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03" r:id="rId3"/>
    <p:sldId id="294" r:id="rId4"/>
    <p:sldId id="295" r:id="rId5"/>
    <p:sldId id="297" r:id="rId6"/>
    <p:sldId id="298" r:id="rId7"/>
    <p:sldId id="300" r:id="rId8"/>
    <p:sldId id="301" r:id="rId9"/>
    <p:sldId id="268" r:id="rId10"/>
    <p:sldId id="269" r:id="rId11"/>
    <p:sldId id="270" r:id="rId12"/>
    <p:sldId id="304" r:id="rId13"/>
    <p:sldId id="317" r:id="rId14"/>
    <p:sldId id="306" r:id="rId15"/>
    <p:sldId id="307" r:id="rId16"/>
    <p:sldId id="308" r:id="rId17"/>
    <p:sldId id="309" r:id="rId18"/>
    <p:sldId id="310" r:id="rId19"/>
    <p:sldId id="311" r:id="rId20"/>
    <p:sldId id="280" r:id="rId21"/>
    <p:sldId id="312" r:id="rId22"/>
    <p:sldId id="318" r:id="rId23"/>
    <p:sldId id="313" r:id="rId24"/>
    <p:sldId id="283" r:id="rId25"/>
    <p:sldId id="314" r:id="rId26"/>
    <p:sldId id="285" r:id="rId27"/>
    <p:sldId id="286" r:id="rId28"/>
    <p:sldId id="287" r:id="rId29"/>
    <p:sldId id="288" r:id="rId30"/>
    <p:sldId id="289" r:id="rId31"/>
    <p:sldId id="315" r:id="rId32"/>
    <p:sldId id="291" r:id="rId33"/>
    <p:sldId id="292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8"/>
    <a:srgbClr val="FFFFFF"/>
    <a:srgbClr val="01A290"/>
    <a:srgbClr val="D8E4BC"/>
    <a:srgbClr val="54A28A"/>
    <a:srgbClr val="54998A"/>
    <a:srgbClr val="549E8A"/>
    <a:srgbClr val="54A284"/>
    <a:srgbClr val="68A88A"/>
    <a:srgbClr val="58A8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Sheet1!$A$2:$A$3</c:f>
              <c:strCache>
                <c:ptCount val="2"/>
                <c:pt idx="0">
                  <c:v>Insured</c:v>
                </c:pt>
                <c:pt idx="1">
                  <c:v>Uninsured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0.46</c:v>
                </c:pt>
                <c:pt idx="1">
                  <c:v>0.74000000000000099</c:v>
                </c:pt>
              </c:numCache>
            </c:numRef>
          </c:val>
        </c:ser>
        <c:gapWidth val="56"/>
        <c:axId val="58511744"/>
        <c:axId val="58700160"/>
      </c:barChart>
      <c:catAx>
        <c:axId val="5851174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8700160"/>
        <c:crosses val="autoZero"/>
        <c:auto val="1"/>
        <c:lblAlgn val="ctr"/>
        <c:lblOffset val="100"/>
      </c:catAx>
      <c:valAx>
        <c:axId val="58700160"/>
        <c:scaling>
          <c:orientation val="minMax"/>
          <c:min val="0.2"/>
        </c:scaling>
        <c:axPos val="l"/>
        <c:majorGridlines>
          <c:spPr>
            <a:ln>
              <a:solidFill>
                <a:schemeClr val="accent1"/>
              </a:solidFill>
              <a:prstDash val="sysDot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2000">
                <a:latin typeface="Franklin Gothic Medium" pitchFamily="34" charset="0"/>
              </a:defRPr>
            </a:pPr>
            <a:endParaRPr lang="en-US"/>
          </a:p>
        </c:txPr>
        <c:crossAx val="58511744"/>
        <c:crosses val="autoZero"/>
        <c:crossBetween val="between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plotArea>
    <c:plotVisOnly val="1"/>
  </c:chart>
  <c:txPr>
    <a:bodyPr/>
    <a:lstStyle/>
    <a:p>
      <a:pPr>
        <a:defRPr sz="2400">
          <a:latin typeface="Franklin Gothic Medium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8"/>
            <c:spPr>
              <a:gradFill rotWithShape="1">
                <a:gsLst>
                  <a:gs pos="0">
                    <a:srgbClr val="C00000">
                      <a:shade val="47500"/>
                      <a:satMod val="137000"/>
                    </a:srgbClr>
                  </a:gs>
                  <a:gs pos="55000">
                    <a:srgbClr val="C00000">
                      <a:shade val="69000"/>
                      <a:satMod val="137000"/>
                    </a:srgbClr>
                  </a:gs>
                  <a:gs pos="100000">
                    <a:srgbClr val="C00000">
                      <a:shade val="98000"/>
                      <a:satMod val="137000"/>
                    </a:srgbClr>
                  </a:gs>
                </a:gsLst>
                <a:lin ang="16200000" scaled="0"/>
              </a:gradFill>
              <a:ln w="6350" cap="rnd" cmpd="sng" algn="ctr">
                <a:solidFill>
                  <a:srgbClr val="C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spPr>
              <a:gradFill rotWithShape="1">
                <a:gsLst>
                  <a:gs pos="0">
                    <a:srgbClr val="C00000">
                      <a:shade val="47500"/>
                      <a:satMod val="137000"/>
                    </a:srgbClr>
                  </a:gs>
                  <a:gs pos="55000">
                    <a:srgbClr val="C00000">
                      <a:shade val="69000"/>
                      <a:satMod val="137000"/>
                    </a:srgbClr>
                  </a:gs>
                  <a:gs pos="100000">
                    <a:srgbClr val="C00000">
                      <a:shade val="98000"/>
                      <a:satMod val="137000"/>
                    </a:srgbClr>
                  </a:gs>
                </a:gsLst>
                <a:lin ang="16200000" scaled="0"/>
              </a:gradFill>
              <a:ln w="6350" cap="rnd" cmpd="sng" algn="ctr">
                <a:solidFill>
                  <a:srgbClr val="C0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numFmt formatCode="0.0%" sourceLinked="0"/>
            <c:txPr>
              <a:bodyPr/>
              <a:lstStyle/>
              <a:p>
                <a:pPr>
                  <a:defRPr sz="1800">
                    <a:solidFill>
                      <a:schemeClr val="bg1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0.00%</c:formatCode>
                <c:ptCount val="10"/>
                <c:pt idx="0">
                  <c:v>0</c:v>
                </c:pt>
                <c:pt idx="1">
                  <c:v>1.0000000000000007E-3</c:v>
                </c:pt>
                <c:pt idx="2">
                  <c:v>6.0000000000000027E-3</c:v>
                </c:pt>
                <c:pt idx="3">
                  <c:v>1.2E-2</c:v>
                </c:pt>
                <c:pt idx="4">
                  <c:v>2.0000000000000011E-2</c:v>
                </c:pt>
                <c:pt idx="5">
                  <c:v>3.4000000000000002E-2</c:v>
                </c:pt>
                <c:pt idx="6">
                  <c:v>5.3999999999999999E-2</c:v>
                </c:pt>
                <c:pt idx="7">
                  <c:v>9.1000000000000025E-2</c:v>
                </c:pt>
                <c:pt idx="8">
                  <c:v>0.16500000000000001</c:v>
                </c:pt>
                <c:pt idx="9">
                  <c:v>0.61800000000000033</c:v>
                </c:pt>
              </c:numCache>
            </c:numRef>
          </c:val>
        </c:ser>
        <c:gapWidth val="49"/>
        <c:overlap val="1"/>
        <c:axId val="85731584"/>
        <c:axId val="85938176"/>
      </c:barChart>
      <c:catAx>
        <c:axId val="85731584"/>
        <c:scaling>
          <c:orientation val="minMax"/>
        </c:scaling>
        <c:axPos val="b"/>
        <c:numFmt formatCode="General" sourceLinked="1"/>
        <c:tickLblPos val="nextTo"/>
        <c:crossAx val="85938176"/>
        <c:crosses val="autoZero"/>
        <c:auto val="1"/>
        <c:lblAlgn val="ctr"/>
        <c:lblOffset val="100"/>
      </c:catAx>
      <c:valAx>
        <c:axId val="85938176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  <a:prstDash val="sysDot"/>
            </a:ln>
          </c:spPr>
        </c:majorGridlines>
        <c:numFmt formatCode="0%" sourceLinked="0"/>
        <c:tickLblPos val="nextTo"/>
        <c:crossAx val="85731584"/>
        <c:crosses val="autoZero"/>
        <c:crossBetween val="between"/>
        <c:majorUnit val="0.25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plotArea>
    <c:plotVisOnly val="1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6286255669575038"/>
          <c:y val="3.437500000000001E-2"/>
          <c:w val="0.49323506990884247"/>
          <c:h val="0.81841904527559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Sheet1!$A$2:$A$3</c:f>
              <c:strCache>
                <c:ptCount val="2"/>
                <c:pt idx="0">
                  <c:v>12 month period before joining HMO</c:v>
                </c:pt>
                <c:pt idx="1">
                  <c:v>3 month period after leaving HMO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0.66000000000000025</c:v>
                </c:pt>
                <c:pt idx="1">
                  <c:v>1.8</c:v>
                </c:pt>
              </c:numCache>
            </c:numRef>
          </c:val>
        </c:ser>
        <c:gapWidth val="70"/>
        <c:axId val="85913600"/>
        <c:axId val="85915136"/>
      </c:barChart>
      <c:catAx>
        <c:axId val="85913600"/>
        <c:scaling>
          <c:orientation val="minMax"/>
        </c:scaling>
        <c:axPos val="l"/>
        <c:tickLblPos val="low"/>
        <c:spPr>
          <a:ln w="76200">
            <a:solidFill>
              <a:schemeClr val="bg1">
                <a:lumMod val="10000"/>
              </a:schemeClr>
            </a:solidFill>
          </a:ln>
        </c:spPr>
        <c:crossAx val="85915136"/>
        <c:crossesAt val="1"/>
        <c:auto val="1"/>
        <c:lblAlgn val="ctr"/>
        <c:lblOffset val="100"/>
      </c:catAx>
      <c:valAx>
        <c:axId val="85915136"/>
        <c:scaling>
          <c:orientation val="minMax"/>
          <c:min val="0.5"/>
        </c:scaling>
        <c:axPos val="b"/>
        <c:majorGridlines/>
        <c:numFmt formatCode="0%" sourceLinked="1"/>
        <c:tickLblPos val="nextTo"/>
        <c:spPr>
          <a:ln w="6350"/>
        </c:spPr>
        <c:crossAx val="85913600"/>
        <c:crosses val="autoZero"/>
        <c:crossBetween val="between"/>
        <c:majorUnit val="0.25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plotArea>
    <c:plotVisOnly val="1"/>
  </c:chart>
  <c:txPr>
    <a:bodyPr/>
    <a:lstStyle/>
    <a:p>
      <a:pPr>
        <a:defRPr sz="1800">
          <a:latin typeface="Franklin Gothic Medium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Total Spending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7500"/>
                    <a:satMod val="137000"/>
                  </a:schemeClr>
                </a:gs>
                <a:gs pos="55000">
                  <a:schemeClr val="accent1">
                    <a:shade val="69000"/>
                    <a:satMod val="137000"/>
                  </a:schemeClr>
                </a:gs>
                <a:gs pos="100000">
                  <a:schemeClr val="accent1">
                    <a:shade val="98000"/>
                    <a:satMod val="137000"/>
                  </a:schemeClr>
                </a:gs>
              </a:gsLst>
              <a:lin ang="16200000" scaled="0"/>
            </a:gradFill>
            <a:ln w="635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US</c:v>
                </c:pt>
                <c:pt idx="1">
                  <c:v>Canada</c:v>
                </c:pt>
                <c:pt idx="2">
                  <c:v>France</c:v>
                </c:pt>
                <c:pt idx="3">
                  <c:v>Germany</c:v>
                </c:pt>
                <c:pt idx="4">
                  <c:v>Sweden</c:v>
                </c:pt>
                <c:pt idx="5">
                  <c:v>UK</c:v>
                </c:pt>
                <c:pt idx="6">
                  <c:v>Japan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 formatCode="General">
                  <c:v>0</c:v>
                </c:pt>
                <c:pt idx="1">
                  <c:v>3680</c:v>
                </c:pt>
                <c:pt idx="2">
                  <c:v>3450</c:v>
                </c:pt>
                <c:pt idx="3">
                  <c:v>3370</c:v>
                </c:pt>
                <c:pt idx="4">
                  <c:v>3200</c:v>
                </c:pt>
                <c:pt idx="5">
                  <c:v>2760</c:v>
                </c:pt>
                <c:pt idx="6">
                  <c:v>2470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Public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47500"/>
                    <a:satMod val="137000"/>
                  </a:schemeClr>
                </a:gs>
                <a:gs pos="55000">
                  <a:schemeClr val="accent4">
                    <a:shade val="69000"/>
                    <a:satMod val="137000"/>
                  </a:schemeClr>
                </a:gs>
                <a:gs pos="100000">
                  <a:schemeClr val="accent4">
                    <a:shade val="98000"/>
                    <a:satMod val="137000"/>
                  </a:schemeClr>
                </a:gs>
              </a:gsLst>
              <a:lin ang="16200000" scaled="0"/>
            </a:gradFill>
            <a:ln w="6350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US</c:v>
                </c:pt>
                <c:pt idx="1">
                  <c:v>Canada</c:v>
                </c:pt>
                <c:pt idx="2">
                  <c:v>France</c:v>
                </c:pt>
                <c:pt idx="3">
                  <c:v>Germany</c:v>
                </c:pt>
                <c:pt idx="4">
                  <c:v>Sweden</c:v>
                </c:pt>
                <c:pt idx="5">
                  <c:v>UK</c:v>
                </c:pt>
                <c:pt idx="6">
                  <c:v>Japan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&quot;$&quot;#,##0_);[Red]\(&quot;$&quot;#,##0\)">
                  <c:v>4062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 Private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47500"/>
                    <a:satMod val="137000"/>
                  </a:schemeClr>
                </a:gs>
                <a:gs pos="55000">
                  <a:schemeClr val="accent2">
                    <a:shade val="69000"/>
                    <a:satMod val="137000"/>
                  </a:schemeClr>
                </a:gs>
                <a:gs pos="100000">
                  <a:schemeClr val="accent2">
                    <a:shade val="98000"/>
                    <a:satMod val="137000"/>
                  </a:schemeClr>
                </a:gs>
              </a:gsLst>
              <a:lin ang="16200000" scaled="0"/>
            </a:gradFill>
            <a:ln w="6350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US</c:v>
                </c:pt>
                <c:pt idx="1">
                  <c:v>Canada</c:v>
                </c:pt>
                <c:pt idx="2">
                  <c:v>France</c:v>
                </c:pt>
                <c:pt idx="3">
                  <c:v>Germany</c:v>
                </c:pt>
                <c:pt idx="4">
                  <c:v>Sweden</c:v>
                </c:pt>
                <c:pt idx="5">
                  <c:v>UK</c:v>
                </c:pt>
                <c:pt idx="6">
                  <c:v>Japan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 formatCode="&quot;$&quot;#,##0_);[Red]\(&quot;$&quot;#,##0\)">
                  <c:v>6710</c:v>
                </c:pt>
              </c:numCache>
            </c:numRef>
          </c:val>
        </c:ser>
        <c:gapWidth val="26"/>
        <c:overlap val="100"/>
        <c:axId val="86879616"/>
        <c:axId val="86885504"/>
      </c:barChart>
      <c:catAx>
        <c:axId val="86879616"/>
        <c:scaling>
          <c:orientation val="minMax"/>
        </c:scaling>
        <c:axPos val="l"/>
        <c:tickLblPos val="nextTo"/>
        <c:crossAx val="86885504"/>
        <c:crosses val="autoZero"/>
        <c:auto val="1"/>
        <c:lblAlgn val="ctr"/>
        <c:lblOffset val="100"/>
      </c:catAx>
      <c:valAx>
        <c:axId val="86885504"/>
        <c:scaling>
          <c:orientation val="minMax"/>
        </c:scaling>
        <c:axPos val="b"/>
        <c:numFmt formatCode="&quot;$&quot;#,##0" sourceLinked="0"/>
        <c:tickLblPos val="nextTo"/>
        <c:crossAx val="86879616"/>
        <c:crosses val="autoZero"/>
        <c:crossBetween val="between"/>
        <c:majorUnit val="2500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16586532032840873"/>
          <c:y val="0.8945150098425193"/>
          <c:w val="0.69707807061781069"/>
          <c:h val="8.6734990157480402E-2"/>
        </c:manualLayout>
      </c:layout>
    </c:legend>
    <c:plotVisOnly val="1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.0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Sheet1!$A$2:$A$4</c:f>
              <c:strCache>
                <c:ptCount val="3"/>
                <c:pt idx="0">
                  <c:v>Insured</c:v>
                </c:pt>
                <c:pt idx="1">
                  <c:v>Under-Insured</c:v>
                </c:pt>
                <c:pt idx="2">
                  <c:v>Uninsured**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1.21</c:v>
                </c:pt>
                <c:pt idx="2">
                  <c:v>1.3800000000000001</c:v>
                </c:pt>
              </c:numCache>
            </c:numRef>
          </c:val>
        </c:ser>
        <c:gapWidth val="56"/>
        <c:axId val="78557952"/>
        <c:axId val="78559488"/>
      </c:barChart>
      <c:catAx>
        <c:axId val="78557952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78559488"/>
        <c:crossesAt val="0.5"/>
        <c:auto val="1"/>
        <c:lblAlgn val="ctr"/>
        <c:lblOffset val="100"/>
      </c:catAx>
      <c:valAx>
        <c:axId val="78559488"/>
        <c:scaling>
          <c:orientation val="minMax"/>
          <c:max val="1.4"/>
          <c:min val="0.8"/>
        </c:scaling>
        <c:axPos val="l"/>
        <c:numFmt formatCode="General" sourceLinked="1"/>
        <c:tickLblPos val="nextTo"/>
        <c:txPr>
          <a:bodyPr/>
          <a:lstStyle/>
          <a:p>
            <a:pPr>
              <a:defRPr sz="2000">
                <a:latin typeface="Franklin Gothic Medium" pitchFamily="34" charset="0"/>
              </a:defRPr>
            </a:pPr>
            <a:endParaRPr lang="en-US"/>
          </a:p>
        </c:txPr>
        <c:crossAx val="78557952"/>
        <c:crosses val="autoZero"/>
        <c:crossBetween val="between"/>
        <c:majorUnit val="0.2"/>
      </c:valAx>
      <c:spPr>
        <a:blipFill dpi="0" rotWithShape="1">
          <a:blip xmlns:r="http://schemas.openxmlformats.org/officeDocument/2006/relationships" r:embed="rId1"/>
          <a:srcRect/>
          <a:tile tx="-1289050" ty="0" sx="2000" sy="2000" flip="none" algn="tl"/>
        </a:blip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plotArea>
    <c:plotVisOnly val="1"/>
  </c:chart>
  <c:txPr>
    <a:bodyPr/>
    <a:lstStyle/>
    <a:p>
      <a:pPr>
        <a:defRPr sz="2400">
          <a:latin typeface="Franklin Gothic Medium" pitchFamily="34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1999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Sheet1!$A$2:$A$3</c:f>
              <c:strCache>
                <c:ptCount val="2"/>
                <c:pt idx="0">
                  <c:v>All Households</c:v>
                </c:pt>
                <c:pt idx="1">
                  <c:v>Had Hospital Stay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3.0800000000000011E-2</c:v>
                </c:pt>
                <c:pt idx="1">
                  <c:v>7.6200000000000004E-2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Sheet1!$A$2:$A$3</c:f>
              <c:strCache>
                <c:ptCount val="2"/>
                <c:pt idx="0">
                  <c:v>All Households</c:v>
                </c:pt>
                <c:pt idx="1">
                  <c:v>Had Hospital Stay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4.7300000000000092E-2</c:v>
                </c:pt>
                <c:pt idx="1">
                  <c:v>0.11320000000000002</c:v>
                </c:pt>
              </c:numCache>
            </c:numRef>
          </c:val>
        </c:ser>
        <c:gapWidth val="86"/>
        <c:overlap val="-8"/>
        <c:axId val="80219136"/>
        <c:axId val="80263424"/>
      </c:barChart>
      <c:catAx>
        <c:axId val="80219136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0263424"/>
        <c:crosses val="autoZero"/>
        <c:auto val="1"/>
        <c:lblAlgn val="ctr"/>
        <c:lblOffset val="0"/>
      </c:catAx>
      <c:valAx>
        <c:axId val="80263424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  <a:prstDash val="sysDot"/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2000">
                <a:latin typeface="Franklin Gothic Medium" pitchFamily="34" charset="0"/>
              </a:defRPr>
            </a:pPr>
            <a:endParaRPr lang="en-US"/>
          </a:p>
        </c:txPr>
        <c:crossAx val="80219136"/>
        <c:crosses val="autoZero"/>
        <c:crossBetween val="between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plotArea>
    <c:legend>
      <c:legendPos val="l"/>
      <c:layout>
        <c:manualLayout>
          <c:xMode val="edge"/>
          <c:yMode val="edge"/>
          <c:x val="0.11256107102834022"/>
          <c:y val="7.4958935470575763E-2"/>
          <c:w val="0.13025425330176191"/>
          <c:h val="0.20152849898817096"/>
        </c:manualLayout>
      </c:layout>
      <c:overlay val="1"/>
    </c:legend>
    <c:plotVisOnly val="1"/>
  </c:chart>
  <c:txPr>
    <a:bodyPr/>
    <a:lstStyle/>
    <a:p>
      <a:pPr>
        <a:defRPr sz="2400">
          <a:latin typeface="Franklin Gothic Medium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0.16369428755442547"/>
          <c:y val="8.1515224628399968E-2"/>
          <c:w val="0.45248314936886236"/>
          <c:h val="0.81523780434070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10000"/>
                </a:schemeClr>
              </a:solidFill>
            </a:ln>
          </c:spPr>
          <c:dPt>
            <c:idx val="4"/>
            <c:explosion val="9"/>
            <c:spPr>
              <a:ln w="57150">
                <a:solidFill>
                  <a:srgbClr val="C00000"/>
                </a:solidFill>
              </a:ln>
            </c:spPr>
          </c:dPt>
          <c:dLbls>
            <c:dLbl>
              <c:idx val="0"/>
              <c:layout>
                <c:manualLayout>
                  <c:x val="0.19391341253847258"/>
                  <c:y val="4.6641119030935208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Franklin Gothic Medium" pitchFamily="34" charset="0"/>
                    </a:defRPr>
                  </a:pPr>
                  <a:endParaRPr lang="en-US"/>
                </a:p>
              </c:txPr>
              <c:showVal val="1"/>
              <c:showCatName val="1"/>
              <c:separator>
</c:separator>
            </c:dLbl>
            <c:dLbl>
              <c:idx val="1"/>
              <c:layout>
                <c:manualLayout>
                  <c:x val="8.4692117970741693E-2"/>
                  <c:y val="4.2542888114873674E-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6.4759015940949419E-2"/>
                  <c:y val="4.7863315870934016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3.9884605453342076E-2"/>
                  <c:y val="4.6407331640994968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3830172943421637"/>
                  <c:y val="-0.22941772608930391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2400">
                    <a:latin typeface="Franklin Gothic Medium" pitchFamily="34" charset="0"/>
                  </a:defRPr>
                </a:pPr>
                <a:endParaRPr lang="en-US"/>
              </a:p>
            </c:txPr>
            <c:showVal val="1"/>
            <c:showCatName val="1"/>
            <c:separator>
</c:separator>
            <c:showLeaderLines val="1"/>
            <c:leaderLines>
              <c:spPr>
                <a:ln w="50800">
                  <a:solidFill>
                    <a:schemeClr val="bg1">
                      <a:lumMod val="10000"/>
                    </a:schemeClr>
                  </a:solidFill>
                  <a:headEnd type="triangle"/>
                  <a:tailEnd type="none"/>
                </a:ln>
              </c:spPr>
            </c:leaderLines>
          </c:dLbls>
          <c:cat>
            <c:strRef>
              <c:f>Sheet1!$A$2:$A$6</c:f>
              <c:strCache>
                <c:ptCount val="5"/>
                <c:pt idx="0">
                  <c:v>Private</c:v>
                </c:pt>
                <c:pt idx="1">
                  <c:v>VA/Military</c:v>
                </c:pt>
                <c:pt idx="2">
                  <c:v>Medicare</c:v>
                </c:pt>
                <c:pt idx="3">
                  <c:v>Medicaid</c:v>
                </c:pt>
                <c:pt idx="4">
                  <c:v>Uninsured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0.60000000000000064</c:v>
                </c:pt>
                <c:pt idx="1">
                  <c:v>2.0000000000000011E-2</c:v>
                </c:pt>
                <c:pt idx="2">
                  <c:v>0.1</c:v>
                </c:pt>
                <c:pt idx="3">
                  <c:v>0.05</c:v>
                </c:pt>
                <c:pt idx="4">
                  <c:v>0.22</c:v>
                </c:pt>
              </c:numCache>
            </c:numRef>
          </c:val>
        </c:ser>
        <c:firstSliceAng val="18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Sheet1!$A$2:$A$6</c:f>
              <c:strCache>
                <c:ptCount val="5"/>
                <c:pt idx="0">
                  <c:v>Aetna</c:v>
                </c:pt>
                <c:pt idx="1">
                  <c:v>Humana</c:v>
                </c:pt>
                <c:pt idx="2">
                  <c:v>WellPoint</c:v>
                </c:pt>
                <c:pt idx="3">
                  <c:v>United HC</c:v>
                </c:pt>
                <c:pt idx="4">
                  <c:v>Cigna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0.14800000000000013</c:v>
                </c:pt>
                <c:pt idx="1">
                  <c:v>0.17200000000000001</c:v>
                </c:pt>
                <c:pt idx="2">
                  <c:v>0.17400000000000004</c:v>
                </c:pt>
                <c:pt idx="3">
                  <c:v>0.17700000000000013</c:v>
                </c:pt>
                <c:pt idx="4">
                  <c:v>0.18800000000000014</c:v>
                </c:pt>
              </c:numCache>
            </c:numRef>
          </c:val>
        </c:ser>
        <c:gapWidth val="49"/>
        <c:overlap val="1"/>
        <c:axId val="81661312"/>
        <c:axId val="81679488"/>
      </c:barChart>
      <c:catAx>
        <c:axId val="81661312"/>
        <c:scaling>
          <c:orientation val="minMax"/>
        </c:scaling>
        <c:axPos val="b"/>
        <c:tickLblPos val="nextTo"/>
        <c:crossAx val="81679488"/>
        <c:crosses val="autoZero"/>
        <c:auto val="1"/>
        <c:lblAlgn val="ctr"/>
        <c:lblOffset val="100"/>
      </c:catAx>
      <c:valAx>
        <c:axId val="81679488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  <a:prstDash val="sysDot"/>
            </a:ln>
          </c:spPr>
        </c:majorGridlines>
        <c:numFmt formatCode="0%" sourceLinked="0"/>
        <c:tickLblPos val="nextTo"/>
        <c:crossAx val="81661312"/>
        <c:crosses val="autoZero"/>
        <c:crossBetween val="between"/>
        <c:majorUnit val="0.05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plotArea>
    <c:plotVisOnly val="1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9.0418056128742513E-2"/>
                </c:manualLayout>
              </c:layout>
              <c:dLblPos val="outEnd"/>
              <c:showVal val="1"/>
            </c:dLbl>
            <c:numFmt formatCode="&quot;$&quot;#,##0" sourceLinked="0"/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Sheet1!$A$2:$A$3</c:f>
              <c:strCache>
                <c:ptCount val="2"/>
                <c:pt idx="0">
                  <c:v>Traditional Medicare</c:v>
                </c:pt>
                <c:pt idx="1">
                  <c:v>Medicare Advantage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147</c:v>
                </c:pt>
                <c:pt idx="1">
                  <c:v>1450</c:v>
                </c:pt>
              </c:numCache>
            </c:numRef>
          </c:val>
        </c:ser>
        <c:gapWidth val="49"/>
        <c:overlap val="1"/>
        <c:axId val="81988992"/>
        <c:axId val="81990784"/>
      </c:barChart>
      <c:catAx>
        <c:axId val="81988992"/>
        <c:scaling>
          <c:orientation val="minMax"/>
        </c:scaling>
        <c:axPos val="b"/>
        <c:tickLblPos val="nextTo"/>
        <c:crossAx val="81990784"/>
        <c:crosses val="autoZero"/>
        <c:auto val="1"/>
        <c:lblAlgn val="ctr"/>
        <c:lblOffset val="100"/>
      </c:catAx>
      <c:valAx>
        <c:axId val="81990784"/>
        <c:scaling>
          <c:orientation val="minMax"/>
          <c:max val="1500"/>
          <c:min val="0"/>
        </c:scaling>
        <c:axPos val="l"/>
        <c:majorGridlines>
          <c:spPr>
            <a:ln>
              <a:solidFill>
                <a:schemeClr val="accent1"/>
              </a:solidFill>
              <a:prstDash val="sysDot"/>
            </a:ln>
          </c:spPr>
        </c:majorGridlines>
        <c:numFmt formatCode="&quot;$&quot;#,##0" sourceLinked="0"/>
        <c:tickLblPos val="nextTo"/>
        <c:crossAx val="81988992"/>
        <c:crosses val="autoZero"/>
        <c:crossBetween val="between"/>
        <c:majorUnit val="500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plotArea>
    <c:plotVisOnly val="1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7.2916666666666741E-2"/>
          <c:y val="1.2500000000000001E-2"/>
          <c:w val="0.6479166666666667"/>
          <c:h val="0.971875000000000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4">
                      <a:shade val="47500"/>
                      <a:satMod val="137000"/>
                    </a:schemeClr>
                  </a:gs>
                  <a:gs pos="55000">
                    <a:schemeClr val="accent4">
                      <a:shade val="69000"/>
                      <a:satMod val="137000"/>
                    </a:schemeClr>
                  </a:gs>
                  <a:gs pos="100000">
                    <a:schemeClr val="accent4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47500"/>
                      <a:satMod val="137000"/>
                    </a:schemeClr>
                  </a:gs>
                  <a:gs pos="55000">
                    <a:schemeClr val="accent1">
                      <a:shade val="69000"/>
                      <a:satMod val="137000"/>
                    </a:schemeClr>
                  </a:gs>
                  <a:gs pos="100000">
                    <a:schemeClr val="accent1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47500"/>
                      <a:satMod val="137000"/>
                    </a:schemeClr>
                  </a:gs>
                  <a:gs pos="55000">
                    <a:schemeClr val="accent2">
                      <a:shade val="69000"/>
                      <a:satMod val="137000"/>
                    </a:schemeClr>
                  </a:gs>
                  <a:gs pos="100000">
                    <a:schemeClr val="accent2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8818733595800522E-2"/>
                  <c:y val="4.201807224769351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Franklin Gothic Medium" pitchFamily="34" charset="0"/>
                    </a:defRPr>
                  </a:pPr>
                  <a:endParaRPr lang="en-US"/>
                </a:p>
              </c:txPr>
              <c:showVal val="1"/>
              <c:showCatName val="1"/>
              <c:separator>
</c:separator>
            </c:dLbl>
            <c:dLbl>
              <c:idx val="1"/>
              <c:layout>
                <c:manualLayout>
                  <c:x val="2.7473097112860955E-2"/>
                  <c:y val="3.9626132819264616E-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6.57723097112861E-2"/>
                  <c:y val="-0.3530467519685042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Franklin Gothic Medium" pitchFamily="34" charset="0"/>
                    </a:defRPr>
                  </a:pPr>
                  <a:endParaRPr lang="en-US"/>
                </a:p>
              </c:txPr>
              <c:showVal val="1"/>
              <c:showCatName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2000">
                    <a:latin typeface="Franklin Gothic Medium" pitchFamily="34" charset="0"/>
                  </a:defRPr>
                </a:pPr>
                <a:endParaRPr lang="en-US"/>
              </a:p>
            </c:txPr>
            <c:showVal val="1"/>
            <c:showCatName val="1"/>
            <c:separator>
</c:separator>
            <c:showLeaderLines val="1"/>
            <c:leaderLines>
              <c:spPr>
                <a:ln w="57150"/>
              </c:spPr>
            </c:leaderLines>
          </c:dLbls>
          <c:cat>
            <c:strRef>
              <c:f>Sheet1!$A$2:$A$4</c:f>
              <c:strCache>
                <c:ptCount val="3"/>
                <c:pt idx="0">
                  <c:v>Admin</c:v>
                </c:pt>
                <c:pt idx="1">
                  <c:v>Profit</c:v>
                </c:pt>
                <c:pt idx="2">
                  <c:v>Medical Care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9.2000000000000026E-2</c:v>
                </c:pt>
                <c:pt idx="1">
                  <c:v>5.1000000000000004E-2</c:v>
                </c:pt>
                <c:pt idx="2">
                  <c:v>0.85700000000000054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7.2916666666666782E-2"/>
          <c:y val="1.2500000000000001E-2"/>
          <c:w val="0.6479166666666667"/>
          <c:h val="0.971875000000001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47500"/>
                      <a:satMod val="137000"/>
                    </a:schemeClr>
                  </a:gs>
                  <a:gs pos="55000">
                    <a:schemeClr val="accent1">
                      <a:shade val="69000"/>
                      <a:satMod val="137000"/>
                    </a:schemeClr>
                  </a:gs>
                  <a:gs pos="100000">
                    <a:schemeClr val="accent1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shade val="47500"/>
                      <a:satMod val="137000"/>
                    </a:schemeClr>
                  </a:gs>
                  <a:gs pos="55000">
                    <a:schemeClr val="accent4">
                      <a:shade val="69000"/>
                      <a:satMod val="137000"/>
                    </a:schemeClr>
                  </a:gs>
                  <a:gs pos="100000">
                    <a:schemeClr val="accent4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47500"/>
                      <a:satMod val="137000"/>
                    </a:schemeClr>
                  </a:gs>
                  <a:gs pos="55000">
                    <a:schemeClr val="accent2">
                      <a:shade val="69000"/>
                      <a:satMod val="137000"/>
                    </a:schemeClr>
                  </a:gs>
                  <a:gs pos="100000">
                    <a:schemeClr val="accent2">
                      <a:shade val="98000"/>
                      <a:satMod val="137000"/>
                    </a:schemeClr>
                  </a:gs>
                </a:gsLst>
                <a:lin ang="16200000" scaled="0"/>
              </a:gradFill>
              <a:ln w="6350" cap="rnd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5.6597933070866184E-2"/>
                  <c:y val="0.1049551525122935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Franklin Gothic Medium" pitchFamily="34" charset="0"/>
                    </a:defRPr>
                  </a:pPr>
                  <a:endParaRPr lang="en-US"/>
                </a:p>
              </c:txPr>
              <c:showVal val="1"/>
              <c:showCatName val="1"/>
              <c:separator>
</c:separator>
            </c:dLbl>
            <c:dLbl>
              <c:idx val="1"/>
              <c:delete val="1"/>
            </c:dLbl>
            <c:dLbl>
              <c:idx val="2"/>
              <c:layout>
                <c:manualLayout>
                  <c:x val="-9.0477854330708679E-2"/>
                  <c:y val="-0.3390607177635370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Franklin Gothic Medium" pitchFamily="34" charset="0"/>
                    </a:defRPr>
                  </a:pPr>
                  <a:endParaRPr lang="en-US"/>
                </a:p>
              </c:txPr>
              <c:showVal val="1"/>
              <c:showCatName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2000">
                    <a:latin typeface="Franklin Gothic Medium" pitchFamily="34" charset="0"/>
                  </a:defRPr>
                </a:pPr>
                <a:endParaRPr lang="en-US"/>
              </a:p>
            </c:txPr>
            <c:showVal val="1"/>
            <c:showCatName val="1"/>
            <c:separator>
</c:separator>
            <c:showLeaderLines val="1"/>
            <c:leaderLines>
              <c:spPr>
                <a:ln w="57150"/>
              </c:spPr>
            </c:leaderLines>
          </c:dLbls>
          <c:cat>
            <c:strRef>
              <c:f>Sheet1!$A$2:$A$4</c:f>
              <c:strCache>
                <c:ptCount val="3"/>
                <c:pt idx="0">
                  <c:v>Admin</c:v>
                </c:pt>
                <c:pt idx="1">
                  <c:v>Profit</c:v>
                </c:pt>
                <c:pt idx="2">
                  <c:v>Medical Care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3.5999999999999997E-2</c:v>
                </c:pt>
                <c:pt idx="1">
                  <c:v>0</c:v>
                </c:pt>
                <c:pt idx="2">
                  <c:v>0.96400000000000052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800">
                    <a:solidFill>
                      <a:schemeClr val="bg1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0.00%</c:formatCode>
                <c:ptCount val="10"/>
                <c:pt idx="0">
                  <c:v>0</c:v>
                </c:pt>
                <c:pt idx="1">
                  <c:v>1.0000000000000005E-3</c:v>
                </c:pt>
                <c:pt idx="2">
                  <c:v>6.0000000000000019E-3</c:v>
                </c:pt>
                <c:pt idx="3">
                  <c:v>1.2E-2</c:v>
                </c:pt>
                <c:pt idx="4">
                  <c:v>2.0000000000000007E-2</c:v>
                </c:pt>
                <c:pt idx="5">
                  <c:v>3.4000000000000002E-2</c:v>
                </c:pt>
                <c:pt idx="6">
                  <c:v>5.3999999999999999E-2</c:v>
                </c:pt>
                <c:pt idx="7">
                  <c:v>9.1000000000000025E-2</c:v>
                </c:pt>
                <c:pt idx="8">
                  <c:v>0.16500000000000001</c:v>
                </c:pt>
                <c:pt idx="9">
                  <c:v>0.61800000000000022</c:v>
                </c:pt>
              </c:numCache>
            </c:numRef>
          </c:val>
        </c:ser>
        <c:gapWidth val="49"/>
        <c:overlap val="1"/>
        <c:axId val="85505152"/>
        <c:axId val="85578496"/>
      </c:barChart>
      <c:catAx>
        <c:axId val="85505152"/>
        <c:scaling>
          <c:orientation val="minMax"/>
        </c:scaling>
        <c:axPos val="b"/>
        <c:numFmt formatCode="General" sourceLinked="1"/>
        <c:tickLblPos val="nextTo"/>
        <c:crossAx val="85578496"/>
        <c:crosses val="autoZero"/>
        <c:auto val="1"/>
        <c:lblAlgn val="ctr"/>
        <c:lblOffset val="100"/>
      </c:catAx>
      <c:valAx>
        <c:axId val="85578496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  <a:prstDash val="sysDot"/>
            </a:ln>
          </c:spPr>
        </c:majorGridlines>
        <c:numFmt formatCode="0%" sourceLinked="0"/>
        <c:tickLblPos val="nextTo"/>
        <c:crossAx val="85505152"/>
        <c:crosses val="autoZero"/>
        <c:crossBetween val="between"/>
        <c:majorUnit val="0.25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c:spPr>
    </c:plotArea>
    <c:plotVisOnly val="1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024A3-2E7A-4CC2-ADF7-8128D8D532D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B744A9-D7F9-4773-ABA4-58A3DB34FA4D}">
      <dgm:prSet custT="1"/>
      <dgm:spPr/>
      <dgm:t>
        <a:bodyPr/>
        <a:lstStyle/>
        <a:p>
          <a:pPr rtl="0"/>
          <a:r>
            <a:rPr lang="en-US" sz="2000" b="0" dirty="0" smtClean="0">
              <a:latin typeface="Franklin Gothic Medium" pitchFamily="34" charset="0"/>
            </a:rPr>
            <a:t>46 million today;  ~23 million in 2019</a:t>
          </a:r>
          <a:endParaRPr lang="en-US" sz="2000" b="0" dirty="0">
            <a:latin typeface="Franklin Gothic Medium" pitchFamily="34" charset="0"/>
          </a:endParaRPr>
        </a:p>
      </dgm:t>
    </dgm:pt>
    <dgm:pt modelId="{3F01ED5B-4836-490B-B8F0-6426A4F5E96F}" type="parTrans" cxnId="{8816ABC9-E9BA-46E6-87C3-6B45C3E01703}">
      <dgm:prSet/>
      <dgm:spPr/>
      <dgm:t>
        <a:bodyPr/>
        <a:lstStyle/>
        <a:p>
          <a:endParaRPr lang="en-US" sz="2000" b="0">
            <a:latin typeface="Franklin Gothic Medium" pitchFamily="34" charset="0"/>
          </a:endParaRPr>
        </a:p>
      </dgm:t>
    </dgm:pt>
    <dgm:pt modelId="{B3EE2D87-F280-409B-BC1C-98080EE0B2E1}" type="sibTrans" cxnId="{8816ABC9-E9BA-46E6-87C3-6B45C3E01703}">
      <dgm:prSet/>
      <dgm:spPr/>
      <dgm:t>
        <a:bodyPr/>
        <a:lstStyle/>
        <a:p>
          <a:endParaRPr lang="en-US" sz="2000" b="0">
            <a:latin typeface="Franklin Gothic Medium" pitchFamily="34" charset="0"/>
          </a:endParaRPr>
        </a:p>
      </dgm:t>
    </dgm:pt>
    <dgm:pt modelId="{9C0A6327-2730-43F5-BD01-286A0F879DB0}">
      <dgm:prSet custT="1"/>
      <dgm:spPr/>
      <dgm:t>
        <a:bodyPr/>
        <a:lstStyle/>
        <a:p>
          <a:pPr rtl="0"/>
          <a:r>
            <a:rPr lang="en-US" sz="2000" b="1" dirty="0" smtClean="0">
              <a:latin typeface="Franklin Gothic Medium" pitchFamily="34" charset="0"/>
            </a:rPr>
            <a:t>Less funding for safety net hospitals</a:t>
          </a:r>
          <a:endParaRPr lang="en-US" sz="2000" b="1" dirty="0">
            <a:latin typeface="Franklin Gothic Medium" pitchFamily="34" charset="0"/>
          </a:endParaRPr>
        </a:p>
      </dgm:t>
    </dgm:pt>
    <dgm:pt modelId="{ADD2B806-ACC7-4012-8923-DD7A9839AB50}" type="parTrans" cxnId="{6765C4A0-5894-4367-AAD6-C4C7C61B4ABC}">
      <dgm:prSet/>
      <dgm:spPr/>
      <dgm:t>
        <a:bodyPr/>
        <a:lstStyle/>
        <a:p>
          <a:endParaRPr lang="en-US" sz="2000" b="0">
            <a:latin typeface="Franklin Gothic Medium" pitchFamily="34" charset="0"/>
          </a:endParaRPr>
        </a:p>
      </dgm:t>
    </dgm:pt>
    <dgm:pt modelId="{575B76FC-14E8-46C3-94A6-C22E58D8275C}" type="sibTrans" cxnId="{6765C4A0-5894-4367-AAD6-C4C7C61B4ABC}">
      <dgm:prSet/>
      <dgm:spPr/>
      <dgm:t>
        <a:bodyPr/>
        <a:lstStyle/>
        <a:p>
          <a:endParaRPr lang="en-US" sz="2000" b="0">
            <a:latin typeface="Franklin Gothic Medium" pitchFamily="34" charset="0"/>
          </a:endParaRPr>
        </a:p>
      </dgm:t>
    </dgm:pt>
    <dgm:pt modelId="{9DB8B6F9-A884-48AC-8C7F-8F3EBB3AC155}">
      <dgm:prSet custT="1"/>
      <dgm:spPr/>
      <dgm:t>
        <a:bodyPr/>
        <a:lstStyle/>
        <a:p>
          <a:pPr rtl="0"/>
          <a:r>
            <a:rPr lang="en-US" sz="2000" b="1" dirty="0" smtClean="0">
              <a:latin typeface="Franklin Gothic Medium" pitchFamily="34" charset="0"/>
            </a:rPr>
            <a:t>Community health center funding enhanced</a:t>
          </a:r>
          <a:endParaRPr lang="en-US" sz="2000" b="1" dirty="0">
            <a:latin typeface="Franklin Gothic Medium" pitchFamily="34" charset="0"/>
          </a:endParaRPr>
        </a:p>
      </dgm:t>
    </dgm:pt>
    <dgm:pt modelId="{92F1C35E-21F7-4F71-B8FA-184981D90389}" type="parTrans" cxnId="{886713E0-2272-4488-89A9-96187DED20FD}">
      <dgm:prSet/>
      <dgm:spPr/>
      <dgm:t>
        <a:bodyPr/>
        <a:lstStyle/>
        <a:p>
          <a:endParaRPr lang="en-US" sz="2000" b="0">
            <a:latin typeface="Franklin Gothic Medium" pitchFamily="34" charset="0"/>
          </a:endParaRPr>
        </a:p>
      </dgm:t>
    </dgm:pt>
    <dgm:pt modelId="{6B096D83-B254-4A68-BB54-4AE92DFD8DD4}" type="sibTrans" cxnId="{886713E0-2272-4488-89A9-96187DED20FD}">
      <dgm:prSet/>
      <dgm:spPr/>
      <dgm:t>
        <a:bodyPr/>
        <a:lstStyle/>
        <a:p>
          <a:endParaRPr lang="en-US" sz="2000" b="0">
            <a:latin typeface="Franklin Gothic Medium" pitchFamily="34" charset="0"/>
          </a:endParaRPr>
        </a:p>
      </dgm:t>
    </dgm:pt>
    <dgm:pt modelId="{8DA3BB2F-CBAB-4909-82BF-4C55945983E8}">
      <dgm:prSet custT="1"/>
      <dgm:spPr/>
      <dgm:t>
        <a:bodyPr/>
        <a:lstStyle/>
        <a:p>
          <a:pPr rtl="0"/>
          <a:r>
            <a:rPr lang="en-US" sz="2000" b="1" dirty="0" smtClean="0">
              <a:latin typeface="Franklin Gothic Medium" pitchFamily="34" charset="0"/>
            </a:rPr>
            <a:t>Less uninsured Americans</a:t>
          </a:r>
          <a:endParaRPr lang="en-US" sz="2000" b="1" dirty="0">
            <a:latin typeface="Franklin Gothic Medium" pitchFamily="34" charset="0"/>
          </a:endParaRPr>
        </a:p>
      </dgm:t>
    </dgm:pt>
    <dgm:pt modelId="{2110CAD3-6F53-475B-A0B0-1C88817ACE24}" type="parTrans" cxnId="{E3D53DE9-CC67-4175-B5A5-F526B62F2922}">
      <dgm:prSet/>
      <dgm:spPr/>
      <dgm:t>
        <a:bodyPr/>
        <a:lstStyle/>
        <a:p>
          <a:endParaRPr lang="en-US" sz="2000" b="0"/>
        </a:p>
      </dgm:t>
    </dgm:pt>
    <dgm:pt modelId="{F3EB75F3-3055-49AB-A232-64DE0FF7F0E8}" type="sibTrans" cxnId="{E3D53DE9-CC67-4175-B5A5-F526B62F2922}">
      <dgm:prSet/>
      <dgm:spPr/>
      <dgm:t>
        <a:bodyPr/>
        <a:lstStyle/>
        <a:p>
          <a:endParaRPr lang="en-US" sz="2000" b="0"/>
        </a:p>
      </dgm:t>
    </dgm:pt>
    <dgm:pt modelId="{8F07B73E-841C-4374-A426-748135690753}">
      <dgm:prSet custT="1"/>
      <dgm:spPr/>
      <dgm:t>
        <a:bodyPr/>
        <a:lstStyle/>
        <a:p>
          <a:pPr rtl="0"/>
          <a:r>
            <a:rPr lang="en-US" sz="2000" b="0" dirty="0" smtClean="0">
              <a:latin typeface="Franklin Gothic Medium" pitchFamily="34" charset="0"/>
            </a:rPr>
            <a:t>Medicare funding cut by $36 billion through 2019</a:t>
          </a:r>
          <a:endParaRPr lang="en-US" sz="2000" b="0" dirty="0">
            <a:latin typeface="Franklin Gothic Medium" pitchFamily="34" charset="0"/>
          </a:endParaRPr>
        </a:p>
      </dgm:t>
    </dgm:pt>
    <dgm:pt modelId="{3ADF8CD9-AFE1-4BF9-91F1-AF7631415411}" type="parTrans" cxnId="{BF37B34F-AD2A-41D4-8D3B-0F0A90095E56}">
      <dgm:prSet/>
      <dgm:spPr/>
      <dgm:t>
        <a:bodyPr/>
        <a:lstStyle/>
        <a:p>
          <a:endParaRPr lang="en-US" sz="2000" b="0"/>
        </a:p>
      </dgm:t>
    </dgm:pt>
    <dgm:pt modelId="{577A4493-9E30-4923-A9D8-BC93D4759424}" type="sibTrans" cxnId="{BF37B34F-AD2A-41D4-8D3B-0F0A90095E56}">
      <dgm:prSet/>
      <dgm:spPr/>
      <dgm:t>
        <a:bodyPr/>
        <a:lstStyle/>
        <a:p>
          <a:endParaRPr lang="en-US" sz="2000" b="0"/>
        </a:p>
      </dgm:t>
    </dgm:pt>
    <dgm:pt modelId="{9548971A-6672-4597-AF35-17B9C4D6A85F}">
      <dgm:prSet custT="1"/>
      <dgm:spPr/>
      <dgm:t>
        <a:bodyPr/>
        <a:lstStyle/>
        <a:p>
          <a:pPr rtl="0"/>
          <a:r>
            <a:rPr lang="en-US" sz="2000" b="0" dirty="0" smtClean="0">
              <a:latin typeface="Franklin Gothic Medium" pitchFamily="34" charset="0"/>
            </a:rPr>
            <a:t>Increased by $1 billion annually</a:t>
          </a:r>
          <a:endParaRPr lang="en-US" sz="2000" b="0" dirty="0">
            <a:latin typeface="Franklin Gothic Medium" pitchFamily="34" charset="0"/>
          </a:endParaRPr>
        </a:p>
      </dgm:t>
    </dgm:pt>
    <dgm:pt modelId="{2C4D902A-17AF-47F5-AFBE-C99280BD522B}" type="parTrans" cxnId="{CF87EC2A-0C39-4431-99B8-9ABCC56431AB}">
      <dgm:prSet/>
      <dgm:spPr/>
      <dgm:t>
        <a:bodyPr/>
        <a:lstStyle/>
        <a:p>
          <a:endParaRPr lang="en-US" sz="2000" b="0"/>
        </a:p>
      </dgm:t>
    </dgm:pt>
    <dgm:pt modelId="{655F0C1B-0AE7-4037-B908-CEF003BAB762}" type="sibTrans" cxnId="{CF87EC2A-0C39-4431-99B8-9ABCC56431AB}">
      <dgm:prSet/>
      <dgm:spPr/>
      <dgm:t>
        <a:bodyPr/>
        <a:lstStyle/>
        <a:p>
          <a:endParaRPr lang="en-US" sz="2000" b="0"/>
        </a:p>
      </dgm:t>
    </dgm:pt>
    <dgm:pt modelId="{92936906-30B8-4C02-9324-4AD3B4AC7A39}" type="pres">
      <dgm:prSet presAssocID="{A19024A3-2E7A-4CC2-ADF7-8128D8D532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C92E05-6F46-4429-A888-69A1A932A3B0}" type="pres">
      <dgm:prSet presAssocID="{8DA3BB2F-CBAB-4909-82BF-4C55945983E8}" presName="parentLin" presStyleCnt="0"/>
      <dgm:spPr/>
    </dgm:pt>
    <dgm:pt modelId="{997192EF-6CED-452E-8F25-A1C612EF870F}" type="pres">
      <dgm:prSet presAssocID="{8DA3BB2F-CBAB-4909-82BF-4C55945983E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49B48C3-7684-4D7D-9CD8-B005E3DD570A}" type="pres">
      <dgm:prSet presAssocID="{8DA3BB2F-CBAB-4909-82BF-4C55945983E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EE11A-1FFF-437C-B4BC-1354D0671C4E}" type="pres">
      <dgm:prSet presAssocID="{8DA3BB2F-CBAB-4909-82BF-4C55945983E8}" presName="negativeSpace" presStyleCnt="0"/>
      <dgm:spPr/>
    </dgm:pt>
    <dgm:pt modelId="{99BFFDAB-9239-4C51-BD5D-607E625AB37F}" type="pres">
      <dgm:prSet presAssocID="{8DA3BB2F-CBAB-4909-82BF-4C55945983E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2BF07-04F1-4F9F-B599-8415860B2B85}" type="pres">
      <dgm:prSet presAssocID="{F3EB75F3-3055-49AB-A232-64DE0FF7F0E8}" presName="spaceBetweenRectangles" presStyleCnt="0"/>
      <dgm:spPr/>
    </dgm:pt>
    <dgm:pt modelId="{DC37F139-A2BF-4D00-8373-FCD4D23E640F}" type="pres">
      <dgm:prSet presAssocID="{9C0A6327-2730-43F5-BD01-286A0F879DB0}" presName="parentLin" presStyleCnt="0"/>
      <dgm:spPr/>
    </dgm:pt>
    <dgm:pt modelId="{EF9025E0-E740-4D46-B4EF-72121CF67C21}" type="pres">
      <dgm:prSet presAssocID="{9C0A6327-2730-43F5-BD01-286A0F879DB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F1C31FC-BEF3-4A36-BDC6-E04848A9ADD0}" type="pres">
      <dgm:prSet presAssocID="{9C0A6327-2730-43F5-BD01-286A0F879D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AE4C7-F654-450D-8692-309B8C82C63B}" type="pres">
      <dgm:prSet presAssocID="{9C0A6327-2730-43F5-BD01-286A0F879DB0}" presName="negativeSpace" presStyleCnt="0"/>
      <dgm:spPr/>
    </dgm:pt>
    <dgm:pt modelId="{DFEF7DD7-4C8E-4CD8-8FAE-8FFA8F6FA134}" type="pres">
      <dgm:prSet presAssocID="{9C0A6327-2730-43F5-BD01-286A0F879DB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AF74B-B440-4701-8682-F26A24541CE1}" type="pres">
      <dgm:prSet presAssocID="{575B76FC-14E8-46C3-94A6-C22E58D8275C}" presName="spaceBetweenRectangles" presStyleCnt="0"/>
      <dgm:spPr/>
    </dgm:pt>
    <dgm:pt modelId="{77EC016E-A27F-4B98-A28E-2CE8DCBCCC27}" type="pres">
      <dgm:prSet presAssocID="{9DB8B6F9-A884-48AC-8C7F-8F3EBB3AC155}" presName="parentLin" presStyleCnt="0"/>
      <dgm:spPr/>
    </dgm:pt>
    <dgm:pt modelId="{3CBAE236-D9F3-47AC-8052-B0622383D995}" type="pres">
      <dgm:prSet presAssocID="{9DB8B6F9-A884-48AC-8C7F-8F3EBB3AC15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C8E07B4-D02A-4006-BAD9-A8E574DE3261}" type="pres">
      <dgm:prSet presAssocID="{9DB8B6F9-A884-48AC-8C7F-8F3EBB3AC1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42DCD-3166-4E9C-A4E6-43B2465C1759}" type="pres">
      <dgm:prSet presAssocID="{9DB8B6F9-A884-48AC-8C7F-8F3EBB3AC155}" presName="negativeSpace" presStyleCnt="0"/>
      <dgm:spPr/>
    </dgm:pt>
    <dgm:pt modelId="{7595C6A3-290E-4E21-BB35-ED47A34AFBB5}" type="pres">
      <dgm:prSet presAssocID="{9DB8B6F9-A884-48AC-8C7F-8F3EBB3AC15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B4C5B2-7EA2-4A17-B6E4-47A957588180}" type="presOf" srcId="{8DA3BB2F-CBAB-4909-82BF-4C55945983E8}" destId="{997192EF-6CED-452E-8F25-A1C612EF870F}" srcOrd="0" destOrd="0" presId="urn:microsoft.com/office/officeart/2005/8/layout/list1"/>
    <dgm:cxn modelId="{9E8C7A0B-3C6A-47A6-BBE3-1B3EDE0B9678}" type="presOf" srcId="{A19024A3-2E7A-4CC2-ADF7-8128D8D532D6}" destId="{92936906-30B8-4C02-9324-4AD3B4AC7A39}" srcOrd="0" destOrd="0" presId="urn:microsoft.com/office/officeart/2005/8/layout/list1"/>
    <dgm:cxn modelId="{6765C4A0-5894-4367-AAD6-C4C7C61B4ABC}" srcId="{A19024A3-2E7A-4CC2-ADF7-8128D8D532D6}" destId="{9C0A6327-2730-43F5-BD01-286A0F879DB0}" srcOrd="1" destOrd="0" parTransId="{ADD2B806-ACC7-4012-8923-DD7A9839AB50}" sibTransId="{575B76FC-14E8-46C3-94A6-C22E58D8275C}"/>
    <dgm:cxn modelId="{BF37B34F-AD2A-41D4-8D3B-0F0A90095E56}" srcId="{9C0A6327-2730-43F5-BD01-286A0F879DB0}" destId="{8F07B73E-841C-4374-A426-748135690753}" srcOrd="0" destOrd="0" parTransId="{3ADF8CD9-AFE1-4BF9-91F1-AF7631415411}" sibTransId="{577A4493-9E30-4923-A9D8-BC93D4759424}"/>
    <dgm:cxn modelId="{8816ABC9-E9BA-46E6-87C3-6B45C3E01703}" srcId="{8DA3BB2F-CBAB-4909-82BF-4C55945983E8}" destId="{E7B744A9-D7F9-4773-ABA4-58A3DB34FA4D}" srcOrd="0" destOrd="0" parTransId="{3F01ED5B-4836-490B-B8F0-6426A4F5E96F}" sibTransId="{B3EE2D87-F280-409B-BC1C-98080EE0B2E1}"/>
    <dgm:cxn modelId="{BA099471-2F5C-4638-9F21-07497D1E0F38}" type="presOf" srcId="{9548971A-6672-4597-AF35-17B9C4D6A85F}" destId="{7595C6A3-290E-4E21-BB35-ED47A34AFBB5}" srcOrd="0" destOrd="0" presId="urn:microsoft.com/office/officeart/2005/8/layout/list1"/>
    <dgm:cxn modelId="{886713E0-2272-4488-89A9-96187DED20FD}" srcId="{A19024A3-2E7A-4CC2-ADF7-8128D8D532D6}" destId="{9DB8B6F9-A884-48AC-8C7F-8F3EBB3AC155}" srcOrd="2" destOrd="0" parTransId="{92F1C35E-21F7-4F71-B8FA-184981D90389}" sibTransId="{6B096D83-B254-4A68-BB54-4AE92DFD8DD4}"/>
    <dgm:cxn modelId="{809CCE20-3C01-42FD-9413-EAD1B62410A0}" type="presOf" srcId="{9DB8B6F9-A884-48AC-8C7F-8F3EBB3AC155}" destId="{3CBAE236-D9F3-47AC-8052-B0622383D995}" srcOrd="0" destOrd="0" presId="urn:microsoft.com/office/officeart/2005/8/layout/list1"/>
    <dgm:cxn modelId="{7E76DE0F-FE0A-4CD7-AEFC-828D89E412E6}" type="presOf" srcId="{9C0A6327-2730-43F5-BD01-286A0F879DB0}" destId="{EF9025E0-E740-4D46-B4EF-72121CF67C21}" srcOrd="0" destOrd="0" presId="urn:microsoft.com/office/officeart/2005/8/layout/list1"/>
    <dgm:cxn modelId="{CF87EC2A-0C39-4431-99B8-9ABCC56431AB}" srcId="{9DB8B6F9-A884-48AC-8C7F-8F3EBB3AC155}" destId="{9548971A-6672-4597-AF35-17B9C4D6A85F}" srcOrd="0" destOrd="0" parTransId="{2C4D902A-17AF-47F5-AFBE-C99280BD522B}" sibTransId="{655F0C1B-0AE7-4037-B908-CEF003BAB762}"/>
    <dgm:cxn modelId="{72DBAB88-B225-4122-AB23-EA3DACDD5ECC}" type="presOf" srcId="{9C0A6327-2730-43F5-BD01-286A0F879DB0}" destId="{CF1C31FC-BEF3-4A36-BDC6-E04848A9ADD0}" srcOrd="1" destOrd="0" presId="urn:microsoft.com/office/officeart/2005/8/layout/list1"/>
    <dgm:cxn modelId="{E3D53DE9-CC67-4175-B5A5-F526B62F2922}" srcId="{A19024A3-2E7A-4CC2-ADF7-8128D8D532D6}" destId="{8DA3BB2F-CBAB-4909-82BF-4C55945983E8}" srcOrd="0" destOrd="0" parTransId="{2110CAD3-6F53-475B-A0B0-1C88817ACE24}" sibTransId="{F3EB75F3-3055-49AB-A232-64DE0FF7F0E8}"/>
    <dgm:cxn modelId="{42E12F1F-5130-4DAE-82C7-E09F180CF004}" type="presOf" srcId="{9DB8B6F9-A884-48AC-8C7F-8F3EBB3AC155}" destId="{7C8E07B4-D02A-4006-BAD9-A8E574DE3261}" srcOrd="1" destOrd="0" presId="urn:microsoft.com/office/officeart/2005/8/layout/list1"/>
    <dgm:cxn modelId="{82EF7595-0C9A-4F25-9164-B7C63E109F0D}" type="presOf" srcId="{8DA3BB2F-CBAB-4909-82BF-4C55945983E8}" destId="{749B48C3-7684-4D7D-9CD8-B005E3DD570A}" srcOrd="1" destOrd="0" presId="urn:microsoft.com/office/officeart/2005/8/layout/list1"/>
    <dgm:cxn modelId="{D4350D9A-42AF-4D4C-A679-ADC5EA273C94}" type="presOf" srcId="{E7B744A9-D7F9-4773-ABA4-58A3DB34FA4D}" destId="{99BFFDAB-9239-4C51-BD5D-607E625AB37F}" srcOrd="0" destOrd="0" presId="urn:microsoft.com/office/officeart/2005/8/layout/list1"/>
    <dgm:cxn modelId="{F68D9F5C-A688-4744-91B8-5283D0673A0C}" type="presOf" srcId="{8F07B73E-841C-4374-A426-748135690753}" destId="{DFEF7DD7-4C8E-4CD8-8FAE-8FFA8F6FA134}" srcOrd="0" destOrd="0" presId="urn:microsoft.com/office/officeart/2005/8/layout/list1"/>
    <dgm:cxn modelId="{7B651389-9A61-4E12-87AF-24B2C768B1B3}" type="presParOf" srcId="{92936906-30B8-4C02-9324-4AD3B4AC7A39}" destId="{6AC92E05-6F46-4429-A888-69A1A932A3B0}" srcOrd="0" destOrd="0" presId="urn:microsoft.com/office/officeart/2005/8/layout/list1"/>
    <dgm:cxn modelId="{2A8C047D-0A04-4AB9-9D6B-EB8843E188AC}" type="presParOf" srcId="{6AC92E05-6F46-4429-A888-69A1A932A3B0}" destId="{997192EF-6CED-452E-8F25-A1C612EF870F}" srcOrd="0" destOrd="0" presId="urn:microsoft.com/office/officeart/2005/8/layout/list1"/>
    <dgm:cxn modelId="{8C16E4CB-F822-44CB-BBA1-A1909358A412}" type="presParOf" srcId="{6AC92E05-6F46-4429-A888-69A1A932A3B0}" destId="{749B48C3-7684-4D7D-9CD8-B005E3DD570A}" srcOrd="1" destOrd="0" presId="urn:microsoft.com/office/officeart/2005/8/layout/list1"/>
    <dgm:cxn modelId="{17A42E3A-C83A-43C1-A5C1-2691515F35B4}" type="presParOf" srcId="{92936906-30B8-4C02-9324-4AD3B4AC7A39}" destId="{D61EE11A-1FFF-437C-B4BC-1354D0671C4E}" srcOrd="1" destOrd="0" presId="urn:microsoft.com/office/officeart/2005/8/layout/list1"/>
    <dgm:cxn modelId="{3E6CC5ED-4DFD-4672-B641-2B533910FE5F}" type="presParOf" srcId="{92936906-30B8-4C02-9324-4AD3B4AC7A39}" destId="{99BFFDAB-9239-4C51-BD5D-607E625AB37F}" srcOrd="2" destOrd="0" presId="urn:microsoft.com/office/officeart/2005/8/layout/list1"/>
    <dgm:cxn modelId="{05DBBD12-62F0-4560-B44F-FF0363C80255}" type="presParOf" srcId="{92936906-30B8-4C02-9324-4AD3B4AC7A39}" destId="{5C32BF07-04F1-4F9F-B599-8415860B2B85}" srcOrd="3" destOrd="0" presId="urn:microsoft.com/office/officeart/2005/8/layout/list1"/>
    <dgm:cxn modelId="{CC25EEA6-253B-4243-A0FD-C347D2DD6027}" type="presParOf" srcId="{92936906-30B8-4C02-9324-4AD3B4AC7A39}" destId="{DC37F139-A2BF-4D00-8373-FCD4D23E640F}" srcOrd="4" destOrd="0" presId="urn:microsoft.com/office/officeart/2005/8/layout/list1"/>
    <dgm:cxn modelId="{664AEDE1-6A87-4905-A971-911ABCC04391}" type="presParOf" srcId="{DC37F139-A2BF-4D00-8373-FCD4D23E640F}" destId="{EF9025E0-E740-4D46-B4EF-72121CF67C21}" srcOrd="0" destOrd="0" presId="urn:microsoft.com/office/officeart/2005/8/layout/list1"/>
    <dgm:cxn modelId="{FC393DF1-C749-48D6-A164-ACB6B72CF1D2}" type="presParOf" srcId="{DC37F139-A2BF-4D00-8373-FCD4D23E640F}" destId="{CF1C31FC-BEF3-4A36-BDC6-E04848A9ADD0}" srcOrd="1" destOrd="0" presId="urn:microsoft.com/office/officeart/2005/8/layout/list1"/>
    <dgm:cxn modelId="{F3C3C0E2-06ED-4B66-83CB-EF54FBC00507}" type="presParOf" srcId="{92936906-30B8-4C02-9324-4AD3B4AC7A39}" destId="{16CAE4C7-F654-450D-8692-309B8C82C63B}" srcOrd="5" destOrd="0" presId="urn:microsoft.com/office/officeart/2005/8/layout/list1"/>
    <dgm:cxn modelId="{CB3DAFDA-EF11-484E-9FBD-B23A1BED359F}" type="presParOf" srcId="{92936906-30B8-4C02-9324-4AD3B4AC7A39}" destId="{DFEF7DD7-4C8E-4CD8-8FAE-8FFA8F6FA134}" srcOrd="6" destOrd="0" presId="urn:microsoft.com/office/officeart/2005/8/layout/list1"/>
    <dgm:cxn modelId="{B6CA0C46-86F9-43C7-80A1-469290116318}" type="presParOf" srcId="{92936906-30B8-4C02-9324-4AD3B4AC7A39}" destId="{FA2AF74B-B440-4701-8682-F26A24541CE1}" srcOrd="7" destOrd="0" presId="urn:microsoft.com/office/officeart/2005/8/layout/list1"/>
    <dgm:cxn modelId="{47111685-B41C-4BA5-B45F-E92E50D80550}" type="presParOf" srcId="{92936906-30B8-4C02-9324-4AD3B4AC7A39}" destId="{77EC016E-A27F-4B98-A28E-2CE8DCBCCC27}" srcOrd="8" destOrd="0" presId="urn:microsoft.com/office/officeart/2005/8/layout/list1"/>
    <dgm:cxn modelId="{12F90F3C-6820-4CBE-B9A7-6A3DE3DD3DB7}" type="presParOf" srcId="{77EC016E-A27F-4B98-A28E-2CE8DCBCCC27}" destId="{3CBAE236-D9F3-47AC-8052-B0622383D995}" srcOrd="0" destOrd="0" presId="urn:microsoft.com/office/officeart/2005/8/layout/list1"/>
    <dgm:cxn modelId="{D53B69CD-66B4-48F3-ADAB-02264835F570}" type="presParOf" srcId="{77EC016E-A27F-4B98-A28E-2CE8DCBCCC27}" destId="{7C8E07B4-D02A-4006-BAD9-A8E574DE3261}" srcOrd="1" destOrd="0" presId="urn:microsoft.com/office/officeart/2005/8/layout/list1"/>
    <dgm:cxn modelId="{7AC7336A-7E61-4998-8F19-2474D62947F8}" type="presParOf" srcId="{92936906-30B8-4C02-9324-4AD3B4AC7A39}" destId="{08942DCD-3166-4E9C-A4E6-43B2465C1759}" srcOrd="9" destOrd="0" presId="urn:microsoft.com/office/officeart/2005/8/layout/list1"/>
    <dgm:cxn modelId="{FCA42BB2-E70C-4727-B871-C5BA594A22CC}" type="presParOf" srcId="{92936906-30B8-4C02-9324-4AD3B4AC7A39}" destId="{7595C6A3-290E-4E21-BB35-ED47A34AFB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427C28-F8E3-4CF1-A673-C9E270A67878}" type="doc">
      <dgm:prSet loTypeId="urn:microsoft.com/office/officeart/2005/8/layout/radial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047823-6D01-45C9-B223-4EBAF42B326B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 anchor="t"/>
        <a:lstStyle/>
        <a:p>
          <a:pPr rtl="0">
            <a:spcAft>
              <a:spcPct val="35000"/>
            </a:spcAft>
          </a:pPr>
          <a:r>
            <a:rPr lang="en-US" sz="2800" dirty="0" smtClean="0">
              <a:latin typeface="Franklin Gothic Medium" pitchFamily="34" charset="0"/>
            </a:rPr>
            <a:t>Computerization</a:t>
          </a:r>
        </a:p>
        <a:p>
          <a:pPr rtl="0">
            <a:spcAft>
              <a:spcPts val="0"/>
            </a:spcAft>
          </a:pPr>
          <a:r>
            <a:rPr lang="en-US" sz="2000" dirty="0" smtClean="0">
              <a:latin typeface="Franklin Gothic Medium" pitchFamily="34" charset="0"/>
            </a:rPr>
            <a:t>HIMSS surveys </a:t>
          </a:r>
        </a:p>
        <a:p>
          <a:pPr rtl="0">
            <a:spcAft>
              <a:spcPct val="35000"/>
            </a:spcAft>
          </a:pPr>
          <a:r>
            <a:rPr lang="en-US" sz="2000" dirty="0" smtClean="0">
              <a:latin typeface="Franklin Gothic Medium" pitchFamily="34" charset="0"/>
            </a:rPr>
            <a:t>2003–2007</a:t>
          </a:r>
          <a:endParaRPr lang="en-US" sz="2000" dirty="0">
            <a:latin typeface="Franklin Gothic Medium" pitchFamily="34" charset="0"/>
          </a:endParaRPr>
        </a:p>
      </dgm:t>
    </dgm:pt>
    <dgm:pt modelId="{FBF2B066-6989-4B02-B44C-750D208E2F4A}" type="parTrans" cxnId="{8E016770-B648-4EAC-80FF-AB2F4C6930AF}">
      <dgm:prSet/>
      <dgm:spPr>
        <a:ln w="76200" cmpd="sng"/>
      </dgm:spPr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4D04DC59-C3A2-4A0E-ACCB-E2F23FD10FF0}" type="sibTrans" cxnId="{8E016770-B648-4EAC-80FF-AB2F4C6930AF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AAEF65FB-77B1-4E61-89AE-91B3E80190C6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dirty="0" smtClean="0">
              <a:latin typeface="Franklin Gothic Medium" pitchFamily="34" charset="0"/>
            </a:rPr>
            <a:t>Quality</a:t>
          </a:r>
          <a:r>
            <a:rPr lang="en-US" sz="2000" dirty="0" smtClean="0">
              <a:latin typeface="Franklin Gothic Medium" pitchFamily="34" charset="0"/>
            </a:rPr>
            <a:t> </a:t>
          </a:r>
        </a:p>
        <a:p>
          <a:pPr rtl="0"/>
          <a:r>
            <a:rPr lang="en-US" sz="2000" dirty="0" smtClean="0">
              <a:latin typeface="Franklin Gothic Medium" pitchFamily="34" charset="0"/>
            </a:rPr>
            <a:t>Medicare / Dartmouth Atlas</a:t>
          </a:r>
          <a:endParaRPr lang="en-US" sz="2000" dirty="0">
            <a:latin typeface="Franklin Gothic Medium" pitchFamily="34" charset="0"/>
          </a:endParaRPr>
        </a:p>
      </dgm:t>
    </dgm:pt>
    <dgm:pt modelId="{BF4F1B09-928B-45A2-99BF-7FD4C568A421}" type="parTrans" cxnId="{946A26B2-5FCC-4EFD-AE68-26EBDFD4B068}">
      <dgm:prSet/>
      <dgm:spPr>
        <a:ln w="76200" cmpd="sng"/>
      </dgm:spPr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E80C117C-AECD-4B10-9DA1-38904EF8BE2D}" type="sibTrans" cxnId="{946A26B2-5FCC-4EFD-AE68-26EBDFD4B068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303CF8A4-8D8E-45F5-8C12-F40C2D93B7DF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b="0" dirty="0" smtClean="0">
              <a:latin typeface="Franklin Gothic Medium" pitchFamily="34" charset="0"/>
            </a:rPr>
            <a:t>Costs </a:t>
          </a:r>
          <a:endParaRPr lang="en-US" sz="2000" b="0" dirty="0" smtClean="0">
            <a:latin typeface="Franklin Gothic Medium" pitchFamily="34" charset="0"/>
          </a:endParaRPr>
        </a:p>
        <a:p>
          <a:pPr rtl="0"/>
          <a:r>
            <a:rPr lang="en-US" sz="2000" dirty="0" smtClean="0">
              <a:latin typeface="Franklin Gothic Medium" pitchFamily="34" charset="0"/>
            </a:rPr>
            <a:t>Medicare cost reports</a:t>
          </a:r>
          <a:endParaRPr lang="en-US" sz="2000" dirty="0">
            <a:latin typeface="Franklin Gothic Medium" pitchFamily="34" charset="0"/>
          </a:endParaRPr>
        </a:p>
      </dgm:t>
    </dgm:pt>
    <dgm:pt modelId="{715A817A-603C-4426-94E8-AAB178F9FC1C}" type="parTrans" cxnId="{A2DE89A2-7AE4-4BE5-A3F2-C256030F9CEF}">
      <dgm:prSet/>
      <dgm:spPr>
        <a:ln w="76200" cmpd="sng"/>
      </dgm:spPr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5219C4E6-F0F4-4480-BD8C-3BC860DAE34F}" type="sibTrans" cxnId="{A2DE89A2-7AE4-4BE5-A3F2-C256030F9CEF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9543572F-7A2D-4B05-85C5-8B24890827C8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dirty="0" smtClean="0">
              <a:latin typeface="Franklin Gothic Medium" pitchFamily="34" charset="0"/>
            </a:rPr>
            <a:t>Data sources</a:t>
          </a:r>
          <a:endParaRPr lang="en-US" sz="2800" dirty="0">
            <a:latin typeface="Franklin Gothic Medium" pitchFamily="34" charset="0"/>
          </a:endParaRPr>
        </a:p>
      </dgm:t>
    </dgm:pt>
    <dgm:pt modelId="{15F1BBDC-6B66-4431-9C38-9BC83DC4BE3D}" type="sibTrans" cxnId="{7115F125-DB32-4830-AA5D-80954AE834B2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EAD3FC38-C7A2-4515-8A4C-D6D9EE879462}" type="parTrans" cxnId="{7115F125-DB32-4830-AA5D-80954AE834B2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DD4139B1-C165-40C3-ABE5-8E857AD243D8}" type="pres">
      <dgm:prSet presAssocID="{E4427C28-F8E3-4CF1-A673-C9E270A678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D4BD0C-85F1-47D3-A22B-79ED8F50C5CE}" type="pres">
      <dgm:prSet presAssocID="{9543572F-7A2D-4B05-85C5-8B24890827C8}" presName="centerShape" presStyleLbl="node0" presStyleIdx="0" presStyleCnt="1" custScaleX="136973" custLinFactNeighborY="-2646"/>
      <dgm:spPr/>
      <dgm:t>
        <a:bodyPr/>
        <a:lstStyle/>
        <a:p>
          <a:endParaRPr lang="en-US"/>
        </a:p>
      </dgm:t>
    </dgm:pt>
    <dgm:pt modelId="{7D2DB527-103D-4559-8497-36FC5877AB44}" type="pres">
      <dgm:prSet presAssocID="{FBF2B066-6989-4B02-B44C-750D208E2F4A}" presName="Name9" presStyleLbl="parChTrans1D2" presStyleIdx="0" presStyleCnt="3"/>
      <dgm:spPr/>
      <dgm:t>
        <a:bodyPr/>
        <a:lstStyle/>
        <a:p>
          <a:endParaRPr lang="en-US"/>
        </a:p>
      </dgm:t>
    </dgm:pt>
    <dgm:pt modelId="{8BCCC1BF-1836-4AC8-BA34-D7F5F835A20C}" type="pres">
      <dgm:prSet presAssocID="{FBF2B066-6989-4B02-B44C-750D208E2F4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BEED921-7ACC-4CCF-A7B2-2CA1E227F1A1}" type="pres">
      <dgm:prSet presAssocID="{02047823-6D01-45C9-B223-4EBAF42B326B}" presName="node" presStyleLbl="node1" presStyleIdx="0" presStyleCnt="3" custScaleX="283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44AA8-4922-4C02-8611-86C4B1FCF227}" type="pres">
      <dgm:prSet presAssocID="{BF4F1B09-928B-45A2-99BF-7FD4C568A421}" presName="Name9" presStyleLbl="parChTrans1D2" presStyleIdx="1" presStyleCnt="3"/>
      <dgm:spPr/>
      <dgm:t>
        <a:bodyPr/>
        <a:lstStyle/>
        <a:p>
          <a:endParaRPr lang="en-US"/>
        </a:p>
      </dgm:t>
    </dgm:pt>
    <dgm:pt modelId="{3CAC3257-B0DC-4485-96D2-4DE7E5053B54}" type="pres">
      <dgm:prSet presAssocID="{BF4F1B09-928B-45A2-99BF-7FD4C568A42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A970B9F-3BBD-459D-A36A-3E3CC50AE1C1}" type="pres">
      <dgm:prSet presAssocID="{AAEF65FB-77B1-4E61-89AE-91B3E80190C6}" presName="node" presStyleLbl="node1" presStyleIdx="1" presStyleCnt="3" custScaleX="222124" custRadScaleRad="134446" custRadScaleInc="-13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50D80-03E8-474A-9E3B-D3872922724B}" type="pres">
      <dgm:prSet presAssocID="{715A817A-603C-4426-94E8-AAB178F9FC1C}" presName="Name9" presStyleLbl="parChTrans1D2" presStyleIdx="2" presStyleCnt="3"/>
      <dgm:spPr/>
      <dgm:t>
        <a:bodyPr/>
        <a:lstStyle/>
        <a:p>
          <a:endParaRPr lang="en-US"/>
        </a:p>
      </dgm:t>
    </dgm:pt>
    <dgm:pt modelId="{53F70B00-79E0-4042-B7B5-BC52AAF0918C}" type="pres">
      <dgm:prSet presAssocID="{715A817A-603C-4426-94E8-AAB178F9FC1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714011A-5DBB-4CF7-90FA-FEAC4162EB21}" type="pres">
      <dgm:prSet presAssocID="{303CF8A4-8D8E-45F5-8C12-F40C2D93B7DF}" presName="node" presStyleLbl="node1" presStyleIdx="2" presStyleCnt="3" custScaleX="222124" custRadScaleRad="135538" custRadScaleInc="13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B41B27-ECC7-4935-8389-B1FC9A24A9F1}" type="presOf" srcId="{FBF2B066-6989-4B02-B44C-750D208E2F4A}" destId="{7D2DB527-103D-4559-8497-36FC5877AB44}" srcOrd="0" destOrd="0" presId="urn:microsoft.com/office/officeart/2005/8/layout/radial1"/>
    <dgm:cxn modelId="{013B6AA2-803E-447F-906C-6FAE4B3E4A38}" type="presOf" srcId="{303CF8A4-8D8E-45F5-8C12-F40C2D93B7DF}" destId="{0714011A-5DBB-4CF7-90FA-FEAC4162EB21}" srcOrd="0" destOrd="0" presId="urn:microsoft.com/office/officeart/2005/8/layout/radial1"/>
    <dgm:cxn modelId="{54BEFE03-519C-4D3C-9ED6-AE81E6806BA4}" type="presOf" srcId="{AAEF65FB-77B1-4E61-89AE-91B3E80190C6}" destId="{FA970B9F-3BBD-459D-A36A-3E3CC50AE1C1}" srcOrd="0" destOrd="0" presId="urn:microsoft.com/office/officeart/2005/8/layout/radial1"/>
    <dgm:cxn modelId="{3A5F1844-A72D-40AD-873D-C7B4A3BD3752}" type="presOf" srcId="{02047823-6D01-45C9-B223-4EBAF42B326B}" destId="{8BEED921-7ACC-4CCF-A7B2-2CA1E227F1A1}" srcOrd="0" destOrd="0" presId="urn:microsoft.com/office/officeart/2005/8/layout/radial1"/>
    <dgm:cxn modelId="{9CDEDC3E-BC38-4C3C-883E-5266894D690B}" type="presOf" srcId="{BF4F1B09-928B-45A2-99BF-7FD4C568A421}" destId="{32E44AA8-4922-4C02-8611-86C4B1FCF227}" srcOrd="0" destOrd="0" presId="urn:microsoft.com/office/officeart/2005/8/layout/radial1"/>
    <dgm:cxn modelId="{8E016770-B648-4EAC-80FF-AB2F4C6930AF}" srcId="{9543572F-7A2D-4B05-85C5-8B24890827C8}" destId="{02047823-6D01-45C9-B223-4EBAF42B326B}" srcOrd="0" destOrd="0" parTransId="{FBF2B066-6989-4B02-B44C-750D208E2F4A}" sibTransId="{4D04DC59-C3A2-4A0E-ACCB-E2F23FD10FF0}"/>
    <dgm:cxn modelId="{7EDB006F-3D30-4A1C-BF44-E678689E9DFA}" type="presOf" srcId="{715A817A-603C-4426-94E8-AAB178F9FC1C}" destId="{53F70B00-79E0-4042-B7B5-BC52AAF0918C}" srcOrd="1" destOrd="0" presId="urn:microsoft.com/office/officeart/2005/8/layout/radial1"/>
    <dgm:cxn modelId="{73D1F25F-3C81-422B-9EEA-FCEBD0E79824}" type="presOf" srcId="{715A817A-603C-4426-94E8-AAB178F9FC1C}" destId="{D0750D80-03E8-474A-9E3B-D3872922724B}" srcOrd="0" destOrd="0" presId="urn:microsoft.com/office/officeart/2005/8/layout/radial1"/>
    <dgm:cxn modelId="{6DCE44D1-27FC-4BEB-9EBB-EFDDDE16E593}" type="presOf" srcId="{E4427C28-F8E3-4CF1-A673-C9E270A67878}" destId="{DD4139B1-C165-40C3-ABE5-8E857AD243D8}" srcOrd="0" destOrd="0" presId="urn:microsoft.com/office/officeart/2005/8/layout/radial1"/>
    <dgm:cxn modelId="{92EF9B4E-48CF-4E10-A7A8-B17D99B30614}" type="presOf" srcId="{FBF2B066-6989-4B02-B44C-750D208E2F4A}" destId="{8BCCC1BF-1836-4AC8-BA34-D7F5F835A20C}" srcOrd="1" destOrd="0" presId="urn:microsoft.com/office/officeart/2005/8/layout/radial1"/>
    <dgm:cxn modelId="{A1EE40BC-0CB6-4475-B05F-688B4670A133}" type="presOf" srcId="{BF4F1B09-928B-45A2-99BF-7FD4C568A421}" destId="{3CAC3257-B0DC-4485-96D2-4DE7E5053B54}" srcOrd="1" destOrd="0" presId="urn:microsoft.com/office/officeart/2005/8/layout/radial1"/>
    <dgm:cxn modelId="{946A26B2-5FCC-4EFD-AE68-26EBDFD4B068}" srcId="{9543572F-7A2D-4B05-85C5-8B24890827C8}" destId="{AAEF65FB-77B1-4E61-89AE-91B3E80190C6}" srcOrd="1" destOrd="0" parTransId="{BF4F1B09-928B-45A2-99BF-7FD4C568A421}" sibTransId="{E80C117C-AECD-4B10-9DA1-38904EF8BE2D}"/>
    <dgm:cxn modelId="{7115F125-DB32-4830-AA5D-80954AE834B2}" srcId="{E4427C28-F8E3-4CF1-A673-C9E270A67878}" destId="{9543572F-7A2D-4B05-85C5-8B24890827C8}" srcOrd="0" destOrd="0" parTransId="{EAD3FC38-C7A2-4515-8A4C-D6D9EE879462}" sibTransId="{15F1BBDC-6B66-4431-9C38-9BC83DC4BE3D}"/>
    <dgm:cxn modelId="{5C33051E-2F61-4638-824F-BA4EEDFBE4B7}" type="presOf" srcId="{9543572F-7A2D-4B05-85C5-8B24890827C8}" destId="{A6D4BD0C-85F1-47D3-A22B-79ED8F50C5CE}" srcOrd="0" destOrd="0" presId="urn:microsoft.com/office/officeart/2005/8/layout/radial1"/>
    <dgm:cxn modelId="{A2DE89A2-7AE4-4BE5-A3F2-C256030F9CEF}" srcId="{9543572F-7A2D-4B05-85C5-8B24890827C8}" destId="{303CF8A4-8D8E-45F5-8C12-F40C2D93B7DF}" srcOrd="2" destOrd="0" parTransId="{715A817A-603C-4426-94E8-AAB178F9FC1C}" sibTransId="{5219C4E6-F0F4-4480-BD8C-3BC860DAE34F}"/>
    <dgm:cxn modelId="{6593591E-6972-4C52-A383-7E1BD99104C6}" type="presParOf" srcId="{DD4139B1-C165-40C3-ABE5-8E857AD243D8}" destId="{A6D4BD0C-85F1-47D3-A22B-79ED8F50C5CE}" srcOrd="0" destOrd="0" presId="urn:microsoft.com/office/officeart/2005/8/layout/radial1"/>
    <dgm:cxn modelId="{CD6F2E0B-2689-453B-ADA4-C61DBB9C0233}" type="presParOf" srcId="{DD4139B1-C165-40C3-ABE5-8E857AD243D8}" destId="{7D2DB527-103D-4559-8497-36FC5877AB44}" srcOrd="1" destOrd="0" presId="urn:microsoft.com/office/officeart/2005/8/layout/radial1"/>
    <dgm:cxn modelId="{71A90465-DEAD-48DC-AF5C-A50800C6AD2A}" type="presParOf" srcId="{7D2DB527-103D-4559-8497-36FC5877AB44}" destId="{8BCCC1BF-1836-4AC8-BA34-D7F5F835A20C}" srcOrd="0" destOrd="0" presId="urn:microsoft.com/office/officeart/2005/8/layout/radial1"/>
    <dgm:cxn modelId="{3BA56C54-AB81-4DA6-9464-66CD1F99475E}" type="presParOf" srcId="{DD4139B1-C165-40C3-ABE5-8E857AD243D8}" destId="{8BEED921-7ACC-4CCF-A7B2-2CA1E227F1A1}" srcOrd="2" destOrd="0" presId="urn:microsoft.com/office/officeart/2005/8/layout/radial1"/>
    <dgm:cxn modelId="{D19BBEDF-4D7A-421D-9767-399B05100B88}" type="presParOf" srcId="{DD4139B1-C165-40C3-ABE5-8E857AD243D8}" destId="{32E44AA8-4922-4C02-8611-86C4B1FCF227}" srcOrd="3" destOrd="0" presId="urn:microsoft.com/office/officeart/2005/8/layout/radial1"/>
    <dgm:cxn modelId="{1885B21D-716B-41D9-B16C-414E534CC035}" type="presParOf" srcId="{32E44AA8-4922-4C02-8611-86C4B1FCF227}" destId="{3CAC3257-B0DC-4485-96D2-4DE7E5053B54}" srcOrd="0" destOrd="0" presId="urn:microsoft.com/office/officeart/2005/8/layout/radial1"/>
    <dgm:cxn modelId="{4AAD3C71-92A1-4E06-BA37-9B17A7A66E33}" type="presParOf" srcId="{DD4139B1-C165-40C3-ABE5-8E857AD243D8}" destId="{FA970B9F-3BBD-459D-A36A-3E3CC50AE1C1}" srcOrd="4" destOrd="0" presId="urn:microsoft.com/office/officeart/2005/8/layout/radial1"/>
    <dgm:cxn modelId="{78C09B8C-1692-4B87-8447-EE16E6B1EFBB}" type="presParOf" srcId="{DD4139B1-C165-40C3-ABE5-8E857AD243D8}" destId="{D0750D80-03E8-474A-9E3B-D3872922724B}" srcOrd="5" destOrd="0" presId="urn:microsoft.com/office/officeart/2005/8/layout/radial1"/>
    <dgm:cxn modelId="{C849C317-E89F-4F44-A930-9E9114B6887E}" type="presParOf" srcId="{D0750D80-03E8-474A-9E3B-D3872922724B}" destId="{53F70B00-79E0-4042-B7B5-BC52AAF0918C}" srcOrd="0" destOrd="0" presId="urn:microsoft.com/office/officeart/2005/8/layout/radial1"/>
    <dgm:cxn modelId="{142ABC17-442E-46A0-A553-5E39BF6E4D22}" type="presParOf" srcId="{DD4139B1-C165-40C3-ABE5-8E857AD243D8}" destId="{0714011A-5DBB-4CF7-90FA-FEAC4162EB2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0F8FB5-B9E1-40E4-81F3-FE54B01E2AB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D8232B-8FC6-437D-AF36-9A16DF687F8D}">
      <dgm:prSet custT="1"/>
      <dgm:spPr/>
      <dgm:t>
        <a:bodyPr/>
        <a:lstStyle/>
        <a:p>
          <a:pPr rtl="0"/>
          <a:r>
            <a:rPr lang="en-US" sz="2400" dirty="0" smtClean="0">
              <a:latin typeface="Franklin Gothic Medium" pitchFamily="34" charset="0"/>
            </a:rPr>
            <a:t>Lower cost of care</a:t>
          </a:r>
          <a:endParaRPr lang="en-US" sz="2400" dirty="0">
            <a:latin typeface="Franklin Gothic Medium" pitchFamily="34" charset="0"/>
          </a:endParaRPr>
        </a:p>
      </dgm:t>
    </dgm:pt>
    <dgm:pt modelId="{5C17A74D-9C6B-4D64-931F-325681DBDDBA}" type="parTrans" cxnId="{3793DD71-67C8-4A05-8EE0-D1F765290CD7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B7AF8127-2098-4E4A-A65D-9914C6BA7638}" type="sibTrans" cxnId="{3793DD71-67C8-4A05-8EE0-D1F765290CD7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DF60ADAD-4D3D-41CB-A933-2A02A53F70B6}">
      <dgm:prSet custT="1"/>
      <dgm:spPr/>
      <dgm:t>
        <a:bodyPr/>
        <a:lstStyle/>
        <a:p>
          <a:pPr rtl="0"/>
          <a:r>
            <a:rPr lang="en-US" sz="2400" dirty="0" smtClean="0">
              <a:latin typeface="Franklin Gothic Medium" pitchFamily="34" charset="0"/>
            </a:rPr>
            <a:t>Lower administrative costs</a:t>
          </a:r>
          <a:endParaRPr lang="en-US" sz="2400" dirty="0">
            <a:latin typeface="Franklin Gothic Medium" pitchFamily="34" charset="0"/>
          </a:endParaRPr>
        </a:p>
      </dgm:t>
    </dgm:pt>
    <dgm:pt modelId="{70FC9B9F-5895-4427-8CB2-6935343CB0DA}" type="parTrans" cxnId="{8E154D69-426F-4C18-8CEC-09FD254334CB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242C6A31-060A-4218-A07C-1F13ECD12F07}" type="sibTrans" cxnId="{8E154D69-426F-4C18-8CEC-09FD254334CB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485381C9-31E3-4CA3-80BC-0650416632E9}">
      <dgm:prSet custT="1"/>
      <dgm:spPr/>
      <dgm:t>
        <a:bodyPr/>
        <a:lstStyle/>
        <a:p>
          <a:pPr rtl="0"/>
          <a:r>
            <a:rPr lang="en-US" sz="2400" dirty="0" smtClean="0">
              <a:latin typeface="Franklin Gothic Medium" pitchFamily="34" charset="0"/>
            </a:rPr>
            <a:t>Slightly better quality scores</a:t>
          </a:r>
          <a:endParaRPr lang="en-US" sz="2400" dirty="0">
            <a:latin typeface="Franklin Gothic Medium" pitchFamily="34" charset="0"/>
          </a:endParaRPr>
        </a:p>
      </dgm:t>
    </dgm:pt>
    <dgm:pt modelId="{0F94E9E1-9455-4798-BC36-90F981B4ACD0}" type="parTrans" cxnId="{DF4431B8-501F-4573-A925-3CD607483C7F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56C27D04-B8BA-4E13-8133-5A1911CF15F9}" type="sibTrans" cxnId="{DF4431B8-501F-4573-A925-3CD607483C7F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D2E4A66E-5C39-48A4-9289-D6BBDE5F759E}">
      <dgm:prSet custT="1"/>
      <dgm:spPr/>
      <dgm:t>
        <a:bodyPr/>
        <a:lstStyle/>
        <a:p>
          <a:pPr rtl="0"/>
          <a:r>
            <a:rPr lang="en-US" sz="2400" dirty="0" smtClean="0">
              <a:latin typeface="Franklin Gothic Medium" pitchFamily="34" charset="0"/>
            </a:rPr>
            <a:t>Real improvement or just more documentation?</a:t>
          </a:r>
          <a:endParaRPr lang="en-US" sz="2400" dirty="0">
            <a:latin typeface="Franklin Gothic Medium" pitchFamily="34" charset="0"/>
          </a:endParaRPr>
        </a:p>
      </dgm:t>
    </dgm:pt>
    <dgm:pt modelId="{E91B8D9F-68B3-43A0-8307-1C9166D83881}" type="parTrans" cxnId="{6B4180AA-8A9C-4496-A581-75B4B347CF9C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A79817EA-1090-403A-8D7B-1E4BA1D49E96}" type="sibTrans" cxnId="{6B4180AA-8A9C-4496-A581-75B4B347CF9C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26470D19-B64D-401F-8E90-6B3C38B85121}">
      <dgm:prSet custT="1"/>
      <dgm:spPr/>
      <dgm:t>
        <a:bodyPr/>
        <a:lstStyle/>
        <a:p>
          <a:pPr rtl="0"/>
          <a:r>
            <a:rPr lang="en-US" sz="2400" dirty="0" smtClean="0">
              <a:latin typeface="Franklin Gothic Medium" pitchFamily="34" charset="0"/>
            </a:rPr>
            <a:t>No association with computerization</a:t>
          </a:r>
          <a:endParaRPr lang="en-US" sz="2400" dirty="0">
            <a:latin typeface="Franklin Gothic Medium" pitchFamily="34" charset="0"/>
          </a:endParaRPr>
        </a:p>
      </dgm:t>
    </dgm:pt>
    <dgm:pt modelId="{C830A3DF-EF7F-482E-AB12-6C52CD44B55A}" type="parTrans" cxnId="{912D7783-42A1-461B-B669-3A6E986D617C}">
      <dgm:prSet/>
      <dgm:spPr/>
      <dgm:t>
        <a:bodyPr/>
        <a:lstStyle/>
        <a:p>
          <a:endParaRPr lang="en-US" sz="2400"/>
        </a:p>
      </dgm:t>
    </dgm:pt>
    <dgm:pt modelId="{183E0573-432D-4F8B-B25B-727BAA0841B0}" type="sibTrans" cxnId="{912D7783-42A1-461B-B669-3A6E986D617C}">
      <dgm:prSet/>
      <dgm:spPr/>
      <dgm:t>
        <a:bodyPr/>
        <a:lstStyle/>
        <a:p>
          <a:endParaRPr lang="en-US" sz="2400"/>
        </a:p>
      </dgm:t>
    </dgm:pt>
    <dgm:pt modelId="{3E73B59F-2763-47F3-8D93-46D51533FC6F}">
      <dgm:prSet custT="1"/>
      <dgm:spPr/>
      <dgm:t>
        <a:bodyPr/>
        <a:lstStyle/>
        <a:p>
          <a:pPr rtl="0"/>
          <a:r>
            <a:rPr lang="en-US" sz="2400" dirty="0" smtClean="0">
              <a:latin typeface="Franklin Gothic Medium" pitchFamily="34" charset="0"/>
            </a:rPr>
            <a:t>No association with computerization</a:t>
          </a:r>
          <a:endParaRPr lang="en-US" sz="2400" dirty="0">
            <a:latin typeface="Franklin Gothic Medium" pitchFamily="34" charset="0"/>
          </a:endParaRPr>
        </a:p>
      </dgm:t>
    </dgm:pt>
    <dgm:pt modelId="{902FCB97-7E80-46D9-B643-543DEDC00C01}" type="parTrans" cxnId="{79BB62C2-076A-49EB-9094-0F7ACBC551A0}">
      <dgm:prSet/>
      <dgm:spPr/>
      <dgm:t>
        <a:bodyPr/>
        <a:lstStyle/>
        <a:p>
          <a:endParaRPr lang="en-US" sz="2400"/>
        </a:p>
      </dgm:t>
    </dgm:pt>
    <dgm:pt modelId="{20FFFB1E-4304-4EAC-B290-FCEA54DEB498}" type="sibTrans" cxnId="{79BB62C2-076A-49EB-9094-0F7ACBC551A0}">
      <dgm:prSet/>
      <dgm:spPr/>
      <dgm:t>
        <a:bodyPr/>
        <a:lstStyle/>
        <a:p>
          <a:endParaRPr lang="en-US" sz="2400"/>
        </a:p>
      </dgm:t>
    </dgm:pt>
    <dgm:pt modelId="{13CBF2A7-16B1-4DA8-9D4A-B8250ECF401E}" type="pres">
      <dgm:prSet presAssocID="{400F8FB5-B9E1-40E4-81F3-FE54B01E2A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299E0-E9BE-4F20-9BC2-3F5D0D562259}" type="pres">
      <dgm:prSet presAssocID="{36D8232B-8FC6-437D-AF36-9A16DF687F8D}" presName="parentLin" presStyleCnt="0"/>
      <dgm:spPr/>
    </dgm:pt>
    <dgm:pt modelId="{2F1F50A6-B3A1-4A41-B5F0-2F88F5FA2BF4}" type="pres">
      <dgm:prSet presAssocID="{36D8232B-8FC6-437D-AF36-9A16DF687F8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522FEF0-413D-4356-9C25-F05A662078CB}" type="pres">
      <dgm:prSet presAssocID="{36D8232B-8FC6-437D-AF36-9A16DF687F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AE68E-C380-40EC-B791-CA755143EE92}" type="pres">
      <dgm:prSet presAssocID="{36D8232B-8FC6-437D-AF36-9A16DF687F8D}" presName="negativeSpace" presStyleCnt="0"/>
      <dgm:spPr/>
    </dgm:pt>
    <dgm:pt modelId="{0945612B-311F-43B0-8A25-E3479BFDF22A}" type="pres">
      <dgm:prSet presAssocID="{36D8232B-8FC6-437D-AF36-9A16DF687F8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D4B5F-D88C-44CB-83E2-9813194BDC65}" type="pres">
      <dgm:prSet presAssocID="{B7AF8127-2098-4E4A-A65D-9914C6BA7638}" presName="spaceBetweenRectangles" presStyleCnt="0"/>
      <dgm:spPr/>
    </dgm:pt>
    <dgm:pt modelId="{8D584647-3335-4048-AE4A-581611171A87}" type="pres">
      <dgm:prSet presAssocID="{DF60ADAD-4D3D-41CB-A933-2A02A53F70B6}" presName="parentLin" presStyleCnt="0"/>
      <dgm:spPr/>
    </dgm:pt>
    <dgm:pt modelId="{2730FD2D-D5A5-4943-9395-719D2D6A1072}" type="pres">
      <dgm:prSet presAssocID="{DF60ADAD-4D3D-41CB-A933-2A02A53F70B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DC1E9C4-4BDD-4E24-A1C3-61DB3FE44A95}" type="pres">
      <dgm:prSet presAssocID="{DF60ADAD-4D3D-41CB-A933-2A02A53F70B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3D673-19DA-473C-A164-EFB238BA09A8}" type="pres">
      <dgm:prSet presAssocID="{DF60ADAD-4D3D-41CB-A933-2A02A53F70B6}" presName="negativeSpace" presStyleCnt="0"/>
      <dgm:spPr/>
    </dgm:pt>
    <dgm:pt modelId="{44A75A0B-F04A-4599-8DA6-DD3C77D3D32E}" type="pres">
      <dgm:prSet presAssocID="{DF60ADAD-4D3D-41CB-A933-2A02A53F70B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15491-6E4E-4C55-96CD-52837161C308}" type="pres">
      <dgm:prSet presAssocID="{242C6A31-060A-4218-A07C-1F13ECD12F07}" presName="spaceBetweenRectangles" presStyleCnt="0"/>
      <dgm:spPr/>
    </dgm:pt>
    <dgm:pt modelId="{DACE3260-8F14-4F4F-BA15-E92FB66B438F}" type="pres">
      <dgm:prSet presAssocID="{485381C9-31E3-4CA3-80BC-0650416632E9}" presName="parentLin" presStyleCnt="0"/>
      <dgm:spPr/>
    </dgm:pt>
    <dgm:pt modelId="{0BD025A0-07BB-4684-84FB-91D96A63333B}" type="pres">
      <dgm:prSet presAssocID="{485381C9-31E3-4CA3-80BC-0650416632E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559CF25-F20A-48FE-A2C2-7000752C46FC}" type="pres">
      <dgm:prSet presAssocID="{485381C9-31E3-4CA3-80BC-0650416632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1AD1F-3EFE-43D5-A347-D455A8A68AE2}" type="pres">
      <dgm:prSet presAssocID="{485381C9-31E3-4CA3-80BC-0650416632E9}" presName="negativeSpace" presStyleCnt="0"/>
      <dgm:spPr/>
    </dgm:pt>
    <dgm:pt modelId="{F68D9756-6C53-43FB-BD34-1D1A86EC1C0C}" type="pres">
      <dgm:prSet presAssocID="{485381C9-31E3-4CA3-80BC-0650416632E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27DDEE-19B3-4AAD-8783-48EA33AC0EB1}" type="presOf" srcId="{3E73B59F-2763-47F3-8D93-46D51533FC6F}" destId="{44A75A0B-F04A-4599-8DA6-DD3C77D3D32E}" srcOrd="0" destOrd="0" presId="urn:microsoft.com/office/officeart/2005/8/layout/list1"/>
    <dgm:cxn modelId="{8B325E4F-FA6A-4A93-BFAA-43FFCD67320B}" type="presOf" srcId="{D2E4A66E-5C39-48A4-9289-D6BBDE5F759E}" destId="{F68D9756-6C53-43FB-BD34-1D1A86EC1C0C}" srcOrd="0" destOrd="0" presId="urn:microsoft.com/office/officeart/2005/8/layout/list1"/>
    <dgm:cxn modelId="{322F6067-4CE2-4E6B-9673-67F97F18BCFB}" type="presOf" srcId="{485381C9-31E3-4CA3-80BC-0650416632E9}" destId="{0BD025A0-07BB-4684-84FB-91D96A63333B}" srcOrd="0" destOrd="0" presId="urn:microsoft.com/office/officeart/2005/8/layout/list1"/>
    <dgm:cxn modelId="{885F6A40-A9DC-4773-B4D6-3C16B69A8DAA}" type="presOf" srcId="{DF60ADAD-4D3D-41CB-A933-2A02A53F70B6}" destId="{9DC1E9C4-4BDD-4E24-A1C3-61DB3FE44A95}" srcOrd="1" destOrd="0" presId="urn:microsoft.com/office/officeart/2005/8/layout/list1"/>
    <dgm:cxn modelId="{7AD13244-B715-4EEF-A98E-B294A8E332BA}" type="presOf" srcId="{400F8FB5-B9E1-40E4-81F3-FE54B01E2ABD}" destId="{13CBF2A7-16B1-4DA8-9D4A-B8250ECF401E}" srcOrd="0" destOrd="0" presId="urn:microsoft.com/office/officeart/2005/8/layout/list1"/>
    <dgm:cxn modelId="{DF4431B8-501F-4573-A925-3CD607483C7F}" srcId="{400F8FB5-B9E1-40E4-81F3-FE54B01E2ABD}" destId="{485381C9-31E3-4CA3-80BC-0650416632E9}" srcOrd="2" destOrd="0" parTransId="{0F94E9E1-9455-4798-BC36-90F981B4ACD0}" sibTransId="{56C27D04-B8BA-4E13-8133-5A1911CF15F9}"/>
    <dgm:cxn modelId="{F4D644C1-A0FD-408C-A1A3-847B98D81A3E}" type="presOf" srcId="{36D8232B-8FC6-437D-AF36-9A16DF687F8D}" destId="{7522FEF0-413D-4356-9C25-F05A662078CB}" srcOrd="1" destOrd="0" presId="urn:microsoft.com/office/officeart/2005/8/layout/list1"/>
    <dgm:cxn modelId="{15D776A9-B566-4553-B946-ECAD608844A2}" type="presOf" srcId="{485381C9-31E3-4CA3-80BC-0650416632E9}" destId="{7559CF25-F20A-48FE-A2C2-7000752C46FC}" srcOrd="1" destOrd="0" presId="urn:microsoft.com/office/officeart/2005/8/layout/list1"/>
    <dgm:cxn modelId="{AE401F79-7FB5-4C2A-82C8-82427B0C87D3}" type="presOf" srcId="{26470D19-B64D-401F-8E90-6B3C38B85121}" destId="{0945612B-311F-43B0-8A25-E3479BFDF22A}" srcOrd="0" destOrd="0" presId="urn:microsoft.com/office/officeart/2005/8/layout/list1"/>
    <dgm:cxn modelId="{DAAB5782-1F17-4B46-8BE5-61A89D9C011F}" type="presOf" srcId="{DF60ADAD-4D3D-41CB-A933-2A02A53F70B6}" destId="{2730FD2D-D5A5-4943-9395-719D2D6A1072}" srcOrd="0" destOrd="0" presId="urn:microsoft.com/office/officeart/2005/8/layout/list1"/>
    <dgm:cxn modelId="{912D7783-42A1-461B-B669-3A6E986D617C}" srcId="{36D8232B-8FC6-437D-AF36-9A16DF687F8D}" destId="{26470D19-B64D-401F-8E90-6B3C38B85121}" srcOrd="0" destOrd="0" parTransId="{C830A3DF-EF7F-482E-AB12-6C52CD44B55A}" sibTransId="{183E0573-432D-4F8B-B25B-727BAA0841B0}"/>
    <dgm:cxn modelId="{41331EB8-FB02-43FD-A4AB-00AFB6BA9F69}" type="presOf" srcId="{36D8232B-8FC6-437D-AF36-9A16DF687F8D}" destId="{2F1F50A6-B3A1-4A41-B5F0-2F88F5FA2BF4}" srcOrd="0" destOrd="0" presId="urn:microsoft.com/office/officeart/2005/8/layout/list1"/>
    <dgm:cxn modelId="{6B4180AA-8A9C-4496-A581-75B4B347CF9C}" srcId="{485381C9-31E3-4CA3-80BC-0650416632E9}" destId="{D2E4A66E-5C39-48A4-9289-D6BBDE5F759E}" srcOrd="0" destOrd="0" parTransId="{E91B8D9F-68B3-43A0-8307-1C9166D83881}" sibTransId="{A79817EA-1090-403A-8D7B-1E4BA1D49E96}"/>
    <dgm:cxn modelId="{3793DD71-67C8-4A05-8EE0-D1F765290CD7}" srcId="{400F8FB5-B9E1-40E4-81F3-FE54B01E2ABD}" destId="{36D8232B-8FC6-437D-AF36-9A16DF687F8D}" srcOrd="0" destOrd="0" parTransId="{5C17A74D-9C6B-4D64-931F-325681DBDDBA}" sibTransId="{B7AF8127-2098-4E4A-A65D-9914C6BA7638}"/>
    <dgm:cxn modelId="{79BB62C2-076A-49EB-9094-0F7ACBC551A0}" srcId="{DF60ADAD-4D3D-41CB-A933-2A02A53F70B6}" destId="{3E73B59F-2763-47F3-8D93-46D51533FC6F}" srcOrd="0" destOrd="0" parTransId="{902FCB97-7E80-46D9-B643-543DEDC00C01}" sibTransId="{20FFFB1E-4304-4EAC-B290-FCEA54DEB498}"/>
    <dgm:cxn modelId="{8E154D69-426F-4C18-8CEC-09FD254334CB}" srcId="{400F8FB5-B9E1-40E4-81F3-FE54B01E2ABD}" destId="{DF60ADAD-4D3D-41CB-A933-2A02A53F70B6}" srcOrd="1" destOrd="0" parTransId="{70FC9B9F-5895-4427-8CB2-6935343CB0DA}" sibTransId="{242C6A31-060A-4218-A07C-1F13ECD12F07}"/>
    <dgm:cxn modelId="{68E25491-C328-4B51-9426-381B107EFA7E}" type="presParOf" srcId="{13CBF2A7-16B1-4DA8-9D4A-B8250ECF401E}" destId="{08E299E0-E9BE-4F20-9BC2-3F5D0D562259}" srcOrd="0" destOrd="0" presId="urn:microsoft.com/office/officeart/2005/8/layout/list1"/>
    <dgm:cxn modelId="{08C33C3B-465F-4B88-B2D7-10B3B9FC0726}" type="presParOf" srcId="{08E299E0-E9BE-4F20-9BC2-3F5D0D562259}" destId="{2F1F50A6-B3A1-4A41-B5F0-2F88F5FA2BF4}" srcOrd="0" destOrd="0" presId="urn:microsoft.com/office/officeart/2005/8/layout/list1"/>
    <dgm:cxn modelId="{52E27174-CA94-4C08-97E0-B1506ED65BA5}" type="presParOf" srcId="{08E299E0-E9BE-4F20-9BC2-3F5D0D562259}" destId="{7522FEF0-413D-4356-9C25-F05A662078CB}" srcOrd="1" destOrd="0" presId="urn:microsoft.com/office/officeart/2005/8/layout/list1"/>
    <dgm:cxn modelId="{0C846100-7C3F-4CB3-9FF8-2DAAECE46296}" type="presParOf" srcId="{13CBF2A7-16B1-4DA8-9D4A-B8250ECF401E}" destId="{9EBAE68E-C380-40EC-B791-CA755143EE92}" srcOrd="1" destOrd="0" presId="urn:microsoft.com/office/officeart/2005/8/layout/list1"/>
    <dgm:cxn modelId="{0D64DCE2-9809-4E44-8DC8-13FF9E186A44}" type="presParOf" srcId="{13CBF2A7-16B1-4DA8-9D4A-B8250ECF401E}" destId="{0945612B-311F-43B0-8A25-E3479BFDF22A}" srcOrd="2" destOrd="0" presId="urn:microsoft.com/office/officeart/2005/8/layout/list1"/>
    <dgm:cxn modelId="{55FCFF97-ED88-4681-B0C7-DE6B2488A7B2}" type="presParOf" srcId="{13CBF2A7-16B1-4DA8-9D4A-B8250ECF401E}" destId="{2FED4B5F-D88C-44CB-83E2-9813194BDC65}" srcOrd="3" destOrd="0" presId="urn:microsoft.com/office/officeart/2005/8/layout/list1"/>
    <dgm:cxn modelId="{D1736B52-C292-49E0-A31B-B148D4910F18}" type="presParOf" srcId="{13CBF2A7-16B1-4DA8-9D4A-B8250ECF401E}" destId="{8D584647-3335-4048-AE4A-581611171A87}" srcOrd="4" destOrd="0" presId="urn:microsoft.com/office/officeart/2005/8/layout/list1"/>
    <dgm:cxn modelId="{B37F888F-F45B-4DCC-AEB2-2F66A609D81E}" type="presParOf" srcId="{8D584647-3335-4048-AE4A-581611171A87}" destId="{2730FD2D-D5A5-4943-9395-719D2D6A1072}" srcOrd="0" destOrd="0" presId="urn:microsoft.com/office/officeart/2005/8/layout/list1"/>
    <dgm:cxn modelId="{337A0A5B-1157-4014-AA88-9395CEF6B6A8}" type="presParOf" srcId="{8D584647-3335-4048-AE4A-581611171A87}" destId="{9DC1E9C4-4BDD-4E24-A1C3-61DB3FE44A95}" srcOrd="1" destOrd="0" presId="urn:microsoft.com/office/officeart/2005/8/layout/list1"/>
    <dgm:cxn modelId="{4CE26C29-8245-41F5-A8A0-F0033525A6D2}" type="presParOf" srcId="{13CBF2A7-16B1-4DA8-9D4A-B8250ECF401E}" destId="{64E3D673-19DA-473C-A164-EFB238BA09A8}" srcOrd="5" destOrd="0" presId="urn:microsoft.com/office/officeart/2005/8/layout/list1"/>
    <dgm:cxn modelId="{716B243C-8EE5-4BBE-B395-81F11360DE2F}" type="presParOf" srcId="{13CBF2A7-16B1-4DA8-9D4A-B8250ECF401E}" destId="{44A75A0B-F04A-4599-8DA6-DD3C77D3D32E}" srcOrd="6" destOrd="0" presId="urn:microsoft.com/office/officeart/2005/8/layout/list1"/>
    <dgm:cxn modelId="{AE0642C1-6292-4389-A51B-ACB03A27568A}" type="presParOf" srcId="{13CBF2A7-16B1-4DA8-9D4A-B8250ECF401E}" destId="{49A15491-6E4E-4C55-96CD-52837161C308}" srcOrd="7" destOrd="0" presId="urn:microsoft.com/office/officeart/2005/8/layout/list1"/>
    <dgm:cxn modelId="{D6129D3A-BC44-4333-A83B-5AC573CDD8A9}" type="presParOf" srcId="{13CBF2A7-16B1-4DA8-9D4A-B8250ECF401E}" destId="{DACE3260-8F14-4F4F-BA15-E92FB66B438F}" srcOrd="8" destOrd="0" presId="urn:microsoft.com/office/officeart/2005/8/layout/list1"/>
    <dgm:cxn modelId="{A2C7ACF6-5ACA-4D5D-928E-A9218917F189}" type="presParOf" srcId="{DACE3260-8F14-4F4F-BA15-E92FB66B438F}" destId="{0BD025A0-07BB-4684-84FB-91D96A63333B}" srcOrd="0" destOrd="0" presId="urn:microsoft.com/office/officeart/2005/8/layout/list1"/>
    <dgm:cxn modelId="{D2871725-F214-45FE-8E19-8BB5D405073B}" type="presParOf" srcId="{DACE3260-8F14-4F4F-BA15-E92FB66B438F}" destId="{7559CF25-F20A-48FE-A2C2-7000752C46FC}" srcOrd="1" destOrd="0" presId="urn:microsoft.com/office/officeart/2005/8/layout/list1"/>
    <dgm:cxn modelId="{A05C856E-6AB9-4C6D-8410-732D460F3709}" type="presParOf" srcId="{13CBF2A7-16B1-4DA8-9D4A-B8250ECF401E}" destId="{8991AD1F-3EFE-43D5-A347-D455A8A68AE2}" srcOrd="9" destOrd="0" presId="urn:microsoft.com/office/officeart/2005/8/layout/list1"/>
    <dgm:cxn modelId="{7E734E25-4093-4848-908A-2CE37F9374AB}" type="presParOf" srcId="{13CBF2A7-16B1-4DA8-9D4A-B8250ECF401E}" destId="{F68D9756-6C53-43FB-BD34-1D1A86EC1C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A6747-AE28-42C8-A560-F7D51D3D4D67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8F1879-69D5-4425-ABBE-63A0EB40B406}">
      <dgm:prSet phldrT="[Text]"/>
      <dgm:spPr/>
      <dgm:t>
        <a:bodyPr anchor="ctr"/>
        <a:lstStyle/>
        <a:p>
          <a:r>
            <a:rPr lang="en-US" dirty="0" smtClean="0">
              <a:latin typeface="Franklin Gothic Medium" pitchFamily="34" charset="0"/>
            </a:rPr>
            <a:t>Less outpatient visits</a:t>
          </a:r>
          <a:endParaRPr lang="en-US" dirty="0">
            <a:latin typeface="Franklin Gothic Medium" pitchFamily="34" charset="0"/>
          </a:endParaRPr>
        </a:p>
      </dgm:t>
    </dgm:pt>
    <dgm:pt modelId="{EF778564-4C10-41CD-A862-570532E87141}" type="parTrans" cxnId="{D2EDEF9B-7555-44AA-A05B-7152BDD52FEC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6CD66DC9-850D-4CA8-A080-17907CE36BAF}" type="sibTrans" cxnId="{D2EDEF9B-7555-44AA-A05B-7152BDD52FEC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D804FD4E-924C-4743-922B-17C31DE8E5F2}">
      <dgm:prSet phldrT="[Text]"/>
      <dgm:spPr/>
      <dgm:t>
        <a:bodyPr anchor="ctr"/>
        <a:lstStyle/>
        <a:p>
          <a:r>
            <a:rPr lang="en-US" dirty="0" smtClean="0">
              <a:latin typeface="Franklin Gothic Medium" pitchFamily="34" charset="0"/>
            </a:rPr>
            <a:t>198 less visits per 1,000 enrollees</a:t>
          </a:r>
          <a:endParaRPr lang="en-US" dirty="0">
            <a:latin typeface="Franklin Gothic Medium" pitchFamily="34" charset="0"/>
          </a:endParaRPr>
        </a:p>
      </dgm:t>
    </dgm:pt>
    <dgm:pt modelId="{80A7936D-6776-48A0-928C-66F02DFCAB75}" type="parTrans" cxnId="{F9357D8A-04AD-424B-A27C-6BE3EF3D01DF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43BF6F3B-B40F-4228-827B-4470AF9D1C54}" type="sibTrans" cxnId="{F9357D8A-04AD-424B-A27C-6BE3EF3D01DF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0C2E3758-6881-4CAF-9011-CB18EC2962EC}">
      <dgm:prSet phldrT="[Text]"/>
      <dgm:spPr/>
      <dgm:t>
        <a:bodyPr anchor="ctr"/>
        <a:lstStyle/>
        <a:p>
          <a:r>
            <a:rPr lang="en-US" dirty="0" smtClean="0">
              <a:latin typeface="Franklin Gothic Medium" pitchFamily="34" charset="0"/>
            </a:rPr>
            <a:t>More admissions to the hospital</a:t>
          </a:r>
          <a:endParaRPr lang="en-US" dirty="0">
            <a:latin typeface="Franklin Gothic Medium" pitchFamily="34" charset="0"/>
          </a:endParaRPr>
        </a:p>
      </dgm:t>
    </dgm:pt>
    <dgm:pt modelId="{9F040747-31C4-4C47-99F6-0E7EA07F874D}" type="parTrans" cxnId="{E55F3BC9-3DCA-445F-9C63-8084B3700B9A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1A2DB28C-4417-483A-AE3E-FFC1C474DA89}" type="sibTrans" cxnId="{E55F3BC9-3DCA-445F-9C63-8084B3700B9A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40927706-404F-4D11-9F51-4A8BDC4F2323}">
      <dgm:prSet phldrT="[Text]"/>
      <dgm:spPr/>
      <dgm:t>
        <a:bodyPr anchor="ctr"/>
        <a:lstStyle/>
        <a:p>
          <a:r>
            <a:rPr lang="en-US" dirty="0" smtClean="0">
              <a:latin typeface="Franklin Gothic Medium" pitchFamily="34" charset="0"/>
            </a:rPr>
            <a:t>22 more admissions per 1,000 enrollees</a:t>
          </a:r>
          <a:endParaRPr lang="en-US" dirty="0">
            <a:latin typeface="Franklin Gothic Medium" pitchFamily="34" charset="0"/>
          </a:endParaRPr>
        </a:p>
      </dgm:t>
    </dgm:pt>
    <dgm:pt modelId="{DB21BCDD-064D-44E9-A6DD-1DB43285C066}" type="parTrans" cxnId="{7C88D81F-ED4F-4D8B-9585-F14003471FE9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ACB4CB54-B029-44A3-B96A-D4C5AF7EF752}" type="sibTrans" cxnId="{7C88D81F-ED4F-4D8B-9585-F14003471FE9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D54EDC3E-B41C-4DB5-BF75-DE9152549F23}">
      <dgm:prSet phldrT="[Text]"/>
      <dgm:spPr/>
      <dgm:t>
        <a:bodyPr anchor="ctr"/>
        <a:lstStyle/>
        <a:p>
          <a:r>
            <a:rPr lang="en-US" dirty="0" smtClean="0">
              <a:latin typeface="Franklin Gothic Medium" pitchFamily="34" charset="0"/>
            </a:rPr>
            <a:t>More days in the hospital </a:t>
          </a:r>
          <a:endParaRPr lang="en-US" dirty="0">
            <a:latin typeface="Franklin Gothic Medium" pitchFamily="34" charset="0"/>
          </a:endParaRPr>
        </a:p>
      </dgm:t>
    </dgm:pt>
    <dgm:pt modelId="{6F0301EB-D2FD-4E7C-AD55-EC83157BF918}" type="parTrans" cxnId="{801D70EB-D810-4417-9FEB-DA6E3ADB45D4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8C8A297A-9E8A-4A23-B616-C0AB241D9848}" type="sibTrans" cxnId="{801D70EB-D810-4417-9FEB-DA6E3ADB45D4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5370DFEC-1CBE-49C2-ACD4-F4C3EDF47414}">
      <dgm:prSet phldrT="[Text]"/>
      <dgm:spPr/>
      <dgm:t>
        <a:bodyPr anchor="ctr"/>
        <a:lstStyle/>
        <a:p>
          <a:r>
            <a:rPr lang="en-US" dirty="0" smtClean="0">
              <a:latin typeface="Franklin Gothic Medium" pitchFamily="34" charset="0"/>
            </a:rPr>
            <a:t>134 more days per 1,000 enrollees</a:t>
          </a:r>
          <a:endParaRPr lang="en-US" dirty="0">
            <a:latin typeface="Franklin Gothic Medium" pitchFamily="34" charset="0"/>
          </a:endParaRPr>
        </a:p>
      </dgm:t>
    </dgm:pt>
    <dgm:pt modelId="{0D7780B0-4E14-4D7E-9270-9B0EE1D6C3F5}" type="parTrans" cxnId="{8D55F24C-37CD-4AC1-BDBF-84389579C1E6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0C38883C-9DB2-4E57-A676-F4E66EC5DDA6}" type="sibTrans" cxnId="{8D55F24C-37CD-4AC1-BDBF-84389579C1E6}">
      <dgm:prSet/>
      <dgm:spPr/>
      <dgm:t>
        <a:bodyPr/>
        <a:lstStyle/>
        <a:p>
          <a:endParaRPr lang="en-US">
            <a:latin typeface="Franklin Gothic Medium" pitchFamily="34" charset="0"/>
          </a:endParaRPr>
        </a:p>
      </dgm:t>
    </dgm:pt>
    <dgm:pt modelId="{1FB251AC-A3D6-4741-87F6-7909897A9C1E}" type="pres">
      <dgm:prSet presAssocID="{86FA6747-AE28-42C8-A560-F7D51D3D4D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AC3A8-911D-4E2A-A7CB-148929B06FC2}" type="pres">
      <dgm:prSet presAssocID="{818F1879-69D5-4425-ABBE-63A0EB40B406}" presName="comp" presStyleCnt="0"/>
      <dgm:spPr/>
    </dgm:pt>
    <dgm:pt modelId="{02E550D1-0BC1-4C82-8028-286E7DC3D057}" type="pres">
      <dgm:prSet presAssocID="{818F1879-69D5-4425-ABBE-63A0EB40B406}" presName="box" presStyleLbl="node1" presStyleIdx="0" presStyleCnt="3"/>
      <dgm:spPr/>
      <dgm:t>
        <a:bodyPr/>
        <a:lstStyle/>
        <a:p>
          <a:endParaRPr lang="en-US"/>
        </a:p>
      </dgm:t>
    </dgm:pt>
    <dgm:pt modelId="{A608485A-F26B-4334-9931-CEE65390FC72}" type="pres">
      <dgm:prSet presAssocID="{818F1879-69D5-4425-ABBE-63A0EB40B40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706244-30B2-4056-9AC3-32BA0FD5DB4C}" type="pres">
      <dgm:prSet presAssocID="{818F1879-69D5-4425-ABBE-63A0EB40B40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AB6A6-4CDE-4249-A2E9-D478BEB09CED}" type="pres">
      <dgm:prSet presAssocID="{6CD66DC9-850D-4CA8-A080-17907CE36BAF}" presName="spacer" presStyleCnt="0"/>
      <dgm:spPr/>
    </dgm:pt>
    <dgm:pt modelId="{6D6E6B01-5DDF-4003-8716-B3829D1986CC}" type="pres">
      <dgm:prSet presAssocID="{0C2E3758-6881-4CAF-9011-CB18EC2962EC}" presName="comp" presStyleCnt="0"/>
      <dgm:spPr/>
    </dgm:pt>
    <dgm:pt modelId="{35B20DE4-94C0-44B6-8533-82D1A290531D}" type="pres">
      <dgm:prSet presAssocID="{0C2E3758-6881-4CAF-9011-CB18EC2962EC}" presName="box" presStyleLbl="node1" presStyleIdx="1" presStyleCnt="3"/>
      <dgm:spPr/>
      <dgm:t>
        <a:bodyPr/>
        <a:lstStyle/>
        <a:p>
          <a:endParaRPr lang="en-US"/>
        </a:p>
      </dgm:t>
    </dgm:pt>
    <dgm:pt modelId="{A3FF1DD6-449F-41A2-A3E3-8BF1D83C3328}" type="pres">
      <dgm:prSet presAssocID="{0C2E3758-6881-4CAF-9011-CB18EC2962E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B284FD4-0CD8-4EAE-B480-531136B933D2}" type="pres">
      <dgm:prSet presAssocID="{0C2E3758-6881-4CAF-9011-CB18EC2962E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7100C-2673-42E5-A9A3-990EEC2BCCBE}" type="pres">
      <dgm:prSet presAssocID="{1A2DB28C-4417-483A-AE3E-FFC1C474DA89}" presName="spacer" presStyleCnt="0"/>
      <dgm:spPr/>
    </dgm:pt>
    <dgm:pt modelId="{75E44A80-BF29-41D1-B69E-C3DF0EC1E95F}" type="pres">
      <dgm:prSet presAssocID="{D54EDC3E-B41C-4DB5-BF75-DE9152549F23}" presName="comp" presStyleCnt="0"/>
      <dgm:spPr/>
    </dgm:pt>
    <dgm:pt modelId="{E05B5A40-A1E7-44A2-854F-D67469FAB51D}" type="pres">
      <dgm:prSet presAssocID="{D54EDC3E-B41C-4DB5-BF75-DE9152549F23}" presName="box" presStyleLbl="node1" presStyleIdx="2" presStyleCnt="3"/>
      <dgm:spPr/>
      <dgm:t>
        <a:bodyPr/>
        <a:lstStyle/>
        <a:p>
          <a:endParaRPr lang="en-US"/>
        </a:p>
      </dgm:t>
    </dgm:pt>
    <dgm:pt modelId="{63852DC4-7ED8-4A02-898B-22062AF9F06C}" type="pres">
      <dgm:prSet presAssocID="{D54EDC3E-B41C-4DB5-BF75-DE9152549F23}" presName="img" presStyleLbl="fgImgPlace1" presStyleIdx="2" presStyleCnt="3"/>
      <dgm:spPr>
        <a:blipFill dpi="0" rotWithShape="0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CC4537CF-EF94-4DA4-90F5-F009B1DD96AE}" type="pres">
      <dgm:prSet presAssocID="{D54EDC3E-B41C-4DB5-BF75-DE9152549F2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DBB62-9367-4D76-A06F-3C1AA9AD7BAF}" type="presOf" srcId="{0C2E3758-6881-4CAF-9011-CB18EC2962EC}" destId="{35B20DE4-94C0-44B6-8533-82D1A290531D}" srcOrd="0" destOrd="0" presId="urn:microsoft.com/office/officeart/2005/8/layout/vList4"/>
    <dgm:cxn modelId="{D2EDEF9B-7555-44AA-A05B-7152BDD52FEC}" srcId="{86FA6747-AE28-42C8-A560-F7D51D3D4D67}" destId="{818F1879-69D5-4425-ABBE-63A0EB40B406}" srcOrd="0" destOrd="0" parTransId="{EF778564-4C10-41CD-A862-570532E87141}" sibTransId="{6CD66DC9-850D-4CA8-A080-17907CE36BAF}"/>
    <dgm:cxn modelId="{340B0A91-8829-4E20-B35C-008E23F7537A}" type="presOf" srcId="{D54EDC3E-B41C-4DB5-BF75-DE9152549F23}" destId="{CC4537CF-EF94-4DA4-90F5-F009B1DD96AE}" srcOrd="1" destOrd="0" presId="urn:microsoft.com/office/officeart/2005/8/layout/vList4"/>
    <dgm:cxn modelId="{0BD639F6-845A-4D7C-8382-08BD493FA60D}" type="presOf" srcId="{86FA6747-AE28-42C8-A560-F7D51D3D4D67}" destId="{1FB251AC-A3D6-4741-87F6-7909897A9C1E}" srcOrd="0" destOrd="0" presId="urn:microsoft.com/office/officeart/2005/8/layout/vList4"/>
    <dgm:cxn modelId="{41CA581A-DCB0-4538-A987-29D682A7C6C8}" type="presOf" srcId="{5370DFEC-1CBE-49C2-ACD4-F4C3EDF47414}" destId="{E05B5A40-A1E7-44A2-854F-D67469FAB51D}" srcOrd="0" destOrd="1" presId="urn:microsoft.com/office/officeart/2005/8/layout/vList4"/>
    <dgm:cxn modelId="{8D55F24C-37CD-4AC1-BDBF-84389579C1E6}" srcId="{D54EDC3E-B41C-4DB5-BF75-DE9152549F23}" destId="{5370DFEC-1CBE-49C2-ACD4-F4C3EDF47414}" srcOrd="0" destOrd="0" parTransId="{0D7780B0-4E14-4D7E-9270-9B0EE1D6C3F5}" sibTransId="{0C38883C-9DB2-4E57-A676-F4E66EC5DDA6}"/>
    <dgm:cxn modelId="{37AEF945-47E7-42FE-9908-B071B363C4FA}" type="presOf" srcId="{D54EDC3E-B41C-4DB5-BF75-DE9152549F23}" destId="{E05B5A40-A1E7-44A2-854F-D67469FAB51D}" srcOrd="0" destOrd="0" presId="urn:microsoft.com/office/officeart/2005/8/layout/vList4"/>
    <dgm:cxn modelId="{F9357D8A-04AD-424B-A27C-6BE3EF3D01DF}" srcId="{818F1879-69D5-4425-ABBE-63A0EB40B406}" destId="{D804FD4E-924C-4743-922B-17C31DE8E5F2}" srcOrd="0" destOrd="0" parTransId="{80A7936D-6776-48A0-928C-66F02DFCAB75}" sibTransId="{43BF6F3B-B40F-4228-827B-4470AF9D1C54}"/>
    <dgm:cxn modelId="{46B81489-AED3-477C-B7B2-29ADD3C2937D}" type="presOf" srcId="{818F1879-69D5-4425-ABBE-63A0EB40B406}" destId="{DC706244-30B2-4056-9AC3-32BA0FD5DB4C}" srcOrd="1" destOrd="0" presId="urn:microsoft.com/office/officeart/2005/8/layout/vList4"/>
    <dgm:cxn modelId="{E55F3BC9-3DCA-445F-9C63-8084B3700B9A}" srcId="{86FA6747-AE28-42C8-A560-F7D51D3D4D67}" destId="{0C2E3758-6881-4CAF-9011-CB18EC2962EC}" srcOrd="1" destOrd="0" parTransId="{9F040747-31C4-4C47-99F6-0E7EA07F874D}" sibTransId="{1A2DB28C-4417-483A-AE3E-FFC1C474DA89}"/>
    <dgm:cxn modelId="{48991DF9-A6FC-4726-A165-33BD6FEDB29A}" type="presOf" srcId="{40927706-404F-4D11-9F51-4A8BDC4F2323}" destId="{AB284FD4-0CD8-4EAE-B480-531136B933D2}" srcOrd="1" destOrd="1" presId="urn:microsoft.com/office/officeart/2005/8/layout/vList4"/>
    <dgm:cxn modelId="{AEE8A74F-E867-47E9-8F40-2A218B638991}" type="presOf" srcId="{D804FD4E-924C-4743-922B-17C31DE8E5F2}" destId="{02E550D1-0BC1-4C82-8028-286E7DC3D057}" srcOrd="0" destOrd="1" presId="urn:microsoft.com/office/officeart/2005/8/layout/vList4"/>
    <dgm:cxn modelId="{FD01FFF9-FF76-4071-8D2C-CC2760F64452}" type="presOf" srcId="{40927706-404F-4D11-9F51-4A8BDC4F2323}" destId="{35B20DE4-94C0-44B6-8533-82D1A290531D}" srcOrd="0" destOrd="1" presId="urn:microsoft.com/office/officeart/2005/8/layout/vList4"/>
    <dgm:cxn modelId="{B3766ECD-1ACC-4C48-89B5-56796B04940F}" type="presOf" srcId="{D804FD4E-924C-4743-922B-17C31DE8E5F2}" destId="{DC706244-30B2-4056-9AC3-32BA0FD5DB4C}" srcOrd="1" destOrd="1" presId="urn:microsoft.com/office/officeart/2005/8/layout/vList4"/>
    <dgm:cxn modelId="{7C88D81F-ED4F-4D8B-9585-F14003471FE9}" srcId="{0C2E3758-6881-4CAF-9011-CB18EC2962EC}" destId="{40927706-404F-4D11-9F51-4A8BDC4F2323}" srcOrd="0" destOrd="0" parTransId="{DB21BCDD-064D-44E9-A6DD-1DB43285C066}" sibTransId="{ACB4CB54-B029-44A3-B96A-D4C5AF7EF752}"/>
    <dgm:cxn modelId="{16CC7926-7EAA-4846-AF17-8F74E4E79238}" type="presOf" srcId="{818F1879-69D5-4425-ABBE-63A0EB40B406}" destId="{02E550D1-0BC1-4C82-8028-286E7DC3D057}" srcOrd="0" destOrd="0" presId="urn:microsoft.com/office/officeart/2005/8/layout/vList4"/>
    <dgm:cxn modelId="{804007CB-0185-4435-A996-5831498CC36E}" type="presOf" srcId="{5370DFEC-1CBE-49C2-ACD4-F4C3EDF47414}" destId="{CC4537CF-EF94-4DA4-90F5-F009B1DD96AE}" srcOrd="1" destOrd="1" presId="urn:microsoft.com/office/officeart/2005/8/layout/vList4"/>
    <dgm:cxn modelId="{801D70EB-D810-4417-9FEB-DA6E3ADB45D4}" srcId="{86FA6747-AE28-42C8-A560-F7D51D3D4D67}" destId="{D54EDC3E-B41C-4DB5-BF75-DE9152549F23}" srcOrd="2" destOrd="0" parTransId="{6F0301EB-D2FD-4E7C-AD55-EC83157BF918}" sibTransId="{8C8A297A-9E8A-4A23-B616-C0AB241D9848}"/>
    <dgm:cxn modelId="{2B8BBF8C-35F8-4816-80A6-16A48DC1FAE6}" type="presOf" srcId="{0C2E3758-6881-4CAF-9011-CB18EC2962EC}" destId="{AB284FD4-0CD8-4EAE-B480-531136B933D2}" srcOrd="1" destOrd="0" presId="urn:microsoft.com/office/officeart/2005/8/layout/vList4"/>
    <dgm:cxn modelId="{74EFE550-2BAB-487A-B8B8-717DF583F113}" type="presParOf" srcId="{1FB251AC-A3D6-4741-87F6-7909897A9C1E}" destId="{413AC3A8-911D-4E2A-A7CB-148929B06FC2}" srcOrd="0" destOrd="0" presId="urn:microsoft.com/office/officeart/2005/8/layout/vList4"/>
    <dgm:cxn modelId="{857ECFC9-B061-457A-BE96-744092ABE591}" type="presParOf" srcId="{413AC3A8-911D-4E2A-A7CB-148929B06FC2}" destId="{02E550D1-0BC1-4C82-8028-286E7DC3D057}" srcOrd="0" destOrd="0" presId="urn:microsoft.com/office/officeart/2005/8/layout/vList4"/>
    <dgm:cxn modelId="{091C6F0F-B5CB-4D32-A5FD-E022F966470C}" type="presParOf" srcId="{413AC3A8-911D-4E2A-A7CB-148929B06FC2}" destId="{A608485A-F26B-4334-9931-CEE65390FC72}" srcOrd="1" destOrd="0" presId="urn:microsoft.com/office/officeart/2005/8/layout/vList4"/>
    <dgm:cxn modelId="{4A08672C-D0E7-401F-B2F8-62BA4AA6BBF2}" type="presParOf" srcId="{413AC3A8-911D-4E2A-A7CB-148929B06FC2}" destId="{DC706244-30B2-4056-9AC3-32BA0FD5DB4C}" srcOrd="2" destOrd="0" presId="urn:microsoft.com/office/officeart/2005/8/layout/vList4"/>
    <dgm:cxn modelId="{3C8AC14D-931E-4BAD-8827-0FCD28FF0076}" type="presParOf" srcId="{1FB251AC-A3D6-4741-87F6-7909897A9C1E}" destId="{7C6AB6A6-4CDE-4249-A2E9-D478BEB09CED}" srcOrd="1" destOrd="0" presId="urn:microsoft.com/office/officeart/2005/8/layout/vList4"/>
    <dgm:cxn modelId="{8F47A19B-EB9C-429E-8496-8BE3F1BB4ED6}" type="presParOf" srcId="{1FB251AC-A3D6-4741-87F6-7909897A9C1E}" destId="{6D6E6B01-5DDF-4003-8716-B3829D1986CC}" srcOrd="2" destOrd="0" presId="urn:microsoft.com/office/officeart/2005/8/layout/vList4"/>
    <dgm:cxn modelId="{C56D76D6-71DC-4568-95E9-8526EC30C5E1}" type="presParOf" srcId="{6D6E6B01-5DDF-4003-8716-B3829D1986CC}" destId="{35B20DE4-94C0-44B6-8533-82D1A290531D}" srcOrd="0" destOrd="0" presId="urn:microsoft.com/office/officeart/2005/8/layout/vList4"/>
    <dgm:cxn modelId="{6224A8EF-D74A-4263-9C8F-D6019CCB344F}" type="presParOf" srcId="{6D6E6B01-5DDF-4003-8716-B3829D1986CC}" destId="{A3FF1DD6-449F-41A2-A3E3-8BF1D83C3328}" srcOrd="1" destOrd="0" presId="urn:microsoft.com/office/officeart/2005/8/layout/vList4"/>
    <dgm:cxn modelId="{3D37975E-7F8F-4922-B249-5312C9F8FBEF}" type="presParOf" srcId="{6D6E6B01-5DDF-4003-8716-B3829D1986CC}" destId="{AB284FD4-0CD8-4EAE-B480-531136B933D2}" srcOrd="2" destOrd="0" presId="urn:microsoft.com/office/officeart/2005/8/layout/vList4"/>
    <dgm:cxn modelId="{3693AE1A-6DFB-4BAC-BA00-4BE6917C99D8}" type="presParOf" srcId="{1FB251AC-A3D6-4741-87F6-7909897A9C1E}" destId="{23F7100C-2673-42E5-A9A3-990EEC2BCCBE}" srcOrd="3" destOrd="0" presId="urn:microsoft.com/office/officeart/2005/8/layout/vList4"/>
    <dgm:cxn modelId="{58E57B20-4305-4881-BC2C-C1C91C594076}" type="presParOf" srcId="{1FB251AC-A3D6-4741-87F6-7909897A9C1E}" destId="{75E44A80-BF29-41D1-B69E-C3DF0EC1E95F}" srcOrd="4" destOrd="0" presId="urn:microsoft.com/office/officeart/2005/8/layout/vList4"/>
    <dgm:cxn modelId="{F2FBB192-FCEA-44C8-923E-A9B0D5E645EF}" type="presParOf" srcId="{75E44A80-BF29-41D1-B69E-C3DF0EC1E95F}" destId="{E05B5A40-A1E7-44A2-854F-D67469FAB51D}" srcOrd="0" destOrd="0" presId="urn:microsoft.com/office/officeart/2005/8/layout/vList4"/>
    <dgm:cxn modelId="{5E780BB7-F9E3-46F0-86DF-08AAF9BB2A7E}" type="presParOf" srcId="{75E44A80-BF29-41D1-B69E-C3DF0EC1E95F}" destId="{63852DC4-7ED8-4A02-898B-22062AF9F06C}" srcOrd="1" destOrd="0" presId="urn:microsoft.com/office/officeart/2005/8/layout/vList4"/>
    <dgm:cxn modelId="{77EFD784-359A-4EF3-8E85-02DE6048B2ED}" type="presParOf" srcId="{75E44A80-BF29-41D1-B69E-C3DF0EC1E95F}" destId="{CC4537CF-EF94-4DA4-90F5-F009B1DD96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4E45D-D0F2-4A49-A130-0D38912EFFB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CF626C-40D5-46E8-B5B7-BDBB54CA178C}">
      <dgm:prSet custT="1"/>
      <dgm:spPr/>
      <dgm:t>
        <a:bodyPr/>
        <a:lstStyle/>
        <a:p>
          <a:pPr algn="ctr" rtl="0"/>
          <a:r>
            <a:rPr lang="en-US" sz="2400" dirty="0" smtClean="0">
              <a:latin typeface="Franklin Gothic Medium" pitchFamily="34" charset="0"/>
            </a:rPr>
            <a:t>If you like your current coverage, you can keep it</a:t>
          </a:r>
          <a:endParaRPr lang="en-US" sz="2400" dirty="0">
            <a:latin typeface="Franklin Gothic Medium" pitchFamily="34" charset="0"/>
          </a:endParaRPr>
        </a:p>
      </dgm:t>
    </dgm:pt>
    <dgm:pt modelId="{61D8AF96-293F-475F-A537-ECA2AE8DE211}" type="parTrans" cxnId="{D6E03FD3-81E7-4630-8AB1-AB9A4FBD6105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3FBA337A-C66B-4093-8F5D-39C0281BB5C5}" type="sibTrans" cxnId="{D6E03FD3-81E7-4630-8AB1-AB9A4FBD6105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30422F98-6046-439E-92E7-FC5F69E9DC38}">
      <dgm:prSet custT="1"/>
      <dgm:spPr/>
      <dgm:t>
        <a:bodyPr/>
        <a:lstStyle/>
        <a:p>
          <a:pPr algn="ctr" rtl="0"/>
          <a:r>
            <a:rPr lang="en-US" sz="2400" dirty="0" smtClean="0">
              <a:latin typeface="Franklin Gothic Medium" pitchFamily="34" charset="0"/>
            </a:rPr>
            <a:t>If you don’t like your current job-based coverage, you </a:t>
          </a:r>
          <a:r>
            <a:rPr lang="en-US" sz="2400" b="1" i="1" dirty="0" smtClean="0">
              <a:latin typeface="Franklin Gothic Medium" pitchFamily="34" charset="0"/>
            </a:rPr>
            <a:t>have</a:t>
          </a:r>
          <a:r>
            <a:rPr lang="en-US" sz="2400" dirty="0" smtClean="0">
              <a:latin typeface="Franklin Gothic Medium" pitchFamily="34" charset="0"/>
            </a:rPr>
            <a:t> to keep it</a:t>
          </a:r>
          <a:endParaRPr lang="en-US" sz="2400" dirty="0">
            <a:latin typeface="Franklin Gothic Medium" pitchFamily="34" charset="0"/>
          </a:endParaRPr>
        </a:p>
      </dgm:t>
    </dgm:pt>
    <dgm:pt modelId="{FC8EBBEC-99FB-4E41-9307-45ECD85D6F7D}" type="parTrans" cxnId="{FB4BB66E-31D0-4211-B1DF-1B12149AD7E6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4CBA4B65-7B99-4ED9-BEFA-1B8064EA76C0}" type="sibTrans" cxnId="{FB4BB66E-31D0-4211-B1DF-1B12149AD7E6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543475EE-553D-4E7F-96D9-AC10FCFDB90A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n-US" sz="2400" dirty="0" smtClean="0">
              <a:latin typeface="Franklin Gothic Medium" pitchFamily="34" charset="0"/>
            </a:rPr>
            <a:t>Policies will be required to cover </a:t>
          </a:r>
        </a:p>
        <a:p>
          <a:pPr algn="ctr" rtl="0">
            <a:spcAft>
              <a:spcPts val="0"/>
            </a:spcAft>
          </a:pPr>
          <a:r>
            <a:rPr lang="en-US" sz="2400" dirty="0" smtClean="0">
              <a:latin typeface="Franklin Gothic Medium" pitchFamily="34" charset="0"/>
            </a:rPr>
            <a:t>at least 60% of expected health costs</a:t>
          </a:r>
          <a:endParaRPr lang="en-US" sz="2400" dirty="0">
            <a:latin typeface="Franklin Gothic Medium" pitchFamily="34" charset="0"/>
          </a:endParaRPr>
        </a:p>
      </dgm:t>
    </dgm:pt>
    <dgm:pt modelId="{45DECCEC-4C57-4BC6-BABC-81BDAA9A00EF}" type="parTrans" cxnId="{B24D40B8-B3D2-469D-9AFF-CB6CAE89BCB4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91F20119-819E-4512-A35B-0A887EAFA5D5}" type="sibTrans" cxnId="{B24D40B8-B3D2-469D-9AFF-CB6CAE89BCB4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1EAAA4E9-E476-44A9-AFFA-EA3D6CC29E95}">
      <dgm:prSet custT="1"/>
      <dgm:spPr/>
      <dgm:t>
        <a:bodyPr/>
        <a:lstStyle/>
        <a:p>
          <a:pPr rtl="0"/>
          <a:r>
            <a:rPr lang="en-US" sz="2400" i="1" dirty="0" smtClean="0">
              <a:latin typeface="Franklin Gothic Medium" pitchFamily="34" charset="0"/>
            </a:rPr>
            <a:t>e.g</a:t>
          </a:r>
          <a:r>
            <a:rPr lang="en-US" sz="2400" dirty="0" smtClean="0">
              <a:latin typeface="Franklin Gothic Medium" pitchFamily="34" charset="0"/>
            </a:rPr>
            <a:t>. $2,000 deductible + 20% co-insurance for next $15,000 of care</a:t>
          </a:r>
          <a:endParaRPr lang="en-US" sz="2400" dirty="0">
            <a:latin typeface="Franklin Gothic Medium" pitchFamily="34" charset="0"/>
          </a:endParaRPr>
        </a:p>
      </dgm:t>
    </dgm:pt>
    <dgm:pt modelId="{FE14215F-BB0C-479B-AD19-71A3A237BD30}" type="parTrans" cxnId="{FC5E1AFA-5A66-486F-A903-B9C773BD737E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09644051-0124-4FC9-B7F1-C605D6E0A039}" type="sibTrans" cxnId="{FC5E1AFA-5A66-486F-A903-B9C773BD737E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4CE7A138-472A-4FD0-B991-D68516E91BA0}" type="pres">
      <dgm:prSet presAssocID="{F9B4E45D-D0F2-4A49-A130-0D38912EFF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A0F62D-8613-4FDD-82E7-40C81EA0D945}" type="pres">
      <dgm:prSet presAssocID="{15CF626C-40D5-46E8-B5B7-BDBB54CA178C}" presName="parentText" presStyleLbl="node1" presStyleIdx="0" presStyleCnt="3" custScaleX="56206" custScaleY="72868" custLinFactNeighborX="-712" custLinFactNeighborY="-310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BC70E-D780-4958-960C-0D8995DB816C}" type="pres">
      <dgm:prSet presAssocID="{3FBA337A-C66B-4093-8F5D-39C0281BB5C5}" presName="spacer" presStyleCnt="0"/>
      <dgm:spPr/>
    </dgm:pt>
    <dgm:pt modelId="{CEFD484C-49DF-4A99-8D3D-1F91D009E456}" type="pres">
      <dgm:prSet presAssocID="{30422F98-6046-439E-92E7-FC5F69E9DC38}" presName="parentText" presStyleLbl="node1" presStyleIdx="1" presStyleCnt="3" custScaleX="80082" custScaleY="70208" custLinFactNeighborX="-713" custLinFactNeighborY="-169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A5EBB-A47D-4F89-AC8B-4649F8BC9487}" type="pres">
      <dgm:prSet presAssocID="{4CBA4B65-7B99-4ED9-BEFA-1B8064EA76C0}" presName="spacer" presStyleCnt="0"/>
      <dgm:spPr/>
    </dgm:pt>
    <dgm:pt modelId="{E24FB2AE-7F64-4824-A045-AA759B701F97}" type="pres">
      <dgm:prSet presAssocID="{543475EE-553D-4E7F-96D9-AC10FCFDB90A}" presName="parentText" presStyleLbl="node1" presStyleIdx="2" presStyleCnt="3" custScaleX="100000" custScaleY="71540" custLinFactNeighborY="-37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55B3B-D8E6-4B8E-8DC0-F3F963EF5BDD}" type="pres">
      <dgm:prSet presAssocID="{543475EE-553D-4E7F-96D9-AC10FCFDB90A}" presName="childText" presStyleLbl="revTx" presStyleIdx="0" presStyleCnt="1" custScaleX="76767" custScaleY="84806" custLinFactNeighborX="2705" custLinFactNeighborY="6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0C3DF-AAEC-4FE2-9D62-47B77FCBEE3D}" type="presOf" srcId="{15CF626C-40D5-46E8-B5B7-BDBB54CA178C}" destId="{DBA0F62D-8613-4FDD-82E7-40C81EA0D945}" srcOrd="0" destOrd="0" presId="urn:microsoft.com/office/officeart/2005/8/layout/vList2"/>
    <dgm:cxn modelId="{F74A51F6-3424-42D5-9451-B49BD93A1F11}" type="presOf" srcId="{543475EE-553D-4E7F-96D9-AC10FCFDB90A}" destId="{E24FB2AE-7F64-4824-A045-AA759B701F97}" srcOrd="0" destOrd="0" presId="urn:microsoft.com/office/officeart/2005/8/layout/vList2"/>
    <dgm:cxn modelId="{D6E03FD3-81E7-4630-8AB1-AB9A4FBD6105}" srcId="{F9B4E45D-D0F2-4A49-A130-0D38912EFFBE}" destId="{15CF626C-40D5-46E8-B5B7-BDBB54CA178C}" srcOrd="0" destOrd="0" parTransId="{61D8AF96-293F-475F-A537-ECA2AE8DE211}" sibTransId="{3FBA337A-C66B-4093-8F5D-39C0281BB5C5}"/>
    <dgm:cxn modelId="{B24D40B8-B3D2-469D-9AFF-CB6CAE89BCB4}" srcId="{F9B4E45D-D0F2-4A49-A130-0D38912EFFBE}" destId="{543475EE-553D-4E7F-96D9-AC10FCFDB90A}" srcOrd="2" destOrd="0" parTransId="{45DECCEC-4C57-4BC6-BABC-81BDAA9A00EF}" sibTransId="{91F20119-819E-4512-A35B-0A887EAFA5D5}"/>
    <dgm:cxn modelId="{FB4BB66E-31D0-4211-B1DF-1B12149AD7E6}" srcId="{F9B4E45D-D0F2-4A49-A130-0D38912EFFBE}" destId="{30422F98-6046-439E-92E7-FC5F69E9DC38}" srcOrd="1" destOrd="0" parTransId="{FC8EBBEC-99FB-4E41-9307-45ECD85D6F7D}" sibTransId="{4CBA4B65-7B99-4ED9-BEFA-1B8064EA76C0}"/>
    <dgm:cxn modelId="{1B64FC58-185A-4C50-A06C-251A9DBE1AFF}" type="presOf" srcId="{30422F98-6046-439E-92E7-FC5F69E9DC38}" destId="{CEFD484C-49DF-4A99-8D3D-1F91D009E456}" srcOrd="0" destOrd="0" presId="urn:microsoft.com/office/officeart/2005/8/layout/vList2"/>
    <dgm:cxn modelId="{F27200D1-D046-44E5-92CF-4362B65C7179}" type="presOf" srcId="{1EAAA4E9-E476-44A9-AFFA-EA3D6CC29E95}" destId="{43F55B3B-D8E6-4B8E-8DC0-F3F963EF5BDD}" srcOrd="0" destOrd="0" presId="urn:microsoft.com/office/officeart/2005/8/layout/vList2"/>
    <dgm:cxn modelId="{C7D838EF-304E-456B-9871-2480876B93F0}" type="presOf" srcId="{F9B4E45D-D0F2-4A49-A130-0D38912EFFBE}" destId="{4CE7A138-472A-4FD0-B991-D68516E91BA0}" srcOrd="0" destOrd="0" presId="urn:microsoft.com/office/officeart/2005/8/layout/vList2"/>
    <dgm:cxn modelId="{FC5E1AFA-5A66-486F-A903-B9C773BD737E}" srcId="{543475EE-553D-4E7F-96D9-AC10FCFDB90A}" destId="{1EAAA4E9-E476-44A9-AFFA-EA3D6CC29E95}" srcOrd="0" destOrd="0" parTransId="{FE14215F-BB0C-479B-AD19-71A3A237BD30}" sibTransId="{09644051-0124-4FC9-B7F1-C605D6E0A039}"/>
    <dgm:cxn modelId="{8A041A0A-369C-494F-8548-EFAC17BA5FBB}" type="presParOf" srcId="{4CE7A138-472A-4FD0-B991-D68516E91BA0}" destId="{DBA0F62D-8613-4FDD-82E7-40C81EA0D945}" srcOrd="0" destOrd="0" presId="urn:microsoft.com/office/officeart/2005/8/layout/vList2"/>
    <dgm:cxn modelId="{023E7BA7-4F18-4067-8C09-4AC4E74398DC}" type="presParOf" srcId="{4CE7A138-472A-4FD0-B991-D68516E91BA0}" destId="{469BC70E-D780-4958-960C-0D8995DB816C}" srcOrd="1" destOrd="0" presId="urn:microsoft.com/office/officeart/2005/8/layout/vList2"/>
    <dgm:cxn modelId="{B0A81E3D-253D-4F3C-8A86-1E7499B2D5B0}" type="presParOf" srcId="{4CE7A138-472A-4FD0-B991-D68516E91BA0}" destId="{CEFD484C-49DF-4A99-8D3D-1F91D009E456}" srcOrd="2" destOrd="0" presId="urn:microsoft.com/office/officeart/2005/8/layout/vList2"/>
    <dgm:cxn modelId="{7975DD91-546E-4B88-9ACE-D9B2696C7C02}" type="presParOf" srcId="{4CE7A138-472A-4FD0-B991-D68516E91BA0}" destId="{D3CA5EBB-A47D-4F89-AC8B-4649F8BC9487}" srcOrd="3" destOrd="0" presId="urn:microsoft.com/office/officeart/2005/8/layout/vList2"/>
    <dgm:cxn modelId="{843E97E7-87C1-4044-9A15-748DE2E56E7C}" type="presParOf" srcId="{4CE7A138-472A-4FD0-B991-D68516E91BA0}" destId="{E24FB2AE-7F64-4824-A045-AA759B701F97}" srcOrd="4" destOrd="0" presId="urn:microsoft.com/office/officeart/2005/8/layout/vList2"/>
    <dgm:cxn modelId="{724C3F9D-BBFE-4B5A-9C37-0355281C4B61}" type="presParOf" srcId="{4CE7A138-472A-4FD0-B991-D68516E91BA0}" destId="{43F55B3B-D8E6-4B8E-8DC0-F3F963EF5BD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95EE3-3D79-4E7D-A11F-423E33DCC3BE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46F60EC-D745-4BDB-AA7D-7CD9B9459260}">
      <dgm:prSet custT="1"/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IRS cost to enforce mandate: $5 – 10 billion</a:t>
          </a:r>
          <a:endParaRPr lang="en-US" sz="2000" dirty="0">
            <a:latin typeface="Franklin Gothic Medium" pitchFamily="34" charset="0"/>
          </a:endParaRPr>
        </a:p>
      </dgm:t>
    </dgm:pt>
    <dgm:pt modelId="{37A4EAAF-CCFA-416D-8249-884F0107F3AB}" type="parTrans" cxnId="{10E7232B-5D84-434F-82C3-8D4C45A8B41B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07C113F9-FF9D-49EF-AF1D-8FFA9E250A69}" type="sibTrans" cxnId="{10E7232B-5D84-434F-82C3-8D4C45A8B41B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62BD1742-9D67-4B9B-BDC8-7FFAE78A0195}">
      <dgm:prSet custT="1"/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Running insurance exchanges: ~4% of premiums (based on MA plan)</a:t>
          </a:r>
          <a:endParaRPr lang="en-US" sz="2000" dirty="0">
            <a:latin typeface="Franklin Gothic Medium" pitchFamily="34" charset="0"/>
          </a:endParaRPr>
        </a:p>
      </dgm:t>
    </dgm:pt>
    <dgm:pt modelId="{54EC4661-4701-4AB4-812A-013BF5451624}" type="parTrans" cxnId="{DEE9AD41-9CDD-421C-8075-3B7A13B7D79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10079BA4-A3EB-4529-8A95-93F3ADB128A9}" type="sibTrans" cxnId="{DEE9AD41-9CDD-421C-8075-3B7A13B7D79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3C9802FF-38C2-4216-91A0-C8869CDB9D73}">
      <dgm:prSet custT="1"/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Insurance overhead: ~13% of new premium revenues = $42 billion</a:t>
          </a:r>
          <a:endParaRPr lang="en-US" sz="2000" dirty="0">
            <a:latin typeface="Franklin Gothic Medium" pitchFamily="34" charset="0"/>
          </a:endParaRPr>
        </a:p>
      </dgm:t>
    </dgm:pt>
    <dgm:pt modelId="{AF01203D-99A4-4844-9ACE-39BE0BB280E2}" type="parTrans" cxnId="{A7CC8FE3-AE42-4A50-8723-27901C0277B3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0366A275-2465-4AD3-B4C0-1AC1973186CC}" type="sibTrans" cxnId="{A7CC8FE3-AE42-4A50-8723-27901C0277B3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BE1AAE8C-3B0C-4CAC-9ED4-F483CE50A72F}">
      <dgm:prSet custT="1"/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Cap on insurance overhead: ????</a:t>
          </a:r>
          <a:endParaRPr lang="en-US" sz="2000" dirty="0">
            <a:latin typeface="Franklin Gothic Medium" pitchFamily="34" charset="0"/>
          </a:endParaRPr>
        </a:p>
      </dgm:t>
    </dgm:pt>
    <dgm:pt modelId="{D8418FA4-9D3D-40D8-8A4A-62985B22DB63}" type="parTrans" cxnId="{8CDDD771-6484-4952-B8A5-944AE9CABDF2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2287D055-D9AA-4217-9361-E232AA816105}" type="sibTrans" cxnId="{8CDDD771-6484-4952-B8A5-944AE9CABDF2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226DCF1A-36E6-4B5D-9756-6A6557161F1E}">
      <dgm:prSet custT="1"/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Standardized claim forms: ????</a:t>
          </a:r>
          <a:endParaRPr lang="en-US" sz="2000" dirty="0">
            <a:latin typeface="Franklin Gothic Medium" pitchFamily="34" charset="0"/>
          </a:endParaRPr>
        </a:p>
      </dgm:t>
    </dgm:pt>
    <dgm:pt modelId="{0C9BD790-04C3-40D2-A5F4-3D7128096857}" type="parTrans" cxnId="{0E31766D-9184-4D0B-B268-28E010FAECCA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7A60675B-80EA-4F8F-97DE-568FB418019C}" type="sibTrans" cxnId="{0E31766D-9184-4D0B-B268-28E010FAECCA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4FF57EB9-6196-4314-8313-8F2C883E9DF2}" type="pres">
      <dgm:prSet presAssocID="{A4295EE3-3D79-4E7D-A11F-423E33DCC3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484554-4342-4A07-970E-18E6C2181E9D}" type="pres">
      <dgm:prSet presAssocID="{346F60EC-D745-4BDB-AA7D-7CD9B945926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E488E-AE73-48EF-ABBD-8C2CCD402CCB}" type="pres">
      <dgm:prSet presAssocID="{07C113F9-FF9D-49EF-AF1D-8FFA9E250A69}" presName="spacer" presStyleCnt="0"/>
      <dgm:spPr/>
    </dgm:pt>
    <dgm:pt modelId="{CE30C7DB-5BBA-40BC-9070-955621D05EF7}" type="pres">
      <dgm:prSet presAssocID="{62BD1742-9D67-4B9B-BDC8-7FFAE78A019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14167-67FF-4B3D-93FB-1DB946892AFA}" type="pres">
      <dgm:prSet presAssocID="{10079BA4-A3EB-4529-8A95-93F3ADB128A9}" presName="spacer" presStyleCnt="0"/>
      <dgm:spPr/>
    </dgm:pt>
    <dgm:pt modelId="{5A37023A-EC1D-424D-A508-149F6A09C39A}" type="pres">
      <dgm:prSet presAssocID="{3C9802FF-38C2-4216-91A0-C8869CDB9D7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36B8B-E852-4302-AA5A-BED8C222A31D}" type="pres">
      <dgm:prSet presAssocID="{0366A275-2465-4AD3-B4C0-1AC1973186CC}" presName="spacer" presStyleCnt="0"/>
      <dgm:spPr/>
    </dgm:pt>
    <dgm:pt modelId="{2A86163C-88B9-4140-ACE4-A3DF10FDF7E0}" type="pres">
      <dgm:prSet presAssocID="{BE1AAE8C-3B0C-4CAC-9ED4-F483CE50A72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16952-AC26-4F5B-AE5B-0F3469FE873D}" type="pres">
      <dgm:prSet presAssocID="{2287D055-D9AA-4217-9361-E232AA816105}" presName="spacer" presStyleCnt="0"/>
      <dgm:spPr/>
    </dgm:pt>
    <dgm:pt modelId="{E83B625B-6EA4-4AAD-8CC8-00003677205D}" type="pres">
      <dgm:prSet presAssocID="{226DCF1A-36E6-4B5D-9756-6A6557161F1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B0CA5-9E6F-4C94-8CE0-844EFAAC0929}" type="presOf" srcId="{3C9802FF-38C2-4216-91A0-C8869CDB9D73}" destId="{5A37023A-EC1D-424D-A508-149F6A09C39A}" srcOrd="0" destOrd="0" presId="urn:microsoft.com/office/officeart/2005/8/layout/vList2"/>
    <dgm:cxn modelId="{0720E33F-04B0-4024-8B50-7AFA1C77E485}" type="presOf" srcId="{226DCF1A-36E6-4B5D-9756-6A6557161F1E}" destId="{E83B625B-6EA4-4AAD-8CC8-00003677205D}" srcOrd="0" destOrd="0" presId="urn:microsoft.com/office/officeart/2005/8/layout/vList2"/>
    <dgm:cxn modelId="{DEE9AD41-9CDD-421C-8075-3B7A13B7D79C}" srcId="{A4295EE3-3D79-4E7D-A11F-423E33DCC3BE}" destId="{62BD1742-9D67-4B9B-BDC8-7FFAE78A0195}" srcOrd="1" destOrd="0" parTransId="{54EC4661-4701-4AB4-812A-013BF5451624}" sibTransId="{10079BA4-A3EB-4529-8A95-93F3ADB128A9}"/>
    <dgm:cxn modelId="{E6FA6D8D-46E6-4C50-8908-C908536B87EE}" type="presOf" srcId="{62BD1742-9D67-4B9B-BDC8-7FFAE78A0195}" destId="{CE30C7DB-5BBA-40BC-9070-955621D05EF7}" srcOrd="0" destOrd="0" presId="urn:microsoft.com/office/officeart/2005/8/layout/vList2"/>
    <dgm:cxn modelId="{547CECD9-D1E9-4A79-B8C9-73C8B1FFA9B1}" type="presOf" srcId="{BE1AAE8C-3B0C-4CAC-9ED4-F483CE50A72F}" destId="{2A86163C-88B9-4140-ACE4-A3DF10FDF7E0}" srcOrd="0" destOrd="0" presId="urn:microsoft.com/office/officeart/2005/8/layout/vList2"/>
    <dgm:cxn modelId="{41395458-30E1-4208-A7AB-E562BA18A758}" type="presOf" srcId="{346F60EC-D745-4BDB-AA7D-7CD9B9459260}" destId="{79484554-4342-4A07-970E-18E6C2181E9D}" srcOrd="0" destOrd="0" presId="urn:microsoft.com/office/officeart/2005/8/layout/vList2"/>
    <dgm:cxn modelId="{A7CC8FE3-AE42-4A50-8723-27901C0277B3}" srcId="{A4295EE3-3D79-4E7D-A11F-423E33DCC3BE}" destId="{3C9802FF-38C2-4216-91A0-C8869CDB9D73}" srcOrd="2" destOrd="0" parTransId="{AF01203D-99A4-4844-9ACE-39BE0BB280E2}" sibTransId="{0366A275-2465-4AD3-B4C0-1AC1973186CC}"/>
    <dgm:cxn modelId="{10E7232B-5D84-434F-82C3-8D4C45A8B41B}" srcId="{A4295EE3-3D79-4E7D-A11F-423E33DCC3BE}" destId="{346F60EC-D745-4BDB-AA7D-7CD9B9459260}" srcOrd="0" destOrd="0" parTransId="{37A4EAAF-CCFA-416D-8249-884F0107F3AB}" sibTransId="{07C113F9-FF9D-49EF-AF1D-8FFA9E250A69}"/>
    <dgm:cxn modelId="{24FBAE7F-1320-41D2-86CF-26883FA6FE4E}" type="presOf" srcId="{A4295EE3-3D79-4E7D-A11F-423E33DCC3BE}" destId="{4FF57EB9-6196-4314-8313-8F2C883E9DF2}" srcOrd="0" destOrd="0" presId="urn:microsoft.com/office/officeart/2005/8/layout/vList2"/>
    <dgm:cxn modelId="{0E31766D-9184-4D0B-B268-28E010FAECCA}" srcId="{A4295EE3-3D79-4E7D-A11F-423E33DCC3BE}" destId="{226DCF1A-36E6-4B5D-9756-6A6557161F1E}" srcOrd="4" destOrd="0" parTransId="{0C9BD790-04C3-40D2-A5F4-3D7128096857}" sibTransId="{7A60675B-80EA-4F8F-97DE-568FB418019C}"/>
    <dgm:cxn modelId="{8CDDD771-6484-4952-B8A5-944AE9CABDF2}" srcId="{A4295EE3-3D79-4E7D-A11F-423E33DCC3BE}" destId="{BE1AAE8C-3B0C-4CAC-9ED4-F483CE50A72F}" srcOrd="3" destOrd="0" parTransId="{D8418FA4-9D3D-40D8-8A4A-62985B22DB63}" sibTransId="{2287D055-D9AA-4217-9361-E232AA816105}"/>
    <dgm:cxn modelId="{2CC73DF6-D6EA-4FA0-8C59-6668B366DF76}" type="presParOf" srcId="{4FF57EB9-6196-4314-8313-8F2C883E9DF2}" destId="{79484554-4342-4A07-970E-18E6C2181E9D}" srcOrd="0" destOrd="0" presId="urn:microsoft.com/office/officeart/2005/8/layout/vList2"/>
    <dgm:cxn modelId="{793D6A3C-1C05-48FF-9C6D-8120122DD915}" type="presParOf" srcId="{4FF57EB9-6196-4314-8313-8F2C883E9DF2}" destId="{7BDE488E-AE73-48EF-ABBD-8C2CCD402CCB}" srcOrd="1" destOrd="0" presId="urn:microsoft.com/office/officeart/2005/8/layout/vList2"/>
    <dgm:cxn modelId="{E0CFE877-A9C2-457C-8315-2BE4568F9AD3}" type="presParOf" srcId="{4FF57EB9-6196-4314-8313-8F2C883E9DF2}" destId="{CE30C7DB-5BBA-40BC-9070-955621D05EF7}" srcOrd="2" destOrd="0" presId="urn:microsoft.com/office/officeart/2005/8/layout/vList2"/>
    <dgm:cxn modelId="{AA353745-E308-46EE-B91D-8C4878508330}" type="presParOf" srcId="{4FF57EB9-6196-4314-8313-8F2C883E9DF2}" destId="{5DC14167-67FF-4B3D-93FB-1DB946892AFA}" srcOrd="3" destOrd="0" presId="urn:microsoft.com/office/officeart/2005/8/layout/vList2"/>
    <dgm:cxn modelId="{BB900B0A-718D-4BCB-A262-F689358F2AD3}" type="presParOf" srcId="{4FF57EB9-6196-4314-8313-8F2C883E9DF2}" destId="{5A37023A-EC1D-424D-A508-149F6A09C39A}" srcOrd="4" destOrd="0" presId="urn:microsoft.com/office/officeart/2005/8/layout/vList2"/>
    <dgm:cxn modelId="{84C65560-CE09-42E7-B88C-076B1BD783EB}" type="presParOf" srcId="{4FF57EB9-6196-4314-8313-8F2C883E9DF2}" destId="{96B36B8B-E852-4302-AA5A-BED8C222A31D}" srcOrd="5" destOrd="0" presId="urn:microsoft.com/office/officeart/2005/8/layout/vList2"/>
    <dgm:cxn modelId="{765B6BF7-8744-43FC-BF65-EC34557417D7}" type="presParOf" srcId="{4FF57EB9-6196-4314-8313-8F2C883E9DF2}" destId="{2A86163C-88B9-4140-ACE4-A3DF10FDF7E0}" srcOrd="6" destOrd="0" presId="urn:microsoft.com/office/officeart/2005/8/layout/vList2"/>
    <dgm:cxn modelId="{E6E289FC-0F23-4BB7-BF8F-DADE23AAC8FF}" type="presParOf" srcId="{4FF57EB9-6196-4314-8313-8F2C883E9DF2}" destId="{4FE16952-AC26-4F5B-AE5B-0F3469FE873D}" srcOrd="7" destOrd="0" presId="urn:microsoft.com/office/officeart/2005/8/layout/vList2"/>
    <dgm:cxn modelId="{4FCF61DA-E978-479A-B417-45A4CD609DA0}" type="presParOf" srcId="{4FF57EB9-6196-4314-8313-8F2C883E9DF2}" destId="{E83B625B-6EA4-4AAD-8CC8-0000367720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1688F4-C329-447B-874D-30C3E2F3B683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9AED78-6F59-4E00-B8F1-EEDF1A937E81}">
      <dgm:prSet custT="1"/>
      <dgm:spPr/>
      <dgm:t>
        <a:bodyPr/>
        <a:lstStyle/>
        <a:p>
          <a:pPr rtl="0"/>
          <a:r>
            <a:rPr lang="en-US" sz="2400" dirty="0" smtClean="0">
              <a:latin typeface="Franklin Gothic Medium" pitchFamily="34" charset="0"/>
            </a:rPr>
            <a:t>Insurance donations to </a:t>
          </a:r>
          <a:r>
            <a:rPr lang="en-US" sz="2400" b="1" i="1" dirty="0" smtClean="0">
              <a:latin typeface="Franklin Gothic Medium" pitchFamily="34" charset="0"/>
            </a:rPr>
            <a:t>both</a:t>
          </a:r>
          <a:r>
            <a:rPr lang="en-US" sz="2400" dirty="0" smtClean="0">
              <a:latin typeface="Franklin Gothic Medium" pitchFamily="34" charset="0"/>
            </a:rPr>
            <a:t> Democrats &amp; Republicans </a:t>
          </a:r>
          <a:endParaRPr lang="en-US" sz="2400" dirty="0">
            <a:latin typeface="Franklin Gothic Medium" pitchFamily="34" charset="0"/>
          </a:endParaRPr>
        </a:p>
      </dgm:t>
    </dgm:pt>
    <dgm:pt modelId="{1FC6DFD5-519C-4E31-858E-BBC4A6038A6F}" type="parTrans" cxnId="{B3CFC863-F152-4216-9823-0241939C3608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373840F3-F0B5-4FAE-A54D-B39F0D0717CB}" type="sibTrans" cxnId="{B3CFC863-F152-4216-9823-0241939C3608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6DD2F9B0-7ED9-4CA8-B57C-E67189269C43}">
      <dgm:prSet custT="1"/>
      <dgm:spPr/>
      <dgm:t>
        <a:bodyPr/>
        <a:lstStyle/>
        <a:p>
          <a:pPr rtl="0"/>
          <a:r>
            <a:rPr lang="en-US" sz="2400" dirty="0" smtClean="0">
              <a:latin typeface="Franklin Gothic Medium" pitchFamily="34" charset="0"/>
            </a:rPr>
            <a:t>Insurance company ads </a:t>
          </a:r>
          <a:r>
            <a:rPr lang="en-US" sz="2400" b="1" i="1" dirty="0" smtClean="0">
              <a:latin typeface="Franklin Gothic Medium" pitchFamily="34" charset="0"/>
            </a:rPr>
            <a:t>both</a:t>
          </a:r>
          <a:r>
            <a:rPr lang="en-US" sz="2400" dirty="0" smtClean="0">
              <a:latin typeface="Franklin Gothic Medium" pitchFamily="34" charset="0"/>
            </a:rPr>
            <a:t> favoring and opposing reform</a:t>
          </a:r>
          <a:endParaRPr lang="en-US" sz="2400" dirty="0">
            <a:latin typeface="Franklin Gothic Medium" pitchFamily="34" charset="0"/>
          </a:endParaRPr>
        </a:p>
      </dgm:t>
    </dgm:pt>
    <dgm:pt modelId="{4B0E7863-FD1D-4B1F-8E98-A2AFB7595DB3}" type="parTrans" cxnId="{847E5818-EE06-4B4C-8881-6EC0DF2C0675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25E022A2-9AC1-4F96-A3E7-5E474A62E428}" type="sibTrans" cxnId="{847E5818-EE06-4B4C-8881-6EC0DF2C0675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7CC08649-B016-4BC1-86E7-C576FFB9BADE}">
      <dgm:prSet custT="1"/>
      <dgm:spPr/>
      <dgm:t>
        <a:bodyPr/>
        <a:lstStyle/>
        <a:p>
          <a:pPr rtl="0"/>
          <a:r>
            <a:rPr lang="en-US" sz="2400" dirty="0" smtClean="0">
              <a:latin typeface="Franklin Gothic Medium" pitchFamily="34" charset="0"/>
            </a:rPr>
            <a:t>Pharma spent over $100 million on ads </a:t>
          </a:r>
          <a:r>
            <a:rPr lang="en-US" sz="2400" b="1" i="1" dirty="0" smtClean="0">
              <a:latin typeface="Franklin Gothic Medium" pitchFamily="34" charset="0"/>
            </a:rPr>
            <a:t>supporting</a:t>
          </a:r>
          <a:r>
            <a:rPr lang="en-US" sz="2400" dirty="0" smtClean="0">
              <a:latin typeface="Franklin Gothic Medium" pitchFamily="34" charset="0"/>
            </a:rPr>
            <a:t> reform</a:t>
          </a:r>
          <a:endParaRPr lang="en-US" sz="2400" dirty="0">
            <a:latin typeface="Franklin Gothic Medium" pitchFamily="34" charset="0"/>
          </a:endParaRPr>
        </a:p>
      </dgm:t>
    </dgm:pt>
    <dgm:pt modelId="{1036AC20-135D-42C8-96C0-A917ABB0AC01}" type="parTrans" cxnId="{71348251-CB45-43A8-BCB0-2720C34894C6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994A9B9F-18B8-49FC-BA33-A4E80D3AD575}" type="sibTrans" cxnId="{71348251-CB45-43A8-BCB0-2720C34894C6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95A0C8F0-9FB1-4D16-9F31-D01B34EA314B}">
      <dgm:prSet custT="1"/>
      <dgm:spPr/>
      <dgm:t>
        <a:bodyPr/>
        <a:lstStyle/>
        <a:p>
          <a:pPr rtl="0"/>
          <a:r>
            <a:rPr lang="en-US" sz="2400" dirty="0" smtClean="0">
              <a:latin typeface="Franklin Gothic Medium" pitchFamily="34" charset="0"/>
            </a:rPr>
            <a:t>Senate framework written by Liz Fowler, former VP of Public Policy for WellPoint/Anthem</a:t>
          </a:r>
          <a:endParaRPr lang="en-US" sz="2400" dirty="0">
            <a:latin typeface="Franklin Gothic Medium" pitchFamily="34" charset="0"/>
          </a:endParaRPr>
        </a:p>
      </dgm:t>
    </dgm:pt>
    <dgm:pt modelId="{EC120760-5596-452D-83F0-6C9B340BF0D6}" type="parTrans" cxnId="{2D3EB24D-5343-48F6-BB64-9AD9401A7EB0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CD3AB707-E546-4006-9109-D8B3EAB02B03}" type="sibTrans" cxnId="{2D3EB24D-5343-48F6-BB64-9AD9401A7EB0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A9163A43-F692-402F-AE07-32F1DE0C27F2}" type="pres">
      <dgm:prSet presAssocID="{511688F4-C329-447B-874D-30C3E2F3B6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A1F62F-2AD9-4F21-BF5A-F219420AC6F3}" type="pres">
      <dgm:prSet presAssocID="{D39AED78-6F59-4E00-B8F1-EEDF1A937E8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53758-D70E-4DAD-B2F2-9ABBDB712254}" type="pres">
      <dgm:prSet presAssocID="{373840F3-F0B5-4FAE-A54D-B39F0D0717CB}" presName="spacer" presStyleCnt="0"/>
      <dgm:spPr/>
    </dgm:pt>
    <dgm:pt modelId="{66F49508-B5A0-4654-ACE5-5C3FFD37B86A}" type="pres">
      <dgm:prSet presAssocID="{6DD2F9B0-7ED9-4CA8-B57C-E67189269C4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674EC-F5E4-4947-9927-E6FF9BF9EBBE}" type="pres">
      <dgm:prSet presAssocID="{25E022A2-9AC1-4F96-A3E7-5E474A62E428}" presName="spacer" presStyleCnt="0"/>
      <dgm:spPr/>
    </dgm:pt>
    <dgm:pt modelId="{F169D109-51CA-4AFD-8537-2F3F669562F6}" type="pres">
      <dgm:prSet presAssocID="{7CC08649-B016-4BC1-86E7-C576FFB9BA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87E90-DDA5-481F-A6F4-9BDFB95B00F8}" type="pres">
      <dgm:prSet presAssocID="{994A9B9F-18B8-49FC-BA33-A4E80D3AD575}" presName="spacer" presStyleCnt="0"/>
      <dgm:spPr/>
    </dgm:pt>
    <dgm:pt modelId="{62808A79-4301-4D6B-8CA8-0218C68D0799}" type="pres">
      <dgm:prSet presAssocID="{95A0C8F0-9FB1-4D16-9F31-D01B34EA31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2E8A2-D1AD-481B-A4D4-A88D052DCCA9}" type="presOf" srcId="{D39AED78-6F59-4E00-B8F1-EEDF1A937E81}" destId="{BAA1F62F-2AD9-4F21-BF5A-F219420AC6F3}" srcOrd="0" destOrd="0" presId="urn:microsoft.com/office/officeart/2005/8/layout/vList2"/>
    <dgm:cxn modelId="{71348251-CB45-43A8-BCB0-2720C34894C6}" srcId="{511688F4-C329-447B-874D-30C3E2F3B683}" destId="{7CC08649-B016-4BC1-86E7-C576FFB9BADE}" srcOrd="2" destOrd="0" parTransId="{1036AC20-135D-42C8-96C0-A917ABB0AC01}" sibTransId="{994A9B9F-18B8-49FC-BA33-A4E80D3AD575}"/>
    <dgm:cxn modelId="{B3CFC863-F152-4216-9823-0241939C3608}" srcId="{511688F4-C329-447B-874D-30C3E2F3B683}" destId="{D39AED78-6F59-4E00-B8F1-EEDF1A937E81}" srcOrd="0" destOrd="0" parTransId="{1FC6DFD5-519C-4E31-858E-BBC4A6038A6F}" sibTransId="{373840F3-F0B5-4FAE-A54D-B39F0D0717CB}"/>
    <dgm:cxn modelId="{56836339-C3BD-4AEB-9E18-F99D12CB730A}" type="presOf" srcId="{95A0C8F0-9FB1-4D16-9F31-D01B34EA314B}" destId="{62808A79-4301-4D6B-8CA8-0218C68D0799}" srcOrd="0" destOrd="0" presId="urn:microsoft.com/office/officeart/2005/8/layout/vList2"/>
    <dgm:cxn modelId="{2D3EB24D-5343-48F6-BB64-9AD9401A7EB0}" srcId="{511688F4-C329-447B-874D-30C3E2F3B683}" destId="{95A0C8F0-9FB1-4D16-9F31-D01B34EA314B}" srcOrd="3" destOrd="0" parTransId="{EC120760-5596-452D-83F0-6C9B340BF0D6}" sibTransId="{CD3AB707-E546-4006-9109-D8B3EAB02B03}"/>
    <dgm:cxn modelId="{0A7C429E-F02D-44CD-B9BA-8BB0D8EB848A}" type="presOf" srcId="{6DD2F9B0-7ED9-4CA8-B57C-E67189269C43}" destId="{66F49508-B5A0-4654-ACE5-5C3FFD37B86A}" srcOrd="0" destOrd="0" presId="urn:microsoft.com/office/officeart/2005/8/layout/vList2"/>
    <dgm:cxn modelId="{847E5818-EE06-4B4C-8881-6EC0DF2C0675}" srcId="{511688F4-C329-447B-874D-30C3E2F3B683}" destId="{6DD2F9B0-7ED9-4CA8-B57C-E67189269C43}" srcOrd="1" destOrd="0" parTransId="{4B0E7863-FD1D-4B1F-8E98-A2AFB7595DB3}" sibTransId="{25E022A2-9AC1-4F96-A3E7-5E474A62E428}"/>
    <dgm:cxn modelId="{9195AF50-428C-4159-816A-8C88285C2037}" type="presOf" srcId="{511688F4-C329-447B-874D-30C3E2F3B683}" destId="{A9163A43-F692-402F-AE07-32F1DE0C27F2}" srcOrd="0" destOrd="0" presId="urn:microsoft.com/office/officeart/2005/8/layout/vList2"/>
    <dgm:cxn modelId="{A220D12C-F7C8-4F12-9AF5-2DFC0240E5E5}" type="presOf" srcId="{7CC08649-B016-4BC1-86E7-C576FFB9BADE}" destId="{F169D109-51CA-4AFD-8537-2F3F669562F6}" srcOrd="0" destOrd="0" presId="urn:microsoft.com/office/officeart/2005/8/layout/vList2"/>
    <dgm:cxn modelId="{745395DF-A672-45BD-BDA8-D2EEC39C6656}" type="presParOf" srcId="{A9163A43-F692-402F-AE07-32F1DE0C27F2}" destId="{BAA1F62F-2AD9-4F21-BF5A-F219420AC6F3}" srcOrd="0" destOrd="0" presId="urn:microsoft.com/office/officeart/2005/8/layout/vList2"/>
    <dgm:cxn modelId="{C421107C-A6FE-481A-84C3-43C7FC242770}" type="presParOf" srcId="{A9163A43-F692-402F-AE07-32F1DE0C27F2}" destId="{1BD53758-D70E-4DAD-B2F2-9ABBDB712254}" srcOrd="1" destOrd="0" presId="urn:microsoft.com/office/officeart/2005/8/layout/vList2"/>
    <dgm:cxn modelId="{E9DF9E1A-D301-4182-B4E8-62E9FA8113CF}" type="presParOf" srcId="{A9163A43-F692-402F-AE07-32F1DE0C27F2}" destId="{66F49508-B5A0-4654-ACE5-5C3FFD37B86A}" srcOrd="2" destOrd="0" presId="urn:microsoft.com/office/officeart/2005/8/layout/vList2"/>
    <dgm:cxn modelId="{37EAF1BE-79D3-463E-A2BA-CA70D05F8A2D}" type="presParOf" srcId="{A9163A43-F692-402F-AE07-32F1DE0C27F2}" destId="{D32674EC-F5E4-4947-9927-E6FF9BF9EBBE}" srcOrd="3" destOrd="0" presId="urn:microsoft.com/office/officeart/2005/8/layout/vList2"/>
    <dgm:cxn modelId="{7B6B1A99-B976-4618-A2A5-81635C4B108C}" type="presParOf" srcId="{A9163A43-F692-402F-AE07-32F1DE0C27F2}" destId="{F169D109-51CA-4AFD-8537-2F3F669562F6}" srcOrd="4" destOrd="0" presId="urn:microsoft.com/office/officeart/2005/8/layout/vList2"/>
    <dgm:cxn modelId="{BC1C6C23-EEC6-4C31-9C1E-12F10163E718}" type="presParOf" srcId="{A9163A43-F692-402F-AE07-32F1DE0C27F2}" destId="{11887E90-DDA5-481F-A6F4-9BDFB95B00F8}" srcOrd="5" destOrd="0" presId="urn:microsoft.com/office/officeart/2005/8/layout/vList2"/>
    <dgm:cxn modelId="{48F21EFC-A463-422D-BE46-7C214806F9CA}" type="presParOf" srcId="{A9163A43-F692-402F-AE07-32F1DE0C27F2}" destId="{62808A79-4301-4D6B-8CA8-0218C68D079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2E5190-0BBD-4402-98F6-AC93CFF12FAB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3AB64-EAF0-4B69-B2FE-11D0977179A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000" dirty="0" smtClean="0">
              <a:latin typeface="Franklin Gothic Medium" pitchFamily="34" charset="0"/>
            </a:rPr>
            <a:t>Expanded </a:t>
          </a:r>
        </a:p>
        <a:p>
          <a:pPr rtl="0">
            <a:spcAft>
              <a:spcPct val="35000"/>
            </a:spcAft>
          </a:pPr>
          <a:r>
            <a:rPr lang="en-US" sz="2000" dirty="0" smtClean="0">
              <a:latin typeface="Franklin Gothic Medium" pitchFamily="34" charset="0"/>
            </a:rPr>
            <a:t>Medicaid </a:t>
          </a:r>
        </a:p>
        <a:p>
          <a:pPr rtl="0">
            <a:spcAft>
              <a:spcPct val="35000"/>
            </a:spcAft>
          </a:pPr>
          <a:r>
            <a:rPr lang="en-US" sz="2800" dirty="0" smtClean="0">
              <a:latin typeface="Franklin Gothic Medium" pitchFamily="34" charset="0"/>
            </a:rPr>
            <a:t>$434 billion</a:t>
          </a:r>
          <a:endParaRPr lang="en-US" sz="2800" dirty="0">
            <a:latin typeface="Franklin Gothic Medium" pitchFamily="34" charset="0"/>
          </a:endParaRPr>
        </a:p>
      </dgm:t>
    </dgm:pt>
    <dgm:pt modelId="{760F6FBB-A433-499D-97F1-F0EEF17C1280}" type="parTrans" cxnId="{CA9472F4-9BD1-42AB-BAF8-4785521A900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F0AD814C-B81C-4121-AA6C-6C97EEE496E0}" type="sibTrans" cxnId="{CA9472F4-9BD1-42AB-BAF8-4785521A900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AD339A5A-59AB-4E8F-9480-54D1A31EE73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000" dirty="0" smtClean="0">
              <a:latin typeface="Franklin Gothic Medium" pitchFamily="34" charset="0"/>
            </a:rPr>
            <a:t>Subsidies for </a:t>
          </a:r>
        </a:p>
        <a:p>
          <a:pPr rtl="0">
            <a:spcAft>
              <a:spcPct val="35000"/>
            </a:spcAft>
          </a:pPr>
          <a:r>
            <a:rPr lang="en-US" sz="2000" dirty="0" smtClean="0">
              <a:latin typeface="Franklin Gothic Medium" pitchFamily="34" charset="0"/>
            </a:rPr>
            <a:t>private coverage </a:t>
          </a:r>
        </a:p>
        <a:p>
          <a:pPr rtl="0">
            <a:spcAft>
              <a:spcPct val="35000"/>
            </a:spcAft>
          </a:pPr>
          <a:r>
            <a:rPr lang="en-US" sz="2800" dirty="0" smtClean="0">
              <a:latin typeface="Franklin Gothic Medium" pitchFamily="34" charset="0"/>
            </a:rPr>
            <a:t>$358 billion</a:t>
          </a:r>
          <a:endParaRPr lang="en-US" sz="2800" dirty="0">
            <a:latin typeface="Franklin Gothic Medium" pitchFamily="34" charset="0"/>
          </a:endParaRPr>
        </a:p>
      </dgm:t>
    </dgm:pt>
    <dgm:pt modelId="{F22F0D42-AB46-4DCF-A4A3-5430454F17E9}" type="parTrans" cxnId="{17B05340-B75E-41BF-B94B-40B4905EEBC9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E0148959-3118-49C1-89C3-8BB09432E8B6}" type="sibTrans" cxnId="{17B05340-B75E-41BF-B94B-40B4905EEBC9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0248A8DF-6000-4720-A1F1-68F61DEB62B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000" dirty="0" smtClean="0">
              <a:latin typeface="Franklin Gothic Medium" pitchFamily="34" charset="0"/>
            </a:rPr>
            <a:t>Small employer </a:t>
          </a:r>
        </a:p>
        <a:p>
          <a:pPr rtl="0">
            <a:spcAft>
              <a:spcPct val="35000"/>
            </a:spcAft>
          </a:pPr>
          <a:r>
            <a:rPr lang="en-US" sz="2000" dirty="0" smtClean="0">
              <a:latin typeface="Franklin Gothic Medium" pitchFamily="34" charset="0"/>
            </a:rPr>
            <a:t>tax credits </a:t>
          </a:r>
        </a:p>
        <a:p>
          <a:pPr rtl="0">
            <a:spcAft>
              <a:spcPct val="35000"/>
            </a:spcAft>
          </a:pPr>
          <a:r>
            <a:rPr lang="en-US" sz="2800" dirty="0" smtClean="0">
              <a:latin typeface="Franklin Gothic Medium" pitchFamily="34" charset="0"/>
            </a:rPr>
            <a:t>$37 billion</a:t>
          </a:r>
          <a:endParaRPr lang="en-US" sz="2800" dirty="0">
            <a:latin typeface="Franklin Gothic Medium" pitchFamily="34" charset="0"/>
          </a:endParaRPr>
        </a:p>
      </dgm:t>
    </dgm:pt>
    <dgm:pt modelId="{5EB08768-D9CE-43B6-9DEA-7E32A70C236C}" type="parTrans" cxnId="{54E07169-F8EC-4D7D-B833-7E9E05BE5174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2A084A09-244E-4465-A6EE-1D583F6E28C3}" type="sibTrans" cxnId="{54E07169-F8EC-4D7D-B833-7E9E05BE5174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56E36B5C-456F-40EE-89F6-941D6B7E2862}">
      <dgm:prSet custT="1"/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Temporary high risk pools, subsidy for retirees &lt;65, etc </a:t>
          </a:r>
        </a:p>
        <a:p>
          <a:pPr rtl="0"/>
          <a:r>
            <a:rPr lang="en-US" sz="2800" dirty="0" smtClean="0">
              <a:latin typeface="Franklin Gothic Medium" pitchFamily="34" charset="0"/>
            </a:rPr>
            <a:t>~$10 billion</a:t>
          </a:r>
          <a:endParaRPr lang="en-US" sz="2800" dirty="0">
            <a:latin typeface="Franklin Gothic Medium" pitchFamily="34" charset="0"/>
          </a:endParaRPr>
        </a:p>
      </dgm:t>
    </dgm:pt>
    <dgm:pt modelId="{0D37D84B-B8BE-4F83-9010-FB034C02C543}" type="parTrans" cxnId="{09312B24-F20E-44A7-A09B-C2011F07CEF2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6237E204-30EB-4AF2-92BF-B780495DF060}" type="sibTrans" cxnId="{09312B24-F20E-44A7-A09B-C2011F07CEF2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3DFA51EC-F0AB-47C8-95F1-6656B6F5216C}" type="pres">
      <dgm:prSet presAssocID="{262E5190-0BBD-4402-98F6-AC93CFF12FA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13AA9C-988F-4B67-84AF-93681FA8F122}" type="pres">
      <dgm:prSet presAssocID="{262E5190-0BBD-4402-98F6-AC93CFF12FAB}" presName="diamond" presStyleLbl="bgShp" presStyleIdx="0" presStyleCn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</dgm:pt>
    <dgm:pt modelId="{63DD3088-9472-4B53-B633-CECEFC302B5D}" type="pres">
      <dgm:prSet presAssocID="{262E5190-0BBD-4402-98F6-AC93CFF12FAB}" presName="quad1" presStyleLbl="node1" presStyleIdx="0" presStyleCnt="4" custScaleX="155091" custLinFactNeighborX="-26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B7454-9402-4BC6-82FF-C10BC83C5B04}" type="pres">
      <dgm:prSet presAssocID="{262E5190-0BBD-4402-98F6-AC93CFF12FAB}" presName="quad2" presStyleLbl="node1" presStyleIdx="1" presStyleCnt="4" custScaleX="155091" custLinFactNeighborX="28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33D44-7FB6-4AA4-B3FA-379A0C277C0C}" type="pres">
      <dgm:prSet presAssocID="{262E5190-0BBD-4402-98F6-AC93CFF12FAB}" presName="quad3" presStyleLbl="node1" presStyleIdx="2" presStyleCnt="4" custScaleX="155091" custLinFactNeighborX="-26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AAE07-5EA8-4FF1-A6E7-4A7FBF16551B}" type="pres">
      <dgm:prSet presAssocID="{262E5190-0BBD-4402-98F6-AC93CFF12FAB}" presName="quad4" presStyleLbl="node1" presStyleIdx="3" presStyleCnt="4" custScaleX="155091" custLinFactNeighborX="28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FE5ED-2DF7-47B2-8CD2-82CFBD9BB34F}" type="presOf" srcId="{AD339A5A-59AB-4E8F-9480-54D1A31EE737}" destId="{FECB7454-9402-4BC6-82FF-C10BC83C5B04}" srcOrd="0" destOrd="0" presId="urn:microsoft.com/office/officeart/2005/8/layout/matrix3"/>
    <dgm:cxn modelId="{78D71A45-9172-418F-90C8-E3ABEB1492C9}" type="presOf" srcId="{22C3AB64-EAF0-4B69-B2FE-11D0977179A5}" destId="{63DD3088-9472-4B53-B633-CECEFC302B5D}" srcOrd="0" destOrd="0" presId="urn:microsoft.com/office/officeart/2005/8/layout/matrix3"/>
    <dgm:cxn modelId="{17B05340-B75E-41BF-B94B-40B4905EEBC9}" srcId="{262E5190-0BBD-4402-98F6-AC93CFF12FAB}" destId="{AD339A5A-59AB-4E8F-9480-54D1A31EE737}" srcOrd="1" destOrd="0" parTransId="{F22F0D42-AB46-4DCF-A4A3-5430454F17E9}" sibTransId="{E0148959-3118-49C1-89C3-8BB09432E8B6}"/>
    <dgm:cxn modelId="{FF51E791-9230-4BE0-8E51-50E0CF9E94D6}" type="presOf" srcId="{0248A8DF-6000-4720-A1F1-68F61DEB62B7}" destId="{68233D44-7FB6-4AA4-B3FA-379A0C277C0C}" srcOrd="0" destOrd="0" presId="urn:microsoft.com/office/officeart/2005/8/layout/matrix3"/>
    <dgm:cxn modelId="{CA9472F4-9BD1-42AB-BAF8-4785521A900C}" srcId="{262E5190-0BBD-4402-98F6-AC93CFF12FAB}" destId="{22C3AB64-EAF0-4B69-B2FE-11D0977179A5}" srcOrd="0" destOrd="0" parTransId="{760F6FBB-A433-499D-97F1-F0EEF17C1280}" sibTransId="{F0AD814C-B81C-4121-AA6C-6C97EEE496E0}"/>
    <dgm:cxn modelId="{54E07169-F8EC-4D7D-B833-7E9E05BE5174}" srcId="{262E5190-0BBD-4402-98F6-AC93CFF12FAB}" destId="{0248A8DF-6000-4720-A1F1-68F61DEB62B7}" srcOrd="2" destOrd="0" parTransId="{5EB08768-D9CE-43B6-9DEA-7E32A70C236C}" sibTransId="{2A084A09-244E-4465-A6EE-1D583F6E28C3}"/>
    <dgm:cxn modelId="{09312B24-F20E-44A7-A09B-C2011F07CEF2}" srcId="{262E5190-0BBD-4402-98F6-AC93CFF12FAB}" destId="{56E36B5C-456F-40EE-89F6-941D6B7E2862}" srcOrd="3" destOrd="0" parTransId="{0D37D84B-B8BE-4F83-9010-FB034C02C543}" sibTransId="{6237E204-30EB-4AF2-92BF-B780495DF060}"/>
    <dgm:cxn modelId="{D531317B-3020-4278-96F2-E8FA8E865B26}" type="presOf" srcId="{56E36B5C-456F-40EE-89F6-941D6B7E2862}" destId="{714AAE07-5EA8-4FF1-A6E7-4A7FBF16551B}" srcOrd="0" destOrd="0" presId="urn:microsoft.com/office/officeart/2005/8/layout/matrix3"/>
    <dgm:cxn modelId="{0802EEB2-464B-4C12-BE94-525BD5BE578F}" type="presOf" srcId="{262E5190-0BBD-4402-98F6-AC93CFF12FAB}" destId="{3DFA51EC-F0AB-47C8-95F1-6656B6F5216C}" srcOrd="0" destOrd="0" presId="urn:microsoft.com/office/officeart/2005/8/layout/matrix3"/>
    <dgm:cxn modelId="{5988F398-67C1-44ED-8E95-E9182F4BE51D}" type="presParOf" srcId="{3DFA51EC-F0AB-47C8-95F1-6656B6F5216C}" destId="{1B13AA9C-988F-4B67-84AF-93681FA8F122}" srcOrd="0" destOrd="0" presId="urn:microsoft.com/office/officeart/2005/8/layout/matrix3"/>
    <dgm:cxn modelId="{47872ABB-D2A5-4454-A84E-B86927C533CC}" type="presParOf" srcId="{3DFA51EC-F0AB-47C8-95F1-6656B6F5216C}" destId="{63DD3088-9472-4B53-B633-CECEFC302B5D}" srcOrd="1" destOrd="0" presId="urn:microsoft.com/office/officeart/2005/8/layout/matrix3"/>
    <dgm:cxn modelId="{6AE98E81-EA7C-420B-96C5-2B26BFC6023D}" type="presParOf" srcId="{3DFA51EC-F0AB-47C8-95F1-6656B6F5216C}" destId="{FECB7454-9402-4BC6-82FF-C10BC83C5B04}" srcOrd="2" destOrd="0" presId="urn:microsoft.com/office/officeart/2005/8/layout/matrix3"/>
    <dgm:cxn modelId="{6F0EA0A5-AFE7-4EAA-9AEC-DB8B4CD0586F}" type="presParOf" srcId="{3DFA51EC-F0AB-47C8-95F1-6656B6F5216C}" destId="{68233D44-7FB6-4AA4-B3FA-379A0C277C0C}" srcOrd="3" destOrd="0" presId="urn:microsoft.com/office/officeart/2005/8/layout/matrix3"/>
    <dgm:cxn modelId="{F10320AD-714E-452A-8853-A2621EEA3805}" type="presParOf" srcId="{3DFA51EC-F0AB-47C8-95F1-6656B6F5216C}" destId="{714AAE07-5EA8-4FF1-A6E7-4A7FBF16551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CD431C-794E-4D20-811D-8AA79197E925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496208-17C0-41DD-9730-121162A8FD0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Decreased Medicare Advantage/HMO overpayment:</a:t>
          </a:r>
        </a:p>
        <a:p>
          <a:pPr rtl="0"/>
          <a:r>
            <a:rPr lang="en-US" sz="2800" dirty="0" smtClean="0">
              <a:latin typeface="Franklin Gothic Medium" pitchFamily="34" charset="0"/>
            </a:rPr>
            <a:t> $136 billion</a:t>
          </a:r>
          <a:endParaRPr lang="en-US" sz="2800" dirty="0">
            <a:latin typeface="Franklin Gothic Medium" pitchFamily="34" charset="0"/>
          </a:endParaRPr>
        </a:p>
      </dgm:t>
    </dgm:pt>
    <dgm:pt modelId="{F7C7B8F0-BE8B-49B2-862E-AC773784CCF1}" type="parTrans" cxnId="{FD0BDEAE-A575-47A6-9618-42C0684025D8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1B3C8A71-9761-476D-B7B8-AFC241611D62}" type="sibTrans" cxnId="{FD0BDEAE-A575-47A6-9618-42C0684025D8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B9DFBE5A-47F0-4903-B58E-D9EB5D01727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Decreased Medicare (DSH) payment to safety net hospitals:</a:t>
          </a:r>
        </a:p>
        <a:p>
          <a:pPr rtl="0"/>
          <a:r>
            <a:rPr lang="en-US" sz="2800" dirty="0" smtClean="0">
              <a:latin typeface="Franklin Gothic Medium" pitchFamily="34" charset="0"/>
            </a:rPr>
            <a:t> $36 billion</a:t>
          </a:r>
          <a:endParaRPr lang="en-US" sz="2800" dirty="0">
            <a:latin typeface="Franklin Gothic Medium" pitchFamily="34" charset="0"/>
          </a:endParaRPr>
        </a:p>
      </dgm:t>
    </dgm:pt>
    <dgm:pt modelId="{10D9C39E-D2F5-4D07-A1CF-1258A995AF0D}" type="parTrans" cxnId="{837749AB-91F4-4A68-8950-B8E133BAADDD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47C655D7-67C4-4A90-AD41-1F745DBCF6D9}" type="sibTrans" cxnId="{837749AB-91F4-4A68-8950-B8E133BAADDD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2B1E8038-6FE6-45D5-9686-8E03A9A5223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Decreased Medicare fee-for-service payments to doctors and hospitals:</a:t>
          </a:r>
        </a:p>
        <a:p>
          <a:pPr rtl="0"/>
          <a:r>
            <a:rPr lang="en-US" sz="2800" dirty="0" smtClean="0">
              <a:latin typeface="Franklin Gothic Medium" pitchFamily="34" charset="0"/>
            </a:rPr>
            <a:t> $196 billion</a:t>
          </a:r>
          <a:endParaRPr lang="en-US" sz="2800" dirty="0">
            <a:latin typeface="Franklin Gothic Medium" pitchFamily="34" charset="0"/>
          </a:endParaRPr>
        </a:p>
      </dgm:t>
    </dgm:pt>
    <dgm:pt modelId="{79B98F50-C064-449A-869E-CDAB0249DEBE}" type="parTrans" cxnId="{8495B5CE-D97A-468C-B891-8C843BD09D71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B8C819C3-4BC1-477A-8540-94B3EBEEE97E}" type="sibTrans" cxnId="{8495B5CE-D97A-468C-B891-8C843BD09D71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3C478AD7-BA45-41FF-B0BB-D8B79BDD681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en-US" sz="2000" dirty="0" smtClean="0">
              <a:latin typeface="Franklin Gothic Medium" pitchFamily="34" charset="0"/>
            </a:rPr>
            <a:t>Other Medicare and </a:t>
          </a:r>
        </a:p>
        <a:p>
          <a:pPr rtl="0">
            <a:spcAft>
              <a:spcPct val="35000"/>
            </a:spcAft>
          </a:pPr>
          <a:r>
            <a:rPr lang="en-US" sz="2000" dirty="0" smtClean="0">
              <a:latin typeface="Franklin Gothic Medium" pitchFamily="34" charset="0"/>
            </a:rPr>
            <a:t>Medicaid cuts:</a:t>
          </a:r>
        </a:p>
        <a:p>
          <a:pPr rtl="0">
            <a:spcAft>
              <a:spcPct val="35000"/>
            </a:spcAft>
          </a:pPr>
          <a:r>
            <a:rPr lang="en-US" sz="2800" dirty="0" smtClean="0">
              <a:latin typeface="Franklin Gothic Medium" pitchFamily="34" charset="0"/>
            </a:rPr>
            <a:t> $87 billion</a:t>
          </a:r>
          <a:endParaRPr lang="en-US" sz="2800" dirty="0">
            <a:latin typeface="Franklin Gothic Medium" pitchFamily="34" charset="0"/>
          </a:endParaRPr>
        </a:p>
      </dgm:t>
    </dgm:pt>
    <dgm:pt modelId="{45D3E8A2-1B20-455E-ACC2-B7F243618C2E}" type="parTrans" cxnId="{9AC7E58F-BB25-4431-8CA7-E35CF4A2ED52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275F23BA-ED2D-4DC9-B130-89ABA251ABC9}" type="sibTrans" cxnId="{9AC7E58F-BB25-4431-8CA7-E35CF4A2ED52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21FE8D78-989E-4698-852F-8147DA2B0DE0}" type="pres">
      <dgm:prSet presAssocID="{AECD431C-794E-4D20-811D-8AA79197E92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AE04C-4FB1-4598-9810-98B4473DAD7D}" type="pres">
      <dgm:prSet presAssocID="{AECD431C-794E-4D20-811D-8AA79197E925}" presName="diamond" presStyleLbl="bgShp" presStyleIdx="0" presStyleCn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FEFB80CC-0487-43C0-AC08-E95D4B60A686}" type="pres">
      <dgm:prSet presAssocID="{AECD431C-794E-4D20-811D-8AA79197E925}" presName="quad1" presStyleLbl="node1" presStyleIdx="0" presStyleCnt="4" custScaleX="240311" custLinFactNeighborX="-70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980C0-5E76-46CA-A089-66D8CD72529E}" type="pres">
      <dgm:prSet presAssocID="{AECD431C-794E-4D20-811D-8AA79197E925}" presName="quad2" presStyleLbl="node1" presStyleIdx="1" presStyleCnt="4" custScaleX="240311" custLinFactNeighborX="69392" custLinFactNeighborY="-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23676-20C8-4547-AB9E-C292D07B8726}" type="pres">
      <dgm:prSet presAssocID="{AECD431C-794E-4D20-811D-8AA79197E925}" presName="quad3" presStyleLbl="node1" presStyleIdx="2" presStyleCnt="4" custScaleX="240311" custLinFactNeighborX="-70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2B3E6-1546-45A2-9993-150169274EC8}" type="pres">
      <dgm:prSet presAssocID="{AECD431C-794E-4D20-811D-8AA79197E925}" presName="quad4" presStyleLbl="node1" presStyleIdx="3" presStyleCnt="4" custScaleX="240311" custLinFactNeighborX="70043" custLinFactNeighborY="-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4AE5D7-8718-446D-92AB-5B7146667B68}" type="presOf" srcId="{AECD431C-794E-4D20-811D-8AA79197E925}" destId="{21FE8D78-989E-4698-852F-8147DA2B0DE0}" srcOrd="0" destOrd="0" presId="urn:microsoft.com/office/officeart/2005/8/layout/matrix3"/>
    <dgm:cxn modelId="{E83A6A36-DC9A-402D-8F3C-3DD6F4297D8C}" type="presOf" srcId="{2B1E8038-6FE6-45D5-9686-8E03A9A52230}" destId="{8F423676-20C8-4547-AB9E-C292D07B8726}" srcOrd="0" destOrd="0" presId="urn:microsoft.com/office/officeart/2005/8/layout/matrix3"/>
    <dgm:cxn modelId="{19033990-613F-48A5-8909-19AE5896364D}" type="presOf" srcId="{3C478AD7-BA45-41FF-B0BB-D8B79BDD681C}" destId="{8052B3E6-1546-45A2-9993-150169274EC8}" srcOrd="0" destOrd="0" presId="urn:microsoft.com/office/officeart/2005/8/layout/matrix3"/>
    <dgm:cxn modelId="{7FB51877-696D-470D-B117-CB3BBFD80C2B}" type="presOf" srcId="{B9DFBE5A-47F0-4903-B58E-D9EB5D017272}" destId="{D38980C0-5E76-46CA-A089-66D8CD72529E}" srcOrd="0" destOrd="0" presId="urn:microsoft.com/office/officeart/2005/8/layout/matrix3"/>
    <dgm:cxn modelId="{F1C11FF8-956F-4F12-8875-6BA7CF3F5893}" type="presOf" srcId="{F2496208-17C0-41DD-9730-121162A8FD08}" destId="{FEFB80CC-0487-43C0-AC08-E95D4B60A686}" srcOrd="0" destOrd="0" presId="urn:microsoft.com/office/officeart/2005/8/layout/matrix3"/>
    <dgm:cxn modelId="{837749AB-91F4-4A68-8950-B8E133BAADDD}" srcId="{AECD431C-794E-4D20-811D-8AA79197E925}" destId="{B9DFBE5A-47F0-4903-B58E-D9EB5D017272}" srcOrd="1" destOrd="0" parTransId="{10D9C39E-D2F5-4D07-A1CF-1258A995AF0D}" sibTransId="{47C655D7-67C4-4A90-AD41-1F745DBCF6D9}"/>
    <dgm:cxn modelId="{9AC7E58F-BB25-4431-8CA7-E35CF4A2ED52}" srcId="{AECD431C-794E-4D20-811D-8AA79197E925}" destId="{3C478AD7-BA45-41FF-B0BB-D8B79BDD681C}" srcOrd="3" destOrd="0" parTransId="{45D3E8A2-1B20-455E-ACC2-B7F243618C2E}" sibTransId="{275F23BA-ED2D-4DC9-B130-89ABA251ABC9}"/>
    <dgm:cxn modelId="{FD0BDEAE-A575-47A6-9618-42C0684025D8}" srcId="{AECD431C-794E-4D20-811D-8AA79197E925}" destId="{F2496208-17C0-41DD-9730-121162A8FD08}" srcOrd="0" destOrd="0" parTransId="{F7C7B8F0-BE8B-49B2-862E-AC773784CCF1}" sibTransId="{1B3C8A71-9761-476D-B7B8-AFC241611D62}"/>
    <dgm:cxn modelId="{8495B5CE-D97A-468C-B891-8C843BD09D71}" srcId="{AECD431C-794E-4D20-811D-8AA79197E925}" destId="{2B1E8038-6FE6-45D5-9686-8E03A9A52230}" srcOrd="2" destOrd="0" parTransId="{79B98F50-C064-449A-869E-CDAB0249DEBE}" sibTransId="{B8C819C3-4BC1-477A-8540-94B3EBEEE97E}"/>
    <dgm:cxn modelId="{5F8700EA-ADCD-400D-96F9-EF82CB8F9F13}" type="presParOf" srcId="{21FE8D78-989E-4698-852F-8147DA2B0DE0}" destId="{B3BAE04C-4FB1-4598-9810-98B4473DAD7D}" srcOrd="0" destOrd="0" presId="urn:microsoft.com/office/officeart/2005/8/layout/matrix3"/>
    <dgm:cxn modelId="{1041F02D-038E-4185-B535-FF742BEED86C}" type="presParOf" srcId="{21FE8D78-989E-4698-852F-8147DA2B0DE0}" destId="{FEFB80CC-0487-43C0-AC08-E95D4B60A686}" srcOrd="1" destOrd="0" presId="urn:microsoft.com/office/officeart/2005/8/layout/matrix3"/>
    <dgm:cxn modelId="{AA978630-93C5-4D42-8E74-20E543E8009F}" type="presParOf" srcId="{21FE8D78-989E-4698-852F-8147DA2B0DE0}" destId="{D38980C0-5E76-46CA-A089-66D8CD72529E}" srcOrd="2" destOrd="0" presId="urn:microsoft.com/office/officeart/2005/8/layout/matrix3"/>
    <dgm:cxn modelId="{B82CF119-F207-4A97-831F-EB953009293C}" type="presParOf" srcId="{21FE8D78-989E-4698-852F-8147DA2B0DE0}" destId="{8F423676-20C8-4547-AB9E-C292D07B8726}" srcOrd="3" destOrd="0" presId="urn:microsoft.com/office/officeart/2005/8/layout/matrix3"/>
    <dgm:cxn modelId="{B1172F49-EF98-4254-B753-BC629B099ADD}" type="presParOf" srcId="{21FE8D78-989E-4698-852F-8147DA2B0DE0}" destId="{8052B3E6-1546-45A2-9993-150169274E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423F46-F7A2-44B0-8923-F30627C9AC03}" type="doc">
      <dgm:prSet loTypeId="urn:microsoft.com/office/officeart/2005/8/layout/cycle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AADD89-2BF6-48F9-9D8E-700DBF8499B2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Insurance Changes</a:t>
          </a:r>
          <a:endParaRPr lang="en-US" sz="2000" dirty="0">
            <a:latin typeface="Franklin Gothic Medium" pitchFamily="34" charset="0"/>
          </a:endParaRPr>
        </a:p>
      </dgm:t>
    </dgm:pt>
    <dgm:pt modelId="{8163FAAD-CF0E-4F2A-9B0C-E083B8B92AD5}" type="parTrans" cxnId="{5EA0E16F-CCCB-4432-A29B-CCC122D57528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8FD18F61-D35F-4A2C-8C57-7E6A54DDCF8D}" type="sibTrans" cxnId="{5EA0E16F-CCCB-4432-A29B-CCC122D57528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756A2AD9-834B-4C79-A6A6-76F3D280FFD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tIns="182880" anchor="t"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Franklin Gothic Medium" pitchFamily="34" charset="0"/>
            </a:rPr>
            <a:t>Insurance Exchanges</a:t>
          </a:r>
          <a:endParaRPr lang="en-US" sz="2000" dirty="0">
            <a:latin typeface="Franklin Gothic Medium" pitchFamily="34" charset="0"/>
          </a:endParaRPr>
        </a:p>
      </dgm:t>
    </dgm:pt>
    <dgm:pt modelId="{927B225F-CB8E-4A4A-A97A-D08BD00ACDE2}" type="parTrans" cxnId="{1CC6D28F-FA38-4AF1-BED9-1C94049B60D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8F838D7C-F870-42AE-A81D-D39A41992BE7}" type="sibTrans" cxnId="{1CC6D28F-FA38-4AF1-BED9-1C94049B60D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FAA4D0E3-1F1D-4348-A15F-61EADADC8BB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tIns="182880" anchor="t"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Franklin Gothic Medium" pitchFamily="34" charset="0"/>
            </a:rPr>
            <a:t>Fraud and Abuse prosecution/recovery</a:t>
          </a:r>
          <a:endParaRPr lang="en-US" sz="2000" dirty="0">
            <a:latin typeface="Franklin Gothic Medium" pitchFamily="34" charset="0"/>
          </a:endParaRPr>
        </a:p>
      </dgm:t>
    </dgm:pt>
    <dgm:pt modelId="{C73DACEE-D2ED-4C1D-AB25-747A02388767}" type="parTrans" cxnId="{7D3641D5-1CE5-4F61-9D06-ED6DC045587E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A36E99A5-9491-4AE9-AACD-D46DDBD83A9A}" type="sibTrans" cxnId="{7D3641D5-1CE5-4F61-9D06-ED6DC045587E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9AAF259D-8C4A-49E0-BE43-17EC8410B56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tIns="182880" anchor="t"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Franklin Gothic Medium" pitchFamily="34" charset="0"/>
            </a:rPr>
            <a:t>Medicare Advisory Board</a:t>
          </a:r>
          <a:endParaRPr lang="en-US" sz="2000" dirty="0">
            <a:latin typeface="Franklin Gothic Medium" pitchFamily="34" charset="0"/>
          </a:endParaRPr>
        </a:p>
      </dgm:t>
    </dgm:pt>
    <dgm:pt modelId="{1156225A-7C8A-4F37-8378-95A367F07D79}" type="parTrans" cxnId="{7F92701C-503D-44C0-9FA6-9ECFBFA10589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2588A1B6-8380-47E2-8D24-00F272E4E119}" type="sibTrans" cxnId="{7F92701C-503D-44C0-9FA6-9ECFBFA10589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55ADCC32-CC40-4AFD-9E25-ECDD91C39C1B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Benefit Changes</a:t>
          </a:r>
          <a:endParaRPr lang="en-US" sz="2000" dirty="0">
            <a:latin typeface="Franklin Gothic Medium" pitchFamily="34" charset="0"/>
          </a:endParaRPr>
        </a:p>
      </dgm:t>
    </dgm:pt>
    <dgm:pt modelId="{582ABE86-3F91-4847-9988-F5FC29FBC0F4}" type="parTrans" cxnId="{2094058B-AD09-4798-9CB6-2112CA686009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B461C7A0-A9E0-44F7-863C-F3221C9382AB}" type="sibTrans" cxnId="{2094058B-AD09-4798-9CB6-2112CA686009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0C876D1A-0B92-4C8C-A63D-E0C73177455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tIns="457200" anchor="ctr" anchorCtr="0"/>
        <a:lstStyle/>
        <a:p>
          <a:pPr algn="r" rtl="0"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Franklin Gothic Medium" pitchFamily="34" charset="0"/>
            </a:rPr>
            <a:t>Tax on “Cadillac” coverage</a:t>
          </a:r>
          <a:endParaRPr lang="en-US" sz="2000" dirty="0">
            <a:latin typeface="Franklin Gothic Medium" pitchFamily="34" charset="0"/>
          </a:endParaRPr>
        </a:p>
      </dgm:t>
    </dgm:pt>
    <dgm:pt modelId="{ACD7C809-7D2F-4B4A-BD43-5D2BC8C0A3F9}" type="parTrans" cxnId="{5D50EA80-57D5-4093-A791-D327BC231A0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3AA44DAD-1249-4480-895C-4DFDF95BA84B}" type="sibTrans" cxnId="{5D50EA80-57D5-4093-A791-D327BC231A0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EFF3E1DD-758D-409F-A047-861F68B0ABF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tIns="457200" anchor="ctr" anchorCtr="0"/>
        <a:lstStyle/>
        <a:p>
          <a:pPr algn="r" rtl="0"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Franklin Gothic Medium" pitchFamily="34" charset="0"/>
            </a:rPr>
            <a:t>Coverage of preventive services</a:t>
          </a:r>
          <a:endParaRPr lang="en-US" sz="2000" dirty="0">
            <a:latin typeface="Franklin Gothic Medium" pitchFamily="34" charset="0"/>
          </a:endParaRPr>
        </a:p>
      </dgm:t>
    </dgm:pt>
    <dgm:pt modelId="{7E8DA356-9620-4D09-80D2-906FBE886CB5}" type="parTrans" cxnId="{19E382E3-055E-44A7-B11C-6ED122292B5B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F327344F-C7D1-48B2-9E78-6236A3C12406}" type="sibTrans" cxnId="{19E382E3-055E-44A7-B11C-6ED122292B5B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638F9A1B-9C3C-4998-8400-31AC17415AD4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000" dirty="0" smtClean="0">
              <a:latin typeface="Franklin Gothic Medium" pitchFamily="34" charset="0"/>
            </a:rPr>
            <a:t>System Changes</a:t>
          </a:r>
          <a:endParaRPr lang="en-US" sz="2000" dirty="0">
            <a:latin typeface="Franklin Gothic Medium" pitchFamily="34" charset="0"/>
          </a:endParaRPr>
        </a:p>
      </dgm:t>
    </dgm:pt>
    <dgm:pt modelId="{C22B2D4F-3021-41B9-ACED-4423156EA34D}" type="parTrans" cxnId="{459334FA-DBB2-4708-9765-BE229D2BCA0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95DFEF28-60E0-40B9-8018-3B85C6DAA538}" type="sibTrans" cxnId="{459334FA-DBB2-4708-9765-BE229D2BCA0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94AE60A3-BE9C-49E2-B2DD-57DE31BB4F0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tIns="0" bIns="274320" anchor="ctr"/>
        <a:lstStyle/>
        <a:p>
          <a:pPr algn="r" rtl="0"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Franklin Gothic Medium" pitchFamily="34" charset="0"/>
            </a:rPr>
            <a:t>Health Information Technology</a:t>
          </a:r>
          <a:endParaRPr lang="en-US" sz="2000" dirty="0">
            <a:latin typeface="Franklin Gothic Medium" pitchFamily="34" charset="0"/>
          </a:endParaRPr>
        </a:p>
      </dgm:t>
    </dgm:pt>
    <dgm:pt modelId="{3EA09898-C8B9-4DDD-93DF-4113B9B9AE2E}" type="parTrans" cxnId="{FC17A23D-2C3F-4082-A1D3-6E36977D2C93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82C0376A-3A5A-4E9B-AAA8-E014E3FED225}" type="sibTrans" cxnId="{FC17A23D-2C3F-4082-A1D3-6E36977D2C93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8150FBC7-17FC-46CF-8685-42137625F32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tIns="0" bIns="274320" anchor="ctr"/>
        <a:lstStyle/>
        <a:p>
          <a:pPr algn="r" rtl="0"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Franklin Gothic Medium" pitchFamily="34" charset="0"/>
            </a:rPr>
            <a:t>Comparative Effectiveness Research</a:t>
          </a:r>
          <a:endParaRPr lang="en-US" sz="2000" dirty="0">
            <a:latin typeface="Franklin Gothic Medium" pitchFamily="34" charset="0"/>
          </a:endParaRPr>
        </a:p>
      </dgm:t>
    </dgm:pt>
    <dgm:pt modelId="{97F23A94-C057-4112-84D3-BA4EDCEB38C7}" type="parTrans" cxnId="{9DAC3FF9-BCB9-4E95-AA59-A33CC687286F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1686CD08-4736-4F42-8E78-1542879EE8B9}" type="sibTrans" cxnId="{9DAC3FF9-BCB9-4E95-AA59-A33CC687286F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26D8EC35-C40B-42C8-9B30-9DA63B103699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 lIns="0" rIns="45720"/>
        <a:lstStyle/>
        <a:p>
          <a:pPr algn="ctr" rtl="0"/>
          <a:r>
            <a:rPr lang="en-US" sz="2000" spc="-20" baseline="0" dirty="0" smtClean="0">
              <a:latin typeface="Franklin Gothic Medium" pitchFamily="34" charset="0"/>
            </a:rPr>
            <a:t>Experiments</a:t>
          </a:r>
          <a:r>
            <a:rPr lang="en-US" sz="2000" dirty="0" smtClean="0">
              <a:latin typeface="Franklin Gothic Medium" pitchFamily="34" charset="0"/>
            </a:rPr>
            <a:t> in Change</a:t>
          </a:r>
          <a:endParaRPr lang="en-US" sz="2000" dirty="0">
            <a:latin typeface="Franklin Gothic Medium" pitchFamily="34" charset="0"/>
          </a:endParaRPr>
        </a:p>
      </dgm:t>
    </dgm:pt>
    <dgm:pt modelId="{F77798DC-7D3E-4B2C-8B6F-92D664080E17}" type="parTrans" cxnId="{79350F4B-9ED7-4632-8773-1E7844FBAB8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4BFF7FD1-52E2-4EF8-8AE9-3191EE2207DC}" type="sibTrans" cxnId="{79350F4B-9ED7-4632-8773-1E7844FBAB8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C7425459-4EF5-4B91-B61F-D76E02A82C3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rIns="182880" bIns="457200" anchor="ctr"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Franklin Gothic Medium" pitchFamily="34" charset="0"/>
            </a:rPr>
            <a:t>Alternatives to Fee for Service</a:t>
          </a:r>
          <a:endParaRPr lang="en-US" sz="2000" dirty="0">
            <a:latin typeface="Franklin Gothic Medium" pitchFamily="34" charset="0"/>
          </a:endParaRPr>
        </a:p>
      </dgm:t>
    </dgm:pt>
    <dgm:pt modelId="{7DE6B4AB-A343-4F06-AFD6-3048151ED6E2}" type="parTrans" cxnId="{04860C65-974D-42AA-8D1C-1B9F2F437EB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AB4A5703-6716-41C4-ADE1-D0BAFE65AD88}" type="sibTrans" cxnId="{04860C65-974D-42AA-8D1C-1B9F2F437EB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C7A1CF50-BE6D-4455-9D57-C3B19240284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rIns="182880" bIns="457200" anchor="ctr"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Franklin Gothic Medium" pitchFamily="34" charset="0"/>
            </a:rPr>
            <a:t>Malpractice reform</a:t>
          </a:r>
          <a:endParaRPr lang="en-US" sz="2000" dirty="0">
            <a:latin typeface="Franklin Gothic Medium" pitchFamily="34" charset="0"/>
          </a:endParaRPr>
        </a:p>
      </dgm:t>
    </dgm:pt>
    <dgm:pt modelId="{92F0206A-245F-4A43-8F51-8608B5056936}" type="parTrans" cxnId="{C1F1BD31-7D2A-4347-A539-342FC2D07ABF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364EFDDD-C9E8-4F9C-94BE-CFCFECF4C20C}" type="sibTrans" cxnId="{C1F1BD31-7D2A-4347-A539-342FC2D07ABF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BF40D5CC-C6E0-46B0-89FF-E132AA65E21A}" type="pres">
      <dgm:prSet presAssocID="{F6423F46-F7A2-44B0-8923-F30627C9AC0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3F57D5-F6D5-400B-A44A-E5FF79D4D0C8}" type="pres">
      <dgm:prSet presAssocID="{F6423F46-F7A2-44B0-8923-F30627C9AC03}" presName="children" presStyleCnt="0"/>
      <dgm:spPr/>
    </dgm:pt>
    <dgm:pt modelId="{83DC21F7-E6B0-49F2-A8DB-A5AEC537261D}" type="pres">
      <dgm:prSet presAssocID="{F6423F46-F7A2-44B0-8923-F30627C9AC03}" presName="child1group" presStyleCnt="0"/>
      <dgm:spPr/>
    </dgm:pt>
    <dgm:pt modelId="{7167FBF8-C08D-4436-B928-4CE6B9A9AD0D}" type="pres">
      <dgm:prSet presAssocID="{F6423F46-F7A2-44B0-8923-F30627C9AC03}" presName="child1" presStyleLbl="bgAcc1" presStyleIdx="0" presStyleCnt="4" custScaleX="184440" custScaleY="137218" custLinFactNeighborX="-22402" custLinFactNeighborY="17573"/>
      <dgm:spPr/>
      <dgm:t>
        <a:bodyPr/>
        <a:lstStyle/>
        <a:p>
          <a:endParaRPr lang="en-US"/>
        </a:p>
      </dgm:t>
    </dgm:pt>
    <dgm:pt modelId="{F97F4866-C843-4176-AFD9-04A6DBEBA803}" type="pres">
      <dgm:prSet presAssocID="{F6423F46-F7A2-44B0-8923-F30627C9AC0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E85AB-4928-4A81-842A-CB0A1515B876}" type="pres">
      <dgm:prSet presAssocID="{F6423F46-F7A2-44B0-8923-F30627C9AC03}" presName="child2group" presStyleCnt="0"/>
      <dgm:spPr/>
    </dgm:pt>
    <dgm:pt modelId="{F39C1FDC-C65D-4E24-9698-ABBE67C7AC1A}" type="pres">
      <dgm:prSet presAssocID="{F6423F46-F7A2-44B0-8923-F30627C9AC03}" presName="child2" presStyleLbl="bgAcc1" presStyleIdx="1" presStyleCnt="4" custScaleX="184440" custScaleY="137218" custLinFactNeighborX="22402" custLinFactNeighborY="17573"/>
      <dgm:spPr/>
      <dgm:t>
        <a:bodyPr/>
        <a:lstStyle/>
        <a:p>
          <a:endParaRPr lang="en-US"/>
        </a:p>
      </dgm:t>
    </dgm:pt>
    <dgm:pt modelId="{9292BC52-078A-4313-9A97-983E0EC7F4F5}" type="pres">
      <dgm:prSet presAssocID="{F6423F46-F7A2-44B0-8923-F30627C9AC0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9129C-EEA1-475A-A75B-D830404C57CA}" type="pres">
      <dgm:prSet presAssocID="{F6423F46-F7A2-44B0-8923-F30627C9AC03}" presName="child3group" presStyleCnt="0"/>
      <dgm:spPr/>
    </dgm:pt>
    <dgm:pt modelId="{1C1D54BA-2453-4483-803B-0AED5EE8C009}" type="pres">
      <dgm:prSet presAssocID="{F6423F46-F7A2-44B0-8923-F30627C9AC03}" presName="child3" presStyleLbl="bgAcc1" presStyleIdx="2" presStyleCnt="4" custScaleX="184440" custScaleY="137218" custLinFactNeighborX="22402" custLinFactNeighborY="-18091"/>
      <dgm:spPr/>
      <dgm:t>
        <a:bodyPr/>
        <a:lstStyle/>
        <a:p>
          <a:endParaRPr lang="en-US"/>
        </a:p>
      </dgm:t>
    </dgm:pt>
    <dgm:pt modelId="{9D6D59E7-90AC-4478-A064-1A5B8A385CB2}" type="pres">
      <dgm:prSet presAssocID="{F6423F46-F7A2-44B0-8923-F30627C9AC0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1A613-E4D2-4B33-8D1E-629AB3564331}" type="pres">
      <dgm:prSet presAssocID="{F6423F46-F7A2-44B0-8923-F30627C9AC03}" presName="child4group" presStyleCnt="0"/>
      <dgm:spPr/>
    </dgm:pt>
    <dgm:pt modelId="{E6A107BB-04FE-4173-A5AB-F71377622FC5}" type="pres">
      <dgm:prSet presAssocID="{F6423F46-F7A2-44B0-8923-F30627C9AC03}" presName="child4" presStyleLbl="bgAcc1" presStyleIdx="3" presStyleCnt="4" custScaleX="184440" custScaleY="137218" custLinFactNeighborX="-22402" custLinFactNeighborY="-18091"/>
      <dgm:spPr/>
      <dgm:t>
        <a:bodyPr/>
        <a:lstStyle/>
        <a:p>
          <a:endParaRPr lang="en-US"/>
        </a:p>
      </dgm:t>
    </dgm:pt>
    <dgm:pt modelId="{83543190-78AE-4EA9-AB98-DC2B30ECDA58}" type="pres">
      <dgm:prSet presAssocID="{F6423F46-F7A2-44B0-8923-F30627C9AC0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5803E-2B95-4ED7-BC7A-3FC2E56F915E}" type="pres">
      <dgm:prSet presAssocID="{F6423F46-F7A2-44B0-8923-F30627C9AC03}" presName="childPlaceholder" presStyleCnt="0"/>
      <dgm:spPr/>
    </dgm:pt>
    <dgm:pt modelId="{873B1B72-CAB6-4971-8704-7AFD9C096830}" type="pres">
      <dgm:prSet presAssocID="{F6423F46-F7A2-44B0-8923-F30627C9AC03}" presName="circle" presStyleCnt="0"/>
      <dgm:spPr/>
    </dgm:pt>
    <dgm:pt modelId="{7AE308A1-AB0D-471D-A45F-71D5ED6B9151}" type="pres">
      <dgm:prSet presAssocID="{F6423F46-F7A2-44B0-8923-F30627C9AC0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650DF-0D81-40BA-BAE7-CFB33D4CB36F}" type="pres">
      <dgm:prSet presAssocID="{F6423F46-F7A2-44B0-8923-F30627C9AC0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5F0F8-68A8-491B-BFCE-923418954C5C}" type="pres">
      <dgm:prSet presAssocID="{F6423F46-F7A2-44B0-8923-F30627C9AC0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23603-5BFF-4FD6-957E-FDDE9FF3F082}" type="pres">
      <dgm:prSet presAssocID="{F6423F46-F7A2-44B0-8923-F30627C9AC0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7090E-A003-4C97-B448-AD2BF5D8E091}" type="pres">
      <dgm:prSet presAssocID="{F6423F46-F7A2-44B0-8923-F30627C9AC03}" presName="quadrantPlaceholder" presStyleCnt="0"/>
      <dgm:spPr/>
    </dgm:pt>
    <dgm:pt modelId="{60DE7E14-5B88-48C9-8489-13DA4503973A}" type="pres">
      <dgm:prSet presAssocID="{F6423F46-F7A2-44B0-8923-F30627C9AC03}" presName="center1" presStyleLbl="fgShp" presStyleIdx="0" presStyleCnt="2"/>
      <dgm:spPr/>
    </dgm:pt>
    <dgm:pt modelId="{B92D69B9-1DBD-4FB4-9A2B-C6D98D48936F}" type="pres">
      <dgm:prSet presAssocID="{F6423F46-F7A2-44B0-8923-F30627C9AC03}" presName="center2" presStyleLbl="fgShp" presStyleIdx="1" presStyleCnt="2"/>
      <dgm:spPr/>
    </dgm:pt>
  </dgm:ptLst>
  <dgm:cxnLst>
    <dgm:cxn modelId="{0071AEE8-8204-46AA-B68F-FF5D4331DDA8}" type="presOf" srcId="{C7A1CF50-BE6D-4455-9D57-C3B19240284D}" destId="{E6A107BB-04FE-4173-A5AB-F71377622FC5}" srcOrd="0" destOrd="1" presId="urn:microsoft.com/office/officeart/2005/8/layout/cycle4"/>
    <dgm:cxn modelId="{5D50EA80-57D5-4093-A791-D327BC231A0C}" srcId="{55ADCC32-CC40-4AFD-9E25-ECDD91C39C1B}" destId="{0C876D1A-0B92-4C8C-A63D-E0C73177455E}" srcOrd="0" destOrd="0" parTransId="{ACD7C809-7D2F-4B4A-BD43-5D2BC8C0A3F9}" sibTransId="{3AA44DAD-1249-4480-895C-4DFDF95BA84B}"/>
    <dgm:cxn modelId="{41621B72-5172-44A4-A4A0-ED5CFAB45CD1}" type="presOf" srcId="{94AE60A3-BE9C-49E2-B2DD-57DE31BB4F03}" destId="{9D6D59E7-90AC-4478-A064-1A5B8A385CB2}" srcOrd="1" destOrd="0" presId="urn:microsoft.com/office/officeart/2005/8/layout/cycle4"/>
    <dgm:cxn modelId="{CD642D87-9F20-4FE8-8F89-9E11FA6BAED6}" type="presOf" srcId="{0C876D1A-0B92-4C8C-A63D-E0C73177455E}" destId="{9292BC52-078A-4313-9A97-983E0EC7F4F5}" srcOrd="1" destOrd="0" presId="urn:microsoft.com/office/officeart/2005/8/layout/cycle4"/>
    <dgm:cxn modelId="{997F1210-80BA-4A28-A6EF-AFBB7C476221}" type="presOf" srcId="{EFF3E1DD-758D-409F-A047-861F68B0ABF7}" destId="{F39C1FDC-C65D-4E24-9698-ABBE67C7AC1A}" srcOrd="0" destOrd="1" presId="urn:microsoft.com/office/officeart/2005/8/layout/cycle4"/>
    <dgm:cxn modelId="{0D90EF7F-00A4-4B93-A1F1-59FF74ADE23C}" type="presOf" srcId="{756A2AD9-834B-4C79-A6A6-76F3D280FFD4}" destId="{7167FBF8-C08D-4436-B928-4CE6B9A9AD0D}" srcOrd="0" destOrd="0" presId="urn:microsoft.com/office/officeart/2005/8/layout/cycle4"/>
    <dgm:cxn modelId="{FBF00555-4144-41F3-A34B-91A40324FADA}" type="presOf" srcId="{0C876D1A-0B92-4C8C-A63D-E0C73177455E}" destId="{F39C1FDC-C65D-4E24-9698-ABBE67C7AC1A}" srcOrd="0" destOrd="0" presId="urn:microsoft.com/office/officeart/2005/8/layout/cycle4"/>
    <dgm:cxn modelId="{E8A09000-6031-451A-AD76-87994002B134}" type="presOf" srcId="{C7A1CF50-BE6D-4455-9D57-C3B19240284D}" destId="{83543190-78AE-4EA9-AB98-DC2B30ECDA58}" srcOrd="1" destOrd="1" presId="urn:microsoft.com/office/officeart/2005/8/layout/cycle4"/>
    <dgm:cxn modelId="{DD55AD0C-4530-49DD-9515-67AB3BC32FE7}" type="presOf" srcId="{FAA4D0E3-1F1D-4348-A15F-61EADADC8BB2}" destId="{F97F4866-C843-4176-AFD9-04A6DBEBA803}" srcOrd="1" destOrd="1" presId="urn:microsoft.com/office/officeart/2005/8/layout/cycle4"/>
    <dgm:cxn modelId="{2751B90D-B34F-4858-BB6F-BCC5820F5E2E}" type="presOf" srcId="{94AE60A3-BE9C-49E2-B2DD-57DE31BB4F03}" destId="{1C1D54BA-2453-4483-803B-0AED5EE8C009}" srcOrd="0" destOrd="0" presId="urn:microsoft.com/office/officeart/2005/8/layout/cycle4"/>
    <dgm:cxn modelId="{F4131BD1-D235-492A-81BC-D4B0068D576B}" type="presOf" srcId="{C7425459-4EF5-4B91-B61F-D76E02A82C30}" destId="{E6A107BB-04FE-4173-A5AB-F71377622FC5}" srcOrd="0" destOrd="0" presId="urn:microsoft.com/office/officeart/2005/8/layout/cycle4"/>
    <dgm:cxn modelId="{579D3587-A64F-4EAC-B96A-53C40BF822F5}" type="presOf" srcId="{55ADCC32-CC40-4AFD-9E25-ECDD91C39C1B}" destId="{236650DF-0D81-40BA-BAE7-CFB33D4CB36F}" srcOrd="0" destOrd="0" presId="urn:microsoft.com/office/officeart/2005/8/layout/cycle4"/>
    <dgm:cxn modelId="{C1F1BD31-7D2A-4347-A539-342FC2D07ABF}" srcId="{26D8EC35-C40B-42C8-9B30-9DA63B103699}" destId="{C7A1CF50-BE6D-4455-9D57-C3B19240284D}" srcOrd="1" destOrd="0" parTransId="{92F0206A-245F-4A43-8F51-8608B5056936}" sibTransId="{364EFDDD-C9E8-4F9C-94BE-CFCFECF4C20C}"/>
    <dgm:cxn modelId="{F66D7A02-0A65-479C-8380-C19DC289A681}" type="presOf" srcId="{756A2AD9-834B-4C79-A6A6-76F3D280FFD4}" destId="{F97F4866-C843-4176-AFD9-04A6DBEBA803}" srcOrd="1" destOrd="0" presId="urn:microsoft.com/office/officeart/2005/8/layout/cycle4"/>
    <dgm:cxn modelId="{FC17A23D-2C3F-4082-A1D3-6E36977D2C93}" srcId="{638F9A1B-9C3C-4998-8400-31AC17415AD4}" destId="{94AE60A3-BE9C-49E2-B2DD-57DE31BB4F03}" srcOrd="0" destOrd="0" parTransId="{3EA09898-C8B9-4DDD-93DF-4113B9B9AE2E}" sibTransId="{82C0376A-3A5A-4E9B-AAA8-E014E3FED225}"/>
    <dgm:cxn modelId="{AD6EC20E-E021-4AFB-85BA-CC30F7568490}" type="presOf" srcId="{9AAF259D-8C4A-49E0-BE43-17EC8410B56E}" destId="{F97F4866-C843-4176-AFD9-04A6DBEBA803}" srcOrd="1" destOrd="2" presId="urn:microsoft.com/office/officeart/2005/8/layout/cycle4"/>
    <dgm:cxn modelId="{F613D37D-951C-47E9-A76B-0CE9C662A01C}" type="presOf" srcId="{C7425459-4EF5-4B91-B61F-D76E02A82C30}" destId="{83543190-78AE-4EA9-AB98-DC2B30ECDA58}" srcOrd="1" destOrd="0" presId="urn:microsoft.com/office/officeart/2005/8/layout/cycle4"/>
    <dgm:cxn modelId="{459334FA-DBB2-4708-9765-BE229D2BCA06}" srcId="{F6423F46-F7A2-44B0-8923-F30627C9AC03}" destId="{638F9A1B-9C3C-4998-8400-31AC17415AD4}" srcOrd="2" destOrd="0" parTransId="{C22B2D4F-3021-41B9-ACED-4423156EA34D}" sibTransId="{95DFEF28-60E0-40B9-8018-3B85C6DAA538}"/>
    <dgm:cxn modelId="{DA1DB2B9-EEEA-44E2-ADB0-67C0E54D31DE}" type="presOf" srcId="{FAA4D0E3-1F1D-4348-A15F-61EADADC8BB2}" destId="{7167FBF8-C08D-4436-B928-4CE6B9A9AD0D}" srcOrd="0" destOrd="1" presId="urn:microsoft.com/office/officeart/2005/8/layout/cycle4"/>
    <dgm:cxn modelId="{2094058B-AD09-4798-9CB6-2112CA686009}" srcId="{F6423F46-F7A2-44B0-8923-F30627C9AC03}" destId="{55ADCC32-CC40-4AFD-9E25-ECDD91C39C1B}" srcOrd="1" destOrd="0" parTransId="{582ABE86-3F91-4847-9988-F5FC29FBC0F4}" sibTransId="{B461C7A0-A9E0-44F7-863C-F3221C9382AB}"/>
    <dgm:cxn modelId="{0FE85447-6913-49DB-A566-37C0168EA968}" type="presOf" srcId="{26D8EC35-C40B-42C8-9B30-9DA63B103699}" destId="{A0523603-5BFF-4FD6-957E-FDDE9FF3F082}" srcOrd="0" destOrd="0" presId="urn:microsoft.com/office/officeart/2005/8/layout/cycle4"/>
    <dgm:cxn modelId="{79350F4B-9ED7-4632-8773-1E7844FBAB86}" srcId="{F6423F46-F7A2-44B0-8923-F30627C9AC03}" destId="{26D8EC35-C40B-42C8-9B30-9DA63B103699}" srcOrd="3" destOrd="0" parTransId="{F77798DC-7D3E-4B2C-8B6F-92D664080E17}" sibTransId="{4BFF7FD1-52E2-4EF8-8AE9-3191EE2207DC}"/>
    <dgm:cxn modelId="{92EEEDB0-ED63-4799-A23B-002AEE196C12}" type="presOf" srcId="{C2AADD89-2BF6-48F9-9D8E-700DBF8499B2}" destId="{7AE308A1-AB0D-471D-A45F-71D5ED6B9151}" srcOrd="0" destOrd="0" presId="urn:microsoft.com/office/officeart/2005/8/layout/cycle4"/>
    <dgm:cxn modelId="{1CC6D28F-FA38-4AF1-BED9-1C94049B60DC}" srcId="{C2AADD89-2BF6-48F9-9D8E-700DBF8499B2}" destId="{756A2AD9-834B-4C79-A6A6-76F3D280FFD4}" srcOrd="0" destOrd="0" parTransId="{927B225F-CB8E-4A4A-A97A-D08BD00ACDE2}" sibTransId="{8F838D7C-F870-42AE-A81D-D39A41992BE7}"/>
    <dgm:cxn modelId="{7F92701C-503D-44C0-9FA6-9ECFBFA10589}" srcId="{C2AADD89-2BF6-48F9-9D8E-700DBF8499B2}" destId="{9AAF259D-8C4A-49E0-BE43-17EC8410B56E}" srcOrd="2" destOrd="0" parTransId="{1156225A-7C8A-4F37-8378-95A367F07D79}" sibTransId="{2588A1B6-8380-47E2-8D24-00F272E4E119}"/>
    <dgm:cxn modelId="{A8761E6A-72FF-40E9-81DB-77580A67F7BE}" type="presOf" srcId="{8150FBC7-17FC-46CF-8685-42137625F321}" destId="{1C1D54BA-2453-4483-803B-0AED5EE8C009}" srcOrd="0" destOrd="1" presId="urn:microsoft.com/office/officeart/2005/8/layout/cycle4"/>
    <dgm:cxn modelId="{04860C65-974D-42AA-8D1C-1B9F2F437EBC}" srcId="{26D8EC35-C40B-42C8-9B30-9DA63B103699}" destId="{C7425459-4EF5-4B91-B61F-D76E02A82C30}" srcOrd="0" destOrd="0" parTransId="{7DE6B4AB-A343-4F06-AFD6-3048151ED6E2}" sibTransId="{AB4A5703-6716-41C4-ADE1-D0BAFE65AD88}"/>
    <dgm:cxn modelId="{5EA0E16F-CCCB-4432-A29B-CCC122D57528}" srcId="{F6423F46-F7A2-44B0-8923-F30627C9AC03}" destId="{C2AADD89-2BF6-48F9-9D8E-700DBF8499B2}" srcOrd="0" destOrd="0" parTransId="{8163FAAD-CF0E-4F2A-9B0C-E083B8B92AD5}" sibTransId="{8FD18F61-D35F-4A2C-8C57-7E6A54DDCF8D}"/>
    <dgm:cxn modelId="{09D85281-2CB1-49EA-A87D-46258C844ABC}" type="presOf" srcId="{EFF3E1DD-758D-409F-A047-861F68B0ABF7}" destId="{9292BC52-078A-4313-9A97-983E0EC7F4F5}" srcOrd="1" destOrd="1" presId="urn:microsoft.com/office/officeart/2005/8/layout/cycle4"/>
    <dgm:cxn modelId="{19E382E3-055E-44A7-B11C-6ED122292B5B}" srcId="{55ADCC32-CC40-4AFD-9E25-ECDD91C39C1B}" destId="{EFF3E1DD-758D-409F-A047-861F68B0ABF7}" srcOrd="1" destOrd="0" parTransId="{7E8DA356-9620-4D09-80D2-906FBE886CB5}" sibTransId="{F327344F-C7D1-48B2-9E78-6236A3C12406}"/>
    <dgm:cxn modelId="{9DAC3FF9-BCB9-4E95-AA59-A33CC687286F}" srcId="{638F9A1B-9C3C-4998-8400-31AC17415AD4}" destId="{8150FBC7-17FC-46CF-8685-42137625F321}" srcOrd="1" destOrd="0" parTransId="{97F23A94-C057-4112-84D3-BA4EDCEB38C7}" sibTransId="{1686CD08-4736-4F42-8E78-1542879EE8B9}"/>
    <dgm:cxn modelId="{CA7B79F3-60E6-4AE2-80F3-5989CFEE2701}" type="presOf" srcId="{F6423F46-F7A2-44B0-8923-F30627C9AC03}" destId="{BF40D5CC-C6E0-46B0-89FF-E132AA65E21A}" srcOrd="0" destOrd="0" presId="urn:microsoft.com/office/officeart/2005/8/layout/cycle4"/>
    <dgm:cxn modelId="{624ECA1C-EC86-4780-B0E6-41808FF53767}" type="presOf" srcId="{9AAF259D-8C4A-49E0-BE43-17EC8410B56E}" destId="{7167FBF8-C08D-4436-B928-4CE6B9A9AD0D}" srcOrd="0" destOrd="2" presId="urn:microsoft.com/office/officeart/2005/8/layout/cycle4"/>
    <dgm:cxn modelId="{7D3641D5-1CE5-4F61-9D06-ED6DC045587E}" srcId="{C2AADD89-2BF6-48F9-9D8E-700DBF8499B2}" destId="{FAA4D0E3-1F1D-4348-A15F-61EADADC8BB2}" srcOrd="1" destOrd="0" parTransId="{C73DACEE-D2ED-4C1D-AB25-747A02388767}" sibTransId="{A36E99A5-9491-4AE9-AACD-D46DDBD83A9A}"/>
    <dgm:cxn modelId="{E8482610-E9F9-4102-8DCA-A76904C1C00A}" type="presOf" srcId="{8150FBC7-17FC-46CF-8685-42137625F321}" destId="{9D6D59E7-90AC-4478-A064-1A5B8A385CB2}" srcOrd="1" destOrd="1" presId="urn:microsoft.com/office/officeart/2005/8/layout/cycle4"/>
    <dgm:cxn modelId="{85E96546-C3B3-4741-B69B-DD532E91599F}" type="presOf" srcId="{638F9A1B-9C3C-4998-8400-31AC17415AD4}" destId="{F4B5F0F8-68A8-491B-BFCE-923418954C5C}" srcOrd="0" destOrd="0" presId="urn:microsoft.com/office/officeart/2005/8/layout/cycle4"/>
    <dgm:cxn modelId="{FEE1647F-9F5E-4B7B-B733-1800213515A0}" type="presParOf" srcId="{BF40D5CC-C6E0-46B0-89FF-E132AA65E21A}" destId="{073F57D5-F6D5-400B-A44A-E5FF79D4D0C8}" srcOrd="0" destOrd="0" presId="urn:microsoft.com/office/officeart/2005/8/layout/cycle4"/>
    <dgm:cxn modelId="{C3522565-083B-425A-9604-5A5DE91CEA1E}" type="presParOf" srcId="{073F57D5-F6D5-400B-A44A-E5FF79D4D0C8}" destId="{83DC21F7-E6B0-49F2-A8DB-A5AEC537261D}" srcOrd="0" destOrd="0" presId="urn:microsoft.com/office/officeart/2005/8/layout/cycle4"/>
    <dgm:cxn modelId="{93A645EE-A8F3-4EB4-8C1C-4C42EF87022C}" type="presParOf" srcId="{83DC21F7-E6B0-49F2-A8DB-A5AEC537261D}" destId="{7167FBF8-C08D-4436-B928-4CE6B9A9AD0D}" srcOrd="0" destOrd="0" presId="urn:microsoft.com/office/officeart/2005/8/layout/cycle4"/>
    <dgm:cxn modelId="{93DFE48B-E196-4CC0-9B2E-0954CEC07F68}" type="presParOf" srcId="{83DC21F7-E6B0-49F2-A8DB-A5AEC537261D}" destId="{F97F4866-C843-4176-AFD9-04A6DBEBA803}" srcOrd="1" destOrd="0" presId="urn:microsoft.com/office/officeart/2005/8/layout/cycle4"/>
    <dgm:cxn modelId="{44C196CC-D26D-4D93-8CCE-CCF914051461}" type="presParOf" srcId="{073F57D5-F6D5-400B-A44A-E5FF79D4D0C8}" destId="{024E85AB-4928-4A81-842A-CB0A1515B876}" srcOrd="1" destOrd="0" presId="urn:microsoft.com/office/officeart/2005/8/layout/cycle4"/>
    <dgm:cxn modelId="{8F926F9F-9113-4413-AEDC-714E20BC61B3}" type="presParOf" srcId="{024E85AB-4928-4A81-842A-CB0A1515B876}" destId="{F39C1FDC-C65D-4E24-9698-ABBE67C7AC1A}" srcOrd="0" destOrd="0" presId="urn:microsoft.com/office/officeart/2005/8/layout/cycle4"/>
    <dgm:cxn modelId="{ED432AF5-1CE0-460C-8F4B-1A1735A55FCF}" type="presParOf" srcId="{024E85AB-4928-4A81-842A-CB0A1515B876}" destId="{9292BC52-078A-4313-9A97-983E0EC7F4F5}" srcOrd="1" destOrd="0" presId="urn:microsoft.com/office/officeart/2005/8/layout/cycle4"/>
    <dgm:cxn modelId="{FC27EEF6-1FA8-4BD1-97F1-0C468ED2B0C3}" type="presParOf" srcId="{073F57D5-F6D5-400B-A44A-E5FF79D4D0C8}" destId="{DB49129C-EEA1-475A-A75B-D830404C57CA}" srcOrd="2" destOrd="0" presId="urn:microsoft.com/office/officeart/2005/8/layout/cycle4"/>
    <dgm:cxn modelId="{F94BAFD1-C6BE-4F5D-A7C7-3C0BC08707EB}" type="presParOf" srcId="{DB49129C-EEA1-475A-A75B-D830404C57CA}" destId="{1C1D54BA-2453-4483-803B-0AED5EE8C009}" srcOrd="0" destOrd="0" presId="urn:microsoft.com/office/officeart/2005/8/layout/cycle4"/>
    <dgm:cxn modelId="{BC59848C-67E4-4115-BFCB-DE7FADB7B007}" type="presParOf" srcId="{DB49129C-EEA1-475A-A75B-D830404C57CA}" destId="{9D6D59E7-90AC-4478-A064-1A5B8A385CB2}" srcOrd="1" destOrd="0" presId="urn:microsoft.com/office/officeart/2005/8/layout/cycle4"/>
    <dgm:cxn modelId="{17E26AB9-284E-4943-9C68-096E3EE581A6}" type="presParOf" srcId="{073F57D5-F6D5-400B-A44A-E5FF79D4D0C8}" destId="{B4A1A613-E4D2-4B33-8D1E-629AB3564331}" srcOrd="3" destOrd="0" presId="urn:microsoft.com/office/officeart/2005/8/layout/cycle4"/>
    <dgm:cxn modelId="{73819DFE-08DF-4A66-87F5-2D8368C3CB33}" type="presParOf" srcId="{B4A1A613-E4D2-4B33-8D1E-629AB3564331}" destId="{E6A107BB-04FE-4173-A5AB-F71377622FC5}" srcOrd="0" destOrd="0" presId="urn:microsoft.com/office/officeart/2005/8/layout/cycle4"/>
    <dgm:cxn modelId="{9C9E2656-7649-4D7C-9877-843826C905BD}" type="presParOf" srcId="{B4A1A613-E4D2-4B33-8D1E-629AB3564331}" destId="{83543190-78AE-4EA9-AB98-DC2B30ECDA58}" srcOrd="1" destOrd="0" presId="urn:microsoft.com/office/officeart/2005/8/layout/cycle4"/>
    <dgm:cxn modelId="{3C69CA38-74F0-41FB-B430-C0D4E3104528}" type="presParOf" srcId="{073F57D5-F6D5-400B-A44A-E5FF79D4D0C8}" destId="{CFA5803E-2B95-4ED7-BC7A-3FC2E56F915E}" srcOrd="4" destOrd="0" presId="urn:microsoft.com/office/officeart/2005/8/layout/cycle4"/>
    <dgm:cxn modelId="{77E93BD8-D1BB-4C62-9A87-2125D46507D3}" type="presParOf" srcId="{BF40D5CC-C6E0-46B0-89FF-E132AA65E21A}" destId="{873B1B72-CAB6-4971-8704-7AFD9C096830}" srcOrd="1" destOrd="0" presId="urn:microsoft.com/office/officeart/2005/8/layout/cycle4"/>
    <dgm:cxn modelId="{DB76BFCD-EFD8-4A46-8FE2-D650C1269C4B}" type="presParOf" srcId="{873B1B72-CAB6-4971-8704-7AFD9C096830}" destId="{7AE308A1-AB0D-471D-A45F-71D5ED6B9151}" srcOrd="0" destOrd="0" presId="urn:microsoft.com/office/officeart/2005/8/layout/cycle4"/>
    <dgm:cxn modelId="{1C3228EF-D1B0-4C4A-A580-36541D94C71E}" type="presParOf" srcId="{873B1B72-CAB6-4971-8704-7AFD9C096830}" destId="{236650DF-0D81-40BA-BAE7-CFB33D4CB36F}" srcOrd="1" destOrd="0" presId="urn:microsoft.com/office/officeart/2005/8/layout/cycle4"/>
    <dgm:cxn modelId="{10633800-2D11-471E-B7D7-7F294C3639C5}" type="presParOf" srcId="{873B1B72-CAB6-4971-8704-7AFD9C096830}" destId="{F4B5F0F8-68A8-491B-BFCE-923418954C5C}" srcOrd="2" destOrd="0" presId="urn:microsoft.com/office/officeart/2005/8/layout/cycle4"/>
    <dgm:cxn modelId="{4C389ACF-1C81-437D-9E3B-F12BC733E599}" type="presParOf" srcId="{873B1B72-CAB6-4971-8704-7AFD9C096830}" destId="{A0523603-5BFF-4FD6-957E-FDDE9FF3F082}" srcOrd="3" destOrd="0" presId="urn:microsoft.com/office/officeart/2005/8/layout/cycle4"/>
    <dgm:cxn modelId="{591D44CF-24A6-42A4-B30F-38C201E21A4A}" type="presParOf" srcId="{873B1B72-CAB6-4971-8704-7AFD9C096830}" destId="{0CB7090E-A003-4C97-B448-AD2BF5D8E091}" srcOrd="4" destOrd="0" presId="urn:microsoft.com/office/officeart/2005/8/layout/cycle4"/>
    <dgm:cxn modelId="{05674258-231A-4DA6-8487-7E087F22F654}" type="presParOf" srcId="{BF40D5CC-C6E0-46B0-89FF-E132AA65E21A}" destId="{60DE7E14-5B88-48C9-8489-13DA4503973A}" srcOrd="2" destOrd="0" presId="urn:microsoft.com/office/officeart/2005/8/layout/cycle4"/>
    <dgm:cxn modelId="{499E40A5-622F-4779-8D58-0A75066D0461}" type="presParOf" srcId="{BF40D5CC-C6E0-46B0-89FF-E132AA65E21A}" destId="{B92D69B9-1DBD-4FB4-9A2B-C6D98D48936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423F46-F7A2-44B0-8923-F30627C9AC03}" type="doc">
      <dgm:prSet loTypeId="urn:microsoft.com/office/officeart/2005/8/layout/cycle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AADD89-2BF6-48F9-9D8E-700DBF8499B2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2000" dirty="0">
            <a:latin typeface="Franklin Gothic Medium" pitchFamily="34" charset="0"/>
          </a:endParaRPr>
        </a:p>
      </dgm:t>
    </dgm:pt>
    <dgm:pt modelId="{8163FAAD-CF0E-4F2A-9B0C-E083B8B92AD5}" type="parTrans" cxnId="{5EA0E16F-CCCB-4432-A29B-CCC122D57528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8FD18F61-D35F-4A2C-8C57-7E6A54DDCF8D}" type="sibTrans" cxnId="{5EA0E16F-CCCB-4432-A29B-CCC122D57528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756A2AD9-834B-4C79-A6A6-76F3D280FFD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tIns="182880" anchor="t"/>
        <a:lstStyle/>
        <a:p>
          <a:pPr rtl="0">
            <a:lnSpc>
              <a:spcPct val="100000"/>
            </a:lnSpc>
            <a:spcAft>
              <a:spcPts val="600"/>
            </a:spcAft>
          </a:pPr>
          <a:endParaRPr lang="en-US" sz="2000" dirty="0">
            <a:latin typeface="Franklin Gothic Medium" pitchFamily="34" charset="0"/>
          </a:endParaRPr>
        </a:p>
      </dgm:t>
    </dgm:pt>
    <dgm:pt modelId="{927B225F-CB8E-4A4A-A97A-D08BD00ACDE2}" type="parTrans" cxnId="{1CC6D28F-FA38-4AF1-BED9-1C94049B60D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8F838D7C-F870-42AE-A81D-D39A41992BE7}" type="sibTrans" cxnId="{1CC6D28F-FA38-4AF1-BED9-1C94049B60D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55ADCC32-CC40-4AFD-9E25-ECDD91C39C1B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2000" dirty="0">
            <a:latin typeface="Franklin Gothic Medium" pitchFamily="34" charset="0"/>
          </a:endParaRPr>
        </a:p>
      </dgm:t>
    </dgm:pt>
    <dgm:pt modelId="{582ABE86-3F91-4847-9988-F5FC29FBC0F4}" type="parTrans" cxnId="{2094058B-AD09-4798-9CB6-2112CA686009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B461C7A0-A9E0-44F7-863C-F3221C9382AB}" type="sibTrans" cxnId="{2094058B-AD09-4798-9CB6-2112CA686009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0C876D1A-0B92-4C8C-A63D-E0C73177455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tIns="457200" anchor="ctr" anchorCtr="0"/>
        <a:lstStyle/>
        <a:p>
          <a:pPr algn="r" rtl="0">
            <a:lnSpc>
              <a:spcPct val="100000"/>
            </a:lnSpc>
            <a:spcAft>
              <a:spcPts val="600"/>
            </a:spcAft>
          </a:pPr>
          <a:endParaRPr lang="en-US" sz="2000" dirty="0">
            <a:latin typeface="Franklin Gothic Medium" pitchFamily="34" charset="0"/>
          </a:endParaRPr>
        </a:p>
      </dgm:t>
    </dgm:pt>
    <dgm:pt modelId="{ACD7C809-7D2F-4B4A-BD43-5D2BC8C0A3F9}" type="parTrans" cxnId="{5D50EA80-57D5-4093-A791-D327BC231A0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3AA44DAD-1249-4480-895C-4DFDF95BA84B}" type="sibTrans" cxnId="{5D50EA80-57D5-4093-A791-D327BC231A0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638F9A1B-9C3C-4998-8400-31AC17415AD4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2000" dirty="0">
            <a:latin typeface="Franklin Gothic Medium" pitchFamily="34" charset="0"/>
          </a:endParaRPr>
        </a:p>
      </dgm:t>
    </dgm:pt>
    <dgm:pt modelId="{C22B2D4F-3021-41B9-ACED-4423156EA34D}" type="parTrans" cxnId="{459334FA-DBB2-4708-9765-BE229D2BCA0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95DFEF28-60E0-40B9-8018-3B85C6DAA538}" type="sibTrans" cxnId="{459334FA-DBB2-4708-9765-BE229D2BCA0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94AE60A3-BE9C-49E2-B2DD-57DE31BB4F0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tIns="0" bIns="274320" anchor="ctr"/>
        <a:lstStyle/>
        <a:p>
          <a:pPr algn="r" rtl="0">
            <a:lnSpc>
              <a:spcPct val="100000"/>
            </a:lnSpc>
            <a:spcAft>
              <a:spcPts val="600"/>
            </a:spcAft>
          </a:pPr>
          <a:endParaRPr lang="en-US" sz="2000" dirty="0">
            <a:latin typeface="Franklin Gothic Medium" pitchFamily="34" charset="0"/>
          </a:endParaRPr>
        </a:p>
      </dgm:t>
    </dgm:pt>
    <dgm:pt modelId="{3EA09898-C8B9-4DDD-93DF-4113B9B9AE2E}" type="parTrans" cxnId="{FC17A23D-2C3F-4082-A1D3-6E36977D2C93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82C0376A-3A5A-4E9B-AAA8-E014E3FED225}" type="sibTrans" cxnId="{FC17A23D-2C3F-4082-A1D3-6E36977D2C93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26D8EC35-C40B-42C8-9B30-9DA63B103699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 lIns="0" rIns="45720"/>
        <a:lstStyle/>
        <a:p>
          <a:pPr algn="ctr" rtl="0"/>
          <a:endParaRPr lang="en-US" sz="2000" dirty="0">
            <a:latin typeface="Franklin Gothic Medium" pitchFamily="34" charset="0"/>
          </a:endParaRPr>
        </a:p>
      </dgm:t>
    </dgm:pt>
    <dgm:pt modelId="{F77798DC-7D3E-4B2C-8B6F-92D664080E17}" type="parTrans" cxnId="{79350F4B-9ED7-4632-8773-1E7844FBAB8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4BFF7FD1-52E2-4EF8-8AE9-3191EE2207DC}" type="sibTrans" cxnId="{79350F4B-9ED7-4632-8773-1E7844FBAB8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C7425459-4EF5-4B91-B61F-D76E02A82C3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 rIns="182880" bIns="457200" anchor="ctr"/>
        <a:lstStyle/>
        <a:p>
          <a:pPr rtl="0">
            <a:lnSpc>
              <a:spcPct val="100000"/>
            </a:lnSpc>
            <a:spcAft>
              <a:spcPts val="600"/>
            </a:spcAft>
          </a:pPr>
          <a:endParaRPr lang="en-US" sz="2000" dirty="0">
            <a:latin typeface="Franklin Gothic Medium" pitchFamily="34" charset="0"/>
          </a:endParaRPr>
        </a:p>
      </dgm:t>
    </dgm:pt>
    <dgm:pt modelId="{7DE6B4AB-A343-4F06-AFD6-3048151ED6E2}" type="parTrans" cxnId="{04860C65-974D-42AA-8D1C-1B9F2F437EB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AB4A5703-6716-41C4-ADE1-D0BAFE65AD88}" type="sibTrans" cxnId="{04860C65-974D-42AA-8D1C-1B9F2F437EBC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BF40D5CC-C6E0-46B0-89FF-E132AA65E21A}" type="pres">
      <dgm:prSet presAssocID="{F6423F46-F7A2-44B0-8923-F30627C9AC0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3F57D5-F6D5-400B-A44A-E5FF79D4D0C8}" type="pres">
      <dgm:prSet presAssocID="{F6423F46-F7A2-44B0-8923-F30627C9AC03}" presName="children" presStyleCnt="0"/>
      <dgm:spPr/>
    </dgm:pt>
    <dgm:pt modelId="{83DC21F7-E6B0-49F2-A8DB-A5AEC537261D}" type="pres">
      <dgm:prSet presAssocID="{F6423F46-F7A2-44B0-8923-F30627C9AC03}" presName="child1group" presStyleCnt="0"/>
      <dgm:spPr/>
    </dgm:pt>
    <dgm:pt modelId="{7167FBF8-C08D-4436-B928-4CE6B9A9AD0D}" type="pres">
      <dgm:prSet presAssocID="{F6423F46-F7A2-44B0-8923-F30627C9AC03}" presName="child1" presStyleLbl="bgAcc1" presStyleIdx="0" presStyleCnt="4" custScaleX="184440" custScaleY="137218" custLinFactNeighborX="-22402" custLinFactNeighborY="17573"/>
      <dgm:spPr/>
      <dgm:t>
        <a:bodyPr/>
        <a:lstStyle/>
        <a:p>
          <a:endParaRPr lang="en-US"/>
        </a:p>
      </dgm:t>
    </dgm:pt>
    <dgm:pt modelId="{F97F4866-C843-4176-AFD9-04A6DBEBA803}" type="pres">
      <dgm:prSet presAssocID="{F6423F46-F7A2-44B0-8923-F30627C9AC0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E85AB-4928-4A81-842A-CB0A1515B876}" type="pres">
      <dgm:prSet presAssocID="{F6423F46-F7A2-44B0-8923-F30627C9AC03}" presName="child2group" presStyleCnt="0"/>
      <dgm:spPr/>
    </dgm:pt>
    <dgm:pt modelId="{F39C1FDC-C65D-4E24-9698-ABBE67C7AC1A}" type="pres">
      <dgm:prSet presAssocID="{F6423F46-F7A2-44B0-8923-F30627C9AC03}" presName="child2" presStyleLbl="bgAcc1" presStyleIdx="1" presStyleCnt="4" custScaleX="184440" custScaleY="137218" custLinFactNeighborX="22402" custLinFactNeighborY="17573"/>
      <dgm:spPr/>
      <dgm:t>
        <a:bodyPr/>
        <a:lstStyle/>
        <a:p>
          <a:endParaRPr lang="en-US"/>
        </a:p>
      </dgm:t>
    </dgm:pt>
    <dgm:pt modelId="{9292BC52-078A-4313-9A97-983E0EC7F4F5}" type="pres">
      <dgm:prSet presAssocID="{F6423F46-F7A2-44B0-8923-F30627C9AC0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9129C-EEA1-475A-A75B-D830404C57CA}" type="pres">
      <dgm:prSet presAssocID="{F6423F46-F7A2-44B0-8923-F30627C9AC03}" presName="child3group" presStyleCnt="0"/>
      <dgm:spPr/>
    </dgm:pt>
    <dgm:pt modelId="{1C1D54BA-2453-4483-803B-0AED5EE8C009}" type="pres">
      <dgm:prSet presAssocID="{F6423F46-F7A2-44B0-8923-F30627C9AC03}" presName="child3" presStyleLbl="bgAcc1" presStyleIdx="2" presStyleCnt="4" custScaleX="184440" custScaleY="137218" custLinFactNeighborX="22402" custLinFactNeighborY="-18091"/>
      <dgm:spPr/>
      <dgm:t>
        <a:bodyPr/>
        <a:lstStyle/>
        <a:p>
          <a:endParaRPr lang="en-US"/>
        </a:p>
      </dgm:t>
    </dgm:pt>
    <dgm:pt modelId="{9D6D59E7-90AC-4478-A064-1A5B8A385CB2}" type="pres">
      <dgm:prSet presAssocID="{F6423F46-F7A2-44B0-8923-F30627C9AC0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1A613-E4D2-4B33-8D1E-629AB3564331}" type="pres">
      <dgm:prSet presAssocID="{F6423F46-F7A2-44B0-8923-F30627C9AC03}" presName="child4group" presStyleCnt="0"/>
      <dgm:spPr/>
    </dgm:pt>
    <dgm:pt modelId="{E6A107BB-04FE-4173-A5AB-F71377622FC5}" type="pres">
      <dgm:prSet presAssocID="{F6423F46-F7A2-44B0-8923-F30627C9AC03}" presName="child4" presStyleLbl="bgAcc1" presStyleIdx="3" presStyleCnt="4" custScaleX="184440" custScaleY="137218" custLinFactNeighborX="-22402" custLinFactNeighborY="-18091"/>
      <dgm:spPr/>
      <dgm:t>
        <a:bodyPr/>
        <a:lstStyle/>
        <a:p>
          <a:endParaRPr lang="en-US"/>
        </a:p>
      </dgm:t>
    </dgm:pt>
    <dgm:pt modelId="{83543190-78AE-4EA9-AB98-DC2B30ECDA58}" type="pres">
      <dgm:prSet presAssocID="{F6423F46-F7A2-44B0-8923-F30627C9AC0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5803E-2B95-4ED7-BC7A-3FC2E56F915E}" type="pres">
      <dgm:prSet presAssocID="{F6423F46-F7A2-44B0-8923-F30627C9AC03}" presName="childPlaceholder" presStyleCnt="0"/>
      <dgm:spPr/>
    </dgm:pt>
    <dgm:pt modelId="{873B1B72-CAB6-4971-8704-7AFD9C096830}" type="pres">
      <dgm:prSet presAssocID="{F6423F46-F7A2-44B0-8923-F30627C9AC03}" presName="circle" presStyleCnt="0"/>
      <dgm:spPr/>
    </dgm:pt>
    <dgm:pt modelId="{7AE308A1-AB0D-471D-A45F-71D5ED6B9151}" type="pres">
      <dgm:prSet presAssocID="{F6423F46-F7A2-44B0-8923-F30627C9AC0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650DF-0D81-40BA-BAE7-CFB33D4CB36F}" type="pres">
      <dgm:prSet presAssocID="{F6423F46-F7A2-44B0-8923-F30627C9AC0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5F0F8-68A8-491B-BFCE-923418954C5C}" type="pres">
      <dgm:prSet presAssocID="{F6423F46-F7A2-44B0-8923-F30627C9AC0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23603-5BFF-4FD6-957E-FDDE9FF3F082}" type="pres">
      <dgm:prSet presAssocID="{F6423F46-F7A2-44B0-8923-F30627C9AC0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7090E-A003-4C97-B448-AD2BF5D8E091}" type="pres">
      <dgm:prSet presAssocID="{F6423F46-F7A2-44B0-8923-F30627C9AC03}" presName="quadrantPlaceholder" presStyleCnt="0"/>
      <dgm:spPr/>
    </dgm:pt>
    <dgm:pt modelId="{60DE7E14-5B88-48C9-8489-13DA4503973A}" type="pres">
      <dgm:prSet presAssocID="{F6423F46-F7A2-44B0-8923-F30627C9AC03}" presName="center1" presStyleLbl="fgShp" presStyleIdx="0" presStyleCnt="2"/>
      <dgm:spPr/>
    </dgm:pt>
    <dgm:pt modelId="{B92D69B9-1DBD-4FB4-9A2B-C6D98D48936F}" type="pres">
      <dgm:prSet presAssocID="{F6423F46-F7A2-44B0-8923-F30627C9AC03}" presName="center2" presStyleLbl="fgShp" presStyleIdx="1" presStyleCnt="2"/>
      <dgm:spPr/>
    </dgm:pt>
  </dgm:ptLst>
  <dgm:cxnLst>
    <dgm:cxn modelId="{94AFE92F-94E4-43E6-8EF6-5858206090B6}" type="presOf" srcId="{638F9A1B-9C3C-4998-8400-31AC17415AD4}" destId="{F4B5F0F8-68A8-491B-BFCE-923418954C5C}" srcOrd="0" destOrd="0" presId="urn:microsoft.com/office/officeart/2005/8/layout/cycle4"/>
    <dgm:cxn modelId="{5D50EA80-57D5-4093-A791-D327BC231A0C}" srcId="{55ADCC32-CC40-4AFD-9E25-ECDD91C39C1B}" destId="{0C876D1A-0B92-4C8C-A63D-E0C73177455E}" srcOrd="0" destOrd="0" parTransId="{ACD7C809-7D2F-4B4A-BD43-5D2BC8C0A3F9}" sibTransId="{3AA44DAD-1249-4480-895C-4DFDF95BA84B}"/>
    <dgm:cxn modelId="{FC17A23D-2C3F-4082-A1D3-6E36977D2C93}" srcId="{638F9A1B-9C3C-4998-8400-31AC17415AD4}" destId="{94AE60A3-BE9C-49E2-B2DD-57DE31BB4F03}" srcOrd="0" destOrd="0" parTransId="{3EA09898-C8B9-4DDD-93DF-4113B9B9AE2E}" sibTransId="{82C0376A-3A5A-4E9B-AAA8-E014E3FED225}"/>
    <dgm:cxn modelId="{459334FA-DBB2-4708-9765-BE229D2BCA06}" srcId="{F6423F46-F7A2-44B0-8923-F30627C9AC03}" destId="{638F9A1B-9C3C-4998-8400-31AC17415AD4}" srcOrd="2" destOrd="0" parTransId="{C22B2D4F-3021-41B9-ACED-4423156EA34D}" sibTransId="{95DFEF28-60E0-40B9-8018-3B85C6DAA538}"/>
    <dgm:cxn modelId="{B33193F7-A39E-4BAD-9B80-AC4A0FBDFC5C}" type="presOf" srcId="{C2AADD89-2BF6-48F9-9D8E-700DBF8499B2}" destId="{7AE308A1-AB0D-471D-A45F-71D5ED6B9151}" srcOrd="0" destOrd="0" presId="urn:microsoft.com/office/officeart/2005/8/layout/cycle4"/>
    <dgm:cxn modelId="{2094058B-AD09-4798-9CB6-2112CA686009}" srcId="{F6423F46-F7A2-44B0-8923-F30627C9AC03}" destId="{55ADCC32-CC40-4AFD-9E25-ECDD91C39C1B}" srcOrd="1" destOrd="0" parTransId="{582ABE86-3F91-4847-9988-F5FC29FBC0F4}" sibTransId="{B461C7A0-A9E0-44F7-863C-F3221C9382AB}"/>
    <dgm:cxn modelId="{79350F4B-9ED7-4632-8773-1E7844FBAB86}" srcId="{F6423F46-F7A2-44B0-8923-F30627C9AC03}" destId="{26D8EC35-C40B-42C8-9B30-9DA63B103699}" srcOrd="3" destOrd="0" parTransId="{F77798DC-7D3E-4B2C-8B6F-92D664080E17}" sibTransId="{4BFF7FD1-52E2-4EF8-8AE9-3191EE2207DC}"/>
    <dgm:cxn modelId="{FC0CE32B-B9EE-4748-A73C-50C410C11D5B}" type="presOf" srcId="{756A2AD9-834B-4C79-A6A6-76F3D280FFD4}" destId="{7167FBF8-C08D-4436-B928-4CE6B9A9AD0D}" srcOrd="0" destOrd="0" presId="urn:microsoft.com/office/officeart/2005/8/layout/cycle4"/>
    <dgm:cxn modelId="{EA40C6DB-0175-4D4A-ADA9-B0EA95D118BB}" type="presOf" srcId="{94AE60A3-BE9C-49E2-B2DD-57DE31BB4F03}" destId="{9D6D59E7-90AC-4478-A064-1A5B8A385CB2}" srcOrd="1" destOrd="0" presId="urn:microsoft.com/office/officeart/2005/8/layout/cycle4"/>
    <dgm:cxn modelId="{EA5DE3FE-2EC5-4B68-9D40-B97198B3B57D}" type="presOf" srcId="{94AE60A3-BE9C-49E2-B2DD-57DE31BB4F03}" destId="{1C1D54BA-2453-4483-803B-0AED5EE8C009}" srcOrd="0" destOrd="0" presId="urn:microsoft.com/office/officeart/2005/8/layout/cycle4"/>
    <dgm:cxn modelId="{2DF81E8C-8CE6-425F-AAEE-557F4177752E}" type="presOf" srcId="{F6423F46-F7A2-44B0-8923-F30627C9AC03}" destId="{BF40D5CC-C6E0-46B0-89FF-E132AA65E21A}" srcOrd="0" destOrd="0" presId="urn:microsoft.com/office/officeart/2005/8/layout/cycle4"/>
    <dgm:cxn modelId="{1CC6D28F-FA38-4AF1-BED9-1C94049B60DC}" srcId="{C2AADD89-2BF6-48F9-9D8E-700DBF8499B2}" destId="{756A2AD9-834B-4C79-A6A6-76F3D280FFD4}" srcOrd="0" destOrd="0" parTransId="{927B225F-CB8E-4A4A-A97A-D08BD00ACDE2}" sibTransId="{8F838D7C-F870-42AE-A81D-D39A41992BE7}"/>
    <dgm:cxn modelId="{04860C65-974D-42AA-8D1C-1B9F2F437EBC}" srcId="{26D8EC35-C40B-42C8-9B30-9DA63B103699}" destId="{C7425459-4EF5-4B91-B61F-D76E02A82C30}" srcOrd="0" destOrd="0" parTransId="{7DE6B4AB-A343-4F06-AFD6-3048151ED6E2}" sibTransId="{AB4A5703-6716-41C4-ADE1-D0BAFE65AD88}"/>
    <dgm:cxn modelId="{5EA0E16F-CCCB-4432-A29B-CCC122D57528}" srcId="{F6423F46-F7A2-44B0-8923-F30627C9AC03}" destId="{C2AADD89-2BF6-48F9-9D8E-700DBF8499B2}" srcOrd="0" destOrd="0" parTransId="{8163FAAD-CF0E-4F2A-9B0C-E083B8B92AD5}" sibTransId="{8FD18F61-D35F-4A2C-8C57-7E6A54DDCF8D}"/>
    <dgm:cxn modelId="{9907B2F5-2E96-4194-AC4A-CEF88C41DF55}" type="presOf" srcId="{C7425459-4EF5-4B91-B61F-D76E02A82C30}" destId="{83543190-78AE-4EA9-AB98-DC2B30ECDA58}" srcOrd="1" destOrd="0" presId="urn:microsoft.com/office/officeart/2005/8/layout/cycle4"/>
    <dgm:cxn modelId="{9117EE05-02EF-4A73-B265-B045FBA81B92}" type="presOf" srcId="{55ADCC32-CC40-4AFD-9E25-ECDD91C39C1B}" destId="{236650DF-0D81-40BA-BAE7-CFB33D4CB36F}" srcOrd="0" destOrd="0" presId="urn:microsoft.com/office/officeart/2005/8/layout/cycle4"/>
    <dgm:cxn modelId="{5E6AB09E-16F6-4D73-9E2D-13422E4DD33F}" type="presOf" srcId="{0C876D1A-0B92-4C8C-A63D-E0C73177455E}" destId="{F39C1FDC-C65D-4E24-9698-ABBE67C7AC1A}" srcOrd="0" destOrd="0" presId="urn:microsoft.com/office/officeart/2005/8/layout/cycle4"/>
    <dgm:cxn modelId="{95BACDAD-BD07-4BB1-ADE6-60AEA02EB030}" type="presOf" srcId="{0C876D1A-0B92-4C8C-A63D-E0C73177455E}" destId="{9292BC52-078A-4313-9A97-983E0EC7F4F5}" srcOrd="1" destOrd="0" presId="urn:microsoft.com/office/officeart/2005/8/layout/cycle4"/>
    <dgm:cxn modelId="{956146B7-325E-4994-AAF5-3036A26507CF}" type="presOf" srcId="{756A2AD9-834B-4C79-A6A6-76F3D280FFD4}" destId="{F97F4866-C843-4176-AFD9-04A6DBEBA803}" srcOrd="1" destOrd="0" presId="urn:microsoft.com/office/officeart/2005/8/layout/cycle4"/>
    <dgm:cxn modelId="{0FC4FC2B-5682-4FD6-B65A-315ED64E53C9}" type="presOf" srcId="{26D8EC35-C40B-42C8-9B30-9DA63B103699}" destId="{A0523603-5BFF-4FD6-957E-FDDE9FF3F082}" srcOrd="0" destOrd="0" presId="urn:microsoft.com/office/officeart/2005/8/layout/cycle4"/>
    <dgm:cxn modelId="{693E4271-3B06-438D-BD93-07AC641918FC}" type="presOf" srcId="{C7425459-4EF5-4B91-B61F-D76E02A82C30}" destId="{E6A107BB-04FE-4173-A5AB-F71377622FC5}" srcOrd="0" destOrd="0" presId="urn:microsoft.com/office/officeart/2005/8/layout/cycle4"/>
    <dgm:cxn modelId="{26EFE665-A442-4DAD-A54D-4EB90FE65BCF}" type="presParOf" srcId="{BF40D5CC-C6E0-46B0-89FF-E132AA65E21A}" destId="{073F57D5-F6D5-400B-A44A-E5FF79D4D0C8}" srcOrd="0" destOrd="0" presId="urn:microsoft.com/office/officeart/2005/8/layout/cycle4"/>
    <dgm:cxn modelId="{CF4D259D-B2BC-4CCC-962A-6D2D6F1F64CC}" type="presParOf" srcId="{073F57D5-F6D5-400B-A44A-E5FF79D4D0C8}" destId="{83DC21F7-E6B0-49F2-A8DB-A5AEC537261D}" srcOrd="0" destOrd="0" presId="urn:microsoft.com/office/officeart/2005/8/layout/cycle4"/>
    <dgm:cxn modelId="{3AD7FFBE-2729-410A-A228-21A41B837D91}" type="presParOf" srcId="{83DC21F7-E6B0-49F2-A8DB-A5AEC537261D}" destId="{7167FBF8-C08D-4436-B928-4CE6B9A9AD0D}" srcOrd="0" destOrd="0" presId="urn:microsoft.com/office/officeart/2005/8/layout/cycle4"/>
    <dgm:cxn modelId="{30E28D91-869F-41F1-9E13-A8FB6DFA6110}" type="presParOf" srcId="{83DC21F7-E6B0-49F2-A8DB-A5AEC537261D}" destId="{F97F4866-C843-4176-AFD9-04A6DBEBA803}" srcOrd="1" destOrd="0" presId="urn:microsoft.com/office/officeart/2005/8/layout/cycle4"/>
    <dgm:cxn modelId="{0F309380-35B8-41D6-A9E2-9DE6DCE46027}" type="presParOf" srcId="{073F57D5-F6D5-400B-A44A-E5FF79D4D0C8}" destId="{024E85AB-4928-4A81-842A-CB0A1515B876}" srcOrd="1" destOrd="0" presId="urn:microsoft.com/office/officeart/2005/8/layout/cycle4"/>
    <dgm:cxn modelId="{0F07A531-6E4B-4B04-A934-6F851F5B0957}" type="presParOf" srcId="{024E85AB-4928-4A81-842A-CB0A1515B876}" destId="{F39C1FDC-C65D-4E24-9698-ABBE67C7AC1A}" srcOrd="0" destOrd="0" presId="urn:microsoft.com/office/officeart/2005/8/layout/cycle4"/>
    <dgm:cxn modelId="{09F2E23D-8CB4-4058-843D-51754E7B02B6}" type="presParOf" srcId="{024E85AB-4928-4A81-842A-CB0A1515B876}" destId="{9292BC52-078A-4313-9A97-983E0EC7F4F5}" srcOrd="1" destOrd="0" presId="urn:microsoft.com/office/officeart/2005/8/layout/cycle4"/>
    <dgm:cxn modelId="{99951B59-BF2B-4A92-93F7-074AEF4494F9}" type="presParOf" srcId="{073F57D5-F6D5-400B-A44A-E5FF79D4D0C8}" destId="{DB49129C-EEA1-475A-A75B-D830404C57CA}" srcOrd="2" destOrd="0" presId="urn:microsoft.com/office/officeart/2005/8/layout/cycle4"/>
    <dgm:cxn modelId="{C02FC078-98C3-4B1F-B0FD-FBE0E3F1556A}" type="presParOf" srcId="{DB49129C-EEA1-475A-A75B-D830404C57CA}" destId="{1C1D54BA-2453-4483-803B-0AED5EE8C009}" srcOrd="0" destOrd="0" presId="urn:microsoft.com/office/officeart/2005/8/layout/cycle4"/>
    <dgm:cxn modelId="{F9254FEF-1567-4EA3-BF02-A8D483612B75}" type="presParOf" srcId="{DB49129C-EEA1-475A-A75B-D830404C57CA}" destId="{9D6D59E7-90AC-4478-A064-1A5B8A385CB2}" srcOrd="1" destOrd="0" presId="urn:microsoft.com/office/officeart/2005/8/layout/cycle4"/>
    <dgm:cxn modelId="{74ED7D5A-59F9-4FFD-B5C1-C7ED20246DAC}" type="presParOf" srcId="{073F57D5-F6D5-400B-A44A-E5FF79D4D0C8}" destId="{B4A1A613-E4D2-4B33-8D1E-629AB3564331}" srcOrd="3" destOrd="0" presId="urn:microsoft.com/office/officeart/2005/8/layout/cycle4"/>
    <dgm:cxn modelId="{B8FF2E07-BE46-4C46-A70D-60A2CDF965FE}" type="presParOf" srcId="{B4A1A613-E4D2-4B33-8D1E-629AB3564331}" destId="{E6A107BB-04FE-4173-A5AB-F71377622FC5}" srcOrd="0" destOrd="0" presId="urn:microsoft.com/office/officeart/2005/8/layout/cycle4"/>
    <dgm:cxn modelId="{A4EE92EB-7404-46C9-8BB0-E4ED0BB7A619}" type="presParOf" srcId="{B4A1A613-E4D2-4B33-8D1E-629AB3564331}" destId="{83543190-78AE-4EA9-AB98-DC2B30ECDA58}" srcOrd="1" destOrd="0" presId="urn:microsoft.com/office/officeart/2005/8/layout/cycle4"/>
    <dgm:cxn modelId="{6E70715C-76B6-459C-9DB7-3EA69566BF43}" type="presParOf" srcId="{073F57D5-F6D5-400B-A44A-E5FF79D4D0C8}" destId="{CFA5803E-2B95-4ED7-BC7A-3FC2E56F915E}" srcOrd="4" destOrd="0" presId="urn:microsoft.com/office/officeart/2005/8/layout/cycle4"/>
    <dgm:cxn modelId="{7DBEBA41-5B53-4D8E-B860-B8EB20EF3A70}" type="presParOf" srcId="{BF40D5CC-C6E0-46B0-89FF-E132AA65E21A}" destId="{873B1B72-CAB6-4971-8704-7AFD9C096830}" srcOrd="1" destOrd="0" presId="urn:microsoft.com/office/officeart/2005/8/layout/cycle4"/>
    <dgm:cxn modelId="{A5B56FFB-07D0-4C87-A107-2926FF9D3A6C}" type="presParOf" srcId="{873B1B72-CAB6-4971-8704-7AFD9C096830}" destId="{7AE308A1-AB0D-471D-A45F-71D5ED6B9151}" srcOrd="0" destOrd="0" presId="urn:microsoft.com/office/officeart/2005/8/layout/cycle4"/>
    <dgm:cxn modelId="{04922ADF-F6F6-4828-82FE-B2C76EC3447C}" type="presParOf" srcId="{873B1B72-CAB6-4971-8704-7AFD9C096830}" destId="{236650DF-0D81-40BA-BAE7-CFB33D4CB36F}" srcOrd="1" destOrd="0" presId="urn:microsoft.com/office/officeart/2005/8/layout/cycle4"/>
    <dgm:cxn modelId="{5813F807-7BD5-4A51-A78D-35F9EDA7A8C1}" type="presParOf" srcId="{873B1B72-CAB6-4971-8704-7AFD9C096830}" destId="{F4B5F0F8-68A8-491B-BFCE-923418954C5C}" srcOrd="2" destOrd="0" presId="urn:microsoft.com/office/officeart/2005/8/layout/cycle4"/>
    <dgm:cxn modelId="{B1446987-1CD1-469B-A3D6-E9CE7D1A0550}" type="presParOf" srcId="{873B1B72-CAB6-4971-8704-7AFD9C096830}" destId="{A0523603-5BFF-4FD6-957E-FDDE9FF3F082}" srcOrd="3" destOrd="0" presId="urn:microsoft.com/office/officeart/2005/8/layout/cycle4"/>
    <dgm:cxn modelId="{C0B46C69-6D49-4F67-9E1E-BB381D956FB0}" type="presParOf" srcId="{873B1B72-CAB6-4971-8704-7AFD9C096830}" destId="{0CB7090E-A003-4C97-B448-AD2BF5D8E091}" srcOrd="4" destOrd="0" presId="urn:microsoft.com/office/officeart/2005/8/layout/cycle4"/>
    <dgm:cxn modelId="{E67A28E3-828B-4CE8-97A1-5EB98978A690}" type="presParOf" srcId="{BF40D5CC-C6E0-46B0-89FF-E132AA65E21A}" destId="{60DE7E14-5B88-48C9-8489-13DA4503973A}" srcOrd="2" destOrd="0" presId="urn:microsoft.com/office/officeart/2005/8/layout/cycle4"/>
    <dgm:cxn modelId="{A0DD689F-AE81-497E-9731-8074B3F56DD6}" type="presParOf" srcId="{BF40D5CC-C6E0-46B0-89FF-E132AA65E21A}" destId="{B92D69B9-1DBD-4FB4-9A2B-C6D98D48936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FFDAB-9239-4C51-BD5D-607E625AB37F}">
      <dsp:nvSpPr>
        <dsp:cNvPr id="0" name=""/>
        <dsp:cNvSpPr/>
      </dsp:nvSpPr>
      <dsp:spPr>
        <a:xfrm>
          <a:off x="0" y="373179"/>
          <a:ext cx="8229599" cy="925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Franklin Gothic Medium" pitchFamily="34" charset="0"/>
            </a:rPr>
            <a:t>46 million today;  ~23 million in 2019</a:t>
          </a:r>
          <a:endParaRPr lang="en-US" sz="2000" b="0" kern="1200" dirty="0">
            <a:latin typeface="Franklin Gothic Medium" pitchFamily="34" charset="0"/>
          </a:endParaRPr>
        </a:p>
      </dsp:txBody>
      <dsp:txXfrm>
        <a:off x="0" y="373179"/>
        <a:ext cx="8229599" cy="925312"/>
      </dsp:txXfrm>
    </dsp:sp>
    <dsp:sp modelId="{749B48C3-7684-4D7D-9CD8-B005E3DD570A}">
      <dsp:nvSpPr>
        <dsp:cNvPr id="0" name=""/>
        <dsp:cNvSpPr/>
      </dsp:nvSpPr>
      <dsp:spPr>
        <a:xfrm>
          <a:off x="411479" y="4179"/>
          <a:ext cx="576072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Franklin Gothic Medium" pitchFamily="34" charset="0"/>
            </a:rPr>
            <a:t>Less uninsured Americans</a:t>
          </a:r>
          <a:endParaRPr lang="en-US" sz="2000" b="1" kern="1200" dirty="0">
            <a:latin typeface="Franklin Gothic Medium" pitchFamily="34" charset="0"/>
          </a:endParaRPr>
        </a:p>
      </dsp:txBody>
      <dsp:txXfrm>
        <a:off x="411479" y="4179"/>
        <a:ext cx="5760720" cy="738000"/>
      </dsp:txXfrm>
    </dsp:sp>
    <dsp:sp modelId="{DFEF7DD7-4C8E-4CD8-8FAE-8FFA8F6FA134}">
      <dsp:nvSpPr>
        <dsp:cNvPr id="0" name=""/>
        <dsp:cNvSpPr/>
      </dsp:nvSpPr>
      <dsp:spPr>
        <a:xfrm>
          <a:off x="0" y="1802491"/>
          <a:ext cx="8229599" cy="925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Franklin Gothic Medium" pitchFamily="34" charset="0"/>
            </a:rPr>
            <a:t>Medicare funding cut by $36 billion through 2019</a:t>
          </a:r>
          <a:endParaRPr lang="en-US" sz="2000" b="0" kern="1200" dirty="0">
            <a:latin typeface="Franklin Gothic Medium" pitchFamily="34" charset="0"/>
          </a:endParaRPr>
        </a:p>
      </dsp:txBody>
      <dsp:txXfrm>
        <a:off x="0" y="1802491"/>
        <a:ext cx="8229599" cy="925312"/>
      </dsp:txXfrm>
    </dsp:sp>
    <dsp:sp modelId="{CF1C31FC-BEF3-4A36-BDC6-E04848A9ADD0}">
      <dsp:nvSpPr>
        <dsp:cNvPr id="0" name=""/>
        <dsp:cNvSpPr/>
      </dsp:nvSpPr>
      <dsp:spPr>
        <a:xfrm>
          <a:off x="411479" y="1433491"/>
          <a:ext cx="576072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Franklin Gothic Medium" pitchFamily="34" charset="0"/>
            </a:rPr>
            <a:t>Less funding for safety net hospitals</a:t>
          </a:r>
          <a:endParaRPr lang="en-US" sz="2000" b="1" kern="1200" dirty="0">
            <a:latin typeface="Franklin Gothic Medium" pitchFamily="34" charset="0"/>
          </a:endParaRPr>
        </a:p>
      </dsp:txBody>
      <dsp:txXfrm>
        <a:off x="411479" y="1433491"/>
        <a:ext cx="5760720" cy="738000"/>
      </dsp:txXfrm>
    </dsp:sp>
    <dsp:sp modelId="{7595C6A3-290E-4E21-BB35-ED47A34AFBB5}">
      <dsp:nvSpPr>
        <dsp:cNvPr id="0" name=""/>
        <dsp:cNvSpPr/>
      </dsp:nvSpPr>
      <dsp:spPr>
        <a:xfrm>
          <a:off x="0" y="3231804"/>
          <a:ext cx="8229599" cy="925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Franklin Gothic Medium" pitchFamily="34" charset="0"/>
            </a:rPr>
            <a:t>Increased by $1 billion annually</a:t>
          </a:r>
          <a:endParaRPr lang="en-US" sz="2000" b="0" kern="1200" dirty="0">
            <a:latin typeface="Franklin Gothic Medium" pitchFamily="34" charset="0"/>
          </a:endParaRPr>
        </a:p>
      </dsp:txBody>
      <dsp:txXfrm>
        <a:off x="0" y="3231804"/>
        <a:ext cx="8229599" cy="925312"/>
      </dsp:txXfrm>
    </dsp:sp>
    <dsp:sp modelId="{7C8E07B4-D02A-4006-BAD9-A8E574DE3261}">
      <dsp:nvSpPr>
        <dsp:cNvPr id="0" name=""/>
        <dsp:cNvSpPr/>
      </dsp:nvSpPr>
      <dsp:spPr>
        <a:xfrm>
          <a:off x="411479" y="2862804"/>
          <a:ext cx="576072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Franklin Gothic Medium" pitchFamily="34" charset="0"/>
            </a:rPr>
            <a:t>Community health center funding enhanced</a:t>
          </a:r>
          <a:endParaRPr lang="en-US" sz="2000" b="1" kern="1200" dirty="0">
            <a:latin typeface="Franklin Gothic Medium" pitchFamily="34" charset="0"/>
          </a:endParaRPr>
        </a:p>
      </dsp:txBody>
      <dsp:txXfrm>
        <a:off x="411479" y="2862804"/>
        <a:ext cx="5760720" cy="7380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E550D1-0BC1-4C82-8028-286E7DC3D057}">
      <dsp:nvSpPr>
        <dsp:cNvPr id="0" name=""/>
        <dsp:cNvSpPr/>
      </dsp:nvSpPr>
      <dsp:spPr>
        <a:xfrm>
          <a:off x="0" y="0"/>
          <a:ext cx="7679408" cy="1331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Franklin Gothic Medium" pitchFamily="34" charset="0"/>
            </a:rPr>
            <a:t>Less outpatient visits</a:t>
          </a:r>
          <a:endParaRPr lang="en-US" sz="3100" kern="1200" dirty="0">
            <a:latin typeface="Franklin Gothic Medium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Medium" pitchFamily="34" charset="0"/>
            </a:rPr>
            <a:t>198 less visits per 1,000 enrollees</a:t>
          </a:r>
          <a:endParaRPr lang="en-US" sz="2400" kern="1200" dirty="0">
            <a:latin typeface="Franklin Gothic Medium" pitchFamily="34" charset="0"/>
          </a:endParaRPr>
        </a:p>
      </dsp:txBody>
      <dsp:txXfrm>
        <a:off x="1669003" y="0"/>
        <a:ext cx="6010405" cy="1331212"/>
      </dsp:txXfrm>
    </dsp:sp>
    <dsp:sp modelId="{A608485A-F26B-4334-9931-CEE65390FC72}">
      <dsp:nvSpPr>
        <dsp:cNvPr id="0" name=""/>
        <dsp:cNvSpPr/>
      </dsp:nvSpPr>
      <dsp:spPr>
        <a:xfrm>
          <a:off x="133121" y="133121"/>
          <a:ext cx="1535881" cy="10649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B20DE4-94C0-44B6-8533-82D1A290531D}">
      <dsp:nvSpPr>
        <dsp:cNvPr id="0" name=""/>
        <dsp:cNvSpPr/>
      </dsp:nvSpPr>
      <dsp:spPr>
        <a:xfrm>
          <a:off x="0" y="1464334"/>
          <a:ext cx="7679408" cy="1331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Franklin Gothic Medium" pitchFamily="34" charset="0"/>
            </a:rPr>
            <a:t>More admissions to the hospital</a:t>
          </a:r>
          <a:endParaRPr lang="en-US" sz="3100" kern="1200" dirty="0">
            <a:latin typeface="Franklin Gothic Medium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Medium" pitchFamily="34" charset="0"/>
            </a:rPr>
            <a:t>22 more admissions per 1,000 enrollees</a:t>
          </a:r>
          <a:endParaRPr lang="en-US" sz="2400" kern="1200" dirty="0">
            <a:latin typeface="Franklin Gothic Medium" pitchFamily="34" charset="0"/>
          </a:endParaRPr>
        </a:p>
      </dsp:txBody>
      <dsp:txXfrm>
        <a:off x="1669003" y="1464334"/>
        <a:ext cx="6010405" cy="1331212"/>
      </dsp:txXfrm>
    </dsp:sp>
    <dsp:sp modelId="{A3FF1DD6-449F-41A2-A3E3-8BF1D83C3328}">
      <dsp:nvSpPr>
        <dsp:cNvPr id="0" name=""/>
        <dsp:cNvSpPr/>
      </dsp:nvSpPr>
      <dsp:spPr>
        <a:xfrm>
          <a:off x="133121" y="1597455"/>
          <a:ext cx="1535881" cy="10649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5B5A40-A1E7-44A2-854F-D67469FAB51D}">
      <dsp:nvSpPr>
        <dsp:cNvPr id="0" name=""/>
        <dsp:cNvSpPr/>
      </dsp:nvSpPr>
      <dsp:spPr>
        <a:xfrm>
          <a:off x="0" y="2928668"/>
          <a:ext cx="7679408" cy="1331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Franklin Gothic Medium" pitchFamily="34" charset="0"/>
            </a:rPr>
            <a:t>More days in the hospital </a:t>
          </a:r>
          <a:endParaRPr lang="en-US" sz="3100" kern="1200" dirty="0">
            <a:latin typeface="Franklin Gothic Medium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Franklin Gothic Medium" pitchFamily="34" charset="0"/>
            </a:rPr>
            <a:t>134 more days per 1,000 enrollees</a:t>
          </a:r>
          <a:endParaRPr lang="en-US" sz="2400" kern="1200" dirty="0">
            <a:latin typeface="Franklin Gothic Medium" pitchFamily="34" charset="0"/>
          </a:endParaRPr>
        </a:p>
      </dsp:txBody>
      <dsp:txXfrm>
        <a:off x="1669003" y="2928668"/>
        <a:ext cx="6010405" cy="1331212"/>
      </dsp:txXfrm>
    </dsp:sp>
    <dsp:sp modelId="{63852DC4-7ED8-4A02-898B-22062AF9F06C}">
      <dsp:nvSpPr>
        <dsp:cNvPr id="0" name=""/>
        <dsp:cNvSpPr/>
      </dsp:nvSpPr>
      <dsp:spPr>
        <a:xfrm>
          <a:off x="133121" y="3061789"/>
          <a:ext cx="1535881" cy="106497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l="-3000" r="-3000"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A0F62D-8613-4FDD-82E7-40C81EA0D945}">
      <dsp:nvSpPr>
        <dsp:cNvPr id="0" name=""/>
        <dsp:cNvSpPr/>
      </dsp:nvSpPr>
      <dsp:spPr>
        <a:xfrm>
          <a:off x="1776273" y="170630"/>
          <a:ext cx="4712638" cy="873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Franklin Gothic Medium" pitchFamily="34" charset="0"/>
            </a:rPr>
            <a:t>If you like your current coverage, you can keep it</a:t>
          </a:r>
          <a:endParaRPr lang="en-US" sz="2400" kern="1200" dirty="0">
            <a:latin typeface="Franklin Gothic Medium" pitchFamily="34" charset="0"/>
          </a:endParaRPr>
        </a:p>
      </dsp:txBody>
      <dsp:txXfrm>
        <a:off x="1776273" y="170630"/>
        <a:ext cx="4712638" cy="873016"/>
      </dsp:txXfrm>
    </dsp:sp>
    <dsp:sp modelId="{CEFD484C-49DF-4A99-8D3D-1F91D009E456}">
      <dsp:nvSpPr>
        <dsp:cNvPr id="0" name=""/>
        <dsp:cNvSpPr/>
      </dsp:nvSpPr>
      <dsp:spPr>
        <a:xfrm>
          <a:off x="775238" y="1253977"/>
          <a:ext cx="6714541" cy="8411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Franklin Gothic Medium" pitchFamily="34" charset="0"/>
            </a:rPr>
            <a:t>If you don’t like your current job-based coverage, you </a:t>
          </a:r>
          <a:r>
            <a:rPr lang="en-US" sz="2400" b="1" i="1" kern="1200" dirty="0" smtClean="0">
              <a:latin typeface="Franklin Gothic Medium" pitchFamily="34" charset="0"/>
            </a:rPr>
            <a:t>have</a:t>
          </a:r>
          <a:r>
            <a:rPr lang="en-US" sz="2400" kern="1200" dirty="0" smtClean="0">
              <a:latin typeface="Franklin Gothic Medium" pitchFamily="34" charset="0"/>
            </a:rPr>
            <a:t> to keep it</a:t>
          </a:r>
          <a:endParaRPr lang="en-US" sz="2400" kern="1200" dirty="0">
            <a:latin typeface="Franklin Gothic Medium" pitchFamily="34" charset="0"/>
          </a:endParaRPr>
        </a:p>
      </dsp:txBody>
      <dsp:txXfrm>
        <a:off x="775238" y="1253977"/>
        <a:ext cx="6714541" cy="841148"/>
      </dsp:txXfrm>
    </dsp:sp>
    <dsp:sp modelId="{E24FB2AE-7F64-4824-A045-AA759B701F97}">
      <dsp:nvSpPr>
        <dsp:cNvPr id="0" name=""/>
        <dsp:cNvSpPr/>
      </dsp:nvSpPr>
      <dsp:spPr>
        <a:xfrm>
          <a:off x="0" y="2270798"/>
          <a:ext cx="8384582" cy="857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Franklin Gothic Medium" pitchFamily="34" charset="0"/>
            </a:rPr>
            <a:t>Policies will be required to cover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Franklin Gothic Medium" pitchFamily="34" charset="0"/>
            </a:rPr>
            <a:t>at least 60% of expected health costs</a:t>
          </a:r>
          <a:endParaRPr lang="en-US" sz="2400" kern="1200" dirty="0">
            <a:latin typeface="Franklin Gothic Medium" pitchFamily="34" charset="0"/>
          </a:endParaRPr>
        </a:p>
      </dsp:txBody>
      <dsp:txXfrm>
        <a:off x="0" y="2270798"/>
        <a:ext cx="8384582" cy="857106"/>
      </dsp:txXfrm>
    </dsp:sp>
    <dsp:sp modelId="{43F55B3B-D8E6-4B8E-8DC0-F3F963EF5BDD}">
      <dsp:nvSpPr>
        <dsp:cNvPr id="0" name=""/>
        <dsp:cNvSpPr/>
      </dsp:nvSpPr>
      <dsp:spPr>
        <a:xfrm>
          <a:off x="1200798" y="3240927"/>
          <a:ext cx="6436592" cy="898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1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i="1" kern="1200" dirty="0" smtClean="0">
              <a:latin typeface="Franklin Gothic Medium" pitchFamily="34" charset="0"/>
            </a:rPr>
            <a:t>e.g</a:t>
          </a:r>
          <a:r>
            <a:rPr lang="en-US" sz="2400" kern="1200" dirty="0" smtClean="0">
              <a:latin typeface="Franklin Gothic Medium" pitchFamily="34" charset="0"/>
            </a:rPr>
            <a:t>. $2,000 deductible + 20% co-insurance for next $15,000 of care</a:t>
          </a:r>
          <a:endParaRPr lang="en-US" sz="2400" kern="1200" dirty="0">
            <a:latin typeface="Franklin Gothic Medium" pitchFamily="34" charset="0"/>
          </a:endParaRPr>
        </a:p>
      </dsp:txBody>
      <dsp:txXfrm>
        <a:off x="1200798" y="3240927"/>
        <a:ext cx="6436592" cy="8988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84554-4342-4A07-970E-18E6C2181E9D}">
      <dsp:nvSpPr>
        <dsp:cNvPr id="0" name=""/>
        <dsp:cNvSpPr/>
      </dsp:nvSpPr>
      <dsp:spPr>
        <a:xfrm>
          <a:off x="0" y="28627"/>
          <a:ext cx="8324697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Medium" pitchFamily="34" charset="0"/>
            </a:rPr>
            <a:t>IRS cost to enforce mandate: $5 – 10 billion</a:t>
          </a:r>
          <a:endParaRPr lang="en-US" sz="2000" kern="1200" dirty="0">
            <a:latin typeface="Franklin Gothic Medium" pitchFamily="34" charset="0"/>
          </a:endParaRPr>
        </a:p>
      </dsp:txBody>
      <dsp:txXfrm>
        <a:off x="0" y="28627"/>
        <a:ext cx="8324697" cy="767520"/>
      </dsp:txXfrm>
    </dsp:sp>
    <dsp:sp modelId="{CE30C7DB-5BBA-40BC-9070-955621D05EF7}">
      <dsp:nvSpPr>
        <dsp:cNvPr id="0" name=""/>
        <dsp:cNvSpPr/>
      </dsp:nvSpPr>
      <dsp:spPr>
        <a:xfrm>
          <a:off x="0" y="914227"/>
          <a:ext cx="8324697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Medium" pitchFamily="34" charset="0"/>
            </a:rPr>
            <a:t>Running insurance exchanges: ~4% of premiums (based on MA plan)</a:t>
          </a:r>
          <a:endParaRPr lang="en-US" sz="2000" kern="1200" dirty="0">
            <a:latin typeface="Franklin Gothic Medium" pitchFamily="34" charset="0"/>
          </a:endParaRPr>
        </a:p>
      </dsp:txBody>
      <dsp:txXfrm>
        <a:off x="0" y="914227"/>
        <a:ext cx="8324697" cy="767520"/>
      </dsp:txXfrm>
    </dsp:sp>
    <dsp:sp modelId="{5A37023A-EC1D-424D-A508-149F6A09C39A}">
      <dsp:nvSpPr>
        <dsp:cNvPr id="0" name=""/>
        <dsp:cNvSpPr/>
      </dsp:nvSpPr>
      <dsp:spPr>
        <a:xfrm>
          <a:off x="0" y="1799827"/>
          <a:ext cx="8324697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Medium" pitchFamily="34" charset="0"/>
            </a:rPr>
            <a:t>Insurance overhead: ~13% of new premium revenues = $42 billion</a:t>
          </a:r>
          <a:endParaRPr lang="en-US" sz="2000" kern="1200" dirty="0">
            <a:latin typeface="Franklin Gothic Medium" pitchFamily="34" charset="0"/>
          </a:endParaRPr>
        </a:p>
      </dsp:txBody>
      <dsp:txXfrm>
        <a:off x="0" y="1799827"/>
        <a:ext cx="8324697" cy="767520"/>
      </dsp:txXfrm>
    </dsp:sp>
    <dsp:sp modelId="{2A86163C-88B9-4140-ACE4-A3DF10FDF7E0}">
      <dsp:nvSpPr>
        <dsp:cNvPr id="0" name=""/>
        <dsp:cNvSpPr/>
      </dsp:nvSpPr>
      <dsp:spPr>
        <a:xfrm>
          <a:off x="0" y="2685427"/>
          <a:ext cx="8324697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Medium" pitchFamily="34" charset="0"/>
            </a:rPr>
            <a:t>Cap on insurance overhead: ????</a:t>
          </a:r>
          <a:endParaRPr lang="en-US" sz="2000" kern="1200" dirty="0">
            <a:latin typeface="Franklin Gothic Medium" pitchFamily="34" charset="0"/>
          </a:endParaRPr>
        </a:p>
      </dsp:txBody>
      <dsp:txXfrm>
        <a:off x="0" y="2685427"/>
        <a:ext cx="8324697" cy="767520"/>
      </dsp:txXfrm>
    </dsp:sp>
    <dsp:sp modelId="{E83B625B-6EA4-4AAD-8CC8-00003677205D}">
      <dsp:nvSpPr>
        <dsp:cNvPr id="0" name=""/>
        <dsp:cNvSpPr/>
      </dsp:nvSpPr>
      <dsp:spPr>
        <a:xfrm>
          <a:off x="0" y="3571027"/>
          <a:ext cx="8324697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Medium" pitchFamily="34" charset="0"/>
            </a:rPr>
            <a:t>Standardized claim forms: ????</a:t>
          </a:r>
          <a:endParaRPr lang="en-US" sz="2000" kern="1200" dirty="0">
            <a:latin typeface="Franklin Gothic Medium" pitchFamily="34" charset="0"/>
          </a:endParaRPr>
        </a:p>
      </dsp:txBody>
      <dsp:txXfrm>
        <a:off x="0" y="3571027"/>
        <a:ext cx="8324697" cy="7675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37DE5-82C0-4E0C-B89E-929D60F13416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0CA9F-A84F-4BEC-82A8-62A9C4DE5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087B3-FF90-45C8-AE14-A8C5CE37187F}" type="slidenum">
              <a:rPr lang="en-US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868AD-4456-4CBB-B608-967E2143FC18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596" y="1325366"/>
            <a:ext cx="4136204" cy="4664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5366"/>
            <a:ext cx="4136204" cy="4664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C3B8A1A-CA04-4ABF-98AB-507D52EC1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90000"/>
              </a:schemeClr>
            </a:gs>
            <a:gs pos="100000">
              <a:srgbClr val="D8E4B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96" y="171898"/>
            <a:ext cx="84248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96" y="1315092"/>
            <a:ext cx="8424809" cy="467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00109"/>
            <a:ext cx="9144000" cy="857892"/>
          </a:xfrm>
          <a:prstGeom prst="rect">
            <a:avLst/>
          </a:prstGeom>
          <a:gradFill>
            <a:gsLst>
              <a:gs pos="27000">
                <a:schemeClr val="accent1"/>
              </a:gs>
              <a:gs pos="50000">
                <a:schemeClr val="accent1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NHP-logo.jpg"/>
          <p:cNvPicPr>
            <a:picLocks noChangeAspect="1"/>
          </p:cNvPicPr>
          <p:nvPr/>
        </p:nvPicPr>
        <p:blipFill>
          <a:blip r:embed="rId8" cstate="print"/>
          <a:srcRect l="2519" t="3855" r="4208" b="11828"/>
          <a:stretch>
            <a:fillRect/>
          </a:stretch>
        </p:blipFill>
        <p:spPr>
          <a:xfrm>
            <a:off x="359596" y="6092575"/>
            <a:ext cx="3022616" cy="685164"/>
          </a:xfrm>
          <a:prstGeom prst="rect">
            <a:avLst/>
          </a:prstGeom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0" r:id="rId4"/>
    <p:sldLayoutId id="2147483652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nhp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798513" y="4559826"/>
            <a:ext cx="32299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29 East Madison, Suite 602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Chicago, Il 60602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312-782-6006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hlinkClick r:id="rId2"/>
              </a:rPr>
              <a:t>www.pnhp.org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5551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>
                    <a:lumMod val="10000"/>
                  </a:schemeClr>
                </a:solidFill>
              </a:rPr>
              <a:t>Health Reform 2.0</a:t>
            </a:r>
            <a:endParaRPr lang="en-US" sz="6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9753" y="2567932"/>
            <a:ext cx="6904495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PNHP National Meeting </a:t>
            </a:r>
          </a:p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May 22, 2010</a:t>
            </a: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056" t="12264" r="51085" b="77212"/>
          <a:stretch>
            <a:fillRect/>
          </a:stretch>
        </p:blipFill>
        <p:spPr bwMode="auto">
          <a:xfrm>
            <a:off x="0" y="3077736"/>
            <a:ext cx="9144000" cy="232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512737"/>
            <a:ext cx="9144000" cy="8474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Is This Affordable Care?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9717" y="2661424"/>
            <a:ext cx="6854283" cy="17544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$5,000 annual premium</a:t>
            </a:r>
          </a:p>
          <a:p>
            <a:pPr eaLnBrk="1" hangingPunct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$2,000 deductible</a:t>
            </a:r>
          </a:p>
          <a:p>
            <a:pPr eaLnBrk="1" hangingPunct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20% coinsurance for the next $15,000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9524" y="1208963"/>
            <a:ext cx="8246387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Massachusetts policies available through the exchange to a 56 year-old with income &gt; $32,000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3800" dirty="0" smtClean="0">
                <a:solidFill>
                  <a:schemeClr val="bg1">
                    <a:lumMod val="10000"/>
                  </a:schemeClr>
                </a:solidFill>
              </a:rPr>
              <a:t>Crimes and Punishments </a:t>
            </a:r>
            <a:br>
              <a:rPr lang="en-US" sz="38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800" dirty="0" smtClean="0">
                <a:solidFill>
                  <a:schemeClr val="bg1">
                    <a:lumMod val="10000"/>
                  </a:schemeClr>
                </a:solidFill>
              </a:rPr>
              <a:t>In Massachusetts</a:t>
            </a:r>
          </a:p>
        </p:txBody>
      </p:sp>
      <p:graphicFrame>
        <p:nvGraphicFramePr>
          <p:cNvPr id="51203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364274" y="1219199"/>
          <a:ext cx="8415452" cy="4497655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6631257"/>
                <a:gridCol w="1784195"/>
              </a:tblGrid>
              <a:tr h="541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The Crime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The Fine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46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Violation of Child Labor Laws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$50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731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Employers Failing to Partially Subsidize a Poor Health Plan for Workers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$295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46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Illegal Sale of Firearms, First Offense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$500 max.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46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Driving Under the Influence, First Offense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$500 min.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46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Domestic Assault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$1000 max.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46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Cruelty to or Malicious Killing of Animals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$1000 max.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46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Communication of a Terrorist Threat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$1000 min.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460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Being Uninsured In Massachusetts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" pitchFamily="34" charset="0"/>
                        </a:rPr>
                        <a:t>~ $1000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Medium" pitchFamily="34" charset="0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of the Medically Bankrupt</a:t>
            </a:r>
            <a:br>
              <a:rPr lang="en-US" dirty="0" smtClean="0"/>
            </a:br>
            <a:r>
              <a:rPr lang="en-US" dirty="0" smtClean="0"/>
              <a:t>Had Insurance Coverage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20725" y="1390651"/>
          <a:ext cx="8423275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8011" y="6220414"/>
            <a:ext cx="573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Himmelstein et al. Am J Med, Aug. 2009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70" y="2046518"/>
            <a:ext cx="2209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 pitchFamily="34" charset="0"/>
              </a:rPr>
              <a:t>Insurance at onset of illness</a:t>
            </a:r>
            <a:endParaRPr lang="en-US" sz="28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/>
              <a:t>Health Reform Will Have </a:t>
            </a:r>
            <a:br>
              <a:rPr lang="en-US" sz="4800" b="1" dirty="0" smtClean="0"/>
            </a:br>
            <a:r>
              <a:rPr lang="en-US" sz="4800" b="1" dirty="0" smtClean="0"/>
              <a:t>Little Impact </a:t>
            </a:r>
            <a:r>
              <a:rPr lang="en-US" b="1" dirty="0" smtClean="0"/>
              <a:t>o</a:t>
            </a:r>
            <a:r>
              <a:rPr lang="en-US" sz="4800" b="1" dirty="0" smtClean="0"/>
              <a:t>n Medical Bankruptcy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8086" y="1397000"/>
          <a:ext cx="8207829" cy="4339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430"/>
                <a:gridCol w="1828800"/>
                <a:gridCol w="2133599"/>
              </a:tblGrid>
              <a:tr h="12256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Franklin Gothic Medium" pitchFamily="34" charset="0"/>
                        </a:rPr>
                        <a:t>Subgroup of Medical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Franklin Gothic Medium" pitchFamily="34" charset="0"/>
                        </a:rPr>
                        <a:t>Bankruptcy Filers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Franklin Gothic Medium" pitchFamily="34" charset="0"/>
                        </a:rPr>
                        <a:t>Proportion</a:t>
                      </a:r>
                      <a:r>
                        <a:rPr lang="en-US" sz="2400" baseline="0" dirty="0" smtClean="0">
                          <a:latin typeface="Franklin Gothic Medium" pitchFamily="34" charset="0"/>
                        </a:rPr>
                        <a:t>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Franklin Gothic Medium" pitchFamily="34" charset="0"/>
                        </a:rPr>
                        <a:t>In Subgroup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Franklin Gothic Medium" pitchFamily="34" charset="0"/>
                        </a:rPr>
                        <a:t>Impact</a:t>
                      </a:r>
                      <a:r>
                        <a:rPr lang="en-US" sz="2400" baseline="0" dirty="0" smtClean="0">
                          <a:latin typeface="Franklin Gothic Medium" pitchFamily="34" charset="0"/>
                        </a:rPr>
                        <a:t> On Bankruptcy Rates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416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8086" y="3421747"/>
          <a:ext cx="8196942" cy="11937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32514"/>
                <a:gridCol w="1480457"/>
                <a:gridCol w="2383971"/>
              </a:tblGrid>
              <a:tr h="119379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Franklin Gothic Medium" pitchFamily="34" charset="0"/>
                        </a:rPr>
                        <a:t>Medically bankrupt who were uninsured in 2007 but will gain coverage under reform.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Franklin Gothic Medium" pitchFamily="34" charset="0"/>
                        </a:rPr>
                        <a:t>25%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dirty="0" smtClean="0">
                          <a:latin typeface="Franklin Gothic Medium" pitchFamily="34" charset="0"/>
                        </a:rPr>
                        <a:t>Up to 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dirty="0" smtClean="0">
                          <a:latin typeface="Franklin Gothic Medium" pitchFamily="34" charset="0"/>
                        </a:rPr>
                        <a:t>50</a:t>
                      </a:r>
                      <a:r>
                        <a:rPr lang="en-US" sz="2400" dirty="0" smtClean="0">
                          <a:latin typeface="Franklin Gothic Medium" pitchFamily="34" charset="0"/>
                        </a:rPr>
                        <a:t>% drop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8086" y="2627085"/>
          <a:ext cx="8196942" cy="889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80407"/>
                <a:gridCol w="2280907"/>
                <a:gridCol w="2035628"/>
              </a:tblGrid>
              <a:tr h="889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Franklin Gothic Medium" pitchFamily="34" charset="0"/>
                        </a:rPr>
                        <a:t>Insured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Franklin Gothic Medium" pitchFamily="34" charset="0"/>
                        </a:rPr>
                        <a:t>75%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dirty="0" smtClean="0">
                          <a:latin typeface="Franklin Gothic Medium" pitchFamily="34" charset="0"/>
                        </a:rPr>
                        <a:t>No change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8086" y="4760688"/>
          <a:ext cx="8196942" cy="889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13514"/>
                <a:gridCol w="1447800"/>
                <a:gridCol w="2035628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Franklin Gothic Medium" pitchFamily="34" charset="0"/>
                          <a:ea typeface="+mn-ea"/>
                          <a:cs typeface="+mn-cs"/>
                        </a:rPr>
                        <a:t>Maximum impact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Franklin Gothic Medium" pitchFamily="34" charset="0"/>
                          <a:ea typeface="+mn-ea"/>
                          <a:cs typeface="+mn-cs"/>
                        </a:rPr>
                        <a:t>on medical bankruptcy rates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uLnTx/>
                        <a:uFillTx/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Franklin Gothic Medium" pitchFamily="34" charset="0"/>
                          <a:ea typeface="+mn-ea"/>
                          <a:cs typeface="+mn-cs"/>
                        </a:rPr>
                        <a:t>12.5% reduction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uLnTx/>
                        <a:uFillTx/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68086" y="3407230"/>
            <a:ext cx="8186058" cy="0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8086" y="4659087"/>
            <a:ext cx="8186058" cy="0"/>
          </a:xfrm>
          <a:prstGeom prst="line">
            <a:avLst/>
          </a:prstGeom>
          <a:ln w="19050">
            <a:solidFill>
              <a:schemeClr val="bg1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88125" y="1487277"/>
            <a:ext cx="7249099" cy="38559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010" name="Picture 2" descr="ADMIN-MD" hidden="1"/>
          <p:cNvPicPr>
            <a:picLocks noChangeAspect="1" noChangeArrowheads="1"/>
          </p:cNvPicPr>
          <p:nvPr/>
        </p:nvPicPr>
        <p:blipFill>
          <a:blip r:embed="rId2" cstate="print"/>
          <a:srcRect l="22870" t="34921" r="9167" b="19328"/>
          <a:stretch>
            <a:fillRect/>
          </a:stretch>
        </p:blipFill>
        <p:spPr bwMode="auto">
          <a:xfrm>
            <a:off x="1377108" y="1481835"/>
            <a:ext cx="7277035" cy="386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Administrators Are Growing </a:t>
            </a:r>
            <a:br>
              <a:rPr lang="en-US" dirty="0" smtClean="0"/>
            </a:br>
            <a:r>
              <a:rPr lang="en-US" dirty="0" smtClean="0"/>
              <a:t>Faster Than Physicians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8011" y="6073912"/>
            <a:ext cx="573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Bureau of Labor Statistics; NCHS; Himmelstein/Woolhandler analysis of CPS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3845" y="870333"/>
          <a:ext cx="1121229" cy="5100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1229"/>
              </a:tblGrid>
              <a:tr h="127520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3,000%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127520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2,000%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127520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1,000%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127520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2533" y="5400096"/>
            <a:ext cx="778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1970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515" y="540009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1980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1547" y="540009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1990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0544" y="540009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2000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4292" y="540009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2009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88125" y="5106318"/>
            <a:ext cx="7238082" cy="236863"/>
          </a:xfrm>
          <a:custGeom>
            <a:avLst/>
            <a:gdLst>
              <a:gd name="connsiteX0" fmla="*/ 0 w 7238082"/>
              <a:gd name="connsiteY0" fmla="*/ 236863 h 236863"/>
              <a:gd name="connsiteX1" fmla="*/ 4583017 w 7238082"/>
              <a:gd name="connsiteY1" fmla="*/ 104660 h 236863"/>
              <a:gd name="connsiteX2" fmla="*/ 6444868 w 7238082"/>
              <a:gd name="connsiteY2" fmla="*/ 16525 h 236863"/>
              <a:gd name="connsiteX3" fmla="*/ 7238082 w 7238082"/>
              <a:gd name="connsiteY3" fmla="*/ 5509 h 2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8082" h="236863">
                <a:moveTo>
                  <a:pt x="0" y="236863"/>
                </a:moveTo>
                <a:lnTo>
                  <a:pt x="4583017" y="104660"/>
                </a:lnTo>
                <a:cubicBezTo>
                  <a:pt x="5657162" y="67937"/>
                  <a:pt x="6002357" y="33050"/>
                  <a:pt x="6444868" y="16525"/>
                </a:cubicBezTo>
                <a:cubicBezTo>
                  <a:pt x="6887379" y="0"/>
                  <a:pt x="7062730" y="2754"/>
                  <a:pt x="7238082" y="5509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85248" y="1542361"/>
            <a:ext cx="7240137" cy="3799669"/>
          </a:xfrm>
          <a:custGeom>
            <a:avLst/>
            <a:gdLst>
              <a:gd name="connsiteX0" fmla="*/ 0 w 7240137"/>
              <a:gd name="connsiteY0" fmla="*/ 3733800 h 3733800"/>
              <a:gd name="connsiteX1" fmla="*/ 354842 w 7240137"/>
              <a:gd name="connsiteY1" fmla="*/ 3692857 h 3733800"/>
              <a:gd name="connsiteX2" fmla="*/ 1596788 w 7240137"/>
              <a:gd name="connsiteY2" fmla="*/ 3590499 h 3733800"/>
              <a:gd name="connsiteX3" fmla="*/ 2142698 w 7240137"/>
              <a:gd name="connsiteY3" fmla="*/ 3563203 h 3733800"/>
              <a:gd name="connsiteX4" fmla="*/ 2743200 w 7240137"/>
              <a:gd name="connsiteY4" fmla="*/ 3481317 h 3733800"/>
              <a:gd name="connsiteX5" fmla="*/ 3193576 w 7240137"/>
              <a:gd name="connsiteY5" fmla="*/ 3249305 h 3733800"/>
              <a:gd name="connsiteX6" fmla="*/ 3350525 w 7240137"/>
              <a:gd name="connsiteY6" fmla="*/ 3242481 h 3733800"/>
              <a:gd name="connsiteX7" fmla="*/ 3521122 w 7240137"/>
              <a:gd name="connsiteY7" fmla="*/ 3146946 h 3733800"/>
              <a:gd name="connsiteX8" fmla="*/ 3684895 w 7240137"/>
              <a:gd name="connsiteY8" fmla="*/ 3194714 h 3733800"/>
              <a:gd name="connsiteX9" fmla="*/ 3910083 w 7240137"/>
              <a:gd name="connsiteY9" fmla="*/ 3099179 h 3733800"/>
              <a:gd name="connsiteX10" fmla="*/ 4046561 w 7240137"/>
              <a:gd name="connsiteY10" fmla="*/ 2498678 h 3733800"/>
              <a:gd name="connsiteX11" fmla="*/ 4230806 w 7240137"/>
              <a:gd name="connsiteY11" fmla="*/ 2198427 h 3733800"/>
              <a:gd name="connsiteX12" fmla="*/ 4435522 w 7240137"/>
              <a:gd name="connsiteY12" fmla="*/ 1502391 h 3733800"/>
              <a:gd name="connsiteX13" fmla="*/ 4647062 w 7240137"/>
              <a:gd name="connsiteY13" fmla="*/ 1379561 h 3733800"/>
              <a:gd name="connsiteX14" fmla="*/ 4817659 w 7240137"/>
              <a:gd name="connsiteY14" fmla="*/ 1140725 h 3733800"/>
              <a:gd name="connsiteX15" fmla="*/ 4981433 w 7240137"/>
              <a:gd name="connsiteY15" fmla="*/ 1168021 h 3733800"/>
              <a:gd name="connsiteX16" fmla="*/ 5206621 w 7240137"/>
              <a:gd name="connsiteY16" fmla="*/ 1079311 h 3733800"/>
              <a:gd name="connsiteX17" fmla="*/ 5363570 w 7240137"/>
              <a:gd name="connsiteY17" fmla="*/ 1106606 h 3733800"/>
              <a:gd name="connsiteX18" fmla="*/ 5773003 w 7240137"/>
              <a:gd name="connsiteY18" fmla="*/ 833651 h 3733800"/>
              <a:gd name="connsiteX19" fmla="*/ 6100549 w 7240137"/>
              <a:gd name="connsiteY19" fmla="*/ 335508 h 3733800"/>
              <a:gd name="connsiteX20" fmla="*/ 6291618 w 7240137"/>
              <a:gd name="connsiteY20" fmla="*/ 533400 h 3733800"/>
              <a:gd name="connsiteX21" fmla="*/ 6489510 w 7240137"/>
              <a:gd name="connsiteY21" fmla="*/ 785884 h 3733800"/>
              <a:gd name="connsiteX22" fmla="*/ 6646459 w 7240137"/>
              <a:gd name="connsiteY22" fmla="*/ 547048 h 3733800"/>
              <a:gd name="connsiteX23" fmla="*/ 7055892 w 7240137"/>
              <a:gd name="connsiteY23" fmla="*/ 89848 h 3733800"/>
              <a:gd name="connsiteX24" fmla="*/ 7240137 w 7240137"/>
              <a:gd name="connsiteY24" fmla="*/ 7961 h 3733800"/>
              <a:gd name="connsiteX0" fmla="*/ 0 w 7240137"/>
              <a:gd name="connsiteY0" fmla="*/ 3733800 h 3733800"/>
              <a:gd name="connsiteX1" fmla="*/ 354842 w 7240137"/>
              <a:gd name="connsiteY1" fmla="*/ 3692857 h 3733800"/>
              <a:gd name="connsiteX2" fmla="*/ 1596788 w 7240137"/>
              <a:gd name="connsiteY2" fmla="*/ 3590499 h 3733800"/>
              <a:gd name="connsiteX3" fmla="*/ 2149521 w 7240137"/>
              <a:gd name="connsiteY3" fmla="*/ 3556379 h 3733800"/>
              <a:gd name="connsiteX4" fmla="*/ 2743200 w 7240137"/>
              <a:gd name="connsiteY4" fmla="*/ 3481317 h 3733800"/>
              <a:gd name="connsiteX5" fmla="*/ 3193576 w 7240137"/>
              <a:gd name="connsiteY5" fmla="*/ 3249305 h 3733800"/>
              <a:gd name="connsiteX6" fmla="*/ 3350525 w 7240137"/>
              <a:gd name="connsiteY6" fmla="*/ 3242481 h 3733800"/>
              <a:gd name="connsiteX7" fmla="*/ 3521122 w 7240137"/>
              <a:gd name="connsiteY7" fmla="*/ 3146946 h 3733800"/>
              <a:gd name="connsiteX8" fmla="*/ 3684895 w 7240137"/>
              <a:gd name="connsiteY8" fmla="*/ 3194714 h 3733800"/>
              <a:gd name="connsiteX9" fmla="*/ 3910083 w 7240137"/>
              <a:gd name="connsiteY9" fmla="*/ 3099179 h 3733800"/>
              <a:gd name="connsiteX10" fmla="*/ 4046561 w 7240137"/>
              <a:gd name="connsiteY10" fmla="*/ 2498678 h 3733800"/>
              <a:gd name="connsiteX11" fmla="*/ 4230806 w 7240137"/>
              <a:gd name="connsiteY11" fmla="*/ 2198427 h 3733800"/>
              <a:gd name="connsiteX12" fmla="*/ 4435522 w 7240137"/>
              <a:gd name="connsiteY12" fmla="*/ 1502391 h 3733800"/>
              <a:gd name="connsiteX13" fmla="*/ 4647062 w 7240137"/>
              <a:gd name="connsiteY13" fmla="*/ 1379561 h 3733800"/>
              <a:gd name="connsiteX14" fmla="*/ 4817659 w 7240137"/>
              <a:gd name="connsiteY14" fmla="*/ 1140725 h 3733800"/>
              <a:gd name="connsiteX15" fmla="*/ 4981433 w 7240137"/>
              <a:gd name="connsiteY15" fmla="*/ 1168021 h 3733800"/>
              <a:gd name="connsiteX16" fmla="*/ 5206621 w 7240137"/>
              <a:gd name="connsiteY16" fmla="*/ 1079311 h 3733800"/>
              <a:gd name="connsiteX17" fmla="*/ 5363570 w 7240137"/>
              <a:gd name="connsiteY17" fmla="*/ 1106606 h 3733800"/>
              <a:gd name="connsiteX18" fmla="*/ 5773003 w 7240137"/>
              <a:gd name="connsiteY18" fmla="*/ 833651 h 3733800"/>
              <a:gd name="connsiteX19" fmla="*/ 6100549 w 7240137"/>
              <a:gd name="connsiteY19" fmla="*/ 335508 h 3733800"/>
              <a:gd name="connsiteX20" fmla="*/ 6291618 w 7240137"/>
              <a:gd name="connsiteY20" fmla="*/ 533400 h 3733800"/>
              <a:gd name="connsiteX21" fmla="*/ 6489510 w 7240137"/>
              <a:gd name="connsiteY21" fmla="*/ 785884 h 3733800"/>
              <a:gd name="connsiteX22" fmla="*/ 6646459 w 7240137"/>
              <a:gd name="connsiteY22" fmla="*/ 547048 h 3733800"/>
              <a:gd name="connsiteX23" fmla="*/ 7055892 w 7240137"/>
              <a:gd name="connsiteY23" fmla="*/ 89848 h 3733800"/>
              <a:gd name="connsiteX24" fmla="*/ 7240137 w 7240137"/>
              <a:gd name="connsiteY24" fmla="*/ 7961 h 3733800"/>
              <a:gd name="connsiteX0" fmla="*/ 0 w 7240137"/>
              <a:gd name="connsiteY0" fmla="*/ 3733800 h 3733800"/>
              <a:gd name="connsiteX1" fmla="*/ 354842 w 7240137"/>
              <a:gd name="connsiteY1" fmla="*/ 3692857 h 3733800"/>
              <a:gd name="connsiteX2" fmla="*/ 1596788 w 7240137"/>
              <a:gd name="connsiteY2" fmla="*/ 3590499 h 3733800"/>
              <a:gd name="connsiteX3" fmla="*/ 2149521 w 7240137"/>
              <a:gd name="connsiteY3" fmla="*/ 3556379 h 3733800"/>
              <a:gd name="connsiteX4" fmla="*/ 2743200 w 7240137"/>
              <a:gd name="connsiteY4" fmla="*/ 3481317 h 3733800"/>
              <a:gd name="connsiteX5" fmla="*/ 3193576 w 7240137"/>
              <a:gd name="connsiteY5" fmla="*/ 3249305 h 3733800"/>
              <a:gd name="connsiteX6" fmla="*/ 3350525 w 7240137"/>
              <a:gd name="connsiteY6" fmla="*/ 3242481 h 3733800"/>
              <a:gd name="connsiteX7" fmla="*/ 3521122 w 7240137"/>
              <a:gd name="connsiteY7" fmla="*/ 3146946 h 3733800"/>
              <a:gd name="connsiteX8" fmla="*/ 3684895 w 7240137"/>
              <a:gd name="connsiteY8" fmla="*/ 3194714 h 3733800"/>
              <a:gd name="connsiteX9" fmla="*/ 3903259 w 7240137"/>
              <a:gd name="connsiteY9" fmla="*/ 3065060 h 3733800"/>
              <a:gd name="connsiteX10" fmla="*/ 4046561 w 7240137"/>
              <a:gd name="connsiteY10" fmla="*/ 2498678 h 3733800"/>
              <a:gd name="connsiteX11" fmla="*/ 4230806 w 7240137"/>
              <a:gd name="connsiteY11" fmla="*/ 2198427 h 3733800"/>
              <a:gd name="connsiteX12" fmla="*/ 4435522 w 7240137"/>
              <a:gd name="connsiteY12" fmla="*/ 1502391 h 3733800"/>
              <a:gd name="connsiteX13" fmla="*/ 4647062 w 7240137"/>
              <a:gd name="connsiteY13" fmla="*/ 1379561 h 3733800"/>
              <a:gd name="connsiteX14" fmla="*/ 4817659 w 7240137"/>
              <a:gd name="connsiteY14" fmla="*/ 1140725 h 3733800"/>
              <a:gd name="connsiteX15" fmla="*/ 4981433 w 7240137"/>
              <a:gd name="connsiteY15" fmla="*/ 1168021 h 3733800"/>
              <a:gd name="connsiteX16" fmla="*/ 5206621 w 7240137"/>
              <a:gd name="connsiteY16" fmla="*/ 1079311 h 3733800"/>
              <a:gd name="connsiteX17" fmla="*/ 5363570 w 7240137"/>
              <a:gd name="connsiteY17" fmla="*/ 1106606 h 3733800"/>
              <a:gd name="connsiteX18" fmla="*/ 5773003 w 7240137"/>
              <a:gd name="connsiteY18" fmla="*/ 833651 h 3733800"/>
              <a:gd name="connsiteX19" fmla="*/ 6100549 w 7240137"/>
              <a:gd name="connsiteY19" fmla="*/ 335508 h 3733800"/>
              <a:gd name="connsiteX20" fmla="*/ 6291618 w 7240137"/>
              <a:gd name="connsiteY20" fmla="*/ 533400 h 3733800"/>
              <a:gd name="connsiteX21" fmla="*/ 6489510 w 7240137"/>
              <a:gd name="connsiteY21" fmla="*/ 785884 h 3733800"/>
              <a:gd name="connsiteX22" fmla="*/ 6646459 w 7240137"/>
              <a:gd name="connsiteY22" fmla="*/ 547048 h 3733800"/>
              <a:gd name="connsiteX23" fmla="*/ 7055892 w 7240137"/>
              <a:gd name="connsiteY23" fmla="*/ 89848 h 3733800"/>
              <a:gd name="connsiteX24" fmla="*/ 7240137 w 7240137"/>
              <a:gd name="connsiteY24" fmla="*/ 7961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40137" h="3733800">
                <a:moveTo>
                  <a:pt x="0" y="3733800"/>
                </a:moveTo>
                <a:lnTo>
                  <a:pt x="354842" y="3692857"/>
                </a:lnTo>
                <a:lnTo>
                  <a:pt x="1596788" y="3590499"/>
                </a:lnTo>
                <a:cubicBezTo>
                  <a:pt x="1894764" y="3568890"/>
                  <a:pt x="1958452" y="3574576"/>
                  <a:pt x="2149521" y="3556379"/>
                </a:cubicBezTo>
                <a:cubicBezTo>
                  <a:pt x="2340590" y="3538182"/>
                  <a:pt x="2569191" y="3532496"/>
                  <a:pt x="2743200" y="3481317"/>
                </a:cubicBezTo>
                <a:cubicBezTo>
                  <a:pt x="2917209" y="3430138"/>
                  <a:pt x="3092355" y="3289111"/>
                  <a:pt x="3193576" y="3249305"/>
                </a:cubicBezTo>
                <a:cubicBezTo>
                  <a:pt x="3294797" y="3209499"/>
                  <a:pt x="3295934" y="3259541"/>
                  <a:pt x="3350525" y="3242481"/>
                </a:cubicBezTo>
                <a:cubicBezTo>
                  <a:pt x="3405116" y="3225421"/>
                  <a:pt x="3465394" y="3154907"/>
                  <a:pt x="3521122" y="3146946"/>
                </a:cubicBezTo>
                <a:cubicBezTo>
                  <a:pt x="3576850" y="3138985"/>
                  <a:pt x="3621206" y="3208362"/>
                  <a:pt x="3684895" y="3194714"/>
                </a:cubicBezTo>
                <a:cubicBezTo>
                  <a:pt x="3748584" y="3181066"/>
                  <a:pt x="3842981" y="3181066"/>
                  <a:pt x="3903259" y="3065060"/>
                </a:cubicBezTo>
                <a:cubicBezTo>
                  <a:pt x="3963537" y="2949054"/>
                  <a:pt x="3991970" y="2643117"/>
                  <a:pt x="4046561" y="2498678"/>
                </a:cubicBezTo>
                <a:cubicBezTo>
                  <a:pt x="4101152" y="2354239"/>
                  <a:pt x="4165979" y="2364475"/>
                  <a:pt x="4230806" y="2198427"/>
                </a:cubicBezTo>
                <a:cubicBezTo>
                  <a:pt x="4295633" y="2032379"/>
                  <a:pt x="4366146" y="1638869"/>
                  <a:pt x="4435522" y="1502391"/>
                </a:cubicBezTo>
                <a:cubicBezTo>
                  <a:pt x="4504898" y="1365913"/>
                  <a:pt x="4583372" y="1439839"/>
                  <a:pt x="4647062" y="1379561"/>
                </a:cubicBezTo>
                <a:cubicBezTo>
                  <a:pt x="4710752" y="1319283"/>
                  <a:pt x="4761931" y="1175982"/>
                  <a:pt x="4817659" y="1140725"/>
                </a:cubicBezTo>
                <a:cubicBezTo>
                  <a:pt x="4873387" y="1105468"/>
                  <a:pt x="4916606" y="1178257"/>
                  <a:pt x="4981433" y="1168021"/>
                </a:cubicBezTo>
                <a:cubicBezTo>
                  <a:pt x="5046260" y="1157785"/>
                  <a:pt x="5142932" y="1089547"/>
                  <a:pt x="5206621" y="1079311"/>
                </a:cubicBezTo>
                <a:cubicBezTo>
                  <a:pt x="5270310" y="1069075"/>
                  <a:pt x="5269173" y="1147549"/>
                  <a:pt x="5363570" y="1106606"/>
                </a:cubicBezTo>
                <a:cubicBezTo>
                  <a:pt x="5457967" y="1065663"/>
                  <a:pt x="5650173" y="962167"/>
                  <a:pt x="5773003" y="833651"/>
                </a:cubicBezTo>
                <a:cubicBezTo>
                  <a:pt x="5895833" y="705135"/>
                  <a:pt x="6014113" y="385550"/>
                  <a:pt x="6100549" y="335508"/>
                </a:cubicBezTo>
                <a:cubicBezTo>
                  <a:pt x="6186985" y="285466"/>
                  <a:pt x="6226791" y="458337"/>
                  <a:pt x="6291618" y="533400"/>
                </a:cubicBezTo>
                <a:cubicBezTo>
                  <a:pt x="6356445" y="608463"/>
                  <a:pt x="6430370" y="783609"/>
                  <a:pt x="6489510" y="785884"/>
                </a:cubicBezTo>
                <a:cubicBezTo>
                  <a:pt x="6548650" y="788159"/>
                  <a:pt x="6552062" y="663054"/>
                  <a:pt x="6646459" y="547048"/>
                </a:cubicBezTo>
                <a:cubicBezTo>
                  <a:pt x="6740856" y="431042"/>
                  <a:pt x="6956946" y="179696"/>
                  <a:pt x="7055892" y="89848"/>
                </a:cubicBezTo>
                <a:cubicBezTo>
                  <a:pt x="7154838" y="0"/>
                  <a:pt x="7240137" y="7961"/>
                  <a:pt x="7240137" y="7961"/>
                </a:cubicBezTo>
              </a:path>
            </a:pathLst>
          </a:custGeom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>
          <a:xfrm>
            <a:off x="5860971" y="4098276"/>
            <a:ext cx="2258456" cy="94009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65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 pitchFamily="34" charset="0"/>
              </a:rPr>
              <a:t>Physicians</a:t>
            </a:r>
            <a:endParaRPr lang="en-US" sz="3200" dirty="0">
              <a:latin typeface="Franklin Gothic Medium" pitchFamily="34" charset="0"/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1938970" y="3106757"/>
            <a:ext cx="3613532" cy="71975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33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 pitchFamily="34" charset="0"/>
              </a:rPr>
              <a:t>Administrators</a:t>
            </a:r>
            <a:endParaRPr lang="en-US" sz="32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 Overhead, 2009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73725" y="1123719"/>
          <a:ext cx="8141465" cy="470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8011" y="6073912"/>
            <a:ext cx="573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SEC filings to shareholders.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Calculated as (100 – Medical Loss Ratio)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 CEO’s Pay, 2009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5759" y="1200842"/>
          <a:ext cx="8020281" cy="44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427"/>
                <a:gridCol w="2673427"/>
                <a:gridCol w="2673427"/>
              </a:tblGrid>
              <a:tr h="6358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Executive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Firm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Pay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8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Steve </a:t>
                      </a:r>
                      <a:r>
                        <a:rPr lang="en-US" sz="2000" dirty="0" err="1" smtClean="0">
                          <a:latin typeface="Franklin Gothic Medium" pitchFamily="34" charset="0"/>
                        </a:rPr>
                        <a:t>Hemsley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United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$102.0 Million*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8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Ronald Williams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Aetna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$24.3 Million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8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Edward </a:t>
                      </a:r>
                      <a:r>
                        <a:rPr lang="en-US" sz="2000" dirty="0" err="1" smtClean="0">
                          <a:latin typeface="Franklin Gothic Medium" pitchFamily="34" charset="0"/>
                        </a:rPr>
                        <a:t>Hanaway</a:t>
                      </a:r>
                      <a:r>
                        <a:rPr lang="en-US" sz="2000" dirty="0" smtClean="0">
                          <a:latin typeface="Franklin Gothic Medium" pitchFamily="34" charset="0"/>
                        </a:rPr>
                        <a:t>**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Cigna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$18.8 Million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8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Angela </a:t>
                      </a:r>
                      <a:r>
                        <a:rPr lang="en-US" sz="2000" dirty="0" err="1" smtClean="0">
                          <a:latin typeface="Franklin Gothic Medium" pitchFamily="34" charset="0"/>
                        </a:rPr>
                        <a:t>Braly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WellPoint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$9.8 Million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8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Michael </a:t>
                      </a:r>
                      <a:r>
                        <a:rPr lang="en-US" sz="2000" dirty="0" err="1" smtClean="0">
                          <a:latin typeface="Franklin Gothic Medium" pitchFamily="34" charset="0"/>
                        </a:rPr>
                        <a:t>McCallister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Humana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$6.5 Million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8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Dale Wolf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Coventry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$9.0 Million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8011" y="6040861"/>
            <a:ext cx="573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Source: AFL/CIO CEO Pay Database &amp; </a:t>
            </a:r>
            <a:r>
              <a:rPr lang="en-US" sz="1600" dirty="0" err="1" smtClean="0">
                <a:solidFill>
                  <a:schemeClr val="bg1"/>
                </a:solidFill>
                <a:latin typeface="Franklin Gothic Book" pitchFamily="34" charset="0"/>
              </a:rPr>
              <a:t>StarTribune</a:t>
            </a:r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 4/15/2010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   * Includes exercised stock options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** Retired with $73 million 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Report: Health Insurers </a:t>
            </a:r>
            <a:br>
              <a:rPr lang="en-US" dirty="0" smtClean="0"/>
            </a:br>
            <a:r>
              <a:rPr lang="en-US" dirty="0" smtClean="0"/>
              <a:t>Shifting Costs Ahead of Law</a:t>
            </a:r>
            <a:endParaRPr lang="en-US" dirty="0"/>
          </a:p>
        </p:txBody>
      </p:sp>
      <p:pic>
        <p:nvPicPr>
          <p:cNvPr id="46084" name="Picture 4" descr="ScreenHunter_01 Apr"/>
          <p:cNvPicPr>
            <a:picLocks noChangeAspect="1" noChangeArrowheads="1"/>
          </p:cNvPicPr>
          <p:nvPr/>
        </p:nvPicPr>
        <p:blipFill>
          <a:blip r:embed="rId2" cstate="print"/>
          <a:srcRect l="10434" t="18905" r="31940" b="25970"/>
          <a:stretch>
            <a:fillRect/>
          </a:stretch>
        </p:blipFill>
        <p:spPr bwMode="auto">
          <a:xfrm>
            <a:off x="352540" y="1972022"/>
            <a:ext cx="3393592" cy="243472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08011" y="6073912"/>
            <a:ext cx="573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Susan </a:t>
            </a:r>
            <a:r>
              <a:rPr lang="en-US" sz="2000" dirty="0" err="1" smtClean="0">
                <a:solidFill>
                  <a:schemeClr val="bg1"/>
                </a:solidFill>
                <a:latin typeface="Franklin Gothic Book" pitchFamily="34" charset="0"/>
              </a:rPr>
              <a:t>Heavey</a:t>
            </a:r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, Washington (Reuters) April 15, 2010 5:27 PM EDT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7936" y="1850835"/>
            <a:ext cx="5056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“Some of the largest US health insurers are changing their accounting practices to book administration costs as medical costs in an attempt to circumvent new industry reforms, according to a US Senate panel’s report.”</a:t>
            </a:r>
            <a:endParaRPr lang="en-US" sz="24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96" y="127830"/>
            <a:ext cx="842480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Private Medicare Advantage </a:t>
            </a:r>
            <a:br>
              <a:rPr lang="en-US" dirty="0" smtClean="0"/>
            </a:br>
            <a:r>
              <a:rPr lang="en-US" dirty="0" smtClean="0"/>
              <a:t>Plans’ High Overhead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716097" y="1454227"/>
          <a:ext cx="7899094" cy="437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8011" y="6073912"/>
            <a:ext cx="573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US House Committee on Energy and Commerce, December 2009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713257" y="3129182"/>
            <a:ext cx="429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 pitchFamily="34" charset="0"/>
              </a:rPr>
              <a:t>Overhead per enrollee, 2008</a:t>
            </a:r>
            <a:endParaRPr lang="en-US" sz="24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04200" y="1520328"/>
            <a:ext cx="4230477" cy="42194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Franklin Gothic Medium" pitchFamily="34" charset="0"/>
              </a:rPr>
              <a:t>Medicare Advantage Plans</a:t>
            </a:r>
            <a:endParaRPr lang="en-US" sz="2400" dirty="0">
              <a:latin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Medicare HMOs: </a:t>
            </a:r>
            <a:br>
              <a:rPr lang="en-US" dirty="0" smtClean="0"/>
            </a:br>
            <a:r>
              <a:rPr lang="en-US" dirty="0" smtClean="0"/>
              <a:t>High Overhead and Profits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340643" y="2016086"/>
          <a:ext cx="6096000" cy="363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20336" y="1518493"/>
            <a:ext cx="4230477" cy="42194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Franklin Gothic Medium" pitchFamily="34" charset="0"/>
              </a:rPr>
              <a:t>Traditional Medicare</a:t>
            </a:r>
            <a:endParaRPr lang="en-US" sz="2400" dirty="0">
              <a:latin typeface="Franklin Gothic Medium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-143221" y="2014251"/>
          <a:ext cx="6096000" cy="363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8011" y="6073912"/>
            <a:ext cx="573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Sources: GAO 6/24/2008 and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National Health Account Data for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5657" y="1295400"/>
            <a:ext cx="7380514" cy="40930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UNINSMA" hidden="1"/>
          <p:cNvPicPr>
            <a:picLocks noChangeAspect="1" noChangeArrowheads="1"/>
          </p:cNvPicPr>
          <p:nvPr/>
        </p:nvPicPr>
        <p:blipFill>
          <a:blip r:embed="rId3" cstate="print"/>
          <a:srcRect l="10832" t="54603" r="10476" b="16191"/>
          <a:stretch>
            <a:fillRect/>
          </a:stretch>
        </p:blipFill>
        <p:spPr bwMode="auto">
          <a:xfrm>
            <a:off x="446314" y="1306286"/>
            <a:ext cx="8109857" cy="404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Uninsured in Massachusetts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8011" y="6057124"/>
            <a:ext cx="532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Census Bureau. Figures prior to 1999 adjusted for changes in CPS survey methods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841818"/>
          <a:ext cx="881743" cy="50255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1743"/>
              </a:tblGrid>
              <a:tr h="100511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Medium" pitchFamily="34" charset="0"/>
                        </a:rPr>
                        <a:t>20%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100511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Medium" pitchFamily="34" charset="0"/>
                        </a:rPr>
                        <a:t>15%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100511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Medium" pitchFamily="34" charset="0"/>
                        </a:rPr>
                        <a:t>10%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100511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Medium" pitchFamily="34" charset="0"/>
                        </a:rPr>
                        <a:t>5%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100511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Medium" pitchFamily="34" charset="0"/>
                        </a:rPr>
                        <a:t>0%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82484" y="5403071"/>
          <a:ext cx="7358744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9686"/>
                <a:gridCol w="1839686"/>
                <a:gridCol w="1839686"/>
                <a:gridCol w="18396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Medium" pitchFamily="34" charset="0"/>
                        </a:rPr>
                        <a:t>1990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Medium" pitchFamily="34" charset="0"/>
                        </a:rPr>
                        <a:t>1995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Medium" pitchFamily="34" charset="0"/>
                        </a:rPr>
                        <a:t>2000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Franklin Gothic Medium" pitchFamily="34" charset="0"/>
                        </a:rPr>
                        <a:t>2005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399" y="5401136"/>
            <a:ext cx="78226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1987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85062" y="3058887"/>
            <a:ext cx="7359092" cy="1371600"/>
          </a:xfrm>
          <a:custGeom>
            <a:avLst/>
            <a:gdLst>
              <a:gd name="connsiteX0" fmla="*/ 0 w 7359092"/>
              <a:gd name="connsiteY0" fmla="*/ 696163 h 696163"/>
              <a:gd name="connsiteX1" fmla="*/ 351130 w 7359092"/>
              <a:gd name="connsiteY1" fmla="*/ 469392 h 696163"/>
              <a:gd name="connsiteX2" fmla="*/ 585216 w 7359092"/>
              <a:gd name="connsiteY2" fmla="*/ 454762 h 696163"/>
              <a:gd name="connsiteX3" fmla="*/ 877824 w 7359092"/>
              <a:gd name="connsiteY3" fmla="*/ 425501 h 696163"/>
              <a:gd name="connsiteX4" fmla="*/ 1068020 w 7359092"/>
              <a:gd name="connsiteY4" fmla="*/ 388925 h 696163"/>
              <a:gd name="connsiteX5" fmla="*/ 1441095 w 7359092"/>
              <a:gd name="connsiteY5" fmla="*/ 220675 h 696163"/>
              <a:gd name="connsiteX6" fmla="*/ 1528877 w 7359092"/>
              <a:gd name="connsiteY6" fmla="*/ 198730 h 696163"/>
              <a:gd name="connsiteX7" fmla="*/ 1814170 w 7359092"/>
              <a:gd name="connsiteY7" fmla="*/ 227990 h 696163"/>
              <a:gd name="connsiteX8" fmla="*/ 2201876 w 7359092"/>
              <a:gd name="connsiteY8" fmla="*/ 110947 h 696163"/>
              <a:gd name="connsiteX9" fmla="*/ 2560320 w 7359092"/>
              <a:gd name="connsiteY9" fmla="*/ 30480 h 696163"/>
              <a:gd name="connsiteX10" fmla="*/ 2926080 w 7359092"/>
              <a:gd name="connsiteY10" fmla="*/ 176784 h 696163"/>
              <a:gd name="connsiteX11" fmla="*/ 3284525 w 7359092"/>
              <a:gd name="connsiteY11" fmla="*/ 52426 h 696163"/>
              <a:gd name="connsiteX12" fmla="*/ 3489351 w 7359092"/>
              <a:gd name="connsiteY12" fmla="*/ 45110 h 696163"/>
              <a:gd name="connsiteX13" fmla="*/ 3599079 w 7359092"/>
              <a:gd name="connsiteY13" fmla="*/ 30480 h 696163"/>
              <a:gd name="connsiteX14" fmla="*/ 3701492 w 7359092"/>
              <a:gd name="connsiteY14" fmla="*/ 37795 h 696163"/>
              <a:gd name="connsiteX15" fmla="*/ 4059936 w 7359092"/>
              <a:gd name="connsiteY15" fmla="*/ 257251 h 696163"/>
              <a:gd name="connsiteX16" fmla="*/ 4381805 w 7359092"/>
              <a:gd name="connsiteY16" fmla="*/ 279197 h 696163"/>
              <a:gd name="connsiteX17" fmla="*/ 4732935 w 7359092"/>
              <a:gd name="connsiteY17" fmla="*/ 323088 h 696163"/>
              <a:gd name="connsiteX18" fmla="*/ 5142586 w 7359092"/>
              <a:gd name="connsiteY18" fmla="*/ 418186 h 696163"/>
              <a:gd name="connsiteX19" fmla="*/ 5449824 w 7359092"/>
              <a:gd name="connsiteY19" fmla="*/ 249936 h 696163"/>
              <a:gd name="connsiteX20" fmla="*/ 5742432 w 7359092"/>
              <a:gd name="connsiteY20" fmla="*/ 176784 h 696163"/>
              <a:gd name="connsiteX21" fmla="*/ 6035040 w 7359092"/>
              <a:gd name="connsiteY21" fmla="*/ 96317 h 696163"/>
              <a:gd name="connsiteX22" fmla="*/ 6261812 w 7359092"/>
              <a:gd name="connsiteY22" fmla="*/ 30480 h 696163"/>
              <a:gd name="connsiteX23" fmla="*/ 6452007 w 7359092"/>
              <a:gd name="connsiteY23" fmla="*/ 154838 h 696163"/>
              <a:gd name="connsiteX24" fmla="*/ 6627572 w 7359092"/>
              <a:gd name="connsiteY24" fmla="*/ 249936 h 696163"/>
              <a:gd name="connsiteX25" fmla="*/ 6986016 w 7359092"/>
              <a:gd name="connsiteY25" fmla="*/ 118262 h 696163"/>
              <a:gd name="connsiteX26" fmla="*/ 7154266 w 7359092"/>
              <a:gd name="connsiteY26" fmla="*/ 345034 h 696163"/>
              <a:gd name="connsiteX27" fmla="*/ 7359092 w 7359092"/>
              <a:gd name="connsiteY27" fmla="*/ 615696 h 69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59092" h="696163">
                <a:moveTo>
                  <a:pt x="0" y="696163"/>
                </a:moveTo>
                <a:cubicBezTo>
                  <a:pt x="126797" y="602894"/>
                  <a:pt x="253594" y="509625"/>
                  <a:pt x="351130" y="469392"/>
                </a:cubicBezTo>
                <a:cubicBezTo>
                  <a:pt x="448666" y="429159"/>
                  <a:pt x="497434" y="462077"/>
                  <a:pt x="585216" y="454762"/>
                </a:cubicBezTo>
                <a:cubicBezTo>
                  <a:pt x="672998" y="447447"/>
                  <a:pt x="797357" y="436474"/>
                  <a:pt x="877824" y="425501"/>
                </a:cubicBezTo>
                <a:cubicBezTo>
                  <a:pt x="958291" y="414528"/>
                  <a:pt x="974142" y="423063"/>
                  <a:pt x="1068020" y="388925"/>
                </a:cubicBezTo>
                <a:cubicBezTo>
                  <a:pt x="1161898" y="354787"/>
                  <a:pt x="1364285" y="252374"/>
                  <a:pt x="1441095" y="220675"/>
                </a:cubicBezTo>
                <a:cubicBezTo>
                  <a:pt x="1517905" y="188976"/>
                  <a:pt x="1466698" y="197511"/>
                  <a:pt x="1528877" y="198730"/>
                </a:cubicBezTo>
                <a:cubicBezTo>
                  <a:pt x="1591056" y="199949"/>
                  <a:pt x="1702004" y="242620"/>
                  <a:pt x="1814170" y="227990"/>
                </a:cubicBezTo>
                <a:cubicBezTo>
                  <a:pt x="1926336" y="213360"/>
                  <a:pt x="2077518" y="143865"/>
                  <a:pt x="2201876" y="110947"/>
                </a:cubicBezTo>
                <a:cubicBezTo>
                  <a:pt x="2326234" y="78029"/>
                  <a:pt x="2439619" y="19507"/>
                  <a:pt x="2560320" y="30480"/>
                </a:cubicBezTo>
                <a:cubicBezTo>
                  <a:pt x="2681021" y="41453"/>
                  <a:pt x="2805379" y="173126"/>
                  <a:pt x="2926080" y="176784"/>
                </a:cubicBezTo>
                <a:cubicBezTo>
                  <a:pt x="3046781" y="180442"/>
                  <a:pt x="3190647" y="74372"/>
                  <a:pt x="3284525" y="52426"/>
                </a:cubicBezTo>
                <a:cubicBezTo>
                  <a:pt x="3378403" y="30480"/>
                  <a:pt x="3436925" y="48768"/>
                  <a:pt x="3489351" y="45110"/>
                </a:cubicBezTo>
                <a:cubicBezTo>
                  <a:pt x="3541777" y="41452"/>
                  <a:pt x="3563722" y="31699"/>
                  <a:pt x="3599079" y="30480"/>
                </a:cubicBezTo>
                <a:cubicBezTo>
                  <a:pt x="3634436" y="29261"/>
                  <a:pt x="3624683" y="0"/>
                  <a:pt x="3701492" y="37795"/>
                </a:cubicBezTo>
                <a:cubicBezTo>
                  <a:pt x="3778302" y="75590"/>
                  <a:pt x="3946551" y="217017"/>
                  <a:pt x="4059936" y="257251"/>
                </a:cubicBezTo>
                <a:cubicBezTo>
                  <a:pt x="4173321" y="297485"/>
                  <a:pt x="4269639" y="268224"/>
                  <a:pt x="4381805" y="279197"/>
                </a:cubicBezTo>
                <a:cubicBezTo>
                  <a:pt x="4493971" y="290170"/>
                  <a:pt x="4606138" y="299923"/>
                  <a:pt x="4732935" y="323088"/>
                </a:cubicBezTo>
                <a:cubicBezTo>
                  <a:pt x="4859732" y="346253"/>
                  <a:pt x="5023105" y="430378"/>
                  <a:pt x="5142586" y="418186"/>
                </a:cubicBezTo>
                <a:cubicBezTo>
                  <a:pt x="5262067" y="405994"/>
                  <a:pt x="5349850" y="290170"/>
                  <a:pt x="5449824" y="249936"/>
                </a:cubicBezTo>
                <a:cubicBezTo>
                  <a:pt x="5549798" y="209702"/>
                  <a:pt x="5644896" y="202387"/>
                  <a:pt x="5742432" y="176784"/>
                </a:cubicBezTo>
                <a:cubicBezTo>
                  <a:pt x="5839968" y="151181"/>
                  <a:pt x="6035040" y="96317"/>
                  <a:pt x="6035040" y="96317"/>
                </a:cubicBezTo>
                <a:cubicBezTo>
                  <a:pt x="6121603" y="71933"/>
                  <a:pt x="6192318" y="20727"/>
                  <a:pt x="6261812" y="30480"/>
                </a:cubicBezTo>
                <a:cubicBezTo>
                  <a:pt x="6331307" y="40234"/>
                  <a:pt x="6391047" y="118262"/>
                  <a:pt x="6452007" y="154838"/>
                </a:cubicBezTo>
                <a:cubicBezTo>
                  <a:pt x="6512967" y="191414"/>
                  <a:pt x="6538571" y="256032"/>
                  <a:pt x="6627572" y="249936"/>
                </a:cubicBezTo>
                <a:cubicBezTo>
                  <a:pt x="6716573" y="243840"/>
                  <a:pt x="6898234" y="102412"/>
                  <a:pt x="6986016" y="118262"/>
                </a:cubicBezTo>
                <a:cubicBezTo>
                  <a:pt x="7073798" y="134112"/>
                  <a:pt x="7092087" y="262128"/>
                  <a:pt x="7154266" y="345034"/>
                </a:cubicBezTo>
                <a:cubicBezTo>
                  <a:pt x="7216445" y="427940"/>
                  <a:pt x="7287768" y="521818"/>
                  <a:pt x="7359092" y="615696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Callout 10"/>
          <p:cNvSpPr/>
          <p:nvPr/>
        </p:nvSpPr>
        <p:spPr>
          <a:xfrm>
            <a:off x="783769" y="1513115"/>
            <a:ext cx="1349828" cy="1088571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 pitchFamily="34" charset="0"/>
              </a:rPr>
              <a:t>Dukakis Bill</a:t>
            </a:r>
            <a:endParaRPr lang="en-US" sz="2400" dirty="0">
              <a:latin typeface="Franklin Gothic Medium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4053835" y="1513115"/>
            <a:ext cx="1628503" cy="127977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65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 pitchFamily="34" charset="0"/>
              </a:rPr>
              <a:t>Medicaid Expansion</a:t>
            </a:r>
            <a:endParaRPr lang="en-US" sz="2400" dirty="0">
              <a:latin typeface="Franklin Gothic Medium" pitchFamily="34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7565574" y="1513115"/>
            <a:ext cx="1309423" cy="111922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40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 pitchFamily="34" charset="0"/>
              </a:rPr>
              <a:t>Reform</a:t>
            </a:r>
            <a:endParaRPr lang="en-US" sz="2400" dirty="0"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751771" y="2960915"/>
            <a:ext cx="218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Percent uninsured</a:t>
            </a:r>
            <a:endParaRPr lang="en-US" sz="20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Despite high overhead, </a:t>
            </a:r>
            <a:br>
              <a:rPr lang="en-US" dirty="0" smtClean="0"/>
            </a:br>
            <a:r>
              <a:rPr lang="en-US" dirty="0" smtClean="0"/>
              <a:t>HMOs prosper by cherry-picking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408487" y="2209799"/>
            <a:ext cx="4049713" cy="2688771"/>
          </a:xfrm>
        </p:spPr>
        <p:txBody>
          <a:bodyPr/>
          <a:lstStyle/>
          <a:p>
            <a:pPr indent="0" algn="ctr" eaLnBrk="1" hangingPunct="1"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Especially in Medicare, where cherry-picking is already illegal</a:t>
            </a:r>
          </a:p>
        </p:txBody>
      </p:sp>
      <p:pic>
        <p:nvPicPr>
          <p:cNvPr id="4" name="Picture 3" descr="Cherry Pic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050" y="1664009"/>
            <a:ext cx="4528010" cy="338696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Few Sick People Drive Most Costs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16097" y="1454227"/>
          <a:ext cx="7899094" cy="437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1101" y="5618074"/>
            <a:ext cx="301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Franklin Gothic Medium" pitchFamily="34" charset="0"/>
              </a:rPr>
              <a:t>Decile</a:t>
            </a:r>
            <a:r>
              <a:rPr lang="en-US" sz="2000" dirty="0" smtClean="0">
                <a:latin typeface="Franklin Gothic Medium" pitchFamily="34" charset="0"/>
              </a:rPr>
              <a:t> of privately insured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8347" y="1212869"/>
            <a:ext cx="5034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Percentage of total health spending in 2001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011" y="6234841"/>
            <a:ext cx="57359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MEPS data, from Thorpe and Reinhart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Few Sick People Drive Most Costs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16097" y="1454227"/>
          <a:ext cx="7899094" cy="437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1101" y="5618074"/>
            <a:ext cx="301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Franklin Gothic Medium" pitchFamily="34" charset="0"/>
              </a:rPr>
              <a:t>Decile</a:t>
            </a:r>
            <a:r>
              <a:rPr lang="en-US" sz="2000" dirty="0" smtClean="0">
                <a:latin typeface="Franklin Gothic Medium" pitchFamily="34" charset="0"/>
              </a:rPr>
              <a:t> of privately insured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8347" y="1212869"/>
            <a:ext cx="5034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Percentage of total health spending in 2001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011" y="6234841"/>
            <a:ext cx="57359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MEPS data, from Thorpe and Reinhart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2699657"/>
            <a:ext cx="2883582" cy="12845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 pitchFamily="34" charset="0"/>
              </a:rPr>
              <a:t>Top two deciles account for 78.3% of spending</a:t>
            </a:r>
            <a:endParaRPr lang="en-US" sz="2400" dirty="0"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Medicare HMOs:</a:t>
            </a:r>
            <a:br>
              <a:rPr lang="en-US" dirty="0" smtClean="0"/>
            </a:br>
            <a:r>
              <a:rPr lang="en-US" dirty="0" smtClean="0"/>
              <a:t>The Healthy Go In, The Sick Go Out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95019" y="1360424"/>
          <a:ext cx="852952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611" y="5281574"/>
            <a:ext cx="4517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Inpatient costs relative to FFS Medicare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011" y="6234841"/>
            <a:ext cx="57359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NEJM 1997; 337:169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El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4981575" algn="l"/>
              </a:tabLst>
            </a:pPr>
            <a: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  <a:t>Impact of Health Reform</a:t>
            </a:r>
            <a:b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O</a:t>
            </a:r>
            <a: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  <a:t>n Administrative Costs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02336" y="1558138"/>
          <a:ext cx="8324698" cy="436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30C7DB-5BBA-40BC-9070-955621D05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E30C7DB-5BBA-40BC-9070-955621D05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37023A-EC1D-424D-A508-149F6A09C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A37023A-EC1D-424D-A508-149F6A09C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86163C-88B9-4140-ACE4-A3DF10FDF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A86163C-88B9-4140-ACE4-A3DF10FDF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B625B-6EA4-4AAD-8CC8-000036772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83B625B-6EA4-4AAD-8CC8-000036772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effectLst/>
              </a:rPr>
              <a:t>US </a:t>
            </a:r>
            <a:r>
              <a:rPr lang="en-US" sz="4900" dirty="0" smtClean="0">
                <a:solidFill>
                  <a:srgbClr val="C00000"/>
                </a:solidFill>
                <a:effectLst/>
              </a:rPr>
              <a:t>Public</a:t>
            </a:r>
            <a:r>
              <a:rPr lang="en-US" b="1" dirty="0" smtClean="0">
                <a:effectLst/>
              </a:rPr>
              <a:t> </a:t>
            </a:r>
            <a:r>
              <a:rPr lang="en-US" dirty="0" smtClean="0">
                <a:effectLst/>
              </a:rPr>
              <a:t>Spending Is More Than the </a:t>
            </a:r>
            <a:r>
              <a:rPr lang="en-US" sz="4900" dirty="0" smtClean="0">
                <a:solidFill>
                  <a:srgbClr val="C00000"/>
                </a:solidFill>
                <a:effectLst/>
              </a:rPr>
              <a:t>Total</a:t>
            </a:r>
            <a:r>
              <a:rPr lang="en-US" dirty="0" smtClean="0">
                <a:effectLst/>
              </a:rPr>
              <a:t> Spending in Other Nations</a:t>
            </a:r>
            <a:endParaRPr lang="en-US" dirty="0">
              <a:effectLst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7238" y="1397000"/>
          <a:ext cx="8375904" cy="447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2922" y="1488080"/>
            <a:ext cx="4341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Note: “US Public” includes benefit costs for government employees and tax subsidies for private insurance 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956" y="6073637"/>
            <a:ext cx="518734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Sources: OECD 2008; Health Affairs 2002;21(4)88 – Data are for 2006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4113" y="5399315"/>
            <a:ext cx="370115" cy="3701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1257" y="5399315"/>
            <a:ext cx="370115" cy="37011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82342" y="5399315"/>
            <a:ext cx="370115" cy="3701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1294" t="739" r="1294" b="850"/>
          <a:stretch>
            <a:fillRect/>
          </a:stretch>
        </p:blipFill>
        <p:spPr bwMode="auto">
          <a:xfrm>
            <a:off x="1068019" y="1660551"/>
            <a:ext cx="1826941" cy="2523744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Lancet Cover: Dec. 5, 2009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13341" y="731520"/>
            <a:ext cx="5674772" cy="5405932"/>
            <a:chOff x="2627980" y="731520"/>
            <a:chExt cx="5674772" cy="5405932"/>
          </a:xfrm>
        </p:grpSpPr>
        <p:pic>
          <p:nvPicPr>
            <p:cNvPr id="6" name="Picture 5" descr="Torn 36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2627980" y="731520"/>
              <a:ext cx="5667458" cy="54059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45458" y="1667864"/>
              <a:ext cx="485729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Franklin Gothic Medium" pitchFamily="34" charset="0"/>
                </a:rPr>
                <a:t>“The health-care reform process exposes how corporate influence renders the US Government </a:t>
              </a:r>
            </a:p>
            <a:p>
              <a:r>
                <a:rPr lang="en-US" sz="2800" dirty="0" smtClean="0">
                  <a:latin typeface="Franklin Gothic Medium" pitchFamily="34" charset="0"/>
                </a:rPr>
                <a:t>incapable of making policy </a:t>
              </a:r>
            </a:p>
            <a:p>
              <a:r>
                <a:rPr lang="en-US" sz="2800" dirty="0" smtClean="0">
                  <a:latin typeface="Franklin Gothic Medium" pitchFamily="34" charset="0"/>
                </a:rPr>
                <a:t>on the basis of evidence </a:t>
              </a:r>
            </a:p>
            <a:p>
              <a:r>
                <a:rPr lang="en-US" sz="2800" dirty="0" smtClean="0">
                  <a:latin typeface="Franklin Gothic Medium" pitchFamily="34" charset="0"/>
                </a:rPr>
                <a:t>and the public interest.”</a:t>
              </a:r>
              <a:endParaRPr lang="en-US" sz="2800" dirty="0">
                <a:latin typeface="Franklin Gothic Medium" pitchFamily="34" charset="0"/>
              </a:endParaRPr>
            </a:p>
          </p:txBody>
        </p:sp>
        <p:sp useBgFill="1">
          <p:nvSpPr>
            <p:cNvPr id="8" name="Oval 7"/>
            <p:cNvSpPr/>
            <p:nvPr/>
          </p:nvSpPr>
          <p:spPr>
            <a:xfrm>
              <a:off x="6817767" y="1038758"/>
              <a:ext cx="592531" cy="497434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4981575" algn="l"/>
              </a:tabLst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Role Played by Health Industry </a:t>
            </a:r>
            <a:br>
              <a:rPr lang="en-US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In Health Reform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544747"/>
          <a:ext cx="8229600" cy="400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49508-B5A0-4654-ACE5-5C3FFD37B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6F49508-B5A0-4654-ACE5-5C3FFD37B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69D109-51CA-4AFD-8537-2F3F66956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169D109-51CA-4AFD-8537-2F3F66956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08A79-4301-4D6B-8CA8-0218C68D0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2808A79-4301-4D6B-8CA8-0218C68D0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  <a:t>Cost of Health Reform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Expansions in Coverage</a:t>
            </a:r>
            <a:endParaRPr lang="en-US" sz="4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460094"/>
          <a:ext cx="8229600" cy="446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583217" y="6247730"/>
            <a:ext cx="4686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All figures reflect spending through 2019</a:t>
            </a:r>
            <a:endParaRPr lang="en-US" sz="20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CB7454-9402-4BC6-82FF-C10BC83C5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ECB7454-9402-4BC6-82FF-C10BC83C5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233D44-7FB6-4AA4-B3FA-379A0C27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8233D44-7FB6-4AA4-B3FA-379A0C277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4AAE07-5EA8-4FF1-A6E7-4A7FBF165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14AAE07-5EA8-4FF1-A6E7-4A7FBF165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4981575" algn="l"/>
              </a:tabLst>
            </a:pPr>
            <a: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  <a:t>Sources of Health Reform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Savings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295393"/>
          <a:ext cx="8229600" cy="4288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583217" y="6247730"/>
            <a:ext cx="4686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All figures reflect spending through 2019</a:t>
            </a:r>
            <a:endParaRPr lang="en-US" sz="20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8980C0-5E76-46CA-A089-66D8CD725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38980C0-5E76-46CA-A089-66D8CD725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423676-20C8-4547-AB9E-C292D07B8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F423676-20C8-4547-AB9E-C292D07B8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52B3E6-1546-45A2-9993-150169274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052B3E6-1546-45A2-9993-150169274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32114" y="1371600"/>
            <a:ext cx="7445829" cy="39406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UNINS76_" hidden="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169" t="35141" r="10848" b="20114"/>
          <a:stretch>
            <a:fillRect/>
          </a:stretch>
        </p:blipFill>
        <p:spPr bwMode="auto">
          <a:xfrm>
            <a:off x="1143000" y="1387098"/>
            <a:ext cx="7427564" cy="3913321"/>
          </a:xfrm>
          <a:prstGeom prst="rect">
            <a:avLst/>
          </a:prstGeom>
          <a:noFill/>
          <a:ln w="38100">
            <a:solidFill>
              <a:srgbClr val="01A290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47 Million Americans </a:t>
            </a:r>
            <a:br>
              <a:rPr lang="en-US" dirty="0" smtClean="0"/>
            </a:br>
            <a:r>
              <a:rPr lang="en-US" dirty="0" smtClean="0"/>
              <a:t>Without Insurance Today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4873" y="1420251"/>
          <a:ext cx="715505" cy="4228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505"/>
              </a:tblGrid>
              <a:tr h="70481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45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70481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40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70481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35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70481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30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70481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25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70481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20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8751" y="6082477"/>
            <a:ext cx="5557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Himmelstein, Woolhandler, </a:t>
            </a:r>
            <a:r>
              <a:rPr lang="en-US" sz="2000" dirty="0" err="1" smtClean="0">
                <a:solidFill>
                  <a:schemeClr val="bg1"/>
                </a:solidFill>
                <a:latin typeface="Franklin Gothic Book" pitchFamily="34" charset="0"/>
              </a:rPr>
              <a:t>Carrasquilo</a:t>
            </a:r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 – Tabulation from CPS and NHIS data</a:t>
            </a:r>
            <a:endParaRPr lang="en-US" sz="20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476653" y="3076414"/>
            <a:ext cx="3722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Millions of Uninsured Americans</a:t>
            </a:r>
            <a:endParaRPr lang="en-US" sz="2000" dirty="0">
              <a:latin typeface="Franklin Gothic Medium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85254" y="5408678"/>
          <a:ext cx="580670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1340"/>
                <a:gridCol w="1161340"/>
                <a:gridCol w="1161340"/>
                <a:gridCol w="1161340"/>
                <a:gridCol w="11613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1980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1985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1990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1995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2000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0414" y="5406743"/>
            <a:ext cx="76783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1976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6018" y="5406743"/>
            <a:ext cx="78739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2008</a:t>
            </a:r>
            <a:endParaRPr lang="en-US" sz="2000" dirty="0">
              <a:latin typeface="Franklin Gothic Medium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64771" y="1088569"/>
          <a:ext cx="7413172" cy="42127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413172"/>
              </a:tblGrid>
              <a:tr h="702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21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21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21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21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2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Freeform 13"/>
          <p:cNvSpPr/>
          <p:nvPr/>
        </p:nvSpPr>
        <p:spPr>
          <a:xfrm>
            <a:off x="1143000" y="1500414"/>
            <a:ext cx="7413171" cy="3797300"/>
          </a:xfrm>
          <a:custGeom>
            <a:avLst/>
            <a:gdLst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908050 w 7435850"/>
              <a:gd name="connsiteY7" fmla="*/ 340360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908050 w 7435850"/>
              <a:gd name="connsiteY7" fmla="*/ 340360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908050 w 7435850"/>
              <a:gd name="connsiteY7" fmla="*/ 340360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908050 w 7435850"/>
              <a:gd name="connsiteY7" fmla="*/ 340360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505200 w 7435850"/>
              <a:gd name="connsiteY17" fmla="*/ 199390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092700 w 7435850"/>
              <a:gd name="connsiteY24" fmla="*/ 958850 h 3797300"/>
              <a:gd name="connsiteX25" fmla="*/ 5187950 w 7435850"/>
              <a:gd name="connsiteY25" fmla="*/ 996950 h 3797300"/>
              <a:gd name="connsiteX26" fmla="*/ 5302250 w 7435850"/>
              <a:gd name="connsiteY26" fmla="*/ 1117600 h 3797300"/>
              <a:gd name="connsiteX27" fmla="*/ 5365750 w 7435850"/>
              <a:gd name="connsiteY27" fmla="*/ 1136650 h 3797300"/>
              <a:gd name="connsiteX28" fmla="*/ 5524500 w 7435850"/>
              <a:gd name="connsiteY28" fmla="*/ 1174750 h 3797300"/>
              <a:gd name="connsiteX29" fmla="*/ 5549900 w 7435850"/>
              <a:gd name="connsiteY29" fmla="*/ 1187450 h 3797300"/>
              <a:gd name="connsiteX30" fmla="*/ 5797550 w 7435850"/>
              <a:gd name="connsiteY30" fmla="*/ 1003300 h 3797300"/>
              <a:gd name="connsiteX31" fmla="*/ 5949950 w 7435850"/>
              <a:gd name="connsiteY31" fmla="*/ 787400 h 3797300"/>
              <a:gd name="connsiteX32" fmla="*/ 6076950 w 7435850"/>
              <a:gd name="connsiteY32" fmla="*/ 641350 h 3797300"/>
              <a:gd name="connsiteX33" fmla="*/ 6242050 w 7435850"/>
              <a:gd name="connsiteY33" fmla="*/ 508000 h 3797300"/>
              <a:gd name="connsiteX34" fmla="*/ 6464300 w 7435850"/>
              <a:gd name="connsiteY34" fmla="*/ 495300 h 3797300"/>
              <a:gd name="connsiteX35" fmla="*/ 6654800 w 7435850"/>
              <a:gd name="connsiteY35" fmla="*/ 361950 h 3797300"/>
              <a:gd name="connsiteX36" fmla="*/ 6946900 w 7435850"/>
              <a:gd name="connsiteY36" fmla="*/ 0 h 3797300"/>
              <a:gd name="connsiteX37" fmla="*/ 7188200 w 7435850"/>
              <a:gd name="connsiteY37" fmla="*/ 177800 h 3797300"/>
              <a:gd name="connsiteX38" fmla="*/ 7416800 w 7435850"/>
              <a:gd name="connsiteY38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87950 w 7435850"/>
              <a:gd name="connsiteY24" fmla="*/ 9969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24500 w 7435850"/>
              <a:gd name="connsiteY27" fmla="*/ 1174750 h 3797300"/>
              <a:gd name="connsiteX28" fmla="*/ 5549900 w 7435850"/>
              <a:gd name="connsiteY28" fmla="*/ 1187450 h 3797300"/>
              <a:gd name="connsiteX29" fmla="*/ 5797550 w 7435850"/>
              <a:gd name="connsiteY29" fmla="*/ 1003300 h 3797300"/>
              <a:gd name="connsiteX30" fmla="*/ 5949950 w 7435850"/>
              <a:gd name="connsiteY30" fmla="*/ 787400 h 3797300"/>
              <a:gd name="connsiteX31" fmla="*/ 6076950 w 7435850"/>
              <a:gd name="connsiteY31" fmla="*/ 641350 h 3797300"/>
              <a:gd name="connsiteX32" fmla="*/ 6242050 w 7435850"/>
              <a:gd name="connsiteY32" fmla="*/ 508000 h 3797300"/>
              <a:gd name="connsiteX33" fmla="*/ 6464300 w 7435850"/>
              <a:gd name="connsiteY33" fmla="*/ 495300 h 3797300"/>
              <a:gd name="connsiteX34" fmla="*/ 6654800 w 7435850"/>
              <a:gd name="connsiteY34" fmla="*/ 361950 h 3797300"/>
              <a:gd name="connsiteX35" fmla="*/ 6946900 w 7435850"/>
              <a:gd name="connsiteY35" fmla="*/ 0 h 3797300"/>
              <a:gd name="connsiteX36" fmla="*/ 7188200 w 7435850"/>
              <a:gd name="connsiteY36" fmla="*/ 177800 h 3797300"/>
              <a:gd name="connsiteX37" fmla="*/ 7416800 w 7435850"/>
              <a:gd name="connsiteY37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87950 w 7435850"/>
              <a:gd name="connsiteY24" fmla="*/ 9969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24500 w 7435850"/>
              <a:gd name="connsiteY27" fmla="*/ 1174750 h 3797300"/>
              <a:gd name="connsiteX28" fmla="*/ 5549900 w 7435850"/>
              <a:gd name="connsiteY28" fmla="*/ 1187450 h 3797300"/>
              <a:gd name="connsiteX29" fmla="*/ 5797550 w 7435850"/>
              <a:gd name="connsiteY29" fmla="*/ 1003300 h 3797300"/>
              <a:gd name="connsiteX30" fmla="*/ 5949950 w 7435850"/>
              <a:gd name="connsiteY30" fmla="*/ 787400 h 3797300"/>
              <a:gd name="connsiteX31" fmla="*/ 6076950 w 7435850"/>
              <a:gd name="connsiteY31" fmla="*/ 641350 h 3797300"/>
              <a:gd name="connsiteX32" fmla="*/ 6242050 w 7435850"/>
              <a:gd name="connsiteY32" fmla="*/ 508000 h 3797300"/>
              <a:gd name="connsiteX33" fmla="*/ 6464300 w 7435850"/>
              <a:gd name="connsiteY33" fmla="*/ 495300 h 3797300"/>
              <a:gd name="connsiteX34" fmla="*/ 6654800 w 7435850"/>
              <a:gd name="connsiteY34" fmla="*/ 361950 h 3797300"/>
              <a:gd name="connsiteX35" fmla="*/ 6946900 w 7435850"/>
              <a:gd name="connsiteY35" fmla="*/ 0 h 3797300"/>
              <a:gd name="connsiteX36" fmla="*/ 7188200 w 7435850"/>
              <a:gd name="connsiteY36" fmla="*/ 177800 h 3797300"/>
              <a:gd name="connsiteX37" fmla="*/ 7416800 w 7435850"/>
              <a:gd name="connsiteY37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24500 w 7435850"/>
              <a:gd name="connsiteY27" fmla="*/ 1174750 h 3797300"/>
              <a:gd name="connsiteX28" fmla="*/ 5549900 w 7435850"/>
              <a:gd name="connsiteY28" fmla="*/ 1187450 h 3797300"/>
              <a:gd name="connsiteX29" fmla="*/ 5797550 w 7435850"/>
              <a:gd name="connsiteY29" fmla="*/ 1003300 h 3797300"/>
              <a:gd name="connsiteX30" fmla="*/ 5949950 w 7435850"/>
              <a:gd name="connsiteY30" fmla="*/ 787400 h 3797300"/>
              <a:gd name="connsiteX31" fmla="*/ 6076950 w 7435850"/>
              <a:gd name="connsiteY31" fmla="*/ 641350 h 3797300"/>
              <a:gd name="connsiteX32" fmla="*/ 6242050 w 7435850"/>
              <a:gd name="connsiteY32" fmla="*/ 508000 h 3797300"/>
              <a:gd name="connsiteX33" fmla="*/ 6464300 w 7435850"/>
              <a:gd name="connsiteY33" fmla="*/ 495300 h 3797300"/>
              <a:gd name="connsiteX34" fmla="*/ 6654800 w 7435850"/>
              <a:gd name="connsiteY34" fmla="*/ 361950 h 3797300"/>
              <a:gd name="connsiteX35" fmla="*/ 6946900 w 7435850"/>
              <a:gd name="connsiteY35" fmla="*/ 0 h 3797300"/>
              <a:gd name="connsiteX36" fmla="*/ 7188200 w 7435850"/>
              <a:gd name="connsiteY36" fmla="*/ 177800 h 3797300"/>
              <a:gd name="connsiteX37" fmla="*/ 7416800 w 7435850"/>
              <a:gd name="connsiteY37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24500 w 7435850"/>
              <a:gd name="connsiteY27" fmla="*/ 1174750 h 3797300"/>
              <a:gd name="connsiteX28" fmla="*/ 5549900 w 7435850"/>
              <a:gd name="connsiteY28" fmla="*/ 1187450 h 3797300"/>
              <a:gd name="connsiteX29" fmla="*/ 5797550 w 7435850"/>
              <a:gd name="connsiteY29" fmla="*/ 1003300 h 3797300"/>
              <a:gd name="connsiteX30" fmla="*/ 5949950 w 7435850"/>
              <a:gd name="connsiteY30" fmla="*/ 787400 h 3797300"/>
              <a:gd name="connsiteX31" fmla="*/ 6076950 w 7435850"/>
              <a:gd name="connsiteY31" fmla="*/ 641350 h 3797300"/>
              <a:gd name="connsiteX32" fmla="*/ 6242050 w 7435850"/>
              <a:gd name="connsiteY32" fmla="*/ 508000 h 3797300"/>
              <a:gd name="connsiteX33" fmla="*/ 6464300 w 7435850"/>
              <a:gd name="connsiteY33" fmla="*/ 495300 h 3797300"/>
              <a:gd name="connsiteX34" fmla="*/ 6654800 w 7435850"/>
              <a:gd name="connsiteY34" fmla="*/ 361950 h 3797300"/>
              <a:gd name="connsiteX35" fmla="*/ 6946900 w 7435850"/>
              <a:gd name="connsiteY35" fmla="*/ 0 h 3797300"/>
              <a:gd name="connsiteX36" fmla="*/ 7188200 w 7435850"/>
              <a:gd name="connsiteY36" fmla="*/ 177800 h 3797300"/>
              <a:gd name="connsiteX37" fmla="*/ 7416800 w 7435850"/>
              <a:gd name="connsiteY37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24500 w 7435850"/>
              <a:gd name="connsiteY27" fmla="*/ 1174750 h 3797300"/>
              <a:gd name="connsiteX28" fmla="*/ 5549900 w 7435850"/>
              <a:gd name="connsiteY28" fmla="*/ 1187450 h 3797300"/>
              <a:gd name="connsiteX29" fmla="*/ 5797550 w 7435850"/>
              <a:gd name="connsiteY29" fmla="*/ 1003300 h 3797300"/>
              <a:gd name="connsiteX30" fmla="*/ 5949950 w 7435850"/>
              <a:gd name="connsiteY30" fmla="*/ 787400 h 3797300"/>
              <a:gd name="connsiteX31" fmla="*/ 6076950 w 7435850"/>
              <a:gd name="connsiteY31" fmla="*/ 641350 h 3797300"/>
              <a:gd name="connsiteX32" fmla="*/ 6242050 w 7435850"/>
              <a:gd name="connsiteY32" fmla="*/ 508000 h 3797300"/>
              <a:gd name="connsiteX33" fmla="*/ 6464300 w 7435850"/>
              <a:gd name="connsiteY33" fmla="*/ 495300 h 3797300"/>
              <a:gd name="connsiteX34" fmla="*/ 6654800 w 7435850"/>
              <a:gd name="connsiteY34" fmla="*/ 361950 h 3797300"/>
              <a:gd name="connsiteX35" fmla="*/ 6946900 w 7435850"/>
              <a:gd name="connsiteY35" fmla="*/ 0 h 3797300"/>
              <a:gd name="connsiteX36" fmla="*/ 7188200 w 7435850"/>
              <a:gd name="connsiteY36" fmla="*/ 177800 h 3797300"/>
              <a:gd name="connsiteX37" fmla="*/ 7416800 w 7435850"/>
              <a:gd name="connsiteY37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24500 w 7435850"/>
              <a:gd name="connsiteY27" fmla="*/ 1174750 h 3797300"/>
              <a:gd name="connsiteX28" fmla="*/ 5549900 w 7435850"/>
              <a:gd name="connsiteY28" fmla="*/ 1187450 h 3797300"/>
              <a:gd name="connsiteX29" fmla="*/ 5797550 w 7435850"/>
              <a:gd name="connsiteY29" fmla="*/ 1003300 h 3797300"/>
              <a:gd name="connsiteX30" fmla="*/ 5949950 w 7435850"/>
              <a:gd name="connsiteY30" fmla="*/ 787400 h 3797300"/>
              <a:gd name="connsiteX31" fmla="*/ 6076950 w 7435850"/>
              <a:gd name="connsiteY31" fmla="*/ 641350 h 3797300"/>
              <a:gd name="connsiteX32" fmla="*/ 6242050 w 7435850"/>
              <a:gd name="connsiteY32" fmla="*/ 508000 h 3797300"/>
              <a:gd name="connsiteX33" fmla="*/ 6464300 w 7435850"/>
              <a:gd name="connsiteY33" fmla="*/ 495300 h 3797300"/>
              <a:gd name="connsiteX34" fmla="*/ 6654800 w 7435850"/>
              <a:gd name="connsiteY34" fmla="*/ 361950 h 3797300"/>
              <a:gd name="connsiteX35" fmla="*/ 6946900 w 7435850"/>
              <a:gd name="connsiteY35" fmla="*/ 0 h 3797300"/>
              <a:gd name="connsiteX36" fmla="*/ 7188200 w 7435850"/>
              <a:gd name="connsiteY36" fmla="*/ 177800 h 3797300"/>
              <a:gd name="connsiteX37" fmla="*/ 7416800 w 7435850"/>
              <a:gd name="connsiteY37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16800 w 7435850"/>
              <a:gd name="connsiteY0" fmla="*/ 1143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16800 w 7435850"/>
              <a:gd name="connsiteY36" fmla="*/ 114300 h 3797300"/>
              <a:gd name="connsiteX0" fmla="*/ 7423150 w 7435850"/>
              <a:gd name="connsiteY0" fmla="*/ 762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793750 w 7435850"/>
              <a:gd name="connsiteY6" fmla="*/ 3397250 h 3797300"/>
              <a:gd name="connsiteX7" fmla="*/ 876300 w 7435850"/>
              <a:gd name="connsiteY7" fmla="*/ 3422650 h 3797300"/>
              <a:gd name="connsiteX8" fmla="*/ 1263650 w 7435850"/>
              <a:gd name="connsiteY8" fmla="*/ 2952750 h 3797300"/>
              <a:gd name="connsiteX9" fmla="*/ 1720850 w 7435850"/>
              <a:gd name="connsiteY9" fmla="*/ 2533650 h 3797300"/>
              <a:gd name="connsiteX10" fmla="*/ 2108200 w 7435850"/>
              <a:gd name="connsiteY10" fmla="*/ 2355850 h 3797300"/>
              <a:gd name="connsiteX11" fmla="*/ 2324100 w 7435850"/>
              <a:gd name="connsiteY11" fmla="*/ 2349500 h 3797300"/>
              <a:gd name="connsiteX12" fmla="*/ 2546350 w 7435850"/>
              <a:gd name="connsiteY12" fmla="*/ 2552700 h 3797300"/>
              <a:gd name="connsiteX13" fmla="*/ 2762250 w 7435850"/>
              <a:gd name="connsiteY13" fmla="*/ 2355850 h 3797300"/>
              <a:gd name="connsiteX14" fmla="*/ 2940050 w 7435850"/>
              <a:gd name="connsiteY14" fmla="*/ 2279650 h 3797300"/>
              <a:gd name="connsiteX15" fmla="*/ 3009900 w 7435850"/>
              <a:gd name="connsiteY15" fmla="*/ 2266950 h 3797300"/>
              <a:gd name="connsiteX16" fmla="*/ 3232150 w 7435850"/>
              <a:gd name="connsiteY16" fmla="*/ 2082800 h 3797300"/>
              <a:gd name="connsiteX17" fmla="*/ 3486150 w 7435850"/>
              <a:gd name="connsiteY17" fmla="*/ 1974850 h 3797300"/>
              <a:gd name="connsiteX18" fmla="*/ 3943350 w 7435850"/>
              <a:gd name="connsiteY18" fmla="*/ 1409700 h 3797300"/>
              <a:gd name="connsiteX19" fmla="*/ 4178300 w 7435850"/>
              <a:gd name="connsiteY19" fmla="*/ 1397000 h 3797300"/>
              <a:gd name="connsiteX20" fmla="*/ 4413250 w 7435850"/>
              <a:gd name="connsiteY20" fmla="*/ 1250950 h 3797300"/>
              <a:gd name="connsiteX21" fmla="*/ 4622800 w 7435850"/>
              <a:gd name="connsiteY21" fmla="*/ 1320800 h 3797300"/>
              <a:gd name="connsiteX22" fmla="*/ 4800600 w 7435850"/>
              <a:gd name="connsiteY22" fmla="*/ 1130300 h 3797300"/>
              <a:gd name="connsiteX23" fmla="*/ 5041900 w 7435850"/>
              <a:gd name="connsiteY23" fmla="*/ 965200 h 3797300"/>
              <a:gd name="connsiteX24" fmla="*/ 5168900 w 7435850"/>
              <a:gd name="connsiteY24" fmla="*/ 958850 h 3797300"/>
              <a:gd name="connsiteX25" fmla="*/ 5302250 w 7435850"/>
              <a:gd name="connsiteY25" fmla="*/ 1117600 h 3797300"/>
              <a:gd name="connsiteX26" fmla="*/ 5365750 w 7435850"/>
              <a:gd name="connsiteY26" fmla="*/ 1136650 h 3797300"/>
              <a:gd name="connsiteX27" fmla="*/ 5549900 w 7435850"/>
              <a:gd name="connsiteY27" fmla="*/ 1187450 h 3797300"/>
              <a:gd name="connsiteX28" fmla="*/ 5797550 w 7435850"/>
              <a:gd name="connsiteY28" fmla="*/ 1003300 h 3797300"/>
              <a:gd name="connsiteX29" fmla="*/ 5949950 w 7435850"/>
              <a:gd name="connsiteY29" fmla="*/ 787400 h 3797300"/>
              <a:gd name="connsiteX30" fmla="*/ 6076950 w 7435850"/>
              <a:gd name="connsiteY30" fmla="*/ 641350 h 3797300"/>
              <a:gd name="connsiteX31" fmla="*/ 6242050 w 7435850"/>
              <a:gd name="connsiteY31" fmla="*/ 508000 h 3797300"/>
              <a:gd name="connsiteX32" fmla="*/ 6464300 w 7435850"/>
              <a:gd name="connsiteY32" fmla="*/ 495300 h 3797300"/>
              <a:gd name="connsiteX33" fmla="*/ 6654800 w 7435850"/>
              <a:gd name="connsiteY33" fmla="*/ 361950 h 3797300"/>
              <a:gd name="connsiteX34" fmla="*/ 6946900 w 7435850"/>
              <a:gd name="connsiteY34" fmla="*/ 0 h 3797300"/>
              <a:gd name="connsiteX35" fmla="*/ 7188200 w 7435850"/>
              <a:gd name="connsiteY35" fmla="*/ 177800 h 3797300"/>
              <a:gd name="connsiteX36" fmla="*/ 7423150 w 7435850"/>
              <a:gd name="connsiteY36" fmla="*/ 76200 h 3797300"/>
              <a:gd name="connsiteX0" fmla="*/ 7423150 w 7435850"/>
              <a:gd name="connsiteY0" fmla="*/ 762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876300 w 7435850"/>
              <a:gd name="connsiteY6" fmla="*/ 3422650 h 3797300"/>
              <a:gd name="connsiteX7" fmla="*/ 1263650 w 7435850"/>
              <a:gd name="connsiteY7" fmla="*/ 2952750 h 3797300"/>
              <a:gd name="connsiteX8" fmla="*/ 1720850 w 7435850"/>
              <a:gd name="connsiteY8" fmla="*/ 2533650 h 3797300"/>
              <a:gd name="connsiteX9" fmla="*/ 2108200 w 7435850"/>
              <a:gd name="connsiteY9" fmla="*/ 2355850 h 3797300"/>
              <a:gd name="connsiteX10" fmla="*/ 2324100 w 7435850"/>
              <a:gd name="connsiteY10" fmla="*/ 2349500 h 3797300"/>
              <a:gd name="connsiteX11" fmla="*/ 2546350 w 7435850"/>
              <a:gd name="connsiteY11" fmla="*/ 2552700 h 3797300"/>
              <a:gd name="connsiteX12" fmla="*/ 2762250 w 7435850"/>
              <a:gd name="connsiteY12" fmla="*/ 2355850 h 3797300"/>
              <a:gd name="connsiteX13" fmla="*/ 2940050 w 7435850"/>
              <a:gd name="connsiteY13" fmla="*/ 2279650 h 3797300"/>
              <a:gd name="connsiteX14" fmla="*/ 3009900 w 7435850"/>
              <a:gd name="connsiteY14" fmla="*/ 2266950 h 3797300"/>
              <a:gd name="connsiteX15" fmla="*/ 3232150 w 7435850"/>
              <a:gd name="connsiteY15" fmla="*/ 2082800 h 3797300"/>
              <a:gd name="connsiteX16" fmla="*/ 3486150 w 7435850"/>
              <a:gd name="connsiteY16" fmla="*/ 1974850 h 3797300"/>
              <a:gd name="connsiteX17" fmla="*/ 3943350 w 7435850"/>
              <a:gd name="connsiteY17" fmla="*/ 1409700 h 3797300"/>
              <a:gd name="connsiteX18" fmla="*/ 4178300 w 7435850"/>
              <a:gd name="connsiteY18" fmla="*/ 1397000 h 3797300"/>
              <a:gd name="connsiteX19" fmla="*/ 4413250 w 7435850"/>
              <a:gd name="connsiteY19" fmla="*/ 1250950 h 3797300"/>
              <a:gd name="connsiteX20" fmla="*/ 4622800 w 7435850"/>
              <a:gd name="connsiteY20" fmla="*/ 1320800 h 3797300"/>
              <a:gd name="connsiteX21" fmla="*/ 4800600 w 7435850"/>
              <a:gd name="connsiteY21" fmla="*/ 1130300 h 3797300"/>
              <a:gd name="connsiteX22" fmla="*/ 5041900 w 7435850"/>
              <a:gd name="connsiteY22" fmla="*/ 965200 h 3797300"/>
              <a:gd name="connsiteX23" fmla="*/ 5168900 w 7435850"/>
              <a:gd name="connsiteY23" fmla="*/ 958850 h 3797300"/>
              <a:gd name="connsiteX24" fmla="*/ 5302250 w 7435850"/>
              <a:gd name="connsiteY24" fmla="*/ 1117600 h 3797300"/>
              <a:gd name="connsiteX25" fmla="*/ 5365750 w 7435850"/>
              <a:gd name="connsiteY25" fmla="*/ 1136650 h 3797300"/>
              <a:gd name="connsiteX26" fmla="*/ 5549900 w 7435850"/>
              <a:gd name="connsiteY26" fmla="*/ 1187450 h 3797300"/>
              <a:gd name="connsiteX27" fmla="*/ 5797550 w 7435850"/>
              <a:gd name="connsiteY27" fmla="*/ 1003300 h 3797300"/>
              <a:gd name="connsiteX28" fmla="*/ 5949950 w 7435850"/>
              <a:gd name="connsiteY28" fmla="*/ 787400 h 3797300"/>
              <a:gd name="connsiteX29" fmla="*/ 6076950 w 7435850"/>
              <a:gd name="connsiteY29" fmla="*/ 641350 h 3797300"/>
              <a:gd name="connsiteX30" fmla="*/ 6242050 w 7435850"/>
              <a:gd name="connsiteY30" fmla="*/ 508000 h 3797300"/>
              <a:gd name="connsiteX31" fmla="*/ 6464300 w 7435850"/>
              <a:gd name="connsiteY31" fmla="*/ 495300 h 3797300"/>
              <a:gd name="connsiteX32" fmla="*/ 6654800 w 7435850"/>
              <a:gd name="connsiteY32" fmla="*/ 361950 h 3797300"/>
              <a:gd name="connsiteX33" fmla="*/ 6946900 w 7435850"/>
              <a:gd name="connsiteY33" fmla="*/ 0 h 3797300"/>
              <a:gd name="connsiteX34" fmla="*/ 7188200 w 7435850"/>
              <a:gd name="connsiteY34" fmla="*/ 177800 h 3797300"/>
              <a:gd name="connsiteX35" fmla="*/ 7423150 w 7435850"/>
              <a:gd name="connsiteY35" fmla="*/ 76200 h 3797300"/>
              <a:gd name="connsiteX0" fmla="*/ 7423150 w 7435850"/>
              <a:gd name="connsiteY0" fmla="*/ 762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876300 w 7435850"/>
              <a:gd name="connsiteY6" fmla="*/ 3422650 h 3797300"/>
              <a:gd name="connsiteX7" fmla="*/ 1263650 w 7435850"/>
              <a:gd name="connsiteY7" fmla="*/ 2952750 h 3797300"/>
              <a:gd name="connsiteX8" fmla="*/ 1720850 w 7435850"/>
              <a:gd name="connsiteY8" fmla="*/ 2533650 h 3797300"/>
              <a:gd name="connsiteX9" fmla="*/ 2108200 w 7435850"/>
              <a:gd name="connsiteY9" fmla="*/ 2355850 h 3797300"/>
              <a:gd name="connsiteX10" fmla="*/ 2324100 w 7435850"/>
              <a:gd name="connsiteY10" fmla="*/ 2349500 h 3797300"/>
              <a:gd name="connsiteX11" fmla="*/ 2546350 w 7435850"/>
              <a:gd name="connsiteY11" fmla="*/ 2552700 h 3797300"/>
              <a:gd name="connsiteX12" fmla="*/ 2762250 w 7435850"/>
              <a:gd name="connsiteY12" fmla="*/ 2355850 h 3797300"/>
              <a:gd name="connsiteX13" fmla="*/ 2940050 w 7435850"/>
              <a:gd name="connsiteY13" fmla="*/ 2279650 h 3797300"/>
              <a:gd name="connsiteX14" fmla="*/ 3009900 w 7435850"/>
              <a:gd name="connsiteY14" fmla="*/ 2266950 h 3797300"/>
              <a:gd name="connsiteX15" fmla="*/ 3232150 w 7435850"/>
              <a:gd name="connsiteY15" fmla="*/ 2082800 h 3797300"/>
              <a:gd name="connsiteX16" fmla="*/ 3486150 w 7435850"/>
              <a:gd name="connsiteY16" fmla="*/ 1974850 h 3797300"/>
              <a:gd name="connsiteX17" fmla="*/ 3943350 w 7435850"/>
              <a:gd name="connsiteY17" fmla="*/ 1409700 h 3797300"/>
              <a:gd name="connsiteX18" fmla="*/ 4178300 w 7435850"/>
              <a:gd name="connsiteY18" fmla="*/ 1397000 h 3797300"/>
              <a:gd name="connsiteX19" fmla="*/ 4413250 w 7435850"/>
              <a:gd name="connsiteY19" fmla="*/ 1250950 h 3797300"/>
              <a:gd name="connsiteX20" fmla="*/ 4622800 w 7435850"/>
              <a:gd name="connsiteY20" fmla="*/ 1320800 h 3797300"/>
              <a:gd name="connsiteX21" fmla="*/ 4800600 w 7435850"/>
              <a:gd name="connsiteY21" fmla="*/ 1130300 h 3797300"/>
              <a:gd name="connsiteX22" fmla="*/ 5041900 w 7435850"/>
              <a:gd name="connsiteY22" fmla="*/ 965200 h 3797300"/>
              <a:gd name="connsiteX23" fmla="*/ 5168900 w 7435850"/>
              <a:gd name="connsiteY23" fmla="*/ 958850 h 3797300"/>
              <a:gd name="connsiteX24" fmla="*/ 5302250 w 7435850"/>
              <a:gd name="connsiteY24" fmla="*/ 1117600 h 3797300"/>
              <a:gd name="connsiteX25" fmla="*/ 5365750 w 7435850"/>
              <a:gd name="connsiteY25" fmla="*/ 1136650 h 3797300"/>
              <a:gd name="connsiteX26" fmla="*/ 5549900 w 7435850"/>
              <a:gd name="connsiteY26" fmla="*/ 1187450 h 3797300"/>
              <a:gd name="connsiteX27" fmla="*/ 5797550 w 7435850"/>
              <a:gd name="connsiteY27" fmla="*/ 1003300 h 3797300"/>
              <a:gd name="connsiteX28" fmla="*/ 5949950 w 7435850"/>
              <a:gd name="connsiteY28" fmla="*/ 787400 h 3797300"/>
              <a:gd name="connsiteX29" fmla="*/ 6076950 w 7435850"/>
              <a:gd name="connsiteY29" fmla="*/ 641350 h 3797300"/>
              <a:gd name="connsiteX30" fmla="*/ 6242050 w 7435850"/>
              <a:gd name="connsiteY30" fmla="*/ 508000 h 3797300"/>
              <a:gd name="connsiteX31" fmla="*/ 6464300 w 7435850"/>
              <a:gd name="connsiteY31" fmla="*/ 495300 h 3797300"/>
              <a:gd name="connsiteX32" fmla="*/ 6654800 w 7435850"/>
              <a:gd name="connsiteY32" fmla="*/ 361950 h 3797300"/>
              <a:gd name="connsiteX33" fmla="*/ 6946900 w 7435850"/>
              <a:gd name="connsiteY33" fmla="*/ 0 h 3797300"/>
              <a:gd name="connsiteX34" fmla="*/ 7188200 w 7435850"/>
              <a:gd name="connsiteY34" fmla="*/ 177800 h 3797300"/>
              <a:gd name="connsiteX35" fmla="*/ 7423150 w 7435850"/>
              <a:gd name="connsiteY35" fmla="*/ 76200 h 3797300"/>
              <a:gd name="connsiteX0" fmla="*/ 7423150 w 7435850"/>
              <a:gd name="connsiteY0" fmla="*/ 76200 h 3797300"/>
              <a:gd name="connsiteX1" fmla="*/ 7435850 w 7435850"/>
              <a:gd name="connsiteY1" fmla="*/ 3784600 h 3797300"/>
              <a:gd name="connsiteX2" fmla="*/ 0 w 7435850"/>
              <a:gd name="connsiteY2" fmla="*/ 3797300 h 3797300"/>
              <a:gd name="connsiteX3" fmla="*/ 0 w 7435850"/>
              <a:gd name="connsiteY3" fmla="*/ 3594100 h 3797300"/>
              <a:gd name="connsiteX4" fmla="*/ 171450 w 7435850"/>
              <a:gd name="connsiteY4" fmla="*/ 3517900 h 3797300"/>
              <a:gd name="connsiteX5" fmla="*/ 457200 w 7435850"/>
              <a:gd name="connsiteY5" fmla="*/ 3441700 h 3797300"/>
              <a:gd name="connsiteX6" fmla="*/ 876300 w 7435850"/>
              <a:gd name="connsiteY6" fmla="*/ 3422650 h 3797300"/>
              <a:gd name="connsiteX7" fmla="*/ 1263650 w 7435850"/>
              <a:gd name="connsiteY7" fmla="*/ 2952750 h 3797300"/>
              <a:gd name="connsiteX8" fmla="*/ 1720850 w 7435850"/>
              <a:gd name="connsiteY8" fmla="*/ 2533650 h 3797300"/>
              <a:gd name="connsiteX9" fmla="*/ 2108200 w 7435850"/>
              <a:gd name="connsiteY9" fmla="*/ 2355850 h 3797300"/>
              <a:gd name="connsiteX10" fmla="*/ 2324100 w 7435850"/>
              <a:gd name="connsiteY10" fmla="*/ 2349500 h 3797300"/>
              <a:gd name="connsiteX11" fmla="*/ 2546350 w 7435850"/>
              <a:gd name="connsiteY11" fmla="*/ 2552700 h 3797300"/>
              <a:gd name="connsiteX12" fmla="*/ 2762250 w 7435850"/>
              <a:gd name="connsiteY12" fmla="*/ 2355850 h 3797300"/>
              <a:gd name="connsiteX13" fmla="*/ 2940050 w 7435850"/>
              <a:gd name="connsiteY13" fmla="*/ 2279650 h 3797300"/>
              <a:gd name="connsiteX14" fmla="*/ 3009900 w 7435850"/>
              <a:gd name="connsiteY14" fmla="*/ 2266950 h 3797300"/>
              <a:gd name="connsiteX15" fmla="*/ 3232150 w 7435850"/>
              <a:gd name="connsiteY15" fmla="*/ 2082800 h 3797300"/>
              <a:gd name="connsiteX16" fmla="*/ 3486150 w 7435850"/>
              <a:gd name="connsiteY16" fmla="*/ 1974850 h 3797300"/>
              <a:gd name="connsiteX17" fmla="*/ 3943350 w 7435850"/>
              <a:gd name="connsiteY17" fmla="*/ 1409700 h 3797300"/>
              <a:gd name="connsiteX18" fmla="*/ 4178300 w 7435850"/>
              <a:gd name="connsiteY18" fmla="*/ 1397000 h 3797300"/>
              <a:gd name="connsiteX19" fmla="*/ 4413250 w 7435850"/>
              <a:gd name="connsiteY19" fmla="*/ 1250950 h 3797300"/>
              <a:gd name="connsiteX20" fmla="*/ 4622800 w 7435850"/>
              <a:gd name="connsiteY20" fmla="*/ 1320800 h 3797300"/>
              <a:gd name="connsiteX21" fmla="*/ 4800600 w 7435850"/>
              <a:gd name="connsiteY21" fmla="*/ 1130300 h 3797300"/>
              <a:gd name="connsiteX22" fmla="*/ 5041900 w 7435850"/>
              <a:gd name="connsiteY22" fmla="*/ 965200 h 3797300"/>
              <a:gd name="connsiteX23" fmla="*/ 5168900 w 7435850"/>
              <a:gd name="connsiteY23" fmla="*/ 958850 h 3797300"/>
              <a:gd name="connsiteX24" fmla="*/ 5302250 w 7435850"/>
              <a:gd name="connsiteY24" fmla="*/ 1117600 h 3797300"/>
              <a:gd name="connsiteX25" fmla="*/ 5365750 w 7435850"/>
              <a:gd name="connsiteY25" fmla="*/ 1136650 h 3797300"/>
              <a:gd name="connsiteX26" fmla="*/ 5549900 w 7435850"/>
              <a:gd name="connsiteY26" fmla="*/ 1187450 h 3797300"/>
              <a:gd name="connsiteX27" fmla="*/ 5797550 w 7435850"/>
              <a:gd name="connsiteY27" fmla="*/ 1003300 h 3797300"/>
              <a:gd name="connsiteX28" fmla="*/ 5949950 w 7435850"/>
              <a:gd name="connsiteY28" fmla="*/ 787400 h 3797300"/>
              <a:gd name="connsiteX29" fmla="*/ 6076950 w 7435850"/>
              <a:gd name="connsiteY29" fmla="*/ 641350 h 3797300"/>
              <a:gd name="connsiteX30" fmla="*/ 6242050 w 7435850"/>
              <a:gd name="connsiteY30" fmla="*/ 508000 h 3797300"/>
              <a:gd name="connsiteX31" fmla="*/ 6464300 w 7435850"/>
              <a:gd name="connsiteY31" fmla="*/ 495300 h 3797300"/>
              <a:gd name="connsiteX32" fmla="*/ 6654800 w 7435850"/>
              <a:gd name="connsiteY32" fmla="*/ 361950 h 3797300"/>
              <a:gd name="connsiteX33" fmla="*/ 6946900 w 7435850"/>
              <a:gd name="connsiteY33" fmla="*/ 0 h 3797300"/>
              <a:gd name="connsiteX34" fmla="*/ 7188200 w 7435850"/>
              <a:gd name="connsiteY34" fmla="*/ 177800 h 3797300"/>
              <a:gd name="connsiteX35" fmla="*/ 7423150 w 7435850"/>
              <a:gd name="connsiteY35" fmla="*/ 762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435850" h="3797300">
                <a:moveTo>
                  <a:pt x="7423150" y="76200"/>
                </a:moveTo>
                <a:cubicBezTo>
                  <a:pt x="7427383" y="1312333"/>
                  <a:pt x="7431617" y="2548467"/>
                  <a:pt x="7435850" y="3784600"/>
                </a:cubicBezTo>
                <a:lnTo>
                  <a:pt x="0" y="3797300"/>
                </a:lnTo>
                <a:lnTo>
                  <a:pt x="0" y="3594100"/>
                </a:lnTo>
                <a:cubicBezTo>
                  <a:pt x="28575" y="3547533"/>
                  <a:pt x="95250" y="3543300"/>
                  <a:pt x="171450" y="3517900"/>
                </a:cubicBezTo>
                <a:cubicBezTo>
                  <a:pt x="247650" y="3492500"/>
                  <a:pt x="339725" y="3457575"/>
                  <a:pt x="457200" y="3441700"/>
                </a:cubicBezTo>
                <a:cubicBezTo>
                  <a:pt x="574675" y="3425825"/>
                  <a:pt x="676578" y="3406171"/>
                  <a:pt x="876300" y="3422650"/>
                </a:cubicBezTo>
                <a:cubicBezTo>
                  <a:pt x="1043366" y="3264958"/>
                  <a:pt x="1122892" y="3100916"/>
                  <a:pt x="1263650" y="2952750"/>
                </a:cubicBezTo>
                <a:cubicBezTo>
                  <a:pt x="1404408" y="2804584"/>
                  <a:pt x="1580092" y="2633133"/>
                  <a:pt x="1720850" y="2533650"/>
                </a:cubicBezTo>
                <a:cubicBezTo>
                  <a:pt x="1861608" y="2434167"/>
                  <a:pt x="2007658" y="2386542"/>
                  <a:pt x="2108200" y="2355850"/>
                </a:cubicBezTo>
                <a:cubicBezTo>
                  <a:pt x="2208742" y="2325158"/>
                  <a:pt x="2251075" y="2316692"/>
                  <a:pt x="2324100" y="2349500"/>
                </a:cubicBezTo>
                <a:cubicBezTo>
                  <a:pt x="2397125" y="2382308"/>
                  <a:pt x="2460625" y="2462742"/>
                  <a:pt x="2546350" y="2552700"/>
                </a:cubicBezTo>
                <a:cubicBezTo>
                  <a:pt x="2619375" y="2553758"/>
                  <a:pt x="2696633" y="2401358"/>
                  <a:pt x="2762250" y="2355850"/>
                </a:cubicBezTo>
                <a:cubicBezTo>
                  <a:pt x="2827867" y="2310342"/>
                  <a:pt x="2898775" y="2294467"/>
                  <a:pt x="2940050" y="2279650"/>
                </a:cubicBezTo>
                <a:cubicBezTo>
                  <a:pt x="2981325" y="2264833"/>
                  <a:pt x="2961217" y="2299758"/>
                  <a:pt x="3009900" y="2266950"/>
                </a:cubicBezTo>
                <a:cubicBezTo>
                  <a:pt x="3058583" y="2234142"/>
                  <a:pt x="3152775" y="2131483"/>
                  <a:pt x="3232150" y="2082800"/>
                </a:cubicBezTo>
                <a:cubicBezTo>
                  <a:pt x="3311525" y="2034117"/>
                  <a:pt x="3348567" y="2061633"/>
                  <a:pt x="3486150" y="1974850"/>
                </a:cubicBezTo>
                <a:cubicBezTo>
                  <a:pt x="3604683" y="1862667"/>
                  <a:pt x="3827992" y="1506008"/>
                  <a:pt x="3943350" y="1409700"/>
                </a:cubicBezTo>
                <a:cubicBezTo>
                  <a:pt x="4058708" y="1313392"/>
                  <a:pt x="4080933" y="1372658"/>
                  <a:pt x="4178300" y="1397000"/>
                </a:cubicBezTo>
                <a:cubicBezTo>
                  <a:pt x="4320117" y="1287992"/>
                  <a:pt x="4339167" y="1263650"/>
                  <a:pt x="4413250" y="1250950"/>
                </a:cubicBezTo>
                <a:cubicBezTo>
                  <a:pt x="4487333" y="1238250"/>
                  <a:pt x="4507442" y="1258358"/>
                  <a:pt x="4622800" y="1320800"/>
                </a:cubicBezTo>
                <a:cubicBezTo>
                  <a:pt x="4712758" y="1199092"/>
                  <a:pt x="4730750" y="1189567"/>
                  <a:pt x="4800600" y="1130300"/>
                </a:cubicBezTo>
                <a:cubicBezTo>
                  <a:pt x="4870450" y="1071033"/>
                  <a:pt x="4993217" y="993775"/>
                  <a:pt x="5041900" y="965200"/>
                </a:cubicBezTo>
                <a:cubicBezTo>
                  <a:pt x="5106458" y="942975"/>
                  <a:pt x="5125509" y="933450"/>
                  <a:pt x="5168900" y="958850"/>
                </a:cubicBezTo>
                <a:cubicBezTo>
                  <a:pt x="5212291" y="984250"/>
                  <a:pt x="5272617" y="1094317"/>
                  <a:pt x="5302250" y="1117600"/>
                </a:cubicBezTo>
                <a:cubicBezTo>
                  <a:pt x="5331883" y="1140883"/>
                  <a:pt x="5328708" y="1127125"/>
                  <a:pt x="5365750" y="1136650"/>
                </a:cubicBezTo>
                <a:cubicBezTo>
                  <a:pt x="5407025" y="1148292"/>
                  <a:pt x="5458883" y="1158875"/>
                  <a:pt x="5549900" y="1187450"/>
                </a:cubicBezTo>
                <a:cubicBezTo>
                  <a:pt x="5647267" y="1108075"/>
                  <a:pt x="5730875" y="1069975"/>
                  <a:pt x="5797550" y="1003300"/>
                </a:cubicBezTo>
                <a:cubicBezTo>
                  <a:pt x="5864225" y="936625"/>
                  <a:pt x="5903383" y="847725"/>
                  <a:pt x="5949950" y="787400"/>
                </a:cubicBezTo>
                <a:cubicBezTo>
                  <a:pt x="5996517" y="727075"/>
                  <a:pt x="6028267" y="687917"/>
                  <a:pt x="6076950" y="641350"/>
                </a:cubicBezTo>
                <a:cubicBezTo>
                  <a:pt x="6125633" y="594783"/>
                  <a:pt x="6177492" y="532342"/>
                  <a:pt x="6242050" y="508000"/>
                </a:cubicBezTo>
                <a:cubicBezTo>
                  <a:pt x="6338358" y="502708"/>
                  <a:pt x="6370108" y="487892"/>
                  <a:pt x="6464300" y="495300"/>
                </a:cubicBezTo>
                <a:cubicBezTo>
                  <a:pt x="6596592" y="401108"/>
                  <a:pt x="6574367" y="444500"/>
                  <a:pt x="6654800" y="361950"/>
                </a:cubicBezTo>
                <a:cubicBezTo>
                  <a:pt x="6735233" y="279400"/>
                  <a:pt x="6858000" y="30692"/>
                  <a:pt x="6946900" y="0"/>
                </a:cubicBezTo>
                <a:lnTo>
                  <a:pt x="7188200" y="177800"/>
                </a:lnTo>
                <a:lnTo>
                  <a:pt x="7423150" y="7620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4981575" algn="l"/>
              </a:tabLst>
            </a:pPr>
            <a: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  <a:t>Impact of Health Reform </a:t>
            </a:r>
            <a:b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  <a:t>On Cost Control Provisions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216976" y="1423952"/>
          <a:ext cx="8671302" cy="448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67FBF8-C08D-4436-B928-4CE6B9A9A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167FBF8-C08D-4436-B928-4CE6B9A9A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C1FDC-C65D-4E24-9698-ABBE67C7A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39C1FDC-C65D-4E24-9698-ABBE67C7A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1D54BA-2453-4483-803B-0AED5EE8C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C1D54BA-2453-4483-803B-0AED5EE8C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A107BB-04FE-4173-A5AB-F71377622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6A107BB-04FE-4173-A5AB-F71377622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4981575" algn="l"/>
              </a:tabLst>
            </a:pPr>
            <a: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  <a:t>Healthcare Reform’s</a:t>
            </a:r>
            <a:b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  <a:t>Proven Cost Control Provisions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216976" y="1423952"/>
          <a:ext cx="8671302" cy="448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void.jpg"/>
          <p:cNvPicPr>
            <a:picLocks noChangeAspect="1"/>
          </p:cNvPicPr>
          <p:nvPr/>
        </p:nvPicPr>
        <p:blipFill>
          <a:blip r:embed="rId7" cstate="print"/>
          <a:srcRect l="14443" r="10591"/>
          <a:stretch>
            <a:fillRect/>
          </a:stretch>
        </p:blipFill>
        <p:spPr>
          <a:xfrm>
            <a:off x="2547249" y="1621971"/>
            <a:ext cx="4032875" cy="4034726"/>
          </a:xfrm>
          <a:prstGeom prst="ellipse">
            <a:avLst/>
          </a:prstGeom>
          <a:ln w="12700" cap="rnd"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70857" y="1904994"/>
            <a:ext cx="1383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 pitchFamily="34" charset="0"/>
              </a:rPr>
              <a:t>Nothing</a:t>
            </a:r>
          </a:p>
          <a:p>
            <a:r>
              <a:rPr lang="en-US" sz="2800" dirty="0" smtClean="0">
                <a:latin typeface="Franklin Gothic Medium" pitchFamily="34" charset="0"/>
              </a:rPr>
              <a:t>Proven</a:t>
            </a:r>
            <a:endParaRPr lang="en-US" sz="28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474022"/>
            <a:ext cx="1383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 pitchFamily="34" charset="0"/>
              </a:rPr>
              <a:t>Nothing</a:t>
            </a:r>
          </a:p>
          <a:p>
            <a:r>
              <a:rPr lang="en-US" sz="2800" dirty="0" smtClean="0">
                <a:latin typeface="Franklin Gothic Medium" pitchFamily="34" charset="0"/>
              </a:rPr>
              <a:t>Proven</a:t>
            </a:r>
            <a:endParaRPr lang="en-US" sz="28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857" y="4474022"/>
            <a:ext cx="1473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 pitchFamily="34" charset="0"/>
              </a:rPr>
              <a:t>Nothing </a:t>
            </a:r>
          </a:p>
          <a:p>
            <a:r>
              <a:rPr lang="en-US" sz="2800" dirty="0" smtClean="0">
                <a:latin typeface="Franklin Gothic Medium" pitchFamily="34" charset="0"/>
              </a:rPr>
              <a:t>Proven</a:t>
            </a:r>
            <a:endParaRPr lang="en-US" sz="28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904994"/>
            <a:ext cx="1383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 pitchFamily="34" charset="0"/>
              </a:rPr>
              <a:t>Nothing</a:t>
            </a:r>
          </a:p>
          <a:p>
            <a:r>
              <a:rPr lang="en-US" sz="2800" dirty="0" smtClean="0">
                <a:latin typeface="Franklin Gothic Medium" pitchFamily="34" charset="0"/>
              </a:rPr>
              <a:t>Proven</a:t>
            </a:r>
            <a:endParaRPr lang="en-US" sz="2800" dirty="0"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Robust Data About Hospital Computing and the Cost and Quality of Care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71500" y="1915889"/>
          <a:ext cx="8001000" cy="399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832042" y="1368699"/>
            <a:ext cx="5479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Franklin Gothic Medium" pitchFamily="34" charset="0"/>
              </a:rPr>
              <a:t>Data available for ~4,000 U.S. hospitals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Computer Myths and Evidence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59596" y="1436914"/>
          <a:ext cx="8424809" cy="421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45612B-311F-43B0-8A25-E3479BFDF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945612B-311F-43B0-8A25-E3479BFDF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A75A0B-F04A-4599-8DA6-DD3C77D3D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4A75A0B-F04A-4599-8DA6-DD3C77D3D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8D9756-6C53-43FB-BD34-1D1A86EC1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68D9756-6C53-43FB-BD34-1D1A86EC1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5143" y="1752603"/>
            <a:ext cx="6999514" cy="37120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Texas’ 2003 Tort Reform </a:t>
            </a:r>
            <a:br>
              <a:rPr lang="en-US" dirty="0" smtClean="0"/>
            </a:br>
            <a:r>
              <a:rPr lang="en-US" dirty="0" smtClean="0"/>
              <a:t>Failed to Curb Medical Costs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5056" y="1643749"/>
          <a:ext cx="1186543" cy="456111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6543"/>
              </a:tblGrid>
              <a:tr h="15203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$10,000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15203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$5,000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15203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Medium" pitchFamily="34" charset="0"/>
                        </a:rPr>
                        <a:t>0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2144" y="5533574"/>
          <a:ext cx="9318172" cy="396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29543"/>
                <a:gridCol w="2329543"/>
                <a:gridCol w="2329543"/>
                <a:gridCol w="2329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1992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1997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2002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Medium" pitchFamily="34" charset="0"/>
                        </a:rPr>
                        <a:t>2007</a:t>
                      </a:r>
                      <a:endParaRPr lang="en-US" sz="200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1407226" y="2761016"/>
            <a:ext cx="7006442" cy="607621"/>
          </a:xfrm>
          <a:custGeom>
            <a:avLst/>
            <a:gdLst>
              <a:gd name="connsiteX0" fmla="*/ 0 w 7006442"/>
              <a:gd name="connsiteY0" fmla="*/ 576943 h 607621"/>
              <a:gd name="connsiteX1" fmla="*/ 504701 w 7006442"/>
              <a:gd name="connsiteY1" fmla="*/ 588818 h 607621"/>
              <a:gd name="connsiteX2" fmla="*/ 902525 w 7006442"/>
              <a:gd name="connsiteY2" fmla="*/ 464127 h 607621"/>
              <a:gd name="connsiteX3" fmla="*/ 1300348 w 7006442"/>
              <a:gd name="connsiteY3" fmla="*/ 375062 h 607621"/>
              <a:gd name="connsiteX4" fmla="*/ 1864426 w 7006442"/>
              <a:gd name="connsiteY4" fmla="*/ 274122 h 607621"/>
              <a:gd name="connsiteX5" fmla="*/ 2339439 w 7006442"/>
              <a:gd name="connsiteY5" fmla="*/ 173182 h 607621"/>
              <a:gd name="connsiteX6" fmla="*/ 2772888 w 7006442"/>
              <a:gd name="connsiteY6" fmla="*/ 24740 h 607621"/>
              <a:gd name="connsiteX7" fmla="*/ 2962893 w 7006442"/>
              <a:gd name="connsiteY7" fmla="*/ 24740 h 607621"/>
              <a:gd name="connsiteX8" fmla="*/ 3336966 w 7006442"/>
              <a:gd name="connsiteY8" fmla="*/ 42553 h 607621"/>
              <a:gd name="connsiteX9" fmla="*/ 3829792 w 7006442"/>
              <a:gd name="connsiteY9" fmla="*/ 179120 h 607621"/>
              <a:gd name="connsiteX10" fmla="*/ 4197927 w 7006442"/>
              <a:gd name="connsiteY10" fmla="*/ 285998 h 607621"/>
              <a:gd name="connsiteX11" fmla="*/ 4928260 w 7006442"/>
              <a:gd name="connsiteY11" fmla="*/ 280060 h 607621"/>
              <a:gd name="connsiteX12" fmla="*/ 5213268 w 7006442"/>
              <a:gd name="connsiteY12" fmla="*/ 256309 h 607621"/>
              <a:gd name="connsiteX13" fmla="*/ 5516088 w 7006442"/>
              <a:gd name="connsiteY13" fmla="*/ 202870 h 607621"/>
              <a:gd name="connsiteX14" fmla="*/ 5759532 w 7006442"/>
              <a:gd name="connsiteY14" fmla="*/ 190995 h 607621"/>
              <a:gd name="connsiteX15" fmla="*/ 5902036 w 7006442"/>
              <a:gd name="connsiteY15" fmla="*/ 173182 h 607621"/>
              <a:gd name="connsiteX16" fmla="*/ 6359236 w 7006442"/>
              <a:gd name="connsiteY16" fmla="*/ 167244 h 607621"/>
              <a:gd name="connsiteX17" fmla="*/ 6596743 w 7006442"/>
              <a:gd name="connsiteY17" fmla="*/ 143494 h 607621"/>
              <a:gd name="connsiteX18" fmla="*/ 7006442 w 7006442"/>
              <a:gd name="connsiteY18" fmla="*/ 36616 h 60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06442" h="607621">
                <a:moveTo>
                  <a:pt x="0" y="576943"/>
                </a:moveTo>
                <a:cubicBezTo>
                  <a:pt x="177140" y="592282"/>
                  <a:pt x="354280" y="607621"/>
                  <a:pt x="504701" y="588818"/>
                </a:cubicBezTo>
                <a:cubicBezTo>
                  <a:pt x="655122" y="570015"/>
                  <a:pt x="769917" y="499753"/>
                  <a:pt x="902525" y="464127"/>
                </a:cubicBezTo>
                <a:cubicBezTo>
                  <a:pt x="1035133" y="428501"/>
                  <a:pt x="1140031" y="406730"/>
                  <a:pt x="1300348" y="375062"/>
                </a:cubicBezTo>
                <a:cubicBezTo>
                  <a:pt x="1460665" y="343395"/>
                  <a:pt x="1691244" y="307769"/>
                  <a:pt x="1864426" y="274122"/>
                </a:cubicBezTo>
                <a:cubicBezTo>
                  <a:pt x="2037608" y="240475"/>
                  <a:pt x="2188029" y="214746"/>
                  <a:pt x="2339439" y="173182"/>
                </a:cubicBezTo>
                <a:cubicBezTo>
                  <a:pt x="2490849" y="131618"/>
                  <a:pt x="2668979" y="49480"/>
                  <a:pt x="2772888" y="24740"/>
                </a:cubicBezTo>
                <a:cubicBezTo>
                  <a:pt x="2876797" y="0"/>
                  <a:pt x="2868880" y="21771"/>
                  <a:pt x="2962893" y="24740"/>
                </a:cubicBezTo>
                <a:cubicBezTo>
                  <a:pt x="3056906" y="27709"/>
                  <a:pt x="3192483" y="16823"/>
                  <a:pt x="3336966" y="42553"/>
                </a:cubicBezTo>
                <a:cubicBezTo>
                  <a:pt x="3481449" y="68283"/>
                  <a:pt x="3829792" y="179120"/>
                  <a:pt x="3829792" y="179120"/>
                </a:cubicBezTo>
                <a:cubicBezTo>
                  <a:pt x="3973285" y="219694"/>
                  <a:pt x="4014849" y="269175"/>
                  <a:pt x="4197927" y="285998"/>
                </a:cubicBezTo>
                <a:cubicBezTo>
                  <a:pt x="4381005" y="302821"/>
                  <a:pt x="4759037" y="285008"/>
                  <a:pt x="4928260" y="280060"/>
                </a:cubicBezTo>
                <a:cubicBezTo>
                  <a:pt x="5097483" y="275112"/>
                  <a:pt x="5115297" y="269174"/>
                  <a:pt x="5213268" y="256309"/>
                </a:cubicBezTo>
                <a:cubicBezTo>
                  <a:pt x="5311239" y="243444"/>
                  <a:pt x="5425044" y="213756"/>
                  <a:pt x="5516088" y="202870"/>
                </a:cubicBezTo>
                <a:cubicBezTo>
                  <a:pt x="5607132" y="191984"/>
                  <a:pt x="5695207" y="195943"/>
                  <a:pt x="5759532" y="190995"/>
                </a:cubicBezTo>
                <a:cubicBezTo>
                  <a:pt x="5823857" y="186047"/>
                  <a:pt x="5802085" y="177141"/>
                  <a:pt x="5902036" y="173182"/>
                </a:cubicBezTo>
                <a:cubicBezTo>
                  <a:pt x="6001987" y="169224"/>
                  <a:pt x="6243451" y="172192"/>
                  <a:pt x="6359236" y="167244"/>
                </a:cubicBezTo>
                <a:cubicBezTo>
                  <a:pt x="6475021" y="162296"/>
                  <a:pt x="6488875" y="165265"/>
                  <a:pt x="6596743" y="143494"/>
                </a:cubicBezTo>
                <a:cubicBezTo>
                  <a:pt x="6704611" y="121723"/>
                  <a:pt x="6855526" y="79169"/>
                  <a:pt x="7006442" y="36616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413164" y="2367152"/>
            <a:ext cx="7000504" cy="1019298"/>
          </a:xfrm>
          <a:custGeom>
            <a:avLst/>
            <a:gdLst>
              <a:gd name="connsiteX0" fmla="*/ 0 w 7000504"/>
              <a:gd name="connsiteY0" fmla="*/ 1036121 h 1054924"/>
              <a:gd name="connsiteX1" fmla="*/ 475013 w 7000504"/>
              <a:gd name="connsiteY1" fmla="*/ 952994 h 1054924"/>
              <a:gd name="connsiteX2" fmla="*/ 1413163 w 7000504"/>
              <a:gd name="connsiteY2" fmla="*/ 424542 h 1054924"/>
              <a:gd name="connsiteX3" fmla="*/ 2315688 w 7000504"/>
              <a:gd name="connsiteY3" fmla="*/ 92033 h 1054924"/>
              <a:gd name="connsiteX4" fmla="*/ 2873828 w 7000504"/>
              <a:gd name="connsiteY4" fmla="*/ 80158 h 1054924"/>
              <a:gd name="connsiteX5" fmla="*/ 4162301 w 7000504"/>
              <a:gd name="connsiteY5" fmla="*/ 572984 h 1054924"/>
              <a:gd name="connsiteX6" fmla="*/ 4548249 w 7000504"/>
              <a:gd name="connsiteY6" fmla="*/ 572984 h 1054924"/>
              <a:gd name="connsiteX7" fmla="*/ 4910446 w 7000504"/>
              <a:gd name="connsiteY7" fmla="*/ 525482 h 1054924"/>
              <a:gd name="connsiteX8" fmla="*/ 5896098 w 7000504"/>
              <a:gd name="connsiteY8" fmla="*/ 353290 h 1054924"/>
              <a:gd name="connsiteX9" fmla="*/ 6567054 w 7000504"/>
              <a:gd name="connsiteY9" fmla="*/ 258288 h 1054924"/>
              <a:gd name="connsiteX10" fmla="*/ 7000504 w 7000504"/>
              <a:gd name="connsiteY10" fmla="*/ 86095 h 1054924"/>
              <a:gd name="connsiteX0" fmla="*/ 0 w 7000504"/>
              <a:gd name="connsiteY0" fmla="*/ 1036121 h 1054924"/>
              <a:gd name="connsiteX1" fmla="*/ 475013 w 7000504"/>
              <a:gd name="connsiteY1" fmla="*/ 952994 h 1054924"/>
              <a:gd name="connsiteX2" fmla="*/ 1413163 w 7000504"/>
              <a:gd name="connsiteY2" fmla="*/ 424542 h 1054924"/>
              <a:gd name="connsiteX3" fmla="*/ 2315688 w 7000504"/>
              <a:gd name="connsiteY3" fmla="*/ 92033 h 1054924"/>
              <a:gd name="connsiteX4" fmla="*/ 2873828 w 7000504"/>
              <a:gd name="connsiteY4" fmla="*/ 80158 h 1054924"/>
              <a:gd name="connsiteX5" fmla="*/ 4162301 w 7000504"/>
              <a:gd name="connsiteY5" fmla="*/ 572984 h 1054924"/>
              <a:gd name="connsiteX6" fmla="*/ 4548249 w 7000504"/>
              <a:gd name="connsiteY6" fmla="*/ 572984 h 1054924"/>
              <a:gd name="connsiteX7" fmla="*/ 4910446 w 7000504"/>
              <a:gd name="connsiteY7" fmla="*/ 525482 h 1054924"/>
              <a:gd name="connsiteX8" fmla="*/ 5896098 w 7000504"/>
              <a:gd name="connsiteY8" fmla="*/ 353290 h 1054924"/>
              <a:gd name="connsiteX9" fmla="*/ 6567054 w 7000504"/>
              <a:gd name="connsiteY9" fmla="*/ 258288 h 1054924"/>
              <a:gd name="connsiteX10" fmla="*/ 7000504 w 7000504"/>
              <a:gd name="connsiteY10" fmla="*/ 86095 h 1054924"/>
              <a:gd name="connsiteX0" fmla="*/ 0 w 7000504"/>
              <a:gd name="connsiteY0" fmla="*/ 1036121 h 1054924"/>
              <a:gd name="connsiteX1" fmla="*/ 475013 w 7000504"/>
              <a:gd name="connsiteY1" fmla="*/ 952994 h 1054924"/>
              <a:gd name="connsiteX2" fmla="*/ 1413163 w 7000504"/>
              <a:gd name="connsiteY2" fmla="*/ 424542 h 1054924"/>
              <a:gd name="connsiteX3" fmla="*/ 2315688 w 7000504"/>
              <a:gd name="connsiteY3" fmla="*/ 92033 h 1054924"/>
              <a:gd name="connsiteX4" fmla="*/ 2873828 w 7000504"/>
              <a:gd name="connsiteY4" fmla="*/ 80158 h 1054924"/>
              <a:gd name="connsiteX5" fmla="*/ 4162301 w 7000504"/>
              <a:gd name="connsiteY5" fmla="*/ 572984 h 1054924"/>
              <a:gd name="connsiteX6" fmla="*/ 4548249 w 7000504"/>
              <a:gd name="connsiteY6" fmla="*/ 572984 h 1054924"/>
              <a:gd name="connsiteX7" fmla="*/ 4910446 w 7000504"/>
              <a:gd name="connsiteY7" fmla="*/ 525482 h 1054924"/>
              <a:gd name="connsiteX8" fmla="*/ 5896098 w 7000504"/>
              <a:gd name="connsiteY8" fmla="*/ 353290 h 1054924"/>
              <a:gd name="connsiteX9" fmla="*/ 6567054 w 7000504"/>
              <a:gd name="connsiteY9" fmla="*/ 258288 h 1054924"/>
              <a:gd name="connsiteX10" fmla="*/ 7000504 w 7000504"/>
              <a:gd name="connsiteY10" fmla="*/ 86095 h 1054924"/>
              <a:gd name="connsiteX0" fmla="*/ 0 w 7000504"/>
              <a:gd name="connsiteY0" fmla="*/ 1001485 h 1020288"/>
              <a:gd name="connsiteX1" fmla="*/ 475013 w 7000504"/>
              <a:gd name="connsiteY1" fmla="*/ 918358 h 1020288"/>
              <a:gd name="connsiteX2" fmla="*/ 1413163 w 7000504"/>
              <a:gd name="connsiteY2" fmla="*/ 389906 h 1020288"/>
              <a:gd name="connsiteX3" fmla="*/ 2315688 w 7000504"/>
              <a:gd name="connsiteY3" fmla="*/ 57397 h 1020288"/>
              <a:gd name="connsiteX4" fmla="*/ 2873828 w 7000504"/>
              <a:gd name="connsiteY4" fmla="*/ 45522 h 1020288"/>
              <a:gd name="connsiteX5" fmla="*/ 4162301 w 7000504"/>
              <a:gd name="connsiteY5" fmla="*/ 538348 h 1020288"/>
              <a:gd name="connsiteX6" fmla="*/ 4548249 w 7000504"/>
              <a:gd name="connsiteY6" fmla="*/ 538348 h 1020288"/>
              <a:gd name="connsiteX7" fmla="*/ 4910446 w 7000504"/>
              <a:gd name="connsiteY7" fmla="*/ 490846 h 1020288"/>
              <a:gd name="connsiteX8" fmla="*/ 5896098 w 7000504"/>
              <a:gd name="connsiteY8" fmla="*/ 318654 h 1020288"/>
              <a:gd name="connsiteX9" fmla="*/ 6567054 w 7000504"/>
              <a:gd name="connsiteY9" fmla="*/ 223652 h 1020288"/>
              <a:gd name="connsiteX10" fmla="*/ 7000504 w 7000504"/>
              <a:gd name="connsiteY10" fmla="*/ 51459 h 1020288"/>
              <a:gd name="connsiteX0" fmla="*/ 0 w 7000504"/>
              <a:gd name="connsiteY0" fmla="*/ 1000495 h 1019298"/>
              <a:gd name="connsiteX1" fmla="*/ 475013 w 7000504"/>
              <a:gd name="connsiteY1" fmla="*/ 917368 h 1019298"/>
              <a:gd name="connsiteX2" fmla="*/ 1413163 w 7000504"/>
              <a:gd name="connsiteY2" fmla="*/ 388916 h 1019298"/>
              <a:gd name="connsiteX3" fmla="*/ 2315688 w 7000504"/>
              <a:gd name="connsiteY3" fmla="*/ 56407 h 1019298"/>
              <a:gd name="connsiteX4" fmla="*/ 2873828 w 7000504"/>
              <a:gd name="connsiteY4" fmla="*/ 44532 h 1019298"/>
              <a:gd name="connsiteX5" fmla="*/ 4162301 w 7000504"/>
              <a:gd name="connsiteY5" fmla="*/ 537358 h 1019298"/>
              <a:gd name="connsiteX6" fmla="*/ 4548249 w 7000504"/>
              <a:gd name="connsiteY6" fmla="*/ 537358 h 1019298"/>
              <a:gd name="connsiteX7" fmla="*/ 4910446 w 7000504"/>
              <a:gd name="connsiteY7" fmla="*/ 489856 h 1019298"/>
              <a:gd name="connsiteX8" fmla="*/ 5896098 w 7000504"/>
              <a:gd name="connsiteY8" fmla="*/ 317664 h 1019298"/>
              <a:gd name="connsiteX9" fmla="*/ 6567054 w 7000504"/>
              <a:gd name="connsiteY9" fmla="*/ 222662 h 1019298"/>
              <a:gd name="connsiteX10" fmla="*/ 7000504 w 7000504"/>
              <a:gd name="connsiteY10" fmla="*/ 50469 h 101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0504" h="1019298">
                <a:moveTo>
                  <a:pt x="0" y="1000495"/>
                </a:moveTo>
                <a:cubicBezTo>
                  <a:pt x="119743" y="1009896"/>
                  <a:pt x="239486" y="1019298"/>
                  <a:pt x="475013" y="917368"/>
                </a:cubicBezTo>
                <a:cubicBezTo>
                  <a:pt x="710540" y="815438"/>
                  <a:pt x="1106384" y="532409"/>
                  <a:pt x="1413163" y="388916"/>
                </a:cubicBezTo>
                <a:cubicBezTo>
                  <a:pt x="1719942" y="245423"/>
                  <a:pt x="2072244" y="113804"/>
                  <a:pt x="2315688" y="56407"/>
                </a:cubicBezTo>
                <a:cubicBezTo>
                  <a:pt x="2731325" y="16823"/>
                  <a:pt x="2548246" y="0"/>
                  <a:pt x="2873828" y="44532"/>
                </a:cubicBezTo>
                <a:cubicBezTo>
                  <a:pt x="3181597" y="124691"/>
                  <a:pt x="3883231" y="455220"/>
                  <a:pt x="4162301" y="537358"/>
                </a:cubicBezTo>
                <a:cubicBezTo>
                  <a:pt x="4435433" y="566057"/>
                  <a:pt x="4423558" y="545275"/>
                  <a:pt x="4548249" y="537358"/>
                </a:cubicBezTo>
                <a:cubicBezTo>
                  <a:pt x="4815444" y="499753"/>
                  <a:pt x="4685805" y="526472"/>
                  <a:pt x="4910446" y="489856"/>
                </a:cubicBezTo>
                <a:cubicBezTo>
                  <a:pt x="5135088" y="453240"/>
                  <a:pt x="5619997" y="362196"/>
                  <a:pt x="5896098" y="317664"/>
                </a:cubicBezTo>
                <a:cubicBezTo>
                  <a:pt x="6172199" y="273132"/>
                  <a:pt x="6382986" y="267194"/>
                  <a:pt x="6567054" y="222662"/>
                </a:cubicBezTo>
                <a:cubicBezTo>
                  <a:pt x="6751122" y="178130"/>
                  <a:pt x="6875813" y="114299"/>
                  <a:pt x="7000504" y="50469"/>
                </a:cubicBezTo>
              </a:path>
            </a:pathLst>
          </a:custGeom>
          <a:ln w="76200">
            <a:solidFill>
              <a:srgbClr val="CC00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Callout 10"/>
          <p:cNvSpPr/>
          <p:nvPr/>
        </p:nvSpPr>
        <p:spPr>
          <a:xfrm>
            <a:off x="5725885" y="3124199"/>
            <a:ext cx="2318656" cy="1338943"/>
          </a:xfrm>
          <a:prstGeom prst="up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 pitchFamily="34" charset="0"/>
              </a:rPr>
              <a:t>Tort reform implemented</a:t>
            </a:r>
            <a:endParaRPr lang="en-US" sz="2400" dirty="0">
              <a:latin typeface="Franklin Gothic Medium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2100" y="4400064"/>
            <a:ext cx="413657" cy="413657"/>
          </a:xfrm>
          <a:prstGeom prst="rect">
            <a:avLst/>
          </a:prstGeom>
          <a:solidFill>
            <a:srgbClr val="CC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62100" y="4922576"/>
            <a:ext cx="413657" cy="4136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48542" y="4376060"/>
            <a:ext cx="915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Texas</a:t>
            </a:r>
            <a:endParaRPr lang="en-US" sz="2400" dirty="0"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8542" y="4898572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US</a:t>
            </a:r>
            <a:endParaRPr lang="en-US" sz="2400" dirty="0"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497" y="1328053"/>
            <a:ext cx="8591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Medicare reimbursement per enrollee, adjusted for medical service inflation 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3217" y="6247730"/>
            <a:ext cx="4428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Public Citizen, December 2009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3171" y="4746172"/>
            <a:ext cx="480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Franklin Gothic Medium" pitchFamily="34" charset="0"/>
              </a:rPr>
              <a:t>Note: Total malpractice payments decreased 67% between 2003 and 2008</a:t>
            </a:r>
            <a:endParaRPr lang="en-US" sz="20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Uninsured Children Have</a:t>
            </a:r>
            <a:br>
              <a:rPr lang="en-US" dirty="0" smtClean="0"/>
            </a:br>
            <a:r>
              <a:rPr lang="en-US" dirty="0" smtClean="0"/>
              <a:t>Higher Inpatient Mortality 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35431" y="1397000"/>
          <a:ext cx="7981627" cy="415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6241" y="6245208"/>
            <a:ext cx="555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</a:t>
            </a:r>
            <a:r>
              <a:rPr lang="en-US" sz="2000" dirty="0" err="1" smtClean="0">
                <a:solidFill>
                  <a:schemeClr val="bg1"/>
                </a:solidFill>
                <a:latin typeface="Franklin Gothic Book" pitchFamily="34" charset="0"/>
              </a:rPr>
              <a:t>Jnl</a:t>
            </a:r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 of Public Health, October 29,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002" y="5591696"/>
            <a:ext cx="872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*Adjusted for gender, race, age, location, hospital type, and admission source   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309606" y="3014422"/>
            <a:ext cx="3265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Adjusted* mortality rate (%)</a:t>
            </a:r>
            <a:endParaRPr lang="en-US" sz="20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/>
              <a:t>Impact of Health </a:t>
            </a:r>
            <a:r>
              <a:rPr lang="en-US" b="1" dirty="0" smtClean="0"/>
              <a:t>R</a:t>
            </a:r>
            <a:r>
              <a:rPr lang="en-US" sz="4800" b="1" dirty="0" smtClean="0"/>
              <a:t>eform </a:t>
            </a:r>
            <a:br>
              <a:rPr lang="en-US" sz="4800" b="1" dirty="0" smtClean="0"/>
            </a:br>
            <a:r>
              <a:rPr lang="en-US" b="1" dirty="0" smtClean="0"/>
              <a:t>O</a:t>
            </a:r>
            <a:r>
              <a:rPr lang="en-US" sz="4800" b="1" dirty="0" smtClean="0"/>
              <a:t>n the Uninsured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79709" y="1588576"/>
          <a:ext cx="8229600" cy="416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Uninsured and Underinsured </a:t>
            </a:r>
            <a:br>
              <a:rPr lang="en-US" dirty="0" smtClean="0"/>
            </a:br>
            <a:r>
              <a:rPr lang="en-US" dirty="0" smtClean="0"/>
              <a:t>Delay Care for Heart Attacks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635431" y="1397000"/>
          <a:ext cx="7981627" cy="395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234" y="5297224"/>
            <a:ext cx="87410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Franklin Gothic Medium" pitchFamily="34" charset="0"/>
              </a:rPr>
              <a:t>*Adjusted for age, sex, race, clinical, health status, social/psych factors, urban/rural 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Franklin Gothic Medium" pitchFamily="34" charset="0"/>
              </a:rPr>
              <a:t>** Under-insured = had coverage but patient concerned about cost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318899" y="3014422"/>
            <a:ext cx="3283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Odds ratio for delayed care*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8751" y="6252955"/>
            <a:ext cx="555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JAMA April 15, 2010:303:1392 </a:t>
            </a:r>
            <a:endParaRPr lang="en-US" sz="20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Increasing Medicare HMO Copayments Drives People Into the Hospital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48372" y="5991696"/>
            <a:ext cx="5563891" cy="8771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74320" indent="-457200">
              <a:lnSpc>
                <a:spcPct val="85000"/>
              </a:lnSpc>
            </a:pPr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Differences between plans that did and did not raise  copayments</a:t>
            </a:r>
          </a:p>
          <a:p>
            <a:pPr marL="274320" indent="-457200">
              <a:lnSpc>
                <a:spcPct val="85000"/>
              </a:lnSpc>
            </a:pPr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NEJM 2010 362:320</a:t>
            </a:r>
            <a:endParaRPr lang="en-US" sz="20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66427" y="1396999"/>
          <a:ext cx="7679409" cy="425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FF1DD6-449F-41A2-A3E3-8BF1D83C3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3FF1DD6-449F-41A2-A3E3-8BF1D83C3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20DE4-94C0-44B6-8533-82D1A2905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35B20DE4-94C0-44B6-8533-82D1A2905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852DC4-7ED8-4A02-898B-22062AF9F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3852DC4-7ED8-4A02-898B-22062AF9F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5B5A40-A1E7-44A2-854F-D67469FAB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E05B5A40-A1E7-44A2-854F-D67469FAB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Expenses Are Rising for the Privately Insured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87458" y="1852048"/>
          <a:ext cx="8462073" cy="426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8011" y="6057124"/>
            <a:ext cx="532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Source: Bernstein D. Office of Economic Policy, US Treasury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9352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Full-year, privately-insured households </a:t>
            </a:r>
          </a:p>
          <a:p>
            <a:pPr algn="ctr"/>
            <a:r>
              <a:rPr lang="en-US" sz="2000" dirty="0" smtClean="0">
                <a:latin typeface="Franklin Gothic Medium" pitchFamily="34" charset="0"/>
              </a:rPr>
              <a:t>with out-of-pocket expenses &gt;$5,000 (2006 dollars)  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1931" y="2255003"/>
            <a:ext cx="271220" cy="271220"/>
          </a:xfrm>
          <a:prstGeom prst="rect">
            <a:avLst/>
          </a:prstGeom>
          <a:solidFill>
            <a:srgbClr val="01A2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1931" y="2678622"/>
            <a:ext cx="271220" cy="271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solidFill>
                  <a:schemeClr val="bg1">
                    <a:lumMod val="10000"/>
                  </a:schemeClr>
                </a:solidFill>
              </a:rPr>
              <a:t>Impact of Health Reform </a:t>
            </a:r>
            <a:br>
              <a:rPr lang="en-US" sz="48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800" b="1" dirty="0" smtClean="0">
                <a:solidFill>
                  <a:schemeClr val="bg1">
                    <a:lumMod val="10000"/>
                  </a:schemeClr>
                </a:solidFill>
              </a:rPr>
              <a:t>On the </a:t>
            </a:r>
            <a:r>
              <a:rPr lang="en-US" sz="4800" b="1" i="1" dirty="0" smtClean="0">
                <a:solidFill>
                  <a:schemeClr val="bg1">
                    <a:lumMod val="10000"/>
                  </a:schemeClr>
                </a:solidFill>
              </a:rPr>
              <a:t>Under</a:t>
            </a:r>
            <a:r>
              <a:rPr lang="en-US" sz="4800" b="1" dirty="0" smtClean="0">
                <a:solidFill>
                  <a:schemeClr val="bg1">
                    <a:lumMod val="10000"/>
                  </a:schemeClr>
                </a:solidFill>
              </a:rPr>
              <a:t>insured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48405" y="1480099"/>
          <a:ext cx="8384583" cy="429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FD484C-49DF-4A99-8D3D-1F91D009E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EFD484C-49DF-4A99-8D3D-1F91D009E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FB2AE-7F64-4824-A045-AA759B701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24FB2AE-7F64-4824-A045-AA759B701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F55B3B-D8E6-4B8E-8DC0-F3F963EF5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3F55B3B-D8E6-4B8E-8DC0-F3F963EF5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PNHP1">
      <a:dk1>
        <a:srgbClr val="003300"/>
      </a:dk1>
      <a:lt1>
        <a:srgbClr val="EBF1DD"/>
      </a:lt1>
      <a:dk2>
        <a:srgbClr val="4F6128"/>
      </a:dk2>
      <a:lt2>
        <a:srgbClr val="EFECF3"/>
      </a:lt2>
      <a:accent1>
        <a:srgbClr val="01A290"/>
      </a:accent1>
      <a:accent2>
        <a:srgbClr val="28476D"/>
      </a:accent2>
      <a:accent3>
        <a:srgbClr val="9E88B8"/>
      </a:accent3>
      <a:accent4>
        <a:srgbClr val="C00000"/>
      </a:accent4>
      <a:accent5>
        <a:srgbClr val="FFC000"/>
      </a:accent5>
      <a:accent6>
        <a:srgbClr val="8CFF8C"/>
      </a:accent6>
      <a:hlink>
        <a:srgbClr val="5F497A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>
            <a:latin typeface="Franklin Gothic Medium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1319</Words>
  <Application>Microsoft Office PowerPoint</Application>
  <PresentationFormat>On-screen Show (4:3)</PresentationFormat>
  <Paragraphs>290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Health Reform 2.0</vt:lpstr>
      <vt:lpstr>Uninsured in Massachusetts</vt:lpstr>
      <vt:lpstr>47 Million Americans  Without Insurance Today</vt:lpstr>
      <vt:lpstr>Uninsured Children Have Higher Inpatient Mortality </vt:lpstr>
      <vt:lpstr>Impact of Health Reform  On the Uninsured</vt:lpstr>
      <vt:lpstr>Uninsured and Underinsured  Delay Care for Heart Attacks</vt:lpstr>
      <vt:lpstr>Increasing Medicare HMO Copayments Drives People Into the Hospital</vt:lpstr>
      <vt:lpstr>Expenses Are Rising for the Privately Insured</vt:lpstr>
      <vt:lpstr>Impact of Health Reform  On the Underinsured</vt:lpstr>
      <vt:lpstr>Is This Affordable Care?</vt:lpstr>
      <vt:lpstr>Crimes and Punishments  In Massachusetts</vt:lpstr>
      <vt:lpstr>Most of the Medically Bankrupt Had Insurance Coverage</vt:lpstr>
      <vt:lpstr>Health Reform Will Have  Little Impact on Medical Bankruptcy</vt:lpstr>
      <vt:lpstr>Administrators Are Growing  Faster Than Physicians</vt:lpstr>
      <vt:lpstr>HMO Overhead, 2009</vt:lpstr>
      <vt:lpstr>HMO CEO’s Pay, 2009</vt:lpstr>
      <vt:lpstr>Report: Health Insurers  Shifting Costs Ahead of Law</vt:lpstr>
      <vt:lpstr>Private Medicare Advantage  Plans’ High Overhead</vt:lpstr>
      <vt:lpstr>Medicare HMOs:  High Overhead and Profits</vt:lpstr>
      <vt:lpstr>Despite high overhead,  HMOs prosper by cherry-picking</vt:lpstr>
      <vt:lpstr>A Few Sick People Drive Most Costs</vt:lpstr>
      <vt:lpstr>A Few Sick People Drive Most Costs</vt:lpstr>
      <vt:lpstr>Medicare HMOs: The Healthy Go In, The Sick Go Out</vt:lpstr>
      <vt:lpstr>Impact of Health Reform On Administrative Costs</vt:lpstr>
      <vt:lpstr>US Public Spending Is More Than the Total Spending in Other Nations</vt:lpstr>
      <vt:lpstr>The Lancet Cover: Dec. 5, 2009 </vt:lpstr>
      <vt:lpstr>Role Played by Health Industry  In Health Reform</vt:lpstr>
      <vt:lpstr>Cost of Health Reform  Expansions in Coverage</vt:lpstr>
      <vt:lpstr>Sources of Health Reform Savings</vt:lpstr>
      <vt:lpstr>Impact of Health Reform  On Cost Control Provisions</vt:lpstr>
      <vt:lpstr>Healthcare Reform’s Proven Cost Control Provisions</vt:lpstr>
      <vt:lpstr>Robust Data About Hospital Computing and the Cost and Quality of Care</vt:lpstr>
      <vt:lpstr>Computer Myths and Evidence</vt:lpstr>
      <vt:lpstr>Texas’ 2003 Tort Reform  Failed to Curb Medical Costs</vt:lpstr>
    </vt:vector>
  </TitlesOfParts>
  <Company>Express Scripts,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EWeisbart</dc:creator>
  <cp:lastModifiedBy>EWeisbart</cp:lastModifiedBy>
  <cp:revision>90</cp:revision>
  <dcterms:created xsi:type="dcterms:W3CDTF">2009-10-25T08:48:05Z</dcterms:created>
  <dcterms:modified xsi:type="dcterms:W3CDTF">2010-05-27T15:23:28Z</dcterms:modified>
</cp:coreProperties>
</file>