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85" r:id="rId3"/>
    <p:sldMasterId id="2147483698" r:id="rId4"/>
    <p:sldMasterId id="2147483757" r:id="rId5"/>
    <p:sldMasterId id="2147483854" r:id="rId6"/>
    <p:sldMasterId id="2147483867" r:id="rId7"/>
    <p:sldMasterId id="2147484021" r:id="rId8"/>
    <p:sldMasterId id="2147484034" r:id="rId9"/>
    <p:sldMasterId id="2147484046" r:id="rId10"/>
  </p:sldMasterIdLst>
  <p:notesMasterIdLst>
    <p:notesMasterId r:id="rId172"/>
  </p:notesMasterIdLst>
  <p:sldIdLst>
    <p:sldId id="271" r:id="rId11"/>
    <p:sldId id="423" r:id="rId12"/>
    <p:sldId id="496" r:id="rId13"/>
    <p:sldId id="424" r:id="rId14"/>
    <p:sldId id="431" r:id="rId15"/>
    <p:sldId id="432" r:id="rId16"/>
    <p:sldId id="433" r:id="rId17"/>
    <p:sldId id="434" r:id="rId18"/>
    <p:sldId id="435" r:id="rId19"/>
    <p:sldId id="436" r:id="rId20"/>
    <p:sldId id="437" r:id="rId21"/>
    <p:sldId id="438" r:id="rId22"/>
    <p:sldId id="439" r:id="rId23"/>
    <p:sldId id="440" r:id="rId24"/>
    <p:sldId id="441" r:id="rId25"/>
    <p:sldId id="442" r:id="rId26"/>
    <p:sldId id="443" r:id="rId27"/>
    <p:sldId id="451" r:id="rId28"/>
    <p:sldId id="444" r:id="rId29"/>
    <p:sldId id="445" r:id="rId30"/>
    <p:sldId id="446" r:id="rId31"/>
    <p:sldId id="447" r:id="rId32"/>
    <p:sldId id="448" r:id="rId33"/>
    <p:sldId id="449" r:id="rId34"/>
    <p:sldId id="450" r:id="rId35"/>
    <p:sldId id="452" r:id="rId36"/>
    <p:sldId id="454" r:id="rId37"/>
    <p:sldId id="453" r:id="rId38"/>
    <p:sldId id="495" r:id="rId39"/>
    <p:sldId id="497" r:id="rId40"/>
    <p:sldId id="498" r:id="rId41"/>
    <p:sldId id="499" r:id="rId42"/>
    <p:sldId id="500" r:id="rId43"/>
    <p:sldId id="487" r:id="rId44"/>
    <p:sldId id="488" r:id="rId45"/>
    <p:sldId id="415" r:id="rId46"/>
    <p:sldId id="455" r:id="rId47"/>
    <p:sldId id="456" r:id="rId48"/>
    <p:sldId id="457" r:id="rId49"/>
    <p:sldId id="458" r:id="rId50"/>
    <p:sldId id="459" r:id="rId51"/>
    <p:sldId id="460" r:id="rId52"/>
    <p:sldId id="461" r:id="rId53"/>
    <p:sldId id="462" r:id="rId54"/>
    <p:sldId id="463" r:id="rId55"/>
    <p:sldId id="464" r:id="rId56"/>
    <p:sldId id="471" r:id="rId57"/>
    <p:sldId id="472" r:id="rId58"/>
    <p:sldId id="473" r:id="rId59"/>
    <p:sldId id="474" r:id="rId60"/>
    <p:sldId id="475" r:id="rId61"/>
    <p:sldId id="476" r:id="rId62"/>
    <p:sldId id="477" r:id="rId63"/>
    <p:sldId id="478" r:id="rId64"/>
    <p:sldId id="479" r:id="rId65"/>
    <p:sldId id="480" r:id="rId66"/>
    <p:sldId id="481" r:id="rId67"/>
    <p:sldId id="482" r:id="rId68"/>
    <p:sldId id="483" r:id="rId69"/>
    <p:sldId id="484" r:id="rId70"/>
    <p:sldId id="491" r:id="rId71"/>
    <p:sldId id="465" r:id="rId72"/>
    <p:sldId id="510" r:id="rId73"/>
    <p:sldId id="466" r:id="rId74"/>
    <p:sldId id="467" r:id="rId75"/>
    <p:sldId id="493" r:id="rId76"/>
    <p:sldId id="468" r:id="rId77"/>
    <p:sldId id="515" r:id="rId78"/>
    <p:sldId id="469" r:id="rId79"/>
    <p:sldId id="470" r:id="rId80"/>
    <p:sldId id="485" r:id="rId81"/>
    <p:sldId id="486" r:id="rId82"/>
    <p:sldId id="494" r:id="rId83"/>
    <p:sldId id="489" r:id="rId84"/>
    <p:sldId id="490" r:id="rId85"/>
    <p:sldId id="501" r:id="rId86"/>
    <p:sldId id="503" r:id="rId87"/>
    <p:sldId id="502" r:id="rId88"/>
    <p:sldId id="512" r:id="rId89"/>
    <p:sldId id="509" r:id="rId90"/>
    <p:sldId id="511" r:id="rId91"/>
    <p:sldId id="397" r:id="rId92"/>
    <p:sldId id="398" r:id="rId93"/>
    <p:sldId id="399" r:id="rId94"/>
    <p:sldId id="400" r:id="rId95"/>
    <p:sldId id="513" r:id="rId96"/>
    <p:sldId id="505" r:id="rId97"/>
    <p:sldId id="514" r:id="rId98"/>
    <p:sldId id="272" r:id="rId99"/>
    <p:sldId id="421" r:id="rId100"/>
    <p:sldId id="409" r:id="rId101"/>
    <p:sldId id="285" r:id="rId102"/>
    <p:sldId id="326" r:id="rId103"/>
    <p:sldId id="403" r:id="rId104"/>
    <p:sldId id="342" r:id="rId105"/>
    <p:sldId id="295" r:id="rId106"/>
    <p:sldId id="313" r:id="rId107"/>
    <p:sldId id="401" r:id="rId108"/>
    <p:sldId id="332" r:id="rId109"/>
    <p:sldId id="352" r:id="rId110"/>
    <p:sldId id="298" r:id="rId111"/>
    <p:sldId id="347" r:id="rId112"/>
    <p:sldId id="348" r:id="rId113"/>
    <p:sldId id="349" r:id="rId114"/>
    <p:sldId id="300" r:id="rId115"/>
    <p:sldId id="350" r:id="rId116"/>
    <p:sldId id="351" r:id="rId117"/>
    <p:sldId id="353" r:id="rId118"/>
    <p:sldId id="311" r:id="rId119"/>
    <p:sldId id="314" r:id="rId120"/>
    <p:sldId id="345" r:id="rId121"/>
    <p:sldId id="309" r:id="rId122"/>
    <p:sldId id="346" r:id="rId123"/>
    <p:sldId id="283" r:id="rId124"/>
    <p:sldId id="286" r:id="rId125"/>
    <p:sldId id="312" r:id="rId126"/>
    <p:sldId id="410" r:id="rId127"/>
    <p:sldId id="273" r:id="rId128"/>
    <p:sldId id="405" r:id="rId129"/>
    <p:sldId id="335" r:id="rId130"/>
    <p:sldId id="288" r:id="rId131"/>
    <p:sldId id="261" r:id="rId132"/>
    <p:sldId id="263" r:id="rId133"/>
    <p:sldId id="302" r:id="rId134"/>
    <p:sldId id="303" r:id="rId135"/>
    <p:sldId id="292" r:id="rId136"/>
    <p:sldId id="293" r:id="rId137"/>
    <p:sldId id="294" r:id="rId138"/>
    <p:sldId id="291" r:id="rId139"/>
    <p:sldId id="290" r:id="rId140"/>
    <p:sldId id="402" r:id="rId141"/>
    <p:sldId id="315" r:id="rId142"/>
    <p:sldId id="337" r:id="rId143"/>
    <p:sldId id="310" r:id="rId144"/>
    <p:sldId id="404" r:id="rId145"/>
    <p:sldId id="274" r:id="rId146"/>
    <p:sldId id="406" r:id="rId147"/>
    <p:sldId id="354" r:id="rId148"/>
    <p:sldId id="275" r:id="rId149"/>
    <p:sldId id="276" r:id="rId150"/>
    <p:sldId id="277" r:id="rId151"/>
    <p:sldId id="281" r:id="rId152"/>
    <p:sldId id="355" r:id="rId153"/>
    <p:sldId id="356" r:id="rId154"/>
    <p:sldId id="357" r:id="rId155"/>
    <p:sldId id="334" r:id="rId156"/>
    <p:sldId id="333" r:id="rId157"/>
    <p:sldId id="328" r:id="rId158"/>
    <p:sldId id="329" r:id="rId159"/>
    <p:sldId id="331" r:id="rId160"/>
    <p:sldId id="407" r:id="rId161"/>
    <p:sldId id="307" r:id="rId162"/>
    <p:sldId id="308" r:id="rId163"/>
    <p:sldId id="408" r:id="rId164"/>
    <p:sldId id="358" r:id="rId165"/>
    <p:sldId id="359" r:id="rId166"/>
    <p:sldId id="411" r:id="rId167"/>
    <p:sldId id="516" r:id="rId168"/>
    <p:sldId id="518" r:id="rId169"/>
    <p:sldId id="422" r:id="rId170"/>
    <p:sldId id="517" r:id="rId17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644"/>
    <a:srgbClr val="00AC4E"/>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33" autoAdjust="0"/>
  </p:normalViewPr>
  <p:slideViewPr>
    <p:cSldViewPr>
      <p:cViewPr>
        <p:scale>
          <a:sx n="54" d="100"/>
          <a:sy n="54" d="100"/>
        </p:scale>
        <p:origin x="-1836" y="-3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38" Type="http://schemas.openxmlformats.org/officeDocument/2006/relationships/slide" Target="slides/slide128.xml"/><Relationship Id="rId154" Type="http://schemas.openxmlformats.org/officeDocument/2006/relationships/slide" Target="slides/slide144.xml"/><Relationship Id="rId159" Type="http://schemas.openxmlformats.org/officeDocument/2006/relationships/slide" Target="slides/slide149.xml"/><Relationship Id="rId175" Type="http://schemas.openxmlformats.org/officeDocument/2006/relationships/theme" Target="theme/theme1.xml"/><Relationship Id="rId170" Type="http://schemas.openxmlformats.org/officeDocument/2006/relationships/slide" Target="slides/slide160.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144" Type="http://schemas.openxmlformats.org/officeDocument/2006/relationships/slide" Target="slides/slide134.xml"/><Relationship Id="rId149" Type="http://schemas.openxmlformats.org/officeDocument/2006/relationships/slide" Target="slides/slide139.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160" Type="http://schemas.openxmlformats.org/officeDocument/2006/relationships/slide" Target="slides/slide150.xml"/><Relationship Id="rId165" Type="http://schemas.openxmlformats.org/officeDocument/2006/relationships/slide" Target="slides/slide15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slide" Target="slides/slide129.xml"/><Relationship Id="rId80" Type="http://schemas.openxmlformats.org/officeDocument/2006/relationships/slide" Target="slides/slide70.xml"/><Relationship Id="rId85" Type="http://schemas.openxmlformats.org/officeDocument/2006/relationships/slide" Target="slides/slide75.xml"/><Relationship Id="rId150" Type="http://schemas.openxmlformats.org/officeDocument/2006/relationships/slide" Target="slides/slide140.xml"/><Relationship Id="rId155" Type="http://schemas.openxmlformats.org/officeDocument/2006/relationships/slide" Target="slides/slide145.xml"/><Relationship Id="rId171" Type="http://schemas.openxmlformats.org/officeDocument/2006/relationships/slide" Target="slides/slide161.xml"/><Relationship Id="rId176" Type="http://schemas.openxmlformats.org/officeDocument/2006/relationships/tableStyles" Target="tableStyles.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slide" Target="slides/slide130.xml"/><Relationship Id="rId145" Type="http://schemas.openxmlformats.org/officeDocument/2006/relationships/slide" Target="slides/slide135.xml"/><Relationship Id="rId161" Type="http://schemas.openxmlformats.org/officeDocument/2006/relationships/slide" Target="slides/slide151.xml"/><Relationship Id="rId166" Type="http://schemas.openxmlformats.org/officeDocument/2006/relationships/slide" Target="slides/slide15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30" Type="http://schemas.openxmlformats.org/officeDocument/2006/relationships/slide" Target="slides/slide120.xml"/><Relationship Id="rId135" Type="http://schemas.openxmlformats.org/officeDocument/2006/relationships/slide" Target="slides/slide125.xml"/><Relationship Id="rId143" Type="http://schemas.openxmlformats.org/officeDocument/2006/relationships/slide" Target="slides/slide133.xml"/><Relationship Id="rId148" Type="http://schemas.openxmlformats.org/officeDocument/2006/relationships/slide" Target="slides/slide138.xml"/><Relationship Id="rId151" Type="http://schemas.openxmlformats.org/officeDocument/2006/relationships/slide" Target="slides/slide141.xml"/><Relationship Id="rId156" Type="http://schemas.openxmlformats.org/officeDocument/2006/relationships/slide" Target="slides/slide146.xml"/><Relationship Id="rId164" Type="http://schemas.openxmlformats.org/officeDocument/2006/relationships/slide" Target="slides/slide154.xml"/><Relationship Id="rId169" Type="http://schemas.openxmlformats.org/officeDocument/2006/relationships/slide" Target="slides/slide159.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notesMaster" Target="notesMasters/notesMaster1.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167" Type="http://schemas.openxmlformats.org/officeDocument/2006/relationships/slide" Target="slides/slide157.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slide" Target="slides/slide15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slide" Target="slides/slide147.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73" Type="http://schemas.openxmlformats.org/officeDocument/2006/relationships/presProps" Target="presProps.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viewProps" Target="viewProps.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Steve\Documents\Book1.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Steve\Documents\Book1.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Steve\Documents\Book1.xls"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114041994750671"/>
          <c:y val="0"/>
          <c:w val="0.75406794983960257"/>
          <c:h val="0.94798717783227859"/>
        </c:manualLayout>
      </c:layout>
      <c:barChart>
        <c:barDir val="bar"/>
        <c:grouping val="stacked"/>
        <c:varyColors val="0"/>
        <c:ser>
          <c:idx val="0"/>
          <c:order val="0"/>
          <c:tx>
            <c:strRef>
              <c:f>Sheet1!$B$1</c:f>
              <c:strCache>
                <c:ptCount val="1"/>
                <c:pt idx="0">
                  <c:v>#Uninsured Covered</c:v>
                </c:pt>
              </c:strCache>
            </c:strRef>
          </c:tx>
          <c:invertIfNegative val="0"/>
          <c:cat>
            <c:strRef>
              <c:f>Sheet1!$A$2:$A$5</c:f>
              <c:strCache>
                <c:ptCount val="4"/>
                <c:pt idx="0">
                  <c:v>Single Payer (Stark)</c:v>
                </c:pt>
                <c:pt idx="1">
                  <c:v>Democratic Campaigns</c:v>
                </c:pt>
                <c:pt idx="2">
                  <c:v>Enzi-R</c:v>
                </c:pt>
                <c:pt idx="3">
                  <c:v>Burr-R</c:v>
                </c:pt>
              </c:strCache>
            </c:strRef>
          </c:cat>
          <c:val>
            <c:numRef>
              <c:f>Sheet1!$B$2:$B$5</c:f>
            </c:numRef>
          </c:val>
        </c:ser>
        <c:ser>
          <c:idx val="1"/>
          <c:order val="1"/>
          <c:tx>
            <c:strRef>
              <c:f>Sheet1!$C$1</c:f>
              <c:strCache>
                <c:ptCount val="1"/>
                <c:pt idx="0">
                  <c:v>%Uninsured Covered</c:v>
                </c:pt>
              </c:strCache>
            </c:strRef>
          </c:tx>
          <c:spPr>
            <a:solidFill>
              <a:srgbClr val="00B050">
                <a:alpha val="49000"/>
              </a:srgbClr>
            </a:solidFill>
          </c:spPr>
          <c:invertIfNegative val="0"/>
          <c:dLbls>
            <c:dLbl>
              <c:idx val="1"/>
              <c:tx>
                <c:rich>
                  <a:bodyPr/>
                  <a:lstStyle/>
                  <a:p>
                    <a:r>
                      <a:rPr lang="en-US"/>
                      <a:t>92</a:t>
                    </a:r>
                    <a:r>
                      <a:rPr lang="en-US" smtClean="0"/>
                      <a:t>%*</a:t>
                    </a:r>
                    <a:endParaRPr lang="en-US" dirty="0"/>
                  </a:p>
                </c:rich>
              </c:tx>
              <c:dLblPos val="inEnd"/>
              <c:showLegendKey val="0"/>
              <c:showVal val="1"/>
              <c:showCatName val="0"/>
              <c:showSerName val="0"/>
              <c:showPercent val="0"/>
              <c:showBubbleSize val="0"/>
            </c:dLbl>
            <c:txPr>
              <a:bodyPr/>
              <a:lstStyle/>
              <a:p>
                <a:pPr>
                  <a:defRPr sz="1800"/>
                </a:pPr>
                <a:endParaRPr lang="en-US"/>
              </a:p>
            </c:txPr>
            <c:dLblPos val="inEnd"/>
            <c:showLegendKey val="0"/>
            <c:showVal val="1"/>
            <c:showCatName val="0"/>
            <c:showSerName val="0"/>
            <c:showPercent val="0"/>
            <c:showBubbleSize val="0"/>
            <c:showLeaderLines val="0"/>
          </c:dLbls>
          <c:cat>
            <c:strRef>
              <c:f>Sheet1!$A$2:$A$5</c:f>
              <c:strCache>
                <c:ptCount val="4"/>
                <c:pt idx="0">
                  <c:v>Single Payer (Stark)</c:v>
                </c:pt>
                <c:pt idx="1">
                  <c:v>Democratic Campaigns</c:v>
                </c:pt>
                <c:pt idx="2">
                  <c:v>Enzi-R</c:v>
                </c:pt>
                <c:pt idx="3">
                  <c:v>Burr-R</c:v>
                </c:pt>
              </c:strCache>
            </c:strRef>
          </c:cat>
          <c:val>
            <c:numRef>
              <c:f>Sheet1!$C$2:$C$5</c:f>
              <c:numCache>
                <c:formatCode>0%</c:formatCode>
                <c:ptCount val="4"/>
                <c:pt idx="0">
                  <c:v>1</c:v>
                </c:pt>
                <c:pt idx="1">
                  <c:v>0.91820040899795397</c:v>
                </c:pt>
                <c:pt idx="2">
                  <c:v>0.55010224948875253</c:v>
                </c:pt>
                <c:pt idx="3">
                  <c:v>0.45603271983640087</c:v>
                </c:pt>
              </c:numCache>
            </c:numRef>
          </c:val>
        </c:ser>
        <c:dLbls>
          <c:showLegendKey val="0"/>
          <c:showVal val="0"/>
          <c:showCatName val="0"/>
          <c:showSerName val="0"/>
          <c:showPercent val="0"/>
          <c:showBubbleSize val="0"/>
        </c:dLbls>
        <c:gapWidth val="150"/>
        <c:overlap val="100"/>
        <c:axId val="165122048"/>
        <c:axId val="165123584"/>
      </c:barChart>
      <c:catAx>
        <c:axId val="165122048"/>
        <c:scaling>
          <c:orientation val="minMax"/>
        </c:scaling>
        <c:delete val="0"/>
        <c:axPos val="l"/>
        <c:majorTickMark val="out"/>
        <c:minorTickMark val="none"/>
        <c:tickLblPos val="nextTo"/>
        <c:txPr>
          <a:bodyPr/>
          <a:lstStyle/>
          <a:p>
            <a:pPr>
              <a:defRPr sz="1400" b="1"/>
            </a:pPr>
            <a:endParaRPr lang="en-US"/>
          </a:p>
        </c:txPr>
        <c:crossAx val="165123584"/>
        <c:crosses val="autoZero"/>
        <c:auto val="1"/>
        <c:lblAlgn val="ctr"/>
        <c:lblOffset val="100"/>
        <c:noMultiLvlLbl val="0"/>
      </c:catAx>
      <c:valAx>
        <c:axId val="165123584"/>
        <c:scaling>
          <c:orientation val="minMax"/>
        </c:scaling>
        <c:delete val="0"/>
        <c:axPos val="b"/>
        <c:majorGridlines/>
        <c:numFmt formatCode="0%" sourceLinked="1"/>
        <c:majorTickMark val="out"/>
        <c:minorTickMark val="none"/>
        <c:tickLblPos val="nextTo"/>
        <c:crossAx val="165122048"/>
        <c:crosses val="autoZero"/>
        <c:crossBetween val="between"/>
      </c:valAx>
      <c:spPr>
        <a:ln w="12700">
          <a:solidFill>
            <a:schemeClr val="tx1"/>
          </a:solidFill>
        </a:ln>
      </c:spPr>
    </c:plotArea>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449162908034572"/>
          <c:y val="0.1141203703703705"/>
          <c:w val="0.78780202838722757"/>
          <c:h val="0.79304790026246719"/>
        </c:manualLayout>
      </c:layout>
      <c:barChart>
        <c:barDir val="bar"/>
        <c:grouping val="clustered"/>
        <c:varyColors val="0"/>
        <c:ser>
          <c:idx val="0"/>
          <c:order val="0"/>
          <c:tx>
            <c:strRef>
              <c:f>Sheet1!$D$1</c:f>
              <c:strCache>
                <c:ptCount val="1"/>
                <c:pt idx="0">
                  <c:v>Change in Federal Government Spending ($B)</c:v>
                </c:pt>
              </c:strCache>
            </c:strRef>
          </c:tx>
          <c:spPr>
            <a:solidFill>
              <a:srgbClr val="FF0000">
                <a:alpha val="50000"/>
              </a:srgbClr>
            </a:solidFill>
          </c:spPr>
          <c:invertIfNegative val="0"/>
          <c:dLbls>
            <c:txPr>
              <a:bodyPr/>
              <a:lstStyle/>
              <a:p>
                <a:pPr>
                  <a:defRPr sz="1800">
                    <a:solidFill>
                      <a:srgbClr val="FF0000"/>
                    </a:solidFill>
                  </a:defRPr>
                </a:pPr>
                <a:endParaRPr lang="en-US"/>
              </a:p>
            </c:txPr>
            <c:dLblPos val="outEnd"/>
            <c:showLegendKey val="0"/>
            <c:showVal val="1"/>
            <c:showCatName val="0"/>
            <c:showSerName val="0"/>
            <c:showPercent val="0"/>
            <c:showBubbleSize val="0"/>
            <c:showLeaderLines val="0"/>
          </c:dLbls>
          <c:cat>
            <c:strRef>
              <c:f>Sheet1!$A$2:$A$5</c:f>
              <c:strCache>
                <c:ptCount val="4"/>
                <c:pt idx="0">
                  <c:v>Single Payer (Stark)</c:v>
                </c:pt>
                <c:pt idx="1">
                  <c:v>Democratic Campaigns</c:v>
                </c:pt>
                <c:pt idx="2">
                  <c:v>Enzi-R</c:v>
                </c:pt>
                <c:pt idx="3">
                  <c:v>Burr-R</c:v>
                </c:pt>
              </c:strCache>
            </c:strRef>
          </c:cat>
          <c:val>
            <c:numRef>
              <c:f>Sheet1!$D$2:$D$5</c:f>
              <c:numCache>
                <c:formatCode>"$"#,##0</c:formatCode>
                <c:ptCount val="4"/>
                <c:pt idx="0">
                  <c:v>188.5</c:v>
                </c:pt>
                <c:pt idx="1">
                  <c:v>103.9</c:v>
                </c:pt>
                <c:pt idx="2">
                  <c:v>176.4</c:v>
                </c:pt>
                <c:pt idx="3">
                  <c:v>161.30000000000001</c:v>
                </c:pt>
              </c:numCache>
            </c:numRef>
          </c:val>
        </c:ser>
        <c:dLbls>
          <c:showLegendKey val="0"/>
          <c:showVal val="0"/>
          <c:showCatName val="0"/>
          <c:showSerName val="0"/>
          <c:showPercent val="0"/>
          <c:showBubbleSize val="0"/>
        </c:dLbls>
        <c:gapWidth val="150"/>
        <c:axId val="165145216"/>
        <c:axId val="171655552"/>
      </c:barChart>
      <c:catAx>
        <c:axId val="165145216"/>
        <c:scaling>
          <c:orientation val="minMax"/>
        </c:scaling>
        <c:delete val="0"/>
        <c:axPos val="l"/>
        <c:majorTickMark val="out"/>
        <c:minorTickMark val="none"/>
        <c:tickLblPos val="nextTo"/>
        <c:txPr>
          <a:bodyPr/>
          <a:lstStyle/>
          <a:p>
            <a:pPr>
              <a:defRPr sz="1400" b="1"/>
            </a:pPr>
            <a:endParaRPr lang="en-US"/>
          </a:p>
        </c:txPr>
        <c:crossAx val="171655552"/>
        <c:crosses val="autoZero"/>
        <c:auto val="1"/>
        <c:lblAlgn val="ctr"/>
        <c:lblOffset val="100"/>
        <c:noMultiLvlLbl val="0"/>
      </c:catAx>
      <c:valAx>
        <c:axId val="171655552"/>
        <c:scaling>
          <c:orientation val="minMax"/>
          <c:max val="250"/>
        </c:scaling>
        <c:delete val="0"/>
        <c:axPos val="b"/>
        <c:majorGridlines/>
        <c:numFmt formatCode="&quot;$&quot;#,##0" sourceLinked="1"/>
        <c:majorTickMark val="out"/>
        <c:minorTickMark val="none"/>
        <c:tickLblPos val="nextTo"/>
        <c:crossAx val="165145216"/>
        <c:crosses val="autoZero"/>
        <c:crossBetween val="between"/>
      </c:valAx>
      <c:spPr>
        <a:ln w="12700">
          <a:solidFill>
            <a:sysClr val="windowText" lastClr="000000"/>
          </a:solidFill>
        </a:ln>
      </c:spPr>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4702901720618255E-2"/>
          <c:y val="0"/>
          <c:w val="0.9531635802469125"/>
          <c:h val="0.95334143893778056"/>
        </c:manualLayout>
      </c:layout>
      <c:barChart>
        <c:barDir val="bar"/>
        <c:grouping val="clustered"/>
        <c:varyColors val="0"/>
        <c:ser>
          <c:idx val="0"/>
          <c:order val="0"/>
          <c:tx>
            <c:strRef>
              <c:f>Sheet1!$E$1</c:f>
              <c:strCache>
                <c:ptCount val="1"/>
                <c:pt idx="0">
                  <c:v>Change in Total National Health Expenditure ($B)</c:v>
                </c:pt>
              </c:strCache>
            </c:strRef>
          </c:tx>
          <c:spPr>
            <a:solidFill>
              <a:srgbClr val="0066FF">
                <a:alpha val="47000"/>
              </a:srgbClr>
            </a:solidFill>
          </c:spPr>
          <c:invertIfNegative val="0"/>
          <c:dLbls>
            <c:dLbl>
              <c:idx val="0"/>
              <c:layout>
                <c:manualLayout>
                  <c:x val="2.3148148148148147E-2"/>
                  <c:y val="2.4509803921568631E-3"/>
                </c:manualLayout>
              </c:layout>
              <c:tx>
                <c:rich>
                  <a:bodyPr/>
                  <a:lstStyle/>
                  <a:p>
                    <a:r>
                      <a:rPr lang="en-US" sz="1800" b="1" dirty="0">
                        <a:solidFill>
                          <a:srgbClr val="0000FF"/>
                        </a:solidFill>
                      </a:rPr>
                      <a:t>-</a:t>
                    </a:r>
                    <a:r>
                      <a:rPr lang="en-US" b="1" dirty="0">
                        <a:solidFill>
                          <a:srgbClr val="0000FF"/>
                        </a:solidFill>
                      </a:rPr>
                      <a:t>$58</a:t>
                    </a:r>
                  </a:p>
                </c:rich>
              </c:tx>
              <c:showLegendKey val="0"/>
              <c:showVal val="1"/>
              <c:showCatName val="0"/>
              <c:showSerName val="0"/>
              <c:showPercent val="0"/>
              <c:showBubbleSize val="0"/>
              <c:separator>
</c:separator>
            </c:dLbl>
            <c:dLbl>
              <c:idx val="1"/>
              <c:tx>
                <c:rich>
                  <a:bodyPr/>
                  <a:lstStyle/>
                  <a:p>
                    <a:r>
                      <a:rPr lang="en-US" sz="1800" b="1">
                        <a:solidFill>
                          <a:srgbClr val="FF0000"/>
                        </a:solidFill>
                      </a:rPr>
                      <a:t>$</a:t>
                    </a:r>
                    <a:r>
                      <a:rPr lang="en-US" b="1">
                        <a:solidFill>
                          <a:srgbClr val="FF0000"/>
                        </a:solidFill>
                      </a:rPr>
                      <a:t>18</a:t>
                    </a:r>
                  </a:p>
                </c:rich>
              </c:tx>
              <c:showLegendKey val="0"/>
              <c:showVal val="1"/>
              <c:showCatName val="0"/>
              <c:showSerName val="0"/>
              <c:showPercent val="0"/>
              <c:showBubbleSize val="0"/>
              <c:separator>
</c:separator>
            </c:dLbl>
            <c:dLbl>
              <c:idx val="2"/>
              <c:tx>
                <c:rich>
                  <a:bodyPr/>
                  <a:lstStyle/>
                  <a:p>
                    <a:r>
                      <a:rPr lang="en-US" sz="1800">
                        <a:solidFill>
                          <a:srgbClr val="FF0000"/>
                        </a:solidFill>
                      </a:rPr>
                      <a:t>$</a:t>
                    </a:r>
                    <a:r>
                      <a:rPr lang="en-US">
                        <a:solidFill>
                          <a:srgbClr val="FF0000"/>
                        </a:solidFill>
                      </a:rPr>
                      <a:t>64</a:t>
                    </a:r>
                  </a:p>
                </c:rich>
              </c:tx>
              <c:showLegendKey val="0"/>
              <c:showVal val="1"/>
              <c:showCatName val="0"/>
              <c:showSerName val="0"/>
              <c:showPercent val="0"/>
              <c:showBubbleSize val="0"/>
              <c:separator>
</c:separator>
            </c:dLbl>
            <c:dLbl>
              <c:idx val="3"/>
              <c:tx>
                <c:rich>
                  <a:bodyPr/>
                  <a:lstStyle/>
                  <a:p>
                    <a:r>
                      <a:rPr lang="en-US" sz="1800">
                        <a:solidFill>
                          <a:srgbClr val="FF0000"/>
                        </a:solidFill>
                      </a:rPr>
                      <a:t>$</a:t>
                    </a:r>
                    <a:r>
                      <a:rPr lang="en-US">
                        <a:solidFill>
                          <a:srgbClr val="FF0000"/>
                        </a:solidFill>
                      </a:rPr>
                      <a:t>31</a:t>
                    </a:r>
                  </a:p>
                </c:rich>
              </c:tx>
              <c:showLegendKey val="0"/>
              <c:showVal val="1"/>
              <c:showCatName val="0"/>
              <c:showSerName val="0"/>
              <c:showPercent val="0"/>
              <c:showBubbleSize val="0"/>
              <c:separator>
</c:separator>
            </c:dLbl>
            <c:txPr>
              <a:bodyPr/>
              <a:lstStyle/>
              <a:p>
                <a:pPr>
                  <a:defRPr sz="1800"/>
                </a:pPr>
                <a:endParaRPr lang="en-US"/>
              </a:p>
            </c:txPr>
            <c:showLegendKey val="0"/>
            <c:showVal val="1"/>
            <c:showCatName val="0"/>
            <c:showSerName val="0"/>
            <c:showPercent val="0"/>
            <c:showBubbleSize val="0"/>
            <c:separator>
</c:separator>
            <c:showLeaderLines val="0"/>
          </c:dLbls>
          <c:cat>
            <c:strRef>
              <c:f>Sheet1!$A$2:$A$5</c:f>
              <c:strCache>
                <c:ptCount val="4"/>
                <c:pt idx="0">
                  <c:v>Single Payer (Stark)</c:v>
                </c:pt>
                <c:pt idx="1">
                  <c:v>Democratic Campaigns</c:v>
                </c:pt>
                <c:pt idx="2">
                  <c:v>Enzi-R</c:v>
                </c:pt>
                <c:pt idx="3">
                  <c:v>Burr-R</c:v>
                </c:pt>
              </c:strCache>
            </c:strRef>
          </c:cat>
          <c:val>
            <c:numRef>
              <c:f>Sheet1!$E$2:$E$5</c:f>
              <c:numCache>
                <c:formatCode>"$"#,##0</c:formatCode>
                <c:ptCount val="4"/>
                <c:pt idx="0">
                  <c:v>-58.1</c:v>
                </c:pt>
                <c:pt idx="1">
                  <c:v>17.8</c:v>
                </c:pt>
                <c:pt idx="2">
                  <c:v>64.099999999999994</c:v>
                </c:pt>
                <c:pt idx="3">
                  <c:v>31.1</c:v>
                </c:pt>
              </c:numCache>
            </c:numRef>
          </c:val>
        </c:ser>
        <c:dLbls>
          <c:showLegendKey val="0"/>
          <c:showVal val="0"/>
          <c:showCatName val="0"/>
          <c:showSerName val="0"/>
          <c:showPercent val="0"/>
          <c:showBubbleSize val="0"/>
        </c:dLbls>
        <c:gapWidth val="150"/>
        <c:axId val="180315264"/>
        <c:axId val="180316800"/>
      </c:barChart>
      <c:catAx>
        <c:axId val="180315264"/>
        <c:scaling>
          <c:orientation val="minMax"/>
        </c:scaling>
        <c:delete val="0"/>
        <c:axPos val="l"/>
        <c:majorTickMark val="out"/>
        <c:minorTickMark val="none"/>
        <c:tickLblPos val="nextTo"/>
        <c:spPr>
          <a:noFill/>
        </c:spPr>
        <c:txPr>
          <a:bodyPr anchor="ctr" anchorCtr="0"/>
          <a:lstStyle/>
          <a:p>
            <a:pPr>
              <a:defRPr sz="1400" b="1"/>
            </a:pPr>
            <a:endParaRPr lang="en-US"/>
          </a:p>
        </c:txPr>
        <c:crossAx val="180316800"/>
        <c:crosses val="autoZero"/>
        <c:auto val="1"/>
        <c:lblAlgn val="ctr"/>
        <c:lblOffset val="100"/>
        <c:noMultiLvlLbl val="0"/>
      </c:catAx>
      <c:valAx>
        <c:axId val="180316800"/>
        <c:scaling>
          <c:orientation val="minMax"/>
        </c:scaling>
        <c:delete val="0"/>
        <c:axPos val="b"/>
        <c:majorGridlines/>
        <c:numFmt formatCode="&quot;$&quot;#,##0" sourceLinked="1"/>
        <c:majorTickMark val="out"/>
        <c:minorTickMark val="none"/>
        <c:tickLblPos val="nextTo"/>
        <c:crossAx val="180315264"/>
        <c:crosses val="autoZero"/>
        <c:crossBetween val="between"/>
      </c:valAx>
      <c:spPr>
        <a:ln w="12700">
          <a:solidFill>
            <a:schemeClr val="tx1"/>
          </a:solidFill>
        </a:ln>
      </c:spPr>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6.emf"/></Relationships>
</file>

<file path=ppt/drawings/drawing1.xml><?xml version="1.0" encoding="utf-8"?>
<c:userShapes xmlns:c="http://schemas.openxmlformats.org/drawingml/2006/chart">
  <cdr:relSizeAnchor xmlns:cdr="http://schemas.openxmlformats.org/drawingml/2006/chartDrawing">
    <cdr:from>
      <cdr:x>0.77273</cdr:x>
      <cdr:y>0.5493</cdr:y>
    </cdr:from>
    <cdr:to>
      <cdr:x>0.79091</cdr:x>
      <cdr:y>0.57746</cdr:y>
    </cdr:to>
    <cdr:sp macro="" textlink="">
      <cdr:nvSpPr>
        <cdr:cNvPr id="2" name="TextBox 1"/>
        <cdr:cNvSpPr txBox="1"/>
      </cdr:nvSpPr>
      <cdr:spPr>
        <a:xfrm xmlns:a="http://schemas.openxmlformats.org/drawingml/2006/main">
          <a:off x="6477000" y="2971800"/>
          <a:ext cx="152400" cy="152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22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638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22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A47C73C-FA8D-4869-9B8F-5695544E68B1}" type="slidenum">
              <a:rPr lang="en-US"/>
              <a:pPr>
                <a:defRPr/>
              </a:pPr>
              <a:t>‹#›</a:t>
            </a:fld>
            <a:endParaRPr lang="en-US"/>
          </a:p>
        </p:txBody>
      </p:sp>
    </p:spTree>
    <p:extLst>
      <p:ext uri="{BB962C8B-B14F-4D97-AF65-F5344CB8AC3E}">
        <p14:creationId xmlns:p14="http://schemas.microsoft.com/office/powerpoint/2010/main" val="29314519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 Target="../slides/slide97.xml"/><Relationship Id="rId1" Type="http://schemas.openxmlformats.org/officeDocument/2006/relationships/notesMaster" Target="../notesMasters/notesMaster1.xml"/><Relationship Id="rId4" Type="http://schemas.openxmlformats.org/officeDocument/2006/relationships/image" Target="../media/image76.png"/></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1437F90-C6A3-4E12-9C40-1F00A4006D12}" type="slidenum">
              <a:rPr lang="en-US" smtClean="0">
                <a:cs typeface="Arial" pitchFamily="34" charset="0"/>
              </a:rPr>
              <a:pPr eaLnBrk="1" hangingPunct="1"/>
              <a:t>93</a:t>
            </a:fld>
            <a:endParaRPr lang="en-US" dirty="0" smtClean="0">
              <a:cs typeface="Arial" pitchFamily="34" charset="0"/>
            </a:endParaRPr>
          </a:p>
        </p:txBody>
      </p:sp>
      <p:sp>
        <p:nvSpPr>
          <p:cNvPr id="164867" name="Rectangle 2"/>
          <p:cNvSpPr>
            <a:spLocks noGrp="1" noRot="1" noChangeAspect="1" noTextEdit="1"/>
          </p:cNvSpPr>
          <p:nvPr>
            <p:ph type="sldImg"/>
          </p:nvPr>
        </p:nvSpPr>
        <p:spPr>
          <a:xfrm>
            <a:off x="2346325" y="238125"/>
            <a:ext cx="2173288" cy="1630363"/>
          </a:xfrm>
          <a:ln/>
        </p:spPr>
      </p:sp>
      <p:sp>
        <p:nvSpPr>
          <p:cNvPr id="164868" name="Rectangle 3"/>
          <p:cNvSpPr>
            <a:spLocks noGrp="1"/>
          </p:cNvSpPr>
          <p:nvPr>
            <p:ph type="body" idx="1"/>
          </p:nvPr>
        </p:nvSpPr>
        <p:spPr>
          <a:xfrm>
            <a:off x="685800" y="2636838"/>
            <a:ext cx="5486400" cy="5822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17" tIns="45459" rIns="90917" bIns="45459"/>
          <a:lstStyle/>
          <a:p>
            <a:pPr eaLnBrk="1" hangingPunct="1"/>
            <a:r>
              <a:rPr lang="en-US" sz="1400" dirty="0" smtClean="0">
                <a:cs typeface="Arial" pitchFamily="34" charset="0"/>
              </a:rPr>
              <a:t>So, in order to run a profitable business you need armies of administrators.</a:t>
            </a:r>
          </a:p>
          <a:p>
            <a:pPr eaLnBrk="1" hangingPunct="1"/>
            <a:endParaRPr lang="en-US" sz="1400" dirty="0" smtClean="0">
              <a:cs typeface="Arial" pitchFamily="34" charset="0"/>
            </a:endParaRPr>
          </a:p>
          <a:p>
            <a:pPr eaLnBrk="1" hangingPunct="1"/>
            <a:r>
              <a:rPr lang="en-US" sz="1400" dirty="0" smtClean="0">
                <a:cs typeface="Arial" pitchFamily="34" charset="0"/>
              </a:rPr>
              <a:t>This is why from 1970 to the year 2000 the number of administrators has increased exponentially, especially when compared to the number of physicians. </a:t>
            </a:r>
          </a:p>
          <a:p>
            <a:pPr eaLnBrk="1" hangingPunct="1"/>
            <a:r>
              <a:rPr lang="en-US" dirty="0" smtClean="0">
                <a:cs typeface="Arial" pitchFamily="34" charset="0"/>
              </a:rPr>
              <a:t>  </a:t>
            </a:r>
          </a:p>
          <a:p>
            <a:pPr eaLnBrk="1" hangingPunct="1"/>
            <a:endParaRPr lang="en-US" dirty="0" smtClean="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A464C40-60F0-4550-B9BB-41D31843B1FA}" type="slidenum">
              <a:rPr lang="en-US" smtClean="0">
                <a:solidFill>
                  <a:srgbClr val="000000"/>
                </a:solidFill>
              </a:rPr>
              <a:pPr eaLnBrk="1" hangingPunct="1"/>
              <a:t>115</a:t>
            </a:fld>
            <a:endParaRPr lang="en-US" smtClean="0">
              <a:solidFill>
                <a:srgbClr val="000000"/>
              </a:solidFill>
            </a:endParaRPr>
          </a:p>
        </p:txBody>
      </p:sp>
      <p:sp>
        <p:nvSpPr>
          <p:cNvPr id="17408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E6A68421-36FB-4320-8F6C-F720DF57E39E}" type="slidenum">
              <a:rPr lang="en-US" sz="1200">
                <a:solidFill>
                  <a:srgbClr val="000000"/>
                </a:solidFill>
              </a:rPr>
              <a:pPr algn="r" eaLnBrk="1" hangingPunct="1"/>
              <a:t>115</a:t>
            </a:fld>
            <a:endParaRPr lang="en-US" sz="1200">
              <a:solidFill>
                <a:srgbClr val="000000"/>
              </a:solidFill>
            </a:endParaRPr>
          </a:p>
        </p:txBody>
      </p:sp>
      <p:sp>
        <p:nvSpPr>
          <p:cNvPr id="174084" name="Rectangle 1"/>
          <p:cNvSpPr>
            <a:spLocks noGrp="1" noRot="1" noChangeAspect="1" noChangeArrowheads="1" noTextEdit="1"/>
          </p:cNvSpPr>
          <p:nvPr>
            <p:ph type="sldImg"/>
          </p:nvPr>
        </p:nvSpPr>
        <p:spPr>
          <a:ln/>
        </p:spPr>
      </p:sp>
      <p:sp>
        <p:nvSpPr>
          <p:cNvPr id="174085" name="Text Box 2"/>
          <p:cNvSpPr>
            <a:spLocks noGrp="1" noChangeArrowheads="1"/>
          </p:cNvSpPr>
          <p:nvPr>
            <p:ph type="body" idx="1"/>
          </p:nvPr>
        </p:nvSpPr>
        <p:spPr>
          <a:xfrm>
            <a:off x="1046163" y="4352925"/>
            <a:ext cx="4770437" cy="2235200"/>
          </a:xfrm>
          <a:noFill/>
          <a:ln>
            <a:solidFill>
              <a:srgbClr val="000000"/>
            </a:solidFill>
          </a:ln>
          <a:extLst>
            <a:ext uri="{909E8E84-426E-40DD-AFC4-6F175D3DCCD1}">
              <a14:hiddenFill xmlns:a14="http://schemas.microsoft.com/office/drawing/2010/main">
                <a:solidFill>
                  <a:srgbClr val="FFFFFF"/>
                </a:solidFill>
              </a14:hiddenFill>
            </a:ext>
          </a:extLst>
        </p:spPr>
        <p:txBody>
          <a:bodyPr>
            <a:spAutoFit/>
          </a:bodyPr>
          <a:lstStyle/>
          <a:p>
            <a:pPr marL="193675" indent="-193675" eaLnBrk="1" hangingPunct="1">
              <a:lnSpc>
                <a:spcPct val="97000"/>
              </a:lnSpc>
              <a:spcBef>
                <a:spcPct val="0"/>
              </a:spcBef>
              <a:buSzPct val="45000"/>
              <a:tabLst>
                <a:tab pos="649288" algn="l"/>
                <a:tab pos="1298575" algn="l"/>
                <a:tab pos="1947863" algn="l"/>
                <a:tab pos="2597150" algn="l"/>
                <a:tab pos="3248025" algn="l"/>
                <a:tab pos="3897313" algn="l"/>
                <a:tab pos="4546600" algn="l"/>
              </a:tabLst>
            </a:pPr>
            <a:r>
              <a:rPr lang="en-GB" smtClean="0">
                <a:ea typeface="Gothic"/>
                <a:cs typeface="Gothic"/>
              </a:rPr>
              <a:t>Figure 2 Clinics Scheduling Specialty Care Appointments for Children, According to Type of Insurance. Public insurance was reported by callers as the Illinois Medicaid–Children's Health Insurance Program (CHIP) umbrella program; private insurance was reported by callers as Blue Cross Blue Shield. Each of the 273 clinics was called twice (for a total of 546 calls) by the same caller, with only insurance coverage varying between the two calls: once reporting Medicaid–CHIP coverage and once reporting private coverage. Calls were made 1 month apart, and the order of the reported insurance status was randomly assigned. Asthma clinics included 38 allergy–immunology clinics and 6 pulmonary disease clinics.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A06C523-FF33-4054-94A3-8F33778BE040}" type="slidenum">
              <a:rPr lang="en-US" smtClean="0"/>
              <a:pPr eaLnBrk="1" hangingPunct="1"/>
              <a:t>120</a:t>
            </a:fld>
            <a:endParaRPr lang="en-US" smtClean="0"/>
          </a:p>
        </p:txBody>
      </p:sp>
      <p:sp>
        <p:nvSpPr>
          <p:cNvPr id="175107" name="Rectangle 2"/>
          <p:cNvSpPr>
            <a:spLocks noGrp="1" noRot="1" noChangeAspect="1" noChangeArrowheads="1" noTextEdit="1"/>
          </p:cNvSpPr>
          <p:nvPr>
            <p:ph type="sldImg"/>
          </p:nvPr>
        </p:nvSpPr>
        <p:spPr>
          <a:solidFill>
            <a:srgbClr val="FFFFFF"/>
          </a:solidFill>
          <a:ln/>
        </p:spPr>
      </p:sp>
      <p:sp>
        <p:nvSpPr>
          <p:cNvPr id="175108"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C214A1B-97E7-4B50-9E7A-64C581A070E7}" type="slidenum">
              <a:rPr lang="en-US" smtClean="0">
                <a:solidFill>
                  <a:srgbClr val="000000"/>
                </a:solidFill>
              </a:rPr>
              <a:pPr eaLnBrk="1" hangingPunct="1"/>
              <a:t>132</a:t>
            </a:fld>
            <a:endParaRPr lang="en-US" smtClean="0">
              <a:solidFill>
                <a:srgbClr val="000000"/>
              </a:solidFill>
            </a:endParaRPr>
          </a:p>
        </p:txBody>
      </p:sp>
      <p:sp>
        <p:nvSpPr>
          <p:cNvPr id="176131" name="Rectangle 7"/>
          <p:cNvSpPr txBox="1">
            <a:spLocks noGrp="1" noChangeArrowheads="1"/>
          </p:cNvSpPr>
          <p:nvPr/>
        </p:nvSpPr>
        <p:spPr bwMode="auto">
          <a:xfrm>
            <a:off x="3886200" y="8683625"/>
            <a:ext cx="2970213"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3" tIns="45697" rIns="91393" bIns="45697"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F4B6C044-9882-40FC-B120-53109ED23BF7}" type="slidenum">
              <a:rPr lang="en-US" sz="1100">
                <a:solidFill>
                  <a:srgbClr val="000000"/>
                </a:solidFill>
                <a:ea typeface="ＭＳ Ｐゴシック" pitchFamily="34" charset="-128"/>
                <a:cs typeface="Arial" pitchFamily="34" charset="0"/>
              </a:rPr>
              <a:pPr algn="r" eaLnBrk="1" hangingPunct="1"/>
              <a:t>132</a:t>
            </a:fld>
            <a:endParaRPr lang="en-US" sz="1100">
              <a:solidFill>
                <a:srgbClr val="000000"/>
              </a:solidFill>
              <a:ea typeface="ＭＳ Ｐゴシック" pitchFamily="34" charset="-128"/>
              <a:cs typeface="Arial" pitchFamily="34" charset="0"/>
            </a:endParaRPr>
          </a:p>
        </p:txBody>
      </p:sp>
      <p:sp>
        <p:nvSpPr>
          <p:cNvPr id="176132" name="Rectangle 2"/>
          <p:cNvSpPr>
            <a:spLocks noGrp="1" noRot="1" noChangeAspect="1" noChangeArrowheads="1" noTextEdit="1"/>
          </p:cNvSpPr>
          <p:nvPr>
            <p:ph type="sldImg"/>
          </p:nvPr>
        </p:nvSpPr>
        <p:spPr>
          <a:xfrm>
            <a:off x="1146175" y="684213"/>
            <a:ext cx="4572000" cy="3429000"/>
          </a:xfrm>
          <a:ln/>
        </p:spPr>
      </p:sp>
      <p:sp>
        <p:nvSpPr>
          <p:cNvPr id="176133" name="Rectangle 3"/>
          <p:cNvSpPr>
            <a:spLocks noGrp="1" noChangeArrowheads="1"/>
          </p:cNvSpPr>
          <p:nvPr>
            <p:ph type="body" idx="1"/>
          </p:nvPr>
        </p:nvSpPr>
        <p:spPr>
          <a:xfrm>
            <a:off x="684213" y="4343400"/>
            <a:ext cx="5489575"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3" tIns="45697" rIns="91393" bIns="45697"/>
          <a:lstStyle/>
          <a:p>
            <a:pPr eaLnBrk="1" hangingPunct="1"/>
            <a:endParaRPr lang="en-US" smtClean="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txBox="1">
            <a:spLocks noGrp="1" noChangeArrowheads="1"/>
          </p:cNvSpPr>
          <p:nvPr/>
        </p:nvSpPr>
        <p:spPr bwMode="auto">
          <a:xfrm>
            <a:off x="388620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90" tIns="45345" rIns="90690" bIns="45345" anchor="b"/>
          <a:lstStyle>
            <a:lvl1pPr defTabSz="906463" eaLnBrk="0" hangingPunct="0">
              <a:defRPr>
                <a:solidFill>
                  <a:schemeClr val="tx1"/>
                </a:solidFill>
                <a:latin typeface="Arial" pitchFamily="34" charset="0"/>
              </a:defRPr>
            </a:lvl1pPr>
            <a:lvl2pPr marL="742950" indent="-285750" defTabSz="906463" eaLnBrk="0" hangingPunct="0">
              <a:defRPr>
                <a:solidFill>
                  <a:schemeClr val="tx1"/>
                </a:solidFill>
                <a:latin typeface="Arial" pitchFamily="34" charset="0"/>
              </a:defRPr>
            </a:lvl2pPr>
            <a:lvl3pPr marL="1143000" indent="-228600" defTabSz="906463" eaLnBrk="0" hangingPunct="0">
              <a:defRPr>
                <a:solidFill>
                  <a:schemeClr val="tx1"/>
                </a:solidFill>
                <a:latin typeface="Arial" pitchFamily="34" charset="0"/>
              </a:defRPr>
            </a:lvl3pPr>
            <a:lvl4pPr marL="1600200" indent="-228600" defTabSz="906463" eaLnBrk="0" hangingPunct="0">
              <a:defRPr>
                <a:solidFill>
                  <a:schemeClr val="tx1"/>
                </a:solidFill>
                <a:latin typeface="Arial" pitchFamily="34" charset="0"/>
              </a:defRPr>
            </a:lvl4pPr>
            <a:lvl5pPr marL="2057400" indent="-228600" defTabSz="906463" eaLnBrk="0" hangingPunct="0">
              <a:defRPr>
                <a:solidFill>
                  <a:schemeClr val="tx1"/>
                </a:solidFill>
                <a:latin typeface="Arial" pitchFamily="34" charset="0"/>
              </a:defRPr>
            </a:lvl5pPr>
            <a:lvl6pPr marL="2514600" indent="-228600" defTabSz="906463" eaLnBrk="0" fontAlgn="base" hangingPunct="0">
              <a:spcBef>
                <a:spcPct val="0"/>
              </a:spcBef>
              <a:spcAft>
                <a:spcPct val="0"/>
              </a:spcAft>
              <a:defRPr>
                <a:solidFill>
                  <a:schemeClr val="tx1"/>
                </a:solidFill>
                <a:latin typeface="Arial" pitchFamily="34" charset="0"/>
              </a:defRPr>
            </a:lvl6pPr>
            <a:lvl7pPr marL="2971800" indent="-228600" defTabSz="906463" eaLnBrk="0" fontAlgn="base" hangingPunct="0">
              <a:spcBef>
                <a:spcPct val="0"/>
              </a:spcBef>
              <a:spcAft>
                <a:spcPct val="0"/>
              </a:spcAft>
              <a:defRPr>
                <a:solidFill>
                  <a:schemeClr val="tx1"/>
                </a:solidFill>
                <a:latin typeface="Arial" pitchFamily="34" charset="0"/>
              </a:defRPr>
            </a:lvl7pPr>
            <a:lvl8pPr marL="3429000" indent="-228600" defTabSz="906463" eaLnBrk="0" fontAlgn="base" hangingPunct="0">
              <a:spcBef>
                <a:spcPct val="0"/>
              </a:spcBef>
              <a:spcAft>
                <a:spcPct val="0"/>
              </a:spcAft>
              <a:defRPr>
                <a:solidFill>
                  <a:schemeClr val="tx1"/>
                </a:solidFill>
                <a:latin typeface="Arial" pitchFamily="34" charset="0"/>
              </a:defRPr>
            </a:lvl8pPr>
            <a:lvl9pPr marL="3886200" indent="-228600" defTabSz="906463" eaLnBrk="0" fontAlgn="base" hangingPunct="0">
              <a:spcBef>
                <a:spcPct val="0"/>
              </a:spcBef>
              <a:spcAft>
                <a:spcPct val="0"/>
              </a:spcAft>
              <a:defRPr>
                <a:solidFill>
                  <a:schemeClr val="tx1"/>
                </a:solidFill>
                <a:latin typeface="Arial" pitchFamily="34" charset="0"/>
              </a:defRPr>
            </a:lvl9pPr>
          </a:lstStyle>
          <a:p>
            <a:pPr algn="r"/>
            <a:fld id="{E59B68D0-A6A6-4B4D-82E1-C7CFCE1010F5}" type="slidenum">
              <a:rPr lang="en-US" sz="1000">
                <a:solidFill>
                  <a:srgbClr val="000000"/>
                </a:solidFill>
                <a:latin typeface="Times New Roman" pitchFamily="18" charset="0"/>
              </a:rPr>
              <a:pPr algn="r"/>
              <a:t>143</a:t>
            </a:fld>
            <a:endParaRPr lang="en-US" sz="1000">
              <a:solidFill>
                <a:srgbClr val="000000"/>
              </a:solidFill>
              <a:latin typeface="Times New Roman" pitchFamily="18" charset="0"/>
            </a:endParaRPr>
          </a:p>
        </p:txBody>
      </p:sp>
      <p:sp>
        <p:nvSpPr>
          <p:cNvPr id="177155" name="Rectangle 1026"/>
          <p:cNvSpPr>
            <a:spLocks noGrp="1" noRot="1" noChangeAspect="1" noChangeArrowheads="1" noTextEdit="1"/>
          </p:cNvSpPr>
          <p:nvPr>
            <p:ph type="sldImg"/>
          </p:nvPr>
        </p:nvSpPr>
        <p:spPr>
          <a:xfrm>
            <a:off x="1146175" y="684213"/>
            <a:ext cx="4570413" cy="3429000"/>
          </a:xfrm>
          <a:solidFill>
            <a:srgbClr val="FFFFFF"/>
          </a:solidFill>
          <a:ln/>
        </p:spPr>
      </p:sp>
      <p:sp>
        <p:nvSpPr>
          <p:cNvPr id="177156" name="Rectangle 1027"/>
          <p:cNvSpPr>
            <a:spLocks noGrp="1" noChangeArrowheads="1"/>
          </p:cNvSpPr>
          <p:nvPr>
            <p:ph type="body" idx="1"/>
          </p:nvPr>
        </p:nvSpPr>
        <p:spPr>
          <a:xfrm>
            <a:off x="685800" y="4343400"/>
            <a:ext cx="5486400" cy="4116388"/>
          </a:xfrm>
          <a:solidFill>
            <a:srgbClr val="FFFFFF"/>
          </a:solidFill>
          <a:ln>
            <a:solidFill>
              <a:srgbClr val="000000"/>
            </a:solidFill>
          </a:ln>
        </p:spPr>
        <p:txBody>
          <a:bodyPr lIns="89691" tIns="44845" rIns="89691" bIns="44845"/>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txBox="1">
            <a:spLocks noGrp="1" noChangeArrowheads="1"/>
          </p:cNvSpPr>
          <p:nvPr/>
        </p:nvSpPr>
        <p:spPr bwMode="auto">
          <a:xfrm>
            <a:off x="388620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90" tIns="45345" rIns="90690" bIns="45345" anchor="b"/>
          <a:lstStyle>
            <a:lvl1pPr defTabSz="906463" eaLnBrk="0" hangingPunct="0">
              <a:defRPr>
                <a:solidFill>
                  <a:schemeClr val="tx1"/>
                </a:solidFill>
                <a:latin typeface="Arial" pitchFamily="34" charset="0"/>
              </a:defRPr>
            </a:lvl1pPr>
            <a:lvl2pPr marL="742950" indent="-285750" defTabSz="906463" eaLnBrk="0" hangingPunct="0">
              <a:defRPr>
                <a:solidFill>
                  <a:schemeClr val="tx1"/>
                </a:solidFill>
                <a:latin typeface="Arial" pitchFamily="34" charset="0"/>
              </a:defRPr>
            </a:lvl2pPr>
            <a:lvl3pPr marL="1143000" indent="-228600" defTabSz="906463" eaLnBrk="0" hangingPunct="0">
              <a:defRPr>
                <a:solidFill>
                  <a:schemeClr val="tx1"/>
                </a:solidFill>
                <a:latin typeface="Arial" pitchFamily="34" charset="0"/>
              </a:defRPr>
            </a:lvl3pPr>
            <a:lvl4pPr marL="1600200" indent="-228600" defTabSz="906463" eaLnBrk="0" hangingPunct="0">
              <a:defRPr>
                <a:solidFill>
                  <a:schemeClr val="tx1"/>
                </a:solidFill>
                <a:latin typeface="Arial" pitchFamily="34" charset="0"/>
              </a:defRPr>
            </a:lvl4pPr>
            <a:lvl5pPr marL="2057400" indent="-228600" defTabSz="906463" eaLnBrk="0" hangingPunct="0">
              <a:defRPr>
                <a:solidFill>
                  <a:schemeClr val="tx1"/>
                </a:solidFill>
                <a:latin typeface="Arial" pitchFamily="34" charset="0"/>
              </a:defRPr>
            </a:lvl5pPr>
            <a:lvl6pPr marL="2514600" indent="-228600" defTabSz="906463" eaLnBrk="0" fontAlgn="base" hangingPunct="0">
              <a:spcBef>
                <a:spcPct val="0"/>
              </a:spcBef>
              <a:spcAft>
                <a:spcPct val="0"/>
              </a:spcAft>
              <a:defRPr>
                <a:solidFill>
                  <a:schemeClr val="tx1"/>
                </a:solidFill>
                <a:latin typeface="Arial" pitchFamily="34" charset="0"/>
              </a:defRPr>
            </a:lvl6pPr>
            <a:lvl7pPr marL="2971800" indent="-228600" defTabSz="906463" eaLnBrk="0" fontAlgn="base" hangingPunct="0">
              <a:spcBef>
                <a:spcPct val="0"/>
              </a:spcBef>
              <a:spcAft>
                <a:spcPct val="0"/>
              </a:spcAft>
              <a:defRPr>
                <a:solidFill>
                  <a:schemeClr val="tx1"/>
                </a:solidFill>
                <a:latin typeface="Arial" pitchFamily="34" charset="0"/>
              </a:defRPr>
            </a:lvl7pPr>
            <a:lvl8pPr marL="3429000" indent="-228600" defTabSz="906463" eaLnBrk="0" fontAlgn="base" hangingPunct="0">
              <a:spcBef>
                <a:spcPct val="0"/>
              </a:spcBef>
              <a:spcAft>
                <a:spcPct val="0"/>
              </a:spcAft>
              <a:defRPr>
                <a:solidFill>
                  <a:schemeClr val="tx1"/>
                </a:solidFill>
                <a:latin typeface="Arial" pitchFamily="34" charset="0"/>
              </a:defRPr>
            </a:lvl8pPr>
            <a:lvl9pPr marL="3886200" indent="-228600" defTabSz="906463" eaLnBrk="0" fontAlgn="base" hangingPunct="0">
              <a:spcBef>
                <a:spcPct val="0"/>
              </a:spcBef>
              <a:spcAft>
                <a:spcPct val="0"/>
              </a:spcAft>
              <a:defRPr>
                <a:solidFill>
                  <a:schemeClr val="tx1"/>
                </a:solidFill>
                <a:latin typeface="Arial" pitchFamily="34" charset="0"/>
              </a:defRPr>
            </a:lvl9pPr>
          </a:lstStyle>
          <a:p>
            <a:pPr algn="r"/>
            <a:fld id="{1D3055A1-6B3D-4435-A658-221520001E4F}" type="slidenum">
              <a:rPr lang="en-US" sz="1000">
                <a:solidFill>
                  <a:srgbClr val="000000"/>
                </a:solidFill>
                <a:latin typeface="Times New Roman" pitchFamily="18" charset="0"/>
              </a:rPr>
              <a:pPr algn="r"/>
              <a:t>144</a:t>
            </a:fld>
            <a:endParaRPr lang="en-US" sz="1000">
              <a:solidFill>
                <a:srgbClr val="000000"/>
              </a:solidFill>
              <a:latin typeface="Times New Roman" pitchFamily="18" charset="0"/>
            </a:endParaRPr>
          </a:p>
        </p:txBody>
      </p:sp>
      <p:sp>
        <p:nvSpPr>
          <p:cNvPr id="178179" name="Rectangle 2"/>
          <p:cNvSpPr>
            <a:spLocks noGrp="1" noRot="1" noChangeAspect="1" noChangeArrowheads="1" noTextEdit="1"/>
          </p:cNvSpPr>
          <p:nvPr>
            <p:ph type="sldImg"/>
          </p:nvPr>
        </p:nvSpPr>
        <p:spPr>
          <a:xfrm>
            <a:off x="1146175" y="684213"/>
            <a:ext cx="4570413" cy="3429000"/>
          </a:xfrm>
          <a:solidFill>
            <a:srgbClr val="FFFFFF"/>
          </a:solidFill>
          <a:ln/>
        </p:spPr>
      </p:sp>
      <p:sp>
        <p:nvSpPr>
          <p:cNvPr id="178180" name="Rectangle 3"/>
          <p:cNvSpPr>
            <a:spLocks noGrp="1" noChangeArrowheads="1"/>
          </p:cNvSpPr>
          <p:nvPr>
            <p:ph type="body" idx="1"/>
          </p:nvPr>
        </p:nvSpPr>
        <p:spPr>
          <a:solidFill>
            <a:srgbClr val="FFFFFF"/>
          </a:solidFill>
          <a:ln>
            <a:solidFill>
              <a:srgbClr val="000000"/>
            </a:solidFill>
          </a:ln>
        </p:spPr>
        <p:txBody>
          <a:bodyPr lIns="85761" tIns="42882" rIns="85761" bIns="42882"/>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txBox="1">
            <a:spLocks noGrp="1" noChangeArrowheads="1"/>
          </p:cNvSpPr>
          <p:nvPr/>
        </p:nvSpPr>
        <p:spPr bwMode="auto">
          <a:xfrm>
            <a:off x="388620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90" tIns="45345" rIns="90690" bIns="45345" anchor="b"/>
          <a:lstStyle>
            <a:lvl1pPr defTabSz="906463" eaLnBrk="0" hangingPunct="0">
              <a:defRPr>
                <a:solidFill>
                  <a:schemeClr val="tx1"/>
                </a:solidFill>
                <a:latin typeface="Arial" pitchFamily="34" charset="0"/>
              </a:defRPr>
            </a:lvl1pPr>
            <a:lvl2pPr marL="742950" indent="-285750" defTabSz="906463" eaLnBrk="0" hangingPunct="0">
              <a:defRPr>
                <a:solidFill>
                  <a:schemeClr val="tx1"/>
                </a:solidFill>
                <a:latin typeface="Arial" pitchFamily="34" charset="0"/>
              </a:defRPr>
            </a:lvl2pPr>
            <a:lvl3pPr marL="1143000" indent="-228600" defTabSz="906463" eaLnBrk="0" hangingPunct="0">
              <a:defRPr>
                <a:solidFill>
                  <a:schemeClr val="tx1"/>
                </a:solidFill>
                <a:latin typeface="Arial" pitchFamily="34" charset="0"/>
              </a:defRPr>
            </a:lvl3pPr>
            <a:lvl4pPr marL="1600200" indent="-228600" defTabSz="906463" eaLnBrk="0" hangingPunct="0">
              <a:defRPr>
                <a:solidFill>
                  <a:schemeClr val="tx1"/>
                </a:solidFill>
                <a:latin typeface="Arial" pitchFamily="34" charset="0"/>
              </a:defRPr>
            </a:lvl4pPr>
            <a:lvl5pPr marL="2057400" indent="-228600" defTabSz="906463" eaLnBrk="0" hangingPunct="0">
              <a:defRPr>
                <a:solidFill>
                  <a:schemeClr val="tx1"/>
                </a:solidFill>
                <a:latin typeface="Arial" pitchFamily="34" charset="0"/>
              </a:defRPr>
            </a:lvl5pPr>
            <a:lvl6pPr marL="2514600" indent="-228600" defTabSz="906463" eaLnBrk="0" fontAlgn="base" hangingPunct="0">
              <a:spcBef>
                <a:spcPct val="0"/>
              </a:spcBef>
              <a:spcAft>
                <a:spcPct val="0"/>
              </a:spcAft>
              <a:defRPr>
                <a:solidFill>
                  <a:schemeClr val="tx1"/>
                </a:solidFill>
                <a:latin typeface="Arial" pitchFamily="34" charset="0"/>
              </a:defRPr>
            </a:lvl6pPr>
            <a:lvl7pPr marL="2971800" indent="-228600" defTabSz="906463" eaLnBrk="0" fontAlgn="base" hangingPunct="0">
              <a:spcBef>
                <a:spcPct val="0"/>
              </a:spcBef>
              <a:spcAft>
                <a:spcPct val="0"/>
              </a:spcAft>
              <a:defRPr>
                <a:solidFill>
                  <a:schemeClr val="tx1"/>
                </a:solidFill>
                <a:latin typeface="Arial" pitchFamily="34" charset="0"/>
              </a:defRPr>
            </a:lvl7pPr>
            <a:lvl8pPr marL="3429000" indent="-228600" defTabSz="906463" eaLnBrk="0" fontAlgn="base" hangingPunct="0">
              <a:spcBef>
                <a:spcPct val="0"/>
              </a:spcBef>
              <a:spcAft>
                <a:spcPct val="0"/>
              </a:spcAft>
              <a:defRPr>
                <a:solidFill>
                  <a:schemeClr val="tx1"/>
                </a:solidFill>
                <a:latin typeface="Arial" pitchFamily="34" charset="0"/>
              </a:defRPr>
            </a:lvl8pPr>
            <a:lvl9pPr marL="3886200" indent="-228600" defTabSz="906463" eaLnBrk="0" fontAlgn="base" hangingPunct="0">
              <a:spcBef>
                <a:spcPct val="0"/>
              </a:spcBef>
              <a:spcAft>
                <a:spcPct val="0"/>
              </a:spcAft>
              <a:defRPr>
                <a:solidFill>
                  <a:schemeClr val="tx1"/>
                </a:solidFill>
                <a:latin typeface="Arial" pitchFamily="34" charset="0"/>
              </a:defRPr>
            </a:lvl9pPr>
          </a:lstStyle>
          <a:p>
            <a:pPr algn="r"/>
            <a:fld id="{2ADBB532-C0B8-4823-8F66-1D5ABE827E44}" type="slidenum">
              <a:rPr lang="en-US" sz="1000">
                <a:solidFill>
                  <a:srgbClr val="000000"/>
                </a:solidFill>
                <a:latin typeface="Times New Roman" pitchFamily="18" charset="0"/>
              </a:rPr>
              <a:pPr algn="r"/>
              <a:t>145</a:t>
            </a:fld>
            <a:endParaRPr lang="en-US" sz="1000">
              <a:solidFill>
                <a:srgbClr val="000000"/>
              </a:solidFill>
              <a:latin typeface="Times New Roman" pitchFamily="18" charset="0"/>
            </a:endParaRPr>
          </a:p>
        </p:txBody>
      </p:sp>
      <p:sp>
        <p:nvSpPr>
          <p:cNvPr id="179203" name="Rectangle 1026"/>
          <p:cNvSpPr>
            <a:spLocks noGrp="1" noRot="1" noChangeAspect="1" noChangeArrowheads="1" noTextEdit="1"/>
          </p:cNvSpPr>
          <p:nvPr>
            <p:ph type="sldImg"/>
          </p:nvPr>
        </p:nvSpPr>
        <p:spPr>
          <a:xfrm>
            <a:off x="1146175" y="684213"/>
            <a:ext cx="4570413" cy="3429000"/>
          </a:xfrm>
          <a:solidFill>
            <a:srgbClr val="FFFFFF"/>
          </a:solidFill>
          <a:ln/>
        </p:spPr>
      </p:sp>
      <p:sp>
        <p:nvSpPr>
          <p:cNvPr id="179204" name="Rectangle 1027"/>
          <p:cNvSpPr>
            <a:spLocks noGrp="1" noChangeArrowheads="1"/>
          </p:cNvSpPr>
          <p:nvPr>
            <p:ph type="body" idx="1"/>
          </p:nvPr>
        </p:nvSpPr>
        <p:spPr>
          <a:xfrm>
            <a:off x="915988" y="4343400"/>
            <a:ext cx="5026025" cy="4116388"/>
          </a:xfrm>
          <a:solidFill>
            <a:srgbClr val="FFFFFF"/>
          </a:solidFill>
          <a:ln>
            <a:solidFill>
              <a:srgbClr val="000000"/>
            </a:solidFill>
          </a:ln>
        </p:spPr>
        <p:txBody>
          <a:bodyPr lIns="89686" tIns="44842" rIns="89686" bIns="44842"/>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499E42E-AEC8-4482-9624-6A6C4C1E871E}" type="slidenum">
              <a:rPr lang="en-US" smtClean="0"/>
              <a:pPr eaLnBrk="1" hangingPunct="1"/>
              <a:t>146</a:t>
            </a:fld>
            <a:endParaRPr lang="en-US" smtClean="0"/>
          </a:p>
        </p:txBody>
      </p:sp>
      <p:sp>
        <p:nvSpPr>
          <p:cNvPr id="18022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6A2E20B9-5C0D-4504-BE4D-340B38C0FB13}" type="slidenum">
              <a:rPr lang="en-US" sz="1200">
                <a:latin typeface="Calibri" pitchFamily="34" charset="0"/>
              </a:rPr>
              <a:pPr algn="r" eaLnBrk="1" hangingPunct="1"/>
              <a:t>146</a:t>
            </a:fld>
            <a:endParaRPr lang="en-US" sz="1200">
              <a:latin typeface="Calibri" pitchFamily="34" charset="0"/>
            </a:endParaRPr>
          </a:p>
        </p:txBody>
      </p:sp>
      <p:sp>
        <p:nvSpPr>
          <p:cNvPr id="180228" name="Rectangle 2"/>
          <p:cNvSpPr>
            <a:spLocks noGrp="1" noRot="1" noChangeAspect="1" noChangeArrowheads="1" noTextEdit="1"/>
          </p:cNvSpPr>
          <p:nvPr>
            <p:ph type="sldImg"/>
          </p:nvPr>
        </p:nvSpPr>
        <p:spPr>
          <a:solidFill>
            <a:srgbClr val="FFFFFF"/>
          </a:solidFill>
          <a:ln/>
        </p:spPr>
      </p:sp>
      <p:sp>
        <p:nvSpPr>
          <p:cNvPr id="180229"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ABFF548-6D06-4E81-8543-415C3D1297F9}" type="slidenum">
              <a:rPr lang="en-US" smtClean="0"/>
              <a:pPr eaLnBrk="1" hangingPunct="1"/>
              <a:t>147</a:t>
            </a:fld>
            <a:endParaRPr lang="en-US" smtClean="0"/>
          </a:p>
        </p:txBody>
      </p:sp>
      <p:sp>
        <p:nvSpPr>
          <p:cNvPr id="18125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33A6A917-C259-4664-8269-7B0B7800BC0C}" type="slidenum">
              <a:rPr lang="en-US" sz="1200">
                <a:latin typeface="Calibri" pitchFamily="34" charset="0"/>
              </a:rPr>
              <a:pPr algn="r" eaLnBrk="1" hangingPunct="1"/>
              <a:t>147</a:t>
            </a:fld>
            <a:endParaRPr lang="en-US" sz="1200">
              <a:latin typeface="Calibri" pitchFamily="34" charset="0"/>
            </a:endParaRPr>
          </a:p>
        </p:txBody>
      </p:sp>
      <p:sp>
        <p:nvSpPr>
          <p:cNvPr id="181252" name="Rectangle 2"/>
          <p:cNvSpPr>
            <a:spLocks noGrp="1" noRot="1" noChangeAspect="1" noChangeArrowheads="1" noTextEdit="1"/>
          </p:cNvSpPr>
          <p:nvPr>
            <p:ph type="sldImg"/>
          </p:nvPr>
        </p:nvSpPr>
        <p:spPr>
          <a:solidFill>
            <a:srgbClr val="FFFFFF"/>
          </a:solidFill>
          <a:ln/>
        </p:spPr>
      </p:sp>
      <p:sp>
        <p:nvSpPr>
          <p:cNvPr id="181253"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DEEA59D-894B-4B19-9693-FEB50C3EB66B}" type="slidenum">
              <a:rPr lang="en-US" smtClean="0">
                <a:cs typeface="Arial" pitchFamily="34" charset="0"/>
              </a:rPr>
              <a:pPr eaLnBrk="1" hangingPunct="1"/>
              <a:t>148</a:t>
            </a:fld>
            <a:endParaRPr lang="en-US" smtClean="0">
              <a:cs typeface="Arial" pitchFamily="34" charset="0"/>
            </a:endParaRPr>
          </a:p>
        </p:txBody>
      </p:sp>
      <p:sp>
        <p:nvSpPr>
          <p:cNvPr id="182275" name="Rectangle 7"/>
          <p:cNvSpPr txBox="1">
            <a:spLocks noGrp="1" noChangeArrowheads="1"/>
          </p:cNvSpPr>
          <p:nvPr/>
        </p:nvSpPr>
        <p:spPr bwMode="auto">
          <a:xfrm>
            <a:off x="3886200" y="8683625"/>
            <a:ext cx="2970213"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3" tIns="45697" rIns="91393" bIns="45697"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07522697-9E16-4682-9B27-C054A71E7A07}" type="slidenum">
              <a:rPr lang="en-US" sz="1100">
                <a:ea typeface="ＭＳ Ｐゴシック" pitchFamily="34" charset="-128"/>
              </a:rPr>
              <a:pPr algn="r" eaLnBrk="1" hangingPunct="1"/>
              <a:t>148</a:t>
            </a:fld>
            <a:endParaRPr lang="en-US" sz="1100">
              <a:ea typeface="ＭＳ Ｐゴシック" pitchFamily="34" charset="-128"/>
            </a:endParaRPr>
          </a:p>
        </p:txBody>
      </p:sp>
      <p:sp>
        <p:nvSpPr>
          <p:cNvPr id="182276" name="Rectangle 2"/>
          <p:cNvSpPr>
            <a:spLocks noGrp="1" noRot="1" noChangeAspect="1" noTextEdit="1"/>
          </p:cNvSpPr>
          <p:nvPr>
            <p:ph type="sldImg"/>
          </p:nvPr>
        </p:nvSpPr>
        <p:spPr>
          <a:xfrm>
            <a:off x="1836738" y="581025"/>
            <a:ext cx="3168650" cy="2378075"/>
          </a:xfrm>
          <a:ln/>
        </p:spPr>
      </p:sp>
      <p:sp>
        <p:nvSpPr>
          <p:cNvPr id="182277" name="Rectangle 3"/>
          <p:cNvSpPr>
            <a:spLocks noGrp="1"/>
          </p:cNvSpPr>
          <p:nvPr>
            <p:ph type="body" idx="1"/>
          </p:nvPr>
        </p:nvSpPr>
        <p:spPr>
          <a:xfrm>
            <a:off x="474663" y="3179763"/>
            <a:ext cx="6129337" cy="57261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03" tIns="45451" rIns="90903" bIns="45451"/>
          <a:lstStyle/>
          <a:p>
            <a:pPr marL="222250" indent="-222250" eaLnBrk="1" hangingPunct="1"/>
            <a:endParaRPr lang="en-US" sz="1400" smtClean="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5944150-E8F1-41EF-BCA4-726E7200AD6C}" type="slidenum">
              <a:rPr lang="en-US" smtClean="0">
                <a:cs typeface="Arial" pitchFamily="34" charset="0"/>
              </a:rPr>
              <a:pPr eaLnBrk="1" hangingPunct="1"/>
              <a:t>149</a:t>
            </a:fld>
            <a:endParaRPr lang="en-US" smtClean="0">
              <a:cs typeface="Arial" pitchFamily="34" charset="0"/>
            </a:endParaRPr>
          </a:p>
        </p:txBody>
      </p:sp>
      <p:sp>
        <p:nvSpPr>
          <p:cNvPr id="183299" name="Rectangle 2"/>
          <p:cNvSpPr>
            <a:spLocks noGrp="1" noRot="1" noChangeAspect="1" noTextEdit="1"/>
          </p:cNvSpPr>
          <p:nvPr>
            <p:ph type="sldImg"/>
          </p:nvPr>
        </p:nvSpPr>
        <p:spPr>
          <a:xfrm>
            <a:off x="2759075" y="177800"/>
            <a:ext cx="1576388" cy="1184275"/>
          </a:xfrm>
          <a:ln/>
        </p:spPr>
      </p:sp>
      <p:sp>
        <p:nvSpPr>
          <p:cNvPr id="183300" name="Rectangle 3"/>
          <p:cNvSpPr>
            <a:spLocks noGrp="1"/>
          </p:cNvSpPr>
          <p:nvPr>
            <p:ph type="body" idx="1"/>
          </p:nvPr>
        </p:nvSpPr>
        <p:spPr>
          <a:xfrm>
            <a:off x="357188" y="1519238"/>
            <a:ext cx="6143625" cy="7308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25" tIns="45463" rIns="90925" bIns="45463"/>
          <a:lstStyle/>
          <a:p>
            <a:pPr marL="222250" indent="-222250" eaLnBrk="1" hangingPunct="1">
              <a:buFontTx/>
              <a:buAutoNum type="arabicPeriod"/>
            </a:pPr>
            <a:endParaRPr lang="en-US" sz="1400" smtClean="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12610A9-8499-431C-991C-1991BF49B7A3}" type="slidenum">
              <a:rPr lang="en-US" smtClean="0">
                <a:cs typeface="Arial" pitchFamily="34" charset="0"/>
              </a:rPr>
              <a:pPr eaLnBrk="1" hangingPunct="1"/>
              <a:t>97</a:t>
            </a:fld>
            <a:endParaRPr lang="en-US" dirty="0" smtClean="0">
              <a:cs typeface="Arial" pitchFamily="34" charset="0"/>
            </a:endParaRPr>
          </a:p>
        </p:txBody>
      </p:sp>
      <p:sp>
        <p:nvSpPr>
          <p:cNvPr id="165891" name="Rectangle 7"/>
          <p:cNvSpPr txBox="1">
            <a:spLocks noGrp="1" noChangeArrowheads="1"/>
          </p:cNvSpPr>
          <p:nvPr/>
        </p:nvSpPr>
        <p:spPr bwMode="auto">
          <a:xfrm>
            <a:off x="3886200" y="8683625"/>
            <a:ext cx="2970213"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3" tIns="45697" rIns="91393" bIns="45697"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8736C695-AFE7-4D93-8652-A5A7294013D5}" type="slidenum">
              <a:rPr lang="en-US" sz="1100">
                <a:ea typeface="ＭＳ Ｐゴシック" pitchFamily="34" charset="-128"/>
              </a:rPr>
              <a:pPr algn="r" eaLnBrk="1" hangingPunct="1"/>
              <a:t>97</a:t>
            </a:fld>
            <a:endParaRPr lang="en-US" sz="1100" dirty="0">
              <a:ea typeface="ＭＳ Ｐゴシック" pitchFamily="34" charset="-128"/>
            </a:endParaRPr>
          </a:p>
        </p:txBody>
      </p:sp>
      <p:sp>
        <p:nvSpPr>
          <p:cNvPr id="165892" name="Rectangle 2"/>
          <p:cNvSpPr>
            <a:spLocks noGrp="1" noRot="1" noChangeAspect="1" noChangeArrowheads="1" noTextEdit="1"/>
          </p:cNvSpPr>
          <p:nvPr>
            <p:ph type="sldImg"/>
          </p:nvPr>
        </p:nvSpPr>
        <p:spPr>
          <a:xfrm>
            <a:off x="1146175" y="684213"/>
            <a:ext cx="4572000" cy="3429000"/>
          </a:xfrm>
          <a:ln/>
        </p:spPr>
      </p:sp>
      <p:sp>
        <p:nvSpPr>
          <p:cNvPr id="165893" name="Rectangle 3"/>
          <p:cNvSpPr>
            <a:spLocks noGrp="1" noChangeArrowheads="1"/>
          </p:cNvSpPr>
          <p:nvPr>
            <p:ph type="body" idx="1"/>
          </p:nvPr>
        </p:nvSpPr>
        <p:spPr>
          <a:xfrm>
            <a:off x="714375" y="4354513"/>
            <a:ext cx="548957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3" tIns="45697" rIns="91393" bIns="45697"/>
          <a:lstStyle/>
          <a:p>
            <a:pPr eaLnBrk="1" hangingPunct="1"/>
            <a:endParaRPr lang="en-US" dirty="0" smtClean="0">
              <a:cs typeface="Arial" pitchFamily="34" charset="0"/>
            </a:endParaRPr>
          </a:p>
        </p:txBody>
      </p:sp>
      <p:pic>
        <p:nvPicPr>
          <p:cNvPr id="165894" name="Picture 8" descr="Picture 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1888" y="1295400"/>
            <a:ext cx="3111500" cy="2168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589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50" y="2151063"/>
            <a:ext cx="2073275" cy="2000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6A2A04E-D568-4CAD-BC27-E4C3A98F7E2D}" type="slidenum">
              <a:rPr lang="en-US" smtClean="0">
                <a:cs typeface="Arial" pitchFamily="34" charset="0"/>
              </a:rPr>
              <a:pPr eaLnBrk="1" hangingPunct="1"/>
              <a:t>150</a:t>
            </a:fld>
            <a:endParaRPr lang="en-US" smtClean="0">
              <a:cs typeface="Arial" pitchFamily="34" charset="0"/>
            </a:endParaRPr>
          </a:p>
        </p:txBody>
      </p:sp>
      <p:sp>
        <p:nvSpPr>
          <p:cNvPr id="184323" name="Rectangle 7"/>
          <p:cNvSpPr txBox="1">
            <a:spLocks noGrp="1" noChangeArrowheads="1"/>
          </p:cNvSpPr>
          <p:nvPr/>
        </p:nvSpPr>
        <p:spPr bwMode="auto">
          <a:xfrm>
            <a:off x="3886200" y="8683625"/>
            <a:ext cx="2970213"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3" tIns="45697" rIns="91393" bIns="45697"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67DEC16-544C-4352-875A-71C08756A121}" type="slidenum">
              <a:rPr lang="en-US" sz="1100">
                <a:ea typeface="ＭＳ Ｐゴシック" pitchFamily="34" charset="-128"/>
              </a:rPr>
              <a:pPr algn="r" eaLnBrk="1" hangingPunct="1"/>
              <a:t>150</a:t>
            </a:fld>
            <a:endParaRPr lang="en-US" sz="1100">
              <a:ea typeface="ＭＳ Ｐゴシック" pitchFamily="34" charset="-128"/>
            </a:endParaRPr>
          </a:p>
        </p:txBody>
      </p:sp>
      <p:sp>
        <p:nvSpPr>
          <p:cNvPr id="184324" name="Rectangle 2"/>
          <p:cNvSpPr>
            <a:spLocks noGrp="1" noRot="1" noChangeAspect="1" noChangeArrowheads="1" noTextEdit="1"/>
          </p:cNvSpPr>
          <p:nvPr>
            <p:ph type="sldImg"/>
          </p:nvPr>
        </p:nvSpPr>
        <p:spPr>
          <a:xfrm>
            <a:off x="1146175" y="684213"/>
            <a:ext cx="4572000" cy="3429000"/>
          </a:xfrm>
          <a:ln/>
        </p:spPr>
      </p:sp>
      <p:sp>
        <p:nvSpPr>
          <p:cNvPr id="184325" name="Rectangle 3"/>
          <p:cNvSpPr>
            <a:spLocks noGrp="1" noChangeArrowheads="1"/>
          </p:cNvSpPr>
          <p:nvPr>
            <p:ph type="body" idx="1"/>
          </p:nvPr>
        </p:nvSpPr>
        <p:spPr>
          <a:xfrm>
            <a:off x="684213" y="4343400"/>
            <a:ext cx="5489575"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3" tIns="45697" rIns="91393" bIns="45697"/>
          <a:lstStyle/>
          <a:p>
            <a:pPr eaLnBrk="1" hangingPunct="1"/>
            <a:endParaRPr lang="en-US" smtClean="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EB52F01E-DFB0-4AC5-9AF7-DD612894D116}" type="slidenum">
              <a:rPr lang="en-GB" sz="1200">
                <a:solidFill>
                  <a:srgbClr val="000000"/>
                </a:solidFill>
                <a:latin typeface="Calibri" pitchFamily="34" charset="0"/>
                <a:cs typeface="Arial" pitchFamily="34" charset="0"/>
              </a:rPr>
              <a:pPr algn="r" eaLnBrk="1" hangingPunct="1"/>
              <a:t>100</a:t>
            </a:fld>
            <a:endParaRPr lang="en-GB" sz="1200" dirty="0">
              <a:solidFill>
                <a:srgbClr val="000000"/>
              </a:solidFill>
              <a:latin typeface="Calibri" pitchFamily="34" charset="0"/>
              <a:cs typeface="Arial" pitchFamily="34" charset="0"/>
            </a:endParaRPr>
          </a:p>
        </p:txBody>
      </p:sp>
      <p:sp>
        <p:nvSpPr>
          <p:cNvPr id="166915" name="Rectangle 2"/>
          <p:cNvSpPr>
            <a:spLocks noGrp="1" noRot="1" noChangeAspect="1" noChangeArrowheads="1" noTextEdit="1"/>
          </p:cNvSpPr>
          <p:nvPr>
            <p:ph type="sldImg"/>
          </p:nvPr>
        </p:nvSpPr>
        <p:spPr>
          <a:xfrm>
            <a:off x="1144588" y="685800"/>
            <a:ext cx="4570412" cy="3429000"/>
          </a:xfrm>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p>
            <a:pPr eaLnBrk="1" hangingPunct="1">
              <a:spcBef>
                <a:spcPct val="0"/>
              </a:spcBef>
            </a:pP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806BBBF8-3E50-4FBB-8CB9-74C5D3D7FEE0}" type="slidenum">
              <a:rPr lang="en-GB" sz="1200">
                <a:solidFill>
                  <a:srgbClr val="000000"/>
                </a:solidFill>
                <a:latin typeface="Calibri" pitchFamily="34" charset="0"/>
                <a:cs typeface="Arial" pitchFamily="34" charset="0"/>
              </a:rPr>
              <a:pPr algn="r" eaLnBrk="1" hangingPunct="1"/>
              <a:t>102</a:t>
            </a:fld>
            <a:endParaRPr lang="en-GB" sz="1200">
              <a:solidFill>
                <a:srgbClr val="000000"/>
              </a:solidFill>
              <a:latin typeface="Calibri" pitchFamily="34" charset="0"/>
              <a:cs typeface="Arial" pitchFamily="34" charset="0"/>
            </a:endParaRPr>
          </a:p>
        </p:txBody>
      </p:sp>
      <p:sp>
        <p:nvSpPr>
          <p:cNvPr id="167939" name="Rectangle 2"/>
          <p:cNvSpPr>
            <a:spLocks noGrp="1" noRot="1" noChangeAspect="1" noChangeArrowheads="1" noTextEdit="1"/>
          </p:cNvSpPr>
          <p:nvPr>
            <p:ph type="sldImg"/>
          </p:nvPr>
        </p:nvSpPr>
        <p:spPr>
          <a:xfrm>
            <a:off x="1144588" y="685800"/>
            <a:ext cx="4570412" cy="3429000"/>
          </a:xfrm>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p>
            <a:pPr eaLnBrk="1" hangingPunct="1">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4DEA026-B351-4FFD-A6E9-9476513C3630}" type="slidenum">
              <a:rPr lang="en-GB" sz="1200">
                <a:solidFill>
                  <a:srgbClr val="000000"/>
                </a:solidFill>
                <a:latin typeface="Calibri" pitchFamily="34" charset="0"/>
                <a:cs typeface="Arial" pitchFamily="34" charset="0"/>
              </a:rPr>
              <a:pPr algn="r" eaLnBrk="1" hangingPunct="1"/>
              <a:t>103</a:t>
            </a:fld>
            <a:endParaRPr lang="en-GB" sz="1200">
              <a:solidFill>
                <a:srgbClr val="000000"/>
              </a:solidFill>
              <a:latin typeface="Calibri" pitchFamily="34" charset="0"/>
              <a:cs typeface="Arial" pitchFamily="34" charset="0"/>
            </a:endParaRPr>
          </a:p>
        </p:txBody>
      </p:sp>
      <p:sp>
        <p:nvSpPr>
          <p:cNvPr id="168963" name="Rectangle 2"/>
          <p:cNvSpPr>
            <a:spLocks noGrp="1" noRot="1" noChangeAspect="1" noChangeArrowheads="1" noTextEdit="1"/>
          </p:cNvSpPr>
          <p:nvPr>
            <p:ph type="sldImg"/>
          </p:nvPr>
        </p:nvSpPr>
        <p:spPr>
          <a:xfrm>
            <a:off x="1144588" y="685800"/>
            <a:ext cx="4570412" cy="3429000"/>
          </a:xfrm>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p>
            <a:pPr eaLnBrk="1" hangingPunct="1">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44588" y="684213"/>
            <a:ext cx="4570412" cy="3429000"/>
          </a:xfrm>
          <a:ln/>
        </p:spPr>
      </p:sp>
      <p:sp>
        <p:nvSpPr>
          <p:cNvPr id="169987" name="Rectangle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11" rIns="91418" bIns="45711"/>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a:xfrm>
            <a:off x="1144588" y="684213"/>
            <a:ext cx="4570412" cy="3429000"/>
          </a:xfrm>
          <a:ln/>
        </p:spPr>
      </p:sp>
      <p:sp>
        <p:nvSpPr>
          <p:cNvPr id="171011" name="Rectangle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11" rIns="91418" bIns="45711"/>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11" rIns="91418" bIns="45711" anchor="b"/>
          <a:lstStyle>
            <a:lvl1pPr defTabSz="895350" eaLnBrk="0" hangingPunct="0">
              <a:defRPr>
                <a:solidFill>
                  <a:schemeClr val="tx1"/>
                </a:solidFill>
                <a:latin typeface="Arial" pitchFamily="34" charset="0"/>
              </a:defRPr>
            </a:lvl1pPr>
            <a:lvl2pPr marL="742950" indent="-285750" defTabSz="895350" eaLnBrk="0" hangingPunct="0">
              <a:defRPr>
                <a:solidFill>
                  <a:schemeClr val="tx1"/>
                </a:solidFill>
                <a:latin typeface="Arial" pitchFamily="34" charset="0"/>
              </a:defRPr>
            </a:lvl2pPr>
            <a:lvl3pPr marL="1143000" indent="-228600" defTabSz="895350" eaLnBrk="0" hangingPunct="0">
              <a:defRPr>
                <a:solidFill>
                  <a:schemeClr val="tx1"/>
                </a:solidFill>
                <a:latin typeface="Arial" pitchFamily="34" charset="0"/>
              </a:defRPr>
            </a:lvl3pPr>
            <a:lvl4pPr marL="1600200" indent="-228600" defTabSz="895350" eaLnBrk="0" hangingPunct="0">
              <a:defRPr>
                <a:solidFill>
                  <a:schemeClr val="tx1"/>
                </a:solidFill>
                <a:latin typeface="Arial" pitchFamily="34" charset="0"/>
              </a:defRPr>
            </a:lvl4pPr>
            <a:lvl5pPr marL="2057400" indent="-228600" defTabSz="895350" eaLnBrk="0" hangingPunct="0">
              <a:defRPr>
                <a:solidFill>
                  <a:schemeClr val="tx1"/>
                </a:solidFill>
                <a:latin typeface="Arial" pitchFamily="34" charset="0"/>
              </a:defRPr>
            </a:lvl5pPr>
            <a:lvl6pPr marL="2514600" indent="-228600" defTabSz="895350" eaLnBrk="0" fontAlgn="base" hangingPunct="0">
              <a:spcBef>
                <a:spcPct val="0"/>
              </a:spcBef>
              <a:spcAft>
                <a:spcPct val="0"/>
              </a:spcAft>
              <a:defRPr>
                <a:solidFill>
                  <a:schemeClr val="tx1"/>
                </a:solidFill>
                <a:latin typeface="Arial" pitchFamily="34" charset="0"/>
              </a:defRPr>
            </a:lvl6pPr>
            <a:lvl7pPr marL="2971800" indent="-228600" defTabSz="895350" eaLnBrk="0" fontAlgn="base" hangingPunct="0">
              <a:spcBef>
                <a:spcPct val="0"/>
              </a:spcBef>
              <a:spcAft>
                <a:spcPct val="0"/>
              </a:spcAft>
              <a:defRPr>
                <a:solidFill>
                  <a:schemeClr val="tx1"/>
                </a:solidFill>
                <a:latin typeface="Arial" pitchFamily="34" charset="0"/>
              </a:defRPr>
            </a:lvl7pPr>
            <a:lvl8pPr marL="3429000" indent="-228600" defTabSz="895350" eaLnBrk="0" fontAlgn="base" hangingPunct="0">
              <a:spcBef>
                <a:spcPct val="0"/>
              </a:spcBef>
              <a:spcAft>
                <a:spcPct val="0"/>
              </a:spcAft>
              <a:defRPr>
                <a:solidFill>
                  <a:schemeClr val="tx1"/>
                </a:solidFill>
                <a:latin typeface="Arial" pitchFamily="34" charset="0"/>
              </a:defRPr>
            </a:lvl8pPr>
            <a:lvl9pPr marL="3886200" indent="-228600" defTabSz="895350" eaLnBrk="0" fontAlgn="base" hangingPunct="0">
              <a:spcBef>
                <a:spcPct val="0"/>
              </a:spcBef>
              <a:spcAft>
                <a:spcPct val="0"/>
              </a:spcAft>
              <a:defRPr>
                <a:solidFill>
                  <a:schemeClr val="tx1"/>
                </a:solidFill>
                <a:latin typeface="Arial" pitchFamily="34" charset="0"/>
              </a:defRPr>
            </a:lvl9pPr>
          </a:lstStyle>
          <a:p>
            <a:pPr algn="r" eaLnBrk="1" hangingPunct="1"/>
            <a:fld id="{BFF86DBC-7EB5-4F1D-A7E5-6266818AB478}" type="slidenum">
              <a:rPr lang="en-US" sz="1100">
                <a:solidFill>
                  <a:srgbClr val="000000"/>
                </a:solidFill>
                <a:cs typeface="Arial" pitchFamily="34" charset="0"/>
              </a:rPr>
              <a:pPr algn="r" eaLnBrk="1" hangingPunct="1"/>
              <a:t>107</a:t>
            </a:fld>
            <a:endParaRPr lang="en-US" sz="1100">
              <a:solidFill>
                <a:srgbClr val="000000"/>
              </a:solidFill>
              <a:cs typeface="Arial" pitchFamily="34" charset="0"/>
            </a:endParaRPr>
          </a:p>
        </p:txBody>
      </p:sp>
      <p:sp>
        <p:nvSpPr>
          <p:cNvPr id="172035" name="Rectangle 2"/>
          <p:cNvSpPr>
            <a:spLocks noGrp="1" noRot="1" noChangeAspect="1" noChangeArrowheads="1" noTextEdit="1"/>
          </p:cNvSpPr>
          <p:nvPr>
            <p:ph type="sldImg"/>
          </p:nvPr>
        </p:nvSpPr>
        <p:spPr>
          <a:xfrm>
            <a:off x="1158875" y="693738"/>
            <a:ext cx="4551363" cy="3414712"/>
          </a:xfrm>
          <a:ln/>
        </p:spPr>
      </p:sp>
      <p:sp>
        <p:nvSpPr>
          <p:cNvPr id="17203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11" rIns="91418" bIns="45711"/>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5BA2EA6-E967-4737-A988-52F9EC0DD418}" type="slidenum">
              <a:rPr lang="en-US" smtClean="0">
                <a:cs typeface="Arial" pitchFamily="34" charset="0"/>
              </a:rPr>
              <a:pPr eaLnBrk="1" hangingPunct="1"/>
              <a:t>109</a:t>
            </a:fld>
            <a:endParaRPr lang="en-US" smtClean="0">
              <a:cs typeface="Arial" pitchFamily="34" charset="0"/>
            </a:endParaRPr>
          </a:p>
        </p:txBody>
      </p:sp>
      <p:sp>
        <p:nvSpPr>
          <p:cNvPr id="173059" name="Rectangle 7"/>
          <p:cNvSpPr txBox="1">
            <a:spLocks noGrp="1" noChangeArrowheads="1"/>
          </p:cNvSpPr>
          <p:nvPr/>
        </p:nvSpPr>
        <p:spPr bwMode="auto">
          <a:xfrm>
            <a:off x="3886200" y="8683625"/>
            <a:ext cx="2970213"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3" tIns="45697" rIns="91393" bIns="45697"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BEEEEA1-EDC8-4BF0-8D5D-C02C48795E88}" type="slidenum">
              <a:rPr lang="en-US" sz="1100">
                <a:ea typeface="ＭＳ Ｐゴシック" pitchFamily="34" charset="-128"/>
              </a:rPr>
              <a:pPr algn="r" eaLnBrk="1" hangingPunct="1"/>
              <a:t>109</a:t>
            </a:fld>
            <a:endParaRPr lang="en-US" sz="1100">
              <a:ea typeface="ＭＳ Ｐゴシック" pitchFamily="34" charset="-128"/>
            </a:endParaRPr>
          </a:p>
        </p:txBody>
      </p:sp>
      <p:sp>
        <p:nvSpPr>
          <p:cNvPr id="173060" name="Rectangle 2"/>
          <p:cNvSpPr>
            <a:spLocks noGrp="1" noRot="1" noChangeAspect="1" noChangeArrowheads="1" noTextEdit="1"/>
          </p:cNvSpPr>
          <p:nvPr>
            <p:ph type="sldImg"/>
          </p:nvPr>
        </p:nvSpPr>
        <p:spPr>
          <a:xfrm>
            <a:off x="1146175" y="684213"/>
            <a:ext cx="4572000" cy="3429000"/>
          </a:xfrm>
          <a:ln/>
        </p:spPr>
      </p:sp>
      <p:sp>
        <p:nvSpPr>
          <p:cNvPr id="173061" name="Rectangle 3"/>
          <p:cNvSpPr>
            <a:spLocks noGrp="1" noChangeArrowheads="1"/>
          </p:cNvSpPr>
          <p:nvPr>
            <p:ph type="body" idx="1"/>
          </p:nvPr>
        </p:nvSpPr>
        <p:spPr>
          <a:xfrm>
            <a:off x="684213" y="4343400"/>
            <a:ext cx="5489575"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3" tIns="45697" rIns="91393" bIns="45697"/>
          <a:lstStyle/>
          <a:p>
            <a:pPr eaLnBrk="1" hangingPunct="1"/>
            <a:endParaRPr lang="en-US" smtClean="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D22F6B-EE5E-43B2-B0CB-C01914DF45FC}" type="slidenum">
              <a:rPr lang="en-US"/>
              <a:pPr>
                <a:defRPr/>
              </a:pPr>
              <a:t>‹#›</a:t>
            </a:fld>
            <a:endParaRPr lang="en-US"/>
          </a:p>
        </p:txBody>
      </p:sp>
    </p:spTree>
    <p:extLst>
      <p:ext uri="{BB962C8B-B14F-4D97-AF65-F5344CB8AC3E}">
        <p14:creationId xmlns:p14="http://schemas.microsoft.com/office/powerpoint/2010/main" val="2900364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0E83B5-D940-49EE-86F6-E73F459D061E}" type="slidenum">
              <a:rPr lang="en-US"/>
              <a:pPr>
                <a:defRPr/>
              </a:pPr>
              <a:t>‹#›</a:t>
            </a:fld>
            <a:endParaRPr lang="en-US"/>
          </a:p>
        </p:txBody>
      </p:sp>
    </p:spTree>
    <p:extLst>
      <p:ext uri="{BB962C8B-B14F-4D97-AF65-F5344CB8AC3E}">
        <p14:creationId xmlns:p14="http://schemas.microsoft.com/office/powerpoint/2010/main" val="23030742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1F0DF4-E1E9-4D6B-94FC-252F9B6217FD}" type="datetimeFigureOut">
              <a:rPr lang="en-US" smtClean="0">
                <a:solidFill>
                  <a:prstClr val="black">
                    <a:tint val="75000"/>
                  </a:prstClr>
                </a:solidFill>
              </a:rPr>
              <a:pPr/>
              <a:t>12/3/2011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3D1DED-89CE-43C8-8AB9-65C708166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16453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1F0DF4-E1E9-4D6B-94FC-252F9B6217FD}" type="datetimeFigureOut">
              <a:rPr lang="en-US" smtClean="0">
                <a:solidFill>
                  <a:prstClr val="black">
                    <a:tint val="75000"/>
                  </a:prstClr>
                </a:solidFill>
              </a:rPr>
              <a:pPr/>
              <a:t>12/3/2011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3D1DED-89CE-43C8-8AB9-65C708166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8371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1F0DF4-E1E9-4D6B-94FC-252F9B6217FD}" type="datetimeFigureOut">
              <a:rPr lang="en-US" smtClean="0">
                <a:solidFill>
                  <a:prstClr val="black">
                    <a:tint val="75000"/>
                  </a:prstClr>
                </a:solidFill>
              </a:rPr>
              <a:pPr/>
              <a:t>12/3/2011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3D1DED-89CE-43C8-8AB9-65C708166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12011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1F0DF4-E1E9-4D6B-94FC-252F9B6217FD}" type="datetimeFigureOut">
              <a:rPr lang="en-US" smtClean="0">
                <a:solidFill>
                  <a:prstClr val="black">
                    <a:tint val="75000"/>
                  </a:prstClr>
                </a:solidFill>
              </a:rPr>
              <a:pPr/>
              <a:t>12/3/2011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3D1DED-89CE-43C8-8AB9-65C708166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84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1F0DF4-E1E9-4D6B-94FC-252F9B6217FD}" type="datetimeFigureOut">
              <a:rPr lang="en-US" smtClean="0">
                <a:solidFill>
                  <a:prstClr val="black">
                    <a:tint val="75000"/>
                  </a:prstClr>
                </a:solidFill>
              </a:rPr>
              <a:pPr/>
              <a:t>12/3/2011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3D1DED-89CE-43C8-8AB9-65C708166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9382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1F0DF4-E1E9-4D6B-94FC-252F9B6217FD}" type="datetimeFigureOut">
              <a:rPr lang="en-US" smtClean="0">
                <a:solidFill>
                  <a:prstClr val="black">
                    <a:tint val="75000"/>
                  </a:prstClr>
                </a:solidFill>
              </a:rPr>
              <a:pPr/>
              <a:t>12/3/2011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3D1DED-89CE-43C8-8AB9-65C708166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37466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1F0DF4-E1E9-4D6B-94FC-252F9B6217FD}" type="datetimeFigureOut">
              <a:rPr lang="en-US" smtClean="0">
                <a:solidFill>
                  <a:prstClr val="black">
                    <a:tint val="75000"/>
                  </a:prstClr>
                </a:solidFill>
              </a:rPr>
              <a:pPr/>
              <a:t>12/3/2011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3D1DED-89CE-43C8-8AB9-65C708166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7473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1F0DF4-E1E9-4D6B-94FC-252F9B6217FD}" type="datetimeFigureOut">
              <a:rPr lang="en-US" smtClean="0">
                <a:solidFill>
                  <a:prstClr val="black">
                    <a:tint val="75000"/>
                  </a:prstClr>
                </a:solidFill>
              </a:rPr>
              <a:pPr/>
              <a:t>12/3/2011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3D1DED-89CE-43C8-8AB9-65C708166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65326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1F0DF4-E1E9-4D6B-94FC-252F9B6217FD}" type="datetimeFigureOut">
              <a:rPr lang="en-US" smtClean="0">
                <a:solidFill>
                  <a:prstClr val="black">
                    <a:tint val="75000"/>
                  </a:prstClr>
                </a:solidFill>
              </a:rPr>
              <a:pPr/>
              <a:t>12/3/2011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3D1DED-89CE-43C8-8AB9-65C708166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01186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1F0DF4-E1E9-4D6B-94FC-252F9B6217FD}" type="datetimeFigureOut">
              <a:rPr lang="en-US" smtClean="0">
                <a:solidFill>
                  <a:prstClr val="black">
                    <a:tint val="75000"/>
                  </a:prstClr>
                </a:solidFill>
              </a:rPr>
              <a:pPr/>
              <a:t>12/3/2011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3D1DED-89CE-43C8-8AB9-65C708166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6614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F18620-9A83-40AD-9476-969729B84B0A}" type="slidenum">
              <a:rPr lang="en-US"/>
              <a:pPr>
                <a:defRPr/>
              </a:pPr>
              <a:t>‹#›</a:t>
            </a:fld>
            <a:endParaRPr lang="en-US"/>
          </a:p>
        </p:txBody>
      </p:sp>
    </p:spTree>
    <p:extLst>
      <p:ext uri="{BB962C8B-B14F-4D97-AF65-F5344CB8AC3E}">
        <p14:creationId xmlns:p14="http://schemas.microsoft.com/office/powerpoint/2010/main" val="12372054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1F0DF4-E1E9-4D6B-94FC-252F9B6217FD}" type="datetimeFigureOut">
              <a:rPr lang="en-US" smtClean="0">
                <a:solidFill>
                  <a:prstClr val="black">
                    <a:tint val="75000"/>
                  </a:prstClr>
                </a:solidFill>
              </a:rPr>
              <a:pPr/>
              <a:t>12/3/2011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3D1DED-89CE-43C8-8AB9-65C708166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3913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1F0DF4-E1E9-4D6B-94FC-252F9B6217FD}" type="datetimeFigureOut">
              <a:rPr lang="en-US" smtClean="0">
                <a:solidFill>
                  <a:prstClr val="black">
                    <a:tint val="75000"/>
                  </a:prstClr>
                </a:solidFill>
              </a:rPr>
              <a:pPr/>
              <a:t>12/3/2011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3D1DED-89CE-43C8-8AB9-65C708166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67568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1F0DF4-E1E9-4D6B-94FC-252F9B6217FD}" type="datetimeFigureOut">
              <a:rPr lang="en-US" smtClean="0">
                <a:solidFill>
                  <a:prstClr val="black">
                    <a:tint val="75000"/>
                  </a:prstClr>
                </a:solidFill>
              </a:rPr>
              <a:pPr/>
              <a:t>12/3/2011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3D1DED-89CE-43C8-8AB9-65C708166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02715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1F0DF4-E1E9-4D6B-94FC-252F9B6217FD}" type="datetimeFigureOut">
              <a:rPr lang="en-US" smtClean="0">
                <a:solidFill>
                  <a:prstClr val="black">
                    <a:tint val="75000"/>
                  </a:prstClr>
                </a:solidFill>
              </a:rPr>
              <a:pPr/>
              <a:t>12/3/2011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3D1DED-89CE-43C8-8AB9-65C708166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58509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1F0DF4-E1E9-4D6B-94FC-252F9B6217FD}" type="datetimeFigureOut">
              <a:rPr lang="en-US" smtClean="0">
                <a:solidFill>
                  <a:prstClr val="black">
                    <a:tint val="75000"/>
                  </a:prstClr>
                </a:solidFill>
              </a:rPr>
              <a:pPr/>
              <a:t>12/3/2011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3D1DED-89CE-43C8-8AB9-65C708166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4744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1F0DF4-E1E9-4D6B-94FC-252F9B6217FD}" type="datetimeFigureOut">
              <a:rPr lang="en-US" smtClean="0">
                <a:solidFill>
                  <a:prstClr val="black">
                    <a:tint val="75000"/>
                  </a:prstClr>
                </a:solidFill>
              </a:rPr>
              <a:pPr/>
              <a:t>12/3/2011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3D1DED-89CE-43C8-8AB9-65C708166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44107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1F0DF4-E1E9-4D6B-94FC-252F9B6217FD}" type="datetimeFigureOut">
              <a:rPr lang="en-US" smtClean="0">
                <a:solidFill>
                  <a:prstClr val="black">
                    <a:tint val="75000"/>
                  </a:prstClr>
                </a:solidFill>
              </a:rPr>
              <a:pPr/>
              <a:t>12/3/2011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3D1DED-89CE-43C8-8AB9-65C708166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18488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1F0DF4-E1E9-4D6B-94FC-252F9B6217FD}" type="datetimeFigureOut">
              <a:rPr lang="en-US" smtClean="0">
                <a:solidFill>
                  <a:prstClr val="black">
                    <a:tint val="75000"/>
                  </a:prstClr>
                </a:solidFill>
              </a:rPr>
              <a:pPr/>
              <a:t>12/3/2011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3D1DED-89CE-43C8-8AB9-65C708166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2011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703C91-F5AD-4DF4-BF91-F4DC24292C64}" type="slidenum">
              <a:rPr lang="en-US"/>
              <a:pPr>
                <a:defRPr/>
              </a:pPr>
              <a:t>‹#›</a:t>
            </a:fld>
            <a:endParaRPr lang="en-US"/>
          </a:p>
        </p:txBody>
      </p:sp>
    </p:spTree>
    <p:extLst>
      <p:ext uri="{BB962C8B-B14F-4D97-AF65-F5344CB8AC3E}">
        <p14:creationId xmlns:p14="http://schemas.microsoft.com/office/powerpoint/2010/main" val="1038829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365082-3553-49DF-8C71-098053832A89}" type="slidenum">
              <a:rPr lang="en-US"/>
              <a:pPr>
                <a:defRPr/>
              </a:pPr>
              <a:t>‹#›</a:t>
            </a:fld>
            <a:endParaRPr lang="en-US"/>
          </a:p>
        </p:txBody>
      </p:sp>
    </p:spTree>
    <p:extLst>
      <p:ext uri="{BB962C8B-B14F-4D97-AF65-F5344CB8AC3E}">
        <p14:creationId xmlns:p14="http://schemas.microsoft.com/office/powerpoint/2010/main" val="3353588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B2F3AE-2B8D-4AEC-B5D8-B8AF8E3BE9AB}" type="slidenum">
              <a:rPr lang="en-US"/>
              <a:pPr>
                <a:defRPr/>
              </a:pPr>
              <a:t>‹#›</a:t>
            </a:fld>
            <a:endParaRPr lang="en-US"/>
          </a:p>
        </p:txBody>
      </p:sp>
    </p:spTree>
    <p:extLst>
      <p:ext uri="{BB962C8B-B14F-4D97-AF65-F5344CB8AC3E}">
        <p14:creationId xmlns:p14="http://schemas.microsoft.com/office/powerpoint/2010/main" val="1888055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AE8B4E-3D57-46EA-B7A3-DC0AB7ED765B}" type="slidenum">
              <a:rPr lang="en-US"/>
              <a:pPr>
                <a:defRPr/>
              </a:pPr>
              <a:t>‹#›</a:t>
            </a:fld>
            <a:endParaRPr lang="en-US"/>
          </a:p>
        </p:txBody>
      </p:sp>
    </p:spTree>
    <p:extLst>
      <p:ext uri="{BB962C8B-B14F-4D97-AF65-F5344CB8AC3E}">
        <p14:creationId xmlns:p14="http://schemas.microsoft.com/office/powerpoint/2010/main" val="328254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7794E9-A9C1-4C71-88BB-5B8559504646}" type="slidenum">
              <a:rPr lang="en-US"/>
              <a:pPr>
                <a:defRPr/>
              </a:pPr>
              <a:t>‹#›</a:t>
            </a:fld>
            <a:endParaRPr lang="en-US"/>
          </a:p>
        </p:txBody>
      </p:sp>
    </p:spTree>
    <p:extLst>
      <p:ext uri="{BB962C8B-B14F-4D97-AF65-F5344CB8AC3E}">
        <p14:creationId xmlns:p14="http://schemas.microsoft.com/office/powerpoint/2010/main" val="895511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4ED2971-2ACA-4607-A65A-18165D343C1F}" type="slidenum">
              <a:rPr lang="en-US"/>
              <a:pPr>
                <a:defRPr/>
              </a:pPr>
              <a:t>‹#›</a:t>
            </a:fld>
            <a:endParaRPr lang="en-US"/>
          </a:p>
        </p:txBody>
      </p:sp>
    </p:spTree>
    <p:extLst>
      <p:ext uri="{BB962C8B-B14F-4D97-AF65-F5344CB8AC3E}">
        <p14:creationId xmlns:p14="http://schemas.microsoft.com/office/powerpoint/2010/main" val="2680662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7BE6128-DB58-4135-8AA1-6BCF03B888D6}" type="slidenum">
              <a:rPr lang="en-US"/>
              <a:pPr>
                <a:defRPr/>
              </a:pPr>
              <a:t>‹#›</a:t>
            </a:fld>
            <a:endParaRPr lang="en-US"/>
          </a:p>
        </p:txBody>
      </p:sp>
    </p:spTree>
    <p:extLst>
      <p:ext uri="{BB962C8B-B14F-4D97-AF65-F5344CB8AC3E}">
        <p14:creationId xmlns:p14="http://schemas.microsoft.com/office/powerpoint/2010/main" val="3524090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308528-61CB-469B-B397-2F3D68A0F384}" type="slidenum">
              <a:rPr lang="en-US"/>
              <a:pPr>
                <a:defRPr/>
              </a:pPr>
              <a:t>‹#›</a:t>
            </a:fld>
            <a:endParaRPr lang="en-US"/>
          </a:p>
        </p:txBody>
      </p:sp>
    </p:spTree>
    <p:extLst>
      <p:ext uri="{BB962C8B-B14F-4D97-AF65-F5344CB8AC3E}">
        <p14:creationId xmlns:p14="http://schemas.microsoft.com/office/powerpoint/2010/main" val="734209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A813E8-AAD4-46E8-8CCD-9FE61E9577EE}" type="slidenum">
              <a:rPr lang="en-US"/>
              <a:pPr>
                <a:defRPr/>
              </a:pPr>
              <a:t>‹#›</a:t>
            </a:fld>
            <a:endParaRPr lang="en-US"/>
          </a:p>
        </p:txBody>
      </p:sp>
    </p:spTree>
    <p:extLst>
      <p:ext uri="{BB962C8B-B14F-4D97-AF65-F5344CB8AC3E}">
        <p14:creationId xmlns:p14="http://schemas.microsoft.com/office/powerpoint/2010/main" val="2827713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0C18E9-C7C4-4249-BA47-17DAE385B6C0}" type="slidenum">
              <a:rPr lang="en-US"/>
              <a:pPr>
                <a:defRPr/>
              </a:pPr>
              <a:t>‹#›</a:t>
            </a:fld>
            <a:endParaRPr lang="en-US"/>
          </a:p>
        </p:txBody>
      </p:sp>
    </p:spTree>
    <p:extLst>
      <p:ext uri="{BB962C8B-B14F-4D97-AF65-F5344CB8AC3E}">
        <p14:creationId xmlns:p14="http://schemas.microsoft.com/office/powerpoint/2010/main" val="1695600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30A53E-7626-43BB-B8CC-E6A9DE40A171}" type="slidenum">
              <a:rPr lang="en-US"/>
              <a:pPr>
                <a:defRPr/>
              </a:pPr>
              <a:t>‹#›</a:t>
            </a:fld>
            <a:endParaRPr lang="en-US"/>
          </a:p>
        </p:txBody>
      </p:sp>
    </p:spTree>
    <p:extLst>
      <p:ext uri="{BB962C8B-B14F-4D97-AF65-F5344CB8AC3E}">
        <p14:creationId xmlns:p14="http://schemas.microsoft.com/office/powerpoint/2010/main" val="26318966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50DD31-7A20-44DD-A21C-E357C7E35FB0}" type="slidenum">
              <a:rPr lang="en-US"/>
              <a:pPr>
                <a:defRPr/>
              </a:pPr>
              <a:t>‹#›</a:t>
            </a:fld>
            <a:endParaRPr lang="en-US"/>
          </a:p>
        </p:txBody>
      </p:sp>
    </p:spTree>
    <p:extLst>
      <p:ext uri="{BB962C8B-B14F-4D97-AF65-F5344CB8AC3E}">
        <p14:creationId xmlns:p14="http://schemas.microsoft.com/office/powerpoint/2010/main" val="1835654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AC844C-F9E1-4E11-BBAC-B470AC9D7246}" type="slidenum">
              <a:rPr lang="en-US"/>
              <a:pPr>
                <a:defRPr/>
              </a:pPr>
              <a:t>‹#›</a:t>
            </a:fld>
            <a:endParaRPr lang="en-US"/>
          </a:p>
        </p:txBody>
      </p:sp>
    </p:spTree>
    <p:extLst>
      <p:ext uri="{BB962C8B-B14F-4D97-AF65-F5344CB8AC3E}">
        <p14:creationId xmlns:p14="http://schemas.microsoft.com/office/powerpoint/2010/main" val="277576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085CEA-5B5B-46E5-8463-EBE1BAD791AB}" type="slidenum">
              <a:rPr lang="en-US"/>
              <a:pPr>
                <a:defRPr/>
              </a:pPr>
              <a:t>‹#›</a:t>
            </a:fld>
            <a:endParaRPr lang="en-US"/>
          </a:p>
        </p:txBody>
      </p:sp>
    </p:spTree>
    <p:extLst>
      <p:ext uri="{BB962C8B-B14F-4D97-AF65-F5344CB8AC3E}">
        <p14:creationId xmlns:p14="http://schemas.microsoft.com/office/powerpoint/2010/main" val="3666548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779A4B-86C0-41FA-860D-08750BE8DFBA}" type="slidenum">
              <a:rPr lang="en-US"/>
              <a:pPr>
                <a:defRPr/>
              </a:pPr>
              <a:t>‹#›</a:t>
            </a:fld>
            <a:endParaRPr lang="en-US"/>
          </a:p>
        </p:txBody>
      </p:sp>
    </p:spTree>
    <p:extLst>
      <p:ext uri="{BB962C8B-B14F-4D97-AF65-F5344CB8AC3E}">
        <p14:creationId xmlns:p14="http://schemas.microsoft.com/office/powerpoint/2010/main" val="2522069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DCA307-D170-4769-BE3C-D556E12A400D}" type="slidenum">
              <a:rPr lang="en-US"/>
              <a:pPr>
                <a:defRPr/>
              </a:pPr>
              <a:t>‹#›</a:t>
            </a:fld>
            <a:endParaRPr lang="en-US"/>
          </a:p>
        </p:txBody>
      </p:sp>
    </p:spTree>
    <p:extLst>
      <p:ext uri="{BB962C8B-B14F-4D97-AF65-F5344CB8AC3E}">
        <p14:creationId xmlns:p14="http://schemas.microsoft.com/office/powerpoint/2010/main" val="1700071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85046C-9C38-4264-8D39-D7BC1092D8E0}" type="slidenum">
              <a:rPr lang="en-US"/>
              <a:pPr>
                <a:defRPr/>
              </a:pPr>
              <a:t>‹#›</a:t>
            </a:fld>
            <a:endParaRPr lang="en-US"/>
          </a:p>
        </p:txBody>
      </p:sp>
    </p:spTree>
    <p:extLst>
      <p:ext uri="{BB962C8B-B14F-4D97-AF65-F5344CB8AC3E}">
        <p14:creationId xmlns:p14="http://schemas.microsoft.com/office/powerpoint/2010/main" val="2415620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9C70C94-121E-460F-B54A-D9ACA14E93D3}" type="slidenum">
              <a:rPr lang="en-US"/>
              <a:pPr>
                <a:defRPr/>
              </a:pPr>
              <a:t>‹#›</a:t>
            </a:fld>
            <a:endParaRPr lang="en-US"/>
          </a:p>
        </p:txBody>
      </p:sp>
    </p:spTree>
    <p:extLst>
      <p:ext uri="{BB962C8B-B14F-4D97-AF65-F5344CB8AC3E}">
        <p14:creationId xmlns:p14="http://schemas.microsoft.com/office/powerpoint/2010/main" val="1448160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01B9DCD-8E39-47EB-AEB9-B216796947C5}" type="slidenum">
              <a:rPr lang="en-US"/>
              <a:pPr>
                <a:defRPr/>
              </a:pPr>
              <a:t>‹#›</a:t>
            </a:fld>
            <a:endParaRPr lang="en-US"/>
          </a:p>
        </p:txBody>
      </p:sp>
    </p:spTree>
    <p:extLst>
      <p:ext uri="{BB962C8B-B14F-4D97-AF65-F5344CB8AC3E}">
        <p14:creationId xmlns:p14="http://schemas.microsoft.com/office/powerpoint/2010/main" val="3034109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72884B-166E-40E5-83EC-7D001997762E}" type="slidenum">
              <a:rPr lang="en-US"/>
              <a:pPr>
                <a:defRPr/>
              </a:pPr>
              <a:t>‹#›</a:t>
            </a:fld>
            <a:endParaRPr lang="en-US"/>
          </a:p>
        </p:txBody>
      </p:sp>
    </p:spTree>
    <p:extLst>
      <p:ext uri="{BB962C8B-B14F-4D97-AF65-F5344CB8AC3E}">
        <p14:creationId xmlns:p14="http://schemas.microsoft.com/office/powerpoint/2010/main" val="18026980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FF1AA4F-755B-4498-A22A-016FFE4DB308}" type="slidenum">
              <a:rPr lang="en-US"/>
              <a:pPr>
                <a:defRPr/>
              </a:pPr>
              <a:t>‹#›</a:t>
            </a:fld>
            <a:endParaRPr lang="en-US"/>
          </a:p>
        </p:txBody>
      </p:sp>
    </p:spTree>
    <p:extLst>
      <p:ext uri="{BB962C8B-B14F-4D97-AF65-F5344CB8AC3E}">
        <p14:creationId xmlns:p14="http://schemas.microsoft.com/office/powerpoint/2010/main" val="14960260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BC5CC7-DB67-4357-96D2-84569DCD05BB}" type="slidenum">
              <a:rPr lang="en-US"/>
              <a:pPr>
                <a:defRPr/>
              </a:pPr>
              <a:t>‹#›</a:t>
            </a:fld>
            <a:endParaRPr lang="en-US"/>
          </a:p>
        </p:txBody>
      </p:sp>
    </p:spTree>
    <p:extLst>
      <p:ext uri="{BB962C8B-B14F-4D97-AF65-F5344CB8AC3E}">
        <p14:creationId xmlns:p14="http://schemas.microsoft.com/office/powerpoint/2010/main" val="433532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CEAC70-87F8-40E1-B5CD-84B7835F0F7B}" type="slidenum">
              <a:rPr lang="en-US"/>
              <a:pPr>
                <a:defRPr/>
              </a:pPr>
              <a:t>‹#›</a:t>
            </a:fld>
            <a:endParaRPr lang="en-US"/>
          </a:p>
        </p:txBody>
      </p:sp>
    </p:spTree>
    <p:extLst>
      <p:ext uri="{BB962C8B-B14F-4D97-AF65-F5344CB8AC3E}">
        <p14:creationId xmlns:p14="http://schemas.microsoft.com/office/powerpoint/2010/main" val="2577946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F7E731-4176-4E02-84CE-B4420E652E3A}" type="slidenum">
              <a:rPr lang="en-US"/>
              <a:pPr>
                <a:defRPr/>
              </a:pPr>
              <a:t>‹#›</a:t>
            </a:fld>
            <a:endParaRPr lang="en-US"/>
          </a:p>
        </p:txBody>
      </p:sp>
    </p:spTree>
    <p:extLst>
      <p:ext uri="{BB962C8B-B14F-4D97-AF65-F5344CB8AC3E}">
        <p14:creationId xmlns:p14="http://schemas.microsoft.com/office/powerpoint/2010/main" val="2508862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2ED272-CEBC-45E9-862A-96315BFBC563}" type="slidenum">
              <a:rPr lang="en-US"/>
              <a:pPr>
                <a:defRPr/>
              </a:pPr>
              <a:t>‹#›</a:t>
            </a:fld>
            <a:endParaRPr lang="en-US"/>
          </a:p>
        </p:txBody>
      </p:sp>
    </p:spTree>
    <p:extLst>
      <p:ext uri="{BB962C8B-B14F-4D97-AF65-F5344CB8AC3E}">
        <p14:creationId xmlns:p14="http://schemas.microsoft.com/office/powerpoint/2010/main" val="18351691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872CAE-B675-456F-9D50-A676DD207C52}" type="slidenum">
              <a:rPr lang="en-US"/>
              <a:pPr>
                <a:defRPr/>
              </a:pPr>
              <a:t>‹#›</a:t>
            </a:fld>
            <a:endParaRPr lang="en-US"/>
          </a:p>
        </p:txBody>
      </p:sp>
    </p:spTree>
    <p:extLst>
      <p:ext uri="{BB962C8B-B14F-4D97-AF65-F5344CB8AC3E}">
        <p14:creationId xmlns:p14="http://schemas.microsoft.com/office/powerpoint/2010/main" val="10583438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C7607B-7EDA-425A-B8DB-C8D7CECD5468}" type="slidenum">
              <a:rPr lang="en-US"/>
              <a:pPr>
                <a:defRPr/>
              </a:pPr>
              <a:t>‹#›</a:t>
            </a:fld>
            <a:endParaRPr lang="en-US"/>
          </a:p>
        </p:txBody>
      </p:sp>
    </p:spTree>
    <p:extLst>
      <p:ext uri="{BB962C8B-B14F-4D97-AF65-F5344CB8AC3E}">
        <p14:creationId xmlns:p14="http://schemas.microsoft.com/office/powerpoint/2010/main" val="2316244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D8A7FC-FB1B-493F-986D-860BE14113C9}" type="slidenum">
              <a:rPr lang="en-US"/>
              <a:pPr>
                <a:defRPr/>
              </a:pPr>
              <a:t>‹#›</a:t>
            </a:fld>
            <a:endParaRPr lang="en-US"/>
          </a:p>
        </p:txBody>
      </p:sp>
    </p:spTree>
    <p:extLst>
      <p:ext uri="{BB962C8B-B14F-4D97-AF65-F5344CB8AC3E}">
        <p14:creationId xmlns:p14="http://schemas.microsoft.com/office/powerpoint/2010/main" val="15803745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0D8158-FA90-4D8C-8C71-B57846CDF76B}" type="slidenum">
              <a:rPr lang="en-US"/>
              <a:pPr>
                <a:defRPr/>
              </a:pPr>
              <a:t>‹#›</a:t>
            </a:fld>
            <a:endParaRPr lang="en-US"/>
          </a:p>
        </p:txBody>
      </p:sp>
    </p:spTree>
    <p:extLst>
      <p:ext uri="{BB962C8B-B14F-4D97-AF65-F5344CB8AC3E}">
        <p14:creationId xmlns:p14="http://schemas.microsoft.com/office/powerpoint/2010/main" val="26631472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4AE1D1-ACB3-4DB2-8A70-8EDF486225A4}" type="slidenum">
              <a:rPr lang="en-US"/>
              <a:pPr>
                <a:defRPr/>
              </a:pPr>
              <a:t>‹#›</a:t>
            </a:fld>
            <a:endParaRPr lang="en-US"/>
          </a:p>
        </p:txBody>
      </p:sp>
    </p:spTree>
    <p:extLst>
      <p:ext uri="{BB962C8B-B14F-4D97-AF65-F5344CB8AC3E}">
        <p14:creationId xmlns:p14="http://schemas.microsoft.com/office/powerpoint/2010/main" val="619892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D5EA7C-5FB5-4207-91EE-86E484CB1453}" type="slidenum">
              <a:rPr lang="en-US"/>
              <a:pPr>
                <a:defRPr/>
              </a:pPr>
              <a:t>‹#›</a:t>
            </a:fld>
            <a:endParaRPr lang="en-US"/>
          </a:p>
        </p:txBody>
      </p:sp>
    </p:spTree>
    <p:extLst>
      <p:ext uri="{BB962C8B-B14F-4D97-AF65-F5344CB8AC3E}">
        <p14:creationId xmlns:p14="http://schemas.microsoft.com/office/powerpoint/2010/main" val="34700681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EFE3666-73D5-416D-812F-BE5D9920D971}" type="slidenum">
              <a:rPr lang="en-US"/>
              <a:pPr>
                <a:defRPr/>
              </a:pPr>
              <a:t>‹#›</a:t>
            </a:fld>
            <a:endParaRPr lang="en-US"/>
          </a:p>
        </p:txBody>
      </p:sp>
    </p:spTree>
    <p:extLst>
      <p:ext uri="{BB962C8B-B14F-4D97-AF65-F5344CB8AC3E}">
        <p14:creationId xmlns:p14="http://schemas.microsoft.com/office/powerpoint/2010/main" val="20510451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59D78CC-9659-4DC7-B60D-D7FF1B05E05B}" type="slidenum">
              <a:rPr lang="en-US"/>
              <a:pPr>
                <a:defRPr/>
              </a:pPr>
              <a:t>‹#›</a:t>
            </a:fld>
            <a:endParaRPr lang="en-US"/>
          </a:p>
        </p:txBody>
      </p:sp>
    </p:spTree>
    <p:extLst>
      <p:ext uri="{BB962C8B-B14F-4D97-AF65-F5344CB8AC3E}">
        <p14:creationId xmlns:p14="http://schemas.microsoft.com/office/powerpoint/2010/main" val="26128441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6127B-1CD4-46BC-95F3-BC52C2A08FBC}" type="slidenum">
              <a:rPr lang="en-US"/>
              <a:pPr>
                <a:defRPr/>
              </a:pPr>
              <a:t>‹#›</a:t>
            </a:fld>
            <a:endParaRPr lang="en-US"/>
          </a:p>
        </p:txBody>
      </p:sp>
    </p:spTree>
    <p:extLst>
      <p:ext uri="{BB962C8B-B14F-4D97-AF65-F5344CB8AC3E}">
        <p14:creationId xmlns:p14="http://schemas.microsoft.com/office/powerpoint/2010/main" val="32974453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581632-7A7A-4107-A0CC-4BCE5F9F8D99}" type="slidenum">
              <a:rPr lang="en-US"/>
              <a:pPr>
                <a:defRPr/>
              </a:pPr>
              <a:t>‹#›</a:t>
            </a:fld>
            <a:endParaRPr lang="en-US"/>
          </a:p>
        </p:txBody>
      </p:sp>
    </p:spTree>
    <p:extLst>
      <p:ext uri="{BB962C8B-B14F-4D97-AF65-F5344CB8AC3E}">
        <p14:creationId xmlns:p14="http://schemas.microsoft.com/office/powerpoint/2010/main" val="34325802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3FB5F4-5DF7-4A47-B344-DBB2E40C7F85}" type="slidenum">
              <a:rPr lang="en-US"/>
              <a:pPr>
                <a:defRPr/>
              </a:pPr>
              <a:t>‹#›</a:t>
            </a:fld>
            <a:endParaRPr lang="en-US"/>
          </a:p>
        </p:txBody>
      </p:sp>
    </p:spTree>
    <p:extLst>
      <p:ext uri="{BB962C8B-B14F-4D97-AF65-F5344CB8AC3E}">
        <p14:creationId xmlns:p14="http://schemas.microsoft.com/office/powerpoint/2010/main" val="16317943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18EF87-5B8F-4740-A72B-8090814AB106}" type="slidenum">
              <a:rPr lang="en-US"/>
              <a:pPr>
                <a:defRPr/>
              </a:pPr>
              <a:t>‹#›</a:t>
            </a:fld>
            <a:endParaRPr lang="en-US"/>
          </a:p>
        </p:txBody>
      </p:sp>
    </p:spTree>
    <p:extLst>
      <p:ext uri="{BB962C8B-B14F-4D97-AF65-F5344CB8AC3E}">
        <p14:creationId xmlns:p14="http://schemas.microsoft.com/office/powerpoint/2010/main" val="19924367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FA7DDB-7B7B-4EC5-9C68-8AA385537FAA}" type="slidenum">
              <a:rPr lang="en-US"/>
              <a:pPr>
                <a:defRPr/>
              </a:pPr>
              <a:t>‹#›</a:t>
            </a:fld>
            <a:endParaRPr lang="en-US"/>
          </a:p>
        </p:txBody>
      </p:sp>
    </p:spTree>
    <p:extLst>
      <p:ext uri="{BB962C8B-B14F-4D97-AF65-F5344CB8AC3E}">
        <p14:creationId xmlns:p14="http://schemas.microsoft.com/office/powerpoint/2010/main" val="40040053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5B7CE4-30DE-4C51-AE18-DE815DD2B2A8}" type="slidenum">
              <a:rPr lang="en-US"/>
              <a:pPr>
                <a:defRPr/>
              </a:pPr>
              <a:t>‹#›</a:t>
            </a:fld>
            <a:endParaRPr lang="en-US"/>
          </a:p>
        </p:txBody>
      </p:sp>
    </p:spTree>
    <p:extLst>
      <p:ext uri="{BB962C8B-B14F-4D97-AF65-F5344CB8AC3E}">
        <p14:creationId xmlns:p14="http://schemas.microsoft.com/office/powerpoint/2010/main" val="11626116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E4BC2E-51CA-4C96-BE1D-CFDCBEBB0AEB}" type="slidenum">
              <a:rPr lang="en-US"/>
              <a:pPr>
                <a:defRPr/>
              </a:pPr>
              <a:t>‹#›</a:t>
            </a:fld>
            <a:endParaRPr lang="en-US"/>
          </a:p>
        </p:txBody>
      </p:sp>
    </p:spTree>
    <p:extLst>
      <p:ext uri="{BB962C8B-B14F-4D97-AF65-F5344CB8AC3E}">
        <p14:creationId xmlns:p14="http://schemas.microsoft.com/office/powerpoint/2010/main" val="16962604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3C695F-D115-4959-A985-AD8741AACB9E}" type="slidenum">
              <a:rPr lang="en-US"/>
              <a:pPr>
                <a:defRPr/>
              </a:pPr>
              <a:t>‹#›</a:t>
            </a:fld>
            <a:endParaRPr lang="en-US"/>
          </a:p>
        </p:txBody>
      </p:sp>
    </p:spTree>
    <p:extLst>
      <p:ext uri="{BB962C8B-B14F-4D97-AF65-F5344CB8AC3E}">
        <p14:creationId xmlns:p14="http://schemas.microsoft.com/office/powerpoint/2010/main" val="421808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B2C1FCA-2EF0-4670-8881-7172F3137489}" type="slidenum">
              <a:rPr lang="en-US"/>
              <a:pPr>
                <a:defRPr/>
              </a:pPr>
              <a:t>‹#›</a:t>
            </a:fld>
            <a:endParaRPr lang="en-US"/>
          </a:p>
        </p:txBody>
      </p:sp>
    </p:spTree>
    <p:extLst>
      <p:ext uri="{BB962C8B-B14F-4D97-AF65-F5344CB8AC3E}">
        <p14:creationId xmlns:p14="http://schemas.microsoft.com/office/powerpoint/2010/main" val="17189862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3B76C2-42EB-40F7-A3F1-5889344ABD5F}" type="slidenum">
              <a:rPr lang="en-US"/>
              <a:pPr>
                <a:defRPr/>
              </a:pPr>
              <a:t>‹#›</a:t>
            </a:fld>
            <a:endParaRPr lang="en-US"/>
          </a:p>
        </p:txBody>
      </p:sp>
    </p:spTree>
    <p:extLst>
      <p:ext uri="{BB962C8B-B14F-4D97-AF65-F5344CB8AC3E}">
        <p14:creationId xmlns:p14="http://schemas.microsoft.com/office/powerpoint/2010/main" val="20438497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D06CFD-2F87-4809-B0FC-8C30E4235EAA}" type="slidenum">
              <a:rPr lang="en-US"/>
              <a:pPr>
                <a:defRPr/>
              </a:pPr>
              <a:t>‹#›</a:t>
            </a:fld>
            <a:endParaRPr lang="en-US"/>
          </a:p>
        </p:txBody>
      </p:sp>
    </p:spTree>
    <p:extLst>
      <p:ext uri="{BB962C8B-B14F-4D97-AF65-F5344CB8AC3E}">
        <p14:creationId xmlns:p14="http://schemas.microsoft.com/office/powerpoint/2010/main" val="42409437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A222EF7-D77E-49A3-B4FC-DE298782D4CF}" type="slidenum">
              <a:rPr lang="en-US"/>
              <a:pPr>
                <a:defRPr/>
              </a:pPr>
              <a:t>‹#›</a:t>
            </a:fld>
            <a:endParaRPr lang="en-US"/>
          </a:p>
        </p:txBody>
      </p:sp>
    </p:spTree>
    <p:extLst>
      <p:ext uri="{BB962C8B-B14F-4D97-AF65-F5344CB8AC3E}">
        <p14:creationId xmlns:p14="http://schemas.microsoft.com/office/powerpoint/2010/main" val="14039726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FE81F64-BAFA-455D-BEB9-85B984684F8B}" type="slidenum">
              <a:rPr lang="en-US"/>
              <a:pPr>
                <a:defRPr/>
              </a:pPr>
              <a:t>‹#›</a:t>
            </a:fld>
            <a:endParaRPr lang="en-US"/>
          </a:p>
        </p:txBody>
      </p:sp>
    </p:spTree>
    <p:extLst>
      <p:ext uri="{BB962C8B-B14F-4D97-AF65-F5344CB8AC3E}">
        <p14:creationId xmlns:p14="http://schemas.microsoft.com/office/powerpoint/2010/main" val="5474942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09C1CC3-53B2-46ED-B43C-7FF69A02CF89}" type="slidenum">
              <a:rPr lang="en-US"/>
              <a:pPr>
                <a:defRPr/>
              </a:pPr>
              <a:t>‹#›</a:t>
            </a:fld>
            <a:endParaRPr lang="en-US"/>
          </a:p>
        </p:txBody>
      </p:sp>
    </p:spTree>
    <p:extLst>
      <p:ext uri="{BB962C8B-B14F-4D97-AF65-F5344CB8AC3E}">
        <p14:creationId xmlns:p14="http://schemas.microsoft.com/office/powerpoint/2010/main" val="12854023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AE39B1-0227-4D01-AC91-CB220A2872E8}" type="slidenum">
              <a:rPr lang="en-US"/>
              <a:pPr>
                <a:defRPr/>
              </a:pPr>
              <a:t>‹#›</a:t>
            </a:fld>
            <a:endParaRPr lang="en-US"/>
          </a:p>
        </p:txBody>
      </p:sp>
    </p:spTree>
    <p:extLst>
      <p:ext uri="{BB962C8B-B14F-4D97-AF65-F5344CB8AC3E}">
        <p14:creationId xmlns:p14="http://schemas.microsoft.com/office/powerpoint/2010/main" val="24926081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1CE4F2-4106-4565-B522-F8909915DC9D}" type="slidenum">
              <a:rPr lang="en-US"/>
              <a:pPr>
                <a:defRPr/>
              </a:pPr>
              <a:t>‹#›</a:t>
            </a:fld>
            <a:endParaRPr lang="en-US"/>
          </a:p>
        </p:txBody>
      </p:sp>
    </p:spTree>
    <p:extLst>
      <p:ext uri="{BB962C8B-B14F-4D97-AF65-F5344CB8AC3E}">
        <p14:creationId xmlns:p14="http://schemas.microsoft.com/office/powerpoint/2010/main" val="34798274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8021CD-591B-4C8E-8082-8F5513FB4095}" type="slidenum">
              <a:rPr lang="en-US"/>
              <a:pPr>
                <a:defRPr/>
              </a:pPr>
              <a:t>‹#›</a:t>
            </a:fld>
            <a:endParaRPr lang="en-US"/>
          </a:p>
        </p:txBody>
      </p:sp>
    </p:spTree>
    <p:extLst>
      <p:ext uri="{BB962C8B-B14F-4D97-AF65-F5344CB8AC3E}">
        <p14:creationId xmlns:p14="http://schemas.microsoft.com/office/powerpoint/2010/main" val="30148277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E5016E-66B2-435B-9A92-D82BA130338C}" type="slidenum">
              <a:rPr lang="en-US"/>
              <a:pPr>
                <a:defRPr/>
              </a:pPr>
              <a:t>‹#›</a:t>
            </a:fld>
            <a:endParaRPr lang="en-US"/>
          </a:p>
        </p:txBody>
      </p:sp>
    </p:spTree>
    <p:extLst>
      <p:ext uri="{BB962C8B-B14F-4D97-AF65-F5344CB8AC3E}">
        <p14:creationId xmlns:p14="http://schemas.microsoft.com/office/powerpoint/2010/main" val="36667516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5E0A1C-AFF3-4255-8B62-07BEC8C48B79}" type="slidenum">
              <a:rPr lang="en-US"/>
              <a:pPr>
                <a:defRPr/>
              </a:pPr>
              <a:t>‹#›</a:t>
            </a:fld>
            <a:endParaRPr lang="en-US"/>
          </a:p>
        </p:txBody>
      </p:sp>
    </p:spTree>
    <p:extLst>
      <p:ext uri="{BB962C8B-B14F-4D97-AF65-F5344CB8AC3E}">
        <p14:creationId xmlns:p14="http://schemas.microsoft.com/office/powerpoint/2010/main" val="758481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91110ED-85A9-4E61-A001-458DC14C1D21}" type="slidenum">
              <a:rPr lang="en-US"/>
              <a:pPr>
                <a:defRPr/>
              </a:pPr>
              <a:t>‹#›</a:t>
            </a:fld>
            <a:endParaRPr lang="en-US"/>
          </a:p>
        </p:txBody>
      </p:sp>
    </p:spTree>
    <p:extLst>
      <p:ext uri="{BB962C8B-B14F-4D97-AF65-F5344CB8AC3E}">
        <p14:creationId xmlns:p14="http://schemas.microsoft.com/office/powerpoint/2010/main" val="35348840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1" hangingPunct="1">
              <a:defRPr>
                <a:latin typeface="Arial" pitchFamily="34" charset="0"/>
              </a:defRPr>
            </a:lvl1pPr>
          </a:lstStyle>
          <a:p>
            <a:pPr>
              <a:defRPr/>
            </a:pPr>
            <a:endParaRPr lang="en-US"/>
          </a:p>
        </p:txBody>
      </p:sp>
    </p:spTree>
    <p:extLst>
      <p:ext uri="{BB962C8B-B14F-4D97-AF65-F5344CB8AC3E}">
        <p14:creationId xmlns:p14="http://schemas.microsoft.com/office/powerpoint/2010/main" val="18250073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1" hangingPunct="1">
              <a:defRPr>
                <a:latin typeface="Arial" pitchFamily="34" charset="0"/>
              </a:defRPr>
            </a:lvl1pPr>
          </a:lstStyle>
          <a:p>
            <a:pPr>
              <a:defRPr/>
            </a:pPr>
            <a:endParaRPr lang="en-US"/>
          </a:p>
        </p:txBody>
      </p:sp>
    </p:spTree>
    <p:extLst>
      <p:ext uri="{BB962C8B-B14F-4D97-AF65-F5344CB8AC3E}">
        <p14:creationId xmlns:p14="http://schemas.microsoft.com/office/powerpoint/2010/main" val="42866062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1" hangingPunct="1">
              <a:defRPr>
                <a:latin typeface="Arial" pitchFamily="34" charset="0"/>
              </a:defRPr>
            </a:lvl1pPr>
          </a:lstStyle>
          <a:p>
            <a:pPr>
              <a:defRPr/>
            </a:pPr>
            <a:endParaRPr lang="en-US"/>
          </a:p>
        </p:txBody>
      </p:sp>
    </p:spTree>
    <p:extLst>
      <p:ext uri="{BB962C8B-B14F-4D97-AF65-F5344CB8AC3E}">
        <p14:creationId xmlns:p14="http://schemas.microsoft.com/office/powerpoint/2010/main" val="35810668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Rectangle 1029"/>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1" hangingPunct="1">
              <a:defRPr>
                <a:latin typeface="Arial" pitchFamily="34" charset="0"/>
              </a:defRPr>
            </a:lvl1pPr>
          </a:lstStyle>
          <a:p>
            <a:pPr>
              <a:defRPr/>
            </a:pPr>
            <a:endParaRPr lang="en-US"/>
          </a:p>
        </p:txBody>
      </p:sp>
    </p:spTree>
    <p:extLst>
      <p:ext uri="{BB962C8B-B14F-4D97-AF65-F5344CB8AC3E}">
        <p14:creationId xmlns:p14="http://schemas.microsoft.com/office/powerpoint/2010/main" val="35830184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8" name="Rectangle 1029"/>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9" name="Rectangle 1030"/>
          <p:cNvSpPr>
            <a:spLocks noGrp="1" noChangeArrowheads="1"/>
          </p:cNvSpPr>
          <p:nvPr>
            <p:ph type="sldNum" sz="quarter" idx="12"/>
          </p:nvPr>
        </p:nvSpPr>
        <p:spPr/>
        <p:txBody>
          <a:bodyPr/>
          <a:lstStyle>
            <a:lvl1pPr eaLnBrk="1" hangingPunct="1">
              <a:defRPr>
                <a:latin typeface="Arial" pitchFamily="34" charset="0"/>
              </a:defRPr>
            </a:lvl1pPr>
          </a:lstStyle>
          <a:p>
            <a:pPr>
              <a:defRPr/>
            </a:pPr>
            <a:endParaRPr lang="en-US"/>
          </a:p>
        </p:txBody>
      </p:sp>
    </p:spTree>
    <p:extLst>
      <p:ext uri="{BB962C8B-B14F-4D97-AF65-F5344CB8AC3E}">
        <p14:creationId xmlns:p14="http://schemas.microsoft.com/office/powerpoint/2010/main" val="17627715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4" name="Rectangle 1029"/>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5" name="Rectangle 1030"/>
          <p:cNvSpPr>
            <a:spLocks noGrp="1" noChangeArrowheads="1"/>
          </p:cNvSpPr>
          <p:nvPr>
            <p:ph type="sldNum" sz="quarter" idx="12"/>
          </p:nvPr>
        </p:nvSpPr>
        <p:spPr/>
        <p:txBody>
          <a:bodyPr/>
          <a:lstStyle>
            <a:lvl1pPr eaLnBrk="1" hangingPunct="1">
              <a:defRPr>
                <a:latin typeface="Arial" pitchFamily="34" charset="0"/>
              </a:defRPr>
            </a:lvl1pPr>
          </a:lstStyle>
          <a:p>
            <a:pPr>
              <a:defRPr/>
            </a:pPr>
            <a:endParaRPr lang="en-US"/>
          </a:p>
        </p:txBody>
      </p:sp>
    </p:spTree>
    <p:extLst>
      <p:ext uri="{BB962C8B-B14F-4D97-AF65-F5344CB8AC3E}">
        <p14:creationId xmlns:p14="http://schemas.microsoft.com/office/powerpoint/2010/main" val="26125389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3" name="Rectangle 1029"/>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4" name="Rectangle 1030"/>
          <p:cNvSpPr>
            <a:spLocks noGrp="1" noChangeArrowheads="1"/>
          </p:cNvSpPr>
          <p:nvPr>
            <p:ph type="sldNum" sz="quarter" idx="12"/>
          </p:nvPr>
        </p:nvSpPr>
        <p:spPr/>
        <p:txBody>
          <a:bodyPr/>
          <a:lstStyle>
            <a:lvl1pPr eaLnBrk="1" hangingPunct="1">
              <a:defRPr>
                <a:latin typeface="Arial" pitchFamily="34" charset="0"/>
              </a:defRPr>
            </a:lvl1pPr>
          </a:lstStyle>
          <a:p>
            <a:pPr>
              <a:defRPr/>
            </a:pPr>
            <a:endParaRPr lang="en-US"/>
          </a:p>
        </p:txBody>
      </p:sp>
    </p:spTree>
    <p:extLst>
      <p:ext uri="{BB962C8B-B14F-4D97-AF65-F5344CB8AC3E}">
        <p14:creationId xmlns:p14="http://schemas.microsoft.com/office/powerpoint/2010/main" val="32492882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Rectangle 1029"/>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1" hangingPunct="1">
              <a:defRPr>
                <a:latin typeface="Arial" pitchFamily="34" charset="0"/>
              </a:defRPr>
            </a:lvl1pPr>
          </a:lstStyle>
          <a:p>
            <a:pPr>
              <a:defRPr/>
            </a:pPr>
            <a:endParaRPr lang="en-US"/>
          </a:p>
        </p:txBody>
      </p:sp>
    </p:spTree>
    <p:extLst>
      <p:ext uri="{BB962C8B-B14F-4D97-AF65-F5344CB8AC3E}">
        <p14:creationId xmlns:p14="http://schemas.microsoft.com/office/powerpoint/2010/main" val="10083871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Rectangle 1029"/>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1" hangingPunct="1">
              <a:defRPr>
                <a:latin typeface="Arial" pitchFamily="34" charset="0"/>
              </a:defRPr>
            </a:lvl1pPr>
          </a:lstStyle>
          <a:p>
            <a:pPr>
              <a:defRPr/>
            </a:pPr>
            <a:endParaRPr lang="en-US"/>
          </a:p>
        </p:txBody>
      </p:sp>
    </p:spTree>
    <p:extLst>
      <p:ext uri="{BB962C8B-B14F-4D97-AF65-F5344CB8AC3E}">
        <p14:creationId xmlns:p14="http://schemas.microsoft.com/office/powerpoint/2010/main" val="10127015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1" hangingPunct="1">
              <a:defRPr>
                <a:latin typeface="Arial" pitchFamily="34" charset="0"/>
              </a:defRPr>
            </a:lvl1pPr>
          </a:lstStyle>
          <a:p>
            <a:pPr>
              <a:defRPr/>
            </a:pPr>
            <a:endParaRPr lang="en-US"/>
          </a:p>
        </p:txBody>
      </p:sp>
    </p:spTree>
    <p:extLst>
      <p:ext uri="{BB962C8B-B14F-4D97-AF65-F5344CB8AC3E}">
        <p14:creationId xmlns:p14="http://schemas.microsoft.com/office/powerpoint/2010/main" val="3189203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140260F-E306-43DB-B104-43BAD8CDD0F0}" type="slidenum">
              <a:rPr lang="en-US"/>
              <a:pPr>
                <a:defRPr/>
              </a:pPr>
              <a:t>‹#›</a:t>
            </a:fld>
            <a:endParaRPr lang="en-US"/>
          </a:p>
        </p:txBody>
      </p:sp>
    </p:spTree>
    <p:extLst>
      <p:ext uri="{BB962C8B-B14F-4D97-AF65-F5344CB8AC3E}">
        <p14:creationId xmlns:p14="http://schemas.microsoft.com/office/powerpoint/2010/main" val="42505311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1" hangingPunct="1">
              <a:defRPr>
                <a:latin typeface="Arial" pitchFamily="34" charset="0"/>
              </a:defRPr>
            </a:lvl1pPr>
          </a:lstStyle>
          <a:p>
            <a:pPr>
              <a:defRPr/>
            </a:pPr>
            <a:endParaRPr lang="en-US"/>
          </a:p>
        </p:txBody>
      </p:sp>
    </p:spTree>
    <p:extLst>
      <p:ext uri="{BB962C8B-B14F-4D97-AF65-F5344CB8AC3E}">
        <p14:creationId xmlns:p14="http://schemas.microsoft.com/office/powerpoint/2010/main" val="21532575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1028"/>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1" hangingPunct="1">
              <a:defRPr>
                <a:latin typeface="Arial" pitchFamily="34" charset="0"/>
              </a:defRPr>
            </a:lvl1pPr>
          </a:lstStyle>
          <a:p>
            <a:pPr>
              <a:defRPr/>
            </a:pPr>
            <a:endParaRPr lang="en-US"/>
          </a:p>
        </p:txBody>
      </p:sp>
    </p:spTree>
    <p:extLst>
      <p:ext uri="{BB962C8B-B14F-4D97-AF65-F5344CB8AC3E}">
        <p14:creationId xmlns:p14="http://schemas.microsoft.com/office/powerpoint/2010/main" val="40979029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1" hangingPunct="1">
              <a:defRPr>
                <a:latin typeface="Arial" pitchFamily="34" charset="0"/>
              </a:defRPr>
            </a:lvl1pPr>
          </a:lstStyle>
          <a:p>
            <a:pPr>
              <a:defRPr/>
            </a:pPr>
            <a:endParaRPr lang="en-US"/>
          </a:p>
        </p:txBody>
      </p:sp>
    </p:spTree>
    <p:extLst>
      <p:ext uri="{BB962C8B-B14F-4D97-AF65-F5344CB8AC3E}">
        <p14:creationId xmlns:p14="http://schemas.microsoft.com/office/powerpoint/2010/main" val="16328140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1" hangingPunct="1">
              <a:defRPr>
                <a:latin typeface="Arial" pitchFamily="34" charset="0"/>
              </a:defRPr>
            </a:lvl1pPr>
          </a:lstStyle>
          <a:p>
            <a:pPr>
              <a:defRPr/>
            </a:pPr>
            <a:endParaRPr lang="en-US"/>
          </a:p>
        </p:txBody>
      </p:sp>
    </p:spTree>
    <p:extLst>
      <p:ext uri="{BB962C8B-B14F-4D97-AF65-F5344CB8AC3E}">
        <p14:creationId xmlns:p14="http://schemas.microsoft.com/office/powerpoint/2010/main" val="29584060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1" hangingPunct="1">
              <a:defRPr>
                <a:latin typeface="Arial" pitchFamily="34" charset="0"/>
              </a:defRPr>
            </a:lvl1pPr>
          </a:lstStyle>
          <a:p>
            <a:pPr>
              <a:defRPr/>
            </a:pPr>
            <a:endParaRPr lang="en-US"/>
          </a:p>
        </p:txBody>
      </p:sp>
    </p:spTree>
    <p:extLst>
      <p:ext uri="{BB962C8B-B14F-4D97-AF65-F5344CB8AC3E}">
        <p14:creationId xmlns:p14="http://schemas.microsoft.com/office/powerpoint/2010/main" val="3606524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Rectangle 1029"/>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1" hangingPunct="1">
              <a:defRPr>
                <a:latin typeface="Arial" pitchFamily="34" charset="0"/>
              </a:defRPr>
            </a:lvl1pPr>
          </a:lstStyle>
          <a:p>
            <a:pPr>
              <a:defRPr/>
            </a:pPr>
            <a:endParaRPr lang="en-US"/>
          </a:p>
        </p:txBody>
      </p:sp>
    </p:spTree>
    <p:extLst>
      <p:ext uri="{BB962C8B-B14F-4D97-AF65-F5344CB8AC3E}">
        <p14:creationId xmlns:p14="http://schemas.microsoft.com/office/powerpoint/2010/main" val="36366613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8" name="Rectangle 1029"/>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9" name="Rectangle 1030"/>
          <p:cNvSpPr>
            <a:spLocks noGrp="1" noChangeArrowheads="1"/>
          </p:cNvSpPr>
          <p:nvPr>
            <p:ph type="sldNum" sz="quarter" idx="12"/>
          </p:nvPr>
        </p:nvSpPr>
        <p:spPr/>
        <p:txBody>
          <a:bodyPr/>
          <a:lstStyle>
            <a:lvl1pPr eaLnBrk="1" hangingPunct="1">
              <a:defRPr>
                <a:latin typeface="Arial" pitchFamily="34" charset="0"/>
              </a:defRPr>
            </a:lvl1pPr>
          </a:lstStyle>
          <a:p>
            <a:pPr>
              <a:defRPr/>
            </a:pPr>
            <a:endParaRPr lang="en-US"/>
          </a:p>
        </p:txBody>
      </p:sp>
    </p:spTree>
    <p:extLst>
      <p:ext uri="{BB962C8B-B14F-4D97-AF65-F5344CB8AC3E}">
        <p14:creationId xmlns:p14="http://schemas.microsoft.com/office/powerpoint/2010/main" val="8814970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4" name="Rectangle 1029"/>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5" name="Rectangle 1030"/>
          <p:cNvSpPr>
            <a:spLocks noGrp="1" noChangeArrowheads="1"/>
          </p:cNvSpPr>
          <p:nvPr>
            <p:ph type="sldNum" sz="quarter" idx="12"/>
          </p:nvPr>
        </p:nvSpPr>
        <p:spPr/>
        <p:txBody>
          <a:bodyPr/>
          <a:lstStyle>
            <a:lvl1pPr eaLnBrk="1" hangingPunct="1">
              <a:defRPr>
                <a:latin typeface="Arial" pitchFamily="34" charset="0"/>
              </a:defRPr>
            </a:lvl1pPr>
          </a:lstStyle>
          <a:p>
            <a:pPr>
              <a:defRPr/>
            </a:pPr>
            <a:endParaRPr lang="en-US"/>
          </a:p>
        </p:txBody>
      </p:sp>
    </p:spTree>
    <p:extLst>
      <p:ext uri="{BB962C8B-B14F-4D97-AF65-F5344CB8AC3E}">
        <p14:creationId xmlns:p14="http://schemas.microsoft.com/office/powerpoint/2010/main" val="5841222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3" name="Rectangle 1029"/>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4" name="Rectangle 1030"/>
          <p:cNvSpPr>
            <a:spLocks noGrp="1" noChangeArrowheads="1"/>
          </p:cNvSpPr>
          <p:nvPr>
            <p:ph type="sldNum" sz="quarter" idx="12"/>
          </p:nvPr>
        </p:nvSpPr>
        <p:spPr/>
        <p:txBody>
          <a:bodyPr/>
          <a:lstStyle>
            <a:lvl1pPr eaLnBrk="1" hangingPunct="1">
              <a:defRPr>
                <a:latin typeface="Arial" pitchFamily="34" charset="0"/>
              </a:defRPr>
            </a:lvl1pPr>
          </a:lstStyle>
          <a:p>
            <a:pPr>
              <a:defRPr/>
            </a:pPr>
            <a:endParaRPr lang="en-US"/>
          </a:p>
        </p:txBody>
      </p:sp>
    </p:spTree>
    <p:extLst>
      <p:ext uri="{BB962C8B-B14F-4D97-AF65-F5344CB8AC3E}">
        <p14:creationId xmlns:p14="http://schemas.microsoft.com/office/powerpoint/2010/main" val="40040605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Rectangle 1029"/>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1" hangingPunct="1">
              <a:defRPr>
                <a:latin typeface="Arial" pitchFamily="34" charset="0"/>
              </a:defRPr>
            </a:lvl1pPr>
          </a:lstStyle>
          <a:p>
            <a:pPr>
              <a:defRPr/>
            </a:pPr>
            <a:endParaRPr lang="en-US"/>
          </a:p>
        </p:txBody>
      </p:sp>
    </p:spTree>
    <p:extLst>
      <p:ext uri="{BB962C8B-B14F-4D97-AF65-F5344CB8AC3E}">
        <p14:creationId xmlns:p14="http://schemas.microsoft.com/office/powerpoint/2010/main" val="2710705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C10345-4D3E-48D0-9BB7-692B6A0A793D}" type="slidenum">
              <a:rPr lang="en-US"/>
              <a:pPr>
                <a:defRPr/>
              </a:pPr>
              <a:t>‹#›</a:t>
            </a:fld>
            <a:endParaRPr lang="en-US"/>
          </a:p>
        </p:txBody>
      </p:sp>
    </p:spTree>
    <p:extLst>
      <p:ext uri="{BB962C8B-B14F-4D97-AF65-F5344CB8AC3E}">
        <p14:creationId xmlns:p14="http://schemas.microsoft.com/office/powerpoint/2010/main" val="14679986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Rectangle 1029"/>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1" hangingPunct="1">
              <a:defRPr>
                <a:latin typeface="Arial" pitchFamily="34" charset="0"/>
              </a:defRPr>
            </a:lvl1pPr>
          </a:lstStyle>
          <a:p>
            <a:pPr>
              <a:defRPr/>
            </a:pPr>
            <a:endParaRPr lang="en-US"/>
          </a:p>
        </p:txBody>
      </p:sp>
    </p:spTree>
    <p:extLst>
      <p:ext uri="{BB962C8B-B14F-4D97-AF65-F5344CB8AC3E}">
        <p14:creationId xmlns:p14="http://schemas.microsoft.com/office/powerpoint/2010/main" val="37592455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1" hangingPunct="1">
              <a:defRPr>
                <a:latin typeface="Arial" pitchFamily="34" charset="0"/>
              </a:defRPr>
            </a:lvl1pPr>
          </a:lstStyle>
          <a:p>
            <a:pPr>
              <a:defRPr/>
            </a:pPr>
            <a:endParaRPr lang="en-US"/>
          </a:p>
        </p:txBody>
      </p:sp>
    </p:spTree>
    <p:extLst>
      <p:ext uri="{BB962C8B-B14F-4D97-AF65-F5344CB8AC3E}">
        <p14:creationId xmlns:p14="http://schemas.microsoft.com/office/powerpoint/2010/main" val="20601601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1" hangingPunct="1">
              <a:defRPr>
                <a:latin typeface="Arial" pitchFamily="34" charset="0"/>
              </a:defRPr>
            </a:lvl1pPr>
          </a:lstStyle>
          <a:p>
            <a:pPr>
              <a:defRPr/>
            </a:pPr>
            <a:endParaRPr lang="en-US"/>
          </a:p>
        </p:txBody>
      </p:sp>
    </p:spTree>
    <p:extLst>
      <p:ext uri="{BB962C8B-B14F-4D97-AF65-F5344CB8AC3E}">
        <p14:creationId xmlns:p14="http://schemas.microsoft.com/office/powerpoint/2010/main" val="16918467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1028"/>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1" hangingPunct="1">
              <a:defRPr>
                <a:latin typeface="Arial" pitchFamily="34" charset="0"/>
              </a:defRPr>
            </a:lvl1pPr>
          </a:lstStyle>
          <a:p>
            <a:pPr>
              <a:defRPr/>
            </a:pPr>
            <a:endParaRPr lang="en-US"/>
          </a:p>
        </p:txBody>
      </p:sp>
    </p:spTree>
    <p:extLst>
      <p:ext uri="{BB962C8B-B14F-4D97-AF65-F5344CB8AC3E}">
        <p14:creationId xmlns:p14="http://schemas.microsoft.com/office/powerpoint/2010/main" val="24138060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B80EC5-E042-44D8-80E9-B90AB3EEB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94350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40C24C-38FB-4708-9EBA-7EA672C484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90182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37313A-050A-45CB-B4AB-DEA88A1764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33695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49A599-76EF-4F94-852D-FC925919B3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47176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ECF99EF-25CA-4086-B4CA-6ED4EE7A3C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14065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8CD9537-616F-4EBB-8F94-9F629C51E5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1222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8E3C36-C31D-4C21-8F87-99D39AB62F89}" type="slidenum">
              <a:rPr lang="en-US"/>
              <a:pPr>
                <a:defRPr/>
              </a:pPr>
              <a:t>‹#›</a:t>
            </a:fld>
            <a:endParaRPr lang="en-US"/>
          </a:p>
        </p:txBody>
      </p:sp>
    </p:spTree>
    <p:extLst>
      <p:ext uri="{BB962C8B-B14F-4D97-AF65-F5344CB8AC3E}">
        <p14:creationId xmlns:p14="http://schemas.microsoft.com/office/powerpoint/2010/main" val="18747673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B2126AE-131D-4A6D-B340-4668646BCE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86524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A039DD-4793-494A-A59A-75508CF6FF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92144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A2E05A-F7F5-4F07-83F4-DA1443CCB4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54441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02B101-C86E-440A-92AC-CC8E937E74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01418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4E6899-4AF7-43C4-8EE2-173C9465C3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3286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63252F-59EC-4416-AE15-801BD288A1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01961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1F0DF4-E1E9-4D6B-94FC-252F9B6217FD}" type="datetimeFigureOut">
              <a:rPr lang="en-US" smtClean="0">
                <a:solidFill>
                  <a:prstClr val="black">
                    <a:tint val="75000"/>
                  </a:prstClr>
                </a:solidFill>
              </a:rPr>
              <a:pPr/>
              <a:t>12/3/2011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3D1DED-89CE-43C8-8AB9-65C708166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54526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1F0DF4-E1E9-4D6B-94FC-252F9B6217FD}" type="datetimeFigureOut">
              <a:rPr lang="en-US" smtClean="0">
                <a:solidFill>
                  <a:prstClr val="black">
                    <a:tint val="75000"/>
                  </a:prstClr>
                </a:solidFill>
              </a:rPr>
              <a:pPr/>
              <a:t>12/3/2011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3D1DED-89CE-43C8-8AB9-65C708166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32316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1F0DF4-E1E9-4D6B-94FC-252F9B6217FD}" type="datetimeFigureOut">
              <a:rPr lang="en-US" smtClean="0">
                <a:solidFill>
                  <a:prstClr val="black">
                    <a:tint val="75000"/>
                  </a:prstClr>
                </a:solidFill>
              </a:rPr>
              <a:pPr/>
              <a:t>12/3/2011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3D1DED-89CE-43C8-8AB9-65C708166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6319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1F0DF4-E1E9-4D6B-94FC-252F9B6217FD}" type="datetimeFigureOut">
              <a:rPr lang="en-US" smtClean="0">
                <a:solidFill>
                  <a:prstClr val="black">
                    <a:tint val="75000"/>
                  </a:prstClr>
                </a:solidFill>
              </a:rPr>
              <a:pPr/>
              <a:t>12/3/2011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3D1DED-89CE-43C8-8AB9-65C708166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177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F640047-0569-4A5A-AD36-EDF8DE6AFB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01F0DF4-E1E9-4D6B-94FC-252F9B6217FD}" type="datetimeFigureOut">
              <a:rPr lang="en-US" smtClean="0">
                <a:solidFill>
                  <a:prstClr val="black">
                    <a:tint val="75000"/>
                  </a:prstClr>
                </a:solidFill>
                <a:latin typeface="Calibri"/>
              </a:rPr>
              <a:pPr fontAlgn="auto">
                <a:spcBef>
                  <a:spcPts val="0"/>
                </a:spcBef>
                <a:spcAft>
                  <a:spcPts val="0"/>
                </a:spcAft>
              </a:pPr>
              <a:t>12/3/2011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B3D1DED-89CE-43C8-8AB9-65C70816671F}"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2345550"/>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FF"/>
                </a:solidFill>
                <a:latin typeface="+mn-lt"/>
              </a:defRPr>
            </a:lvl1pPr>
          </a:lstStyle>
          <a:p>
            <a:pPr>
              <a:defRPr/>
            </a:pPr>
            <a:endParaRPr lang="en-US"/>
          </a:p>
        </p:txBody>
      </p:sp>
      <p:sp>
        <p:nvSpPr>
          <p:cNvPr id="5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FF"/>
                </a:solidFill>
                <a:latin typeface="+mn-lt"/>
              </a:defRPr>
            </a:lvl1pPr>
          </a:lstStyle>
          <a:p>
            <a:pPr>
              <a:defRPr/>
            </a:pPr>
            <a:endParaRPr lang="en-US"/>
          </a:p>
        </p:txBody>
      </p:sp>
      <p:sp>
        <p:nvSpPr>
          <p:cNvPr id="5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FF"/>
                </a:solidFill>
                <a:latin typeface="+mn-lt"/>
              </a:defRPr>
            </a:lvl1pPr>
          </a:lstStyle>
          <a:p>
            <a:pPr>
              <a:defRPr/>
            </a:pPr>
            <a:fld id="{A9FB1886-3774-4BA4-BAE9-3E18594B5EC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charset="0"/>
                <a:cs typeface="Arial" charset="0"/>
              </a:defRPr>
            </a:lvl1pPr>
          </a:lstStyle>
          <a:p>
            <a:pPr>
              <a:defRPr/>
            </a:pPr>
            <a:fld id="{9B2D9E3E-304F-4E89-9D25-2DB0D68EB5D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Arial" charset="0"/>
          <a:cs typeface="Arial" charset="0"/>
        </a:defRPr>
      </a:lvl2pPr>
      <a:lvl3pPr algn="ctr" rtl="0" eaLnBrk="0" fontAlgn="base" hangingPunct="0">
        <a:spcBef>
          <a:spcPct val="0"/>
        </a:spcBef>
        <a:spcAft>
          <a:spcPct val="0"/>
        </a:spcAft>
        <a:defRPr sz="4400">
          <a:solidFill>
            <a:schemeClr val="tx2"/>
          </a:solidFill>
          <a:latin typeface="Arial" charset="0"/>
          <a:ea typeface="Arial" charset="0"/>
          <a:cs typeface="Arial" charset="0"/>
        </a:defRPr>
      </a:lvl3pPr>
      <a:lvl4pPr algn="ctr" rtl="0" eaLnBrk="0" fontAlgn="base" hangingPunct="0">
        <a:spcBef>
          <a:spcPct val="0"/>
        </a:spcBef>
        <a:spcAft>
          <a:spcPct val="0"/>
        </a:spcAft>
        <a:defRPr sz="4400">
          <a:solidFill>
            <a:schemeClr val="tx2"/>
          </a:solidFill>
          <a:latin typeface="Arial" charset="0"/>
          <a:ea typeface="Arial" charset="0"/>
          <a:cs typeface="Arial" charset="0"/>
        </a:defRPr>
      </a:lvl4pPr>
      <a:lvl5pPr algn="ctr" rtl="0" eaLnBrk="0" fontAlgn="base" hangingPunct="0">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charset="0"/>
                <a:cs typeface="Arial" charset="0"/>
              </a:defRPr>
            </a:lvl1pPr>
          </a:lstStyle>
          <a:p>
            <a:pPr>
              <a:defRPr/>
            </a:pPr>
            <a:fld id="{A96318E1-B82D-462A-AD3A-27B193044D4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Arial" charset="0"/>
          <a:cs typeface="Arial" charset="0"/>
        </a:defRPr>
      </a:lvl2pPr>
      <a:lvl3pPr algn="ctr" rtl="0" eaLnBrk="0" fontAlgn="base" hangingPunct="0">
        <a:spcBef>
          <a:spcPct val="0"/>
        </a:spcBef>
        <a:spcAft>
          <a:spcPct val="0"/>
        </a:spcAft>
        <a:defRPr sz="4400">
          <a:solidFill>
            <a:schemeClr val="tx2"/>
          </a:solidFill>
          <a:latin typeface="Arial" charset="0"/>
          <a:ea typeface="Arial" charset="0"/>
          <a:cs typeface="Arial" charset="0"/>
        </a:defRPr>
      </a:lvl3pPr>
      <a:lvl4pPr algn="ctr" rtl="0" eaLnBrk="0" fontAlgn="base" hangingPunct="0">
        <a:spcBef>
          <a:spcPct val="0"/>
        </a:spcBef>
        <a:spcAft>
          <a:spcPct val="0"/>
        </a:spcAft>
        <a:defRPr sz="4400">
          <a:solidFill>
            <a:schemeClr val="tx2"/>
          </a:solidFill>
          <a:latin typeface="Arial" charset="0"/>
          <a:ea typeface="Arial" charset="0"/>
          <a:cs typeface="Arial" charset="0"/>
        </a:defRPr>
      </a:lvl4pPr>
      <a:lvl5pPr algn="ctr" rtl="0" eaLnBrk="0" fontAlgn="base" hangingPunct="0">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charset="0"/>
                <a:cs typeface="Arial" charset="0"/>
              </a:defRPr>
            </a:lvl1pPr>
          </a:lstStyle>
          <a:p>
            <a:pPr>
              <a:defRPr/>
            </a:pPr>
            <a:fld id="{8422BB8C-FE05-4407-A542-913AD47448B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Arial" charset="0"/>
          <a:cs typeface="Arial" charset="0"/>
        </a:defRPr>
      </a:lvl2pPr>
      <a:lvl3pPr algn="ctr" rtl="0" eaLnBrk="0" fontAlgn="base" hangingPunct="0">
        <a:spcBef>
          <a:spcPct val="0"/>
        </a:spcBef>
        <a:spcAft>
          <a:spcPct val="0"/>
        </a:spcAft>
        <a:defRPr sz="4400">
          <a:solidFill>
            <a:schemeClr val="tx2"/>
          </a:solidFill>
          <a:latin typeface="Arial" charset="0"/>
          <a:ea typeface="Arial" charset="0"/>
          <a:cs typeface="Arial" charset="0"/>
        </a:defRPr>
      </a:lvl3pPr>
      <a:lvl4pPr algn="ctr" rtl="0" eaLnBrk="0" fontAlgn="base" hangingPunct="0">
        <a:spcBef>
          <a:spcPct val="0"/>
        </a:spcBef>
        <a:spcAft>
          <a:spcPct val="0"/>
        </a:spcAft>
        <a:defRPr sz="4400">
          <a:solidFill>
            <a:schemeClr val="tx2"/>
          </a:solidFill>
          <a:latin typeface="Arial" charset="0"/>
          <a:ea typeface="Arial" charset="0"/>
          <a:cs typeface="Arial" charset="0"/>
        </a:defRPr>
      </a:lvl4pPr>
      <a:lvl5pPr algn="ctr" rtl="0" eaLnBrk="0" fontAlgn="base" hangingPunct="0">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pitchFamily="18" charset="0"/>
              </a:defRPr>
            </a:lvl1pPr>
          </a:lstStyle>
          <a:p>
            <a:pPr>
              <a:defRPr/>
            </a:pPr>
            <a:endParaRPr lang="en-US"/>
          </a:p>
        </p:txBody>
      </p:sp>
      <p:sp>
        <p:nvSpPr>
          <p:cNvPr id="307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pitchFamily="18" charset="0"/>
              </a:defRPr>
            </a:lvl1pPr>
          </a:lstStyle>
          <a:p>
            <a:pPr>
              <a:defRPr/>
            </a:pPr>
            <a:endParaRPr lang="en-US"/>
          </a:p>
        </p:txBody>
      </p:sp>
      <p:sp>
        <p:nvSpPr>
          <p:cNvPr id="3078" name="Rectangle 1030"/>
          <p:cNvSpPr>
            <a:spLocks noGrp="1" noChangeArrowheads="1"/>
          </p:cNvSpPr>
          <p:nvPr>
            <p:ph type="sldNum" sz="quarter" idx="4"/>
          </p:nvPr>
        </p:nvSpPr>
        <p:spPr bwMode="auto">
          <a:xfrm>
            <a:off x="72390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600">
                <a:solidFill>
                  <a:srgbClr val="FFFFFF"/>
                </a:solidFill>
                <a:latin typeface="Times New Roman" pitchFamily="18"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pitchFamily="18" charset="0"/>
              </a:defRPr>
            </a:lvl1pPr>
          </a:lstStyle>
          <a:p>
            <a:pPr>
              <a:defRPr/>
            </a:pPr>
            <a:endParaRPr lang="en-US"/>
          </a:p>
        </p:txBody>
      </p:sp>
      <p:sp>
        <p:nvSpPr>
          <p:cNvPr id="307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pitchFamily="18" charset="0"/>
              </a:defRPr>
            </a:lvl1pPr>
          </a:lstStyle>
          <a:p>
            <a:pPr>
              <a:defRPr/>
            </a:pPr>
            <a:endParaRPr lang="en-US"/>
          </a:p>
        </p:txBody>
      </p:sp>
      <p:sp>
        <p:nvSpPr>
          <p:cNvPr id="3078" name="Rectangle 1030"/>
          <p:cNvSpPr>
            <a:spLocks noGrp="1" noChangeArrowheads="1"/>
          </p:cNvSpPr>
          <p:nvPr>
            <p:ph type="sldNum" sz="quarter" idx="4"/>
          </p:nvPr>
        </p:nvSpPr>
        <p:spPr bwMode="auto">
          <a:xfrm>
            <a:off x="72390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600">
                <a:solidFill>
                  <a:srgbClr val="FFFFFF"/>
                </a:solidFill>
                <a:latin typeface="Times New Roman" pitchFamily="18"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7D64D5E-C71A-4E09-B8A7-A028ED27EF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9985923"/>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01F0DF4-E1E9-4D6B-94FC-252F9B6217FD}" type="datetimeFigureOut">
              <a:rPr lang="en-US" smtClean="0">
                <a:solidFill>
                  <a:prstClr val="black">
                    <a:tint val="75000"/>
                  </a:prstClr>
                </a:solidFill>
                <a:latin typeface="Calibri"/>
              </a:rPr>
              <a:pPr fontAlgn="auto">
                <a:spcBef>
                  <a:spcPts val="0"/>
                </a:spcBef>
                <a:spcAft>
                  <a:spcPts val="0"/>
                </a:spcAft>
              </a:pPr>
              <a:t>12/3/2011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B3D1DED-89CE-43C8-8AB9-65C70816671F}"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01716948"/>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healthcareforallnc.org/" TargetMode="External"/><Relationship Id="rId2" Type="http://schemas.openxmlformats.org/officeDocument/2006/relationships/hyperlink" Target="http://www.pnhp.org/facts/single-payer-resource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1.xml"/></Relationships>
</file>

<file path=ppt/slides/_rels/slide10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66.xml"/></Relationships>
</file>

<file path=ppt/slides/_rels/slide10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66.xml"/><Relationship Id="rId4" Type="http://schemas.openxmlformats.org/officeDocument/2006/relationships/image" Target="../media/image83.png"/></Relationships>
</file>

<file path=ppt/slides/_rels/slide10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66.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6.xml"/><Relationship Id="rId1" Type="http://schemas.openxmlformats.org/officeDocument/2006/relationships/vmlDrawing" Target="../drawings/vmlDrawing2.vml"/><Relationship Id="rId5" Type="http://schemas.openxmlformats.org/officeDocument/2006/relationships/image" Target="../media/image85.emf"/><Relationship Id="rId4" Type="http://schemas.openxmlformats.org/officeDocument/2006/relationships/oleObject" Target="../embeddings/oleObject2.bin"/></Relationships>
</file>

<file path=ppt/slides/_rels/slide10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6.xml"/><Relationship Id="rId1" Type="http://schemas.openxmlformats.org/officeDocument/2006/relationships/vmlDrawing" Target="../drawings/vmlDrawing3.vml"/><Relationship Id="rId5" Type="http://schemas.openxmlformats.org/officeDocument/2006/relationships/image" Target="../media/image87.emf"/><Relationship Id="rId4" Type="http://schemas.openxmlformats.org/officeDocument/2006/relationships/oleObject" Target="../embeddings/oleObject3.bin"/></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6.xml"/><Relationship Id="rId1" Type="http://schemas.openxmlformats.org/officeDocument/2006/relationships/vmlDrawing" Target="../drawings/vmlDrawing4.vml"/><Relationship Id="rId5" Type="http://schemas.openxmlformats.org/officeDocument/2006/relationships/image" Target="../media/image88.emf"/><Relationship Id="rId4" Type="http://schemas.openxmlformats.org/officeDocument/2006/relationships/oleObject" Target="../embeddings/oleObject4.bin"/></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6.xml"/><Relationship Id="rId1" Type="http://schemas.openxmlformats.org/officeDocument/2006/relationships/vmlDrawing" Target="../drawings/vmlDrawing5.vml"/><Relationship Id="rId4" Type="http://schemas.openxmlformats.org/officeDocument/2006/relationships/image" Target="../media/image89.emf"/></Relationships>
</file>

<file path=ppt/slides/_rels/slide10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2.xml"/></Relationships>
</file>

<file path=ppt/slides/_rels/slide11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6.xml"/><Relationship Id="rId1" Type="http://schemas.openxmlformats.org/officeDocument/2006/relationships/vmlDrawing" Target="../drawings/vmlDrawing6.vml"/><Relationship Id="rId4" Type="http://schemas.openxmlformats.org/officeDocument/2006/relationships/image" Target="../media/image93.emf"/></Relationships>
</file>

<file path=ppt/slides/_rels/slide11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2.xml"/></Relationships>
</file>

<file path=ppt/slides/_rels/slide12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9.xml"/></Relationships>
</file>

<file path=ppt/slides/_rels/slide12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9.xml"/></Relationships>
</file>

<file path=ppt/slides/_rels/slide12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9.xml"/></Relationships>
</file>

<file path=ppt/slides/_rels/slide12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9.xml"/></Relationships>
</file>

<file path=ppt/slides/_rels/slide12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9.xml"/></Relationships>
</file>

<file path=ppt/slides/_rels/slide12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9.xml"/></Relationships>
</file>

<file path=ppt/slides/_rels/slide13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9.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3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9.xml"/></Relationships>
</file>

<file path=ppt/slides/_rels/slide138.xml.rels><?xml version="1.0" encoding="UTF-8" standalone="yes"?>
<Relationships xmlns="http://schemas.openxmlformats.org/package/2006/relationships"><Relationship Id="rId2" Type="http://schemas.openxmlformats.org/officeDocument/2006/relationships/hyperlink" Target="http://www.pnhp.org/facts/single-payer-system-cost" TargetMode="Externa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2.xml"/></Relationships>
</file>

<file path=ppt/slides/_rels/slide14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8.xml"/><Relationship Id="rId1" Type="http://schemas.openxmlformats.org/officeDocument/2006/relationships/vmlDrawing" Target="../drawings/vmlDrawing7.vml"/><Relationship Id="rId5" Type="http://schemas.openxmlformats.org/officeDocument/2006/relationships/image" Target="../media/image114.emf"/><Relationship Id="rId4" Type="http://schemas.openxmlformats.org/officeDocument/2006/relationships/oleObject" Target="../embeddings/oleObject7.bin"/></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8.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8.xml"/><Relationship Id="rId1" Type="http://schemas.openxmlformats.org/officeDocument/2006/relationships/vmlDrawing" Target="../drawings/vmlDrawing8.vml"/><Relationship Id="rId5" Type="http://schemas.openxmlformats.org/officeDocument/2006/relationships/image" Target="../media/image115.emf"/><Relationship Id="rId4" Type="http://schemas.openxmlformats.org/officeDocument/2006/relationships/oleObject" Target="../embeddings/oleObject8.bin"/></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116.emf"/><Relationship Id="rId5" Type="http://schemas.openxmlformats.org/officeDocument/2006/relationships/oleObject" Target="../embeddings/oleObject9.bin"/><Relationship Id="rId4" Type="http://schemas.openxmlformats.org/officeDocument/2006/relationships/image" Target="../media/image117.jpeg"/></Relationships>
</file>

<file path=ppt/slides/_rels/slide14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2.xml"/><Relationship Id="rId1" Type="http://schemas.openxmlformats.org/officeDocument/2006/relationships/vmlDrawing" Target="../drawings/vmlDrawing10.vml"/><Relationship Id="rId5" Type="http://schemas.openxmlformats.org/officeDocument/2006/relationships/image" Target="../media/image119.emf"/><Relationship Id="rId4" Type="http://schemas.openxmlformats.org/officeDocument/2006/relationships/oleObject" Target="../embeddings/oleObject10.bin"/></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15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2.xml"/></Relationships>
</file>

<file path=ppt/slides/_rels/slide15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9.xml"/></Relationships>
</file>

<file path=ppt/slides/_rels/slide15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9.xml"/></Relationships>
</file>

<file path=ppt/slides/_rels/slide15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9.xml"/></Relationships>
</file>

<file path=ppt/slides/_rels/slide155.xml.rels><?xml version="1.0" encoding="UTF-8" standalone="yes"?>
<Relationships xmlns="http://schemas.openxmlformats.org/package/2006/relationships"><Relationship Id="rId2" Type="http://schemas.openxmlformats.org/officeDocument/2006/relationships/hyperlink" Target="http://wpasinglepayer.org/learn-about-single-payer/poll-results-on-single-payer" TargetMode="Externa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hyperlink" Target="http://wpasinglepayer.org/learn-about-single-payer/poll-results-on-single-payer" TargetMode="Externa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2.xml"/></Relationships>
</file>

<file path=ppt/slides/_rels/slide15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2.xml"/></Relationships>
</file>

<file path=ppt/slides/_rels/slide160.xml.rels><?xml version="1.0" encoding="UTF-8" standalone="yes"?>
<Relationships xmlns="http://schemas.openxmlformats.org/package/2006/relationships"><Relationship Id="rId3" Type="http://schemas.openxmlformats.org/officeDocument/2006/relationships/hyperlink" Target="http://www.epi.org/" TargetMode="External"/><Relationship Id="rId2" Type="http://schemas.openxmlformats.org/officeDocument/2006/relationships/hyperlink" Target="http://elsa.berkeley.edu/~saez/" TargetMode="External"/><Relationship Id="rId1" Type="http://schemas.openxmlformats.org/officeDocument/2006/relationships/slideLayout" Target="../slideLayouts/slideLayout90.xml"/><Relationship Id="rId5" Type="http://schemas.openxmlformats.org/officeDocument/2006/relationships/hyperlink" Target="http://www.pnhp.org/facts/single-payer-resources" TargetMode="External"/><Relationship Id="rId4" Type="http://schemas.openxmlformats.org/officeDocument/2006/relationships/hyperlink" Target="http://stateofworkingamerica.org/" TargetMode="External"/></Relationships>
</file>

<file path=ppt/slides/_rels/slide16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1.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1.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01.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1.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1.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7.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1.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1.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1.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7.xml"/></Relationships>
</file>

<file path=ppt/slides/_rels/slide40.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0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1.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1.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1.xml"/></Relationships>
</file>

<file path=ppt/slides/_rels/slide49.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101.xml"/></Relationships>
</file>

<file path=ppt/slides/_rels/slide5.xml.rels><?xml version="1.0" encoding="UTF-8" standalone="yes"?>
<Relationships xmlns="http://schemas.openxmlformats.org/package/2006/relationships"><Relationship Id="rId3" Type="http://schemas.openxmlformats.org/officeDocument/2006/relationships/hyperlink" Target="http://www.thenation.com/article/164349/how-wall-street-occupied-america?page=full" TargetMode="External"/><Relationship Id="rId2" Type="http://schemas.openxmlformats.org/officeDocument/2006/relationships/hyperlink" Target="http://itsoureconomy.us/2011/08/how-did-corporate-power-get-a-stranglehold/"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1.xml"/></Relationships>
</file>

<file path=ppt/slides/_rels/slide51.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101.xml"/></Relationships>
</file>

<file path=ppt/slides/_rels/slide52.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101.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1.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1.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1.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2.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1.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1.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1.xml"/></Relationships>
</file>

<file path=ppt/slides/_rels/slide6.xml.rels><?xml version="1.0" encoding="UTF-8" standalone="yes"?>
<Relationships xmlns="http://schemas.openxmlformats.org/package/2006/relationships"><Relationship Id="rId3" Type="http://schemas.openxmlformats.org/officeDocument/2006/relationships/hyperlink" Target="http://motherjones.com/mojo/2010/02/5-uses-wall-sts-2009-bonuses" TargetMode="External"/><Relationship Id="rId2" Type="http://schemas.openxmlformats.org/officeDocument/2006/relationships/hyperlink" Target="http://motherjones.com/mojo/2010/11/bonuses-bounce-back-wall-st" TargetMode="External"/><Relationship Id="rId1" Type="http://schemas.openxmlformats.org/officeDocument/2006/relationships/slideLayout" Target="../slideLayouts/slideLayout97.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1.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8.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1.xml"/></Relationships>
</file>

<file path=ppt/slides/_rels/slide65.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101.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1.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01.xml"/></Relationships>
</file>

<file path=ppt/slides/_rels/slide68.xml.rels><?xml version="1.0" encoding="UTF-8" standalone="yes"?>
<Relationships xmlns="http://schemas.openxmlformats.org/package/2006/relationships"><Relationship Id="rId3" Type="http://schemas.openxmlformats.org/officeDocument/2006/relationships/hyperlink" Target="http://www.zimmer.com/en-US/index.jspx" TargetMode="External"/><Relationship Id="rId2" Type="http://schemas.openxmlformats.org/officeDocument/2006/relationships/hyperlink" Target="http://www.nytimes.com/2011/11/22/business/rash-to-some-stock-buybacks-are-on-the-rise.html"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7.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2.xm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1.xml"/></Relationships>
</file>

<file path=ppt/slides/_rels/slide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1.xml"/></Relationships>
</file>

<file path=ppt/slides/_rels/slide7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01.xml"/></Relationships>
</file>

<file path=ppt/slides/_rels/slide7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7.xml"/></Relationships>
</file>

<file path=ppt/slides/_rels/slide78.xml.rels><?xml version="1.0" encoding="UTF-8" standalone="yes"?>
<Relationships xmlns="http://schemas.openxmlformats.org/package/2006/relationships"><Relationship Id="rId3" Type="http://schemas.openxmlformats.org/officeDocument/2006/relationships/hyperlink" Target="http://www.epi.org/" TargetMode="External"/><Relationship Id="rId2" Type="http://schemas.openxmlformats.org/officeDocument/2006/relationships/hyperlink" Target="http://elsa.berkeley.edu/~saez/" TargetMode="External"/><Relationship Id="rId1" Type="http://schemas.openxmlformats.org/officeDocument/2006/relationships/slideLayout" Target="../slideLayouts/slideLayout97.xml"/><Relationship Id="rId5" Type="http://schemas.openxmlformats.org/officeDocument/2006/relationships/hyperlink" Target="http://www.pnhp.org/facts/single-payer-resources" TargetMode="External"/><Relationship Id="rId4" Type="http://schemas.openxmlformats.org/officeDocument/2006/relationships/hyperlink" Target="http://stateofworkingamerica.org/"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xml.rels><?xml version="1.0" encoding="UTF-8" standalone="yes"?>
<Relationships xmlns="http://schemas.openxmlformats.org/package/2006/relationships"><Relationship Id="rId2" Type="http://schemas.openxmlformats.org/officeDocument/2006/relationships/hyperlink" Target="http://october2011.org/blogs/kevin-zeese/standwiththemajority"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97.xml"/></Relationships>
</file>

<file path=ppt/slides/_rels/slide81.xml.rels><?xml version="1.0" encoding="UTF-8" standalone="yes"?>
<Relationships xmlns="http://schemas.openxmlformats.org/package/2006/relationships"><Relationship Id="rId3" Type="http://schemas.openxmlformats.org/officeDocument/2006/relationships/hyperlink" Target="http://www.cdc.gov/socialdeterminants/" TargetMode="External"/><Relationship Id="rId2" Type="http://schemas.openxmlformats.org/officeDocument/2006/relationships/hyperlink" Target="http://www.who.int/social_determinants/thecommission/en/" TargetMode="External"/><Relationship Id="rId1" Type="http://schemas.openxmlformats.org/officeDocument/2006/relationships/slideLayout" Target="../slideLayouts/slideLayout97.xml"/></Relationships>
</file>

<file path=ppt/slides/_rels/slide8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9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2.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6.xml"/><Relationship Id="rId1" Type="http://schemas.openxmlformats.org/officeDocument/2006/relationships/vmlDrawing" Target="../drawings/vmlDrawing1.vml"/><Relationship Id="rId5" Type="http://schemas.openxmlformats.org/officeDocument/2006/relationships/image" Target="../media/image74.jpeg"/><Relationship Id="rId4" Type="http://schemas.openxmlformats.org/officeDocument/2006/relationships/image" Target="../media/image73.emf"/></Relationships>
</file>

<file path=ppt/slides/_rels/slide9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ctrTitle"/>
          </p:nvPr>
        </p:nvSpPr>
        <p:spPr>
          <a:xfrm>
            <a:off x="0" y="228600"/>
            <a:ext cx="9144000" cy="3962400"/>
          </a:xfrm>
        </p:spPr>
        <p:txBody>
          <a:bodyPr/>
          <a:lstStyle/>
          <a:p>
            <a:pPr eaLnBrk="1" hangingPunct="1"/>
            <a:r>
              <a:rPr lang="en-US" sz="3200" b="1" dirty="0" smtClean="0">
                <a:solidFill>
                  <a:srgbClr val="FF0000"/>
                </a:solidFill>
              </a:rPr>
              <a:t>Occupy Healthcare</a:t>
            </a:r>
            <a:r>
              <a:rPr lang="en-US" sz="3200" b="1" dirty="0" smtClean="0"/>
              <a:t/>
            </a:r>
            <a:br>
              <a:rPr lang="en-US" sz="3200" b="1" dirty="0" smtClean="0"/>
            </a:br>
            <a:r>
              <a:rPr lang="en-US" sz="3200" b="1" dirty="0" smtClean="0">
                <a:solidFill>
                  <a:srgbClr val="0000FF"/>
                </a:solidFill>
              </a:rPr>
              <a:t>Changing the American Agenda for the 99%</a:t>
            </a:r>
            <a:r>
              <a:rPr lang="en-US" sz="3200" b="1" dirty="0" smtClean="0"/>
              <a:t/>
            </a:r>
            <a:br>
              <a:rPr lang="en-US" sz="3200" b="1" dirty="0" smtClean="0"/>
            </a:br>
            <a:r>
              <a:rPr lang="en-US" sz="3200" b="1" dirty="0" smtClean="0"/>
              <a:t/>
            </a:r>
            <a:br>
              <a:rPr lang="en-US" sz="3200" b="1" dirty="0" smtClean="0"/>
            </a:br>
            <a:r>
              <a:rPr lang="en-US" sz="3200" b="1" dirty="0" smtClean="0">
                <a:solidFill>
                  <a:srgbClr val="FF0000"/>
                </a:solidFill>
              </a:rPr>
              <a:t>Part 1. It’s the Economics Stupid</a:t>
            </a:r>
            <a:r>
              <a:rPr lang="en-US" sz="3200" b="1" dirty="0" smtClean="0"/>
              <a:t/>
            </a:r>
            <a:br>
              <a:rPr lang="en-US" sz="3200" b="1" dirty="0" smtClean="0"/>
            </a:br>
            <a:r>
              <a:rPr lang="en-US" sz="3200" b="1" dirty="0" smtClean="0">
                <a:solidFill>
                  <a:srgbClr val="0000FF"/>
                </a:solidFill>
              </a:rPr>
              <a:t>Part 2. Healthcare &amp; Single Payer</a:t>
            </a:r>
            <a:endParaRPr lang="en-US" sz="2400" b="1" dirty="0" smtClean="0">
              <a:solidFill>
                <a:srgbClr val="0000FF"/>
              </a:solidFill>
            </a:endParaRPr>
          </a:p>
        </p:txBody>
      </p:sp>
      <p:sp>
        <p:nvSpPr>
          <p:cNvPr id="55299" name="Subtitle 2"/>
          <p:cNvSpPr>
            <a:spLocks noGrp="1"/>
          </p:cNvSpPr>
          <p:nvPr>
            <p:ph type="subTitle" idx="1"/>
          </p:nvPr>
        </p:nvSpPr>
        <p:spPr>
          <a:xfrm>
            <a:off x="228600" y="4419600"/>
            <a:ext cx="8763000" cy="2438400"/>
          </a:xfrm>
        </p:spPr>
        <p:txBody>
          <a:bodyPr/>
          <a:lstStyle/>
          <a:p>
            <a:pPr eaLnBrk="1" hangingPunct="1"/>
            <a:r>
              <a:rPr lang="en-US" sz="2400" dirty="0" smtClean="0"/>
              <a:t>Steve </a:t>
            </a:r>
            <a:r>
              <a:rPr lang="en-US" sz="2400" dirty="0" err="1" smtClean="0"/>
              <a:t>Auerbach</a:t>
            </a:r>
            <a:r>
              <a:rPr lang="en-US" sz="2400" dirty="0" smtClean="0"/>
              <a:t>, MD, MPH, FAAP</a:t>
            </a:r>
          </a:p>
          <a:p>
            <a:pPr eaLnBrk="1" hangingPunct="1"/>
            <a:r>
              <a:rPr lang="en-US" sz="2400" dirty="0" smtClean="0"/>
              <a:t>Physicians for a National Health Program</a:t>
            </a:r>
          </a:p>
          <a:p>
            <a:pPr eaLnBrk="1" hangingPunct="1"/>
            <a:r>
              <a:rPr lang="en-US" sz="2800" dirty="0" smtClean="0">
                <a:hlinkClick r:id="rId2"/>
              </a:rPr>
              <a:t>http://www.pnhp.org/facts/single-payer-resources</a:t>
            </a:r>
            <a:endParaRPr lang="en-US" sz="2800" dirty="0" smtClean="0"/>
          </a:p>
          <a:p>
            <a:pPr eaLnBrk="1" hangingPunct="1"/>
            <a:r>
              <a:rPr lang="en-US" sz="2800" dirty="0" smtClean="0">
                <a:hlinkClick r:id="rId3"/>
              </a:rPr>
              <a:t>http://www.healthcareforallnc.org/</a:t>
            </a:r>
            <a:endParaRPr 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_Inequality1_top decile 1917-07"/>
          <p:cNvPicPr>
            <a:picLocks noGrp="1" noChangeAspect="1"/>
          </p:cNvPicPr>
          <p:nvPr isPhoto="1"/>
        </p:nvPicPr>
        <p:blipFill>
          <a:blip r:embed="rId2" cstate="print">
            <a:lum/>
            <a:extLst>
              <a:ext uri="{28A0092B-C50C-407E-A947-70E740481C1C}">
                <a14:useLocalDpi xmlns:a14="http://schemas.microsoft.com/office/drawing/2010/main"/>
              </a:ext>
            </a:extLst>
          </a:blip>
          <a:srcRect/>
          <a:stretch>
            <a:fillRect/>
          </a:stretch>
        </p:blipFill>
        <p:spPr>
          <a:xfrm>
            <a:off x="624780" y="1259738"/>
            <a:ext cx="8007705" cy="5522062"/>
          </a:xfrm>
          <a:prstGeom prst="rect">
            <a:avLst/>
          </a:prstGeom>
          <a:noFill/>
          <a:ln>
            <a:noFill/>
          </a:ln>
        </p:spPr>
      </p:pic>
      <p:sp>
        <p:nvSpPr>
          <p:cNvPr id="3" name="Title 2"/>
          <p:cNvSpPr>
            <a:spLocks noGrp="1"/>
          </p:cNvSpPr>
          <p:nvPr>
            <p:ph type="title"/>
          </p:nvPr>
        </p:nvSpPr>
        <p:spPr>
          <a:xfrm>
            <a:off x="0" y="0"/>
            <a:ext cx="9144000" cy="1259738"/>
          </a:xfrm>
        </p:spPr>
        <p:txBody>
          <a:bodyPr>
            <a:normAutofit/>
          </a:bodyPr>
          <a:lstStyle/>
          <a:p>
            <a:r>
              <a:rPr lang="en-US" sz="2800" b="1" dirty="0" smtClean="0">
                <a:solidFill>
                  <a:srgbClr val="FF0000"/>
                </a:solidFill>
              </a:rPr>
              <a:t>The Top 10% Family Income Share, 1917-2007</a:t>
            </a:r>
            <a:br>
              <a:rPr lang="en-US" sz="2800" b="1" dirty="0" smtClean="0">
                <a:solidFill>
                  <a:srgbClr val="FF0000"/>
                </a:solidFill>
              </a:rPr>
            </a:br>
            <a:r>
              <a:rPr lang="en-US" sz="2800" b="1" dirty="0" smtClean="0"/>
              <a:t>(</a:t>
            </a:r>
            <a:r>
              <a:rPr lang="en-US" sz="2800" b="1" dirty="0" err="1" smtClean="0"/>
              <a:t>Piketty</a:t>
            </a:r>
            <a:r>
              <a:rPr lang="en-US" sz="2800" b="1" dirty="0" smtClean="0"/>
              <a:t> &amp; </a:t>
            </a:r>
            <a:r>
              <a:rPr lang="en-US" sz="2800" b="1" dirty="0" err="1" smtClean="0"/>
              <a:t>Saez</a:t>
            </a:r>
            <a:r>
              <a:rPr lang="en-US" sz="2800" b="1" dirty="0" smtClean="0"/>
              <a:t>; top 10% in 2007=$109,630)</a:t>
            </a:r>
            <a:endParaRPr lang="en-US" sz="2800" b="1" dirty="0"/>
          </a:p>
        </p:txBody>
      </p:sp>
    </p:spTree>
    <p:extLst>
      <p:ext uri="{BB962C8B-B14F-4D97-AF65-F5344CB8AC3E}">
        <p14:creationId xmlns:p14="http://schemas.microsoft.com/office/powerpoint/2010/main" val="93323600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p:cNvSpPr>
            <a:spLocks noChangeArrowheads="1"/>
          </p:cNvSpPr>
          <p:nvPr/>
        </p:nvSpPr>
        <p:spPr bwMode="auto">
          <a:xfrm>
            <a:off x="0" y="0"/>
            <a:ext cx="9001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sz="2000" b="1" dirty="0">
                <a:solidFill>
                  <a:srgbClr val="FFFFFF"/>
                </a:solidFill>
                <a:latin typeface="Times New Roman" pitchFamily="18" charset="0"/>
                <a:cs typeface="Arial" pitchFamily="34" charset="0"/>
              </a:rPr>
              <a:t>Life expectancy at birth has increased by more than 10 years in OECD countries since 1960, reflecting a sharp decrease in mortality rates at all ages</a:t>
            </a:r>
            <a:endParaRPr lang="en-US" sz="2000" b="1" dirty="0">
              <a:solidFill>
                <a:srgbClr val="FFFFFF"/>
              </a:solidFill>
              <a:latin typeface="Times New Roman" pitchFamily="18" charset="0"/>
              <a:cs typeface="Arial" pitchFamily="34" charset="0"/>
            </a:endParaRPr>
          </a:p>
        </p:txBody>
      </p:sp>
      <p:sp>
        <p:nvSpPr>
          <p:cNvPr id="113667" name="Rectangle 3"/>
          <p:cNvSpPr>
            <a:spLocks noChangeArrowheads="1"/>
          </p:cNvSpPr>
          <p:nvPr/>
        </p:nvSpPr>
        <p:spPr bwMode="auto">
          <a:xfrm>
            <a:off x="0" y="6550025"/>
            <a:ext cx="6929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400" b="1" i="1" dirty="0">
                <a:solidFill>
                  <a:srgbClr val="FFFFFF"/>
                </a:solidFill>
                <a:cs typeface="Arial" pitchFamily="34" charset="0"/>
              </a:rPr>
              <a:t>Source</a:t>
            </a:r>
            <a:r>
              <a:rPr lang="fr-FR" sz="1400" b="1" dirty="0">
                <a:solidFill>
                  <a:srgbClr val="FFFFFF"/>
                </a:solidFill>
                <a:cs typeface="Arial" pitchFamily="34" charset="0"/>
              </a:rPr>
              <a:t>: OECD Health Data 2009, OECD (http://www.oecd.org/health/healthdata).</a:t>
            </a:r>
            <a:endParaRPr lang="en-US" sz="1400" b="1" dirty="0">
              <a:solidFill>
                <a:srgbClr val="FFFFFF"/>
              </a:solidFill>
              <a:cs typeface="Arial" pitchFamily="34" charset="0"/>
            </a:endParaRPr>
          </a:p>
        </p:txBody>
      </p:sp>
      <p:pic>
        <p:nvPicPr>
          <p:cNvPr id="113668"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4400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9" name="Rectangle 5"/>
          <p:cNvSpPr>
            <a:spLocks noGrp="1" noChangeArrowheads="1"/>
          </p:cNvSpPr>
          <p:nvPr>
            <p:ph type="title" idx="4294967295"/>
          </p:nvPr>
        </p:nvSpPr>
        <p:spPr>
          <a:xfrm>
            <a:off x="0" y="0"/>
            <a:ext cx="9144000" cy="762000"/>
          </a:xfrm>
          <a:solidFill>
            <a:schemeClr val="bg1"/>
          </a:solidFill>
        </p:spPr>
        <p:txBody>
          <a:bodyPr/>
          <a:lstStyle/>
          <a:p>
            <a:r>
              <a:rPr lang="en-US" b="1" dirty="0" smtClean="0"/>
              <a:t>We Don’t Live as Long…</a:t>
            </a:r>
          </a:p>
        </p:txBody>
      </p:sp>
      <p:sp>
        <p:nvSpPr>
          <p:cNvPr id="113670" name="Rectangle 6"/>
          <p:cNvSpPr>
            <a:spLocks noChangeArrowheads="1"/>
          </p:cNvSpPr>
          <p:nvPr/>
        </p:nvSpPr>
        <p:spPr bwMode="auto">
          <a:xfrm>
            <a:off x="3962400" y="5029200"/>
            <a:ext cx="1219200" cy="2286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3600" dirty="0">
              <a:solidFill>
                <a:srgbClr val="FFFFFF"/>
              </a:solidFill>
              <a:latin typeface="Times New Roman" pitchFamily="18" charset="0"/>
            </a:endParaRPr>
          </a:p>
        </p:txBody>
      </p:sp>
    </p:spTree>
  </p:cSld>
  <p:clrMapOvr>
    <a:masterClrMapping/>
  </p:clrMapOvr>
  <p:transition advClick="0" advTm="10000"/>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914400"/>
            <a:ext cx="5143500"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Rectangle 3"/>
          <p:cNvSpPr>
            <a:spLocks noChangeArrowheads="1"/>
          </p:cNvSpPr>
          <p:nvPr/>
        </p:nvSpPr>
        <p:spPr bwMode="auto">
          <a:xfrm>
            <a:off x="142875" y="0"/>
            <a:ext cx="9001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sz="2400" b="1" dirty="0">
                <a:solidFill>
                  <a:srgbClr val="FFFFFF"/>
                </a:solidFill>
                <a:latin typeface="Times New Roman" pitchFamily="18" charset="0"/>
                <a:cs typeface="Arial" pitchFamily="34" charset="0"/>
              </a:rPr>
              <a:t>All OECD countries have </a:t>
            </a:r>
            <a:r>
              <a:rPr lang="fr-FR" sz="2400" b="1" dirty="0" err="1">
                <a:solidFill>
                  <a:srgbClr val="FFFFFF"/>
                </a:solidFill>
                <a:latin typeface="Times New Roman" pitchFamily="18" charset="0"/>
                <a:cs typeface="Arial" pitchFamily="34" charset="0"/>
              </a:rPr>
              <a:t>achieved</a:t>
            </a:r>
            <a:r>
              <a:rPr lang="fr-FR" sz="2400" b="1" dirty="0">
                <a:solidFill>
                  <a:srgbClr val="FFFFFF"/>
                </a:solidFill>
                <a:latin typeface="Times New Roman" pitchFamily="18" charset="0"/>
                <a:cs typeface="Arial" pitchFamily="34" charset="0"/>
              </a:rPr>
              <a:t> </a:t>
            </a:r>
            <a:r>
              <a:rPr lang="fr-FR" sz="2400" b="1" dirty="0" err="1">
                <a:solidFill>
                  <a:srgbClr val="FFFFFF"/>
                </a:solidFill>
                <a:latin typeface="Times New Roman" pitchFamily="18" charset="0"/>
                <a:cs typeface="Arial" pitchFamily="34" charset="0"/>
              </a:rPr>
              <a:t>universal</a:t>
            </a:r>
            <a:r>
              <a:rPr lang="fr-FR" sz="2400" b="1" dirty="0">
                <a:solidFill>
                  <a:srgbClr val="FFFFFF"/>
                </a:solidFill>
                <a:latin typeface="Times New Roman" pitchFamily="18" charset="0"/>
                <a:cs typeface="Arial" pitchFamily="34" charset="0"/>
              </a:rPr>
              <a:t> or </a:t>
            </a:r>
            <a:r>
              <a:rPr lang="fr-FR" sz="2400" b="1" dirty="0" err="1">
                <a:solidFill>
                  <a:srgbClr val="FFFFFF"/>
                </a:solidFill>
                <a:latin typeface="Times New Roman" pitchFamily="18" charset="0"/>
                <a:cs typeface="Arial" pitchFamily="34" charset="0"/>
              </a:rPr>
              <a:t>near-universal</a:t>
            </a:r>
            <a:r>
              <a:rPr lang="fr-FR" sz="2400" b="1" dirty="0">
                <a:solidFill>
                  <a:srgbClr val="FFFFFF"/>
                </a:solidFill>
                <a:latin typeface="Times New Roman" pitchFamily="18" charset="0"/>
                <a:cs typeface="Arial" pitchFamily="34" charset="0"/>
              </a:rPr>
              <a:t> </a:t>
            </a:r>
            <a:r>
              <a:rPr lang="fr-FR" sz="2400" b="1" dirty="0" err="1">
                <a:solidFill>
                  <a:srgbClr val="FFFFFF"/>
                </a:solidFill>
                <a:latin typeface="Times New Roman" pitchFamily="18" charset="0"/>
                <a:cs typeface="Arial" pitchFamily="34" charset="0"/>
              </a:rPr>
              <a:t>health</a:t>
            </a:r>
            <a:r>
              <a:rPr lang="fr-FR" sz="2400" b="1" dirty="0">
                <a:solidFill>
                  <a:srgbClr val="FFFFFF"/>
                </a:solidFill>
                <a:latin typeface="Times New Roman" pitchFamily="18" charset="0"/>
                <a:cs typeface="Arial" pitchFamily="34" charset="0"/>
              </a:rPr>
              <a:t> care </a:t>
            </a:r>
            <a:r>
              <a:rPr lang="fr-FR" sz="2400" b="1" dirty="0" err="1">
                <a:solidFill>
                  <a:srgbClr val="FFFFFF"/>
                </a:solidFill>
                <a:latin typeface="Times New Roman" pitchFamily="18" charset="0"/>
                <a:cs typeface="Arial" pitchFamily="34" charset="0"/>
              </a:rPr>
              <a:t>coverage</a:t>
            </a:r>
            <a:r>
              <a:rPr lang="fr-FR" sz="2400" b="1" dirty="0">
                <a:solidFill>
                  <a:srgbClr val="FFFFFF"/>
                </a:solidFill>
                <a:latin typeface="Times New Roman" pitchFamily="18" charset="0"/>
                <a:cs typeface="Arial" pitchFamily="34" charset="0"/>
              </a:rPr>
              <a:t>, </a:t>
            </a:r>
            <a:r>
              <a:rPr lang="fr-FR" sz="2400" b="1" dirty="0" err="1">
                <a:solidFill>
                  <a:srgbClr val="FFFFFF"/>
                </a:solidFill>
                <a:latin typeface="Times New Roman" pitchFamily="18" charset="0"/>
                <a:cs typeface="Arial" pitchFamily="34" charset="0"/>
              </a:rPr>
              <a:t>except</a:t>
            </a:r>
            <a:r>
              <a:rPr lang="fr-FR" sz="2400" b="1" dirty="0">
                <a:solidFill>
                  <a:srgbClr val="FFFFFF"/>
                </a:solidFill>
                <a:latin typeface="Times New Roman" pitchFamily="18" charset="0"/>
                <a:cs typeface="Arial" pitchFamily="34" charset="0"/>
              </a:rPr>
              <a:t> </a:t>
            </a:r>
            <a:r>
              <a:rPr lang="fr-FR" sz="2400" b="1" dirty="0" err="1">
                <a:solidFill>
                  <a:srgbClr val="FFFFFF"/>
                </a:solidFill>
                <a:latin typeface="Times New Roman" pitchFamily="18" charset="0"/>
                <a:cs typeface="Arial" pitchFamily="34" charset="0"/>
              </a:rPr>
              <a:t>Turkey</a:t>
            </a:r>
            <a:r>
              <a:rPr lang="fr-FR" sz="2400" b="1" dirty="0">
                <a:solidFill>
                  <a:srgbClr val="FFFFFF"/>
                </a:solidFill>
                <a:latin typeface="Times New Roman" pitchFamily="18" charset="0"/>
                <a:cs typeface="Arial" pitchFamily="34" charset="0"/>
              </a:rPr>
              <a:t>, Mexico and the United States</a:t>
            </a:r>
            <a:endParaRPr lang="fr-FR" sz="2800" b="1" dirty="0">
              <a:solidFill>
                <a:srgbClr val="FFFFFF"/>
              </a:solidFill>
              <a:latin typeface="Times New Roman" pitchFamily="18" charset="0"/>
              <a:cs typeface="Arial" pitchFamily="34" charset="0"/>
            </a:endParaRPr>
          </a:p>
        </p:txBody>
      </p:sp>
      <p:sp>
        <p:nvSpPr>
          <p:cNvPr id="115716" name="Rectangle 3"/>
          <p:cNvSpPr>
            <a:spLocks noChangeArrowheads="1"/>
          </p:cNvSpPr>
          <p:nvPr/>
        </p:nvSpPr>
        <p:spPr bwMode="auto">
          <a:xfrm>
            <a:off x="4000500" y="714375"/>
            <a:ext cx="642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400" b="1">
                <a:solidFill>
                  <a:srgbClr val="FFFFFF"/>
                </a:solidFill>
                <a:latin typeface="Times New Roman" pitchFamily="18" charset="0"/>
                <a:cs typeface="Arial" pitchFamily="34" charset="0"/>
              </a:rPr>
              <a:t>2007</a:t>
            </a:r>
            <a:endParaRPr lang="en-US" sz="1600" b="1">
              <a:solidFill>
                <a:srgbClr val="FFFFFF"/>
              </a:solidFill>
              <a:latin typeface="Times New Roman" pitchFamily="18" charset="0"/>
              <a:cs typeface="Arial" pitchFamily="34" charset="0"/>
            </a:endParaRPr>
          </a:p>
        </p:txBody>
      </p:sp>
      <p:sp>
        <p:nvSpPr>
          <p:cNvPr id="115717" name="Rectangle 3"/>
          <p:cNvSpPr>
            <a:spLocks noChangeArrowheads="1"/>
          </p:cNvSpPr>
          <p:nvPr/>
        </p:nvSpPr>
        <p:spPr bwMode="auto">
          <a:xfrm>
            <a:off x="0" y="6550025"/>
            <a:ext cx="6929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400" b="1" i="1" dirty="0">
                <a:solidFill>
                  <a:srgbClr val="FFFFFF"/>
                </a:solidFill>
                <a:cs typeface="Arial" pitchFamily="34" charset="0"/>
              </a:rPr>
              <a:t>Source</a:t>
            </a:r>
            <a:r>
              <a:rPr lang="fr-FR" sz="1400" b="1" dirty="0">
                <a:solidFill>
                  <a:srgbClr val="FFFFFF"/>
                </a:solidFill>
                <a:cs typeface="Arial" pitchFamily="34" charset="0"/>
              </a:rPr>
              <a:t>: OECD Health Data 2009, OECD (http://www.oecd.org/health/healthdata).</a:t>
            </a:r>
            <a:endParaRPr lang="en-US" sz="1400" b="1" dirty="0">
              <a:solidFill>
                <a:srgbClr val="FFFFFF"/>
              </a:solidFill>
              <a:cs typeface="Arial" pitchFamily="34" charset="0"/>
            </a:endParaRPr>
          </a:p>
        </p:txBody>
      </p:sp>
      <p:pic>
        <p:nvPicPr>
          <p:cNvPr id="115718"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00813" y="4643438"/>
            <a:ext cx="23304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9" name="Rectangle 7"/>
          <p:cNvSpPr>
            <a:spLocks noGrp="1" noChangeArrowheads="1"/>
          </p:cNvSpPr>
          <p:nvPr>
            <p:ph type="title" idx="4294967295"/>
          </p:nvPr>
        </p:nvSpPr>
        <p:spPr>
          <a:xfrm>
            <a:off x="0" y="0"/>
            <a:ext cx="9144000" cy="914400"/>
          </a:xfrm>
          <a:solidFill>
            <a:schemeClr val="bg1"/>
          </a:solidFill>
        </p:spPr>
        <p:txBody>
          <a:bodyPr/>
          <a:lstStyle/>
          <a:p>
            <a:r>
              <a:rPr lang="en-US" sz="3600" b="1" smtClean="0"/>
              <a:t>Other Countries Have Universal Coverage…</a:t>
            </a:r>
          </a:p>
        </p:txBody>
      </p:sp>
    </p:spTree>
  </p:cSld>
  <p:clrMapOvr>
    <a:masterClrMapping/>
  </p:clrMapOvr>
  <p:transition advClick="0" advTm="10000"/>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sz="2000" b="1" dirty="0">
                <a:solidFill>
                  <a:srgbClr val="FFFFFF"/>
                </a:solidFill>
                <a:latin typeface="Times New Roman" pitchFamily="18" charset="0"/>
                <a:cs typeface="Arial" pitchFamily="34" charset="0"/>
              </a:rPr>
              <a:t>Health </a:t>
            </a:r>
            <a:r>
              <a:rPr lang="fr-FR" sz="2000" b="1" dirty="0" err="1">
                <a:solidFill>
                  <a:srgbClr val="FFFFFF"/>
                </a:solidFill>
                <a:latin typeface="Times New Roman" pitchFamily="18" charset="0"/>
                <a:cs typeface="Arial" pitchFamily="34" charset="0"/>
              </a:rPr>
              <a:t>expenditure</a:t>
            </a:r>
            <a:r>
              <a:rPr lang="fr-FR" sz="2000" b="1" dirty="0">
                <a:solidFill>
                  <a:srgbClr val="FFFFFF"/>
                </a:solidFill>
                <a:latin typeface="Times New Roman" pitchFamily="18" charset="0"/>
                <a:cs typeface="Arial" pitchFamily="34" charset="0"/>
              </a:rPr>
              <a:t> per capita varies </a:t>
            </a:r>
            <a:r>
              <a:rPr lang="fr-FR" sz="2000" b="1" dirty="0" err="1">
                <a:solidFill>
                  <a:srgbClr val="FFFFFF"/>
                </a:solidFill>
                <a:latin typeface="Times New Roman" pitchFamily="18" charset="0"/>
                <a:cs typeface="Arial" pitchFamily="34" charset="0"/>
              </a:rPr>
              <a:t>widely</a:t>
            </a:r>
            <a:r>
              <a:rPr lang="fr-FR" sz="2000" b="1" dirty="0">
                <a:solidFill>
                  <a:srgbClr val="FFFFFF"/>
                </a:solidFill>
                <a:latin typeface="Times New Roman" pitchFamily="18" charset="0"/>
                <a:cs typeface="Arial" pitchFamily="34" charset="0"/>
              </a:rPr>
              <a:t> </a:t>
            </a:r>
            <a:r>
              <a:rPr lang="fr-FR" sz="2000" b="1" dirty="0" err="1">
                <a:solidFill>
                  <a:srgbClr val="FFFFFF"/>
                </a:solidFill>
                <a:latin typeface="Times New Roman" pitchFamily="18" charset="0"/>
                <a:cs typeface="Arial" pitchFamily="34" charset="0"/>
              </a:rPr>
              <a:t>across</a:t>
            </a:r>
            <a:r>
              <a:rPr lang="fr-FR" sz="2000" b="1" dirty="0">
                <a:solidFill>
                  <a:srgbClr val="FFFFFF"/>
                </a:solidFill>
                <a:latin typeface="Times New Roman" pitchFamily="18" charset="0"/>
                <a:cs typeface="Arial" pitchFamily="34" charset="0"/>
              </a:rPr>
              <a:t> OECD countries. </a:t>
            </a:r>
          </a:p>
          <a:p>
            <a:pPr algn="ctr"/>
            <a:r>
              <a:rPr lang="fr-FR" sz="2000" b="1" dirty="0">
                <a:solidFill>
                  <a:srgbClr val="FFFFFF"/>
                </a:solidFill>
                <a:latin typeface="Times New Roman" pitchFamily="18" charset="0"/>
                <a:cs typeface="Arial" pitchFamily="34" charset="0"/>
              </a:rPr>
              <a:t>The United States </a:t>
            </a:r>
            <a:r>
              <a:rPr lang="fr-FR" sz="2000" b="1" dirty="0" err="1">
                <a:solidFill>
                  <a:srgbClr val="FFFFFF"/>
                </a:solidFill>
                <a:latin typeface="Times New Roman" pitchFamily="18" charset="0"/>
                <a:cs typeface="Arial" pitchFamily="34" charset="0"/>
              </a:rPr>
              <a:t>spends</a:t>
            </a:r>
            <a:r>
              <a:rPr lang="fr-FR" sz="2000" b="1" dirty="0">
                <a:solidFill>
                  <a:srgbClr val="FFFFFF"/>
                </a:solidFill>
                <a:latin typeface="Times New Roman" pitchFamily="18" charset="0"/>
                <a:cs typeface="Arial" pitchFamily="34" charset="0"/>
              </a:rPr>
              <a:t> </a:t>
            </a:r>
            <a:r>
              <a:rPr lang="fr-FR" sz="2000" b="1" dirty="0" err="1">
                <a:solidFill>
                  <a:srgbClr val="FFFFFF"/>
                </a:solidFill>
                <a:latin typeface="Times New Roman" pitchFamily="18" charset="0"/>
                <a:cs typeface="Arial" pitchFamily="34" charset="0"/>
              </a:rPr>
              <a:t>almost</a:t>
            </a:r>
            <a:r>
              <a:rPr lang="fr-FR" sz="2000" b="1" dirty="0">
                <a:solidFill>
                  <a:srgbClr val="FFFFFF"/>
                </a:solidFill>
                <a:latin typeface="Times New Roman" pitchFamily="18" charset="0"/>
                <a:cs typeface="Arial" pitchFamily="34" charset="0"/>
              </a:rPr>
              <a:t> </a:t>
            </a:r>
            <a:r>
              <a:rPr lang="fr-FR" sz="2000" b="1" dirty="0" err="1">
                <a:solidFill>
                  <a:srgbClr val="FFFFFF"/>
                </a:solidFill>
                <a:latin typeface="Times New Roman" pitchFamily="18" charset="0"/>
                <a:cs typeface="Arial" pitchFamily="34" charset="0"/>
              </a:rPr>
              <a:t>two</a:t>
            </a:r>
            <a:r>
              <a:rPr lang="fr-FR" sz="2000" b="1" dirty="0">
                <a:solidFill>
                  <a:srgbClr val="FFFFFF"/>
                </a:solidFill>
                <a:latin typeface="Times New Roman" pitchFamily="18" charset="0"/>
                <a:cs typeface="Arial" pitchFamily="34" charset="0"/>
              </a:rPr>
              <a:t>-and-a-</a:t>
            </a:r>
            <a:r>
              <a:rPr lang="fr-FR" sz="2000" b="1" dirty="0" err="1">
                <a:solidFill>
                  <a:srgbClr val="FFFFFF"/>
                </a:solidFill>
                <a:latin typeface="Times New Roman" pitchFamily="18" charset="0"/>
                <a:cs typeface="Arial" pitchFamily="34" charset="0"/>
              </a:rPr>
              <a:t>half</a:t>
            </a:r>
            <a:r>
              <a:rPr lang="fr-FR" sz="2000" b="1" dirty="0">
                <a:solidFill>
                  <a:srgbClr val="FFFFFF"/>
                </a:solidFill>
                <a:latin typeface="Times New Roman" pitchFamily="18" charset="0"/>
                <a:cs typeface="Arial" pitchFamily="34" charset="0"/>
              </a:rPr>
              <a:t> times the OECD </a:t>
            </a:r>
            <a:r>
              <a:rPr lang="fr-FR" sz="2000" b="1" dirty="0" err="1">
                <a:solidFill>
                  <a:srgbClr val="FFFFFF"/>
                </a:solidFill>
                <a:latin typeface="Times New Roman" pitchFamily="18" charset="0"/>
                <a:cs typeface="Arial" pitchFamily="34" charset="0"/>
              </a:rPr>
              <a:t>average</a:t>
            </a:r>
            <a:endParaRPr lang="fr-FR" sz="2400" b="1" dirty="0">
              <a:solidFill>
                <a:srgbClr val="FFFFFF"/>
              </a:solidFill>
              <a:latin typeface="Times New Roman" pitchFamily="18" charset="0"/>
              <a:cs typeface="Arial" pitchFamily="34" charset="0"/>
            </a:endParaRPr>
          </a:p>
        </p:txBody>
      </p:sp>
      <p:sp>
        <p:nvSpPr>
          <p:cNvPr id="116739" name="Rectangle 3"/>
          <p:cNvSpPr>
            <a:spLocks noChangeArrowheads="1"/>
          </p:cNvSpPr>
          <p:nvPr/>
        </p:nvSpPr>
        <p:spPr bwMode="auto">
          <a:xfrm>
            <a:off x="4429125" y="1071563"/>
            <a:ext cx="6429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600" b="1">
                <a:solidFill>
                  <a:srgbClr val="FFFFFF"/>
                </a:solidFill>
                <a:latin typeface="Times New Roman" pitchFamily="18" charset="0"/>
                <a:cs typeface="Arial" pitchFamily="34" charset="0"/>
              </a:rPr>
              <a:t>2007</a:t>
            </a:r>
            <a:endParaRPr lang="en-US" sz="1600" b="1">
              <a:solidFill>
                <a:srgbClr val="FFFFFF"/>
              </a:solidFill>
              <a:latin typeface="Times New Roman" pitchFamily="18" charset="0"/>
              <a:cs typeface="Arial" pitchFamily="34" charset="0"/>
            </a:endParaRPr>
          </a:p>
        </p:txBody>
      </p:sp>
      <p:sp>
        <p:nvSpPr>
          <p:cNvPr id="116740" name="Rectangle 7"/>
          <p:cNvSpPr>
            <a:spLocks noChangeArrowheads="1"/>
          </p:cNvSpPr>
          <p:nvPr/>
        </p:nvSpPr>
        <p:spPr bwMode="auto">
          <a:xfrm>
            <a:off x="0" y="5929313"/>
            <a:ext cx="8358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400">
                <a:solidFill>
                  <a:srgbClr val="FFFFFF"/>
                </a:solidFill>
                <a:latin typeface="Times New Roman" pitchFamily="18" charset="0"/>
                <a:cs typeface="Arial" pitchFamily="34" charset="0"/>
              </a:rPr>
              <a:t>1. </a:t>
            </a:r>
            <a:r>
              <a:rPr lang="en-US" sz="1400">
                <a:solidFill>
                  <a:srgbClr val="FFFFFF"/>
                </a:solidFill>
                <a:latin typeface="Times New Roman" pitchFamily="18" charset="0"/>
                <a:cs typeface="Arial" pitchFamily="34" charset="0"/>
              </a:rPr>
              <a:t>Health expenditure is for the insured population rather than resident population</a:t>
            </a:r>
            <a:r>
              <a:rPr lang="fr-FR" sz="1400">
                <a:solidFill>
                  <a:srgbClr val="FFFFFF"/>
                </a:solidFill>
                <a:latin typeface="Times New Roman" pitchFamily="18" charset="0"/>
                <a:cs typeface="Arial" pitchFamily="34" charset="0"/>
              </a:rPr>
              <a:t>.</a:t>
            </a:r>
          </a:p>
          <a:p>
            <a:r>
              <a:rPr lang="fr-FR" sz="1400">
                <a:solidFill>
                  <a:srgbClr val="FFFFFF"/>
                </a:solidFill>
                <a:latin typeface="Times New Roman" pitchFamily="18" charset="0"/>
                <a:cs typeface="Arial" pitchFamily="34" charset="0"/>
              </a:rPr>
              <a:t>2. </a:t>
            </a:r>
            <a:r>
              <a:rPr lang="en-US" sz="1400">
                <a:solidFill>
                  <a:srgbClr val="FFFFFF"/>
                </a:solidFill>
                <a:latin typeface="Times New Roman" pitchFamily="18" charset="0"/>
                <a:cs typeface="Arial" pitchFamily="34" charset="0"/>
              </a:rPr>
              <a:t>Current health expenditure</a:t>
            </a:r>
            <a:r>
              <a:rPr lang="fr-FR" sz="1400">
                <a:solidFill>
                  <a:srgbClr val="FFFFFF"/>
                </a:solidFill>
                <a:latin typeface="Times New Roman" pitchFamily="18" charset="0"/>
                <a:cs typeface="Arial" pitchFamily="34" charset="0"/>
              </a:rPr>
              <a:t>.</a:t>
            </a:r>
            <a:endParaRPr lang="en-US" sz="1400">
              <a:solidFill>
                <a:srgbClr val="FFFFFF"/>
              </a:solidFill>
              <a:latin typeface="Times New Roman" pitchFamily="18" charset="0"/>
              <a:cs typeface="Arial" pitchFamily="34" charset="0"/>
            </a:endParaRPr>
          </a:p>
        </p:txBody>
      </p:sp>
      <p:sp>
        <p:nvSpPr>
          <p:cNvPr id="116741" name="Rectangle 3"/>
          <p:cNvSpPr>
            <a:spLocks noChangeArrowheads="1"/>
          </p:cNvSpPr>
          <p:nvPr/>
        </p:nvSpPr>
        <p:spPr bwMode="auto">
          <a:xfrm>
            <a:off x="0" y="6550025"/>
            <a:ext cx="6929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400" b="1" i="1" dirty="0">
                <a:solidFill>
                  <a:srgbClr val="FFFFFF"/>
                </a:solidFill>
                <a:cs typeface="Arial" pitchFamily="34" charset="0"/>
              </a:rPr>
              <a:t>Source</a:t>
            </a:r>
            <a:r>
              <a:rPr lang="fr-FR" sz="1400" b="1" dirty="0">
                <a:solidFill>
                  <a:srgbClr val="FFFFFF"/>
                </a:solidFill>
                <a:cs typeface="Arial" pitchFamily="34" charset="0"/>
              </a:rPr>
              <a:t>: OECD Health Data 2009, OECD (http://www.oecd.org/health/healthdata).</a:t>
            </a:r>
            <a:endParaRPr lang="en-US" sz="1400" b="1" dirty="0">
              <a:solidFill>
                <a:srgbClr val="FFFFFF"/>
              </a:solidFill>
              <a:cs typeface="Arial" pitchFamily="34" charset="0"/>
            </a:endParaRPr>
          </a:p>
        </p:txBody>
      </p:sp>
      <p:pic>
        <p:nvPicPr>
          <p:cNvPr id="116742"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57313"/>
            <a:ext cx="914400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3" name="Rectangle 7"/>
          <p:cNvSpPr>
            <a:spLocks noGrp="1" noChangeArrowheads="1"/>
          </p:cNvSpPr>
          <p:nvPr>
            <p:ph type="title" idx="4294967295"/>
          </p:nvPr>
        </p:nvSpPr>
        <p:spPr>
          <a:xfrm>
            <a:off x="0" y="0"/>
            <a:ext cx="9144000" cy="1371600"/>
          </a:xfrm>
          <a:solidFill>
            <a:schemeClr val="bg1"/>
          </a:solidFill>
        </p:spPr>
        <p:txBody>
          <a:bodyPr/>
          <a:lstStyle/>
          <a:p>
            <a:r>
              <a:rPr lang="en-US" sz="3600" b="1" smtClean="0"/>
              <a:t>…And They Spend a Lot Less Than We Do</a:t>
            </a:r>
          </a:p>
        </p:txBody>
      </p:sp>
    </p:spTree>
  </p:cSld>
  <p:clrMapOvr>
    <a:masterClrMapping/>
  </p:clrMapOvr>
  <p:transition advClick="0" advTm="10000"/>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3"/>
          <p:cNvGraphicFramePr>
            <a:graphicFrameLocks noChangeAspect="1"/>
          </p:cNvGraphicFramePr>
          <p:nvPr/>
        </p:nvGraphicFramePr>
        <p:xfrm>
          <a:off x="187325" y="579438"/>
          <a:ext cx="8705850" cy="5499100"/>
        </p:xfrm>
        <a:graphic>
          <a:graphicData uri="http://schemas.openxmlformats.org/presentationml/2006/ole">
            <mc:AlternateContent xmlns:mc="http://schemas.openxmlformats.org/markup-compatibility/2006">
              <mc:Choice xmlns:v="urn:schemas-microsoft-com:vml" Requires="v">
                <p:oleObj spid="_x0000_s2070" name="Chart" r:id="rId4" imgW="8705951" imgH="5496059" progId="Excel.Chart.8">
                  <p:embed/>
                </p:oleObj>
              </mc:Choice>
              <mc:Fallback>
                <p:oleObj name="Chart" r:id="rId4" imgW="8705951" imgH="5496059" progId="Excel.Char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325" y="579438"/>
                        <a:ext cx="8705850" cy="549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1" name="Rectangle 2"/>
          <p:cNvSpPr>
            <a:spLocks noGrp="1" noChangeArrowheads="1"/>
          </p:cNvSpPr>
          <p:nvPr>
            <p:ph type="title" idx="4294967295"/>
          </p:nvPr>
        </p:nvSpPr>
        <p:spPr>
          <a:xfrm>
            <a:off x="1143000" y="990600"/>
            <a:ext cx="7772400" cy="646113"/>
          </a:xfrm>
        </p:spPr>
        <p:txBody>
          <a:bodyPr anchor="t" anchorCtr="1"/>
          <a:lstStyle/>
          <a:p>
            <a:r>
              <a:rPr lang="en-US" sz="3200" b="1" smtClean="0">
                <a:solidFill>
                  <a:schemeClr val="tx1"/>
                </a:solidFill>
              </a:rPr>
              <a:t>Hospital Discharges per 1,000 Population</a:t>
            </a:r>
            <a:endParaRPr lang="en-US" sz="3200" b="1" u="sng" smtClean="0">
              <a:solidFill>
                <a:schemeClr val="tx1"/>
              </a:solidFill>
            </a:endParaRPr>
          </a:p>
        </p:txBody>
      </p:sp>
      <p:sp>
        <p:nvSpPr>
          <p:cNvPr id="2052" name="Text Box 12"/>
          <p:cNvSpPr txBox="1">
            <a:spLocks noChangeArrowheads="1"/>
          </p:cNvSpPr>
          <p:nvPr/>
        </p:nvSpPr>
        <p:spPr bwMode="auto">
          <a:xfrm>
            <a:off x="46038" y="6340475"/>
            <a:ext cx="1114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b="1">
                <a:solidFill>
                  <a:srgbClr val="FFFFFF"/>
                </a:solidFill>
                <a:cs typeface="Arial" pitchFamily="34" charset="0"/>
              </a:rPr>
              <a:t>* 2008</a:t>
            </a:r>
          </a:p>
        </p:txBody>
      </p:sp>
      <p:sp>
        <p:nvSpPr>
          <p:cNvPr id="2053" name="Text Box 8"/>
          <p:cNvSpPr txBox="1">
            <a:spLocks noChangeArrowheads="1"/>
          </p:cNvSpPr>
          <p:nvPr/>
        </p:nvSpPr>
        <p:spPr bwMode="auto">
          <a:xfrm>
            <a:off x="990600" y="6400800"/>
            <a:ext cx="4038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b="1">
                <a:solidFill>
                  <a:srgbClr val="FFFFFF"/>
                </a:solidFill>
                <a:cs typeface="Arial" pitchFamily="34" charset="0"/>
              </a:rPr>
              <a:t>Source: OECD Health Data 2011 (June 2011).</a:t>
            </a:r>
          </a:p>
        </p:txBody>
      </p:sp>
      <p:sp>
        <p:nvSpPr>
          <p:cNvPr id="2054" name="Slide Number Placeholder 5"/>
          <p:cNvSpPr txBox="1">
            <a:spLocks noGrp="1"/>
          </p:cNvSpPr>
          <p:nvPr/>
        </p:nvSpPr>
        <p:spPr bwMode="auto">
          <a:xfrm>
            <a:off x="7010400" y="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0737B776-8A1F-48C7-9748-6355852FDEC9}" type="slidenum">
              <a:rPr lang="en-US" sz="1400">
                <a:solidFill>
                  <a:srgbClr val="000000"/>
                </a:solidFill>
                <a:cs typeface="Arial" pitchFamily="34" charset="0"/>
              </a:rPr>
              <a:pPr algn="r" eaLnBrk="1" hangingPunct="1"/>
              <a:t>104</a:t>
            </a:fld>
            <a:endParaRPr lang="en-US" sz="1400">
              <a:solidFill>
                <a:srgbClr val="000000"/>
              </a:solidFill>
              <a:cs typeface="Arial" pitchFamily="34" charset="0"/>
            </a:endParaRPr>
          </a:p>
        </p:txBody>
      </p:sp>
      <p:sp>
        <p:nvSpPr>
          <p:cNvPr id="2055" name="Text Box 10"/>
          <p:cNvSpPr txBox="1">
            <a:spLocks noChangeArrowheads="1"/>
          </p:cNvSpPr>
          <p:nvPr/>
        </p:nvSpPr>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4400" b="1">
                <a:solidFill>
                  <a:srgbClr val="FFFF00"/>
                </a:solidFill>
                <a:latin typeface="Times New Roman" pitchFamily="18" charset="0"/>
              </a:rPr>
              <a:t>We Don’t Use Hospitals As Much…</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175"/>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3"/>
          <p:cNvGraphicFramePr>
            <a:graphicFrameLocks noChangeAspect="1"/>
          </p:cNvGraphicFramePr>
          <p:nvPr/>
        </p:nvGraphicFramePr>
        <p:xfrm>
          <a:off x="174625" y="1001713"/>
          <a:ext cx="8766175" cy="5167312"/>
        </p:xfrm>
        <a:graphic>
          <a:graphicData uri="http://schemas.openxmlformats.org/presentationml/2006/ole">
            <mc:AlternateContent xmlns:mc="http://schemas.openxmlformats.org/markup-compatibility/2006">
              <mc:Choice xmlns:v="urn:schemas-microsoft-com:vml" Requires="v">
                <p:oleObj spid="_x0000_s3095" name="Chart" r:id="rId4" imgW="8715392" imgH="5143470" progId="Excel.Chart.8">
                  <p:embed/>
                </p:oleObj>
              </mc:Choice>
              <mc:Fallback>
                <p:oleObj name="Chart" r:id="rId4" imgW="8715392" imgH="5143470" progId="Excel.Char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625" y="1001713"/>
                        <a:ext cx="8766175" cy="5167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5" name="Rectangle 2"/>
          <p:cNvSpPr>
            <a:spLocks noGrp="1" noChangeArrowheads="1"/>
          </p:cNvSpPr>
          <p:nvPr>
            <p:ph type="title" idx="4294967295"/>
          </p:nvPr>
        </p:nvSpPr>
        <p:spPr>
          <a:xfrm>
            <a:off x="990600" y="914400"/>
            <a:ext cx="7772400" cy="646113"/>
          </a:xfrm>
        </p:spPr>
        <p:txBody>
          <a:bodyPr anchor="t" anchorCtr="1"/>
          <a:lstStyle/>
          <a:p>
            <a:r>
              <a:rPr lang="en-US" sz="3600" b="1" smtClean="0">
                <a:solidFill>
                  <a:schemeClr val="tx1"/>
                </a:solidFill>
              </a:rPr>
              <a:t>Average Length of Hospital Stay for Acute Myocardial Infarction</a:t>
            </a:r>
            <a:endParaRPr lang="en-US" sz="3600" b="1" u="sng" smtClean="0">
              <a:solidFill>
                <a:schemeClr val="tx1"/>
              </a:solidFill>
            </a:endParaRPr>
          </a:p>
        </p:txBody>
      </p:sp>
      <p:sp>
        <p:nvSpPr>
          <p:cNvPr id="3076" name="Text Box 9"/>
          <p:cNvSpPr txBox="1">
            <a:spLocks noChangeArrowheads="1"/>
          </p:cNvSpPr>
          <p:nvPr/>
        </p:nvSpPr>
        <p:spPr bwMode="auto">
          <a:xfrm>
            <a:off x="153988" y="630238"/>
            <a:ext cx="6683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1">
                <a:solidFill>
                  <a:srgbClr val="FFFFFF"/>
                </a:solidFill>
                <a:cs typeface="Arial" pitchFamily="34" charset="0"/>
              </a:rPr>
              <a:t>Days</a:t>
            </a:r>
          </a:p>
        </p:txBody>
      </p:sp>
      <p:sp>
        <p:nvSpPr>
          <p:cNvPr id="3077" name="Text Box 5"/>
          <p:cNvSpPr txBox="1">
            <a:spLocks noChangeArrowheads="1"/>
          </p:cNvSpPr>
          <p:nvPr/>
        </p:nvSpPr>
        <p:spPr bwMode="auto">
          <a:xfrm>
            <a:off x="46038" y="6343650"/>
            <a:ext cx="622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b="1">
                <a:solidFill>
                  <a:srgbClr val="FFFFFF"/>
                </a:solidFill>
                <a:cs typeface="Arial" pitchFamily="34" charset="0"/>
              </a:rPr>
              <a:t>* 2008</a:t>
            </a:r>
          </a:p>
        </p:txBody>
      </p:sp>
      <p:sp>
        <p:nvSpPr>
          <p:cNvPr id="3078" name="Text Box 8"/>
          <p:cNvSpPr txBox="1">
            <a:spLocks noChangeArrowheads="1"/>
          </p:cNvSpPr>
          <p:nvPr/>
        </p:nvSpPr>
        <p:spPr bwMode="auto">
          <a:xfrm>
            <a:off x="1143000" y="6324600"/>
            <a:ext cx="3714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b="1">
                <a:solidFill>
                  <a:srgbClr val="FFFFFF"/>
                </a:solidFill>
                <a:cs typeface="Arial" pitchFamily="34" charset="0"/>
              </a:rPr>
              <a:t>Source: OECD Health Data 2011 (June 2011).</a:t>
            </a:r>
          </a:p>
        </p:txBody>
      </p:sp>
      <p:sp>
        <p:nvSpPr>
          <p:cNvPr id="3079" name="Slide Number Placeholder 4"/>
          <p:cNvSpPr txBox="1">
            <a:spLocks noGrp="1"/>
          </p:cNvSpPr>
          <p:nvPr/>
        </p:nvSpPr>
        <p:spPr bwMode="auto">
          <a:xfrm>
            <a:off x="7010400" y="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18F1B7E-7770-4642-ABCF-F0F9BF2A30B3}" type="slidenum">
              <a:rPr lang="en-US" sz="1400">
                <a:solidFill>
                  <a:srgbClr val="000000"/>
                </a:solidFill>
                <a:cs typeface="Arial" pitchFamily="34" charset="0"/>
              </a:rPr>
              <a:pPr algn="r" eaLnBrk="1" hangingPunct="1"/>
              <a:t>106</a:t>
            </a:fld>
            <a:endParaRPr lang="en-US" sz="1400">
              <a:solidFill>
                <a:srgbClr val="000000"/>
              </a:solidFill>
              <a:cs typeface="Arial" pitchFamily="34" charset="0"/>
            </a:endParaRPr>
          </a:p>
        </p:txBody>
      </p:sp>
      <p:sp>
        <p:nvSpPr>
          <p:cNvPr id="3080" name="Text Box 11"/>
          <p:cNvSpPr txBox="1">
            <a:spLocks noChangeArrowheads="1"/>
          </p:cNvSpPr>
          <p:nvPr/>
        </p:nvSpPr>
        <p:spPr bwMode="auto">
          <a:xfrm>
            <a:off x="1066800" y="228600"/>
            <a:ext cx="72945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4400" b="1">
                <a:solidFill>
                  <a:srgbClr val="FFFF00"/>
                </a:solidFill>
                <a:latin typeface="Times New Roman" pitchFamily="18" charset="0"/>
              </a:rPr>
              <a:t>...And We Don’t Stay as Long</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lide Number Placeholder 4"/>
          <p:cNvSpPr txBox="1">
            <a:spLocks noGrp="1"/>
          </p:cNvSpPr>
          <p:nvPr/>
        </p:nvSpPr>
        <p:spPr bwMode="auto">
          <a:xfrm>
            <a:off x="7010400" y="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1D736BB-A8C6-4815-BC9E-138AB4DD1AFD}" type="slidenum">
              <a:rPr lang="en-US" sz="1400">
                <a:solidFill>
                  <a:srgbClr val="000000"/>
                </a:solidFill>
                <a:cs typeface="Arial" pitchFamily="34" charset="0"/>
              </a:rPr>
              <a:pPr algn="r" eaLnBrk="1" hangingPunct="1"/>
              <a:t>107</a:t>
            </a:fld>
            <a:endParaRPr lang="en-US" sz="1400">
              <a:solidFill>
                <a:srgbClr val="000000"/>
              </a:solidFill>
              <a:cs typeface="Arial" pitchFamily="34" charset="0"/>
            </a:endParaRPr>
          </a:p>
        </p:txBody>
      </p:sp>
      <p:sp>
        <p:nvSpPr>
          <p:cNvPr id="4100" name="Rectangle 2"/>
          <p:cNvSpPr>
            <a:spLocks noGrp="1" noChangeArrowheads="1"/>
          </p:cNvSpPr>
          <p:nvPr>
            <p:ph type="title" idx="4294967295"/>
          </p:nvPr>
        </p:nvSpPr>
        <p:spPr>
          <a:xfrm>
            <a:off x="1295400" y="1676400"/>
            <a:ext cx="7543800" cy="1066800"/>
          </a:xfrm>
        </p:spPr>
        <p:txBody>
          <a:bodyPr anchor="t" anchorCtr="1"/>
          <a:lstStyle/>
          <a:p>
            <a:r>
              <a:rPr lang="en-US" sz="3200" b="1" smtClean="0">
                <a:solidFill>
                  <a:schemeClr val="tx1"/>
                </a:solidFill>
              </a:rPr>
              <a:t>Annual Number of Physician Visits per Capita</a:t>
            </a:r>
            <a:endParaRPr lang="en-US" sz="3200" b="1" u="sng" smtClean="0">
              <a:solidFill>
                <a:schemeClr val="tx1"/>
              </a:solidFill>
            </a:endParaRPr>
          </a:p>
        </p:txBody>
      </p:sp>
      <p:graphicFrame>
        <p:nvGraphicFramePr>
          <p:cNvPr id="4098" name="Object 3"/>
          <p:cNvGraphicFramePr>
            <a:graphicFrameLocks noChangeAspect="1"/>
          </p:cNvGraphicFramePr>
          <p:nvPr/>
        </p:nvGraphicFramePr>
        <p:xfrm>
          <a:off x="231775" y="1074738"/>
          <a:ext cx="8548688" cy="5122862"/>
        </p:xfrm>
        <a:graphic>
          <a:graphicData uri="http://schemas.openxmlformats.org/presentationml/2006/ole">
            <mc:AlternateContent xmlns:mc="http://schemas.openxmlformats.org/markup-compatibility/2006">
              <mc:Choice xmlns:v="urn:schemas-microsoft-com:vml" Requires="v">
                <p:oleObj spid="_x0000_s4118" name="Chart" r:id="rId4" imgW="8496367" imgH="5095918" progId="Excel.Chart.8">
                  <p:embed/>
                </p:oleObj>
              </mc:Choice>
              <mc:Fallback>
                <p:oleObj name="Chart" r:id="rId4" imgW="8496367" imgH="5095918" progId="Excel.Char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775" y="1074738"/>
                        <a:ext cx="8548688" cy="5122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1" name="Text Box 5"/>
          <p:cNvSpPr txBox="1">
            <a:spLocks noChangeArrowheads="1"/>
          </p:cNvSpPr>
          <p:nvPr/>
        </p:nvSpPr>
        <p:spPr bwMode="auto">
          <a:xfrm>
            <a:off x="46038" y="6159500"/>
            <a:ext cx="681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b="1">
                <a:solidFill>
                  <a:srgbClr val="FFFFFF"/>
                </a:solidFill>
                <a:cs typeface="Arial" pitchFamily="34" charset="0"/>
              </a:rPr>
              <a:t>* 2008</a:t>
            </a:r>
          </a:p>
          <a:p>
            <a:r>
              <a:rPr lang="en-US" sz="1200" b="1">
                <a:solidFill>
                  <a:srgbClr val="FFFFFF"/>
                </a:solidFill>
                <a:cs typeface="Arial" pitchFamily="34" charset="0"/>
              </a:rPr>
              <a:t>** 2007</a:t>
            </a:r>
          </a:p>
        </p:txBody>
      </p:sp>
      <p:sp>
        <p:nvSpPr>
          <p:cNvPr id="4102" name="Text Box 8"/>
          <p:cNvSpPr txBox="1">
            <a:spLocks noChangeArrowheads="1"/>
          </p:cNvSpPr>
          <p:nvPr/>
        </p:nvSpPr>
        <p:spPr bwMode="auto">
          <a:xfrm>
            <a:off x="1143000" y="6324600"/>
            <a:ext cx="3714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b="1">
                <a:solidFill>
                  <a:srgbClr val="FFFFFF"/>
                </a:solidFill>
                <a:cs typeface="Arial" pitchFamily="34" charset="0"/>
              </a:rPr>
              <a:t>Source: OECD Health Data 2011 (June 2011).</a:t>
            </a:r>
          </a:p>
        </p:txBody>
      </p:sp>
      <p:sp>
        <p:nvSpPr>
          <p:cNvPr id="4103" name="Text Box 10"/>
          <p:cNvSpPr txBox="1">
            <a:spLocks noChangeArrowheads="1"/>
          </p:cNvSpPr>
          <p:nvPr/>
        </p:nvSpPr>
        <p:spPr bwMode="auto">
          <a:xfrm>
            <a:off x="304800" y="2286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4400" b="1">
                <a:solidFill>
                  <a:srgbClr val="FFFF00"/>
                </a:solidFill>
                <a:latin typeface="Times New Roman" pitchFamily="18" charset="0"/>
              </a:rPr>
              <a:t>We Don’t See The Doctor as Often</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Grp="1" noChangeAspect="1"/>
          </p:cNvGraphicFramePr>
          <p:nvPr/>
        </p:nvGraphicFramePr>
        <p:xfrm>
          <a:off x="152400" y="939800"/>
          <a:ext cx="8788400" cy="5232400"/>
        </p:xfrm>
        <a:graphic>
          <a:graphicData uri="http://schemas.openxmlformats.org/presentationml/2006/ole">
            <mc:AlternateContent xmlns:mc="http://schemas.openxmlformats.org/markup-compatibility/2006">
              <mc:Choice xmlns:v="urn:schemas-microsoft-com:vml" Requires="v">
                <p:oleObj spid="_x0000_s5141" name="Worksheet" r:id="rId3" imgW="8296224" imgH="3800392" progId="Excel.Sheet.8">
                  <p:embed/>
                </p:oleObj>
              </mc:Choice>
              <mc:Fallback>
                <p:oleObj name="Worksheet" r:id="rId3" imgW="8296224" imgH="3800392" progId="Excel.Sheet.8">
                  <p:embed/>
                  <p:pic>
                    <p:nvPicPr>
                      <p:cNvPr id="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39800"/>
                        <a:ext cx="87884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3" name="Rectangle 5"/>
          <p:cNvSpPr>
            <a:spLocks noGrp="1" noChangeArrowheads="1"/>
          </p:cNvSpPr>
          <p:nvPr>
            <p:ph type="title" idx="4294967295"/>
          </p:nvPr>
        </p:nvSpPr>
        <p:spPr>
          <a:xfrm>
            <a:off x="0" y="0"/>
            <a:ext cx="9144000" cy="1295400"/>
          </a:xfrm>
        </p:spPr>
        <p:txBody>
          <a:bodyPr anchor="t" anchorCtr="1"/>
          <a:lstStyle/>
          <a:p>
            <a:r>
              <a:rPr lang="en-US" b="1" smtClean="0"/>
              <a:t>…Poor Access and Poor Quality:</a:t>
            </a:r>
            <a:br>
              <a:rPr lang="en-US" b="1" smtClean="0"/>
            </a:br>
            <a:r>
              <a:rPr lang="en-US" b="1" smtClean="0"/>
              <a:t>Mortality Amenable to Health Care</a:t>
            </a:r>
          </a:p>
        </p:txBody>
      </p:sp>
      <p:sp>
        <p:nvSpPr>
          <p:cNvPr id="5124" name="Text Box 3"/>
          <p:cNvSpPr txBox="1">
            <a:spLocks noChangeArrowheads="1"/>
          </p:cNvSpPr>
          <p:nvPr/>
        </p:nvSpPr>
        <p:spPr bwMode="auto">
          <a:xfrm>
            <a:off x="838200" y="1600200"/>
            <a:ext cx="3232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1">
                <a:solidFill>
                  <a:srgbClr val="FFFFFF"/>
                </a:solidFill>
                <a:cs typeface="Arial" pitchFamily="34" charset="0"/>
              </a:rPr>
              <a:t>Deaths per 100,000 population*</a:t>
            </a:r>
          </a:p>
        </p:txBody>
      </p:sp>
      <p:sp>
        <p:nvSpPr>
          <p:cNvPr id="5125" name="Text Box 5"/>
          <p:cNvSpPr txBox="1">
            <a:spLocks noChangeArrowheads="1"/>
          </p:cNvSpPr>
          <p:nvPr/>
        </p:nvSpPr>
        <p:spPr bwMode="auto">
          <a:xfrm>
            <a:off x="152400" y="5943600"/>
            <a:ext cx="899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b="1">
                <a:solidFill>
                  <a:srgbClr val="FFFFFF"/>
                </a:solidFill>
                <a:cs typeface="Arial" pitchFamily="34" charset="0"/>
              </a:rPr>
              <a:t>* Countries’ age-standardized death rates before age 75; including ischemic heart disease, diabetes, stroke, </a:t>
            </a:r>
            <a:br>
              <a:rPr lang="en-US" sz="1200" b="1">
                <a:solidFill>
                  <a:srgbClr val="FFFFFF"/>
                </a:solidFill>
                <a:cs typeface="Arial" pitchFamily="34" charset="0"/>
              </a:rPr>
            </a:br>
            <a:r>
              <a:rPr lang="en-US" sz="1200" b="1">
                <a:solidFill>
                  <a:srgbClr val="FFFFFF"/>
                </a:solidFill>
                <a:cs typeface="Arial" pitchFamily="34" charset="0"/>
              </a:rPr>
              <a:t>and bacterial infections. Analysis of World Health Organization mortality files and CDC mortality data for U.S, 2006-2007.</a:t>
            </a:r>
          </a:p>
        </p:txBody>
      </p:sp>
      <p:sp>
        <p:nvSpPr>
          <p:cNvPr id="5126" name="Rectangle 9"/>
          <p:cNvSpPr>
            <a:spLocks noChangeArrowheads="1"/>
          </p:cNvSpPr>
          <p:nvPr/>
        </p:nvSpPr>
        <p:spPr bwMode="auto">
          <a:xfrm>
            <a:off x="457200" y="6388100"/>
            <a:ext cx="80772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lstStyle/>
          <a:p>
            <a:r>
              <a:rPr lang="en-US" sz="1200" b="1">
                <a:solidFill>
                  <a:srgbClr val="FFFFFF"/>
                </a:solidFill>
                <a:cs typeface="Arial" pitchFamily="34" charset="0"/>
              </a:rPr>
              <a:t>Source: Adapted from E. Nolte and M. McKee, “Variations in Amenable Mortality—Trends in 16 High-Income Nations,” </a:t>
            </a:r>
            <a:r>
              <a:rPr lang="en-US" sz="1200" b="1" i="1">
                <a:solidFill>
                  <a:srgbClr val="FFFFFF"/>
                </a:solidFill>
                <a:cs typeface="Arial" pitchFamily="34" charset="0"/>
              </a:rPr>
              <a:t>Health Policy,</a:t>
            </a:r>
            <a:r>
              <a:rPr lang="en-US" sz="1200" b="1">
                <a:solidFill>
                  <a:srgbClr val="FFFFFF"/>
                </a:solidFill>
                <a:cs typeface="Arial" pitchFamily="34" charset="0"/>
              </a:rPr>
              <a:t> published online Sept. 12, 2011</a:t>
            </a:r>
            <a:r>
              <a:rPr lang="en-US" sz="1200">
                <a:solidFill>
                  <a:srgbClr val="FFFFFF"/>
                </a:solidFill>
                <a:cs typeface="Arial" pitchFamily="34" charset="0"/>
              </a:rPr>
              <a:t>.</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idx="4294967295"/>
          </p:nvPr>
        </p:nvSpPr>
        <p:spPr>
          <a:xfrm>
            <a:off x="0" y="0"/>
            <a:ext cx="9144000" cy="1143000"/>
          </a:xfrm>
        </p:spPr>
        <p:txBody>
          <a:bodyPr/>
          <a:lstStyle/>
          <a:p>
            <a:pPr eaLnBrk="1" hangingPunct="1"/>
            <a:r>
              <a:rPr lang="en-US" sz="3600" smtClean="0"/>
              <a:t>Poor quality</a:t>
            </a:r>
            <a:br>
              <a:rPr lang="en-US" sz="3600" smtClean="0"/>
            </a:br>
            <a:r>
              <a:rPr lang="en-US" sz="3600" smtClean="0"/>
              <a:t>Worst mortality due to treatable causes</a:t>
            </a:r>
          </a:p>
        </p:txBody>
      </p:sp>
      <p:pic>
        <p:nvPicPr>
          <p:cNvPr id="118787" name="Picture 5" descr="Picture 17.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7338" y="1139825"/>
            <a:ext cx="8526462" cy="565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txBox="1">
            <a:spLocks noGrp="1"/>
          </p:cNvSpPr>
          <p:nvPr/>
        </p:nvSpPr>
        <p:spPr>
          <a:xfrm>
            <a:off x="3124200" y="6356350"/>
            <a:ext cx="2895600" cy="365125"/>
          </a:xfrm>
          <a:prstGeom prst="rect">
            <a:avLst/>
          </a:prstGeom>
          <a:noFill/>
        </p:spPr>
        <p:txBody>
          <a:bodyPr anchor="ctr"/>
          <a:lstStyle/>
          <a:p>
            <a:pPr algn="ctr">
              <a:defRPr/>
            </a:pPr>
            <a:r>
              <a:rPr lang="en-US" sz="1200">
                <a:solidFill>
                  <a:schemeClr val="tx1">
                    <a:tint val="75000"/>
                  </a:schemeClr>
                </a:solidFill>
                <a:latin typeface="Arial" pitchFamily="28" charset="0"/>
                <a:ea typeface="ＭＳ Ｐゴシック" pitchFamily="28" charset="-128"/>
                <a:cs typeface="ＭＳ Ｐゴシック" pitchFamily="28" charset="-128"/>
              </a:rPr>
              <a:t>www.pnhpcalifornia.org</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_Inequality2_breakdown of top 10 5 1 percent"/>
          <p:cNvPicPr>
            <a:picLocks noGrp="1" noChangeAspect="1"/>
          </p:cNvPicPr>
          <p:nvPr isPhoto="1"/>
        </p:nvPicPr>
        <p:blipFill>
          <a:blip r:embed="rId2" cstate="print">
            <a:lum/>
            <a:extLst>
              <a:ext uri="{28A0092B-C50C-407E-A947-70E740481C1C}">
                <a14:useLocalDpi xmlns:a14="http://schemas.microsoft.com/office/drawing/2010/main"/>
              </a:ext>
            </a:extLst>
          </a:blip>
          <a:srcRect/>
          <a:stretch>
            <a:fillRect/>
          </a:stretch>
        </p:blipFill>
        <p:spPr>
          <a:xfrm>
            <a:off x="152400" y="961949"/>
            <a:ext cx="8788557" cy="5896051"/>
          </a:xfrm>
          <a:prstGeom prst="rect">
            <a:avLst/>
          </a:prstGeom>
          <a:noFill/>
          <a:ln>
            <a:noFill/>
          </a:ln>
        </p:spPr>
      </p:pic>
      <p:sp>
        <p:nvSpPr>
          <p:cNvPr id="3" name="Title 2"/>
          <p:cNvSpPr txBox="1">
            <a:spLocks/>
          </p:cNvSpPr>
          <p:nvPr/>
        </p:nvSpPr>
        <p:spPr>
          <a:xfrm>
            <a:off x="0" y="76199"/>
            <a:ext cx="9144000" cy="885749"/>
          </a:xfrm>
          <a:prstGeom prst="rect">
            <a:avLst/>
          </a:prstGeom>
        </p:spPr>
        <p:txBody>
          <a:bodyPr>
            <a:normAutofit lnSpcReduction="10000"/>
          </a:bodyPr>
          <a:lstStyle/>
          <a:p>
            <a:pPr algn="ctr" fontAlgn="auto">
              <a:spcAft>
                <a:spcPts val="0"/>
              </a:spcAft>
              <a:defRPr/>
            </a:pPr>
            <a:r>
              <a:rPr lang="en-US" sz="2800" b="1" dirty="0" smtClean="0">
                <a:solidFill>
                  <a:srgbClr val="FF0000"/>
                </a:solidFill>
                <a:latin typeface="Calibri"/>
              </a:rPr>
              <a:t>Decomposing the Top 10% Family Income Share, 1913-2007</a:t>
            </a:r>
          </a:p>
          <a:p>
            <a:pPr algn="ctr" fontAlgn="auto">
              <a:spcAft>
                <a:spcPts val="0"/>
              </a:spcAft>
              <a:defRPr/>
            </a:pPr>
            <a:r>
              <a:rPr lang="en-US" sz="2800" b="1" dirty="0" smtClean="0">
                <a:latin typeface="Calibri"/>
              </a:rPr>
              <a:t>It is mostly the top 1%</a:t>
            </a:r>
            <a:endParaRPr lang="en-US" sz="2800" b="1" dirty="0">
              <a:latin typeface="Calibri"/>
            </a:endParaRPr>
          </a:p>
        </p:txBody>
      </p:sp>
    </p:spTree>
    <p:extLst>
      <p:ext uri="{BB962C8B-B14F-4D97-AF65-F5344CB8AC3E}">
        <p14:creationId xmlns:p14="http://schemas.microsoft.com/office/powerpoint/2010/main" val="5795450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smtClean="0"/>
              <a:t>Mediocre Performance</a:t>
            </a:r>
          </a:p>
        </p:txBody>
      </p:sp>
      <p:pic>
        <p:nvPicPr>
          <p:cNvPr id="119811" name="Picture 3"/>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p:pic>
      <p:sp>
        <p:nvSpPr>
          <p:cNvPr id="119812" name="Text Box 4"/>
          <p:cNvSpPr txBox="1">
            <a:spLocks noChangeArrowheads="1"/>
          </p:cNvSpPr>
          <p:nvPr/>
        </p:nvSpPr>
        <p:spPr bwMode="auto">
          <a:xfrm>
            <a:off x="3108325" y="6208713"/>
            <a:ext cx="5632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i="1">
                <a:ea typeface="ＭＳ Ｐゴシック" pitchFamily="34" charset="-128"/>
              </a:rPr>
              <a:t>Note: U.S. Just above Slovenia and below Costa Rica</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33400"/>
            <a:ext cx="914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2"/>
          <p:cNvSpPr>
            <a:spLocks noGrp="1" noChangeArrowheads="1"/>
          </p:cNvSpPr>
          <p:nvPr>
            <p:ph type="title"/>
          </p:nvPr>
        </p:nvSpPr>
        <p:spPr>
          <a:xfrm>
            <a:off x="0" y="0"/>
            <a:ext cx="9144000" cy="1219200"/>
          </a:xfrm>
          <a:solidFill>
            <a:schemeClr val="bg1"/>
          </a:solidFill>
        </p:spPr>
        <p:txBody>
          <a:bodyPr/>
          <a:lstStyle/>
          <a:p>
            <a:r>
              <a:rPr lang="en-US" sz="2800" b="1" smtClean="0"/>
              <a:t>Out-of-Pocket Medical Expenses: </a:t>
            </a:r>
            <a:br>
              <a:rPr lang="en-US" sz="2800" b="1" smtClean="0"/>
            </a:br>
            <a:r>
              <a:rPr lang="en-US" sz="2800" b="1" smtClean="0"/>
              <a:t>The Major Contributor to Poverty</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sz="3200" smtClean="0"/>
              <a:t>U.S. world leader in…Medical Bankruptcies!</a:t>
            </a:r>
          </a:p>
        </p:txBody>
      </p:sp>
      <p:sp>
        <p:nvSpPr>
          <p:cNvPr id="121859" name="Rectangle 3"/>
          <p:cNvSpPr>
            <a:spLocks noGrp="1" noChangeArrowheads="1"/>
          </p:cNvSpPr>
          <p:nvPr>
            <p:ph type="body" idx="1"/>
          </p:nvPr>
        </p:nvSpPr>
        <p:spPr>
          <a:xfrm>
            <a:off x="381000" y="1600200"/>
            <a:ext cx="8305800" cy="4876800"/>
          </a:xfrm>
        </p:spPr>
        <p:txBody>
          <a:bodyPr/>
          <a:lstStyle/>
          <a:p>
            <a:pPr eaLnBrk="1" hangingPunct="1"/>
            <a:r>
              <a:rPr lang="en-US" smtClean="0"/>
              <a:t>In 2007, 62% of personal bankruptcies were medical</a:t>
            </a:r>
          </a:p>
          <a:p>
            <a:pPr eaLnBrk="1" hangingPunct="1"/>
            <a:r>
              <a:rPr lang="en-US" smtClean="0"/>
              <a:t>Increase of ~50% from 2001</a:t>
            </a:r>
          </a:p>
          <a:p>
            <a:pPr eaLnBrk="1" hangingPunct="1"/>
            <a:r>
              <a:rPr lang="en-US" smtClean="0"/>
              <a:t>Most debtors well educated, homeowners, middle class occupation</a:t>
            </a:r>
          </a:p>
          <a:p>
            <a:pPr eaLnBrk="1" hangingPunct="1"/>
            <a:r>
              <a:rPr lang="en-US" b="1" i="1" smtClean="0">
                <a:solidFill>
                  <a:srgbClr val="FFFF00"/>
                </a:solidFill>
              </a:rPr>
              <a:t>78% had health insurance at time of filing</a:t>
            </a:r>
            <a:r>
              <a:rPr lang="en-US" b="1" i="1" smtClean="0"/>
              <a:t> </a:t>
            </a:r>
            <a:r>
              <a:rPr lang="en-US" b="1" i="1" smtClean="0">
                <a:sym typeface="Wingdings" pitchFamily="2" charset="2"/>
              </a:rPr>
              <a:t></a:t>
            </a:r>
          </a:p>
          <a:p>
            <a:pPr eaLnBrk="1" hangingPunct="1"/>
            <a:r>
              <a:rPr lang="en-US" b="1" i="1" smtClean="0">
                <a:sym typeface="Wingdings" pitchFamily="2" charset="2"/>
              </a:rPr>
              <a:t>Impossible in other OECD countries</a:t>
            </a:r>
          </a:p>
          <a:p>
            <a:pPr algn="r" eaLnBrk="1" hangingPunct="1">
              <a:buFontTx/>
              <a:buNone/>
            </a:pPr>
            <a:r>
              <a:rPr lang="en-US" sz="2000" b="1" smtClean="0"/>
              <a:t>The American Journal of Medicine, 2009</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50800" y="909638"/>
          <a:ext cx="9245600" cy="5435600"/>
        </p:xfrm>
        <a:graphic>
          <a:graphicData uri="http://schemas.openxmlformats.org/presentationml/2006/ole">
            <mc:AlternateContent xmlns:mc="http://schemas.openxmlformats.org/markup-compatibility/2006">
              <mc:Choice xmlns:v="urn:schemas-microsoft-com:vml" Requires="v">
                <p:oleObj spid="_x0000_s6165" name="Chart" r:id="rId3" imgW="8829759" imgH="5438780" progId="Excel.Chart.8">
                  <p:embed/>
                </p:oleObj>
              </mc:Choice>
              <mc:Fallback>
                <p:oleObj name="Chart" r:id="rId3" imgW="8829759" imgH="5438780" progId="Excel.Char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909638"/>
                        <a:ext cx="9245600" cy="543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7" name="Rectangle 2"/>
          <p:cNvSpPr>
            <a:spLocks noGrp="1" noChangeArrowheads="1"/>
          </p:cNvSpPr>
          <p:nvPr>
            <p:ph type="title" idx="4294967295"/>
          </p:nvPr>
        </p:nvSpPr>
        <p:spPr>
          <a:xfrm>
            <a:off x="228600" y="228600"/>
            <a:ext cx="8686800" cy="784225"/>
          </a:xfrm>
        </p:spPr>
        <p:txBody>
          <a:bodyPr anchor="t" anchorCtr="1"/>
          <a:lstStyle/>
          <a:p>
            <a:r>
              <a:rPr lang="en-US" sz="2000" b="1" smtClean="0">
                <a:latin typeface="Arial" pitchFamily="34" charset="0"/>
              </a:rPr>
              <a:t>Affordability, Access, and Coordination Experiences in the Past Year, </a:t>
            </a:r>
            <a:br>
              <a:rPr lang="en-US" sz="2000" b="1" smtClean="0">
                <a:latin typeface="Arial" pitchFamily="34" charset="0"/>
              </a:rPr>
            </a:br>
            <a:r>
              <a:rPr lang="en-US" sz="2000" b="1" smtClean="0">
                <a:latin typeface="Arial" pitchFamily="34" charset="0"/>
              </a:rPr>
              <a:t>by Age and Insurance Among U.S. Adults: Medicare Works!</a:t>
            </a:r>
          </a:p>
        </p:txBody>
      </p:sp>
      <p:sp>
        <p:nvSpPr>
          <p:cNvPr id="6148" name="Slide Number Placeholder 3"/>
          <p:cNvSpPr txBox="1">
            <a:spLocks noGrp="1"/>
          </p:cNvSpPr>
          <p:nvPr/>
        </p:nvSpPr>
        <p:spPr bwMode="auto">
          <a:xfrm>
            <a:off x="7010400" y="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B2FE17B-0A51-4F79-A89B-4A743BFAFAED}" type="slidenum">
              <a:rPr lang="en-US" sz="1400">
                <a:solidFill>
                  <a:srgbClr val="FFFFFF"/>
                </a:solidFill>
                <a:ea typeface="ＭＳ Ｐゴシック" pitchFamily="34" charset="-128"/>
              </a:rPr>
              <a:pPr algn="r" eaLnBrk="1" hangingPunct="1"/>
              <a:t>113</a:t>
            </a:fld>
            <a:endParaRPr lang="en-US" sz="1400">
              <a:solidFill>
                <a:srgbClr val="FFFFFF"/>
              </a:solidFill>
              <a:ea typeface="ＭＳ Ｐゴシック" pitchFamily="34" charset="-128"/>
            </a:endParaRPr>
          </a:p>
        </p:txBody>
      </p:sp>
      <p:sp>
        <p:nvSpPr>
          <p:cNvPr id="6149" name="TextBox 1"/>
          <p:cNvSpPr txBox="1">
            <a:spLocks noChangeArrowheads="1"/>
          </p:cNvSpPr>
          <p:nvPr/>
        </p:nvSpPr>
        <p:spPr bwMode="auto">
          <a:xfrm>
            <a:off x="4716463" y="6138863"/>
            <a:ext cx="990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1">
                <a:solidFill>
                  <a:srgbClr val="FFFFFF"/>
                </a:solidFill>
                <a:ea typeface="ＭＳ Ｐゴシック" pitchFamily="34" charset="-128"/>
              </a:rPr>
              <a:t>Percent</a:t>
            </a:r>
          </a:p>
        </p:txBody>
      </p:sp>
      <p:sp>
        <p:nvSpPr>
          <p:cNvPr id="6150" name="Rectangle 83"/>
          <p:cNvSpPr>
            <a:spLocks noChangeArrowheads="1"/>
          </p:cNvSpPr>
          <p:nvPr/>
        </p:nvSpPr>
        <p:spPr bwMode="auto">
          <a:xfrm>
            <a:off x="762000" y="6583363"/>
            <a:ext cx="800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a:solidFill>
                  <a:srgbClr val="FFFFFF"/>
                </a:solidFill>
                <a:ea typeface="ＭＳ Ｐゴシック" pitchFamily="34" charset="-128"/>
              </a:rPr>
              <a:t>Source: 2011 Commonwealth Fund International Health Policy Survey of Sicker Adults in Eleven Countries.</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1"/>
          <p:cNvSpPr txBox="1">
            <a:spLocks noChangeArrowheads="1"/>
          </p:cNvSpPr>
          <p:nvPr/>
        </p:nvSpPr>
        <p:spPr bwMode="auto">
          <a:xfrm>
            <a:off x="325438" y="381000"/>
            <a:ext cx="8494712"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chemeClr val="tx1"/>
                </a:solidFill>
                <a:latin typeface="Arial" pitchFamily="34" charset="0"/>
              </a:defRPr>
            </a:lvl1pPr>
            <a:lvl2pPr marL="742950" indent="-285750" eaLnBrk="0" hangingPunct="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chemeClr val="tx1"/>
                </a:solidFill>
                <a:latin typeface="Arial" pitchFamily="34" charset="0"/>
              </a:defRPr>
            </a:lvl2pPr>
            <a:lvl3pPr marL="1143000" indent="-228600" eaLnBrk="0" hangingPunct="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chemeClr val="tx1"/>
                </a:solidFill>
                <a:latin typeface="Arial" pitchFamily="34" charset="0"/>
              </a:defRPr>
            </a:lvl3pPr>
            <a:lvl4pPr marL="1600200" indent="-228600" eaLnBrk="0" hangingPunct="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chemeClr val="tx1"/>
                </a:solidFill>
                <a:latin typeface="Arial" pitchFamily="34" charset="0"/>
              </a:defRPr>
            </a:lvl4pPr>
            <a:lvl5pPr marL="2057400" indent="-228600" eaLnBrk="0" hangingPunct="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chemeClr val="tx1"/>
                </a:solidFill>
                <a:latin typeface="Arial" pitchFamily="34" charset="0"/>
              </a:defRPr>
            </a:lvl5pPr>
            <a:lvl6pPr marL="25146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chemeClr val="tx1"/>
                </a:solidFill>
                <a:latin typeface="Arial" pitchFamily="34" charset="0"/>
              </a:defRPr>
            </a:lvl6pPr>
            <a:lvl7pPr marL="29718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chemeClr val="tx1"/>
                </a:solidFill>
                <a:latin typeface="Arial" pitchFamily="34" charset="0"/>
              </a:defRPr>
            </a:lvl7pPr>
            <a:lvl8pPr marL="34290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chemeClr val="tx1"/>
                </a:solidFill>
                <a:latin typeface="Arial" pitchFamily="34" charset="0"/>
              </a:defRPr>
            </a:lvl8pPr>
            <a:lvl9pPr marL="38862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chemeClr val="tx1"/>
                </a:solidFill>
                <a:latin typeface="Arial" pitchFamily="34" charset="0"/>
              </a:defRPr>
            </a:lvl9pPr>
          </a:lstStyle>
          <a:p>
            <a:pPr algn="ctr" eaLnBrk="1">
              <a:lnSpc>
                <a:spcPct val="97000"/>
              </a:lnSpc>
              <a:buClr>
                <a:srgbClr val="FFFFFF"/>
              </a:buClr>
              <a:buSzPct val="45000"/>
            </a:pPr>
            <a:r>
              <a:rPr lang="en-GB" sz="4000" b="1">
                <a:solidFill>
                  <a:srgbClr val="FFFFFF"/>
                </a:solidFill>
                <a:ea typeface="Gothic"/>
                <a:cs typeface="Gothic"/>
              </a:rPr>
              <a:t>Many Specialists Won’t See Kids With Medicaid</a:t>
            </a:r>
          </a:p>
        </p:txBody>
      </p:sp>
      <p:sp>
        <p:nvSpPr>
          <p:cNvPr id="123907" name="Text Box 4"/>
          <p:cNvSpPr txBox="1">
            <a:spLocks noChangeArrowheads="1"/>
          </p:cNvSpPr>
          <p:nvPr/>
        </p:nvSpPr>
        <p:spPr bwMode="auto">
          <a:xfrm>
            <a:off x="228600" y="6477000"/>
            <a:ext cx="8086725"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655638" algn="l"/>
                <a:tab pos="1312863" algn="l"/>
                <a:tab pos="1968500" algn="l"/>
                <a:tab pos="2625725" algn="l"/>
                <a:tab pos="3282950" algn="l"/>
              </a:tabLst>
              <a:defRPr>
                <a:solidFill>
                  <a:schemeClr val="tx1"/>
                </a:solidFill>
                <a:latin typeface="Arial" pitchFamily="34" charset="0"/>
              </a:defRPr>
            </a:lvl1pPr>
            <a:lvl2pPr marL="742950" indent="-285750" eaLnBrk="0" hangingPunct="0">
              <a:tabLst>
                <a:tab pos="655638" algn="l"/>
                <a:tab pos="1312863" algn="l"/>
                <a:tab pos="1968500" algn="l"/>
                <a:tab pos="2625725" algn="l"/>
                <a:tab pos="3282950" algn="l"/>
              </a:tabLst>
              <a:defRPr>
                <a:solidFill>
                  <a:schemeClr val="tx1"/>
                </a:solidFill>
                <a:latin typeface="Arial" pitchFamily="34" charset="0"/>
              </a:defRPr>
            </a:lvl2pPr>
            <a:lvl3pPr marL="1143000" indent="-228600" eaLnBrk="0" hangingPunct="0">
              <a:tabLst>
                <a:tab pos="655638" algn="l"/>
                <a:tab pos="1312863" algn="l"/>
                <a:tab pos="1968500" algn="l"/>
                <a:tab pos="2625725" algn="l"/>
                <a:tab pos="3282950" algn="l"/>
              </a:tabLst>
              <a:defRPr>
                <a:solidFill>
                  <a:schemeClr val="tx1"/>
                </a:solidFill>
                <a:latin typeface="Arial" pitchFamily="34" charset="0"/>
              </a:defRPr>
            </a:lvl3pPr>
            <a:lvl4pPr marL="1600200" indent="-228600" eaLnBrk="0" hangingPunct="0">
              <a:tabLst>
                <a:tab pos="655638" algn="l"/>
                <a:tab pos="1312863" algn="l"/>
                <a:tab pos="1968500" algn="l"/>
                <a:tab pos="2625725" algn="l"/>
                <a:tab pos="3282950" algn="l"/>
              </a:tabLst>
              <a:defRPr>
                <a:solidFill>
                  <a:schemeClr val="tx1"/>
                </a:solidFill>
                <a:latin typeface="Arial" pitchFamily="34" charset="0"/>
              </a:defRPr>
            </a:lvl4pPr>
            <a:lvl5pPr marL="2057400" indent="-228600" eaLnBrk="0" hangingPunct="0">
              <a:tabLst>
                <a:tab pos="655638" algn="l"/>
                <a:tab pos="1312863" algn="l"/>
                <a:tab pos="1968500" algn="l"/>
                <a:tab pos="2625725" algn="l"/>
                <a:tab pos="3282950" algn="l"/>
              </a:tabLst>
              <a:defRPr>
                <a:solidFill>
                  <a:schemeClr val="tx1"/>
                </a:solidFill>
                <a:latin typeface="Arial" pitchFamily="34" charset="0"/>
              </a:defRPr>
            </a:lvl5pPr>
            <a:lvl6pPr marL="2514600" indent="-228600" eaLnBrk="0" fontAlgn="base" hangingPunct="0">
              <a:spcBef>
                <a:spcPct val="0"/>
              </a:spcBef>
              <a:spcAft>
                <a:spcPct val="0"/>
              </a:spcAft>
              <a:tabLst>
                <a:tab pos="655638" algn="l"/>
                <a:tab pos="1312863" algn="l"/>
                <a:tab pos="1968500" algn="l"/>
                <a:tab pos="2625725" algn="l"/>
                <a:tab pos="3282950" algn="l"/>
              </a:tabLst>
              <a:defRPr>
                <a:solidFill>
                  <a:schemeClr val="tx1"/>
                </a:solidFill>
                <a:latin typeface="Arial" pitchFamily="34" charset="0"/>
              </a:defRPr>
            </a:lvl6pPr>
            <a:lvl7pPr marL="2971800" indent="-228600" eaLnBrk="0" fontAlgn="base" hangingPunct="0">
              <a:spcBef>
                <a:spcPct val="0"/>
              </a:spcBef>
              <a:spcAft>
                <a:spcPct val="0"/>
              </a:spcAft>
              <a:tabLst>
                <a:tab pos="655638" algn="l"/>
                <a:tab pos="1312863" algn="l"/>
                <a:tab pos="1968500" algn="l"/>
                <a:tab pos="2625725" algn="l"/>
                <a:tab pos="3282950" algn="l"/>
              </a:tabLst>
              <a:defRPr>
                <a:solidFill>
                  <a:schemeClr val="tx1"/>
                </a:solidFill>
                <a:latin typeface="Arial" pitchFamily="34" charset="0"/>
              </a:defRPr>
            </a:lvl7pPr>
            <a:lvl8pPr marL="3429000" indent="-228600" eaLnBrk="0" fontAlgn="base" hangingPunct="0">
              <a:spcBef>
                <a:spcPct val="0"/>
              </a:spcBef>
              <a:spcAft>
                <a:spcPct val="0"/>
              </a:spcAft>
              <a:tabLst>
                <a:tab pos="655638" algn="l"/>
                <a:tab pos="1312863" algn="l"/>
                <a:tab pos="1968500" algn="l"/>
                <a:tab pos="2625725" algn="l"/>
                <a:tab pos="3282950" algn="l"/>
              </a:tabLst>
              <a:defRPr>
                <a:solidFill>
                  <a:schemeClr val="tx1"/>
                </a:solidFill>
                <a:latin typeface="Arial" pitchFamily="34" charset="0"/>
              </a:defRPr>
            </a:lvl8pPr>
            <a:lvl9pPr marL="3886200" indent="-228600" eaLnBrk="0" fontAlgn="base" hangingPunct="0">
              <a:spcBef>
                <a:spcPct val="0"/>
              </a:spcBef>
              <a:spcAft>
                <a:spcPct val="0"/>
              </a:spcAft>
              <a:tabLst>
                <a:tab pos="655638" algn="l"/>
                <a:tab pos="1312863" algn="l"/>
                <a:tab pos="1968500" algn="l"/>
                <a:tab pos="2625725" algn="l"/>
                <a:tab pos="3282950" algn="l"/>
              </a:tabLst>
              <a:defRPr>
                <a:solidFill>
                  <a:schemeClr val="tx1"/>
                </a:solidFill>
                <a:latin typeface="Arial" pitchFamily="34" charset="0"/>
              </a:defRPr>
            </a:lvl9pPr>
          </a:lstStyle>
          <a:p>
            <a:pPr eaLnBrk="1">
              <a:lnSpc>
                <a:spcPct val="97000"/>
              </a:lnSpc>
              <a:buClr>
                <a:srgbClr val="FFFFFF"/>
              </a:buClr>
              <a:buSzPct val="45000"/>
            </a:pPr>
            <a:r>
              <a:rPr lang="en-GB" sz="1100" b="1">
                <a:solidFill>
                  <a:srgbClr val="FFFFFF"/>
                </a:solidFill>
                <a:ea typeface="Gothic"/>
                <a:cs typeface="Gothic"/>
              </a:rPr>
              <a:t>Bisgaier J, Rhodes KV. N Engl J Med 2011;364:2324-2333</a:t>
            </a:r>
          </a:p>
        </p:txBody>
      </p:sp>
      <p:pic>
        <p:nvPicPr>
          <p:cNvPr id="123908" name="Picture 5" descr="Imag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600200"/>
            <a:ext cx="9144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2819400" y="5867400"/>
            <a:ext cx="5943600" cy="835025"/>
          </a:xfrm>
        </p:spPr>
        <p:txBody>
          <a:bodyPr/>
          <a:lstStyle/>
          <a:p>
            <a:pPr algn="l" eaLnBrk="1" hangingPunct="1"/>
            <a:r>
              <a:rPr lang="en-US" sz="1200" b="1" smtClean="0"/>
              <a:t>Decline in employer-sponsored health coverage accelerated three times as fast in 2009, Elise Gould, September 16, 2010</a:t>
            </a:r>
            <a:br>
              <a:rPr lang="en-US" sz="1200" b="1" smtClean="0"/>
            </a:br>
            <a:r>
              <a:rPr lang="en-US" sz="1200" smtClean="0"/>
              <a:t>http://www.epi.org/publications/entry/decline_in_employer-sponsored_health_coverage_accelerated</a:t>
            </a:r>
          </a:p>
        </p:txBody>
      </p:sp>
      <p:pic>
        <p:nvPicPr>
          <p:cNvPr id="124931" name="Picture 3"/>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304800" y="1600200"/>
            <a:ext cx="8229600" cy="4191000"/>
          </a:xfrm>
        </p:spPr>
      </p:pic>
      <p:sp>
        <p:nvSpPr>
          <p:cNvPr id="124932" name="Rectangle 2"/>
          <p:cNvSpPr>
            <a:spLocks noChangeArrowheads="1"/>
          </p:cNvSpPr>
          <p:nvPr/>
        </p:nvSpPr>
        <p:spPr bwMode="auto">
          <a:xfrm>
            <a:off x="457200" y="304800"/>
            <a:ext cx="8229600" cy="1143000"/>
          </a:xfrm>
          <a:prstGeom prst="rect">
            <a:avLst/>
          </a:prstGeom>
          <a:solidFill>
            <a:srgbClr val="0D916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600">
                <a:solidFill>
                  <a:schemeClr val="tx2"/>
                </a:solidFill>
              </a:rPr>
              <a:t>Erosion of employer-sponsored </a:t>
            </a:r>
            <a:br>
              <a:rPr lang="en-US" sz="3600">
                <a:solidFill>
                  <a:schemeClr val="tx2"/>
                </a:solidFill>
              </a:rPr>
            </a:br>
            <a:r>
              <a:rPr lang="en-US" sz="3600">
                <a:solidFill>
                  <a:schemeClr val="tx2"/>
                </a:solidFill>
              </a:rPr>
              <a:t>commercial insurance  </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C:\Users\Steve\Documents\Steve PNHP OWS Activism\Making PPT\Wheel-of-Misfortun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0013" y="381000"/>
            <a:ext cx="8891587"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a:xfrm>
            <a:off x="0" y="-76200"/>
            <a:ext cx="9144000" cy="914400"/>
          </a:xfrm>
        </p:spPr>
        <p:txBody>
          <a:bodyPr/>
          <a:lstStyle/>
          <a:p>
            <a:pPr eaLnBrk="1" hangingPunct="1"/>
            <a:r>
              <a:rPr lang="en-US" sz="3600" smtClean="0">
                <a:solidFill>
                  <a:srgbClr val="FF0000"/>
                </a:solidFill>
              </a:rPr>
              <a:t>Insurance Companies</a:t>
            </a:r>
          </a:p>
        </p:txBody>
      </p:sp>
      <p:sp>
        <p:nvSpPr>
          <p:cNvPr id="126979" name="Content Placeholder 2"/>
          <p:cNvSpPr>
            <a:spLocks noGrp="1"/>
          </p:cNvSpPr>
          <p:nvPr>
            <p:ph idx="1"/>
          </p:nvPr>
        </p:nvSpPr>
        <p:spPr>
          <a:xfrm>
            <a:off x="304800" y="685800"/>
            <a:ext cx="8686800" cy="5943600"/>
          </a:xfrm>
        </p:spPr>
        <p:txBody>
          <a:bodyPr/>
          <a:lstStyle/>
          <a:p>
            <a:pPr eaLnBrk="1" hangingPunct="1"/>
            <a:r>
              <a:rPr lang="en-US" sz="1800" smtClean="0">
                <a:solidFill>
                  <a:srgbClr val="0000FF"/>
                </a:solidFill>
              </a:rPr>
              <a:t>You can’t make money insuring sick people; just too expensive</a:t>
            </a:r>
          </a:p>
          <a:p>
            <a:pPr eaLnBrk="1" hangingPunct="1"/>
            <a:r>
              <a:rPr lang="en-US" sz="1800" smtClean="0">
                <a:solidFill>
                  <a:srgbClr val="0000FF"/>
                </a:solidFill>
              </a:rPr>
              <a:t>Goal of insurance company is to make money; quarter-on-quarter profit, maximize return to executives and wall street</a:t>
            </a:r>
          </a:p>
          <a:p>
            <a:pPr eaLnBrk="1" hangingPunct="1"/>
            <a:r>
              <a:rPr lang="en-US" sz="1800" smtClean="0">
                <a:solidFill>
                  <a:srgbClr val="0000FF"/>
                </a:solidFill>
              </a:rPr>
              <a:t>Goal is to not provide care: medical loss ratio</a:t>
            </a:r>
          </a:p>
          <a:p>
            <a:pPr eaLnBrk="1" hangingPunct="1"/>
            <a:r>
              <a:rPr lang="en-US" sz="1800" smtClean="0">
                <a:solidFill>
                  <a:srgbClr val="0000FF"/>
                </a:solidFill>
              </a:rPr>
              <a:t>Do not compete by market efficiency</a:t>
            </a:r>
          </a:p>
          <a:p>
            <a:pPr eaLnBrk="1" hangingPunct="1"/>
            <a:r>
              <a:rPr lang="en-US" sz="1800" smtClean="0">
                <a:solidFill>
                  <a:srgbClr val="0000FF"/>
                </a:solidFill>
              </a:rPr>
              <a:t>Compete by avoiding sick people in the first place</a:t>
            </a:r>
          </a:p>
          <a:p>
            <a:pPr eaLnBrk="1" hangingPunct="1"/>
            <a:r>
              <a:rPr lang="en-US" sz="1800" smtClean="0">
                <a:solidFill>
                  <a:srgbClr val="0000FF"/>
                </a:solidFill>
              </a:rPr>
              <a:t>Deny coverage, claims, referrals </a:t>
            </a:r>
          </a:p>
          <a:p>
            <a:pPr eaLnBrk="1" hangingPunct="1"/>
            <a:r>
              <a:rPr lang="en-US" sz="1800" smtClean="0">
                <a:solidFill>
                  <a:srgbClr val="0000FF"/>
                </a:solidFill>
              </a:rPr>
              <a:t>Push and dump sick people out of coverage</a:t>
            </a:r>
          </a:p>
          <a:p>
            <a:pPr eaLnBrk="1" hangingPunct="1"/>
            <a:r>
              <a:rPr lang="en-US" sz="1800" smtClean="0">
                <a:solidFill>
                  <a:srgbClr val="0000FF"/>
                </a:solidFill>
              </a:rPr>
              <a:t>Already in effect being subsidized by having expensive people taken out of potential insurance pool </a:t>
            </a:r>
          </a:p>
          <a:p>
            <a:pPr eaLnBrk="1" hangingPunct="1"/>
            <a:r>
              <a:rPr lang="en-US" sz="1800" smtClean="0">
                <a:solidFill>
                  <a:srgbClr val="0000FF"/>
                </a:solidFill>
              </a:rPr>
              <a:t>Medicare took elderly &amp; disabled who have higher costs out of system</a:t>
            </a:r>
          </a:p>
          <a:p>
            <a:pPr eaLnBrk="1" hangingPunct="1"/>
            <a:r>
              <a:rPr lang="en-US" sz="1800" smtClean="0">
                <a:solidFill>
                  <a:srgbClr val="0000FF"/>
                </a:solidFill>
              </a:rPr>
              <a:t>Medicaid took very poor (if they meet conditions) out of system</a:t>
            </a:r>
          </a:p>
          <a:p>
            <a:pPr eaLnBrk="1" hangingPunct="1"/>
            <a:r>
              <a:rPr lang="en-US" sz="1800" smtClean="0">
                <a:solidFill>
                  <a:srgbClr val="0000FF"/>
                </a:solidFill>
              </a:rPr>
              <a:t>Private health insurance was dying: costs were escalating, premiums too high, employers dumping group insurance, individual coverage completely insane; we said “Do Not Resuscitate” </a:t>
            </a:r>
          </a:p>
          <a:p>
            <a:pPr eaLnBrk="1" hangingPunct="1"/>
            <a:r>
              <a:rPr lang="en-US" sz="1800" smtClean="0">
                <a:solidFill>
                  <a:srgbClr val="0000FF"/>
                </a:solidFill>
              </a:rPr>
              <a:t>Mandate: was originally their plan. Use government to force you to buy inherently defective product. Bail-out. </a:t>
            </a:r>
          </a:p>
          <a:p>
            <a:pPr eaLnBrk="1" hangingPunct="1"/>
            <a:endParaRPr lang="en-US" sz="1800" smtClean="0"/>
          </a:p>
          <a:p>
            <a:pPr eaLnBrk="1" hangingPunct="1"/>
            <a:endParaRPr lang="en-US" smtClean="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C:\Users\Steve\Documents\Steve PNHP OWS Activism\Making PPT\uncle-sam-wasserman.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285750"/>
            <a:ext cx="7848600"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_Inequality3_top 0.01_percent"/>
          <p:cNvPicPr>
            <a:picLocks noGrp="1" noChangeAspect="1"/>
          </p:cNvPicPr>
          <p:nvPr isPhoto="1"/>
        </p:nvPicPr>
        <p:blipFill>
          <a:blip r:embed="rId2" cstate="print">
            <a:lum/>
            <a:extLst>
              <a:ext uri="{28A0092B-C50C-407E-A947-70E740481C1C}">
                <a14:useLocalDpi xmlns:a14="http://schemas.microsoft.com/office/drawing/2010/main"/>
              </a:ext>
            </a:extLst>
          </a:blip>
          <a:srcRect/>
          <a:stretch>
            <a:fillRect/>
          </a:stretch>
        </p:blipFill>
        <p:spPr>
          <a:xfrm>
            <a:off x="609581" y="1066800"/>
            <a:ext cx="8093964" cy="5672938"/>
          </a:xfrm>
          <a:prstGeom prst="rect">
            <a:avLst/>
          </a:prstGeom>
          <a:noFill/>
          <a:ln>
            <a:noFill/>
          </a:ln>
        </p:spPr>
      </p:pic>
      <p:sp>
        <p:nvSpPr>
          <p:cNvPr id="3" name="Title 2"/>
          <p:cNvSpPr txBox="1">
            <a:spLocks/>
          </p:cNvSpPr>
          <p:nvPr/>
        </p:nvSpPr>
        <p:spPr>
          <a:xfrm>
            <a:off x="0" y="76200"/>
            <a:ext cx="9144000" cy="914400"/>
          </a:xfrm>
          <a:prstGeom prst="rect">
            <a:avLst/>
          </a:prstGeom>
        </p:spPr>
        <p:txBody>
          <a:bodyPr>
            <a:normAutofit/>
          </a:bodyPr>
          <a:lstStyle/>
          <a:p>
            <a:pPr algn="ctr" fontAlgn="auto">
              <a:spcAft>
                <a:spcPts val="0"/>
              </a:spcAft>
              <a:defRPr/>
            </a:pPr>
            <a:r>
              <a:rPr lang="en-US" sz="2800" b="1" dirty="0" smtClean="0">
                <a:solidFill>
                  <a:srgbClr val="FF0000"/>
                </a:solidFill>
                <a:latin typeface="Calibri"/>
              </a:rPr>
              <a:t>The Top 0.01% Family Income Share, 1913-2007</a:t>
            </a:r>
            <a:br>
              <a:rPr lang="en-US" sz="2800" b="1" dirty="0" smtClean="0">
                <a:solidFill>
                  <a:srgbClr val="FF0000"/>
                </a:solidFill>
                <a:latin typeface="Calibri"/>
              </a:rPr>
            </a:br>
            <a:r>
              <a:rPr lang="en-US" b="1" dirty="0" smtClean="0">
                <a:latin typeface="Calibri"/>
              </a:rPr>
              <a:t>(</a:t>
            </a:r>
            <a:r>
              <a:rPr lang="en-US" b="1" dirty="0" err="1" smtClean="0">
                <a:latin typeface="Calibri"/>
              </a:rPr>
              <a:t>Piketty</a:t>
            </a:r>
            <a:r>
              <a:rPr lang="en-US" b="1" dirty="0" smtClean="0">
                <a:latin typeface="Calibri"/>
              </a:rPr>
              <a:t> &amp; </a:t>
            </a:r>
            <a:r>
              <a:rPr lang="en-US" b="1" dirty="0" err="1" smtClean="0">
                <a:latin typeface="Calibri"/>
              </a:rPr>
              <a:t>Saez</a:t>
            </a:r>
            <a:r>
              <a:rPr lang="en-US" b="1" dirty="0" smtClean="0">
                <a:latin typeface="Calibri"/>
              </a:rPr>
              <a:t>; in 2007 top 0.01% 14,588 families with annual income </a:t>
            </a:r>
            <a:r>
              <a:rPr lang="en-US" b="1" u="sng" dirty="0" smtClean="0">
                <a:latin typeface="Calibri"/>
              </a:rPr>
              <a:t>&gt;</a:t>
            </a:r>
            <a:r>
              <a:rPr lang="en-US" b="1" dirty="0" smtClean="0">
                <a:latin typeface="Calibri"/>
              </a:rPr>
              <a:t> $11,477,000)</a:t>
            </a:r>
            <a:endParaRPr lang="en-US" b="1" dirty="0">
              <a:latin typeface="Calibri"/>
            </a:endParaRPr>
          </a:p>
        </p:txBody>
      </p:sp>
    </p:spTree>
    <p:extLst>
      <p:ext uri="{BB962C8B-B14F-4D97-AF65-F5344CB8AC3E}">
        <p14:creationId xmlns:p14="http://schemas.microsoft.com/office/powerpoint/2010/main" val="12614790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smtClean="0"/>
              <a:t>Private insurers’ High Overhead</a:t>
            </a:r>
          </a:p>
        </p:txBody>
      </p:sp>
      <p:sp>
        <p:nvSpPr>
          <p:cNvPr id="129027" name="Rectangle 3"/>
          <p:cNvSpPr>
            <a:spLocks noGrp="1" noChangeArrowheads="1"/>
          </p:cNvSpPr>
          <p:nvPr>
            <p:ph type="body" idx="1"/>
          </p:nvPr>
        </p:nvSpPr>
        <p:spPr/>
        <p:txBody>
          <a:bodyPr/>
          <a:lstStyle/>
          <a:p>
            <a:endParaRPr lang="en-US" smtClean="0"/>
          </a:p>
        </p:txBody>
      </p:sp>
      <p:pic>
        <p:nvPicPr>
          <p:cNvPr id="129028" name="Picture 4" descr="C:\PNHP\Slides\insoH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 y="3175"/>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175"/>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MCROH"/>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175"/>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DRUGPRO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US" smtClean="0"/>
              <a:t>Drug Companies’ Cost Structure</a:t>
            </a:r>
          </a:p>
        </p:txBody>
      </p:sp>
      <p:sp>
        <p:nvSpPr>
          <p:cNvPr id="136195" name="Rectangle 3"/>
          <p:cNvSpPr>
            <a:spLocks noGrp="1" noChangeArrowheads="1"/>
          </p:cNvSpPr>
          <p:nvPr>
            <p:ph type="body" idx="1"/>
          </p:nvPr>
        </p:nvSpPr>
        <p:spPr/>
        <p:txBody>
          <a:bodyPr/>
          <a:lstStyle/>
          <a:p>
            <a:endParaRPr lang="en-US" smtClean="0"/>
          </a:p>
        </p:txBody>
      </p:sp>
      <p:pic>
        <p:nvPicPr>
          <p:cNvPr id="136196" name="Picture 4" descr="drugpi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75" y="3175"/>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FRAU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065213"/>
            <a:ext cx="9144000" cy="579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ext Box 3"/>
          <p:cNvSpPr txBox="1">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4000" b="1">
                <a:solidFill>
                  <a:schemeClr val="tx2"/>
                </a:solidFill>
              </a:rPr>
              <a:t>For-Profit Hospitals Cost 19% More</a:t>
            </a:r>
            <a:endParaRPr lang="en-US" sz="3200"/>
          </a:p>
        </p:txBody>
      </p:sp>
      <p:sp>
        <p:nvSpPr>
          <p:cNvPr id="138244" name="Text Box 4"/>
          <p:cNvSpPr txBox="1">
            <a:spLocks noChangeArrowheads="1"/>
          </p:cNvSpPr>
          <p:nvPr/>
        </p:nvSpPr>
        <p:spPr bwMode="auto">
          <a:xfrm>
            <a:off x="5181600" y="685800"/>
            <a:ext cx="3962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600" b="1"/>
              <a:t>Source: CMAJ 2004;170:1817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_income-inequality-1917-1981-hi-res"/>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0" y="219075"/>
            <a:ext cx="9144000" cy="6419850"/>
          </a:xfrm>
          <a:prstGeom prst="rect">
            <a:avLst/>
          </a:prstGeom>
          <a:noFill/>
          <a:ln>
            <a:noFill/>
          </a:ln>
        </p:spPr>
      </p:pic>
    </p:spTree>
    <p:extLst>
      <p:ext uri="{BB962C8B-B14F-4D97-AF65-F5344CB8AC3E}">
        <p14:creationId xmlns:p14="http://schemas.microsoft.com/office/powerpoint/2010/main" val="84957209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62050"/>
            <a:ext cx="9144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Text Box 3"/>
          <p:cNvSpPr txBox="1">
            <a:spLocks noChangeArrowheads="1"/>
          </p:cNvSpPr>
          <p:nvPr/>
        </p:nvSpPr>
        <p:spPr bwMode="auto">
          <a:xfrm>
            <a:off x="0" y="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3200" b="1">
                <a:solidFill>
                  <a:srgbClr val="FFFF00"/>
                </a:solidFill>
              </a:rPr>
              <a:t>For-Profit Hospitals’ Death Rates are 2% Higher</a:t>
            </a:r>
            <a:endParaRPr lang="en-US" sz="1400"/>
          </a:p>
        </p:txBody>
      </p:sp>
      <p:sp>
        <p:nvSpPr>
          <p:cNvPr id="139268" name="Text Box 4"/>
          <p:cNvSpPr txBox="1">
            <a:spLocks noChangeArrowheads="1"/>
          </p:cNvSpPr>
          <p:nvPr/>
        </p:nvSpPr>
        <p:spPr bwMode="auto">
          <a:xfrm>
            <a:off x="4114800" y="685800"/>
            <a:ext cx="502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000" b="1">
                <a:solidFill>
                  <a:schemeClr val="bg1"/>
                </a:solidFill>
              </a:rPr>
              <a:t>Source: CMAJ 2002;166:1399</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C:\Users\Steve\Documents\Steve PNHP OWS Activism\Making PPT\Plane-John-Jonik.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00163" y="228600"/>
            <a:ext cx="6548437" cy="640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457200" y="0"/>
            <a:ext cx="8229600" cy="1371600"/>
          </a:xfrm>
        </p:spPr>
        <p:txBody>
          <a:bodyPr/>
          <a:lstStyle/>
          <a:p>
            <a:pPr eaLnBrk="1" hangingPunct="1"/>
            <a:r>
              <a:rPr lang="en-US" sz="2800" smtClean="0"/>
              <a:t>Social/Public vs. Commercial Insurance:</a:t>
            </a:r>
            <a:br>
              <a:rPr lang="en-US" sz="2800" smtClean="0"/>
            </a:br>
            <a:r>
              <a:rPr lang="en-US" sz="2800" smtClean="0"/>
              <a:t>Similar </a:t>
            </a:r>
            <a:r>
              <a:rPr lang="en-US" sz="2800" smtClean="0">
                <a:solidFill>
                  <a:srgbClr val="FFFF00"/>
                </a:solidFill>
              </a:rPr>
              <a:t>NAMES,</a:t>
            </a:r>
            <a:r>
              <a:rPr lang="en-US" sz="2800" smtClean="0"/>
              <a:t> different </a:t>
            </a:r>
            <a:r>
              <a:rPr lang="en-US" sz="2800" b="1" smtClean="0">
                <a:solidFill>
                  <a:srgbClr val="FFFF00"/>
                </a:solidFill>
              </a:rPr>
              <a:t>GOALS</a:t>
            </a:r>
          </a:p>
        </p:txBody>
      </p:sp>
      <p:sp>
        <p:nvSpPr>
          <p:cNvPr id="86019" name="Rectangle 3"/>
          <p:cNvSpPr>
            <a:spLocks noGrp="1" noChangeArrowheads="1"/>
          </p:cNvSpPr>
          <p:nvPr>
            <p:ph idx="4294967295"/>
          </p:nvPr>
        </p:nvSpPr>
        <p:spPr>
          <a:xfrm>
            <a:off x="457200" y="1371600"/>
            <a:ext cx="8229600" cy="5257800"/>
          </a:xfrm>
        </p:spPr>
        <p:txBody>
          <a:bodyPr/>
          <a:lstStyle/>
          <a:p>
            <a:pPr defTabSz="457200" eaLnBrk="1" hangingPunct="1">
              <a:lnSpc>
                <a:spcPct val="90000"/>
              </a:lnSpc>
            </a:pPr>
            <a:r>
              <a:rPr lang="en-US" sz="2400" b="1" smtClean="0"/>
              <a:t>Commercial (for-profit) insurance</a:t>
            </a:r>
          </a:p>
          <a:p>
            <a:pPr lvl="1" defTabSz="457200" eaLnBrk="1" hangingPunct="1">
              <a:lnSpc>
                <a:spcPct val="90000"/>
              </a:lnSpc>
            </a:pPr>
            <a:r>
              <a:rPr lang="en-US" sz="2000" smtClean="0"/>
              <a:t>Business of slicing and dicing patients according to risk categories and services contracted for, and collect as much money as possible while actively avoiding to pay for services, </a:t>
            </a:r>
            <a:r>
              <a:rPr lang="en-US" sz="2000" b="1" i="1" smtClean="0">
                <a:solidFill>
                  <a:srgbClr val="FFFF00"/>
                </a:solidFill>
              </a:rPr>
              <a:t>with the goal of yielding the maximum profit possible for shareholders</a:t>
            </a:r>
          </a:p>
          <a:p>
            <a:pPr lvl="1" defTabSz="457200" eaLnBrk="1" hangingPunct="1">
              <a:lnSpc>
                <a:spcPct val="90000"/>
              </a:lnSpc>
            </a:pPr>
            <a:r>
              <a:rPr lang="en-US" sz="2000" smtClean="0"/>
              <a:t>Health care as </a:t>
            </a:r>
            <a:r>
              <a:rPr lang="en-US" sz="2000" b="1" smtClean="0">
                <a:solidFill>
                  <a:srgbClr val="FFFF00"/>
                </a:solidFill>
              </a:rPr>
              <a:t>market good</a:t>
            </a:r>
            <a:r>
              <a:rPr lang="en-US" sz="2000" b="1" smtClean="0">
                <a:solidFill>
                  <a:schemeClr val="folHlink"/>
                </a:solidFill>
              </a:rPr>
              <a:t> </a:t>
            </a:r>
          </a:p>
          <a:p>
            <a:pPr lvl="1" defTabSz="457200" eaLnBrk="1" hangingPunct="1">
              <a:lnSpc>
                <a:spcPct val="90000"/>
              </a:lnSpc>
            </a:pPr>
            <a:r>
              <a:rPr lang="en-US" sz="2000" b="1" smtClean="0"/>
              <a:t>Same as TV, cell phone, car, vacation</a:t>
            </a:r>
            <a:endParaRPr lang="en-US" sz="2000" smtClean="0"/>
          </a:p>
          <a:p>
            <a:pPr defTabSz="457200" eaLnBrk="1" hangingPunct="1">
              <a:lnSpc>
                <a:spcPct val="90000"/>
              </a:lnSpc>
            </a:pPr>
            <a:endParaRPr lang="en-US" sz="2400" smtClean="0"/>
          </a:p>
          <a:p>
            <a:pPr defTabSz="457200" eaLnBrk="1" hangingPunct="1">
              <a:lnSpc>
                <a:spcPct val="90000"/>
              </a:lnSpc>
            </a:pPr>
            <a:r>
              <a:rPr lang="en-US" sz="2400" b="1" smtClean="0"/>
              <a:t>Social insurance (taxes / payroll ): </a:t>
            </a:r>
          </a:p>
          <a:p>
            <a:pPr lvl="1" defTabSz="457200" eaLnBrk="1" hangingPunct="1">
              <a:lnSpc>
                <a:spcPct val="90000"/>
              </a:lnSpc>
            </a:pPr>
            <a:r>
              <a:rPr lang="en-US" sz="2000" smtClean="0"/>
              <a:t>Marriage between </a:t>
            </a:r>
            <a:r>
              <a:rPr lang="en-US" sz="2000" b="1" smtClean="0">
                <a:solidFill>
                  <a:srgbClr val="FFFF00"/>
                </a:solidFill>
              </a:rPr>
              <a:t>social solidarity</a:t>
            </a:r>
            <a:r>
              <a:rPr lang="en-US" sz="2000" smtClean="0"/>
              <a:t> to protect from medical need and </a:t>
            </a:r>
            <a:r>
              <a:rPr lang="en-US" sz="2000" b="1" smtClean="0">
                <a:solidFill>
                  <a:srgbClr val="FFFF00"/>
                </a:solidFill>
              </a:rPr>
              <a:t>market forces</a:t>
            </a:r>
            <a:r>
              <a:rPr lang="en-US" sz="2000" smtClean="0"/>
              <a:t> to buy services in bulk, get better prices, and avoid waste (advertising, marketing, shareholders profit, fat CEO salaries)</a:t>
            </a:r>
            <a:r>
              <a:rPr lang="en-US" sz="2000" b="1" smtClean="0">
                <a:solidFill>
                  <a:srgbClr val="FFFF00"/>
                </a:solidFill>
              </a:rPr>
              <a:t> </a:t>
            </a:r>
          </a:p>
          <a:p>
            <a:pPr lvl="1" defTabSz="457200" eaLnBrk="1" hangingPunct="1">
              <a:lnSpc>
                <a:spcPct val="90000"/>
              </a:lnSpc>
            </a:pPr>
            <a:r>
              <a:rPr lang="en-US" sz="2000" smtClean="0"/>
              <a:t>Treats health care as a </a:t>
            </a:r>
            <a:r>
              <a:rPr lang="en-US" sz="2000" b="1" smtClean="0">
                <a:solidFill>
                  <a:srgbClr val="FFFF00"/>
                </a:solidFill>
              </a:rPr>
              <a:t>right</a:t>
            </a:r>
            <a:r>
              <a:rPr lang="en-US" sz="2000" smtClean="0"/>
              <a:t> and </a:t>
            </a:r>
            <a:r>
              <a:rPr lang="en-US" sz="2000" b="1" smtClean="0">
                <a:solidFill>
                  <a:srgbClr val="FFFF00"/>
                </a:solidFill>
              </a:rPr>
              <a:t>social good</a:t>
            </a:r>
          </a:p>
          <a:p>
            <a:pPr lvl="1" defTabSz="457200" eaLnBrk="1" hangingPunct="1">
              <a:lnSpc>
                <a:spcPct val="90000"/>
              </a:lnSpc>
            </a:pPr>
            <a:r>
              <a:rPr lang="en-US" sz="2000" b="1" smtClean="0"/>
              <a:t>Same as education, roads, police, fire dept, military</a:t>
            </a:r>
          </a:p>
          <a:p>
            <a:pPr lvl="1" defTabSz="457200" eaLnBrk="1" hangingPunct="1">
              <a:lnSpc>
                <a:spcPct val="90000"/>
              </a:lnSpc>
            </a:pPr>
            <a:endParaRPr lang="en-US" sz="2000" b="1" smtClean="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601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6019">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601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6019">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019">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60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533400" y="0"/>
            <a:ext cx="8229600" cy="1143000"/>
          </a:xfrm>
        </p:spPr>
        <p:txBody>
          <a:bodyPr/>
          <a:lstStyle/>
          <a:p>
            <a:pPr eaLnBrk="1" hangingPunct="1"/>
            <a:r>
              <a:rPr lang="en-US" sz="2800" b="1" smtClean="0"/>
              <a:t>Massachusetts 2006 </a:t>
            </a:r>
            <a:br>
              <a:rPr lang="en-US" sz="2800" b="1" smtClean="0"/>
            </a:br>
            <a:r>
              <a:rPr lang="en-US" sz="2800" b="1" smtClean="0"/>
              <a:t>Window into future of PPACA </a:t>
            </a:r>
            <a:endParaRPr lang="en-US" sz="2800" smtClean="0"/>
          </a:p>
        </p:txBody>
      </p:sp>
      <p:sp>
        <p:nvSpPr>
          <p:cNvPr id="142339" name="Rectangle 3"/>
          <p:cNvSpPr>
            <a:spLocks noGrp="1" noChangeArrowheads="1"/>
          </p:cNvSpPr>
          <p:nvPr>
            <p:ph type="body" idx="1"/>
          </p:nvPr>
        </p:nvSpPr>
        <p:spPr>
          <a:xfrm>
            <a:off x="228600" y="1143000"/>
            <a:ext cx="8686800" cy="5334000"/>
          </a:xfrm>
        </p:spPr>
        <p:txBody>
          <a:bodyPr/>
          <a:lstStyle/>
          <a:p>
            <a:pPr eaLnBrk="1" hangingPunct="1">
              <a:lnSpc>
                <a:spcPct val="90000"/>
              </a:lnSpc>
            </a:pPr>
            <a:r>
              <a:rPr lang="en-US" sz="1800" smtClean="0"/>
              <a:t>No reduction in medical bankruptcies from 2007 to 2009 (7,504 to 10,094), still around 50%</a:t>
            </a:r>
          </a:p>
          <a:p>
            <a:pPr eaLnBrk="1" hangingPunct="1">
              <a:lnSpc>
                <a:spcPct val="90000"/>
              </a:lnSpc>
              <a:buFontTx/>
              <a:buNone/>
            </a:pPr>
            <a:endParaRPr lang="en-US" sz="1800" smtClean="0"/>
          </a:p>
          <a:p>
            <a:pPr eaLnBrk="1" hangingPunct="1">
              <a:lnSpc>
                <a:spcPct val="90000"/>
              </a:lnSpc>
            </a:pPr>
            <a:r>
              <a:rPr lang="en-US" sz="1800" b="1" smtClean="0"/>
              <a:t>89%</a:t>
            </a:r>
            <a:r>
              <a:rPr lang="en-US" sz="1800" smtClean="0"/>
              <a:t> </a:t>
            </a:r>
            <a:r>
              <a:rPr lang="en-US" sz="1800" i="1" smtClean="0"/>
              <a:t>had insurance at time of filing!</a:t>
            </a:r>
          </a:p>
          <a:p>
            <a:pPr eaLnBrk="1" hangingPunct="1">
              <a:lnSpc>
                <a:spcPct val="80000"/>
              </a:lnSpc>
            </a:pPr>
            <a:r>
              <a:rPr lang="en-US" sz="1800" smtClean="0"/>
              <a:t>Least expensive individual policy 56 yr. male, annual income $32,670, 300% of poverty, no subsidies (taxpayers’ $$$!) </a:t>
            </a:r>
          </a:p>
          <a:p>
            <a:pPr lvl="1" eaLnBrk="1" hangingPunct="1">
              <a:lnSpc>
                <a:spcPct val="80000"/>
              </a:lnSpc>
            </a:pPr>
            <a:r>
              <a:rPr lang="en-US" sz="1800" smtClean="0"/>
              <a:t>$5,616 (policy) </a:t>
            </a:r>
          </a:p>
          <a:p>
            <a:pPr lvl="1" eaLnBrk="1" hangingPunct="1">
              <a:lnSpc>
                <a:spcPct val="80000"/>
              </a:lnSpc>
            </a:pPr>
            <a:r>
              <a:rPr lang="en-US" sz="1800" smtClean="0"/>
              <a:t>$ 2,000 (deductible) </a:t>
            </a:r>
          </a:p>
          <a:p>
            <a:pPr lvl="1" eaLnBrk="1" hangingPunct="1">
              <a:lnSpc>
                <a:spcPct val="80000"/>
              </a:lnSpc>
            </a:pPr>
            <a:r>
              <a:rPr lang="en-US" sz="1800" smtClean="0"/>
              <a:t>20% of next $15,000 </a:t>
            </a:r>
            <a:r>
              <a:rPr lang="en-US" sz="1800" i="1" smtClean="0"/>
              <a:t>for covered services</a:t>
            </a:r>
          </a:p>
          <a:p>
            <a:pPr eaLnBrk="1" hangingPunct="1">
              <a:lnSpc>
                <a:spcPct val="80000"/>
              </a:lnSpc>
              <a:buFontTx/>
              <a:buNone/>
            </a:pPr>
            <a:endParaRPr lang="en-US" sz="1800" smtClean="0"/>
          </a:p>
          <a:p>
            <a:pPr eaLnBrk="1" hangingPunct="1">
              <a:lnSpc>
                <a:spcPct val="80000"/>
              </a:lnSpc>
            </a:pPr>
            <a:r>
              <a:rPr lang="en-US" sz="1800" smtClean="0"/>
              <a:t>Total: $10,616</a:t>
            </a:r>
          </a:p>
          <a:p>
            <a:pPr eaLnBrk="1" hangingPunct="1">
              <a:lnSpc>
                <a:spcPct val="80000"/>
              </a:lnSpc>
            </a:pPr>
            <a:endParaRPr lang="en-US" sz="1800" smtClean="0"/>
          </a:p>
          <a:p>
            <a:pPr eaLnBrk="1" hangingPunct="1">
              <a:lnSpc>
                <a:spcPct val="80000"/>
              </a:lnSpc>
            </a:pPr>
            <a:r>
              <a:rPr lang="en-US" sz="1800" i="1" smtClean="0"/>
              <a:t>Uncovered services (e.g. physical therapy, drugs, home health) are on you!</a:t>
            </a:r>
            <a:endParaRPr lang="en-US" sz="1800" smtClean="0"/>
          </a:p>
          <a:p>
            <a:pPr eaLnBrk="1" hangingPunct="1">
              <a:lnSpc>
                <a:spcPct val="90000"/>
              </a:lnSpc>
            </a:pPr>
            <a:endParaRPr lang="en-US" sz="1800" i="1" smtClean="0"/>
          </a:p>
          <a:p>
            <a:pPr eaLnBrk="1" hangingPunct="1">
              <a:lnSpc>
                <a:spcPct val="90000"/>
              </a:lnSpc>
            </a:pPr>
            <a:r>
              <a:rPr lang="en-US" sz="1800" smtClean="0"/>
              <a:t>Least expensive individual policy 56 yr. male: $5,616 (policy) + $ 2,000 (deductible) + 80% of next $15,000 </a:t>
            </a:r>
            <a:r>
              <a:rPr lang="en-US" sz="1800" i="1" smtClean="0"/>
              <a:t>for covered services</a:t>
            </a:r>
            <a:r>
              <a:rPr lang="en-US" sz="1800" smtClean="0"/>
              <a:t> (annual income 300% of poverty $32,670)</a:t>
            </a:r>
          </a:p>
        </p:txBody>
      </p:sp>
      <p:sp>
        <p:nvSpPr>
          <p:cNvPr id="142340" name="Rectangle 4"/>
          <p:cNvSpPr>
            <a:spLocks noChangeArrowheads="1"/>
          </p:cNvSpPr>
          <p:nvPr/>
        </p:nvSpPr>
        <p:spPr bwMode="auto">
          <a:xfrm>
            <a:off x="533400" y="6172200"/>
            <a:ext cx="4876800" cy="457200"/>
          </a:xfrm>
          <a:prstGeom prst="rect">
            <a:avLst/>
          </a:prstGeom>
          <a:solidFill>
            <a:schemeClr val="accent1"/>
          </a:solidFill>
          <a:ln w="9525">
            <a:solidFill>
              <a:schemeClr val="tx1"/>
            </a:solidFill>
            <a:miter lim="800000"/>
            <a:headEnd/>
            <a:tailEnd/>
          </a:ln>
        </p:spPr>
        <p:txBody>
          <a:bodyPr wrap="none" anchor="ctr"/>
          <a:lstStyle/>
          <a:p>
            <a:pPr algn="ctr"/>
            <a:r>
              <a:rPr lang="en-US" sz="1400">
                <a:solidFill>
                  <a:srgbClr val="FFFFFF"/>
                </a:solidFill>
                <a:ea typeface="ＭＳ Ｐゴシック" pitchFamily="34" charset="-128"/>
              </a:rPr>
              <a:t>American Journal of Medicine, March 2011</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8275" y="1447800"/>
            <a:ext cx="8899525" cy="50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Title 2"/>
          <p:cNvSpPr>
            <a:spLocks noGrp="1"/>
          </p:cNvSpPr>
          <p:nvPr>
            <p:ph type="title"/>
          </p:nvPr>
        </p:nvSpPr>
        <p:spPr>
          <a:xfrm>
            <a:off x="457200" y="0"/>
            <a:ext cx="7772400" cy="1143000"/>
          </a:xfrm>
        </p:spPr>
        <p:txBody>
          <a:bodyPr/>
          <a:lstStyle/>
          <a:p>
            <a:r>
              <a:rPr lang="en-US" smtClean="0"/>
              <a:t>Your Costs under PPACA</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C:\Users\Steve\Documents\Steve PNHP OWS Activism\Making PPT\Healthcare-Reform-Stalls-Matt-Wuerk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114300"/>
            <a:ext cx="7620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57200" y="0"/>
            <a:ext cx="8229600" cy="914400"/>
          </a:xfrm>
        </p:spPr>
        <p:txBody>
          <a:bodyPr/>
          <a:lstStyle/>
          <a:p>
            <a:pPr eaLnBrk="1" hangingPunct="1"/>
            <a:r>
              <a:rPr lang="en-US" sz="2800" smtClean="0">
                <a:solidFill>
                  <a:srgbClr val="FF0000"/>
                </a:solidFill>
              </a:rPr>
              <a:t>Single Payer</a:t>
            </a:r>
          </a:p>
        </p:txBody>
      </p:sp>
      <p:sp>
        <p:nvSpPr>
          <p:cNvPr id="145411" name="Content Placeholder 2"/>
          <p:cNvSpPr>
            <a:spLocks noGrp="1"/>
          </p:cNvSpPr>
          <p:nvPr>
            <p:ph idx="1"/>
          </p:nvPr>
        </p:nvSpPr>
        <p:spPr>
          <a:xfrm>
            <a:off x="228600" y="762000"/>
            <a:ext cx="8610600" cy="5943600"/>
          </a:xfrm>
        </p:spPr>
        <p:txBody>
          <a:bodyPr/>
          <a:lstStyle/>
          <a:p>
            <a:pPr eaLnBrk="1" hangingPunct="1"/>
            <a:r>
              <a:rPr lang="en-US" sz="1600" smtClean="0">
                <a:solidFill>
                  <a:srgbClr val="0000FF"/>
                </a:solidFill>
              </a:rPr>
              <a:t>Public Insurance with Personal Choice, Private (and competing) delivery of care</a:t>
            </a:r>
          </a:p>
          <a:p>
            <a:pPr eaLnBrk="1" hangingPunct="1"/>
            <a:r>
              <a:rPr lang="en-US" sz="1600" smtClean="0">
                <a:solidFill>
                  <a:srgbClr val="0000FF"/>
                </a:solidFill>
              </a:rPr>
              <a:t>Free choice of care: doctors, clinics, hospitals remain independent, private </a:t>
            </a:r>
          </a:p>
          <a:p>
            <a:pPr eaLnBrk="1" hangingPunct="1">
              <a:buFontTx/>
              <a:buNone/>
            </a:pPr>
            <a:r>
              <a:rPr lang="en-US" sz="1600" smtClean="0">
                <a:solidFill>
                  <a:srgbClr val="0000FF"/>
                </a:solidFill>
              </a:rPr>
              <a:t>	(no investor owned, for-profit).</a:t>
            </a:r>
          </a:p>
          <a:p>
            <a:pPr eaLnBrk="1" hangingPunct="1"/>
            <a:r>
              <a:rPr lang="en-US" sz="1600" smtClean="0">
                <a:solidFill>
                  <a:srgbClr val="0000FF"/>
                </a:solidFill>
              </a:rPr>
              <a:t>Purpose of health insurance should be  to spread risk</a:t>
            </a:r>
          </a:p>
          <a:p>
            <a:pPr eaLnBrk="1" hangingPunct="1"/>
            <a:r>
              <a:rPr lang="en-US" sz="1600" smtClean="0">
                <a:solidFill>
                  <a:srgbClr val="0000FF"/>
                </a:solidFill>
              </a:rPr>
              <a:t>The healthy always pay for the sick; the sick are too expensive by themselves</a:t>
            </a:r>
          </a:p>
          <a:p>
            <a:pPr eaLnBrk="1" hangingPunct="1"/>
            <a:r>
              <a:rPr lang="en-US" sz="1600" smtClean="0">
                <a:solidFill>
                  <a:srgbClr val="0000FF"/>
                </a:solidFill>
              </a:rPr>
              <a:t>Biggest most even and fair pool is the “All American” one</a:t>
            </a:r>
          </a:p>
          <a:p>
            <a:pPr eaLnBrk="1" hangingPunct="1"/>
            <a:r>
              <a:rPr lang="en-US" sz="1600" smtClean="0">
                <a:solidFill>
                  <a:srgbClr val="0000FF"/>
                </a:solidFill>
              </a:rPr>
              <a:t>Everybody is in: Pay same (more progressive) federal taxes as national security, homeland security and social security</a:t>
            </a:r>
          </a:p>
          <a:p>
            <a:pPr eaLnBrk="1" hangingPunct="1"/>
            <a:r>
              <a:rPr lang="en-US" sz="1600" smtClean="0">
                <a:solidFill>
                  <a:srgbClr val="0000FF"/>
                </a:solidFill>
              </a:rPr>
              <a:t>Universal: Nobody is out: automatic enrollment, no churning, no marketing, much less administration</a:t>
            </a:r>
          </a:p>
          <a:p>
            <a:pPr eaLnBrk="1" hangingPunct="1"/>
            <a:r>
              <a:rPr lang="en-US" sz="1600" smtClean="0">
                <a:solidFill>
                  <a:srgbClr val="0000FF"/>
                </a:solidFill>
              </a:rPr>
              <a:t>Monospony: buyer has monopoly; reduce unit price drugs, equipment, hospitals, and doctors fees. Bulk purchase; Power of Economies of Scale (Market Forces!) </a:t>
            </a:r>
          </a:p>
          <a:p>
            <a:pPr eaLnBrk="1" hangingPunct="1"/>
            <a:r>
              <a:rPr lang="en-US" sz="1600" smtClean="0">
                <a:solidFill>
                  <a:srgbClr val="0000FF"/>
                </a:solidFill>
              </a:rPr>
              <a:t>to pursue to goal of social solidarity</a:t>
            </a:r>
          </a:p>
          <a:p>
            <a:pPr eaLnBrk="1" hangingPunct="1"/>
            <a:r>
              <a:rPr lang="en-US" sz="1600" smtClean="0">
                <a:solidFill>
                  <a:srgbClr val="0000FF"/>
                </a:solidFill>
              </a:rPr>
              <a:t>Capital Planning: based on need, rational service areas, not who and which neighborhoods can pay more. Longer-term planned budgeting</a:t>
            </a:r>
          </a:p>
          <a:p>
            <a:pPr eaLnBrk="1" hangingPunct="1"/>
            <a:r>
              <a:rPr lang="en-US" sz="1600" smtClean="0">
                <a:solidFill>
                  <a:srgbClr val="0000FF"/>
                </a:solidFill>
              </a:rPr>
              <a:t>Comprehensive Benefits: All needed care, no co-pays, no point-of-service charges</a:t>
            </a:r>
          </a:p>
          <a:p>
            <a:pPr eaLnBrk="1" hangingPunct="1"/>
            <a:r>
              <a:rPr lang="en-US" sz="1600" smtClean="0">
                <a:solidFill>
                  <a:srgbClr val="0000FF"/>
                </a:solidFill>
              </a:rPr>
              <a:t>Public Accountability for cost, administration, quality, but minimal bureaucracy</a:t>
            </a:r>
          </a:p>
          <a:p>
            <a:pPr eaLnBrk="1" hangingPunct="1"/>
            <a:r>
              <a:rPr lang="en-US" sz="1600" smtClean="0">
                <a:solidFill>
                  <a:srgbClr val="0000FF"/>
                </a:solidFill>
              </a:rPr>
              <a:t>By law, government transparent in a way private for-profit are not</a:t>
            </a:r>
          </a:p>
          <a:p>
            <a:pPr eaLnBrk="1" hangingPunct="1"/>
            <a:r>
              <a:rPr lang="en-US" sz="1600" smtClean="0">
                <a:solidFill>
                  <a:srgbClr val="0000FF"/>
                </a:solidFill>
              </a:rPr>
              <a:t>Government: Career salaried administrators accountable to elected officials,</a:t>
            </a:r>
          </a:p>
          <a:p>
            <a:pPr eaLnBrk="1" hangingPunct="1"/>
            <a:r>
              <a:rPr lang="en-US" sz="1600" smtClean="0">
                <a:solidFill>
                  <a:srgbClr val="0000FF"/>
                </a:solidFill>
              </a:rPr>
              <a:t>Private: Bureaucrats salaries dependent on saying no, accountable to corporate executives whose goal is maximize short term profit.</a:t>
            </a:r>
          </a:p>
          <a:p>
            <a:pPr eaLnBrk="1" hangingPunct="1"/>
            <a:endParaRPr lang="en-US" sz="1800" smtClean="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C:\Users\Steve\Documents\Steve PNHP OWS Activism\Making PPT\Craxzy Ideas-private.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0600" y="246063"/>
            <a:ext cx="7086600" cy="643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0" y="152400"/>
            <a:ext cx="9144000" cy="1143000"/>
          </a:xfrm>
        </p:spPr>
        <p:txBody>
          <a:bodyPr/>
          <a:lstStyle/>
          <a:p>
            <a:r>
              <a:rPr lang="en-US" sz="2800" smtClean="0">
                <a:solidFill>
                  <a:srgbClr val="FF0000"/>
                </a:solidFill>
              </a:rPr>
              <a:t>Econometric Analysis</a:t>
            </a:r>
            <a:br>
              <a:rPr lang="en-US" sz="2800" smtClean="0">
                <a:solidFill>
                  <a:srgbClr val="FF0000"/>
                </a:solidFill>
              </a:rPr>
            </a:br>
            <a:r>
              <a:rPr lang="en-US" sz="2800" smtClean="0">
                <a:solidFill>
                  <a:srgbClr val="FF0000"/>
                </a:solidFill>
                <a:hlinkClick r:id="rId2"/>
              </a:rPr>
              <a:t>http://www.pnhp.org/facts/single-payer-system-cost</a:t>
            </a:r>
            <a:r>
              <a:rPr lang="en-US" sz="2800" smtClean="0">
                <a:solidFill>
                  <a:srgbClr val="FF0000"/>
                </a:solidFill>
              </a:rPr>
              <a:t/>
            </a:r>
            <a:br>
              <a:rPr lang="en-US" sz="2800" smtClean="0">
                <a:solidFill>
                  <a:srgbClr val="FF0000"/>
                </a:solidFill>
              </a:rPr>
            </a:br>
            <a:endParaRPr lang="en-US" sz="2800" smtClean="0">
              <a:solidFill>
                <a:srgbClr val="FF0000"/>
              </a:solidFill>
            </a:endParaRPr>
          </a:p>
        </p:txBody>
      </p:sp>
      <p:sp>
        <p:nvSpPr>
          <p:cNvPr id="147459" name="Content Placeholder 2"/>
          <p:cNvSpPr>
            <a:spLocks noGrp="1"/>
          </p:cNvSpPr>
          <p:nvPr>
            <p:ph idx="1"/>
          </p:nvPr>
        </p:nvSpPr>
        <p:spPr>
          <a:xfrm>
            <a:off x="457200" y="1600200"/>
            <a:ext cx="8229600" cy="4724400"/>
          </a:xfrm>
        </p:spPr>
        <p:txBody>
          <a:bodyPr/>
          <a:lstStyle/>
          <a:p>
            <a:r>
              <a:rPr lang="en-US" sz="2400" smtClean="0">
                <a:solidFill>
                  <a:srgbClr val="0000FF"/>
                </a:solidFill>
              </a:rPr>
              <a:t>Single payer is the only way (necessary not sufficient), to get universal comprehensive quality coverage and control total system costs and individual costs</a:t>
            </a:r>
          </a:p>
          <a:p>
            <a:endParaRPr lang="en-US" sz="2400" smtClean="0">
              <a:solidFill>
                <a:srgbClr val="0000FF"/>
              </a:solidFill>
            </a:endParaRPr>
          </a:p>
          <a:p>
            <a:r>
              <a:rPr lang="en-US" sz="2400" smtClean="0">
                <a:solidFill>
                  <a:srgbClr val="0000FF"/>
                </a:solidFill>
              </a:rPr>
              <a:t>20 years and dozens of studies by numerous government and independent groups including CBO, GAO, OMB, Lewin, Mathematica, Harvard, MIT…. </a:t>
            </a:r>
          </a:p>
          <a:p>
            <a:r>
              <a:rPr lang="en-US" sz="2400" smtClean="0">
                <a:solidFill>
                  <a:srgbClr val="0000FF"/>
                </a:solidFill>
              </a:rPr>
              <a:t>Even opponents admit it… </a:t>
            </a:r>
          </a:p>
          <a:p>
            <a:r>
              <a:rPr lang="en-US" sz="2400" smtClean="0">
                <a:solidFill>
                  <a:srgbClr val="0000FF"/>
                </a:solidFill>
              </a:rPr>
              <a:t>Their threat “last chance… if this does not work, single payer”</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0" y="0"/>
            <a:ext cx="9144000" cy="685800"/>
          </a:xfrm>
        </p:spPr>
        <p:txBody>
          <a:bodyPr/>
          <a:lstStyle/>
          <a:p>
            <a:pPr eaLnBrk="1" hangingPunct="1"/>
            <a:r>
              <a:rPr lang="en-US" sz="2800" smtClean="0"/>
              <a:t>Percent of Currently Uninsured Who Get Covered</a:t>
            </a:r>
            <a:endParaRPr lang="en-US" smtClean="0"/>
          </a:p>
        </p:txBody>
      </p:sp>
      <p:graphicFrame>
        <p:nvGraphicFramePr>
          <p:cNvPr id="4" name="Chart 3"/>
          <p:cNvGraphicFramePr/>
          <p:nvPr/>
        </p:nvGraphicFramePr>
        <p:xfrm>
          <a:off x="457200" y="685800"/>
          <a:ext cx="8382000" cy="5410200"/>
        </p:xfrm>
        <a:graphic>
          <a:graphicData uri="http://schemas.openxmlformats.org/drawingml/2006/chart">
            <c:chart xmlns:c="http://schemas.openxmlformats.org/drawingml/2006/chart" xmlns:r="http://schemas.openxmlformats.org/officeDocument/2006/relationships" r:id="rId2"/>
          </a:graphicData>
        </a:graphic>
      </p:graphicFrame>
      <p:sp>
        <p:nvSpPr>
          <p:cNvPr id="148484" name="Rectangle 6"/>
          <p:cNvSpPr>
            <a:spLocks noChangeArrowheads="1"/>
          </p:cNvSpPr>
          <p:nvPr/>
        </p:nvSpPr>
        <p:spPr bwMode="auto">
          <a:xfrm>
            <a:off x="228600" y="6172200"/>
            <a:ext cx="876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 This was original Hacker proposal with strong public option and other better provision then what passed.</a:t>
            </a:r>
          </a:p>
          <a:p>
            <a:r>
              <a:rPr lang="en-US" sz="1400"/>
              <a:t>   Actual PPACA is calculated by its supporters (RWJF, Commonwealth) to cover 40-60% of uninsured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_income-inequality-1981-2008"/>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0" y="241300"/>
            <a:ext cx="9144000" cy="6373813"/>
          </a:xfrm>
          <a:prstGeom prst="rect">
            <a:avLst/>
          </a:prstGeom>
          <a:noFill/>
          <a:ln>
            <a:noFill/>
          </a:ln>
        </p:spPr>
      </p:pic>
    </p:spTree>
    <p:extLst>
      <p:ext uri="{BB962C8B-B14F-4D97-AF65-F5344CB8AC3E}">
        <p14:creationId xmlns:p14="http://schemas.microsoft.com/office/powerpoint/2010/main" val="37927013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a:xfrm>
            <a:off x="0" y="0"/>
            <a:ext cx="9144000" cy="1143000"/>
          </a:xfrm>
        </p:spPr>
        <p:txBody>
          <a:bodyPr/>
          <a:lstStyle/>
          <a:p>
            <a:pPr eaLnBrk="1" hangingPunct="1"/>
            <a:r>
              <a:rPr lang="en-US" sz="2800" smtClean="0"/>
              <a:t>Change in Federal Government Spending ($ Billions)</a:t>
            </a:r>
            <a:br>
              <a:rPr lang="en-US" sz="2800" smtClean="0"/>
            </a:br>
            <a:r>
              <a:rPr lang="en-US" sz="2800" smtClean="0"/>
              <a:t>(but that’s the wrong measure!)</a:t>
            </a:r>
            <a:endParaRPr lang="en-US" smtClean="0"/>
          </a:p>
        </p:txBody>
      </p:sp>
      <p:graphicFrame>
        <p:nvGraphicFramePr>
          <p:cNvPr id="5" name="Chart 4"/>
          <p:cNvGraphicFramePr/>
          <p:nvPr/>
        </p:nvGraphicFramePr>
        <p:xfrm>
          <a:off x="304800" y="1066800"/>
          <a:ext cx="8686800" cy="55626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a:xfrm>
            <a:off x="0" y="0"/>
            <a:ext cx="9144000" cy="1143000"/>
          </a:xfrm>
        </p:spPr>
        <p:txBody>
          <a:bodyPr/>
          <a:lstStyle/>
          <a:p>
            <a:pPr eaLnBrk="1" hangingPunct="1"/>
            <a:r>
              <a:rPr lang="en-US" sz="2800" smtClean="0"/>
              <a:t>Change in Total National Health Expenditure ($Billions)</a:t>
            </a:r>
            <a:br>
              <a:rPr lang="en-US" sz="2800" smtClean="0"/>
            </a:br>
            <a:r>
              <a:rPr lang="en-US" sz="2800" smtClean="0"/>
              <a:t>(</a:t>
            </a:r>
            <a:r>
              <a:rPr lang="en-US" sz="2000" smtClean="0"/>
              <a:t>Cost Less for States, Business, Families &amp; Individuals… and Total U.S.)</a:t>
            </a:r>
          </a:p>
        </p:txBody>
      </p:sp>
      <p:graphicFrame>
        <p:nvGraphicFramePr>
          <p:cNvPr id="4" name="Chart 3"/>
          <p:cNvGraphicFramePr/>
          <p:nvPr/>
        </p:nvGraphicFramePr>
        <p:xfrm>
          <a:off x="457200" y="1295400"/>
          <a:ext cx="8229600" cy="51816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15"/>
          <p:cNvSpPr>
            <a:spLocks noGrp="1" noChangeArrowheads="1"/>
          </p:cNvSpPr>
          <p:nvPr>
            <p:ph type="title"/>
          </p:nvPr>
        </p:nvSpPr>
        <p:spPr>
          <a:xfrm>
            <a:off x="0" y="228600"/>
            <a:ext cx="9144000" cy="609600"/>
          </a:xfrm>
          <a:noFill/>
        </p:spPr>
        <p:txBody>
          <a:bodyPr anchor="t" anchorCtr="1"/>
          <a:lstStyle/>
          <a:p>
            <a:pPr eaLnBrk="1" hangingPunct="1"/>
            <a:r>
              <a:rPr lang="en-US" sz="2800" smtClean="0">
                <a:latin typeface="Arial Black" pitchFamily="34" charset="0"/>
              </a:rPr>
              <a:t>Who Pays What</a:t>
            </a:r>
            <a:endParaRPr lang="en-US" sz="2800" smtClean="0">
              <a:solidFill>
                <a:srgbClr val="FF3300"/>
              </a:solidFill>
              <a:latin typeface="Arial Black" pitchFamily="34" charset="0"/>
            </a:endParaRPr>
          </a:p>
        </p:txBody>
      </p:sp>
      <p:graphicFrame>
        <p:nvGraphicFramePr>
          <p:cNvPr id="654162" name="Group 850"/>
          <p:cNvGraphicFramePr>
            <a:graphicFrameLocks noGrp="1"/>
          </p:cNvGraphicFramePr>
          <p:nvPr>
            <p:ph idx="1"/>
          </p:nvPr>
        </p:nvGraphicFramePr>
        <p:xfrm>
          <a:off x="381000" y="1066800"/>
          <a:ext cx="8458200" cy="4240331"/>
        </p:xfrm>
        <a:graphic>
          <a:graphicData uri="http://schemas.openxmlformats.org/drawingml/2006/table">
            <a:tbl>
              <a:tblPr/>
              <a:tblGrid>
                <a:gridCol w="1219200"/>
                <a:gridCol w="1143000"/>
                <a:gridCol w="990600"/>
                <a:gridCol w="1066800"/>
                <a:gridCol w="1143000"/>
                <a:gridCol w="1219200"/>
                <a:gridCol w="1676400"/>
              </a:tblGrid>
              <a:tr h="1462975">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endParaRPr kumimoji="0" lang="en-US" sz="1100" b="1" i="0" u="none" strike="noStrike" cap="none" normalizeH="0" baseline="0" dirty="0" smtClean="0">
                        <a:ln>
                          <a:noFill/>
                        </a:ln>
                        <a:solidFill>
                          <a:schemeClr val="tx1"/>
                        </a:solidFill>
                        <a:effectLst/>
                        <a:latin typeface="Arial" pitchFamily="34" charset="0"/>
                      </a:endParaRP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Percent</a:t>
                      </a:r>
                    </a:p>
                    <a:p>
                      <a:pPr marL="0" marR="0" lvl="0" indent="0" algn="ctr" defTabSz="914400" rtl="0" eaLnBrk="1" fontAlgn="base" latinLnBrk="0" hangingPunct="1">
                        <a:lnSpc>
                          <a:spcPct val="11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Uninsured Covered</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Federal Spending (billions)</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State &amp; Local Spending (billions)</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Employer Spending (billions)</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Household Spending (billions)</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rPr>
                        <a:t>National </a:t>
                      </a:r>
                    </a:p>
                    <a:p>
                      <a:pPr marL="0" marR="0" lvl="0" indent="0" algn="ctr" defTabSz="914400" rtl="0" eaLnBrk="1" fontAlgn="base" latinLnBrk="0" hangingPunct="1">
                        <a:lnSpc>
                          <a:spcPct val="11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rPr>
                        <a:t>Health </a:t>
                      </a:r>
                    </a:p>
                    <a:p>
                      <a:pPr marL="0" marR="0" lvl="0" indent="0" algn="ctr" defTabSz="914400" rtl="0" eaLnBrk="1" fontAlgn="base" latinLnBrk="0" hangingPunct="1">
                        <a:lnSpc>
                          <a:spcPct val="11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rPr>
                        <a:t>Expenditures </a:t>
                      </a:r>
                    </a:p>
                    <a:p>
                      <a:pPr marL="0" marR="0" lvl="0" indent="0" algn="ctr" defTabSz="914400" rtl="0" eaLnBrk="1" fontAlgn="base" latinLnBrk="0" hangingPunct="1">
                        <a:lnSpc>
                          <a:spcPct val="11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rPr>
                        <a:t>(billions)</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r>
              <a:tr h="691865">
                <a:tc>
                  <a:txBody>
                    <a:bodyPr/>
                    <a:lstStyle/>
                    <a:p>
                      <a:pPr marL="0" marR="0" lvl="0" indent="0" algn="l" defTabSz="914400" rtl="0" eaLnBrk="1" fontAlgn="base" latinLnBrk="0" hangingPunct="1">
                        <a:lnSpc>
                          <a:spcPct val="110000"/>
                        </a:lnSpc>
                        <a:spcBef>
                          <a:spcPct val="20000"/>
                        </a:spcBef>
                        <a:spcAft>
                          <a:spcPct val="0"/>
                        </a:spcAft>
                        <a:buClrTx/>
                        <a:buSzTx/>
                        <a:buFontTx/>
                        <a:buNone/>
                        <a:tabLst/>
                      </a:pPr>
                      <a:r>
                        <a:rPr kumimoji="0" lang="en-US" sz="1400" b="1" i="0" u="none" strike="noStrike" cap="none" normalizeH="0" baseline="0" dirty="0" smtClean="0">
                          <a:ln>
                            <a:noFill/>
                          </a:ln>
                          <a:solidFill>
                            <a:srgbClr val="FF0000"/>
                          </a:solidFill>
                          <a:effectLst/>
                          <a:latin typeface="Arial" pitchFamily="34" charset="0"/>
                        </a:rPr>
                        <a:t>Burr </a:t>
                      </a:r>
                    </a:p>
                    <a:p>
                      <a:pPr marL="0" marR="0" lvl="0" indent="0" algn="l" defTabSz="914400" rtl="0" eaLnBrk="1" fontAlgn="base" latinLnBrk="0" hangingPunct="1">
                        <a:lnSpc>
                          <a:spcPct val="110000"/>
                        </a:lnSpc>
                        <a:spcBef>
                          <a:spcPct val="20000"/>
                        </a:spcBef>
                        <a:spcAft>
                          <a:spcPct val="0"/>
                        </a:spcAft>
                        <a:buClrTx/>
                        <a:buSzTx/>
                        <a:buFontTx/>
                        <a:buNone/>
                        <a:tabLst/>
                      </a:pPr>
                      <a:r>
                        <a:rPr kumimoji="0" lang="en-US" sz="1000" b="1" i="1" u="none" strike="noStrike" cap="none" normalizeH="0" baseline="0" dirty="0" smtClean="0">
                          <a:ln>
                            <a:noFill/>
                          </a:ln>
                          <a:solidFill>
                            <a:srgbClr val="FF0000"/>
                          </a:solidFill>
                          <a:effectLst/>
                          <a:latin typeface="Arial" pitchFamily="34" charset="0"/>
                        </a:rPr>
                        <a:t>(Every American Insured)</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pitchFamily="34" charset="0"/>
                        </a:rPr>
                        <a:t>46%</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pitchFamily="34" charset="0"/>
                        </a:rPr>
                        <a:t>$161.3</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pitchFamily="34" charset="0"/>
                        </a:rPr>
                        <a:t>-$52.9</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pitchFamily="34" charset="0"/>
                        </a:rPr>
                        <a:t>$7.0</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pitchFamily="34" charset="0"/>
                        </a:rPr>
                        <a:t>-$84.3</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0" lang="en-US" sz="2400" b="1" i="0" u="none" strike="noStrike" cap="none" normalizeH="0" baseline="0" dirty="0" smtClean="0">
                          <a:ln>
                            <a:noFill/>
                          </a:ln>
                          <a:solidFill>
                            <a:srgbClr val="FF0000"/>
                          </a:solidFill>
                          <a:effectLst/>
                          <a:latin typeface="Arial" pitchFamily="34" charset="0"/>
                        </a:rPr>
                        <a:t>$31.1</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4621">
                <a:tc>
                  <a:txBody>
                    <a:bodyPr/>
                    <a:lstStyle/>
                    <a:p>
                      <a:pPr marL="0" marR="0" lvl="0" indent="0" algn="l" defTabSz="914400" rtl="0" eaLnBrk="1" fontAlgn="base" latinLnBrk="0" hangingPunct="1">
                        <a:lnSpc>
                          <a:spcPct val="110000"/>
                        </a:lnSpc>
                        <a:spcBef>
                          <a:spcPct val="20000"/>
                        </a:spcBef>
                        <a:spcAft>
                          <a:spcPct val="0"/>
                        </a:spcAft>
                        <a:buClrTx/>
                        <a:buSzTx/>
                        <a:buFontTx/>
                        <a:buNone/>
                        <a:tabLst/>
                      </a:pPr>
                      <a:r>
                        <a:rPr kumimoji="0" lang="en-US" sz="1400" b="1" i="0" u="none" strike="noStrike" cap="none" normalizeH="0" baseline="0" dirty="0" smtClean="0">
                          <a:ln>
                            <a:noFill/>
                          </a:ln>
                          <a:solidFill>
                            <a:srgbClr val="FF0000"/>
                          </a:solidFill>
                          <a:effectLst/>
                          <a:latin typeface="Arial" pitchFamily="34" charset="0"/>
                        </a:rPr>
                        <a:t>Enzi </a:t>
                      </a:r>
                    </a:p>
                    <a:p>
                      <a:pPr marL="0" marR="0" lvl="0" indent="0" algn="l" defTabSz="914400" rtl="0" eaLnBrk="1" fontAlgn="base" latinLnBrk="0" hangingPunct="1">
                        <a:lnSpc>
                          <a:spcPct val="110000"/>
                        </a:lnSpc>
                        <a:spcBef>
                          <a:spcPct val="20000"/>
                        </a:spcBef>
                        <a:spcAft>
                          <a:spcPct val="0"/>
                        </a:spcAft>
                        <a:buClrTx/>
                        <a:buSzTx/>
                        <a:buFontTx/>
                        <a:buNone/>
                        <a:tabLst/>
                      </a:pPr>
                      <a:r>
                        <a:rPr kumimoji="0" lang="en-US" sz="1000" b="1" i="1" u="none" strike="noStrike" cap="none" normalizeH="0" baseline="0" dirty="0" smtClean="0">
                          <a:ln>
                            <a:noFill/>
                          </a:ln>
                          <a:solidFill>
                            <a:srgbClr val="FF0000"/>
                          </a:solidFill>
                          <a:effectLst/>
                          <a:latin typeface="Arial" pitchFamily="34" charset="0"/>
                        </a:rPr>
                        <a:t>(Ten Steps)</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pitchFamily="34" charset="0"/>
                        </a:rPr>
                        <a:t>55%</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pitchFamily="34" charset="0"/>
                        </a:rPr>
                        <a:t>$176.4</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pitchFamily="34" charset="0"/>
                        </a:rPr>
                        <a:t>-$21.2</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pitchFamily="34" charset="0"/>
                        </a:rPr>
                        <a:t>-$77.6</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pitchFamily="34" charset="0"/>
                        </a:rPr>
                        <a:t>-$13.5</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0" lang="en-US" sz="2400" b="1" i="0" u="none" strike="noStrike" cap="none" normalizeH="0" baseline="0" dirty="0" smtClean="0">
                          <a:ln>
                            <a:noFill/>
                          </a:ln>
                          <a:solidFill>
                            <a:srgbClr val="FF0000"/>
                          </a:solidFill>
                          <a:effectLst/>
                          <a:latin typeface="Arial" pitchFamily="34" charset="0"/>
                        </a:rPr>
                        <a:t>$64.1</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8918">
                <a:tc>
                  <a:txBody>
                    <a:bodyPr/>
                    <a:lstStyle/>
                    <a:p>
                      <a:pPr marL="0" marR="0" lvl="0" indent="0" algn="l" defTabSz="914400" rtl="0" eaLnBrk="1" fontAlgn="base" latinLnBrk="0" hangingPunct="1">
                        <a:lnSpc>
                          <a:spcPct val="110000"/>
                        </a:lnSpc>
                        <a:spcBef>
                          <a:spcPct val="20000"/>
                        </a:spcBef>
                        <a:spcAft>
                          <a:spcPct val="0"/>
                        </a:spcAft>
                        <a:buClrTx/>
                        <a:buSzTx/>
                        <a:buFontTx/>
                        <a:buNone/>
                        <a:tabLst/>
                      </a:pPr>
                      <a:r>
                        <a:rPr kumimoji="0" lang="en-US" sz="1400" b="1" i="0" u="none" strike="noStrike" cap="none" normalizeH="0" baseline="0" dirty="0" smtClean="0">
                          <a:ln>
                            <a:noFill/>
                          </a:ln>
                          <a:solidFill>
                            <a:srgbClr val="0000FF"/>
                          </a:solidFill>
                          <a:effectLst/>
                          <a:latin typeface="Arial" pitchFamily="34" charset="0"/>
                        </a:rPr>
                        <a:t>Democratic Candidates</a:t>
                      </a:r>
                    </a:p>
                    <a:p>
                      <a:pPr marL="0" marR="0" lvl="0" indent="0" algn="l" defTabSz="914400" rtl="0" eaLnBrk="1" fontAlgn="base" latinLnBrk="0" hangingPunct="1">
                        <a:lnSpc>
                          <a:spcPct val="110000"/>
                        </a:lnSpc>
                        <a:spcBef>
                          <a:spcPct val="20000"/>
                        </a:spcBef>
                        <a:spcAft>
                          <a:spcPct val="0"/>
                        </a:spcAft>
                        <a:buClrTx/>
                        <a:buSzTx/>
                        <a:buFontTx/>
                        <a:buNone/>
                        <a:tabLst/>
                      </a:pPr>
                      <a:r>
                        <a:rPr kumimoji="0" lang="en-US" sz="1000" b="1" i="1" u="none" strike="noStrike" cap="none" normalizeH="0" baseline="0" dirty="0" smtClean="0">
                          <a:ln>
                            <a:noFill/>
                          </a:ln>
                          <a:solidFill>
                            <a:srgbClr val="0000FF"/>
                          </a:solidFill>
                          <a:effectLst/>
                          <a:latin typeface="Arial" pitchFamily="34" charset="0"/>
                        </a:rPr>
                        <a:t>(Building Blocks)</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0" lang="en-US" sz="1800" b="1" i="0" u="none" strike="noStrike" cap="none" normalizeH="0" baseline="0" dirty="0" smtClean="0">
                          <a:ln>
                            <a:noFill/>
                          </a:ln>
                          <a:solidFill>
                            <a:srgbClr val="0000FF"/>
                          </a:solidFill>
                          <a:effectLst/>
                          <a:latin typeface="Arial" pitchFamily="34" charset="0"/>
                        </a:rPr>
                        <a:t>92%*</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0" lang="en-US" sz="1800" b="1" i="0" u="none" strike="noStrike" cap="none" normalizeH="0" baseline="0" dirty="0" smtClean="0">
                          <a:ln>
                            <a:noFill/>
                          </a:ln>
                          <a:solidFill>
                            <a:srgbClr val="0000FF"/>
                          </a:solidFill>
                          <a:effectLst/>
                          <a:latin typeface="Arial" pitchFamily="34" charset="0"/>
                        </a:rPr>
                        <a:t>$103.9</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0" lang="en-US" sz="1800" b="1" i="0" u="none" strike="noStrike" cap="none" normalizeH="0" baseline="0" dirty="0" smtClean="0">
                          <a:ln>
                            <a:noFill/>
                          </a:ln>
                          <a:solidFill>
                            <a:srgbClr val="0000FF"/>
                          </a:solidFill>
                          <a:effectLst/>
                          <a:latin typeface="Arial" pitchFamily="34" charset="0"/>
                        </a:rPr>
                        <a:t>-$32.7</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0" lang="en-US" sz="1800" b="1" i="0" u="none" strike="noStrike" cap="none" normalizeH="0" baseline="0" dirty="0" smtClean="0">
                          <a:ln>
                            <a:noFill/>
                          </a:ln>
                          <a:solidFill>
                            <a:srgbClr val="0000FF"/>
                          </a:solidFill>
                          <a:effectLst/>
                          <a:latin typeface="Arial" pitchFamily="34" charset="0"/>
                        </a:rPr>
                        <a:t>$86.0</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0" lang="en-US" sz="1800" b="1" i="0" u="none" strike="noStrike" cap="none" normalizeH="0" baseline="0" dirty="0" smtClean="0">
                          <a:ln>
                            <a:noFill/>
                          </a:ln>
                          <a:solidFill>
                            <a:srgbClr val="0000FF"/>
                          </a:solidFill>
                          <a:effectLst/>
                          <a:latin typeface="Arial" pitchFamily="34" charset="0"/>
                        </a:rPr>
                        <a:t>$139.4</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0" lang="en-US" sz="2400" b="1" i="0" u="none" strike="noStrike" cap="none" normalizeH="0" baseline="0" dirty="0" smtClean="0">
                          <a:ln>
                            <a:noFill/>
                          </a:ln>
                          <a:solidFill>
                            <a:srgbClr val="0000FF"/>
                          </a:solidFill>
                          <a:effectLst/>
                          <a:latin typeface="Arial" pitchFamily="34" charset="0"/>
                        </a:rPr>
                        <a:t>$17.8</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834">
                <a:tc>
                  <a:txBody>
                    <a:bodyPr/>
                    <a:lstStyle/>
                    <a:p>
                      <a:pPr marL="0" marR="0" lvl="0" indent="0" algn="l" defTabSz="914400" rtl="0" eaLnBrk="1" fontAlgn="base" latinLnBrk="0" hangingPunct="1">
                        <a:lnSpc>
                          <a:spcPct val="110000"/>
                        </a:lnSpc>
                        <a:spcBef>
                          <a:spcPct val="20000"/>
                        </a:spcBef>
                        <a:spcAft>
                          <a:spcPct val="0"/>
                        </a:spcAft>
                        <a:buClrTx/>
                        <a:buSzTx/>
                        <a:buFontTx/>
                        <a:buNone/>
                        <a:tabLst/>
                      </a:pPr>
                      <a:r>
                        <a:rPr kumimoji="0" lang="en-US" sz="1400" b="1" i="0" u="none" strike="noStrike" cap="none" normalizeH="0" baseline="0" dirty="0" smtClean="0">
                          <a:ln>
                            <a:noFill/>
                          </a:ln>
                          <a:solidFill>
                            <a:srgbClr val="009644"/>
                          </a:solidFill>
                          <a:effectLst/>
                          <a:latin typeface="Arial" pitchFamily="34" charset="0"/>
                        </a:rPr>
                        <a:t>Single Payer</a:t>
                      </a:r>
                    </a:p>
                    <a:p>
                      <a:pPr marL="0" marR="0" lvl="0" indent="0" algn="l" defTabSz="914400" rtl="0" eaLnBrk="1" fontAlgn="base" latinLnBrk="0" hangingPunct="1">
                        <a:lnSpc>
                          <a:spcPct val="110000"/>
                        </a:lnSpc>
                        <a:spcBef>
                          <a:spcPct val="20000"/>
                        </a:spcBef>
                        <a:spcAft>
                          <a:spcPct val="0"/>
                        </a:spcAft>
                        <a:buClrTx/>
                        <a:buSzTx/>
                        <a:buFontTx/>
                        <a:buNone/>
                        <a:tabLst/>
                      </a:pPr>
                      <a:r>
                        <a:rPr kumimoji="0" lang="en-US" sz="1000" b="1" i="1" u="none" strike="noStrike" cap="none" normalizeH="0" baseline="0" dirty="0" smtClean="0">
                          <a:ln>
                            <a:noFill/>
                          </a:ln>
                          <a:solidFill>
                            <a:srgbClr val="009644"/>
                          </a:solidFill>
                          <a:effectLst/>
                          <a:latin typeface="Arial" pitchFamily="34" charset="0"/>
                        </a:rPr>
                        <a:t>(Stark </a:t>
                      </a:r>
                      <a:r>
                        <a:rPr kumimoji="0" lang="en-US" sz="1000" b="1" i="1" u="none" strike="noStrike" cap="none" normalizeH="0" baseline="0" dirty="0" err="1" smtClean="0">
                          <a:ln>
                            <a:noFill/>
                          </a:ln>
                          <a:solidFill>
                            <a:srgbClr val="009644"/>
                          </a:solidFill>
                          <a:effectLst/>
                          <a:latin typeface="Arial" pitchFamily="34" charset="0"/>
                        </a:rPr>
                        <a:t>AmeriCare</a:t>
                      </a:r>
                      <a:r>
                        <a:rPr kumimoji="0" lang="en-US" sz="1000" b="1" i="1" u="none" strike="noStrike" cap="none" normalizeH="0" baseline="0" dirty="0" smtClean="0">
                          <a:ln>
                            <a:noFill/>
                          </a:ln>
                          <a:solidFill>
                            <a:srgbClr val="009644"/>
                          </a:solidFill>
                          <a:effectLst/>
                          <a:latin typeface="Arial" pitchFamily="34" charset="0"/>
                        </a:rPr>
                        <a:t>)</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0" lang="en-US" sz="1800" b="0" i="0" u="none" strike="noStrike" cap="none" normalizeH="0" baseline="0" dirty="0" smtClean="0">
                          <a:ln>
                            <a:noFill/>
                          </a:ln>
                          <a:solidFill>
                            <a:srgbClr val="009644"/>
                          </a:solidFill>
                          <a:effectLst/>
                          <a:latin typeface="Arial" pitchFamily="34" charset="0"/>
                        </a:rPr>
                        <a:t>100%</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0" lang="en-US" sz="1800" b="0" i="0" u="none" strike="noStrike" cap="none" normalizeH="0" baseline="0" dirty="0" smtClean="0">
                          <a:ln>
                            <a:noFill/>
                          </a:ln>
                          <a:solidFill>
                            <a:srgbClr val="009644"/>
                          </a:solidFill>
                          <a:effectLst/>
                          <a:latin typeface="Arial" pitchFamily="34" charset="0"/>
                        </a:rPr>
                        <a:t>$188.5</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20000"/>
                        </a:spcAft>
                        <a:buClrTx/>
                        <a:buSzTx/>
                        <a:buFontTx/>
                        <a:buNone/>
                        <a:tabLst/>
                      </a:pPr>
                      <a:r>
                        <a:rPr kumimoji="0" lang="en-US" sz="1800" b="0" i="0" u="none" strike="noStrike" cap="none" normalizeH="0" baseline="0" dirty="0" smtClean="0">
                          <a:ln>
                            <a:noFill/>
                          </a:ln>
                          <a:solidFill>
                            <a:srgbClr val="009644"/>
                          </a:solidFill>
                          <a:effectLst/>
                          <a:latin typeface="Arial" pitchFamily="34" charset="0"/>
                          <a:ea typeface="Times New Roman" pitchFamily="18" charset="0"/>
                          <a:cs typeface="Arial" pitchFamily="34" charset="0"/>
                        </a:rPr>
                        <a:t>-$83.6</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0" lang="en-US" sz="1800" b="0" i="0" u="none" strike="noStrike" cap="none" normalizeH="0" baseline="0" dirty="0" smtClean="0">
                          <a:ln>
                            <a:noFill/>
                          </a:ln>
                          <a:solidFill>
                            <a:srgbClr val="009644"/>
                          </a:solidFill>
                          <a:effectLst/>
                          <a:latin typeface="Arial" pitchFamily="34" charset="0"/>
                          <a:ea typeface="Times New Roman" pitchFamily="18" charset="0"/>
                          <a:cs typeface="Arial" pitchFamily="34" charset="0"/>
                        </a:rPr>
                        <a:t>$61.5</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20000"/>
                        </a:spcAft>
                        <a:buClrTx/>
                        <a:buSzTx/>
                        <a:buFontTx/>
                        <a:buNone/>
                        <a:tabLst/>
                      </a:pPr>
                      <a:r>
                        <a:rPr kumimoji="0" lang="en-US" sz="1800" b="0" i="0" u="none" strike="noStrike" cap="none" normalizeH="0" baseline="0" dirty="0" smtClean="0">
                          <a:ln>
                            <a:noFill/>
                          </a:ln>
                          <a:solidFill>
                            <a:srgbClr val="009644"/>
                          </a:solidFill>
                          <a:effectLst/>
                          <a:latin typeface="Arial" pitchFamily="34" charset="0"/>
                          <a:ea typeface="Times New Roman" pitchFamily="18" charset="0"/>
                          <a:cs typeface="Arial" pitchFamily="34" charset="0"/>
                        </a:rPr>
                        <a:t>-$224.5</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0" lang="en-US" sz="2400" b="1" i="0" u="none" strike="noStrike" cap="none" normalizeH="0" baseline="0" dirty="0" smtClean="0">
                          <a:ln>
                            <a:noFill/>
                          </a:ln>
                          <a:solidFill>
                            <a:srgbClr val="009644"/>
                          </a:solidFill>
                          <a:effectLst/>
                          <a:latin typeface="Arial" pitchFamily="34" charset="0"/>
                        </a:rPr>
                        <a:t>-$58.1</a:t>
                      </a:r>
                    </a:p>
                  </a:txBody>
                  <a:tcPr marL="45720" marR="45720"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51605" name="Text Box 851"/>
          <p:cNvSpPr txBox="1">
            <a:spLocks noChangeArrowheads="1"/>
          </p:cNvSpPr>
          <p:nvPr/>
        </p:nvSpPr>
        <p:spPr bwMode="auto">
          <a:xfrm>
            <a:off x="304800" y="5715000"/>
            <a:ext cx="8610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a:solidFill>
                  <a:srgbClr val="0000FF"/>
                </a:solidFill>
              </a:rPr>
              <a:t>* This was original Hacker proposal with strong public option and other better provisions then what passed.</a:t>
            </a:r>
          </a:p>
          <a:p>
            <a:pPr eaLnBrk="1" hangingPunct="1"/>
            <a:r>
              <a:rPr lang="en-US" sz="1400">
                <a:solidFill>
                  <a:srgbClr val="0000FF"/>
                </a:solidFill>
              </a:rPr>
              <a:t>   Actual PPACA is calculated by its supporters to increase coverage by 40-60%</a:t>
            </a:r>
          </a:p>
          <a:p>
            <a:pPr eaLnBrk="1" hangingPunct="1"/>
            <a:endParaRPr lang="en-US" sz="1400"/>
          </a:p>
          <a:p>
            <a:pPr eaLnBrk="1" hangingPunct="1"/>
            <a:r>
              <a:rPr lang="en-US" sz="1400"/>
              <a:t>Source: The Lewin Group for The Commonwealth Fund: </a:t>
            </a:r>
          </a:p>
          <a:p>
            <a:pPr eaLnBrk="1" hangingPunct="1"/>
            <a:r>
              <a:rPr lang="en-US" sz="1400"/>
              <a:t>An-Analysis-of-Leading-Congressional-Health-Care-Bills--2007-2008--Part-I--Insurance-Coverage</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1024"/>
          <p:cNvGraphicFramePr>
            <a:graphicFrameLocks noChangeAspect="1"/>
          </p:cNvGraphicFramePr>
          <p:nvPr/>
        </p:nvGraphicFramePr>
        <p:xfrm>
          <a:off x="0" y="7938"/>
          <a:ext cx="9045575" cy="6799262"/>
        </p:xfrm>
        <a:graphic>
          <a:graphicData uri="http://schemas.openxmlformats.org/presentationml/2006/ole">
            <mc:AlternateContent xmlns:mc="http://schemas.openxmlformats.org/markup-compatibility/2006">
              <mc:Choice xmlns:v="urn:schemas-microsoft-com:vml" Requires="v">
                <p:oleObj spid="_x0000_s7189" name="Worksheet" r:id="rId4" imgW="7010400" imgH="5057822" progId="Excel.Sheet.8">
                  <p:embed/>
                </p:oleObj>
              </mc:Choice>
              <mc:Fallback>
                <p:oleObj name="Worksheet" r:id="rId4" imgW="7010400" imgH="5057822" progId="Excel.Sheet.8">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938"/>
                        <a:ext cx="9045575" cy="6799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1" name="Rectangle 3"/>
          <p:cNvSpPr>
            <a:spLocks noGrp="1" noChangeArrowheads="1"/>
          </p:cNvSpPr>
          <p:nvPr>
            <p:ph type="title" idx="4294967295"/>
          </p:nvPr>
        </p:nvSpPr>
        <p:spPr>
          <a:xfrm>
            <a:off x="0" y="152400"/>
            <a:ext cx="9144000" cy="1981200"/>
          </a:xfrm>
          <a:solidFill>
            <a:schemeClr val="bg1"/>
          </a:solidFill>
        </p:spPr>
        <p:txBody>
          <a:bodyPr/>
          <a:lstStyle/>
          <a:p>
            <a:r>
              <a:rPr lang="en-US" b="1" smtClean="0"/>
              <a:t>Big Savings from Single Payer:</a:t>
            </a:r>
            <a:br>
              <a:rPr lang="en-US" b="1" smtClean="0"/>
            </a:br>
            <a:r>
              <a:rPr lang="en-US" sz="4000" b="1" smtClean="0"/>
              <a:t>Billing and insurance overhead consume nearly 30 cents of every dollar</a:t>
            </a:r>
          </a:p>
        </p:txBody>
      </p:sp>
      <p:sp>
        <p:nvSpPr>
          <p:cNvPr id="7172" name="AutoShape 4"/>
          <p:cNvSpPr>
            <a:spLocks/>
          </p:cNvSpPr>
          <p:nvPr/>
        </p:nvSpPr>
        <p:spPr bwMode="auto">
          <a:xfrm>
            <a:off x="5943600" y="2438400"/>
            <a:ext cx="2819400" cy="2133600"/>
          </a:xfrm>
          <a:prstGeom prst="rightBrace">
            <a:avLst>
              <a:gd name="adj1" fmla="val 833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3600">
              <a:solidFill>
                <a:srgbClr val="FFFFFF"/>
              </a:solidFill>
              <a:latin typeface="Times New Roman" pitchFamily="18" charset="0"/>
            </a:endParaRPr>
          </a:p>
        </p:txBody>
      </p:sp>
      <p:sp>
        <p:nvSpPr>
          <p:cNvPr id="7173" name="Text Box 5"/>
          <p:cNvSpPr txBox="1">
            <a:spLocks noChangeArrowheads="1"/>
          </p:cNvSpPr>
          <p:nvPr/>
        </p:nvSpPr>
        <p:spPr bwMode="auto">
          <a:xfrm>
            <a:off x="8153400" y="3352800"/>
            <a:ext cx="663575"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1600" b="1">
                <a:solidFill>
                  <a:srgbClr val="FFFFFF"/>
                </a:solidFill>
                <a:latin typeface="Times New Roman" pitchFamily="18" charset="0"/>
              </a:rPr>
              <a:t>28%</a:t>
            </a:r>
            <a:endParaRPr lang="en-US" sz="3600" b="1">
              <a:solidFill>
                <a:srgbClr val="FFFFFF"/>
              </a:solidFill>
              <a:latin typeface="Times New Roman" pitchFamily="18" charset="0"/>
            </a:endParaRPr>
          </a:p>
        </p:txBody>
      </p:sp>
      <p:sp>
        <p:nvSpPr>
          <p:cNvPr id="7174" name="Text Box 6"/>
          <p:cNvSpPr txBox="1">
            <a:spLocks noChangeArrowheads="1"/>
          </p:cNvSpPr>
          <p:nvPr/>
        </p:nvSpPr>
        <p:spPr bwMode="auto">
          <a:xfrm>
            <a:off x="517525" y="2101850"/>
            <a:ext cx="34480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600">
                <a:solidFill>
                  <a:srgbClr val="FFFFFF"/>
                </a:solidFill>
                <a:latin typeface="Times New Roman" pitchFamily="18" charset="0"/>
              </a:rPr>
              <a:t>Spending through</a:t>
            </a:r>
          </a:p>
          <a:p>
            <a:r>
              <a:rPr lang="en-US" sz="3600">
                <a:solidFill>
                  <a:srgbClr val="FFFFFF"/>
                </a:solidFill>
                <a:latin typeface="Times New Roman" pitchFamily="18" charset="0"/>
              </a:rPr>
              <a:t>private insurers</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026"/>
          <p:cNvSpPr>
            <a:spLocks noGrp="1" noChangeArrowheads="1"/>
          </p:cNvSpPr>
          <p:nvPr>
            <p:ph type="title" idx="4294967295"/>
          </p:nvPr>
        </p:nvSpPr>
        <p:spPr>
          <a:xfrm>
            <a:off x="0" y="0"/>
            <a:ext cx="9144000" cy="1143000"/>
          </a:xfrm>
        </p:spPr>
        <p:txBody>
          <a:bodyPr/>
          <a:lstStyle/>
          <a:p>
            <a:r>
              <a:rPr lang="en-US" b="1" smtClean="0"/>
              <a:t>Covering Everyone with</a:t>
            </a:r>
            <a:br>
              <a:rPr lang="en-US" b="1" smtClean="0"/>
            </a:br>
            <a:r>
              <a:rPr lang="en-US" b="1" smtClean="0"/>
              <a:t> No Additional Spending</a:t>
            </a:r>
          </a:p>
        </p:txBody>
      </p:sp>
      <p:sp>
        <p:nvSpPr>
          <p:cNvPr id="152579" name="Rectangle 1027"/>
          <p:cNvSpPr>
            <a:spLocks noGrp="1" noChangeArrowheads="1"/>
          </p:cNvSpPr>
          <p:nvPr>
            <p:ph type="body" idx="4294967295"/>
          </p:nvPr>
        </p:nvSpPr>
        <p:spPr>
          <a:xfrm>
            <a:off x="381000" y="1143000"/>
            <a:ext cx="8763000" cy="5410200"/>
          </a:xfrm>
        </p:spPr>
        <p:txBody>
          <a:bodyPr/>
          <a:lstStyle/>
          <a:p>
            <a:pPr>
              <a:buFontTx/>
              <a:buNone/>
            </a:pPr>
            <a:r>
              <a:rPr lang="en-US" sz="2800" u="sng" smtClean="0"/>
              <a:t>Additional costs</a:t>
            </a:r>
          </a:p>
          <a:p>
            <a:pPr>
              <a:buFontTx/>
              <a:buNone/>
            </a:pPr>
            <a:r>
              <a:rPr lang="en-US" sz="2800" smtClean="0"/>
              <a:t>Covering the uninsured and poorly-insured     +6.4%</a:t>
            </a:r>
          </a:p>
          <a:p>
            <a:pPr>
              <a:buFontTx/>
              <a:buNone/>
            </a:pPr>
            <a:r>
              <a:rPr lang="en-US" sz="2800" smtClean="0"/>
              <a:t>Elimination of cost-sharing and co-pays          </a:t>
            </a:r>
            <a:r>
              <a:rPr lang="en-US" sz="2800" u="sng" smtClean="0"/>
              <a:t>+5.1%</a:t>
            </a:r>
          </a:p>
          <a:p>
            <a:pPr>
              <a:buFontTx/>
              <a:buNone/>
            </a:pPr>
            <a:r>
              <a:rPr lang="en-US" sz="2800" u="sng" smtClean="0"/>
              <a:t>Savings</a:t>
            </a:r>
          </a:p>
          <a:p>
            <a:pPr>
              <a:buFontTx/>
              <a:buNone/>
            </a:pPr>
            <a:r>
              <a:rPr lang="en-US" sz="2800" smtClean="0"/>
              <a:t>Reduced hospital administrative costs              -1.9%</a:t>
            </a:r>
          </a:p>
          <a:p>
            <a:pPr>
              <a:buFontTx/>
              <a:buNone/>
            </a:pPr>
            <a:r>
              <a:rPr lang="en-US" sz="2800" smtClean="0"/>
              <a:t>Reduced physician office costs                         -3.6%</a:t>
            </a:r>
          </a:p>
          <a:p>
            <a:pPr>
              <a:buFontTx/>
              <a:buNone/>
            </a:pPr>
            <a:r>
              <a:rPr lang="en-US" sz="2800" smtClean="0"/>
              <a:t>Reduced insurance administrative costs            -5.3%</a:t>
            </a:r>
          </a:p>
          <a:p>
            <a:pPr>
              <a:buFontTx/>
              <a:buNone/>
            </a:pPr>
            <a:r>
              <a:rPr lang="en-US" sz="2800" smtClean="0"/>
              <a:t>Bulk purchasing of drugs &amp; equipment            -2.8%</a:t>
            </a:r>
          </a:p>
          <a:p>
            <a:pPr>
              <a:buFontTx/>
              <a:buNone/>
            </a:pPr>
            <a:r>
              <a:rPr lang="en-US" sz="2800" smtClean="0"/>
              <a:t>Primary care emphasis &amp; reduce fraud             </a:t>
            </a:r>
            <a:r>
              <a:rPr lang="en-US" sz="2800" u="sng" smtClean="0"/>
              <a:t>-2.2%</a:t>
            </a:r>
          </a:p>
          <a:p>
            <a:pPr>
              <a:buFontTx/>
              <a:buNone/>
            </a:pPr>
            <a:endParaRPr lang="en-US" sz="2800" b="1" smtClean="0">
              <a:solidFill>
                <a:srgbClr val="FFFF66"/>
              </a:solidFill>
            </a:endParaRPr>
          </a:p>
        </p:txBody>
      </p:sp>
      <p:sp>
        <p:nvSpPr>
          <p:cNvPr id="152580" name="Text Box 1028"/>
          <p:cNvSpPr txBox="1">
            <a:spLocks noChangeArrowheads="1"/>
          </p:cNvSpPr>
          <p:nvPr/>
        </p:nvSpPr>
        <p:spPr bwMode="auto">
          <a:xfrm>
            <a:off x="762000" y="6521450"/>
            <a:ext cx="7848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1600" b="1">
                <a:solidFill>
                  <a:srgbClr val="FFFF66"/>
                </a:solidFill>
                <a:latin typeface="Times New Roman" pitchFamily="18" charset="0"/>
              </a:rPr>
              <a:t>Source: Health Care for All Californians Plan, Lewin Group, January 2005</a:t>
            </a:r>
          </a:p>
        </p:txBody>
      </p:sp>
      <p:sp>
        <p:nvSpPr>
          <p:cNvPr id="152581" name="Text Box 1029"/>
          <p:cNvSpPr txBox="1">
            <a:spLocks noChangeArrowheads="1"/>
          </p:cNvSpPr>
          <p:nvPr/>
        </p:nvSpPr>
        <p:spPr bwMode="auto">
          <a:xfrm>
            <a:off x="8153400" y="1752600"/>
            <a:ext cx="990600"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800">
                <a:solidFill>
                  <a:srgbClr val="FFFFFF"/>
                </a:solidFill>
                <a:latin typeface="Times New Roman" pitchFamily="18" charset="0"/>
              </a:rPr>
              <a:t>134</a:t>
            </a:r>
          </a:p>
          <a:p>
            <a:r>
              <a:rPr lang="en-US" sz="2800" u="sng">
                <a:solidFill>
                  <a:srgbClr val="FFFFFF"/>
                </a:solidFill>
                <a:latin typeface="Times New Roman" pitchFamily="18" charset="0"/>
              </a:rPr>
              <a:t>107</a:t>
            </a:r>
          </a:p>
          <a:p>
            <a:pPr>
              <a:spcBef>
                <a:spcPct val="20000"/>
              </a:spcBef>
            </a:pPr>
            <a:r>
              <a:rPr lang="en-US" sz="2800" b="1">
                <a:solidFill>
                  <a:srgbClr val="FFFFFF"/>
                </a:solidFill>
                <a:latin typeface="Times New Roman" pitchFamily="18" charset="0"/>
              </a:rPr>
              <a:t>241</a:t>
            </a:r>
            <a:r>
              <a:rPr lang="en-US" sz="2800">
                <a:solidFill>
                  <a:srgbClr val="FFFFFF"/>
                </a:solidFill>
                <a:latin typeface="Times New Roman" pitchFamily="18" charset="0"/>
              </a:rPr>
              <a:t>    </a:t>
            </a:r>
          </a:p>
        </p:txBody>
      </p:sp>
      <p:sp>
        <p:nvSpPr>
          <p:cNvPr id="152582" name="Text Box 1030"/>
          <p:cNvSpPr txBox="1">
            <a:spLocks noChangeArrowheads="1"/>
          </p:cNvSpPr>
          <p:nvPr/>
        </p:nvSpPr>
        <p:spPr bwMode="auto">
          <a:xfrm>
            <a:off x="8077200" y="3200400"/>
            <a:ext cx="8382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20000"/>
              </a:spcBef>
            </a:pPr>
            <a:r>
              <a:rPr lang="en-US" sz="2800">
                <a:solidFill>
                  <a:srgbClr val="FFFFFF"/>
                </a:solidFill>
                <a:latin typeface="Times New Roman" pitchFamily="18" charset="0"/>
              </a:rPr>
              <a:t> -21 </a:t>
            </a:r>
          </a:p>
          <a:p>
            <a:pPr>
              <a:spcBef>
                <a:spcPct val="20000"/>
              </a:spcBef>
            </a:pPr>
            <a:r>
              <a:rPr lang="en-US" sz="2800">
                <a:solidFill>
                  <a:srgbClr val="FFFFFF"/>
                </a:solidFill>
                <a:latin typeface="Times New Roman" pitchFamily="18" charset="0"/>
              </a:rPr>
              <a:t> -76</a:t>
            </a:r>
          </a:p>
          <a:p>
            <a:pPr>
              <a:spcBef>
                <a:spcPct val="20000"/>
              </a:spcBef>
            </a:pPr>
            <a:r>
              <a:rPr lang="en-US" sz="2800">
                <a:solidFill>
                  <a:srgbClr val="FFFFFF"/>
                </a:solidFill>
                <a:latin typeface="Times New Roman" pitchFamily="18" charset="0"/>
              </a:rPr>
              <a:t>-111</a:t>
            </a:r>
          </a:p>
          <a:p>
            <a:pPr>
              <a:spcBef>
                <a:spcPct val="20000"/>
              </a:spcBef>
            </a:pPr>
            <a:r>
              <a:rPr lang="en-US" sz="2800">
                <a:solidFill>
                  <a:srgbClr val="FFFFFF"/>
                </a:solidFill>
                <a:latin typeface="Times New Roman" pitchFamily="18" charset="0"/>
              </a:rPr>
              <a:t> -59</a:t>
            </a:r>
          </a:p>
          <a:p>
            <a:pPr>
              <a:spcBef>
                <a:spcPct val="20000"/>
              </a:spcBef>
            </a:pPr>
            <a:r>
              <a:rPr lang="en-US" sz="2800" u="sng">
                <a:solidFill>
                  <a:srgbClr val="FFFFFF"/>
                </a:solidFill>
                <a:latin typeface="Times New Roman" pitchFamily="18" charset="0"/>
              </a:rPr>
              <a:t> -46</a:t>
            </a:r>
            <a:r>
              <a:rPr lang="en-US" sz="2800">
                <a:solidFill>
                  <a:srgbClr val="FFFFFF"/>
                </a:solidFill>
                <a:latin typeface="Times New Roman" pitchFamily="18" charset="0"/>
              </a:rPr>
              <a:t> </a:t>
            </a:r>
            <a:r>
              <a:rPr lang="en-US" sz="2800" b="1">
                <a:solidFill>
                  <a:srgbClr val="FFFFFF"/>
                </a:solidFill>
                <a:latin typeface="Times New Roman" pitchFamily="18" charset="0"/>
              </a:rPr>
              <a:t>-313</a:t>
            </a:r>
            <a:endParaRPr lang="en-US" sz="2400" b="1">
              <a:solidFill>
                <a:srgbClr val="FFFFFF"/>
              </a:solidFill>
              <a:latin typeface="Times New Roman" pitchFamily="18" charset="0"/>
            </a:endParaRPr>
          </a:p>
        </p:txBody>
      </p:sp>
      <p:sp>
        <p:nvSpPr>
          <p:cNvPr id="152583" name="Text Box 1031"/>
          <p:cNvSpPr txBox="1">
            <a:spLocks noChangeArrowheads="1"/>
          </p:cNvSpPr>
          <p:nvPr/>
        </p:nvSpPr>
        <p:spPr bwMode="auto">
          <a:xfrm>
            <a:off x="8153400" y="1295400"/>
            <a:ext cx="990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2800" b="1" u="sng">
                <a:solidFill>
                  <a:srgbClr val="FFFFFF"/>
                </a:solidFill>
                <a:latin typeface="Times New Roman" pitchFamily="18" charset="0"/>
              </a:rPr>
              <a:t>$ B</a:t>
            </a:r>
          </a:p>
        </p:txBody>
      </p:sp>
      <p:sp>
        <p:nvSpPr>
          <p:cNvPr id="152584" name="Text Box 1032"/>
          <p:cNvSpPr txBox="1">
            <a:spLocks noChangeArrowheads="1"/>
          </p:cNvSpPr>
          <p:nvPr/>
        </p:nvSpPr>
        <p:spPr bwMode="auto">
          <a:xfrm>
            <a:off x="4419600" y="2667000"/>
            <a:ext cx="381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800" b="1">
                <a:solidFill>
                  <a:srgbClr val="FFFFFF"/>
                </a:solidFill>
                <a:latin typeface="Times New Roman" pitchFamily="18" charset="0"/>
              </a:rPr>
              <a:t>Total Costs       +11.5%</a:t>
            </a:r>
          </a:p>
        </p:txBody>
      </p:sp>
      <p:sp>
        <p:nvSpPr>
          <p:cNvPr id="152585" name="Text Box 1033"/>
          <p:cNvSpPr txBox="1">
            <a:spLocks noChangeArrowheads="1"/>
          </p:cNvSpPr>
          <p:nvPr/>
        </p:nvSpPr>
        <p:spPr bwMode="auto">
          <a:xfrm>
            <a:off x="4572000" y="5638800"/>
            <a:ext cx="35242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800" b="1">
                <a:solidFill>
                  <a:srgbClr val="FFFFFF"/>
                </a:solidFill>
                <a:latin typeface="Times New Roman" pitchFamily="18" charset="0"/>
              </a:rPr>
              <a:t>Total Savings  -15.8%</a:t>
            </a:r>
          </a:p>
        </p:txBody>
      </p:sp>
      <p:sp>
        <p:nvSpPr>
          <p:cNvPr id="152586" name="Text Box 1034"/>
          <p:cNvSpPr txBox="1">
            <a:spLocks noChangeArrowheads="1"/>
          </p:cNvSpPr>
          <p:nvPr/>
        </p:nvSpPr>
        <p:spPr bwMode="auto">
          <a:xfrm>
            <a:off x="4572000" y="6096000"/>
            <a:ext cx="4572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2800" b="1">
                <a:solidFill>
                  <a:srgbClr val="FFFF66"/>
                </a:solidFill>
                <a:latin typeface="Times New Roman" pitchFamily="18" charset="0"/>
              </a:rPr>
              <a:t>   Net Savings   - 4.3%  - 73 </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1026"/>
          <p:cNvSpPr>
            <a:spLocks noGrp="1" noChangeArrowheads="1"/>
          </p:cNvSpPr>
          <p:nvPr>
            <p:ph type="title" idx="4294967295"/>
          </p:nvPr>
        </p:nvSpPr>
        <p:spPr>
          <a:xfrm>
            <a:off x="0" y="0"/>
            <a:ext cx="9144000" cy="1981200"/>
          </a:xfrm>
        </p:spPr>
        <p:txBody>
          <a:bodyPr/>
          <a:lstStyle/>
          <a:p>
            <a:r>
              <a:rPr lang="en-US" sz="3600" b="1" smtClean="0"/>
              <a:t>How Medicare for All Could Be Paid For: </a:t>
            </a:r>
            <a:br>
              <a:rPr lang="en-US" sz="3600" b="1" smtClean="0"/>
            </a:br>
            <a:r>
              <a:rPr lang="en-US" sz="3600" b="1" smtClean="0"/>
              <a:t>One Example from a Recent Study of a California Plan</a:t>
            </a:r>
          </a:p>
        </p:txBody>
      </p:sp>
      <p:graphicFrame>
        <p:nvGraphicFramePr>
          <p:cNvPr id="8194" name="Object 1027"/>
          <p:cNvGraphicFramePr>
            <a:graphicFrameLocks noChangeAspect="1"/>
          </p:cNvGraphicFramePr>
          <p:nvPr/>
        </p:nvGraphicFramePr>
        <p:xfrm>
          <a:off x="0" y="0"/>
          <a:ext cx="9132888" cy="6562725"/>
        </p:xfrm>
        <a:graphic>
          <a:graphicData uri="http://schemas.openxmlformats.org/presentationml/2006/ole">
            <mc:AlternateContent xmlns:mc="http://schemas.openxmlformats.org/markup-compatibility/2006">
              <mc:Choice xmlns:v="urn:schemas-microsoft-com:vml" Requires="v">
                <p:oleObj spid="_x0000_s8210" name="Worksheet" r:id="rId4" imgW="8667750" imgH="5943600" progId="Excel.Sheet.8">
                  <p:embed/>
                </p:oleObj>
              </mc:Choice>
              <mc:Fallback>
                <p:oleObj name="Worksheet" r:id="rId4" imgW="8667750" imgH="5943600" progId="Excel.Sheet.8">
                  <p:embed/>
                  <p:pic>
                    <p:nvPicPr>
                      <p:cNvPr id="0" name="Object 10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32888" cy="656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050"/>
          <p:cNvSpPr>
            <a:spLocks noGrp="1" noChangeArrowheads="1"/>
          </p:cNvSpPr>
          <p:nvPr>
            <p:ph type="title" idx="4294967295"/>
          </p:nvPr>
        </p:nvSpPr>
        <p:spPr>
          <a:xfrm>
            <a:off x="0" y="0"/>
            <a:ext cx="9144000" cy="762000"/>
          </a:xfrm>
        </p:spPr>
        <p:txBody>
          <a:bodyPr/>
          <a:lstStyle/>
          <a:p>
            <a:r>
              <a:rPr lang="en-US" sz="2400" b="1" smtClean="0"/>
              <a:t>92% of U.S. Census households earned less than $150,000</a:t>
            </a:r>
          </a:p>
        </p:txBody>
      </p:sp>
      <p:pic>
        <p:nvPicPr>
          <p:cNvPr id="9220" name="Picture 2051" descr="C:\Documents and Settings\Len Rodberg\Desktop\Consumer spending.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2192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2052"/>
          <p:cNvSpPr txBox="1">
            <a:spLocks noChangeArrowheads="1"/>
          </p:cNvSpPr>
          <p:nvPr/>
        </p:nvSpPr>
        <p:spPr bwMode="auto">
          <a:xfrm>
            <a:off x="304800" y="6248400"/>
            <a:ext cx="31765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600" b="1">
                <a:latin typeface="Calibri" pitchFamily="34" charset="0"/>
              </a:rPr>
              <a:t>rSouce: Lewin Group, January 2005</a:t>
            </a:r>
            <a:endParaRPr lang="en-US">
              <a:latin typeface="Calibri" pitchFamily="34" charset="0"/>
            </a:endParaRPr>
          </a:p>
        </p:txBody>
      </p:sp>
      <p:sp>
        <p:nvSpPr>
          <p:cNvPr id="9222" name="Rectangle 2053"/>
          <p:cNvSpPr>
            <a:spLocks noChangeArrowheads="1"/>
          </p:cNvSpPr>
          <p:nvPr/>
        </p:nvSpPr>
        <p:spPr bwMode="auto">
          <a:xfrm>
            <a:off x="3124200" y="1477963"/>
            <a:ext cx="27432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graphicFrame>
        <p:nvGraphicFramePr>
          <p:cNvPr id="9218" name="Object 2"/>
          <p:cNvGraphicFramePr>
            <a:graphicFrameLocks noChangeAspect="1"/>
          </p:cNvGraphicFramePr>
          <p:nvPr/>
        </p:nvGraphicFramePr>
        <p:xfrm>
          <a:off x="2514600" y="1981200"/>
          <a:ext cx="2667000" cy="2362200"/>
        </p:xfrm>
        <a:graphic>
          <a:graphicData uri="http://schemas.openxmlformats.org/presentationml/2006/ole">
            <mc:AlternateContent xmlns:mc="http://schemas.openxmlformats.org/markup-compatibility/2006">
              <mc:Choice xmlns:v="urn:schemas-microsoft-com:vml" Requires="v">
                <p:oleObj spid="_x0000_s9247" name="Chart" r:id="rId5" imgW="5886831" imgH="2667381" progId="Excel.Chart.8">
                  <p:embed/>
                </p:oleObj>
              </mc:Choice>
              <mc:Fallback>
                <p:oleObj name="Chart" r:id="rId5" imgW="5886831" imgH="2667381" progId="Excel.Char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l="15533" t="5714" r="39159" b="5714"/>
                      <a:stretch>
                        <a:fillRect/>
                      </a:stretch>
                    </p:blipFill>
                    <p:spPr bwMode="auto">
                      <a:xfrm>
                        <a:off x="2514600" y="1981200"/>
                        <a:ext cx="2667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3" name="AutoShape 7"/>
          <p:cNvSpPr>
            <a:spLocks/>
          </p:cNvSpPr>
          <p:nvPr/>
        </p:nvSpPr>
        <p:spPr bwMode="auto">
          <a:xfrm rot="5400000">
            <a:off x="3543300" y="1943100"/>
            <a:ext cx="457200" cy="5105400"/>
          </a:xfrm>
          <a:prstGeom prst="leftBrace">
            <a:avLst>
              <a:gd name="adj1" fmla="val 93056"/>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24" name="Rectangle 8"/>
          <p:cNvSpPr>
            <a:spLocks noChangeArrowheads="1"/>
          </p:cNvSpPr>
          <p:nvPr/>
        </p:nvSpPr>
        <p:spPr bwMode="auto">
          <a:xfrm>
            <a:off x="1447800" y="6324600"/>
            <a:ext cx="6569075" cy="376238"/>
          </a:xfrm>
          <a:prstGeom prst="rect">
            <a:avLst/>
          </a:prstGeom>
          <a:solidFill>
            <a:schemeClr val="bg1"/>
          </a:solidFill>
          <a:ln w="9525">
            <a:solidFill>
              <a:schemeClr val="bg2"/>
            </a:solidFill>
            <a:miter lim="800000"/>
            <a:headEnd/>
            <a:tailEnd/>
          </a:ln>
        </p:spPr>
        <p:txBody>
          <a:bodyPr wrap="none">
            <a:spAutoFit/>
          </a:bodyPr>
          <a:lstStyle/>
          <a:p>
            <a:r>
              <a:rPr lang="en-US">
                <a:cs typeface="Arial" pitchFamily="34" charset="0"/>
              </a:rPr>
              <a:t>http://pubdb3.census.gov/macro/032008/hhinc/new06_000.htm</a:t>
            </a:r>
          </a:p>
        </p:txBody>
      </p:sp>
      <p:sp>
        <p:nvSpPr>
          <p:cNvPr id="9225" name="Freeform 9"/>
          <p:cNvSpPr>
            <a:spLocks/>
          </p:cNvSpPr>
          <p:nvPr/>
        </p:nvSpPr>
        <p:spPr bwMode="auto">
          <a:xfrm>
            <a:off x="4724400" y="2514600"/>
            <a:ext cx="3352800" cy="914400"/>
          </a:xfrm>
          <a:custGeom>
            <a:avLst/>
            <a:gdLst>
              <a:gd name="T0" fmla="*/ 2147483647 w 2112"/>
              <a:gd name="T1" fmla="*/ 0 h 576"/>
              <a:gd name="T2" fmla="*/ 1693545011 w 2112"/>
              <a:gd name="T3" fmla="*/ 0 h 576"/>
              <a:gd name="T4" fmla="*/ 0 w 2112"/>
              <a:gd name="T5" fmla="*/ 1451609782 h 576"/>
              <a:gd name="T6" fmla="*/ 0 60000 65536"/>
              <a:gd name="T7" fmla="*/ 0 60000 65536"/>
              <a:gd name="T8" fmla="*/ 0 60000 65536"/>
              <a:gd name="T9" fmla="*/ 0 w 2112"/>
              <a:gd name="T10" fmla="*/ 0 h 576"/>
              <a:gd name="T11" fmla="*/ 2112 w 2112"/>
              <a:gd name="T12" fmla="*/ 576 h 576"/>
            </a:gdLst>
            <a:ahLst/>
            <a:cxnLst>
              <a:cxn ang="T6">
                <a:pos x="T0" y="T1"/>
              </a:cxn>
              <a:cxn ang="T7">
                <a:pos x="T2" y="T3"/>
              </a:cxn>
              <a:cxn ang="T8">
                <a:pos x="T4" y="T5"/>
              </a:cxn>
            </a:cxnLst>
            <a:rect l="T9" t="T10" r="T11" b="T12"/>
            <a:pathLst>
              <a:path w="2112" h="576">
                <a:moveTo>
                  <a:pt x="2112" y="0"/>
                </a:moveTo>
                <a:lnTo>
                  <a:pt x="672" y="0"/>
                </a:lnTo>
                <a:lnTo>
                  <a:pt x="0" y="57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6" name="Freeform 10"/>
          <p:cNvSpPr>
            <a:spLocks/>
          </p:cNvSpPr>
          <p:nvPr/>
        </p:nvSpPr>
        <p:spPr bwMode="auto">
          <a:xfrm>
            <a:off x="4800600" y="3124200"/>
            <a:ext cx="1905000" cy="838200"/>
          </a:xfrm>
          <a:custGeom>
            <a:avLst/>
            <a:gdLst>
              <a:gd name="T0" fmla="*/ 2147483647 w 1200"/>
              <a:gd name="T1" fmla="*/ 1330642282 h 528"/>
              <a:gd name="T2" fmla="*/ 846772552 w 1200"/>
              <a:gd name="T3" fmla="*/ 1330642282 h 528"/>
              <a:gd name="T4" fmla="*/ 0 w 1200"/>
              <a:gd name="T5" fmla="*/ 0 h 528"/>
              <a:gd name="T6" fmla="*/ 0 60000 65536"/>
              <a:gd name="T7" fmla="*/ 0 60000 65536"/>
              <a:gd name="T8" fmla="*/ 0 60000 65536"/>
              <a:gd name="T9" fmla="*/ 0 w 1200"/>
              <a:gd name="T10" fmla="*/ 0 h 528"/>
              <a:gd name="T11" fmla="*/ 1200 w 1200"/>
              <a:gd name="T12" fmla="*/ 528 h 528"/>
            </a:gdLst>
            <a:ahLst/>
            <a:cxnLst>
              <a:cxn ang="T6">
                <a:pos x="T0" y="T1"/>
              </a:cxn>
              <a:cxn ang="T7">
                <a:pos x="T2" y="T3"/>
              </a:cxn>
              <a:cxn ang="T8">
                <a:pos x="T4" y="T5"/>
              </a:cxn>
            </a:cxnLst>
            <a:rect l="T9" t="T10" r="T11" b="T12"/>
            <a:pathLst>
              <a:path w="1200" h="528">
                <a:moveTo>
                  <a:pt x="1200" y="528"/>
                </a:moveTo>
                <a:lnTo>
                  <a:pt x="336" y="528"/>
                </a:lnTo>
                <a:lnTo>
                  <a:pt x="0"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7" name="Line 11"/>
          <p:cNvSpPr>
            <a:spLocks noChangeShapeType="1"/>
          </p:cNvSpPr>
          <p:nvPr/>
        </p:nvSpPr>
        <p:spPr bwMode="auto">
          <a:xfrm flipH="1">
            <a:off x="3733800" y="2362200"/>
            <a:ext cx="43434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8" name="Line 12"/>
          <p:cNvSpPr>
            <a:spLocks noChangeShapeType="1"/>
          </p:cNvSpPr>
          <p:nvPr/>
        </p:nvSpPr>
        <p:spPr bwMode="auto">
          <a:xfrm flipH="1">
            <a:off x="3657600" y="2438400"/>
            <a:ext cx="30480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9" name="Line 13"/>
          <p:cNvSpPr>
            <a:spLocks noChangeShapeType="1"/>
          </p:cNvSpPr>
          <p:nvPr/>
        </p:nvSpPr>
        <p:spPr bwMode="auto">
          <a:xfrm>
            <a:off x="6705600" y="2438400"/>
            <a:ext cx="838200" cy="6858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0" name="Line 14"/>
          <p:cNvSpPr>
            <a:spLocks noChangeShapeType="1"/>
          </p:cNvSpPr>
          <p:nvPr/>
        </p:nvSpPr>
        <p:spPr bwMode="auto">
          <a:xfrm flipH="1">
            <a:off x="3581400" y="2667000"/>
            <a:ext cx="19812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1" name="Line 15"/>
          <p:cNvSpPr>
            <a:spLocks noChangeShapeType="1"/>
          </p:cNvSpPr>
          <p:nvPr/>
        </p:nvSpPr>
        <p:spPr bwMode="auto">
          <a:xfrm>
            <a:off x="5562600" y="2667000"/>
            <a:ext cx="1219200" cy="10668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2" name="AutoShape 16"/>
          <p:cNvSpPr>
            <a:spLocks/>
          </p:cNvSpPr>
          <p:nvPr/>
        </p:nvSpPr>
        <p:spPr bwMode="auto">
          <a:xfrm rot="5400000">
            <a:off x="3733800" y="1828800"/>
            <a:ext cx="228600" cy="5105400"/>
          </a:xfrm>
          <a:prstGeom prst="leftBrace">
            <a:avLst>
              <a:gd name="adj1" fmla="val 186111"/>
              <a:gd name="adj2" fmla="val 50000"/>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050"/>
          <p:cNvSpPr>
            <a:spLocks noGrp="1" noChangeArrowheads="1"/>
          </p:cNvSpPr>
          <p:nvPr>
            <p:ph type="title" idx="4294967295"/>
          </p:nvPr>
        </p:nvSpPr>
        <p:spPr>
          <a:xfrm>
            <a:off x="304800" y="0"/>
            <a:ext cx="8610600" cy="609600"/>
          </a:xfrm>
        </p:spPr>
        <p:txBody>
          <a:bodyPr/>
          <a:lstStyle/>
          <a:p>
            <a:r>
              <a:rPr lang="en-US" sz="2800" b="1" smtClean="0"/>
              <a:t>92% of Families Would Save Money</a:t>
            </a:r>
          </a:p>
        </p:txBody>
      </p:sp>
      <p:pic>
        <p:nvPicPr>
          <p:cNvPr id="153603" name="Picture 2051" descr="C:\Documents and Settings\Len Rodberg\Desktop\Consumer spendin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363" y="533400"/>
            <a:ext cx="8885237"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4" name="Text Box 2052"/>
          <p:cNvSpPr txBox="1">
            <a:spLocks noChangeArrowheads="1"/>
          </p:cNvSpPr>
          <p:nvPr/>
        </p:nvSpPr>
        <p:spPr bwMode="auto">
          <a:xfrm>
            <a:off x="593725" y="6477000"/>
            <a:ext cx="36401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600" b="1">
                <a:latin typeface="Calibri" pitchFamily="34" charset="0"/>
              </a:rPr>
              <a:t>Source: Lewin Group, January 2005</a:t>
            </a:r>
            <a:endParaRPr lang="en-US">
              <a:latin typeface="Calibri" pitchFamily="34" charset="0"/>
            </a:endParaRPr>
          </a:p>
        </p:txBody>
      </p:sp>
      <p:sp>
        <p:nvSpPr>
          <p:cNvPr id="153605" name="Rectangle 2053"/>
          <p:cNvSpPr>
            <a:spLocks noChangeArrowheads="1"/>
          </p:cNvSpPr>
          <p:nvPr/>
        </p:nvSpPr>
        <p:spPr bwMode="auto">
          <a:xfrm>
            <a:off x="3124200" y="1477963"/>
            <a:ext cx="27432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5"/>
          <p:cNvSpPr>
            <a:spLocks noGrp="1"/>
          </p:cNvSpPr>
          <p:nvPr>
            <p:ph type="title" idx="4294967295"/>
          </p:nvPr>
        </p:nvSpPr>
        <p:spPr>
          <a:xfrm>
            <a:off x="533400" y="457200"/>
            <a:ext cx="8229600" cy="914400"/>
          </a:xfrm>
        </p:spPr>
        <p:txBody>
          <a:bodyPr/>
          <a:lstStyle/>
          <a:p>
            <a:r>
              <a:rPr lang="en-US" sz="3200" b="1" smtClean="0"/>
              <a:t>Bulk purchases, lower prices</a:t>
            </a:r>
            <a:endParaRPr lang="en-US" sz="1400" b="1" i="1" smtClean="0"/>
          </a:p>
        </p:txBody>
      </p:sp>
      <p:graphicFrame>
        <p:nvGraphicFramePr>
          <p:cNvPr id="78851" name="Group 3"/>
          <p:cNvGraphicFramePr>
            <a:graphicFrameLocks noGrp="1"/>
          </p:cNvGraphicFramePr>
          <p:nvPr>
            <p:ph idx="4294967295"/>
          </p:nvPr>
        </p:nvGraphicFramePr>
        <p:xfrm>
          <a:off x="381000" y="1752600"/>
          <a:ext cx="8458200" cy="4443924"/>
        </p:xfrm>
        <a:graphic>
          <a:graphicData uri="http://schemas.openxmlformats.org/drawingml/2006/table">
            <a:tbl>
              <a:tblPr/>
              <a:tblGrid>
                <a:gridCol w="4229100"/>
                <a:gridCol w="2114550"/>
                <a:gridCol w="2114550"/>
              </a:tblGrid>
              <a:tr h="145675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smtClean="0">
                          <a:ln>
                            <a:noFill/>
                          </a:ln>
                          <a:solidFill>
                            <a:schemeClr val="tx1"/>
                          </a:solidFill>
                          <a:effectLst/>
                          <a:latin typeface="Arial" charset="0"/>
                          <a:cs typeface="Arial" charset="0"/>
                        </a:rPr>
                        <a:t>Expenditures per person</a:t>
                      </a:r>
                      <a:r>
                        <a:rPr kumimoji="0" lang="en-US" sz="2800" b="0" i="0" u="none" strike="noStrike" cap="none" normalizeH="0" baseline="0" smtClean="0">
                          <a:ln>
                            <a:noFill/>
                          </a:ln>
                          <a:solidFill>
                            <a:schemeClr val="tx1"/>
                          </a:solidFill>
                          <a:effectLst/>
                          <a:latin typeface="Arial" charset="0"/>
                          <a:cs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cs typeface="Arial" charset="0"/>
                        </a:rPr>
                        <a:t>$2,249</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cs typeface="Arial" charset="0"/>
                        </a:rPr>
                        <a:t>$5,711</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475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Practicing physicians per 1000 persons</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1.9</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2.7</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0571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Physician visits per person per year</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16</a:t>
                      </a:r>
                      <a:r>
                        <a:rPr kumimoji="0" lang="en-US" sz="1600" b="0" i="0" u="none" strike="noStrike" cap="none" normalizeH="0" baseline="0" smtClean="0">
                          <a:ln>
                            <a:noFill/>
                          </a:ln>
                          <a:solidFill>
                            <a:schemeClr val="tx1"/>
                          </a:solidFill>
                          <a:effectLst/>
                          <a:latin typeface="Arial" charset="0"/>
                          <a:cs typeface="Arial" charset="0"/>
                        </a:rPr>
                        <a:t> (Belgium 8; Canada 6.6, Germany 6.2)</a:t>
                      </a:r>
                      <a:endParaRPr kumimoji="0" lang="en-US" sz="2800" b="0" i="0" u="none" strike="noStrike" cap="none" normalizeH="0" baseline="0" smtClean="0">
                        <a:ln>
                          <a:noFill/>
                        </a:ln>
                        <a:solidFill>
                          <a:schemeClr val="tx1"/>
                        </a:solidFill>
                        <a:effectLst/>
                        <a:latin typeface="Arial"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6</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0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MRI units/million persons </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18.8</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7.6</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0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Population over 65 years</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20%</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12%</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54653" name="Text Box 41"/>
          <p:cNvSpPr txBox="1">
            <a:spLocks noChangeArrowheads="1"/>
          </p:cNvSpPr>
          <p:nvPr/>
        </p:nvSpPr>
        <p:spPr bwMode="auto">
          <a:xfrm>
            <a:off x="4953000" y="1295400"/>
            <a:ext cx="1065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a:ea typeface="ＭＳ Ｐゴシック" pitchFamily="34" charset="-128"/>
              </a:rPr>
              <a:t>Japan</a:t>
            </a:r>
          </a:p>
        </p:txBody>
      </p:sp>
      <p:sp>
        <p:nvSpPr>
          <p:cNvPr id="154654" name="Text Box 42"/>
          <p:cNvSpPr txBox="1">
            <a:spLocks noChangeArrowheads="1"/>
          </p:cNvSpPr>
          <p:nvPr/>
        </p:nvSpPr>
        <p:spPr bwMode="auto">
          <a:xfrm>
            <a:off x="6553200" y="1371600"/>
            <a:ext cx="2132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a:ea typeface="ＭＳ Ｐゴシック" pitchFamily="34" charset="-128"/>
              </a:rPr>
              <a:t>United States</a:t>
            </a:r>
          </a:p>
        </p:txBody>
      </p:sp>
      <p:sp>
        <p:nvSpPr>
          <p:cNvPr id="8" name="Footer Placeholder 7"/>
          <p:cNvSpPr txBox="1">
            <a:spLocks noGrp="1"/>
          </p:cNvSpPr>
          <p:nvPr/>
        </p:nvSpPr>
        <p:spPr>
          <a:xfrm>
            <a:off x="3124200" y="6356350"/>
            <a:ext cx="2895600" cy="365125"/>
          </a:xfrm>
          <a:prstGeom prst="rect">
            <a:avLst/>
          </a:prstGeom>
          <a:noFill/>
        </p:spPr>
        <p:txBody>
          <a:bodyPr anchor="ctr"/>
          <a:lstStyle/>
          <a:p>
            <a:pPr algn="ctr">
              <a:defRPr/>
            </a:pPr>
            <a:r>
              <a:rPr lang="en-US" sz="1200" dirty="0">
                <a:solidFill>
                  <a:schemeClr val="tx1">
                    <a:tint val="75000"/>
                  </a:schemeClr>
                </a:solidFill>
                <a:latin typeface="Arial" pitchFamily="28" charset="0"/>
                <a:ea typeface="ＭＳ Ｐゴシック" pitchFamily="28" charset="-128"/>
                <a:cs typeface="ＭＳ Ｐゴシック" pitchFamily="28" charset="-128"/>
              </a:rPr>
              <a:t>www.pnhpcalifornia.org</a:t>
            </a:r>
          </a:p>
        </p:txBody>
      </p:sp>
      <p:sp>
        <p:nvSpPr>
          <p:cNvPr id="154656" name="TextBox 8"/>
          <p:cNvSpPr txBox="1">
            <a:spLocks noChangeArrowheads="1"/>
          </p:cNvSpPr>
          <p:nvPr/>
        </p:nvSpPr>
        <p:spPr bwMode="auto">
          <a:xfrm>
            <a:off x="5943600" y="6248400"/>
            <a:ext cx="320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b="1" i="1">
                <a:ea typeface="ＭＳ Ｐゴシック" pitchFamily="34" charset="-128"/>
              </a:rPr>
              <a:t>Organization of Economic Cooperation and Development, OECD 2000/2003</a:t>
            </a:r>
            <a:endParaRPr lang="en-US" sz="1200">
              <a:ea typeface="ＭＳ Ｐゴシック" pitchFamily="34" charset="-128"/>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2"/>
          <p:cNvSpPr>
            <a:spLocks noGrp="1"/>
          </p:cNvSpPr>
          <p:nvPr>
            <p:ph type="title" idx="4294967295"/>
          </p:nvPr>
        </p:nvSpPr>
        <p:spPr>
          <a:xfrm>
            <a:off x="457200" y="274638"/>
            <a:ext cx="8229600" cy="868362"/>
          </a:xfrm>
        </p:spPr>
        <p:txBody>
          <a:bodyPr/>
          <a:lstStyle/>
          <a:p>
            <a:pPr eaLnBrk="1" hangingPunct="1"/>
            <a:r>
              <a:rPr lang="en-US" sz="2800" smtClean="0"/>
              <a:t>Risk pooling allows to cross-subsidize for </a:t>
            </a:r>
            <a:br>
              <a:rPr lang="en-US" sz="2800" smtClean="0"/>
            </a:br>
            <a:r>
              <a:rPr lang="en-US" sz="2800" smtClean="0"/>
              <a:t>socially useful purposes</a:t>
            </a:r>
          </a:p>
        </p:txBody>
      </p:sp>
      <p:sp>
        <p:nvSpPr>
          <p:cNvPr id="88067" name="Rectangle 3"/>
          <p:cNvSpPr>
            <a:spLocks noGrp="1"/>
          </p:cNvSpPr>
          <p:nvPr>
            <p:ph type="body" idx="4294967295"/>
          </p:nvPr>
        </p:nvSpPr>
        <p:spPr>
          <a:xfrm>
            <a:off x="304800" y="1371600"/>
            <a:ext cx="4495800" cy="5334000"/>
          </a:xfrm>
        </p:spPr>
        <p:txBody>
          <a:bodyPr/>
          <a:lstStyle/>
          <a:p>
            <a:pPr eaLnBrk="1" hangingPunct="1">
              <a:lnSpc>
                <a:spcPct val="80000"/>
              </a:lnSpc>
            </a:pPr>
            <a:r>
              <a:rPr lang="en-US" sz="1800" smtClean="0">
                <a:solidFill>
                  <a:schemeClr val="folHlink"/>
                </a:solidFill>
              </a:rPr>
              <a:t>In all insurance systems</a:t>
            </a:r>
            <a:r>
              <a:rPr lang="en-US" sz="1800" smtClean="0"/>
              <a:t>, for profit or non-profit, </a:t>
            </a:r>
            <a:r>
              <a:rPr lang="en-US" sz="1800" smtClean="0">
                <a:solidFill>
                  <a:schemeClr val="folHlink"/>
                </a:solidFill>
              </a:rPr>
              <a:t>there is cross-subsidizing,</a:t>
            </a:r>
            <a:r>
              <a:rPr lang="en-US" sz="1800" smtClean="0"/>
              <a:t> i.e., collective contributions pay for whoever needs services </a:t>
            </a:r>
          </a:p>
          <a:p>
            <a:pPr eaLnBrk="1" hangingPunct="1">
              <a:lnSpc>
                <a:spcPct val="80000"/>
              </a:lnSpc>
            </a:pPr>
            <a:endParaRPr lang="en-US" sz="1800" smtClean="0"/>
          </a:p>
          <a:p>
            <a:pPr eaLnBrk="1" hangingPunct="1">
              <a:lnSpc>
                <a:spcPct val="80000"/>
              </a:lnSpc>
            </a:pPr>
            <a:r>
              <a:rPr lang="en-US" sz="1800" smtClean="0"/>
              <a:t>HOW THE POWER OF CROSS-SUBSIDIZING IS USED DEPENDS ON GOAL OF SYSTEM</a:t>
            </a:r>
            <a:endParaRPr lang="en-US" sz="1800" b="1" smtClean="0">
              <a:solidFill>
                <a:schemeClr val="folHlink"/>
              </a:solidFill>
            </a:endParaRPr>
          </a:p>
          <a:p>
            <a:pPr eaLnBrk="1" hangingPunct="1">
              <a:lnSpc>
                <a:spcPct val="80000"/>
              </a:lnSpc>
              <a:buFontTx/>
              <a:buNone/>
            </a:pPr>
            <a:endParaRPr lang="en-US" sz="1800" b="1" smtClean="0">
              <a:solidFill>
                <a:schemeClr val="folHlink"/>
              </a:solidFill>
            </a:endParaRPr>
          </a:p>
          <a:p>
            <a:pPr lvl="1" eaLnBrk="1" hangingPunct="1">
              <a:lnSpc>
                <a:spcPct val="80000"/>
              </a:lnSpc>
            </a:pPr>
            <a:r>
              <a:rPr lang="en-US" sz="1800" smtClean="0"/>
              <a:t>In COMMERCIAL SYSTEM, profit! YOUR POOL MUST BE LARGE AND FULL OF HEALTHY PEOPLE</a:t>
            </a:r>
          </a:p>
          <a:p>
            <a:pPr lvl="1" eaLnBrk="1" hangingPunct="1">
              <a:lnSpc>
                <a:spcPct val="80000"/>
              </a:lnSpc>
            </a:pPr>
            <a:endParaRPr lang="en-US" sz="1800" smtClean="0"/>
          </a:p>
          <a:p>
            <a:pPr lvl="1" eaLnBrk="1" hangingPunct="1">
              <a:lnSpc>
                <a:spcPct val="80000"/>
              </a:lnSpc>
            </a:pPr>
            <a:r>
              <a:rPr lang="en-US" sz="1800" smtClean="0"/>
              <a:t>In SOCIAL/PUBLIC SYSTEM, to pay for health care!</a:t>
            </a:r>
            <a:br>
              <a:rPr lang="en-US" sz="1800" smtClean="0"/>
            </a:br>
            <a:r>
              <a:rPr lang="en-US" sz="1800" smtClean="0"/>
              <a:t>YOUR POOL MUST BE LARGE AND INCLUDE ALL SICK AND HEALTHY</a:t>
            </a:r>
          </a:p>
          <a:p>
            <a:pPr lvl="1" eaLnBrk="1" hangingPunct="1">
              <a:lnSpc>
                <a:spcPct val="80000"/>
              </a:lnSpc>
            </a:pPr>
            <a:endParaRPr lang="en-US" sz="1800" smtClean="0"/>
          </a:p>
          <a:p>
            <a:pPr eaLnBrk="1" hangingPunct="1">
              <a:lnSpc>
                <a:spcPct val="80000"/>
              </a:lnSpc>
            </a:pPr>
            <a:r>
              <a:rPr lang="en-US" sz="1800" smtClean="0"/>
              <a:t>Key problem of Medicare: all members of pool need a lot of health care</a:t>
            </a:r>
          </a:p>
        </p:txBody>
      </p:sp>
      <p:graphicFrame>
        <p:nvGraphicFramePr>
          <p:cNvPr id="10242" name="Object 2"/>
          <p:cNvGraphicFramePr>
            <a:graphicFrameLocks noChangeAspect="1"/>
          </p:cNvGraphicFramePr>
          <p:nvPr/>
        </p:nvGraphicFramePr>
        <p:xfrm>
          <a:off x="4800600" y="914400"/>
          <a:ext cx="3997325" cy="4876800"/>
        </p:xfrm>
        <a:graphic>
          <a:graphicData uri="http://schemas.openxmlformats.org/presentationml/2006/ole">
            <mc:AlternateContent xmlns:mc="http://schemas.openxmlformats.org/markup-compatibility/2006">
              <mc:Choice xmlns:v="urn:schemas-microsoft-com:vml" Requires="v">
                <p:oleObj spid="_x0000_s10263" name="Chart" r:id="rId4" imgW="6096000" imgH="4067089" progId="MSGraph.Chart.8">
                  <p:embed followColorScheme="full"/>
                </p:oleObj>
              </mc:Choice>
              <mc:Fallback>
                <p:oleObj name="Chart" r:id="rId4" imgW="6096000" imgH="4067089" progId="MSGraph.Chart.8">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914400"/>
                        <a:ext cx="3997325" cy="487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5" name="Text Box 12"/>
          <p:cNvSpPr txBox="1">
            <a:spLocks noChangeArrowheads="1"/>
          </p:cNvSpPr>
          <p:nvPr/>
        </p:nvSpPr>
        <p:spPr bwMode="auto">
          <a:xfrm>
            <a:off x="5334000" y="5715000"/>
            <a:ext cx="3233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a:solidFill>
                  <a:srgbClr val="FFFFFF"/>
                </a:solidFill>
                <a:latin typeface="Times New Roman" pitchFamily="18" charset="0"/>
              </a:rPr>
              <a:t>20% account for 80% of costs</a:t>
            </a:r>
          </a:p>
        </p:txBody>
      </p:sp>
      <p:sp>
        <p:nvSpPr>
          <p:cNvPr id="10246" name="Text Box 3"/>
          <p:cNvSpPr txBox="1">
            <a:spLocks noChangeArrowheads="1"/>
          </p:cNvSpPr>
          <p:nvPr/>
        </p:nvSpPr>
        <p:spPr bwMode="auto">
          <a:xfrm>
            <a:off x="5410200" y="6172200"/>
            <a:ext cx="3505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b="1">
                <a:solidFill>
                  <a:srgbClr val="FFFFFF"/>
                </a:solidFill>
                <a:latin typeface="Times New Roman" pitchFamily="18" charset="0"/>
              </a:rPr>
              <a:t>Agency for Healthcare Research and Quality, MEPS, 1999</a:t>
            </a:r>
          </a:p>
        </p:txBody>
      </p:sp>
      <p:sp>
        <p:nvSpPr>
          <p:cNvPr id="10247" name="Freeform 11"/>
          <p:cNvSpPr>
            <a:spLocks/>
          </p:cNvSpPr>
          <p:nvPr/>
        </p:nvSpPr>
        <p:spPr bwMode="auto">
          <a:xfrm>
            <a:off x="7848600" y="1371600"/>
            <a:ext cx="1143000" cy="4191000"/>
          </a:xfrm>
          <a:custGeom>
            <a:avLst/>
            <a:gdLst>
              <a:gd name="T0" fmla="*/ 2147483647 w 1408"/>
              <a:gd name="T1" fmla="*/ 2147483647 h 3960"/>
              <a:gd name="T2" fmla="*/ 2147483647 w 1408"/>
              <a:gd name="T3" fmla="*/ 2147483647 h 3960"/>
              <a:gd name="T4" fmla="*/ 2147483647 w 1408"/>
              <a:gd name="T5" fmla="*/ 2147483647 h 3960"/>
              <a:gd name="T6" fmla="*/ 2147483647 w 1408"/>
              <a:gd name="T7" fmla="*/ 2147483647 h 3960"/>
              <a:gd name="T8" fmla="*/ 2147483647 w 1408"/>
              <a:gd name="T9" fmla="*/ 2147483647 h 3960"/>
              <a:gd name="T10" fmla="*/ 2147483647 w 1408"/>
              <a:gd name="T11" fmla="*/ 2147483647 h 3960"/>
              <a:gd name="T12" fmla="*/ 0 60000 65536"/>
              <a:gd name="T13" fmla="*/ 0 60000 65536"/>
              <a:gd name="T14" fmla="*/ 0 60000 65536"/>
              <a:gd name="T15" fmla="*/ 0 60000 65536"/>
              <a:gd name="T16" fmla="*/ 0 60000 65536"/>
              <a:gd name="T17" fmla="*/ 0 60000 65536"/>
              <a:gd name="T18" fmla="*/ 0 w 1408"/>
              <a:gd name="T19" fmla="*/ 0 h 3960"/>
              <a:gd name="T20" fmla="*/ 1408 w 1408"/>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408" h="3960">
                <a:moveTo>
                  <a:pt x="960" y="376"/>
                </a:moveTo>
                <a:cubicBezTo>
                  <a:pt x="740" y="236"/>
                  <a:pt x="520" y="96"/>
                  <a:pt x="384" y="616"/>
                </a:cubicBezTo>
                <a:cubicBezTo>
                  <a:pt x="248" y="1136"/>
                  <a:pt x="0" y="3032"/>
                  <a:pt x="144" y="3496"/>
                </a:cubicBezTo>
                <a:cubicBezTo>
                  <a:pt x="288" y="3960"/>
                  <a:pt x="1088" y="3904"/>
                  <a:pt x="1248" y="3400"/>
                </a:cubicBezTo>
                <a:cubicBezTo>
                  <a:pt x="1408" y="2896"/>
                  <a:pt x="1240" y="944"/>
                  <a:pt x="1104" y="472"/>
                </a:cubicBezTo>
                <a:cubicBezTo>
                  <a:pt x="968" y="0"/>
                  <a:pt x="700" y="284"/>
                  <a:pt x="432" y="568"/>
                </a:cubicBezTo>
              </a:path>
            </a:pathLst>
          </a:custGeom>
          <a:noFill/>
          <a:ln w="5397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8" name="Line 13"/>
          <p:cNvSpPr>
            <a:spLocks noChangeShapeType="1"/>
          </p:cNvSpPr>
          <p:nvPr/>
        </p:nvSpPr>
        <p:spPr bwMode="auto">
          <a:xfrm>
            <a:off x="6705600" y="2590800"/>
            <a:ext cx="1371600" cy="762000"/>
          </a:xfrm>
          <a:prstGeom prst="line">
            <a:avLst/>
          </a:prstGeom>
          <a:noFill/>
          <a:ln w="31750">
            <a:solidFill>
              <a:srgbClr val="FFFFFF"/>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06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8067">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8067">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0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_income-inequality-1997-2008-hi-res"/>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0" y="225425"/>
            <a:ext cx="9144000" cy="6407150"/>
          </a:xfrm>
          <a:prstGeom prst="rect">
            <a:avLst/>
          </a:prstGeom>
          <a:noFill/>
          <a:ln>
            <a:noFill/>
          </a:ln>
        </p:spPr>
      </p:pic>
    </p:spTree>
    <p:extLst>
      <p:ext uri="{BB962C8B-B14F-4D97-AF65-F5344CB8AC3E}">
        <p14:creationId xmlns:p14="http://schemas.microsoft.com/office/powerpoint/2010/main" val="254466650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50" name="Rectangle 2"/>
          <p:cNvSpPr>
            <a:spLocks noGrp="1" noChangeArrowheads="1"/>
          </p:cNvSpPr>
          <p:nvPr>
            <p:ph type="title" idx="4294967295"/>
          </p:nvPr>
        </p:nvSpPr>
        <p:spPr>
          <a:xfrm>
            <a:off x="457200" y="304800"/>
            <a:ext cx="8229600" cy="1143000"/>
          </a:xfrm>
        </p:spPr>
        <p:txBody>
          <a:bodyPr/>
          <a:lstStyle/>
          <a:p>
            <a:pPr eaLnBrk="1" hangingPunct="1"/>
            <a:r>
              <a:rPr lang="en-US" sz="4000" smtClean="0"/>
              <a:t> </a:t>
            </a:r>
            <a:r>
              <a:rPr lang="en-US" sz="3200" smtClean="0"/>
              <a:t>Who wins and who loses with </a:t>
            </a:r>
            <a:br>
              <a:rPr lang="en-US" sz="3200" smtClean="0"/>
            </a:br>
            <a:r>
              <a:rPr lang="en-US" sz="3200" smtClean="0"/>
              <a:t>socialized financing (social insurance)</a:t>
            </a:r>
          </a:p>
        </p:txBody>
      </p:sp>
      <p:sp>
        <p:nvSpPr>
          <p:cNvPr id="90115" name="Rectangle 3"/>
          <p:cNvSpPr>
            <a:spLocks noGrp="1" noChangeArrowheads="1"/>
          </p:cNvSpPr>
          <p:nvPr>
            <p:ph idx="4294967295"/>
          </p:nvPr>
        </p:nvSpPr>
        <p:spPr>
          <a:xfrm>
            <a:off x="457200" y="1447800"/>
            <a:ext cx="8229600" cy="4648200"/>
          </a:xfrm>
        </p:spPr>
        <p:txBody>
          <a:bodyPr/>
          <a:lstStyle/>
          <a:p>
            <a:pPr defTabSz="457200" eaLnBrk="1" hangingPunct="1">
              <a:lnSpc>
                <a:spcPct val="80000"/>
              </a:lnSpc>
            </a:pPr>
            <a:r>
              <a:rPr lang="en-US" b="1" smtClean="0"/>
              <a:t>Winners:</a:t>
            </a:r>
          </a:p>
          <a:p>
            <a:pPr lvl="1" defTabSz="457200" eaLnBrk="1" hangingPunct="1">
              <a:lnSpc>
                <a:spcPct val="80000"/>
              </a:lnSpc>
            </a:pPr>
            <a:r>
              <a:rPr lang="en-US" sz="2000" b="1" smtClean="0">
                <a:solidFill>
                  <a:schemeClr val="folHlink"/>
                </a:solidFill>
              </a:rPr>
              <a:t>Businesses</a:t>
            </a:r>
            <a:r>
              <a:rPr lang="en-US" sz="2000" b="1" smtClean="0"/>
              <a:t> can mind their own business! Reduce costs, more competitive, reduce employee turnover, lower costs.  </a:t>
            </a:r>
          </a:p>
          <a:p>
            <a:pPr lvl="1" defTabSz="457200" eaLnBrk="1" hangingPunct="1">
              <a:lnSpc>
                <a:spcPct val="80000"/>
              </a:lnSpc>
            </a:pPr>
            <a:r>
              <a:rPr lang="en-US" sz="2000" b="1" smtClean="0">
                <a:solidFill>
                  <a:schemeClr val="folHlink"/>
                </a:solidFill>
              </a:rPr>
              <a:t>Patients</a:t>
            </a:r>
            <a:r>
              <a:rPr lang="en-US" sz="2000" b="1" smtClean="0"/>
              <a:t>: health security for self, children, friends and community; no false “choices”, lower costs. </a:t>
            </a:r>
          </a:p>
          <a:p>
            <a:pPr lvl="1" defTabSz="457200" eaLnBrk="1" hangingPunct="1">
              <a:lnSpc>
                <a:spcPct val="80000"/>
              </a:lnSpc>
            </a:pPr>
            <a:r>
              <a:rPr lang="en-US" sz="2000" b="1" smtClean="0">
                <a:solidFill>
                  <a:schemeClr val="folHlink"/>
                </a:solidFill>
              </a:rPr>
              <a:t>Health providers</a:t>
            </a:r>
            <a:r>
              <a:rPr lang="en-US" sz="2000" b="1" smtClean="0"/>
              <a:t>: back to real business, providing health care, lower operation costs</a:t>
            </a:r>
          </a:p>
          <a:p>
            <a:pPr lvl="1" defTabSz="457200" eaLnBrk="1" hangingPunct="1">
              <a:lnSpc>
                <a:spcPct val="80000"/>
              </a:lnSpc>
              <a:buFontTx/>
              <a:buNone/>
            </a:pPr>
            <a:endParaRPr lang="en-US" sz="2000" b="1" smtClean="0"/>
          </a:p>
          <a:p>
            <a:pPr defTabSz="457200" eaLnBrk="1" hangingPunct="1">
              <a:lnSpc>
                <a:spcPct val="80000"/>
              </a:lnSpc>
            </a:pPr>
            <a:r>
              <a:rPr lang="en-US" b="1" smtClean="0"/>
              <a:t>Losers:</a:t>
            </a:r>
          </a:p>
          <a:p>
            <a:pPr lvl="1" defTabSz="457200" eaLnBrk="1" hangingPunct="1">
              <a:lnSpc>
                <a:spcPct val="80000"/>
              </a:lnSpc>
            </a:pPr>
            <a:r>
              <a:rPr lang="en-US" sz="2000" b="1" smtClean="0">
                <a:solidFill>
                  <a:schemeClr val="folHlink"/>
                </a:solidFill>
              </a:rPr>
              <a:t>For profit insurers:  </a:t>
            </a:r>
            <a:r>
              <a:rPr lang="en-US" sz="2000" b="1" smtClean="0"/>
              <a:t>no profit from medically necessary services</a:t>
            </a:r>
          </a:p>
          <a:p>
            <a:pPr lvl="1" defTabSz="457200" eaLnBrk="1" hangingPunct="1">
              <a:lnSpc>
                <a:spcPct val="80000"/>
              </a:lnSpc>
            </a:pPr>
            <a:r>
              <a:rPr lang="en-US" sz="2000" b="1" smtClean="0">
                <a:solidFill>
                  <a:schemeClr val="folHlink"/>
                </a:solidFill>
              </a:rPr>
              <a:t>Drug companies:</a:t>
            </a:r>
            <a:r>
              <a:rPr lang="en-US" sz="2000" smtClean="0"/>
              <a:t> truly need to negotiate prices</a:t>
            </a:r>
          </a:p>
          <a:p>
            <a:pPr lvl="1" defTabSz="457200" eaLnBrk="1" hangingPunct="1">
              <a:lnSpc>
                <a:spcPct val="80000"/>
              </a:lnSpc>
            </a:pPr>
            <a:r>
              <a:rPr lang="en-US" sz="2000" b="1" smtClean="0">
                <a:solidFill>
                  <a:schemeClr val="folHlink"/>
                </a:solidFill>
              </a:rPr>
              <a:t>Shareholders: </a:t>
            </a:r>
            <a:r>
              <a:rPr lang="en-US" sz="2000" b="1" smtClean="0"/>
              <a:t>can’t make fortunes from medically necessary services</a:t>
            </a:r>
          </a:p>
          <a:p>
            <a:pPr lvl="1" defTabSz="457200" eaLnBrk="1" hangingPunct="1">
              <a:lnSpc>
                <a:spcPct val="80000"/>
              </a:lnSpc>
            </a:pPr>
            <a:r>
              <a:rPr lang="en-US" sz="2000" b="1" smtClean="0">
                <a:solidFill>
                  <a:schemeClr val="folHlink"/>
                </a:solidFill>
              </a:rPr>
              <a:t>Politicians: </a:t>
            </a:r>
            <a:r>
              <a:rPr lang="en-US" sz="2000" b="1" smtClean="0"/>
              <a:t>no tons of money from all of the above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1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011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0115">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011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011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011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0115">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011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C:\Users\Steve\Documents\Steve PNHP OWS Activism\Making PPT\Big-Healthcare-Lobby-071609-Mike-Thompson.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0513" y="381000"/>
            <a:ext cx="8624887"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MDOPIN2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POLL790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C:\Users\Steve\Documents\Steve PNHP OWS Activism\Making PPT\CEOs-Forget-It-John-Jonik.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9000" y="152400"/>
            <a:ext cx="7416800" cy="659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4"/>
          <p:cNvSpPr>
            <a:spLocks noGrp="1"/>
          </p:cNvSpPr>
          <p:nvPr>
            <p:ph type="title"/>
          </p:nvPr>
        </p:nvSpPr>
        <p:spPr>
          <a:xfrm>
            <a:off x="0" y="152400"/>
            <a:ext cx="9144000" cy="1143000"/>
          </a:xfrm>
        </p:spPr>
        <p:txBody>
          <a:bodyPr/>
          <a:lstStyle/>
          <a:p>
            <a:r>
              <a:rPr lang="en-US" sz="2800" dirty="0" smtClean="0">
                <a:solidFill>
                  <a:srgbClr val="FF0000"/>
                </a:solidFill>
              </a:rPr>
              <a:t>American People Support This</a:t>
            </a:r>
            <a:br>
              <a:rPr lang="en-US" sz="2800" dirty="0" smtClean="0">
                <a:solidFill>
                  <a:srgbClr val="FF0000"/>
                </a:solidFill>
              </a:rPr>
            </a:br>
            <a:r>
              <a:rPr lang="en-US" sz="2400" dirty="0" smtClean="0">
                <a:solidFill>
                  <a:srgbClr val="FF0000"/>
                </a:solidFill>
              </a:rPr>
              <a:t>Media does Not Publicize own Findings; Politicians </a:t>
            </a:r>
            <a:r>
              <a:rPr lang="en-US" sz="2400" dirty="0">
                <a:solidFill>
                  <a:srgbClr val="FF0000"/>
                </a:solidFill>
              </a:rPr>
              <a:t>won’t listen</a:t>
            </a:r>
            <a:r>
              <a:rPr lang="en-US" sz="2400" dirty="0"/>
              <a:t/>
            </a:r>
            <a:br>
              <a:rPr lang="en-US" sz="2400" dirty="0"/>
            </a:br>
            <a:r>
              <a:rPr lang="en-US" sz="2000" dirty="0">
                <a:hlinkClick r:id="rId2"/>
              </a:rPr>
              <a:t>http://</a:t>
            </a:r>
            <a:r>
              <a:rPr lang="en-US" sz="2000" dirty="0" smtClean="0">
                <a:hlinkClick r:id="rId2"/>
              </a:rPr>
              <a:t>wpasinglepayer.org/learn-about-single-payer/poll-results-on-single-payer</a:t>
            </a:r>
            <a:r>
              <a:rPr lang="en-US" sz="2000" dirty="0" smtClean="0"/>
              <a:t/>
            </a:r>
            <a:br>
              <a:rPr lang="en-US" sz="2000" dirty="0" smtClean="0"/>
            </a:br>
            <a:endParaRPr lang="en-US" sz="2000" dirty="0" smtClean="0"/>
          </a:p>
        </p:txBody>
      </p:sp>
      <p:sp>
        <p:nvSpPr>
          <p:cNvPr id="160771" name="Content Placeholder 5"/>
          <p:cNvSpPr>
            <a:spLocks noGrp="1"/>
          </p:cNvSpPr>
          <p:nvPr>
            <p:ph idx="1"/>
          </p:nvPr>
        </p:nvSpPr>
        <p:spPr>
          <a:xfrm>
            <a:off x="228600" y="1447800"/>
            <a:ext cx="8686800" cy="5334000"/>
          </a:xfrm>
        </p:spPr>
        <p:txBody>
          <a:bodyPr/>
          <a:lstStyle/>
          <a:p>
            <a:pPr>
              <a:buFontTx/>
              <a:buNone/>
            </a:pPr>
            <a:r>
              <a:rPr lang="en-US" sz="1200" dirty="0" smtClean="0"/>
              <a:t>October 2003 Washington Post/ABC News Poll: </a:t>
            </a:r>
          </a:p>
          <a:p>
            <a:pPr>
              <a:buFontTx/>
              <a:buNone/>
            </a:pPr>
            <a:r>
              <a:rPr lang="en-US" sz="1200" dirty="0" smtClean="0"/>
              <a:t>	“W</a:t>
            </a:r>
            <a:r>
              <a:rPr lang="en-US" sz="1200" i="1" dirty="0" smtClean="0"/>
              <a:t>hich would you prefer – (the current health insurance system in the United States, in which most people get their health insurance from private employers, but some people have no insurance); or (a universal health insurance program, in which everyone is covered under a program like Medicare that's run by the government and financed by taxpayers?) : 62 % Universal</a:t>
            </a:r>
          </a:p>
          <a:p>
            <a:pPr>
              <a:buFontTx/>
              <a:buNone/>
            </a:pPr>
            <a:endParaRPr lang="en-US" sz="1200" i="1" dirty="0" smtClean="0"/>
          </a:p>
          <a:p>
            <a:pPr>
              <a:buFontTx/>
              <a:buNone/>
            </a:pPr>
            <a:r>
              <a:rPr lang="en-US" sz="1200" dirty="0" smtClean="0"/>
              <a:t>October 2005 Harris Poll: </a:t>
            </a:r>
          </a:p>
          <a:p>
            <a:pPr>
              <a:buFontTx/>
              <a:buNone/>
            </a:pPr>
            <a:r>
              <a:rPr lang="en-US" sz="1200" dirty="0" smtClean="0"/>
              <a:t>	“Please indicate whether you support or oppose the </a:t>
            </a:r>
            <a:r>
              <a:rPr lang="en-US" sz="1200" dirty="0" err="1" smtClean="0"/>
              <a:t>policy.“Universal</a:t>
            </a:r>
            <a:r>
              <a:rPr lang="en-US" sz="1200" dirty="0" smtClean="0"/>
              <a:t> health insurance” = 75% Strongly/Somewhat Favor</a:t>
            </a:r>
          </a:p>
          <a:p>
            <a:pPr>
              <a:buFontTx/>
              <a:buNone/>
            </a:pPr>
            <a:endParaRPr lang="en-US" sz="1200" dirty="0" smtClean="0"/>
          </a:p>
          <a:p>
            <a:pPr>
              <a:buFontTx/>
              <a:buNone/>
            </a:pPr>
            <a:r>
              <a:rPr lang="en-US" sz="1200" dirty="0" smtClean="0"/>
              <a:t>February 2007 NY Times/CBS News Poll: </a:t>
            </a:r>
            <a:r>
              <a:rPr lang="en-US" sz="1200" i="1" dirty="0" smtClean="0"/>
              <a:t>Do you think the federal government should guarantee health insurance for all Americans, or isn't this the responsibility of the federal government? 64% - Guarantee</a:t>
            </a:r>
            <a:br>
              <a:rPr lang="en-US" sz="1200" i="1" dirty="0" smtClean="0"/>
            </a:br>
            <a:endParaRPr lang="en-US" sz="1200" i="1" dirty="0" smtClean="0"/>
          </a:p>
          <a:p>
            <a:pPr>
              <a:buFontTx/>
              <a:buNone/>
            </a:pPr>
            <a:r>
              <a:rPr lang="en-US" sz="1200" i="1" dirty="0" smtClean="0"/>
              <a:t>	If you had to choose, which do you think is more important for the country to do right now, maintain the tax cuts enacted in recent years or make sure all Americans have access to health care?</a:t>
            </a:r>
            <a:r>
              <a:rPr lang="en-US" sz="1200" dirty="0" smtClean="0"/>
              <a:t> </a:t>
            </a:r>
            <a:br>
              <a:rPr lang="en-US" sz="1200" dirty="0" smtClean="0"/>
            </a:br>
            <a:r>
              <a:rPr lang="en-US" sz="1200" dirty="0" smtClean="0"/>
              <a:t>76% - Access to health insurance; 18% - Cutting taxes; </a:t>
            </a:r>
          </a:p>
          <a:p>
            <a:endParaRPr lang="en-US" sz="1200" b="1" dirty="0" smtClean="0"/>
          </a:p>
          <a:p>
            <a:pPr>
              <a:buFontTx/>
              <a:buNone/>
            </a:pPr>
            <a:r>
              <a:rPr lang="en-US" sz="1200" dirty="0" smtClean="0"/>
              <a:t>December 2007: AP - Yahoo News Poll: </a:t>
            </a:r>
          </a:p>
          <a:p>
            <a:pPr>
              <a:buFontTx/>
              <a:buNone/>
            </a:pPr>
            <a:r>
              <a:rPr lang="en-US" sz="1200" dirty="0" smtClean="0"/>
              <a:t>	Do you consider yourself a supporter of a single-payer health care system, that is a national health plan financed by taxpayers in which all Americans would get their insurance from a single government plan, or not? </a:t>
            </a:r>
          </a:p>
          <a:p>
            <a:pPr>
              <a:buFontTx/>
              <a:buNone/>
            </a:pPr>
            <a:r>
              <a:rPr lang="en-US" sz="1200" dirty="0" smtClean="0"/>
              <a:t>	Yes 54%, No 44%</a:t>
            </a:r>
          </a:p>
          <a:p>
            <a:pPr>
              <a:buFontTx/>
              <a:buNone/>
            </a:pPr>
            <a:endParaRPr lang="en-US" sz="1200" dirty="0" smtClean="0"/>
          </a:p>
          <a:p>
            <a:pPr>
              <a:buFontTx/>
              <a:buNone/>
            </a:pPr>
            <a:r>
              <a:rPr lang="en-US" sz="1200" dirty="0" smtClean="0"/>
              <a:t>May 2007 CNN/Opinion Research Poll:</a:t>
            </a:r>
            <a:r>
              <a:rPr lang="en-US" sz="1200" i="1" dirty="0" smtClean="0"/>
              <a:t> </a:t>
            </a:r>
          </a:p>
          <a:p>
            <a:pPr>
              <a:buFontTx/>
              <a:buNone/>
            </a:pPr>
            <a:r>
              <a:rPr lang="en-US" sz="1200" i="1" dirty="0" smtClean="0"/>
              <a:t>	Do you think the government should provide a national health insurance program for all Americans, even if this would require higher taxes? </a:t>
            </a:r>
          </a:p>
          <a:p>
            <a:pPr>
              <a:buFontTx/>
              <a:buNone/>
            </a:pPr>
            <a:r>
              <a:rPr lang="en-US" sz="1200" i="1" dirty="0" smtClean="0"/>
              <a:t>	64% - Yes, 35% - No, </a:t>
            </a:r>
            <a:endParaRPr lang="en-US" sz="1200" dirty="0" smtClean="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a:xfrm>
            <a:off x="0" y="228600"/>
            <a:ext cx="9144000" cy="685800"/>
          </a:xfrm>
        </p:spPr>
        <p:txBody>
          <a:bodyPr/>
          <a:lstStyle/>
          <a:p>
            <a:r>
              <a:rPr lang="en-US" sz="2800" dirty="0" smtClean="0">
                <a:solidFill>
                  <a:srgbClr val="FF0000"/>
                </a:solidFill>
              </a:rPr>
              <a:t>More </a:t>
            </a:r>
            <a:r>
              <a:rPr lang="en-US" sz="2800" dirty="0">
                <a:solidFill>
                  <a:srgbClr val="FF0000"/>
                </a:solidFill>
              </a:rPr>
              <a:t>Polling</a:t>
            </a:r>
            <a:br>
              <a:rPr lang="en-US" sz="2800" dirty="0">
                <a:solidFill>
                  <a:srgbClr val="FF0000"/>
                </a:solidFill>
              </a:rPr>
            </a:br>
            <a:r>
              <a:rPr lang="en-US" sz="2000" dirty="0">
                <a:hlinkClick r:id="rId2"/>
              </a:rPr>
              <a:t>http://</a:t>
            </a:r>
            <a:r>
              <a:rPr lang="en-US" sz="2000" dirty="0" smtClean="0">
                <a:hlinkClick r:id="rId2"/>
              </a:rPr>
              <a:t>wpasinglepayer.org/learn-about-single-payer/poll-results-on-single-payer</a:t>
            </a:r>
            <a:r>
              <a:rPr lang="en-US" sz="2000" dirty="0" smtClean="0"/>
              <a:t/>
            </a:r>
            <a:br>
              <a:rPr lang="en-US" sz="2000" dirty="0" smtClean="0"/>
            </a:br>
            <a:endParaRPr lang="en-US" sz="2000" dirty="0" smtClean="0"/>
          </a:p>
        </p:txBody>
      </p:sp>
      <p:sp>
        <p:nvSpPr>
          <p:cNvPr id="161795" name="Content Placeholder 2"/>
          <p:cNvSpPr>
            <a:spLocks noGrp="1"/>
          </p:cNvSpPr>
          <p:nvPr>
            <p:ph idx="1"/>
          </p:nvPr>
        </p:nvSpPr>
        <p:spPr>
          <a:xfrm>
            <a:off x="228600" y="1066800"/>
            <a:ext cx="8686800" cy="5734050"/>
          </a:xfrm>
        </p:spPr>
        <p:txBody>
          <a:bodyPr/>
          <a:lstStyle/>
          <a:p>
            <a:pPr>
              <a:buFontTx/>
              <a:buNone/>
            </a:pPr>
            <a:r>
              <a:rPr lang="en-US" sz="1200" dirty="0" smtClean="0"/>
              <a:t>December 2007 AP - Yahoo Poll</a:t>
            </a:r>
          </a:p>
          <a:p>
            <a:pPr>
              <a:buFontTx/>
              <a:buNone/>
            </a:pPr>
            <a:r>
              <a:rPr lang="en-US" sz="1200" i="1" dirty="0" smtClean="0"/>
              <a:t>	“Which comes closest to your view?</a:t>
            </a:r>
            <a:br>
              <a:rPr lang="en-US" sz="1200" i="1" dirty="0" smtClean="0"/>
            </a:br>
            <a:r>
              <a:rPr lang="en-US" sz="1200" i="1" dirty="0" smtClean="0"/>
              <a:t>34% - The United States should continue the current health insurance system in which most people get their health insurance from private employers, but some people have no insurance</a:t>
            </a:r>
            <a:br>
              <a:rPr lang="en-US" sz="1200" i="1" dirty="0" smtClean="0"/>
            </a:br>
            <a:r>
              <a:rPr lang="en-US" sz="1200" i="1" dirty="0" smtClean="0"/>
              <a:t>65% - The United States should adopt a universal health insurance program in which everyone is covered under a program like Medicare that is run by the government and financed by taxpayers</a:t>
            </a:r>
            <a:br>
              <a:rPr lang="en-US" sz="1200" i="1" dirty="0" smtClean="0"/>
            </a:br>
            <a:endParaRPr lang="en-US" sz="1200" i="1" dirty="0" smtClean="0"/>
          </a:p>
          <a:p>
            <a:pPr>
              <a:buFontTx/>
              <a:buNone/>
            </a:pPr>
            <a:endParaRPr lang="en-US" sz="1200" dirty="0" smtClean="0"/>
          </a:p>
          <a:p>
            <a:pPr>
              <a:buFontTx/>
              <a:buNone/>
            </a:pPr>
            <a:r>
              <a:rPr lang="en-US" sz="1200" dirty="0" smtClean="0"/>
              <a:t>2009 Kaiser Health Tracking Poll</a:t>
            </a:r>
          </a:p>
          <a:p>
            <a:pPr>
              <a:buFontTx/>
              <a:buNone/>
            </a:pPr>
            <a:r>
              <a:rPr lang="en-US" sz="1200" dirty="0" smtClean="0"/>
              <a:t>	Do you favor or oppose, "Having a national health plan in which all Americans would get their insurance through an expanded, universal form of Medicare-for all?” </a:t>
            </a:r>
          </a:p>
          <a:p>
            <a:pPr>
              <a:buFontTx/>
              <a:buNone/>
            </a:pPr>
            <a:r>
              <a:rPr lang="en-US" sz="1200" dirty="0" smtClean="0"/>
              <a:t>	Favor 58%, </a:t>
            </a:r>
          </a:p>
          <a:p>
            <a:pPr>
              <a:buFontTx/>
              <a:buNone/>
            </a:pPr>
            <a:endParaRPr lang="en-US" sz="1200" dirty="0" smtClean="0"/>
          </a:p>
          <a:p>
            <a:pPr>
              <a:buFontTx/>
              <a:buNone/>
            </a:pPr>
            <a:r>
              <a:rPr lang="en-US" sz="1200" dirty="0" smtClean="0"/>
              <a:t>July 2009: Time Magazine </a:t>
            </a:r>
          </a:p>
          <a:p>
            <a:pPr>
              <a:buFontTx/>
              <a:buNone/>
            </a:pPr>
            <a:r>
              <a:rPr lang="en-US" sz="1200" dirty="0" smtClean="0"/>
              <a:t>	“Would you favor or oppose a program that creates a national single-payer plan similar to Medicare for all, in which the government would provide healthcare insurance to all Americans? </a:t>
            </a:r>
          </a:p>
          <a:p>
            <a:pPr>
              <a:buFontTx/>
              <a:buNone/>
            </a:pPr>
            <a:r>
              <a:rPr lang="en-US" sz="1200" dirty="0" smtClean="0"/>
              <a:t>	Favor 49%, Oppose 46%, </a:t>
            </a:r>
          </a:p>
          <a:p>
            <a:pPr>
              <a:buFontTx/>
              <a:buNone/>
            </a:pPr>
            <a:endParaRPr lang="en-US" sz="1200" dirty="0" smtClean="0"/>
          </a:p>
          <a:p>
            <a:pPr>
              <a:buFontTx/>
              <a:buNone/>
            </a:pPr>
            <a:r>
              <a:rPr lang="en-US" sz="1200" dirty="0" smtClean="0"/>
              <a:t>February 2009: Grove Insight Opinion Research </a:t>
            </a:r>
          </a:p>
          <a:p>
            <a:pPr>
              <a:buFontTx/>
              <a:buNone/>
            </a:pPr>
            <a:r>
              <a:rPr lang="en-US" sz="1200" dirty="0" smtClean="0"/>
              <a:t>	"When given a choice of the current system or one "like Medicare that is run by the government and financed by taxpayers,” 59% say they would prefer a national health insurance program that covers everyone, over the current system of private insurance offered to most through their employer."</a:t>
            </a:r>
          </a:p>
          <a:p>
            <a:pPr>
              <a:buFontTx/>
              <a:buNone/>
            </a:pPr>
            <a:endParaRPr lang="en-US" sz="1200" dirty="0" smtClean="0"/>
          </a:p>
          <a:p>
            <a:pPr>
              <a:buFontTx/>
              <a:buNone/>
            </a:pPr>
            <a:r>
              <a:rPr lang="en-US" sz="1200" dirty="0" smtClean="0"/>
              <a:t>February 2009 New York Times/CBS News Poll  </a:t>
            </a:r>
          </a:p>
          <a:p>
            <a:pPr>
              <a:buFontTx/>
              <a:buNone/>
            </a:pPr>
            <a:r>
              <a:rPr lang="en-US" sz="1200" dirty="0" smtClean="0"/>
              <a:t>	59% say the government should provide national health insurance, including 49% who say such insurance should cover all medical problems.</a:t>
            </a:r>
          </a:p>
          <a:p>
            <a:endParaRPr lang="en-US" dirty="0" smtClean="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C:\Users\Steve\Documents\Steve PNHP OWS Activism\Making PPT\david-horsey-cartoon20091016.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152400"/>
            <a:ext cx="8593138" cy="658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teve\Documents\Steve PNHP OWS Activism\Making PPT\Healthcare for the 99%.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9600" y="279400"/>
            <a:ext cx="8128000" cy="6096000"/>
          </a:xfrm>
          <a:prstGeom prst="rect">
            <a:avLst/>
          </a:prstGeom>
          <a:noFill/>
        </p:spPr>
      </p:pic>
    </p:spTree>
    <p:extLst>
      <p:ext uri="{BB962C8B-B14F-4D97-AF65-F5344CB8AC3E}">
        <p14:creationId xmlns:p14="http://schemas.microsoft.com/office/powerpoint/2010/main" val="254199572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sz="2800" b="1" dirty="0" smtClean="0">
                <a:solidFill>
                  <a:srgbClr val="FF0000"/>
                </a:solidFill>
              </a:rPr>
              <a:t>Doctors Support </a:t>
            </a:r>
            <a:r>
              <a:rPr lang="en-US" sz="2800" b="1" dirty="0">
                <a:solidFill>
                  <a:srgbClr val="FF0000"/>
                </a:solidFill>
              </a:rPr>
              <a:t>Occupy Wall </a:t>
            </a:r>
            <a:r>
              <a:rPr lang="en-US" sz="2800" b="1" dirty="0" smtClean="0">
                <a:solidFill>
                  <a:srgbClr val="FF0000"/>
                </a:solidFill>
              </a:rPr>
              <a:t>Street</a:t>
            </a:r>
            <a:br>
              <a:rPr lang="en-US" sz="2800" b="1" dirty="0" smtClean="0">
                <a:solidFill>
                  <a:srgbClr val="FF0000"/>
                </a:solidFill>
              </a:rPr>
            </a:br>
            <a:r>
              <a:rPr lang="en-US" sz="2800" b="1" dirty="0" smtClean="0">
                <a:solidFill>
                  <a:srgbClr val="FF0000"/>
                </a:solidFill>
              </a:rPr>
              <a:t>Because Wall </a:t>
            </a:r>
            <a:r>
              <a:rPr lang="en-US" sz="2800" b="1" dirty="0">
                <a:solidFill>
                  <a:srgbClr val="FF0000"/>
                </a:solidFill>
              </a:rPr>
              <a:t>Street Is Occupying Health </a:t>
            </a:r>
            <a:r>
              <a:rPr lang="en-US" sz="2800" b="1" dirty="0" smtClean="0">
                <a:solidFill>
                  <a:srgbClr val="FF0000"/>
                </a:solidFill>
              </a:rPr>
              <a:t>Care</a:t>
            </a:r>
            <a:endParaRPr lang="en-US" b="1" dirty="0">
              <a:solidFill>
                <a:srgbClr val="FF0000"/>
              </a:solidFill>
            </a:endParaRPr>
          </a:p>
        </p:txBody>
      </p:sp>
      <p:sp>
        <p:nvSpPr>
          <p:cNvPr id="3" name="Content Placeholder 2"/>
          <p:cNvSpPr>
            <a:spLocks noGrp="1"/>
          </p:cNvSpPr>
          <p:nvPr>
            <p:ph idx="1"/>
          </p:nvPr>
        </p:nvSpPr>
        <p:spPr>
          <a:xfrm>
            <a:off x="152400" y="990600"/>
            <a:ext cx="8839200" cy="5715000"/>
          </a:xfrm>
        </p:spPr>
        <p:txBody>
          <a:bodyPr/>
          <a:lstStyle/>
          <a:p>
            <a:pPr marL="0" indent="0">
              <a:buNone/>
            </a:pPr>
            <a:r>
              <a:rPr lang="en-US" sz="1200" dirty="0" smtClean="0">
                <a:solidFill>
                  <a:srgbClr val="0000FF"/>
                </a:solidFill>
              </a:rPr>
              <a:t>We </a:t>
            </a:r>
            <a:r>
              <a:rPr lang="en-US" sz="1200" dirty="0">
                <a:solidFill>
                  <a:srgbClr val="0000FF"/>
                </a:solidFill>
              </a:rPr>
              <a:t>support OWS because economic inequality </a:t>
            </a:r>
            <a:r>
              <a:rPr lang="en-US" sz="1200" dirty="0" smtClean="0">
                <a:solidFill>
                  <a:srgbClr val="0000FF"/>
                </a:solidFill>
              </a:rPr>
              <a:t>and social </a:t>
            </a:r>
            <a:r>
              <a:rPr lang="en-US" sz="1200" dirty="0">
                <a:solidFill>
                  <a:srgbClr val="0000FF"/>
                </a:solidFill>
              </a:rPr>
              <a:t>injustice make our patients sick. The toxic combination of false and needless bad policies, bad </a:t>
            </a:r>
            <a:r>
              <a:rPr lang="en-US" sz="1200" dirty="0" smtClean="0">
                <a:solidFill>
                  <a:srgbClr val="0000FF"/>
                </a:solidFill>
              </a:rPr>
              <a:t>economics and </a:t>
            </a:r>
            <a:r>
              <a:rPr lang="en-US" sz="1200" dirty="0">
                <a:solidFill>
                  <a:srgbClr val="0000FF"/>
                </a:solidFill>
              </a:rPr>
              <a:t>bad politics are responsible for the fact that a majority of people do </a:t>
            </a:r>
            <a:r>
              <a:rPr lang="en-US" sz="1200" dirty="0" smtClean="0">
                <a:solidFill>
                  <a:srgbClr val="0000FF"/>
                </a:solidFill>
              </a:rPr>
              <a:t>not enjoy </a:t>
            </a:r>
            <a:r>
              <a:rPr lang="en-US" sz="1200" dirty="0">
                <a:solidFill>
                  <a:srgbClr val="0000FF"/>
                </a:solidFill>
              </a:rPr>
              <a:t>the good health that is biologically possible.  Low wages and income, high unemployment, </a:t>
            </a:r>
            <a:r>
              <a:rPr lang="en-US" sz="1200" dirty="0" smtClean="0">
                <a:solidFill>
                  <a:srgbClr val="0000FF"/>
                </a:solidFill>
              </a:rPr>
              <a:t>inadequate education</a:t>
            </a:r>
            <a:r>
              <a:rPr lang="en-US" sz="1200" dirty="0">
                <a:solidFill>
                  <a:srgbClr val="0000FF"/>
                </a:solidFill>
              </a:rPr>
              <a:t>, unhealthy food, inappropriate drugs, unaffordable housing, </a:t>
            </a:r>
            <a:r>
              <a:rPr lang="en-US" sz="1200" dirty="0" smtClean="0">
                <a:solidFill>
                  <a:srgbClr val="0000FF"/>
                </a:solidFill>
              </a:rPr>
              <a:t>unsafe jobs</a:t>
            </a:r>
            <a:r>
              <a:rPr lang="en-US" sz="1200" dirty="0">
                <a:solidFill>
                  <a:srgbClr val="0000FF"/>
                </a:solidFill>
              </a:rPr>
              <a:t>, a polluted environment, and a lack of access to affordable healthcare </a:t>
            </a:r>
            <a:r>
              <a:rPr lang="en-US" sz="1200" dirty="0" smtClean="0">
                <a:solidFill>
                  <a:srgbClr val="0000FF"/>
                </a:solidFill>
              </a:rPr>
              <a:t>sicken and </a:t>
            </a:r>
            <a:r>
              <a:rPr lang="en-US" sz="1200" dirty="0">
                <a:solidFill>
                  <a:srgbClr val="0000FF"/>
                </a:solidFill>
              </a:rPr>
              <a:t>kill our patients.  Doctors </a:t>
            </a:r>
            <a:r>
              <a:rPr lang="en-US" sz="1200" dirty="0" smtClean="0">
                <a:solidFill>
                  <a:srgbClr val="0000FF"/>
                </a:solidFill>
              </a:rPr>
              <a:t>cannot stand </a:t>
            </a:r>
            <a:r>
              <a:rPr lang="en-US" sz="1200" dirty="0">
                <a:solidFill>
                  <a:srgbClr val="0000FF"/>
                </a:solidFill>
              </a:rPr>
              <a:t>by silently while corporations and a corrupted political system </a:t>
            </a:r>
            <a:r>
              <a:rPr lang="en-US" sz="1200" dirty="0" smtClean="0">
                <a:solidFill>
                  <a:srgbClr val="0000FF"/>
                </a:solidFill>
              </a:rPr>
              <a:t>favoring the </a:t>
            </a:r>
            <a:r>
              <a:rPr lang="en-US" sz="1200" dirty="0">
                <a:solidFill>
                  <a:srgbClr val="0000FF"/>
                </a:solidFill>
              </a:rPr>
              <a:t>1%, sicken and kill our patients</a:t>
            </a:r>
            <a:r>
              <a:rPr lang="en-US" sz="1200" dirty="0" smtClean="0">
                <a:solidFill>
                  <a:srgbClr val="0000FF"/>
                </a:solidFill>
              </a:rPr>
              <a:t>. </a:t>
            </a:r>
            <a:endParaRPr lang="en-US" sz="1200" dirty="0">
              <a:solidFill>
                <a:srgbClr val="0000FF"/>
              </a:solidFill>
            </a:endParaRPr>
          </a:p>
          <a:p>
            <a:endParaRPr lang="en-US" sz="1200" dirty="0">
              <a:solidFill>
                <a:srgbClr val="0000FF"/>
              </a:solidFill>
            </a:endParaRPr>
          </a:p>
          <a:p>
            <a:pPr marL="0" indent="0">
              <a:buNone/>
            </a:pPr>
            <a:r>
              <a:rPr lang="en-US" sz="1200" dirty="0">
                <a:solidFill>
                  <a:srgbClr val="0000FF"/>
                </a:solidFill>
              </a:rPr>
              <a:t>We support OWS because </a:t>
            </a:r>
            <a:r>
              <a:rPr lang="en-US" sz="1200" dirty="0" smtClean="0">
                <a:solidFill>
                  <a:srgbClr val="0000FF"/>
                </a:solidFill>
              </a:rPr>
              <a:t>healthcare is </a:t>
            </a:r>
            <a:r>
              <a:rPr lang="en-US" sz="1200" dirty="0">
                <a:solidFill>
                  <a:srgbClr val="0000FF"/>
                </a:solidFill>
              </a:rPr>
              <a:t>a human right, and everybody in America deserves access to affordable </a:t>
            </a:r>
            <a:r>
              <a:rPr lang="en-US" sz="1200" dirty="0" smtClean="0">
                <a:solidFill>
                  <a:srgbClr val="0000FF"/>
                </a:solidFill>
              </a:rPr>
              <a:t>high quality </a:t>
            </a:r>
            <a:r>
              <a:rPr lang="en-US" sz="1200" dirty="0">
                <a:solidFill>
                  <a:srgbClr val="0000FF"/>
                </a:solidFill>
              </a:rPr>
              <a:t>healthcare.  The private </a:t>
            </a:r>
            <a:r>
              <a:rPr lang="en-US" sz="1200" dirty="0" smtClean="0">
                <a:solidFill>
                  <a:srgbClr val="0000FF"/>
                </a:solidFill>
              </a:rPr>
              <a:t>health insurance </a:t>
            </a:r>
            <a:r>
              <a:rPr lang="en-US" sz="1200" dirty="0">
                <a:solidFill>
                  <a:srgbClr val="0000FF"/>
                </a:solidFill>
              </a:rPr>
              <a:t>industry exemplifies a central tenet of the Occupy movement, </a:t>
            </a:r>
            <a:r>
              <a:rPr lang="en-US" sz="1200" dirty="0" smtClean="0">
                <a:solidFill>
                  <a:srgbClr val="0000FF"/>
                </a:solidFill>
              </a:rPr>
              <a:t>that unchecked </a:t>
            </a:r>
            <a:r>
              <a:rPr lang="en-US" sz="1200" dirty="0">
                <a:solidFill>
                  <a:srgbClr val="0000FF"/>
                </a:solidFill>
              </a:rPr>
              <a:t>corporate greed is harming human need.  We reject a system that falsely forces us </a:t>
            </a:r>
            <a:r>
              <a:rPr lang="en-US" sz="1200" dirty="0" smtClean="0">
                <a:solidFill>
                  <a:srgbClr val="0000FF"/>
                </a:solidFill>
              </a:rPr>
              <a:t>to treat </a:t>
            </a:r>
            <a:r>
              <a:rPr lang="en-US" sz="1200" dirty="0">
                <a:solidFill>
                  <a:srgbClr val="0000FF"/>
                </a:solidFill>
              </a:rPr>
              <a:t>patients differently based on the types of insurance they have and </a:t>
            </a:r>
            <a:r>
              <a:rPr lang="en-US" sz="1200" dirty="0" smtClean="0">
                <a:solidFill>
                  <a:srgbClr val="0000FF"/>
                </a:solidFill>
              </a:rPr>
              <a:t>what kinds </a:t>
            </a:r>
            <a:r>
              <a:rPr lang="en-US" sz="1200" dirty="0">
                <a:solidFill>
                  <a:srgbClr val="0000FF"/>
                </a:solidFill>
              </a:rPr>
              <a:t>of treatments they can “afford.” Our duty is to our patients. Corporations are not people and we have no duty to serve them. </a:t>
            </a:r>
          </a:p>
          <a:p>
            <a:endParaRPr lang="en-US" sz="1200" dirty="0">
              <a:solidFill>
                <a:srgbClr val="0000FF"/>
              </a:solidFill>
            </a:endParaRPr>
          </a:p>
          <a:p>
            <a:pPr marL="0" indent="0">
              <a:buNone/>
            </a:pPr>
            <a:r>
              <a:rPr lang="en-US" sz="1200" dirty="0" smtClean="0">
                <a:solidFill>
                  <a:srgbClr val="0000FF"/>
                </a:solidFill>
              </a:rPr>
              <a:t>We </a:t>
            </a:r>
            <a:r>
              <a:rPr lang="en-US" sz="1200" dirty="0">
                <a:solidFill>
                  <a:srgbClr val="0000FF"/>
                </a:solidFill>
              </a:rPr>
              <a:t>support OWS because we believe in </a:t>
            </a:r>
            <a:r>
              <a:rPr lang="en-US" sz="1200" dirty="0" smtClean="0">
                <a:solidFill>
                  <a:srgbClr val="0000FF"/>
                </a:solidFill>
              </a:rPr>
              <a:t>facts and </a:t>
            </a:r>
            <a:r>
              <a:rPr lang="en-US" sz="1200" dirty="0">
                <a:solidFill>
                  <a:srgbClr val="0000FF"/>
                </a:solidFill>
              </a:rPr>
              <a:t>evidence, and the facts and evidence shows that a profit-driven healthcare </a:t>
            </a:r>
            <a:r>
              <a:rPr lang="en-US" sz="1200" dirty="0" smtClean="0">
                <a:solidFill>
                  <a:srgbClr val="0000FF"/>
                </a:solidFill>
              </a:rPr>
              <a:t>industry raises </a:t>
            </a:r>
            <a:r>
              <a:rPr lang="en-US" sz="1200" dirty="0">
                <a:solidFill>
                  <a:srgbClr val="0000FF"/>
                </a:solidFill>
              </a:rPr>
              <a:t>costs, lowers quality, and decreases access.  It is unhealthy </a:t>
            </a:r>
            <a:r>
              <a:rPr lang="en-US" sz="1200" dirty="0" smtClean="0">
                <a:solidFill>
                  <a:srgbClr val="0000FF"/>
                </a:solidFill>
              </a:rPr>
              <a:t>for the </a:t>
            </a:r>
            <a:r>
              <a:rPr lang="en-US" sz="1200" dirty="0">
                <a:solidFill>
                  <a:srgbClr val="0000FF"/>
                </a:solidFill>
              </a:rPr>
              <a:t>99%; only a few corporate executives, bankers, and lobbyists benefit.  </a:t>
            </a:r>
          </a:p>
          <a:p>
            <a:endParaRPr lang="en-US" sz="1200" dirty="0">
              <a:solidFill>
                <a:srgbClr val="0000FF"/>
              </a:solidFill>
            </a:endParaRPr>
          </a:p>
          <a:p>
            <a:pPr marL="0" indent="0">
              <a:buNone/>
            </a:pPr>
            <a:r>
              <a:rPr lang="en-US" sz="1200" dirty="0" smtClean="0">
                <a:solidFill>
                  <a:srgbClr val="0000FF"/>
                </a:solidFill>
              </a:rPr>
              <a:t>We </a:t>
            </a:r>
            <a:r>
              <a:rPr lang="en-US" sz="1200" dirty="0">
                <a:solidFill>
                  <a:srgbClr val="0000FF"/>
                </a:solidFill>
              </a:rPr>
              <a:t>support OW because our political system– corrupted by corporate money and the undue influence of the selfish </a:t>
            </a:r>
            <a:r>
              <a:rPr lang="en-US" sz="1200" dirty="0" smtClean="0">
                <a:solidFill>
                  <a:srgbClr val="0000FF"/>
                </a:solidFill>
              </a:rPr>
              <a:t>rich privileged </a:t>
            </a:r>
            <a:r>
              <a:rPr lang="en-US" sz="1200" dirty="0">
                <a:solidFill>
                  <a:srgbClr val="0000FF"/>
                </a:solidFill>
              </a:rPr>
              <a:t>with power and access – reject evidence-based health policies, </a:t>
            </a:r>
            <a:r>
              <a:rPr lang="en-US" sz="1200" dirty="0" smtClean="0">
                <a:solidFill>
                  <a:srgbClr val="0000FF"/>
                </a:solidFill>
              </a:rPr>
              <a:t>including single </a:t>
            </a:r>
            <a:r>
              <a:rPr lang="en-US" sz="1200" dirty="0">
                <a:solidFill>
                  <a:srgbClr val="0000FF"/>
                </a:solidFill>
              </a:rPr>
              <a:t>payer insurance, which would save both lives and money.  A healthy society is built on a </a:t>
            </a:r>
            <a:r>
              <a:rPr lang="en-US" sz="1200" dirty="0" smtClean="0">
                <a:solidFill>
                  <a:srgbClr val="0000FF"/>
                </a:solidFill>
              </a:rPr>
              <a:t>healthy democracy</a:t>
            </a:r>
            <a:r>
              <a:rPr lang="en-US" sz="1200" dirty="0">
                <a:solidFill>
                  <a:srgbClr val="0000FF"/>
                </a:solidFill>
              </a:rPr>
              <a:t>, and equal treatment of all people before the law.  The rights and needs of real people, </a:t>
            </a:r>
            <a:r>
              <a:rPr lang="en-US" sz="1200" dirty="0" smtClean="0">
                <a:solidFill>
                  <a:srgbClr val="0000FF"/>
                </a:solidFill>
              </a:rPr>
              <a:t>not corporations</a:t>
            </a:r>
            <a:r>
              <a:rPr lang="en-US" sz="1200" dirty="0">
                <a:solidFill>
                  <a:srgbClr val="0000FF"/>
                </a:solidFill>
              </a:rPr>
              <a:t>, are central to the health of our democracy.  The highest duty of the government is </a:t>
            </a:r>
            <a:r>
              <a:rPr lang="en-US" sz="1200" dirty="0" smtClean="0">
                <a:solidFill>
                  <a:srgbClr val="0000FF"/>
                </a:solidFill>
              </a:rPr>
              <a:t>to promote </a:t>
            </a:r>
            <a:r>
              <a:rPr lang="en-US" sz="1200" dirty="0">
                <a:solidFill>
                  <a:srgbClr val="0000FF"/>
                </a:solidFill>
              </a:rPr>
              <a:t>and protect the welfare of all its </a:t>
            </a:r>
            <a:r>
              <a:rPr lang="en-US" sz="1200" dirty="0" smtClean="0">
                <a:solidFill>
                  <a:srgbClr val="0000FF"/>
                </a:solidFill>
              </a:rPr>
              <a:t>people.</a:t>
            </a:r>
          </a:p>
          <a:p>
            <a:pPr marL="0" indent="0">
              <a:buNone/>
            </a:pPr>
            <a:r>
              <a:rPr lang="en-US" sz="1200" dirty="0" smtClean="0">
                <a:solidFill>
                  <a:srgbClr val="0000FF"/>
                </a:solidFill>
              </a:rPr>
              <a:t>We </a:t>
            </a:r>
            <a:r>
              <a:rPr lang="en-US" sz="1200" dirty="0">
                <a:solidFill>
                  <a:srgbClr val="0000FF"/>
                </a:solidFill>
              </a:rPr>
              <a:t>support OWS because the </a:t>
            </a:r>
            <a:r>
              <a:rPr lang="en-US" sz="1200" dirty="0" smtClean="0">
                <a:solidFill>
                  <a:srgbClr val="0000FF"/>
                </a:solidFill>
              </a:rPr>
              <a:t>health care economy </a:t>
            </a:r>
            <a:r>
              <a:rPr lang="en-US" sz="1200" dirty="0">
                <a:solidFill>
                  <a:srgbClr val="0000FF"/>
                </a:solidFill>
              </a:rPr>
              <a:t>– like the overall economy – has more than sufficient resources to </a:t>
            </a:r>
            <a:r>
              <a:rPr lang="en-US" sz="1200" dirty="0" smtClean="0">
                <a:solidFill>
                  <a:srgbClr val="0000FF"/>
                </a:solidFill>
              </a:rPr>
              <a:t>take care </a:t>
            </a:r>
            <a:r>
              <a:rPr lang="en-US" sz="1200" dirty="0">
                <a:solidFill>
                  <a:srgbClr val="0000FF"/>
                </a:solidFill>
              </a:rPr>
              <a:t>of 100% of our people, but the resources are siphoned off by a </a:t>
            </a:r>
            <a:r>
              <a:rPr lang="en-US" sz="1200" dirty="0" smtClean="0">
                <a:solidFill>
                  <a:srgbClr val="0000FF"/>
                </a:solidFill>
              </a:rPr>
              <a:t>profit-driven system </a:t>
            </a:r>
            <a:r>
              <a:rPr lang="en-US" sz="1200" dirty="0">
                <a:solidFill>
                  <a:srgbClr val="0000FF"/>
                </a:solidFill>
              </a:rPr>
              <a:t>in the interest of the 1%.</a:t>
            </a:r>
          </a:p>
          <a:p>
            <a:pPr marL="0" indent="0">
              <a:buNone/>
            </a:pPr>
            <a:endParaRPr lang="en-US" sz="1200" dirty="0" smtClean="0">
              <a:solidFill>
                <a:srgbClr val="0000FF"/>
              </a:solidFill>
            </a:endParaRPr>
          </a:p>
          <a:p>
            <a:pPr marL="0" indent="0">
              <a:buNone/>
            </a:pPr>
            <a:r>
              <a:rPr lang="en-US" sz="1200" dirty="0" smtClean="0">
                <a:solidFill>
                  <a:srgbClr val="0000FF"/>
                </a:solidFill>
              </a:rPr>
              <a:t>We </a:t>
            </a:r>
            <a:r>
              <a:rPr lang="en-US" sz="1200" dirty="0">
                <a:solidFill>
                  <a:srgbClr val="0000FF"/>
                </a:solidFill>
              </a:rPr>
              <a:t>support OWS because we took the oath </a:t>
            </a:r>
            <a:r>
              <a:rPr lang="en-US" sz="1200" dirty="0" smtClean="0">
                <a:solidFill>
                  <a:srgbClr val="0000FF"/>
                </a:solidFill>
              </a:rPr>
              <a:t>to do </a:t>
            </a:r>
            <a:r>
              <a:rPr lang="en-US" sz="1200" dirty="0">
                <a:solidFill>
                  <a:srgbClr val="0000FF"/>
                </a:solidFill>
              </a:rPr>
              <a:t>no harm, and we are tired of witnessing our corrupt political and </a:t>
            </a:r>
            <a:r>
              <a:rPr lang="en-US" sz="1200" dirty="0" smtClean="0">
                <a:solidFill>
                  <a:srgbClr val="0000FF"/>
                </a:solidFill>
              </a:rPr>
              <a:t>economic systems </a:t>
            </a:r>
            <a:r>
              <a:rPr lang="en-US" sz="1200" dirty="0">
                <a:solidFill>
                  <a:srgbClr val="0000FF"/>
                </a:solidFill>
              </a:rPr>
              <a:t>doing harm to us all.  The </a:t>
            </a:r>
            <a:r>
              <a:rPr lang="en-US" sz="1200" dirty="0" smtClean="0">
                <a:solidFill>
                  <a:srgbClr val="0000FF"/>
                </a:solidFill>
              </a:rPr>
              <a:t>long-overdue change </a:t>
            </a:r>
            <a:r>
              <a:rPr lang="en-US" sz="1200" dirty="0">
                <a:solidFill>
                  <a:srgbClr val="0000FF"/>
                </a:solidFill>
              </a:rPr>
              <a:t>in the national agenda called for by the Occupy movement inspires us </a:t>
            </a:r>
            <a:r>
              <a:rPr lang="en-US" sz="1200" dirty="0" smtClean="0">
                <a:solidFill>
                  <a:srgbClr val="0000FF"/>
                </a:solidFill>
              </a:rPr>
              <a:t>to reclaim </a:t>
            </a:r>
            <a:r>
              <a:rPr lang="en-US" sz="1200" dirty="0">
                <a:solidFill>
                  <a:srgbClr val="0000FF"/>
                </a:solidFill>
              </a:rPr>
              <a:t>the altruism of our profession and to work for a just and </a:t>
            </a:r>
            <a:r>
              <a:rPr lang="en-US" sz="1200" dirty="0" smtClean="0">
                <a:solidFill>
                  <a:srgbClr val="0000FF"/>
                </a:solidFill>
              </a:rPr>
              <a:t>healthy society</a:t>
            </a:r>
            <a:r>
              <a:rPr lang="en-US" sz="1200" dirty="0">
                <a:solidFill>
                  <a:srgbClr val="0000FF"/>
                </a:solidFill>
              </a:rPr>
              <a:t>. </a:t>
            </a:r>
          </a:p>
        </p:txBody>
      </p:sp>
    </p:spTree>
    <p:extLst>
      <p:ext uri="{BB962C8B-B14F-4D97-AF65-F5344CB8AC3E}">
        <p14:creationId xmlns:p14="http://schemas.microsoft.com/office/powerpoint/2010/main" val="408804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teve\Documents\Steve PNHP OWS Activism\Making PPT\figure-13-top-1_percent_share_2.png"/>
          <p:cNvPicPr>
            <a:picLocks noChangeAspect="1" noChangeArrowheads="1"/>
          </p:cNvPicPr>
          <p:nvPr/>
        </p:nvPicPr>
        <p:blipFill>
          <a:blip r:embed="rId2" cstate="print"/>
          <a:srcRect/>
          <a:stretch>
            <a:fillRect/>
          </a:stretch>
        </p:blipFill>
        <p:spPr bwMode="auto">
          <a:xfrm>
            <a:off x="404364" y="408388"/>
            <a:ext cx="8358636" cy="6204965"/>
          </a:xfrm>
          <a:prstGeom prst="rect">
            <a:avLst/>
          </a:prstGeom>
          <a:noFill/>
        </p:spPr>
      </p:pic>
    </p:spTree>
    <p:extLst>
      <p:ext uri="{BB962C8B-B14F-4D97-AF65-F5344CB8AC3E}">
        <p14:creationId xmlns:p14="http://schemas.microsoft.com/office/powerpoint/2010/main" val="59614494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8575"/>
            <a:ext cx="8229600" cy="809625"/>
          </a:xfrm>
        </p:spPr>
        <p:txBody>
          <a:bodyPr>
            <a:normAutofit/>
          </a:bodyPr>
          <a:lstStyle/>
          <a:p>
            <a:r>
              <a:rPr lang="en-US" sz="3200" b="1" dirty="0" smtClean="0">
                <a:solidFill>
                  <a:srgbClr val="FF0000"/>
                </a:solidFill>
              </a:rPr>
              <a:t>Bibliography</a:t>
            </a:r>
            <a:endParaRPr lang="en-US" sz="3200" b="1" dirty="0">
              <a:solidFill>
                <a:srgbClr val="FF0000"/>
              </a:solidFill>
            </a:endParaRPr>
          </a:p>
        </p:txBody>
      </p:sp>
      <p:sp>
        <p:nvSpPr>
          <p:cNvPr id="3" name="Content Placeholder 2"/>
          <p:cNvSpPr>
            <a:spLocks noGrp="1"/>
          </p:cNvSpPr>
          <p:nvPr>
            <p:ph idx="4294967295"/>
          </p:nvPr>
        </p:nvSpPr>
        <p:spPr>
          <a:xfrm>
            <a:off x="0" y="838200"/>
            <a:ext cx="8686800" cy="5867400"/>
          </a:xfrm>
        </p:spPr>
        <p:txBody>
          <a:bodyPr>
            <a:normAutofit lnSpcReduction="10000"/>
          </a:bodyPr>
          <a:lstStyle/>
          <a:p>
            <a:pPr marL="0" indent="0">
              <a:buNone/>
            </a:pPr>
            <a:r>
              <a:rPr lang="en-US" sz="2000" b="1" dirty="0" smtClean="0">
                <a:solidFill>
                  <a:srgbClr val="3333FF"/>
                </a:solidFill>
              </a:rPr>
              <a:t>Inequality, Corporate Control </a:t>
            </a:r>
            <a:r>
              <a:rPr lang="en-US" sz="2000" b="1" dirty="0" err="1" smtClean="0">
                <a:solidFill>
                  <a:srgbClr val="3333FF"/>
                </a:solidFill>
              </a:rPr>
              <a:t>etc</a:t>
            </a:r>
            <a:r>
              <a:rPr lang="en-US" sz="2000" b="1" dirty="0" smtClean="0">
                <a:solidFill>
                  <a:srgbClr val="3333FF"/>
                </a:solidFill>
              </a:rPr>
              <a:t>:</a:t>
            </a:r>
            <a:endParaRPr lang="en-US" sz="2000" b="1" dirty="0">
              <a:solidFill>
                <a:srgbClr val="3333FF"/>
              </a:solidFill>
            </a:endParaRPr>
          </a:p>
          <a:p>
            <a:r>
              <a:rPr lang="en-US" sz="2000" b="1" dirty="0" smtClean="0">
                <a:solidFill>
                  <a:srgbClr val="3333FF"/>
                </a:solidFill>
              </a:rPr>
              <a:t>Winner-Take-All </a:t>
            </a:r>
            <a:r>
              <a:rPr lang="en-US" sz="2000" b="1" dirty="0">
                <a:solidFill>
                  <a:srgbClr val="3333FF"/>
                </a:solidFill>
              </a:rPr>
              <a:t>Politics: How Washington Made the Rich Richer &amp; Turned Its Back on the Middle Class, by Jacob Hacker &amp; Paul Pierson. </a:t>
            </a:r>
            <a:endParaRPr lang="en-US" sz="2000" b="1" dirty="0" smtClean="0">
              <a:solidFill>
                <a:srgbClr val="3333FF"/>
              </a:solidFill>
            </a:endParaRPr>
          </a:p>
          <a:p>
            <a:r>
              <a:rPr lang="en-US" sz="2000" b="1" dirty="0" err="1" smtClean="0">
                <a:solidFill>
                  <a:srgbClr val="3333FF"/>
                </a:solidFill>
              </a:rPr>
              <a:t>Piketty</a:t>
            </a:r>
            <a:r>
              <a:rPr lang="en-US" sz="2000" b="1" dirty="0" smtClean="0">
                <a:solidFill>
                  <a:srgbClr val="3333FF"/>
                </a:solidFill>
              </a:rPr>
              <a:t> &amp; </a:t>
            </a:r>
            <a:r>
              <a:rPr lang="en-US" sz="2000" b="1" dirty="0" err="1" smtClean="0">
                <a:solidFill>
                  <a:srgbClr val="3333FF"/>
                </a:solidFill>
              </a:rPr>
              <a:t>Saez</a:t>
            </a:r>
            <a:r>
              <a:rPr lang="en-US" sz="2000" b="1" dirty="0" smtClean="0">
                <a:solidFill>
                  <a:srgbClr val="3333FF"/>
                </a:solidFill>
              </a:rPr>
              <a:t> U.C Berkley </a:t>
            </a:r>
            <a:r>
              <a:rPr lang="en-US" sz="2000" b="1" dirty="0" err="1" smtClean="0">
                <a:solidFill>
                  <a:srgbClr val="3333FF"/>
                </a:solidFill>
              </a:rPr>
              <a:t>Dept</a:t>
            </a:r>
            <a:r>
              <a:rPr lang="en-US" sz="2000" b="1" dirty="0" smtClean="0">
                <a:solidFill>
                  <a:srgbClr val="3333FF"/>
                </a:solidFill>
              </a:rPr>
              <a:t> of </a:t>
            </a:r>
            <a:r>
              <a:rPr lang="en-US" sz="2000" b="1" dirty="0">
                <a:solidFill>
                  <a:srgbClr val="3333FF"/>
                </a:solidFill>
              </a:rPr>
              <a:t>Economics: </a:t>
            </a:r>
            <a:r>
              <a:rPr lang="en-US" sz="2000" b="1" dirty="0">
                <a:solidFill>
                  <a:srgbClr val="3333FF"/>
                </a:solidFill>
                <a:hlinkClick r:id="rId2"/>
              </a:rPr>
              <a:t>http://elsa.berkeley.edu/~saez</a:t>
            </a:r>
            <a:r>
              <a:rPr lang="en-US" sz="2000" b="1" dirty="0" smtClean="0">
                <a:solidFill>
                  <a:srgbClr val="3333FF"/>
                </a:solidFill>
                <a:hlinkClick r:id="rId2"/>
              </a:rPr>
              <a:t>/</a:t>
            </a:r>
            <a:endParaRPr lang="en-US" sz="2000" b="1" dirty="0" smtClean="0">
              <a:solidFill>
                <a:srgbClr val="3333FF"/>
              </a:solidFill>
            </a:endParaRPr>
          </a:p>
          <a:p>
            <a:r>
              <a:rPr lang="en-US" sz="2000" b="1" dirty="0" smtClean="0">
                <a:solidFill>
                  <a:srgbClr val="3333FF"/>
                </a:solidFill>
              </a:rPr>
              <a:t>EPI </a:t>
            </a:r>
            <a:r>
              <a:rPr lang="en-US" sz="2000" b="1" dirty="0" smtClean="0">
                <a:solidFill>
                  <a:srgbClr val="3333FF"/>
                </a:solidFill>
                <a:hlinkClick r:id="rId3"/>
              </a:rPr>
              <a:t>www.epi.org</a:t>
            </a:r>
            <a:r>
              <a:rPr lang="en-US" sz="2000" b="1" dirty="0">
                <a:solidFill>
                  <a:srgbClr val="3333FF"/>
                </a:solidFill>
              </a:rPr>
              <a:t> &amp; </a:t>
            </a:r>
            <a:r>
              <a:rPr lang="en-US" sz="2000" b="1" dirty="0">
                <a:solidFill>
                  <a:srgbClr val="3333FF"/>
                </a:solidFill>
                <a:hlinkClick r:id="rId4"/>
              </a:rPr>
              <a:t>http://stateofworkingamerica.org</a:t>
            </a:r>
            <a:r>
              <a:rPr lang="en-US" sz="2000" b="1" dirty="0" smtClean="0">
                <a:solidFill>
                  <a:srgbClr val="3333FF"/>
                </a:solidFill>
                <a:hlinkClick r:id="rId4"/>
              </a:rPr>
              <a:t>/</a:t>
            </a:r>
            <a:r>
              <a:rPr lang="en-US" sz="2000" b="1" dirty="0" smtClean="0">
                <a:solidFill>
                  <a:srgbClr val="3333FF"/>
                </a:solidFill>
              </a:rPr>
              <a:t> </a:t>
            </a:r>
          </a:p>
          <a:p>
            <a:r>
              <a:rPr lang="en-US" sz="2000" b="1" dirty="0" smtClean="0">
                <a:solidFill>
                  <a:srgbClr val="3333FF"/>
                </a:solidFill>
              </a:rPr>
              <a:t>CEPR</a:t>
            </a:r>
          </a:p>
          <a:p>
            <a:r>
              <a:rPr lang="en-US" sz="2000" b="1" dirty="0" smtClean="0">
                <a:solidFill>
                  <a:srgbClr val="3333FF"/>
                </a:solidFill>
              </a:rPr>
              <a:t>Mother Jones</a:t>
            </a:r>
          </a:p>
          <a:p>
            <a:r>
              <a:rPr lang="en-US" sz="2000" b="1" dirty="0" smtClean="0">
                <a:solidFill>
                  <a:srgbClr val="3333FF"/>
                </a:solidFill>
              </a:rPr>
              <a:t>Business Insider</a:t>
            </a:r>
          </a:p>
          <a:p>
            <a:r>
              <a:rPr lang="en-US" sz="2000" b="1" dirty="0" smtClean="0">
                <a:solidFill>
                  <a:srgbClr val="3333FF"/>
                </a:solidFill>
              </a:rPr>
              <a:t>Invisible Hands: The Making of the Conservative Movement from New Deal to Reagan , by Kim Phillips-Fein </a:t>
            </a:r>
          </a:p>
          <a:p>
            <a:r>
              <a:rPr lang="en-US" sz="2000" b="1" dirty="0" smtClean="0">
                <a:solidFill>
                  <a:srgbClr val="3333FF"/>
                </a:solidFill>
              </a:rPr>
              <a:t>Conscience of a Liberal, Paul </a:t>
            </a:r>
            <a:r>
              <a:rPr lang="en-US" sz="2000" b="1" dirty="0" err="1" smtClean="0">
                <a:solidFill>
                  <a:srgbClr val="3333FF"/>
                </a:solidFill>
              </a:rPr>
              <a:t>Krugman</a:t>
            </a:r>
            <a:endParaRPr lang="en-US" sz="2000" b="1" dirty="0" smtClean="0">
              <a:solidFill>
                <a:srgbClr val="3333FF"/>
              </a:solidFill>
            </a:endParaRPr>
          </a:p>
          <a:p>
            <a:endParaRPr lang="en-US" sz="2000" b="1" dirty="0" smtClean="0">
              <a:solidFill>
                <a:srgbClr val="3333FF"/>
              </a:solidFill>
            </a:endParaRPr>
          </a:p>
          <a:p>
            <a:pPr marL="0" indent="0">
              <a:buNone/>
            </a:pPr>
            <a:r>
              <a:rPr lang="en-US" sz="2000" b="1" dirty="0" smtClean="0">
                <a:solidFill>
                  <a:srgbClr val="3333FF"/>
                </a:solidFill>
              </a:rPr>
              <a:t>Single Payer</a:t>
            </a:r>
          </a:p>
          <a:p>
            <a:r>
              <a:rPr lang="en-US" sz="2000" b="1" dirty="0">
                <a:solidFill>
                  <a:srgbClr val="3333FF"/>
                </a:solidFill>
                <a:hlinkClick r:id="rId5"/>
              </a:rPr>
              <a:t>http://</a:t>
            </a:r>
            <a:r>
              <a:rPr lang="en-US" sz="2000" b="1" dirty="0" smtClean="0">
                <a:solidFill>
                  <a:srgbClr val="3333FF"/>
                </a:solidFill>
                <a:hlinkClick r:id="rId5"/>
              </a:rPr>
              <a:t>www.pnhp.org/facts/single-payer-resources</a:t>
            </a:r>
            <a:r>
              <a:rPr lang="en-US" sz="2000" b="1" dirty="0" smtClean="0">
                <a:solidFill>
                  <a:srgbClr val="3333FF"/>
                </a:solidFill>
              </a:rPr>
              <a:t> </a:t>
            </a:r>
          </a:p>
          <a:p>
            <a:r>
              <a:rPr lang="en-US" sz="2000" b="1" dirty="0" smtClean="0">
                <a:solidFill>
                  <a:srgbClr val="3333FF"/>
                </a:solidFill>
              </a:rPr>
              <a:t>Do Not Resuscitate &amp; Hijacked by John </a:t>
            </a:r>
            <a:r>
              <a:rPr lang="en-US" sz="2000" b="1" dirty="0" err="1" smtClean="0">
                <a:solidFill>
                  <a:srgbClr val="3333FF"/>
                </a:solidFill>
              </a:rPr>
              <a:t>Geyman</a:t>
            </a:r>
            <a:r>
              <a:rPr lang="en-US" sz="2000" b="1" dirty="0" smtClean="0">
                <a:solidFill>
                  <a:srgbClr val="3333FF"/>
                </a:solidFill>
              </a:rPr>
              <a:t>, M.D.</a:t>
            </a:r>
          </a:p>
          <a:p>
            <a:r>
              <a:rPr lang="en-US" sz="2000" b="1" dirty="0" smtClean="0">
                <a:solidFill>
                  <a:srgbClr val="3333FF"/>
                </a:solidFill>
              </a:rPr>
              <a:t>The Healing of America, by T.R. Reid</a:t>
            </a:r>
          </a:p>
          <a:p>
            <a:endParaRPr lang="en-US" sz="2000" dirty="0"/>
          </a:p>
        </p:txBody>
      </p:sp>
    </p:spTree>
    <p:extLst>
      <p:ext uri="{BB962C8B-B14F-4D97-AF65-F5344CB8AC3E}">
        <p14:creationId xmlns:p14="http://schemas.microsoft.com/office/powerpoint/2010/main" val="383239887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Steve\Desktop\2011-10-15 16_13_3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228600"/>
            <a:ext cx="8686800" cy="651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344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teve\Documents\Steve PNHP OWS Activism\Making PPT\2-Family-Income_Fast-and-fair-vs-slow-and-skewed_2.png"/>
          <p:cNvPicPr>
            <a:picLocks noChangeAspect="1" noChangeArrowheads="1"/>
          </p:cNvPicPr>
          <p:nvPr/>
        </p:nvPicPr>
        <p:blipFill>
          <a:blip r:embed="rId2" cstate="print"/>
          <a:srcRect/>
          <a:stretch>
            <a:fillRect/>
          </a:stretch>
        </p:blipFill>
        <p:spPr bwMode="auto">
          <a:xfrm>
            <a:off x="76200" y="1176495"/>
            <a:ext cx="8907170" cy="5529105"/>
          </a:xfrm>
          <a:prstGeom prst="rect">
            <a:avLst/>
          </a:prstGeom>
          <a:noFill/>
        </p:spPr>
      </p:pic>
      <p:sp>
        <p:nvSpPr>
          <p:cNvPr id="3" name="Title 2"/>
          <p:cNvSpPr>
            <a:spLocks noGrp="1"/>
          </p:cNvSpPr>
          <p:nvPr>
            <p:ph type="title"/>
          </p:nvPr>
        </p:nvSpPr>
        <p:spPr>
          <a:xfrm>
            <a:off x="0" y="0"/>
            <a:ext cx="9144000" cy="1295400"/>
          </a:xfrm>
        </p:spPr>
        <p:txBody>
          <a:bodyPr>
            <a:normAutofit/>
          </a:bodyPr>
          <a:lstStyle/>
          <a:p>
            <a:r>
              <a:rPr lang="en-US" sz="2800" b="1" dirty="0" smtClean="0">
                <a:solidFill>
                  <a:srgbClr val="3333FF"/>
                </a:solidFill>
              </a:rPr>
              <a:t>Fast-and-Fair vs. Slow-and-Skewed</a:t>
            </a:r>
            <a:r>
              <a:rPr lang="en-US" dirty="0" smtClean="0"/>
              <a:t/>
            </a:r>
            <a:br>
              <a:rPr lang="en-US" dirty="0" smtClean="0"/>
            </a:br>
            <a:r>
              <a:rPr lang="en-US" sz="2000" b="1" dirty="0" smtClean="0">
                <a:solidFill>
                  <a:srgbClr val="FF0000"/>
                </a:solidFill>
              </a:rPr>
              <a:t>Real Family Income Growth by Quintile, 1947-1973 vs. 1979-2009</a:t>
            </a:r>
            <a:endParaRPr lang="en-US" sz="2000" b="1" dirty="0">
              <a:solidFill>
                <a:srgbClr val="FF0000"/>
              </a:solidFill>
            </a:endParaRPr>
          </a:p>
        </p:txBody>
      </p:sp>
    </p:spTree>
    <p:extLst>
      <p:ext uri="{BB962C8B-B14F-4D97-AF65-F5344CB8AC3E}">
        <p14:creationId xmlns:p14="http://schemas.microsoft.com/office/powerpoint/2010/main" val="598578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C:\Users\Steve\Documents\Steve PNHP OWS Activism\Making PPT\figure-12---family-income-growth_3.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398" y="104504"/>
            <a:ext cx="8901532" cy="6753496"/>
          </a:xfrm>
          <a:prstGeom prst="rect">
            <a:avLst/>
          </a:prstGeom>
          <a:noFill/>
        </p:spPr>
      </p:pic>
    </p:spTree>
    <p:extLst>
      <p:ext uri="{BB962C8B-B14F-4D97-AF65-F5344CB8AC3E}">
        <p14:creationId xmlns:p14="http://schemas.microsoft.com/office/powerpoint/2010/main" val="342740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744469" y="441180"/>
            <a:ext cx="7789931" cy="6251883"/>
          </a:xfrm>
          <a:prstGeom prst="rect">
            <a:avLst/>
          </a:prstGeom>
          <a:noFill/>
          <a:ln w="9525">
            <a:noFill/>
            <a:miter lim="800000"/>
            <a:headEnd/>
            <a:tailEnd/>
          </a:ln>
        </p:spPr>
      </p:pic>
    </p:spTree>
    <p:extLst>
      <p:ext uri="{BB962C8B-B14F-4D97-AF65-F5344CB8AC3E}">
        <p14:creationId xmlns:p14="http://schemas.microsoft.com/office/powerpoint/2010/main" val="1115153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143000"/>
          </a:xfrm>
        </p:spPr>
        <p:txBody>
          <a:bodyPr>
            <a:normAutofit/>
          </a:bodyPr>
          <a:lstStyle/>
          <a:p>
            <a:r>
              <a:rPr lang="en-US" sz="6000" b="1" dirty="0" smtClean="0">
                <a:solidFill>
                  <a:srgbClr val="3333FF"/>
                </a:solidFill>
              </a:rPr>
              <a:t>What’s It All About?</a:t>
            </a:r>
            <a:endParaRPr lang="en-US" sz="6000" b="1" dirty="0">
              <a:solidFill>
                <a:srgbClr val="3333FF"/>
              </a:solidFill>
            </a:endParaRPr>
          </a:p>
        </p:txBody>
      </p:sp>
      <p:sp>
        <p:nvSpPr>
          <p:cNvPr id="3" name="Subtitle 2"/>
          <p:cNvSpPr>
            <a:spLocks noGrp="1"/>
          </p:cNvSpPr>
          <p:nvPr>
            <p:ph type="subTitle" idx="1"/>
          </p:nvPr>
        </p:nvSpPr>
        <p:spPr>
          <a:xfrm>
            <a:off x="228600" y="1066800"/>
            <a:ext cx="8763000" cy="5638800"/>
          </a:xfrm>
        </p:spPr>
        <p:txBody>
          <a:bodyPr>
            <a:noAutofit/>
          </a:bodyPr>
          <a:lstStyle/>
          <a:p>
            <a:r>
              <a:rPr lang="en-US" sz="4800" b="1" dirty="0" smtClean="0">
                <a:solidFill>
                  <a:srgbClr val="FF0000"/>
                </a:solidFill>
              </a:rPr>
              <a:t>It is really bad</a:t>
            </a:r>
          </a:p>
          <a:p>
            <a:r>
              <a:rPr lang="en-US" sz="4800" b="1" dirty="0" smtClean="0">
                <a:solidFill>
                  <a:srgbClr val="FF0000"/>
                </a:solidFill>
              </a:rPr>
              <a:t>It has gotten much worse</a:t>
            </a:r>
          </a:p>
          <a:p>
            <a:r>
              <a:rPr lang="en-US" sz="4800" b="1" dirty="0" smtClean="0">
                <a:solidFill>
                  <a:srgbClr val="FF0000"/>
                </a:solidFill>
              </a:rPr>
              <a:t>It did not used to be this way</a:t>
            </a:r>
          </a:p>
          <a:p>
            <a:r>
              <a:rPr lang="en-US" sz="4800" b="1" dirty="0" smtClean="0">
                <a:solidFill>
                  <a:srgbClr val="FF0000"/>
                </a:solidFill>
              </a:rPr>
              <a:t>It does not have to be this way</a:t>
            </a:r>
          </a:p>
          <a:p>
            <a:pPr algn="l"/>
            <a:r>
              <a:rPr lang="en-US" sz="1800" b="1" dirty="0" smtClean="0">
                <a:solidFill>
                  <a:srgbClr val="00B0F0"/>
                </a:solidFill>
              </a:rPr>
              <a:t>(it=income and wealth inequality, wage stagnation, hollowing out of middle class, shift of tax burden to the middle class, deregulation &amp; lack of oversight or accountability, tax cuts for rich and corporate, corporate control of politics…. Etc.. Etc… you name it)</a:t>
            </a:r>
          </a:p>
          <a:p>
            <a:pPr algn="l"/>
            <a:endParaRPr lang="en-US" sz="1800" b="1" dirty="0" smtClean="0">
              <a:solidFill>
                <a:srgbClr val="00B0F0"/>
              </a:solidFill>
            </a:endParaRPr>
          </a:p>
          <a:p>
            <a:r>
              <a:rPr lang="en-US" sz="2800" b="1" dirty="0" smtClean="0">
                <a:solidFill>
                  <a:srgbClr val="00B0F0"/>
                </a:solidFill>
              </a:rPr>
              <a:t>Compiled by Dr. Steve Auerbach, PNHP, December 2011</a:t>
            </a:r>
            <a:endParaRPr lang="en-US" sz="2800" b="1" dirty="0">
              <a:solidFill>
                <a:srgbClr val="00B0F0"/>
              </a:solidFill>
            </a:endParaRPr>
          </a:p>
        </p:txBody>
      </p:sp>
    </p:spTree>
    <p:extLst>
      <p:ext uri="{BB962C8B-B14F-4D97-AF65-F5344CB8AC3E}">
        <p14:creationId xmlns:p14="http://schemas.microsoft.com/office/powerpoint/2010/main" val="1909844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veragehouseholdincom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47800" y="693105"/>
            <a:ext cx="6248400" cy="6066871"/>
          </a:xfrm>
          <a:prstGeom prst="rect">
            <a:avLst/>
          </a:prstGeom>
          <a:noFill/>
          <a:ln w="9525">
            <a:noFill/>
            <a:miter lim="800000"/>
            <a:headEnd/>
            <a:tailEnd/>
          </a:ln>
        </p:spPr>
      </p:pic>
      <p:sp>
        <p:nvSpPr>
          <p:cNvPr id="3" name="Title 2"/>
          <p:cNvSpPr>
            <a:spLocks noGrp="1"/>
          </p:cNvSpPr>
          <p:nvPr>
            <p:ph type="title"/>
          </p:nvPr>
        </p:nvSpPr>
        <p:spPr>
          <a:xfrm>
            <a:off x="0" y="152400"/>
            <a:ext cx="9144000" cy="457200"/>
          </a:xfrm>
        </p:spPr>
        <p:txBody>
          <a:bodyPr>
            <a:noAutofit/>
          </a:bodyPr>
          <a:lstStyle/>
          <a:p>
            <a:r>
              <a:rPr lang="en-US" sz="2800" b="1" dirty="0" smtClean="0"/>
              <a:t>Average Household Income (before taxes)</a:t>
            </a:r>
            <a:endParaRPr lang="en-US" sz="2800" b="1" dirty="0"/>
          </a:p>
        </p:txBody>
      </p:sp>
    </p:spTree>
    <p:extLst>
      <p:ext uri="{BB962C8B-B14F-4D97-AF65-F5344CB8AC3E}">
        <p14:creationId xmlns:p14="http://schemas.microsoft.com/office/powerpoint/2010/main" val="510087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angeinshar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22830" y="532783"/>
            <a:ext cx="6578170" cy="6336792"/>
          </a:xfrm>
          <a:prstGeom prst="rect">
            <a:avLst/>
          </a:prstGeom>
          <a:noFill/>
          <a:ln w="9525">
            <a:noFill/>
            <a:miter lim="800000"/>
            <a:headEnd/>
            <a:tailEnd/>
          </a:ln>
        </p:spPr>
      </p:pic>
      <p:sp>
        <p:nvSpPr>
          <p:cNvPr id="3" name="Title 2"/>
          <p:cNvSpPr>
            <a:spLocks noGrp="1"/>
          </p:cNvSpPr>
          <p:nvPr>
            <p:ph type="title"/>
          </p:nvPr>
        </p:nvSpPr>
        <p:spPr>
          <a:xfrm>
            <a:off x="0" y="46038"/>
            <a:ext cx="9144000" cy="563562"/>
          </a:xfrm>
        </p:spPr>
        <p:txBody>
          <a:bodyPr>
            <a:normAutofit/>
          </a:bodyPr>
          <a:lstStyle/>
          <a:p>
            <a:r>
              <a:rPr lang="en-US" sz="2800" b="1" dirty="0" smtClean="0">
                <a:solidFill>
                  <a:srgbClr val="FF0000"/>
                </a:solidFill>
              </a:rPr>
              <a:t>Change in Share of Income (after taxes)</a:t>
            </a:r>
            <a:endParaRPr lang="en-US" sz="2800" b="1" dirty="0">
              <a:solidFill>
                <a:srgbClr val="FF0000"/>
              </a:solidFill>
            </a:endParaRP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60916" y="675900"/>
            <a:ext cx="1348454" cy="1485900"/>
          </a:xfrm>
          <a:prstGeom prst="rect">
            <a:avLst/>
          </a:prstGeom>
          <a:noFill/>
          <a:ln w="9525">
            <a:noFill/>
            <a:miter lim="800000"/>
            <a:headEnd/>
            <a:tailEnd/>
          </a:ln>
          <a:effectLst/>
        </p:spPr>
      </p:pic>
    </p:spTree>
    <p:extLst>
      <p:ext uri="{BB962C8B-B14F-4D97-AF65-F5344CB8AC3E}">
        <p14:creationId xmlns:p14="http://schemas.microsoft.com/office/powerpoint/2010/main" val="2424662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Top 1% get most of $"/>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33600" y="685800"/>
            <a:ext cx="4953000" cy="6172200"/>
          </a:xfrm>
          <a:prstGeom prst="rect">
            <a:avLst/>
          </a:prstGeom>
          <a:noFill/>
          <a:ln w="9525">
            <a:noFill/>
            <a:miter lim="800000"/>
            <a:headEnd/>
            <a:tailEnd/>
          </a:ln>
        </p:spPr>
      </p:pic>
      <p:sp>
        <p:nvSpPr>
          <p:cNvPr id="3" name="Title 2"/>
          <p:cNvSpPr>
            <a:spLocks noGrp="1"/>
          </p:cNvSpPr>
          <p:nvPr>
            <p:ph type="title"/>
          </p:nvPr>
        </p:nvSpPr>
        <p:spPr>
          <a:xfrm>
            <a:off x="0" y="0"/>
            <a:ext cx="9144000" cy="838200"/>
          </a:xfrm>
        </p:spPr>
        <p:txBody>
          <a:bodyPr>
            <a:normAutofit/>
          </a:bodyPr>
          <a:lstStyle/>
          <a:p>
            <a:r>
              <a:rPr lang="en-US" sz="2800" b="1" dirty="0" smtClean="0">
                <a:solidFill>
                  <a:srgbClr val="FF0000"/>
                </a:solidFill>
              </a:rPr>
              <a:t>Change in Distribution of $100 per Person</a:t>
            </a:r>
            <a:endParaRPr lang="en-US" sz="2800" b="1" dirty="0">
              <a:solidFill>
                <a:srgbClr val="FF0000"/>
              </a:solidFill>
            </a:endParaRPr>
          </a:p>
        </p:txBody>
      </p:sp>
    </p:spTree>
    <p:extLst>
      <p:ext uri="{BB962C8B-B14F-4D97-AF65-F5344CB8AC3E}">
        <p14:creationId xmlns:p14="http://schemas.microsoft.com/office/powerpoint/2010/main" val="211847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p 1% get more and more of the $"/>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4600" y="583393"/>
            <a:ext cx="4023360" cy="6263032"/>
          </a:xfrm>
          <a:prstGeom prst="rect">
            <a:avLst/>
          </a:prstGeom>
          <a:noFill/>
          <a:ln w="9525">
            <a:noFill/>
            <a:miter lim="800000"/>
            <a:headEnd/>
            <a:tailEnd/>
          </a:ln>
        </p:spPr>
      </p:pic>
      <p:sp>
        <p:nvSpPr>
          <p:cNvPr id="3" name="Title 2"/>
          <p:cNvSpPr txBox="1">
            <a:spLocks/>
          </p:cNvSpPr>
          <p:nvPr/>
        </p:nvSpPr>
        <p:spPr>
          <a:xfrm>
            <a:off x="0" y="0"/>
            <a:ext cx="9144000" cy="685800"/>
          </a:xfrm>
          <a:prstGeom prst="rect">
            <a:avLst/>
          </a:prstGeom>
        </p:spPr>
        <p:txBody>
          <a:bodyPr>
            <a:normAutofit/>
          </a:bodyPr>
          <a:lstStyle/>
          <a:p>
            <a:pPr algn="ctr" fontAlgn="auto">
              <a:spcAft>
                <a:spcPts val="0"/>
              </a:spcAft>
              <a:defRPr/>
            </a:pPr>
            <a:r>
              <a:rPr lang="en-US" sz="2800" b="1" dirty="0" smtClean="0">
                <a:solidFill>
                  <a:srgbClr val="FF0000"/>
                </a:solidFill>
                <a:latin typeface="Calibri"/>
              </a:rPr>
              <a:t>% Change in Distribution of $100 per Person</a:t>
            </a:r>
            <a:endParaRPr lang="en-US" sz="2800" b="1" dirty="0">
              <a:solidFill>
                <a:srgbClr val="FF0000"/>
              </a:solidFill>
              <a:latin typeface="Calibri"/>
            </a:endParaRPr>
          </a:p>
        </p:txBody>
      </p:sp>
    </p:spTree>
    <p:extLst>
      <p:ext uri="{BB962C8B-B14F-4D97-AF65-F5344CB8AC3E}">
        <p14:creationId xmlns:p14="http://schemas.microsoft.com/office/powerpoint/2010/main" val="500772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123" name="Picture 3" descr="C:\Users\Steve\Documents\Steve PNHP OWS Activism\Making PPT\0821-nat-webINEQUALITY_top.gif"/>
          <p:cNvPicPr>
            <a:picLocks noChangeAspect="1" noChangeArrowheads="1"/>
          </p:cNvPicPr>
          <p:nvPr/>
        </p:nvPicPr>
        <p:blipFill>
          <a:blip r:embed="rId2"/>
          <a:srcRect/>
          <a:stretch/>
        </p:blipFill>
        <p:spPr bwMode="auto">
          <a:xfrm>
            <a:off x="158736" y="2057400"/>
            <a:ext cx="8782174" cy="4484308"/>
          </a:xfrm>
          <a:prstGeom prst="rect">
            <a:avLst/>
          </a:prstGeom>
          <a:noFill/>
        </p:spPr>
      </p:pic>
    </p:spTree>
    <p:extLst>
      <p:ext uri="{BB962C8B-B14F-4D97-AF65-F5344CB8AC3E}">
        <p14:creationId xmlns:p14="http://schemas.microsoft.com/office/powerpoint/2010/main" val="2219346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C:\Users\Steve\Documents\Steve PNHP OWS Activism\Making PPT\0821-nat-webINEQUALITY_top.gif"/>
          <p:cNvPicPr>
            <a:picLocks noChangeAspect="1" noChangeArrowheads="1"/>
          </p:cNvPicPr>
          <p:nvPr/>
        </p:nvPicPr>
        <p:blipFill>
          <a:blip r:embed="rId2"/>
          <a:srcRect/>
          <a:stretch/>
        </p:blipFill>
        <p:spPr bwMode="auto">
          <a:xfrm>
            <a:off x="237894" y="2302740"/>
            <a:ext cx="8732448" cy="3886200"/>
          </a:xfrm>
          <a:prstGeom prst="rect">
            <a:avLst/>
          </a:prstGeom>
          <a:noFill/>
        </p:spPr>
      </p:pic>
    </p:spTree>
    <p:extLst>
      <p:ext uri="{BB962C8B-B14F-4D97-AF65-F5344CB8AC3E}">
        <p14:creationId xmlns:p14="http://schemas.microsoft.com/office/powerpoint/2010/main" val="23078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_IncomeInequalityacrossOECD"/>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0" y="1679575"/>
            <a:ext cx="9144000" cy="4721225"/>
          </a:xfrm>
          <a:prstGeom prst="rect">
            <a:avLst/>
          </a:prstGeom>
          <a:noFill/>
          <a:ln>
            <a:noFill/>
          </a:ln>
        </p:spPr>
      </p:pic>
      <p:sp>
        <p:nvSpPr>
          <p:cNvPr id="3" name="Title 2"/>
          <p:cNvSpPr>
            <a:spLocks noGrp="1"/>
          </p:cNvSpPr>
          <p:nvPr>
            <p:ph type="title"/>
          </p:nvPr>
        </p:nvSpPr>
        <p:spPr>
          <a:xfrm>
            <a:off x="0" y="274638"/>
            <a:ext cx="9144000" cy="1143000"/>
          </a:xfrm>
        </p:spPr>
        <p:txBody>
          <a:bodyPr>
            <a:noAutofit/>
          </a:bodyPr>
          <a:lstStyle/>
          <a:p>
            <a:r>
              <a:rPr lang="en-US" sz="2800" b="1" dirty="0" smtClean="0">
                <a:solidFill>
                  <a:srgbClr val="FF0000"/>
                </a:solidFill>
              </a:rPr>
              <a:t>U.S. Has Worst Inequality </a:t>
            </a:r>
            <a:br>
              <a:rPr lang="en-US" sz="2800" b="1" dirty="0" smtClean="0">
                <a:solidFill>
                  <a:srgbClr val="FF0000"/>
                </a:solidFill>
              </a:rPr>
            </a:br>
            <a:r>
              <a:rPr lang="en-US" sz="2800" b="1" dirty="0" smtClean="0">
                <a:solidFill>
                  <a:srgbClr val="0000FF"/>
                </a:solidFill>
              </a:rPr>
              <a:t>Among Wealthy Developed Capitalist Democracies</a:t>
            </a:r>
            <a:endParaRPr lang="en-US" sz="2800" b="1" dirty="0">
              <a:solidFill>
                <a:srgbClr val="0000FF"/>
              </a:solidFill>
            </a:endParaRPr>
          </a:p>
        </p:txBody>
      </p:sp>
    </p:spTree>
    <p:extLst>
      <p:ext uri="{BB962C8B-B14F-4D97-AF65-F5344CB8AC3E}">
        <p14:creationId xmlns:p14="http://schemas.microsoft.com/office/powerpoint/2010/main" val="813078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_Top 0.1 percent in US way better off then other countries is new &amp; worseing"/>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19050" y="0"/>
            <a:ext cx="9105900" cy="6858000"/>
          </a:xfrm>
          <a:prstGeom prst="rect">
            <a:avLst/>
          </a:prstGeom>
          <a:noFill/>
          <a:ln>
            <a:noFill/>
          </a:ln>
        </p:spPr>
      </p:pic>
    </p:spTree>
    <p:extLst>
      <p:ext uri="{BB962C8B-B14F-4D97-AF65-F5344CB8AC3E}">
        <p14:creationId xmlns:p14="http://schemas.microsoft.com/office/powerpoint/2010/main" val="785089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_Inequality Gini_US is 93rd worse then India Egypt &amp; Iran"/>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2357438" y="0"/>
            <a:ext cx="4427537" cy="6858000"/>
          </a:xfrm>
          <a:prstGeom prst="rect">
            <a:avLst/>
          </a:prstGeom>
          <a:noFill/>
          <a:ln>
            <a:noFill/>
          </a:ln>
        </p:spPr>
      </p:pic>
      <p:sp>
        <p:nvSpPr>
          <p:cNvPr id="4" name="Rectangle 3"/>
          <p:cNvSpPr/>
          <p:nvPr/>
        </p:nvSpPr>
        <p:spPr>
          <a:xfrm>
            <a:off x="3200400" y="5105400"/>
            <a:ext cx="2819400" cy="228600"/>
          </a:xfrm>
          <a:prstGeom prst="rect">
            <a:avLst/>
          </a:prstGeom>
          <a:solidFill>
            <a:srgbClr val="FFFF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679180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Wealth</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32718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a:bodyPr>
          <a:lstStyle/>
          <a:p>
            <a:r>
              <a:rPr lang="en-US" dirty="0" smtClean="0"/>
              <a:t>Caveat</a:t>
            </a:r>
            <a:endParaRPr lang="en-US" dirty="0"/>
          </a:p>
        </p:txBody>
      </p:sp>
      <p:sp>
        <p:nvSpPr>
          <p:cNvPr id="3" name="Content Placeholder 2"/>
          <p:cNvSpPr>
            <a:spLocks noGrp="1"/>
          </p:cNvSpPr>
          <p:nvPr>
            <p:ph idx="1"/>
          </p:nvPr>
        </p:nvSpPr>
        <p:spPr>
          <a:xfrm>
            <a:off x="304800" y="1066800"/>
            <a:ext cx="8382000" cy="5486400"/>
          </a:xfrm>
        </p:spPr>
        <p:txBody>
          <a:bodyPr>
            <a:normAutofit fontScale="92500" lnSpcReduction="20000"/>
          </a:bodyPr>
          <a:lstStyle/>
          <a:p>
            <a:r>
              <a:rPr lang="en-US" dirty="0" smtClean="0"/>
              <a:t>We must acknowledge how civil rights for  racial and ethnic minorities, women, gay and lesbian, etc have improved.</a:t>
            </a:r>
          </a:p>
          <a:p>
            <a:endParaRPr lang="en-US" dirty="0" smtClean="0"/>
          </a:p>
          <a:p>
            <a:r>
              <a:rPr lang="en-US" dirty="0" smtClean="0"/>
              <a:t>In the slides to come, comparisons of the relative economic equity from 1945 to mid-1970s, compared to accelerating inequity and inequality from mid-1970s to present do not take this into account. </a:t>
            </a:r>
          </a:p>
          <a:p>
            <a:endParaRPr lang="en-US" dirty="0" smtClean="0"/>
          </a:p>
          <a:p>
            <a:r>
              <a:rPr lang="en-US" dirty="0" smtClean="0"/>
              <a:t>However, it is also true that African-Americans have been hurt even more in the recent meltdown then whites.</a:t>
            </a:r>
            <a:endParaRPr lang="en-US" dirty="0"/>
          </a:p>
        </p:txBody>
      </p:sp>
    </p:spTree>
    <p:extLst>
      <p:ext uri="{BB962C8B-B14F-4D97-AF65-F5344CB8AC3E}">
        <p14:creationId xmlns:p14="http://schemas.microsoft.com/office/powerpoint/2010/main" val="8360066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09600" y="780281"/>
            <a:ext cx="7905242" cy="5925319"/>
          </a:xfrm>
          <a:prstGeom prst="rect">
            <a:avLst/>
          </a:prstGeom>
          <a:noFill/>
          <a:ln w="9525">
            <a:noFill/>
            <a:miter lim="800000"/>
            <a:headEnd/>
            <a:tailEnd/>
          </a:ln>
        </p:spPr>
      </p:pic>
      <p:sp>
        <p:nvSpPr>
          <p:cNvPr id="3" name="Title 2"/>
          <p:cNvSpPr>
            <a:spLocks noGrp="1"/>
          </p:cNvSpPr>
          <p:nvPr>
            <p:ph type="title"/>
          </p:nvPr>
        </p:nvSpPr>
        <p:spPr>
          <a:xfrm>
            <a:off x="0" y="0"/>
            <a:ext cx="9144000" cy="914400"/>
          </a:xfrm>
        </p:spPr>
        <p:txBody>
          <a:bodyPr>
            <a:normAutofit/>
          </a:bodyPr>
          <a:lstStyle/>
          <a:p>
            <a:r>
              <a:rPr lang="en-US" sz="2800" b="1" dirty="0" smtClean="0">
                <a:solidFill>
                  <a:srgbClr val="FF0000"/>
                </a:solidFill>
              </a:rPr>
              <a:t>Not Just Income, Also Wealth Gap Increasing</a:t>
            </a:r>
            <a:endParaRPr lang="en-US" sz="2800" b="1" dirty="0">
              <a:solidFill>
                <a:srgbClr val="FF0000"/>
              </a:solidFill>
            </a:endParaRPr>
          </a:p>
        </p:txBody>
      </p:sp>
    </p:spTree>
    <p:extLst>
      <p:ext uri="{BB962C8B-B14F-4D97-AF65-F5344CB8AC3E}">
        <p14:creationId xmlns:p14="http://schemas.microsoft.com/office/powerpoint/2010/main" val="114299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dirty="0" smtClean="0"/>
              <a:t>Wealth (net worth=assets-liabilities)</a:t>
            </a:r>
            <a:endParaRPr lang="en-US" dirty="0"/>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96593" y="895642"/>
            <a:ext cx="8671833" cy="5581357"/>
          </a:xfrm>
          <a:prstGeom prst="rect">
            <a:avLst/>
          </a:prstGeom>
          <a:noFill/>
          <a:ln w="9525">
            <a:noFill/>
            <a:miter lim="800000"/>
            <a:headEnd/>
            <a:tailEnd/>
          </a:ln>
          <a:effectLst/>
        </p:spPr>
      </p:pic>
    </p:spTree>
    <p:extLst>
      <p:ext uri="{BB962C8B-B14F-4D97-AF65-F5344CB8AC3E}">
        <p14:creationId xmlns:p14="http://schemas.microsoft.com/office/powerpoint/2010/main" val="34937361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p:spPr>
        <p:txBody>
          <a:bodyPr>
            <a:normAutofit/>
          </a:bodyPr>
          <a:lstStyle/>
          <a:p>
            <a:r>
              <a:rPr lang="en-US" sz="2800" b="1" dirty="0" smtClean="0">
                <a:solidFill>
                  <a:srgbClr val="FF0000"/>
                </a:solidFill>
              </a:rPr>
              <a:t>Wealth Decline by Race during Great Recession</a:t>
            </a:r>
            <a:br>
              <a:rPr lang="en-US" sz="2800" b="1" dirty="0" smtClean="0">
                <a:solidFill>
                  <a:srgbClr val="FF0000"/>
                </a:solidFill>
              </a:rPr>
            </a:br>
            <a:r>
              <a:rPr lang="en-US" sz="2800" b="1" dirty="0" smtClean="0">
                <a:solidFill>
                  <a:srgbClr val="3333FF"/>
                </a:solidFill>
              </a:rPr>
              <a:t>Black much lower than White, and Worse Hit</a:t>
            </a:r>
            <a:br>
              <a:rPr lang="en-US" sz="2800" b="1" dirty="0" smtClean="0">
                <a:solidFill>
                  <a:srgbClr val="3333FF"/>
                </a:solidFill>
              </a:rPr>
            </a:br>
            <a:r>
              <a:rPr lang="en-US" sz="2000" b="1" dirty="0" smtClean="0">
                <a:solidFill>
                  <a:srgbClr val="00B050"/>
                </a:solidFill>
              </a:rPr>
              <a:t>(African Americans started from much lower baseline, total wealth less diversified, much more tied to single home, and most targeted by predatory lenders)</a:t>
            </a:r>
            <a:endParaRPr lang="en-US" sz="2000" b="1" dirty="0">
              <a:solidFill>
                <a:srgbClr val="00B050"/>
              </a:solidFill>
            </a:endParaRPr>
          </a:p>
        </p:txBody>
      </p:sp>
      <p:pic>
        <p:nvPicPr>
          <p:cNvPr id="4098" name="Picture 2"/>
          <p:cNvPicPr>
            <a:picLocks noChangeAspect="1" noChangeArrowheads="1"/>
          </p:cNvPicPr>
          <p:nvPr/>
        </p:nvPicPr>
        <p:blipFill>
          <a:blip r:embed="rId2" cstate="print"/>
          <a:srcRect/>
          <a:stretch>
            <a:fillRect/>
          </a:stretch>
        </p:blipFill>
        <p:spPr bwMode="auto">
          <a:xfrm>
            <a:off x="1066800" y="1676400"/>
            <a:ext cx="6947916" cy="5146163"/>
          </a:xfrm>
          <a:prstGeom prst="rect">
            <a:avLst/>
          </a:prstGeom>
          <a:noFill/>
          <a:ln w="9525">
            <a:noFill/>
            <a:miter lim="800000"/>
            <a:headEnd/>
            <a:tailEnd/>
          </a:ln>
          <a:effectLst/>
        </p:spPr>
      </p:pic>
    </p:spTree>
    <p:extLst>
      <p:ext uri="{BB962C8B-B14F-4D97-AF65-F5344CB8AC3E}">
        <p14:creationId xmlns:p14="http://schemas.microsoft.com/office/powerpoint/2010/main" val="1666128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descr="C:\Users\Steve\Documents\Steve PNHP OWS Activism\Making PPT\12-Wealth_net_worth_race_dos_2.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50800"/>
            <a:ext cx="8920258" cy="6755892"/>
          </a:xfrm>
          <a:prstGeom prst="rect">
            <a:avLst/>
          </a:prstGeom>
          <a:noFill/>
        </p:spPr>
      </p:pic>
    </p:spTree>
    <p:extLst>
      <p:ext uri="{BB962C8B-B14F-4D97-AF65-F5344CB8AC3E}">
        <p14:creationId xmlns:p14="http://schemas.microsoft.com/office/powerpoint/2010/main" val="3067204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2800" b="1" dirty="0" smtClean="0">
                <a:solidFill>
                  <a:srgbClr val="FF0000"/>
                </a:solidFill>
              </a:rPr>
              <a:t>Economic Mobility Has Decreased Too</a:t>
            </a:r>
            <a:endParaRPr lang="en-US" sz="2800" b="1" dirty="0">
              <a:solidFill>
                <a:srgbClr val="FF0000"/>
              </a:solidFill>
            </a:endParaRPr>
          </a:p>
        </p:txBody>
      </p:sp>
      <p:pic>
        <p:nvPicPr>
          <p:cNvPr id="2050" name="Picture 2"/>
          <p:cNvPicPr>
            <a:picLocks noChangeAspect="1" noChangeArrowheads="1"/>
          </p:cNvPicPr>
          <p:nvPr/>
        </p:nvPicPr>
        <p:blipFill>
          <a:blip r:embed="rId2" cstate="print"/>
          <a:srcRect/>
          <a:stretch>
            <a:fillRect/>
          </a:stretch>
        </p:blipFill>
        <p:spPr bwMode="auto">
          <a:xfrm>
            <a:off x="609600" y="1371600"/>
            <a:ext cx="8153400" cy="5124575"/>
          </a:xfrm>
          <a:prstGeom prst="rect">
            <a:avLst/>
          </a:prstGeom>
          <a:noFill/>
          <a:ln w="9525">
            <a:noFill/>
            <a:miter lim="800000"/>
            <a:headEnd/>
            <a:tailEnd/>
          </a:ln>
        </p:spPr>
      </p:pic>
    </p:spTree>
    <p:extLst>
      <p:ext uri="{BB962C8B-B14F-4D97-AF65-F5344CB8AC3E}">
        <p14:creationId xmlns:p14="http://schemas.microsoft.com/office/powerpoint/2010/main" val="521841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9690" y="1295400"/>
            <a:ext cx="8831910" cy="5363623"/>
          </a:xfrm>
          <a:prstGeom prst="rect">
            <a:avLst/>
          </a:prstGeom>
          <a:noFill/>
          <a:ln w="9525">
            <a:noFill/>
            <a:miter lim="800000"/>
            <a:headEnd/>
            <a:tailEnd/>
          </a:ln>
        </p:spPr>
      </p:pic>
      <p:sp>
        <p:nvSpPr>
          <p:cNvPr id="5" name="Title 4"/>
          <p:cNvSpPr>
            <a:spLocks noGrp="1"/>
          </p:cNvSpPr>
          <p:nvPr>
            <p:ph type="title"/>
          </p:nvPr>
        </p:nvSpPr>
        <p:spPr>
          <a:xfrm>
            <a:off x="0" y="0"/>
            <a:ext cx="9144000" cy="1143000"/>
          </a:xfrm>
        </p:spPr>
        <p:txBody>
          <a:bodyPr>
            <a:normAutofit/>
          </a:bodyPr>
          <a:lstStyle/>
          <a:p>
            <a:r>
              <a:rPr lang="en-US" sz="2800" b="1" dirty="0" smtClean="0"/>
              <a:t>U.S. has less intergenerational Economic Mobility </a:t>
            </a:r>
            <a:br>
              <a:rPr lang="en-US" sz="2800" b="1" dirty="0" smtClean="0"/>
            </a:br>
            <a:r>
              <a:rPr lang="en-US" sz="2800" b="1" dirty="0" smtClean="0"/>
              <a:t>than other Western Capitalist Democracies</a:t>
            </a:r>
            <a:endParaRPr lang="en-US" sz="2800" b="1" dirty="0"/>
          </a:p>
        </p:txBody>
      </p:sp>
    </p:spTree>
    <p:extLst>
      <p:ext uri="{BB962C8B-B14F-4D97-AF65-F5344CB8AC3E}">
        <p14:creationId xmlns:p14="http://schemas.microsoft.com/office/powerpoint/2010/main" val="2314681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57200" y="0"/>
            <a:ext cx="8229600" cy="762000"/>
          </a:xfrm>
        </p:spPr>
        <p:txBody>
          <a:bodyPr/>
          <a:lstStyle/>
          <a:p>
            <a:r>
              <a:rPr lang="en-US" dirty="0" smtClean="0">
                <a:solidFill>
                  <a:srgbClr val="FF0000"/>
                </a:solidFill>
              </a:rPr>
              <a:t>Speak-Out / Teach-in</a:t>
            </a:r>
          </a:p>
        </p:txBody>
      </p:sp>
      <p:pic>
        <p:nvPicPr>
          <p:cNvPr id="1126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200" y="762000"/>
            <a:ext cx="7924800" cy="594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Wages</a:t>
            </a:r>
            <a:endParaRPr lang="en-US" dirty="0"/>
          </a:p>
        </p:txBody>
      </p:sp>
    </p:spTree>
    <p:extLst>
      <p:ext uri="{BB962C8B-B14F-4D97-AF65-F5344CB8AC3E}">
        <p14:creationId xmlns:p14="http://schemas.microsoft.com/office/powerpoint/2010/main" val="16814738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teve\Documents\Steve PNHP OWS Activism\Making PPT\7-Wages-at-the-high-end-grow-faster.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482600"/>
            <a:ext cx="8915645" cy="5982267"/>
          </a:xfrm>
          <a:prstGeom prst="rect">
            <a:avLst/>
          </a:prstGeom>
          <a:noFill/>
        </p:spPr>
      </p:pic>
    </p:spTree>
    <p:extLst>
      <p:ext uri="{BB962C8B-B14F-4D97-AF65-F5344CB8AC3E}">
        <p14:creationId xmlns:p14="http://schemas.microsoft.com/office/powerpoint/2010/main" val="27230058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05435" y="1143000"/>
            <a:ext cx="8709965" cy="5492967"/>
          </a:xfrm>
          <a:prstGeom prst="rect">
            <a:avLst/>
          </a:prstGeom>
          <a:noFill/>
          <a:ln w="9525">
            <a:noFill/>
            <a:miter lim="800000"/>
            <a:headEnd/>
            <a:tailEnd/>
          </a:ln>
          <a:effectLst/>
        </p:spPr>
      </p:pic>
      <p:sp>
        <p:nvSpPr>
          <p:cNvPr id="4" name="Title 3"/>
          <p:cNvSpPr>
            <a:spLocks noGrp="1"/>
          </p:cNvSpPr>
          <p:nvPr>
            <p:ph type="title"/>
          </p:nvPr>
        </p:nvSpPr>
        <p:spPr>
          <a:xfrm>
            <a:off x="0" y="0"/>
            <a:ext cx="9144000" cy="1066800"/>
          </a:xfrm>
        </p:spPr>
        <p:txBody>
          <a:bodyPr>
            <a:normAutofit/>
          </a:bodyPr>
          <a:lstStyle/>
          <a:p>
            <a:r>
              <a:rPr lang="en-US" sz="3100" b="1" dirty="0" smtClean="0">
                <a:solidFill>
                  <a:srgbClr val="3333FF"/>
                </a:solidFill>
              </a:rPr>
              <a:t>What is it about: Inequality &amp; Pay</a:t>
            </a:r>
            <a:r>
              <a:rPr lang="en-US" b="1" dirty="0" smtClean="0"/>
              <a:t/>
            </a:r>
            <a:br>
              <a:rPr lang="en-US" b="1" dirty="0" smtClean="0"/>
            </a:br>
            <a:r>
              <a:rPr lang="en-US" sz="2000" b="1" dirty="0" smtClean="0">
                <a:solidFill>
                  <a:srgbClr val="FF0000"/>
                </a:solidFill>
              </a:rPr>
              <a:t>Ratio of CEO total direct compensation to average production worker compensation </a:t>
            </a:r>
            <a:endParaRPr lang="en-US" sz="2000" b="1" dirty="0">
              <a:solidFill>
                <a:srgbClr val="FF0000"/>
              </a:solidFill>
            </a:endParaRPr>
          </a:p>
        </p:txBody>
      </p:sp>
    </p:spTree>
    <p:extLst>
      <p:ext uri="{BB962C8B-B14F-4D97-AF65-F5344CB8AC3E}">
        <p14:creationId xmlns:p14="http://schemas.microsoft.com/office/powerpoint/2010/main" val="3744152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95600" y="76200"/>
            <a:ext cx="5965889" cy="6675120"/>
          </a:xfrm>
          <a:prstGeom prst="rect">
            <a:avLst/>
          </a:prstGeom>
          <a:noFill/>
          <a:ln w="9525">
            <a:noFill/>
            <a:miter lim="800000"/>
            <a:headEnd/>
            <a:tailEnd/>
          </a:ln>
          <a:effectLst/>
        </p:spPr>
      </p:pic>
      <p:sp>
        <p:nvSpPr>
          <p:cNvPr id="2" name="Title 1"/>
          <p:cNvSpPr>
            <a:spLocks noGrp="1"/>
          </p:cNvSpPr>
          <p:nvPr>
            <p:ph type="title"/>
          </p:nvPr>
        </p:nvSpPr>
        <p:spPr>
          <a:xfrm>
            <a:off x="152400" y="274638"/>
            <a:ext cx="2590800" cy="6278562"/>
          </a:xfrm>
        </p:spPr>
        <p:txBody>
          <a:bodyPr anchor="t">
            <a:normAutofit/>
          </a:bodyPr>
          <a:lstStyle/>
          <a:p>
            <a:r>
              <a:rPr lang="en-US" sz="4000" dirty="0" smtClean="0">
                <a:solidFill>
                  <a:srgbClr val="FF0000"/>
                </a:solidFill>
              </a:rPr>
              <a:t>Part 1:</a:t>
            </a:r>
            <a:r>
              <a:rPr lang="en-US" sz="4000" dirty="0" smtClean="0"/>
              <a:t/>
            </a:r>
            <a:br>
              <a:rPr lang="en-US" sz="4000" dirty="0" smtClean="0"/>
            </a:br>
            <a:r>
              <a:rPr lang="en-US" sz="4000" dirty="0" smtClean="0">
                <a:solidFill>
                  <a:srgbClr val="0000FF"/>
                </a:solidFill>
              </a:rPr>
              <a:t>It’s the Economics</a:t>
            </a:r>
            <a:br>
              <a:rPr lang="en-US" sz="4000" dirty="0" smtClean="0">
                <a:solidFill>
                  <a:srgbClr val="0000FF"/>
                </a:solidFill>
              </a:rPr>
            </a:br>
            <a:r>
              <a:rPr lang="en-US" sz="4000" dirty="0" smtClean="0">
                <a:solidFill>
                  <a:srgbClr val="0000FF"/>
                </a:solidFill>
              </a:rPr>
              <a:t>Stupid</a:t>
            </a:r>
            <a:endParaRPr lang="en-US" sz="4000" dirty="0">
              <a:solidFill>
                <a:srgbClr val="0000FF"/>
              </a:solidFill>
            </a:endParaRPr>
          </a:p>
        </p:txBody>
      </p:sp>
    </p:spTree>
    <p:extLst>
      <p:ext uri="{BB962C8B-B14F-4D97-AF65-F5344CB8AC3E}">
        <p14:creationId xmlns:p14="http://schemas.microsoft.com/office/powerpoint/2010/main" val="1382117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90600"/>
          </a:xfrm>
        </p:spPr>
        <p:txBody>
          <a:bodyPr>
            <a:noAutofit/>
          </a:bodyPr>
          <a:lstStyle/>
          <a:p>
            <a:r>
              <a:rPr lang="en-US" sz="2800" dirty="0" smtClean="0"/>
              <a:t>In Rest of Developed World CEO Ratio is Not nearly so high</a:t>
            </a:r>
            <a:br>
              <a:rPr lang="en-US" sz="2800" dirty="0" smtClean="0"/>
            </a:br>
            <a:r>
              <a:rPr lang="en-US" sz="2800" dirty="0" smtClean="0"/>
              <a:t>(data from OECD study; not same as prior slide) </a:t>
            </a:r>
            <a:endParaRPr lang="en-US" sz="2800" dirty="0"/>
          </a:p>
        </p:txBody>
      </p:sp>
      <p:pic>
        <p:nvPicPr>
          <p:cNvPr id="10242" name="Picture 2" descr="C:\Users\Steve\Documents\Steve PNHP OWS Activism\Making PPT\CEO pay compared to worker pay.gif"/>
          <p:cNvPicPr>
            <a:picLocks noChangeAspect="1" noChangeArrowheads="1"/>
          </p:cNvPicPr>
          <p:nvPr/>
        </p:nvPicPr>
        <p:blipFill>
          <a:blip r:embed="rId2" cstate="print"/>
          <a:srcRect/>
          <a:stretch>
            <a:fillRect/>
          </a:stretch>
        </p:blipFill>
        <p:spPr bwMode="auto">
          <a:xfrm>
            <a:off x="762000" y="1295400"/>
            <a:ext cx="7696200" cy="5256650"/>
          </a:xfrm>
          <a:prstGeom prst="rect">
            <a:avLst/>
          </a:prstGeom>
          <a:noFill/>
        </p:spPr>
      </p:pic>
    </p:spTree>
    <p:extLst>
      <p:ext uri="{BB962C8B-B14F-4D97-AF65-F5344CB8AC3E}">
        <p14:creationId xmlns:p14="http://schemas.microsoft.com/office/powerpoint/2010/main" val="40396331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Jobs</a:t>
            </a:r>
            <a:endParaRPr lang="en-US" dirty="0"/>
          </a:p>
        </p:txBody>
      </p:sp>
    </p:spTree>
    <p:extLst>
      <p:ext uri="{BB962C8B-B14F-4D97-AF65-F5344CB8AC3E}">
        <p14:creationId xmlns:p14="http://schemas.microsoft.com/office/powerpoint/2010/main" val="12283519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1_Longterm unemployment1948-2011"/>
          <p:cNvPicPr>
            <a:picLocks noGrp="1" noChangeAspect="1"/>
          </p:cNvPicPr>
          <p:nvPr isPhoto="1"/>
        </p:nvPicPr>
        <p:blipFill>
          <a:blip r:embed="rId2" cstate="print">
            <a:lum/>
            <a:extLst>
              <a:ext uri="{28A0092B-C50C-407E-A947-70E740481C1C}">
                <a14:useLocalDpi xmlns:a14="http://schemas.microsoft.com/office/drawing/2010/main"/>
              </a:ext>
            </a:extLst>
          </a:blip>
          <a:srcRect/>
          <a:stretch>
            <a:fillRect/>
          </a:stretch>
        </p:blipFill>
        <p:spPr>
          <a:xfrm>
            <a:off x="14287" y="615268"/>
            <a:ext cx="9129713" cy="6208253"/>
          </a:xfrm>
          <a:prstGeom prst="rect">
            <a:avLst/>
          </a:prstGeom>
          <a:noFill/>
          <a:ln>
            <a:noFill/>
          </a:ln>
        </p:spPr>
      </p:pic>
      <p:sp>
        <p:nvSpPr>
          <p:cNvPr id="3" name="Title 2"/>
          <p:cNvSpPr>
            <a:spLocks noGrp="1"/>
          </p:cNvSpPr>
          <p:nvPr>
            <p:ph type="title"/>
          </p:nvPr>
        </p:nvSpPr>
        <p:spPr>
          <a:xfrm>
            <a:off x="0" y="0"/>
            <a:ext cx="9144000" cy="609600"/>
          </a:xfrm>
        </p:spPr>
        <p:txBody>
          <a:bodyPr>
            <a:normAutofit/>
          </a:bodyPr>
          <a:lstStyle/>
          <a:p>
            <a:r>
              <a:rPr lang="en-US" sz="2800" b="1" dirty="0" smtClean="0">
                <a:solidFill>
                  <a:srgbClr val="FF0000"/>
                </a:solidFill>
              </a:rPr>
              <a:t>Worst Long-Term Unemployment Ever</a:t>
            </a:r>
            <a:endParaRPr lang="en-US" sz="2800" b="1" dirty="0">
              <a:solidFill>
                <a:srgbClr val="FF0000"/>
              </a:solidFill>
            </a:endParaRPr>
          </a:p>
        </p:txBody>
      </p:sp>
    </p:spTree>
    <p:extLst>
      <p:ext uri="{BB962C8B-B14F-4D97-AF65-F5344CB8AC3E}">
        <p14:creationId xmlns:p14="http://schemas.microsoft.com/office/powerpoint/2010/main" val="35306292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3_Weeks Unemployed 1948-2010"/>
          <p:cNvPicPr>
            <a:picLocks noGrp="1" noChangeAspect="1"/>
          </p:cNvPicPr>
          <p:nvPr isPhoto="1"/>
        </p:nvPicPr>
        <p:blipFill>
          <a:blip r:embed="rId2" cstate="print">
            <a:lum/>
            <a:extLst>
              <a:ext uri="{28A0092B-C50C-407E-A947-70E740481C1C}">
                <a14:useLocalDpi xmlns:a14="http://schemas.microsoft.com/office/drawing/2010/main"/>
              </a:ext>
            </a:extLst>
          </a:blip>
          <a:srcRect/>
          <a:stretch>
            <a:fillRect/>
          </a:stretch>
        </p:blipFill>
        <p:spPr>
          <a:xfrm>
            <a:off x="34726" y="726268"/>
            <a:ext cx="9019794" cy="6079200"/>
          </a:xfrm>
          <a:prstGeom prst="rect">
            <a:avLst/>
          </a:prstGeom>
          <a:noFill/>
          <a:ln>
            <a:noFill/>
          </a:ln>
        </p:spPr>
      </p:pic>
      <p:sp>
        <p:nvSpPr>
          <p:cNvPr id="3" name="Title 2"/>
          <p:cNvSpPr txBox="1">
            <a:spLocks/>
          </p:cNvSpPr>
          <p:nvPr/>
        </p:nvSpPr>
        <p:spPr>
          <a:xfrm>
            <a:off x="0" y="0"/>
            <a:ext cx="9144000" cy="609600"/>
          </a:xfrm>
          <a:prstGeom prst="rect">
            <a:avLst/>
          </a:prstGeom>
        </p:spPr>
        <p:txBody>
          <a:bodyPr>
            <a:normAutofit/>
          </a:bodyPr>
          <a:lstStyle/>
          <a:p>
            <a:pPr algn="ctr" fontAlgn="auto">
              <a:spcAft>
                <a:spcPts val="0"/>
              </a:spcAft>
              <a:defRPr/>
            </a:pPr>
            <a:r>
              <a:rPr lang="en-US" sz="2800" b="1" smtClean="0">
                <a:solidFill>
                  <a:srgbClr val="FF0000"/>
                </a:solidFill>
                <a:latin typeface="Calibri"/>
              </a:rPr>
              <a:t>Worst Long-Term Unemployment Ever</a:t>
            </a:r>
            <a:endParaRPr lang="en-US" sz="2800" b="1" dirty="0">
              <a:solidFill>
                <a:srgbClr val="FF0000"/>
              </a:solidFill>
              <a:latin typeface="Calibri"/>
            </a:endParaRPr>
          </a:p>
        </p:txBody>
      </p:sp>
    </p:spTree>
    <p:extLst>
      <p:ext uri="{BB962C8B-B14F-4D97-AF65-F5344CB8AC3E}">
        <p14:creationId xmlns:p14="http://schemas.microsoft.com/office/powerpoint/2010/main" val="38868385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ongterm unemployment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34818"/>
            <a:ext cx="9401678" cy="7092818"/>
          </a:xfrm>
          <a:prstGeom prst="rect">
            <a:avLst/>
          </a:prstGeom>
          <a:noFill/>
        </p:spPr>
      </p:pic>
    </p:spTree>
    <p:extLst>
      <p:ext uri="{BB962C8B-B14F-4D97-AF65-F5344CB8AC3E}">
        <p14:creationId xmlns:p14="http://schemas.microsoft.com/office/powerpoint/2010/main" val="17237789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Steve\Documents\Steve PNHP OWS Activism\Making PPT\Job Seeker ratio 2000-11.bmp"/>
          <p:cNvPicPr>
            <a:picLocks noChangeAspect="1" noChangeArrowheads="1"/>
          </p:cNvPicPr>
          <p:nvPr/>
        </p:nvPicPr>
        <p:blipFill>
          <a:blip r:embed="rId2" cstate="print"/>
          <a:srcRect/>
          <a:stretch>
            <a:fillRect/>
          </a:stretch>
        </p:blipFill>
        <p:spPr bwMode="auto">
          <a:xfrm>
            <a:off x="381000" y="1024103"/>
            <a:ext cx="8153400" cy="5833898"/>
          </a:xfrm>
          <a:prstGeom prst="rect">
            <a:avLst/>
          </a:prstGeom>
          <a:noFill/>
        </p:spPr>
      </p:pic>
      <p:sp>
        <p:nvSpPr>
          <p:cNvPr id="4" name="Title 3"/>
          <p:cNvSpPr>
            <a:spLocks noGrp="1"/>
          </p:cNvSpPr>
          <p:nvPr>
            <p:ph type="title"/>
          </p:nvPr>
        </p:nvSpPr>
        <p:spPr>
          <a:xfrm>
            <a:off x="0" y="0"/>
            <a:ext cx="9144000" cy="1143000"/>
          </a:xfrm>
        </p:spPr>
        <p:txBody>
          <a:bodyPr>
            <a:normAutofit/>
          </a:bodyPr>
          <a:lstStyle/>
          <a:p>
            <a:r>
              <a:rPr lang="en-US" sz="3200" b="1" dirty="0" smtClean="0">
                <a:solidFill>
                  <a:srgbClr val="3333FF"/>
                </a:solidFill>
              </a:rPr>
              <a:t>What it is About: Jobs</a:t>
            </a:r>
            <a:r>
              <a:rPr lang="en-US" sz="3200" b="1" dirty="0" smtClean="0"/>
              <a:t/>
            </a:r>
            <a:br>
              <a:rPr lang="en-US" sz="3200" b="1" dirty="0" smtClean="0"/>
            </a:br>
            <a:r>
              <a:rPr lang="en-US" sz="3200" b="1" dirty="0" smtClean="0">
                <a:solidFill>
                  <a:srgbClr val="FF0000"/>
                </a:solidFill>
              </a:rPr>
              <a:t>Folk Aren’t Suddenly Lazy… there are NO Jobs</a:t>
            </a:r>
            <a:endParaRPr lang="en-US" sz="3200" b="1" dirty="0">
              <a:solidFill>
                <a:srgbClr val="FF0000"/>
              </a:solidFill>
            </a:endParaRPr>
          </a:p>
        </p:txBody>
      </p:sp>
    </p:spTree>
    <p:extLst>
      <p:ext uri="{BB962C8B-B14F-4D97-AF65-F5344CB8AC3E}">
        <p14:creationId xmlns:p14="http://schemas.microsoft.com/office/powerpoint/2010/main" val="11149319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321041" y="152400"/>
            <a:ext cx="8594359" cy="6553200"/>
          </a:xfrm>
          <a:prstGeom prst="rect">
            <a:avLst/>
          </a:prstGeom>
          <a:noFill/>
          <a:ln w="9525">
            <a:noFill/>
            <a:miter lim="800000"/>
            <a:headEnd/>
            <a:tailEnd/>
          </a:ln>
          <a:effectLst/>
        </p:spPr>
      </p:pic>
    </p:spTree>
    <p:extLst>
      <p:ext uri="{BB962C8B-B14F-4D97-AF65-F5344CB8AC3E}">
        <p14:creationId xmlns:p14="http://schemas.microsoft.com/office/powerpoint/2010/main" val="35563313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TAXES</a:t>
            </a:r>
            <a:endParaRPr lang="en-US" dirty="0"/>
          </a:p>
        </p:txBody>
      </p:sp>
    </p:spTree>
    <p:extLst>
      <p:ext uri="{BB962C8B-B14F-4D97-AF65-F5344CB8AC3E}">
        <p14:creationId xmlns:p14="http://schemas.microsoft.com/office/powerpoint/2010/main" val="9017613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C:\Users\Steve\Documents\Steve PNHP OWS Activism\Making PPT\effective federal tax rates top 400 vs Median.bmp"/>
          <p:cNvPicPr>
            <a:picLocks noChangeAspect="1" noChangeArrowheads="1"/>
          </p:cNvPicPr>
          <p:nvPr/>
        </p:nvPicPr>
        <p:blipFill>
          <a:blip r:embed="rId2" cstate="print"/>
          <a:srcRect/>
          <a:stretch>
            <a:fillRect/>
          </a:stretch>
        </p:blipFill>
        <p:spPr bwMode="auto">
          <a:xfrm>
            <a:off x="647700" y="1143000"/>
            <a:ext cx="8191501" cy="5461000"/>
          </a:xfrm>
          <a:prstGeom prst="rect">
            <a:avLst/>
          </a:prstGeom>
          <a:noFill/>
        </p:spPr>
      </p:pic>
    </p:spTree>
    <p:extLst>
      <p:ext uri="{BB962C8B-B14F-4D97-AF65-F5344CB8AC3E}">
        <p14:creationId xmlns:p14="http://schemas.microsoft.com/office/powerpoint/2010/main" val="22787468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C:\Users\Steve\Documents\Steve PNHP OWS Activism\Making PPT\2009taxrates-final-chart.gif"/>
          <p:cNvPicPr>
            <a:picLocks noChangeAspect="1" noChangeArrowheads="1"/>
          </p:cNvPicPr>
          <p:nvPr/>
        </p:nvPicPr>
        <p:blipFill>
          <a:blip r:embed="rId2" cstate="print"/>
          <a:srcRect/>
          <a:stretch>
            <a:fillRect/>
          </a:stretch>
        </p:blipFill>
        <p:spPr bwMode="auto">
          <a:xfrm>
            <a:off x="486292" y="26126"/>
            <a:ext cx="7955036" cy="6779622"/>
          </a:xfrm>
          <a:prstGeom prst="rect">
            <a:avLst/>
          </a:prstGeom>
          <a:noFill/>
        </p:spPr>
      </p:pic>
    </p:spTree>
    <p:extLst>
      <p:ext uri="{BB962C8B-B14F-4D97-AF65-F5344CB8AC3E}">
        <p14:creationId xmlns:p14="http://schemas.microsoft.com/office/powerpoint/2010/main" val="4261658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0" y="0"/>
            <a:ext cx="9144000" cy="1143000"/>
          </a:xfrm>
        </p:spPr>
        <p:txBody>
          <a:bodyPr/>
          <a:lstStyle/>
          <a:p>
            <a:r>
              <a:rPr lang="en-US" sz="2800" dirty="0" smtClean="0">
                <a:solidFill>
                  <a:srgbClr val="FF0000"/>
                </a:solidFill>
              </a:rPr>
              <a:t>America Went Wrong in Political Economy ~1971</a:t>
            </a:r>
          </a:p>
        </p:txBody>
      </p:sp>
      <p:sp>
        <p:nvSpPr>
          <p:cNvPr id="61443" name="Content Placeholder 2"/>
          <p:cNvSpPr>
            <a:spLocks noGrp="1"/>
          </p:cNvSpPr>
          <p:nvPr>
            <p:ph idx="1"/>
          </p:nvPr>
        </p:nvSpPr>
        <p:spPr>
          <a:xfrm>
            <a:off x="152400" y="1219200"/>
            <a:ext cx="8839200" cy="5486400"/>
          </a:xfrm>
        </p:spPr>
        <p:txBody>
          <a:bodyPr/>
          <a:lstStyle/>
          <a:p>
            <a:r>
              <a:rPr lang="en-US" sz="1600" dirty="0" smtClean="0">
                <a:solidFill>
                  <a:srgbClr val="0000FF"/>
                </a:solidFill>
                <a:latin typeface="Calibri" pitchFamily="34" charset="0"/>
              </a:rPr>
              <a:t>Powell Memo: useful start point for when right wing businessmen re-organized to reverse New Deal</a:t>
            </a:r>
          </a:p>
          <a:p>
            <a:r>
              <a:rPr lang="en-US" sz="1600" u="sng" dirty="0" smtClean="0">
                <a:solidFill>
                  <a:srgbClr val="0000FF"/>
                </a:solidFill>
                <a:latin typeface="Calibri" pitchFamily="34" charset="0"/>
                <a:hlinkClick r:id="rId2"/>
              </a:rPr>
              <a:t>http://itsoureconomy.us/2011/08/how-did-corporate-power-get-a-stranglehold/</a:t>
            </a:r>
            <a:endParaRPr lang="en-US" sz="1600" dirty="0" smtClean="0">
              <a:solidFill>
                <a:srgbClr val="0000FF"/>
              </a:solidFill>
              <a:latin typeface="Calibri" pitchFamily="34" charset="0"/>
            </a:endParaRPr>
          </a:p>
          <a:p>
            <a:r>
              <a:rPr lang="en-US" sz="1600" u="sng" dirty="0" smtClean="0">
                <a:solidFill>
                  <a:srgbClr val="0000FF"/>
                </a:solidFill>
                <a:latin typeface="Calibri" pitchFamily="34" charset="0"/>
                <a:hlinkClick r:id="rId3"/>
              </a:rPr>
              <a:t>http://www.thenation.com/article/164349/how-wall-street-occupied-america?page=full</a:t>
            </a:r>
            <a:r>
              <a:rPr lang="en-US" sz="1600" dirty="0" smtClean="0">
                <a:solidFill>
                  <a:srgbClr val="0000FF"/>
                </a:solidFill>
                <a:latin typeface="Calibri" pitchFamily="34" charset="0"/>
              </a:rPr>
              <a:t> </a:t>
            </a:r>
          </a:p>
          <a:p>
            <a:r>
              <a:rPr lang="en-US" sz="1600" i="1" dirty="0" smtClean="0">
                <a:solidFill>
                  <a:srgbClr val="0000FF"/>
                </a:solidFill>
                <a:latin typeface="Calibri" pitchFamily="34" charset="0"/>
              </a:rPr>
              <a:t>Winner-Take-All Politics: How Washington Made the Rich Richer &amp; Turned Its Back on the Middle Class</a:t>
            </a:r>
            <a:r>
              <a:rPr lang="en-US" sz="1600" dirty="0" smtClean="0">
                <a:solidFill>
                  <a:srgbClr val="0000FF"/>
                </a:solidFill>
                <a:latin typeface="Calibri" pitchFamily="34" charset="0"/>
              </a:rPr>
              <a:t>, Hacker &amp; Pierson. </a:t>
            </a:r>
          </a:p>
          <a:p>
            <a:r>
              <a:rPr lang="en-US" sz="1600" dirty="0" smtClean="0">
                <a:solidFill>
                  <a:srgbClr val="0000FF"/>
                </a:solidFill>
                <a:latin typeface="Calibri" pitchFamily="34" charset="0"/>
              </a:rPr>
              <a:t>Invisible Hands: The Making of the Conservative Movement from New Deal to Reagan , Phillips-Fein</a:t>
            </a:r>
          </a:p>
          <a:p>
            <a:pPr>
              <a:buFontTx/>
              <a:buNone/>
            </a:pPr>
            <a:endParaRPr lang="en-US" sz="1600" dirty="0" smtClean="0">
              <a:solidFill>
                <a:srgbClr val="0000FF"/>
              </a:solidFill>
              <a:latin typeface="Calibri" pitchFamily="34" charset="0"/>
            </a:endParaRPr>
          </a:p>
          <a:p>
            <a:r>
              <a:rPr lang="en-US" sz="1600" dirty="0" smtClean="0">
                <a:solidFill>
                  <a:srgbClr val="0000FF"/>
                </a:solidFill>
                <a:latin typeface="Calibri" pitchFamily="34" charset="0"/>
              </a:rPr>
              <a:t>Chamber of Commerce 2x members &amp; 3x budget; Business Roundtable, American Legislative Exchange Council (ALEC), Heritage Foundation, Cato Institute, Manhattan Institute, Citizens for a Sound Economy, Americans for Prosperity, American Crossroads, Fox, modern Talk Radio</a:t>
            </a:r>
          </a:p>
          <a:p>
            <a:r>
              <a:rPr lang="en-US" sz="1600" dirty="0" smtClean="0">
                <a:solidFill>
                  <a:srgbClr val="0000FF"/>
                </a:solidFill>
                <a:latin typeface="Calibri" pitchFamily="34" charset="0"/>
              </a:rPr>
              <a:t>Firms w/registered lobbyists: 1971=175</a:t>
            </a:r>
            <a:r>
              <a:rPr lang="en-US" sz="1600" dirty="0" smtClean="0">
                <a:solidFill>
                  <a:srgbClr val="0000FF"/>
                </a:solidFill>
                <a:latin typeface="Calibri" pitchFamily="34" charset="0"/>
                <a:sym typeface="Wingdings" pitchFamily="2" charset="2"/>
              </a:rPr>
              <a:t></a:t>
            </a:r>
            <a:r>
              <a:rPr lang="en-US" sz="1600" dirty="0" smtClean="0">
                <a:solidFill>
                  <a:srgbClr val="0000FF"/>
                </a:solidFill>
                <a:latin typeface="Calibri" pitchFamily="34" charset="0"/>
              </a:rPr>
              <a:t>1982=2,500; Corporate PACs: 1976 &lt;300</a:t>
            </a:r>
            <a:r>
              <a:rPr lang="en-US" sz="1600" dirty="0" smtClean="0">
                <a:solidFill>
                  <a:srgbClr val="0000FF"/>
                </a:solidFill>
                <a:latin typeface="Calibri" pitchFamily="34" charset="0"/>
                <a:sym typeface="Wingdings" pitchFamily="2" charset="2"/>
              </a:rPr>
              <a:t></a:t>
            </a:r>
            <a:r>
              <a:rPr lang="en-US" sz="1600" dirty="0" smtClean="0">
                <a:solidFill>
                  <a:srgbClr val="0000FF"/>
                </a:solidFill>
                <a:latin typeface="Calibri" pitchFamily="34" charset="0"/>
              </a:rPr>
              <a:t>1980s&gt; 1,200</a:t>
            </a:r>
          </a:p>
          <a:p>
            <a:r>
              <a:rPr lang="en-US" sz="1600" dirty="0" smtClean="0">
                <a:solidFill>
                  <a:srgbClr val="0000FF"/>
                </a:solidFill>
                <a:latin typeface="Calibri" pitchFamily="34" charset="0"/>
              </a:rPr>
              <a:t>Cutting effective tax for wealth, including income tax, capital gains,  corporate, loopholes</a:t>
            </a:r>
          </a:p>
          <a:p>
            <a:r>
              <a:rPr lang="en-US" sz="1600" dirty="0" smtClean="0">
                <a:solidFill>
                  <a:srgbClr val="0000FF"/>
                </a:solidFill>
                <a:latin typeface="Calibri" pitchFamily="34" charset="0"/>
              </a:rPr>
              <a:t>Increase in effective tax rates on middle class, earned income, payroll deduction, state &amp; local</a:t>
            </a:r>
          </a:p>
          <a:p>
            <a:r>
              <a:rPr lang="en-US" sz="1600" dirty="0" smtClean="0">
                <a:solidFill>
                  <a:srgbClr val="0000FF"/>
                </a:solidFill>
                <a:latin typeface="Calibri" pitchFamily="34" charset="0"/>
              </a:rPr>
              <a:t>Deregulation and lack of oversight</a:t>
            </a:r>
          </a:p>
          <a:p>
            <a:r>
              <a:rPr lang="en-US" sz="1600" dirty="0" smtClean="0">
                <a:solidFill>
                  <a:srgbClr val="0000FF"/>
                </a:solidFill>
                <a:latin typeface="Calibri" pitchFamily="34" charset="0"/>
              </a:rPr>
              <a:t>Government as the problem</a:t>
            </a:r>
          </a:p>
          <a:p>
            <a:r>
              <a:rPr lang="en-US" sz="1600" dirty="0" smtClean="0">
                <a:solidFill>
                  <a:srgbClr val="0000FF"/>
                </a:solidFill>
                <a:latin typeface="Calibri" pitchFamily="34" charset="0"/>
              </a:rPr>
              <a:t>Greed is good, </a:t>
            </a:r>
            <a:r>
              <a:rPr lang="en-US" sz="1600" dirty="0" err="1" smtClean="0">
                <a:solidFill>
                  <a:srgbClr val="0000FF"/>
                </a:solidFill>
                <a:latin typeface="Calibri" pitchFamily="34" charset="0"/>
              </a:rPr>
              <a:t>Randian</a:t>
            </a:r>
            <a:r>
              <a:rPr lang="en-US" sz="1600" dirty="0" smtClean="0">
                <a:solidFill>
                  <a:srgbClr val="0000FF"/>
                </a:solidFill>
                <a:latin typeface="Calibri" pitchFamily="34" charset="0"/>
              </a:rPr>
              <a:t> sociopathic selfishness as freedom</a:t>
            </a:r>
          </a:p>
          <a:p>
            <a:r>
              <a:rPr lang="en-US" sz="1600" dirty="0" smtClean="0">
                <a:solidFill>
                  <a:srgbClr val="0000FF"/>
                </a:solidFill>
                <a:latin typeface="Calibri" pitchFamily="34" charset="0"/>
              </a:rPr>
              <a:t>Kill unionization</a:t>
            </a:r>
          </a:p>
          <a:p>
            <a:r>
              <a:rPr lang="en-US" sz="1600" dirty="0" smtClean="0">
                <a:solidFill>
                  <a:srgbClr val="0000FF"/>
                </a:solidFill>
                <a:latin typeface="Calibri" pitchFamily="34" charset="0"/>
              </a:rPr>
              <a:t>Privatization of public functions, </a:t>
            </a:r>
            <a:r>
              <a:rPr lang="en-US" sz="1600" dirty="0" err="1" smtClean="0">
                <a:solidFill>
                  <a:srgbClr val="0000FF"/>
                </a:solidFill>
                <a:latin typeface="Calibri" pitchFamily="34" charset="0"/>
              </a:rPr>
              <a:t>Kleptocratic</a:t>
            </a:r>
            <a:r>
              <a:rPr lang="en-US" sz="1600" dirty="0" smtClean="0">
                <a:solidFill>
                  <a:srgbClr val="0000FF"/>
                </a:solidFill>
                <a:latin typeface="Calibri" pitchFamily="34" charset="0"/>
              </a:rPr>
              <a:t> transfer of taxes to corporate profits</a:t>
            </a:r>
          </a:p>
          <a:p>
            <a:r>
              <a:rPr lang="en-US" sz="1600" dirty="0" smtClean="0">
                <a:solidFill>
                  <a:srgbClr val="0000FF"/>
                </a:solidFill>
                <a:latin typeface="Calibri" pitchFamily="34" charset="0"/>
              </a:rPr>
              <a:t>Minimum=poverty; non-enforcement; exceptions</a:t>
            </a:r>
          </a:p>
          <a:p>
            <a:endParaRPr lang="en-US" sz="1600" dirty="0" smtClean="0">
              <a:latin typeface="Calibri" pitchFamily="34" charset="0"/>
            </a:endParaRPr>
          </a:p>
          <a:p>
            <a:pPr>
              <a:buFontTx/>
              <a:buNone/>
            </a:pPr>
            <a:endParaRPr lang="en-US" sz="1600" dirty="0" smtClean="0">
              <a:latin typeface="Calibri" pitchFamily="34" charset="0"/>
            </a:endParaRPr>
          </a:p>
        </p:txBody>
      </p:sp>
    </p:spTree>
    <p:extLst>
      <p:ext uri="{BB962C8B-B14F-4D97-AF65-F5344CB8AC3E}">
        <p14:creationId xmlns:p14="http://schemas.microsoft.com/office/powerpoint/2010/main" val="36754648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C:\Users\Steve\Documents\Steve PNHP OWS Activism\Making PPT\Marginal Tax rates.bmp"/>
          <p:cNvPicPr>
            <a:picLocks noChangeAspect="1" noChangeArrowheads="1"/>
          </p:cNvPicPr>
          <p:nvPr/>
        </p:nvPicPr>
        <p:blipFill>
          <a:blip r:embed="rId2" cstate="print"/>
          <a:srcRect/>
          <a:stretch>
            <a:fillRect/>
          </a:stretch>
        </p:blipFill>
        <p:spPr bwMode="auto">
          <a:xfrm>
            <a:off x="1234435" y="277647"/>
            <a:ext cx="6793613" cy="6423597"/>
          </a:xfrm>
          <a:prstGeom prst="rect">
            <a:avLst/>
          </a:prstGeom>
          <a:noFill/>
        </p:spPr>
      </p:pic>
    </p:spTree>
    <p:extLst>
      <p:ext uri="{BB962C8B-B14F-4D97-AF65-F5344CB8AC3E}">
        <p14:creationId xmlns:p14="http://schemas.microsoft.com/office/powerpoint/2010/main" val="1559743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Users\Steve\Documents\Steve PNHP OWS Activism\Making PPT\Federal Taxes by type 1950-2010.gif"/>
          <p:cNvPicPr>
            <a:picLocks noChangeAspect="1" noChangeArrowheads="1"/>
          </p:cNvPicPr>
          <p:nvPr/>
        </p:nvPicPr>
        <p:blipFill>
          <a:blip r:embed="rId2" cstate="print"/>
          <a:srcRect/>
          <a:stretch>
            <a:fillRect/>
          </a:stretch>
        </p:blipFill>
        <p:spPr bwMode="auto">
          <a:xfrm>
            <a:off x="282005" y="822325"/>
            <a:ext cx="8557195" cy="5959475"/>
          </a:xfrm>
          <a:prstGeom prst="rect">
            <a:avLst/>
          </a:prstGeom>
          <a:noFill/>
        </p:spPr>
      </p:pic>
    </p:spTree>
    <p:extLst>
      <p:ext uri="{BB962C8B-B14F-4D97-AF65-F5344CB8AC3E}">
        <p14:creationId xmlns:p14="http://schemas.microsoft.com/office/powerpoint/2010/main" val="41438089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C:\Users\Steve\Documents\Steve PNHP OWS Activism\Making PPT\1031-biz-webLEONHARDTcx.gif"/>
          <p:cNvPicPr>
            <a:picLocks noChangeAspect="1" noChangeArrowheads="1"/>
          </p:cNvPicPr>
          <p:nvPr/>
        </p:nvPicPr>
        <p:blipFill>
          <a:blip r:embed="rId2" cstate="print"/>
          <a:srcRect/>
          <a:stretch>
            <a:fillRect/>
          </a:stretch>
        </p:blipFill>
        <p:spPr bwMode="auto">
          <a:xfrm>
            <a:off x="1708176" y="533400"/>
            <a:ext cx="5073623" cy="6218441"/>
          </a:xfrm>
          <a:prstGeom prst="rect">
            <a:avLst/>
          </a:prstGeom>
          <a:noFill/>
        </p:spPr>
      </p:pic>
    </p:spTree>
    <p:extLst>
      <p:ext uri="{BB962C8B-B14F-4D97-AF65-F5344CB8AC3E}">
        <p14:creationId xmlns:p14="http://schemas.microsoft.com/office/powerpoint/2010/main" val="25296968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Users\Steve\Documents\Steve PNHP OWS Activism\Making PPT\Income taxes on richest 400 filers.bmp"/>
          <p:cNvPicPr>
            <a:picLocks noChangeAspect="1" noChangeArrowheads="1"/>
          </p:cNvPicPr>
          <p:nvPr/>
        </p:nvPicPr>
        <p:blipFill>
          <a:blip r:embed="rId2" cstate="print"/>
          <a:srcRect/>
          <a:stretch>
            <a:fillRect/>
          </a:stretch>
        </p:blipFill>
        <p:spPr bwMode="auto">
          <a:xfrm>
            <a:off x="609600" y="1085427"/>
            <a:ext cx="7620000" cy="5418666"/>
          </a:xfrm>
          <a:prstGeom prst="rect">
            <a:avLst/>
          </a:prstGeom>
          <a:noFill/>
        </p:spPr>
      </p:pic>
    </p:spTree>
    <p:extLst>
      <p:ext uri="{BB962C8B-B14F-4D97-AF65-F5344CB8AC3E}">
        <p14:creationId xmlns:p14="http://schemas.microsoft.com/office/powerpoint/2010/main" val="4417214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228600" y="1371600"/>
            <a:ext cx="8593031" cy="5334000"/>
          </a:xfrm>
          <a:prstGeom prst="rect">
            <a:avLst/>
          </a:prstGeom>
          <a:noFill/>
          <a:ln w="9525">
            <a:noFill/>
            <a:miter lim="800000"/>
            <a:headEnd/>
            <a:tailEnd/>
          </a:ln>
          <a:effectLst/>
        </p:spPr>
      </p:pic>
      <p:sp>
        <p:nvSpPr>
          <p:cNvPr id="3" name="Title 2"/>
          <p:cNvSpPr>
            <a:spLocks noGrp="1"/>
          </p:cNvSpPr>
          <p:nvPr>
            <p:ph type="title"/>
          </p:nvPr>
        </p:nvSpPr>
        <p:spPr>
          <a:xfrm>
            <a:off x="0" y="0"/>
            <a:ext cx="8991600" cy="1295400"/>
          </a:xfrm>
        </p:spPr>
        <p:txBody>
          <a:bodyPr>
            <a:normAutofit fontScale="90000"/>
          </a:bodyPr>
          <a:lstStyle/>
          <a:p>
            <a:r>
              <a:rPr lang="en-US" sz="3100" b="1" dirty="0" smtClean="0">
                <a:solidFill>
                  <a:srgbClr val="3333FF"/>
                </a:solidFill>
              </a:rPr>
              <a:t>Federal Tax Rates Converge; much less Progressive</a:t>
            </a:r>
            <a:r>
              <a:rPr lang="en-US" sz="3100" b="1" dirty="0" smtClean="0"/>
              <a:t/>
            </a:r>
            <a:br>
              <a:rPr lang="en-US" sz="3100" b="1" dirty="0" smtClean="0"/>
            </a:br>
            <a:r>
              <a:rPr lang="en-US" sz="2800" b="1" dirty="0" smtClean="0">
                <a:solidFill>
                  <a:srgbClr val="FF0000"/>
                </a:solidFill>
              </a:rPr>
              <a:t>Decrease in higher marginal earned income tax rate</a:t>
            </a:r>
            <a:r>
              <a:rPr lang="en-US" sz="2800" b="1" dirty="0" smtClean="0"/>
              <a:t/>
            </a:r>
            <a:br>
              <a:rPr lang="en-US" sz="2800" b="1" dirty="0" smtClean="0"/>
            </a:br>
            <a:r>
              <a:rPr lang="en-US" sz="2800" b="1" dirty="0" smtClean="0">
                <a:solidFill>
                  <a:srgbClr val="3333FF"/>
                </a:solidFill>
              </a:rPr>
              <a:t>Decrease in Capital Gains tax rate (starts with Carter)</a:t>
            </a:r>
            <a:endParaRPr lang="en-US" sz="2800" b="1" dirty="0">
              <a:solidFill>
                <a:srgbClr val="3333FF"/>
              </a:solidFill>
            </a:endParaRPr>
          </a:p>
        </p:txBody>
      </p:sp>
    </p:spTree>
    <p:extLst>
      <p:ext uri="{BB962C8B-B14F-4D97-AF65-F5344CB8AC3E}">
        <p14:creationId xmlns:p14="http://schemas.microsoft.com/office/powerpoint/2010/main" val="3323692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r>
              <a:rPr lang="en-US" sz="2400" b="1" dirty="0" smtClean="0">
                <a:solidFill>
                  <a:srgbClr val="FF0000"/>
                </a:solidFill>
              </a:rPr>
              <a:t>Other Capitalist Democracies have better safety-net</a:t>
            </a:r>
            <a:br>
              <a:rPr lang="en-US" sz="2400" b="1" dirty="0" smtClean="0">
                <a:solidFill>
                  <a:srgbClr val="FF0000"/>
                </a:solidFill>
              </a:rPr>
            </a:br>
            <a:r>
              <a:rPr lang="en-US" sz="2400" b="1" dirty="0" smtClean="0">
                <a:solidFill>
                  <a:srgbClr val="3333FF"/>
                </a:solidFill>
              </a:rPr>
              <a:t>Reduce poverty by policy choice: taxes and transfers</a:t>
            </a:r>
            <a:endParaRPr lang="en-US" sz="2400" b="1" dirty="0">
              <a:solidFill>
                <a:srgbClr val="3333FF"/>
              </a:solidFill>
            </a:endParaRPr>
          </a:p>
        </p:txBody>
      </p:sp>
      <p:pic>
        <p:nvPicPr>
          <p:cNvPr id="6349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200" y="1143000"/>
            <a:ext cx="7457434" cy="5641141"/>
          </a:xfrm>
          <a:prstGeom prst="rect">
            <a:avLst/>
          </a:prstGeom>
          <a:noFill/>
          <a:ln w="9525">
            <a:noFill/>
            <a:miter lim="800000"/>
            <a:headEnd/>
            <a:tailEnd/>
          </a:ln>
          <a:effectLst/>
        </p:spPr>
      </p:pic>
    </p:spTree>
    <p:extLst>
      <p:ext uri="{BB962C8B-B14F-4D97-AF65-F5344CB8AC3E}">
        <p14:creationId xmlns:p14="http://schemas.microsoft.com/office/powerpoint/2010/main" val="29925197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plutocracy"/>
          <p:cNvPicPr>
            <a:picLocks noChangeAspect="1" noChangeArrowheads="1"/>
          </p:cNvPicPr>
          <p:nvPr/>
        </p:nvPicPr>
        <p:blipFill>
          <a:blip r:embed="rId2" cstate="print"/>
          <a:srcRect/>
          <a:stretch>
            <a:fillRect/>
          </a:stretch>
        </p:blipFill>
        <p:spPr bwMode="auto">
          <a:xfrm>
            <a:off x="-38974" y="34727"/>
            <a:ext cx="9151144" cy="6784768"/>
          </a:xfrm>
          <a:prstGeom prst="rect">
            <a:avLst/>
          </a:prstGeom>
          <a:noFill/>
        </p:spPr>
      </p:pic>
    </p:spTree>
    <p:extLst>
      <p:ext uri="{BB962C8B-B14F-4D97-AF65-F5344CB8AC3E}">
        <p14:creationId xmlns:p14="http://schemas.microsoft.com/office/powerpoint/2010/main" val="27090515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n-US" sz="2800" b="1" dirty="0" smtClean="0">
                <a:solidFill>
                  <a:srgbClr val="FF0000"/>
                </a:solidFill>
              </a:rPr>
              <a:t>Decline in effective tax rates</a:t>
            </a:r>
            <a:r>
              <a:rPr lang="en-US" sz="1800" dirty="0" smtClean="0"/>
              <a:t/>
            </a:r>
            <a:br>
              <a:rPr lang="en-US" sz="1800" dirty="0" smtClean="0"/>
            </a:br>
            <a:r>
              <a:rPr lang="en-US" sz="1800" dirty="0" smtClean="0">
                <a:solidFill>
                  <a:srgbClr val="3333FF"/>
                </a:solidFill>
              </a:rPr>
              <a:t> Much greater for high earners (understates since this only shows income, not capital gains)</a:t>
            </a:r>
            <a:br>
              <a:rPr lang="en-US" sz="1800" dirty="0" smtClean="0">
                <a:solidFill>
                  <a:srgbClr val="3333FF"/>
                </a:solidFill>
              </a:rPr>
            </a:br>
            <a:r>
              <a:rPr lang="en-US" sz="1800" dirty="0" smtClean="0">
                <a:solidFill>
                  <a:srgbClr val="3333FF"/>
                </a:solidFill>
              </a:rPr>
              <a:t>Most of what small decline there is for average income predates Reagan</a:t>
            </a:r>
            <a:endParaRPr lang="en-US" sz="1800" dirty="0">
              <a:solidFill>
                <a:srgbClr val="3333FF"/>
              </a:solidFill>
            </a:endParaRPr>
          </a:p>
        </p:txBody>
      </p:sp>
      <p:pic>
        <p:nvPicPr>
          <p:cNvPr id="15362" name="Picture 2" descr="C:\Users\Steve\Documents\Steve PNHP OWS Activism\Making PPT\rich_chart2_1.jpg"/>
          <p:cNvPicPr>
            <a:picLocks noChangeAspect="1" noChangeArrowheads="1"/>
          </p:cNvPicPr>
          <p:nvPr/>
        </p:nvPicPr>
        <p:blipFill>
          <a:blip r:embed="rId2" cstate="print"/>
          <a:srcRect/>
          <a:stretch>
            <a:fillRect/>
          </a:stretch>
        </p:blipFill>
        <p:spPr bwMode="auto">
          <a:xfrm>
            <a:off x="838200" y="1727200"/>
            <a:ext cx="5638800" cy="5037328"/>
          </a:xfrm>
          <a:prstGeom prst="rect">
            <a:avLst/>
          </a:prstGeom>
          <a:noFill/>
        </p:spPr>
      </p:pic>
    </p:spTree>
    <p:extLst>
      <p:ext uri="{BB962C8B-B14F-4D97-AF65-F5344CB8AC3E}">
        <p14:creationId xmlns:p14="http://schemas.microsoft.com/office/powerpoint/2010/main" val="33291078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n-US" sz="2800" b="1" dirty="0" smtClean="0">
                <a:solidFill>
                  <a:srgbClr val="3333FF"/>
                </a:solidFill>
              </a:rPr>
              <a:t>Earned Income vs. Capital Gains</a:t>
            </a:r>
            <a:r>
              <a:rPr lang="en-US" sz="2800" dirty="0" smtClean="0"/>
              <a:t/>
            </a:r>
            <a:br>
              <a:rPr lang="en-US" sz="2800" dirty="0" smtClean="0"/>
            </a:br>
            <a:r>
              <a:rPr lang="en-US" sz="1800" dirty="0" smtClean="0">
                <a:solidFill>
                  <a:srgbClr val="FF0000"/>
                </a:solidFill>
              </a:rPr>
              <a:t>Good to get paid in “Capital Gains” such as stock options &amp; many executive bonus schemes.</a:t>
            </a:r>
            <a:endParaRPr lang="en-US" sz="1800" dirty="0">
              <a:solidFill>
                <a:srgbClr val="FF0000"/>
              </a:solidFill>
            </a:endParaRPr>
          </a:p>
        </p:txBody>
      </p:sp>
      <p:pic>
        <p:nvPicPr>
          <p:cNvPr id="11266" name="Picture 2" descr="C:\Users\Steve\Documents\Steve PNHP OWS Activism\Making PPT\capital_gains.png"/>
          <p:cNvPicPr>
            <a:picLocks noChangeAspect="1" noChangeArrowheads="1"/>
          </p:cNvPicPr>
          <p:nvPr/>
        </p:nvPicPr>
        <p:blipFill>
          <a:blip r:embed="rId2" cstate="print"/>
          <a:srcRect/>
          <a:stretch>
            <a:fillRect/>
          </a:stretch>
        </p:blipFill>
        <p:spPr bwMode="auto">
          <a:xfrm>
            <a:off x="1600200" y="1600200"/>
            <a:ext cx="5806160" cy="5257800"/>
          </a:xfrm>
          <a:prstGeom prst="rect">
            <a:avLst/>
          </a:prstGeom>
          <a:noFill/>
        </p:spPr>
      </p:pic>
    </p:spTree>
    <p:extLst>
      <p:ext uri="{BB962C8B-B14F-4D97-AF65-F5344CB8AC3E}">
        <p14:creationId xmlns:p14="http://schemas.microsoft.com/office/powerpoint/2010/main" val="6951120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normAutofit/>
          </a:bodyPr>
          <a:lstStyle/>
          <a:p>
            <a:r>
              <a:rPr lang="en-US" sz="3100" b="1" dirty="0" smtClean="0">
                <a:solidFill>
                  <a:srgbClr val="FF0000"/>
                </a:solidFill>
              </a:rPr>
              <a:t>Leona </a:t>
            </a:r>
            <a:r>
              <a:rPr lang="en-US" sz="3100" b="1" dirty="0" err="1" smtClean="0">
                <a:solidFill>
                  <a:srgbClr val="FF0000"/>
                </a:solidFill>
              </a:rPr>
              <a:t>Helmsley</a:t>
            </a:r>
            <a:r>
              <a:rPr lang="en-US" sz="3100" b="1" dirty="0" smtClean="0">
                <a:solidFill>
                  <a:srgbClr val="FF0000"/>
                </a:solidFill>
              </a:rPr>
              <a:t>: Taxes are for little people</a:t>
            </a:r>
            <a:r>
              <a:rPr lang="en-US" dirty="0" smtClean="0"/>
              <a:t/>
            </a:r>
            <a:br>
              <a:rPr lang="en-US" dirty="0" smtClean="0"/>
            </a:br>
            <a:r>
              <a:rPr lang="en-US" sz="2700" b="1" dirty="0" smtClean="0">
                <a:solidFill>
                  <a:srgbClr val="3333FF"/>
                </a:solidFill>
              </a:rPr>
              <a:t>Comparison of real effective tax burden on </a:t>
            </a:r>
            <a:br>
              <a:rPr lang="en-US" sz="2700" b="1" dirty="0" smtClean="0">
                <a:solidFill>
                  <a:srgbClr val="3333FF"/>
                </a:solidFill>
              </a:rPr>
            </a:br>
            <a:r>
              <a:rPr lang="en-US" sz="2700" b="1" dirty="0" smtClean="0">
                <a:solidFill>
                  <a:srgbClr val="3333FF"/>
                </a:solidFill>
              </a:rPr>
              <a:t>Average Filer Living in </a:t>
            </a:r>
            <a:r>
              <a:rPr lang="en-US" sz="2700" b="1" dirty="0" err="1" smtClean="0">
                <a:solidFill>
                  <a:srgbClr val="3333FF"/>
                </a:solidFill>
              </a:rPr>
              <a:t>Helmsley</a:t>
            </a:r>
            <a:r>
              <a:rPr lang="en-US" sz="2700" b="1" dirty="0" smtClean="0">
                <a:solidFill>
                  <a:srgbClr val="3333FF"/>
                </a:solidFill>
              </a:rPr>
              <a:t> building vs. their Janitor</a:t>
            </a:r>
            <a:endParaRPr lang="en-US" sz="2700" b="1" dirty="0">
              <a:solidFill>
                <a:srgbClr val="3333FF"/>
              </a:solidFill>
            </a:endParaRPr>
          </a:p>
        </p:txBody>
      </p:sp>
      <p:pic>
        <p:nvPicPr>
          <p:cNvPr id="12290" name="Picture 2"/>
          <p:cNvPicPr>
            <a:picLocks noChangeAspect="1" noChangeArrowheads="1"/>
          </p:cNvPicPr>
          <p:nvPr/>
        </p:nvPicPr>
        <p:blipFill>
          <a:blip r:embed="rId2" cstate="print"/>
          <a:srcRect/>
          <a:stretch>
            <a:fillRect/>
          </a:stretch>
        </p:blipFill>
        <p:spPr bwMode="auto">
          <a:xfrm>
            <a:off x="152400" y="2209800"/>
            <a:ext cx="8865683" cy="3977331"/>
          </a:xfrm>
          <a:prstGeom prst="rect">
            <a:avLst/>
          </a:prstGeom>
          <a:noFill/>
          <a:ln w="9525">
            <a:noFill/>
            <a:miter lim="800000"/>
            <a:headEnd/>
            <a:tailEnd/>
          </a:ln>
          <a:effectLst/>
        </p:spPr>
      </p:pic>
    </p:spTree>
    <p:extLst>
      <p:ext uri="{BB962C8B-B14F-4D97-AF65-F5344CB8AC3E}">
        <p14:creationId xmlns:p14="http://schemas.microsoft.com/office/powerpoint/2010/main" val="2185226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r>
              <a:rPr lang="en-US" sz="2800" dirty="0" smtClean="0">
                <a:solidFill>
                  <a:srgbClr val="FF0000"/>
                </a:solidFill>
              </a:rPr>
              <a:t>Carter &amp; Reagan… Bush, Clinton, Bush, Obama</a:t>
            </a:r>
            <a:endParaRPr lang="en-US" sz="2800" dirty="0">
              <a:solidFill>
                <a:srgbClr val="FF0000"/>
              </a:solidFill>
            </a:endParaRPr>
          </a:p>
        </p:txBody>
      </p:sp>
      <p:sp>
        <p:nvSpPr>
          <p:cNvPr id="3" name="Content Placeholder 2"/>
          <p:cNvSpPr>
            <a:spLocks noGrp="1"/>
          </p:cNvSpPr>
          <p:nvPr>
            <p:ph idx="1"/>
          </p:nvPr>
        </p:nvSpPr>
        <p:spPr>
          <a:xfrm>
            <a:off x="152400" y="762000"/>
            <a:ext cx="8763000" cy="5943600"/>
          </a:xfrm>
        </p:spPr>
        <p:txBody>
          <a:bodyPr>
            <a:normAutofit fontScale="55000" lnSpcReduction="20000"/>
          </a:bodyPr>
          <a:lstStyle/>
          <a:p>
            <a:r>
              <a:rPr lang="en-US" dirty="0" smtClean="0">
                <a:solidFill>
                  <a:srgbClr val="3333FF"/>
                </a:solidFill>
              </a:rPr>
              <a:t>Deregulation and Tax Cuts started with Carter:</a:t>
            </a:r>
          </a:p>
          <a:p>
            <a:r>
              <a:rPr lang="en-US" dirty="0" smtClean="0">
                <a:solidFill>
                  <a:srgbClr val="3333FF"/>
                </a:solidFill>
              </a:rPr>
              <a:t>1978: Slashing the top rate of the capital gains tax from 48% to 28%</a:t>
            </a:r>
          </a:p>
          <a:p>
            <a:r>
              <a:rPr lang="en-US" dirty="0" smtClean="0">
                <a:solidFill>
                  <a:srgbClr val="3333FF"/>
                </a:solidFill>
              </a:rPr>
              <a:t>Same year, last effort to make it easier to unionize dies in Senate despite 61-vote Democratic supermajority. </a:t>
            </a:r>
          </a:p>
          <a:p>
            <a:r>
              <a:rPr lang="en-US" dirty="0" smtClean="0">
                <a:solidFill>
                  <a:srgbClr val="3333FF"/>
                </a:solidFill>
              </a:rPr>
              <a:t>Likewise, proposed Office of Consumer Representation, advocacy agency that was to work on behalf of average Americans, was defeated by an increasingly powerful business lobby.</a:t>
            </a:r>
          </a:p>
          <a:p>
            <a:r>
              <a:rPr lang="en-US" dirty="0" smtClean="0">
                <a:solidFill>
                  <a:srgbClr val="3333FF"/>
                </a:solidFill>
              </a:rPr>
              <a:t>Ronald Reagan: 1981 Economic Recovery and Tax Act (ERTA) bundled a medley of goodies any oligarch would love, including tax cuts for corporations, more in the capital gains and estate taxes, </a:t>
            </a:r>
          </a:p>
          <a:p>
            <a:r>
              <a:rPr lang="en-US" dirty="0" smtClean="0">
                <a:solidFill>
                  <a:srgbClr val="3333FF"/>
                </a:solidFill>
              </a:rPr>
              <a:t>Shift equal taxation whether income or alleged capital gains; stock options valued at zero when issued ; shift from progressive income tax and corporate tax to regressive payroll deduction (and similarly at state and local level)</a:t>
            </a:r>
          </a:p>
          <a:p>
            <a:r>
              <a:rPr lang="en-US" dirty="0" smtClean="0">
                <a:solidFill>
                  <a:srgbClr val="3333FF"/>
                </a:solidFill>
              </a:rPr>
              <a:t>1999: President Clinton signs Gramm-Leach-Bliley Act, ends Glass-</a:t>
            </a:r>
            <a:r>
              <a:rPr lang="en-US" dirty="0" err="1" smtClean="0">
                <a:solidFill>
                  <a:srgbClr val="3333FF"/>
                </a:solidFill>
              </a:rPr>
              <a:t>Steagall</a:t>
            </a:r>
            <a:r>
              <a:rPr lang="en-US" dirty="0" smtClean="0">
                <a:solidFill>
                  <a:srgbClr val="3333FF"/>
                </a:solidFill>
              </a:rPr>
              <a:t> and other deregulation. </a:t>
            </a:r>
          </a:p>
          <a:p>
            <a:r>
              <a:rPr lang="en-US" dirty="0" smtClean="0">
                <a:solidFill>
                  <a:srgbClr val="3333FF"/>
                </a:solidFill>
              </a:rPr>
              <a:t>2000: Commodity Futures Modernization Act by Senator Gramm blocks regulators like the Securities and Exchange Commission (SEC) from cracking down on the shadowy "over-the-counter derivatives" market, home to billions of dollars of opaque financial instruments that would, years later, nearly demolish the American economy.</a:t>
            </a:r>
          </a:p>
          <a:p>
            <a:r>
              <a:rPr lang="en-US" dirty="0" smtClean="0">
                <a:solidFill>
                  <a:srgbClr val="3333FF"/>
                </a:solidFill>
              </a:rPr>
              <a:t>Between 1929, the year the Great Depression began, and 1988, Wall Street's profits averaged 1.2% of the nation's gross domestic product; in 2005, that figure peaked at 3.3% as industry bonuses </a:t>
            </a:r>
            <a:r>
              <a:rPr lang="en-US" dirty="0" smtClean="0">
                <a:solidFill>
                  <a:srgbClr val="3333FF"/>
                </a:solidFill>
                <a:hlinkClick r:id="rId2"/>
              </a:rPr>
              <a:t>soared</a:t>
            </a:r>
            <a:r>
              <a:rPr lang="en-US" dirty="0" smtClean="0">
                <a:solidFill>
                  <a:srgbClr val="3333FF"/>
                </a:solidFill>
              </a:rPr>
              <a:t> ever-higher. </a:t>
            </a:r>
          </a:p>
          <a:p>
            <a:r>
              <a:rPr lang="en-US" dirty="0" smtClean="0">
                <a:solidFill>
                  <a:srgbClr val="3333FF"/>
                </a:solidFill>
              </a:rPr>
              <a:t>In 2009, bad times for most Americans, bonuses </a:t>
            </a:r>
            <a:r>
              <a:rPr lang="en-US" dirty="0" smtClean="0">
                <a:solidFill>
                  <a:srgbClr val="3333FF"/>
                </a:solidFill>
                <a:hlinkClick r:id="rId3"/>
              </a:rPr>
              <a:t>hit</a:t>
            </a:r>
            <a:r>
              <a:rPr lang="en-US" dirty="0" smtClean="0">
                <a:solidFill>
                  <a:srgbClr val="3333FF"/>
                </a:solidFill>
              </a:rPr>
              <a:t> $20 billion. </a:t>
            </a:r>
          </a:p>
          <a:p>
            <a:r>
              <a:rPr lang="en-US" dirty="0" smtClean="0">
                <a:solidFill>
                  <a:srgbClr val="3333FF"/>
                </a:solidFill>
              </a:rPr>
              <a:t>HAMP, no </a:t>
            </a:r>
            <a:r>
              <a:rPr lang="en-US" dirty="0" err="1" smtClean="0">
                <a:solidFill>
                  <a:srgbClr val="3333FF"/>
                </a:solidFill>
              </a:rPr>
              <a:t>cramdown</a:t>
            </a:r>
            <a:r>
              <a:rPr lang="en-US" dirty="0" smtClean="0">
                <a:solidFill>
                  <a:srgbClr val="3333FF"/>
                </a:solidFill>
              </a:rPr>
              <a:t>, phony mortgage default</a:t>
            </a:r>
          </a:p>
          <a:p>
            <a:endParaRPr lang="en-US" dirty="0">
              <a:solidFill>
                <a:srgbClr val="3333FF"/>
              </a:solidFill>
            </a:endParaRPr>
          </a:p>
        </p:txBody>
      </p:sp>
    </p:spTree>
    <p:extLst>
      <p:ext uri="{BB962C8B-B14F-4D97-AF65-F5344CB8AC3E}">
        <p14:creationId xmlns:p14="http://schemas.microsoft.com/office/powerpoint/2010/main" val="17546026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Steve\Documents\Steve PNHP OWS Activism\Making PPT\inequality-taxrate_3.png"/>
          <p:cNvPicPr>
            <a:picLocks noChangeAspect="1" noChangeArrowheads="1"/>
          </p:cNvPicPr>
          <p:nvPr/>
        </p:nvPicPr>
        <p:blipFill>
          <a:blip r:embed="rId2" cstate="email">
            <a:extLst>
              <a:ext uri="{28A0092B-C50C-407E-A947-70E740481C1C}">
                <a14:useLocalDpi xmlns:a14="http://schemas.microsoft.com/office/drawing/2010/main"/>
              </a:ext>
            </a:extLst>
          </a:blip>
          <a:srcRect t="49195" b="1406"/>
          <a:stretch>
            <a:fillRect/>
          </a:stretch>
        </p:blipFill>
        <p:spPr bwMode="auto">
          <a:xfrm>
            <a:off x="307682" y="2272665"/>
            <a:ext cx="8433311" cy="4509135"/>
          </a:xfrm>
          <a:prstGeom prst="rect">
            <a:avLst/>
          </a:prstGeom>
          <a:noFill/>
        </p:spPr>
      </p:pic>
      <p:sp>
        <p:nvSpPr>
          <p:cNvPr id="4" name="Title 3"/>
          <p:cNvSpPr>
            <a:spLocks noGrp="1"/>
          </p:cNvSpPr>
          <p:nvPr>
            <p:ph type="title"/>
          </p:nvPr>
        </p:nvSpPr>
        <p:spPr>
          <a:xfrm>
            <a:off x="0" y="0"/>
            <a:ext cx="9144000" cy="1905000"/>
          </a:xfrm>
        </p:spPr>
        <p:txBody>
          <a:bodyPr>
            <a:normAutofit fontScale="90000"/>
          </a:bodyPr>
          <a:lstStyle/>
          <a:p>
            <a:r>
              <a:rPr lang="en-US" dirty="0" smtClean="0">
                <a:solidFill>
                  <a:srgbClr val="FF0000"/>
                </a:solidFill>
              </a:rPr>
              <a:t>Regressive Taxation:</a:t>
            </a:r>
            <a:r>
              <a:rPr lang="en-US" dirty="0" smtClean="0"/>
              <a:t/>
            </a:r>
            <a:br>
              <a:rPr lang="en-US" dirty="0" smtClean="0"/>
            </a:br>
            <a:r>
              <a:rPr lang="en-US" sz="2700" b="1" dirty="0" smtClean="0">
                <a:solidFill>
                  <a:srgbClr val="0070C0"/>
                </a:solidFill>
              </a:rPr>
              <a:t>Overall income tax flat, while rate for high income has come down</a:t>
            </a:r>
            <a:br>
              <a:rPr lang="en-US" sz="2700" b="1" dirty="0" smtClean="0">
                <a:solidFill>
                  <a:srgbClr val="0070C0"/>
                </a:solidFill>
              </a:rPr>
            </a:br>
            <a:r>
              <a:rPr lang="en-US" sz="2700" b="1" dirty="0" smtClean="0">
                <a:solidFill>
                  <a:srgbClr val="CC3300"/>
                </a:solidFill>
              </a:rPr>
              <a:t>Corporate tax share down</a:t>
            </a:r>
            <a:r>
              <a:rPr lang="en-US" sz="2700" b="1" dirty="0" smtClean="0"/>
              <a:t/>
            </a:r>
            <a:br>
              <a:rPr lang="en-US" sz="2700" b="1" dirty="0" smtClean="0"/>
            </a:br>
            <a:r>
              <a:rPr lang="en-US" sz="2700" b="1" dirty="0" smtClean="0">
                <a:solidFill>
                  <a:srgbClr val="DAA600"/>
                </a:solidFill>
              </a:rPr>
              <a:t>Payroll tax – most regressive – Has Steadily Increased</a:t>
            </a:r>
            <a:endParaRPr lang="en-US" sz="2700" b="1" dirty="0">
              <a:solidFill>
                <a:srgbClr val="DAA600"/>
              </a:solidFill>
            </a:endParaRPr>
          </a:p>
        </p:txBody>
      </p:sp>
    </p:spTree>
    <p:extLst>
      <p:ext uri="{BB962C8B-B14F-4D97-AF65-F5344CB8AC3E}">
        <p14:creationId xmlns:p14="http://schemas.microsoft.com/office/powerpoint/2010/main" val="38316913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teve\Documents\Steve PNHP OWS Activism\Making PPT\Texas state taxes regressive.bmp"/>
          <p:cNvPicPr>
            <a:picLocks noChangeAspect="1" noChangeArrowheads="1"/>
          </p:cNvPicPr>
          <p:nvPr/>
        </p:nvPicPr>
        <p:blipFill>
          <a:blip r:embed="rId2" cstate="print"/>
          <a:srcRect/>
          <a:stretch>
            <a:fillRect/>
          </a:stretch>
        </p:blipFill>
        <p:spPr bwMode="auto">
          <a:xfrm>
            <a:off x="203120" y="889000"/>
            <a:ext cx="8621258" cy="5877288"/>
          </a:xfrm>
          <a:prstGeom prst="rect">
            <a:avLst/>
          </a:prstGeom>
          <a:noFill/>
        </p:spPr>
      </p:pic>
      <p:sp>
        <p:nvSpPr>
          <p:cNvPr id="3" name="Title 2"/>
          <p:cNvSpPr>
            <a:spLocks noGrp="1"/>
          </p:cNvSpPr>
          <p:nvPr>
            <p:ph type="title"/>
          </p:nvPr>
        </p:nvSpPr>
        <p:spPr/>
        <p:txBody>
          <a:bodyPr>
            <a:normAutofit fontScale="90000"/>
          </a:bodyPr>
          <a:lstStyle/>
          <a:p>
            <a:r>
              <a:rPr lang="en-US" dirty="0" smtClean="0"/>
              <a:t>State &amp; Local Taxes often even more Regressive</a:t>
            </a:r>
            <a:endParaRPr lang="en-US" dirty="0"/>
          </a:p>
        </p:txBody>
      </p:sp>
    </p:spTree>
    <p:extLst>
      <p:ext uri="{BB962C8B-B14F-4D97-AF65-F5344CB8AC3E}">
        <p14:creationId xmlns:p14="http://schemas.microsoft.com/office/powerpoint/2010/main" val="21942517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Corporations</a:t>
            </a:r>
            <a:endParaRPr lang="en-US" dirty="0"/>
          </a:p>
        </p:txBody>
      </p:sp>
    </p:spTree>
    <p:extLst>
      <p:ext uri="{BB962C8B-B14F-4D97-AF65-F5344CB8AC3E}">
        <p14:creationId xmlns:p14="http://schemas.microsoft.com/office/powerpoint/2010/main" val="5828556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normAutofit/>
          </a:bodyPr>
          <a:lstStyle/>
          <a:p>
            <a:r>
              <a:rPr lang="en-US" b="1" dirty="0" smtClean="0">
                <a:solidFill>
                  <a:srgbClr val="FF0000"/>
                </a:solidFill>
              </a:rPr>
              <a:t>Who is Protecting Who from Whom?</a:t>
            </a:r>
            <a:endParaRPr lang="en-US" b="1" dirty="0">
              <a:solidFill>
                <a:srgbClr val="FF0000"/>
              </a:solidFill>
            </a:endParaRPr>
          </a:p>
        </p:txBody>
      </p:sp>
      <p:pic>
        <p:nvPicPr>
          <p:cNvPr id="5122" name="Picture 2" descr="C:\Users\Steve\Documents\Steve PNHP OWS Activism\Making PPT\Police &amp; PNHP 2.jpg"/>
          <p:cNvPicPr>
            <a:picLocks noChangeAspect="1" noChangeArrowheads="1"/>
          </p:cNvPicPr>
          <p:nvPr/>
        </p:nvPicPr>
        <p:blipFill>
          <a:blip r:embed="rId2" cstate="print"/>
          <a:srcRect/>
          <a:stretch>
            <a:fillRect/>
          </a:stretch>
        </p:blipFill>
        <p:spPr bwMode="auto">
          <a:xfrm>
            <a:off x="990600" y="1219200"/>
            <a:ext cx="7416800" cy="5562600"/>
          </a:xfrm>
          <a:prstGeom prst="rect">
            <a:avLst/>
          </a:prstGeom>
          <a:noFill/>
        </p:spPr>
      </p:pic>
    </p:spTree>
    <p:extLst>
      <p:ext uri="{BB962C8B-B14F-4D97-AF65-F5344CB8AC3E}">
        <p14:creationId xmlns:p14="http://schemas.microsoft.com/office/powerpoint/2010/main" val="26497468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2" cstate="print"/>
          <a:srcRect/>
          <a:stretch>
            <a:fillRect/>
          </a:stretch>
        </p:blipFill>
        <p:spPr bwMode="auto">
          <a:xfrm>
            <a:off x="76200" y="1143000"/>
            <a:ext cx="8939174" cy="5566170"/>
          </a:xfrm>
          <a:prstGeom prst="rect">
            <a:avLst/>
          </a:prstGeom>
          <a:noFill/>
          <a:ln w="9525">
            <a:noFill/>
            <a:miter lim="800000"/>
            <a:headEnd/>
            <a:tailEnd/>
          </a:ln>
          <a:effectLst/>
        </p:spPr>
      </p:pic>
      <p:sp>
        <p:nvSpPr>
          <p:cNvPr id="3" name="Title 2"/>
          <p:cNvSpPr>
            <a:spLocks noGrp="1"/>
          </p:cNvSpPr>
          <p:nvPr>
            <p:ph type="title"/>
          </p:nvPr>
        </p:nvSpPr>
        <p:spPr>
          <a:xfrm>
            <a:off x="457200" y="0"/>
            <a:ext cx="8229600" cy="1143000"/>
          </a:xfrm>
        </p:spPr>
        <p:txBody>
          <a:bodyPr>
            <a:normAutofit/>
          </a:bodyPr>
          <a:lstStyle/>
          <a:p>
            <a:r>
              <a:rPr lang="en-US" sz="2800" b="1" dirty="0" smtClean="0">
                <a:solidFill>
                  <a:srgbClr val="FF0000"/>
                </a:solidFill>
              </a:rPr>
              <a:t>Increase in Productivity Not Going to Middle Class</a:t>
            </a:r>
            <a:endParaRPr lang="en-US" sz="2800" b="1" dirty="0">
              <a:solidFill>
                <a:srgbClr val="FF0000"/>
              </a:solidFill>
            </a:endParaRPr>
          </a:p>
        </p:txBody>
      </p:sp>
    </p:spTree>
    <p:extLst>
      <p:ext uri="{BB962C8B-B14F-4D97-AF65-F5344CB8AC3E}">
        <p14:creationId xmlns:p14="http://schemas.microsoft.com/office/powerpoint/2010/main" val="9425488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p:spPr>
        <p:txBody>
          <a:bodyPr>
            <a:normAutofit/>
          </a:bodyPr>
          <a:lstStyle/>
          <a:p>
            <a:r>
              <a:rPr lang="en-US" sz="2400" b="1" dirty="0" smtClean="0">
                <a:solidFill>
                  <a:srgbClr val="FF0000"/>
                </a:solidFill>
              </a:rPr>
              <a:t>Economy’s Productivity Gains All Go to Top 1% Large Income Growth</a:t>
            </a:r>
            <a:r>
              <a:rPr lang="en-US" sz="2400" b="1" dirty="0" smtClean="0">
                <a:solidFill>
                  <a:srgbClr val="3333FF"/>
                </a:solidFill>
              </a:rPr>
              <a:t/>
            </a:r>
            <a:br>
              <a:rPr lang="en-US" sz="2400" b="1" dirty="0" smtClean="0">
                <a:solidFill>
                  <a:srgbClr val="3333FF"/>
                </a:solidFill>
              </a:rPr>
            </a:br>
            <a:r>
              <a:rPr lang="en-US" sz="2400" b="1" dirty="0" smtClean="0">
                <a:solidFill>
                  <a:srgbClr val="00B050"/>
                </a:solidFill>
              </a:rPr>
              <a:t>Overall Increases in Economic Productivity</a:t>
            </a:r>
            <a:r>
              <a:rPr lang="en-US" sz="2400" b="1" dirty="0" smtClean="0">
                <a:solidFill>
                  <a:srgbClr val="3333FF"/>
                </a:solidFill>
              </a:rPr>
              <a:t/>
            </a:r>
            <a:br>
              <a:rPr lang="en-US" sz="2400" b="1" dirty="0" smtClean="0">
                <a:solidFill>
                  <a:srgbClr val="3333FF"/>
                </a:solidFill>
              </a:rPr>
            </a:br>
            <a:r>
              <a:rPr lang="en-US" sz="2400" b="1" dirty="0" smtClean="0">
                <a:solidFill>
                  <a:srgbClr val="00B0F0"/>
                </a:solidFill>
              </a:rPr>
              <a:t>Income of Average Worker Slower to Stagnant</a:t>
            </a:r>
            <a:endParaRPr lang="en-US" sz="2400" b="1" dirty="0">
              <a:solidFill>
                <a:srgbClr val="00B0F0"/>
              </a:solidFill>
            </a:endParaRPr>
          </a:p>
        </p:txBody>
      </p:sp>
      <p:pic>
        <p:nvPicPr>
          <p:cNvPr id="5122" name="Picture 2"/>
          <p:cNvPicPr>
            <a:picLocks noChangeAspect="1" noChangeArrowheads="1"/>
          </p:cNvPicPr>
          <p:nvPr/>
        </p:nvPicPr>
        <p:blipFill>
          <a:blip r:embed="rId2" cstate="print"/>
          <a:srcRect/>
          <a:stretch>
            <a:fillRect/>
          </a:stretch>
        </p:blipFill>
        <p:spPr bwMode="auto">
          <a:xfrm>
            <a:off x="76199" y="1752600"/>
            <a:ext cx="8970379" cy="4724400"/>
          </a:xfrm>
          <a:prstGeom prst="rect">
            <a:avLst/>
          </a:prstGeom>
          <a:noFill/>
          <a:ln w="9525">
            <a:noFill/>
            <a:miter lim="800000"/>
            <a:headEnd/>
            <a:tailEnd/>
          </a:ln>
          <a:effectLst/>
        </p:spPr>
      </p:pic>
    </p:spTree>
    <p:extLst>
      <p:ext uri="{BB962C8B-B14F-4D97-AF65-F5344CB8AC3E}">
        <p14:creationId xmlns:p14="http://schemas.microsoft.com/office/powerpoint/2010/main" val="20426860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C:\Users\Steve\Documents\Steve PNHP OWS Activism\Making PPT\figure-16-poverty_GDP.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378" y="66770"/>
            <a:ext cx="8950833" cy="6791230"/>
          </a:xfrm>
          <a:prstGeom prst="rect">
            <a:avLst/>
          </a:prstGeom>
          <a:noFill/>
        </p:spPr>
      </p:pic>
    </p:spTree>
    <p:extLst>
      <p:ext uri="{BB962C8B-B14F-4D97-AF65-F5344CB8AC3E}">
        <p14:creationId xmlns:p14="http://schemas.microsoft.com/office/powerpoint/2010/main" val="17999378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Users\Steve\Documents\Steve PNHP OWS Activism\Making PPT\rich_chart6_0.jpg"/>
          <p:cNvPicPr>
            <a:picLocks noChangeAspect="1" noChangeArrowheads="1"/>
          </p:cNvPicPr>
          <p:nvPr/>
        </p:nvPicPr>
        <p:blipFill>
          <a:blip r:embed="rId2" cstate="print"/>
          <a:srcRect/>
          <a:stretch>
            <a:fillRect/>
          </a:stretch>
        </p:blipFill>
        <p:spPr bwMode="auto">
          <a:xfrm>
            <a:off x="1371600" y="1828800"/>
            <a:ext cx="6019800" cy="4855972"/>
          </a:xfrm>
          <a:prstGeom prst="rect">
            <a:avLst/>
          </a:prstGeom>
          <a:noFill/>
        </p:spPr>
      </p:pic>
      <p:sp>
        <p:nvSpPr>
          <p:cNvPr id="3" name="Title 2"/>
          <p:cNvSpPr>
            <a:spLocks noGrp="1"/>
          </p:cNvSpPr>
          <p:nvPr>
            <p:ph type="title"/>
          </p:nvPr>
        </p:nvSpPr>
        <p:spPr>
          <a:xfrm>
            <a:off x="0" y="152400"/>
            <a:ext cx="9144000" cy="1265238"/>
          </a:xfrm>
        </p:spPr>
        <p:txBody>
          <a:bodyPr>
            <a:normAutofit fontScale="90000"/>
          </a:bodyPr>
          <a:lstStyle/>
          <a:p>
            <a:r>
              <a:rPr lang="en-US" sz="2800" b="1" dirty="0" smtClean="0">
                <a:solidFill>
                  <a:srgbClr val="FF0000"/>
                </a:solidFill>
              </a:rPr>
              <a:t>Corporations Still Making Peak Profits</a:t>
            </a:r>
            <a:r>
              <a:rPr lang="en-US" sz="2800" b="1" dirty="0" smtClean="0"/>
              <a:t/>
            </a:r>
            <a:br>
              <a:rPr lang="en-US" sz="2800" b="1" dirty="0" smtClean="0"/>
            </a:br>
            <a:r>
              <a:rPr lang="en-US" sz="2800" b="1" dirty="0" smtClean="0">
                <a:solidFill>
                  <a:srgbClr val="3333FF"/>
                </a:solidFill>
              </a:rPr>
              <a:t>Just not hiring</a:t>
            </a:r>
            <a:br>
              <a:rPr lang="en-US" sz="2800" b="1" dirty="0" smtClean="0">
                <a:solidFill>
                  <a:srgbClr val="3333FF"/>
                </a:solidFill>
              </a:rPr>
            </a:br>
            <a:r>
              <a:rPr lang="en-US" sz="2200" b="1" dirty="0" smtClean="0">
                <a:solidFill>
                  <a:srgbClr val="3333FF"/>
                </a:solidFill>
              </a:rPr>
              <a:t>Holding onto cash; firing workers, stock-buy back (Pfizer NY Times last week)</a:t>
            </a:r>
            <a:endParaRPr lang="en-US" sz="2200" b="1" dirty="0">
              <a:solidFill>
                <a:srgbClr val="3333FF"/>
              </a:solidFill>
            </a:endParaRPr>
          </a:p>
        </p:txBody>
      </p:sp>
    </p:spTree>
    <p:extLst>
      <p:ext uri="{BB962C8B-B14F-4D97-AF65-F5344CB8AC3E}">
        <p14:creationId xmlns:p14="http://schemas.microsoft.com/office/powerpoint/2010/main" val="17267002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229600" cy="1143000"/>
          </a:xfrm>
        </p:spPr>
        <p:txBody>
          <a:bodyPr/>
          <a:lstStyle/>
          <a:p>
            <a:r>
              <a:rPr lang="en-US" sz="2800" b="1" dirty="0" smtClean="0">
                <a:solidFill>
                  <a:srgbClr val="FF0000"/>
                </a:solidFill>
              </a:rPr>
              <a:t>Big Business &amp; Wall Street Doing Fine </a:t>
            </a:r>
            <a:br>
              <a:rPr lang="en-US" sz="2800" b="1" dirty="0" smtClean="0">
                <a:solidFill>
                  <a:srgbClr val="FF0000"/>
                </a:solidFill>
              </a:rPr>
            </a:br>
            <a:r>
              <a:rPr lang="en-US" sz="2800" b="1" dirty="0" smtClean="0">
                <a:solidFill>
                  <a:srgbClr val="FF0000"/>
                </a:solidFill>
              </a:rPr>
              <a:t>While America Suffers</a:t>
            </a:r>
            <a:endParaRPr lang="en-US" sz="2800" b="1" dirty="0">
              <a:solidFill>
                <a:srgbClr val="FF0000"/>
              </a:solidFill>
            </a:endParaRPr>
          </a:p>
        </p:txBody>
      </p:sp>
      <p:sp>
        <p:nvSpPr>
          <p:cNvPr id="4" name="Content Placeholder 3"/>
          <p:cNvSpPr>
            <a:spLocks noGrp="1"/>
          </p:cNvSpPr>
          <p:nvPr>
            <p:ph idx="1"/>
          </p:nvPr>
        </p:nvSpPr>
        <p:spPr>
          <a:xfrm>
            <a:off x="152400" y="1219200"/>
            <a:ext cx="8839200" cy="5486400"/>
          </a:xfrm>
        </p:spPr>
        <p:txBody>
          <a:bodyPr/>
          <a:lstStyle/>
          <a:p>
            <a:r>
              <a:rPr lang="en-US" sz="2400" dirty="0" smtClean="0"/>
              <a:t>NY Times Front Page November 22, 2011</a:t>
            </a:r>
          </a:p>
          <a:p>
            <a:pPr marL="0" indent="0">
              <a:buNone/>
            </a:pPr>
            <a:r>
              <a:rPr lang="en-US" sz="2400" dirty="0"/>
              <a:t>	</a:t>
            </a:r>
            <a:r>
              <a:rPr lang="en-US" sz="2400" dirty="0" smtClean="0"/>
              <a:t>“As </a:t>
            </a:r>
            <a:r>
              <a:rPr lang="en-US" sz="2400" dirty="0"/>
              <a:t>Layoffs Rise, Stock Buybacks Consume </a:t>
            </a:r>
            <a:r>
              <a:rPr lang="en-US" sz="2400" dirty="0" smtClean="0"/>
              <a:t>Cash”</a:t>
            </a:r>
          </a:p>
          <a:p>
            <a:pPr marL="0" indent="0">
              <a:buNone/>
            </a:pPr>
            <a:r>
              <a:rPr lang="en-US" sz="1600" dirty="0">
                <a:hlinkClick r:id="rId2"/>
              </a:rPr>
              <a:t>http://</a:t>
            </a:r>
            <a:r>
              <a:rPr lang="en-US" sz="1600" dirty="0" smtClean="0">
                <a:hlinkClick r:id="rId2"/>
              </a:rPr>
              <a:t>www.nytimes.com/2011/11/22/business/rash-to-some-stock-buybacks-are-on-the-rise.html</a:t>
            </a:r>
            <a:endParaRPr lang="en-US" sz="1600" dirty="0" smtClean="0"/>
          </a:p>
          <a:p>
            <a:pPr marL="0" indent="0">
              <a:buNone/>
            </a:pPr>
            <a:endParaRPr lang="en-US" sz="1600" dirty="0"/>
          </a:p>
          <a:p>
            <a:pPr marL="0" indent="0">
              <a:buNone/>
            </a:pPr>
            <a:r>
              <a:rPr lang="en-US" sz="1600" dirty="0" smtClean="0"/>
              <a:t>“When </a:t>
            </a:r>
            <a:r>
              <a:rPr lang="en-US" sz="1600" dirty="0"/>
              <a:t>Pfizer cut its research budget this year and laid off 1,100 employees, it was not because the company needed to save money. </a:t>
            </a:r>
            <a:r>
              <a:rPr lang="en-US" sz="1600" dirty="0" smtClean="0"/>
              <a:t>In </a:t>
            </a:r>
            <a:r>
              <a:rPr lang="en-US" sz="1600" dirty="0"/>
              <a:t>fact, the drug maker had so much cash left over, it decided to buy back an additional $5 billion worth of stock on top of the $4 billion already earmarked for repurchases in 2011 and </a:t>
            </a:r>
            <a:r>
              <a:rPr lang="en-US" sz="1600" dirty="0" smtClean="0"/>
              <a:t>beyond.”</a:t>
            </a:r>
          </a:p>
          <a:p>
            <a:pPr marL="0" indent="0">
              <a:buNone/>
            </a:pPr>
            <a:r>
              <a:rPr lang="en-US" sz="1600" dirty="0" smtClean="0"/>
              <a:t>“Liberal </a:t>
            </a:r>
            <a:r>
              <a:rPr lang="en-US" sz="1600" dirty="0"/>
              <a:t>critics insist the trend is another example of top corporate executives raking in an inordinate share of the nation’s wealth, even as their employees suffer</a:t>
            </a:r>
            <a:r>
              <a:rPr lang="en-US" sz="1600" dirty="0" smtClean="0"/>
              <a:t>.” </a:t>
            </a:r>
          </a:p>
          <a:p>
            <a:pPr marL="0" indent="0">
              <a:buNone/>
            </a:pPr>
            <a:r>
              <a:rPr lang="en-US" sz="1600" dirty="0" smtClean="0"/>
              <a:t>“But </a:t>
            </a:r>
            <a:r>
              <a:rPr lang="en-US" sz="1600" dirty="0"/>
              <a:t>spending on capital investments like new plants and infrastructure has stagnated more broadly in corporate America, confounding efforts by the Obama administration to spur economic growth. </a:t>
            </a:r>
            <a:r>
              <a:rPr lang="en-US" sz="1600" dirty="0" smtClean="0"/>
              <a:t>“</a:t>
            </a:r>
          </a:p>
          <a:p>
            <a:pPr marL="0" indent="0">
              <a:buNone/>
            </a:pPr>
            <a:r>
              <a:rPr lang="en-US" sz="1600" dirty="0" smtClean="0"/>
              <a:t>“The </a:t>
            </a:r>
            <a:r>
              <a:rPr lang="en-US" sz="1600" dirty="0"/>
              <a:t>principle behind buybacks is simple. With fewer shares in circulation, earnings per share can rise smartly even if the company’s underlying growth is lackluster. In many cases, like that of the medical device maker </a:t>
            </a:r>
            <a:r>
              <a:rPr lang="en-US" sz="1600" dirty="0">
                <a:hlinkClick r:id="rId3" tooltip="Web site"/>
              </a:rPr>
              <a:t>Zimmer Holdings</a:t>
            </a:r>
            <a:r>
              <a:rPr lang="en-US" sz="1600" dirty="0"/>
              <a:t>, executives are able to meet goals for profit growth and earn bigger bonuses despite poor stock performance. </a:t>
            </a:r>
            <a:r>
              <a:rPr lang="en-US" sz="1600" dirty="0" smtClean="0"/>
              <a:t>“</a:t>
            </a:r>
            <a:endParaRPr lang="en-US" sz="1600" dirty="0"/>
          </a:p>
          <a:p>
            <a:pPr marL="0" indent="0">
              <a:buNone/>
            </a:pPr>
            <a:r>
              <a:rPr lang="en-US" sz="1600" dirty="0"/>
              <a:t>“It’s clear there’s a conflict of interest,” </a:t>
            </a:r>
          </a:p>
        </p:txBody>
      </p:sp>
    </p:spTree>
    <p:extLst>
      <p:ext uri="{BB962C8B-B14F-4D97-AF65-F5344CB8AC3E}">
        <p14:creationId xmlns:p14="http://schemas.microsoft.com/office/powerpoint/2010/main" val="23323629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teve\Documents\Steve PNHP OWS Activism\Making PPT\what-they-make450_0.png"/>
          <p:cNvPicPr>
            <a:picLocks noChangeAspect="1" noChangeArrowheads="1"/>
          </p:cNvPicPr>
          <p:nvPr/>
        </p:nvPicPr>
        <p:blipFill>
          <a:blip r:embed="rId2" cstate="print"/>
          <a:srcRect/>
          <a:stretch>
            <a:fillRect/>
          </a:stretch>
        </p:blipFill>
        <p:spPr bwMode="auto">
          <a:xfrm>
            <a:off x="1725996" y="381000"/>
            <a:ext cx="5741604" cy="6215636"/>
          </a:xfrm>
          <a:prstGeom prst="rect">
            <a:avLst/>
          </a:prstGeom>
          <a:noFill/>
        </p:spPr>
      </p:pic>
    </p:spTree>
    <p:extLst>
      <p:ext uri="{BB962C8B-B14F-4D97-AF65-F5344CB8AC3E}">
        <p14:creationId xmlns:p14="http://schemas.microsoft.com/office/powerpoint/2010/main" val="3818012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438400"/>
          </a:xfrm>
        </p:spPr>
        <p:txBody>
          <a:bodyPr>
            <a:normAutofit fontScale="90000"/>
          </a:bodyPr>
          <a:lstStyle/>
          <a:p>
            <a:r>
              <a:rPr lang="en-US" sz="3600" b="1" dirty="0" smtClean="0">
                <a:solidFill>
                  <a:srgbClr val="FF0000"/>
                </a:solidFill>
              </a:rPr>
              <a:t>Americans Perception </a:t>
            </a:r>
            <a:br>
              <a:rPr lang="en-US" sz="3600" b="1" dirty="0" smtClean="0">
                <a:solidFill>
                  <a:srgbClr val="FF0000"/>
                </a:solidFill>
              </a:rPr>
            </a:br>
            <a:r>
              <a:rPr lang="en-US" sz="2800" b="1" dirty="0" smtClean="0"/>
              <a:t> </a:t>
            </a:r>
            <a:r>
              <a:rPr lang="en-US" sz="2800" b="1" dirty="0" smtClean="0">
                <a:solidFill>
                  <a:srgbClr val="00B050"/>
                </a:solidFill>
              </a:rPr>
              <a:t>What It Really Is </a:t>
            </a:r>
            <a:r>
              <a:rPr lang="en-US" sz="2800" b="1" dirty="0" smtClean="0"/>
              <a:t/>
            </a:r>
            <a:br>
              <a:rPr lang="en-US" sz="2800" b="1" dirty="0" smtClean="0"/>
            </a:br>
            <a:r>
              <a:rPr lang="en-US" sz="2800" b="1" dirty="0" smtClean="0"/>
              <a:t>versus</a:t>
            </a:r>
            <a:br>
              <a:rPr lang="en-US" sz="2800" b="1" dirty="0" smtClean="0"/>
            </a:br>
            <a:r>
              <a:rPr lang="en-US" sz="2800" b="1" dirty="0" smtClean="0">
                <a:solidFill>
                  <a:srgbClr val="3333FF"/>
                </a:solidFill>
              </a:rPr>
              <a:t>What they think wealth distribution is</a:t>
            </a:r>
            <a:br>
              <a:rPr lang="en-US" sz="2800" b="1" dirty="0" smtClean="0">
                <a:solidFill>
                  <a:srgbClr val="3333FF"/>
                </a:solidFill>
              </a:rPr>
            </a:br>
            <a:r>
              <a:rPr lang="en-US" sz="2800" b="1" dirty="0" smtClean="0">
                <a:solidFill>
                  <a:srgbClr val="3333FF"/>
                </a:solidFill>
              </a:rPr>
              <a:t>&amp;</a:t>
            </a:r>
            <a:br>
              <a:rPr lang="en-US" sz="2800" b="1" dirty="0" smtClean="0">
                <a:solidFill>
                  <a:srgbClr val="3333FF"/>
                </a:solidFill>
              </a:rPr>
            </a:br>
            <a:r>
              <a:rPr lang="en-US" sz="2800" b="1" dirty="0" smtClean="0">
                <a:solidFill>
                  <a:srgbClr val="3333FF"/>
                </a:solidFill>
              </a:rPr>
              <a:t>What they would like it to be</a:t>
            </a:r>
            <a:endParaRPr lang="en-US" sz="2800" b="1" dirty="0">
              <a:solidFill>
                <a:srgbClr val="3333FF"/>
              </a:solidFill>
            </a:endParaRPr>
          </a:p>
        </p:txBody>
      </p:sp>
      <p:pic>
        <p:nvPicPr>
          <p:cNvPr id="14338" name="Picture 2" descr="C:\Users\Steve\Documents\Steve PNHP OWS Activism\Making PPT\inequality people want-believe-actual distribution.png"/>
          <p:cNvPicPr>
            <a:picLocks noChangeAspect="1" noChangeArrowheads="1"/>
          </p:cNvPicPr>
          <p:nvPr/>
        </p:nvPicPr>
        <p:blipFill>
          <a:blip r:embed="rId2" cstate="print"/>
          <a:srcRect/>
          <a:stretch>
            <a:fillRect/>
          </a:stretch>
        </p:blipFill>
        <p:spPr bwMode="auto">
          <a:xfrm>
            <a:off x="175651" y="2438400"/>
            <a:ext cx="8761551" cy="4343401"/>
          </a:xfrm>
          <a:prstGeom prst="rect">
            <a:avLst/>
          </a:prstGeom>
          <a:noFill/>
        </p:spPr>
      </p:pic>
    </p:spTree>
    <p:extLst>
      <p:ext uri="{BB962C8B-B14F-4D97-AF65-F5344CB8AC3E}">
        <p14:creationId xmlns:p14="http://schemas.microsoft.com/office/powerpoint/2010/main" val="15608681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ChangeArrowheads="1"/>
          </p:cNvSpPr>
          <p:nvPr/>
        </p:nvSpPr>
        <p:spPr bwMode="auto">
          <a:xfrm>
            <a:off x="0" y="30778"/>
            <a:ext cx="91440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2000" b="1" dirty="0" smtClean="0">
                <a:solidFill>
                  <a:srgbClr val="0000FF"/>
                </a:solidFill>
                <a:ea typeface="Calibri" pitchFamily="34" charset="0"/>
                <a:cs typeface="Arial" pitchFamily="34" charset="0"/>
              </a:rPr>
              <a:t>What’s It All About?: Income and Inequality</a:t>
            </a:r>
            <a:endParaRPr lang="en-US" b="1" dirty="0" smtClean="0">
              <a:solidFill>
                <a:srgbClr val="0000FF"/>
              </a:solidFill>
              <a:ea typeface="Calibri" pitchFamily="34" charset="0"/>
              <a:cs typeface="Arial" pitchFamily="34" charset="0"/>
            </a:endParaRPr>
          </a:p>
          <a:p>
            <a:pPr algn="ctr"/>
            <a:r>
              <a:rPr lang="en-US" b="1" dirty="0" smtClean="0">
                <a:solidFill>
                  <a:srgbClr val="00B050"/>
                </a:solidFill>
                <a:ea typeface="Calibri" pitchFamily="34" charset="0"/>
                <a:cs typeface="Arial" pitchFamily="34" charset="0"/>
              </a:rPr>
              <a:t>CEO’s Pay Corporate Profits &amp; Wall Street Are Taking all the Money</a:t>
            </a:r>
            <a:endParaRPr lang="en-US" dirty="0" smtClean="0">
              <a:solidFill>
                <a:prstClr val="black"/>
              </a:solidFill>
              <a:cs typeface="Arial" pitchFamily="34" charset="0"/>
            </a:endParaRPr>
          </a:p>
          <a:p>
            <a:pPr algn="ctr" eaLnBrk="0" hangingPunct="0"/>
            <a:r>
              <a:rPr lang="en-US" b="1" dirty="0" smtClean="0">
                <a:solidFill>
                  <a:srgbClr val="FF0000"/>
                </a:solidFill>
                <a:ea typeface="Calibri" pitchFamily="34" charset="0"/>
                <a:cs typeface="Arial" pitchFamily="34" charset="0"/>
              </a:rPr>
              <a:t>Workers Pay &amp; Minimum Wage are Flat</a:t>
            </a:r>
            <a:endParaRPr lang="en-US" dirty="0" smtClean="0">
              <a:solidFill>
                <a:prstClr val="black"/>
              </a:solidFill>
              <a:cs typeface="Arial" pitchFamily="34" charset="0"/>
            </a:endParaRPr>
          </a:p>
        </p:txBody>
      </p:sp>
      <p:pic>
        <p:nvPicPr>
          <p:cNvPr id="8195" name="Picture 3" descr="the-last-two-decades-were-greatif-you-were-a-ceo-or-business-owner-or-banker-or-trader-not-if-you-were-anyone-else"/>
          <p:cNvPicPr>
            <a:picLocks noChangeAspect="1" noChangeArrowheads="1"/>
          </p:cNvPicPr>
          <p:nvPr/>
        </p:nvPicPr>
        <p:blipFill>
          <a:blip r:embed="rId2" cstate="email">
            <a:extLst>
              <a:ext uri="{28A0092B-C50C-407E-A947-70E740481C1C}">
                <a14:useLocalDpi xmlns:a14="http://schemas.microsoft.com/office/drawing/2010/main"/>
              </a:ext>
            </a:extLst>
          </a:blip>
          <a:srcRect b="8668"/>
          <a:stretch>
            <a:fillRect/>
          </a:stretch>
        </p:blipFill>
        <p:spPr bwMode="auto">
          <a:xfrm>
            <a:off x="228600" y="961652"/>
            <a:ext cx="8598218" cy="5896348"/>
          </a:xfrm>
          <a:prstGeom prst="rect">
            <a:avLst/>
          </a:prstGeom>
          <a:noFill/>
        </p:spPr>
      </p:pic>
      <p:sp>
        <p:nvSpPr>
          <p:cNvPr id="8197" name="Rectangle 5"/>
          <p:cNvSpPr>
            <a:spLocks noChangeArrowheads="1"/>
          </p:cNvSpPr>
          <p:nvPr/>
        </p:nvSpPr>
        <p:spPr bwMode="auto">
          <a:xfrm>
            <a:off x="4479635" y="103257"/>
            <a:ext cx="184730"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a:r>
              <a:rPr lang="en-US" sz="2000" dirty="0" smtClean="0">
                <a:solidFill>
                  <a:prstClr val="black"/>
                </a:solidFill>
                <a:ea typeface="Calibri" pitchFamily="34" charset="0"/>
                <a:cs typeface="Arial" pitchFamily="34" charset="0"/>
              </a:rPr>
              <a:t/>
            </a:r>
            <a:br>
              <a:rPr lang="en-US" sz="2000" dirty="0" smtClean="0">
                <a:solidFill>
                  <a:prstClr val="black"/>
                </a:solidFill>
                <a:ea typeface="Calibri" pitchFamily="34" charset="0"/>
                <a:cs typeface="Arial" pitchFamily="34" charset="0"/>
              </a:rPr>
            </a:br>
            <a:endParaRPr lang="en-US" sz="2000" dirty="0" smtClean="0">
              <a:solidFill>
                <a:prstClr val="black"/>
              </a:solidFill>
              <a:cs typeface="Arial" pitchFamily="34" charset="0"/>
            </a:endParaRPr>
          </a:p>
        </p:txBody>
      </p:sp>
    </p:spTree>
    <p:extLst>
      <p:ext uri="{BB962C8B-B14F-4D97-AF65-F5344CB8AC3E}">
        <p14:creationId xmlns:p14="http://schemas.microsoft.com/office/powerpoint/2010/main" val="20926773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65238"/>
          </a:xfrm>
        </p:spPr>
        <p:txBody>
          <a:bodyPr>
            <a:noAutofit/>
          </a:bodyPr>
          <a:lstStyle/>
          <a:p>
            <a:r>
              <a:rPr lang="en-US" sz="2400" b="1" dirty="0" smtClean="0">
                <a:solidFill>
                  <a:srgbClr val="FF0000"/>
                </a:solidFill>
              </a:rPr>
              <a:t>GE like many of the largest companies pay very little in Federal Taxes</a:t>
            </a:r>
            <a:r>
              <a:rPr lang="en-US" sz="2400" b="1" dirty="0" smtClean="0"/>
              <a:t/>
            </a:r>
            <a:br>
              <a:rPr lang="en-US" sz="2400" b="1" dirty="0" smtClean="0"/>
            </a:br>
            <a:r>
              <a:rPr lang="en-US" sz="2400" b="1" dirty="0" smtClean="0">
                <a:solidFill>
                  <a:srgbClr val="3333FF"/>
                </a:solidFill>
              </a:rPr>
              <a:t>The official nominal rate – and all discussion of it - is a lie</a:t>
            </a:r>
            <a:br>
              <a:rPr lang="en-US" sz="2400" b="1" dirty="0" smtClean="0">
                <a:solidFill>
                  <a:srgbClr val="3333FF"/>
                </a:solidFill>
              </a:rPr>
            </a:br>
            <a:r>
              <a:rPr lang="en-US" sz="2400" b="1" dirty="0" smtClean="0">
                <a:solidFill>
                  <a:srgbClr val="3333FF"/>
                </a:solidFill>
              </a:rPr>
              <a:t>The loopholes they paid our politicians to get are very effective</a:t>
            </a:r>
            <a:endParaRPr lang="en-US" sz="2400" b="1" dirty="0">
              <a:solidFill>
                <a:srgbClr val="3333FF"/>
              </a:solidFill>
            </a:endParaRPr>
          </a:p>
        </p:txBody>
      </p:sp>
      <p:pic>
        <p:nvPicPr>
          <p:cNvPr id="16386" name="Picture 2" descr="C:\Users\Steve\Documents\Steve PNHP OWS Activism\Making PPT\GE real taxes.png"/>
          <p:cNvPicPr>
            <a:picLocks noChangeAspect="1" noChangeArrowheads="1"/>
          </p:cNvPicPr>
          <p:nvPr/>
        </p:nvPicPr>
        <p:blipFill>
          <a:blip r:embed="rId2" cstate="print"/>
          <a:srcRect/>
          <a:stretch>
            <a:fillRect/>
          </a:stretch>
        </p:blipFill>
        <p:spPr bwMode="auto">
          <a:xfrm>
            <a:off x="1295399" y="1524000"/>
            <a:ext cx="6464110" cy="5173865"/>
          </a:xfrm>
          <a:prstGeom prst="rect">
            <a:avLst/>
          </a:prstGeom>
          <a:noFill/>
        </p:spPr>
      </p:pic>
    </p:spTree>
    <p:extLst>
      <p:ext uri="{BB962C8B-B14F-4D97-AF65-F5344CB8AC3E}">
        <p14:creationId xmlns:p14="http://schemas.microsoft.com/office/powerpoint/2010/main" val="36859235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295400"/>
          </a:xfrm>
        </p:spPr>
        <p:txBody>
          <a:bodyPr>
            <a:normAutofit/>
          </a:bodyPr>
          <a:lstStyle/>
          <a:p>
            <a:r>
              <a:rPr lang="en-US" sz="3200" b="1" dirty="0" smtClean="0">
                <a:solidFill>
                  <a:srgbClr val="FF0000"/>
                </a:solidFill>
              </a:rPr>
              <a:t>Verizon: </a:t>
            </a:r>
            <a:r>
              <a:rPr lang="en-US" b="1" dirty="0" smtClean="0">
                <a:solidFill>
                  <a:srgbClr val="FF0000"/>
                </a:solidFill>
              </a:rPr>
              <a:t/>
            </a:r>
            <a:br>
              <a:rPr lang="en-US" b="1" dirty="0" smtClean="0">
                <a:solidFill>
                  <a:srgbClr val="FF0000"/>
                </a:solidFill>
              </a:rPr>
            </a:br>
            <a:r>
              <a:rPr lang="en-US" sz="3100" b="1" dirty="0" smtClean="0">
                <a:solidFill>
                  <a:srgbClr val="3333FF"/>
                </a:solidFill>
              </a:rPr>
              <a:t>Wants workers to take cuts including health benefits</a:t>
            </a:r>
            <a:endParaRPr lang="en-US" sz="3100" b="1" dirty="0">
              <a:solidFill>
                <a:srgbClr val="3333FF"/>
              </a:solidFill>
            </a:endParaRPr>
          </a:p>
        </p:txBody>
      </p:sp>
      <p:sp>
        <p:nvSpPr>
          <p:cNvPr id="4" name="Content Placeholder 3"/>
          <p:cNvSpPr>
            <a:spLocks noGrp="1"/>
          </p:cNvSpPr>
          <p:nvPr>
            <p:ph idx="1"/>
          </p:nvPr>
        </p:nvSpPr>
        <p:spPr>
          <a:xfrm>
            <a:off x="228600" y="1295400"/>
            <a:ext cx="8686800" cy="5410200"/>
          </a:xfrm>
        </p:spPr>
        <p:txBody>
          <a:bodyPr>
            <a:normAutofit fontScale="92500" lnSpcReduction="20000"/>
          </a:bodyPr>
          <a:lstStyle/>
          <a:p>
            <a:r>
              <a:rPr lang="en-US" sz="2400" dirty="0" smtClean="0">
                <a:solidFill>
                  <a:srgbClr val="000000"/>
                </a:solidFill>
                <a:latin typeface="Arial" pitchFamily="34" charset="0"/>
                <a:ea typeface="Times New Roman" pitchFamily="18" charset="0"/>
                <a:cs typeface="Arial" pitchFamily="34" charset="0"/>
              </a:rPr>
              <a:t>$100 billion in annual revenues and $15 billion in profits</a:t>
            </a:r>
          </a:p>
          <a:p>
            <a:endParaRPr lang="en-US" sz="2400" dirty="0" smtClean="0">
              <a:solidFill>
                <a:srgbClr val="000000"/>
              </a:solidFill>
              <a:latin typeface="Arial" pitchFamily="34" charset="0"/>
              <a:ea typeface="Times New Roman" pitchFamily="18" charset="0"/>
              <a:cs typeface="Arial" pitchFamily="34" charset="0"/>
            </a:endParaRPr>
          </a:p>
          <a:p>
            <a:r>
              <a:rPr lang="en-US" sz="2400" dirty="0" smtClean="0">
                <a:solidFill>
                  <a:srgbClr val="000000"/>
                </a:solidFill>
                <a:latin typeface="Arial" pitchFamily="34" charset="0"/>
                <a:ea typeface="Times New Roman" pitchFamily="18" charset="0"/>
                <a:cs typeface="Arial" pitchFamily="34" charset="0"/>
              </a:rPr>
              <a:t>5 top executives took home $258 million in salary and benefits over the last 4-years. </a:t>
            </a:r>
          </a:p>
          <a:p>
            <a:endParaRPr lang="en-US" sz="2400" dirty="0" smtClean="0">
              <a:solidFill>
                <a:srgbClr val="000000"/>
              </a:solidFill>
              <a:latin typeface="Arial" pitchFamily="34" charset="0"/>
              <a:ea typeface="Times New Roman" pitchFamily="18" charset="0"/>
              <a:cs typeface="Arial" pitchFamily="34" charset="0"/>
            </a:endParaRPr>
          </a:p>
          <a:p>
            <a:r>
              <a:rPr lang="en-US" sz="2400" dirty="0" smtClean="0">
                <a:solidFill>
                  <a:srgbClr val="000000"/>
                </a:solidFill>
                <a:latin typeface="Arial" pitchFamily="34" charset="0"/>
                <a:ea typeface="Times New Roman" pitchFamily="18" charset="0"/>
                <a:cs typeface="Arial" pitchFamily="34" charset="0"/>
              </a:rPr>
              <a:t>Between 2008 and 2010, Verizon used variety of tax avoidance techniques to receive $951 million in </a:t>
            </a:r>
            <a:r>
              <a:rPr lang="en-US" sz="2400" i="1" dirty="0" smtClean="0">
                <a:solidFill>
                  <a:srgbClr val="000000"/>
                </a:solidFill>
                <a:latin typeface="Arial" pitchFamily="34" charset="0"/>
                <a:ea typeface="Times New Roman" pitchFamily="18" charset="0"/>
                <a:cs typeface="Arial" pitchFamily="34" charset="0"/>
              </a:rPr>
              <a:t>rebates </a:t>
            </a:r>
            <a:r>
              <a:rPr lang="en-US" sz="2400" dirty="0" smtClean="0">
                <a:solidFill>
                  <a:srgbClr val="000000"/>
                </a:solidFill>
                <a:latin typeface="Arial" pitchFamily="34" charset="0"/>
                <a:ea typeface="Times New Roman" pitchFamily="18" charset="0"/>
                <a:cs typeface="Arial" pitchFamily="34" charset="0"/>
              </a:rPr>
              <a:t>from Federal government</a:t>
            </a:r>
          </a:p>
          <a:p>
            <a:endParaRPr lang="en-US" sz="2400" dirty="0" smtClean="0">
              <a:solidFill>
                <a:srgbClr val="000000"/>
              </a:solidFill>
              <a:latin typeface="Arial" pitchFamily="34" charset="0"/>
              <a:ea typeface="Times New Roman" pitchFamily="18" charset="0"/>
              <a:cs typeface="Arial" pitchFamily="34" charset="0"/>
            </a:endParaRPr>
          </a:p>
          <a:p>
            <a:r>
              <a:rPr lang="en-US" sz="2400" dirty="0" smtClean="0">
                <a:solidFill>
                  <a:srgbClr val="000000"/>
                </a:solidFill>
                <a:latin typeface="Arial" pitchFamily="34" charset="0"/>
                <a:ea typeface="Times New Roman" pitchFamily="18" charset="0"/>
                <a:cs typeface="Arial" pitchFamily="34" charset="0"/>
              </a:rPr>
              <a:t>Effective federal tax rate of -2.9%. </a:t>
            </a:r>
          </a:p>
          <a:p>
            <a:endParaRPr lang="en-US" sz="2400" dirty="0" smtClean="0">
              <a:solidFill>
                <a:srgbClr val="000000"/>
              </a:solidFill>
              <a:latin typeface="Arial" pitchFamily="34" charset="0"/>
              <a:ea typeface="Times New Roman" pitchFamily="18" charset="0"/>
              <a:cs typeface="Arial" pitchFamily="34" charset="0"/>
            </a:endParaRPr>
          </a:p>
          <a:p>
            <a:r>
              <a:rPr lang="en-US" sz="2400" dirty="0" smtClean="0">
                <a:solidFill>
                  <a:srgbClr val="000000"/>
                </a:solidFill>
                <a:latin typeface="Arial" pitchFamily="34" charset="0"/>
                <a:ea typeface="Times New Roman" pitchFamily="18" charset="0"/>
                <a:cs typeface="Arial" pitchFamily="34" charset="0"/>
              </a:rPr>
              <a:t>At the state level, Verizon paid just 2.6% in taxes, compared to a 6.8% state average. </a:t>
            </a:r>
          </a:p>
          <a:p>
            <a:endParaRPr lang="en-US" sz="2400" dirty="0" smtClean="0">
              <a:solidFill>
                <a:srgbClr val="000000"/>
              </a:solidFill>
              <a:latin typeface="Arial" pitchFamily="34" charset="0"/>
              <a:ea typeface="Times New Roman" pitchFamily="18" charset="0"/>
              <a:cs typeface="Arial" pitchFamily="34" charset="0"/>
            </a:endParaRPr>
          </a:p>
          <a:p>
            <a:r>
              <a:rPr lang="en-US" sz="2400" dirty="0" smtClean="0">
                <a:solidFill>
                  <a:srgbClr val="000000"/>
                </a:solidFill>
                <a:latin typeface="Arial" pitchFamily="34" charset="0"/>
                <a:ea typeface="Times New Roman" pitchFamily="18" charset="0"/>
                <a:cs typeface="Arial" pitchFamily="34" charset="0"/>
              </a:rPr>
              <a:t>All of this is unsurprising from a company whose Without a doubt, Verizon represents not just the 1%, but the top one-tenth of 1% of the country. And they are shifting their tax bill to the 99%</a:t>
            </a:r>
            <a:endParaRPr lang="en-US" sz="2400" dirty="0" smtClean="0">
              <a:latin typeface="Arial" pitchFamily="34" charset="0"/>
              <a:cs typeface="Arial" pitchFamily="34" charset="0"/>
            </a:endParaRPr>
          </a:p>
          <a:p>
            <a:endParaRPr lang="en-US" dirty="0" smtClean="0">
              <a:solidFill>
                <a:srgbClr val="000000"/>
              </a:solidFill>
              <a:latin typeface="Arial" pitchFamily="34" charset="0"/>
              <a:ea typeface="Times New Roman" pitchFamily="18" charset="0"/>
              <a:cs typeface="Arial" pitchFamily="34" charset="0"/>
            </a:endParaRPr>
          </a:p>
          <a:p>
            <a:endParaRPr lang="en-US" dirty="0"/>
          </a:p>
        </p:txBody>
      </p:sp>
    </p:spTree>
    <p:extLst>
      <p:ext uri="{BB962C8B-B14F-4D97-AF65-F5344CB8AC3E}">
        <p14:creationId xmlns:p14="http://schemas.microsoft.com/office/powerpoint/2010/main" val="10469717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teve\Documents\Steve PNHP OWS Activism\Making PPT\figure-9-public_investment_3.png"/>
          <p:cNvPicPr>
            <a:picLocks noChangeAspect="1" noChangeArrowheads="1"/>
          </p:cNvPicPr>
          <p:nvPr/>
        </p:nvPicPr>
        <p:blipFill>
          <a:blip r:embed="rId2" cstate="print"/>
          <a:srcRect/>
          <a:stretch>
            <a:fillRect/>
          </a:stretch>
        </p:blipFill>
        <p:spPr bwMode="auto">
          <a:xfrm>
            <a:off x="228600" y="152400"/>
            <a:ext cx="8686800" cy="6582966"/>
          </a:xfrm>
          <a:prstGeom prst="rect">
            <a:avLst/>
          </a:prstGeom>
          <a:noFill/>
        </p:spPr>
      </p:pic>
    </p:spTree>
    <p:extLst>
      <p:ext uri="{BB962C8B-B14F-4D97-AF65-F5344CB8AC3E}">
        <p14:creationId xmlns:p14="http://schemas.microsoft.com/office/powerpoint/2010/main" val="7887499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4835437" y="35170"/>
            <a:ext cx="2191879" cy="6805749"/>
          </a:xfrm>
          <a:prstGeom prst="rect">
            <a:avLst/>
          </a:prstGeom>
          <a:noFill/>
          <a:ln w="9525">
            <a:noFill/>
            <a:miter lim="800000"/>
            <a:headEnd/>
            <a:tailEnd/>
          </a:ln>
          <a:effectLst/>
        </p:spPr>
      </p:pic>
      <p:sp>
        <p:nvSpPr>
          <p:cNvPr id="5" name="Title 4"/>
          <p:cNvSpPr>
            <a:spLocks noGrp="1"/>
          </p:cNvSpPr>
          <p:nvPr>
            <p:ph type="title"/>
          </p:nvPr>
        </p:nvSpPr>
        <p:spPr>
          <a:xfrm>
            <a:off x="0" y="381000"/>
            <a:ext cx="4038600" cy="6172200"/>
          </a:xfrm>
        </p:spPr>
        <p:txBody>
          <a:bodyPr anchor="t">
            <a:normAutofit/>
          </a:bodyPr>
          <a:lstStyle/>
          <a:p>
            <a:r>
              <a:rPr lang="en-US" b="1" dirty="0" smtClean="0">
                <a:solidFill>
                  <a:srgbClr val="FF0000"/>
                </a:solidFill>
              </a:rPr>
              <a:t>Who Owns the Politicians?</a:t>
            </a:r>
            <a:r>
              <a:rPr lang="en-US" sz="2800" b="1" dirty="0" smtClean="0">
                <a:solidFill>
                  <a:srgbClr val="FF0000"/>
                </a:solidFill>
              </a:rPr>
              <a:t/>
            </a:r>
            <a:br>
              <a:rPr lang="en-US" sz="2800" b="1" dirty="0" smtClean="0">
                <a:solidFill>
                  <a:srgbClr val="FF0000"/>
                </a:solidFill>
              </a:rPr>
            </a:br>
            <a:r>
              <a:rPr lang="en-US" sz="2800" b="1" dirty="0" smtClean="0">
                <a:solidFill>
                  <a:srgbClr val="FF0000"/>
                </a:solidFill>
              </a:rPr>
              <a:t/>
            </a:r>
            <a:br>
              <a:rPr lang="en-US" sz="2800" b="1" dirty="0" smtClean="0">
                <a:solidFill>
                  <a:srgbClr val="FF0000"/>
                </a:solidFill>
              </a:rPr>
            </a:br>
            <a:r>
              <a:rPr lang="en-US" sz="8000" b="1" dirty="0" smtClean="0">
                <a:solidFill>
                  <a:schemeClr val="accent1">
                    <a:lumMod val="75000"/>
                  </a:schemeClr>
                </a:solidFill>
              </a:rPr>
              <a:t>Business</a:t>
            </a:r>
            <a:r>
              <a:rPr lang="en-US" b="1" dirty="0" smtClean="0">
                <a:solidFill>
                  <a:srgbClr val="FF0000"/>
                </a:solidFill>
              </a:rPr>
              <a:t/>
            </a:r>
            <a:br>
              <a:rPr lang="en-US" b="1" dirty="0" smtClean="0">
                <a:solidFill>
                  <a:srgbClr val="FF0000"/>
                </a:solidFill>
              </a:rPr>
            </a:br>
            <a:r>
              <a:rPr lang="en-US" b="1" dirty="0" smtClean="0">
                <a:solidFill>
                  <a:srgbClr val="FF0000"/>
                </a:solidFill>
              </a:rPr>
              <a:t/>
            </a:r>
            <a:br>
              <a:rPr lang="en-US" b="1" dirty="0" smtClean="0">
                <a:solidFill>
                  <a:srgbClr val="FF0000"/>
                </a:solidFill>
              </a:rPr>
            </a:br>
            <a:r>
              <a:rPr lang="en-US" sz="1600" b="1" dirty="0" smtClean="0">
                <a:solidFill>
                  <a:schemeClr val="accent6">
                    <a:lumMod val="75000"/>
                  </a:schemeClr>
                </a:solidFill>
              </a:rPr>
              <a:t>(not Labor)</a:t>
            </a:r>
            <a:endParaRPr lang="en-US" sz="1600" b="1" dirty="0">
              <a:solidFill>
                <a:schemeClr val="accent6">
                  <a:lumMod val="75000"/>
                </a:schemeClr>
              </a:solidFill>
            </a:endParaRPr>
          </a:p>
        </p:txBody>
      </p:sp>
    </p:spTree>
    <p:extLst>
      <p:ext uri="{BB962C8B-B14F-4D97-AF65-F5344CB8AC3E}">
        <p14:creationId xmlns:p14="http://schemas.microsoft.com/office/powerpoint/2010/main" val="36103362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fontScale="90000"/>
          </a:bodyPr>
          <a:lstStyle/>
          <a:p>
            <a:r>
              <a:rPr lang="en-US" b="1" dirty="0" smtClean="0">
                <a:solidFill>
                  <a:srgbClr val="FF0000"/>
                </a:solidFill>
              </a:rPr>
              <a:t>Which Businesses Own the Politicians?</a:t>
            </a:r>
            <a:endParaRPr lang="en-US" dirty="0"/>
          </a:p>
        </p:txBody>
      </p:sp>
      <p:pic>
        <p:nvPicPr>
          <p:cNvPr id="3" name="Picture 4" descr="C:\Users\Steve\Documents\Steve PNHP OWS Activism\Making PPT\politics-donations-by-industry-620.jpg"/>
          <p:cNvPicPr>
            <a:picLocks noChangeAspect="1" noChangeArrowheads="1"/>
          </p:cNvPicPr>
          <p:nvPr/>
        </p:nvPicPr>
        <p:blipFill>
          <a:blip r:embed="rId2" cstate="print"/>
          <a:srcRect/>
          <a:stretch>
            <a:fillRect/>
          </a:stretch>
        </p:blipFill>
        <p:spPr bwMode="auto">
          <a:xfrm>
            <a:off x="145866" y="1752600"/>
            <a:ext cx="8857862" cy="4876800"/>
          </a:xfrm>
          <a:prstGeom prst="rect">
            <a:avLst/>
          </a:prstGeom>
          <a:noFill/>
        </p:spPr>
      </p:pic>
    </p:spTree>
    <p:extLst>
      <p:ext uri="{BB962C8B-B14F-4D97-AF65-F5344CB8AC3E}">
        <p14:creationId xmlns:p14="http://schemas.microsoft.com/office/powerpoint/2010/main" val="37312506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81400" y="123825"/>
            <a:ext cx="5410200" cy="667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idx="1"/>
          </p:nvPr>
        </p:nvSpPr>
        <p:spPr>
          <a:xfrm>
            <a:off x="153988" y="304800"/>
            <a:ext cx="3352800" cy="6172200"/>
          </a:xfrm>
        </p:spPr>
        <p:txBody>
          <a:bodyPr>
            <a:normAutofit fontScale="92500" lnSpcReduction="10000"/>
          </a:bodyPr>
          <a:lstStyle/>
          <a:p>
            <a:pPr>
              <a:buFontTx/>
              <a:buNone/>
              <a:defRPr/>
            </a:pPr>
            <a:r>
              <a:rPr lang="en-US" sz="2000" b="1" dirty="0" smtClean="0">
                <a:solidFill>
                  <a:srgbClr val="3333FF"/>
                </a:solidFill>
              </a:rPr>
              <a:t>There is no </a:t>
            </a:r>
            <a:r>
              <a:rPr lang="en-US" sz="2000" b="1" dirty="0" smtClean="0">
                <a:solidFill>
                  <a:srgbClr val="CC3300"/>
                </a:solidFill>
              </a:rPr>
              <a:t>Debt</a:t>
            </a:r>
            <a:r>
              <a:rPr lang="en-US" sz="2000" b="1" dirty="0" smtClean="0"/>
              <a:t> </a:t>
            </a:r>
            <a:r>
              <a:rPr lang="en-US" sz="2000" b="1" dirty="0" smtClean="0">
                <a:solidFill>
                  <a:srgbClr val="3333FF"/>
                </a:solidFill>
              </a:rPr>
              <a:t>Crisis</a:t>
            </a:r>
          </a:p>
          <a:p>
            <a:pPr>
              <a:buFontTx/>
              <a:buNone/>
              <a:defRPr/>
            </a:pPr>
            <a:r>
              <a:rPr lang="en-US" sz="2000" b="1" dirty="0" smtClean="0">
                <a:solidFill>
                  <a:srgbClr val="3333FF"/>
                </a:solidFill>
              </a:rPr>
              <a:t>There is a:</a:t>
            </a:r>
          </a:p>
          <a:p>
            <a:pPr>
              <a:defRPr/>
            </a:pPr>
            <a:r>
              <a:rPr lang="en-US" sz="2000" b="1" dirty="0" smtClean="0">
                <a:solidFill>
                  <a:srgbClr val="3333FF"/>
                </a:solidFill>
              </a:rPr>
              <a:t>Recessions  decrease revenues crisis</a:t>
            </a:r>
          </a:p>
          <a:p>
            <a:pPr>
              <a:buFont typeface="Arial" pitchFamily="34" charset="0"/>
              <a:buChar char="•"/>
              <a:defRPr/>
            </a:pPr>
            <a:r>
              <a:rPr lang="en-US" sz="2000" b="1" dirty="0" smtClean="0">
                <a:solidFill>
                  <a:srgbClr val="3333FF"/>
                </a:solidFill>
              </a:rPr>
              <a:t>Wars cost a lot crisis, </a:t>
            </a:r>
          </a:p>
          <a:p>
            <a:pPr>
              <a:buFont typeface="Arial" pitchFamily="34" charset="0"/>
              <a:buChar char="•"/>
              <a:defRPr/>
            </a:pPr>
            <a:r>
              <a:rPr lang="en-US" sz="2000" b="1" dirty="0" smtClean="0">
                <a:solidFill>
                  <a:srgbClr val="3333FF"/>
                </a:solidFill>
              </a:rPr>
              <a:t>Tax cuts for wealthy crisis</a:t>
            </a:r>
          </a:p>
          <a:p>
            <a:pPr>
              <a:buFont typeface="Arial" pitchFamily="34" charset="0"/>
              <a:buChar char="•"/>
              <a:defRPr/>
            </a:pPr>
            <a:endParaRPr lang="en-US" sz="2000" b="1" dirty="0" smtClean="0">
              <a:solidFill>
                <a:srgbClr val="3333FF"/>
              </a:solidFill>
            </a:endParaRPr>
          </a:p>
          <a:p>
            <a:pPr>
              <a:buFontTx/>
              <a:buNone/>
              <a:defRPr/>
            </a:pPr>
            <a:r>
              <a:rPr lang="en-US" sz="2000" b="1" dirty="0" smtClean="0">
                <a:solidFill>
                  <a:srgbClr val="FF0000"/>
                </a:solidFill>
              </a:rPr>
              <a:t>The Agenda is NOT:</a:t>
            </a:r>
          </a:p>
          <a:p>
            <a:pPr>
              <a:defRPr/>
            </a:pPr>
            <a:r>
              <a:rPr lang="en-US" sz="2000" b="1" dirty="0" smtClean="0">
                <a:solidFill>
                  <a:srgbClr val="FF0000"/>
                </a:solidFill>
              </a:rPr>
              <a:t>Cutting Taxes</a:t>
            </a:r>
          </a:p>
          <a:p>
            <a:pPr>
              <a:defRPr/>
            </a:pPr>
            <a:r>
              <a:rPr lang="en-US" sz="2000" b="1" dirty="0" smtClean="0">
                <a:solidFill>
                  <a:srgbClr val="FF0000"/>
                </a:solidFill>
              </a:rPr>
              <a:t>Deregulate</a:t>
            </a:r>
          </a:p>
          <a:p>
            <a:pPr>
              <a:defRPr/>
            </a:pPr>
            <a:r>
              <a:rPr lang="en-US" sz="2000" b="1" dirty="0" smtClean="0">
                <a:solidFill>
                  <a:srgbClr val="FF0000"/>
                </a:solidFill>
              </a:rPr>
              <a:t>Cutting Programs</a:t>
            </a:r>
          </a:p>
          <a:p>
            <a:pPr>
              <a:defRPr/>
            </a:pPr>
            <a:r>
              <a:rPr lang="en-US" sz="2000" b="1" dirty="0" smtClean="0">
                <a:solidFill>
                  <a:srgbClr val="FF0000"/>
                </a:solidFill>
              </a:rPr>
              <a:t>More Austerity</a:t>
            </a:r>
          </a:p>
          <a:p>
            <a:pPr>
              <a:buFontTx/>
              <a:buNone/>
              <a:defRPr/>
            </a:pPr>
            <a:endParaRPr lang="en-US" sz="2000" b="1" dirty="0" smtClean="0">
              <a:solidFill>
                <a:srgbClr val="0000FF"/>
              </a:solidFill>
            </a:endParaRPr>
          </a:p>
          <a:p>
            <a:pPr>
              <a:buFontTx/>
              <a:buNone/>
              <a:defRPr/>
            </a:pPr>
            <a:r>
              <a:rPr lang="en-US" sz="2000" b="1" dirty="0" smtClean="0">
                <a:solidFill>
                  <a:srgbClr val="0000FF"/>
                </a:solidFill>
              </a:rPr>
              <a:t>The Agenda IS:</a:t>
            </a:r>
          </a:p>
          <a:p>
            <a:pPr>
              <a:defRPr/>
            </a:pPr>
            <a:r>
              <a:rPr lang="en-US" sz="2000" b="1" dirty="0" smtClean="0">
                <a:solidFill>
                  <a:srgbClr val="0000FF"/>
                </a:solidFill>
              </a:rPr>
              <a:t>Jobs, Wages</a:t>
            </a:r>
          </a:p>
          <a:p>
            <a:pPr>
              <a:defRPr/>
            </a:pPr>
            <a:r>
              <a:rPr lang="en-US" sz="2000" b="1" dirty="0" smtClean="0">
                <a:solidFill>
                  <a:srgbClr val="0000FF"/>
                </a:solidFill>
              </a:rPr>
              <a:t>Inequality, </a:t>
            </a:r>
          </a:p>
          <a:p>
            <a:pPr>
              <a:defRPr/>
            </a:pPr>
            <a:r>
              <a:rPr lang="en-US" sz="2000" b="1" dirty="0" smtClean="0">
                <a:solidFill>
                  <a:srgbClr val="0000FF"/>
                </a:solidFill>
              </a:rPr>
              <a:t>Good Government</a:t>
            </a:r>
          </a:p>
          <a:p>
            <a:pPr>
              <a:defRPr/>
            </a:pPr>
            <a:r>
              <a:rPr lang="en-US" sz="2000" b="1" dirty="0" smtClean="0">
                <a:solidFill>
                  <a:srgbClr val="0000FF"/>
                </a:solidFill>
              </a:rPr>
              <a:t>Healthcare, Education</a:t>
            </a:r>
          </a:p>
          <a:p>
            <a:pPr>
              <a:buFontTx/>
              <a:buNone/>
              <a:defRPr/>
            </a:pPr>
            <a:endParaRPr lang="en-US" sz="2000" b="1" dirty="0">
              <a:solidFill>
                <a:srgbClr val="0000FF"/>
              </a:solidFill>
            </a:endParaRPr>
          </a:p>
        </p:txBody>
      </p:sp>
    </p:spTree>
    <p:extLst>
      <p:ext uri="{BB962C8B-B14F-4D97-AF65-F5344CB8AC3E}">
        <p14:creationId xmlns:p14="http://schemas.microsoft.com/office/powerpoint/2010/main" val="6947857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620962"/>
          </a:xfrm>
        </p:spPr>
        <p:txBody>
          <a:bodyPr>
            <a:normAutofit fontScale="90000"/>
          </a:bodyPr>
          <a:lstStyle/>
          <a:p>
            <a:r>
              <a:rPr lang="en-US" sz="3600" b="1" dirty="0" smtClean="0">
                <a:solidFill>
                  <a:srgbClr val="FF0000"/>
                </a:solidFill>
              </a:rPr>
              <a:t>Americans Perception </a:t>
            </a:r>
            <a:br>
              <a:rPr lang="en-US" sz="3600" b="1" dirty="0" smtClean="0">
                <a:solidFill>
                  <a:srgbClr val="FF0000"/>
                </a:solidFill>
              </a:rPr>
            </a:br>
            <a:r>
              <a:rPr lang="en-US" sz="2800" b="1" dirty="0" smtClean="0"/>
              <a:t> </a:t>
            </a:r>
            <a:r>
              <a:rPr lang="en-US" sz="2800" b="1" dirty="0" smtClean="0">
                <a:solidFill>
                  <a:srgbClr val="00B050"/>
                </a:solidFill>
              </a:rPr>
              <a:t>What It Really Is </a:t>
            </a:r>
            <a:r>
              <a:rPr lang="en-US" sz="2800" b="1" dirty="0" smtClean="0"/>
              <a:t/>
            </a:r>
            <a:br>
              <a:rPr lang="en-US" sz="2800" b="1" dirty="0" smtClean="0"/>
            </a:br>
            <a:r>
              <a:rPr lang="en-US" sz="2800" b="1" dirty="0" smtClean="0"/>
              <a:t>versus</a:t>
            </a:r>
            <a:br>
              <a:rPr lang="en-US" sz="2800" b="1" dirty="0" smtClean="0"/>
            </a:br>
            <a:r>
              <a:rPr lang="en-US" sz="2800" b="1" dirty="0" smtClean="0">
                <a:solidFill>
                  <a:srgbClr val="3333FF"/>
                </a:solidFill>
              </a:rPr>
              <a:t>What they think wealth distribution is</a:t>
            </a:r>
            <a:br>
              <a:rPr lang="en-US" sz="2800" b="1" dirty="0" smtClean="0">
                <a:solidFill>
                  <a:srgbClr val="3333FF"/>
                </a:solidFill>
              </a:rPr>
            </a:br>
            <a:r>
              <a:rPr lang="en-US" sz="2800" b="1" dirty="0" smtClean="0">
                <a:solidFill>
                  <a:srgbClr val="3333FF"/>
                </a:solidFill>
              </a:rPr>
              <a:t>&amp;</a:t>
            </a:r>
            <a:br>
              <a:rPr lang="en-US" sz="2800" b="1" dirty="0" smtClean="0">
                <a:solidFill>
                  <a:srgbClr val="3333FF"/>
                </a:solidFill>
              </a:rPr>
            </a:br>
            <a:r>
              <a:rPr lang="en-US" sz="2800" b="1" dirty="0" smtClean="0">
                <a:solidFill>
                  <a:srgbClr val="3333FF"/>
                </a:solidFill>
              </a:rPr>
              <a:t>What they would like it to be</a:t>
            </a:r>
            <a:endParaRPr lang="en-US" sz="2800" b="1" dirty="0">
              <a:solidFill>
                <a:srgbClr val="3333FF"/>
              </a:solidFill>
            </a:endParaRPr>
          </a:p>
        </p:txBody>
      </p:sp>
      <p:pic>
        <p:nvPicPr>
          <p:cNvPr id="14338" name="Picture 2" descr="C:\Users\Steve\Documents\Steve PNHP OWS Activism\Making PPT\inequality people want-believe-actual distribution.png"/>
          <p:cNvPicPr>
            <a:picLocks noChangeAspect="1" noChangeArrowheads="1"/>
          </p:cNvPicPr>
          <p:nvPr/>
        </p:nvPicPr>
        <p:blipFill>
          <a:blip r:embed="rId2" cstate="print"/>
          <a:srcRect/>
          <a:stretch>
            <a:fillRect/>
          </a:stretch>
        </p:blipFill>
        <p:spPr bwMode="auto">
          <a:xfrm>
            <a:off x="175651" y="3124201"/>
            <a:ext cx="8761551" cy="3657600"/>
          </a:xfrm>
          <a:prstGeom prst="rect">
            <a:avLst/>
          </a:prstGeom>
          <a:noFill/>
        </p:spPr>
      </p:pic>
    </p:spTree>
    <p:extLst>
      <p:ext uri="{BB962C8B-B14F-4D97-AF65-F5344CB8AC3E}">
        <p14:creationId xmlns:p14="http://schemas.microsoft.com/office/powerpoint/2010/main" val="6292387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84"/>
            <a:ext cx="8229600" cy="810016"/>
          </a:xfrm>
        </p:spPr>
        <p:txBody>
          <a:bodyPr>
            <a:normAutofit/>
          </a:bodyPr>
          <a:lstStyle/>
          <a:p>
            <a:r>
              <a:rPr lang="en-US" sz="3200" b="1" dirty="0" smtClean="0">
                <a:solidFill>
                  <a:srgbClr val="FF0000"/>
                </a:solidFill>
              </a:rPr>
              <a:t>Bibliography</a:t>
            </a:r>
            <a:endParaRPr lang="en-US" sz="3200" b="1" dirty="0">
              <a:solidFill>
                <a:srgbClr val="FF0000"/>
              </a:solidFill>
            </a:endParaRPr>
          </a:p>
        </p:txBody>
      </p:sp>
      <p:sp>
        <p:nvSpPr>
          <p:cNvPr id="3" name="Content Placeholder 2"/>
          <p:cNvSpPr>
            <a:spLocks noGrp="1"/>
          </p:cNvSpPr>
          <p:nvPr>
            <p:ph idx="1"/>
          </p:nvPr>
        </p:nvSpPr>
        <p:spPr>
          <a:xfrm>
            <a:off x="228600" y="838200"/>
            <a:ext cx="8686800" cy="5867400"/>
          </a:xfrm>
        </p:spPr>
        <p:txBody>
          <a:bodyPr>
            <a:normAutofit lnSpcReduction="10000"/>
          </a:bodyPr>
          <a:lstStyle/>
          <a:p>
            <a:pPr marL="0" indent="0">
              <a:buNone/>
            </a:pPr>
            <a:r>
              <a:rPr lang="en-US" sz="2000" b="1" dirty="0" smtClean="0">
                <a:solidFill>
                  <a:srgbClr val="3333FF"/>
                </a:solidFill>
              </a:rPr>
              <a:t>Inequality, Corporate Control </a:t>
            </a:r>
            <a:r>
              <a:rPr lang="en-US" sz="2000" b="1" dirty="0" err="1" smtClean="0">
                <a:solidFill>
                  <a:srgbClr val="3333FF"/>
                </a:solidFill>
              </a:rPr>
              <a:t>etc</a:t>
            </a:r>
            <a:r>
              <a:rPr lang="en-US" sz="2000" b="1" dirty="0" smtClean="0">
                <a:solidFill>
                  <a:srgbClr val="3333FF"/>
                </a:solidFill>
              </a:rPr>
              <a:t>:</a:t>
            </a:r>
            <a:endParaRPr lang="en-US" sz="2000" b="1" dirty="0">
              <a:solidFill>
                <a:srgbClr val="3333FF"/>
              </a:solidFill>
            </a:endParaRPr>
          </a:p>
          <a:p>
            <a:r>
              <a:rPr lang="en-US" sz="2000" b="1" dirty="0" smtClean="0">
                <a:solidFill>
                  <a:srgbClr val="3333FF"/>
                </a:solidFill>
              </a:rPr>
              <a:t>Winner-Take-All </a:t>
            </a:r>
            <a:r>
              <a:rPr lang="en-US" sz="2000" b="1" dirty="0">
                <a:solidFill>
                  <a:srgbClr val="3333FF"/>
                </a:solidFill>
              </a:rPr>
              <a:t>Politics: How Washington Made the Rich Richer &amp; Turned Its Back on the Middle Class, by Jacob Hacker &amp; Paul Pierson. </a:t>
            </a:r>
            <a:endParaRPr lang="en-US" sz="2000" b="1" dirty="0" smtClean="0">
              <a:solidFill>
                <a:srgbClr val="3333FF"/>
              </a:solidFill>
            </a:endParaRPr>
          </a:p>
          <a:p>
            <a:r>
              <a:rPr lang="en-US" sz="2000" b="1" dirty="0" err="1" smtClean="0">
                <a:solidFill>
                  <a:srgbClr val="3333FF"/>
                </a:solidFill>
              </a:rPr>
              <a:t>Piketty</a:t>
            </a:r>
            <a:r>
              <a:rPr lang="en-US" sz="2000" b="1" dirty="0" smtClean="0">
                <a:solidFill>
                  <a:srgbClr val="3333FF"/>
                </a:solidFill>
              </a:rPr>
              <a:t> &amp; </a:t>
            </a:r>
            <a:r>
              <a:rPr lang="en-US" sz="2000" b="1" dirty="0" err="1" smtClean="0">
                <a:solidFill>
                  <a:srgbClr val="3333FF"/>
                </a:solidFill>
              </a:rPr>
              <a:t>Saez</a:t>
            </a:r>
            <a:r>
              <a:rPr lang="en-US" sz="2000" b="1" dirty="0" smtClean="0">
                <a:solidFill>
                  <a:srgbClr val="3333FF"/>
                </a:solidFill>
              </a:rPr>
              <a:t> U.C Berkley </a:t>
            </a:r>
            <a:r>
              <a:rPr lang="en-US" sz="2000" b="1" dirty="0" err="1" smtClean="0">
                <a:solidFill>
                  <a:srgbClr val="3333FF"/>
                </a:solidFill>
              </a:rPr>
              <a:t>Dept</a:t>
            </a:r>
            <a:r>
              <a:rPr lang="en-US" sz="2000" b="1" dirty="0" smtClean="0">
                <a:solidFill>
                  <a:srgbClr val="3333FF"/>
                </a:solidFill>
              </a:rPr>
              <a:t> of </a:t>
            </a:r>
            <a:r>
              <a:rPr lang="en-US" sz="2000" b="1" dirty="0">
                <a:solidFill>
                  <a:srgbClr val="3333FF"/>
                </a:solidFill>
              </a:rPr>
              <a:t>Economics: </a:t>
            </a:r>
            <a:r>
              <a:rPr lang="en-US" sz="2000" b="1" dirty="0">
                <a:solidFill>
                  <a:srgbClr val="3333FF"/>
                </a:solidFill>
                <a:hlinkClick r:id="rId2"/>
              </a:rPr>
              <a:t>http://elsa.berkeley.edu/~saez</a:t>
            </a:r>
            <a:r>
              <a:rPr lang="en-US" sz="2000" b="1" dirty="0" smtClean="0">
                <a:solidFill>
                  <a:srgbClr val="3333FF"/>
                </a:solidFill>
                <a:hlinkClick r:id="rId2"/>
              </a:rPr>
              <a:t>/</a:t>
            </a:r>
            <a:endParaRPr lang="en-US" sz="2000" b="1" dirty="0" smtClean="0">
              <a:solidFill>
                <a:srgbClr val="3333FF"/>
              </a:solidFill>
            </a:endParaRPr>
          </a:p>
          <a:p>
            <a:r>
              <a:rPr lang="en-US" sz="2000" b="1" dirty="0" smtClean="0">
                <a:solidFill>
                  <a:srgbClr val="3333FF"/>
                </a:solidFill>
              </a:rPr>
              <a:t>EPI </a:t>
            </a:r>
            <a:r>
              <a:rPr lang="en-US" sz="2000" b="1" dirty="0" smtClean="0">
                <a:solidFill>
                  <a:srgbClr val="3333FF"/>
                </a:solidFill>
                <a:hlinkClick r:id="rId3"/>
              </a:rPr>
              <a:t>www.epi.org</a:t>
            </a:r>
            <a:r>
              <a:rPr lang="en-US" sz="2000" b="1" dirty="0">
                <a:solidFill>
                  <a:srgbClr val="3333FF"/>
                </a:solidFill>
              </a:rPr>
              <a:t> &amp; </a:t>
            </a:r>
            <a:r>
              <a:rPr lang="en-US" sz="2000" b="1" dirty="0">
                <a:solidFill>
                  <a:srgbClr val="3333FF"/>
                </a:solidFill>
                <a:hlinkClick r:id="rId4"/>
              </a:rPr>
              <a:t>http://stateofworkingamerica.org</a:t>
            </a:r>
            <a:r>
              <a:rPr lang="en-US" sz="2000" b="1" dirty="0" smtClean="0">
                <a:solidFill>
                  <a:srgbClr val="3333FF"/>
                </a:solidFill>
                <a:hlinkClick r:id="rId4"/>
              </a:rPr>
              <a:t>/</a:t>
            </a:r>
            <a:r>
              <a:rPr lang="en-US" sz="2000" b="1" dirty="0" smtClean="0">
                <a:solidFill>
                  <a:srgbClr val="3333FF"/>
                </a:solidFill>
              </a:rPr>
              <a:t> </a:t>
            </a:r>
          </a:p>
          <a:p>
            <a:r>
              <a:rPr lang="en-US" sz="2000" b="1" dirty="0" smtClean="0">
                <a:solidFill>
                  <a:srgbClr val="3333FF"/>
                </a:solidFill>
              </a:rPr>
              <a:t>CEPR</a:t>
            </a:r>
          </a:p>
          <a:p>
            <a:r>
              <a:rPr lang="en-US" sz="2000" b="1" dirty="0" smtClean="0">
                <a:solidFill>
                  <a:srgbClr val="3333FF"/>
                </a:solidFill>
              </a:rPr>
              <a:t>Mother Jones</a:t>
            </a:r>
          </a:p>
          <a:p>
            <a:r>
              <a:rPr lang="en-US" sz="2000" b="1" dirty="0" smtClean="0">
                <a:solidFill>
                  <a:srgbClr val="3333FF"/>
                </a:solidFill>
              </a:rPr>
              <a:t>Business Insider</a:t>
            </a:r>
          </a:p>
          <a:p>
            <a:r>
              <a:rPr lang="en-US" sz="2000" b="1" dirty="0" smtClean="0">
                <a:solidFill>
                  <a:srgbClr val="3333FF"/>
                </a:solidFill>
              </a:rPr>
              <a:t>Invisible Hands: The Making of the Conservative Movement from New Deal to Reagan , by Kim Phillips-Fein </a:t>
            </a:r>
          </a:p>
          <a:p>
            <a:r>
              <a:rPr lang="en-US" sz="2000" b="1" dirty="0" smtClean="0">
                <a:solidFill>
                  <a:srgbClr val="3333FF"/>
                </a:solidFill>
              </a:rPr>
              <a:t>Conscience of a Liberal, Paul </a:t>
            </a:r>
            <a:r>
              <a:rPr lang="en-US" sz="2000" b="1" dirty="0" err="1" smtClean="0">
                <a:solidFill>
                  <a:srgbClr val="3333FF"/>
                </a:solidFill>
              </a:rPr>
              <a:t>Krugman</a:t>
            </a:r>
            <a:endParaRPr lang="en-US" sz="2000" b="1" dirty="0" smtClean="0">
              <a:solidFill>
                <a:srgbClr val="3333FF"/>
              </a:solidFill>
            </a:endParaRPr>
          </a:p>
          <a:p>
            <a:endParaRPr lang="en-US" sz="2000" b="1" dirty="0" smtClean="0">
              <a:solidFill>
                <a:srgbClr val="3333FF"/>
              </a:solidFill>
            </a:endParaRPr>
          </a:p>
          <a:p>
            <a:pPr marL="0" indent="0">
              <a:buNone/>
            </a:pPr>
            <a:r>
              <a:rPr lang="en-US" sz="2000" b="1" dirty="0" smtClean="0">
                <a:solidFill>
                  <a:srgbClr val="3333FF"/>
                </a:solidFill>
              </a:rPr>
              <a:t>Single Payer</a:t>
            </a:r>
          </a:p>
          <a:p>
            <a:r>
              <a:rPr lang="en-US" sz="2000" b="1" dirty="0">
                <a:solidFill>
                  <a:srgbClr val="3333FF"/>
                </a:solidFill>
                <a:hlinkClick r:id="rId5"/>
              </a:rPr>
              <a:t>http://</a:t>
            </a:r>
            <a:r>
              <a:rPr lang="en-US" sz="2000" b="1" dirty="0" smtClean="0">
                <a:solidFill>
                  <a:srgbClr val="3333FF"/>
                </a:solidFill>
                <a:hlinkClick r:id="rId5"/>
              </a:rPr>
              <a:t>www.pnhp.org/facts/single-payer-resources</a:t>
            </a:r>
            <a:r>
              <a:rPr lang="en-US" sz="2000" b="1" dirty="0" smtClean="0">
                <a:solidFill>
                  <a:srgbClr val="3333FF"/>
                </a:solidFill>
              </a:rPr>
              <a:t> </a:t>
            </a:r>
          </a:p>
          <a:p>
            <a:r>
              <a:rPr lang="en-US" sz="2000" b="1" dirty="0" smtClean="0">
                <a:solidFill>
                  <a:srgbClr val="3333FF"/>
                </a:solidFill>
              </a:rPr>
              <a:t>Do Not Resuscitate &amp; Hijacked by John </a:t>
            </a:r>
            <a:r>
              <a:rPr lang="en-US" sz="2000" b="1" dirty="0" err="1" smtClean="0">
                <a:solidFill>
                  <a:srgbClr val="3333FF"/>
                </a:solidFill>
              </a:rPr>
              <a:t>Geyman</a:t>
            </a:r>
            <a:r>
              <a:rPr lang="en-US" sz="2000" b="1" dirty="0" smtClean="0">
                <a:solidFill>
                  <a:srgbClr val="3333FF"/>
                </a:solidFill>
              </a:rPr>
              <a:t>, M.D.</a:t>
            </a:r>
          </a:p>
          <a:p>
            <a:r>
              <a:rPr lang="en-US" sz="2000" b="1" dirty="0" smtClean="0">
                <a:solidFill>
                  <a:srgbClr val="3333FF"/>
                </a:solidFill>
              </a:rPr>
              <a:t>The Healing of America, by T.R. Reid</a:t>
            </a:r>
          </a:p>
          <a:p>
            <a:endParaRPr lang="en-US" sz="2000" dirty="0"/>
          </a:p>
        </p:txBody>
      </p:sp>
    </p:spTree>
    <p:extLst>
      <p:ext uri="{BB962C8B-B14F-4D97-AF65-F5344CB8AC3E}">
        <p14:creationId xmlns:p14="http://schemas.microsoft.com/office/powerpoint/2010/main" val="6535189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a:normAutofit/>
          </a:bodyPr>
          <a:lstStyle/>
          <a:p>
            <a:r>
              <a:rPr lang="en-US" b="1" dirty="0" smtClean="0">
                <a:solidFill>
                  <a:srgbClr val="FF0000"/>
                </a:solidFill>
              </a:rPr>
              <a:t>Making the Connection</a:t>
            </a:r>
            <a:br>
              <a:rPr lang="en-US" b="1" dirty="0" smtClean="0">
                <a:solidFill>
                  <a:srgbClr val="FF0000"/>
                </a:solidFill>
              </a:rPr>
            </a:br>
            <a:r>
              <a:rPr lang="en-US" b="1" dirty="0" smtClean="0">
                <a:solidFill>
                  <a:srgbClr val="FF0000"/>
                </a:solidFill>
              </a:rPr>
              <a:t>Inequality and Destruction of Middle Class… </a:t>
            </a:r>
            <a:r>
              <a:rPr lang="en-US" dirty="0" smtClean="0"/>
              <a:t/>
            </a:r>
            <a:br>
              <a:rPr lang="en-US" dirty="0" smtClean="0"/>
            </a:br>
            <a:r>
              <a:rPr lang="en-US" dirty="0"/>
              <a:t/>
            </a:r>
            <a:br>
              <a:rPr lang="en-US" dirty="0"/>
            </a:br>
            <a:r>
              <a:rPr lang="en-US" dirty="0" smtClean="0"/>
              <a:t>and </a:t>
            </a:r>
            <a:br>
              <a:rPr lang="en-US" dirty="0" smtClean="0"/>
            </a:br>
            <a:r>
              <a:rPr lang="en-US" dirty="0"/>
              <a:t/>
            </a:r>
            <a:br>
              <a:rPr lang="en-US" dirty="0"/>
            </a:br>
            <a:r>
              <a:rPr lang="en-US" b="1" dirty="0" smtClean="0">
                <a:solidFill>
                  <a:srgbClr val="0000FF"/>
                </a:solidFill>
              </a:rPr>
              <a:t>…Health and Healthcare</a:t>
            </a:r>
            <a:endParaRPr lang="en-US" b="1" dirty="0">
              <a:solidFill>
                <a:srgbClr val="0000FF"/>
              </a:solidFill>
            </a:endParaRPr>
          </a:p>
        </p:txBody>
      </p:sp>
    </p:spTree>
    <p:extLst>
      <p:ext uri="{BB962C8B-B14F-4D97-AF65-F5344CB8AC3E}">
        <p14:creationId xmlns:p14="http://schemas.microsoft.com/office/powerpoint/2010/main" val="1321285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sz="2800" dirty="0" smtClean="0">
                <a:solidFill>
                  <a:srgbClr val="FF0000"/>
                </a:solidFill>
              </a:rPr>
              <a:t>60% to 80% of Americans Support</a:t>
            </a:r>
            <a:r>
              <a:rPr lang="en-US" sz="2800" dirty="0">
                <a:solidFill>
                  <a:srgbClr val="FF0000"/>
                </a:solidFill>
              </a:rPr>
              <a:t>…</a:t>
            </a:r>
            <a:br>
              <a:rPr lang="en-US" sz="2800" dirty="0">
                <a:solidFill>
                  <a:srgbClr val="FF0000"/>
                </a:solidFill>
              </a:rPr>
            </a:br>
            <a:r>
              <a:rPr lang="en-US" sz="1800" dirty="0">
                <a:solidFill>
                  <a:srgbClr val="FF0000"/>
                </a:solidFill>
                <a:hlinkClick r:id="rId2"/>
              </a:rPr>
              <a:t>http://</a:t>
            </a:r>
            <a:r>
              <a:rPr lang="en-US" sz="1800" dirty="0" smtClean="0">
                <a:solidFill>
                  <a:srgbClr val="FF0000"/>
                </a:solidFill>
                <a:hlinkClick r:id="rId2"/>
              </a:rPr>
              <a:t>october2011.org/blogs/kevin-zeese/standwiththemajority</a:t>
            </a:r>
            <a:endParaRPr lang="en-US" sz="1800" dirty="0">
              <a:solidFill>
                <a:srgbClr val="FF0000"/>
              </a:solidFill>
            </a:endParaRPr>
          </a:p>
        </p:txBody>
      </p:sp>
      <p:sp>
        <p:nvSpPr>
          <p:cNvPr id="3" name="Content Placeholder 2"/>
          <p:cNvSpPr>
            <a:spLocks noGrp="1"/>
          </p:cNvSpPr>
          <p:nvPr>
            <p:ph idx="1"/>
          </p:nvPr>
        </p:nvSpPr>
        <p:spPr>
          <a:xfrm>
            <a:off x="152400" y="838200"/>
            <a:ext cx="8686800" cy="5867400"/>
          </a:xfrm>
        </p:spPr>
        <p:txBody>
          <a:bodyPr/>
          <a:lstStyle/>
          <a:p>
            <a:r>
              <a:rPr lang="en-US" sz="1800" dirty="0" smtClean="0">
                <a:solidFill>
                  <a:srgbClr val="0000FF"/>
                </a:solidFill>
              </a:rPr>
              <a:t>80% Reverse Supreme Court corporate $ for political campaigns ruling</a:t>
            </a:r>
          </a:p>
          <a:p>
            <a:r>
              <a:rPr lang="en-US" sz="1800" dirty="0" smtClean="0">
                <a:solidFill>
                  <a:srgbClr val="0000FF"/>
                </a:solidFill>
              </a:rPr>
              <a:t>Including 76% republicans, 81% of Indies, 85% of Dems</a:t>
            </a:r>
          </a:p>
          <a:p>
            <a:r>
              <a:rPr lang="en-US" sz="1800" dirty="0" smtClean="0">
                <a:solidFill>
                  <a:srgbClr val="0000FF"/>
                </a:solidFill>
              </a:rPr>
              <a:t>62% favor public financing system (50% pro to 40 against among </a:t>
            </a:r>
            <a:r>
              <a:rPr lang="en-US" sz="1800" dirty="0" err="1" smtClean="0">
                <a:solidFill>
                  <a:srgbClr val="0000FF"/>
                </a:solidFill>
              </a:rPr>
              <a:t>Repub</a:t>
            </a:r>
            <a:r>
              <a:rPr lang="en-US" sz="1800" dirty="0" smtClean="0">
                <a:solidFill>
                  <a:srgbClr val="0000FF"/>
                </a:solidFill>
              </a:rPr>
              <a:t>)</a:t>
            </a:r>
          </a:p>
          <a:p>
            <a:r>
              <a:rPr lang="en-US" sz="1800" dirty="0" smtClean="0">
                <a:solidFill>
                  <a:srgbClr val="0000FF"/>
                </a:solidFill>
              </a:rPr>
              <a:t>61% increasing taxes on wealthy should be first step to balancing budget</a:t>
            </a:r>
          </a:p>
          <a:p>
            <a:r>
              <a:rPr lang="en-US" sz="1800" dirty="0" smtClean="0">
                <a:solidFill>
                  <a:srgbClr val="0000FF"/>
                </a:solidFill>
              </a:rPr>
              <a:t>Higher and more progressive taxes to reduce deficit, support social programs and reduce income inequality</a:t>
            </a:r>
          </a:p>
          <a:p>
            <a:r>
              <a:rPr lang="en-US" sz="1800" dirty="0" smtClean="0">
                <a:solidFill>
                  <a:srgbClr val="0000FF"/>
                </a:solidFill>
              </a:rPr>
              <a:t>88% Bonuses at banks should be banned or taxed at high rate</a:t>
            </a:r>
          </a:p>
          <a:p>
            <a:r>
              <a:rPr lang="en-US" sz="1800" dirty="0" smtClean="0">
                <a:solidFill>
                  <a:srgbClr val="0000FF"/>
                </a:solidFill>
              </a:rPr>
              <a:t>77-87% No cuts to social security (raise the income cap 60% pro)</a:t>
            </a:r>
          </a:p>
          <a:p>
            <a:r>
              <a:rPr lang="en-US" sz="1800" dirty="0" smtClean="0">
                <a:solidFill>
                  <a:srgbClr val="0000FF"/>
                </a:solidFill>
              </a:rPr>
              <a:t>77-80% % No cuts to Medicare or Medicaid </a:t>
            </a:r>
          </a:p>
          <a:p>
            <a:r>
              <a:rPr lang="en-US" sz="1800" dirty="0" smtClean="0">
                <a:solidFill>
                  <a:srgbClr val="0000FF"/>
                </a:solidFill>
              </a:rPr>
              <a:t>53%-60% Jobs and economy are most important; 7% say the deficit</a:t>
            </a:r>
          </a:p>
          <a:p>
            <a:r>
              <a:rPr lang="en-US" sz="1800" dirty="0" smtClean="0">
                <a:solidFill>
                  <a:srgbClr val="0000FF"/>
                </a:solidFill>
              </a:rPr>
              <a:t>80% Climate change is real</a:t>
            </a:r>
          </a:p>
          <a:p>
            <a:r>
              <a:rPr lang="en-US" sz="1800" dirty="0" smtClean="0">
                <a:solidFill>
                  <a:srgbClr val="0000FF"/>
                </a:solidFill>
              </a:rPr>
              <a:t>77% say EPA should be allowed to its job and to do more not less</a:t>
            </a:r>
          </a:p>
          <a:p>
            <a:r>
              <a:rPr lang="en-US" sz="1800" dirty="0" smtClean="0">
                <a:solidFill>
                  <a:srgbClr val="0000FF"/>
                </a:solidFill>
              </a:rPr>
              <a:t>55% to 81% support variations of universal health care, national health insurance, Medicare for all, single payer; and consistent 64% support doing so “even if it means raising taxes)</a:t>
            </a:r>
          </a:p>
          <a:p>
            <a:r>
              <a:rPr lang="en-US" sz="1800" dirty="0" smtClean="0">
                <a:solidFill>
                  <a:srgbClr val="0000FF"/>
                </a:solidFill>
              </a:rPr>
              <a:t>74% eliminate tax credits for oil &amp; gas companies</a:t>
            </a:r>
          </a:p>
          <a:p>
            <a:r>
              <a:rPr lang="en-US" sz="1800" dirty="0" smtClean="0">
                <a:solidFill>
                  <a:srgbClr val="0000FF"/>
                </a:solidFill>
              </a:rPr>
              <a:t>75% raise the minimum wage</a:t>
            </a:r>
          </a:p>
          <a:p>
            <a:r>
              <a:rPr lang="en-US" sz="1800" dirty="0" smtClean="0">
                <a:solidFill>
                  <a:srgbClr val="0000FF"/>
                </a:solidFill>
              </a:rPr>
              <a:t>60% oppose taking away collective bargaining right for government workers</a:t>
            </a:r>
          </a:p>
        </p:txBody>
      </p:sp>
    </p:spTree>
    <p:extLst>
      <p:ext uri="{BB962C8B-B14F-4D97-AF65-F5344CB8AC3E}">
        <p14:creationId xmlns:p14="http://schemas.microsoft.com/office/powerpoint/2010/main" val="388058425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teve\Documents\Steve PNHP OWS Activism\Making PPT\Sick of Inequality because inequality makes us sick.jpg"/>
          <p:cNvPicPr>
            <a:picLocks noChangeAspect="1" noChangeArrowheads="1"/>
          </p:cNvPicPr>
          <p:nvPr/>
        </p:nvPicPr>
        <p:blipFill>
          <a:blip r:embed="rId2" cstate="print"/>
          <a:srcRect/>
          <a:stretch>
            <a:fillRect/>
          </a:stretch>
        </p:blipFill>
        <p:spPr bwMode="auto">
          <a:xfrm>
            <a:off x="381000" y="228600"/>
            <a:ext cx="8610600" cy="6457950"/>
          </a:xfrm>
          <a:prstGeom prst="rect">
            <a:avLst/>
          </a:prstGeom>
          <a:noFill/>
        </p:spPr>
      </p:pic>
    </p:spTree>
    <p:extLst>
      <p:ext uri="{BB962C8B-B14F-4D97-AF65-F5344CB8AC3E}">
        <p14:creationId xmlns:p14="http://schemas.microsoft.com/office/powerpoint/2010/main" val="29765558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Determinant of Health</a:t>
            </a:r>
            <a:endParaRPr lang="en-US" dirty="0"/>
          </a:p>
        </p:txBody>
      </p:sp>
      <p:sp>
        <p:nvSpPr>
          <p:cNvPr id="4" name="Content Placeholder 3"/>
          <p:cNvSpPr>
            <a:spLocks noGrp="1"/>
          </p:cNvSpPr>
          <p:nvPr>
            <p:ph idx="1"/>
          </p:nvPr>
        </p:nvSpPr>
        <p:spPr>
          <a:xfrm>
            <a:off x="304800" y="1600200"/>
            <a:ext cx="8610600" cy="4525963"/>
          </a:xfrm>
        </p:spPr>
        <p:txBody>
          <a:bodyPr/>
          <a:lstStyle/>
          <a:p>
            <a:r>
              <a:rPr lang="en-US" dirty="0" smtClean="0">
                <a:solidFill>
                  <a:srgbClr val="FF0000"/>
                </a:solidFill>
              </a:rPr>
              <a:t>Inequality Kills</a:t>
            </a:r>
          </a:p>
          <a:p>
            <a:endParaRPr lang="en-US" dirty="0" smtClean="0"/>
          </a:p>
          <a:p>
            <a:r>
              <a:rPr lang="en-US" sz="2400" b="1" dirty="0" smtClean="0">
                <a:hlinkClick r:id="rId2"/>
              </a:rPr>
              <a:t>http</a:t>
            </a:r>
            <a:r>
              <a:rPr lang="en-US" sz="2400" b="1" dirty="0">
                <a:hlinkClick r:id="rId2"/>
              </a:rPr>
              <a:t>://www.who.int/social_determinants/thecommission/en</a:t>
            </a:r>
            <a:r>
              <a:rPr lang="en-US" sz="2400" b="1" dirty="0" smtClean="0">
                <a:hlinkClick r:id="rId2"/>
              </a:rPr>
              <a:t>/</a:t>
            </a:r>
            <a:endParaRPr lang="en-US" sz="2400" b="1" dirty="0" smtClean="0"/>
          </a:p>
          <a:p>
            <a:endParaRPr lang="en-US" dirty="0" smtClean="0"/>
          </a:p>
          <a:p>
            <a:r>
              <a:rPr lang="en-US" sz="2400" b="1" dirty="0">
                <a:hlinkClick r:id="rId3"/>
              </a:rPr>
              <a:t>http://www.cdc.gov/socialdeterminants</a:t>
            </a:r>
            <a:r>
              <a:rPr lang="en-US" sz="2400" b="1" dirty="0" smtClean="0">
                <a:hlinkClick r:id="rId3"/>
              </a:rPr>
              <a:t>/</a:t>
            </a:r>
            <a:endParaRPr lang="en-US" sz="2400" b="1" dirty="0" smtClean="0"/>
          </a:p>
          <a:p>
            <a:endParaRPr lang="en-US" dirty="0"/>
          </a:p>
        </p:txBody>
      </p:sp>
    </p:spTree>
    <p:extLst>
      <p:ext uri="{BB962C8B-B14F-4D97-AF65-F5344CB8AC3E}">
        <p14:creationId xmlns:p14="http://schemas.microsoft.com/office/powerpoint/2010/main" val="29458460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875" y="381000"/>
            <a:ext cx="8729663"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Users\Steve\Documents\Steve PNHP OWS Activism\Making Health ppt\Health_life-expectancy_socioeconomic-deciles_4.png"/>
          <p:cNvPicPr>
            <a:picLocks noChangeAspect="1" noChangeArrowheads="1"/>
          </p:cNvPicPr>
          <p:nvPr/>
        </p:nvPicPr>
        <p:blipFill>
          <a:blip r:embed="rId2" cstate="email">
            <a:extLst>
              <a:ext uri="{28A0092B-C50C-407E-A947-70E740481C1C}">
                <a14:useLocalDpi xmlns:a14="http://schemas.microsoft.com/office/drawing/2010/main"/>
              </a:ext>
            </a:extLst>
          </a:blip>
          <a:srcRect l="4767" t="3351" r="6992"/>
          <a:stretch>
            <a:fillRect/>
          </a:stretch>
        </p:blipFill>
        <p:spPr bwMode="auto">
          <a:xfrm>
            <a:off x="838200" y="309563"/>
            <a:ext cx="7696200" cy="639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8613" y="228600"/>
            <a:ext cx="8301037" cy="638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3700" y="152400"/>
            <a:ext cx="8445500" cy="65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6278562"/>
          </a:xfrm>
        </p:spPr>
        <p:txBody>
          <a:bodyPr/>
          <a:lstStyle/>
          <a:p>
            <a:r>
              <a:rPr lang="en-US" dirty="0" smtClean="0">
                <a:solidFill>
                  <a:srgbClr val="FF0000"/>
                </a:solidFill>
              </a:rPr>
              <a:t>What’s Wrong With The U.S. Healthcare System</a:t>
            </a:r>
            <a:br>
              <a:rPr lang="en-US" dirty="0" smtClean="0">
                <a:solidFill>
                  <a:srgbClr val="FF0000"/>
                </a:solidFill>
              </a:rPr>
            </a:br>
            <a:r>
              <a:rPr lang="en-US" dirty="0" smtClean="0">
                <a:solidFill>
                  <a:srgbClr val="FF0000"/>
                </a:solidFill>
              </a:rPr>
              <a:t>and the </a:t>
            </a:r>
            <a:br>
              <a:rPr lang="en-US" dirty="0" smtClean="0">
                <a:solidFill>
                  <a:srgbClr val="FF0000"/>
                </a:solidFill>
              </a:rPr>
            </a:br>
            <a:r>
              <a:rPr lang="en-US" dirty="0" smtClean="0">
                <a:solidFill>
                  <a:srgbClr val="FF0000"/>
                </a:solidFill>
              </a:rPr>
              <a:t>Single Payer</a:t>
            </a:r>
            <a:br>
              <a:rPr lang="en-US" dirty="0" smtClean="0">
                <a:solidFill>
                  <a:srgbClr val="FF0000"/>
                </a:solidFill>
              </a:rPr>
            </a:br>
            <a:r>
              <a:rPr lang="en-US" dirty="0" smtClean="0">
                <a:solidFill>
                  <a:srgbClr val="FF0000"/>
                </a:solidFill>
              </a:rPr>
              <a:t>Solution</a:t>
            </a:r>
            <a:endParaRPr lang="en-US" dirty="0">
              <a:solidFill>
                <a:srgbClr val="FF0000"/>
              </a:solidFill>
            </a:endParaRPr>
          </a:p>
        </p:txBody>
      </p:sp>
    </p:spTree>
    <p:extLst>
      <p:ext uri="{BB962C8B-B14F-4D97-AF65-F5344CB8AC3E}">
        <p14:creationId xmlns:p14="http://schemas.microsoft.com/office/powerpoint/2010/main" val="31967217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C:\Users\Steve\Documents\Steve PNHP OWS Activism\Making PPT\Dr. Steve Auerbach.JPG"/>
          <p:cNvPicPr>
            <a:picLocks noChangeAspect="1" noChangeArrowheads="1"/>
          </p:cNvPicPr>
          <p:nvPr/>
        </p:nvPicPr>
        <p:blipFill>
          <a:blip r:embed="rId2" cstate="print"/>
          <a:srcRect/>
          <a:stretch>
            <a:fillRect/>
          </a:stretch>
        </p:blipFill>
        <p:spPr bwMode="auto">
          <a:xfrm>
            <a:off x="482599" y="304800"/>
            <a:ext cx="8365067" cy="6273800"/>
          </a:xfrm>
          <a:prstGeom prst="rect">
            <a:avLst/>
          </a:prstGeom>
          <a:noFill/>
        </p:spPr>
      </p:pic>
    </p:spTree>
    <p:extLst>
      <p:ext uri="{BB962C8B-B14F-4D97-AF65-F5344CB8AC3E}">
        <p14:creationId xmlns:p14="http://schemas.microsoft.com/office/powerpoint/2010/main" val="3710916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325562"/>
          </a:xfrm>
        </p:spPr>
        <p:txBody>
          <a:bodyPr/>
          <a:lstStyle/>
          <a:p>
            <a:r>
              <a:rPr lang="en-US" dirty="0" smtClean="0">
                <a:solidFill>
                  <a:srgbClr val="FF0000"/>
                </a:solidFill>
              </a:rPr>
              <a:t>What Is Wrong With the American Healthcare System?</a:t>
            </a:r>
            <a:endParaRPr lang="en-US" dirty="0">
              <a:solidFill>
                <a:srgbClr val="FF0000"/>
              </a:solidFill>
            </a:endParaRPr>
          </a:p>
        </p:txBody>
      </p:sp>
      <p:sp>
        <p:nvSpPr>
          <p:cNvPr id="4" name="Content Placeholder 3"/>
          <p:cNvSpPr>
            <a:spLocks noGrp="1"/>
          </p:cNvSpPr>
          <p:nvPr>
            <p:ph idx="1"/>
          </p:nvPr>
        </p:nvSpPr>
        <p:spPr>
          <a:xfrm>
            <a:off x="228600" y="2209800"/>
            <a:ext cx="8686800" cy="4495800"/>
          </a:xfrm>
        </p:spPr>
        <p:txBody>
          <a:bodyPr/>
          <a:lstStyle/>
          <a:p>
            <a:pPr marL="0" indent="0">
              <a:buNone/>
            </a:pPr>
            <a:r>
              <a:rPr lang="en-US" sz="2800" dirty="0">
                <a:solidFill>
                  <a:srgbClr val="0000FF"/>
                </a:solidFill>
              </a:rPr>
              <a:t>Same factors </a:t>
            </a:r>
            <a:r>
              <a:rPr lang="en-US" sz="2800" dirty="0" smtClean="0">
                <a:solidFill>
                  <a:srgbClr val="0000FF"/>
                </a:solidFill>
              </a:rPr>
              <a:t>as above…</a:t>
            </a:r>
          </a:p>
          <a:p>
            <a:pPr marL="0" indent="0">
              <a:buNone/>
            </a:pPr>
            <a:endParaRPr lang="en-US" dirty="0" smtClean="0">
              <a:solidFill>
                <a:srgbClr val="0000FF"/>
              </a:solidFill>
            </a:endParaRPr>
          </a:p>
          <a:p>
            <a:pPr lvl="2"/>
            <a:r>
              <a:rPr lang="en-US" sz="3200" dirty="0" smtClean="0">
                <a:solidFill>
                  <a:srgbClr val="0000FF"/>
                </a:solidFill>
              </a:rPr>
              <a:t>Corporate greed</a:t>
            </a:r>
          </a:p>
          <a:p>
            <a:pPr lvl="2"/>
            <a:r>
              <a:rPr lang="en-US" sz="3200" dirty="0" smtClean="0">
                <a:solidFill>
                  <a:srgbClr val="0000FF"/>
                </a:solidFill>
              </a:rPr>
              <a:t>Greed of the upper class elites</a:t>
            </a:r>
          </a:p>
          <a:p>
            <a:pPr lvl="2"/>
            <a:r>
              <a:rPr lang="en-US" sz="3200" dirty="0" smtClean="0">
                <a:solidFill>
                  <a:srgbClr val="0000FF"/>
                </a:solidFill>
              </a:rPr>
              <a:t>Corrupted politics</a:t>
            </a:r>
            <a:endParaRPr lang="en-US" sz="3200" dirty="0">
              <a:solidFill>
                <a:srgbClr val="0000FF"/>
              </a:solidFill>
            </a:endParaRPr>
          </a:p>
          <a:p>
            <a:pPr marL="0" indent="0">
              <a:buNone/>
            </a:pPr>
            <a:endParaRPr lang="en-US" dirty="0" smtClean="0">
              <a:solidFill>
                <a:srgbClr val="FF0000"/>
              </a:solidFill>
            </a:endParaRPr>
          </a:p>
          <a:p>
            <a:pPr marL="0" indent="0">
              <a:buNone/>
            </a:pPr>
            <a:r>
              <a:rPr lang="en-US" sz="2800" dirty="0" smtClean="0">
                <a:solidFill>
                  <a:srgbClr val="FF0000"/>
                </a:solidFill>
              </a:rPr>
              <a:t>…Result in bad system &amp; resistance to real change</a:t>
            </a:r>
            <a:endParaRPr lang="en-US" sz="2800" dirty="0">
              <a:solidFill>
                <a:srgbClr val="FF0000"/>
              </a:solidFill>
            </a:endParaRPr>
          </a:p>
        </p:txBody>
      </p:sp>
    </p:spTree>
    <p:extLst>
      <p:ext uri="{BB962C8B-B14F-4D97-AF65-F5344CB8AC3E}">
        <p14:creationId xmlns:p14="http://schemas.microsoft.com/office/powerpoint/2010/main" val="25064369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381000" y="0"/>
            <a:ext cx="8229600" cy="609600"/>
          </a:xfrm>
        </p:spPr>
        <p:txBody>
          <a:bodyPr/>
          <a:lstStyle/>
          <a:p>
            <a:pPr eaLnBrk="1" hangingPunct="1"/>
            <a:r>
              <a:rPr lang="en-US" sz="2800" b="1" dirty="0" smtClean="0">
                <a:solidFill>
                  <a:srgbClr val="FF0000"/>
                </a:solidFill>
              </a:rPr>
              <a:t>The Problem</a:t>
            </a:r>
          </a:p>
        </p:txBody>
      </p:sp>
      <p:sp>
        <p:nvSpPr>
          <p:cNvPr id="104451" name="Content Placeholder 2"/>
          <p:cNvSpPr>
            <a:spLocks noGrp="1"/>
          </p:cNvSpPr>
          <p:nvPr>
            <p:ph idx="1"/>
          </p:nvPr>
        </p:nvSpPr>
        <p:spPr>
          <a:xfrm>
            <a:off x="152400" y="533400"/>
            <a:ext cx="8839200" cy="6172200"/>
          </a:xfrm>
        </p:spPr>
        <p:txBody>
          <a:bodyPr/>
          <a:lstStyle/>
          <a:p>
            <a:pPr eaLnBrk="1" hangingPunct="1">
              <a:buFontTx/>
              <a:buNone/>
            </a:pPr>
            <a:r>
              <a:rPr lang="en-US" sz="1800" dirty="0" smtClean="0">
                <a:solidFill>
                  <a:srgbClr val="0000FF"/>
                </a:solidFill>
              </a:rPr>
              <a:t>Americans are rightly afraid they cannot afford to be sick</a:t>
            </a:r>
          </a:p>
          <a:p>
            <a:pPr eaLnBrk="1" hangingPunct="1"/>
            <a:r>
              <a:rPr lang="en-US" sz="1800" dirty="0" smtClean="0">
                <a:solidFill>
                  <a:srgbClr val="0000FF"/>
                </a:solidFill>
              </a:rPr>
              <a:t>Costs Too Much: total National, States, Business, Families &amp; Individuals</a:t>
            </a:r>
          </a:p>
          <a:p>
            <a:pPr eaLnBrk="1" hangingPunct="1"/>
            <a:r>
              <a:rPr lang="en-US" sz="1800" dirty="0" smtClean="0">
                <a:solidFill>
                  <a:srgbClr val="0000FF"/>
                </a:solidFill>
              </a:rPr>
              <a:t>Rising out of pocket costs even with “insurance”: premium, copay, deductible</a:t>
            </a:r>
          </a:p>
          <a:p>
            <a:pPr eaLnBrk="1" hangingPunct="1"/>
            <a:r>
              <a:rPr lang="en-US" sz="1800" dirty="0" smtClean="0">
                <a:solidFill>
                  <a:srgbClr val="0000FF"/>
                </a:solidFill>
              </a:rPr>
              <a:t>Rising number of  uninsured in America</a:t>
            </a:r>
          </a:p>
          <a:p>
            <a:pPr eaLnBrk="1" hangingPunct="1"/>
            <a:r>
              <a:rPr lang="en-US" sz="1800" dirty="0" smtClean="0">
                <a:solidFill>
                  <a:srgbClr val="0000FF"/>
                </a:solidFill>
              </a:rPr>
              <a:t>Employers dropping or reducing coverage; lose entirely when unemployed</a:t>
            </a:r>
          </a:p>
          <a:p>
            <a:pPr eaLnBrk="1" hangingPunct="1"/>
            <a:r>
              <a:rPr lang="en-US" sz="1800" dirty="0" smtClean="0">
                <a:solidFill>
                  <a:srgbClr val="0000FF"/>
                </a:solidFill>
              </a:rPr>
              <a:t>60% of personal bankruptcies involved medical expenses; 75% had insurance.</a:t>
            </a:r>
          </a:p>
          <a:p>
            <a:pPr eaLnBrk="1" hangingPunct="1"/>
            <a:r>
              <a:rPr lang="en-US" sz="1800" dirty="0" smtClean="0">
                <a:solidFill>
                  <a:srgbClr val="0000FF"/>
                </a:solidFill>
              </a:rPr>
              <a:t>Each year 1/3 Americans postponed needed health care due to cost</a:t>
            </a:r>
          </a:p>
          <a:p>
            <a:pPr eaLnBrk="1" hangingPunct="1"/>
            <a:r>
              <a:rPr lang="en-US" sz="1800" dirty="0" smtClean="0">
                <a:solidFill>
                  <a:srgbClr val="0000FF"/>
                </a:solidFill>
              </a:rPr>
              <a:t>100 million underinsured (out of pocket costs so high as to limit access)</a:t>
            </a:r>
          </a:p>
          <a:p>
            <a:pPr eaLnBrk="1" hangingPunct="1"/>
            <a:r>
              <a:rPr lang="en-US" sz="1800" dirty="0" smtClean="0">
                <a:solidFill>
                  <a:srgbClr val="0000FF"/>
                </a:solidFill>
              </a:rPr>
              <a:t>Over 100,000 Americans die every year due to being uninsured (45,000) or insurance denials (55,000)</a:t>
            </a:r>
          </a:p>
          <a:p>
            <a:pPr eaLnBrk="1" hangingPunct="1"/>
            <a:r>
              <a:rPr lang="en-US" sz="1800" b="1" dirty="0" smtClean="0">
                <a:solidFill>
                  <a:srgbClr val="FF0000"/>
                </a:solidFill>
              </a:rPr>
              <a:t>~1,800 excess deaths per year in North Carolina each year due to uninsurance</a:t>
            </a:r>
          </a:p>
          <a:p>
            <a:pPr eaLnBrk="1" hangingPunct="1">
              <a:buFontTx/>
              <a:buNone/>
            </a:pPr>
            <a:endParaRPr lang="en-US" sz="1000" dirty="0" smtClean="0"/>
          </a:p>
          <a:p>
            <a:pPr eaLnBrk="1" hangingPunct="1"/>
            <a:r>
              <a:rPr lang="en-US" sz="1800" dirty="0" smtClean="0">
                <a:solidFill>
                  <a:srgbClr val="0000FF"/>
                </a:solidFill>
              </a:rPr>
              <a:t>Americans pay twice what other developed capitalist democracies countries do for healthcare, but get less </a:t>
            </a:r>
          </a:p>
          <a:p>
            <a:pPr eaLnBrk="1" hangingPunct="1"/>
            <a:r>
              <a:rPr lang="en-US" sz="1800" dirty="0" smtClean="0">
                <a:solidFill>
                  <a:srgbClr val="0000FF"/>
                </a:solidFill>
              </a:rPr>
              <a:t>We are the outlier nation: highest costs with mediocre health outcomes. </a:t>
            </a:r>
          </a:p>
          <a:p>
            <a:pPr eaLnBrk="1" hangingPunct="1"/>
            <a:r>
              <a:rPr lang="en-US" sz="1800" dirty="0" smtClean="0">
                <a:solidFill>
                  <a:srgbClr val="0000FF"/>
                </a:solidFill>
              </a:rPr>
              <a:t>Other developed capitalist democracies spend half of what we do, yet cover everybody, with better outcomes.</a:t>
            </a:r>
          </a:p>
          <a:p>
            <a:pPr eaLnBrk="1" hangingPunct="1"/>
            <a:r>
              <a:rPr lang="en-US" sz="1800" dirty="0" smtClean="0">
                <a:solidFill>
                  <a:srgbClr val="0000FF"/>
                </a:solidFill>
              </a:rPr>
              <a:t>Alone amongst OECD nations, the US relies on private for-profit health insurance companies to cover most of the population</a:t>
            </a:r>
          </a:p>
          <a:p>
            <a:pPr eaLnBrk="1" hangingPunct="1"/>
            <a:endParaRPr lang="en-US" sz="1200" dirty="0" smtClean="0">
              <a:solidFill>
                <a:srgbClr val="0000FF"/>
              </a:solidFill>
            </a:endParaRPr>
          </a:p>
          <a:p>
            <a:pPr eaLnBrk="1" hangingPunct="1"/>
            <a:endParaRPr lang="en-US" sz="1000" dirty="0" smtClean="0">
              <a:solidFill>
                <a:srgbClr val="0000FF"/>
              </a:solidFill>
            </a:endParaRPr>
          </a:p>
          <a:p>
            <a:pPr eaLnBrk="1" hangingPunct="1">
              <a:buFontTx/>
              <a:buNone/>
            </a:pPr>
            <a:endParaRPr lang="en-US" sz="1800" dirty="0" smtClean="0">
              <a:solidFill>
                <a:srgbClr val="0000FF"/>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5162"/>
          </a:xfrm>
        </p:spPr>
        <p:txBody>
          <a:bodyPr/>
          <a:lstStyle/>
          <a:p>
            <a:r>
              <a:rPr lang="en-US" b="1" dirty="0" smtClean="0">
                <a:solidFill>
                  <a:srgbClr val="00B050"/>
                </a:solidFill>
              </a:rPr>
              <a:t>Income</a:t>
            </a:r>
            <a:endParaRPr lang="en-US" b="1" dirty="0">
              <a:solidFill>
                <a:srgbClr val="00B050"/>
              </a:solidFill>
            </a:endParaRPr>
          </a:p>
        </p:txBody>
      </p:sp>
    </p:spTree>
    <p:extLst>
      <p:ext uri="{BB962C8B-B14F-4D97-AF65-F5344CB8AC3E}">
        <p14:creationId xmlns:p14="http://schemas.microsoft.com/office/powerpoint/2010/main" val="24052568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lstStyle/>
          <a:p>
            <a:r>
              <a:rPr lang="en-US" b="1" dirty="0" smtClean="0">
                <a:solidFill>
                  <a:srgbClr val="FF0000"/>
                </a:solidFill>
              </a:rPr>
              <a:t>The Problem</a:t>
            </a:r>
            <a:endParaRPr lang="en-US" dirty="0"/>
          </a:p>
        </p:txBody>
      </p:sp>
      <p:sp>
        <p:nvSpPr>
          <p:cNvPr id="3" name="Content Placeholder 2"/>
          <p:cNvSpPr>
            <a:spLocks noGrp="1"/>
          </p:cNvSpPr>
          <p:nvPr>
            <p:ph idx="1"/>
          </p:nvPr>
        </p:nvSpPr>
        <p:spPr>
          <a:xfrm>
            <a:off x="457200" y="914400"/>
            <a:ext cx="8229600" cy="5562600"/>
          </a:xfrm>
        </p:spPr>
        <p:txBody>
          <a:bodyPr/>
          <a:lstStyle/>
          <a:p>
            <a:pPr lvl="0" eaLnBrk="1" hangingPunct="1">
              <a:buNone/>
            </a:pPr>
            <a:r>
              <a:rPr lang="en-US" sz="1800" dirty="0">
                <a:solidFill>
                  <a:srgbClr val="0000FF"/>
                </a:solidFill>
              </a:rPr>
              <a:t>Private companies cover the healthier segments of the population while taxpayers pick up the tab for most healthcare expenses</a:t>
            </a:r>
          </a:p>
          <a:p>
            <a:pPr lvl="0" eaLnBrk="1" hangingPunct="1"/>
            <a:r>
              <a:rPr lang="en-US" sz="1800" dirty="0">
                <a:solidFill>
                  <a:srgbClr val="0000FF"/>
                </a:solidFill>
              </a:rPr>
              <a:t>Largest number of individuals are covered by private insurance </a:t>
            </a:r>
          </a:p>
          <a:p>
            <a:pPr lvl="0" eaLnBrk="1" hangingPunct="1">
              <a:buNone/>
            </a:pPr>
            <a:r>
              <a:rPr lang="en-US" sz="1800" dirty="0">
                <a:solidFill>
                  <a:srgbClr val="0000FF"/>
                </a:solidFill>
                <a:sym typeface="Wingdings" pitchFamily="2" charset="2"/>
              </a:rPr>
              <a:t>	 </a:t>
            </a:r>
            <a:r>
              <a:rPr lang="en-US" sz="1800" dirty="0">
                <a:solidFill>
                  <a:srgbClr val="0000FF"/>
                </a:solidFill>
              </a:rPr>
              <a:t>healthier population, healthy workers and their families</a:t>
            </a:r>
          </a:p>
          <a:p>
            <a:pPr lvl="0" eaLnBrk="1" hangingPunct="1"/>
            <a:r>
              <a:rPr lang="en-US" sz="1800" dirty="0">
                <a:solidFill>
                  <a:srgbClr val="0000FF"/>
                </a:solidFill>
              </a:rPr>
              <a:t>Largest amount of  funding comes from taxpayer to insure sickest high risk population that private insurance does not want </a:t>
            </a:r>
          </a:p>
          <a:p>
            <a:pPr lvl="0" eaLnBrk="1" hangingPunct="1">
              <a:buNone/>
            </a:pPr>
            <a:r>
              <a:rPr lang="en-US" sz="1800" dirty="0">
                <a:solidFill>
                  <a:srgbClr val="0000FF"/>
                </a:solidFill>
                <a:sym typeface="Wingdings" pitchFamily="2" charset="2"/>
              </a:rPr>
              <a:t>	 </a:t>
            </a:r>
            <a:r>
              <a:rPr lang="en-US" sz="1800" dirty="0">
                <a:solidFill>
                  <a:srgbClr val="0000FF"/>
                </a:solidFill>
              </a:rPr>
              <a:t>, elderly, disabled, </a:t>
            </a:r>
          </a:p>
          <a:p>
            <a:pPr lvl="0" eaLnBrk="1" hangingPunct="1"/>
            <a:r>
              <a:rPr lang="en-US" sz="1800" dirty="0">
                <a:solidFill>
                  <a:srgbClr val="0000FF"/>
                </a:solidFill>
              </a:rPr>
              <a:t>Losses are public, profits are private.</a:t>
            </a:r>
          </a:p>
          <a:p>
            <a:pPr lvl="0">
              <a:buNone/>
            </a:pPr>
            <a:r>
              <a:rPr lang="en-US" sz="1800" dirty="0">
                <a:solidFill>
                  <a:srgbClr val="0000FF"/>
                </a:solidFill>
                <a:ea typeface="ＭＳ Ｐゴシック" pitchFamily="34" charset="-128"/>
              </a:rPr>
              <a:t>	</a:t>
            </a:r>
            <a:endParaRPr lang="en-US" sz="1800" dirty="0" smtClean="0">
              <a:solidFill>
                <a:srgbClr val="0000FF"/>
              </a:solidFill>
              <a:ea typeface="ＭＳ Ｐゴシック" pitchFamily="34" charset="-128"/>
            </a:endParaRPr>
          </a:p>
          <a:p>
            <a:pPr lvl="0">
              <a:buNone/>
            </a:pPr>
            <a:r>
              <a:rPr lang="en-US" sz="1800" dirty="0" smtClean="0">
                <a:solidFill>
                  <a:srgbClr val="0000FF"/>
                </a:solidFill>
                <a:ea typeface="ＭＳ Ｐゴシック" pitchFamily="34" charset="-128"/>
              </a:rPr>
              <a:t>Medicare</a:t>
            </a:r>
            <a:r>
              <a:rPr lang="en-US" sz="1800" dirty="0">
                <a:solidFill>
                  <a:srgbClr val="0000FF"/>
                </a:solidFill>
                <a:ea typeface="ＭＳ Ｐゴシック" pitchFamily="34" charset="-128"/>
              </a:rPr>
              <a:t>.  Federal program.  Universal access for 65 &amp; disabled. Care is in similar settings to private insurance.  Single payer model.  </a:t>
            </a:r>
          </a:p>
          <a:p>
            <a:pPr lvl="0"/>
            <a:r>
              <a:rPr lang="en-US" sz="1800" dirty="0">
                <a:solidFill>
                  <a:srgbClr val="0000FF"/>
                </a:solidFill>
                <a:ea typeface="ＭＳ Ｐゴシック" pitchFamily="34" charset="-128"/>
              </a:rPr>
              <a:t>Medicaid.  Administered by states. Variable eligibility. Outpatient care in clinics.  Politically vulnerable. Poverty program.</a:t>
            </a:r>
          </a:p>
          <a:p>
            <a:pPr lvl="0"/>
            <a:r>
              <a:rPr lang="en-US" sz="1800" dirty="0">
                <a:solidFill>
                  <a:srgbClr val="0000FF"/>
                </a:solidFill>
                <a:ea typeface="ＭＳ Ｐゴシック" pitchFamily="34" charset="-128"/>
              </a:rPr>
              <a:t>Veterans Affairs &amp; DOD = Socialized medicine model. (recent scandals were actually privatized outsourcing)</a:t>
            </a:r>
          </a:p>
          <a:p>
            <a:pPr lvl="0" eaLnBrk="1" hangingPunct="1"/>
            <a:r>
              <a:rPr lang="en-US" sz="1800" dirty="0">
                <a:solidFill>
                  <a:srgbClr val="0000FF"/>
                </a:solidFill>
              </a:rPr>
              <a:t>Publicly funded national program like Medicare spends 3% on administration/overhead, while private insurance companies profiteer spending 15-30% on administration, profit, CEO salaries</a:t>
            </a:r>
          </a:p>
          <a:p>
            <a:endParaRPr lang="en-US" dirty="0"/>
          </a:p>
        </p:txBody>
      </p:sp>
    </p:spTree>
    <p:extLst>
      <p:ext uri="{BB962C8B-B14F-4D97-AF65-F5344CB8AC3E}">
        <p14:creationId xmlns:p14="http://schemas.microsoft.com/office/powerpoint/2010/main" val="102166456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C:\Users\Steve\Documents\Steve PNHP OWS Activism\Making PPT\R4BMk.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71600" y="92075"/>
            <a:ext cx="5638800" cy="660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idx="4294967295"/>
          </p:nvPr>
        </p:nvSpPr>
        <p:spPr/>
        <p:txBody>
          <a:bodyPr/>
          <a:lstStyle/>
          <a:p>
            <a:pPr eaLnBrk="1" hangingPunct="1"/>
            <a:endParaRPr lang="en-US" dirty="0" smtClean="0"/>
          </a:p>
        </p:txBody>
      </p:sp>
      <p:pic>
        <p:nvPicPr>
          <p:cNvPr id="106499" name="Picture 2"/>
          <p:cNvPicPr>
            <a:picLocks noGrp="1" noChangeAspect="1" noChangeArrowheads="1"/>
          </p:cNvPicPr>
          <p:nvPr>
            <p:ph idx="4294967295"/>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685800"/>
            <a:ext cx="8178800"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Rectangle 3"/>
          <p:cNvSpPr>
            <a:spLocks noGrp="1"/>
          </p:cNvSpPr>
          <p:nvPr>
            <p:ph type="title" idx="4294967295"/>
          </p:nvPr>
        </p:nvSpPr>
        <p:spPr>
          <a:xfrm>
            <a:off x="457200" y="0"/>
            <a:ext cx="8229600" cy="731838"/>
          </a:xfrm>
        </p:spPr>
        <p:txBody>
          <a:bodyPr/>
          <a:lstStyle/>
          <a:p>
            <a:pPr eaLnBrk="1" hangingPunct="1"/>
            <a:r>
              <a:rPr lang="en-US" sz="3200" dirty="0" smtClean="0"/>
              <a:t>Less administrative overhead, less waste</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C:\Users\Steve\Documents\Steve PNHP OWS Activism\Making PPT\hightower_cartoon.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7475" y="609600"/>
            <a:ext cx="893603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381000" y="1371600"/>
          <a:ext cx="8229600" cy="4897438"/>
        </p:xfrm>
        <a:graphic>
          <a:graphicData uri="http://schemas.openxmlformats.org/presentationml/2006/ole">
            <mc:AlternateContent xmlns:mc="http://schemas.openxmlformats.org/markup-compatibility/2006">
              <mc:Choice xmlns:v="urn:schemas-microsoft-com:vml" Requires="v">
                <p:oleObj spid="_x0000_s1046" name="Chart" r:id="rId3" imgW="8248751" imgH="4905439" progId="Excel.Chart.8">
                  <p:embed/>
                </p:oleObj>
              </mc:Choice>
              <mc:Fallback>
                <p:oleObj name="Chart" r:id="rId3" imgW="8248751" imgH="4905439" progId="Excel.Char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371600"/>
                        <a:ext cx="8229600"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7" name="Text Box 3"/>
          <p:cNvSpPr txBox="1">
            <a:spLocks noChangeArrowheads="1"/>
          </p:cNvSpPr>
          <p:nvPr/>
        </p:nvSpPr>
        <p:spPr bwMode="auto">
          <a:xfrm>
            <a:off x="12192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buClr>
                <a:srgbClr val="000000"/>
              </a:buClr>
              <a:buFont typeface="Tahoma" pitchFamily="34" charset="0"/>
              <a:buNone/>
            </a:pPr>
            <a:r>
              <a:rPr lang="en-US" sz="3200" b="1" dirty="0">
                <a:solidFill>
                  <a:srgbClr val="FFFF00"/>
                </a:solidFill>
                <a:latin typeface="Times New Roman" pitchFamily="18" charset="0"/>
                <a:cs typeface="Arial" pitchFamily="34" charset="0"/>
                <a:sym typeface="Tahoma" pitchFamily="34" charset="0"/>
              </a:rPr>
              <a:t>Average Annual Premiums for Single and Family Coverage, 1999-2011</a:t>
            </a:r>
          </a:p>
        </p:txBody>
      </p:sp>
      <p:sp>
        <p:nvSpPr>
          <p:cNvPr id="1028" name="Text Box 4"/>
          <p:cNvSpPr txBox="1">
            <a:spLocks noChangeArrowheads="1"/>
          </p:cNvSpPr>
          <p:nvPr/>
        </p:nvSpPr>
        <p:spPr bwMode="auto">
          <a:xfrm>
            <a:off x="152400" y="6232525"/>
            <a:ext cx="8305800"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buClr>
                <a:srgbClr val="000000"/>
              </a:buClr>
              <a:buFont typeface="Tahoma" pitchFamily="34" charset="0"/>
              <a:buNone/>
            </a:pPr>
            <a:r>
              <a:rPr lang="en-US" sz="1000" dirty="0">
                <a:solidFill>
                  <a:srgbClr val="FFFFFF"/>
                </a:solidFill>
                <a:latin typeface="Tahoma" pitchFamily="34" charset="0"/>
                <a:cs typeface="Arial" pitchFamily="34" charset="0"/>
                <a:sym typeface="Tahoma" pitchFamily="34" charset="0"/>
              </a:rPr>
              <a:t>* Estimate is statistically different from estimate for the previous year shown (p&lt;.05).</a:t>
            </a:r>
          </a:p>
          <a:p>
            <a:pPr eaLnBrk="1" hangingPunct="1">
              <a:spcBef>
                <a:spcPct val="50000"/>
              </a:spcBef>
              <a:buClr>
                <a:srgbClr val="000000"/>
              </a:buClr>
              <a:buFont typeface="Tahoma" pitchFamily="34" charset="0"/>
              <a:buNone/>
            </a:pPr>
            <a:r>
              <a:rPr lang="en-US" sz="1000" dirty="0">
                <a:solidFill>
                  <a:srgbClr val="FFFFFF"/>
                </a:solidFill>
                <a:latin typeface="Tahoma" pitchFamily="34" charset="0"/>
                <a:cs typeface="Arial" pitchFamily="34" charset="0"/>
                <a:sym typeface="Tahoma" pitchFamily="34" charset="0"/>
              </a:rPr>
              <a:t>Source:  Kaiser/HRET Survey of Employer-Sponsored Health Benefits, 1999-2011.</a:t>
            </a:r>
          </a:p>
        </p:txBody>
      </p:sp>
      <p:sp>
        <p:nvSpPr>
          <p:cNvPr id="1029" name="Line 5"/>
          <p:cNvSpPr>
            <a:spLocks noChangeShapeType="1"/>
          </p:cNvSpPr>
          <p:nvPr/>
        </p:nvSpPr>
        <p:spPr bwMode="auto">
          <a:xfrm>
            <a:off x="609600" y="1143000"/>
            <a:ext cx="792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8" name="Picture 7" descr="KFF-HRET LOGO"/>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134225" y="6196013"/>
            <a:ext cx="1905000" cy="585787"/>
          </a:xfrm>
          <a:prstGeom prst="rect">
            <a:avLst/>
          </a:prstGeom>
          <a:noFill/>
          <a:ln w="9525">
            <a:noFill/>
            <a:miter lim="800000"/>
            <a:headEnd/>
            <a:tailEnd/>
          </a:ln>
          <a:effectLst>
            <a:outerShdw blurRad="50800" dist="50800" dir="5400000" algn="ctr" rotWithShape="0">
              <a:schemeClr val="bg1">
                <a:alpha val="0"/>
              </a:schemeClr>
            </a:outerShdw>
          </a:effectLst>
        </p:spPr>
      </p:pic>
      <p:sp>
        <p:nvSpPr>
          <p:cNvPr id="1031" name="Rectangle 8"/>
          <p:cNvSpPr>
            <a:spLocks noGrp="1" noChangeArrowheads="1"/>
          </p:cNvSpPr>
          <p:nvPr>
            <p:ph type="title" idx="4294967295"/>
          </p:nvPr>
        </p:nvSpPr>
        <p:spPr>
          <a:xfrm>
            <a:off x="609600" y="0"/>
            <a:ext cx="8001000" cy="1143000"/>
          </a:xfrm>
          <a:solidFill>
            <a:schemeClr val="bg1"/>
          </a:solidFill>
        </p:spPr>
        <p:txBody>
          <a:bodyPr/>
          <a:lstStyle/>
          <a:p>
            <a:r>
              <a:rPr lang="en-US" sz="4000" b="1" dirty="0" smtClean="0"/>
              <a:t>Why Health Care Was On the Agenda: Escalating Cost</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a:xfrm>
            <a:off x="685800" y="0"/>
            <a:ext cx="7772400" cy="1143000"/>
          </a:xfrm>
        </p:spPr>
        <p:txBody>
          <a:bodyPr/>
          <a:lstStyle/>
          <a:p>
            <a:pPr eaLnBrk="1" hangingPunct="1"/>
            <a:r>
              <a:rPr lang="en-US" sz="2800" b="1" dirty="0" smtClean="0"/>
              <a:t>Most expensive</a:t>
            </a:r>
          </a:p>
        </p:txBody>
      </p:sp>
      <p:pic>
        <p:nvPicPr>
          <p:cNvPr id="11059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143000"/>
            <a:ext cx="886618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868363"/>
            <a:ext cx="8534400" cy="591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itle 2"/>
          <p:cNvSpPr>
            <a:spLocks noGrp="1"/>
          </p:cNvSpPr>
          <p:nvPr>
            <p:ph type="title"/>
          </p:nvPr>
        </p:nvSpPr>
        <p:spPr>
          <a:xfrm>
            <a:off x="0" y="-76200"/>
            <a:ext cx="9144000" cy="990600"/>
          </a:xfrm>
        </p:spPr>
        <p:txBody>
          <a:bodyPr/>
          <a:lstStyle/>
          <a:p>
            <a:r>
              <a:rPr lang="en-US" sz="2400" b="1" dirty="0" smtClean="0"/>
              <a:t>U.S. Spends More on Healthcare But Has Lower Life Expectancy</a:t>
            </a:r>
            <a:br>
              <a:rPr lang="en-US" sz="2400" b="1" dirty="0" smtClean="0"/>
            </a:br>
            <a:r>
              <a:rPr lang="en-US" sz="2400" b="1" dirty="0" smtClean="0"/>
              <a:t>Not just worse, but inefficiently worse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3" descr="http://www.medicareforall.org/images/canada_and_us_percent_of_gnp.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3200" y="171450"/>
            <a:ext cx="8712200" cy="653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Lens Slide Master">
  <a:themeElements>
    <a:clrScheme name="Lens Slide Maste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Lens Slide Maste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ens Slide Maste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ns Slide Maste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ns Slide Master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ns Slide Master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ns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ns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ns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Lens Slide Master">
  <a:themeElements>
    <a:clrScheme name="Lens Slide Maste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Lens Slide Maste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ens Slide Maste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ns Slide Maste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ns Slide Master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ns Slide Master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ns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ns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ns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574</TotalTime>
  <Words>4205</Words>
  <Application>Microsoft Office PowerPoint</Application>
  <PresentationFormat>On-screen Show (4:3)</PresentationFormat>
  <Paragraphs>566</Paragraphs>
  <Slides>161</Slides>
  <Notes>20</Notes>
  <HiddenSlides>0</HiddenSlides>
  <MMClips>0</MMClips>
  <ScaleCrop>false</ScaleCrop>
  <HeadingPairs>
    <vt:vector size="6" baseType="variant">
      <vt:variant>
        <vt:lpstr>Theme</vt:lpstr>
      </vt:variant>
      <vt:variant>
        <vt:i4>10</vt:i4>
      </vt:variant>
      <vt:variant>
        <vt:lpstr>Embedded OLE Servers</vt:lpstr>
      </vt:variant>
      <vt:variant>
        <vt:i4>2</vt:i4>
      </vt:variant>
      <vt:variant>
        <vt:lpstr>Slide Titles</vt:lpstr>
      </vt:variant>
      <vt:variant>
        <vt:i4>161</vt:i4>
      </vt:variant>
    </vt:vector>
  </HeadingPairs>
  <TitlesOfParts>
    <vt:vector size="173" baseType="lpstr">
      <vt:lpstr>Default Design</vt:lpstr>
      <vt:lpstr>2_Blank Presentation</vt:lpstr>
      <vt:lpstr>1_Default Design</vt:lpstr>
      <vt:lpstr>2_Default Design</vt:lpstr>
      <vt:lpstr>3_Default Design</vt:lpstr>
      <vt:lpstr>2_Lens Slide Master</vt:lpstr>
      <vt:lpstr>Lens Slide Master</vt:lpstr>
      <vt:lpstr>4_Default Design</vt:lpstr>
      <vt:lpstr>Office Theme</vt:lpstr>
      <vt:lpstr>1_Office Theme</vt:lpstr>
      <vt:lpstr>Chart</vt:lpstr>
      <vt:lpstr>Worksheet</vt:lpstr>
      <vt:lpstr>Occupy Healthcare Changing the American Agenda for the 99%  Part 1. It’s the Economics Stupid Part 2. Healthcare &amp; Single Payer</vt:lpstr>
      <vt:lpstr>What’s It All About?</vt:lpstr>
      <vt:lpstr>Caveat</vt:lpstr>
      <vt:lpstr>Part 1: It’s the Economics Stupid</vt:lpstr>
      <vt:lpstr>America Went Wrong in Political Economy ~1971</vt:lpstr>
      <vt:lpstr>Carter &amp; Reagan… Bush, Clinton, Bush, Obama</vt:lpstr>
      <vt:lpstr>Americans Perception   What It Really Is  versus What they think wealth distribution is &amp; What they would like it to be</vt:lpstr>
      <vt:lpstr>60% to 80% of Americans Support… http://october2011.org/blogs/kevin-zeese/standwiththemajority</vt:lpstr>
      <vt:lpstr>Income</vt:lpstr>
      <vt:lpstr>The Top 10% Family Income Share, 1917-2007 (Piketty &amp; Saez; top 10% in 2007=$109,630)</vt:lpstr>
      <vt:lpstr>PowerPoint Presentation</vt:lpstr>
      <vt:lpstr>PowerPoint Presentation</vt:lpstr>
      <vt:lpstr>PowerPoint Presentation</vt:lpstr>
      <vt:lpstr>PowerPoint Presentation</vt:lpstr>
      <vt:lpstr>PowerPoint Presentation</vt:lpstr>
      <vt:lpstr>PowerPoint Presentation</vt:lpstr>
      <vt:lpstr>Fast-and-Fair vs. Slow-and-Skewed Real Family Income Growth by Quintile, 1947-1973 vs. 1979-2009</vt:lpstr>
      <vt:lpstr>PowerPoint Presentation</vt:lpstr>
      <vt:lpstr>PowerPoint Presentation</vt:lpstr>
      <vt:lpstr>Average Household Income (before taxes)</vt:lpstr>
      <vt:lpstr>Change in Share of Income (after taxes)</vt:lpstr>
      <vt:lpstr>Change in Distribution of $100 per Person</vt:lpstr>
      <vt:lpstr>PowerPoint Presentation</vt:lpstr>
      <vt:lpstr>PowerPoint Presentation</vt:lpstr>
      <vt:lpstr>PowerPoint Presentation</vt:lpstr>
      <vt:lpstr>U.S. Has Worst Inequality  Among Wealthy Developed Capitalist Democracies</vt:lpstr>
      <vt:lpstr>PowerPoint Presentation</vt:lpstr>
      <vt:lpstr>PowerPoint Presentation</vt:lpstr>
      <vt:lpstr>Wealth</vt:lpstr>
      <vt:lpstr>Not Just Income, Also Wealth Gap Increasing</vt:lpstr>
      <vt:lpstr>Wealth (net worth=assets-liabilities)</vt:lpstr>
      <vt:lpstr>Wealth Decline by Race during Great Recession Black much lower than White, and Worse Hit (African Americans started from much lower baseline, total wealth less diversified, much more tied to single home, and most targeted by predatory lenders)</vt:lpstr>
      <vt:lpstr>PowerPoint Presentation</vt:lpstr>
      <vt:lpstr>Economic Mobility Has Decreased Too</vt:lpstr>
      <vt:lpstr>U.S. has less intergenerational Economic Mobility  than other Western Capitalist Democracies</vt:lpstr>
      <vt:lpstr>Speak-Out / Teach-in</vt:lpstr>
      <vt:lpstr>Wages</vt:lpstr>
      <vt:lpstr>PowerPoint Presentation</vt:lpstr>
      <vt:lpstr>What is it about: Inequality &amp; Pay Ratio of CEO total direct compensation to average production worker compensation </vt:lpstr>
      <vt:lpstr>In Rest of Developed World CEO Ratio is Not nearly so high (data from OECD study; not same as prior slide) </vt:lpstr>
      <vt:lpstr>Jobs</vt:lpstr>
      <vt:lpstr>Worst Long-Term Unemployment Ever</vt:lpstr>
      <vt:lpstr>PowerPoint Presentation</vt:lpstr>
      <vt:lpstr>PowerPoint Presentation</vt:lpstr>
      <vt:lpstr>What it is About: Jobs Folk Aren’t Suddenly Lazy… there are NO Jobs</vt:lpstr>
      <vt:lpstr>PowerPoint Presentation</vt:lpstr>
      <vt:lpstr>TAXES</vt:lpstr>
      <vt:lpstr>PowerPoint Presentation</vt:lpstr>
      <vt:lpstr>PowerPoint Presentation</vt:lpstr>
      <vt:lpstr>PowerPoint Presentation</vt:lpstr>
      <vt:lpstr>PowerPoint Presentation</vt:lpstr>
      <vt:lpstr>PowerPoint Presentation</vt:lpstr>
      <vt:lpstr>PowerPoint Presentation</vt:lpstr>
      <vt:lpstr>Federal Tax Rates Converge; much less Progressive Decrease in higher marginal earned income tax rate Decrease in Capital Gains tax rate (starts with Carter)</vt:lpstr>
      <vt:lpstr>Other Capitalist Democracies have better safety-net Reduce poverty by policy choice: taxes and transfers</vt:lpstr>
      <vt:lpstr>PowerPoint Presentation</vt:lpstr>
      <vt:lpstr>Decline in effective tax rates  Much greater for high earners (understates since this only shows income, not capital gains) Most of what small decline there is for average income predates Reagan</vt:lpstr>
      <vt:lpstr>Earned Income vs. Capital Gains Good to get paid in “Capital Gains” such as stock options &amp; many executive bonus schemes.</vt:lpstr>
      <vt:lpstr>Leona Helmsley: Taxes are for little people Comparison of real effective tax burden on  Average Filer Living in Helmsley building vs. their Janitor</vt:lpstr>
      <vt:lpstr>Regressive Taxation: Overall income tax flat, while rate for high income has come down Corporate tax share down Payroll tax – most regressive – Has Steadily Increased</vt:lpstr>
      <vt:lpstr>State &amp; Local Taxes often even more Regressive</vt:lpstr>
      <vt:lpstr>Corporations</vt:lpstr>
      <vt:lpstr>Who is Protecting Who from Whom?</vt:lpstr>
      <vt:lpstr>Increase in Productivity Not Going to Middle Class</vt:lpstr>
      <vt:lpstr>Economy’s Productivity Gains All Go to Top 1% Large Income Growth Overall Increases in Economic Productivity Income of Average Worker Slower to Stagnant</vt:lpstr>
      <vt:lpstr>PowerPoint Presentation</vt:lpstr>
      <vt:lpstr>Corporations Still Making Peak Profits Just not hiring Holding onto cash; firing workers, stock-buy back (Pfizer NY Times last week)</vt:lpstr>
      <vt:lpstr>Big Business &amp; Wall Street Doing Fine  While America Suffers</vt:lpstr>
      <vt:lpstr>PowerPoint Presentation</vt:lpstr>
      <vt:lpstr>PowerPoint Presentation</vt:lpstr>
      <vt:lpstr>GE like many of the largest companies pay very little in Federal Taxes The official nominal rate – and all discussion of it - is a lie The loopholes they paid our politicians to get are very effective</vt:lpstr>
      <vt:lpstr>Verizon:  Wants workers to take cuts including health benefits</vt:lpstr>
      <vt:lpstr>PowerPoint Presentation</vt:lpstr>
      <vt:lpstr>Who Owns the Politicians?  Business  (not Labor)</vt:lpstr>
      <vt:lpstr>Which Businesses Own the Politicians?</vt:lpstr>
      <vt:lpstr>PowerPoint Presentation</vt:lpstr>
      <vt:lpstr>Americans Perception   What It Really Is  versus What they think wealth distribution is &amp; What they would like it to be</vt:lpstr>
      <vt:lpstr>Bibliography</vt:lpstr>
      <vt:lpstr>Making the Connection Inequality and Destruction of Middle Class…   and   …Health and Healthcare</vt:lpstr>
      <vt:lpstr>PowerPoint Presentation</vt:lpstr>
      <vt:lpstr>Social Determinant of Health</vt:lpstr>
      <vt:lpstr>PowerPoint Presentation</vt:lpstr>
      <vt:lpstr>PowerPoint Presentation</vt:lpstr>
      <vt:lpstr>PowerPoint Presentation</vt:lpstr>
      <vt:lpstr>PowerPoint Presentation</vt:lpstr>
      <vt:lpstr>What’s Wrong With The U.S. Healthcare System and the  Single Payer Solution</vt:lpstr>
      <vt:lpstr>PowerPoint Presentation</vt:lpstr>
      <vt:lpstr>What Is Wrong With the American Healthcare System?</vt:lpstr>
      <vt:lpstr>The Problem</vt:lpstr>
      <vt:lpstr>The Problem</vt:lpstr>
      <vt:lpstr>PowerPoint Presentation</vt:lpstr>
      <vt:lpstr>PowerPoint Presentation</vt:lpstr>
      <vt:lpstr>Less administrative overhead, less waste</vt:lpstr>
      <vt:lpstr>PowerPoint Presentation</vt:lpstr>
      <vt:lpstr>Why Health Care Was On the Agenda: Escalating Cost</vt:lpstr>
      <vt:lpstr>PowerPoint Presentation</vt:lpstr>
      <vt:lpstr>Most expensive</vt:lpstr>
      <vt:lpstr>U.S. Spends More on Healthcare But Has Lower Life Expectancy Not just worse, but inefficiently worse </vt:lpstr>
      <vt:lpstr>PowerPoint Presentation</vt:lpstr>
      <vt:lpstr>We Don’t Live as Long…</vt:lpstr>
      <vt:lpstr>PowerPoint Presentation</vt:lpstr>
      <vt:lpstr>Other Countries Have Universal Coverage…</vt:lpstr>
      <vt:lpstr>…And They Spend a Lot Less Than We Do</vt:lpstr>
      <vt:lpstr>Hospital Discharges per 1,000 Population</vt:lpstr>
      <vt:lpstr>PowerPoint Presentation</vt:lpstr>
      <vt:lpstr>Average Length of Hospital Stay for Acute Myocardial Infarction</vt:lpstr>
      <vt:lpstr>Annual Number of Physician Visits per Capita</vt:lpstr>
      <vt:lpstr>…Poor Access and Poor Quality: Mortality Amenable to Health Care</vt:lpstr>
      <vt:lpstr>Poor quality Worst mortality due to treatable causes</vt:lpstr>
      <vt:lpstr>Mediocre Performance</vt:lpstr>
      <vt:lpstr>Out-of-Pocket Medical Expenses:  The Major Contributor to Poverty</vt:lpstr>
      <vt:lpstr>U.S. world leader in…Medical Bankruptcies!</vt:lpstr>
      <vt:lpstr>Affordability, Access, and Coordination Experiences in the Past Year,  by Age and Insurance Among U.S. Adults: Medicare Works!</vt:lpstr>
      <vt:lpstr>PowerPoint Presentation</vt:lpstr>
      <vt:lpstr>PowerPoint Presentation</vt:lpstr>
      <vt:lpstr>Decline in employer-sponsored health coverage accelerated three times as fast in 2009, Elise Gould, September 16, 2010 http://www.epi.org/publications/entry/decline_in_employer-sponsored_health_coverage_accelerated</vt:lpstr>
      <vt:lpstr>PowerPoint Presentation</vt:lpstr>
      <vt:lpstr>Insurance Companies</vt:lpstr>
      <vt:lpstr>PowerPoint Presentation</vt:lpstr>
      <vt:lpstr>Private insurers’ High Overhead</vt:lpstr>
      <vt:lpstr>PowerPoint Presentation</vt:lpstr>
      <vt:lpstr>PowerPoint Presentation</vt:lpstr>
      <vt:lpstr>PowerPoint Presentation</vt:lpstr>
      <vt:lpstr>PowerPoint Presentation</vt:lpstr>
      <vt:lpstr>PowerPoint Presentation</vt:lpstr>
      <vt:lpstr>PowerPoint Presentation</vt:lpstr>
      <vt:lpstr>Drug Companies’ Cost Structure</vt:lpstr>
      <vt:lpstr>PowerPoint Presentation</vt:lpstr>
      <vt:lpstr>PowerPoint Presentation</vt:lpstr>
      <vt:lpstr>PowerPoint Presentation</vt:lpstr>
      <vt:lpstr>PowerPoint Presentation</vt:lpstr>
      <vt:lpstr>Social/Public vs. Commercial Insurance: Similar NAMES, different GOALS</vt:lpstr>
      <vt:lpstr>Massachusetts 2006  Window into future of PPACA </vt:lpstr>
      <vt:lpstr>Your Costs under PPACA</vt:lpstr>
      <vt:lpstr>PowerPoint Presentation</vt:lpstr>
      <vt:lpstr>Single Payer</vt:lpstr>
      <vt:lpstr>PowerPoint Presentation</vt:lpstr>
      <vt:lpstr>Econometric Analysis http://www.pnhp.org/facts/single-payer-system-cost </vt:lpstr>
      <vt:lpstr>Percent of Currently Uninsured Who Get Covered</vt:lpstr>
      <vt:lpstr>Change in Federal Government Spending ($ Billions) (but that’s the wrong measure!)</vt:lpstr>
      <vt:lpstr>Change in Total National Health Expenditure ($Billions) (Cost Less for States, Business, Families &amp; Individuals… and Total U.S.)</vt:lpstr>
      <vt:lpstr>Who Pays What</vt:lpstr>
      <vt:lpstr>Big Savings from Single Payer: Billing and insurance overhead consume nearly 30 cents of every dollar</vt:lpstr>
      <vt:lpstr>Covering Everyone with  No Additional Spending</vt:lpstr>
      <vt:lpstr>How Medicare for All Could Be Paid For:  One Example from a Recent Study of a California Plan</vt:lpstr>
      <vt:lpstr>92% of U.S. Census households earned less than $150,000</vt:lpstr>
      <vt:lpstr>92% of Families Would Save Money</vt:lpstr>
      <vt:lpstr>Bulk purchases, lower prices</vt:lpstr>
      <vt:lpstr>Risk pooling allows to cross-subsidize for  socially useful purposes</vt:lpstr>
      <vt:lpstr> Who wins and who loses with  socialized financing (social insurance)</vt:lpstr>
      <vt:lpstr>PowerPoint Presentation</vt:lpstr>
      <vt:lpstr>PowerPoint Presentation</vt:lpstr>
      <vt:lpstr>PowerPoint Presentation</vt:lpstr>
      <vt:lpstr>PowerPoint Presentation</vt:lpstr>
      <vt:lpstr>American People Support This Media does Not Publicize own Findings; Politicians won’t listen http://wpasinglepayer.org/learn-about-single-payer/poll-results-on-single-payer </vt:lpstr>
      <vt:lpstr>More Polling http://wpasinglepayer.org/learn-about-single-payer/poll-results-on-single-payer </vt:lpstr>
      <vt:lpstr>PowerPoint Presentation</vt:lpstr>
      <vt:lpstr>PowerPoint Presentation</vt:lpstr>
      <vt:lpstr>Doctors Support Occupy Wall Street Because Wall Street Is Occupying Health Care</vt:lpstr>
      <vt:lpstr>Bibliography</vt:lpstr>
      <vt:lpstr>PowerPoint Presentation</vt:lpstr>
    </vt:vector>
  </TitlesOfParts>
  <Company>self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 Auerbach</dc:creator>
  <cp:lastModifiedBy>Steve</cp:lastModifiedBy>
  <cp:revision>73</cp:revision>
  <dcterms:created xsi:type="dcterms:W3CDTF">2011-11-29T14:48:46Z</dcterms:created>
  <dcterms:modified xsi:type="dcterms:W3CDTF">2011-12-04T05:05:13Z</dcterms:modified>
</cp:coreProperties>
</file>