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4" r:id="rId4"/>
    <p:sldId id="263" r:id="rId5"/>
    <p:sldId id="262" r:id="rId6"/>
    <p:sldId id="260" r:id="rId7"/>
    <p:sldId id="265" r:id="rId8"/>
    <p:sldId id="266" r:id="rId9"/>
    <p:sldId id="267" r:id="rId10"/>
    <p:sldId id="268" r:id="rId11"/>
    <p:sldId id="273" r:id="rId12"/>
    <p:sldId id="278" r:id="rId13"/>
    <p:sldId id="279" r:id="rId14"/>
    <p:sldId id="280" r:id="rId15"/>
    <p:sldId id="272" r:id="rId16"/>
    <p:sldId id="281" r:id="rId17"/>
    <p:sldId id="282" r:id="rId18"/>
    <p:sldId id="284" r:id="rId19"/>
    <p:sldId id="286" r:id="rId20"/>
    <p:sldId id="287" r:id="rId21"/>
    <p:sldId id="289" r:id="rId22"/>
    <p:sldId id="290" r:id="rId23"/>
    <p:sldId id="291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7D9FD-B517-7449-858A-759039FDB45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536C9-2DCC-D546-B5BF-DBCA6D5D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2E7C9F-25CC-6343-91D8-654CE211A51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0DC2BD-9A61-6743-A6B0-28AC5FCCFEE9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343400"/>
            <a:ext cx="5024438" cy="4116388"/>
          </a:xfrm>
          <a:noFill/>
        </p:spPr>
        <p:txBody>
          <a:bodyPr wrap="square" lIns="88852" tIns="44425" rIns="88852" bIns="44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CF377-31D8-2648-8112-866B8FE0F0D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3A4-9833-E34A-9ABF-6A1AE13F438D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0003-70E5-6447-B9F5-4F433D299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A2494C6-4DD7-1041-9733-9EBBD0352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403E-812C-EA41-8F5C-8FEBCB2F7229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4487-CEED-3D41-93C7-B35D6D2A9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ontent.healthaffairs.org/content/30/8/1443.abstract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3733800"/>
            <a:ext cx="77358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b="1"/>
              <a:t>PHYSICIANS FOR A NATIONAL HEALTH PROGRAM</a:t>
            </a:r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98513" y="4187825"/>
            <a:ext cx="2903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300" b="1"/>
              <a:t>29 EAST MADISON</a:t>
            </a:r>
            <a:br>
              <a:rPr lang="en-US" sz="2300" b="1"/>
            </a:br>
            <a:r>
              <a:rPr lang="en-US" sz="2300" b="1"/>
              <a:t>SUITE 602</a:t>
            </a:r>
            <a:br>
              <a:rPr lang="en-US" sz="2300" b="1"/>
            </a:br>
            <a:r>
              <a:rPr lang="en-US" sz="2300" b="1"/>
              <a:t>CHICAGO, IL 60602</a:t>
            </a:r>
            <a:br>
              <a:rPr lang="en-US" sz="2300" b="1"/>
            </a:br>
            <a:r>
              <a:rPr lang="en-US" sz="2300" b="1"/>
              <a:t>TEL: (312) 782-6006</a:t>
            </a:r>
            <a:br>
              <a:rPr lang="en-US" sz="2300" b="1"/>
            </a:br>
            <a:r>
              <a:rPr lang="en-US" sz="2300" b="1"/>
              <a:t/>
            </a:r>
            <a:br>
              <a:rPr lang="en-US" sz="2300" b="1"/>
            </a:br>
            <a:r>
              <a:rPr lang="en-US" sz="2300" b="1"/>
              <a:t>WWW.PNHP.ORG</a:t>
            </a:r>
            <a:endParaRPr lang="en-US"/>
          </a:p>
        </p:txBody>
      </p:sp>
      <p:pic>
        <p:nvPicPr>
          <p:cNvPr id="15364" name="Picture 4" descr="PNHP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61801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DMIN-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pPr eaLnBrk="1" hangingPunct="1"/>
            <a:r>
              <a:rPr lang="en-US" sz="3600" b="1"/>
              <a:t>We Can’t Wait Another 16 Years! We Need </a:t>
            </a:r>
            <a:r>
              <a:rPr lang="en-US" sz="3600" b="1" u="sng"/>
              <a:t>Real</a:t>
            </a:r>
            <a:r>
              <a:rPr lang="en-US" sz="3600" b="1"/>
              <a:t> Health Care Reform Before the Premium Takes All our Income!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8600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48132" name="Picture 4" descr="Fig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8610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85800" y="6248400"/>
            <a:ext cx="742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</a:rPr>
              <a:t>Source: </a:t>
            </a:r>
            <a:r>
              <a:rPr lang="en-US" sz="2400" b="1" i="1">
                <a:latin typeface="Times New Roman" charset="0"/>
              </a:rPr>
              <a:t>American Family Physician,</a:t>
            </a:r>
            <a:r>
              <a:rPr lang="en-US" sz="2400" b="1">
                <a:latin typeface="Times New Roman" charset="0"/>
              </a:rPr>
              <a:t> November 14, 2005</a:t>
            </a:r>
            <a:endParaRPr lang="en-US" sz="2400" b="1" i="1">
              <a:latin typeface="Times New Roman" charset="0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5127625" y="3352800"/>
            <a:ext cx="0" cy="2286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881438" y="2895600"/>
            <a:ext cx="1952625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  <a:latin typeface="Times New Roman" charset="0"/>
              </a:rPr>
              <a:t>       Today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8382000" y="2286000"/>
            <a:ext cx="533400" cy="6096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5583"/>
            <a:ext cx="7772400" cy="20637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US Physicians Spend Nearly Four Times As Much Interacting With Payers as Canadians - 1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Potential Savings: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 physicians could save approximately $27.6 billion per year if they had administrative costs similar to those of Ontario physicians. 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>
                <a:hlinkClick r:id="rId2"/>
              </a:rPr>
              <a:t>http://content.healthaffairs.org/content/30/8/1443.abstract</a:t>
            </a:r>
            <a:r>
              <a:rPr lang="en-US" dirty="0"/>
              <a:t> </a:t>
            </a:r>
            <a:r>
              <a:rPr lang="en-US" dirty="0" err="1"/>
              <a:t>Morra</a:t>
            </a:r>
            <a:r>
              <a:rPr lang="en-US" dirty="0"/>
              <a:t>, et al, </a:t>
            </a:r>
            <a:r>
              <a:rPr lang="en-US" dirty="0" err="1"/>
              <a:t>Helalth</a:t>
            </a:r>
            <a:r>
              <a:rPr lang="en-US" dirty="0"/>
              <a:t> Affairs 2011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9167"/>
            <a:ext cx="6400800" cy="334433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Comparison of US physician costs and time spent interacting with multiple insurance plans on claims, coverage, billing for patient care and medicine versus single payer interactions in Ontario, </a:t>
            </a:r>
            <a:r>
              <a:rPr lang="en-US" b="1" dirty="0" smtClean="0">
                <a:solidFill>
                  <a:schemeClr val="tx1"/>
                </a:solidFill>
              </a:rPr>
              <a:t>Canada…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714" b="1" dirty="0" err="1" smtClean="0">
                <a:solidFill>
                  <a:schemeClr val="tx1"/>
                </a:solidFill>
              </a:rPr>
              <a:t>Morra</a:t>
            </a:r>
            <a:r>
              <a:rPr lang="en-US" sz="1714" b="1" dirty="0" smtClean="0">
                <a:solidFill>
                  <a:schemeClr val="tx1"/>
                </a:solidFill>
              </a:rPr>
              <a:t> D, </a:t>
            </a:r>
            <a:r>
              <a:rPr lang="en-US" sz="1714" b="1" dirty="0">
                <a:solidFill>
                  <a:schemeClr val="tx1"/>
                </a:solidFill>
              </a:rPr>
              <a:t>et al, </a:t>
            </a:r>
            <a:r>
              <a:rPr lang="en-US" sz="1714" b="1" dirty="0" smtClean="0">
                <a:solidFill>
                  <a:schemeClr val="tx1"/>
                </a:solidFill>
              </a:rPr>
              <a:t>Health Affairs, August </a:t>
            </a:r>
            <a:r>
              <a:rPr lang="en-US" sz="1714" b="1" dirty="0">
                <a:solidFill>
                  <a:schemeClr val="tx1"/>
                </a:solidFill>
              </a:rPr>
              <a:t>2011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3144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US </a:t>
            </a:r>
            <a:r>
              <a:rPr lang="en-US" b="1" dirty="0"/>
              <a:t>Physicians Spend Nearly Four Times As Much as Canadians Interacting With </a:t>
            </a:r>
            <a:r>
              <a:rPr lang="en-US" b="1" dirty="0" smtClean="0"/>
              <a:t>Payers - 2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6083"/>
            <a:ext cx="8229600" cy="4020080"/>
          </a:xfrm>
        </p:spPr>
        <p:txBody>
          <a:bodyPr>
            <a:normAutofit fontScale="25000" lnSpcReduction="20000"/>
          </a:bodyPr>
          <a:lstStyle/>
          <a:p>
            <a:endParaRPr lang="en-US" sz="12800" b="1" dirty="0" smtClean="0"/>
          </a:p>
          <a:p>
            <a:r>
              <a:rPr lang="en-US" sz="12800" b="1" dirty="0" smtClean="0"/>
              <a:t>Billing costs:</a:t>
            </a:r>
            <a:r>
              <a:rPr lang="en-US" sz="12800" dirty="0" smtClean="0"/>
              <a:t/>
            </a:r>
            <a:br>
              <a:rPr lang="en-US" sz="12800" dirty="0" smtClean="0"/>
            </a:br>
            <a:r>
              <a:rPr lang="en-US" sz="12800" b="1" dirty="0" smtClean="0"/>
              <a:t>US = $82,975 per physician per year</a:t>
            </a:r>
            <a:br>
              <a:rPr lang="en-US" sz="12800" b="1" dirty="0" smtClean="0"/>
            </a:br>
            <a:r>
              <a:rPr lang="en-US" sz="12800" b="1" dirty="0" smtClean="0"/>
              <a:t>Ontario = $22,205 per physician per year (27%) </a:t>
            </a:r>
          </a:p>
          <a:p>
            <a:r>
              <a:rPr lang="en-US" sz="12800" b="1" dirty="0" smtClean="0"/>
              <a:t>Office staff time spent with payers:</a:t>
            </a:r>
            <a:r>
              <a:rPr lang="en-US" sz="12800" dirty="0" smtClean="0"/>
              <a:t/>
            </a:r>
            <a:br>
              <a:rPr lang="en-US" sz="12800" dirty="0" smtClean="0"/>
            </a:br>
            <a:r>
              <a:rPr lang="en-US" sz="12800" b="1" dirty="0" smtClean="0"/>
              <a:t>US - 20.6 hours per physician per week—nearly ten times that of Ontario.</a:t>
            </a:r>
          </a:p>
          <a:p>
            <a:pPr>
              <a:buNone/>
            </a:pPr>
            <a:endParaRPr lang="en-US" sz="6737" dirty="0" smtClean="0"/>
          </a:p>
          <a:p>
            <a:pPr>
              <a:buNone/>
            </a:pPr>
            <a:endParaRPr lang="en-US" sz="6737" dirty="0" smtClean="0"/>
          </a:p>
          <a:p>
            <a:pPr>
              <a:buNone/>
            </a:pPr>
            <a:r>
              <a:rPr lang="en-US" sz="7200" b="1" dirty="0" err="1" smtClean="0">
                <a:solidFill>
                  <a:schemeClr val="tx1"/>
                </a:solidFill>
              </a:rPr>
              <a:t>Morra</a:t>
            </a:r>
            <a:r>
              <a:rPr lang="en-US" sz="7200" b="1" dirty="0" smtClean="0">
                <a:solidFill>
                  <a:schemeClr val="tx1"/>
                </a:solidFill>
              </a:rPr>
              <a:t> D, et al, Health Affairs, August 2011</a:t>
            </a:r>
          </a:p>
          <a:p>
            <a:pPr>
              <a:buNone/>
            </a:pPr>
            <a:endParaRPr lang="en-US" sz="6737" dirty="0" smtClean="0"/>
          </a:p>
          <a:p>
            <a:pPr>
              <a:buNone/>
            </a:pPr>
            <a:endParaRPr lang="en-US" sz="6737" dirty="0" smtClean="0"/>
          </a:p>
          <a:p>
            <a:pPr>
              <a:buNone/>
            </a:pPr>
            <a:endParaRPr lang="en-US" sz="6737" dirty="0" smtClean="0"/>
          </a:p>
          <a:p>
            <a:pPr>
              <a:buNone/>
            </a:pPr>
            <a:r>
              <a:rPr lang="en-US" sz="6737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040"/>
            <a:ext cx="8229600" cy="18495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US </a:t>
            </a:r>
            <a:r>
              <a:rPr lang="en-US" b="1" dirty="0"/>
              <a:t>Physicians Spend Nearly Four Times As Much as Canadians Interacting With </a:t>
            </a:r>
            <a:r>
              <a:rPr lang="en-US" b="1" dirty="0" smtClean="0"/>
              <a:t>Payers - 3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05759"/>
            <a:ext cx="8229600" cy="3220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If US physicians had administrative costs similar to those of Ontario physicians, the total savings would be approximately $27.6 billion per year.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514" b="1" dirty="0" err="1" smtClean="0"/>
              <a:t>Morra</a:t>
            </a:r>
            <a:r>
              <a:rPr lang="en-US" sz="1514" b="1" dirty="0" smtClean="0"/>
              <a:t> D, Health Affairs, August 2011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Big-Insurance-Jonik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867" r="-3867"/>
          <a:stretch>
            <a:fillRect/>
          </a:stretch>
        </p:blipFill>
        <p:spPr>
          <a:xfrm>
            <a:off x="569141" y="72624"/>
            <a:ext cx="8005718" cy="600428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78776" y="5367338"/>
            <a:ext cx="5486400" cy="1490662"/>
          </a:xfrm>
        </p:spPr>
        <p:txBody>
          <a:bodyPr/>
          <a:lstStyle/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http://www.mindfully.org/Jonik/Big-Insurance-Jonik.htm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eed Help for Medic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113" y="211138"/>
            <a:ext cx="4819650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RUGPR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UBSPE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Advocating for Single Payer in the South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Garrett Adams, MD, MPH</a:t>
            </a:r>
          </a:p>
          <a:p>
            <a:pPr eaLnBrk="1" hangingPunct="1">
              <a:defRPr/>
            </a:pPr>
            <a:r>
              <a:rPr lang="en-US" sz="2000" b="1" dirty="0" smtClean="0"/>
              <a:t>Associate Professor of Pediatrics, Emeritus </a:t>
            </a:r>
          </a:p>
          <a:p>
            <a:pPr eaLnBrk="1" hangingPunct="1">
              <a:defRPr/>
            </a:pPr>
            <a:r>
              <a:rPr lang="en-US" sz="2000" b="1" dirty="0" smtClean="0"/>
              <a:t>University of Louisville School of Medicine</a:t>
            </a:r>
          </a:p>
          <a:p>
            <a:pPr eaLnBrk="1" hangingPunct="1">
              <a:defRPr/>
            </a:pPr>
            <a:r>
              <a:rPr lang="en-US" sz="2000" b="1" dirty="0" smtClean="0"/>
              <a:t>President, Physicians for a National Health Program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AN-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URGS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would NHI look like?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Everyone gets a US NHI card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Comprehensive coverage for all medically necessary care, prescriptions, and home care. No premiums, deductibles, or co-pays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All health care is universal and guaranteed: Everyone is covered for life, regardless of health or employment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Free </a:t>
            </a:r>
            <a:r>
              <a:rPr lang="en-US" sz="2000" b="1" dirty="0"/>
              <a:t>choice of doctor and hospital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Doctors and health care providers remain independent, deliver health care privately, reimbursed through fee-for-service, salary, etc. - negotiated with state board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Hospitals reimbursed by global budget based on previous year’s expenses - negotiable with state board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NHI processes and pays bills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7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Health Insurance Board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228600" y="1695450"/>
          <a:ext cx="89154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Microsoft Organization Chart" r:id="rId4" imgW="14960600" imgH="5562600" progId="MSOrgChart.2">
                  <p:embed followColorScheme="full"/>
                </p:oleObj>
              </mc:Choice>
              <mc:Fallback>
                <p:oleObj name="Microsoft Organization Chart" r:id="rId4" imgW="14960600" imgH="5562600" progId="MSOrgChart.2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95450"/>
                        <a:ext cx="8915400" cy="331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0" y="3733800"/>
            <a:ext cx="77358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b="1"/>
              <a:t>PHYSICIANS FOR A NATIONAL HEALTH PROGRAM</a:t>
            </a:r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98513" y="4187825"/>
            <a:ext cx="2903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300" b="1"/>
              <a:t>29 EAST MADISON</a:t>
            </a:r>
            <a:br>
              <a:rPr lang="en-US" sz="2300" b="1"/>
            </a:br>
            <a:r>
              <a:rPr lang="en-US" sz="2300" b="1"/>
              <a:t>SUITE 602</a:t>
            </a:r>
            <a:br>
              <a:rPr lang="en-US" sz="2300" b="1"/>
            </a:br>
            <a:r>
              <a:rPr lang="en-US" sz="2300" b="1"/>
              <a:t>CHICAGO, IL 60602</a:t>
            </a:r>
            <a:br>
              <a:rPr lang="en-US" sz="2300" b="1"/>
            </a:br>
            <a:r>
              <a:rPr lang="en-US" sz="2300" b="1"/>
              <a:t>TEL: (312) 782-6006</a:t>
            </a:r>
            <a:br>
              <a:rPr lang="en-US" sz="2300" b="1"/>
            </a:br>
            <a:r>
              <a:rPr lang="en-US" sz="2300" b="1"/>
              <a:t/>
            </a:r>
            <a:br>
              <a:rPr lang="en-US" sz="2300" b="1"/>
            </a:br>
            <a:r>
              <a:rPr lang="en-US" sz="2300" b="1"/>
              <a:t>WWW.PNHP.ORG</a:t>
            </a:r>
            <a:endParaRPr lang="en-US"/>
          </a:p>
        </p:txBody>
      </p:sp>
      <p:pic>
        <p:nvPicPr>
          <p:cNvPr id="57348" name="Picture 4" descr="PNHP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61801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73" y="273050"/>
            <a:ext cx="6109455" cy="9698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The Rev. Dr. Martin Luther King, Jr. </a:t>
            </a:r>
            <a:endParaRPr lang="en-US" sz="4000" dirty="0"/>
          </a:p>
        </p:txBody>
      </p:sp>
      <p:pic>
        <p:nvPicPr>
          <p:cNvPr id="5" name="Content Placeholder 4" descr="martin-luther-king2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6221" b="-16221"/>
          <a:stretch>
            <a:fillRect/>
          </a:stretch>
        </p:blipFill>
        <p:spPr>
          <a:xfrm>
            <a:off x="3961920" y="1242917"/>
            <a:ext cx="4724879" cy="48832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200" b="1" dirty="0" smtClean="0"/>
          </a:p>
          <a:p>
            <a:pPr eaLnBrk="1" hangingPunct="1">
              <a:defRPr/>
            </a:pPr>
            <a:r>
              <a:rPr lang="en-US" sz="3200" b="1" dirty="0" smtClean="0"/>
              <a:t>“ Of all the forms of inequality, injustice in health is the most shocking and inhumane.”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ATC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762000" y="6600825"/>
            <a:ext cx="3276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Kaiser Family Foundation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latin typeface="Adobe Gothic Std B" pitchFamily="34" charset="-128"/>
              </a:rPr>
              <a:t>Infant Mortality Rate (Deaths per 1,000 Live Births) by Race/Ethnicity, by State (2004-2006)</a:t>
            </a:r>
            <a:r>
              <a:rPr lang="en-US" sz="2800" b="1" dirty="0">
                <a:latin typeface="Calibri" charset="0"/>
              </a:rPr>
              <a:t> </a:t>
            </a:r>
          </a:p>
        </p:txBody>
      </p:sp>
      <p:graphicFrame>
        <p:nvGraphicFramePr>
          <p:cNvPr id="23554" name="Object 10"/>
          <p:cNvGraphicFramePr>
            <a:graphicFrameLocks noGrp="1" noChangeAspect="1"/>
          </p:cNvGraphicFramePr>
          <p:nvPr>
            <p:ph/>
          </p:nvPr>
        </p:nvGraphicFramePr>
        <p:xfrm>
          <a:off x="0" y="1417638"/>
          <a:ext cx="999490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Worksheet" r:id="rId5" imgW="9996614" imgH="5205554" progId="Excel.Sheet.8">
                  <p:embed/>
                </p:oleObj>
              </mc:Choice>
              <mc:Fallback>
                <p:oleObj name="Worksheet" r:id="rId5" imgW="9996614" imgH="5205554" progId="Excel.Shee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7638"/>
                        <a:ext cx="9994900" cy="520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R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57200" y="223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900" b="1" dirty="0">
                <a:latin typeface="Adobe Gothic Std B" pitchFamily="34" charset="-128"/>
              </a:rPr>
              <a:t>Poverty Rates by Race/Ethnicity, </a:t>
            </a:r>
            <a:br>
              <a:rPr lang="en-US" sz="2900" b="1" dirty="0">
                <a:latin typeface="Adobe Gothic Std B" pitchFamily="34" charset="-128"/>
              </a:rPr>
            </a:br>
            <a:r>
              <a:rPr lang="en-US" sz="2900" b="1" dirty="0">
                <a:latin typeface="Adobe Gothic Std B" pitchFamily="34" charset="-128"/>
              </a:rPr>
              <a:t>States (2008-2009)</a:t>
            </a:r>
            <a:r>
              <a:rPr lang="en-US" sz="3600" b="1" dirty="0">
                <a:latin typeface="Calibri" charset="0"/>
              </a:rPr>
              <a:t> , U.S. (2009)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62000" y="6600825"/>
            <a:ext cx="3276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Kaiser Family Foundation</a:t>
            </a:r>
          </a:p>
        </p:txBody>
      </p:sp>
      <p:graphicFrame>
        <p:nvGraphicFramePr>
          <p:cNvPr id="25602" name="Object 6"/>
          <p:cNvGraphicFramePr>
            <a:graphicFrameLocks noGrp="1" noChangeAspect="1"/>
          </p:cNvGraphicFramePr>
          <p:nvPr>
            <p:ph/>
          </p:nvPr>
        </p:nvGraphicFramePr>
        <p:xfrm>
          <a:off x="457200" y="1568450"/>
          <a:ext cx="82296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Worksheet" r:id="rId5" imgW="8228920" imgH="4864206" progId="Excel.Sheet.8">
                  <p:embed/>
                </p:oleObj>
              </mc:Choice>
              <mc:Fallback>
                <p:oleObj name="Worksheet" r:id="rId5" imgW="8228920" imgH="4864206" progId="Excel.Shee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68450"/>
                        <a:ext cx="8229600" cy="486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Adobe Gothic Std B" pitchFamily="34" charset="-128"/>
              </a:rPr>
              <a:t>Uninsured Rates for the Nonelderly by Race/Ethnicity, States (2008-2009)</a:t>
            </a:r>
            <a:r>
              <a:rPr lang="en-US" sz="4000" b="1" dirty="0"/>
              <a:t> </a:t>
            </a:r>
          </a:p>
        </p:txBody>
      </p:sp>
      <p:graphicFrame>
        <p:nvGraphicFramePr>
          <p:cNvPr id="276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4800" y="1219200"/>
          <a:ext cx="8382000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Worksheet" r:id="rId5" imgW="8381307" imgH="5656620" progId="Excel.Sheet.8">
                  <p:embed/>
                </p:oleObj>
              </mc:Choice>
              <mc:Fallback>
                <p:oleObj name="Worksheet" r:id="rId5" imgW="8381307" imgH="565662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8382000" cy="565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NINS7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317</Words>
  <Application>Microsoft Office PowerPoint</Application>
  <PresentationFormat>On-screen Show (4:3)</PresentationFormat>
  <Paragraphs>61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Worksheet</vt:lpstr>
      <vt:lpstr>Microsoft Organization Chart</vt:lpstr>
      <vt:lpstr>PowerPoint Presentation</vt:lpstr>
      <vt:lpstr>Advocating for Single Payer in the South</vt:lpstr>
      <vt:lpstr>The Rev. Dr. Martin Luther King, Jr. </vt:lpstr>
      <vt:lpstr>PowerPoint Presentation</vt:lpstr>
      <vt:lpstr>PowerPoint Presentation</vt:lpstr>
      <vt:lpstr>PowerPoint Presentation</vt:lpstr>
      <vt:lpstr>PowerPoint Presentation</vt:lpstr>
      <vt:lpstr>Uninsured Rates for the Nonelderly by Race/Ethnicity, States (2008-2009) </vt:lpstr>
      <vt:lpstr>PowerPoint Presentation</vt:lpstr>
      <vt:lpstr>PowerPoint Presentation</vt:lpstr>
      <vt:lpstr>We Can’t Wait Another 16 Years! We Need Real Health Care Reform Before the Premium Takes All our Income!</vt:lpstr>
      <vt:lpstr>                      US Physicians Spend Nearly Four Times As Much Interacting With Payers as Canadians - 1             Potential Savings: US physicians could save approximately $27.6 billion per year if they had administrative costs similar to those of Ontario physicians.    http://content.healthaffairs.org/content/30/8/1443.abstract Morra, et al, Helalth Affairs 2011   </vt:lpstr>
      <vt:lpstr> US Physicians Spend Nearly Four Times As Much as Canadians Interacting With Payers - 2 </vt:lpstr>
      <vt:lpstr> US Physicians Spend Nearly Four Times As Much as Canadians Interacting With Payers - 3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NHI look like?</vt:lpstr>
      <vt:lpstr>National Health Insurance Board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Garrett Adams</dc:creator>
  <cp:lastModifiedBy>Dave Howell</cp:lastModifiedBy>
  <cp:revision>3</cp:revision>
  <dcterms:created xsi:type="dcterms:W3CDTF">2011-10-29T10:33:53Z</dcterms:created>
  <dcterms:modified xsi:type="dcterms:W3CDTF">2011-11-10T21:17:28Z</dcterms:modified>
</cp:coreProperties>
</file>