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4092" r:id="rId3"/>
  </p:sldMasterIdLst>
  <p:notesMasterIdLst>
    <p:notesMasterId r:id="rId50"/>
  </p:notesMasterIdLst>
  <p:sldIdLst>
    <p:sldId id="318" r:id="rId4"/>
    <p:sldId id="319" r:id="rId5"/>
    <p:sldId id="275" r:id="rId6"/>
    <p:sldId id="282" r:id="rId7"/>
    <p:sldId id="261" r:id="rId8"/>
    <p:sldId id="283" r:id="rId9"/>
    <p:sldId id="320" r:id="rId10"/>
    <p:sldId id="277" r:id="rId11"/>
    <p:sldId id="321" r:id="rId12"/>
    <p:sldId id="322" r:id="rId13"/>
    <p:sldId id="304" r:id="rId14"/>
    <p:sldId id="323" r:id="rId15"/>
    <p:sldId id="324" r:id="rId16"/>
    <p:sldId id="298" r:id="rId17"/>
    <p:sldId id="325" r:id="rId18"/>
    <p:sldId id="333" r:id="rId19"/>
    <p:sldId id="285" r:id="rId20"/>
    <p:sldId id="281" r:id="rId21"/>
    <p:sldId id="286" r:id="rId22"/>
    <p:sldId id="284" r:id="rId23"/>
    <p:sldId id="287" r:id="rId24"/>
    <p:sldId id="288" r:id="rId25"/>
    <p:sldId id="268" r:id="rId26"/>
    <p:sldId id="267" r:id="rId27"/>
    <p:sldId id="280" r:id="rId28"/>
    <p:sldId id="258" r:id="rId29"/>
    <p:sldId id="296" r:id="rId30"/>
    <p:sldId id="290" r:id="rId31"/>
    <p:sldId id="292" r:id="rId32"/>
    <p:sldId id="311" r:id="rId33"/>
    <p:sldId id="326" r:id="rId34"/>
    <p:sldId id="312" r:id="rId35"/>
    <p:sldId id="327" r:id="rId36"/>
    <p:sldId id="328" r:id="rId37"/>
    <p:sldId id="294" r:id="rId38"/>
    <p:sldId id="329" r:id="rId39"/>
    <p:sldId id="330" r:id="rId40"/>
    <p:sldId id="299" r:id="rId41"/>
    <p:sldId id="302" r:id="rId42"/>
    <p:sldId id="303" r:id="rId43"/>
    <p:sldId id="260" r:id="rId44"/>
    <p:sldId id="278" r:id="rId45"/>
    <p:sldId id="314" r:id="rId46"/>
    <p:sldId id="332" r:id="rId47"/>
    <p:sldId id="317" r:id="rId48"/>
    <p:sldId id="331"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320FB1"/>
    <a:srgbClr val="FFE2C5"/>
    <a:srgbClr val="FFFF99"/>
    <a:srgbClr val="DDDDDD"/>
    <a:srgbClr val="B2B2B2"/>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AEE5A40-858E-4AD9-A60B-C9C5299C537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502F14-CBE6-47BD-9376-05D8F70513A6}" type="slidenum">
              <a:rPr lang="en-US"/>
              <a:pPr/>
              <a:t>5</a:t>
            </a:fld>
            <a:endParaRPr lang="en-US"/>
          </a:p>
        </p:txBody>
      </p:sp>
      <p:sp>
        <p:nvSpPr>
          <p:cNvPr id="10242" name="Rectangle 2"/>
          <p:cNvSpPr>
            <a:spLocks noGrp="1" noRot="1" noChangeAspect="1" noChangeArrowheads="1" noTextEdit="1"/>
          </p:cNvSpPr>
          <p:nvPr>
            <p:ph type="sldImg"/>
          </p:nvPr>
        </p:nvSpPr>
        <p:spPr>
          <a:xfrm>
            <a:off x="1338263" y="914400"/>
            <a:ext cx="4181475" cy="3135313"/>
          </a:xfrm>
          <a:solidFill>
            <a:srgbClr val="FFFFFF"/>
          </a:solidFill>
          <a:ln/>
        </p:spPr>
      </p:sp>
      <p:sp>
        <p:nvSpPr>
          <p:cNvPr id="10243" name="Rectangle 3"/>
          <p:cNvSpPr txBox="1">
            <a:spLocks noGrp="1" noChangeArrowheads="1"/>
          </p:cNvSpPr>
          <p:nvPr>
            <p:ph type="body" idx="1"/>
          </p:nvPr>
        </p:nvSpPr>
        <p:spPr>
          <a:xfrm>
            <a:off x="1046163" y="4352925"/>
            <a:ext cx="4770437" cy="3479800"/>
          </a:xfrm>
          <a:ln/>
        </p:spPr>
        <p:txBody>
          <a:bodyPr wrap="none" anchor="ctr"/>
          <a:lstStyle/>
          <a:p>
            <a:pPr defTabSz="457200"/>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A17DFF-7A45-4013-8F58-FB8612CDE19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7B95F7F-712A-454B-9141-4740982F1D6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00EC14-36AC-4610-A13A-674CBFF94B8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CB2EED-9E40-490C-8FB0-64EC0EB5544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C951E6-1BE1-4AA2-B3EB-07CAE837800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EB2E2E-3776-4C11-8EB5-64C16002C6B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8DC3EF-625A-4ED7-878C-2FE690D9E57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2FA95C4-2EAC-44EB-9904-BE8395AADD9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35EE378-D612-4607-AC87-04CD9C82B59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F503FB5-9E4A-4ECD-97C8-A02292C056A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1B2528-597F-42A9-BC17-1B2A8E6ED4E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22AEF8D-963D-4377-94FD-32F1D630FE02}"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6858D1-DD8A-4603-AEF3-CFBC9879659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7F99FD-82F7-4D41-9292-47520A20EC4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F07F25-199C-4845-B63E-23F45A3CF9C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pPr>
              <a:defRPr/>
            </a:pPr>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pPr>
              <a:defRPr/>
            </a:pPr>
            <a:fld id="{B2DB8937-D9DB-49FC-9D9E-F42B3B039E25}" type="slidenum">
              <a:rPr lang="en-US" smtClean="0">
                <a:solidFill>
                  <a:prstClr val="white">
                    <a:shade val="50000"/>
                  </a:prstClr>
                </a:solidFill>
              </a:rPr>
              <a:pPr>
                <a:defRPr/>
              </a:pPr>
              <a:t>‹#›</a:t>
            </a:fld>
            <a:endParaRPr lang="en-US">
              <a:solidFill>
                <a:prstClr val="white">
                  <a:shade val="50000"/>
                </a:prstClr>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pPr>
              <a:defRPr/>
            </a:pPr>
            <a:fld id="{36FFED77-8243-48BC-8FEB-D6B198D8EC22}" type="slidenum">
              <a:rPr lang="en-US" smtClean="0">
                <a:solidFill>
                  <a:prstClr val="white">
                    <a:shade val="50000"/>
                  </a:prstClr>
                </a:solidFill>
              </a:rPr>
              <a:pPr>
                <a:defRPr/>
              </a:pPr>
              <a:t>‹#›</a:t>
            </a:fld>
            <a:endParaRPr lang="en-US">
              <a:solidFill>
                <a:prstClr val="white">
                  <a:shade val="50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pPr>
              <a:defRPr/>
            </a:pPr>
            <a:fld id="{D92433F1-4FD8-4B8D-AF54-304B769D5F0E}" type="slidenum">
              <a:rPr lang="en-US" smtClean="0">
                <a:solidFill>
                  <a:prstClr val="white">
                    <a:shade val="50000"/>
                  </a:prstClr>
                </a:solidFill>
              </a:rPr>
              <a:pPr>
                <a:defRPr/>
              </a:pPr>
              <a:t>‹#›</a:t>
            </a:fld>
            <a:endParaRPr lang="en-US">
              <a:solidFill>
                <a:prstClr val="white">
                  <a:shade val="50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pPr>
              <a:defRPr/>
            </a:pPr>
            <a:fld id="{A8C23650-8600-4495-9ADE-68DD6CAACD54}" type="slidenum">
              <a:rPr lang="en-US" smtClean="0">
                <a:solidFill>
                  <a:prstClr val="white">
                    <a:shade val="50000"/>
                  </a:prstClr>
                </a:solidFill>
              </a:rPr>
              <a:pPr>
                <a:defRPr/>
              </a:pPr>
              <a:t>‹#›</a:t>
            </a:fld>
            <a:endParaRPr lang="en-US">
              <a:solidFill>
                <a:prstClr val="white">
                  <a:shade val="50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pPr>
              <a:defRPr/>
            </a:pPr>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pPr>
              <a:defRPr/>
            </a:pPr>
            <a:fld id="{A9BEB16A-3E47-40E8-B1A8-838C7696EE19}" type="slidenum">
              <a:rPr lang="en-US" smtClean="0">
                <a:solidFill>
                  <a:prstClr val="white">
                    <a:shade val="50000"/>
                  </a:prstClr>
                </a:solidFill>
              </a:rPr>
              <a:pPr>
                <a:defRPr/>
              </a:pPr>
              <a:t>‹#›</a:t>
            </a:fld>
            <a:endParaRPr lang="en-US">
              <a:solidFill>
                <a:prstClr val="white">
                  <a:shade val="50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pPr>
              <a:defRPr/>
            </a:pPr>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pPr>
              <a:defRPr/>
            </a:pPr>
            <a:fld id="{64F56568-F438-43A2-AE4D-94411C55FEDF}" type="slidenum">
              <a:rPr lang="en-US" smtClean="0">
                <a:solidFill>
                  <a:prstClr val="white">
                    <a:shade val="50000"/>
                  </a:prstClr>
                </a:solidFill>
              </a:rPr>
              <a:pPr>
                <a:defRPr/>
              </a:pPr>
              <a:t>‹#›</a:t>
            </a:fld>
            <a:endParaRPr lang="en-US">
              <a:solidFill>
                <a:prstClr val="white">
                  <a:shade val="50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pPr>
              <a:defRPr/>
            </a:pPr>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pPr>
              <a:defRPr/>
            </a:pPr>
            <a:fld id="{C035F2F5-A508-48B8-BF39-0CFBBB48B72F}" type="slidenum">
              <a:rPr lang="en-US" smtClean="0">
                <a:solidFill>
                  <a:prstClr val="white">
                    <a:shade val="50000"/>
                  </a:prstClr>
                </a:solidFill>
              </a:rPr>
              <a:pPr>
                <a:defRPr/>
              </a:pPr>
              <a:t>‹#›</a:t>
            </a:fld>
            <a:endParaRPr lang="en-US">
              <a:solidFill>
                <a:prstClr val="white">
                  <a:shade val="50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E41AE2C-DDB9-41FD-B811-410103F8823C}"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pPr>
              <a:defRPr/>
            </a:pPr>
            <a:fld id="{B9CFE0EC-280E-42F9-A86C-C7BD06139DF5}" type="slidenum">
              <a:rPr lang="en-US" smtClean="0">
                <a:solidFill>
                  <a:prstClr val="white">
                    <a:shade val="50000"/>
                  </a:prstClr>
                </a:solidFill>
              </a:rPr>
              <a:pPr>
                <a:defRPr/>
              </a:pPr>
              <a:t>‹#›</a:t>
            </a:fld>
            <a:endParaRPr lang="en-US">
              <a:solidFill>
                <a:prstClr val="white">
                  <a:shade val="50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pPr>
              <a:defRPr/>
            </a:pPr>
            <a:endParaRPr lang="en-US">
              <a:solidFill>
                <a:prstClr val="white">
                  <a:shade val="50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pPr>
              <a:defRPr/>
            </a:pPr>
            <a:fld id="{030F5755-5B1E-4D08-8ED9-D1AB95C6E4AB}" type="slidenum">
              <a:rPr lang="en-US" smtClean="0">
                <a:solidFill>
                  <a:prstClr val="white">
                    <a:shade val="50000"/>
                  </a:prstClr>
                </a:solidFill>
              </a:rPr>
              <a:pPr>
                <a:defRPr/>
              </a:pPr>
              <a:t>‹#›</a:t>
            </a:fld>
            <a:endParaRPr lang="en-US">
              <a:solidFill>
                <a:prstClr val="white">
                  <a:shade val="50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pPr>
              <a:defRPr/>
            </a:pPr>
            <a:fld id="{D13CCE2B-985B-4B65-AE15-F1FC9BF27660}" type="slidenum">
              <a:rPr lang="en-US" smtClean="0">
                <a:solidFill>
                  <a:prstClr val="white">
                    <a:shade val="50000"/>
                  </a:prstClr>
                </a:solidFill>
              </a:rPr>
              <a:pPr>
                <a:defRPr/>
              </a:pPr>
              <a:t>‹#›</a:t>
            </a:fld>
            <a:endParaRPr lang="en-US">
              <a:solidFill>
                <a:prstClr val="white">
                  <a:shade val="50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white">
                  <a:shade val="50000"/>
                </a:prstClr>
              </a:solidFill>
            </a:endParaRPr>
          </a:p>
        </p:txBody>
      </p:sp>
      <p:sp>
        <p:nvSpPr>
          <p:cNvPr id="5" name="Footer Placeholder 4"/>
          <p:cNvSpPr>
            <a:spLocks noGrp="1"/>
          </p:cNvSpPr>
          <p:nvPr>
            <p:ph type="ftr" sz="quarter" idx="11"/>
          </p:nvPr>
        </p:nvSpPr>
        <p:spPr>
          <a:xfrm>
            <a:off x="2640597" y="6377459"/>
            <a:ext cx="3836404" cy="365125"/>
          </a:xfrm>
        </p:spPr>
        <p:txBody>
          <a:bodyPr/>
          <a:lstStyle/>
          <a:p>
            <a:pPr>
              <a:defRPr/>
            </a:pP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pPr>
              <a:defRPr/>
            </a:pPr>
            <a:fld id="{284DA97B-E017-4423-826E-D76E345136B3}" type="slidenum">
              <a:rPr lang="en-US" smtClean="0">
                <a:solidFill>
                  <a:prstClr val="white">
                    <a:shade val="50000"/>
                  </a:prstClr>
                </a:solidFill>
              </a:rPr>
              <a:pPr>
                <a:defRPr/>
              </a:pPr>
              <a:t>‹#›</a:t>
            </a:fld>
            <a:endParaRPr lang="en-US">
              <a:solidFill>
                <a:prstClr val="white">
                  <a:shade val="50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04C4B7E-C977-471F-9327-36FF1558928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5AAE506-3EDD-4B03-969E-1145837E13A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DEE9574-1319-4AAD-8749-0A260E67184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BF076E3-8503-4641-A53F-470A0FA0EF1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F41DB1B-D782-46E4-998C-8A6FE4D0B46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E9E7949-8824-41F1-A010-9B66FCC16CA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A3BFE73-4B59-4E2F-9692-0EF96E29EFB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8C4E4D8-6379-4C5C-8519-B9263F81497E}"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A3BFE73-4B59-4E2F-9692-0EF96E29EF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jama.ama-assn.or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jama.ama-assn.or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rs6.net/tn.jsp?et=1102571801952&amp;s=73&amp;e=001W3E6GnlXWaHt40W61VMOV-uGUuoaeiIINh0ndFaYSa0kRkikzHALpbsTSV1lx1kHzRzudgd0KbOjbBE6gT4_UMy-ewZuIkLCygD1U0ps1vaEDbEk_krxH5vZXN_xxC2V"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xfrm>
            <a:off x="762000" y="1143000"/>
            <a:ext cx="7924800" cy="1981200"/>
          </a:xfrm>
        </p:spPr>
        <p:txBody>
          <a:bodyPr>
            <a:normAutofit fontScale="90000"/>
          </a:bodyPr>
          <a:lstStyle/>
          <a:p>
            <a:r>
              <a:rPr lang="en-US" dirty="0" smtClean="0">
                <a:latin typeface="Lucida Sans" pitchFamily="34" charset="0"/>
                <a:cs typeface="Arial" pitchFamily="34" charset="0"/>
              </a:rPr>
              <a:t>The History of Opposition to NHI </a:t>
            </a:r>
            <a:br>
              <a:rPr lang="en-US" dirty="0" smtClean="0">
                <a:latin typeface="Lucida Sans" pitchFamily="34" charset="0"/>
                <a:cs typeface="Arial" pitchFamily="34" charset="0"/>
              </a:rPr>
            </a:br>
            <a:r>
              <a:rPr lang="en-US" dirty="0" smtClean="0">
                <a:latin typeface="Lucida Sans" pitchFamily="34" charset="0"/>
                <a:cs typeface="Arial" pitchFamily="34" charset="0"/>
              </a:rPr>
              <a:t>in the United States</a:t>
            </a:r>
          </a:p>
        </p:txBody>
      </p:sp>
      <p:sp>
        <p:nvSpPr>
          <p:cNvPr id="4099" name="Rectangle 5"/>
          <p:cNvSpPr>
            <a:spLocks noGrp="1" noChangeArrowheads="1"/>
          </p:cNvSpPr>
          <p:nvPr>
            <p:ph type="subTitle" idx="1"/>
          </p:nvPr>
        </p:nvSpPr>
        <p:spPr>
          <a:xfrm>
            <a:off x="228600" y="4191000"/>
            <a:ext cx="8610600" cy="2209800"/>
          </a:xfrm>
        </p:spPr>
        <p:txBody>
          <a:bodyPr/>
          <a:lstStyle/>
          <a:p>
            <a:r>
              <a:rPr lang="en-US" dirty="0" smtClean="0">
                <a:solidFill>
                  <a:schemeClr val="tx2"/>
                </a:solidFill>
                <a:latin typeface="Arial Unicode MS" pitchFamily="34" charset="-128"/>
              </a:rPr>
              <a:t>October 24, 2009</a:t>
            </a:r>
          </a:p>
          <a:p>
            <a:r>
              <a:rPr lang="en-US" sz="3600" dirty="0" smtClean="0">
                <a:solidFill>
                  <a:schemeClr val="tx2"/>
                </a:solidFill>
                <a:latin typeface="Arial Unicode MS" pitchFamily="34" charset="-128"/>
              </a:rPr>
              <a:t>Theodore M. Brown</a:t>
            </a:r>
          </a:p>
          <a:p>
            <a:endParaRPr lang="en-US" sz="800" dirty="0" smtClean="0">
              <a:solidFill>
                <a:schemeClr val="tx2"/>
              </a:solidFill>
              <a:latin typeface="Arial Unicode MS" pitchFamily="34" charset="-128"/>
            </a:endParaRPr>
          </a:p>
          <a:p>
            <a:pPr>
              <a:lnSpc>
                <a:spcPct val="80000"/>
              </a:lnSpc>
              <a:spcBef>
                <a:spcPct val="0"/>
              </a:spcBef>
            </a:pPr>
            <a:r>
              <a:rPr lang="en-US" sz="2400" dirty="0" smtClean="0">
                <a:solidFill>
                  <a:schemeClr val="tx2"/>
                </a:solidFill>
              </a:rPr>
              <a:t>Professor of History, Community and Preventive Medicine, and Medical Humanities at the University of Rochester</a:t>
            </a:r>
            <a:r>
              <a:rPr lang="en-US" sz="2400" dirty="0" smtClean="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73000"/>
          </a:schemeClr>
        </a:solidFill>
        <a:effectLst/>
      </p:bgPr>
    </p:bg>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2" cstate="print">
            <a:lum bright="9000" contrast="-40000"/>
          </a:blip>
          <a:srcRect/>
          <a:stretch>
            <a:fillRect/>
          </a:stretch>
        </p:blipFill>
        <p:spPr bwMode="auto">
          <a:xfrm>
            <a:off x="4419601" y="609600"/>
            <a:ext cx="2971800" cy="416456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 name="TextBox 2"/>
          <p:cNvSpPr txBox="1"/>
          <p:nvPr/>
        </p:nvSpPr>
        <p:spPr>
          <a:xfrm>
            <a:off x="2057400" y="4953000"/>
            <a:ext cx="6858000" cy="830997"/>
          </a:xfrm>
          <a:prstGeom prst="rect">
            <a:avLst/>
          </a:prstGeom>
          <a:noFill/>
        </p:spPr>
        <p:txBody>
          <a:bodyPr wrap="square" rtlCol="0">
            <a:spAutoFit/>
          </a:bodyPr>
          <a:lstStyle/>
          <a:p>
            <a:pPr algn="ctr"/>
            <a:r>
              <a:rPr lang="en-US" sz="2800" dirty="0" smtClean="0"/>
              <a:t>James F. Rooney, M.D.</a:t>
            </a:r>
          </a:p>
          <a:p>
            <a:pPr algn="ctr"/>
            <a:r>
              <a:rPr lang="en-US" sz="2000" dirty="0" smtClean="0"/>
              <a:t>Albany physician representing the NYS Medical Society</a:t>
            </a:r>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8" name="Picture 4"/>
          <p:cNvPicPr>
            <a:picLocks noChangeAspect="1" noChangeArrowheads="1"/>
          </p:cNvPicPr>
          <p:nvPr/>
        </p:nvPicPr>
        <p:blipFill>
          <a:blip r:embed="rId2" cstate="print"/>
          <a:srcRect t="12392" b="29564"/>
          <a:stretch>
            <a:fillRect/>
          </a:stretch>
        </p:blipFill>
        <p:spPr bwMode="auto">
          <a:xfrm>
            <a:off x="1294400" y="533400"/>
            <a:ext cx="7468599" cy="63246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JAMA: The Journal Of the American Medical Association.  To Promote the Science and Art of Medicine and the Betterment of the Public Health">
            <a:hlinkClick r:id="rId2"/>
          </p:cNvPr>
          <p:cNvPicPr>
            <a:picLocks noChangeAspect="1" noChangeArrowheads="1"/>
          </p:cNvPicPr>
          <p:nvPr/>
        </p:nvPicPr>
        <p:blipFill>
          <a:blip r:embed="rId3" cstate="print"/>
          <a:srcRect/>
          <a:stretch>
            <a:fillRect/>
          </a:stretch>
        </p:blipFill>
        <p:spPr bwMode="auto">
          <a:xfrm>
            <a:off x="381000" y="304800"/>
            <a:ext cx="2143125" cy="723900"/>
          </a:xfrm>
          <a:prstGeom prst="rect">
            <a:avLst/>
          </a:prstGeom>
          <a:noFill/>
        </p:spPr>
      </p:pic>
      <p:sp>
        <p:nvSpPr>
          <p:cNvPr id="4" name="TextBox 3"/>
          <p:cNvSpPr txBox="1"/>
          <p:nvPr/>
        </p:nvSpPr>
        <p:spPr>
          <a:xfrm>
            <a:off x="152400" y="702469"/>
            <a:ext cx="8610600" cy="6155531"/>
          </a:xfrm>
          <a:prstGeom prst="rect">
            <a:avLst/>
          </a:prstGeom>
          <a:noFill/>
        </p:spPr>
        <p:txBody>
          <a:bodyPr wrap="square" rtlCol="0">
            <a:spAutoFit/>
          </a:bodyPr>
          <a:lstStyle/>
          <a:p>
            <a:endParaRPr lang="en-US" dirty="0" smtClean="0"/>
          </a:p>
          <a:p>
            <a:r>
              <a:rPr lang="en-US" sz="2000" b="1" dirty="0" smtClean="0"/>
              <a:t>Saturday, December 3, 1932  EDITORIAL</a:t>
            </a:r>
          </a:p>
          <a:p>
            <a:endParaRPr lang="en-US" dirty="0" smtClean="0"/>
          </a:p>
          <a:p>
            <a:r>
              <a:rPr lang="en-US" sz="2400" b="1" dirty="0" smtClean="0"/>
              <a:t>THE COMMITTEE ON THE COSTS OF MEDICAL CARE</a:t>
            </a:r>
          </a:p>
          <a:p>
            <a:endParaRPr lang="en-US" sz="1100" dirty="0"/>
          </a:p>
          <a:p>
            <a:r>
              <a:rPr lang="en-US" dirty="0" smtClean="0">
                <a:cs typeface="Arial" pitchFamily="34" charset="0"/>
              </a:rPr>
              <a:t>"The majority report recommends extension of all basic public health services to make them available to more and more people…. [by] forces representing public health officialdom, social theory –  even socialism and communism – inciting to revolution…</a:t>
            </a:r>
          </a:p>
          <a:p>
            <a:endParaRPr lang="en-US" sz="1100" dirty="0">
              <a:cs typeface="Arial" pitchFamily="34" charset="0"/>
            </a:endParaRPr>
          </a:p>
          <a:p>
            <a:r>
              <a:rPr lang="en-US" dirty="0" smtClean="0">
                <a:cs typeface="Arial" pitchFamily="34" charset="0"/>
              </a:rPr>
              <a:t>The minority report views with alarm further invasion of governmental agencies into the practice of medicine. And what a curse such invasion has been! Who today fails to realize the menace inherent in the expansion of the Veterans' Bureau?</a:t>
            </a:r>
          </a:p>
          <a:p>
            <a:endParaRPr lang="en-US" sz="1100" dirty="0">
              <a:cs typeface="Arial" pitchFamily="34" charset="0"/>
            </a:endParaRPr>
          </a:p>
          <a:p>
            <a:r>
              <a:rPr lang="en-US" dirty="0" smtClean="0">
                <a:cs typeface="Arial" pitchFamily="34" charset="0"/>
              </a:rPr>
              <a:t>These two reports represent the difference between incitement to revolution and a desire for gradual evolution based on analysis and study, principles found through the centuries to be necessary for the sound practice of medicine…The physicians of this country must not be misled by utopian fantasies of a form of medical practice which would equalize all physicians by placing them in groups under one administration. </a:t>
            </a:r>
          </a:p>
          <a:p>
            <a:endParaRPr lang="en-US" sz="1100" dirty="0">
              <a:cs typeface="Arial" pitchFamily="34" charset="0"/>
            </a:endParaRPr>
          </a:p>
          <a:p>
            <a:r>
              <a:rPr lang="en-US" dirty="0" smtClean="0">
                <a:cs typeface="Arial" pitchFamily="34" charset="0"/>
              </a:rPr>
              <a:t>The Journal urges, after careful consideration, support of the minority report signed by the representatives of the AMA in the committee. "</a:t>
            </a:r>
            <a:endParaRPr lang="en-US" dirty="0">
              <a:cs typeface="Arial" pitchFamily="34" charset="0"/>
            </a:endParaRPr>
          </a:p>
        </p:txBody>
      </p:sp>
      <p:cxnSp>
        <p:nvCxnSpPr>
          <p:cNvPr id="6" name="Straight Connector 5"/>
          <p:cNvCxnSpPr/>
          <p:nvPr/>
        </p:nvCxnSpPr>
        <p:spPr>
          <a:xfrm>
            <a:off x="228600" y="1295400"/>
            <a:ext cx="563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28600" y="1371600"/>
            <a:ext cx="563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JAMA: The Journal Of the American Medical Association.  To Promote the Science and Art of Medicine and the Betterment of the Public Health">
            <a:hlinkClick r:id="rId2"/>
          </p:cNvPr>
          <p:cNvPicPr>
            <a:picLocks noChangeAspect="1" noChangeArrowheads="1"/>
          </p:cNvPicPr>
          <p:nvPr/>
        </p:nvPicPr>
        <p:blipFill>
          <a:blip r:embed="rId3" cstate="print"/>
          <a:srcRect/>
          <a:stretch>
            <a:fillRect/>
          </a:stretch>
        </p:blipFill>
        <p:spPr bwMode="auto">
          <a:xfrm>
            <a:off x="304800" y="228600"/>
            <a:ext cx="2143125" cy="723900"/>
          </a:xfrm>
          <a:prstGeom prst="rect">
            <a:avLst/>
          </a:prstGeom>
          <a:noFill/>
        </p:spPr>
      </p:pic>
      <p:sp>
        <p:nvSpPr>
          <p:cNvPr id="4" name="TextBox 3"/>
          <p:cNvSpPr txBox="1"/>
          <p:nvPr/>
        </p:nvSpPr>
        <p:spPr>
          <a:xfrm>
            <a:off x="228600" y="838200"/>
            <a:ext cx="8915400" cy="5447645"/>
          </a:xfrm>
          <a:prstGeom prst="rect">
            <a:avLst/>
          </a:prstGeom>
          <a:noFill/>
        </p:spPr>
        <p:txBody>
          <a:bodyPr wrap="square" rtlCol="0">
            <a:spAutoFit/>
          </a:bodyPr>
          <a:lstStyle/>
          <a:p>
            <a:endParaRPr lang="en-US" dirty="0" smtClean="0"/>
          </a:p>
          <a:p>
            <a:r>
              <a:rPr lang="en-US" sz="2000" b="1" dirty="0" smtClean="0"/>
              <a:t>Saturday, December 10, 1932  EDITORIAL</a:t>
            </a:r>
          </a:p>
          <a:p>
            <a:endParaRPr lang="en-US" sz="900" dirty="0" smtClean="0"/>
          </a:p>
          <a:p>
            <a:r>
              <a:rPr lang="en-US" sz="2000" b="1" dirty="0" smtClean="0"/>
              <a:t>THE  REPORT OF THE COMMITTEE ON THE COSTS OF MEDICAL CARE</a:t>
            </a:r>
          </a:p>
          <a:p>
            <a:endParaRPr lang="en-US" sz="800" dirty="0"/>
          </a:p>
          <a:p>
            <a:r>
              <a:rPr lang="en-US" sz="2000" dirty="0" smtClean="0">
                <a:cs typeface="Arial" pitchFamily="34" charset="0"/>
              </a:rPr>
              <a:t>"</a:t>
            </a:r>
            <a:r>
              <a:rPr lang="en-US" dirty="0" smtClean="0">
                <a:cs typeface="Arial" pitchFamily="34" charset="0"/>
              </a:rPr>
              <a:t>Physicians throughout the country are reacting vigorously and well-nigh unanimously against the recommendation of the majority report. </a:t>
            </a:r>
            <a:endParaRPr lang="en-US" dirty="0" smtClean="0">
              <a:cs typeface="Arial" pitchFamily="34" charset="0"/>
            </a:endParaRPr>
          </a:p>
          <a:p>
            <a:endParaRPr lang="en-US" sz="800" dirty="0" smtClean="0">
              <a:cs typeface="Arial" pitchFamily="34" charset="0"/>
            </a:endParaRPr>
          </a:p>
          <a:p>
            <a:r>
              <a:rPr lang="en-US" dirty="0" smtClean="0">
                <a:cs typeface="Arial" pitchFamily="34" charset="0"/>
              </a:rPr>
              <a:t>Intent </a:t>
            </a:r>
            <a:r>
              <a:rPr lang="en-US" dirty="0" smtClean="0">
                <a:cs typeface="Arial" pitchFamily="34" charset="0"/>
              </a:rPr>
              <a:t>on their daily and nightly task of preventing disease, healing the sick and ministering to the afflicted, they have given scant attention and little of their time to a consideration of the way in which their work was being invaded by the octopus of big business</a:t>
            </a:r>
            <a:r>
              <a:rPr lang="en-US" dirty="0" smtClean="0">
                <a:cs typeface="Arial" pitchFamily="34" charset="0"/>
              </a:rPr>
              <a:t>. Now </a:t>
            </a:r>
            <a:r>
              <a:rPr lang="en-US" dirty="0" smtClean="0">
                <a:cs typeface="Arial" pitchFamily="34" charset="0"/>
              </a:rPr>
              <a:t>the time has come when they can no longer overlook the problems created by this invasion</a:t>
            </a:r>
            <a:r>
              <a:rPr lang="en-US" dirty="0" smtClean="0">
                <a:cs typeface="Arial" pitchFamily="34" charset="0"/>
              </a:rPr>
              <a:t>.  </a:t>
            </a:r>
            <a:endParaRPr lang="en-US" dirty="0" smtClean="0">
              <a:cs typeface="Arial" pitchFamily="34" charset="0"/>
            </a:endParaRPr>
          </a:p>
          <a:p>
            <a:endParaRPr lang="en-US" sz="1100" dirty="0">
              <a:cs typeface="Arial" pitchFamily="34" charset="0"/>
            </a:endParaRPr>
          </a:p>
          <a:p>
            <a:r>
              <a:rPr lang="en-US" dirty="0" smtClean="0">
                <a:cs typeface="Arial" pitchFamily="34" charset="0"/>
              </a:rPr>
              <a:t>There is, moreover, a far greater concern than the rights of the physician to practice as his knowledge and training indicate. There is the question of Americanism versus </a:t>
            </a:r>
            <a:r>
              <a:rPr lang="en-US" dirty="0" err="1" smtClean="0">
                <a:cs typeface="Arial" pitchFamily="34" charset="0"/>
              </a:rPr>
              <a:t>sovietism</a:t>
            </a:r>
            <a:r>
              <a:rPr lang="en-US" dirty="0" smtClean="0">
                <a:cs typeface="Arial" pitchFamily="34" charset="0"/>
              </a:rPr>
              <a:t> for the American people.</a:t>
            </a:r>
          </a:p>
          <a:p>
            <a:endParaRPr lang="en-US" sz="800" dirty="0" smtClean="0">
              <a:cs typeface="Arial" pitchFamily="34" charset="0"/>
            </a:endParaRPr>
          </a:p>
          <a:p>
            <a:r>
              <a:rPr lang="en-US" dirty="0" smtClean="0">
                <a:cs typeface="Arial" pitchFamily="34" charset="0"/>
              </a:rPr>
              <a:t>Let the efficiency engineers who would make doctors the cogs of their governmental machines give a little of their 60-horse-power brains to realization that Americans prefer to be human beings</a:t>
            </a:r>
            <a:r>
              <a:rPr lang="en-US" dirty="0" smtClean="0">
                <a:cs typeface="Arial" pitchFamily="34" charset="0"/>
              </a:rPr>
              <a:t>."</a:t>
            </a:r>
            <a:endParaRPr lang="en-US" dirty="0" smtClean="0">
              <a:cs typeface="Arial" pitchFamily="34" charset="0"/>
            </a:endParaRPr>
          </a:p>
          <a:p>
            <a:endParaRPr lang="en-US" sz="800" dirty="0" smtClean="0">
              <a:cs typeface="Arial" pitchFamily="34" charset="0"/>
            </a:endParaRPr>
          </a:p>
        </p:txBody>
      </p:sp>
      <p:cxnSp>
        <p:nvCxnSpPr>
          <p:cNvPr id="6" name="Straight Connector 5"/>
          <p:cNvCxnSpPr/>
          <p:nvPr/>
        </p:nvCxnSpPr>
        <p:spPr>
          <a:xfrm>
            <a:off x="381000" y="1524000"/>
            <a:ext cx="563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81000" y="1066800"/>
            <a:ext cx="563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112644" name="Picture 4" descr="Morris Fishbein"/>
          <p:cNvPicPr>
            <a:picLocks noChangeAspect="1" noChangeArrowheads="1"/>
          </p:cNvPicPr>
          <p:nvPr/>
        </p:nvPicPr>
        <p:blipFill>
          <a:blip r:embed="rId2" cstate="print"/>
          <a:srcRect/>
          <a:stretch>
            <a:fillRect/>
          </a:stretch>
        </p:blipFill>
        <p:spPr bwMode="auto">
          <a:xfrm>
            <a:off x="2052638" y="76200"/>
            <a:ext cx="5033962" cy="66294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The Nation."/>
          <p:cNvPicPr>
            <a:picLocks noChangeAspect="1" noChangeArrowheads="1"/>
          </p:cNvPicPr>
          <p:nvPr/>
        </p:nvPicPr>
        <p:blipFill>
          <a:blip r:embed="rId2" cstate="print"/>
          <a:srcRect/>
          <a:stretch>
            <a:fillRect/>
          </a:stretch>
        </p:blipFill>
        <p:spPr bwMode="auto">
          <a:xfrm>
            <a:off x="533400" y="685800"/>
            <a:ext cx="2514600" cy="573719"/>
          </a:xfrm>
          <a:prstGeom prst="rect">
            <a:avLst/>
          </a:prstGeom>
          <a:noFill/>
        </p:spPr>
      </p:pic>
      <p:sp>
        <p:nvSpPr>
          <p:cNvPr id="4" name="TextBox 3"/>
          <p:cNvSpPr txBox="1"/>
          <p:nvPr/>
        </p:nvSpPr>
        <p:spPr>
          <a:xfrm>
            <a:off x="381000" y="1676400"/>
            <a:ext cx="8382000" cy="4893647"/>
          </a:xfrm>
          <a:prstGeom prst="rect">
            <a:avLst/>
          </a:prstGeom>
          <a:noFill/>
        </p:spPr>
        <p:txBody>
          <a:bodyPr wrap="square" rtlCol="0">
            <a:spAutoFit/>
          </a:bodyPr>
          <a:lstStyle/>
          <a:p>
            <a:r>
              <a:rPr lang="en-US" sz="2400" dirty="0" smtClean="0"/>
              <a:t>"The mechanization of medicine is an evil recognized by every physician as a menace to sound medical practice. Come what may, the intimate personal relationship of physician and patient is essential to complete relief of the patient's ills. Even the periodical physical examination is unsatisfactory when applied on an impersonal basis.  </a:t>
            </a:r>
          </a:p>
          <a:p>
            <a:endParaRPr lang="en-US" sz="2400" dirty="0"/>
          </a:p>
          <a:p>
            <a:r>
              <a:rPr lang="en-US" sz="2400" dirty="0" smtClean="0"/>
              <a:t>State medicine might provide a standardized diagnosis and treatment for a standardized citizen; but it means the death of individualism, of humanitarianism, and of scientific practice. Until we become a nation of robots with interlocking, replaceable and standardized parts, there will be little need of completely standardized doctors."</a:t>
            </a:r>
            <a:endParaRPr lang="en-US" sz="2400" dirty="0"/>
          </a:p>
        </p:txBody>
      </p:sp>
      <p:sp>
        <p:nvSpPr>
          <p:cNvPr id="5" name="TextBox 4"/>
          <p:cNvSpPr txBox="1"/>
          <p:nvPr/>
        </p:nvSpPr>
        <p:spPr>
          <a:xfrm>
            <a:off x="3429000" y="228600"/>
            <a:ext cx="4267200" cy="1323439"/>
          </a:xfrm>
          <a:prstGeom prst="rect">
            <a:avLst/>
          </a:prstGeom>
          <a:noFill/>
        </p:spPr>
        <p:txBody>
          <a:bodyPr wrap="square" rtlCol="0">
            <a:spAutoFit/>
          </a:bodyPr>
          <a:lstStyle/>
          <a:p>
            <a:pPr algn="ctr"/>
            <a:r>
              <a:rPr lang="en-US" sz="3600" dirty="0" smtClean="0">
                <a:latin typeface="Times New Roman" pitchFamily="18" charset="0"/>
                <a:cs typeface="Times New Roman" pitchFamily="18" charset="0"/>
              </a:rPr>
              <a:t>Socialized Medicine </a:t>
            </a:r>
          </a:p>
          <a:p>
            <a:pPr algn="ctr"/>
            <a:r>
              <a:rPr lang="en-US" dirty="0" smtClean="0">
                <a:latin typeface="Times New Roman" pitchFamily="18" charset="0"/>
                <a:cs typeface="Times New Roman" pitchFamily="18" charset="0"/>
              </a:rPr>
              <a:t>By Morris </a:t>
            </a:r>
            <a:r>
              <a:rPr lang="en-US" dirty="0" err="1" smtClean="0">
                <a:latin typeface="Times New Roman" pitchFamily="18" charset="0"/>
                <a:cs typeface="Times New Roman" pitchFamily="18" charset="0"/>
              </a:rPr>
              <a:t>Fishbein</a:t>
            </a:r>
            <a:endParaRPr lang="en-US" dirty="0" smtClean="0">
              <a:latin typeface="Times New Roman" pitchFamily="18" charset="0"/>
              <a:cs typeface="Times New Roman" pitchFamily="18" charset="0"/>
            </a:endParaRPr>
          </a:p>
          <a:p>
            <a:pPr algn="ctr"/>
            <a:endParaRPr lang="en-US" sz="800"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April 25, 1928 Vol. 126(3277)</a:t>
            </a:r>
            <a:endParaRPr lang="en-US"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e Nation."/>
          <p:cNvPicPr>
            <a:picLocks noChangeAspect="1" noChangeArrowheads="1"/>
          </p:cNvPicPr>
          <p:nvPr/>
        </p:nvPicPr>
        <p:blipFill>
          <a:blip r:embed="rId2" cstate="print"/>
          <a:srcRect/>
          <a:stretch>
            <a:fillRect/>
          </a:stretch>
        </p:blipFill>
        <p:spPr bwMode="auto">
          <a:xfrm>
            <a:off x="685800" y="381000"/>
            <a:ext cx="2514600" cy="573719"/>
          </a:xfrm>
          <a:prstGeom prst="rect">
            <a:avLst/>
          </a:prstGeom>
          <a:noFill/>
        </p:spPr>
      </p:pic>
      <p:sp>
        <p:nvSpPr>
          <p:cNvPr id="3" name="TextBox 2"/>
          <p:cNvSpPr txBox="1"/>
          <p:nvPr/>
        </p:nvSpPr>
        <p:spPr>
          <a:xfrm>
            <a:off x="457200" y="1752600"/>
            <a:ext cx="8001000" cy="4555093"/>
          </a:xfrm>
          <a:prstGeom prst="rect">
            <a:avLst/>
          </a:prstGeom>
          <a:noFill/>
        </p:spPr>
        <p:txBody>
          <a:bodyPr wrap="square" rtlCol="0">
            <a:spAutoFit/>
          </a:bodyPr>
          <a:lstStyle/>
          <a:p>
            <a:r>
              <a:rPr lang="en-US" sz="2000" dirty="0" smtClean="0"/>
              <a:t>"The trade association of organized medicine, the American Medical Association has long been the spearhead in the fight against both compulsory national health insurance and state legislation providing the same benefits. It has now united with some drug manufacturers and casualty-insurance companies, and seeks to woo big business in general. In California the State Medical Society, with the help of chambers of commerce and other business groups, was able to bottle up in committee both Gov. Earl Warren's compulsory health-insurance bill and a similar bill put forward by organized labor.</a:t>
            </a:r>
          </a:p>
          <a:p>
            <a:endParaRPr lang="en-US" sz="1000" dirty="0"/>
          </a:p>
          <a:p>
            <a:r>
              <a:rPr lang="en-US" sz="2000" dirty="0" smtClean="0"/>
              <a:t>The National Physicians' Committee for the Extension of Medical Service, sponsored by the AMA, has for some time been engaged in a double-barreled, three-year campaign, for which it is raising $1.5 million dollars to kill the Wagner-Murray-Dingell bill and to push health insurance coverage by commercial insurance companies."</a:t>
            </a:r>
            <a:endParaRPr lang="en-US" sz="2000" dirty="0"/>
          </a:p>
        </p:txBody>
      </p:sp>
      <p:sp>
        <p:nvSpPr>
          <p:cNvPr id="4" name="TextBox 3"/>
          <p:cNvSpPr txBox="1"/>
          <p:nvPr/>
        </p:nvSpPr>
        <p:spPr>
          <a:xfrm>
            <a:off x="3581400" y="228600"/>
            <a:ext cx="5181600" cy="1107996"/>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Who Fights Health Insurance?</a:t>
            </a:r>
          </a:p>
          <a:p>
            <a:pPr algn="ctr"/>
            <a:r>
              <a:rPr lang="en-US" sz="2000" dirty="0" smtClean="0">
                <a:latin typeface="Times New Roman" pitchFamily="18" charset="0"/>
                <a:cs typeface="Times New Roman" pitchFamily="18" charset="0"/>
              </a:rPr>
              <a:t>By Geraldine </a:t>
            </a:r>
            <a:r>
              <a:rPr lang="en-US" sz="2000" dirty="0" err="1" smtClean="0">
                <a:latin typeface="Times New Roman" pitchFamily="18" charset="0"/>
                <a:cs typeface="Times New Roman" pitchFamily="18" charset="0"/>
              </a:rPr>
              <a:t>Sartain</a:t>
            </a:r>
            <a:endParaRPr lang="en-US" sz="2000"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June 23, 1945</a:t>
            </a:r>
            <a:endParaRPr lang="en-US"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8" name="Picture 4" descr="when government socializes medicine"/>
          <p:cNvPicPr>
            <a:picLocks noChangeAspect="1" noChangeArrowheads="1"/>
          </p:cNvPicPr>
          <p:nvPr/>
        </p:nvPicPr>
        <p:blipFill>
          <a:blip r:embed="rId2" cstate="print"/>
          <a:srcRect/>
          <a:stretch>
            <a:fillRect/>
          </a:stretch>
        </p:blipFill>
        <p:spPr bwMode="auto">
          <a:xfrm>
            <a:off x="2130425" y="0"/>
            <a:ext cx="4364038"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4212" name="Picture 4" descr="truman health insurance"/>
          <p:cNvPicPr>
            <a:picLocks noChangeAspect="1" noChangeArrowheads="1"/>
          </p:cNvPicPr>
          <p:nvPr/>
        </p:nvPicPr>
        <p:blipFill>
          <a:blip r:embed="rId2" cstate="print"/>
          <a:srcRect l="11578" t="13924" r="8656" b="15190"/>
          <a:stretch>
            <a:fillRect/>
          </a:stretch>
        </p:blipFill>
        <p:spPr bwMode="auto">
          <a:xfrm>
            <a:off x="685800" y="-55563"/>
            <a:ext cx="7620000" cy="688022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2" name="Picture 4" descr="hard to swallow"/>
          <p:cNvPicPr>
            <a:picLocks noChangeAspect="1" noChangeArrowheads="1"/>
          </p:cNvPicPr>
          <p:nvPr/>
        </p:nvPicPr>
        <p:blipFill>
          <a:blip r:embed="rId2" cstate="print">
            <a:grayscl/>
            <a:biLevel thresh="50000"/>
          </a:blip>
          <a:srcRect l="8560" t="6250" r="6808" b="7292"/>
          <a:stretch>
            <a:fillRect/>
          </a:stretch>
        </p:blipFill>
        <p:spPr bwMode="auto">
          <a:xfrm>
            <a:off x="1812925" y="76200"/>
            <a:ext cx="5654675" cy="67818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90908_cartoon_600.jpg"/>
          <p:cNvPicPr>
            <a:picLocks noChangeAspect="1"/>
          </p:cNvPicPr>
          <p:nvPr/>
        </p:nvPicPr>
        <p:blipFill>
          <a:blip r:embed="rId2" cstate="print"/>
          <a:stretch>
            <a:fillRect/>
          </a:stretch>
        </p:blipFill>
        <p:spPr>
          <a:xfrm>
            <a:off x="609600" y="210312"/>
            <a:ext cx="7924800" cy="641908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4" name="Picture 4" descr="mechanical treatment"/>
          <p:cNvPicPr>
            <a:picLocks noChangeAspect="1" noChangeArrowheads="1"/>
          </p:cNvPicPr>
          <p:nvPr/>
        </p:nvPicPr>
        <p:blipFill>
          <a:blip r:embed="rId2" cstate="print">
            <a:grayscl/>
            <a:biLevel thresh="50000"/>
          </a:blip>
          <a:srcRect l="12798" t="48570"/>
          <a:stretch>
            <a:fillRect/>
          </a:stretch>
        </p:blipFill>
        <p:spPr bwMode="auto">
          <a:xfrm>
            <a:off x="1752600" y="0"/>
            <a:ext cx="6254750" cy="6858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strength of sam"/>
          <p:cNvPicPr>
            <a:picLocks noChangeAspect="1" noChangeArrowheads="1"/>
          </p:cNvPicPr>
          <p:nvPr/>
        </p:nvPicPr>
        <p:blipFill>
          <a:blip r:embed="rId2" cstate="print"/>
          <a:srcRect l="12160" t="44879" r="11458" b="14407"/>
          <a:stretch>
            <a:fillRect/>
          </a:stretch>
        </p:blipFill>
        <p:spPr bwMode="auto">
          <a:xfrm>
            <a:off x="1143000" y="0"/>
            <a:ext cx="6858000"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treesocialism"/>
          <p:cNvPicPr>
            <a:picLocks noChangeAspect="1" noChangeArrowheads="1"/>
          </p:cNvPicPr>
          <p:nvPr/>
        </p:nvPicPr>
        <p:blipFill>
          <a:blip r:embed="rId2" cstate="print"/>
          <a:srcRect/>
          <a:stretch>
            <a:fillRect/>
          </a:stretch>
        </p:blipFill>
        <p:spPr bwMode="auto">
          <a:xfrm>
            <a:off x="2514600" y="-76200"/>
            <a:ext cx="4826000" cy="738822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falk3"/>
          <p:cNvPicPr>
            <a:picLocks noChangeAspect="1" noChangeArrowheads="1"/>
          </p:cNvPicPr>
          <p:nvPr/>
        </p:nvPicPr>
        <p:blipFill>
          <a:blip r:embed="rId2" cstate="print"/>
          <a:srcRect t="1266"/>
          <a:stretch>
            <a:fillRect/>
          </a:stretch>
        </p:blipFill>
        <p:spPr bwMode="auto">
          <a:xfrm>
            <a:off x="2120900" y="76200"/>
            <a:ext cx="4467225" cy="6172200"/>
          </a:xfrm>
          <a:prstGeom prst="rect">
            <a:avLst/>
          </a:prstGeom>
          <a:noFill/>
        </p:spPr>
      </p:pic>
      <p:sp>
        <p:nvSpPr>
          <p:cNvPr id="21509" name="Text Box 5"/>
          <p:cNvSpPr txBox="1">
            <a:spLocks noChangeArrowheads="1"/>
          </p:cNvSpPr>
          <p:nvPr/>
        </p:nvSpPr>
        <p:spPr bwMode="auto">
          <a:xfrm>
            <a:off x="1981200" y="6248400"/>
            <a:ext cx="4343400" cy="457200"/>
          </a:xfrm>
          <a:prstGeom prst="rect">
            <a:avLst/>
          </a:prstGeom>
          <a:noFill/>
          <a:ln w="9525">
            <a:noFill/>
            <a:miter lim="800000"/>
            <a:headEnd/>
            <a:tailEnd/>
          </a:ln>
          <a:effectLst/>
        </p:spPr>
        <p:txBody>
          <a:bodyPr>
            <a:spAutoFit/>
          </a:bodyPr>
          <a:lstStyle/>
          <a:p>
            <a:pPr algn="ctr">
              <a:spcBef>
                <a:spcPct val="50000"/>
              </a:spcBef>
            </a:pPr>
            <a:r>
              <a:rPr lang="en-US" sz="2400" b="1"/>
              <a:t>Isidore Sydney Falk</a:t>
            </a:r>
            <a:r>
              <a:rPr lang="en-US" b="1"/>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p:cNvPicPr>
            <a:picLocks noChangeAspect="1" noChangeArrowheads="1"/>
          </p:cNvPicPr>
          <p:nvPr/>
        </p:nvPicPr>
        <p:blipFill>
          <a:blip r:embed="rId2" cstate="print"/>
          <a:srcRect/>
          <a:stretch>
            <a:fillRect/>
          </a:stretch>
        </p:blipFill>
        <p:spPr bwMode="auto">
          <a:xfrm>
            <a:off x="-76200" y="173038"/>
            <a:ext cx="9372600" cy="57705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93188" name="Picture 4" descr="`tb file0001"/>
          <p:cNvPicPr>
            <a:picLocks noChangeAspect="1" noChangeArrowheads="1"/>
          </p:cNvPicPr>
          <p:nvPr/>
        </p:nvPicPr>
        <p:blipFill>
          <a:blip r:embed="rId2" cstate="print"/>
          <a:srcRect l="40948" t="28905" r="35892" b="36192"/>
          <a:stretch>
            <a:fillRect/>
          </a:stretch>
        </p:blipFill>
        <p:spPr bwMode="auto">
          <a:xfrm>
            <a:off x="3032125" y="152400"/>
            <a:ext cx="3140075" cy="65532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4" name="Picture 4" descr="The_Doctor_Luke_Fildes"/>
          <p:cNvPicPr>
            <a:picLocks noChangeAspect="1" noChangeArrowheads="1"/>
          </p:cNvPicPr>
          <p:nvPr/>
        </p:nvPicPr>
        <p:blipFill>
          <a:blip r:embed="rId2" cstate="print"/>
          <a:srcRect/>
          <a:stretch>
            <a:fillRect/>
          </a:stretch>
        </p:blipFill>
        <p:spPr bwMode="auto">
          <a:xfrm>
            <a:off x="228600" y="533400"/>
            <a:ext cx="8610600" cy="579913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tb file0001"/>
          <p:cNvPicPr>
            <a:picLocks noChangeAspect="1" noChangeArrowheads="1"/>
          </p:cNvPicPr>
          <p:nvPr/>
        </p:nvPicPr>
        <p:blipFill>
          <a:blip r:embed="rId2" cstate="print"/>
          <a:srcRect l="13762" t="69626" r="35892" b="4196"/>
          <a:stretch>
            <a:fillRect/>
          </a:stretch>
        </p:blipFill>
        <p:spPr bwMode="auto">
          <a:xfrm>
            <a:off x="0" y="53975"/>
            <a:ext cx="9144000" cy="680402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8" name="Picture 4" descr="from a man with experience"/>
          <p:cNvPicPr>
            <a:picLocks noChangeAspect="1" noChangeArrowheads="1"/>
          </p:cNvPicPr>
          <p:nvPr/>
        </p:nvPicPr>
        <p:blipFill>
          <a:blip r:embed="rId2" cstate="print">
            <a:grayscl/>
            <a:biLevel thresh="50000"/>
          </a:blip>
          <a:srcRect l="4115" t="2222" r="3999" b="39142"/>
          <a:stretch>
            <a:fillRect/>
          </a:stretch>
        </p:blipFill>
        <p:spPr bwMode="auto">
          <a:xfrm>
            <a:off x="2057400" y="76200"/>
            <a:ext cx="5105400" cy="65532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5476" name="Picture 4" descr="ReaganAlbum"/>
          <p:cNvPicPr>
            <a:picLocks noChangeAspect="1" noChangeArrowheads="1"/>
          </p:cNvPicPr>
          <p:nvPr/>
        </p:nvPicPr>
        <p:blipFill>
          <a:blip r:embed="rId2" cstate="print"/>
          <a:srcRect/>
          <a:stretch>
            <a:fillRect/>
          </a:stretch>
        </p:blipFill>
        <p:spPr bwMode="auto">
          <a:xfrm>
            <a:off x="1066800" y="-25400"/>
            <a:ext cx="7239000" cy="69596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ChangeArrowheads="1"/>
          </p:cNvSpPr>
          <p:nvPr/>
        </p:nvSpPr>
        <p:spPr bwMode="auto">
          <a:xfrm>
            <a:off x="304800" y="2057400"/>
            <a:ext cx="4191000" cy="1981200"/>
          </a:xfrm>
          <a:prstGeom prst="rect">
            <a:avLst/>
          </a:prstGeom>
          <a:noFill/>
          <a:ln w="9525">
            <a:noFill/>
            <a:miter lim="800000"/>
            <a:headEnd/>
            <a:tailEnd/>
          </a:ln>
          <a:effectLst/>
        </p:spPr>
        <p:txBody>
          <a:bodyPr wrap="square">
            <a:spAutoFit/>
          </a:bodyPr>
          <a:lstStyle/>
          <a:p>
            <a:endParaRPr lang="en-US" sz="2800" b="1" dirty="0">
              <a:latin typeface="Times New Roman" pitchFamily="18" charset="0"/>
            </a:endParaRPr>
          </a:p>
          <a:p>
            <a:r>
              <a:rPr lang="en-US" sz="2400" b="1" dirty="0"/>
              <a:t>Isaac Max </a:t>
            </a:r>
            <a:r>
              <a:rPr lang="en-US" sz="2400" b="1" dirty="0" err="1"/>
              <a:t>Rubinow</a:t>
            </a:r>
            <a:r>
              <a:rPr lang="en-US" sz="2400" b="1" dirty="0"/>
              <a:t>, MD. </a:t>
            </a:r>
          </a:p>
          <a:p>
            <a:r>
              <a:rPr lang="en-US" sz="2400" b="1" i="1" dirty="0"/>
              <a:t>Journal of Political Economy.</a:t>
            </a:r>
            <a:r>
              <a:rPr lang="en-US" sz="2400" b="1" dirty="0"/>
              <a:t> 1904; 12: 362-381. </a:t>
            </a:r>
          </a:p>
        </p:txBody>
      </p:sp>
      <p:pic>
        <p:nvPicPr>
          <p:cNvPr id="88071" name="Picture 7" descr="rubinow2"/>
          <p:cNvPicPr>
            <a:picLocks noChangeAspect="1" noChangeArrowheads="1"/>
          </p:cNvPicPr>
          <p:nvPr/>
        </p:nvPicPr>
        <p:blipFill>
          <a:blip r:embed="rId2" cstate="print"/>
          <a:srcRect b="21053"/>
          <a:stretch>
            <a:fillRect/>
          </a:stretch>
        </p:blipFill>
        <p:spPr bwMode="auto">
          <a:xfrm>
            <a:off x="4495800" y="228600"/>
            <a:ext cx="4130675" cy="5181600"/>
          </a:xfrm>
          <a:prstGeom prst="rect">
            <a:avLst/>
          </a:prstGeom>
          <a:noFill/>
        </p:spPr>
      </p:pic>
      <p:sp>
        <p:nvSpPr>
          <p:cNvPr id="88075" name="Text Box 11"/>
          <p:cNvSpPr txBox="1">
            <a:spLocks noChangeArrowheads="1"/>
          </p:cNvSpPr>
          <p:nvPr/>
        </p:nvSpPr>
        <p:spPr bwMode="auto">
          <a:xfrm>
            <a:off x="304800" y="838200"/>
            <a:ext cx="4267200" cy="1465263"/>
          </a:xfrm>
          <a:prstGeom prst="rect">
            <a:avLst/>
          </a:prstGeom>
          <a:noFill/>
          <a:ln w="9525">
            <a:noFill/>
            <a:miter lim="800000"/>
            <a:headEnd/>
            <a:tailEnd/>
          </a:ln>
          <a:effectLst/>
        </p:spPr>
        <p:txBody>
          <a:bodyPr>
            <a:spAutoFit/>
          </a:bodyPr>
          <a:lstStyle/>
          <a:p>
            <a:r>
              <a:rPr lang="en-US" sz="3600" b="1">
                <a:latin typeface="Times New Roman" pitchFamily="18" charset="0"/>
              </a:rPr>
              <a:t>“Labor Insurance”</a:t>
            </a:r>
          </a:p>
          <a:p>
            <a:pPr>
              <a:spcBef>
                <a:spcPct val="50000"/>
              </a:spcBef>
            </a:pPr>
            <a:endParaRPr lang="en-US" sz="3600">
              <a:latin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DMV as healthcare dept"/>
          <p:cNvPicPr>
            <a:picLocks noChangeAspect="1" noChangeArrowheads="1"/>
          </p:cNvPicPr>
          <p:nvPr/>
        </p:nvPicPr>
        <p:blipFill>
          <a:blip r:embed="rId2" cstate="print"/>
          <a:srcRect/>
          <a:stretch>
            <a:fillRect/>
          </a:stretch>
        </p:blipFill>
        <p:spPr bwMode="auto">
          <a:xfrm>
            <a:off x="76200" y="25400"/>
            <a:ext cx="8839200" cy="681037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anadian universal health care"/>
          <p:cNvPicPr>
            <a:picLocks noChangeAspect="1" noChangeArrowheads="1"/>
          </p:cNvPicPr>
          <p:nvPr/>
        </p:nvPicPr>
        <p:blipFill>
          <a:blip r:embed="rId2" cstate="print"/>
          <a:srcRect/>
          <a:stretch>
            <a:fillRect/>
          </a:stretch>
        </p:blipFill>
        <p:spPr bwMode="auto">
          <a:xfrm>
            <a:off x="0" y="26988"/>
            <a:ext cx="9144000" cy="680402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SCHIP_Monster"/>
          <p:cNvPicPr>
            <a:picLocks noChangeAspect="1" noChangeArrowheads="1"/>
          </p:cNvPicPr>
          <p:nvPr/>
        </p:nvPicPr>
        <p:blipFill>
          <a:blip r:embed="rId2" cstate="print"/>
          <a:srcRect/>
          <a:stretch>
            <a:fillRect/>
          </a:stretch>
        </p:blipFill>
        <p:spPr bwMode="auto">
          <a:xfrm>
            <a:off x="304800" y="195263"/>
            <a:ext cx="8839200" cy="6697662"/>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on-share-of-healthcare.jpg"/>
          <p:cNvPicPr>
            <a:picLocks noChangeAspect="1"/>
          </p:cNvPicPr>
          <p:nvPr/>
        </p:nvPicPr>
        <p:blipFill>
          <a:blip r:embed="rId2" cstate="print"/>
          <a:stretch>
            <a:fillRect/>
          </a:stretch>
        </p:blipFill>
        <p:spPr>
          <a:xfrm>
            <a:off x="381000" y="352806"/>
            <a:ext cx="8153400" cy="5984595"/>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2" name="Picture 1" descr="incremental approach.jpg"/>
          <p:cNvPicPr>
            <a:picLocks noChangeAspect="1"/>
          </p:cNvPicPr>
          <p:nvPr/>
        </p:nvPicPr>
        <p:blipFill>
          <a:blip r:embed="rId2" cstate="print"/>
          <a:stretch>
            <a:fillRect/>
          </a:stretch>
        </p:blipFill>
        <p:spPr>
          <a:xfrm>
            <a:off x="1143000" y="990600"/>
            <a:ext cx="7048500" cy="509058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tb file0005"/>
          <p:cNvPicPr>
            <a:picLocks noChangeAspect="1" noChangeArrowheads="1"/>
          </p:cNvPicPr>
          <p:nvPr/>
        </p:nvPicPr>
        <p:blipFill>
          <a:blip r:embed="rId2" cstate="print">
            <a:grayscl/>
            <a:biLevel thresh="50000"/>
          </a:blip>
          <a:srcRect l="2238" t="1993" r="8975" b="25882"/>
          <a:stretch>
            <a:fillRect/>
          </a:stretch>
        </p:blipFill>
        <p:spPr bwMode="auto">
          <a:xfrm>
            <a:off x="76200" y="763588"/>
            <a:ext cx="8839200" cy="4875212"/>
          </a:xfrm>
          <a:prstGeom prst="rect">
            <a:avLst/>
          </a:prstGeom>
          <a:noFill/>
        </p:spPr>
      </p:pic>
      <p:sp>
        <p:nvSpPr>
          <p:cNvPr id="107523" name="Text Box 3"/>
          <p:cNvSpPr txBox="1">
            <a:spLocks noChangeArrowheads="1"/>
          </p:cNvSpPr>
          <p:nvPr/>
        </p:nvSpPr>
        <p:spPr bwMode="auto">
          <a:xfrm>
            <a:off x="1066800" y="5715000"/>
            <a:ext cx="6705600" cy="641350"/>
          </a:xfrm>
          <a:prstGeom prst="rect">
            <a:avLst/>
          </a:prstGeom>
          <a:noFill/>
          <a:ln w="9525">
            <a:noFill/>
            <a:miter lim="800000"/>
            <a:headEnd/>
            <a:tailEnd/>
          </a:ln>
          <a:effectLst/>
        </p:spPr>
        <p:txBody>
          <a:bodyPr>
            <a:spAutoFit/>
          </a:bodyPr>
          <a:lstStyle/>
          <a:p>
            <a:pPr algn="ctr">
              <a:spcBef>
                <a:spcPct val="50000"/>
              </a:spcBef>
            </a:pPr>
            <a:r>
              <a:rPr lang="en-US" sz="3600" b="1"/>
              <a:t>Crazy Quilt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ealth care monster.gif"/>
          <p:cNvPicPr>
            <a:picLocks noChangeAspect="1"/>
          </p:cNvPicPr>
          <p:nvPr/>
        </p:nvPicPr>
        <p:blipFill>
          <a:blip r:embed="rId2" cstate="print"/>
          <a:stretch>
            <a:fillRect/>
          </a:stretch>
        </p:blipFill>
        <p:spPr>
          <a:xfrm>
            <a:off x="533401" y="766637"/>
            <a:ext cx="8084234" cy="5329363"/>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pstick on a pig.jpg"/>
          <p:cNvPicPr>
            <a:picLocks noChangeAspect="1"/>
          </p:cNvPicPr>
          <p:nvPr/>
        </p:nvPicPr>
        <p:blipFill>
          <a:blip r:embed="rId2" cstate="print"/>
          <a:stretch>
            <a:fillRect/>
          </a:stretch>
        </p:blipFill>
        <p:spPr>
          <a:xfrm>
            <a:off x="609599" y="535112"/>
            <a:ext cx="8135815" cy="5941888"/>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8" name="Picture 4" descr="winslowweb"/>
          <p:cNvPicPr>
            <a:picLocks noChangeAspect="1" noChangeArrowheads="1"/>
          </p:cNvPicPr>
          <p:nvPr/>
        </p:nvPicPr>
        <p:blipFill>
          <a:blip r:embed="rId2" cstate="print"/>
          <a:srcRect/>
          <a:stretch>
            <a:fillRect/>
          </a:stretch>
        </p:blipFill>
        <p:spPr bwMode="auto">
          <a:xfrm>
            <a:off x="2362200" y="152400"/>
            <a:ext cx="4568825" cy="6238875"/>
          </a:xfrm>
          <a:prstGeom prst="rect">
            <a:avLst/>
          </a:prstGeom>
          <a:noFill/>
        </p:spPr>
      </p:pic>
      <p:sp>
        <p:nvSpPr>
          <p:cNvPr id="113669" name="Text Box 5"/>
          <p:cNvSpPr txBox="1">
            <a:spLocks noChangeArrowheads="1"/>
          </p:cNvSpPr>
          <p:nvPr/>
        </p:nvSpPr>
        <p:spPr bwMode="auto">
          <a:xfrm>
            <a:off x="2362200" y="6491288"/>
            <a:ext cx="4648200" cy="396875"/>
          </a:xfrm>
          <a:prstGeom prst="rect">
            <a:avLst/>
          </a:prstGeom>
          <a:noFill/>
          <a:ln w="9525">
            <a:noFill/>
            <a:miter lim="800000"/>
            <a:headEnd/>
            <a:tailEnd/>
          </a:ln>
          <a:effectLst/>
        </p:spPr>
        <p:txBody>
          <a:bodyPr>
            <a:spAutoFit/>
          </a:bodyPr>
          <a:lstStyle/>
          <a:p>
            <a:pPr algn="ctr">
              <a:spcBef>
                <a:spcPct val="50000"/>
              </a:spcBef>
            </a:pPr>
            <a:r>
              <a:rPr lang="en-US" sz="2000" b="1"/>
              <a:t>Charles - Edward A. Winslow</a:t>
            </a:r>
            <a:r>
              <a:rPr lang="en-US"/>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0" name="Picture 4"/>
          <p:cNvPicPr>
            <a:picLocks noChangeAspect="1" noChangeArrowheads="1"/>
          </p:cNvPicPr>
          <p:nvPr/>
        </p:nvPicPr>
        <p:blipFill>
          <a:blip r:embed="rId2" cstate="print"/>
          <a:srcRect/>
          <a:stretch>
            <a:fillRect/>
          </a:stretch>
        </p:blipFill>
        <p:spPr bwMode="auto">
          <a:xfrm>
            <a:off x="914400" y="76200"/>
            <a:ext cx="6781800" cy="2057400"/>
          </a:xfrm>
          <a:prstGeom prst="rect">
            <a:avLst/>
          </a:prstGeom>
          <a:noFill/>
          <a:ln w="76200">
            <a:solidFill>
              <a:schemeClr val="bg1"/>
            </a:solidFill>
            <a:miter lim="800000"/>
            <a:headEnd/>
            <a:tailEnd/>
          </a:ln>
          <a:effectLst/>
        </p:spPr>
      </p:pic>
      <p:sp>
        <p:nvSpPr>
          <p:cNvPr id="116741" name="Text Box 5"/>
          <p:cNvSpPr txBox="1">
            <a:spLocks noChangeArrowheads="1"/>
          </p:cNvSpPr>
          <p:nvPr/>
        </p:nvSpPr>
        <p:spPr bwMode="auto">
          <a:xfrm>
            <a:off x="533400" y="2819400"/>
            <a:ext cx="8077200" cy="3722688"/>
          </a:xfrm>
          <a:prstGeom prst="rect">
            <a:avLst/>
          </a:prstGeom>
          <a:noFill/>
          <a:ln w="9525">
            <a:noFill/>
            <a:miter lim="800000"/>
            <a:headEnd/>
            <a:tailEnd/>
          </a:ln>
          <a:effectLst/>
        </p:spPr>
        <p:txBody>
          <a:bodyPr>
            <a:spAutoFit/>
          </a:bodyPr>
          <a:lstStyle/>
          <a:p>
            <a:pPr>
              <a:spcBef>
                <a:spcPct val="50000"/>
              </a:spcBef>
            </a:pPr>
            <a:r>
              <a:rPr lang="en-US" sz="2800">
                <a:latin typeface="Times New Roman" pitchFamily="18" charset="0"/>
              </a:rPr>
              <a:t>The habit of condemning any attempt at intelligent community action by labeling it as "socialistic" and "bureaucratic" is for example unworthy of serious-minded men. Some things are better done by the individual, some better by the state; and catchwords will not help us to determine to which class a given activity belong…..</a:t>
            </a:r>
            <a:r>
              <a:rPr lang="en-US" sz="2800"/>
              <a:t>   </a:t>
            </a:r>
          </a:p>
          <a:p>
            <a:pPr>
              <a:spcBef>
                <a:spcPct val="50000"/>
              </a:spcBef>
            </a:pPr>
            <a:endParaRPr lang="en-US" sz="2800"/>
          </a:p>
        </p:txBody>
      </p:sp>
      <p:sp>
        <p:nvSpPr>
          <p:cNvPr id="116742" name="Rectangle 6"/>
          <p:cNvSpPr>
            <a:spLocks noChangeArrowheads="1"/>
          </p:cNvSpPr>
          <p:nvPr/>
        </p:nvSpPr>
        <p:spPr bwMode="auto">
          <a:xfrm>
            <a:off x="685800" y="0"/>
            <a:ext cx="381000" cy="2514600"/>
          </a:xfrm>
          <a:prstGeom prst="rect">
            <a:avLst/>
          </a:prstGeom>
          <a:solidFill>
            <a:schemeClr val="bg1"/>
          </a:solidFill>
          <a:ln w="9525">
            <a:noFill/>
            <a:miter lim="800000"/>
            <a:headEnd/>
            <a:tailEnd/>
          </a:ln>
          <a:effectLst/>
        </p:spPr>
        <p:txBody>
          <a:bodyPr wrap="none" anchor="ctr"/>
          <a:lstStyle/>
          <a:p>
            <a:endParaRPr lang="en-US"/>
          </a:p>
        </p:txBody>
      </p:sp>
      <p:sp>
        <p:nvSpPr>
          <p:cNvPr id="116743" name="Rectangle 7"/>
          <p:cNvSpPr>
            <a:spLocks noChangeArrowheads="1"/>
          </p:cNvSpPr>
          <p:nvPr/>
        </p:nvSpPr>
        <p:spPr bwMode="auto">
          <a:xfrm>
            <a:off x="838200" y="685800"/>
            <a:ext cx="457200" cy="838200"/>
          </a:xfrm>
          <a:prstGeom prst="rect">
            <a:avLst/>
          </a:prstGeom>
          <a:solidFill>
            <a:schemeClr val="bg1"/>
          </a:solidFill>
          <a:ln w="9525">
            <a:noFill/>
            <a:miter lim="800000"/>
            <a:headEnd/>
            <a:tailEnd/>
          </a:ln>
          <a:effectLst/>
        </p:spPr>
        <p:txBody>
          <a:bodyPr wrap="none" anchor="ctr"/>
          <a:lstStyle/>
          <a:p>
            <a:endParaRPr lang="en-US"/>
          </a:p>
        </p:txBody>
      </p:sp>
      <p:sp>
        <p:nvSpPr>
          <p:cNvPr id="116744" name="Rectangle 8"/>
          <p:cNvSpPr>
            <a:spLocks noChangeArrowheads="1"/>
          </p:cNvSpPr>
          <p:nvPr/>
        </p:nvSpPr>
        <p:spPr bwMode="auto">
          <a:xfrm>
            <a:off x="5638800" y="609600"/>
            <a:ext cx="685800" cy="762000"/>
          </a:xfrm>
          <a:prstGeom prst="rect">
            <a:avLst/>
          </a:prstGeom>
          <a:solidFill>
            <a:schemeClr val="bg1"/>
          </a:solidFill>
          <a:ln w="9525">
            <a:noFill/>
            <a:miter lim="800000"/>
            <a:headEnd/>
            <a:tailEnd/>
          </a:ln>
          <a:effectLst/>
        </p:spPr>
        <p:txBody>
          <a:bodyPr wrap="none" anchor="ct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95236" name="Picture 4" descr="UMBRELLA"/>
          <p:cNvPicPr>
            <a:picLocks noChangeAspect="1" noChangeArrowheads="1"/>
          </p:cNvPicPr>
          <p:nvPr/>
        </p:nvPicPr>
        <p:blipFill>
          <a:blip r:embed="rId2" cstate="print"/>
          <a:srcRect/>
          <a:stretch>
            <a:fillRect/>
          </a:stretch>
        </p:blipFill>
        <p:spPr bwMode="auto">
          <a:xfrm>
            <a:off x="1196975" y="0"/>
            <a:ext cx="6748463" cy="6858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4"/>
          <p:cNvSpPr>
            <a:spLocks noChangeArrowheads="1"/>
          </p:cNvSpPr>
          <p:nvPr/>
        </p:nvSpPr>
        <p:spPr bwMode="auto">
          <a:xfrm>
            <a:off x="609600" y="1371600"/>
            <a:ext cx="8077200" cy="3722688"/>
          </a:xfrm>
          <a:prstGeom prst="rect">
            <a:avLst/>
          </a:prstGeom>
          <a:noFill/>
          <a:ln w="9525">
            <a:noFill/>
            <a:miter lim="800000"/>
            <a:headEnd/>
            <a:tailEnd/>
          </a:ln>
          <a:effectLst/>
        </p:spPr>
        <p:txBody>
          <a:bodyPr>
            <a:spAutoFit/>
          </a:bodyPr>
          <a:lstStyle/>
          <a:p>
            <a:pPr>
              <a:spcBef>
                <a:spcPct val="50000"/>
              </a:spcBef>
            </a:pPr>
            <a:r>
              <a:rPr lang="en-US" sz="2800">
                <a:latin typeface="Times New Roman" pitchFamily="18" charset="0"/>
              </a:rPr>
              <a:t>….Whether we like it or not, however, the tendency of the times makes it clear that some form, or forms, of organized community medical service are coming, as surely as the sun will rise tomorrow. </a:t>
            </a:r>
          </a:p>
          <a:p>
            <a:pPr>
              <a:spcBef>
                <a:spcPct val="50000"/>
              </a:spcBef>
            </a:pPr>
            <a:r>
              <a:rPr lang="en-US" sz="2800">
                <a:latin typeface="Times New Roman" pitchFamily="18" charset="0"/>
              </a:rPr>
              <a:t> While we hesitate and consider, the thing is happening all around us. If we place our heads in the sand like the ostrich, or if we emulate King Canute and order back the tides the inevitable will still occur.</a:t>
            </a:r>
          </a:p>
        </p:txBody>
      </p:sp>
      <p:sp>
        <p:nvSpPr>
          <p:cNvPr id="117765" name="Text Box 5"/>
          <p:cNvSpPr txBox="1">
            <a:spLocks noChangeArrowheads="1"/>
          </p:cNvSpPr>
          <p:nvPr/>
        </p:nvSpPr>
        <p:spPr bwMode="auto">
          <a:xfrm>
            <a:off x="1752600" y="5791200"/>
            <a:ext cx="5715000" cy="655638"/>
          </a:xfrm>
          <a:prstGeom prst="rect">
            <a:avLst/>
          </a:prstGeom>
          <a:noFill/>
          <a:ln w="9525">
            <a:noFill/>
            <a:miter lim="800000"/>
            <a:headEnd/>
            <a:tailEnd/>
          </a:ln>
          <a:effectLst/>
        </p:spPr>
        <p:txBody>
          <a:bodyPr>
            <a:spAutoFit/>
          </a:bodyPr>
          <a:lstStyle/>
          <a:p>
            <a:pPr>
              <a:spcBef>
                <a:spcPct val="5000"/>
              </a:spcBef>
            </a:pPr>
            <a:r>
              <a:rPr lang="en-US"/>
              <a:t>C-EA Winslow. </a:t>
            </a:r>
            <a:r>
              <a:rPr lang="en-US" b="1"/>
              <a:t>Public Health at the Crossroads</a:t>
            </a:r>
            <a:r>
              <a:rPr lang="en-US"/>
              <a:t>. </a:t>
            </a:r>
          </a:p>
          <a:p>
            <a:pPr>
              <a:spcBef>
                <a:spcPct val="5000"/>
              </a:spcBef>
            </a:pPr>
            <a:r>
              <a:rPr lang="en-US" i="1"/>
              <a:t>Am Journal of Public Health</a:t>
            </a:r>
            <a:r>
              <a:rPr lang="en-US"/>
              <a:t>. 1926. 16(11):1075</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7173" name="Picture 5" descr="time cover sigerist"/>
          <p:cNvPicPr>
            <a:picLocks noChangeAspect="1" noChangeArrowheads="1"/>
          </p:cNvPicPr>
          <p:nvPr/>
        </p:nvPicPr>
        <p:blipFill>
          <a:blip r:embed="rId2" cstate="print"/>
          <a:srcRect/>
          <a:stretch>
            <a:fillRect/>
          </a:stretch>
        </p:blipFill>
        <p:spPr bwMode="auto">
          <a:xfrm>
            <a:off x="2133600" y="152400"/>
            <a:ext cx="4973638" cy="65532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0" name="Picture 4" descr="`tb file0002"/>
          <p:cNvPicPr>
            <a:picLocks noChangeAspect="1" noChangeArrowheads="1"/>
          </p:cNvPicPr>
          <p:nvPr/>
        </p:nvPicPr>
        <p:blipFill>
          <a:blip r:embed="rId2" cstate="print">
            <a:grayscl/>
          </a:blip>
          <a:srcRect l="27660" t="9323" r="14894" b="26132"/>
          <a:stretch>
            <a:fillRect/>
          </a:stretch>
        </p:blipFill>
        <p:spPr bwMode="auto">
          <a:xfrm>
            <a:off x="2209800" y="0"/>
            <a:ext cx="4114800" cy="6858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Democrats plan"/>
          <p:cNvPicPr>
            <a:picLocks noChangeAspect="1" noChangeArrowheads="1"/>
          </p:cNvPicPr>
          <p:nvPr/>
        </p:nvPicPr>
        <p:blipFill>
          <a:blip r:embed="rId2" cstate="print"/>
          <a:srcRect/>
          <a:stretch>
            <a:fillRect/>
          </a:stretch>
        </p:blipFill>
        <p:spPr bwMode="auto">
          <a:xfrm>
            <a:off x="533400" y="457200"/>
            <a:ext cx="7924800" cy="6221413"/>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descr="bs090805.gif"/>
          <p:cNvPicPr>
            <a:picLocks noChangeAspect="1"/>
          </p:cNvPicPr>
          <p:nvPr/>
        </p:nvPicPr>
        <p:blipFill>
          <a:blip r:embed="rId2" cstate="print"/>
          <a:srcRect/>
          <a:stretch>
            <a:fillRect/>
          </a:stretch>
        </p:blipFill>
        <p:spPr bwMode="auto">
          <a:xfrm>
            <a:off x="1279525" y="868363"/>
            <a:ext cx="6492875" cy="5532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1" name="Picture 5" descr="National Health Insurance is a common-sense idea">
            <a:hlinkClick r:id="rId2"/>
          </p:cNvPr>
          <p:cNvPicPr>
            <a:picLocks noChangeAspect="1" noChangeArrowheads="1"/>
          </p:cNvPicPr>
          <p:nvPr/>
        </p:nvPicPr>
        <p:blipFill>
          <a:blip r:embed="rId3" cstate="print"/>
          <a:srcRect/>
          <a:stretch>
            <a:fillRect/>
          </a:stretch>
        </p:blipFill>
        <p:spPr bwMode="auto">
          <a:xfrm>
            <a:off x="1371600" y="0"/>
            <a:ext cx="6462713" cy="67056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ocialized everything.jpg"/>
          <p:cNvPicPr>
            <a:picLocks noChangeAspect="1"/>
          </p:cNvPicPr>
          <p:nvPr/>
        </p:nvPicPr>
        <p:blipFill>
          <a:blip r:embed="rId2" cstate="print"/>
          <a:stretch>
            <a:fillRect/>
          </a:stretch>
        </p:blipFill>
        <p:spPr>
          <a:xfrm>
            <a:off x="457200" y="762000"/>
            <a:ext cx="8458200" cy="56388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71438" y="53975"/>
            <a:ext cx="9301162" cy="6575425"/>
          </a:xfrm>
          <a:prstGeom prst="rect">
            <a:avLst/>
          </a:prstGeom>
          <a:noFill/>
        </p:spPr>
      </p:pic>
      <p:sp>
        <p:nvSpPr>
          <p:cNvPr id="8195" name="Text Box 3"/>
          <p:cNvSpPr txBox="1">
            <a:spLocks noChangeArrowheads="1"/>
          </p:cNvSpPr>
          <p:nvPr/>
        </p:nvSpPr>
        <p:spPr bwMode="auto">
          <a:xfrm>
            <a:off x="163513" y="6694488"/>
            <a:ext cx="8816975" cy="190500"/>
          </a:xfrm>
          <a:prstGeom prst="rect">
            <a:avLst/>
          </a:prstGeom>
          <a:noFill/>
          <a:ln w="9525">
            <a:noFill/>
            <a:miter lim="800000"/>
            <a:headEnd/>
            <a:tailEnd/>
          </a:ln>
        </p:spPr>
        <p:txBody>
          <a:bodyPr lIns="81639" tIns="40820" rIns="81639" bIns="40820">
            <a:spAutoFit/>
          </a:bodyPr>
          <a:lstStyle/>
          <a:p>
            <a:pPr defTabSz="828675" eaLnBrk="0" hangingPunct="0">
              <a:lnSpc>
                <a:spcPct val="97000"/>
              </a:lnSpc>
              <a:buClr>
                <a:srgbClr val="000000"/>
              </a:buClr>
              <a:buSzPct val="100000"/>
              <a:buFont typeface="Times New Roman" pitchFamily="18" charset="0"/>
              <a:buNone/>
              <a:tabLst>
                <a:tab pos="0" algn="l"/>
                <a:tab pos="828675" algn="l"/>
                <a:tab pos="1658938" algn="l"/>
                <a:tab pos="2487613" algn="l"/>
                <a:tab pos="3317875" algn="l"/>
                <a:tab pos="4146550" algn="l"/>
                <a:tab pos="4976813" algn="l"/>
                <a:tab pos="5805488" algn="l"/>
                <a:tab pos="6635750" algn="l"/>
                <a:tab pos="7464425" algn="l"/>
                <a:tab pos="8294688" algn="l"/>
                <a:tab pos="9123363" algn="l"/>
              </a:tabLst>
            </a:pPr>
            <a:r>
              <a:rPr lang="en-GB" sz="700"/>
              <a:t>Copyright ©2003 American Public Health Association</a:t>
            </a:r>
          </a:p>
        </p:txBody>
      </p:sp>
      <p:sp>
        <p:nvSpPr>
          <p:cNvPr id="8196" name="Text Box 4"/>
          <p:cNvSpPr txBox="1">
            <a:spLocks noChangeArrowheads="1"/>
          </p:cNvSpPr>
          <p:nvPr/>
        </p:nvSpPr>
        <p:spPr bwMode="auto">
          <a:xfrm>
            <a:off x="1828800" y="6359525"/>
            <a:ext cx="5410200" cy="349250"/>
          </a:xfrm>
          <a:prstGeom prst="rect">
            <a:avLst/>
          </a:prstGeom>
          <a:noFill/>
          <a:ln w="9525">
            <a:noFill/>
            <a:miter lim="800000"/>
            <a:headEnd/>
            <a:tailEnd/>
          </a:ln>
        </p:spPr>
        <p:txBody>
          <a:bodyPr lIns="81639" tIns="40820" rIns="81639" bIns="40820">
            <a:spAutoFit/>
          </a:bodyPr>
          <a:lstStyle/>
          <a:p>
            <a:pPr defTabSz="828675" eaLnBrk="0" hangingPunct="0">
              <a:lnSpc>
                <a:spcPct val="97000"/>
              </a:lnSpc>
              <a:buClr>
                <a:srgbClr val="000000"/>
              </a:buClr>
              <a:buSzPct val="100000"/>
              <a:buFont typeface="Times New Roman" pitchFamily="18" charset="0"/>
              <a:buNone/>
              <a:tabLst>
                <a:tab pos="0" algn="l"/>
                <a:tab pos="828675" algn="l"/>
                <a:tab pos="1658938" algn="l"/>
                <a:tab pos="2487613" algn="l"/>
                <a:tab pos="3317875" algn="l"/>
                <a:tab pos="4146550" algn="l"/>
                <a:tab pos="4976813" algn="l"/>
                <a:tab pos="5805488" algn="l"/>
                <a:tab pos="6635750" algn="l"/>
                <a:tab pos="7464425" algn="l"/>
                <a:tab pos="8294688" algn="l"/>
                <a:tab pos="9123363" algn="l"/>
              </a:tabLst>
            </a:pPr>
            <a:r>
              <a:rPr lang="en-GB" b="1"/>
              <a:t>Progressive Party Convention in Chicago, 1912</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96260" name="Picture 4" descr="health insurance protection"/>
          <p:cNvPicPr>
            <a:picLocks noChangeAspect="1" noChangeArrowheads="1"/>
          </p:cNvPicPr>
          <p:nvPr/>
        </p:nvPicPr>
        <p:blipFill>
          <a:blip r:embed="rId2" cstate="print"/>
          <a:srcRect/>
          <a:stretch>
            <a:fillRect/>
          </a:stretch>
        </p:blipFill>
        <p:spPr bwMode="auto">
          <a:xfrm>
            <a:off x="1905000" y="-165100"/>
            <a:ext cx="5180013" cy="72517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20000"/>
                <a:lumOff val="80000"/>
              </a:scheme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914400" y="5257800"/>
            <a:ext cx="3886200" cy="523220"/>
          </a:xfrm>
          <a:prstGeom prst="rect">
            <a:avLst/>
          </a:prstGeom>
          <a:noFill/>
        </p:spPr>
        <p:txBody>
          <a:bodyPr wrap="square" rtlCol="0">
            <a:spAutoFit/>
          </a:bodyPr>
          <a:lstStyle/>
          <a:p>
            <a:r>
              <a:rPr lang="en-US" sz="2800" dirty="0" smtClean="0"/>
              <a:t>Frederick L. Hoffman</a:t>
            </a:r>
            <a:endParaRPr lang="en-US" sz="2800" dirty="0"/>
          </a:p>
        </p:txBody>
      </p:sp>
      <p:pic>
        <p:nvPicPr>
          <p:cNvPr id="40962" name="Picture 2" descr="http://www.cosmos-club.org/web/journals/2000/sypher1.jpg"/>
          <p:cNvPicPr>
            <a:picLocks noChangeAspect="1" noChangeArrowheads="1"/>
          </p:cNvPicPr>
          <p:nvPr/>
        </p:nvPicPr>
        <p:blipFill>
          <a:blip r:embed="rId2" cstate="print"/>
          <a:srcRect/>
          <a:stretch>
            <a:fillRect/>
          </a:stretch>
        </p:blipFill>
        <p:spPr bwMode="auto">
          <a:xfrm>
            <a:off x="1143000" y="685800"/>
            <a:ext cx="2952750" cy="422961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90116" name="Picture 4" descr="`tb file0003"/>
          <p:cNvPicPr>
            <a:picLocks noChangeAspect="1" noChangeArrowheads="1"/>
          </p:cNvPicPr>
          <p:nvPr/>
        </p:nvPicPr>
        <p:blipFill>
          <a:blip r:embed="rId2" cstate="print"/>
          <a:srcRect l="23408" t="38304" r="16505" b="2307"/>
          <a:stretch>
            <a:fillRect/>
          </a:stretch>
        </p:blipFill>
        <p:spPr bwMode="auto">
          <a:xfrm>
            <a:off x="2362200" y="228600"/>
            <a:ext cx="4114800" cy="6553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219200" y="5410200"/>
            <a:ext cx="5486400" cy="523220"/>
          </a:xfrm>
          <a:prstGeom prst="rect">
            <a:avLst/>
          </a:prstGeom>
          <a:noFill/>
        </p:spPr>
        <p:txBody>
          <a:bodyPr wrap="square" rtlCol="0">
            <a:spAutoFit/>
          </a:bodyPr>
          <a:lstStyle/>
          <a:p>
            <a:pPr algn="ctr"/>
            <a:r>
              <a:rPr lang="en-US" sz="2800" dirty="0" smtClean="0"/>
              <a:t>Edward H. </a:t>
            </a:r>
            <a:r>
              <a:rPr lang="en-US" sz="2800" dirty="0" err="1" smtClean="0"/>
              <a:t>Ochsner</a:t>
            </a:r>
            <a:r>
              <a:rPr lang="en-US" sz="2800" dirty="0" smtClean="0"/>
              <a:t>, MD</a:t>
            </a:r>
            <a:endParaRPr lang="en-US" sz="2800" dirty="0"/>
          </a:p>
        </p:txBody>
      </p:sp>
      <p:pic>
        <p:nvPicPr>
          <p:cNvPr id="135169" name="Picture 1"/>
          <p:cNvPicPr>
            <a:picLocks noChangeAspect="1" noChangeArrowheads="1"/>
          </p:cNvPicPr>
          <p:nvPr/>
        </p:nvPicPr>
        <p:blipFill>
          <a:blip r:embed="rId2" cstate="print">
            <a:lum bright="-7000" contrast="7000"/>
          </a:blip>
          <a:srcRect/>
          <a:stretch>
            <a:fillRect/>
          </a:stretch>
        </p:blipFill>
        <p:spPr bwMode="auto">
          <a:xfrm rot="5400000">
            <a:off x="2124512" y="1246836"/>
            <a:ext cx="4343400" cy="306892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 name="TextBox 3"/>
          <p:cNvSpPr txBox="1"/>
          <p:nvPr/>
        </p:nvSpPr>
        <p:spPr>
          <a:xfrm>
            <a:off x="228600" y="6019800"/>
            <a:ext cx="8305800" cy="707886"/>
          </a:xfrm>
          <a:prstGeom prst="rect">
            <a:avLst/>
          </a:prstGeom>
          <a:noFill/>
        </p:spPr>
        <p:txBody>
          <a:bodyPr wrap="square" rtlCol="0">
            <a:spAutoFit/>
          </a:bodyPr>
          <a:lstStyle/>
          <a:p>
            <a:pPr algn="ctr"/>
            <a:r>
              <a:rPr lang="en-US" sz="2000" dirty="0" smtClean="0"/>
              <a:t>Representative of the Chicago Medical Society, and the only one opposed to compulsory health insurance in Dec, 1916 discussion</a:t>
            </a:r>
            <a:endParaRPr lang="en-US" sz="2000" dirty="0"/>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du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842</TotalTime>
  <Words>945</Words>
  <Application>Microsoft Office PowerPoint</Application>
  <PresentationFormat>On-screen Show (4:3)</PresentationFormat>
  <Paragraphs>62</Paragraphs>
  <Slides>46</Slides>
  <Notes>1</Notes>
  <HiddenSlides>0</HiddenSlides>
  <MMClips>0</MMClips>
  <ScaleCrop>false</ScaleCrop>
  <HeadingPairs>
    <vt:vector size="4" baseType="variant">
      <vt:variant>
        <vt:lpstr>Theme</vt:lpstr>
      </vt:variant>
      <vt:variant>
        <vt:i4>3</vt:i4>
      </vt:variant>
      <vt:variant>
        <vt:lpstr>Slide Titles</vt:lpstr>
      </vt:variant>
      <vt:variant>
        <vt:i4>46</vt:i4>
      </vt:variant>
    </vt:vector>
  </HeadingPairs>
  <TitlesOfParts>
    <vt:vector size="49" baseType="lpstr">
      <vt:lpstr>Default Design</vt:lpstr>
      <vt:lpstr>1_Default Design</vt:lpstr>
      <vt:lpstr>Module</vt:lpstr>
      <vt:lpstr>The History of Opposition to NHI  in the United States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Sue Ladwig</dc:creator>
  <cp:lastModifiedBy>Ladwig, Susan</cp:lastModifiedBy>
  <cp:revision>54</cp:revision>
  <dcterms:created xsi:type="dcterms:W3CDTF">2008-09-10T00:24:57Z</dcterms:created>
  <dcterms:modified xsi:type="dcterms:W3CDTF">2009-10-20T22:20:39Z</dcterms:modified>
</cp:coreProperties>
</file>