
<file path=[Content_Types].xml><?xml version="1.0" encoding="utf-8"?>
<Types xmlns="http://schemas.openxmlformats.org/package/2006/content-types">
  <Default Extension="png" ContentType="image/png"/>
  <Default Extension="xlsm" ContentType="application/vnd.ms-excel.sheet.macroEnabled.12"/>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notesSlides/notesSlide1.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theme/themeOverride2.xml" ContentType="application/vnd.openxmlformats-officedocument.themeOverride+xml"/>
  <Override PartName="/ppt/charts/chart17.xml" ContentType="application/vnd.openxmlformats-officedocument.drawingml.chart+xml"/>
  <Override PartName="/ppt/charts/chart18.xml" ContentType="application/vnd.openxmlformats-officedocument.drawingml.chart+xml"/>
  <Override PartName="/ppt/theme/themeOverride3.xml" ContentType="application/vnd.openxmlformats-officedocument.themeOverride+xml"/>
  <Override PartName="/ppt/charts/chart19.xml" ContentType="application/vnd.openxmlformats-officedocument.drawingml.chart+xml"/>
  <Override PartName="/ppt/theme/themeOverride4.xml" ContentType="application/vnd.openxmlformats-officedocument.themeOverride+xml"/>
  <Override PartName="/ppt/charts/chart20.xml" ContentType="application/vnd.openxmlformats-officedocument.drawingml.chart+xml"/>
  <Override PartName="/ppt/theme/themeOverride5.xml" ContentType="application/vnd.openxmlformats-officedocument.themeOverride+xml"/>
  <Override PartName="/ppt/charts/chart21.xml" ContentType="application/vnd.openxmlformats-officedocument.drawingml.chart+xml"/>
  <Override PartName="/ppt/charts/chart22.xml" ContentType="application/vnd.openxmlformats-officedocument.drawingml.chart+xml"/>
  <Override PartName="/ppt/theme/themeOverride6.xml" ContentType="application/vnd.openxmlformats-officedocument.themeOverride+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theme/themeOverride7.xml" ContentType="application/vnd.openxmlformats-officedocument.themeOverride+xml"/>
  <Override PartName="/ppt/charts/chart26.xml" ContentType="application/vnd.openxmlformats-officedocument.drawingml.chart+xml"/>
  <Override PartName="/ppt/theme/themeOverride8.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7.xml" ContentType="application/vnd.openxmlformats-officedocument.drawingml.chart+xml"/>
  <Override PartName="/ppt/theme/themeOverride9.xml" ContentType="application/vnd.openxmlformats-officedocument.themeOverrid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theme/themeOverride10.xml" ContentType="application/vnd.openxmlformats-officedocument.themeOverride+xml"/>
  <Override PartName="/ppt/charts/chart31.xml" ContentType="application/vnd.openxmlformats-officedocument.drawingml.chart+xml"/>
  <Override PartName="/ppt/theme/themeOverride11.xml" ContentType="application/vnd.openxmlformats-officedocument.themeOverride+xml"/>
  <Override PartName="/ppt/charts/chart32.xml" ContentType="application/vnd.openxmlformats-officedocument.drawingml.chart+xml"/>
  <Override PartName="/ppt/charts/chart33.xml" ContentType="application/vnd.openxmlformats-officedocument.drawingml.chart+xml"/>
  <Override PartName="/ppt/theme/themeOverride12.xml" ContentType="application/vnd.openxmlformats-officedocument.themeOverride+xml"/>
  <Override PartName="/ppt/charts/chart34.xml" ContentType="application/vnd.openxmlformats-officedocument.drawingml.chart+xml"/>
  <Override PartName="/ppt/theme/themeOverride13.xml" ContentType="application/vnd.openxmlformats-officedocument.themeOverride+xml"/>
  <Override PartName="/ppt/charts/chart35.xml" ContentType="application/vnd.openxmlformats-officedocument.drawingml.chart+xml"/>
  <Override PartName="/ppt/theme/themeOverride14.xml" ContentType="application/vnd.openxmlformats-officedocument.themeOverride+xml"/>
  <Override PartName="/ppt/charts/chart36.xml" ContentType="application/vnd.openxmlformats-officedocument.drawingml.chart+xml"/>
  <Override PartName="/ppt/charts/chart37.xml" ContentType="application/vnd.openxmlformats-officedocument.drawingml.chart+xml"/>
  <Override PartName="/ppt/theme/themeOverride15.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charts/chart44.xml" ContentType="application/vnd.openxmlformats-officedocument.drawingml.chart+xml"/>
  <Override PartName="/ppt/notesSlides/notesSlide4.xml" ContentType="application/vnd.openxmlformats-officedocument.presentationml.notesSlide+xml"/>
  <Override PartName="/ppt/charts/chart45.xml" ContentType="application/vnd.openxmlformats-officedocument.drawingml.chart+xml"/>
  <Override PartName="/ppt/theme/themeOverride16.xml" ContentType="application/vnd.openxmlformats-officedocument.themeOverride+xml"/>
  <Override PartName="/ppt/charts/chart46.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7.xml" ContentType="application/vnd.openxmlformats-officedocument.drawingml.chart+xml"/>
  <Override PartName="/ppt/charts/chart48.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49.xml" ContentType="application/vnd.openxmlformats-officedocument.drawingml.chart+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50.xml" ContentType="application/vnd.openxmlformats-officedocument.drawingml.chart+xml"/>
  <Override PartName="/ppt/charts/chart51.xml" ContentType="application/vnd.openxmlformats-officedocument.drawingml.chart+xml"/>
  <Override PartName="/ppt/theme/themeOverride17.xml" ContentType="application/vnd.openxmlformats-officedocument.themeOverride+xml"/>
  <Override PartName="/ppt/charts/chart52.xml" ContentType="application/vnd.openxmlformats-officedocument.drawingml.chart+xml"/>
  <Override PartName="/ppt/theme/themeOverride18.xml" ContentType="application/vnd.openxmlformats-officedocument.themeOverride+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theme/themeOverride19.xml" ContentType="application/vnd.openxmlformats-officedocument.themeOverride+xml"/>
  <Override PartName="/ppt/charts/chart58.xml" ContentType="application/vnd.openxmlformats-officedocument.drawingml.chart+xml"/>
  <Override PartName="/ppt/theme/themeOverride20.xml" ContentType="application/vnd.openxmlformats-officedocument.themeOverride+xml"/>
  <Override PartName="/ppt/charts/chart59.xml" ContentType="application/vnd.openxmlformats-officedocument.drawingml.chart+xml"/>
  <Override PartName="/ppt/charts/chart60.xml" ContentType="application/vnd.openxmlformats-officedocument.drawingml.chart+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61.xml" ContentType="application/vnd.openxmlformats-officedocument.drawingml.chart+xml"/>
  <Override PartName="/ppt/charts/chart62.xml" ContentType="application/vnd.openxmlformats-officedocument.drawingml.chart+xml"/>
  <Override PartName="/ppt/theme/themeOverride21.xml" ContentType="application/vnd.openxmlformats-officedocument.themeOverride+xml"/>
  <Override PartName="/ppt/charts/chart63.xml" ContentType="application/vnd.openxmlformats-officedocument.drawingml.chart+xml"/>
  <Override PartName="/ppt/charts/chart64.xml" ContentType="application/vnd.openxmlformats-officedocument.drawingml.chart+xml"/>
  <Override PartName="/ppt/theme/themeOverride22.xml" ContentType="application/vnd.openxmlformats-officedocument.themeOverride+xml"/>
  <Override PartName="/ppt/charts/chart65.xml" ContentType="application/vnd.openxmlformats-officedocument.drawingml.chart+xml"/>
  <Override PartName="/ppt/theme/themeOverride23.xml" ContentType="application/vnd.openxmlformats-officedocument.themeOverride+xml"/>
  <Override PartName="/ppt/charts/chart66.xml" ContentType="application/vnd.openxmlformats-officedocument.drawingml.chart+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67.xml" ContentType="application/vnd.openxmlformats-officedocument.drawingml.chart+xml"/>
  <Override PartName="/ppt/charts/chart68.xml" ContentType="application/vnd.openxmlformats-officedocument.drawingml.chart+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xml" ContentType="application/vnd.openxmlformats-officedocument.presentationml.notesSlide+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chart73.xml" ContentType="application/vnd.openxmlformats-officedocument.drawingml.chart+xml"/>
  <Override PartName="/ppt/charts/chart74.xml" ContentType="application/vnd.openxmlformats-officedocument.drawingml.chart+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notesSlides/notesSlide8.xml" ContentType="application/vnd.openxmlformats-officedocument.presentationml.notesSlid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81.xml" ContentType="application/vnd.openxmlformats-officedocument.drawingml.chart+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theme/themeOverride24.xml" ContentType="application/vnd.openxmlformats-officedocument.themeOverride+xml"/>
  <Override PartName="/ppt/charts/chart88.xml" ContentType="application/vnd.openxmlformats-officedocument.drawingml.chart+xml"/>
  <Override PartName="/ppt/theme/themeOverride25.xml" ContentType="application/vnd.openxmlformats-officedocument.themeOverride+xml"/>
  <Override PartName="/ppt/charts/chart89.xml" ContentType="application/vnd.openxmlformats-officedocument.drawingml.chart+xml"/>
  <Override PartName="/ppt/theme/themeOverride26.xml" ContentType="application/vnd.openxmlformats-officedocument.themeOverride+xml"/>
  <Override PartName="/ppt/charts/chart90.xml" ContentType="application/vnd.openxmlformats-officedocument.drawingml.chart+xml"/>
  <Override PartName="/ppt/theme/themeOverride27.xml" ContentType="application/vnd.openxmlformats-officedocument.themeOverride+xml"/>
  <Override PartName="/ppt/charts/chart91.xml" ContentType="application/vnd.openxmlformats-officedocument.drawingml.chart+xml"/>
  <Override PartName="/ppt/theme/themeOverride28.xml" ContentType="application/vnd.openxmlformats-officedocument.themeOverride+xml"/>
  <Override PartName="/ppt/charts/chart92.xml" ContentType="application/vnd.openxmlformats-officedocument.drawingml.chart+xml"/>
  <Override PartName="/ppt/theme/themeOverride29.xml" ContentType="application/vnd.openxmlformats-officedocument.themeOverride+xml"/>
  <Override PartName="/ppt/charts/chart93.xml" ContentType="application/vnd.openxmlformats-officedocument.drawingml.chart+xml"/>
  <Override PartName="/ppt/theme/themeOverride30.xml" ContentType="application/vnd.openxmlformats-officedocument.themeOverride+xml"/>
  <Override PartName="/ppt/charts/chart94.xml" ContentType="application/vnd.openxmlformats-officedocument.drawingml.chart+xml"/>
  <Override PartName="/ppt/theme/themeOverride31.xml" ContentType="application/vnd.openxmlformats-officedocument.themeOverride+xml"/>
  <Override PartName="/ppt/charts/chart95.xml" ContentType="application/vnd.openxmlformats-officedocument.drawingml.chart+xml"/>
  <Override PartName="/ppt/theme/themeOverride32.xml" ContentType="application/vnd.openxmlformats-officedocument.themeOverride+xml"/>
  <Override PartName="/ppt/charts/chart96.xml" ContentType="application/vnd.openxmlformats-officedocument.drawingml.chart+xml"/>
  <Override PartName="/ppt/theme/themeOverride33.xml" ContentType="application/vnd.openxmlformats-officedocument.themeOverride+xml"/>
  <Override PartName="/ppt/charts/chart97.xml" ContentType="application/vnd.openxmlformats-officedocument.drawingml.chart+xml"/>
  <Override PartName="/ppt/theme/themeOverride34.xml" ContentType="application/vnd.openxmlformats-officedocument.themeOverride+xml"/>
  <Override PartName="/ppt/charts/chart98.xml" ContentType="application/vnd.openxmlformats-officedocument.drawingml.chart+xml"/>
  <Override PartName="/ppt/theme/themeOverride35.xml" ContentType="application/vnd.openxmlformats-officedocument.themeOverride+xml"/>
  <Override PartName="/ppt/charts/chart99.xml" ContentType="application/vnd.openxmlformats-officedocument.drawingml.chart+xml"/>
  <Override PartName="/ppt/theme/themeOverride36.xml" ContentType="application/vnd.openxmlformats-officedocument.themeOverride+xml"/>
  <Override PartName="/ppt/charts/chart100.xml" ContentType="application/vnd.openxmlformats-officedocument.drawingml.chart+xml"/>
  <Override PartName="/ppt/theme/themeOverride37.xml" ContentType="application/vnd.openxmlformats-officedocument.themeOverride+xml"/>
  <Override PartName="/ppt/charts/chart101.xml" ContentType="application/vnd.openxmlformats-officedocument.drawingml.chart+xml"/>
  <Override PartName="/ppt/theme/themeOverride38.xml" ContentType="application/vnd.openxmlformats-officedocument.themeOverride+xml"/>
  <Override PartName="/ppt/charts/chart102.xml" ContentType="application/vnd.openxmlformats-officedocument.drawingml.chart+xml"/>
  <Override PartName="/ppt/theme/themeOverride39.xml" ContentType="application/vnd.openxmlformats-officedocument.themeOverride+xml"/>
  <Override PartName="/ppt/charts/chart103.xml" ContentType="application/vnd.openxmlformats-officedocument.drawingml.chart+xml"/>
  <Override PartName="/ppt/theme/themeOverride40.xml" ContentType="application/vnd.openxmlformats-officedocument.themeOverride+xml"/>
  <Override PartName="/ppt/notesSlides/notesSlide12.xml" ContentType="application/vnd.openxmlformats-officedocument.presentationml.notesSlide+xml"/>
  <Override PartName="/ppt/charts/chart104.xml" ContentType="application/vnd.openxmlformats-officedocument.drawingml.chart+xml"/>
  <Override PartName="/ppt/theme/themeOverride41.xml" ContentType="application/vnd.openxmlformats-officedocument.themeOverride+xml"/>
  <Override PartName="/ppt/charts/chart105.xml" ContentType="application/vnd.openxmlformats-officedocument.drawingml.chart+xml"/>
  <Override PartName="/ppt/theme/themeOverride42.xml" ContentType="application/vnd.openxmlformats-officedocument.themeOverride+xml"/>
  <Override PartName="/ppt/charts/chart106.xml" ContentType="application/vnd.openxmlformats-officedocument.drawingml.chart+xml"/>
  <Override PartName="/ppt/theme/themeOverride43.xml" ContentType="application/vnd.openxmlformats-officedocument.themeOverride+xml"/>
  <Override PartName="/ppt/charts/chart107.xml" ContentType="application/vnd.openxmlformats-officedocument.drawingml.chart+xml"/>
  <Override PartName="/ppt/theme/themeOverride44.xml" ContentType="application/vnd.openxmlformats-officedocument.themeOverride+xml"/>
  <Override PartName="/ppt/notesSlides/notesSlide13.xml" ContentType="application/vnd.openxmlformats-officedocument.presentationml.notesSlide+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theme/themeOverride45.xml" ContentType="application/vnd.openxmlformats-officedocument.themeOverride+xml"/>
  <Override PartName="/ppt/charts/chart111.xml" ContentType="application/vnd.openxmlformats-officedocument.drawingml.chart+xml"/>
  <Override PartName="/ppt/charts/chart112.xml" ContentType="application/vnd.openxmlformats-officedocument.drawingml.chart+xml"/>
  <Override PartName="/ppt/theme/themeOverride46.xml" ContentType="application/vnd.openxmlformats-officedocument.themeOverride+xml"/>
  <Override PartName="/ppt/charts/chart113.xml" ContentType="application/vnd.openxmlformats-officedocument.drawingml.chart+xml"/>
  <Override PartName="/ppt/theme/themeOverride47.xml" ContentType="application/vnd.openxmlformats-officedocument.themeOverride+xml"/>
  <Override PartName="/ppt/charts/chart114.xml" ContentType="application/vnd.openxmlformats-officedocument.drawingml.chart+xml"/>
  <Override PartName="/ppt/theme/themeOverride48.xml" ContentType="application/vnd.openxmlformats-officedocument.themeOverride+xml"/>
  <Override PartName="/ppt/charts/chart115.xml" ContentType="application/vnd.openxmlformats-officedocument.drawingml.chart+xml"/>
  <Override PartName="/ppt/theme/themeOverride49.xml" ContentType="application/vnd.openxmlformats-officedocument.themeOverride+xml"/>
  <Override PartName="/ppt/charts/chart116.xml" ContentType="application/vnd.openxmlformats-officedocument.drawingml.chart+xml"/>
  <Override PartName="/ppt/theme/themeOverride50.xml" ContentType="application/vnd.openxmlformats-officedocument.themeOverride+xml"/>
  <Override PartName="/ppt/notesSlides/notesSlide14.xml" ContentType="application/vnd.openxmlformats-officedocument.presentationml.notesSlide+xml"/>
  <Override PartName="/ppt/charts/chart117.xml" ContentType="application/vnd.openxmlformats-officedocument.drawingml.chart+xml"/>
  <Override PartName="/ppt/theme/themeOverride51.xml" ContentType="application/vnd.openxmlformats-officedocument.themeOverride+xml"/>
  <Override PartName="/ppt/charts/chart118.xml" ContentType="application/vnd.openxmlformats-officedocument.drawingml.chart+xml"/>
  <Override PartName="/ppt/theme/themeOverride5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chart122.xml" ContentType="application/vnd.openxmlformats-officedocument.drawingml.chart+xml"/>
  <Override PartName="/ppt/charts/chart123.xml" ContentType="application/vnd.openxmlformats-officedocument.drawingml.chart+xml"/>
  <Override PartName="/ppt/charts/chart124.xml" ContentType="application/vnd.openxmlformats-officedocument.drawingml.chart+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4"/>
  </p:notesMasterIdLst>
  <p:sldIdLst>
    <p:sldId id="472" r:id="rId2"/>
    <p:sldId id="473" r:id="rId3"/>
    <p:sldId id="474" r:id="rId4"/>
    <p:sldId id="475" r:id="rId5"/>
    <p:sldId id="476" r:id="rId6"/>
    <p:sldId id="477" r:id="rId7"/>
    <p:sldId id="478" r:id="rId8"/>
    <p:sldId id="479" r:id="rId9"/>
    <p:sldId id="480" r:id="rId10"/>
    <p:sldId id="481" r:id="rId11"/>
    <p:sldId id="482" r:id="rId12"/>
    <p:sldId id="483" r:id="rId13"/>
    <p:sldId id="271" r:id="rId14"/>
    <p:sldId id="484" r:id="rId15"/>
    <p:sldId id="485" r:id="rId16"/>
    <p:sldId id="486" r:id="rId17"/>
    <p:sldId id="487" r:id="rId18"/>
    <p:sldId id="488" r:id="rId19"/>
    <p:sldId id="489" r:id="rId20"/>
    <p:sldId id="490" r:id="rId21"/>
    <p:sldId id="491" r:id="rId22"/>
    <p:sldId id="492" r:id="rId23"/>
    <p:sldId id="281" r:id="rId24"/>
    <p:sldId id="282" r:id="rId25"/>
    <p:sldId id="283" r:id="rId26"/>
    <p:sldId id="284" r:id="rId27"/>
    <p:sldId id="493" r:id="rId28"/>
    <p:sldId id="494" r:id="rId29"/>
    <p:sldId id="287" r:id="rId30"/>
    <p:sldId id="495" r:id="rId31"/>
    <p:sldId id="289" r:id="rId32"/>
    <p:sldId id="496" r:id="rId33"/>
    <p:sldId id="497" r:id="rId34"/>
    <p:sldId id="498" r:id="rId35"/>
    <p:sldId id="293" r:id="rId36"/>
    <p:sldId id="294" r:id="rId37"/>
    <p:sldId id="295" r:id="rId38"/>
    <p:sldId id="499" r:id="rId39"/>
    <p:sldId id="500" r:id="rId40"/>
    <p:sldId id="501" r:id="rId41"/>
    <p:sldId id="502" r:id="rId42"/>
    <p:sldId id="503" r:id="rId43"/>
    <p:sldId id="504" r:id="rId44"/>
    <p:sldId id="505" r:id="rId45"/>
    <p:sldId id="506" r:id="rId46"/>
    <p:sldId id="304" r:id="rId47"/>
    <p:sldId id="507" r:id="rId48"/>
    <p:sldId id="508" r:id="rId49"/>
    <p:sldId id="308" r:id="rId50"/>
    <p:sldId id="509" r:id="rId51"/>
    <p:sldId id="310" r:id="rId52"/>
    <p:sldId id="510" r:id="rId53"/>
    <p:sldId id="312" r:id="rId54"/>
    <p:sldId id="511" r:id="rId55"/>
    <p:sldId id="314" r:id="rId56"/>
    <p:sldId id="315" r:id="rId57"/>
    <p:sldId id="316" r:id="rId58"/>
    <p:sldId id="317" r:id="rId59"/>
    <p:sldId id="318" r:id="rId60"/>
    <p:sldId id="512" r:id="rId61"/>
    <p:sldId id="320" r:id="rId62"/>
    <p:sldId id="513" r:id="rId63"/>
    <p:sldId id="322" r:id="rId64"/>
    <p:sldId id="514" r:id="rId65"/>
    <p:sldId id="324" r:id="rId66"/>
    <p:sldId id="516" r:id="rId67"/>
    <p:sldId id="326" r:id="rId68"/>
    <p:sldId id="518" r:id="rId69"/>
    <p:sldId id="328" r:id="rId70"/>
    <p:sldId id="329" r:id="rId71"/>
    <p:sldId id="330" r:id="rId72"/>
    <p:sldId id="519" r:id="rId73"/>
    <p:sldId id="520" r:id="rId74"/>
    <p:sldId id="521" r:id="rId75"/>
    <p:sldId id="334" r:id="rId76"/>
    <p:sldId id="335" r:id="rId77"/>
    <p:sldId id="522" r:id="rId78"/>
    <p:sldId id="337" r:id="rId79"/>
    <p:sldId id="523" r:id="rId80"/>
    <p:sldId id="524" r:id="rId81"/>
    <p:sldId id="525" r:id="rId82"/>
    <p:sldId id="526" r:id="rId83"/>
    <p:sldId id="527" r:id="rId84"/>
    <p:sldId id="343" r:id="rId85"/>
    <p:sldId id="528" r:id="rId86"/>
    <p:sldId id="529" r:id="rId87"/>
    <p:sldId id="530" r:id="rId88"/>
    <p:sldId id="347" r:id="rId89"/>
    <p:sldId id="348" r:id="rId90"/>
    <p:sldId id="349" r:id="rId91"/>
    <p:sldId id="350" r:id="rId92"/>
    <p:sldId id="351" r:id="rId93"/>
    <p:sldId id="352" r:id="rId94"/>
    <p:sldId id="533" r:id="rId95"/>
    <p:sldId id="531" r:id="rId96"/>
    <p:sldId id="355" r:id="rId97"/>
    <p:sldId id="356" r:id="rId98"/>
    <p:sldId id="532" r:id="rId99"/>
    <p:sldId id="358" r:id="rId100"/>
    <p:sldId id="534" r:id="rId101"/>
    <p:sldId id="535" r:id="rId102"/>
    <p:sldId id="536" r:id="rId103"/>
    <p:sldId id="362" r:id="rId104"/>
    <p:sldId id="537" r:id="rId105"/>
    <p:sldId id="365" r:id="rId106"/>
    <p:sldId id="366" r:id="rId107"/>
    <p:sldId id="538" r:id="rId108"/>
    <p:sldId id="539" r:id="rId109"/>
    <p:sldId id="369" r:id="rId110"/>
    <p:sldId id="540" r:id="rId111"/>
    <p:sldId id="541" r:id="rId112"/>
    <p:sldId id="372" r:id="rId113"/>
    <p:sldId id="542" r:id="rId114"/>
    <p:sldId id="544" r:id="rId115"/>
    <p:sldId id="375" r:id="rId116"/>
    <p:sldId id="376" r:id="rId117"/>
    <p:sldId id="377" r:id="rId118"/>
    <p:sldId id="378" r:id="rId119"/>
    <p:sldId id="545" r:id="rId120"/>
    <p:sldId id="546" r:id="rId121"/>
    <p:sldId id="547" r:id="rId122"/>
    <p:sldId id="382" r:id="rId123"/>
    <p:sldId id="383" r:id="rId124"/>
    <p:sldId id="384" r:id="rId125"/>
    <p:sldId id="385" r:id="rId126"/>
    <p:sldId id="548" r:id="rId127"/>
    <p:sldId id="549" r:id="rId128"/>
    <p:sldId id="550" r:id="rId129"/>
    <p:sldId id="389" r:id="rId130"/>
    <p:sldId id="551" r:id="rId131"/>
    <p:sldId id="391" r:id="rId132"/>
    <p:sldId id="392" r:id="rId133"/>
    <p:sldId id="552" r:id="rId134"/>
    <p:sldId id="394" r:id="rId135"/>
    <p:sldId id="553" r:id="rId136"/>
    <p:sldId id="554" r:id="rId137"/>
    <p:sldId id="555" r:id="rId138"/>
    <p:sldId id="398" r:id="rId139"/>
    <p:sldId id="399" r:id="rId140"/>
    <p:sldId id="400" r:id="rId141"/>
    <p:sldId id="556" r:id="rId142"/>
    <p:sldId id="402" r:id="rId143"/>
    <p:sldId id="403" r:id="rId144"/>
    <p:sldId id="404" r:id="rId145"/>
    <p:sldId id="405" r:id="rId146"/>
    <p:sldId id="557" r:id="rId147"/>
    <p:sldId id="558" r:id="rId148"/>
    <p:sldId id="559" r:id="rId149"/>
    <p:sldId id="409" r:id="rId150"/>
    <p:sldId id="410" r:id="rId151"/>
    <p:sldId id="411" r:id="rId152"/>
    <p:sldId id="412" r:id="rId153"/>
    <p:sldId id="560" r:id="rId154"/>
    <p:sldId id="414" r:id="rId155"/>
    <p:sldId id="415" r:id="rId156"/>
    <p:sldId id="561" r:id="rId157"/>
    <p:sldId id="562" r:id="rId158"/>
    <p:sldId id="563" r:id="rId159"/>
    <p:sldId id="564" r:id="rId160"/>
    <p:sldId id="565" r:id="rId161"/>
    <p:sldId id="566" r:id="rId162"/>
    <p:sldId id="567" r:id="rId163"/>
    <p:sldId id="568" r:id="rId164"/>
    <p:sldId id="569" r:id="rId165"/>
    <p:sldId id="570" r:id="rId166"/>
    <p:sldId id="571" r:id="rId167"/>
    <p:sldId id="573" r:id="rId168"/>
    <p:sldId id="574" r:id="rId169"/>
    <p:sldId id="575" r:id="rId170"/>
    <p:sldId id="576" r:id="rId171"/>
    <p:sldId id="577" r:id="rId172"/>
    <p:sldId id="578" r:id="rId173"/>
    <p:sldId id="579" r:id="rId174"/>
    <p:sldId id="580" r:id="rId175"/>
    <p:sldId id="581" r:id="rId176"/>
    <p:sldId id="436" r:id="rId177"/>
    <p:sldId id="437" r:id="rId178"/>
    <p:sldId id="582" r:id="rId179"/>
    <p:sldId id="583" r:id="rId180"/>
    <p:sldId id="584" r:id="rId181"/>
    <p:sldId id="585" r:id="rId182"/>
    <p:sldId id="442" r:id="rId183"/>
    <p:sldId id="586" r:id="rId184"/>
    <p:sldId id="444" r:id="rId185"/>
    <p:sldId id="587" r:id="rId186"/>
    <p:sldId id="588" r:id="rId187"/>
    <p:sldId id="447" r:id="rId188"/>
    <p:sldId id="448" r:id="rId189"/>
    <p:sldId id="589" r:id="rId190"/>
    <p:sldId id="590" r:id="rId191"/>
    <p:sldId id="591" r:id="rId192"/>
    <p:sldId id="592" r:id="rId193"/>
    <p:sldId id="594" r:id="rId194"/>
    <p:sldId id="454" r:id="rId195"/>
    <p:sldId id="595" r:id="rId196"/>
    <p:sldId id="456" r:id="rId197"/>
    <p:sldId id="596" r:id="rId198"/>
    <p:sldId id="597" r:id="rId199"/>
    <p:sldId id="598" r:id="rId200"/>
    <p:sldId id="599" r:id="rId201"/>
    <p:sldId id="600" r:id="rId202"/>
    <p:sldId id="601" r:id="rId203"/>
    <p:sldId id="602" r:id="rId204"/>
    <p:sldId id="603" r:id="rId205"/>
    <p:sldId id="604" r:id="rId206"/>
    <p:sldId id="605" r:id="rId207"/>
    <p:sldId id="466" r:id="rId208"/>
    <p:sldId id="467" r:id="rId209"/>
    <p:sldId id="606" r:id="rId210"/>
    <p:sldId id="607" r:id="rId211"/>
    <p:sldId id="608" r:id="rId212"/>
    <p:sldId id="471" r:id="rId2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66666"/>
    <a:srgbClr val="999999"/>
    <a:srgbClr val="FFFF00"/>
    <a:srgbClr val="4D7EFF"/>
    <a:srgbClr val="0000FF"/>
    <a:srgbClr val="060505"/>
    <a:srgbClr val="005148"/>
    <a:srgbClr val="006666"/>
    <a:srgbClr val="01A2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05" autoAdjust="0"/>
    <p:restoredTop sz="99539" autoAdjust="0"/>
  </p:normalViewPr>
  <p:slideViewPr>
    <p:cSldViewPr snapToGrid="0">
      <p:cViewPr varScale="1">
        <p:scale>
          <a:sx n="73" d="100"/>
          <a:sy n="73" d="100"/>
        </p:scale>
        <p:origin x="-1230" y="-96"/>
      </p:cViewPr>
      <p:guideLst>
        <p:guide orient="horz" pos="2160"/>
        <p:guide pos="2880"/>
      </p:guideLst>
    </p:cSldViewPr>
  </p:slideViewPr>
  <p:outlineViewPr>
    <p:cViewPr>
      <p:scale>
        <a:sx n="33" d="100"/>
        <a:sy n="33" d="100"/>
      </p:scale>
      <p:origin x="0" y="2016"/>
    </p:cViewPr>
  </p:outlineViewPr>
  <p:notesTextViewPr>
    <p:cViewPr>
      <p:scale>
        <a:sx n="100" d="100"/>
        <a:sy n="100" d="100"/>
      </p:scale>
      <p:origin x="0" y="0"/>
    </p:cViewPr>
  </p:notesTextViewPr>
  <p:sorterViewPr>
    <p:cViewPr>
      <p:scale>
        <a:sx n="76" d="100"/>
        <a:sy n="76" d="100"/>
      </p:scale>
      <p:origin x="0" y="345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viewProps" Target="viewProps.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00.xml.rels><?xml version="1.0" encoding="UTF-8" standalone="yes"?>
<Relationships xmlns="http://schemas.openxmlformats.org/package/2006/relationships"><Relationship Id="rId2" Type="http://schemas.openxmlformats.org/officeDocument/2006/relationships/package" Target="../embeddings/Microsoft_Excel_Worksheet100.xlsx"/><Relationship Id="rId1" Type="http://schemas.openxmlformats.org/officeDocument/2006/relationships/themeOverride" Target="../theme/themeOverride37.xml"/></Relationships>
</file>

<file path=ppt/charts/_rels/chart101.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themeOverride" Target="../theme/themeOverride38.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themeOverride" Target="../theme/themeOverride39.xml"/></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themeOverride" Target="../theme/themeOverride40.xml"/></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themeOverride" Target="../theme/themeOverride41.xml"/></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themeOverride" Target="../theme/themeOverride42.xml"/></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6.xlsx"/><Relationship Id="rId1" Type="http://schemas.openxmlformats.org/officeDocument/2006/relationships/themeOverride" Target="../theme/themeOverride43.xml"/></Relationships>
</file>

<file path=ppt/charts/_rels/chart107.xml.rels><?xml version="1.0" encoding="UTF-8" standalone="yes"?>
<Relationships xmlns="http://schemas.openxmlformats.org/package/2006/relationships"><Relationship Id="rId2" Type="http://schemas.openxmlformats.org/officeDocument/2006/relationships/package" Target="../embeddings/Microsoft_Excel_Worksheet107.xlsx"/><Relationship Id="rId1" Type="http://schemas.openxmlformats.org/officeDocument/2006/relationships/themeOverride" Target="../theme/themeOverride44.xml"/></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themeOverride" Target="../theme/themeOverride45.xml"/></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Macro-Enabled_Worksheet111.xlsm"/></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themeOverride" Target="../theme/themeOverride46.xml"/></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3.xlsx"/><Relationship Id="rId1" Type="http://schemas.openxmlformats.org/officeDocument/2006/relationships/themeOverride" Target="../theme/themeOverride47.xml"/></Relationships>
</file>

<file path=ppt/charts/_rels/chart114.xml.rels><?xml version="1.0" encoding="UTF-8" standalone="yes"?>
<Relationships xmlns="http://schemas.openxmlformats.org/package/2006/relationships"><Relationship Id="rId2" Type="http://schemas.openxmlformats.org/officeDocument/2006/relationships/package" Target="../embeddings/Microsoft_Excel_Worksheet114.xlsx"/><Relationship Id="rId1" Type="http://schemas.openxmlformats.org/officeDocument/2006/relationships/themeOverride" Target="../theme/themeOverride48.xml"/></Relationships>
</file>

<file path=ppt/charts/_rels/chart115.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themeOverride" Target="../theme/themeOverride49.xml"/></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6.xlsx"/><Relationship Id="rId1" Type="http://schemas.openxmlformats.org/officeDocument/2006/relationships/themeOverride" Target="../theme/themeOverride50.xml"/></Relationships>
</file>

<file path=ppt/charts/_rels/chart117.xml.rels><?xml version="1.0" encoding="UTF-8" standalone="yes"?>
<Relationships xmlns="http://schemas.openxmlformats.org/package/2006/relationships"><Relationship Id="rId2" Type="http://schemas.openxmlformats.org/officeDocument/2006/relationships/package" Target="../embeddings/Microsoft_Excel_Worksheet117.xlsx"/><Relationship Id="rId1" Type="http://schemas.openxmlformats.org/officeDocument/2006/relationships/themeOverride" Target="../theme/themeOverride51.xml"/></Relationships>
</file>

<file path=ppt/charts/_rels/chart118.xml.rels><?xml version="1.0" encoding="UTF-8" standalone="yes"?>
<Relationships xmlns="http://schemas.openxmlformats.org/package/2006/relationships"><Relationship Id="rId2" Type="http://schemas.openxmlformats.org/officeDocument/2006/relationships/package" Target="../embeddings/Microsoft_Excel_Worksheet118.xlsx"/><Relationship Id="rId1" Type="http://schemas.openxmlformats.org/officeDocument/2006/relationships/themeOverride" Target="../theme/themeOverride52.xml"/></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20.xlsx"/></Relationships>
</file>

<file path=ppt/charts/_rels/chart121.xml.rels><?xml version="1.0" encoding="UTF-8" standalone="yes"?>
<Relationships xmlns="http://schemas.openxmlformats.org/package/2006/relationships"><Relationship Id="rId1" Type="http://schemas.openxmlformats.org/officeDocument/2006/relationships/package" Target="../embeddings/Microsoft_Excel_Worksheet121.xlsx"/></Relationships>
</file>

<file path=ppt/charts/_rels/chart122.xml.rels><?xml version="1.0" encoding="UTF-8" standalone="yes"?>
<Relationships xmlns="http://schemas.openxmlformats.org/package/2006/relationships"><Relationship Id="rId1" Type="http://schemas.openxmlformats.org/officeDocument/2006/relationships/package" Target="../embeddings/Microsoft_Excel_Worksheet122.xlsx"/></Relationships>
</file>

<file path=ppt/charts/_rels/chart123.xml.rels><?xml version="1.0" encoding="UTF-8" standalone="yes"?>
<Relationships xmlns="http://schemas.openxmlformats.org/package/2006/relationships"><Relationship Id="rId1" Type="http://schemas.openxmlformats.org/officeDocument/2006/relationships/package" Target="../embeddings/Microsoft_Excel_Worksheet123.xlsx"/></Relationships>
</file>

<file path=ppt/charts/_rels/chart124.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2.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3.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4.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5.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6.xml"/></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themeOverride" Target="../theme/themeOverride7.xml"/></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themeOverride" Target="../theme/themeOverride8.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themeOverride" Target="../theme/themeOverride9.xml"/></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themeOverride" Target="../theme/themeOverride10.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themeOverride" Target="../theme/themeOverride11.xml"/></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themeOverride" Target="../theme/themeOverride12.xml"/></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themeOverride" Target="../theme/themeOverride13.xml"/></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themeOverride" Target="../theme/themeOverride14.xml"/></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themeOverride" Target="../theme/themeOverride15.xml"/></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themeOverride" Target="../theme/themeOverride16.xml"/></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themeOverride" Target="../theme/themeOverride17.xml"/></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themeOverride" Target="../theme/themeOverride18.xml"/></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themeOverride" Target="../theme/themeOverride19.xml"/></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themeOverride" Target="../theme/themeOverride20.xml"/></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themeOverride" Target="../theme/themeOverride21.xml"/></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themeOverride" Target="../theme/themeOverride22.xml"/></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themeOverride" Target="../theme/themeOverride23.xml"/></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1.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7.xml.rels><?xml version="1.0" encoding="UTF-8" standalone="yes"?>
<Relationships xmlns="http://schemas.openxmlformats.org/package/2006/relationships"><Relationship Id="rId2" Type="http://schemas.openxmlformats.org/officeDocument/2006/relationships/package" Target="../embeddings/Microsoft_Excel_Worksheet87.xlsx"/><Relationship Id="rId1" Type="http://schemas.openxmlformats.org/officeDocument/2006/relationships/themeOverride" Target="../theme/themeOverride24.xml"/></Relationships>
</file>

<file path=ppt/charts/_rels/chart88.xml.rels><?xml version="1.0" encoding="UTF-8" standalone="yes"?>
<Relationships xmlns="http://schemas.openxmlformats.org/package/2006/relationships"><Relationship Id="rId2" Type="http://schemas.openxmlformats.org/officeDocument/2006/relationships/package" Target="../embeddings/Microsoft_Excel_Worksheet88.xlsx"/><Relationship Id="rId1" Type="http://schemas.openxmlformats.org/officeDocument/2006/relationships/themeOverride" Target="../theme/themeOverride25.xml"/></Relationships>
</file>

<file path=ppt/charts/_rels/chart89.xml.rels><?xml version="1.0" encoding="UTF-8" standalone="yes"?>
<Relationships xmlns="http://schemas.openxmlformats.org/package/2006/relationships"><Relationship Id="rId2" Type="http://schemas.openxmlformats.org/officeDocument/2006/relationships/package" Target="../embeddings/Microsoft_Excel_Worksheet89.xlsx"/><Relationship Id="rId1" Type="http://schemas.openxmlformats.org/officeDocument/2006/relationships/themeOverride" Target="../theme/themeOverride26.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90.xml.rels><?xml version="1.0" encoding="UTF-8" standalone="yes"?>
<Relationships xmlns="http://schemas.openxmlformats.org/package/2006/relationships"><Relationship Id="rId2" Type="http://schemas.openxmlformats.org/officeDocument/2006/relationships/package" Target="../embeddings/Microsoft_Excel_Worksheet90.xlsx"/><Relationship Id="rId1" Type="http://schemas.openxmlformats.org/officeDocument/2006/relationships/themeOverride" Target="../theme/themeOverride27.xml"/></Relationships>
</file>

<file path=ppt/charts/_rels/chart91.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themeOverride" Target="../theme/themeOverride28.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themeOverride" Target="../theme/themeOverride29.xml"/></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themeOverride" Target="../theme/themeOverride30.xml"/></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4.xlsx"/><Relationship Id="rId1" Type="http://schemas.openxmlformats.org/officeDocument/2006/relationships/themeOverride" Target="../theme/themeOverride31.xml"/></Relationships>
</file>

<file path=ppt/charts/_rels/chart95.xml.rels><?xml version="1.0" encoding="UTF-8" standalone="yes"?>
<Relationships xmlns="http://schemas.openxmlformats.org/package/2006/relationships"><Relationship Id="rId2" Type="http://schemas.openxmlformats.org/officeDocument/2006/relationships/package" Target="../embeddings/Microsoft_Excel_Worksheet95.xlsx"/><Relationship Id="rId1" Type="http://schemas.openxmlformats.org/officeDocument/2006/relationships/themeOverride" Target="../theme/themeOverride32.xml"/></Relationships>
</file>

<file path=ppt/charts/_rels/chart96.xml.rels><?xml version="1.0" encoding="UTF-8" standalone="yes"?>
<Relationships xmlns="http://schemas.openxmlformats.org/package/2006/relationships"><Relationship Id="rId2" Type="http://schemas.openxmlformats.org/officeDocument/2006/relationships/package" Target="../embeddings/Microsoft_Excel_Worksheet96.xlsx"/><Relationship Id="rId1" Type="http://schemas.openxmlformats.org/officeDocument/2006/relationships/themeOverride" Target="../theme/themeOverride33.xml"/></Relationships>
</file>

<file path=ppt/charts/_rels/chart97.xml.rels><?xml version="1.0" encoding="UTF-8" standalone="yes"?>
<Relationships xmlns="http://schemas.openxmlformats.org/package/2006/relationships"><Relationship Id="rId2" Type="http://schemas.openxmlformats.org/officeDocument/2006/relationships/package" Target="../embeddings/Microsoft_Excel_Worksheet97.xlsx"/><Relationship Id="rId1" Type="http://schemas.openxmlformats.org/officeDocument/2006/relationships/themeOverride" Target="../theme/themeOverride34.xml"/></Relationships>
</file>

<file path=ppt/charts/_rels/chart98.xml.rels><?xml version="1.0" encoding="UTF-8" standalone="yes"?>
<Relationships xmlns="http://schemas.openxmlformats.org/package/2006/relationships"><Relationship Id="rId2" Type="http://schemas.openxmlformats.org/officeDocument/2006/relationships/package" Target="../embeddings/Microsoft_Excel_Worksheet98.xlsx"/><Relationship Id="rId1" Type="http://schemas.openxmlformats.org/officeDocument/2006/relationships/themeOverride" Target="../theme/themeOverride35.xml"/></Relationships>
</file>

<file path=ppt/charts/_rels/chart99.xml.rels><?xml version="1.0" encoding="UTF-8" standalone="yes"?>
<Relationships xmlns="http://schemas.openxmlformats.org/package/2006/relationships"><Relationship Id="rId2" Type="http://schemas.openxmlformats.org/officeDocument/2006/relationships/package" Target="../embeddings/Microsoft_Excel_Worksheet99.xlsx"/><Relationship Id="rId1" Type="http://schemas.openxmlformats.org/officeDocument/2006/relationships/themeOverride" Target="../theme/themeOverride3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lumMod val="50000"/>
              </a:schemeClr>
            </a:solidFill>
            <a:ln>
              <a:solidFill>
                <a:srgbClr val="003300"/>
              </a:solidFill>
            </a:ln>
          </c:spPr>
          <c:invertIfNegative val="0"/>
          <c:dLbls>
            <c:numFmt formatCode="0.0%" sourceLinked="0"/>
            <c:txPr>
              <a:bodyPr rot="-5400000" vert="horz"/>
              <a:lstStyle/>
              <a:p>
                <a:pPr>
                  <a:defRPr sz="2000">
                    <a:solidFill>
                      <a:schemeClr val="bg1"/>
                    </a:solidFill>
                    <a:latin typeface="Franklin Gothic Book" pitchFamily="34" charset="0"/>
                  </a:defRPr>
                </a:pPr>
                <a:endParaRPr lang="en-US"/>
              </a:p>
            </c:txPr>
            <c:dLblPos val="inEnd"/>
            <c:showLegendKey val="0"/>
            <c:showVal val="1"/>
            <c:showCatName val="0"/>
            <c:showSerName val="0"/>
            <c:showPercent val="0"/>
            <c:showBubbleSize val="0"/>
            <c:showLeaderLines val="0"/>
          </c:dLbls>
          <c:cat>
            <c:numRef>
              <c:f>Sheet1!$A$2:$A$13</c:f>
              <c:numCache>
                <c:formatCode>General</c:formatCode>
                <c:ptCount val="12"/>
                <c:pt idx="0">
                  <c:v>2000</c:v>
                </c:pt>
                <c:pt idx="1">
                  <c:v>2001</c:v>
                </c:pt>
                <c:pt idx="2">
                  <c:v>2002</c:v>
                </c:pt>
                <c:pt idx="3">
                  <c:v>2003</c:v>
                </c:pt>
                <c:pt idx="4">
                  <c:v>2004</c:v>
                </c:pt>
                <c:pt idx="5">
                  <c:v>2005</c:v>
                </c:pt>
                <c:pt idx="6">
                  <c:v>2006</c:v>
                </c:pt>
                <c:pt idx="7">
                  <c:v>2007</c:v>
                </c:pt>
                <c:pt idx="8">
                  <c:v>2008</c:v>
                </c:pt>
                <c:pt idx="9">
                  <c:v>2009</c:v>
                </c:pt>
                <c:pt idx="10">
                  <c:v>2010</c:v>
                </c:pt>
                <c:pt idx="11">
                  <c:v>2011</c:v>
                </c:pt>
              </c:numCache>
            </c:numRef>
          </c:cat>
          <c:val>
            <c:numRef>
              <c:f>Sheet1!$B$2:$B$13</c:f>
              <c:numCache>
                <c:formatCode>0.00%</c:formatCode>
                <c:ptCount val="12"/>
                <c:pt idx="0">
                  <c:v>9.9000000000000005E-2</c:v>
                </c:pt>
                <c:pt idx="1">
                  <c:v>0.108</c:v>
                </c:pt>
                <c:pt idx="2">
                  <c:v>0.11600000000000001</c:v>
                </c:pt>
                <c:pt idx="3">
                  <c:v>0.11899999999999999</c:v>
                </c:pt>
                <c:pt idx="4">
                  <c:v>0.127</c:v>
                </c:pt>
                <c:pt idx="5">
                  <c:v>0.11899999999999999</c:v>
                </c:pt>
                <c:pt idx="6">
                  <c:v>0.121</c:v>
                </c:pt>
                <c:pt idx="7">
                  <c:v>0.11600000000000001</c:v>
                </c:pt>
                <c:pt idx="8">
                  <c:v>0.11700000000000001</c:v>
                </c:pt>
                <c:pt idx="9">
                  <c:v>0.13100000000000001</c:v>
                </c:pt>
                <c:pt idx="10">
                  <c:v>0.127</c:v>
                </c:pt>
                <c:pt idx="11">
                  <c:v>0.11899999999999999</c:v>
                </c:pt>
              </c:numCache>
            </c:numRef>
          </c:val>
        </c:ser>
        <c:dLbls>
          <c:showLegendKey val="0"/>
          <c:showVal val="0"/>
          <c:showCatName val="0"/>
          <c:showSerName val="0"/>
          <c:showPercent val="0"/>
          <c:showBubbleSize val="0"/>
        </c:dLbls>
        <c:gapWidth val="43"/>
        <c:axId val="171316352"/>
        <c:axId val="171318656"/>
      </c:barChart>
      <c:catAx>
        <c:axId val="171316352"/>
        <c:scaling>
          <c:orientation val="minMax"/>
        </c:scaling>
        <c:delete val="0"/>
        <c:axPos val="b"/>
        <c:numFmt formatCode="General" sourceLinked="1"/>
        <c:majorTickMark val="none"/>
        <c:minorTickMark val="none"/>
        <c:tickLblPos val="nextTo"/>
        <c:spPr>
          <a:ln w="38100">
            <a:solidFill>
              <a:schemeClr val="tx1"/>
            </a:solidFill>
          </a:ln>
        </c:spPr>
        <c:txPr>
          <a:bodyPr/>
          <a:lstStyle/>
          <a:p>
            <a:pPr>
              <a:defRPr>
                <a:latin typeface="Franklin Gothic Book"/>
                <a:cs typeface="Franklin Gothic Book"/>
              </a:defRPr>
            </a:pPr>
            <a:endParaRPr lang="en-US"/>
          </a:p>
        </c:txPr>
        <c:crossAx val="171318656"/>
        <c:crosses val="autoZero"/>
        <c:auto val="1"/>
        <c:lblAlgn val="ctr"/>
        <c:lblOffset val="100"/>
        <c:tickLblSkip val="2"/>
        <c:noMultiLvlLbl val="0"/>
      </c:catAx>
      <c:valAx>
        <c:axId val="171318656"/>
        <c:scaling>
          <c:orientation val="minMax"/>
        </c:scaling>
        <c:delete val="0"/>
        <c:axPos val="l"/>
        <c:majorGridlines>
          <c:spPr>
            <a:ln>
              <a:prstDash val="sysDot"/>
            </a:ln>
          </c:spPr>
        </c:majorGridlines>
        <c:numFmt formatCode="0%" sourceLinked="0"/>
        <c:majorTickMark val="out"/>
        <c:minorTickMark val="none"/>
        <c:tickLblPos val="nextTo"/>
        <c:txPr>
          <a:bodyPr/>
          <a:lstStyle/>
          <a:p>
            <a:pPr>
              <a:defRPr>
                <a:latin typeface="Franklin Gothic Book"/>
                <a:cs typeface="Franklin Gothic Book"/>
              </a:defRPr>
            </a:pPr>
            <a:endParaRPr lang="en-US"/>
          </a:p>
        </c:txPr>
        <c:crossAx val="171316352"/>
        <c:crosses val="autoZero"/>
        <c:crossBetween val="between"/>
      </c:valAx>
      <c:spPr>
        <a:solidFill>
          <a:schemeClr val="bg1"/>
        </a:solidFill>
        <a:ln>
          <a:solidFill>
            <a:schemeClr val="tx1"/>
          </a:solidFill>
        </a:ln>
      </c:spPr>
    </c:plotArea>
    <c:plotVisOnly val="1"/>
    <c:dispBlanksAs val="gap"/>
    <c:showDLblsOverMax val="0"/>
  </c:chart>
  <c:txPr>
    <a:bodyPr/>
    <a:lstStyle/>
    <a:p>
      <a:pPr>
        <a:defRPr sz="2000">
          <a:latin typeface="Franklin Gothic Medium"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chemeClr val="tx1"/>
              </a:solidFill>
            </a:ln>
          </c:spPr>
          <c:dPt>
            <c:idx val="0"/>
            <c:bubble3D val="0"/>
            <c:spPr>
              <a:solidFill>
                <a:srgbClr val="C00000"/>
              </a:solidFill>
              <a:ln>
                <a:solidFill>
                  <a:schemeClr val="tx1"/>
                </a:solidFill>
              </a:ln>
            </c:spPr>
          </c:dPt>
          <c:dPt>
            <c:idx val="1"/>
            <c:bubble3D val="0"/>
            <c:spPr>
              <a:solidFill>
                <a:srgbClr val="000000"/>
              </a:solidFill>
              <a:ln>
                <a:solidFill>
                  <a:schemeClr val="tx1"/>
                </a:solidFill>
              </a:ln>
            </c:spPr>
          </c:dPt>
          <c:cat>
            <c:strRef>
              <c:f>Sheet1!$A$2:$A$3</c:f>
              <c:strCache>
                <c:ptCount val="2"/>
                <c:pt idx="0">
                  <c:v>Diabetes</c:v>
                </c:pt>
                <c:pt idx="1">
                  <c:v>Non-diabetic</c:v>
                </c:pt>
              </c:strCache>
            </c:strRef>
          </c:cat>
          <c:val>
            <c:numRef>
              <c:f>Sheet1!$B$2:$B$3</c:f>
              <c:numCache>
                <c:formatCode>0.000%</c:formatCode>
                <c:ptCount val="2"/>
                <c:pt idx="0" formatCode="0.00%">
                  <c:v>0.16600000000000001</c:v>
                </c:pt>
                <c:pt idx="1">
                  <c:v>0.83399999999999996</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Smoking</c:v>
                </c:pt>
              </c:strCache>
            </c:strRef>
          </c:tx>
          <c:spPr>
            <a:solidFill>
              <a:schemeClr val="accent1">
                <a:lumMod val="50000"/>
              </a:schemeClr>
            </a:solidFill>
            <a:ln>
              <a:solidFill>
                <a:schemeClr val="tx1"/>
              </a:solidFill>
            </a:ln>
          </c:spPr>
          <c:invertIfNegative val="0"/>
          <c:dPt>
            <c:idx val="0"/>
            <c:invertIfNegative val="0"/>
            <c:bubble3D val="0"/>
            <c:spPr>
              <a:solidFill>
                <a:srgbClr val="800000"/>
              </a:solidFill>
              <a:ln>
                <a:solidFill>
                  <a:schemeClr val="tx1"/>
                </a:solidFill>
              </a:ln>
            </c:spPr>
          </c:dPt>
          <c:dLbls>
            <c:dLbl>
              <c:idx val="0"/>
              <c:numFmt formatCode="0.0%" sourceLinked="0"/>
              <c:spPr/>
              <c:txPr>
                <a:bodyPr/>
                <a:lstStyle/>
                <a:p>
                  <a:pPr>
                    <a:defRPr sz="2000">
                      <a:solidFill>
                        <a:schemeClr val="bg1"/>
                      </a:solidFill>
                      <a:latin typeface="Franklin Gothic Book"/>
                      <a:cs typeface="Franklin Gothic Book"/>
                    </a:defRPr>
                  </a:pPr>
                  <a:endParaRPr lang="en-US"/>
                </a:p>
              </c:txPr>
              <c:dLblPos val="inEnd"/>
              <c:showLegendKey val="0"/>
              <c:showVal val="1"/>
              <c:showCatName val="0"/>
              <c:showSerName val="0"/>
              <c:showPercent val="0"/>
              <c:showBubbleSize val="0"/>
            </c:dLbl>
            <c:dLbl>
              <c:idx val="3"/>
              <c:numFmt formatCode="0.0%" sourceLinked="0"/>
              <c:spPr/>
              <c:txPr>
                <a:bodyPr/>
                <a:lstStyle/>
                <a:p>
                  <a:pPr>
                    <a:defRPr sz="20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dLbl>
            <c:dLbl>
              <c:idx val="4"/>
              <c:numFmt formatCode="0.0%" sourceLinked="0"/>
              <c:spPr/>
              <c:txPr>
                <a:bodyPr/>
                <a:lstStyle/>
                <a:p>
                  <a:pPr>
                    <a:defRPr sz="20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dLbl>
            <c:numFmt formatCode="0.0%" sourceLinked="0"/>
            <c:txPr>
              <a:bodyPr/>
              <a:lstStyle/>
              <a:p>
                <a:pPr>
                  <a:defRPr sz="2000">
                    <a:solidFill>
                      <a:srgbClr val="003300"/>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Sheet1!$A$2:$A$6</c:f>
              <c:strCache>
                <c:ptCount val="5"/>
                <c:pt idx="0">
                  <c:v>USA</c:v>
                </c:pt>
                <c:pt idx="1">
                  <c:v>UK</c:v>
                </c:pt>
                <c:pt idx="2">
                  <c:v>Canada</c:v>
                </c:pt>
                <c:pt idx="3">
                  <c:v>France</c:v>
                </c:pt>
                <c:pt idx="4">
                  <c:v>Germany</c:v>
                </c:pt>
              </c:strCache>
            </c:strRef>
          </c:cat>
          <c:val>
            <c:numRef>
              <c:f>Sheet1!$B$2:$B$6</c:f>
              <c:numCache>
                <c:formatCode>0.0%</c:formatCode>
                <c:ptCount val="5"/>
                <c:pt idx="0">
                  <c:v>-0.19500000000000001</c:v>
                </c:pt>
                <c:pt idx="1">
                  <c:v>3.0000000000000001E-3</c:v>
                </c:pt>
                <c:pt idx="2">
                  <c:v>0</c:v>
                </c:pt>
                <c:pt idx="3">
                  <c:v>-6.6000000000000003E-2</c:v>
                </c:pt>
                <c:pt idx="4">
                  <c:v>-3.5999999999999997E-2</c:v>
                </c:pt>
              </c:numCache>
            </c:numRef>
          </c:val>
        </c:ser>
        <c:dLbls>
          <c:showLegendKey val="0"/>
          <c:showVal val="0"/>
          <c:showCatName val="0"/>
          <c:showSerName val="0"/>
          <c:showPercent val="0"/>
          <c:showBubbleSize val="0"/>
        </c:dLbls>
        <c:gapWidth val="50"/>
        <c:overlap val="-5"/>
        <c:axId val="201331072"/>
        <c:axId val="201332608"/>
      </c:barChart>
      <c:catAx>
        <c:axId val="201331072"/>
        <c:scaling>
          <c:orientation val="minMax"/>
        </c:scaling>
        <c:delete val="0"/>
        <c:axPos val="b"/>
        <c:majorTickMark val="none"/>
        <c:minorTickMark val="none"/>
        <c:tickLblPos val="low"/>
        <c:spPr>
          <a:ln w="50800">
            <a:solidFill>
              <a:srgbClr val="060505"/>
            </a:solidFill>
          </a:ln>
        </c:spPr>
        <c:txPr>
          <a:bodyPr/>
          <a:lstStyle/>
          <a:p>
            <a:pPr>
              <a:defRPr sz="2000">
                <a:latin typeface="Franklin Gothic Book"/>
                <a:cs typeface="Franklin Gothic Book"/>
              </a:defRPr>
            </a:pPr>
            <a:endParaRPr lang="en-US"/>
          </a:p>
        </c:txPr>
        <c:crossAx val="201332608"/>
        <c:crosses val="autoZero"/>
        <c:auto val="1"/>
        <c:lblAlgn val="ctr"/>
        <c:lblOffset val="100"/>
        <c:noMultiLvlLbl val="0"/>
      </c:catAx>
      <c:valAx>
        <c:axId val="201332608"/>
        <c:scaling>
          <c:orientation val="minMax"/>
        </c:scaling>
        <c:delete val="0"/>
        <c:axPos val="l"/>
        <c:majorGridlines>
          <c:spPr>
            <a:ln>
              <a:prstDash val="solid"/>
            </a:ln>
          </c:spPr>
        </c:majorGridlines>
        <c:numFmt formatCode="0%" sourceLinked="0"/>
        <c:majorTickMark val="out"/>
        <c:minorTickMark val="none"/>
        <c:tickLblPos val="nextTo"/>
        <c:txPr>
          <a:bodyPr/>
          <a:lstStyle/>
          <a:p>
            <a:pPr>
              <a:defRPr sz="2000">
                <a:latin typeface="Franklin Gothic Book"/>
                <a:cs typeface="Franklin Gothic Book"/>
              </a:defRPr>
            </a:pPr>
            <a:endParaRPr lang="en-US"/>
          </a:p>
        </c:txPr>
        <c:crossAx val="201331072"/>
        <c:crosses val="autoZero"/>
        <c:crossBetween val="between"/>
        <c:minorUnit val="2E-3"/>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2">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Column1</c:v>
                </c:pt>
              </c:strCache>
            </c:strRef>
          </c:tx>
          <c:spPr>
            <a:noFill/>
            <a:ln>
              <a:noFill/>
            </a:ln>
            <a:effectLst/>
          </c:spPr>
          <c:invertIfNegative val="0"/>
          <c:dPt>
            <c:idx val="0"/>
            <c:invertIfNegative val="0"/>
            <c:bubble3D val="0"/>
          </c:dPt>
          <c:dPt>
            <c:idx val="3"/>
            <c:invertIfNegative val="0"/>
            <c:bubble3D val="0"/>
          </c:dPt>
          <c:dPt>
            <c:idx val="5"/>
            <c:invertIfNegative val="0"/>
            <c:bubble3D val="0"/>
          </c:dPt>
          <c:cat>
            <c:strRef>
              <c:f>Sheet1!$A$2:$A$10</c:f>
              <c:strCache>
                <c:ptCount val="9"/>
                <c:pt idx="0">
                  <c:v>Sweden</c:v>
                </c:pt>
                <c:pt idx="1">
                  <c:v>Switzerland</c:v>
                </c:pt>
                <c:pt idx="2">
                  <c:v>Denmark</c:v>
                </c:pt>
                <c:pt idx="3">
                  <c:v>Netherlands</c:v>
                </c:pt>
                <c:pt idx="4">
                  <c:v>England</c:v>
                </c:pt>
                <c:pt idx="5">
                  <c:v>Canada</c:v>
                </c:pt>
                <c:pt idx="6">
                  <c:v>Autralia</c:v>
                </c:pt>
                <c:pt idx="7">
                  <c:v>USA</c:v>
                </c:pt>
                <c:pt idx="8">
                  <c:v>Germany</c:v>
                </c:pt>
              </c:strCache>
            </c:strRef>
          </c:cat>
          <c:val>
            <c:numRef>
              <c:f>Sheet1!$B$2:$B$10</c:f>
              <c:numCache>
                <c:formatCode>0</c:formatCode>
                <c:ptCount val="9"/>
                <c:pt idx="0">
                  <c:v>1</c:v>
                </c:pt>
                <c:pt idx="1">
                  <c:v>1</c:v>
                </c:pt>
                <c:pt idx="2">
                  <c:v>1</c:v>
                </c:pt>
                <c:pt idx="3">
                  <c:v>1</c:v>
                </c:pt>
                <c:pt idx="4">
                  <c:v>1</c:v>
                </c:pt>
                <c:pt idx="5">
                  <c:v>1</c:v>
                </c:pt>
                <c:pt idx="6">
                  <c:v>1</c:v>
                </c:pt>
                <c:pt idx="7">
                  <c:v>1</c:v>
                </c:pt>
                <c:pt idx="8">
                  <c:v>1</c:v>
                </c:pt>
              </c:numCache>
            </c:numRef>
          </c:val>
        </c:ser>
        <c:dLbls>
          <c:showLegendKey val="0"/>
          <c:showVal val="0"/>
          <c:showCatName val="0"/>
          <c:showSerName val="0"/>
          <c:showPercent val="0"/>
          <c:showBubbleSize val="0"/>
        </c:dLbls>
        <c:gapWidth val="50"/>
        <c:overlap val="-5"/>
        <c:axId val="201731072"/>
        <c:axId val="201736960"/>
      </c:barChart>
      <c:catAx>
        <c:axId val="201731072"/>
        <c:scaling>
          <c:orientation val="minMax"/>
        </c:scaling>
        <c:delete val="0"/>
        <c:axPos val="b"/>
        <c:majorTickMark val="out"/>
        <c:minorTickMark val="none"/>
        <c:tickLblPos val="nextTo"/>
        <c:txPr>
          <a:bodyPr rot="-5400000" vert="horz"/>
          <a:lstStyle/>
          <a:p>
            <a:pPr>
              <a:defRPr sz="2000">
                <a:latin typeface="Franklin Gothic Book"/>
                <a:cs typeface="Franklin Gothic Book"/>
              </a:defRPr>
            </a:pPr>
            <a:endParaRPr lang="en-US"/>
          </a:p>
        </c:txPr>
        <c:crossAx val="201736960"/>
        <c:crosses val="autoZero"/>
        <c:auto val="1"/>
        <c:lblAlgn val="ctr"/>
        <c:lblOffset val="100"/>
        <c:noMultiLvlLbl val="0"/>
      </c:catAx>
      <c:valAx>
        <c:axId val="201736960"/>
        <c:scaling>
          <c:orientation val="minMax"/>
          <c:max val="6"/>
        </c:scaling>
        <c:delete val="0"/>
        <c:axPos val="l"/>
        <c:majorGridlines>
          <c:spPr>
            <a:ln>
              <a:prstDash val="solid"/>
            </a:ln>
          </c:spPr>
        </c:majorGridlines>
        <c:numFmt formatCode="#,##0" sourceLinked="0"/>
        <c:majorTickMark val="out"/>
        <c:minorTickMark val="none"/>
        <c:tickLblPos val="nextTo"/>
        <c:txPr>
          <a:bodyPr/>
          <a:lstStyle/>
          <a:p>
            <a:pPr>
              <a:defRPr sz="2000">
                <a:latin typeface="Franklin Gothic Book"/>
                <a:cs typeface="Franklin Gothic Book"/>
              </a:defRPr>
            </a:pPr>
            <a:endParaRPr lang="en-US"/>
          </a:p>
        </c:txPr>
        <c:crossAx val="201731072"/>
        <c:crosses val="autoZero"/>
        <c:crossBetween val="between"/>
        <c:minorUnit val="2E-3"/>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2">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Column1</c:v>
                </c:pt>
              </c:strCache>
            </c:strRef>
          </c:tx>
          <c:spPr>
            <a:solidFill>
              <a:srgbClr val="005148"/>
            </a:solidFill>
            <a:ln>
              <a:solidFill>
                <a:schemeClr val="tx1"/>
              </a:solidFill>
            </a:ln>
          </c:spPr>
          <c:invertIfNegative val="0"/>
          <c:dPt>
            <c:idx val="0"/>
            <c:invertIfNegative val="0"/>
            <c:bubble3D val="0"/>
            <c:spPr>
              <a:solidFill>
                <a:srgbClr val="800000"/>
              </a:solidFill>
              <a:ln>
                <a:solidFill>
                  <a:schemeClr val="tx1"/>
                </a:solidFill>
              </a:ln>
            </c:spPr>
          </c:dPt>
          <c:dPt>
            <c:idx val="3"/>
            <c:invertIfNegative val="0"/>
            <c:bubble3D val="0"/>
          </c:dPt>
          <c:dPt>
            <c:idx val="5"/>
            <c:invertIfNegative val="0"/>
            <c:bubble3D val="0"/>
            <c:spPr>
              <a:solidFill>
                <a:srgbClr val="01A290">
                  <a:lumMod val="50000"/>
                </a:srgbClr>
              </a:solidFill>
              <a:ln>
                <a:solidFill>
                  <a:schemeClr val="tx1"/>
                </a:solidFill>
              </a:ln>
            </c:spPr>
          </c:dPt>
          <c:dLbls>
            <c:txPr>
              <a:bodyPr/>
              <a:lstStyle/>
              <a:p>
                <a:pPr>
                  <a:defRPr sz="20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Sheet1!$A$2:$A$7</c:f>
              <c:strCache>
                <c:ptCount val="6"/>
                <c:pt idx="0">
                  <c:v>USA</c:v>
                </c:pt>
                <c:pt idx="1">
                  <c:v>Australia</c:v>
                </c:pt>
                <c:pt idx="2">
                  <c:v>Canada</c:v>
                </c:pt>
                <c:pt idx="3">
                  <c:v>Nether-_x000d_lands</c:v>
                </c:pt>
                <c:pt idx="4">
                  <c:v>Switzer-_x000d_land</c:v>
                </c:pt>
                <c:pt idx="5">
                  <c:v>Germany</c:v>
                </c:pt>
              </c:strCache>
            </c:strRef>
          </c:cat>
          <c:val>
            <c:numRef>
              <c:f>Sheet1!$B$2:$B$7</c:f>
              <c:numCache>
                <c:formatCode>"$"#,##0</c:formatCode>
                <c:ptCount val="6"/>
                <c:pt idx="0">
                  <c:v>570</c:v>
                </c:pt>
                <c:pt idx="1">
                  <c:v>115</c:v>
                </c:pt>
                <c:pt idx="2">
                  <c:v>144</c:v>
                </c:pt>
                <c:pt idx="3">
                  <c:v>186</c:v>
                </c:pt>
                <c:pt idx="4">
                  <c:v>250</c:v>
                </c:pt>
                <c:pt idx="5">
                  <c:v>288</c:v>
                </c:pt>
              </c:numCache>
            </c:numRef>
          </c:val>
        </c:ser>
        <c:dLbls>
          <c:showLegendKey val="0"/>
          <c:showVal val="0"/>
          <c:showCatName val="0"/>
          <c:showSerName val="0"/>
          <c:showPercent val="0"/>
          <c:showBubbleSize val="0"/>
        </c:dLbls>
        <c:gapWidth val="50"/>
        <c:overlap val="-5"/>
        <c:axId val="201480064"/>
        <c:axId val="201481600"/>
      </c:barChart>
      <c:catAx>
        <c:axId val="201480064"/>
        <c:scaling>
          <c:orientation val="minMax"/>
        </c:scaling>
        <c:delete val="0"/>
        <c:axPos val="b"/>
        <c:majorTickMark val="out"/>
        <c:minorTickMark val="none"/>
        <c:tickLblPos val="nextTo"/>
        <c:txPr>
          <a:bodyPr/>
          <a:lstStyle/>
          <a:p>
            <a:pPr>
              <a:defRPr sz="2000">
                <a:latin typeface="Franklin Gothic Book"/>
                <a:cs typeface="Franklin Gothic Book"/>
              </a:defRPr>
            </a:pPr>
            <a:endParaRPr lang="en-US"/>
          </a:p>
        </c:txPr>
        <c:crossAx val="201481600"/>
        <c:crosses val="autoZero"/>
        <c:auto val="1"/>
        <c:lblAlgn val="ctr"/>
        <c:lblOffset val="100"/>
        <c:noMultiLvlLbl val="0"/>
      </c:catAx>
      <c:valAx>
        <c:axId val="201481600"/>
        <c:scaling>
          <c:orientation val="minMax"/>
        </c:scaling>
        <c:delete val="0"/>
        <c:axPos val="l"/>
        <c:majorGridlines>
          <c:spPr>
            <a:ln>
              <a:prstDash val="solid"/>
            </a:ln>
          </c:spPr>
        </c:majorGridlines>
        <c:numFmt formatCode="&quot;$&quot;#,##0" sourceLinked="1"/>
        <c:majorTickMark val="out"/>
        <c:minorTickMark val="none"/>
        <c:tickLblPos val="nextTo"/>
        <c:txPr>
          <a:bodyPr/>
          <a:lstStyle/>
          <a:p>
            <a:pPr>
              <a:defRPr sz="2000">
                <a:latin typeface="Franklin Gothic Book"/>
                <a:cs typeface="Franklin Gothic Book"/>
              </a:defRPr>
            </a:pPr>
            <a:endParaRPr lang="en-US"/>
          </a:p>
        </c:txPr>
        <c:crossAx val="201480064"/>
        <c:crosses val="autoZero"/>
        <c:crossBetween val="between"/>
        <c:minorUnit val="2E-3"/>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Column1</c:v>
                </c:pt>
              </c:strCache>
            </c:strRef>
          </c:tx>
          <c:spPr>
            <a:solidFill>
              <a:srgbClr val="005148"/>
            </a:solidFill>
            <a:ln>
              <a:solidFill>
                <a:schemeClr val="tx1"/>
              </a:solidFill>
            </a:ln>
          </c:spPr>
          <c:invertIfNegative val="0"/>
          <c:dPt>
            <c:idx val="0"/>
            <c:invertIfNegative val="0"/>
            <c:bubble3D val="0"/>
            <c:spPr>
              <a:solidFill>
                <a:srgbClr val="800000"/>
              </a:solidFill>
              <a:ln>
                <a:solidFill>
                  <a:schemeClr val="tx1"/>
                </a:solidFill>
              </a:ln>
            </c:spPr>
          </c:dPt>
          <c:dLbls>
            <c:txPr>
              <a:bodyPr/>
              <a:lstStyle/>
              <a:p>
                <a:pPr>
                  <a:defRPr sz="20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Sheet1!$A$2:$A$6</c:f>
              <c:strCache>
                <c:ptCount val="5"/>
                <c:pt idx="0">
                  <c:v>USA</c:v>
                </c:pt>
                <c:pt idx="1">
                  <c:v>Canada</c:v>
                </c:pt>
                <c:pt idx="2">
                  <c:v>New_x000d_Zealand</c:v>
                </c:pt>
                <c:pt idx="3">
                  <c:v>Australia</c:v>
                </c:pt>
                <c:pt idx="4">
                  <c:v>UK</c:v>
                </c:pt>
              </c:strCache>
            </c:strRef>
          </c:cat>
          <c:val>
            <c:numRef>
              <c:f>Sheet1!$B$2:$B$6</c:f>
              <c:numCache>
                <c:formatCode>0%</c:formatCode>
                <c:ptCount val="5"/>
                <c:pt idx="0">
                  <c:v>0.08</c:v>
                </c:pt>
                <c:pt idx="1">
                  <c:v>0.63</c:v>
                </c:pt>
                <c:pt idx="2">
                  <c:v>0.28999999999999998</c:v>
                </c:pt>
                <c:pt idx="3">
                  <c:v>0.13</c:v>
                </c:pt>
                <c:pt idx="4">
                  <c:v>0.47</c:v>
                </c:pt>
              </c:numCache>
            </c:numRef>
          </c:val>
        </c:ser>
        <c:dLbls>
          <c:showLegendKey val="0"/>
          <c:showVal val="0"/>
          <c:showCatName val="0"/>
          <c:showSerName val="0"/>
          <c:showPercent val="0"/>
          <c:showBubbleSize val="0"/>
        </c:dLbls>
        <c:gapWidth val="50"/>
        <c:overlap val="-5"/>
        <c:axId val="201692288"/>
        <c:axId val="201693824"/>
      </c:barChart>
      <c:catAx>
        <c:axId val="201692288"/>
        <c:scaling>
          <c:orientation val="minMax"/>
        </c:scaling>
        <c:delete val="0"/>
        <c:axPos val="b"/>
        <c:majorTickMark val="out"/>
        <c:minorTickMark val="none"/>
        <c:tickLblPos val="nextTo"/>
        <c:txPr>
          <a:bodyPr/>
          <a:lstStyle/>
          <a:p>
            <a:pPr>
              <a:defRPr sz="2000">
                <a:latin typeface="Franklin Gothic Book"/>
                <a:cs typeface="Franklin Gothic Book"/>
              </a:defRPr>
            </a:pPr>
            <a:endParaRPr lang="en-US"/>
          </a:p>
        </c:txPr>
        <c:crossAx val="201693824"/>
        <c:crosses val="autoZero"/>
        <c:auto val="1"/>
        <c:lblAlgn val="ctr"/>
        <c:lblOffset val="100"/>
        <c:noMultiLvlLbl val="0"/>
      </c:catAx>
      <c:valAx>
        <c:axId val="201693824"/>
        <c:scaling>
          <c:orientation val="minMax"/>
        </c:scaling>
        <c:delete val="0"/>
        <c:axPos val="l"/>
        <c:majorGridlines>
          <c:spPr>
            <a:ln>
              <a:prstDash val="solid"/>
            </a:ln>
          </c:spPr>
        </c:majorGridlines>
        <c:numFmt formatCode="0%" sourceLinked="0"/>
        <c:majorTickMark val="out"/>
        <c:minorTickMark val="none"/>
        <c:tickLblPos val="nextTo"/>
        <c:txPr>
          <a:bodyPr/>
          <a:lstStyle/>
          <a:p>
            <a:pPr>
              <a:defRPr sz="2000">
                <a:latin typeface="Franklin Gothic Book"/>
                <a:cs typeface="Franklin Gothic Book"/>
              </a:defRPr>
            </a:pPr>
            <a:endParaRPr lang="en-US"/>
          </a:p>
        </c:txPr>
        <c:crossAx val="201692288"/>
        <c:crosses val="autoZero"/>
        <c:crossBetween val="between"/>
        <c:minorUnit val="2E-3"/>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Column1</c:v>
                </c:pt>
              </c:strCache>
            </c:strRef>
          </c:tx>
          <c:spPr>
            <a:solidFill>
              <a:srgbClr val="005148"/>
            </a:solidFill>
            <a:ln>
              <a:solidFill>
                <a:schemeClr val="tx1"/>
              </a:solidFill>
            </a:ln>
          </c:spPr>
          <c:invertIfNegative val="0"/>
          <c:dPt>
            <c:idx val="0"/>
            <c:invertIfNegative val="0"/>
            <c:bubble3D val="0"/>
          </c:dPt>
          <c:dLbls>
            <c:txPr>
              <a:bodyPr/>
              <a:lstStyle/>
              <a:p>
                <a:pPr>
                  <a:defRPr sz="24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Sheet1!$A$2:$A$3</c:f>
              <c:strCache>
                <c:ptCount val="2"/>
                <c:pt idx="0">
                  <c:v>Before NHP</c:v>
                </c:pt>
                <c:pt idx="1">
                  <c:v>1 Year After NHP</c:v>
                </c:pt>
              </c:strCache>
            </c:strRef>
          </c:cat>
          <c:val>
            <c:numRef>
              <c:f>Sheet1!$B$2:$B$3</c:f>
              <c:numCache>
                <c:formatCode>0%</c:formatCode>
                <c:ptCount val="2"/>
                <c:pt idx="0">
                  <c:v>0.38</c:v>
                </c:pt>
                <c:pt idx="1">
                  <c:v>0.27</c:v>
                </c:pt>
              </c:numCache>
            </c:numRef>
          </c:val>
        </c:ser>
        <c:dLbls>
          <c:showLegendKey val="0"/>
          <c:showVal val="0"/>
          <c:showCatName val="0"/>
          <c:showSerName val="0"/>
          <c:showPercent val="0"/>
          <c:showBubbleSize val="0"/>
        </c:dLbls>
        <c:gapWidth val="50"/>
        <c:overlap val="-5"/>
        <c:axId val="201833856"/>
        <c:axId val="201651328"/>
      </c:barChart>
      <c:catAx>
        <c:axId val="201833856"/>
        <c:scaling>
          <c:orientation val="minMax"/>
        </c:scaling>
        <c:delete val="0"/>
        <c:axPos val="b"/>
        <c:majorTickMark val="out"/>
        <c:minorTickMark val="none"/>
        <c:tickLblPos val="nextTo"/>
        <c:txPr>
          <a:bodyPr/>
          <a:lstStyle/>
          <a:p>
            <a:pPr>
              <a:defRPr sz="2000">
                <a:latin typeface="Franklin Gothic Book"/>
                <a:cs typeface="Franklin Gothic Book"/>
              </a:defRPr>
            </a:pPr>
            <a:endParaRPr lang="en-US"/>
          </a:p>
        </c:txPr>
        <c:crossAx val="201651328"/>
        <c:crosses val="autoZero"/>
        <c:auto val="1"/>
        <c:lblAlgn val="ctr"/>
        <c:lblOffset val="100"/>
        <c:noMultiLvlLbl val="0"/>
      </c:catAx>
      <c:valAx>
        <c:axId val="201651328"/>
        <c:scaling>
          <c:orientation val="minMax"/>
          <c:min val="0.2"/>
        </c:scaling>
        <c:delete val="0"/>
        <c:axPos val="l"/>
        <c:majorGridlines>
          <c:spPr>
            <a:ln>
              <a:prstDash val="solid"/>
            </a:ln>
          </c:spPr>
        </c:majorGridlines>
        <c:numFmt formatCode="0%" sourceLinked="0"/>
        <c:majorTickMark val="out"/>
        <c:minorTickMark val="none"/>
        <c:tickLblPos val="nextTo"/>
        <c:txPr>
          <a:bodyPr/>
          <a:lstStyle/>
          <a:p>
            <a:pPr>
              <a:defRPr sz="2000">
                <a:latin typeface="Franklin Gothic Book"/>
                <a:cs typeface="Franklin Gothic Book"/>
              </a:defRPr>
            </a:pPr>
            <a:endParaRPr lang="en-US"/>
          </a:p>
        </c:txPr>
        <c:crossAx val="201833856"/>
        <c:crosses val="autoZero"/>
        <c:crossBetween val="between"/>
        <c:majorUnit val="0.05"/>
        <c:minorUnit val="2E-3"/>
      </c:valAx>
      <c:spPr>
        <a:solidFill>
          <a:srgbClr val="EBF1DD"/>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Column1</c:v>
                </c:pt>
              </c:strCache>
            </c:strRef>
          </c:tx>
          <c:spPr>
            <a:solidFill>
              <a:schemeClr val="accent1">
                <a:lumMod val="50000"/>
              </a:schemeClr>
            </a:solidFill>
            <a:ln>
              <a:solidFill>
                <a:schemeClr val="tx1"/>
              </a:solidFill>
            </a:ln>
          </c:spPr>
          <c:invertIfNegative val="0"/>
          <c:dPt>
            <c:idx val="0"/>
            <c:invertIfNegative val="0"/>
            <c:bubble3D val="0"/>
            <c:spPr>
              <a:solidFill>
                <a:srgbClr val="01A290">
                  <a:lumMod val="50000"/>
                </a:srgbClr>
              </a:solidFill>
              <a:ln>
                <a:solidFill>
                  <a:schemeClr val="tx1"/>
                </a:solidFill>
              </a:ln>
            </c:spPr>
          </c:dPt>
          <c:dPt>
            <c:idx val="3"/>
            <c:invertIfNegative val="0"/>
            <c:bubble3D val="0"/>
            <c:spPr>
              <a:solidFill>
                <a:srgbClr val="800000"/>
              </a:solidFill>
              <a:ln>
                <a:solidFill>
                  <a:schemeClr val="tx1"/>
                </a:solidFill>
              </a:ln>
            </c:spPr>
          </c:dPt>
          <c:dLbls>
            <c:numFmt formatCode="0.0%" sourceLinked="0"/>
            <c:txPr>
              <a:bodyPr/>
              <a:lstStyle/>
              <a:p>
                <a:pPr>
                  <a:defRPr sz="24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Sheet1!$A$2:$A$4</c:f>
              <c:strCache>
                <c:ptCount val="3"/>
                <c:pt idx="0">
                  <c:v>Canada_x000d_Total</c:v>
                </c:pt>
                <c:pt idx="1">
                  <c:v>USA_x000d_Insured</c:v>
                </c:pt>
                <c:pt idx="2">
                  <c:v>USA_x000d_Uninsured</c:v>
                </c:pt>
              </c:strCache>
            </c:strRef>
          </c:cat>
          <c:val>
            <c:numRef>
              <c:f>Sheet1!$B$2:$B$4</c:f>
              <c:numCache>
                <c:formatCode>0.0%</c:formatCode>
                <c:ptCount val="3"/>
                <c:pt idx="0">
                  <c:v>0.107</c:v>
                </c:pt>
                <c:pt idx="1">
                  <c:v>0.10299999999999999</c:v>
                </c:pt>
                <c:pt idx="2">
                  <c:v>0.4</c:v>
                </c:pt>
              </c:numCache>
            </c:numRef>
          </c:val>
        </c:ser>
        <c:dLbls>
          <c:showLegendKey val="0"/>
          <c:showVal val="0"/>
          <c:showCatName val="0"/>
          <c:showSerName val="0"/>
          <c:showPercent val="0"/>
          <c:showBubbleSize val="0"/>
        </c:dLbls>
        <c:gapWidth val="50"/>
        <c:overlap val="-5"/>
        <c:axId val="202198016"/>
        <c:axId val="202199808"/>
      </c:barChart>
      <c:catAx>
        <c:axId val="202198016"/>
        <c:scaling>
          <c:orientation val="minMax"/>
        </c:scaling>
        <c:delete val="0"/>
        <c:axPos val="b"/>
        <c:majorTickMark val="out"/>
        <c:minorTickMark val="none"/>
        <c:tickLblPos val="nextTo"/>
        <c:txPr>
          <a:bodyPr/>
          <a:lstStyle/>
          <a:p>
            <a:pPr>
              <a:defRPr sz="2000">
                <a:latin typeface="Franklin Gothic Book"/>
                <a:cs typeface="Franklin Gothic Book"/>
              </a:defRPr>
            </a:pPr>
            <a:endParaRPr lang="en-US"/>
          </a:p>
        </c:txPr>
        <c:crossAx val="202199808"/>
        <c:crosses val="autoZero"/>
        <c:auto val="1"/>
        <c:lblAlgn val="ctr"/>
        <c:lblOffset val="100"/>
        <c:noMultiLvlLbl val="0"/>
      </c:catAx>
      <c:valAx>
        <c:axId val="202199808"/>
        <c:scaling>
          <c:orientation val="minMax"/>
        </c:scaling>
        <c:delete val="0"/>
        <c:axPos val="l"/>
        <c:majorGridlines>
          <c:spPr>
            <a:ln>
              <a:prstDash val="solid"/>
            </a:ln>
          </c:spPr>
        </c:majorGridlines>
        <c:numFmt formatCode="0%" sourceLinked="0"/>
        <c:majorTickMark val="out"/>
        <c:minorTickMark val="none"/>
        <c:tickLblPos val="nextTo"/>
        <c:txPr>
          <a:bodyPr/>
          <a:lstStyle/>
          <a:p>
            <a:pPr>
              <a:defRPr sz="2000">
                <a:latin typeface="Franklin Gothic Book"/>
                <a:cs typeface="Franklin Gothic Book"/>
              </a:defRPr>
            </a:pPr>
            <a:endParaRPr lang="en-US"/>
          </a:p>
        </c:txPr>
        <c:crossAx val="202198016"/>
        <c:crosses val="autoZero"/>
        <c:crossBetween val="between"/>
        <c:majorUnit val="0.1"/>
        <c:minorUnit val="2E-3"/>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Boston</c:v>
                </c:pt>
              </c:strCache>
            </c:strRef>
          </c:tx>
          <c:spPr>
            <a:solidFill>
              <a:srgbClr val="800000"/>
            </a:solidFill>
            <a:ln>
              <a:solidFill>
                <a:srgbClr val="003300"/>
              </a:solidFill>
            </a:ln>
          </c:spPr>
          <c:invertIfNegative val="0"/>
          <c:dPt>
            <c:idx val="0"/>
            <c:invertIfNegative val="0"/>
            <c:bubble3D val="0"/>
          </c:dPt>
          <c:dPt>
            <c:idx val="3"/>
            <c:invertIfNegative val="0"/>
            <c:bubble3D val="0"/>
          </c:dPt>
          <c:dPt>
            <c:idx val="5"/>
            <c:invertIfNegative val="0"/>
            <c:bubble3D val="0"/>
          </c:dPt>
          <c:dLbls>
            <c:numFmt formatCode="#,##0.0" sourceLinked="0"/>
            <c:txPr>
              <a:bodyPr/>
              <a:lstStyle/>
              <a:p>
                <a:pPr>
                  <a:defRPr sz="20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Sheet1!$A$2:$A$6</c:f>
              <c:strCache>
                <c:ptCount val="5"/>
                <c:pt idx="0">
                  <c:v>FP/GP</c:v>
                </c:pt>
                <c:pt idx="1">
                  <c:v>Cardiology</c:v>
                </c:pt>
                <c:pt idx="2">
                  <c:v>Dermatology</c:v>
                </c:pt>
                <c:pt idx="3">
                  <c:v>Gynecology</c:v>
                </c:pt>
                <c:pt idx="4">
                  <c:v>Orthopedics*</c:v>
                </c:pt>
              </c:strCache>
            </c:strRef>
          </c:cat>
          <c:val>
            <c:numRef>
              <c:f>Sheet1!$B$2:$B$6</c:f>
              <c:numCache>
                <c:formatCode>0.0</c:formatCode>
                <c:ptCount val="5"/>
                <c:pt idx="0">
                  <c:v>9</c:v>
                </c:pt>
                <c:pt idx="1">
                  <c:v>3</c:v>
                </c:pt>
                <c:pt idx="2">
                  <c:v>7.7</c:v>
                </c:pt>
                <c:pt idx="3">
                  <c:v>10</c:v>
                </c:pt>
                <c:pt idx="4">
                  <c:v>5.7</c:v>
                </c:pt>
              </c:numCache>
            </c:numRef>
          </c:val>
        </c:ser>
        <c:ser>
          <c:idx val="1"/>
          <c:order val="1"/>
          <c:tx>
            <c:strRef>
              <c:f>Sheet1!$C$1</c:f>
              <c:strCache>
                <c:ptCount val="1"/>
                <c:pt idx="0">
                  <c:v>Canada</c:v>
                </c:pt>
              </c:strCache>
            </c:strRef>
          </c:tx>
          <c:spPr>
            <a:solidFill>
              <a:srgbClr val="01A290">
                <a:lumMod val="50000"/>
              </a:srgbClr>
            </a:solidFill>
            <a:ln>
              <a:solidFill>
                <a:srgbClr val="003300"/>
              </a:solidFill>
            </a:ln>
          </c:spPr>
          <c:invertIfNegative val="0"/>
          <c:dLbls>
            <c:txPr>
              <a:bodyPr/>
              <a:lstStyle/>
              <a:p>
                <a:pPr>
                  <a:defRPr sz="2000">
                    <a:solidFill>
                      <a:schemeClr val="bg1"/>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Sheet1!$A$2:$A$6</c:f>
              <c:strCache>
                <c:ptCount val="5"/>
                <c:pt idx="0">
                  <c:v>FP/GP</c:v>
                </c:pt>
                <c:pt idx="1">
                  <c:v>Cardiology</c:v>
                </c:pt>
                <c:pt idx="2">
                  <c:v>Dermatology</c:v>
                </c:pt>
                <c:pt idx="3">
                  <c:v>Gynecology</c:v>
                </c:pt>
                <c:pt idx="4">
                  <c:v>Orthopedics*</c:v>
                </c:pt>
              </c:strCache>
            </c:strRef>
          </c:cat>
          <c:val>
            <c:numRef>
              <c:f>Sheet1!$C$2:$C$6</c:f>
              <c:numCache>
                <c:formatCode>0.0</c:formatCode>
                <c:ptCount val="5"/>
                <c:pt idx="0">
                  <c:v>2.7</c:v>
                </c:pt>
                <c:pt idx="1">
                  <c:v>6.1</c:v>
                </c:pt>
                <c:pt idx="2">
                  <c:v>13.5</c:v>
                </c:pt>
                <c:pt idx="3">
                  <c:v>9.5</c:v>
                </c:pt>
                <c:pt idx="4">
                  <c:v>26.1</c:v>
                </c:pt>
              </c:numCache>
            </c:numRef>
          </c:val>
        </c:ser>
        <c:dLbls>
          <c:showLegendKey val="0"/>
          <c:showVal val="0"/>
          <c:showCatName val="0"/>
          <c:showSerName val="0"/>
          <c:showPercent val="0"/>
          <c:showBubbleSize val="0"/>
        </c:dLbls>
        <c:gapWidth val="50"/>
        <c:overlap val="-5"/>
        <c:axId val="201952256"/>
        <c:axId val="201966336"/>
      </c:barChart>
      <c:catAx>
        <c:axId val="201952256"/>
        <c:scaling>
          <c:orientation val="minMax"/>
        </c:scaling>
        <c:delete val="0"/>
        <c:axPos val="b"/>
        <c:majorTickMark val="out"/>
        <c:minorTickMark val="none"/>
        <c:tickLblPos val="nextTo"/>
        <c:txPr>
          <a:bodyPr/>
          <a:lstStyle/>
          <a:p>
            <a:pPr>
              <a:defRPr sz="1800">
                <a:latin typeface="Franklin Gothic Book"/>
                <a:cs typeface="Franklin Gothic Book"/>
              </a:defRPr>
            </a:pPr>
            <a:endParaRPr lang="en-US"/>
          </a:p>
        </c:txPr>
        <c:crossAx val="201966336"/>
        <c:crosses val="autoZero"/>
        <c:auto val="1"/>
        <c:lblAlgn val="ctr"/>
        <c:lblOffset val="100"/>
        <c:noMultiLvlLbl val="0"/>
      </c:catAx>
      <c:valAx>
        <c:axId val="201966336"/>
        <c:scaling>
          <c:orientation val="minMax"/>
        </c:scaling>
        <c:delete val="0"/>
        <c:axPos val="l"/>
        <c:majorGridlines>
          <c:spPr>
            <a:ln>
              <a:prstDash val="solid"/>
            </a:ln>
          </c:spPr>
        </c:majorGridlines>
        <c:numFmt formatCode="#,##0" sourceLinked="0"/>
        <c:majorTickMark val="out"/>
        <c:minorTickMark val="none"/>
        <c:tickLblPos val="nextTo"/>
        <c:txPr>
          <a:bodyPr/>
          <a:lstStyle/>
          <a:p>
            <a:pPr>
              <a:defRPr sz="2000">
                <a:latin typeface="Franklin Gothic Book"/>
                <a:cs typeface="Franklin Gothic Book"/>
              </a:defRPr>
            </a:pPr>
            <a:endParaRPr lang="en-US"/>
          </a:p>
        </c:txPr>
        <c:crossAx val="201952256"/>
        <c:crosses val="autoZero"/>
        <c:crossBetween val="between"/>
        <c:minorUnit val="2E-3"/>
      </c:valAx>
      <c:spPr>
        <a:solidFill>
          <a:schemeClr val="bg1"/>
        </a:solidFill>
        <a:ln>
          <a:solidFill>
            <a:srgbClr val="003300"/>
          </a:solidFill>
        </a:ln>
        <a:effectLst>
          <a:outerShdw blurRad="50800" dist="38100" dir="2700000" algn="tl" rotWithShape="0">
            <a:prstClr val="black">
              <a:alpha val="40000"/>
            </a:prstClr>
          </a:outerShdw>
        </a:effectLst>
      </c:spPr>
    </c:plotArea>
    <c:legend>
      <c:legendPos val="b"/>
      <c:overlay val="0"/>
      <c:txPr>
        <a:bodyPr/>
        <a:lstStyle/>
        <a:p>
          <a:pPr>
            <a:defRPr sz="2000">
              <a:latin typeface="Franklin Gothic Book"/>
              <a:cs typeface="Franklin Gothic Book"/>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29804248486673E-2"/>
          <c:y val="4.5373986519785803E-2"/>
          <c:w val="0.89450090176989105"/>
          <c:h val="0.736711085816941"/>
        </c:manualLayout>
      </c:layout>
      <c:barChart>
        <c:barDir val="col"/>
        <c:grouping val="clustered"/>
        <c:varyColors val="0"/>
        <c:ser>
          <c:idx val="0"/>
          <c:order val="0"/>
          <c:tx>
            <c:strRef>
              <c:f>Sheet1!$B$1</c:f>
              <c:strCache>
                <c:ptCount val="1"/>
                <c:pt idx="0">
                  <c:v>USA</c:v>
                </c:pt>
              </c:strCache>
            </c:strRef>
          </c:tx>
          <c:spPr>
            <a:solidFill>
              <a:srgbClr val="800000"/>
            </a:solidFill>
            <a:ln>
              <a:solidFill>
                <a:srgbClr val="003300"/>
              </a:solidFill>
            </a:ln>
          </c:spPr>
          <c:invertIfNegative val="0"/>
          <c:dPt>
            <c:idx val="0"/>
            <c:invertIfNegative val="0"/>
            <c:bubble3D val="0"/>
          </c:dPt>
          <c:dPt>
            <c:idx val="3"/>
            <c:invertIfNegative val="0"/>
            <c:bubble3D val="0"/>
          </c:dPt>
          <c:dPt>
            <c:idx val="5"/>
            <c:invertIfNegative val="0"/>
            <c:bubble3D val="0"/>
          </c:dPt>
          <c:dLbls>
            <c:numFmt formatCode="#,##0.0" sourceLinked="0"/>
            <c:txPr>
              <a:bodyPr/>
              <a:lstStyle/>
              <a:p>
                <a:pPr>
                  <a:defRPr sz="20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Sheet1!$A$2:$A$5</c:f>
              <c:strCache>
                <c:ptCount val="4"/>
                <c:pt idx="0">
                  <c:v>No Disorder</c:v>
                </c:pt>
                <c:pt idx="1">
                  <c:v>Mild Disorder</c:v>
                </c:pt>
                <c:pt idx="2">
                  <c:v>Moderate Disorder</c:v>
                </c:pt>
                <c:pt idx="3">
                  <c:v>Severe Disorder</c:v>
                </c:pt>
              </c:strCache>
            </c:strRef>
          </c:cat>
          <c:val>
            <c:numRef>
              <c:f>Sheet1!$B$2:$B$5</c:f>
              <c:numCache>
                <c:formatCode>0.0</c:formatCode>
                <c:ptCount val="4"/>
                <c:pt idx="0">
                  <c:v>6.3</c:v>
                </c:pt>
                <c:pt idx="1">
                  <c:v>11.3</c:v>
                </c:pt>
                <c:pt idx="2">
                  <c:v>26.3</c:v>
                </c:pt>
                <c:pt idx="3">
                  <c:v>37.1</c:v>
                </c:pt>
              </c:numCache>
            </c:numRef>
          </c:val>
        </c:ser>
        <c:ser>
          <c:idx val="1"/>
          <c:order val="1"/>
          <c:tx>
            <c:strRef>
              <c:f>Sheet1!$C$1</c:f>
              <c:strCache>
                <c:ptCount val="1"/>
                <c:pt idx="0">
                  <c:v>Canada</c:v>
                </c:pt>
              </c:strCache>
            </c:strRef>
          </c:tx>
          <c:spPr>
            <a:solidFill>
              <a:srgbClr val="01A290">
                <a:lumMod val="50000"/>
              </a:srgbClr>
            </a:solidFill>
            <a:ln>
              <a:solidFill>
                <a:srgbClr val="003300"/>
              </a:solidFill>
            </a:ln>
          </c:spPr>
          <c:invertIfNegative val="0"/>
          <c:dLbls>
            <c:dLbl>
              <c:idx val="0"/>
              <c:layout>
                <c:manualLayout>
                  <c:x val="0"/>
                  <c:y val="9.6649323393789201E-3"/>
                </c:manualLayout>
              </c:layout>
              <c:spPr/>
              <c:txPr>
                <a:bodyPr/>
                <a:lstStyle/>
                <a:p>
                  <a:pPr>
                    <a:defRPr sz="2000">
                      <a:solidFill>
                        <a:schemeClr val="tx1"/>
                      </a:solidFill>
                      <a:latin typeface="Franklin Gothic Book"/>
                      <a:cs typeface="Franklin Gothic Book"/>
                    </a:defRPr>
                  </a:pPr>
                  <a:endParaRPr lang="en-US"/>
                </a:p>
              </c:txPr>
              <c:dLblPos val="outEnd"/>
              <c:showLegendKey val="0"/>
              <c:showVal val="1"/>
              <c:showCatName val="0"/>
              <c:showSerName val="0"/>
              <c:showPercent val="0"/>
              <c:showBubbleSize val="0"/>
            </c:dLbl>
            <c:txPr>
              <a:bodyPr/>
              <a:lstStyle/>
              <a:p>
                <a:pPr>
                  <a:defRPr sz="2000">
                    <a:solidFill>
                      <a:schemeClr val="bg1"/>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Sheet1!$A$2:$A$5</c:f>
              <c:strCache>
                <c:ptCount val="4"/>
                <c:pt idx="0">
                  <c:v>No Disorder</c:v>
                </c:pt>
                <c:pt idx="1">
                  <c:v>Mild Disorder</c:v>
                </c:pt>
                <c:pt idx="2">
                  <c:v>Moderate Disorder</c:v>
                </c:pt>
                <c:pt idx="3">
                  <c:v>Severe Disorder</c:v>
                </c:pt>
              </c:strCache>
            </c:strRef>
          </c:cat>
          <c:val>
            <c:numRef>
              <c:f>Sheet1!$C$2:$C$5</c:f>
              <c:numCache>
                <c:formatCode>0.0</c:formatCode>
                <c:ptCount val="4"/>
                <c:pt idx="0">
                  <c:v>3.4</c:v>
                </c:pt>
                <c:pt idx="1">
                  <c:v>10.4</c:v>
                </c:pt>
                <c:pt idx="2">
                  <c:v>27.7</c:v>
                </c:pt>
                <c:pt idx="3">
                  <c:v>52.3</c:v>
                </c:pt>
              </c:numCache>
            </c:numRef>
          </c:val>
        </c:ser>
        <c:dLbls>
          <c:showLegendKey val="0"/>
          <c:showVal val="0"/>
          <c:showCatName val="0"/>
          <c:showSerName val="0"/>
          <c:showPercent val="0"/>
          <c:showBubbleSize val="0"/>
        </c:dLbls>
        <c:gapWidth val="50"/>
        <c:overlap val="-5"/>
        <c:axId val="202102272"/>
        <c:axId val="202103808"/>
      </c:barChart>
      <c:catAx>
        <c:axId val="202102272"/>
        <c:scaling>
          <c:orientation val="minMax"/>
        </c:scaling>
        <c:delete val="0"/>
        <c:axPos val="b"/>
        <c:majorTickMark val="out"/>
        <c:minorTickMark val="none"/>
        <c:tickLblPos val="nextTo"/>
        <c:txPr>
          <a:bodyPr/>
          <a:lstStyle/>
          <a:p>
            <a:pPr>
              <a:defRPr sz="1800">
                <a:latin typeface="Franklin Gothic Book"/>
                <a:cs typeface="Franklin Gothic Book"/>
              </a:defRPr>
            </a:pPr>
            <a:endParaRPr lang="en-US"/>
          </a:p>
        </c:txPr>
        <c:crossAx val="202103808"/>
        <c:crosses val="autoZero"/>
        <c:auto val="1"/>
        <c:lblAlgn val="ctr"/>
        <c:lblOffset val="100"/>
        <c:noMultiLvlLbl val="0"/>
      </c:catAx>
      <c:valAx>
        <c:axId val="202103808"/>
        <c:scaling>
          <c:orientation val="minMax"/>
        </c:scaling>
        <c:delete val="0"/>
        <c:axPos val="l"/>
        <c:majorGridlines>
          <c:spPr>
            <a:ln>
              <a:prstDash val="solid"/>
            </a:ln>
          </c:spPr>
        </c:majorGridlines>
        <c:numFmt formatCode="#,##0" sourceLinked="0"/>
        <c:majorTickMark val="out"/>
        <c:minorTickMark val="none"/>
        <c:tickLblPos val="nextTo"/>
        <c:txPr>
          <a:bodyPr/>
          <a:lstStyle/>
          <a:p>
            <a:pPr>
              <a:defRPr sz="2000">
                <a:latin typeface="Franklin Gothic Book"/>
                <a:cs typeface="Franklin Gothic Book"/>
              </a:defRPr>
            </a:pPr>
            <a:endParaRPr lang="en-US"/>
          </a:p>
        </c:txPr>
        <c:crossAx val="202102272"/>
        <c:crosses val="autoZero"/>
        <c:crossBetween val="between"/>
        <c:minorUnit val="2E-3"/>
      </c:valAx>
      <c:spPr>
        <a:solidFill>
          <a:schemeClr val="bg1"/>
        </a:solidFill>
        <a:ln>
          <a:solidFill>
            <a:srgbClr val="003300"/>
          </a:solidFill>
        </a:ln>
        <a:effectLst>
          <a:outerShdw blurRad="50800" dist="38100" dir="2700000" algn="tl" rotWithShape="0">
            <a:prstClr val="black">
              <a:alpha val="40000"/>
            </a:prstClr>
          </a:outerShdw>
        </a:effectLst>
      </c:spPr>
    </c:plotArea>
    <c:legend>
      <c:legendPos val="b"/>
      <c:layout>
        <c:manualLayout>
          <c:xMode val="edge"/>
          <c:yMode val="edge"/>
          <c:x val="0.18466566998918299"/>
          <c:y val="0.89471049442093298"/>
          <c:w val="0.346586797892383"/>
          <c:h val="8.1267983303886099E-2"/>
        </c:manualLayout>
      </c:layout>
      <c:overlay val="0"/>
      <c:txPr>
        <a:bodyPr/>
        <a:lstStyle/>
        <a:p>
          <a:pPr>
            <a:defRPr sz="2000">
              <a:latin typeface="Franklin Gothic Book"/>
              <a:cs typeface="Franklin Gothic Book"/>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3.5531207844720303E-2"/>
          <c:y val="2.0011072834645701E-2"/>
          <c:w val="0.96446879215528003"/>
          <c:h val="0.96591461614173202"/>
        </c:manualLayout>
      </c:layout>
      <c:doughnutChart>
        <c:varyColors val="1"/>
        <c:ser>
          <c:idx val="0"/>
          <c:order val="0"/>
          <c:tx>
            <c:strRef>
              <c:f>Sheet1!$B$1</c:f>
              <c:strCache>
                <c:ptCount val="1"/>
                <c:pt idx="0">
                  <c:v>High Quality Studies</c:v>
                </c:pt>
              </c:strCache>
            </c:strRef>
          </c:tx>
          <c:spPr>
            <a:solidFill>
              <a:srgbClr val="005148"/>
            </a:solidFill>
          </c:spPr>
          <c:dPt>
            <c:idx val="0"/>
            <c:bubble3D val="0"/>
            <c:spPr>
              <a:solidFill>
                <a:srgbClr val="005148"/>
              </a:solidFill>
              <a:ln>
                <a:solidFill>
                  <a:srgbClr val="003300"/>
                </a:solidFill>
              </a:ln>
            </c:spPr>
          </c:dPt>
          <c:dPt>
            <c:idx val="1"/>
            <c:bubble3D val="0"/>
            <c:spPr>
              <a:solidFill>
                <a:srgbClr val="800000"/>
              </a:solidFill>
              <a:ln w="6350" cap="rnd" cmpd="sng" algn="ctr">
                <a:solidFill>
                  <a:srgbClr val="003300"/>
                </a:solidFill>
                <a:prstDash val="solid"/>
              </a:ln>
              <a:effectLst>
                <a:outerShdw blurRad="39000" dist="25400" dir="5400000" rotWithShape="0">
                  <a:srgbClr val="000000">
                    <a:alpha val="38000"/>
                  </a:srgbClr>
                </a:outerShdw>
              </a:effectLst>
            </c:spPr>
          </c:dPt>
          <c:dPt>
            <c:idx val="2"/>
            <c:bubble3D val="0"/>
            <c:spPr>
              <a:solidFill>
                <a:srgbClr val="666666"/>
              </a:solidFill>
              <a:ln>
                <a:solidFill>
                  <a:srgbClr val="003300"/>
                </a:solidFill>
              </a:ln>
            </c:spPr>
          </c:dPt>
          <c:dLbls>
            <c:txPr>
              <a:bodyPr/>
              <a:lstStyle/>
              <a:p>
                <a:pPr>
                  <a:defRPr sz="3200">
                    <a:solidFill>
                      <a:schemeClr val="bg1"/>
                    </a:solidFill>
                    <a:latin typeface="Franklin Gothic Book"/>
                    <a:cs typeface="Franklin Gothic Book"/>
                  </a:defRPr>
                </a:pPr>
                <a:endParaRPr lang="en-US"/>
              </a:p>
            </c:txPr>
            <c:showLegendKey val="0"/>
            <c:showVal val="1"/>
            <c:showCatName val="0"/>
            <c:showSerName val="0"/>
            <c:showPercent val="0"/>
            <c:showBubbleSize val="0"/>
            <c:showLeaderLines val="1"/>
          </c:dLbls>
          <c:cat>
            <c:strRef>
              <c:f>Sheet1!$A$2:$A$4</c:f>
              <c:strCache>
                <c:ptCount val="3"/>
                <c:pt idx="0">
                  <c:v>Results Favored US</c:v>
                </c:pt>
                <c:pt idx="1">
                  <c:v>Results Favored Canada</c:v>
                </c:pt>
                <c:pt idx="2">
                  <c:v>Mixed or Equivocal Results</c:v>
                </c:pt>
              </c:strCache>
            </c:strRef>
          </c:cat>
          <c:val>
            <c:numRef>
              <c:f>Sheet1!$B$2:$B$4</c:f>
              <c:numCache>
                <c:formatCode>General</c:formatCode>
                <c:ptCount val="3"/>
                <c:pt idx="0">
                  <c:v>3</c:v>
                </c:pt>
                <c:pt idx="1">
                  <c:v>9</c:v>
                </c:pt>
                <c:pt idx="2">
                  <c:v>16</c:v>
                </c:pt>
              </c:numCache>
            </c:numRef>
          </c:val>
        </c:ser>
        <c:dLbls>
          <c:showLegendKey val="0"/>
          <c:showVal val="0"/>
          <c:showCatName val="0"/>
          <c:showSerName val="0"/>
          <c:showPercent val="0"/>
          <c:showBubbleSize val="0"/>
          <c:showLeaderLines val="1"/>
        </c:dLbls>
        <c:firstSliceAng val="323"/>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3.5531207844720303E-2"/>
          <c:y val="2.0011072834645701E-2"/>
          <c:w val="0.96446879215528003"/>
          <c:h val="0.96591461614173202"/>
        </c:manualLayout>
      </c:layout>
      <c:doughnutChart>
        <c:varyColors val="1"/>
        <c:ser>
          <c:idx val="0"/>
          <c:order val="0"/>
          <c:tx>
            <c:strRef>
              <c:f>Sheet1!$B$1</c:f>
              <c:strCache>
                <c:ptCount val="1"/>
                <c:pt idx="0">
                  <c:v>High Quality Studies</c:v>
                </c:pt>
              </c:strCache>
            </c:strRef>
          </c:tx>
          <c:spPr>
            <a:solidFill>
              <a:srgbClr val="005148"/>
            </a:solidFill>
          </c:spPr>
          <c:dPt>
            <c:idx val="0"/>
            <c:bubble3D val="0"/>
            <c:spPr>
              <a:solidFill>
                <a:srgbClr val="005148"/>
              </a:solidFill>
              <a:ln>
                <a:solidFill>
                  <a:srgbClr val="003300"/>
                </a:solidFill>
              </a:ln>
            </c:spPr>
          </c:dPt>
          <c:dPt>
            <c:idx val="1"/>
            <c:bubble3D val="0"/>
            <c:spPr>
              <a:solidFill>
                <a:srgbClr val="800000"/>
              </a:solidFill>
              <a:ln w="6350" cap="rnd" cmpd="sng" algn="ctr">
                <a:solidFill>
                  <a:srgbClr val="003300"/>
                </a:solidFill>
                <a:prstDash val="solid"/>
              </a:ln>
              <a:effectLst>
                <a:outerShdw blurRad="39000" dist="25400" dir="5400000" rotWithShape="0">
                  <a:srgbClr val="000000">
                    <a:alpha val="38000"/>
                  </a:srgbClr>
                </a:outerShdw>
              </a:effectLst>
            </c:spPr>
          </c:dPt>
          <c:dPt>
            <c:idx val="2"/>
            <c:bubble3D val="0"/>
            <c:spPr>
              <a:solidFill>
                <a:srgbClr val="666666"/>
              </a:solidFill>
              <a:ln>
                <a:solidFill>
                  <a:srgbClr val="003300"/>
                </a:solidFill>
              </a:ln>
            </c:spPr>
          </c:dPt>
          <c:dLbls>
            <c:txPr>
              <a:bodyPr/>
              <a:lstStyle/>
              <a:p>
                <a:pPr>
                  <a:defRPr sz="3200">
                    <a:solidFill>
                      <a:schemeClr val="bg1"/>
                    </a:solidFill>
                    <a:latin typeface="Franklin Gothic Book"/>
                    <a:cs typeface="Franklin Gothic Book"/>
                  </a:defRPr>
                </a:pPr>
                <a:endParaRPr lang="en-US"/>
              </a:p>
            </c:txPr>
            <c:showLegendKey val="0"/>
            <c:showVal val="1"/>
            <c:showCatName val="0"/>
            <c:showSerName val="0"/>
            <c:showPercent val="0"/>
            <c:showBubbleSize val="0"/>
            <c:showLeaderLines val="1"/>
          </c:dLbls>
          <c:cat>
            <c:strRef>
              <c:f>Sheet1!$A$2:$A$4</c:f>
              <c:strCache>
                <c:ptCount val="3"/>
                <c:pt idx="0">
                  <c:v>Results Favored US</c:v>
                </c:pt>
                <c:pt idx="1">
                  <c:v>Results Favored Canada</c:v>
                </c:pt>
                <c:pt idx="2">
                  <c:v>Mixed or Equivocal Results</c:v>
                </c:pt>
              </c:strCache>
            </c:strRef>
          </c:cat>
          <c:val>
            <c:numRef>
              <c:f>Sheet1!$B$2:$B$4</c:f>
              <c:numCache>
                <c:formatCode>General</c:formatCode>
                <c:ptCount val="3"/>
                <c:pt idx="0">
                  <c:v>2</c:v>
                </c:pt>
                <c:pt idx="1">
                  <c:v>5</c:v>
                </c:pt>
                <c:pt idx="2">
                  <c:v>3</c:v>
                </c:pt>
              </c:numCache>
            </c:numRef>
          </c:val>
        </c:ser>
        <c:dLbls>
          <c:showLegendKey val="0"/>
          <c:showVal val="0"/>
          <c:showCatName val="0"/>
          <c:showSerName val="0"/>
          <c:showPercent val="0"/>
          <c:showBubbleSize val="0"/>
          <c:showLeaderLines val="1"/>
        </c:dLbls>
        <c:firstSliceAng val="288"/>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5148"/>
            </a:solidFill>
          </c:spPr>
          <c:invertIfNegative val="0"/>
          <c:dLbls>
            <c:txPr>
              <a:bodyPr/>
              <a:lstStyle/>
              <a:p>
                <a:pPr>
                  <a:defRPr sz="2800">
                    <a:solidFill>
                      <a:schemeClr val="bg2"/>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Sheet1!$A$2:$A$3</c:f>
              <c:strCache>
                <c:ptCount val="2"/>
                <c:pt idx="0">
                  <c:v>Insured</c:v>
                </c:pt>
                <c:pt idx="1">
                  <c:v>Uninsured</c:v>
                </c:pt>
              </c:strCache>
            </c:strRef>
          </c:cat>
          <c:val>
            <c:numRef>
              <c:f>Sheet1!$B$2:$B$3</c:f>
              <c:numCache>
                <c:formatCode>General</c:formatCode>
                <c:ptCount val="2"/>
                <c:pt idx="0">
                  <c:v>0.46</c:v>
                </c:pt>
                <c:pt idx="1">
                  <c:v>0.74000000000000099</c:v>
                </c:pt>
              </c:numCache>
            </c:numRef>
          </c:val>
        </c:ser>
        <c:dLbls>
          <c:showLegendKey val="0"/>
          <c:showVal val="0"/>
          <c:showCatName val="0"/>
          <c:showSerName val="0"/>
          <c:showPercent val="0"/>
          <c:showBubbleSize val="0"/>
        </c:dLbls>
        <c:gapWidth val="42"/>
        <c:axId val="130964864"/>
        <c:axId val="130970752"/>
      </c:barChart>
      <c:catAx>
        <c:axId val="130964864"/>
        <c:scaling>
          <c:orientation val="minMax"/>
        </c:scaling>
        <c:delete val="0"/>
        <c:axPos val="b"/>
        <c:majorTickMark val="out"/>
        <c:minorTickMark val="none"/>
        <c:tickLblPos val="nextTo"/>
        <c:txPr>
          <a:bodyPr/>
          <a:lstStyle/>
          <a:p>
            <a:pPr>
              <a:defRPr>
                <a:latin typeface="Franklin Gothic Book"/>
                <a:cs typeface="Franklin Gothic Book"/>
              </a:defRPr>
            </a:pPr>
            <a:endParaRPr lang="en-US"/>
          </a:p>
        </c:txPr>
        <c:crossAx val="130970752"/>
        <c:crosses val="autoZero"/>
        <c:auto val="1"/>
        <c:lblAlgn val="ctr"/>
        <c:lblOffset val="100"/>
        <c:noMultiLvlLbl val="0"/>
      </c:catAx>
      <c:valAx>
        <c:axId val="130970752"/>
        <c:scaling>
          <c:orientation val="minMax"/>
        </c:scaling>
        <c:delete val="0"/>
        <c:axPos val="l"/>
        <c:majorGridlines>
          <c:spPr>
            <a:ln>
              <a:prstDash val="sysDot"/>
            </a:ln>
          </c:spPr>
        </c:majorGridlines>
        <c:numFmt formatCode="General" sourceLinked="1"/>
        <c:majorTickMark val="out"/>
        <c:minorTickMark val="none"/>
        <c:tickLblPos val="nextTo"/>
        <c:txPr>
          <a:bodyPr/>
          <a:lstStyle/>
          <a:p>
            <a:pPr>
              <a:defRPr>
                <a:latin typeface="Franklin Gothic Book"/>
                <a:cs typeface="Franklin Gothic Book"/>
              </a:defRPr>
            </a:pPr>
            <a:endParaRPr lang="en-US"/>
          </a:p>
        </c:txPr>
        <c:crossAx val="130964864"/>
        <c:crosses val="autoZero"/>
        <c:crossBetween val="between"/>
      </c:valAx>
      <c:spPr>
        <a:solidFill>
          <a:schemeClr val="bg2"/>
        </a:solidFill>
        <a:ln>
          <a:solidFill>
            <a:schemeClr val="accent1">
              <a:lumMod val="50000"/>
            </a:schemeClr>
          </a:solidFill>
        </a:ln>
      </c:spPr>
    </c:plotArea>
    <c:plotVisOnly val="1"/>
    <c:dispBlanksAs val="gap"/>
    <c:showDLblsOverMax val="0"/>
  </c:chart>
  <c:txPr>
    <a:bodyPr/>
    <a:lstStyle/>
    <a:p>
      <a:pPr>
        <a:defRPr sz="2000">
          <a:latin typeface="Franklin Gothic Medium" pitchFamily="34" charset="0"/>
        </a:defRPr>
      </a:pPr>
      <a:endParaRPr lang="en-US"/>
    </a:p>
  </c:txPr>
  <c:externalData r:id="rId1">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29804248486673E-2"/>
          <c:y val="4.5373986519785803E-2"/>
          <c:w val="0.87025002274372298"/>
          <c:h val="0.79923345494010101"/>
        </c:manualLayout>
      </c:layout>
      <c:barChart>
        <c:barDir val="col"/>
        <c:grouping val="clustered"/>
        <c:varyColors val="0"/>
        <c:ser>
          <c:idx val="0"/>
          <c:order val="0"/>
          <c:tx>
            <c:strRef>
              <c:f>Sheet1!$B$1</c:f>
              <c:strCache>
                <c:ptCount val="1"/>
                <c:pt idx="0">
                  <c:v>Column1</c:v>
                </c:pt>
              </c:strCache>
            </c:strRef>
          </c:tx>
          <c:spPr>
            <a:solidFill>
              <a:srgbClr val="01A290">
                <a:lumMod val="50000"/>
              </a:srgbClr>
            </a:solidFill>
            <a:ln>
              <a:solidFill>
                <a:srgbClr val="003300"/>
              </a:solidFill>
            </a:ln>
          </c:spPr>
          <c:invertIfNegative val="0"/>
          <c:dPt>
            <c:idx val="0"/>
            <c:invertIfNegative val="0"/>
            <c:bubble3D val="0"/>
          </c:dPt>
          <c:dPt>
            <c:idx val="3"/>
            <c:invertIfNegative val="0"/>
            <c:bubble3D val="0"/>
          </c:dPt>
          <c:dPt>
            <c:idx val="5"/>
            <c:invertIfNegative val="0"/>
            <c:bubble3D val="0"/>
          </c:dPt>
          <c:dLbls>
            <c:txPr>
              <a:bodyPr/>
              <a:lstStyle/>
              <a:p>
                <a:pPr>
                  <a:defRPr sz="28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Sheet1!$A$2:$A$3</c:f>
              <c:strCache>
                <c:ptCount val="2"/>
                <c:pt idx="0">
                  <c:v>US Medicare</c:v>
                </c:pt>
                <c:pt idx="1">
                  <c:v>Canadian Medicare</c:v>
                </c:pt>
              </c:strCache>
            </c:strRef>
          </c:cat>
          <c:val>
            <c:numRef>
              <c:f>Sheet1!$B$2:$B$3</c:f>
              <c:numCache>
                <c:formatCode>0%</c:formatCode>
                <c:ptCount val="2"/>
                <c:pt idx="0">
                  <c:v>0.51</c:v>
                </c:pt>
                <c:pt idx="1">
                  <c:v>0.79</c:v>
                </c:pt>
              </c:numCache>
            </c:numRef>
          </c:val>
        </c:ser>
        <c:dLbls>
          <c:showLegendKey val="0"/>
          <c:showVal val="0"/>
          <c:showCatName val="0"/>
          <c:showSerName val="0"/>
          <c:showPercent val="0"/>
          <c:showBubbleSize val="0"/>
        </c:dLbls>
        <c:gapWidth val="50"/>
        <c:overlap val="-5"/>
        <c:axId val="203022720"/>
        <c:axId val="203024256"/>
      </c:barChart>
      <c:catAx>
        <c:axId val="203022720"/>
        <c:scaling>
          <c:orientation val="minMax"/>
        </c:scaling>
        <c:delete val="0"/>
        <c:axPos val="b"/>
        <c:majorTickMark val="out"/>
        <c:minorTickMark val="none"/>
        <c:tickLblPos val="nextTo"/>
        <c:txPr>
          <a:bodyPr/>
          <a:lstStyle/>
          <a:p>
            <a:pPr>
              <a:defRPr sz="2000">
                <a:latin typeface="Franklin Gothic Book"/>
                <a:cs typeface="Franklin Gothic Book"/>
              </a:defRPr>
            </a:pPr>
            <a:endParaRPr lang="en-US"/>
          </a:p>
        </c:txPr>
        <c:crossAx val="203024256"/>
        <c:crosses val="autoZero"/>
        <c:auto val="1"/>
        <c:lblAlgn val="ctr"/>
        <c:lblOffset val="100"/>
        <c:noMultiLvlLbl val="0"/>
      </c:catAx>
      <c:valAx>
        <c:axId val="203024256"/>
        <c:scaling>
          <c:orientation val="minMax"/>
          <c:min val="0.4"/>
        </c:scaling>
        <c:delete val="0"/>
        <c:axPos val="l"/>
        <c:majorGridlines>
          <c:spPr>
            <a:ln>
              <a:prstDash val="solid"/>
            </a:ln>
          </c:spPr>
        </c:majorGridlines>
        <c:numFmt formatCode="0%" sourceLinked="1"/>
        <c:majorTickMark val="out"/>
        <c:minorTickMark val="none"/>
        <c:tickLblPos val="nextTo"/>
        <c:txPr>
          <a:bodyPr/>
          <a:lstStyle/>
          <a:p>
            <a:pPr>
              <a:defRPr sz="2000">
                <a:latin typeface="Franklin Gothic Book"/>
                <a:cs typeface="Franklin Gothic Book"/>
              </a:defRPr>
            </a:pPr>
            <a:endParaRPr lang="en-US"/>
          </a:p>
        </c:txPr>
        <c:crossAx val="203022720"/>
        <c:crosses val="autoZero"/>
        <c:crossBetween val="between"/>
        <c:majorUnit val="0.1"/>
        <c:minorUnit val="2E-3"/>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75454815359001"/>
          <c:y val="3.4965034965035002E-2"/>
          <c:w val="0.72725388259188395"/>
          <c:h val="0.75060010381542797"/>
        </c:manualLayout>
      </c:layout>
      <c:lineChart>
        <c:grouping val="standard"/>
        <c:varyColors val="0"/>
        <c:ser>
          <c:idx val="0"/>
          <c:order val="0"/>
          <c:tx>
            <c:v>Canada</c:v>
          </c:tx>
          <c:spPr>
            <a:ln w="76200">
              <a:solidFill>
                <a:schemeClr val="accent1">
                  <a:lumMod val="50000"/>
                </a:schemeClr>
              </a:solidFill>
              <a:prstDash val="solid"/>
            </a:ln>
            <a:effectLst>
              <a:outerShdw blurRad="50800" dist="38100" dir="2700000" algn="tl" rotWithShape="0">
                <a:srgbClr val="000000">
                  <a:alpha val="43000"/>
                </a:srgbClr>
              </a:outerShdw>
            </a:effectLst>
          </c:spPr>
          <c:marker>
            <c:symbol val="square"/>
            <c:size val="6"/>
            <c:spPr>
              <a:noFill/>
              <a:ln w="5556">
                <a:noFill/>
              </a:ln>
              <a:effectLst>
                <a:outerShdw blurRad="50800" dist="38100" dir="2700000" algn="tl" rotWithShape="0">
                  <a:srgbClr val="000000">
                    <a:alpha val="43000"/>
                  </a:srgbClr>
                </a:outerShdw>
              </a:effectLst>
            </c:spPr>
          </c:marker>
          <c:cat>
            <c:numRef>
              <c:f>Sheet1!$A$11:$A$40</c:f>
              <c:numCache>
                <c:formatCode>General</c:formatCode>
                <c:ptCount val="30"/>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numCache>
            </c:numRef>
          </c:cat>
          <c:val>
            <c:numRef>
              <c:f>Sheet1!$E$11:$E$40</c:f>
              <c:numCache>
                <c:formatCode>General</c:formatCode>
                <c:ptCount val="30"/>
                <c:pt idx="0">
                  <c:v>0.99991198547999005</c:v>
                </c:pt>
                <c:pt idx="1">
                  <c:v>1.037893778660093</c:v>
                </c:pt>
                <c:pt idx="2">
                  <c:v>1.1242752528324751</c:v>
                </c:pt>
                <c:pt idx="3">
                  <c:v>1.1739492226501671</c:v>
                </c:pt>
                <c:pt idx="4">
                  <c:v>1.1871009199537781</c:v>
                </c:pt>
                <c:pt idx="5">
                  <c:v>1.2285064421876579</c:v>
                </c:pt>
                <c:pt idx="6">
                  <c:v>1.258599485390502</c:v>
                </c:pt>
                <c:pt idx="7">
                  <c:v>1.2811810403642561</c:v>
                </c:pt>
                <c:pt idx="8">
                  <c:v>1.30925343340603</c:v>
                </c:pt>
                <c:pt idx="9">
                  <c:v>1.316436941288232</c:v>
                </c:pt>
                <c:pt idx="10">
                  <c:v>1.3273585801021739</c:v>
                </c:pt>
                <c:pt idx="11">
                  <c:v>1.3711969736684699</c:v>
                </c:pt>
                <c:pt idx="12">
                  <c:v>1.369497384314305</c:v>
                </c:pt>
                <c:pt idx="13">
                  <c:v>1.3275825862816339</c:v>
                </c:pt>
                <c:pt idx="14">
                  <c:v>1.2489122331148199</c:v>
                </c:pt>
                <c:pt idx="15">
                  <c:v>1.213776453796765</c:v>
                </c:pt>
                <c:pt idx="16">
                  <c:v>1.1589437006066861</c:v>
                </c:pt>
                <c:pt idx="17">
                  <c:v>1.1829407060566</c:v>
                </c:pt>
                <c:pt idx="18">
                  <c:v>1.249768223610501</c:v>
                </c:pt>
                <c:pt idx="19">
                  <c:v>1.279986279511605</c:v>
                </c:pt>
                <c:pt idx="20">
                  <c:v>1.2909399129785899</c:v>
                </c:pt>
                <c:pt idx="21">
                  <c:v>1.358240349189948</c:v>
                </c:pt>
                <c:pt idx="22">
                  <c:v>1.4059734514864599</c:v>
                </c:pt>
                <c:pt idx="23">
                  <c:v>1.4616568621264909</c:v>
                </c:pt>
                <c:pt idx="24">
                  <c:v>1.489846565823179</c:v>
                </c:pt>
                <c:pt idx="25">
                  <c:v>1.5095730667682059</c:v>
                </c:pt>
                <c:pt idx="26">
                  <c:v>1.55713804673839</c:v>
                </c:pt>
                <c:pt idx="27">
                  <c:v>1.5668964801158349</c:v>
                </c:pt>
                <c:pt idx="28">
                  <c:v>1.5421505397959621</c:v>
                </c:pt>
                <c:pt idx="29">
                  <c:v>1.648171449359122</c:v>
                </c:pt>
              </c:numCache>
            </c:numRef>
          </c:val>
          <c:smooth val="0"/>
        </c:ser>
        <c:ser>
          <c:idx val="1"/>
          <c:order val="1"/>
          <c:tx>
            <c:v>U.S.</c:v>
          </c:tx>
          <c:spPr>
            <a:ln w="76200">
              <a:solidFill>
                <a:srgbClr val="800000"/>
              </a:solidFill>
              <a:prstDash val="solid"/>
            </a:ln>
            <a:effectLst>
              <a:outerShdw blurRad="50800" dist="38100" dir="2700000" algn="tl" rotWithShape="0">
                <a:srgbClr val="000000">
                  <a:alpha val="43000"/>
                </a:srgbClr>
              </a:outerShdw>
            </a:effectLst>
          </c:spPr>
          <c:marker>
            <c:symbol val="none"/>
          </c:marker>
          <c:cat>
            <c:numRef>
              <c:f>Sheet1!$A$11:$A$40</c:f>
              <c:numCache>
                <c:formatCode>General</c:formatCode>
                <c:ptCount val="30"/>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numCache>
            </c:numRef>
          </c:cat>
          <c:val>
            <c:numRef>
              <c:f>Sheet1!$D$11:$D$40</c:f>
              <c:numCache>
                <c:formatCode>"$"#,##0.00_);\("$"#,##0.00\)</c:formatCode>
                <c:ptCount val="30"/>
                <c:pt idx="0">
                  <c:v>0.99999951761660899</c:v>
                </c:pt>
                <c:pt idx="1">
                  <c:v>1.08257827453711</c:v>
                </c:pt>
                <c:pt idx="2">
                  <c:v>1.172551275009388</c:v>
                </c:pt>
                <c:pt idx="3">
                  <c:v>1.2562217479790141</c:v>
                </c:pt>
                <c:pt idx="4">
                  <c:v>1.305163578136795</c:v>
                </c:pt>
                <c:pt idx="5">
                  <c:v>1.386686225551863</c:v>
                </c:pt>
                <c:pt idx="6">
                  <c:v>1.43579307640525</c:v>
                </c:pt>
                <c:pt idx="7">
                  <c:v>1.442439129022087</c:v>
                </c:pt>
                <c:pt idx="8">
                  <c:v>1.4749945863873499</c:v>
                </c:pt>
                <c:pt idx="9">
                  <c:v>1.569914226498627</c:v>
                </c:pt>
                <c:pt idx="10">
                  <c:v>1.615654741913376</c:v>
                </c:pt>
                <c:pt idx="11">
                  <c:v>1.66886092210048</c:v>
                </c:pt>
                <c:pt idx="12">
                  <c:v>1.7825544159301421</c:v>
                </c:pt>
                <c:pt idx="13">
                  <c:v>1.8800752056634951</c:v>
                </c:pt>
                <c:pt idx="14">
                  <c:v>1.9829206738478979</c:v>
                </c:pt>
                <c:pt idx="15">
                  <c:v>2.1285068803663121</c:v>
                </c:pt>
                <c:pt idx="16">
                  <c:v>2.2281024767212161</c:v>
                </c:pt>
                <c:pt idx="17">
                  <c:v>2.3101602182723</c:v>
                </c:pt>
                <c:pt idx="18">
                  <c:v>2.2553844341472509</c:v>
                </c:pt>
                <c:pt idx="19">
                  <c:v>2.182740164262726</c:v>
                </c:pt>
                <c:pt idx="20">
                  <c:v>2.1641182054312251</c:v>
                </c:pt>
                <c:pt idx="21">
                  <c:v>2.306847810219649</c:v>
                </c:pt>
                <c:pt idx="22">
                  <c:v>2.4300857055573828</c:v>
                </c:pt>
                <c:pt idx="23">
                  <c:v>2.4686826209042541</c:v>
                </c:pt>
                <c:pt idx="24">
                  <c:v>2.6030358985867439</c:v>
                </c:pt>
                <c:pt idx="25">
                  <c:v>2.6921050820202801</c:v>
                </c:pt>
                <c:pt idx="26">
                  <c:v>2.7538858200407161</c:v>
                </c:pt>
                <c:pt idx="27">
                  <c:v>2.7858282771832918</c:v>
                </c:pt>
                <c:pt idx="28">
                  <c:v>2.8605098023004301</c:v>
                </c:pt>
                <c:pt idx="29">
                  <c:v>2.9869066260568791</c:v>
                </c:pt>
              </c:numCache>
            </c:numRef>
          </c:val>
          <c:smooth val="0"/>
        </c:ser>
        <c:dLbls>
          <c:showLegendKey val="0"/>
          <c:showVal val="0"/>
          <c:showCatName val="0"/>
          <c:showSerName val="0"/>
          <c:showPercent val="0"/>
          <c:showBubbleSize val="0"/>
        </c:dLbls>
        <c:marker val="1"/>
        <c:smooth val="0"/>
        <c:axId val="203112448"/>
        <c:axId val="203113984"/>
      </c:lineChart>
      <c:catAx>
        <c:axId val="203112448"/>
        <c:scaling>
          <c:orientation val="minMax"/>
        </c:scaling>
        <c:delete val="0"/>
        <c:axPos val="b"/>
        <c:numFmt formatCode="General" sourceLinked="1"/>
        <c:majorTickMark val="out"/>
        <c:minorTickMark val="none"/>
        <c:tickLblPos val="nextTo"/>
        <c:spPr>
          <a:ln w="1852">
            <a:solidFill>
              <a:srgbClr val="000000"/>
            </a:solidFill>
            <a:prstDash val="solid"/>
          </a:ln>
        </c:spPr>
        <c:txPr>
          <a:bodyPr rot="0" vert="horz"/>
          <a:lstStyle/>
          <a:p>
            <a:pPr>
              <a:defRPr sz="2000" b="0" i="0" u="none" strike="noStrike" baseline="0">
                <a:solidFill>
                  <a:srgbClr val="000000"/>
                </a:solidFill>
                <a:latin typeface="Franklin Gothic Book"/>
                <a:ea typeface="Arial"/>
                <a:cs typeface="Franklin Gothic Book"/>
              </a:defRPr>
            </a:pPr>
            <a:endParaRPr lang="en-US"/>
          </a:p>
        </c:txPr>
        <c:crossAx val="203113984"/>
        <c:crosses val="autoZero"/>
        <c:auto val="1"/>
        <c:lblAlgn val="ctr"/>
        <c:lblOffset val="100"/>
        <c:tickLblSkip val="4"/>
        <c:tickMarkSkip val="1"/>
        <c:noMultiLvlLbl val="0"/>
      </c:catAx>
      <c:valAx>
        <c:axId val="203113984"/>
        <c:scaling>
          <c:orientation val="minMax"/>
          <c:max val="3.2"/>
          <c:min val="1"/>
        </c:scaling>
        <c:delete val="0"/>
        <c:axPos val="l"/>
        <c:majorGridlines>
          <c:spPr>
            <a:ln w="1852">
              <a:solidFill>
                <a:srgbClr val="003300"/>
              </a:solidFill>
              <a:prstDash val="dot"/>
            </a:ln>
          </c:spPr>
        </c:majorGridlines>
        <c:title>
          <c:tx>
            <c:rich>
              <a:bodyPr rot="0" vert="horz"/>
              <a:lstStyle/>
              <a:p>
                <a:pPr algn="l">
                  <a:defRPr sz="2000" b="0" i="0" u="none" strike="noStrike" baseline="0">
                    <a:solidFill>
                      <a:srgbClr val="000000"/>
                    </a:solidFill>
                    <a:latin typeface="Franklin Gothic Book"/>
                    <a:ea typeface="Arial"/>
                    <a:cs typeface="Franklin Gothic Book"/>
                  </a:defRPr>
                </a:pPr>
                <a:r>
                  <a:rPr lang="en-US" sz="2000" b="0" dirty="0">
                    <a:latin typeface="Franklin Gothic Book"/>
                    <a:cs typeface="Franklin Gothic Book"/>
                  </a:rPr>
                  <a:t>Change in Medicare </a:t>
                </a:r>
                <a:endParaRPr lang="en-US" sz="2000" b="0" dirty="0" smtClean="0">
                  <a:latin typeface="Franklin Gothic Book"/>
                  <a:cs typeface="Franklin Gothic Book"/>
                </a:endParaRPr>
              </a:p>
              <a:p>
                <a:pPr algn="l">
                  <a:defRPr sz="2000" b="0" i="0" u="none" strike="noStrike" baseline="0">
                    <a:solidFill>
                      <a:srgbClr val="000000"/>
                    </a:solidFill>
                    <a:latin typeface="Franklin Gothic Book"/>
                    <a:ea typeface="Arial"/>
                    <a:cs typeface="Franklin Gothic Book"/>
                  </a:defRPr>
                </a:pPr>
                <a:r>
                  <a:rPr lang="en-US" sz="2000" b="0" dirty="0" smtClean="0">
                    <a:latin typeface="Franklin Gothic Book"/>
                    <a:cs typeface="Franklin Gothic Book"/>
                  </a:rPr>
                  <a:t>Cost</a:t>
                </a:r>
                <a:r>
                  <a:rPr lang="en-US" sz="2000" b="0" dirty="0">
                    <a:latin typeface="Franklin Gothic Book"/>
                    <a:cs typeface="Franklin Gothic Book"/>
                  </a:rPr>
                  <a:t>/Senior (1980=1)</a:t>
                </a:r>
              </a:p>
            </c:rich>
          </c:tx>
          <c:layout>
            <c:manualLayout>
              <c:xMode val="edge"/>
              <c:yMode val="edge"/>
              <c:x val="9.2850510677808702E-3"/>
              <c:y val="0.12354312354312399"/>
            </c:manualLayout>
          </c:layout>
          <c:overlay val="0"/>
          <c:spPr>
            <a:noFill/>
            <a:ln w="14817">
              <a:noFill/>
            </a:ln>
          </c:spPr>
        </c:title>
        <c:numFmt formatCode="General" sourceLinked="1"/>
        <c:majorTickMark val="out"/>
        <c:minorTickMark val="none"/>
        <c:tickLblPos val="nextTo"/>
        <c:spPr>
          <a:ln w="1852">
            <a:solidFill>
              <a:srgbClr val="000000"/>
            </a:solidFill>
            <a:prstDash val="solid"/>
          </a:ln>
        </c:spPr>
        <c:txPr>
          <a:bodyPr rot="0" vert="horz"/>
          <a:lstStyle/>
          <a:p>
            <a:pPr>
              <a:defRPr sz="2000" b="0" i="0" u="none" strike="noStrike" baseline="0">
                <a:solidFill>
                  <a:srgbClr val="000000"/>
                </a:solidFill>
                <a:latin typeface="Franklin Gothic Book"/>
                <a:ea typeface="Arial"/>
                <a:cs typeface="Franklin Gothic Book"/>
              </a:defRPr>
            </a:pPr>
            <a:endParaRPr lang="en-US"/>
          </a:p>
        </c:txPr>
        <c:crossAx val="203112448"/>
        <c:crosses val="autoZero"/>
        <c:crossBetween val="between"/>
        <c:majorUnit val="0.5"/>
      </c:valAx>
      <c:spPr>
        <a:solidFill>
          <a:schemeClr val="bg1"/>
        </a:solidFill>
        <a:ln w="9525">
          <a:solidFill>
            <a:srgbClr val="003300"/>
          </a:solidFill>
          <a:prstDash val="solid"/>
        </a:ln>
        <a:effectLst>
          <a:outerShdw blurRad="50800" dist="38100" dir="2700000" algn="tl" rotWithShape="0">
            <a:prstClr val="black">
              <a:alpha val="40000"/>
            </a:prstClr>
          </a:outerShdw>
        </a:effectLst>
      </c:spPr>
    </c:plotArea>
    <c:legend>
      <c:legendPos val="b"/>
      <c:legendEntry>
        <c:idx val="0"/>
        <c:txPr>
          <a:bodyPr/>
          <a:lstStyle/>
          <a:p>
            <a:pPr>
              <a:defRPr sz="2000" b="1" i="0" u="none" strike="noStrike" baseline="0">
                <a:solidFill>
                  <a:srgbClr val="003300"/>
                </a:solidFill>
                <a:latin typeface="Franklin Gothic Book"/>
                <a:ea typeface="Arial"/>
                <a:cs typeface="Franklin Gothic Book"/>
              </a:defRPr>
            </a:pPr>
            <a:endParaRPr lang="en-US"/>
          </a:p>
        </c:txPr>
      </c:legendEntry>
      <c:legendEntry>
        <c:idx val="1"/>
        <c:txPr>
          <a:bodyPr/>
          <a:lstStyle/>
          <a:p>
            <a:pPr>
              <a:defRPr sz="2000" b="1" i="0" u="none" strike="noStrike" baseline="0">
                <a:solidFill>
                  <a:srgbClr val="003300"/>
                </a:solidFill>
                <a:latin typeface="Franklin Gothic Book"/>
                <a:ea typeface="Arial"/>
                <a:cs typeface="Franklin Gothic Book"/>
              </a:defRPr>
            </a:pPr>
            <a:endParaRPr lang="en-US"/>
          </a:p>
        </c:txPr>
      </c:legendEntry>
      <c:layout>
        <c:manualLayout>
          <c:xMode val="edge"/>
          <c:yMode val="edge"/>
          <c:x val="0.419692379429908"/>
          <c:y val="0.89964677433648799"/>
          <c:w val="0.29932222369827599"/>
          <c:h val="8.1594706257200597E-2"/>
        </c:manualLayout>
      </c:layout>
      <c:overlay val="0"/>
      <c:spPr>
        <a:noFill/>
        <a:ln w="1852">
          <a:noFill/>
          <a:prstDash val="solid"/>
        </a:ln>
      </c:spPr>
      <c:txPr>
        <a:bodyPr/>
        <a:lstStyle/>
        <a:p>
          <a:pPr>
            <a:defRPr sz="2000" b="0" i="0" u="none" strike="noStrike" baseline="0">
              <a:solidFill>
                <a:srgbClr val="003300"/>
              </a:solidFill>
              <a:latin typeface="Franklin Gothic Book"/>
              <a:ea typeface="Arial"/>
              <a:cs typeface="Franklin Gothic Book"/>
            </a:defRPr>
          </a:pPr>
          <a:endParaRPr lang="en-US"/>
        </a:p>
      </c:txPr>
    </c:legend>
    <c:plotVisOnly val="1"/>
    <c:dispBlanksAs val="gap"/>
    <c:showDLblsOverMax val="0"/>
  </c:chart>
  <c:spPr>
    <a:noFill/>
    <a:ln>
      <a:noFill/>
    </a:ln>
  </c:spPr>
  <c:txPr>
    <a:bodyPr/>
    <a:lstStyle/>
    <a:p>
      <a:pPr>
        <a:defRPr sz="540" b="0" i="0" u="none" strike="noStrike" baseline="0">
          <a:solidFill>
            <a:srgbClr val="000000"/>
          </a:solidFill>
          <a:latin typeface="Arial"/>
          <a:ea typeface="Arial"/>
          <a:cs typeface="Arial"/>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29804248486673E-2"/>
          <c:y val="4.5373986519785803E-2"/>
          <c:w val="0.87025002274372298"/>
          <c:h val="0.79923345494010101"/>
        </c:manualLayout>
      </c:layout>
      <c:barChart>
        <c:barDir val="col"/>
        <c:grouping val="clustered"/>
        <c:varyColors val="0"/>
        <c:ser>
          <c:idx val="0"/>
          <c:order val="0"/>
          <c:tx>
            <c:strRef>
              <c:f>Sheet1!$B$1</c:f>
              <c:strCache>
                <c:ptCount val="1"/>
                <c:pt idx="0">
                  <c:v>Column1</c:v>
                </c:pt>
              </c:strCache>
            </c:strRef>
          </c:tx>
          <c:spPr>
            <a:solidFill>
              <a:srgbClr val="01A290">
                <a:lumMod val="50000"/>
              </a:srgbClr>
            </a:solidFill>
            <a:ln>
              <a:solidFill>
                <a:srgbClr val="003300"/>
              </a:solidFill>
            </a:ln>
          </c:spPr>
          <c:invertIfNegative val="0"/>
          <c:dPt>
            <c:idx val="0"/>
            <c:invertIfNegative val="0"/>
            <c:bubble3D val="0"/>
          </c:dPt>
          <c:dPt>
            <c:idx val="3"/>
            <c:invertIfNegative val="0"/>
            <c:bubble3D val="0"/>
          </c:dPt>
          <c:dPt>
            <c:idx val="5"/>
            <c:invertIfNegative val="0"/>
            <c:bubble3D val="0"/>
          </c:dPt>
          <c:dLbls>
            <c:txPr>
              <a:bodyPr/>
              <a:lstStyle/>
              <a:p>
                <a:pPr>
                  <a:defRPr sz="28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Sheet1!$A$2:$A$3</c:f>
              <c:strCache>
                <c:ptCount val="2"/>
                <c:pt idx="0">
                  <c:v>USA</c:v>
                </c:pt>
                <c:pt idx="1">
                  <c:v>Canada</c:v>
                </c:pt>
              </c:strCache>
            </c:strRef>
          </c:cat>
          <c:val>
            <c:numRef>
              <c:f>Sheet1!$B$2:$B$3</c:f>
              <c:numCache>
                <c:formatCode>"$"#,##0</c:formatCode>
                <c:ptCount val="2"/>
                <c:pt idx="0">
                  <c:v>663</c:v>
                </c:pt>
                <c:pt idx="1">
                  <c:v>182</c:v>
                </c:pt>
              </c:numCache>
            </c:numRef>
          </c:val>
        </c:ser>
        <c:dLbls>
          <c:showLegendKey val="0"/>
          <c:showVal val="0"/>
          <c:showCatName val="0"/>
          <c:showSerName val="0"/>
          <c:showPercent val="0"/>
          <c:showBubbleSize val="0"/>
        </c:dLbls>
        <c:gapWidth val="50"/>
        <c:overlap val="-5"/>
        <c:axId val="203474432"/>
        <c:axId val="203475968"/>
      </c:barChart>
      <c:catAx>
        <c:axId val="203474432"/>
        <c:scaling>
          <c:orientation val="minMax"/>
        </c:scaling>
        <c:delete val="0"/>
        <c:axPos val="b"/>
        <c:majorTickMark val="out"/>
        <c:minorTickMark val="none"/>
        <c:tickLblPos val="nextTo"/>
        <c:txPr>
          <a:bodyPr/>
          <a:lstStyle/>
          <a:p>
            <a:pPr>
              <a:defRPr sz="2000">
                <a:latin typeface="Franklin Gothic Book"/>
                <a:cs typeface="Franklin Gothic Book"/>
              </a:defRPr>
            </a:pPr>
            <a:endParaRPr lang="en-US"/>
          </a:p>
        </c:txPr>
        <c:crossAx val="203475968"/>
        <c:crosses val="autoZero"/>
        <c:auto val="1"/>
        <c:lblAlgn val="ctr"/>
        <c:lblOffset val="100"/>
        <c:noMultiLvlLbl val="0"/>
      </c:catAx>
      <c:valAx>
        <c:axId val="203475968"/>
        <c:scaling>
          <c:orientation val="minMax"/>
        </c:scaling>
        <c:delete val="0"/>
        <c:axPos val="l"/>
        <c:majorGridlines>
          <c:spPr>
            <a:ln>
              <a:prstDash val="solid"/>
            </a:ln>
          </c:spPr>
        </c:majorGridlines>
        <c:numFmt formatCode="&quot;$&quot;#,##0" sourceLinked="1"/>
        <c:majorTickMark val="out"/>
        <c:minorTickMark val="none"/>
        <c:tickLblPos val="nextTo"/>
        <c:txPr>
          <a:bodyPr/>
          <a:lstStyle/>
          <a:p>
            <a:pPr>
              <a:defRPr sz="2000">
                <a:latin typeface="Franklin Gothic Book"/>
                <a:cs typeface="Franklin Gothic Book"/>
              </a:defRPr>
            </a:pPr>
            <a:endParaRPr lang="en-US"/>
          </a:p>
        </c:txPr>
        <c:crossAx val="203474432"/>
        <c:crosses val="autoZero"/>
        <c:crossBetween val="between"/>
        <c:minorUnit val="2E-3"/>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29804248486673E-2"/>
          <c:y val="4.5373986519785803E-2"/>
          <c:w val="0.87025002274372298"/>
          <c:h val="0.79923345494010101"/>
        </c:manualLayout>
      </c:layout>
      <c:barChart>
        <c:barDir val="col"/>
        <c:grouping val="clustered"/>
        <c:varyColors val="0"/>
        <c:ser>
          <c:idx val="0"/>
          <c:order val="0"/>
          <c:tx>
            <c:strRef>
              <c:f>Sheet1!$B$1</c:f>
              <c:strCache>
                <c:ptCount val="1"/>
                <c:pt idx="0">
                  <c:v>Column1</c:v>
                </c:pt>
              </c:strCache>
            </c:strRef>
          </c:tx>
          <c:spPr>
            <a:solidFill>
              <a:srgbClr val="01A290">
                <a:lumMod val="50000"/>
              </a:srgbClr>
            </a:solidFill>
            <a:ln>
              <a:solidFill>
                <a:srgbClr val="003300"/>
              </a:solidFill>
            </a:ln>
          </c:spPr>
          <c:invertIfNegative val="0"/>
          <c:dPt>
            <c:idx val="0"/>
            <c:invertIfNegative val="0"/>
            <c:bubble3D val="0"/>
          </c:dPt>
          <c:dPt>
            <c:idx val="3"/>
            <c:invertIfNegative val="0"/>
            <c:bubble3D val="0"/>
          </c:dPt>
          <c:dPt>
            <c:idx val="5"/>
            <c:invertIfNegative val="0"/>
            <c:bubble3D val="0"/>
          </c:dPt>
          <c:dLbls>
            <c:txPr>
              <a:bodyPr/>
              <a:lstStyle/>
              <a:p>
                <a:pPr>
                  <a:defRPr sz="28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Sheet1!$A$2:$A$3</c:f>
              <c:strCache>
                <c:ptCount val="2"/>
                <c:pt idx="0">
                  <c:v>USA</c:v>
                </c:pt>
                <c:pt idx="1">
                  <c:v>Canada</c:v>
                </c:pt>
              </c:strCache>
            </c:strRef>
          </c:cat>
          <c:val>
            <c:numRef>
              <c:f>Sheet1!$B$2:$B$3</c:f>
              <c:numCache>
                <c:formatCode>"$"#,##0</c:formatCode>
                <c:ptCount val="2"/>
                <c:pt idx="0">
                  <c:v>570</c:v>
                </c:pt>
                <c:pt idx="1">
                  <c:v>206</c:v>
                </c:pt>
              </c:numCache>
            </c:numRef>
          </c:val>
        </c:ser>
        <c:dLbls>
          <c:showLegendKey val="0"/>
          <c:showVal val="0"/>
          <c:showCatName val="0"/>
          <c:showSerName val="0"/>
          <c:showPercent val="0"/>
          <c:showBubbleSize val="0"/>
        </c:dLbls>
        <c:gapWidth val="50"/>
        <c:overlap val="-5"/>
        <c:axId val="203161984"/>
        <c:axId val="203163520"/>
      </c:barChart>
      <c:catAx>
        <c:axId val="203161984"/>
        <c:scaling>
          <c:orientation val="minMax"/>
        </c:scaling>
        <c:delete val="0"/>
        <c:axPos val="b"/>
        <c:majorTickMark val="out"/>
        <c:minorTickMark val="none"/>
        <c:tickLblPos val="nextTo"/>
        <c:txPr>
          <a:bodyPr/>
          <a:lstStyle/>
          <a:p>
            <a:pPr>
              <a:defRPr sz="2000">
                <a:latin typeface="Franklin Gothic Book"/>
                <a:cs typeface="Franklin Gothic Book"/>
              </a:defRPr>
            </a:pPr>
            <a:endParaRPr lang="en-US"/>
          </a:p>
        </c:txPr>
        <c:crossAx val="203163520"/>
        <c:crosses val="autoZero"/>
        <c:auto val="1"/>
        <c:lblAlgn val="ctr"/>
        <c:lblOffset val="100"/>
        <c:noMultiLvlLbl val="0"/>
      </c:catAx>
      <c:valAx>
        <c:axId val="203163520"/>
        <c:scaling>
          <c:orientation val="minMax"/>
        </c:scaling>
        <c:delete val="0"/>
        <c:axPos val="l"/>
        <c:majorGridlines>
          <c:spPr>
            <a:ln>
              <a:prstDash val="solid"/>
            </a:ln>
          </c:spPr>
        </c:majorGridlines>
        <c:numFmt formatCode="&quot;$&quot;#,##0" sourceLinked="1"/>
        <c:majorTickMark val="out"/>
        <c:minorTickMark val="none"/>
        <c:tickLblPos val="nextTo"/>
        <c:txPr>
          <a:bodyPr/>
          <a:lstStyle/>
          <a:p>
            <a:pPr>
              <a:defRPr sz="2000">
                <a:latin typeface="Franklin Gothic Book"/>
                <a:cs typeface="Franklin Gothic Book"/>
              </a:defRPr>
            </a:pPr>
            <a:endParaRPr lang="en-US"/>
          </a:p>
        </c:txPr>
        <c:crossAx val="203161984"/>
        <c:crosses val="autoZero"/>
        <c:crossBetween val="between"/>
        <c:minorUnit val="2E-3"/>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29804248486673E-2"/>
          <c:y val="4.5373986519785803E-2"/>
          <c:w val="0.87025002274372298"/>
          <c:h val="0.79923345494010101"/>
        </c:manualLayout>
      </c:layout>
      <c:barChart>
        <c:barDir val="col"/>
        <c:grouping val="clustered"/>
        <c:varyColors val="0"/>
        <c:ser>
          <c:idx val="0"/>
          <c:order val="0"/>
          <c:tx>
            <c:strRef>
              <c:f>Sheet1!$B$1</c:f>
              <c:strCache>
                <c:ptCount val="1"/>
                <c:pt idx="0">
                  <c:v>Column1</c:v>
                </c:pt>
              </c:strCache>
            </c:strRef>
          </c:tx>
          <c:spPr>
            <a:solidFill>
              <a:srgbClr val="01A290">
                <a:lumMod val="50000"/>
              </a:srgbClr>
            </a:solidFill>
            <a:ln>
              <a:solidFill>
                <a:srgbClr val="003300"/>
              </a:solidFill>
            </a:ln>
          </c:spPr>
          <c:invertIfNegative val="0"/>
          <c:dPt>
            <c:idx val="0"/>
            <c:invertIfNegative val="0"/>
            <c:bubble3D val="0"/>
          </c:dPt>
          <c:dPt>
            <c:idx val="3"/>
            <c:invertIfNegative val="0"/>
            <c:bubble3D val="0"/>
          </c:dPt>
          <c:dPt>
            <c:idx val="5"/>
            <c:invertIfNegative val="0"/>
            <c:bubble3D val="0"/>
          </c:dPt>
          <c:dLbls>
            <c:txPr>
              <a:bodyPr/>
              <a:lstStyle/>
              <a:p>
                <a:pPr>
                  <a:defRPr sz="28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Sheet1!$A$2:$A$3</c:f>
              <c:strCache>
                <c:ptCount val="2"/>
                <c:pt idx="0">
                  <c:v>USA</c:v>
                </c:pt>
                <c:pt idx="1">
                  <c:v>Canada</c:v>
                </c:pt>
              </c:strCache>
            </c:strRef>
          </c:cat>
          <c:val>
            <c:numRef>
              <c:f>Sheet1!$B$2:$B$3</c:f>
              <c:numCache>
                <c:formatCode>"$"#,##0</c:formatCode>
                <c:ptCount val="2"/>
                <c:pt idx="0">
                  <c:v>2685</c:v>
                </c:pt>
                <c:pt idx="1">
                  <c:v>809</c:v>
                </c:pt>
              </c:numCache>
            </c:numRef>
          </c:val>
        </c:ser>
        <c:dLbls>
          <c:showLegendKey val="0"/>
          <c:showVal val="0"/>
          <c:showCatName val="0"/>
          <c:showSerName val="0"/>
          <c:showPercent val="0"/>
          <c:showBubbleSize val="0"/>
        </c:dLbls>
        <c:gapWidth val="50"/>
        <c:overlap val="-5"/>
        <c:axId val="203222016"/>
        <c:axId val="203322112"/>
      </c:barChart>
      <c:catAx>
        <c:axId val="203222016"/>
        <c:scaling>
          <c:orientation val="minMax"/>
        </c:scaling>
        <c:delete val="0"/>
        <c:axPos val="b"/>
        <c:majorTickMark val="out"/>
        <c:minorTickMark val="none"/>
        <c:tickLblPos val="nextTo"/>
        <c:txPr>
          <a:bodyPr/>
          <a:lstStyle/>
          <a:p>
            <a:pPr>
              <a:defRPr sz="2000">
                <a:latin typeface="Franklin Gothic Book"/>
                <a:cs typeface="Franklin Gothic Book"/>
              </a:defRPr>
            </a:pPr>
            <a:endParaRPr lang="en-US"/>
          </a:p>
        </c:txPr>
        <c:crossAx val="203322112"/>
        <c:crosses val="autoZero"/>
        <c:auto val="1"/>
        <c:lblAlgn val="ctr"/>
        <c:lblOffset val="100"/>
        <c:noMultiLvlLbl val="0"/>
      </c:catAx>
      <c:valAx>
        <c:axId val="203322112"/>
        <c:scaling>
          <c:orientation val="minMax"/>
        </c:scaling>
        <c:delete val="0"/>
        <c:axPos val="l"/>
        <c:majorGridlines>
          <c:spPr>
            <a:ln>
              <a:prstDash val="solid"/>
            </a:ln>
          </c:spPr>
        </c:majorGridlines>
        <c:numFmt formatCode="&quot;$&quot;#,##0" sourceLinked="1"/>
        <c:majorTickMark val="out"/>
        <c:minorTickMark val="none"/>
        <c:tickLblPos val="nextTo"/>
        <c:txPr>
          <a:bodyPr/>
          <a:lstStyle/>
          <a:p>
            <a:pPr>
              <a:defRPr sz="2000">
                <a:latin typeface="Franklin Gothic Book"/>
                <a:cs typeface="Franklin Gothic Book"/>
              </a:defRPr>
            </a:pPr>
            <a:endParaRPr lang="en-US"/>
          </a:p>
        </c:txPr>
        <c:crossAx val="203222016"/>
        <c:crosses val="autoZero"/>
        <c:crossBetween val="between"/>
        <c:majorUnit val="1000"/>
        <c:minorUnit val="2E-3"/>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2">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809772722343901"/>
          <c:y val="4.5373986519785803E-2"/>
          <c:w val="0.59010013103385495"/>
          <c:h val="0.90925202696042795"/>
        </c:manualLayout>
      </c:layout>
      <c:pieChart>
        <c:varyColors val="1"/>
        <c:ser>
          <c:idx val="0"/>
          <c:order val="0"/>
          <c:tx>
            <c:strRef>
              <c:f>Sheet1!$B$1</c:f>
              <c:strCache>
                <c:ptCount val="1"/>
                <c:pt idx="0">
                  <c:v>Column1</c:v>
                </c:pt>
              </c:strCache>
            </c:strRef>
          </c:tx>
          <c:spPr>
            <a:solidFill>
              <a:srgbClr val="01A290">
                <a:lumMod val="50000"/>
              </a:srgbClr>
            </a:solidFill>
            <a:ln>
              <a:solidFill>
                <a:srgbClr val="FFFFFF"/>
              </a:solidFill>
            </a:ln>
          </c:spPr>
          <c:dPt>
            <c:idx val="0"/>
            <c:bubble3D val="0"/>
            <c:spPr>
              <a:solidFill>
                <a:srgbClr val="800000"/>
              </a:solidFill>
              <a:ln>
                <a:solidFill>
                  <a:srgbClr val="FFFFFF"/>
                </a:solidFill>
              </a:ln>
            </c:spPr>
          </c:dPt>
          <c:dPt>
            <c:idx val="3"/>
            <c:bubble3D val="0"/>
          </c:dPt>
          <c:dPt>
            <c:idx val="5"/>
            <c:bubble3D val="0"/>
          </c:dPt>
          <c:dLbls>
            <c:dLbl>
              <c:idx val="0"/>
              <c:layout>
                <c:manualLayout>
                  <c:x val="-0.248526158964921"/>
                  <c:y val="9.8706809859878605E-3"/>
                </c:manualLayout>
              </c:layout>
              <c:dLblPos val="bestFit"/>
              <c:showLegendKey val="0"/>
              <c:showVal val="1"/>
              <c:showCatName val="1"/>
              <c:showSerName val="0"/>
              <c:showPercent val="0"/>
              <c:showBubbleSize val="0"/>
              <c:separator>
</c:separator>
            </c:dLbl>
            <c:dLbl>
              <c:idx val="1"/>
              <c:layout>
                <c:manualLayout>
                  <c:x val="0.226845968591429"/>
                  <c:y val="-2.1731806744226301E-2"/>
                </c:manualLayout>
              </c:layout>
              <c:dLblPos val="bestFit"/>
              <c:showLegendKey val="0"/>
              <c:showVal val="1"/>
              <c:showCatName val="1"/>
              <c:showSerName val="0"/>
              <c:showPercent val="0"/>
              <c:showBubbleSize val="0"/>
              <c:separator>
</c:separator>
            </c:dLbl>
            <c:txPr>
              <a:bodyPr/>
              <a:lstStyle/>
              <a:p>
                <a:pPr>
                  <a:defRPr sz="2000">
                    <a:solidFill>
                      <a:srgbClr val="EBF1DD"/>
                    </a:solidFill>
                    <a:latin typeface="Franklin Gothic Book"/>
                    <a:cs typeface="Franklin Gothic Book"/>
                  </a:defRPr>
                </a:pPr>
                <a:endParaRPr lang="en-US"/>
              </a:p>
            </c:txPr>
            <c:dLblPos val="bestFit"/>
            <c:showLegendKey val="0"/>
            <c:showVal val="1"/>
            <c:showCatName val="1"/>
            <c:showSerName val="0"/>
            <c:showPercent val="0"/>
            <c:showBubbleSize val="0"/>
            <c:separator>
</c:separator>
            <c:showLeaderLines val="1"/>
          </c:dLbls>
          <c:cat>
            <c:strRef>
              <c:f>Sheet1!$A$2:$A$3</c:f>
              <c:strCache>
                <c:ptCount val="2"/>
                <c:pt idx="0">
                  <c:v>Bureaucracy</c:v>
                </c:pt>
                <c:pt idx="1">
                  <c:v>All Other</c:v>
                </c:pt>
              </c:strCache>
            </c:strRef>
          </c:cat>
          <c:val>
            <c:numRef>
              <c:f>Sheet1!$B$2:$B$3</c:f>
              <c:numCache>
                <c:formatCode>"$"#,##0</c:formatCode>
                <c:ptCount val="2"/>
                <c:pt idx="0">
                  <c:v>1876</c:v>
                </c:pt>
                <c:pt idx="1">
                  <c:v>1942</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txPr>
    <a:bodyPr/>
    <a:lstStyle/>
    <a:p>
      <a:pPr>
        <a:defRPr sz="1800"/>
      </a:pPr>
      <a:endParaRPr lang="en-US"/>
    </a:p>
  </c:txPr>
  <c:externalData r:id="rId2">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29804248486673E-2"/>
          <c:y val="4.5373986519785803E-2"/>
          <c:w val="0.79621855415931897"/>
          <c:h val="0.75019069661309801"/>
        </c:manualLayout>
      </c:layout>
      <c:barChart>
        <c:barDir val="col"/>
        <c:grouping val="clustered"/>
        <c:varyColors val="0"/>
        <c:ser>
          <c:idx val="0"/>
          <c:order val="0"/>
          <c:tx>
            <c:strRef>
              <c:f>Sheet1!$B$1</c:f>
              <c:strCache>
                <c:ptCount val="1"/>
                <c:pt idx="0">
                  <c:v>Overhead costs</c:v>
                </c:pt>
              </c:strCache>
            </c:strRef>
          </c:tx>
          <c:spPr>
            <a:noFill/>
            <a:ln>
              <a:noFill/>
            </a:ln>
            <a:effectLst/>
          </c:spPr>
          <c:invertIfNegative val="0"/>
          <c:dPt>
            <c:idx val="0"/>
            <c:invertIfNegative val="0"/>
            <c:bubble3D val="0"/>
          </c:dPt>
          <c:dPt>
            <c:idx val="3"/>
            <c:invertIfNegative val="0"/>
            <c:bubble3D val="0"/>
          </c:dPt>
          <c:dPt>
            <c:idx val="5"/>
            <c:invertIfNegative val="0"/>
            <c:bubble3D val="0"/>
          </c:dPt>
          <c:cat>
            <c:strRef>
              <c:f>Sheet1!$A$2:$A$3</c:f>
              <c:strCache>
                <c:ptCount val="2"/>
                <c:pt idx="0">
                  <c:v>USA</c:v>
                </c:pt>
                <c:pt idx="1">
                  <c:v>Canada</c:v>
                </c:pt>
              </c:strCache>
            </c:strRef>
          </c:cat>
          <c:val>
            <c:numRef>
              <c:f>Sheet1!$B$2:$B$3</c:f>
              <c:numCache>
                <c:formatCode>"$"#,##0</c:formatCode>
                <c:ptCount val="2"/>
                <c:pt idx="0">
                  <c:v>13000</c:v>
                </c:pt>
                <c:pt idx="1">
                  <c:v>0</c:v>
                </c:pt>
              </c:numCache>
            </c:numRef>
          </c:val>
        </c:ser>
        <c:ser>
          <c:idx val="1"/>
          <c:order val="1"/>
          <c:tx>
            <c:strRef>
              <c:f>Sheet1!$C$1</c:f>
              <c:strCache>
                <c:ptCount val="1"/>
                <c:pt idx="0">
                  <c:v>Clinical costs</c:v>
                </c:pt>
              </c:strCache>
            </c:strRef>
          </c:tx>
          <c:spPr>
            <a:noFill/>
            <a:ln>
              <a:noFill/>
            </a:ln>
            <a:effectLst/>
          </c:spPr>
          <c:invertIfNegative val="0"/>
          <c:cat>
            <c:strRef>
              <c:f>Sheet1!$A$2:$A$3</c:f>
              <c:strCache>
                <c:ptCount val="2"/>
                <c:pt idx="0">
                  <c:v>USA</c:v>
                </c:pt>
                <c:pt idx="1">
                  <c:v>Canada</c:v>
                </c:pt>
              </c:strCache>
            </c:strRef>
          </c:cat>
          <c:val>
            <c:numRef>
              <c:f>Sheet1!$C$2:$C$3</c:f>
              <c:numCache>
                <c:formatCode>"$"#,##0</c:formatCode>
                <c:ptCount val="2"/>
                <c:pt idx="0">
                  <c:v>13000</c:v>
                </c:pt>
                <c:pt idx="1">
                  <c:v>5</c:v>
                </c:pt>
              </c:numCache>
            </c:numRef>
          </c:val>
        </c:ser>
        <c:dLbls>
          <c:showLegendKey val="0"/>
          <c:showVal val="0"/>
          <c:showCatName val="0"/>
          <c:showSerName val="0"/>
          <c:showPercent val="0"/>
          <c:showBubbleSize val="0"/>
        </c:dLbls>
        <c:gapWidth val="50"/>
        <c:overlap val="-5"/>
        <c:axId val="203605888"/>
        <c:axId val="203607424"/>
      </c:barChart>
      <c:catAx>
        <c:axId val="203605888"/>
        <c:scaling>
          <c:orientation val="minMax"/>
        </c:scaling>
        <c:delete val="0"/>
        <c:axPos val="b"/>
        <c:majorTickMark val="out"/>
        <c:minorTickMark val="none"/>
        <c:tickLblPos val="nextTo"/>
        <c:txPr>
          <a:bodyPr/>
          <a:lstStyle/>
          <a:p>
            <a:pPr>
              <a:defRPr sz="2000">
                <a:latin typeface="Franklin Gothic Book"/>
                <a:cs typeface="Franklin Gothic Book"/>
              </a:defRPr>
            </a:pPr>
            <a:endParaRPr lang="en-US"/>
          </a:p>
        </c:txPr>
        <c:crossAx val="203607424"/>
        <c:crosses val="autoZero"/>
        <c:auto val="1"/>
        <c:lblAlgn val="ctr"/>
        <c:lblOffset val="100"/>
        <c:noMultiLvlLbl val="0"/>
      </c:catAx>
      <c:valAx>
        <c:axId val="203607424"/>
        <c:scaling>
          <c:orientation val="minMax"/>
          <c:max val="15000"/>
          <c:min val="0"/>
        </c:scaling>
        <c:delete val="0"/>
        <c:axPos val="l"/>
        <c:majorGridlines>
          <c:spPr>
            <a:ln>
              <a:prstDash val="solid"/>
            </a:ln>
          </c:spPr>
        </c:majorGridlines>
        <c:numFmt formatCode="&quot;$&quot;#,##0" sourceLinked="1"/>
        <c:majorTickMark val="out"/>
        <c:minorTickMark val="none"/>
        <c:tickLblPos val="nextTo"/>
        <c:txPr>
          <a:bodyPr/>
          <a:lstStyle/>
          <a:p>
            <a:pPr>
              <a:defRPr sz="2000">
                <a:latin typeface="Franklin Gothic Book"/>
                <a:cs typeface="Franklin Gothic Book"/>
              </a:defRPr>
            </a:pPr>
            <a:endParaRPr lang="en-US"/>
          </a:p>
        </c:txPr>
        <c:crossAx val="203605888"/>
        <c:crosses val="autoZero"/>
        <c:crossBetween val="between"/>
        <c:majorUnit val="2000"/>
        <c:minorUnit val="2E-3"/>
      </c:valAx>
      <c:spPr>
        <a:solidFill>
          <a:schemeClr val="bg1"/>
        </a:solidFill>
        <a:ln>
          <a:solidFill>
            <a:srgbClr val="003300"/>
          </a:solidFill>
        </a:ln>
        <a:effectLst>
          <a:outerShdw blurRad="50800" dist="38100" dir="2700000" algn="tl" rotWithShape="0">
            <a:prstClr val="black">
              <a:alpha val="40000"/>
            </a:prstClr>
          </a:outerShdw>
        </a:effectLst>
      </c:spPr>
    </c:plotArea>
    <c:legend>
      <c:legendPos val="b"/>
      <c:layout>
        <c:manualLayout>
          <c:xMode val="edge"/>
          <c:yMode val="edge"/>
          <c:x val="0.244654406560668"/>
          <c:y val="0.91793886512072898"/>
          <c:w val="0.49854314358184298"/>
          <c:h val="8.2061044647999001E-2"/>
        </c:manualLayout>
      </c:layout>
      <c:overlay val="0"/>
      <c:txPr>
        <a:bodyPr/>
        <a:lstStyle/>
        <a:p>
          <a:pPr>
            <a:defRPr sz="2000">
              <a:latin typeface="Franklin Gothic Book"/>
              <a:cs typeface="Franklin Gothic Book"/>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29804248486673E-2"/>
          <c:y val="4.5373986519785803E-2"/>
          <c:w val="0.89450090176989105"/>
          <c:h val="0.736711085816941"/>
        </c:manualLayout>
      </c:layout>
      <c:barChart>
        <c:barDir val="col"/>
        <c:grouping val="clustered"/>
        <c:varyColors val="0"/>
        <c:ser>
          <c:idx val="0"/>
          <c:order val="0"/>
          <c:tx>
            <c:strRef>
              <c:f>Sheet1!$B$1</c:f>
              <c:strCache>
                <c:ptCount val="1"/>
                <c:pt idx="0">
                  <c:v>USA</c:v>
                </c:pt>
              </c:strCache>
            </c:strRef>
          </c:tx>
          <c:spPr>
            <a:solidFill>
              <a:srgbClr val="01A290">
                <a:lumMod val="50000"/>
              </a:srgbClr>
            </a:solidFill>
            <a:ln>
              <a:solidFill>
                <a:srgbClr val="003300"/>
              </a:solidFill>
            </a:ln>
          </c:spPr>
          <c:invertIfNegative val="0"/>
          <c:dPt>
            <c:idx val="0"/>
            <c:invertIfNegative val="0"/>
            <c:bubble3D val="0"/>
          </c:dPt>
          <c:dPt>
            <c:idx val="3"/>
            <c:invertIfNegative val="0"/>
            <c:bubble3D val="0"/>
          </c:dPt>
          <c:dPt>
            <c:idx val="5"/>
            <c:invertIfNegative val="0"/>
            <c:bubble3D val="0"/>
          </c:dPt>
          <c:dLbls>
            <c:dLbl>
              <c:idx val="10"/>
              <c:layout>
                <c:manualLayout>
                  <c:x val="-1.2702694652046599E-16"/>
                  <c:y val="1.5202282023599901E-2"/>
                </c:manualLayout>
              </c:layout>
              <c:spPr/>
              <c:txPr>
                <a:bodyPr/>
                <a:lstStyle/>
                <a:p>
                  <a:pPr>
                    <a:defRPr sz="1100">
                      <a:solidFill>
                        <a:srgbClr val="003300"/>
                      </a:solidFill>
                      <a:latin typeface="Franklin Gothic Book"/>
                      <a:cs typeface="Franklin Gothic Book"/>
                    </a:defRPr>
                  </a:pPr>
                  <a:endParaRPr lang="en-US"/>
                </a:p>
              </c:txPr>
              <c:dLblPos val="outEnd"/>
              <c:showLegendKey val="0"/>
              <c:showVal val="1"/>
              <c:showCatName val="0"/>
              <c:showSerName val="0"/>
              <c:showPercent val="0"/>
              <c:showBubbleSize val="0"/>
            </c:dLbl>
            <c:dLbl>
              <c:idx val="11"/>
              <c:layout>
                <c:manualLayout>
                  <c:x val="-1.2702694652046599E-16"/>
                  <c:y val="1.04105872915429E-2"/>
                </c:manualLayout>
              </c:layout>
              <c:spPr/>
              <c:txPr>
                <a:bodyPr/>
                <a:lstStyle/>
                <a:p>
                  <a:pPr>
                    <a:defRPr sz="1100">
                      <a:solidFill>
                        <a:srgbClr val="003300"/>
                      </a:solidFill>
                      <a:latin typeface="Franklin Gothic Book"/>
                      <a:cs typeface="Franklin Gothic Book"/>
                    </a:defRPr>
                  </a:pPr>
                  <a:endParaRPr lang="en-US"/>
                </a:p>
              </c:txPr>
              <c:dLblPos val="outEnd"/>
              <c:showLegendKey val="0"/>
              <c:showVal val="1"/>
              <c:showCatName val="0"/>
              <c:showSerName val="0"/>
              <c:showPercent val="0"/>
              <c:showBubbleSize val="0"/>
            </c:dLbl>
            <c:dLbl>
              <c:idx val="14"/>
              <c:layout>
                <c:manualLayout>
                  <c:x val="-1.2702694652046599E-16"/>
                  <c:y val="1.33606319825027E-2"/>
                </c:manualLayout>
              </c:layout>
              <c:spPr/>
              <c:txPr>
                <a:bodyPr/>
                <a:lstStyle/>
                <a:p>
                  <a:pPr>
                    <a:defRPr sz="1100">
                      <a:solidFill>
                        <a:srgbClr val="003300"/>
                      </a:solidFill>
                      <a:latin typeface="Franklin Gothic Book"/>
                      <a:cs typeface="Franklin Gothic Book"/>
                    </a:defRPr>
                  </a:pPr>
                  <a:endParaRPr lang="en-US"/>
                </a:p>
              </c:txPr>
              <c:dLblPos val="outEnd"/>
              <c:showLegendKey val="0"/>
              <c:showVal val="1"/>
              <c:showCatName val="0"/>
              <c:showSerName val="0"/>
              <c:showPercent val="0"/>
              <c:showBubbleSize val="0"/>
            </c:dLbl>
            <c:txPr>
              <a:bodyPr/>
              <a:lstStyle/>
              <a:p>
                <a:pPr>
                  <a:defRPr sz="11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numRef>
              <c:f>Sheet1!$A$2:$A$16</c:f>
              <c:numCache>
                <c:formatCode>General</c:formatCode>
                <c:ptCount val="1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numCache>
            </c:numRef>
          </c:cat>
          <c:val>
            <c:numRef>
              <c:f>Sheet1!$B$2:$B$16</c:f>
              <c:numCache>
                <c:formatCode>0</c:formatCode>
                <c:ptCount val="15"/>
                <c:pt idx="0">
                  <c:v>508</c:v>
                </c:pt>
                <c:pt idx="1">
                  <c:v>431</c:v>
                </c:pt>
                <c:pt idx="2">
                  <c:v>249</c:v>
                </c:pt>
                <c:pt idx="3">
                  <c:v>242</c:v>
                </c:pt>
                <c:pt idx="4">
                  <c:v>164</c:v>
                </c:pt>
                <c:pt idx="5">
                  <c:v>275</c:v>
                </c:pt>
                <c:pt idx="6">
                  <c:v>244</c:v>
                </c:pt>
                <c:pt idx="7">
                  <c:v>55</c:v>
                </c:pt>
                <c:pt idx="8">
                  <c:v>-85</c:v>
                </c:pt>
                <c:pt idx="9">
                  <c:v>-61</c:v>
                </c:pt>
                <c:pt idx="10">
                  <c:v>-31</c:v>
                </c:pt>
                <c:pt idx="11">
                  <c:v>-20</c:v>
                </c:pt>
                <c:pt idx="12">
                  <c:v>-107</c:v>
                </c:pt>
                <c:pt idx="13">
                  <c:v>-92</c:v>
                </c:pt>
                <c:pt idx="14">
                  <c:v>-29</c:v>
                </c:pt>
              </c:numCache>
            </c:numRef>
          </c:val>
        </c:ser>
        <c:dLbls>
          <c:showLegendKey val="0"/>
          <c:showVal val="0"/>
          <c:showCatName val="0"/>
          <c:showSerName val="0"/>
          <c:showPercent val="0"/>
          <c:showBubbleSize val="0"/>
        </c:dLbls>
        <c:gapWidth val="50"/>
        <c:overlap val="-5"/>
        <c:axId val="203964416"/>
        <c:axId val="203965952"/>
      </c:barChart>
      <c:catAx>
        <c:axId val="203964416"/>
        <c:scaling>
          <c:orientation val="minMax"/>
        </c:scaling>
        <c:delete val="0"/>
        <c:axPos val="b"/>
        <c:numFmt formatCode="General" sourceLinked="1"/>
        <c:majorTickMark val="none"/>
        <c:minorTickMark val="none"/>
        <c:tickLblPos val="low"/>
        <c:spPr>
          <a:ln w="28575" cmpd="sng">
            <a:solidFill>
              <a:srgbClr val="060505"/>
            </a:solidFill>
          </a:ln>
        </c:spPr>
        <c:txPr>
          <a:bodyPr/>
          <a:lstStyle/>
          <a:p>
            <a:pPr>
              <a:defRPr sz="2000">
                <a:latin typeface="Franklin Gothic Book"/>
                <a:cs typeface="Franklin Gothic Book"/>
              </a:defRPr>
            </a:pPr>
            <a:endParaRPr lang="en-US"/>
          </a:p>
        </c:txPr>
        <c:crossAx val="203965952"/>
        <c:crosses val="autoZero"/>
        <c:auto val="1"/>
        <c:lblAlgn val="ctr"/>
        <c:lblOffset val="100"/>
        <c:tickLblSkip val="2"/>
        <c:noMultiLvlLbl val="0"/>
      </c:catAx>
      <c:valAx>
        <c:axId val="203965952"/>
        <c:scaling>
          <c:orientation val="minMax"/>
        </c:scaling>
        <c:delete val="0"/>
        <c:axPos val="l"/>
        <c:majorGridlines>
          <c:spPr>
            <a:ln>
              <a:prstDash val="solid"/>
            </a:ln>
          </c:spPr>
        </c:majorGridlines>
        <c:numFmt formatCode="#,##0" sourceLinked="0"/>
        <c:majorTickMark val="out"/>
        <c:minorTickMark val="none"/>
        <c:tickLblPos val="nextTo"/>
        <c:txPr>
          <a:bodyPr/>
          <a:lstStyle/>
          <a:p>
            <a:pPr>
              <a:defRPr sz="2000">
                <a:latin typeface="Franklin Gothic Book"/>
                <a:cs typeface="Franklin Gothic Book"/>
              </a:defRPr>
            </a:pPr>
            <a:endParaRPr lang="en-US"/>
          </a:p>
        </c:txPr>
        <c:crossAx val="203964416"/>
        <c:crosses val="autoZero"/>
        <c:crossBetween val="between"/>
        <c:minorUnit val="2E-3"/>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2">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29804248486673E-2"/>
          <c:y val="4.5373986519785803E-2"/>
          <c:w val="0.89450090176989105"/>
          <c:h val="0.852614615551613"/>
        </c:manualLayout>
      </c:layout>
      <c:barChart>
        <c:barDir val="col"/>
        <c:grouping val="clustered"/>
        <c:varyColors val="0"/>
        <c:ser>
          <c:idx val="0"/>
          <c:order val="0"/>
          <c:tx>
            <c:strRef>
              <c:f>Sheet1!$B$1</c:f>
              <c:strCache>
                <c:ptCount val="1"/>
                <c:pt idx="0">
                  <c:v>USA</c:v>
                </c:pt>
              </c:strCache>
            </c:strRef>
          </c:tx>
          <c:spPr>
            <a:solidFill>
              <a:srgbClr val="01A290">
                <a:lumMod val="50000"/>
              </a:srgbClr>
            </a:solidFill>
            <a:ln>
              <a:solidFill>
                <a:srgbClr val="003300"/>
              </a:solidFill>
            </a:ln>
          </c:spPr>
          <c:invertIfNegative val="0"/>
          <c:dPt>
            <c:idx val="0"/>
            <c:invertIfNegative val="0"/>
            <c:bubble3D val="0"/>
          </c:dPt>
          <c:dPt>
            <c:idx val="3"/>
            <c:invertIfNegative val="0"/>
            <c:bubble3D val="0"/>
          </c:dPt>
          <c:dPt>
            <c:idx val="5"/>
            <c:invertIfNegative val="0"/>
            <c:bubble3D val="0"/>
          </c:dPt>
          <c:dLbls>
            <c:dLbl>
              <c:idx val="10"/>
              <c:layout>
                <c:manualLayout>
                  <c:x val="-1.2702694652046599E-16"/>
                  <c:y val="1.5202282023599901E-2"/>
                </c:manualLayout>
              </c:layout>
              <c:spPr/>
              <c:txPr>
                <a:bodyPr/>
                <a:lstStyle/>
                <a:p>
                  <a:pPr>
                    <a:defRPr sz="2400">
                      <a:solidFill>
                        <a:srgbClr val="003300"/>
                      </a:solidFill>
                      <a:latin typeface="Franklin Gothic Book"/>
                      <a:cs typeface="Franklin Gothic Book"/>
                    </a:defRPr>
                  </a:pPr>
                  <a:endParaRPr lang="en-US"/>
                </a:p>
              </c:txPr>
              <c:dLblPos val="outEnd"/>
              <c:showLegendKey val="0"/>
              <c:showVal val="1"/>
              <c:showCatName val="0"/>
              <c:showSerName val="0"/>
              <c:showPercent val="0"/>
              <c:showBubbleSize val="0"/>
            </c:dLbl>
            <c:dLbl>
              <c:idx val="11"/>
              <c:layout>
                <c:manualLayout>
                  <c:x val="-1.2702694652046599E-16"/>
                  <c:y val="1.04105872915429E-2"/>
                </c:manualLayout>
              </c:layout>
              <c:spPr/>
              <c:txPr>
                <a:bodyPr/>
                <a:lstStyle/>
                <a:p>
                  <a:pPr>
                    <a:defRPr sz="2400">
                      <a:solidFill>
                        <a:srgbClr val="003300"/>
                      </a:solidFill>
                      <a:latin typeface="Franklin Gothic Book"/>
                      <a:cs typeface="Franklin Gothic Book"/>
                    </a:defRPr>
                  </a:pPr>
                  <a:endParaRPr lang="en-US"/>
                </a:p>
              </c:txPr>
              <c:dLblPos val="outEnd"/>
              <c:showLegendKey val="0"/>
              <c:showVal val="1"/>
              <c:showCatName val="0"/>
              <c:showSerName val="0"/>
              <c:showPercent val="0"/>
              <c:showBubbleSize val="0"/>
            </c:dLbl>
            <c:dLbl>
              <c:idx val="14"/>
              <c:layout>
                <c:manualLayout>
                  <c:x val="-1.2702694652046599E-16"/>
                  <c:y val="1.33606319825027E-2"/>
                </c:manualLayout>
              </c:layout>
              <c:spPr/>
              <c:txPr>
                <a:bodyPr/>
                <a:lstStyle/>
                <a:p>
                  <a:pPr>
                    <a:defRPr sz="2400">
                      <a:solidFill>
                        <a:srgbClr val="003300"/>
                      </a:solidFill>
                      <a:latin typeface="Franklin Gothic Book"/>
                      <a:cs typeface="Franklin Gothic Book"/>
                    </a:defRPr>
                  </a:pPr>
                  <a:endParaRPr lang="en-US"/>
                </a:p>
              </c:txPr>
              <c:dLblPos val="outEnd"/>
              <c:showLegendKey val="0"/>
              <c:showVal val="1"/>
              <c:showCatName val="0"/>
              <c:showSerName val="0"/>
              <c:showPercent val="0"/>
              <c:showBubbleSize val="0"/>
            </c:dLbl>
            <c:txPr>
              <a:bodyPr/>
              <a:lstStyle/>
              <a:p>
                <a:pPr>
                  <a:defRPr sz="24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Sheet1!$A$2:$A$3</c:f>
              <c:strCache>
                <c:ptCount val="2"/>
                <c:pt idx="0">
                  <c:v>USA</c:v>
                </c:pt>
                <c:pt idx="1">
                  <c:v>Canada</c:v>
                </c:pt>
              </c:strCache>
            </c:strRef>
          </c:cat>
          <c:val>
            <c:numRef>
              <c:f>Sheet1!$B$2:$B$3</c:f>
              <c:numCache>
                <c:formatCode>0.0</c:formatCode>
                <c:ptCount val="2"/>
                <c:pt idx="0">
                  <c:v>2.2999999999999998</c:v>
                </c:pt>
                <c:pt idx="1">
                  <c:v>4.3</c:v>
                </c:pt>
              </c:numCache>
            </c:numRef>
          </c:val>
        </c:ser>
        <c:dLbls>
          <c:showLegendKey val="0"/>
          <c:showVal val="0"/>
          <c:showCatName val="0"/>
          <c:showSerName val="0"/>
          <c:showPercent val="0"/>
          <c:showBubbleSize val="0"/>
        </c:dLbls>
        <c:gapWidth val="50"/>
        <c:overlap val="-5"/>
        <c:axId val="203914624"/>
        <c:axId val="203928704"/>
      </c:barChart>
      <c:catAx>
        <c:axId val="203914624"/>
        <c:scaling>
          <c:orientation val="minMax"/>
        </c:scaling>
        <c:delete val="0"/>
        <c:axPos val="b"/>
        <c:numFmt formatCode="General" sourceLinked="1"/>
        <c:majorTickMark val="out"/>
        <c:minorTickMark val="none"/>
        <c:tickLblPos val="nextTo"/>
        <c:spPr>
          <a:ln w="28575" cmpd="sng">
            <a:solidFill>
              <a:srgbClr val="060505"/>
            </a:solidFill>
          </a:ln>
        </c:spPr>
        <c:txPr>
          <a:bodyPr/>
          <a:lstStyle/>
          <a:p>
            <a:pPr>
              <a:defRPr sz="2000">
                <a:latin typeface="Franklin Gothic Book"/>
                <a:cs typeface="Franklin Gothic Book"/>
              </a:defRPr>
            </a:pPr>
            <a:endParaRPr lang="en-US"/>
          </a:p>
        </c:txPr>
        <c:crossAx val="203928704"/>
        <c:crosses val="autoZero"/>
        <c:auto val="1"/>
        <c:lblAlgn val="ctr"/>
        <c:lblOffset val="100"/>
        <c:tickLblSkip val="1"/>
        <c:noMultiLvlLbl val="0"/>
      </c:catAx>
      <c:valAx>
        <c:axId val="203928704"/>
        <c:scaling>
          <c:orientation val="minMax"/>
        </c:scaling>
        <c:delete val="0"/>
        <c:axPos val="l"/>
        <c:majorGridlines>
          <c:spPr>
            <a:ln>
              <a:prstDash val="solid"/>
            </a:ln>
          </c:spPr>
        </c:majorGridlines>
        <c:numFmt formatCode="#,##0" sourceLinked="0"/>
        <c:majorTickMark val="out"/>
        <c:minorTickMark val="none"/>
        <c:tickLblPos val="nextTo"/>
        <c:txPr>
          <a:bodyPr/>
          <a:lstStyle/>
          <a:p>
            <a:pPr>
              <a:defRPr sz="2000">
                <a:latin typeface="Franklin Gothic Book"/>
                <a:cs typeface="Franklin Gothic Book"/>
              </a:defRPr>
            </a:pPr>
            <a:endParaRPr lang="en-US"/>
          </a:p>
        </c:txPr>
        <c:crossAx val="203914624"/>
        <c:crosses val="autoZero"/>
        <c:crossBetween val="between"/>
        <c:majorUnit val="1"/>
        <c:minorUnit val="2E-3"/>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2">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6875000000000001"/>
          <c:y val="3.1250000000000002E-3"/>
          <c:w val="0.60625000000000095"/>
          <c:h val="0.90937500000000004"/>
        </c:manualLayout>
      </c:layout>
      <c:pieChart>
        <c:varyColors val="1"/>
        <c:ser>
          <c:idx val="0"/>
          <c:order val="0"/>
          <c:tx>
            <c:strRef>
              <c:f>Sheet1!$B$1</c:f>
              <c:strCache>
                <c:ptCount val="1"/>
                <c:pt idx="0">
                  <c:v>Sales</c:v>
                </c:pt>
              </c:strCache>
            </c:strRef>
          </c:tx>
          <c:dPt>
            <c:idx val="0"/>
            <c:bubble3D val="0"/>
            <c:spPr>
              <a:gradFill rotWithShape="1">
                <a:gsLst>
                  <a:gs pos="0">
                    <a:schemeClr val="accent1">
                      <a:shade val="47500"/>
                      <a:satMod val="137000"/>
                    </a:schemeClr>
                  </a:gs>
                  <a:gs pos="55000">
                    <a:schemeClr val="accent1">
                      <a:shade val="69000"/>
                      <a:satMod val="137000"/>
                    </a:schemeClr>
                  </a:gs>
                  <a:gs pos="100000">
                    <a:schemeClr val="accent1">
                      <a:shade val="98000"/>
                      <a:satMod val="137000"/>
                    </a:schemeClr>
                  </a:gs>
                </a:gsLst>
                <a:lin ang="16200000" scaled="0"/>
              </a:gradFill>
              <a:ln w="6350" cap="rnd" cmpd="sng" algn="ctr">
                <a:solidFill>
                  <a:srgbClr val="003300"/>
                </a:solidFill>
                <a:prstDash val="solid"/>
              </a:ln>
              <a:effectLst>
                <a:outerShdw blurRad="39000" dist="25400" dir="5400000" rotWithShape="0">
                  <a:srgbClr val="000000">
                    <a:alpha val="38000"/>
                  </a:srgbClr>
                </a:outerShdw>
              </a:effectLst>
            </c:spPr>
          </c:dPt>
          <c:dPt>
            <c:idx val="1"/>
            <c:bubble3D val="0"/>
            <c:spPr>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w="6350" cap="rnd" cmpd="sng" algn="ctr">
                <a:solidFill>
                  <a:srgbClr val="003300"/>
                </a:solidFill>
                <a:prstDash val="solid"/>
              </a:ln>
              <a:effectLst>
                <a:outerShdw blurRad="39000" dist="25400" dir="5400000" rotWithShape="0">
                  <a:srgbClr val="000000">
                    <a:alpha val="38000"/>
                  </a:srgbClr>
                </a:outerShdw>
              </a:effectLst>
            </c:spPr>
          </c:dPt>
          <c:dPt>
            <c:idx val="2"/>
            <c:bubble3D val="0"/>
            <c:spPr>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6350" cap="rnd" cmpd="sng" algn="ctr">
                <a:solidFill>
                  <a:srgbClr val="003300"/>
                </a:solidFill>
                <a:prstDash val="solid"/>
              </a:ln>
              <a:effectLst>
                <a:outerShdw blurRad="45000" dist="25000" dir="5400000" rotWithShape="0">
                  <a:srgbClr val="000000">
                    <a:alpha val="38000"/>
                  </a:srgbClr>
                </a:outerShdw>
              </a:effectLst>
            </c:spPr>
          </c:dPt>
          <c:dLbls>
            <c:dLbl>
              <c:idx val="0"/>
              <c:layout>
                <c:manualLayout>
                  <c:x val="0.21848581036745399"/>
                  <c:y val="-5.5074720350457497E-2"/>
                </c:manualLayout>
              </c:layout>
              <c:dLblPos val="bestFit"/>
              <c:showLegendKey val="0"/>
              <c:showVal val="1"/>
              <c:showCatName val="1"/>
              <c:showSerName val="0"/>
              <c:showPercent val="0"/>
              <c:showBubbleSize val="0"/>
              <c:separator>
</c:separator>
            </c:dLbl>
            <c:dLbl>
              <c:idx val="1"/>
              <c:layout>
                <c:manualLayout>
                  <c:x val="-0.238993110236221"/>
                  <c:y val="7.9127322436363903E-2"/>
                </c:manualLayout>
              </c:layout>
              <c:dLblPos val="bestFit"/>
              <c:showLegendKey val="0"/>
              <c:showVal val="1"/>
              <c:showCatName val="1"/>
              <c:showSerName val="0"/>
              <c:showPercent val="0"/>
              <c:showBubbleSize val="0"/>
              <c:separator>
</c:separator>
            </c:dLbl>
            <c:dLbl>
              <c:idx val="2"/>
              <c:layout>
                <c:manualLayout>
                  <c:x val="8.6335137795275602E-2"/>
                  <c:y val="-3.0759823395865899E-3"/>
                </c:manualLayout>
              </c:layout>
              <c:spPr/>
              <c:txPr>
                <a:bodyPr/>
                <a:lstStyle/>
                <a:p>
                  <a:pPr>
                    <a:defRPr sz="2400">
                      <a:solidFill>
                        <a:schemeClr val="tx1"/>
                      </a:solidFill>
                      <a:latin typeface="Franklin Gothic Book"/>
                      <a:cs typeface="Franklin Gothic Book"/>
                    </a:defRPr>
                  </a:pPr>
                  <a:endParaRPr lang="en-US"/>
                </a:p>
              </c:txPr>
              <c:dLblPos val="bestFit"/>
              <c:showLegendKey val="0"/>
              <c:showVal val="1"/>
              <c:showCatName val="1"/>
              <c:showSerName val="0"/>
              <c:showPercent val="0"/>
              <c:showBubbleSize val="0"/>
              <c:separator>
</c:separator>
            </c:dLbl>
            <c:txPr>
              <a:bodyPr/>
              <a:lstStyle/>
              <a:p>
                <a:pPr>
                  <a:defRPr sz="2400">
                    <a:solidFill>
                      <a:schemeClr val="bg1"/>
                    </a:solidFill>
                    <a:latin typeface="Franklin Gothic Book"/>
                    <a:cs typeface="Franklin Gothic Book"/>
                  </a:defRPr>
                </a:pPr>
                <a:endParaRPr lang="en-US"/>
              </a:p>
            </c:txPr>
            <c:dLblPos val="bestFit"/>
            <c:showLegendKey val="0"/>
            <c:showVal val="1"/>
            <c:showCatName val="1"/>
            <c:showSerName val="0"/>
            <c:showPercent val="0"/>
            <c:showBubbleSize val="0"/>
            <c:separator>
</c:separator>
            <c:showLeaderLines val="1"/>
          </c:dLbls>
          <c:cat>
            <c:strRef>
              <c:f>Sheet1!$A$2:$A$4</c:f>
              <c:strCache>
                <c:ptCount val="3"/>
                <c:pt idx="0">
                  <c:v>NHI</c:v>
                </c:pt>
                <c:pt idx="1">
                  <c:v>Current</c:v>
                </c:pt>
                <c:pt idx="2">
                  <c:v>Don't Know</c:v>
                </c:pt>
              </c:strCache>
            </c:strRef>
          </c:cat>
          <c:val>
            <c:numRef>
              <c:f>Sheet1!$B$2:$B$4</c:f>
              <c:numCache>
                <c:formatCode>0%</c:formatCode>
                <c:ptCount val="3"/>
                <c:pt idx="0">
                  <c:v>0.56000000000000005</c:v>
                </c:pt>
                <c:pt idx="1">
                  <c:v>0.4</c:v>
                </c:pt>
                <c:pt idx="2">
                  <c:v>0.04</c:v>
                </c:pt>
              </c:numCache>
            </c:numRef>
          </c:val>
        </c:ser>
        <c:dLbls>
          <c:showLegendKey val="0"/>
          <c:showVal val="0"/>
          <c:showCatName val="0"/>
          <c:showSerName val="0"/>
          <c:showPercent val="0"/>
          <c:showBubbleSize val="0"/>
          <c:showLeaderLines val="1"/>
        </c:dLbls>
        <c:firstSliceAng val="158"/>
      </c:pieChart>
    </c:plotArea>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Private Insurance</c:v>
                </c:pt>
              </c:strCache>
            </c:strRef>
          </c:tx>
          <c:spPr>
            <a:solidFill>
              <a:schemeClr val="accent1">
                <a:lumMod val="50000"/>
              </a:schemeClr>
            </a:solidFill>
            <a:ln>
              <a:solidFill>
                <a:srgbClr val="003300"/>
              </a:solidFill>
            </a:ln>
            <a:effectLst>
              <a:outerShdw blurRad="50800" dist="38100" dir="2700000" algn="tl" rotWithShape="0">
                <a:prstClr val="black">
                  <a:alpha val="40000"/>
                </a:prstClr>
              </a:outerShdw>
            </a:effectLst>
          </c:spPr>
          <c:invertIfNegative val="0"/>
          <c:dLbls>
            <c:txPr>
              <a:bodyPr/>
              <a:lstStyle/>
              <a:p>
                <a:pPr>
                  <a:defRPr sz="1400">
                    <a:solidFill>
                      <a:srgbClr val="FFFFFF"/>
                    </a:solidFill>
                  </a:defRPr>
                </a:pPr>
                <a:endParaRPr lang="en-US"/>
              </a:p>
            </c:txPr>
            <c:dLblPos val="inEnd"/>
            <c:showLegendKey val="0"/>
            <c:showVal val="1"/>
            <c:showCatName val="0"/>
            <c:showSerName val="0"/>
            <c:showPercent val="0"/>
            <c:showBubbleSize val="0"/>
            <c:showLeaderLines val="0"/>
          </c:dLbls>
          <c:cat>
            <c:strRef>
              <c:f>Sheet1!$A$2:$A$9</c:f>
              <c:strCache>
                <c:ptCount val="8"/>
                <c:pt idx="0">
                  <c:v>All</c:v>
                </c:pt>
                <c:pt idx="1">
                  <c:v>Ortho</c:v>
                </c:pt>
                <c:pt idx="2">
                  <c:v>Psych</c:v>
                </c:pt>
                <c:pt idx="3">
                  <c:v>Asthma</c:v>
                </c:pt>
                <c:pt idx="4">
                  <c:v>Neuro</c:v>
                </c:pt>
                <c:pt idx="5">
                  <c:v>Endoc</c:v>
                </c:pt>
                <c:pt idx="6">
                  <c:v>ENT</c:v>
                </c:pt>
                <c:pt idx="7">
                  <c:v>Derm</c:v>
                </c:pt>
              </c:strCache>
            </c:strRef>
          </c:cat>
          <c:val>
            <c:numRef>
              <c:f>Sheet1!$B$2:$B$9</c:f>
              <c:numCache>
                <c:formatCode>0%</c:formatCode>
                <c:ptCount val="8"/>
                <c:pt idx="0">
                  <c:v>0.89</c:v>
                </c:pt>
                <c:pt idx="1">
                  <c:v>0.98</c:v>
                </c:pt>
                <c:pt idx="2">
                  <c:v>0.51</c:v>
                </c:pt>
                <c:pt idx="3">
                  <c:v>1</c:v>
                </c:pt>
                <c:pt idx="4">
                  <c:v>0.89</c:v>
                </c:pt>
                <c:pt idx="5">
                  <c:v>0.91</c:v>
                </c:pt>
                <c:pt idx="6">
                  <c:v>1</c:v>
                </c:pt>
                <c:pt idx="7">
                  <c:v>0.96</c:v>
                </c:pt>
              </c:numCache>
            </c:numRef>
          </c:val>
        </c:ser>
        <c:ser>
          <c:idx val="1"/>
          <c:order val="1"/>
          <c:tx>
            <c:strRef>
              <c:f>Sheet1!$C$1</c:f>
              <c:strCache>
                <c:ptCount val="1"/>
                <c:pt idx="0">
                  <c:v>Public Insurance</c:v>
                </c:pt>
              </c:strCache>
            </c:strRef>
          </c:tx>
          <c:spPr>
            <a:solidFill>
              <a:srgbClr val="800000"/>
            </a:solidFill>
            <a:ln>
              <a:solidFill>
                <a:srgbClr val="EBF1DD"/>
              </a:solidFill>
            </a:ln>
            <a:effectLst>
              <a:outerShdw blurRad="50800" dist="38100" dir="2700000" algn="tl" rotWithShape="0">
                <a:prstClr val="black">
                  <a:alpha val="40000"/>
                </a:prstClr>
              </a:outerShdw>
            </a:effectLst>
          </c:spPr>
          <c:invertIfNegative val="0"/>
          <c:dLbls>
            <c:txPr>
              <a:bodyPr/>
              <a:lstStyle/>
              <a:p>
                <a:pPr>
                  <a:defRPr sz="1400">
                    <a:solidFill>
                      <a:srgbClr val="FFFFFF"/>
                    </a:solidFill>
                  </a:defRPr>
                </a:pPr>
                <a:endParaRPr lang="en-US"/>
              </a:p>
            </c:txPr>
            <c:dLblPos val="inEnd"/>
            <c:showLegendKey val="0"/>
            <c:showVal val="1"/>
            <c:showCatName val="0"/>
            <c:showSerName val="0"/>
            <c:showPercent val="0"/>
            <c:showBubbleSize val="0"/>
            <c:showLeaderLines val="0"/>
          </c:dLbls>
          <c:cat>
            <c:strRef>
              <c:f>Sheet1!$A$2:$A$9</c:f>
              <c:strCache>
                <c:ptCount val="8"/>
                <c:pt idx="0">
                  <c:v>All</c:v>
                </c:pt>
                <c:pt idx="1">
                  <c:v>Ortho</c:v>
                </c:pt>
                <c:pt idx="2">
                  <c:v>Psych</c:v>
                </c:pt>
                <c:pt idx="3">
                  <c:v>Asthma</c:v>
                </c:pt>
                <c:pt idx="4">
                  <c:v>Neuro</c:v>
                </c:pt>
                <c:pt idx="5">
                  <c:v>Endoc</c:v>
                </c:pt>
                <c:pt idx="6">
                  <c:v>ENT</c:v>
                </c:pt>
                <c:pt idx="7">
                  <c:v>Derm</c:v>
                </c:pt>
              </c:strCache>
            </c:strRef>
          </c:cat>
          <c:val>
            <c:numRef>
              <c:f>Sheet1!$C$2:$C$9</c:f>
              <c:numCache>
                <c:formatCode>0%</c:formatCode>
                <c:ptCount val="8"/>
                <c:pt idx="0">
                  <c:v>0.34</c:v>
                </c:pt>
                <c:pt idx="1">
                  <c:v>0.2</c:v>
                </c:pt>
                <c:pt idx="2">
                  <c:v>0.17</c:v>
                </c:pt>
                <c:pt idx="3">
                  <c:v>0.45</c:v>
                </c:pt>
                <c:pt idx="4">
                  <c:v>0.46</c:v>
                </c:pt>
                <c:pt idx="5">
                  <c:v>0.56999999999999995</c:v>
                </c:pt>
                <c:pt idx="6">
                  <c:v>0.37</c:v>
                </c:pt>
                <c:pt idx="7">
                  <c:v>0.28999999999999998</c:v>
                </c:pt>
              </c:numCache>
            </c:numRef>
          </c:val>
        </c:ser>
        <c:dLbls>
          <c:showLegendKey val="0"/>
          <c:showVal val="0"/>
          <c:showCatName val="0"/>
          <c:showSerName val="0"/>
          <c:showPercent val="0"/>
          <c:showBubbleSize val="0"/>
        </c:dLbls>
        <c:gapWidth val="60"/>
        <c:overlap val="50"/>
        <c:axId val="142811904"/>
        <c:axId val="142813440"/>
      </c:barChart>
      <c:catAx>
        <c:axId val="142811904"/>
        <c:scaling>
          <c:orientation val="minMax"/>
        </c:scaling>
        <c:delete val="0"/>
        <c:axPos val="b"/>
        <c:majorTickMark val="out"/>
        <c:minorTickMark val="none"/>
        <c:tickLblPos val="nextTo"/>
        <c:crossAx val="142813440"/>
        <c:crosses val="autoZero"/>
        <c:auto val="1"/>
        <c:lblAlgn val="ctr"/>
        <c:lblOffset val="100"/>
        <c:noMultiLvlLbl val="0"/>
      </c:catAx>
      <c:valAx>
        <c:axId val="142813440"/>
        <c:scaling>
          <c:orientation val="minMax"/>
          <c:max val="1"/>
        </c:scaling>
        <c:delete val="0"/>
        <c:axPos val="l"/>
        <c:majorGridlines/>
        <c:numFmt formatCode="0%" sourceLinked="1"/>
        <c:majorTickMark val="out"/>
        <c:minorTickMark val="none"/>
        <c:tickLblPos val="nextTo"/>
        <c:crossAx val="142811904"/>
        <c:crosses val="autoZero"/>
        <c:crossBetween val="between"/>
        <c:majorUnit val="0.2"/>
      </c:valAx>
      <c:spPr>
        <a:solidFill>
          <a:schemeClr val="bg1"/>
        </a:solidFill>
        <a:ln>
          <a:solidFill>
            <a:schemeClr val="tx1"/>
          </a:solidFill>
        </a:ln>
        <a:effectLst>
          <a:outerShdw blurRad="50800" dist="38100" dir="2700000" algn="tl" rotWithShape="0">
            <a:prstClr val="black">
              <a:alpha val="40000"/>
            </a:prstClr>
          </a:outerShdw>
        </a:effectLst>
      </c:spPr>
    </c:plotArea>
    <c:legend>
      <c:legendPos val="b"/>
      <c:layout/>
      <c:overlay val="0"/>
    </c:legend>
    <c:plotVisOnly val="1"/>
    <c:dispBlanksAs val="gap"/>
    <c:showDLblsOverMax val="0"/>
  </c:chart>
  <c:txPr>
    <a:bodyPr/>
    <a:lstStyle/>
    <a:p>
      <a:pPr>
        <a:defRPr sz="2000">
          <a:latin typeface="Franklin Gothic Book"/>
          <a:cs typeface="Franklin Gothic Book"/>
        </a:defRPr>
      </a:pPr>
      <a:endParaRPr lang="en-US"/>
    </a:p>
  </c:txPr>
  <c:externalData r:id="rId1">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1.76522580301808E-3"/>
          <c:y val="3.0212698138333698E-2"/>
          <c:w val="0.99823486126982797"/>
          <c:h val="0.94834556756520705"/>
        </c:manualLayout>
      </c:layout>
      <c:pieChart>
        <c:varyColors val="1"/>
        <c:ser>
          <c:idx val="0"/>
          <c:order val="0"/>
          <c:tx>
            <c:strRef>
              <c:f>Sheet1!$B$1</c:f>
              <c:strCache>
                <c:ptCount val="1"/>
                <c:pt idx="0">
                  <c:v>1979</c:v>
                </c:pt>
              </c:strCache>
            </c:strRef>
          </c:tx>
          <c:dPt>
            <c:idx val="0"/>
            <c:bubble3D val="0"/>
            <c:spPr>
              <a:gradFill rotWithShape="1">
                <a:gsLst>
                  <a:gs pos="0">
                    <a:schemeClr val="accent1">
                      <a:shade val="47500"/>
                      <a:satMod val="137000"/>
                    </a:schemeClr>
                  </a:gs>
                  <a:gs pos="55000">
                    <a:schemeClr val="accent1">
                      <a:shade val="69000"/>
                      <a:satMod val="137000"/>
                    </a:schemeClr>
                  </a:gs>
                  <a:gs pos="100000">
                    <a:schemeClr val="accent1">
                      <a:shade val="98000"/>
                      <a:satMod val="137000"/>
                    </a:schemeClr>
                  </a:gs>
                </a:gsLst>
                <a:lin ang="16200000" scaled="0"/>
              </a:gradFill>
              <a:ln w="6350" cap="rnd" cmpd="sng" algn="ctr">
                <a:solidFill>
                  <a:srgbClr val="003300"/>
                </a:solidFill>
                <a:prstDash val="solid"/>
              </a:ln>
              <a:effectLst>
                <a:outerShdw blurRad="39000" dist="25400" dir="5400000" rotWithShape="0">
                  <a:srgbClr val="000000">
                    <a:alpha val="38000"/>
                  </a:srgbClr>
                </a:outerShdw>
              </a:effectLst>
            </c:spPr>
          </c:dPt>
          <c:dPt>
            <c:idx val="1"/>
            <c:bubble3D val="0"/>
            <c:spPr>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w="6350" cap="rnd" cmpd="sng" algn="ctr">
                <a:solidFill>
                  <a:srgbClr val="003300"/>
                </a:solidFill>
                <a:prstDash val="solid"/>
              </a:ln>
              <a:effectLst>
                <a:outerShdw blurRad="39000" dist="25400" dir="5400000" rotWithShape="0">
                  <a:srgbClr val="000000">
                    <a:alpha val="38000"/>
                  </a:srgbClr>
                </a:outerShdw>
              </a:effectLst>
            </c:spPr>
          </c:dPt>
          <c:dPt>
            <c:idx val="2"/>
            <c:bubble3D val="0"/>
            <c:spPr>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6350" cap="rnd" cmpd="sng" algn="ctr">
                <a:solidFill>
                  <a:srgbClr val="003300"/>
                </a:solidFill>
                <a:prstDash val="solid"/>
              </a:ln>
              <a:effectLst>
                <a:outerShdw blurRad="45000" dist="25000" dir="5400000" rotWithShape="0">
                  <a:srgbClr val="000000">
                    <a:alpha val="38000"/>
                  </a:srgbClr>
                </a:outerShdw>
              </a:effectLst>
            </c:spPr>
          </c:dPt>
          <c:cat>
            <c:strRef>
              <c:f>Sheet1!$A$2:$A$4</c:f>
              <c:strCache>
                <c:ptCount val="3"/>
                <c:pt idx="0">
                  <c:v>Government</c:v>
                </c:pt>
                <c:pt idx="1">
                  <c:v>Private Enterprise</c:v>
                </c:pt>
                <c:pt idx="2">
                  <c:v>Don't Know</c:v>
                </c:pt>
              </c:strCache>
            </c:strRef>
          </c:cat>
          <c:val>
            <c:numRef>
              <c:f>Sheet1!$B$2:$B$4</c:f>
              <c:numCache>
                <c:formatCode>0%</c:formatCode>
                <c:ptCount val="3"/>
                <c:pt idx="0">
                  <c:v>0.4</c:v>
                </c:pt>
                <c:pt idx="1">
                  <c:v>0.48</c:v>
                </c:pt>
                <c:pt idx="2">
                  <c:v>0.12</c:v>
                </c:pt>
              </c:numCache>
            </c:numRef>
          </c:val>
        </c:ser>
        <c:dLbls>
          <c:showLegendKey val="0"/>
          <c:showVal val="0"/>
          <c:showCatName val="0"/>
          <c:showSerName val="0"/>
          <c:showPercent val="0"/>
          <c:showBubbleSize val="0"/>
          <c:showLeaderLines val="1"/>
        </c:dLbls>
        <c:firstSliceAng val="216"/>
      </c:pieChart>
    </c:plotArea>
    <c:plotVisOnly val="1"/>
    <c:dispBlanksAs val="gap"/>
    <c:showDLblsOverMax val="0"/>
  </c:chart>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1.76522580301808E-3"/>
          <c:y val="3.0212698138333698E-2"/>
          <c:w val="0.99823486126982797"/>
          <c:h val="0.94834556756520705"/>
        </c:manualLayout>
      </c:layout>
      <c:pieChart>
        <c:varyColors val="1"/>
        <c:ser>
          <c:idx val="0"/>
          <c:order val="0"/>
          <c:tx>
            <c:strRef>
              <c:f>Sheet1!$B$1</c:f>
              <c:strCache>
                <c:ptCount val="1"/>
                <c:pt idx="0">
                  <c:v>2009</c:v>
                </c:pt>
              </c:strCache>
            </c:strRef>
          </c:tx>
          <c:spPr>
            <a:ln>
              <a:solidFill>
                <a:schemeClr val="tx1"/>
              </a:solidFill>
            </a:ln>
          </c:spPr>
          <c:dPt>
            <c:idx val="0"/>
            <c:bubble3D val="0"/>
            <c:spPr>
              <a:gradFill rotWithShape="1">
                <a:gsLst>
                  <a:gs pos="0">
                    <a:schemeClr val="accent1">
                      <a:shade val="47500"/>
                      <a:satMod val="137000"/>
                    </a:schemeClr>
                  </a:gs>
                  <a:gs pos="55000">
                    <a:schemeClr val="accent1">
                      <a:shade val="69000"/>
                      <a:satMod val="137000"/>
                    </a:schemeClr>
                  </a:gs>
                  <a:gs pos="100000">
                    <a:schemeClr val="accent1">
                      <a:shade val="98000"/>
                      <a:satMod val="137000"/>
                    </a:schemeClr>
                  </a:gs>
                </a:gsLst>
                <a:lin ang="16200000" scaled="0"/>
              </a:gradFill>
              <a:ln w="6350" cap="rnd" cmpd="sng" algn="ctr">
                <a:solidFill>
                  <a:srgbClr val="003300"/>
                </a:solidFill>
                <a:prstDash val="solid"/>
              </a:ln>
              <a:effectLst>
                <a:outerShdw blurRad="39000" dist="25400" dir="5400000" rotWithShape="0">
                  <a:srgbClr val="000000">
                    <a:alpha val="38000"/>
                  </a:srgbClr>
                </a:outerShdw>
              </a:effectLst>
            </c:spPr>
          </c:dPt>
          <c:dPt>
            <c:idx val="1"/>
            <c:bubble3D val="0"/>
            <c:spPr>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w="6350" cap="rnd" cmpd="sng" algn="ctr">
                <a:solidFill>
                  <a:srgbClr val="003300"/>
                </a:solidFill>
                <a:prstDash val="solid"/>
              </a:ln>
              <a:effectLst>
                <a:outerShdw blurRad="39000" dist="25400" dir="5400000" rotWithShape="0">
                  <a:srgbClr val="000000">
                    <a:alpha val="38000"/>
                  </a:srgbClr>
                </a:outerShdw>
              </a:effectLst>
            </c:spPr>
          </c:dPt>
          <c:dPt>
            <c:idx val="2"/>
            <c:bubble3D val="0"/>
            <c:spPr>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6350" cap="rnd" cmpd="sng" algn="ctr">
                <a:solidFill>
                  <a:schemeClr val="dk1">
                    <a:shade val="95000"/>
                    <a:satMod val="105000"/>
                  </a:schemeClr>
                </a:solidFill>
                <a:prstDash val="solid"/>
              </a:ln>
              <a:effectLst>
                <a:outerShdw blurRad="45000" dist="25000" dir="5400000" rotWithShape="0">
                  <a:srgbClr val="000000">
                    <a:alpha val="38000"/>
                  </a:srgbClr>
                </a:outerShdw>
              </a:effectLst>
            </c:spPr>
          </c:dPt>
          <c:cat>
            <c:strRef>
              <c:f>Sheet1!$A$2:$A$4</c:f>
              <c:strCache>
                <c:ptCount val="3"/>
                <c:pt idx="0">
                  <c:v>Government</c:v>
                </c:pt>
                <c:pt idx="1">
                  <c:v>Private Enterprise</c:v>
                </c:pt>
                <c:pt idx="2">
                  <c:v>Don't Know</c:v>
                </c:pt>
              </c:strCache>
            </c:strRef>
          </c:cat>
          <c:val>
            <c:numRef>
              <c:f>Sheet1!$B$2:$B$4</c:f>
              <c:numCache>
                <c:formatCode>0%</c:formatCode>
                <c:ptCount val="3"/>
                <c:pt idx="0">
                  <c:v>0.59</c:v>
                </c:pt>
                <c:pt idx="1">
                  <c:v>0.32</c:v>
                </c:pt>
                <c:pt idx="2">
                  <c:v>0.09</c:v>
                </c:pt>
              </c:numCache>
            </c:numRef>
          </c:val>
        </c:ser>
        <c:dLbls>
          <c:showLegendKey val="0"/>
          <c:showVal val="0"/>
          <c:showCatName val="0"/>
          <c:showSerName val="0"/>
          <c:showPercent val="0"/>
          <c:showBubbleSize val="0"/>
          <c:showLeaderLines val="1"/>
        </c:dLbls>
        <c:firstSliceAng val="188"/>
      </c:pieChart>
    </c:plotArea>
    <c:plotVisOnly val="1"/>
    <c:dispBlanksAs val="gap"/>
    <c:showDLblsOverMax val="0"/>
  </c:chart>
  <c:txPr>
    <a:bodyPr/>
    <a:lstStyle/>
    <a:p>
      <a:pPr>
        <a:defRPr sz="1800"/>
      </a:pPr>
      <a:endParaRPr lang="en-US"/>
    </a:p>
  </c:txPr>
  <c:externalData r:id="rId1">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8.8835673401045895E-2"/>
          <c:y val="4.0625000000000001E-2"/>
          <c:w val="0.90047117143531497"/>
          <c:h val="0.91874999999999996"/>
        </c:manualLayout>
      </c:layout>
      <c:barChart>
        <c:barDir val="bar"/>
        <c:grouping val="percentStacked"/>
        <c:varyColors val="0"/>
        <c:ser>
          <c:idx val="0"/>
          <c:order val="0"/>
          <c:tx>
            <c:strRef>
              <c:f>Sheet1!$B$1</c:f>
              <c:strCache>
                <c:ptCount val="1"/>
                <c:pt idx="0">
                  <c:v>Government</c:v>
                </c:pt>
              </c:strCache>
            </c:strRef>
          </c:tx>
          <c:spPr>
            <a:solidFill>
              <a:schemeClr val="accent1">
                <a:lumMod val="50000"/>
              </a:schemeClr>
            </a:solidFill>
            <a:ln>
              <a:solidFill>
                <a:schemeClr val="bg1"/>
              </a:solidFill>
            </a:ln>
          </c:spPr>
          <c:invertIfNegative val="0"/>
          <c:dLbls>
            <c:txPr>
              <a:bodyPr/>
              <a:lstStyle/>
              <a:p>
                <a:pPr>
                  <a:defRPr sz="2400">
                    <a:solidFill>
                      <a:schemeClr val="bg1"/>
                    </a:solidFill>
                  </a:defRPr>
                </a:pPr>
                <a:endParaRPr lang="en-US"/>
              </a:p>
            </c:txPr>
            <c:dLblPos val="ctr"/>
            <c:showLegendKey val="0"/>
            <c:showVal val="1"/>
            <c:showCatName val="0"/>
            <c:showSerName val="1"/>
            <c:showPercent val="0"/>
            <c:showBubbleSize val="0"/>
            <c:separator>
</c:separator>
            <c:showLeaderLines val="0"/>
          </c:dLbls>
          <c:cat>
            <c:numRef>
              <c:f>Sheet1!$A$2:$A$3</c:f>
              <c:numCache>
                <c:formatCode>General</c:formatCode>
                <c:ptCount val="2"/>
                <c:pt idx="0">
                  <c:v>2009</c:v>
                </c:pt>
                <c:pt idx="1">
                  <c:v>1979</c:v>
                </c:pt>
              </c:numCache>
            </c:numRef>
          </c:cat>
          <c:val>
            <c:numRef>
              <c:f>Sheet1!$B$2:$B$3</c:f>
              <c:numCache>
                <c:formatCode>0%</c:formatCode>
                <c:ptCount val="2"/>
                <c:pt idx="0">
                  <c:v>0.59</c:v>
                </c:pt>
                <c:pt idx="1">
                  <c:v>0.4</c:v>
                </c:pt>
              </c:numCache>
            </c:numRef>
          </c:val>
        </c:ser>
        <c:ser>
          <c:idx val="1"/>
          <c:order val="1"/>
          <c:tx>
            <c:strRef>
              <c:f>Sheet1!$C$1</c:f>
              <c:strCache>
                <c:ptCount val="1"/>
                <c:pt idx="0">
                  <c:v>Don't_x000d_Know</c:v>
                </c:pt>
              </c:strCache>
            </c:strRef>
          </c:tx>
          <c:spPr>
            <a:solidFill>
              <a:srgbClr val="666666"/>
            </a:solidFill>
            <a:ln>
              <a:solidFill>
                <a:srgbClr val="EBF1DD"/>
              </a:solidFill>
            </a:ln>
          </c:spPr>
          <c:invertIfNegative val="0"/>
          <c:dLbls>
            <c:dLbl>
              <c:idx val="0"/>
              <c:spPr/>
              <c:txPr>
                <a:bodyPr/>
                <a:lstStyle/>
                <a:p>
                  <a:pPr>
                    <a:defRPr sz="2000">
                      <a:solidFill>
                        <a:srgbClr val="EBF1DD"/>
                      </a:solidFill>
                    </a:defRPr>
                  </a:pPr>
                  <a:endParaRPr lang="en-US"/>
                </a:p>
              </c:txPr>
              <c:showLegendKey val="0"/>
              <c:showVal val="1"/>
              <c:showCatName val="0"/>
              <c:showSerName val="1"/>
              <c:showPercent val="0"/>
              <c:showBubbleSize val="0"/>
            </c:dLbl>
            <c:txPr>
              <a:bodyPr/>
              <a:lstStyle/>
              <a:p>
                <a:pPr>
                  <a:defRPr sz="2400">
                    <a:solidFill>
                      <a:srgbClr val="EBF1DD"/>
                    </a:solidFill>
                  </a:defRPr>
                </a:pPr>
                <a:endParaRPr lang="en-US"/>
              </a:p>
            </c:txPr>
            <c:showLegendKey val="0"/>
            <c:showVal val="1"/>
            <c:showCatName val="0"/>
            <c:showSerName val="1"/>
            <c:showPercent val="0"/>
            <c:showBubbleSize val="0"/>
            <c:separator>
</c:separator>
            <c:showLeaderLines val="0"/>
          </c:dLbls>
          <c:cat>
            <c:numRef>
              <c:f>Sheet1!$A$2:$A$3</c:f>
              <c:numCache>
                <c:formatCode>General</c:formatCode>
                <c:ptCount val="2"/>
                <c:pt idx="0">
                  <c:v>2009</c:v>
                </c:pt>
                <c:pt idx="1">
                  <c:v>1979</c:v>
                </c:pt>
              </c:numCache>
            </c:numRef>
          </c:cat>
          <c:val>
            <c:numRef>
              <c:f>Sheet1!$C$2:$C$3</c:f>
              <c:numCache>
                <c:formatCode>0%</c:formatCode>
                <c:ptCount val="2"/>
                <c:pt idx="0">
                  <c:v>0.09</c:v>
                </c:pt>
                <c:pt idx="1">
                  <c:v>0.12</c:v>
                </c:pt>
              </c:numCache>
            </c:numRef>
          </c:val>
        </c:ser>
        <c:ser>
          <c:idx val="2"/>
          <c:order val="2"/>
          <c:tx>
            <c:strRef>
              <c:f>Sheet1!$D$1</c:f>
              <c:strCache>
                <c:ptCount val="1"/>
                <c:pt idx="0">
                  <c:v>Private Enterprise</c:v>
                </c:pt>
              </c:strCache>
            </c:strRef>
          </c:tx>
          <c:spPr>
            <a:solidFill>
              <a:srgbClr val="800000"/>
            </a:solidFill>
            <a:ln>
              <a:solidFill>
                <a:srgbClr val="EBF1DD"/>
              </a:solidFill>
            </a:ln>
          </c:spPr>
          <c:invertIfNegative val="0"/>
          <c:dLbls>
            <c:txPr>
              <a:bodyPr/>
              <a:lstStyle/>
              <a:p>
                <a:pPr>
                  <a:defRPr sz="2400">
                    <a:solidFill>
                      <a:schemeClr val="bg1"/>
                    </a:solidFill>
                  </a:defRPr>
                </a:pPr>
                <a:endParaRPr lang="en-US"/>
              </a:p>
            </c:txPr>
            <c:dLblPos val="ctr"/>
            <c:showLegendKey val="0"/>
            <c:showVal val="1"/>
            <c:showCatName val="0"/>
            <c:showSerName val="1"/>
            <c:showPercent val="0"/>
            <c:showBubbleSize val="0"/>
            <c:separator>
</c:separator>
            <c:showLeaderLines val="0"/>
          </c:dLbls>
          <c:cat>
            <c:numRef>
              <c:f>Sheet1!$A$2:$A$3</c:f>
              <c:numCache>
                <c:formatCode>General</c:formatCode>
                <c:ptCount val="2"/>
                <c:pt idx="0">
                  <c:v>2009</c:v>
                </c:pt>
                <c:pt idx="1">
                  <c:v>1979</c:v>
                </c:pt>
              </c:numCache>
            </c:numRef>
          </c:cat>
          <c:val>
            <c:numRef>
              <c:f>Sheet1!$D$2:$D$3</c:f>
              <c:numCache>
                <c:formatCode>0%</c:formatCode>
                <c:ptCount val="2"/>
                <c:pt idx="0">
                  <c:v>0.32</c:v>
                </c:pt>
                <c:pt idx="1">
                  <c:v>0.48</c:v>
                </c:pt>
              </c:numCache>
            </c:numRef>
          </c:val>
        </c:ser>
        <c:dLbls>
          <c:showLegendKey val="0"/>
          <c:showVal val="0"/>
          <c:showCatName val="0"/>
          <c:showSerName val="0"/>
          <c:showPercent val="0"/>
          <c:showBubbleSize val="0"/>
        </c:dLbls>
        <c:gapWidth val="50"/>
        <c:overlap val="100"/>
        <c:axId val="204043776"/>
        <c:axId val="204045312"/>
      </c:barChart>
      <c:catAx>
        <c:axId val="204043776"/>
        <c:scaling>
          <c:orientation val="minMax"/>
        </c:scaling>
        <c:delete val="0"/>
        <c:axPos val="l"/>
        <c:numFmt formatCode="General" sourceLinked="1"/>
        <c:majorTickMark val="none"/>
        <c:minorTickMark val="none"/>
        <c:tickLblPos val="nextTo"/>
        <c:spPr>
          <a:ln>
            <a:noFill/>
          </a:ln>
        </c:spPr>
        <c:crossAx val="204045312"/>
        <c:crosses val="autoZero"/>
        <c:auto val="1"/>
        <c:lblAlgn val="ctr"/>
        <c:lblOffset val="0"/>
        <c:noMultiLvlLbl val="0"/>
      </c:catAx>
      <c:valAx>
        <c:axId val="204045312"/>
        <c:scaling>
          <c:orientation val="minMax"/>
        </c:scaling>
        <c:delete val="1"/>
        <c:axPos val="b"/>
        <c:numFmt formatCode="0%" sourceLinked="1"/>
        <c:majorTickMark val="out"/>
        <c:minorTickMark val="none"/>
        <c:tickLblPos val="nextTo"/>
        <c:crossAx val="204043776"/>
        <c:crosses val="autoZero"/>
        <c:crossBetween val="between"/>
      </c:valAx>
      <c:spPr>
        <a:noFill/>
        <a:ln>
          <a:noFill/>
        </a:ln>
        <a:effectLst/>
      </c:spPr>
    </c:plotArea>
    <c:plotVisOnly val="1"/>
    <c:dispBlanksAs val="gap"/>
    <c:showDLblsOverMax val="0"/>
  </c:chart>
  <c:txPr>
    <a:bodyPr/>
    <a:lstStyle/>
    <a:p>
      <a:pPr>
        <a:defRPr sz="2000">
          <a:latin typeface="Franklin Gothic Book"/>
          <a:cs typeface="Franklin Gothic Book"/>
        </a:defRPr>
      </a:pPr>
      <a:endParaRPr lang="en-US"/>
    </a:p>
  </c:txPr>
  <c:externalData r:id="rId1">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5320448874985003E-2"/>
          <c:y val="0.10145662888592"/>
          <c:w val="0.87307915029530603"/>
          <c:h val="0.871297203325332"/>
        </c:manualLayout>
      </c:layout>
      <c:barChart>
        <c:barDir val="bar"/>
        <c:grouping val="percentStacked"/>
        <c:varyColors val="0"/>
        <c:ser>
          <c:idx val="0"/>
          <c:order val="0"/>
          <c:tx>
            <c:strRef>
              <c:f>Sheet1!$B$1</c:f>
              <c:strCache>
                <c:ptCount val="1"/>
                <c:pt idx="0">
                  <c:v>Do Not Support</c:v>
                </c:pt>
              </c:strCache>
            </c:strRef>
          </c:tx>
          <c:spPr>
            <a:solidFill>
              <a:srgbClr val="800000"/>
            </a:solidFill>
            <a:ln>
              <a:solidFill>
                <a:srgbClr val="EBF1DD"/>
              </a:solidFill>
            </a:ln>
            <a:effectLst>
              <a:outerShdw blurRad="50800" dist="38100" dir="2700000" algn="tl" rotWithShape="0">
                <a:prstClr val="black">
                  <a:alpha val="40000"/>
                </a:prstClr>
              </a:outerShdw>
            </a:effectLst>
          </c:spPr>
          <c:invertIfNegative val="0"/>
          <c:dLbls>
            <c:numFmt formatCode="0%" sourceLinked="0"/>
            <c:txPr>
              <a:bodyPr/>
              <a:lstStyle/>
              <a:p>
                <a:pPr>
                  <a:defRPr sz="2400">
                    <a:solidFill>
                      <a:schemeClr val="bg1"/>
                    </a:solidFill>
                    <a:latin typeface="Franklin Gothic Book"/>
                    <a:cs typeface="Franklin Gothic Book"/>
                  </a:defRPr>
                </a:pPr>
                <a:endParaRPr lang="en-US"/>
              </a:p>
            </c:txPr>
            <c:showLegendKey val="0"/>
            <c:showVal val="1"/>
            <c:showCatName val="0"/>
            <c:showSerName val="1"/>
            <c:showPercent val="0"/>
            <c:showBubbleSize val="0"/>
            <c:separator>
</c:separator>
            <c:showLeaderLines val="0"/>
          </c:dLbls>
          <c:cat>
            <c:numRef>
              <c:f>Sheet1!$A$2:$A$3</c:f>
              <c:numCache>
                <c:formatCode>General</c:formatCode>
                <c:ptCount val="2"/>
                <c:pt idx="0">
                  <c:v>2007</c:v>
                </c:pt>
                <c:pt idx="1">
                  <c:v>2002</c:v>
                </c:pt>
              </c:numCache>
            </c:numRef>
          </c:cat>
          <c:val>
            <c:numRef>
              <c:f>Sheet1!$B$2:$B$3</c:f>
              <c:numCache>
                <c:formatCode>0%</c:formatCode>
                <c:ptCount val="2"/>
                <c:pt idx="0">
                  <c:v>0.32</c:v>
                </c:pt>
                <c:pt idx="1">
                  <c:v>0.4</c:v>
                </c:pt>
              </c:numCache>
            </c:numRef>
          </c:val>
        </c:ser>
        <c:ser>
          <c:idx val="1"/>
          <c:order val="1"/>
          <c:tx>
            <c:strRef>
              <c:f>Sheet1!$C$1</c:f>
              <c:strCache>
                <c:ptCount val="1"/>
                <c:pt idx="0">
                  <c:v>Neutral</c:v>
                </c:pt>
              </c:strCache>
            </c:strRef>
          </c:tx>
          <c:spPr>
            <a:solidFill>
              <a:srgbClr val="999999"/>
            </a:solidFill>
            <a:ln>
              <a:solidFill>
                <a:srgbClr val="EBF1DD"/>
              </a:solidFill>
            </a:ln>
            <a:effectLst>
              <a:outerShdw blurRad="50800" dist="38100" dir="2700000" algn="tl" rotWithShape="0">
                <a:prstClr val="black">
                  <a:alpha val="40000"/>
                </a:prstClr>
              </a:outerShdw>
            </a:effectLst>
          </c:spPr>
          <c:invertIfNegative val="0"/>
          <c:dLbls>
            <c:numFmt formatCode="0%" sourceLinked="0"/>
            <c:spPr>
              <a:noFill/>
            </c:spPr>
            <c:txPr>
              <a:bodyPr/>
              <a:lstStyle/>
              <a:p>
                <a:pPr>
                  <a:defRPr sz="1800">
                    <a:solidFill>
                      <a:srgbClr val="060505"/>
                    </a:solidFill>
                    <a:latin typeface="Franklin Gothic Book"/>
                    <a:cs typeface="Franklin Gothic Book"/>
                  </a:defRPr>
                </a:pPr>
                <a:endParaRPr lang="en-US"/>
              </a:p>
            </c:txPr>
            <c:showLegendKey val="0"/>
            <c:showVal val="1"/>
            <c:showCatName val="0"/>
            <c:showSerName val="1"/>
            <c:showPercent val="0"/>
            <c:showBubbleSize val="0"/>
            <c:separator>
</c:separator>
            <c:showLeaderLines val="0"/>
          </c:dLbls>
          <c:cat>
            <c:numRef>
              <c:f>Sheet1!$A$2:$A$3</c:f>
              <c:numCache>
                <c:formatCode>General</c:formatCode>
                <c:ptCount val="2"/>
                <c:pt idx="0">
                  <c:v>2007</c:v>
                </c:pt>
                <c:pt idx="1">
                  <c:v>2002</c:v>
                </c:pt>
              </c:numCache>
            </c:numRef>
          </c:cat>
          <c:val>
            <c:numRef>
              <c:f>Sheet1!$C$2:$C$3</c:f>
              <c:numCache>
                <c:formatCode>0%</c:formatCode>
                <c:ptCount val="2"/>
                <c:pt idx="0">
                  <c:v>0.09</c:v>
                </c:pt>
                <c:pt idx="1">
                  <c:v>0.11</c:v>
                </c:pt>
              </c:numCache>
            </c:numRef>
          </c:val>
        </c:ser>
        <c:ser>
          <c:idx val="2"/>
          <c:order val="2"/>
          <c:tx>
            <c:strRef>
              <c:f>Sheet1!$D$1</c:f>
              <c:strCache>
                <c:ptCount val="1"/>
                <c:pt idx="0">
                  <c:v>Generally Support</c:v>
                </c:pt>
              </c:strCache>
            </c:strRef>
          </c:tx>
          <c:spPr>
            <a:solidFill>
              <a:srgbClr val="01A290"/>
            </a:solidFill>
            <a:ln>
              <a:solidFill>
                <a:srgbClr val="EBF1DD"/>
              </a:solidFill>
            </a:ln>
            <a:effectLst>
              <a:outerShdw blurRad="50800" dist="38100" dir="2700000" algn="tl" rotWithShape="0">
                <a:prstClr val="black">
                  <a:alpha val="40000"/>
                </a:prstClr>
              </a:outerShdw>
            </a:effectLst>
          </c:spPr>
          <c:invertIfNegative val="0"/>
          <c:dLbls>
            <c:numFmt formatCode="0%" sourceLinked="0"/>
            <c:txPr>
              <a:bodyPr/>
              <a:lstStyle/>
              <a:p>
                <a:pPr>
                  <a:defRPr sz="2400">
                    <a:solidFill>
                      <a:schemeClr val="bg1"/>
                    </a:solidFill>
                    <a:latin typeface="Franklin Gothic Book"/>
                    <a:cs typeface="Franklin Gothic Book"/>
                  </a:defRPr>
                </a:pPr>
                <a:endParaRPr lang="en-US"/>
              </a:p>
            </c:txPr>
            <c:showLegendKey val="0"/>
            <c:showVal val="1"/>
            <c:showCatName val="0"/>
            <c:showSerName val="1"/>
            <c:showPercent val="0"/>
            <c:showBubbleSize val="0"/>
            <c:separator>
</c:separator>
            <c:showLeaderLines val="0"/>
          </c:dLbls>
          <c:cat>
            <c:numRef>
              <c:f>Sheet1!$A$2:$A$3</c:f>
              <c:numCache>
                <c:formatCode>General</c:formatCode>
                <c:ptCount val="2"/>
                <c:pt idx="0">
                  <c:v>2007</c:v>
                </c:pt>
                <c:pt idx="1">
                  <c:v>2002</c:v>
                </c:pt>
              </c:numCache>
            </c:numRef>
          </c:cat>
          <c:val>
            <c:numRef>
              <c:f>Sheet1!$D$2:$D$3</c:f>
              <c:numCache>
                <c:formatCode>0%</c:formatCode>
                <c:ptCount val="2"/>
                <c:pt idx="0">
                  <c:v>0.31</c:v>
                </c:pt>
                <c:pt idx="1">
                  <c:v>0.31</c:v>
                </c:pt>
              </c:numCache>
            </c:numRef>
          </c:val>
        </c:ser>
        <c:ser>
          <c:idx val="3"/>
          <c:order val="3"/>
          <c:tx>
            <c:strRef>
              <c:f>Sheet1!$E$1</c:f>
              <c:strCache>
                <c:ptCount val="1"/>
                <c:pt idx="0">
                  <c:v>Strongly Support</c:v>
                </c:pt>
              </c:strCache>
            </c:strRef>
          </c:tx>
          <c:spPr>
            <a:solidFill>
              <a:schemeClr val="accent1">
                <a:lumMod val="50000"/>
              </a:schemeClr>
            </a:solidFill>
            <a:ln>
              <a:solidFill>
                <a:srgbClr val="EBF1DD"/>
              </a:solidFill>
            </a:ln>
            <a:effectLst>
              <a:outerShdw blurRad="50800" dist="38100" dir="2700000" algn="tl" rotWithShape="0">
                <a:prstClr val="black">
                  <a:alpha val="40000"/>
                </a:prstClr>
              </a:outerShdw>
            </a:effectLst>
          </c:spPr>
          <c:invertIfNegative val="0"/>
          <c:dLbls>
            <c:numFmt formatCode="0%" sourceLinked="0"/>
            <c:txPr>
              <a:bodyPr/>
              <a:lstStyle/>
              <a:p>
                <a:pPr>
                  <a:defRPr sz="2400">
                    <a:solidFill>
                      <a:schemeClr val="bg1"/>
                    </a:solidFill>
                    <a:latin typeface="Franklin Gothic Book"/>
                    <a:cs typeface="Franklin Gothic Book"/>
                  </a:defRPr>
                </a:pPr>
                <a:endParaRPr lang="en-US"/>
              </a:p>
            </c:txPr>
            <c:showLegendKey val="0"/>
            <c:showVal val="1"/>
            <c:showCatName val="0"/>
            <c:showSerName val="1"/>
            <c:showPercent val="0"/>
            <c:showBubbleSize val="0"/>
            <c:separator>
</c:separator>
            <c:showLeaderLines val="0"/>
          </c:dLbls>
          <c:cat>
            <c:numRef>
              <c:f>Sheet1!$A$2:$A$3</c:f>
              <c:numCache>
                <c:formatCode>General</c:formatCode>
                <c:ptCount val="2"/>
                <c:pt idx="0">
                  <c:v>2007</c:v>
                </c:pt>
                <c:pt idx="1">
                  <c:v>2002</c:v>
                </c:pt>
              </c:numCache>
            </c:numRef>
          </c:cat>
          <c:val>
            <c:numRef>
              <c:f>Sheet1!$E$2:$E$3</c:f>
              <c:numCache>
                <c:formatCode>0%</c:formatCode>
                <c:ptCount val="2"/>
                <c:pt idx="0">
                  <c:v>0.28000000000000003</c:v>
                </c:pt>
                <c:pt idx="1">
                  <c:v>0.18</c:v>
                </c:pt>
              </c:numCache>
            </c:numRef>
          </c:val>
        </c:ser>
        <c:dLbls>
          <c:showLegendKey val="0"/>
          <c:showVal val="0"/>
          <c:showCatName val="0"/>
          <c:showSerName val="0"/>
          <c:showPercent val="0"/>
          <c:showBubbleSize val="0"/>
        </c:dLbls>
        <c:gapWidth val="76"/>
        <c:overlap val="100"/>
        <c:axId val="204177408"/>
        <c:axId val="204178944"/>
      </c:barChart>
      <c:catAx>
        <c:axId val="204177408"/>
        <c:scaling>
          <c:orientation val="minMax"/>
        </c:scaling>
        <c:delete val="0"/>
        <c:axPos val="l"/>
        <c:numFmt formatCode="General" sourceLinked="1"/>
        <c:majorTickMark val="out"/>
        <c:minorTickMark val="none"/>
        <c:tickLblPos val="nextTo"/>
        <c:spPr>
          <a:ln>
            <a:noFill/>
          </a:ln>
        </c:spPr>
        <c:txPr>
          <a:bodyPr/>
          <a:lstStyle/>
          <a:p>
            <a:pPr>
              <a:defRPr>
                <a:latin typeface="Franklin Gothic Book"/>
                <a:cs typeface="Franklin Gothic Book"/>
              </a:defRPr>
            </a:pPr>
            <a:endParaRPr lang="en-US"/>
          </a:p>
        </c:txPr>
        <c:crossAx val="204178944"/>
        <c:crosses val="autoZero"/>
        <c:auto val="1"/>
        <c:lblAlgn val="ctr"/>
        <c:lblOffset val="100"/>
        <c:noMultiLvlLbl val="0"/>
      </c:catAx>
      <c:valAx>
        <c:axId val="204178944"/>
        <c:scaling>
          <c:orientation val="minMax"/>
        </c:scaling>
        <c:delete val="1"/>
        <c:axPos val="b"/>
        <c:numFmt formatCode="0%" sourceLinked="1"/>
        <c:majorTickMark val="out"/>
        <c:minorTickMark val="none"/>
        <c:tickLblPos val="nextTo"/>
        <c:crossAx val="204177408"/>
        <c:crosses val="autoZero"/>
        <c:crossBetween val="between"/>
      </c:valAx>
      <c:spPr>
        <a:noFill/>
        <a:ln>
          <a:noFill/>
        </a:ln>
      </c:spPr>
    </c:plotArea>
    <c:plotVisOnly val="1"/>
    <c:dispBlanksAs val="gap"/>
    <c:showDLblsOverMax val="0"/>
  </c:chart>
  <c:txPr>
    <a:bodyPr/>
    <a:lstStyle/>
    <a:p>
      <a:pPr>
        <a:defRPr sz="2000">
          <a:latin typeface="Franklin Gothic Medium" pitchFamily="34" charset="0"/>
        </a:defRPr>
      </a:pPr>
      <a:endParaRPr lang="en-US"/>
    </a:p>
  </c:txPr>
  <c:externalData r:id="rId1">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1.9267658587359699E-2"/>
          <c:y val="4.0625000000000001E-2"/>
          <c:w val="0.945161279405207"/>
          <c:h val="0.80079576771653505"/>
        </c:manualLayout>
      </c:layout>
      <c:barChart>
        <c:barDir val="bar"/>
        <c:grouping val="percentStacked"/>
        <c:varyColors val="0"/>
        <c:ser>
          <c:idx val="0"/>
          <c:order val="0"/>
          <c:tx>
            <c:strRef>
              <c:f>Sheet1!$B$1</c:f>
              <c:strCache>
                <c:ptCount val="1"/>
                <c:pt idx="0">
                  <c:v>Single Payer</c:v>
                </c:pt>
              </c:strCache>
            </c:strRef>
          </c:tx>
          <c:spPr>
            <a:solidFill>
              <a:schemeClr val="accent1">
                <a:lumMod val="50000"/>
              </a:schemeClr>
            </a:solidFill>
            <a:ln>
              <a:solidFill>
                <a:schemeClr val="bg1"/>
              </a:solidFill>
            </a:ln>
            <a:effectLst>
              <a:outerShdw blurRad="50800" dist="38100" dir="2700000" algn="tl" rotWithShape="0">
                <a:prstClr val="black">
                  <a:alpha val="40000"/>
                </a:prstClr>
              </a:outerShdw>
            </a:effectLst>
          </c:spPr>
          <c:invertIfNegative val="0"/>
          <c:dLbls>
            <c:txPr>
              <a:bodyPr/>
              <a:lstStyle/>
              <a:p>
                <a:pPr>
                  <a:defRPr sz="2400">
                    <a:solidFill>
                      <a:srgbClr val="EBF1DD"/>
                    </a:solidFill>
                    <a:latin typeface="Franklin Gothic Book"/>
                    <a:cs typeface="Franklin Gothic Book"/>
                  </a:defRPr>
                </a:pPr>
                <a:endParaRPr lang="en-US"/>
              </a:p>
            </c:txPr>
            <c:showLegendKey val="0"/>
            <c:showVal val="1"/>
            <c:showCatName val="0"/>
            <c:showSerName val="1"/>
            <c:showPercent val="0"/>
            <c:showBubbleSize val="0"/>
            <c:separator>
</c:separator>
            <c:showLeaderLines val="0"/>
          </c:dLbls>
          <c:cat>
            <c:strRef>
              <c:f>Sheet1!$A$2</c:f>
              <c:strCache>
                <c:ptCount val="1"/>
                <c:pt idx="0">
                  <c:v>Category 1</c:v>
                </c:pt>
              </c:strCache>
            </c:strRef>
          </c:cat>
          <c:val>
            <c:numRef>
              <c:f>Sheet1!$B$2</c:f>
              <c:numCache>
                <c:formatCode>0%</c:formatCode>
                <c:ptCount val="1"/>
                <c:pt idx="0">
                  <c:v>0.41</c:v>
                </c:pt>
              </c:numCache>
            </c:numRef>
          </c:val>
        </c:ser>
        <c:ser>
          <c:idx val="1"/>
          <c:order val="1"/>
          <c:tx>
            <c:strRef>
              <c:f>Sheet1!$C$1</c:f>
              <c:strCache>
                <c:ptCount val="1"/>
                <c:pt idx="0">
                  <c:v>Public Option</c:v>
                </c:pt>
              </c:strCache>
            </c:strRef>
          </c:tx>
          <c:spPr>
            <a:solidFill>
              <a:schemeClr val="accent1">
                <a:lumMod val="75000"/>
              </a:schemeClr>
            </a:solidFill>
            <a:ln>
              <a:solidFill>
                <a:srgbClr val="EBF1DD"/>
              </a:solidFill>
            </a:ln>
          </c:spPr>
          <c:invertIfNegative val="0"/>
          <c:dPt>
            <c:idx val="0"/>
            <c:invertIfNegative val="0"/>
            <c:bubble3D val="0"/>
            <c:spPr>
              <a:solidFill>
                <a:schemeClr val="accent1">
                  <a:lumMod val="75000"/>
                </a:schemeClr>
              </a:solidFill>
              <a:ln>
                <a:solidFill>
                  <a:srgbClr val="EBF1DD"/>
                </a:solidFill>
              </a:ln>
              <a:effectLst>
                <a:outerShdw blurRad="50800" dist="38100" dir="2700000" algn="tl" rotWithShape="0">
                  <a:prstClr val="black">
                    <a:alpha val="40000"/>
                  </a:prstClr>
                </a:outerShdw>
              </a:effectLst>
            </c:spPr>
          </c:dPt>
          <c:dLbls>
            <c:txPr>
              <a:bodyPr/>
              <a:lstStyle/>
              <a:p>
                <a:pPr>
                  <a:defRPr sz="2400">
                    <a:solidFill>
                      <a:srgbClr val="EBF1DD"/>
                    </a:solidFill>
                    <a:latin typeface="Franklin Gothic Book"/>
                    <a:cs typeface="Franklin Gothic Book"/>
                  </a:defRPr>
                </a:pPr>
                <a:endParaRPr lang="en-US"/>
              </a:p>
            </c:txPr>
            <c:showLegendKey val="0"/>
            <c:showVal val="1"/>
            <c:showCatName val="0"/>
            <c:showSerName val="1"/>
            <c:showPercent val="0"/>
            <c:showBubbleSize val="0"/>
            <c:separator>
</c:separator>
            <c:showLeaderLines val="0"/>
          </c:dLbls>
          <c:cat>
            <c:strRef>
              <c:f>Sheet1!$A$2</c:f>
              <c:strCache>
                <c:ptCount val="1"/>
                <c:pt idx="0">
                  <c:v>Category 1</c:v>
                </c:pt>
              </c:strCache>
            </c:strRef>
          </c:cat>
          <c:val>
            <c:numRef>
              <c:f>Sheet1!$C$2</c:f>
              <c:numCache>
                <c:formatCode>0%</c:formatCode>
                <c:ptCount val="1"/>
                <c:pt idx="0">
                  <c:v>0.23</c:v>
                </c:pt>
              </c:numCache>
            </c:numRef>
          </c:val>
        </c:ser>
        <c:ser>
          <c:idx val="2"/>
          <c:order val="2"/>
          <c:tx>
            <c:strRef>
              <c:f>Sheet1!$D$1</c:f>
              <c:strCache>
                <c:ptCount val="1"/>
                <c:pt idx="0">
                  <c:v>2006 Mass. Reform</c:v>
                </c:pt>
              </c:strCache>
            </c:strRef>
          </c:tx>
          <c:spPr>
            <a:effectLst>
              <a:outerShdw blurRad="50800" dist="38100" dir="2700000" algn="tl" rotWithShape="0">
                <a:prstClr val="black">
                  <a:alpha val="40000"/>
                </a:prstClr>
              </a:outerShdw>
            </a:effectLst>
          </c:spPr>
          <c:invertIfNegative val="0"/>
          <c:dPt>
            <c:idx val="0"/>
            <c:invertIfNegative val="0"/>
            <c:bubble3D val="0"/>
            <c:spPr>
              <a:ln>
                <a:solidFill>
                  <a:srgbClr val="EBF1DD"/>
                </a:solidFill>
              </a:ln>
              <a:effectLst>
                <a:outerShdw blurRad="50800" dist="38100" dir="2700000" algn="tl" rotWithShape="0">
                  <a:prstClr val="black">
                    <a:alpha val="40000"/>
                  </a:prstClr>
                </a:outerShdw>
              </a:effectLst>
            </c:spPr>
          </c:dPt>
          <c:dLbls>
            <c:txPr>
              <a:bodyPr/>
              <a:lstStyle/>
              <a:p>
                <a:pPr>
                  <a:defRPr sz="2000">
                    <a:solidFill>
                      <a:srgbClr val="EBF1DD"/>
                    </a:solidFill>
                    <a:latin typeface="Franklin Gothic Book"/>
                    <a:cs typeface="Franklin Gothic Book"/>
                  </a:defRPr>
                </a:pPr>
                <a:endParaRPr lang="en-US"/>
              </a:p>
            </c:txPr>
            <c:showLegendKey val="0"/>
            <c:showVal val="1"/>
            <c:showCatName val="0"/>
            <c:showSerName val="1"/>
            <c:showPercent val="0"/>
            <c:showBubbleSize val="0"/>
            <c:separator>
</c:separator>
            <c:showLeaderLines val="0"/>
          </c:dLbls>
          <c:cat>
            <c:strRef>
              <c:f>Sheet1!$A$2</c:f>
              <c:strCache>
                <c:ptCount val="1"/>
                <c:pt idx="0">
                  <c:v>Category 1</c:v>
                </c:pt>
              </c:strCache>
            </c:strRef>
          </c:cat>
          <c:val>
            <c:numRef>
              <c:f>Sheet1!$D$2</c:f>
              <c:numCache>
                <c:formatCode>0%</c:formatCode>
                <c:ptCount val="1"/>
                <c:pt idx="0">
                  <c:v>0.17</c:v>
                </c:pt>
              </c:numCache>
            </c:numRef>
          </c:val>
        </c:ser>
        <c:ser>
          <c:idx val="3"/>
          <c:order val="3"/>
          <c:tx>
            <c:strRef>
              <c:f>Sheet1!$E$1</c:f>
              <c:strCache>
                <c:ptCount val="1"/>
                <c:pt idx="0">
                  <c:v>Pre-2006 System</c:v>
                </c:pt>
              </c:strCache>
            </c:strRef>
          </c:tx>
          <c:spPr>
            <a:ln>
              <a:solidFill>
                <a:srgbClr val="EBF1DD"/>
              </a:solidFill>
            </a:ln>
            <a:effectLst>
              <a:outerShdw blurRad="50800" dist="38100" dir="2700000" algn="tl" rotWithShape="0">
                <a:prstClr val="black">
                  <a:alpha val="40000"/>
                </a:prstClr>
              </a:outerShdw>
            </a:effectLst>
          </c:spPr>
          <c:invertIfNegative val="0"/>
          <c:dLbls>
            <c:txPr>
              <a:bodyPr/>
              <a:lstStyle/>
              <a:p>
                <a:pPr>
                  <a:defRPr sz="2000">
                    <a:solidFill>
                      <a:srgbClr val="EBF1DD"/>
                    </a:solidFill>
                    <a:latin typeface="Franklin Gothic Book"/>
                    <a:cs typeface="Franklin Gothic Book"/>
                  </a:defRPr>
                </a:pPr>
                <a:endParaRPr lang="en-US"/>
              </a:p>
            </c:txPr>
            <c:showLegendKey val="0"/>
            <c:showVal val="1"/>
            <c:showCatName val="0"/>
            <c:showSerName val="1"/>
            <c:showPercent val="0"/>
            <c:showBubbleSize val="0"/>
            <c:separator>
</c:separator>
            <c:showLeaderLines val="0"/>
          </c:dLbls>
          <c:cat>
            <c:strRef>
              <c:f>Sheet1!$A$2</c:f>
              <c:strCache>
                <c:ptCount val="1"/>
                <c:pt idx="0">
                  <c:v>Category 1</c:v>
                </c:pt>
              </c:strCache>
            </c:strRef>
          </c:cat>
          <c:val>
            <c:numRef>
              <c:f>Sheet1!$E$2</c:f>
              <c:numCache>
                <c:formatCode>0%</c:formatCode>
                <c:ptCount val="1"/>
                <c:pt idx="0">
                  <c:v>0.15</c:v>
                </c:pt>
              </c:numCache>
            </c:numRef>
          </c:val>
        </c:ser>
        <c:ser>
          <c:idx val="5"/>
          <c:order val="4"/>
          <c:tx>
            <c:strRef>
              <c:f>Sheet1!$G$1</c:f>
              <c:strCache>
                <c:ptCount val="1"/>
                <c:pt idx="0">
                  <c:v>Other</c:v>
                </c:pt>
              </c:strCache>
            </c:strRef>
          </c:tx>
          <c:spPr>
            <a:solidFill>
              <a:srgbClr val="666666"/>
            </a:solidFill>
            <a:ln>
              <a:solidFill>
                <a:srgbClr val="EBF1DD"/>
              </a:solidFill>
            </a:ln>
            <a:effectLst>
              <a:outerShdw blurRad="50800" dist="38100" dir="2700000" algn="tl" rotWithShape="0">
                <a:prstClr val="black">
                  <a:alpha val="40000"/>
                </a:prstClr>
              </a:outerShdw>
            </a:effectLst>
          </c:spPr>
          <c:invertIfNegative val="0"/>
          <c:dLbls>
            <c:dLbl>
              <c:idx val="0"/>
              <c:spPr/>
              <c:txPr>
                <a:bodyPr rot="-5400000" vert="horz"/>
                <a:lstStyle/>
                <a:p>
                  <a:pPr>
                    <a:defRPr sz="2000">
                      <a:solidFill>
                        <a:srgbClr val="EBF1DD"/>
                      </a:solidFill>
                      <a:latin typeface="Franklin Gothic Book"/>
                      <a:cs typeface="Franklin Gothic Book"/>
                    </a:defRPr>
                  </a:pPr>
                  <a:endParaRPr lang="en-US"/>
                </a:p>
              </c:txPr>
              <c:dLblPos val="ctr"/>
              <c:showLegendKey val="0"/>
              <c:showVal val="1"/>
              <c:showCatName val="0"/>
              <c:showSerName val="1"/>
              <c:showPercent val="0"/>
              <c:showBubbleSize val="0"/>
              <c:separator>, </c:separator>
            </c:dLbl>
            <c:txPr>
              <a:bodyPr/>
              <a:lstStyle/>
              <a:p>
                <a:pPr>
                  <a:defRPr sz="2000">
                    <a:solidFill>
                      <a:srgbClr val="EBF1DD"/>
                    </a:solidFill>
                    <a:latin typeface="Franklin Gothic Book"/>
                    <a:cs typeface="Franklin Gothic Book"/>
                  </a:defRPr>
                </a:pPr>
                <a:endParaRPr lang="en-US"/>
              </a:p>
            </c:txPr>
            <c:showLegendKey val="0"/>
            <c:showVal val="1"/>
            <c:showCatName val="0"/>
            <c:showSerName val="1"/>
            <c:showPercent val="0"/>
            <c:showBubbleSize val="0"/>
            <c:separator>
</c:separator>
            <c:showLeaderLines val="0"/>
          </c:dLbls>
          <c:cat>
            <c:strRef>
              <c:f>Sheet1!$A$2</c:f>
              <c:strCache>
                <c:ptCount val="1"/>
                <c:pt idx="0">
                  <c:v>Category 1</c:v>
                </c:pt>
              </c:strCache>
            </c:strRef>
          </c:cat>
          <c:val>
            <c:numRef>
              <c:f>Sheet1!$G$2</c:f>
              <c:numCache>
                <c:formatCode>0%</c:formatCode>
                <c:ptCount val="1"/>
                <c:pt idx="0">
                  <c:v>0.04</c:v>
                </c:pt>
              </c:numCache>
            </c:numRef>
          </c:val>
        </c:ser>
        <c:dLbls>
          <c:showLegendKey val="0"/>
          <c:showVal val="0"/>
          <c:showCatName val="0"/>
          <c:showSerName val="0"/>
          <c:showPercent val="0"/>
          <c:showBubbleSize val="0"/>
        </c:dLbls>
        <c:gapWidth val="50"/>
        <c:overlap val="100"/>
        <c:axId val="204530432"/>
        <c:axId val="204531968"/>
      </c:barChart>
      <c:catAx>
        <c:axId val="204530432"/>
        <c:scaling>
          <c:orientation val="minMax"/>
        </c:scaling>
        <c:delete val="1"/>
        <c:axPos val="l"/>
        <c:majorTickMark val="out"/>
        <c:minorTickMark val="none"/>
        <c:tickLblPos val="nextTo"/>
        <c:crossAx val="204531968"/>
        <c:crosses val="autoZero"/>
        <c:auto val="1"/>
        <c:lblAlgn val="ctr"/>
        <c:lblOffset val="100"/>
        <c:noMultiLvlLbl val="0"/>
      </c:catAx>
      <c:valAx>
        <c:axId val="204531968"/>
        <c:scaling>
          <c:orientation val="minMax"/>
        </c:scaling>
        <c:delete val="1"/>
        <c:axPos val="b"/>
        <c:numFmt formatCode="0%" sourceLinked="1"/>
        <c:majorTickMark val="out"/>
        <c:minorTickMark val="none"/>
        <c:tickLblPos val="nextTo"/>
        <c:crossAx val="20453043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No Medicaid</c:v>
                </c:pt>
              </c:strCache>
            </c:strRef>
          </c:tx>
          <c:spPr>
            <a:solidFill>
              <a:srgbClr val="800000"/>
            </a:solidFill>
            <a:ln>
              <a:solidFill>
                <a:srgbClr val="003300"/>
              </a:solidFill>
            </a:ln>
          </c:spPr>
          <c:invertIfNegative val="0"/>
          <c:dLbls>
            <c:txPr>
              <a:bodyPr/>
              <a:lstStyle/>
              <a:p>
                <a:pPr>
                  <a:defRPr sz="20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Sheet1!$A$2:$A$5</c:f>
              <c:strCache>
                <c:ptCount val="4"/>
                <c:pt idx="0">
                  <c:v>Mammogram</c:v>
                </c:pt>
                <c:pt idx="1">
                  <c:v>Pap Smear</c:v>
                </c:pt>
                <c:pt idx="2">
                  <c:v>Glucose Check</c:v>
                </c:pt>
                <c:pt idx="3">
                  <c:v>Cholesterol Check</c:v>
                </c:pt>
              </c:strCache>
            </c:strRef>
          </c:cat>
          <c:val>
            <c:numRef>
              <c:f>Sheet1!$B$2:$B$5</c:f>
              <c:numCache>
                <c:formatCode>0.0%</c:formatCode>
                <c:ptCount val="4"/>
                <c:pt idx="0">
                  <c:v>0.29799999999999999</c:v>
                </c:pt>
                <c:pt idx="1">
                  <c:v>0.40600000000000003</c:v>
                </c:pt>
                <c:pt idx="2">
                  <c:v>0.60399999999999998</c:v>
                </c:pt>
                <c:pt idx="3">
                  <c:v>0.625</c:v>
                </c:pt>
              </c:numCache>
            </c:numRef>
          </c:val>
        </c:ser>
        <c:ser>
          <c:idx val="1"/>
          <c:order val="1"/>
          <c:tx>
            <c:strRef>
              <c:f>Sheet1!$C$1</c:f>
              <c:strCache>
                <c:ptCount val="1"/>
                <c:pt idx="0">
                  <c:v>Medicaid</c:v>
                </c:pt>
              </c:strCache>
            </c:strRef>
          </c:tx>
          <c:spPr>
            <a:solidFill>
              <a:srgbClr val="005148"/>
            </a:solidFill>
            <a:ln>
              <a:solidFill>
                <a:srgbClr val="003300"/>
              </a:solidFill>
            </a:ln>
          </c:spPr>
          <c:invertIfNegative val="0"/>
          <c:dLbls>
            <c:txPr>
              <a:bodyPr/>
              <a:lstStyle/>
              <a:p>
                <a:pPr>
                  <a:defRPr sz="2000">
                    <a:solidFill>
                      <a:schemeClr val="bg1"/>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Sheet1!$A$2:$A$5</c:f>
              <c:strCache>
                <c:ptCount val="4"/>
                <c:pt idx="0">
                  <c:v>Mammogram</c:v>
                </c:pt>
                <c:pt idx="1">
                  <c:v>Pap Smear</c:v>
                </c:pt>
                <c:pt idx="2">
                  <c:v>Glucose Check</c:v>
                </c:pt>
                <c:pt idx="3">
                  <c:v>Cholesterol Check</c:v>
                </c:pt>
              </c:strCache>
            </c:strRef>
          </c:cat>
          <c:val>
            <c:numRef>
              <c:f>Sheet1!$C$2:$C$5</c:f>
              <c:numCache>
                <c:formatCode>0.0%</c:formatCode>
                <c:ptCount val="4"/>
                <c:pt idx="0">
                  <c:v>0.48499999999999999</c:v>
                </c:pt>
                <c:pt idx="1">
                  <c:v>0.58899999999999997</c:v>
                </c:pt>
                <c:pt idx="2">
                  <c:v>0.69399999999999995</c:v>
                </c:pt>
                <c:pt idx="3">
                  <c:v>0.73899999999999999</c:v>
                </c:pt>
              </c:numCache>
            </c:numRef>
          </c:val>
        </c:ser>
        <c:dLbls>
          <c:showLegendKey val="0"/>
          <c:showVal val="0"/>
          <c:showCatName val="0"/>
          <c:showSerName val="0"/>
          <c:showPercent val="0"/>
          <c:showBubbleSize val="0"/>
        </c:dLbls>
        <c:gapWidth val="50"/>
        <c:overlap val="-6"/>
        <c:axId val="131181952"/>
        <c:axId val="131183744"/>
      </c:barChart>
      <c:catAx>
        <c:axId val="131181952"/>
        <c:scaling>
          <c:orientation val="minMax"/>
        </c:scaling>
        <c:delete val="0"/>
        <c:axPos val="b"/>
        <c:majorTickMark val="out"/>
        <c:minorTickMark val="none"/>
        <c:tickLblPos val="nextTo"/>
        <c:txPr>
          <a:bodyPr/>
          <a:lstStyle/>
          <a:p>
            <a:pPr>
              <a:defRPr sz="2000">
                <a:latin typeface="Franklin Gothic Book"/>
                <a:cs typeface="Franklin Gothic Book"/>
              </a:defRPr>
            </a:pPr>
            <a:endParaRPr lang="en-US"/>
          </a:p>
        </c:txPr>
        <c:crossAx val="131183744"/>
        <c:crosses val="autoZero"/>
        <c:auto val="1"/>
        <c:lblAlgn val="ctr"/>
        <c:lblOffset val="100"/>
        <c:noMultiLvlLbl val="0"/>
      </c:catAx>
      <c:valAx>
        <c:axId val="131183744"/>
        <c:scaling>
          <c:orientation val="minMax"/>
        </c:scaling>
        <c:delete val="0"/>
        <c:axPos val="l"/>
        <c:majorGridlines/>
        <c:numFmt formatCode="0%" sourceLinked="0"/>
        <c:majorTickMark val="out"/>
        <c:minorTickMark val="none"/>
        <c:tickLblPos val="nextTo"/>
        <c:txPr>
          <a:bodyPr/>
          <a:lstStyle/>
          <a:p>
            <a:pPr>
              <a:defRPr sz="2000">
                <a:latin typeface="Franklin Gothic Book"/>
                <a:cs typeface="Franklin Gothic Book"/>
              </a:defRPr>
            </a:pPr>
            <a:endParaRPr lang="en-US"/>
          </a:p>
        </c:txPr>
        <c:crossAx val="131181952"/>
        <c:crosses val="autoZero"/>
        <c:crossBetween val="between"/>
        <c:majorUnit val="0.2"/>
      </c:valAx>
      <c:spPr>
        <a:solidFill>
          <a:schemeClr val="bg1"/>
        </a:solidFill>
        <a:ln>
          <a:solidFill>
            <a:srgbClr val="003300"/>
          </a:solidFill>
        </a:ln>
        <a:effectLst>
          <a:outerShdw blurRad="50800" dist="38100" dir="2700000" algn="tl" rotWithShape="0">
            <a:prstClr val="black">
              <a:alpha val="40000"/>
            </a:prstClr>
          </a:outerShdw>
        </a:effectLst>
      </c:spPr>
    </c:plotArea>
    <c:legend>
      <c:legendPos val="b"/>
      <c:layout/>
      <c:overlay val="0"/>
      <c:txPr>
        <a:bodyPr/>
        <a:lstStyle/>
        <a:p>
          <a:pPr>
            <a:defRPr sz="2000">
              <a:latin typeface="Franklin Gothic Book"/>
              <a:cs typeface="Franklin Gothic Book"/>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b="0">
              <a:latin typeface="Franklin Gothic Medium"/>
              <a:cs typeface="Franklin Gothic Medium"/>
            </a:defRPr>
          </a:pPr>
          <a:endParaRPr lang="en-US"/>
        </a:p>
      </c:txPr>
    </c:title>
    <c:autoTitleDeleted val="0"/>
    <c:plotArea>
      <c:layout>
        <c:manualLayout>
          <c:layoutTarget val="inner"/>
          <c:xMode val="edge"/>
          <c:yMode val="edge"/>
          <c:x val="5.0254517366694902E-2"/>
          <c:y val="0.14160137795275601"/>
          <c:w val="0.87166499943018505"/>
          <c:h val="0.81304724409448803"/>
        </c:manualLayout>
      </c:layout>
      <c:pieChart>
        <c:varyColors val="1"/>
        <c:ser>
          <c:idx val="0"/>
          <c:order val="0"/>
          <c:tx>
            <c:strRef>
              <c:f>Sheet1!$B$1</c:f>
              <c:strCache>
                <c:ptCount val="1"/>
                <c:pt idx="0">
                  <c:v>2003</c:v>
                </c:pt>
              </c:strCache>
            </c:strRef>
          </c:tx>
          <c:dPt>
            <c:idx val="0"/>
            <c:bubble3D val="0"/>
            <c:spPr>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w="6350" cap="rnd" cmpd="sng" algn="ctr">
                <a:solidFill>
                  <a:srgbClr val="003300"/>
                </a:solidFill>
                <a:prstDash val="solid"/>
              </a:ln>
              <a:effectLst>
                <a:outerShdw blurRad="39000" dist="25400" dir="5400000" rotWithShape="0">
                  <a:srgbClr val="000000">
                    <a:alpha val="38000"/>
                  </a:srgbClr>
                </a:outerShdw>
              </a:effectLst>
            </c:spPr>
          </c:dPt>
          <c:dPt>
            <c:idx val="1"/>
            <c:bubble3D val="0"/>
            <c:spPr>
              <a:gradFill rotWithShape="1">
                <a:gsLst>
                  <a:gs pos="0">
                    <a:schemeClr val="accent5">
                      <a:shade val="47500"/>
                      <a:satMod val="137000"/>
                    </a:schemeClr>
                  </a:gs>
                  <a:gs pos="55000">
                    <a:schemeClr val="accent5">
                      <a:shade val="69000"/>
                      <a:satMod val="137000"/>
                    </a:schemeClr>
                  </a:gs>
                  <a:gs pos="100000">
                    <a:schemeClr val="accent5">
                      <a:shade val="98000"/>
                      <a:satMod val="137000"/>
                    </a:schemeClr>
                  </a:gs>
                </a:gsLst>
                <a:lin ang="16200000" scaled="0"/>
              </a:gradFill>
              <a:ln w="6350" cap="rnd" cmpd="sng" algn="ctr">
                <a:solidFill>
                  <a:srgbClr val="003300"/>
                </a:solidFill>
                <a:prstDash val="solid"/>
              </a:ln>
              <a:effectLst>
                <a:outerShdw blurRad="39000" dist="25400" dir="5400000" rotWithShape="0">
                  <a:srgbClr val="000000">
                    <a:alpha val="38000"/>
                  </a:srgbClr>
                </a:outerShdw>
              </a:effectLst>
            </c:spPr>
          </c:dPt>
          <c:dPt>
            <c:idx val="2"/>
            <c:bubble3D val="0"/>
            <c:spPr>
              <a:gradFill rotWithShape="1">
                <a:gsLst>
                  <a:gs pos="0">
                    <a:schemeClr val="accent1">
                      <a:shade val="47500"/>
                      <a:satMod val="137000"/>
                    </a:schemeClr>
                  </a:gs>
                  <a:gs pos="55000">
                    <a:schemeClr val="accent1">
                      <a:shade val="69000"/>
                      <a:satMod val="137000"/>
                    </a:schemeClr>
                  </a:gs>
                  <a:gs pos="100000">
                    <a:schemeClr val="accent1">
                      <a:shade val="98000"/>
                      <a:satMod val="137000"/>
                    </a:schemeClr>
                  </a:gs>
                </a:gsLst>
                <a:lin ang="16200000" scaled="0"/>
              </a:gradFill>
              <a:ln w="6350" cap="rnd" cmpd="sng" algn="ctr">
                <a:solidFill>
                  <a:srgbClr val="003300"/>
                </a:solidFill>
                <a:prstDash val="solid"/>
              </a:ln>
              <a:effectLst>
                <a:outerShdw blurRad="39000" dist="25400" dir="5400000" rotWithShape="0">
                  <a:srgbClr val="000000">
                    <a:alpha val="38000"/>
                  </a:srgbClr>
                </a:outerShdw>
              </a:effectLst>
            </c:spPr>
          </c:dPt>
          <c:dLbls>
            <c:dLbl>
              <c:idx val="0"/>
              <c:layout>
                <c:manualLayout>
                  <c:x val="-0.21765587605890599"/>
                  <c:y val="0.15951304133858299"/>
                </c:manualLayout>
              </c:layout>
              <c:showLegendKey val="0"/>
              <c:showVal val="1"/>
              <c:showCatName val="0"/>
              <c:showSerName val="0"/>
              <c:showPercent val="0"/>
              <c:showBubbleSize val="0"/>
            </c:dLbl>
            <c:dLbl>
              <c:idx val="1"/>
              <c:spPr/>
              <c:txPr>
                <a:bodyPr/>
                <a:lstStyle/>
                <a:p>
                  <a:pPr>
                    <a:defRPr sz="2800">
                      <a:solidFill>
                        <a:schemeClr val="tx1"/>
                      </a:solidFill>
                      <a:latin typeface="Franklin Gothic Book"/>
                      <a:cs typeface="Franklin Gothic Book"/>
                    </a:defRPr>
                  </a:pPr>
                  <a:endParaRPr lang="en-US"/>
                </a:p>
              </c:txPr>
              <c:showLegendKey val="0"/>
              <c:showVal val="1"/>
              <c:showCatName val="0"/>
              <c:showSerName val="0"/>
              <c:showPercent val="0"/>
              <c:showBubbleSize val="0"/>
            </c:dLbl>
            <c:dLbl>
              <c:idx val="2"/>
              <c:layout>
                <c:manualLayout>
                  <c:x val="0.16678880756714301"/>
                  <c:y val="-0.22819463582677199"/>
                </c:manualLayout>
              </c:layout>
              <c:showLegendKey val="0"/>
              <c:showVal val="1"/>
              <c:showCatName val="0"/>
              <c:showSerName val="0"/>
              <c:showPercent val="0"/>
              <c:showBubbleSize val="0"/>
            </c:dLbl>
            <c:txPr>
              <a:bodyPr/>
              <a:lstStyle/>
              <a:p>
                <a:pPr>
                  <a:defRPr sz="2800">
                    <a:solidFill>
                      <a:srgbClr val="EBF1DD"/>
                    </a:solidFill>
                    <a:latin typeface="Franklin Gothic Book"/>
                    <a:cs typeface="Franklin Gothic Book"/>
                  </a:defRPr>
                </a:pPr>
                <a:endParaRPr lang="en-US"/>
              </a:p>
            </c:txPr>
            <c:showLegendKey val="0"/>
            <c:showVal val="1"/>
            <c:showCatName val="0"/>
            <c:showSerName val="0"/>
            <c:showPercent val="0"/>
            <c:showBubbleSize val="0"/>
            <c:showLeaderLines val="1"/>
          </c:dLbls>
          <c:cat>
            <c:strRef>
              <c:f>Sheet1!$A$2:$A$4</c:f>
              <c:strCache>
                <c:ptCount val="3"/>
                <c:pt idx="0">
                  <c:v>Uninsured</c:v>
                </c:pt>
                <c:pt idx="1">
                  <c:v>Under-Insured</c:v>
                </c:pt>
                <c:pt idx="2">
                  <c:v>Insured</c:v>
                </c:pt>
              </c:strCache>
            </c:strRef>
          </c:cat>
          <c:val>
            <c:numRef>
              <c:f>Sheet1!$B$2:$B$4</c:f>
              <c:numCache>
                <c:formatCode>0%</c:formatCode>
                <c:ptCount val="3"/>
                <c:pt idx="0">
                  <c:v>0.26</c:v>
                </c:pt>
                <c:pt idx="1">
                  <c:v>0.09</c:v>
                </c:pt>
                <c:pt idx="2">
                  <c:v>0.65</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b="0">
              <a:latin typeface="Franklin Gothic Medium"/>
              <a:cs typeface="Franklin Gothic Medium"/>
            </a:defRPr>
          </a:pPr>
          <a:endParaRPr lang="en-US"/>
        </a:p>
      </c:txPr>
    </c:title>
    <c:autoTitleDeleted val="0"/>
    <c:plotArea>
      <c:layout>
        <c:manualLayout>
          <c:layoutTarget val="inner"/>
          <c:xMode val="edge"/>
          <c:yMode val="edge"/>
          <c:x val="5.0254517366694902E-2"/>
          <c:y val="0.14160137795275601"/>
          <c:w val="0.87166499943018505"/>
          <c:h val="0.81304724409448803"/>
        </c:manualLayout>
      </c:layout>
      <c:pieChart>
        <c:varyColors val="1"/>
        <c:ser>
          <c:idx val="0"/>
          <c:order val="0"/>
          <c:tx>
            <c:strRef>
              <c:f>Sheet1!$B$1</c:f>
              <c:strCache>
                <c:ptCount val="1"/>
                <c:pt idx="0">
                  <c:v>2010</c:v>
                </c:pt>
              </c:strCache>
            </c:strRef>
          </c:tx>
          <c:dPt>
            <c:idx val="0"/>
            <c:bubble3D val="0"/>
            <c:spPr>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w="6350" cap="rnd" cmpd="sng" algn="ctr">
                <a:solidFill>
                  <a:srgbClr val="003300"/>
                </a:solidFill>
                <a:prstDash val="solid"/>
              </a:ln>
              <a:effectLst>
                <a:outerShdw blurRad="39000" dist="25400" dir="5400000" rotWithShape="0">
                  <a:srgbClr val="000000">
                    <a:alpha val="38000"/>
                  </a:srgbClr>
                </a:outerShdw>
              </a:effectLst>
            </c:spPr>
          </c:dPt>
          <c:dPt>
            <c:idx val="1"/>
            <c:bubble3D val="0"/>
            <c:spPr>
              <a:gradFill rotWithShape="1">
                <a:gsLst>
                  <a:gs pos="0">
                    <a:schemeClr val="accent5">
                      <a:shade val="47500"/>
                      <a:satMod val="137000"/>
                    </a:schemeClr>
                  </a:gs>
                  <a:gs pos="55000">
                    <a:schemeClr val="accent5">
                      <a:shade val="69000"/>
                      <a:satMod val="137000"/>
                    </a:schemeClr>
                  </a:gs>
                  <a:gs pos="100000">
                    <a:schemeClr val="accent5">
                      <a:shade val="98000"/>
                      <a:satMod val="137000"/>
                    </a:schemeClr>
                  </a:gs>
                </a:gsLst>
                <a:lin ang="16200000" scaled="0"/>
              </a:gradFill>
              <a:ln w="6350" cap="rnd" cmpd="sng" algn="ctr">
                <a:solidFill>
                  <a:srgbClr val="003300"/>
                </a:solidFill>
                <a:prstDash val="solid"/>
              </a:ln>
              <a:effectLst>
                <a:outerShdw blurRad="39000" dist="25400" dir="5400000" rotWithShape="0">
                  <a:srgbClr val="000000">
                    <a:alpha val="38000"/>
                  </a:srgbClr>
                </a:outerShdw>
              </a:effectLst>
            </c:spPr>
          </c:dPt>
          <c:dPt>
            <c:idx val="2"/>
            <c:bubble3D val="0"/>
            <c:spPr>
              <a:solidFill>
                <a:srgbClr val="005148"/>
              </a:solidFill>
              <a:ln w="6350" cap="rnd" cmpd="sng" algn="ctr">
                <a:solidFill>
                  <a:srgbClr val="EBF1DD"/>
                </a:solidFill>
                <a:prstDash val="solid"/>
              </a:ln>
              <a:effectLst>
                <a:outerShdw blurRad="39000" dist="25400" dir="5400000" rotWithShape="0">
                  <a:srgbClr val="000000">
                    <a:alpha val="38000"/>
                  </a:srgbClr>
                </a:outerShdw>
              </a:effectLst>
            </c:spPr>
          </c:dPt>
          <c:dLbls>
            <c:dLbl>
              <c:idx val="0"/>
              <c:layout>
                <c:manualLayout>
                  <c:x val="-0.21765587605890599"/>
                  <c:y val="0.15951304133858299"/>
                </c:manualLayout>
              </c:layout>
              <c:showLegendKey val="0"/>
              <c:showVal val="1"/>
              <c:showCatName val="0"/>
              <c:showSerName val="0"/>
              <c:showPercent val="0"/>
              <c:showBubbleSize val="0"/>
            </c:dLbl>
            <c:dLbl>
              <c:idx val="1"/>
              <c:spPr/>
              <c:txPr>
                <a:bodyPr/>
                <a:lstStyle/>
                <a:p>
                  <a:pPr>
                    <a:defRPr sz="2800">
                      <a:solidFill>
                        <a:schemeClr val="tx1"/>
                      </a:solidFill>
                      <a:latin typeface="Franklin Gothic Book"/>
                      <a:cs typeface="Franklin Gothic Book"/>
                    </a:defRPr>
                  </a:pPr>
                  <a:endParaRPr lang="en-US"/>
                </a:p>
              </c:txPr>
              <c:showLegendKey val="0"/>
              <c:showVal val="1"/>
              <c:showCatName val="0"/>
              <c:showSerName val="0"/>
              <c:showPercent val="0"/>
              <c:showBubbleSize val="0"/>
            </c:dLbl>
            <c:dLbl>
              <c:idx val="2"/>
              <c:layout>
                <c:manualLayout>
                  <c:x val="0.16678880756714301"/>
                  <c:y val="-0.10631963582677199"/>
                </c:manualLayout>
              </c:layout>
              <c:showLegendKey val="0"/>
              <c:showVal val="1"/>
              <c:showCatName val="0"/>
              <c:showSerName val="0"/>
              <c:showPercent val="0"/>
              <c:showBubbleSize val="0"/>
            </c:dLbl>
            <c:txPr>
              <a:bodyPr/>
              <a:lstStyle/>
              <a:p>
                <a:pPr>
                  <a:defRPr sz="2800">
                    <a:solidFill>
                      <a:srgbClr val="EBF1DD"/>
                    </a:solidFill>
                    <a:latin typeface="Franklin Gothic Book"/>
                    <a:cs typeface="Franklin Gothic Book"/>
                  </a:defRPr>
                </a:pPr>
                <a:endParaRPr lang="en-US"/>
              </a:p>
            </c:txPr>
            <c:showLegendKey val="0"/>
            <c:showVal val="1"/>
            <c:showCatName val="0"/>
            <c:showSerName val="0"/>
            <c:showPercent val="0"/>
            <c:showBubbleSize val="0"/>
            <c:showLeaderLines val="1"/>
          </c:dLbls>
          <c:cat>
            <c:strRef>
              <c:f>Sheet1!$A$2:$A$4</c:f>
              <c:strCache>
                <c:ptCount val="3"/>
                <c:pt idx="0">
                  <c:v>Uninsured</c:v>
                </c:pt>
                <c:pt idx="1">
                  <c:v>Under-insured</c:v>
                </c:pt>
                <c:pt idx="2">
                  <c:v>Insured</c:v>
                </c:pt>
              </c:strCache>
            </c:strRef>
          </c:cat>
          <c:val>
            <c:numRef>
              <c:f>Sheet1!$B$2:$B$4</c:f>
              <c:numCache>
                <c:formatCode>0%</c:formatCode>
                <c:ptCount val="3"/>
                <c:pt idx="0">
                  <c:v>0.28000000000000003</c:v>
                </c:pt>
                <c:pt idx="1">
                  <c:v>0.16</c:v>
                </c:pt>
                <c:pt idx="2">
                  <c:v>0.56000000000000005</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7729463671014"/>
          <c:y val="4.2333852391585401E-2"/>
          <c:w val="0.86303868960226104"/>
          <c:h val="0.84367493034054897"/>
        </c:manualLayout>
      </c:layout>
      <c:barChart>
        <c:barDir val="col"/>
        <c:grouping val="clustered"/>
        <c:varyColors val="0"/>
        <c:ser>
          <c:idx val="0"/>
          <c:order val="0"/>
          <c:tx>
            <c:strRef>
              <c:f>Sheet1!$B$1</c:f>
              <c:strCache>
                <c:ptCount val="1"/>
                <c:pt idx="0">
                  <c:v>Column1</c:v>
                </c:pt>
              </c:strCache>
            </c:strRef>
          </c:tx>
          <c:spPr>
            <a:solidFill>
              <a:srgbClr val="01A290">
                <a:lumMod val="50000"/>
              </a:srgbClr>
            </a:solidFill>
            <a:ln>
              <a:solidFill>
                <a:schemeClr val="bg1"/>
              </a:solidFill>
            </a:ln>
          </c:spPr>
          <c:invertIfNegative val="0"/>
          <c:dLbls>
            <c:numFmt formatCode="#,##0.00" sourceLinked="0"/>
            <c:txPr>
              <a:bodyPr/>
              <a:lstStyle/>
              <a:p>
                <a:pPr>
                  <a:defRPr sz="2400">
                    <a:solidFill>
                      <a:schemeClr val="bg2"/>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Sheet1!$A$2:$A$4</c:f>
              <c:strCache>
                <c:ptCount val="3"/>
                <c:pt idx="0">
                  <c:v>Insured</c:v>
                </c:pt>
                <c:pt idx="1">
                  <c:v>Under-insured</c:v>
                </c:pt>
                <c:pt idx="2">
                  <c:v>Uninsured</c:v>
                </c:pt>
              </c:strCache>
            </c:strRef>
          </c:cat>
          <c:val>
            <c:numRef>
              <c:f>Sheet1!$B$2:$B$4</c:f>
              <c:numCache>
                <c:formatCode>0.00</c:formatCode>
                <c:ptCount val="3"/>
                <c:pt idx="0">
                  <c:v>1</c:v>
                </c:pt>
                <c:pt idx="1">
                  <c:v>1.21</c:v>
                </c:pt>
                <c:pt idx="2">
                  <c:v>1.38</c:v>
                </c:pt>
              </c:numCache>
            </c:numRef>
          </c:val>
        </c:ser>
        <c:dLbls>
          <c:showLegendKey val="0"/>
          <c:showVal val="0"/>
          <c:showCatName val="0"/>
          <c:showSerName val="0"/>
          <c:showPercent val="0"/>
          <c:showBubbleSize val="0"/>
        </c:dLbls>
        <c:gapWidth val="30"/>
        <c:axId val="142781824"/>
        <c:axId val="142939264"/>
      </c:barChart>
      <c:catAx>
        <c:axId val="142781824"/>
        <c:scaling>
          <c:orientation val="minMax"/>
        </c:scaling>
        <c:delete val="0"/>
        <c:axPos val="b"/>
        <c:majorTickMark val="none"/>
        <c:minorTickMark val="none"/>
        <c:tickLblPos val="nextTo"/>
        <c:spPr>
          <a:ln w="38100">
            <a:solidFill>
              <a:srgbClr val="003300"/>
            </a:solidFill>
          </a:ln>
        </c:spPr>
        <c:txPr>
          <a:bodyPr/>
          <a:lstStyle/>
          <a:p>
            <a:pPr>
              <a:defRPr>
                <a:latin typeface="Franklin Gothic Book"/>
                <a:cs typeface="Franklin Gothic Book"/>
              </a:defRPr>
            </a:pPr>
            <a:endParaRPr lang="en-US"/>
          </a:p>
        </c:txPr>
        <c:crossAx val="142939264"/>
        <c:crossesAt val="0"/>
        <c:auto val="1"/>
        <c:lblAlgn val="ctr"/>
        <c:lblOffset val="0"/>
        <c:noMultiLvlLbl val="0"/>
      </c:catAx>
      <c:valAx>
        <c:axId val="142939264"/>
        <c:scaling>
          <c:orientation val="minMax"/>
        </c:scaling>
        <c:delete val="0"/>
        <c:axPos val="l"/>
        <c:majorGridlines>
          <c:spPr>
            <a:ln>
              <a:solidFill>
                <a:srgbClr val="003300"/>
              </a:solidFill>
              <a:prstDash val="sysDot"/>
            </a:ln>
          </c:spPr>
        </c:majorGridlines>
        <c:numFmt formatCode="#,##0.0" sourceLinked="0"/>
        <c:majorTickMark val="out"/>
        <c:minorTickMark val="none"/>
        <c:tickLblPos val="nextTo"/>
        <c:txPr>
          <a:bodyPr/>
          <a:lstStyle/>
          <a:p>
            <a:pPr>
              <a:defRPr>
                <a:latin typeface="Franklin Gothic Book"/>
                <a:cs typeface="Franklin Gothic Book"/>
              </a:defRPr>
            </a:pPr>
            <a:endParaRPr lang="en-US"/>
          </a:p>
        </c:txPr>
        <c:crossAx val="142781824"/>
        <c:crossesAt val="1"/>
        <c:crossBetween val="between"/>
      </c:valAx>
      <c:spPr>
        <a:solidFill>
          <a:srgbClr val="EBF1DD"/>
        </a:solidFill>
        <a:ln>
          <a:solidFill>
            <a:srgbClr val="003300"/>
          </a:solidFill>
        </a:ln>
      </c:spPr>
    </c:plotArea>
    <c:plotVisOnly val="1"/>
    <c:dispBlanksAs val="gap"/>
    <c:showDLblsOverMax val="0"/>
  </c:chart>
  <c:txPr>
    <a:bodyPr/>
    <a:lstStyle/>
    <a:p>
      <a:pPr>
        <a:defRPr sz="2000">
          <a:latin typeface="Franklin Gothic Medium" pitchFamily="34" charset="0"/>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Low Copay</c:v>
                </c:pt>
              </c:strCache>
            </c:strRef>
          </c:tx>
          <c:spPr>
            <a:solidFill>
              <a:srgbClr val="005148"/>
            </a:solidFill>
            <a:ln>
              <a:solidFill>
                <a:srgbClr val="003300"/>
              </a:solidFill>
            </a:ln>
          </c:spPr>
          <c:invertIfNegative val="0"/>
          <c:dLbls>
            <c:txPr>
              <a:bodyPr/>
              <a:lstStyle/>
              <a:p>
                <a:pPr>
                  <a:defRPr sz="2800">
                    <a:solidFill>
                      <a:srgbClr val="EBF1DD"/>
                    </a:solidFill>
                  </a:defRPr>
                </a:pPr>
                <a:endParaRPr lang="en-US"/>
              </a:p>
            </c:txPr>
            <c:dLblPos val="inEnd"/>
            <c:showLegendKey val="0"/>
            <c:showVal val="1"/>
            <c:showCatName val="0"/>
            <c:showSerName val="0"/>
            <c:showPercent val="0"/>
            <c:showBubbleSize val="0"/>
            <c:showLeaderLines val="0"/>
          </c:dLbls>
          <c:cat>
            <c:strRef>
              <c:f>Sheet1!$A$2:$A$3</c:f>
              <c:strCache>
                <c:ptCount val="2"/>
                <c:pt idx="0">
                  <c:v>% of Days Used Meds</c:v>
                </c:pt>
                <c:pt idx="1">
                  <c:v>Asthma Admits/1000</c:v>
                </c:pt>
              </c:strCache>
            </c:strRef>
          </c:cat>
          <c:val>
            <c:numRef>
              <c:f>Sheet1!$B$2:$B$3</c:f>
              <c:numCache>
                <c:formatCode>General</c:formatCode>
                <c:ptCount val="2"/>
                <c:pt idx="0">
                  <c:v>41.7</c:v>
                </c:pt>
                <c:pt idx="1">
                  <c:v>17</c:v>
                </c:pt>
              </c:numCache>
            </c:numRef>
          </c:val>
        </c:ser>
        <c:ser>
          <c:idx val="1"/>
          <c:order val="1"/>
          <c:tx>
            <c:strRef>
              <c:f>Sheet1!$C$1</c:f>
              <c:strCache>
                <c:ptCount val="1"/>
                <c:pt idx="0">
                  <c:v>High Copay</c:v>
                </c:pt>
              </c:strCache>
            </c:strRef>
          </c:tx>
          <c:spPr>
            <a:solidFill>
              <a:srgbClr val="800000"/>
            </a:solidFill>
            <a:ln>
              <a:solidFill>
                <a:srgbClr val="003300"/>
              </a:solidFill>
            </a:ln>
          </c:spPr>
          <c:invertIfNegative val="0"/>
          <c:dLbls>
            <c:txPr>
              <a:bodyPr/>
              <a:lstStyle/>
              <a:p>
                <a:pPr>
                  <a:defRPr sz="2800">
                    <a:solidFill>
                      <a:schemeClr val="bg1"/>
                    </a:solidFill>
                  </a:defRPr>
                </a:pPr>
                <a:endParaRPr lang="en-US"/>
              </a:p>
            </c:txPr>
            <c:dLblPos val="inEnd"/>
            <c:showLegendKey val="0"/>
            <c:showVal val="1"/>
            <c:showCatName val="0"/>
            <c:showSerName val="0"/>
            <c:showPercent val="0"/>
            <c:showBubbleSize val="0"/>
            <c:showLeaderLines val="0"/>
          </c:dLbls>
          <c:cat>
            <c:strRef>
              <c:f>Sheet1!$A$2:$A$3</c:f>
              <c:strCache>
                <c:ptCount val="2"/>
                <c:pt idx="0">
                  <c:v>% of Days Used Meds</c:v>
                </c:pt>
                <c:pt idx="1">
                  <c:v>Asthma Admits/1000</c:v>
                </c:pt>
              </c:strCache>
            </c:strRef>
          </c:cat>
          <c:val>
            <c:numRef>
              <c:f>Sheet1!$C$2:$C$3</c:f>
              <c:numCache>
                <c:formatCode>General</c:formatCode>
                <c:ptCount val="2"/>
                <c:pt idx="0">
                  <c:v>40.299999999999997</c:v>
                </c:pt>
                <c:pt idx="1">
                  <c:v>24</c:v>
                </c:pt>
              </c:numCache>
            </c:numRef>
          </c:val>
        </c:ser>
        <c:dLbls>
          <c:showLegendKey val="0"/>
          <c:showVal val="0"/>
          <c:showCatName val="0"/>
          <c:showSerName val="0"/>
          <c:showPercent val="0"/>
          <c:showBubbleSize val="0"/>
        </c:dLbls>
        <c:gapWidth val="75"/>
        <c:overlap val="-9"/>
        <c:axId val="143084928"/>
        <c:axId val="143086720"/>
      </c:barChart>
      <c:catAx>
        <c:axId val="143084928"/>
        <c:scaling>
          <c:orientation val="minMax"/>
        </c:scaling>
        <c:delete val="0"/>
        <c:axPos val="b"/>
        <c:majorTickMark val="out"/>
        <c:minorTickMark val="none"/>
        <c:tickLblPos val="nextTo"/>
        <c:crossAx val="143086720"/>
        <c:crosses val="autoZero"/>
        <c:auto val="1"/>
        <c:lblAlgn val="ctr"/>
        <c:lblOffset val="100"/>
        <c:noMultiLvlLbl val="0"/>
      </c:catAx>
      <c:valAx>
        <c:axId val="143086720"/>
        <c:scaling>
          <c:orientation val="minMax"/>
        </c:scaling>
        <c:delete val="0"/>
        <c:axPos val="l"/>
        <c:majorGridlines/>
        <c:numFmt formatCode="General" sourceLinked="1"/>
        <c:majorTickMark val="out"/>
        <c:minorTickMark val="none"/>
        <c:tickLblPos val="nextTo"/>
        <c:crossAx val="143084928"/>
        <c:crosses val="autoZero"/>
        <c:crossBetween val="between"/>
      </c:valAx>
      <c:spPr>
        <a:solidFill>
          <a:schemeClr val="bg1"/>
        </a:solidFill>
        <a:ln>
          <a:solidFill>
            <a:srgbClr val="003300"/>
          </a:solidFill>
        </a:ln>
        <a:effectLst>
          <a:outerShdw blurRad="50800" dist="38100" dir="2700000" algn="tl" rotWithShape="0">
            <a:prstClr val="black">
              <a:alpha val="40000"/>
            </a:prstClr>
          </a:outerShdw>
        </a:effectLst>
      </c:spPr>
    </c:plotArea>
    <c:legend>
      <c:legendPos val="r"/>
      <c:layout/>
      <c:overlay val="0"/>
    </c:legend>
    <c:plotVisOnly val="1"/>
    <c:dispBlanksAs val="gap"/>
    <c:showDLblsOverMax val="0"/>
  </c:chart>
  <c:txPr>
    <a:bodyPr/>
    <a:lstStyle/>
    <a:p>
      <a:pPr>
        <a:defRPr sz="2000">
          <a:latin typeface="Franklin Gothic Book"/>
          <a:cs typeface="Franklin Gothic Book"/>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114080863282599"/>
          <c:y val="4.7887918758667103E-2"/>
          <c:w val="0.86650481066002005"/>
          <c:h val="0.66605280105243903"/>
        </c:manualLayout>
      </c:layout>
      <c:barChart>
        <c:barDir val="col"/>
        <c:grouping val="clustered"/>
        <c:varyColors val="0"/>
        <c:ser>
          <c:idx val="0"/>
          <c:order val="0"/>
          <c:tx>
            <c:strRef>
              <c:f>Sheet1!$B$1</c:f>
              <c:strCache>
                <c:ptCount val="1"/>
                <c:pt idx="0">
                  <c:v>&lt;$30</c:v>
                </c:pt>
              </c:strCache>
            </c:strRef>
          </c:tx>
          <c:spPr>
            <a:solidFill>
              <a:srgbClr val="01A290">
                <a:lumMod val="50000"/>
              </a:srgbClr>
            </a:solidFill>
            <a:ln w="6350" cap="rnd" cmpd="sng" algn="ctr">
              <a:solidFill>
                <a:srgbClr val="003300"/>
              </a:solidFill>
              <a:prstDash val="solid"/>
            </a:ln>
            <a:effectLst>
              <a:outerShdw blurRad="39000" dist="25400" dir="5400000" rotWithShape="0">
                <a:srgbClr val="000000">
                  <a:alpha val="38000"/>
                </a:srgbClr>
              </a:outerShdw>
            </a:effectLst>
          </c:spPr>
          <c:invertIfNegative val="0"/>
          <c:dLbls>
            <c:txPr>
              <a:bodyPr/>
              <a:lstStyle/>
              <a:p>
                <a:pPr>
                  <a:defRPr sz="2400">
                    <a:solidFill>
                      <a:srgbClr val="EBF1DD"/>
                    </a:solidFill>
                  </a:defRPr>
                </a:pPr>
                <a:endParaRPr lang="en-US"/>
              </a:p>
            </c:txPr>
            <c:dLblPos val="inEnd"/>
            <c:showLegendKey val="0"/>
            <c:showVal val="1"/>
            <c:showCatName val="0"/>
            <c:showSerName val="0"/>
            <c:showPercent val="0"/>
            <c:showBubbleSize val="0"/>
            <c:showLeaderLines val="0"/>
          </c:dLbls>
          <c:cat>
            <c:strRef>
              <c:f>Sheet1!$A$2:$A$3</c:f>
              <c:strCache>
                <c:ptCount val="2"/>
                <c:pt idx="0">
                  <c:v>Age 50-65</c:v>
                </c:pt>
                <c:pt idx="1">
                  <c:v>Medicare</c:v>
                </c:pt>
              </c:strCache>
            </c:strRef>
          </c:cat>
          <c:val>
            <c:numRef>
              <c:f>Sheet1!$B$2:$B$3</c:f>
              <c:numCache>
                <c:formatCode>0.00</c:formatCode>
                <c:ptCount val="2"/>
                <c:pt idx="0">
                  <c:v>1</c:v>
                </c:pt>
                <c:pt idx="1">
                  <c:v>1</c:v>
                </c:pt>
              </c:numCache>
            </c:numRef>
          </c:val>
        </c:ser>
        <c:ser>
          <c:idx val="1"/>
          <c:order val="1"/>
          <c:tx>
            <c:strRef>
              <c:f>Sheet1!$C$1</c:f>
              <c:strCache>
                <c:ptCount val="1"/>
                <c:pt idx="0">
                  <c:v>$30-$90</c:v>
                </c:pt>
              </c:strCache>
            </c:strRef>
          </c:tx>
          <c:spPr>
            <a:solidFill>
              <a:srgbClr val="FF6600"/>
            </a:solidFill>
            <a:ln w="6350" cap="rnd" cmpd="sng" algn="ctr">
              <a:solidFill>
                <a:srgbClr val="003300"/>
              </a:solidFill>
              <a:prstDash val="solid"/>
            </a:ln>
            <a:effectLst>
              <a:outerShdw blurRad="39000" dist="25400" dir="5400000" rotWithShape="0">
                <a:srgbClr val="000000">
                  <a:alpha val="38000"/>
                </a:srgbClr>
              </a:outerShdw>
            </a:effectLst>
          </c:spPr>
          <c:invertIfNegative val="0"/>
          <c:dLbls>
            <c:txPr>
              <a:bodyPr/>
              <a:lstStyle/>
              <a:p>
                <a:pPr>
                  <a:defRPr sz="2400">
                    <a:solidFill>
                      <a:schemeClr val="bg1"/>
                    </a:solidFill>
                  </a:defRPr>
                </a:pPr>
                <a:endParaRPr lang="en-US"/>
              </a:p>
            </c:txPr>
            <c:dLblPos val="inEnd"/>
            <c:showLegendKey val="0"/>
            <c:showVal val="1"/>
            <c:showCatName val="0"/>
            <c:showSerName val="0"/>
            <c:showPercent val="0"/>
            <c:showBubbleSize val="0"/>
            <c:showLeaderLines val="0"/>
          </c:dLbls>
          <c:cat>
            <c:strRef>
              <c:f>Sheet1!$A$2:$A$3</c:f>
              <c:strCache>
                <c:ptCount val="2"/>
                <c:pt idx="0">
                  <c:v>Age 50-65</c:v>
                </c:pt>
                <c:pt idx="1">
                  <c:v>Medicare</c:v>
                </c:pt>
              </c:strCache>
            </c:strRef>
          </c:cat>
          <c:val>
            <c:numRef>
              <c:f>Sheet1!$C$2:$C$3</c:f>
              <c:numCache>
                <c:formatCode>General</c:formatCode>
                <c:ptCount val="2"/>
                <c:pt idx="0">
                  <c:v>0.93</c:v>
                </c:pt>
                <c:pt idx="1">
                  <c:v>0.69</c:v>
                </c:pt>
              </c:numCache>
            </c:numRef>
          </c:val>
        </c:ser>
        <c:ser>
          <c:idx val="2"/>
          <c:order val="2"/>
          <c:tx>
            <c:strRef>
              <c:f>Sheet1!$D$1</c:f>
              <c:strCache>
                <c:ptCount val="1"/>
                <c:pt idx="0">
                  <c:v>&gt;$90</c:v>
                </c:pt>
              </c:strCache>
            </c:strRef>
          </c:tx>
          <c:spPr>
            <a:solidFill>
              <a:srgbClr val="800000"/>
            </a:solidFill>
            <a:ln w="6350" cap="rnd" cmpd="sng" algn="ctr">
              <a:solidFill>
                <a:srgbClr val="003300"/>
              </a:solidFill>
              <a:prstDash val="solid"/>
            </a:ln>
            <a:effectLst>
              <a:outerShdw blurRad="39000" dist="25400" dir="5400000" rotWithShape="0">
                <a:srgbClr val="000000">
                  <a:alpha val="38000"/>
                </a:srgbClr>
              </a:outerShdw>
            </a:effectLst>
          </c:spPr>
          <c:invertIfNegative val="0"/>
          <c:dLbls>
            <c:txPr>
              <a:bodyPr/>
              <a:lstStyle/>
              <a:p>
                <a:pPr>
                  <a:defRPr sz="2400">
                    <a:solidFill>
                      <a:srgbClr val="EBF1DD"/>
                    </a:solidFill>
                  </a:defRPr>
                </a:pPr>
                <a:endParaRPr lang="en-US"/>
              </a:p>
            </c:txPr>
            <c:dLblPos val="inEnd"/>
            <c:showLegendKey val="0"/>
            <c:showVal val="1"/>
            <c:showCatName val="0"/>
            <c:showSerName val="0"/>
            <c:showPercent val="0"/>
            <c:showBubbleSize val="0"/>
            <c:showLeaderLines val="0"/>
          </c:dLbls>
          <c:cat>
            <c:strRef>
              <c:f>Sheet1!$A$2:$A$3</c:f>
              <c:strCache>
                <c:ptCount val="2"/>
                <c:pt idx="0">
                  <c:v>Age 50-65</c:v>
                </c:pt>
                <c:pt idx="1">
                  <c:v>Medicare</c:v>
                </c:pt>
              </c:strCache>
            </c:strRef>
          </c:cat>
          <c:val>
            <c:numRef>
              <c:f>Sheet1!$D$2:$D$3</c:f>
              <c:numCache>
                <c:formatCode>General</c:formatCode>
                <c:ptCount val="2"/>
                <c:pt idx="0">
                  <c:v>0.82</c:v>
                </c:pt>
                <c:pt idx="1">
                  <c:v>0.72</c:v>
                </c:pt>
              </c:numCache>
            </c:numRef>
          </c:val>
        </c:ser>
        <c:dLbls>
          <c:showLegendKey val="0"/>
          <c:showVal val="0"/>
          <c:showCatName val="0"/>
          <c:showSerName val="0"/>
          <c:showPercent val="0"/>
          <c:showBubbleSize val="0"/>
        </c:dLbls>
        <c:gapWidth val="75"/>
        <c:overlap val="-9"/>
        <c:axId val="143046144"/>
        <c:axId val="143047680"/>
      </c:barChart>
      <c:catAx>
        <c:axId val="143046144"/>
        <c:scaling>
          <c:orientation val="minMax"/>
        </c:scaling>
        <c:delete val="0"/>
        <c:axPos val="b"/>
        <c:majorTickMark val="out"/>
        <c:minorTickMark val="none"/>
        <c:tickLblPos val="nextTo"/>
        <c:crossAx val="143047680"/>
        <c:crosses val="autoZero"/>
        <c:auto val="1"/>
        <c:lblAlgn val="ctr"/>
        <c:lblOffset val="100"/>
        <c:noMultiLvlLbl val="0"/>
      </c:catAx>
      <c:valAx>
        <c:axId val="143047680"/>
        <c:scaling>
          <c:orientation val="minMax"/>
        </c:scaling>
        <c:delete val="0"/>
        <c:axPos val="l"/>
        <c:majorGridlines/>
        <c:numFmt formatCode="0.0" sourceLinked="0"/>
        <c:majorTickMark val="out"/>
        <c:minorTickMark val="none"/>
        <c:tickLblPos val="nextTo"/>
        <c:crossAx val="143046144"/>
        <c:crosses val="autoZero"/>
        <c:crossBetween val="between"/>
      </c:valAx>
      <c:spPr>
        <a:solidFill>
          <a:schemeClr val="bg1"/>
        </a:solidFill>
        <a:ln>
          <a:solidFill>
            <a:srgbClr val="003300"/>
          </a:solidFill>
        </a:ln>
        <a:effectLst>
          <a:outerShdw blurRad="50800" dist="38100" dir="2700000" algn="tl" rotWithShape="0">
            <a:prstClr val="black">
              <a:alpha val="40000"/>
            </a:prstClr>
          </a:outerShdw>
        </a:effectLst>
      </c:spPr>
    </c:plotArea>
    <c:legend>
      <c:legendPos val="b"/>
      <c:layout>
        <c:manualLayout>
          <c:xMode val="edge"/>
          <c:yMode val="edge"/>
          <c:x val="0.219275623285764"/>
          <c:y val="0.90296164264211798"/>
          <c:w val="0.56660745666858503"/>
          <c:h val="8.3231739865621102E-2"/>
        </c:manualLayout>
      </c:layout>
      <c:overlay val="0"/>
    </c:legend>
    <c:plotVisOnly val="1"/>
    <c:dispBlanksAs val="gap"/>
    <c:showDLblsOverMax val="0"/>
  </c:chart>
  <c:txPr>
    <a:bodyPr/>
    <a:lstStyle/>
    <a:p>
      <a:pPr>
        <a:defRPr sz="2000">
          <a:latin typeface="Franklin Gothic Book"/>
          <a:cs typeface="Franklin Gothic Book"/>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114080863282599"/>
          <c:y val="4.7887918758667103E-2"/>
          <c:w val="0.86650481066002005"/>
          <c:h val="0.74259228647291597"/>
        </c:manualLayout>
      </c:layout>
      <c:barChart>
        <c:barDir val="col"/>
        <c:grouping val="clustered"/>
        <c:varyColors val="0"/>
        <c:ser>
          <c:idx val="0"/>
          <c:order val="0"/>
          <c:tx>
            <c:strRef>
              <c:f>Sheet1!$B$1</c:f>
              <c:strCache>
                <c:ptCount val="1"/>
                <c:pt idx="0">
                  <c:v>Column1</c:v>
                </c:pt>
              </c:strCache>
            </c:strRef>
          </c:tx>
          <c:spPr>
            <a:solidFill>
              <a:srgbClr val="01A290">
                <a:lumMod val="50000"/>
              </a:srgbClr>
            </a:solidFill>
            <a:ln w="6350" cap="rnd" cmpd="sng" algn="ctr">
              <a:solidFill>
                <a:srgbClr val="003300"/>
              </a:solidFill>
              <a:prstDash val="solid"/>
            </a:ln>
            <a:effectLst>
              <a:outerShdw blurRad="39000" dist="25400" dir="5400000" rotWithShape="0">
                <a:srgbClr val="000000">
                  <a:alpha val="38000"/>
                </a:srgbClr>
              </a:outerShdw>
            </a:effectLst>
          </c:spPr>
          <c:invertIfNegative val="0"/>
          <c:dLbls>
            <c:dLbl>
              <c:idx val="1"/>
              <c:layout>
                <c:manualLayout>
                  <c:x val="-8.5979741325558599E-3"/>
                  <c:y val="6.2355143212351003E-3"/>
                </c:manualLayout>
              </c:layout>
              <c:numFmt formatCode="0.0" sourceLinked="0"/>
              <c:spPr>
                <a:solidFill>
                  <a:srgbClr val="EBF1DD"/>
                </a:solidFill>
              </c:spPr>
              <c:txPr>
                <a:bodyPr/>
                <a:lstStyle/>
                <a:p>
                  <a:pPr>
                    <a:defRPr sz="2400">
                      <a:solidFill>
                        <a:schemeClr val="tx1"/>
                      </a:solidFill>
                    </a:defRPr>
                  </a:pPr>
                  <a:endParaRPr lang="en-US"/>
                </a:p>
              </c:txPr>
              <c:dLblPos val="outEnd"/>
              <c:showLegendKey val="0"/>
              <c:showVal val="1"/>
              <c:showCatName val="0"/>
              <c:showSerName val="0"/>
              <c:showPercent val="0"/>
              <c:showBubbleSize val="0"/>
            </c:dLbl>
            <c:numFmt formatCode="0.0" sourceLinked="0"/>
            <c:txPr>
              <a:bodyPr/>
              <a:lstStyle/>
              <a:p>
                <a:pPr>
                  <a:defRPr sz="2400">
                    <a:solidFill>
                      <a:srgbClr val="EBF1DD"/>
                    </a:solidFill>
                  </a:defRPr>
                </a:pPr>
                <a:endParaRPr lang="en-US"/>
              </a:p>
            </c:txPr>
            <c:dLblPos val="inEnd"/>
            <c:showLegendKey val="0"/>
            <c:showVal val="1"/>
            <c:showCatName val="0"/>
            <c:showSerName val="0"/>
            <c:showPercent val="0"/>
            <c:showBubbleSize val="0"/>
            <c:showLeaderLines val="0"/>
          </c:dLbls>
          <c:cat>
            <c:strRef>
              <c:f>Sheet1!$A$2:$A$4</c:f>
              <c:strCache>
                <c:ptCount val="3"/>
                <c:pt idx="0">
                  <c:v>Outpatient Visits</c:v>
                </c:pt>
                <c:pt idx="1">
                  <c:v>Hospital Admissions</c:v>
                </c:pt>
                <c:pt idx="2">
                  <c:v>Hospital Days</c:v>
                </c:pt>
              </c:strCache>
            </c:strRef>
          </c:cat>
          <c:val>
            <c:numRef>
              <c:f>Sheet1!$B$2:$B$4</c:f>
              <c:numCache>
                <c:formatCode>0.00</c:formatCode>
                <c:ptCount val="3"/>
                <c:pt idx="0">
                  <c:v>-19.8</c:v>
                </c:pt>
                <c:pt idx="1">
                  <c:v>2.2000000000000002</c:v>
                </c:pt>
                <c:pt idx="2">
                  <c:v>13.4</c:v>
                </c:pt>
              </c:numCache>
            </c:numRef>
          </c:val>
        </c:ser>
        <c:dLbls>
          <c:showLegendKey val="0"/>
          <c:showVal val="0"/>
          <c:showCatName val="0"/>
          <c:showSerName val="0"/>
          <c:showPercent val="0"/>
          <c:showBubbleSize val="0"/>
        </c:dLbls>
        <c:gapWidth val="75"/>
        <c:overlap val="-9"/>
        <c:axId val="143194752"/>
        <c:axId val="143270272"/>
      </c:barChart>
      <c:catAx>
        <c:axId val="143194752"/>
        <c:scaling>
          <c:orientation val="minMax"/>
        </c:scaling>
        <c:delete val="1"/>
        <c:axPos val="b"/>
        <c:majorTickMark val="out"/>
        <c:minorTickMark val="none"/>
        <c:tickLblPos val="nextTo"/>
        <c:crossAx val="143270272"/>
        <c:crosses val="autoZero"/>
        <c:auto val="1"/>
        <c:lblAlgn val="ctr"/>
        <c:lblOffset val="100"/>
        <c:noMultiLvlLbl val="0"/>
      </c:catAx>
      <c:valAx>
        <c:axId val="143270272"/>
        <c:scaling>
          <c:orientation val="minMax"/>
          <c:max val="15"/>
          <c:min val="-25"/>
        </c:scaling>
        <c:delete val="0"/>
        <c:axPos val="l"/>
        <c:majorGridlines/>
        <c:numFmt formatCode="0" sourceLinked="0"/>
        <c:majorTickMark val="out"/>
        <c:minorTickMark val="none"/>
        <c:tickLblPos val="nextTo"/>
        <c:crossAx val="143194752"/>
        <c:crossesAt val="0"/>
        <c:crossBetween val="between"/>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2000">
          <a:latin typeface="Franklin Gothic Book"/>
          <a:cs typeface="Franklin Gothic Book"/>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spPr>
            <a:solidFill>
              <a:srgbClr val="005148"/>
            </a:solidFill>
          </c:spPr>
          <c:invertIfNegative val="0"/>
          <c:dLbls>
            <c:numFmt formatCode="0%" sourceLinked="0"/>
            <c:txPr>
              <a:bodyPr rot="0" vert="horz"/>
              <a:lstStyle/>
              <a:p>
                <a:pPr>
                  <a:defRPr sz="2400">
                    <a:solidFill>
                      <a:schemeClr val="bg1"/>
                    </a:solidFill>
                    <a:latin typeface="Franklin Gothic Book" pitchFamily="34" charset="0"/>
                  </a:defRPr>
                </a:pPr>
                <a:endParaRPr lang="en-US"/>
              </a:p>
            </c:txPr>
            <c:dLblPos val="inEnd"/>
            <c:showLegendKey val="0"/>
            <c:showVal val="1"/>
            <c:showCatName val="0"/>
            <c:showSerName val="0"/>
            <c:showPercent val="0"/>
            <c:showBubbleSize val="0"/>
            <c:showLeaderLines val="0"/>
          </c:dLbls>
          <c:cat>
            <c:strRef>
              <c:f>Sheet1!$A$2:$A$4</c:f>
              <c:strCache>
                <c:ptCount val="3"/>
                <c:pt idx="0">
                  <c:v>White</c:v>
                </c:pt>
                <c:pt idx="1">
                  <c:v>Black</c:v>
                </c:pt>
                <c:pt idx="2">
                  <c:v>Hispanic</c:v>
                </c:pt>
              </c:strCache>
            </c:strRef>
          </c:cat>
          <c:val>
            <c:numRef>
              <c:f>Sheet1!$B$2:$B$4</c:f>
              <c:numCache>
                <c:formatCode>0.00%</c:formatCode>
                <c:ptCount val="3"/>
                <c:pt idx="0">
                  <c:v>0.1</c:v>
                </c:pt>
                <c:pt idx="1">
                  <c:v>0.18</c:v>
                </c:pt>
                <c:pt idx="2">
                  <c:v>0.32</c:v>
                </c:pt>
              </c:numCache>
            </c:numRef>
          </c:val>
        </c:ser>
        <c:dLbls>
          <c:showLegendKey val="0"/>
          <c:showVal val="0"/>
          <c:showCatName val="0"/>
          <c:showSerName val="0"/>
          <c:showPercent val="0"/>
          <c:showBubbleSize val="0"/>
        </c:dLbls>
        <c:gapWidth val="43"/>
        <c:axId val="109493632"/>
        <c:axId val="111346816"/>
      </c:barChart>
      <c:catAx>
        <c:axId val="109493632"/>
        <c:scaling>
          <c:orientation val="minMax"/>
        </c:scaling>
        <c:delete val="0"/>
        <c:axPos val="b"/>
        <c:numFmt formatCode="General" sourceLinked="1"/>
        <c:majorTickMark val="none"/>
        <c:minorTickMark val="none"/>
        <c:tickLblPos val="nextTo"/>
        <c:spPr>
          <a:ln w="38100">
            <a:solidFill>
              <a:schemeClr val="tx1"/>
            </a:solidFill>
          </a:ln>
        </c:spPr>
        <c:txPr>
          <a:bodyPr/>
          <a:lstStyle/>
          <a:p>
            <a:pPr>
              <a:defRPr>
                <a:latin typeface="Franklin Gothic Book"/>
                <a:cs typeface="Franklin Gothic Book"/>
              </a:defRPr>
            </a:pPr>
            <a:endParaRPr lang="en-US"/>
          </a:p>
        </c:txPr>
        <c:crossAx val="111346816"/>
        <c:crosses val="autoZero"/>
        <c:auto val="1"/>
        <c:lblAlgn val="ctr"/>
        <c:lblOffset val="100"/>
        <c:noMultiLvlLbl val="0"/>
      </c:catAx>
      <c:valAx>
        <c:axId val="111346816"/>
        <c:scaling>
          <c:orientation val="minMax"/>
        </c:scaling>
        <c:delete val="0"/>
        <c:axPos val="l"/>
        <c:majorGridlines>
          <c:spPr>
            <a:ln>
              <a:prstDash val="sysDot"/>
            </a:ln>
          </c:spPr>
        </c:majorGridlines>
        <c:numFmt formatCode="0%" sourceLinked="0"/>
        <c:majorTickMark val="out"/>
        <c:minorTickMark val="none"/>
        <c:tickLblPos val="nextTo"/>
        <c:txPr>
          <a:bodyPr/>
          <a:lstStyle/>
          <a:p>
            <a:pPr>
              <a:defRPr>
                <a:latin typeface="Franklin Gothic Book"/>
                <a:cs typeface="Franklin Gothic Book"/>
              </a:defRPr>
            </a:pPr>
            <a:endParaRPr lang="en-US"/>
          </a:p>
        </c:txPr>
        <c:crossAx val="109493632"/>
        <c:crosses val="autoZero"/>
        <c:crossBetween val="between"/>
      </c:valAx>
      <c:spPr>
        <a:solidFill>
          <a:schemeClr val="bg1"/>
        </a:solidFill>
        <a:ln>
          <a:solidFill>
            <a:schemeClr val="tx1"/>
          </a:solidFill>
        </a:ln>
      </c:spPr>
    </c:plotArea>
    <c:plotVisOnly val="1"/>
    <c:dispBlanksAs val="gap"/>
    <c:showDLblsOverMax val="0"/>
  </c:chart>
  <c:txPr>
    <a:bodyPr/>
    <a:lstStyle/>
    <a:p>
      <a:pPr>
        <a:defRPr sz="2000">
          <a:latin typeface="Franklin Gothic Medium" pitchFamily="34" charset="0"/>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114080863282599"/>
          <c:y val="4.7887918758667103E-2"/>
          <c:w val="0.86650481066002005"/>
          <c:h val="0.74259228647291597"/>
        </c:manualLayout>
      </c:layout>
      <c:barChart>
        <c:barDir val="col"/>
        <c:grouping val="clustered"/>
        <c:varyColors val="0"/>
        <c:ser>
          <c:idx val="0"/>
          <c:order val="0"/>
          <c:tx>
            <c:strRef>
              <c:f>Sheet1!$B$1</c:f>
              <c:strCache>
                <c:ptCount val="1"/>
                <c:pt idx="0">
                  <c:v>Fully Insured</c:v>
                </c:pt>
              </c:strCache>
            </c:strRef>
          </c:tx>
          <c:spPr>
            <a:solidFill>
              <a:srgbClr val="01A290">
                <a:lumMod val="50000"/>
              </a:srgbClr>
            </a:solidFill>
            <a:ln w="6350" cap="rnd" cmpd="sng" algn="ctr">
              <a:solidFill>
                <a:srgbClr val="005148"/>
              </a:solidFill>
              <a:prstDash val="solid"/>
            </a:ln>
            <a:effectLst>
              <a:outerShdw blurRad="39000" dist="25400" dir="5400000" rotWithShape="0">
                <a:srgbClr val="000000">
                  <a:alpha val="38000"/>
                </a:srgbClr>
              </a:outerShdw>
            </a:effectLst>
          </c:spPr>
          <c:invertIfNegative val="0"/>
          <c:dLbls>
            <c:txPr>
              <a:bodyPr/>
              <a:lstStyle/>
              <a:p>
                <a:pPr>
                  <a:defRPr sz="2800">
                    <a:solidFill>
                      <a:schemeClr val="bg1"/>
                    </a:solidFill>
                  </a:defRPr>
                </a:pPr>
                <a:endParaRPr lang="en-US"/>
              </a:p>
            </c:txPr>
            <c:dLblPos val="inEnd"/>
            <c:showLegendKey val="0"/>
            <c:showVal val="1"/>
            <c:showCatName val="0"/>
            <c:showSerName val="0"/>
            <c:showPercent val="0"/>
            <c:showBubbleSize val="0"/>
            <c:showLeaderLines val="0"/>
          </c:dLbls>
          <c:cat>
            <c:strRef>
              <c:f>Sheet1!$A$2:$A$3</c:f>
              <c:strCache>
                <c:ptCount val="2"/>
                <c:pt idx="0">
                  <c:v>Skipped Needed Care*</c:v>
                </c:pt>
                <c:pt idx="1">
                  <c:v>Medical Bill Problem</c:v>
                </c:pt>
              </c:strCache>
            </c:strRef>
          </c:cat>
          <c:val>
            <c:numRef>
              <c:f>Sheet1!$B$2:$B$3</c:f>
              <c:numCache>
                <c:formatCode>0%</c:formatCode>
                <c:ptCount val="2"/>
                <c:pt idx="0">
                  <c:v>0.28000000000000003</c:v>
                </c:pt>
                <c:pt idx="1">
                  <c:v>0.27</c:v>
                </c:pt>
              </c:numCache>
            </c:numRef>
          </c:val>
        </c:ser>
        <c:ser>
          <c:idx val="1"/>
          <c:order val="1"/>
          <c:tx>
            <c:strRef>
              <c:f>Sheet1!$C$1</c:f>
              <c:strCache>
                <c:ptCount val="1"/>
                <c:pt idx="0">
                  <c:v>Under-Insured</c:v>
                </c:pt>
              </c:strCache>
            </c:strRef>
          </c:tx>
          <c:spPr>
            <a:solidFill>
              <a:srgbClr val="FF6600"/>
            </a:solidFill>
            <a:ln>
              <a:solidFill>
                <a:srgbClr val="005148"/>
              </a:solidFill>
            </a:ln>
          </c:spPr>
          <c:invertIfNegative val="0"/>
          <c:dLbls>
            <c:txPr>
              <a:bodyPr/>
              <a:lstStyle/>
              <a:p>
                <a:pPr>
                  <a:defRPr sz="2800"/>
                </a:pPr>
                <a:endParaRPr lang="en-US"/>
              </a:p>
            </c:txPr>
            <c:dLblPos val="inEnd"/>
            <c:showLegendKey val="0"/>
            <c:showVal val="1"/>
            <c:showCatName val="0"/>
            <c:showSerName val="0"/>
            <c:showPercent val="0"/>
            <c:showBubbleSize val="0"/>
            <c:showLeaderLines val="0"/>
          </c:dLbls>
          <c:cat>
            <c:strRef>
              <c:f>Sheet1!$A$2:$A$3</c:f>
              <c:strCache>
                <c:ptCount val="2"/>
                <c:pt idx="0">
                  <c:v>Skipped Needed Care*</c:v>
                </c:pt>
                <c:pt idx="1">
                  <c:v>Medical Bill Problem</c:v>
                </c:pt>
              </c:strCache>
            </c:strRef>
          </c:cat>
          <c:val>
            <c:numRef>
              <c:f>Sheet1!$C$2:$C$3</c:f>
              <c:numCache>
                <c:formatCode>0%</c:formatCode>
                <c:ptCount val="2"/>
                <c:pt idx="0">
                  <c:v>0.46</c:v>
                </c:pt>
                <c:pt idx="1">
                  <c:v>0.52</c:v>
                </c:pt>
              </c:numCache>
            </c:numRef>
          </c:val>
        </c:ser>
        <c:ser>
          <c:idx val="2"/>
          <c:order val="2"/>
          <c:tx>
            <c:strRef>
              <c:f>Sheet1!$D$1</c:f>
              <c:strCache>
                <c:ptCount val="1"/>
                <c:pt idx="0">
                  <c:v>Uninsured</c:v>
                </c:pt>
              </c:strCache>
            </c:strRef>
          </c:tx>
          <c:spPr>
            <a:solidFill>
              <a:srgbClr val="800000"/>
            </a:solidFill>
            <a:ln>
              <a:solidFill>
                <a:srgbClr val="005148"/>
              </a:solidFill>
            </a:ln>
          </c:spPr>
          <c:invertIfNegative val="0"/>
          <c:dLbls>
            <c:txPr>
              <a:bodyPr/>
              <a:lstStyle/>
              <a:p>
                <a:pPr>
                  <a:defRPr sz="2800">
                    <a:solidFill>
                      <a:srgbClr val="EBF1DD"/>
                    </a:solidFill>
                  </a:defRPr>
                </a:pPr>
                <a:endParaRPr lang="en-US"/>
              </a:p>
            </c:txPr>
            <c:dLblPos val="inEnd"/>
            <c:showLegendKey val="0"/>
            <c:showVal val="1"/>
            <c:showCatName val="0"/>
            <c:showSerName val="0"/>
            <c:showPercent val="0"/>
            <c:showBubbleSize val="0"/>
            <c:showLeaderLines val="0"/>
          </c:dLbls>
          <c:cat>
            <c:strRef>
              <c:f>Sheet1!$A$2:$A$3</c:f>
              <c:strCache>
                <c:ptCount val="2"/>
                <c:pt idx="0">
                  <c:v>Skipped Needed Care*</c:v>
                </c:pt>
                <c:pt idx="1">
                  <c:v>Medical Bill Problem</c:v>
                </c:pt>
              </c:strCache>
            </c:strRef>
          </c:cat>
          <c:val>
            <c:numRef>
              <c:f>Sheet1!$D$2:$D$3</c:f>
              <c:numCache>
                <c:formatCode>0%</c:formatCode>
                <c:ptCount val="2"/>
                <c:pt idx="0">
                  <c:v>0.63</c:v>
                </c:pt>
                <c:pt idx="1">
                  <c:v>0.57999999999999996</c:v>
                </c:pt>
              </c:numCache>
            </c:numRef>
          </c:val>
        </c:ser>
        <c:dLbls>
          <c:showLegendKey val="0"/>
          <c:showVal val="0"/>
          <c:showCatName val="0"/>
          <c:showSerName val="0"/>
          <c:showPercent val="0"/>
          <c:showBubbleSize val="0"/>
        </c:dLbls>
        <c:gapWidth val="75"/>
        <c:overlap val="-9"/>
        <c:axId val="143344384"/>
        <c:axId val="143345920"/>
      </c:barChart>
      <c:catAx>
        <c:axId val="143344384"/>
        <c:scaling>
          <c:orientation val="minMax"/>
        </c:scaling>
        <c:delete val="0"/>
        <c:axPos val="b"/>
        <c:majorTickMark val="out"/>
        <c:minorTickMark val="none"/>
        <c:tickLblPos val="nextTo"/>
        <c:crossAx val="143345920"/>
        <c:crosses val="autoZero"/>
        <c:auto val="1"/>
        <c:lblAlgn val="ctr"/>
        <c:lblOffset val="100"/>
        <c:noMultiLvlLbl val="0"/>
      </c:catAx>
      <c:valAx>
        <c:axId val="143345920"/>
        <c:scaling>
          <c:orientation val="minMax"/>
          <c:max val="0.7"/>
          <c:min val="0"/>
        </c:scaling>
        <c:delete val="0"/>
        <c:axPos val="l"/>
        <c:majorGridlines/>
        <c:numFmt formatCode="0%" sourceLinked="0"/>
        <c:majorTickMark val="out"/>
        <c:minorTickMark val="none"/>
        <c:tickLblPos val="nextTo"/>
        <c:crossAx val="143344384"/>
        <c:crossesAt val="0"/>
        <c:crossBetween val="between"/>
        <c:majorUnit val="0.1"/>
      </c:valAx>
      <c:spPr>
        <a:solidFill>
          <a:schemeClr val="bg1"/>
        </a:solidFill>
        <a:ln>
          <a:solidFill>
            <a:srgbClr val="003300"/>
          </a:solidFill>
        </a:ln>
        <a:effectLst>
          <a:outerShdw blurRad="50800" dist="38100" dir="2700000" algn="tl" rotWithShape="0">
            <a:prstClr val="black">
              <a:alpha val="40000"/>
            </a:prstClr>
          </a:outerShdw>
        </a:effectLst>
      </c:spPr>
    </c:plotArea>
    <c:legend>
      <c:legendPos val="b"/>
      <c:overlay val="0"/>
    </c:legend>
    <c:plotVisOnly val="1"/>
    <c:dispBlanksAs val="gap"/>
    <c:showDLblsOverMax val="0"/>
  </c:chart>
  <c:txPr>
    <a:bodyPr/>
    <a:lstStyle/>
    <a:p>
      <a:pPr>
        <a:defRPr sz="2000">
          <a:latin typeface="Franklin Gothic Book"/>
          <a:cs typeface="Franklin Gothic Book"/>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3716760601568199"/>
          <c:y val="4.1740716328057599E-2"/>
          <c:w val="0.52011907201055396"/>
          <c:h val="0.89835435056488899"/>
        </c:manualLayout>
      </c:layout>
      <c:pieChart>
        <c:varyColors val="1"/>
        <c:ser>
          <c:idx val="0"/>
          <c:order val="0"/>
          <c:tx>
            <c:strRef>
              <c:f>Sheet1!$B$1</c:f>
              <c:strCache>
                <c:ptCount val="1"/>
                <c:pt idx="0">
                  <c:v>Sales</c:v>
                </c:pt>
              </c:strCache>
            </c:strRef>
          </c:tx>
          <c:spPr>
            <a:ln>
              <a:solidFill>
                <a:schemeClr val="tx1"/>
              </a:solidFill>
            </a:ln>
          </c:spPr>
          <c:dPt>
            <c:idx val="0"/>
            <c:bubble3D val="0"/>
            <c:spPr>
              <a:ln>
                <a:solidFill>
                  <a:srgbClr val="003300"/>
                </a:solidFill>
              </a:ln>
            </c:spPr>
          </c:dPt>
          <c:dPt>
            <c:idx val="1"/>
            <c:bubble3D val="0"/>
            <c:spPr>
              <a:ln>
                <a:solidFill>
                  <a:srgbClr val="003300"/>
                </a:solidFill>
              </a:ln>
            </c:spPr>
          </c:dPt>
          <c:dPt>
            <c:idx val="2"/>
            <c:bubble3D val="0"/>
            <c:spPr>
              <a:ln>
                <a:solidFill>
                  <a:srgbClr val="003300"/>
                </a:solidFill>
              </a:ln>
            </c:spPr>
          </c:dPt>
          <c:dPt>
            <c:idx val="3"/>
            <c:bubble3D val="0"/>
            <c:spPr>
              <a:ln>
                <a:solidFill>
                  <a:srgbClr val="003300"/>
                </a:solidFill>
              </a:ln>
            </c:spPr>
          </c:dPt>
          <c:dLbls>
            <c:dLbl>
              <c:idx val="0"/>
              <c:layout>
                <c:manualLayout>
                  <c:x val="-0.17894030926356999"/>
                  <c:y val="0.18356647143028201"/>
                </c:manualLayout>
              </c:layout>
              <c:spPr/>
              <c:txPr>
                <a:bodyPr/>
                <a:lstStyle/>
                <a:p>
                  <a:pPr>
                    <a:defRPr sz="2000">
                      <a:solidFill>
                        <a:srgbClr val="EBF1DD"/>
                      </a:solidFill>
                      <a:latin typeface="Franklin Gothic Book"/>
                      <a:cs typeface="Franklin Gothic Book"/>
                    </a:defRPr>
                  </a:pPr>
                  <a:endParaRPr lang="en-US"/>
                </a:p>
              </c:txPr>
              <c:dLblPos val="bestFit"/>
              <c:showLegendKey val="0"/>
              <c:showVal val="1"/>
              <c:showCatName val="1"/>
              <c:showSerName val="0"/>
              <c:showPercent val="0"/>
              <c:showBubbleSize val="0"/>
              <c:separator>
</c:separator>
            </c:dLbl>
            <c:dLbl>
              <c:idx val="1"/>
              <c:layout>
                <c:manualLayout>
                  <c:x val="-9.7493757520667496E-2"/>
                  <c:y val="-6.2924810767273701E-2"/>
                </c:manualLayout>
              </c:layout>
              <c:spPr/>
              <c:txPr>
                <a:bodyPr/>
                <a:lstStyle/>
                <a:p>
                  <a:pPr>
                    <a:defRPr sz="2000">
                      <a:solidFill>
                        <a:schemeClr val="bg1"/>
                      </a:solidFill>
                      <a:latin typeface="Franklin Gothic Book"/>
                      <a:cs typeface="Franklin Gothic Book"/>
                    </a:defRPr>
                  </a:pPr>
                  <a:endParaRPr lang="en-US"/>
                </a:p>
              </c:txPr>
              <c:dLblPos val="bestFit"/>
              <c:showLegendKey val="0"/>
              <c:showVal val="1"/>
              <c:showCatName val="1"/>
              <c:showSerName val="0"/>
              <c:showPercent val="0"/>
              <c:showBubbleSize val="0"/>
              <c:separator>
</c:separator>
            </c:dLbl>
            <c:dLbl>
              <c:idx val="2"/>
              <c:layout>
                <c:manualLayout>
                  <c:x val="-6.6831732946332004E-2"/>
                  <c:y val="-0.169635804388753"/>
                </c:manualLayout>
              </c:layout>
              <c:spPr/>
              <c:txPr>
                <a:bodyPr/>
                <a:lstStyle/>
                <a:p>
                  <a:pPr>
                    <a:defRPr sz="2000">
                      <a:solidFill>
                        <a:srgbClr val="EBF1DD"/>
                      </a:solidFill>
                      <a:latin typeface="Franklin Gothic Book"/>
                      <a:cs typeface="Franklin Gothic Book"/>
                    </a:defRPr>
                  </a:pPr>
                  <a:endParaRPr lang="en-US"/>
                </a:p>
              </c:txPr>
              <c:dLblPos val="bestFit"/>
              <c:showLegendKey val="0"/>
              <c:showVal val="1"/>
              <c:showCatName val="1"/>
              <c:showSerName val="0"/>
              <c:showPercent val="0"/>
              <c:showBubbleSize val="0"/>
              <c:separator>
</c:separator>
            </c:dLbl>
            <c:dLbl>
              <c:idx val="3"/>
              <c:layout>
                <c:manualLayout>
                  <c:x val="0.19208151492682399"/>
                  <c:y val="-2.30497576946605E-2"/>
                </c:manualLayout>
              </c:layout>
              <c:spPr/>
              <c:txPr>
                <a:bodyPr/>
                <a:lstStyle/>
                <a:p>
                  <a:pPr>
                    <a:defRPr sz="2000">
                      <a:solidFill>
                        <a:srgbClr val="EBF1DD"/>
                      </a:solidFill>
                      <a:latin typeface="Franklin Gothic Book"/>
                      <a:cs typeface="Franklin Gothic Book"/>
                    </a:defRPr>
                  </a:pPr>
                  <a:endParaRPr lang="en-US"/>
                </a:p>
              </c:txPr>
              <c:dLblPos val="bestFit"/>
              <c:showLegendKey val="0"/>
              <c:showVal val="1"/>
              <c:showCatName val="1"/>
              <c:showSerName val="0"/>
              <c:showPercent val="0"/>
              <c:showBubbleSize val="0"/>
              <c:separator>
</c:separator>
            </c:dLbl>
            <c:txPr>
              <a:bodyPr/>
              <a:lstStyle/>
              <a:p>
                <a:pPr>
                  <a:defRPr sz="2000">
                    <a:latin typeface="Franklin Gothic Book"/>
                    <a:cs typeface="Franklin Gothic Book"/>
                  </a:defRPr>
                </a:pPr>
                <a:endParaRPr lang="en-US"/>
              </a:p>
            </c:txPr>
            <c:dLblPos val="bestFit"/>
            <c:showLegendKey val="0"/>
            <c:showVal val="1"/>
            <c:showCatName val="1"/>
            <c:showSerName val="0"/>
            <c:showPercent val="0"/>
            <c:showBubbleSize val="0"/>
            <c:separator>
</c:separator>
            <c:showLeaderLines val="1"/>
            <c:leaderLines>
              <c:spPr>
                <a:ln w="28575" cmpd="sng"/>
              </c:spPr>
            </c:leaderLines>
          </c:dLbls>
          <c:cat>
            <c:strRef>
              <c:f>Sheet1!$A$2:$A$6</c:f>
              <c:strCache>
                <c:ptCount val="5"/>
                <c:pt idx="0">
                  <c:v>Out of Pocket</c:v>
                </c:pt>
                <c:pt idx="1">
                  <c:v>Other</c:v>
                </c:pt>
                <c:pt idx="2">
                  <c:v>Medicare</c:v>
                </c:pt>
                <c:pt idx="3">
                  <c:v>Medicaid</c:v>
                </c:pt>
                <c:pt idx="4">
                  <c:v>Private Insurance</c:v>
                </c:pt>
              </c:strCache>
            </c:strRef>
          </c:cat>
          <c:val>
            <c:numRef>
              <c:f>Sheet1!$B$2:$B$6</c:f>
              <c:numCache>
                <c:formatCode>0%</c:formatCode>
                <c:ptCount val="5"/>
                <c:pt idx="0">
                  <c:v>0.28000000000000003</c:v>
                </c:pt>
                <c:pt idx="1">
                  <c:v>0.06</c:v>
                </c:pt>
                <c:pt idx="2">
                  <c:v>0.26</c:v>
                </c:pt>
                <c:pt idx="3">
                  <c:v>0.31</c:v>
                </c:pt>
                <c:pt idx="4">
                  <c:v>0.1</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8386878041094097E-2"/>
          <c:y val="2.6171387660346698E-2"/>
          <c:w val="0.52011907201055396"/>
          <c:h val="0.89835435056488899"/>
        </c:manualLayout>
      </c:layout>
      <c:pieChart>
        <c:varyColors val="1"/>
        <c:ser>
          <c:idx val="0"/>
          <c:order val="0"/>
          <c:tx>
            <c:strRef>
              <c:f>Sheet1!$B$1</c:f>
              <c:strCache>
                <c:ptCount val="1"/>
                <c:pt idx="0">
                  <c:v>Sales</c:v>
                </c:pt>
              </c:strCache>
            </c:strRef>
          </c:tx>
          <c:spPr>
            <a:ln>
              <a:solidFill>
                <a:schemeClr val="tx1"/>
              </a:solidFill>
            </a:ln>
          </c:spPr>
          <c:dPt>
            <c:idx val="0"/>
            <c:bubble3D val="0"/>
            <c:spPr>
              <a:ln>
                <a:solidFill>
                  <a:srgbClr val="003300"/>
                </a:solidFill>
              </a:ln>
            </c:spPr>
          </c:dPt>
          <c:dPt>
            <c:idx val="1"/>
            <c:bubble3D val="0"/>
            <c:spPr>
              <a:ln>
                <a:solidFill>
                  <a:srgbClr val="003300"/>
                </a:solidFill>
              </a:ln>
            </c:spPr>
          </c:dPt>
          <c:dPt>
            <c:idx val="2"/>
            <c:bubble3D val="0"/>
            <c:spPr>
              <a:ln>
                <a:solidFill>
                  <a:srgbClr val="003300"/>
                </a:solidFill>
              </a:ln>
            </c:spPr>
          </c:dPt>
          <c:dPt>
            <c:idx val="3"/>
            <c:bubble3D val="0"/>
            <c:spPr>
              <a:ln>
                <a:solidFill>
                  <a:srgbClr val="003300"/>
                </a:solidFill>
              </a:ln>
            </c:spPr>
          </c:dPt>
          <c:dLbls>
            <c:dLbl>
              <c:idx val="0"/>
              <c:layout>
                <c:manualLayout>
                  <c:x val="5.3454171897320997E-2"/>
                  <c:y val="-1.0243065416925001E-2"/>
                </c:manualLayout>
              </c:layout>
              <c:spPr/>
              <c:txPr>
                <a:bodyPr/>
                <a:lstStyle/>
                <a:p>
                  <a:pPr>
                    <a:defRPr sz="2400">
                      <a:solidFill>
                        <a:srgbClr val="003300"/>
                      </a:solidFill>
                      <a:latin typeface="Franklin Gothic Book"/>
                      <a:cs typeface="Franklin Gothic Book"/>
                    </a:defRPr>
                  </a:pPr>
                  <a:endParaRPr lang="en-US"/>
                </a:p>
              </c:txPr>
              <c:dLblPos val="bestFit"/>
              <c:showLegendKey val="0"/>
              <c:showVal val="1"/>
              <c:showCatName val="1"/>
              <c:showSerName val="0"/>
              <c:showPercent val="0"/>
              <c:showBubbleSize val="0"/>
              <c:separator>
</c:separator>
            </c:dLbl>
            <c:dLbl>
              <c:idx val="1"/>
              <c:layout>
                <c:manualLayout>
                  <c:x val="7.2308541490898395E-2"/>
                  <c:y val="-4.41008385779359E-3"/>
                </c:manualLayout>
              </c:layout>
              <c:spPr/>
              <c:txPr>
                <a:bodyPr/>
                <a:lstStyle/>
                <a:p>
                  <a:pPr>
                    <a:defRPr sz="2400">
                      <a:solidFill>
                        <a:srgbClr val="003300"/>
                      </a:solidFill>
                      <a:latin typeface="Franklin Gothic Book"/>
                      <a:cs typeface="Franklin Gothic Book"/>
                    </a:defRPr>
                  </a:pPr>
                  <a:endParaRPr lang="en-US"/>
                </a:p>
              </c:txPr>
              <c:dLblPos val="bestFit"/>
              <c:showLegendKey val="0"/>
              <c:showVal val="1"/>
              <c:showCatName val="1"/>
              <c:showSerName val="0"/>
              <c:showPercent val="0"/>
              <c:showBubbleSize val="0"/>
              <c:separator>
</c:separator>
            </c:dLbl>
            <c:dLbl>
              <c:idx val="2"/>
              <c:layout>
                <c:manualLayout>
                  <c:x val="4.7585744481610397E-2"/>
                  <c:y val="-2.59488811128515E-3"/>
                </c:manualLayout>
              </c:layout>
              <c:spPr/>
              <c:txPr>
                <a:bodyPr/>
                <a:lstStyle/>
                <a:p>
                  <a:pPr>
                    <a:defRPr sz="2400">
                      <a:solidFill>
                        <a:srgbClr val="003300"/>
                      </a:solidFill>
                      <a:latin typeface="Franklin Gothic Book"/>
                      <a:cs typeface="Franklin Gothic Book"/>
                    </a:defRPr>
                  </a:pPr>
                  <a:endParaRPr lang="en-US"/>
                </a:p>
              </c:txPr>
              <c:dLblPos val="bestFit"/>
              <c:showLegendKey val="0"/>
              <c:showVal val="1"/>
              <c:showCatName val="1"/>
              <c:showSerName val="0"/>
              <c:showPercent val="0"/>
              <c:showBubbleSize val="0"/>
              <c:separator>
</c:separator>
            </c:dLbl>
            <c:dLbl>
              <c:idx val="3"/>
              <c:layout>
                <c:manualLayout>
                  <c:x val="-0.119437781751471"/>
                  <c:y val="-0.20759104890281199"/>
                </c:manualLayout>
              </c:layout>
              <c:spPr/>
              <c:txPr>
                <a:bodyPr/>
                <a:lstStyle/>
                <a:p>
                  <a:pPr>
                    <a:defRPr sz="2800">
                      <a:solidFill>
                        <a:schemeClr val="bg1"/>
                      </a:solidFill>
                      <a:latin typeface="Franklin Gothic Book"/>
                      <a:cs typeface="Franklin Gothic Book"/>
                    </a:defRPr>
                  </a:pPr>
                  <a:endParaRPr lang="en-US"/>
                </a:p>
              </c:txPr>
              <c:dLblPos val="bestFit"/>
              <c:showLegendKey val="0"/>
              <c:showVal val="1"/>
              <c:showCatName val="1"/>
              <c:showSerName val="0"/>
              <c:showPercent val="0"/>
              <c:showBubbleSize val="0"/>
              <c:separator>
</c:separator>
            </c:dLbl>
            <c:dLbl>
              <c:idx val="4"/>
              <c:layout>
                <c:manualLayout>
                  <c:x val="0.134143629311475"/>
                  <c:y val="0.21086285546391501"/>
                </c:manualLayout>
              </c:layout>
              <c:spPr/>
              <c:txPr>
                <a:bodyPr/>
                <a:lstStyle/>
                <a:p>
                  <a:pPr>
                    <a:defRPr sz="2800">
                      <a:solidFill>
                        <a:srgbClr val="003300"/>
                      </a:solidFill>
                      <a:latin typeface="Franklin Gothic Book"/>
                      <a:cs typeface="Franklin Gothic Book"/>
                    </a:defRPr>
                  </a:pPr>
                  <a:endParaRPr lang="en-US"/>
                </a:p>
              </c:txPr>
              <c:dLblPos val="bestFit"/>
              <c:showLegendKey val="0"/>
              <c:showVal val="1"/>
              <c:showCatName val="1"/>
              <c:showSerName val="0"/>
              <c:showPercent val="0"/>
              <c:showBubbleSize val="0"/>
              <c:separator>
</c:separator>
            </c:dLbl>
            <c:txPr>
              <a:bodyPr/>
              <a:lstStyle/>
              <a:p>
                <a:pPr>
                  <a:defRPr sz="2000">
                    <a:solidFill>
                      <a:srgbClr val="003300"/>
                    </a:solidFill>
                    <a:latin typeface="Franklin Gothic Book"/>
                    <a:cs typeface="Franklin Gothic Book"/>
                  </a:defRPr>
                </a:pPr>
                <a:endParaRPr lang="en-US"/>
              </a:p>
            </c:txPr>
            <c:dLblPos val="bestFit"/>
            <c:showLegendKey val="0"/>
            <c:showVal val="1"/>
            <c:showCatName val="1"/>
            <c:showSerName val="0"/>
            <c:showPercent val="0"/>
            <c:showBubbleSize val="0"/>
            <c:separator>
</c:separator>
            <c:showLeaderLines val="1"/>
            <c:leaderLines>
              <c:spPr>
                <a:ln w="28575" cmpd="sng"/>
              </c:spPr>
            </c:leaderLines>
          </c:dLbls>
          <c:cat>
            <c:strRef>
              <c:f>Sheet1!$A$2:$A$6</c:f>
              <c:strCache>
                <c:ptCount val="5"/>
                <c:pt idx="0">
                  <c:v>VA / Military</c:v>
                </c:pt>
                <c:pt idx="1">
                  <c:v>Medicare</c:v>
                </c:pt>
                <c:pt idx="2">
                  <c:v>Medicaid</c:v>
                </c:pt>
                <c:pt idx="3">
                  <c:v>Uninsured</c:v>
                </c:pt>
                <c:pt idx="4">
                  <c:v>Private Insurance</c:v>
                </c:pt>
              </c:strCache>
            </c:strRef>
          </c:cat>
          <c:val>
            <c:numRef>
              <c:f>Sheet1!$B$2:$B$6</c:f>
              <c:numCache>
                <c:formatCode>0%</c:formatCode>
                <c:ptCount val="5"/>
                <c:pt idx="0">
                  <c:v>0.02</c:v>
                </c:pt>
                <c:pt idx="1">
                  <c:v>0.1</c:v>
                </c:pt>
                <c:pt idx="2">
                  <c:v>0.05</c:v>
                </c:pt>
                <c:pt idx="3">
                  <c:v>0.22</c:v>
                </c:pt>
                <c:pt idx="4">
                  <c:v>0.6</c:v>
                </c:pt>
              </c:numCache>
            </c:numRef>
          </c:val>
        </c:ser>
        <c:dLbls>
          <c:showLegendKey val="0"/>
          <c:showVal val="0"/>
          <c:showCatName val="0"/>
          <c:showSerName val="0"/>
          <c:showPercent val="0"/>
          <c:showBubbleSize val="0"/>
          <c:showLeaderLines val="1"/>
        </c:dLbls>
        <c:firstSliceAng val="50"/>
      </c:pieChart>
    </c:plotArea>
    <c:plotVisOnly val="1"/>
    <c:dispBlanksAs val="gap"/>
    <c:showDLblsOverMax val="0"/>
  </c:chart>
  <c:txPr>
    <a:bodyPr/>
    <a:lstStyle/>
    <a:p>
      <a:pPr>
        <a:defRPr sz="1800"/>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6530944249019"/>
          <c:y val="4.7377847882655699E-2"/>
          <c:w val="0.81156632041004495"/>
          <c:h val="0.77309531817272203"/>
        </c:manualLayout>
      </c:layout>
      <c:barChart>
        <c:barDir val="col"/>
        <c:grouping val="clustered"/>
        <c:varyColors val="0"/>
        <c:ser>
          <c:idx val="0"/>
          <c:order val="0"/>
          <c:tx>
            <c:strRef>
              <c:f>Sheet1!$B$1</c:f>
              <c:strCache>
                <c:ptCount val="1"/>
                <c:pt idx="0">
                  <c:v>Series 1</c:v>
                </c:pt>
              </c:strCache>
            </c:strRef>
          </c:tx>
          <c:spPr>
            <a:solidFill>
              <a:schemeClr val="accent1">
                <a:lumMod val="50000"/>
              </a:schemeClr>
            </a:solidFill>
          </c:spPr>
          <c:invertIfNegative val="0"/>
          <c:dLbls>
            <c:dLbl>
              <c:idx val="1"/>
              <c:layout>
                <c:manualLayout>
                  <c:x val="-3.5575749384252398E-3"/>
                  <c:y val="0.15885513701831599"/>
                </c:manualLayout>
              </c:layout>
              <c:spPr/>
              <c:txPr>
                <a:bodyPr/>
                <a:lstStyle/>
                <a:p>
                  <a:pPr>
                    <a:defRPr>
                      <a:solidFill>
                        <a:srgbClr val="FF0000"/>
                      </a:solidFill>
                    </a:defRPr>
                  </a:pPr>
                  <a:endParaRPr lang="en-US"/>
                </a:p>
              </c:txPr>
              <c:showLegendKey val="0"/>
              <c:showVal val="1"/>
              <c:showCatName val="0"/>
              <c:showSerName val="0"/>
              <c:showPercent val="0"/>
              <c:showBubbleSize val="0"/>
            </c:dLbl>
            <c:showLegendKey val="0"/>
            <c:showVal val="1"/>
            <c:showCatName val="0"/>
            <c:showSerName val="0"/>
            <c:showPercent val="0"/>
            <c:showBubbleSize val="0"/>
            <c:showLeaderLines val="0"/>
          </c:dLbls>
          <c:cat>
            <c:strRef>
              <c:f>Sheet1!$A$2:$A$5</c:f>
              <c:strCache>
                <c:ptCount val="4"/>
                <c:pt idx="0">
                  <c:v>Uninsured _x000d_Low Income</c:v>
                </c:pt>
                <c:pt idx="1">
                  <c:v>Insured _x000d_Low Income</c:v>
                </c:pt>
                <c:pt idx="2">
                  <c:v>Ininsured _x000d_&gt;300% FPL</c:v>
                </c:pt>
                <c:pt idx="3">
                  <c:v>Insured _x000d_&gt;300% FPL</c:v>
                </c:pt>
              </c:strCache>
            </c:strRef>
          </c:cat>
          <c:val>
            <c:numRef>
              <c:f>Sheet1!$B$2:$B$5</c:f>
              <c:numCache>
                <c:formatCode>"$"#,##0</c:formatCode>
                <c:ptCount val="4"/>
                <c:pt idx="0">
                  <c:v>0</c:v>
                </c:pt>
                <c:pt idx="1">
                  <c:v>-600</c:v>
                </c:pt>
                <c:pt idx="2">
                  <c:v>100</c:v>
                </c:pt>
                <c:pt idx="3">
                  <c:v>5700</c:v>
                </c:pt>
              </c:numCache>
            </c:numRef>
          </c:val>
        </c:ser>
        <c:dLbls>
          <c:showLegendKey val="0"/>
          <c:showVal val="0"/>
          <c:showCatName val="0"/>
          <c:showSerName val="0"/>
          <c:showPercent val="0"/>
          <c:showBubbleSize val="0"/>
        </c:dLbls>
        <c:gapWidth val="75"/>
        <c:axId val="143719424"/>
        <c:axId val="143721216"/>
      </c:barChart>
      <c:catAx>
        <c:axId val="143719424"/>
        <c:scaling>
          <c:orientation val="minMax"/>
        </c:scaling>
        <c:delete val="0"/>
        <c:axPos val="b"/>
        <c:majorTickMark val="none"/>
        <c:minorTickMark val="none"/>
        <c:tickLblPos val="nextTo"/>
        <c:spPr>
          <a:ln w="57150" cmpd="sng">
            <a:solidFill>
              <a:srgbClr val="060505"/>
            </a:solidFill>
          </a:ln>
        </c:spPr>
        <c:crossAx val="143721216"/>
        <c:crosses val="autoZero"/>
        <c:auto val="1"/>
        <c:lblAlgn val="ctr"/>
        <c:lblOffset val="600"/>
        <c:noMultiLvlLbl val="0"/>
      </c:catAx>
      <c:valAx>
        <c:axId val="143721216"/>
        <c:scaling>
          <c:orientation val="minMax"/>
        </c:scaling>
        <c:delete val="0"/>
        <c:axPos val="l"/>
        <c:majorGridlines/>
        <c:numFmt formatCode="&quot;$&quot;#,##0" sourceLinked="1"/>
        <c:majorTickMark val="out"/>
        <c:minorTickMark val="none"/>
        <c:tickLblPos val="nextTo"/>
        <c:crossAx val="143719424"/>
        <c:crosses val="autoZero"/>
        <c:crossBetween val="between"/>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2000">
          <a:latin typeface="Franklin Gothic Book"/>
          <a:cs typeface="Franklin Gothic Book"/>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08393978212772"/>
          <c:y val="4.5452755975963703E-2"/>
          <c:w val="0.86899089696707998"/>
          <c:h val="0.65865464473902802"/>
        </c:manualLayout>
      </c:layout>
      <c:barChart>
        <c:barDir val="col"/>
        <c:grouping val="clustered"/>
        <c:varyColors val="0"/>
        <c:ser>
          <c:idx val="0"/>
          <c:order val="0"/>
          <c:tx>
            <c:strRef>
              <c:f>Sheet1!$B$1</c:f>
              <c:strCache>
                <c:ptCount val="1"/>
                <c:pt idx="0">
                  <c:v>High Deductible Plan</c:v>
                </c:pt>
              </c:strCache>
            </c:strRef>
          </c:tx>
          <c:spPr>
            <a:solidFill>
              <a:srgbClr val="800000"/>
            </a:solidFill>
            <a:ln>
              <a:solidFill>
                <a:srgbClr val="003300"/>
              </a:solidFill>
            </a:ln>
          </c:spPr>
          <c:invertIfNegative val="0"/>
          <c:dLbls>
            <c:txPr>
              <a:bodyPr/>
              <a:lstStyle/>
              <a:p>
                <a:pPr>
                  <a:defRPr sz="2400">
                    <a:solidFill>
                      <a:srgbClr val="EBF1DD"/>
                    </a:solidFill>
                  </a:defRPr>
                </a:pPr>
                <a:endParaRPr lang="en-US"/>
              </a:p>
            </c:txPr>
            <c:dLblPos val="inEnd"/>
            <c:showLegendKey val="0"/>
            <c:showVal val="1"/>
            <c:showCatName val="0"/>
            <c:showSerName val="0"/>
            <c:showPercent val="0"/>
            <c:showBubbleSize val="0"/>
            <c:showLeaderLines val="0"/>
          </c:dLbls>
          <c:cat>
            <c:strRef>
              <c:f>Sheet1!$A$2:$A$4</c:f>
              <c:strCache>
                <c:ptCount val="3"/>
                <c:pt idx="0">
                  <c:v>Problems Paying _x000d_Medical Bills</c:v>
                </c:pt>
                <c:pt idx="1">
                  <c:v>Paying Over_x000d_Time</c:v>
                </c:pt>
                <c:pt idx="2">
                  <c:v>Can't Pay_x000d_ Basic Bills</c:v>
                </c:pt>
              </c:strCache>
            </c:strRef>
          </c:cat>
          <c:val>
            <c:numRef>
              <c:f>Sheet1!$B$2:$B$4</c:f>
              <c:numCache>
                <c:formatCode>0%</c:formatCode>
                <c:ptCount val="3"/>
                <c:pt idx="0">
                  <c:v>0.4</c:v>
                </c:pt>
                <c:pt idx="1">
                  <c:v>0.31</c:v>
                </c:pt>
                <c:pt idx="2">
                  <c:v>0.25</c:v>
                </c:pt>
              </c:numCache>
            </c:numRef>
          </c:val>
        </c:ser>
        <c:ser>
          <c:idx val="1"/>
          <c:order val="1"/>
          <c:tx>
            <c:strRef>
              <c:f>Sheet1!$C$1</c:f>
              <c:strCache>
                <c:ptCount val="1"/>
                <c:pt idx="0">
                  <c:v>Traditional Plan</c:v>
                </c:pt>
              </c:strCache>
            </c:strRef>
          </c:tx>
          <c:spPr>
            <a:solidFill>
              <a:schemeClr val="accent1">
                <a:lumMod val="50000"/>
              </a:schemeClr>
            </a:solidFill>
            <a:ln>
              <a:solidFill>
                <a:srgbClr val="003300"/>
              </a:solidFill>
            </a:ln>
          </c:spPr>
          <c:invertIfNegative val="0"/>
          <c:dLbls>
            <c:txPr>
              <a:bodyPr/>
              <a:lstStyle/>
              <a:p>
                <a:pPr>
                  <a:defRPr sz="2400">
                    <a:solidFill>
                      <a:srgbClr val="EBF1DD"/>
                    </a:solidFill>
                  </a:defRPr>
                </a:pPr>
                <a:endParaRPr lang="en-US"/>
              </a:p>
            </c:txPr>
            <c:dLblPos val="inEnd"/>
            <c:showLegendKey val="0"/>
            <c:showVal val="1"/>
            <c:showCatName val="0"/>
            <c:showSerName val="0"/>
            <c:showPercent val="0"/>
            <c:showBubbleSize val="0"/>
            <c:showLeaderLines val="0"/>
          </c:dLbls>
          <c:cat>
            <c:strRef>
              <c:f>Sheet1!$A$2:$A$4</c:f>
              <c:strCache>
                <c:ptCount val="3"/>
                <c:pt idx="0">
                  <c:v>Problems Paying _x000d_Medical Bills</c:v>
                </c:pt>
                <c:pt idx="1">
                  <c:v>Paying Over_x000d_Time</c:v>
                </c:pt>
                <c:pt idx="2">
                  <c:v>Can't Pay_x000d_ Basic Bills</c:v>
                </c:pt>
              </c:strCache>
            </c:strRef>
          </c:cat>
          <c:val>
            <c:numRef>
              <c:f>Sheet1!$C$2:$C$4</c:f>
              <c:numCache>
                <c:formatCode>0%</c:formatCode>
                <c:ptCount val="3"/>
                <c:pt idx="0">
                  <c:v>0.16</c:v>
                </c:pt>
                <c:pt idx="1">
                  <c:v>0.1</c:v>
                </c:pt>
                <c:pt idx="2">
                  <c:v>0.11</c:v>
                </c:pt>
              </c:numCache>
            </c:numRef>
          </c:val>
        </c:ser>
        <c:dLbls>
          <c:showLegendKey val="0"/>
          <c:showVal val="0"/>
          <c:showCatName val="0"/>
          <c:showSerName val="0"/>
          <c:showPercent val="0"/>
          <c:showBubbleSize val="0"/>
        </c:dLbls>
        <c:gapWidth val="75"/>
        <c:overlap val="-7"/>
        <c:axId val="144149504"/>
        <c:axId val="144159488"/>
      </c:barChart>
      <c:catAx>
        <c:axId val="144149504"/>
        <c:scaling>
          <c:orientation val="minMax"/>
        </c:scaling>
        <c:delete val="0"/>
        <c:axPos val="b"/>
        <c:majorTickMark val="out"/>
        <c:minorTickMark val="none"/>
        <c:tickLblPos val="nextTo"/>
        <c:crossAx val="144159488"/>
        <c:crosses val="autoZero"/>
        <c:auto val="1"/>
        <c:lblAlgn val="ctr"/>
        <c:lblOffset val="100"/>
        <c:noMultiLvlLbl val="0"/>
      </c:catAx>
      <c:valAx>
        <c:axId val="144159488"/>
        <c:scaling>
          <c:orientation val="minMax"/>
        </c:scaling>
        <c:delete val="0"/>
        <c:axPos val="l"/>
        <c:majorGridlines>
          <c:spPr>
            <a:ln w="9525" cmpd="sng">
              <a:solidFill>
                <a:schemeClr val="tx1"/>
              </a:solidFill>
              <a:prstDash val="dot"/>
            </a:ln>
          </c:spPr>
        </c:majorGridlines>
        <c:numFmt formatCode="0%" sourceLinked="1"/>
        <c:majorTickMark val="out"/>
        <c:minorTickMark val="none"/>
        <c:tickLblPos val="nextTo"/>
        <c:crossAx val="144149504"/>
        <c:crosses val="autoZero"/>
        <c:crossBetween val="between"/>
        <c:majorUnit val="0.1"/>
      </c:valAx>
      <c:spPr>
        <a:solidFill>
          <a:schemeClr val="bg1"/>
        </a:solidFill>
        <a:ln>
          <a:solidFill>
            <a:srgbClr val="060505"/>
          </a:solidFill>
        </a:ln>
        <a:effectLst>
          <a:outerShdw blurRad="50800" dist="38100" dir="2700000" algn="tl" rotWithShape="0">
            <a:prstClr val="black">
              <a:alpha val="40000"/>
            </a:prstClr>
          </a:outerShdw>
        </a:effectLst>
      </c:spPr>
    </c:plotArea>
    <c:legend>
      <c:legendPos val="b"/>
      <c:overlay val="0"/>
    </c:legend>
    <c:plotVisOnly val="1"/>
    <c:dispBlanksAs val="gap"/>
    <c:showDLblsOverMax val="0"/>
  </c:chart>
  <c:txPr>
    <a:bodyPr/>
    <a:lstStyle/>
    <a:p>
      <a:pPr>
        <a:defRPr sz="2000">
          <a:latin typeface="Franklin Gothic Book"/>
          <a:cs typeface="Franklin Gothic Book"/>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8393978212772"/>
          <c:y val="4.5452755975963703E-2"/>
          <c:w val="0.86899089696707998"/>
          <c:h val="0.65865464473902802"/>
        </c:manualLayout>
      </c:layout>
      <c:barChart>
        <c:barDir val="col"/>
        <c:grouping val="clustered"/>
        <c:varyColors val="0"/>
        <c:ser>
          <c:idx val="0"/>
          <c:order val="0"/>
          <c:tx>
            <c:strRef>
              <c:f>Sheet1!$B$1</c:f>
              <c:strCache>
                <c:ptCount val="1"/>
                <c:pt idx="0">
                  <c:v>Age 0-4</c:v>
                </c:pt>
              </c:strCache>
            </c:strRef>
          </c:tx>
          <c:spPr>
            <a:solidFill>
              <a:srgbClr val="005148"/>
            </a:solidFill>
            <a:ln>
              <a:solidFill>
                <a:srgbClr val="003300"/>
              </a:solidFill>
            </a:ln>
          </c:spPr>
          <c:invertIfNegative val="0"/>
          <c:dLbls>
            <c:txPr>
              <a:bodyPr/>
              <a:lstStyle/>
              <a:p>
                <a:pPr>
                  <a:defRPr sz="2400">
                    <a:solidFill>
                      <a:srgbClr val="EBF1DD"/>
                    </a:solidFill>
                  </a:defRPr>
                </a:pPr>
                <a:endParaRPr lang="en-US"/>
              </a:p>
            </c:txPr>
            <c:dLblPos val="inEnd"/>
            <c:showLegendKey val="0"/>
            <c:showVal val="1"/>
            <c:showCatName val="0"/>
            <c:showSerName val="0"/>
            <c:showPercent val="0"/>
            <c:showBubbleSize val="0"/>
            <c:showLeaderLines val="0"/>
          </c:dLbls>
          <c:cat>
            <c:strRef>
              <c:f>Sheet1!$A$2:$A$4</c:f>
              <c:strCache>
                <c:ptCount val="3"/>
                <c:pt idx="0">
                  <c:v>Free Care</c:v>
                </c:pt>
                <c:pt idx="1">
                  <c:v>25% Copay</c:v>
                </c:pt>
                <c:pt idx="2">
                  <c:v>95% Copay_x000d_(Like HAS)</c:v>
                </c:pt>
              </c:strCache>
            </c:strRef>
          </c:cat>
          <c:val>
            <c:numRef>
              <c:f>Sheet1!$B$2:$B$4</c:f>
              <c:numCache>
                <c:formatCode>0%</c:formatCode>
                <c:ptCount val="3"/>
                <c:pt idx="0">
                  <c:v>0.05</c:v>
                </c:pt>
                <c:pt idx="1">
                  <c:v>0.1</c:v>
                </c:pt>
                <c:pt idx="2">
                  <c:v>0.18</c:v>
                </c:pt>
              </c:numCache>
            </c:numRef>
          </c:val>
        </c:ser>
        <c:ser>
          <c:idx val="1"/>
          <c:order val="1"/>
          <c:tx>
            <c:strRef>
              <c:f>Sheet1!$C$1</c:f>
              <c:strCache>
                <c:ptCount val="1"/>
                <c:pt idx="0">
                  <c:v>Age 5-13</c:v>
                </c:pt>
              </c:strCache>
            </c:strRef>
          </c:tx>
          <c:spPr>
            <a:solidFill>
              <a:srgbClr val="800000"/>
            </a:solidFill>
            <a:ln>
              <a:solidFill>
                <a:srgbClr val="003300"/>
              </a:solidFill>
            </a:ln>
          </c:spPr>
          <c:invertIfNegative val="0"/>
          <c:dLbls>
            <c:txPr>
              <a:bodyPr/>
              <a:lstStyle/>
              <a:p>
                <a:pPr>
                  <a:defRPr sz="2400">
                    <a:solidFill>
                      <a:srgbClr val="EBF1DD"/>
                    </a:solidFill>
                  </a:defRPr>
                </a:pPr>
                <a:endParaRPr lang="en-US"/>
              </a:p>
            </c:txPr>
            <c:dLblPos val="inEnd"/>
            <c:showLegendKey val="0"/>
            <c:showVal val="1"/>
            <c:showCatName val="0"/>
            <c:showSerName val="0"/>
            <c:showPercent val="0"/>
            <c:showBubbleSize val="0"/>
            <c:showLeaderLines val="0"/>
          </c:dLbls>
          <c:cat>
            <c:strRef>
              <c:f>Sheet1!$A$2:$A$4</c:f>
              <c:strCache>
                <c:ptCount val="3"/>
                <c:pt idx="0">
                  <c:v>Free Care</c:v>
                </c:pt>
                <c:pt idx="1">
                  <c:v>25% Copay</c:v>
                </c:pt>
                <c:pt idx="2">
                  <c:v>95% Copay_x000d_(Like HAS)</c:v>
                </c:pt>
              </c:strCache>
            </c:strRef>
          </c:cat>
          <c:val>
            <c:numRef>
              <c:f>Sheet1!$C$2:$C$4</c:f>
              <c:numCache>
                <c:formatCode>0%</c:formatCode>
                <c:ptCount val="3"/>
                <c:pt idx="0">
                  <c:v>0.15</c:v>
                </c:pt>
                <c:pt idx="1">
                  <c:v>0.21</c:v>
                </c:pt>
                <c:pt idx="2">
                  <c:v>0.32</c:v>
                </c:pt>
              </c:numCache>
            </c:numRef>
          </c:val>
        </c:ser>
        <c:dLbls>
          <c:showLegendKey val="0"/>
          <c:showVal val="0"/>
          <c:showCatName val="0"/>
          <c:showSerName val="0"/>
          <c:showPercent val="0"/>
          <c:showBubbleSize val="0"/>
        </c:dLbls>
        <c:gapWidth val="75"/>
        <c:overlap val="-7"/>
        <c:axId val="143880576"/>
        <c:axId val="143882112"/>
      </c:barChart>
      <c:catAx>
        <c:axId val="143880576"/>
        <c:scaling>
          <c:orientation val="minMax"/>
        </c:scaling>
        <c:delete val="0"/>
        <c:axPos val="b"/>
        <c:majorTickMark val="out"/>
        <c:minorTickMark val="none"/>
        <c:tickLblPos val="nextTo"/>
        <c:crossAx val="143882112"/>
        <c:crosses val="autoZero"/>
        <c:auto val="1"/>
        <c:lblAlgn val="ctr"/>
        <c:lblOffset val="100"/>
        <c:noMultiLvlLbl val="0"/>
      </c:catAx>
      <c:valAx>
        <c:axId val="143882112"/>
        <c:scaling>
          <c:orientation val="minMax"/>
        </c:scaling>
        <c:delete val="0"/>
        <c:axPos val="l"/>
        <c:majorGridlines>
          <c:spPr>
            <a:ln w="9525" cmpd="sng">
              <a:solidFill>
                <a:schemeClr val="tx1"/>
              </a:solidFill>
              <a:prstDash val="dot"/>
            </a:ln>
          </c:spPr>
        </c:majorGridlines>
        <c:numFmt formatCode="0%" sourceLinked="1"/>
        <c:majorTickMark val="out"/>
        <c:minorTickMark val="none"/>
        <c:tickLblPos val="nextTo"/>
        <c:crossAx val="143880576"/>
        <c:crosses val="autoZero"/>
        <c:crossBetween val="between"/>
        <c:majorUnit val="0.1"/>
      </c:valAx>
      <c:spPr>
        <a:solidFill>
          <a:schemeClr val="bg1"/>
        </a:solidFill>
        <a:ln>
          <a:solidFill>
            <a:srgbClr val="060505"/>
          </a:solidFill>
        </a:ln>
        <a:effectLst>
          <a:outerShdw blurRad="50800" dist="38100" dir="2700000" algn="tl" rotWithShape="0">
            <a:prstClr val="black">
              <a:alpha val="40000"/>
            </a:prstClr>
          </a:outerShdw>
        </a:effectLst>
      </c:spPr>
    </c:plotArea>
    <c:legend>
      <c:legendPos val="b"/>
      <c:layout>
        <c:manualLayout>
          <c:xMode val="edge"/>
          <c:yMode val="edge"/>
          <c:x val="0.24223058825076499"/>
          <c:y val="0.89720140286699701"/>
          <c:w val="0.44943293704584802"/>
          <c:h val="8.1409064909019696E-2"/>
        </c:manualLayout>
      </c:layout>
      <c:overlay val="0"/>
    </c:legend>
    <c:plotVisOnly val="1"/>
    <c:dispBlanksAs val="gap"/>
    <c:showDLblsOverMax val="0"/>
  </c:chart>
  <c:txPr>
    <a:bodyPr/>
    <a:lstStyle/>
    <a:p>
      <a:pPr>
        <a:defRPr sz="2000">
          <a:latin typeface="Franklin Gothic Book"/>
          <a:cs typeface="Franklin Gothic Book"/>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8393978212772"/>
          <c:y val="4.5452755975963703E-2"/>
          <c:w val="0.86899089696707998"/>
          <c:h val="0.72817062446697201"/>
        </c:manualLayout>
      </c:layout>
      <c:barChart>
        <c:barDir val="col"/>
        <c:grouping val="clustered"/>
        <c:varyColors val="0"/>
        <c:ser>
          <c:idx val="0"/>
          <c:order val="0"/>
          <c:tx>
            <c:strRef>
              <c:f>Sheet1!$B$1</c:f>
              <c:strCache>
                <c:ptCount val="1"/>
                <c:pt idx="0">
                  <c:v>Women</c:v>
                </c:pt>
              </c:strCache>
            </c:strRef>
          </c:tx>
          <c:spPr>
            <a:solidFill>
              <a:srgbClr val="800000"/>
            </a:solidFill>
            <a:ln>
              <a:solidFill>
                <a:srgbClr val="003300"/>
              </a:solidFill>
            </a:ln>
          </c:spPr>
          <c:invertIfNegative val="0"/>
          <c:dLbls>
            <c:txPr>
              <a:bodyPr/>
              <a:lstStyle/>
              <a:p>
                <a:pPr>
                  <a:defRPr sz="2400">
                    <a:solidFill>
                      <a:srgbClr val="EBF1DD"/>
                    </a:solidFill>
                  </a:defRPr>
                </a:pPr>
                <a:endParaRPr lang="en-US"/>
              </a:p>
            </c:txPr>
            <c:dLblPos val="inEnd"/>
            <c:showLegendKey val="0"/>
            <c:showVal val="1"/>
            <c:showCatName val="0"/>
            <c:showSerName val="0"/>
            <c:showPercent val="0"/>
            <c:showBubbleSize val="0"/>
            <c:showLeaderLines val="0"/>
          </c:dLbls>
          <c:cat>
            <c:strRef>
              <c:f>Sheet1!$A$2:$A$3</c:f>
              <c:strCache>
                <c:ptCount val="2"/>
                <c:pt idx="0">
                  <c:v>Age 18-44</c:v>
                </c:pt>
                <c:pt idx="1">
                  <c:v>Age 45-64</c:v>
                </c:pt>
              </c:strCache>
            </c:strRef>
          </c:cat>
          <c:val>
            <c:numRef>
              <c:f>Sheet1!$B$2:$B$3</c:f>
              <c:numCache>
                <c:formatCode>"$"#,##0</c:formatCode>
                <c:ptCount val="2"/>
                <c:pt idx="0">
                  <c:v>1266</c:v>
                </c:pt>
                <c:pt idx="1">
                  <c:v>2871</c:v>
                </c:pt>
              </c:numCache>
            </c:numRef>
          </c:val>
        </c:ser>
        <c:ser>
          <c:idx val="1"/>
          <c:order val="1"/>
          <c:tx>
            <c:strRef>
              <c:f>Sheet1!$C$1</c:f>
              <c:strCache>
                <c:ptCount val="1"/>
                <c:pt idx="0">
                  <c:v>Men</c:v>
                </c:pt>
              </c:strCache>
            </c:strRef>
          </c:tx>
          <c:spPr>
            <a:solidFill>
              <a:srgbClr val="01A290">
                <a:lumMod val="50000"/>
              </a:srgbClr>
            </a:solidFill>
            <a:ln>
              <a:solidFill>
                <a:srgbClr val="003300"/>
              </a:solidFill>
            </a:ln>
          </c:spPr>
          <c:invertIfNegative val="0"/>
          <c:dLbls>
            <c:txPr>
              <a:bodyPr/>
              <a:lstStyle/>
              <a:p>
                <a:pPr>
                  <a:defRPr sz="2400">
                    <a:solidFill>
                      <a:srgbClr val="EBF1DD"/>
                    </a:solidFill>
                  </a:defRPr>
                </a:pPr>
                <a:endParaRPr lang="en-US"/>
              </a:p>
            </c:txPr>
            <c:dLblPos val="inEnd"/>
            <c:showLegendKey val="0"/>
            <c:showVal val="1"/>
            <c:showCatName val="0"/>
            <c:showSerName val="0"/>
            <c:showPercent val="0"/>
            <c:showBubbleSize val="0"/>
            <c:showLeaderLines val="0"/>
          </c:dLbls>
          <c:cat>
            <c:strRef>
              <c:f>Sheet1!$A$2:$A$3</c:f>
              <c:strCache>
                <c:ptCount val="2"/>
                <c:pt idx="0">
                  <c:v>Age 18-44</c:v>
                </c:pt>
                <c:pt idx="1">
                  <c:v>Age 45-64</c:v>
                </c:pt>
              </c:strCache>
            </c:strRef>
          </c:cat>
          <c:val>
            <c:numRef>
              <c:f>Sheet1!$C$2:$C$3</c:f>
              <c:numCache>
                <c:formatCode>"$"#,##0</c:formatCode>
                <c:ptCount val="2"/>
                <c:pt idx="0">
                  <c:v>463</c:v>
                </c:pt>
                <c:pt idx="1">
                  <c:v>1849</c:v>
                </c:pt>
              </c:numCache>
            </c:numRef>
          </c:val>
        </c:ser>
        <c:dLbls>
          <c:showLegendKey val="0"/>
          <c:showVal val="0"/>
          <c:showCatName val="0"/>
          <c:showSerName val="0"/>
          <c:showPercent val="0"/>
          <c:showBubbleSize val="0"/>
        </c:dLbls>
        <c:gapWidth val="75"/>
        <c:overlap val="-7"/>
        <c:axId val="144066048"/>
        <c:axId val="144067584"/>
      </c:barChart>
      <c:catAx>
        <c:axId val="144066048"/>
        <c:scaling>
          <c:orientation val="minMax"/>
        </c:scaling>
        <c:delete val="0"/>
        <c:axPos val="b"/>
        <c:majorTickMark val="out"/>
        <c:minorTickMark val="none"/>
        <c:tickLblPos val="nextTo"/>
        <c:crossAx val="144067584"/>
        <c:crosses val="autoZero"/>
        <c:auto val="1"/>
        <c:lblAlgn val="ctr"/>
        <c:lblOffset val="100"/>
        <c:noMultiLvlLbl val="0"/>
      </c:catAx>
      <c:valAx>
        <c:axId val="144067584"/>
        <c:scaling>
          <c:orientation val="minMax"/>
          <c:max val="3000"/>
          <c:min val="0"/>
        </c:scaling>
        <c:delete val="0"/>
        <c:axPos val="l"/>
        <c:majorGridlines>
          <c:spPr>
            <a:ln w="9525" cmpd="sng">
              <a:solidFill>
                <a:schemeClr val="tx1"/>
              </a:solidFill>
              <a:prstDash val="dot"/>
            </a:ln>
          </c:spPr>
        </c:majorGridlines>
        <c:numFmt formatCode="&quot;$&quot;#,##0" sourceLinked="1"/>
        <c:majorTickMark val="out"/>
        <c:minorTickMark val="none"/>
        <c:tickLblPos val="nextTo"/>
        <c:crossAx val="144066048"/>
        <c:crosses val="autoZero"/>
        <c:crossBetween val="between"/>
        <c:majorUnit val="500"/>
        <c:minorUnit val="100"/>
      </c:valAx>
      <c:spPr>
        <a:solidFill>
          <a:schemeClr val="bg1"/>
        </a:solidFill>
        <a:ln>
          <a:solidFill>
            <a:srgbClr val="060505"/>
          </a:solidFill>
        </a:ln>
        <a:effectLst>
          <a:outerShdw blurRad="50800" dist="38100" dir="2700000" algn="tl" rotWithShape="0">
            <a:prstClr val="black">
              <a:alpha val="40000"/>
            </a:prstClr>
          </a:outerShdw>
        </a:effectLst>
      </c:spPr>
    </c:plotArea>
    <c:legend>
      <c:legendPos val="b"/>
      <c:layout>
        <c:manualLayout>
          <c:xMode val="edge"/>
          <c:yMode val="edge"/>
          <c:x val="0.24223058825076499"/>
          <c:y val="0.89720140286699701"/>
          <c:w val="0.46508956192133499"/>
          <c:h val="8.1409064909019696E-2"/>
        </c:manualLayout>
      </c:layout>
      <c:overlay val="0"/>
    </c:legend>
    <c:plotVisOnly val="1"/>
    <c:dispBlanksAs val="gap"/>
    <c:showDLblsOverMax val="0"/>
  </c:chart>
  <c:txPr>
    <a:bodyPr/>
    <a:lstStyle/>
    <a:p>
      <a:pPr>
        <a:defRPr sz="2000">
          <a:latin typeface="Franklin Gothic Book"/>
          <a:cs typeface="Franklin Gothic Book"/>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8393978212772"/>
          <c:y val="4.5452755975963703E-2"/>
          <c:w val="0.86899089696707998"/>
          <c:h val="0.72817062446697201"/>
        </c:manualLayout>
      </c:layout>
      <c:barChart>
        <c:barDir val="col"/>
        <c:grouping val="clustered"/>
        <c:varyColors val="0"/>
        <c:ser>
          <c:idx val="0"/>
          <c:order val="0"/>
          <c:tx>
            <c:strRef>
              <c:f>Sheet1!$B$1</c:f>
              <c:strCache>
                <c:ptCount val="1"/>
                <c:pt idx="0">
                  <c:v>Column1</c:v>
                </c:pt>
              </c:strCache>
            </c:strRef>
          </c:tx>
          <c:spPr>
            <a:solidFill>
              <a:srgbClr val="005148"/>
            </a:solidFill>
            <a:ln>
              <a:solidFill>
                <a:srgbClr val="003300"/>
              </a:solidFill>
            </a:ln>
          </c:spPr>
          <c:invertIfNegative val="0"/>
          <c:dLbls>
            <c:dLbl>
              <c:idx val="1"/>
              <c:spPr/>
              <c:txPr>
                <a:bodyPr/>
                <a:lstStyle/>
                <a:p>
                  <a:pPr>
                    <a:defRPr sz="2000">
                      <a:solidFill>
                        <a:schemeClr val="tx1"/>
                      </a:solidFill>
                    </a:defRPr>
                  </a:pPr>
                  <a:endParaRPr lang="en-US"/>
                </a:p>
              </c:txPr>
              <c:dLblPos val="inEnd"/>
              <c:showLegendKey val="0"/>
              <c:showVal val="1"/>
              <c:showCatName val="0"/>
              <c:showSerName val="0"/>
              <c:showPercent val="0"/>
              <c:showBubbleSize val="0"/>
            </c:dLbl>
            <c:dLbl>
              <c:idx val="2"/>
              <c:layout>
                <c:manualLayout>
                  <c:x val="0"/>
                  <c:y val="5.5080150745675698E-3"/>
                </c:manualLayout>
              </c:layout>
              <c:spPr/>
              <c:txPr>
                <a:bodyPr/>
                <a:lstStyle/>
                <a:p>
                  <a:pPr>
                    <a:defRPr sz="2000">
                      <a:solidFill>
                        <a:srgbClr val="003300"/>
                      </a:solidFill>
                    </a:defRPr>
                  </a:pPr>
                  <a:endParaRPr lang="en-US"/>
                </a:p>
              </c:txPr>
              <c:dLblPos val="outEnd"/>
              <c:showLegendKey val="0"/>
              <c:showVal val="1"/>
              <c:showCatName val="0"/>
              <c:showSerName val="0"/>
              <c:showPercent val="0"/>
              <c:showBubbleSize val="0"/>
            </c:dLbl>
            <c:txPr>
              <a:bodyPr/>
              <a:lstStyle/>
              <a:p>
                <a:pPr>
                  <a:defRPr sz="2000">
                    <a:solidFill>
                      <a:srgbClr val="EBF1DD"/>
                    </a:solidFill>
                  </a:defRPr>
                </a:pPr>
                <a:endParaRPr lang="en-US"/>
              </a:p>
            </c:txPr>
            <c:dLblPos val="inEnd"/>
            <c:showLegendKey val="0"/>
            <c:showVal val="1"/>
            <c:showCatName val="0"/>
            <c:showSerName val="0"/>
            <c:showPercent val="0"/>
            <c:showBubbleSize val="0"/>
            <c:showLeaderLines val="0"/>
          </c:dLbls>
          <c:cat>
            <c:strRef>
              <c:f>Sheet1!$A$2:$A$7</c:f>
              <c:strCache>
                <c:ptCount val="6"/>
                <c:pt idx="0">
                  <c:v>Bottom 20%</c:v>
                </c:pt>
                <c:pt idx="1">
                  <c:v>Second 20%</c:v>
                </c:pt>
                <c:pt idx="2">
                  <c:v>Middle 20%</c:v>
                </c:pt>
                <c:pt idx="3">
                  <c:v>Fourth 20%</c:v>
                </c:pt>
                <c:pt idx="4">
                  <c:v>Top 20%</c:v>
                </c:pt>
                <c:pt idx="5">
                  <c:v>Top 5%</c:v>
                </c:pt>
              </c:strCache>
            </c:strRef>
          </c:cat>
          <c:val>
            <c:numRef>
              <c:f>Sheet1!$B$2:$B$7</c:f>
              <c:numCache>
                <c:formatCode>0.0%</c:formatCode>
                <c:ptCount val="6"/>
                <c:pt idx="0">
                  <c:v>-0.11799999999999999</c:v>
                </c:pt>
                <c:pt idx="1">
                  <c:v>3.0000000000000001E-3</c:v>
                </c:pt>
                <c:pt idx="2">
                  <c:v>8.1000000000000003E-2</c:v>
                </c:pt>
                <c:pt idx="3">
                  <c:v>0.19900000000000001</c:v>
                </c:pt>
                <c:pt idx="4">
                  <c:v>0.48399999999999999</c:v>
                </c:pt>
                <c:pt idx="5">
                  <c:v>0.746</c:v>
                </c:pt>
              </c:numCache>
            </c:numRef>
          </c:val>
        </c:ser>
        <c:dLbls>
          <c:showLegendKey val="0"/>
          <c:showVal val="0"/>
          <c:showCatName val="0"/>
          <c:showSerName val="0"/>
          <c:showPercent val="0"/>
          <c:showBubbleSize val="0"/>
        </c:dLbls>
        <c:gapWidth val="75"/>
        <c:overlap val="-7"/>
        <c:axId val="144635392"/>
        <c:axId val="144636928"/>
      </c:barChart>
      <c:catAx>
        <c:axId val="144635392"/>
        <c:scaling>
          <c:orientation val="minMax"/>
        </c:scaling>
        <c:delete val="0"/>
        <c:axPos val="b"/>
        <c:majorTickMark val="none"/>
        <c:minorTickMark val="none"/>
        <c:tickLblPos val="low"/>
        <c:spPr>
          <a:ln w="50800" cmpd="sng">
            <a:solidFill>
              <a:srgbClr val="060505"/>
            </a:solidFill>
          </a:ln>
        </c:spPr>
        <c:crossAx val="144636928"/>
        <c:crosses val="autoZero"/>
        <c:auto val="1"/>
        <c:lblAlgn val="ctr"/>
        <c:lblOffset val="100"/>
        <c:noMultiLvlLbl val="0"/>
      </c:catAx>
      <c:valAx>
        <c:axId val="144636928"/>
        <c:scaling>
          <c:orientation val="minMax"/>
        </c:scaling>
        <c:delete val="0"/>
        <c:axPos val="l"/>
        <c:majorGridlines>
          <c:spPr>
            <a:ln w="9525" cmpd="sng">
              <a:solidFill>
                <a:schemeClr val="tx1"/>
              </a:solidFill>
              <a:prstDash val="dot"/>
            </a:ln>
          </c:spPr>
        </c:majorGridlines>
        <c:numFmt formatCode="0%" sourceLinked="0"/>
        <c:majorTickMark val="out"/>
        <c:minorTickMark val="none"/>
        <c:tickLblPos val="nextTo"/>
        <c:crossAx val="144635392"/>
        <c:crosses val="autoZero"/>
        <c:crossBetween val="between"/>
        <c:majorUnit val="0.2"/>
      </c:valAx>
      <c:spPr>
        <a:solidFill>
          <a:schemeClr val="bg1"/>
        </a:solidFill>
        <a:ln>
          <a:solidFill>
            <a:srgbClr val="060505"/>
          </a:solidFill>
        </a:ln>
        <a:effectLst>
          <a:outerShdw blurRad="50800" dist="38100" dir="2700000" algn="tl" rotWithShape="0">
            <a:prstClr val="black">
              <a:alpha val="40000"/>
            </a:prstClr>
          </a:outerShdw>
        </a:effectLst>
      </c:spPr>
    </c:plotArea>
    <c:plotVisOnly val="1"/>
    <c:dispBlanksAs val="gap"/>
    <c:showDLblsOverMax val="0"/>
  </c:chart>
  <c:spPr>
    <a:ln>
      <a:noFill/>
    </a:ln>
  </c:spPr>
  <c:txPr>
    <a:bodyPr/>
    <a:lstStyle/>
    <a:p>
      <a:pPr>
        <a:defRPr sz="2000">
          <a:latin typeface="Franklin Gothic Book"/>
          <a:cs typeface="Franklin Gothic Book"/>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8.6425360892388406E-2"/>
          <c:y val="3.3750000000000002E-2"/>
          <c:w val="0.87658829385041204"/>
          <c:h val="0.73585351854912995"/>
        </c:manualLayout>
      </c:layout>
      <c:lineChart>
        <c:grouping val="standard"/>
        <c:varyColors val="0"/>
        <c:ser>
          <c:idx val="0"/>
          <c:order val="0"/>
          <c:tx>
            <c:strRef>
              <c:f>Sheet1!$B$1</c:f>
              <c:strCache>
                <c:ptCount val="1"/>
                <c:pt idx="0">
                  <c:v>Earnings Above Median</c:v>
                </c:pt>
              </c:strCache>
            </c:strRef>
          </c:tx>
          <c:spPr>
            <a:ln w="76200" cmpd="sng">
              <a:solidFill>
                <a:schemeClr val="accent1">
                  <a:lumMod val="50000"/>
                </a:schemeClr>
              </a:solidFill>
            </a:ln>
            <a:effectLst>
              <a:outerShdw blurRad="50800" dist="38100" dir="2700000" algn="tl" rotWithShape="0">
                <a:prstClr val="black">
                  <a:alpha val="40000"/>
                </a:prstClr>
              </a:outerShdw>
            </a:effectLst>
          </c:spPr>
          <c:marker>
            <c:symbol val="triangle"/>
            <c:size val="5"/>
            <c:spPr>
              <a:ln w="76200" cmpd="sng">
                <a:solidFill>
                  <a:schemeClr val="accent1">
                    <a:lumMod val="50000"/>
                  </a:schemeClr>
                </a:solidFill>
              </a:ln>
              <a:effectLst>
                <a:outerShdw blurRad="50800" dist="38100" dir="2700000" algn="tl" rotWithShape="0">
                  <a:prstClr val="black">
                    <a:alpha val="40000"/>
                  </a:prstClr>
                </a:outerShdw>
              </a:effectLst>
            </c:spPr>
          </c:marker>
          <c:dLbls>
            <c:numFmt formatCode="#,##0.0" sourceLinked="0"/>
            <c:dLblPos val="t"/>
            <c:showLegendKey val="0"/>
            <c:showVal val="1"/>
            <c:showCatName val="0"/>
            <c:showSerName val="0"/>
            <c:showPercent val="0"/>
            <c:showBubbleSize val="0"/>
            <c:showLeaderLines val="0"/>
          </c:dLbls>
          <c:cat>
            <c:numRef>
              <c:f>Sheet1!$A$2:$A$8</c:f>
              <c:numCache>
                <c:formatCode>General</c:formatCode>
                <c:ptCount val="7"/>
                <c:pt idx="0">
                  <c:v>1972</c:v>
                </c:pt>
                <c:pt idx="1">
                  <c:v>1977</c:v>
                </c:pt>
                <c:pt idx="2">
                  <c:v>1982</c:v>
                </c:pt>
                <c:pt idx="3">
                  <c:v>1987</c:v>
                </c:pt>
                <c:pt idx="4">
                  <c:v>1992</c:v>
                </c:pt>
                <c:pt idx="5">
                  <c:v>1997</c:v>
                </c:pt>
                <c:pt idx="6">
                  <c:v>2001</c:v>
                </c:pt>
              </c:numCache>
            </c:numRef>
          </c:cat>
          <c:val>
            <c:numRef>
              <c:f>Sheet1!$B$2:$B$8</c:f>
              <c:numCache>
                <c:formatCode>General</c:formatCode>
                <c:ptCount val="7"/>
                <c:pt idx="0">
                  <c:v>18.899999999999999</c:v>
                </c:pt>
                <c:pt idx="1">
                  <c:v>20</c:v>
                </c:pt>
                <c:pt idx="2">
                  <c:v>21.1</c:v>
                </c:pt>
                <c:pt idx="3">
                  <c:v>22.2</c:v>
                </c:pt>
                <c:pt idx="4">
                  <c:v>23.3</c:v>
                </c:pt>
                <c:pt idx="5">
                  <c:v>24.5</c:v>
                </c:pt>
                <c:pt idx="6">
                  <c:v>25.4</c:v>
                </c:pt>
              </c:numCache>
            </c:numRef>
          </c:val>
          <c:smooth val="0"/>
        </c:ser>
        <c:ser>
          <c:idx val="1"/>
          <c:order val="1"/>
          <c:tx>
            <c:strRef>
              <c:f>Sheet1!$C$1</c:f>
              <c:strCache>
                <c:ptCount val="1"/>
                <c:pt idx="0">
                  <c:v>Earnings Below Median</c:v>
                </c:pt>
              </c:strCache>
            </c:strRef>
          </c:tx>
          <c:spPr>
            <a:ln w="76200" cmpd="sng">
              <a:solidFill>
                <a:srgbClr val="800000"/>
              </a:solidFill>
            </a:ln>
            <a:effectLst>
              <a:outerShdw blurRad="50800" dist="38100" dir="2700000" algn="tl" rotWithShape="0">
                <a:prstClr val="black">
                  <a:alpha val="40000"/>
                </a:prstClr>
              </a:outerShdw>
            </a:effectLst>
          </c:spPr>
          <c:marker>
            <c:symbol val="square"/>
            <c:size val="5"/>
            <c:spPr>
              <a:ln w="76200" cmpd="sng">
                <a:solidFill>
                  <a:srgbClr val="800000"/>
                </a:solidFill>
              </a:ln>
              <a:effectLst>
                <a:outerShdw blurRad="50800" dist="38100" dir="2700000" algn="tl" rotWithShape="0">
                  <a:prstClr val="black">
                    <a:alpha val="40000"/>
                  </a:prstClr>
                </a:outerShdw>
              </a:effectLst>
            </c:spPr>
          </c:marker>
          <c:dLbls>
            <c:numFmt formatCode="#,##0.0" sourceLinked="0"/>
            <c:dLblPos val="b"/>
            <c:showLegendKey val="0"/>
            <c:showVal val="1"/>
            <c:showCatName val="0"/>
            <c:showSerName val="0"/>
            <c:showPercent val="0"/>
            <c:showBubbleSize val="0"/>
            <c:showLeaderLines val="0"/>
          </c:dLbls>
          <c:cat>
            <c:numRef>
              <c:f>Sheet1!$A$2:$A$8</c:f>
              <c:numCache>
                <c:formatCode>General</c:formatCode>
                <c:ptCount val="7"/>
                <c:pt idx="0">
                  <c:v>1972</c:v>
                </c:pt>
                <c:pt idx="1">
                  <c:v>1977</c:v>
                </c:pt>
                <c:pt idx="2">
                  <c:v>1982</c:v>
                </c:pt>
                <c:pt idx="3">
                  <c:v>1987</c:v>
                </c:pt>
                <c:pt idx="4">
                  <c:v>1992</c:v>
                </c:pt>
                <c:pt idx="5">
                  <c:v>1997</c:v>
                </c:pt>
                <c:pt idx="6">
                  <c:v>2001</c:v>
                </c:pt>
              </c:numCache>
            </c:numRef>
          </c:cat>
          <c:val>
            <c:numRef>
              <c:f>Sheet1!$C$2:$C$8</c:f>
              <c:numCache>
                <c:formatCode>General</c:formatCode>
                <c:ptCount val="7"/>
                <c:pt idx="0">
                  <c:v>17.7</c:v>
                </c:pt>
                <c:pt idx="1">
                  <c:v>18</c:v>
                </c:pt>
                <c:pt idx="2">
                  <c:v>18.399999999999999</c:v>
                </c:pt>
                <c:pt idx="3">
                  <c:v>18.7</c:v>
                </c:pt>
                <c:pt idx="4">
                  <c:v>19</c:v>
                </c:pt>
                <c:pt idx="5">
                  <c:v>19.3</c:v>
                </c:pt>
                <c:pt idx="6">
                  <c:v>19.600000000000001</c:v>
                </c:pt>
              </c:numCache>
            </c:numRef>
          </c:val>
          <c:smooth val="0"/>
        </c:ser>
        <c:dLbls>
          <c:showLegendKey val="0"/>
          <c:showVal val="0"/>
          <c:showCatName val="0"/>
          <c:showSerName val="0"/>
          <c:showPercent val="0"/>
          <c:showBubbleSize val="0"/>
        </c:dLbls>
        <c:marker val="1"/>
        <c:smooth val="0"/>
        <c:axId val="144351616"/>
        <c:axId val="144353152"/>
      </c:lineChart>
      <c:catAx>
        <c:axId val="144351616"/>
        <c:scaling>
          <c:orientation val="minMax"/>
        </c:scaling>
        <c:delete val="0"/>
        <c:axPos val="b"/>
        <c:numFmt formatCode="General" sourceLinked="1"/>
        <c:majorTickMark val="out"/>
        <c:minorTickMark val="none"/>
        <c:tickLblPos val="nextTo"/>
        <c:crossAx val="144353152"/>
        <c:crosses val="autoZero"/>
        <c:auto val="1"/>
        <c:lblAlgn val="ctr"/>
        <c:lblOffset val="100"/>
        <c:noMultiLvlLbl val="0"/>
      </c:catAx>
      <c:valAx>
        <c:axId val="144353152"/>
        <c:scaling>
          <c:orientation val="minMax"/>
          <c:min val="15"/>
        </c:scaling>
        <c:delete val="0"/>
        <c:axPos val="l"/>
        <c:majorGridlines/>
        <c:numFmt formatCode="General" sourceLinked="1"/>
        <c:majorTickMark val="out"/>
        <c:minorTickMark val="none"/>
        <c:tickLblPos val="nextTo"/>
        <c:crossAx val="144351616"/>
        <c:crosses val="autoZero"/>
        <c:crossBetween val="between"/>
        <c:majorUnit val="2"/>
      </c:valAx>
      <c:spPr>
        <a:solidFill>
          <a:schemeClr val="bg1"/>
        </a:solidFill>
        <a:ln>
          <a:solidFill>
            <a:schemeClr val="tx1"/>
          </a:solidFill>
        </a:ln>
        <a:effectLst>
          <a:outerShdw blurRad="50800" dist="38100" dir="2700000" algn="tl" rotWithShape="0">
            <a:prstClr val="black">
              <a:alpha val="40000"/>
            </a:prstClr>
          </a:outerShdw>
        </a:effectLst>
      </c:spPr>
    </c:plotArea>
    <c:legend>
      <c:legendPos val="b"/>
      <c:layout>
        <c:manualLayout>
          <c:xMode val="edge"/>
          <c:yMode val="edge"/>
          <c:x val="6.1749916321205703E-2"/>
          <c:y val="0.85051845114930202"/>
          <c:w val="0.88700901027880397"/>
          <c:h val="0.14587715865991399"/>
        </c:manualLayout>
      </c:layout>
      <c:overlay val="0"/>
    </c:legend>
    <c:plotVisOnly val="1"/>
    <c:dispBlanksAs val="gap"/>
    <c:showDLblsOverMax val="0"/>
  </c:chart>
  <c:txPr>
    <a:bodyPr/>
    <a:lstStyle/>
    <a:p>
      <a:pPr>
        <a:defRPr sz="2000">
          <a:latin typeface="Franklin Gothic Book"/>
          <a:cs typeface="Franklin Gothic Book"/>
        </a:defRPr>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lumMod val="50000"/>
              </a:schemeClr>
            </a:solidFill>
            <a:ln>
              <a:solidFill>
                <a:srgbClr val="003300"/>
              </a:solidFill>
            </a:ln>
          </c:spPr>
          <c:invertIfNegative val="0"/>
          <c:dPt>
            <c:idx val="0"/>
            <c:invertIfNegative val="0"/>
            <c:bubble3D val="0"/>
            <c:spPr>
              <a:solidFill>
                <a:srgbClr val="800000"/>
              </a:solidFill>
              <a:ln>
                <a:solidFill>
                  <a:srgbClr val="003300"/>
                </a:solidFill>
              </a:ln>
            </c:spPr>
          </c:dPt>
          <c:dLbls>
            <c:txPr>
              <a:bodyPr/>
              <a:lstStyle/>
              <a:p>
                <a:pPr>
                  <a:defRPr sz="1800">
                    <a:solidFill>
                      <a:schemeClr val="bg1"/>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Sheet1!$A$2:$A$11</c:f>
              <c:strCache>
                <c:ptCount val="10"/>
                <c:pt idx="0">
                  <c:v>US</c:v>
                </c:pt>
                <c:pt idx="1">
                  <c:v>Russia</c:v>
                </c:pt>
                <c:pt idx="2">
                  <c:v>Iran</c:v>
                </c:pt>
                <c:pt idx="3">
                  <c:v>UK</c:v>
                </c:pt>
                <c:pt idx="4">
                  <c:v>China</c:v>
                </c:pt>
                <c:pt idx="5">
                  <c:v>Canada</c:v>
                </c:pt>
                <c:pt idx="6">
                  <c:v>France</c:v>
                </c:pt>
                <c:pt idx="7">
                  <c:v>Italy</c:v>
                </c:pt>
                <c:pt idx="8">
                  <c:v>Germany</c:v>
                </c:pt>
                <c:pt idx="9">
                  <c:v>Japan</c:v>
                </c:pt>
              </c:strCache>
            </c:strRef>
          </c:cat>
          <c:val>
            <c:numRef>
              <c:f>Sheet1!$B$2:$B$11</c:f>
              <c:numCache>
                <c:formatCode>General</c:formatCode>
                <c:ptCount val="10"/>
                <c:pt idx="0">
                  <c:v>743</c:v>
                </c:pt>
                <c:pt idx="1">
                  <c:v>568</c:v>
                </c:pt>
                <c:pt idx="2">
                  <c:v>291</c:v>
                </c:pt>
                <c:pt idx="3">
                  <c:v>153</c:v>
                </c:pt>
                <c:pt idx="4">
                  <c:v>122</c:v>
                </c:pt>
                <c:pt idx="5">
                  <c:v>117</c:v>
                </c:pt>
                <c:pt idx="6">
                  <c:v>96</c:v>
                </c:pt>
                <c:pt idx="7">
                  <c:v>111</c:v>
                </c:pt>
                <c:pt idx="8">
                  <c:v>85</c:v>
                </c:pt>
                <c:pt idx="9">
                  <c:v>58</c:v>
                </c:pt>
              </c:numCache>
            </c:numRef>
          </c:val>
        </c:ser>
        <c:dLbls>
          <c:showLegendKey val="0"/>
          <c:showVal val="0"/>
          <c:showCatName val="0"/>
          <c:showSerName val="0"/>
          <c:showPercent val="0"/>
          <c:showBubbleSize val="0"/>
        </c:dLbls>
        <c:gapWidth val="50"/>
        <c:axId val="144881920"/>
        <c:axId val="144887808"/>
      </c:barChart>
      <c:catAx>
        <c:axId val="144881920"/>
        <c:scaling>
          <c:orientation val="minMax"/>
        </c:scaling>
        <c:delete val="0"/>
        <c:axPos val="l"/>
        <c:majorTickMark val="out"/>
        <c:minorTickMark val="none"/>
        <c:tickLblPos val="nextTo"/>
        <c:spPr>
          <a:ln>
            <a:solidFill>
              <a:srgbClr val="003300"/>
            </a:solidFill>
          </a:ln>
        </c:spPr>
        <c:txPr>
          <a:bodyPr/>
          <a:lstStyle/>
          <a:p>
            <a:pPr>
              <a:defRPr sz="2000">
                <a:latin typeface="Franklin Gothic Book"/>
                <a:cs typeface="Franklin Gothic Book"/>
              </a:defRPr>
            </a:pPr>
            <a:endParaRPr lang="en-US"/>
          </a:p>
        </c:txPr>
        <c:crossAx val="144887808"/>
        <c:crosses val="autoZero"/>
        <c:auto val="1"/>
        <c:lblAlgn val="ctr"/>
        <c:lblOffset val="100"/>
        <c:noMultiLvlLbl val="0"/>
      </c:catAx>
      <c:valAx>
        <c:axId val="144887808"/>
        <c:scaling>
          <c:orientation val="minMax"/>
        </c:scaling>
        <c:delete val="0"/>
        <c:axPos val="b"/>
        <c:majorGridlines>
          <c:spPr>
            <a:ln w="9525" cmpd="sng">
              <a:solidFill>
                <a:schemeClr val="tx1"/>
              </a:solidFill>
              <a:prstDash val="dot"/>
            </a:ln>
          </c:spPr>
        </c:majorGridlines>
        <c:numFmt formatCode="General" sourceLinked="1"/>
        <c:majorTickMark val="out"/>
        <c:minorTickMark val="none"/>
        <c:tickLblPos val="nextTo"/>
        <c:txPr>
          <a:bodyPr/>
          <a:lstStyle/>
          <a:p>
            <a:pPr>
              <a:defRPr sz="2000">
                <a:latin typeface="Franklin Gothic Book"/>
                <a:cs typeface="Franklin Gothic Book"/>
              </a:defRPr>
            </a:pPr>
            <a:endParaRPr lang="en-US"/>
          </a:p>
        </c:txPr>
        <c:crossAx val="144881920"/>
        <c:crosses val="autoZero"/>
        <c:crossBetween val="between"/>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005148"/>
            </a:solidFill>
          </c:spPr>
          <c:invertIfNegative val="0"/>
          <c:dLbls>
            <c:numFmt formatCode="#,##0.0" sourceLinked="0"/>
            <c:txPr>
              <a:bodyPr/>
              <a:lstStyle/>
              <a:p>
                <a:pPr>
                  <a:defRPr>
                    <a:solidFill>
                      <a:schemeClr val="bg1"/>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Sheet1!$A$2:$A$7</c:f>
              <c:strCache>
                <c:ptCount val="6"/>
                <c:pt idx="0">
                  <c:v>Cardiovascular Disease</c:v>
                </c:pt>
                <c:pt idx="1">
                  <c:v>Previous Cancer</c:v>
                </c:pt>
                <c:pt idx="2">
                  <c:v>Asthma/COPD</c:v>
                </c:pt>
                <c:pt idx="3">
                  <c:v>Hypertension</c:v>
                </c:pt>
                <c:pt idx="4">
                  <c:v>Elevated Cholesterol</c:v>
                </c:pt>
                <c:pt idx="5">
                  <c:v>Diabetes</c:v>
                </c:pt>
              </c:strCache>
            </c:strRef>
          </c:cat>
          <c:val>
            <c:numRef>
              <c:f>Sheet1!$B$2:$B$7</c:f>
              <c:numCache>
                <c:formatCode>0.00</c:formatCode>
                <c:ptCount val="6"/>
                <c:pt idx="0">
                  <c:v>1.3</c:v>
                </c:pt>
                <c:pt idx="1">
                  <c:v>1.1000000000000001</c:v>
                </c:pt>
                <c:pt idx="2">
                  <c:v>3.5</c:v>
                </c:pt>
                <c:pt idx="3">
                  <c:v>5.9</c:v>
                </c:pt>
                <c:pt idx="4">
                  <c:v>4</c:v>
                </c:pt>
                <c:pt idx="5">
                  <c:v>1.4</c:v>
                </c:pt>
              </c:numCache>
            </c:numRef>
          </c:val>
        </c:ser>
        <c:dLbls>
          <c:showLegendKey val="0"/>
          <c:showVal val="0"/>
          <c:showCatName val="0"/>
          <c:showSerName val="0"/>
          <c:showPercent val="0"/>
          <c:showBubbleSize val="0"/>
        </c:dLbls>
        <c:gapWidth val="43"/>
        <c:overlap val="-89"/>
        <c:axId val="111398912"/>
        <c:axId val="111393024"/>
      </c:barChart>
      <c:valAx>
        <c:axId val="111393024"/>
        <c:scaling>
          <c:orientation val="minMax"/>
          <c:max val="8"/>
        </c:scaling>
        <c:delete val="0"/>
        <c:axPos val="t"/>
        <c:majorGridlines/>
        <c:numFmt formatCode="0" sourceLinked="0"/>
        <c:majorTickMark val="out"/>
        <c:minorTickMark val="none"/>
        <c:tickLblPos val="low"/>
        <c:txPr>
          <a:bodyPr/>
          <a:lstStyle/>
          <a:p>
            <a:pPr>
              <a:defRPr>
                <a:latin typeface="Franklin Gothic Book"/>
                <a:cs typeface="Franklin Gothic Book"/>
              </a:defRPr>
            </a:pPr>
            <a:endParaRPr lang="en-US"/>
          </a:p>
        </c:txPr>
        <c:crossAx val="111398912"/>
        <c:crosses val="max"/>
        <c:crossBetween val="between"/>
      </c:valAx>
      <c:catAx>
        <c:axId val="111398912"/>
        <c:scaling>
          <c:orientation val="minMax"/>
        </c:scaling>
        <c:delete val="0"/>
        <c:axPos val="l"/>
        <c:majorTickMark val="out"/>
        <c:minorTickMark val="none"/>
        <c:tickLblPos val="nextTo"/>
        <c:txPr>
          <a:bodyPr/>
          <a:lstStyle/>
          <a:p>
            <a:pPr>
              <a:defRPr>
                <a:latin typeface="Franklin Gothic Book"/>
                <a:cs typeface="Franklin Gothic Book"/>
              </a:defRPr>
            </a:pPr>
            <a:endParaRPr lang="en-US"/>
          </a:p>
        </c:txPr>
        <c:crossAx val="111393024"/>
        <c:crosses val="autoZero"/>
        <c:auto val="1"/>
        <c:lblAlgn val="ctr"/>
        <c:lblOffset val="100"/>
        <c:noMultiLvlLbl val="0"/>
      </c:catAx>
      <c:spPr>
        <a:solidFill>
          <a:schemeClr val="bg1"/>
        </a:solidFill>
        <a:ln>
          <a:solidFill>
            <a:schemeClr val="tx1"/>
          </a:solidFill>
        </a:ln>
      </c:spPr>
    </c:plotArea>
    <c:plotVisOnly val="1"/>
    <c:dispBlanksAs val="gap"/>
    <c:showDLblsOverMax val="0"/>
  </c:chart>
  <c:txPr>
    <a:bodyPr/>
    <a:lstStyle/>
    <a:p>
      <a:pPr>
        <a:defRPr sz="2000">
          <a:latin typeface="Franklin Gothic Medium" pitchFamily="34" charset="0"/>
        </a:defRPr>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8393978212772"/>
          <c:y val="4.5452755975963703E-2"/>
          <c:w val="0.81959753447088601"/>
          <c:h val="0.74688646516295698"/>
        </c:manualLayout>
      </c:layout>
      <c:barChart>
        <c:barDir val="col"/>
        <c:grouping val="clustered"/>
        <c:varyColors val="0"/>
        <c:ser>
          <c:idx val="0"/>
          <c:order val="0"/>
          <c:tx>
            <c:strRef>
              <c:f>Sheet1!$B$1</c:f>
              <c:strCache>
                <c:ptCount val="1"/>
                <c:pt idx="0">
                  <c:v>White, Non-Hispanic</c:v>
                </c:pt>
              </c:strCache>
            </c:strRef>
          </c:tx>
          <c:spPr>
            <a:solidFill>
              <a:srgbClr val="01A290">
                <a:lumMod val="50000"/>
              </a:srgbClr>
            </a:solidFill>
            <a:ln>
              <a:solidFill>
                <a:srgbClr val="003300"/>
              </a:solidFill>
            </a:ln>
          </c:spPr>
          <c:invertIfNegative val="0"/>
          <c:dLbls>
            <c:txPr>
              <a:bodyPr/>
              <a:lstStyle/>
              <a:p>
                <a:pPr>
                  <a:defRPr sz="2000">
                    <a:solidFill>
                      <a:srgbClr val="EBF1DD"/>
                    </a:solidFill>
                  </a:defRPr>
                </a:pPr>
                <a:endParaRPr lang="en-US"/>
              </a:p>
            </c:txPr>
            <c:dLblPos val="inEnd"/>
            <c:showLegendKey val="0"/>
            <c:showVal val="1"/>
            <c:showCatName val="0"/>
            <c:showSerName val="0"/>
            <c:showPercent val="0"/>
            <c:showBubbleSize val="0"/>
            <c:showLeaderLines val="0"/>
          </c:dLbls>
          <c:cat>
            <c:strRef>
              <c:f>Sheet1!$A$2:$A$3</c:f>
              <c:strCache>
                <c:ptCount val="2"/>
                <c:pt idx="0">
                  <c:v>Family Income</c:v>
                </c:pt>
                <c:pt idx="1">
                  <c:v>Net Worth</c:v>
                </c:pt>
              </c:strCache>
            </c:strRef>
          </c:cat>
          <c:val>
            <c:numRef>
              <c:f>Sheet1!$B$2:$B$3</c:f>
              <c:numCache>
                <c:formatCode>"$"#,##0</c:formatCode>
                <c:ptCount val="2"/>
                <c:pt idx="0">
                  <c:v>87052</c:v>
                </c:pt>
                <c:pt idx="1">
                  <c:v>113149</c:v>
                </c:pt>
              </c:numCache>
            </c:numRef>
          </c:val>
        </c:ser>
        <c:ser>
          <c:idx val="1"/>
          <c:order val="1"/>
          <c:tx>
            <c:strRef>
              <c:f>Sheet1!$C$1</c:f>
              <c:strCache>
                <c:ptCount val="1"/>
                <c:pt idx="0">
                  <c:v>Black/Hispanic</c:v>
                </c:pt>
              </c:strCache>
            </c:strRef>
          </c:tx>
          <c:spPr>
            <a:solidFill>
              <a:srgbClr val="800000"/>
            </a:solidFill>
            <a:ln>
              <a:solidFill>
                <a:srgbClr val="003300"/>
              </a:solidFill>
            </a:ln>
          </c:spPr>
          <c:invertIfNegative val="0"/>
          <c:dLbls>
            <c:dLbl>
              <c:idx val="1"/>
              <c:layout>
                <c:manualLayout>
                  <c:x val="-1.73962498616519E-3"/>
                  <c:y val="6.6065443968583498E-3"/>
                </c:manualLayout>
              </c:layout>
              <c:spPr/>
              <c:txPr>
                <a:bodyPr/>
                <a:lstStyle/>
                <a:p>
                  <a:pPr>
                    <a:defRPr sz="2000">
                      <a:solidFill>
                        <a:schemeClr val="tx1"/>
                      </a:solidFill>
                    </a:defRPr>
                  </a:pPr>
                  <a:endParaRPr lang="en-US"/>
                </a:p>
              </c:txPr>
              <c:dLblPos val="outEnd"/>
              <c:showLegendKey val="0"/>
              <c:showVal val="1"/>
              <c:showCatName val="0"/>
              <c:showSerName val="0"/>
              <c:showPercent val="0"/>
              <c:showBubbleSize val="0"/>
            </c:dLbl>
            <c:txPr>
              <a:bodyPr/>
              <a:lstStyle/>
              <a:p>
                <a:pPr>
                  <a:defRPr sz="2000">
                    <a:solidFill>
                      <a:srgbClr val="EBF1DD"/>
                    </a:solidFill>
                  </a:defRPr>
                </a:pPr>
                <a:endParaRPr lang="en-US"/>
              </a:p>
            </c:txPr>
            <c:dLblPos val="inEnd"/>
            <c:showLegendKey val="0"/>
            <c:showVal val="1"/>
            <c:showCatName val="0"/>
            <c:showSerName val="0"/>
            <c:showPercent val="0"/>
            <c:showBubbleSize val="0"/>
            <c:showLeaderLines val="0"/>
          </c:dLbls>
          <c:cat>
            <c:strRef>
              <c:f>Sheet1!$A$2:$A$3</c:f>
              <c:strCache>
                <c:ptCount val="2"/>
                <c:pt idx="0">
                  <c:v>Family Income</c:v>
                </c:pt>
                <c:pt idx="1">
                  <c:v>Net Worth</c:v>
                </c:pt>
              </c:strCache>
            </c:strRef>
          </c:cat>
          <c:val>
            <c:numRef>
              <c:f>Sheet1!$C$2:$C$3</c:f>
              <c:numCache>
                <c:formatCode>"$"#,##0</c:formatCode>
                <c:ptCount val="2"/>
                <c:pt idx="0">
                  <c:v>52695</c:v>
                </c:pt>
                <c:pt idx="1">
                  <c:v>6100</c:v>
                </c:pt>
              </c:numCache>
            </c:numRef>
          </c:val>
        </c:ser>
        <c:dLbls>
          <c:showLegendKey val="0"/>
          <c:showVal val="0"/>
          <c:showCatName val="0"/>
          <c:showSerName val="0"/>
          <c:showPercent val="0"/>
          <c:showBubbleSize val="0"/>
        </c:dLbls>
        <c:gapWidth val="75"/>
        <c:overlap val="-7"/>
        <c:axId val="145402112"/>
        <c:axId val="145412096"/>
      </c:barChart>
      <c:catAx>
        <c:axId val="145402112"/>
        <c:scaling>
          <c:orientation val="minMax"/>
        </c:scaling>
        <c:delete val="0"/>
        <c:axPos val="b"/>
        <c:majorTickMark val="out"/>
        <c:minorTickMark val="none"/>
        <c:tickLblPos val="nextTo"/>
        <c:crossAx val="145412096"/>
        <c:crosses val="autoZero"/>
        <c:auto val="1"/>
        <c:lblAlgn val="ctr"/>
        <c:lblOffset val="100"/>
        <c:noMultiLvlLbl val="0"/>
      </c:catAx>
      <c:valAx>
        <c:axId val="145412096"/>
        <c:scaling>
          <c:orientation val="minMax"/>
        </c:scaling>
        <c:delete val="0"/>
        <c:axPos val="l"/>
        <c:majorGridlines>
          <c:spPr>
            <a:ln w="9525" cmpd="sng">
              <a:solidFill>
                <a:schemeClr val="tx1"/>
              </a:solidFill>
              <a:prstDash val="dot"/>
            </a:ln>
          </c:spPr>
        </c:majorGridlines>
        <c:numFmt formatCode="&quot;$&quot;#,##0" sourceLinked="1"/>
        <c:majorTickMark val="out"/>
        <c:minorTickMark val="none"/>
        <c:tickLblPos val="nextTo"/>
        <c:crossAx val="145402112"/>
        <c:crosses val="autoZero"/>
        <c:crossBetween val="between"/>
      </c:valAx>
      <c:spPr>
        <a:solidFill>
          <a:schemeClr val="bg1"/>
        </a:solidFill>
        <a:ln>
          <a:solidFill>
            <a:srgbClr val="060505"/>
          </a:solidFill>
        </a:ln>
        <a:effectLst>
          <a:outerShdw blurRad="50800" dist="38100" dir="2700000" algn="tl" rotWithShape="0">
            <a:prstClr val="black">
              <a:alpha val="40000"/>
            </a:prstClr>
          </a:outerShdw>
        </a:effectLst>
      </c:spPr>
    </c:plotArea>
    <c:legend>
      <c:legendPos val="b"/>
      <c:layout>
        <c:manualLayout>
          <c:xMode val="edge"/>
          <c:yMode val="edge"/>
          <c:x val="0.156685130593859"/>
          <c:y val="0.89720140286699701"/>
          <c:w val="0.71028756895544598"/>
          <c:h val="8.1409064909019696E-2"/>
        </c:manualLayout>
      </c:layout>
      <c:overlay val="0"/>
    </c:legend>
    <c:plotVisOnly val="1"/>
    <c:dispBlanksAs val="gap"/>
    <c:showDLblsOverMax val="0"/>
  </c:chart>
  <c:txPr>
    <a:bodyPr/>
    <a:lstStyle/>
    <a:p>
      <a:pPr>
        <a:defRPr sz="2000">
          <a:latin typeface="Franklin Gothic Book"/>
          <a:cs typeface="Franklin Gothic Book"/>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701218095028899"/>
          <c:y val="3.27461524346453E-2"/>
          <c:w val="0.82106109918341197"/>
          <c:h val="0.762134406001864"/>
        </c:manualLayout>
      </c:layout>
      <c:barChart>
        <c:barDir val="col"/>
        <c:grouping val="clustered"/>
        <c:varyColors val="0"/>
        <c:ser>
          <c:idx val="0"/>
          <c:order val="0"/>
          <c:tx>
            <c:strRef>
              <c:f>Sheet1!$B$1</c:f>
              <c:strCache>
                <c:ptCount val="1"/>
                <c:pt idx="0">
                  <c:v>1960</c:v>
                </c:pt>
              </c:strCache>
            </c:strRef>
          </c:tx>
          <c:spPr>
            <a:solidFill>
              <a:srgbClr val="01A290">
                <a:lumMod val="50000"/>
              </a:srgbClr>
            </a:solidFill>
            <a:ln>
              <a:solidFill>
                <a:srgbClr val="003300"/>
              </a:solidFill>
            </a:ln>
          </c:spPr>
          <c:invertIfNegative val="0"/>
          <c:dLbls>
            <c:dLbl>
              <c:idx val="3"/>
              <c:spPr/>
              <c:txPr>
                <a:bodyPr/>
                <a:lstStyle/>
                <a:p>
                  <a:pPr>
                    <a:defRPr sz="1400">
                      <a:solidFill>
                        <a:schemeClr val="tx1"/>
                      </a:solidFill>
                    </a:defRPr>
                  </a:pPr>
                  <a:endParaRPr lang="en-US"/>
                </a:p>
              </c:txPr>
              <c:dLblPos val="inEnd"/>
              <c:showLegendKey val="0"/>
              <c:showVal val="1"/>
              <c:showCatName val="0"/>
              <c:showSerName val="0"/>
              <c:showPercent val="0"/>
              <c:showBubbleSize val="0"/>
            </c:dLbl>
            <c:txPr>
              <a:bodyPr/>
              <a:lstStyle/>
              <a:p>
                <a:pPr>
                  <a:defRPr sz="1400">
                    <a:solidFill>
                      <a:srgbClr val="EBF1DD"/>
                    </a:solidFill>
                  </a:defRPr>
                </a:pPr>
                <a:endParaRPr lang="en-US"/>
              </a:p>
            </c:txPr>
            <c:dLblPos val="inEnd"/>
            <c:showLegendKey val="0"/>
            <c:showVal val="1"/>
            <c:showCatName val="0"/>
            <c:showSerName val="0"/>
            <c:showPercent val="0"/>
            <c:showBubbleSize val="0"/>
            <c:showLeaderLines val="0"/>
          </c:dLbls>
          <c:cat>
            <c:strRef>
              <c:f>Sheet1!$A$2:$A$5</c:f>
              <c:strCache>
                <c:ptCount val="4"/>
                <c:pt idx="0">
                  <c:v>0-14</c:v>
                </c:pt>
                <c:pt idx="1">
                  <c:v>15-44</c:v>
                </c:pt>
                <c:pt idx="2">
                  <c:v>45-64</c:v>
                </c:pt>
                <c:pt idx="3">
                  <c:v>&gt;64</c:v>
                </c:pt>
              </c:strCache>
            </c:strRef>
          </c:cat>
          <c:val>
            <c:numRef>
              <c:f>Sheet1!$B$2:$B$5</c:f>
              <c:numCache>
                <c:formatCode>_(* #,##0_);_(* \(#,##0\);_(* "-"??_);_(@_)</c:formatCode>
                <c:ptCount val="4"/>
                <c:pt idx="0">
                  <c:v>16423</c:v>
                </c:pt>
                <c:pt idx="1">
                  <c:v>16057</c:v>
                </c:pt>
                <c:pt idx="2">
                  <c:v>29393</c:v>
                </c:pt>
                <c:pt idx="3">
                  <c:v>822</c:v>
                </c:pt>
              </c:numCache>
            </c:numRef>
          </c:val>
        </c:ser>
        <c:ser>
          <c:idx val="1"/>
          <c:order val="1"/>
          <c:tx>
            <c:strRef>
              <c:f>Sheet1!$C$1</c:f>
              <c:strCache>
                <c:ptCount val="1"/>
                <c:pt idx="0">
                  <c:v>2000</c:v>
                </c:pt>
              </c:strCache>
            </c:strRef>
          </c:tx>
          <c:spPr>
            <a:solidFill>
              <a:srgbClr val="800000"/>
            </a:solidFill>
            <a:ln>
              <a:solidFill>
                <a:srgbClr val="003300"/>
              </a:solidFill>
            </a:ln>
          </c:spPr>
          <c:invertIfNegative val="0"/>
          <c:dLbls>
            <c:txPr>
              <a:bodyPr/>
              <a:lstStyle/>
              <a:p>
                <a:pPr>
                  <a:defRPr sz="1400">
                    <a:solidFill>
                      <a:schemeClr val="bg1"/>
                    </a:solidFill>
                  </a:defRPr>
                </a:pPr>
                <a:endParaRPr lang="en-US"/>
              </a:p>
            </c:txPr>
            <c:dLblPos val="inEnd"/>
            <c:showLegendKey val="0"/>
            <c:showVal val="1"/>
            <c:showCatName val="0"/>
            <c:showSerName val="0"/>
            <c:showPercent val="0"/>
            <c:showBubbleSize val="0"/>
            <c:showLeaderLines val="0"/>
          </c:dLbls>
          <c:cat>
            <c:strRef>
              <c:f>Sheet1!$A$2:$A$5</c:f>
              <c:strCache>
                <c:ptCount val="4"/>
                <c:pt idx="0">
                  <c:v>0-14</c:v>
                </c:pt>
                <c:pt idx="1">
                  <c:v>15-44</c:v>
                </c:pt>
                <c:pt idx="2">
                  <c:v>45-64</c:v>
                </c:pt>
                <c:pt idx="3">
                  <c:v>&gt;64</c:v>
                </c:pt>
              </c:strCache>
            </c:strRef>
          </c:cat>
          <c:val>
            <c:numRef>
              <c:f>Sheet1!$C$2:$C$5</c:f>
              <c:numCache>
                <c:formatCode>_(* #,##0_);_(* \(#,##0\);_(* "-"??_);_(@_)</c:formatCode>
                <c:ptCount val="4"/>
                <c:pt idx="0">
                  <c:v>6433</c:v>
                </c:pt>
                <c:pt idx="1">
                  <c:v>18465</c:v>
                </c:pt>
                <c:pt idx="2">
                  <c:v>34401</c:v>
                </c:pt>
                <c:pt idx="3">
                  <c:v>24069</c:v>
                </c:pt>
              </c:numCache>
            </c:numRef>
          </c:val>
        </c:ser>
        <c:dLbls>
          <c:showLegendKey val="0"/>
          <c:showVal val="0"/>
          <c:showCatName val="0"/>
          <c:showSerName val="0"/>
          <c:showPercent val="0"/>
          <c:showBubbleSize val="0"/>
        </c:dLbls>
        <c:gapWidth val="75"/>
        <c:overlap val="-7"/>
        <c:axId val="145173888"/>
        <c:axId val="145183872"/>
      </c:barChart>
      <c:catAx>
        <c:axId val="145173888"/>
        <c:scaling>
          <c:orientation val="minMax"/>
        </c:scaling>
        <c:delete val="0"/>
        <c:axPos val="b"/>
        <c:majorTickMark val="out"/>
        <c:minorTickMark val="none"/>
        <c:tickLblPos val="nextTo"/>
        <c:crossAx val="145183872"/>
        <c:crosses val="autoZero"/>
        <c:auto val="1"/>
        <c:lblAlgn val="ctr"/>
        <c:lblOffset val="100"/>
        <c:noMultiLvlLbl val="0"/>
      </c:catAx>
      <c:valAx>
        <c:axId val="145183872"/>
        <c:scaling>
          <c:orientation val="minMax"/>
        </c:scaling>
        <c:delete val="0"/>
        <c:axPos val="l"/>
        <c:majorGridlines>
          <c:spPr>
            <a:ln w="9525" cmpd="sng">
              <a:solidFill>
                <a:schemeClr val="tx1"/>
              </a:solidFill>
              <a:prstDash val="dot"/>
            </a:ln>
          </c:spPr>
        </c:majorGridlines>
        <c:numFmt formatCode="_(* #,##0_);_(* \(#,##0\);_(* &quot;-&quot;??_);_(@_)" sourceLinked="1"/>
        <c:majorTickMark val="out"/>
        <c:minorTickMark val="none"/>
        <c:tickLblPos val="nextTo"/>
        <c:crossAx val="145173888"/>
        <c:crosses val="autoZero"/>
        <c:crossBetween val="between"/>
        <c:majorUnit val="10000"/>
      </c:valAx>
      <c:spPr>
        <a:solidFill>
          <a:schemeClr val="bg1"/>
        </a:solidFill>
        <a:ln>
          <a:solidFill>
            <a:srgbClr val="060505"/>
          </a:solidFill>
        </a:ln>
        <a:effectLst>
          <a:outerShdw blurRad="50800" dist="38100" dir="2700000" algn="tl" rotWithShape="0">
            <a:prstClr val="black">
              <a:alpha val="40000"/>
            </a:prstClr>
          </a:outerShdw>
        </a:effectLst>
      </c:spPr>
    </c:plotArea>
    <c:legend>
      <c:legendPos val="b"/>
      <c:layout>
        <c:manualLayout>
          <c:xMode val="edge"/>
          <c:yMode val="edge"/>
          <c:x val="0.156685130593859"/>
          <c:y val="0.89720140286699701"/>
          <c:w val="0.71028756895544598"/>
          <c:h val="8.1409064909019696E-2"/>
        </c:manualLayout>
      </c:layout>
      <c:overlay val="0"/>
    </c:legend>
    <c:plotVisOnly val="1"/>
    <c:dispBlanksAs val="gap"/>
    <c:showDLblsOverMax val="0"/>
  </c:chart>
  <c:txPr>
    <a:bodyPr/>
    <a:lstStyle/>
    <a:p>
      <a:pPr>
        <a:defRPr sz="2000">
          <a:latin typeface="Franklin Gothic Book"/>
          <a:cs typeface="Franklin Gothic Book"/>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5645832282757599"/>
          <c:y val="3.2063875024700601E-2"/>
          <c:w val="0.54909345558275702"/>
          <c:h val="0.94417297045749604"/>
        </c:manualLayout>
      </c:layout>
      <c:pieChart>
        <c:varyColors val="1"/>
        <c:ser>
          <c:idx val="0"/>
          <c:order val="0"/>
          <c:tx>
            <c:strRef>
              <c:f>Sheet1!$B$1</c:f>
              <c:strCache>
                <c:ptCount val="1"/>
                <c:pt idx="0">
                  <c:v>Sales</c:v>
                </c:pt>
              </c:strCache>
            </c:strRef>
          </c:tx>
          <c:spPr>
            <a:ln>
              <a:solidFill>
                <a:srgbClr val="003300"/>
              </a:solidFill>
            </a:ln>
          </c:spPr>
          <c:dLbls>
            <c:dLbl>
              <c:idx val="4"/>
              <c:spPr/>
              <c:txPr>
                <a:bodyPr/>
                <a:lstStyle/>
                <a:p>
                  <a:pPr>
                    <a:defRPr>
                      <a:solidFill>
                        <a:srgbClr val="003300"/>
                      </a:solidFill>
                    </a:defRPr>
                  </a:pPr>
                  <a:endParaRPr lang="en-US"/>
                </a:p>
              </c:txPr>
              <c:showLegendKey val="0"/>
              <c:showVal val="1"/>
              <c:showCatName val="1"/>
              <c:showSerName val="0"/>
              <c:showPercent val="0"/>
              <c:showBubbleSize val="0"/>
            </c:dLbl>
            <c:dLbl>
              <c:idx val="5"/>
              <c:spPr/>
              <c:txPr>
                <a:bodyPr/>
                <a:lstStyle/>
                <a:p>
                  <a:pPr>
                    <a:defRPr>
                      <a:solidFill>
                        <a:schemeClr val="tx1"/>
                      </a:solidFill>
                    </a:defRPr>
                  </a:pPr>
                  <a:endParaRPr lang="en-US"/>
                </a:p>
              </c:txPr>
              <c:showLegendKey val="0"/>
              <c:showVal val="1"/>
              <c:showCatName val="1"/>
              <c:showSerName val="0"/>
              <c:showPercent val="0"/>
              <c:showBubbleSize val="0"/>
            </c:dLbl>
            <c:txPr>
              <a:bodyPr/>
              <a:lstStyle/>
              <a:p>
                <a:pPr>
                  <a:defRPr>
                    <a:solidFill>
                      <a:schemeClr val="bg1"/>
                    </a:solidFill>
                  </a:defRPr>
                </a:pPr>
                <a:endParaRPr lang="en-US"/>
              </a:p>
            </c:txPr>
            <c:showLegendKey val="0"/>
            <c:showVal val="1"/>
            <c:showCatName val="1"/>
            <c:showSerName val="0"/>
            <c:showPercent val="0"/>
            <c:showBubbleSize val="0"/>
            <c:separator>
</c:separator>
            <c:showLeaderLines val="1"/>
          </c:dLbls>
          <c:cat>
            <c:strRef>
              <c:f>Sheet1!$A$2:$A$7</c:f>
              <c:strCache>
                <c:ptCount val="6"/>
                <c:pt idx="0">
                  <c:v>Heart Disease</c:v>
                </c:pt>
                <c:pt idx="1">
                  <c:v>All Other</c:v>
                </c:pt>
                <c:pt idx="2">
                  <c:v>HIV</c:v>
                </c:pt>
                <c:pt idx="3">
                  <c:v>Homicide</c:v>
                </c:pt>
                <c:pt idx="4">
                  <c:v>Sroke</c:v>
                </c:pt>
                <c:pt idx="5">
                  <c:v>Cancer</c:v>
                </c:pt>
              </c:strCache>
            </c:strRef>
          </c:cat>
          <c:val>
            <c:numRef>
              <c:f>Sheet1!$B$2:$B$7</c:f>
              <c:numCache>
                <c:formatCode>0%</c:formatCode>
                <c:ptCount val="6"/>
                <c:pt idx="0">
                  <c:v>0.3</c:v>
                </c:pt>
                <c:pt idx="1">
                  <c:v>0.22</c:v>
                </c:pt>
                <c:pt idx="2">
                  <c:v>7.0000000000000007E-2</c:v>
                </c:pt>
                <c:pt idx="3">
                  <c:v>0.11</c:v>
                </c:pt>
                <c:pt idx="4">
                  <c:v>0.09</c:v>
                </c:pt>
                <c:pt idx="5">
                  <c:v>0.21</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2000">
          <a:latin typeface="Franklin Gothic Book"/>
          <a:cs typeface="Franklin Gothic Book"/>
        </a:defRPr>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701218095028899"/>
          <c:y val="3.27461524346453E-2"/>
          <c:w val="0.82106109918341197"/>
          <c:h val="0.762134406001864"/>
        </c:manualLayout>
      </c:layout>
      <c:barChart>
        <c:barDir val="col"/>
        <c:grouping val="clustered"/>
        <c:varyColors val="0"/>
        <c:ser>
          <c:idx val="0"/>
          <c:order val="0"/>
          <c:tx>
            <c:strRef>
              <c:f>Sheet1!$B$1</c:f>
              <c:strCache>
                <c:ptCount val="1"/>
                <c:pt idx="0">
                  <c:v>White Patients</c:v>
                </c:pt>
              </c:strCache>
            </c:strRef>
          </c:tx>
          <c:spPr>
            <a:solidFill>
              <a:srgbClr val="01A290">
                <a:lumMod val="50000"/>
              </a:srgbClr>
            </a:solidFill>
            <a:ln>
              <a:solidFill>
                <a:srgbClr val="003300"/>
              </a:solidFill>
            </a:ln>
          </c:spPr>
          <c:invertIfNegative val="0"/>
          <c:dLbls>
            <c:dLbl>
              <c:idx val="3"/>
              <c:spPr/>
              <c:txPr>
                <a:bodyPr/>
                <a:lstStyle/>
                <a:p>
                  <a:pPr>
                    <a:defRPr sz="2400">
                      <a:solidFill>
                        <a:schemeClr val="tx1"/>
                      </a:solidFill>
                    </a:defRPr>
                  </a:pPr>
                  <a:endParaRPr lang="en-US"/>
                </a:p>
              </c:txPr>
              <c:dLblPos val="inEnd"/>
              <c:showLegendKey val="0"/>
              <c:showVal val="1"/>
              <c:showCatName val="0"/>
              <c:showSerName val="0"/>
              <c:showPercent val="0"/>
              <c:showBubbleSize val="0"/>
            </c:dLbl>
            <c:txPr>
              <a:bodyPr/>
              <a:lstStyle/>
              <a:p>
                <a:pPr>
                  <a:defRPr sz="2400">
                    <a:solidFill>
                      <a:srgbClr val="EBF1DD"/>
                    </a:solidFill>
                  </a:defRPr>
                </a:pPr>
                <a:endParaRPr lang="en-US"/>
              </a:p>
            </c:txPr>
            <c:dLblPos val="inEnd"/>
            <c:showLegendKey val="0"/>
            <c:showVal val="1"/>
            <c:showCatName val="0"/>
            <c:showSerName val="0"/>
            <c:showPercent val="0"/>
            <c:showBubbleSize val="0"/>
            <c:showLeaderLines val="0"/>
          </c:dLbls>
          <c:cat>
            <c:strRef>
              <c:f>Sheet1!$A$2:$A$3</c:f>
              <c:strCache>
                <c:ptCount val="2"/>
                <c:pt idx="0">
                  <c:v>Unadjusted</c:v>
                </c:pt>
                <c:pt idx="1">
                  <c:v>Adjusted*</c:v>
                </c:pt>
              </c:strCache>
            </c:strRef>
          </c:cat>
          <c:val>
            <c:numRef>
              <c:f>Sheet1!$B$2:$B$3</c:f>
              <c:numCache>
                <c:formatCode>0.00</c:formatCode>
                <c:ptCount val="2"/>
                <c:pt idx="0">
                  <c:v>1</c:v>
                </c:pt>
                <c:pt idx="1">
                  <c:v>1</c:v>
                </c:pt>
              </c:numCache>
            </c:numRef>
          </c:val>
        </c:ser>
        <c:ser>
          <c:idx val="1"/>
          <c:order val="1"/>
          <c:tx>
            <c:strRef>
              <c:f>Sheet1!$C$1</c:f>
              <c:strCache>
                <c:ptCount val="1"/>
                <c:pt idx="0">
                  <c:v>Black Patients</c:v>
                </c:pt>
              </c:strCache>
            </c:strRef>
          </c:tx>
          <c:spPr>
            <a:solidFill>
              <a:srgbClr val="800000"/>
            </a:solidFill>
            <a:ln>
              <a:solidFill>
                <a:srgbClr val="003300"/>
              </a:solidFill>
            </a:ln>
          </c:spPr>
          <c:invertIfNegative val="0"/>
          <c:dLbls>
            <c:txPr>
              <a:bodyPr/>
              <a:lstStyle/>
              <a:p>
                <a:pPr>
                  <a:defRPr sz="2400">
                    <a:solidFill>
                      <a:schemeClr val="bg1"/>
                    </a:solidFill>
                  </a:defRPr>
                </a:pPr>
                <a:endParaRPr lang="en-US"/>
              </a:p>
            </c:txPr>
            <c:dLblPos val="inEnd"/>
            <c:showLegendKey val="0"/>
            <c:showVal val="1"/>
            <c:showCatName val="0"/>
            <c:showSerName val="0"/>
            <c:showPercent val="0"/>
            <c:showBubbleSize val="0"/>
            <c:showLeaderLines val="0"/>
          </c:dLbls>
          <c:cat>
            <c:strRef>
              <c:f>Sheet1!$A$2:$A$3</c:f>
              <c:strCache>
                <c:ptCount val="2"/>
                <c:pt idx="0">
                  <c:v>Unadjusted</c:v>
                </c:pt>
                <c:pt idx="1">
                  <c:v>Adjusted*</c:v>
                </c:pt>
              </c:strCache>
            </c:strRef>
          </c:cat>
          <c:val>
            <c:numRef>
              <c:f>Sheet1!$C$2:$C$3</c:f>
              <c:numCache>
                <c:formatCode>0.00</c:formatCode>
                <c:ptCount val="2"/>
                <c:pt idx="0">
                  <c:v>0.72</c:v>
                </c:pt>
                <c:pt idx="1">
                  <c:v>0.78</c:v>
                </c:pt>
              </c:numCache>
            </c:numRef>
          </c:val>
        </c:ser>
        <c:dLbls>
          <c:showLegendKey val="0"/>
          <c:showVal val="0"/>
          <c:showCatName val="0"/>
          <c:showSerName val="0"/>
          <c:showPercent val="0"/>
          <c:showBubbleSize val="0"/>
        </c:dLbls>
        <c:gapWidth val="75"/>
        <c:overlap val="-7"/>
        <c:axId val="145695872"/>
        <c:axId val="145697408"/>
      </c:barChart>
      <c:catAx>
        <c:axId val="145695872"/>
        <c:scaling>
          <c:orientation val="minMax"/>
        </c:scaling>
        <c:delete val="0"/>
        <c:axPos val="b"/>
        <c:majorTickMark val="out"/>
        <c:minorTickMark val="none"/>
        <c:tickLblPos val="nextTo"/>
        <c:crossAx val="145697408"/>
        <c:crosses val="autoZero"/>
        <c:auto val="1"/>
        <c:lblAlgn val="ctr"/>
        <c:lblOffset val="100"/>
        <c:noMultiLvlLbl val="0"/>
      </c:catAx>
      <c:valAx>
        <c:axId val="145697408"/>
        <c:scaling>
          <c:orientation val="minMax"/>
        </c:scaling>
        <c:delete val="0"/>
        <c:axPos val="l"/>
        <c:majorGridlines>
          <c:spPr>
            <a:ln w="9525" cmpd="sng">
              <a:solidFill>
                <a:schemeClr val="tx1"/>
              </a:solidFill>
              <a:prstDash val="dot"/>
            </a:ln>
          </c:spPr>
        </c:majorGridlines>
        <c:numFmt formatCode="0.0" sourceLinked="0"/>
        <c:majorTickMark val="out"/>
        <c:minorTickMark val="none"/>
        <c:tickLblPos val="nextTo"/>
        <c:crossAx val="145695872"/>
        <c:crosses val="autoZero"/>
        <c:crossBetween val="between"/>
      </c:valAx>
      <c:spPr>
        <a:solidFill>
          <a:schemeClr val="bg1"/>
        </a:solidFill>
        <a:ln>
          <a:solidFill>
            <a:srgbClr val="060505"/>
          </a:solidFill>
        </a:ln>
        <a:effectLst>
          <a:outerShdw blurRad="50800" dist="38100" dir="2700000" algn="tl" rotWithShape="0">
            <a:prstClr val="black">
              <a:alpha val="40000"/>
            </a:prstClr>
          </a:outerShdw>
        </a:effectLst>
      </c:spPr>
    </c:plotArea>
    <c:legend>
      <c:legendPos val="b"/>
      <c:layout>
        <c:manualLayout>
          <c:xMode val="edge"/>
          <c:yMode val="edge"/>
          <c:x val="0.21666139741963"/>
          <c:y val="0.89720140286699701"/>
          <c:w val="0.65031132379269896"/>
          <c:h val="8.1409064909019696E-2"/>
        </c:manualLayout>
      </c:layout>
      <c:overlay val="0"/>
    </c:legend>
    <c:plotVisOnly val="1"/>
    <c:dispBlanksAs val="gap"/>
    <c:showDLblsOverMax val="0"/>
  </c:chart>
  <c:txPr>
    <a:bodyPr/>
    <a:lstStyle/>
    <a:p>
      <a:pPr>
        <a:defRPr sz="2000">
          <a:latin typeface="Franklin Gothic Book"/>
          <a:cs typeface="Franklin Gothic Book"/>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4592569353353"/>
          <c:y val="3.27461524346453E-2"/>
          <c:w val="0.85348068334880101"/>
          <c:h val="0.762134406001864"/>
        </c:manualLayout>
      </c:layout>
      <c:barChart>
        <c:barDir val="col"/>
        <c:grouping val="clustered"/>
        <c:varyColors val="0"/>
        <c:ser>
          <c:idx val="0"/>
          <c:order val="0"/>
          <c:tx>
            <c:strRef>
              <c:f>Sheet1!$B$1</c:f>
              <c:strCache>
                <c:ptCount val="1"/>
                <c:pt idx="0">
                  <c:v>Column1</c:v>
                </c:pt>
              </c:strCache>
            </c:strRef>
          </c:tx>
          <c:spPr>
            <a:solidFill>
              <a:srgbClr val="01A290">
                <a:lumMod val="50000"/>
              </a:srgbClr>
            </a:solidFill>
            <a:ln>
              <a:solidFill>
                <a:srgbClr val="003300"/>
              </a:solidFill>
            </a:ln>
          </c:spPr>
          <c:invertIfNegative val="0"/>
          <c:dLbls>
            <c:dLbl>
              <c:idx val="3"/>
              <c:spPr/>
              <c:txPr>
                <a:bodyPr/>
                <a:lstStyle/>
                <a:p>
                  <a:pPr>
                    <a:defRPr sz="2400">
                      <a:solidFill>
                        <a:schemeClr val="tx1"/>
                      </a:solidFill>
                    </a:defRPr>
                  </a:pPr>
                  <a:endParaRPr lang="en-US"/>
                </a:p>
              </c:txPr>
              <c:dLblPos val="inEnd"/>
              <c:showLegendKey val="0"/>
              <c:showVal val="1"/>
              <c:showCatName val="0"/>
              <c:showSerName val="0"/>
              <c:showPercent val="0"/>
              <c:showBubbleSize val="0"/>
            </c:dLbl>
            <c:txPr>
              <a:bodyPr/>
              <a:lstStyle/>
              <a:p>
                <a:pPr>
                  <a:defRPr sz="2400">
                    <a:solidFill>
                      <a:srgbClr val="EBF1DD"/>
                    </a:solidFill>
                  </a:defRPr>
                </a:pPr>
                <a:endParaRPr lang="en-US"/>
              </a:p>
            </c:txPr>
            <c:dLblPos val="inEnd"/>
            <c:showLegendKey val="0"/>
            <c:showVal val="1"/>
            <c:showCatName val="0"/>
            <c:showSerName val="0"/>
            <c:showPercent val="0"/>
            <c:showBubbleSize val="0"/>
            <c:showLeaderLines val="0"/>
          </c:dLbls>
          <c:cat>
            <c:strRef>
              <c:f>Sheet1!$A$2:$A$4</c:f>
              <c:strCache>
                <c:ptCount val="3"/>
                <c:pt idx="0">
                  <c:v>White_x000d_Non-Hispanic</c:v>
                </c:pt>
                <c:pt idx="1">
                  <c:v>Black_x000d_Non-Hispanic</c:v>
                </c:pt>
                <c:pt idx="2">
                  <c:v>Hispanic</c:v>
                </c:pt>
              </c:strCache>
            </c:strRef>
          </c:cat>
          <c:val>
            <c:numRef>
              <c:f>Sheet1!$B$2:$B$4</c:f>
              <c:numCache>
                <c:formatCode>0.00</c:formatCode>
                <c:ptCount val="3"/>
                <c:pt idx="0">
                  <c:v>2.64</c:v>
                </c:pt>
                <c:pt idx="1">
                  <c:v>0.89</c:v>
                </c:pt>
                <c:pt idx="2">
                  <c:v>1.01</c:v>
                </c:pt>
              </c:numCache>
            </c:numRef>
          </c:val>
        </c:ser>
        <c:dLbls>
          <c:showLegendKey val="0"/>
          <c:showVal val="0"/>
          <c:showCatName val="0"/>
          <c:showSerName val="0"/>
          <c:showPercent val="0"/>
          <c:showBubbleSize val="0"/>
        </c:dLbls>
        <c:gapWidth val="75"/>
        <c:overlap val="-7"/>
        <c:axId val="145522688"/>
        <c:axId val="145524224"/>
      </c:barChart>
      <c:catAx>
        <c:axId val="145522688"/>
        <c:scaling>
          <c:orientation val="minMax"/>
        </c:scaling>
        <c:delete val="0"/>
        <c:axPos val="b"/>
        <c:majorTickMark val="out"/>
        <c:minorTickMark val="none"/>
        <c:tickLblPos val="nextTo"/>
        <c:crossAx val="145524224"/>
        <c:crosses val="autoZero"/>
        <c:auto val="1"/>
        <c:lblAlgn val="ctr"/>
        <c:lblOffset val="100"/>
        <c:noMultiLvlLbl val="0"/>
      </c:catAx>
      <c:valAx>
        <c:axId val="145524224"/>
        <c:scaling>
          <c:orientation val="minMax"/>
        </c:scaling>
        <c:delete val="0"/>
        <c:axPos val="l"/>
        <c:majorGridlines>
          <c:spPr>
            <a:ln w="9525" cmpd="sng">
              <a:solidFill>
                <a:schemeClr val="tx1"/>
              </a:solidFill>
              <a:prstDash val="dot"/>
            </a:ln>
          </c:spPr>
        </c:majorGridlines>
        <c:numFmt formatCode="0.0" sourceLinked="0"/>
        <c:majorTickMark val="out"/>
        <c:minorTickMark val="none"/>
        <c:tickLblPos val="nextTo"/>
        <c:crossAx val="145522688"/>
        <c:crosses val="autoZero"/>
        <c:crossBetween val="between"/>
      </c:valAx>
      <c:spPr>
        <a:solidFill>
          <a:schemeClr val="bg1"/>
        </a:solidFill>
        <a:ln>
          <a:solidFill>
            <a:srgbClr val="060505"/>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2000">
          <a:latin typeface="Franklin Gothic Book"/>
          <a:cs typeface="Franklin Gothic Book"/>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4592569353353"/>
          <c:y val="3.27461524346453E-2"/>
          <c:w val="0.85348068334880101"/>
          <c:h val="0.762134406001864"/>
        </c:manualLayout>
      </c:layout>
      <c:barChart>
        <c:barDir val="col"/>
        <c:grouping val="clustered"/>
        <c:varyColors val="0"/>
        <c:ser>
          <c:idx val="0"/>
          <c:order val="0"/>
          <c:tx>
            <c:strRef>
              <c:f>Sheet1!$B$1</c:f>
              <c:strCache>
                <c:ptCount val="1"/>
                <c:pt idx="0">
                  <c:v>US Born</c:v>
                </c:pt>
              </c:strCache>
            </c:strRef>
          </c:tx>
          <c:spPr>
            <a:solidFill>
              <a:srgbClr val="01A290">
                <a:lumMod val="50000"/>
              </a:srgbClr>
            </a:solidFill>
            <a:ln>
              <a:solidFill>
                <a:srgbClr val="003300"/>
              </a:solidFill>
            </a:ln>
          </c:spPr>
          <c:invertIfNegative val="0"/>
          <c:dLbls>
            <c:txPr>
              <a:bodyPr/>
              <a:lstStyle/>
              <a:p>
                <a:pPr>
                  <a:defRPr sz="2400">
                    <a:solidFill>
                      <a:srgbClr val="003300"/>
                    </a:solidFill>
                  </a:defRPr>
                </a:pPr>
                <a:endParaRPr lang="en-US"/>
              </a:p>
            </c:txPr>
            <c:dLblPos val="outEnd"/>
            <c:showLegendKey val="0"/>
            <c:showVal val="1"/>
            <c:showCatName val="0"/>
            <c:showSerName val="0"/>
            <c:showPercent val="0"/>
            <c:showBubbleSize val="0"/>
            <c:showLeaderLines val="0"/>
          </c:dLbls>
          <c:cat>
            <c:strRef>
              <c:f>Sheet1!$A$2:$A$4</c:f>
              <c:strCache>
                <c:ptCount val="3"/>
                <c:pt idx="0">
                  <c:v>Total Health Care</c:v>
                </c:pt>
                <c:pt idx="1">
                  <c:v>ED Care</c:v>
                </c:pt>
                <c:pt idx="2">
                  <c:v>Children</c:v>
                </c:pt>
              </c:strCache>
            </c:strRef>
          </c:cat>
          <c:val>
            <c:numRef>
              <c:f>Sheet1!$B$2:$B$4</c:f>
              <c:numCache>
                <c:formatCode>"$"#,##0</c:formatCode>
                <c:ptCount val="3"/>
                <c:pt idx="0">
                  <c:v>2546</c:v>
                </c:pt>
                <c:pt idx="1">
                  <c:v>91</c:v>
                </c:pt>
                <c:pt idx="2">
                  <c:v>1059</c:v>
                </c:pt>
              </c:numCache>
            </c:numRef>
          </c:val>
        </c:ser>
        <c:ser>
          <c:idx val="1"/>
          <c:order val="1"/>
          <c:tx>
            <c:strRef>
              <c:f>Sheet1!$C$1</c:f>
              <c:strCache>
                <c:ptCount val="1"/>
                <c:pt idx="0">
                  <c:v>Immigrants</c:v>
                </c:pt>
              </c:strCache>
            </c:strRef>
          </c:tx>
          <c:spPr>
            <a:solidFill>
              <a:srgbClr val="800000"/>
            </a:solidFill>
            <a:ln>
              <a:solidFill>
                <a:srgbClr val="003300"/>
              </a:solidFill>
            </a:ln>
          </c:spPr>
          <c:invertIfNegative val="0"/>
          <c:dLbls>
            <c:showLegendKey val="0"/>
            <c:showVal val="1"/>
            <c:showCatName val="0"/>
            <c:showSerName val="0"/>
            <c:showPercent val="0"/>
            <c:showBubbleSize val="0"/>
            <c:showLeaderLines val="0"/>
          </c:dLbls>
          <c:cat>
            <c:strRef>
              <c:f>Sheet1!$A$2:$A$4</c:f>
              <c:strCache>
                <c:ptCount val="3"/>
                <c:pt idx="0">
                  <c:v>Total Health Care</c:v>
                </c:pt>
                <c:pt idx="1">
                  <c:v>ED Care</c:v>
                </c:pt>
                <c:pt idx="2">
                  <c:v>Children</c:v>
                </c:pt>
              </c:strCache>
            </c:strRef>
          </c:cat>
          <c:val>
            <c:numRef>
              <c:f>Sheet1!$C$2:$C$4</c:f>
              <c:numCache>
                <c:formatCode>"$"#,##0</c:formatCode>
                <c:ptCount val="3"/>
                <c:pt idx="0">
                  <c:v>1582</c:v>
                </c:pt>
                <c:pt idx="1">
                  <c:v>33</c:v>
                </c:pt>
                <c:pt idx="2">
                  <c:v>270</c:v>
                </c:pt>
              </c:numCache>
            </c:numRef>
          </c:val>
        </c:ser>
        <c:dLbls>
          <c:showLegendKey val="0"/>
          <c:showVal val="0"/>
          <c:showCatName val="0"/>
          <c:showSerName val="0"/>
          <c:showPercent val="0"/>
          <c:showBubbleSize val="0"/>
        </c:dLbls>
        <c:gapWidth val="75"/>
        <c:overlap val="-7"/>
        <c:axId val="145633280"/>
        <c:axId val="145634816"/>
      </c:barChart>
      <c:catAx>
        <c:axId val="145633280"/>
        <c:scaling>
          <c:orientation val="minMax"/>
        </c:scaling>
        <c:delete val="0"/>
        <c:axPos val="b"/>
        <c:majorTickMark val="out"/>
        <c:minorTickMark val="none"/>
        <c:tickLblPos val="nextTo"/>
        <c:crossAx val="145634816"/>
        <c:crosses val="autoZero"/>
        <c:auto val="1"/>
        <c:lblAlgn val="ctr"/>
        <c:lblOffset val="100"/>
        <c:noMultiLvlLbl val="0"/>
      </c:catAx>
      <c:valAx>
        <c:axId val="145634816"/>
        <c:scaling>
          <c:orientation val="minMax"/>
        </c:scaling>
        <c:delete val="0"/>
        <c:axPos val="l"/>
        <c:majorGridlines>
          <c:spPr>
            <a:ln w="9525" cmpd="sng">
              <a:solidFill>
                <a:schemeClr val="tx1"/>
              </a:solidFill>
              <a:prstDash val="dot"/>
            </a:ln>
          </c:spPr>
        </c:majorGridlines>
        <c:numFmt formatCode="&quot;$&quot;#,##0" sourceLinked="0"/>
        <c:majorTickMark val="out"/>
        <c:minorTickMark val="none"/>
        <c:tickLblPos val="nextTo"/>
        <c:crossAx val="145633280"/>
        <c:crosses val="autoZero"/>
        <c:crossBetween val="between"/>
      </c:valAx>
      <c:spPr>
        <a:solidFill>
          <a:schemeClr val="bg1"/>
        </a:solidFill>
        <a:ln>
          <a:solidFill>
            <a:srgbClr val="060505"/>
          </a:solidFill>
        </a:ln>
        <a:effectLst>
          <a:outerShdw blurRad="50800" dist="38100" dir="2700000" algn="tl" rotWithShape="0">
            <a:prstClr val="black">
              <a:alpha val="40000"/>
            </a:prstClr>
          </a:outerShdw>
        </a:effectLst>
      </c:spPr>
    </c:plotArea>
    <c:legend>
      <c:legendPos val="b"/>
      <c:layout>
        <c:manualLayout>
          <c:xMode val="edge"/>
          <c:yMode val="edge"/>
          <c:x val="0.28754863288410598"/>
          <c:y val="0.89997972113487901"/>
          <c:w val="0.46296829906398401"/>
          <c:h val="7.9208837488452297E-2"/>
        </c:manualLayout>
      </c:layout>
      <c:overlay val="0"/>
    </c:legend>
    <c:plotVisOnly val="1"/>
    <c:dispBlanksAs val="gap"/>
    <c:showDLblsOverMax val="0"/>
  </c:chart>
  <c:txPr>
    <a:bodyPr/>
    <a:lstStyle/>
    <a:p>
      <a:pPr>
        <a:defRPr sz="2000">
          <a:latin typeface="Franklin Gothic Book"/>
          <a:cs typeface="Franklin Gothic Book"/>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Inappropriate</c:v>
                </c:pt>
              </c:strCache>
            </c:strRef>
          </c:tx>
          <c:spPr>
            <a:solidFill>
              <a:srgbClr val="800000"/>
            </a:solidFill>
            <a:ln>
              <a:solidFill>
                <a:srgbClr val="003300"/>
              </a:solidFill>
            </a:ln>
          </c:spPr>
          <c:invertIfNegative val="0"/>
          <c:dLbls>
            <c:txPr>
              <a:bodyPr/>
              <a:lstStyle/>
              <a:p>
                <a:pPr>
                  <a:defRPr>
                    <a:solidFill>
                      <a:schemeClr val="bg1"/>
                    </a:solidFill>
                    <a:latin typeface="Franklin Gothic Book"/>
                    <a:cs typeface="Franklin Gothic Book"/>
                  </a:defRPr>
                </a:pPr>
                <a:endParaRPr lang="en-US"/>
              </a:p>
            </c:txPr>
            <c:showLegendKey val="0"/>
            <c:showVal val="1"/>
            <c:showCatName val="0"/>
            <c:showSerName val="0"/>
            <c:showPercent val="0"/>
            <c:showBubbleSize val="0"/>
            <c:showLeaderLines val="0"/>
          </c:dLbls>
          <c:cat>
            <c:strRef>
              <c:f>Sheet1!$A$2:$A$6</c:f>
              <c:strCache>
                <c:ptCount val="5"/>
                <c:pt idx="0">
                  <c:v>Hysterectomy</c:v>
                </c:pt>
                <c:pt idx="1">
                  <c:v>Bypass 
Surgery</c:v>
                </c:pt>
                <c:pt idx="2">
                  <c:v>Angiography</c:v>
                </c:pt>
                <c:pt idx="3">
                  <c:v>Angioplasty</c:v>
                </c:pt>
                <c:pt idx="4">
                  <c:v>Cataract 
Surgery</c:v>
                </c:pt>
              </c:strCache>
            </c:strRef>
          </c:cat>
          <c:val>
            <c:numRef>
              <c:f>Sheet1!$B$2:$B$6</c:f>
              <c:numCache>
                <c:formatCode>0%</c:formatCode>
                <c:ptCount val="5"/>
                <c:pt idx="0">
                  <c:v>0.16</c:v>
                </c:pt>
                <c:pt idx="1">
                  <c:v>0.14000000000000001</c:v>
                </c:pt>
                <c:pt idx="2">
                  <c:v>0.17</c:v>
                </c:pt>
                <c:pt idx="3">
                  <c:v>0.04</c:v>
                </c:pt>
                <c:pt idx="4">
                  <c:v>0.02</c:v>
                </c:pt>
              </c:numCache>
            </c:numRef>
          </c:val>
        </c:ser>
        <c:ser>
          <c:idx val="1"/>
          <c:order val="1"/>
          <c:tx>
            <c:strRef>
              <c:f>Sheet1!$C$1</c:f>
              <c:strCache>
                <c:ptCount val="1"/>
                <c:pt idx="0">
                  <c:v>Questionable</c:v>
                </c:pt>
              </c:strCache>
            </c:strRef>
          </c:tx>
          <c:spPr>
            <a:solidFill>
              <a:schemeClr val="accent1">
                <a:lumMod val="50000"/>
              </a:schemeClr>
            </a:solidFill>
            <a:ln>
              <a:solidFill>
                <a:srgbClr val="003300"/>
              </a:solidFill>
            </a:ln>
          </c:spPr>
          <c:invertIfNegative val="0"/>
          <c:dLbls>
            <c:txPr>
              <a:bodyPr/>
              <a:lstStyle/>
              <a:p>
                <a:pPr>
                  <a:defRPr sz="2400">
                    <a:solidFill>
                      <a:schemeClr val="bg1"/>
                    </a:solidFill>
                    <a:latin typeface="Franklin Gothic Book"/>
                    <a:cs typeface="Franklin Gothic Book"/>
                  </a:defRPr>
                </a:pPr>
                <a:endParaRPr lang="en-US"/>
              </a:p>
            </c:txPr>
            <c:showLegendKey val="0"/>
            <c:showVal val="1"/>
            <c:showCatName val="0"/>
            <c:showSerName val="0"/>
            <c:showPercent val="0"/>
            <c:showBubbleSize val="0"/>
            <c:showLeaderLines val="0"/>
          </c:dLbls>
          <c:cat>
            <c:strRef>
              <c:f>Sheet1!$A$2:$A$6</c:f>
              <c:strCache>
                <c:ptCount val="5"/>
                <c:pt idx="0">
                  <c:v>Hysterectomy</c:v>
                </c:pt>
                <c:pt idx="1">
                  <c:v>Bypass 
Surgery</c:v>
                </c:pt>
                <c:pt idx="2">
                  <c:v>Angiography</c:v>
                </c:pt>
                <c:pt idx="3">
                  <c:v>Angioplasty</c:v>
                </c:pt>
                <c:pt idx="4">
                  <c:v>Cataract 
Surgery</c:v>
                </c:pt>
              </c:strCache>
            </c:strRef>
          </c:cat>
          <c:val>
            <c:numRef>
              <c:f>Sheet1!$C$2:$C$6</c:f>
              <c:numCache>
                <c:formatCode>0%</c:formatCode>
                <c:ptCount val="5"/>
                <c:pt idx="0">
                  <c:v>0.25</c:v>
                </c:pt>
                <c:pt idx="1">
                  <c:v>0.3</c:v>
                </c:pt>
                <c:pt idx="2">
                  <c:v>0.09</c:v>
                </c:pt>
                <c:pt idx="3">
                  <c:v>0.38</c:v>
                </c:pt>
                <c:pt idx="4">
                  <c:v>7.0000000000000007E-2</c:v>
                </c:pt>
              </c:numCache>
            </c:numRef>
          </c:val>
        </c:ser>
        <c:dLbls>
          <c:showLegendKey val="0"/>
          <c:showVal val="0"/>
          <c:showCatName val="0"/>
          <c:showSerName val="0"/>
          <c:showPercent val="0"/>
          <c:showBubbleSize val="0"/>
        </c:dLbls>
        <c:gapWidth val="41"/>
        <c:overlap val="100"/>
        <c:axId val="145795328"/>
        <c:axId val="145809408"/>
      </c:barChart>
      <c:catAx>
        <c:axId val="145795328"/>
        <c:scaling>
          <c:orientation val="minMax"/>
        </c:scaling>
        <c:delete val="0"/>
        <c:axPos val="b"/>
        <c:majorTickMark val="out"/>
        <c:minorTickMark val="none"/>
        <c:tickLblPos val="nextTo"/>
        <c:txPr>
          <a:bodyPr/>
          <a:lstStyle/>
          <a:p>
            <a:pPr>
              <a:defRPr>
                <a:latin typeface="Franklin Gothic Book"/>
                <a:cs typeface="Franklin Gothic Book"/>
              </a:defRPr>
            </a:pPr>
            <a:endParaRPr lang="en-US"/>
          </a:p>
        </c:txPr>
        <c:crossAx val="145809408"/>
        <c:crosses val="autoZero"/>
        <c:auto val="1"/>
        <c:lblAlgn val="ctr"/>
        <c:lblOffset val="100"/>
        <c:noMultiLvlLbl val="0"/>
      </c:catAx>
      <c:valAx>
        <c:axId val="145809408"/>
        <c:scaling>
          <c:orientation val="minMax"/>
        </c:scaling>
        <c:delete val="0"/>
        <c:axPos val="l"/>
        <c:majorGridlines/>
        <c:numFmt formatCode="0%" sourceLinked="1"/>
        <c:majorTickMark val="out"/>
        <c:minorTickMark val="none"/>
        <c:tickLblPos val="nextTo"/>
        <c:txPr>
          <a:bodyPr/>
          <a:lstStyle/>
          <a:p>
            <a:pPr>
              <a:defRPr>
                <a:latin typeface="Franklin Gothic Book"/>
                <a:cs typeface="Franklin Gothic Book"/>
              </a:defRPr>
            </a:pPr>
            <a:endParaRPr lang="en-US"/>
          </a:p>
        </c:txPr>
        <c:crossAx val="145795328"/>
        <c:crosses val="autoZero"/>
        <c:crossBetween val="between"/>
        <c:majorUnit val="0.1"/>
      </c:valAx>
      <c:spPr>
        <a:solidFill>
          <a:schemeClr val="bg1"/>
        </a:solidFill>
        <a:ln>
          <a:solidFill>
            <a:srgbClr val="003300"/>
          </a:solidFill>
        </a:ln>
        <a:effectLst>
          <a:outerShdw blurRad="50800" dist="38100" dir="2700000" algn="tl" rotWithShape="0">
            <a:prstClr val="black">
              <a:alpha val="40000"/>
            </a:prstClr>
          </a:outerShdw>
        </a:effectLst>
      </c:spPr>
    </c:plotArea>
    <c:legend>
      <c:legendPos val="b"/>
      <c:overlay val="0"/>
      <c:txPr>
        <a:bodyPr/>
        <a:lstStyle/>
        <a:p>
          <a:pPr>
            <a:defRPr>
              <a:latin typeface="Franklin Gothic Book"/>
              <a:cs typeface="Franklin Gothic Book"/>
            </a:defRPr>
          </a:pPr>
          <a:endParaRPr lang="en-US"/>
        </a:p>
      </c:txPr>
    </c:legend>
    <c:plotVisOnly val="1"/>
    <c:dispBlanksAs val="gap"/>
    <c:showDLblsOverMax val="0"/>
  </c:chart>
  <c:txPr>
    <a:bodyPr/>
    <a:lstStyle/>
    <a:p>
      <a:pPr>
        <a:defRPr sz="2000">
          <a:latin typeface="Franklin Gothic Medium" pitchFamily="34" charset="0"/>
        </a:defRPr>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3843535044397802E-2"/>
          <c:y val="4.4515665844257403E-2"/>
          <c:w val="0.90006332426226998"/>
          <c:h val="0.71661850837261498"/>
        </c:manualLayout>
      </c:layout>
      <c:barChart>
        <c:barDir val="col"/>
        <c:grouping val="stacked"/>
        <c:varyColors val="0"/>
        <c:ser>
          <c:idx val="0"/>
          <c:order val="0"/>
          <c:tx>
            <c:strRef>
              <c:f>Sheet1!$B$1</c:f>
              <c:strCache>
                <c:ptCount val="1"/>
                <c:pt idx="0">
                  <c:v>Column1</c:v>
                </c:pt>
              </c:strCache>
            </c:strRef>
          </c:tx>
          <c:spPr>
            <a:solidFill>
              <a:srgbClr val="005148"/>
            </a:solidFill>
            <a:ln>
              <a:solidFill>
                <a:srgbClr val="003300"/>
              </a:solidFill>
            </a:ln>
          </c:spPr>
          <c:invertIfNegative val="0"/>
          <c:dLbls>
            <c:dLbl>
              <c:idx val="4"/>
              <c:layout>
                <c:manualLayout>
                  <c:x val="0"/>
                  <c:y val="-4.4515665844257403E-2"/>
                </c:manualLayout>
              </c:layout>
              <c:spPr/>
              <c:txPr>
                <a:bodyPr/>
                <a:lstStyle/>
                <a:p>
                  <a:pPr>
                    <a:defRPr>
                      <a:solidFill>
                        <a:srgbClr val="003300"/>
                      </a:solidFill>
                      <a:latin typeface="Franklin Gothic Book"/>
                      <a:cs typeface="Franklin Gothic Book"/>
                    </a:defRPr>
                  </a:pPr>
                  <a:endParaRPr lang="en-US"/>
                </a:p>
              </c:txPr>
              <c:showLegendKey val="0"/>
              <c:showVal val="1"/>
              <c:showCatName val="0"/>
              <c:showSerName val="0"/>
              <c:showPercent val="0"/>
              <c:showBubbleSize val="0"/>
            </c:dLbl>
            <c:txPr>
              <a:bodyPr/>
              <a:lstStyle/>
              <a:p>
                <a:pPr>
                  <a:defRPr>
                    <a:solidFill>
                      <a:schemeClr val="bg1"/>
                    </a:solidFill>
                    <a:latin typeface="Franklin Gothic Book"/>
                    <a:cs typeface="Franklin Gothic Book"/>
                  </a:defRPr>
                </a:pPr>
                <a:endParaRPr lang="en-US"/>
              </a:p>
            </c:txPr>
            <c:showLegendKey val="0"/>
            <c:showVal val="1"/>
            <c:showCatName val="0"/>
            <c:showSerName val="0"/>
            <c:showPercent val="0"/>
            <c:showBubbleSize val="0"/>
            <c:showLeaderLines val="0"/>
          </c:dLbls>
          <c:cat>
            <c:strRef>
              <c:f>Sheet1!$A$2:$A$6</c:f>
              <c:strCache>
                <c:ptCount val="5"/>
                <c:pt idx="0">
                  <c:v>Any Inappropriate Use</c:v>
                </c:pt>
                <c:pt idx="1">
                  <c:v>CHF _x000d_&lt;90 Days</c:v>
                </c:pt>
                <c:pt idx="2">
                  <c:v>MI _x000d_&lt;40 Days</c:v>
                </c:pt>
                <c:pt idx="3">
                  <c:v>NYHA _x000d_Class IV _x000d_CHF</c:v>
                </c:pt>
                <c:pt idx="4">
                  <c:v>CABG _x000d_&lt;90 Days</c:v>
                </c:pt>
              </c:strCache>
            </c:strRef>
          </c:cat>
          <c:val>
            <c:numRef>
              <c:f>Sheet1!$B$2:$B$6</c:f>
              <c:numCache>
                <c:formatCode>0.0%</c:formatCode>
                <c:ptCount val="5"/>
                <c:pt idx="0">
                  <c:v>0.22500000000000001</c:v>
                </c:pt>
                <c:pt idx="1">
                  <c:v>0.14000000000000001</c:v>
                </c:pt>
                <c:pt idx="2">
                  <c:v>8.3000000000000004E-2</c:v>
                </c:pt>
                <c:pt idx="3">
                  <c:v>2.7E-2</c:v>
                </c:pt>
                <c:pt idx="4">
                  <c:v>7.0000000000000001E-3</c:v>
                </c:pt>
              </c:numCache>
            </c:numRef>
          </c:val>
        </c:ser>
        <c:dLbls>
          <c:showLegendKey val="0"/>
          <c:showVal val="0"/>
          <c:showCatName val="0"/>
          <c:showSerName val="0"/>
          <c:showPercent val="0"/>
          <c:showBubbleSize val="0"/>
        </c:dLbls>
        <c:gapWidth val="41"/>
        <c:overlap val="100"/>
        <c:axId val="145885824"/>
        <c:axId val="145899904"/>
      </c:barChart>
      <c:catAx>
        <c:axId val="145885824"/>
        <c:scaling>
          <c:orientation val="minMax"/>
        </c:scaling>
        <c:delete val="0"/>
        <c:axPos val="b"/>
        <c:majorTickMark val="out"/>
        <c:minorTickMark val="none"/>
        <c:tickLblPos val="nextTo"/>
        <c:txPr>
          <a:bodyPr/>
          <a:lstStyle/>
          <a:p>
            <a:pPr>
              <a:defRPr>
                <a:latin typeface="Franklin Gothic Book"/>
                <a:cs typeface="Franklin Gothic Book"/>
              </a:defRPr>
            </a:pPr>
            <a:endParaRPr lang="en-US"/>
          </a:p>
        </c:txPr>
        <c:crossAx val="145899904"/>
        <c:crosses val="autoZero"/>
        <c:auto val="1"/>
        <c:lblAlgn val="ctr"/>
        <c:lblOffset val="100"/>
        <c:noMultiLvlLbl val="0"/>
      </c:catAx>
      <c:valAx>
        <c:axId val="145899904"/>
        <c:scaling>
          <c:orientation val="minMax"/>
          <c:max val="0.25"/>
          <c:min val="0"/>
        </c:scaling>
        <c:delete val="0"/>
        <c:axPos val="l"/>
        <c:majorGridlines/>
        <c:numFmt formatCode="0%" sourceLinked="0"/>
        <c:majorTickMark val="out"/>
        <c:minorTickMark val="none"/>
        <c:tickLblPos val="nextTo"/>
        <c:txPr>
          <a:bodyPr/>
          <a:lstStyle/>
          <a:p>
            <a:pPr>
              <a:defRPr>
                <a:latin typeface="Franklin Gothic Book"/>
                <a:cs typeface="Franklin Gothic Book"/>
              </a:defRPr>
            </a:pPr>
            <a:endParaRPr lang="en-US"/>
          </a:p>
        </c:txPr>
        <c:crossAx val="145885824"/>
        <c:crosses val="autoZero"/>
        <c:crossBetween val="between"/>
        <c:majorUnit val="0.05"/>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2000">
          <a:latin typeface="Franklin Gothic Medium" pitchFamily="34" charset="0"/>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36834044407799"/>
          <c:y val="5.3124999999999999E-2"/>
          <c:w val="0.70937314667215901"/>
          <c:h val="0.82114696615642002"/>
        </c:manualLayout>
      </c:layout>
      <c:lineChart>
        <c:grouping val="standard"/>
        <c:varyColors val="0"/>
        <c:ser>
          <c:idx val="0"/>
          <c:order val="0"/>
          <c:tx>
            <c:strRef>
              <c:f>Sheet1!$B$1</c:f>
              <c:strCache>
                <c:ptCount val="1"/>
                <c:pt idx="0">
                  <c:v>Number of surgeries (thousands)</c:v>
                </c:pt>
              </c:strCache>
            </c:strRef>
          </c:tx>
          <c:marker>
            <c:symbol val="none"/>
          </c:marker>
          <c:cat>
            <c:numRef>
              <c:f>Sheet1!$A$2:$A$13</c:f>
              <c:numCache>
                <c:formatCode>General</c:formatCode>
                <c:ptCount val="12"/>
                <c:pt idx="0">
                  <c:v>1993</c:v>
                </c:pt>
                <c:pt idx="1">
                  <c:v>1994</c:v>
                </c:pt>
                <c:pt idx="2">
                  <c:v>1995</c:v>
                </c:pt>
                <c:pt idx="3">
                  <c:v>1996</c:v>
                </c:pt>
                <c:pt idx="4">
                  <c:v>1997</c:v>
                </c:pt>
                <c:pt idx="5">
                  <c:v>1998</c:v>
                </c:pt>
                <c:pt idx="6">
                  <c:v>1999</c:v>
                </c:pt>
                <c:pt idx="7">
                  <c:v>2000</c:v>
                </c:pt>
                <c:pt idx="8">
                  <c:v>2001</c:v>
                </c:pt>
                <c:pt idx="9">
                  <c:v>2002</c:v>
                </c:pt>
                <c:pt idx="10">
                  <c:v>2003</c:v>
                </c:pt>
                <c:pt idx="11">
                  <c:v>2004</c:v>
                </c:pt>
              </c:numCache>
            </c:numRef>
          </c:cat>
          <c:val>
            <c:numRef>
              <c:f>Sheet1!$B$2:$B$13</c:f>
              <c:numCache>
                <c:formatCode>General</c:formatCode>
                <c:ptCount val="12"/>
                <c:pt idx="0">
                  <c:v>175</c:v>
                </c:pt>
                <c:pt idx="1">
                  <c:v>175</c:v>
                </c:pt>
                <c:pt idx="2">
                  <c:v>175</c:v>
                </c:pt>
                <c:pt idx="3">
                  <c:v>175</c:v>
                </c:pt>
                <c:pt idx="4">
                  <c:v>175</c:v>
                </c:pt>
                <c:pt idx="5">
                  <c:v>175</c:v>
                </c:pt>
                <c:pt idx="6">
                  <c:v>175</c:v>
                </c:pt>
                <c:pt idx="7">
                  <c:v>175</c:v>
                </c:pt>
                <c:pt idx="8">
                  <c:v>175</c:v>
                </c:pt>
                <c:pt idx="9">
                  <c:v>175</c:v>
                </c:pt>
                <c:pt idx="10">
                  <c:v>175</c:v>
                </c:pt>
                <c:pt idx="11">
                  <c:v>175</c:v>
                </c:pt>
              </c:numCache>
            </c:numRef>
          </c:val>
          <c:smooth val="0"/>
        </c:ser>
        <c:dLbls>
          <c:showLegendKey val="0"/>
          <c:showVal val="0"/>
          <c:showCatName val="0"/>
          <c:showSerName val="0"/>
          <c:showPercent val="0"/>
          <c:showBubbleSize val="0"/>
        </c:dLbls>
        <c:marker val="1"/>
        <c:smooth val="0"/>
        <c:axId val="146421248"/>
        <c:axId val="146422784"/>
      </c:lineChart>
      <c:lineChart>
        <c:grouping val="standard"/>
        <c:varyColors val="0"/>
        <c:ser>
          <c:idx val="1"/>
          <c:order val="1"/>
          <c:tx>
            <c:strRef>
              <c:f>Sheet1!$C$1</c:f>
              <c:strCache>
                <c:ptCount val="1"/>
                <c:pt idx="0">
                  <c:v>Number of hospitals</c:v>
                </c:pt>
              </c:strCache>
            </c:strRef>
          </c:tx>
          <c:marker>
            <c:symbol val="none"/>
          </c:marker>
          <c:cat>
            <c:numRef>
              <c:f>Sheet1!$A$2:$A$13</c:f>
              <c:numCache>
                <c:formatCode>General</c:formatCode>
                <c:ptCount val="12"/>
                <c:pt idx="0">
                  <c:v>1993</c:v>
                </c:pt>
                <c:pt idx="1">
                  <c:v>1994</c:v>
                </c:pt>
                <c:pt idx="2">
                  <c:v>1995</c:v>
                </c:pt>
                <c:pt idx="3">
                  <c:v>1996</c:v>
                </c:pt>
                <c:pt idx="4">
                  <c:v>1997</c:v>
                </c:pt>
                <c:pt idx="5">
                  <c:v>1998</c:v>
                </c:pt>
                <c:pt idx="6">
                  <c:v>1999</c:v>
                </c:pt>
                <c:pt idx="7">
                  <c:v>2000</c:v>
                </c:pt>
                <c:pt idx="8">
                  <c:v>2001</c:v>
                </c:pt>
                <c:pt idx="9">
                  <c:v>2002</c:v>
                </c:pt>
                <c:pt idx="10">
                  <c:v>2003</c:v>
                </c:pt>
                <c:pt idx="11">
                  <c:v>2004</c:v>
                </c:pt>
              </c:numCache>
            </c:numRef>
          </c:cat>
          <c:val>
            <c:numRef>
              <c:f>Sheet1!$C$2:$C$13</c:f>
              <c:numCache>
                <c:formatCode>General</c:formatCode>
                <c:ptCount val="12"/>
                <c:pt idx="0">
                  <c:v>1000</c:v>
                </c:pt>
                <c:pt idx="1">
                  <c:v>1000</c:v>
                </c:pt>
                <c:pt idx="2">
                  <c:v>1000</c:v>
                </c:pt>
                <c:pt idx="3">
                  <c:v>1000</c:v>
                </c:pt>
                <c:pt idx="4">
                  <c:v>1000</c:v>
                </c:pt>
                <c:pt idx="5">
                  <c:v>1000</c:v>
                </c:pt>
                <c:pt idx="6">
                  <c:v>1000</c:v>
                </c:pt>
                <c:pt idx="7">
                  <c:v>1000</c:v>
                </c:pt>
                <c:pt idx="8">
                  <c:v>1000</c:v>
                </c:pt>
                <c:pt idx="9">
                  <c:v>1000</c:v>
                </c:pt>
                <c:pt idx="10">
                  <c:v>1000</c:v>
                </c:pt>
                <c:pt idx="11">
                  <c:v>1000</c:v>
                </c:pt>
              </c:numCache>
            </c:numRef>
          </c:val>
          <c:smooth val="0"/>
        </c:ser>
        <c:dLbls>
          <c:showLegendKey val="0"/>
          <c:showVal val="0"/>
          <c:showCatName val="0"/>
          <c:showSerName val="0"/>
          <c:showPercent val="0"/>
          <c:showBubbleSize val="0"/>
        </c:dLbls>
        <c:marker val="1"/>
        <c:smooth val="0"/>
        <c:axId val="146426880"/>
        <c:axId val="146424960"/>
      </c:lineChart>
      <c:catAx>
        <c:axId val="146421248"/>
        <c:scaling>
          <c:orientation val="minMax"/>
        </c:scaling>
        <c:delete val="0"/>
        <c:axPos val="b"/>
        <c:numFmt formatCode="General" sourceLinked="1"/>
        <c:majorTickMark val="out"/>
        <c:minorTickMark val="none"/>
        <c:tickLblPos val="nextTo"/>
        <c:crossAx val="146422784"/>
        <c:crosses val="autoZero"/>
        <c:auto val="1"/>
        <c:lblAlgn val="ctr"/>
        <c:lblOffset val="100"/>
        <c:tickLblSkip val="2"/>
        <c:noMultiLvlLbl val="0"/>
      </c:catAx>
      <c:valAx>
        <c:axId val="146422784"/>
        <c:scaling>
          <c:orientation val="minMax"/>
        </c:scaling>
        <c:delete val="0"/>
        <c:axPos val="l"/>
        <c:majorGridlines/>
        <c:title>
          <c:tx>
            <c:rich>
              <a:bodyPr rot="-5400000" vert="horz"/>
              <a:lstStyle/>
              <a:p>
                <a:pPr>
                  <a:defRPr>
                    <a:solidFill>
                      <a:schemeClr val="bg1"/>
                    </a:solidFill>
                  </a:defRPr>
                </a:pPr>
                <a:r>
                  <a:rPr lang="en-US" dirty="0" smtClean="0">
                    <a:solidFill>
                      <a:schemeClr val="bg1"/>
                    </a:solidFill>
                  </a:rPr>
                  <a:t>Number of Surgeries (000s)</a:t>
                </a:r>
                <a:endParaRPr lang="en-US" dirty="0">
                  <a:solidFill>
                    <a:schemeClr val="bg1"/>
                  </a:solidFill>
                </a:endParaRPr>
              </a:p>
            </c:rich>
          </c:tx>
          <c:layout>
            <c:manualLayout>
              <c:xMode val="edge"/>
              <c:yMode val="edge"/>
              <c:x val="4.3378331805983402E-3"/>
              <c:y val="6.6507281450198602E-2"/>
            </c:manualLayout>
          </c:layout>
          <c:overlay val="0"/>
          <c:spPr>
            <a:solidFill>
              <a:srgbClr val="800000"/>
            </a:solidFill>
          </c:spPr>
        </c:title>
        <c:numFmt formatCode="General" sourceLinked="1"/>
        <c:majorTickMark val="out"/>
        <c:minorTickMark val="none"/>
        <c:tickLblPos val="nextTo"/>
        <c:crossAx val="146421248"/>
        <c:crosses val="autoZero"/>
        <c:crossBetween val="between"/>
        <c:majorUnit val="50"/>
      </c:valAx>
      <c:valAx>
        <c:axId val="146424960"/>
        <c:scaling>
          <c:orientation val="minMax"/>
        </c:scaling>
        <c:delete val="0"/>
        <c:axPos val="r"/>
        <c:title>
          <c:tx>
            <c:rich>
              <a:bodyPr rot="-5400000" vert="horz"/>
              <a:lstStyle/>
              <a:p>
                <a:pPr>
                  <a:defRPr>
                    <a:solidFill>
                      <a:srgbClr val="EBF1DD"/>
                    </a:solidFill>
                  </a:defRPr>
                </a:pPr>
                <a:r>
                  <a:rPr lang="en-US" dirty="0" smtClean="0">
                    <a:solidFill>
                      <a:srgbClr val="EBF1DD"/>
                    </a:solidFill>
                  </a:rPr>
                  <a:t>Number of</a:t>
                </a:r>
                <a:r>
                  <a:rPr lang="en-US" baseline="0" dirty="0" smtClean="0">
                    <a:solidFill>
                      <a:srgbClr val="EBF1DD"/>
                    </a:solidFill>
                  </a:rPr>
                  <a:t> Hospitals</a:t>
                </a:r>
                <a:endParaRPr lang="en-US" dirty="0">
                  <a:solidFill>
                    <a:srgbClr val="EBF1DD"/>
                  </a:solidFill>
                </a:endParaRPr>
              </a:p>
            </c:rich>
          </c:tx>
          <c:overlay val="0"/>
          <c:spPr>
            <a:solidFill>
              <a:schemeClr val="accent1">
                <a:lumMod val="50000"/>
              </a:schemeClr>
            </a:solidFill>
          </c:spPr>
        </c:title>
        <c:numFmt formatCode="General" sourceLinked="1"/>
        <c:majorTickMark val="out"/>
        <c:minorTickMark val="none"/>
        <c:tickLblPos val="nextTo"/>
        <c:crossAx val="146426880"/>
        <c:crosses val="max"/>
        <c:crossBetween val="between"/>
      </c:valAx>
      <c:catAx>
        <c:axId val="146426880"/>
        <c:scaling>
          <c:orientation val="minMax"/>
        </c:scaling>
        <c:delete val="1"/>
        <c:axPos val="b"/>
        <c:numFmt formatCode="General" sourceLinked="1"/>
        <c:majorTickMark val="out"/>
        <c:minorTickMark val="none"/>
        <c:tickLblPos val="nextTo"/>
        <c:crossAx val="146424960"/>
        <c:crosses val="autoZero"/>
        <c:auto val="1"/>
        <c:lblAlgn val="ctr"/>
        <c:lblOffset val="100"/>
        <c:noMultiLvlLbl val="0"/>
      </c:cat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2000">
          <a:latin typeface="Franklin Gothic Book"/>
          <a:cs typeface="Franklin Gothic Book"/>
        </a:defRPr>
      </a:pPr>
      <a:endParaRPr lang="en-US"/>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9.6059402996874294E-2"/>
          <c:y val="3.0266241059989599E-2"/>
          <c:w val="0.79248189005478997"/>
          <c:h val="0.92156000131979798"/>
        </c:manualLayout>
      </c:layout>
      <c:pieChart>
        <c:varyColors val="1"/>
        <c:ser>
          <c:idx val="0"/>
          <c:order val="0"/>
          <c:tx>
            <c:strRef>
              <c:f>Sheet1!$B$1</c:f>
              <c:strCache>
                <c:ptCount val="1"/>
                <c:pt idx="0">
                  <c:v>Sales</c:v>
                </c:pt>
              </c:strCache>
            </c:strRef>
          </c:tx>
          <c:spPr>
            <a:ln>
              <a:solidFill>
                <a:schemeClr val="bg1"/>
              </a:solidFill>
            </a:ln>
          </c:spPr>
          <c:dPt>
            <c:idx val="0"/>
            <c:bubble3D val="0"/>
            <c:spPr>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w="6350" cap="rnd" cmpd="sng" algn="ctr">
                <a:solidFill>
                  <a:srgbClr val="003300"/>
                </a:solidFill>
                <a:prstDash val="solid"/>
              </a:ln>
              <a:effectLst>
                <a:outerShdw blurRad="39000" dist="25400" dir="5400000" rotWithShape="0">
                  <a:srgbClr val="000000">
                    <a:alpha val="38000"/>
                  </a:srgbClr>
                </a:outerShdw>
              </a:effectLst>
            </c:spPr>
          </c:dPt>
          <c:dPt>
            <c:idx val="1"/>
            <c:bubble3D val="0"/>
            <c:spPr>
              <a:gradFill rotWithShape="1">
                <a:gsLst>
                  <a:gs pos="0">
                    <a:schemeClr val="accent5">
                      <a:shade val="47500"/>
                      <a:satMod val="137000"/>
                    </a:schemeClr>
                  </a:gs>
                  <a:gs pos="55000">
                    <a:schemeClr val="accent5">
                      <a:shade val="69000"/>
                      <a:satMod val="137000"/>
                    </a:schemeClr>
                  </a:gs>
                  <a:gs pos="100000">
                    <a:schemeClr val="accent5">
                      <a:shade val="98000"/>
                      <a:satMod val="137000"/>
                    </a:schemeClr>
                  </a:gs>
                </a:gsLst>
                <a:lin ang="16200000" scaled="0"/>
              </a:gradFill>
              <a:ln w="6350" cap="rnd" cmpd="sng" algn="ctr">
                <a:solidFill>
                  <a:schemeClr val="tx1"/>
                </a:solidFill>
                <a:prstDash val="solid"/>
              </a:ln>
              <a:effectLst>
                <a:outerShdw blurRad="39000" dist="25400" dir="5400000" rotWithShape="0">
                  <a:srgbClr val="000000">
                    <a:alpha val="38000"/>
                  </a:srgbClr>
                </a:outerShdw>
              </a:effectLst>
            </c:spPr>
          </c:dPt>
          <c:dPt>
            <c:idx val="2"/>
            <c:bubble3D val="0"/>
            <c:spPr>
              <a:gradFill rotWithShape="1">
                <a:gsLst>
                  <a:gs pos="0">
                    <a:schemeClr val="accent1">
                      <a:shade val="47500"/>
                      <a:satMod val="137000"/>
                    </a:schemeClr>
                  </a:gs>
                  <a:gs pos="55000">
                    <a:schemeClr val="accent1">
                      <a:shade val="69000"/>
                      <a:satMod val="137000"/>
                    </a:schemeClr>
                  </a:gs>
                  <a:gs pos="100000">
                    <a:schemeClr val="accent1">
                      <a:shade val="98000"/>
                      <a:satMod val="137000"/>
                    </a:schemeClr>
                  </a:gs>
                </a:gsLst>
                <a:lin ang="16200000" scaled="0"/>
              </a:gradFill>
              <a:ln w="6350" cap="rnd" cmpd="sng" algn="ctr">
                <a:solidFill>
                  <a:srgbClr val="003300"/>
                </a:solidFill>
                <a:prstDash val="solid"/>
              </a:ln>
              <a:effectLst>
                <a:outerShdw blurRad="39000" dist="25400" dir="5400000" rotWithShape="0">
                  <a:srgbClr val="000000">
                    <a:alpha val="38000"/>
                  </a:srgbClr>
                </a:outerShdw>
              </a:effectLst>
            </c:spPr>
          </c:dPt>
          <c:dLbls>
            <c:dLbl>
              <c:idx val="1"/>
              <c:spPr/>
              <c:txPr>
                <a:bodyPr/>
                <a:lstStyle/>
                <a:p>
                  <a:pPr>
                    <a:defRPr sz="2000">
                      <a:solidFill>
                        <a:schemeClr val="tx1"/>
                      </a:solidFill>
                      <a:latin typeface="Franklin Gothic Book"/>
                      <a:cs typeface="Franklin Gothic Book"/>
                    </a:defRPr>
                  </a:pPr>
                  <a:endParaRPr lang="en-US"/>
                </a:p>
              </c:txPr>
              <c:showLegendKey val="0"/>
              <c:showVal val="1"/>
              <c:showCatName val="1"/>
              <c:showSerName val="0"/>
              <c:showPercent val="0"/>
              <c:showBubbleSize val="0"/>
            </c:dLbl>
            <c:txPr>
              <a:bodyPr/>
              <a:lstStyle/>
              <a:p>
                <a:pPr>
                  <a:defRPr sz="2000">
                    <a:solidFill>
                      <a:schemeClr val="bg1"/>
                    </a:solidFill>
                    <a:latin typeface="Franklin Gothic Book"/>
                    <a:cs typeface="Franklin Gothic Book"/>
                  </a:defRPr>
                </a:pPr>
                <a:endParaRPr lang="en-US"/>
              </a:p>
            </c:txPr>
            <c:showLegendKey val="0"/>
            <c:showVal val="1"/>
            <c:showCatName val="1"/>
            <c:showSerName val="0"/>
            <c:showPercent val="0"/>
            <c:showBubbleSize val="0"/>
            <c:separator>; </c:separator>
            <c:showLeaderLines val="1"/>
          </c:dLbls>
          <c:cat>
            <c:strRef>
              <c:f>Sheet1!$A$2:$A$4</c:f>
              <c:strCache>
                <c:ptCount val="3"/>
                <c:pt idx="0">
                  <c:v>0-5 Miles</c:v>
                </c:pt>
                <c:pt idx="1">
                  <c:v>6-20 Miles</c:v>
                </c:pt>
                <c:pt idx="2">
                  <c:v>&gt;20 Miles</c:v>
                </c:pt>
              </c:strCache>
            </c:strRef>
          </c:cat>
          <c:val>
            <c:numRef>
              <c:f>Sheet1!$B$2:$B$4</c:f>
              <c:numCache>
                <c:formatCode>0%</c:formatCode>
                <c:ptCount val="3"/>
                <c:pt idx="0">
                  <c:v>0.32</c:v>
                </c:pt>
                <c:pt idx="1">
                  <c:v>0.33</c:v>
                </c:pt>
                <c:pt idx="2">
                  <c:v>0.36</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C00000"/>
              </a:solidFill>
              <a:ln>
                <a:solidFill>
                  <a:schemeClr val="tx1"/>
                </a:solidFill>
              </a:ln>
            </c:spPr>
          </c:dPt>
          <c:dPt>
            <c:idx val="1"/>
            <c:bubble3D val="0"/>
            <c:spPr>
              <a:solidFill>
                <a:srgbClr val="000000"/>
              </a:solidFill>
              <a:ln>
                <a:solidFill>
                  <a:schemeClr val="tx1"/>
                </a:solidFill>
              </a:ln>
            </c:spPr>
          </c:dPt>
          <c:cat>
            <c:strRef>
              <c:f>Sheet1!$A$2:$A$3</c:f>
              <c:strCache>
                <c:ptCount val="2"/>
                <c:pt idx="0">
                  <c:v>Diabetes</c:v>
                </c:pt>
                <c:pt idx="1">
                  <c:v>Non-diabetic</c:v>
                </c:pt>
              </c:strCache>
            </c:strRef>
          </c:cat>
          <c:val>
            <c:numRef>
              <c:f>Sheet1!$B$2:$B$3</c:f>
              <c:numCache>
                <c:formatCode>0.000%</c:formatCode>
                <c:ptCount val="2"/>
                <c:pt idx="0" formatCode="0.00%">
                  <c:v>0.16600000000000001</c:v>
                </c:pt>
                <c:pt idx="1">
                  <c:v>0.83399999999999996</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9.6059402996874294E-2"/>
          <c:y val="3.0266241059989599E-2"/>
          <c:w val="0.79248189005478997"/>
          <c:h val="0.92156000131979798"/>
        </c:manualLayout>
      </c:layout>
      <c:pieChart>
        <c:varyColors val="1"/>
        <c:ser>
          <c:idx val="0"/>
          <c:order val="0"/>
          <c:tx>
            <c:strRef>
              <c:f>Sheet1!$B$1</c:f>
              <c:strCache>
                <c:ptCount val="1"/>
                <c:pt idx="0">
                  <c:v>Sales</c:v>
                </c:pt>
              </c:strCache>
            </c:strRef>
          </c:tx>
          <c:spPr>
            <a:ln>
              <a:solidFill>
                <a:srgbClr val="EBF1DD"/>
              </a:solidFill>
            </a:ln>
          </c:spPr>
          <c:dPt>
            <c:idx val="0"/>
            <c:bubble3D val="0"/>
            <c:spPr>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w="6350" cap="rnd" cmpd="sng" algn="ctr">
                <a:solidFill>
                  <a:srgbClr val="003300"/>
                </a:solidFill>
                <a:prstDash val="solid"/>
              </a:ln>
              <a:effectLst>
                <a:outerShdw blurRad="39000" dist="25400" dir="5400000" rotWithShape="0">
                  <a:srgbClr val="000000">
                    <a:alpha val="38000"/>
                  </a:srgbClr>
                </a:outerShdw>
              </a:effectLst>
            </c:spPr>
          </c:dPt>
          <c:dPt>
            <c:idx val="1"/>
            <c:bubble3D val="0"/>
            <c:spPr>
              <a:gradFill rotWithShape="1">
                <a:gsLst>
                  <a:gs pos="0">
                    <a:schemeClr val="accent5">
                      <a:shade val="47500"/>
                      <a:satMod val="137000"/>
                    </a:schemeClr>
                  </a:gs>
                  <a:gs pos="55000">
                    <a:schemeClr val="accent5">
                      <a:shade val="69000"/>
                      <a:satMod val="137000"/>
                    </a:schemeClr>
                  </a:gs>
                  <a:gs pos="100000">
                    <a:schemeClr val="accent5">
                      <a:shade val="98000"/>
                      <a:satMod val="137000"/>
                    </a:schemeClr>
                  </a:gs>
                </a:gsLst>
                <a:lin ang="16200000" scaled="0"/>
              </a:gradFill>
              <a:ln w="6350" cap="rnd" cmpd="sng" algn="ctr">
                <a:solidFill>
                  <a:srgbClr val="003300"/>
                </a:solidFill>
                <a:prstDash val="solid"/>
              </a:ln>
              <a:effectLst>
                <a:outerShdw blurRad="39000" dist="25400" dir="5400000" rotWithShape="0">
                  <a:srgbClr val="000000">
                    <a:alpha val="38000"/>
                  </a:srgbClr>
                </a:outerShdw>
              </a:effectLst>
            </c:spPr>
          </c:dPt>
          <c:dPt>
            <c:idx val="2"/>
            <c:bubble3D val="0"/>
            <c:spPr>
              <a:solidFill>
                <a:schemeClr val="accent1">
                  <a:lumMod val="50000"/>
                </a:schemeClr>
              </a:solidFill>
              <a:ln>
                <a:solidFill>
                  <a:srgbClr val="EBF1DD"/>
                </a:solidFill>
              </a:ln>
            </c:spPr>
          </c:dPt>
          <c:dLbls>
            <c:dLbl>
              <c:idx val="0"/>
              <c:layout>
                <c:manualLayout>
                  <c:x val="6.4415167174600597E-3"/>
                  <c:y val="0.15758614572995999"/>
                </c:manualLayout>
              </c:layout>
              <c:spPr/>
              <c:txPr>
                <a:bodyPr/>
                <a:lstStyle/>
                <a:p>
                  <a:pPr>
                    <a:defRPr sz="2000">
                      <a:solidFill>
                        <a:schemeClr val="bg1"/>
                      </a:solidFill>
                      <a:latin typeface="Franklin Gothic Book"/>
                      <a:cs typeface="Franklin Gothic Book"/>
                    </a:defRPr>
                  </a:pPr>
                  <a:endParaRPr lang="en-US"/>
                </a:p>
              </c:txPr>
              <c:showLegendKey val="0"/>
              <c:showVal val="1"/>
              <c:showCatName val="1"/>
              <c:showSerName val="0"/>
              <c:showPercent val="0"/>
              <c:showBubbleSize val="0"/>
              <c:separator>; </c:separator>
            </c:dLbl>
            <c:txPr>
              <a:bodyPr/>
              <a:lstStyle/>
              <a:p>
                <a:pPr>
                  <a:defRPr sz="2000">
                    <a:solidFill>
                      <a:schemeClr val="tx1"/>
                    </a:solidFill>
                    <a:latin typeface="Franklin Gothic Book"/>
                    <a:cs typeface="Franklin Gothic Book"/>
                  </a:defRPr>
                </a:pPr>
                <a:endParaRPr lang="en-US"/>
              </a:p>
            </c:txPr>
            <c:showLegendKey val="0"/>
            <c:showVal val="1"/>
            <c:showCatName val="1"/>
            <c:showSerName val="0"/>
            <c:showPercent val="0"/>
            <c:showBubbleSize val="0"/>
            <c:separator>; </c:separator>
            <c:showLeaderLines val="1"/>
          </c:dLbls>
          <c:cat>
            <c:strRef>
              <c:f>Sheet1!$A$2:$A$3</c:f>
              <c:strCache>
                <c:ptCount val="2"/>
                <c:pt idx="0">
                  <c:v>0-5 Miles</c:v>
                </c:pt>
                <c:pt idx="1">
                  <c:v>6-20 Miles</c:v>
                </c:pt>
              </c:strCache>
            </c:strRef>
          </c:cat>
          <c:val>
            <c:numRef>
              <c:f>Sheet1!$B$2:$B$3</c:f>
              <c:numCache>
                <c:formatCode>0%</c:formatCode>
                <c:ptCount val="2"/>
                <c:pt idx="0">
                  <c:v>0.8</c:v>
                </c:pt>
                <c:pt idx="1">
                  <c:v>0.2</c:v>
                </c:pt>
              </c:numCache>
            </c:numRef>
          </c:val>
        </c:ser>
        <c:dLbls>
          <c:showLegendKey val="0"/>
          <c:showVal val="0"/>
          <c:showCatName val="0"/>
          <c:showSerName val="0"/>
          <c:showPercent val="0"/>
          <c:showBubbleSize val="0"/>
          <c:showLeaderLines val="1"/>
        </c:dLbls>
        <c:firstSliceAng val="215"/>
      </c:pieChart>
    </c:plotArea>
    <c:plotVisOnly val="1"/>
    <c:dispBlanksAs val="gap"/>
    <c:showDLblsOverMax val="0"/>
  </c:chart>
  <c:txPr>
    <a:bodyPr/>
    <a:lstStyle/>
    <a:p>
      <a:pPr>
        <a:defRPr sz="1800"/>
      </a:pPr>
      <a:endParaRPr lang="en-US"/>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lumMod val="50000"/>
              </a:schemeClr>
            </a:solidFill>
            <a:ln>
              <a:solidFill>
                <a:srgbClr val="003300"/>
              </a:solidFill>
            </a:ln>
          </c:spPr>
          <c:invertIfNegative val="0"/>
          <c:dLbls>
            <c:dLbl>
              <c:idx val="0"/>
              <c:spPr/>
              <c:txPr>
                <a:bodyPr/>
                <a:lstStyle/>
                <a:p>
                  <a:pPr>
                    <a:defRPr sz="2800">
                      <a:solidFill>
                        <a:schemeClr val="tx1"/>
                      </a:solidFill>
                    </a:defRPr>
                  </a:pPr>
                  <a:endParaRPr lang="en-US"/>
                </a:p>
              </c:txPr>
              <c:dLblPos val="inEnd"/>
              <c:showLegendKey val="0"/>
              <c:showVal val="1"/>
              <c:showCatName val="0"/>
              <c:showSerName val="0"/>
              <c:showPercent val="0"/>
              <c:showBubbleSize val="0"/>
            </c:dLbl>
            <c:txPr>
              <a:bodyPr/>
              <a:lstStyle/>
              <a:p>
                <a:pPr>
                  <a:defRPr sz="2800">
                    <a:solidFill>
                      <a:srgbClr val="EBF1DD"/>
                    </a:solidFill>
                  </a:defRPr>
                </a:pPr>
                <a:endParaRPr lang="en-US"/>
              </a:p>
            </c:txPr>
            <c:dLblPos val="inEnd"/>
            <c:showLegendKey val="0"/>
            <c:showVal val="1"/>
            <c:showCatName val="0"/>
            <c:showSerName val="0"/>
            <c:showPercent val="0"/>
            <c:showBubbleSize val="0"/>
            <c:showLeaderLines val="0"/>
          </c:dLbls>
          <c:cat>
            <c:strRef>
              <c:f>Sheet1!$A$2:$A$4</c:f>
              <c:strCache>
                <c:ptCount val="3"/>
                <c:pt idx="0">
                  <c:v>New Type_x000d_Better_x000d_Than Old</c:v>
                </c:pt>
                <c:pt idx="1">
                  <c:v>New Type_x000d_Same_x000d_As Old</c:v>
                </c:pt>
                <c:pt idx="2">
                  <c:v>New Type_x000d_Worse_x000d_Than Old</c:v>
                </c:pt>
              </c:strCache>
            </c:strRef>
          </c:cat>
          <c:val>
            <c:numRef>
              <c:f>Sheet1!$B$2:$B$4</c:f>
              <c:numCache>
                <c:formatCode>0%</c:formatCode>
                <c:ptCount val="3"/>
                <c:pt idx="0">
                  <c:v>0</c:v>
                </c:pt>
                <c:pt idx="1">
                  <c:v>0.2</c:v>
                </c:pt>
                <c:pt idx="2">
                  <c:v>0.08</c:v>
                </c:pt>
              </c:numCache>
            </c:numRef>
          </c:val>
        </c:ser>
        <c:dLbls>
          <c:showLegendKey val="0"/>
          <c:showVal val="0"/>
          <c:showCatName val="0"/>
          <c:showSerName val="0"/>
          <c:showPercent val="0"/>
          <c:showBubbleSize val="0"/>
        </c:dLbls>
        <c:gapWidth val="50"/>
        <c:axId val="146178048"/>
        <c:axId val="146179584"/>
      </c:barChart>
      <c:catAx>
        <c:axId val="146178048"/>
        <c:scaling>
          <c:orientation val="minMax"/>
        </c:scaling>
        <c:delete val="0"/>
        <c:axPos val="b"/>
        <c:majorTickMark val="out"/>
        <c:minorTickMark val="none"/>
        <c:tickLblPos val="nextTo"/>
        <c:crossAx val="146179584"/>
        <c:crosses val="autoZero"/>
        <c:auto val="1"/>
        <c:lblAlgn val="ctr"/>
        <c:lblOffset val="100"/>
        <c:noMultiLvlLbl val="0"/>
      </c:catAx>
      <c:valAx>
        <c:axId val="146179584"/>
        <c:scaling>
          <c:orientation val="minMax"/>
        </c:scaling>
        <c:delete val="0"/>
        <c:axPos val="l"/>
        <c:majorGridlines/>
        <c:numFmt formatCode="0%" sourceLinked="1"/>
        <c:majorTickMark val="out"/>
        <c:minorTickMark val="none"/>
        <c:tickLblPos val="nextTo"/>
        <c:crossAx val="146178048"/>
        <c:crosses val="autoZero"/>
        <c:crossBetween val="between"/>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2000">
          <a:latin typeface="Franklin Gothic Book"/>
          <a:cs typeface="Franklin Gothic Book"/>
        </a:defRPr>
      </a:pPr>
      <a:endParaRPr lang="en-US"/>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Percent to pts</c:v>
                </c:pt>
              </c:strCache>
            </c:strRef>
          </c:tx>
          <c:spPr>
            <a:solidFill>
              <a:schemeClr val="accent1">
                <a:lumMod val="50000"/>
              </a:schemeClr>
            </a:solidFill>
            <a:ln>
              <a:solidFill>
                <a:srgbClr val="003300"/>
              </a:solidFill>
            </a:ln>
          </c:spPr>
          <c:invertIfNegative val="0"/>
          <c:cat>
            <c:numRef>
              <c:f>Sheet1!$A$2:$A$22</c:f>
              <c:numCache>
                <c:formatCode>General</c:formatCode>
                <c:ptCount val="21"/>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numCache>
            </c:numRef>
          </c:cat>
          <c:val>
            <c:numRef>
              <c:f>Sheet1!$B$2:$B$22</c:f>
              <c:numCache>
                <c:formatCode>0%</c:formatCode>
                <c:ptCount val="21"/>
                <c:pt idx="0">
                  <c:v>0.55843125304873198</c:v>
                </c:pt>
                <c:pt idx="1">
                  <c:v>0.75700293055622203</c:v>
                </c:pt>
                <c:pt idx="2">
                  <c:v>0.64656912499910202</c:v>
                </c:pt>
                <c:pt idx="3">
                  <c:v>0.51911355978531204</c:v>
                </c:pt>
                <c:pt idx="4">
                  <c:v>0.53942014323535803</c:v>
                </c:pt>
                <c:pt idx="5">
                  <c:v>0.59672091017103601</c:v>
                </c:pt>
                <c:pt idx="6">
                  <c:v>0.54165785800241995</c:v>
                </c:pt>
                <c:pt idx="7">
                  <c:v>0.71744489184964799</c:v>
                </c:pt>
                <c:pt idx="8">
                  <c:v>0.75388524775291899</c:v>
                </c:pt>
                <c:pt idx="9">
                  <c:v>0.79317562334233005</c:v>
                </c:pt>
                <c:pt idx="10">
                  <c:v>0.91691205354535099</c:v>
                </c:pt>
                <c:pt idx="11">
                  <c:v>0.920087097838032</c:v>
                </c:pt>
                <c:pt idx="12">
                  <c:v>0.79453960747318597</c:v>
                </c:pt>
                <c:pt idx="13">
                  <c:v>0.60267601669301896</c:v>
                </c:pt>
                <c:pt idx="14">
                  <c:v>0.506515191291943</c:v>
                </c:pt>
                <c:pt idx="15">
                  <c:v>0.428583201363333</c:v>
                </c:pt>
                <c:pt idx="16">
                  <c:v>0.40988500950339202</c:v>
                </c:pt>
                <c:pt idx="17">
                  <c:v>0.36508820483480098</c:v>
                </c:pt>
                <c:pt idx="18">
                  <c:v>0.37093121104882998</c:v>
                </c:pt>
                <c:pt idx="19">
                  <c:v>0.33247134168856102</c:v>
                </c:pt>
                <c:pt idx="20">
                  <c:v>0.35531610102278199</c:v>
                </c:pt>
              </c:numCache>
            </c:numRef>
          </c:val>
        </c:ser>
        <c:dLbls>
          <c:showLegendKey val="0"/>
          <c:showVal val="0"/>
          <c:showCatName val="0"/>
          <c:showSerName val="0"/>
          <c:showPercent val="0"/>
          <c:showBubbleSize val="0"/>
        </c:dLbls>
        <c:gapWidth val="50"/>
        <c:axId val="110270336"/>
        <c:axId val="110271872"/>
      </c:barChart>
      <c:catAx>
        <c:axId val="110270336"/>
        <c:scaling>
          <c:orientation val="minMax"/>
        </c:scaling>
        <c:delete val="0"/>
        <c:axPos val="b"/>
        <c:numFmt formatCode="General" sourceLinked="1"/>
        <c:majorTickMark val="out"/>
        <c:minorTickMark val="none"/>
        <c:tickLblPos val="nextTo"/>
        <c:txPr>
          <a:bodyPr/>
          <a:lstStyle/>
          <a:p>
            <a:pPr>
              <a:defRPr sz="2000">
                <a:latin typeface="Franklin Gothic Book"/>
                <a:cs typeface="Franklin Gothic Book"/>
              </a:defRPr>
            </a:pPr>
            <a:endParaRPr lang="en-US"/>
          </a:p>
        </c:txPr>
        <c:crossAx val="110271872"/>
        <c:crosses val="autoZero"/>
        <c:auto val="1"/>
        <c:lblAlgn val="ctr"/>
        <c:lblOffset val="100"/>
        <c:tickLblSkip val="5"/>
        <c:noMultiLvlLbl val="0"/>
      </c:catAx>
      <c:valAx>
        <c:axId val="110271872"/>
        <c:scaling>
          <c:orientation val="minMax"/>
        </c:scaling>
        <c:delete val="0"/>
        <c:axPos val="l"/>
        <c:majorGridlines/>
        <c:numFmt formatCode="0%" sourceLinked="1"/>
        <c:majorTickMark val="out"/>
        <c:minorTickMark val="none"/>
        <c:tickLblPos val="nextTo"/>
        <c:txPr>
          <a:bodyPr/>
          <a:lstStyle/>
          <a:p>
            <a:pPr>
              <a:defRPr sz="2000">
                <a:latin typeface="Franklin Gothic Book"/>
                <a:cs typeface="Franklin Gothic Book"/>
              </a:defRPr>
            </a:pPr>
            <a:endParaRPr lang="en-US"/>
          </a:p>
        </c:txPr>
        <c:crossAx val="110270336"/>
        <c:crosses val="autoZero"/>
        <c:crossBetween val="between"/>
        <c:majorUnit val="0.2"/>
      </c:valAx>
      <c:spPr>
        <a:solidFill>
          <a:schemeClr val="bg1"/>
        </a:solidFill>
        <a:ln>
          <a:solidFill>
            <a:schemeClr val="tx1"/>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5148"/>
            </a:solidFill>
            <a:ln>
              <a:solidFill>
                <a:srgbClr val="003300"/>
              </a:solidFill>
            </a:ln>
          </c:spPr>
          <c:invertIfNegative val="0"/>
          <c:dLbls>
            <c:dLbl>
              <c:idx val="1"/>
              <c:spPr/>
              <c:txPr>
                <a:bodyPr/>
                <a:lstStyle/>
                <a:p>
                  <a:pPr>
                    <a:defRPr sz="2000">
                      <a:solidFill>
                        <a:schemeClr val="bg1"/>
                      </a:solidFill>
                    </a:defRPr>
                  </a:pPr>
                  <a:endParaRPr lang="en-US"/>
                </a:p>
              </c:txPr>
              <c:dLblPos val="inEnd"/>
              <c:showLegendKey val="0"/>
              <c:showVal val="1"/>
              <c:showCatName val="0"/>
              <c:showSerName val="0"/>
              <c:showPercent val="0"/>
              <c:showBubbleSize val="0"/>
            </c:dLbl>
            <c:txPr>
              <a:bodyPr/>
              <a:lstStyle/>
              <a:p>
                <a:pPr>
                  <a:defRPr sz="2000"/>
                </a:pPr>
                <a:endParaRPr lang="en-US"/>
              </a:p>
            </c:txPr>
            <c:showLegendKey val="0"/>
            <c:showVal val="1"/>
            <c:showCatName val="0"/>
            <c:showSerName val="0"/>
            <c:showPercent val="0"/>
            <c:showBubbleSize val="0"/>
            <c:showLeaderLines val="0"/>
          </c:dLbls>
          <c:cat>
            <c:strRef>
              <c:f>Sheet1!$A$2:$A$3</c:f>
              <c:strCache>
                <c:ptCount val="2"/>
                <c:pt idx="0">
                  <c:v>Malpractice Costs</c:v>
                </c:pt>
                <c:pt idx="1">
                  <c:v>Other Healthcare</c:v>
                </c:pt>
              </c:strCache>
            </c:strRef>
          </c:cat>
          <c:val>
            <c:numRef>
              <c:f>Sheet1!$B$2:$B$3</c:f>
              <c:numCache>
                <c:formatCode>"$"#,##0_);[Red]\("$"#,##0\)</c:formatCode>
                <c:ptCount val="2"/>
                <c:pt idx="0" formatCode="&quot;$&quot;#,##0.00_);[Red]\(&quot;$&quot;#,##0.00\)">
                  <c:v>55.44</c:v>
                </c:pt>
                <c:pt idx="1">
                  <c:v>2250</c:v>
                </c:pt>
              </c:numCache>
            </c:numRef>
          </c:val>
        </c:ser>
        <c:dLbls>
          <c:showLegendKey val="0"/>
          <c:showVal val="0"/>
          <c:showCatName val="0"/>
          <c:showSerName val="0"/>
          <c:showPercent val="0"/>
          <c:showBubbleSize val="0"/>
        </c:dLbls>
        <c:gapWidth val="50"/>
        <c:axId val="146895232"/>
        <c:axId val="146896768"/>
      </c:barChart>
      <c:catAx>
        <c:axId val="146895232"/>
        <c:scaling>
          <c:orientation val="minMax"/>
        </c:scaling>
        <c:delete val="0"/>
        <c:axPos val="b"/>
        <c:majorTickMark val="out"/>
        <c:minorTickMark val="none"/>
        <c:tickLblPos val="nextTo"/>
        <c:crossAx val="146896768"/>
        <c:crosses val="autoZero"/>
        <c:auto val="1"/>
        <c:lblAlgn val="ctr"/>
        <c:lblOffset val="100"/>
        <c:noMultiLvlLbl val="0"/>
      </c:catAx>
      <c:valAx>
        <c:axId val="146896768"/>
        <c:scaling>
          <c:orientation val="minMax"/>
        </c:scaling>
        <c:delete val="0"/>
        <c:axPos val="l"/>
        <c:majorGridlines/>
        <c:numFmt formatCode="&quot;$&quot;#,##0_);[Red]\(&quot;$&quot;#,##0\)" sourceLinked="0"/>
        <c:majorTickMark val="out"/>
        <c:minorTickMark val="none"/>
        <c:tickLblPos val="nextTo"/>
        <c:crossAx val="146895232"/>
        <c:crosses val="autoZero"/>
        <c:crossBetween val="between"/>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2000">
          <a:latin typeface="Franklin Gothic Book"/>
          <a:cs typeface="Franklin Gothic Book"/>
        </a:defRPr>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3271020696697201"/>
          <c:y val="4.0759510221985998E-2"/>
          <c:w val="0.53357543298118804"/>
          <c:h val="0.91689084597637105"/>
        </c:manualLayout>
      </c:layout>
      <c:pieChart>
        <c:varyColors val="1"/>
        <c:ser>
          <c:idx val="0"/>
          <c:order val="0"/>
          <c:tx>
            <c:strRef>
              <c:f>Sheet1!$B$1</c:f>
              <c:strCache>
                <c:ptCount val="1"/>
                <c:pt idx="0">
                  <c:v>Sales</c:v>
                </c:pt>
              </c:strCache>
            </c:strRef>
          </c:tx>
          <c:spPr>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w="6350" cap="rnd" cmpd="sng" algn="ctr">
              <a:solidFill>
                <a:schemeClr val="accent4">
                  <a:shade val="95000"/>
                  <a:satMod val="105000"/>
                </a:schemeClr>
              </a:solidFill>
              <a:prstDash val="solid"/>
            </a:ln>
            <a:effectLst>
              <a:outerShdw blurRad="39000" dist="25400" dir="5400000" rotWithShape="0">
                <a:srgbClr val="000000">
                  <a:alpha val="38000"/>
                </a:srgbClr>
              </a:outerShdw>
            </a:effectLst>
          </c:spPr>
          <c:dPt>
            <c:idx val="0"/>
            <c:bubble3D val="0"/>
            <c:spPr>
              <a:gradFill rotWithShape="1">
                <a:gsLst>
                  <a:gs pos="0">
                    <a:schemeClr val="accent1">
                      <a:shade val="47500"/>
                      <a:satMod val="137000"/>
                    </a:schemeClr>
                  </a:gs>
                  <a:gs pos="55000">
                    <a:schemeClr val="accent1">
                      <a:shade val="69000"/>
                      <a:satMod val="137000"/>
                    </a:schemeClr>
                  </a:gs>
                  <a:gs pos="100000">
                    <a:schemeClr val="accent1">
                      <a:shade val="98000"/>
                      <a:satMod val="137000"/>
                    </a:schemeClr>
                  </a:gs>
                </a:gsLst>
                <a:lin ang="16200000" scaled="0"/>
              </a:gradFill>
              <a:ln w="6350" cap="rnd" cmpd="sng" algn="ctr">
                <a:solidFill>
                  <a:srgbClr val="003300"/>
                </a:solidFill>
                <a:prstDash val="solid"/>
              </a:ln>
              <a:effectLst>
                <a:outerShdw blurRad="39000" dist="25400" dir="5400000" rotWithShape="0">
                  <a:srgbClr val="000000">
                    <a:alpha val="38000"/>
                  </a:srgbClr>
                </a:outerShdw>
              </a:effectLst>
            </c:spPr>
          </c:dPt>
          <c:dPt>
            <c:idx val="1"/>
            <c:bubble3D val="0"/>
            <c:spPr>
              <a:gradFill rotWithShape="1">
                <a:gsLst>
                  <a:gs pos="0">
                    <a:schemeClr val="accent5">
                      <a:shade val="47500"/>
                      <a:satMod val="137000"/>
                    </a:schemeClr>
                  </a:gs>
                  <a:gs pos="55000">
                    <a:schemeClr val="accent5">
                      <a:shade val="69000"/>
                      <a:satMod val="137000"/>
                    </a:schemeClr>
                  </a:gs>
                  <a:gs pos="100000">
                    <a:schemeClr val="accent5">
                      <a:shade val="98000"/>
                      <a:satMod val="137000"/>
                    </a:schemeClr>
                  </a:gs>
                </a:gsLst>
                <a:lin ang="16200000" scaled="0"/>
              </a:gradFill>
              <a:ln w="6350" cap="rnd" cmpd="sng" algn="ctr">
                <a:solidFill>
                  <a:srgbClr val="003300"/>
                </a:solidFill>
                <a:prstDash val="solid"/>
              </a:ln>
              <a:effectLst>
                <a:outerShdw blurRad="39000" dist="25400" dir="5400000" rotWithShape="0">
                  <a:srgbClr val="000000">
                    <a:alpha val="38000"/>
                  </a:srgbClr>
                </a:outerShdw>
              </a:effectLst>
            </c:spPr>
          </c:dPt>
          <c:dPt>
            <c:idx val="2"/>
            <c:bubble3D val="0"/>
            <c:spPr>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w="6350" cap="rnd" cmpd="sng" algn="ctr">
                <a:solidFill>
                  <a:srgbClr val="003300"/>
                </a:solidFill>
                <a:prstDash val="solid"/>
              </a:ln>
              <a:effectLst>
                <a:outerShdw blurRad="39000" dist="25400" dir="5400000" rotWithShape="0">
                  <a:srgbClr val="000000">
                    <a:alpha val="38000"/>
                  </a:srgbClr>
                </a:outerShdw>
              </a:effectLst>
            </c:spPr>
          </c:dPt>
          <c:dLbls>
            <c:dLbl>
              <c:idx val="0"/>
              <c:layout>
                <c:manualLayout>
                  <c:x val="-9.8317166084121999E-2"/>
                  <c:y val="9.1417285637761594E-2"/>
                </c:manualLayout>
              </c:layout>
              <c:spPr/>
              <c:txPr>
                <a:bodyPr/>
                <a:lstStyle/>
                <a:p>
                  <a:pPr>
                    <a:defRPr>
                      <a:solidFill>
                        <a:srgbClr val="EBF1DD"/>
                      </a:solidFill>
                    </a:defRPr>
                  </a:pPr>
                  <a:endParaRPr lang="en-US"/>
                </a:p>
              </c:txPr>
              <c:showLegendKey val="0"/>
              <c:showVal val="1"/>
              <c:showCatName val="1"/>
              <c:showSerName val="0"/>
              <c:showPercent val="0"/>
              <c:showBubbleSize val="0"/>
              <c:separator>
</c:separator>
            </c:dLbl>
            <c:dLbl>
              <c:idx val="1"/>
              <c:layout>
                <c:manualLayout>
                  <c:x val="-0.177988282017044"/>
                  <c:y val="-0.212738868181059"/>
                </c:manualLayout>
              </c:layout>
              <c:showLegendKey val="0"/>
              <c:showVal val="1"/>
              <c:showCatName val="1"/>
              <c:showSerName val="0"/>
              <c:showPercent val="0"/>
              <c:showBubbleSize val="0"/>
              <c:separator>
</c:separator>
            </c:dLbl>
            <c:dLbl>
              <c:idx val="2"/>
              <c:layout>
                <c:manualLayout>
                  <c:x val="0.20947318167537199"/>
                  <c:y val="0.186183121230103"/>
                </c:manualLayout>
              </c:layout>
              <c:spPr/>
              <c:txPr>
                <a:bodyPr/>
                <a:lstStyle/>
                <a:p>
                  <a:pPr>
                    <a:defRPr>
                      <a:solidFill>
                        <a:schemeClr val="bg1"/>
                      </a:solidFill>
                    </a:defRPr>
                  </a:pPr>
                  <a:endParaRPr lang="en-US"/>
                </a:p>
              </c:txPr>
              <c:showLegendKey val="0"/>
              <c:showVal val="1"/>
              <c:showCatName val="1"/>
              <c:showSerName val="0"/>
              <c:showPercent val="0"/>
              <c:showBubbleSize val="0"/>
              <c:separator>
</c:separator>
            </c:dLbl>
            <c:showLegendKey val="0"/>
            <c:showVal val="1"/>
            <c:showCatName val="1"/>
            <c:showSerName val="0"/>
            <c:showPercent val="0"/>
            <c:showBubbleSize val="0"/>
            <c:separator>
</c:separator>
            <c:showLeaderLines val="1"/>
          </c:dLbls>
          <c:cat>
            <c:strRef>
              <c:f>Sheet1!$A$2:$A$4</c:f>
              <c:strCache>
                <c:ptCount val="3"/>
                <c:pt idx="0">
                  <c:v>Adequate knowledge</c:v>
                </c:pt>
                <c:pt idx="1">
                  <c:v>Inadequate knowledge</c:v>
                </c:pt>
                <c:pt idx="2">
                  <c:v>No knowledge</c:v>
                </c:pt>
              </c:strCache>
            </c:strRef>
          </c:cat>
          <c:val>
            <c:numRef>
              <c:f>Sheet1!$B$2:$B$4</c:f>
              <c:numCache>
                <c:formatCode>0%</c:formatCode>
                <c:ptCount val="3"/>
                <c:pt idx="0">
                  <c:v>0.11</c:v>
                </c:pt>
                <c:pt idx="1">
                  <c:v>0.59</c:v>
                </c:pt>
                <c:pt idx="2">
                  <c:v>0.3</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2000">
          <a:latin typeface="Franklin Gothic Book"/>
          <a:cs typeface="Franklin Gothic Book"/>
        </a:defRPr>
      </a:pPr>
      <a:endParaRPr lang="en-US"/>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271020696697201"/>
          <c:y val="4.0759510221985998E-2"/>
          <c:w val="0.53357543298118804"/>
          <c:h val="0.91689084597637105"/>
        </c:manualLayout>
      </c:layout>
      <c:pieChart>
        <c:varyColors val="1"/>
        <c:ser>
          <c:idx val="0"/>
          <c:order val="0"/>
          <c:tx>
            <c:strRef>
              <c:f>Sheet1!$B$1</c:f>
              <c:strCache>
                <c:ptCount val="1"/>
                <c:pt idx="0">
                  <c:v>Sales</c:v>
                </c:pt>
              </c:strCache>
            </c:strRef>
          </c:tx>
          <c:spPr>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w="6350" cap="rnd" cmpd="sng" algn="ctr">
              <a:solidFill>
                <a:schemeClr val="accent4">
                  <a:shade val="95000"/>
                  <a:satMod val="105000"/>
                </a:schemeClr>
              </a:solidFill>
              <a:prstDash val="solid"/>
            </a:ln>
            <a:effectLst>
              <a:outerShdw blurRad="39000" dist="25400" dir="5400000" rotWithShape="0">
                <a:srgbClr val="000000">
                  <a:alpha val="38000"/>
                </a:srgbClr>
              </a:outerShdw>
            </a:effectLst>
          </c:spPr>
          <c:dPt>
            <c:idx val="0"/>
            <c:bubble3D val="0"/>
            <c:spPr>
              <a:gradFill rotWithShape="1">
                <a:gsLst>
                  <a:gs pos="0">
                    <a:srgbClr val="C00000">
                      <a:shade val="47500"/>
                      <a:satMod val="137000"/>
                    </a:srgbClr>
                  </a:gs>
                  <a:gs pos="55000">
                    <a:srgbClr val="C00000">
                      <a:shade val="69000"/>
                      <a:satMod val="137000"/>
                    </a:srgbClr>
                  </a:gs>
                  <a:gs pos="100000">
                    <a:srgbClr val="C00000">
                      <a:shade val="98000"/>
                      <a:satMod val="137000"/>
                    </a:srgbClr>
                  </a:gs>
                </a:gsLst>
                <a:lin ang="16200000" scaled="0"/>
              </a:gradFill>
              <a:ln w="6350" cap="rnd" cmpd="sng" algn="ctr">
                <a:solidFill>
                  <a:srgbClr val="003300"/>
                </a:solidFill>
                <a:prstDash val="solid"/>
              </a:ln>
              <a:effectLst>
                <a:outerShdw blurRad="39000" dist="25400" dir="5400000" rotWithShape="0">
                  <a:srgbClr val="000000">
                    <a:alpha val="38000"/>
                  </a:srgbClr>
                </a:outerShdw>
              </a:effectLst>
            </c:spPr>
          </c:dPt>
          <c:dPt>
            <c:idx val="1"/>
            <c:bubble3D val="0"/>
            <c:spPr>
              <a:gradFill rotWithShape="1">
                <a:gsLst>
                  <a:gs pos="0">
                    <a:srgbClr val="01A290">
                      <a:shade val="47500"/>
                      <a:satMod val="137000"/>
                    </a:srgbClr>
                  </a:gs>
                  <a:gs pos="55000">
                    <a:srgbClr val="01A290">
                      <a:shade val="69000"/>
                      <a:satMod val="137000"/>
                    </a:srgbClr>
                  </a:gs>
                  <a:gs pos="100000">
                    <a:srgbClr val="01A290">
                      <a:shade val="98000"/>
                      <a:satMod val="137000"/>
                    </a:srgbClr>
                  </a:gs>
                </a:gsLst>
                <a:lin ang="16200000" scaled="0"/>
              </a:gradFill>
              <a:ln w="6350" cap="rnd" cmpd="sng" algn="ctr">
                <a:solidFill>
                  <a:srgbClr val="003300"/>
                </a:solidFill>
                <a:prstDash val="solid"/>
              </a:ln>
              <a:effectLst>
                <a:outerShdw blurRad="39000" dist="25400" dir="5400000" rotWithShape="0">
                  <a:srgbClr val="000000">
                    <a:alpha val="38000"/>
                  </a:srgbClr>
                </a:outerShdw>
              </a:effectLst>
            </c:spPr>
          </c:dPt>
          <c:dPt>
            <c:idx val="2"/>
            <c:bubble3D val="0"/>
            <c:spPr>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w="6350" cap="rnd" cmpd="sng" algn="ctr">
                <a:solidFill>
                  <a:srgbClr val="003300"/>
                </a:solidFill>
                <a:prstDash val="solid"/>
              </a:ln>
              <a:effectLst>
                <a:outerShdw blurRad="39000" dist="25400" dir="5400000" rotWithShape="0">
                  <a:srgbClr val="000000">
                    <a:alpha val="38000"/>
                  </a:srgbClr>
                </a:outerShdw>
              </a:effectLst>
            </c:spPr>
          </c:dPt>
          <c:dLbls>
            <c:dLbl>
              <c:idx val="0"/>
              <c:layout>
                <c:manualLayout>
                  <c:x val="-0.17040215214232399"/>
                  <c:y val="-0.231315930439037"/>
                </c:manualLayout>
              </c:layout>
              <c:dLblPos val="bestFit"/>
              <c:showLegendKey val="0"/>
              <c:showVal val="1"/>
              <c:showCatName val="1"/>
              <c:showSerName val="0"/>
              <c:showPercent val="0"/>
              <c:showBubbleSize val="0"/>
              <c:separator>
</c:separator>
            </c:dLbl>
            <c:dLbl>
              <c:idx val="2"/>
              <c:dLblPos val="bestFit"/>
              <c:showLegendKey val="0"/>
              <c:showVal val="1"/>
              <c:showCatName val="1"/>
              <c:showSerName val="0"/>
              <c:showPercent val="0"/>
              <c:showBubbleSize val="0"/>
            </c:dLbl>
            <c:txPr>
              <a:bodyPr/>
              <a:lstStyle/>
              <a:p>
                <a:pPr>
                  <a:defRPr>
                    <a:solidFill>
                      <a:srgbClr val="EBF1DD"/>
                    </a:solidFill>
                  </a:defRPr>
                </a:pPr>
                <a:endParaRPr lang="en-US"/>
              </a:p>
            </c:txPr>
            <c:dLblPos val="bestFit"/>
            <c:showLegendKey val="0"/>
            <c:showVal val="1"/>
            <c:showCatName val="1"/>
            <c:showSerName val="0"/>
            <c:showPercent val="0"/>
            <c:showBubbleSize val="0"/>
            <c:separator>
</c:separator>
            <c:showLeaderLines val="1"/>
          </c:dLbls>
          <c:cat>
            <c:strRef>
              <c:f>Sheet1!$A$2:$A$3</c:f>
              <c:strCache>
                <c:ptCount val="2"/>
                <c:pt idx="0">
                  <c:v>Suboptimal Plan</c:v>
                </c:pt>
                <c:pt idx="1">
                  <c:v>Optimal Plan</c:v>
                </c:pt>
              </c:strCache>
            </c:strRef>
          </c:cat>
          <c:val>
            <c:numRef>
              <c:f>Sheet1!$B$2:$B$3</c:f>
              <c:numCache>
                <c:formatCode>0%</c:formatCode>
                <c:ptCount val="2"/>
                <c:pt idx="0">
                  <c:v>0.84</c:v>
                </c:pt>
                <c:pt idx="1">
                  <c:v>0.16</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2000">
          <a:latin typeface="Franklin Gothic Book"/>
          <a:cs typeface="Franklin Gothic Book"/>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5148"/>
            </a:solidFill>
            <a:ln>
              <a:solidFill>
                <a:srgbClr val="003300"/>
              </a:solidFill>
            </a:ln>
          </c:spPr>
          <c:invertIfNegative val="0"/>
          <c:dLbls>
            <c:dLbl>
              <c:idx val="0"/>
              <c:layout>
                <c:manualLayout>
                  <c:x val="-1.8306171731206E-3"/>
                  <c:y val="8.4757201955705505E-2"/>
                </c:manualLayout>
              </c:layout>
              <c:dLblPos val="outEnd"/>
              <c:showLegendKey val="0"/>
              <c:showVal val="1"/>
              <c:showCatName val="0"/>
              <c:showSerName val="0"/>
              <c:showPercent val="0"/>
              <c:showBubbleSize val="0"/>
            </c:dLbl>
            <c:txPr>
              <a:bodyPr/>
              <a:lstStyle/>
              <a:p>
                <a:pPr>
                  <a:defRPr sz="2400">
                    <a:solidFill>
                      <a:srgbClr val="EBF1DD"/>
                    </a:solidFill>
                  </a:defRPr>
                </a:pPr>
                <a:endParaRPr lang="en-US"/>
              </a:p>
            </c:txPr>
            <c:dLblPos val="inEnd"/>
            <c:showLegendKey val="0"/>
            <c:showVal val="1"/>
            <c:showCatName val="0"/>
            <c:showSerName val="0"/>
            <c:showPercent val="0"/>
            <c:showBubbleSize val="0"/>
            <c:showLeaderLines val="0"/>
          </c:dLbls>
          <c:cat>
            <c:strRef>
              <c:f>Sheet1!$A$2:$A$3</c:f>
              <c:strCache>
                <c:ptCount val="2"/>
                <c:pt idx="0">
                  <c:v>Traditional Medicare</c:v>
                </c:pt>
                <c:pt idx="1">
                  <c:v>Medicare Advantage</c:v>
                </c:pt>
              </c:strCache>
            </c:strRef>
          </c:cat>
          <c:val>
            <c:numRef>
              <c:f>Sheet1!$B$2:$B$3</c:f>
              <c:numCache>
                <c:formatCode>"$"#,##0_);[Red]\("$"#,##0\)</c:formatCode>
                <c:ptCount val="2"/>
                <c:pt idx="0">
                  <c:v>147</c:v>
                </c:pt>
                <c:pt idx="1">
                  <c:v>1450</c:v>
                </c:pt>
              </c:numCache>
            </c:numRef>
          </c:val>
        </c:ser>
        <c:dLbls>
          <c:showLegendKey val="0"/>
          <c:showVal val="0"/>
          <c:showCatName val="0"/>
          <c:showSerName val="0"/>
          <c:showPercent val="0"/>
          <c:showBubbleSize val="0"/>
        </c:dLbls>
        <c:gapWidth val="50"/>
        <c:axId val="147917440"/>
        <c:axId val="147927424"/>
      </c:barChart>
      <c:catAx>
        <c:axId val="147917440"/>
        <c:scaling>
          <c:orientation val="minMax"/>
        </c:scaling>
        <c:delete val="0"/>
        <c:axPos val="b"/>
        <c:majorTickMark val="out"/>
        <c:minorTickMark val="none"/>
        <c:tickLblPos val="nextTo"/>
        <c:crossAx val="147927424"/>
        <c:crosses val="autoZero"/>
        <c:auto val="1"/>
        <c:lblAlgn val="ctr"/>
        <c:lblOffset val="100"/>
        <c:noMultiLvlLbl val="0"/>
      </c:catAx>
      <c:valAx>
        <c:axId val="147927424"/>
        <c:scaling>
          <c:orientation val="minMax"/>
        </c:scaling>
        <c:delete val="0"/>
        <c:axPos val="l"/>
        <c:majorGridlines/>
        <c:numFmt formatCode="&quot;$&quot;#,##0_);[Red]\(&quot;$&quot;#,##0\)" sourceLinked="0"/>
        <c:majorTickMark val="out"/>
        <c:minorTickMark val="none"/>
        <c:tickLblPos val="nextTo"/>
        <c:crossAx val="147917440"/>
        <c:crosses val="autoZero"/>
        <c:crossBetween val="between"/>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2000">
          <a:latin typeface="Franklin Gothic Book"/>
          <a:cs typeface="Franklin Gothic Book"/>
        </a:defRPr>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lumMod val="50000"/>
              </a:schemeClr>
            </a:solidFill>
            <a:ln>
              <a:solidFill>
                <a:srgbClr val="003300"/>
              </a:solidFill>
            </a:ln>
          </c:spPr>
          <c:invertIfNegative val="0"/>
          <c:dPt>
            <c:idx val="8"/>
            <c:invertIfNegative val="0"/>
            <c:bubble3D val="0"/>
            <c:spPr>
              <a:solidFill>
                <a:srgbClr val="800000"/>
              </a:solidFill>
              <a:ln>
                <a:solidFill>
                  <a:srgbClr val="003300"/>
                </a:solidFill>
              </a:ln>
            </c:spPr>
          </c:dPt>
          <c:dPt>
            <c:idx val="9"/>
            <c:invertIfNegative val="0"/>
            <c:bubble3D val="0"/>
            <c:spPr>
              <a:solidFill>
                <a:srgbClr val="800000"/>
              </a:solidFill>
              <a:ln>
                <a:solidFill>
                  <a:srgbClr val="003300"/>
                </a:solidFill>
              </a:ln>
            </c:spPr>
          </c:dPt>
          <c:dLbls>
            <c:numFmt formatCode="0.0%" sourceLinked="0"/>
            <c:txPr>
              <a:bodyPr/>
              <a:lstStyle/>
              <a:p>
                <a:pPr>
                  <a:defRPr sz="1600"/>
                </a:pPr>
                <a:endParaRPr lang="en-US"/>
              </a:p>
            </c:txPr>
            <c:showLegendKey val="0"/>
            <c:showVal val="1"/>
            <c:showCatName val="0"/>
            <c:showSerName val="0"/>
            <c:showPercent val="0"/>
            <c:showBubbleSize val="0"/>
            <c:showLeaderLines val="0"/>
          </c:dLbls>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Sheet1!$B$2:$B$11</c:f>
              <c:numCache>
                <c:formatCode>0.00%</c:formatCode>
                <c:ptCount val="10"/>
                <c:pt idx="0" formatCode="General">
                  <c:v>0</c:v>
                </c:pt>
                <c:pt idx="1">
                  <c:v>1E-3</c:v>
                </c:pt>
                <c:pt idx="2">
                  <c:v>6.0000000000000001E-3</c:v>
                </c:pt>
                <c:pt idx="3">
                  <c:v>1.2E-2</c:v>
                </c:pt>
                <c:pt idx="4" formatCode="0%">
                  <c:v>0.02</c:v>
                </c:pt>
                <c:pt idx="5">
                  <c:v>3.4000000000000002E-2</c:v>
                </c:pt>
                <c:pt idx="6">
                  <c:v>5.3999999999999999E-2</c:v>
                </c:pt>
                <c:pt idx="7">
                  <c:v>9.0999999999999998E-2</c:v>
                </c:pt>
                <c:pt idx="8">
                  <c:v>0.16500000000000001</c:v>
                </c:pt>
                <c:pt idx="9">
                  <c:v>0.61799999999999999</c:v>
                </c:pt>
              </c:numCache>
            </c:numRef>
          </c:val>
        </c:ser>
        <c:dLbls>
          <c:showLegendKey val="0"/>
          <c:showVal val="0"/>
          <c:showCatName val="0"/>
          <c:showSerName val="0"/>
          <c:showPercent val="0"/>
          <c:showBubbleSize val="0"/>
        </c:dLbls>
        <c:gapWidth val="50"/>
        <c:axId val="146573568"/>
        <c:axId val="146579456"/>
      </c:barChart>
      <c:catAx>
        <c:axId val="146573568"/>
        <c:scaling>
          <c:orientation val="minMax"/>
        </c:scaling>
        <c:delete val="0"/>
        <c:axPos val="b"/>
        <c:numFmt formatCode="General" sourceLinked="1"/>
        <c:majorTickMark val="out"/>
        <c:minorTickMark val="none"/>
        <c:tickLblPos val="nextTo"/>
        <c:crossAx val="146579456"/>
        <c:crosses val="autoZero"/>
        <c:auto val="1"/>
        <c:lblAlgn val="ctr"/>
        <c:lblOffset val="100"/>
        <c:noMultiLvlLbl val="0"/>
      </c:catAx>
      <c:valAx>
        <c:axId val="146579456"/>
        <c:scaling>
          <c:orientation val="minMax"/>
        </c:scaling>
        <c:delete val="0"/>
        <c:axPos val="l"/>
        <c:majorGridlines/>
        <c:numFmt formatCode="0%" sourceLinked="0"/>
        <c:majorTickMark val="out"/>
        <c:minorTickMark val="none"/>
        <c:tickLblPos val="nextTo"/>
        <c:crossAx val="146573568"/>
        <c:crosses val="autoZero"/>
        <c:crossBetween val="between"/>
      </c:valAx>
      <c:spPr>
        <a:solidFill>
          <a:schemeClr val="bg1"/>
        </a:solidFill>
        <a:ln>
          <a:solidFill>
            <a:schemeClr val="tx1"/>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2000">
          <a:latin typeface="Franklin Gothic Book"/>
          <a:cs typeface="Franklin Gothic Book"/>
        </a:defRPr>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lumMod val="50000"/>
              </a:schemeClr>
            </a:solidFill>
            <a:ln>
              <a:solidFill>
                <a:srgbClr val="003300"/>
              </a:solidFill>
            </a:ln>
          </c:spPr>
          <c:invertIfNegative val="0"/>
          <c:dLbls>
            <c:txPr>
              <a:bodyPr/>
              <a:lstStyle/>
              <a:p>
                <a:pPr>
                  <a:defRPr>
                    <a:solidFill>
                      <a:schemeClr val="bg1"/>
                    </a:solidFill>
                  </a:defRPr>
                </a:pPr>
                <a:endParaRPr lang="en-US"/>
              </a:p>
            </c:txPr>
            <c:dLblPos val="inEnd"/>
            <c:showLegendKey val="0"/>
            <c:showVal val="1"/>
            <c:showCatName val="0"/>
            <c:showSerName val="0"/>
            <c:showPercent val="0"/>
            <c:showBubbleSize val="0"/>
            <c:showLeaderLines val="0"/>
          </c:dLbls>
          <c:cat>
            <c:strRef>
              <c:f>Sheet1!$A$2:$A$4</c:f>
              <c:strCache>
                <c:ptCount val="3"/>
                <c:pt idx="0">
                  <c:v>FFS 
Medicare</c:v>
                </c:pt>
                <c:pt idx="1">
                  <c:v>12 month 
period before 
joining HMO</c:v>
                </c:pt>
                <c:pt idx="2">
                  <c:v>3 month 
period after 
leaving HMO</c:v>
                </c:pt>
              </c:strCache>
            </c:strRef>
          </c:cat>
          <c:val>
            <c:numRef>
              <c:f>Sheet1!$B$2:$B$4</c:f>
              <c:numCache>
                <c:formatCode>0%</c:formatCode>
                <c:ptCount val="3"/>
                <c:pt idx="0">
                  <c:v>1</c:v>
                </c:pt>
                <c:pt idx="1">
                  <c:v>0.66000000000000103</c:v>
                </c:pt>
                <c:pt idx="2">
                  <c:v>1.8</c:v>
                </c:pt>
              </c:numCache>
            </c:numRef>
          </c:val>
        </c:ser>
        <c:dLbls>
          <c:showLegendKey val="0"/>
          <c:showVal val="0"/>
          <c:showCatName val="0"/>
          <c:showSerName val="0"/>
          <c:showPercent val="0"/>
          <c:showBubbleSize val="0"/>
        </c:dLbls>
        <c:gapWidth val="65"/>
        <c:axId val="146615296"/>
        <c:axId val="146637568"/>
      </c:barChart>
      <c:catAx>
        <c:axId val="146615296"/>
        <c:scaling>
          <c:orientation val="minMax"/>
        </c:scaling>
        <c:delete val="0"/>
        <c:axPos val="b"/>
        <c:majorTickMark val="none"/>
        <c:minorTickMark val="none"/>
        <c:tickLblPos val="nextTo"/>
        <c:spPr>
          <a:ln w="12700" cmpd="sng">
            <a:solidFill>
              <a:schemeClr val="tx1"/>
            </a:solidFill>
          </a:ln>
        </c:spPr>
        <c:crossAx val="146637568"/>
        <c:crosses val="autoZero"/>
        <c:auto val="1"/>
        <c:lblAlgn val="ctr"/>
        <c:lblOffset val="100"/>
        <c:noMultiLvlLbl val="0"/>
      </c:catAx>
      <c:valAx>
        <c:axId val="146637568"/>
        <c:scaling>
          <c:orientation val="minMax"/>
        </c:scaling>
        <c:delete val="0"/>
        <c:axPos val="l"/>
        <c:majorGridlines>
          <c:spPr>
            <a:ln>
              <a:prstDash val="sysDot"/>
            </a:ln>
          </c:spPr>
        </c:majorGridlines>
        <c:numFmt formatCode="0%" sourceLinked="1"/>
        <c:majorTickMark val="out"/>
        <c:minorTickMark val="none"/>
        <c:tickLblPos val="nextTo"/>
        <c:crossAx val="146615296"/>
        <c:crosses val="autoZero"/>
        <c:crossBetween val="between"/>
        <c:majorUnit val="0.5"/>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2000">
          <a:latin typeface="Franklin Gothic Book"/>
          <a:cs typeface="Franklin Gothic Book"/>
        </a:defRPr>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lumMod val="50000"/>
              </a:schemeClr>
            </a:solidFill>
            <a:ln>
              <a:solidFill>
                <a:srgbClr val="003300"/>
              </a:solidFill>
            </a:ln>
          </c:spPr>
          <c:invertIfNegative val="0"/>
          <c:dLbls>
            <c:txPr>
              <a:bodyPr/>
              <a:lstStyle/>
              <a:p>
                <a:pPr>
                  <a:defRPr>
                    <a:solidFill>
                      <a:schemeClr val="bg1"/>
                    </a:solidFill>
                  </a:defRPr>
                </a:pPr>
                <a:endParaRPr lang="en-US"/>
              </a:p>
            </c:txPr>
            <c:dLblPos val="inEnd"/>
            <c:showLegendKey val="0"/>
            <c:showVal val="1"/>
            <c:showCatName val="0"/>
            <c:showSerName val="0"/>
            <c:showPercent val="0"/>
            <c:showBubbleSize val="0"/>
            <c:showLeaderLines val="0"/>
          </c:dLbls>
          <c:cat>
            <c:strRef>
              <c:f>Sheet1!$A$2:$A$4</c:f>
              <c:strCache>
                <c:ptCount val="3"/>
                <c:pt idx="0">
                  <c:v>Moved to lower cost region*</c:v>
                </c:pt>
                <c:pt idx="1">
                  <c:v>Stayed in same region</c:v>
                </c:pt>
                <c:pt idx="2">
                  <c:v>Moved to higher cost region**</c:v>
                </c:pt>
              </c:strCache>
            </c:strRef>
          </c:cat>
          <c:val>
            <c:numRef>
              <c:f>Sheet1!$B$2:$B$4</c:f>
              <c:numCache>
                <c:formatCode>0.0%</c:formatCode>
                <c:ptCount val="3"/>
                <c:pt idx="0">
                  <c:v>0.55600000000000005</c:v>
                </c:pt>
                <c:pt idx="1">
                  <c:v>0.61899999999999999</c:v>
                </c:pt>
                <c:pt idx="2">
                  <c:v>0.90300000000000002</c:v>
                </c:pt>
              </c:numCache>
            </c:numRef>
          </c:val>
        </c:ser>
        <c:dLbls>
          <c:showLegendKey val="0"/>
          <c:showVal val="0"/>
          <c:showCatName val="0"/>
          <c:showSerName val="0"/>
          <c:showPercent val="0"/>
          <c:showBubbleSize val="0"/>
        </c:dLbls>
        <c:gapWidth val="65"/>
        <c:axId val="148731008"/>
        <c:axId val="148732544"/>
      </c:barChart>
      <c:catAx>
        <c:axId val="148731008"/>
        <c:scaling>
          <c:orientation val="minMax"/>
        </c:scaling>
        <c:delete val="0"/>
        <c:axPos val="b"/>
        <c:majorTickMark val="none"/>
        <c:minorTickMark val="none"/>
        <c:tickLblPos val="nextTo"/>
        <c:spPr>
          <a:ln w="12700" cmpd="sng">
            <a:solidFill>
              <a:schemeClr val="tx1"/>
            </a:solidFill>
          </a:ln>
        </c:spPr>
        <c:crossAx val="148732544"/>
        <c:crosses val="autoZero"/>
        <c:auto val="1"/>
        <c:lblAlgn val="ctr"/>
        <c:lblOffset val="100"/>
        <c:noMultiLvlLbl val="0"/>
      </c:catAx>
      <c:valAx>
        <c:axId val="148732544"/>
        <c:scaling>
          <c:orientation val="minMax"/>
        </c:scaling>
        <c:delete val="0"/>
        <c:axPos val="l"/>
        <c:majorGridlines>
          <c:spPr>
            <a:ln>
              <a:prstDash val="sysDot"/>
            </a:ln>
          </c:spPr>
        </c:majorGridlines>
        <c:numFmt formatCode="0%" sourceLinked="0"/>
        <c:majorTickMark val="out"/>
        <c:minorTickMark val="none"/>
        <c:tickLblPos val="nextTo"/>
        <c:crossAx val="148731008"/>
        <c:crosses val="autoZero"/>
        <c:crossBetween val="between"/>
        <c:majorUnit val="0.25"/>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2000">
          <a:latin typeface="Franklin Gothic Book"/>
          <a:cs typeface="Franklin Gothic Book"/>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C00000"/>
              </a:solidFill>
              <a:ln>
                <a:solidFill>
                  <a:schemeClr val="tx1"/>
                </a:solidFill>
              </a:ln>
            </c:spPr>
          </c:dPt>
          <c:dPt>
            <c:idx val="1"/>
            <c:bubble3D val="0"/>
            <c:spPr>
              <a:solidFill>
                <a:srgbClr val="000000"/>
              </a:solidFill>
              <a:ln>
                <a:solidFill>
                  <a:schemeClr val="tx1"/>
                </a:solidFill>
              </a:ln>
            </c:spPr>
          </c:dPt>
          <c:cat>
            <c:strRef>
              <c:f>Sheet1!$A$2:$A$3</c:f>
              <c:strCache>
                <c:ptCount val="2"/>
                <c:pt idx="0">
                  <c:v>Cholesterol</c:v>
                </c:pt>
                <c:pt idx="1">
                  <c:v>Normal</c:v>
                </c:pt>
              </c:strCache>
            </c:strRef>
          </c:cat>
          <c:val>
            <c:numRef>
              <c:f>Sheet1!$B$2:$B$3</c:f>
              <c:numCache>
                <c:formatCode>0.000%</c:formatCode>
                <c:ptCount val="2"/>
                <c:pt idx="0" formatCode="0.00%">
                  <c:v>0.11899999999999999</c:v>
                </c:pt>
                <c:pt idx="1">
                  <c:v>0.88100000000000001</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smtClean="0"/>
              <a:t>Total Growth</a:t>
            </a:r>
            <a:r>
              <a:rPr lang="en-US" baseline="0" dirty="0" smtClean="0"/>
              <a:t> 1969-2010</a:t>
            </a:r>
            <a:endParaRPr lang="en-US" dirty="0"/>
          </a:p>
        </c:rich>
      </c:tx>
      <c:layout>
        <c:manualLayout>
          <c:xMode val="edge"/>
          <c:yMode val="edge"/>
          <c:x val="0.192532589536483"/>
          <c:y val="6.25E-2"/>
        </c:manualLayout>
      </c:layout>
      <c:overlay val="0"/>
    </c:title>
    <c:autoTitleDeleted val="0"/>
    <c:plotArea>
      <c:layout>
        <c:manualLayout>
          <c:layoutTarget val="inner"/>
          <c:xMode val="edge"/>
          <c:yMode val="edge"/>
          <c:x val="6.8324554462657006E-2"/>
          <c:y val="0.23699975393700801"/>
          <c:w val="0.86335089107468599"/>
          <c:h val="0.68800024606299204"/>
        </c:manualLayout>
      </c:layout>
      <c:barChart>
        <c:barDir val="col"/>
        <c:grouping val="clustered"/>
        <c:varyColors val="0"/>
        <c:ser>
          <c:idx val="0"/>
          <c:order val="0"/>
          <c:tx>
            <c:strRef>
              <c:f>Sheet1!$B$1</c:f>
              <c:strCache>
                <c:ptCount val="1"/>
                <c:pt idx="0">
                  <c:v>Series 1</c:v>
                </c:pt>
              </c:strCache>
            </c:strRef>
          </c:tx>
          <c:spPr>
            <a:solidFill>
              <a:schemeClr val="accent1">
                <a:lumMod val="50000"/>
              </a:schemeClr>
            </a:solidFill>
            <a:ln>
              <a:solidFill>
                <a:srgbClr val="003300"/>
              </a:solidFill>
            </a:ln>
          </c:spPr>
          <c:invertIfNegative val="0"/>
          <c:dPt>
            <c:idx val="1"/>
            <c:invertIfNegative val="0"/>
            <c:bubble3D val="0"/>
            <c:spPr>
              <a:solidFill>
                <a:srgbClr val="800000"/>
              </a:solidFill>
              <a:ln>
                <a:solidFill>
                  <a:srgbClr val="003300"/>
                </a:solidFill>
              </a:ln>
            </c:spPr>
          </c:dPt>
          <c:cat>
            <c:strRef>
              <c:f>Sheet1!$A$2:$A$3</c:f>
              <c:strCache>
                <c:ptCount val="2"/>
                <c:pt idx="0">
                  <c:v>Medicare</c:v>
                </c:pt>
                <c:pt idx="1">
                  <c:v>Private</c:v>
                </c:pt>
              </c:strCache>
            </c:strRef>
          </c:cat>
          <c:val>
            <c:numRef>
              <c:f>Sheet1!$B$2:$B$3</c:f>
              <c:numCache>
                <c:formatCode>0%</c:formatCode>
                <c:ptCount val="2"/>
                <c:pt idx="0">
                  <c:v>22.54</c:v>
                </c:pt>
                <c:pt idx="1">
                  <c:v>36.369999999999997</c:v>
                </c:pt>
              </c:numCache>
            </c:numRef>
          </c:val>
        </c:ser>
        <c:dLbls>
          <c:showLegendKey val="0"/>
          <c:showVal val="0"/>
          <c:showCatName val="0"/>
          <c:showSerName val="0"/>
          <c:showPercent val="0"/>
          <c:showBubbleSize val="0"/>
        </c:dLbls>
        <c:gapWidth val="25"/>
        <c:axId val="149396864"/>
        <c:axId val="149402752"/>
      </c:barChart>
      <c:catAx>
        <c:axId val="149396864"/>
        <c:scaling>
          <c:orientation val="minMax"/>
        </c:scaling>
        <c:delete val="1"/>
        <c:axPos val="b"/>
        <c:majorTickMark val="out"/>
        <c:minorTickMark val="none"/>
        <c:tickLblPos val="nextTo"/>
        <c:crossAx val="149402752"/>
        <c:crosses val="autoZero"/>
        <c:auto val="1"/>
        <c:lblAlgn val="ctr"/>
        <c:lblOffset val="100"/>
        <c:noMultiLvlLbl val="0"/>
      </c:catAx>
      <c:valAx>
        <c:axId val="149402752"/>
        <c:scaling>
          <c:orientation val="minMax"/>
        </c:scaling>
        <c:delete val="1"/>
        <c:axPos val="l"/>
        <c:numFmt formatCode="0%" sourceLinked="1"/>
        <c:majorTickMark val="out"/>
        <c:minorTickMark val="none"/>
        <c:tickLblPos val="nextTo"/>
        <c:crossAx val="149396864"/>
        <c:crosses val="autoZero"/>
        <c:crossBetween val="between"/>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7729463671014"/>
          <c:y val="4.2333852391585401E-2"/>
          <c:w val="0.86303868960226104"/>
          <c:h val="0.69360871696392801"/>
        </c:manualLayout>
      </c:layout>
      <c:barChart>
        <c:barDir val="col"/>
        <c:grouping val="clustered"/>
        <c:varyColors val="0"/>
        <c:ser>
          <c:idx val="0"/>
          <c:order val="0"/>
          <c:tx>
            <c:strRef>
              <c:f>Sheet1!$B$1</c:f>
              <c:strCache>
                <c:ptCount val="1"/>
                <c:pt idx="0">
                  <c:v>HMO</c:v>
                </c:pt>
              </c:strCache>
            </c:strRef>
          </c:tx>
          <c:spPr>
            <a:ln>
              <a:solidFill>
                <a:schemeClr val="bg1"/>
              </a:solidFill>
            </a:ln>
          </c:spPr>
          <c:invertIfNegative val="0"/>
          <c:dPt>
            <c:idx val="0"/>
            <c:invertIfNegative val="0"/>
            <c:bubble3D val="0"/>
            <c:spPr>
              <a:solidFill>
                <a:srgbClr val="800000"/>
              </a:solidFill>
              <a:ln>
                <a:solidFill>
                  <a:schemeClr val="bg1"/>
                </a:solidFill>
              </a:ln>
            </c:spPr>
          </c:dPt>
          <c:dLbls>
            <c:dLbl>
              <c:idx val="0"/>
              <c:numFmt formatCode="#,##0.0" sourceLinked="0"/>
              <c:spPr/>
              <c:txPr>
                <a:bodyPr/>
                <a:lstStyle/>
                <a:p>
                  <a:pPr>
                    <a:defRPr sz="3200">
                      <a:solidFill>
                        <a:schemeClr val="bg1"/>
                      </a:solidFill>
                      <a:latin typeface="Franklin Gothic Book"/>
                      <a:cs typeface="Franklin Gothic Book"/>
                    </a:defRPr>
                  </a:pPr>
                  <a:endParaRPr lang="en-US"/>
                </a:p>
              </c:txPr>
              <c:dLblPos val="inEnd"/>
              <c:showLegendKey val="0"/>
              <c:showVal val="1"/>
              <c:showCatName val="0"/>
              <c:showSerName val="0"/>
              <c:showPercent val="0"/>
              <c:showBubbleSize val="0"/>
            </c:dLbl>
            <c:numFmt formatCode="#,##0.0" sourceLinked="0"/>
            <c:txPr>
              <a:bodyPr/>
              <a:lstStyle/>
              <a:p>
                <a:pPr>
                  <a:defRPr sz="2800">
                    <a:solidFill>
                      <a:schemeClr val="bg1"/>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Sheet1!$A$2:$A$3</c:f>
              <c:strCache>
                <c:ptCount val="1"/>
                <c:pt idx="0">
                  <c:v>Diastolic BP</c:v>
                </c:pt>
              </c:strCache>
            </c:strRef>
          </c:cat>
          <c:val>
            <c:numRef>
              <c:f>Sheet1!$B$2:$B$3</c:f>
              <c:numCache>
                <c:formatCode>0.00</c:formatCode>
                <c:ptCount val="1"/>
                <c:pt idx="0">
                  <c:v>87.8</c:v>
                </c:pt>
              </c:numCache>
            </c:numRef>
          </c:val>
        </c:ser>
        <c:ser>
          <c:idx val="1"/>
          <c:order val="1"/>
          <c:tx>
            <c:strRef>
              <c:f>Sheet1!$C$1</c:f>
              <c:strCache>
                <c:ptCount val="1"/>
                <c:pt idx="0">
                  <c:v>Free Fee-For-Service</c:v>
                </c:pt>
              </c:strCache>
            </c:strRef>
          </c:tx>
          <c:spPr>
            <a:solidFill>
              <a:srgbClr val="01A290">
                <a:lumMod val="50000"/>
              </a:srgbClr>
            </a:solidFill>
            <a:ln>
              <a:solidFill>
                <a:srgbClr val="EBF1DD"/>
              </a:solidFill>
            </a:ln>
          </c:spPr>
          <c:invertIfNegative val="0"/>
          <c:dLbls>
            <c:dLbl>
              <c:idx val="0"/>
              <c:numFmt formatCode="#,##0.0" sourceLinked="0"/>
              <c:spPr/>
              <c:txPr>
                <a:bodyPr/>
                <a:lstStyle/>
                <a:p>
                  <a:pPr>
                    <a:defRPr sz="2000">
                      <a:solidFill>
                        <a:schemeClr val="bg1"/>
                      </a:solidFill>
                      <a:latin typeface="Franklin Gothic Book"/>
                      <a:cs typeface="Franklin Gothic Book"/>
                    </a:defRPr>
                  </a:pPr>
                  <a:endParaRPr lang="en-US"/>
                </a:p>
              </c:txPr>
              <c:dLblPos val="inEnd"/>
              <c:showLegendKey val="0"/>
              <c:showVal val="1"/>
              <c:showCatName val="0"/>
              <c:showSerName val="0"/>
              <c:showPercent val="0"/>
              <c:showBubbleSize val="0"/>
            </c:dLbl>
            <c:numFmt formatCode="#,##0.0" sourceLinked="0"/>
            <c:txPr>
              <a:bodyPr/>
              <a:lstStyle/>
              <a:p>
                <a:pPr>
                  <a:defRPr sz="2400">
                    <a:solidFill>
                      <a:schemeClr val="bg1"/>
                    </a:solidFill>
                  </a:defRPr>
                </a:pPr>
                <a:endParaRPr lang="en-US"/>
              </a:p>
            </c:txPr>
            <c:dLblPos val="inEnd"/>
            <c:showLegendKey val="0"/>
            <c:showVal val="1"/>
            <c:showCatName val="0"/>
            <c:showSerName val="0"/>
            <c:showPercent val="0"/>
            <c:showBubbleSize val="0"/>
            <c:showLeaderLines val="0"/>
          </c:dLbls>
          <c:cat>
            <c:strRef>
              <c:f>Sheet1!$A$2:$A$3</c:f>
              <c:strCache>
                <c:ptCount val="1"/>
                <c:pt idx="0">
                  <c:v>Diastolic BP</c:v>
                </c:pt>
              </c:strCache>
            </c:strRef>
          </c:cat>
          <c:val>
            <c:numRef>
              <c:f>Sheet1!$C$2:$C$3</c:f>
              <c:numCache>
                <c:formatCode>0.00</c:formatCode>
                <c:ptCount val="1"/>
                <c:pt idx="0">
                  <c:v>82.9</c:v>
                </c:pt>
              </c:numCache>
            </c:numRef>
          </c:val>
        </c:ser>
        <c:dLbls>
          <c:showLegendKey val="0"/>
          <c:showVal val="0"/>
          <c:showCatName val="0"/>
          <c:showSerName val="0"/>
          <c:showPercent val="0"/>
          <c:showBubbleSize val="0"/>
        </c:dLbls>
        <c:gapWidth val="30"/>
        <c:overlap val="-13"/>
        <c:axId val="193372928"/>
        <c:axId val="193374464"/>
      </c:barChart>
      <c:catAx>
        <c:axId val="193372928"/>
        <c:scaling>
          <c:orientation val="minMax"/>
        </c:scaling>
        <c:delete val="0"/>
        <c:axPos val="b"/>
        <c:majorTickMark val="none"/>
        <c:minorTickMark val="none"/>
        <c:tickLblPos val="high"/>
        <c:spPr>
          <a:ln w="38100">
            <a:solidFill>
              <a:srgbClr val="01A290"/>
            </a:solidFill>
          </a:ln>
        </c:spPr>
        <c:crossAx val="193374464"/>
        <c:crossesAt val="0"/>
        <c:auto val="1"/>
        <c:lblAlgn val="ctr"/>
        <c:lblOffset val="0"/>
        <c:noMultiLvlLbl val="0"/>
      </c:catAx>
      <c:valAx>
        <c:axId val="193374464"/>
        <c:scaling>
          <c:orientation val="minMax"/>
          <c:max val="100"/>
          <c:min val="70"/>
        </c:scaling>
        <c:delete val="0"/>
        <c:axPos val="l"/>
        <c:majorGridlines>
          <c:spPr>
            <a:ln>
              <a:prstDash val="sysDot"/>
            </a:ln>
          </c:spPr>
        </c:majorGridlines>
        <c:numFmt formatCode="#,##0" sourceLinked="0"/>
        <c:majorTickMark val="out"/>
        <c:minorTickMark val="none"/>
        <c:tickLblPos val="nextTo"/>
        <c:txPr>
          <a:bodyPr/>
          <a:lstStyle/>
          <a:p>
            <a:pPr>
              <a:defRPr>
                <a:latin typeface="Franklin Gothic Book"/>
                <a:cs typeface="Franklin Gothic Book"/>
              </a:defRPr>
            </a:pPr>
            <a:endParaRPr lang="en-US"/>
          </a:p>
        </c:txPr>
        <c:crossAx val="193372928"/>
        <c:crossesAt val="1"/>
        <c:crossBetween val="between"/>
      </c:valAx>
      <c:spPr>
        <a:solidFill>
          <a:srgbClr val="EBF1DD"/>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2000">
          <a:latin typeface="Franklin Gothic Medium" pitchFamily="34" charset="0"/>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7729463671014"/>
          <c:y val="4.2333852391585401E-2"/>
          <c:w val="0.81721961748256799"/>
          <c:h val="0.69360871696392801"/>
        </c:manualLayout>
      </c:layout>
      <c:barChart>
        <c:barDir val="col"/>
        <c:grouping val="clustered"/>
        <c:varyColors val="0"/>
        <c:ser>
          <c:idx val="0"/>
          <c:order val="0"/>
          <c:tx>
            <c:strRef>
              <c:f>Sheet1!$B$1</c:f>
              <c:strCache>
                <c:ptCount val="1"/>
                <c:pt idx="0">
                  <c:v>HMO</c:v>
                </c:pt>
              </c:strCache>
            </c:strRef>
          </c:tx>
          <c:spPr>
            <a:solidFill>
              <a:srgbClr val="800000"/>
            </a:solidFill>
            <a:ln>
              <a:solidFill>
                <a:srgbClr val="003300"/>
              </a:solidFill>
            </a:ln>
          </c:spPr>
          <c:invertIfNegative val="0"/>
          <c:dLbls>
            <c:dLbl>
              <c:idx val="0"/>
              <c:numFmt formatCode="#,##0.00" sourceLinked="0"/>
              <c:spPr/>
              <c:txPr>
                <a:bodyPr/>
                <a:lstStyle/>
                <a:p>
                  <a:pPr>
                    <a:defRPr sz="28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dLbl>
            <c:numFmt formatCode="#,##0.00" sourceLinked="0"/>
            <c:dLblPos val="inEnd"/>
            <c:showLegendKey val="0"/>
            <c:showVal val="1"/>
            <c:showCatName val="0"/>
            <c:showSerName val="0"/>
            <c:showPercent val="0"/>
            <c:showBubbleSize val="0"/>
            <c:showLeaderLines val="0"/>
          </c:dLbls>
          <c:cat>
            <c:strRef>
              <c:f>Sheet1!$A$2:$A$3</c:f>
              <c:strCache>
                <c:ptCount val="1"/>
                <c:pt idx="0">
                  <c:v>Relative Risk of Dying</c:v>
                </c:pt>
              </c:strCache>
            </c:strRef>
          </c:cat>
          <c:val>
            <c:numRef>
              <c:f>Sheet1!$B$2:$B$3</c:f>
              <c:numCache>
                <c:formatCode>0.00</c:formatCode>
                <c:ptCount val="1"/>
                <c:pt idx="0">
                  <c:v>1.21</c:v>
                </c:pt>
              </c:numCache>
            </c:numRef>
          </c:val>
        </c:ser>
        <c:ser>
          <c:idx val="1"/>
          <c:order val="1"/>
          <c:tx>
            <c:strRef>
              <c:f>Sheet1!$C$1</c:f>
              <c:strCache>
                <c:ptCount val="1"/>
                <c:pt idx="0">
                  <c:v>Free Fee-For-Service</c:v>
                </c:pt>
              </c:strCache>
            </c:strRef>
          </c:tx>
          <c:spPr>
            <a:solidFill>
              <a:srgbClr val="01A290">
                <a:lumMod val="50000"/>
              </a:srgbClr>
            </a:solidFill>
            <a:ln>
              <a:solidFill>
                <a:srgbClr val="003300"/>
              </a:solidFill>
            </a:ln>
          </c:spPr>
          <c:invertIfNegative val="0"/>
          <c:dLbls>
            <c:numFmt formatCode="#,##0.00" sourceLinked="0"/>
            <c:txPr>
              <a:bodyPr/>
              <a:lstStyle/>
              <a:p>
                <a:pPr>
                  <a:defRPr sz="2000">
                    <a:solidFill>
                      <a:schemeClr val="bg1"/>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Sheet1!$A$2:$A$3</c:f>
              <c:strCache>
                <c:ptCount val="1"/>
                <c:pt idx="0">
                  <c:v>Relative Risk of Dying</c:v>
                </c:pt>
              </c:strCache>
            </c:strRef>
          </c:cat>
          <c:val>
            <c:numRef>
              <c:f>Sheet1!$C$2:$C$3</c:f>
              <c:numCache>
                <c:formatCode>0.00</c:formatCode>
                <c:ptCount val="1"/>
                <c:pt idx="0">
                  <c:v>1</c:v>
                </c:pt>
              </c:numCache>
            </c:numRef>
          </c:val>
        </c:ser>
        <c:dLbls>
          <c:showLegendKey val="0"/>
          <c:showVal val="0"/>
          <c:showCatName val="0"/>
          <c:showSerName val="0"/>
          <c:showPercent val="0"/>
          <c:showBubbleSize val="0"/>
        </c:dLbls>
        <c:gapWidth val="30"/>
        <c:overlap val="-13"/>
        <c:axId val="194047360"/>
        <c:axId val="194061440"/>
      </c:barChart>
      <c:catAx>
        <c:axId val="194047360"/>
        <c:scaling>
          <c:orientation val="minMax"/>
        </c:scaling>
        <c:delete val="0"/>
        <c:axPos val="b"/>
        <c:majorTickMark val="none"/>
        <c:minorTickMark val="none"/>
        <c:tickLblPos val="high"/>
        <c:spPr>
          <a:ln w="38100">
            <a:solidFill>
              <a:srgbClr val="01A290"/>
            </a:solidFill>
          </a:ln>
        </c:spPr>
        <c:crossAx val="194061440"/>
        <c:crossesAt val="0"/>
        <c:auto val="1"/>
        <c:lblAlgn val="ctr"/>
        <c:lblOffset val="0"/>
        <c:noMultiLvlLbl val="0"/>
      </c:catAx>
      <c:valAx>
        <c:axId val="194061440"/>
        <c:scaling>
          <c:orientation val="minMax"/>
          <c:max val="1.3"/>
          <c:min val="0.8"/>
        </c:scaling>
        <c:delete val="0"/>
        <c:axPos val="l"/>
        <c:majorGridlines>
          <c:spPr>
            <a:ln>
              <a:prstDash val="sysDot"/>
            </a:ln>
          </c:spPr>
        </c:majorGridlines>
        <c:numFmt formatCode="#,##0.0" sourceLinked="0"/>
        <c:majorTickMark val="out"/>
        <c:minorTickMark val="none"/>
        <c:tickLblPos val="nextTo"/>
        <c:txPr>
          <a:bodyPr/>
          <a:lstStyle/>
          <a:p>
            <a:pPr>
              <a:defRPr>
                <a:latin typeface="Franklin Gothic Book"/>
                <a:cs typeface="Franklin Gothic Book"/>
              </a:defRPr>
            </a:pPr>
            <a:endParaRPr lang="en-US"/>
          </a:p>
        </c:txPr>
        <c:crossAx val="194047360"/>
        <c:crossesAt val="1"/>
        <c:crossBetween val="between"/>
        <c:majorUnit val="0.1"/>
      </c:valAx>
      <c:spPr>
        <a:solidFill>
          <a:srgbClr val="EBF1DD"/>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2000">
          <a:latin typeface="Franklin Gothic Medium"/>
          <a:cs typeface="Franklin Gothic Medium"/>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Fee-For-Service</c:v>
                </c:pt>
              </c:strCache>
            </c:strRef>
          </c:tx>
          <c:spPr>
            <a:solidFill>
              <a:srgbClr val="005148"/>
            </a:solidFill>
            <a:ln>
              <a:solidFill>
                <a:srgbClr val="003300"/>
              </a:solidFill>
            </a:ln>
          </c:spPr>
          <c:invertIfNegative val="0"/>
          <c:dLbls>
            <c:numFmt formatCode="0.0%" sourceLinked="0"/>
            <c:txPr>
              <a:bodyPr/>
              <a:lstStyle/>
              <a:p>
                <a:pPr>
                  <a:defRPr sz="1800">
                    <a:solidFill>
                      <a:schemeClr val="bg1"/>
                    </a:solidFill>
                  </a:defRPr>
                </a:pPr>
                <a:endParaRPr lang="en-US"/>
              </a:p>
            </c:txPr>
            <c:dLblPos val="inEnd"/>
            <c:showLegendKey val="0"/>
            <c:showVal val="1"/>
            <c:showCatName val="0"/>
            <c:showSerName val="0"/>
            <c:showPercent val="0"/>
            <c:showBubbleSize val="0"/>
            <c:showLeaderLines val="0"/>
          </c:dLbls>
          <c:cat>
            <c:strRef>
              <c:f>Sheet1!$A$2:$A$3</c:f>
              <c:strCache>
                <c:ptCount val="2"/>
                <c:pt idx="0">
                  <c:v>Depression Detected</c:v>
                </c:pt>
                <c:pt idx="1">
                  <c:v>Appropriately Treated</c:v>
                </c:pt>
              </c:strCache>
            </c:strRef>
          </c:cat>
          <c:val>
            <c:numRef>
              <c:f>Sheet1!$B$2:$B$3</c:f>
              <c:numCache>
                <c:formatCode>0.00%</c:formatCode>
                <c:ptCount val="2"/>
                <c:pt idx="0">
                  <c:v>0.53700000000000003</c:v>
                </c:pt>
                <c:pt idx="1">
                  <c:v>0.60700000000000098</c:v>
                </c:pt>
              </c:numCache>
            </c:numRef>
          </c:val>
        </c:ser>
        <c:ser>
          <c:idx val="1"/>
          <c:order val="1"/>
          <c:tx>
            <c:strRef>
              <c:f>Sheet1!$C$1</c:f>
              <c:strCache>
                <c:ptCount val="1"/>
                <c:pt idx="0">
                  <c:v>Managed Care</c:v>
                </c:pt>
              </c:strCache>
            </c:strRef>
          </c:tx>
          <c:spPr>
            <a:solidFill>
              <a:srgbClr val="800000"/>
            </a:solidFill>
            <a:ln>
              <a:solidFill>
                <a:srgbClr val="003300"/>
              </a:solidFill>
            </a:ln>
          </c:spPr>
          <c:invertIfNegative val="0"/>
          <c:dLbls>
            <c:numFmt formatCode="0.0%" sourceLinked="0"/>
            <c:txPr>
              <a:bodyPr/>
              <a:lstStyle/>
              <a:p>
                <a:pPr>
                  <a:defRPr sz="1800">
                    <a:solidFill>
                      <a:srgbClr val="EBF1DD"/>
                    </a:solidFill>
                  </a:defRPr>
                </a:pPr>
                <a:endParaRPr lang="en-US"/>
              </a:p>
            </c:txPr>
            <c:dLblPos val="inEnd"/>
            <c:showLegendKey val="0"/>
            <c:showVal val="1"/>
            <c:showCatName val="0"/>
            <c:showSerName val="0"/>
            <c:showPercent val="0"/>
            <c:showBubbleSize val="0"/>
            <c:showLeaderLines val="0"/>
          </c:dLbls>
          <c:cat>
            <c:strRef>
              <c:f>Sheet1!$A$2:$A$3</c:f>
              <c:strCache>
                <c:ptCount val="2"/>
                <c:pt idx="0">
                  <c:v>Depression Detected</c:v>
                </c:pt>
                <c:pt idx="1">
                  <c:v>Appropriately Treated</c:v>
                </c:pt>
              </c:strCache>
            </c:strRef>
          </c:cat>
          <c:val>
            <c:numRef>
              <c:f>Sheet1!$C$2:$C$3</c:f>
              <c:numCache>
                <c:formatCode>0.00%</c:formatCode>
                <c:ptCount val="2"/>
                <c:pt idx="0">
                  <c:v>0.41799999999999998</c:v>
                </c:pt>
                <c:pt idx="1">
                  <c:v>0.46400000000000002</c:v>
                </c:pt>
              </c:numCache>
            </c:numRef>
          </c:val>
        </c:ser>
        <c:dLbls>
          <c:showLegendKey val="0"/>
          <c:showVal val="0"/>
          <c:showCatName val="0"/>
          <c:showSerName val="0"/>
          <c:showPercent val="0"/>
          <c:showBubbleSize val="0"/>
        </c:dLbls>
        <c:gapWidth val="35"/>
        <c:overlap val="-7"/>
        <c:axId val="194102016"/>
        <c:axId val="194103552"/>
      </c:barChart>
      <c:catAx>
        <c:axId val="194102016"/>
        <c:scaling>
          <c:orientation val="minMax"/>
        </c:scaling>
        <c:delete val="0"/>
        <c:axPos val="b"/>
        <c:majorTickMark val="out"/>
        <c:minorTickMark val="none"/>
        <c:tickLblPos val="nextTo"/>
        <c:crossAx val="194103552"/>
        <c:crosses val="autoZero"/>
        <c:auto val="1"/>
        <c:lblAlgn val="ctr"/>
        <c:lblOffset val="100"/>
        <c:noMultiLvlLbl val="0"/>
      </c:catAx>
      <c:valAx>
        <c:axId val="194103552"/>
        <c:scaling>
          <c:orientation val="minMax"/>
        </c:scaling>
        <c:delete val="0"/>
        <c:axPos val="l"/>
        <c:majorGridlines>
          <c:spPr>
            <a:ln>
              <a:prstDash val="sysDot"/>
            </a:ln>
          </c:spPr>
        </c:majorGridlines>
        <c:numFmt formatCode="0%" sourceLinked="0"/>
        <c:majorTickMark val="out"/>
        <c:minorTickMark val="none"/>
        <c:tickLblPos val="nextTo"/>
        <c:crossAx val="194102016"/>
        <c:crosses val="autoZero"/>
        <c:crossBetween val="between"/>
      </c:valAx>
      <c:spPr>
        <a:solidFill>
          <a:schemeClr val="bg1"/>
        </a:solidFill>
        <a:ln>
          <a:solidFill>
            <a:schemeClr val="tx1"/>
          </a:solidFill>
        </a:ln>
      </c:spPr>
    </c:plotArea>
    <c:plotVisOnly val="1"/>
    <c:dispBlanksAs val="gap"/>
    <c:showDLblsOverMax val="0"/>
  </c:chart>
  <c:txPr>
    <a:bodyPr/>
    <a:lstStyle/>
    <a:p>
      <a:pPr>
        <a:defRPr sz="2000">
          <a:latin typeface="Franklin Gothic Book"/>
          <a:cs typeface="Franklin Gothic Book"/>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6077498212529"/>
          <c:y val="4.7929625984252003E-2"/>
          <c:w val="0.75025787889006901"/>
          <c:h val="0.79746874999999895"/>
        </c:manualLayout>
      </c:layout>
      <c:lineChart>
        <c:grouping val="standard"/>
        <c:varyColors val="0"/>
        <c:ser>
          <c:idx val="0"/>
          <c:order val="0"/>
          <c:tx>
            <c:strRef>
              <c:f>Sheet1!$B$1</c:f>
              <c:strCache>
                <c:ptCount val="1"/>
                <c:pt idx="0">
                  <c:v>Fee-For-Service</c:v>
                </c:pt>
              </c:strCache>
            </c:strRef>
          </c:tx>
          <c:spPr>
            <a:ln w="76200">
              <a:solidFill>
                <a:schemeClr val="accent1">
                  <a:lumMod val="50000"/>
                </a:schemeClr>
              </a:solidFill>
            </a:ln>
          </c:spPr>
          <c:marker>
            <c:symbol val="none"/>
          </c:marker>
          <c:dLbls>
            <c:numFmt formatCode="#,##0.0" sourceLinked="0"/>
            <c:txPr>
              <a:bodyPr/>
              <a:lstStyle/>
              <a:p>
                <a:pPr>
                  <a:defRPr sz="2000">
                    <a:solidFill>
                      <a:schemeClr val="tx1"/>
                    </a:solidFill>
                    <a:latin typeface="Franklin Gothic Book"/>
                    <a:cs typeface="Franklin Gothic Book"/>
                  </a:defRPr>
                </a:pPr>
                <a:endParaRPr lang="en-US"/>
              </a:p>
            </c:txPr>
            <c:dLblPos val="b"/>
            <c:showLegendKey val="0"/>
            <c:showVal val="1"/>
            <c:showCatName val="0"/>
            <c:showSerName val="0"/>
            <c:showPercent val="0"/>
            <c:showBubbleSize val="0"/>
            <c:showLeaderLines val="0"/>
          </c:dLbls>
          <c:cat>
            <c:strRef>
              <c:f>Sheet1!$A$2:$A$3</c:f>
              <c:strCache>
                <c:ptCount val="2"/>
                <c:pt idx="0">
                  <c:v>Baseline</c:v>
                </c:pt>
                <c:pt idx="1">
                  <c:v>2 Years</c:v>
                </c:pt>
              </c:strCache>
            </c:strRef>
          </c:cat>
          <c:val>
            <c:numRef>
              <c:f>Sheet1!$B$2:$B$3</c:f>
              <c:numCache>
                <c:formatCode>0.00</c:formatCode>
                <c:ptCount val="2"/>
                <c:pt idx="0">
                  <c:v>1.3</c:v>
                </c:pt>
                <c:pt idx="1">
                  <c:v>1.2</c:v>
                </c:pt>
              </c:numCache>
            </c:numRef>
          </c:val>
          <c:smooth val="0"/>
        </c:ser>
        <c:ser>
          <c:idx val="1"/>
          <c:order val="1"/>
          <c:tx>
            <c:strRef>
              <c:f>Sheet1!$C$1</c:f>
              <c:strCache>
                <c:ptCount val="1"/>
                <c:pt idx="0">
                  <c:v>Managed Care</c:v>
                </c:pt>
              </c:strCache>
            </c:strRef>
          </c:tx>
          <c:spPr>
            <a:ln w="76200">
              <a:solidFill>
                <a:srgbClr val="800000"/>
              </a:solidFill>
            </a:ln>
          </c:spPr>
          <c:marker>
            <c:symbol val="none"/>
          </c:marker>
          <c:dLbls>
            <c:dLbl>
              <c:idx val="0"/>
              <c:layout>
                <c:manualLayout>
                  <c:x val="-7.4039589243963796E-2"/>
                  <c:y val="-6.6679625984251895E-2"/>
                </c:manualLayout>
              </c:layout>
              <c:dLblPos val="r"/>
              <c:showLegendKey val="0"/>
              <c:showVal val="1"/>
              <c:showCatName val="0"/>
              <c:showSerName val="0"/>
              <c:showPercent val="0"/>
              <c:showBubbleSize val="0"/>
            </c:dLbl>
            <c:numFmt formatCode="#,##0.0" sourceLinked="0"/>
            <c:txPr>
              <a:bodyPr/>
              <a:lstStyle/>
              <a:p>
                <a:pPr>
                  <a:defRPr sz="2000">
                    <a:solidFill>
                      <a:schemeClr val="tx1"/>
                    </a:solidFill>
                    <a:latin typeface="Franklin Gothic Book"/>
                    <a:cs typeface="Franklin Gothic Book"/>
                  </a:defRPr>
                </a:pPr>
                <a:endParaRPr lang="en-US"/>
              </a:p>
            </c:txPr>
            <c:dLblPos val="t"/>
            <c:showLegendKey val="0"/>
            <c:showVal val="1"/>
            <c:showCatName val="0"/>
            <c:showSerName val="0"/>
            <c:showPercent val="0"/>
            <c:showBubbleSize val="0"/>
            <c:showLeaderLines val="0"/>
          </c:dLbls>
          <c:cat>
            <c:strRef>
              <c:f>Sheet1!$A$2:$A$3</c:f>
              <c:strCache>
                <c:ptCount val="2"/>
                <c:pt idx="0">
                  <c:v>Baseline</c:v>
                </c:pt>
                <c:pt idx="1">
                  <c:v>2 Years</c:v>
                </c:pt>
              </c:strCache>
            </c:strRef>
          </c:cat>
          <c:val>
            <c:numRef>
              <c:f>Sheet1!$C$2:$C$3</c:f>
              <c:numCache>
                <c:formatCode>0.00</c:formatCode>
                <c:ptCount val="2"/>
                <c:pt idx="0">
                  <c:v>1.5</c:v>
                </c:pt>
                <c:pt idx="1">
                  <c:v>2</c:v>
                </c:pt>
              </c:numCache>
            </c:numRef>
          </c:val>
          <c:smooth val="0"/>
        </c:ser>
        <c:dLbls>
          <c:showLegendKey val="0"/>
          <c:showVal val="0"/>
          <c:showCatName val="0"/>
          <c:showSerName val="0"/>
          <c:showPercent val="0"/>
          <c:showBubbleSize val="0"/>
        </c:dLbls>
        <c:marker val="1"/>
        <c:smooth val="0"/>
        <c:axId val="194391040"/>
        <c:axId val="194392832"/>
      </c:lineChart>
      <c:catAx>
        <c:axId val="194391040"/>
        <c:scaling>
          <c:orientation val="minMax"/>
        </c:scaling>
        <c:delete val="0"/>
        <c:axPos val="b"/>
        <c:majorTickMark val="out"/>
        <c:minorTickMark val="none"/>
        <c:tickLblPos val="nextTo"/>
        <c:txPr>
          <a:bodyPr/>
          <a:lstStyle/>
          <a:p>
            <a:pPr>
              <a:defRPr>
                <a:latin typeface="Franklin Gothic Book"/>
                <a:cs typeface="Franklin Gothic Book"/>
              </a:defRPr>
            </a:pPr>
            <a:endParaRPr lang="en-US"/>
          </a:p>
        </c:txPr>
        <c:crossAx val="194392832"/>
        <c:crosses val="autoZero"/>
        <c:auto val="1"/>
        <c:lblAlgn val="ctr"/>
        <c:lblOffset val="100"/>
        <c:noMultiLvlLbl val="0"/>
      </c:catAx>
      <c:valAx>
        <c:axId val="194392832"/>
        <c:scaling>
          <c:orientation val="minMax"/>
          <c:min val="1"/>
        </c:scaling>
        <c:delete val="0"/>
        <c:axPos val="l"/>
        <c:majorGridlines>
          <c:spPr>
            <a:ln>
              <a:prstDash val="sysDot"/>
            </a:ln>
          </c:spPr>
        </c:majorGridlines>
        <c:numFmt formatCode="#,##0.0" sourceLinked="0"/>
        <c:majorTickMark val="out"/>
        <c:minorTickMark val="none"/>
        <c:tickLblPos val="nextTo"/>
        <c:txPr>
          <a:bodyPr/>
          <a:lstStyle/>
          <a:p>
            <a:pPr>
              <a:defRPr>
                <a:latin typeface="Franklin Gothic Book"/>
                <a:cs typeface="Franklin Gothic Book"/>
              </a:defRPr>
            </a:pPr>
            <a:endParaRPr lang="en-US"/>
          </a:p>
        </c:txPr>
        <c:crossAx val="194391040"/>
        <c:crosses val="autoZero"/>
        <c:crossBetween val="between"/>
        <c:majorUnit val="0.2"/>
      </c:valAx>
      <c:spPr>
        <a:solidFill>
          <a:schemeClr val="bg1"/>
        </a:solidFill>
        <a:ln>
          <a:solidFill>
            <a:schemeClr val="tx1"/>
          </a:solidFill>
        </a:ln>
      </c:spPr>
    </c:plotArea>
    <c:plotVisOnly val="1"/>
    <c:dispBlanksAs val="gap"/>
    <c:showDLblsOverMax val="0"/>
  </c:chart>
  <c:txPr>
    <a:bodyPr/>
    <a:lstStyle/>
    <a:p>
      <a:pPr>
        <a:defRPr sz="2000">
          <a:latin typeface="Franklin Gothic Medium" pitchFamily="34" charset="0"/>
        </a:defRPr>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0727613083507999"/>
          <c:y val="2.9290220588697801E-2"/>
          <c:w val="0.63880271784914699"/>
          <c:h val="0.76415858232816503"/>
        </c:manualLayout>
      </c:layout>
      <c:barChart>
        <c:barDir val="bar"/>
        <c:grouping val="clustered"/>
        <c:varyColors val="0"/>
        <c:ser>
          <c:idx val="0"/>
          <c:order val="0"/>
          <c:tx>
            <c:strRef>
              <c:f>Sheet1!$B$1</c:f>
              <c:strCache>
                <c:ptCount val="1"/>
                <c:pt idx="0">
                  <c:v>For-Profit</c:v>
                </c:pt>
              </c:strCache>
            </c:strRef>
          </c:tx>
          <c:spPr>
            <a:solidFill>
              <a:srgbClr val="800000"/>
            </a:solidFill>
          </c:spPr>
          <c:invertIfNegative val="0"/>
          <c:dLbls>
            <c:txPr>
              <a:bodyPr/>
              <a:lstStyle/>
              <a:p>
                <a:pPr>
                  <a:defRPr sz="1800">
                    <a:solidFill>
                      <a:srgbClr val="EBF1DD"/>
                    </a:solidFill>
                  </a:defRPr>
                </a:pPr>
                <a:endParaRPr lang="en-US"/>
              </a:p>
            </c:txPr>
            <c:dLblPos val="inEnd"/>
            <c:showLegendKey val="0"/>
            <c:showVal val="1"/>
            <c:showCatName val="0"/>
            <c:showSerName val="0"/>
            <c:showPercent val="0"/>
            <c:showBubbleSize val="0"/>
            <c:showLeaderLines val="0"/>
          </c:dLbls>
          <c:cat>
            <c:strRef>
              <c:f>Sheet1!$A$2:$A$7</c:f>
              <c:strCache>
                <c:ptCount val="6"/>
                <c:pt idx="0">
                  <c:v>Immunized Toddlers</c:v>
                </c:pt>
                <c:pt idx="1">
                  <c:v>Mammography</c:v>
                </c:pt>
                <c:pt idx="2">
                  <c:v>Pap Smears</c:v>
                </c:pt>
                <c:pt idx="3">
                  <c:v>Beta Blocker Post MI</c:v>
                </c:pt>
                <c:pt idx="4">
                  <c:v>Diabetic Eye Exams</c:v>
                </c:pt>
                <c:pt idx="5">
                  <c:v>Overall Satisfaction</c:v>
                </c:pt>
              </c:strCache>
            </c:strRef>
          </c:cat>
          <c:val>
            <c:numRef>
              <c:f>Sheet1!$B$2:$B$7</c:f>
              <c:numCache>
                <c:formatCode>0%</c:formatCode>
                <c:ptCount val="6"/>
                <c:pt idx="0">
                  <c:v>0.64000000000000101</c:v>
                </c:pt>
                <c:pt idx="1">
                  <c:v>0.69000000000000095</c:v>
                </c:pt>
                <c:pt idx="2">
                  <c:v>0.69000000000000095</c:v>
                </c:pt>
                <c:pt idx="3">
                  <c:v>0.59</c:v>
                </c:pt>
                <c:pt idx="4">
                  <c:v>0.35</c:v>
                </c:pt>
                <c:pt idx="5">
                  <c:v>0.54</c:v>
                </c:pt>
              </c:numCache>
            </c:numRef>
          </c:val>
        </c:ser>
        <c:ser>
          <c:idx val="1"/>
          <c:order val="1"/>
          <c:tx>
            <c:strRef>
              <c:f>Sheet1!$C$1</c:f>
              <c:strCache>
                <c:ptCount val="1"/>
                <c:pt idx="0">
                  <c:v>Non-For-Profit</c:v>
                </c:pt>
              </c:strCache>
            </c:strRef>
          </c:tx>
          <c:spPr>
            <a:solidFill>
              <a:schemeClr val="accent1">
                <a:lumMod val="50000"/>
              </a:schemeClr>
            </a:solidFill>
          </c:spPr>
          <c:invertIfNegative val="0"/>
          <c:dLbls>
            <c:txPr>
              <a:bodyPr/>
              <a:lstStyle/>
              <a:p>
                <a:pPr>
                  <a:defRPr sz="1800">
                    <a:solidFill>
                      <a:srgbClr val="EBF1DD"/>
                    </a:solidFill>
                  </a:defRPr>
                </a:pPr>
                <a:endParaRPr lang="en-US"/>
              </a:p>
            </c:txPr>
            <c:dLblPos val="inEnd"/>
            <c:showLegendKey val="0"/>
            <c:showVal val="1"/>
            <c:showCatName val="0"/>
            <c:showSerName val="0"/>
            <c:showPercent val="0"/>
            <c:showBubbleSize val="0"/>
            <c:showLeaderLines val="0"/>
          </c:dLbls>
          <c:cat>
            <c:strRef>
              <c:f>Sheet1!$A$2:$A$7</c:f>
              <c:strCache>
                <c:ptCount val="6"/>
                <c:pt idx="0">
                  <c:v>Immunized Toddlers</c:v>
                </c:pt>
                <c:pt idx="1">
                  <c:v>Mammography</c:v>
                </c:pt>
                <c:pt idx="2">
                  <c:v>Pap Smears</c:v>
                </c:pt>
                <c:pt idx="3">
                  <c:v>Beta Blocker Post MI</c:v>
                </c:pt>
                <c:pt idx="4">
                  <c:v>Diabetic Eye Exams</c:v>
                </c:pt>
                <c:pt idx="5">
                  <c:v>Overall Satisfaction</c:v>
                </c:pt>
              </c:strCache>
            </c:strRef>
          </c:cat>
          <c:val>
            <c:numRef>
              <c:f>Sheet1!$C$2:$C$7</c:f>
              <c:numCache>
                <c:formatCode>0%</c:formatCode>
                <c:ptCount val="6"/>
                <c:pt idx="0">
                  <c:v>0.72000000000000097</c:v>
                </c:pt>
                <c:pt idx="1">
                  <c:v>0.750000000000001</c:v>
                </c:pt>
                <c:pt idx="2">
                  <c:v>0.77000000000000102</c:v>
                </c:pt>
                <c:pt idx="3">
                  <c:v>0.71000000000000096</c:v>
                </c:pt>
                <c:pt idx="4">
                  <c:v>0.48</c:v>
                </c:pt>
                <c:pt idx="5">
                  <c:v>0.62000000000000099</c:v>
                </c:pt>
              </c:numCache>
            </c:numRef>
          </c:val>
        </c:ser>
        <c:dLbls>
          <c:showLegendKey val="0"/>
          <c:showVal val="0"/>
          <c:showCatName val="0"/>
          <c:showSerName val="0"/>
          <c:showPercent val="0"/>
          <c:showBubbleSize val="0"/>
        </c:dLbls>
        <c:gapWidth val="47"/>
        <c:axId val="194180608"/>
        <c:axId val="194182144"/>
      </c:barChart>
      <c:catAx>
        <c:axId val="194180608"/>
        <c:scaling>
          <c:orientation val="minMax"/>
        </c:scaling>
        <c:delete val="0"/>
        <c:axPos val="l"/>
        <c:majorTickMark val="out"/>
        <c:minorTickMark val="none"/>
        <c:tickLblPos val="nextTo"/>
        <c:crossAx val="194182144"/>
        <c:crosses val="autoZero"/>
        <c:auto val="1"/>
        <c:lblAlgn val="ctr"/>
        <c:lblOffset val="100"/>
        <c:noMultiLvlLbl val="0"/>
      </c:catAx>
      <c:valAx>
        <c:axId val="194182144"/>
        <c:scaling>
          <c:orientation val="minMax"/>
        </c:scaling>
        <c:delete val="0"/>
        <c:axPos val="b"/>
        <c:majorGridlines>
          <c:spPr>
            <a:ln>
              <a:prstDash val="sysDot"/>
            </a:ln>
          </c:spPr>
        </c:majorGridlines>
        <c:numFmt formatCode="0%" sourceLinked="1"/>
        <c:majorTickMark val="out"/>
        <c:minorTickMark val="none"/>
        <c:tickLblPos val="nextTo"/>
        <c:crossAx val="194180608"/>
        <c:crosses val="autoZero"/>
        <c:crossBetween val="between"/>
        <c:majorUnit val="0.2"/>
      </c:valAx>
      <c:spPr>
        <a:solidFill>
          <a:schemeClr val="bg1"/>
        </a:solidFill>
        <a:ln>
          <a:solidFill>
            <a:schemeClr val="tx1"/>
          </a:solidFill>
        </a:ln>
      </c:spPr>
    </c:plotArea>
    <c:legend>
      <c:legendPos val="b"/>
      <c:layout>
        <c:manualLayout>
          <c:xMode val="edge"/>
          <c:yMode val="edge"/>
          <c:x val="0.37957272365399802"/>
          <c:y val="0.90679425211620401"/>
          <c:w val="0.42203981819261899"/>
          <c:h val="7.5750339133370106E-2"/>
        </c:manualLayout>
      </c:layout>
      <c:overlay val="0"/>
    </c:legend>
    <c:plotVisOnly val="1"/>
    <c:dispBlanksAs val="gap"/>
    <c:showDLblsOverMax val="0"/>
  </c:chart>
  <c:txPr>
    <a:bodyPr/>
    <a:lstStyle/>
    <a:p>
      <a:pPr>
        <a:defRPr sz="2000">
          <a:latin typeface="Franklin Gothic Book"/>
          <a:cs typeface="Franklin Gothic Book"/>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lumMod val="50000"/>
              </a:schemeClr>
            </a:solidFill>
            <a:ln>
              <a:solidFill>
                <a:srgbClr val="003300"/>
              </a:solidFill>
            </a:ln>
          </c:spPr>
          <c:invertIfNegative val="0"/>
          <c:dLbls>
            <c:txPr>
              <a:bodyPr/>
              <a:lstStyle/>
              <a:p>
                <a:pPr>
                  <a:defRPr>
                    <a:solidFill>
                      <a:schemeClr val="bg1"/>
                    </a:solidFill>
                  </a:defRPr>
                </a:pPr>
                <a:endParaRPr lang="en-US"/>
              </a:p>
            </c:txPr>
            <c:dLblPos val="inEnd"/>
            <c:showLegendKey val="0"/>
            <c:showVal val="1"/>
            <c:showCatName val="0"/>
            <c:showSerName val="0"/>
            <c:showPercent val="0"/>
            <c:showBubbleSize val="0"/>
            <c:showLeaderLines val="0"/>
          </c:dLbls>
          <c:cat>
            <c:strRef>
              <c:f>Sheet1!$A$2:$A$3</c:f>
              <c:strCache>
                <c:ptCount val="2"/>
                <c:pt idx="0">
                  <c:v>Non-Profit HMOs</c:v>
                </c:pt>
                <c:pt idx="1">
                  <c:v>For-Profit HMOs</c:v>
                </c:pt>
              </c:strCache>
            </c:strRef>
          </c:cat>
          <c:val>
            <c:numRef>
              <c:f>Sheet1!$B$2:$B$3</c:f>
              <c:numCache>
                <c:formatCode>0%</c:formatCode>
                <c:ptCount val="2"/>
                <c:pt idx="0">
                  <c:v>0.67</c:v>
                </c:pt>
                <c:pt idx="1">
                  <c:v>0.61</c:v>
                </c:pt>
              </c:numCache>
            </c:numRef>
          </c:val>
        </c:ser>
        <c:dLbls>
          <c:showLegendKey val="0"/>
          <c:showVal val="0"/>
          <c:showCatName val="0"/>
          <c:showSerName val="0"/>
          <c:showPercent val="0"/>
          <c:showBubbleSize val="0"/>
        </c:dLbls>
        <c:gapWidth val="65"/>
        <c:axId val="194212992"/>
        <c:axId val="194214528"/>
      </c:barChart>
      <c:catAx>
        <c:axId val="194212992"/>
        <c:scaling>
          <c:orientation val="minMax"/>
        </c:scaling>
        <c:delete val="0"/>
        <c:axPos val="b"/>
        <c:majorTickMark val="none"/>
        <c:minorTickMark val="none"/>
        <c:tickLblPos val="nextTo"/>
        <c:spPr>
          <a:ln w="12700" cmpd="sng">
            <a:solidFill>
              <a:schemeClr val="tx1"/>
            </a:solidFill>
          </a:ln>
        </c:spPr>
        <c:crossAx val="194214528"/>
        <c:crosses val="autoZero"/>
        <c:auto val="1"/>
        <c:lblAlgn val="ctr"/>
        <c:lblOffset val="100"/>
        <c:noMultiLvlLbl val="0"/>
      </c:catAx>
      <c:valAx>
        <c:axId val="194214528"/>
        <c:scaling>
          <c:orientation val="minMax"/>
          <c:max val="0.7"/>
          <c:min val="0.55000000000000004"/>
        </c:scaling>
        <c:delete val="0"/>
        <c:axPos val="l"/>
        <c:majorGridlines>
          <c:spPr>
            <a:ln>
              <a:prstDash val="sysDot"/>
            </a:ln>
          </c:spPr>
        </c:majorGridlines>
        <c:numFmt formatCode="0%" sourceLinked="1"/>
        <c:majorTickMark val="out"/>
        <c:minorTickMark val="none"/>
        <c:tickLblPos val="nextTo"/>
        <c:crossAx val="194212992"/>
        <c:crosses val="autoZero"/>
        <c:crossBetween val="between"/>
        <c:majorUnit val="0.05"/>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2000">
          <a:latin typeface="Franklin Gothic Book"/>
          <a:cs typeface="Franklin Gothic Book"/>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Publicly Traded</c:v>
                </c:pt>
              </c:strCache>
            </c:strRef>
          </c:tx>
          <c:spPr>
            <a:solidFill>
              <a:srgbClr val="800000"/>
            </a:solidFill>
            <a:ln>
              <a:solidFill>
                <a:srgbClr val="005148"/>
              </a:solidFill>
            </a:ln>
          </c:spPr>
          <c:invertIfNegative val="0"/>
          <c:dLbls>
            <c:txPr>
              <a:bodyPr/>
              <a:lstStyle/>
              <a:p>
                <a:pPr>
                  <a:defRPr sz="2400">
                    <a:solidFill>
                      <a:schemeClr val="bg1"/>
                    </a:solidFill>
                  </a:defRPr>
                </a:pPr>
                <a:endParaRPr lang="en-US"/>
              </a:p>
            </c:txPr>
            <c:dLblPos val="inEnd"/>
            <c:showLegendKey val="0"/>
            <c:showVal val="1"/>
            <c:showCatName val="0"/>
            <c:showSerName val="0"/>
            <c:showPercent val="0"/>
            <c:showBubbleSize val="0"/>
            <c:showLeaderLines val="0"/>
          </c:dLbls>
          <c:cat>
            <c:strRef>
              <c:f>Sheet1!$A$2:$A$5</c:f>
              <c:strCache>
                <c:ptCount val="4"/>
                <c:pt idx="0">
                  <c:v>Administrative _x000d_Costs</c:v>
                </c:pt>
                <c:pt idx="1">
                  <c:v>Preventive _x000d_Care Scores</c:v>
                </c:pt>
                <c:pt idx="2">
                  <c:v>Chronic Disease _x000d_Care Score</c:v>
                </c:pt>
                <c:pt idx="3">
                  <c:v>Consumer _x000d_Rating</c:v>
                </c:pt>
              </c:strCache>
            </c:strRef>
          </c:cat>
          <c:val>
            <c:numRef>
              <c:f>Sheet1!$B$2:$B$5</c:f>
              <c:numCache>
                <c:formatCode>0</c:formatCode>
                <c:ptCount val="4"/>
                <c:pt idx="0">
                  <c:v>14</c:v>
                </c:pt>
                <c:pt idx="1">
                  <c:v>59</c:v>
                </c:pt>
                <c:pt idx="2">
                  <c:v>50</c:v>
                </c:pt>
                <c:pt idx="3">
                  <c:v>66</c:v>
                </c:pt>
              </c:numCache>
            </c:numRef>
          </c:val>
        </c:ser>
        <c:ser>
          <c:idx val="1"/>
          <c:order val="1"/>
          <c:tx>
            <c:strRef>
              <c:f>Sheet1!$C$1</c:f>
              <c:strCache>
                <c:ptCount val="1"/>
                <c:pt idx="0">
                  <c:v>Non-Profit</c:v>
                </c:pt>
              </c:strCache>
            </c:strRef>
          </c:tx>
          <c:spPr>
            <a:solidFill>
              <a:srgbClr val="005148"/>
            </a:solidFill>
            <a:ln>
              <a:solidFill>
                <a:srgbClr val="005148"/>
              </a:solidFill>
            </a:ln>
          </c:spPr>
          <c:invertIfNegative val="0"/>
          <c:dLbls>
            <c:txPr>
              <a:bodyPr/>
              <a:lstStyle/>
              <a:p>
                <a:pPr>
                  <a:defRPr sz="2400">
                    <a:solidFill>
                      <a:srgbClr val="EBF1DD"/>
                    </a:solidFill>
                  </a:defRPr>
                </a:pPr>
                <a:endParaRPr lang="en-US"/>
              </a:p>
            </c:txPr>
            <c:dLblPos val="inEnd"/>
            <c:showLegendKey val="0"/>
            <c:showVal val="1"/>
            <c:showCatName val="0"/>
            <c:showSerName val="0"/>
            <c:showPercent val="0"/>
            <c:showBubbleSize val="0"/>
            <c:showLeaderLines val="0"/>
          </c:dLbls>
          <c:cat>
            <c:strRef>
              <c:f>Sheet1!$A$2:$A$5</c:f>
              <c:strCache>
                <c:ptCount val="4"/>
                <c:pt idx="0">
                  <c:v>Administrative _x000d_Costs</c:v>
                </c:pt>
                <c:pt idx="1">
                  <c:v>Preventive _x000d_Care Scores</c:v>
                </c:pt>
                <c:pt idx="2">
                  <c:v>Chronic Disease _x000d_Care Score</c:v>
                </c:pt>
                <c:pt idx="3">
                  <c:v>Consumer _x000d_Rating</c:v>
                </c:pt>
              </c:strCache>
            </c:strRef>
          </c:cat>
          <c:val>
            <c:numRef>
              <c:f>Sheet1!$C$2:$C$5</c:f>
              <c:numCache>
                <c:formatCode>0</c:formatCode>
                <c:ptCount val="4"/>
                <c:pt idx="0">
                  <c:v>10</c:v>
                </c:pt>
                <c:pt idx="1">
                  <c:v>71</c:v>
                </c:pt>
                <c:pt idx="2">
                  <c:v>60</c:v>
                </c:pt>
                <c:pt idx="3">
                  <c:v>73</c:v>
                </c:pt>
              </c:numCache>
            </c:numRef>
          </c:val>
        </c:ser>
        <c:dLbls>
          <c:showLegendKey val="0"/>
          <c:showVal val="0"/>
          <c:showCatName val="0"/>
          <c:showSerName val="0"/>
          <c:showPercent val="0"/>
          <c:showBubbleSize val="0"/>
        </c:dLbls>
        <c:gapWidth val="75"/>
        <c:overlap val="-7"/>
        <c:axId val="194323584"/>
        <c:axId val="194325120"/>
      </c:barChart>
      <c:catAx>
        <c:axId val="194323584"/>
        <c:scaling>
          <c:orientation val="minMax"/>
        </c:scaling>
        <c:delete val="0"/>
        <c:axPos val="b"/>
        <c:majorGridlines>
          <c:spPr>
            <a:ln>
              <a:solidFill>
                <a:srgbClr val="EBF1DD"/>
              </a:solidFill>
            </a:ln>
          </c:spPr>
        </c:majorGridlines>
        <c:majorTickMark val="none"/>
        <c:minorTickMark val="none"/>
        <c:tickLblPos val="nextTo"/>
        <c:spPr>
          <a:ln w="12700" cmpd="sng">
            <a:solidFill>
              <a:schemeClr val="tx1"/>
            </a:solidFill>
          </a:ln>
        </c:spPr>
        <c:crossAx val="194325120"/>
        <c:crosses val="autoZero"/>
        <c:auto val="1"/>
        <c:lblAlgn val="ctr"/>
        <c:lblOffset val="100"/>
        <c:noMultiLvlLbl val="0"/>
      </c:catAx>
      <c:valAx>
        <c:axId val="194325120"/>
        <c:scaling>
          <c:orientation val="minMax"/>
          <c:max val="80"/>
        </c:scaling>
        <c:delete val="0"/>
        <c:axPos val="l"/>
        <c:majorGridlines>
          <c:spPr>
            <a:ln>
              <a:prstDash val="sysDot"/>
            </a:ln>
          </c:spPr>
        </c:majorGridlines>
        <c:numFmt formatCode="0" sourceLinked="1"/>
        <c:majorTickMark val="out"/>
        <c:minorTickMark val="none"/>
        <c:tickLblPos val="nextTo"/>
        <c:crossAx val="194323584"/>
        <c:crosses val="autoZero"/>
        <c:crossBetween val="between"/>
        <c:majorUnit val="20"/>
      </c:valAx>
      <c:spPr>
        <a:solidFill>
          <a:schemeClr val="bg1"/>
        </a:solidFill>
        <a:ln>
          <a:solidFill>
            <a:srgbClr val="003300"/>
          </a:solidFill>
        </a:ln>
        <a:effectLst>
          <a:outerShdw blurRad="50800" dist="38100" dir="2700000" algn="tl" rotWithShape="0">
            <a:prstClr val="black">
              <a:alpha val="40000"/>
            </a:prstClr>
          </a:outerShdw>
        </a:effectLst>
      </c:spPr>
    </c:plotArea>
    <c:legend>
      <c:legendPos val="b"/>
      <c:overlay val="0"/>
    </c:legend>
    <c:plotVisOnly val="1"/>
    <c:dispBlanksAs val="gap"/>
    <c:showDLblsOverMax val="0"/>
  </c:chart>
  <c:txPr>
    <a:bodyPr/>
    <a:lstStyle/>
    <a:p>
      <a:pPr>
        <a:defRPr sz="2000">
          <a:latin typeface="Franklin Gothic Book"/>
          <a:cs typeface="Franklin Gothic Book"/>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7729463671014"/>
          <c:y val="4.2333852391585401E-2"/>
          <c:w val="0.86303868960226104"/>
          <c:h val="0.70430121122909894"/>
        </c:manualLayout>
      </c:layout>
      <c:barChart>
        <c:barDir val="col"/>
        <c:grouping val="clustered"/>
        <c:varyColors val="0"/>
        <c:ser>
          <c:idx val="0"/>
          <c:order val="0"/>
          <c:tx>
            <c:strRef>
              <c:f>Sheet1!$B$1</c:f>
              <c:strCache>
                <c:ptCount val="1"/>
                <c:pt idx="0">
                  <c:v>Column1</c:v>
                </c:pt>
              </c:strCache>
            </c:strRef>
          </c:tx>
          <c:spPr>
            <a:solidFill>
              <a:srgbClr val="01A290">
                <a:lumMod val="50000"/>
              </a:srgbClr>
            </a:solidFill>
            <a:ln>
              <a:solidFill>
                <a:srgbClr val="003300"/>
              </a:solidFill>
            </a:ln>
          </c:spPr>
          <c:invertIfNegative val="0"/>
          <c:dLbls>
            <c:numFmt formatCode="0.0%" sourceLinked="0"/>
            <c:txPr>
              <a:bodyPr/>
              <a:lstStyle/>
              <a:p>
                <a:pPr>
                  <a:defRPr sz="2400">
                    <a:solidFill>
                      <a:schemeClr val="bg2"/>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Sheet1!$A$2:$A$6</c:f>
              <c:strCache>
                <c:ptCount val="5"/>
                <c:pt idx="0">
                  <c:v>Cigna</c:v>
                </c:pt>
                <c:pt idx="1">
                  <c:v>United</c:v>
                </c:pt>
                <c:pt idx="2">
                  <c:v>Aetna</c:v>
                </c:pt>
                <c:pt idx="3">
                  <c:v>Humana</c:v>
                </c:pt>
                <c:pt idx="4">
                  <c:v>Wellpoint</c:v>
                </c:pt>
              </c:strCache>
            </c:strRef>
          </c:cat>
          <c:val>
            <c:numRef>
              <c:f>Sheet1!$B$2:$B$6</c:f>
              <c:numCache>
                <c:formatCode>0.0%</c:formatCode>
                <c:ptCount val="5"/>
                <c:pt idx="0">
                  <c:v>0.247</c:v>
                </c:pt>
                <c:pt idx="1">
                  <c:v>0.189</c:v>
                </c:pt>
                <c:pt idx="2">
                  <c:v>0.192</c:v>
                </c:pt>
                <c:pt idx="3">
                  <c:v>0.18099999999999999</c:v>
                </c:pt>
                <c:pt idx="4">
                  <c:v>0.157</c:v>
                </c:pt>
              </c:numCache>
            </c:numRef>
          </c:val>
        </c:ser>
        <c:dLbls>
          <c:showLegendKey val="0"/>
          <c:showVal val="0"/>
          <c:showCatName val="0"/>
          <c:showSerName val="0"/>
          <c:showPercent val="0"/>
          <c:showBubbleSize val="0"/>
        </c:dLbls>
        <c:gapWidth val="30"/>
        <c:axId val="192991232"/>
        <c:axId val="192992768"/>
      </c:barChart>
      <c:catAx>
        <c:axId val="192991232"/>
        <c:scaling>
          <c:orientation val="minMax"/>
        </c:scaling>
        <c:delete val="0"/>
        <c:axPos val="b"/>
        <c:majorTickMark val="none"/>
        <c:minorTickMark val="none"/>
        <c:tickLblPos val="nextTo"/>
        <c:spPr>
          <a:ln w="9525" cmpd="sng">
            <a:solidFill>
              <a:srgbClr val="003300"/>
            </a:solidFill>
          </a:ln>
        </c:spPr>
        <c:txPr>
          <a:bodyPr/>
          <a:lstStyle/>
          <a:p>
            <a:pPr>
              <a:defRPr>
                <a:latin typeface="Franklin Gothic Book"/>
                <a:cs typeface="Franklin Gothic Book"/>
              </a:defRPr>
            </a:pPr>
            <a:endParaRPr lang="en-US"/>
          </a:p>
        </c:txPr>
        <c:crossAx val="192992768"/>
        <c:crossesAt val="0"/>
        <c:auto val="1"/>
        <c:lblAlgn val="ctr"/>
        <c:lblOffset val="0"/>
        <c:noMultiLvlLbl val="0"/>
      </c:catAx>
      <c:valAx>
        <c:axId val="192992768"/>
        <c:scaling>
          <c:orientation val="minMax"/>
        </c:scaling>
        <c:delete val="0"/>
        <c:axPos val="l"/>
        <c:majorGridlines>
          <c:spPr>
            <a:ln>
              <a:prstDash val="sysDot"/>
            </a:ln>
          </c:spPr>
        </c:majorGridlines>
        <c:numFmt formatCode="0%" sourceLinked="0"/>
        <c:majorTickMark val="out"/>
        <c:minorTickMark val="none"/>
        <c:tickLblPos val="nextTo"/>
        <c:txPr>
          <a:bodyPr/>
          <a:lstStyle/>
          <a:p>
            <a:pPr>
              <a:defRPr>
                <a:latin typeface="Franklin Gothic Book"/>
                <a:cs typeface="Franklin Gothic Book"/>
              </a:defRPr>
            </a:pPr>
            <a:endParaRPr lang="en-US"/>
          </a:p>
        </c:txPr>
        <c:crossAx val="192991232"/>
        <c:crossesAt val="1"/>
        <c:crossBetween val="between"/>
      </c:valAx>
      <c:spPr>
        <a:solidFill>
          <a:srgbClr val="EBF1DD"/>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2000">
          <a:latin typeface="Franklin Gothic Medium" pitchFamily="34" charset="0"/>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b="0">
                <a:latin typeface="Franklin Gothic Medium"/>
                <a:cs typeface="Franklin Gothic Medium"/>
              </a:defRPr>
            </a:pPr>
            <a:r>
              <a:rPr lang="en-US" b="0" dirty="0" smtClean="0">
                <a:latin typeface="Franklin Gothic Medium"/>
                <a:cs typeface="Franklin Gothic Medium"/>
              </a:rPr>
              <a:t>Actual Findings</a:t>
            </a:r>
            <a:endParaRPr lang="en-US" b="0" dirty="0">
              <a:latin typeface="Franklin Gothic Medium"/>
              <a:cs typeface="Franklin Gothic Medium"/>
            </a:endParaRPr>
          </a:p>
        </c:rich>
      </c:tx>
      <c:layout>
        <c:manualLayout>
          <c:xMode val="edge"/>
          <c:yMode val="edge"/>
          <c:x val="0.29764577342357001"/>
          <c:y val="1.14668608977215E-2"/>
        </c:manualLayout>
      </c:layout>
      <c:overlay val="0"/>
    </c:title>
    <c:autoTitleDeleted val="0"/>
    <c:plotArea>
      <c:layout>
        <c:manualLayout>
          <c:layoutTarget val="inner"/>
          <c:xMode val="edge"/>
          <c:yMode val="edge"/>
          <c:x val="0.29878512419247699"/>
          <c:y val="0.12613463043433601"/>
          <c:w val="0.60511032198179304"/>
          <c:h val="0.74996676212539104"/>
        </c:manualLayout>
      </c:layout>
      <c:barChart>
        <c:barDir val="col"/>
        <c:grouping val="stacked"/>
        <c:varyColors val="0"/>
        <c:ser>
          <c:idx val="0"/>
          <c:order val="0"/>
          <c:tx>
            <c:strRef>
              <c:f>Sheet1!$B$1</c:f>
              <c:strCache>
                <c:ptCount val="1"/>
                <c:pt idx="0">
                  <c:v>Total</c:v>
                </c:pt>
              </c:strCache>
            </c:strRef>
          </c:tx>
          <c:spPr>
            <a:solidFill>
              <a:srgbClr val="005148"/>
            </a:solidFill>
            <a:ln>
              <a:solidFill>
                <a:srgbClr val="003300"/>
              </a:solidFill>
            </a:ln>
            <a:effectLst>
              <a:outerShdw blurRad="50800" dist="38100" dir="2700000" algn="tl" rotWithShape="0">
                <a:prstClr val="black">
                  <a:alpha val="40000"/>
                </a:prstClr>
              </a:outerShdw>
            </a:effectLst>
          </c:spPr>
          <c:invertIfNegative val="0"/>
          <c:cat>
            <c:strRef>
              <c:f>Sheet1!$A$2:$A$3</c:f>
              <c:strCache>
                <c:ptCount val="2"/>
                <c:pt idx="0">
                  <c:v>ACOs</c:v>
                </c:pt>
                <c:pt idx="1">
                  <c:v>Controls</c:v>
                </c:pt>
              </c:strCache>
            </c:strRef>
          </c:cat>
          <c:val>
            <c:numRef>
              <c:f>Sheet1!$B$2:$B$3</c:f>
              <c:numCache>
                <c:formatCode>"$"#,##0</c:formatCode>
                <c:ptCount val="2"/>
                <c:pt idx="0">
                  <c:v>1296</c:v>
                </c:pt>
                <c:pt idx="1">
                  <c:v>1230</c:v>
                </c:pt>
              </c:numCache>
            </c:numRef>
          </c:val>
        </c:ser>
        <c:dLbls>
          <c:showLegendKey val="0"/>
          <c:showVal val="0"/>
          <c:showCatName val="0"/>
          <c:showSerName val="0"/>
          <c:showPercent val="0"/>
          <c:showBubbleSize val="0"/>
        </c:dLbls>
        <c:gapWidth val="50"/>
        <c:overlap val="100"/>
        <c:axId val="193064320"/>
        <c:axId val="148337792"/>
      </c:barChart>
      <c:catAx>
        <c:axId val="193064320"/>
        <c:scaling>
          <c:orientation val="minMax"/>
        </c:scaling>
        <c:delete val="0"/>
        <c:axPos val="b"/>
        <c:majorTickMark val="out"/>
        <c:minorTickMark val="none"/>
        <c:tickLblPos val="nextTo"/>
        <c:crossAx val="148337792"/>
        <c:crosses val="autoZero"/>
        <c:auto val="1"/>
        <c:lblAlgn val="ctr"/>
        <c:lblOffset val="100"/>
        <c:noMultiLvlLbl val="0"/>
      </c:catAx>
      <c:valAx>
        <c:axId val="148337792"/>
        <c:scaling>
          <c:orientation val="minMax"/>
          <c:max val="1500"/>
          <c:min val="0"/>
        </c:scaling>
        <c:delete val="0"/>
        <c:axPos val="l"/>
        <c:majorGridlines/>
        <c:numFmt formatCode="&quot;$&quot;#,##0" sourceLinked="1"/>
        <c:majorTickMark val="out"/>
        <c:minorTickMark val="none"/>
        <c:tickLblPos val="nextTo"/>
        <c:crossAx val="193064320"/>
        <c:crosses val="autoZero"/>
        <c:crossBetween val="between"/>
        <c:majorUnit val="250"/>
      </c:valAx>
      <c:spPr>
        <a:solidFill>
          <a:schemeClr val="bg1">
            <a:lumMod val="90000"/>
          </a:schemeClr>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spPr>
    <a:solidFill>
      <a:schemeClr val="bg1"/>
    </a:solidFill>
    <a:ln>
      <a:solidFill>
        <a:srgbClr val="003300"/>
      </a:solidFill>
    </a:ln>
    <a:effectLst>
      <a:outerShdw blurRad="50800" dist="38100" dir="2700000" algn="tl" rotWithShape="0">
        <a:prstClr val="black">
          <a:alpha val="40000"/>
        </a:prstClr>
      </a:outerShdw>
    </a:effectLst>
  </c:spPr>
  <c:txPr>
    <a:bodyPr/>
    <a:lstStyle/>
    <a:p>
      <a:pPr>
        <a:defRPr sz="2000">
          <a:latin typeface="Franklin Gothic Book"/>
          <a:cs typeface="Franklin Gothic Book"/>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chemeClr val="tx1"/>
              </a:solidFill>
            </a:ln>
          </c:spPr>
          <c:dPt>
            <c:idx val="0"/>
            <c:bubble3D val="0"/>
            <c:spPr>
              <a:solidFill>
                <a:srgbClr val="C00000"/>
              </a:solidFill>
              <a:ln>
                <a:solidFill>
                  <a:schemeClr val="tx1"/>
                </a:solidFill>
              </a:ln>
            </c:spPr>
          </c:dPt>
          <c:dPt>
            <c:idx val="1"/>
            <c:bubble3D val="0"/>
            <c:spPr>
              <a:solidFill>
                <a:srgbClr val="000000"/>
              </a:solidFill>
              <a:ln>
                <a:solidFill>
                  <a:schemeClr val="tx1"/>
                </a:solidFill>
              </a:ln>
            </c:spPr>
          </c:dPt>
          <c:cat>
            <c:strRef>
              <c:f>Sheet1!$A$2:$A$3</c:f>
              <c:strCache>
                <c:ptCount val="2"/>
                <c:pt idx="0">
                  <c:v>HTN</c:v>
                </c:pt>
                <c:pt idx="1">
                  <c:v>Non-HTN</c:v>
                </c:pt>
              </c:strCache>
            </c:strRef>
          </c:cat>
          <c:val>
            <c:numRef>
              <c:f>Sheet1!$B$2:$B$3</c:f>
              <c:numCache>
                <c:formatCode>0.000%</c:formatCode>
                <c:ptCount val="2"/>
                <c:pt idx="0" formatCode="0.00%">
                  <c:v>0.155</c:v>
                </c:pt>
                <c:pt idx="1">
                  <c:v>0.84499999999999997</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b="0">
                <a:latin typeface="Franklin Gothic Medium"/>
                <a:cs typeface="Franklin Gothic Medium"/>
              </a:defRPr>
            </a:pPr>
            <a:r>
              <a:rPr lang="en-US" b="0" dirty="0" smtClean="0">
                <a:latin typeface="Franklin Gothic Medium"/>
                <a:cs typeface="Franklin Gothic Medium"/>
              </a:rPr>
              <a:t>Adjusted for LVCs*</a:t>
            </a:r>
            <a:endParaRPr lang="en-US" b="0" dirty="0">
              <a:latin typeface="Franklin Gothic Medium"/>
              <a:cs typeface="Franklin Gothic Medium"/>
            </a:endParaRPr>
          </a:p>
        </c:rich>
      </c:tx>
      <c:layout>
        <c:manualLayout>
          <c:xMode val="edge"/>
          <c:yMode val="edge"/>
          <c:x val="0.23809258644883599"/>
          <c:y val="1.1466784584939599E-2"/>
        </c:manualLayout>
      </c:layout>
      <c:overlay val="0"/>
    </c:title>
    <c:autoTitleDeleted val="0"/>
    <c:plotArea>
      <c:layout>
        <c:manualLayout>
          <c:layoutTarget val="inner"/>
          <c:xMode val="edge"/>
          <c:yMode val="edge"/>
          <c:x val="0.29878512419247699"/>
          <c:y val="0.12613463043433601"/>
          <c:w val="0.60511032198179304"/>
          <c:h val="0.74996676212539104"/>
        </c:manualLayout>
      </c:layout>
      <c:barChart>
        <c:barDir val="col"/>
        <c:grouping val="stacked"/>
        <c:varyColors val="0"/>
        <c:ser>
          <c:idx val="0"/>
          <c:order val="0"/>
          <c:tx>
            <c:strRef>
              <c:f>Sheet1!$B$1</c:f>
              <c:strCache>
                <c:ptCount val="1"/>
                <c:pt idx="0">
                  <c:v>Total</c:v>
                </c:pt>
              </c:strCache>
            </c:strRef>
          </c:tx>
          <c:spPr>
            <a:solidFill>
              <a:srgbClr val="005148"/>
            </a:solidFill>
            <a:ln>
              <a:solidFill>
                <a:srgbClr val="003300"/>
              </a:solidFill>
            </a:ln>
            <a:effectLst>
              <a:outerShdw blurRad="50800" dist="38100" dir="2700000" algn="tl" rotWithShape="0">
                <a:prstClr val="black">
                  <a:alpha val="40000"/>
                </a:prstClr>
              </a:outerShdw>
            </a:effectLst>
          </c:spPr>
          <c:invertIfNegative val="0"/>
          <c:cat>
            <c:strRef>
              <c:f>Sheet1!$A$2:$A$3</c:f>
              <c:strCache>
                <c:ptCount val="2"/>
                <c:pt idx="0">
                  <c:v>ACOs</c:v>
                </c:pt>
                <c:pt idx="1">
                  <c:v>Controls</c:v>
                </c:pt>
              </c:strCache>
            </c:strRef>
          </c:cat>
          <c:val>
            <c:numRef>
              <c:f>Sheet1!$B$2:$B$3</c:f>
              <c:numCache>
                <c:formatCode>"$"#,##0</c:formatCode>
                <c:ptCount val="2"/>
                <c:pt idx="0">
                  <c:v>1206</c:v>
                </c:pt>
                <c:pt idx="1">
                  <c:v>1230</c:v>
                </c:pt>
              </c:numCache>
            </c:numRef>
          </c:val>
        </c:ser>
        <c:dLbls>
          <c:showLegendKey val="0"/>
          <c:showVal val="0"/>
          <c:showCatName val="0"/>
          <c:showSerName val="0"/>
          <c:showPercent val="0"/>
          <c:showBubbleSize val="0"/>
        </c:dLbls>
        <c:gapWidth val="50"/>
        <c:overlap val="100"/>
        <c:axId val="193192704"/>
        <c:axId val="193194240"/>
      </c:barChart>
      <c:catAx>
        <c:axId val="193192704"/>
        <c:scaling>
          <c:orientation val="minMax"/>
        </c:scaling>
        <c:delete val="0"/>
        <c:axPos val="b"/>
        <c:majorTickMark val="out"/>
        <c:minorTickMark val="none"/>
        <c:tickLblPos val="nextTo"/>
        <c:crossAx val="193194240"/>
        <c:crosses val="autoZero"/>
        <c:auto val="1"/>
        <c:lblAlgn val="ctr"/>
        <c:lblOffset val="100"/>
        <c:noMultiLvlLbl val="0"/>
      </c:catAx>
      <c:valAx>
        <c:axId val="193194240"/>
        <c:scaling>
          <c:orientation val="minMax"/>
          <c:max val="1500"/>
          <c:min val="0"/>
        </c:scaling>
        <c:delete val="0"/>
        <c:axPos val="l"/>
        <c:majorGridlines/>
        <c:numFmt formatCode="&quot;$&quot;#,##0" sourceLinked="1"/>
        <c:majorTickMark val="out"/>
        <c:minorTickMark val="none"/>
        <c:tickLblPos val="nextTo"/>
        <c:crossAx val="193192704"/>
        <c:crosses val="autoZero"/>
        <c:crossBetween val="between"/>
        <c:majorUnit val="250"/>
      </c:valAx>
      <c:spPr>
        <a:solidFill>
          <a:schemeClr val="bg1">
            <a:lumMod val="90000"/>
          </a:schemeClr>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spPr>
    <a:solidFill>
      <a:schemeClr val="bg1"/>
    </a:solidFill>
    <a:ln>
      <a:solidFill>
        <a:srgbClr val="003300"/>
      </a:solidFill>
    </a:ln>
    <a:effectLst>
      <a:outerShdw blurRad="50800" dist="38100" dir="2700000" algn="tl" rotWithShape="0">
        <a:prstClr val="black">
          <a:alpha val="40000"/>
        </a:prstClr>
      </a:outerShdw>
    </a:effectLst>
  </c:spPr>
  <c:txPr>
    <a:bodyPr/>
    <a:lstStyle/>
    <a:p>
      <a:pPr>
        <a:defRPr sz="2000">
          <a:latin typeface="Franklin Gothic Book"/>
          <a:cs typeface="Franklin Gothic Book"/>
        </a:defRPr>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lumMod val="50000"/>
              </a:schemeClr>
            </a:solidFill>
          </c:spPr>
          <c:invertIfNegative val="0"/>
          <c:dLbls>
            <c:dLbl>
              <c:idx val="0"/>
              <c:layout>
                <c:manualLayout>
                  <c:x val="0"/>
                  <c:y val="0.120061515748032"/>
                </c:manualLayout>
              </c:layout>
              <c:dLblPos val="outEnd"/>
              <c:showLegendKey val="0"/>
              <c:showVal val="1"/>
              <c:showCatName val="0"/>
              <c:showSerName val="0"/>
              <c:showPercent val="0"/>
              <c:showBubbleSize val="0"/>
            </c:dLbl>
            <c:txPr>
              <a:bodyPr/>
              <a:lstStyle/>
              <a:p>
                <a:pPr>
                  <a:defRPr sz="2800">
                    <a:solidFill>
                      <a:schemeClr val="bg1"/>
                    </a:solidFill>
                  </a:defRPr>
                </a:pPr>
                <a:endParaRPr lang="en-US"/>
              </a:p>
            </c:txPr>
            <c:dLblPos val="inEnd"/>
            <c:showLegendKey val="0"/>
            <c:showVal val="1"/>
            <c:showCatName val="0"/>
            <c:showSerName val="0"/>
            <c:showPercent val="0"/>
            <c:showBubbleSize val="0"/>
            <c:showLeaderLines val="0"/>
          </c:dLbls>
          <c:cat>
            <c:strRef>
              <c:f>Sheet1!$A$2:$A$5</c:f>
              <c:strCache>
                <c:ptCount val="4"/>
                <c:pt idx="0">
                  <c:v>2004</c:v>
                </c:pt>
                <c:pt idx="1">
                  <c:v>2011</c:v>
                </c:pt>
                <c:pt idx="2">
                  <c:v>2012</c:v>
                </c:pt>
                <c:pt idx="3">
                  <c:v>2014_x000d_(Projected)</c:v>
                </c:pt>
              </c:strCache>
            </c:strRef>
          </c:cat>
          <c:val>
            <c:numRef>
              <c:f>Sheet1!$B$2:$B$5</c:f>
              <c:numCache>
                <c:formatCode>0%</c:formatCode>
                <c:ptCount val="4"/>
                <c:pt idx="0">
                  <c:v>0.11</c:v>
                </c:pt>
                <c:pt idx="1">
                  <c:v>0.5</c:v>
                </c:pt>
                <c:pt idx="2">
                  <c:v>0.63</c:v>
                </c:pt>
                <c:pt idx="3">
                  <c:v>0.75</c:v>
                </c:pt>
              </c:numCache>
            </c:numRef>
          </c:val>
        </c:ser>
        <c:dLbls>
          <c:showLegendKey val="0"/>
          <c:showVal val="0"/>
          <c:showCatName val="0"/>
          <c:showSerName val="0"/>
          <c:showPercent val="0"/>
          <c:showBubbleSize val="0"/>
        </c:dLbls>
        <c:gapWidth val="50"/>
        <c:axId val="195243008"/>
        <c:axId val="195244800"/>
      </c:barChart>
      <c:catAx>
        <c:axId val="195243008"/>
        <c:scaling>
          <c:orientation val="minMax"/>
        </c:scaling>
        <c:delete val="0"/>
        <c:axPos val="b"/>
        <c:numFmt formatCode="General" sourceLinked="1"/>
        <c:majorTickMark val="out"/>
        <c:minorTickMark val="none"/>
        <c:tickLblPos val="nextTo"/>
        <c:crossAx val="195244800"/>
        <c:crosses val="autoZero"/>
        <c:auto val="1"/>
        <c:lblAlgn val="ctr"/>
        <c:lblOffset val="100"/>
        <c:noMultiLvlLbl val="0"/>
      </c:catAx>
      <c:valAx>
        <c:axId val="195244800"/>
        <c:scaling>
          <c:orientation val="minMax"/>
        </c:scaling>
        <c:delete val="0"/>
        <c:axPos val="l"/>
        <c:majorGridlines/>
        <c:numFmt formatCode="0%" sourceLinked="1"/>
        <c:majorTickMark val="out"/>
        <c:minorTickMark val="none"/>
        <c:tickLblPos val="nextTo"/>
        <c:crossAx val="195243008"/>
        <c:crosses val="autoZero"/>
        <c:crossBetween val="between"/>
        <c:majorUnit val="0.2"/>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2000">
          <a:latin typeface="Franklin Gothic Book"/>
          <a:cs typeface="Franklin Gothic Book"/>
        </a:defRPr>
      </a:pPr>
      <a:endParaRPr lang="en-US"/>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Doctor-owned</c:v>
                </c:pt>
              </c:strCache>
            </c:strRef>
          </c:tx>
          <c:spPr>
            <a:solidFill>
              <a:schemeClr val="accent1">
                <a:lumMod val="50000"/>
              </a:schemeClr>
            </a:solidFill>
            <a:ln>
              <a:solidFill>
                <a:srgbClr val="003300"/>
              </a:solidFill>
            </a:ln>
          </c:spPr>
          <c:invertIfNegative val="0"/>
          <c:dLbls>
            <c:dLbl>
              <c:idx val="0"/>
              <c:layout>
                <c:manualLayout>
                  <c:x val="0"/>
                  <c:y val="0.120061515748032"/>
                </c:manualLayout>
              </c:layout>
              <c:dLblPos val="outEnd"/>
              <c:showLegendKey val="0"/>
              <c:showVal val="1"/>
              <c:showCatName val="0"/>
              <c:showSerName val="0"/>
              <c:showPercent val="0"/>
              <c:showBubbleSize val="0"/>
            </c:dLbl>
            <c:dLbl>
              <c:idx val="1"/>
              <c:spPr/>
              <c:txPr>
                <a:bodyPr/>
                <a:lstStyle/>
                <a:p>
                  <a:pPr>
                    <a:defRPr sz="2000">
                      <a:solidFill>
                        <a:schemeClr val="tx1"/>
                      </a:solidFill>
                    </a:defRPr>
                  </a:pPr>
                  <a:endParaRPr lang="en-US"/>
                </a:p>
              </c:txPr>
              <c:dLblPos val="inEnd"/>
              <c:showLegendKey val="0"/>
              <c:showVal val="1"/>
              <c:showCatName val="0"/>
              <c:showSerName val="0"/>
              <c:showPercent val="0"/>
              <c:showBubbleSize val="0"/>
            </c:dLbl>
            <c:txPr>
              <a:bodyPr/>
              <a:lstStyle/>
              <a:p>
                <a:pPr>
                  <a:defRPr sz="2000">
                    <a:solidFill>
                      <a:schemeClr val="bg1"/>
                    </a:solidFill>
                  </a:defRPr>
                </a:pPr>
                <a:endParaRPr lang="en-US"/>
              </a:p>
            </c:txPr>
            <c:dLblPos val="inEnd"/>
            <c:showLegendKey val="0"/>
            <c:showVal val="1"/>
            <c:showCatName val="0"/>
            <c:showSerName val="0"/>
            <c:showPercent val="0"/>
            <c:showBubbleSize val="0"/>
            <c:showLeaderLines val="0"/>
          </c:dLbls>
          <c:cat>
            <c:strRef>
              <c:f>Sheet1!$A$2:$A$5</c:f>
              <c:strCache>
                <c:ptCount val="4"/>
                <c:pt idx="0">
                  <c:v>Diagnostic_x000d_Colonoscopy</c:v>
                </c:pt>
                <c:pt idx="1">
                  <c:v>ECG</c:v>
                </c:pt>
                <c:pt idx="2">
                  <c:v>Nuclear_x000d_Cardiac Scan</c:v>
                </c:pt>
                <c:pt idx="3">
                  <c:v>Chest CT,_x000d_Contrast</c:v>
                </c:pt>
              </c:strCache>
            </c:strRef>
          </c:cat>
          <c:val>
            <c:numRef>
              <c:f>Sheet1!$B$2:$B$5</c:f>
              <c:numCache>
                <c:formatCode>"$"#,##0</c:formatCode>
                <c:ptCount val="4"/>
                <c:pt idx="0">
                  <c:v>403</c:v>
                </c:pt>
                <c:pt idx="1">
                  <c:v>19</c:v>
                </c:pt>
                <c:pt idx="2">
                  <c:v>503</c:v>
                </c:pt>
                <c:pt idx="3">
                  <c:v>293</c:v>
                </c:pt>
              </c:numCache>
            </c:numRef>
          </c:val>
        </c:ser>
        <c:ser>
          <c:idx val="1"/>
          <c:order val="1"/>
          <c:tx>
            <c:strRef>
              <c:f>Sheet1!$C$1</c:f>
              <c:strCache>
                <c:ptCount val="1"/>
                <c:pt idx="0">
                  <c:v>Hospital-owned</c:v>
                </c:pt>
              </c:strCache>
            </c:strRef>
          </c:tx>
          <c:spPr>
            <a:solidFill>
              <a:srgbClr val="800000"/>
            </a:solidFill>
            <a:ln>
              <a:solidFill>
                <a:srgbClr val="003300"/>
              </a:solidFill>
            </a:ln>
          </c:spPr>
          <c:invertIfNegative val="0"/>
          <c:dLbls>
            <c:dLbl>
              <c:idx val="1"/>
              <c:spPr/>
              <c:txPr>
                <a:bodyPr/>
                <a:lstStyle/>
                <a:p>
                  <a:pPr>
                    <a:defRPr>
                      <a:solidFill>
                        <a:schemeClr val="tx1"/>
                      </a:solidFill>
                    </a:defRPr>
                  </a:pPr>
                  <a:endParaRPr lang="en-US"/>
                </a:p>
              </c:txPr>
              <c:dLblPos val="inEnd"/>
              <c:showLegendKey val="0"/>
              <c:showVal val="1"/>
              <c:showCatName val="0"/>
              <c:showSerName val="0"/>
              <c:showPercent val="0"/>
              <c:showBubbleSize val="0"/>
            </c:dLbl>
            <c:txPr>
              <a:bodyPr/>
              <a:lstStyle/>
              <a:p>
                <a:pPr>
                  <a:defRPr>
                    <a:solidFill>
                      <a:schemeClr val="bg1"/>
                    </a:solidFill>
                  </a:defRPr>
                </a:pPr>
                <a:endParaRPr lang="en-US"/>
              </a:p>
            </c:txPr>
            <c:dLblPos val="inEnd"/>
            <c:showLegendKey val="0"/>
            <c:showVal val="1"/>
            <c:showCatName val="0"/>
            <c:showSerName val="0"/>
            <c:showPercent val="0"/>
            <c:showBubbleSize val="0"/>
            <c:showLeaderLines val="0"/>
          </c:dLbls>
          <c:cat>
            <c:strRef>
              <c:f>Sheet1!$A$2:$A$5</c:f>
              <c:strCache>
                <c:ptCount val="4"/>
                <c:pt idx="0">
                  <c:v>Diagnostic_x000d_Colonoscopy</c:v>
                </c:pt>
                <c:pt idx="1">
                  <c:v>ECG</c:v>
                </c:pt>
                <c:pt idx="2">
                  <c:v>Nuclear_x000d_Cardiac Scan</c:v>
                </c:pt>
                <c:pt idx="3">
                  <c:v>Chest CT,_x000d_Contrast</c:v>
                </c:pt>
              </c:strCache>
            </c:strRef>
          </c:cat>
          <c:val>
            <c:numRef>
              <c:f>Sheet1!$C$2:$C$5</c:f>
              <c:numCache>
                <c:formatCode>"$"#,##0</c:formatCode>
                <c:ptCount val="4"/>
                <c:pt idx="0">
                  <c:v>876</c:v>
                </c:pt>
                <c:pt idx="1">
                  <c:v>35</c:v>
                </c:pt>
                <c:pt idx="2">
                  <c:v>750</c:v>
                </c:pt>
                <c:pt idx="3">
                  <c:v>361</c:v>
                </c:pt>
              </c:numCache>
            </c:numRef>
          </c:val>
        </c:ser>
        <c:dLbls>
          <c:showLegendKey val="0"/>
          <c:showVal val="0"/>
          <c:showCatName val="0"/>
          <c:showSerName val="0"/>
          <c:showPercent val="0"/>
          <c:showBubbleSize val="0"/>
        </c:dLbls>
        <c:gapWidth val="50"/>
        <c:overlap val="-6"/>
        <c:axId val="195006464"/>
        <c:axId val="195008000"/>
      </c:barChart>
      <c:catAx>
        <c:axId val="195006464"/>
        <c:scaling>
          <c:orientation val="minMax"/>
        </c:scaling>
        <c:delete val="0"/>
        <c:axPos val="b"/>
        <c:numFmt formatCode="General" sourceLinked="1"/>
        <c:majorTickMark val="out"/>
        <c:minorTickMark val="none"/>
        <c:tickLblPos val="nextTo"/>
        <c:crossAx val="195008000"/>
        <c:crosses val="autoZero"/>
        <c:auto val="1"/>
        <c:lblAlgn val="ctr"/>
        <c:lblOffset val="100"/>
        <c:noMultiLvlLbl val="0"/>
      </c:catAx>
      <c:valAx>
        <c:axId val="195008000"/>
        <c:scaling>
          <c:orientation val="minMax"/>
          <c:max val="1000"/>
        </c:scaling>
        <c:delete val="0"/>
        <c:axPos val="l"/>
        <c:majorGridlines/>
        <c:numFmt formatCode="&quot;$&quot;#,##0" sourceLinked="1"/>
        <c:majorTickMark val="out"/>
        <c:minorTickMark val="none"/>
        <c:tickLblPos val="nextTo"/>
        <c:crossAx val="195006464"/>
        <c:crosses val="autoZero"/>
        <c:crossBetween val="between"/>
        <c:majorUnit val="200"/>
      </c:valAx>
      <c:spPr>
        <a:solidFill>
          <a:schemeClr val="bg1"/>
        </a:solidFill>
        <a:ln>
          <a:solidFill>
            <a:srgbClr val="003300"/>
          </a:solidFill>
        </a:ln>
        <a:effectLst>
          <a:outerShdw blurRad="50800" dist="38100" dir="2700000" algn="tl" rotWithShape="0">
            <a:prstClr val="black">
              <a:alpha val="40000"/>
            </a:prstClr>
          </a:outerShdw>
        </a:effectLst>
      </c:spPr>
    </c:plotArea>
    <c:legend>
      <c:legendPos val="b"/>
      <c:layout>
        <c:manualLayout>
          <c:xMode val="edge"/>
          <c:yMode val="edge"/>
          <c:x val="0.205963178626385"/>
          <c:y val="0.91284085632756495"/>
          <c:w val="0.55588403436017098"/>
          <c:h val="8.7159143672435296E-2"/>
        </c:manualLayout>
      </c:layout>
      <c:overlay val="0"/>
    </c:legend>
    <c:plotVisOnly val="1"/>
    <c:dispBlanksAs val="gap"/>
    <c:showDLblsOverMax val="0"/>
  </c:chart>
  <c:txPr>
    <a:bodyPr/>
    <a:lstStyle/>
    <a:p>
      <a:pPr>
        <a:defRPr sz="2000">
          <a:latin typeface="Franklin Gothic Book"/>
          <a:cs typeface="Franklin Gothic Book"/>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5148"/>
            </a:solidFill>
            <a:ln>
              <a:solidFill>
                <a:schemeClr val="bg1"/>
              </a:solidFill>
            </a:ln>
          </c:spPr>
          <c:invertIfNegative val="0"/>
          <c:dLbls>
            <c:dLbl>
              <c:idx val="1"/>
              <c:numFmt formatCode="0.0%" sourceLinked="0"/>
              <c:spPr/>
              <c:txPr>
                <a:bodyPr/>
                <a:lstStyle/>
                <a:p>
                  <a:pPr>
                    <a:defRPr sz="900">
                      <a:solidFill>
                        <a:schemeClr val="tx1"/>
                      </a:solidFill>
                    </a:defRPr>
                  </a:pPr>
                  <a:endParaRPr lang="en-US"/>
                </a:p>
              </c:txPr>
              <c:dLblPos val="inEnd"/>
              <c:showLegendKey val="0"/>
              <c:showVal val="1"/>
              <c:showCatName val="0"/>
              <c:showSerName val="0"/>
              <c:showPercent val="0"/>
              <c:showBubbleSize val="0"/>
            </c:dLbl>
            <c:dLbl>
              <c:idx val="5"/>
              <c:layout>
                <c:manualLayout>
                  <c:x val="0"/>
                  <c:y val="1.1616366375504599E-2"/>
                </c:manualLayout>
              </c:layout>
              <c:numFmt formatCode="0.0%" sourceLinked="0"/>
              <c:spPr/>
              <c:txPr>
                <a:bodyPr/>
                <a:lstStyle/>
                <a:p>
                  <a:pPr>
                    <a:defRPr sz="900">
                      <a:solidFill>
                        <a:srgbClr val="003300"/>
                      </a:solidFill>
                    </a:defRPr>
                  </a:pPr>
                  <a:endParaRPr lang="en-US"/>
                </a:p>
              </c:txPr>
              <c:dLblPos val="outEnd"/>
              <c:showLegendKey val="0"/>
              <c:showVal val="1"/>
              <c:showCatName val="0"/>
              <c:showSerName val="0"/>
              <c:showPercent val="0"/>
              <c:showBubbleSize val="0"/>
            </c:dLbl>
            <c:dLbl>
              <c:idx val="8"/>
              <c:layout>
                <c:manualLayout>
                  <c:x val="0"/>
                  <c:y val="5.2533007371591799E-2"/>
                </c:manualLayout>
              </c:layout>
              <c:dLblPos val="outEnd"/>
              <c:showLegendKey val="0"/>
              <c:showVal val="1"/>
              <c:showCatName val="0"/>
              <c:showSerName val="0"/>
              <c:showPercent val="0"/>
              <c:showBubbleSize val="0"/>
            </c:dLbl>
            <c:numFmt formatCode="0.0%" sourceLinked="0"/>
            <c:txPr>
              <a:bodyPr/>
              <a:lstStyle/>
              <a:p>
                <a:pPr>
                  <a:defRPr sz="900">
                    <a:solidFill>
                      <a:schemeClr val="bg1"/>
                    </a:solidFill>
                  </a:defRPr>
                </a:pPr>
                <a:endParaRPr lang="en-US"/>
              </a:p>
            </c:txPr>
            <c:dLblPos val="inEnd"/>
            <c:showLegendKey val="0"/>
            <c:showVal val="1"/>
            <c:showCatName val="0"/>
            <c:showSerName val="0"/>
            <c:showPercent val="0"/>
            <c:showBubbleSize val="0"/>
            <c:showLeaderLines val="0"/>
          </c:dLbls>
          <c:cat>
            <c:strRef>
              <c:f>Sheet1!$A$2:$A$16</c:f>
              <c:strCache>
                <c:ptCount val="4"/>
                <c:pt idx="0">
                  <c:v>Category 1</c:v>
                </c:pt>
                <c:pt idx="1">
                  <c:v>Category 2</c:v>
                </c:pt>
                <c:pt idx="2">
                  <c:v>Category 3</c:v>
                </c:pt>
                <c:pt idx="3">
                  <c:v>Category 4</c:v>
                </c:pt>
              </c:strCache>
            </c:strRef>
          </c:cat>
          <c:val>
            <c:numRef>
              <c:f>Sheet1!$B$2:$B$16</c:f>
              <c:numCache>
                <c:formatCode>0.00%</c:formatCode>
                <c:ptCount val="15"/>
                <c:pt idx="0">
                  <c:v>0.45400000000000001</c:v>
                </c:pt>
                <c:pt idx="1">
                  <c:v>8.0000000000000106E-3</c:v>
                </c:pt>
                <c:pt idx="2">
                  <c:v>-4.3999999999999997E-2</c:v>
                </c:pt>
                <c:pt idx="3" formatCode="0%">
                  <c:v>0.09</c:v>
                </c:pt>
                <c:pt idx="4">
                  <c:v>0.111</c:v>
                </c:pt>
                <c:pt idx="5">
                  <c:v>1.7000000000000001E-2</c:v>
                </c:pt>
                <c:pt idx="6" formatCode="0%">
                  <c:v>0.23</c:v>
                </c:pt>
                <c:pt idx="7">
                  <c:v>9.6000000000000002E-2</c:v>
                </c:pt>
                <c:pt idx="8">
                  <c:v>2.8000000000000001E-2</c:v>
                </c:pt>
                <c:pt idx="9">
                  <c:v>0.40600000000000003</c:v>
                </c:pt>
                <c:pt idx="10" formatCode="0%">
                  <c:v>0.13</c:v>
                </c:pt>
                <c:pt idx="11" formatCode="0%">
                  <c:v>0.17</c:v>
                </c:pt>
                <c:pt idx="12">
                  <c:v>0.129</c:v>
                </c:pt>
                <c:pt idx="13">
                  <c:v>8.2000000000000003E-2</c:v>
                </c:pt>
                <c:pt idx="14">
                  <c:v>0.30099999999999999</c:v>
                </c:pt>
              </c:numCache>
            </c:numRef>
          </c:val>
        </c:ser>
        <c:dLbls>
          <c:showLegendKey val="0"/>
          <c:showVal val="0"/>
          <c:showCatName val="0"/>
          <c:showSerName val="0"/>
          <c:showPercent val="0"/>
          <c:showBubbleSize val="0"/>
        </c:dLbls>
        <c:gapWidth val="20"/>
        <c:axId val="195362816"/>
        <c:axId val="195364352"/>
      </c:barChart>
      <c:catAx>
        <c:axId val="195362816"/>
        <c:scaling>
          <c:orientation val="minMax"/>
        </c:scaling>
        <c:delete val="1"/>
        <c:axPos val="b"/>
        <c:majorTickMark val="out"/>
        <c:minorTickMark val="none"/>
        <c:tickLblPos val="none"/>
        <c:crossAx val="195364352"/>
        <c:crosses val="autoZero"/>
        <c:auto val="1"/>
        <c:lblAlgn val="ctr"/>
        <c:lblOffset val="100"/>
        <c:noMultiLvlLbl val="0"/>
      </c:catAx>
      <c:valAx>
        <c:axId val="195364352"/>
        <c:scaling>
          <c:orientation val="minMax"/>
        </c:scaling>
        <c:delete val="0"/>
        <c:axPos val="l"/>
        <c:majorGridlines>
          <c:spPr>
            <a:ln>
              <a:prstDash val="sysDot"/>
            </a:ln>
          </c:spPr>
        </c:majorGridlines>
        <c:numFmt formatCode="0%" sourceLinked="0"/>
        <c:majorTickMark val="out"/>
        <c:minorTickMark val="none"/>
        <c:tickLblPos val="nextTo"/>
        <c:crossAx val="195362816"/>
        <c:crosses val="autoZero"/>
        <c:crossBetween val="between"/>
      </c:valAx>
      <c:spPr>
        <a:solidFill>
          <a:schemeClr val="bg1"/>
        </a:solidFill>
        <a:ln>
          <a:solidFill>
            <a:schemeClr val="bg1">
              <a:lumMod val="10000"/>
            </a:schemeClr>
          </a:solidFill>
        </a:ln>
      </c:spPr>
    </c:plotArea>
    <c:plotVisOnly val="1"/>
    <c:dispBlanksAs val="gap"/>
    <c:showDLblsOverMax val="0"/>
  </c:chart>
  <c:txPr>
    <a:bodyPr/>
    <a:lstStyle/>
    <a:p>
      <a:pPr>
        <a:defRPr sz="2000">
          <a:latin typeface="Franklin Gothic Book"/>
          <a:cs typeface="Franklin Gothic Book"/>
        </a:defRPr>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Series 1</c:v>
                </c:pt>
              </c:strCache>
            </c:strRef>
          </c:tx>
          <c:spPr>
            <a:solidFill>
              <a:srgbClr val="01A290">
                <a:lumMod val="50000"/>
              </a:srgbClr>
            </a:solidFill>
            <a:ln>
              <a:solidFill>
                <a:srgbClr val="003300"/>
              </a:solidFill>
            </a:ln>
          </c:spPr>
          <c:invertIfNegative val="0"/>
          <c:cat>
            <c:strRef>
              <c:f>Sheet1!$A$2:$A$4</c:f>
              <c:strCache>
                <c:ptCount val="3"/>
                <c:pt idx="0">
                  <c:v>Any Image_x000d_Ordered</c:v>
                </c:pt>
                <c:pt idx="1">
                  <c:v>CT/MRI/PET_x000d_Ordered</c:v>
                </c:pt>
                <c:pt idx="2">
                  <c:v>Any Blood_x000d_Test</c:v>
                </c:pt>
              </c:strCache>
            </c:strRef>
          </c:cat>
          <c:val>
            <c:numRef>
              <c:f>Sheet1!$B$2:$B$4</c:f>
              <c:numCache>
                <c:formatCode>0.00</c:formatCode>
                <c:ptCount val="3"/>
                <c:pt idx="0">
                  <c:v>1</c:v>
                </c:pt>
                <c:pt idx="1">
                  <c:v>1</c:v>
                </c:pt>
                <c:pt idx="2">
                  <c:v>1</c:v>
                </c:pt>
              </c:numCache>
            </c:numRef>
          </c:val>
        </c:ser>
        <c:ser>
          <c:idx val="1"/>
          <c:order val="1"/>
          <c:tx>
            <c:strRef>
              <c:f>Sheet1!$C$1</c:f>
              <c:strCache>
                <c:ptCount val="1"/>
                <c:pt idx="0">
                  <c:v>Series 2</c:v>
                </c:pt>
              </c:strCache>
            </c:strRef>
          </c:tx>
          <c:spPr>
            <a:solidFill>
              <a:srgbClr val="005148"/>
            </a:solidFill>
            <a:ln>
              <a:solidFill>
                <a:srgbClr val="003300"/>
              </a:solidFill>
            </a:ln>
          </c:spPr>
          <c:invertIfNegative val="0"/>
          <c:cat>
            <c:strRef>
              <c:f>Sheet1!$A$2:$A$4</c:f>
              <c:strCache>
                <c:ptCount val="3"/>
                <c:pt idx="0">
                  <c:v>Any Image_x000d_Ordered</c:v>
                </c:pt>
                <c:pt idx="1">
                  <c:v>CT/MRI/PET_x000d_Ordered</c:v>
                </c:pt>
                <c:pt idx="2">
                  <c:v>Any Blood_x000d_Test</c:v>
                </c:pt>
              </c:strCache>
            </c:strRef>
          </c:cat>
          <c:val>
            <c:numRef>
              <c:f>Sheet1!$C$2:$C$4</c:f>
              <c:numCache>
                <c:formatCode>General</c:formatCode>
                <c:ptCount val="3"/>
                <c:pt idx="0">
                  <c:v>0.4</c:v>
                </c:pt>
                <c:pt idx="1">
                  <c:v>0.71</c:v>
                </c:pt>
                <c:pt idx="2">
                  <c:v>0.23</c:v>
                </c:pt>
              </c:numCache>
            </c:numRef>
          </c:val>
        </c:ser>
        <c:dLbls>
          <c:showLegendKey val="0"/>
          <c:showVal val="0"/>
          <c:showCatName val="0"/>
          <c:showSerName val="0"/>
          <c:showPercent val="0"/>
          <c:showBubbleSize val="0"/>
        </c:dLbls>
        <c:gapWidth val="20"/>
        <c:overlap val="100"/>
        <c:axId val="195420160"/>
        <c:axId val="195421696"/>
      </c:barChart>
      <c:catAx>
        <c:axId val="195420160"/>
        <c:scaling>
          <c:orientation val="minMax"/>
        </c:scaling>
        <c:delete val="0"/>
        <c:axPos val="b"/>
        <c:majorTickMark val="out"/>
        <c:minorTickMark val="none"/>
        <c:tickLblPos val="nextTo"/>
        <c:crossAx val="195421696"/>
        <c:crosses val="autoZero"/>
        <c:auto val="1"/>
        <c:lblAlgn val="ctr"/>
        <c:lblOffset val="100"/>
        <c:noMultiLvlLbl val="0"/>
      </c:catAx>
      <c:valAx>
        <c:axId val="195421696"/>
        <c:scaling>
          <c:orientation val="minMax"/>
        </c:scaling>
        <c:delete val="0"/>
        <c:axPos val="l"/>
        <c:majorGridlines>
          <c:spPr>
            <a:ln w="38100" cmpd="sng">
              <a:solidFill>
                <a:srgbClr val="060505"/>
              </a:solidFill>
              <a:prstDash val="solid"/>
            </a:ln>
          </c:spPr>
        </c:majorGridlines>
        <c:numFmt formatCode="#,##0.0" sourceLinked="0"/>
        <c:majorTickMark val="out"/>
        <c:minorTickMark val="none"/>
        <c:tickLblPos val="nextTo"/>
        <c:crossAx val="195420160"/>
        <c:crosses val="autoZero"/>
        <c:crossBetween val="between"/>
        <c:majorUnit val="1"/>
      </c:valAx>
      <c:spPr>
        <a:solidFill>
          <a:schemeClr val="bg1"/>
        </a:solidFill>
        <a:ln>
          <a:solidFill>
            <a:schemeClr val="bg1">
              <a:lumMod val="10000"/>
            </a:schemeClr>
          </a:solidFill>
        </a:ln>
      </c:spPr>
    </c:plotArea>
    <c:plotVisOnly val="1"/>
    <c:dispBlanksAs val="gap"/>
    <c:showDLblsOverMax val="0"/>
  </c:chart>
  <c:txPr>
    <a:bodyPr/>
    <a:lstStyle/>
    <a:p>
      <a:pPr>
        <a:defRPr sz="2000">
          <a:latin typeface="Franklin Gothic Book"/>
          <a:cs typeface="Franklin Gothic Book"/>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0625593078592"/>
          <c:y val="5.1688061709656202E-2"/>
          <c:w val="0.84663983925760899"/>
          <c:h val="0.72872889025085097"/>
        </c:manualLayout>
      </c:layout>
      <c:barChart>
        <c:barDir val="col"/>
        <c:grouping val="clustered"/>
        <c:varyColors val="0"/>
        <c:ser>
          <c:idx val="0"/>
          <c:order val="0"/>
          <c:tx>
            <c:strRef>
              <c:f>Sheet1!$B$1</c:f>
              <c:strCache>
                <c:ptCount val="1"/>
                <c:pt idx="0">
                  <c:v>Comprehensive EMR</c:v>
                </c:pt>
              </c:strCache>
            </c:strRef>
          </c:tx>
          <c:spPr>
            <a:ln>
              <a:solidFill>
                <a:srgbClr val="005148"/>
              </a:solidFill>
            </a:ln>
          </c:spPr>
          <c:invertIfNegative val="0"/>
          <c:cat>
            <c:strRef>
              <c:f>Sheet1!$A$2:$A$4</c:f>
              <c:strCache>
                <c:ptCount val="3"/>
                <c:pt idx="0">
                  <c:v>CHF</c:v>
                </c:pt>
                <c:pt idx="1">
                  <c:v>MI</c:v>
                </c:pt>
                <c:pt idx="2">
                  <c:v>Pneumonia</c:v>
                </c:pt>
              </c:strCache>
            </c:strRef>
          </c:cat>
          <c:val>
            <c:numRef>
              <c:f>Sheet1!$B$2:$B$4</c:f>
              <c:numCache>
                <c:formatCode>General</c:formatCode>
                <c:ptCount val="3"/>
                <c:pt idx="0">
                  <c:v>11.1</c:v>
                </c:pt>
                <c:pt idx="1">
                  <c:v>16.399999999999999</c:v>
                </c:pt>
                <c:pt idx="2">
                  <c:v>5.7</c:v>
                </c:pt>
              </c:numCache>
            </c:numRef>
          </c:val>
        </c:ser>
        <c:ser>
          <c:idx val="1"/>
          <c:order val="1"/>
          <c:tx>
            <c:strRef>
              <c:f>Sheet1!$C$1</c:f>
              <c:strCache>
                <c:ptCount val="1"/>
                <c:pt idx="0">
                  <c:v>Basic EMR</c:v>
                </c:pt>
              </c:strCache>
            </c:strRef>
          </c:tx>
          <c:spPr>
            <a:solidFill>
              <a:srgbClr val="005148"/>
            </a:solidFill>
            <a:ln>
              <a:solidFill>
                <a:srgbClr val="005148"/>
              </a:solidFill>
            </a:ln>
          </c:spPr>
          <c:invertIfNegative val="0"/>
          <c:cat>
            <c:strRef>
              <c:f>Sheet1!$A$2:$A$4</c:f>
              <c:strCache>
                <c:ptCount val="3"/>
                <c:pt idx="0">
                  <c:v>CHF</c:v>
                </c:pt>
                <c:pt idx="1">
                  <c:v>MI</c:v>
                </c:pt>
                <c:pt idx="2">
                  <c:v>Pneumonia</c:v>
                </c:pt>
              </c:strCache>
            </c:strRef>
          </c:cat>
          <c:val>
            <c:numRef>
              <c:f>Sheet1!$C$2:$C$4</c:f>
              <c:numCache>
                <c:formatCode>General</c:formatCode>
                <c:ptCount val="3"/>
                <c:pt idx="0">
                  <c:v>11.3</c:v>
                </c:pt>
                <c:pt idx="1">
                  <c:v>16.3</c:v>
                </c:pt>
                <c:pt idx="2">
                  <c:v>5.7</c:v>
                </c:pt>
              </c:numCache>
            </c:numRef>
          </c:val>
        </c:ser>
        <c:ser>
          <c:idx val="2"/>
          <c:order val="2"/>
          <c:tx>
            <c:strRef>
              <c:f>Sheet1!$D$1</c:f>
              <c:strCache>
                <c:ptCount val="1"/>
                <c:pt idx="0">
                  <c:v>No EMR</c:v>
                </c:pt>
              </c:strCache>
            </c:strRef>
          </c:tx>
          <c:spPr>
            <a:solidFill>
              <a:schemeClr val="accent5">
                <a:lumMod val="75000"/>
              </a:schemeClr>
            </a:solidFill>
            <a:ln>
              <a:solidFill>
                <a:srgbClr val="005148"/>
              </a:solidFill>
            </a:ln>
          </c:spPr>
          <c:invertIfNegative val="0"/>
          <c:cat>
            <c:strRef>
              <c:f>Sheet1!$A$2:$A$4</c:f>
              <c:strCache>
                <c:ptCount val="3"/>
                <c:pt idx="0">
                  <c:v>CHF</c:v>
                </c:pt>
                <c:pt idx="1">
                  <c:v>MI</c:v>
                </c:pt>
                <c:pt idx="2">
                  <c:v>Pneumonia</c:v>
                </c:pt>
              </c:strCache>
            </c:strRef>
          </c:cat>
          <c:val>
            <c:numRef>
              <c:f>Sheet1!$D$2:$D$4</c:f>
              <c:numCache>
                <c:formatCode>General</c:formatCode>
                <c:ptCount val="3"/>
                <c:pt idx="0">
                  <c:v>11.2</c:v>
                </c:pt>
                <c:pt idx="1">
                  <c:v>16.5</c:v>
                </c:pt>
                <c:pt idx="2">
                  <c:v>5.8</c:v>
                </c:pt>
              </c:numCache>
            </c:numRef>
          </c:val>
        </c:ser>
        <c:dLbls>
          <c:showLegendKey val="0"/>
          <c:showVal val="0"/>
          <c:showCatName val="0"/>
          <c:showSerName val="0"/>
          <c:showPercent val="0"/>
          <c:showBubbleSize val="0"/>
        </c:dLbls>
        <c:gapWidth val="89"/>
        <c:axId val="195918848"/>
        <c:axId val="195928832"/>
      </c:barChart>
      <c:catAx>
        <c:axId val="195918848"/>
        <c:scaling>
          <c:orientation val="minMax"/>
        </c:scaling>
        <c:delete val="0"/>
        <c:axPos val="b"/>
        <c:majorTickMark val="out"/>
        <c:minorTickMark val="none"/>
        <c:tickLblPos val="nextTo"/>
        <c:crossAx val="195928832"/>
        <c:crosses val="autoZero"/>
        <c:auto val="1"/>
        <c:lblAlgn val="ctr"/>
        <c:lblOffset val="100"/>
        <c:noMultiLvlLbl val="0"/>
      </c:catAx>
      <c:valAx>
        <c:axId val="195928832"/>
        <c:scaling>
          <c:orientation val="minMax"/>
        </c:scaling>
        <c:delete val="0"/>
        <c:axPos val="l"/>
        <c:majorGridlines>
          <c:spPr>
            <a:ln>
              <a:prstDash val="sysDot"/>
            </a:ln>
          </c:spPr>
        </c:majorGridlines>
        <c:numFmt formatCode="General" sourceLinked="1"/>
        <c:majorTickMark val="out"/>
        <c:minorTickMark val="none"/>
        <c:tickLblPos val="nextTo"/>
        <c:crossAx val="195918848"/>
        <c:crosses val="autoZero"/>
        <c:crossBetween val="between"/>
        <c:majorUnit val="5"/>
      </c:valAx>
      <c:spPr>
        <a:solidFill>
          <a:schemeClr val="bg1"/>
        </a:solidFill>
        <a:ln>
          <a:solidFill>
            <a:schemeClr val="tx1"/>
          </a:solidFill>
        </a:ln>
      </c:spPr>
    </c:plotArea>
    <c:plotVisOnly val="1"/>
    <c:dispBlanksAs val="gap"/>
    <c:showDLblsOverMax val="0"/>
  </c:chart>
  <c:txPr>
    <a:bodyPr/>
    <a:lstStyle/>
    <a:p>
      <a:pPr>
        <a:defRPr sz="2000">
          <a:solidFill>
            <a:srgbClr val="17131D"/>
          </a:solidFill>
          <a:latin typeface="Franklin Gothic Book"/>
          <a:cs typeface="Franklin Gothic Book"/>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049092503772999"/>
          <c:y val="8.9873873290980996E-2"/>
          <c:w val="0.79246999375775296"/>
          <c:h val="0.85555984649663797"/>
        </c:manualLayout>
      </c:layout>
      <c:barChart>
        <c:barDir val="col"/>
        <c:grouping val="clustered"/>
        <c:varyColors val="0"/>
        <c:ser>
          <c:idx val="0"/>
          <c:order val="0"/>
          <c:tx>
            <c:strRef>
              <c:f>Sheet1!$B$1</c:f>
              <c:strCache>
                <c:ptCount val="1"/>
                <c:pt idx="0">
                  <c:v>Comprehensive EMR</c:v>
                </c:pt>
              </c:strCache>
            </c:strRef>
          </c:tx>
          <c:spPr>
            <a:ln>
              <a:solidFill>
                <a:srgbClr val="005148"/>
              </a:solidFill>
            </a:ln>
          </c:spPr>
          <c:invertIfNegative val="0"/>
          <c:cat>
            <c:strRef>
              <c:f>Sheet1!$A$2:$A$4</c:f>
              <c:strCache>
                <c:ptCount val="1"/>
                <c:pt idx="0">
                  <c:v>Observed:Expected Cost</c:v>
                </c:pt>
              </c:strCache>
            </c:strRef>
          </c:cat>
          <c:val>
            <c:numRef>
              <c:f>Sheet1!$B$2:$B$4</c:f>
              <c:numCache>
                <c:formatCode>General</c:formatCode>
                <c:ptCount val="1"/>
                <c:pt idx="0">
                  <c:v>0.98</c:v>
                </c:pt>
              </c:numCache>
            </c:numRef>
          </c:val>
        </c:ser>
        <c:ser>
          <c:idx val="1"/>
          <c:order val="1"/>
          <c:tx>
            <c:strRef>
              <c:f>Sheet1!$C$1</c:f>
              <c:strCache>
                <c:ptCount val="1"/>
                <c:pt idx="0">
                  <c:v>Basic EMR</c:v>
                </c:pt>
              </c:strCache>
            </c:strRef>
          </c:tx>
          <c:spPr>
            <a:solidFill>
              <a:srgbClr val="005148"/>
            </a:solidFill>
            <a:ln>
              <a:solidFill>
                <a:srgbClr val="005148"/>
              </a:solidFill>
            </a:ln>
          </c:spPr>
          <c:invertIfNegative val="0"/>
          <c:cat>
            <c:strRef>
              <c:f>Sheet1!$A$2:$A$4</c:f>
              <c:strCache>
                <c:ptCount val="1"/>
                <c:pt idx="0">
                  <c:v>Observed:Expected Cost</c:v>
                </c:pt>
              </c:strCache>
            </c:strRef>
          </c:cat>
          <c:val>
            <c:numRef>
              <c:f>Sheet1!$C$2:$C$4</c:f>
              <c:numCache>
                <c:formatCode>General</c:formatCode>
                <c:ptCount val="1"/>
                <c:pt idx="0">
                  <c:v>1.04</c:v>
                </c:pt>
              </c:numCache>
            </c:numRef>
          </c:val>
        </c:ser>
        <c:ser>
          <c:idx val="2"/>
          <c:order val="2"/>
          <c:tx>
            <c:strRef>
              <c:f>Sheet1!$D$1</c:f>
              <c:strCache>
                <c:ptCount val="1"/>
                <c:pt idx="0">
                  <c:v>No EMR</c:v>
                </c:pt>
              </c:strCache>
            </c:strRef>
          </c:tx>
          <c:spPr>
            <a:solidFill>
              <a:schemeClr val="accent5">
                <a:lumMod val="75000"/>
              </a:schemeClr>
            </a:solidFill>
            <a:ln>
              <a:solidFill>
                <a:srgbClr val="005148"/>
              </a:solidFill>
            </a:ln>
          </c:spPr>
          <c:invertIfNegative val="0"/>
          <c:cat>
            <c:strRef>
              <c:f>Sheet1!$A$2:$A$4</c:f>
              <c:strCache>
                <c:ptCount val="1"/>
                <c:pt idx="0">
                  <c:v>Observed:Expected Cost</c:v>
                </c:pt>
              </c:strCache>
            </c:strRef>
          </c:cat>
          <c:val>
            <c:numRef>
              <c:f>Sheet1!$D$2:$D$4</c:f>
              <c:numCache>
                <c:formatCode>General</c:formatCode>
                <c:ptCount val="1"/>
                <c:pt idx="0">
                  <c:v>1.01</c:v>
                </c:pt>
              </c:numCache>
            </c:numRef>
          </c:val>
        </c:ser>
        <c:dLbls>
          <c:showLegendKey val="0"/>
          <c:showVal val="0"/>
          <c:showCatName val="0"/>
          <c:showSerName val="0"/>
          <c:showPercent val="0"/>
          <c:showBubbleSize val="0"/>
        </c:dLbls>
        <c:gapWidth val="22"/>
        <c:overlap val="-7"/>
        <c:axId val="195700224"/>
        <c:axId val="195701760"/>
      </c:barChart>
      <c:catAx>
        <c:axId val="195700224"/>
        <c:scaling>
          <c:orientation val="minMax"/>
        </c:scaling>
        <c:delete val="1"/>
        <c:axPos val="b"/>
        <c:majorTickMark val="out"/>
        <c:minorTickMark val="none"/>
        <c:tickLblPos val="none"/>
        <c:crossAx val="195701760"/>
        <c:crosses val="autoZero"/>
        <c:auto val="1"/>
        <c:lblAlgn val="ctr"/>
        <c:lblOffset val="100"/>
        <c:noMultiLvlLbl val="0"/>
      </c:catAx>
      <c:valAx>
        <c:axId val="195701760"/>
        <c:scaling>
          <c:orientation val="minMax"/>
          <c:max val="2"/>
          <c:min val="0"/>
        </c:scaling>
        <c:delete val="0"/>
        <c:axPos val="l"/>
        <c:majorGridlines>
          <c:spPr>
            <a:ln>
              <a:prstDash val="sysDot"/>
            </a:ln>
          </c:spPr>
        </c:majorGridlines>
        <c:numFmt formatCode="General" sourceLinked="1"/>
        <c:majorTickMark val="out"/>
        <c:minorTickMark val="none"/>
        <c:tickLblPos val="nextTo"/>
        <c:crossAx val="195700224"/>
        <c:crosses val="autoZero"/>
        <c:crossBetween val="between"/>
        <c:majorUnit val="0.5"/>
      </c:valAx>
      <c:spPr>
        <a:solidFill>
          <a:schemeClr val="bg1"/>
        </a:solidFill>
        <a:ln>
          <a:solidFill>
            <a:schemeClr val="tx1"/>
          </a:solidFill>
        </a:ln>
      </c:spPr>
    </c:plotArea>
    <c:plotVisOnly val="1"/>
    <c:dispBlanksAs val="gap"/>
    <c:showDLblsOverMax val="0"/>
  </c:chart>
  <c:txPr>
    <a:bodyPr/>
    <a:lstStyle/>
    <a:p>
      <a:pPr>
        <a:defRPr sz="2000">
          <a:latin typeface="Franklin Gothic Medium" pitchFamily="34" charset="0"/>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Top Scoring Physicians</c:v>
                </c:pt>
              </c:strCache>
            </c:strRef>
          </c:tx>
          <c:spPr>
            <a:solidFill>
              <a:schemeClr val="accent1">
                <a:lumMod val="50000"/>
              </a:schemeClr>
            </a:solidFill>
            <a:ln>
              <a:solidFill>
                <a:srgbClr val="003300"/>
              </a:solidFill>
            </a:ln>
          </c:spPr>
          <c:invertIfNegative val="0"/>
          <c:dLbls>
            <c:dLbl>
              <c:idx val="1"/>
              <c:layout>
                <c:manualLayout>
                  <c:x val="0"/>
                  <c:y val="1.2020490147486801E-2"/>
                </c:manualLayout>
              </c:layout>
              <c:numFmt formatCode="0%" sourceLinked="0"/>
              <c:spPr/>
              <c:txPr>
                <a:bodyPr/>
                <a:lstStyle/>
                <a:p>
                  <a:pPr>
                    <a:defRPr>
                      <a:solidFill>
                        <a:schemeClr val="tx1"/>
                      </a:solidFill>
                      <a:latin typeface="Franklin Gothic Book"/>
                      <a:cs typeface="Franklin Gothic Book"/>
                    </a:defRPr>
                  </a:pPr>
                  <a:endParaRPr lang="en-US"/>
                </a:p>
              </c:txPr>
              <c:dLblPos val="outEnd"/>
              <c:showLegendKey val="0"/>
              <c:showVal val="1"/>
              <c:showCatName val="0"/>
              <c:showSerName val="0"/>
              <c:showPercent val="0"/>
              <c:showBubbleSize val="0"/>
            </c:dLbl>
            <c:numFmt formatCode="0%" sourceLinked="0"/>
            <c:txPr>
              <a:bodyPr/>
              <a:lstStyle/>
              <a:p>
                <a:pPr>
                  <a:defRPr>
                    <a:solidFill>
                      <a:schemeClr val="bg1"/>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Sheet1!$A$2:$A$5</c:f>
              <c:strCache>
                <c:ptCount val="4"/>
                <c:pt idx="0">
                  <c:v>Minority</c:v>
                </c:pt>
                <c:pt idx="1">
                  <c:v>Non-English Speakers</c:v>
                </c:pt>
                <c:pt idx="2">
                  <c:v>Uninsured / Medicaid</c:v>
                </c:pt>
                <c:pt idx="3">
                  <c:v>Infrequent Visits</c:v>
                </c:pt>
              </c:strCache>
            </c:strRef>
          </c:cat>
          <c:val>
            <c:numRef>
              <c:f>Sheet1!$B$2:$B$5</c:f>
              <c:numCache>
                <c:formatCode>0.00%</c:formatCode>
                <c:ptCount val="4"/>
                <c:pt idx="0">
                  <c:v>0.13700000000000001</c:v>
                </c:pt>
                <c:pt idx="1">
                  <c:v>3.2000000000000001E-2</c:v>
                </c:pt>
                <c:pt idx="2">
                  <c:v>9.6000000000000002E-2</c:v>
                </c:pt>
                <c:pt idx="3" formatCode="0%">
                  <c:v>0.28999999999999998</c:v>
                </c:pt>
              </c:numCache>
            </c:numRef>
          </c:val>
        </c:ser>
        <c:ser>
          <c:idx val="1"/>
          <c:order val="1"/>
          <c:tx>
            <c:strRef>
              <c:f>Sheet1!$C$1</c:f>
              <c:strCache>
                <c:ptCount val="1"/>
                <c:pt idx="0">
                  <c:v>Bottom Scoring Physicians</c:v>
                </c:pt>
              </c:strCache>
            </c:strRef>
          </c:tx>
          <c:spPr>
            <a:solidFill>
              <a:srgbClr val="800000"/>
            </a:solidFill>
            <a:ln>
              <a:solidFill>
                <a:srgbClr val="003300"/>
              </a:solidFill>
            </a:ln>
          </c:spPr>
          <c:invertIfNegative val="0"/>
          <c:dLbls>
            <c:numFmt formatCode="0%" sourceLinked="0"/>
            <c:txPr>
              <a:bodyPr/>
              <a:lstStyle/>
              <a:p>
                <a:pPr>
                  <a:defRPr>
                    <a:solidFill>
                      <a:schemeClr val="bg1"/>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Sheet1!$A$2:$A$5</c:f>
              <c:strCache>
                <c:ptCount val="4"/>
                <c:pt idx="0">
                  <c:v>Minority</c:v>
                </c:pt>
                <c:pt idx="1">
                  <c:v>Non-English Speakers</c:v>
                </c:pt>
                <c:pt idx="2">
                  <c:v>Uninsured / Medicaid</c:v>
                </c:pt>
                <c:pt idx="3">
                  <c:v>Infrequent Visits</c:v>
                </c:pt>
              </c:strCache>
            </c:strRef>
          </c:cat>
          <c:val>
            <c:numRef>
              <c:f>Sheet1!$C$2:$C$5</c:f>
              <c:numCache>
                <c:formatCode>0.00%</c:formatCode>
                <c:ptCount val="4"/>
                <c:pt idx="0">
                  <c:v>0.25600000000000001</c:v>
                </c:pt>
                <c:pt idx="1">
                  <c:v>0.10199999999999999</c:v>
                </c:pt>
                <c:pt idx="2">
                  <c:v>0.17199999999999999</c:v>
                </c:pt>
                <c:pt idx="3">
                  <c:v>0.38200000000000001</c:v>
                </c:pt>
              </c:numCache>
            </c:numRef>
          </c:val>
        </c:ser>
        <c:dLbls>
          <c:showLegendKey val="0"/>
          <c:showVal val="0"/>
          <c:showCatName val="0"/>
          <c:showSerName val="0"/>
          <c:showPercent val="0"/>
          <c:showBubbleSize val="0"/>
        </c:dLbls>
        <c:gapWidth val="53"/>
        <c:axId val="134787840"/>
        <c:axId val="134789376"/>
      </c:barChart>
      <c:catAx>
        <c:axId val="134787840"/>
        <c:scaling>
          <c:orientation val="minMax"/>
        </c:scaling>
        <c:delete val="0"/>
        <c:axPos val="b"/>
        <c:majorTickMark val="out"/>
        <c:minorTickMark val="none"/>
        <c:tickLblPos val="nextTo"/>
        <c:txPr>
          <a:bodyPr/>
          <a:lstStyle/>
          <a:p>
            <a:pPr>
              <a:defRPr>
                <a:latin typeface="Franklin Gothic Book"/>
                <a:cs typeface="Franklin Gothic Book"/>
              </a:defRPr>
            </a:pPr>
            <a:endParaRPr lang="en-US"/>
          </a:p>
        </c:txPr>
        <c:crossAx val="134789376"/>
        <c:crosses val="autoZero"/>
        <c:auto val="1"/>
        <c:lblAlgn val="ctr"/>
        <c:lblOffset val="100"/>
        <c:noMultiLvlLbl val="0"/>
      </c:catAx>
      <c:valAx>
        <c:axId val="134789376"/>
        <c:scaling>
          <c:orientation val="minMax"/>
          <c:max val="0.4"/>
        </c:scaling>
        <c:delete val="0"/>
        <c:axPos val="l"/>
        <c:majorGridlines>
          <c:spPr>
            <a:ln>
              <a:prstDash val="sysDot"/>
            </a:ln>
          </c:spPr>
        </c:majorGridlines>
        <c:numFmt formatCode="0%" sourceLinked="0"/>
        <c:majorTickMark val="out"/>
        <c:minorTickMark val="none"/>
        <c:tickLblPos val="nextTo"/>
        <c:txPr>
          <a:bodyPr/>
          <a:lstStyle/>
          <a:p>
            <a:pPr>
              <a:defRPr>
                <a:latin typeface="Franklin Gothic Book"/>
                <a:cs typeface="Franklin Gothic Book"/>
              </a:defRPr>
            </a:pPr>
            <a:endParaRPr lang="en-US"/>
          </a:p>
        </c:txPr>
        <c:crossAx val="134787840"/>
        <c:crosses val="autoZero"/>
        <c:crossBetween val="between"/>
        <c:majorUnit val="0.1"/>
      </c:valAx>
      <c:spPr>
        <a:solidFill>
          <a:schemeClr val="bg1"/>
        </a:solidFill>
        <a:ln>
          <a:solidFill>
            <a:schemeClr val="tx1"/>
          </a:solidFill>
        </a:ln>
      </c:spPr>
    </c:plotArea>
    <c:legend>
      <c:legendPos val="b"/>
      <c:layout>
        <c:manualLayout>
          <c:xMode val="edge"/>
          <c:yMode val="edge"/>
          <c:x val="9.1759368929519705E-2"/>
          <c:y val="0.87635104713248901"/>
          <c:w val="0.81648114629209501"/>
          <c:h val="8.2867817514282197E-2"/>
        </c:manualLayout>
      </c:layout>
      <c:overlay val="0"/>
      <c:txPr>
        <a:bodyPr/>
        <a:lstStyle/>
        <a:p>
          <a:pPr>
            <a:defRPr>
              <a:latin typeface="Franklin Gothic Book"/>
              <a:cs typeface="Franklin Gothic Book"/>
            </a:defRPr>
          </a:pPr>
          <a:endParaRPr lang="en-US"/>
        </a:p>
      </c:txPr>
    </c:legend>
    <c:plotVisOnly val="1"/>
    <c:dispBlanksAs val="gap"/>
    <c:showDLblsOverMax val="0"/>
  </c:chart>
  <c:txPr>
    <a:bodyPr/>
    <a:lstStyle/>
    <a:p>
      <a:pPr>
        <a:defRPr sz="2000">
          <a:latin typeface="Franklin Gothic Medium" pitchFamily="34" charset="0"/>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0282828239085701"/>
          <c:y val="7.0127798415804202E-2"/>
          <c:w val="0.87731150177154105"/>
          <c:h val="0.794809674936377"/>
        </c:manualLayout>
      </c:layout>
      <c:barChart>
        <c:barDir val="col"/>
        <c:grouping val="clustered"/>
        <c:varyColors val="0"/>
        <c:ser>
          <c:idx val="0"/>
          <c:order val="0"/>
          <c:tx>
            <c:strRef>
              <c:f>Sheet1!$B$1</c:f>
              <c:strCache>
                <c:ptCount val="1"/>
                <c:pt idx="0">
                  <c:v>Safe Practice Score Quartile</c:v>
                </c:pt>
              </c:strCache>
            </c:strRef>
          </c:tx>
          <c:spPr>
            <a:solidFill>
              <a:srgbClr val="005148"/>
            </a:solidFill>
            <a:ln>
              <a:solidFill>
                <a:srgbClr val="003300"/>
              </a:solidFill>
            </a:ln>
          </c:spPr>
          <c:invertIfNegative val="0"/>
          <c:dLbls>
            <c:txPr>
              <a:bodyPr/>
              <a:lstStyle/>
              <a:p>
                <a:pPr>
                  <a:defRPr sz="2800">
                    <a:solidFill>
                      <a:schemeClr val="bg1"/>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Sheet1!$A$2:$A$5</c:f>
              <c:strCache>
                <c:ptCount val="4"/>
                <c:pt idx="0">
                  <c:v>Bottom</c:v>
                </c:pt>
                <c:pt idx="1">
                  <c:v>Second</c:v>
                </c:pt>
                <c:pt idx="2">
                  <c:v>Third</c:v>
                </c:pt>
                <c:pt idx="3">
                  <c:v>Top</c:v>
                </c:pt>
              </c:strCache>
            </c:strRef>
          </c:cat>
          <c:val>
            <c:numRef>
              <c:f>Sheet1!$B$2:$B$5</c:f>
              <c:numCache>
                <c:formatCode>0.00%</c:formatCode>
                <c:ptCount val="4"/>
                <c:pt idx="0">
                  <c:v>2.0199999999999999E-2</c:v>
                </c:pt>
                <c:pt idx="1">
                  <c:v>2.12E-2</c:v>
                </c:pt>
                <c:pt idx="2">
                  <c:v>0.02</c:v>
                </c:pt>
                <c:pt idx="3">
                  <c:v>2.06E-2</c:v>
                </c:pt>
              </c:numCache>
            </c:numRef>
          </c:val>
        </c:ser>
        <c:dLbls>
          <c:showLegendKey val="0"/>
          <c:showVal val="0"/>
          <c:showCatName val="0"/>
          <c:showSerName val="0"/>
          <c:showPercent val="0"/>
          <c:showBubbleSize val="0"/>
        </c:dLbls>
        <c:gapWidth val="50"/>
        <c:axId val="195879680"/>
        <c:axId val="195881216"/>
      </c:barChart>
      <c:catAx>
        <c:axId val="195879680"/>
        <c:scaling>
          <c:orientation val="minMax"/>
        </c:scaling>
        <c:delete val="0"/>
        <c:axPos val="b"/>
        <c:majorTickMark val="out"/>
        <c:minorTickMark val="none"/>
        <c:tickLblPos val="nextTo"/>
        <c:txPr>
          <a:bodyPr/>
          <a:lstStyle/>
          <a:p>
            <a:pPr>
              <a:defRPr sz="2000">
                <a:latin typeface="Franklin Gothic Book"/>
                <a:cs typeface="Franklin Gothic Book"/>
              </a:defRPr>
            </a:pPr>
            <a:endParaRPr lang="en-US"/>
          </a:p>
        </c:txPr>
        <c:crossAx val="195881216"/>
        <c:crosses val="autoZero"/>
        <c:auto val="1"/>
        <c:lblAlgn val="ctr"/>
        <c:lblOffset val="100"/>
        <c:noMultiLvlLbl val="0"/>
      </c:catAx>
      <c:valAx>
        <c:axId val="195881216"/>
        <c:scaling>
          <c:orientation val="minMax"/>
          <c:min val="0"/>
        </c:scaling>
        <c:delete val="0"/>
        <c:axPos val="l"/>
        <c:majorGridlines/>
        <c:numFmt formatCode="0.0%" sourceLinked="0"/>
        <c:majorTickMark val="out"/>
        <c:minorTickMark val="none"/>
        <c:tickLblPos val="nextTo"/>
        <c:txPr>
          <a:bodyPr/>
          <a:lstStyle/>
          <a:p>
            <a:pPr>
              <a:defRPr sz="2000">
                <a:latin typeface="Franklin Gothic Book"/>
                <a:cs typeface="Franklin Gothic Book"/>
              </a:defRPr>
            </a:pPr>
            <a:endParaRPr lang="en-US"/>
          </a:p>
        </c:txPr>
        <c:crossAx val="195879680"/>
        <c:crosses val="autoZero"/>
        <c:crossBetween val="between"/>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No incentive</c:v>
                </c:pt>
              </c:strCache>
            </c:strRef>
          </c:tx>
          <c:spPr>
            <a:solidFill>
              <a:srgbClr val="005148"/>
            </a:solidFill>
          </c:spPr>
          <c:invertIfNegative val="0"/>
          <c:dLbls>
            <c:txPr>
              <a:bodyPr/>
              <a:lstStyle/>
              <a:p>
                <a:pPr>
                  <a:defRPr sz="2400">
                    <a:solidFill>
                      <a:srgbClr val="FFFFFF"/>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Sheet1!$A$2:$A$3</c:f>
              <c:strCache>
                <c:ptCount val="2"/>
                <c:pt idx="0">
                  <c:v>No donation &gt;5 years</c:v>
                </c:pt>
                <c:pt idx="1">
                  <c:v>Frequent Blood Donors</c:v>
                </c:pt>
              </c:strCache>
            </c:strRef>
          </c:cat>
          <c:val>
            <c:numRef>
              <c:f>Sheet1!$B$2:$B$3</c:f>
              <c:numCache>
                <c:formatCode>0%</c:formatCode>
                <c:ptCount val="2"/>
                <c:pt idx="0">
                  <c:v>0.83</c:v>
                </c:pt>
                <c:pt idx="1">
                  <c:v>0.93</c:v>
                </c:pt>
              </c:numCache>
            </c:numRef>
          </c:val>
        </c:ser>
        <c:ser>
          <c:idx val="1"/>
          <c:order val="1"/>
          <c:tx>
            <c:strRef>
              <c:f>Sheet1!$C$1</c:f>
              <c:strCache>
                <c:ptCount val="1"/>
                <c:pt idx="0">
                  <c:v>$50 incentive</c:v>
                </c:pt>
              </c:strCache>
            </c:strRef>
          </c:tx>
          <c:spPr>
            <a:solidFill>
              <a:srgbClr val="800000"/>
            </a:solidFill>
          </c:spPr>
          <c:invertIfNegative val="0"/>
          <c:dLbls>
            <c:txPr>
              <a:bodyPr/>
              <a:lstStyle/>
              <a:p>
                <a:pPr>
                  <a:defRPr sz="2400">
                    <a:solidFill>
                      <a:schemeClr val="bg1"/>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Sheet1!$A$2:$A$3</c:f>
              <c:strCache>
                <c:ptCount val="2"/>
                <c:pt idx="0">
                  <c:v>No donation &gt;5 years</c:v>
                </c:pt>
                <c:pt idx="1">
                  <c:v>Frequent Blood Donors</c:v>
                </c:pt>
              </c:strCache>
            </c:strRef>
          </c:cat>
          <c:val>
            <c:numRef>
              <c:f>Sheet1!$C$2:$C$3</c:f>
              <c:numCache>
                <c:formatCode>0%</c:formatCode>
                <c:ptCount val="2"/>
                <c:pt idx="0">
                  <c:v>0.87</c:v>
                </c:pt>
                <c:pt idx="1">
                  <c:v>0.65</c:v>
                </c:pt>
              </c:numCache>
            </c:numRef>
          </c:val>
        </c:ser>
        <c:dLbls>
          <c:showLegendKey val="0"/>
          <c:showVal val="0"/>
          <c:showCatName val="0"/>
          <c:showSerName val="0"/>
          <c:showPercent val="0"/>
          <c:showBubbleSize val="0"/>
        </c:dLbls>
        <c:gapWidth val="50"/>
        <c:overlap val="-5"/>
        <c:axId val="194804352"/>
        <c:axId val="194810240"/>
      </c:barChart>
      <c:catAx>
        <c:axId val="194804352"/>
        <c:scaling>
          <c:orientation val="minMax"/>
        </c:scaling>
        <c:delete val="0"/>
        <c:axPos val="b"/>
        <c:majorTickMark val="out"/>
        <c:minorTickMark val="none"/>
        <c:tickLblPos val="nextTo"/>
        <c:txPr>
          <a:bodyPr/>
          <a:lstStyle/>
          <a:p>
            <a:pPr>
              <a:defRPr sz="2000">
                <a:latin typeface="Franklin Gothic Book"/>
                <a:cs typeface="Franklin Gothic Book"/>
              </a:defRPr>
            </a:pPr>
            <a:endParaRPr lang="en-US"/>
          </a:p>
        </c:txPr>
        <c:crossAx val="194810240"/>
        <c:crosses val="autoZero"/>
        <c:auto val="1"/>
        <c:lblAlgn val="ctr"/>
        <c:lblOffset val="100"/>
        <c:noMultiLvlLbl val="0"/>
      </c:catAx>
      <c:valAx>
        <c:axId val="194810240"/>
        <c:scaling>
          <c:orientation val="minMax"/>
        </c:scaling>
        <c:delete val="0"/>
        <c:axPos val="l"/>
        <c:majorGridlines>
          <c:spPr>
            <a:ln>
              <a:prstDash val="sysDot"/>
            </a:ln>
          </c:spPr>
        </c:majorGridlines>
        <c:numFmt formatCode="0%" sourceLinked="1"/>
        <c:majorTickMark val="out"/>
        <c:minorTickMark val="none"/>
        <c:tickLblPos val="nextTo"/>
        <c:txPr>
          <a:bodyPr/>
          <a:lstStyle/>
          <a:p>
            <a:pPr>
              <a:defRPr sz="2000">
                <a:latin typeface="Franklin Gothic Book"/>
                <a:cs typeface="Franklin Gothic Book"/>
              </a:defRPr>
            </a:pPr>
            <a:endParaRPr lang="en-US"/>
          </a:p>
        </c:txPr>
        <c:crossAx val="194804352"/>
        <c:crosses val="autoZero"/>
        <c:crossBetween val="between"/>
        <c:majorUnit val="0.2"/>
      </c:valAx>
      <c:spPr>
        <a:solidFill>
          <a:schemeClr val="bg1">
            <a:lumMod val="95000"/>
          </a:schemeClr>
        </a:solidFill>
        <a:ln>
          <a:solidFill>
            <a:schemeClr val="tx1"/>
          </a:solidFill>
        </a:ln>
        <a:effectLst>
          <a:outerShdw blurRad="50800" dist="38100" dir="2700000" algn="tl" rotWithShape="0">
            <a:srgbClr val="000000">
              <a:alpha val="43000"/>
            </a:srgbClr>
          </a:outerShdw>
        </a:effectLst>
      </c:spPr>
    </c:plotArea>
    <c:legend>
      <c:legendPos val="b"/>
      <c:overlay val="0"/>
      <c:txPr>
        <a:bodyPr/>
        <a:lstStyle/>
        <a:p>
          <a:pPr>
            <a:defRPr sz="2000">
              <a:latin typeface="Franklin Gothic Book"/>
              <a:cs typeface="Franklin Gothic Book"/>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C00000"/>
              </a:solidFill>
              <a:ln>
                <a:solidFill>
                  <a:schemeClr val="tx1"/>
                </a:solidFill>
              </a:ln>
            </c:spPr>
          </c:dPt>
          <c:dPt>
            <c:idx val="1"/>
            <c:bubble3D val="0"/>
            <c:spPr>
              <a:solidFill>
                <a:srgbClr val="000000"/>
              </a:solidFill>
              <a:ln>
                <a:solidFill>
                  <a:schemeClr val="tx1"/>
                </a:solidFill>
              </a:ln>
            </c:spPr>
          </c:dPt>
          <c:cat>
            <c:strRef>
              <c:f>Sheet1!$A$2:$A$3</c:f>
              <c:strCache>
                <c:ptCount val="2"/>
                <c:pt idx="0">
                  <c:v>Asthma/COPD</c:v>
                </c:pt>
                <c:pt idx="1">
                  <c:v>Normal</c:v>
                </c:pt>
              </c:strCache>
            </c:strRef>
          </c:cat>
          <c:val>
            <c:numRef>
              <c:f>Sheet1!$B$2:$B$3</c:f>
              <c:numCache>
                <c:formatCode>0.000%</c:formatCode>
                <c:ptCount val="2"/>
                <c:pt idx="0" formatCode="0.00%">
                  <c:v>0.193</c:v>
                </c:pt>
                <c:pt idx="1">
                  <c:v>0.80700000000000005</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8.6162394527385402E-2"/>
          <c:y val="3.40282030868896E-2"/>
          <c:w val="0.89397747581703402"/>
          <c:h val="0.73256548472702698"/>
        </c:manualLayout>
      </c:layout>
      <c:barChart>
        <c:barDir val="col"/>
        <c:grouping val="clustered"/>
        <c:varyColors val="0"/>
        <c:ser>
          <c:idx val="0"/>
          <c:order val="0"/>
          <c:tx>
            <c:strRef>
              <c:f>Sheet1!$B$1</c:f>
              <c:strCache>
                <c:ptCount val="1"/>
                <c:pt idx="0">
                  <c:v>P4P Hospitals</c:v>
                </c:pt>
              </c:strCache>
            </c:strRef>
          </c:tx>
          <c:spPr>
            <a:solidFill>
              <a:srgbClr val="800000"/>
            </a:solidFill>
            <a:ln>
              <a:solidFill>
                <a:srgbClr val="003300"/>
              </a:solidFill>
            </a:ln>
          </c:spPr>
          <c:invertIfNegative val="0"/>
          <c:dLbls>
            <c:dLbl>
              <c:idx val="3"/>
              <c:layout>
                <c:manualLayout>
                  <c:x val="0"/>
                  <c:y val="5.6833420393394798E-2"/>
                </c:manualLayout>
              </c:layout>
              <c:dLblPos val="outEnd"/>
              <c:showLegendKey val="0"/>
              <c:showVal val="1"/>
              <c:showCatName val="0"/>
              <c:showSerName val="0"/>
              <c:showPercent val="0"/>
              <c:showBubbleSize val="0"/>
            </c:dLbl>
            <c:txPr>
              <a:bodyPr/>
              <a:lstStyle/>
              <a:p>
                <a:pPr>
                  <a:defRPr sz="1400">
                    <a:solidFill>
                      <a:schemeClr val="bg1"/>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Sheet1!$A$2:$A$6</c:f>
              <c:strCache>
                <c:ptCount val="5"/>
                <c:pt idx="0">
                  <c:v>CHF</c:v>
                </c:pt>
                <c:pt idx="1">
                  <c:v>AMI</c:v>
                </c:pt>
                <c:pt idx="2">
                  <c:v>Pneumonia</c:v>
                </c:pt>
                <c:pt idx="3">
                  <c:v>CABG</c:v>
                </c:pt>
                <c:pt idx="4">
                  <c:v>All Conditions</c:v>
                </c:pt>
              </c:strCache>
            </c:strRef>
          </c:cat>
          <c:val>
            <c:numRef>
              <c:f>Sheet1!$B$2:$B$6</c:f>
              <c:numCache>
                <c:formatCode>0.00%</c:formatCode>
                <c:ptCount val="5"/>
                <c:pt idx="0">
                  <c:v>4.4999999999999997E-3</c:v>
                </c:pt>
                <c:pt idx="1">
                  <c:v>-1.6500000000000001E-2</c:v>
                </c:pt>
                <c:pt idx="2">
                  <c:v>-1.1599999999999999E-2</c:v>
                </c:pt>
                <c:pt idx="3">
                  <c:v>2.0999999999999999E-3</c:v>
                </c:pt>
                <c:pt idx="4">
                  <c:v>-5.1000000000000004E-3</c:v>
                </c:pt>
              </c:numCache>
            </c:numRef>
          </c:val>
        </c:ser>
        <c:ser>
          <c:idx val="1"/>
          <c:order val="1"/>
          <c:tx>
            <c:strRef>
              <c:f>Sheet1!$C$1</c:f>
              <c:strCache>
                <c:ptCount val="1"/>
                <c:pt idx="0">
                  <c:v>Control Hospitals</c:v>
                </c:pt>
              </c:strCache>
            </c:strRef>
          </c:tx>
          <c:spPr>
            <a:solidFill>
              <a:srgbClr val="005148"/>
            </a:solidFill>
          </c:spPr>
          <c:invertIfNegative val="0"/>
          <c:dLbls>
            <c:txPr>
              <a:bodyPr/>
              <a:lstStyle/>
              <a:p>
                <a:pPr>
                  <a:defRPr sz="1400">
                    <a:solidFill>
                      <a:schemeClr val="bg1"/>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Sheet1!$A$2:$A$6</c:f>
              <c:strCache>
                <c:ptCount val="5"/>
                <c:pt idx="0">
                  <c:v>CHF</c:v>
                </c:pt>
                <c:pt idx="1">
                  <c:v>AMI</c:v>
                </c:pt>
                <c:pt idx="2">
                  <c:v>Pneumonia</c:v>
                </c:pt>
                <c:pt idx="3">
                  <c:v>CABG</c:v>
                </c:pt>
                <c:pt idx="4">
                  <c:v>All Conditions</c:v>
                </c:pt>
              </c:strCache>
            </c:strRef>
          </c:cat>
          <c:val>
            <c:numRef>
              <c:f>Sheet1!$C$2:$C$6</c:f>
              <c:numCache>
                <c:formatCode>0.00%</c:formatCode>
                <c:ptCount val="5"/>
                <c:pt idx="0">
                  <c:v>3.0999999999999999E-3</c:v>
                </c:pt>
                <c:pt idx="1">
                  <c:v>-1.5800000000000002E-2</c:v>
                </c:pt>
                <c:pt idx="2">
                  <c:v>-1.2800000000000001E-2</c:v>
                </c:pt>
                <c:pt idx="3">
                  <c:v>-2.8E-3</c:v>
                </c:pt>
                <c:pt idx="4">
                  <c:v>-6.6E-3</c:v>
                </c:pt>
              </c:numCache>
            </c:numRef>
          </c:val>
        </c:ser>
        <c:dLbls>
          <c:showLegendKey val="0"/>
          <c:showVal val="0"/>
          <c:showCatName val="0"/>
          <c:showSerName val="0"/>
          <c:showPercent val="0"/>
          <c:showBubbleSize val="0"/>
        </c:dLbls>
        <c:gapWidth val="50"/>
        <c:axId val="196727936"/>
        <c:axId val="196729472"/>
      </c:barChart>
      <c:catAx>
        <c:axId val="196727936"/>
        <c:scaling>
          <c:orientation val="minMax"/>
        </c:scaling>
        <c:delete val="0"/>
        <c:axPos val="b"/>
        <c:majorTickMark val="none"/>
        <c:minorTickMark val="none"/>
        <c:tickLblPos val="low"/>
        <c:spPr>
          <a:ln w="57150" cmpd="sng">
            <a:solidFill>
              <a:srgbClr val="060505"/>
            </a:solidFill>
          </a:ln>
        </c:spPr>
        <c:txPr>
          <a:bodyPr/>
          <a:lstStyle/>
          <a:p>
            <a:pPr>
              <a:defRPr sz="2000">
                <a:latin typeface="Franklin Gothic Book"/>
                <a:cs typeface="Franklin Gothic Book"/>
              </a:defRPr>
            </a:pPr>
            <a:endParaRPr lang="en-US"/>
          </a:p>
        </c:txPr>
        <c:crossAx val="196729472"/>
        <c:crosses val="autoZero"/>
        <c:auto val="1"/>
        <c:lblAlgn val="ctr"/>
        <c:lblOffset val="100"/>
        <c:noMultiLvlLbl val="0"/>
      </c:catAx>
      <c:valAx>
        <c:axId val="196729472"/>
        <c:scaling>
          <c:orientation val="minMax"/>
        </c:scaling>
        <c:delete val="0"/>
        <c:axPos val="l"/>
        <c:majorGridlines/>
        <c:numFmt formatCode="0%" sourceLinked="0"/>
        <c:majorTickMark val="out"/>
        <c:minorTickMark val="none"/>
        <c:tickLblPos val="nextTo"/>
        <c:txPr>
          <a:bodyPr/>
          <a:lstStyle/>
          <a:p>
            <a:pPr>
              <a:defRPr sz="2000">
                <a:latin typeface="Franklin Gothic Book"/>
                <a:cs typeface="Franklin Gothic Book"/>
              </a:defRPr>
            </a:pPr>
            <a:endParaRPr lang="en-US"/>
          </a:p>
        </c:txPr>
        <c:crossAx val="196727936"/>
        <c:crosses val="autoZero"/>
        <c:crossBetween val="between"/>
        <c:majorUnit val="0.01"/>
      </c:valAx>
      <c:spPr>
        <a:solidFill>
          <a:schemeClr val="bg1"/>
        </a:solidFill>
        <a:ln>
          <a:solidFill>
            <a:srgbClr val="003300"/>
          </a:solidFill>
        </a:ln>
        <a:effectLst>
          <a:outerShdw blurRad="50800" dist="38100" dir="2700000" algn="tl" rotWithShape="0">
            <a:prstClr val="black">
              <a:alpha val="40000"/>
            </a:prstClr>
          </a:outerShdw>
        </a:effectLst>
      </c:spPr>
    </c:plotArea>
    <c:legend>
      <c:legendPos val="b"/>
      <c:overlay val="0"/>
      <c:txPr>
        <a:bodyPr/>
        <a:lstStyle/>
        <a:p>
          <a:pPr>
            <a:defRPr sz="2000">
              <a:latin typeface="Franklin Gothic Book"/>
              <a:cs typeface="Franklin Gothic Book"/>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clustered"/>
        <c:varyColors val="0"/>
        <c:ser>
          <c:idx val="0"/>
          <c:order val="0"/>
          <c:tx>
            <c:strRef>
              <c:f>Sheet1!$B$1</c:f>
              <c:strCache>
                <c:ptCount val="1"/>
                <c:pt idx="0">
                  <c:v>For-Profit Firms Share of Total Revenue</c:v>
                </c:pt>
              </c:strCache>
            </c:strRef>
          </c:tx>
          <c:spPr>
            <a:solidFill>
              <a:srgbClr val="005148"/>
            </a:solidFill>
            <a:ln>
              <a:solidFill>
                <a:srgbClr val="003300"/>
              </a:solidFill>
            </a:ln>
          </c:spPr>
          <c:invertIfNegative val="0"/>
          <c:dLbls>
            <c:txPr>
              <a:bodyPr/>
              <a:lstStyle/>
              <a:p>
                <a:pPr>
                  <a:defRPr sz="2000">
                    <a:solidFill>
                      <a:schemeClr val="bg1"/>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Sheet1!$A$2:$A$9</c:f>
              <c:strCache>
                <c:ptCount val="8"/>
                <c:pt idx="0">
                  <c:v>Free-Stand. lab/Image</c:v>
                </c:pt>
                <c:pt idx="1">
                  <c:v>Dialysis</c:v>
                </c:pt>
                <c:pt idx="2">
                  <c:v>Nuring Homes</c:v>
                </c:pt>
                <c:pt idx="3">
                  <c:v>Home care</c:v>
                </c:pt>
                <c:pt idx="4">
                  <c:v>Hospice*</c:v>
                </c:pt>
                <c:pt idx="5">
                  <c:v>Specialty Hospitals</c:v>
                </c:pt>
                <c:pt idx="6">
                  <c:v>Inpt. Psych/Substance</c:v>
                </c:pt>
                <c:pt idx="7">
                  <c:v>General Hospitals</c:v>
                </c:pt>
              </c:strCache>
            </c:strRef>
          </c:cat>
          <c:val>
            <c:numRef>
              <c:f>Sheet1!$B$2:$B$9</c:f>
              <c:numCache>
                <c:formatCode>0%</c:formatCode>
                <c:ptCount val="8"/>
                <c:pt idx="0">
                  <c:v>1</c:v>
                </c:pt>
                <c:pt idx="1">
                  <c:v>0.92</c:v>
                </c:pt>
                <c:pt idx="2">
                  <c:v>0.77</c:v>
                </c:pt>
                <c:pt idx="3">
                  <c:v>0.69</c:v>
                </c:pt>
                <c:pt idx="4">
                  <c:v>0.52</c:v>
                </c:pt>
                <c:pt idx="5">
                  <c:v>0.4</c:v>
                </c:pt>
                <c:pt idx="6">
                  <c:v>0.23</c:v>
                </c:pt>
                <c:pt idx="7">
                  <c:v>0.11</c:v>
                </c:pt>
              </c:numCache>
            </c:numRef>
          </c:val>
        </c:ser>
        <c:dLbls>
          <c:showLegendKey val="0"/>
          <c:showVal val="0"/>
          <c:showCatName val="0"/>
          <c:showSerName val="0"/>
          <c:showPercent val="0"/>
          <c:showBubbleSize val="0"/>
        </c:dLbls>
        <c:gapWidth val="50"/>
        <c:axId val="196982656"/>
        <c:axId val="196984192"/>
      </c:barChart>
      <c:catAx>
        <c:axId val="196982656"/>
        <c:scaling>
          <c:orientation val="minMax"/>
        </c:scaling>
        <c:delete val="0"/>
        <c:axPos val="l"/>
        <c:majorTickMark val="out"/>
        <c:minorTickMark val="none"/>
        <c:tickLblPos val="nextTo"/>
        <c:txPr>
          <a:bodyPr/>
          <a:lstStyle/>
          <a:p>
            <a:pPr>
              <a:defRPr sz="2000">
                <a:latin typeface="Franklin Gothic Book"/>
                <a:cs typeface="Franklin Gothic Book"/>
              </a:defRPr>
            </a:pPr>
            <a:endParaRPr lang="en-US"/>
          </a:p>
        </c:txPr>
        <c:crossAx val="196984192"/>
        <c:crosses val="autoZero"/>
        <c:auto val="1"/>
        <c:lblAlgn val="ctr"/>
        <c:lblOffset val="0"/>
        <c:noMultiLvlLbl val="0"/>
      </c:catAx>
      <c:valAx>
        <c:axId val="196984192"/>
        <c:scaling>
          <c:orientation val="minMax"/>
          <c:max val="1"/>
        </c:scaling>
        <c:delete val="0"/>
        <c:axPos val="b"/>
        <c:majorGridlines/>
        <c:numFmt formatCode="0%" sourceLinked="1"/>
        <c:majorTickMark val="out"/>
        <c:minorTickMark val="none"/>
        <c:tickLblPos val="nextTo"/>
        <c:txPr>
          <a:bodyPr/>
          <a:lstStyle/>
          <a:p>
            <a:pPr>
              <a:defRPr sz="2000">
                <a:latin typeface="Franklin Gothic Book"/>
                <a:cs typeface="Franklin Gothic Book"/>
              </a:defRPr>
            </a:pPr>
            <a:endParaRPr lang="en-US"/>
          </a:p>
        </c:txPr>
        <c:crossAx val="196982656"/>
        <c:crosses val="autoZero"/>
        <c:crossBetween val="between"/>
        <c:majorUnit val="0.25"/>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1541630796158999E-2"/>
          <c:y val="4.3708392577101199E-2"/>
          <c:w val="0.88851696011846604"/>
          <c:h val="0.744601865734696"/>
        </c:manualLayout>
      </c:layout>
      <c:barChart>
        <c:barDir val="col"/>
        <c:grouping val="clustered"/>
        <c:varyColors val="0"/>
        <c:ser>
          <c:idx val="0"/>
          <c:order val="0"/>
          <c:tx>
            <c:strRef>
              <c:f>Sheet1!$B$1</c:f>
              <c:strCache>
                <c:ptCount val="1"/>
                <c:pt idx="0">
                  <c:v>Non-Profit</c:v>
                </c:pt>
              </c:strCache>
            </c:strRef>
          </c:tx>
          <c:spPr>
            <a:solidFill>
              <a:srgbClr val="4D7EFF"/>
            </a:solidFill>
            <a:ln>
              <a:solidFill>
                <a:schemeClr val="tx1"/>
              </a:solidFill>
            </a:ln>
          </c:spPr>
          <c:invertIfNegative val="0"/>
          <c:dLbls>
            <c:txPr>
              <a:bodyPr/>
              <a:lstStyle/>
              <a:p>
                <a:pPr>
                  <a:defRPr>
                    <a:solidFill>
                      <a:schemeClr val="bg1"/>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Sheet1!$A$2:$A$4</c:f>
              <c:strCache>
                <c:ptCount val="3"/>
                <c:pt idx="0">
                  <c:v>AMI</c:v>
                </c:pt>
                <c:pt idx="1">
                  <c:v>CHF</c:v>
                </c:pt>
                <c:pt idx="2">
                  <c:v>Pneumonia</c:v>
                </c:pt>
              </c:strCache>
            </c:strRef>
          </c:cat>
          <c:val>
            <c:numRef>
              <c:f>Sheet1!$B$2:$B$4</c:f>
              <c:numCache>
                <c:formatCode>General</c:formatCode>
                <c:ptCount val="3"/>
                <c:pt idx="0">
                  <c:v>1</c:v>
                </c:pt>
                <c:pt idx="1">
                  <c:v>1</c:v>
                </c:pt>
                <c:pt idx="2">
                  <c:v>1</c:v>
                </c:pt>
              </c:numCache>
            </c:numRef>
          </c:val>
        </c:ser>
        <c:ser>
          <c:idx val="1"/>
          <c:order val="1"/>
          <c:tx>
            <c:strRef>
              <c:f>Sheet1!$C$1</c:f>
              <c:strCache>
                <c:ptCount val="1"/>
                <c:pt idx="0">
                  <c:v>For-Profit</c:v>
                </c:pt>
              </c:strCache>
            </c:strRef>
          </c:tx>
          <c:spPr>
            <a:solidFill>
              <a:srgbClr val="800000"/>
            </a:solidFill>
            <a:ln>
              <a:solidFill>
                <a:srgbClr val="003300"/>
              </a:solidFill>
            </a:ln>
          </c:spPr>
          <c:invertIfNegative val="0"/>
          <c:dLbls>
            <c:txPr>
              <a:bodyPr/>
              <a:lstStyle/>
              <a:p>
                <a:pPr>
                  <a:defRPr>
                    <a:solidFill>
                      <a:schemeClr val="bg1"/>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Sheet1!$A$2:$A$4</c:f>
              <c:strCache>
                <c:ptCount val="3"/>
                <c:pt idx="0">
                  <c:v>AMI</c:v>
                </c:pt>
                <c:pt idx="1">
                  <c:v>CHF</c:v>
                </c:pt>
                <c:pt idx="2">
                  <c:v>Pneumonia</c:v>
                </c:pt>
              </c:strCache>
            </c:strRef>
          </c:cat>
          <c:val>
            <c:numRef>
              <c:f>Sheet1!$C$2:$C$4</c:f>
              <c:numCache>
                <c:formatCode>General</c:formatCode>
                <c:ptCount val="3"/>
                <c:pt idx="0">
                  <c:v>0.88</c:v>
                </c:pt>
                <c:pt idx="1">
                  <c:v>0.79</c:v>
                </c:pt>
                <c:pt idx="2">
                  <c:v>0.9</c:v>
                </c:pt>
              </c:numCache>
            </c:numRef>
          </c:val>
        </c:ser>
        <c:ser>
          <c:idx val="2"/>
          <c:order val="2"/>
          <c:tx>
            <c:strRef>
              <c:f>Sheet1!$D$1</c:f>
              <c:strCache>
                <c:ptCount val="1"/>
                <c:pt idx="0">
                  <c:v>VA</c:v>
                </c:pt>
              </c:strCache>
            </c:strRef>
          </c:tx>
          <c:spPr>
            <a:solidFill>
              <a:schemeClr val="accent1">
                <a:lumMod val="50000"/>
              </a:schemeClr>
            </a:solidFill>
            <a:ln>
              <a:solidFill>
                <a:srgbClr val="003300"/>
              </a:solidFill>
            </a:ln>
          </c:spPr>
          <c:invertIfNegative val="0"/>
          <c:dLbls>
            <c:txPr>
              <a:bodyPr/>
              <a:lstStyle/>
              <a:p>
                <a:pPr>
                  <a:defRPr>
                    <a:solidFill>
                      <a:schemeClr val="bg1"/>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Sheet1!$A$2:$A$4</c:f>
              <c:strCache>
                <c:ptCount val="3"/>
                <c:pt idx="0">
                  <c:v>AMI</c:v>
                </c:pt>
                <c:pt idx="1">
                  <c:v>CHF</c:v>
                </c:pt>
                <c:pt idx="2">
                  <c:v>Pneumonia</c:v>
                </c:pt>
              </c:strCache>
            </c:strRef>
          </c:cat>
          <c:val>
            <c:numRef>
              <c:f>Sheet1!$D$2:$D$4</c:f>
              <c:numCache>
                <c:formatCode>General</c:formatCode>
                <c:ptCount val="3"/>
                <c:pt idx="0">
                  <c:v>2.57</c:v>
                </c:pt>
                <c:pt idx="1">
                  <c:v>3.89</c:v>
                </c:pt>
                <c:pt idx="2">
                  <c:v>2.7</c:v>
                </c:pt>
              </c:numCache>
            </c:numRef>
          </c:val>
        </c:ser>
        <c:dLbls>
          <c:showLegendKey val="0"/>
          <c:showVal val="0"/>
          <c:showCatName val="0"/>
          <c:showSerName val="0"/>
          <c:showPercent val="0"/>
          <c:showBubbleSize val="0"/>
        </c:dLbls>
        <c:gapWidth val="70"/>
        <c:overlap val="-8"/>
        <c:axId val="197955584"/>
        <c:axId val="197957120"/>
      </c:barChart>
      <c:catAx>
        <c:axId val="197955584"/>
        <c:scaling>
          <c:orientation val="minMax"/>
        </c:scaling>
        <c:delete val="0"/>
        <c:axPos val="b"/>
        <c:majorTickMark val="out"/>
        <c:minorTickMark val="none"/>
        <c:tickLblPos val="nextTo"/>
        <c:txPr>
          <a:bodyPr/>
          <a:lstStyle/>
          <a:p>
            <a:pPr>
              <a:defRPr>
                <a:latin typeface="Franklin Gothic Book"/>
                <a:cs typeface="Franklin Gothic Book"/>
              </a:defRPr>
            </a:pPr>
            <a:endParaRPr lang="en-US"/>
          </a:p>
        </c:txPr>
        <c:crossAx val="197957120"/>
        <c:crosses val="autoZero"/>
        <c:auto val="1"/>
        <c:lblAlgn val="ctr"/>
        <c:lblOffset val="100"/>
        <c:noMultiLvlLbl val="0"/>
      </c:catAx>
      <c:valAx>
        <c:axId val="197957120"/>
        <c:scaling>
          <c:orientation val="minMax"/>
          <c:max val="4"/>
        </c:scaling>
        <c:delete val="0"/>
        <c:axPos val="l"/>
        <c:majorGridlines>
          <c:spPr>
            <a:ln>
              <a:prstDash val="sysDot"/>
            </a:ln>
          </c:spPr>
        </c:majorGridlines>
        <c:numFmt formatCode="General" sourceLinked="1"/>
        <c:majorTickMark val="out"/>
        <c:minorTickMark val="none"/>
        <c:tickLblPos val="nextTo"/>
        <c:txPr>
          <a:bodyPr/>
          <a:lstStyle/>
          <a:p>
            <a:pPr>
              <a:defRPr>
                <a:latin typeface="Franklin Gothic Book"/>
                <a:cs typeface="Franklin Gothic Book"/>
              </a:defRPr>
            </a:pPr>
            <a:endParaRPr lang="en-US"/>
          </a:p>
        </c:txPr>
        <c:crossAx val="197955584"/>
        <c:crosses val="autoZero"/>
        <c:crossBetween val="between"/>
        <c:majorUnit val="1"/>
      </c:valAx>
      <c:spPr>
        <a:solidFill>
          <a:schemeClr val="bg1"/>
        </a:solidFill>
        <a:ln>
          <a:solidFill>
            <a:schemeClr val="tx1"/>
          </a:solidFill>
        </a:ln>
      </c:spPr>
    </c:plotArea>
    <c:legend>
      <c:legendPos val="b"/>
      <c:layout>
        <c:manualLayout>
          <c:xMode val="edge"/>
          <c:yMode val="edge"/>
          <c:x val="0.17564010743450301"/>
          <c:y val="0.90582162181361803"/>
          <c:w val="0.65239395023451296"/>
          <c:h val="7.7774895567723004E-2"/>
        </c:manualLayout>
      </c:layout>
      <c:overlay val="0"/>
      <c:txPr>
        <a:bodyPr/>
        <a:lstStyle/>
        <a:p>
          <a:pPr>
            <a:defRPr>
              <a:latin typeface="Franklin Gothic Book"/>
              <a:cs typeface="Franklin Gothic Book"/>
            </a:defRPr>
          </a:pPr>
          <a:endParaRPr lang="en-US"/>
        </a:p>
      </c:txPr>
    </c:legend>
    <c:plotVisOnly val="1"/>
    <c:dispBlanksAs val="gap"/>
    <c:showDLblsOverMax val="0"/>
  </c:chart>
  <c:txPr>
    <a:bodyPr/>
    <a:lstStyle/>
    <a:p>
      <a:pPr>
        <a:defRPr sz="2000">
          <a:latin typeface="Franklin Gothic Medium" pitchFamily="34" charset="0"/>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xPr>
        <a:bodyPr/>
        <a:lstStyle/>
        <a:p>
          <a:pPr>
            <a:defRPr sz="2800" b="0">
              <a:latin typeface="Franklin Gothic Medium"/>
              <a:cs typeface="Franklin Gothic Medium"/>
            </a:defRPr>
          </a:pPr>
          <a:endParaRPr lang="en-US"/>
        </a:p>
      </c:txPr>
    </c:title>
    <c:autoTitleDeleted val="0"/>
    <c:plotArea>
      <c:layout>
        <c:manualLayout>
          <c:layoutTarget val="inner"/>
          <c:xMode val="edge"/>
          <c:yMode val="edge"/>
          <c:x val="9.4391372701818604E-2"/>
          <c:y val="0.25410113188976402"/>
          <c:w val="0.81481375556139501"/>
          <c:h val="0.70804749015748003"/>
        </c:manualLayout>
      </c:layout>
      <c:pieChart>
        <c:varyColors val="1"/>
        <c:ser>
          <c:idx val="0"/>
          <c:order val="0"/>
          <c:tx>
            <c:strRef>
              <c:f>Sheet1!$B$1</c:f>
              <c:strCache>
                <c:ptCount val="1"/>
                <c:pt idx="0">
                  <c:v>Highest Quality Hospitals</c:v>
                </c:pt>
              </c:strCache>
            </c:strRef>
          </c:tx>
          <c:spPr>
            <a:solidFill>
              <a:schemeClr val="accent1">
                <a:lumMod val="50000"/>
              </a:schemeClr>
            </a:solidFill>
          </c:spPr>
          <c:dPt>
            <c:idx val="0"/>
            <c:bubble3D val="0"/>
            <c:spPr>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w="6350" cap="rnd" cmpd="sng" algn="ctr">
                <a:solidFill>
                  <a:srgbClr val="003300"/>
                </a:solidFill>
                <a:prstDash val="solid"/>
              </a:ln>
              <a:effectLst>
                <a:outerShdw blurRad="39000" dist="25400" dir="5400000" rotWithShape="0">
                  <a:srgbClr val="000000">
                    <a:alpha val="38000"/>
                  </a:srgbClr>
                </a:outerShdw>
              </a:effectLst>
            </c:spPr>
          </c:dPt>
          <c:dPt>
            <c:idx val="1"/>
            <c:bubble3D val="0"/>
            <c:spPr>
              <a:gradFill rotWithShape="1">
                <a:gsLst>
                  <a:gs pos="0">
                    <a:schemeClr val="accent1">
                      <a:shade val="47500"/>
                      <a:satMod val="137000"/>
                    </a:schemeClr>
                  </a:gs>
                  <a:gs pos="55000">
                    <a:schemeClr val="accent1">
                      <a:shade val="69000"/>
                      <a:satMod val="137000"/>
                    </a:schemeClr>
                  </a:gs>
                  <a:gs pos="100000">
                    <a:schemeClr val="accent1">
                      <a:shade val="98000"/>
                      <a:satMod val="137000"/>
                    </a:schemeClr>
                  </a:gs>
                </a:gsLst>
                <a:lin ang="16200000" scaled="0"/>
              </a:gradFill>
              <a:ln w="6350" cap="rnd" cmpd="sng" algn="ctr">
                <a:solidFill>
                  <a:srgbClr val="003300"/>
                </a:solidFill>
                <a:prstDash val="solid"/>
              </a:ln>
              <a:effectLst>
                <a:outerShdw blurRad="39000" dist="25400" dir="5400000" rotWithShape="0">
                  <a:srgbClr val="000000">
                    <a:alpha val="38000"/>
                  </a:srgbClr>
                </a:outerShdw>
              </a:effectLst>
            </c:spPr>
          </c:dPt>
          <c:dLbls>
            <c:dLbl>
              <c:idx val="1"/>
              <c:layout>
                <c:manualLayout>
                  <c:x val="0.22743557389972699"/>
                  <c:y val="-0.27187499999999998"/>
                </c:manualLayout>
              </c:layout>
              <c:showLegendKey val="0"/>
              <c:showVal val="1"/>
              <c:showCatName val="0"/>
              <c:showSerName val="0"/>
              <c:showPercent val="0"/>
              <c:showBubbleSize val="0"/>
            </c:dLbl>
            <c:txPr>
              <a:bodyPr/>
              <a:lstStyle/>
              <a:p>
                <a:pPr>
                  <a:defRPr sz="2400">
                    <a:solidFill>
                      <a:srgbClr val="EBF1DD"/>
                    </a:solidFill>
                    <a:latin typeface="Franklin Gothic Book"/>
                    <a:cs typeface="Franklin Gothic Book"/>
                  </a:defRPr>
                </a:pPr>
                <a:endParaRPr lang="en-US"/>
              </a:p>
            </c:txPr>
            <c:showLegendKey val="0"/>
            <c:showVal val="1"/>
            <c:showCatName val="0"/>
            <c:showSerName val="0"/>
            <c:showPercent val="0"/>
            <c:showBubbleSize val="0"/>
            <c:showLeaderLines val="1"/>
          </c:dLbls>
          <c:cat>
            <c:strRef>
              <c:f>Sheet1!$A$2:$A$3</c:f>
              <c:strCache>
                <c:ptCount val="2"/>
                <c:pt idx="0">
                  <c:v>For Profit</c:v>
                </c:pt>
                <c:pt idx="1">
                  <c:v>Non-Profit/Gov</c:v>
                </c:pt>
              </c:strCache>
            </c:strRef>
          </c:cat>
          <c:val>
            <c:numRef>
              <c:f>Sheet1!$B$2:$B$3</c:f>
              <c:numCache>
                <c:formatCode>0%</c:formatCode>
                <c:ptCount val="2"/>
                <c:pt idx="0">
                  <c:v>0.12</c:v>
                </c:pt>
                <c:pt idx="1">
                  <c:v>0.89</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solidFill>
      <a:schemeClr val="bg1"/>
    </a:solidFill>
    <a:ln>
      <a:solidFill>
        <a:srgbClr val="003300"/>
      </a:solidFill>
    </a:ln>
    <a:effectLst>
      <a:outerShdw blurRad="50800" dist="38100" dir="2700000" algn="tl" rotWithShape="0">
        <a:prstClr val="black">
          <a:alpha val="40000"/>
        </a:prstClr>
      </a:outerShdw>
    </a:effectLst>
  </c:spPr>
  <c:txPr>
    <a:bodyPr/>
    <a:lstStyle/>
    <a:p>
      <a:pPr>
        <a:defRPr sz="1800"/>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xPr>
        <a:bodyPr/>
        <a:lstStyle/>
        <a:p>
          <a:pPr>
            <a:defRPr sz="2800" b="0">
              <a:latin typeface="Franklin Gothic Medium"/>
              <a:cs typeface="Franklin Gothic Medium"/>
            </a:defRPr>
          </a:pPr>
          <a:endParaRPr lang="en-US"/>
        </a:p>
      </c:txPr>
    </c:title>
    <c:autoTitleDeleted val="0"/>
    <c:plotArea>
      <c:layout>
        <c:manualLayout>
          <c:layoutTarget val="inner"/>
          <c:xMode val="edge"/>
          <c:yMode val="edge"/>
          <c:x val="9.4391372701818604E-2"/>
          <c:y val="0.25410113188976402"/>
          <c:w val="0.81481375556139501"/>
          <c:h val="0.70804749015748003"/>
        </c:manualLayout>
      </c:layout>
      <c:pieChart>
        <c:varyColors val="1"/>
        <c:ser>
          <c:idx val="0"/>
          <c:order val="0"/>
          <c:tx>
            <c:strRef>
              <c:f>Sheet1!$B$1</c:f>
              <c:strCache>
                <c:ptCount val="1"/>
                <c:pt idx="0">
                  <c:v>Lowest Quality Hospitals</c:v>
                </c:pt>
              </c:strCache>
            </c:strRef>
          </c:tx>
          <c:spPr>
            <a:solidFill>
              <a:schemeClr val="accent1">
                <a:lumMod val="50000"/>
              </a:schemeClr>
            </a:solidFill>
          </c:spPr>
          <c:dPt>
            <c:idx val="0"/>
            <c:bubble3D val="0"/>
            <c:spPr>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w="6350" cap="rnd" cmpd="sng" algn="ctr">
                <a:solidFill>
                  <a:srgbClr val="003300"/>
                </a:solidFill>
                <a:prstDash val="solid"/>
              </a:ln>
              <a:effectLst>
                <a:outerShdw blurRad="39000" dist="25400" dir="5400000" rotWithShape="0">
                  <a:srgbClr val="000000">
                    <a:alpha val="38000"/>
                  </a:srgbClr>
                </a:outerShdw>
              </a:effectLst>
            </c:spPr>
          </c:dPt>
          <c:dPt>
            <c:idx val="1"/>
            <c:bubble3D val="0"/>
            <c:spPr>
              <a:gradFill rotWithShape="1">
                <a:gsLst>
                  <a:gs pos="0">
                    <a:schemeClr val="accent1">
                      <a:shade val="47500"/>
                      <a:satMod val="137000"/>
                    </a:schemeClr>
                  </a:gs>
                  <a:gs pos="55000">
                    <a:schemeClr val="accent1">
                      <a:shade val="69000"/>
                      <a:satMod val="137000"/>
                    </a:schemeClr>
                  </a:gs>
                  <a:gs pos="100000">
                    <a:schemeClr val="accent1">
                      <a:shade val="98000"/>
                      <a:satMod val="137000"/>
                    </a:schemeClr>
                  </a:gs>
                </a:gsLst>
                <a:lin ang="16200000" scaled="0"/>
              </a:gradFill>
              <a:ln w="6350" cap="rnd" cmpd="sng" algn="ctr">
                <a:solidFill>
                  <a:srgbClr val="003300"/>
                </a:solidFill>
                <a:prstDash val="solid"/>
              </a:ln>
              <a:effectLst>
                <a:outerShdw blurRad="39000" dist="25400" dir="5400000" rotWithShape="0">
                  <a:srgbClr val="000000">
                    <a:alpha val="38000"/>
                  </a:srgbClr>
                </a:outerShdw>
              </a:effectLst>
            </c:spPr>
          </c:dPt>
          <c:dLbls>
            <c:dLbl>
              <c:idx val="1"/>
              <c:layout>
                <c:manualLayout>
                  <c:x val="0.31932941581565599"/>
                  <c:y val="-0.24279749015748001"/>
                </c:manualLayout>
              </c:layout>
              <c:showLegendKey val="0"/>
              <c:showVal val="1"/>
              <c:showCatName val="0"/>
              <c:showSerName val="0"/>
              <c:showPercent val="0"/>
              <c:showBubbleSize val="0"/>
            </c:dLbl>
            <c:txPr>
              <a:bodyPr/>
              <a:lstStyle/>
              <a:p>
                <a:pPr>
                  <a:defRPr sz="2400">
                    <a:solidFill>
                      <a:srgbClr val="EBF1DD"/>
                    </a:solidFill>
                    <a:latin typeface="Franklin Gothic Book"/>
                    <a:cs typeface="Franklin Gothic Book"/>
                  </a:defRPr>
                </a:pPr>
                <a:endParaRPr lang="en-US"/>
              </a:p>
            </c:txPr>
            <c:showLegendKey val="0"/>
            <c:showVal val="1"/>
            <c:showCatName val="0"/>
            <c:showSerName val="0"/>
            <c:showPercent val="0"/>
            <c:showBubbleSize val="0"/>
            <c:showLeaderLines val="1"/>
          </c:dLbls>
          <c:cat>
            <c:strRef>
              <c:f>Sheet1!$A$2:$A$3</c:f>
              <c:strCache>
                <c:ptCount val="2"/>
                <c:pt idx="0">
                  <c:v>For Profit</c:v>
                </c:pt>
                <c:pt idx="1">
                  <c:v>Non-Profit/Gov</c:v>
                </c:pt>
              </c:strCache>
            </c:strRef>
          </c:cat>
          <c:val>
            <c:numRef>
              <c:f>Sheet1!$B$2:$B$3</c:f>
              <c:numCache>
                <c:formatCode>0%</c:formatCode>
                <c:ptCount val="2"/>
                <c:pt idx="0">
                  <c:v>0.21</c:v>
                </c:pt>
                <c:pt idx="1">
                  <c:v>0.79</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solidFill>
      <a:schemeClr val="bg1"/>
    </a:solidFill>
    <a:ln>
      <a:solidFill>
        <a:srgbClr val="003300"/>
      </a:solidFill>
    </a:ln>
    <a:effectLst>
      <a:outerShdw blurRad="50800" dist="38100" dir="2700000" algn="tl" rotWithShape="0">
        <a:prstClr val="black">
          <a:alpha val="40000"/>
        </a:prstClr>
      </a:outerShdw>
    </a:effectLst>
  </c:spPr>
  <c:txPr>
    <a:bodyPr/>
    <a:lstStyle/>
    <a:p>
      <a:pPr>
        <a:defRPr sz="1800"/>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6552623396111"/>
          <c:y val="4.7371704194315703E-2"/>
          <c:w val="0.64265275232416297"/>
          <c:h val="0.79888418682487405"/>
        </c:manualLayout>
      </c:layout>
      <c:barChart>
        <c:barDir val="col"/>
        <c:grouping val="clustered"/>
        <c:varyColors val="0"/>
        <c:ser>
          <c:idx val="0"/>
          <c:order val="0"/>
          <c:tx>
            <c:strRef>
              <c:f>Sheet1!$B$1</c:f>
              <c:strCache>
                <c:ptCount val="1"/>
                <c:pt idx="0">
                  <c:v>Series 1</c:v>
                </c:pt>
              </c:strCache>
            </c:strRef>
          </c:tx>
          <c:spPr>
            <a:solidFill>
              <a:srgbClr val="005148"/>
            </a:solidFill>
            <a:ln>
              <a:solidFill>
                <a:schemeClr val="tx1"/>
              </a:solidFill>
            </a:ln>
          </c:spPr>
          <c:invertIfNegative val="0"/>
          <c:dLbls>
            <c:txPr>
              <a:bodyPr/>
              <a:lstStyle/>
              <a:p>
                <a:pPr>
                  <a:defRPr>
                    <a:solidFill>
                      <a:schemeClr val="bg1"/>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Sheet1!$A$2:$A$4</c:f>
              <c:strCache>
                <c:ptCount val="3"/>
                <c:pt idx="0">
                  <c:v>For-_x000d_Profit</c:v>
                </c:pt>
                <c:pt idx="1">
                  <c:v>Non-_x000d_Profit</c:v>
                </c:pt>
                <c:pt idx="2">
                  <c:v>Public</c:v>
                </c:pt>
              </c:strCache>
            </c:strRef>
          </c:cat>
          <c:val>
            <c:numRef>
              <c:f>Sheet1!$B$2:$B$4</c:f>
              <c:numCache>
                <c:formatCode>0%</c:formatCode>
                <c:ptCount val="3"/>
                <c:pt idx="0">
                  <c:v>0.57999999999999996</c:v>
                </c:pt>
                <c:pt idx="1">
                  <c:v>0.64</c:v>
                </c:pt>
                <c:pt idx="2">
                  <c:v>0.65</c:v>
                </c:pt>
              </c:numCache>
            </c:numRef>
          </c:val>
        </c:ser>
        <c:dLbls>
          <c:showLegendKey val="0"/>
          <c:showVal val="0"/>
          <c:showCatName val="0"/>
          <c:showSerName val="0"/>
          <c:showPercent val="0"/>
          <c:showBubbleSize val="0"/>
        </c:dLbls>
        <c:gapWidth val="18"/>
        <c:axId val="197793280"/>
        <c:axId val="197794816"/>
      </c:barChart>
      <c:catAx>
        <c:axId val="197793280"/>
        <c:scaling>
          <c:orientation val="minMax"/>
        </c:scaling>
        <c:delete val="0"/>
        <c:axPos val="b"/>
        <c:majorTickMark val="out"/>
        <c:minorTickMark val="none"/>
        <c:tickLblPos val="nextTo"/>
        <c:txPr>
          <a:bodyPr/>
          <a:lstStyle/>
          <a:p>
            <a:pPr>
              <a:defRPr sz="1600">
                <a:latin typeface="Franklin Gothic Book"/>
                <a:cs typeface="Franklin Gothic Book"/>
              </a:defRPr>
            </a:pPr>
            <a:endParaRPr lang="en-US"/>
          </a:p>
        </c:txPr>
        <c:crossAx val="197794816"/>
        <c:crosses val="autoZero"/>
        <c:auto val="1"/>
        <c:lblAlgn val="ctr"/>
        <c:lblOffset val="100"/>
        <c:noMultiLvlLbl val="0"/>
      </c:catAx>
      <c:valAx>
        <c:axId val="197794816"/>
        <c:scaling>
          <c:orientation val="minMax"/>
          <c:max val="0.7"/>
          <c:min val="0.5"/>
        </c:scaling>
        <c:delete val="0"/>
        <c:axPos val="l"/>
        <c:majorGridlines>
          <c:spPr>
            <a:ln>
              <a:prstDash val="sysDot"/>
            </a:ln>
          </c:spPr>
        </c:majorGridlines>
        <c:numFmt formatCode="0%" sourceLinked="1"/>
        <c:majorTickMark val="out"/>
        <c:minorTickMark val="none"/>
        <c:tickLblPos val="nextTo"/>
        <c:txPr>
          <a:bodyPr/>
          <a:lstStyle/>
          <a:p>
            <a:pPr>
              <a:defRPr>
                <a:latin typeface="Franklin Gothic Book"/>
                <a:cs typeface="Franklin Gothic Book"/>
              </a:defRPr>
            </a:pPr>
            <a:endParaRPr lang="en-US"/>
          </a:p>
        </c:txPr>
        <c:crossAx val="197793280"/>
        <c:crosses val="autoZero"/>
        <c:crossBetween val="between"/>
      </c:valAx>
      <c:spPr>
        <a:solidFill>
          <a:schemeClr val="bg1">
            <a:lumMod val="90000"/>
          </a:schemeClr>
        </a:solidFill>
        <a:ln>
          <a:solidFill>
            <a:schemeClr val="tx1"/>
          </a:solidFill>
        </a:ln>
        <a:effectLst>
          <a:outerShdw blurRad="50800" dist="38100" dir="2700000" algn="tl" rotWithShape="0">
            <a:srgbClr val="000000">
              <a:alpha val="43000"/>
            </a:srgbClr>
          </a:outerShdw>
        </a:effectLst>
      </c:spPr>
    </c:plotArea>
    <c:plotVisOnly val="1"/>
    <c:dispBlanksAs val="gap"/>
    <c:showDLblsOverMax val="0"/>
  </c:chart>
  <c:spPr>
    <a:solidFill>
      <a:schemeClr val="bg1"/>
    </a:solidFill>
    <a:ln>
      <a:solidFill>
        <a:srgbClr val="003300"/>
      </a:solidFill>
    </a:ln>
    <a:effectLst>
      <a:outerShdw blurRad="50800" dist="38100" dir="2700000" algn="tl" rotWithShape="0">
        <a:prstClr val="black">
          <a:alpha val="40000"/>
        </a:prstClr>
      </a:outerShdw>
    </a:effectLst>
  </c:spPr>
  <c:txPr>
    <a:bodyPr/>
    <a:lstStyle/>
    <a:p>
      <a:pPr>
        <a:defRPr sz="2000">
          <a:latin typeface="Franklin Gothic Medium" pitchFamily="34" charset="0"/>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062185227595"/>
          <c:y val="4.7371704194315703E-2"/>
          <c:w val="0.64441366994506599"/>
          <c:h val="0.79039414179432799"/>
        </c:manualLayout>
      </c:layout>
      <c:barChart>
        <c:barDir val="col"/>
        <c:grouping val="clustered"/>
        <c:varyColors val="0"/>
        <c:ser>
          <c:idx val="0"/>
          <c:order val="0"/>
          <c:tx>
            <c:strRef>
              <c:f>Sheet1!$B$1</c:f>
              <c:strCache>
                <c:ptCount val="1"/>
                <c:pt idx="0">
                  <c:v>Series 1</c:v>
                </c:pt>
              </c:strCache>
            </c:strRef>
          </c:tx>
          <c:spPr>
            <a:solidFill>
              <a:srgbClr val="005148"/>
            </a:solidFill>
            <a:ln>
              <a:solidFill>
                <a:schemeClr val="tx1"/>
              </a:solidFill>
            </a:ln>
          </c:spPr>
          <c:invertIfNegative val="0"/>
          <c:dLbls>
            <c:txPr>
              <a:bodyPr/>
              <a:lstStyle/>
              <a:p>
                <a:pPr>
                  <a:defRPr>
                    <a:solidFill>
                      <a:schemeClr val="bg1"/>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Sheet1!$A$2:$A$5</c:f>
              <c:strCache>
                <c:ptCount val="4"/>
                <c:pt idx="0">
                  <c:v>Lowest _x000d_Nurse/Pt Ratio</c:v>
                </c:pt>
                <c:pt idx="3">
                  <c:v>Highest _x000d_Nurse/Pt Ratio</c:v>
                </c:pt>
              </c:strCache>
            </c:strRef>
          </c:cat>
          <c:val>
            <c:numRef>
              <c:f>Sheet1!$B$2:$B$5</c:f>
              <c:numCache>
                <c:formatCode>0%</c:formatCode>
                <c:ptCount val="4"/>
                <c:pt idx="0">
                  <c:v>0.6</c:v>
                </c:pt>
                <c:pt idx="1">
                  <c:v>0.61</c:v>
                </c:pt>
                <c:pt idx="2">
                  <c:v>0.64</c:v>
                </c:pt>
                <c:pt idx="3">
                  <c:v>0.67</c:v>
                </c:pt>
              </c:numCache>
            </c:numRef>
          </c:val>
        </c:ser>
        <c:dLbls>
          <c:showLegendKey val="0"/>
          <c:showVal val="0"/>
          <c:showCatName val="0"/>
          <c:showSerName val="0"/>
          <c:showPercent val="0"/>
          <c:showBubbleSize val="0"/>
        </c:dLbls>
        <c:gapWidth val="18"/>
        <c:axId val="197810816"/>
        <c:axId val="197824896"/>
      </c:barChart>
      <c:catAx>
        <c:axId val="197810816"/>
        <c:scaling>
          <c:orientation val="minMax"/>
        </c:scaling>
        <c:delete val="0"/>
        <c:axPos val="b"/>
        <c:majorTickMark val="out"/>
        <c:minorTickMark val="none"/>
        <c:tickLblPos val="nextTo"/>
        <c:txPr>
          <a:bodyPr/>
          <a:lstStyle/>
          <a:p>
            <a:pPr>
              <a:defRPr sz="1600">
                <a:latin typeface="Franklin Gothic Book"/>
                <a:cs typeface="Franklin Gothic Book"/>
              </a:defRPr>
            </a:pPr>
            <a:endParaRPr lang="en-US"/>
          </a:p>
        </c:txPr>
        <c:crossAx val="197824896"/>
        <c:crosses val="autoZero"/>
        <c:auto val="1"/>
        <c:lblAlgn val="ctr"/>
        <c:lblOffset val="100"/>
        <c:noMultiLvlLbl val="0"/>
      </c:catAx>
      <c:valAx>
        <c:axId val="197824896"/>
        <c:scaling>
          <c:orientation val="minMax"/>
          <c:max val="0.7"/>
          <c:min val="0.5"/>
        </c:scaling>
        <c:delete val="0"/>
        <c:axPos val="l"/>
        <c:majorGridlines>
          <c:spPr>
            <a:ln>
              <a:prstDash val="sysDot"/>
            </a:ln>
          </c:spPr>
        </c:majorGridlines>
        <c:numFmt formatCode="0%" sourceLinked="1"/>
        <c:majorTickMark val="out"/>
        <c:minorTickMark val="none"/>
        <c:tickLblPos val="nextTo"/>
        <c:txPr>
          <a:bodyPr/>
          <a:lstStyle/>
          <a:p>
            <a:pPr>
              <a:defRPr>
                <a:latin typeface="Franklin Gothic Book"/>
                <a:cs typeface="Franklin Gothic Book"/>
              </a:defRPr>
            </a:pPr>
            <a:endParaRPr lang="en-US"/>
          </a:p>
        </c:txPr>
        <c:crossAx val="197810816"/>
        <c:crosses val="autoZero"/>
        <c:crossBetween val="between"/>
      </c:valAx>
      <c:spPr>
        <a:solidFill>
          <a:schemeClr val="bg1">
            <a:lumMod val="90000"/>
          </a:schemeClr>
        </a:solidFill>
        <a:ln>
          <a:solidFill>
            <a:schemeClr val="tx1"/>
          </a:solidFill>
        </a:ln>
        <a:effectLst>
          <a:outerShdw blurRad="50800" dist="38100" dir="2700000" algn="tl" rotWithShape="0">
            <a:srgbClr val="000000">
              <a:alpha val="43000"/>
            </a:srgbClr>
          </a:outerShdw>
        </a:effectLst>
      </c:spPr>
    </c:plotArea>
    <c:plotVisOnly val="1"/>
    <c:dispBlanksAs val="gap"/>
    <c:showDLblsOverMax val="0"/>
  </c:chart>
  <c:spPr>
    <a:solidFill>
      <a:schemeClr val="bg1"/>
    </a:solidFill>
    <a:ln>
      <a:solidFill>
        <a:srgbClr val="003300"/>
      </a:solidFill>
    </a:ln>
    <a:effectLst>
      <a:outerShdw blurRad="50800" dist="38100" dir="2700000" algn="tl" rotWithShape="0">
        <a:prstClr val="black">
          <a:alpha val="40000"/>
        </a:prstClr>
      </a:outerShdw>
    </a:effectLst>
  </c:spPr>
  <c:txPr>
    <a:bodyPr/>
    <a:lstStyle/>
    <a:p>
      <a:pPr>
        <a:defRPr sz="2000">
          <a:latin typeface="Franklin Gothic Medium" pitchFamily="34" charset="0"/>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lumMod val="50000"/>
              </a:schemeClr>
            </a:solidFill>
            <a:ln>
              <a:solidFill>
                <a:srgbClr val="003300"/>
              </a:solidFill>
            </a:ln>
          </c:spPr>
          <c:invertIfNegative val="0"/>
          <c:dLbls>
            <c:txPr>
              <a:bodyPr/>
              <a:lstStyle/>
              <a:p>
                <a:pPr>
                  <a:defRPr sz="28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Sheet1!$A$2:$A$3</c:f>
              <c:strCache>
                <c:ptCount val="2"/>
                <c:pt idx="0">
                  <c:v>RN Staffing _x000d_Below Target</c:v>
                </c:pt>
                <c:pt idx="1">
                  <c:v>High Patient _x000d_Turnover</c:v>
                </c:pt>
              </c:strCache>
            </c:strRef>
          </c:cat>
          <c:val>
            <c:numRef>
              <c:f>Sheet1!$B$2:$B$3</c:f>
              <c:numCache>
                <c:formatCode>General</c:formatCode>
                <c:ptCount val="2"/>
                <c:pt idx="0">
                  <c:v>1.02</c:v>
                </c:pt>
                <c:pt idx="1">
                  <c:v>1.04</c:v>
                </c:pt>
              </c:numCache>
            </c:numRef>
          </c:val>
        </c:ser>
        <c:dLbls>
          <c:showLegendKey val="0"/>
          <c:showVal val="0"/>
          <c:showCatName val="0"/>
          <c:showSerName val="0"/>
          <c:showPercent val="0"/>
          <c:showBubbleSize val="0"/>
        </c:dLbls>
        <c:gapWidth val="50"/>
        <c:axId val="197850624"/>
        <c:axId val="197852160"/>
      </c:barChart>
      <c:catAx>
        <c:axId val="197850624"/>
        <c:scaling>
          <c:orientation val="minMax"/>
        </c:scaling>
        <c:delete val="0"/>
        <c:axPos val="b"/>
        <c:majorTickMark val="out"/>
        <c:minorTickMark val="none"/>
        <c:tickLblPos val="nextTo"/>
        <c:txPr>
          <a:bodyPr/>
          <a:lstStyle/>
          <a:p>
            <a:pPr>
              <a:defRPr sz="2000">
                <a:latin typeface="Franklin Gothic Book"/>
                <a:cs typeface="Franklin Gothic Book"/>
              </a:defRPr>
            </a:pPr>
            <a:endParaRPr lang="en-US"/>
          </a:p>
        </c:txPr>
        <c:crossAx val="197852160"/>
        <c:crosses val="autoZero"/>
        <c:auto val="1"/>
        <c:lblAlgn val="ctr"/>
        <c:lblOffset val="100"/>
        <c:noMultiLvlLbl val="0"/>
      </c:catAx>
      <c:valAx>
        <c:axId val="197852160"/>
        <c:scaling>
          <c:orientation val="minMax"/>
          <c:max val="1.05"/>
          <c:min val="0.95"/>
        </c:scaling>
        <c:delete val="0"/>
        <c:axPos val="l"/>
        <c:majorGridlines>
          <c:spPr>
            <a:ln>
              <a:prstDash val="solid"/>
            </a:ln>
          </c:spPr>
        </c:majorGridlines>
        <c:numFmt formatCode="General" sourceLinked="1"/>
        <c:majorTickMark val="out"/>
        <c:minorTickMark val="none"/>
        <c:tickLblPos val="nextTo"/>
        <c:txPr>
          <a:bodyPr/>
          <a:lstStyle/>
          <a:p>
            <a:pPr>
              <a:defRPr sz="2000">
                <a:latin typeface="Franklin Gothic Book"/>
                <a:cs typeface="Franklin Gothic Book"/>
              </a:defRPr>
            </a:pPr>
            <a:endParaRPr lang="en-US"/>
          </a:p>
        </c:txPr>
        <c:crossAx val="197850624"/>
        <c:crosses val="autoZero"/>
        <c:crossBetween val="between"/>
        <c:majorUnit val="0.05"/>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645833333333301E-2"/>
          <c:y val="4.3697954235073097E-2"/>
          <c:w val="0.72530416432911404"/>
          <c:h val="0.912604091529855"/>
        </c:manualLayout>
      </c:layout>
      <c:barChart>
        <c:barDir val="bar"/>
        <c:grouping val="clustered"/>
        <c:varyColors val="0"/>
        <c:ser>
          <c:idx val="0"/>
          <c:order val="0"/>
          <c:tx>
            <c:strRef>
              <c:f>Sheet1!$B$1</c:f>
              <c:strCache>
                <c:ptCount val="1"/>
                <c:pt idx="0">
                  <c:v>Results favored For-Profits</c:v>
                </c:pt>
              </c:strCache>
            </c:strRef>
          </c:tx>
          <c:spPr>
            <a:solidFill>
              <a:srgbClr val="800000"/>
            </a:solidFill>
          </c:spPr>
          <c:invertIfNegative val="0"/>
          <c:cat>
            <c:strRef>
              <c:f>Sheet1!$A$2:$A$9</c:f>
              <c:strCache>
                <c:ptCount val="8"/>
                <c:pt idx="0">
                  <c:v>Hospitalizations (3)</c:v>
                </c:pt>
                <c:pt idx="1">
                  <c:v>Feeding Tubes (3)</c:v>
                </c:pt>
                <c:pt idx="2">
                  <c:v>Sedation (4)</c:v>
                </c:pt>
                <c:pt idx="3">
                  <c:v>Mortality (4)</c:v>
                </c:pt>
                <c:pt idx="4">
                  <c:v>Catheters (10)</c:v>
                </c:pt>
                <c:pt idx="5">
                  <c:v>Deficiencies (19)</c:v>
                </c:pt>
                <c:pt idx="6">
                  <c:v>Restraints (21)</c:v>
                </c:pt>
                <c:pt idx="7">
                  <c:v>Pressure Sores (24)</c:v>
                </c:pt>
              </c:strCache>
            </c:strRef>
          </c:cat>
          <c:val>
            <c:numRef>
              <c:f>Sheet1!$B$2:$B$9</c:f>
              <c:numCache>
                <c:formatCode>General</c:formatCode>
                <c:ptCount val="8"/>
                <c:pt idx="0">
                  <c:v>0</c:v>
                </c:pt>
                <c:pt idx="1">
                  <c:v>0</c:v>
                </c:pt>
                <c:pt idx="2">
                  <c:v>0</c:v>
                </c:pt>
                <c:pt idx="3">
                  <c:v>0</c:v>
                </c:pt>
                <c:pt idx="4">
                  <c:v>-1</c:v>
                </c:pt>
                <c:pt idx="5">
                  <c:v>0</c:v>
                </c:pt>
                <c:pt idx="6">
                  <c:v>-4</c:v>
                </c:pt>
                <c:pt idx="7">
                  <c:v>-1</c:v>
                </c:pt>
              </c:numCache>
            </c:numRef>
          </c:val>
        </c:ser>
        <c:ser>
          <c:idx val="1"/>
          <c:order val="1"/>
          <c:tx>
            <c:strRef>
              <c:f>Sheet1!$C$1</c:f>
              <c:strCache>
                <c:ptCount val="1"/>
                <c:pt idx="0">
                  <c:v>Results Favored Non-Profits</c:v>
                </c:pt>
              </c:strCache>
            </c:strRef>
          </c:tx>
          <c:spPr>
            <a:solidFill>
              <a:srgbClr val="005148"/>
            </a:solidFill>
            <a:ln>
              <a:solidFill>
                <a:srgbClr val="060505"/>
              </a:solidFill>
            </a:ln>
          </c:spPr>
          <c:invertIfNegative val="0"/>
          <c:dLbls>
            <c:txPr>
              <a:bodyPr/>
              <a:lstStyle/>
              <a:p>
                <a:pPr>
                  <a:defRPr>
                    <a:solidFill>
                      <a:schemeClr val="bg1"/>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Sheet1!$A$2:$A$9</c:f>
              <c:strCache>
                <c:ptCount val="8"/>
                <c:pt idx="0">
                  <c:v>Hospitalizations (3)</c:v>
                </c:pt>
                <c:pt idx="1">
                  <c:v>Feeding Tubes (3)</c:v>
                </c:pt>
                <c:pt idx="2">
                  <c:v>Sedation (4)</c:v>
                </c:pt>
                <c:pt idx="3">
                  <c:v>Mortality (4)</c:v>
                </c:pt>
                <c:pt idx="4">
                  <c:v>Catheters (10)</c:v>
                </c:pt>
                <c:pt idx="5">
                  <c:v>Deficiencies (19)</c:v>
                </c:pt>
                <c:pt idx="6">
                  <c:v>Restraints (21)</c:v>
                </c:pt>
                <c:pt idx="7">
                  <c:v>Pressure Sores (24)</c:v>
                </c:pt>
              </c:strCache>
            </c:strRef>
          </c:cat>
          <c:val>
            <c:numRef>
              <c:f>Sheet1!$C$2:$C$9</c:f>
              <c:numCache>
                <c:formatCode>General</c:formatCode>
                <c:ptCount val="8"/>
                <c:pt idx="0">
                  <c:v>1</c:v>
                </c:pt>
                <c:pt idx="1">
                  <c:v>3</c:v>
                </c:pt>
                <c:pt idx="2">
                  <c:v>3</c:v>
                </c:pt>
                <c:pt idx="3">
                  <c:v>1</c:v>
                </c:pt>
                <c:pt idx="4">
                  <c:v>4</c:v>
                </c:pt>
                <c:pt idx="5">
                  <c:v>10</c:v>
                </c:pt>
                <c:pt idx="6">
                  <c:v>10</c:v>
                </c:pt>
                <c:pt idx="7">
                  <c:v>7</c:v>
                </c:pt>
              </c:numCache>
            </c:numRef>
          </c:val>
        </c:ser>
        <c:dLbls>
          <c:showLegendKey val="0"/>
          <c:showVal val="0"/>
          <c:showCatName val="0"/>
          <c:showSerName val="0"/>
          <c:showPercent val="0"/>
          <c:showBubbleSize val="0"/>
        </c:dLbls>
        <c:gapWidth val="47"/>
        <c:overlap val="100"/>
        <c:axId val="198179456"/>
        <c:axId val="198205824"/>
      </c:barChart>
      <c:catAx>
        <c:axId val="198179456"/>
        <c:scaling>
          <c:orientation val="minMax"/>
        </c:scaling>
        <c:delete val="0"/>
        <c:axPos val="l"/>
        <c:majorTickMark val="none"/>
        <c:minorTickMark val="none"/>
        <c:tickLblPos val="low"/>
        <c:spPr>
          <a:ln w="38100">
            <a:solidFill>
              <a:schemeClr val="tx1"/>
            </a:solidFill>
          </a:ln>
        </c:spPr>
        <c:txPr>
          <a:bodyPr/>
          <a:lstStyle/>
          <a:p>
            <a:pPr>
              <a:defRPr>
                <a:latin typeface="Franklin Gothic Book"/>
                <a:cs typeface="Franklin Gothic Book"/>
              </a:defRPr>
            </a:pPr>
            <a:endParaRPr lang="en-US"/>
          </a:p>
        </c:txPr>
        <c:crossAx val="198205824"/>
        <c:crosses val="autoZero"/>
        <c:auto val="1"/>
        <c:lblAlgn val="ctr"/>
        <c:lblOffset val="100"/>
        <c:noMultiLvlLbl val="0"/>
      </c:catAx>
      <c:valAx>
        <c:axId val="198205824"/>
        <c:scaling>
          <c:orientation val="minMax"/>
          <c:max val="11"/>
          <c:min val="-5"/>
        </c:scaling>
        <c:delete val="1"/>
        <c:axPos val="b"/>
        <c:numFmt formatCode="General" sourceLinked="1"/>
        <c:majorTickMark val="out"/>
        <c:minorTickMark val="none"/>
        <c:tickLblPos val="none"/>
        <c:crossAx val="198179456"/>
        <c:crosses val="autoZero"/>
        <c:crossBetween val="between"/>
      </c:valAx>
      <c:spPr>
        <a:solidFill>
          <a:schemeClr val="bg1"/>
        </a:solidFill>
        <a:ln>
          <a:solidFill>
            <a:schemeClr val="tx1"/>
          </a:solidFill>
        </a:ln>
      </c:spPr>
    </c:plotArea>
    <c:plotVisOnly val="1"/>
    <c:dispBlanksAs val="gap"/>
    <c:showDLblsOverMax val="0"/>
  </c:chart>
  <c:txPr>
    <a:bodyPr/>
    <a:lstStyle/>
    <a:p>
      <a:pPr>
        <a:defRPr sz="2000">
          <a:latin typeface="Franklin Gothic Medium" pitchFamily="34" charset="0"/>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lumMod val="50000"/>
              </a:schemeClr>
            </a:solidFill>
            <a:ln>
              <a:solidFill>
                <a:srgbClr val="003300"/>
              </a:solidFill>
            </a:ln>
          </c:spPr>
          <c:invertIfNegative val="0"/>
          <c:dLbls>
            <c:txPr>
              <a:bodyPr/>
              <a:lstStyle/>
              <a:p>
                <a:pPr>
                  <a:defRPr sz="28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Sheet1!$A$2:$A$3</c:f>
              <c:strCache>
                <c:ptCount val="2"/>
                <c:pt idx="0">
                  <c:v>For Profit</c:v>
                </c:pt>
                <c:pt idx="1">
                  <c:v>Non-Profit</c:v>
                </c:pt>
              </c:strCache>
            </c:strRef>
          </c:cat>
          <c:val>
            <c:numRef>
              <c:f>Sheet1!$B$2:$B$3</c:f>
              <c:numCache>
                <c:formatCode>0%</c:formatCode>
                <c:ptCount val="2"/>
                <c:pt idx="0">
                  <c:v>0.36</c:v>
                </c:pt>
                <c:pt idx="1">
                  <c:v>0.3</c:v>
                </c:pt>
              </c:numCache>
            </c:numRef>
          </c:val>
        </c:ser>
        <c:dLbls>
          <c:showLegendKey val="0"/>
          <c:showVal val="0"/>
          <c:showCatName val="0"/>
          <c:showSerName val="0"/>
          <c:showPercent val="0"/>
          <c:showBubbleSize val="0"/>
        </c:dLbls>
        <c:gapWidth val="50"/>
        <c:axId val="197347968"/>
        <c:axId val="197370240"/>
      </c:barChart>
      <c:catAx>
        <c:axId val="197347968"/>
        <c:scaling>
          <c:orientation val="minMax"/>
        </c:scaling>
        <c:delete val="0"/>
        <c:axPos val="b"/>
        <c:majorTickMark val="out"/>
        <c:minorTickMark val="none"/>
        <c:tickLblPos val="nextTo"/>
        <c:txPr>
          <a:bodyPr/>
          <a:lstStyle/>
          <a:p>
            <a:pPr>
              <a:defRPr sz="2000">
                <a:latin typeface="Franklin Gothic Book"/>
                <a:cs typeface="Franklin Gothic Book"/>
              </a:defRPr>
            </a:pPr>
            <a:endParaRPr lang="en-US"/>
          </a:p>
        </c:txPr>
        <c:crossAx val="197370240"/>
        <c:crosses val="autoZero"/>
        <c:auto val="1"/>
        <c:lblAlgn val="ctr"/>
        <c:lblOffset val="100"/>
        <c:noMultiLvlLbl val="0"/>
      </c:catAx>
      <c:valAx>
        <c:axId val="197370240"/>
        <c:scaling>
          <c:orientation val="minMax"/>
          <c:min val="0"/>
        </c:scaling>
        <c:delete val="0"/>
        <c:axPos val="l"/>
        <c:majorGridlines>
          <c:spPr>
            <a:ln>
              <a:prstDash val="solid"/>
            </a:ln>
          </c:spPr>
        </c:majorGridlines>
        <c:numFmt formatCode="0%" sourceLinked="1"/>
        <c:majorTickMark val="out"/>
        <c:minorTickMark val="none"/>
        <c:tickLblPos val="nextTo"/>
        <c:txPr>
          <a:bodyPr/>
          <a:lstStyle/>
          <a:p>
            <a:pPr>
              <a:defRPr sz="2000">
                <a:latin typeface="Franklin Gothic Book"/>
                <a:cs typeface="Franklin Gothic Book"/>
              </a:defRPr>
            </a:pPr>
            <a:endParaRPr lang="en-US"/>
          </a:p>
        </c:txPr>
        <c:crossAx val="197347968"/>
        <c:crosses val="autoZero"/>
        <c:crossBetween val="between"/>
        <c:majorUnit val="0.1"/>
        <c:minorUnit val="2E-3"/>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chemeClr val="tx1"/>
              </a:solidFill>
            </a:ln>
          </c:spPr>
          <c:dPt>
            <c:idx val="0"/>
            <c:bubble3D val="0"/>
            <c:spPr>
              <a:solidFill>
                <a:srgbClr val="C00000"/>
              </a:solidFill>
              <a:ln>
                <a:solidFill>
                  <a:schemeClr val="tx1"/>
                </a:solidFill>
              </a:ln>
            </c:spPr>
          </c:dPt>
          <c:dPt>
            <c:idx val="1"/>
            <c:bubble3D val="0"/>
            <c:spPr>
              <a:solidFill>
                <a:srgbClr val="000000"/>
              </a:solidFill>
              <a:ln>
                <a:solidFill>
                  <a:schemeClr val="tx1"/>
                </a:solidFill>
              </a:ln>
            </c:spPr>
          </c:dPt>
          <c:cat>
            <c:strRef>
              <c:f>Sheet1!$A$2:$A$3</c:f>
              <c:strCache>
                <c:ptCount val="2"/>
                <c:pt idx="0">
                  <c:v>Previous CA</c:v>
                </c:pt>
                <c:pt idx="1">
                  <c:v>Non-CA</c:v>
                </c:pt>
              </c:strCache>
            </c:strRef>
          </c:cat>
          <c:val>
            <c:numRef>
              <c:f>Sheet1!$B$2:$B$3</c:f>
              <c:numCache>
                <c:formatCode>0.000%</c:formatCode>
                <c:ptCount val="2"/>
                <c:pt idx="0" formatCode="0.00%">
                  <c:v>0.154</c:v>
                </c:pt>
                <c:pt idx="1">
                  <c:v>0.84599999999999997</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6875000000000001"/>
          <c:y val="3.1250000000000002E-3"/>
          <c:w val="0.66110137385901602"/>
          <c:h val="0.97496828262146396"/>
        </c:manualLayout>
      </c:layout>
      <c:pieChart>
        <c:varyColors val="1"/>
        <c:ser>
          <c:idx val="0"/>
          <c:order val="0"/>
          <c:tx>
            <c:strRef>
              <c:f>Sheet1!$B$1</c:f>
              <c:strCache>
                <c:ptCount val="1"/>
                <c:pt idx="0">
                  <c:v>Sales</c:v>
                </c:pt>
              </c:strCache>
            </c:strRef>
          </c:tx>
          <c:spPr>
            <a:ln>
              <a:solidFill>
                <a:srgbClr val="003300"/>
              </a:solidFill>
            </a:ln>
          </c:spPr>
          <c:dPt>
            <c:idx val="1"/>
            <c:bubble3D val="0"/>
          </c:dPt>
          <c:dPt>
            <c:idx val="3"/>
            <c:bubble3D val="0"/>
          </c:dPt>
          <c:dLbls>
            <c:dLbl>
              <c:idx val="0"/>
              <c:delete val="1"/>
            </c:dLbl>
            <c:dLbl>
              <c:idx val="1"/>
              <c:delete val="1"/>
            </c:dLbl>
            <c:dLbl>
              <c:idx val="2"/>
              <c:layout>
                <c:manualLayout>
                  <c:x val="-2.4491820708240401E-2"/>
                  <c:y val="-8.7172336408618101E-2"/>
                </c:manualLayout>
              </c:layout>
              <c:dLblPos val="bestFit"/>
              <c:showLegendKey val="0"/>
              <c:showVal val="1"/>
              <c:showCatName val="1"/>
              <c:showSerName val="0"/>
              <c:showPercent val="0"/>
              <c:showBubbleSize val="0"/>
              <c:separator>
</c:separator>
            </c:dLbl>
            <c:dLbl>
              <c:idx val="3"/>
              <c:delete val="1"/>
            </c:dLbl>
            <c:dLbl>
              <c:idx val="4"/>
              <c:delete val="1"/>
            </c:dLbl>
            <c:txPr>
              <a:bodyPr/>
              <a:lstStyle/>
              <a:p>
                <a:pPr>
                  <a:defRPr>
                    <a:solidFill>
                      <a:schemeClr val="bg1"/>
                    </a:solidFill>
                  </a:defRPr>
                </a:pPr>
                <a:endParaRPr lang="en-US"/>
              </a:p>
            </c:txPr>
            <c:dLblPos val="bestFit"/>
            <c:showLegendKey val="0"/>
            <c:showVal val="1"/>
            <c:showCatName val="1"/>
            <c:showSerName val="0"/>
            <c:showPercent val="0"/>
            <c:showBubbleSize val="0"/>
            <c:separator>
</c:separator>
            <c:showLeaderLines val="1"/>
          </c:dLbls>
          <c:cat>
            <c:strRef>
              <c:f>Sheet1!$A$2:$A$6</c:f>
              <c:strCache>
                <c:ptCount val="5"/>
                <c:pt idx="0">
                  <c:v>Manufacturing</c:v>
                </c:pt>
                <c:pt idx="1">
                  <c:v>Profits
(After Taxes)</c:v>
                </c:pt>
                <c:pt idx="2">
                  <c:v>Taxes</c:v>
                </c:pt>
                <c:pt idx="3">
                  <c:v>R&amp;D</c:v>
                </c:pt>
                <c:pt idx="4">
                  <c:v>Marketing/
Admin</c:v>
                </c:pt>
              </c:strCache>
            </c:strRef>
          </c:cat>
          <c:val>
            <c:numRef>
              <c:f>Sheet1!$B$2:$B$6</c:f>
              <c:numCache>
                <c:formatCode>0%</c:formatCode>
                <c:ptCount val="5"/>
                <c:pt idx="0">
                  <c:v>0.27</c:v>
                </c:pt>
                <c:pt idx="1">
                  <c:v>0.18</c:v>
                </c:pt>
                <c:pt idx="2">
                  <c:v>7.0000000000000007E-2</c:v>
                </c:pt>
                <c:pt idx="3">
                  <c:v>0.13</c:v>
                </c:pt>
                <c:pt idx="4">
                  <c:v>0.35</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0"/>
            </a:pPr>
            <a:r>
              <a:rPr lang="en-US" b="0" dirty="0"/>
              <a:t>Medical </a:t>
            </a:r>
            <a:r>
              <a:rPr lang="en-US" b="0" dirty="0" smtClean="0"/>
              <a:t>Bankruptcies </a:t>
            </a:r>
          </a:p>
          <a:p>
            <a:pPr>
              <a:defRPr b="0"/>
            </a:pPr>
            <a:r>
              <a:rPr lang="en-US" b="0" dirty="0" smtClean="0"/>
              <a:t>as Percent </a:t>
            </a:r>
            <a:r>
              <a:rPr lang="en-US" b="0" dirty="0"/>
              <a:t>of </a:t>
            </a:r>
            <a:r>
              <a:rPr lang="en-US" b="0" dirty="0" smtClean="0"/>
              <a:t>Total</a:t>
            </a:r>
            <a:endParaRPr lang="en-US" b="0" dirty="0"/>
          </a:p>
        </c:rich>
      </c:tx>
      <c:layout>
        <c:manualLayout>
          <c:xMode val="edge"/>
          <c:yMode val="edge"/>
          <c:x val="0.19880074142332499"/>
          <c:y val="3.9260556827554801E-4"/>
        </c:manualLayout>
      </c:layout>
      <c:overlay val="0"/>
    </c:title>
    <c:autoTitleDeleted val="0"/>
    <c:plotArea>
      <c:layout>
        <c:manualLayout>
          <c:layoutTarget val="inner"/>
          <c:xMode val="edge"/>
          <c:yMode val="edge"/>
          <c:x val="0.24278626090189701"/>
          <c:y val="0.19222444816729201"/>
          <c:w val="0.71999446683220303"/>
          <c:h val="0.66690179763447399"/>
        </c:manualLayout>
      </c:layout>
      <c:barChart>
        <c:barDir val="col"/>
        <c:grouping val="clustered"/>
        <c:varyColors val="0"/>
        <c:ser>
          <c:idx val="0"/>
          <c:order val="0"/>
          <c:tx>
            <c:strRef>
              <c:f>Sheet1!$B$1</c:f>
              <c:strCache>
                <c:ptCount val="1"/>
                <c:pt idx="0">
                  <c:v>Medical bankruptcies as percent of total</c:v>
                </c:pt>
              </c:strCache>
            </c:strRef>
          </c:tx>
          <c:spPr>
            <a:solidFill>
              <a:srgbClr val="005148"/>
            </a:solidFill>
            <a:ln>
              <a:solidFill>
                <a:srgbClr val="003300"/>
              </a:solidFill>
            </a:ln>
          </c:spPr>
          <c:invertIfNegative val="0"/>
          <c:dLbls>
            <c:numFmt formatCode="0.0%" sourceLinked="0"/>
            <c:txPr>
              <a:bodyPr/>
              <a:lstStyle/>
              <a:p>
                <a:pPr>
                  <a:defRPr sz="1800">
                    <a:solidFill>
                      <a:schemeClr val="bg1"/>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numRef>
              <c:f>Sheet1!$A$2:$A$3</c:f>
              <c:numCache>
                <c:formatCode>General</c:formatCode>
                <c:ptCount val="2"/>
                <c:pt idx="0">
                  <c:v>2007</c:v>
                </c:pt>
                <c:pt idx="1">
                  <c:v>2009</c:v>
                </c:pt>
              </c:numCache>
            </c:numRef>
          </c:cat>
          <c:val>
            <c:numRef>
              <c:f>Sheet1!$B$2:$B$3</c:f>
              <c:numCache>
                <c:formatCode>0.00%</c:formatCode>
                <c:ptCount val="2"/>
                <c:pt idx="0">
                  <c:v>0.59299999999999997</c:v>
                </c:pt>
                <c:pt idx="1">
                  <c:v>0.52900000000000003</c:v>
                </c:pt>
              </c:numCache>
            </c:numRef>
          </c:val>
        </c:ser>
        <c:dLbls>
          <c:showLegendKey val="0"/>
          <c:showVal val="0"/>
          <c:showCatName val="0"/>
          <c:showSerName val="0"/>
          <c:showPercent val="0"/>
          <c:showBubbleSize val="0"/>
        </c:dLbls>
        <c:gapWidth val="36"/>
        <c:axId val="198393856"/>
        <c:axId val="198395392"/>
      </c:barChart>
      <c:catAx>
        <c:axId val="198393856"/>
        <c:scaling>
          <c:orientation val="minMax"/>
        </c:scaling>
        <c:delete val="0"/>
        <c:axPos val="b"/>
        <c:numFmt formatCode="General" sourceLinked="1"/>
        <c:majorTickMark val="none"/>
        <c:minorTickMark val="none"/>
        <c:tickLblPos val="nextTo"/>
        <c:spPr>
          <a:ln w="38100">
            <a:solidFill>
              <a:schemeClr val="tx1"/>
            </a:solidFill>
          </a:ln>
        </c:spPr>
        <c:txPr>
          <a:bodyPr/>
          <a:lstStyle/>
          <a:p>
            <a:pPr>
              <a:defRPr>
                <a:latin typeface="Franklin Gothic Book"/>
                <a:cs typeface="Franklin Gothic Book"/>
              </a:defRPr>
            </a:pPr>
            <a:endParaRPr lang="en-US"/>
          </a:p>
        </c:txPr>
        <c:crossAx val="198395392"/>
        <c:crosses val="autoZero"/>
        <c:auto val="1"/>
        <c:lblAlgn val="ctr"/>
        <c:lblOffset val="100"/>
        <c:noMultiLvlLbl val="0"/>
      </c:catAx>
      <c:valAx>
        <c:axId val="198395392"/>
        <c:scaling>
          <c:orientation val="minMax"/>
          <c:max val="1"/>
          <c:min val="0"/>
        </c:scaling>
        <c:delete val="0"/>
        <c:axPos val="l"/>
        <c:majorGridlines>
          <c:spPr>
            <a:ln cmpd="sng">
              <a:prstDash val="sysDot"/>
            </a:ln>
          </c:spPr>
        </c:majorGridlines>
        <c:numFmt formatCode="0%" sourceLinked="0"/>
        <c:majorTickMark val="out"/>
        <c:minorTickMark val="none"/>
        <c:tickLblPos val="nextTo"/>
        <c:txPr>
          <a:bodyPr/>
          <a:lstStyle/>
          <a:p>
            <a:pPr>
              <a:defRPr>
                <a:latin typeface="Franklin Gothic Book"/>
                <a:cs typeface="Franklin Gothic Book"/>
              </a:defRPr>
            </a:pPr>
            <a:endParaRPr lang="en-US"/>
          </a:p>
        </c:txPr>
        <c:crossAx val="198393856"/>
        <c:crosses val="autoZero"/>
        <c:crossBetween val="between"/>
        <c:majorUnit val="0.2"/>
      </c:valAx>
      <c:spPr>
        <a:solidFill>
          <a:schemeClr val="bg1">
            <a:lumMod val="90000"/>
          </a:schemeClr>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spPr>
    <a:solidFill>
      <a:schemeClr val="bg1"/>
    </a:solidFill>
    <a:ln>
      <a:solidFill>
        <a:srgbClr val="003300"/>
      </a:solidFill>
    </a:ln>
    <a:effectLst>
      <a:outerShdw blurRad="50800" dist="38100" dir="2700000" algn="tl" rotWithShape="0">
        <a:prstClr val="black">
          <a:alpha val="40000"/>
        </a:prstClr>
      </a:outerShdw>
    </a:effectLst>
  </c:spPr>
  <c:txPr>
    <a:bodyPr/>
    <a:lstStyle/>
    <a:p>
      <a:pPr>
        <a:defRPr sz="2000">
          <a:latin typeface="Franklin Gothic Medium" pitchFamily="34" charset="0"/>
        </a:defRPr>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0"/>
            </a:pPr>
            <a:r>
              <a:rPr lang="en-US" b="0" dirty="0" smtClean="0"/>
              <a:t>Number of </a:t>
            </a:r>
          </a:p>
          <a:p>
            <a:pPr>
              <a:defRPr b="0"/>
            </a:pPr>
            <a:r>
              <a:rPr lang="en-US" b="0" dirty="0" smtClean="0"/>
              <a:t>Medical Bankruptcies</a:t>
            </a:r>
            <a:endParaRPr lang="en-US" b="0" dirty="0"/>
          </a:p>
        </c:rich>
      </c:tx>
      <c:layout>
        <c:manualLayout>
          <c:xMode val="edge"/>
          <c:yMode val="edge"/>
          <c:x val="0.20710789888797099"/>
          <c:y val="2.8995181877230899E-3"/>
        </c:manualLayout>
      </c:layout>
      <c:overlay val="0"/>
    </c:title>
    <c:autoTitleDeleted val="0"/>
    <c:plotArea>
      <c:layout>
        <c:manualLayout>
          <c:layoutTarget val="inner"/>
          <c:xMode val="edge"/>
          <c:yMode val="edge"/>
          <c:x val="0.26401476741151703"/>
          <c:y val="0.19222444816729201"/>
          <c:w val="0.68964717485436899"/>
          <c:h val="0.66690179763447399"/>
        </c:manualLayout>
      </c:layout>
      <c:barChart>
        <c:barDir val="col"/>
        <c:grouping val="clustered"/>
        <c:varyColors val="0"/>
        <c:ser>
          <c:idx val="0"/>
          <c:order val="0"/>
          <c:tx>
            <c:strRef>
              <c:f>Sheet1!$B$1</c:f>
              <c:strCache>
                <c:ptCount val="1"/>
                <c:pt idx="0">
                  <c:v>Number of Medical Bankruptcies</c:v>
                </c:pt>
              </c:strCache>
            </c:strRef>
          </c:tx>
          <c:spPr>
            <a:solidFill>
              <a:srgbClr val="005148"/>
            </a:solidFill>
            <a:ln>
              <a:solidFill>
                <a:srgbClr val="003300"/>
              </a:solidFill>
            </a:ln>
          </c:spPr>
          <c:invertIfNegative val="0"/>
          <c:dLbls>
            <c:numFmt formatCode="#,##0" sourceLinked="0"/>
            <c:txPr>
              <a:bodyPr/>
              <a:lstStyle/>
              <a:p>
                <a:pPr>
                  <a:defRPr sz="1800">
                    <a:solidFill>
                      <a:schemeClr val="bg1"/>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numRef>
              <c:f>Sheet1!$A$2:$A$3</c:f>
              <c:numCache>
                <c:formatCode>General</c:formatCode>
                <c:ptCount val="2"/>
                <c:pt idx="0">
                  <c:v>2007</c:v>
                </c:pt>
                <c:pt idx="1">
                  <c:v>2009</c:v>
                </c:pt>
              </c:numCache>
            </c:numRef>
          </c:cat>
          <c:val>
            <c:numRef>
              <c:f>Sheet1!$B$2:$B$3</c:f>
              <c:numCache>
                <c:formatCode>0.00</c:formatCode>
                <c:ptCount val="2"/>
                <c:pt idx="0">
                  <c:v>7504</c:v>
                </c:pt>
                <c:pt idx="1">
                  <c:v>10093</c:v>
                </c:pt>
              </c:numCache>
            </c:numRef>
          </c:val>
        </c:ser>
        <c:dLbls>
          <c:showLegendKey val="0"/>
          <c:showVal val="0"/>
          <c:showCatName val="0"/>
          <c:showSerName val="0"/>
          <c:showPercent val="0"/>
          <c:showBubbleSize val="0"/>
        </c:dLbls>
        <c:gapWidth val="36"/>
        <c:axId val="198428160"/>
        <c:axId val="198429696"/>
      </c:barChart>
      <c:catAx>
        <c:axId val="198428160"/>
        <c:scaling>
          <c:orientation val="minMax"/>
        </c:scaling>
        <c:delete val="0"/>
        <c:axPos val="b"/>
        <c:numFmt formatCode="General" sourceLinked="1"/>
        <c:majorTickMark val="none"/>
        <c:minorTickMark val="none"/>
        <c:tickLblPos val="nextTo"/>
        <c:spPr>
          <a:ln w="38100">
            <a:solidFill>
              <a:schemeClr val="tx1"/>
            </a:solidFill>
          </a:ln>
        </c:spPr>
        <c:txPr>
          <a:bodyPr/>
          <a:lstStyle/>
          <a:p>
            <a:pPr>
              <a:defRPr>
                <a:latin typeface="Franklin Gothic Book"/>
                <a:cs typeface="Franklin Gothic Book"/>
              </a:defRPr>
            </a:pPr>
            <a:endParaRPr lang="en-US"/>
          </a:p>
        </c:txPr>
        <c:crossAx val="198429696"/>
        <c:crosses val="autoZero"/>
        <c:auto val="1"/>
        <c:lblAlgn val="ctr"/>
        <c:lblOffset val="100"/>
        <c:noMultiLvlLbl val="0"/>
      </c:catAx>
      <c:valAx>
        <c:axId val="198429696"/>
        <c:scaling>
          <c:orientation val="minMax"/>
        </c:scaling>
        <c:delete val="0"/>
        <c:axPos val="l"/>
        <c:majorGridlines>
          <c:spPr>
            <a:ln cmpd="sng">
              <a:prstDash val="sysDot"/>
            </a:ln>
          </c:spPr>
        </c:majorGridlines>
        <c:numFmt formatCode="#,##0" sourceLinked="0"/>
        <c:majorTickMark val="out"/>
        <c:minorTickMark val="none"/>
        <c:tickLblPos val="nextTo"/>
        <c:txPr>
          <a:bodyPr/>
          <a:lstStyle/>
          <a:p>
            <a:pPr>
              <a:defRPr>
                <a:latin typeface="Franklin Gothic Book"/>
                <a:cs typeface="Franklin Gothic Book"/>
              </a:defRPr>
            </a:pPr>
            <a:endParaRPr lang="en-US"/>
          </a:p>
        </c:txPr>
        <c:crossAx val="198428160"/>
        <c:crosses val="autoZero"/>
        <c:crossBetween val="between"/>
      </c:valAx>
      <c:spPr>
        <a:solidFill>
          <a:schemeClr val="bg1">
            <a:lumMod val="90000"/>
          </a:schemeClr>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spPr>
    <a:solidFill>
      <a:schemeClr val="bg1"/>
    </a:solidFill>
    <a:ln>
      <a:solidFill>
        <a:srgbClr val="003300"/>
      </a:solidFill>
    </a:ln>
    <a:effectLst>
      <a:outerShdw blurRad="50800" dist="38100" dir="2700000" algn="tl" rotWithShape="0">
        <a:prstClr val="black">
          <a:alpha val="40000"/>
        </a:prstClr>
      </a:outerShdw>
    </a:effectLst>
  </c:spPr>
  <c:txPr>
    <a:bodyPr/>
    <a:lstStyle/>
    <a:p>
      <a:pPr>
        <a:defRPr sz="2000">
          <a:latin typeface="Franklin Gothic Medium" pitchFamily="34" charset="0"/>
        </a:defRPr>
      </a:pPr>
      <a:endParaRPr lang="en-US"/>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Massachusetts</c:v>
                </c:pt>
              </c:strCache>
            </c:strRef>
          </c:tx>
          <c:spPr>
            <a:solidFill>
              <a:srgbClr val="800000"/>
            </a:solidFill>
            <a:ln>
              <a:solidFill>
                <a:srgbClr val="003300"/>
              </a:solidFill>
            </a:ln>
          </c:spPr>
          <c:invertIfNegative val="0"/>
          <c:dLbls>
            <c:numFmt formatCode="0.0%" sourceLinked="0"/>
            <c:txPr>
              <a:bodyPr/>
              <a:lstStyle/>
              <a:p>
                <a:pPr>
                  <a:defRPr sz="28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Sheet1!$A$2:$A$3</c:f>
              <c:strCache>
                <c:ptCount val="2"/>
                <c:pt idx="0">
                  <c:v>Administrators</c:v>
                </c:pt>
                <c:pt idx="1">
                  <c:v>Health Professionals</c:v>
                </c:pt>
              </c:strCache>
            </c:strRef>
          </c:cat>
          <c:val>
            <c:numRef>
              <c:f>Sheet1!$B$2:$B$3</c:f>
              <c:numCache>
                <c:formatCode>0%</c:formatCode>
                <c:ptCount val="2"/>
                <c:pt idx="0">
                  <c:v>0.184</c:v>
                </c:pt>
                <c:pt idx="1">
                  <c:v>2.8000000000000001E-2</c:v>
                </c:pt>
              </c:numCache>
            </c:numRef>
          </c:val>
        </c:ser>
        <c:ser>
          <c:idx val="1"/>
          <c:order val="1"/>
          <c:tx>
            <c:strRef>
              <c:f>Sheet1!$C$1</c:f>
              <c:strCache>
                <c:ptCount val="1"/>
                <c:pt idx="0">
                  <c:v>USA</c:v>
                </c:pt>
              </c:strCache>
            </c:strRef>
          </c:tx>
          <c:spPr>
            <a:solidFill>
              <a:schemeClr val="accent1">
                <a:lumMod val="50000"/>
              </a:schemeClr>
            </a:solidFill>
            <a:ln>
              <a:solidFill>
                <a:srgbClr val="003300"/>
              </a:solidFill>
            </a:ln>
          </c:spPr>
          <c:invertIfNegative val="0"/>
          <c:dLbls>
            <c:numFmt formatCode="0.0%" sourceLinked="0"/>
            <c:txPr>
              <a:bodyPr/>
              <a:lstStyle/>
              <a:p>
                <a:pPr>
                  <a:defRPr sz="28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Sheet1!$A$2:$A$3</c:f>
              <c:strCache>
                <c:ptCount val="2"/>
                <c:pt idx="0">
                  <c:v>Administrators</c:v>
                </c:pt>
                <c:pt idx="1">
                  <c:v>Health Professionals</c:v>
                </c:pt>
              </c:strCache>
            </c:strRef>
          </c:cat>
          <c:val>
            <c:numRef>
              <c:f>Sheet1!$C$2:$C$3</c:f>
              <c:numCache>
                <c:formatCode>0.00%</c:formatCode>
                <c:ptCount val="2"/>
                <c:pt idx="0">
                  <c:v>0.08</c:v>
                </c:pt>
                <c:pt idx="1">
                  <c:v>5.8999999999999997E-2</c:v>
                </c:pt>
              </c:numCache>
            </c:numRef>
          </c:val>
        </c:ser>
        <c:dLbls>
          <c:showLegendKey val="0"/>
          <c:showVal val="0"/>
          <c:showCatName val="0"/>
          <c:showSerName val="0"/>
          <c:showPercent val="0"/>
          <c:showBubbleSize val="0"/>
        </c:dLbls>
        <c:gapWidth val="50"/>
        <c:overlap val="-5"/>
        <c:axId val="198583808"/>
        <c:axId val="198585344"/>
      </c:barChart>
      <c:catAx>
        <c:axId val="198583808"/>
        <c:scaling>
          <c:orientation val="minMax"/>
        </c:scaling>
        <c:delete val="0"/>
        <c:axPos val="b"/>
        <c:majorTickMark val="out"/>
        <c:minorTickMark val="none"/>
        <c:tickLblPos val="nextTo"/>
        <c:txPr>
          <a:bodyPr/>
          <a:lstStyle/>
          <a:p>
            <a:pPr>
              <a:defRPr sz="2000">
                <a:latin typeface="Franklin Gothic Book"/>
                <a:cs typeface="Franklin Gothic Book"/>
              </a:defRPr>
            </a:pPr>
            <a:endParaRPr lang="en-US"/>
          </a:p>
        </c:txPr>
        <c:crossAx val="198585344"/>
        <c:crosses val="autoZero"/>
        <c:auto val="1"/>
        <c:lblAlgn val="ctr"/>
        <c:lblOffset val="100"/>
        <c:noMultiLvlLbl val="0"/>
      </c:catAx>
      <c:valAx>
        <c:axId val="198585344"/>
        <c:scaling>
          <c:orientation val="minMax"/>
          <c:min val="0"/>
        </c:scaling>
        <c:delete val="0"/>
        <c:axPos val="l"/>
        <c:majorGridlines>
          <c:spPr>
            <a:ln>
              <a:prstDash val="solid"/>
            </a:ln>
          </c:spPr>
        </c:majorGridlines>
        <c:numFmt formatCode="0%" sourceLinked="1"/>
        <c:majorTickMark val="out"/>
        <c:minorTickMark val="none"/>
        <c:tickLblPos val="nextTo"/>
        <c:txPr>
          <a:bodyPr/>
          <a:lstStyle/>
          <a:p>
            <a:pPr>
              <a:defRPr sz="2000">
                <a:latin typeface="Franklin Gothic Book"/>
                <a:cs typeface="Franklin Gothic Book"/>
              </a:defRPr>
            </a:pPr>
            <a:endParaRPr lang="en-US"/>
          </a:p>
        </c:txPr>
        <c:crossAx val="198583808"/>
        <c:crosses val="autoZero"/>
        <c:crossBetween val="between"/>
        <c:majorUnit val="0.05"/>
        <c:minorUnit val="2E-3"/>
      </c:valAx>
      <c:spPr>
        <a:solidFill>
          <a:schemeClr val="bg1"/>
        </a:solidFill>
        <a:ln>
          <a:solidFill>
            <a:srgbClr val="003300"/>
          </a:solidFill>
        </a:ln>
        <a:effectLst>
          <a:outerShdw blurRad="50800" dist="38100" dir="2700000" algn="tl" rotWithShape="0">
            <a:prstClr val="black">
              <a:alpha val="40000"/>
            </a:prstClr>
          </a:outerShdw>
        </a:effectLst>
      </c:spPr>
    </c:plotArea>
    <c:legend>
      <c:legendPos val="b"/>
      <c:layout>
        <c:manualLayout>
          <c:xMode val="edge"/>
          <c:yMode val="edge"/>
          <c:x val="0.281448359775469"/>
          <c:y val="0.89418775036827902"/>
          <c:w val="0.47266749836530603"/>
          <c:h val="8.3795660044787307E-2"/>
        </c:manualLayout>
      </c:layout>
      <c:overlay val="0"/>
      <c:txPr>
        <a:bodyPr/>
        <a:lstStyle/>
        <a:p>
          <a:pPr>
            <a:defRPr sz="2000">
              <a:latin typeface="Franklin Gothic Book"/>
              <a:cs typeface="Franklin Gothic Book"/>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smtClean="0"/>
              <a:t>FY2011 Share of Funding ($Millions)</a:t>
            </a:r>
            <a:endParaRPr lang="en-US" dirty="0"/>
          </a:p>
        </c:rich>
      </c:tx>
      <c:overlay val="0"/>
    </c:title>
    <c:autoTitleDeleted val="0"/>
    <c:plotArea>
      <c:layout>
        <c:manualLayout>
          <c:layoutTarget val="inner"/>
          <c:xMode val="edge"/>
          <c:yMode val="edge"/>
          <c:x val="0.22482513736058801"/>
          <c:y val="0.12740455793011499"/>
          <c:w val="0.548627343539136"/>
          <c:h val="0.839914093935204"/>
        </c:manualLayout>
      </c:layout>
      <c:pieChart>
        <c:varyColors val="1"/>
        <c:ser>
          <c:idx val="0"/>
          <c:order val="0"/>
          <c:tx>
            <c:strRef>
              <c:f>Sheet1!$B$1</c:f>
              <c:strCache>
                <c:ptCount val="1"/>
                <c:pt idx="0">
                  <c:v>Sales</c:v>
                </c:pt>
              </c:strCache>
            </c:strRef>
          </c:tx>
          <c:dPt>
            <c:idx val="0"/>
            <c:bubble3D val="0"/>
            <c:spPr>
              <a:gradFill rotWithShape="1">
                <a:gsLst>
                  <a:gs pos="0">
                    <a:schemeClr val="accent5">
                      <a:shade val="47500"/>
                      <a:satMod val="137000"/>
                    </a:schemeClr>
                  </a:gs>
                  <a:gs pos="55000">
                    <a:schemeClr val="accent5">
                      <a:shade val="69000"/>
                      <a:satMod val="137000"/>
                    </a:schemeClr>
                  </a:gs>
                  <a:gs pos="100000">
                    <a:schemeClr val="accent5">
                      <a:shade val="98000"/>
                      <a:satMod val="137000"/>
                    </a:schemeClr>
                  </a:gs>
                </a:gsLst>
                <a:lin ang="16200000" scaled="0"/>
              </a:gradFill>
              <a:ln w="6350" cap="rnd" cmpd="sng" algn="ctr">
                <a:solidFill>
                  <a:srgbClr val="003300"/>
                </a:solidFill>
                <a:prstDash val="solid"/>
              </a:ln>
              <a:effectLst>
                <a:outerShdw blurRad="39000" dist="25400" dir="5400000" rotWithShape="0">
                  <a:srgbClr val="000000">
                    <a:alpha val="38000"/>
                  </a:srgbClr>
                </a:outerShdw>
              </a:effectLst>
            </c:spPr>
          </c:dPt>
          <c:dPt>
            <c:idx val="1"/>
            <c:bubble3D val="0"/>
            <c:spPr>
              <a:gradFill rotWithShape="1">
                <a:gsLst>
                  <a:gs pos="0">
                    <a:schemeClr val="accent1">
                      <a:shade val="47500"/>
                      <a:satMod val="137000"/>
                    </a:schemeClr>
                  </a:gs>
                  <a:gs pos="55000">
                    <a:schemeClr val="accent1">
                      <a:shade val="69000"/>
                      <a:satMod val="137000"/>
                    </a:schemeClr>
                  </a:gs>
                  <a:gs pos="100000">
                    <a:schemeClr val="accent1">
                      <a:shade val="98000"/>
                      <a:satMod val="137000"/>
                    </a:schemeClr>
                  </a:gs>
                </a:gsLst>
                <a:lin ang="16200000" scaled="0"/>
              </a:gradFill>
              <a:ln w="6350" cap="rnd" cmpd="sng" algn="ctr">
                <a:solidFill>
                  <a:srgbClr val="003300"/>
                </a:solidFill>
                <a:prstDash val="solid"/>
              </a:ln>
              <a:effectLst>
                <a:outerShdw blurRad="39000" dist="25400" dir="5400000" rotWithShape="0">
                  <a:srgbClr val="000000">
                    <a:alpha val="38000"/>
                  </a:srgbClr>
                </a:outerShdw>
              </a:effectLst>
            </c:spPr>
          </c:dPt>
          <c:dPt>
            <c:idx val="2"/>
            <c:bubble3D val="0"/>
            <c:spPr>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w="6350" cap="rnd" cmpd="sng" algn="ctr">
                <a:solidFill>
                  <a:srgbClr val="003300"/>
                </a:solidFill>
                <a:prstDash val="solid"/>
              </a:ln>
              <a:effectLst>
                <a:outerShdw blurRad="39000" dist="25400" dir="5400000" rotWithShape="0">
                  <a:srgbClr val="000000">
                    <a:alpha val="38000"/>
                  </a:srgbClr>
                </a:outerShdw>
              </a:effectLst>
            </c:spPr>
          </c:dPt>
          <c:dLbls>
            <c:dLbl>
              <c:idx val="0"/>
              <c:layout>
                <c:manualLayout>
                  <c:x val="-0.156131958393746"/>
                  <c:y val="0.15890690907188099"/>
                </c:manualLayout>
              </c:layout>
              <c:spPr/>
              <c:txPr>
                <a:bodyPr/>
                <a:lstStyle/>
                <a:p>
                  <a:pPr>
                    <a:defRPr sz="2000">
                      <a:solidFill>
                        <a:schemeClr val="tx1"/>
                      </a:solidFill>
                      <a:latin typeface="Franklin Gothic Book"/>
                      <a:cs typeface="Franklin Gothic Book"/>
                    </a:defRPr>
                  </a:pPr>
                  <a:endParaRPr lang="en-US"/>
                </a:p>
              </c:txPr>
              <c:showLegendKey val="0"/>
              <c:showVal val="1"/>
              <c:showCatName val="1"/>
              <c:showSerName val="0"/>
              <c:showPercent val="0"/>
              <c:showBubbleSize val="0"/>
              <c:separator>
</c:separator>
            </c:dLbl>
            <c:txPr>
              <a:bodyPr/>
              <a:lstStyle/>
              <a:p>
                <a:pPr>
                  <a:defRPr sz="2400">
                    <a:solidFill>
                      <a:srgbClr val="EBF1DD"/>
                    </a:solidFill>
                    <a:latin typeface="Franklin Gothic Book"/>
                    <a:cs typeface="Franklin Gothic Book"/>
                  </a:defRPr>
                </a:pPr>
                <a:endParaRPr lang="en-US"/>
              </a:p>
            </c:txPr>
            <c:showLegendKey val="0"/>
            <c:showVal val="1"/>
            <c:showCatName val="1"/>
            <c:showSerName val="0"/>
            <c:showPercent val="0"/>
            <c:showBubbleSize val="0"/>
            <c:separator>
</c:separator>
            <c:showLeaderLines val="1"/>
            <c:leaderLines>
              <c:spPr>
                <a:ln w="38100" cmpd="sng">
                  <a:solidFill>
                    <a:srgbClr val="003300"/>
                  </a:solidFill>
                </a:ln>
              </c:spPr>
            </c:leaderLines>
          </c:dLbls>
          <c:cat>
            <c:strRef>
              <c:f>Sheet1!$A$2:$A$4</c:f>
              <c:strCache>
                <c:ptCount val="3"/>
                <c:pt idx="0">
                  <c:v>Hosp/Insurer Surchage</c:v>
                </c:pt>
                <c:pt idx="1">
                  <c:v>State</c:v>
                </c:pt>
                <c:pt idx="2">
                  <c:v>Federal</c:v>
                </c:pt>
              </c:strCache>
            </c:strRef>
          </c:cat>
          <c:val>
            <c:numRef>
              <c:f>Sheet1!$B$2:$B$4</c:f>
              <c:numCache>
                <c:formatCode>"$"#,##0_);[Red]\("$"#,##0\)</c:formatCode>
                <c:ptCount val="3"/>
                <c:pt idx="0">
                  <c:v>320</c:v>
                </c:pt>
                <c:pt idx="1">
                  <c:v>406</c:v>
                </c:pt>
                <c:pt idx="2">
                  <c:v>1390</c:v>
                </c:pt>
              </c:numCache>
            </c:numRef>
          </c:val>
        </c:ser>
        <c:dLbls>
          <c:showLegendKey val="0"/>
          <c:showVal val="0"/>
          <c:showCatName val="0"/>
          <c:showSerName val="0"/>
          <c:showPercent val="0"/>
          <c:showBubbleSize val="0"/>
          <c:showLeaderLines val="1"/>
        </c:dLbls>
        <c:firstSliceAng val="30"/>
      </c:pieChart>
    </c:plotArea>
    <c:plotVisOnly val="1"/>
    <c:dispBlanksAs val="gap"/>
    <c:showDLblsOverMax val="0"/>
  </c:chart>
  <c:txPr>
    <a:bodyPr/>
    <a:lstStyle/>
    <a:p>
      <a:pPr>
        <a:defRPr sz="1800"/>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539110270278001"/>
          <c:y val="8.4376547708686495E-2"/>
          <c:w val="0.81491479407673895"/>
          <c:h val="0.70680891158078696"/>
        </c:manualLayout>
      </c:layout>
      <c:barChart>
        <c:barDir val="col"/>
        <c:grouping val="stacked"/>
        <c:varyColors val="0"/>
        <c:ser>
          <c:idx val="0"/>
          <c:order val="0"/>
          <c:tx>
            <c:strRef>
              <c:f>Sheet1!$B$1</c:f>
              <c:strCache>
                <c:ptCount val="1"/>
                <c:pt idx="0">
                  <c:v>Total</c:v>
                </c:pt>
              </c:strCache>
            </c:strRef>
          </c:tx>
          <c:spPr>
            <a:solidFill>
              <a:schemeClr val="accent1">
                <a:lumMod val="50000"/>
              </a:schemeClr>
            </a:solidFill>
            <a:ln>
              <a:solidFill>
                <a:srgbClr val="003300"/>
              </a:solidFill>
            </a:ln>
            <a:effectLst>
              <a:outerShdw blurRad="50800" dist="38100" dir="2700000" algn="tl" rotWithShape="0">
                <a:prstClr val="black">
                  <a:alpha val="40000"/>
                </a:prstClr>
              </a:outerShdw>
            </a:effectLst>
          </c:spPr>
          <c:invertIfNegative val="0"/>
          <c:dLbls>
            <c:txPr>
              <a:bodyPr rot="-5400000" vert="horz"/>
              <a:lstStyle/>
              <a:p>
                <a:pPr>
                  <a:defRPr>
                    <a:solidFill>
                      <a:schemeClr val="bg1"/>
                    </a:solidFill>
                    <a:latin typeface="Franklin Gothic Book"/>
                    <a:cs typeface="Franklin Gothic Book"/>
                  </a:defRPr>
                </a:pPr>
                <a:endParaRPr lang="en-US"/>
              </a:p>
            </c:txPr>
            <c:showLegendKey val="0"/>
            <c:showVal val="1"/>
            <c:showCatName val="0"/>
            <c:showSerName val="0"/>
            <c:showPercent val="0"/>
            <c:showBubbleSize val="0"/>
            <c:showLeaderLines val="0"/>
          </c:dLbls>
          <c:cat>
            <c:strRef>
              <c:f>Sheet1!$A$2:$A$8</c:f>
              <c:strCache>
                <c:ptCount val="7"/>
                <c:pt idx="0">
                  <c:v>Japan</c:v>
                </c:pt>
                <c:pt idx="1">
                  <c:v>UK</c:v>
                </c:pt>
                <c:pt idx="2">
                  <c:v>Sweden</c:v>
                </c:pt>
                <c:pt idx="3">
                  <c:v>France</c:v>
                </c:pt>
                <c:pt idx="4">
                  <c:v>Germany</c:v>
                </c:pt>
                <c:pt idx="5">
                  <c:v>Canada</c:v>
                </c:pt>
                <c:pt idx="6">
                  <c:v>US</c:v>
                </c:pt>
              </c:strCache>
            </c:strRef>
          </c:cat>
          <c:val>
            <c:numRef>
              <c:f>Sheet1!$B$2:$B$8</c:f>
              <c:numCache>
                <c:formatCode>_("$"* #,##0_);_("$"* \(#,##0\);_("$"* "-"??_);_(@_)</c:formatCode>
                <c:ptCount val="7"/>
                <c:pt idx="0">
                  <c:v>3040</c:v>
                </c:pt>
                <c:pt idx="1">
                  <c:v>3430</c:v>
                </c:pt>
                <c:pt idx="2">
                  <c:v>3760</c:v>
                </c:pt>
                <c:pt idx="3">
                  <c:v>3970</c:v>
                </c:pt>
                <c:pt idx="4">
                  <c:v>4340</c:v>
                </c:pt>
                <c:pt idx="5">
                  <c:v>4440</c:v>
                </c:pt>
              </c:numCache>
            </c:numRef>
          </c:val>
        </c:ser>
        <c:ser>
          <c:idx val="1"/>
          <c:order val="1"/>
          <c:tx>
            <c:strRef>
              <c:f>Sheet1!$C$1</c:f>
              <c:strCache>
                <c:ptCount val="1"/>
                <c:pt idx="0">
                  <c:v>US Public</c:v>
                </c:pt>
              </c:strCache>
            </c:strRef>
          </c:tx>
          <c:spPr>
            <a:solidFill>
              <a:srgbClr val="0000FF"/>
            </a:solidFill>
            <a:ln>
              <a:solidFill>
                <a:srgbClr val="003300"/>
              </a:solidFill>
            </a:ln>
            <a:effectLst>
              <a:outerShdw blurRad="50800" dist="38100" dir="2700000" algn="tl" rotWithShape="0">
                <a:prstClr val="black">
                  <a:alpha val="40000"/>
                </a:prstClr>
              </a:outerShdw>
            </a:effectLst>
          </c:spPr>
          <c:invertIfNegative val="0"/>
          <c:dLbls>
            <c:txPr>
              <a:bodyPr rot="-5400000" vert="horz"/>
              <a:lstStyle/>
              <a:p>
                <a:pPr>
                  <a:defRPr>
                    <a:solidFill>
                      <a:schemeClr val="bg1"/>
                    </a:solidFill>
                    <a:latin typeface="Franklin Gothic Book"/>
                    <a:cs typeface="Franklin Gothic Book"/>
                  </a:defRPr>
                </a:pPr>
                <a:endParaRPr lang="en-US"/>
              </a:p>
            </c:txPr>
            <c:showLegendKey val="0"/>
            <c:showVal val="1"/>
            <c:showCatName val="0"/>
            <c:showSerName val="0"/>
            <c:showPercent val="0"/>
            <c:showBubbleSize val="0"/>
            <c:showLeaderLines val="0"/>
          </c:dLbls>
          <c:cat>
            <c:strRef>
              <c:f>Sheet1!$A$2:$A$8</c:f>
              <c:strCache>
                <c:ptCount val="7"/>
                <c:pt idx="0">
                  <c:v>Japan</c:v>
                </c:pt>
                <c:pt idx="1">
                  <c:v>UK</c:v>
                </c:pt>
                <c:pt idx="2">
                  <c:v>Sweden</c:v>
                </c:pt>
                <c:pt idx="3">
                  <c:v>France</c:v>
                </c:pt>
                <c:pt idx="4">
                  <c:v>Germany</c:v>
                </c:pt>
                <c:pt idx="5">
                  <c:v>Canada</c:v>
                </c:pt>
                <c:pt idx="6">
                  <c:v>US</c:v>
                </c:pt>
              </c:strCache>
            </c:strRef>
          </c:cat>
          <c:val>
            <c:numRef>
              <c:f>Sheet1!$C$2:$C$8</c:f>
              <c:numCache>
                <c:formatCode>General</c:formatCode>
                <c:ptCount val="7"/>
                <c:pt idx="6" formatCode="_(&quot;$&quot;* #,##0_);_(&quot;$&quot;* \(#,##0\);_(&quot;$&quot;* &quot;-&quot;??_);_(@_)">
                  <c:v>5290</c:v>
                </c:pt>
              </c:numCache>
            </c:numRef>
          </c:val>
        </c:ser>
        <c:ser>
          <c:idx val="2"/>
          <c:order val="2"/>
          <c:tx>
            <c:strRef>
              <c:f>Sheet1!$D$1</c:f>
              <c:strCache>
                <c:ptCount val="1"/>
                <c:pt idx="0">
                  <c:v>US Private</c:v>
                </c:pt>
              </c:strCache>
            </c:strRef>
          </c:tx>
          <c:spPr>
            <a:solidFill>
              <a:srgbClr val="C00000"/>
            </a:solidFill>
            <a:ln>
              <a:solidFill>
                <a:srgbClr val="003300"/>
              </a:solidFill>
            </a:ln>
            <a:effectLst>
              <a:outerShdw blurRad="50800" dist="38100" dir="2700000" algn="tl" rotWithShape="0">
                <a:prstClr val="black">
                  <a:alpha val="40000"/>
                </a:prstClr>
              </a:outerShdw>
            </a:effectLst>
          </c:spPr>
          <c:invertIfNegative val="0"/>
          <c:dPt>
            <c:idx val="6"/>
            <c:invertIfNegative val="0"/>
            <c:bubble3D val="0"/>
            <c:spPr>
              <a:solidFill>
                <a:srgbClr val="800000"/>
              </a:solidFill>
              <a:ln>
                <a:solidFill>
                  <a:srgbClr val="003300"/>
                </a:solidFill>
              </a:ln>
              <a:effectLst>
                <a:outerShdw blurRad="50800" dist="38100" dir="2700000" algn="tl" rotWithShape="0">
                  <a:prstClr val="black">
                    <a:alpha val="40000"/>
                  </a:prstClr>
                </a:outerShdw>
              </a:effectLst>
            </c:spPr>
          </c:dPt>
          <c:dLbls>
            <c:txPr>
              <a:bodyPr rot="-5400000" vert="horz"/>
              <a:lstStyle/>
              <a:p>
                <a:pPr>
                  <a:defRPr>
                    <a:solidFill>
                      <a:schemeClr val="bg1"/>
                    </a:solidFill>
                    <a:latin typeface="Franklin Gothic Book"/>
                    <a:cs typeface="Franklin Gothic Book"/>
                  </a:defRPr>
                </a:pPr>
                <a:endParaRPr lang="en-US"/>
              </a:p>
            </c:txPr>
            <c:showLegendKey val="0"/>
            <c:showVal val="1"/>
            <c:showCatName val="0"/>
            <c:showSerName val="0"/>
            <c:showPercent val="0"/>
            <c:showBubbleSize val="0"/>
            <c:showLeaderLines val="0"/>
          </c:dLbls>
          <c:cat>
            <c:strRef>
              <c:f>Sheet1!$A$2:$A$8</c:f>
              <c:strCache>
                <c:ptCount val="7"/>
                <c:pt idx="0">
                  <c:v>Japan</c:v>
                </c:pt>
                <c:pt idx="1">
                  <c:v>UK</c:v>
                </c:pt>
                <c:pt idx="2">
                  <c:v>Sweden</c:v>
                </c:pt>
                <c:pt idx="3">
                  <c:v>France</c:v>
                </c:pt>
                <c:pt idx="4">
                  <c:v>Germany</c:v>
                </c:pt>
                <c:pt idx="5">
                  <c:v>Canada</c:v>
                </c:pt>
                <c:pt idx="6">
                  <c:v>US</c:v>
                </c:pt>
              </c:strCache>
            </c:strRef>
          </c:cat>
          <c:val>
            <c:numRef>
              <c:f>Sheet1!$D$2:$D$8</c:f>
              <c:numCache>
                <c:formatCode>General</c:formatCode>
                <c:ptCount val="7"/>
                <c:pt idx="6" formatCode="_(&quot;$&quot;* #,##0_);_(&quot;$&quot;* \(#,##0\);_(&quot;$&quot;* &quot;-&quot;??_);_(@_)">
                  <c:v>2940</c:v>
                </c:pt>
              </c:numCache>
            </c:numRef>
          </c:val>
        </c:ser>
        <c:dLbls>
          <c:showLegendKey val="0"/>
          <c:showVal val="0"/>
          <c:showCatName val="0"/>
          <c:showSerName val="0"/>
          <c:showPercent val="0"/>
          <c:showBubbleSize val="0"/>
        </c:dLbls>
        <c:gapWidth val="32"/>
        <c:overlap val="100"/>
        <c:axId val="199334912"/>
        <c:axId val="199340800"/>
      </c:barChart>
      <c:catAx>
        <c:axId val="199334912"/>
        <c:scaling>
          <c:orientation val="minMax"/>
        </c:scaling>
        <c:delete val="0"/>
        <c:axPos val="b"/>
        <c:majorTickMark val="out"/>
        <c:minorTickMark val="none"/>
        <c:tickLblPos val="nextTo"/>
        <c:txPr>
          <a:bodyPr/>
          <a:lstStyle/>
          <a:p>
            <a:pPr>
              <a:defRPr>
                <a:latin typeface="Franklin Gothic Book"/>
                <a:cs typeface="Franklin Gothic Book"/>
              </a:defRPr>
            </a:pPr>
            <a:endParaRPr lang="en-US"/>
          </a:p>
        </c:txPr>
        <c:crossAx val="199340800"/>
        <c:crosses val="autoZero"/>
        <c:auto val="1"/>
        <c:lblAlgn val="ctr"/>
        <c:lblOffset val="100"/>
        <c:noMultiLvlLbl val="0"/>
      </c:catAx>
      <c:valAx>
        <c:axId val="199340800"/>
        <c:scaling>
          <c:orientation val="minMax"/>
          <c:max val="10000"/>
        </c:scaling>
        <c:delete val="0"/>
        <c:axPos val="l"/>
        <c:majorGridlines>
          <c:spPr>
            <a:ln>
              <a:solidFill>
                <a:srgbClr val="003300"/>
              </a:solidFill>
              <a:prstDash val="sysDot"/>
            </a:ln>
          </c:spPr>
        </c:majorGridlines>
        <c:numFmt formatCode="_(&quot;$&quot;* #,##0_);_(&quot;$&quot;* \(#,##0\);_(&quot;$&quot;* &quot;-&quot;??_);_(@_)" sourceLinked="1"/>
        <c:majorTickMark val="out"/>
        <c:minorTickMark val="none"/>
        <c:tickLblPos val="nextTo"/>
        <c:txPr>
          <a:bodyPr/>
          <a:lstStyle/>
          <a:p>
            <a:pPr>
              <a:defRPr>
                <a:latin typeface="Franklin Gothic Book"/>
                <a:cs typeface="Franklin Gothic Book"/>
              </a:defRPr>
            </a:pPr>
            <a:endParaRPr lang="en-US"/>
          </a:p>
        </c:txPr>
        <c:crossAx val="199334912"/>
        <c:crosses val="autoZero"/>
        <c:crossBetween val="between"/>
        <c:majorUnit val="2000"/>
      </c:valAx>
      <c:spPr>
        <a:solidFill>
          <a:schemeClr val="bg1"/>
        </a:solidFill>
        <a:ln>
          <a:solidFill>
            <a:schemeClr val="tx1"/>
          </a:solidFill>
        </a:ln>
        <a:effectLst>
          <a:outerShdw blurRad="50800" dist="38100" dir="2700000" algn="tl" rotWithShape="0">
            <a:prstClr val="black">
              <a:alpha val="40000"/>
            </a:prstClr>
          </a:outerShdw>
        </a:effectLst>
      </c:spPr>
    </c:plotArea>
    <c:legend>
      <c:legendPos val="b"/>
      <c:overlay val="0"/>
      <c:txPr>
        <a:bodyPr/>
        <a:lstStyle/>
        <a:p>
          <a:pPr>
            <a:defRPr>
              <a:latin typeface="Franklin Gothic Book"/>
              <a:cs typeface="Franklin Gothic Book"/>
            </a:defRPr>
          </a:pPr>
          <a:endParaRPr lang="en-US"/>
        </a:p>
      </c:txPr>
    </c:legend>
    <c:plotVisOnly val="1"/>
    <c:dispBlanksAs val="gap"/>
    <c:showDLblsOverMax val="0"/>
  </c:chart>
  <c:txPr>
    <a:bodyPr/>
    <a:lstStyle/>
    <a:p>
      <a:pPr>
        <a:defRPr sz="2000">
          <a:latin typeface="Franklin Gothic Medium" pitchFamily="34" charset="0"/>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Life Expectancy</c:v>
                </c:pt>
              </c:strCache>
            </c:strRef>
          </c:tx>
          <c:spPr>
            <a:solidFill>
              <a:schemeClr val="accent1">
                <a:lumMod val="50000"/>
              </a:schemeClr>
            </a:solidFill>
            <a:ln>
              <a:solidFill>
                <a:schemeClr val="tx1"/>
              </a:solidFill>
            </a:ln>
          </c:spPr>
          <c:invertIfNegative val="0"/>
          <c:dPt>
            <c:idx val="0"/>
            <c:invertIfNegative val="0"/>
            <c:bubble3D val="0"/>
            <c:spPr>
              <a:solidFill>
                <a:srgbClr val="800000"/>
              </a:solidFill>
              <a:ln>
                <a:solidFill>
                  <a:schemeClr val="tx1"/>
                </a:solidFill>
              </a:ln>
            </c:spPr>
          </c:dPt>
          <c:dLbls>
            <c:numFmt formatCode="#,##0.0" sourceLinked="0"/>
            <c:txPr>
              <a:bodyPr/>
              <a:lstStyle/>
              <a:p>
                <a:pPr>
                  <a:defRPr sz="20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Sheet1!$A$2:$A$8</c:f>
              <c:strCache>
                <c:ptCount val="7"/>
                <c:pt idx="0">
                  <c:v>USA</c:v>
                </c:pt>
                <c:pt idx="1">
                  <c:v>Germany</c:v>
                </c:pt>
                <c:pt idx="2">
                  <c:v>UK</c:v>
                </c:pt>
                <c:pt idx="3">
                  <c:v>Canada</c:v>
                </c:pt>
                <c:pt idx="4">
                  <c:v>France</c:v>
                </c:pt>
                <c:pt idx="5">
                  <c:v>Sweden</c:v>
                </c:pt>
                <c:pt idx="6">
                  <c:v>Italy</c:v>
                </c:pt>
              </c:strCache>
            </c:strRef>
          </c:cat>
          <c:val>
            <c:numRef>
              <c:f>Sheet1!$B$2:$B$8</c:f>
              <c:numCache>
                <c:formatCode>0.0</c:formatCode>
                <c:ptCount val="7"/>
                <c:pt idx="0">
                  <c:v>78.7</c:v>
                </c:pt>
                <c:pt idx="1">
                  <c:v>80.5</c:v>
                </c:pt>
                <c:pt idx="2">
                  <c:v>80.599999999999994</c:v>
                </c:pt>
                <c:pt idx="3">
                  <c:v>80.8</c:v>
                </c:pt>
                <c:pt idx="4">
                  <c:v>81.5</c:v>
                </c:pt>
                <c:pt idx="5">
                  <c:v>81.8</c:v>
                </c:pt>
                <c:pt idx="6">
                  <c:v>82</c:v>
                </c:pt>
              </c:numCache>
            </c:numRef>
          </c:val>
        </c:ser>
        <c:dLbls>
          <c:showLegendKey val="0"/>
          <c:showVal val="0"/>
          <c:showCatName val="0"/>
          <c:showSerName val="0"/>
          <c:showPercent val="0"/>
          <c:showBubbleSize val="0"/>
        </c:dLbls>
        <c:gapWidth val="50"/>
        <c:overlap val="-5"/>
        <c:axId val="199722880"/>
        <c:axId val="199724416"/>
      </c:barChart>
      <c:catAx>
        <c:axId val="199722880"/>
        <c:scaling>
          <c:orientation val="minMax"/>
        </c:scaling>
        <c:delete val="0"/>
        <c:axPos val="b"/>
        <c:majorTickMark val="out"/>
        <c:minorTickMark val="none"/>
        <c:tickLblPos val="nextTo"/>
        <c:txPr>
          <a:bodyPr/>
          <a:lstStyle/>
          <a:p>
            <a:pPr>
              <a:defRPr sz="2000">
                <a:latin typeface="Franklin Gothic Book"/>
                <a:cs typeface="Franklin Gothic Book"/>
              </a:defRPr>
            </a:pPr>
            <a:endParaRPr lang="en-US"/>
          </a:p>
        </c:txPr>
        <c:crossAx val="199724416"/>
        <c:crosses val="autoZero"/>
        <c:auto val="1"/>
        <c:lblAlgn val="ctr"/>
        <c:lblOffset val="100"/>
        <c:noMultiLvlLbl val="0"/>
      </c:catAx>
      <c:valAx>
        <c:axId val="199724416"/>
        <c:scaling>
          <c:orientation val="minMax"/>
        </c:scaling>
        <c:delete val="0"/>
        <c:axPos val="l"/>
        <c:majorGridlines>
          <c:spPr>
            <a:ln>
              <a:prstDash val="solid"/>
            </a:ln>
          </c:spPr>
        </c:majorGridlines>
        <c:numFmt formatCode="0" sourceLinked="0"/>
        <c:majorTickMark val="out"/>
        <c:minorTickMark val="none"/>
        <c:tickLblPos val="nextTo"/>
        <c:txPr>
          <a:bodyPr/>
          <a:lstStyle/>
          <a:p>
            <a:pPr>
              <a:defRPr sz="2000">
                <a:latin typeface="Franklin Gothic Book"/>
                <a:cs typeface="Franklin Gothic Book"/>
              </a:defRPr>
            </a:pPr>
            <a:endParaRPr lang="en-US"/>
          </a:p>
        </c:txPr>
        <c:crossAx val="199722880"/>
        <c:crosses val="autoZero"/>
        <c:crossBetween val="between"/>
        <c:minorUnit val="2E-3"/>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Life Expectancy</c:v>
                </c:pt>
              </c:strCache>
            </c:strRef>
          </c:tx>
          <c:spPr>
            <a:solidFill>
              <a:schemeClr val="accent1">
                <a:lumMod val="50000"/>
              </a:schemeClr>
            </a:solidFill>
            <a:ln>
              <a:solidFill>
                <a:schemeClr val="tx1"/>
              </a:solidFill>
            </a:ln>
          </c:spPr>
          <c:invertIfNegative val="0"/>
          <c:dPt>
            <c:idx val="0"/>
            <c:invertIfNegative val="0"/>
            <c:bubble3D val="0"/>
            <c:spPr>
              <a:solidFill>
                <a:srgbClr val="800000"/>
              </a:solidFill>
              <a:ln>
                <a:solidFill>
                  <a:schemeClr val="tx1"/>
                </a:solidFill>
              </a:ln>
            </c:spPr>
          </c:dPt>
          <c:dLbls>
            <c:numFmt formatCode="#,##0.0" sourceLinked="0"/>
            <c:txPr>
              <a:bodyPr/>
              <a:lstStyle/>
              <a:p>
                <a:pPr>
                  <a:defRPr sz="20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Sheet1!$A$2:$A$7</c:f>
              <c:strCache>
                <c:ptCount val="6"/>
                <c:pt idx="0">
                  <c:v>USA</c:v>
                </c:pt>
                <c:pt idx="1">
                  <c:v>Canada</c:v>
                </c:pt>
                <c:pt idx="2">
                  <c:v>Germany</c:v>
                </c:pt>
                <c:pt idx="3">
                  <c:v>Australia</c:v>
                </c:pt>
                <c:pt idx="4">
                  <c:v>Japan</c:v>
                </c:pt>
                <c:pt idx="5">
                  <c:v>Sweden</c:v>
                </c:pt>
              </c:strCache>
            </c:strRef>
          </c:cat>
          <c:val>
            <c:numRef>
              <c:f>Sheet1!$B$2:$B$7</c:f>
              <c:numCache>
                <c:formatCode>0.000</c:formatCode>
                <c:ptCount val="6"/>
                <c:pt idx="0">
                  <c:v>4.8470000000000004</c:v>
                </c:pt>
                <c:pt idx="1">
                  <c:v>3.3650000000000002</c:v>
                </c:pt>
                <c:pt idx="2">
                  <c:v>3.1339999999999999</c:v>
                </c:pt>
                <c:pt idx="3">
                  <c:v>2.823</c:v>
                </c:pt>
                <c:pt idx="4">
                  <c:v>2.528</c:v>
                </c:pt>
                <c:pt idx="5">
                  <c:v>2.5070000000000001</c:v>
                </c:pt>
              </c:numCache>
            </c:numRef>
          </c:val>
        </c:ser>
        <c:dLbls>
          <c:showLegendKey val="0"/>
          <c:showVal val="0"/>
          <c:showCatName val="0"/>
          <c:showSerName val="0"/>
          <c:showPercent val="0"/>
          <c:showBubbleSize val="0"/>
        </c:dLbls>
        <c:gapWidth val="50"/>
        <c:overlap val="-5"/>
        <c:axId val="199853184"/>
        <c:axId val="199854720"/>
      </c:barChart>
      <c:catAx>
        <c:axId val="199853184"/>
        <c:scaling>
          <c:orientation val="minMax"/>
        </c:scaling>
        <c:delete val="0"/>
        <c:axPos val="b"/>
        <c:majorTickMark val="out"/>
        <c:minorTickMark val="none"/>
        <c:tickLblPos val="nextTo"/>
        <c:txPr>
          <a:bodyPr/>
          <a:lstStyle/>
          <a:p>
            <a:pPr>
              <a:defRPr sz="2000">
                <a:latin typeface="Franklin Gothic Book"/>
                <a:cs typeface="Franklin Gothic Book"/>
              </a:defRPr>
            </a:pPr>
            <a:endParaRPr lang="en-US"/>
          </a:p>
        </c:txPr>
        <c:crossAx val="199854720"/>
        <c:crosses val="autoZero"/>
        <c:auto val="1"/>
        <c:lblAlgn val="ctr"/>
        <c:lblOffset val="100"/>
        <c:noMultiLvlLbl val="0"/>
      </c:catAx>
      <c:valAx>
        <c:axId val="199854720"/>
        <c:scaling>
          <c:orientation val="minMax"/>
          <c:max val="5"/>
        </c:scaling>
        <c:delete val="0"/>
        <c:axPos val="l"/>
        <c:majorGridlines>
          <c:spPr>
            <a:ln>
              <a:prstDash val="solid"/>
            </a:ln>
          </c:spPr>
        </c:majorGridlines>
        <c:numFmt formatCode="0" sourceLinked="0"/>
        <c:majorTickMark val="out"/>
        <c:minorTickMark val="none"/>
        <c:tickLblPos val="nextTo"/>
        <c:txPr>
          <a:bodyPr/>
          <a:lstStyle/>
          <a:p>
            <a:pPr>
              <a:defRPr sz="2000">
                <a:latin typeface="Franklin Gothic Book"/>
                <a:cs typeface="Franklin Gothic Book"/>
              </a:defRPr>
            </a:pPr>
            <a:endParaRPr lang="en-US"/>
          </a:p>
        </c:txPr>
        <c:crossAx val="199853184"/>
        <c:crosses val="autoZero"/>
        <c:crossBetween val="between"/>
        <c:majorUnit val="1"/>
        <c:minorUnit val="2E-3"/>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2">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Life Expectancy</c:v>
                </c:pt>
              </c:strCache>
            </c:strRef>
          </c:tx>
          <c:spPr>
            <a:solidFill>
              <a:schemeClr val="accent1">
                <a:lumMod val="50000"/>
              </a:schemeClr>
            </a:solidFill>
            <a:ln>
              <a:solidFill>
                <a:schemeClr val="tx1"/>
              </a:solidFill>
            </a:ln>
          </c:spPr>
          <c:invertIfNegative val="0"/>
          <c:dPt>
            <c:idx val="0"/>
            <c:invertIfNegative val="0"/>
            <c:bubble3D val="0"/>
            <c:spPr>
              <a:solidFill>
                <a:srgbClr val="800000"/>
              </a:solidFill>
              <a:ln>
                <a:solidFill>
                  <a:schemeClr val="tx1"/>
                </a:solidFill>
              </a:ln>
            </c:spPr>
          </c:dPt>
          <c:dLbls>
            <c:numFmt formatCode="#,##0.0" sourceLinked="0"/>
            <c:txPr>
              <a:bodyPr/>
              <a:lstStyle/>
              <a:p>
                <a:pPr>
                  <a:defRPr sz="20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Sheet1!$A$2:$A$8</c:f>
              <c:strCache>
                <c:ptCount val="7"/>
                <c:pt idx="0">
                  <c:v>USA</c:v>
                </c:pt>
                <c:pt idx="1">
                  <c:v>Canada</c:v>
                </c:pt>
                <c:pt idx="2">
                  <c:v>Australia</c:v>
                </c:pt>
                <c:pt idx="3">
                  <c:v>Germany</c:v>
                </c:pt>
                <c:pt idx="4">
                  <c:v>France</c:v>
                </c:pt>
                <c:pt idx="5">
                  <c:v>Italy</c:v>
                </c:pt>
                <c:pt idx="6">
                  <c:v>Sweden</c:v>
                </c:pt>
              </c:strCache>
            </c:strRef>
          </c:cat>
          <c:val>
            <c:numRef>
              <c:f>Sheet1!$B$2:$B$8</c:f>
              <c:numCache>
                <c:formatCode>0.0</c:formatCode>
                <c:ptCount val="7"/>
                <c:pt idx="0">
                  <c:v>6.1</c:v>
                </c:pt>
                <c:pt idx="1">
                  <c:v>5.0999999999999996</c:v>
                </c:pt>
                <c:pt idx="2">
                  <c:v>4.0999999999999996</c:v>
                </c:pt>
                <c:pt idx="3">
                  <c:v>3.8</c:v>
                </c:pt>
                <c:pt idx="4">
                  <c:v>3.5</c:v>
                </c:pt>
                <c:pt idx="5">
                  <c:v>3.4</c:v>
                </c:pt>
                <c:pt idx="6">
                  <c:v>2.1</c:v>
                </c:pt>
              </c:numCache>
            </c:numRef>
          </c:val>
        </c:ser>
        <c:dLbls>
          <c:showLegendKey val="0"/>
          <c:showVal val="0"/>
          <c:showCatName val="0"/>
          <c:showSerName val="0"/>
          <c:showPercent val="0"/>
          <c:showBubbleSize val="0"/>
        </c:dLbls>
        <c:gapWidth val="50"/>
        <c:overlap val="-5"/>
        <c:axId val="199075328"/>
        <c:axId val="199076864"/>
      </c:barChart>
      <c:catAx>
        <c:axId val="199075328"/>
        <c:scaling>
          <c:orientation val="minMax"/>
        </c:scaling>
        <c:delete val="0"/>
        <c:axPos val="b"/>
        <c:majorTickMark val="out"/>
        <c:minorTickMark val="none"/>
        <c:tickLblPos val="nextTo"/>
        <c:txPr>
          <a:bodyPr/>
          <a:lstStyle/>
          <a:p>
            <a:pPr>
              <a:defRPr sz="2000">
                <a:latin typeface="Franklin Gothic Book"/>
                <a:cs typeface="Franklin Gothic Book"/>
              </a:defRPr>
            </a:pPr>
            <a:endParaRPr lang="en-US"/>
          </a:p>
        </c:txPr>
        <c:crossAx val="199076864"/>
        <c:crosses val="autoZero"/>
        <c:auto val="1"/>
        <c:lblAlgn val="ctr"/>
        <c:lblOffset val="100"/>
        <c:noMultiLvlLbl val="0"/>
      </c:catAx>
      <c:valAx>
        <c:axId val="199076864"/>
        <c:scaling>
          <c:orientation val="minMax"/>
          <c:max val="7"/>
        </c:scaling>
        <c:delete val="0"/>
        <c:axPos val="l"/>
        <c:majorGridlines>
          <c:spPr>
            <a:ln>
              <a:prstDash val="solid"/>
            </a:ln>
          </c:spPr>
        </c:majorGridlines>
        <c:numFmt formatCode="0" sourceLinked="0"/>
        <c:majorTickMark val="out"/>
        <c:minorTickMark val="none"/>
        <c:tickLblPos val="nextTo"/>
        <c:txPr>
          <a:bodyPr/>
          <a:lstStyle/>
          <a:p>
            <a:pPr>
              <a:defRPr sz="2000">
                <a:latin typeface="Franklin Gothic Book"/>
                <a:cs typeface="Franklin Gothic Book"/>
              </a:defRPr>
            </a:pPr>
            <a:endParaRPr lang="en-US"/>
          </a:p>
        </c:txPr>
        <c:crossAx val="199075328"/>
        <c:crosses val="autoZero"/>
        <c:crossBetween val="between"/>
        <c:majorUnit val="1"/>
        <c:minorUnit val="2E-3"/>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2">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Life Expectancy</c:v>
                </c:pt>
              </c:strCache>
            </c:strRef>
          </c:tx>
          <c:spPr>
            <a:solidFill>
              <a:schemeClr val="accent1">
                <a:lumMod val="50000"/>
              </a:schemeClr>
            </a:solidFill>
            <a:ln>
              <a:solidFill>
                <a:schemeClr val="tx1"/>
              </a:solidFill>
            </a:ln>
          </c:spPr>
          <c:invertIfNegative val="0"/>
          <c:dPt>
            <c:idx val="0"/>
            <c:invertIfNegative val="0"/>
            <c:bubble3D val="0"/>
            <c:spPr>
              <a:solidFill>
                <a:srgbClr val="800000"/>
              </a:solidFill>
              <a:ln>
                <a:solidFill>
                  <a:schemeClr val="tx1"/>
                </a:solidFill>
              </a:ln>
            </c:spPr>
          </c:dPt>
          <c:dLbls>
            <c:numFmt formatCode="#,##0.0" sourceLinked="0"/>
            <c:txPr>
              <a:bodyPr/>
              <a:lstStyle/>
              <a:p>
                <a:pPr>
                  <a:defRPr sz="20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Sheet1!$A$2:$A$7</c:f>
              <c:strCache>
                <c:ptCount val="6"/>
                <c:pt idx="0">
                  <c:v>USA</c:v>
                </c:pt>
                <c:pt idx="1">
                  <c:v>UK</c:v>
                </c:pt>
                <c:pt idx="2">
                  <c:v>Canada</c:v>
                </c:pt>
                <c:pt idx="3">
                  <c:v>France</c:v>
                </c:pt>
                <c:pt idx="4">
                  <c:v>Germany</c:v>
                </c:pt>
                <c:pt idx="5">
                  <c:v>Australia</c:v>
                </c:pt>
              </c:strCache>
            </c:strRef>
          </c:cat>
          <c:val>
            <c:numRef>
              <c:f>Sheet1!$B$2:$B$7</c:f>
              <c:numCache>
                <c:formatCode>0.0</c:formatCode>
                <c:ptCount val="6"/>
                <c:pt idx="0">
                  <c:v>12.7</c:v>
                </c:pt>
                <c:pt idx="1">
                  <c:v>8</c:v>
                </c:pt>
                <c:pt idx="2">
                  <c:v>7.8</c:v>
                </c:pt>
                <c:pt idx="3">
                  <c:v>7.6</c:v>
                </c:pt>
                <c:pt idx="4">
                  <c:v>5.3</c:v>
                </c:pt>
                <c:pt idx="5">
                  <c:v>2</c:v>
                </c:pt>
              </c:numCache>
            </c:numRef>
          </c:val>
        </c:ser>
        <c:dLbls>
          <c:showLegendKey val="0"/>
          <c:showVal val="0"/>
          <c:showCatName val="0"/>
          <c:showSerName val="0"/>
          <c:showPercent val="0"/>
          <c:showBubbleSize val="0"/>
        </c:dLbls>
        <c:gapWidth val="50"/>
        <c:overlap val="-5"/>
        <c:axId val="199217536"/>
        <c:axId val="199219072"/>
      </c:barChart>
      <c:catAx>
        <c:axId val="199217536"/>
        <c:scaling>
          <c:orientation val="minMax"/>
        </c:scaling>
        <c:delete val="0"/>
        <c:axPos val="b"/>
        <c:majorTickMark val="out"/>
        <c:minorTickMark val="none"/>
        <c:tickLblPos val="nextTo"/>
        <c:txPr>
          <a:bodyPr/>
          <a:lstStyle/>
          <a:p>
            <a:pPr>
              <a:defRPr sz="2000">
                <a:latin typeface="Franklin Gothic Book"/>
                <a:cs typeface="Franklin Gothic Book"/>
              </a:defRPr>
            </a:pPr>
            <a:endParaRPr lang="en-US"/>
          </a:p>
        </c:txPr>
        <c:crossAx val="199219072"/>
        <c:crosses val="autoZero"/>
        <c:auto val="1"/>
        <c:lblAlgn val="ctr"/>
        <c:lblOffset val="100"/>
        <c:noMultiLvlLbl val="0"/>
      </c:catAx>
      <c:valAx>
        <c:axId val="199219072"/>
        <c:scaling>
          <c:orientation val="minMax"/>
          <c:max val="14"/>
        </c:scaling>
        <c:delete val="0"/>
        <c:axPos val="l"/>
        <c:majorGridlines>
          <c:spPr>
            <a:ln>
              <a:prstDash val="solid"/>
            </a:ln>
          </c:spPr>
        </c:majorGridlines>
        <c:numFmt formatCode="0" sourceLinked="0"/>
        <c:majorTickMark val="out"/>
        <c:minorTickMark val="none"/>
        <c:tickLblPos val="nextTo"/>
        <c:txPr>
          <a:bodyPr/>
          <a:lstStyle/>
          <a:p>
            <a:pPr>
              <a:defRPr sz="2000">
                <a:latin typeface="Franklin Gothic Book"/>
                <a:cs typeface="Franklin Gothic Book"/>
              </a:defRPr>
            </a:pPr>
            <a:endParaRPr lang="en-US"/>
          </a:p>
        </c:txPr>
        <c:crossAx val="199217536"/>
        <c:crosses val="autoZero"/>
        <c:crossBetween val="between"/>
        <c:majorUnit val="2"/>
        <c:minorUnit val="2E-3"/>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C00000"/>
              </a:solidFill>
              <a:ln>
                <a:solidFill>
                  <a:schemeClr val="tx1"/>
                </a:solidFill>
              </a:ln>
            </c:spPr>
          </c:dPt>
          <c:dPt>
            <c:idx val="1"/>
            <c:bubble3D val="0"/>
            <c:spPr>
              <a:solidFill>
                <a:srgbClr val="000000"/>
              </a:solidFill>
              <a:ln>
                <a:solidFill>
                  <a:schemeClr val="tx1"/>
                </a:solidFill>
              </a:ln>
            </c:spPr>
          </c:dPt>
          <c:cat>
            <c:strRef>
              <c:f>Sheet1!$A$2:$A$3</c:f>
              <c:strCache>
                <c:ptCount val="2"/>
                <c:pt idx="0">
                  <c:v>CV Disease</c:v>
                </c:pt>
                <c:pt idx="1">
                  <c:v>Non CV</c:v>
                </c:pt>
              </c:strCache>
            </c:strRef>
          </c:cat>
          <c:val>
            <c:numRef>
              <c:f>Sheet1!$B$2:$B$3</c:f>
              <c:numCache>
                <c:formatCode>0.000%</c:formatCode>
                <c:ptCount val="2"/>
                <c:pt idx="0" formatCode="0.00%">
                  <c:v>0.161</c:v>
                </c:pt>
                <c:pt idx="1">
                  <c:v>0.83899999999999997</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Smoking</c:v>
                </c:pt>
              </c:strCache>
            </c:strRef>
          </c:tx>
          <c:spPr>
            <a:solidFill>
              <a:schemeClr val="accent1">
                <a:lumMod val="50000"/>
              </a:schemeClr>
            </a:solidFill>
            <a:ln>
              <a:solidFill>
                <a:schemeClr val="tx1"/>
              </a:solidFill>
            </a:ln>
          </c:spPr>
          <c:invertIfNegative val="0"/>
          <c:dPt>
            <c:idx val="0"/>
            <c:invertIfNegative val="0"/>
            <c:bubble3D val="0"/>
            <c:spPr>
              <a:solidFill>
                <a:srgbClr val="800000"/>
              </a:solidFill>
              <a:ln>
                <a:solidFill>
                  <a:schemeClr val="tx1"/>
                </a:solidFill>
              </a:ln>
            </c:spPr>
          </c:dPt>
          <c:dLbls>
            <c:numFmt formatCode="#,##0.0" sourceLinked="0"/>
            <c:txPr>
              <a:bodyPr/>
              <a:lstStyle/>
              <a:p>
                <a:pPr>
                  <a:defRPr sz="20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Sheet1!$A$2:$A$8</c:f>
              <c:strCache>
                <c:ptCount val="7"/>
                <c:pt idx="0">
                  <c:v>USA</c:v>
                </c:pt>
                <c:pt idx="1">
                  <c:v>Sweden</c:v>
                </c:pt>
                <c:pt idx="2">
                  <c:v>Australia</c:v>
                </c:pt>
                <c:pt idx="3">
                  <c:v>Canada</c:v>
                </c:pt>
                <c:pt idx="4">
                  <c:v>UK</c:v>
                </c:pt>
                <c:pt idx="5">
                  <c:v>Italy</c:v>
                </c:pt>
                <c:pt idx="6">
                  <c:v>France</c:v>
                </c:pt>
              </c:strCache>
            </c:strRef>
          </c:cat>
          <c:val>
            <c:numRef>
              <c:f>Sheet1!$B$2:$B$8</c:f>
              <c:numCache>
                <c:formatCode>0.0%</c:formatCode>
                <c:ptCount val="7"/>
                <c:pt idx="0">
                  <c:v>0.151</c:v>
                </c:pt>
                <c:pt idx="1">
                  <c:v>0.14000000000000001</c:v>
                </c:pt>
                <c:pt idx="2">
                  <c:v>0.151</c:v>
                </c:pt>
                <c:pt idx="3">
                  <c:v>0.16300000000000001</c:v>
                </c:pt>
                <c:pt idx="4">
                  <c:v>0.215</c:v>
                </c:pt>
                <c:pt idx="5">
                  <c:v>0.221</c:v>
                </c:pt>
                <c:pt idx="6">
                  <c:v>0.23300000000000001</c:v>
                </c:pt>
              </c:numCache>
            </c:numRef>
          </c:val>
        </c:ser>
        <c:dLbls>
          <c:showLegendKey val="0"/>
          <c:showVal val="0"/>
          <c:showCatName val="0"/>
          <c:showSerName val="0"/>
          <c:showPercent val="0"/>
          <c:showBubbleSize val="0"/>
        </c:dLbls>
        <c:gapWidth val="50"/>
        <c:overlap val="-5"/>
        <c:axId val="200314240"/>
        <c:axId val="200340608"/>
      </c:barChart>
      <c:catAx>
        <c:axId val="200314240"/>
        <c:scaling>
          <c:orientation val="minMax"/>
        </c:scaling>
        <c:delete val="0"/>
        <c:axPos val="b"/>
        <c:majorTickMark val="out"/>
        <c:minorTickMark val="none"/>
        <c:tickLblPos val="nextTo"/>
        <c:txPr>
          <a:bodyPr/>
          <a:lstStyle/>
          <a:p>
            <a:pPr>
              <a:defRPr sz="2000">
                <a:latin typeface="Franklin Gothic Book"/>
                <a:cs typeface="Franklin Gothic Book"/>
              </a:defRPr>
            </a:pPr>
            <a:endParaRPr lang="en-US"/>
          </a:p>
        </c:txPr>
        <c:crossAx val="200340608"/>
        <c:crosses val="autoZero"/>
        <c:auto val="1"/>
        <c:lblAlgn val="ctr"/>
        <c:lblOffset val="100"/>
        <c:noMultiLvlLbl val="0"/>
      </c:catAx>
      <c:valAx>
        <c:axId val="200340608"/>
        <c:scaling>
          <c:orientation val="minMax"/>
          <c:max val="0.25"/>
          <c:min val="0"/>
        </c:scaling>
        <c:delete val="0"/>
        <c:axPos val="l"/>
        <c:majorGridlines>
          <c:spPr>
            <a:ln>
              <a:prstDash val="solid"/>
            </a:ln>
          </c:spPr>
        </c:majorGridlines>
        <c:numFmt formatCode="0%" sourceLinked="0"/>
        <c:majorTickMark val="out"/>
        <c:minorTickMark val="none"/>
        <c:tickLblPos val="nextTo"/>
        <c:txPr>
          <a:bodyPr/>
          <a:lstStyle/>
          <a:p>
            <a:pPr>
              <a:defRPr sz="2000">
                <a:latin typeface="Franklin Gothic Book"/>
                <a:cs typeface="Franklin Gothic Book"/>
              </a:defRPr>
            </a:pPr>
            <a:endParaRPr lang="en-US"/>
          </a:p>
        </c:txPr>
        <c:crossAx val="200314240"/>
        <c:crosses val="autoZero"/>
        <c:crossBetween val="between"/>
        <c:majorUnit val="0.05"/>
        <c:minorUnit val="2E-3"/>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2">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Smoking</c:v>
                </c:pt>
              </c:strCache>
            </c:strRef>
          </c:tx>
          <c:spPr>
            <a:solidFill>
              <a:schemeClr val="accent1">
                <a:lumMod val="50000"/>
              </a:schemeClr>
            </a:solidFill>
            <a:ln>
              <a:solidFill>
                <a:schemeClr val="tx1"/>
              </a:solidFill>
            </a:ln>
          </c:spPr>
          <c:invertIfNegative val="0"/>
          <c:dPt>
            <c:idx val="0"/>
            <c:invertIfNegative val="0"/>
            <c:bubble3D val="0"/>
            <c:spPr>
              <a:solidFill>
                <a:srgbClr val="800000"/>
              </a:solidFill>
              <a:ln>
                <a:solidFill>
                  <a:schemeClr val="tx1"/>
                </a:solidFill>
              </a:ln>
            </c:spPr>
          </c:dPt>
          <c:dLbls>
            <c:numFmt formatCode="0.0%" sourceLinked="0"/>
            <c:txPr>
              <a:bodyPr/>
              <a:lstStyle/>
              <a:p>
                <a:pPr>
                  <a:defRPr sz="18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Sheet1!$A$2:$A$9</c:f>
              <c:strCache>
                <c:ptCount val="8"/>
                <c:pt idx="0">
                  <c:v>USA</c:v>
                </c:pt>
                <c:pt idx="1">
                  <c:v>Canada</c:v>
                </c:pt>
                <c:pt idx="2">
                  <c:v>UK</c:v>
                </c:pt>
                <c:pt idx="3">
                  <c:v>France</c:v>
                </c:pt>
                <c:pt idx="4">
                  <c:v>Sweden</c:v>
                </c:pt>
                <c:pt idx="5">
                  <c:v>Germany</c:v>
                </c:pt>
                <c:pt idx="6">
                  <c:v>Italy</c:v>
                </c:pt>
                <c:pt idx="7">
                  <c:v>Japan</c:v>
                </c:pt>
              </c:strCache>
            </c:strRef>
          </c:cat>
          <c:val>
            <c:numRef>
              <c:f>Sheet1!$B$2:$B$9</c:f>
              <c:numCache>
                <c:formatCode>0.0%</c:formatCode>
                <c:ptCount val="8"/>
                <c:pt idx="0">
                  <c:v>0.13100000000000001</c:v>
                </c:pt>
                <c:pt idx="1">
                  <c:v>0.14399999999999999</c:v>
                </c:pt>
                <c:pt idx="2">
                  <c:v>0.16</c:v>
                </c:pt>
                <c:pt idx="3">
                  <c:v>0.17299999999999999</c:v>
                </c:pt>
                <c:pt idx="4">
                  <c:v>0.17299999999999999</c:v>
                </c:pt>
                <c:pt idx="5">
                  <c:v>0.20699999999999999</c:v>
                </c:pt>
                <c:pt idx="6">
                  <c:v>0.20799999999999999</c:v>
                </c:pt>
                <c:pt idx="7">
                  <c:v>0.23300000000000001</c:v>
                </c:pt>
              </c:numCache>
            </c:numRef>
          </c:val>
        </c:ser>
        <c:dLbls>
          <c:showLegendKey val="0"/>
          <c:showVal val="0"/>
          <c:showCatName val="0"/>
          <c:showSerName val="0"/>
          <c:showPercent val="0"/>
          <c:showBubbleSize val="0"/>
        </c:dLbls>
        <c:gapWidth val="50"/>
        <c:overlap val="-5"/>
        <c:axId val="200468736"/>
        <c:axId val="200474624"/>
      </c:barChart>
      <c:catAx>
        <c:axId val="200468736"/>
        <c:scaling>
          <c:orientation val="minMax"/>
        </c:scaling>
        <c:delete val="0"/>
        <c:axPos val="b"/>
        <c:majorTickMark val="out"/>
        <c:minorTickMark val="none"/>
        <c:tickLblPos val="nextTo"/>
        <c:txPr>
          <a:bodyPr/>
          <a:lstStyle/>
          <a:p>
            <a:pPr>
              <a:defRPr sz="2000">
                <a:latin typeface="Franklin Gothic Book"/>
                <a:cs typeface="Franklin Gothic Book"/>
              </a:defRPr>
            </a:pPr>
            <a:endParaRPr lang="en-US"/>
          </a:p>
        </c:txPr>
        <c:crossAx val="200474624"/>
        <c:crosses val="autoZero"/>
        <c:auto val="1"/>
        <c:lblAlgn val="ctr"/>
        <c:lblOffset val="100"/>
        <c:noMultiLvlLbl val="0"/>
      </c:catAx>
      <c:valAx>
        <c:axId val="200474624"/>
        <c:scaling>
          <c:orientation val="minMax"/>
          <c:max val="0.25"/>
          <c:min val="0"/>
        </c:scaling>
        <c:delete val="0"/>
        <c:axPos val="l"/>
        <c:majorGridlines>
          <c:spPr>
            <a:ln>
              <a:prstDash val="solid"/>
            </a:ln>
          </c:spPr>
        </c:majorGridlines>
        <c:numFmt formatCode="0%" sourceLinked="0"/>
        <c:majorTickMark val="out"/>
        <c:minorTickMark val="none"/>
        <c:tickLblPos val="nextTo"/>
        <c:txPr>
          <a:bodyPr/>
          <a:lstStyle/>
          <a:p>
            <a:pPr>
              <a:defRPr sz="2000">
                <a:latin typeface="Franklin Gothic Book"/>
                <a:cs typeface="Franklin Gothic Book"/>
              </a:defRPr>
            </a:pPr>
            <a:endParaRPr lang="en-US"/>
          </a:p>
        </c:txPr>
        <c:crossAx val="200468736"/>
        <c:crosses val="autoZero"/>
        <c:crossBetween val="between"/>
        <c:majorUnit val="0.05"/>
        <c:minorUnit val="2E-3"/>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2">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Smoking</c:v>
                </c:pt>
              </c:strCache>
            </c:strRef>
          </c:tx>
          <c:spPr>
            <a:solidFill>
              <a:schemeClr val="accent1">
                <a:lumMod val="50000"/>
              </a:schemeClr>
            </a:solidFill>
            <a:ln>
              <a:solidFill>
                <a:schemeClr val="tx1"/>
              </a:solidFill>
            </a:ln>
          </c:spPr>
          <c:invertIfNegative val="0"/>
          <c:dPt>
            <c:idx val="0"/>
            <c:invertIfNegative val="0"/>
            <c:bubble3D val="0"/>
            <c:spPr>
              <a:solidFill>
                <a:srgbClr val="800000"/>
              </a:solidFill>
              <a:ln>
                <a:solidFill>
                  <a:schemeClr val="tx1"/>
                </a:solidFill>
              </a:ln>
            </c:spPr>
          </c:dPt>
          <c:dLbls>
            <c:numFmt formatCode="#,##0.0" sourceLinked="0"/>
            <c:txPr>
              <a:bodyPr/>
              <a:lstStyle/>
              <a:p>
                <a:pPr>
                  <a:defRPr sz="20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Sheet1!$A$2:$A$7</c:f>
              <c:strCache>
                <c:ptCount val="6"/>
                <c:pt idx="0">
                  <c:v>USA</c:v>
                </c:pt>
                <c:pt idx="1">
                  <c:v>UK</c:v>
                </c:pt>
                <c:pt idx="2">
                  <c:v>Australia</c:v>
                </c:pt>
                <c:pt idx="3">
                  <c:v>Canada</c:v>
                </c:pt>
                <c:pt idx="4">
                  <c:v>France</c:v>
                </c:pt>
                <c:pt idx="5">
                  <c:v>Switzerland</c:v>
                </c:pt>
              </c:strCache>
            </c:strRef>
          </c:cat>
          <c:val>
            <c:numRef>
              <c:f>Sheet1!$B$2:$B$7</c:f>
              <c:numCache>
                <c:formatCode>0.0</c:formatCode>
                <c:ptCount val="6"/>
                <c:pt idx="0">
                  <c:v>0.6</c:v>
                </c:pt>
                <c:pt idx="1">
                  <c:v>0.7</c:v>
                </c:pt>
                <c:pt idx="2">
                  <c:v>0.8</c:v>
                </c:pt>
                <c:pt idx="3">
                  <c:v>0.9</c:v>
                </c:pt>
                <c:pt idx="4">
                  <c:v>0.9</c:v>
                </c:pt>
                <c:pt idx="5">
                  <c:v>1.1000000000000001</c:v>
                </c:pt>
              </c:numCache>
            </c:numRef>
          </c:val>
        </c:ser>
        <c:dLbls>
          <c:showLegendKey val="0"/>
          <c:showVal val="0"/>
          <c:showCatName val="0"/>
          <c:showSerName val="0"/>
          <c:showPercent val="0"/>
          <c:showBubbleSize val="0"/>
        </c:dLbls>
        <c:gapWidth val="50"/>
        <c:overlap val="-5"/>
        <c:axId val="200541312"/>
        <c:axId val="200542848"/>
      </c:barChart>
      <c:catAx>
        <c:axId val="200541312"/>
        <c:scaling>
          <c:orientation val="minMax"/>
        </c:scaling>
        <c:delete val="0"/>
        <c:axPos val="b"/>
        <c:majorTickMark val="out"/>
        <c:minorTickMark val="none"/>
        <c:tickLblPos val="nextTo"/>
        <c:txPr>
          <a:bodyPr/>
          <a:lstStyle/>
          <a:p>
            <a:pPr>
              <a:defRPr sz="2000">
                <a:latin typeface="Franklin Gothic Book"/>
                <a:cs typeface="Franklin Gothic Book"/>
              </a:defRPr>
            </a:pPr>
            <a:endParaRPr lang="en-US"/>
          </a:p>
        </c:txPr>
        <c:crossAx val="200542848"/>
        <c:crosses val="autoZero"/>
        <c:auto val="1"/>
        <c:lblAlgn val="ctr"/>
        <c:lblOffset val="100"/>
        <c:noMultiLvlLbl val="0"/>
      </c:catAx>
      <c:valAx>
        <c:axId val="200542848"/>
        <c:scaling>
          <c:orientation val="minMax"/>
        </c:scaling>
        <c:delete val="0"/>
        <c:axPos val="l"/>
        <c:majorGridlines>
          <c:spPr>
            <a:ln>
              <a:prstDash val="solid"/>
            </a:ln>
          </c:spPr>
        </c:majorGridlines>
        <c:numFmt formatCode="#,##0.0" sourceLinked="0"/>
        <c:majorTickMark val="out"/>
        <c:minorTickMark val="none"/>
        <c:tickLblPos val="nextTo"/>
        <c:txPr>
          <a:bodyPr/>
          <a:lstStyle/>
          <a:p>
            <a:pPr>
              <a:defRPr sz="2000">
                <a:latin typeface="Franklin Gothic Book"/>
                <a:cs typeface="Franklin Gothic Book"/>
              </a:defRPr>
            </a:pPr>
            <a:endParaRPr lang="en-US"/>
          </a:p>
        </c:txPr>
        <c:crossAx val="200541312"/>
        <c:crosses val="autoZero"/>
        <c:crossBetween val="between"/>
        <c:minorUnit val="2E-3"/>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Smoking</c:v>
                </c:pt>
              </c:strCache>
            </c:strRef>
          </c:tx>
          <c:spPr>
            <a:solidFill>
              <a:schemeClr val="accent1">
                <a:lumMod val="50000"/>
              </a:schemeClr>
            </a:solidFill>
            <a:ln>
              <a:solidFill>
                <a:schemeClr val="tx1"/>
              </a:solidFill>
            </a:ln>
          </c:spPr>
          <c:invertIfNegative val="0"/>
          <c:dPt>
            <c:idx val="0"/>
            <c:invertIfNegative val="0"/>
            <c:bubble3D val="0"/>
            <c:spPr>
              <a:solidFill>
                <a:srgbClr val="800000"/>
              </a:solidFill>
              <a:ln>
                <a:solidFill>
                  <a:schemeClr val="tx1"/>
                </a:solidFill>
              </a:ln>
            </c:spPr>
          </c:dPt>
          <c:dLbls>
            <c:numFmt formatCode="#,##0.0" sourceLinked="0"/>
            <c:txPr>
              <a:bodyPr/>
              <a:lstStyle/>
              <a:p>
                <a:pPr>
                  <a:defRPr sz="20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Sheet1!$A$2:$A$8</c:f>
              <c:strCache>
                <c:ptCount val="7"/>
                <c:pt idx="0">
                  <c:v>USA</c:v>
                </c:pt>
                <c:pt idx="1">
                  <c:v>Denmark</c:v>
                </c:pt>
                <c:pt idx="2">
                  <c:v>UK</c:v>
                </c:pt>
                <c:pt idx="3">
                  <c:v>Canada</c:v>
                </c:pt>
                <c:pt idx="4">
                  <c:v>Australia</c:v>
                </c:pt>
                <c:pt idx="5">
                  <c:v>France</c:v>
                </c:pt>
                <c:pt idx="6">
                  <c:v>Japan</c:v>
                </c:pt>
              </c:strCache>
            </c:strRef>
          </c:cat>
          <c:val>
            <c:numRef>
              <c:f>Sheet1!$B$2:$B$8</c:f>
              <c:numCache>
                <c:formatCode>0.0</c:formatCode>
                <c:ptCount val="7"/>
                <c:pt idx="0">
                  <c:v>3.9</c:v>
                </c:pt>
                <c:pt idx="1">
                  <c:v>4.5999999999999996</c:v>
                </c:pt>
                <c:pt idx="2">
                  <c:v>5</c:v>
                </c:pt>
                <c:pt idx="3">
                  <c:v>5.5</c:v>
                </c:pt>
                <c:pt idx="4">
                  <c:v>6.7</c:v>
                </c:pt>
                <c:pt idx="5">
                  <c:v>6.7</c:v>
                </c:pt>
                <c:pt idx="6">
                  <c:v>13.1</c:v>
                </c:pt>
              </c:numCache>
            </c:numRef>
          </c:val>
        </c:ser>
        <c:dLbls>
          <c:showLegendKey val="0"/>
          <c:showVal val="0"/>
          <c:showCatName val="0"/>
          <c:showSerName val="0"/>
          <c:showPercent val="0"/>
          <c:showBubbleSize val="0"/>
        </c:dLbls>
        <c:gapWidth val="50"/>
        <c:overlap val="-5"/>
        <c:axId val="200921088"/>
        <c:axId val="200922624"/>
      </c:barChart>
      <c:catAx>
        <c:axId val="200921088"/>
        <c:scaling>
          <c:orientation val="minMax"/>
        </c:scaling>
        <c:delete val="0"/>
        <c:axPos val="b"/>
        <c:majorTickMark val="out"/>
        <c:minorTickMark val="none"/>
        <c:tickLblPos val="nextTo"/>
        <c:txPr>
          <a:bodyPr/>
          <a:lstStyle/>
          <a:p>
            <a:pPr>
              <a:defRPr sz="2000">
                <a:latin typeface="Franklin Gothic Book"/>
                <a:cs typeface="Franklin Gothic Book"/>
              </a:defRPr>
            </a:pPr>
            <a:endParaRPr lang="en-US"/>
          </a:p>
        </c:txPr>
        <c:crossAx val="200922624"/>
        <c:crosses val="autoZero"/>
        <c:auto val="1"/>
        <c:lblAlgn val="ctr"/>
        <c:lblOffset val="100"/>
        <c:noMultiLvlLbl val="0"/>
      </c:catAx>
      <c:valAx>
        <c:axId val="200922624"/>
        <c:scaling>
          <c:orientation val="minMax"/>
        </c:scaling>
        <c:delete val="0"/>
        <c:axPos val="l"/>
        <c:majorGridlines>
          <c:spPr>
            <a:ln>
              <a:prstDash val="solid"/>
            </a:ln>
          </c:spPr>
        </c:majorGridlines>
        <c:numFmt formatCode="#,##0" sourceLinked="0"/>
        <c:majorTickMark val="out"/>
        <c:minorTickMark val="none"/>
        <c:tickLblPos val="nextTo"/>
        <c:txPr>
          <a:bodyPr/>
          <a:lstStyle/>
          <a:p>
            <a:pPr>
              <a:defRPr sz="2000">
                <a:latin typeface="Franklin Gothic Book"/>
                <a:cs typeface="Franklin Gothic Book"/>
              </a:defRPr>
            </a:pPr>
            <a:endParaRPr lang="en-US"/>
          </a:p>
        </c:txPr>
        <c:crossAx val="200921088"/>
        <c:crosses val="autoZero"/>
        <c:crossBetween val="between"/>
        <c:minorUnit val="2E-3"/>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Smoking</c:v>
                </c:pt>
              </c:strCache>
            </c:strRef>
          </c:tx>
          <c:spPr>
            <a:solidFill>
              <a:schemeClr val="accent1">
                <a:lumMod val="50000"/>
              </a:schemeClr>
            </a:solidFill>
            <a:ln>
              <a:solidFill>
                <a:schemeClr val="tx1"/>
              </a:solidFill>
            </a:ln>
          </c:spPr>
          <c:invertIfNegative val="0"/>
          <c:dPt>
            <c:idx val="0"/>
            <c:invertIfNegative val="0"/>
            <c:bubble3D val="0"/>
            <c:spPr>
              <a:solidFill>
                <a:srgbClr val="800000"/>
              </a:solidFill>
              <a:ln>
                <a:solidFill>
                  <a:schemeClr val="tx1"/>
                </a:solidFill>
              </a:ln>
            </c:spPr>
          </c:dPt>
          <c:dLbls>
            <c:numFmt formatCode="#,##0.0" sourceLinked="0"/>
            <c:txPr>
              <a:bodyPr/>
              <a:lstStyle/>
              <a:p>
                <a:pPr>
                  <a:defRPr sz="20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Sheet1!$A$2:$A$8</c:f>
              <c:strCache>
                <c:ptCount val="7"/>
                <c:pt idx="0">
                  <c:v>USA</c:v>
                </c:pt>
                <c:pt idx="1">
                  <c:v>UK</c:v>
                </c:pt>
                <c:pt idx="2">
                  <c:v>Canada</c:v>
                </c:pt>
                <c:pt idx="3">
                  <c:v>Gemany</c:v>
                </c:pt>
                <c:pt idx="4">
                  <c:v>Australia</c:v>
                </c:pt>
                <c:pt idx="5">
                  <c:v>Ieland</c:v>
                </c:pt>
                <c:pt idx="6">
                  <c:v>Denmark</c:v>
                </c:pt>
              </c:strCache>
            </c:strRef>
          </c:cat>
          <c:val>
            <c:numRef>
              <c:f>Sheet1!$B$2:$B$8</c:f>
              <c:numCache>
                <c:formatCode>0.0</c:formatCode>
                <c:ptCount val="7"/>
                <c:pt idx="0">
                  <c:v>10.8</c:v>
                </c:pt>
                <c:pt idx="1">
                  <c:v>9.5</c:v>
                </c:pt>
                <c:pt idx="2">
                  <c:v>10.4</c:v>
                </c:pt>
                <c:pt idx="3">
                  <c:v>12</c:v>
                </c:pt>
                <c:pt idx="4">
                  <c:v>12.7</c:v>
                </c:pt>
                <c:pt idx="5">
                  <c:v>15.4</c:v>
                </c:pt>
                <c:pt idx="6">
                  <c:v>16.399999999999999</c:v>
                </c:pt>
              </c:numCache>
            </c:numRef>
          </c:val>
        </c:ser>
        <c:dLbls>
          <c:showLegendKey val="0"/>
          <c:showVal val="0"/>
          <c:showCatName val="0"/>
          <c:showSerName val="0"/>
          <c:showPercent val="0"/>
          <c:showBubbleSize val="0"/>
        </c:dLbls>
        <c:gapWidth val="50"/>
        <c:overlap val="-5"/>
        <c:axId val="200612480"/>
        <c:axId val="200618368"/>
      </c:barChart>
      <c:catAx>
        <c:axId val="200612480"/>
        <c:scaling>
          <c:orientation val="minMax"/>
        </c:scaling>
        <c:delete val="0"/>
        <c:axPos val="b"/>
        <c:majorTickMark val="out"/>
        <c:minorTickMark val="none"/>
        <c:tickLblPos val="nextTo"/>
        <c:txPr>
          <a:bodyPr/>
          <a:lstStyle/>
          <a:p>
            <a:pPr>
              <a:defRPr sz="2000">
                <a:latin typeface="Franklin Gothic Book"/>
                <a:cs typeface="Franklin Gothic Book"/>
              </a:defRPr>
            </a:pPr>
            <a:endParaRPr lang="en-US"/>
          </a:p>
        </c:txPr>
        <c:crossAx val="200618368"/>
        <c:crosses val="autoZero"/>
        <c:auto val="1"/>
        <c:lblAlgn val="ctr"/>
        <c:lblOffset val="100"/>
        <c:noMultiLvlLbl val="0"/>
      </c:catAx>
      <c:valAx>
        <c:axId val="200618368"/>
        <c:scaling>
          <c:orientation val="minMax"/>
        </c:scaling>
        <c:delete val="0"/>
        <c:axPos val="l"/>
        <c:majorGridlines>
          <c:spPr>
            <a:ln>
              <a:prstDash val="solid"/>
            </a:ln>
          </c:spPr>
        </c:majorGridlines>
        <c:numFmt formatCode="#,##0" sourceLinked="0"/>
        <c:majorTickMark val="out"/>
        <c:minorTickMark val="none"/>
        <c:tickLblPos val="nextTo"/>
        <c:txPr>
          <a:bodyPr/>
          <a:lstStyle/>
          <a:p>
            <a:pPr>
              <a:defRPr sz="2000">
                <a:latin typeface="Franklin Gothic Book"/>
                <a:cs typeface="Franklin Gothic Book"/>
              </a:defRPr>
            </a:pPr>
            <a:endParaRPr lang="en-US"/>
          </a:p>
        </c:txPr>
        <c:crossAx val="200612480"/>
        <c:crosses val="autoZero"/>
        <c:crossBetween val="between"/>
        <c:minorUnit val="2E-3"/>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Column1</c:v>
                </c:pt>
              </c:strCache>
            </c:strRef>
          </c:tx>
          <c:spPr>
            <a:solidFill>
              <a:schemeClr val="accent1">
                <a:lumMod val="50000"/>
              </a:schemeClr>
            </a:solidFill>
            <a:ln>
              <a:solidFill>
                <a:schemeClr val="tx1"/>
              </a:solidFill>
            </a:ln>
          </c:spPr>
          <c:invertIfNegative val="0"/>
          <c:dPt>
            <c:idx val="0"/>
            <c:invertIfNegative val="0"/>
            <c:bubble3D val="0"/>
            <c:spPr>
              <a:solidFill>
                <a:srgbClr val="800000"/>
              </a:solidFill>
              <a:ln>
                <a:solidFill>
                  <a:schemeClr val="tx1"/>
                </a:solidFill>
              </a:ln>
            </c:spPr>
          </c:dPt>
          <c:dLbls>
            <c:numFmt formatCode="#,##0" sourceLinked="0"/>
            <c:txPr>
              <a:bodyPr/>
              <a:lstStyle/>
              <a:p>
                <a:pPr>
                  <a:defRPr sz="20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Sheet1!$A$2:$A$7</c:f>
              <c:strCache>
                <c:ptCount val="6"/>
                <c:pt idx="0">
                  <c:v>USA</c:v>
                </c:pt>
                <c:pt idx="1">
                  <c:v>Canada</c:v>
                </c:pt>
                <c:pt idx="2">
                  <c:v>Australia</c:v>
                </c:pt>
                <c:pt idx="3">
                  <c:v>UK</c:v>
                </c:pt>
                <c:pt idx="4">
                  <c:v>Sweden</c:v>
                </c:pt>
                <c:pt idx="5">
                  <c:v>France</c:v>
                </c:pt>
              </c:strCache>
            </c:strRef>
          </c:cat>
          <c:val>
            <c:numRef>
              <c:f>Sheet1!$B$2:$B$7</c:f>
              <c:numCache>
                <c:formatCode>0</c:formatCode>
                <c:ptCount val="6"/>
                <c:pt idx="0">
                  <c:v>204</c:v>
                </c:pt>
                <c:pt idx="1">
                  <c:v>123</c:v>
                </c:pt>
                <c:pt idx="2">
                  <c:v>161</c:v>
                </c:pt>
                <c:pt idx="3">
                  <c:v>181</c:v>
                </c:pt>
                <c:pt idx="4">
                  <c:v>210</c:v>
                </c:pt>
                <c:pt idx="5">
                  <c:v>225</c:v>
                </c:pt>
              </c:numCache>
            </c:numRef>
          </c:val>
        </c:ser>
        <c:dLbls>
          <c:showLegendKey val="0"/>
          <c:showVal val="0"/>
          <c:showCatName val="0"/>
          <c:showSerName val="0"/>
          <c:showPercent val="0"/>
          <c:showBubbleSize val="0"/>
        </c:dLbls>
        <c:gapWidth val="50"/>
        <c:overlap val="-5"/>
        <c:axId val="200779264"/>
        <c:axId val="200780800"/>
      </c:barChart>
      <c:catAx>
        <c:axId val="200779264"/>
        <c:scaling>
          <c:orientation val="minMax"/>
        </c:scaling>
        <c:delete val="0"/>
        <c:axPos val="b"/>
        <c:majorTickMark val="out"/>
        <c:minorTickMark val="none"/>
        <c:tickLblPos val="nextTo"/>
        <c:txPr>
          <a:bodyPr/>
          <a:lstStyle/>
          <a:p>
            <a:pPr>
              <a:defRPr sz="2000">
                <a:latin typeface="Franklin Gothic Book"/>
                <a:cs typeface="Franklin Gothic Book"/>
              </a:defRPr>
            </a:pPr>
            <a:endParaRPr lang="en-US"/>
          </a:p>
        </c:txPr>
        <c:crossAx val="200780800"/>
        <c:crosses val="autoZero"/>
        <c:auto val="1"/>
        <c:lblAlgn val="ctr"/>
        <c:lblOffset val="100"/>
        <c:noMultiLvlLbl val="0"/>
      </c:catAx>
      <c:valAx>
        <c:axId val="200780800"/>
        <c:scaling>
          <c:orientation val="minMax"/>
        </c:scaling>
        <c:delete val="0"/>
        <c:axPos val="l"/>
        <c:majorGridlines>
          <c:spPr>
            <a:ln>
              <a:prstDash val="solid"/>
            </a:ln>
          </c:spPr>
        </c:majorGridlines>
        <c:numFmt formatCode="#,##0" sourceLinked="0"/>
        <c:majorTickMark val="out"/>
        <c:minorTickMark val="none"/>
        <c:tickLblPos val="nextTo"/>
        <c:txPr>
          <a:bodyPr/>
          <a:lstStyle/>
          <a:p>
            <a:pPr>
              <a:defRPr sz="2000">
                <a:latin typeface="Franklin Gothic Book"/>
                <a:cs typeface="Franklin Gothic Book"/>
              </a:defRPr>
            </a:pPr>
            <a:endParaRPr lang="en-US"/>
          </a:p>
        </c:txPr>
        <c:crossAx val="200779264"/>
        <c:crosses val="autoZero"/>
        <c:crossBetween val="between"/>
        <c:minorUnit val="2E-3"/>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2">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Smoking</c:v>
                </c:pt>
              </c:strCache>
            </c:strRef>
          </c:tx>
          <c:spPr>
            <a:solidFill>
              <a:schemeClr val="accent1">
                <a:lumMod val="50000"/>
              </a:schemeClr>
            </a:solidFill>
            <a:ln>
              <a:solidFill>
                <a:schemeClr val="tx1"/>
              </a:solidFill>
            </a:ln>
          </c:spPr>
          <c:invertIfNegative val="0"/>
          <c:dPt>
            <c:idx val="0"/>
            <c:invertIfNegative val="0"/>
            <c:bubble3D val="0"/>
            <c:spPr>
              <a:solidFill>
                <a:srgbClr val="800000"/>
              </a:solidFill>
              <a:ln>
                <a:solidFill>
                  <a:schemeClr val="tx1"/>
                </a:solidFill>
              </a:ln>
            </c:spPr>
          </c:dPt>
          <c:dLbls>
            <c:numFmt formatCode="0.0%" sourceLinked="0"/>
            <c:txPr>
              <a:bodyPr/>
              <a:lstStyle/>
              <a:p>
                <a:pPr>
                  <a:defRPr sz="18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Sheet1!$A$2:$A$7</c:f>
              <c:strCache>
                <c:ptCount val="6"/>
                <c:pt idx="0">
                  <c:v>USA</c:v>
                </c:pt>
                <c:pt idx="1">
                  <c:v>Canada</c:v>
                </c:pt>
                <c:pt idx="2">
                  <c:v>Australia</c:v>
                </c:pt>
                <c:pt idx="3">
                  <c:v>France</c:v>
                </c:pt>
                <c:pt idx="4">
                  <c:v>UK</c:v>
                </c:pt>
                <c:pt idx="5">
                  <c:v>Spain</c:v>
                </c:pt>
              </c:strCache>
            </c:strRef>
          </c:cat>
          <c:val>
            <c:numRef>
              <c:f>Sheet1!$B$2:$B$7</c:f>
              <c:numCache>
                <c:formatCode>0.0%</c:formatCode>
                <c:ptCount val="6"/>
                <c:pt idx="0">
                  <c:v>0.30199999999999999</c:v>
                </c:pt>
                <c:pt idx="1">
                  <c:v>0.41099999999999998</c:v>
                </c:pt>
                <c:pt idx="2">
                  <c:v>0.443</c:v>
                </c:pt>
                <c:pt idx="3">
                  <c:v>0.46500000000000002</c:v>
                </c:pt>
                <c:pt idx="4">
                  <c:v>0.47399999999999998</c:v>
                </c:pt>
                <c:pt idx="5">
                  <c:v>0.49199999999999999</c:v>
                </c:pt>
              </c:numCache>
            </c:numRef>
          </c:val>
        </c:ser>
        <c:dLbls>
          <c:showLegendKey val="0"/>
          <c:showVal val="0"/>
          <c:showCatName val="0"/>
          <c:showSerName val="0"/>
          <c:showPercent val="0"/>
          <c:showBubbleSize val="0"/>
        </c:dLbls>
        <c:gapWidth val="50"/>
        <c:overlap val="-5"/>
        <c:axId val="200802688"/>
        <c:axId val="200804224"/>
      </c:barChart>
      <c:catAx>
        <c:axId val="200802688"/>
        <c:scaling>
          <c:orientation val="minMax"/>
        </c:scaling>
        <c:delete val="0"/>
        <c:axPos val="b"/>
        <c:majorTickMark val="out"/>
        <c:minorTickMark val="none"/>
        <c:tickLblPos val="nextTo"/>
        <c:txPr>
          <a:bodyPr/>
          <a:lstStyle/>
          <a:p>
            <a:pPr>
              <a:defRPr sz="2000">
                <a:latin typeface="Franklin Gothic Book"/>
                <a:cs typeface="Franklin Gothic Book"/>
              </a:defRPr>
            </a:pPr>
            <a:endParaRPr lang="en-US"/>
          </a:p>
        </c:txPr>
        <c:crossAx val="200804224"/>
        <c:crosses val="autoZero"/>
        <c:auto val="1"/>
        <c:lblAlgn val="ctr"/>
        <c:lblOffset val="100"/>
        <c:noMultiLvlLbl val="0"/>
      </c:catAx>
      <c:valAx>
        <c:axId val="200804224"/>
        <c:scaling>
          <c:orientation val="minMax"/>
        </c:scaling>
        <c:delete val="0"/>
        <c:axPos val="l"/>
        <c:majorGridlines>
          <c:spPr>
            <a:ln>
              <a:prstDash val="solid"/>
            </a:ln>
          </c:spPr>
        </c:majorGridlines>
        <c:numFmt formatCode="0%" sourceLinked="0"/>
        <c:majorTickMark val="out"/>
        <c:minorTickMark val="none"/>
        <c:tickLblPos val="nextTo"/>
        <c:txPr>
          <a:bodyPr/>
          <a:lstStyle/>
          <a:p>
            <a:pPr>
              <a:defRPr sz="2000">
                <a:latin typeface="Franklin Gothic Book"/>
                <a:cs typeface="Franklin Gothic Book"/>
              </a:defRPr>
            </a:pPr>
            <a:endParaRPr lang="en-US"/>
          </a:p>
        </c:txPr>
        <c:crossAx val="200802688"/>
        <c:crosses val="autoZero"/>
        <c:crossBetween val="between"/>
        <c:minorUnit val="2E-3"/>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2">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Smoking</c:v>
                </c:pt>
              </c:strCache>
            </c:strRef>
          </c:tx>
          <c:spPr>
            <a:solidFill>
              <a:schemeClr val="accent1">
                <a:lumMod val="50000"/>
              </a:schemeClr>
            </a:solidFill>
            <a:ln>
              <a:solidFill>
                <a:schemeClr val="tx1"/>
              </a:solidFill>
            </a:ln>
          </c:spPr>
          <c:invertIfNegative val="0"/>
          <c:dPt>
            <c:idx val="0"/>
            <c:invertIfNegative val="0"/>
            <c:bubble3D val="0"/>
            <c:spPr>
              <a:solidFill>
                <a:srgbClr val="01A290">
                  <a:lumMod val="50000"/>
                </a:srgbClr>
              </a:solidFill>
              <a:ln>
                <a:solidFill>
                  <a:schemeClr val="tx1"/>
                </a:solidFill>
              </a:ln>
            </c:spPr>
          </c:dPt>
          <c:dPt>
            <c:idx val="3"/>
            <c:invertIfNegative val="0"/>
            <c:bubble3D val="0"/>
            <c:spPr>
              <a:solidFill>
                <a:srgbClr val="800000"/>
              </a:solidFill>
              <a:ln>
                <a:solidFill>
                  <a:schemeClr val="tx1"/>
                </a:solidFill>
              </a:ln>
            </c:spPr>
          </c:dPt>
          <c:dLbls>
            <c:numFmt formatCode="#,##0.0" sourceLinked="0"/>
            <c:txPr>
              <a:bodyPr/>
              <a:lstStyle/>
              <a:p>
                <a:pPr>
                  <a:defRPr sz="20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Sheet1!$A$2:$A$7</c:f>
              <c:strCache>
                <c:ptCount val="6"/>
                <c:pt idx="0">
                  <c:v>Sweden</c:v>
                </c:pt>
                <c:pt idx="1">
                  <c:v>New _x000d_Zealand</c:v>
                </c:pt>
                <c:pt idx="2">
                  <c:v>Canada</c:v>
                </c:pt>
                <c:pt idx="3">
                  <c:v>USA</c:v>
                </c:pt>
                <c:pt idx="4">
                  <c:v>UK</c:v>
                </c:pt>
                <c:pt idx="5">
                  <c:v>Nether-_x000d_lands</c:v>
                </c:pt>
              </c:strCache>
            </c:strRef>
          </c:cat>
          <c:val>
            <c:numRef>
              <c:f>Sheet1!$B$2:$B$7</c:f>
              <c:numCache>
                <c:formatCode>0.0</c:formatCode>
                <c:ptCount val="6"/>
                <c:pt idx="0">
                  <c:v>2.9</c:v>
                </c:pt>
                <c:pt idx="1">
                  <c:v>3.2</c:v>
                </c:pt>
                <c:pt idx="2">
                  <c:v>3.9</c:v>
                </c:pt>
                <c:pt idx="3">
                  <c:v>4.3</c:v>
                </c:pt>
                <c:pt idx="4">
                  <c:v>5.2</c:v>
                </c:pt>
                <c:pt idx="5">
                  <c:v>5.3</c:v>
                </c:pt>
              </c:numCache>
            </c:numRef>
          </c:val>
        </c:ser>
        <c:dLbls>
          <c:showLegendKey val="0"/>
          <c:showVal val="0"/>
          <c:showCatName val="0"/>
          <c:showSerName val="0"/>
          <c:showPercent val="0"/>
          <c:showBubbleSize val="0"/>
        </c:dLbls>
        <c:gapWidth val="50"/>
        <c:overlap val="-5"/>
        <c:axId val="201273344"/>
        <c:axId val="201274880"/>
      </c:barChart>
      <c:catAx>
        <c:axId val="201273344"/>
        <c:scaling>
          <c:orientation val="minMax"/>
        </c:scaling>
        <c:delete val="0"/>
        <c:axPos val="b"/>
        <c:majorTickMark val="out"/>
        <c:minorTickMark val="none"/>
        <c:tickLblPos val="nextTo"/>
        <c:txPr>
          <a:bodyPr/>
          <a:lstStyle/>
          <a:p>
            <a:pPr>
              <a:defRPr sz="2000">
                <a:latin typeface="Franklin Gothic Book"/>
                <a:cs typeface="Franklin Gothic Book"/>
              </a:defRPr>
            </a:pPr>
            <a:endParaRPr lang="en-US"/>
          </a:p>
        </c:txPr>
        <c:crossAx val="201274880"/>
        <c:crosses val="autoZero"/>
        <c:auto val="1"/>
        <c:lblAlgn val="ctr"/>
        <c:lblOffset val="100"/>
        <c:noMultiLvlLbl val="0"/>
      </c:catAx>
      <c:valAx>
        <c:axId val="201274880"/>
        <c:scaling>
          <c:orientation val="minMax"/>
        </c:scaling>
        <c:delete val="0"/>
        <c:axPos val="l"/>
        <c:majorGridlines>
          <c:spPr>
            <a:ln>
              <a:prstDash val="solid"/>
            </a:ln>
          </c:spPr>
        </c:majorGridlines>
        <c:numFmt formatCode="#,##0" sourceLinked="0"/>
        <c:majorTickMark val="out"/>
        <c:minorTickMark val="none"/>
        <c:tickLblPos val="nextTo"/>
        <c:txPr>
          <a:bodyPr/>
          <a:lstStyle/>
          <a:p>
            <a:pPr>
              <a:defRPr sz="2000">
                <a:latin typeface="Franklin Gothic Book"/>
                <a:cs typeface="Franklin Gothic Book"/>
              </a:defRPr>
            </a:pPr>
            <a:endParaRPr lang="en-US"/>
          </a:p>
        </c:txPr>
        <c:crossAx val="201273344"/>
        <c:crosses val="autoZero"/>
        <c:crossBetween val="between"/>
        <c:minorUnit val="2E-3"/>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2">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Column1</c:v>
                </c:pt>
              </c:strCache>
            </c:strRef>
          </c:tx>
          <c:spPr>
            <a:solidFill>
              <a:srgbClr val="005148"/>
            </a:solidFill>
            <a:ln>
              <a:solidFill>
                <a:schemeClr val="tx1"/>
              </a:solidFill>
            </a:ln>
          </c:spPr>
          <c:invertIfNegative val="0"/>
          <c:dPt>
            <c:idx val="0"/>
            <c:invertIfNegative val="0"/>
            <c:bubble3D val="0"/>
          </c:dPt>
          <c:dPt>
            <c:idx val="3"/>
            <c:invertIfNegative val="0"/>
            <c:bubble3D val="0"/>
          </c:dPt>
          <c:dPt>
            <c:idx val="5"/>
            <c:invertIfNegative val="0"/>
            <c:bubble3D val="0"/>
            <c:spPr>
              <a:solidFill>
                <a:srgbClr val="800000"/>
              </a:solidFill>
              <a:ln>
                <a:solidFill>
                  <a:schemeClr val="tx1"/>
                </a:solidFill>
              </a:ln>
            </c:spPr>
          </c:dPt>
          <c:dLbls>
            <c:numFmt formatCode="#,##0.0" sourceLinked="0"/>
            <c:txPr>
              <a:bodyPr/>
              <a:lstStyle/>
              <a:p>
                <a:pPr>
                  <a:defRPr sz="20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Sheet1!$A$2:$A$7</c:f>
              <c:strCache>
                <c:ptCount val="6"/>
                <c:pt idx="0">
                  <c:v>Sweden</c:v>
                </c:pt>
                <c:pt idx="1">
                  <c:v>Australia</c:v>
                </c:pt>
                <c:pt idx="2">
                  <c:v>UK</c:v>
                </c:pt>
                <c:pt idx="3">
                  <c:v>Canada</c:v>
                </c:pt>
                <c:pt idx="4">
                  <c:v>Nether-_x000d_lands</c:v>
                </c:pt>
                <c:pt idx="5">
                  <c:v>USA</c:v>
                </c:pt>
              </c:strCache>
            </c:strRef>
          </c:cat>
          <c:val>
            <c:numRef>
              <c:f>Sheet1!$B$2:$B$7</c:f>
              <c:numCache>
                <c:formatCode>0.0</c:formatCode>
                <c:ptCount val="6"/>
                <c:pt idx="0">
                  <c:v>12.8</c:v>
                </c:pt>
                <c:pt idx="1">
                  <c:v>17.2</c:v>
                </c:pt>
                <c:pt idx="2">
                  <c:v>19.3</c:v>
                </c:pt>
                <c:pt idx="3">
                  <c:v>20.6</c:v>
                </c:pt>
                <c:pt idx="4">
                  <c:v>22.4</c:v>
                </c:pt>
                <c:pt idx="5">
                  <c:v>21</c:v>
                </c:pt>
              </c:numCache>
            </c:numRef>
          </c:val>
        </c:ser>
        <c:dLbls>
          <c:showLegendKey val="0"/>
          <c:showVal val="0"/>
          <c:showCatName val="0"/>
          <c:showSerName val="0"/>
          <c:showPercent val="0"/>
          <c:showBubbleSize val="0"/>
        </c:dLbls>
        <c:gapWidth val="50"/>
        <c:overlap val="-5"/>
        <c:axId val="201121792"/>
        <c:axId val="201123328"/>
      </c:barChart>
      <c:catAx>
        <c:axId val="201121792"/>
        <c:scaling>
          <c:orientation val="minMax"/>
        </c:scaling>
        <c:delete val="0"/>
        <c:axPos val="b"/>
        <c:majorTickMark val="out"/>
        <c:minorTickMark val="none"/>
        <c:tickLblPos val="nextTo"/>
        <c:txPr>
          <a:bodyPr/>
          <a:lstStyle/>
          <a:p>
            <a:pPr>
              <a:defRPr sz="2000">
                <a:latin typeface="Franklin Gothic Book"/>
                <a:cs typeface="Franklin Gothic Book"/>
              </a:defRPr>
            </a:pPr>
            <a:endParaRPr lang="en-US"/>
          </a:p>
        </c:txPr>
        <c:crossAx val="201123328"/>
        <c:crosses val="autoZero"/>
        <c:auto val="1"/>
        <c:lblAlgn val="ctr"/>
        <c:lblOffset val="100"/>
        <c:noMultiLvlLbl val="0"/>
      </c:catAx>
      <c:valAx>
        <c:axId val="201123328"/>
        <c:scaling>
          <c:orientation val="minMax"/>
        </c:scaling>
        <c:delete val="0"/>
        <c:axPos val="l"/>
        <c:majorGridlines>
          <c:spPr>
            <a:ln>
              <a:prstDash val="solid"/>
            </a:ln>
          </c:spPr>
        </c:majorGridlines>
        <c:numFmt formatCode="#,##0" sourceLinked="0"/>
        <c:majorTickMark val="out"/>
        <c:minorTickMark val="none"/>
        <c:tickLblPos val="nextTo"/>
        <c:txPr>
          <a:bodyPr/>
          <a:lstStyle/>
          <a:p>
            <a:pPr>
              <a:defRPr sz="2000">
                <a:latin typeface="Franklin Gothic Book"/>
                <a:cs typeface="Franklin Gothic Book"/>
              </a:defRPr>
            </a:pPr>
            <a:endParaRPr lang="en-US"/>
          </a:p>
        </c:txPr>
        <c:crossAx val="201121792"/>
        <c:crosses val="autoZero"/>
        <c:crossBetween val="between"/>
        <c:minorUnit val="2E-3"/>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2">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Column1</c:v>
                </c:pt>
              </c:strCache>
            </c:strRef>
          </c:tx>
          <c:spPr>
            <a:solidFill>
              <a:srgbClr val="005148"/>
            </a:solidFill>
            <a:ln>
              <a:solidFill>
                <a:schemeClr val="tx1"/>
              </a:solidFill>
            </a:ln>
          </c:spPr>
          <c:invertIfNegative val="0"/>
          <c:dPt>
            <c:idx val="0"/>
            <c:invertIfNegative val="0"/>
            <c:bubble3D val="0"/>
            <c:spPr>
              <a:solidFill>
                <a:srgbClr val="800000"/>
              </a:solidFill>
              <a:ln>
                <a:solidFill>
                  <a:schemeClr val="tx1"/>
                </a:solidFill>
              </a:ln>
            </c:spPr>
          </c:dPt>
          <c:dPt>
            <c:idx val="3"/>
            <c:invertIfNegative val="0"/>
            <c:bubble3D val="0"/>
          </c:dPt>
          <c:dPt>
            <c:idx val="5"/>
            <c:invertIfNegative val="0"/>
            <c:bubble3D val="0"/>
            <c:spPr>
              <a:solidFill>
                <a:srgbClr val="01A290">
                  <a:lumMod val="50000"/>
                </a:srgbClr>
              </a:solidFill>
              <a:ln>
                <a:solidFill>
                  <a:schemeClr val="tx1"/>
                </a:solidFill>
              </a:ln>
            </c:spPr>
          </c:dPt>
          <c:dLbls>
            <c:txPr>
              <a:bodyPr/>
              <a:lstStyle/>
              <a:p>
                <a:pPr>
                  <a:defRPr sz="2000">
                    <a:solidFill>
                      <a:srgbClr val="EBF1DD"/>
                    </a:solidFill>
                    <a:latin typeface="Franklin Gothic Book"/>
                    <a:cs typeface="Franklin Gothic Book"/>
                  </a:defRPr>
                </a:pPr>
                <a:endParaRPr lang="en-US"/>
              </a:p>
            </c:txPr>
            <c:dLblPos val="inEnd"/>
            <c:showLegendKey val="0"/>
            <c:showVal val="1"/>
            <c:showCatName val="0"/>
            <c:showSerName val="0"/>
            <c:showPercent val="0"/>
            <c:showBubbleSize val="0"/>
            <c:showLeaderLines val="0"/>
          </c:dLbls>
          <c:cat>
            <c:strRef>
              <c:f>Sheet1!$A$2:$A$7</c:f>
              <c:strCache>
                <c:ptCount val="6"/>
                <c:pt idx="0">
                  <c:v>USA</c:v>
                </c:pt>
                <c:pt idx="1">
                  <c:v>Australia</c:v>
                </c:pt>
                <c:pt idx="2">
                  <c:v>Canada</c:v>
                </c:pt>
                <c:pt idx="3">
                  <c:v>Germany</c:v>
                </c:pt>
                <c:pt idx="4">
                  <c:v>France</c:v>
                </c:pt>
                <c:pt idx="5">
                  <c:v>Holland</c:v>
                </c:pt>
              </c:strCache>
            </c:strRef>
          </c:cat>
          <c:val>
            <c:numRef>
              <c:f>Sheet1!$B$2:$B$7</c:f>
              <c:numCache>
                <c:formatCode>"$"#,##0</c:formatCode>
                <c:ptCount val="6"/>
                <c:pt idx="0">
                  <c:v>970</c:v>
                </c:pt>
                <c:pt idx="1">
                  <c:v>682</c:v>
                </c:pt>
                <c:pt idx="2">
                  <c:v>631</c:v>
                </c:pt>
                <c:pt idx="3">
                  <c:v>518</c:v>
                </c:pt>
                <c:pt idx="4">
                  <c:v>290</c:v>
                </c:pt>
                <c:pt idx="5">
                  <c:v>270</c:v>
                </c:pt>
              </c:numCache>
            </c:numRef>
          </c:val>
        </c:ser>
        <c:dLbls>
          <c:showLegendKey val="0"/>
          <c:showVal val="0"/>
          <c:showCatName val="0"/>
          <c:showSerName val="0"/>
          <c:showPercent val="0"/>
          <c:showBubbleSize val="0"/>
        </c:dLbls>
        <c:gapWidth val="50"/>
        <c:overlap val="-5"/>
        <c:axId val="201170944"/>
        <c:axId val="201172480"/>
      </c:barChart>
      <c:catAx>
        <c:axId val="201170944"/>
        <c:scaling>
          <c:orientation val="minMax"/>
        </c:scaling>
        <c:delete val="0"/>
        <c:axPos val="b"/>
        <c:majorTickMark val="out"/>
        <c:minorTickMark val="none"/>
        <c:tickLblPos val="nextTo"/>
        <c:txPr>
          <a:bodyPr/>
          <a:lstStyle/>
          <a:p>
            <a:pPr>
              <a:defRPr sz="2000">
                <a:latin typeface="Franklin Gothic Book"/>
                <a:cs typeface="Franklin Gothic Book"/>
              </a:defRPr>
            </a:pPr>
            <a:endParaRPr lang="en-US"/>
          </a:p>
        </c:txPr>
        <c:crossAx val="201172480"/>
        <c:crosses val="autoZero"/>
        <c:auto val="1"/>
        <c:lblAlgn val="ctr"/>
        <c:lblOffset val="100"/>
        <c:noMultiLvlLbl val="0"/>
      </c:catAx>
      <c:valAx>
        <c:axId val="201172480"/>
        <c:scaling>
          <c:orientation val="minMax"/>
        </c:scaling>
        <c:delete val="0"/>
        <c:axPos val="l"/>
        <c:majorGridlines>
          <c:spPr>
            <a:ln>
              <a:prstDash val="solid"/>
            </a:ln>
          </c:spPr>
        </c:majorGridlines>
        <c:numFmt formatCode="&quot;$&quot;#,##0" sourceLinked="1"/>
        <c:majorTickMark val="out"/>
        <c:minorTickMark val="none"/>
        <c:tickLblPos val="nextTo"/>
        <c:txPr>
          <a:bodyPr/>
          <a:lstStyle/>
          <a:p>
            <a:pPr>
              <a:defRPr sz="2000">
                <a:latin typeface="Franklin Gothic Book"/>
                <a:cs typeface="Franklin Gothic Book"/>
              </a:defRPr>
            </a:pPr>
            <a:endParaRPr lang="en-US"/>
          </a:p>
        </c:txPr>
        <c:crossAx val="201170944"/>
        <c:crosses val="autoZero"/>
        <c:crossBetween val="between"/>
        <c:minorUnit val="2E-3"/>
      </c:valAx>
      <c:spPr>
        <a:solidFill>
          <a:schemeClr val="bg1"/>
        </a:solidFill>
        <a:ln>
          <a:solidFill>
            <a:srgbClr val="003300"/>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800"/>
      </a:pPr>
      <a:endParaRPr lang="en-US"/>
    </a:p>
  </c:txPr>
  <c:externalData r:id="rId2">
    <c:autoUpdate val="0"/>
  </c:externalData>
</c:chartSpace>
</file>

<file path=ppt/diagrams/_rels/data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E66DE7-0744-FB41-93A7-814D40071068}" type="doc">
      <dgm:prSet loTypeId="urn:microsoft.com/office/officeart/2005/8/layout/arrow4" loCatId="" qsTypeId="urn:microsoft.com/office/officeart/2005/8/quickstyle/simple4" qsCatId="simple" csTypeId="urn:microsoft.com/office/officeart/2005/8/colors/accent1_2" csCatId="accent1" phldr="1"/>
      <dgm:spPr/>
      <dgm:t>
        <a:bodyPr/>
        <a:lstStyle/>
        <a:p>
          <a:endParaRPr lang="en-US"/>
        </a:p>
      </dgm:t>
    </dgm:pt>
    <dgm:pt modelId="{8A400489-822A-FB4D-9730-D31EE1589A16}">
      <dgm:prSet phldrT="[Text]"/>
      <dgm:spPr/>
      <dgm:t>
        <a:bodyPr/>
        <a:lstStyle/>
        <a:p>
          <a:r>
            <a:rPr lang="en-US" dirty="0" smtClean="0"/>
            <a:t> </a:t>
          </a:r>
          <a:endParaRPr lang="en-US" dirty="0"/>
        </a:p>
      </dgm:t>
    </dgm:pt>
    <dgm:pt modelId="{D6526448-60DE-724B-9F3B-7C39258E575D}" type="parTrans" cxnId="{AD2FAB5F-5E1F-EC41-88D9-6256F36B16FB}">
      <dgm:prSet/>
      <dgm:spPr/>
      <dgm:t>
        <a:bodyPr/>
        <a:lstStyle/>
        <a:p>
          <a:endParaRPr lang="en-US"/>
        </a:p>
      </dgm:t>
    </dgm:pt>
    <dgm:pt modelId="{E48F8F2C-71F8-A942-9122-06F9F1F80111}" type="sibTrans" cxnId="{AD2FAB5F-5E1F-EC41-88D9-6256F36B16FB}">
      <dgm:prSet/>
      <dgm:spPr/>
      <dgm:t>
        <a:bodyPr/>
        <a:lstStyle/>
        <a:p>
          <a:endParaRPr lang="en-US"/>
        </a:p>
      </dgm:t>
    </dgm:pt>
    <dgm:pt modelId="{8904699E-256A-9248-AAD8-37B9B07C9442}">
      <dgm:prSet phldrT="[Text]"/>
      <dgm:spPr/>
      <dgm:t>
        <a:bodyPr/>
        <a:lstStyle/>
        <a:p>
          <a:r>
            <a:rPr lang="en-US" dirty="0" smtClean="0"/>
            <a:t> </a:t>
          </a:r>
          <a:endParaRPr lang="en-US" dirty="0"/>
        </a:p>
      </dgm:t>
    </dgm:pt>
    <dgm:pt modelId="{FE917A62-380F-CA4E-B175-A50869C3232A}" type="sibTrans" cxnId="{3FF0F22E-F96F-CC43-B0B9-E29A1E9125E0}">
      <dgm:prSet/>
      <dgm:spPr/>
      <dgm:t>
        <a:bodyPr/>
        <a:lstStyle/>
        <a:p>
          <a:endParaRPr lang="en-US"/>
        </a:p>
      </dgm:t>
    </dgm:pt>
    <dgm:pt modelId="{C99846CA-A98A-CB43-8D20-E0B67F3B053E}" type="parTrans" cxnId="{3FF0F22E-F96F-CC43-B0B9-E29A1E9125E0}">
      <dgm:prSet/>
      <dgm:spPr/>
      <dgm:t>
        <a:bodyPr/>
        <a:lstStyle/>
        <a:p>
          <a:endParaRPr lang="en-US"/>
        </a:p>
      </dgm:t>
    </dgm:pt>
    <dgm:pt modelId="{A1CA49A7-11C5-DE4D-9351-8F5FC422A5E3}" type="pres">
      <dgm:prSet presAssocID="{64E66DE7-0744-FB41-93A7-814D40071068}" presName="compositeShape" presStyleCnt="0">
        <dgm:presLayoutVars>
          <dgm:chMax val="2"/>
          <dgm:dir/>
          <dgm:resizeHandles val="exact"/>
        </dgm:presLayoutVars>
      </dgm:prSet>
      <dgm:spPr/>
      <dgm:t>
        <a:bodyPr/>
        <a:lstStyle/>
        <a:p>
          <a:endParaRPr lang="en-US"/>
        </a:p>
      </dgm:t>
    </dgm:pt>
    <dgm:pt modelId="{1A5F43B4-F4D5-B444-A192-748890CB16B1}" type="pres">
      <dgm:prSet presAssocID="{8904699E-256A-9248-AAD8-37B9B07C9442}" presName="upArrow" presStyleLbl="node1" presStyleIdx="0" presStyleCnt="2" custScaleX="193880" custLinFactNeighborX="77662"/>
      <dgm:spPr>
        <a:solidFill>
          <a:schemeClr val="tx1"/>
        </a:solidFill>
      </dgm:spPr>
    </dgm:pt>
    <dgm:pt modelId="{EBCF6976-4054-AA45-8F56-134C05AE35D8}" type="pres">
      <dgm:prSet presAssocID="{8904699E-256A-9248-AAD8-37B9B07C9442}" presName="upArrowText" presStyleLbl="revTx" presStyleIdx="0" presStyleCnt="2">
        <dgm:presLayoutVars>
          <dgm:chMax val="0"/>
          <dgm:bulletEnabled val="1"/>
        </dgm:presLayoutVars>
      </dgm:prSet>
      <dgm:spPr/>
      <dgm:t>
        <a:bodyPr/>
        <a:lstStyle/>
        <a:p>
          <a:endParaRPr lang="en-US"/>
        </a:p>
      </dgm:t>
    </dgm:pt>
    <dgm:pt modelId="{203C7326-F959-3249-B67B-4769EDBBA055}" type="pres">
      <dgm:prSet presAssocID="{8A400489-822A-FB4D-9730-D31EE1589A16}" presName="downArrow" presStyleLbl="node1" presStyleIdx="1" presStyleCnt="2" custScaleX="193880" custLinFactNeighborX="77662"/>
      <dgm:spPr>
        <a:solidFill>
          <a:schemeClr val="tx1"/>
        </a:solidFill>
      </dgm:spPr>
    </dgm:pt>
    <dgm:pt modelId="{77A0EDF7-2882-4647-9E36-8BC6738C8BDF}" type="pres">
      <dgm:prSet presAssocID="{8A400489-822A-FB4D-9730-D31EE1589A16}" presName="downArrowText" presStyleLbl="revTx" presStyleIdx="1" presStyleCnt="2">
        <dgm:presLayoutVars>
          <dgm:chMax val="0"/>
          <dgm:bulletEnabled val="1"/>
        </dgm:presLayoutVars>
      </dgm:prSet>
      <dgm:spPr/>
      <dgm:t>
        <a:bodyPr/>
        <a:lstStyle/>
        <a:p>
          <a:endParaRPr lang="en-US"/>
        </a:p>
      </dgm:t>
    </dgm:pt>
  </dgm:ptLst>
  <dgm:cxnLst>
    <dgm:cxn modelId="{AD2FAB5F-5E1F-EC41-88D9-6256F36B16FB}" srcId="{64E66DE7-0744-FB41-93A7-814D40071068}" destId="{8A400489-822A-FB4D-9730-D31EE1589A16}" srcOrd="1" destOrd="0" parTransId="{D6526448-60DE-724B-9F3B-7C39258E575D}" sibTransId="{E48F8F2C-71F8-A942-9122-06F9F1F80111}"/>
    <dgm:cxn modelId="{CA5BE26C-929C-194B-ADCB-C25EED274E1A}" type="presOf" srcId="{8A400489-822A-FB4D-9730-D31EE1589A16}" destId="{77A0EDF7-2882-4647-9E36-8BC6738C8BDF}" srcOrd="0" destOrd="0" presId="urn:microsoft.com/office/officeart/2005/8/layout/arrow4"/>
    <dgm:cxn modelId="{3FF0F22E-F96F-CC43-B0B9-E29A1E9125E0}" srcId="{64E66DE7-0744-FB41-93A7-814D40071068}" destId="{8904699E-256A-9248-AAD8-37B9B07C9442}" srcOrd="0" destOrd="0" parTransId="{C99846CA-A98A-CB43-8D20-E0B67F3B053E}" sibTransId="{FE917A62-380F-CA4E-B175-A50869C3232A}"/>
    <dgm:cxn modelId="{1A68A657-21C9-7E40-A55B-49439BC20CDF}" type="presOf" srcId="{64E66DE7-0744-FB41-93A7-814D40071068}" destId="{A1CA49A7-11C5-DE4D-9351-8F5FC422A5E3}" srcOrd="0" destOrd="0" presId="urn:microsoft.com/office/officeart/2005/8/layout/arrow4"/>
    <dgm:cxn modelId="{DA2CA17F-E9A4-B848-9F91-73CEA9ACBB48}" type="presOf" srcId="{8904699E-256A-9248-AAD8-37B9B07C9442}" destId="{EBCF6976-4054-AA45-8F56-134C05AE35D8}" srcOrd="0" destOrd="0" presId="urn:microsoft.com/office/officeart/2005/8/layout/arrow4"/>
    <dgm:cxn modelId="{2BE19FD6-FE04-E744-9D00-328ABD419D3B}" type="presParOf" srcId="{A1CA49A7-11C5-DE4D-9351-8F5FC422A5E3}" destId="{1A5F43B4-F4D5-B444-A192-748890CB16B1}" srcOrd="0" destOrd="0" presId="urn:microsoft.com/office/officeart/2005/8/layout/arrow4"/>
    <dgm:cxn modelId="{63808367-82CF-134E-B7B5-6FDA851A0E58}" type="presParOf" srcId="{A1CA49A7-11C5-DE4D-9351-8F5FC422A5E3}" destId="{EBCF6976-4054-AA45-8F56-134C05AE35D8}" srcOrd="1" destOrd="0" presId="urn:microsoft.com/office/officeart/2005/8/layout/arrow4"/>
    <dgm:cxn modelId="{E823024E-93B6-654B-9DD1-5EE0E233AF69}" type="presParOf" srcId="{A1CA49A7-11C5-DE4D-9351-8F5FC422A5E3}" destId="{203C7326-F959-3249-B67B-4769EDBBA055}" srcOrd="2" destOrd="0" presId="urn:microsoft.com/office/officeart/2005/8/layout/arrow4"/>
    <dgm:cxn modelId="{E6E07431-3282-4F44-B073-FF7EBE525818}" type="presParOf" srcId="{A1CA49A7-11C5-DE4D-9351-8F5FC422A5E3}" destId="{77A0EDF7-2882-4647-9E36-8BC6738C8BDF}"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E89D6E3-4D1F-C241-868D-5C4189D3F7D5}" type="doc">
      <dgm:prSet loTypeId="urn:microsoft.com/office/officeart/2005/8/layout/process1" loCatId="" qsTypeId="urn:microsoft.com/office/officeart/2005/8/quickstyle/simple4" qsCatId="simple" csTypeId="urn:microsoft.com/office/officeart/2005/8/colors/accent1_2" csCatId="accent1" phldr="1"/>
      <dgm:spPr/>
      <dgm:t>
        <a:bodyPr/>
        <a:lstStyle/>
        <a:p>
          <a:endParaRPr lang="en-US"/>
        </a:p>
      </dgm:t>
    </dgm:pt>
    <dgm:pt modelId="{A67DFCA4-3557-EC4E-BC5A-964412707724}">
      <dgm:prSet custT="1"/>
      <dgm:spPr>
        <a:solidFill>
          <a:schemeClr val="accent1">
            <a:lumMod val="50000"/>
          </a:schemeClr>
        </a:solidFill>
      </dgm:spPr>
      <dgm:t>
        <a:bodyPr lIns="0" rIns="0"/>
        <a:lstStyle/>
        <a:p>
          <a:pPr rtl="0">
            <a:spcAft>
              <a:spcPts val="0"/>
            </a:spcAft>
          </a:pPr>
          <a:r>
            <a:rPr lang="en-US" sz="2400" dirty="0" smtClean="0">
              <a:latin typeface="Franklin Gothic Book"/>
              <a:cs typeface="Franklin Gothic Book"/>
            </a:rPr>
            <a:t>Poor performance </a:t>
          </a:r>
        </a:p>
        <a:p>
          <a:pPr rtl="0">
            <a:spcAft>
              <a:spcPts val="0"/>
            </a:spcAft>
          </a:pPr>
          <a:r>
            <a:rPr lang="en-US" sz="2400" dirty="0" smtClean="0">
              <a:latin typeface="Franklin Gothic Book"/>
              <a:cs typeface="Franklin Gothic Book"/>
            </a:rPr>
            <a:t>is a matter of </a:t>
          </a:r>
          <a:r>
            <a:rPr lang="en-US" sz="2800" dirty="0" smtClean="0">
              <a:latin typeface="Franklin Gothic Medium"/>
              <a:cs typeface="Franklin Gothic Medium"/>
            </a:rPr>
            <a:t>intention</a:t>
          </a:r>
          <a:r>
            <a:rPr lang="en-US" sz="2800" dirty="0" smtClean="0">
              <a:latin typeface="Franklin Gothic Book"/>
              <a:cs typeface="Franklin Gothic Book"/>
            </a:rPr>
            <a:t>. </a:t>
          </a:r>
          <a:endParaRPr lang="en-US" sz="2800" dirty="0">
            <a:latin typeface="Franklin Gothic Book"/>
            <a:cs typeface="Franklin Gothic Book"/>
          </a:endParaRPr>
        </a:p>
      </dgm:t>
    </dgm:pt>
    <dgm:pt modelId="{797C0A91-ED18-8844-99E7-814C5C792716}" type="parTrans" cxnId="{0785FC96-7158-DB4D-BF30-229D1B282FEE}">
      <dgm:prSet/>
      <dgm:spPr/>
      <dgm:t>
        <a:bodyPr/>
        <a:lstStyle/>
        <a:p>
          <a:endParaRPr lang="en-US" sz="2800">
            <a:latin typeface="Franklin Gothic Book"/>
            <a:cs typeface="Franklin Gothic Book"/>
          </a:endParaRPr>
        </a:p>
      </dgm:t>
    </dgm:pt>
    <dgm:pt modelId="{BAB7EEBD-2B9A-064F-AFFF-E95754B1CD20}" type="sibTrans" cxnId="{0785FC96-7158-DB4D-BF30-229D1B282FEE}">
      <dgm:prSet custT="1"/>
      <dgm:spPr>
        <a:solidFill>
          <a:schemeClr val="accent1">
            <a:lumMod val="75000"/>
          </a:schemeClr>
        </a:solidFill>
        <a:ln>
          <a:solidFill>
            <a:schemeClr val="bg1"/>
          </a:solidFill>
        </a:ln>
      </dgm:spPr>
      <dgm:t>
        <a:bodyPr/>
        <a:lstStyle/>
        <a:p>
          <a:endParaRPr lang="en-US" sz="2800">
            <a:latin typeface="Franklin Gothic Book"/>
            <a:cs typeface="Franklin Gothic Book"/>
          </a:endParaRPr>
        </a:p>
      </dgm:t>
    </dgm:pt>
    <dgm:pt modelId="{E47901B5-3E35-A74A-9A15-1256190479F0}">
      <dgm:prSet custT="1"/>
      <dgm:spPr>
        <a:solidFill>
          <a:schemeClr val="accent1">
            <a:lumMod val="50000"/>
          </a:schemeClr>
        </a:solidFill>
      </dgm:spPr>
      <dgm:t>
        <a:bodyPr lIns="0" rIns="0"/>
        <a:lstStyle/>
        <a:p>
          <a:pPr rtl="0">
            <a:spcAft>
              <a:spcPts val="0"/>
            </a:spcAft>
          </a:pPr>
          <a:r>
            <a:rPr lang="en-US" sz="2800" dirty="0" smtClean="0">
              <a:latin typeface="Franklin Gothic Medium"/>
              <a:cs typeface="Franklin Gothic Medium"/>
            </a:rPr>
            <a:t>Change in motivation </a:t>
          </a:r>
        </a:p>
        <a:p>
          <a:pPr rtl="0">
            <a:spcAft>
              <a:spcPts val="0"/>
            </a:spcAft>
          </a:pPr>
          <a:r>
            <a:rPr lang="en-US" sz="2400" dirty="0" smtClean="0">
              <a:latin typeface="Franklin Gothic Book"/>
              <a:cs typeface="Franklin Gothic Book"/>
            </a:rPr>
            <a:t>is therefore likely </a:t>
          </a:r>
        </a:p>
        <a:p>
          <a:pPr rtl="0">
            <a:spcAft>
              <a:spcPts val="0"/>
            </a:spcAft>
          </a:pPr>
          <a:r>
            <a:rPr lang="en-US" sz="2400" dirty="0" smtClean="0">
              <a:latin typeface="Franklin Gothic Book"/>
              <a:cs typeface="Franklin Gothic Book"/>
            </a:rPr>
            <a:t>to improve performance.  </a:t>
          </a:r>
          <a:endParaRPr lang="en-US" sz="2800" dirty="0">
            <a:latin typeface="Franklin Gothic Book"/>
            <a:cs typeface="Franklin Gothic Book"/>
          </a:endParaRPr>
        </a:p>
      </dgm:t>
    </dgm:pt>
    <dgm:pt modelId="{7365EC5C-B281-5947-B08A-E023E52F0919}" type="parTrans" cxnId="{1C21376D-5562-634B-ABEA-CD4EF6BF04B2}">
      <dgm:prSet/>
      <dgm:spPr/>
      <dgm:t>
        <a:bodyPr/>
        <a:lstStyle/>
        <a:p>
          <a:endParaRPr lang="en-US" sz="2800">
            <a:latin typeface="Franklin Gothic Book"/>
            <a:cs typeface="Franklin Gothic Book"/>
          </a:endParaRPr>
        </a:p>
      </dgm:t>
    </dgm:pt>
    <dgm:pt modelId="{C19A780F-54C3-6A42-BD23-BD764E098911}" type="sibTrans" cxnId="{1C21376D-5562-634B-ABEA-CD4EF6BF04B2}">
      <dgm:prSet custT="1"/>
      <dgm:spPr>
        <a:solidFill>
          <a:schemeClr val="accent1">
            <a:lumMod val="75000"/>
          </a:schemeClr>
        </a:solidFill>
        <a:ln>
          <a:solidFill>
            <a:schemeClr val="bg1"/>
          </a:solidFill>
        </a:ln>
      </dgm:spPr>
      <dgm:t>
        <a:bodyPr/>
        <a:lstStyle/>
        <a:p>
          <a:endParaRPr lang="en-US" sz="2800">
            <a:latin typeface="Franklin Gothic Book"/>
            <a:cs typeface="Franklin Gothic Book"/>
          </a:endParaRPr>
        </a:p>
      </dgm:t>
    </dgm:pt>
    <dgm:pt modelId="{9AFBF59A-9E04-E742-984A-CAEF22B19C07}">
      <dgm:prSet custT="1"/>
      <dgm:spPr>
        <a:solidFill>
          <a:schemeClr val="accent1">
            <a:lumMod val="50000"/>
          </a:schemeClr>
        </a:solidFill>
      </dgm:spPr>
      <dgm:t>
        <a:bodyPr lIns="0" rIns="0"/>
        <a:lstStyle/>
        <a:p>
          <a:pPr rtl="0">
            <a:spcAft>
              <a:spcPts val="0"/>
            </a:spcAft>
          </a:pPr>
          <a:r>
            <a:rPr lang="en-US" sz="2400" dirty="0" smtClean="0">
              <a:latin typeface="Franklin Gothic Book"/>
              <a:cs typeface="Franklin Gothic Book"/>
            </a:rPr>
            <a:t>If poor performance </a:t>
          </a:r>
        </a:p>
        <a:p>
          <a:pPr rtl="0">
            <a:spcAft>
              <a:spcPts val="0"/>
            </a:spcAft>
          </a:pPr>
          <a:r>
            <a:rPr lang="en-US" sz="2400" dirty="0" smtClean="0">
              <a:latin typeface="Franklin Gothic Book"/>
              <a:cs typeface="Franklin Gothic Book"/>
            </a:rPr>
            <a:t>is not </a:t>
          </a:r>
          <a:r>
            <a:rPr lang="en-US" altLang="ja-JP" sz="2400" dirty="0" smtClean="0">
              <a:latin typeface="Franklin Gothic Book"/>
              <a:cs typeface="Franklin Gothic Book"/>
            </a:rPr>
            <a:t>“</a:t>
          </a:r>
          <a:r>
            <a:rPr lang="en-US" sz="2400" dirty="0" smtClean="0">
              <a:latin typeface="Franklin Gothic Book"/>
              <a:cs typeface="Franklin Gothic Book"/>
            </a:rPr>
            <a:t>willed</a:t>
          </a:r>
          <a:r>
            <a:rPr lang="en-US" altLang="ja-JP" sz="2400" dirty="0" smtClean="0">
              <a:latin typeface="Franklin Gothic Book"/>
              <a:cs typeface="Franklin Gothic Book"/>
            </a:rPr>
            <a:t>”</a:t>
          </a:r>
          <a:r>
            <a:rPr lang="en-US" sz="2400" dirty="0" smtClean="0">
              <a:latin typeface="Franklin Gothic Book"/>
              <a:cs typeface="Franklin Gothic Book"/>
            </a:rPr>
            <a:t>, </a:t>
          </a:r>
          <a:r>
            <a:rPr lang="en-US" sz="2800" dirty="0" smtClean="0">
              <a:latin typeface="Franklin Gothic Medium"/>
              <a:cs typeface="Franklin Gothic Medium"/>
            </a:rPr>
            <a:t>incentives </a:t>
          </a:r>
        </a:p>
        <a:p>
          <a:pPr rtl="0">
            <a:spcAft>
              <a:spcPts val="0"/>
            </a:spcAft>
          </a:pPr>
          <a:r>
            <a:rPr lang="en-US" sz="2800" dirty="0" smtClean="0">
              <a:latin typeface="Franklin Gothic Medium"/>
              <a:cs typeface="Franklin Gothic Medium"/>
            </a:rPr>
            <a:t>cannot change it.</a:t>
          </a:r>
          <a:endParaRPr lang="en-US" sz="2800" dirty="0">
            <a:latin typeface="Franklin Gothic Medium"/>
            <a:cs typeface="Franklin Gothic Medium"/>
          </a:endParaRPr>
        </a:p>
      </dgm:t>
    </dgm:pt>
    <dgm:pt modelId="{07C3F684-7E66-1740-B136-5397960E7A45}" type="parTrans" cxnId="{EBD3A634-B39D-164F-8A01-EEA3683BB1F1}">
      <dgm:prSet/>
      <dgm:spPr/>
      <dgm:t>
        <a:bodyPr/>
        <a:lstStyle/>
        <a:p>
          <a:endParaRPr lang="en-US" sz="2800">
            <a:latin typeface="Franklin Gothic Book"/>
            <a:cs typeface="Franklin Gothic Book"/>
          </a:endParaRPr>
        </a:p>
      </dgm:t>
    </dgm:pt>
    <dgm:pt modelId="{9F9DDE95-EFE3-624C-B661-8B1F44DB1DDC}" type="sibTrans" cxnId="{EBD3A634-B39D-164F-8A01-EEA3683BB1F1}">
      <dgm:prSet/>
      <dgm:spPr/>
      <dgm:t>
        <a:bodyPr/>
        <a:lstStyle/>
        <a:p>
          <a:endParaRPr lang="en-US" sz="2800">
            <a:latin typeface="Franklin Gothic Book"/>
            <a:cs typeface="Franklin Gothic Book"/>
          </a:endParaRPr>
        </a:p>
      </dgm:t>
    </dgm:pt>
    <dgm:pt modelId="{44C860EC-A3DC-5B4F-A465-68983CA89D57}" type="pres">
      <dgm:prSet presAssocID="{0E89D6E3-4D1F-C241-868D-5C4189D3F7D5}" presName="Name0" presStyleCnt="0">
        <dgm:presLayoutVars>
          <dgm:dir/>
          <dgm:resizeHandles val="exact"/>
        </dgm:presLayoutVars>
      </dgm:prSet>
      <dgm:spPr/>
      <dgm:t>
        <a:bodyPr/>
        <a:lstStyle/>
        <a:p>
          <a:endParaRPr lang="en-US"/>
        </a:p>
      </dgm:t>
    </dgm:pt>
    <dgm:pt modelId="{2CE356F7-FC34-094B-9DD5-6DBD38D01FD4}" type="pres">
      <dgm:prSet presAssocID="{A67DFCA4-3557-EC4E-BC5A-964412707724}" presName="node" presStyleLbl="node1" presStyleIdx="0" presStyleCnt="3" custScaleX="267836" custScaleY="80022" custLinFactNeighborY="59524">
        <dgm:presLayoutVars>
          <dgm:bulletEnabled val="1"/>
        </dgm:presLayoutVars>
      </dgm:prSet>
      <dgm:spPr/>
      <dgm:t>
        <a:bodyPr/>
        <a:lstStyle/>
        <a:p>
          <a:endParaRPr lang="en-US"/>
        </a:p>
      </dgm:t>
    </dgm:pt>
    <dgm:pt modelId="{BECB82E4-1446-1E4F-9C1D-5A345C70C861}" type="pres">
      <dgm:prSet presAssocID="{BAB7EEBD-2B9A-064F-AFFF-E95754B1CD20}" presName="sibTrans" presStyleLbl="sibTrans2D1" presStyleIdx="0" presStyleCnt="2" custScaleX="344067" custScaleY="336765" custLinFactY="-44278" custLinFactNeighborX="-86520" custLinFactNeighborY="-100000"/>
      <dgm:spPr/>
      <dgm:t>
        <a:bodyPr/>
        <a:lstStyle/>
        <a:p>
          <a:endParaRPr lang="en-US"/>
        </a:p>
      </dgm:t>
    </dgm:pt>
    <dgm:pt modelId="{A1304547-74AA-A542-B8EB-60993BDFD4C1}" type="pres">
      <dgm:prSet presAssocID="{BAB7EEBD-2B9A-064F-AFFF-E95754B1CD20}" presName="connectorText" presStyleLbl="sibTrans2D1" presStyleIdx="0" presStyleCnt="2"/>
      <dgm:spPr/>
      <dgm:t>
        <a:bodyPr/>
        <a:lstStyle/>
        <a:p>
          <a:endParaRPr lang="en-US"/>
        </a:p>
      </dgm:t>
    </dgm:pt>
    <dgm:pt modelId="{E7A9E314-D378-7F42-AEA0-8362A6F98D16}" type="pres">
      <dgm:prSet presAssocID="{E47901B5-3E35-A74A-9A15-1256190479F0}" presName="node" presStyleLbl="node1" presStyleIdx="1" presStyleCnt="3" custScaleX="338849">
        <dgm:presLayoutVars>
          <dgm:bulletEnabled val="1"/>
        </dgm:presLayoutVars>
      </dgm:prSet>
      <dgm:spPr/>
      <dgm:t>
        <a:bodyPr/>
        <a:lstStyle/>
        <a:p>
          <a:endParaRPr lang="en-US"/>
        </a:p>
      </dgm:t>
    </dgm:pt>
    <dgm:pt modelId="{6F94938D-5DA5-1B41-AA77-E90501BEFDE4}" type="pres">
      <dgm:prSet presAssocID="{C19A780F-54C3-6A42-BD23-BD764E098911}" presName="sibTrans" presStyleLbl="sibTrans2D1" presStyleIdx="1" presStyleCnt="2" custScaleX="344067" custScaleY="336765" custLinFactY="-44278" custLinFactNeighborX="-86143" custLinFactNeighborY="-100000"/>
      <dgm:spPr/>
      <dgm:t>
        <a:bodyPr/>
        <a:lstStyle/>
        <a:p>
          <a:endParaRPr lang="en-US"/>
        </a:p>
      </dgm:t>
    </dgm:pt>
    <dgm:pt modelId="{2E6F35BE-844D-5F4F-86DC-86264900EA8D}" type="pres">
      <dgm:prSet presAssocID="{C19A780F-54C3-6A42-BD23-BD764E098911}" presName="connectorText" presStyleLbl="sibTrans2D1" presStyleIdx="1" presStyleCnt="2"/>
      <dgm:spPr/>
      <dgm:t>
        <a:bodyPr/>
        <a:lstStyle/>
        <a:p>
          <a:endParaRPr lang="en-US"/>
        </a:p>
      </dgm:t>
    </dgm:pt>
    <dgm:pt modelId="{771F300A-C363-0347-BB6D-F03FEC4E418D}" type="pres">
      <dgm:prSet presAssocID="{9AFBF59A-9E04-E742-984A-CAEF22B19C07}" presName="node" presStyleLbl="node1" presStyleIdx="2" presStyleCnt="3" custScaleX="338849" custScaleY="81508" custLinFactNeighborX="8756" custLinFactNeighborY="-56754">
        <dgm:presLayoutVars>
          <dgm:bulletEnabled val="1"/>
        </dgm:presLayoutVars>
      </dgm:prSet>
      <dgm:spPr/>
      <dgm:t>
        <a:bodyPr/>
        <a:lstStyle/>
        <a:p>
          <a:endParaRPr lang="en-US"/>
        </a:p>
      </dgm:t>
    </dgm:pt>
  </dgm:ptLst>
  <dgm:cxnLst>
    <dgm:cxn modelId="{84DE7120-DA45-9E45-A4E0-C734FA14197C}" type="presOf" srcId="{BAB7EEBD-2B9A-064F-AFFF-E95754B1CD20}" destId="{A1304547-74AA-A542-B8EB-60993BDFD4C1}" srcOrd="1" destOrd="0" presId="urn:microsoft.com/office/officeart/2005/8/layout/process1"/>
    <dgm:cxn modelId="{1C21376D-5562-634B-ABEA-CD4EF6BF04B2}" srcId="{0E89D6E3-4D1F-C241-868D-5C4189D3F7D5}" destId="{E47901B5-3E35-A74A-9A15-1256190479F0}" srcOrd="1" destOrd="0" parTransId="{7365EC5C-B281-5947-B08A-E023E52F0919}" sibTransId="{C19A780F-54C3-6A42-BD23-BD764E098911}"/>
    <dgm:cxn modelId="{EBD3A634-B39D-164F-8A01-EEA3683BB1F1}" srcId="{0E89D6E3-4D1F-C241-868D-5C4189D3F7D5}" destId="{9AFBF59A-9E04-E742-984A-CAEF22B19C07}" srcOrd="2" destOrd="0" parTransId="{07C3F684-7E66-1740-B136-5397960E7A45}" sibTransId="{9F9DDE95-EFE3-624C-B661-8B1F44DB1DDC}"/>
    <dgm:cxn modelId="{1B39CFEC-F754-6A45-9107-149FBEF913C9}" type="presOf" srcId="{E47901B5-3E35-A74A-9A15-1256190479F0}" destId="{E7A9E314-D378-7F42-AEA0-8362A6F98D16}" srcOrd="0" destOrd="0" presId="urn:microsoft.com/office/officeart/2005/8/layout/process1"/>
    <dgm:cxn modelId="{0785FC96-7158-DB4D-BF30-229D1B282FEE}" srcId="{0E89D6E3-4D1F-C241-868D-5C4189D3F7D5}" destId="{A67DFCA4-3557-EC4E-BC5A-964412707724}" srcOrd="0" destOrd="0" parTransId="{797C0A91-ED18-8844-99E7-814C5C792716}" sibTransId="{BAB7EEBD-2B9A-064F-AFFF-E95754B1CD20}"/>
    <dgm:cxn modelId="{6F5D4302-B41F-A145-9516-5D38E33B5153}" type="presOf" srcId="{BAB7EEBD-2B9A-064F-AFFF-E95754B1CD20}" destId="{BECB82E4-1446-1E4F-9C1D-5A345C70C861}" srcOrd="0" destOrd="0" presId="urn:microsoft.com/office/officeart/2005/8/layout/process1"/>
    <dgm:cxn modelId="{A3B8A791-2C58-AB4F-B263-F1DCCEA2295C}" type="presOf" srcId="{A67DFCA4-3557-EC4E-BC5A-964412707724}" destId="{2CE356F7-FC34-094B-9DD5-6DBD38D01FD4}" srcOrd="0" destOrd="0" presId="urn:microsoft.com/office/officeart/2005/8/layout/process1"/>
    <dgm:cxn modelId="{51B9367E-F704-C04C-BBB0-415179DAC6AF}" type="presOf" srcId="{9AFBF59A-9E04-E742-984A-CAEF22B19C07}" destId="{771F300A-C363-0347-BB6D-F03FEC4E418D}" srcOrd="0" destOrd="0" presId="urn:microsoft.com/office/officeart/2005/8/layout/process1"/>
    <dgm:cxn modelId="{C354F1D3-CCCB-E549-AA87-3F34DE80370F}" type="presOf" srcId="{0E89D6E3-4D1F-C241-868D-5C4189D3F7D5}" destId="{44C860EC-A3DC-5B4F-A465-68983CA89D57}" srcOrd="0" destOrd="0" presId="urn:microsoft.com/office/officeart/2005/8/layout/process1"/>
    <dgm:cxn modelId="{B769A0BE-BEDF-AB41-AE28-87F9EE1DD3A6}" type="presOf" srcId="{C19A780F-54C3-6A42-BD23-BD764E098911}" destId="{2E6F35BE-844D-5F4F-86DC-86264900EA8D}" srcOrd="1" destOrd="0" presId="urn:microsoft.com/office/officeart/2005/8/layout/process1"/>
    <dgm:cxn modelId="{19BE0650-804A-AE4F-A40A-026766D9BEE1}" type="presOf" srcId="{C19A780F-54C3-6A42-BD23-BD764E098911}" destId="{6F94938D-5DA5-1B41-AA77-E90501BEFDE4}" srcOrd="0" destOrd="0" presId="urn:microsoft.com/office/officeart/2005/8/layout/process1"/>
    <dgm:cxn modelId="{1EFA242C-4B46-9948-B203-960EE55B4E8D}" type="presParOf" srcId="{44C860EC-A3DC-5B4F-A465-68983CA89D57}" destId="{2CE356F7-FC34-094B-9DD5-6DBD38D01FD4}" srcOrd="0" destOrd="0" presId="urn:microsoft.com/office/officeart/2005/8/layout/process1"/>
    <dgm:cxn modelId="{E07DAB8F-79CC-394C-9CCD-FF131F371ACA}" type="presParOf" srcId="{44C860EC-A3DC-5B4F-A465-68983CA89D57}" destId="{BECB82E4-1446-1E4F-9C1D-5A345C70C861}" srcOrd="1" destOrd="0" presId="urn:microsoft.com/office/officeart/2005/8/layout/process1"/>
    <dgm:cxn modelId="{37EB5A48-80F2-4B46-849A-01E5D53746D8}" type="presParOf" srcId="{BECB82E4-1446-1E4F-9C1D-5A345C70C861}" destId="{A1304547-74AA-A542-B8EB-60993BDFD4C1}" srcOrd="0" destOrd="0" presId="urn:microsoft.com/office/officeart/2005/8/layout/process1"/>
    <dgm:cxn modelId="{051B2739-B087-BC4C-A4E2-3AE578E63275}" type="presParOf" srcId="{44C860EC-A3DC-5B4F-A465-68983CA89D57}" destId="{E7A9E314-D378-7F42-AEA0-8362A6F98D16}" srcOrd="2" destOrd="0" presId="urn:microsoft.com/office/officeart/2005/8/layout/process1"/>
    <dgm:cxn modelId="{6056CBBD-8A1A-314C-A442-FE9D97E3D47C}" type="presParOf" srcId="{44C860EC-A3DC-5B4F-A465-68983CA89D57}" destId="{6F94938D-5DA5-1B41-AA77-E90501BEFDE4}" srcOrd="3" destOrd="0" presId="urn:microsoft.com/office/officeart/2005/8/layout/process1"/>
    <dgm:cxn modelId="{1A6998FF-1C20-B34E-8D97-79F5EFE4C8C0}" type="presParOf" srcId="{6F94938D-5DA5-1B41-AA77-E90501BEFDE4}" destId="{2E6F35BE-844D-5F4F-86DC-86264900EA8D}" srcOrd="0" destOrd="0" presId="urn:microsoft.com/office/officeart/2005/8/layout/process1"/>
    <dgm:cxn modelId="{232A0264-DD13-5D40-9189-51E69D8DF9E0}" type="presParOf" srcId="{44C860EC-A3DC-5B4F-A465-68983CA89D57}" destId="{771F300A-C363-0347-BB6D-F03FEC4E418D}"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3F70371-444D-8041-BCF9-DE54F9EAD7DB}"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US"/>
        </a:p>
      </dgm:t>
    </dgm:pt>
    <dgm:pt modelId="{8D4E6C61-EE85-E147-A507-C7C8C975647D}">
      <dgm:prSet custT="1"/>
      <dgm:spPr>
        <a:solidFill>
          <a:srgbClr val="005148"/>
        </a:solidFill>
      </dgm:spPr>
      <dgm:t>
        <a:bodyPr/>
        <a:lstStyle/>
        <a:p>
          <a:pPr rtl="0"/>
          <a:r>
            <a:rPr lang="en-US" sz="2400" dirty="0" err="1" smtClean="0">
              <a:latin typeface="Franklin Gothic Medium"/>
              <a:cs typeface="Franklin Gothic Medium"/>
            </a:rPr>
            <a:t>Glaxo</a:t>
          </a:r>
          <a:r>
            <a:rPr lang="en-US" sz="2400" dirty="0" smtClean="0">
              <a:latin typeface="Franklin Gothic Medium"/>
              <a:cs typeface="Franklin Gothic Medium"/>
            </a:rPr>
            <a:t> - $3 billion</a:t>
          </a:r>
          <a:endParaRPr lang="en-US" sz="2400" dirty="0">
            <a:latin typeface="Franklin Gothic Medium"/>
            <a:cs typeface="Franklin Gothic Medium"/>
          </a:endParaRPr>
        </a:p>
      </dgm:t>
    </dgm:pt>
    <dgm:pt modelId="{CAF7F772-5C87-B940-84D6-D6007FE39B58}" type="parTrans" cxnId="{4A063D23-73EF-2B41-9117-351D59658566}">
      <dgm:prSet/>
      <dgm:spPr/>
      <dgm:t>
        <a:bodyPr/>
        <a:lstStyle/>
        <a:p>
          <a:endParaRPr lang="en-US" sz="2400">
            <a:latin typeface="Franklin Gothic Book"/>
            <a:cs typeface="Franklin Gothic Book"/>
          </a:endParaRPr>
        </a:p>
      </dgm:t>
    </dgm:pt>
    <dgm:pt modelId="{A53DEB72-02E4-E44A-AAC3-43CA30CCC366}" type="sibTrans" cxnId="{4A063D23-73EF-2B41-9117-351D59658566}">
      <dgm:prSet/>
      <dgm:spPr/>
      <dgm:t>
        <a:bodyPr/>
        <a:lstStyle/>
        <a:p>
          <a:endParaRPr lang="en-US" sz="2400">
            <a:latin typeface="Franklin Gothic Book"/>
            <a:cs typeface="Franklin Gothic Book"/>
          </a:endParaRPr>
        </a:p>
      </dgm:t>
    </dgm:pt>
    <dgm:pt modelId="{01A7367C-841A-394A-A187-EDA3045F4DDE}">
      <dgm:prSet custT="1"/>
      <dgm:spPr>
        <a:solidFill>
          <a:srgbClr val="005148"/>
        </a:solidFill>
      </dgm:spPr>
      <dgm:t>
        <a:bodyPr/>
        <a:lstStyle/>
        <a:p>
          <a:pPr rtl="0"/>
          <a:r>
            <a:rPr lang="en-US" sz="2400" dirty="0" smtClean="0">
              <a:latin typeface="Franklin Gothic Medium"/>
              <a:cs typeface="Franklin Gothic Medium"/>
            </a:rPr>
            <a:t>Johnson &amp; Johnson – over $2 billion</a:t>
          </a:r>
          <a:endParaRPr lang="en-US" sz="2400" dirty="0">
            <a:latin typeface="Franklin Gothic Medium"/>
            <a:cs typeface="Franklin Gothic Medium"/>
          </a:endParaRPr>
        </a:p>
      </dgm:t>
    </dgm:pt>
    <dgm:pt modelId="{C2119C2A-BF71-CA4C-9405-13374F67758C}" type="parTrans" cxnId="{44E20E61-1E20-D34D-A53C-BD594661E40B}">
      <dgm:prSet/>
      <dgm:spPr/>
      <dgm:t>
        <a:bodyPr/>
        <a:lstStyle/>
        <a:p>
          <a:endParaRPr lang="en-US" sz="2400">
            <a:latin typeface="Franklin Gothic Book"/>
            <a:cs typeface="Franklin Gothic Book"/>
          </a:endParaRPr>
        </a:p>
      </dgm:t>
    </dgm:pt>
    <dgm:pt modelId="{BEA439E4-0644-0944-8754-8B93D524591B}" type="sibTrans" cxnId="{44E20E61-1E20-D34D-A53C-BD594661E40B}">
      <dgm:prSet/>
      <dgm:spPr/>
      <dgm:t>
        <a:bodyPr/>
        <a:lstStyle/>
        <a:p>
          <a:endParaRPr lang="en-US" sz="2400">
            <a:latin typeface="Franklin Gothic Book"/>
            <a:cs typeface="Franklin Gothic Book"/>
          </a:endParaRPr>
        </a:p>
      </dgm:t>
    </dgm:pt>
    <dgm:pt modelId="{C69B4588-C3F4-DD42-8905-DA6517A9D26A}">
      <dgm:prSet custT="1"/>
      <dgm:spPr>
        <a:solidFill>
          <a:srgbClr val="005148"/>
        </a:solidFill>
      </dgm:spPr>
      <dgm:t>
        <a:bodyPr/>
        <a:lstStyle/>
        <a:p>
          <a:pPr rtl="0"/>
          <a:r>
            <a:rPr lang="en-US" sz="2400" dirty="0" smtClean="0">
              <a:latin typeface="Franklin Gothic Medium"/>
              <a:cs typeface="Franklin Gothic Medium"/>
            </a:rPr>
            <a:t>Abbott - $1.6 billion</a:t>
          </a:r>
          <a:endParaRPr lang="en-US" sz="2400" dirty="0">
            <a:latin typeface="Franklin Gothic Medium"/>
            <a:cs typeface="Franklin Gothic Medium"/>
          </a:endParaRPr>
        </a:p>
      </dgm:t>
    </dgm:pt>
    <dgm:pt modelId="{4A9BA2D5-4427-0F48-9C40-F7E5E751D82D}" type="parTrans" cxnId="{F2A97182-B979-8943-A5E6-DA33DB59FCCD}">
      <dgm:prSet/>
      <dgm:spPr/>
      <dgm:t>
        <a:bodyPr/>
        <a:lstStyle/>
        <a:p>
          <a:endParaRPr lang="en-US" sz="2400">
            <a:latin typeface="Franklin Gothic Book"/>
            <a:cs typeface="Franklin Gothic Book"/>
          </a:endParaRPr>
        </a:p>
      </dgm:t>
    </dgm:pt>
    <dgm:pt modelId="{E478330A-380D-5042-B727-7E17222E0F65}" type="sibTrans" cxnId="{F2A97182-B979-8943-A5E6-DA33DB59FCCD}">
      <dgm:prSet/>
      <dgm:spPr/>
      <dgm:t>
        <a:bodyPr/>
        <a:lstStyle/>
        <a:p>
          <a:endParaRPr lang="en-US" sz="2400">
            <a:latin typeface="Franklin Gothic Book"/>
            <a:cs typeface="Franklin Gothic Book"/>
          </a:endParaRPr>
        </a:p>
      </dgm:t>
    </dgm:pt>
    <dgm:pt modelId="{49A4CE33-33DB-4345-B3BB-4E30AA85B54E}">
      <dgm:prSet custT="1"/>
      <dgm:spPr>
        <a:solidFill>
          <a:schemeClr val="lt1">
            <a:hueOff val="0"/>
            <a:satOff val="0"/>
            <a:lumOff val="0"/>
          </a:schemeClr>
        </a:solidFill>
        <a:ln>
          <a:solidFill>
            <a:schemeClr val="tx1"/>
          </a:solidFill>
        </a:ln>
      </dgm:spPr>
      <dgm:t>
        <a:bodyPr/>
        <a:lstStyle/>
        <a:p>
          <a:pPr rtl="0"/>
          <a:r>
            <a:rPr lang="en-US" sz="2400" dirty="0" smtClean="0">
              <a:latin typeface="Franklin Gothic Book"/>
              <a:cs typeface="Franklin Gothic Book"/>
            </a:rPr>
            <a:t>Illegal promotion (Paxil and </a:t>
          </a:r>
          <a:r>
            <a:rPr lang="en-US" sz="2400" dirty="0" err="1" smtClean="0">
              <a:latin typeface="Franklin Gothic Book"/>
              <a:cs typeface="Franklin Gothic Book"/>
            </a:rPr>
            <a:t>Wellbutrin</a:t>
          </a:r>
          <a:r>
            <a:rPr lang="en-US" sz="2400" dirty="0" smtClean="0">
              <a:latin typeface="Franklin Gothic Book"/>
              <a:cs typeface="Franklin Gothic Book"/>
            </a:rPr>
            <a:t>)</a:t>
          </a:r>
          <a:endParaRPr lang="en-US" sz="2400" dirty="0">
            <a:latin typeface="Franklin Gothic Book"/>
            <a:cs typeface="Franklin Gothic Book"/>
          </a:endParaRPr>
        </a:p>
      </dgm:t>
    </dgm:pt>
    <dgm:pt modelId="{3CBE86C3-B2BC-3E46-891E-90467CEC231E}" type="parTrans" cxnId="{2973BE5B-AC56-1B41-8F1A-33F60E115682}">
      <dgm:prSet/>
      <dgm:spPr/>
      <dgm:t>
        <a:bodyPr/>
        <a:lstStyle/>
        <a:p>
          <a:endParaRPr lang="en-US" sz="2400">
            <a:latin typeface="Franklin Gothic Book"/>
            <a:cs typeface="Franklin Gothic Book"/>
          </a:endParaRPr>
        </a:p>
      </dgm:t>
    </dgm:pt>
    <dgm:pt modelId="{2CE7BDB7-7D69-3845-BF1C-5AEC1F1356AF}" type="sibTrans" cxnId="{2973BE5B-AC56-1B41-8F1A-33F60E115682}">
      <dgm:prSet/>
      <dgm:spPr/>
      <dgm:t>
        <a:bodyPr/>
        <a:lstStyle/>
        <a:p>
          <a:endParaRPr lang="en-US" sz="2400">
            <a:latin typeface="Franklin Gothic Book"/>
            <a:cs typeface="Franklin Gothic Book"/>
          </a:endParaRPr>
        </a:p>
      </dgm:t>
    </dgm:pt>
    <dgm:pt modelId="{60F0D93D-B7B1-E84E-9BDF-03470ADD0E80}">
      <dgm:prSet custT="1"/>
      <dgm:spPr>
        <a:solidFill>
          <a:schemeClr val="lt1">
            <a:hueOff val="0"/>
            <a:satOff val="0"/>
            <a:lumOff val="0"/>
          </a:schemeClr>
        </a:solidFill>
        <a:ln>
          <a:solidFill>
            <a:schemeClr val="tx1"/>
          </a:solidFill>
        </a:ln>
      </dgm:spPr>
      <dgm:t>
        <a:bodyPr/>
        <a:lstStyle/>
        <a:p>
          <a:pPr rtl="0"/>
          <a:r>
            <a:rPr lang="en-US" sz="2400" dirty="0" smtClean="0">
              <a:latin typeface="Franklin Gothic Book"/>
              <a:cs typeface="Franklin Gothic Book"/>
            </a:rPr>
            <a:t>Illegal marketing (</a:t>
          </a:r>
          <a:r>
            <a:rPr lang="en-US" sz="2400" dirty="0" err="1" smtClean="0">
              <a:latin typeface="Franklin Gothic Book"/>
              <a:cs typeface="Franklin Gothic Book"/>
            </a:rPr>
            <a:t>Risperidal</a:t>
          </a:r>
          <a:r>
            <a:rPr lang="en-US" sz="2400" dirty="0" smtClean="0">
              <a:latin typeface="Franklin Gothic Book"/>
              <a:cs typeface="Franklin Gothic Book"/>
            </a:rPr>
            <a:t>)</a:t>
          </a:r>
          <a:endParaRPr lang="en-US" sz="2400" dirty="0">
            <a:latin typeface="Franklin Gothic Book"/>
            <a:cs typeface="Franklin Gothic Book"/>
          </a:endParaRPr>
        </a:p>
      </dgm:t>
    </dgm:pt>
    <dgm:pt modelId="{0CF6EF79-AF0D-F64C-9883-78684C3F136F}" type="parTrans" cxnId="{BFA39C13-EA7E-5E41-B805-0B0B59AC30F9}">
      <dgm:prSet/>
      <dgm:spPr/>
      <dgm:t>
        <a:bodyPr/>
        <a:lstStyle/>
        <a:p>
          <a:endParaRPr lang="en-US" sz="2400">
            <a:latin typeface="Franklin Gothic Book"/>
            <a:cs typeface="Franklin Gothic Book"/>
          </a:endParaRPr>
        </a:p>
      </dgm:t>
    </dgm:pt>
    <dgm:pt modelId="{51D5DEA3-137F-E14B-AEE9-E4CBDDB4BDFE}" type="sibTrans" cxnId="{BFA39C13-EA7E-5E41-B805-0B0B59AC30F9}">
      <dgm:prSet/>
      <dgm:spPr/>
      <dgm:t>
        <a:bodyPr/>
        <a:lstStyle/>
        <a:p>
          <a:endParaRPr lang="en-US" sz="2400">
            <a:latin typeface="Franklin Gothic Book"/>
            <a:cs typeface="Franklin Gothic Book"/>
          </a:endParaRPr>
        </a:p>
      </dgm:t>
    </dgm:pt>
    <dgm:pt modelId="{CB3E40E2-8631-CD46-A75F-C720F8AD7C21}">
      <dgm:prSet custT="1"/>
      <dgm:spPr>
        <a:solidFill>
          <a:schemeClr val="lt1">
            <a:hueOff val="0"/>
            <a:satOff val="0"/>
            <a:lumOff val="0"/>
          </a:schemeClr>
        </a:solidFill>
        <a:ln>
          <a:solidFill>
            <a:schemeClr val="tx1"/>
          </a:solidFill>
        </a:ln>
      </dgm:spPr>
      <dgm:t>
        <a:bodyPr/>
        <a:lstStyle/>
        <a:p>
          <a:pPr rtl="0"/>
          <a:r>
            <a:rPr lang="en-US" sz="2400" dirty="0" smtClean="0">
              <a:latin typeface="Franklin Gothic Book"/>
              <a:cs typeface="Franklin Gothic Book"/>
            </a:rPr>
            <a:t>Illegal marketing (Depakote)</a:t>
          </a:r>
          <a:endParaRPr lang="en-US" sz="2400" dirty="0">
            <a:latin typeface="Franklin Gothic Book"/>
            <a:cs typeface="Franklin Gothic Book"/>
          </a:endParaRPr>
        </a:p>
      </dgm:t>
    </dgm:pt>
    <dgm:pt modelId="{E085FE1C-7663-0A4A-B512-F2BC8CE0DA94}" type="parTrans" cxnId="{56B07663-56B1-C947-B058-B998B30A7AA2}">
      <dgm:prSet/>
      <dgm:spPr/>
      <dgm:t>
        <a:bodyPr/>
        <a:lstStyle/>
        <a:p>
          <a:endParaRPr lang="en-US" sz="2400">
            <a:latin typeface="Franklin Gothic Book"/>
            <a:cs typeface="Franklin Gothic Book"/>
          </a:endParaRPr>
        </a:p>
      </dgm:t>
    </dgm:pt>
    <dgm:pt modelId="{AFBF8E85-1BCD-7D4E-A3D9-E5835B6CD107}" type="sibTrans" cxnId="{56B07663-56B1-C947-B058-B998B30A7AA2}">
      <dgm:prSet/>
      <dgm:spPr/>
      <dgm:t>
        <a:bodyPr/>
        <a:lstStyle/>
        <a:p>
          <a:endParaRPr lang="en-US" sz="2400">
            <a:latin typeface="Franklin Gothic Book"/>
            <a:cs typeface="Franklin Gothic Book"/>
          </a:endParaRPr>
        </a:p>
      </dgm:t>
    </dgm:pt>
    <dgm:pt modelId="{C4866B7E-66BC-504F-ADF7-CEAF97BC0905}">
      <dgm:prSet custT="1"/>
      <dgm:spPr>
        <a:solidFill>
          <a:schemeClr val="lt1">
            <a:hueOff val="0"/>
            <a:satOff val="0"/>
            <a:lumOff val="0"/>
          </a:schemeClr>
        </a:solidFill>
        <a:ln>
          <a:solidFill>
            <a:schemeClr val="tx1"/>
          </a:solidFill>
        </a:ln>
      </dgm:spPr>
      <dgm:t>
        <a:bodyPr/>
        <a:lstStyle/>
        <a:p>
          <a:pPr rtl="0"/>
          <a:r>
            <a:rPr lang="en-US" sz="2400" dirty="0" smtClean="0">
              <a:latin typeface="Franklin Gothic Book"/>
              <a:cs typeface="Franklin Gothic Book"/>
            </a:rPr>
            <a:t>Hiding safety problems (Avandia)</a:t>
          </a:r>
          <a:endParaRPr lang="en-US" sz="2400" dirty="0">
            <a:latin typeface="Franklin Gothic Book"/>
            <a:cs typeface="Franklin Gothic Book"/>
          </a:endParaRPr>
        </a:p>
      </dgm:t>
    </dgm:pt>
    <dgm:pt modelId="{BF24AEE3-2A01-0845-B852-45CAF9F33151}" type="parTrans" cxnId="{FF822A4C-B813-0140-AC08-2FECC63C5155}">
      <dgm:prSet/>
      <dgm:spPr/>
      <dgm:t>
        <a:bodyPr/>
        <a:lstStyle/>
        <a:p>
          <a:endParaRPr lang="en-US" sz="2400"/>
        </a:p>
      </dgm:t>
    </dgm:pt>
    <dgm:pt modelId="{1480EC17-B55E-2C42-9079-3E4F6110DEBA}" type="sibTrans" cxnId="{FF822A4C-B813-0140-AC08-2FECC63C5155}">
      <dgm:prSet/>
      <dgm:spPr/>
      <dgm:t>
        <a:bodyPr/>
        <a:lstStyle/>
        <a:p>
          <a:endParaRPr lang="en-US" sz="2400"/>
        </a:p>
      </dgm:t>
    </dgm:pt>
    <dgm:pt modelId="{CFA6CCF7-934A-6A4C-A576-D827BD7803E0}" type="pres">
      <dgm:prSet presAssocID="{63F70371-444D-8041-BCF9-DE54F9EAD7DB}" presName="linear" presStyleCnt="0">
        <dgm:presLayoutVars>
          <dgm:dir/>
          <dgm:animLvl val="lvl"/>
          <dgm:resizeHandles val="exact"/>
        </dgm:presLayoutVars>
      </dgm:prSet>
      <dgm:spPr/>
      <dgm:t>
        <a:bodyPr/>
        <a:lstStyle/>
        <a:p>
          <a:endParaRPr lang="en-US"/>
        </a:p>
      </dgm:t>
    </dgm:pt>
    <dgm:pt modelId="{EECAE744-4A4D-BC46-9096-42E94563BD9C}" type="pres">
      <dgm:prSet presAssocID="{8D4E6C61-EE85-E147-A507-C7C8C975647D}" presName="parentLin" presStyleCnt="0"/>
      <dgm:spPr/>
    </dgm:pt>
    <dgm:pt modelId="{AAE97B9C-978B-BC47-9949-A5F71842C98B}" type="pres">
      <dgm:prSet presAssocID="{8D4E6C61-EE85-E147-A507-C7C8C975647D}" presName="parentLeftMargin" presStyleLbl="node1" presStyleIdx="0" presStyleCnt="3"/>
      <dgm:spPr/>
      <dgm:t>
        <a:bodyPr/>
        <a:lstStyle/>
        <a:p>
          <a:endParaRPr lang="en-US"/>
        </a:p>
      </dgm:t>
    </dgm:pt>
    <dgm:pt modelId="{D74F2C66-4437-AD43-AA99-6E6845B61BAF}" type="pres">
      <dgm:prSet presAssocID="{8D4E6C61-EE85-E147-A507-C7C8C975647D}" presName="parentText" presStyleLbl="node1" presStyleIdx="0" presStyleCnt="3">
        <dgm:presLayoutVars>
          <dgm:chMax val="0"/>
          <dgm:bulletEnabled val="1"/>
        </dgm:presLayoutVars>
      </dgm:prSet>
      <dgm:spPr/>
      <dgm:t>
        <a:bodyPr/>
        <a:lstStyle/>
        <a:p>
          <a:endParaRPr lang="en-US"/>
        </a:p>
      </dgm:t>
    </dgm:pt>
    <dgm:pt modelId="{4A91D499-5C95-9245-9A6A-74E7979201D9}" type="pres">
      <dgm:prSet presAssocID="{8D4E6C61-EE85-E147-A507-C7C8C975647D}" presName="negativeSpace" presStyleCnt="0"/>
      <dgm:spPr/>
    </dgm:pt>
    <dgm:pt modelId="{AD10D859-8DAE-4F47-A6EA-DF23F7168BA4}" type="pres">
      <dgm:prSet presAssocID="{8D4E6C61-EE85-E147-A507-C7C8C975647D}" presName="childText" presStyleLbl="conFgAcc1" presStyleIdx="0" presStyleCnt="3">
        <dgm:presLayoutVars>
          <dgm:bulletEnabled val="1"/>
        </dgm:presLayoutVars>
      </dgm:prSet>
      <dgm:spPr/>
      <dgm:t>
        <a:bodyPr/>
        <a:lstStyle/>
        <a:p>
          <a:endParaRPr lang="en-US"/>
        </a:p>
      </dgm:t>
    </dgm:pt>
    <dgm:pt modelId="{D05132E1-0041-374E-8725-9D8DB16E328E}" type="pres">
      <dgm:prSet presAssocID="{A53DEB72-02E4-E44A-AAC3-43CA30CCC366}" presName="spaceBetweenRectangles" presStyleCnt="0"/>
      <dgm:spPr/>
    </dgm:pt>
    <dgm:pt modelId="{A595B292-ED2C-0B49-83E0-9800BE48E199}" type="pres">
      <dgm:prSet presAssocID="{01A7367C-841A-394A-A187-EDA3045F4DDE}" presName="parentLin" presStyleCnt="0"/>
      <dgm:spPr/>
    </dgm:pt>
    <dgm:pt modelId="{E565B14D-F256-3445-BD62-1878591ACFB9}" type="pres">
      <dgm:prSet presAssocID="{01A7367C-841A-394A-A187-EDA3045F4DDE}" presName="parentLeftMargin" presStyleLbl="node1" presStyleIdx="0" presStyleCnt="3"/>
      <dgm:spPr/>
      <dgm:t>
        <a:bodyPr/>
        <a:lstStyle/>
        <a:p>
          <a:endParaRPr lang="en-US"/>
        </a:p>
      </dgm:t>
    </dgm:pt>
    <dgm:pt modelId="{375B3279-E2BD-674C-ABFF-8CB6C955D419}" type="pres">
      <dgm:prSet presAssocID="{01A7367C-841A-394A-A187-EDA3045F4DDE}" presName="parentText" presStyleLbl="node1" presStyleIdx="1" presStyleCnt="3">
        <dgm:presLayoutVars>
          <dgm:chMax val="0"/>
          <dgm:bulletEnabled val="1"/>
        </dgm:presLayoutVars>
      </dgm:prSet>
      <dgm:spPr/>
      <dgm:t>
        <a:bodyPr/>
        <a:lstStyle/>
        <a:p>
          <a:endParaRPr lang="en-US"/>
        </a:p>
      </dgm:t>
    </dgm:pt>
    <dgm:pt modelId="{9E8959B8-86A8-7945-85B0-3DDEEA1FAF99}" type="pres">
      <dgm:prSet presAssocID="{01A7367C-841A-394A-A187-EDA3045F4DDE}" presName="negativeSpace" presStyleCnt="0"/>
      <dgm:spPr/>
    </dgm:pt>
    <dgm:pt modelId="{1693D5CC-8D34-5147-97A8-8AE4304EA7D6}" type="pres">
      <dgm:prSet presAssocID="{01A7367C-841A-394A-A187-EDA3045F4DDE}" presName="childText" presStyleLbl="conFgAcc1" presStyleIdx="1" presStyleCnt="3">
        <dgm:presLayoutVars>
          <dgm:bulletEnabled val="1"/>
        </dgm:presLayoutVars>
      </dgm:prSet>
      <dgm:spPr/>
      <dgm:t>
        <a:bodyPr/>
        <a:lstStyle/>
        <a:p>
          <a:endParaRPr lang="en-US"/>
        </a:p>
      </dgm:t>
    </dgm:pt>
    <dgm:pt modelId="{B1279EAE-2B20-B147-9735-902219F7F61D}" type="pres">
      <dgm:prSet presAssocID="{BEA439E4-0644-0944-8754-8B93D524591B}" presName="spaceBetweenRectangles" presStyleCnt="0"/>
      <dgm:spPr/>
    </dgm:pt>
    <dgm:pt modelId="{332042B4-6790-284C-AC6F-176039AB6B22}" type="pres">
      <dgm:prSet presAssocID="{C69B4588-C3F4-DD42-8905-DA6517A9D26A}" presName="parentLin" presStyleCnt="0"/>
      <dgm:spPr/>
    </dgm:pt>
    <dgm:pt modelId="{A6A82C19-429E-974F-B5A6-D961D67FCD2F}" type="pres">
      <dgm:prSet presAssocID="{C69B4588-C3F4-DD42-8905-DA6517A9D26A}" presName="parentLeftMargin" presStyleLbl="node1" presStyleIdx="1" presStyleCnt="3"/>
      <dgm:spPr/>
      <dgm:t>
        <a:bodyPr/>
        <a:lstStyle/>
        <a:p>
          <a:endParaRPr lang="en-US"/>
        </a:p>
      </dgm:t>
    </dgm:pt>
    <dgm:pt modelId="{45C6E3BD-A225-DD4E-8A48-CF10A9ABE165}" type="pres">
      <dgm:prSet presAssocID="{C69B4588-C3F4-DD42-8905-DA6517A9D26A}" presName="parentText" presStyleLbl="node1" presStyleIdx="2" presStyleCnt="3">
        <dgm:presLayoutVars>
          <dgm:chMax val="0"/>
          <dgm:bulletEnabled val="1"/>
        </dgm:presLayoutVars>
      </dgm:prSet>
      <dgm:spPr/>
      <dgm:t>
        <a:bodyPr/>
        <a:lstStyle/>
        <a:p>
          <a:endParaRPr lang="en-US"/>
        </a:p>
      </dgm:t>
    </dgm:pt>
    <dgm:pt modelId="{2DD5B92E-B070-C54F-B5B7-C5C2F221E0E4}" type="pres">
      <dgm:prSet presAssocID="{C69B4588-C3F4-DD42-8905-DA6517A9D26A}" presName="negativeSpace" presStyleCnt="0"/>
      <dgm:spPr/>
    </dgm:pt>
    <dgm:pt modelId="{01F098E9-683D-EB46-A77E-E93B5025F9ED}" type="pres">
      <dgm:prSet presAssocID="{C69B4588-C3F4-DD42-8905-DA6517A9D26A}" presName="childText" presStyleLbl="conFgAcc1" presStyleIdx="2" presStyleCnt="3">
        <dgm:presLayoutVars>
          <dgm:bulletEnabled val="1"/>
        </dgm:presLayoutVars>
      </dgm:prSet>
      <dgm:spPr/>
      <dgm:t>
        <a:bodyPr/>
        <a:lstStyle/>
        <a:p>
          <a:endParaRPr lang="en-US"/>
        </a:p>
      </dgm:t>
    </dgm:pt>
  </dgm:ptLst>
  <dgm:cxnLst>
    <dgm:cxn modelId="{82DEDFEA-2FE0-2546-99CD-6EBB910B77F9}" type="presOf" srcId="{C69B4588-C3F4-DD42-8905-DA6517A9D26A}" destId="{A6A82C19-429E-974F-B5A6-D961D67FCD2F}" srcOrd="0" destOrd="0" presId="urn:microsoft.com/office/officeart/2005/8/layout/list1"/>
    <dgm:cxn modelId="{BAF7095B-832F-0546-9CFE-31AB5075F564}" type="presOf" srcId="{49A4CE33-33DB-4345-B3BB-4E30AA85B54E}" destId="{AD10D859-8DAE-4F47-A6EA-DF23F7168BA4}" srcOrd="0" destOrd="0" presId="urn:microsoft.com/office/officeart/2005/8/layout/list1"/>
    <dgm:cxn modelId="{05822377-A397-144C-91A4-E1A9BA2B31A0}" type="presOf" srcId="{01A7367C-841A-394A-A187-EDA3045F4DDE}" destId="{375B3279-E2BD-674C-ABFF-8CB6C955D419}" srcOrd="1" destOrd="0" presId="urn:microsoft.com/office/officeart/2005/8/layout/list1"/>
    <dgm:cxn modelId="{2973BE5B-AC56-1B41-8F1A-33F60E115682}" srcId="{8D4E6C61-EE85-E147-A507-C7C8C975647D}" destId="{49A4CE33-33DB-4345-B3BB-4E30AA85B54E}" srcOrd="0" destOrd="0" parTransId="{3CBE86C3-B2BC-3E46-891E-90467CEC231E}" sibTransId="{2CE7BDB7-7D69-3845-BF1C-5AEC1F1356AF}"/>
    <dgm:cxn modelId="{F93094B6-D13C-754D-977A-17FFF8E0C365}" type="presOf" srcId="{01A7367C-841A-394A-A187-EDA3045F4DDE}" destId="{E565B14D-F256-3445-BD62-1878591ACFB9}" srcOrd="0" destOrd="0" presId="urn:microsoft.com/office/officeart/2005/8/layout/list1"/>
    <dgm:cxn modelId="{D745E4F5-5B53-024E-8CA7-5009C470FA5F}" type="presOf" srcId="{C4866B7E-66BC-504F-ADF7-CEAF97BC0905}" destId="{AD10D859-8DAE-4F47-A6EA-DF23F7168BA4}" srcOrd="0" destOrd="1" presId="urn:microsoft.com/office/officeart/2005/8/layout/list1"/>
    <dgm:cxn modelId="{F2A97182-B979-8943-A5E6-DA33DB59FCCD}" srcId="{63F70371-444D-8041-BCF9-DE54F9EAD7DB}" destId="{C69B4588-C3F4-DD42-8905-DA6517A9D26A}" srcOrd="2" destOrd="0" parTransId="{4A9BA2D5-4427-0F48-9C40-F7E5E751D82D}" sibTransId="{E478330A-380D-5042-B727-7E17222E0F65}"/>
    <dgm:cxn modelId="{44E20E61-1E20-D34D-A53C-BD594661E40B}" srcId="{63F70371-444D-8041-BCF9-DE54F9EAD7DB}" destId="{01A7367C-841A-394A-A187-EDA3045F4DDE}" srcOrd="1" destOrd="0" parTransId="{C2119C2A-BF71-CA4C-9405-13374F67758C}" sibTransId="{BEA439E4-0644-0944-8754-8B93D524591B}"/>
    <dgm:cxn modelId="{64F59357-9A16-C041-800B-C5A569D2A510}" type="presOf" srcId="{C69B4588-C3F4-DD42-8905-DA6517A9D26A}" destId="{45C6E3BD-A225-DD4E-8A48-CF10A9ABE165}" srcOrd="1" destOrd="0" presId="urn:microsoft.com/office/officeart/2005/8/layout/list1"/>
    <dgm:cxn modelId="{DF26920E-BF56-5048-B160-621277B75342}" type="presOf" srcId="{60F0D93D-B7B1-E84E-9BDF-03470ADD0E80}" destId="{1693D5CC-8D34-5147-97A8-8AE4304EA7D6}" srcOrd="0" destOrd="0" presId="urn:microsoft.com/office/officeart/2005/8/layout/list1"/>
    <dgm:cxn modelId="{4A063D23-73EF-2B41-9117-351D59658566}" srcId="{63F70371-444D-8041-BCF9-DE54F9EAD7DB}" destId="{8D4E6C61-EE85-E147-A507-C7C8C975647D}" srcOrd="0" destOrd="0" parTransId="{CAF7F772-5C87-B940-84D6-D6007FE39B58}" sibTransId="{A53DEB72-02E4-E44A-AAC3-43CA30CCC366}"/>
    <dgm:cxn modelId="{DEC19958-D1E3-7443-B65B-189288ED88DA}" type="presOf" srcId="{CB3E40E2-8631-CD46-A75F-C720F8AD7C21}" destId="{01F098E9-683D-EB46-A77E-E93B5025F9ED}" srcOrd="0" destOrd="0" presId="urn:microsoft.com/office/officeart/2005/8/layout/list1"/>
    <dgm:cxn modelId="{56B07663-56B1-C947-B058-B998B30A7AA2}" srcId="{C69B4588-C3F4-DD42-8905-DA6517A9D26A}" destId="{CB3E40E2-8631-CD46-A75F-C720F8AD7C21}" srcOrd="0" destOrd="0" parTransId="{E085FE1C-7663-0A4A-B512-F2BC8CE0DA94}" sibTransId="{AFBF8E85-1BCD-7D4E-A3D9-E5835B6CD107}"/>
    <dgm:cxn modelId="{BFA39C13-EA7E-5E41-B805-0B0B59AC30F9}" srcId="{01A7367C-841A-394A-A187-EDA3045F4DDE}" destId="{60F0D93D-B7B1-E84E-9BDF-03470ADD0E80}" srcOrd="0" destOrd="0" parTransId="{0CF6EF79-AF0D-F64C-9883-78684C3F136F}" sibTransId="{51D5DEA3-137F-E14B-AEE9-E4CBDDB4BDFE}"/>
    <dgm:cxn modelId="{7DC4077E-17E9-2546-9F28-7667A69FB06B}" type="presOf" srcId="{8D4E6C61-EE85-E147-A507-C7C8C975647D}" destId="{AAE97B9C-978B-BC47-9949-A5F71842C98B}" srcOrd="0" destOrd="0" presId="urn:microsoft.com/office/officeart/2005/8/layout/list1"/>
    <dgm:cxn modelId="{FF822A4C-B813-0140-AC08-2FECC63C5155}" srcId="{8D4E6C61-EE85-E147-A507-C7C8C975647D}" destId="{C4866B7E-66BC-504F-ADF7-CEAF97BC0905}" srcOrd="1" destOrd="0" parTransId="{BF24AEE3-2A01-0845-B852-45CAF9F33151}" sibTransId="{1480EC17-B55E-2C42-9079-3E4F6110DEBA}"/>
    <dgm:cxn modelId="{44ECCB39-FB62-8C4D-A7B1-E00080FC6E0E}" type="presOf" srcId="{63F70371-444D-8041-BCF9-DE54F9EAD7DB}" destId="{CFA6CCF7-934A-6A4C-A576-D827BD7803E0}" srcOrd="0" destOrd="0" presId="urn:microsoft.com/office/officeart/2005/8/layout/list1"/>
    <dgm:cxn modelId="{84438DB5-BD1D-3D40-98CB-93C14143C069}" type="presOf" srcId="{8D4E6C61-EE85-E147-A507-C7C8C975647D}" destId="{D74F2C66-4437-AD43-AA99-6E6845B61BAF}" srcOrd="1" destOrd="0" presId="urn:microsoft.com/office/officeart/2005/8/layout/list1"/>
    <dgm:cxn modelId="{26851729-C217-2441-A04C-42B029DF035F}" type="presParOf" srcId="{CFA6CCF7-934A-6A4C-A576-D827BD7803E0}" destId="{EECAE744-4A4D-BC46-9096-42E94563BD9C}" srcOrd="0" destOrd="0" presId="urn:microsoft.com/office/officeart/2005/8/layout/list1"/>
    <dgm:cxn modelId="{C7F7FDDD-A245-D041-A540-094C798A63C8}" type="presParOf" srcId="{EECAE744-4A4D-BC46-9096-42E94563BD9C}" destId="{AAE97B9C-978B-BC47-9949-A5F71842C98B}" srcOrd="0" destOrd="0" presId="urn:microsoft.com/office/officeart/2005/8/layout/list1"/>
    <dgm:cxn modelId="{B7FDE400-A5EF-7A44-92E0-249B44D55ADA}" type="presParOf" srcId="{EECAE744-4A4D-BC46-9096-42E94563BD9C}" destId="{D74F2C66-4437-AD43-AA99-6E6845B61BAF}" srcOrd="1" destOrd="0" presId="urn:microsoft.com/office/officeart/2005/8/layout/list1"/>
    <dgm:cxn modelId="{1521D2BF-BFCE-D44C-BAF2-B31AC2859FCC}" type="presParOf" srcId="{CFA6CCF7-934A-6A4C-A576-D827BD7803E0}" destId="{4A91D499-5C95-9245-9A6A-74E7979201D9}" srcOrd="1" destOrd="0" presId="urn:microsoft.com/office/officeart/2005/8/layout/list1"/>
    <dgm:cxn modelId="{61F41A81-319B-A340-AFAD-669AB8BC2B9C}" type="presParOf" srcId="{CFA6CCF7-934A-6A4C-A576-D827BD7803E0}" destId="{AD10D859-8DAE-4F47-A6EA-DF23F7168BA4}" srcOrd="2" destOrd="0" presId="urn:microsoft.com/office/officeart/2005/8/layout/list1"/>
    <dgm:cxn modelId="{6C2F8729-43E7-1F49-A642-8A2E3F10CE6F}" type="presParOf" srcId="{CFA6CCF7-934A-6A4C-A576-D827BD7803E0}" destId="{D05132E1-0041-374E-8725-9D8DB16E328E}" srcOrd="3" destOrd="0" presId="urn:microsoft.com/office/officeart/2005/8/layout/list1"/>
    <dgm:cxn modelId="{0582E7AC-137B-BA43-AB82-A2BECC3FFEB1}" type="presParOf" srcId="{CFA6CCF7-934A-6A4C-A576-D827BD7803E0}" destId="{A595B292-ED2C-0B49-83E0-9800BE48E199}" srcOrd="4" destOrd="0" presId="urn:microsoft.com/office/officeart/2005/8/layout/list1"/>
    <dgm:cxn modelId="{6FAB982E-9898-ED4F-AF6D-33B110A531FC}" type="presParOf" srcId="{A595B292-ED2C-0B49-83E0-9800BE48E199}" destId="{E565B14D-F256-3445-BD62-1878591ACFB9}" srcOrd="0" destOrd="0" presId="urn:microsoft.com/office/officeart/2005/8/layout/list1"/>
    <dgm:cxn modelId="{5A63F254-D58C-3746-A013-BF6B3D14A978}" type="presParOf" srcId="{A595B292-ED2C-0B49-83E0-9800BE48E199}" destId="{375B3279-E2BD-674C-ABFF-8CB6C955D419}" srcOrd="1" destOrd="0" presId="urn:microsoft.com/office/officeart/2005/8/layout/list1"/>
    <dgm:cxn modelId="{48D99644-F1F5-4F42-B914-CE48191B9E06}" type="presParOf" srcId="{CFA6CCF7-934A-6A4C-A576-D827BD7803E0}" destId="{9E8959B8-86A8-7945-85B0-3DDEEA1FAF99}" srcOrd="5" destOrd="0" presId="urn:microsoft.com/office/officeart/2005/8/layout/list1"/>
    <dgm:cxn modelId="{C9411F39-7455-0149-95F6-BC9792924798}" type="presParOf" srcId="{CFA6CCF7-934A-6A4C-A576-D827BD7803E0}" destId="{1693D5CC-8D34-5147-97A8-8AE4304EA7D6}" srcOrd="6" destOrd="0" presId="urn:microsoft.com/office/officeart/2005/8/layout/list1"/>
    <dgm:cxn modelId="{D852B36A-F78A-3F40-BA01-CB5D7DB500C4}" type="presParOf" srcId="{CFA6CCF7-934A-6A4C-A576-D827BD7803E0}" destId="{B1279EAE-2B20-B147-9735-902219F7F61D}" srcOrd="7" destOrd="0" presId="urn:microsoft.com/office/officeart/2005/8/layout/list1"/>
    <dgm:cxn modelId="{90B161C7-17BC-3648-A610-3B6628F3DD68}" type="presParOf" srcId="{CFA6CCF7-934A-6A4C-A576-D827BD7803E0}" destId="{332042B4-6790-284C-AC6F-176039AB6B22}" srcOrd="8" destOrd="0" presId="urn:microsoft.com/office/officeart/2005/8/layout/list1"/>
    <dgm:cxn modelId="{CED9B4FC-BBA1-D047-BB9E-18BA2AF70516}" type="presParOf" srcId="{332042B4-6790-284C-AC6F-176039AB6B22}" destId="{A6A82C19-429E-974F-B5A6-D961D67FCD2F}" srcOrd="0" destOrd="0" presId="urn:microsoft.com/office/officeart/2005/8/layout/list1"/>
    <dgm:cxn modelId="{1DA93305-9D22-5E42-A64D-F806B818156D}" type="presParOf" srcId="{332042B4-6790-284C-AC6F-176039AB6B22}" destId="{45C6E3BD-A225-DD4E-8A48-CF10A9ABE165}" srcOrd="1" destOrd="0" presId="urn:microsoft.com/office/officeart/2005/8/layout/list1"/>
    <dgm:cxn modelId="{0828F438-F4F1-7E46-9B91-B965E95F59A6}" type="presParOf" srcId="{CFA6CCF7-934A-6A4C-A576-D827BD7803E0}" destId="{2DD5B92E-B070-C54F-B5B7-C5C2F221E0E4}" srcOrd="9" destOrd="0" presId="urn:microsoft.com/office/officeart/2005/8/layout/list1"/>
    <dgm:cxn modelId="{56EACB63-1C92-8149-80F9-E18F1E211BBF}" type="presParOf" srcId="{CFA6CCF7-934A-6A4C-A576-D827BD7803E0}" destId="{01F098E9-683D-EB46-A77E-E93B5025F9ED}"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849F8E6-9824-7741-BEF9-0D6C32F4448D}"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lang="en-US"/>
        </a:p>
      </dgm:t>
    </dgm:pt>
    <dgm:pt modelId="{2532BE70-C982-6247-B572-3FCFA25F89EF}">
      <dgm:prSet/>
      <dgm:spPr>
        <a:solidFill>
          <a:schemeClr val="bg1"/>
        </a:solidFill>
        <a:ln>
          <a:solidFill>
            <a:srgbClr val="003300">
              <a:alpha val="90000"/>
            </a:srgbClr>
          </a:solidFill>
        </a:ln>
      </dgm:spPr>
      <dgm:t>
        <a:bodyPr/>
        <a:lstStyle/>
        <a:p>
          <a:pPr rtl="0"/>
          <a:r>
            <a:rPr lang="en-US" dirty="0" smtClean="0">
              <a:latin typeface="Franklin Gothic Book"/>
              <a:cs typeface="Franklin Gothic Book"/>
            </a:rPr>
            <a:t>Reduced from ~50M to ~30M in 2019, </a:t>
          </a:r>
          <a:r>
            <a:rPr lang="en-US" i="1" dirty="0" smtClean="0">
              <a:latin typeface="Franklin Gothic Book"/>
              <a:cs typeface="Franklin Gothic Book"/>
            </a:rPr>
            <a:t>i.e.,</a:t>
          </a:r>
          <a:r>
            <a:rPr lang="en-US" dirty="0" smtClean="0">
              <a:latin typeface="Franklin Gothic Book"/>
              <a:cs typeface="Franklin Gothic Book"/>
            </a:rPr>
            <a:t> from 17% to 11% of population.</a:t>
          </a:r>
          <a:endParaRPr lang="en-US" dirty="0">
            <a:latin typeface="Franklin Gothic Book"/>
            <a:cs typeface="Franklin Gothic Book"/>
          </a:endParaRPr>
        </a:p>
      </dgm:t>
    </dgm:pt>
    <dgm:pt modelId="{BB204C9B-D835-1B40-9AC2-FE4A9C0C4EDA}" type="parTrans" cxnId="{F49A40AA-1842-D149-B5AD-E2DDC3B9EBBF}">
      <dgm:prSet/>
      <dgm:spPr/>
      <dgm:t>
        <a:bodyPr/>
        <a:lstStyle/>
        <a:p>
          <a:endParaRPr lang="en-US"/>
        </a:p>
      </dgm:t>
    </dgm:pt>
    <dgm:pt modelId="{12DF0111-E1E0-5645-8419-4ED660CDB10B}" type="sibTrans" cxnId="{F49A40AA-1842-D149-B5AD-E2DDC3B9EBBF}">
      <dgm:prSet/>
      <dgm:spPr/>
      <dgm:t>
        <a:bodyPr/>
        <a:lstStyle/>
        <a:p>
          <a:endParaRPr lang="en-US"/>
        </a:p>
      </dgm:t>
    </dgm:pt>
    <dgm:pt modelId="{A68B8388-16C8-E84F-A65A-704A46CFDAA1}">
      <dgm:prSet/>
      <dgm:spPr>
        <a:solidFill>
          <a:srgbClr val="005148"/>
        </a:solidFill>
        <a:ln>
          <a:solidFill>
            <a:srgbClr val="003300"/>
          </a:solidFill>
        </a:ln>
      </dgm:spPr>
      <dgm:t>
        <a:bodyPr/>
        <a:lstStyle/>
        <a:p>
          <a:pPr rtl="0"/>
          <a:r>
            <a:rPr lang="en-US" dirty="0" smtClean="0">
              <a:latin typeface="Franklin Gothic Medium"/>
              <a:cs typeface="Franklin Gothic Medium"/>
            </a:rPr>
            <a:t>Safety-Net Hospitals</a:t>
          </a:r>
          <a:endParaRPr lang="en-US" dirty="0">
            <a:latin typeface="Franklin Gothic Medium"/>
            <a:cs typeface="Franklin Gothic Medium"/>
          </a:endParaRPr>
        </a:p>
      </dgm:t>
    </dgm:pt>
    <dgm:pt modelId="{24080F0F-C27B-404B-A57D-FB6A2F3D1CB9}" type="parTrans" cxnId="{2B18FD8A-C905-C244-A22E-6CD776518B40}">
      <dgm:prSet/>
      <dgm:spPr/>
      <dgm:t>
        <a:bodyPr/>
        <a:lstStyle/>
        <a:p>
          <a:endParaRPr lang="en-US"/>
        </a:p>
      </dgm:t>
    </dgm:pt>
    <dgm:pt modelId="{D1D3F898-2BA9-974F-BE66-588ED27C9634}" type="sibTrans" cxnId="{2B18FD8A-C905-C244-A22E-6CD776518B40}">
      <dgm:prSet/>
      <dgm:spPr/>
      <dgm:t>
        <a:bodyPr/>
        <a:lstStyle/>
        <a:p>
          <a:endParaRPr lang="en-US"/>
        </a:p>
      </dgm:t>
    </dgm:pt>
    <dgm:pt modelId="{F094250B-AD8B-5A4C-AADF-AE2775720147}">
      <dgm:prSet/>
      <dgm:spPr>
        <a:solidFill>
          <a:srgbClr val="005148"/>
        </a:solidFill>
        <a:ln>
          <a:solidFill>
            <a:srgbClr val="003300"/>
          </a:solidFill>
        </a:ln>
      </dgm:spPr>
      <dgm:t>
        <a:bodyPr/>
        <a:lstStyle/>
        <a:p>
          <a:pPr rtl="0"/>
          <a:r>
            <a:rPr lang="en-US" dirty="0" smtClean="0">
              <a:latin typeface="Franklin Gothic Medium"/>
              <a:cs typeface="Franklin Gothic Medium"/>
            </a:rPr>
            <a:t>Community Health Centers</a:t>
          </a:r>
          <a:endParaRPr lang="en-US" dirty="0">
            <a:latin typeface="Franklin Gothic Medium"/>
            <a:cs typeface="Franklin Gothic Medium"/>
          </a:endParaRPr>
        </a:p>
      </dgm:t>
    </dgm:pt>
    <dgm:pt modelId="{44980B42-4BD0-F746-8BAC-A9BED12A76C7}" type="parTrans" cxnId="{50443FA6-F484-6744-8488-1D570C2E7CC3}">
      <dgm:prSet/>
      <dgm:spPr/>
      <dgm:t>
        <a:bodyPr/>
        <a:lstStyle/>
        <a:p>
          <a:endParaRPr lang="en-US"/>
        </a:p>
      </dgm:t>
    </dgm:pt>
    <dgm:pt modelId="{96E5B39C-0C29-7E4B-BB65-E1B81BFD65A9}" type="sibTrans" cxnId="{50443FA6-F484-6744-8488-1D570C2E7CC3}">
      <dgm:prSet/>
      <dgm:spPr/>
      <dgm:t>
        <a:bodyPr/>
        <a:lstStyle/>
        <a:p>
          <a:endParaRPr lang="en-US"/>
        </a:p>
      </dgm:t>
    </dgm:pt>
    <dgm:pt modelId="{CD19FD06-49D6-824C-A6D6-064E73DC160B}">
      <dgm:prSet/>
      <dgm:spPr>
        <a:solidFill>
          <a:srgbClr val="005148"/>
        </a:solidFill>
        <a:ln>
          <a:solidFill>
            <a:srgbClr val="003300"/>
          </a:solidFill>
        </a:ln>
      </dgm:spPr>
      <dgm:t>
        <a:bodyPr/>
        <a:lstStyle/>
        <a:p>
          <a:pPr rtl="0"/>
          <a:r>
            <a:rPr lang="en-US" dirty="0" smtClean="0">
              <a:latin typeface="Franklin Gothic Medium"/>
              <a:cs typeface="Franklin Gothic Medium"/>
            </a:rPr>
            <a:t>Number of Uninsured</a:t>
          </a:r>
          <a:endParaRPr lang="en-US" dirty="0">
            <a:latin typeface="Franklin Gothic Medium"/>
            <a:cs typeface="Franklin Gothic Medium"/>
          </a:endParaRPr>
        </a:p>
      </dgm:t>
    </dgm:pt>
    <dgm:pt modelId="{16BE52FA-D19F-0D4E-8245-1C215641A96A}" type="parTrans" cxnId="{359C0340-62DF-9548-9F8B-DCB41B908034}">
      <dgm:prSet/>
      <dgm:spPr/>
      <dgm:t>
        <a:bodyPr/>
        <a:lstStyle/>
        <a:p>
          <a:endParaRPr lang="en-US"/>
        </a:p>
      </dgm:t>
    </dgm:pt>
    <dgm:pt modelId="{EFF2E96A-C6F2-D240-AF1D-698CB2BB175E}" type="sibTrans" cxnId="{359C0340-62DF-9548-9F8B-DCB41B908034}">
      <dgm:prSet/>
      <dgm:spPr/>
      <dgm:t>
        <a:bodyPr/>
        <a:lstStyle/>
        <a:p>
          <a:endParaRPr lang="en-US"/>
        </a:p>
      </dgm:t>
    </dgm:pt>
    <dgm:pt modelId="{89525EEB-E107-0B4E-A4A9-735AE0227138}">
      <dgm:prSet/>
      <dgm:spPr>
        <a:solidFill>
          <a:schemeClr val="bg1"/>
        </a:solidFill>
        <a:ln>
          <a:solidFill>
            <a:srgbClr val="003300">
              <a:alpha val="90000"/>
            </a:srgbClr>
          </a:solidFill>
        </a:ln>
      </dgm:spPr>
      <dgm:t>
        <a:bodyPr/>
        <a:lstStyle/>
        <a:p>
          <a:pPr rtl="0"/>
          <a:r>
            <a:rPr lang="en-US" dirty="0" smtClean="0">
              <a:latin typeface="Franklin Gothic Book"/>
              <a:cs typeface="Franklin Gothic Book"/>
            </a:rPr>
            <a:t>Funding through Medicare cut by $36 billion through 2019.</a:t>
          </a:r>
          <a:endParaRPr lang="en-US" dirty="0">
            <a:latin typeface="Franklin Gothic Book"/>
            <a:cs typeface="Franklin Gothic Book"/>
          </a:endParaRPr>
        </a:p>
      </dgm:t>
    </dgm:pt>
    <dgm:pt modelId="{76099097-EE37-F943-B09A-C9EEF0B1CDA1}" type="parTrans" cxnId="{A893A36B-025A-6945-A466-5663488FDEB9}">
      <dgm:prSet/>
      <dgm:spPr/>
      <dgm:t>
        <a:bodyPr/>
        <a:lstStyle/>
        <a:p>
          <a:endParaRPr lang="en-US"/>
        </a:p>
      </dgm:t>
    </dgm:pt>
    <dgm:pt modelId="{2670281A-A065-C848-B0CD-F7801468D3F7}" type="sibTrans" cxnId="{A893A36B-025A-6945-A466-5663488FDEB9}">
      <dgm:prSet/>
      <dgm:spPr/>
      <dgm:t>
        <a:bodyPr/>
        <a:lstStyle/>
        <a:p>
          <a:endParaRPr lang="en-US"/>
        </a:p>
      </dgm:t>
    </dgm:pt>
    <dgm:pt modelId="{90211413-437D-D24B-A6EE-E5FBF6F92258}">
      <dgm:prSet/>
      <dgm:spPr>
        <a:solidFill>
          <a:schemeClr val="bg1"/>
        </a:solidFill>
        <a:ln>
          <a:solidFill>
            <a:srgbClr val="003300">
              <a:alpha val="90000"/>
            </a:srgbClr>
          </a:solidFill>
        </a:ln>
      </dgm:spPr>
      <dgm:t>
        <a:bodyPr/>
        <a:lstStyle/>
        <a:p>
          <a:pPr rtl="0"/>
          <a:r>
            <a:rPr lang="en-US" dirty="0" smtClean="0">
              <a:latin typeface="Franklin Gothic Book"/>
              <a:cs typeface="Franklin Gothic Book"/>
            </a:rPr>
            <a:t>Receive extra $1 billion annually – </a:t>
          </a:r>
          <a:r>
            <a:rPr lang="en-US" i="1" dirty="0" smtClean="0">
              <a:latin typeface="Franklin Gothic Book"/>
              <a:cs typeface="Franklin Gothic Book"/>
            </a:rPr>
            <a:t>maybe</a:t>
          </a:r>
          <a:r>
            <a:rPr lang="en-US" dirty="0" smtClean="0">
              <a:latin typeface="Franklin Gothic Book"/>
              <a:cs typeface="Franklin Gothic Book"/>
            </a:rPr>
            <a:t>!</a:t>
          </a:r>
          <a:endParaRPr lang="en-US" dirty="0">
            <a:latin typeface="Franklin Gothic Book"/>
            <a:cs typeface="Franklin Gothic Book"/>
          </a:endParaRPr>
        </a:p>
      </dgm:t>
    </dgm:pt>
    <dgm:pt modelId="{4C49DC54-D580-E04E-A050-5C78621CADB2}" type="parTrans" cxnId="{5E1892A0-39A2-7E4B-9901-E40C99E206D7}">
      <dgm:prSet/>
      <dgm:spPr/>
      <dgm:t>
        <a:bodyPr/>
        <a:lstStyle/>
        <a:p>
          <a:endParaRPr lang="en-US"/>
        </a:p>
      </dgm:t>
    </dgm:pt>
    <dgm:pt modelId="{4FC156E9-7B3D-774C-8C59-70E31816674B}" type="sibTrans" cxnId="{5E1892A0-39A2-7E4B-9901-E40C99E206D7}">
      <dgm:prSet/>
      <dgm:spPr/>
      <dgm:t>
        <a:bodyPr/>
        <a:lstStyle/>
        <a:p>
          <a:endParaRPr lang="en-US"/>
        </a:p>
      </dgm:t>
    </dgm:pt>
    <dgm:pt modelId="{6F37317B-0C5D-FF43-99FC-514230815E2D}" type="pres">
      <dgm:prSet presAssocID="{A849F8E6-9824-7741-BEF9-0D6C32F4448D}" presName="Name0" presStyleCnt="0">
        <dgm:presLayoutVars>
          <dgm:dir/>
          <dgm:animLvl val="lvl"/>
          <dgm:resizeHandles val="exact"/>
        </dgm:presLayoutVars>
      </dgm:prSet>
      <dgm:spPr/>
      <dgm:t>
        <a:bodyPr/>
        <a:lstStyle/>
        <a:p>
          <a:endParaRPr lang="en-US"/>
        </a:p>
      </dgm:t>
    </dgm:pt>
    <dgm:pt modelId="{6F681EBC-2B2F-8F44-94BB-14419C4612B5}" type="pres">
      <dgm:prSet presAssocID="{CD19FD06-49D6-824C-A6D6-064E73DC160B}" presName="linNode" presStyleCnt="0"/>
      <dgm:spPr/>
    </dgm:pt>
    <dgm:pt modelId="{8EDC48AD-DCEA-4F43-9113-9234F889413D}" type="pres">
      <dgm:prSet presAssocID="{CD19FD06-49D6-824C-A6D6-064E73DC160B}" presName="parentText" presStyleLbl="node1" presStyleIdx="0" presStyleCnt="3">
        <dgm:presLayoutVars>
          <dgm:chMax val="1"/>
          <dgm:bulletEnabled val="1"/>
        </dgm:presLayoutVars>
      </dgm:prSet>
      <dgm:spPr/>
      <dgm:t>
        <a:bodyPr/>
        <a:lstStyle/>
        <a:p>
          <a:endParaRPr lang="en-US"/>
        </a:p>
      </dgm:t>
    </dgm:pt>
    <dgm:pt modelId="{FEB7FF82-FCBC-3D4A-900B-306D08370D0D}" type="pres">
      <dgm:prSet presAssocID="{CD19FD06-49D6-824C-A6D6-064E73DC160B}" presName="descendantText" presStyleLbl="alignAccFollowNode1" presStyleIdx="0" presStyleCnt="3">
        <dgm:presLayoutVars>
          <dgm:bulletEnabled val="1"/>
        </dgm:presLayoutVars>
      </dgm:prSet>
      <dgm:spPr/>
      <dgm:t>
        <a:bodyPr/>
        <a:lstStyle/>
        <a:p>
          <a:endParaRPr lang="en-US"/>
        </a:p>
      </dgm:t>
    </dgm:pt>
    <dgm:pt modelId="{8B96DF6E-9CAC-324B-B82F-6F28AA27153F}" type="pres">
      <dgm:prSet presAssocID="{EFF2E96A-C6F2-D240-AF1D-698CB2BB175E}" presName="sp" presStyleCnt="0"/>
      <dgm:spPr/>
    </dgm:pt>
    <dgm:pt modelId="{A0039B8E-8C84-D241-B211-47AD69E5AB5D}" type="pres">
      <dgm:prSet presAssocID="{A68B8388-16C8-E84F-A65A-704A46CFDAA1}" presName="linNode" presStyleCnt="0"/>
      <dgm:spPr/>
    </dgm:pt>
    <dgm:pt modelId="{12D9B047-98E1-4646-88AF-21BE080C3DA4}" type="pres">
      <dgm:prSet presAssocID="{A68B8388-16C8-E84F-A65A-704A46CFDAA1}" presName="parentText" presStyleLbl="node1" presStyleIdx="1" presStyleCnt="3">
        <dgm:presLayoutVars>
          <dgm:chMax val="1"/>
          <dgm:bulletEnabled val="1"/>
        </dgm:presLayoutVars>
      </dgm:prSet>
      <dgm:spPr/>
      <dgm:t>
        <a:bodyPr/>
        <a:lstStyle/>
        <a:p>
          <a:endParaRPr lang="en-US"/>
        </a:p>
      </dgm:t>
    </dgm:pt>
    <dgm:pt modelId="{D9A1FAA6-934D-0347-B88A-8C1214FBEE83}" type="pres">
      <dgm:prSet presAssocID="{A68B8388-16C8-E84F-A65A-704A46CFDAA1}" presName="descendantText" presStyleLbl="alignAccFollowNode1" presStyleIdx="1" presStyleCnt="3">
        <dgm:presLayoutVars>
          <dgm:bulletEnabled val="1"/>
        </dgm:presLayoutVars>
      </dgm:prSet>
      <dgm:spPr/>
      <dgm:t>
        <a:bodyPr/>
        <a:lstStyle/>
        <a:p>
          <a:endParaRPr lang="en-US"/>
        </a:p>
      </dgm:t>
    </dgm:pt>
    <dgm:pt modelId="{04797DC8-22E9-AB4A-A814-722DA066F516}" type="pres">
      <dgm:prSet presAssocID="{D1D3F898-2BA9-974F-BE66-588ED27C9634}" presName="sp" presStyleCnt="0"/>
      <dgm:spPr/>
    </dgm:pt>
    <dgm:pt modelId="{A9DC1E8D-2365-2A49-892A-CB15E2042314}" type="pres">
      <dgm:prSet presAssocID="{F094250B-AD8B-5A4C-AADF-AE2775720147}" presName="linNode" presStyleCnt="0"/>
      <dgm:spPr/>
    </dgm:pt>
    <dgm:pt modelId="{05D82CCC-41C3-374F-89B9-25F7A344AE00}" type="pres">
      <dgm:prSet presAssocID="{F094250B-AD8B-5A4C-AADF-AE2775720147}" presName="parentText" presStyleLbl="node1" presStyleIdx="2" presStyleCnt="3">
        <dgm:presLayoutVars>
          <dgm:chMax val="1"/>
          <dgm:bulletEnabled val="1"/>
        </dgm:presLayoutVars>
      </dgm:prSet>
      <dgm:spPr/>
      <dgm:t>
        <a:bodyPr/>
        <a:lstStyle/>
        <a:p>
          <a:endParaRPr lang="en-US"/>
        </a:p>
      </dgm:t>
    </dgm:pt>
    <dgm:pt modelId="{01AC4519-DBD2-924C-BE58-64F766357301}" type="pres">
      <dgm:prSet presAssocID="{F094250B-AD8B-5A4C-AADF-AE2775720147}" presName="descendantText" presStyleLbl="alignAccFollowNode1" presStyleIdx="2" presStyleCnt="3">
        <dgm:presLayoutVars>
          <dgm:bulletEnabled val="1"/>
        </dgm:presLayoutVars>
      </dgm:prSet>
      <dgm:spPr/>
      <dgm:t>
        <a:bodyPr/>
        <a:lstStyle/>
        <a:p>
          <a:endParaRPr lang="en-US"/>
        </a:p>
      </dgm:t>
    </dgm:pt>
  </dgm:ptLst>
  <dgm:cxnLst>
    <dgm:cxn modelId="{359C0340-62DF-9548-9F8B-DCB41B908034}" srcId="{A849F8E6-9824-7741-BEF9-0D6C32F4448D}" destId="{CD19FD06-49D6-824C-A6D6-064E73DC160B}" srcOrd="0" destOrd="0" parTransId="{16BE52FA-D19F-0D4E-8245-1C215641A96A}" sibTransId="{EFF2E96A-C6F2-D240-AF1D-698CB2BB175E}"/>
    <dgm:cxn modelId="{44A5B373-CDAB-5C41-9076-96D558646771}" type="presOf" srcId="{90211413-437D-D24B-A6EE-E5FBF6F92258}" destId="{01AC4519-DBD2-924C-BE58-64F766357301}" srcOrd="0" destOrd="0" presId="urn:microsoft.com/office/officeart/2005/8/layout/vList5"/>
    <dgm:cxn modelId="{FCC45CDD-DFA5-CC43-922B-BCD7E7023408}" type="presOf" srcId="{CD19FD06-49D6-824C-A6D6-064E73DC160B}" destId="{8EDC48AD-DCEA-4F43-9113-9234F889413D}" srcOrd="0" destOrd="0" presId="urn:microsoft.com/office/officeart/2005/8/layout/vList5"/>
    <dgm:cxn modelId="{9B15F396-DEA8-D449-95B5-FAA5D1091F37}" type="presOf" srcId="{A68B8388-16C8-E84F-A65A-704A46CFDAA1}" destId="{12D9B047-98E1-4646-88AF-21BE080C3DA4}" srcOrd="0" destOrd="0" presId="urn:microsoft.com/office/officeart/2005/8/layout/vList5"/>
    <dgm:cxn modelId="{A893A36B-025A-6945-A466-5663488FDEB9}" srcId="{A68B8388-16C8-E84F-A65A-704A46CFDAA1}" destId="{89525EEB-E107-0B4E-A4A9-735AE0227138}" srcOrd="0" destOrd="0" parTransId="{76099097-EE37-F943-B09A-C9EEF0B1CDA1}" sibTransId="{2670281A-A065-C848-B0CD-F7801468D3F7}"/>
    <dgm:cxn modelId="{50443FA6-F484-6744-8488-1D570C2E7CC3}" srcId="{A849F8E6-9824-7741-BEF9-0D6C32F4448D}" destId="{F094250B-AD8B-5A4C-AADF-AE2775720147}" srcOrd="2" destOrd="0" parTransId="{44980B42-4BD0-F746-8BAC-A9BED12A76C7}" sibTransId="{96E5B39C-0C29-7E4B-BB65-E1B81BFD65A9}"/>
    <dgm:cxn modelId="{05FC2A00-ACFB-6347-977B-A4BEE9B42454}" type="presOf" srcId="{F094250B-AD8B-5A4C-AADF-AE2775720147}" destId="{05D82CCC-41C3-374F-89B9-25F7A344AE00}" srcOrd="0" destOrd="0" presId="urn:microsoft.com/office/officeart/2005/8/layout/vList5"/>
    <dgm:cxn modelId="{2B18FD8A-C905-C244-A22E-6CD776518B40}" srcId="{A849F8E6-9824-7741-BEF9-0D6C32F4448D}" destId="{A68B8388-16C8-E84F-A65A-704A46CFDAA1}" srcOrd="1" destOrd="0" parTransId="{24080F0F-C27B-404B-A57D-FB6A2F3D1CB9}" sibTransId="{D1D3F898-2BA9-974F-BE66-588ED27C9634}"/>
    <dgm:cxn modelId="{5E1892A0-39A2-7E4B-9901-E40C99E206D7}" srcId="{F094250B-AD8B-5A4C-AADF-AE2775720147}" destId="{90211413-437D-D24B-A6EE-E5FBF6F92258}" srcOrd="0" destOrd="0" parTransId="{4C49DC54-D580-E04E-A050-5C78621CADB2}" sibTransId="{4FC156E9-7B3D-774C-8C59-70E31816674B}"/>
    <dgm:cxn modelId="{533C847A-BF2D-F441-97B3-7123ECB4DE94}" type="presOf" srcId="{A849F8E6-9824-7741-BEF9-0D6C32F4448D}" destId="{6F37317B-0C5D-FF43-99FC-514230815E2D}" srcOrd="0" destOrd="0" presId="urn:microsoft.com/office/officeart/2005/8/layout/vList5"/>
    <dgm:cxn modelId="{F8E7C49D-53F0-8D47-A39D-B5260EF8ADC7}" type="presOf" srcId="{89525EEB-E107-0B4E-A4A9-735AE0227138}" destId="{D9A1FAA6-934D-0347-B88A-8C1214FBEE83}" srcOrd="0" destOrd="0" presId="urn:microsoft.com/office/officeart/2005/8/layout/vList5"/>
    <dgm:cxn modelId="{F49A40AA-1842-D149-B5AD-E2DDC3B9EBBF}" srcId="{CD19FD06-49D6-824C-A6D6-064E73DC160B}" destId="{2532BE70-C982-6247-B572-3FCFA25F89EF}" srcOrd="0" destOrd="0" parTransId="{BB204C9B-D835-1B40-9AC2-FE4A9C0C4EDA}" sibTransId="{12DF0111-E1E0-5645-8419-4ED660CDB10B}"/>
    <dgm:cxn modelId="{D44BD6BB-2F15-DC48-A387-DED3AA4B192C}" type="presOf" srcId="{2532BE70-C982-6247-B572-3FCFA25F89EF}" destId="{FEB7FF82-FCBC-3D4A-900B-306D08370D0D}" srcOrd="0" destOrd="0" presId="urn:microsoft.com/office/officeart/2005/8/layout/vList5"/>
    <dgm:cxn modelId="{D48B2D25-993C-034D-AFA6-84897395ED14}" type="presParOf" srcId="{6F37317B-0C5D-FF43-99FC-514230815E2D}" destId="{6F681EBC-2B2F-8F44-94BB-14419C4612B5}" srcOrd="0" destOrd="0" presId="urn:microsoft.com/office/officeart/2005/8/layout/vList5"/>
    <dgm:cxn modelId="{3982977E-861B-3D47-97E3-8A4CAFB149F6}" type="presParOf" srcId="{6F681EBC-2B2F-8F44-94BB-14419C4612B5}" destId="{8EDC48AD-DCEA-4F43-9113-9234F889413D}" srcOrd="0" destOrd="0" presId="urn:microsoft.com/office/officeart/2005/8/layout/vList5"/>
    <dgm:cxn modelId="{E6053208-7918-A349-986B-373BF224F43E}" type="presParOf" srcId="{6F681EBC-2B2F-8F44-94BB-14419C4612B5}" destId="{FEB7FF82-FCBC-3D4A-900B-306D08370D0D}" srcOrd="1" destOrd="0" presId="urn:microsoft.com/office/officeart/2005/8/layout/vList5"/>
    <dgm:cxn modelId="{C5F3B76D-329D-C74F-8A1F-9054BC094B1D}" type="presParOf" srcId="{6F37317B-0C5D-FF43-99FC-514230815E2D}" destId="{8B96DF6E-9CAC-324B-B82F-6F28AA27153F}" srcOrd="1" destOrd="0" presId="urn:microsoft.com/office/officeart/2005/8/layout/vList5"/>
    <dgm:cxn modelId="{6B43E1CC-1F15-1541-BC70-977E78EFC705}" type="presParOf" srcId="{6F37317B-0C5D-FF43-99FC-514230815E2D}" destId="{A0039B8E-8C84-D241-B211-47AD69E5AB5D}" srcOrd="2" destOrd="0" presId="urn:microsoft.com/office/officeart/2005/8/layout/vList5"/>
    <dgm:cxn modelId="{D6D5DE9F-CB08-2448-90C3-F54FCE307B0A}" type="presParOf" srcId="{A0039B8E-8C84-D241-B211-47AD69E5AB5D}" destId="{12D9B047-98E1-4646-88AF-21BE080C3DA4}" srcOrd="0" destOrd="0" presId="urn:microsoft.com/office/officeart/2005/8/layout/vList5"/>
    <dgm:cxn modelId="{0B6C169A-A2E6-C349-B64E-F5F8E02F9098}" type="presParOf" srcId="{A0039B8E-8C84-D241-B211-47AD69E5AB5D}" destId="{D9A1FAA6-934D-0347-B88A-8C1214FBEE83}" srcOrd="1" destOrd="0" presId="urn:microsoft.com/office/officeart/2005/8/layout/vList5"/>
    <dgm:cxn modelId="{C1661300-342C-9148-B3AA-C78AB591EB47}" type="presParOf" srcId="{6F37317B-0C5D-FF43-99FC-514230815E2D}" destId="{04797DC8-22E9-AB4A-A814-722DA066F516}" srcOrd="3" destOrd="0" presId="urn:microsoft.com/office/officeart/2005/8/layout/vList5"/>
    <dgm:cxn modelId="{D9E3E440-4E68-D342-9739-B064E0731503}" type="presParOf" srcId="{6F37317B-0C5D-FF43-99FC-514230815E2D}" destId="{A9DC1E8D-2365-2A49-892A-CB15E2042314}" srcOrd="4" destOrd="0" presId="urn:microsoft.com/office/officeart/2005/8/layout/vList5"/>
    <dgm:cxn modelId="{CED44231-A6D1-C040-9A84-773042F76E28}" type="presParOf" srcId="{A9DC1E8D-2365-2A49-892A-CB15E2042314}" destId="{05D82CCC-41C3-374F-89B9-25F7A344AE00}" srcOrd="0" destOrd="0" presId="urn:microsoft.com/office/officeart/2005/8/layout/vList5"/>
    <dgm:cxn modelId="{E012DB73-33E1-F542-88C5-FBDA3C914584}" type="presParOf" srcId="{A9DC1E8D-2365-2A49-892A-CB15E2042314}" destId="{01AC4519-DBD2-924C-BE58-64F76635730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6030A37-4D81-4699-8A8C-8F89006ED5AC}" type="doc">
      <dgm:prSet loTypeId="urn:microsoft.com/office/officeart/2005/8/layout/vProcess5" loCatId="process" qsTypeId="urn:microsoft.com/office/officeart/2005/8/quickstyle/simple3" qsCatId="simple" csTypeId="urn:microsoft.com/office/officeart/2005/8/colors/accent1_2" csCatId="accent1" phldr="1"/>
      <dgm:spPr/>
      <dgm:t>
        <a:bodyPr/>
        <a:lstStyle/>
        <a:p>
          <a:endParaRPr lang="en-US"/>
        </a:p>
      </dgm:t>
    </dgm:pt>
    <dgm:pt modelId="{BB1AAE1A-6581-4E47-A3F6-DD072CD69462}">
      <dgm:prSet custT="1"/>
      <dgm:spPr>
        <a:solidFill>
          <a:schemeClr val="accent1">
            <a:lumMod val="50000"/>
          </a:schemeClr>
        </a:solidFill>
        <a:ln>
          <a:solidFill>
            <a:schemeClr val="tx1"/>
          </a:solidFill>
        </a:ln>
      </dgm:spPr>
      <dgm:t>
        <a:bodyPr rIns="91440"/>
        <a:lstStyle/>
        <a:p>
          <a:pPr rtl="0"/>
          <a:r>
            <a:rPr lang="en-US" sz="2400" dirty="0" smtClean="0">
              <a:solidFill>
                <a:schemeClr val="bg1"/>
              </a:solidFill>
              <a:latin typeface="Franklin Gothic Book"/>
              <a:cs typeface="Franklin Gothic Book"/>
            </a:rPr>
            <a:t>Hospitals remain privately owned.</a:t>
          </a:r>
          <a:endParaRPr lang="en-US" sz="2400" dirty="0">
            <a:solidFill>
              <a:schemeClr val="bg1"/>
            </a:solidFill>
            <a:latin typeface="Franklin Gothic Book"/>
            <a:cs typeface="Franklin Gothic Book"/>
          </a:endParaRPr>
        </a:p>
      </dgm:t>
    </dgm:pt>
    <dgm:pt modelId="{0137BDA3-373A-4F90-AD83-01447C480E43}" type="parTrans" cxnId="{6D4C1503-953C-4959-92E9-F1CB23DFE8DC}">
      <dgm:prSet/>
      <dgm:spPr/>
      <dgm:t>
        <a:bodyPr/>
        <a:lstStyle/>
        <a:p>
          <a:endParaRPr lang="en-US" sz="2400">
            <a:latin typeface="Franklin Gothic Medium" pitchFamily="34" charset="0"/>
          </a:endParaRPr>
        </a:p>
      </dgm:t>
    </dgm:pt>
    <dgm:pt modelId="{F31DF35B-C63B-4A82-98B9-7E81702100B7}" type="sibTrans" cxnId="{6D4C1503-953C-4959-92E9-F1CB23DFE8DC}">
      <dgm:prSet custT="1"/>
      <dgm:spPr>
        <a:solidFill>
          <a:schemeClr val="accent1">
            <a:tint val="40000"/>
            <a:hueOff val="0"/>
            <a:satOff val="0"/>
            <a:lumOff val="0"/>
          </a:schemeClr>
        </a:solidFill>
        <a:ln>
          <a:solidFill>
            <a:schemeClr val="tx1">
              <a:alpha val="90000"/>
            </a:schemeClr>
          </a:solidFill>
        </a:ln>
      </dgm:spPr>
      <dgm:t>
        <a:bodyPr/>
        <a:lstStyle/>
        <a:p>
          <a:endParaRPr lang="en-US" sz="2400">
            <a:latin typeface="Franklin Gothic Medium" pitchFamily="34" charset="0"/>
          </a:endParaRPr>
        </a:p>
      </dgm:t>
    </dgm:pt>
    <dgm:pt modelId="{16A14D71-3B2E-494F-8AAB-FA37C6E022B2}">
      <dgm:prSet custT="1"/>
      <dgm:spPr>
        <a:solidFill>
          <a:schemeClr val="accent1">
            <a:lumMod val="50000"/>
          </a:schemeClr>
        </a:solidFill>
        <a:ln>
          <a:solidFill>
            <a:schemeClr val="tx1"/>
          </a:solidFill>
        </a:ln>
      </dgm:spPr>
      <dgm:t>
        <a:bodyPr rIns="91440"/>
        <a:lstStyle/>
        <a:p>
          <a:pPr rtl="0"/>
          <a:r>
            <a:rPr lang="en-US" sz="2400" dirty="0" smtClean="0">
              <a:solidFill>
                <a:schemeClr val="bg1"/>
              </a:solidFill>
              <a:latin typeface="Franklin Gothic Book"/>
              <a:cs typeface="Franklin Gothic Book"/>
            </a:rPr>
            <a:t>Capital purchases/expansion budgeted separately based on health planning goals.</a:t>
          </a:r>
          <a:endParaRPr lang="en-US" sz="2400" dirty="0">
            <a:solidFill>
              <a:schemeClr val="bg1"/>
            </a:solidFill>
            <a:latin typeface="Franklin Gothic Book"/>
            <a:cs typeface="Franklin Gothic Book"/>
          </a:endParaRPr>
        </a:p>
      </dgm:t>
    </dgm:pt>
    <dgm:pt modelId="{1A58AD2A-A987-4917-BA68-0ED9AF78DC53}" type="parTrans" cxnId="{96F8D139-19E2-4430-BBB0-58C36E4F1290}">
      <dgm:prSet/>
      <dgm:spPr/>
      <dgm:t>
        <a:bodyPr/>
        <a:lstStyle/>
        <a:p>
          <a:endParaRPr lang="en-US" sz="2400">
            <a:latin typeface="Franklin Gothic Medium" pitchFamily="34" charset="0"/>
          </a:endParaRPr>
        </a:p>
      </dgm:t>
    </dgm:pt>
    <dgm:pt modelId="{523E45B6-E3D5-4AB2-B4E3-ECAE98C0C1AD}" type="sibTrans" cxnId="{96F8D139-19E2-4430-BBB0-58C36E4F1290}">
      <dgm:prSet/>
      <dgm:spPr/>
      <dgm:t>
        <a:bodyPr/>
        <a:lstStyle/>
        <a:p>
          <a:endParaRPr lang="en-US" sz="2400">
            <a:latin typeface="Franklin Gothic Medium" pitchFamily="34" charset="0"/>
          </a:endParaRPr>
        </a:p>
      </dgm:t>
    </dgm:pt>
    <dgm:pt modelId="{FA488775-F876-4A04-B5AA-0C17F7C39BC0}">
      <dgm:prSet custT="1"/>
      <dgm:spPr>
        <a:solidFill>
          <a:schemeClr val="accent1">
            <a:lumMod val="50000"/>
          </a:schemeClr>
        </a:solidFill>
        <a:ln>
          <a:solidFill>
            <a:schemeClr val="tx1"/>
          </a:solidFill>
        </a:ln>
      </dgm:spPr>
      <dgm:t>
        <a:bodyPr rIns="91440"/>
        <a:lstStyle/>
        <a:p>
          <a:pPr rtl="0"/>
          <a:r>
            <a:rPr lang="en-US" sz="2400" dirty="0" smtClean="0">
              <a:solidFill>
                <a:schemeClr val="bg1"/>
              </a:solidFill>
              <a:latin typeface="Franklin Gothic Book"/>
              <a:cs typeface="Franklin Gothic Book"/>
            </a:rPr>
            <a:t>Negotiated global budget for operating costs. Operating funds cannot be diverted to capital.</a:t>
          </a:r>
          <a:endParaRPr lang="en-US" sz="2400" dirty="0">
            <a:solidFill>
              <a:schemeClr val="bg1"/>
            </a:solidFill>
            <a:latin typeface="Franklin Gothic Book"/>
            <a:cs typeface="Franklin Gothic Book"/>
          </a:endParaRPr>
        </a:p>
      </dgm:t>
    </dgm:pt>
    <dgm:pt modelId="{04D66CAD-3408-4961-8749-8EEFF3BAEC0B}" type="parTrans" cxnId="{9B28B162-D151-41E1-BF70-C345FF313D1F}">
      <dgm:prSet/>
      <dgm:spPr/>
      <dgm:t>
        <a:bodyPr/>
        <a:lstStyle/>
        <a:p>
          <a:endParaRPr lang="en-US" sz="2400">
            <a:latin typeface="Franklin Gothic Medium" pitchFamily="34" charset="0"/>
          </a:endParaRPr>
        </a:p>
      </dgm:t>
    </dgm:pt>
    <dgm:pt modelId="{0A044882-EDF1-426D-9C73-78B7E2340DC0}" type="sibTrans" cxnId="{9B28B162-D151-41E1-BF70-C345FF313D1F}">
      <dgm:prSet custT="1"/>
      <dgm:spPr>
        <a:solidFill>
          <a:schemeClr val="accent1">
            <a:tint val="40000"/>
            <a:hueOff val="0"/>
            <a:satOff val="0"/>
            <a:lumOff val="0"/>
          </a:schemeClr>
        </a:solidFill>
        <a:ln>
          <a:solidFill>
            <a:schemeClr val="tx1">
              <a:alpha val="90000"/>
            </a:schemeClr>
          </a:solidFill>
        </a:ln>
      </dgm:spPr>
      <dgm:t>
        <a:bodyPr/>
        <a:lstStyle/>
        <a:p>
          <a:endParaRPr lang="en-US" sz="2400">
            <a:latin typeface="Franklin Gothic Medium" pitchFamily="34" charset="0"/>
          </a:endParaRPr>
        </a:p>
      </dgm:t>
    </dgm:pt>
    <dgm:pt modelId="{FE6297E3-2555-4F8B-BBF1-55A9BA504A17}" type="pres">
      <dgm:prSet presAssocID="{26030A37-4D81-4699-8A8C-8F89006ED5AC}" presName="outerComposite" presStyleCnt="0">
        <dgm:presLayoutVars>
          <dgm:chMax val="5"/>
          <dgm:dir/>
          <dgm:resizeHandles val="exact"/>
        </dgm:presLayoutVars>
      </dgm:prSet>
      <dgm:spPr/>
      <dgm:t>
        <a:bodyPr/>
        <a:lstStyle/>
        <a:p>
          <a:endParaRPr lang="en-US"/>
        </a:p>
      </dgm:t>
    </dgm:pt>
    <dgm:pt modelId="{C553F0FC-03E8-45F5-B6EF-2DCF7EFEFFA2}" type="pres">
      <dgm:prSet presAssocID="{26030A37-4D81-4699-8A8C-8F89006ED5AC}" presName="dummyMaxCanvas" presStyleCnt="0">
        <dgm:presLayoutVars/>
      </dgm:prSet>
      <dgm:spPr/>
    </dgm:pt>
    <dgm:pt modelId="{CC692FEE-814F-4B44-8887-15F05353284F}" type="pres">
      <dgm:prSet presAssocID="{26030A37-4D81-4699-8A8C-8F89006ED5AC}" presName="ThreeNodes_1" presStyleLbl="node1" presStyleIdx="0" presStyleCnt="3">
        <dgm:presLayoutVars>
          <dgm:bulletEnabled val="1"/>
        </dgm:presLayoutVars>
      </dgm:prSet>
      <dgm:spPr/>
      <dgm:t>
        <a:bodyPr/>
        <a:lstStyle/>
        <a:p>
          <a:endParaRPr lang="en-US"/>
        </a:p>
      </dgm:t>
    </dgm:pt>
    <dgm:pt modelId="{CAFFA576-037D-414A-8F6D-2C66E2A04F41}" type="pres">
      <dgm:prSet presAssocID="{26030A37-4D81-4699-8A8C-8F89006ED5AC}" presName="ThreeNodes_2" presStyleLbl="node1" presStyleIdx="1" presStyleCnt="3">
        <dgm:presLayoutVars>
          <dgm:bulletEnabled val="1"/>
        </dgm:presLayoutVars>
      </dgm:prSet>
      <dgm:spPr/>
      <dgm:t>
        <a:bodyPr/>
        <a:lstStyle/>
        <a:p>
          <a:endParaRPr lang="en-US"/>
        </a:p>
      </dgm:t>
    </dgm:pt>
    <dgm:pt modelId="{AC482606-6A7D-4754-8A52-0CC72205FAC0}" type="pres">
      <dgm:prSet presAssocID="{26030A37-4D81-4699-8A8C-8F89006ED5AC}" presName="ThreeNodes_3" presStyleLbl="node1" presStyleIdx="2" presStyleCnt="3">
        <dgm:presLayoutVars>
          <dgm:bulletEnabled val="1"/>
        </dgm:presLayoutVars>
      </dgm:prSet>
      <dgm:spPr/>
      <dgm:t>
        <a:bodyPr/>
        <a:lstStyle/>
        <a:p>
          <a:endParaRPr lang="en-US"/>
        </a:p>
      </dgm:t>
    </dgm:pt>
    <dgm:pt modelId="{8FAD9C22-BF94-4969-92B4-96D7B7938DD1}" type="pres">
      <dgm:prSet presAssocID="{26030A37-4D81-4699-8A8C-8F89006ED5AC}" presName="ThreeConn_1-2" presStyleLbl="fgAccFollowNode1" presStyleIdx="0" presStyleCnt="2">
        <dgm:presLayoutVars>
          <dgm:bulletEnabled val="1"/>
        </dgm:presLayoutVars>
      </dgm:prSet>
      <dgm:spPr/>
      <dgm:t>
        <a:bodyPr/>
        <a:lstStyle/>
        <a:p>
          <a:endParaRPr lang="en-US"/>
        </a:p>
      </dgm:t>
    </dgm:pt>
    <dgm:pt modelId="{35F59A00-6D4F-4E87-B4B2-56CE543F4270}" type="pres">
      <dgm:prSet presAssocID="{26030A37-4D81-4699-8A8C-8F89006ED5AC}" presName="ThreeConn_2-3" presStyleLbl="fgAccFollowNode1" presStyleIdx="1" presStyleCnt="2">
        <dgm:presLayoutVars>
          <dgm:bulletEnabled val="1"/>
        </dgm:presLayoutVars>
      </dgm:prSet>
      <dgm:spPr/>
      <dgm:t>
        <a:bodyPr/>
        <a:lstStyle/>
        <a:p>
          <a:endParaRPr lang="en-US"/>
        </a:p>
      </dgm:t>
    </dgm:pt>
    <dgm:pt modelId="{B91B990F-D045-4585-BBF7-2E018D26CC9A}" type="pres">
      <dgm:prSet presAssocID="{26030A37-4D81-4699-8A8C-8F89006ED5AC}" presName="ThreeNodes_1_text" presStyleLbl="node1" presStyleIdx="2" presStyleCnt="3">
        <dgm:presLayoutVars>
          <dgm:bulletEnabled val="1"/>
        </dgm:presLayoutVars>
      </dgm:prSet>
      <dgm:spPr/>
      <dgm:t>
        <a:bodyPr/>
        <a:lstStyle/>
        <a:p>
          <a:endParaRPr lang="en-US"/>
        </a:p>
      </dgm:t>
    </dgm:pt>
    <dgm:pt modelId="{F4DA419D-ECA0-4D0F-8C0B-165641B820F4}" type="pres">
      <dgm:prSet presAssocID="{26030A37-4D81-4699-8A8C-8F89006ED5AC}" presName="ThreeNodes_2_text" presStyleLbl="node1" presStyleIdx="2" presStyleCnt="3">
        <dgm:presLayoutVars>
          <dgm:bulletEnabled val="1"/>
        </dgm:presLayoutVars>
      </dgm:prSet>
      <dgm:spPr/>
      <dgm:t>
        <a:bodyPr/>
        <a:lstStyle/>
        <a:p>
          <a:endParaRPr lang="en-US"/>
        </a:p>
      </dgm:t>
    </dgm:pt>
    <dgm:pt modelId="{A90DA341-D9A7-4D41-9217-E328FC96D31D}" type="pres">
      <dgm:prSet presAssocID="{26030A37-4D81-4699-8A8C-8F89006ED5AC}" presName="ThreeNodes_3_text" presStyleLbl="node1" presStyleIdx="2" presStyleCnt="3">
        <dgm:presLayoutVars>
          <dgm:bulletEnabled val="1"/>
        </dgm:presLayoutVars>
      </dgm:prSet>
      <dgm:spPr/>
      <dgm:t>
        <a:bodyPr/>
        <a:lstStyle/>
        <a:p>
          <a:endParaRPr lang="en-US"/>
        </a:p>
      </dgm:t>
    </dgm:pt>
  </dgm:ptLst>
  <dgm:cxnLst>
    <dgm:cxn modelId="{3F68E377-81EF-A84F-ADFC-FBE68907D86E}" type="presOf" srcId="{26030A37-4D81-4699-8A8C-8F89006ED5AC}" destId="{FE6297E3-2555-4F8B-BBF1-55A9BA504A17}" srcOrd="0" destOrd="0" presId="urn:microsoft.com/office/officeart/2005/8/layout/vProcess5"/>
    <dgm:cxn modelId="{B2275D15-983A-0B41-92E0-F73CF5F4CFC4}" type="presOf" srcId="{BB1AAE1A-6581-4E47-A3F6-DD072CD69462}" destId="{B91B990F-D045-4585-BBF7-2E018D26CC9A}" srcOrd="1" destOrd="0" presId="urn:microsoft.com/office/officeart/2005/8/layout/vProcess5"/>
    <dgm:cxn modelId="{6D4C1503-953C-4959-92E9-F1CB23DFE8DC}" srcId="{26030A37-4D81-4699-8A8C-8F89006ED5AC}" destId="{BB1AAE1A-6581-4E47-A3F6-DD072CD69462}" srcOrd="0" destOrd="0" parTransId="{0137BDA3-373A-4F90-AD83-01447C480E43}" sibTransId="{F31DF35B-C63B-4A82-98B9-7E81702100B7}"/>
    <dgm:cxn modelId="{96F8D139-19E2-4430-BBB0-58C36E4F1290}" srcId="{26030A37-4D81-4699-8A8C-8F89006ED5AC}" destId="{16A14D71-3B2E-494F-8AAB-FA37C6E022B2}" srcOrd="2" destOrd="0" parTransId="{1A58AD2A-A987-4917-BA68-0ED9AF78DC53}" sibTransId="{523E45B6-E3D5-4AB2-B4E3-ECAE98C0C1AD}"/>
    <dgm:cxn modelId="{9B28B162-D151-41E1-BF70-C345FF313D1F}" srcId="{26030A37-4D81-4699-8A8C-8F89006ED5AC}" destId="{FA488775-F876-4A04-B5AA-0C17F7C39BC0}" srcOrd="1" destOrd="0" parTransId="{04D66CAD-3408-4961-8749-8EEFF3BAEC0B}" sibTransId="{0A044882-EDF1-426D-9C73-78B7E2340DC0}"/>
    <dgm:cxn modelId="{3713C2D8-B2B4-FD44-BF22-738D785433CA}" type="presOf" srcId="{16A14D71-3B2E-494F-8AAB-FA37C6E022B2}" destId="{AC482606-6A7D-4754-8A52-0CC72205FAC0}" srcOrd="0" destOrd="0" presId="urn:microsoft.com/office/officeart/2005/8/layout/vProcess5"/>
    <dgm:cxn modelId="{779C13D3-24F1-374E-A324-FFB40A5B6683}" type="presOf" srcId="{FA488775-F876-4A04-B5AA-0C17F7C39BC0}" destId="{CAFFA576-037D-414A-8F6D-2C66E2A04F41}" srcOrd="0" destOrd="0" presId="urn:microsoft.com/office/officeart/2005/8/layout/vProcess5"/>
    <dgm:cxn modelId="{921B746B-6791-E246-A1E8-1C4C437411CB}" type="presOf" srcId="{0A044882-EDF1-426D-9C73-78B7E2340DC0}" destId="{35F59A00-6D4F-4E87-B4B2-56CE543F4270}" srcOrd="0" destOrd="0" presId="urn:microsoft.com/office/officeart/2005/8/layout/vProcess5"/>
    <dgm:cxn modelId="{32CE61D4-67B1-A748-8276-B48B18CCBB67}" type="presOf" srcId="{F31DF35B-C63B-4A82-98B9-7E81702100B7}" destId="{8FAD9C22-BF94-4969-92B4-96D7B7938DD1}" srcOrd="0" destOrd="0" presId="urn:microsoft.com/office/officeart/2005/8/layout/vProcess5"/>
    <dgm:cxn modelId="{246A3329-09A2-6C41-80CA-520838AA55B8}" type="presOf" srcId="{16A14D71-3B2E-494F-8AAB-FA37C6E022B2}" destId="{A90DA341-D9A7-4D41-9217-E328FC96D31D}" srcOrd="1" destOrd="0" presId="urn:microsoft.com/office/officeart/2005/8/layout/vProcess5"/>
    <dgm:cxn modelId="{D50621F6-B781-7441-BD3C-F4BDBE54C55E}" type="presOf" srcId="{BB1AAE1A-6581-4E47-A3F6-DD072CD69462}" destId="{CC692FEE-814F-4B44-8887-15F05353284F}" srcOrd="0" destOrd="0" presId="urn:microsoft.com/office/officeart/2005/8/layout/vProcess5"/>
    <dgm:cxn modelId="{4ABF97EF-590B-7F44-9495-0D6AEEDEB502}" type="presOf" srcId="{FA488775-F876-4A04-B5AA-0C17F7C39BC0}" destId="{F4DA419D-ECA0-4D0F-8C0B-165641B820F4}" srcOrd="1" destOrd="0" presId="urn:microsoft.com/office/officeart/2005/8/layout/vProcess5"/>
    <dgm:cxn modelId="{EA61B184-3F38-C140-96BC-A95580412893}" type="presParOf" srcId="{FE6297E3-2555-4F8B-BBF1-55A9BA504A17}" destId="{C553F0FC-03E8-45F5-B6EF-2DCF7EFEFFA2}" srcOrd="0" destOrd="0" presId="urn:microsoft.com/office/officeart/2005/8/layout/vProcess5"/>
    <dgm:cxn modelId="{E3117099-9657-5A41-AF85-8838CF91DA2F}" type="presParOf" srcId="{FE6297E3-2555-4F8B-BBF1-55A9BA504A17}" destId="{CC692FEE-814F-4B44-8887-15F05353284F}" srcOrd="1" destOrd="0" presId="urn:microsoft.com/office/officeart/2005/8/layout/vProcess5"/>
    <dgm:cxn modelId="{8FAEA22D-2B1E-C849-BE2D-5241EC65F8F1}" type="presParOf" srcId="{FE6297E3-2555-4F8B-BBF1-55A9BA504A17}" destId="{CAFFA576-037D-414A-8F6D-2C66E2A04F41}" srcOrd="2" destOrd="0" presId="urn:microsoft.com/office/officeart/2005/8/layout/vProcess5"/>
    <dgm:cxn modelId="{F6A2CD05-EAEC-9944-AD82-F4539B14D045}" type="presParOf" srcId="{FE6297E3-2555-4F8B-BBF1-55A9BA504A17}" destId="{AC482606-6A7D-4754-8A52-0CC72205FAC0}" srcOrd="3" destOrd="0" presId="urn:microsoft.com/office/officeart/2005/8/layout/vProcess5"/>
    <dgm:cxn modelId="{6856CE11-06AF-E34C-A095-3AB66A259350}" type="presParOf" srcId="{FE6297E3-2555-4F8B-BBF1-55A9BA504A17}" destId="{8FAD9C22-BF94-4969-92B4-96D7B7938DD1}" srcOrd="4" destOrd="0" presId="urn:microsoft.com/office/officeart/2005/8/layout/vProcess5"/>
    <dgm:cxn modelId="{F9911642-30CA-9445-A328-7F226BD6F98E}" type="presParOf" srcId="{FE6297E3-2555-4F8B-BBF1-55A9BA504A17}" destId="{35F59A00-6D4F-4E87-B4B2-56CE543F4270}" srcOrd="5" destOrd="0" presId="urn:microsoft.com/office/officeart/2005/8/layout/vProcess5"/>
    <dgm:cxn modelId="{443B6FD8-A455-EE47-8BAC-3A9BB5BA5BBC}" type="presParOf" srcId="{FE6297E3-2555-4F8B-BBF1-55A9BA504A17}" destId="{B91B990F-D045-4585-BBF7-2E018D26CC9A}" srcOrd="6" destOrd="0" presId="urn:microsoft.com/office/officeart/2005/8/layout/vProcess5"/>
    <dgm:cxn modelId="{8948B961-B83D-554C-AC78-719D9120CC99}" type="presParOf" srcId="{FE6297E3-2555-4F8B-BBF1-55A9BA504A17}" destId="{F4DA419D-ECA0-4D0F-8C0B-165641B820F4}" srcOrd="7" destOrd="0" presId="urn:microsoft.com/office/officeart/2005/8/layout/vProcess5"/>
    <dgm:cxn modelId="{C80CD38F-E639-0740-9D69-AF4A86692025}" type="presParOf" srcId="{FE6297E3-2555-4F8B-BBF1-55A9BA504A17}" destId="{A90DA341-D9A7-4D41-9217-E328FC96D31D}"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4A6F838-9DB3-4893-B142-862026BE055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2BE45F1-87FD-4E68-BC83-6D4E68BB5152}">
      <dgm:prSet phldrT="[Text]" custT="1"/>
      <dgm:spPr>
        <a:solidFill>
          <a:srgbClr val="005148"/>
        </a:solidFill>
        <a:ln w="12700">
          <a:solidFill>
            <a:srgbClr val="003300"/>
          </a:solidFill>
        </a:ln>
      </dgm:spPr>
      <dgm:t>
        <a:bodyPr/>
        <a:lstStyle/>
        <a:p>
          <a:pPr>
            <a:lnSpc>
              <a:spcPct val="100000"/>
            </a:lnSpc>
            <a:spcAft>
              <a:spcPts val="0"/>
            </a:spcAft>
          </a:pPr>
          <a:r>
            <a:rPr lang="en-US" sz="2000" dirty="0" smtClean="0">
              <a:latin typeface="Franklin Gothic Medium" pitchFamily="34" charset="0"/>
            </a:rPr>
            <a:t>Capitation for Institutions</a:t>
          </a:r>
        </a:p>
        <a:p>
          <a:pPr>
            <a:lnSpc>
              <a:spcPct val="100000"/>
            </a:lnSpc>
            <a:spcAft>
              <a:spcPts val="0"/>
            </a:spcAft>
          </a:pPr>
          <a:r>
            <a:rPr lang="en-US" sz="2000" dirty="0" smtClean="0">
              <a:latin typeface="Franklin Gothic Medium" pitchFamily="34" charset="0"/>
            </a:rPr>
            <a:t>With Salaried Docs</a:t>
          </a:r>
          <a:endParaRPr lang="en-US" sz="2000" dirty="0">
            <a:latin typeface="Franklin Gothic Medium" pitchFamily="34" charset="0"/>
          </a:endParaRPr>
        </a:p>
      </dgm:t>
    </dgm:pt>
    <dgm:pt modelId="{CE6A3003-1DAA-40B4-905E-F97054A22F13}" type="parTrans" cxnId="{9CE77375-5BA0-4407-9D4A-798C7EE89BC6}">
      <dgm:prSet/>
      <dgm:spPr/>
      <dgm:t>
        <a:bodyPr/>
        <a:lstStyle/>
        <a:p>
          <a:endParaRPr lang="en-US" sz="2000">
            <a:latin typeface="Franklin Gothic Medium" pitchFamily="34" charset="0"/>
          </a:endParaRPr>
        </a:p>
      </dgm:t>
    </dgm:pt>
    <dgm:pt modelId="{5133B0A0-77AE-4F56-9242-D78C4CD226BB}" type="sibTrans" cxnId="{9CE77375-5BA0-4407-9D4A-798C7EE89BC6}">
      <dgm:prSet/>
      <dgm:spPr/>
      <dgm:t>
        <a:bodyPr/>
        <a:lstStyle/>
        <a:p>
          <a:endParaRPr lang="en-US" sz="2000">
            <a:latin typeface="Franklin Gothic Medium" pitchFamily="34" charset="0"/>
          </a:endParaRPr>
        </a:p>
      </dgm:t>
    </dgm:pt>
    <dgm:pt modelId="{18EA5A99-E759-49FA-B2EA-700D0F2B49F8}">
      <dgm:prSet phldrT="[Text]" custT="1"/>
      <dgm:spPr>
        <a:solidFill>
          <a:schemeClr val="bg1"/>
        </a:solidFill>
        <a:ln w="12700">
          <a:solidFill>
            <a:schemeClr val="tx1"/>
          </a:solidFill>
        </a:ln>
      </dgm:spPr>
      <dgm:t>
        <a:bodyPr/>
        <a:lstStyle/>
        <a:p>
          <a:pPr>
            <a:spcAft>
              <a:spcPts val="1200"/>
            </a:spcAft>
          </a:pPr>
          <a:r>
            <a:rPr lang="en-US" sz="2000" dirty="0" smtClean="0">
              <a:latin typeface="Franklin Gothic Book"/>
              <a:cs typeface="Franklin Gothic Book"/>
            </a:rPr>
            <a:t>Free disenrollment</a:t>
          </a:r>
          <a:endParaRPr lang="en-US" sz="2000" dirty="0">
            <a:latin typeface="Franklin Gothic Book"/>
            <a:cs typeface="Franklin Gothic Book"/>
          </a:endParaRPr>
        </a:p>
      </dgm:t>
    </dgm:pt>
    <dgm:pt modelId="{B34DD9E9-D1FC-4B8B-BE4C-255800ED336F}" type="parTrans" cxnId="{95B24F6E-9E01-4EE7-8975-27CBA5C46496}">
      <dgm:prSet/>
      <dgm:spPr/>
      <dgm:t>
        <a:bodyPr/>
        <a:lstStyle/>
        <a:p>
          <a:endParaRPr lang="en-US" sz="2000">
            <a:latin typeface="Franklin Gothic Medium" pitchFamily="34" charset="0"/>
          </a:endParaRPr>
        </a:p>
      </dgm:t>
    </dgm:pt>
    <dgm:pt modelId="{9CF998E0-24F9-4CC5-A673-02BEEB5F2FC2}" type="sibTrans" cxnId="{95B24F6E-9E01-4EE7-8975-27CBA5C46496}">
      <dgm:prSet/>
      <dgm:spPr/>
      <dgm:t>
        <a:bodyPr/>
        <a:lstStyle/>
        <a:p>
          <a:endParaRPr lang="en-US" sz="2000">
            <a:latin typeface="Franklin Gothic Medium" pitchFamily="34" charset="0"/>
          </a:endParaRPr>
        </a:p>
      </dgm:t>
    </dgm:pt>
    <dgm:pt modelId="{85188896-6927-4474-9C25-4D1077E7BEBC}">
      <dgm:prSet phldrT="[Text]" custT="1"/>
      <dgm:spPr>
        <a:solidFill>
          <a:schemeClr val="bg1"/>
        </a:solidFill>
        <a:ln w="12700">
          <a:solidFill>
            <a:schemeClr val="tx1"/>
          </a:solidFill>
        </a:ln>
      </dgm:spPr>
      <dgm:t>
        <a:bodyPr/>
        <a:lstStyle/>
        <a:p>
          <a:pPr>
            <a:spcAft>
              <a:spcPts val="1200"/>
            </a:spcAft>
          </a:pPr>
          <a:r>
            <a:rPr lang="en-US" sz="2000" dirty="0" smtClean="0">
              <a:latin typeface="Franklin Gothic Book"/>
              <a:cs typeface="Franklin Gothic Book"/>
            </a:rPr>
            <a:t>Capitation for operating costs, not capital purchases, profits or doc incentives</a:t>
          </a:r>
          <a:endParaRPr lang="en-US" sz="2000" dirty="0">
            <a:latin typeface="Franklin Gothic Book"/>
            <a:cs typeface="Franklin Gothic Book"/>
          </a:endParaRPr>
        </a:p>
      </dgm:t>
    </dgm:pt>
    <dgm:pt modelId="{B084DC2C-0674-4AC9-A058-C36C31033AF0}" type="parTrans" cxnId="{F14BDB90-B0BC-4BE2-AC79-FF4DE4DCA0CF}">
      <dgm:prSet/>
      <dgm:spPr/>
      <dgm:t>
        <a:bodyPr/>
        <a:lstStyle/>
        <a:p>
          <a:endParaRPr lang="en-US" sz="2000">
            <a:latin typeface="Franklin Gothic Medium" pitchFamily="34" charset="0"/>
          </a:endParaRPr>
        </a:p>
      </dgm:t>
    </dgm:pt>
    <dgm:pt modelId="{233D9611-B749-47D7-B5BE-107FB026C006}" type="sibTrans" cxnId="{F14BDB90-B0BC-4BE2-AC79-FF4DE4DCA0CF}">
      <dgm:prSet/>
      <dgm:spPr/>
      <dgm:t>
        <a:bodyPr/>
        <a:lstStyle/>
        <a:p>
          <a:endParaRPr lang="en-US" sz="2000">
            <a:latin typeface="Franklin Gothic Medium" pitchFamily="34" charset="0"/>
          </a:endParaRPr>
        </a:p>
      </dgm:t>
    </dgm:pt>
    <dgm:pt modelId="{ED867788-6112-425D-863A-148933978A9B}">
      <dgm:prSet phldrT="[Text]" custT="1"/>
      <dgm:spPr>
        <a:solidFill>
          <a:schemeClr val="bg1"/>
        </a:solidFill>
        <a:ln w="12700">
          <a:solidFill>
            <a:schemeClr val="tx1"/>
          </a:solidFill>
        </a:ln>
      </dgm:spPr>
      <dgm:t>
        <a:bodyPr/>
        <a:lstStyle/>
        <a:p>
          <a:pPr>
            <a:spcAft>
              <a:spcPts val="1200"/>
            </a:spcAft>
          </a:pPr>
          <a:r>
            <a:rPr lang="en-US" sz="2000" dirty="0" smtClean="0">
              <a:latin typeface="Franklin Gothic Book"/>
              <a:cs typeface="Franklin Gothic Book"/>
            </a:rPr>
            <a:t>No selective enrollment period</a:t>
          </a:r>
          <a:endParaRPr lang="en-US" sz="2000" dirty="0">
            <a:latin typeface="Franklin Gothic Book"/>
            <a:cs typeface="Franklin Gothic Book"/>
          </a:endParaRPr>
        </a:p>
      </dgm:t>
    </dgm:pt>
    <dgm:pt modelId="{D34DEEAD-66CA-4F40-811D-6C20EE9C33C4}" type="parTrans" cxnId="{0CB1F1C8-93FD-477D-B44D-250F59F10FBB}">
      <dgm:prSet/>
      <dgm:spPr/>
      <dgm:t>
        <a:bodyPr/>
        <a:lstStyle/>
        <a:p>
          <a:endParaRPr lang="en-US"/>
        </a:p>
      </dgm:t>
    </dgm:pt>
    <dgm:pt modelId="{5A471642-98D3-4897-881A-CF19E6111C71}" type="sibTrans" cxnId="{0CB1F1C8-93FD-477D-B44D-250F59F10FBB}">
      <dgm:prSet/>
      <dgm:spPr/>
      <dgm:t>
        <a:bodyPr/>
        <a:lstStyle/>
        <a:p>
          <a:endParaRPr lang="en-US"/>
        </a:p>
      </dgm:t>
    </dgm:pt>
    <dgm:pt modelId="{DEE961B8-782A-4666-9D93-7A129ADD2810}">
      <dgm:prSet phldrT="[Text]" custT="1"/>
      <dgm:spPr>
        <a:solidFill>
          <a:schemeClr val="bg1"/>
        </a:solidFill>
        <a:ln w="12700">
          <a:solidFill>
            <a:schemeClr val="tx1"/>
          </a:solidFill>
        </a:ln>
      </dgm:spPr>
      <dgm:t>
        <a:bodyPr/>
        <a:lstStyle/>
        <a:p>
          <a:pPr>
            <a:spcAft>
              <a:spcPts val="1200"/>
            </a:spcAft>
          </a:pPr>
          <a:r>
            <a:rPr lang="en-US" sz="2000" dirty="0" smtClean="0">
              <a:latin typeface="Franklin Gothic Book"/>
              <a:cs typeface="Franklin Gothic Book"/>
            </a:rPr>
            <a:t>Inpatient care under hospital’s global budgets</a:t>
          </a:r>
          <a:endParaRPr lang="en-US" sz="2000" dirty="0">
            <a:latin typeface="Franklin Gothic Book"/>
            <a:cs typeface="Franklin Gothic Book"/>
          </a:endParaRPr>
        </a:p>
      </dgm:t>
    </dgm:pt>
    <dgm:pt modelId="{2CE70D53-9681-4874-A18D-51747900AD73}" type="parTrans" cxnId="{14420BF8-F961-4A34-A218-805CB4664C82}">
      <dgm:prSet/>
      <dgm:spPr/>
      <dgm:t>
        <a:bodyPr/>
        <a:lstStyle/>
        <a:p>
          <a:endParaRPr lang="en-US"/>
        </a:p>
      </dgm:t>
    </dgm:pt>
    <dgm:pt modelId="{DC059B7F-EFDD-42FE-BD78-98D1CD5CF7D4}" type="sibTrans" cxnId="{14420BF8-F961-4A34-A218-805CB4664C82}">
      <dgm:prSet/>
      <dgm:spPr/>
      <dgm:t>
        <a:bodyPr/>
        <a:lstStyle/>
        <a:p>
          <a:endParaRPr lang="en-US"/>
        </a:p>
      </dgm:t>
    </dgm:pt>
    <dgm:pt modelId="{9949E9D2-BB65-4999-B036-FDCC3E9D303F}" type="pres">
      <dgm:prSet presAssocID="{24A6F838-9DB3-4893-B142-862026BE055E}" presName="Name0" presStyleCnt="0">
        <dgm:presLayoutVars>
          <dgm:dir/>
          <dgm:animLvl val="lvl"/>
          <dgm:resizeHandles val="exact"/>
        </dgm:presLayoutVars>
      </dgm:prSet>
      <dgm:spPr/>
      <dgm:t>
        <a:bodyPr/>
        <a:lstStyle/>
        <a:p>
          <a:endParaRPr lang="en-US"/>
        </a:p>
      </dgm:t>
    </dgm:pt>
    <dgm:pt modelId="{C4A1B115-D002-4900-9868-0BD85A670A79}" type="pres">
      <dgm:prSet presAssocID="{C2BE45F1-87FD-4E68-BC83-6D4E68BB5152}" presName="composite" presStyleCnt="0"/>
      <dgm:spPr/>
    </dgm:pt>
    <dgm:pt modelId="{17CF4F3F-3232-4298-9172-3EE3A32610BA}" type="pres">
      <dgm:prSet presAssocID="{C2BE45F1-87FD-4E68-BC83-6D4E68BB5152}" presName="parTx" presStyleLbl="alignNode1" presStyleIdx="0" presStyleCnt="1">
        <dgm:presLayoutVars>
          <dgm:chMax val="0"/>
          <dgm:chPref val="0"/>
          <dgm:bulletEnabled val="1"/>
        </dgm:presLayoutVars>
      </dgm:prSet>
      <dgm:spPr/>
      <dgm:t>
        <a:bodyPr/>
        <a:lstStyle/>
        <a:p>
          <a:endParaRPr lang="en-US"/>
        </a:p>
      </dgm:t>
    </dgm:pt>
    <dgm:pt modelId="{0C22C242-3CA0-4864-A3A3-E6FA32A4A826}" type="pres">
      <dgm:prSet presAssocID="{C2BE45F1-87FD-4E68-BC83-6D4E68BB5152}" presName="desTx" presStyleLbl="alignAccFollowNode1" presStyleIdx="0" presStyleCnt="1">
        <dgm:presLayoutVars>
          <dgm:bulletEnabled val="1"/>
        </dgm:presLayoutVars>
      </dgm:prSet>
      <dgm:spPr/>
      <dgm:t>
        <a:bodyPr/>
        <a:lstStyle/>
        <a:p>
          <a:endParaRPr lang="en-US"/>
        </a:p>
      </dgm:t>
    </dgm:pt>
  </dgm:ptLst>
  <dgm:cxnLst>
    <dgm:cxn modelId="{B94452D8-C044-5B47-88DE-F9A6C4719946}" type="presOf" srcId="{ED867788-6112-425D-863A-148933978A9B}" destId="{0C22C242-3CA0-4864-A3A3-E6FA32A4A826}" srcOrd="0" destOrd="0" presId="urn:microsoft.com/office/officeart/2005/8/layout/hList1"/>
    <dgm:cxn modelId="{4BD3E632-1832-1C45-B158-5D1628A37C5E}" type="presOf" srcId="{C2BE45F1-87FD-4E68-BC83-6D4E68BB5152}" destId="{17CF4F3F-3232-4298-9172-3EE3A32610BA}" srcOrd="0" destOrd="0" presId="urn:microsoft.com/office/officeart/2005/8/layout/hList1"/>
    <dgm:cxn modelId="{F14BDB90-B0BC-4BE2-AC79-FF4DE4DCA0CF}" srcId="{C2BE45F1-87FD-4E68-BC83-6D4E68BB5152}" destId="{85188896-6927-4474-9C25-4D1077E7BEBC}" srcOrd="2" destOrd="0" parTransId="{B084DC2C-0674-4AC9-A058-C36C31033AF0}" sibTransId="{233D9611-B749-47D7-B5BE-107FB026C006}"/>
    <dgm:cxn modelId="{2C40FD92-35B4-AE49-87B7-FB66E408F389}" type="presOf" srcId="{DEE961B8-782A-4666-9D93-7A129ADD2810}" destId="{0C22C242-3CA0-4864-A3A3-E6FA32A4A826}" srcOrd="0" destOrd="3" presId="urn:microsoft.com/office/officeart/2005/8/layout/hList1"/>
    <dgm:cxn modelId="{19D53249-D50C-4E4D-AF79-665D09D0823B}" type="presOf" srcId="{24A6F838-9DB3-4893-B142-862026BE055E}" destId="{9949E9D2-BB65-4999-B036-FDCC3E9D303F}" srcOrd="0" destOrd="0" presId="urn:microsoft.com/office/officeart/2005/8/layout/hList1"/>
    <dgm:cxn modelId="{A66FC918-7AE7-474C-B853-FABCDCB493BD}" type="presOf" srcId="{85188896-6927-4474-9C25-4D1077E7BEBC}" destId="{0C22C242-3CA0-4864-A3A3-E6FA32A4A826}" srcOrd="0" destOrd="2" presId="urn:microsoft.com/office/officeart/2005/8/layout/hList1"/>
    <dgm:cxn modelId="{0CB1F1C8-93FD-477D-B44D-250F59F10FBB}" srcId="{C2BE45F1-87FD-4E68-BC83-6D4E68BB5152}" destId="{ED867788-6112-425D-863A-148933978A9B}" srcOrd="0" destOrd="0" parTransId="{D34DEEAD-66CA-4F40-811D-6C20EE9C33C4}" sibTransId="{5A471642-98D3-4897-881A-CF19E6111C71}"/>
    <dgm:cxn modelId="{14420BF8-F961-4A34-A218-805CB4664C82}" srcId="{C2BE45F1-87FD-4E68-BC83-6D4E68BB5152}" destId="{DEE961B8-782A-4666-9D93-7A129ADD2810}" srcOrd="3" destOrd="0" parTransId="{2CE70D53-9681-4874-A18D-51747900AD73}" sibTransId="{DC059B7F-EFDD-42FE-BD78-98D1CD5CF7D4}"/>
    <dgm:cxn modelId="{95B24F6E-9E01-4EE7-8975-27CBA5C46496}" srcId="{C2BE45F1-87FD-4E68-BC83-6D4E68BB5152}" destId="{18EA5A99-E759-49FA-B2EA-700D0F2B49F8}" srcOrd="1" destOrd="0" parTransId="{B34DD9E9-D1FC-4B8B-BE4C-255800ED336F}" sibTransId="{9CF998E0-24F9-4CC5-A673-02BEEB5F2FC2}"/>
    <dgm:cxn modelId="{9CE77375-5BA0-4407-9D4A-798C7EE89BC6}" srcId="{24A6F838-9DB3-4893-B142-862026BE055E}" destId="{C2BE45F1-87FD-4E68-BC83-6D4E68BB5152}" srcOrd="0" destOrd="0" parTransId="{CE6A3003-1DAA-40B4-905E-F97054A22F13}" sibTransId="{5133B0A0-77AE-4F56-9242-D78C4CD226BB}"/>
    <dgm:cxn modelId="{3822D607-89A0-E145-B91C-015D7BEB5CA4}" type="presOf" srcId="{18EA5A99-E759-49FA-B2EA-700D0F2B49F8}" destId="{0C22C242-3CA0-4864-A3A3-E6FA32A4A826}" srcOrd="0" destOrd="1" presId="urn:microsoft.com/office/officeart/2005/8/layout/hList1"/>
    <dgm:cxn modelId="{B5AA5303-7F99-7948-9E54-2633C635F5FA}" type="presParOf" srcId="{9949E9D2-BB65-4999-B036-FDCC3E9D303F}" destId="{C4A1B115-D002-4900-9868-0BD85A670A79}" srcOrd="0" destOrd="0" presId="urn:microsoft.com/office/officeart/2005/8/layout/hList1"/>
    <dgm:cxn modelId="{4A07B657-D7D6-0047-A602-E6FCD8CD5988}" type="presParOf" srcId="{C4A1B115-D002-4900-9868-0BD85A670A79}" destId="{17CF4F3F-3232-4298-9172-3EE3A32610BA}" srcOrd="0" destOrd="0" presId="urn:microsoft.com/office/officeart/2005/8/layout/hList1"/>
    <dgm:cxn modelId="{EF59286B-3DAD-8B44-9EFA-D9666211BBF6}" type="presParOf" srcId="{C4A1B115-D002-4900-9868-0BD85A670A79}" destId="{0C22C242-3CA0-4864-A3A3-E6FA32A4A82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4A6F838-9DB3-4893-B142-862026BE055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DE5CF657-87CA-483C-A6D7-658729A9C25A}">
      <dgm:prSet phldrT="[Text]" custT="1"/>
      <dgm:spPr>
        <a:solidFill>
          <a:srgbClr val="005148"/>
        </a:solidFill>
        <a:ln w="12700">
          <a:solidFill>
            <a:srgbClr val="003300"/>
          </a:solidFill>
        </a:ln>
      </dgm:spPr>
      <dgm:t>
        <a:bodyPr/>
        <a:lstStyle/>
        <a:p>
          <a:pPr>
            <a:lnSpc>
              <a:spcPct val="100000"/>
            </a:lnSpc>
            <a:spcAft>
              <a:spcPts val="0"/>
            </a:spcAft>
          </a:pPr>
          <a:r>
            <a:rPr lang="en-US" sz="2000" dirty="0" smtClean="0">
              <a:latin typeface="Franklin Gothic Medium" pitchFamily="34" charset="0"/>
            </a:rPr>
            <a:t>Globally Budgeted Institutions</a:t>
          </a:r>
          <a:endParaRPr lang="en-US" sz="2000" dirty="0">
            <a:latin typeface="Franklin Gothic Medium" pitchFamily="34" charset="0"/>
          </a:endParaRPr>
        </a:p>
      </dgm:t>
    </dgm:pt>
    <dgm:pt modelId="{96FBA0F5-86D4-4F2B-92A3-3911A85E9825}" type="parTrans" cxnId="{90E4D0A0-5768-441C-8A23-3FF32E2533B4}">
      <dgm:prSet/>
      <dgm:spPr/>
      <dgm:t>
        <a:bodyPr/>
        <a:lstStyle/>
        <a:p>
          <a:endParaRPr lang="en-US" sz="2000">
            <a:latin typeface="Franklin Gothic Medium" pitchFamily="34" charset="0"/>
          </a:endParaRPr>
        </a:p>
      </dgm:t>
    </dgm:pt>
    <dgm:pt modelId="{AB94B2EF-8661-4C8B-AE56-F3B7E785951C}" type="sibTrans" cxnId="{90E4D0A0-5768-441C-8A23-3FF32E2533B4}">
      <dgm:prSet/>
      <dgm:spPr/>
      <dgm:t>
        <a:bodyPr/>
        <a:lstStyle/>
        <a:p>
          <a:endParaRPr lang="en-US" sz="2000">
            <a:latin typeface="Franklin Gothic Medium" pitchFamily="34" charset="0"/>
          </a:endParaRPr>
        </a:p>
      </dgm:t>
    </dgm:pt>
    <dgm:pt modelId="{A200E667-76A7-4E2D-85A2-5C32C5DC2477}">
      <dgm:prSet phldrT="[Text]" custT="1"/>
      <dgm:spPr>
        <a:solidFill>
          <a:schemeClr val="bg1"/>
        </a:solidFill>
        <a:ln w="12700">
          <a:solidFill>
            <a:schemeClr val="tx1"/>
          </a:solidFill>
        </a:ln>
      </dgm:spPr>
      <dgm:t>
        <a:bodyPr/>
        <a:lstStyle/>
        <a:p>
          <a:pPr>
            <a:spcAft>
              <a:spcPts val="1200"/>
            </a:spcAft>
          </a:pPr>
          <a:r>
            <a:rPr lang="en-US" sz="2000" dirty="0" smtClean="0">
              <a:latin typeface="Franklin Gothic Book"/>
              <a:cs typeface="Franklin Gothic Book"/>
            </a:rPr>
            <a:t>Hospitals</a:t>
          </a:r>
          <a:endParaRPr lang="en-US" sz="2000" dirty="0">
            <a:latin typeface="Franklin Gothic Book"/>
            <a:cs typeface="Franklin Gothic Book"/>
          </a:endParaRPr>
        </a:p>
      </dgm:t>
    </dgm:pt>
    <dgm:pt modelId="{7B22A3DE-776B-4AF4-B3E0-CD3EC509878C}" type="parTrans" cxnId="{B23DC3B7-004C-4960-BE44-3F64FC253FF5}">
      <dgm:prSet/>
      <dgm:spPr/>
      <dgm:t>
        <a:bodyPr/>
        <a:lstStyle/>
        <a:p>
          <a:endParaRPr lang="en-US" sz="2000">
            <a:latin typeface="Franklin Gothic Medium" pitchFamily="34" charset="0"/>
          </a:endParaRPr>
        </a:p>
      </dgm:t>
    </dgm:pt>
    <dgm:pt modelId="{B7146C8F-2ED3-4FBD-BC02-7B41AA10DA60}" type="sibTrans" cxnId="{B23DC3B7-004C-4960-BE44-3F64FC253FF5}">
      <dgm:prSet/>
      <dgm:spPr/>
      <dgm:t>
        <a:bodyPr/>
        <a:lstStyle/>
        <a:p>
          <a:endParaRPr lang="en-US" sz="2000">
            <a:latin typeface="Franklin Gothic Medium" pitchFamily="34" charset="0"/>
          </a:endParaRPr>
        </a:p>
      </dgm:t>
    </dgm:pt>
    <dgm:pt modelId="{696CC663-9162-40B6-A868-A76B3B6B2BFB}">
      <dgm:prSet phldrT="[Text]" custT="1"/>
      <dgm:spPr>
        <a:solidFill>
          <a:schemeClr val="bg1"/>
        </a:solidFill>
        <a:ln w="12700">
          <a:solidFill>
            <a:schemeClr val="tx1"/>
          </a:solidFill>
        </a:ln>
      </dgm:spPr>
      <dgm:t>
        <a:bodyPr/>
        <a:lstStyle/>
        <a:p>
          <a:pPr>
            <a:spcAft>
              <a:spcPts val="1200"/>
            </a:spcAft>
          </a:pPr>
          <a:r>
            <a:rPr lang="en-US" sz="2000" dirty="0" smtClean="0">
              <a:latin typeface="Franklin Gothic Book"/>
              <a:cs typeface="Franklin Gothic Book"/>
            </a:rPr>
            <a:t>Clinics</a:t>
          </a:r>
          <a:endParaRPr lang="en-US" sz="2000" dirty="0">
            <a:latin typeface="Franklin Gothic Book"/>
            <a:cs typeface="Franklin Gothic Book"/>
          </a:endParaRPr>
        </a:p>
      </dgm:t>
    </dgm:pt>
    <dgm:pt modelId="{B0F9DE6C-6B05-44E1-A359-6C371AC5510E}" type="parTrans" cxnId="{02354C52-0CC0-4C7B-895B-8B8C912401A3}">
      <dgm:prSet/>
      <dgm:spPr/>
      <dgm:t>
        <a:bodyPr/>
        <a:lstStyle/>
        <a:p>
          <a:endParaRPr lang="en-US" sz="2000">
            <a:latin typeface="Franklin Gothic Medium" pitchFamily="34" charset="0"/>
          </a:endParaRPr>
        </a:p>
      </dgm:t>
    </dgm:pt>
    <dgm:pt modelId="{BEE37B01-0E56-458B-9A8B-DC40FF1D4E42}" type="sibTrans" cxnId="{02354C52-0CC0-4C7B-895B-8B8C912401A3}">
      <dgm:prSet/>
      <dgm:spPr/>
      <dgm:t>
        <a:bodyPr/>
        <a:lstStyle/>
        <a:p>
          <a:endParaRPr lang="en-US" sz="2000">
            <a:latin typeface="Franklin Gothic Medium" pitchFamily="34" charset="0"/>
          </a:endParaRPr>
        </a:p>
      </dgm:t>
    </dgm:pt>
    <dgm:pt modelId="{932AC643-E75C-40D4-B0EE-674F9D5730EE}">
      <dgm:prSet phldrT="[Text]" custT="1"/>
      <dgm:spPr>
        <a:solidFill>
          <a:schemeClr val="bg1"/>
        </a:solidFill>
        <a:ln w="12700">
          <a:solidFill>
            <a:schemeClr val="tx1"/>
          </a:solidFill>
        </a:ln>
      </dgm:spPr>
      <dgm:t>
        <a:bodyPr/>
        <a:lstStyle/>
        <a:p>
          <a:pPr>
            <a:spcAft>
              <a:spcPts val="1200"/>
            </a:spcAft>
          </a:pPr>
          <a:r>
            <a:rPr lang="en-US" sz="2000" dirty="0" smtClean="0">
              <a:latin typeface="Franklin Gothic Book"/>
              <a:cs typeface="Franklin Gothic Book"/>
            </a:rPr>
            <a:t>Home care agencies</a:t>
          </a:r>
          <a:endParaRPr lang="en-US" sz="2000" dirty="0">
            <a:latin typeface="Franklin Gothic Book"/>
            <a:cs typeface="Franklin Gothic Book"/>
          </a:endParaRPr>
        </a:p>
      </dgm:t>
    </dgm:pt>
    <dgm:pt modelId="{55498F5F-C1E2-41C6-92E7-4107A8B4F10B}" type="parTrans" cxnId="{B9630CB8-70E7-4918-81AD-76CAFADA8A08}">
      <dgm:prSet/>
      <dgm:spPr/>
      <dgm:t>
        <a:bodyPr/>
        <a:lstStyle/>
        <a:p>
          <a:endParaRPr lang="en-US"/>
        </a:p>
      </dgm:t>
    </dgm:pt>
    <dgm:pt modelId="{FAC2159E-18E5-4116-BDC0-013C5F18B9BD}" type="sibTrans" cxnId="{B9630CB8-70E7-4918-81AD-76CAFADA8A08}">
      <dgm:prSet/>
      <dgm:spPr/>
      <dgm:t>
        <a:bodyPr/>
        <a:lstStyle/>
        <a:p>
          <a:endParaRPr lang="en-US"/>
        </a:p>
      </dgm:t>
    </dgm:pt>
    <dgm:pt modelId="{10204217-4F1F-4B06-820E-EF6E520C6D50}">
      <dgm:prSet phldrT="[Text]" custT="1"/>
      <dgm:spPr>
        <a:solidFill>
          <a:schemeClr val="bg1"/>
        </a:solidFill>
        <a:ln w="12700">
          <a:solidFill>
            <a:schemeClr val="tx1"/>
          </a:solidFill>
        </a:ln>
      </dgm:spPr>
      <dgm:t>
        <a:bodyPr/>
        <a:lstStyle/>
        <a:p>
          <a:pPr>
            <a:spcAft>
              <a:spcPts val="1200"/>
            </a:spcAft>
          </a:pPr>
          <a:r>
            <a:rPr lang="en-US" sz="2000" dirty="0" smtClean="0">
              <a:latin typeface="Franklin Gothic Book"/>
              <a:cs typeface="Franklin Gothic Book"/>
            </a:rPr>
            <a:t>Institutions with salaried physicians</a:t>
          </a:r>
          <a:endParaRPr lang="en-US" sz="2000" dirty="0">
            <a:latin typeface="Franklin Gothic Book"/>
            <a:cs typeface="Franklin Gothic Book"/>
          </a:endParaRPr>
        </a:p>
      </dgm:t>
    </dgm:pt>
    <dgm:pt modelId="{E1E9563B-67B3-4F6B-9524-D1300000AD61}" type="parTrans" cxnId="{C6F45034-9FD5-49AE-A2D7-582D2D692432}">
      <dgm:prSet/>
      <dgm:spPr/>
      <dgm:t>
        <a:bodyPr/>
        <a:lstStyle/>
        <a:p>
          <a:endParaRPr lang="en-US"/>
        </a:p>
      </dgm:t>
    </dgm:pt>
    <dgm:pt modelId="{49B6159D-F850-47AD-AEDE-927096689D2F}" type="sibTrans" cxnId="{C6F45034-9FD5-49AE-A2D7-582D2D692432}">
      <dgm:prSet/>
      <dgm:spPr/>
      <dgm:t>
        <a:bodyPr/>
        <a:lstStyle/>
        <a:p>
          <a:endParaRPr lang="en-US"/>
        </a:p>
      </dgm:t>
    </dgm:pt>
    <dgm:pt modelId="{9949E9D2-BB65-4999-B036-FDCC3E9D303F}" type="pres">
      <dgm:prSet presAssocID="{24A6F838-9DB3-4893-B142-862026BE055E}" presName="Name0" presStyleCnt="0">
        <dgm:presLayoutVars>
          <dgm:dir/>
          <dgm:animLvl val="lvl"/>
          <dgm:resizeHandles val="exact"/>
        </dgm:presLayoutVars>
      </dgm:prSet>
      <dgm:spPr/>
      <dgm:t>
        <a:bodyPr/>
        <a:lstStyle/>
        <a:p>
          <a:endParaRPr lang="en-US"/>
        </a:p>
      </dgm:t>
    </dgm:pt>
    <dgm:pt modelId="{38E06E82-20B9-4BA0-95BB-20845A5D3FBE}" type="pres">
      <dgm:prSet presAssocID="{DE5CF657-87CA-483C-A6D7-658729A9C25A}" presName="composite" presStyleCnt="0"/>
      <dgm:spPr/>
    </dgm:pt>
    <dgm:pt modelId="{688B72DC-419D-4865-B962-576ECCDE94EF}" type="pres">
      <dgm:prSet presAssocID="{DE5CF657-87CA-483C-A6D7-658729A9C25A}" presName="parTx" presStyleLbl="alignNode1" presStyleIdx="0" presStyleCnt="1">
        <dgm:presLayoutVars>
          <dgm:chMax val="0"/>
          <dgm:chPref val="0"/>
          <dgm:bulletEnabled val="1"/>
        </dgm:presLayoutVars>
      </dgm:prSet>
      <dgm:spPr/>
      <dgm:t>
        <a:bodyPr/>
        <a:lstStyle/>
        <a:p>
          <a:endParaRPr lang="en-US"/>
        </a:p>
      </dgm:t>
    </dgm:pt>
    <dgm:pt modelId="{6AB141E9-4B48-46AB-AE97-A16E4994E592}" type="pres">
      <dgm:prSet presAssocID="{DE5CF657-87CA-483C-A6D7-658729A9C25A}" presName="desTx" presStyleLbl="alignAccFollowNode1" presStyleIdx="0" presStyleCnt="1">
        <dgm:presLayoutVars>
          <dgm:bulletEnabled val="1"/>
        </dgm:presLayoutVars>
      </dgm:prSet>
      <dgm:spPr/>
      <dgm:t>
        <a:bodyPr/>
        <a:lstStyle/>
        <a:p>
          <a:endParaRPr lang="en-US"/>
        </a:p>
      </dgm:t>
    </dgm:pt>
  </dgm:ptLst>
  <dgm:cxnLst>
    <dgm:cxn modelId="{B23DC3B7-004C-4960-BE44-3F64FC253FF5}" srcId="{10204217-4F1F-4B06-820E-EF6E520C6D50}" destId="{A200E667-76A7-4E2D-85A2-5C32C5DC2477}" srcOrd="0" destOrd="0" parTransId="{7B22A3DE-776B-4AF4-B3E0-CD3EC509878C}" sibTransId="{B7146C8F-2ED3-4FBD-BC02-7B41AA10DA60}"/>
    <dgm:cxn modelId="{41603ECF-5D6F-E64B-9B3C-E404F85DC3C0}" type="presOf" srcId="{696CC663-9162-40B6-A868-A76B3B6B2BFB}" destId="{6AB141E9-4B48-46AB-AE97-A16E4994E592}" srcOrd="0" destOrd="2" presId="urn:microsoft.com/office/officeart/2005/8/layout/hList1"/>
    <dgm:cxn modelId="{B9CAA80D-6FD4-2446-B364-717EC4F0C650}" type="presOf" srcId="{10204217-4F1F-4B06-820E-EF6E520C6D50}" destId="{6AB141E9-4B48-46AB-AE97-A16E4994E592}" srcOrd="0" destOrd="0" presId="urn:microsoft.com/office/officeart/2005/8/layout/hList1"/>
    <dgm:cxn modelId="{B9630CB8-70E7-4918-81AD-76CAFADA8A08}" srcId="{10204217-4F1F-4B06-820E-EF6E520C6D50}" destId="{932AC643-E75C-40D4-B0EE-674F9D5730EE}" srcOrd="2" destOrd="0" parTransId="{55498F5F-C1E2-41C6-92E7-4107A8B4F10B}" sibTransId="{FAC2159E-18E5-4116-BDC0-013C5F18B9BD}"/>
    <dgm:cxn modelId="{0B552517-55AD-1849-B58D-759B860B0552}" type="presOf" srcId="{DE5CF657-87CA-483C-A6D7-658729A9C25A}" destId="{688B72DC-419D-4865-B962-576ECCDE94EF}" srcOrd="0" destOrd="0" presId="urn:microsoft.com/office/officeart/2005/8/layout/hList1"/>
    <dgm:cxn modelId="{9C0FD274-116B-7245-BDA3-C5807E5FFD29}" type="presOf" srcId="{A200E667-76A7-4E2D-85A2-5C32C5DC2477}" destId="{6AB141E9-4B48-46AB-AE97-A16E4994E592}" srcOrd="0" destOrd="1" presId="urn:microsoft.com/office/officeart/2005/8/layout/hList1"/>
    <dgm:cxn modelId="{038DC3D8-3A3E-8947-8430-CD37358EDEE0}" type="presOf" srcId="{24A6F838-9DB3-4893-B142-862026BE055E}" destId="{9949E9D2-BB65-4999-B036-FDCC3E9D303F}" srcOrd="0" destOrd="0" presId="urn:microsoft.com/office/officeart/2005/8/layout/hList1"/>
    <dgm:cxn modelId="{6F1E3F90-E8A3-CE4D-BECA-5035590249FB}" type="presOf" srcId="{932AC643-E75C-40D4-B0EE-674F9D5730EE}" destId="{6AB141E9-4B48-46AB-AE97-A16E4994E592}" srcOrd="0" destOrd="3" presId="urn:microsoft.com/office/officeart/2005/8/layout/hList1"/>
    <dgm:cxn modelId="{90E4D0A0-5768-441C-8A23-3FF32E2533B4}" srcId="{24A6F838-9DB3-4893-B142-862026BE055E}" destId="{DE5CF657-87CA-483C-A6D7-658729A9C25A}" srcOrd="0" destOrd="0" parTransId="{96FBA0F5-86D4-4F2B-92A3-3911A85E9825}" sibTransId="{AB94B2EF-8661-4C8B-AE56-F3B7E785951C}"/>
    <dgm:cxn modelId="{02354C52-0CC0-4C7B-895B-8B8C912401A3}" srcId="{10204217-4F1F-4B06-820E-EF6E520C6D50}" destId="{696CC663-9162-40B6-A868-A76B3B6B2BFB}" srcOrd="1" destOrd="0" parTransId="{B0F9DE6C-6B05-44E1-A359-6C371AC5510E}" sibTransId="{BEE37B01-0E56-458B-9A8B-DC40FF1D4E42}"/>
    <dgm:cxn modelId="{C6F45034-9FD5-49AE-A2D7-582D2D692432}" srcId="{DE5CF657-87CA-483C-A6D7-658729A9C25A}" destId="{10204217-4F1F-4B06-820E-EF6E520C6D50}" srcOrd="0" destOrd="0" parTransId="{E1E9563B-67B3-4F6B-9524-D1300000AD61}" sibTransId="{49B6159D-F850-47AD-AEDE-927096689D2F}"/>
    <dgm:cxn modelId="{86624047-E4BC-3E4B-BB93-2D7EEC3DAD47}" type="presParOf" srcId="{9949E9D2-BB65-4999-B036-FDCC3E9D303F}" destId="{38E06E82-20B9-4BA0-95BB-20845A5D3FBE}" srcOrd="0" destOrd="0" presId="urn:microsoft.com/office/officeart/2005/8/layout/hList1"/>
    <dgm:cxn modelId="{1A7BB956-67A1-8145-B34B-3C7B4B62384C}" type="presParOf" srcId="{38E06E82-20B9-4BA0-95BB-20845A5D3FBE}" destId="{688B72DC-419D-4865-B962-576ECCDE94EF}" srcOrd="0" destOrd="0" presId="urn:microsoft.com/office/officeart/2005/8/layout/hList1"/>
    <dgm:cxn modelId="{EC2DB526-230D-5C4C-9938-C1C100220E0C}" type="presParOf" srcId="{38E06E82-20B9-4BA0-95BB-20845A5D3FBE}" destId="{6AB141E9-4B48-46AB-AE97-A16E4994E592}"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4A6F838-9DB3-4893-B142-862026BE055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1D2C164E-C5E8-4D4E-BB65-7C20A619F385}">
      <dgm:prSet phldrT="[Text]" custT="1"/>
      <dgm:spPr>
        <a:solidFill>
          <a:srgbClr val="005148"/>
        </a:solidFill>
        <a:ln w="12700">
          <a:solidFill>
            <a:srgbClr val="003300"/>
          </a:solidFill>
        </a:ln>
      </dgm:spPr>
      <dgm:t>
        <a:bodyPr/>
        <a:lstStyle/>
        <a:p>
          <a:pPr>
            <a:lnSpc>
              <a:spcPct val="100000"/>
            </a:lnSpc>
            <a:spcAft>
              <a:spcPts val="0"/>
            </a:spcAft>
          </a:pPr>
          <a:r>
            <a:rPr lang="en-US" sz="2000" dirty="0" smtClean="0">
              <a:latin typeface="Franklin Gothic Medium" pitchFamily="34" charset="0"/>
            </a:rPr>
            <a:t>Fee for </a:t>
          </a:r>
        </a:p>
        <a:p>
          <a:pPr>
            <a:lnSpc>
              <a:spcPct val="100000"/>
            </a:lnSpc>
            <a:spcAft>
              <a:spcPts val="0"/>
            </a:spcAft>
          </a:pPr>
          <a:r>
            <a:rPr lang="en-US" sz="2000" dirty="0" smtClean="0">
              <a:latin typeface="Franklin Gothic Medium" pitchFamily="34" charset="0"/>
            </a:rPr>
            <a:t>Service</a:t>
          </a:r>
          <a:endParaRPr lang="en-US" sz="2000" dirty="0">
            <a:latin typeface="Franklin Gothic Medium" pitchFamily="34" charset="0"/>
          </a:endParaRPr>
        </a:p>
      </dgm:t>
    </dgm:pt>
    <dgm:pt modelId="{2C675F50-6352-4C43-9634-06FD5477CF31}" type="parTrans" cxnId="{5CFCD911-5C03-4CD4-8DE4-D71AC6CE184F}">
      <dgm:prSet/>
      <dgm:spPr/>
      <dgm:t>
        <a:bodyPr/>
        <a:lstStyle/>
        <a:p>
          <a:endParaRPr lang="en-US" sz="2000">
            <a:latin typeface="Franklin Gothic Medium" pitchFamily="34" charset="0"/>
          </a:endParaRPr>
        </a:p>
      </dgm:t>
    </dgm:pt>
    <dgm:pt modelId="{94D45C26-6427-4A7B-99EA-2D69A49B3362}" type="sibTrans" cxnId="{5CFCD911-5C03-4CD4-8DE4-D71AC6CE184F}">
      <dgm:prSet/>
      <dgm:spPr/>
      <dgm:t>
        <a:bodyPr/>
        <a:lstStyle/>
        <a:p>
          <a:endParaRPr lang="en-US" sz="2000">
            <a:latin typeface="Franklin Gothic Medium" pitchFamily="34" charset="0"/>
          </a:endParaRPr>
        </a:p>
      </dgm:t>
    </dgm:pt>
    <dgm:pt modelId="{58C22F20-2BB0-4870-B747-5C685DAF098C}">
      <dgm:prSet phldrT="[Text]" custT="1"/>
      <dgm:spPr>
        <a:solidFill>
          <a:schemeClr val="bg1"/>
        </a:solidFill>
        <a:ln w="12700">
          <a:solidFill>
            <a:schemeClr val="tx1"/>
          </a:solidFill>
        </a:ln>
      </dgm:spPr>
      <dgm:t>
        <a:bodyPr/>
        <a:lstStyle/>
        <a:p>
          <a:pPr>
            <a:spcAft>
              <a:spcPts val="1200"/>
            </a:spcAft>
          </a:pPr>
          <a:r>
            <a:rPr lang="en-US" sz="2000" dirty="0" smtClean="0">
              <a:latin typeface="Franklin Gothic Book"/>
              <a:cs typeface="Franklin Gothic Book"/>
            </a:rPr>
            <a:t>Mandatory assignment</a:t>
          </a:r>
          <a:endParaRPr lang="en-US" sz="2000" dirty="0">
            <a:latin typeface="Franklin Gothic Book"/>
            <a:cs typeface="Franklin Gothic Book"/>
          </a:endParaRPr>
        </a:p>
      </dgm:t>
    </dgm:pt>
    <dgm:pt modelId="{D48BFEA6-D93D-4FE8-BBB4-D9CD6AE1CE9C}" type="parTrans" cxnId="{67AFCC29-A732-414E-A3D2-D3E8FA937AB1}">
      <dgm:prSet/>
      <dgm:spPr/>
      <dgm:t>
        <a:bodyPr/>
        <a:lstStyle/>
        <a:p>
          <a:endParaRPr lang="en-US" sz="2000">
            <a:latin typeface="Franklin Gothic Medium" pitchFamily="34" charset="0"/>
          </a:endParaRPr>
        </a:p>
      </dgm:t>
    </dgm:pt>
    <dgm:pt modelId="{BE1D76D9-DEF9-4694-94E3-018389103A56}" type="sibTrans" cxnId="{67AFCC29-A732-414E-A3D2-D3E8FA937AB1}">
      <dgm:prSet/>
      <dgm:spPr/>
      <dgm:t>
        <a:bodyPr/>
        <a:lstStyle/>
        <a:p>
          <a:endParaRPr lang="en-US" sz="2000">
            <a:latin typeface="Franklin Gothic Medium" pitchFamily="34" charset="0"/>
          </a:endParaRPr>
        </a:p>
      </dgm:t>
    </dgm:pt>
    <dgm:pt modelId="{C86FAFC2-2DF4-4BAC-8281-2361D4077DF0}">
      <dgm:prSet phldrT="[Text]" custT="1"/>
      <dgm:spPr>
        <a:solidFill>
          <a:schemeClr val="bg1"/>
        </a:solidFill>
        <a:ln w="12700">
          <a:solidFill>
            <a:schemeClr val="tx1"/>
          </a:solidFill>
        </a:ln>
      </dgm:spPr>
      <dgm:t>
        <a:bodyPr/>
        <a:lstStyle/>
        <a:p>
          <a:pPr>
            <a:spcAft>
              <a:spcPts val="1200"/>
            </a:spcAft>
          </a:pPr>
          <a:r>
            <a:rPr lang="en-US" sz="2000" dirty="0" smtClean="0">
              <a:latin typeface="Franklin Gothic Book"/>
              <a:cs typeface="Franklin Gothic Book"/>
            </a:rPr>
            <a:t>Simplified negotiated fee schedule</a:t>
          </a:r>
          <a:endParaRPr lang="en-US" sz="2000" dirty="0">
            <a:latin typeface="Franklin Gothic Book"/>
            <a:cs typeface="Franklin Gothic Book"/>
          </a:endParaRPr>
        </a:p>
      </dgm:t>
    </dgm:pt>
    <dgm:pt modelId="{41289BFD-58F4-4636-86DA-D37381474B1F}" type="parTrans" cxnId="{8748E631-8EA4-43AB-AB2F-9D1E8D29DF67}">
      <dgm:prSet/>
      <dgm:spPr/>
      <dgm:t>
        <a:bodyPr/>
        <a:lstStyle/>
        <a:p>
          <a:endParaRPr lang="en-US" sz="2000">
            <a:latin typeface="Franklin Gothic Medium" pitchFamily="34" charset="0"/>
          </a:endParaRPr>
        </a:p>
      </dgm:t>
    </dgm:pt>
    <dgm:pt modelId="{478894CC-E551-4EC8-B337-A8CB93C0FF94}" type="sibTrans" cxnId="{8748E631-8EA4-43AB-AB2F-9D1E8D29DF67}">
      <dgm:prSet/>
      <dgm:spPr/>
      <dgm:t>
        <a:bodyPr/>
        <a:lstStyle/>
        <a:p>
          <a:endParaRPr lang="en-US" sz="2000">
            <a:latin typeface="Franklin Gothic Medium" pitchFamily="34" charset="0"/>
          </a:endParaRPr>
        </a:p>
      </dgm:t>
    </dgm:pt>
    <dgm:pt modelId="{9949E9D2-BB65-4999-B036-FDCC3E9D303F}" type="pres">
      <dgm:prSet presAssocID="{24A6F838-9DB3-4893-B142-862026BE055E}" presName="Name0" presStyleCnt="0">
        <dgm:presLayoutVars>
          <dgm:dir/>
          <dgm:animLvl val="lvl"/>
          <dgm:resizeHandles val="exact"/>
        </dgm:presLayoutVars>
      </dgm:prSet>
      <dgm:spPr/>
      <dgm:t>
        <a:bodyPr/>
        <a:lstStyle/>
        <a:p>
          <a:endParaRPr lang="en-US"/>
        </a:p>
      </dgm:t>
    </dgm:pt>
    <dgm:pt modelId="{CC9DAAA4-4316-49AC-B9DC-0E80D9D79E1D}" type="pres">
      <dgm:prSet presAssocID="{1D2C164E-C5E8-4D4E-BB65-7C20A619F385}" presName="composite" presStyleCnt="0"/>
      <dgm:spPr/>
    </dgm:pt>
    <dgm:pt modelId="{F9A8FC84-F055-429B-815A-5E710E9B73DF}" type="pres">
      <dgm:prSet presAssocID="{1D2C164E-C5E8-4D4E-BB65-7C20A619F385}" presName="parTx" presStyleLbl="alignNode1" presStyleIdx="0" presStyleCnt="1">
        <dgm:presLayoutVars>
          <dgm:chMax val="0"/>
          <dgm:chPref val="0"/>
          <dgm:bulletEnabled val="1"/>
        </dgm:presLayoutVars>
      </dgm:prSet>
      <dgm:spPr/>
      <dgm:t>
        <a:bodyPr/>
        <a:lstStyle/>
        <a:p>
          <a:endParaRPr lang="en-US"/>
        </a:p>
      </dgm:t>
    </dgm:pt>
    <dgm:pt modelId="{BA3BB07C-4F9B-4108-A6FB-CD0559637294}" type="pres">
      <dgm:prSet presAssocID="{1D2C164E-C5E8-4D4E-BB65-7C20A619F385}" presName="desTx" presStyleLbl="alignAccFollowNode1" presStyleIdx="0" presStyleCnt="1">
        <dgm:presLayoutVars>
          <dgm:bulletEnabled val="1"/>
        </dgm:presLayoutVars>
      </dgm:prSet>
      <dgm:spPr/>
      <dgm:t>
        <a:bodyPr/>
        <a:lstStyle/>
        <a:p>
          <a:endParaRPr lang="en-US"/>
        </a:p>
      </dgm:t>
    </dgm:pt>
  </dgm:ptLst>
  <dgm:cxnLst>
    <dgm:cxn modelId="{67AFCC29-A732-414E-A3D2-D3E8FA937AB1}" srcId="{1D2C164E-C5E8-4D4E-BB65-7C20A619F385}" destId="{58C22F20-2BB0-4870-B747-5C685DAF098C}" srcOrd="0" destOrd="0" parTransId="{D48BFEA6-D93D-4FE8-BBB4-D9CD6AE1CE9C}" sibTransId="{BE1D76D9-DEF9-4694-94E3-018389103A56}"/>
    <dgm:cxn modelId="{8748E631-8EA4-43AB-AB2F-9D1E8D29DF67}" srcId="{1D2C164E-C5E8-4D4E-BB65-7C20A619F385}" destId="{C86FAFC2-2DF4-4BAC-8281-2361D4077DF0}" srcOrd="1" destOrd="0" parTransId="{41289BFD-58F4-4636-86DA-D37381474B1F}" sibTransId="{478894CC-E551-4EC8-B337-A8CB93C0FF94}"/>
    <dgm:cxn modelId="{1FC6A569-460A-3740-BA06-91271E7D135D}" type="presOf" srcId="{58C22F20-2BB0-4870-B747-5C685DAF098C}" destId="{BA3BB07C-4F9B-4108-A6FB-CD0559637294}" srcOrd="0" destOrd="0" presId="urn:microsoft.com/office/officeart/2005/8/layout/hList1"/>
    <dgm:cxn modelId="{8D6C9DB2-4260-F14A-B422-61CB6E7B4464}" type="presOf" srcId="{1D2C164E-C5E8-4D4E-BB65-7C20A619F385}" destId="{F9A8FC84-F055-429B-815A-5E710E9B73DF}" srcOrd="0" destOrd="0" presId="urn:microsoft.com/office/officeart/2005/8/layout/hList1"/>
    <dgm:cxn modelId="{D85D541B-F73F-2247-B5E3-A1B2F623FF08}" type="presOf" srcId="{24A6F838-9DB3-4893-B142-862026BE055E}" destId="{9949E9D2-BB65-4999-B036-FDCC3E9D303F}" srcOrd="0" destOrd="0" presId="urn:microsoft.com/office/officeart/2005/8/layout/hList1"/>
    <dgm:cxn modelId="{30C12A9C-CAE0-DE48-B35F-17A6D96E805F}" type="presOf" srcId="{C86FAFC2-2DF4-4BAC-8281-2361D4077DF0}" destId="{BA3BB07C-4F9B-4108-A6FB-CD0559637294}" srcOrd="0" destOrd="1" presId="urn:microsoft.com/office/officeart/2005/8/layout/hList1"/>
    <dgm:cxn modelId="{5CFCD911-5C03-4CD4-8DE4-D71AC6CE184F}" srcId="{24A6F838-9DB3-4893-B142-862026BE055E}" destId="{1D2C164E-C5E8-4D4E-BB65-7C20A619F385}" srcOrd="0" destOrd="0" parTransId="{2C675F50-6352-4C43-9634-06FD5477CF31}" sibTransId="{94D45C26-6427-4A7B-99EA-2D69A49B3362}"/>
    <dgm:cxn modelId="{6467DE19-0BB7-FC4C-8784-D1C630F92F83}" type="presParOf" srcId="{9949E9D2-BB65-4999-B036-FDCC3E9D303F}" destId="{CC9DAAA4-4316-49AC-B9DC-0E80D9D79E1D}" srcOrd="0" destOrd="0" presId="urn:microsoft.com/office/officeart/2005/8/layout/hList1"/>
    <dgm:cxn modelId="{E55276AE-C24E-2347-87D8-640AD1E4AA31}" type="presParOf" srcId="{CC9DAAA4-4316-49AC-B9DC-0E80D9D79E1D}" destId="{F9A8FC84-F055-429B-815A-5E710E9B73DF}" srcOrd="0" destOrd="0" presId="urn:microsoft.com/office/officeart/2005/8/layout/hList1"/>
    <dgm:cxn modelId="{0026A7DA-C32D-D24F-AE83-F880E194F3A4}" type="presParOf" srcId="{CC9DAAA4-4316-49AC-B9DC-0E80D9D79E1D}" destId="{BA3BB07C-4F9B-4108-A6FB-CD0559637294}" srcOrd="1" destOrd="0" presId="urn:microsoft.com/office/officeart/2005/8/layout/hLis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E5DE49B-62F6-4E4C-A794-37AB6E19B8CE}" type="doc">
      <dgm:prSet loTypeId="urn:microsoft.com/office/officeart/2005/8/layout/matrix1" loCatId="" qsTypeId="urn:microsoft.com/office/officeart/2005/8/quickstyle/simple4" qsCatId="simple" csTypeId="urn:microsoft.com/office/officeart/2005/8/colors/accent1_2" csCatId="accent1" phldr="1"/>
      <dgm:spPr/>
      <dgm:t>
        <a:bodyPr/>
        <a:lstStyle/>
        <a:p>
          <a:endParaRPr lang="en-US"/>
        </a:p>
      </dgm:t>
    </dgm:pt>
    <dgm:pt modelId="{1725DB84-070D-DA4D-8495-1A10EF5F97A1}">
      <dgm:prSet custT="1">
        <dgm:style>
          <a:lnRef idx="1">
            <a:schemeClr val="accent5"/>
          </a:lnRef>
          <a:fillRef idx="3">
            <a:schemeClr val="accent5"/>
          </a:fillRef>
          <a:effectRef idx="2">
            <a:schemeClr val="accent5"/>
          </a:effectRef>
          <a:fontRef idx="minor">
            <a:schemeClr val="lt1"/>
          </a:fontRef>
        </dgm:style>
      </dgm:prSet>
      <dgm:spPr>
        <a:ln>
          <a:solidFill>
            <a:srgbClr val="003300"/>
          </a:solidFill>
        </a:ln>
      </dgm:spPr>
      <dgm:t>
        <a:bodyPr/>
        <a:lstStyle/>
        <a:p>
          <a:pPr rtl="0">
            <a:spcAft>
              <a:spcPts val="0"/>
            </a:spcAft>
          </a:pPr>
          <a:r>
            <a:rPr lang="en-US" sz="3200" dirty="0" smtClean="0">
              <a:solidFill>
                <a:schemeClr val="tx1"/>
              </a:solidFill>
              <a:latin typeface="Franklin Gothic Book"/>
              <a:cs typeface="Franklin Gothic Book"/>
            </a:rPr>
            <a:t>Excellent hospitals, empty beds</a:t>
          </a:r>
          <a:endParaRPr lang="en-US" sz="3200" dirty="0">
            <a:solidFill>
              <a:schemeClr val="tx1"/>
            </a:solidFill>
            <a:latin typeface="Franklin Gothic Book"/>
            <a:cs typeface="Franklin Gothic Book"/>
          </a:endParaRPr>
        </a:p>
      </dgm:t>
    </dgm:pt>
    <dgm:pt modelId="{54939265-22A2-8542-96F3-2CFAF4492B77}" type="parTrans" cxnId="{AB9FC1BC-C917-7F46-A690-F329E0BD4A54}">
      <dgm:prSet/>
      <dgm:spPr/>
      <dgm:t>
        <a:bodyPr/>
        <a:lstStyle/>
        <a:p>
          <a:endParaRPr lang="en-US"/>
        </a:p>
      </dgm:t>
    </dgm:pt>
    <dgm:pt modelId="{3305F89E-A482-2D46-8EBB-25EA22540E13}" type="sibTrans" cxnId="{AB9FC1BC-C917-7F46-A690-F329E0BD4A54}">
      <dgm:prSet/>
      <dgm:spPr/>
      <dgm:t>
        <a:bodyPr/>
        <a:lstStyle/>
        <a:p>
          <a:endParaRPr lang="en-US"/>
        </a:p>
      </dgm:t>
    </dgm:pt>
    <dgm:pt modelId="{A9D617C3-D4B8-9D46-8E10-83C1A4D712B1}">
      <dgm:prSet custT="1">
        <dgm:style>
          <a:lnRef idx="1">
            <a:schemeClr val="accent5"/>
          </a:lnRef>
          <a:fillRef idx="3">
            <a:schemeClr val="accent5"/>
          </a:fillRef>
          <a:effectRef idx="2">
            <a:schemeClr val="accent5"/>
          </a:effectRef>
          <a:fontRef idx="minor">
            <a:schemeClr val="lt1"/>
          </a:fontRef>
        </dgm:style>
      </dgm:prSet>
      <dgm:spPr>
        <a:ln>
          <a:solidFill>
            <a:srgbClr val="003300"/>
          </a:solidFill>
        </a:ln>
      </dgm:spPr>
      <dgm:t>
        <a:bodyPr/>
        <a:lstStyle/>
        <a:p>
          <a:pPr rtl="0">
            <a:spcAft>
              <a:spcPts val="0"/>
            </a:spcAft>
          </a:pPr>
          <a:r>
            <a:rPr lang="en-US" sz="3200" dirty="0" smtClean="0">
              <a:solidFill>
                <a:schemeClr val="tx1"/>
              </a:solidFill>
              <a:latin typeface="Franklin Gothic Book"/>
              <a:cs typeface="Franklin Gothic Book"/>
            </a:rPr>
            <a:t>Enough well-trained professionals</a:t>
          </a:r>
          <a:endParaRPr lang="en-US" sz="3200" dirty="0">
            <a:solidFill>
              <a:schemeClr val="tx1"/>
            </a:solidFill>
            <a:latin typeface="Franklin Gothic Book"/>
            <a:cs typeface="Franklin Gothic Book"/>
          </a:endParaRPr>
        </a:p>
      </dgm:t>
    </dgm:pt>
    <dgm:pt modelId="{A7A424B5-2CA2-5C46-A397-9F76212D4BE7}" type="parTrans" cxnId="{AC34A140-546B-FB4E-858A-F7AFC3737C9E}">
      <dgm:prSet/>
      <dgm:spPr/>
      <dgm:t>
        <a:bodyPr/>
        <a:lstStyle/>
        <a:p>
          <a:endParaRPr lang="en-US"/>
        </a:p>
      </dgm:t>
    </dgm:pt>
    <dgm:pt modelId="{C3392F5D-1178-7C4B-A3C3-6FD5ACCF246D}" type="sibTrans" cxnId="{AC34A140-546B-FB4E-858A-F7AFC3737C9E}">
      <dgm:prSet/>
      <dgm:spPr/>
      <dgm:t>
        <a:bodyPr/>
        <a:lstStyle/>
        <a:p>
          <a:endParaRPr lang="en-US"/>
        </a:p>
      </dgm:t>
    </dgm:pt>
    <dgm:pt modelId="{A1BEC134-4DD6-8C4A-A86E-41816DDE343C}">
      <dgm:prSet custT="1">
        <dgm:style>
          <a:lnRef idx="1">
            <a:schemeClr val="accent5"/>
          </a:lnRef>
          <a:fillRef idx="3">
            <a:schemeClr val="accent5"/>
          </a:fillRef>
          <a:effectRef idx="2">
            <a:schemeClr val="accent5"/>
          </a:effectRef>
          <a:fontRef idx="minor">
            <a:schemeClr val="lt1"/>
          </a:fontRef>
        </dgm:style>
      </dgm:prSet>
      <dgm:spPr>
        <a:ln>
          <a:solidFill>
            <a:srgbClr val="003300"/>
          </a:solidFill>
        </a:ln>
      </dgm:spPr>
      <dgm:t>
        <a:bodyPr/>
        <a:lstStyle/>
        <a:p>
          <a:pPr rtl="0">
            <a:spcAft>
              <a:spcPts val="0"/>
            </a:spcAft>
          </a:pPr>
          <a:r>
            <a:rPr lang="en-US" sz="3200" dirty="0" smtClean="0">
              <a:solidFill>
                <a:schemeClr val="tx1"/>
              </a:solidFill>
              <a:latin typeface="Franklin Gothic Book"/>
              <a:cs typeface="Franklin Gothic Book"/>
            </a:rPr>
            <a:t>Superb </a:t>
          </a:r>
        </a:p>
        <a:p>
          <a:pPr rtl="0">
            <a:spcAft>
              <a:spcPts val="0"/>
            </a:spcAft>
          </a:pPr>
          <a:r>
            <a:rPr lang="en-US" sz="3200" dirty="0" smtClean="0">
              <a:solidFill>
                <a:schemeClr val="tx1"/>
              </a:solidFill>
              <a:latin typeface="Franklin Gothic Book"/>
              <a:cs typeface="Franklin Gothic Book"/>
            </a:rPr>
            <a:t>research</a:t>
          </a:r>
          <a:endParaRPr lang="en-US" sz="3200" dirty="0">
            <a:solidFill>
              <a:schemeClr val="tx1"/>
            </a:solidFill>
            <a:latin typeface="Franklin Gothic Book"/>
            <a:cs typeface="Franklin Gothic Book"/>
          </a:endParaRPr>
        </a:p>
      </dgm:t>
    </dgm:pt>
    <dgm:pt modelId="{7E229FE9-1404-754E-BB82-326D7D01986A}" type="parTrans" cxnId="{01FA0EB1-2AEC-EA45-8054-A5043AC9747D}">
      <dgm:prSet/>
      <dgm:spPr/>
      <dgm:t>
        <a:bodyPr/>
        <a:lstStyle/>
        <a:p>
          <a:endParaRPr lang="en-US"/>
        </a:p>
      </dgm:t>
    </dgm:pt>
    <dgm:pt modelId="{C32BEEBD-11C0-004D-907C-426492C632C6}" type="sibTrans" cxnId="{01FA0EB1-2AEC-EA45-8054-A5043AC9747D}">
      <dgm:prSet/>
      <dgm:spPr/>
      <dgm:t>
        <a:bodyPr/>
        <a:lstStyle/>
        <a:p>
          <a:endParaRPr lang="en-US"/>
        </a:p>
      </dgm:t>
    </dgm:pt>
    <dgm:pt modelId="{584E5379-C868-AD4A-B75A-444798A0276D}">
      <dgm:prSet custT="1">
        <dgm:style>
          <a:lnRef idx="1">
            <a:schemeClr val="accent5"/>
          </a:lnRef>
          <a:fillRef idx="3">
            <a:schemeClr val="accent5"/>
          </a:fillRef>
          <a:effectRef idx="2">
            <a:schemeClr val="accent5"/>
          </a:effectRef>
          <a:fontRef idx="minor">
            <a:schemeClr val="lt1"/>
          </a:fontRef>
        </dgm:style>
      </dgm:prSet>
      <dgm:spPr>
        <a:ln>
          <a:solidFill>
            <a:srgbClr val="003300"/>
          </a:solidFill>
        </a:ln>
      </dgm:spPr>
      <dgm:t>
        <a:bodyPr/>
        <a:lstStyle/>
        <a:p>
          <a:pPr rtl="0">
            <a:spcAft>
              <a:spcPts val="0"/>
            </a:spcAft>
          </a:pPr>
          <a:r>
            <a:rPr lang="en-US" sz="3200" dirty="0" smtClean="0">
              <a:solidFill>
                <a:schemeClr val="tx1"/>
              </a:solidFill>
              <a:latin typeface="Franklin Gothic Book"/>
              <a:cs typeface="Franklin Gothic Book"/>
            </a:rPr>
            <a:t>Current spending </a:t>
          </a:r>
        </a:p>
        <a:p>
          <a:pPr rtl="0">
            <a:spcAft>
              <a:spcPts val="0"/>
            </a:spcAft>
          </a:pPr>
          <a:r>
            <a:rPr lang="en-US" sz="3200" dirty="0" smtClean="0">
              <a:solidFill>
                <a:schemeClr val="tx1"/>
              </a:solidFill>
              <a:latin typeface="Franklin Gothic Book"/>
              <a:cs typeface="Franklin Gothic Book"/>
            </a:rPr>
            <a:t>is sufficient</a:t>
          </a:r>
          <a:endParaRPr lang="en-US" sz="3200" dirty="0">
            <a:solidFill>
              <a:schemeClr val="tx1"/>
            </a:solidFill>
            <a:latin typeface="Franklin Gothic Book"/>
            <a:cs typeface="Franklin Gothic Book"/>
          </a:endParaRPr>
        </a:p>
      </dgm:t>
    </dgm:pt>
    <dgm:pt modelId="{F00F8C16-0DC7-5A4C-A737-A77B14946F68}" type="parTrans" cxnId="{B5044AA6-A1CA-7B4C-A904-AAF4D88D5127}">
      <dgm:prSet/>
      <dgm:spPr/>
      <dgm:t>
        <a:bodyPr/>
        <a:lstStyle/>
        <a:p>
          <a:endParaRPr lang="en-US"/>
        </a:p>
      </dgm:t>
    </dgm:pt>
    <dgm:pt modelId="{D66A5FC8-70B3-2349-A88B-E89A9EE4B361}" type="sibTrans" cxnId="{B5044AA6-A1CA-7B4C-A904-AAF4D88D5127}">
      <dgm:prSet/>
      <dgm:spPr/>
      <dgm:t>
        <a:bodyPr/>
        <a:lstStyle/>
        <a:p>
          <a:endParaRPr lang="en-US"/>
        </a:p>
      </dgm:t>
    </dgm:pt>
    <dgm:pt modelId="{2C15C096-FE4F-0240-9BF0-91E7FF5C5881}">
      <dgm:prSet custT="1"/>
      <dgm:spPr>
        <a:solidFill>
          <a:srgbClr val="005148"/>
        </a:solidFill>
        <a:ln>
          <a:solidFill>
            <a:schemeClr val="bg1"/>
          </a:solidFill>
        </a:ln>
      </dgm:spPr>
      <dgm:t>
        <a:bodyPr/>
        <a:lstStyle/>
        <a:p>
          <a:pPr rtl="0">
            <a:spcAft>
              <a:spcPts val="0"/>
            </a:spcAft>
          </a:pPr>
          <a:r>
            <a:rPr lang="en-US" sz="4400" dirty="0" smtClean="0">
              <a:solidFill>
                <a:srgbClr val="EBF1DD"/>
              </a:solidFill>
              <a:latin typeface="Franklin Gothic Medium"/>
              <a:cs typeface="Franklin Gothic Medium"/>
            </a:rPr>
            <a:t>We already have what it takes</a:t>
          </a:r>
          <a:endParaRPr lang="en-US" sz="4400" dirty="0">
            <a:solidFill>
              <a:srgbClr val="EBF1DD"/>
            </a:solidFill>
            <a:latin typeface="Franklin Gothic Medium"/>
            <a:cs typeface="Franklin Gothic Medium"/>
          </a:endParaRPr>
        </a:p>
      </dgm:t>
    </dgm:pt>
    <dgm:pt modelId="{E409D903-0B45-554B-9E59-9F71D441BD63}" type="parTrans" cxnId="{3250FD9F-4F8A-AF47-8454-A95AB0D27A49}">
      <dgm:prSet/>
      <dgm:spPr/>
      <dgm:t>
        <a:bodyPr/>
        <a:lstStyle/>
        <a:p>
          <a:endParaRPr lang="en-US"/>
        </a:p>
      </dgm:t>
    </dgm:pt>
    <dgm:pt modelId="{5E347C0E-9CE1-224C-B928-69E093E349B0}" type="sibTrans" cxnId="{3250FD9F-4F8A-AF47-8454-A95AB0D27A49}">
      <dgm:prSet/>
      <dgm:spPr/>
      <dgm:t>
        <a:bodyPr/>
        <a:lstStyle/>
        <a:p>
          <a:endParaRPr lang="en-US"/>
        </a:p>
      </dgm:t>
    </dgm:pt>
    <dgm:pt modelId="{9B9F1324-5D63-8A49-836A-9D775929C6F8}" type="pres">
      <dgm:prSet presAssocID="{1E5DE49B-62F6-4E4C-A794-37AB6E19B8CE}" presName="diagram" presStyleCnt="0">
        <dgm:presLayoutVars>
          <dgm:chMax val="1"/>
          <dgm:dir/>
          <dgm:animLvl val="ctr"/>
          <dgm:resizeHandles val="exact"/>
        </dgm:presLayoutVars>
      </dgm:prSet>
      <dgm:spPr/>
      <dgm:t>
        <a:bodyPr/>
        <a:lstStyle/>
        <a:p>
          <a:endParaRPr lang="en-US"/>
        </a:p>
      </dgm:t>
    </dgm:pt>
    <dgm:pt modelId="{950F572A-7D26-104F-84D7-6D1D0F164BD0}" type="pres">
      <dgm:prSet presAssocID="{1E5DE49B-62F6-4E4C-A794-37AB6E19B8CE}" presName="matrix" presStyleCnt="0"/>
      <dgm:spPr/>
    </dgm:pt>
    <dgm:pt modelId="{39BD7941-6E14-524F-A39C-668325BEAFAB}" type="pres">
      <dgm:prSet presAssocID="{1E5DE49B-62F6-4E4C-A794-37AB6E19B8CE}" presName="tile1" presStyleLbl="node1" presStyleIdx="0" presStyleCnt="4"/>
      <dgm:spPr/>
      <dgm:t>
        <a:bodyPr/>
        <a:lstStyle/>
        <a:p>
          <a:endParaRPr lang="en-US"/>
        </a:p>
      </dgm:t>
    </dgm:pt>
    <dgm:pt modelId="{EF57D2E8-C22D-4F46-9195-AF3D3EB980B1}" type="pres">
      <dgm:prSet presAssocID="{1E5DE49B-62F6-4E4C-A794-37AB6E19B8CE}" presName="tile1text" presStyleLbl="node1" presStyleIdx="0" presStyleCnt="4">
        <dgm:presLayoutVars>
          <dgm:chMax val="0"/>
          <dgm:chPref val="0"/>
          <dgm:bulletEnabled val="1"/>
        </dgm:presLayoutVars>
      </dgm:prSet>
      <dgm:spPr/>
      <dgm:t>
        <a:bodyPr/>
        <a:lstStyle/>
        <a:p>
          <a:endParaRPr lang="en-US"/>
        </a:p>
      </dgm:t>
    </dgm:pt>
    <dgm:pt modelId="{31566025-66F6-0543-93FB-3EECD7DCB9A2}" type="pres">
      <dgm:prSet presAssocID="{1E5DE49B-62F6-4E4C-A794-37AB6E19B8CE}" presName="tile2" presStyleLbl="node1" presStyleIdx="1" presStyleCnt="4"/>
      <dgm:spPr/>
      <dgm:t>
        <a:bodyPr/>
        <a:lstStyle/>
        <a:p>
          <a:endParaRPr lang="en-US"/>
        </a:p>
      </dgm:t>
    </dgm:pt>
    <dgm:pt modelId="{9E2AB775-104D-6944-8932-661666580B62}" type="pres">
      <dgm:prSet presAssocID="{1E5DE49B-62F6-4E4C-A794-37AB6E19B8CE}" presName="tile2text" presStyleLbl="node1" presStyleIdx="1" presStyleCnt="4">
        <dgm:presLayoutVars>
          <dgm:chMax val="0"/>
          <dgm:chPref val="0"/>
          <dgm:bulletEnabled val="1"/>
        </dgm:presLayoutVars>
      </dgm:prSet>
      <dgm:spPr/>
      <dgm:t>
        <a:bodyPr/>
        <a:lstStyle/>
        <a:p>
          <a:endParaRPr lang="en-US"/>
        </a:p>
      </dgm:t>
    </dgm:pt>
    <dgm:pt modelId="{4C6E5AE3-CC87-2F40-AB9D-0EC68BF1809F}" type="pres">
      <dgm:prSet presAssocID="{1E5DE49B-62F6-4E4C-A794-37AB6E19B8CE}" presName="tile3" presStyleLbl="node1" presStyleIdx="2" presStyleCnt="4"/>
      <dgm:spPr/>
      <dgm:t>
        <a:bodyPr/>
        <a:lstStyle/>
        <a:p>
          <a:endParaRPr lang="en-US"/>
        </a:p>
      </dgm:t>
    </dgm:pt>
    <dgm:pt modelId="{93853BAC-E8EF-9A4D-B94C-A340AF8AC8F4}" type="pres">
      <dgm:prSet presAssocID="{1E5DE49B-62F6-4E4C-A794-37AB6E19B8CE}" presName="tile3text" presStyleLbl="node1" presStyleIdx="2" presStyleCnt="4">
        <dgm:presLayoutVars>
          <dgm:chMax val="0"/>
          <dgm:chPref val="0"/>
          <dgm:bulletEnabled val="1"/>
        </dgm:presLayoutVars>
      </dgm:prSet>
      <dgm:spPr/>
      <dgm:t>
        <a:bodyPr/>
        <a:lstStyle/>
        <a:p>
          <a:endParaRPr lang="en-US"/>
        </a:p>
      </dgm:t>
    </dgm:pt>
    <dgm:pt modelId="{69C211AB-05CD-8F49-951B-E892B642C2E7}" type="pres">
      <dgm:prSet presAssocID="{1E5DE49B-62F6-4E4C-A794-37AB6E19B8CE}" presName="tile4" presStyleLbl="node1" presStyleIdx="3" presStyleCnt="4"/>
      <dgm:spPr/>
      <dgm:t>
        <a:bodyPr/>
        <a:lstStyle/>
        <a:p>
          <a:endParaRPr lang="en-US"/>
        </a:p>
      </dgm:t>
    </dgm:pt>
    <dgm:pt modelId="{893F1905-44C1-4545-B4AF-91F3F4C0AF17}" type="pres">
      <dgm:prSet presAssocID="{1E5DE49B-62F6-4E4C-A794-37AB6E19B8CE}" presName="tile4text" presStyleLbl="node1" presStyleIdx="3" presStyleCnt="4">
        <dgm:presLayoutVars>
          <dgm:chMax val="0"/>
          <dgm:chPref val="0"/>
          <dgm:bulletEnabled val="1"/>
        </dgm:presLayoutVars>
      </dgm:prSet>
      <dgm:spPr/>
      <dgm:t>
        <a:bodyPr/>
        <a:lstStyle/>
        <a:p>
          <a:endParaRPr lang="en-US"/>
        </a:p>
      </dgm:t>
    </dgm:pt>
    <dgm:pt modelId="{42BD81E7-D601-964C-B003-1A5190F01AA1}" type="pres">
      <dgm:prSet presAssocID="{1E5DE49B-62F6-4E4C-A794-37AB6E19B8CE}" presName="centerTile" presStyleLbl="fgShp" presStyleIdx="0" presStyleCnt="1" custScaleX="190000" custScaleY="127059">
        <dgm:presLayoutVars>
          <dgm:chMax val="0"/>
          <dgm:chPref val="0"/>
        </dgm:presLayoutVars>
      </dgm:prSet>
      <dgm:spPr/>
      <dgm:t>
        <a:bodyPr/>
        <a:lstStyle/>
        <a:p>
          <a:endParaRPr lang="en-US"/>
        </a:p>
      </dgm:t>
    </dgm:pt>
  </dgm:ptLst>
  <dgm:cxnLst>
    <dgm:cxn modelId="{1F502833-7C5B-4B4C-8F02-A5EF5EF8931C}" type="presOf" srcId="{A1BEC134-4DD6-8C4A-A86E-41816DDE343C}" destId="{93853BAC-E8EF-9A4D-B94C-A340AF8AC8F4}" srcOrd="1" destOrd="0" presId="urn:microsoft.com/office/officeart/2005/8/layout/matrix1"/>
    <dgm:cxn modelId="{3250FD9F-4F8A-AF47-8454-A95AB0D27A49}" srcId="{1E5DE49B-62F6-4E4C-A794-37AB6E19B8CE}" destId="{2C15C096-FE4F-0240-9BF0-91E7FF5C5881}" srcOrd="0" destOrd="0" parTransId="{E409D903-0B45-554B-9E59-9F71D441BD63}" sibTransId="{5E347C0E-9CE1-224C-B928-69E093E349B0}"/>
    <dgm:cxn modelId="{B5044AA6-A1CA-7B4C-A904-AAF4D88D5127}" srcId="{2C15C096-FE4F-0240-9BF0-91E7FF5C5881}" destId="{584E5379-C868-AD4A-B75A-444798A0276D}" srcOrd="3" destOrd="0" parTransId="{F00F8C16-0DC7-5A4C-A737-A77B14946F68}" sibTransId="{D66A5FC8-70B3-2349-A88B-E89A9EE4B361}"/>
    <dgm:cxn modelId="{20C194DA-24CA-A545-9F59-DB4D4B44FE8D}" type="presOf" srcId="{A9D617C3-D4B8-9D46-8E10-83C1A4D712B1}" destId="{9E2AB775-104D-6944-8932-661666580B62}" srcOrd="1" destOrd="0" presId="urn:microsoft.com/office/officeart/2005/8/layout/matrix1"/>
    <dgm:cxn modelId="{592FCE56-DDAC-C249-9834-D7B1D749DF36}" type="presOf" srcId="{A9D617C3-D4B8-9D46-8E10-83C1A4D712B1}" destId="{31566025-66F6-0543-93FB-3EECD7DCB9A2}" srcOrd="0" destOrd="0" presId="urn:microsoft.com/office/officeart/2005/8/layout/matrix1"/>
    <dgm:cxn modelId="{AB9FC1BC-C917-7F46-A690-F329E0BD4A54}" srcId="{2C15C096-FE4F-0240-9BF0-91E7FF5C5881}" destId="{1725DB84-070D-DA4D-8495-1A10EF5F97A1}" srcOrd="0" destOrd="0" parTransId="{54939265-22A2-8542-96F3-2CFAF4492B77}" sibTransId="{3305F89E-A482-2D46-8EBB-25EA22540E13}"/>
    <dgm:cxn modelId="{0A026270-6D3A-DF41-B988-D934BC2DA3E4}" type="presOf" srcId="{1725DB84-070D-DA4D-8495-1A10EF5F97A1}" destId="{EF57D2E8-C22D-4F46-9195-AF3D3EB980B1}" srcOrd="1" destOrd="0" presId="urn:microsoft.com/office/officeart/2005/8/layout/matrix1"/>
    <dgm:cxn modelId="{056F9327-E9DB-7649-9F2D-3FF7A88FB8E4}" type="presOf" srcId="{1725DB84-070D-DA4D-8495-1A10EF5F97A1}" destId="{39BD7941-6E14-524F-A39C-668325BEAFAB}" srcOrd="0" destOrd="0" presId="urn:microsoft.com/office/officeart/2005/8/layout/matrix1"/>
    <dgm:cxn modelId="{48AB06B8-3893-CA48-8641-9B78AEEFEAEF}" type="presOf" srcId="{584E5379-C868-AD4A-B75A-444798A0276D}" destId="{893F1905-44C1-4545-B4AF-91F3F4C0AF17}" srcOrd="1" destOrd="0" presId="urn:microsoft.com/office/officeart/2005/8/layout/matrix1"/>
    <dgm:cxn modelId="{01FA0EB1-2AEC-EA45-8054-A5043AC9747D}" srcId="{2C15C096-FE4F-0240-9BF0-91E7FF5C5881}" destId="{A1BEC134-4DD6-8C4A-A86E-41816DDE343C}" srcOrd="2" destOrd="0" parTransId="{7E229FE9-1404-754E-BB82-326D7D01986A}" sibTransId="{C32BEEBD-11C0-004D-907C-426492C632C6}"/>
    <dgm:cxn modelId="{F6707035-66EB-DE41-800C-24FBBDB234B6}" type="presOf" srcId="{A1BEC134-4DD6-8C4A-A86E-41816DDE343C}" destId="{4C6E5AE3-CC87-2F40-AB9D-0EC68BF1809F}" srcOrd="0" destOrd="0" presId="urn:microsoft.com/office/officeart/2005/8/layout/matrix1"/>
    <dgm:cxn modelId="{0E23F7C5-F857-6947-AB61-2A7B6546A0D3}" type="presOf" srcId="{1E5DE49B-62F6-4E4C-A794-37AB6E19B8CE}" destId="{9B9F1324-5D63-8A49-836A-9D775929C6F8}" srcOrd="0" destOrd="0" presId="urn:microsoft.com/office/officeart/2005/8/layout/matrix1"/>
    <dgm:cxn modelId="{AC34A140-546B-FB4E-858A-F7AFC3737C9E}" srcId="{2C15C096-FE4F-0240-9BF0-91E7FF5C5881}" destId="{A9D617C3-D4B8-9D46-8E10-83C1A4D712B1}" srcOrd="1" destOrd="0" parTransId="{A7A424B5-2CA2-5C46-A397-9F76212D4BE7}" sibTransId="{C3392F5D-1178-7C4B-A3C3-6FD5ACCF246D}"/>
    <dgm:cxn modelId="{2521E004-7C33-7546-8BB5-F80946B11017}" type="presOf" srcId="{584E5379-C868-AD4A-B75A-444798A0276D}" destId="{69C211AB-05CD-8F49-951B-E892B642C2E7}" srcOrd="0" destOrd="0" presId="urn:microsoft.com/office/officeart/2005/8/layout/matrix1"/>
    <dgm:cxn modelId="{E28B73E6-A3E7-7547-85EB-9401EBECF91E}" type="presOf" srcId="{2C15C096-FE4F-0240-9BF0-91E7FF5C5881}" destId="{42BD81E7-D601-964C-B003-1A5190F01AA1}" srcOrd="0" destOrd="0" presId="urn:microsoft.com/office/officeart/2005/8/layout/matrix1"/>
    <dgm:cxn modelId="{A0C40746-4B99-834D-B402-78440BFB2413}" type="presParOf" srcId="{9B9F1324-5D63-8A49-836A-9D775929C6F8}" destId="{950F572A-7D26-104F-84D7-6D1D0F164BD0}" srcOrd="0" destOrd="0" presId="urn:microsoft.com/office/officeart/2005/8/layout/matrix1"/>
    <dgm:cxn modelId="{F27460F3-2838-E343-91D5-FAC178A9153C}" type="presParOf" srcId="{950F572A-7D26-104F-84D7-6D1D0F164BD0}" destId="{39BD7941-6E14-524F-A39C-668325BEAFAB}" srcOrd="0" destOrd="0" presId="urn:microsoft.com/office/officeart/2005/8/layout/matrix1"/>
    <dgm:cxn modelId="{ED286D5C-9D5E-D145-BF30-40D56E924FC4}" type="presParOf" srcId="{950F572A-7D26-104F-84D7-6D1D0F164BD0}" destId="{EF57D2E8-C22D-4F46-9195-AF3D3EB980B1}" srcOrd="1" destOrd="0" presId="urn:microsoft.com/office/officeart/2005/8/layout/matrix1"/>
    <dgm:cxn modelId="{6BB543D6-A8DF-5343-BCB4-828F31BAC41F}" type="presParOf" srcId="{950F572A-7D26-104F-84D7-6D1D0F164BD0}" destId="{31566025-66F6-0543-93FB-3EECD7DCB9A2}" srcOrd="2" destOrd="0" presId="urn:microsoft.com/office/officeart/2005/8/layout/matrix1"/>
    <dgm:cxn modelId="{731DBEF2-66FC-4647-B275-F9899EDDB552}" type="presParOf" srcId="{950F572A-7D26-104F-84D7-6D1D0F164BD0}" destId="{9E2AB775-104D-6944-8932-661666580B62}" srcOrd="3" destOrd="0" presId="urn:microsoft.com/office/officeart/2005/8/layout/matrix1"/>
    <dgm:cxn modelId="{0DD633C8-EFF1-784C-BF93-0B35762A6A47}" type="presParOf" srcId="{950F572A-7D26-104F-84D7-6D1D0F164BD0}" destId="{4C6E5AE3-CC87-2F40-AB9D-0EC68BF1809F}" srcOrd="4" destOrd="0" presId="urn:microsoft.com/office/officeart/2005/8/layout/matrix1"/>
    <dgm:cxn modelId="{61CE6E62-C8FF-BE4F-A6BB-49C27D5C3E30}" type="presParOf" srcId="{950F572A-7D26-104F-84D7-6D1D0F164BD0}" destId="{93853BAC-E8EF-9A4D-B94C-A340AF8AC8F4}" srcOrd="5" destOrd="0" presId="urn:microsoft.com/office/officeart/2005/8/layout/matrix1"/>
    <dgm:cxn modelId="{BB9B9A35-1A42-A747-868A-12D8FFECCB4D}" type="presParOf" srcId="{950F572A-7D26-104F-84D7-6D1D0F164BD0}" destId="{69C211AB-05CD-8F49-951B-E892B642C2E7}" srcOrd="6" destOrd="0" presId="urn:microsoft.com/office/officeart/2005/8/layout/matrix1"/>
    <dgm:cxn modelId="{BD1632F2-FC51-5041-B783-0A39EC54B097}" type="presParOf" srcId="{950F572A-7D26-104F-84D7-6D1D0F164BD0}" destId="{893F1905-44C1-4545-B4AF-91F3F4C0AF17}" srcOrd="7" destOrd="0" presId="urn:microsoft.com/office/officeart/2005/8/layout/matrix1"/>
    <dgm:cxn modelId="{11552A59-2D9E-9E4F-98C1-951D5C1A0499}" type="presParOf" srcId="{9B9F1324-5D63-8A49-836A-9D775929C6F8}" destId="{42BD81E7-D601-964C-B003-1A5190F01AA1}"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1CC45E-011C-804C-B1C5-F80F7EB0DD9B}" type="doc">
      <dgm:prSet loTypeId="urn:microsoft.com/office/officeart/2005/8/layout/hList1" loCatId="" qsTypeId="urn:microsoft.com/office/officeart/2005/8/quickstyle/simple4" qsCatId="simple" csTypeId="urn:microsoft.com/office/officeart/2005/8/colors/accent1_2" csCatId="accent1" phldr="1"/>
      <dgm:spPr/>
      <dgm:t>
        <a:bodyPr/>
        <a:lstStyle/>
        <a:p>
          <a:endParaRPr lang="en-US"/>
        </a:p>
      </dgm:t>
    </dgm:pt>
    <dgm:pt modelId="{D95FF133-0D91-1340-BA7E-DC1AFF715F1A}">
      <dgm:prSet phldrT="[Text]" custT="1"/>
      <dgm:spPr>
        <a:solidFill>
          <a:srgbClr val="005148"/>
        </a:solidFill>
        <a:ln>
          <a:solidFill>
            <a:srgbClr val="003300"/>
          </a:solidFill>
        </a:ln>
      </dgm:spPr>
      <dgm:t>
        <a:bodyPr/>
        <a:lstStyle/>
        <a:p>
          <a:r>
            <a:rPr lang="en-US" sz="2400" dirty="0" smtClean="0">
              <a:latin typeface="Franklin Gothic Medium"/>
              <a:cs typeface="Franklin Gothic Medium"/>
            </a:rPr>
            <a:t>Sometimes Lethal</a:t>
          </a:r>
          <a:endParaRPr lang="en-US" sz="2400" dirty="0">
            <a:latin typeface="Franklin Gothic Medium"/>
            <a:cs typeface="Franklin Gothic Medium"/>
          </a:endParaRPr>
        </a:p>
      </dgm:t>
    </dgm:pt>
    <dgm:pt modelId="{682FC6C8-AC0A-E940-AB4E-3EF03614CC86}" type="parTrans" cxnId="{56B55244-2FE0-CD41-8826-70861677BE76}">
      <dgm:prSet/>
      <dgm:spPr/>
      <dgm:t>
        <a:bodyPr/>
        <a:lstStyle/>
        <a:p>
          <a:endParaRPr lang="en-US"/>
        </a:p>
      </dgm:t>
    </dgm:pt>
    <dgm:pt modelId="{22D22AF8-D0F8-294A-B669-D734CDE011DC}" type="sibTrans" cxnId="{56B55244-2FE0-CD41-8826-70861677BE76}">
      <dgm:prSet/>
      <dgm:spPr/>
      <dgm:t>
        <a:bodyPr/>
        <a:lstStyle/>
        <a:p>
          <a:endParaRPr lang="en-US"/>
        </a:p>
      </dgm:t>
    </dgm:pt>
    <dgm:pt modelId="{FC2AFC5D-F619-DA4D-BF66-E25F4C6E361B}">
      <dgm:prSet phldrT="[Text]" custT="1"/>
      <dgm:spPr>
        <a:solidFill>
          <a:schemeClr val="bg1">
            <a:lumMod val="90000"/>
          </a:schemeClr>
        </a:solidFill>
        <a:ln>
          <a:solidFill>
            <a:schemeClr val="tx1"/>
          </a:solidFill>
        </a:ln>
      </dgm:spPr>
      <dgm:t>
        <a:bodyPr/>
        <a:lstStyle/>
        <a:p>
          <a:r>
            <a:rPr lang="en-US" sz="2000" dirty="0" smtClean="0">
              <a:solidFill>
                <a:srgbClr val="003300"/>
              </a:solidFill>
              <a:latin typeface="Franklin Gothic Book"/>
              <a:cs typeface="Franklin Gothic Book"/>
            </a:rPr>
            <a:t>Death rates 3.17 times higher (0.57% vs. 0.18%)</a:t>
          </a:r>
          <a:endParaRPr lang="en-US" sz="2000" dirty="0"/>
        </a:p>
      </dgm:t>
    </dgm:pt>
    <dgm:pt modelId="{3DFE769E-9A1C-0C4B-91E6-B1278E0CD3C0}" type="parTrans" cxnId="{DD104341-FC28-2843-8F4F-535DC0EDB2DE}">
      <dgm:prSet/>
      <dgm:spPr/>
      <dgm:t>
        <a:bodyPr/>
        <a:lstStyle/>
        <a:p>
          <a:endParaRPr lang="en-US"/>
        </a:p>
      </dgm:t>
    </dgm:pt>
    <dgm:pt modelId="{23243E67-7DF3-DF46-91D3-830F0ED6B4EE}" type="sibTrans" cxnId="{DD104341-FC28-2843-8F4F-535DC0EDB2DE}">
      <dgm:prSet/>
      <dgm:spPr/>
      <dgm:t>
        <a:bodyPr/>
        <a:lstStyle/>
        <a:p>
          <a:endParaRPr lang="en-US"/>
        </a:p>
      </dgm:t>
    </dgm:pt>
    <dgm:pt modelId="{E4865BD2-0F49-6F40-954E-6EC5E4FBF9A6}">
      <dgm:prSet phldrT="[Text]" custT="1"/>
      <dgm:spPr>
        <a:solidFill>
          <a:schemeClr val="bg1">
            <a:lumMod val="90000"/>
          </a:schemeClr>
        </a:solidFill>
        <a:ln>
          <a:solidFill>
            <a:schemeClr val="tx1"/>
          </a:solidFill>
        </a:ln>
      </dgm:spPr>
      <dgm:t>
        <a:bodyPr/>
        <a:lstStyle/>
        <a:p>
          <a:r>
            <a:rPr lang="en-US" sz="2000" dirty="0" smtClean="0">
              <a:solidFill>
                <a:srgbClr val="003300"/>
              </a:solidFill>
              <a:latin typeface="Franklin Gothic Book"/>
              <a:cs typeface="Franklin Gothic Book"/>
            </a:rPr>
            <a:t>No improvement in rates over time</a:t>
          </a:r>
          <a:endParaRPr lang="en-US" sz="2000" dirty="0"/>
        </a:p>
      </dgm:t>
    </dgm:pt>
    <dgm:pt modelId="{86987386-76B3-644D-BE14-1D6F3D0F28E3}" type="parTrans" cxnId="{D84EC83C-3CC8-924E-A933-702AF2B3BA07}">
      <dgm:prSet/>
      <dgm:spPr/>
      <dgm:t>
        <a:bodyPr/>
        <a:lstStyle/>
        <a:p>
          <a:endParaRPr lang="en-US"/>
        </a:p>
      </dgm:t>
    </dgm:pt>
    <dgm:pt modelId="{1395AD05-5B14-9F41-A687-CADFB6FA0632}" type="sibTrans" cxnId="{D84EC83C-3CC8-924E-A933-702AF2B3BA07}">
      <dgm:prSet/>
      <dgm:spPr/>
      <dgm:t>
        <a:bodyPr/>
        <a:lstStyle/>
        <a:p>
          <a:endParaRPr lang="en-US"/>
        </a:p>
      </dgm:t>
    </dgm:pt>
    <dgm:pt modelId="{02AB2861-D77F-A34F-8CCA-DDB5A000D618}" type="pres">
      <dgm:prSet presAssocID="{C21CC45E-011C-804C-B1C5-F80F7EB0DD9B}" presName="Name0" presStyleCnt="0">
        <dgm:presLayoutVars>
          <dgm:dir/>
          <dgm:animLvl val="lvl"/>
          <dgm:resizeHandles val="exact"/>
        </dgm:presLayoutVars>
      </dgm:prSet>
      <dgm:spPr/>
      <dgm:t>
        <a:bodyPr/>
        <a:lstStyle/>
        <a:p>
          <a:endParaRPr lang="en-US"/>
        </a:p>
      </dgm:t>
    </dgm:pt>
    <dgm:pt modelId="{22D786C8-9F34-0445-A38E-50ADAB0FB97E}" type="pres">
      <dgm:prSet presAssocID="{D95FF133-0D91-1340-BA7E-DC1AFF715F1A}" presName="composite" presStyleCnt="0"/>
      <dgm:spPr/>
    </dgm:pt>
    <dgm:pt modelId="{910F847D-7054-E943-B148-58BFDE8E9F01}" type="pres">
      <dgm:prSet presAssocID="{D95FF133-0D91-1340-BA7E-DC1AFF715F1A}" presName="parTx" presStyleLbl="alignNode1" presStyleIdx="0" presStyleCnt="1">
        <dgm:presLayoutVars>
          <dgm:chMax val="0"/>
          <dgm:chPref val="0"/>
          <dgm:bulletEnabled val="1"/>
        </dgm:presLayoutVars>
      </dgm:prSet>
      <dgm:spPr/>
      <dgm:t>
        <a:bodyPr/>
        <a:lstStyle/>
        <a:p>
          <a:endParaRPr lang="en-US"/>
        </a:p>
      </dgm:t>
    </dgm:pt>
    <dgm:pt modelId="{F8B4FD83-3BC9-384A-BBDF-B4A5FE02BF51}" type="pres">
      <dgm:prSet presAssocID="{D95FF133-0D91-1340-BA7E-DC1AFF715F1A}" presName="desTx" presStyleLbl="alignAccFollowNode1" presStyleIdx="0" presStyleCnt="1">
        <dgm:presLayoutVars>
          <dgm:bulletEnabled val="1"/>
        </dgm:presLayoutVars>
      </dgm:prSet>
      <dgm:spPr/>
      <dgm:t>
        <a:bodyPr/>
        <a:lstStyle/>
        <a:p>
          <a:endParaRPr lang="en-US"/>
        </a:p>
      </dgm:t>
    </dgm:pt>
  </dgm:ptLst>
  <dgm:cxnLst>
    <dgm:cxn modelId="{D84EC83C-3CC8-924E-A933-702AF2B3BA07}" srcId="{D95FF133-0D91-1340-BA7E-DC1AFF715F1A}" destId="{E4865BD2-0F49-6F40-954E-6EC5E4FBF9A6}" srcOrd="1" destOrd="0" parTransId="{86987386-76B3-644D-BE14-1D6F3D0F28E3}" sibTransId="{1395AD05-5B14-9F41-A687-CADFB6FA0632}"/>
    <dgm:cxn modelId="{06AFFBAD-908A-8F4B-93DC-EF53F4F5D3AB}" type="presOf" srcId="{E4865BD2-0F49-6F40-954E-6EC5E4FBF9A6}" destId="{F8B4FD83-3BC9-384A-BBDF-B4A5FE02BF51}" srcOrd="0" destOrd="1" presId="urn:microsoft.com/office/officeart/2005/8/layout/hList1"/>
    <dgm:cxn modelId="{39A1C18D-EC45-3046-8C95-09752DABC238}" type="presOf" srcId="{D95FF133-0D91-1340-BA7E-DC1AFF715F1A}" destId="{910F847D-7054-E943-B148-58BFDE8E9F01}" srcOrd="0" destOrd="0" presId="urn:microsoft.com/office/officeart/2005/8/layout/hList1"/>
    <dgm:cxn modelId="{56B55244-2FE0-CD41-8826-70861677BE76}" srcId="{C21CC45E-011C-804C-B1C5-F80F7EB0DD9B}" destId="{D95FF133-0D91-1340-BA7E-DC1AFF715F1A}" srcOrd="0" destOrd="0" parTransId="{682FC6C8-AC0A-E940-AB4E-3EF03614CC86}" sibTransId="{22D22AF8-D0F8-294A-B669-D734CDE011DC}"/>
    <dgm:cxn modelId="{DD104341-FC28-2843-8F4F-535DC0EDB2DE}" srcId="{D95FF133-0D91-1340-BA7E-DC1AFF715F1A}" destId="{FC2AFC5D-F619-DA4D-BF66-E25F4C6E361B}" srcOrd="0" destOrd="0" parTransId="{3DFE769E-9A1C-0C4B-91E6-B1278E0CD3C0}" sibTransId="{23243E67-7DF3-DF46-91D3-830F0ED6B4EE}"/>
    <dgm:cxn modelId="{0D5332EB-FE23-4F41-96C2-60A4517B058A}" type="presOf" srcId="{FC2AFC5D-F619-DA4D-BF66-E25F4C6E361B}" destId="{F8B4FD83-3BC9-384A-BBDF-B4A5FE02BF51}" srcOrd="0" destOrd="0" presId="urn:microsoft.com/office/officeart/2005/8/layout/hList1"/>
    <dgm:cxn modelId="{9DBCB2D9-549B-AA4B-8851-27C3C8BC2EA3}" type="presOf" srcId="{C21CC45E-011C-804C-B1C5-F80F7EB0DD9B}" destId="{02AB2861-D77F-A34F-8CCA-DDB5A000D618}" srcOrd="0" destOrd="0" presId="urn:microsoft.com/office/officeart/2005/8/layout/hList1"/>
    <dgm:cxn modelId="{A516C4DC-4561-CE48-A6BB-6B4E755B62D7}" type="presParOf" srcId="{02AB2861-D77F-A34F-8CCA-DDB5A000D618}" destId="{22D786C8-9F34-0445-A38E-50ADAB0FB97E}" srcOrd="0" destOrd="0" presId="urn:microsoft.com/office/officeart/2005/8/layout/hList1"/>
    <dgm:cxn modelId="{3F1F3F8D-F37D-9740-AC2E-A0BECA58D134}" type="presParOf" srcId="{22D786C8-9F34-0445-A38E-50ADAB0FB97E}" destId="{910F847D-7054-E943-B148-58BFDE8E9F01}" srcOrd="0" destOrd="0" presId="urn:microsoft.com/office/officeart/2005/8/layout/hList1"/>
    <dgm:cxn modelId="{8E743409-FF61-0A4C-8255-736C0AD9441C}" type="presParOf" srcId="{22D786C8-9F34-0445-A38E-50ADAB0FB97E}" destId="{F8B4FD83-3BC9-384A-BBDF-B4A5FE02BF51}" srcOrd="1" destOrd="0" presId="urn:microsoft.com/office/officeart/2005/8/layout/hList1"/>
  </dgm:cxnLst>
  <dgm:bg>
    <a:effectLst>
      <a:outerShdw blurRad="50800" dist="38100" dir="2700000" algn="tl" rotWithShape="0">
        <a:srgbClr val="000000">
          <a:alpha val="43000"/>
        </a:srgb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B2C0F5-58F8-CD45-9913-6A83995AB4EB}" type="doc">
      <dgm:prSet loTypeId="urn:microsoft.com/office/officeart/2005/8/layout/hList1" loCatId="" qsTypeId="urn:microsoft.com/office/officeart/2005/8/quickstyle/simple4" qsCatId="simple" csTypeId="urn:microsoft.com/office/officeart/2005/8/colors/accent1_2" csCatId="accent1" phldr="1"/>
      <dgm:spPr/>
      <dgm:t>
        <a:bodyPr/>
        <a:lstStyle/>
        <a:p>
          <a:endParaRPr lang="en-US"/>
        </a:p>
      </dgm:t>
    </dgm:pt>
    <dgm:pt modelId="{F48C742B-168E-3E44-9A13-AB2E76720B10}">
      <dgm:prSet/>
      <dgm:spPr>
        <a:solidFill>
          <a:schemeClr val="accent1">
            <a:lumMod val="50000"/>
          </a:schemeClr>
        </a:solidFill>
        <a:ln>
          <a:solidFill>
            <a:schemeClr val="tx1"/>
          </a:solidFill>
        </a:ln>
      </dgm:spPr>
      <dgm:t>
        <a:bodyPr/>
        <a:lstStyle/>
        <a:p>
          <a:pPr rtl="0"/>
          <a:r>
            <a:rPr lang="en-US" dirty="0" smtClean="0">
              <a:latin typeface="Franklin Gothic Medium"/>
              <a:cs typeface="Franklin Gothic Medium"/>
            </a:rPr>
            <a:t>Malpractice estimate includes 2008 cost of</a:t>
          </a:r>
          <a:endParaRPr lang="en-US" dirty="0">
            <a:latin typeface="Franklin Gothic Medium"/>
            <a:cs typeface="Franklin Gothic Medium"/>
          </a:endParaRPr>
        </a:p>
      </dgm:t>
    </dgm:pt>
    <dgm:pt modelId="{297D6C30-F87E-8947-AB21-91BC5E9FF41A}" type="parTrans" cxnId="{C9380BA9-A2FA-EF46-8C64-A25765D417F5}">
      <dgm:prSet/>
      <dgm:spPr/>
      <dgm:t>
        <a:bodyPr/>
        <a:lstStyle/>
        <a:p>
          <a:endParaRPr lang="en-US"/>
        </a:p>
      </dgm:t>
    </dgm:pt>
    <dgm:pt modelId="{2820A6FA-17DF-1448-BBC1-E05B9D295988}" type="sibTrans" cxnId="{C9380BA9-A2FA-EF46-8C64-A25765D417F5}">
      <dgm:prSet/>
      <dgm:spPr/>
      <dgm:t>
        <a:bodyPr/>
        <a:lstStyle/>
        <a:p>
          <a:endParaRPr lang="en-US"/>
        </a:p>
      </dgm:t>
    </dgm:pt>
    <dgm:pt modelId="{DD4A6BF2-5DEF-9845-9EAD-90586EBC1084}">
      <dgm:prSet/>
      <dgm:spPr>
        <a:solidFill>
          <a:schemeClr val="bg1"/>
        </a:solidFill>
        <a:ln>
          <a:solidFill>
            <a:schemeClr val="tx1"/>
          </a:solidFill>
        </a:ln>
      </dgm:spPr>
      <dgm:t>
        <a:bodyPr/>
        <a:lstStyle/>
        <a:p>
          <a:pPr rtl="0"/>
          <a:r>
            <a:rPr lang="en-US" dirty="0" smtClean="0">
              <a:latin typeface="Franklin Gothic Book"/>
              <a:cs typeface="Franklin Gothic Book"/>
            </a:rPr>
            <a:t>Actual payouts</a:t>
          </a:r>
          <a:endParaRPr lang="en-US" dirty="0">
            <a:latin typeface="Franklin Gothic Book"/>
            <a:cs typeface="Franklin Gothic Book"/>
          </a:endParaRPr>
        </a:p>
      </dgm:t>
    </dgm:pt>
    <dgm:pt modelId="{5A776524-D043-E54C-9901-585882B7475B}" type="parTrans" cxnId="{3D3A92CE-EFA7-714B-BE80-0F85E56AEAF3}">
      <dgm:prSet/>
      <dgm:spPr/>
      <dgm:t>
        <a:bodyPr/>
        <a:lstStyle/>
        <a:p>
          <a:endParaRPr lang="en-US"/>
        </a:p>
      </dgm:t>
    </dgm:pt>
    <dgm:pt modelId="{10558A0F-2967-5B44-B5EA-8AB4B2852341}" type="sibTrans" cxnId="{3D3A92CE-EFA7-714B-BE80-0F85E56AEAF3}">
      <dgm:prSet/>
      <dgm:spPr/>
      <dgm:t>
        <a:bodyPr/>
        <a:lstStyle/>
        <a:p>
          <a:endParaRPr lang="en-US"/>
        </a:p>
      </dgm:t>
    </dgm:pt>
    <dgm:pt modelId="{DC51D3E3-3609-BE48-B14E-53034A40DB8C}">
      <dgm:prSet/>
      <dgm:spPr>
        <a:solidFill>
          <a:schemeClr val="bg1"/>
        </a:solidFill>
        <a:ln>
          <a:solidFill>
            <a:schemeClr val="tx1"/>
          </a:solidFill>
        </a:ln>
      </dgm:spPr>
      <dgm:t>
        <a:bodyPr/>
        <a:lstStyle/>
        <a:p>
          <a:pPr rtl="0"/>
          <a:r>
            <a:rPr lang="en-US" dirty="0" smtClean="0">
              <a:latin typeface="Franklin Gothic Book"/>
              <a:cs typeface="Franklin Gothic Book"/>
            </a:rPr>
            <a:t>Administration</a:t>
          </a:r>
          <a:endParaRPr lang="en-US" dirty="0">
            <a:latin typeface="Franklin Gothic Book"/>
            <a:cs typeface="Franklin Gothic Book"/>
          </a:endParaRPr>
        </a:p>
      </dgm:t>
    </dgm:pt>
    <dgm:pt modelId="{D0CE67B3-72E3-944B-BC98-0664E426CDFB}" type="parTrans" cxnId="{8D3E6C68-200C-7049-97D1-CA1EEC97A18C}">
      <dgm:prSet/>
      <dgm:spPr/>
      <dgm:t>
        <a:bodyPr/>
        <a:lstStyle/>
        <a:p>
          <a:endParaRPr lang="en-US"/>
        </a:p>
      </dgm:t>
    </dgm:pt>
    <dgm:pt modelId="{9DD425DF-EA9F-B746-8D78-29AF80E4DC9E}" type="sibTrans" cxnId="{8D3E6C68-200C-7049-97D1-CA1EEC97A18C}">
      <dgm:prSet/>
      <dgm:spPr/>
      <dgm:t>
        <a:bodyPr/>
        <a:lstStyle/>
        <a:p>
          <a:endParaRPr lang="en-US"/>
        </a:p>
      </dgm:t>
    </dgm:pt>
    <dgm:pt modelId="{124FFB4C-B832-264D-AFEF-F74EB8C7AF46}">
      <dgm:prSet/>
      <dgm:spPr>
        <a:solidFill>
          <a:schemeClr val="bg1"/>
        </a:solidFill>
        <a:ln>
          <a:solidFill>
            <a:schemeClr val="tx1"/>
          </a:solidFill>
        </a:ln>
      </dgm:spPr>
      <dgm:t>
        <a:bodyPr/>
        <a:lstStyle/>
        <a:p>
          <a:pPr rtl="0"/>
          <a:r>
            <a:rPr lang="en-US" dirty="0" smtClean="0">
              <a:latin typeface="Franklin Gothic Book"/>
              <a:cs typeface="Franklin Gothic Book"/>
            </a:rPr>
            <a:t>Legal</a:t>
          </a:r>
          <a:endParaRPr lang="en-US" dirty="0">
            <a:latin typeface="Franklin Gothic Book"/>
            <a:cs typeface="Franklin Gothic Book"/>
          </a:endParaRPr>
        </a:p>
      </dgm:t>
    </dgm:pt>
    <dgm:pt modelId="{E4E63E61-BFA5-B441-98F2-49AD6EC92CFD}" type="parTrans" cxnId="{D50621E7-264F-6A41-BE2A-4E754A4C4F8E}">
      <dgm:prSet/>
      <dgm:spPr/>
      <dgm:t>
        <a:bodyPr/>
        <a:lstStyle/>
        <a:p>
          <a:endParaRPr lang="en-US"/>
        </a:p>
      </dgm:t>
    </dgm:pt>
    <dgm:pt modelId="{65CB4AC7-30BB-CA4E-9BB7-38CC688309E2}" type="sibTrans" cxnId="{D50621E7-264F-6A41-BE2A-4E754A4C4F8E}">
      <dgm:prSet/>
      <dgm:spPr/>
      <dgm:t>
        <a:bodyPr/>
        <a:lstStyle/>
        <a:p>
          <a:endParaRPr lang="en-US"/>
        </a:p>
      </dgm:t>
    </dgm:pt>
    <dgm:pt modelId="{6D8CBD09-F222-2547-B19E-C3368C8B519E}">
      <dgm:prSet/>
      <dgm:spPr>
        <a:solidFill>
          <a:schemeClr val="bg1"/>
        </a:solidFill>
        <a:ln>
          <a:solidFill>
            <a:schemeClr val="tx1"/>
          </a:solidFill>
        </a:ln>
      </dgm:spPr>
      <dgm:t>
        <a:bodyPr/>
        <a:lstStyle/>
        <a:p>
          <a:pPr rtl="0"/>
          <a:r>
            <a:rPr lang="en-US" dirty="0" smtClean="0">
              <a:latin typeface="Franklin Gothic Book"/>
              <a:cs typeface="Franklin Gothic Book"/>
            </a:rPr>
            <a:t>Defensive medicine</a:t>
          </a:r>
          <a:endParaRPr lang="en-US" dirty="0">
            <a:latin typeface="Franklin Gothic Book"/>
            <a:cs typeface="Franklin Gothic Book"/>
          </a:endParaRPr>
        </a:p>
      </dgm:t>
    </dgm:pt>
    <dgm:pt modelId="{2876F349-2B84-F14A-8625-0415C42E8625}" type="parTrans" cxnId="{A0E91726-74AC-D747-93AD-F67E5440806A}">
      <dgm:prSet/>
      <dgm:spPr/>
      <dgm:t>
        <a:bodyPr/>
        <a:lstStyle/>
        <a:p>
          <a:endParaRPr lang="en-US"/>
        </a:p>
      </dgm:t>
    </dgm:pt>
    <dgm:pt modelId="{3233FCE9-1683-D342-B1B2-8A13BFACBA2F}" type="sibTrans" cxnId="{A0E91726-74AC-D747-93AD-F67E5440806A}">
      <dgm:prSet/>
      <dgm:spPr/>
      <dgm:t>
        <a:bodyPr/>
        <a:lstStyle/>
        <a:p>
          <a:endParaRPr lang="en-US"/>
        </a:p>
      </dgm:t>
    </dgm:pt>
    <dgm:pt modelId="{493361E0-26F4-0E42-B924-F42D6F740008}" type="pres">
      <dgm:prSet presAssocID="{DCB2C0F5-58F8-CD45-9913-6A83995AB4EB}" presName="Name0" presStyleCnt="0">
        <dgm:presLayoutVars>
          <dgm:dir/>
          <dgm:animLvl val="lvl"/>
          <dgm:resizeHandles val="exact"/>
        </dgm:presLayoutVars>
      </dgm:prSet>
      <dgm:spPr/>
      <dgm:t>
        <a:bodyPr/>
        <a:lstStyle/>
        <a:p>
          <a:endParaRPr lang="en-US"/>
        </a:p>
      </dgm:t>
    </dgm:pt>
    <dgm:pt modelId="{F9330D6C-968D-2A4A-AF24-362A8D7A7BFF}" type="pres">
      <dgm:prSet presAssocID="{F48C742B-168E-3E44-9A13-AB2E76720B10}" presName="composite" presStyleCnt="0"/>
      <dgm:spPr/>
    </dgm:pt>
    <dgm:pt modelId="{1BE203BA-30E2-6245-A9BB-F8BA3C825936}" type="pres">
      <dgm:prSet presAssocID="{F48C742B-168E-3E44-9A13-AB2E76720B10}" presName="parTx" presStyleLbl="alignNode1" presStyleIdx="0" presStyleCnt="1">
        <dgm:presLayoutVars>
          <dgm:chMax val="0"/>
          <dgm:chPref val="0"/>
          <dgm:bulletEnabled val="1"/>
        </dgm:presLayoutVars>
      </dgm:prSet>
      <dgm:spPr/>
      <dgm:t>
        <a:bodyPr/>
        <a:lstStyle/>
        <a:p>
          <a:endParaRPr lang="en-US"/>
        </a:p>
      </dgm:t>
    </dgm:pt>
    <dgm:pt modelId="{146E1BD4-FCB6-684F-A92A-53A0FD35551D}" type="pres">
      <dgm:prSet presAssocID="{F48C742B-168E-3E44-9A13-AB2E76720B10}" presName="desTx" presStyleLbl="alignAccFollowNode1" presStyleIdx="0" presStyleCnt="1">
        <dgm:presLayoutVars>
          <dgm:bulletEnabled val="1"/>
        </dgm:presLayoutVars>
      </dgm:prSet>
      <dgm:spPr/>
      <dgm:t>
        <a:bodyPr/>
        <a:lstStyle/>
        <a:p>
          <a:endParaRPr lang="en-US"/>
        </a:p>
      </dgm:t>
    </dgm:pt>
  </dgm:ptLst>
  <dgm:cxnLst>
    <dgm:cxn modelId="{3D3A92CE-EFA7-714B-BE80-0F85E56AEAF3}" srcId="{F48C742B-168E-3E44-9A13-AB2E76720B10}" destId="{DD4A6BF2-5DEF-9845-9EAD-90586EBC1084}" srcOrd="0" destOrd="0" parTransId="{5A776524-D043-E54C-9901-585882B7475B}" sibTransId="{10558A0F-2967-5B44-B5EA-8AB4B2852341}"/>
    <dgm:cxn modelId="{21028B49-C4FB-8849-A579-E556678EFC5A}" type="presOf" srcId="{6D8CBD09-F222-2547-B19E-C3368C8B519E}" destId="{146E1BD4-FCB6-684F-A92A-53A0FD35551D}" srcOrd="0" destOrd="3" presId="urn:microsoft.com/office/officeart/2005/8/layout/hList1"/>
    <dgm:cxn modelId="{7DE20FC1-48D9-9A4D-A307-EFBF6A256829}" type="presOf" srcId="{F48C742B-168E-3E44-9A13-AB2E76720B10}" destId="{1BE203BA-30E2-6245-A9BB-F8BA3C825936}" srcOrd="0" destOrd="0" presId="urn:microsoft.com/office/officeart/2005/8/layout/hList1"/>
    <dgm:cxn modelId="{A833859C-9848-1F4F-816F-CC340733C904}" type="presOf" srcId="{DCB2C0F5-58F8-CD45-9913-6A83995AB4EB}" destId="{493361E0-26F4-0E42-B924-F42D6F740008}" srcOrd="0" destOrd="0" presId="urn:microsoft.com/office/officeart/2005/8/layout/hList1"/>
    <dgm:cxn modelId="{D50621E7-264F-6A41-BE2A-4E754A4C4F8E}" srcId="{F48C742B-168E-3E44-9A13-AB2E76720B10}" destId="{124FFB4C-B832-264D-AFEF-F74EB8C7AF46}" srcOrd="2" destOrd="0" parTransId="{E4E63E61-BFA5-B441-98F2-49AD6EC92CFD}" sibTransId="{65CB4AC7-30BB-CA4E-9BB7-38CC688309E2}"/>
    <dgm:cxn modelId="{2E0FB331-843B-EC40-93AE-1A73CEFB55E2}" type="presOf" srcId="{DD4A6BF2-5DEF-9845-9EAD-90586EBC1084}" destId="{146E1BD4-FCB6-684F-A92A-53A0FD35551D}" srcOrd="0" destOrd="0" presId="urn:microsoft.com/office/officeart/2005/8/layout/hList1"/>
    <dgm:cxn modelId="{A0E91726-74AC-D747-93AD-F67E5440806A}" srcId="{F48C742B-168E-3E44-9A13-AB2E76720B10}" destId="{6D8CBD09-F222-2547-B19E-C3368C8B519E}" srcOrd="3" destOrd="0" parTransId="{2876F349-2B84-F14A-8625-0415C42E8625}" sibTransId="{3233FCE9-1683-D342-B1B2-8A13BFACBA2F}"/>
    <dgm:cxn modelId="{02591D65-A856-C345-9D74-E2869AAD2148}" type="presOf" srcId="{124FFB4C-B832-264D-AFEF-F74EB8C7AF46}" destId="{146E1BD4-FCB6-684F-A92A-53A0FD35551D}" srcOrd="0" destOrd="2" presId="urn:microsoft.com/office/officeart/2005/8/layout/hList1"/>
    <dgm:cxn modelId="{8D3E6C68-200C-7049-97D1-CA1EEC97A18C}" srcId="{F48C742B-168E-3E44-9A13-AB2E76720B10}" destId="{DC51D3E3-3609-BE48-B14E-53034A40DB8C}" srcOrd="1" destOrd="0" parTransId="{D0CE67B3-72E3-944B-BC98-0664E426CDFB}" sibTransId="{9DD425DF-EA9F-B746-8D78-29AF80E4DC9E}"/>
    <dgm:cxn modelId="{843F4B44-C5A3-4B43-94B9-E568BD11C05D}" type="presOf" srcId="{DC51D3E3-3609-BE48-B14E-53034A40DB8C}" destId="{146E1BD4-FCB6-684F-A92A-53A0FD35551D}" srcOrd="0" destOrd="1" presId="urn:microsoft.com/office/officeart/2005/8/layout/hList1"/>
    <dgm:cxn modelId="{C9380BA9-A2FA-EF46-8C64-A25765D417F5}" srcId="{DCB2C0F5-58F8-CD45-9913-6A83995AB4EB}" destId="{F48C742B-168E-3E44-9A13-AB2E76720B10}" srcOrd="0" destOrd="0" parTransId="{297D6C30-F87E-8947-AB21-91BC5E9FF41A}" sibTransId="{2820A6FA-17DF-1448-BBC1-E05B9D295988}"/>
    <dgm:cxn modelId="{CF4F9B4B-39B7-3E46-819B-BA90DA5DE99E}" type="presParOf" srcId="{493361E0-26F4-0E42-B924-F42D6F740008}" destId="{F9330D6C-968D-2A4A-AF24-362A8D7A7BFF}" srcOrd="0" destOrd="0" presId="urn:microsoft.com/office/officeart/2005/8/layout/hList1"/>
    <dgm:cxn modelId="{5706C9C0-56C0-864F-A412-1D57ED876860}" type="presParOf" srcId="{F9330D6C-968D-2A4A-AF24-362A8D7A7BFF}" destId="{1BE203BA-30E2-6245-A9BB-F8BA3C825936}" srcOrd="0" destOrd="0" presId="urn:microsoft.com/office/officeart/2005/8/layout/hList1"/>
    <dgm:cxn modelId="{F765C485-4006-CF4C-8556-71A028248CD0}" type="presParOf" srcId="{F9330D6C-968D-2A4A-AF24-362A8D7A7BFF}" destId="{146E1BD4-FCB6-684F-A92A-53A0FD35551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852A0D-EF96-2E4A-8B3B-9AC8E2FC1C6A}"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en-US"/>
        </a:p>
      </dgm:t>
    </dgm:pt>
    <dgm:pt modelId="{C043A356-22C4-004C-B936-031D3237F791}">
      <dgm:prSet custT="1"/>
      <dgm:spPr>
        <a:solidFill>
          <a:srgbClr val="005148"/>
        </a:solidFill>
        <a:ln>
          <a:solidFill>
            <a:srgbClr val="003300"/>
          </a:solidFill>
        </a:ln>
      </dgm:spPr>
      <dgm:t>
        <a:bodyPr rIns="0"/>
        <a:lstStyle/>
        <a:p>
          <a:pPr rtl="0"/>
          <a:r>
            <a:rPr lang="en-US" sz="2000" dirty="0" smtClean="0">
              <a:latin typeface="Franklin Gothic Book"/>
              <a:cs typeface="Franklin Gothic Book"/>
            </a:rPr>
            <a:t>FFS is the problem;</a:t>
          </a:r>
          <a:endParaRPr lang="en-US" sz="2000" dirty="0">
            <a:latin typeface="Franklin Gothic Book"/>
            <a:cs typeface="Franklin Gothic Book"/>
          </a:endParaRPr>
        </a:p>
      </dgm:t>
    </dgm:pt>
    <dgm:pt modelId="{AC4A6A5D-911A-E14D-8871-2007AB2EE306}" type="parTrans" cxnId="{C7AAFDE0-F9B5-C24B-8A6F-E5502734CBF6}">
      <dgm:prSet/>
      <dgm:spPr/>
      <dgm:t>
        <a:bodyPr/>
        <a:lstStyle/>
        <a:p>
          <a:endParaRPr lang="en-US" sz="2000">
            <a:latin typeface="Franklin Gothic Book"/>
            <a:cs typeface="Franklin Gothic Book"/>
          </a:endParaRPr>
        </a:p>
      </dgm:t>
    </dgm:pt>
    <dgm:pt modelId="{89F614C4-ACE1-CC43-B58E-4F2DEB373F8E}" type="sibTrans" cxnId="{C7AAFDE0-F9B5-C24B-8A6F-E5502734CBF6}">
      <dgm:prSet custT="1"/>
      <dgm:spPr>
        <a:ln>
          <a:solidFill>
            <a:srgbClr val="003300">
              <a:alpha val="90000"/>
            </a:srgbClr>
          </a:solidFill>
        </a:ln>
      </dgm:spPr>
      <dgm:t>
        <a:bodyPr/>
        <a:lstStyle/>
        <a:p>
          <a:endParaRPr lang="en-US" sz="2000">
            <a:latin typeface="Franklin Gothic Book"/>
            <a:cs typeface="Franklin Gothic Book"/>
          </a:endParaRPr>
        </a:p>
      </dgm:t>
    </dgm:pt>
    <dgm:pt modelId="{DE9DC3BC-820F-3341-A5F0-175B34C72189}">
      <dgm:prSet custT="1"/>
      <dgm:spPr>
        <a:solidFill>
          <a:srgbClr val="005148"/>
        </a:solidFill>
        <a:ln>
          <a:solidFill>
            <a:srgbClr val="003300"/>
          </a:solidFill>
        </a:ln>
      </dgm:spPr>
      <dgm:t>
        <a:bodyPr rIns="0"/>
        <a:lstStyle/>
        <a:p>
          <a:pPr rtl="0"/>
          <a:r>
            <a:rPr lang="en-US" sz="2000" dirty="0" smtClean="0">
              <a:latin typeface="Franklin Gothic Book"/>
              <a:cs typeface="Franklin Gothic Book"/>
            </a:rPr>
            <a:t>But . . .  small clinics and hospitals can</a:t>
          </a:r>
          <a:r>
            <a:rPr lang="en-US" altLang="ja-JP" sz="2000" dirty="0" smtClean="0">
              <a:latin typeface="Franklin Gothic Book"/>
              <a:cs typeface="Franklin Gothic Book"/>
            </a:rPr>
            <a:t>’</a:t>
          </a:r>
          <a:r>
            <a:rPr lang="en-US" sz="2000" dirty="0" smtClean="0">
              <a:latin typeface="Franklin Gothic Book"/>
              <a:cs typeface="Franklin Gothic Book"/>
            </a:rPr>
            <a:t>t bear risk, </a:t>
          </a:r>
          <a:endParaRPr lang="en-US" sz="2000" dirty="0">
            <a:latin typeface="Franklin Gothic Book"/>
            <a:cs typeface="Franklin Gothic Book"/>
          </a:endParaRPr>
        </a:p>
      </dgm:t>
    </dgm:pt>
    <dgm:pt modelId="{820A8EDB-1275-6D4D-AD83-62E274C2165D}" type="parTrans" cxnId="{2921D944-519A-C84B-B12F-407B8486E5F5}">
      <dgm:prSet/>
      <dgm:spPr/>
      <dgm:t>
        <a:bodyPr/>
        <a:lstStyle/>
        <a:p>
          <a:endParaRPr lang="en-US" sz="2000">
            <a:latin typeface="Franklin Gothic Book"/>
            <a:cs typeface="Franklin Gothic Book"/>
          </a:endParaRPr>
        </a:p>
      </dgm:t>
    </dgm:pt>
    <dgm:pt modelId="{7EAD3EBB-033D-534B-A921-2BF3D0ABA0FA}" type="sibTrans" cxnId="{2921D944-519A-C84B-B12F-407B8486E5F5}">
      <dgm:prSet custT="1"/>
      <dgm:spPr>
        <a:ln>
          <a:solidFill>
            <a:srgbClr val="003300">
              <a:alpha val="90000"/>
            </a:srgbClr>
          </a:solidFill>
        </a:ln>
      </dgm:spPr>
      <dgm:t>
        <a:bodyPr/>
        <a:lstStyle/>
        <a:p>
          <a:endParaRPr lang="en-US" sz="2000">
            <a:latin typeface="Franklin Gothic Book"/>
            <a:cs typeface="Franklin Gothic Book"/>
          </a:endParaRPr>
        </a:p>
      </dgm:t>
    </dgm:pt>
    <dgm:pt modelId="{A06BC172-5585-7949-B7C9-C59B425EC2CE}">
      <dgm:prSet custT="1"/>
      <dgm:spPr>
        <a:solidFill>
          <a:srgbClr val="005148"/>
        </a:solidFill>
        <a:ln>
          <a:solidFill>
            <a:srgbClr val="003300"/>
          </a:solidFill>
        </a:ln>
      </dgm:spPr>
      <dgm:t>
        <a:bodyPr rIns="0"/>
        <a:lstStyle/>
        <a:p>
          <a:pPr rtl="0"/>
          <a:r>
            <a:rPr lang="en-US" sz="2000" dirty="0" smtClean="0">
              <a:latin typeface="Franklin Gothic Book"/>
              <a:cs typeface="Franklin Gothic Book"/>
            </a:rPr>
            <a:t>Shifting risk creates incentive to deny care, so</a:t>
          </a:r>
          <a:endParaRPr lang="en-US" sz="2000" dirty="0">
            <a:latin typeface="Franklin Gothic Book"/>
            <a:cs typeface="Franklin Gothic Book"/>
          </a:endParaRPr>
        </a:p>
      </dgm:t>
    </dgm:pt>
    <dgm:pt modelId="{72A2703D-EB84-A74A-8F90-FC06C04407D3}" type="parTrans" cxnId="{22FF8375-C3C8-EF47-9B0D-BA607033F5E6}">
      <dgm:prSet/>
      <dgm:spPr/>
      <dgm:t>
        <a:bodyPr/>
        <a:lstStyle/>
        <a:p>
          <a:endParaRPr lang="en-US" sz="2000">
            <a:latin typeface="Franklin Gothic Book"/>
            <a:cs typeface="Franklin Gothic Book"/>
          </a:endParaRPr>
        </a:p>
      </dgm:t>
    </dgm:pt>
    <dgm:pt modelId="{F91D8534-30F3-F04C-9CB5-41D81F9C0FC7}" type="sibTrans" cxnId="{22FF8375-C3C8-EF47-9B0D-BA607033F5E6}">
      <dgm:prSet/>
      <dgm:spPr/>
      <dgm:t>
        <a:bodyPr/>
        <a:lstStyle/>
        <a:p>
          <a:endParaRPr lang="en-US" sz="2000">
            <a:latin typeface="Franklin Gothic Book"/>
            <a:cs typeface="Franklin Gothic Book"/>
          </a:endParaRPr>
        </a:p>
      </dgm:t>
    </dgm:pt>
    <dgm:pt modelId="{80790A90-4671-8841-8540-59728F5A6F2D}">
      <dgm:prSet custT="1"/>
      <dgm:spPr>
        <a:solidFill>
          <a:srgbClr val="005148"/>
        </a:solidFill>
        <a:ln>
          <a:solidFill>
            <a:srgbClr val="003300"/>
          </a:solidFill>
        </a:ln>
      </dgm:spPr>
      <dgm:t>
        <a:bodyPr rIns="0"/>
        <a:lstStyle/>
        <a:p>
          <a:pPr rtl="0"/>
          <a:r>
            <a:rPr lang="en-US" sz="2800" dirty="0" smtClean="0">
              <a:latin typeface="Franklin Gothic Medium"/>
              <a:cs typeface="Franklin Gothic Medium"/>
            </a:rPr>
            <a:t>Capitation</a:t>
          </a:r>
          <a:r>
            <a:rPr lang="en-US" sz="2800" dirty="0" smtClean="0">
              <a:latin typeface="Franklin Gothic Book"/>
              <a:cs typeface="Franklin Gothic Book"/>
            </a:rPr>
            <a:t> </a:t>
          </a:r>
          <a:r>
            <a:rPr lang="en-US" sz="2000" dirty="0" smtClean="0">
              <a:latin typeface="Franklin Gothic Book"/>
              <a:cs typeface="Franklin Gothic Book"/>
            </a:rPr>
            <a:t>(shifting insurance risk) is the solution.</a:t>
          </a:r>
          <a:endParaRPr lang="en-US" sz="2000" dirty="0">
            <a:latin typeface="Franklin Gothic Book"/>
            <a:cs typeface="Franklin Gothic Book"/>
          </a:endParaRPr>
        </a:p>
      </dgm:t>
    </dgm:pt>
    <dgm:pt modelId="{0A09B070-3249-A449-8B97-E805C1C60752}" type="parTrans" cxnId="{1E6FBF04-2327-9E4E-A758-B38E97AFF080}">
      <dgm:prSet/>
      <dgm:spPr/>
      <dgm:t>
        <a:bodyPr/>
        <a:lstStyle/>
        <a:p>
          <a:endParaRPr lang="en-US" sz="2000">
            <a:latin typeface="Franklin Gothic Book"/>
            <a:cs typeface="Franklin Gothic Book"/>
          </a:endParaRPr>
        </a:p>
      </dgm:t>
    </dgm:pt>
    <dgm:pt modelId="{5A6B3AAD-0DA1-4841-8C90-AF3877072E82}" type="sibTrans" cxnId="{1E6FBF04-2327-9E4E-A758-B38E97AFF080}">
      <dgm:prSet/>
      <dgm:spPr/>
      <dgm:t>
        <a:bodyPr/>
        <a:lstStyle/>
        <a:p>
          <a:endParaRPr lang="en-US" sz="2000">
            <a:latin typeface="Franklin Gothic Book"/>
            <a:cs typeface="Franklin Gothic Book"/>
          </a:endParaRPr>
        </a:p>
      </dgm:t>
    </dgm:pt>
    <dgm:pt modelId="{F5621CCB-730F-6E47-A828-9E4848F97617}">
      <dgm:prSet custT="1"/>
      <dgm:spPr>
        <a:solidFill>
          <a:srgbClr val="005148"/>
        </a:solidFill>
        <a:ln>
          <a:solidFill>
            <a:srgbClr val="003300"/>
          </a:solidFill>
        </a:ln>
      </dgm:spPr>
      <dgm:t>
        <a:bodyPr rIns="0"/>
        <a:lstStyle/>
        <a:p>
          <a:pPr rtl="0"/>
          <a:r>
            <a:rPr lang="en-US" sz="2800" dirty="0" smtClean="0">
              <a:latin typeface="Franklin Gothic Medium"/>
              <a:cs typeface="Franklin Gothic Medium"/>
            </a:rPr>
            <a:t>Report cards </a:t>
          </a:r>
          <a:r>
            <a:rPr lang="en-US" sz="2000" dirty="0" smtClean="0">
              <a:latin typeface="Franklin Gothic Book"/>
              <a:cs typeface="Franklin Gothic Book"/>
            </a:rPr>
            <a:t>and </a:t>
          </a:r>
          <a:r>
            <a:rPr lang="en-US" sz="2800" dirty="0" smtClean="0">
              <a:latin typeface="Franklin Gothic Medium"/>
              <a:cs typeface="Franklin Gothic Medium"/>
            </a:rPr>
            <a:t>risk adjustment </a:t>
          </a:r>
          <a:r>
            <a:rPr lang="en-US" sz="2000" dirty="0" smtClean="0">
              <a:latin typeface="Franklin Gothic Book"/>
              <a:cs typeface="Franklin Gothic Book"/>
            </a:rPr>
            <a:t>are necessary.</a:t>
          </a:r>
          <a:endParaRPr lang="en-US" sz="2000" dirty="0">
            <a:latin typeface="Franklin Gothic Book"/>
            <a:cs typeface="Franklin Gothic Book"/>
          </a:endParaRPr>
        </a:p>
      </dgm:t>
    </dgm:pt>
    <dgm:pt modelId="{BE4CBA3F-2164-6D42-96A5-4E9EE87110C3}" type="parTrans" cxnId="{BCBB35AE-0FA5-194F-ABFD-1A7C2BF00CB2}">
      <dgm:prSet/>
      <dgm:spPr/>
      <dgm:t>
        <a:bodyPr/>
        <a:lstStyle/>
        <a:p>
          <a:endParaRPr lang="en-US" sz="2000">
            <a:latin typeface="Franklin Gothic Book"/>
            <a:cs typeface="Franklin Gothic Book"/>
          </a:endParaRPr>
        </a:p>
      </dgm:t>
    </dgm:pt>
    <dgm:pt modelId="{0BBCEBFA-851C-A34F-B9DC-ADF54BCAA069}" type="sibTrans" cxnId="{BCBB35AE-0FA5-194F-ABFD-1A7C2BF00CB2}">
      <dgm:prSet/>
      <dgm:spPr/>
      <dgm:t>
        <a:bodyPr/>
        <a:lstStyle/>
        <a:p>
          <a:endParaRPr lang="en-US" sz="2000">
            <a:latin typeface="Franklin Gothic Book"/>
            <a:cs typeface="Franklin Gothic Book"/>
          </a:endParaRPr>
        </a:p>
      </dgm:t>
    </dgm:pt>
    <dgm:pt modelId="{3639AA92-0268-044E-BFF8-F18A181D89AE}">
      <dgm:prSet custT="1"/>
      <dgm:spPr>
        <a:solidFill>
          <a:srgbClr val="005148"/>
        </a:solidFill>
        <a:ln>
          <a:solidFill>
            <a:srgbClr val="003300"/>
          </a:solidFill>
        </a:ln>
      </dgm:spPr>
      <dgm:t>
        <a:bodyPr rIns="0"/>
        <a:lstStyle/>
        <a:p>
          <a:pPr rtl="0"/>
          <a:r>
            <a:rPr lang="en-US" sz="2000" dirty="0" smtClean="0">
              <a:latin typeface="Franklin Gothic Book"/>
              <a:cs typeface="Franklin Gothic Book"/>
            </a:rPr>
            <a:t>So </a:t>
          </a:r>
          <a:r>
            <a:rPr lang="en-US" sz="3200" dirty="0" smtClean="0">
              <a:latin typeface="Franklin Gothic Medium"/>
              <a:cs typeface="Franklin Gothic Medium"/>
            </a:rPr>
            <a:t>consolidation</a:t>
          </a:r>
          <a:r>
            <a:rPr lang="en-US" sz="3200" dirty="0" smtClean="0">
              <a:latin typeface="Franklin Gothic Book"/>
              <a:cs typeface="Franklin Gothic Book"/>
            </a:rPr>
            <a:t> </a:t>
          </a:r>
          <a:r>
            <a:rPr lang="en-US" sz="2000" dirty="0" smtClean="0">
              <a:latin typeface="Franklin Gothic Book"/>
              <a:cs typeface="Franklin Gothic Book"/>
            </a:rPr>
            <a:t>is necessary.</a:t>
          </a:r>
          <a:endParaRPr lang="en-US" sz="2000" dirty="0">
            <a:latin typeface="Franklin Gothic Book"/>
            <a:cs typeface="Franklin Gothic Book"/>
          </a:endParaRPr>
        </a:p>
      </dgm:t>
    </dgm:pt>
    <dgm:pt modelId="{59925799-939B-1242-90D8-7D1A4DC96076}" type="parTrans" cxnId="{D015C887-E57A-4B4B-B964-DB315CACF573}">
      <dgm:prSet/>
      <dgm:spPr/>
      <dgm:t>
        <a:bodyPr/>
        <a:lstStyle/>
        <a:p>
          <a:endParaRPr lang="en-US"/>
        </a:p>
      </dgm:t>
    </dgm:pt>
    <dgm:pt modelId="{7D738B33-6382-A648-ABBA-42666B89FEDB}" type="sibTrans" cxnId="{D015C887-E57A-4B4B-B964-DB315CACF573}">
      <dgm:prSet/>
      <dgm:spPr/>
      <dgm:t>
        <a:bodyPr/>
        <a:lstStyle/>
        <a:p>
          <a:endParaRPr lang="en-US"/>
        </a:p>
      </dgm:t>
    </dgm:pt>
    <dgm:pt modelId="{6C8BD345-D2F3-094A-AAB6-D12B371BCEA8}" type="pres">
      <dgm:prSet presAssocID="{9E852A0D-EF96-2E4A-8B3B-9AC8E2FC1C6A}" presName="outerComposite" presStyleCnt="0">
        <dgm:presLayoutVars>
          <dgm:chMax val="5"/>
          <dgm:dir/>
          <dgm:resizeHandles val="exact"/>
        </dgm:presLayoutVars>
      </dgm:prSet>
      <dgm:spPr/>
      <dgm:t>
        <a:bodyPr/>
        <a:lstStyle/>
        <a:p>
          <a:endParaRPr lang="en-US"/>
        </a:p>
      </dgm:t>
    </dgm:pt>
    <dgm:pt modelId="{04576591-1DB8-5F4C-8618-31F52C51CF0E}" type="pres">
      <dgm:prSet presAssocID="{9E852A0D-EF96-2E4A-8B3B-9AC8E2FC1C6A}" presName="dummyMaxCanvas" presStyleCnt="0">
        <dgm:presLayoutVars/>
      </dgm:prSet>
      <dgm:spPr/>
    </dgm:pt>
    <dgm:pt modelId="{2A200CA0-2FBD-5141-8B86-08E9DF4A9266}" type="pres">
      <dgm:prSet presAssocID="{9E852A0D-EF96-2E4A-8B3B-9AC8E2FC1C6A}" presName="ThreeNodes_1" presStyleLbl="node1" presStyleIdx="0" presStyleCnt="3" custScaleX="105236">
        <dgm:presLayoutVars>
          <dgm:bulletEnabled val="1"/>
        </dgm:presLayoutVars>
      </dgm:prSet>
      <dgm:spPr/>
      <dgm:t>
        <a:bodyPr/>
        <a:lstStyle/>
        <a:p>
          <a:endParaRPr lang="en-US"/>
        </a:p>
      </dgm:t>
    </dgm:pt>
    <dgm:pt modelId="{09661D95-ACFF-1744-8E15-E9606CB09B9F}" type="pres">
      <dgm:prSet presAssocID="{9E852A0D-EF96-2E4A-8B3B-9AC8E2FC1C6A}" presName="ThreeNodes_2" presStyleLbl="node1" presStyleIdx="1" presStyleCnt="3" custScaleX="105236">
        <dgm:presLayoutVars>
          <dgm:bulletEnabled val="1"/>
        </dgm:presLayoutVars>
      </dgm:prSet>
      <dgm:spPr/>
      <dgm:t>
        <a:bodyPr/>
        <a:lstStyle/>
        <a:p>
          <a:endParaRPr lang="en-US"/>
        </a:p>
      </dgm:t>
    </dgm:pt>
    <dgm:pt modelId="{3561C241-7826-7F4C-A9FD-49E8F8F29894}" type="pres">
      <dgm:prSet presAssocID="{9E852A0D-EF96-2E4A-8B3B-9AC8E2FC1C6A}" presName="ThreeNodes_3" presStyleLbl="node1" presStyleIdx="2" presStyleCnt="3">
        <dgm:presLayoutVars>
          <dgm:bulletEnabled val="1"/>
        </dgm:presLayoutVars>
      </dgm:prSet>
      <dgm:spPr/>
      <dgm:t>
        <a:bodyPr/>
        <a:lstStyle/>
        <a:p>
          <a:endParaRPr lang="en-US"/>
        </a:p>
      </dgm:t>
    </dgm:pt>
    <dgm:pt modelId="{055809B4-DA35-044A-8ED0-C09878E4C12C}" type="pres">
      <dgm:prSet presAssocID="{9E852A0D-EF96-2E4A-8B3B-9AC8E2FC1C6A}" presName="ThreeConn_1-2" presStyleLbl="fgAccFollowNode1" presStyleIdx="0" presStyleCnt="2">
        <dgm:presLayoutVars>
          <dgm:bulletEnabled val="1"/>
        </dgm:presLayoutVars>
      </dgm:prSet>
      <dgm:spPr/>
      <dgm:t>
        <a:bodyPr/>
        <a:lstStyle/>
        <a:p>
          <a:endParaRPr lang="en-US"/>
        </a:p>
      </dgm:t>
    </dgm:pt>
    <dgm:pt modelId="{6F863FB7-4116-4C47-B698-85865471E084}" type="pres">
      <dgm:prSet presAssocID="{9E852A0D-EF96-2E4A-8B3B-9AC8E2FC1C6A}" presName="ThreeConn_2-3" presStyleLbl="fgAccFollowNode1" presStyleIdx="1" presStyleCnt="2">
        <dgm:presLayoutVars>
          <dgm:bulletEnabled val="1"/>
        </dgm:presLayoutVars>
      </dgm:prSet>
      <dgm:spPr/>
      <dgm:t>
        <a:bodyPr/>
        <a:lstStyle/>
        <a:p>
          <a:endParaRPr lang="en-US"/>
        </a:p>
      </dgm:t>
    </dgm:pt>
    <dgm:pt modelId="{363FCA01-799E-7943-A30D-A00B97C415BF}" type="pres">
      <dgm:prSet presAssocID="{9E852A0D-EF96-2E4A-8B3B-9AC8E2FC1C6A}" presName="ThreeNodes_1_text" presStyleLbl="node1" presStyleIdx="2" presStyleCnt="3">
        <dgm:presLayoutVars>
          <dgm:bulletEnabled val="1"/>
        </dgm:presLayoutVars>
      </dgm:prSet>
      <dgm:spPr/>
      <dgm:t>
        <a:bodyPr/>
        <a:lstStyle/>
        <a:p>
          <a:endParaRPr lang="en-US"/>
        </a:p>
      </dgm:t>
    </dgm:pt>
    <dgm:pt modelId="{631D9685-BCB9-7B46-AF46-2230CA267A34}" type="pres">
      <dgm:prSet presAssocID="{9E852A0D-EF96-2E4A-8B3B-9AC8E2FC1C6A}" presName="ThreeNodes_2_text" presStyleLbl="node1" presStyleIdx="2" presStyleCnt="3">
        <dgm:presLayoutVars>
          <dgm:bulletEnabled val="1"/>
        </dgm:presLayoutVars>
      </dgm:prSet>
      <dgm:spPr/>
      <dgm:t>
        <a:bodyPr/>
        <a:lstStyle/>
        <a:p>
          <a:endParaRPr lang="en-US"/>
        </a:p>
      </dgm:t>
    </dgm:pt>
    <dgm:pt modelId="{B9E8DCAB-782A-C74B-BAC2-11A342AD923E}" type="pres">
      <dgm:prSet presAssocID="{9E852A0D-EF96-2E4A-8B3B-9AC8E2FC1C6A}" presName="ThreeNodes_3_text" presStyleLbl="node1" presStyleIdx="2" presStyleCnt="3">
        <dgm:presLayoutVars>
          <dgm:bulletEnabled val="1"/>
        </dgm:presLayoutVars>
      </dgm:prSet>
      <dgm:spPr/>
      <dgm:t>
        <a:bodyPr/>
        <a:lstStyle/>
        <a:p>
          <a:endParaRPr lang="en-US"/>
        </a:p>
      </dgm:t>
    </dgm:pt>
  </dgm:ptLst>
  <dgm:cxnLst>
    <dgm:cxn modelId="{22FF8375-C3C8-EF47-9B0D-BA607033F5E6}" srcId="{9E852A0D-EF96-2E4A-8B3B-9AC8E2FC1C6A}" destId="{A06BC172-5585-7949-B7C9-C59B425EC2CE}" srcOrd="2" destOrd="0" parTransId="{72A2703D-EB84-A74A-8F90-FC06C04407D3}" sibTransId="{F91D8534-30F3-F04C-9CB5-41D81F9C0FC7}"/>
    <dgm:cxn modelId="{07D6EFCC-50CB-1849-86FF-584E92539157}" type="presOf" srcId="{C043A356-22C4-004C-B936-031D3237F791}" destId="{2A200CA0-2FBD-5141-8B86-08E9DF4A9266}" srcOrd="0" destOrd="0" presId="urn:microsoft.com/office/officeart/2005/8/layout/vProcess5"/>
    <dgm:cxn modelId="{7D8938F5-D2D6-5C40-982E-0C2FA9DB0859}" type="presOf" srcId="{A06BC172-5585-7949-B7C9-C59B425EC2CE}" destId="{B9E8DCAB-782A-C74B-BAC2-11A342AD923E}" srcOrd="1" destOrd="0" presId="urn:microsoft.com/office/officeart/2005/8/layout/vProcess5"/>
    <dgm:cxn modelId="{265C07EC-3CF4-7649-B04C-E2BC263DF7DC}" type="presOf" srcId="{DE9DC3BC-820F-3341-A5F0-175B34C72189}" destId="{09661D95-ACFF-1744-8E15-E9606CB09B9F}" srcOrd="0" destOrd="0" presId="urn:microsoft.com/office/officeart/2005/8/layout/vProcess5"/>
    <dgm:cxn modelId="{BCBB35AE-0FA5-194F-ABFD-1A7C2BF00CB2}" srcId="{A06BC172-5585-7949-B7C9-C59B425EC2CE}" destId="{F5621CCB-730F-6E47-A828-9E4848F97617}" srcOrd="0" destOrd="0" parTransId="{BE4CBA3F-2164-6D42-96A5-4E9EE87110C3}" sibTransId="{0BBCEBFA-851C-A34F-B9DC-ADF54BCAA069}"/>
    <dgm:cxn modelId="{5C8B16D0-7486-1745-A3D9-B18A5C1958A9}" type="presOf" srcId="{F5621CCB-730F-6E47-A828-9E4848F97617}" destId="{B9E8DCAB-782A-C74B-BAC2-11A342AD923E}" srcOrd="1" destOrd="1" presId="urn:microsoft.com/office/officeart/2005/8/layout/vProcess5"/>
    <dgm:cxn modelId="{401ED423-CD2C-2F4F-A2A7-7A634C44030D}" type="presOf" srcId="{80790A90-4671-8841-8540-59728F5A6F2D}" destId="{363FCA01-799E-7943-A30D-A00B97C415BF}" srcOrd="1" destOrd="1" presId="urn:microsoft.com/office/officeart/2005/8/layout/vProcess5"/>
    <dgm:cxn modelId="{4EC27410-3148-ED4F-A5E4-58A6F6B773E5}" type="presOf" srcId="{C043A356-22C4-004C-B936-031D3237F791}" destId="{363FCA01-799E-7943-A30D-A00B97C415BF}" srcOrd="1" destOrd="0" presId="urn:microsoft.com/office/officeart/2005/8/layout/vProcess5"/>
    <dgm:cxn modelId="{481B3E62-5FFB-0E40-99BE-E2C14CB6FC6F}" type="presOf" srcId="{F5621CCB-730F-6E47-A828-9E4848F97617}" destId="{3561C241-7826-7F4C-A9FD-49E8F8F29894}" srcOrd="0" destOrd="1" presId="urn:microsoft.com/office/officeart/2005/8/layout/vProcess5"/>
    <dgm:cxn modelId="{B4D8DF9B-7E21-2D43-B84E-AB1F5E2851C3}" type="presOf" srcId="{80790A90-4671-8841-8540-59728F5A6F2D}" destId="{2A200CA0-2FBD-5141-8B86-08E9DF4A9266}" srcOrd="0" destOrd="1" presId="urn:microsoft.com/office/officeart/2005/8/layout/vProcess5"/>
    <dgm:cxn modelId="{55F4C3C9-7B70-F740-97A4-066E2B74DCB5}" type="presOf" srcId="{89F614C4-ACE1-CC43-B58E-4F2DEB373F8E}" destId="{055809B4-DA35-044A-8ED0-C09878E4C12C}" srcOrd="0" destOrd="0" presId="urn:microsoft.com/office/officeart/2005/8/layout/vProcess5"/>
    <dgm:cxn modelId="{EB423EBC-8409-664A-BB54-6324C56CC900}" type="presOf" srcId="{3639AA92-0268-044E-BFF8-F18A181D89AE}" destId="{09661D95-ACFF-1744-8E15-E9606CB09B9F}" srcOrd="0" destOrd="1" presId="urn:microsoft.com/office/officeart/2005/8/layout/vProcess5"/>
    <dgm:cxn modelId="{6AA36C5E-95FF-4B42-8E5F-0F9DC89FC446}" type="presOf" srcId="{9E852A0D-EF96-2E4A-8B3B-9AC8E2FC1C6A}" destId="{6C8BD345-D2F3-094A-AAB6-D12B371BCEA8}" srcOrd="0" destOrd="0" presId="urn:microsoft.com/office/officeart/2005/8/layout/vProcess5"/>
    <dgm:cxn modelId="{04190366-FA87-F742-B1AC-FDB0E042E55B}" type="presOf" srcId="{7EAD3EBB-033D-534B-A921-2BF3D0ABA0FA}" destId="{6F863FB7-4116-4C47-B698-85865471E084}" srcOrd="0" destOrd="0" presId="urn:microsoft.com/office/officeart/2005/8/layout/vProcess5"/>
    <dgm:cxn modelId="{1E6FBF04-2327-9E4E-A758-B38E97AFF080}" srcId="{C043A356-22C4-004C-B936-031D3237F791}" destId="{80790A90-4671-8841-8540-59728F5A6F2D}" srcOrd="0" destOrd="0" parTransId="{0A09B070-3249-A449-8B97-E805C1C60752}" sibTransId="{5A6B3AAD-0DA1-4841-8C90-AF3877072E82}"/>
    <dgm:cxn modelId="{D015C887-E57A-4B4B-B964-DB315CACF573}" srcId="{DE9DC3BC-820F-3341-A5F0-175B34C72189}" destId="{3639AA92-0268-044E-BFF8-F18A181D89AE}" srcOrd="0" destOrd="0" parTransId="{59925799-939B-1242-90D8-7D1A4DC96076}" sibTransId="{7D738B33-6382-A648-ABBA-42666B89FEDB}"/>
    <dgm:cxn modelId="{59455174-7C69-C040-8F9E-0CE236B93F27}" type="presOf" srcId="{3639AA92-0268-044E-BFF8-F18A181D89AE}" destId="{631D9685-BCB9-7B46-AF46-2230CA267A34}" srcOrd="1" destOrd="1" presId="urn:microsoft.com/office/officeart/2005/8/layout/vProcess5"/>
    <dgm:cxn modelId="{BBCE4707-BDEE-024E-97B9-B6DF45998032}" type="presOf" srcId="{DE9DC3BC-820F-3341-A5F0-175B34C72189}" destId="{631D9685-BCB9-7B46-AF46-2230CA267A34}" srcOrd="1" destOrd="0" presId="urn:microsoft.com/office/officeart/2005/8/layout/vProcess5"/>
    <dgm:cxn modelId="{F308DC7E-5EFA-D449-9036-8B0452EB1BFC}" type="presOf" srcId="{A06BC172-5585-7949-B7C9-C59B425EC2CE}" destId="{3561C241-7826-7F4C-A9FD-49E8F8F29894}" srcOrd="0" destOrd="0" presId="urn:microsoft.com/office/officeart/2005/8/layout/vProcess5"/>
    <dgm:cxn modelId="{C7AAFDE0-F9B5-C24B-8A6F-E5502734CBF6}" srcId="{9E852A0D-EF96-2E4A-8B3B-9AC8E2FC1C6A}" destId="{C043A356-22C4-004C-B936-031D3237F791}" srcOrd="0" destOrd="0" parTransId="{AC4A6A5D-911A-E14D-8871-2007AB2EE306}" sibTransId="{89F614C4-ACE1-CC43-B58E-4F2DEB373F8E}"/>
    <dgm:cxn modelId="{2921D944-519A-C84B-B12F-407B8486E5F5}" srcId="{9E852A0D-EF96-2E4A-8B3B-9AC8E2FC1C6A}" destId="{DE9DC3BC-820F-3341-A5F0-175B34C72189}" srcOrd="1" destOrd="0" parTransId="{820A8EDB-1275-6D4D-AD83-62E274C2165D}" sibTransId="{7EAD3EBB-033D-534B-A921-2BF3D0ABA0FA}"/>
    <dgm:cxn modelId="{8BEFAF34-6A9E-F145-9F06-0E323C3C1C99}" type="presParOf" srcId="{6C8BD345-D2F3-094A-AAB6-D12B371BCEA8}" destId="{04576591-1DB8-5F4C-8618-31F52C51CF0E}" srcOrd="0" destOrd="0" presId="urn:microsoft.com/office/officeart/2005/8/layout/vProcess5"/>
    <dgm:cxn modelId="{DCFC2DA7-6DF8-D44B-AA7F-1BD5D36F316C}" type="presParOf" srcId="{6C8BD345-D2F3-094A-AAB6-D12B371BCEA8}" destId="{2A200CA0-2FBD-5141-8B86-08E9DF4A9266}" srcOrd="1" destOrd="0" presId="urn:microsoft.com/office/officeart/2005/8/layout/vProcess5"/>
    <dgm:cxn modelId="{A7A5EB30-0BAF-754D-890C-98743371DF38}" type="presParOf" srcId="{6C8BD345-D2F3-094A-AAB6-D12B371BCEA8}" destId="{09661D95-ACFF-1744-8E15-E9606CB09B9F}" srcOrd="2" destOrd="0" presId="urn:microsoft.com/office/officeart/2005/8/layout/vProcess5"/>
    <dgm:cxn modelId="{831B47B4-A9D9-B144-8AD3-FA0E379EF405}" type="presParOf" srcId="{6C8BD345-D2F3-094A-AAB6-D12B371BCEA8}" destId="{3561C241-7826-7F4C-A9FD-49E8F8F29894}" srcOrd="3" destOrd="0" presId="urn:microsoft.com/office/officeart/2005/8/layout/vProcess5"/>
    <dgm:cxn modelId="{FAB173A6-7D09-604A-A390-5F8A568171B8}" type="presParOf" srcId="{6C8BD345-D2F3-094A-AAB6-D12B371BCEA8}" destId="{055809B4-DA35-044A-8ED0-C09878E4C12C}" srcOrd="4" destOrd="0" presId="urn:microsoft.com/office/officeart/2005/8/layout/vProcess5"/>
    <dgm:cxn modelId="{3C3469A2-9E34-0943-B25F-3F1546F5372B}" type="presParOf" srcId="{6C8BD345-D2F3-094A-AAB6-D12B371BCEA8}" destId="{6F863FB7-4116-4C47-B698-85865471E084}" srcOrd="5" destOrd="0" presId="urn:microsoft.com/office/officeart/2005/8/layout/vProcess5"/>
    <dgm:cxn modelId="{AA8D84DA-BB0F-124E-90FA-806BD586B3BF}" type="presParOf" srcId="{6C8BD345-D2F3-094A-AAB6-D12B371BCEA8}" destId="{363FCA01-799E-7943-A30D-A00B97C415BF}" srcOrd="6" destOrd="0" presId="urn:microsoft.com/office/officeart/2005/8/layout/vProcess5"/>
    <dgm:cxn modelId="{A4BA9288-EB6D-7144-B6BC-9CF675CC5284}" type="presParOf" srcId="{6C8BD345-D2F3-094A-AAB6-D12B371BCEA8}" destId="{631D9685-BCB9-7B46-AF46-2230CA267A34}" srcOrd="7" destOrd="0" presId="urn:microsoft.com/office/officeart/2005/8/layout/vProcess5"/>
    <dgm:cxn modelId="{76DFC4DB-6459-F148-9A6B-7F5A67EDEEE3}" type="presParOf" srcId="{6C8BD345-D2F3-094A-AAB6-D12B371BCEA8}" destId="{B9E8DCAB-782A-C74B-BAC2-11A342AD923E}"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6B139DF-896F-8B41-899E-09803CAEF147}" type="doc">
      <dgm:prSet loTypeId="urn:microsoft.com/office/officeart/2005/8/layout/hProcess9" loCatId="" qsTypeId="urn:microsoft.com/office/officeart/2005/8/quickstyle/simple4" qsCatId="simple" csTypeId="urn:microsoft.com/office/officeart/2005/8/colors/accent1_2" csCatId="accent1" phldr="1"/>
      <dgm:spPr/>
      <dgm:t>
        <a:bodyPr/>
        <a:lstStyle/>
        <a:p>
          <a:endParaRPr lang="en-US"/>
        </a:p>
      </dgm:t>
    </dgm:pt>
    <dgm:pt modelId="{B98F55CB-700E-C348-9649-7CD3CFC88771}">
      <dgm:prSet custT="1"/>
      <dgm:spPr>
        <a:solidFill>
          <a:srgbClr val="005148"/>
        </a:solidFill>
      </dgm:spPr>
      <dgm:t>
        <a:bodyPr/>
        <a:lstStyle/>
        <a:p>
          <a:pPr rtl="0"/>
          <a:r>
            <a:rPr lang="en-US" sz="2800" dirty="0" smtClean="0">
              <a:latin typeface="Franklin Gothic Medium"/>
              <a:cs typeface="Franklin Gothic Medium"/>
            </a:rPr>
            <a:t>Pre-2004</a:t>
          </a:r>
        </a:p>
        <a:p>
          <a:pPr rtl="0"/>
          <a:r>
            <a:rPr lang="en-US" sz="2000" dirty="0" smtClean="0">
              <a:latin typeface="Franklin Gothic Book"/>
              <a:cs typeface="Franklin Gothic Book"/>
            </a:rPr>
            <a:t>HMOs were </a:t>
          </a:r>
          <a:r>
            <a:rPr lang="en-US" altLang="ja-JP" sz="2000" dirty="0" smtClean="0">
              <a:latin typeface="Franklin Gothic Book"/>
              <a:cs typeface="Franklin Gothic Book"/>
            </a:rPr>
            <a:t>“</a:t>
          </a:r>
          <a:r>
            <a:rPr lang="en-US" sz="2000" dirty="0" smtClean="0">
              <a:latin typeface="Franklin Gothic Book"/>
              <a:cs typeface="Franklin Gothic Book"/>
            </a:rPr>
            <a:t>cherry-picking</a:t>
          </a:r>
          <a:r>
            <a:rPr lang="en-US" altLang="ja-JP" sz="2000" dirty="0" smtClean="0">
              <a:latin typeface="Franklin Gothic Book"/>
              <a:cs typeface="Franklin Gothic Book"/>
            </a:rPr>
            <a:t>”</a:t>
          </a:r>
          <a:r>
            <a:rPr lang="en-US" sz="2000" dirty="0" smtClean="0">
              <a:latin typeface="Franklin Gothic Book"/>
              <a:cs typeface="Franklin Gothic Book"/>
            </a:rPr>
            <a:t> when payment adjusted only for age, sex and other demographics</a:t>
          </a:r>
          <a:endParaRPr lang="en-US" sz="2000" dirty="0">
            <a:latin typeface="Franklin Gothic Book"/>
            <a:cs typeface="Franklin Gothic Book"/>
          </a:endParaRPr>
        </a:p>
      </dgm:t>
    </dgm:pt>
    <dgm:pt modelId="{5AA33031-EBAC-2345-9822-DBE848821F67}" type="parTrans" cxnId="{FFFA5CC3-F8E8-4646-89AE-E134EECE8D21}">
      <dgm:prSet/>
      <dgm:spPr/>
      <dgm:t>
        <a:bodyPr/>
        <a:lstStyle/>
        <a:p>
          <a:endParaRPr lang="en-US"/>
        </a:p>
      </dgm:t>
    </dgm:pt>
    <dgm:pt modelId="{459F7B14-C491-B147-8794-CF39BF611CCD}" type="sibTrans" cxnId="{FFFA5CC3-F8E8-4646-89AE-E134EECE8D21}">
      <dgm:prSet/>
      <dgm:spPr/>
      <dgm:t>
        <a:bodyPr/>
        <a:lstStyle/>
        <a:p>
          <a:endParaRPr lang="en-US"/>
        </a:p>
      </dgm:t>
    </dgm:pt>
    <dgm:pt modelId="{3E54AFD0-A366-974C-97E0-2BAD14323C38}">
      <dgm:prSet custT="1"/>
      <dgm:spPr>
        <a:solidFill>
          <a:srgbClr val="005148"/>
        </a:solidFill>
      </dgm:spPr>
      <dgm:t>
        <a:bodyPr/>
        <a:lstStyle/>
        <a:p>
          <a:pPr rtl="0">
            <a:spcAft>
              <a:spcPct val="35000"/>
            </a:spcAft>
          </a:pPr>
          <a:r>
            <a:rPr lang="en-US" sz="2800" dirty="0" smtClean="0">
              <a:latin typeface="Franklin Gothic Medium"/>
              <a:cs typeface="Franklin Gothic Medium"/>
            </a:rPr>
            <a:t>Starting in 2004</a:t>
          </a:r>
        </a:p>
        <a:p>
          <a:pPr rtl="0">
            <a:spcAft>
              <a:spcPts val="0"/>
            </a:spcAft>
          </a:pPr>
          <a:r>
            <a:rPr lang="en-US" sz="2000" dirty="0" smtClean="0">
              <a:latin typeface="Franklin Gothic Book"/>
              <a:cs typeface="Franklin Gothic Book"/>
            </a:rPr>
            <a:t>Risk adjustment formula </a:t>
          </a:r>
        </a:p>
        <a:p>
          <a:pPr rtl="0">
            <a:spcAft>
              <a:spcPts val="0"/>
            </a:spcAft>
          </a:pPr>
          <a:r>
            <a:rPr lang="en-US" sz="2000" dirty="0" smtClean="0">
              <a:latin typeface="Franklin Gothic Book"/>
              <a:cs typeface="Franklin Gothic Book"/>
            </a:rPr>
            <a:t>added 70 diagnoses</a:t>
          </a:r>
        </a:p>
      </dgm:t>
    </dgm:pt>
    <dgm:pt modelId="{2288A90F-B352-464F-A4FB-46A5BD7EDAF9}" type="parTrans" cxnId="{4BF9FF70-F36D-7145-AA22-2F3A4BBB9932}">
      <dgm:prSet/>
      <dgm:spPr/>
      <dgm:t>
        <a:bodyPr/>
        <a:lstStyle/>
        <a:p>
          <a:endParaRPr lang="en-US"/>
        </a:p>
      </dgm:t>
    </dgm:pt>
    <dgm:pt modelId="{8C8DFF0B-32DC-3F49-80F0-1F12EB770966}" type="sibTrans" cxnId="{4BF9FF70-F36D-7145-AA22-2F3A4BBB9932}">
      <dgm:prSet/>
      <dgm:spPr/>
      <dgm:t>
        <a:bodyPr/>
        <a:lstStyle/>
        <a:p>
          <a:endParaRPr lang="en-US"/>
        </a:p>
      </dgm:t>
    </dgm:pt>
    <dgm:pt modelId="{0788DC7C-E381-F045-A57B-62D94F6EE377}" type="pres">
      <dgm:prSet presAssocID="{D6B139DF-896F-8B41-899E-09803CAEF147}" presName="CompostProcess" presStyleCnt="0">
        <dgm:presLayoutVars>
          <dgm:dir/>
          <dgm:resizeHandles val="exact"/>
        </dgm:presLayoutVars>
      </dgm:prSet>
      <dgm:spPr/>
      <dgm:t>
        <a:bodyPr/>
        <a:lstStyle/>
        <a:p>
          <a:endParaRPr lang="en-US"/>
        </a:p>
      </dgm:t>
    </dgm:pt>
    <dgm:pt modelId="{F50445FB-35F6-C04B-94CA-6C32EC9A67EF}" type="pres">
      <dgm:prSet presAssocID="{D6B139DF-896F-8B41-899E-09803CAEF147}" presName="arrow" presStyleLbl="bgShp" presStyleIdx="0" presStyleCnt="1"/>
      <dgm:spPr>
        <a:solidFill>
          <a:schemeClr val="bg1"/>
        </a:solidFill>
        <a:ln>
          <a:solidFill>
            <a:srgbClr val="003300"/>
          </a:solidFill>
        </a:ln>
      </dgm:spPr>
      <dgm:t>
        <a:bodyPr/>
        <a:lstStyle/>
        <a:p>
          <a:endParaRPr lang="en-US"/>
        </a:p>
      </dgm:t>
    </dgm:pt>
    <dgm:pt modelId="{0AD58CC4-5D1D-C247-82EC-7B4CC47E85EE}" type="pres">
      <dgm:prSet presAssocID="{D6B139DF-896F-8B41-899E-09803CAEF147}" presName="linearProcess" presStyleCnt="0"/>
      <dgm:spPr/>
    </dgm:pt>
    <dgm:pt modelId="{3C19905C-96C4-BA41-A839-C881347D167C}" type="pres">
      <dgm:prSet presAssocID="{B98F55CB-700E-C348-9649-7CD3CFC88771}" presName="textNode" presStyleLbl="node1" presStyleIdx="0" presStyleCnt="2" custScaleX="126554" custScaleY="99935">
        <dgm:presLayoutVars>
          <dgm:bulletEnabled val="1"/>
        </dgm:presLayoutVars>
      </dgm:prSet>
      <dgm:spPr/>
      <dgm:t>
        <a:bodyPr/>
        <a:lstStyle/>
        <a:p>
          <a:endParaRPr lang="en-US"/>
        </a:p>
      </dgm:t>
    </dgm:pt>
    <dgm:pt modelId="{2300D9AD-5033-CA43-8A06-677784F3C109}" type="pres">
      <dgm:prSet presAssocID="{459F7B14-C491-B147-8794-CF39BF611CCD}" presName="sibTrans" presStyleCnt="0"/>
      <dgm:spPr/>
    </dgm:pt>
    <dgm:pt modelId="{3998D1BF-935E-AA4F-8E63-9B5B08F09027}" type="pres">
      <dgm:prSet presAssocID="{3E54AFD0-A366-974C-97E0-2BAD14323C38}" presName="textNode" presStyleLbl="node1" presStyleIdx="1" presStyleCnt="2" custScaleX="126554" custScaleY="99935">
        <dgm:presLayoutVars>
          <dgm:bulletEnabled val="1"/>
        </dgm:presLayoutVars>
      </dgm:prSet>
      <dgm:spPr/>
      <dgm:t>
        <a:bodyPr/>
        <a:lstStyle/>
        <a:p>
          <a:endParaRPr lang="en-US"/>
        </a:p>
      </dgm:t>
    </dgm:pt>
  </dgm:ptLst>
  <dgm:cxnLst>
    <dgm:cxn modelId="{2624BBF8-3A3C-6543-94DA-2BC8D672BB4A}" type="presOf" srcId="{B98F55CB-700E-C348-9649-7CD3CFC88771}" destId="{3C19905C-96C4-BA41-A839-C881347D167C}" srcOrd="0" destOrd="0" presId="urn:microsoft.com/office/officeart/2005/8/layout/hProcess9"/>
    <dgm:cxn modelId="{B018F7B5-A942-FC41-97C6-6B298A8EF218}" type="presOf" srcId="{3E54AFD0-A366-974C-97E0-2BAD14323C38}" destId="{3998D1BF-935E-AA4F-8E63-9B5B08F09027}" srcOrd="0" destOrd="0" presId="urn:microsoft.com/office/officeart/2005/8/layout/hProcess9"/>
    <dgm:cxn modelId="{FFFA5CC3-F8E8-4646-89AE-E134EECE8D21}" srcId="{D6B139DF-896F-8B41-899E-09803CAEF147}" destId="{B98F55CB-700E-C348-9649-7CD3CFC88771}" srcOrd="0" destOrd="0" parTransId="{5AA33031-EBAC-2345-9822-DBE848821F67}" sibTransId="{459F7B14-C491-B147-8794-CF39BF611CCD}"/>
    <dgm:cxn modelId="{4BF9FF70-F36D-7145-AA22-2F3A4BBB9932}" srcId="{D6B139DF-896F-8B41-899E-09803CAEF147}" destId="{3E54AFD0-A366-974C-97E0-2BAD14323C38}" srcOrd="1" destOrd="0" parTransId="{2288A90F-B352-464F-A4FB-46A5BD7EDAF9}" sibTransId="{8C8DFF0B-32DC-3F49-80F0-1F12EB770966}"/>
    <dgm:cxn modelId="{37686B47-63D3-1640-B36D-8955197D79CD}" type="presOf" srcId="{D6B139DF-896F-8B41-899E-09803CAEF147}" destId="{0788DC7C-E381-F045-A57B-62D94F6EE377}" srcOrd="0" destOrd="0" presId="urn:microsoft.com/office/officeart/2005/8/layout/hProcess9"/>
    <dgm:cxn modelId="{0DC60C97-52F0-AE40-8C83-7D117DF0CB87}" type="presParOf" srcId="{0788DC7C-E381-F045-A57B-62D94F6EE377}" destId="{F50445FB-35F6-C04B-94CA-6C32EC9A67EF}" srcOrd="0" destOrd="0" presId="urn:microsoft.com/office/officeart/2005/8/layout/hProcess9"/>
    <dgm:cxn modelId="{B3EC62F9-715F-CA41-967A-AC0365F40220}" type="presParOf" srcId="{0788DC7C-E381-F045-A57B-62D94F6EE377}" destId="{0AD58CC4-5D1D-C247-82EC-7B4CC47E85EE}" srcOrd="1" destOrd="0" presId="urn:microsoft.com/office/officeart/2005/8/layout/hProcess9"/>
    <dgm:cxn modelId="{D7783F7A-EE4E-4E44-AC89-B8AC537E96B5}" type="presParOf" srcId="{0AD58CC4-5D1D-C247-82EC-7B4CC47E85EE}" destId="{3C19905C-96C4-BA41-A839-C881347D167C}" srcOrd="0" destOrd="0" presId="urn:microsoft.com/office/officeart/2005/8/layout/hProcess9"/>
    <dgm:cxn modelId="{84DFCA09-3A84-D24B-BD96-32B43BBBD822}" type="presParOf" srcId="{0AD58CC4-5D1D-C247-82EC-7B4CC47E85EE}" destId="{2300D9AD-5033-CA43-8A06-677784F3C109}" srcOrd="1" destOrd="0" presId="urn:microsoft.com/office/officeart/2005/8/layout/hProcess9"/>
    <dgm:cxn modelId="{A8D8960F-BAD8-E449-8C13-58E77FEE72E1}" type="presParOf" srcId="{0AD58CC4-5D1D-C247-82EC-7B4CC47E85EE}" destId="{3998D1BF-935E-AA4F-8E63-9B5B08F09027}"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4981432-3F15-3E49-9FBB-331A3A01F86C}"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BC909A59-C06A-9742-9242-5DDAEC0790DE}">
      <dgm:prSet custT="1"/>
      <dgm:spPr/>
      <dgm:t>
        <a:bodyPr/>
        <a:lstStyle/>
        <a:p>
          <a:pPr rtl="0"/>
          <a:r>
            <a:rPr lang="en-US" sz="2000" dirty="0" smtClean="0">
              <a:latin typeface="Franklin Gothic Book"/>
              <a:cs typeface="Franklin Gothic Book"/>
            </a:rPr>
            <a:t>More risk adjustment leads to MORE, not less cherry picking – i.e. selecting healthier patients within each risk stratum</a:t>
          </a:r>
          <a:endParaRPr lang="en-US" sz="2000" dirty="0">
            <a:latin typeface="Franklin Gothic Book"/>
            <a:cs typeface="Franklin Gothic Book"/>
          </a:endParaRPr>
        </a:p>
      </dgm:t>
    </dgm:pt>
    <dgm:pt modelId="{5C29F1AF-CF36-7044-9A81-603A0D45E8F3}" type="parTrans" cxnId="{9E640640-AC47-E940-8B20-407EDF7414B7}">
      <dgm:prSet/>
      <dgm:spPr/>
      <dgm:t>
        <a:bodyPr/>
        <a:lstStyle/>
        <a:p>
          <a:endParaRPr lang="en-US">
            <a:latin typeface="Franklin Gothic Book"/>
            <a:cs typeface="Franklin Gothic Book"/>
          </a:endParaRPr>
        </a:p>
      </dgm:t>
    </dgm:pt>
    <dgm:pt modelId="{B54F687D-8E8D-2E4E-B955-A64357B1ED68}" type="sibTrans" cxnId="{9E640640-AC47-E940-8B20-407EDF7414B7}">
      <dgm:prSet/>
      <dgm:spPr/>
      <dgm:t>
        <a:bodyPr/>
        <a:lstStyle/>
        <a:p>
          <a:endParaRPr lang="en-US">
            <a:latin typeface="Franklin Gothic Book"/>
            <a:cs typeface="Franklin Gothic Book"/>
          </a:endParaRPr>
        </a:p>
      </dgm:t>
    </dgm:pt>
    <dgm:pt modelId="{3F3CC97B-4C17-7547-84D5-66B9E9E4FA0E}">
      <dgm:prSet custT="1"/>
      <dgm:spPr/>
      <dgm:t>
        <a:bodyPr/>
        <a:lstStyle/>
        <a:p>
          <a:pPr rtl="0"/>
          <a:r>
            <a:rPr lang="en-US" sz="2000" dirty="0" smtClean="0">
              <a:latin typeface="Franklin Gothic Book"/>
              <a:cs typeface="Franklin Gothic Book"/>
            </a:rPr>
            <a:t>Intensive coding makes patients appear sicker on paper, ups risk-adjusted capitation fee and factitiously raises quality scores</a:t>
          </a:r>
          <a:endParaRPr lang="en-US" sz="2000" dirty="0">
            <a:latin typeface="Franklin Gothic Book"/>
            <a:cs typeface="Franklin Gothic Book"/>
          </a:endParaRPr>
        </a:p>
      </dgm:t>
    </dgm:pt>
    <dgm:pt modelId="{9E53E3D7-5169-C948-973E-D0A21E0FC271}" type="parTrans" cxnId="{CF658500-410F-A245-8B01-E7657D685070}">
      <dgm:prSet/>
      <dgm:spPr/>
      <dgm:t>
        <a:bodyPr/>
        <a:lstStyle/>
        <a:p>
          <a:endParaRPr lang="en-US">
            <a:latin typeface="Franklin Gothic Book"/>
            <a:cs typeface="Franklin Gothic Book"/>
          </a:endParaRPr>
        </a:p>
      </dgm:t>
    </dgm:pt>
    <dgm:pt modelId="{6CF9B302-4A35-2442-98A1-03F67FC86F5A}" type="sibTrans" cxnId="{CF658500-410F-A245-8B01-E7657D685070}">
      <dgm:prSet/>
      <dgm:spPr/>
      <dgm:t>
        <a:bodyPr/>
        <a:lstStyle/>
        <a:p>
          <a:endParaRPr lang="en-US">
            <a:latin typeface="Franklin Gothic Book"/>
            <a:cs typeface="Franklin Gothic Book"/>
          </a:endParaRPr>
        </a:p>
      </dgm:t>
    </dgm:pt>
    <dgm:pt modelId="{1DA6D34E-7B82-AE43-9146-B64235692982}">
      <dgm:prSet custT="1"/>
      <dgm:spPr/>
      <dgm:t>
        <a:bodyPr/>
        <a:lstStyle/>
        <a:p>
          <a:pPr rtl="0"/>
          <a:r>
            <a:rPr lang="en-US" sz="2000" dirty="0" smtClean="0">
              <a:latin typeface="Franklin Gothic Book"/>
              <a:cs typeface="Franklin Gothic Book"/>
            </a:rPr>
            <a:t>ACOs that fail to cherry pick or intensify coding will get low payments, and factitiously poor quality scores</a:t>
          </a:r>
          <a:endParaRPr lang="en-US" sz="2000" dirty="0">
            <a:latin typeface="Franklin Gothic Book"/>
            <a:cs typeface="Franklin Gothic Book"/>
          </a:endParaRPr>
        </a:p>
      </dgm:t>
    </dgm:pt>
    <dgm:pt modelId="{D6EE54B9-2046-C64D-8410-2088F0664E75}" type="parTrans" cxnId="{F18AC9D1-0097-AA4B-98F5-063297EA7C26}">
      <dgm:prSet/>
      <dgm:spPr/>
      <dgm:t>
        <a:bodyPr/>
        <a:lstStyle/>
        <a:p>
          <a:endParaRPr lang="en-US">
            <a:latin typeface="Franklin Gothic Book"/>
            <a:cs typeface="Franklin Gothic Book"/>
          </a:endParaRPr>
        </a:p>
      </dgm:t>
    </dgm:pt>
    <dgm:pt modelId="{407D1BF1-6165-6646-97B0-B92B41EC9007}" type="sibTrans" cxnId="{F18AC9D1-0097-AA4B-98F5-063297EA7C26}">
      <dgm:prSet/>
      <dgm:spPr/>
      <dgm:t>
        <a:bodyPr/>
        <a:lstStyle/>
        <a:p>
          <a:endParaRPr lang="en-US">
            <a:latin typeface="Franklin Gothic Book"/>
            <a:cs typeface="Franklin Gothic Book"/>
          </a:endParaRPr>
        </a:p>
      </dgm:t>
    </dgm:pt>
    <dgm:pt modelId="{EDF5F1DF-AACF-3A4E-AFC6-A6381578E08D}">
      <dgm:prSet custT="1"/>
      <dgm:spPr>
        <a:solidFill>
          <a:schemeClr val="accent1">
            <a:lumMod val="50000"/>
          </a:schemeClr>
        </a:solidFill>
        <a:ln>
          <a:solidFill>
            <a:srgbClr val="003300"/>
          </a:solidFill>
        </a:ln>
      </dgm:spPr>
      <dgm:t>
        <a:bodyPr/>
        <a:lstStyle/>
        <a:p>
          <a:pPr rtl="0"/>
          <a:r>
            <a:rPr lang="en-US" sz="2000" dirty="0" smtClean="0">
              <a:latin typeface="Franklin Gothic Medium"/>
              <a:cs typeface="Franklin Gothic Medium"/>
            </a:rPr>
            <a:t>Risk Adjustment</a:t>
          </a:r>
          <a:endParaRPr lang="en-US" sz="2000" dirty="0">
            <a:latin typeface="Franklin Gothic Medium"/>
            <a:cs typeface="Franklin Gothic Medium"/>
          </a:endParaRPr>
        </a:p>
      </dgm:t>
    </dgm:pt>
    <dgm:pt modelId="{7073CBE0-F336-2240-A2EC-A5EE2E6A1D1E}" type="parTrans" cxnId="{063CBCB9-A04F-F246-BD54-9C24373C8AB6}">
      <dgm:prSet/>
      <dgm:spPr/>
      <dgm:t>
        <a:bodyPr/>
        <a:lstStyle/>
        <a:p>
          <a:endParaRPr lang="en-US"/>
        </a:p>
      </dgm:t>
    </dgm:pt>
    <dgm:pt modelId="{FED64FF9-35F4-5B4D-AFF1-F73D21ABB034}" type="sibTrans" cxnId="{063CBCB9-A04F-F246-BD54-9C24373C8AB6}">
      <dgm:prSet/>
      <dgm:spPr/>
      <dgm:t>
        <a:bodyPr/>
        <a:lstStyle/>
        <a:p>
          <a:endParaRPr lang="en-US"/>
        </a:p>
      </dgm:t>
    </dgm:pt>
    <dgm:pt modelId="{2B0E6976-CA16-0947-BBEB-9AD904F49A69}">
      <dgm:prSet custT="1"/>
      <dgm:spPr>
        <a:solidFill>
          <a:schemeClr val="accent1">
            <a:lumMod val="50000"/>
          </a:schemeClr>
        </a:solidFill>
        <a:ln>
          <a:solidFill>
            <a:srgbClr val="003300"/>
          </a:solidFill>
        </a:ln>
      </dgm:spPr>
      <dgm:t>
        <a:bodyPr/>
        <a:lstStyle/>
        <a:p>
          <a:pPr rtl="0"/>
          <a:r>
            <a:rPr lang="en-US" sz="2000" dirty="0" smtClean="0">
              <a:latin typeface="Franklin Gothic Medium"/>
              <a:cs typeface="Franklin Gothic Medium"/>
            </a:rPr>
            <a:t>Intensive Coding</a:t>
          </a:r>
          <a:endParaRPr lang="en-US" sz="2000" dirty="0">
            <a:latin typeface="Franklin Gothic Medium"/>
            <a:cs typeface="Franklin Gothic Medium"/>
          </a:endParaRPr>
        </a:p>
      </dgm:t>
    </dgm:pt>
    <dgm:pt modelId="{4D4A3A17-4D0E-944D-B325-7217BB4A5675}" type="parTrans" cxnId="{182A658D-4679-5F4B-8CFF-9458D501D082}">
      <dgm:prSet/>
      <dgm:spPr/>
      <dgm:t>
        <a:bodyPr/>
        <a:lstStyle/>
        <a:p>
          <a:endParaRPr lang="en-US"/>
        </a:p>
      </dgm:t>
    </dgm:pt>
    <dgm:pt modelId="{4C0259E6-B31E-8541-9C43-C2CB177329CE}" type="sibTrans" cxnId="{182A658D-4679-5F4B-8CFF-9458D501D082}">
      <dgm:prSet/>
      <dgm:spPr/>
      <dgm:t>
        <a:bodyPr/>
        <a:lstStyle/>
        <a:p>
          <a:endParaRPr lang="en-US"/>
        </a:p>
      </dgm:t>
    </dgm:pt>
    <dgm:pt modelId="{4363B491-F573-9D4B-997C-D35EC4F9A07F}">
      <dgm:prSet custT="1"/>
      <dgm:spPr>
        <a:solidFill>
          <a:schemeClr val="accent1">
            <a:lumMod val="50000"/>
          </a:schemeClr>
        </a:solidFill>
        <a:ln>
          <a:solidFill>
            <a:srgbClr val="003300"/>
          </a:solidFill>
        </a:ln>
      </dgm:spPr>
      <dgm:t>
        <a:bodyPr/>
        <a:lstStyle/>
        <a:p>
          <a:pPr rtl="0"/>
          <a:r>
            <a:rPr lang="en-US" sz="2000" dirty="0" smtClean="0">
              <a:latin typeface="Franklin Gothic Medium"/>
              <a:cs typeface="Franklin Gothic Medium"/>
            </a:rPr>
            <a:t>Impact on ACOs</a:t>
          </a:r>
          <a:endParaRPr lang="en-US" sz="2000" dirty="0">
            <a:latin typeface="Franklin Gothic Medium"/>
            <a:cs typeface="Franklin Gothic Medium"/>
          </a:endParaRPr>
        </a:p>
      </dgm:t>
    </dgm:pt>
    <dgm:pt modelId="{67EFAA61-0819-5147-99FE-BB4893A8A090}" type="parTrans" cxnId="{97CFF4D2-5370-7642-B01F-E3018F78B20C}">
      <dgm:prSet/>
      <dgm:spPr/>
      <dgm:t>
        <a:bodyPr/>
        <a:lstStyle/>
        <a:p>
          <a:endParaRPr lang="en-US"/>
        </a:p>
      </dgm:t>
    </dgm:pt>
    <dgm:pt modelId="{D4847379-EB43-DC49-B2E0-7942F536F493}" type="sibTrans" cxnId="{97CFF4D2-5370-7642-B01F-E3018F78B20C}">
      <dgm:prSet/>
      <dgm:spPr/>
      <dgm:t>
        <a:bodyPr/>
        <a:lstStyle/>
        <a:p>
          <a:endParaRPr lang="en-US"/>
        </a:p>
      </dgm:t>
    </dgm:pt>
    <dgm:pt modelId="{D888C91F-0470-5845-BE86-1C047B98392F}" type="pres">
      <dgm:prSet presAssocID="{C4981432-3F15-3E49-9FBB-331A3A01F86C}" presName="linear" presStyleCnt="0">
        <dgm:presLayoutVars>
          <dgm:animLvl val="lvl"/>
          <dgm:resizeHandles val="exact"/>
        </dgm:presLayoutVars>
      </dgm:prSet>
      <dgm:spPr/>
      <dgm:t>
        <a:bodyPr/>
        <a:lstStyle/>
        <a:p>
          <a:endParaRPr lang="en-US"/>
        </a:p>
      </dgm:t>
    </dgm:pt>
    <dgm:pt modelId="{A899506D-4E0C-DA45-A7F6-B8482A005CD3}" type="pres">
      <dgm:prSet presAssocID="{EDF5F1DF-AACF-3A4E-AFC6-A6381578E08D}" presName="parentText" presStyleLbl="node1" presStyleIdx="0" presStyleCnt="3">
        <dgm:presLayoutVars>
          <dgm:chMax val="0"/>
          <dgm:bulletEnabled val="1"/>
        </dgm:presLayoutVars>
      </dgm:prSet>
      <dgm:spPr/>
      <dgm:t>
        <a:bodyPr/>
        <a:lstStyle/>
        <a:p>
          <a:endParaRPr lang="en-US"/>
        </a:p>
      </dgm:t>
    </dgm:pt>
    <dgm:pt modelId="{5C2BFE53-04A6-DF47-BA12-A4E6B3C04299}" type="pres">
      <dgm:prSet presAssocID="{EDF5F1DF-AACF-3A4E-AFC6-A6381578E08D}" presName="childText" presStyleLbl="revTx" presStyleIdx="0" presStyleCnt="3">
        <dgm:presLayoutVars>
          <dgm:bulletEnabled val="1"/>
        </dgm:presLayoutVars>
      </dgm:prSet>
      <dgm:spPr/>
      <dgm:t>
        <a:bodyPr/>
        <a:lstStyle/>
        <a:p>
          <a:endParaRPr lang="en-US"/>
        </a:p>
      </dgm:t>
    </dgm:pt>
    <dgm:pt modelId="{8FFB9203-BA25-D549-B6BD-35951812B886}" type="pres">
      <dgm:prSet presAssocID="{2B0E6976-CA16-0947-BBEB-9AD904F49A69}" presName="parentText" presStyleLbl="node1" presStyleIdx="1" presStyleCnt="3">
        <dgm:presLayoutVars>
          <dgm:chMax val="0"/>
          <dgm:bulletEnabled val="1"/>
        </dgm:presLayoutVars>
      </dgm:prSet>
      <dgm:spPr/>
      <dgm:t>
        <a:bodyPr/>
        <a:lstStyle/>
        <a:p>
          <a:endParaRPr lang="en-US"/>
        </a:p>
      </dgm:t>
    </dgm:pt>
    <dgm:pt modelId="{1FCD5B38-450F-9145-B32C-C6F70A41AE02}" type="pres">
      <dgm:prSet presAssocID="{2B0E6976-CA16-0947-BBEB-9AD904F49A69}" presName="childText" presStyleLbl="revTx" presStyleIdx="1" presStyleCnt="3">
        <dgm:presLayoutVars>
          <dgm:bulletEnabled val="1"/>
        </dgm:presLayoutVars>
      </dgm:prSet>
      <dgm:spPr/>
      <dgm:t>
        <a:bodyPr/>
        <a:lstStyle/>
        <a:p>
          <a:endParaRPr lang="en-US"/>
        </a:p>
      </dgm:t>
    </dgm:pt>
    <dgm:pt modelId="{CE9A4F4F-B605-1444-87B7-6837A356DFC8}" type="pres">
      <dgm:prSet presAssocID="{4363B491-F573-9D4B-997C-D35EC4F9A07F}" presName="parentText" presStyleLbl="node1" presStyleIdx="2" presStyleCnt="3">
        <dgm:presLayoutVars>
          <dgm:chMax val="0"/>
          <dgm:bulletEnabled val="1"/>
        </dgm:presLayoutVars>
      </dgm:prSet>
      <dgm:spPr/>
      <dgm:t>
        <a:bodyPr/>
        <a:lstStyle/>
        <a:p>
          <a:endParaRPr lang="en-US"/>
        </a:p>
      </dgm:t>
    </dgm:pt>
    <dgm:pt modelId="{DE889B5A-800C-C54B-BA84-9B3ADB3B4219}" type="pres">
      <dgm:prSet presAssocID="{4363B491-F573-9D4B-997C-D35EC4F9A07F}" presName="childText" presStyleLbl="revTx" presStyleIdx="2" presStyleCnt="3">
        <dgm:presLayoutVars>
          <dgm:bulletEnabled val="1"/>
        </dgm:presLayoutVars>
      </dgm:prSet>
      <dgm:spPr/>
      <dgm:t>
        <a:bodyPr/>
        <a:lstStyle/>
        <a:p>
          <a:endParaRPr lang="en-US"/>
        </a:p>
      </dgm:t>
    </dgm:pt>
  </dgm:ptLst>
  <dgm:cxnLst>
    <dgm:cxn modelId="{182A658D-4679-5F4B-8CFF-9458D501D082}" srcId="{C4981432-3F15-3E49-9FBB-331A3A01F86C}" destId="{2B0E6976-CA16-0947-BBEB-9AD904F49A69}" srcOrd="1" destOrd="0" parTransId="{4D4A3A17-4D0E-944D-B325-7217BB4A5675}" sibTransId="{4C0259E6-B31E-8541-9C43-C2CB177329CE}"/>
    <dgm:cxn modelId="{D5073FB4-6F53-784F-A056-787FED5AB6E9}" type="presOf" srcId="{C4981432-3F15-3E49-9FBB-331A3A01F86C}" destId="{D888C91F-0470-5845-BE86-1C047B98392F}" srcOrd="0" destOrd="0" presId="urn:microsoft.com/office/officeart/2005/8/layout/vList2"/>
    <dgm:cxn modelId="{9E640640-AC47-E940-8B20-407EDF7414B7}" srcId="{EDF5F1DF-AACF-3A4E-AFC6-A6381578E08D}" destId="{BC909A59-C06A-9742-9242-5DDAEC0790DE}" srcOrd="0" destOrd="0" parTransId="{5C29F1AF-CF36-7044-9A81-603A0D45E8F3}" sibTransId="{B54F687D-8E8D-2E4E-B955-A64357B1ED68}"/>
    <dgm:cxn modelId="{61B4580F-0EB6-F244-BA04-32D580AF1CBC}" type="presOf" srcId="{4363B491-F573-9D4B-997C-D35EC4F9A07F}" destId="{CE9A4F4F-B605-1444-87B7-6837A356DFC8}" srcOrd="0" destOrd="0" presId="urn:microsoft.com/office/officeart/2005/8/layout/vList2"/>
    <dgm:cxn modelId="{54B4E2F0-2DEF-4C43-8B85-FA443879B2B3}" type="presOf" srcId="{EDF5F1DF-AACF-3A4E-AFC6-A6381578E08D}" destId="{A899506D-4E0C-DA45-A7F6-B8482A005CD3}" srcOrd="0" destOrd="0" presId="urn:microsoft.com/office/officeart/2005/8/layout/vList2"/>
    <dgm:cxn modelId="{446C2CCD-5613-824A-BCD6-336904643ABE}" type="presOf" srcId="{1DA6D34E-7B82-AE43-9146-B64235692982}" destId="{DE889B5A-800C-C54B-BA84-9B3ADB3B4219}" srcOrd="0" destOrd="0" presId="urn:microsoft.com/office/officeart/2005/8/layout/vList2"/>
    <dgm:cxn modelId="{45656A79-2D51-F343-B064-A014D15477C6}" type="presOf" srcId="{2B0E6976-CA16-0947-BBEB-9AD904F49A69}" destId="{8FFB9203-BA25-D549-B6BD-35951812B886}" srcOrd="0" destOrd="0" presId="urn:microsoft.com/office/officeart/2005/8/layout/vList2"/>
    <dgm:cxn modelId="{F18AC9D1-0097-AA4B-98F5-063297EA7C26}" srcId="{4363B491-F573-9D4B-997C-D35EC4F9A07F}" destId="{1DA6D34E-7B82-AE43-9146-B64235692982}" srcOrd="0" destOrd="0" parTransId="{D6EE54B9-2046-C64D-8410-2088F0664E75}" sibTransId="{407D1BF1-6165-6646-97B0-B92B41EC9007}"/>
    <dgm:cxn modelId="{97CFF4D2-5370-7642-B01F-E3018F78B20C}" srcId="{C4981432-3F15-3E49-9FBB-331A3A01F86C}" destId="{4363B491-F573-9D4B-997C-D35EC4F9A07F}" srcOrd="2" destOrd="0" parTransId="{67EFAA61-0819-5147-99FE-BB4893A8A090}" sibTransId="{D4847379-EB43-DC49-B2E0-7942F536F493}"/>
    <dgm:cxn modelId="{063CBCB9-A04F-F246-BD54-9C24373C8AB6}" srcId="{C4981432-3F15-3E49-9FBB-331A3A01F86C}" destId="{EDF5F1DF-AACF-3A4E-AFC6-A6381578E08D}" srcOrd="0" destOrd="0" parTransId="{7073CBE0-F336-2240-A2EC-A5EE2E6A1D1E}" sibTransId="{FED64FF9-35F4-5B4D-AFF1-F73D21ABB034}"/>
    <dgm:cxn modelId="{CF658500-410F-A245-8B01-E7657D685070}" srcId="{2B0E6976-CA16-0947-BBEB-9AD904F49A69}" destId="{3F3CC97B-4C17-7547-84D5-66B9E9E4FA0E}" srcOrd="0" destOrd="0" parTransId="{9E53E3D7-5169-C948-973E-D0A21E0FC271}" sibTransId="{6CF9B302-4A35-2442-98A1-03F67FC86F5A}"/>
    <dgm:cxn modelId="{D3F78D8B-FB2E-454E-BB60-F950752B9308}" type="presOf" srcId="{3F3CC97B-4C17-7547-84D5-66B9E9E4FA0E}" destId="{1FCD5B38-450F-9145-B32C-C6F70A41AE02}" srcOrd="0" destOrd="0" presId="urn:microsoft.com/office/officeart/2005/8/layout/vList2"/>
    <dgm:cxn modelId="{CEB0791E-C97D-B445-8228-4700B591DB9A}" type="presOf" srcId="{BC909A59-C06A-9742-9242-5DDAEC0790DE}" destId="{5C2BFE53-04A6-DF47-BA12-A4E6B3C04299}" srcOrd="0" destOrd="0" presId="urn:microsoft.com/office/officeart/2005/8/layout/vList2"/>
    <dgm:cxn modelId="{26C524BA-5295-5F49-AEB6-A9EC5B0773A7}" type="presParOf" srcId="{D888C91F-0470-5845-BE86-1C047B98392F}" destId="{A899506D-4E0C-DA45-A7F6-B8482A005CD3}" srcOrd="0" destOrd="0" presId="urn:microsoft.com/office/officeart/2005/8/layout/vList2"/>
    <dgm:cxn modelId="{49CE8433-E5DF-A146-9559-CB0C04DCA45A}" type="presParOf" srcId="{D888C91F-0470-5845-BE86-1C047B98392F}" destId="{5C2BFE53-04A6-DF47-BA12-A4E6B3C04299}" srcOrd="1" destOrd="0" presId="urn:microsoft.com/office/officeart/2005/8/layout/vList2"/>
    <dgm:cxn modelId="{5FCC7B54-1A22-1544-9575-876B32AFC667}" type="presParOf" srcId="{D888C91F-0470-5845-BE86-1C047B98392F}" destId="{8FFB9203-BA25-D549-B6BD-35951812B886}" srcOrd="2" destOrd="0" presId="urn:microsoft.com/office/officeart/2005/8/layout/vList2"/>
    <dgm:cxn modelId="{8A55828A-00F0-B846-B1C2-D751EDE279F1}" type="presParOf" srcId="{D888C91F-0470-5845-BE86-1C047B98392F}" destId="{1FCD5B38-450F-9145-B32C-C6F70A41AE02}" srcOrd="3" destOrd="0" presId="urn:microsoft.com/office/officeart/2005/8/layout/vList2"/>
    <dgm:cxn modelId="{24F6A3EA-E3D3-4A49-936A-AC88D7500544}" type="presParOf" srcId="{D888C91F-0470-5845-BE86-1C047B98392F}" destId="{CE9A4F4F-B605-1444-87B7-6837A356DFC8}" srcOrd="4" destOrd="0" presId="urn:microsoft.com/office/officeart/2005/8/layout/vList2"/>
    <dgm:cxn modelId="{32EB152F-959C-0740-941E-422D57892794}" type="presParOf" srcId="{D888C91F-0470-5845-BE86-1C047B98392F}" destId="{DE889B5A-800C-C54B-BA84-9B3ADB3B4219}"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1EB4984-8B71-4D48-A9B7-08E421727774}" type="doc">
      <dgm:prSet loTypeId="urn:microsoft.com/office/officeart/2005/8/layout/hList1" loCatId="" qsTypeId="urn:microsoft.com/office/officeart/2005/8/quickstyle/simple4" qsCatId="simple" csTypeId="urn:microsoft.com/office/officeart/2005/8/colors/accent1_2" csCatId="accent1" phldr="1"/>
      <dgm:spPr/>
      <dgm:t>
        <a:bodyPr/>
        <a:lstStyle/>
        <a:p>
          <a:endParaRPr lang="en-US"/>
        </a:p>
      </dgm:t>
    </dgm:pt>
    <dgm:pt modelId="{1C1D7F81-B8BC-CE41-9F51-A6D6AE715572}">
      <dgm:prSet custT="1"/>
      <dgm:spPr>
        <a:solidFill>
          <a:srgbClr val="800000"/>
        </a:solidFill>
        <a:ln>
          <a:solidFill>
            <a:srgbClr val="003300"/>
          </a:solidFill>
        </a:ln>
      </dgm:spPr>
      <dgm:t>
        <a:bodyPr/>
        <a:lstStyle/>
        <a:p>
          <a:pPr rtl="0">
            <a:spcAft>
              <a:spcPts val="0"/>
            </a:spcAft>
          </a:pPr>
          <a:r>
            <a:rPr lang="en-US" sz="2400" dirty="0" smtClean="0">
              <a:latin typeface="Franklin Gothic Medium"/>
              <a:cs typeface="Franklin Gothic Medium"/>
            </a:rPr>
            <a:t>Implications </a:t>
          </a:r>
        </a:p>
        <a:p>
          <a:pPr rtl="0">
            <a:spcAft>
              <a:spcPts val="0"/>
            </a:spcAft>
          </a:pPr>
          <a:r>
            <a:rPr lang="en-US" sz="2400" dirty="0" smtClean="0">
              <a:latin typeface="Franklin Gothic Medium"/>
              <a:cs typeface="Franklin Gothic Medium"/>
            </a:rPr>
            <a:t>For ACOs</a:t>
          </a:r>
          <a:endParaRPr lang="en-US" sz="2400" dirty="0">
            <a:latin typeface="Franklin Gothic Medium"/>
            <a:cs typeface="Franklin Gothic Medium"/>
          </a:endParaRPr>
        </a:p>
      </dgm:t>
    </dgm:pt>
    <dgm:pt modelId="{C1E3ECDF-7B96-794C-96DF-AAF004B5A07A}" type="parTrans" cxnId="{7346D841-1D44-2340-8EE5-2FEDA106503D}">
      <dgm:prSet/>
      <dgm:spPr/>
      <dgm:t>
        <a:bodyPr/>
        <a:lstStyle/>
        <a:p>
          <a:endParaRPr lang="en-US" sz="2000"/>
        </a:p>
      </dgm:t>
    </dgm:pt>
    <dgm:pt modelId="{BA83C700-2CFA-B54B-9364-AA7C5C5FB244}" type="sibTrans" cxnId="{7346D841-1D44-2340-8EE5-2FEDA106503D}">
      <dgm:prSet/>
      <dgm:spPr/>
      <dgm:t>
        <a:bodyPr/>
        <a:lstStyle/>
        <a:p>
          <a:endParaRPr lang="en-US" sz="2000"/>
        </a:p>
      </dgm:t>
    </dgm:pt>
    <dgm:pt modelId="{14DC572D-A225-4349-B71B-44701FEC16BC}">
      <dgm:prSet custT="1"/>
      <dgm:spPr>
        <a:solidFill>
          <a:schemeClr val="bg1"/>
        </a:solidFill>
        <a:ln>
          <a:solidFill>
            <a:schemeClr val="tx1"/>
          </a:solidFill>
        </a:ln>
      </dgm:spPr>
      <dgm:t>
        <a:bodyPr/>
        <a:lstStyle/>
        <a:p>
          <a:pPr rtl="0">
            <a:spcAft>
              <a:spcPts val="900"/>
            </a:spcAft>
          </a:pPr>
          <a:r>
            <a:rPr lang="en-US" sz="2000" dirty="0" smtClean="0">
              <a:latin typeface="Franklin Gothic Book"/>
              <a:cs typeface="Franklin Gothic Book"/>
            </a:rPr>
            <a:t>Resources transferred from sick to healthy</a:t>
          </a:r>
          <a:endParaRPr lang="en-US" sz="2000" dirty="0">
            <a:latin typeface="Franklin Gothic Book"/>
            <a:cs typeface="Franklin Gothic Book"/>
          </a:endParaRPr>
        </a:p>
      </dgm:t>
    </dgm:pt>
    <dgm:pt modelId="{436A3C4E-A8C2-2645-91AD-EACB04032EC2}" type="parTrans" cxnId="{22BD799B-9813-014E-806F-2DD0F4D907B9}">
      <dgm:prSet/>
      <dgm:spPr/>
      <dgm:t>
        <a:bodyPr/>
        <a:lstStyle/>
        <a:p>
          <a:endParaRPr lang="en-US" sz="2000"/>
        </a:p>
      </dgm:t>
    </dgm:pt>
    <dgm:pt modelId="{EC574209-0953-374C-B75B-B867BCE8ECE0}" type="sibTrans" cxnId="{22BD799B-9813-014E-806F-2DD0F4D907B9}">
      <dgm:prSet/>
      <dgm:spPr/>
      <dgm:t>
        <a:bodyPr/>
        <a:lstStyle/>
        <a:p>
          <a:endParaRPr lang="en-US" sz="2000"/>
        </a:p>
      </dgm:t>
    </dgm:pt>
    <dgm:pt modelId="{7B1E721A-6FFF-DA45-B9B6-D15B73CBAC3F}">
      <dgm:prSet custT="1"/>
      <dgm:spPr>
        <a:solidFill>
          <a:schemeClr val="bg1"/>
        </a:solidFill>
        <a:ln>
          <a:solidFill>
            <a:schemeClr val="tx1"/>
          </a:solidFill>
        </a:ln>
      </dgm:spPr>
      <dgm:t>
        <a:bodyPr/>
        <a:lstStyle/>
        <a:p>
          <a:pPr rtl="0">
            <a:spcAft>
              <a:spcPts val="900"/>
            </a:spcAft>
          </a:pPr>
          <a:r>
            <a:rPr lang="en-US" sz="2000" dirty="0" smtClean="0">
              <a:latin typeface="Franklin Gothic Book"/>
              <a:cs typeface="Franklin Gothic Book"/>
            </a:rPr>
            <a:t>Biggest cheaters are biggest winners, undermines ethical behavior</a:t>
          </a:r>
          <a:endParaRPr lang="en-US" sz="2000" dirty="0">
            <a:latin typeface="Franklin Gothic Book"/>
            <a:cs typeface="Franklin Gothic Book"/>
          </a:endParaRPr>
        </a:p>
      </dgm:t>
    </dgm:pt>
    <dgm:pt modelId="{279E5019-411E-0A49-BF54-A70DE171333C}" type="parTrans" cxnId="{B763AE8A-FAF8-D447-8538-E6AC5BE06BD3}">
      <dgm:prSet/>
      <dgm:spPr/>
      <dgm:t>
        <a:bodyPr/>
        <a:lstStyle/>
        <a:p>
          <a:endParaRPr lang="en-US" sz="2000"/>
        </a:p>
      </dgm:t>
    </dgm:pt>
    <dgm:pt modelId="{4731F01E-113D-524E-89D0-6DB15E1163ED}" type="sibTrans" cxnId="{B763AE8A-FAF8-D447-8538-E6AC5BE06BD3}">
      <dgm:prSet/>
      <dgm:spPr/>
      <dgm:t>
        <a:bodyPr/>
        <a:lstStyle/>
        <a:p>
          <a:endParaRPr lang="en-US" sz="2000"/>
        </a:p>
      </dgm:t>
    </dgm:pt>
    <dgm:pt modelId="{1946ABB1-A87C-CB4A-BEF1-7D05FFA23595}">
      <dgm:prSet custT="1"/>
      <dgm:spPr>
        <a:solidFill>
          <a:schemeClr val="bg1"/>
        </a:solidFill>
        <a:ln>
          <a:solidFill>
            <a:schemeClr val="tx1"/>
          </a:solidFill>
        </a:ln>
      </dgm:spPr>
      <dgm:t>
        <a:bodyPr/>
        <a:lstStyle/>
        <a:p>
          <a:pPr rtl="0">
            <a:spcAft>
              <a:spcPts val="900"/>
            </a:spcAft>
          </a:pPr>
          <a:r>
            <a:rPr lang="en-US" sz="2000" dirty="0" smtClean="0">
              <a:latin typeface="Franklin Gothic Book"/>
              <a:cs typeface="Franklin Gothic Book"/>
            </a:rPr>
            <a:t>ACOs that embrace problem patients driven from the market </a:t>
          </a:r>
          <a:endParaRPr lang="en-US" sz="2000" dirty="0">
            <a:latin typeface="Franklin Gothic Book"/>
            <a:cs typeface="Franklin Gothic Book"/>
          </a:endParaRPr>
        </a:p>
      </dgm:t>
    </dgm:pt>
    <dgm:pt modelId="{12694F9C-56FC-B741-88EC-CFCE5D974574}" type="parTrans" cxnId="{CFA63C9E-53E5-1349-8E90-10E8D78365B8}">
      <dgm:prSet/>
      <dgm:spPr/>
      <dgm:t>
        <a:bodyPr/>
        <a:lstStyle/>
        <a:p>
          <a:endParaRPr lang="en-US" sz="2000"/>
        </a:p>
      </dgm:t>
    </dgm:pt>
    <dgm:pt modelId="{CEAEF6C3-FB39-C14C-B081-C5B5C4CA34CF}" type="sibTrans" cxnId="{CFA63C9E-53E5-1349-8E90-10E8D78365B8}">
      <dgm:prSet/>
      <dgm:spPr/>
      <dgm:t>
        <a:bodyPr/>
        <a:lstStyle/>
        <a:p>
          <a:endParaRPr lang="en-US" sz="2000"/>
        </a:p>
      </dgm:t>
    </dgm:pt>
    <dgm:pt modelId="{2CF1EAEE-E6D7-6145-A069-C63DBC9A9021}">
      <dgm:prSet custT="1"/>
      <dgm:spPr>
        <a:solidFill>
          <a:schemeClr val="bg1"/>
        </a:solidFill>
        <a:ln>
          <a:solidFill>
            <a:schemeClr val="tx1"/>
          </a:solidFill>
        </a:ln>
      </dgm:spPr>
      <dgm:t>
        <a:bodyPr/>
        <a:lstStyle/>
        <a:p>
          <a:pPr rtl="0">
            <a:spcAft>
              <a:spcPts val="900"/>
            </a:spcAft>
          </a:pPr>
          <a:r>
            <a:rPr lang="en-US" sz="2000" dirty="0" smtClean="0">
              <a:latin typeface="Franklin Gothic Book"/>
              <a:cs typeface="Franklin Gothic Book"/>
            </a:rPr>
            <a:t>No net savings, probable increased costs</a:t>
          </a:r>
          <a:endParaRPr lang="en-US" sz="2000" dirty="0">
            <a:latin typeface="Franklin Gothic Book"/>
            <a:cs typeface="Franklin Gothic Book"/>
          </a:endParaRPr>
        </a:p>
      </dgm:t>
    </dgm:pt>
    <dgm:pt modelId="{82F4C822-BBA1-4042-A854-BF5F79BF3784}" type="parTrans" cxnId="{A4397122-D8AA-FE47-A502-386AA4C38D11}">
      <dgm:prSet/>
      <dgm:spPr/>
      <dgm:t>
        <a:bodyPr/>
        <a:lstStyle/>
        <a:p>
          <a:endParaRPr lang="en-US" sz="2000"/>
        </a:p>
      </dgm:t>
    </dgm:pt>
    <dgm:pt modelId="{680203E2-8DEE-AB47-A3D7-E546A1274825}" type="sibTrans" cxnId="{A4397122-D8AA-FE47-A502-386AA4C38D11}">
      <dgm:prSet/>
      <dgm:spPr/>
      <dgm:t>
        <a:bodyPr/>
        <a:lstStyle/>
        <a:p>
          <a:endParaRPr lang="en-US" sz="2000"/>
        </a:p>
      </dgm:t>
    </dgm:pt>
    <dgm:pt modelId="{2300A918-BC8A-6243-8573-A86E70D7696D}" type="pres">
      <dgm:prSet presAssocID="{D1EB4984-8B71-4D48-A9B7-08E421727774}" presName="Name0" presStyleCnt="0">
        <dgm:presLayoutVars>
          <dgm:dir/>
          <dgm:animLvl val="lvl"/>
          <dgm:resizeHandles val="exact"/>
        </dgm:presLayoutVars>
      </dgm:prSet>
      <dgm:spPr/>
      <dgm:t>
        <a:bodyPr/>
        <a:lstStyle/>
        <a:p>
          <a:endParaRPr lang="en-US"/>
        </a:p>
      </dgm:t>
    </dgm:pt>
    <dgm:pt modelId="{CD562D53-25B8-7240-BB55-0EEC9683B835}" type="pres">
      <dgm:prSet presAssocID="{1C1D7F81-B8BC-CE41-9F51-A6D6AE715572}" presName="composite" presStyleCnt="0"/>
      <dgm:spPr/>
    </dgm:pt>
    <dgm:pt modelId="{7ED7E0ED-4FFC-C74B-8733-6B10776C3FF9}" type="pres">
      <dgm:prSet presAssocID="{1C1D7F81-B8BC-CE41-9F51-A6D6AE715572}" presName="parTx" presStyleLbl="alignNode1" presStyleIdx="0" presStyleCnt="1">
        <dgm:presLayoutVars>
          <dgm:chMax val="0"/>
          <dgm:chPref val="0"/>
          <dgm:bulletEnabled val="1"/>
        </dgm:presLayoutVars>
      </dgm:prSet>
      <dgm:spPr/>
      <dgm:t>
        <a:bodyPr/>
        <a:lstStyle/>
        <a:p>
          <a:endParaRPr lang="en-US"/>
        </a:p>
      </dgm:t>
    </dgm:pt>
    <dgm:pt modelId="{A43851F1-D6D2-AA46-8EA6-B460F9ABBD11}" type="pres">
      <dgm:prSet presAssocID="{1C1D7F81-B8BC-CE41-9F51-A6D6AE715572}" presName="desTx" presStyleLbl="alignAccFollowNode1" presStyleIdx="0" presStyleCnt="1">
        <dgm:presLayoutVars>
          <dgm:bulletEnabled val="1"/>
        </dgm:presLayoutVars>
      </dgm:prSet>
      <dgm:spPr/>
      <dgm:t>
        <a:bodyPr/>
        <a:lstStyle/>
        <a:p>
          <a:endParaRPr lang="en-US"/>
        </a:p>
      </dgm:t>
    </dgm:pt>
  </dgm:ptLst>
  <dgm:cxnLst>
    <dgm:cxn modelId="{EFF20FD1-40D9-0741-9839-DCC7D11F62E4}" type="presOf" srcId="{2CF1EAEE-E6D7-6145-A069-C63DBC9A9021}" destId="{A43851F1-D6D2-AA46-8EA6-B460F9ABBD11}" srcOrd="0" destOrd="0" presId="urn:microsoft.com/office/officeart/2005/8/layout/hList1"/>
    <dgm:cxn modelId="{D10763B2-245C-BF43-A2FA-EB8A4C8290B5}" type="presOf" srcId="{1946ABB1-A87C-CB4A-BEF1-7D05FFA23595}" destId="{A43851F1-D6D2-AA46-8EA6-B460F9ABBD11}" srcOrd="0" destOrd="3" presId="urn:microsoft.com/office/officeart/2005/8/layout/hList1"/>
    <dgm:cxn modelId="{316846AC-522E-EB42-8F73-E9491328CB44}" type="presOf" srcId="{D1EB4984-8B71-4D48-A9B7-08E421727774}" destId="{2300A918-BC8A-6243-8573-A86E70D7696D}" srcOrd="0" destOrd="0" presId="urn:microsoft.com/office/officeart/2005/8/layout/hList1"/>
    <dgm:cxn modelId="{B763AE8A-FAF8-D447-8538-E6AC5BE06BD3}" srcId="{1C1D7F81-B8BC-CE41-9F51-A6D6AE715572}" destId="{7B1E721A-6FFF-DA45-B9B6-D15B73CBAC3F}" srcOrd="2" destOrd="0" parTransId="{279E5019-411E-0A49-BF54-A70DE171333C}" sibTransId="{4731F01E-113D-524E-89D0-6DB15E1163ED}"/>
    <dgm:cxn modelId="{211A3CFB-3871-CD42-8C31-77D42A594AE3}" type="presOf" srcId="{1C1D7F81-B8BC-CE41-9F51-A6D6AE715572}" destId="{7ED7E0ED-4FFC-C74B-8733-6B10776C3FF9}" srcOrd="0" destOrd="0" presId="urn:microsoft.com/office/officeart/2005/8/layout/hList1"/>
    <dgm:cxn modelId="{E4CA129A-C8C0-5B40-99B4-305E85268492}" type="presOf" srcId="{14DC572D-A225-4349-B71B-44701FEC16BC}" destId="{A43851F1-D6D2-AA46-8EA6-B460F9ABBD11}" srcOrd="0" destOrd="1" presId="urn:microsoft.com/office/officeart/2005/8/layout/hList1"/>
    <dgm:cxn modelId="{7346D841-1D44-2340-8EE5-2FEDA106503D}" srcId="{D1EB4984-8B71-4D48-A9B7-08E421727774}" destId="{1C1D7F81-B8BC-CE41-9F51-A6D6AE715572}" srcOrd="0" destOrd="0" parTransId="{C1E3ECDF-7B96-794C-96DF-AAF004B5A07A}" sibTransId="{BA83C700-2CFA-B54B-9364-AA7C5C5FB244}"/>
    <dgm:cxn modelId="{6BD80203-FF37-EF47-982C-DC4789EA67D2}" type="presOf" srcId="{7B1E721A-6FFF-DA45-B9B6-D15B73CBAC3F}" destId="{A43851F1-D6D2-AA46-8EA6-B460F9ABBD11}" srcOrd="0" destOrd="2" presId="urn:microsoft.com/office/officeart/2005/8/layout/hList1"/>
    <dgm:cxn modelId="{22BD799B-9813-014E-806F-2DD0F4D907B9}" srcId="{1C1D7F81-B8BC-CE41-9F51-A6D6AE715572}" destId="{14DC572D-A225-4349-B71B-44701FEC16BC}" srcOrd="1" destOrd="0" parTransId="{436A3C4E-A8C2-2645-91AD-EACB04032EC2}" sibTransId="{EC574209-0953-374C-B75B-B867BCE8ECE0}"/>
    <dgm:cxn modelId="{A4397122-D8AA-FE47-A502-386AA4C38D11}" srcId="{1C1D7F81-B8BC-CE41-9F51-A6D6AE715572}" destId="{2CF1EAEE-E6D7-6145-A069-C63DBC9A9021}" srcOrd="0" destOrd="0" parTransId="{82F4C822-BBA1-4042-A854-BF5F79BF3784}" sibTransId="{680203E2-8DEE-AB47-A3D7-E546A1274825}"/>
    <dgm:cxn modelId="{CFA63C9E-53E5-1349-8E90-10E8D78365B8}" srcId="{1C1D7F81-B8BC-CE41-9F51-A6D6AE715572}" destId="{1946ABB1-A87C-CB4A-BEF1-7D05FFA23595}" srcOrd="3" destOrd="0" parTransId="{12694F9C-56FC-B741-88EC-CFCE5D974574}" sibTransId="{CEAEF6C3-FB39-C14C-B081-C5B5C4CA34CF}"/>
    <dgm:cxn modelId="{D37216F6-106C-5846-B0A3-1F0F35126F88}" type="presParOf" srcId="{2300A918-BC8A-6243-8573-A86E70D7696D}" destId="{CD562D53-25B8-7240-BB55-0EEC9683B835}" srcOrd="0" destOrd="0" presId="urn:microsoft.com/office/officeart/2005/8/layout/hList1"/>
    <dgm:cxn modelId="{162F6068-0868-A447-892E-AD4FF063F6FA}" type="presParOf" srcId="{CD562D53-25B8-7240-BB55-0EEC9683B835}" destId="{7ED7E0ED-4FFC-C74B-8733-6B10776C3FF9}" srcOrd="0" destOrd="0" presId="urn:microsoft.com/office/officeart/2005/8/layout/hList1"/>
    <dgm:cxn modelId="{8551CB90-1E6F-464A-8EBE-1D1BC6657A2A}" type="presParOf" srcId="{CD562D53-25B8-7240-BB55-0EEC9683B835}" destId="{A43851F1-D6D2-AA46-8EA6-B460F9ABBD11}"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CAEB47F-D139-3F45-8CA8-3049D3801D6A}" type="doc">
      <dgm:prSet loTypeId="urn:microsoft.com/office/officeart/2008/layout/PictureStrips" loCatId="" qsTypeId="urn:microsoft.com/office/officeart/2005/8/quickstyle/simple4" qsCatId="simple" csTypeId="urn:microsoft.com/office/officeart/2005/8/colors/accent1_2" csCatId="accent1" phldr="1"/>
      <dgm:spPr/>
      <dgm:t>
        <a:bodyPr/>
        <a:lstStyle/>
        <a:p>
          <a:endParaRPr lang="en-US"/>
        </a:p>
      </dgm:t>
    </dgm:pt>
    <dgm:pt modelId="{1C5B5859-6F76-DB44-BFA6-5B922B2E0DCC}">
      <dgm:prSet custT="1"/>
      <dgm:spPr>
        <a:solidFill>
          <a:schemeClr val="bg1"/>
        </a:solidFill>
        <a:ln>
          <a:solidFill>
            <a:schemeClr val="tx1"/>
          </a:solidFill>
        </a:ln>
      </dgm:spPr>
      <dgm:t>
        <a:bodyPr/>
        <a:lstStyle/>
        <a:p>
          <a:pPr rtl="0"/>
          <a:r>
            <a:rPr lang="en-US" sz="2000" dirty="0" smtClean="0">
              <a:latin typeface="Franklin Gothic Book"/>
              <a:cs typeface="Franklin Gothic Book"/>
            </a:rPr>
            <a:t>UnitedHealth bought Monarch Healthcare – a Pioneer Medicare ACO with 2,300 physicians </a:t>
          </a:r>
          <a:endParaRPr lang="en-US" sz="2000" dirty="0">
            <a:latin typeface="Franklin Gothic Book"/>
            <a:cs typeface="Franklin Gothic Book"/>
          </a:endParaRPr>
        </a:p>
      </dgm:t>
    </dgm:pt>
    <dgm:pt modelId="{8BB3FD6F-6721-0D4D-A9BF-9255138585EC}" type="parTrans" cxnId="{1C28C41B-78EB-FF49-89F3-7B216B96DD03}">
      <dgm:prSet/>
      <dgm:spPr/>
      <dgm:t>
        <a:bodyPr/>
        <a:lstStyle/>
        <a:p>
          <a:endParaRPr lang="en-US" sz="2000">
            <a:latin typeface="Franklin Gothic Book"/>
            <a:cs typeface="Franklin Gothic Book"/>
          </a:endParaRPr>
        </a:p>
      </dgm:t>
    </dgm:pt>
    <dgm:pt modelId="{B3789B28-94D9-FE4B-B509-3993BC77D014}" type="sibTrans" cxnId="{1C28C41B-78EB-FF49-89F3-7B216B96DD03}">
      <dgm:prSet/>
      <dgm:spPr/>
      <dgm:t>
        <a:bodyPr/>
        <a:lstStyle/>
        <a:p>
          <a:endParaRPr lang="en-US" sz="2000">
            <a:latin typeface="Franklin Gothic Book"/>
            <a:cs typeface="Franklin Gothic Book"/>
          </a:endParaRPr>
        </a:p>
      </dgm:t>
    </dgm:pt>
    <dgm:pt modelId="{24193663-DDA9-8F40-9E3A-816B1E53068E}">
      <dgm:prSet custT="1"/>
      <dgm:spPr>
        <a:solidFill>
          <a:schemeClr val="bg1"/>
        </a:solidFill>
        <a:ln>
          <a:solidFill>
            <a:schemeClr val="tx1"/>
          </a:solidFill>
        </a:ln>
      </dgm:spPr>
      <dgm:t>
        <a:bodyPr/>
        <a:lstStyle/>
        <a:p>
          <a:pPr rtl="0"/>
          <a:r>
            <a:rPr lang="en-US" sz="2000" smtClean="0">
              <a:latin typeface="Franklin Gothic Book"/>
              <a:cs typeface="Franklin Gothic Book"/>
            </a:rPr>
            <a:t>Wellpoint paid $800 million for CareMore – a chain of 28 clinics with employed physicians</a:t>
          </a:r>
          <a:endParaRPr lang="en-US" sz="2000">
            <a:latin typeface="Franklin Gothic Book"/>
            <a:cs typeface="Franklin Gothic Book"/>
          </a:endParaRPr>
        </a:p>
      </dgm:t>
    </dgm:pt>
    <dgm:pt modelId="{0C9D1B6C-8B09-1442-A42A-67293160CFCA}" type="parTrans" cxnId="{6460D48C-FE3F-CF44-97F4-9F09BEF490D1}">
      <dgm:prSet/>
      <dgm:spPr/>
      <dgm:t>
        <a:bodyPr/>
        <a:lstStyle/>
        <a:p>
          <a:endParaRPr lang="en-US" sz="2000">
            <a:latin typeface="Franklin Gothic Book"/>
            <a:cs typeface="Franklin Gothic Book"/>
          </a:endParaRPr>
        </a:p>
      </dgm:t>
    </dgm:pt>
    <dgm:pt modelId="{390D324B-CF97-4C4F-AEB7-09C08F0745D3}" type="sibTrans" cxnId="{6460D48C-FE3F-CF44-97F4-9F09BEF490D1}">
      <dgm:prSet/>
      <dgm:spPr/>
      <dgm:t>
        <a:bodyPr/>
        <a:lstStyle/>
        <a:p>
          <a:endParaRPr lang="en-US" sz="2000">
            <a:latin typeface="Franklin Gothic Book"/>
            <a:cs typeface="Franklin Gothic Book"/>
          </a:endParaRPr>
        </a:p>
      </dgm:t>
    </dgm:pt>
    <dgm:pt modelId="{B2DA4C56-E140-3443-BA3A-49C64C9C2274}">
      <dgm:prSet custT="1"/>
      <dgm:spPr>
        <a:solidFill>
          <a:schemeClr val="bg1"/>
        </a:solidFill>
        <a:ln>
          <a:solidFill>
            <a:schemeClr val="tx1"/>
          </a:solidFill>
        </a:ln>
      </dgm:spPr>
      <dgm:t>
        <a:bodyPr/>
        <a:lstStyle/>
        <a:p>
          <a:pPr rtl="0"/>
          <a:r>
            <a:rPr lang="en-US" sz="2000" dirty="0" smtClean="0">
              <a:latin typeface="Franklin Gothic Book"/>
              <a:cs typeface="Franklin Gothic Book"/>
            </a:rPr>
            <a:t>Humana purchased </a:t>
          </a:r>
          <a:r>
            <a:rPr lang="en-US" sz="2000" dirty="0" err="1" smtClean="0">
              <a:latin typeface="Franklin Gothic Book"/>
              <a:cs typeface="Franklin Gothic Book"/>
            </a:rPr>
            <a:t>SeniorBridge</a:t>
          </a:r>
          <a:r>
            <a:rPr lang="en-US" sz="2000" dirty="0" smtClean="0">
              <a:latin typeface="Franklin Gothic Book"/>
              <a:cs typeface="Franklin Gothic Book"/>
            </a:rPr>
            <a:t> – an in-home care manager with 1500 providers - and Concentra for $790 million – an urgent care and occupational health clinic firm </a:t>
          </a:r>
          <a:endParaRPr lang="en-US" sz="2000" dirty="0">
            <a:latin typeface="Franklin Gothic Book"/>
            <a:cs typeface="Franklin Gothic Book"/>
          </a:endParaRPr>
        </a:p>
      </dgm:t>
    </dgm:pt>
    <dgm:pt modelId="{A5F7C4DD-3548-C641-BA2A-C1AE74ACBD69}" type="parTrans" cxnId="{F70922FA-AFC3-AC4C-8395-DEAD801C00B5}">
      <dgm:prSet/>
      <dgm:spPr/>
      <dgm:t>
        <a:bodyPr/>
        <a:lstStyle/>
        <a:p>
          <a:endParaRPr lang="en-US" sz="2000">
            <a:latin typeface="Franklin Gothic Book"/>
            <a:cs typeface="Franklin Gothic Book"/>
          </a:endParaRPr>
        </a:p>
      </dgm:t>
    </dgm:pt>
    <dgm:pt modelId="{2B564B11-C5CF-CF48-9397-299487554458}" type="sibTrans" cxnId="{F70922FA-AFC3-AC4C-8395-DEAD801C00B5}">
      <dgm:prSet/>
      <dgm:spPr/>
      <dgm:t>
        <a:bodyPr/>
        <a:lstStyle/>
        <a:p>
          <a:endParaRPr lang="en-US" sz="2000">
            <a:latin typeface="Franklin Gothic Book"/>
            <a:cs typeface="Franklin Gothic Book"/>
          </a:endParaRPr>
        </a:p>
      </dgm:t>
    </dgm:pt>
    <dgm:pt modelId="{C73E69B5-5226-8642-BA64-B83B4C236B03}" type="pres">
      <dgm:prSet presAssocID="{DCAEB47F-D139-3F45-8CA8-3049D3801D6A}" presName="Name0" presStyleCnt="0">
        <dgm:presLayoutVars>
          <dgm:dir/>
          <dgm:resizeHandles val="exact"/>
        </dgm:presLayoutVars>
      </dgm:prSet>
      <dgm:spPr/>
      <dgm:t>
        <a:bodyPr/>
        <a:lstStyle/>
        <a:p>
          <a:endParaRPr lang="en-US"/>
        </a:p>
      </dgm:t>
    </dgm:pt>
    <dgm:pt modelId="{62166102-7D45-3D43-B072-E95B5692BB7E}" type="pres">
      <dgm:prSet presAssocID="{1C5B5859-6F76-DB44-BFA6-5B922B2E0DCC}" presName="composite" presStyleCnt="0"/>
      <dgm:spPr/>
    </dgm:pt>
    <dgm:pt modelId="{2AAAF65E-01EF-5745-9A2F-2EBD8FE2D486}" type="pres">
      <dgm:prSet presAssocID="{1C5B5859-6F76-DB44-BFA6-5B922B2E0DCC}" presName="rect1" presStyleLbl="trAlignAcc1" presStyleIdx="0" presStyleCnt="3">
        <dgm:presLayoutVars>
          <dgm:bulletEnabled val="1"/>
        </dgm:presLayoutVars>
      </dgm:prSet>
      <dgm:spPr/>
      <dgm:t>
        <a:bodyPr/>
        <a:lstStyle/>
        <a:p>
          <a:endParaRPr lang="en-US"/>
        </a:p>
      </dgm:t>
    </dgm:pt>
    <dgm:pt modelId="{A4D06DFD-F71A-E54F-AB78-561BFFA48950}" type="pres">
      <dgm:prSet presAssocID="{1C5B5859-6F76-DB44-BFA6-5B922B2E0DCC}" presName="rect2"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a:solidFill>
            <a:srgbClr val="003300"/>
          </a:solidFill>
        </a:ln>
        <a:effectLst>
          <a:outerShdw blurRad="50800" dist="38100" dir="2700000" algn="tl" rotWithShape="0">
            <a:prstClr val="black">
              <a:alpha val="40000"/>
            </a:prstClr>
          </a:outerShdw>
        </a:effectLst>
      </dgm:spPr>
    </dgm:pt>
    <dgm:pt modelId="{2D45E5F7-8C3B-B645-BB10-E4C4CC82643C}" type="pres">
      <dgm:prSet presAssocID="{B3789B28-94D9-FE4B-B509-3993BC77D014}" presName="sibTrans" presStyleCnt="0"/>
      <dgm:spPr/>
    </dgm:pt>
    <dgm:pt modelId="{AEC3CE2B-41F0-EF44-9E43-CB8EA6E4D67F}" type="pres">
      <dgm:prSet presAssocID="{24193663-DDA9-8F40-9E3A-816B1E53068E}" presName="composite" presStyleCnt="0"/>
      <dgm:spPr/>
    </dgm:pt>
    <dgm:pt modelId="{57987D12-40AA-F341-A388-7B4F94928F46}" type="pres">
      <dgm:prSet presAssocID="{24193663-DDA9-8F40-9E3A-816B1E53068E}" presName="rect1" presStyleLbl="trAlignAcc1" presStyleIdx="1" presStyleCnt="3">
        <dgm:presLayoutVars>
          <dgm:bulletEnabled val="1"/>
        </dgm:presLayoutVars>
      </dgm:prSet>
      <dgm:spPr/>
      <dgm:t>
        <a:bodyPr/>
        <a:lstStyle/>
        <a:p>
          <a:endParaRPr lang="en-US"/>
        </a:p>
      </dgm:t>
    </dgm:pt>
    <dgm:pt modelId="{C8920A03-2FDD-3742-84EF-B54C56BCD754}" type="pres">
      <dgm:prSet presAssocID="{24193663-DDA9-8F40-9E3A-816B1E53068E}" presName="rect2" presStyleLbl="fgImgPlace1" presStyleIdx="1" presStyleCnt="3" custScaleY="99894"/>
      <dgm:spPr>
        <a:blipFill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a:ln>
          <a:solidFill>
            <a:srgbClr val="003300"/>
          </a:solidFill>
        </a:ln>
        <a:effectLst>
          <a:outerShdw blurRad="50800" dist="38100" dir="2700000" algn="tl" rotWithShape="0">
            <a:prstClr val="black">
              <a:alpha val="40000"/>
            </a:prstClr>
          </a:outerShdw>
        </a:effectLst>
      </dgm:spPr>
    </dgm:pt>
    <dgm:pt modelId="{43C734A5-526C-9042-9D24-0C3B1063BA81}" type="pres">
      <dgm:prSet presAssocID="{390D324B-CF97-4C4F-AEB7-09C08F0745D3}" presName="sibTrans" presStyleCnt="0"/>
      <dgm:spPr/>
    </dgm:pt>
    <dgm:pt modelId="{888B9FE4-A393-F647-889C-B3162BC085CA}" type="pres">
      <dgm:prSet presAssocID="{B2DA4C56-E140-3443-BA3A-49C64C9C2274}" presName="composite" presStyleCnt="0"/>
      <dgm:spPr/>
    </dgm:pt>
    <dgm:pt modelId="{A51E422A-8B25-484C-83D4-73C9A8D9623A}" type="pres">
      <dgm:prSet presAssocID="{B2DA4C56-E140-3443-BA3A-49C64C9C2274}" presName="rect1" presStyleLbl="trAlignAcc1" presStyleIdx="2" presStyleCnt="3" custScaleX="147167">
        <dgm:presLayoutVars>
          <dgm:bulletEnabled val="1"/>
        </dgm:presLayoutVars>
      </dgm:prSet>
      <dgm:spPr/>
      <dgm:t>
        <a:bodyPr/>
        <a:lstStyle/>
        <a:p>
          <a:endParaRPr lang="en-US"/>
        </a:p>
      </dgm:t>
    </dgm:pt>
    <dgm:pt modelId="{5FEE9DCC-56A0-7544-BEA8-746BBB53E9F2}" type="pres">
      <dgm:prSet presAssocID="{B2DA4C56-E140-3443-BA3A-49C64C9C2274}" presName="rect2" presStyleLbl="fgImgPlace1" presStyleIdx="2" presStyleCnt="3" custLinFactX="-2066" custLinFactNeighborX="-100000"/>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rgbClr val="003300"/>
          </a:solidFill>
        </a:ln>
        <a:effectLst>
          <a:outerShdw blurRad="50800" dist="38100" dir="2700000" algn="tl" rotWithShape="0">
            <a:prstClr val="black">
              <a:alpha val="40000"/>
            </a:prstClr>
          </a:outerShdw>
        </a:effectLst>
      </dgm:spPr>
    </dgm:pt>
  </dgm:ptLst>
  <dgm:cxnLst>
    <dgm:cxn modelId="{C1CCD4F9-2216-184E-BB08-DF84B22C31A2}" type="presOf" srcId="{1C5B5859-6F76-DB44-BFA6-5B922B2E0DCC}" destId="{2AAAF65E-01EF-5745-9A2F-2EBD8FE2D486}" srcOrd="0" destOrd="0" presId="urn:microsoft.com/office/officeart/2008/layout/PictureStrips"/>
    <dgm:cxn modelId="{6460D48C-FE3F-CF44-97F4-9F09BEF490D1}" srcId="{DCAEB47F-D139-3F45-8CA8-3049D3801D6A}" destId="{24193663-DDA9-8F40-9E3A-816B1E53068E}" srcOrd="1" destOrd="0" parTransId="{0C9D1B6C-8B09-1442-A42A-67293160CFCA}" sibTransId="{390D324B-CF97-4C4F-AEB7-09C08F0745D3}"/>
    <dgm:cxn modelId="{2635BA26-0F0F-0B46-A9C4-270A71A61502}" type="presOf" srcId="{DCAEB47F-D139-3F45-8CA8-3049D3801D6A}" destId="{C73E69B5-5226-8642-BA64-B83B4C236B03}" srcOrd="0" destOrd="0" presId="urn:microsoft.com/office/officeart/2008/layout/PictureStrips"/>
    <dgm:cxn modelId="{7BF5261D-C0EF-5647-B94A-5E6732E5A2FF}" type="presOf" srcId="{24193663-DDA9-8F40-9E3A-816B1E53068E}" destId="{57987D12-40AA-F341-A388-7B4F94928F46}" srcOrd="0" destOrd="0" presId="urn:microsoft.com/office/officeart/2008/layout/PictureStrips"/>
    <dgm:cxn modelId="{F70922FA-AFC3-AC4C-8395-DEAD801C00B5}" srcId="{DCAEB47F-D139-3F45-8CA8-3049D3801D6A}" destId="{B2DA4C56-E140-3443-BA3A-49C64C9C2274}" srcOrd="2" destOrd="0" parTransId="{A5F7C4DD-3548-C641-BA2A-C1AE74ACBD69}" sibTransId="{2B564B11-C5CF-CF48-9397-299487554458}"/>
    <dgm:cxn modelId="{0018D229-5FD4-314E-8ED5-093DE688079C}" type="presOf" srcId="{B2DA4C56-E140-3443-BA3A-49C64C9C2274}" destId="{A51E422A-8B25-484C-83D4-73C9A8D9623A}" srcOrd="0" destOrd="0" presId="urn:microsoft.com/office/officeart/2008/layout/PictureStrips"/>
    <dgm:cxn modelId="{1C28C41B-78EB-FF49-89F3-7B216B96DD03}" srcId="{DCAEB47F-D139-3F45-8CA8-3049D3801D6A}" destId="{1C5B5859-6F76-DB44-BFA6-5B922B2E0DCC}" srcOrd="0" destOrd="0" parTransId="{8BB3FD6F-6721-0D4D-A9BF-9255138585EC}" sibTransId="{B3789B28-94D9-FE4B-B509-3993BC77D014}"/>
    <dgm:cxn modelId="{ED9CA297-1A77-214F-A1C0-E71BD9ACEA8A}" type="presParOf" srcId="{C73E69B5-5226-8642-BA64-B83B4C236B03}" destId="{62166102-7D45-3D43-B072-E95B5692BB7E}" srcOrd="0" destOrd="0" presId="urn:microsoft.com/office/officeart/2008/layout/PictureStrips"/>
    <dgm:cxn modelId="{D4945E2C-F1D2-FD40-8353-1C1C4521F1C0}" type="presParOf" srcId="{62166102-7D45-3D43-B072-E95B5692BB7E}" destId="{2AAAF65E-01EF-5745-9A2F-2EBD8FE2D486}" srcOrd="0" destOrd="0" presId="urn:microsoft.com/office/officeart/2008/layout/PictureStrips"/>
    <dgm:cxn modelId="{673274C7-B429-5446-8E7E-49852E448607}" type="presParOf" srcId="{62166102-7D45-3D43-B072-E95B5692BB7E}" destId="{A4D06DFD-F71A-E54F-AB78-561BFFA48950}" srcOrd="1" destOrd="0" presId="urn:microsoft.com/office/officeart/2008/layout/PictureStrips"/>
    <dgm:cxn modelId="{E0613F98-CF33-AA46-9693-D0B36AB39899}" type="presParOf" srcId="{C73E69B5-5226-8642-BA64-B83B4C236B03}" destId="{2D45E5F7-8C3B-B645-BB10-E4C4CC82643C}" srcOrd="1" destOrd="0" presId="urn:microsoft.com/office/officeart/2008/layout/PictureStrips"/>
    <dgm:cxn modelId="{696CEF87-58D9-9D45-87C9-6885CC78EB9F}" type="presParOf" srcId="{C73E69B5-5226-8642-BA64-B83B4C236B03}" destId="{AEC3CE2B-41F0-EF44-9E43-CB8EA6E4D67F}" srcOrd="2" destOrd="0" presId="urn:microsoft.com/office/officeart/2008/layout/PictureStrips"/>
    <dgm:cxn modelId="{BE0AC6E2-78B2-A740-87E9-7302BF4569AC}" type="presParOf" srcId="{AEC3CE2B-41F0-EF44-9E43-CB8EA6E4D67F}" destId="{57987D12-40AA-F341-A388-7B4F94928F46}" srcOrd="0" destOrd="0" presId="urn:microsoft.com/office/officeart/2008/layout/PictureStrips"/>
    <dgm:cxn modelId="{6774DD2C-F93E-F744-AEBD-D464B2985937}" type="presParOf" srcId="{AEC3CE2B-41F0-EF44-9E43-CB8EA6E4D67F}" destId="{C8920A03-2FDD-3742-84EF-B54C56BCD754}" srcOrd="1" destOrd="0" presId="urn:microsoft.com/office/officeart/2008/layout/PictureStrips"/>
    <dgm:cxn modelId="{5F7B206D-D724-4041-B1A6-77B38ED04269}" type="presParOf" srcId="{C73E69B5-5226-8642-BA64-B83B4C236B03}" destId="{43C734A5-526C-9042-9D24-0C3B1063BA81}" srcOrd="3" destOrd="0" presId="urn:microsoft.com/office/officeart/2008/layout/PictureStrips"/>
    <dgm:cxn modelId="{9235551B-9D92-2C46-B03C-71419372B3C4}" type="presParOf" srcId="{C73E69B5-5226-8642-BA64-B83B4C236B03}" destId="{888B9FE4-A393-F647-889C-B3162BC085CA}" srcOrd="4" destOrd="0" presId="urn:microsoft.com/office/officeart/2008/layout/PictureStrips"/>
    <dgm:cxn modelId="{9535D320-A09B-5B4C-8E4F-CDA66EFD6680}" type="presParOf" srcId="{888B9FE4-A393-F647-889C-B3162BC085CA}" destId="{A51E422A-8B25-484C-83D4-73C9A8D9623A}" srcOrd="0" destOrd="0" presId="urn:microsoft.com/office/officeart/2008/layout/PictureStrips"/>
    <dgm:cxn modelId="{20F6C90A-593D-B24D-BE14-AD1B8BF1CDA5}" type="presParOf" srcId="{888B9FE4-A393-F647-889C-B3162BC085CA}" destId="{5FEE9DCC-56A0-7544-BEA8-746BBB53E9F2}"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C325492-B35B-B54F-9C89-D30A40642BA0}" type="doc">
      <dgm:prSet loTypeId="urn:microsoft.com/office/officeart/2005/8/layout/process4" loCatId="" qsTypeId="urn:microsoft.com/office/officeart/2005/8/quickstyle/simple4" qsCatId="simple" csTypeId="urn:microsoft.com/office/officeart/2005/8/colors/accent1_2" csCatId="accent1" phldr="1"/>
      <dgm:spPr/>
      <dgm:t>
        <a:bodyPr/>
        <a:lstStyle/>
        <a:p>
          <a:endParaRPr lang="en-US"/>
        </a:p>
      </dgm:t>
    </dgm:pt>
    <dgm:pt modelId="{5AFA311E-2554-0F42-89AA-C5696F660F8F}">
      <dgm:prSet custT="1"/>
      <dgm:spPr>
        <a:solidFill>
          <a:srgbClr val="005148"/>
        </a:solidFill>
        <a:ln>
          <a:solidFill>
            <a:srgbClr val="005148"/>
          </a:solidFill>
        </a:ln>
      </dgm:spPr>
      <dgm:t>
        <a:bodyPr/>
        <a:lstStyle/>
        <a:p>
          <a:pPr rtl="0"/>
          <a:r>
            <a:rPr lang="en-US" sz="2000" dirty="0" smtClean="0">
              <a:latin typeface="Franklin Gothic Book"/>
              <a:cs typeface="Franklin Gothic Book"/>
            </a:rPr>
            <a:t>1. Performance can be accurately ascertained</a:t>
          </a:r>
          <a:endParaRPr lang="en-US" sz="2000" dirty="0">
            <a:latin typeface="Franklin Gothic Book"/>
            <a:cs typeface="Franklin Gothic Book"/>
          </a:endParaRPr>
        </a:p>
      </dgm:t>
    </dgm:pt>
    <dgm:pt modelId="{805BBC53-64D9-3147-9A21-D4FC6A846CE3}" type="parTrans" cxnId="{24CC3EDA-E254-AC4A-A5D7-F5AB07F7C069}">
      <dgm:prSet/>
      <dgm:spPr/>
      <dgm:t>
        <a:bodyPr/>
        <a:lstStyle/>
        <a:p>
          <a:endParaRPr lang="en-US" sz="2000">
            <a:latin typeface="Franklin Gothic Book"/>
            <a:cs typeface="Franklin Gothic Book"/>
          </a:endParaRPr>
        </a:p>
      </dgm:t>
    </dgm:pt>
    <dgm:pt modelId="{F9A22346-4B11-E74B-BB5F-DEF3C2F85FE3}" type="sibTrans" cxnId="{24CC3EDA-E254-AC4A-A5D7-F5AB07F7C069}">
      <dgm:prSet/>
      <dgm:spPr/>
      <dgm:t>
        <a:bodyPr/>
        <a:lstStyle/>
        <a:p>
          <a:endParaRPr lang="en-US" sz="2000">
            <a:latin typeface="Franklin Gothic Book"/>
            <a:cs typeface="Franklin Gothic Book"/>
          </a:endParaRPr>
        </a:p>
      </dgm:t>
    </dgm:pt>
    <dgm:pt modelId="{3E6522BA-6CF0-F143-A190-450417A88AF0}">
      <dgm:prSet custT="1"/>
      <dgm:spPr>
        <a:solidFill>
          <a:srgbClr val="005148"/>
        </a:solidFill>
        <a:ln>
          <a:solidFill>
            <a:srgbClr val="005148"/>
          </a:solidFill>
        </a:ln>
      </dgm:spPr>
      <dgm:t>
        <a:bodyPr/>
        <a:lstStyle/>
        <a:p>
          <a:pPr rtl="0"/>
          <a:r>
            <a:rPr lang="en-US" sz="2000" dirty="0" smtClean="0">
              <a:latin typeface="Franklin Gothic Book"/>
              <a:cs typeface="Franklin Gothic Book"/>
            </a:rPr>
            <a:t>2. Individual variation is caused by variation in motivation</a:t>
          </a:r>
          <a:endParaRPr lang="en-US" sz="2000" dirty="0">
            <a:latin typeface="Franklin Gothic Book"/>
            <a:cs typeface="Franklin Gothic Book"/>
          </a:endParaRPr>
        </a:p>
      </dgm:t>
    </dgm:pt>
    <dgm:pt modelId="{B6B754F4-BFA2-D840-90A4-FBCEB0F446D5}" type="parTrans" cxnId="{F2ABB759-A081-B44C-8F3B-EC79577964F9}">
      <dgm:prSet/>
      <dgm:spPr/>
      <dgm:t>
        <a:bodyPr/>
        <a:lstStyle/>
        <a:p>
          <a:endParaRPr lang="en-US" sz="2000">
            <a:latin typeface="Franklin Gothic Book"/>
            <a:cs typeface="Franklin Gothic Book"/>
          </a:endParaRPr>
        </a:p>
      </dgm:t>
    </dgm:pt>
    <dgm:pt modelId="{860A26A9-84F1-CC4A-A190-7776C5A77303}" type="sibTrans" cxnId="{F2ABB759-A081-B44C-8F3B-EC79577964F9}">
      <dgm:prSet/>
      <dgm:spPr/>
      <dgm:t>
        <a:bodyPr/>
        <a:lstStyle/>
        <a:p>
          <a:endParaRPr lang="en-US" sz="2000">
            <a:latin typeface="Franklin Gothic Book"/>
            <a:cs typeface="Franklin Gothic Book"/>
          </a:endParaRPr>
        </a:p>
      </dgm:t>
    </dgm:pt>
    <dgm:pt modelId="{02FA57CC-A3E0-3D4F-A98E-94D9D4F6A617}">
      <dgm:prSet custT="1"/>
      <dgm:spPr>
        <a:solidFill>
          <a:srgbClr val="005148"/>
        </a:solidFill>
        <a:ln>
          <a:solidFill>
            <a:srgbClr val="005148"/>
          </a:solidFill>
        </a:ln>
      </dgm:spPr>
      <dgm:t>
        <a:bodyPr/>
        <a:lstStyle/>
        <a:p>
          <a:pPr rtl="0"/>
          <a:r>
            <a:rPr lang="en-US" sz="2000" dirty="0" smtClean="0">
              <a:latin typeface="Franklin Gothic Book"/>
              <a:cs typeface="Franklin Gothic Book"/>
            </a:rPr>
            <a:t>3. Financial incentives will add to intrinsic motivation </a:t>
          </a:r>
          <a:endParaRPr lang="en-US" sz="2000" dirty="0">
            <a:latin typeface="Franklin Gothic Book"/>
            <a:cs typeface="Franklin Gothic Book"/>
          </a:endParaRPr>
        </a:p>
      </dgm:t>
    </dgm:pt>
    <dgm:pt modelId="{0001018E-4536-D948-99AB-8AB12EB1CB4A}" type="parTrans" cxnId="{0482734C-B047-F047-8840-676492260606}">
      <dgm:prSet/>
      <dgm:spPr/>
      <dgm:t>
        <a:bodyPr/>
        <a:lstStyle/>
        <a:p>
          <a:endParaRPr lang="en-US" sz="2000">
            <a:latin typeface="Franklin Gothic Book"/>
            <a:cs typeface="Franklin Gothic Book"/>
          </a:endParaRPr>
        </a:p>
      </dgm:t>
    </dgm:pt>
    <dgm:pt modelId="{B688497E-7615-BF47-940B-98583C0CD083}" type="sibTrans" cxnId="{0482734C-B047-F047-8840-676492260606}">
      <dgm:prSet/>
      <dgm:spPr/>
      <dgm:t>
        <a:bodyPr/>
        <a:lstStyle/>
        <a:p>
          <a:endParaRPr lang="en-US" sz="2000">
            <a:latin typeface="Franklin Gothic Book"/>
            <a:cs typeface="Franklin Gothic Book"/>
          </a:endParaRPr>
        </a:p>
      </dgm:t>
    </dgm:pt>
    <dgm:pt modelId="{B5D8AA5C-D75F-2941-8C9D-2DA53C045E05}">
      <dgm:prSet custT="1"/>
      <dgm:spPr>
        <a:solidFill>
          <a:srgbClr val="005148"/>
        </a:solidFill>
        <a:ln>
          <a:solidFill>
            <a:srgbClr val="005148"/>
          </a:solidFill>
        </a:ln>
      </dgm:spPr>
      <dgm:t>
        <a:bodyPr/>
        <a:lstStyle/>
        <a:p>
          <a:pPr rtl="0"/>
          <a:r>
            <a:rPr lang="en-US" sz="2000" dirty="0" smtClean="0">
              <a:latin typeface="Franklin Gothic Book"/>
              <a:cs typeface="Franklin Gothic Book"/>
            </a:rPr>
            <a:t>4. Current payment system is too simple</a:t>
          </a:r>
          <a:endParaRPr lang="en-US" sz="2000" dirty="0">
            <a:latin typeface="Franklin Gothic Book"/>
            <a:cs typeface="Franklin Gothic Book"/>
          </a:endParaRPr>
        </a:p>
      </dgm:t>
    </dgm:pt>
    <dgm:pt modelId="{D6CB124F-C33B-4449-AC53-6FEB6FF2ECA7}" type="parTrans" cxnId="{B33581E5-D444-774F-856C-1E87D4D4C538}">
      <dgm:prSet/>
      <dgm:spPr/>
      <dgm:t>
        <a:bodyPr/>
        <a:lstStyle/>
        <a:p>
          <a:endParaRPr lang="en-US" sz="2000">
            <a:latin typeface="Franklin Gothic Book"/>
            <a:cs typeface="Franklin Gothic Book"/>
          </a:endParaRPr>
        </a:p>
      </dgm:t>
    </dgm:pt>
    <dgm:pt modelId="{0CE11D6E-C91F-F549-9EF8-B39070080BE3}" type="sibTrans" cxnId="{B33581E5-D444-774F-856C-1E87D4D4C538}">
      <dgm:prSet/>
      <dgm:spPr/>
      <dgm:t>
        <a:bodyPr/>
        <a:lstStyle/>
        <a:p>
          <a:endParaRPr lang="en-US" sz="2000">
            <a:latin typeface="Franklin Gothic Book"/>
            <a:cs typeface="Franklin Gothic Book"/>
          </a:endParaRPr>
        </a:p>
      </dgm:t>
    </dgm:pt>
    <dgm:pt modelId="{7C6C02E6-5DB7-0B48-9FC1-E677948D342F}">
      <dgm:prSet custT="1"/>
      <dgm:spPr>
        <a:solidFill>
          <a:srgbClr val="005148"/>
        </a:solidFill>
        <a:ln>
          <a:solidFill>
            <a:srgbClr val="005148"/>
          </a:solidFill>
        </a:ln>
      </dgm:spPr>
      <dgm:t>
        <a:bodyPr/>
        <a:lstStyle/>
        <a:p>
          <a:pPr rtl="0"/>
          <a:r>
            <a:rPr lang="en-US" sz="2000" dirty="0" smtClean="0">
              <a:latin typeface="Franklin Gothic Book"/>
              <a:cs typeface="Franklin Gothic Book"/>
            </a:rPr>
            <a:t>5. Hospitals/MDs delivering poor quality care should get fewer resources</a:t>
          </a:r>
          <a:endParaRPr lang="en-US" sz="2000" dirty="0">
            <a:latin typeface="Franklin Gothic Book"/>
            <a:cs typeface="Franklin Gothic Book"/>
          </a:endParaRPr>
        </a:p>
      </dgm:t>
    </dgm:pt>
    <dgm:pt modelId="{F0BADD63-9BB4-984D-909D-327C0BDA2EC1}" type="parTrans" cxnId="{ECF27281-53FC-B94E-8944-9FF55A67AF62}">
      <dgm:prSet/>
      <dgm:spPr/>
      <dgm:t>
        <a:bodyPr/>
        <a:lstStyle/>
        <a:p>
          <a:endParaRPr lang="en-US" sz="2000">
            <a:latin typeface="Franklin Gothic Book"/>
            <a:cs typeface="Franklin Gothic Book"/>
          </a:endParaRPr>
        </a:p>
      </dgm:t>
    </dgm:pt>
    <dgm:pt modelId="{5E89E796-3EBA-1347-A837-2AF28E72EA6A}" type="sibTrans" cxnId="{ECF27281-53FC-B94E-8944-9FF55A67AF62}">
      <dgm:prSet/>
      <dgm:spPr/>
      <dgm:t>
        <a:bodyPr/>
        <a:lstStyle/>
        <a:p>
          <a:endParaRPr lang="en-US" sz="2000">
            <a:latin typeface="Franklin Gothic Book"/>
            <a:cs typeface="Franklin Gothic Book"/>
          </a:endParaRPr>
        </a:p>
      </dgm:t>
    </dgm:pt>
    <dgm:pt modelId="{2DFEC245-5028-DC4F-A0A7-AE58E1179CF9}" type="pres">
      <dgm:prSet presAssocID="{2C325492-B35B-B54F-9C89-D30A40642BA0}" presName="Name0" presStyleCnt="0">
        <dgm:presLayoutVars>
          <dgm:dir/>
          <dgm:animLvl val="lvl"/>
          <dgm:resizeHandles val="exact"/>
        </dgm:presLayoutVars>
      </dgm:prSet>
      <dgm:spPr/>
      <dgm:t>
        <a:bodyPr/>
        <a:lstStyle/>
        <a:p>
          <a:endParaRPr lang="en-US"/>
        </a:p>
      </dgm:t>
    </dgm:pt>
    <dgm:pt modelId="{12D50ADA-D330-7E4B-A390-5BB8820091FB}" type="pres">
      <dgm:prSet presAssocID="{7C6C02E6-5DB7-0B48-9FC1-E677948D342F}" presName="boxAndChildren" presStyleCnt="0"/>
      <dgm:spPr/>
    </dgm:pt>
    <dgm:pt modelId="{E4455AA2-8980-1D4C-B78F-6EA15D3507BB}" type="pres">
      <dgm:prSet presAssocID="{7C6C02E6-5DB7-0B48-9FC1-E677948D342F}" presName="parentTextBox" presStyleLbl="node1" presStyleIdx="0" presStyleCnt="5"/>
      <dgm:spPr/>
      <dgm:t>
        <a:bodyPr/>
        <a:lstStyle/>
        <a:p>
          <a:endParaRPr lang="en-US"/>
        </a:p>
      </dgm:t>
    </dgm:pt>
    <dgm:pt modelId="{72A98081-C242-D14D-9068-086B0AA1F228}" type="pres">
      <dgm:prSet presAssocID="{0CE11D6E-C91F-F549-9EF8-B39070080BE3}" presName="sp" presStyleCnt="0"/>
      <dgm:spPr/>
    </dgm:pt>
    <dgm:pt modelId="{7ED16100-129F-B547-8D29-EAF4900892CD}" type="pres">
      <dgm:prSet presAssocID="{B5D8AA5C-D75F-2941-8C9D-2DA53C045E05}" presName="arrowAndChildren" presStyleCnt="0"/>
      <dgm:spPr/>
    </dgm:pt>
    <dgm:pt modelId="{2D712E73-6B3F-7343-B323-5ECE39529F0A}" type="pres">
      <dgm:prSet presAssocID="{B5D8AA5C-D75F-2941-8C9D-2DA53C045E05}" presName="parentTextArrow" presStyleLbl="node1" presStyleIdx="1" presStyleCnt="5"/>
      <dgm:spPr/>
      <dgm:t>
        <a:bodyPr/>
        <a:lstStyle/>
        <a:p>
          <a:endParaRPr lang="en-US"/>
        </a:p>
      </dgm:t>
    </dgm:pt>
    <dgm:pt modelId="{2E616C5E-088F-EB42-98D3-90876DF2DB0C}" type="pres">
      <dgm:prSet presAssocID="{B688497E-7615-BF47-940B-98583C0CD083}" presName="sp" presStyleCnt="0"/>
      <dgm:spPr/>
    </dgm:pt>
    <dgm:pt modelId="{9A0AF658-89EC-A541-9FA2-8C078CF41805}" type="pres">
      <dgm:prSet presAssocID="{02FA57CC-A3E0-3D4F-A98E-94D9D4F6A617}" presName="arrowAndChildren" presStyleCnt="0"/>
      <dgm:spPr/>
    </dgm:pt>
    <dgm:pt modelId="{B56B5EA0-359D-DC42-8FC9-4448D358A947}" type="pres">
      <dgm:prSet presAssocID="{02FA57CC-A3E0-3D4F-A98E-94D9D4F6A617}" presName="parentTextArrow" presStyleLbl="node1" presStyleIdx="2" presStyleCnt="5"/>
      <dgm:spPr/>
      <dgm:t>
        <a:bodyPr/>
        <a:lstStyle/>
        <a:p>
          <a:endParaRPr lang="en-US"/>
        </a:p>
      </dgm:t>
    </dgm:pt>
    <dgm:pt modelId="{E57F9384-0EF4-D149-9490-25500408B3D4}" type="pres">
      <dgm:prSet presAssocID="{860A26A9-84F1-CC4A-A190-7776C5A77303}" presName="sp" presStyleCnt="0"/>
      <dgm:spPr/>
    </dgm:pt>
    <dgm:pt modelId="{D8FE8B4B-9EAA-8E46-A035-3C2D5F9F7F71}" type="pres">
      <dgm:prSet presAssocID="{3E6522BA-6CF0-F143-A190-450417A88AF0}" presName="arrowAndChildren" presStyleCnt="0"/>
      <dgm:spPr/>
    </dgm:pt>
    <dgm:pt modelId="{7557CE93-4815-0746-96BA-564B283B1B6D}" type="pres">
      <dgm:prSet presAssocID="{3E6522BA-6CF0-F143-A190-450417A88AF0}" presName="parentTextArrow" presStyleLbl="node1" presStyleIdx="3" presStyleCnt="5"/>
      <dgm:spPr/>
      <dgm:t>
        <a:bodyPr/>
        <a:lstStyle/>
        <a:p>
          <a:endParaRPr lang="en-US"/>
        </a:p>
      </dgm:t>
    </dgm:pt>
    <dgm:pt modelId="{FE0792EF-2C9A-5D42-A948-B7B360D9D2A1}" type="pres">
      <dgm:prSet presAssocID="{F9A22346-4B11-E74B-BB5F-DEF3C2F85FE3}" presName="sp" presStyleCnt="0"/>
      <dgm:spPr/>
    </dgm:pt>
    <dgm:pt modelId="{BD96C646-5221-2747-AC1F-6200A2D7408D}" type="pres">
      <dgm:prSet presAssocID="{5AFA311E-2554-0F42-89AA-C5696F660F8F}" presName="arrowAndChildren" presStyleCnt="0"/>
      <dgm:spPr/>
    </dgm:pt>
    <dgm:pt modelId="{01246775-BA30-0541-BBAA-E208F8018C70}" type="pres">
      <dgm:prSet presAssocID="{5AFA311E-2554-0F42-89AA-C5696F660F8F}" presName="parentTextArrow" presStyleLbl="node1" presStyleIdx="4" presStyleCnt="5"/>
      <dgm:spPr/>
      <dgm:t>
        <a:bodyPr/>
        <a:lstStyle/>
        <a:p>
          <a:endParaRPr lang="en-US"/>
        </a:p>
      </dgm:t>
    </dgm:pt>
  </dgm:ptLst>
  <dgm:cxnLst>
    <dgm:cxn modelId="{018E7DA8-9DD8-3D4D-B740-2B92E6A84633}" type="presOf" srcId="{3E6522BA-6CF0-F143-A190-450417A88AF0}" destId="{7557CE93-4815-0746-96BA-564B283B1B6D}" srcOrd="0" destOrd="0" presId="urn:microsoft.com/office/officeart/2005/8/layout/process4"/>
    <dgm:cxn modelId="{E22D2247-7264-1A49-87F2-EAB44748E2C9}" type="presOf" srcId="{5AFA311E-2554-0F42-89AA-C5696F660F8F}" destId="{01246775-BA30-0541-BBAA-E208F8018C70}" srcOrd="0" destOrd="0" presId="urn:microsoft.com/office/officeart/2005/8/layout/process4"/>
    <dgm:cxn modelId="{ECF27281-53FC-B94E-8944-9FF55A67AF62}" srcId="{2C325492-B35B-B54F-9C89-D30A40642BA0}" destId="{7C6C02E6-5DB7-0B48-9FC1-E677948D342F}" srcOrd="4" destOrd="0" parTransId="{F0BADD63-9BB4-984D-909D-327C0BDA2EC1}" sibTransId="{5E89E796-3EBA-1347-A837-2AF28E72EA6A}"/>
    <dgm:cxn modelId="{F2ABB759-A081-B44C-8F3B-EC79577964F9}" srcId="{2C325492-B35B-B54F-9C89-D30A40642BA0}" destId="{3E6522BA-6CF0-F143-A190-450417A88AF0}" srcOrd="1" destOrd="0" parTransId="{B6B754F4-BFA2-D840-90A4-FBCEB0F446D5}" sibTransId="{860A26A9-84F1-CC4A-A190-7776C5A77303}"/>
    <dgm:cxn modelId="{7B32C7D4-C437-974B-A7C2-607FE38D1DB3}" type="presOf" srcId="{2C325492-B35B-B54F-9C89-D30A40642BA0}" destId="{2DFEC245-5028-DC4F-A0A7-AE58E1179CF9}" srcOrd="0" destOrd="0" presId="urn:microsoft.com/office/officeart/2005/8/layout/process4"/>
    <dgm:cxn modelId="{24CC3EDA-E254-AC4A-A5D7-F5AB07F7C069}" srcId="{2C325492-B35B-B54F-9C89-D30A40642BA0}" destId="{5AFA311E-2554-0F42-89AA-C5696F660F8F}" srcOrd="0" destOrd="0" parTransId="{805BBC53-64D9-3147-9A21-D4FC6A846CE3}" sibTransId="{F9A22346-4B11-E74B-BB5F-DEF3C2F85FE3}"/>
    <dgm:cxn modelId="{4CCC5779-6561-6143-8A7C-550196102238}" type="presOf" srcId="{02FA57CC-A3E0-3D4F-A98E-94D9D4F6A617}" destId="{B56B5EA0-359D-DC42-8FC9-4448D358A947}" srcOrd="0" destOrd="0" presId="urn:microsoft.com/office/officeart/2005/8/layout/process4"/>
    <dgm:cxn modelId="{6CC7E451-6304-0C43-81EE-78ADACA5C4BC}" type="presOf" srcId="{7C6C02E6-5DB7-0B48-9FC1-E677948D342F}" destId="{E4455AA2-8980-1D4C-B78F-6EA15D3507BB}" srcOrd="0" destOrd="0" presId="urn:microsoft.com/office/officeart/2005/8/layout/process4"/>
    <dgm:cxn modelId="{0482734C-B047-F047-8840-676492260606}" srcId="{2C325492-B35B-B54F-9C89-D30A40642BA0}" destId="{02FA57CC-A3E0-3D4F-A98E-94D9D4F6A617}" srcOrd="2" destOrd="0" parTransId="{0001018E-4536-D948-99AB-8AB12EB1CB4A}" sibTransId="{B688497E-7615-BF47-940B-98583C0CD083}"/>
    <dgm:cxn modelId="{1C425B60-6632-E14B-AF84-2A92A6CE802C}" type="presOf" srcId="{B5D8AA5C-D75F-2941-8C9D-2DA53C045E05}" destId="{2D712E73-6B3F-7343-B323-5ECE39529F0A}" srcOrd="0" destOrd="0" presId="urn:microsoft.com/office/officeart/2005/8/layout/process4"/>
    <dgm:cxn modelId="{B33581E5-D444-774F-856C-1E87D4D4C538}" srcId="{2C325492-B35B-B54F-9C89-D30A40642BA0}" destId="{B5D8AA5C-D75F-2941-8C9D-2DA53C045E05}" srcOrd="3" destOrd="0" parTransId="{D6CB124F-C33B-4449-AC53-6FEB6FF2ECA7}" sibTransId="{0CE11D6E-C91F-F549-9EF8-B39070080BE3}"/>
    <dgm:cxn modelId="{E8668F95-0509-8C43-8B75-5709B534A066}" type="presParOf" srcId="{2DFEC245-5028-DC4F-A0A7-AE58E1179CF9}" destId="{12D50ADA-D330-7E4B-A390-5BB8820091FB}" srcOrd="0" destOrd="0" presId="urn:microsoft.com/office/officeart/2005/8/layout/process4"/>
    <dgm:cxn modelId="{2E32A584-77D8-6D4A-A57D-CFF755F9B0E8}" type="presParOf" srcId="{12D50ADA-D330-7E4B-A390-5BB8820091FB}" destId="{E4455AA2-8980-1D4C-B78F-6EA15D3507BB}" srcOrd="0" destOrd="0" presId="urn:microsoft.com/office/officeart/2005/8/layout/process4"/>
    <dgm:cxn modelId="{EC5C2209-3CD2-3E45-A6FB-A23DEFC3A385}" type="presParOf" srcId="{2DFEC245-5028-DC4F-A0A7-AE58E1179CF9}" destId="{72A98081-C242-D14D-9068-086B0AA1F228}" srcOrd="1" destOrd="0" presId="urn:microsoft.com/office/officeart/2005/8/layout/process4"/>
    <dgm:cxn modelId="{BBA08C6E-0AF9-E444-9B3E-63EB5C0B3BD1}" type="presParOf" srcId="{2DFEC245-5028-DC4F-A0A7-AE58E1179CF9}" destId="{7ED16100-129F-B547-8D29-EAF4900892CD}" srcOrd="2" destOrd="0" presId="urn:microsoft.com/office/officeart/2005/8/layout/process4"/>
    <dgm:cxn modelId="{80CA6AA5-F8DE-0542-9112-FC096CE43F47}" type="presParOf" srcId="{7ED16100-129F-B547-8D29-EAF4900892CD}" destId="{2D712E73-6B3F-7343-B323-5ECE39529F0A}" srcOrd="0" destOrd="0" presId="urn:microsoft.com/office/officeart/2005/8/layout/process4"/>
    <dgm:cxn modelId="{D6E1A414-6A1A-4040-AB41-FEDF0334D761}" type="presParOf" srcId="{2DFEC245-5028-DC4F-A0A7-AE58E1179CF9}" destId="{2E616C5E-088F-EB42-98D3-90876DF2DB0C}" srcOrd="3" destOrd="0" presId="urn:microsoft.com/office/officeart/2005/8/layout/process4"/>
    <dgm:cxn modelId="{F8B5F0E1-A15B-3F4A-AB7F-BC1650D12D2E}" type="presParOf" srcId="{2DFEC245-5028-DC4F-A0A7-AE58E1179CF9}" destId="{9A0AF658-89EC-A541-9FA2-8C078CF41805}" srcOrd="4" destOrd="0" presId="urn:microsoft.com/office/officeart/2005/8/layout/process4"/>
    <dgm:cxn modelId="{DF1A3536-FEAB-9741-95B8-750701F68A08}" type="presParOf" srcId="{9A0AF658-89EC-A541-9FA2-8C078CF41805}" destId="{B56B5EA0-359D-DC42-8FC9-4448D358A947}" srcOrd="0" destOrd="0" presId="urn:microsoft.com/office/officeart/2005/8/layout/process4"/>
    <dgm:cxn modelId="{A618D08C-52A7-684B-A8DF-CB8D5A3BC282}" type="presParOf" srcId="{2DFEC245-5028-DC4F-A0A7-AE58E1179CF9}" destId="{E57F9384-0EF4-D149-9490-25500408B3D4}" srcOrd="5" destOrd="0" presId="urn:microsoft.com/office/officeart/2005/8/layout/process4"/>
    <dgm:cxn modelId="{F7259947-F027-0847-8C0E-9E225FDF06EC}" type="presParOf" srcId="{2DFEC245-5028-DC4F-A0A7-AE58E1179CF9}" destId="{D8FE8B4B-9EAA-8E46-A035-3C2D5F9F7F71}" srcOrd="6" destOrd="0" presId="urn:microsoft.com/office/officeart/2005/8/layout/process4"/>
    <dgm:cxn modelId="{28EF8D61-7EC6-D94F-9A79-4B3D90F5082A}" type="presParOf" srcId="{D8FE8B4B-9EAA-8E46-A035-3C2D5F9F7F71}" destId="{7557CE93-4815-0746-96BA-564B283B1B6D}" srcOrd="0" destOrd="0" presId="urn:microsoft.com/office/officeart/2005/8/layout/process4"/>
    <dgm:cxn modelId="{3D5E9591-41E6-DA45-9860-BF18AE7019FD}" type="presParOf" srcId="{2DFEC245-5028-DC4F-A0A7-AE58E1179CF9}" destId="{FE0792EF-2C9A-5D42-A948-B7B360D9D2A1}" srcOrd="7" destOrd="0" presId="urn:microsoft.com/office/officeart/2005/8/layout/process4"/>
    <dgm:cxn modelId="{94DFA62E-778F-3B40-AAA1-7B3C9903AD0B}" type="presParOf" srcId="{2DFEC245-5028-DC4F-A0A7-AE58E1179CF9}" destId="{BD96C646-5221-2747-AC1F-6200A2D7408D}" srcOrd="8" destOrd="0" presId="urn:microsoft.com/office/officeart/2005/8/layout/process4"/>
    <dgm:cxn modelId="{85E37BE0-709C-0C45-8456-64EB28196473}" type="presParOf" srcId="{BD96C646-5221-2747-AC1F-6200A2D7408D}" destId="{01246775-BA30-0541-BBAA-E208F8018C7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6BB0F5-B18E-49BF-82D7-5A3DEE366287}" type="datetimeFigureOut">
              <a:rPr lang="en-US" smtClean="0"/>
              <a:pPr/>
              <a:t>11/12/2012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026ED2-2FD1-4886-989E-098E068F89DD}" type="slidenum">
              <a:rPr lang="en-US" smtClean="0"/>
              <a:pPr/>
              <a:t>‹#›</a:t>
            </a:fld>
            <a:endParaRPr lang="en-US"/>
          </a:p>
        </p:txBody>
      </p:sp>
    </p:spTree>
    <p:extLst>
      <p:ext uri="{BB962C8B-B14F-4D97-AF65-F5344CB8AC3E}">
        <p14:creationId xmlns:p14="http://schemas.microsoft.com/office/powerpoint/2010/main" val="1598764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D847D544-EA0A-4626-BA0E-38E67E3064A9}" type="slidenum">
              <a:rPr lang="en-US"/>
              <a:pPr/>
              <a:t>11</a:t>
            </a:fld>
            <a:endParaRPr lang="en-US"/>
          </a:p>
        </p:txBody>
      </p:sp>
      <p:sp>
        <p:nvSpPr>
          <p:cNvPr id="11059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914079FD-2CA3-4EE2-B67E-854A777A1B7B}" type="slidenum">
              <a:rPr lang="en-US" sz="1200">
                <a:latin typeface="Arial" pitchFamily="34" charset="0"/>
              </a:rPr>
              <a:pPr algn="r" eaLnBrk="1" hangingPunct="1"/>
              <a:t>11</a:t>
            </a:fld>
            <a:endParaRPr lang="en-US" sz="1200">
              <a:latin typeface="Arial" pitchFamily="34" charset="0"/>
            </a:endParaRPr>
          </a:p>
        </p:txBody>
      </p:sp>
      <p:sp>
        <p:nvSpPr>
          <p:cNvPr id="110596" name="Rectangle 1"/>
          <p:cNvSpPr>
            <a:spLocks noGrp="1" noRot="1" noChangeAspect="1" noChangeArrowheads="1" noTextEdit="1"/>
          </p:cNvSpPr>
          <p:nvPr>
            <p:ph type="sldImg"/>
          </p:nvPr>
        </p:nvSpPr>
        <p:spPr>
          <a:ln/>
        </p:spPr>
      </p:sp>
      <p:sp>
        <p:nvSpPr>
          <p:cNvPr id="110597" name="Text Box 2"/>
          <p:cNvSpPr>
            <a:spLocks noGrp="1" noChangeArrowheads="1"/>
          </p:cNvSpPr>
          <p:nvPr>
            <p:ph type="body" idx="1"/>
          </p:nvPr>
        </p:nvSpPr>
        <p:spPr>
          <a:xfrm>
            <a:off x="1046163" y="4352925"/>
            <a:ext cx="4770437" cy="2235200"/>
          </a:xfrm>
          <a:noFill/>
          <a:ln>
            <a:solidFill>
              <a:srgbClr val="000000"/>
            </a:solidFill>
          </a:ln>
        </p:spPr>
        <p:txBody>
          <a:bodyPr>
            <a:spAutoFit/>
          </a:bodyPr>
          <a:lstStyle/>
          <a:p>
            <a:pPr marL="193675" indent="-193675" eaLnBrk="1" hangingPunct="1">
              <a:lnSpc>
                <a:spcPct val="97000"/>
              </a:lnSpc>
              <a:spcBef>
                <a:spcPct val="0"/>
              </a:spcBef>
              <a:buSzPct val="45000"/>
              <a:tabLst>
                <a:tab pos="649288" algn="l"/>
                <a:tab pos="1298575" algn="l"/>
                <a:tab pos="1947863" algn="l"/>
                <a:tab pos="2597150" algn="l"/>
                <a:tab pos="3248025" algn="l"/>
                <a:tab pos="3897313" algn="l"/>
                <a:tab pos="4546600" algn="l"/>
              </a:tabLst>
            </a:pPr>
            <a:r>
              <a:rPr lang="en-GB" smtClean="0">
                <a:ea typeface="Gothic"/>
                <a:cs typeface="Gothic"/>
              </a:rPr>
              <a:t>Figure 2 Clinics Scheduling Specialty Care Appointments for Children, According to Type of Insurance. Public insurance was reported by callers as the Illinois Medicaid–Children's Health Insurance Program (CHIP) umbrella program; private insurance was reported by callers as Blue Cross Blue Shield. Each of the 273 clinics was called twice (for a total of 546 calls) by the same caller, with only insurance coverage varying between the two calls: once reporting Medicaid–CHIP coverage and once reporting private coverage. Calls were made 1 month apart, and the order of the reported insurance status was randomly assigned. Asthma clinics included 38 allergy–immunology clinics and 6 pulmonary disease clinics.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AB58015-7DDF-AA4C-B669-3039750722E4}" type="slidenum">
              <a:rPr lang="en-US" sz="1200"/>
              <a:pPr algn="r"/>
              <a:t>142</a:t>
            </a:fld>
            <a:endParaRPr lang="en-US" sz="1200"/>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59B0536-09DE-FE43-938F-31F37C377759}" type="slidenum">
              <a:rPr lang="en-US" sz="1200"/>
              <a:pPr algn="r"/>
              <a:t>145</a:t>
            </a:fld>
            <a:endParaRPr lang="en-US" sz="1200"/>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A7FFA2B-061A-A54C-8A8A-DFE1769E76DC}" type="slidenum">
              <a:rPr lang="en-US" sz="1200"/>
              <a:pPr/>
              <a:t>177</a:t>
            </a:fld>
            <a:endParaRPr lang="en-US" sz="1200"/>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8904482-5922-4442-B181-EF1102E27A2A}" type="slidenum">
              <a:rPr lang="en-US" sz="1200"/>
              <a:pPr/>
              <a:t>182</a:t>
            </a:fld>
            <a:endParaRPr lang="en-US" sz="1200"/>
          </a:p>
        </p:txBody>
      </p:sp>
      <p:sp>
        <p:nvSpPr>
          <p:cNvPr id="459778" name="Rectangle 2"/>
          <p:cNvSpPr>
            <a:spLocks noGrp="1" noRot="1" noChangeAspect="1" noChangeArrowheads="1" noTextEdit="1"/>
          </p:cNvSpPr>
          <p:nvPr>
            <p:ph type="sldImg"/>
          </p:nvPr>
        </p:nvSpPr>
        <p:spPr>
          <a:ln/>
        </p:spPr>
      </p:sp>
      <p:sp>
        <p:nvSpPr>
          <p:cNvPr id="459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7FC4725-73F3-684D-AE1B-86AFE34A60B8}" type="slidenum">
              <a:rPr lang="en-US" sz="1200"/>
              <a:pPr/>
              <a:t>194</a:t>
            </a:fld>
            <a:endParaRPr lang="en-US" sz="1200"/>
          </a:p>
        </p:txBody>
      </p:sp>
      <p:sp>
        <p:nvSpPr>
          <p:cNvPr id="474114" name="Rectangle 2"/>
          <p:cNvSpPr>
            <a:spLocks noGrp="1" noRot="1" noChangeAspect="1" noChangeArrowheads="1" noTextEdit="1"/>
          </p:cNvSpPr>
          <p:nvPr>
            <p:ph type="sldImg"/>
          </p:nvPr>
        </p:nvSpPr>
        <p:spPr>
          <a:ln/>
        </p:spPr>
      </p:sp>
      <p:sp>
        <p:nvSpPr>
          <p:cNvPr id="474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7FC4725-73F3-684D-AE1B-86AFE34A60B8}" type="slidenum">
              <a:rPr lang="en-US" sz="1200"/>
              <a:pPr/>
              <a:t>199</a:t>
            </a:fld>
            <a:endParaRPr lang="en-US" sz="1200"/>
          </a:p>
        </p:txBody>
      </p:sp>
      <p:sp>
        <p:nvSpPr>
          <p:cNvPr id="474114" name="Rectangle 2"/>
          <p:cNvSpPr>
            <a:spLocks noGrp="1" noRot="1" noChangeAspect="1" noChangeArrowheads="1" noTextEdit="1"/>
          </p:cNvSpPr>
          <p:nvPr>
            <p:ph type="sldImg"/>
          </p:nvPr>
        </p:nvSpPr>
        <p:spPr>
          <a:ln/>
        </p:spPr>
      </p:sp>
      <p:sp>
        <p:nvSpPr>
          <p:cNvPr id="474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7FC4725-73F3-684D-AE1B-86AFE34A60B8}" type="slidenum">
              <a:rPr lang="en-US" sz="1200"/>
              <a:pPr/>
              <a:t>200</a:t>
            </a:fld>
            <a:endParaRPr lang="en-US" sz="1200"/>
          </a:p>
        </p:txBody>
      </p:sp>
      <p:sp>
        <p:nvSpPr>
          <p:cNvPr id="474114" name="Rectangle 2"/>
          <p:cNvSpPr>
            <a:spLocks noGrp="1" noRot="1" noChangeAspect="1" noChangeArrowheads="1" noTextEdit="1"/>
          </p:cNvSpPr>
          <p:nvPr>
            <p:ph type="sldImg"/>
          </p:nvPr>
        </p:nvSpPr>
        <p:spPr>
          <a:ln/>
        </p:spPr>
      </p:sp>
      <p:sp>
        <p:nvSpPr>
          <p:cNvPr id="474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9186" name="Text Box 2"/>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endParaRPr lang="en-US" smtClean="0">
              <a:cs typeface="+mn-cs"/>
            </a:endParaRPr>
          </a:p>
        </p:txBody>
      </p:sp>
      <p:sp>
        <p:nvSpPr>
          <p:cNvPr id="306179" name="Text Box 3"/>
          <p:cNvSpPr>
            <a:spLocks noGrp="1" noChangeArrowheads="1"/>
          </p:cNvSpPr>
          <p:nvPr>
            <p:ph type="body"/>
          </p:nvPr>
        </p:nvSpPr>
        <p:spPr>
          <a:xfrm>
            <a:off x="1046163" y="4352925"/>
            <a:ext cx="4770437" cy="3478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defTabSz="457200" eaLnBrk="1">
              <a:lnSpc>
                <a:spcPct val="93000"/>
              </a:lnSpc>
              <a:spcBef>
                <a:spcPct val="0"/>
              </a:spcBef>
              <a:buSzPct val="45000"/>
              <a:buFont typeface="Wingdings" charset="0"/>
              <a:buNone/>
              <a:tabLst>
                <a:tab pos="723900" algn="l"/>
                <a:tab pos="1447800" algn="l"/>
                <a:tab pos="2171700" algn="l"/>
                <a:tab pos="2895600" algn="l"/>
                <a:tab pos="3619500" algn="l"/>
                <a:tab pos="4343400" algn="l"/>
                <a:tab pos="5067300" algn="l"/>
              </a:tabLst>
            </a:pPr>
            <a:r>
              <a:rPr lang="en-GB">
                <a:latin typeface="Times New Roman" charset="0"/>
              </a:rPr>
              <a:t>Number Of Bypass Surgeries Among Medicare Beneficiaries And Number Of Hospitals Performing Bypass Surgeries, 1993–2004</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2C1B6FB-FE19-5C47-8CCF-0E5A1CC5EF8A}" type="slidenum">
              <a:rPr lang="en-US" sz="1200"/>
              <a:pPr algn="r"/>
              <a:t>59</a:t>
            </a:fld>
            <a:endParaRPr lang="en-US" sz="1200"/>
          </a:p>
        </p:txBody>
      </p:sp>
      <p:sp>
        <p:nvSpPr>
          <p:cNvPr id="317442" name="Rectangle 2"/>
          <p:cNvSpPr>
            <a:spLocks noGrp="1" noRot="1" noChangeAspect="1" noChangeArrowheads="1" noTextEdit="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2C1B6FB-FE19-5C47-8CCF-0E5A1CC5EF8A}" type="slidenum">
              <a:rPr lang="en-US" sz="1200"/>
              <a:pPr algn="r"/>
              <a:t>60</a:t>
            </a:fld>
            <a:endParaRPr lang="en-US" sz="1200"/>
          </a:p>
        </p:txBody>
      </p:sp>
      <p:sp>
        <p:nvSpPr>
          <p:cNvPr id="317442" name="Rectangle 2"/>
          <p:cNvSpPr>
            <a:spLocks noGrp="1" noRot="1" noChangeAspect="1" noChangeArrowheads="1" noTextEdit="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2"/>
          <p:cNvSpPr>
            <a:spLocks noGrp="1" noRot="1" noChangeAspect="1" noChangeArrowheads="1" noTextEdit="1"/>
          </p:cNvSpPr>
          <p:nvPr>
            <p:ph type="sldImg"/>
          </p:nvPr>
        </p:nvSpPr>
        <p:spPr>
          <a:ln/>
        </p:spPr>
      </p:sp>
      <p:sp>
        <p:nvSpPr>
          <p:cNvPr id="3225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Rot="1" noChangeAspect="1" noChangeArrowheads="1" noTextEdit="1"/>
          </p:cNvSpPr>
          <p:nvPr>
            <p:ph type="sldImg"/>
          </p:nvPr>
        </p:nvSpPr>
        <p:spPr>
          <a:ln/>
        </p:spPr>
      </p:sp>
      <p:sp>
        <p:nvSpPr>
          <p:cNvPr id="32563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pPr>
            <a:fld id="{A3915E7D-4A8D-441B-A3EE-0D93BE14B8D0}" type="slidenum">
              <a:rPr lang="en-US" b="1">
                <a:solidFill>
                  <a:prstClr val="black"/>
                </a:solidFill>
              </a:rPr>
              <a:pPr algn="r" rtl="0" fontAlgn="base">
                <a:spcBef>
                  <a:spcPct val="0"/>
                </a:spcBef>
                <a:spcAft>
                  <a:spcPct val="0"/>
                </a:spcAft>
              </a:pPr>
              <a:t>113</a:t>
            </a:fld>
            <a:endParaRPr lang="en-US" b="1"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C071C5E-C0C3-5840-9B92-BD148DBD3B1E}" type="slidenum">
              <a:rPr lang="en-US" sz="1200"/>
              <a:pPr/>
              <a:t>132</a:t>
            </a:fld>
            <a:endParaRPr lang="en-US" sz="1200"/>
          </a:p>
        </p:txBody>
      </p:sp>
      <p:sp>
        <p:nvSpPr>
          <p:cNvPr id="401410" name="Rectangle 2"/>
          <p:cNvSpPr>
            <a:spLocks noGrp="1" noRot="1" noChangeAspect="1" noChangeArrowheads="1" noTextEdit="1"/>
          </p:cNvSpPr>
          <p:nvPr>
            <p:ph type="sldImg"/>
          </p:nvPr>
        </p:nvSpPr>
        <p:spPr>
          <a:ln/>
        </p:spPr>
      </p:sp>
      <p:sp>
        <p:nvSpPr>
          <p:cNvPr id="401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7317E6-000B-4C80-A04F-E0BC18A76F4E}" type="slidenum">
              <a:rPr lang="en-US"/>
              <a:pPr/>
              <a:t>141</a:t>
            </a:fld>
            <a:endParaRPr lang="en-US"/>
          </a:p>
        </p:txBody>
      </p:sp>
      <p:sp>
        <p:nvSpPr>
          <p:cNvPr id="854018" name="Rectangle 2"/>
          <p:cNvSpPr>
            <a:spLocks noGrp="1" noRot="1" noChangeAspect="1" noChangeArrowheads="1" noTextEdit="1"/>
          </p:cNvSpPr>
          <p:nvPr>
            <p:ph type="sldImg"/>
          </p:nvPr>
        </p:nvSpPr>
        <p:spPr>
          <a:ln/>
        </p:spPr>
      </p:sp>
      <p:sp>
        <p:nvSpPr>
          <p:cNvPr id="85401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59596" y="1325366"/>
            <a:ext cx="4136204" cy="46644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648200" y="1325366"/>
            <a:ext cx="4136204" cy="46644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bg1">
                <a:lumMod val="75000"/>
              </a:schemeClr>
            </a:gs>
            <a:gs pos="50000">
              <a:schemeClr val="bg1">
                <a:lumMod val="90000"/>
              </a:schemeClr>
            </a:gs>
            <a:gs pos="100000">
              <a:srgbClr val="D8E4BC"/>
            </a:gs>
          </a:gsLst>
          <a:lin ang="54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9596" y="171898"/>
            <a:ext cx="8424809"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59596" y="1315092"/>
            <a:ext cx="8424809" cy="467474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p:nvSpPr>
        <p:spPr>
          <a:xfrm>
            <a:off x="0" y="6000109"/>
            <a:ext cx="9144000" cy="857892"/>
          </a:xfrm>
          <a:prstGeom prst="rect">
            <a:avLst/>
          </a:prstGeom>
          <a:gradFill>
            <a:gsLst>
              <a:gs pos="27000">
                <a:schemeClr val="accent1"/>
              </a:gs>
              <a:gs pos="50000">
                <a:schemeClr val="accent1"/>
              </a:gs>
              <a:gs pos="100000">
                <a:schemeClr val="tx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NHP-logo.jpg"/>
          <p:cNvPicPr>
            <a:picLocks noChangeAspect="1"/>
          </p:cNvPicPr>
          <p:nvPr userDrawn="1"/>
        </p:nvPicPr>
        <p:blipFill rotWithShape="1">
          <a:blip r:embed="rId7">
            <a:extLst>
              <a:ext uri="{28A0092B-C50C-407E-A947-70E740481C1C}">
                <a14:useLocalDpi xmlns:a14="http://schemas.microsoft.com/office/drawing/2010/main" val="0"/>
              </a:ext>
            </a:extLst>
          </a:blip>
          <a:srcRect l="1888" t="4936" r="2437" b="13073"/>
          <a:stretch/>
        </p:blipFill>
        <p:spPr>
          <a:xfrm>
            <a:off x="0" y="6005093"/>
            <a:ext cx="3968941" cy="85290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5" r:id="rId2"/>
    <p:sldLayoutId id="2147483654" r:id="rId3"/>
    <p:sldLayoutId id="2147483650" r:id="rId4"/>
    <p:sldLayoutId id="2147483652" r:id="rId5"/>
  </p:sldLayoutIdLst>
  <p:txStyles>
    <p:titleStyle>
      <a:lvl1pPr algn="ctr" defTabSz="914400" rtl="0" eaLnBrk="1" latinLnBrk="0" hangingPunct="1">
        <a:spcBef>
          <a:spcPct val="0"/>
        </a:spcBef>
        <a:buNone/>
        <a:defRPr sz="4800" kern="1200">
          <a:solidFill>
            <a:schemeClr val="tx1"/>
          </a:solidFill>
          <a:latin typeface="Franklin Gothic Medium" pitchFamily="34" charset="0"/>
          <a:ea typeface="+mj-ea"/>
          <a:cs typeface="+mj-cs"/>
        </a:defRPr>
      </a:lvl1pPr>
    </p:titleStyle>
    <p:bodyStyle>
      <a:lvl1pPr marL="342900" indent="-342900" algn="l" defTabSz="914400" rtl="0" eaLnBrk="1" latinLnBrk="0" hangingPunct="1">
        <a:spcBef>
          <a:spcPts val="0"/>
        </a:spcBef>
        <a:spcAft>
          <a:spcPts val="600"/>
        </a:spcAft>
        <a:buFont typeface="Arial" pitchFamily="34" charset="0"/>
        <a:buChar char="•"/>
        <a:defRPr sz="3200" kern="1200">
          <a:solidFill>
            <a:schemeClr val="tx1"/>
          </a:solidFill>
          <a:latin typeface="Franklin Gothic Medium" pitchFamily="34" charset="0"/>
          <a:ea typeface="+mn-ea"/>
          <a:cs typeface="+mn-cs"/>
        </a:defRPr>
      </a:lvl1pPr>
      <a:lvl2pPr marL="742950" indent="-285750" algn="l" defTabSz="914400" rtl="0" eaLnBrk="1" latinLnBrk="0" hangingPunct="1">
        <a:spcBef>
          <a:spcPts val="0"/>
        </a:spcBef>
        <a:spcAft>
          <a:spcPts val="600"/>
        </a:spcAft>
        <a:buFont typeface="Arial" pitchFamily="34" charset="0"/>
        <a:buChar char="•"/>
        <a:defRPr sz="2800" kern="1200">
          <a:solidFill>
            <a:schemeClr val="tx1"/>
          </a:solidFill>
          <a:latin typeface="Franklin Gothic Medium" pitchFamily="34" charset="0"/>
          <a:ea typeface="+mn-ea"/>
          <a:cs typeface="+mn-cs"/>
        </a:defRPr>
      </a:lvl2pPr>
      <a:lvl3pPr marL="1143000" indent="-228600" algn="l" defTabSz="914400" rtl="0" eaLnBrk="1" latinLnBrk="0" hangingPunct="1">
        <a:spcBef>
          <a:spcPts val="0"/>
        </a:spcBef>
        <a:spcAft>
          <a:spcPts val="600"/>
        </a:spcAft>
        <a:buFont typeface="Arial" pitchFamily="34" charset="0"/>
        <a:buChar char="•"/>
        <a:defRPr sz="2400" kern="1200">
          <a:solidFill>
            <a:schemeClr val="tx1"/>
          </a:solidFill>
          <a:latin typeface="Franklin Gothic Medium" pitchFamily="34" charset="0"/>
          <a:ea typeface="+mn-ea"/>
          <a:cs typeface="+mn-cs"/>
        </a:defRPr>
      </a:lvl3pPr>
      <a:lvl4pPr marL="1600200" indent="-228600" algn="l" defTabSz="914400" rtl="0" eaLnBrk="1" latinLnBrk="0" hangingPunct="1">
        <a:spcBef>
          <a:spcPts val="0"/>
        </a:spcBef>
        <a:spcAft>
          <a:spcPts val="600"/>
        </a:spcAft>
        <a:buFont typeface="Arial" pitchFamily="34" charset="0"/>
        <a:buChar char="•"/>
        <a:defRPr sz="2000" kern="1200">
          <a:solidFill>
            <a:schemeClr val="tx1"/>
          </a:solidFill>
          <a:latin typeface="Franklin Gothic Medium" pitchFamily="34" charset="0"/>
          <a:ea typeface="+mn-ea"/>
          <a:cs typeface="+mn-cs"/>
        </a:defRPr>
      </a:lvl4pPr>
      <a:lvl5pPr marL="2057400" indent="-228600" algn="l" defTabSz="914400" rtl="0" eaLnBrk="1" latinLnBrk="0" hangingPunct="1">
        <a:spcBef>
          <a:spcPts val="0"/>
        </a:spcBef>
        <a:spcAft>
          <a:spcPts val="600"/>
        </a:spcAft>
        <a:buFont typeface="Arial" pitchFamily="34" charset="0"/>
        <a:buChar char="•"/>
        <a:defRPr sz="1800" kern="1200">
          <a:solidFill>
            <a:schemeClr val="tx1"/>
          </a:solidFill>
          <a:latin typeface="Franklin Gothic Medium"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chart" Target="../charts/chart63.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chart" Target="../charts/chart65.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chart" Target="../charts/chart67.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chart" Target="../charts/chart6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chart" Target="../charts/chart70.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chart" Target="../charts/chart71.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chart" Target="../charts/chart72.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chart" Target="../charts/chart7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jpeg"/><Relationship Id="rId1" Type="http://schemas.openxmlformats.org/officeDocument/2006/relationships/slideLayout" Target="../slideLayouts/slideLayout3.xml"/><Relationship Id="rId4" Type="http://schemas.microsoft.com/office/2007/relationships/hdphoto" Target="../media/hdphoto4.wdp"/></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chart" Target="../charts/chart78.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chart" Target="../charts/chart79.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39.xml.rels><?xml version="1.0" encoding="UTF-8" standalone="yes"?>
<Relationships xmlns="http://schemas.openxmlformats.org/package/2006/relationships"><Relationship Id="rId3" Type="http://schemas.openxmlformats.org/officeDocument/2006/relationships/hyperlink" Target="http://www.lexisnexis.com.ezp-prod1.hul.harvard.edu/lnacui2api/search/XMLCrossLinkSearch.do?bct=A&amp;risb=21_T10490860588&amp;returnToId=20_T10490865455&amp;csi=6742&amp;A=0.7853279803090291&amp;sourceCSI=3652&amp;indexTerm=" TargetMode="External"/><Relationship Id="rId2" Type="http://schemas.openxmlformats.org/officeDocument/2006/relationships/hyperlink" Target="http://www.lexisnexis.com.ezp-prod1.hul.harvard.edu/lnacui2api/search/XMLCrossLinkSearch.do?bct=A&amp;risb=21_T10490860588&amp;returnToId=20_T10490865455&amp;csi=6742&amp;A=0.7853279803090291&amp;sourceCSI=162599&amp;indexTerm=" TargetMode="Externa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hyperlink" Target="http://images.google.com/imgres?imgurl=http://www.visitingdc.com/images/richard-nixon-picture.jpg&amp;imgrefurl=http://www.visitingdc.com/president/richard-nixon-picture.htm&amp;h=336&amp;w=325&amp;sz=23&amp;hl=en&amp;start=1&amp;tbnid=rcrt6fmabc7XdM:&amp;tbnh=119&amp;tbnw=115&amp;prev=/images?q=nixon&amp;gbv=2&amp;ndsp=20&amp;svnum=10&amp;hl=en&amp;sa=N"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eg"/></Relationships>
</file>

<file path=ppt/slides/_rels/slide1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chart" Target="../charts/chart81.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chart" Target="../charts/chart83.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chart" Target="../charts/chart84.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chart" Target="../charts/chart85.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jpeg"/><Relationship Id="rId1" Type="http://schemas.openxmlformats.org/officeDocument/2006/relationships/slideLayout" Target="../slideLayouts/slideLayout3.xml"/><Relationship Id="rId4" Type="http://schemas.microsoft.com/office/2007/relationships/hdphoto" Target="../media/hdphoto6.wdp"/></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chart" Target="../charts/chart86.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chart" Target="../charts/chart87.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chart" Target="../charts/chart88.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2" Type="http://schemas.openxmlformats.org/officeDocument/2006/relationships/chart" Target="../charts/chart89.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chart" Target="../charts/chart90.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2" Type="http://schemas.openxmlformats.org/officeDocument/2006/relationships/chart" Target="../charts/chart91.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2" Type="http://schemas.openxmlformats.org/officeDocument/2006/relationships/chart" Target="../charts/chart92.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2" Type="http://schemas.openxmlformats.org/officeDocument/2006/relationships/chart" Target="../charts/chart93.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2" Type="http://schemas.openxmlformats.org/officeDocument/2006/relationships/chart" Target="../charts/chart94.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chart" Target="../charts/chart95.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chart" Target="../charts/chart96.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2" Type="http://schemas.openxmlformats.org/officeDocument/2006/relationships/chart" Target="../charts/chart97.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chart" Target="../charts/chart98.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chart" Target="../charts/chart99.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chart" Target="../charts/chart100.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chart" Target="../charts/chart101.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2" Type="http://schemas.openxmlformats.org/officeDocument/2006/relationships/chart" Target="../charts/chart102.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2" Type="http://schemas.openxmlformats.org/officeDocument/2006/relationships/chart" Target="../charts/chart103.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2" Type="http://schemas.openxmlformats.org/officeDocument/2006/relationships/chart" Target="../charts/chart104.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2" Type="http://schemas.openxmlformats.org/officeDocument/2006/relationships/chart" Target="../charts/chart10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2" Type="http://schemas.openxmlformats.org/officeDocument/2006/relationships/chart" Target="../charts/chart106.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2" Type="http://schemas.openxmlformats.org/officeDocument/2006/relationships/chart" Target="../charts/chart107.xml"/><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109.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2" Type="http://schemas.openxmlformats.org/officeDocument/2006/relationships/chart" Target="../charts/chart114.xml"/><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2" Type="http://schemas.openxmlformats.org/officeDocument/2006/relationships/chart" Target="../charts/chart115.xml"/><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chart" Target="../charts/chart118.xml"/><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2" Type="http://schemas.openxmlformats.org/officeDocument/2006/relationships/chart" Target="../charts/chart119.xml"/><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3" Type="http://schemas.openxmlformats.org/officeDocument/2006/relationships/chart" Target="../charts/chart121.xml"/><Relationship Id="rId2" Type="http://schemas.openxmlformats.org/officeDocument/2006/relationships/chart" Target="../charts/chart120.xml"/><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2" Type="http://schemas.openxmlformats.org/officeDocument/2006/relationships/chart" Target="../charts/chart122.xml"/><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2" Type="http://schemas.openxmlformats.org/officeDocument/2006/relationships/chart" Target="../charts/chart123.xml"/><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2" Type="http://schemas.openxmlformats.org/officeDocument/2006/relationships/chart" Target="../charts/chart124.xml"/><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11.xml.rels><?xml version="1.0" encoding="UTF-8" standalone="yes"?>
<Relationships xmlns="http://schemas.openxmlformats.org/package/2006/relationships"><Relationship Id="rId8" Type="http://schemas.openxmlformats.org/officeDocument/2006/relationships/diagramLayout" Target="../diagrams/layout15.xml"/><Relationship Id="rId13" Type="http://schemas.openxmlformats.org/officeDocument/2006/relationships/diagramLayout" Target="../diagrams/layout16.xml"/><Relationship Id="rId3" Type="http://schemas.openxmlformats.org/officeDocument/2006/relationships/diagramLayout" Target="../diagrams/layout14.xml"/><Relationship Id="rId7" Type="http://schemas.openxmlformats.org/officeDocument/2006/relationships/diagramData" Target="../diagrams/data15.xml"/><Relationship Id="rId12" Type="http://schemas.openxmlformats.org/officeDocument/2006/relationships/diagramData" Target="../diagrams/data16.xml"/><Relationship Id="rId2" Type="http://schemas.openxmlformats.org/officeDocument/2006/relationships/diagramData" Target="../diagrams/data14.xml"/><Relationship Id="rId16" Type="http://schemas.microsoft.com/office/2007/relationships/diagramDrawing" Target="../diagrams/drawing16.xml"/><Relationship Id="rId1" Type="http://schemas.openxmlformats.org/officeDocument/2006/relationships/slideLayout" Target="../slideLayouts/slideLayout3.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5" Type="http://schemas.openxmlformats.org/officeDocument/2006/relationships/diagramColors" Target="../diagrams/colors16.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 Id="rId14" Type="http://schemas.openxmlformats.org/officeDocument/2006/relationships/diagramQuickStyle" Target="../diagrams/quickStyle16.xml"/></Relationships>
</file>

<file path=ppt/slides/_rels/slide212.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3.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8.jpe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chart" Target="../charts/chart37.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chart" Target="../charts/chart3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chart" Target="../charts/chart43.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chart" Target="../charts/chart46.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chart" Target="../charts/chart4.xml"/><Relationship Id="rId7" Type="http://schemas.openxmlformats.org/officeDocument/2006/relationships/chart" Target="../charts/chart8.xml"/><Relationship Id="rId2" Type="http://schemas.openxmlformats.org/officeDocument/2006/relationships/chart" Target="../charts/chart3.xml"/><Relationship Id="rId1" Type="http://schemas.openxmlformats.org/officeDocument/2006/relationships/slideLayout" Target="../slideLayouts/slideLayout3.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 Id="rId9" Type="http://schemas.openxmlformats.org/officeDocument/2006/relationships/chart" Target="../charts/char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chart" Target="../charts/chart49.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chart" Target="../charts/chart50.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chart" Target="../charts/chart5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chart" Target="../charts/chart55.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chart" Target="../charts/chart56.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chart" Target="../charts/chart57.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87.xml.rels><?xml version="1.0" encoding="UTF-8" standalone="yes"?>
<Relationships xmlns="http://schemas.openxmlformats.org/package/2006/relationships"><Relationship Id="rId2" Type="http://schemas.openxmlformats.org/officeDocument/2006/relationships/chart" Target="../charts/chart58.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chart" Target="../charts/chart11.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7.xml.rels><?xml version="1.0" encoding="UTF-8" standalone="yes"?>
<Relationships xmlns="http://schemas.openxmlformats.org/package/2006/relationships"><Relationship Id="rId2" Type="http://schemas.openxmlformats.org/officeDocument/2006/relationships/chart" Target="../charts/chart61.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chart" Target="../charts/chart62.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40" name="Rectangle 4"/>
          <p:cNvSpPr>
            <a:spLocks noGrp="1" noChangeArrowheads="1"/>
          </p:cNvSpPr>
          <p:nvPr>
            <p:ph type="ctrTitle"/>
          </p:nvPr>
        </p:nvSpPr>
        <p:spPr>
          <a:xfrm>
            <a:off x="153619" y="2130425"/>
            <a:ext cx="4140403" cy="2148967"/>
          </a:xfrm>
        </p:spPr>
        <p:txBody>
          <a:bodyPr>
            <a:noAutofit/>
          </a:bodyPr>
          <a:lstStyle/>
          <a:p>
            <a:r>
              <a:rPr lang="en-US" sz="6000" dirty="0"/>
              <a:t>The Uninsured</a:t>
            </a:r>
          </a:p>
        </p:txBody>
      </p:sp>
      <p:pic>
        <p:nvPicPr>
          <p:cNvPr id="6" name="Picture 5" descr="Physician Waiting Room.jpg"/>
          <p:cNvPicPr>
            <a:picLocks noChangeAspect="1"/>
          </p:cNvPicPr>
          <p:nvPr/>
        </p:nvPicPr>
        <p:blipFill>
          <a:blip r:embed="rId2" cstate="print"/>
          <a:stretch>
            <a:fillRect/>
          </a:stretch>
        </p:blipFill>
        <p:spPr>
          <a:xfrm>
            <a:off x="4262475" y="1750085"/>
            <a:ext cx="4560343" cy="3070631"/>
          </a:xfrm>
          <a:prstGeom prst="rect">
            <a:avLst/>
          </a:prstGeom>
          <a:ln>
            <a:solidFill>
              <a:srgbClr val="0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14038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972922" y="1389888"/>
            <a:ext cx="7754112" cy="4030675"/>
          </a:xfrm>
          <a:prstGeom prst="rect">
            <a:avLst/>
          </a:prstGeom>
          <a:solidFill>
            <a:schemeClr val="bg1"/>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0" y="171898"/>
            <a:ext cx="9144000" cy="1143000"/>
          </a:xfrm>
        </p:spPr>
        <p:txBody>
          <a:bodyPr>
            <a:noAutofit/>
          </a:bodyPr>
          <a:lstStyle/>
          <a:p>
            <a:r>
              <a:rPr lang="en-US" sz="4000" dirty="0" smtClean="0"/>
              <a:t>Medicaid Enrollment</a:t>
            </a:r>
            <a:endParaRPr lang="en-US" sz="2400" dirty="0"/>
          </a:p>
        </p:txBody>
      </p:sp>
      <p:sp>
        <p:nvSpPr>
          <p:cNvPr id="8" name="TextBox 7"/>
          <p:cNvSpPr txBox="1"/>
          <p:nvPr/>
        </p:nvSpPr>
        <p:spPr>
          <a:xfrm>
            <a:off x="3955693" y="6268636"/>
            <a:ext cx="5188308" cy="307777"/>
          </a:xfrm>
          <a:prstGeom prst="rect">
            <a:avLst/>
          </a:prstGeom>
          <a:noFill/>
        </p:spPr>
        <p:txBody>
          <a:bodyPr wrap="square" rtlCol="0" anchor="ctr">
            <a:spAutoFit/>
          </a:bodyPr>
          <a:lstStyle/>
          <a:p>
            <a:pPr algn="r"/>
            <a:r>
              <a:rPr lang="en-US" sz="1400" dirty="0" smtClean="0">
                <a:solidFill>
                  <a:schemeClr val="bg2"/>
                </a:solidFill>
                <a:latin typeface="Franklin Gothic Book" pitchFamily="34" charset="0"/>
              </a:rPr>
              <a:t>Source: Bureau of the Census</a:t>
            </a:r>
            <a:endParaRPr lang="en-US" sz="1400" dirty="0">
              <a:solidFill>
                <a:schemeClr val="bg2"/>
              </a:solidFill>
              <a:latin typeface="Franklin Gothic Book" pitchFamily="34" charset="0"/>
            </a:endParaRPr>
          </a:p>
        </p:txBody>
      </p:sp>
      <p:graphicFrame>
        <p:nvGraphicFramePr>
          <p:cNvPr id="32" name="Table 31"/>
          <p:cNvGraphicFramePr>
            <a:graphicFrameLocks noGrp="1"/>
          </p:cNvGraphicFramePr>
          <p:nvPr>
            <p:extLst>
              <p:ext uri="{D42A27DB-BD31-4B8C-83A1-F6EECF244321}">
                <p14:modId xmlns:p14="http://schemas.microsoft.com/office/powerpoint/2010/main" val="2315513468"/>
              </p:ext>
            </p:extLst>
          </p:nvPr>
        </p:nvGraphicFramePr>
        <p:xfrm>
          <a:off x="59827" y="1311196"/>
          <a:ext cx="870448" cy="4890175"/>
        </p:xfrm>
        <a:graphic>
          <a:graphicData uri="http://schemas.openxmlformats.org/drawingml/2006/table">
            <a:tbl>
              <a:tblPr>
                <a:tableStyleId>{5C22544A-7EE6-4342-B048-85BDC9FD1C3A}</a:tableStyleId>
              </a:tblPr>
              <a:tblGrid>
                <a:gridCol w="870448"/>
              </a:tblGrid>
              <a:tr h="978035">
                <a:tc>
                  <a:txBody>
                    <a:bodyPr/>
                    <a:lstStyle/>
                    <a:p>
                      <a:pPr algn="r"/>
                      <a:r>
                        <a:rPr lang="en-US" sz="2000" dirty="0" smtClean="0">
                          <a:latin typeface="Franklin Gothic Book"/>
                          <a:cs typeface="Franklin Gothic Book"/>
                        </a:rPr>
                        <a:t>50%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978035">
                <a:tc>
                  <a:txBody>
                    <a:bodyPr/>
                    <a:lstStyle/>
                    <a:p>
                      <a:pPr algn="r"/>
                      <a:r>
                        <a:rPr lang="en-US" sz="2000" dirty="0" smtClean="0">
                          <a:latin typeface="Franklin Gothic Book"/>
                          <a:cs typeface="Franklin Gothic Book"/>
                        </a:rPr>
                        <a:t>40%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978035">
                <a:tc>
                  <a:txBody>
                    <a:bodyPr/>
                    <a:lstStyle/>
                    <a:p>
                      <a:pPr algn="r"/>
                      <a:r>
                        <a:rPr lang="en-US" sz="2000" dirty="0" smtClean="0">
                          <a:latin typeface="Franklin Gothic Book"/>
                          <a:cs typeface="Franklin Gothic Book"/>
                        </a:rPr>
                        <a:t>30%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978035">
                <a:tc>
                  <a:txBody>
                    <a:bodyPr/>
                    <a:lstStyle/>
                    <a:p>
                      <a:pPr algn="r"/>
                      <a:r>
                        <a:rPr lang="en-US" sz="2000" dirty="0" smtClean="0">
                          <a:latin typeface="Franklin Gothic Book"/>
                          <a:cs typeface="Franklin Gothic Book"/>
                        </a:rPr>
                        <a:t>20%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978035">
                <a:tc>
                  <a:txBody>
                    <a:bodyPr/>
                    <a:lstStyle/>
                    <a:p>
                      <a:pPr algn="r"/>
                      <a:r>
                        <a:rPr lang="en-US" sz="2000" dirty="0" smtClean="0">
                          <a:latin typeface="Franklin Gothic Book"/>
                          <a:cs typeface="Franklin Gothic Book"/>
                        </a:rPr>
                        <a:t>10%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34" name="Table 33"/>
          <p:cNvGraphicFramePr>
            <a:graphicFrameLocks noGrp="1"/>
          </p:cNvGraphicFramePr>
          <p:nvPr>
            <p:extLst>
              <p:ext uri="{D42A27DB-BD31-4B8C-83A1-F6EECF244321}">
                <p14:modId xmlns:p14="http://schemas.microsoft.com/office/powerpoint/2010/main" val="1986207233"/>
              </p:ext>
            </p:extLst>
          </p:nvPr>
        </p:nvGraphicFramePr>
        <p:xfrm>
          <a:off x="972922" y="1553211"/>
          <a:ext cx="7749599" cy="3867352"/>
        </p:xfrm>
        <a:graphic>
          <a:graphicData uri="http://schemas.openxmlformats.org/drawingml/2006/table">
            <a:tbl>
              <a:tblPr>
                <a:tableStyleId>{5C22544A-7EE6-4342-B048-85BDC9FD1C3A}</a:tableStyleId>
              </a:tblPr>
              <a:tblGrid>
                <a:gridCol w="7749599"/>
              </a:tblGrid>
              <a:tr h="96683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ysDot"/>
                      <a:round/>
                      <a:headEnd type="none" w="med" len="med"/>
                      <a:tailEnd type="none" w="med" len="med"/>
                    </a:lnT>
                    <a:lnB w="12700" cap="flat" cmpd="sng" algn="ctr">
                      <a:solidFill>
                        <a:scrgbClr r="0" g="0" b="0"/>
                      </a:solidFill>
                      <a:prstDash val="sysDot"/>
                      <a:round/>
                      <a:headEnd type="none" w="med" len="med"/>
                      <a:tailEnd type="none" w="med" len="med"/>
                    </a:lnB>
                    <a:lnTlToBr w="12700" cmpd="sng">
                      <a:noFill/>
                      <a:prstDash val="solid"/>
                    </a:lnTlToBr>
                    <a:lnBlToTr w="12700" cmpd="sng">
                      <a:noFill/>
                      <a:prstDash val="solid"/>
                    </a:lnBlToTr>
                    <a:noFill/>
                  </a:tcPr>
                </a:tc>
              </a:tr>
              <a:tr h="96683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ysDot"/>
                      <a:round/>
                      <a:headEnd type="none" w="med" len="med"/>
                      <a:tailEnd type="none" w="med" len="med"/>
                    </a:lnT>
                    <a:lnB w="12700" cap="flat" cmpd="sng" algn="ctr">
                      <a:solidFill>
                        <a:scrgbClr r="0" g="0" b="0"/>
                      </a:solidFill>
                      <a:prstDash val="sysDot"/>
                      <a:round/>
                      <a:headEnd type="none" w="med" len="med"/>
                      <a:tailEnd type="none" w="med" len="med"/>
                    </a:lnB>
                    <a:lnTlToBr w="12700" cmpd="sng">
                      <a:noFill/>
                      <a:prstDash val="solid"/>
                    </a:lnTlToBr>
                    <a:lnBlToTr w="12700" cmpd="sng">
                      <a:noFill/>
                      <a:prstDash val="solid"/>
                    </a:lnBlToTr>
                    <a:noFill/>
                  </a:tcPr>
                </a:tc>
              </a:tr>
              <a:tr h="96683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ysDot"/>
                      <a:round/>
                      <a:headEnd type="none" w="med" len="med"/>
                      <a:tailEnd type="none" w="med" len="med"/>
                    </a:lnT>
                    <a:lnB w="12700" cap="flat" cmpd="sng" algn="ctr">
                      <a:solidFill>
                        <a:scrgbClr r="0" g="0" b="0"/>
                      </a:solidFill>
                      <a:prstDash val="sysDot"/>
                      <a:round/>
                      <a:headEnd type="none" w="med" len="med"/>
                      <a:tailEnd type="none" w="med" len="med"/>
                    </a:lnB>
                    <a:lnTlToBr w="12700" cmpd="sng">
                      <a:noFill/>
                      <a:prstDash val="solid"/>
                    </a:lnTlToBr>
                    <a:lnBlToTr w="12700" cmpd="sng">
                      <a:noFill/>
                      <a:prstDash val="solid"/>
                    </a:lnBlToTr>
                    <a:noFill/>
                  </a:tcPr>
                </a:tc>
              </a:tr>
              <a:tr h="96683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842753" name="Rectangle 842752"/>
          <p:cNvSpPr/>
          <p:nvPr/>
        </p:nvSpPr>
        <p:spPr>
          <a:xfrm>
            <a:off x="1016364" y="4340361"/>
            <a:ext cx="221310" cy="1079703"/>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1327925" y="4309759"/>
            <a:ext cx="221310" cy="1110305"/>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1639486" y="4258757"/>
            <a:ext cx="221310" cy="1161308"/>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1951047" y="3942538"/>
            <a:ext cx="221310" cy="1477526"/>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2262608" y="3697722"/>
            <a:ext cx="221310" cy="1722341"/>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574169" y="3452908"/>
            <a:ext cx="221310" cy="1967156"/>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2885730" y="3243795"/>
            <a:ext cx="221310" cy="2176269"/>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3197291" y="3248896"/>
            <a:ext cx="221310" cy="2171168"/>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3508852" y="3223394"/>
            <a:ext cx="221310" cy="2196669"/>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820413" y="3259097"/>
            <a:ext cx="221310" cy="2160968"/>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4131974" y="3488610"/>
            <a:ext cx="221310" cy="1931454"/>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4443535" y="3621219"/>
            <a:ext cx="221310" cy="1798846"/>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4755096" y="3575316"/>
            <a:ext cx="221310" cy="1844748"/>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5066657" y="3544713"/>
            <a:ext cx="221310" cy="1875351"/>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5378218" y="3335602"/>
            <a:ext cx="221310" cy="2084462"/>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5689779" y="3187693"/>
            <a:ext cx="221310" cy="2232372"/>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6001340" y="2942877"/>
            <a:ext cx="221310" cy="2477187"/>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6312901" y="2728664"/>
            <a:ext cx="221310" cy="2691400"/>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2756" name="Picture 4" descr="PRIVINS%" hidden="1"/>
          <p:cNvPicPr>
            <a:picLocks noChangeAspect="1" noChangeArrowheads="1"/>
          </p:cNvPicPr>
          <p:nvPr/>
        </p:nvPicPr>
        <p:blipFill>
          <a:blip r:embed="rId2" cstate="print"/>
          <a:srcRect l="17600" t="21333" r="10640" b="15200"/>
          <a:stretch>
            <a:fillRect/>
          </a:stretch>
        </p:blipFill>
        <p:spPr bwMode="auto">
          <a:xfrm>
            <a:off x="972923" y="1375257"/>
            <a:ext cx="7776056" cy="4059936"/>
          </a:xfrm>
          <a:prstGeom prst="rect">
            <a:avLst/>
          </a:prstGeom>
          <a:noFill/>
        </p:spPr>
      </p:pic>
      <p:sp>
        <p:nvSpPr>
          <p:cNvPr id="35" name="Rectangle 34"/>
          <p:cNvSpPr/>
          <p:nvPr/>
        </p:nvSpPr>
        <p:spPr>
          <a:xfrm>
            <a:off x="6624462" y="2708263"/>
            <a:ext cx="221310" cy="2711801"/>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936023" y="2687862"/>
            <a:ext cx="221310" cy="2732201"/>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247584" y="2570555"/>
            <a:ext cx="221310" cy="2849509"/>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559145" y="2269638"/>
            <a:ext cx="221310" cy="3150426"/>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870706" y="1764707"/>
            <a:ext cx="221310" cy="3655358"/>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8182267" y="1703503"/>
            <a:ext cx="221310" cy="3716562"/>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8493821" y="1494390"/>
            <a:ext cx="221310" cy="3925674"/>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p:cNvGraphicFramePr>
            <a:graphicFrameLocks noGrp="1"/>
          </p:cNvGraphicFramePr>
          <p:nvPr>
            <p:extLst>
              <p:ext uri="{D42A27DB-BD31-4B8C-83A1-F6EECF244321}">
                <p14:modId xmlns:p14="http://schemas.microsoft.com/office/powerpoint/2010/main" val="969036641"/>
              </p:ext>
            </p:extLst>
          </p:nvPr>
        </p:nvGraphicFramePr>
        <p:xfrm>
          <a:off x="832959" y="5512006"/>
          <a:ext cx="7849205" cy="396240"/>
        </p:xfrm>
        <a:graphic>
          <a:graphicData uri="http://schemas.openxmlformats.org/drawingml/2006/table">
            <a:tbl>
              <a:tblPr>
                <a:tableStyleId>{5C22544A-7EE6-4342-B048-85BDC9FD1C3A}</a:tableStyleId>
              </a:tblPr>
              <a:tblGrid>
                <a:gridCol w="1569841"/>
                <a:gridCol w="1569841"/>
                <a:gridCol w="1569841"/>
                <a:gridCol w="1569841"/>
                <a:gridCol w="1569841"/>
              </a:tblGrid>
              <a:tr h="370840">
                <a:tc>
                  <a:txBody>
                    <a:bodyPr/>
                    <a:lstStyle/>
                    <a:p>
                      <a:pPr algn="r"/>
                      <a:r>
                        <a:rPr lang="en-US" sz="2000" dirty="0" smtClean="0">
                          <a:latin typeface="Franklin Gothic Book"/>
                          <a:cs typeface="Franklin Gothic Book"/>
                        </a:rPr>
                        <a:t>1990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latin typeface="Franklin Gothic Book"/>
                          <a:cs typeface="Franklin Gothic Book"/>
                        </a:rPr>
                        <a:t>1995</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latin typeface="Franklin Gothic Book"/>
                          <a:cs typeface="Franklin Gothic Book"/>
                        </a:rPr>
                        <a:t>2000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latin typeface="Franklin Gothic Book"/>
                          <a:cs typeface="Franklin Gothic Book"/>
                        </a:rPr>
                        <a:t>2005</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latin typeface="Franklin Gothic Book"/>
                          <a:cs typeface="Franklin Gothic Book"/>
                        </a:rPr>
                        <a:t>2010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344326222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orn bottom.png"/>
          <p:cNvPicPr>
            <a:picLocks noChangeAspect="1"/>
          </p:cNvPicPr>
          <p:nvPr/>
        </p:nvPicPr>
        <p:blipFill>
          <a:blip r:embed="rId2" cstate="print"/>
          <a:srcRect l="8514"/>
          <a:stretch>
            <a:fillRect/>
          </a:stretch>
        </p:blipFill>
        <p:spPr>
          <a:xfrm flipH="1">
            <a:off x="4747704" y="1430147"/>
            <a:ext cx="4162349" cy="4457370"/>
          </a:xfrm>
          <a:prstGeom prst="rect">
            <a:avLst/>
          </a:prstGeom>
          <a:effectLst>
            <a:outerShdw blurRad="63500" sx="102000" sy="102000" algn="ctr" rotWithShape="0">
              <a:prstClr val="black">
                <a:alpha val="40000"/>
              </a:prstClr>
            </a:outerShdw>
          </a:effectLst>
        </p:spPr>
      </p:pic>
      <p:pic>
        <p:nvPicPr>
          <p:cNvPr id="6" name="Picture 5" descr="Torn bottom.png"/>
          <p:cNvPicPr>
            <a:picLocks noChangeAspect="1"/>
          </p:cNvPicPr>
          <p:nvPr/>
        </p:nvPicPr>
        <p:blipFill>
          <a:blip r:embed="rId2" cstate="print"/>
          <a:srcRect l="17534"/>
          <a:stretch>
            <a:fillRect/>
          </a:stretch>
        </p:blipFill>
        <p:spPr>
          <a:xfrm>
            <a:off x="204965" y="1430147"/>
            <a:ext cx="4563937" cy="4457370"/>
          </a:xfrm>
          <a:prstGeom prst="rect">
            <a:avLst/>
          </a:prstGeom>
          <a:effectLst>
            <a:outerShdw blurRad="63500" sx="102000" sy="102000" algn="ctr" rotWithShape="0">
              <a:prstClr val="black">
                <a:alpha val="40000"/>
              </a:prstClr>
            </a:outerShdw>
          </a:effectLst>
        </p:spPr>
      </p:pic>
      <p:sp>
        <p:nvSpPr>
          <p:cNvPr id="4" name="Title 3"/>
          <p:cNvSpPr>
            <a:spLocks noGrp="1"/>
          </p:cNvSpPr>
          <p:nvPr>
            <p:ph type="title"/>
          </p:nvPr>
        </p:nvSpPr>
        <p:spPr>
          <a:xfrm>
            <a:off x="359596" y="171898"/>
            <a:ext cx="8424809" cy="1143000"/>
          </a:xfrm>
        </p:spPr>
        <p:txBody>
          <a:bodyPr>
            <a:normAutofit fontScale="90000"/>
          </a:bodyPr>
          <a:lstStyle/>
          <a:p>
            <a:r>
              <a:rPr lang="en-US" dirty="0" smtClean="0"/>
              <a:t>Prevention Saves Lives,</a:t>
            </a:r>
            <a:br>
              <a:rPr lang="en-US" dirty="0" smtClean="0"/>
            </a:br>
            <a:r>
              <a:rPr lang="en-US" dirty="0" smtClean="0"/>
              <a:t>But Not Money</a:t>
            </a:r>
            <a:endParaRPr lang="en-US" dirty="0"/>
          </a:p>
        </p:txBody>
      </p:sp>
      <p:sp>
        <p:nvSpPr>
          <p:cNvPr id="3" name="Content Placeholder 2"/>
          <p:cNvSpPr>
            <a:spLocks noGrp="1"/>
          </p:cNvSpPr>
          <p:nvPr>
            <p:ph idx="4294967295"/>
          </p:nvPr>
        </p:nvSpPr>
        <p:spPr>
          <a:xfrm>
            <a:off x="351270" y="1821485"/>
            <a:ext cx="4074566" cy="3489351"/>
          </a:xfrm>
          <a:noFill/>
          <a:ln>
            <a:noFill/>
          </a:ln>
          <a:effectLst/>
        </p:spPr>
        <p:style>
          <a:lnRef idx="1">
            <a:schemeClr val="dk1"/>
          </a:lnRef>
          <a:fillRef idx="2">
            <a:schemeClr val="dk1"/>
          </a:fillRef>
          <a:effectRef idx="1">
            <a:schemeClr val="dk1"/>
          </a:effectRef>
          <a:fontRef idx="minor">
            <a:schemeClr val="dk1"/>
          </a:fontRef>
        </p:style>
        <p:txBody>
          <a:bodyPr tIns="91440" bIns="91440">
            <a:normAutofit/>
          </a:bodyPr>
          <a:lstStyle/>
          <a:p>
            <a:pPr marL="0" indent="0">
              <a:spcAft>
                <a:spcPts val="1200"/>
              </a:spcAft>
              <a:buFontTx/>
              <a:buNone/>
            </a:pPr>
            <a:r>
              <a:rPr lang="en-US" sz="2400" dirty="0" smtClean="0">
                <a:latin typeface="Franklin Gothic Book"/>
                <a:cs typeface="Franklin Gothic Book"/>
              </a:rPr>
              <a:t>“</a:t>
            </a:r>
            <a:r>
              <a:rPr lang="en-US" sz="2400" dirty="0">
                <a:latin typeface="Franklin Gothic Book"/>
                <a:cs typeface="Franklin Gothic Book"/>
              </a:rPr>
              <a:t>Although some preventive services do save money, the vast majority reviewed in the health economics literature </a:t>
            </a:r>
            <a:r>
              <a:rPr lang="en-US" sz="2400" dirty="0" smtClean="0">
                <a:latin typeface="Franklin Gothic Book"/>
                <a:cs typeface="Franklin Gothic Book"/>
              </a:rPr>
              <a:t>do </a:t>
            </a:r>
            <a:r>
              <a:rPr lang="en-US" sz="2400" dirty="0">
                <a:latin typeface="Franklin Gothic Book"/>
                <a:cs typeface="Franklin Gothic Book"/>
              </a:rPr>
              <a:t>not</a:t>
            </a:r>
            <a:r>
              <a:rPr lang="en-US" sz="2400" dirty="0" smtClean="0">
                <a:latin typeface="Franklin Gothic Book"/>
                <a:cs typeface="Franklin Gothic Book"/>
              </a:rPr>
              <a:t>.”</a:t>
            </a:r>
          </a:p>
          <a:p>
            <a:pPr algn="r">
              <a:spcAft>
                <a:spcPts val="0"/>
              </a:spcAft>
              <a:buFontTx/>
              <a:buNone/>
            </a:pPr>
            <a:r>
              <a:rPr lang="en-US" sz="1600" dirty="0" smtClean="0">
                <a:latin typeface="Franklin Gothic Book"/>
                <a:cs typeface="Franklin Gothic Book"/>
              </a:rPr>
              <a:t>Cohen JT et al, </a:t>
            </a:r>
          </a:p>
          <a:p>
            <a:pPr algn="r">
              <a:spcAft>
                <a:spcPts val="0"/>
              </a:spcAft>
              <a:buFontTx/>
              <a:buNone/>
            </a:pPr>
            <a:r>
              <a:rPr lang="en-US" sz="1600" dirty="0" smtClean="0">
                <a:latin typeface="Franklin Gothic Book"/>
                <a:cs typeface="Franklin Gothic Book"/>
              </a:rPr>
              <a:t>NEJM, 2008;358:661-663</a:t>
            </a:r>
            <a:endParaRPr lang="en-US" sz="1600" dirty="0">
              <a:latin typeface="Franklin Gothic Book"/>
              <a:cs typeface="Franklin Gothic Book"/>
            </a:endParaRPr>
          </a:p>
        </p:txBody>
      </p:sp>
      <p:sp>
        <p:nvSpPr>
          <p:cNvPr id="5" name="Content Placeholder 2"/>
          <p:cNvSpPr txBox="1">
            <a:spLocks/>
          </p:cNvSpPr>
          <p:nvPr/>
        </p:nvSpPr>
        <p:spPr>
          <a:xfrm>
            <a:off x="4967159" y="1821485"/>
            <a:ext cx="3920947" cy="3489351"/>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vert="horz" lIns="91440" tIns="91440" rIns="91440" bIns="91440" rtlCol="0">
            <a:normAutofit/>
          </a:bodyPr>
          <a:lstStyle/>
          <a:p>
            <a:pPr marR="0" lvl="0" algn="l" defTabSz="914400" rtl="0" eaLnBrk="1" fontAlgn="auto" latinLnBrk="0" hangingPunct="1">
              <a:spcBef>
                <a:spcPts val="0"/>
              </a:spcBef>
              <a:spcAft>
                <a:spcPts val="120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Franklin Gothic Book"/>
                <a:cs typeface="Franklin Gothic Book"/>
              </a:rPr>
              <a:t>“It’s a nice thing to think, and it seems like it should be true, but I don’t know of any evidence that preventive care actually saves money.”</a:t>
            </a:r>
          </a:p>
          <a:p>
            <a:pPr marL="342900" lvl="0" indent="-342900" algn="r">
              <a:lnSpc>
                <a:spcPct val="110000"/>
              </a:lnSpc>
            </a:pPr>
            <a:r>
              <a:rPr lang="en-US" sz="1600" dirty="0" smtClean="0">
                <a:solidFill>
                  <a:schemeClr val="tx1"/>
                </a:solidFill>
                <a:latin typeface="Franklin Gothic Book"/>
                <a:cs typeface="Franklin Gothic Book"/>
              </a:rPr>
              <a:t>Gruber J, quoted in </a:t>
            </a:r>
          </a:p>
          <a:p>
            <a:pPr marL="342900" lvl="0" indent="-342900" algn="r">
              <a:lnSpc>
                <a:spcPct val="110000"/>
              </a:lnSpc>
            </a:pPr>
            <a:r>
              <a:rPr lang="en-US" sz="1600" dirty="0" smtClean="0">
                <a:solidFill>
                  <a:schemeClr val="tx1"/>
                </a:solidFill>
                <a:latin typeface="Franklin Gothic Book"/>
                <a:cs typeface="Franklin Gothic Book"/>
              </a:rPr>
              <a:t>“Free lunch on health? Think again,” </a:t>
            </a:r>
          </a:p>
          <a:p>
            <a:pPr marL="342900" lvl="0" indent="-342900" algn="r">
              <a:lnSpc>
                <a:spcPct val="110000"/>
              </a:lnSpc>
            </a:pPr>
            <a:r>
              <a:rPr lang="en-US" sz="1600" dirty="0" smtClean="0">
                <a:solidFill>
                  <a:schemeClr val="tx1"/>
                </a:solidFill>
                <a:latin typeface="Franklin Gothic Book"/>
                <a:cs typeface="Franklin Gothic Book"/>
              </a:rPr>
              <a:t>NY Times, August 8, 2007: C 2.</a:t>
            </a:r>
          </a:p>
        </p:txBody>
      </p:sp>
    </p:spTree>
    <p:extLst>
      <p:ext uri="{BB962C8B-B14F-4D97-AF65-F5344CB8AC3E}">
        <p14:creationId xmlns:p14="http://schemas.microsoft.com/office/powerpoint/2010/main" val="69959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898"/>
            <a:ext cx="9144000" cy="1143000"/>
          </a:xfrm>
        </p:spPr>
        <p:txBody>
          <a:bodyPr>
            <a:normAutofit fontScale="90000"/>
          </a:bodyPr>
          <a:lstStyle/>
          <a:p>
            <a:r>
              <a:rPr lang="en-US" sz="2700" dirty="0" smtClean="0"/>
              <a:t>Chronic Disease Management, Randomized Controlled Trial</a:t>
            </a:r>
            <a:r>
              <a:rPr lang="en-US" sz="3100" dirty="0" smtClean="0"/>
              <a:t/>
            </a:r>
            <a:br>
              <a:rPr lang="en-US" sz="3100" dirty="0" smtClean="0"/>
            </a:br>
            <a:r>
              <a:rPr lang="en-US" dirty="0" smtClean="0"/>
              <a:t>No Savings at 14 of 15 Sites</a:t>
            </a:r>
            <a:endParaRPr lang="en-US" dirty="0"/>
          </a:p>
        </p:txBody>
      </p:sp>
      <p:sp>
        <p:nvSpPr>
          <p:cNvPr id="3" name="TextBox 2"/>
          <p:cNvSpPr txBox="1"/>
          <p:nvPr/>
        </p:nvSpPr>
        <p:spPr>
          <a:xfrm>
            <a:off x="3386937" y="6253249"/>
            <a:ext cx="5757065"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JAMA 2009;301:603</a:t>
            </a:r>
          </a:p>
        </p:txBody>
      </p:sp>
      <p:graphicFrame>
        <p:nvGraphicFramePr>
          <p:cNvPr id="4" name="Chart 3"/>
          <p:cNvGraphicFramePr/>
          <p:nvPr>
            <p:extLst>
              <p:ext uri="{D42A27DB-BD31-4B8C-83A1-F6EECF244321}">
                <p14:modId xmlns:p14="http://schemas.microsoft.com/office/powerpoint/2010/main" val="880104263"/>
              </p:ext>
            </p:extLst>
          </p:nvPr>
        </p:nvGraphicFramePr>
        <p:xfrm>
          <a:off x="1638605" y="1250899"/>
          <a:ext cx="7351775" cy="4754880"/>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0" y="1937309"/>
            <a:ext cx="1755648" cy="1938992"/>
          </a:xfrm>
          <a:prstGeom prst="rect">
            <a:avLst/>
          </a:prstGeom>
          <a:noFill/>
          <a:ln>
            <a:noFill/>
          </a:ln>
        </p:spPr>
        <p:txBody>
          <a:bodyPr wrap="square" rtlCol="0">
            <a:spAutoFit/>
          </a:bodyPr>
          <a:lstStyle/>
          <a:p>
            <a:pPr algn="ctr"/>
            <a:r>
              <a:rPr lang="en-US" sz="2000" dirty="0" smtClean="0">
                <a:latin typeface="Franklin Gothic Book"/>
                <a:cs typeface="Franklin Gothic Book"/>
              </a:rPr>
              <a:t>Change in total Medicare expenditures, intervention vs. control group</a:t>
            </a:r>
            <a:endParaRPr lang="en-US" sz="2000" dirty="0">
              <a:latin typeface="Franklin Gothic Book"/>
              <a:cs typeface="Franklin Gothic Book"/>
            </a:endParaRPr>
          </a:p>
        </p:txBody>
      </p:sp>
      <p:cxnSp>
        <p:nvCxnSpPr>
          <p:cNvPr id="19" name="Straight Connector 18"/>
          <p:cNvCxnSpPr/>
          <p:nvPr/>
        </p:nvCxnSpPr>
        <p:spPr>
          <a:xfrm>
            <a:off x="2545690" y="5062115"/>
            <a:ext cx="62983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Left-Right Arrow 6"/>
          <p:cNvSpPr/>
          <p:nvPr/>
        </p:nvSpPr>
        <p:spPr>
          <a:xfrm>
            <a:off x="2545690" y="5457136"/>
            <a:ext cx="6313018" cy="358449"/>
          </a:xfrm>
          <a:prstGeom prst="leftRightArrow">
            <a:avLst>
              <a:gd name="adj1" fmla="val 100000"/>
              <a:gd name="adj2" fmla="val 50000"/>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Franklin Gothic Book"/>
                <a:cs typeface="Franklin Gothic Book"/>
              </a:rPr>
              <a:t>15 Independent Sites</a:t>
            </a:r>
            <a:endParaRPr lang="en-US" sz="2000" dirty="0">
              <a:solidFill>
                <a:schemeClr val="tx1"/>
              </a:solidFill>
              <a:latin typeface="Franklin Gothic Book"/>
              <a:cs typeface="Franklin Gothic Book"/>
            </a:endParaRPr>
          </a:p>
        </p:txBody>
      </p:sp>
    </p:spTree>
    <p:extLst>
      <p:ext uri="{BB962C8B-B14F-4D97-AF65-F5344CB8AC3E}">
        <p14:creationId xmlns:p14="http://schemas.microsoft.com/office/powerpoint/2010/main" val="328891979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898"/>
            <a:ext cx="9144000" cy="1143000"/>
          </a:xfrm>
        </p:spPr>
        <p:txBody>
          <a:bodyPr>
            <a:normAutofit/>
          </a:bodyPr>
          <a:lstStyle/>
          <a:p>
            <a:r>
              <a:rPr lang="en-US" sz="4000" dirty="0" smtClean="0"/>
              <a:t>EMR: No Savings on Diagnostic Tests</a:t>
            </a:r>
            <a:endParaRPr lang="en-US" sz="7200" dirty="0"/>
          </a:p>
        </p:txBody>
      </p:sp>
      <p:sp>
        <p:nvSpPr>
          <p:cNvPr id="3" name="TextBox 2"/>
          <p:cNvSpPr txBox="1"/>
          <p:nvPr/>
        </p:nvSpPr>
        <p:spPr>
          <a:xfrm>
            <a:off x="3958620" y="6130138"/>
            <a:ext cx="5185382" cy="584776"/>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McCormick, </a:t>
            </a:r>
            <a:r>
              <a:rPr lang="en-US" sz="1600" dirty="0" err="1" smtClean="0">
                <a:solidFill>
                  <a:schemeClr val="bg2"/>
                </a:solidFill>
                <a:latin typeface="Franklin Gothic Book" pitchFamily="34" charset="0"/>
              </a:rPr>
              <a:t>Bor</a:t>
            </a:r>
            <a:r>
              <a:rPr lang="en-US" sz="1600" dirty="0" smtClean="0">
                <a:solidFill>
                  <a:schemeClr val="bg2"/>
                </a:solidFill>
                <a:latin typeface="Franklin Gothic Book" pitchFamily="34" charset="0"/>
              </a:rPr>
              <a:t>, </a:t>
            </a:r>
            <a:r>
              <a:rPr lang="en-US" sz="1600" dirty="0" err="1" smtClean="0">
                <a:solidFill>
                  <a:schemeClr val="bg2"/>
                </a:solidFill>
                <a:latin typeface="Franklin Gothic Book" pitchFamily="34" charset="0"/>
              </a:rPr>
              <a:t>Woolhandler</a:t>
            </a:r>
            <a:r>
              <a:rPr lang="en-US" sz="1600" dirty="0" smtClean="0">
                <a:solidFill>
                  <a:schemeClr val="bg2"/>
                </a:solidFill>
                <a:latin typeface="Franklin Gothic Book" pitchFamily="34" charset="0"/>
              </a:rPr>
              <a:t>, Himmelstein. Health Affairs 2012;31:488</a:t>
            </a:r>
          </a:p>
        </p:txBody>
      </p:sp>
      <p:graphicFrame>
        <p:nvGraphicFramePr>
          <p:cNvPr id="4" name="Chart 3"/>
          <p:cNvGraphicFramePr/>
          <p:nvPr>
            <p:extLst>
              <p:ext uri="{D42A27DB-BD31-4B8C-83A1-F6EECF244321}">
                <p14:modId xmlns:p14="http://schemas.microsoft.com/office/powerpoint/2010/main" val="3484127322"/>
              </p:ext>
            </p:extLst>
          </p:nvPr>
        </p:nvGraphicFramePr>
        <p:xfrm>
          <a:off x="1638605" y="1250899"/>
          <a:ext cx="7351775" cy="4754880"/>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0" y="1937309"/>
            <a:ext cx="1755648" cy="2554545"/>
          </a:xfrm>
          <a:prstGeom prst="rect">
            <a:avLst/>
          </a:prstGeom>
          <a:noFill/>
          <a:ln>
            <a:noFill/>
          </a:ln>
        </p:spPr>
        <p:txBody>
          <a:bodyPr wrap="square" rtlCol="0">
            <a:spAutoFit/>
          </a:bodyPr>
          <a:lstStyle/>
          <a:p>
            <a:r>
              <a:rPr lang="en-US" sz="2000" dirty="0" smtClean="0">
                <a:latin typeface="Franklin Gothic Book"/>
                <a:cs typeface="Franklin Gothic Book"/>
              </a:rPr>
              <a:t>Odds ratio of test ordering, MDs with electronic access to result </a:t>
            </a:r>
            <a:r>
              <a:rPr lang="en-US" sz="2000" dirty="0" err="1" smtClean="0">
                <a:latin typeface="Franklin Gothic Book"/>
                <a:cs typeface="Franklin Gothic Book"/>
              </a:rPr>
              <a:t>vs</a:t>
            </a:r>
            <a:r>
              <a:rPr lang="en-US" sz="2000" dirty="0" smtClean="0">
                <a:latin typeface="Franklin Gothic Book"/>
                <a:cs typeface="Franklin Gothic Book"/>
              </a:rPr>
              <a:t> no electronic access</a:t>
            </a:r>
            <a:endParaRPr lang="en-US" sz="2000" dirty="0">
              <a:latin typeface="Franklin Gothic Book"/>
              <a:cs typeface="Franklin Gothic Book"/>
            </a:endParaRPr>
          </a:p>
        </p:txBody>
      </p:sp>
      <p:sp>
        <p:nvSpPr>
          <p:cNvPr id="5" name="TextBox 4"/>
          <p:cNvSpPr txBox="1"/>
          <p:nvPr/>
        </p:nvSpPr>
        <p:spPr>
          <a:xfrm>
            <a:off x="2490633" y="2572910"/>
            <a:ext cx="1797872" cy="584776"/>
          </a:xfrm>
          <a:prstGeom prst="rect">
            <a:avLst/>
          </a:prstGeom>
          <a:noFill/>
        </p:spPr>
        <p:txBody>
          <a:bodyPr wrap="square" rtlCol="0">
            <a:spAutoFit/>
          </a:bodyPr>
          <a:lstStyle/>
          <a:p>
            <a:pPr algn="ctr"/>
            <a:r>
              <a:rPr lang="en-US" sz="3200" dirty="0" smtClean="0">
                <a:solidFill>
                  <a:srgbClr val="EBF1DD"/>
                </a:solidFill>
                <a:latin typeface="Franklin Gothic Book"/>
                <a:cs typeface="Franklin Gothic Book"/>
              </a:rPr>
              <a:t>1.4</a:t>
            </a:r>
            <a:endParaRPr lang="en-US" sz="3200" dirty="0">
              <a:solidFill>
                <a:srgbClr val="EBF1DD"/>
              </a:solidFill>
              <a:latin typeface="Franklin Gothic Book"/>
              <a:cs typeface="Franklin Gothic Book"/>
            </a:endParaRPr>
          </a:p>
        </p:txBody>
      </p:sp>
      <p:sp>
        <p:nvSpPr>
          <p:cNvPr id="10" name="TextBox 9"/>
          <p:cNvSpPr txBox="1"/>
          <p:nvPr/>
        </p:nvSpPr>
        <p:spPr>
          <a:xfrm>
            <a:off x="4676120" y="1999616"/>
            <a:ext cx="1789626" cy="584776"/>
          </a:xfrm>
          <a:prstGeom prst="rect">
            <a:avLst/>
          </a:prstGeom>
          <a:noFill/>
        </p:spPr>
        <p:txBody>
          <a:bodyPr wrap="square" rtlCol="0">
            <a:spAutoFit/>
          </a:bodyPr>
          <a:lstStyle/>
          <a:p>
            <a:pPr algn="ctr"/>
            <a:r>
              <a:rPr lang="en-US" sz="3200" dirty="0" smtClean="0">
                <a:solidFill>
                  <a:srgbClr val="EBF1DD"/>
                </a:solidFill>
                <a:latin typeface="Franklin Gothic Book"/>
                <a:cs typeface="Franklin Gothic Book"/>
              </a:rPr>
              <a:t>1.7</a:t>
            </a:r>
            <a:endParaRPr lang="en-US" sz="3200" dirty="0">
              <a:solidFill>
                <a:srgbClr val="EBF1DD"/>
              </a:solidFill>
              <a:latin typeface="Franklin Gothic Book"/>
              <a:cs typeface="Franklin Gothic Book"/>
            </a:endParaRPr>
          </a:p>
        </p:txBody>
      </p:sp>
      <p:sp>
        <p:nvSpPr>
          <p:cNvPr id="11" name="TextBox 10"/>
          <p:cNvSpPr txBox="1"/>
          <p:nvPr/>
        </p:nvSpPr>
        <p:spPr>
          <a:xfrm>
            <a:off x="6845114" y="2791286"/>
            <a:ext cx="1789626" cy="584776"/>
          </a:xfrm>
          <a:prstGeom prst="rect">
            <a:avLst/>
          </a:prstGeom>
          <a:noFill/>
        </p:spPr>
        <p:txBody>
          <a:bodyPr wrap="square" rtlCol="0">
            <a:spAutoFit/>
          </a:bodyPr>
          <a:lstStyle/>
          <a:p>
            <a:pPr algn="ctr"/>
            <a:r>
              <a:rPr lang="en-US" sz="3200" dirty="0" smtClean="0">
                <a:solidFill>
                  <a:srgbClr val="EBF1DD"/>
                </a:solidFill>
                <a:latin typeface="Franklin Gothic Book"/>
                <a:cs typeface="Franklin Gothic Book"/>
              </a:rPr>
              <a:t>1.2</a:t>
            </a:r>
            <a:endParaRPr lang="en-US" sz="3200" dirty="0">
              <a:solidFill>
                <a:srgbClr val="EBF1DD"/>
              </a:solidFill>
              <a:latin typeface="Franklin Gothic Book"/>
              <a:cs typeface="Franklin Gothic Book"/>
            </a:endParaRPr>
          </a:p>
        </p:txBody>
      </p:sp>
    </p:spTree>
    <p:extLst>
      <p:ext uri="{BB962C8B-B14F-4D97-AF65-F5344CB8AC3E}">
        <p14:creationId xmlns:p14="http://schemas.microsoft.com/office/powerpoint/2010/main" val="422215777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3476" name="Text Box 4"/>
          <p:cNvSpPr txBox="1">
            <a:spLocks noChangeArrowheads="1"/>
          </p:cNvSpPr>
          <p:nvPr/>
        </p:nvSpPr>
        <p:spPr bwMode="auto">
          <a:xfrm>
            <a:off x="5984134" y="6253909"/>
            <a:ext cx="3159866" cy="37357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945" tIns="41473" rIns="82945" bIns="41473">
            <a:spAutoFit/>
          </a:bodyPr>
          <a:lstStyle>
            <a:lvl1pPr defTabSz="828675">
              <a:defRPr sz="2400">
                <a:solidFill>
                  <a:schemeClr val="tx1"/>
                </a:solidFill>
                <a:latin typeface="Times New Roman" charset="0"/>
                <a:ea typeface="ＭＳ Ｐゴシック" charset="0"/>
              </a:defRPr>
            </a:lvl1pPr>
            <a:lvl2pPr marL="742950" indent="-285750" defTabSz="828675">
              <a:defRPr sz="2400">
                <a:solidFill>
                  <a:schemeClr val="tx1"/>
                </a:solidFill>
                <a:latin typeface="Times New Roman" charset="0"/>
                <a:ea typeface="ＭＳ Ｐゴシック" charset="0"/>
              </a:defRPr>
            </a:lvl2pPr>
            <a:lvl3pPr marL="1143000" indent="-228600" defTabSz="828675">
              <a:defRPr sz="2400">
                <a:solidFill>
                  <a:schemeClr val="tx1"/>
                </a:solidFill>
                <a:latin typeface="Times New Roman" charset="0"/>
                <a:ea typeface="ＭＳ Ｐゴシック" charset="0"/>
              </a:defRPr>
            </a:lvl3pPr>
            <a:lvl4pPr marL="1600200" indent="-228600" defTabSz="828675">
              <a:defRPr sz="2400">
                <a:solidFill>
                  <a:schemeClr val="tx1"/>
                </a:solidFill>
                <a:latin typeface="Times New Roman" charset="0"/>
                <a:ea typeface="ＭＳ Ｐゴシック" charset="0"/>
              </a:defRPr>
            </a:lvl4pPr>
            <a:lvl5pPr marL="2057400" indent="-228600" defTabSz="828675">
              <a:defRPr sz="2400">
                <a:solidFill>
                  <a:schemeClr val="tx1"/>
                </a:solidFill>
                <a:latin typeface="Times New Roman"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a:lnSpc>
                <a:spcPct val="93000"/>
              </a:lnSpc>
              <a:buClr>
                <a:srgbClr val="000000"/>
              </a:buClr>
              <a:buSzPct val="45000"/>
              <a:buFont typeface="Wingdings" charset="0"/>
              <a:buNone/>
              <a:defRPr/>
            </a:pPr>
            <a:r>
              <a:rPr lang="en-US" sz="2000" dirty="0" smtClean="0">
                <a:solidFill>
                  <a:schemeClr val="bg1"/>
                </a:solidFill>
                <a:latin typeface="Franklin Gothic Book"/>
                <a:cs typeface="Franklin Gothic Book"/>
              </a:rPr>
              <a:t>Source:  NY Times 9/21/12</a:t>
            </a:r>
          </a:p>
        </p:txBody>
      </p:sp>
      <p:sp>
        <p:nvSpPr>
          <p:cNvPr id="3" name="Title 2"/>
          <p:cNvSpPr>
            <a:spLocks noGrp="1"/>
          </p:cNvSpPr>
          <p:nvPr>
            <p:ph type="title"/>
          </p:nvPr>
        </p:nvSpPr>
        <p:spPr/>
        <p:txBody>
          <a:bodyPr>
            <a:noAutofit/>
          </a:bodyPr>
          <a:lstStyle/>
          <a:p>
            <a:pPr>
              <a:lnSpc>
                <a:spcPct val="93000"/>
              </a:lnSpc>
              <a:defRPr/>
            </a:pPr>
            <a:r>
              <a:rPr lang="en-US" sz="3600" dirty="0"/>
              <a:t>Hospitals That Got Federal HIT Bonuses Raised ED </a:t>
            </a:r>
            <a:r>
              <a:rPr lang="en-US" sz="3600" dirty="0" smtClean="0"/>
              <a:t>Billings: </a:t>
            </a:r>
            <a:r>
              <a:rPr lang="en-US" sz="3200" dirty="0" smtClean="0"/>
              <a:t>EMRs </a:t>
            </a:r>
            <a:r>
              <a:rPr lang="en-US" sz="3200" dirty="0"/>
              <a:t>Facilitate </a:t>
            </a:r>
            <a:r>
              <a:rPr lang="en-US" sz="3200" dirty="0" err="1" smtClean="0"/>
              <a:t>Upcoding</a:t>
            </a:r>
            <a:endParaRPr lang="en-US" sz="3600" dirty="0"/>
          </a:p>
        </p:txBody>
      </p:sp>
      <p:sp>
        <p:nvSpPr>
          <p:cNvPr id="4" name="TextBox 3"/>
          <p:cNvSpPr txBox="1"/>
          <p:nvPr/>
        </p:nvSpPr>
        <p:spPr>
          <a:xfrm>
            <a:off x="0" y="1838971"/>
            <a:ext cx="1979311" cy="1323439"/>
          </a:xfrm>
          <a:prstGeom prst="rect">
            <a:avLst/>
          </a:prstGeom>
          <a:noFill/>
        </p:spPr>
        <p:txBody>
          <a:bodyPr wrap="square" rtlCol="0">
            <a:spAutoFit/>
          </a:bodyPr>
          <a:lstStyle/>
          <a:p>
            <a:r>
              <a:rPr lang="en-US" sz="2000" dirty="0" smtClean="0">
                <a:latin typeface="Franklin Gothic Book"/>
                <a:cs typeface="Franklin Gothic Book"/>
              </a:rPr>
              <a:t>Annual increase in claims coded at the highest levels</a:t>
            </a:r>
            <a:endParaRPr lang="en-US" sz="2000" dirty="0">
              <a:latin typeface="Franklin Gothic Book"/>
              <a:cs typeface="Franklin Gothic Book"/>
            </a:endParaRPr>
          </a:p>
        </p:txBody>
      </p:sp>
      <p:graphicFrame>
        <p:nvGraphicFramePr>
          <p:cNvPr id="5" name="Table 4"/>
          <p:cNvGraphicFramePr>
            <a:graphicFrameLocks noGrp="1"/>
          </p:cNvGraphicFramePr>
          <p:nvPr>
            <p:extLst>
              <p:ext uri="{D42A27DB-BD31-4B8C-83A1-F6EECF244321}">
                <p14:modId xmlns:p14="http://schemas.microsoft.com/office/powerpoint/2010/main" val="2685625867"/>
              </p:ext>
            </p:extLst>
          </p:nvPr>
        </p:nvGraphicFramePr>
        <p:xfrm>
          <a:off x="1402010" y="5610964"/>
          <a:ext cx="7741990" cy="396240"/>
        </p:xfrm>
        <a:graphic>
          <a:graphicData uri="http://schemas.openxmlformats.org/drawingml/2006/table">
            <a:tbl>
              <a:tblPr>
                <a:tableStyleId>{5C22544A-7EE6-4342-B048-85BDC9FD1C3A}</a:tableStyleId>
              </a:tblPr>
              <a:tblGrid>
                <a:gridCol w="1548398"/>
                <a:gridCol w="1548398"/>
                <a:gridCol w="1548398"/>
                <a:gridCol w="1548398"/>
                <a:gridCol w="1548398"/>
              </a:tblGrid>
              <a:tr h="370840">
                <a:tc>
                  <a:txBody>
                    <a:bodyPr/>
                    <a:lstStyle/>
                    <a:p>
                      <a:pPr algn="r"/>
                      <a:r>
                        <a:rPr lang="en-US" sz="2000" dirty="0" smtClean="0">
                          <a:solidFill>
                            <a:srgbClr val="003300"/>
                          </a:solidFill>
                          <a:latin typeface="Franklin Gothic Book"/>
                          <a:cs typeface="Franklin Gothic Book"/>
                        </a:rPr>
                        <a:t>2006</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solidFill>
                            <a:srgbClr val="003300"/>
                          </a:solidFill>
                          <a:latin typeface="Franklin Gothic Book"/>
                          <a:cs typeface="Franklin Gothic Book"/>
                        </a:rPr>
                        <a:t>2007</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solidFill>
                            <a:srgbClr val="003300"/>
                          </a:solidFill>
                          <a:latin typeface="Franklin Gothic Book"/>
                          <a:cs typeface="Franklin Gothic Book"/>
                        </a:rPr>
                        <a:t>2008</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solidFill>
                            <a:srgbClr val="003300"/>
                          </a:solidFill>
                          <a:latin typeface="Franklin Gothic Book"/>
                          <a:cs typeface="Franklin Gothic Book"/>
                        </a:rPr>
                        <a:t>2009</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solidFill>
                            <a:srgbClr val="003300"/>
                          </a:solidFill>
                          <a:latin typeface="Franklin Gothic Book"/>
                          <a:cs typeface="Franklin Gothic Book"/>
                        </a:rPr>
                        <a:t>2010</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766636910"/>
              </p:ext>
            </p:extLst>
          </p:nvPr>
        </p:nvGraphicFramePr>
        <p:xfrm>
          <a:off x="1847355" y="1327686"/>
          <a:ext cx="750489" cy="4848948"/>
        </p:xfrm>
        <a:graphic>
          <a:graphicData uri="http://schemas.openxmlformats.org/drawingml/2006/table">
            <a:tbl>
              <a:tblPr>
                <a:tableStyleId>{5C22544A-7EE6-4342-B048-85BDC9FD1C3A}</a:tableStyleId>
              </a:tblPr>
              <a:tblGrid>
                <a:gridCol w="750489"/>
              </a:tblGrid>
              <a:tr h="808158">
                <a:tc>
                  <a:txBody>
                    <a:bodyPr/>
                    <a:lstStyle/>
                    <a:p>
                      <a:pPr algn="r"/>
                      <a:r>
                        <a:rPr lang="en-US" sz="2000" dirty="0" smtClean="0">
                          <a:latin typeface="Franklin Gothic Book"/>
                          <a:cs typeface="Franklin Gothic Book"/>
                        </a:rPr>
                        <a:t>50%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808158">
                <a:tc>
                  <a:txBody>
                    <a:bodyPr/>
                    <a:lstStyle/>
                    <a:p>
                      <a:pPr algn="r"/>
                      <a:r>
                        <a:rPr lang="en-US" sz="2000" dirty="0" smtClean="0">
                          <a:latin typeface="Franklin Gothic Book"/>
                          <a:cs typeface="Franklin Gothic Book"/>
                        </a:rPr>
                        <a:t>40%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808158">
                <a:tc>
                  <a:txBody>
                    <a:bodyPr/>
                    <a:lstStyle/>
                    <a:p>
                      <a:pPr algn="r"/>
                      <a:r>
                        <a:rPr lang="en-US" sz="2000" dirty="0" smtClean="0">
                          <a:latin typeface="Franklin Gothic Book"/>
                          <a:cs typeface="Franklin Gothic Book"/>
                        </a:rPr>
                        <a:t>30%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808158">
                <a:tc>
                  <a:txBody>
                    <a:bodyPr/>
                    <a:lstStyle/>
                    <a:p>
                      <a:pPr algn="r"/>
                      <a:r>
                        <a:rPr lang="en-US" sz="2000" dirty="0" smtClean="0">
                          <a:latin typeface="Franklin Gothic Book"/>
                          <a:cs typeface="Franklin Gothic Book"/>
                        </a:rPr>
                        <a:t>20%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808158">
                <a:tc>
                  <a:txBody>
                    <a:bodyPr/>
                    <a:lstStyle/>
                    <a:p>
                      <a:pPr algn="r"/>
                      <a:r>
                        <a:rPr lang="en-US" sz="2000" dirty="0" smtClean="0">
                          <a:latin typeface="Franklin Gothic Book"/>
                          <a:cs typeface="Franklin Gothic Book"/>
                        </a:rPr>
                        <a:t>10%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808158">
                <a:tc>
                  <a:txBody>
                    <a:bodyPr/>
                    <a:lstStyle/>
                    <a:p>
                      <a:pPr algn="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7" name="Rectangle 6"/>
          <p:cNvSpPr/>
          <p:nvPr/>
        </p:nvSpPr>
        <p:spPr>
          <a:xfrm>
            <a:off x="2597844" y="1533849"/>
            <a:ext cx="6127614" cy="4049035"/>
          </a:xfrm>
          <a:prstGeom prst="rect">
            <a:avLst/>
          </a:prstGeom>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aphicFrame>
        <p:nvGraphicFramePr>
          <p:cNvPr id="8" name="Table 7"/>
          <p:cNvGraphicFramePr>
            <a:graphicFrameLocks noGrp="1"/>
          </p:cNvGraphicFramePr>
          <p:nvPr>
            <p:extLst>
              <p:ext uri="{D42A27DB-BD31-4B8C-83A1-F6EECF244321}">
                <p14:modId xmlns:p14="http://schemas.microsoft.com/office/powerpoint/2010/main" val="76515"/>
              </p:ext>
            </p:extLst>
          </p:nvPr>
        </p:nvGraphicFramePr>
        <p:xfrm>
          <a:off x="2597844" y="1533849"/>
          <a:ext cx="6127614" cy="4040790"/>
        </p:xfrm>
        <a:graphic>
          <a:graphicData uri="http://schemas.openxmlformats.org/drawingml/2006/table">
            <a:tbl>
              <a:tblPr>
                <a:effectLst/>
                <a:tableStyleId>{5C22544A-7EE6-4342-B048-85BDC9FD1C3A}</a:tableStyleId>
              </a:tblPr>
              <a:tblGrid>
                <a:gridCol w="6127614"/>
              </a:tblGrid>
              <a:tr h="80815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rgbClr r="0" g="0" b="0"/>
                      </a:solidFill>
                      <a:prstDash val="sysDot"/>
                      <a:round/>
                      <a:headEnd type="none" w="med" len="med"/>
                      <a:tailEnd type="none" w="med" len="med"/>
                    </a:lnB>
                    <a:lnTlToBr w="12700" cmpd="sng">
                      <a:noFill/>
                      <a:prstDash val="solid"/>
                    </a:lnTlToBr>
                    <a:lnBlToTr w="12700" cmpd="sng">
                      <a:noFill/>
                      <a:prstDash val="solid"/>
                    </a:lnBlToTr>
                    <a:noFill/>
                  </a:tcPr>
                </a:tc>
              </a:tr>
              <a:tr h="80815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lnTlToBr w="12700" cmpd="sng">
                      <a:noFill/>
                      <a:prstDash val="solid"/>
                    </a:lnTlToBr>
                    <a:lnBlToTr w="12700" cmpd="sng">
                      <a:noFill/>
                      <a:prstDash val="solid"/>
                    </a:lnBlToTr>
                    <a:noFill/>
                  </a:tcPr>
                </a:tc>
              </a:tr>
              <a:tr h="80815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lnTlToBr w="12700" cmpd="sng">
                      <a:noFill/>
                      <a:prstDash val="solid"/>
                    </a:lnTlToBr>
                    <a:lnBlToTr w="12700" cmpd="sng">
                      <a:noFill/>
                      <a:prstDash val="solid"/>
                    </a:lnBlToTr>
                    <a:noFill/>
                  </a:tcPr>
                </a:tc>
              </a:tr>
              <a:tr h="80815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lnTlToBr w="12700" cmpd="sng">
                      <a:noFill/>
                      <a:prstDash val="solid"/>
                    </a:lnTlToBr>
                    <a:lnBlToTr w="12700" cmpd="sng">
                      <a:noFill/>
                      <a:prstDash val="solid"/>
                    </a:lnBlToTr>
                    <a:noFill/>
                  </a:tcPr>
                </a:tc>
              </a:tr>
              <a:tr h="80815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rgbClr r="0" g="0" b="0"/>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1" name="Rectangle 10"/>
          <p:cNvSpPr/>
          <p:nvPr/>
        </p:nvSpPr>
        <p:spPr>
          <a:xfrm>
            <a:off x="3546263" y="2572910"/>
            <a:ext cx="2870001" cy="1062837"/>
          </a:xfrm>
          <a:prstGeom prst="rect">
            <a:avLst/>
          </a:prstGeom>
          <a:solidFill>
            <a:srgbClr val="800000"/>
          </a:solid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Franklin Gothic Book"/>
                <a:cs typeface="Franklin Gothic Book"/>
              </a:rPr>
              <a:t>Hospitals receiving incentives for electronic recordkeeping</a:t>
            </a:r>
            <a:endParaRPr lang="en-US" sz="2000" dirty="0">
              <a:latin typeface="Franklin Gothic Book"/>
              <a:cs typeface="Franklin Gothic Book"/>
            </a:endParaRPr>
          </a:p>
        </p:txBody>
      </p:sp>
      <p:sp>
        <p:nvSpPr>
          <p:cNvPr id="9" name="Freeform 8"/>
          <p:cNvSpPr/>
          <p:nvPr/>
        </p:nvSpPr>
        <p:spPr>
          <a:xfrm>
            <a:off x="2581350" y="1822478"/>
            <a:ext cx="6119367" cy="3743913"/>
          </a:xfrm>
          <a:custGeom>
            <a:avLst/>
            <a:gdLst>
              <a:gd name="connsiteX0" fmla="*/ 0 w 6119367"/>
              <a:gd name="connsiteY0" fmla="*/ 3743913 h 3743913"/>
              <a:gd name="connsiteX1" fmla="*/ 3001954 w 6119367"/>
              <a:gd name="connsiteY1" fmla="*/ 2201817 h 3743913"/>
              <a:gd name="connsiteX2" fmla="*/ 4552413 w 6119367"/>
              <a:gd name="connsiteY2" fmla="*/ 717446 h 3743913"/>
              <a:gd name="connsiteX3" fmla="*/ 6119367 w 6119367"/>
              <a:gd name="connsiteY3" fmla="*/ 0 h 3743913"/>
              <a:gd name="connsiteX0" fmla="*/ 0 w 6119367"/>
              <a:gd name="connsiteY0" fmla="*/ 3743913 h 3743913"/>
              <a:gd name="connsiteX1" fmla="*/ 3001954 w 6119367"/>
              <a:gd name="connsiteY1" fmla="*/ 2201817 h 3743913"/>
              <a:gd name="connsiteX2" fmla="*/ 4552413 w 6119367"/>
              <a:gd name="connsiteY2" fmla="*/ 717446 h 3743913"/>
              <a:gd name="connsiteX3" fmla="*/ 6119367 w 6119367"/>
              <a:gd name="connsiteY3" fmla="*/ 0 h 3743913"/>
              <a:gd name="connsiteX0" fmla="*/ 0 w 6119367"/>
              <a:gd name="connsiteY0" fmla="*/ 3743913 h 3743913"/>
              <a:gd name="connsiteX1" fmla="*/ 3001954 w 6119367"/>
              <a:gd name="connsiteY1" fmla="*/ 2201817 h 3743913"/>
              <a:gd name="connsiteX2" fmla="*/ 4552413 w 6119367"/>
              <a:gd name="connsiteY2" fmla="*/ 717446 h 3743913"/>
              <a:gd name="connsiteX3" fmla="*/ 6119367 w 6119367"/>
              <a:gd name="connsiteY3" fmla="*/ 0 h 3743913"/>
              <a:gd name="connsiteX0" fmla="*/ 0 w 6119367"/>
              <a:gd name="connsiteY0" fmla="*/ 3743913 h 3743913"/>
              <a:gd name="connsiteX1" fmla="*/ 3001954 w 6119367"/>
              <a:gd name="connsiteY1" fmla="*/ 2201817 h 3743913"/>
              <a:gd name="connsiteX2" fmla="*/ 4552413 w 6119367"/>
              <a:gd name="connsiteY2" fmla="*/ 717446 h 3743913"/>
              <a:gd name="connsiteX3" fmla="*/ 6119367 w 6119367"/>
              <a:gd name="connsiteY3" fmla="*/ 0 h 3743913"/>
              <a:gd name="connsiteX0" fmla="*/ 0 w 6119367"/>
              <a:gd name="connsiteY0" fmla="*/ 3743913 h 3743913"/>
              <a:gd name="connsiteX1" fmla="*/ 3001954 w 6119367"/>
              <a:gd name="connsiteY1" fmla="*/ 2201817 h 3743913"/>
              <a:gd name="connsiteX2" fmla="*/ 4552413 w 6119367"/>
              <a:gd name="connsiteY2" fmla="*/ 717446 h 3743913"/>
              <a:gd name="connsiteX3" fmla="*/ 6119367 w 6119367"/>
              <a:gd name="connsiteY3" fmla="*/ 0 h 3743913"/>
              <a:gd name="connsiteX0" fmla="*/ 0 w 6119367"/>
              <a:gd name="connsiteY0" fmla="*/ 3743913 h 3743913"/>
              <a:gd name="connsiteX1" fmla="*/ 3001954 w 6119367"/>
              <a:gd name="connsiteY1" fmla="*/ 2201817 h 3743913"/>
              <a:gd name="connsiteX2" fmla="*/ 4552413 w 6119367"/>
              <a:gd name="connsiteY2" fmla="*/ 717446 h 3743913"/>
              <a:gd name="connsiteX3" fmla="*/ 6119367 w 6119367"/>
              <a:gd name="connsiteY3" fmla="*/ 0 h 3743913"/>
              <a:gd name="connsiteX0" fmla="*/ 0 w 6119367"/>
              <a:gd name="connsiteY0" fmla="*/ 3743913 h 3743913"/>
              <a:gd name="connsiteX1" fmla="*/ 3001954 w 6119367"/>
              <a:gd name="connsiteY1" fmla="*/ 2201817 h 3743913"/>
              <a:gd name="connsiteX2" fmla="*/ 4552413 w 6119367"/>
              <a:gd name="connsiteY2" fmla="*/ 717446 h 3743913"/>
              <a:gd name="connsiteX3" fmla="*/ 6119367 w 6119367"/>
              <a:gd name="connsiteY3" fmla="*/ 0 h 3743913"/>
            </a:gdLst>
            <a:ahLst/>
            <a:cxnLst>
              <a:cxn ang="0">
                <a:pos x="connsiteX0" y="connsiteY0"/>
              </a:cxn>
              <a:cxn ang="0">
                <a:pos x="connsiteX1" y="connsiteY1"/>
              </a:cxn>
              <a:cxn ang="0">
                <a:pos x="connsiteX2" y="connsiteY2"/>
              </a:cxn>
              <a:cxn ang="0">
                <a:pos x="connsiteX3" y="connsiteY3"/>
              </a:cxn>
            </a:cxnLst>
            <a:rect l="l" t="t" r="r" b="b"/>
            <a:pathLst>
              <a:path w="6119367" h="3743913">
                <a:moveTo>
                  <a:pt x="0" y="3743913"/>
                </a:moveTo>
                <a:cubicBezTo>
                  <a:pt x="1121609" y="3225070"/>
                  <a:pt x="82473" y="3687563"/>
                  <a:pt x="3001954" y="2201817"/>
                </a:cubicBezTo>
                <a:lnTo>
                  <a:pt x="4552413" y="717446"/>
                </a:lnTo>
                <a:lnTo>
                  <a:pt x="6119367" y="0"/>
                </a:lnTo>
              </a:path>
            </a:pathLst>
          </a:custGeom>
          <a:ln w="76200" cmpd="sng">
            <a:solidFill>
              <a:srgbClr val="80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Rectangle 14"/>
          <p:cNvSpPr/>
          <p:nvPr/>
        </p:nvSpPr>
        <p:spPr>
          <a:xfrm>
            <a:off x="6106824" y="4102477"/>
            <a:ext cx="2371221" cy="556800"/>
          </a:xfrm>
          <a:prstGeom prst="rect">
            <a:avLst/>
          </a:prstGeom>
          <a:solidFill>
            <a:schemeClr val="accent1">
              <a:lumMod val="50000"/>
            </a:schemeClr>
          </a:solid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Franklin Gothic Book"/>
                <a:cs typeface="Franklin Gothic Book"/>
              </a:rPr>
              <a:t>Other hospitals</a:t>
            </a:r>
            <a:endParaRPr lang="en-US" sz="2000" dirty="0">
              <a:latin typeface="Franklin Gothic Book"/>
              <a:cs typeface="Franklin Gothic Book"/>
            </a:endParaRPr>
          </a:p>
        </p:txBody>
      </p:sp>
      <p:sp>
        <p:nvSpPr>
          <p:cNvPr id="10" name="Freeform 9"/>
          <p:cNvSpPr/>
          <p:nvPr/>
        </p:nvSpPr>
        <p:spPr>
          <a:xfrm>
            <a:off x="2589597" y="3001728"/>
            <a:ext cx="6094626" cy="2564663"/>
          </a:xfrm>
          <a:custGeom>
            <a:avLst/>
            <a:gdLst>
              <a:gd name="connsiteX0" fmla="*/ 0 w 6094626"/>
              <a:gd name="connsiteY0" fmla="*/ 2564663 h 2564663"/>
              <a:gd name="connsiteX1" fmla="*/ 3067931 w 6094626"/>
              <a:gd name="connsiteY1" fmla="*/ 1451385 h 2564663"/>
              <a:gd name="connsiteX2" fmla="*/ 4527672 w 6094626"/>
              <a:gd name="connsiteY2" fmla="*/ 824650 h 2564663"/>
              <a:gd name="connsiteX3" fmla="*/ 6094626 w 6094626"/>
              <a:gd name="connsiteY3" fmla="*/ 0 h 2564663"/>
              <a:gd name="connsiteX0" fmla="*/ 0 w 6094626"/>
              <a:gd name="connsiteY0" fmla="*/ 2564663 h 2564663"/>
              <a:gd name="connsiteX1" fmla="*/ 3067931 w 6094626"/>
              <a:gd name="connsiteY1" fmla="*/ 1451385 h 2564663"/>
              <a:gd name="connsiteX2" fmla="*/ 4527672 w 6094626"/>
              <a:gd name="connsiteY2" fmla="*/ 824650 h 2564663"/>
              <a:gd name="connsiteX3" fmla="*/ 6094626 w 6094626"/>
              <a:gd name="connsiteY3" fmla="*/ 0 h 2564663"/>
              <a:gd name="connsiteX0" fmla="*/ 0 w 6094626"/>
              <a:gd name="connsiteY0" fmla="*/ 2564663 h 2564663"/>
              <a:gd name="connsiteX1" fmla="*/ 3067931 w 6094626"/>
              <a:gd name="connsiteY1" fmla="*/ 1451385 h 2564663"/>
              <a:gd name="connsiteX2" fmla="*/ 4527672 w 6094626"/>
              <a:gd name="connsiteY2" fmla="*/ 824650 h 2564663"/>
              <a:gd name="connsiteX3" fmla="*/ 6094626 w 6094626"/>
              <a:gd name="connsiteY3" fmla="*/ 0 h 2564663"/>
              <a:gd name="connsiteX0" fmla="*/ 0 w 6094626"/>
              <a:gd name="connsiteY0" fmla="*/ 2564663 h 2564663"/>
              <a:gd name="connsiteX1" fmla="*/ 3067931 w 6094626"/>
              <a:gd name="connsiteY1" fmla="*/ 1451385 h 2564663"/>
              <a:gd name="connsiteX2" fmla="*/ 4527672 w 6094626"/>
              <a:gd name="connsiteY2" fmla="*/ 824650 h 2564663"/>
              <a:gd name="connsiteX3" fmla="*/ 6094626 w 6094626"/>
              <a:gd name="connsiteY3" fmla="*/ 0 h 2564663"/>
              <a:gd name="connsiteX0" fmla="*/ 0 w 6094626"/>
              <a:gd name="connsiteY0" fmla="*/ 2564663 h 2564663"/>
              <a:gd name="connsiteX1" fmla="*/ 3067931 w 6094626"/>
              <a:gd name="connsiteY1" fmla="*/ 1451385 h 2564663"/>
              <a:gd name="connsiteX2" fmla="*/ 4527672 w 6094626"/>
              <a:gd name="connsiteY2" fmla="*/ 824650 h 2564663"/>
              <a:gd name="connsiteX3" fmla="*/ 6094626 w 6094626"/>
              <a:gd name="connsiteY3" fmla="*/ 0 h 2564663"/>
              <a:gd name="connsiteX0" fmla="*/ 0 w 6094626"/>
              <a:gd name="connsiteY0" fmla="*/ 2564663 h 2564663"/>
              <a:gd name="connsiteX1" fmla="*/ 3067931 w 6094626"/>
              <a:gd name="connsiteY1" fmla="*/ 1451385 h 2564663"/>
              <a:gd name="connsiteX2" fmla="*/ 4527672 w 6094626"/>
              <a:gd name="connsiteY2" fmla="*/ 824650 h 2564663"/>
              <a:gd name="connsiteX3" fmla="*/ 6094626 w 6094626"/>
              <a:gd name="connsiteY3" fmla="*/ 0 h 2564663"/>
              <a:gd name="connsiteX0" fmla="*/ 0 w 6094626"/>
              <a:gd name="connsiteY0" fmla="*/ 2564663 h 2564663"/>
              <a:gd name="connsiteX1" fmla="*/ 3067931 w 6094626"/>
              <a:gd name="connsiteY1" fmla="*/ 1451385 h 2564663"/>
              <a:gd name="connsiteX2" fmla="*/ 4527672 w 6094626"/>
              <a:gd name="connsiteY2" fmla="*/ 824650 h 2564663"/>
              <a:gd name="connsiteX3" fmla="*/ 6094626 w 6094626"/>
              <a:gd name="connsiteY3" fmla="*/ 0 h 2564663"/>
            </a:gdLst>
            <a:ahLst/>
            <a:cxnLst>
              <a:cxn ang="0">
                <a:pos x="connsiteX0" y="connsiteY0"/>
              </a:cxn>
              <a:cxn ang="0">
                <a:pos x="connsiteX1" y="connsiteY1"/>
              </a:cxn>
              <a:cxn ang="0">
                <a:pos x="connsiteX2" y="connsiteY2"/>
              </a:cxn>
              <a:cxn ang="0">
                <a:pos x="connsiteX3" y="connsiteY3"/>
              </a:cxn>
            </a:cxnLst>
            <a:rect l="l" t="t" r="r" b="b"/>
            <a:pathLst>
              <a:path w="6094626" h="2564663">
                <a:moveTo>
                  <a:pt x="0" y="2564663"/>
                </a:moveTo>
                <a:lnTo>
                  <a:pt x="3067931" y="1451385"/>
                </a:lnTo>
                <a:cubicBezTo>
                  <a:pt x="3554511" y="1242473"/>
                  <a:pt x="3340087" y="1322189"/>
                  <a:pt x="4527672" y="824650"/>
                </a:cubicBezTo>
                <a:lnTo>
                  <a:pt x="6094626" y="0"/>
                </a:lnTo>
              </a:path>
            </a:pathLst>
          </a:custGeom>
          <a:ln w="76200" cmpd="sng">
            <a:solidFill>
              <a:srgbClr val="005148"/>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7414165" y="1542097"/>
            <a:ext cx="1056700" cy="523220"/>
          </a:xfrm>
          <a:prstGeom prst="rect">
            <a:avLst/>
          </a:prstGeom>
          <a:noFill/>
        </p:spPr>
        <p:txBody>
          <a:bodyPr wrap="none" rtlCol="0">
            <a:spAutoFit/>
          </a:bodyPr>
          <a:lstStyle/>
          <a:p>
            <a:r>
              <a:rPr lang="en-US" sz="2800" dirty="0" smtClean="0">
                <a:latin typeface="Franklin Gothic Book"/>
                <a:cs typeface="Franklin Gothic Book"/>
              </a:rPr>
              <a:t>+47%</a:t>
            </a:r>
            <a:endParaRPr lang="en-US" sz="2800" dirty="0">
              <a:latin typeface="Franklin Gothic Book"/>
              <a:cs typeface="Franklin Gothic Book"/>
            </a:endParaRPr>
          </a:p>
        </p:txBody>
      </p:sp>
      <p:sp>
        <p:nvSpPr>
          <p:cNvPr id="17" name="TextBox 16"/>
          <p:cNvSpPr txBox="1"/>
          <p:nvPr/>
        </p:nvSpPr>
        <p:spPr>
          <a:xfrm>
            <a:off x="7640789" y="3426263"/>
            <a:ext cx="1082348" cy="523220"/>
          </a:xfrm>
          <a:prstGeom prst="rect">
            <a:avLst/>
          </a:prstGeom>
          <a:noFill/>
        </p:spPr>
        <p:txBody>
          <a:bodyPr wrap="none" rtlCol="0">
            <a:spAutoFit/>
          </a:bodyPr>
          <a:lstStyle/>
          <a:p>
            <a:r>
              <a:rPr lang="en-US" sz="2800" dirty="0" smtClean="0">
                <a:latin typeface="Franklin Gothic Book"/>
                <a:cs typeface="Franklin Gothic Book"/>
              </a:rPr>
              <a:t>+32%</a:t>
            </a:r>
            <a:endParaRPr lang="en-US" sz="2800" dirty="0">
              <a:latin typeface="Franklin Gothic Book"/>
              <a:cs typeface="Franklin Gothic Book"/>
            </a:endParaRPr>
          </a:p>
        </p:txBody>
      </p:sp>
    </p:spTree>
    <p:extLst>
      <p:ext uri="{BB962C8B-B14F-4D97-AF65-F5344CB8AC3E}">
        <p14:creationId xmlns:p14="http://schemas.microsoft.com/office/powerpoint/2010/main" val="347648843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898"/>
            <a:ext cx="9144000" cy="1143000"/>
          </a:xfrm>
        </p:spPr>
        <p:txBody>
          <a:bodyPr>
            <a:noAutofit/>
          </a:bodyPr>
          <a:lstStyle/>
          <a:p>
            <a:r>
              <a:rPr lang="en-US" sz="3600" dirty="0" smtClean="0">
                <a:solidFill>
                  <a:srgbClr val="003300"/>
                </a:solidFill>
              </a:rPr>
              <a:t>EMRs Have No Impact </a:t>
            </a:r>
            <a:br>
              <a:rPr lang="en-US" sz="3600" dirty="0" smtClean="0">
                <a:solidFill>
                  <a:srgbClr val="003300"/>
                </a:solidFill>
              </a:rPr>
            </a:br>
            <a:r>
              <a:rPr lang="en-US" sz="3600" dirty="0" smtClean="0">
                <a:solidFill>
                  <a:srgbClr val="003300"/>
                </a:solidFill>
              </a:rPr>
              <a:t>On Mortality, Cost, or Efficiency</a:t>
            </a:r>
            <a:endParaRPr lang="en-US" sz="5400" dirty="0">
              <a:solidFill>
                <a:srgbClr val="003300"/>
              </a:solidFill>
            </a:endParaRPr>
          </a:p>
        </p:txBody>
      </p:sp>
      <p:sp>
        <p:nvSpPr>
          <p:cNvPr id="4" name="TextBox 3"/>
          <p:cNvSpPr txBox="1"/>
          <p:nvPr/>
        </p:nvSpPr>
        <p:spPr>
          <a:xfrm>
            <a:off x="3013862" y="6160916"/>
            <a:ext cx="6130141" cy="523220"/>
          </a:xfrm>
          <a:prstGeom prst="rect">
            <a:avLst/>
          </a:prstGeom>
          <a:noFill/>
        </p:spPr>
        <p:txBody>
          <a:bodyPr wrap="square" rtlCol="0" anchor="ctr">
            <a:spAutoFit/>
          </a:bodyPr>
          <a:lstStyle/>
          <a:p>
            <a:pPr algn="r"/>
            <a:r>
              <a:rPr lang="en-US" sz="1400" dirty="0" smtClean="0">
                <a:solidFill>
                  <a:schemeClr val="bg2"/>
                </a:solidFill>
                <a:latin typeface="Franklin Gothic Book" pitchFamily="34" charset="0"/>
              </a:rPr>
              <a:t>Data from 3,049 hospitals</a:t>
            </a:r>
          </a:p>
          <a:p>
            <a:pPr algn="r"/>
            <a:r>
              <a:rPr lang="en-US" sz="1400" dirty="0" smtClean="0">
                <a:solidFill>
                  <a:schemeClr val="bg2"/>
                </a:solidFill>
                <a:latin typeface="Franklin Gothic Book" pitchFamily="34" charset="0"/>
              </a:rPr>
              <a:t>Source: </a:t>
            </a:r>
            <a:r>
              <a:rPr lang="en-US" sz="1400" dirty="0" err="1" smtClean="0">
                <a:solidFill>
                  <a:schemeClr val="bg2"/>
                </a:solidFill>
                <a:latin typeface="Franklin Gothic Book" pitchFamily="34" charset="0"/>
              </a:rPr>
              <a:t>DesRoches</a:t>
            </a:r>
            <a:r>
              <a:rPr lang="en-US" sz="1400" dirty="0" smtClean="0">
                <a:solidFill>
                  <a:schemeClr val="bg2"/>
                </a:solidFill>
                <a:latin typeface="Franklin Gothic Book" pitchFamily="34" charset="0"/>
              </a:rPr>
              <a:t>, C et al. Health Affairs 29, No. 4 (2010):639-646.</a:t>
            </a:r>
          </a:p>
        </p:txBody>
      </p:sp>
      <p:sp>
        <p:nvSpPr>
          <p:cNvPr id="5" name="TextBox 4"/>
          <p:cNvSpPr txBox="1"/>
          <p:nvPr/>
        </p:nvSpPr>
        <p:spPr>
          <a:xfrm>
            <a:off x="1836103" y="5610147"/>
            <a:ext cx="2461892" cy="400110"/>
          </a:xfrm>
          <a:prstGeom prst="rect">
            <a:avLst/>
          </a:prstGeom>
          <a:noFill/>
        </p:spPr>
        <p:txBody>
          <a:bodyPr wrap="none" rtlCol="0">
            <a:spAutoFit/>
          </a:bodyPr>
          <a:lstStyle/>
          <a:p>
            <a:r>
              <a:rPr lang="en-US" sz="2000" dirty="0" smtClean="0">
                <a:solidFill>
                  <a:srgbClr val="003300"/>
                </a:solidFill>
                <a:latin typeface="Franklin Gothic Book"/>
                <a:cs typeface="Franklin Gothic Book"/>
              </a:rPr>
              <a:t>Comprehensive EMR</a:t>
            </a:r>
            <a:endParaRPr lang="en-US" sz="2000" dirty="0">
              <a:solidFill>
                <a:srgbClr val="003300"/>
              </a:solidFill>
              <a:latin typeface="Franklin Gothic Book"/>
              <a:cs typeface="Franklin Gothic Book"/>
            </a:endParaRPr>
          </a:p>
        </p:txBody>
      </p:sp>
      <p:sp>
        <p:nvSpPr>
          <p:cNvPr id="6" name="TextBox 5"/>
          <p:cNvSpPr txBox="1"/>
          <p:nvPr/>
        </p:nvSpPr>
        <p:spPr>
          <a:xfrm>
            <a:off x="4673182" y="5610147"/>
            <a:ext cx="1350050" cy="400110"/>
          </a:xfrm>
          <a:prstGeom prst="rect">
            <a:avLst/>
          </a:prstGeom>
          <a:noFill/>
        </p:spPr>
        <p:txBody>
          <a:bodyPr wrap="none" rtlCol="0">
            <a:spAutoFit/>
          </a:bodyPr>
          <a:lstStyle/>
          <a:p>
            <a:r>
              <a:rPr lang="en-US" sz="2000" dirty="0" smtClean="0">
                <a:solidFill>
                  <a:srgbClr val="003300"/>
                </a:solidFill>
                <a:latin typeface="Franklin Gothic Book"/>
                <a:cs typeface="Franklin Gothic Book"/>
              </a:rPr>
              <a:t>Basic EMR</a:t>
            </a:r>
            <a:endParaRPr lang="en-US" sz="2000" dirty="0">
              <a:solidFill>
                <a:srgbClr val="003300"/>
              </a:solidFill>
              <a:latin typeface="Franklin Gothic Book"/>
              <a:cs typeface="Franklin Gothic Book"/>
            </a:endParaRPr>
          </a:p>
        </p:txBody>
      </p:sp>
      <p:sp>
        <p:nvSpPr>
          <p:cNvPr id="7" name="TextBox 6"/>
          <p:cNvSpPr txBox="1"/>
          <p:nvPr/>
        </p:nvSpPr>
        <p:spPr>
          <a:xfrm>
            <a:off x="6384937" y="5610147"/>
            <a:ext cx="1059906" cy="400110"/>
          </a:xfrm>
          <a:prstGeom prst="rect">
            <a:avLst/>
          </a:prstGeom>
          <a:noFill/>
        </p:spPr>
        <p:txBody>
          <a:bodyPr wrap="none" rtlCol="0">
            <a:spAutoFit/>
          </a:bodyPr>
          <a:lstStyle/>
          <a:p>
            <a:r>
              <a:rPr lang="en-US" sz="2000" dirty="0" smtClean="0">
                <a:solidFill>
                  <a:srgbClr val="003300"/>
                </a:solidFill>
                <a:latin typeface="Franklin Gothic Book"/>
                <a:cs typeface="Franklin Gothic Book"/>
              </a:rPr>
              <a:t>No EMR</a:t>
            </a:r>
            <a:endParaRPr lang="en-US" sz="2000" dirty="0">
              <a:solidFill>
                <a:srgbClr val="003300"/>
              </a:solidFill>
              <a:latin typeface="Franklin Gothic Book"/>
              <a:cs typeface="Franklin Gothic Book"/>
            </a:endParaRPr>
          </a:p>
        </p:txBody>
      </p:sp>
      <p:sp>
        <p:nvSpPr>
          <p:cNvPr id="8" name="Rectangle 7"/>
          <p:cNvSpPr/>
          <p:nvPr/>
        </p:nvSpPr>
        <p:spPr>
          <a:xfrm>
            <a:off x="1638592" y="5674871"/>
            <a:ext cx="270662" cy="270662"/>
          </a:xfrm>
          <a:prstGeom prst="rect">
            <a:avLst/>
          </a:prstGeom>
          <a:solidFill>
            <a:srgbClr val="01A290"/>
          </a:solidFill>
          <a:ln w="9525" cmpd="sng">
            <a:solidFill>
              <a:srgbClr val="0051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74016" y="5674871"/>
            <a:ext cx="270662" cy="270662"/>
          </a:xfrm>
          <a:prstGeom prst="rect">
            <a:avLst/>
          </a:prstGeom>
          <a:solidFill>
            <a:schemeClr val="accent5">
              <a:lumMod val="75000"/>
            </a:schemeClr>
          </a:solidFill>
          <a:ln w="9525" cmpd="sng">
            <a:solidFill>
              <a:srgbClr val="0051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54943" y="5674871"/>
            <a:ext cx="270662" cy="270662"/>
          </a:xfrm>
          <a:prstGeom prst="rect">
            <a:avLst/>
          </a:prstGeom>
          <a:solidFill>
            <a:srgbClr val="005148"/>
          </a:solidFill>
          <a:ln w="9525" cmpd="sng">
            <a:solidFill>
              <a:srgbClr val="0051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Chart 15"/>
          <p:cNvGraphicFramePr/>
          <p:nvPr>
            <p:extLst>
              <p:ext uri="{D42A27DB-BD31-4B8C-83A1-F6EECF244321}">
                <p14:modId xmlns:p14="http://schemas.microsoft.com/office/powerpoint/2010/main" val="4232616322"/>
              </p:ext>
            </p:extLst>
          </p:nvPr>
        </p:nvGraphicFramePr>
        <p:xfrm>
          <a:off x="394366" y="1375874"/>
          <a:ext cx="4547017" cy="4484906"/>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p:cNvSpPr txBox="1"/>
          <p:nvPr/>
        </p:nvSpPr>
        <p:spPr>
          <a:xfrm>
            <a:off x="1115270" y="1647786"/>
            <a:ext cx="3467924" cy="400110"/>
          </a:xfrm>
          <a:prstGeom prst="rect">
            <a:avLst/>
          </a:prstGeom>
          <a:noFill/>
        </p:spPr>
        <p:txBody>
          <a:bodyPr wrap="square" rtlCol="0">
            <a:spAutoFit/>
          </a:bodyPr>
          <a:lstStyle/>
          <a:p>
            <a:pPr algn="ctr"/>
            <a:r>
              <a:rPr lang="en-US" sz="2000" dirty="0" smtClean="0">
                <a:solidFill>
                  <a:srgbClr val="003300"/>
                </a:solidFill>
                <a:latin typeface="Franklin Gothic Medium"/>
                <a:cs typeface="Franklin Gothic Medium"/>
              </a:rPr>
              <a:t>30-day Adjusted Death Rate</a:t>
            </a:r>
            <a:endParaRPr lang="en-US" sz="2000" dirty="0">
              <a:solidFill>
                <a:srgbClr val="003300"/>
              </a:solidFill>
              <a:latin typeface="Franklin Gothic Medium"/>
              <a:cs typeface="Franklin Gothic Medium"/>
            </a:endParaRPr>
          </a:p>
        </p:txBody>
      </p:sp>
      <p:graphicFrame>
        <p:nvGraphicFramePr>
          <p:cNvPr id="12" name="Chart 11"/>
          <p:cNvGraphicFramePr/>
          <p:nvPr>
            <p:extLst>
              <p:ext uri="{D42A27DB-BD31-4B8C-83A1-F6EECF244321}">
                <p14:modId xmlns:p14="http://schemas.microsoft.com/office/powerpoint/2010/main" val="419061283"/>
              </p:ext>
            </p:extLst>
          </p:nvPr>
        </p:nvGraphicFramePr>
        <p:xfrm>
          <a:off x="4933242" y="1270038"/>
          <a:ext cx="4049824" cy="3850819"/>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5757128" y="1665860"/>
            <a:ext cx="2884379" cy="400110"/>
          </a:xfrm>
          <a:prstGeom prst="rect">
            <a:avLst/>
          </a:prstGeom>
          <a:noFill/>
        </p:spPr>
        <p:txBody>
          <a:bodyPr wrap="none" rtlCol="0">
            <a:spAutoFit/>
          </a:bodyPr>
          <a:lstStyle/>
          <a:p>
            <a:r>
              <a:rPr lang="en-US" sz="2000" dirty="0" smtClean="0">
                <a:solidFill>
                  <a:srgbClr val="003300"/>
                </a:solidFill>
                <a:latin typeface="Franklin Gothic Medium" pitchFamily="34" charset="0"/>
              </a:rPr>
              <a:t>Observed/Expected Cost</a:t>
            </a:r>
            <a:endParaRPr lang="en-US" sz="2000" dirty="0">
              <a:solidFill>
                <a:srgbClr val="003300"/>
              </a:solidFill>
              <a:latin typeface="Franklin Gothic Medium" pitchFamily="34" charset="0"/>
            </a:endParaRPr>
          </a:p>
        </p:txBody>
      </p:sp>
      <p:sp>
        <p:nvSpPr>
          <p:cNvPr id="15" name="Rectangle 14"/>
          <p:cNvSpPr/>
          <p:nvPr/>
        </p:nvSpPr>
        <p:spPr>
          <a:xfrm>
            <a:off x="1847929" y="3807826"/>
            <a:ext cx="2075869" cy="914400"/>
          </a:xfrm>
          <a:prstGeom prst="rect">
            <a:avLst/>
          </a:prstGeom>
          <a:solidFill>
            <a:srgbClr val="800000"/>
          </a:solid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Franklin Gothic Medium"/>
                <a:cs typeface="Franklin Gothic Medium"/>
              </a:rPr>
              <a:t>No impact on death rates</a:t>
            </a:r>
            <a:endParaRPr lang="en-US" sz="2400" dirty="0">
              <a:latin typeface="Franklin Gothic Medium"/>
              <a:cs typeface="Franklin Gothic Medium"/>
            </a:endParaRPr>
          </a:p>
        </p:txBody>
      </p:sp>
      <p:sp>
        <p:nvSpPr>
          <p:cNvPr id="18" name="Rectangle 17"/>
          <p:cNvSpPr/>
          <p:nvPr/>
        </p:nvSpPr>
        <p:spPr>
          <a:xfrm>
            <a:off x="6200912" y="3807826"/>
            <a:ext cx="2075869" cy="914400"/>
          </a:xfrm>
          <a:prstGeom prst="rect">
            <a:avLst/>
          </a:prstGeom>
          <a:solidFill>
            <a:srgbClr val="800000"/>
          </a:solid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Franklin Gothic Medium"/>
                <a:cs typeface="Franklin Gothic Medium"/>
              </a:rPr>
              <a:t>No impact </a:t>
            </a:r>
          </a:p>
          <a:p>
            <a:pPr algn="ctr"/>
            <a:r>
              <a:rPr lang="en-US" sz="2400" dirty="0" smtClean="0">
                <a:latin typeface="Franklin Gothic Medium"/>
                <a:cs typeface="Franklin Gothic Medium"/>
              </a:rPr>
              <a:t>on cost</a:t>
            </a:r>
            <a:endParaRPr lang="en-US" sz="2400" dirty="0">
              <a:latin typeface="Franklin Gothic Medium"/>
              <a:cs typeface="Franklin Gothic Medium"/>
            </a:endParaRPr>
          </a:p>
        </p:txBody>
      </p:sp>
    </p:spTree>
    <p:extLst>
      <p:ext uri="{BB962C8B-B14F-4D97-AF65-F5344CB8AC3E}">
        <p14:creationId xmlns:p14="http://schemas.microsoft.com/office/powerpoint/2010/main" val="3449055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graphicEl>
                                              <a:chart seriesIdx="-4" categoryIdx="0" bldStep="category"/>
                                            </p:graphicEl>
                                          </p:spTgt>
                                        </p:tgtEl>
                                        <p:attrNameLst>
                                          <p:attrName>style.visibility</p:attrName>
                                        </p:attrNameLst>
                                      </p:cBhvr>
                                      <p:to>
                                        <p:strVal val="visible"/>
                                      </p:to>
                                    </p:set>
                                    <p:animEffect transition="in" filter="fade">
                                      <p:cBhvr>
                                        <p:cTn id="7" dur="500"/>
                                        <p:tgtEl>
                                          <p:spTgt spid="16">
                                            <p:graphicEl>
                                              <a:chart seriesIdx="-4" categoryIdx="0" bldStep="category"/>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graphicEl>
                                              <a:chart seriesIdx="-4" categoryIdx="1" bldStep="category"/>
                                            </p:graphicEl>
                                          </p:spTgt>
                                        </p:tgtEl>
                                        <p:attrNameLst>
                                          <p:attrName>style.visibility</p:attrName>
                                        </p:attrNameLst>
                                      </p:cBhvr>
                                      <p:to>
                                        <p:strVal val="visible"/>
                                      </p:to>
                                    </p:set>
                                    <p:animEffect transition="in" filter="fade">
                                      <p:cBhvr>
                                        <p:cTn id="12" dur="500"/>
                                        <p:tgtEl>
                                          <p:spTgt spid="16">
                                            <p:graphicEl>
                                              <a:chart seriesIdx="-4" categoryIdx="1"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graphicEl>
                                              <a:chart seriesIdx="-4" categoryIdx="2" bldStep="category"/>
                                            </p:graphicEl>
                                          </p:spTgt>
                                        </p:tgtEl>
                                        <p:attrNameLst>
                                          <p:attrName>style.visibility</p:attrName>
                                        </p:attrNameLst>
                                      </p:cBhvr>
                                      <p:to>
                                        <p:strVal val="visible"/>
                                      </p:to>
                                    </p:set>
                                    <p:animEffect transition="in" filter="fade">
                                      <p:cBhvr>
                                        <p:cTn id="17" dur="500"/>
                                        <p:tgtEl>
                                          <p:spTgt spid="16">
                                            <p:graphicEl>
                                              <a:chart seriesIdx="-4" categoryIdx="2" bldStep="category"/>
                                            </p:graphic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Chart bld="category" animBg="0"/>
        </p:bldSub>
      </p:bldGraphic>
      <p:bldGraphic spid="12" grpId="0">
        <p:bldAsOne/>
      </p:bldGraphic>
      <p:bldP spid="13" grpId="0"/>
      <p:bldP spid="15" grpId="0" animBg="1"/>
      <p:bldP spid="1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itle 1"/>
          <p:cNvSpPr>
            <a:spLocks noGrp="1"/>
          </p:cNvSpPr>
          <p:nvPr>
            <p:ph type="title" idx="4294967295"/>
          </p:nvPr>
        </p:nvSpPr>
        <p:spPr>
          <a:xfrm>
            <a:off x="0" y="171898"/>
            <a:ext cx="9144000" cy="1143000"/>
          </a:xfrm>
        </p:spPr>
        <p:txBody>
          <a:bodyPr>
            <a:normAutofit fontScale="90000"/>
          </a:bodyPr>
          <a:lstStyle/>
          <a:p>
            <a:pPr eaLnBrk="1" hangingPunct="1">
              <a:defRPr/>
            </a:pPr>
            <a:r>
              <a:rPr lang="en-US" sz="3100" dirty="0">
                <a:solidFill>
                  <a:srgbClr val="003300"/>
                </a:solidFill>
                <a:latin typeface="Franklin Gothic Medium"/>
                <a:cs typeface="Franklin Gothic Medium"/>
              </a:rPr>
              <a:t>Medical Homes and Enhanced Primary Care </a:t>
            </a:r>
            <a:r>
              <a:rPr lang="en-US" sz="3100" dirty="0" smtClean="0">
                <a:solidFill>
                  <a:srgbClr val="003300"/>
                </a:solidFill>
                <a:latin typeface="Franklin Gothic Medium"/>
                <a:cs typeface="Franklin Gothic Medium"/>
              </a:rPr>
              <a:t/>
            </a:r>
            <a:br>
              <a:rPr lang="en-US" sz="3100" dirty="0" smtClean="0">
                <a:solidFill>
                  <a:srgbClr val="003300"/>
                </a:solidFill>
                <a:latin typeface="Franklin Gothic Medium"/>
                <a:cs typeface="Franklin Gothic Medium"/>
              </a:rPr>
            </a:br>
            <a:r>
              <a:rPr lang="en-US" sz="4400" dirty="0" smtClean="0">
                <a:solidFill>
                  <a:srgbClr val="003300"/>
                </a:solidFill>
                <a:latin typeface="Franklin Gothic Medium"/>
                <a:cs typeface="Franklin Gothic Medium"/>
              </a:rPr>
              <a:t>Do Not </a:t>
            </a:r>
            <a:r>
              <a:rPr lang="en-US" sz="4400" dirty="0">
                <a:solidFill>
                  <a:srgbClr val="003300"/>
                </a:solidFill>
                <a:latin typeface="Franklin Gothic Medium"/>
                <a:cs typeface="Franklin Gothic Medium"/>
              </a:rPr>
              <a:t>Require ACO</a:t>
            </a:r>
            <a:r>
              <a:rPr lang="en-US" sz="4000" dirty="0">
                <a:solidFill>
                  <a:srgbClr val="003300"/>
                </a:solidFill>
                <a:latin typeface="Franklin Gothic Medium"/>
                <a:cs typeface="Franklin Gothic Medium"/>
              </a:rPr>
              <a:t>s</a:t>
            </a:r>
          </a:p>
        </p:txBody>
      </p:sp>
      <p:sp>
        <p:nvSpPr>
          <p:cNvPr id="236547" name="Content Placeholder 2"/>
          <p:cNvSpPr>
            <a:spLocks noGrp="1"/>
          </p:cNvSpPr>
          <p:nvPr>
            <p:ph idx="4294967295"/>
          </p:nvPr>
        </p:nvSpPr>
        <p:spPr>
          <a:xfrm>
            <a:off x="341740" y="1406247"/>
            <a:ext cx="6462138" cy="2255202"/>
          </a:xfrm>
        </p:spPr>
        <p:txBody>
          <a:bodyPr>
            <a:normAutofit/>
          </a:bodyPr>
          <a:lstStyle/>
          <a:p>
            <a:pPr marL="0" indent="0" eaLnBrk="1" hangingPunct="1">
              <a:lnSpc>
                <a:spcPct val="110000"/>
              </a:lnSpc>
              <a:spcAft>
                <a:spcPts val="1800"/>
              </a:spcAft>
              <a:buNone/>
              <a:defRPr/>
            </a:pPr>
            <a:r>
              <a:rPr lang="en-US" sz="2400" dirty="0" smtClean="0">
                <a:latin typeface="Franklin Gothic Book"/>
                <a:cs typeface="Franklin Gothic Book"/>
              </a:rPr>
              <a:t>Medical </a:t>
            </a:r>
            <a:r>
              <a:rPr lang="en-US" sz="2400" dirty="0">
                <a:latin typeface="Franklin Gothic Book"/>
                <a:cs typeface="Franklin Gothic Book"/>
              </a:rPr>
              <a:t>Homes</a:t>
            </a:r>
            <a:r>
              <a:rPr lang="ja-JP" altLang="en-US" sz="2400" dirty="0">
                <a:latin typeface="Franklin Gothic Book"/>
                <a:cs typeface="Franklin Gothic Book"/>
              </a:rPr>
              <a:t>”</a:t>
            </a:r>
            <a:r>
              <a:rPr lang="en-US" sz="2400" dirty="0">
                <a:latin typeface="Franklin Gothic Book"/>
                <a:cs typeface="Franklin Gothic Book"/>
              </a:rPr>
              <a:t> that integrate more nurses, social workers etc. into primary care and cut physicians</a:t>
            </a:r>
            <a:r>
              <a:rPr lang="ja-JP" altLang="en-US" sz="2400" dirty="0">
                <a:latin typeface="Franklin Gothic Book"/>
                <a:cs typeface="Franklin Gothic Book"/>
              </a:rPr>
              <a:t>’</a:t>
            </a:r>
            <a:r>
              <a:rPr lang="en-US" sz="2400" dirty="0">
                <a:latin typeface="Franklin Gothic Book"/>
                <a:cs typeface="Franklin Gothic Book"/>
              </a:rPr>
              <a:t> panel size may improve care and reduce ED and inpatient utilization, possibly enough to offset the additional personnel </a:t>
            </a:r>
            <a:r>
              <a:rPr lang="en-US" sz="2400" dirty="0" smtClean="0">
                <a:latin typeface="Franklin Gothic Book"/>
                <a:cs typeface="Franklin Gothic Book"/>
              </a:rPr>
              <a:t>costs.</a:t>
            </a:r>
            <a:endParaRPr lang="en-US" sz="2400" dirty="0">
              <a:latin typeface="Franklin Gothic Book"/>
              <a:cs typeface="Franklin Gothic Book"/>
            </a:endParaRPr>
          </a:p>
        </p:txBody>
      </p:sp>
      <p:sp>
        <p:nvSpPr>
          <p:cNvPr id="2" name="Rectangle 1"/>
          <p:cNvSpPr/>
          <p:nvPr/>
        </p:nvSpPr>
        <p:spPr>
          <a:xfrm>
            <a:off x="1764885" y="3562490"/>
            <a:ext cx="6993562" cy="1352427"/>
          </a:xfrm>
          <a:prstGeom prst="rect">
            <a:avLst/>
          </a:prstGeom>
          <a:solidFill>
            <a:srgbClr val="005148"/>
          </a:solidFill>
          <a:ln w="9525" cmpd="sng">
            <a:solidFill>
              <a:srgbClr val="0051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smtClean="0">
                <a:latin typeface="Franklin Gothic Book"/>
                <a:cs typeface="Franklin Gothic Book"/>
              </a:rPr>
              <a:t>This </a:t>
            </a:r>
            <a:r>
              <a:rPr lang="en-US" sz="3200" dirty="0">
                <a:latin typeface="Franklin Gothic Book"/>
                <a:cs typeface="Franklin Gothic Book"/>
              </a:rPr>
              <a:t>intervention does not require </a:t>
            </a:r>
            <a:endParaRPr lang="en-US" sz="3200" dirty="0" smtClean="0">
              <a:latin typeface="Franklin Gothic Book"/>
              <a:cs typeface="Franklin Gothic Book"/>
            </a:endParaRPr>
          </a:p>
          <a:p>
            <a:pPr algn="ctr">
              <a:defRPr/>
            </a:pPr>
            <a:r>
              <a:rPr lang="en-US" sz="3200" dirty="0" smtClean="0">
                <a:latin typeface="Franklin Gothic Book"/>
                <a:cs typeface="Franklin Gothic Book"/>
              </a:rPr>
              <a:t>recycling </a:t>
            </a:r>
            <a:r>
              <a:rPr lang="en-US" sz="3200" dirty="0">
                <a:latin typeface="Franklin Gothic Book"/>
                <a:cs typeface="Franklin Gothic Book"/>
              </a:rPr>
              <a:t>the HMO experiment.</a:t>
            </a:r>
          </a:p>
        </p:txBody>
      </p:sp>
    </p:spTree>
    <p:extLst>
      <p:ext uri="{BB962C8B-B14F-4D97-AF65-F5344CB8AC3E}">
        <p14:creationId xmlns:p14="http://schemas.microsoft.com/office/powerpoint/2010/main" val="210687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Grp="1" noChangeArrowheads="1"/>
          </p:cNvSpPr>
          <p:nvPr>
            <p:ph type="title" idx="4294967295"/>
          </p:nvPr>
        </p:nvSpPr>
        <p:spPr/>
        <p:txBody>
          <a:bodyPr>
            <a:normAutofit fontScale="90000"/>
          </a:bodyPr>
          <a:lstStyle/>
          <a:p>
            <a:pPr eaLnBrk="1" hangingPunct="1"/>
            <a:r>
              <a:rPr lang="en-US" dirty="0">
                <a:solidFill>
                  <a:srgbClr val="003300"/>
                </a:solidFill>
                <a:latin typeface="Franklin Gothic Medium"/>
                <a:cs typeface="Franklin Gothic Medium"/>
              </a:rPr>
              <a:t>Assumptions Implicit in </a:t>
            </a:r>
            <a:r>
              <a:rPr lang="en-US" dirty="0" smtClean="0">
                <a:solidFill>
                  <a:srgbClr val="003300"/>
                </a:solidFill>
                <a:latin typeface="Franklin Gothic Medium"/>
                <a:cs typeface="Franklin Gothic Medium"/>
              </a:rPr>
              <a:t/>
            </a:r>
            <a:br>
              <a:rPr lang="en-US" dirty="0" smtClean="0">
                <a:solidFill>
                  <a:srgbClr val="003300"/>
                </a:solidFill>
                <a:latin typeface="Franklin Gothic Medium"/>
                <a:cs typeface="Franklin Gothic Medium"/>
              </a:rPr>
            </a:br>
            <a:r>
              <a:rPr lang="en-US" dirty="0" smtClean="0">
                <a:solidFill>
                  <a:srgbClr val="003300"/>
                </a:solidFill>
                <a:latin typeface="Franklin Gothic Medium"/>
                <a:cs typeface="Franklin Gothic Medium"/>
              </a:rPr>
              <a:t>“Pay for Performance” (“P4P”)</a:t>
            </a:r>
            <a:endParaRPr lang="en-US" dirty="0">
              <a:solidFill>
                <a:srgbClr val="003300"/>
              </a:solidFill>
              <a:latin typeface="Franklin Gothic Medium"/>
              <a:cs typeface="Franklin Gothic Medium"/>
            </a:endParaRPr>
          </a:p>
        </p:txBody>
      </p:sp>
      <p:graphicFrame>
        <p:nvGraphicFramePr>
          <p:cNvPr id="2" name="Diagram 1"/>
          <p:cNvGraphicFramePr/>
          <p:nvPr>
            <p:extLst>
              <p:ext uri="{D42A27DB-BD31-4B8C-83A1-F6EECF244321}">
                <p14:modId xmlns:p14="http://schemas.microsoft.com/office/powerpoint/2010/main" val="1013472617"/>
              </p:ext>
            </p:extLst>
          </p:nvPr>
        </p:nvGraphicFramePr>
        <p:xfrm>
          <a:off x="354283" y="1606144"/>
          <a:ext cx="8534400" cy="41993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953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graphicEl>
                                              <a:dgm id="{7557CE93-4815-0746-96BA-564B283B1B6D}"/>
                                            </p:graphicEl>
                                          </p:spTgt>
                                        </p:tgtEl>
                                        <p:attrNameLst>
                                          <p:attrName>style.visibility</p:attrName>
                                        </p:attrNameLst>
                                      </p:cBhvr>
                                      <p:to>
                                        <p:strVal val="visible"/>
                                      </p:to>
                                    </p:set>
                                    <p:animEffect transition="in" filter="wipe(up)">
                                      <p:cBhvr>
                                        <p:cTn id="7" dur="500"/>
                                        <p:tgtEl>
                                          <p:spTgt spid="2">
                                            <p:graphicEl>
                                              <a:dgm id="{7557CE93-4815-0746-96BA-564B283B1B6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graphicEl>
                                              <a:dgm id="{B56B5EA0-359D-DC42-8FC9-4448D358A947}"/>
                                            </p:graphicEl>
                                          </p:spTgt>
                                        </p:tgtEl>
                                        <p:attrNameLst>
                                          <p:attrName>style.visibility</p:attrName>
                                        </p:attrNameLst>
                                      </p:cBhvr>
                                      <p:to>
                                        <p:strVal val="visible"/>
                                      </p:to>
                                    </p:set>
                                    <p:animEffect transition="in" filter="wipe(up)">
                                      <p:cBhvr>
                                        <p:cTn id="12" dur="500"/>
                                        <p:tgtEl>
                                          <p:spTgt spid="2">
                                            <p:graphicEl>
                                              <a:dgm id="{B56B5EA0-359D-DC42-8FC9-4448D358A94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graphicEl>
                                              <a:dgm id="{2D712E73-6B3F-7343-B323-5ECE39529F0A}"/>
                                            </p:graphicEl>
                                          </p:spTgt>
                                        </p:tgtEl>
                                        <p:attrNameLst>
                                          <p:attrName>style.visibility</p:attrName>
                                        </p:attrNameLst>
                                      </p:cBhvr>
                                      <p:to>
                                        <p:strVal val="visible"/>
                                      </p:to>
                                    </p:set>
                                    <p:animEffect transition="in" filter="wipe(up)">
                                      <p:cBhvr>
                                        <p:cTn id="17" dur="500"/>
                                        <p:tgtEl>
                                          <p:spTgt spid="2">
                                            <p:graphicEl>
                                              <a:dgm id="{2D712E73-6B3F-7343-B323-5ECE39529F0A}"/>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
                                            <p:graphicEl>
                                              <a:dgm id="{E4455AA2-8980-1D4C-B78F-6EA15D3507BB}"/>
                                            </p:graphicEl>
                                          </p:spTgt>
                                        </p:tgtEl>
                                        <p:attrNameLst>
                                          <p:attrName>style.visibility</p:attrName>
                                        </p:attrNameLst>
                                      </p:cBhvr>
                                      <p:to>
                                        <p:strVal val="visible"/>
                                      </p:to>
                                    </p:set>
                                    <p:animEffect transition="in" filter="wipe(up)">
                                      <p:cBhvr>
                                        <p:cTn id="22" dur="500"/>
                                        <p:tgtEl>
                                          <p:spTgt spid="2">
                                            <p:graphicEl>
                                              <a:dgm id="{E4455AA2-8980-1D4C-B78F-6EA15D3507B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Grp="1" noChangeArrowheads="1"/>
          </p:cNvSpPr>
          <p:nvPr>
            <p:ph type="title" idx="4294967295"/>
          </p:nvPr>
        </p:nvSpPr>
        <p:spPr>
          <a:xfrm>
            <a:off x="0" y="171898"/>
            <a:ext cx="9144000" cy="1143000"/>
          </a:xfrm>
        </p:spPr>
        <p:txBody>
          <a:bodyPr>
            <a:noAutofit/>
          </a:bodyPr>
          <a:lstStyle/>
          <a:p>
            <a:pPr eaLnBrk="1" hangingPunct="1"/>
            <a:r>
              <a:rPr lang="en-US" sz="3600" dirty="0" smtClean="0">
                <a:solidFill>
                  <a:srgbClr val="003300"/>
                </a:solidFill>
                <a:latin typeface="Franklin Gothic Medium"/>
                <a:cs typeface="Franklin Gothic Medium"/>
              </a:rPr>
              <a:t>Performance Can Be Accurately Ascertained</a:t>
            </a:r>
            <a:endParaRPr lang="en-US" sz="3600" dirty="0">
              <a:solidFill>
                <a:srgbClr val="003300"/>
              </a:solidFill>
              <a:latin typeface="Franklin Gothic Medium"/>
              <a:cs typeface="Franklin Gothic Medium"/>
            </a:endParaRPr>
          </a:p>
        </p:txBody>
      </p:sp>
      <p:sp>
        <p:nvSpPr>
          <p:cNvPr id="4" name="TextBox 3"/>
          <p:cNvSpPr txBox="1"/>
          <p:nvPr/>
        </p:nvSpPr>
        <p:spPr>
          <a:xfrm>
            <a:off x="0" y="1385680"/>
            <a:ext cx="9144000" cy="3662541"/>
          </a:xfrm>
          <a:prstGeom prst="rect">
            <a:avLst/>
          </a:prstGeom>
          <a:noFill/>
          <a:ln>
            <a:noFill/>
          </a:ln>
          <a:effectLst/>
        </p:spPr>
        <p:txBody>
          <a:bodyPr wrap="square" lIns="182880" tIns="137160" bIns="137160" rtlCol="0" anchor="ctr">
            <a:spAutoFit/>
          </a:bodyPr>
          <a:lstStyle/>
          <a:p>
            <a:pPr algn="ctr"/>
            <a:r>
              <a:rPr lang="en-US" sz="3200" dirty="0" smtClean="0">
                <a:latin typeface="Franklin Gothic Book"/>
                <a:cs typeface="Franklin Gothic Book"/>
              </a:rPr>
              <a:t>The </a:t>
            </a:r>
            <a:r>
              <a:rPr lang="en-US" sz="3200" dirty="0">
                <a:latin typeface="Franklin Gothic Book"/>
                <a:cs typeface="Franklin Gothic Book"/>
              </a:rPr>
              <a:t>variance attributable </a:t>
            </a:r>
            <a:r>
              <a:rPr lang="en-US" sz="3200" dirty="0" smtClean="0">
                <a:latin typeface="Franklin Gothic Book"/>
                <a:cs typeface="Franklin Gothic Book"/>
              </a:rPr>
              <a:t>to an </a:t>
            </a:r>
          </a:p>
          <a:p>
            <a:pPr algn="ctr"/>
            <a:r>
              <a:rPr lang="en-US" sz="4800" dirty="0" smtClean="0">
                <a:latin typeface="Franklin Gothic Medium"/>
                <a:cs typeface="Franklin Gothic Medium"/>
              </a:rPr>
              <a:t>individual </a:t>
            </a:r>
            <a:r>
              <a:rPr lang="en-US" sz="4800" dirty="0">
                <a:latin typeface="Franklin Gothic Medium"/>
                <a:cs typeface="Franklin Gothic Medium"/>
              </a:rPr>
              <a:t>doctor </a:t>
            </a:r>
            <a:endParaRPr lang="en-US" sz="4800" dirty="0" smtClean="0">
              <a:latin typeface="Franklin Gothic Medium"/>
              <a:cs typeface="Franklin Gothic Medium"/>
            </a:endParaRPr>
          </a:p>
          <a:p>
            <a:pPr algn="ctr"/>
            <a:r>
              <a:rPr lang="en-US" sz="3200" dirty="0" smtClean="0">
                <a:latin typeface="Franklin Gothic Book"/>
                <a:cs typeface="Franklin Gothic Book"/>
              </a:rPr>
              <a:t>can </a:t>
            </a:r>
            <a:r>
              <a:rPr lang="en-US" sz="3200" dirty="0">
                <a:latin typeface="Franklin Gothic Book"/>
                <a:cs typeface="Franklin Gothic Book"/>
              </a:rPr>
              <a:t>be clearly identified </a:t>
            </a:r>
            <a:endParaRPr lang="en-US" sz="3200" dirty="0" smtClean="0">
              <a:latin typeface="Franklin Gothic Book"/>
              <a:cs typeface="Franklin Gothic Book"/>
            </a:endParaRPr>
          </a:p>
          <a:p>
            <a:pPr algn="ctr"/>
            <a:r>
              <a:rPr lang="en-US" sz="3200" dirty="0" smtClean="0">
                <a:latin typeface="Franklin Gothic Book"/>
                <a:cs typeface="Franklin Gothic Book"/>
              </a:rPr>
              <a:t>(</a:t>
            </a:r>
            <a:r>
              <a:rPr lang="en-US" sz="3200" dirty="0">
                <a:latin typeface="Franklin Gothic Book"/>
                <a:cs typeface="Franklin Gothic Book"/>
              </a:rPr>
              <a:t>as opposed to </a:t>
            </a:r>
            <a:r>
              <a:rPr lang="en-US" sz="3200" dirty="0" smtClean="0">
                <a:latin typeface="Franklin Gothic Book"/>
                <a:cs typeface="Franklin Gothic Book"/>
              </a:rPr>
              <a:t>his or her </a:t>
            </a:r>
            <a:r>
              <a:rPr lang="en-US" sz="3200" dirty="0">
                <a:latin typeface="Franklin Gothic Book"/>
                <a:cs typeface="Franklin Gothic Book"/>
              </a:rPr>
              <a:t>patients and </a:t>
            </a:r>
            <a:endParaRPr lang="en-US" sz="3200" dirty="0" smtClean="0">
              <a:latin typeface="Franklin Gothic Book"/>
              <a:cs typeface="Franklin Gothic Book"/>
            </a:endParaRPr>
          </a:p>
          <a:p>
            <a:pPr algn="ctr"/>
            <a:r>
              <a:rPr lang="en-US" sz="3200" dirty="0" smtClean="0">
                <a:latin typeface="Franklin Gothic Book"/>
                <a:cs typeface="Franklin Gothic Book"/>
              </a:rPr>
              <a:t>the </a:t>
            </a:r>
            <a:r>
              <a:rPr lang="en-US" sz="3200" dirty="0">
                <a:latin typeface="Franklin Gothic Book"/>
                <a:cs typeface="Franklin Gothic Book"/>
              </a:rPr>
              <a:t>circumstances surrounding the work), </a:t>
            </a:r>
            <a:endParaRPr lang="en-US" sz="3200" dirty="0" smtClean="0">
              <a:latin typeface="Franklin Gothic Book"/>
              <a:cs typeface="Franklin Gothic Book"/>
            </a:endParaRPr>
          </a:p>
          <a:p>
            <a:pPr algn="ctr"/>
            <a:r>
              <a:rPr lang="en-US" sz="4400" dirty="0" smtClean="0">
                <a:latin typeface="Franklin Gothic Medium"/>
                <a:cs typeface="Franklin Gothic Medium"/>
              </a:rPr>
              <a:t>and will not and cannot </a:t>
            </a:r>
            <a:r>
              <a:rPr lang="en-US" sz="4400" dirty="0">
                <a:latin typeface="Franklin Gothic Medium"/>
                <a:cs typeface="Franklin Gothic Medium"/>
              </a:rPr>
              <a:t>be gamed. </a:t>
            </a:r>
          </a:p>
        </p:txBody>
      </p:sp>
      <p:sp>
        <p:nvSpPr>
          <p:cNvPr id="6" name="Rectangle 5"/>
          <p:cNvSpPr/>
          <p:nvPr/>
        </p:nvSpPr>
        <p:spPr>
          <a:xfrm>
            <a:off x="182982" y="153587"/>
            <a:ext cx="2645781" cy="400110"/>
          </a:xfrm>
          <a:prstGeom prst="rect">
            <a:avLst/>
          </a:prstGeom>
        </p:spPr>
        <p:txBody>
          <a:bodyPr wrap="square">
            <a:spAutoFit/>
          </a:bodyPr>
          <a:lstStyle/>
          <a:p>
            <a:r>
              <a:rPr lang="en-US" sz="2000" dirty="0">
                <a:solidFill>
                  <a:srgbClr val="003300"/>
                </a:solidFill>
                <a:latin typeface="Franklin Gothic Medium"/>
                <a:ea typeface="+mj-ea"/>
                <a:cs typeface="Franklin Gothic Medium"/>
              </a:rPr>
              <a:t>P4P Assumption #</a:t>
            </a:r>
            <a:r>
              <a:rPr lang="en-US" sz="2000" dirty="0" smtClean="0">
                <a:solidFill>
                  <a:srgbClr val="003300"/>
                </a:solidFill>
                <a:latin typeface="Franklin Gothic Medium"/>
                <a:ea typeface="+mj-ea"/>
                <a:cs typeface="Franklin Gothic Medium"/>
              </a:rPr>
              <a:t>1</a:t>
            </a:r>
            <a:endParaRPr lang="en-US" dirty="0"/>
          </a:p>
        </p:txBody>
      </p:sp>
    </p:spTree>
    <p:extLst>
      <p:ext uri="{BB962C8B-B14F-4D97-AF65-F5344CB8AC3E}">
        <p14:creationId xmlns:p14="http://schemas.microsoft.com/office/powerpoint/2010/main" val="21751290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596" y="340143"/>
            <a:ext cx="8424809" cy="1143000"/>
          </a:xfrm>
        </p:spPr>
        <p:txBody>
          <a:bodyPr>
            <a:normAutofit fontScale="90000"/>
          </a:bodyPr>
          <a:lstStyle/>
          <a:p>
            <a:r>
              <a:rPr lang="en-US" dirty="0" smtClean="0"/>
              <a:t>Quality Scores Tell More About Patients than Physicians</a:t>
            </a:r>
            <a:br>
              <a:rPr lang="en-US" dirty="0" smtClean="0"/>
            </a:br>
            <a:r>
              <a:rPr lang="en-US" sz="2700" dirty="0" smtClean="0">
                <a:latin typeface="Franklin Gothic Book"/>
                <a:cs typeface="Franklin Gothic Book"/>
              </a:rPr>
              <a:t>Harvard physicians with poorer/minority patients score low</a:t>
            </a:r>
            <a:endParaRPr lang="en-US" sz="2700" dirty="0">
              <a:latin typeface="Franklin Gothic Book"/>
              <a:cs typeface="Franklin Gothic Book"/>
            </a:endParaRPr>
          </a:p>
        </p:txBody>
      </p:sp>
      <p:sp>
        <p:nvSpPr>
          <p:cNvPr id="3" name="TextBox 2"/>
          <p:cNvSpPr txBox="1"/>
          <p:nvPr/>
        </p:nvSpPr>
        <p:spPr>
          <a:xfrm>
            <a:off x="3386937" y="6253249"/>
            <a:ext cx="5757065"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Hong C et al. JAMA 9/8/2010. 304:10;1107.</a:t>
            </a:r>
          </a:p>
        </p:txBody>
      </p:sp>
      <p:graphicFrame>
        <p:nvGraphicFramePr>
          <p:cNvPr id="4" name="Chart 3"/>
          <p:cNvGraphicFramePr/>
          <p:nvPr>
            <p:extLst>
              <p:ext uri="{D42A27DB-BD31-4B8C-83A1-F6EECF244321}">
                <p14:modId xmlns:p14="http://schemas.microsoft.com/office/powerpoint/2010/main" val="2763457649"/>
              </p:ext>
            </p:extLst>
          </p:nvPr>
        </p:nvGraphicFramePr>
        <p:xfrm>
          <a:off x="212141" y="1755647"/>
          <a:ext cx="8631936" cy="4359859"/>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1402782" y="5658507"/>
            <a:ext cx="270662" cy="270662"/>
          </a:xfrm>
          <a:prstGeom prst="rect">
            <a:avLst/>
          </a:prstGeom>
          <a:solidFill>
            <a:srgbClr val="01A290"/>
          </a:solid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504425" y="5658507"/>
            <a:ext cx="270662" cy="270662"/>
          </a:xfrm>
          <a:prstGeom prst="rect">
            <a:avLst/>
          </a:prstGeom>
          <a:solidFill>
            <a:srgbClr val="800000"/>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75334" y="1938524"/>
            <a:ext cx="7637069" cy="707886"/>
          </a:xfrm>
          <a:prstGeom prst="rect">
            <a:avLst/>
          </a:prstGeom>
          <a:noFill/>
        </p:spPr>
        <p:txBody>
          <a:bodyPr wrap="square" rtlCol="0">
            <a:spAutoFit/>
          </a:bodyPr>
          <a:lstStyle/>
          <a:p>
            <a:pPr algn="ctr"/>
            <a:r>
              <a:rPr lang="en-US" sz="2000" dirty="0" smtClean="0">
                <a:latin typeface="Franklin Gothic Book"/>
                <a:cs typeface="Franklin Gothic Book"/>
              </a:rPr>
              <a:t>Patient characteristics in panels of </a:t>
            </a:r>
          </a:p>
          <a:p>
            <a:pPr algn="ctr"/>
            <a:r>
              <a:rPr lang="en-US" sz="2000" dirty="0" smtClean="0">
                <a:latin typeface="Franklin Gothic Book"/>
                <a:cs typeface="Franklin Gothic Book"/>
              </a:rPr>
              <a:t>high- and low-scoring physicians</a:t>
            </a:r>
            <a:endParaRPr lang="en-US" sz="2000" dirty="0">
              <a:latin typeface="Franklin Gothic Book"/>
              <a:cs typeface="Franklin Gothic Book"/>
            </a:endParaRPr>
          </a:p>
        </p:txBody>
      </p:sp>
    </p:spTree>
    <p:extLst>
      <p:ext uri="{BB962C8B-B14F-4D97-AF65-F5344CB8AC3E}">
        <p14:creationId xmlns:p14="http://schemas.microsoft.com/office/powerpoint/2010/main" val="362161280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898"/>
            <a:ext cx="9144000" cy="1143000"/>
          </a:xfrm>
        </p:spPr>
        <p:txBody>
          <a:bodyPr>
            <a:noAutofit/>
          </a:bodyPr>
          <a:lstStyle/>
          <a:p>
            <a:r>
              <a:rPr lang="en-US" sz="3600" dirty="0" smtClean="0"/>
              <a:t>Hospitals Scoring Higher on Leapfrog Quality Measures Have No Lower Mortality</a:t>
            </a:r>
            <a:endParaRPr lang="en-US" sz="3600" dirty="0"/>
          </a:p>
        </p:txBody>
      </p:sp>
      <p:sp>
        <p:nvSpPr>
          <p:cNvPr id="4" name="TextBox 3"/>
          <p:cNvSpPr txBox="1"/>
          <p:nvPr/>
        </p:nvSpPr>
        <p:spPr>
          <a:xfrm>
            <a:off x="3386937" y="6007028"/>
            <a:ext cx="5757065" cy="830997"/>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Note: Analyses of high risk patients, those &gt;65, and other leapfrog measures yielded same results</a:t>
            </a:r>
          </a:p>
          <a:p>
            <a:pPr algn="r"/>
            <a:r>
              <a:rPr lang="en-US" sz="1600" dirty="0" smtClean="0">
                <a:solidFill>
                  <a:schemeClr val="bg2"/>
                </a:solidFill>
                <a:latin typeface="Franklin Gothic Book" pitchFamily="34" charset="0"/>
              </a:rPr>
              <a:t>Source: JAMA 2009;301:1341</a:t>
            </a:r>
          </a:p>
        </p:txBody>
      </p:sp>
      <p:graphicFrame>
        <p:nvGraphicFramePr>
          <p:cNvPr id="3" name="Chart 2"/>
          <p:cNvGraphicFramePr/>
          <p:nvPr>
            <p:extLst>
              <p:ext uri="{D42A27DB-BD31-4B8C-83A1-F6EECF244321}">
                <p14:modId xmlns:p14="http://schemas.microsoft.com/office/powerpoint/2010/main" val="55015082"/>
              </p:ext>
            </p:extLst>
          </p:nvPr>
        </p:nvGraphicFramePr>
        <p:xfrm>
          <a:off x="428851" y="1396999"/>
          <a:ext cx="8313102" cy="421887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985460" y="5500420"/>
            <a:ext cx="3884296" cy="461665"/>
          </a:xfrm>
          <a:prstGeom prst="rect">
            <a:avLst/>
          </a:prstGeom>
          <a:noFill/>
        </p:spPr>
        <p:txBody>
          <a:bodyPr wrap="none" rtlCol="0">
            <a:spAutoFit/>
          </a:bodyPr>
          <a:lstStyle/>
          <a:p>
            <a:r>
              <a:rPr lang="en-US" sz="2400" dirty="0" smtClean="0">
                <a:latin typeface="Franklin Gothic Book"/>
                <a:cs typeface="Franklin Gothic Book"/>
              </a:rPr>
              <a:t>Safe Practice Score Quartile</a:t>
            </a:r>
            <a:endParaRPr lang="en-US" sz="2400" dirty="0">
              <a:latin typeface="Franklin Gothic Book"/>
              <a:cs typeface="Franklin Gothic Book"/>
            </a:endParaRPr>
          </a:p>
        </p:txBody>
      </p:sp>
    </p:spTree>
    <p:extLst>
      <p:ext uri="{BB962C8B-B14F-4D97-AF65-F5344CB8AC3E}">
        <p14:creationId xmlns:p14="http://schemas.microsoft.com/office/powerpoint/2010/main" val="26377841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4"/>
          <p:cNvSpPr txBox="1">
            <a:spLocks noChangeArrowheads="1"/>
          </p:cNvSpPr>
          <p:nvPr/>
        </p:nvSpPr>
        <p:spPr bwMode="auto">
          <a:xfrm>
            <a:off x="6050834" y="6212856"/>
            <a:ext cx="3016800" cy="419038"/>
          </a:xfrm>
          <a:prstGeom prst="rect">
            <a:avLst/>
          </a:prstGeom>
          <a:noFill/>
          <a:ln w="9525">
            <a:noFill/>
            <a:miter lim="800000"/>
            <a:headEnd/>
            <a:tailEnd/>
          </a:ln>
        </p:spPr>
        <p:txBody>
          <a:bodyPr wrap="square" lIns="0" tIns="0" rIns="0" bIns="0">
            <a:spAutoFit/>
          </a:bodyPr>
          <a:lstStyle/>
          <a:p>
            <a:pPr algn="r" eaLnBrk="1">
              <a:lnSpc>
                <a:spcPct val="97000"/>
              </a:lnSpc>
              <a:buClr>
                <a:srgbClr val="FFFFFF"/>
              </a:buClr>
              <a:buSzPct val="45000"/>
              <a:tabLst>
                <a:tab pos="655638" algn="l"/>
                <a:tab pos="1312863" algn="l"/>
                <a:tab pos="1968500" algn="l"/>
                <a:tab pos="2625725" algn="l"/>
                <a:tab pos="3282950" algn="l"/>
              </a:tabLst>
            </a:pPr>
            <a:r>
              <a:rPr lang="en-GB" sz="1400" dirty="0" err="1">
                <a:solidFill>
                  <a:srgbClr val="FFFFFF"/>
                </a:solidFill>
                <a:latin typeface="Franklin Gothic Book"/>
                <a:ea typeface="Gothic"/>
                <a:cs typeface="Franklin Gothic Book"/>
              </a:rPr>
              <a:t>Bisgaier</a:t>
            </a:r>
            <a:r>
              <a:rPr lang="en-GB" sz="1400" dirty="0">
                <a:solidFill>
                  <a:srgbClr val="FFFFFF"/>
                </a:solidFill>
                <a:latin typeface="Franklin Gothic Book"/>
                <a:ea typeface="Gothic"/>
                <a:cs typeface="Franklin Gothic Book"/>
              </a:rPr>
              <a:t> J, Rhodes KV. </a:t>
            </a:r>
            <a:endParaRPr lang="en-GB" sz="1400" dirty="0" smtClean="0">
              <a:solidFill>
                <a:srgbClr val="FFFFFF"/>
              </a:solidFill>
              <a:latin typeface="Franklin Gothic Book"/>
              <a:ea typeface="Gothic"/>
              <a:cs typeface="Franklin Gothic Book"/>
            </a:endParaRPr>
          </a:p>
          <a:p>
            <a:pPr algn="r" eaLnBrk="1">
              <a:lnSpc>
                <a:spcPct val="97000"/>
              </a:lnSpc>
              <a:buClr>
                <a:srgbClr val="FFFFFF"/>
              </a:buClr>
              <a:buSzPct val="45000"/>
              <a:tabLst>
                <a:tab pos="655638" algn="l"/>
                <a:tab pos="1312863" algn="l"/>
                <a:tab pos="1968500" algn="l"/>
                <a:tab pos="2625725" algn="l"/>
                <a:tab pos="3282950" algn="l"/>
              </a:tabLst>
            </a:pPr>
            <a:r>
              <a:rPr lang="en-GB" sz="1400" dirty="0" smtClean="0">
                <a:solidFill>
                  <a:srgbClr val="FFFFFF"/>
                </a:solidFill>
                <a:latin typeface="Franklin Gothic Book"/>
                <a:ea typeface="Gothic"/>
                <a:cs typeface="Franklin Gothic Book"/>
              </a:rPr>
              <a:t>N </a:t>
            </a:r>
            <a:r>
              <a:rPr lang="en-GB" sz="1400" dirty="0" err="1">
                <a:solidFill>
                  <a:srgbClr val="FFFFFF"/>
                </a:solidFill>
                <a:latin typeface="Franklin Gothic Book"/>
                <a:ea typeface="Gothic"/>
                <a:cs typeface="Franklin Gothic Book"/>
              </a:rPr>
              <a:t>Engl</a:t>
            </a:r>
            <a:r>
              <a:rPr lang="en-GB" sz="1400" dirty="0">
                <a:solidFill>
                  <a:srgbClr val="FFFFFF"/>
                </a:solidFill>
                <a:latin typeface="Franklin Gothic Book"/>
                <a:ea typeface="Gothic"/>
                <a:cs typeface="Franklin Gothic Book"/>
              </a:rPr>
              <a:t> J Med </a:t>
            </a:r>
            <a:r>
              <a:rPr lang="en-GB" sz="1400" dirty="0" smtClean="0">
                <a:solidFill>
                  <a:srgbClr val="FFFFFF"/>
                </a:solidFill>
                <a:latin typeface="Franklin Gothic Book"/>
                <a:ea typeface="Gothic"/>
                <a:cs typeface="Franklin Gothic Book"/>
              </a:rPr>
              <a:t>2011;364</a:t>
            </a:r>
            <a:r>
              <a:rPr lang="en-GB" sz="1400" dirty="0">
                <a:solidFill>
                  <a:srgbClr val="FFFFFF"/>
                </a:solidFill>
                <a:latin typeface="Franklin Gothic Book"/>
                <a:ea typeface="Gothic"/>
                <a:cs typeface="Franklin Gothic Book"/>
              </a:rPr>
              <a:t>:2324-2333</a:t>
            </a:r>
          </a:p>
        </p:txBody>
      </p:sp>
      <p:sp>
        <p:nvSpPr>
          <p:cNvPr id="2" name="Title 1"/>
          <p:cNvSpPr>
            <a:spLocks noGrp="1"/>
          </p:cNvSpPr>
          <p:nvPr>
            <p:ph type="title"/>
          </p:nvPr>
        </p:nvSpPr>
        <p:spPr/>
        <p:txBody>
          <a:bodyPr>
            <a:normAutofit fontScale="90000"/>
          </a:bodyPr>
          <a:lstStyle/>
          <a:p>
            <a:r>
              <a:rPr lang="en-US" dirty="0" smtClean="0"/>
              <a:t>Many Specialists Won’t See </a:t>
            </a:r>
            <a:br>
              <a:rPr lang="en-US" dirty="0" smtClean="0"/>
            </a:br>
            <a:r>
              <a:rPr lang="en-US" dirty="0" smtClean="0"/>
              <a:t>Kids With Medicaid</a:t>
            </a:r>
            <a:endParaRPr lang="en-US" dirty="0"/>
          </a:p>
        </p:txBody>
      </p:sp>
      <p:sp>
        <p:nvSpPr>
          <p:cNvPr id="3" name="TextBox 2"/>
          <p:cNvSpPr txBox="1"/>
          <p:nvPr/>
        </p:nvSpPr>
        <p:spPr>
          <a:xfrm rot="16200000">
            <a:off x="-1909167" y="2946634"/>
            <a:ext cx="4465486" cy="707886"/>
          </a:xfrm>
          <a:prstGeom prst="rect">
            <a:avLst/>
          </a:prstGeom>
          <a:noFill/>
        </p:spPr>
        <p:txBody>
          <a:bodyPr wrap="square" rtlCol="0">
            <a:spAutoFit/>
          </a:bodyPr>
          <a:lstStyle/>
          <a:p>
            <a:pPr algn="ctr"/>
            <a:r>
              <a:rPr lang="en-US" sz="2000" dirty="0" smtClean="0">
                <a:latin typeface="Franklin Gothic Book"/>
                <a:cs typeface="Franklin Gothic Book"/>
              </a:rPr>
              <a:t>% of Clinics Scheduling</a:t>
            </a:r>
          </a:p>
          <a:p>
            <a:pPr algn="ctr"/>
            <a:r>
              <a:rPr lang="en-US" sz="2000" dirty="0" smtClean="0">
                <a:latin typeface="Franklin Gothic Book"/>
                <a:cs typeface="Franklin Gothic Book"/>
              </a:rPr>
              <a:t> Appointments for Children</a:t>
            </a:r>
            <a:endParaRPr lang="en-US" sz="2000" dirty="0">
              <a:latin typeface="Franklin Gothic Book"/>
              <a:cs typeface="Franklin Gothic Book"/>
            </a:endParaRPr>
          </a:p>
        </p:txBody>
      </p:sp>
      <p:graphicFrame>
        <p:nvGraphicFramePr>
          <p:cNvPr id="4" name="Chart 3"/>
          <p:cNvGraphicFramePr/>
          <p:nvPr>
            <p:extLst>
              <p:ext uri="{D42A27DB-BD31-4B8C-83A1-F6EECF244321}">
                <p14:modId xmlns:p14="http://schemas.microsoft.com/office/powerpoint/2010/main" val="3998879982"/>
              </p:ext>
            </p:extLst>
          </p:nvPr>
        </p:nvGraphicFramePr>
        <p:xfrm>
          <a:off x="647148" y="1140641"/>
          <a:ext cx="8170245" cy="4740534"/>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2475366" y="5463904"/>
            <a:ext cx="283406" cy="283406"/>
          </a:xfrm>
          <a:prstGeom prst="rect">
            <a:avLst/>
          </a:prstGeom>
          <a:solidFill>
            <a:srgbClr val="005148"/>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868516" y="5463904"/>
            <a:ext cx="283406" cy="283406"/>
          </a:xfrm>
          <a:prstGeom prst="rect">
            <a:avLst/>
          </a:prstGeom>
          <a:solidFill>
            <a:srgbClr val="800000"/>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643049"/>
      </p:ext>
    </p:extLst>
  </p:cSld>
  <p:clrMapOvr>
    <a:masterClrMapping/>
  </p:clrMapOvr>
  <p:transition spd="med"/>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Grp="1" noChangeArrowheads="1"/>
          </p:cNvSpPr>
          <p:nvPr>
            <p:ph type="title" idx="4294967295"/>
          </p:nvPr>
        </p:nvSpPr>
        <p:spPr>
          <a:xfrm>
            <a:off x="0" y="493512"/>
            <a:ext cx="9144000" cy="1143000"/>
          </a:xfrm>
        </p:spPr>
        <p:txBody>
          <a:bodyPr>
            <a:noAutofit/>
          </a:bodyPr>
          <a:lstStyle/>
          <a:p>
            <a:pPr eaLnBrk="1" hangingPunct="1"/>
            <a:r>
              <a:rPr lang="en-US" sz="3600" dirty="0" smtClean="0">
                <a:solidFill>
                  <a:srgbClr val="003300"/>
                </a:solidFill>
                <a:latin typeface="Franklin Gothic Medium"/>
                <a:cs typeface="Franklin Gothic Medium"/>
              </a:rPr>
              <a:t>Individual Variation Is Caused by </a:t>
            </a:r>
            <a:br>
              <a:rPr lang="en-US" sz="3600" dirty="0" smtClean="0">
                <a:solidFill>
                  <a:srgbClr val="003300"/>
                </a:solidFill>
                <a:latin typeface="Franklin Gothic Medium"/>
                <a:cs typeface="Franklin Gothic Medium"/>
              </a:rPr>
            </a:br>
            <a:r>
              <a:rPr lang="en-US" sz="3600" dirty="0" smtClean="0">
                <a:solidFill>
                  <a:srgbClr val="003300"/>
                </a:solidFill>
                <a:latin typeface="Franklin Gothic Medium"/>
                <a:cs typeface="Franklin Gothic Medium"/>
              </a:rPr>
              <a:t>Variation in Motivation</a:t>
            </a:r>
            <a:endParaRPr lang="en-US" sz="3600" dirty="0">
              <a:solidFill>
                <a:srgbClr val="003300"/>
              </a:solidFill>
              <a:latin typeface="Franklin Gothic Medium"/>
              <a:cs typeface="Franklin Gothic Medium"/>
            </a:endParaRPr>
          </a:p>
        </p:txBody>
      </p:sp>
      <p:graphicFrame>
        <p:nvGraphicFramePr>
          <p:cNvPr id="2" name="Diagram 1"/>
          <p:cNvGraphicFramePr/>
          <p:nvPr>
            <p:extLst>
              <p:ext uri="{D42A27DB-BD31-4B8C-83A1-F6EECF244321}">
                <p14:modId xmlns:p14="http://schemas.microsoft.com/office/powerpoint/2010/main" val="919528354"/>
              </p:ext>
            </p:extLst>
          </p:nvPr>
        </p:nvGraphicFramePr>
        <p:xfrm>
          <a:off x="362873" y="1698780"/>
          <a:ext cx="8467736" cy="41562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182982" y="153587"/>
            <a:ext cx="2645781" cy="400110"/>
          </a:xfrm>
          <a:prstGeom prst="rect">
            <a:avLst/>
          </a:prstGeom>
        </p:spPr>
        <p:txBody>
          <a:bodyPr wrap="square">
            <a:spAutoFit/>
          </a:bodyPr>
          <a:lstStyle/>
          <a:p>
            <a:r>
              <a:rPr lang="en-US" sz="2000" dirty="0">
                <a:solidFill>
                  <a:srgbClr val="003300"/>
                </a:solidFill>
                <a:latin typeface="Franklin Gothic Medium"/>
                <a:ea typeface="+mj-ea"/>
                <a:cs typeface="Franklin Gothic Medium"/>
              </a:rPr>
              <a:t>P4P Assumption </a:t>
            </a:r>
            <a:r>
              <a:rPr lang="en-US" sz="2000" dirty="0" smtClean="0">
                <a:solidFill>
                  <a:srgbClr val="003300"/>
                </a:solidFill>
                <a:latin typeface="Franklin Gothic Medium"/>
                <a:ea typeface="+mj-ea"/>
                <a:cs typeface="Franklin Gothic Medium"/>
              </a:rPr>
              <a:t>#2</a:t>
            </a:r>
            <a:endParaRPr lang="en-US" dirty="0"/>
          </a:p>
        </p:txBody>
      </p:sp>
    </p:spTree>
    <p:extLst>
      <p:ext uri="{BB962C8B-B14F-4D97-AF65-F5344CB8AC3E}">
        <p14:creationId xmlns:p14="http://schemas.microsoft.com/office/powerpoint/2010/main" val="130096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graphicEl>
                                              <a:dgm id="{BECB82E4-1446-1E4F-9C1D-5A345C70C861}"/>
                                            </p:graphicEl>
                                          </p:spTgt>
                                        </p:tgtEl>
                                        <p:attrNameLst>
                                          <p:attrName>style.visibility</p:attrName>
                                        </p:attrNameLst>
                                      </p:cBhvr>
                                      <p:to>
                                        <p:strVal val="visible"/>
                                      </p:to>
                                    </p:set>
                                    <p:animEffect transition="in" filter="wipe(left)">
                                      <p:cBhvr>
                                        <p:cTn id="7" dur="500"/>
                                        <p:tgtEl>
                                          <p:spTgt spid="2">
                                            <p:graphicEl>
                                              <a:dgm id="{BECB82E4-1446-1E4F-9C1D-5A345C70C861}"/>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graphicEl>
                                              <a:dgm id="{E7A9E314-D378-7F42-AEA0-8362A6F98D16}"/>
                                            </p:graphicEl>
                                          </p:spTgt>
                                        </p:tgtEl>
                                        <p:attrNameLst>
                                          <p:attrName>style.visibility</p:attrName>
                                        </p:attrNameLst>
                                      </p:cBhvr>
                                      <p:to>
                                        <p:strVal val="visible"/>
                                      </p:to>
                                    </p:set>
                                    <p:animEffect transition="in" filter="fade">
                                      <p:cBhvr>
                                        <p:cTn id="11" dur="500"/>
                                        <p:tgtEl>
                                          <p:spTgt spid="2">
                                            <p:graphicEl>
                                              <a:dgm id="{E7A9E314-D378-7F42-AEA0-8362A6F98D16}"/>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graphicEl>
                                              <a:dgm id="{6F94938D-5DA5-1B41-AA77-E90501BEFDE4}"/>
                                            </p:graphicEl>
                                          </p:spTgt>
                                        </p:tgtEl>
                                        <p:attrNameLst>
                                          <p:attrName>style.visibility</p:attrName>
                                        </p:attrNameLst>
                                      </p:cBhvr>
                                      <p:to>
                                        <p:strVal val="visible"/>
                                      </p:to>
                                    </p:set>
                                    <p:animEffect transition="in" filter="wipe(left)">
                                      <p:cBhvr>
                                        <p:cTn id="16" dur="500"/>
                                        <p:tgtEl>
                                          <p:spTgt spid="2">
                                            <p:graphicEl>
                                              <a:dgm id="{6F94938D-5DA5-1B41-AA77-E90501BEFDE4}"/>
                                            </p:graphic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
                                            <p:graphicEl>
                                              <a:dgm id="{771F300A-C363-0347-BB6D-F03FEC4E418D}"/>
                                            </p:graphicEl>
                                          </p:spTgt>
                                        </p:tgtEl>
                                        <p:attrNameLst>
                                          <p:attrName>style.visibility</p:attrName>
                                        </p:attrNameLst>
                                      </p:cBhvr>
                                      <p:to>
                                        <p:strVal val="visible"/>
                                      </p:to>
                                    </p:set>
                                    <p:animEffect transition="in" filter="fade">
                                      <p:cBhvr>
                                        <p:cTn id="20" dur="500"/>
                                        <p:tgtEl>
                                          <p:spTgt spid="2">
                                            <p:graphicEl>
                                              <a:dgm id="{771F300A-C363-0347-BB6D-F03FEC4E418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Grp="1" noChangeArrowheads="1"/>
          </p:cNvSpPr>
          <p:nvPr>
            <p:ph type="title" idx="4294967295"/>
          </p:nvPr>
        </p:nvSpPr>
        <p:spPr>
          <a:xfrm>
            <a:off x="0" y="452279"/>
            <a:ext cx="9144000" cy="1143000"/>
          </a:xfrm>
        </p:spPr>
        <p:txBody>
          <a:bodyPr>
            <a:noAutofit/>
          </a:bodyPr>
          <a:lstStyle/>
          <a:p>
            <a:pPr eaLnBrk="1" hangingPunct="1"/>
            <a:r>
              <a:rPr lang="en-US" sz="3600" dirty="0" smtClean="0">
                <a:solidFill>
                  <a:srgbClr val="003300"/>
                </a:solidFill>
                <a:latin typeface="Franklin Gothic Medium"/>
                <a:cs typeface="Franklin Gothic Medium"/>
              </a:rPr>
              <a:t>Financial Incentives </a:t>
            </a:r>
            <a:br>
              <a:rPr lang="en-US" sz="3600" dirty="0" smtClean="0">
                <a:solidFill>
                  <a:srgbClr val="003300"/>
                </a:solidFill>
                <a:latin typeface="Franklin Gothic Medium"/>
                <a:cs typeface="Franklin Gothic Medium"/>
              </a:rPr>
            </a:br>
            <a:r>
              <a:rPr lang="en-US" sz="3600" dirty="0" smtClean="0">
                <a:solidFill>
                  <a:srgbClr val="003300"/>
                </a:solidFill>
                <a:latin typeface="Franklin Gothic Medium"/>
                <a:cs typeface="Franklin Gothic Medium"/>
              </a:rPr>
              <a:t>Will Add to Intrinsic Motivation</a:t>
            </a:r>
            <a:endParaRPr lang="en-US" sz="3600" dirty="0">
              <a:solidFill>
                <a:srgbClr val="003300"/>
              </a:solidFill>
              <a:latin typeface="Franklin Gothic Medium"/>
              <a:cs typeface="Franklin Gothic Medium"/>
            </a:endParaRPr>
          </a:p>
        </p:txBody>
      </p:sp>
      <p:sp>
        <p:nvSpPr>
          <p:cNvPr id="4" name="TextBox 3"/>
          <p:cNvSpPr txBox="1"/>
          <p:nvPr/>
        </p:nvSpPr>
        <p:spPr>
          <a:xfrm>
            <a:off x="796364" y="2054544"/>
            <a:ext cx="7551273" cy="2308324"/>
          </a:xfrm>
          <a:prstGeom prst="rect">
            <a:avLst/>
          </a:prstGeom>
          <a:solidFill>
            <a:schemeClr val="accent1">
              <a:lumMod val="50000"/>
            </a:schemeClr>
          </a:solidFill>
          <a:ln>
            <a:noFill/>
          </a:ln>
          <a:effectLst/>
        </p:spPr>
        <p:txBody>
          <a:bodyPr wrap="square" lIns="182880" tIns="137160" bIns="137160" rtlCol="0" anchor="ctr">
            <a:spAutoFit/>
          </a:bodyPr>
          <a:lstStyle/>
          <a:p>
            <a:pPr algn="ctr"/>
            <a:r>
              <a:rPr lang="en-US" sz="2800" dirty="0">
                <a:solidFill>
                  <a:schemeClr val="bg1"/>
                </a:solidFill>
                <a:latin typeface="Franklin Gothic Book"/>
                <a:cs typeface="Franklin Gothic Book"/>
              </a:rPr>
              <a:t>If financial </a:t>
            </a:r>
            <a:r>
              <a:rPr lang="en-US" sz="2800" dirty="0" smtClean="0">
                <a:solidFill>
                  <a:schemeClr val="bg1"/>
                </a:solidFill>
                <a:latin typeface="Franklin Gothic Book"/>
                <a:cs typeface="Franklin Gothic Book"/>
              </a:rPr>
              <a:t>incentives undermine </a:t>
            </a:r>
          </a:p>
          <a:p>
            <a:pPr algn="ctr"/>
            <a:r>
              <a:rPr lang="en-US" sz="3600" dirty="0" smtClean="0">
                <a:solidFill>
                  <a:schemeClr val="bg1"/>
                </a:solidFill>
                <a:latin typeface="Franklin Gothic Medium"/>
                <a:cs typeface="Franklin Gothic Medium"/>
              </a:rPr>
              <a:t>intrinsic </a:t>
            </a:r>
            <a:r>
              <a:rPr lang="en-US" sz="3600" dirty="0">
                <a:solidFill>
                  <a:schemeClr val="bg1"/>
                </a:solidFill>
                <a:latin typeface="Franklin Gothic Medium"/>
                <a:cs typeface="Franklin Gothic Medium"/>
              </a:rPr>
              <a:t>motivation </a:t>
            </a:r>
            <a:endParaRPr lang="en-US" sz="3600" dirty="0" smtClean="0">
              <a:solidFill>
                <a:schemeClr val="bg1"/>
              </a:solidFill>
              <a:latin typeface="Franklin Gothic Medium"/>
              <a:cs typeface="Franklin Gothic Medium"/>
            </a:endParaRPr>
          </a:p>
          <a:p>
            <a:pPr algn="ctr"/>
            <a:r>
              <a:rPr lang="en-US" sz="2800" dirty="0" smtClean="0">
                <a:solidFill>
                  <a:schemeClr val="bg1"/>
                </a:solidFill>
                <a:latin typeface="Franklin Gothic Book"/>
                <a:cs typeface="Franklin Gothic Book"/>
              </a:rPr>
              <a:t>they </a:t>
            </a:r>
            <a:r>
              <a:rPr lang="en-US" sz="2800" dirty="0">
                <a:solidFill>
                  <a:schemeClr val="bg1"/>
                </a:solidFill>
                <a:latin typeface="Franklin Gothic Book"/>
                <a:cs typeface="Franklin Gothic Book"/>
              </a:rPr>
              <a:t>may actually </a:t>
            </a:r>
            <a:endParaRPr lang="en-US" sz="2800" dirty="0" smtClean="0">
              <a:solidFill>
                <a:schemeClr val="bg1"/>
              </a:solidFill>
              <a:latin typeface="Franklin Gothic Book"/>
              <a:cs typeface="Franklin Gothic Book"/>
            </a:endParaRPr>
          </a:p>
          <a:p>
            <a:pPr algn="ctr"/>
            <a:r>
              <a:rPr lang="en-US" sz="4000" dirty="0" smtClean="0">
                <a:solidFill>
                  <a:schemeClr val="bg1"/>
                </a:solidFill>
                <a:latin typeface="Franklin Gothic Medium"/>
                <a:cs typeface="Franklin Gothic Medium"/>
              </a:rPr>
              <a:t>worsen </a:t>
            </a:r>
            <a:r>
              <a:rPr lang="en-US" sz="4000" dirty="0">
                <a:solidFill>
                  <a:schemeClr val="bg1"/>
                </a:solidFill>
                <a:latin typeface="Franklin Gothic Medium"/>
                <a:cs typeface="Franklin Gothic Medium"/>
              </a:rPr>
              <a:t>performance</a:t>
            </a:r>
            <a:r>
              <a:rPr lang="en-US" sz="2800" dirty="0">
                <a:solidFill>
                  <a:schemeClr val="bg1"/>
                </a:solidFill>
                <a:latin typeface="Franklin Gothic Book"/>
                <a:cs typeface="Franklin Gothic Book"/>
              </a:rPr>
              <a:t>.</a:t>
            </a:r>
          </a:p>
        </p:txBody>
      </p:sp>
      <p:sp>
        <p:nvSpPr>
          <p:cNvPr id="6" name="Rectangle 5"/>
          <p:cNvSpPr/>
          <p:nvPr/>
        </p:nvSpPr>
        <p:spPr>
          <a:xfrm>
            <a:off x="182982" y="153587"/>
            <a:ext cx="2645781" cy="400110"/>
          </a:xfrm>
          <a:prstGeom prst="rect">
            <a:avLst/>
          </a:prstGeom>
        </p:spPr>
        <p:txBody>
          <a:bodyPr wrap="square">
            <a:spAutoFit/>
          </a:bodyPr>
          <a:lstStyle/>
          <a:p>
            <a:r>
              <a:rPr lang="en-US" sz="2000" dirty="0">
                <a:solidFill>
                  <a:srgbClr val="003300"/>
                </a:solidFill>
                <a:latin typeface="Franklin Gothic Medium"/>
                <a:ea typeface="+mj-ea"/>
                <a:cs typeface="Franklin Gothic Medium"/>
              </a:rPr>
              <a:t>P4P Assumption </a:t>
            </a:r>
            <a:r>
              <a:rPr lang="en-US" sz="2000" dirty="0" smtClean="0">
                <a:solidFill>
                  <a:srgbClr val="003300"/>
                </a:solidFill>
                <a:latin typeface="Franklin Gothic Medium"/>
                <a:ea typeface="+mj-ea"/>
                <a:cs typeface="Franklin Gothic Medium"/>
              </a:rPr>
              <a:t>#3</a:t>
            </a:r>
            <a:endParaRPr lang="en-US" dirty="0"/>
          </a:p>
        </p:txBody>
      </p:sp>
    </p:spTree>
    <p:extLst>
      <p:ext uri="{BB962C8B-B14F-4D97-AF65-F5344CB8AC3E}">
        <p14:creationId xmlns:p14="http://schemas.microsoft.com/office/powerpoint/2010/main" val="29500696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P4P Can Dissociate</a:t>
            </a:r>
            <a:br>
              <a:rPr lang="en-US" dirty="0" smtClean="0"/>
            </a:br>
            <a:r>
              <a:rPr lang="en-US" dirty="0" smtClean="0"/>
              <a:t>People From Their Work</a:t>
            </a:r>
            <a:endParaRPr lang="en-US" dirty="0"/>
          </a:p>
        </p:txBody>
      </p:sp>
      <p:sp>
        <p:nvSpPr>
          <p:cNvPr id="243715" name="Rectangle 3"/>
          <p:cNvSpPr>
            <a:spLocks noGrp="1" noChangeArrowheads="1"/>
          </p:cNvSpPr>
          <p:nvPr>
            <p:ph type="subTitle" idx="4294967295"/>
          </p:nvPr>
        </p:nvSpPr>
        <p:spPr>
          <a:xfrm>
            <a:off x="236436" y="1551248"/>
            <a:ext cx="8563247" cy="4114102"/>
          </a:xfrm>
        </p:spPr>
        <p:txBody>
          <a:bodyPr>
            <a:normAutofit/>
          </a:bodyPr>
          <a:lstStyle/>
          <a:p>
            <a:pPr marL="0" indent="0" algn="l" eaLnBrk="1" hangingPunct="1">
              <a:spcAft>
                <a:spcPts val="1800"/>
              </a:spcAft>
              <a:buNone/>
              <a:defRPr/>
            </a:pPr>
            <a:r>
              <a:rPr lang="ja-JP" altLang="en-US" sz="2200" dirty="0">
                <a:solidFill>
                  <a:srgbClr val="003300"/>
                </a:solidFill>
                <a:latin typeface="Franklin Gothic Book"/>
                <a:cs typeface="Franklin Gothic Book"/>
              </a:rPr>
              <a:t>“</a:t>
            </a:r>
            <a:r>
              <a:rPr lang="en-US" sz="2200" dirty="0">
                <a:solidFill>
                  <a:srgbClr val="003300"/>
                </a:solidFill>
                <a:latin typeface="Franklin Gothic Book"/>
                <a:cs typeface="Franklin Gothic Book"/>
              </a:rPr>
              <a:t>I do not think </a:t>
            </a:r>
            <a:r>
              <a:rPr lang="en-US" sz="2200" dirty="0" smtClean="0">
                <a:solidFill>
                  <a:srgbClr val="003300"/>
                </a:solidFill>
                <a:latin typeface="Franklin Gothic Book"/>
                <a:cs typeface="Franklin Gothic Book"/>
              </a:rPr>
              <a:t>it’s true </a:t>
            </a:r>
            <a:r>
              <a:rPr lang="en-US" sz="2200" dirty="0">
                <a:solidFill>
                  <a:srgbClr val="003300"/>
                </a:solidFill>
                <a:latin typeface="Franklin Gothic Book"/>
                <a:cs typeface="Franklin Gothic Book"/>
              </a:rPr>
              <a:t>that the way to get better doctoring and better nursing is to put money on the table in front of doctors and </a:t>
            </a:r>
            <a:r>
              <a:rPr lang="en-US" sz="2200" dirty="0" smtClean="0">
                <a:solidFill>
                  <a:srgbClr val="003300"/>
                </a:solidFill>
                <a:latin typeface="Franklin Gothic Book"/>
                <a:cs typeface="Franklin Gothic Book"/>
              </a:rPr>
              <a:t>nurses. I </a:t>
            </a:r>
            <a:r>
              <a:rPr lang="en-US" sz="2200" dirty="0">
                <a:solidFill>
                  <a:srgbClr val="003300"/>
                </a:solidFill>
                <a:latin typeface="Franklin Gothic Book"/>
                <a:cs typeface="Franklin Gothic Book"/>
              </a:rPr>
              <a:t>think that's a </a:t>
            </a:r>
            <a:r>
              <a:rPr lang="en-US" sz="2200" dirty="0">
                <a:solidFill>
                  <a:srgbClr val="003300"/>
                </a:solidFill>
                <a:latin typeface="Franklin Gothic Medium"/>
                <a:cs typeface="Franklin Gothic Medium"/>
              </a:rPr>
              <a:t>fundamental misunderstanding of human </a:t>
            </a:r>
            <a:r>
              <a:rPr lang="en-US" sz="2200" dirty="0" smtClean="0">
                <a:solidFill>
                  <a:srgbClr val="003300"/>
                </a:solidFill>
                <a:latin typeface="Franklin Gothic Medium"/>
                <a:cs typeface="Franklin Gothic Medium"/>
              </a:rPr>
              <a:t>motivation</a:t>
            </a:r>
            <a:r>
              <a:rPr lang="en-US" sz="2200" dirty="0" smtClean="0">
                <a:solidFill>
                  <a:srgbClr val="003300"/>
                </a:solidFill>
                <a:latin typeface="Franklin Gothic Book"/>
                <a:cs typeface="Franklin Gothic Book"/>
              </a:rPr>
              <a:t>.</a:t>
            </a:r>
          </a:p>
          <a:p>
            <a:pPr marL="0" indent="0" algn="l" eaLnBrk="1" hangingPunct="1">
              <a:spcAft>
                <a:spcPts val="1800"/>
              </a:spcAft>
              <a:buNone/>
              <a:defRPr/>
            </a:pPr>
            <a:r>
              <a:rPr lang="en-US" sz="2200" dirty="0" smtClean="0">
                <a:solidFill>
                  <a:srgbClr val="003300"/>
                </a:solidFill>
                <a:latin typeface="Franklin Gothic Book"/>
                <a:cs typeface="Franklin Gothic Book"/>
              </a:rPr>
              <a:t>“I </a:t>
            </a:r>
            <a:r>
              <a:rPr lang="en-US" sz="2200" dirty="0">
                <a:solidFill>
                  <a:srgbClr val="003300"/>
                </a:solidFill>
                <a:latin typeface="Franklin Gothic Book"/>
                <a:cs typeface="Franklin Gothic Book"/>
              </a:rPr>
              <a:t>think </a:t>
            </a:r>
            <a:r>
              <a:rPr lang="en-US" sz="2200" dirty="0">
                <a:solidFill>
                  <a:srgbClr val="003300"/>
                </a:solidFill>
                <a:latin typeface="Franklin Gothic Medium"/>
                <a:cs typeface="Franklin Gothic Medium"/>
              </a:rPr>
              <a:t>people respond to joy and work and love </a:t>
            </a:r>
            <a:r>
              <a:rPr lang="en-US" sz="2200" dirty="0">
                <a:solidFill>
                  <a:srgbClr val="003300"/>
                </a:solidFill>
                <a:latin typeface="Franklin Gothic Book"/>
                <a:cs typeface="Franklin Gothic Book"/>
              </a:rPr>
              <a:t>and achievement and learning and appreciation and gratitude - and a sense of a job well </a:t>
            </a:r>
            <a:r>
              <a:rPr lang="en-US" sz="2200" dirty="0" smtClean="0">
                <a:solidFill>
                  <a:srgbClr val="003300"/>
                </a:solidFill>
                <a:latin typeface="Franklin Gothic Book"/>
                <a:cs typeface="Franklin Gothic Book"/>
              </a:rPr>
              <a:t>done. I </a:t>
            </a:r>
            <a:r>
              <a:rPr lang="en-US" sz="2200" dirty="0">
                <a:solidFill>
                  <a:srgbClr val="003300"/>
                </a:solidFill>
                <a:latin typeface="Franklin Gothic Book"/>
                <a:cs typeface="Franklin Gothic Book"/>
              </a:rPr>
              <a:t>think that it feels good to be a doctor and better to be a better </a:t>
            </a:r>
            <a:r>
              <a:rPr lang="en-US" sz="2200" dirty="0" smtClean="0">
                <a:solidFill>
                  <a:srgbClr val="003300"/>
                </a:solidFill>
                <a:latin typeface="Franklin Gothic Book"/>
                <a:cs typeface="Franklin Gothic Book"/>
              </a:rPr>
              <a:t>doctor.</a:t>
            </a:r>
          </a:p>
          <a:p>
            <a:pPr marL="0" indent="0" algn="l" eaLnBrk="1" hangingPunct="1">
              <a:spcAft>
                <a:spcPts val="1800"/>
              </a:spcAft>
              <a:buNone/>
              <a:defRPr/>
            </a:pPr>
            <a:r>
              <a:rPr lang="en-US" sz="2200" dirty="0" smtClean="0">
                <a:solidFill>
                  <a:srgbClr val="003300"/>
                </a:solidFill>
                <a:latin typeface="Franklin Gothic Book"/>
                <a:cs typeface="Franklin Gothic Book"/>
              </a:rPr>
              <a:t>“When </a:t>
            </a:r>
            <a:r>
              <a:rPr lang="en-US" sz="2200" dirty="0">
                <a:solidFill>
                  <a:srgbClr val="003300"/>
                </a:solidFill>
                <a:latin typeface="Franklin Gothic Book"/>
                <a:cs typeface="Franklin Gothic Book"/>
              </a:rPr>
              <a:t>we begin to attach dollar amounts to throughputs and to individual pay </a:t>
            </a:r>
            <a:r>
              <a:rPr lang="en-US" sz="2200" dirty="0">
                <a:solidFill>
                  <a:srgbClr val="003300"/>
                </a:solidFill>
                <a:latin typeface="Franklin Gothic Medium"/>
                <a:cs typeface="Franklin Gothic Medium"/>
              </a:rPr>
              <a:t>we are playing with fire</a:t>
            </a:r>
            <a:r>
              <a:rPr lang="en-US" sz="2200" dirty="0">
                <a:solidFill>
                  <a:srgbClr val="003300"/>
                </a:solidFill>
                <a:latin typeface="Franklin Gothic Book"/>
                <a:cs typeface="Franklin Gothic Book"/>
              </a:rPr>
              <a:t>. </a:t>
            </a:r>
            <a:r>
              <a:rPr lang="en-US" sz="2200" dirty="0" smtClean="0">
                <a:solidFill>
                  <a:srgbClr val="003300"/>
                </a:solidFill>
                <a:latin typeface="Franklin Gothic Book"/>
                <a:cs typeface="Franklin Gothic Book"/>
              </a:rPr>
              <a:t>The </a:t>
            </a:r>
            <a:r>
              <a:rPr lang="en-US" sz="2200" dirty="0">
                <a:solidFill>
                  <a:srgbClr val="003300"/>
                </a:solidFill>
                <a:latin typeface="Franklin Gothic Book"/>
                <a:cs typeface="Franklin Gothic Book"/>
              </a:rPr>
              <a:t>first and most important effect of that may be to begin to </a:t>
            </a:r>
            <a:r>
              <a:rPr lang="en-US" sz="2200" dirty="0">
                <a:solidFill>
                  <a:srgbClr val="003300"/>
                </a:solidFill>
                <a:latin typeface="Franklin Gothic Medium"/>
                <a:cs typeface="Franklin Gothic Medium"/>
              </a:rPr>
              <a:t>dissociate people from their work</a:t>
            </a:r>
            <a:r>
              <a:rPr lang="en-US" sz="2200" dirty="0">
                <a:solidFill>
                  <a:srgbClr val="003300"/>
                </a:solidFill>
                <a:latin typeface="Franklin Gothic Book"/>
                <a:cs typeface="Franklin Gothic Book"/>
              </a:rPr>
              <a:t>.</a:t>
            </a:r>
            <a:r>
              <a:rPr lang="ja-JP" altLang="en-US" sz="2200" dirty="0">
                <a:solidFill>
                  <a:srgbClr val="003300"/>
                </a:solidFill>
                <a:latin typeface="Franklin Gothic Book"/>
                <a:cs typeface="Franklin Gothic Book"/>
              </a:rPr>
              <a:t>”</a:t>
            </a:r>
            <a:endParaRPr lang="en-US" sz="2200" b="1" dirty="0">
              <a:solidFill>
                <a:srgbClr val="003300"/>
              </a:solidFill>
              <a:latin typeface="Franklin Gothic Book"/>
              <a:cs typeface="Franklin Gothic Book"/>
            </a:endParaRPr>
          </a:p>
        </p:txBody>
      </p:sp>
      <p:sp>
        <p:nvSpPr>
          <p:cNvPr id="243716" name="Text Box 4"/>
          <p:cNvSpPr txBox="1">
            <a:spLocks noChangeArrowheads="1"/>
          </p:cNvSpPr>
          <p:nvPr/>
        </p:nvSpPr>
        <p:spPr bwMode="auto">
          <a:xfrm>
            <a:off x="5334000" y="6182749"/>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defRPr/>
            </a:pPr>
            <a:r>
              <a:rPr lang="en-US" b="1" dirty="0" smtClean="0">
                <a:solidFill>
                  <a:srgbClr val="FFFFFF"/>
                </a:solidFill>
                <a:cs typeface="+mn-cs"/>
              </a:rPr>
              <a:t>Don Berwick, M.D.</a:t>
            </a:r>
            <a:endParaRPr lang="en-US" dirty="0" smtClean="0">
              <a:cs typeface="+mn-cs"/>
            </a:endParaRPr>
          </a:p>
        </p:txBody>
      </p:sp>
      <p:sp>
        <p:nvSpPr>
          <p:cNvPr id="243717" name="Text Box 5"/>
          <p:cNvSpPr txBox="1">
            <a:spLocks noChangeArrowheads="1"/>
          </p:cNvSpPr>
          <p:nvPr/>
        </p:nvSpPr>
        <p:spPr bwMode="auto">
          <a:xfrm>
            <a:off x="838200" y="6248400"/>
            <a:ext cx="419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1800" smtClean="0">
                <a:solidFill>
                  <a:schemeClr val="bg1"/>
                </a:solidFill>
                <a:cs typeface="+mn-cs"/>
              </a:rPr>
              <a:t>Source: Health Affairs 1/12/2005</a:t>
            </a:r>
            <a:endParaRPr lang="en-US" sz="1800" smtClean="0">
              <a:cs typeface="+mn-cs"/>
            </a:endParaRPr>
          </a:p>
        </p:txBody>
      </p:sp>
    </p:spTree>
    <p:extLst>
      <p:ext uri="{BB962C8B-B14F-4D97-AF65-F5344CB8AC3E}">
        <p14:creationId xmlns:p14="http://schemas.microsoft.com/office/powerpoint/2010/main" val="181234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715">
                                            <p:txEl>
                                              <p:pRg st="1" end="1"/>
                                            </p:txEl>
                                          </p:spTgt>
                                        </p:tgtEl>
                                        <p:attrNameLst>
                                          <p:attrName>style.visibility</p:attrName>
                                        </p:attrNameLst>
                                      </p:cBhvr>
                                      <p:to>
                                        <p:strVal val="visible"/>
                                      </p:to>
                                    </p:set>
                                    <p:animEffect transition="in" filter="fade">
                                      <p:cBhvr>
                                        <p:cTn id="7" dur="500"/>
                                        <p:tgtEl>
                                          <p:spTgt spid="2437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3715">
                                            <p:txEl>
                                              <p:pRg st="2" end="2"/>
                                            </p:txEl>
                                          </p:spTgt>
                                        </p:tgtEl>
                                        <p:attrNameLst>
                                          <p:attrName>style.visibility</p:attrName>
                                        </p:attrNameLst>
                                      </p:cBhvr>
                                      <p:to>
                                        <p:strVal val="visible"/>
                                      </p:to>
                                    </p:set>
                                    <p:animEffect transition="in" filter="fade">
                                      <p:cBhvr>
                                        <p:cTn id="12" dur="500"/>
                                        <p:tgtEl>
                                          <p:spTgt spid="2437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5"/>
          <p:cNvSpPr>
            <a:spLocks noGrp="1"/>
          </p:cNvSpPr>
          <p:nvPr>
            <p:ph type="title"/>
          </p:nvPr>
        </p:nvSpPr>
        <p:spPr>
          <a:xfrm>
            <a:off x="347472" y="204383"/>
            <a:ext cx="8796528" cy="1020762"/>
          </a:xfrm>
        </p:spPr>
        <p:txBody>
          <a:bodyPr>
            <a:normAutofit fontScale="90000"/>
          </a:bodyPr>
          <a:lstStyle/>
          <a:p>
            <a:r>
              <a:rPr lang="en-US" sz="4900" dirty="0" smtClean="0"/>
              <a:t>Money Undermines Altruism</a:t>
            </a:r>
            <a:br>
              <a:rPr lang="en-US" sz="4900" dirty="0" smtClean="0"/>
            </a:br>
            <a:r>
              <a:rPr lang="en-US" sz="2700" dirty="0" smtClean="0"/>
              <a:t>A Randomized Controlled Trial in Blood Banking</a:t>
            </a:r>
            <a:endParaRPr lang="en-US" sz="4000" dirty="0" smtClean="0"/>
          </a:p>
        </p:txBody>
      </p:sp>
      <p:graphicFrame>
        <p:nvGraphicFramePr>
          <p:cNvPr id="2" name="Chart 1"/>
          <p:cNvGraphicFramePr/>
          <p:nvPr>
            <p:extLst>
              <p:ext uri="{D42A27DB-BD31-4B8C-83A1-F6EECF244321}">
                <p14:modId xmlns:p14="http://schemas.microsoft.com/office/powerpoint/2010/main" val="1704065886"/>
              </p:ext>
            </p:extLst>
          </p:nvPr>
        </p:nvGraphicFramePr>
        <p:xfrm>
          <a:off x="1748391" y="1377166"/>
          <a:ext cx="7051665" cy="455207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4008103" y="6226988"/>
            <a:ext cx="5135897" cy="461665"/>
          </a:xfrm>
          <a:prstGeom prst="rect">
            <a:avLst/>
          </a:prstGeom>
          <a:noFill/>
        </p:spPr>
        <p:txBody>
          <a:bodyPr wrap="square" rtlCol="0">
            <a:spAutoFit/>
          </a:bodyPr>
          <a:lstStyle/>
          <a:p>
            <a:pPr algn="r"/>
            <a:r>
              <a:rPr lang="en-US" sz="1200" dirty="0" smtClean="0">
                <a:solidFill>
                  <a:schemeClr val="bg1"/>
                </a:solidFill>
                <a:latin typeface="Franklin Gothic Book" pitchFamily="34" charset="0"/>
              </a:rPr>
              <a:t>Source: Upton WE. </a:t>
            </a:r>
            <a:r>
              <a:rPr lang="en-US" sz="1200" dirty="0" err="1" smtClean="0">
                <a:solidFill>
                  <a:schemeClr val="bg1"/>
                </a:solidFill>
                <a:latin typeface="Franklin Gothic Book" pitchFamily="34" charset="0"/>
              </a:rPr>
              <a:t>Altruisim</a:t>
            </a:r>
            <a:r>
              <a:rPr lang="en-US" sz="1200" dirty="0" smtClean="0">
                <a:solidFill>
                  <a:schemeClr val="bg1"/>
                </a:solidFill>
                <a:latin typeface="Franklin Gothic Book" pitchFamily="34" charset="0"/>
              </a:rPr>
              <a:t>, Attribution, </a:t>
            </a:r>
          </a:p>
          <a:p>
            <a:pPr algn="r"/>
            <a:r>
              <a:rPr lang="en-US" sz="1200" dirty="0" smtClean="0">
                <a:solidFill>
                  <a:schemeClr val="bg1"/>
                </a:solidFill>
                <a:latin typeface="Franklin Gothic Book" pitchFamily="34" charset="0"/>
              </a:rPr>
              <a:t>and Intrinsic Motivation in the Recruitment of Blood Donors</a:t>
            </a:r>
            <a:endParaRPr lang="en-US" sz="1200" dirty="0">
              <a:solidFill>
                <a:schemeClr val="bg1"/>
              </a:solidFill>
              <a:latin typeface="Franklin Gothic Book" pitchFamily="34" charset="0"/>
            </a:endParaRPr>
          </a:p>
        </p:txBody>
      </p:sp>
      <p:sp>
        <p:nvSpPr>
          <p:cNvPr id="4" name="TextBox 3"/>
          <p:cNvSpPr txBox="1"/>
          <p:nvPr/>
        </p:nvSpPr>
        <p:spPr>
          <a:xfrm>
            <a:off x="0" y="2172875"/>
            <a:ext cx="1831649" cy="1323439"/>
          </a:xfrm>
          <a:prstGeom prst="rect">
            <a:avLst/>
          </a:prstGeom>
          <a:noFill/>
        </p:spPr>
        <p:txBody>
          <a:bodyPr wrap="square" rtlCol="0">
            <a:spAutoFit/>
          </a:bodyPr>
          <a:lstStyle/>
          <a:p>
            <a:r>
              <a:rPr lang="en-US" sz="2000" dirty="0" smtClean="0">
                <a:latin typeface="Franklin Gothic Book"/>
                <a:cs typeface="Franklin Gothic Book"/>
              </a:rPr>
              <a:t>Percent responding to a call for blood donation</a:t>
            </a:r>
          </a:p>
        </p:txBody>
      </p:sp>
      <p:sp>
        <p:nvSpPr>
          <p:cNvPr id="5" name="Rectangle 4"/>
          <p:cNvSpPr/>
          <p:nvPr/>
        </p:nvSpPr>
        <p:spPr>
          <a:xfrm>
            <a:off x="3466539" y="5510568"/>
            <a:ext cx="284923" cy="284923"/>
          </a:xfrm>
          <a:prstGeom prst="rect">
            <a:avLst/>
          </a:prstGeom>
          <a:solidFill>
            <a:schemeClr val="accent1">
              <a:lumMod val="50000"/>
            </a:scheme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279634" y="5510568"/>
            <a:ext cx="284923" cy="284923"/>
          </a:xfrm>
          <a:prstGeom prst="rect">
            <a:avLst/>
          </a:prstGeom>
          <a:solidFill>
            <a:srgbClr val="800000"/>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312238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graphicEl>
                                              <a:chart seriesIdx="0" categoryIdx="0" bldStep="ptInCategory"/>
                                            </p:graphicEl>
                                          </p:spTgt>
                                        </p:tgtEl>
                                        <p:attrNameLst>
                                          <p:attrName>style.visibility</p:attrName>
                                        </p:attrNameLst>
                                      </p:cBhvr>
                                      <p:to>
                                        <p:strVal val="visible"/>
                                      </p:to>
                                    </p:set>
                                    <p:animEffect transition="in" filter="wipe(down)">
                                      <p:cBhvr>
                                        <p:cTn id="7" dur="500"/>
                                        <p:tgtEl>
                                          <p:spTgt spid="2">
                                            <p:graphicEl>
                                              <a:chart seriesIdx="0" categoryIdx="0" bldStep="ptInCategory"/>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graphicEl>
                                              <a:chart seriesIdx="1" categoryIdx="0" bldStep="ptInCategory"/>
                                            </p:graphicEl>
                                          </p:spTgt>
                                        </p:tgtEl>
                                        <p:attrNameLst>
                                          <p:attrName>style.visibility</p:attrName>
                                        </p:attrNameLst>
                                      </p:cBhvr>
                                      <p:to>
                                        <p:strVal val="visible"/>
                                      </p:to>
                                    </p:set>
                                    <p:animEffect transition="in" filter="wipe(down)">
                                      <p:cBhvr>
                                        <p:cTn id="12" dur="500"/>
                                        <p:tgtEl>
                                          <p:spTgt spid="2">
                                            <p:graphicEl>
                                              <a:chart seriesIdx="1" categoryIdx="0" bldStep="ptIn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graphicEl>
                                              <a:chart seriesIdx="0" categoryIdx="1" bldStep="ptInCategory"/>
                                            </p:graphicEl>
                                          </p:spTgt>
                                        </p:tgtEl>
                                        <p:attrNameLst>
                                          <p:attrName>style.visibility</p:attrName>
                                        </p:attrNameLst>
                                      </p:cBhvr>
                                      <p:to>
                                        <p:strVal val="visible"/>
                                      </p:to>
                                    </p:set>
                                    <p:animEffect transition="in" filter="wipe(down)">
                                      <p:cBhvr>
                                        <p:cTn id="17" dur="500"/>
                                        <p:tgtEl>
                                          <p:spTgt spid="2">
                                            <p:graphicEl>
                                              <a:chart seriesIdx="0" categoryIdx="1" bldStep="ptIn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graphicEl>
                                              <a:chart seriesIdx="1" categoryIdx="1" bldStep="ptInCategory"/>
                                            </p:graphicEl>
                                          </p:spTgt>
                                        </p:tgtEl>
                                        <p:attrNameLst>
                                          <p:attrName>style.visibility</p:attrName>
                                        </p:attrNameLst>
                                      </p:cBhvr>
                                      <p:to>
                                        <p:strVal val="visible"/>
                                      </p:to>
                                    </p:set>
                                    <p:animEffect transition="in" filter="wipe(down)">
                                      <p:cBhvr>
                                        <p:cTn id="22" dur="500"/>
                                        <p:tgtEl>
                                          <p:spTgt spid="2">
                                            <p:graphicEl>
                                              <a:chart seriesIdx="1" categoryIdx="1"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Chart bld="categoryEl" animBg="0"/>
        </p:bldSub>
      </p:bldGraphic>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898"/>
            <a:ext cx="9144000" cy="1143000"/>
          </a:xfrm>
        </p:spPr>
        <p:txBody>
          <a:bodyPr>
            <a:noAutofit/>
          </a:bodyPr>
          <a:lstStyle/>
          <a:p>
            <a:r>
              <a:rPr lang="en-US" sz="3600" dirty="0" smtClean="0"/>
              <a:t>Medicare’s Premier Demonstration:</a:t>
            </a:r>
            <a:br>
              <a:rPr lang="en-US" sz="3600" dirty="0" smtClean="0"/>
            </a:br>
            <a:r>
              <a:rPr lang="en-US" sz="3600" dirty="0" smtClean="0"/>
              <a:t>A P4P Failure at 252 Hospitals</a:t>
            </a:r>
            <a:endParaRPr lang="en-US" sz="3600" dirty="0"/>
          </a:p>
        </p:txBody>
      </p:sp>
      <p:sp>
        <p:nvSpPr>
          <p:cNvPr id="4" name="TextBox 3"/>
          <p:cNvSpPr txBox="1"/>
          <p:nvPr/>
        </p:nvSpPr>
        <p:spPr>
          <a:xfrm>
            <a:off x="3386937" y="6130138"/>
            <a:ext cx="5757065" cy="584776"/>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Note: P4P failed even among poor performers at baseline</a:t>
            </a:r>
          </a:p>
          <a:p>
            <a:pPr algn="r"/>
            <a:r>
              <a:rPr lang="en-US" sz="1600" dirty="0" smtClean="0">
                <a:solidFill>
                  <a:schemeClr val="bg2"/>
                </a:solidFill>
                <a:latin typeface="Franklin Gothic Book" pitchFamily="34" charset="0"/>
              </a:rPr>
              <a:t>Source: NEJM march 28, 2012</a:t>
            </a:r>
          </a:p>
        </p:txBody>
      </p:sp>
      <p:graphicFrame>
        <p:nvGraphicFramePr>
          <p:cNvPr id="3" name="Chart 2"/>
          <p:cNvGraphicFramePr/>
          <p:nvPr>
            <p:extLst>
              <p:ext uri="{D42A27DB-BD31-4B8C-83A1-F6EECF244321}">
                <p14:modId xmlns:p14="http://schemas.microsoft.com/office/powerpoint/2010/main" val="3637878071"/>
              </p:ext>
            </p:extLst>
          </p:nvPr>
        </p:nvGraphicFramePr>
        <p:xfrm>
          <a:off x="1228822" y="1413492"/>
          <a:ext cx="7620343" cy="4573471"/>
        </p:xfrm>
        <a:graphic>
          <a:graphicData uri="http://schemas.openxmlformats.org/drawingml/2006/chart">
            <c:chart xmlns:c="http://schemas.openxmlformats.org/drawingml/2006/chart" xmlns:r="http://schemas.openxmlformats.org/officeDocument/2006/relationships" r:id="rId2"/>
          </a:graphicData>
        </a:graphic>
      </p:graphicFrame>
      <p:grpSp>
        <p:nvGrpSpPr>
          <p:cNvPr id="12" name="Group 11"/>
          <p:cNvGrpSpPr/>
          <p:nvPr/>
        </p:nvGrpSpPr>
        <p:grpSpPr>
          <a:xfrm>
            <a:off x="0" y="1451380"/>
            <a:ext cx="1204080" cy="3603728"/>
            <a:chOff x="0" y="1558588"/>
            <a:chExt cx="1204080" cy="3348084"/>
          </a:xfrm>
        </p:grpSpPr>
        <p:sp>
          <p:nvSpPr>
            <p:cNvPr id="8" name="Up-Down Arrow 7"/>
            <p:cNvSpPr/>
            <p:nvPr/>
          </p:nvSpPr>
          <p:spPr>
            <a:xfrm>
              <a:off x="359724" y="1885427"/>
              <a:ext cx="484632" cy="2734277"/>
            </a:xfrm>
            <a:prstGeom prst="upDownArrow">
              <a:avLst/>
            </a:prstGeom>
            <a:solidFill>
              <a:srgbClr val="005148"/>
            </a:solid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56082" y="1558588"/>
              <a:ext cx="891916" cy="386774"/>
            </a:xfrm>
            <a:prstGeom prst="rect">
              <a:avLst/>
            </a:prstGeom>
            <a:noFill/>
          </p:spPr>
          <p:txBody>
            <a:bodyPr wrap="none" rtlCol="0">
              <a:spAutoFit/>
            </a:bodyPr>
            <a:lstStyle/>
            <a:p>
              <a:pPr algn="ctr"/>
              <a:r>
                <a:rPr lang="en-US" sz="2000" dirty="0" smtClean="0">
                  <a:latin typeface="Franklin Gothic Book"/>
                  <a:cs typeface="Franklin Gothic Book"/>
                </a:rPr>
                <a:t>Worse</a:t>
              </a:r>
              <a:endParaRPr lang="en-US" sz="2000" dirty="0">
                <a:latin typeface="Franklin Gothic Book"/>
                <a:cs typeface="Franklin Gothic Book"/>
              </a:endParaRPr>
            </a:p>
          </p:txBody>
        </p:sp>
        <p:sp>
          <p:nvSpPr>
            <p:cNvPr id="10" name="TextBox 9"/>
            <p:cNvSpPr txBox="1"/>
            <p:nvPr/>
          </p:nvSpPr>
          <p:spPr>
            <a:xfrm>
              <a:off x="176283" y="4519898"/>
              <a:ext cx="851515" cy="386774"/>
            </a:xfrm>
            <a:prstGeom prst="rect">
              <a:avLst/>
            </a:prstGeom>
            <a:noFill/>
          </p:spPr>
          <p:txBody>
            <a:bodyPr wrap="none" rtlCol="0">
              <a:spAutoFit/>
            </a:bodyPr>
            <a:lstStyle/>
            <a:p>
              <a:pPr algn="ctr"/>
              <a:r>
                <a:rPr lang="en-US" sz="2000" dirty="0" smtClean="0">
                  <a:latin typeface="Franklin Gothic Book"/>
                  <a:cs typeface="Franklin Gothic Book"/>
                </a:rPr>
                <a:t>Better</a:t>
              </a:r>
              <a:endParaRPr lang="en-US" sz="2000" dirty="0">
                <a:latin typeface="Franklin Gothic Book"/>
                <a:cs typeface="Franklin Gothic Book"/>
              </a:endParaRPr>
            </a:p>
          </p:txBody>
        </p:sp>
        <p:sp useBgFill="1">
          <p:nvSpPr>
            <p:cNvPr id="7" name="TextBox 6"/>
            <p:cNvSpPr txBox="1"/>
            <p:nvPr/>
          </p:nvSpPr>
          <p:spPr>
            <a:xfrm>
              <a:off x="0" y="2436956"/>
              <a:ext cx="1204080" cy="1631216"/>
            </a:xfrm>
            <a:prstGeom prst="rect">
              <a:avLst/>
            </a:prstGeom>
          </p:spPr>
          <p:txBody>
            <a:bodyPr wrap="square" tIns="45720" bIns="45720" rtlCol="0" anchor="ctr">
              <a:spAutoFit/>
            </a:bodyPr>
            <a:lstStyle/>
            <a:p>
              <a:pPr algn="ctr"/>
              <a:r>
                <a:rPr lang="en-US" sz="2000" dirty="0" smtClean="0">
                  <a:latin typeface="Franklin Gothic Book"/>
                  <a:cs typeface="Franklin Gothic Book"/>
                </a:rPr>
                <a:t>Change from baseline in 30-day mortality</a:t>
              </a:r>
              <a:endParaRPr lang="en-US" sz="2000" dirty="0">
                <a:latin typeface="Franklin Gothic Book"/>
                <a:cs typeface="Franklin Gothic Book"/>
              </a:endParaRPr>
            </a:p>
          </p:txBody>
        </p:sp>
      </p:grpSp>
      <p:sp>
        <p:nvSpPr>
          <p:cNvPr id="15" name="Rectangle 14"/>
          <p:cNvSpPr/>
          <p:nvPr/>
        </p:nvSpPr>
        <p:spPr>
          <a:xfrm>
            <a:off x="4934527" y="5568297"/>
            <a:ext cx="284923" cy="284923"/>
          </a:xfrm>
          <a:prstGeom prst="rect">
            <a:avLst/>
          </a:prstGeom>
          <a:solidFill>
            <a:schemeClr val="accent1">
              <a:lumMod val="50000"/>
            </a:scheme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937451" y="5568297"/>
            <a:ext cx="284923" cy="284923"/>
          </a:xfrm>
          <a:prstGeom prst="rect">
            <a:avLst/>
          </a:prstGeom>
          <a:solidFill>
            <a:srgbClr val="800000"/>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7339940" y="2374994"/>
            <a:ext cx="1500977" cy="3430546"/>
          </a:xfrm>
          <a:prstGeom prst="roundRect">
            <a:avLst/>
          </a:prstGeom>
          <a:noFill/>
          <a:ln w="76200" cmpd="sng">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888592" y="1575079"/>
            <a:ext cx="6812125" cy="445311"/>
          </a:xfrm>
          <a:prstGeom prst="rect">
            <a:avLst/>
          </a:prstGeom>
          <a:no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Franklin Gothic Book"/>
                <a:cs typeface="Franklin Gothic Book"/>
              </a:rPr>
              <a:t>5-year outcomes show </a:t>
            </a:r>
            <a:r>
              <a:rPr lang="en-US" sz="2400" dirty="0" smtClean="0">
                <a:solidFill>
                  <a:schemeClr val="tx1"/>
                </a:solidFill>
                <a:latin typeface="Franklin Gothic Medium"/>
                <a:cs typeface="Franklin Gothic Medium"/>
              </a:rPr>
              <a:t>no effect on mortality</a:t>
            </a:r>
            <a:endParaRPr lang="en-US" sz="2400" dirty="0">
              <a:solidFill>
                <a:schemeClr val="tx1"/>
              </a:solidFill>
              <a:latin typeface="Franklin Gothic Medium"/>
              <a:cs typeface="Franklin Gothic Medium"/>
            </a:endParaRPr>
          </a:p>
        </p:txBody>
      </p:sp>
    </p:spTree>
    <p:extLst>
      <p:ext uri="{BB962C8B-B14F-4D97-AF65-F5344CB8AC3E}">
        <p14:creationId xmlns:p14="http://schemas.microsoft.com/office/powerpoint/2010/main" val="411853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ChangeArrowheads="1"/>
          </p:cNvSpPr>
          <p:nvPr>
            <p:ph type="title" idx="4294967295"/>
          </p:nvPr>
        </p:nvSpPr>
        <p:spPr/>
        <p:txBody>
          <a:bodyPr/>
          <a:lstStyle/>
          <a:p>
            <a:pPr eaLnBrk="1" hangingPunct="1"/>
            <a:r>
              <a:rPr lang="en-US" sz="4000" dirty="0">
                <a:solidFill>
                  <a:srgbClr val="003300"/>
                </a:solidFill>
                <a:latin typeface="Franklin Gothic Medium"/>
                <a:cs typeface="Franklin Gothic Medium"/>
              </a:rPr>
              <a:t>P4P Among UK Primary Care Doctors</a:t>
            </a:r>
          </a:p>
        </p:txBody>
      </p:sp>
      <p:sp>
        <p:nvSpPr>
          <p:cNvPr id="380930" name="Rectangle 3"/>
          <p:cNvSpPr>
            <a:spLocks noGrp="1" noChangeArrowheads="1"/>
          </p:cNvSpPr>
          <p:nvPr>
            <p:ph idx="4294967295"/>
          </p:nvPr>
        </p:nvSpPr>
        <p:spPr>
          <a:xfrm>
            <a:off x="502688" y="1230447"/>
            <a:ext cx="8138624" cy="4267200"/>
          </a:xfrm>
        </p:spPr>
        <p:txBody>
          <a:bodyPr/>
          <a:lstStyle/>
          <a:p>
            <a:pPr marL="230188" indent="-230188" eaLnBrk="1" hangingPunct="1">
              <a:spcAft>
                <a:spcPts val="1800"/>
              </a:spcAft>
            </a:pPr>
            <a:r>
              <a:rPr lang="en-US" sz="2800" dirty="0">
                <a:solidFill>
                  <a:srgbClr val="003300"/>
                </a:solidFill>
                <a:latin typeface="Franklin Gothic Book"/>
                <a:cs typeface="Franklin Gothic Book"/>
              </a:rPr>
              <a:t>Multiple </a:t>
            </a:r>
            <a:r>
              <a:rPr lang="en-US" sz="2800" dirty="0" smtClean="0">
                <a:solidFill>
                  <a:srgbClr val="003300"/>
                </a:solidFill>
                <a:latin typeface="Franklin Gothic Book"/>
                <a:cs typeface="Franklin Gothic Book"/>
              </a:rPr>
              <a:t>quality </a:t>
            </a:r>
            <a:r>
              <a:rPr lang="en-US" sz="2800" dirty="0">
                <a:solidFill>
                  <a:srgbClr val="003300"/>
                </a:solidFill>
                <a:latin typeface="Franklin Gothic Book"/>
                <a:cs typeface="Franklin Gothic Book"/>
              </a:rPr>
              <a:t>parameters </a:t>
            </a:r>
            <a:r>
              <a:rPr lang="en-US" sz="2800" dirty="0" smtClean="0">
                <a:solidFill>
                  <a:srgbClr val="003300"/>
                </a:solidFill>
                <a:latin typeface="Franklin Gothic Book"/>
                <a:cs typeface="Franklin Gothic Book"/>
              </a:rPr>
              <a:t>were </a:t>
            </a:r>
            <a:r>
              <a:rPr lang="en-US" sz="2800" dirty="0">
                <a:solidFill>
                  <a:srgbClr val="003300"/>
                </a:solidFill>
                <a:latin typeface="Franklin Gothic Book"/>
                <a:cs typeface="Franklin Gothic Book"/>
              </a:rPr>
              <a:t>documented using a computerized medical record and summed in a point </a:t>
            </a:r>
            <a:r>
              <a:rPr lang="en-US" sz="2800" dirty="0" smtClean="0">
                <a:solidFill>
                  <a:srgbClr val="003300"/>
                </a:solidFill>
                <a:latin typeface="Franklin Gothic Book"/>
                <a:cs typeface="Franklin Gothic Book"/>
              </a:rPr>
              <a:t>system.</a:t>
            </a:r>
            <a:endParaRPr lang="en-US" sz="2800" dirty="0">
              <a:solidFill>
                <a:srgbClr val="003300"/>
              </a:solidFill>
              <a:latin typeface="Franklin Gothic Book"/>
              <a:cs typeface="Franklin Gothic Book"/>
            </a:endParaRPr>
          </a:p>
          <a:p>
            <a:pPr marL="230188" indent="-230188" eaLnBrk="1" hangingPunct="1">
              <a:spcAft>
                <a:spcPts val="1800"/>
              </a:spcAft>
            </a:pPr>
            <a:r>
              <a:rPr lang="en-US" sz="2800" dirty="0">
                <a:solidFill>
                  <a:srgbClr val="003300"/>
                </a:solidFill>
                <a:latin typeface="Franklin Gothic Book"/>
                <a:cs typeface="Franklin Gothic Book"/>
              </a:rPr>
              <a:t>Virtually all practices achieved most of the quality points within </a:t>
            </a:r>
            <a:r>
              <a:rPr lang="en-US" sz="2800" dirty="0" smtClean="0">
                <a:solidFill>
                  <a:srgbClr val="003300"/>
                </a:solidFill>
                <a:latin typeface="Franklin Gothic Book"/>
                <a:cs typeface="Franklin Gothic Book"/>
              </a:rPr>
              <a:t>one year </a:t>
            </a:r>
            <a:r>
              <a:rPr lang="en-US" sz="2800" dirty="0">
                <a:solidFill>
                  <a:srgbClr val="003300"/>
                </a:solidFill>
                <a:latin typeface="Franklin Gothic Book"/>
                <a:cs typeface="Franklin Gothic Book"/>
              </a:rPr>
              <a:t>of </a:t>
            </a:r>
            <a:r>
              <a:rPr lang="en-US" sz="2800" dirty="0" smtClean="0">
                <a:solidFill>
                  <a:srgbClr val="003300"/>
                </a:solidFill>
                <a:latin typeface="Franklin Gothic Book"/>
                <a:cs typeface="Franklin Gothic Book"/>
              </a:rPr>
              <a:t>implementation</a:t>
            </a:r>
            <a:endParaRPr lang="en-US" sz="2800" dirty="0">
              <a:solidFill>
                <a:srgbClr val="003300"/>
              </a:solidFill>
              <a:latin typeface="Franklin Gothic Book"/>
              <a:cs typeface="Franklin Gothic Book"/>
            </a:endParaRPr>
          </a:p>
          <a:p>
            <a:pPr marL="230188" indent="-230188" eaLnBrk="1" hangingPunct="1">
              <a:spcAft>
                <a:spcPts val="1800"/>
              </a:spcAft>
            </a:pPr>
            <a:r>
              <a:rPr lang="en-US" sz="2800" dirty="0">
                <a:solidFill>
                  <a:srgbClr val="003300"/>
                </a:solidFill>
                <a:latin typeface="Franklin Gothic Book"/>
                <a:cs typeface="Franklin Gothic Book"/>
              </a:rPr>
              <a:t>Generated a much welcomed 25% increase in GP </a:t>
            </a:r>
            <a:r>
              <a:rPr lang="en-US" sz="2800" dirty="0" smtClean="0">
                <a:solidFill>
                  <a:srgbClr val="003300"/>
                </a:solidFill>
                <a:latin typeface="Franklin Gothic Book"/>
                <a:cs typeface="Franklin Gothic Book"/>
              </a:rPr>
              <a:t>incomes</a:t>
            </a:r>
            <a:endParaRPr lang="en-US" sz="2800" dirty="0">
              <a:solidFill>
                <a:srgbClr val="003300"/>
              </a:solidFill>
              <a:latin typeface="Franklin Gothic Book"/>
              <a:cs typeface="Franklin Gothic Book"/>
            </a:endParaRPr>
          </a:p>
        </p:txBody>
      </p:sp>
      <p:sp>
        <p:nvSpPr>
          <p:cNvPr id="4" name="Rectangle 3"/>
          <p:cNvSpPr/>
          <p:nvPr/>
        </p:nvSpPr>
        <p:spPr>
          <a:xfrm>
            <a:off x="5537298" y="6246062"/>
            <a:ext cx="3606702" cy="400110"/>
          </a:xfrm>
          <a:prstGeom prst="rect">
            <a:avLst/>
          </a:prstGeom>
        </p:spPr>
        <p:txBody>
          <a:bodyPr wrap="none">
            <a:spAutoFit/>
          </a:bodyPr>
          <a:lstStyle/>
          <a:p>
            <a:pPr algn="r"/>
            <a:r>
              <a:rPr lang="en-US" sz="2000" dirty="0">
                <a:solidFill>
                  <a:schemeClr val="bg1"/>
                </a:solidFill>
                <a:latin typeface="Franklin Gothic Book"/>
                <a:cs typeface="Franklin Gothic Book"/>
              </a:rPr>
              <a:t> Source: NEJM 7/23/2009:368</a:t>
            </a:r>
          </a:p>
        </p:txBody>
      </p:sp>
    </p:spTree>
    <p:extLst>
      <p:ext uri="{BB962C8B-B14F-4D97-AF65-F5344CB8AC3E}">
        <p14:creationId xmlns:p14="http://schemas.microsoft.com/office/powerpoint/2010/main" val="381155928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1026"/>
          <p:cNvSpPr>
            <a:spLocks noGrp="1" noChangeArrowheads="1"/>
          </p:cNvSpPr>
          <p:nvPr>
            <p:ph type="ctrTitle" idx="4294967295"/>
          </p:nvPr>
        </p:nvSpPr>
        <p:spPr>
          <a:xfrm>
            <a:off x="533400" y="381000"/>
            <a:ext cx="7772400" cy="1143000"/>
          </a:xfrm>
        </p:spPr>
        <p:txBody>
          <a:bodyPr>
            <a:normAutofit fontScale="90000"/>
          </a:bodyPr>
          <a:lstStyle/>
          <a:p>
            <a:pPr eaLnBrk="1" hangingPunct="1"/>
            <a:r>
              <a:rPr lang="en-US" dirty="0" smtClean="0">
                <a:solidFill>
                  <a:srgbClr val="003300"/>
                </a:solidFill>
                <a:latin typeface="Franklin Gothic Medium"/>
                <a:cs typeface="Franklin Gothic Medium"/>
              </a:rPr>
              <a:t>P4P: </a:t>
            </a:r>
            <a:r>
              <a:rPr lang="en-US" dirty="0">
                <a:solidFill>
                  <a:srgbClr val="003300"/>
                </a:solidFill>
                <a:latin typeface="Franklin Gothic Medium"/>
                <a:cs typeface="Franklin Gothic Medium"/>
              </a:rPr>
              <a:t>Scores on Whatever You Pay for Improves, </a:t>
            </a:r>
            <a:r>
              <a:rPr lang="en-US" dirty="0" smtClean="0">
                <a:solidFill>
                  <a:srgbClr val="003300"/>
                </a:solidFill>
                <a:latin typeface="Franklin Gothic Medium"/>
                <a:cs typeface="Franklin Gothic Medium"/>
              </a:rPr>
              <a:t>but…</a:t>
            </a:r>
            <a:endParaRPr lang="en-US" dirty="0">
              <a:solidFill>
                <a:srgbClr val="003300"/>
              </a:solidFill>
              <a:latin typeface="Franklin Gothic Medium"/>
              <a:cs typeface="Franklin Gothic Medium"/>
            </a:endParaRPr>
          </a:p>
        </p:txBody>
      </p:sp>
      <p:sp>
        <p:nvSpPr>
          <p:cNvPr id="381954" name="Rectangle 1027"/>
          <p:cNvSpPr>
            <a:spLocks noGrp="1" noChangeArrowheads="1"/>
          </p:cNvSpPr>
          <p:nvPr>
            <p:ph type="subTitle" idx="4294967295"/>
          </p:nvPr>
        </p:nvSpPr>
        <p:spPr>
          <a:xfrm>
            <a:off x="457200" y="1905000"/>
            <a:ext cx="8229600" cy="3587173"/>
          </a:xfrm>
        </p:spPr>
        <p:txBody>
          <a:bodyPr>
            <a:normAutofit/>
          </a:bodyPr>
          <a:lstStyle/>
          <a:p>
            <a:pPr marL="0" indent="0" eaLnBrk="1" hangingPunct="1">
              <a:spcAft>
                <a:spcPts val="1800"/>
              </a:spcAft>
              <a:buFontTx/>
              <a:buNone/>
            </a:pPr>
            <a:r>
              <a:rPr lang="ja-JP" altLang="en-US" sz="2400" dirty="0">
                <a:latin typeface="Franklin Gothic Book"/>
                <a:cs typeface="Franklin Gothic Book"/>
              </a:rPr>
              <a:t>“</a:t>
            </a:r>
            <a:r>
              <a:rPr lang="en-US" altLang="ja-JP" sz="2400" dirty="0">
                <a:latin typeface="Franklin Gothic Book"/>
                <a:cs typeface="Franklin Gothic Book"/>
              </a:rPr>
              <a:t>The [British P4P] scheme accelerated improvements in quality for 2 of 3 chronic conditions in the short term. </a:t>
            </a:r>
            <a:endParaRPr lang="en-US" altLang="ja-JP" sz="2400" dirty="0" smtClean="0">
              <a:latin typeface="Franklin Gothic Book"/>
              <a:cs typeface="Franklin Gothic Book"/>
            </a:endParaRPr>
          </a:p>
          <a:p>
            <a:pPr marL="0" indent="0" eaLnBrk="1" hangingPunct="1">
              <a:spcAft>
                <a:spcPts val="1800"/>
              </a:spcAft>
              <a:buFontTx/>
              <a:buNone/>
            </a:pPr>
            <a:r>
              <a:rPr lang="en-US" altLang="ja-JP" sz="2400" dirty="0" smtClean="0">
                <a:latin typeface="Franklin Gothic Book"/>
                <a:cs typeface="Franklin Gothic Book"/>
              </a:rPr>
              <a:t>“However</a:t>
            </a:r>
            <a:r>
              <a:rPr lang="en-US" altLang="ja-JP" sz="2400" dirty="0">
                <a:latin typeface="Franklin Gothic Book"/>
                <a:cs typeface="Franklin Gothic Book"/>
              </a:rPr>
              <a:t>, once targets were reached, the improvement . . . slowed, and </a:t>
            </a:r>
            <a:r>
              <a:rPr lang="en-US" altLang="ja-JP" sz="2400" dirty="0">
                <a:latin typeface="Franklin Gothic Medium"/>
                <a:cs typeface="Franklin Gothic Medium"/>
              </a:rPr>
              <a:t>the quality of care declined </a:t>
            </a:r>
            <a:r>
              <a:rPr lang="en-US" altLang="ja-JP" sz="2400" dirty="0">
                <a:latin typeface="Franklin Gothic Book"/>
                <a:cs typeface="Franklin Gothic Book"/>
              </a:rPr>
              <a:t>for 2 conditions that had not been linked to incentives.</a:t>
            </a:r>
            <a:r>
              <a:rPr lang="ja-JP" altLang="en-US" sz="2400" dirty="0" smtClean="0">
                <a:latin typeface="Franklin Gothic Book"/>
                <a:cs typeface="Franklin Gothic Book"/>
              </a:rPr>
              <a:t>”</a:t>
            </a:r>
            <a:endParaRPr lang="en-US" altLang="ja-JP" sz="2400" dirty="0">
              <a:latin typeface="Franklin Gothic Book"/>
              <a:cs typeface="Franklin Gothic Book"/>
            </a:endParaRPr>
          </a:p>
        </p:txBody>
      </p:sp>
      <p:sp>
        <p:nvSpPr>
          <p:cNvPr id="2" name="Rectangle 1"/>
          <p:cNvSpPr/>
          <p:nvPr/>
        </p:nvSpPr>
        <p:spPr>
          <a:xfrm>
            <a:off x="5537298" y="6246062"/>
            <a:ext cx="3606702" cy="400110"/>
          </a:xfrm>
          <a:prstGeom prst="rect">
            <a:avLst/>
          </a:prstGeom>
        </p:spPr>
        <p:txBody>
          <a:bodyPr wrap="none">
            <a:spAutoFit/>
          </a:bodyPr>
          <a:lstStyle/>
          <a:p>
            <a:pPr algn="r"/>
            <a:r>
              <a:rPr lang="en-US" sz="2000" dirty="0">
                <a:solidFill>
                  <a:schemeClr val="bg1"/>
                </a:solidFill>
                <a:latin typeface="Franklin Gothic Book"/>
                <a:cs typeface="Franklin Gothic Book"/>
              </a:rPr>
              <a:t> Source: NEJM 7/23/2009:368</a:t>
            </a:r>
          </a:p>
        </p:txBody>
      </p:sp>
    </p:spTree>
    <p:extLst>
      <p:ext uri="{BB962C8B-B14F-4D97-AF65-F5344CB8AC3E}">
        <p14:creationId xmlns:p14="http://schemas.microsoft.com/office/powerpoint/2010/main" val="9753683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3"/>
          <p:cNvSpPr>
            <a:spLocks noGrp="1" noChangeArrowheads="1"/>
          </p:cNvSpPr>
          <p:nvPr>
            <p:ph type="ctrTitle" idx="4294967295"/>
          </p:nvPr>
        </p:nvSpPr>
        <p:spPr>
          <a:xfrm>
            <a:off x="152400" y="0"/>
            <a:ext cx="8839200" cy="1470025"/>
          </a:xfrm>
        </p:spPr>
        <p:txBody>
          <a:bodyPr>
            <a:normAutofit/>
          </a:bodyPr>
          <a:lstStyle/>
          <a:p>
            <a:pPr eaLnBrk="1" hangingPunct="1"/>
            <a:r>
              <a:rPr lang="en-US" sz="3600" dirty="0">
                <a:latin typeface="Franklin Gothic Medium"/>
                <a:cs typeface="Franklin Gothic Medium"/>
              </a:rPr>
              <a:t>High </a:t>
            </a:r>
            <a:r>
              <a:rPr lang="en-US" sz="3600" dirty="0" smtClean="0">
                <a:latin typeface="Franklin Gothic Medium"/>
                <a:cs typeface="Franklin Gothic Medium"/>
              </a:rPr>
              <a:t>P4P </a:t>
            </a:r>
            <a:r>
              <a:rPr lang="en-US" sz="3600" dirty="0">
                <a:latin typeface="Franklin Gothic Medium"/>
                <a:cs typeface="Franklin Gothic Medium"/>
              </a:rPr>
              <a:t>Scores, But No Improvement </a:t>
            </a:r>
            <a:r>
              <a:rPr lang="en-US" sz="3600" dirty="0" smtClean="0">
                <a:latin typeface="Franklin Gothic Medium"/>
                <a:cs typeface="Franklin Gothic Medium"/>
              </a:rPr>
              <a:t/>
            </a:r>
            <a:br>
              <a:rPr lang="en-US" sz="3600" dirty="0" smtClean="0">
                <a:latin typeface="Franklin Gothic Medium"/>
                <a:cs typeface="Franklin Gothic Medium"/>
              </a:rPr>
            </a:br>
            <a:r>
              <a:rPr lang="en-US" sz="3600" dirty="0" smtClean="0">
                <a:latin typeface="Franklin Gothic Medium"/>
                <a:cs typeface="Franklin Gothic Medium"/>
              </a:rPr>
              <a:t>In HTN Outcomes in UK</a:t>
            </a:r>
            <a:endParaRPr lang="en-US" sz="3600" dirty="0">
              <a:latin typeface="Franklin Gothic Medium"/>
              <a:cs typeface="Franklin Gothic Medium"/>
            </a:endParaRPr>
          </a:p>
        </p:txBody>
      </p:sp>
      <p:sp>
        <p:nvSpPr>
          <p:cNvPr id="382978" name="Rectangle 4"/>
          <p:cNvSpPr>
            <a:spLocks noGrp="1" noChangeArrowheads="1"/>
          </p:cNvSpPr>
          <p:nvPr>
            <p:ph type="subTitle" idx="4294967295"/>
          </p:nvPr>
        </p:nvSpPr>
        <p:spPr>
          <a:xfrm>
            <a:off x="3923335" y="6011702"/>
            <a:ext cx="5220665" cy="846298"/>
          </a:xfrm>
        </p:spPr>
        <p:txBody>
          <a:bodyPr anchor="ctr">
            <a:normAutofit/>
          </a:bodyPr>
          <a:lstStyle/>
          <a:p>
            <a:pPr marL="0" indent="0" algn="r" eaLnBrk="1" hangingPunct="1">
              <a:lnSpc>
                <a:spcPct val="80000"/>
              </a:lnSpc>
              <a:buFontTx/>
              <a:buNone/>
            </a:pPr>
            <a:r>
              <a:rPr lang="en-US" sz="1400" dirty="0" smtClean="0">
                <a:solidFill>
                  <a:srgbClr val="EBF1DD"/>
                </a:solidFill>
                <a:latin typeface="Franklin Gothic Book"/>
                <a:cs typeface="Franklin Gothic Book"/>
              </a:rPr>
              <a:t>Note: HTN-related adverse outcomes = MI, CVA, kidney failure, CHF Source</a:t>
            </a:r>
            <a:r>
              <a:rPr lang="en-US" sz="1400" dirty="0">
                <a:solidFill>
                  <a:srgbClr val="EBF1DD"/>
                </a:solidFill>
                <a:latin typeface="Franklin Gothic Book"/>
                <a:cs typeface="Franklin Gothic Book"/>
              </a:rPr>
              <a:t>: </a:t>
            </a:r>
            <a:r>
              <a:rPr lang="en-US" sz="1400" dirty="0" err="1">
                <a:solidFill>
                  <a:srgbClr val="EBF1DD"/>
                </a:solidFill>
                <a:latin typeface="Franklin Gothic Book"/>
                <a:cs typeface="Franklin Gothic Book"/>
              </a:rPr>
              <a:t>Serumaga</a:t>
            </a:r>
            <a:r>
              <a:rPr lang="en-US" sz="1400" dirty="0">
                <a:solidFill>
                  <a:srgbClr val="EBF1DD"/>
                </a:solidFill>
                <a:latin typeface="Franklin Gothic Book"/>
                <a:cs typeface="Franklin Gothic Book"/>
              </a:rPr>
              <a:t>. BMJ 2011;342:d108</a:t>
            </a:r>
          </a:p>
        </p:txBody>
      </p:sp>
      <p:sp>
        <p:nvSpPr>
          <p:cNvPr id="2" name="TextBox 1"/>
          <p:cNvSpPr txBox="1"/>
          <p:nvPr/>
        </p:nvSpPr>
        <p:spPr>
          <a:xfrm>
            <a:off x="0" y="2002798"/>
            <a:ext cx="1509224" cy="2246769"/>
          </a:xfrm>
          <a:prstGeom prst="rect">
            <a:avLst/>
          </a:prstGeom>
          <a:noFill/>
        </p:spPr>
        <p:txBody>
          <a:bodyPr wrap="square" rtlCol="0">
            <a:spAutoFit/>
          </a:bodyPr>
          <a:lstStyle/>
          <a:p>
            <a:r>
              <a:rPr lang="en-US" sz="2000" dirty="0" smtClean="0">
                <a:latin typeface="Franklin Gothic Book"/>
                <a:cs typeface="Franklin Gothic Book"/>
              </a:rPr>
              <a:t>Composite </a:t>
            </a:r>
            <a:r>
              <a:rPr lang="en-US" sz="2000" dirty="0">
                <a:latin typeface="Franklin Gothic Book"/>
                <a:cs typeface="Franklin Gothic Book"/>
              </a:rPr>
              <a:t>end point of </a:t>
            </a:r>
            <a:r>
              <a:rPr lang="en-US" sz="2000" dirty="0" smtClean="0">
                <a:latin typeface="Franklin Gothic Book"/>
                <a:cs typeface="Franklin Gothic Book"/>
              </a:rPr>
              <a:t>all-cause </a:t>
            </a:r>
            <a:r>
              <a:rPr lang="en-US" sz="2000" dirty="0">
                <a:latin typeface="Franklin Gothic Book"/>
                <a:cs typeface="Franklin Gothic Book"/>
              </a:rPr>
              <a:t>mortality and adverse </a:t>
            </a:r>
            <a:r>
              <a:rPr lang="en-US" sz="2000" dirty="0" smtClean="0">
                <a:latin typeface="Franklin Gothic Book"/>
                <a:cs typeface="Franklin Gothic Book"/>
              </a:rPr>
              <a:t>HTN-related </a:t>
            </a:r>
            <a:r>
              <a:rPr lang="en-US" sz="2000" dirty="0">
                <a:latin typeface="Franklin Gothic Book"/>
                <a:cs typeface="Franklin Gothic Book"/>
              </a:rPr>
              <a:t>outcomes</a:t>
            </a:r>
          </a:p>
        </p:txBody>
      </p:sp>
      <p:graphicFrame>
        <p:nvGraphicFramePr>
          <p:cNvPr id="3" name="Table 2"/>
          <p:cNvGraphicFramePr>
            <a:graphicFrameLocks noGrp="1"/>
          </p:cNvGraphicFramePr>
          <p:nvPr>
            <p:extLst>
              <p:ext uri="{D42A27DB-BD31-4B8C-83A1-F6EECF244321}">
                <p14:modId xmlns:p14="http://schemas.microsoft.com/office/powerpoint/2010/main" val="3661539973"/>
              </p:ext>
            </p:extLst>
          </p:nvPr>
        </p:nvGraphicFramePr>
        <p:xfrm>
          <a:off x="1350810" y="1413491"/>
          <a:ext cx="743959" cy="4194132"/>
        </p:xfrm>
        <a:graphic>
          <a:graphicData uri="http://schemas.openxmlformats.org/drawingml/2006/table">
            <a:tbl>
              <a:tblPr>
                <a:tableStyleId>{5C22544A-7EE6-4342-B048-85BDC9FD1C3A}</a:tableStyleId>
              </a:tblPr>
              <a:tblGrid>
                <a:gridCol w="743959"/>
              </a:tblGrid>
              <a:tr h="699022">
                <a:tc>
                  <a:txBody>
                    <a:bodyPr/>
                    <a:lstStyle/>
                    <a:p>
                      <a:pPr algn="r"/>
                      <a:r>
                        <a:rPr lang="en-US" sz="2000" dirty="0" smtClean="0">
                          <a:latin typeface="Franklin Gothic Book"/>
                          <a:cs typeface="Franklin Gothic Book"/>
                        </a:rPr>
                        <a:t>20%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99022">
                <a:tc>
                  <a:txBody>
                    <a:bodyPr/>
                    <a:lstStyle/>
                    <a:p>
                      <a:pPr algn="r"/>
                      <a:r>
                        <a:rPr lang="en-US" sz="2000" dirty="0" smtClean="0">
                          <a:latin typeface="Franklin Gothic Book"/>
                          <a:cs typeface="Franklin Gothic Book"/>
                        </a:rPr>
                        <a:t>16%</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99022">
                <a:tc>
                  <a:txBody>
                    <a:bodyPr/>
                    <a:lstStyle/>
                    <a:p>
                      <a:pPr algn="r"/>
                      <a:r>
                        <a:rPr lang="en-US" sz="2000" dirty="0" smtClean="0">
                          <a:latin typeface="Franklin Gothic Book"/>
                          <a:cs typeface="Franklin Gothic Book"/>
                        </a:rPr>
                        <a:t>12%</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99022">
                <a:tc>
                  <a:txBody>
                    <a:bodyPr/>
                    <a:lstStyle/>
                    <a:p>
                      <a:pPr algn="r"/>
                      <a:r>
                        <a:rPr lang="en-US" sz="2000" dirty="0" smtClean="0">
                          <a:latin typeface="Franklin Gothic Book"/>
                          <a:cs typeface="Franklin Gothic Book"/>
                        </a:rPr>
                        <a:t>8%</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99022">
                <a:tc>
                  <a:txBody>
                    <a:bodyPr/>
                    <a:lstStyle/>
                    <a:p>
                      <a:pPr algn="r"/>
                      <a:r>
                        <a:rPr lang="en-US" sz="2000" dirty="0" smtClean="0">
                          <a:latin typeface="Franklin Gothic Book"/>
                          <a:cs typeface="Franklin Gothic Book"/>
                        </a:rPr>
                        <a:t>4%</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99022">
                <a:tc>
                  <a:txBody>
                    <a:bodyPr/>
                    <a:lstStyle/>
                    <a:p>
                      <a:pPr algn="r"/>
                      <a:r>
                        <a:rPr lang="en-US" sz="2000" dirty="0" smtClean="0">
                          <a:latin typeface="Franklin Gothic Book"/>
                          <a:cs typeface="Franklin Gothic Book"/>
                        </a:rPr>
                        <a:t>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800569981"/>
              </p:ext>
            </p:extLst>
          </p:nvPr>
        </p:nvGraphicFramePr>
        <p:xfrm>
          <a:off x="1344282" y="5231625"/>
          <a:ext cx="7799720" cy="701040"/>
        </p:xfrm>
        <a:graphic>
          <a:graphicData uri="http://schemas.openxmlformats.org/drawingml/2006/table">
            <a:tbl>
              <a:tblPr>
                <a:tableStyleId>{5C22544A-7EE6-4342-B048-85BDC9FD1C3A}</a:tableStyleId>
              </a:tblPr>
              <a:tblGrid>
                <a:gridCol w="1559944"/>
                <a:gridCol w="1559944"/>
                <a:gridCol w="1559944"/>
                <a:gridCol w="1559944"/>
                <a:gridCol w="1559944"/>
              </a:tblGrid>
              <a:tr h="370840">
                <a:tc>
                  <a:txBody>
                    <a:bodyPr/>
                    <a:lstStyle/>
                    <a:p>
                      <a:pPr algn="ctr"/>
                      <a:r>
                        <a:rPr lang="en-US" sz="2000" dirty="0" smtClean="0">
                          <a:latin typeface="Franklin Gothic Book"/>
                          <a:cs typeface="Franklin Gothic Book"/>
                        </a:rPr>
                        <a:t>Jan </a:t>
                      </a:r>
                    </a:p>
                    <a:p>
                      <a:pPr algn="ctr"/>
                      <a:r>
                        <a:rPr lang="en-US" sz="2000" dirty="0" smtClean="0">
                          <a:latin typeface="Franklin Gothic Book"/>
                          <a:cs typeface="Franklin Gothic Book"/>
                        </a:rPr>
                        <a:t>2001</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latin typeface="Franklin Gothic Book"/>
                          <a:cs typeface="Franklin Gothic Book"/>
                        </a:rPr>
                        <a:t>Jun </a:t>
                      </a:r>
                    </a:p>
                    <a:p>
                      <a:pPr algn="ctr"/>
                      <a:r>
                        <a:rPr lang="en-US" sz="2000" dirty="0" smtClean="0">
                          <a:latin typeface="Franklin Gothic Book"/>
                          <a:cs typeface="Franklin Gothic Book"/>
                        </a:rPr>
                        <a:t>2001</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latin typeface="Franklin Gothic Book"/>
                          <a:cs typeface="Franklin Gothic Book"/>
                        </a:rPr>
                        <a:t>Oct</a:t>
                      </a:r>
                      <a:r>
                        <a:rPr lang="en-US" sz="2000" baseline="0" dirty="0" smtClean="0">
                          <a:latin typeface="Franklin Gothic Book"/>
                          <a:cs typeface="Franklin Gothic Book"/>
                        </a:rPr>
                        <a:t> </a:t>
                      </a:r>
                    </a:p>
                    <a:p>
                      <a:pPr algn="ctr"/>
                      <a:r>
                        <a:rPr lang="en-US" sz="2000" baseline="0" dirty="0" smtClean="0">
                          <a:latin typeface="Franklin Gothic Book"/>
                          <a:cs typeface="Franklin Gothic Book"/>
                        </a:rPr>
                        <a:t>2003</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latin typeface="Franklin Gothic Book"/>
                          <a:cs typeface="Franklin Gothic Book"/>
                        </a:rPr>
                        <a:t>Mar </a:t>
                      </a:r>
                    </a:p>
                    <a:p>
                      <a:pPr algn="ctr"/>
                      <a:r>
                        <a:rPr lang="en-US" sz="2000" dirty="0" smtClean="0">
                          <a:latin typeface="Franklin Gothic Book"/>
                          <a:cs typeface="Franklin Gothic Book"/>
                        </a:rPr>
                        <a:t>2005</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latin typeface="Franklin Gothic Book"/>
                          <a:cs typeface="Franklin Gothic Book"/>
                        </a:rPr>
                        <a:t>Jul </a:t>
                      </a:r>
                    </a:p>
                    <a:p>
                      <a:pPr algn="ctr"/>
                      <a:r>
                        <a:rPr lang="en-US" sz="2000" dirty="0" smtClean="0">
                          <a:latin typeface="Franklin Gothic Book"/>
                          <a:cs typeface="Franklin Gothic Book"/>
                        </a:rPr>
                        <a:t>2006</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5" name="Rectangle 4"/>
          <p:cNvSpPr/>
          <p:nvPr/>
        </p:nvSpPr>
        <p:spPr>
          <a:xfrm>
            <a:off x="2127757" y="1459631"/>
            <a:ext cx="6234828" cy="3743914"/>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aphicFrame>
        <p:nvGraphicFramePr>
          <p:cNvPr id="6" name="Table 5"/>
          <p:cNvGraphicFramePr>
            <a:graphicFrameLocks noGrp="1"/>
          </p:cNvGraphicFramePr>
          <p:nvPr>
            <p:extLst>
              <p:ext uri="{D42A27DB-BD31-4B8C-83A1-F6EECF244321}">
                <p14:modId xmlns:p14="http://schemas.microsoft.com/office/powerpoint/2010/main" val="62377091"/>
              </p:ext>
            </p:extLst>
          </p:nvPr>
        </p:nvGraphicFramePr>
        <p:xfrm>
          <a:off x="2127756" y="1459632"/>
          <a:ext cx="6226581" cy="3735665"/>
        </p:xfrm>
        <a:graphic>
          <a:graphicData uri="http://schemas.openxmlformats.org/drawingml/2006/table">
            <a:tbl>
              <a:tblPr>
                <a:tableStyleId>{5C22544A-7EE6-4342-B048-85BDC9FD1C3A}</a:tableStyleId>
              </a:tblPr>
              <a:tblGrid>
                <a:gridCol w="6226581"/>
              </a:tblGrid>
              <a:tr h="747133">
                <a:tc>
                  <a:txBody>
                    <a:bodyPr/>
                    <a:lstStyle/>
                    <a:p>
                      <a:endParaRPr lang="en-US" dirty="0"/>
                    </a:p>
                  </a:txBody>
                  <a:tcPr>
                    <a:lnB w="9525" cap="flat" cmpd="sng" algn="ctr">
                      <a:solidFill>
                        <a:scrgbClr r="0" g="0" b="0"/>
                      </a:solidFill>
                      <a:prstDash val="sysDot"/>
                      <a:round/>
                      <a:headEnd type="none" w="med" len="med"/>
                      <a:tailEnd type="none" w="med" len="med"/>
                    </a:lnB>
                    <a:noFill/>
                  </a:tcPr>
                </a:tc>
              </a:tr>
              <a:tr h="747133">
                <a:tc>
                  <a:txBody>
                    <a:bodyPr/>
                    <a:lstStyle/>
                    <a:p>
                      <a:endParaRPr lang="en-US"/>
                    </a:p>
                  </a:txBody>
                  <a:tcP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noFill/>
                  </a:tcPr>
                </a:tc>
              </a:tr>
              <a:tr h="747133">
                <a:tc>
                  <a:txBody>
                    <a:bodyPr/>
                    <a:lstStyle/>
                    <a:p>
                      <a:endParaRPr lang="en-US"/>
                    </a:p>
                  </a:txBody>
                  <a:tcP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noFill/>
                  </a:tcPr>
                </a:tc>
              </a:tr>
              <a:tr h="747133">
                <a:tc>
                  <a:txBody>
                    <a:bodyPr/>
                    <a:lstStyle/>
                    <a:p>
                      <a:endParaRPr lang="en-US"/>
                    </a:p>
                  </a:txBody>
                  <a:tcP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noFill/>
                  </a:tcPr>
                </a:tc>
              </a:tr>
              <a:tr h="747133">
                <a:tc>
                  <a:txBody>
                    <a:bodyPr/>
                    <a:lstStyle/>
                    <a:p>
                      <a:endParaRPr lang="en-US" dirty="0"/>
                    </a:p>
                  </a:txBody>
                  <a:tcPr>
                    <a:lnT w="9525" cap="flat" cmpd="sng" algn="ctr">
                      <a:solidFill>
                        <a:scrgbClr r="0" g="0" b="0"/>
                      </a:solidFill>
                      <a:prstDash val="sysDot"/>
                      <a:round/>
                      <a:headEnd type="none" w="med" len="med"/>
                      <a:tailEnd type="none" w="med" len="med"/>
                    </a:lnT>
                    <a:noFill/>
                  </a:tcPr>
                </a:tc>
              </a:tr>
            </a:tbl>
          </a:graphicData>
        </a:graphic>
      </p:graphicFrame>
      <p:sp>
        <p:nvSpPr>
          <p:cNvPr id="12" name="Oval 11"/>
          <p:cNvSpPr/>
          <p:nvPr/>
        </p:nvSpPr>
        <p:spPr>
          <a:xfrm>
            <a:off x="3451250" y="3409770"/>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347989" y="3331267"/>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285963" y="3582626"/>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174455" y="3471137"/>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054701" y="3367896"/>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009170" y="3701719"/>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905909" y="3499519"/>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810895" y="3569454"/>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707634" y="3614649"/>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37362" y="3470175"/>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534101" y="3721533"/>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430839" y="3511087"/>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335826" y="3432585"/>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257306" y="3354083"/>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170540" y="3506483"/>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075526" y="3625896"/>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589353" y="3335551"/>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469598" y="3347761"/>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399326" y="3236273"/>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296065" y="3413412"/>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234039" y="3285430"/>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139026" y="3528542"/>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019270" y="3450040"/>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965492" y="3338552"/>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853985" y="3449719"/>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742477" y="3404203"/>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680451" y="3127785"/>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552449" y="3354403"/>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115071" y="2972704"/>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6011810" y="3347760"/>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949785" y="3145561"/>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524886" y="3174263"/>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454614" y="3359649"/>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5359600" y="3165696"/>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256339" y="3540751"/>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161325" y="3421017"/>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041571" y="3284790"/>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987793" y="3189794"/>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876284" y="3523617"/>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789518" y="3041037"/>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4686256" y="3209929"/>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7038749" y="2989198"/>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6968476" y="3133351"/>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6832228" y="3071343"/>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794944" y="3223742"/>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683435" y="3343156"/>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547187" y="3404845"/>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6410937" y="3342836"/>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6489112" y="3099404"/>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6311628" y="3202324"/>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6191873" y="3288752"/>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8168606" y="3129389"/>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8032356" y="3042640"/>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7937342" y="3013617"/>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7858823" y="3240235"/>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7714326" y="3384388"/>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7776008" y="3074984"/>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7615018" y="3153166"/>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7487015" y="3256087"/>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7309530" y="3078627"/>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7239258" y="3189794"/>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7127749" y="3251483"/>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7424989" y="2987915"/>
            <a:ext cx="164943" cy="164943"/>
          </a:xfrm>
          <a:prstGeom prst="ellipse">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27" idx="1"/>
          </p:cNvCxnSpPr>
          <p:nvPr/>
        </p:nvCxnSpPr>
        <p:spPr>
          <a:xfrm flipV="1">
            <a:off x="2099681" y="3133672"/>
            <a:ext cx="6271151" cy="516379"/>
          </a:xfrm>
          <a:prstGeom prst="line">
            <a:avLst/>
          </a:prstGeom>
          <a:ln w="76200" cmpd="sng">
            <a:solidFill>
              <a:srgbClr val="80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5662545" y="1459631"/>
            <a:ext cx="364019" cy="3752160"/>
          </a:xfrm>
          <a:prstGeom prst="rect">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Ins="182880" bIns="45720" rtlCol="0" anchor="ctr"/>
          <a:lstStyle/>
          <a:p>
            <a:pPr algn="ctr"/>
            <a:r>
              <a:rPr lang="en-US" dirty="0" smtClean="0">
                <a:latin typeface="Franklin Gothic Book"/>
                <a:cs typeface="Franklin Gothic Book"/>
              </a:rPr>
              <a:t>Pay for Performance Introduced</a:t>
            </a:r>
            <a:endParaRPr lang="en-US" dirty="0">
              <a:latin typeface="Franklin Gothic Book"/>
              <a:cs typeface="Franklin Gothic Book"/>
            </a:endParaRPr>
          </a:p>
        </p:txBody>
      </p:sp>
    </p:spTree>
    <p:extLst>
      <p:ext uri="{BB962C8B-B14F-4D97-AF65-F5344CB8AC3E}">
        <p14:creationId xmlns:p14="http://schemas.microsoft.com/office/powerpoint/2010/main" val="164804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2"/>
          <p:cNvSpPr>
            <a:spLocks noGrp="1" noChangeArrowheads="1"/>
          </p:cNvSpPr>
          <p:nvPr>
            <p:ph type="title" idx="4294967295"/>
          </p:nvPr>
        </p:nvSpPr>
        <p:spPr/>
        <p:txBody>
          <a:bodyPr>
            <a:normAutofit fontScale="90000"/>
          </a:bodyPr>
          <a:lstStyle/>
          <a:p>
            <a:pPr eaLnBrk="1" hangingPunct="1"/>
            <a:r>
              <a:rPr lang="en-US" sz="4000" dirty="0">
                <a:latin typeface="Franklin Gothic Medium"/>
                <a:cs typeface="Franklin Gothic Medium"/>
              </a:rPr>
              <a:t>A $75 Million </a:t>
            </a:r>
            <a:r>
              <a:rPr lang="en-US" sz="4000" dirty="0" smtClean="0">
                <a:latin typeface="Franklin Gothic Medium"/>
                <a:cs typeface="Franklin Gothic Medium"/>
              </a:rPr>
              <a:t>RCT </a:t>
            </a:r>
            <a:r>
              <a:rPr lang="en-US" sz="4000" dirty="0">
                <a:latin typeface="Franklin Gothic Medium"/>
                <a:cs typeface="Franklin Gothic Medium"/>
              </a:rPr>
              <a:t>of </a:t>
            </a:r>
            <a:r>
              <a:rPr lang="en-US" sz="4000" dirty="0" smtClean="0">
                <a:latin typeface="Franklin Gothic Medium"/>
                <a:cs typeface="Franklin Gothic Medium"/>
              </a:rPr>
              <a:t>P4P </a:t>
            </a:r>
            <a:r>
              <a:rPr lang="en-US" sz="4000" dirty="0">
                <a:latin typeface="Franklin Gothic Medium"/>
                <a:cs typeface="Franklin Gothic Medium"/>
              </a:rPr>
              <a:t>in</a:t>
            </a:r>
            <a:br>
              <a:rPr lang="en-US" sz="4000" dirty="0">
                <a:latin typeface="Franklin Gothic Medium"/>
                <a:cs typeface="Franklin Gothic Medium"/>
              </a:rPr>
            </a:br>
            <a:r>
              <a:rPr lang="en-US" sz="4000" dirty="0">
                <a:latin typeface="Franklin Gothic Medium"/>
                <a:cs typeface="Franklin Gothic Medium"/>
              </a:rPr>
              <a:t>New York City Schools</a:t>
            </a:r>
          </a:p>
        </p:txBody>
      </p:sp>
      <p:sp>
        <p:nvSpPr>
          <p:cNvPr id="384002" name="Rectangle 3"/>
          <p:cNvSpPr>
            <a:spLocks noGrp="1" noChangeArrowheads="1"/>
          </p:cNvSpPr>
          <p:nvPr>
            <p:ph type="body" idx="4294967295"/>
          </p:nvPr>
        </p:nvSpPr>
        <p:spPr>
          <a:xfrm>
            <a:off x="481468" y="1596290"/>
            <a:ext cx="6038549" cy="3670072"/>
          </a:xfrm>
        </p:spPr>
        <p:txBody>
          <a:bodyPr>
            <a:normAutofit fontScale="92500" lnSpcReduction="10000"/>
          </a:bodyPr>
          <a:lstStyle/>
          <a:p>
            <a:pPr eaLnBrk="1" hangingPunct="1">
              <a:lnSpc>
                <a:spcPct val="110000"/>
              </a:lnSpc>
              <a:spcAft>
                <a:spcPts val="1800"/>
              </a:spcAft>
            </a:pPr>
            <a:r>
              <a:rPr lang="en-US" sz="2800" dirty="0">
                <a:latin typeface="Franklin Gothic Book"/>
                <a:cs typeface="Franklin Gothic Book"/>
              </a:rPr>
              <a:t>200 high-needs New York City schools employing more than 20,000 </a:t>
            </a:r>
            <a:r>
              <a:rPr lang="en-US" sz="2800" dirty="0" smtClean="0">
                <a:latin typeface="Franklin Gothic Book"/>
                <a:cs typeface="Franklin Gothic Book"/>
              </a:rPr>
              <a:t>teachers.</a:t>
            </a:r>
          </a:p>
          <a:p>
            <a:pPr eaLnBrk="1" hangingPunct="1">
              <a:lnSpc>
                <a:spcPct val="110000"/>
              </a:lnSpc>
              <a:spcAft>
                <a:spcPts val="1800"/>
              </a:spcAft>
            </a:pPr>
            <a:r>
              <a:rPr lang="en-US" sz="2800" dirty="0" smtClean="0">
                <a:latin typeface="Franklin Gothic Book"/>
                <a:cs typeface="Franklin Gothic Book"/>
              </a:rPr>
              <a:t>Incentives </a:t>
            </a:r>
            <a:r>
              <a:rPr lang="en-US" sz="2800" dirty="0">
                <a:latin typeface="Franklin Gothic Book"/>
                <a:cs typeface="Franklin Gothic Book"/>
              </a:rPr>
              <a:t>of up to $3,000 per </a:t>
            </a:r>
            <a:r>
              <a:rPr lang="en-US" sz="2800" dirty="0" smtClean="0">
                <a:latin typeface="Franklin Gothic Book"/>
                <a:cs typeface="Franklin Gothic Book"/>
              </a:rPr>
              <a:t>teacher</a:t>
            </a:r>
            <a:endParaRPr lang="en-US" sz="2800" dirty="0">
              <a:latin typeface="Franklin Gothic Book"/>
              <a:cs typeface="Franklin Gothic Book"/>
            </a:endParaRPr>
          </a:p>
          <a:p>
            <a:pPr eaLnBrk="1" hangingPunct="1">
              <a:lnSpc>
                <a:spcPct val="110000"/>
              </a:lnSpc>
              <a:spcAft>
                <a:spcPts val="1800"/>
              </a:spcAft>
            </a:pPr>
            <a:r>
              <a:rPr lang="en-US" sz="2800" dirty="0">
                <a:latin typeface="Franklin Gothic Book"/>
                <a:cs typeface="Franklin Gothic Book"/>
              </a:rPr>
              <a:t>Based on </a:t>
            </a:r>
            <a:r>
              <a:rPr lang="en-US" sz="2800" dirty="0" smtClean="0">
                <a:latin typeface="Franklin Gothic Book"/>
                <a:cs typeface="Franklin Gothic Book"/>
              </a:rPr>
              <a:t>students’ </a:t>
            </a:r>
            <a:r>
              <a:rPr lang="en-US" altLang="ja-JP" sz="2800" dirty="0" smtClean="0">
                <a:latin typeface="Franklin Gothic Book"/>
                <a:cs typeface="Franklin Gothic Book"/>
              </a:rPr>
              <a:t>test </a:t>
            </a:r>
            <a:r>
              <a:rPr lang="en-US" altLang="ja-JP" sz="2800" dirty="0">
                <a:latin typeface="Franklin Gothic Book"/>
                <a:cs typeface="Franklin Gothic Book"/>
              </a:rPr>
              <a:t>scores, graduation and attendance rates, and learning environment surveys.</a:t>
            </a:r>
          </a:p>
          <a:p>
            <a:pPr eaLnBrk="1" hangingPunct="1">
              <a:lnSpc>
                <a:spcPct val="110000"/>
              </a:lnSpc>
              <a:spcAft>
                <a:spcPts val="1800"/>
              </a:spcAft>
              <a:buFontTx/>
              <a:buNone/>
            </a:pPr>
            <a:r>
              <a:rPr lang="en-US" dirty="0">
                <a:latin typeface="Franklin Gothic Book"/>
                <a:cs typeface="Franklin Gothic Book"/>
              </a:rPr>
              <a:t>   </a:t>
            </a:r>
            <a:endParaRPr lang="en-US" sz="4000" dirty="0">
              <a:latin typeface="Franklin Gothic Book"/>
              <a:cs typeface="Franklin Gothic Book"/>
            </a:endParaRPr>
          </a:p>
        </p:txBody>
      </p:sp>
      <p:sp>
        <p:nvSpPr>
          <p:cNvPr id="2" name="Rectangle 1"/>
          <p:cNvSpPr/>
          <p:nvPr/>
        </p:nvSpPr>
        <p:spPr>
          <a:xfrm>
            <a:off x="3988050" y="6096078"/>
            <a:ext cx="5155950" cy="646331"/>
          </a:xfrm>
          <a:prstGeom prst="rect">
            <a:avLst/>
          </a:prstGeom>
        </p:spPr>
        <p:txBody>
          <a:bodyPr wrap="square">
            <a:spAutoFit/>
          </a:bodyPr>
          <a:lstStyle/>
          <a:p>
            <a:pPr algn="r"/>
            <a:r>
              <a:rPr lang="en-US" sz="1200" dirty="0">
                <a:solidFill>
                  <a:schemeClr val="bg1"/>
                </a:solidFill>
                <a:latin typeface="Franklin Gothic Book"/>
                <a:cs typeface="Franklin Gothic Book"/>
              </a:rPr>
              <a:t>Source: Fryer RG.  Teacher incentives and student achievement: evidence from New York City public schools.  NBER Working Paper No 16850.  Cambridge, MA: National Bureau of Economic Research, March, 2011. </a:t>
            </a:r>
            <a:endParaRPr lang="en-US" sz="1200" dirty="0">
              <a:solidFill>
                <a:schemeClr val="bg1"/>
              </a:solidFill>
            </a:endParaRPr>
          </a:p>
        </p:txBody>
      </p:sp>
      <p:pic>
        <p:nvPicPr>
          <p:cNvPr id="3" name="Picture 2"/>
          <p:cNvPicPr>
            <a:picLocks noChangeAspect="1"/>
          </p:cNvPicPr>
          <p:nvPr/>
        </p:nvPicPr>
        <p:blipFill rotWithShape="1">
          <a:blip r:embed="rId2"/>
          <a:srcRect l="3734" r="63024"/>
          <a:stretch/>
        </p:blipFill>
        <p:spPr>
          <a:xfrm>
            <a:off x="6706072" y="1601749"/>
            <a:ext cx="2062784" cy="3604397"/>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2770573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2"/>
          <p:cNvSpPr>
            <a:spLocks noGrp="1" noChangeArrowheads="1"/>
          </p:cNvSpPr>
          <p:nvPr>
            <p:ph type="title" idx="4294967295"/>
          </p:nvPr>
        </p:nvSpPr>
        <p:spPr/>
        <p:txBody>
          <a:bodyPr>
            <a:normAutofit fontScale="90000"/>
          </a:bodyPr>
          <a:lstStyle/>
          <a:p>
            <a:pPr eaLnBrk="1" hangingPunct="1"/>
            <a:r>
              <a:rPr lang="en-US" sz="3600" dirty="0" smtClean="0">
                <a:latin typeface="Franklin Gothic Medium"/>
                <a:cs typeface="Franklin Gothic Medium"/>
              </a:rPr>
              <a:t>P4P for Teachers </a:t>
            </a:r>
            <a:r>
              <a:rPr lang="en-US" sz="4900" dirty="0" smtClean="0">
                <a:latin typeface="Franklin Gothic Medium"/>
                <a:cs typeface="Franklin Gothic Medium"/>
              </a:rPr>
              <a:t>Lowered</a:t>
            </a:r>
            <a:r>
              <a:rPr lang="en-US" sz="4000" dirty="0" smtClean="0">
                <a:latin typeface="Franklin Gothic Medium"/>
                <a:cs typeface="Franklin Gothic Medium"/>
              </a:rPr>
              <a:t> </a:t>
            </a:r>
            <a:r>
              <a:rPr lang="en-US" sz="3600" dirty="0" smtClean="0">
                <a:latin typeface="Franklin Gothic Medium"/>
                <a:cs typeface="Franklin Gothic Medium"/>
              </a:rPr>
              <a:t>Test Scores</a:t>
            </a:r>
            <a:r>
              <a:rPr lang="en-US" sz="4000" dirty="0" smtClean="0">
                <a:latin typeface="Franklin Gothic Medium"/>
                <a:cs typeface="Franklin Gothic Medium"/>
              </a:rPr>
              <a:t/>
            </a:r>
            <a:br>
              <a:rPr lang="en-US" sz="4000" dirty="0" smtClean="0">
                <a:latin typeface="Franklin Gothic Medium"/>
                <a:cs typeface="Franklin Gothic Medium"/>
              </a:rPr>
            </a:br>
            <a:r>
              <a:rPr lang="en-US" sz="2200" dirty="0" smtClean="0">
                <a:latin typeface="Franklin Gothic Medium"/>
                <a:cs typeface="Franklin Gothic Medium"/>
              </a:rPr>
              <a:t>Results of an RCT</a:t>
            </a:r>
            <a:endParaRPr lang="en-US" sz="2200" dirty="0">
              <a:latin typeface="Franklin Gothic Medium"/>
              <a:cs typeface="Franklin Gothic Medium"/>
            </a:endParaRPr>
          </a:p>
        </p:txBody>
      </p:sp>
      <p:sp>
        <p:nvSpPr>
          <p:cNvPr id="2" name="Rectangle 1"/>
          <p:cNvSpPr/>
          <p:nvPr/>
        </p:nvSpPr>
        <p:spPr>
          <a:xfrm>
            <a:off x="3988050" y="6096078"/>
            <a:ext cx="5155950" cy="646331"/>
          </a:xfrm>
          <a:prstGeom prst="rect">
            <a:avLst/>
          </a:prstGeom>
        </p:spPr>
        <p:txBody>
          <a:bodyPr wrap="square">
            <a:spAutoFit/>
          </a:bodyPr>
          <a:lstStyle/>
          <a:p>
            <a:pPr algn="r"/>
            <a:r>
              <a:rPr lang="en-US" sz="1200" dirty="0">
                <a:solidFill>
                  <a:schemeClr val="bg1"/>
                </a:solidFill>
                <a:latin typeface="Franklin Gothic Book"/>
                <a:cs typeface="Franklin Gothic Book"/>
              </a:rPr>
              <a:t>Source: Fryer RG.  Teacher incentives and student achievement: evidence from New York City public schools.  NBER Working Paper No 16850.  Cambridge, MA: National Bureau of Economic Research, March, 2011. </a:t>
            </a:r>
            <a:endParaRPr lang="en-US" sz="1200" dirty="0">
              <a:solidFill>
                <a:schemeClr val="bg1"/>
              </a:solidFill>
            </a:endParaRPr>
          </a:p>
        </p:txBody>
      </p:sp>
      <p:sp>
        <p:nvSpPr>
          <p:cNvPr id="5" name="TextBox 4"/>
          <p:cNvSpPr txBox="1"/>
          <p:nvPr/>
        </p:nvSpPr>
        <p:spPr>
          <a:xfrm>
            <a:off x="1" y="1917246"/>
            <a:ext cx="1415636" cy="1631216"/>
          </a:xfrm>
          <a:prstGeom prst="rect">
            <a:avLst/>
          </a:prstGeom>
          <a:noFill/>
        </p:spPr>
        <p:txBody>
          <a:bodyPr wrap="square" rtlCol="0">
            <a:spAutoFit/>
          </a:bodyPr>
          <a:lstStyle/>
          <a:p>
            <a:r>
              <a:rPr lang="en-US" sz="2000" dirty="0" smtClean="0">
                <a:latin typeface="Franklin Gothic Book"/>
                <a:cs typeface="Franklin Gothic Book"/>
              </a:rPr>
              <a:t>Change in baseline </a:t>
            </a:r>
            <a:r>
              <a:rPr lang="en-US" sz="2000" dirty="0" err="1" smtClean="0">
                <a:latin typeface="Franklin Gothic Book"/>
                <a:cs typeface="Franklin Gothic Book"/>
              </a:rPr>
              <a:t>vs</a:t>
            </a:r>
            <a:r>
              <a:rPr lang="en-US" sz="2000" dirty="0">
                <a:latin typeface="Franklin Gothic Book"/>
                <a:cs typeface="Franklin Gothic Book"/>
              </a:rPr>
              <a:t> </a:t>
            </a:r>
            <a:r>
              <a:rPr lang="en-US" sz="2000" dirty="0" smtClean="0">
                <a:latin typeface="Franklin Gothic Book"/>
                <a:cs typeface="Franklin Gothic Book"/>
              </a:rPr>
              <a:t>controls (Standard deviations)</a:t>
            </a:r>
            <a:endParaRPr lang="en-US" sz="2000" dirty="0">
              <a:latin typeface="Franklin Gothic Book"/>
              <a:cs typeface="Franklin Gothic Book"/>
            </a:endParaRPr>
          </a:p>
        </p:txBody>
      </p:sp>
      <p:graphicFrame>
        <p:nvGraphicFramePr>
          <p:cNvPr id="7" name="Table 6"/>
          <p:cNvGraphicFramePr>
            <a:graphicFrameLocks noGrp="1"/>
          </p:cNvGraphicFramePr>
          <p:nvPr>
            <p:extLst>
              <p:ext uri="{D42A27DB-BD31-4B8C-83A1-F6EECF244321}">
                <p14:modId xmlns:p14="http://schemas.microsoft.com/office/powerpoint/2010/main" val="2725766960"/>
              </p:ext>
            </p:extLst>
          </p:nvPr>
        </p:nvGraphicFramePr>
        <p:xfrm>
          <a:off x="1218858" y="1212234"/>
          <a:ext cx="716750" cy="3908842"/>
        </p:xfrm>
        <a:graphic>
          <a:graphicData uri="http://schemas.openxmlformats.org/drawingml/2006/table">
            <a:tbl>
              <a:tblPr>
                <a:tableStyleId>{5C22544A-7EE6-4342-B048-85BDC9FD1C3A}</a:tableStyleId>
              </a:tblPr>
              <a:tblGrid>
                <a:gridCol w="716750"/>
              </a:tblGrid>
              <a:tr h="558406">
                <a:tc>
                  <a:txBody>
                    <a:bodyPr/>
                    <a:lstStyle/>
                    <a:p>
                      <a:pPr algn="r"/>
                      <a:r>
                        <a:rPr lang="en-US" sz="2000" dirty="0" smtClean="0">
                          <a:latin typeface="Franklin Gothic Book"/>
                          <a:cs typeface="Franklin Gothic Book"/>
                        </a:rPr>
                        <a:t>.10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58406">
                <a:tc>
                  <a:txBody>
                    <a:bodyPr/>
                    <a:lstStyle/>
                    <a:p>
                      <a:pPr algn="r"/>
                      <a:r>
                        <a:rPr lang="en-US" sz="2000" dirty="0" smtClean="0">
                          <a:latin typeface="Franklin Gothic Book"/>
                          <a:cs typeface="Franklin Gothic Book"/>
                        </a:rPr>
                        <a:t>.05</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58406">
                <a:tc>
                  <a:txBody>
                    <a:bodyPr/>
                    <a:lstStyle/>
                    <a:p>
                      <a:pPr algn="r"/>
                      <a:r>
                        <a:rPr lang="en-US" sz="2000" dirty="0" smtClean="0">
                          <a:latin typeface="Franklin Gothic Book"/>
                          <a:cs typeface="Franklin Gothic Book"/>
                        </a:rPr>
                        <a:t>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58406">
                <a:tc>
                  <a:txBody>
                    <a:bodyPr/>
                    <a:lstStyle/>
                    <a:p>
                      <a:pPr algn="r"/>
                      <a:r>
                        <a:rPr lang="en-US" sz="2000" dirty="0" smtClean="0">
                          <a:latin typeface="Franklin Gothic Book"/>
                          <a:cs typeface="Franklin Gothic Book"/>
                        </a:rPr>
                        <a:t>-.05</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58406">
                <a:tc>
                  <a:txBody>
                    <a:bodyPr/>
                    <a:lstStyle/>
                    <a:p>
                      <a:pPr algn="r"/>
                      <a:r>
                        <a:rPr lang="en-US" sz="2000" dirty="0" smtClean="0">
                          <a:latin typeface="Franklin Gothic Book"/>
                          <a:cs typeface="Franklin Gothic Book"/>
                        </a:rPr>
                        <a:t>-.10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58406">
                <a:tc>
                  <a:txBody>
                    <a:bodyPr/>
                    <a:lstStyle/>
                    <a:p>
                      <a:pPr algn="r"/>
                      <a:r>
                        <a:rPr lang="en-US" sz="2000" dirty="0" smtClean="0">
                          <a:latin typeface="Franklin Gothic Book"/>
                          <a:cs typeface="Franklin Gothic Book"/>
                        </a:rPr>
                        <a:t>-.15</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58406">
                <a:tc>
                  <a:txBody>
                    <a:bodyPr/>
                    <a:lstStyle/>
                    <a:p>
                      <a:pPr algn="r"/>
                      <a:r>
                        <a:rPr lang="en-US" sz="2000" dirty="0" smtClean="0">
                          <a:latin typeface="Franklin Gothic Book"/>
                          <a:cs typeface="Franklin Gothic Book"/>
                        </a:rPr>
                        <a:t>-.20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254173318"/>
              </p:ext>
            </p:extLst>
          </p:nvPr>
        </p:nvGraphicFramePr>
        <p:xfrm>
          <a:off x="1962815" y="4786312"/>
          <a:ext cx="6861608" cy="701040"/>
        </p:xfrm>
        <a:graphic>
          <a:graphicData uri="http://schemas.openxmlformats.org/drawingml/2006/table">
            <a:tbl>
              <a:tblPr>
                <a:tableStyleId>{5C22544A-7EE6-4342-B048-85BDC9FD1C3A}</a:tableStyleId>
              </a:tblPr>
              <a:tblGrid>
                <a:gridCol w="1715402"/>
                <a:gridCol w="1715402"/>
                <a:gridCol w="1715402"/>
                <a:gridCol w="1715402"/>
              </a:tblGrid>
              <a:tr h="370840">
                <a:tc>
                  <a:txBody>
                    <a:bodyPr/>
                    <a:lstStyle/>
                    <a:p>
                      <a:pPr algn="ctr"/>
                      <a:r>
                        <a:rPr lang="en-US" sz="2000" dirty="0" smtClean="0">
                          <a:latin typeface="Franklin Gothic Book"/>
                          <a:cs typeface="Franklin Gothic Book"/>
                        </a:rPr>
                        <a:t>Elementary</a:t>
                      </a:r>
                    </a:p>
                    <a:p>
                      <a:pPr algn="ctr"/>
                      <a:r>
                        <a:rPr lang="en-US" sz="2000" dirty="0" smtClean="0">
                          <a:latin typeface="Franklin Gothic Book"/>
                          <a:cs typeface="Franklin Gothic Book"/>
                        </a:rPr>
                        <a:t>Math</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latin typeface="Franklin Gothic Book"/>
                          <a:cs typeface="Franklin Gothic Book"/>
                        </a:rPr>
                        <a:t>Elementary</a:t>
                      </a:r>
                    </a:p>
                    <a:p>
                      <a:pPr algn="ctr"/>
                      <a:r>
                        <a:rPr lang="en-US" sz="2000" dirty="0" smtClean="0">
                          <a:latin typeface="Franklin Gothic Book"/>
                          <a:cs typeface="Franklin Gothic Book"/>
                        </a:rPr>
                        <a:t>Reading</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latin typeface="Franklin Gothic Book"/>
                          <a:cs typeface="Franklin Gothic Book"/>
                        </a:rPr>
                        <a:t>Middle</a:t>
                      </a:r>
                      <a:r>
                        <a:rPr lang="en-US" sz="2000" baseline="0" dirty="0" smtClean="0">
                          <a:latin typeface="Franklin Gothic Book"/>
                          <a:cs typeface="Franklin Gothic Book"/>
                        </a:rPr>
                        <a:t> </a:t>
                      </a:r>
                      <a:r>
                        <a:rPr lang="en-US" sz="2000" dirty="0" smtClean="0">
                          <a:latin typeface="Franklin Gothic Book"/>
                          <a:cs typeface="Franklin Gothic Book"/>
                        </a:rPr>
                        <a:t>School Math</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latin typeface="Franklin Gothic Book"/>
                          <a:cs typeface="Franklin Gothic Book"/>
                        </a:rPr>
                        <a:t>Middle School Reading</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9" name="Rectangle 8"/>
          <p:cNvSpPr/>
          <p:nvPr/>
        </p:nvSpPr>
        <p:spPr>
          <a:xfrm>
            <a:off x="1971063" y="1418398"/>
            <a:ext cx="6845114" cy="3372821"/>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 name="TextBox 9"/>
          <p:cNvSpPr txBox="1"/>
          <p:nvPr/>
        </p:nvSpPr>
        <p:spPr>
          <a:xfrm>
            <a:off x="3414309" y="5560126"/>
            <a:ext cx="1170888" cy="400110"/>
          </a:xfrm>
          <a:prstGeom prst="rect">
            <a:avLst/>
          </a:prstGeom>
          <a:noFill/>
        </p:spPr>
        <p:txBody>
          <a:bodyPr wrap="none" rtlCol="0">
            <a:spAutoFit/>
          </a:bodyPr>
          <a:lstStyle/>
          <a:p>
            <a:r>
              <a:rPr lang="en-US" sz="2000" dirty="0" smtClean="0">
                <a:latin typeface="Franklin Gothic Book"/>
                <a:cs typeface="Franklin Gothic Book"/>
              </a:rPr>
              <a:t>One Year</a:t>
            </a:r>
            <a:endParaRPr lang="en-US" sz="2000" dirty="0">
              <a:latin typeface="Franklin Gothic Book"/>
              <a:cs typeface="Franklin Gothic Book"/>
            </a:endParaRPr>
          </a:p>
        </p:txBody>
      </p:sp>
      <p:sp>
        <p:nvSpPr>
          <p:cNvPr id="13" name="TextBox 12"/>
          <p:cNvSpPr txBox="1"/>
          <p:nvPr/>
        </p:nvSpPr>
        <p:spPr>
          <a:xfrm>
            <a:off x="5018204" y="5560126"/>
            <a:ext cx="1454244" cy="400110"/>
          </a:xfrm>
          <a:prstGeom prst="rect">
            <a:avLst/>
          </a:prstGeom>
          <a:noFill/>
        </p:spPr>
        <p:txBody>
          <a:bodyPr wrap="none" rtlCol="0">
            <a:spAutoFit/>
          </a:bodyPr>
          <a:lstStyle/>
          <a:p>
            <a:r>
              <a:rPr lang="en-US" sz="2000" dirty="0" smtClean="0">
                <a:latin typeface="Franklin Gothic Book"/>
                <a:cs typeface="Franklin Gothic Book"/>
              </a:rPr>
              <a:t>Three Years</a:t>
            </a:r>
            <a:endParaRPr lang="en-US" sz="2000" dirty="0">
              <a:latin typeface="Franklin Gothic Book"/>
              <a:cs typeface="Franklin Gothic Book"/>
            </a:endParaRPr>
          </a:p>
        </p:txBody>
      </p:sp>
      <p:sp>
        <p:nvSpPr>
          <p:cNvPr id="14" name="Rectangle 13"/>
          <p:cNvSpPr/>
          <p:nvPr/>
        </p:nvSpPr>
        <p:spPr>
          <a:xfrm>
            <a:off x="3169641" y="5617720"/>
            <a:ext cx="284923" cy="284923"/>
          </a:xfrm>
          <a:prstGeom prst="rect">
            <a:avLst/>
          </a:prstGeom>
          <a:solidFill>
            <a:schemeClr val="accent1">
              <a:lumMod val="50000"/>
            </a:scheme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801301" y="5617720"/>
            <a:ext cx="284923" cy="284923"/>
          </a:xfrm>
          <a:prstGeom prst="rect">
            <a:avLst/>
          </a:prstGeom>
          <a:solidFill>
            <a:srgbClr val="800000"/>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243218" y="2556979"/>
            <a:ext cx="558711" cy="159455"/>
          </a:xfrm>
          <a:prstGeom prst="rect">
            <a:avLst/>
          </a:prstGeom>
          <a:solidFill>
            <a:schemeClr val="accent1">
              <a:lumMod val="50000"/>
            </a:schemeClr>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952245" y="2556979"/>
            <a:ext cx="558711" cy="125285"/>
          </a:xfrm>
          <a:prstGeom prst="rect">
            <a:avLst/>
          </a:prstGeom>
          <a:solidFill>
            <a:schemeClr val="accent1">
              <a:lumMod val="50000"/>
            </a:schemeClr>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661272" y="2556979"/>
            <a:ext cx="558711" cy="529619"/>
          </a:xfrm>
          <a:prstGeom prst="rect">
            <a:avLst/>
          </a:prstGeom>
          <a:solidFill>
            <a:schemeClr val="accent1">
              <a:lumMod val="50000"/>
            </a:schemeClr>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70300" y="2556979"/>
            <a:ext cx="558711" cy="358774"/>
          </a:xfrm>
          <a:prstGeom prst="rect">
            <a:avLst/>
          </a:prstGeom>
          <a:solidFill>
            <a:schemeClr val="accent1">
              <a:lumMod val="50000"/>
            </a:schemeClr>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828437" y="2556979"/>
            <a:ext cx="558711" cy="495450"/>
          </a:xfrm>
          <a:prstGeom prst="rect">
            <a:avLst/>
          </a:prstGeom>
          <a:solidFill>
            <a:srgbClr val="800000"/>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533668" y="2556979"/>
            <a:ext cx="558711" cy="358774"/>
          </a:xfrm>
          <a:prstGeom prst="rect">
            <a:avLst/>
          </a:prstGeom>
          <a:solidFill>
            <a:srgbClr val="800000"/>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238899" y="2556979"/>
            <a:ext cx="558711" cy="1611637"/>
          </a:xfrm>
          <a:prstGeom prst="rect">
            <a:avLst/>
          </a:prstGeom>
          <a:solidFill>
            <a:srgbClr val="800000"/>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944129" y="2556979"/>
            <a:ext cx="558711" cy="1070628"/>
          </a:xfrm>
          <a:prstGeom prst="rect">
            <a:avLst/>
          </a:prstGeom>
          <a:solidFill>
            <a:srgbClr val="800000"/>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979310" y="2531677"/>
            <a:ext cx="6828620" cy="0"/>
          </a:xfrm>
          <a:prstGeom prst="line">
            <a:avLst/>
          </a:prstGeom>
          <a:ln w="57150" cmpd="sng">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13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up)">
                                      <p:cBhvr>
                                        <p:cTn id="14" dur="500"/>
                                        <p:tgtEl>
                                          <p:spTgt spid="23"/>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up)">
                                      <p:cBhvr>
                                        <p:cTn id="18" dur="500"/>
                                        <p:tgtEl>
                                          <p:spTgt spid="24"/>
                                        </p:tgtEl>
                                      </p:cBhvr>
                                    </p:animEffect>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up)">
                                      <p:cBhvr>
                                        <p:cTn id="22" dur="500"/>
                                        <p:tgtEl>
                                          <p:spTgt spid="25"/>
                                        </p:tgtEl>
                                      </p:cBhvr>
                                    </p:animEffect>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up)">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23" grpId="0" animBg="1"/>
      <p:bldP spid="24"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Medicaid Improves Care</a:t>
            </a:r>
            <a:br>
              <a:rPr lang="en-US" dirty="0" smtClean="0"/>
            </a:br>
            <a:r>
              <a:rPr lang="en-US" sz="2700" dirty="0" smtClean="0"/>
              <a:t>An RCT in Oregon</a:t>
            </a:r>
            <a:endParaRPr lang="en-US" sz="2700" dirty="0"/>
          </a:p>
        </p:txBody>
      </p:sp>
      <p:sp>
        <p:nvSpPr>
          <p:cNvPr id="3" name="Text Box 4"/>
          <p:cNvSpPr txBox="1">
            <a:spLocks noChangeArrowheads="1"/>
          </p:cNvSpPr>
          <p:nvPr/>
        </p:nvSpPr>
        <p:spPr bwMode="auto">
          <a:xfrm>
            <a:off x="6127200" y="6342291"/>
            <a:ext cx="3016800" cy="210057"/>
          </a:xfrm>
          <a:prstGeom prst="rect">
            <a:avLst/>
          </a:prstGeom>
          <a:noFill/>
          <a:ln w="9525">
            <a:noFill/>
            <a:miter lim="800000"/>
            <a:headEnd/>
            <a:tailEnd/>
          </a:ln>
        </p:spPr>
        <p:txBody>
          <a:bodyPr wrap="square" lIns="0" tIns="0" rIns="0" bIns="0">
            <a:spAutoFit/>
          </a:bodyPr>
          <a:lstStyle/>
          <a:p>
            <a:pPr algn="r" eaLnBrk="1">
              <a:lnSpc>
                <a:spcPct val="97000"/>
              </a:lnSpc>
              <a:buClr>
                <a:srgbClr val="FFFFFF"/>
              </a:buClr>
              <a:buSzPct val="45000"/>
              <a:tabLst>
                <a:tab pos="655638" algn="l"/>
                <a:tab pos="1312863" algn="l"/>
                <a:tab pos="1968500" algn="l"/>
                <a:tab pos="2625725" algn="l"/>
                <a:tab pos="3282950" algn="l"/>
              </a:tabLst>
            </a:pPr>
            <a:r>
              <a:rPr lang="en-GB" sz="1400" dirty="0" smtClean="0">
                <a:solidFill>
                  <a:srgbClr val="FFFFFF"/>
                </a:solidFill>
                <a:latin typeface="Franklin Gothic Book"/>
                <a:ea typeface="Gothic"/>
                <a:cs typeface="Franklin Gothic Book"/>
              </a:rPr>
              <a:t>NBER Working  Paper #17190, 2011</a:t>
            </a:r>
            <a:endParaRPr lang="en-GB" sz="1400" dirty="0">
              <a:solidFill>
                <a:srgbClr val="FFFFFF"/>
              </a:solidFill>
              <a:latin typeface="Franklin Gothic Book"/>
              <a:ea typeface="Gothic"/>
              <a:cs typeface="Franklin Gothic Book"/>
            </a:endParaRPr>
          </a:p>
        </p:txBody>
      </p:sp>
      <p:graphicFrame>
        <p:nvGraphicFramePr>
          <p:cNvPr id="4" name="Chart 3"/>
          <p:cNvGraphicFramePr/>
          <p:nvPr>
            <p:extLst>
              <p:ext uri="{D42A27DB-BD31-4B8C-83A1-F6EECF244321}">
                <p14:modId xmlns:p14="http://schemas.microsoft.com/office/powerpoint/2010/main" val="2073776687"/>
              </p:ext>
            </p:extLst>
          </p:nvPr>
        </p:nvGraphicFramePr>
        <p:xfrm>
          <a:off x="420645" y="1397000"/>
          <a:ext cx="8485729" cy="4500354"/>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4910259" y="5496265"/>
            <a:ext cx="259138" cy="259138"/>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129304" y="5496265"/>
            <a:ext cx="259138" cy="259138"/>
          </a:xfrm>
          <a:prstGeom prst="rect">
            <a:avLst/>
          </a:prstGeom>
          <a:solidFill>
            <a:srgbClr val="800000"/>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427479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7" name="Rectangle 3"/>
          <p:cNvSpPr>
            <a:spLocks noGrp="1" noChangeArrowheads="1"/>
          </p:cNvSpPr>
          <p:nvPr>
            <p:ph type="ctrTitle" idx="4294967295"/>
          </p:nvPr>
        </p:nvSpPr>
        <p:spPr>
          <a:xfrm>
            <a:off x="152400" y="0"/>
            <a:ext cx="8839200" cy="1470025"/>
          </a:xfrm>
        </p:spPr>
        <p:txBody>
          <a:bodyPr/>
          <a:lstStyle/>
          <a:p>
            <a:pPr eaLnBrk="1" hangingPunct="1">
              <a:defRPr/>
            </a:pPr>
            <a:r>
              <a:rPr lang="en-US" sz="4000" dirty="0">
                <a:latin typeface="Franklin Gothic Medium"/>
                <a:cs typeface="Franklin Gothic Medium"/>
              </a:rPr>
              <a:t>High </a:t>
            </a:r>
            <a:r>
              <a:rPr lang="en-US" sz="4000" dirty="0" smtClean="0">
                <a:latin typeface="Franklin Gothic Medium"/>
                <a:cs typeface="Franklin Gothic Medium"/>
              </a:rPr>
              <a:t>P4P </a:t>
            </a:r>
            <a:r>
              <a:rPr lang="en-US" sz="4000" dirty="0">
                <a:latin typeface="Franklin Gothic Medium"/>
                <a:cs typeface="Franklin Gothic Medium"/>
              </a:rPr>
              <a:t>Scores, But No Real Improvement in Hypertension in the UK</a:t>
            </a:r>
          </a:p>
        </p:txBody>
      </p:sp>
      <p:sp>
        <p:nvSpPr>
          <p:cNvPr id="5" name="Rectangle 4"/>
          <p:cNvSpPr txBox="1">
            <a:spLocks noChangeArrowheads="1"/>
          </p:cNvSpPr>
          <p:nvPr/>
        </p:nvSpPr>
        <p:spPr>
          <a:xfrm>
            <a:off x="3923335" y="6011702"/>
            <a:ext cx="5220665" cy="846298"/>
          </a:xfrm>
          <a:prstGeom prst="rect">
            <a:avLst/>
          </a:prstGeom>
        </p:spPr>
        <p:txBody>
          <a:bodyPr vert="horz" lIns="91440" tIns="45720" rIns="91440" bIns="45720" rtlCol="0" anchor="ctr">
            <a:normAutofit/>
          </a:bodyPr>
          <a:lstStyle>
            <a:lvl1pPr marL="342900" indent="-342900" algn="l" defTabSz="914400" rtl="0" eaLnBrk="1" latinLnBrk="0" hangingPunct="1">
              <a:spcBef>
                <a:spcPts val="0"/>
              </a:spcBef>
              <a:spcAft>
                <a:spcPts val="600"/>
              </a:spcAft>
              <a:buFont typeface="Arial" pitchFamily="34" charset="0"/>
              <a:buChar char="•"/>
              <a:defRPr sz="3200" kern="1200">
                <a:solidFill>
                  <a:schemeClr val="tx1"/>
                </a:solidFill>
                <a:latin typeface="Franklin Gothic Medium" pitchFamily="34" charset="0"/>
                <a:ea typeface="+mn-ea"/>
                <a:cs typeface="+mn-cs"/>
              </a:defRPr>
            </a:lvl1pPr>
            <a:lvl2pPr marL="742950" indent="-285750" algn="l" defTabSz="914400" rtl="0" eaLnBrk="1" latinLnBrk="0" hangingPunct="1">
              <a:spcBef>
                <a:spcPts val="0"/>
              </a:spcBef>
              <a:spcAft>
                <a:spcPts val="600"/>
              </a:spcAft>
              <a:buFont typeface="Arial" pitchFamily="34" charset="0"/>
              <a:buChar char="•"/>
              <a:defRPr sz="2800" kern="1200">
                <a:solidFill>
                  <a:schemeClr val="tx1"/>
                </a:solidFill>
                <a:latin typeface="Franklin Gothic Medium" pitchFamily="34" charset="0"/>
                <a:ea typeface="+mn-ea"/>
                <a:cs typeface="+mn-cs"/>
              </a:defRPr>
            </a:lvl2pPr>
            <a:lvl3pPr marL="1143000" indent="-228600" algn="l" defTabSz="914400" rtl="0" eaLnBrk="1" latinLnBrk="0" hangingPunct="1">
              <a:spcBef>
                <a:spcPts val="0"/>
              </a:spcBef>
              <a:spcAft>
                <a:spcPts val="600"/>
              </a:spcAft>
              <a:buFont typeface="Arial" pitchFamily="34" charset="0"/>
              <a:buChar char="•"/>
              <a:defRPr sz="2400" kern="1200">
                <a:solidFill>
                  <a:schemeClr val="tx1"/>
                </a:solidFill>
                <a:latin typeface="Franklin Gothic Medium" pitchFamily="34" charset="0"/>
                <a:ea typeface="+mn-ea"/>
                <a:cs typeface="+mn-cs"/>
              </a:defRPr>
            </a:lvl3pPr>
            <a:lvl4pPr marL="1600200" indent="-228600" algn="l" defTabSz="914400" rtl="0" eaLnBrk="1" latinLnBrk="0" hangingPunct="1">
              <a:spcBef>
                <a:spcPts val="0"/>
              </a:spcBef>
              <a:spcAft>
                <a:spcPts val="600"/>
              </a:spcAft>
              <a:buFont typeface="Arial" pitchFamily="34" charset="0"/>
              <a:buChar char="•"/>
              <a:defRPr sz="2000" kern="1200">
                <a:solidFill>
                  <a:schemeClr val="tx1"/>
                </a:solidFill>
                <a:latin typeface="Franklin Gothic Medium" pitchFamily="34" charset="0"/>
                <a:ea typeface="+mn-ea"/>
                <a:cs typeface="+mn-cs"/>
              </a:defRPr>
            </a:lvl4pPr>
            <a:lvl5pPr marL="2057400" indent="-228600" algn="l" defTabSz="914400" rtl="0" eaLnBrk="1" latinLnBrk="0" hangingPunct="1">
              <a:spcBef>
                <a:spcPts val="0"/>
              </a:spcBef>
              <a:spcAft>
                <a:spcPts val="600"/>
              </a:spcAft>
              <a:buFont typeface="Arial" pitchFamily="34" charset="0"/>
              <a:buChar char="•"/>
              <a:defRPr sz="1800" kern="1200">
                <a:solidFill>
                  <a:schemeClr val="tx1"/>
                </a:solidFill>
                <a:latin typeface="Franklin Gothic Medium"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80000"/>
              </a:lnSpc>
              <a:buFontTx/>
              <a:buNone/>
            </a:pPr>
            <a:r>
              <a:rPr lang="en-US" sz="1400" dirty="0" smtClean="0">
                <a:solidFill>
                  <a:srgbClr val="EBF1DD"/>
                </a:solidFill>
                <a:latin typeface="Franklin Gothic Book"/>
                <a:cs typeface="Franklin Gothic Book"/>
              </a:rPr>
              <a:t>Blood pressure in </a:t>
            </a:r>
            <a:r>
              <a:rPr lang="en-US" sz="1400" dirty="0" err="1" smtClean="0">
                <a:solidFill>
                  <a:srgbClr val="EBF1DD"/>
                </a:solidFill>
                <a:latin typeface="Franklin Gothic Book"/>
                <a:cs typeface="Franklin Gothic Book"/>
              </a:rPr>
              <a:t>mmHG</a:t>
            </a:r>
            <a:endParaRPr lang="en-US" sz="1400" dirty="0" smtClean="0">
              <a:solidFill>
                <a:srgbClr val="EBF1DD"/>
              </a:solidFill>
              <a:latin typeface="Franklin Gothic Book"/>
              <a:cs typeface="Franklin Gothic Book"/>
            </a:endParaRPr>
          </a:p>
          <a:p>
            <a:pPr marL="0" indent="0" algn="r">
              <a:lnSpc>
                <a:spcPct val="80000"/>
              </a:lnSpc>
              <a:buFontTx/>
              <a:buNone/>
            </a:pPr>
            <a:r>
              <a:rPr lang="en-US" sz="1400" dirty="0" smtClean="0">
                <a:solidFill>
                  <a:srgbClr val="EBF1DD"/>
                </a:solidFill>
                <a:latin typeface="Franklin Gothic Book"/>
                <a:cs typeface="Franklin Gothic Book"/>
              </a:rPr>
              <a:t>Source: </a:t>
            </a:r>
            <a:r>
              <a:rPr lang="en-US" sz="1400" dirty="0" err="1" smtClean="0">
                <a:solidFill>
                  <a:srgbClr val="EBF1DD"/>
                </a:solidFill>
                <a:latin typeface="Franklin Gothic Book"/>
                <a:cs typeface="Franklin Gothic Book"/>
              </a:rPr>
              <a:t>Serumaga</a:t>
            </a:r>
            <a:r>
              <a:rPr lang="en-US" sz="1400" dirty="0" smtClean="0">
                <a:solidFill>
                  <a:srgbClr val="EBF1DD"/>
                </a:solidFill>
                <a:latin typeface="Franklin Gothic Book"/>
                <a:cs typeface="Franklin Gothic Book"/>
              </a:rPr>
              <a:t>. BMJ 2011;342:d108</a:t>
            </a:r>
            <a:endParaRPr lang="en-US" sz="1400" dirty="0">
              <a:solidFill>
                <a:srgbClr val="EBF1DD"/>
              </a:solidFill>
              <a:latin typeface="Franklin Gothic Book"/>
              <a:cs typeface="Franklin Gothic Book"/>
            </a:endParaRPr>
          </a:p>
        </p:txBody>
      </p:sp>
      <p:graphicFrame>
        <p:nvGraphicFramePr>
          <p:cNvPr id="2" name="Table 1"/>
          <p:cNvGraphicFramePr>
            <a:graphicFrameLocks noGrp="1"/>
          </p:cNvGraphicFramePr>
          <p:nvPr>
            <p:extLst>
              <p:ext uri="{D42A27DB-BD31-4B8C-83A1-F6EECF244321}">
                <p14:modId xmlns:p14="http://schemas.microsoft.com/office/powerpoint/2010/main" val="531256460"/>
              </p:ext>
            </p:extLst>
          </p:nvPr>
        </p:nvGraphicFramePr>
        <p:xfrm>
          <a:off x="1525712" y="5305843"/>
          <a:ext cx="7405920" cy="396240"/>
        </p:xfrm>
        <a:graphic>
          <a:graphicData uri="http://schemas.openxmlformats.org/drawingml/2006/table">
            <a:tbl>
              <a:tblPr>
                <a:tableStyleId>{5C22544A-7EE6-4342-B048-85BDC9FD1C3A}</a:tableStyleId>
              </a:tblPr>
              <a:tblGrid>
                <a:gridCol w="617160"/>
                <a:gridCol w="617160"/>
                <a:gridCol w="617160"/>
                <a:gridCol w="617160"/>
                <a:gridCol w="617160"/>
                <a:gridCol w="617160"/>
                <a:gridCol w="617160"/>
                <a:gridCol w="617160"/>
                <a:gridCol w="617160"/>
                <a:gridCol w="617160"/>
                <a:gridCol w="617160"/>
                <a:gridCol w="617160"/>
              </a:tblGrid>
              <a:tr h="370840">
                <a:tc>
                  <a:txBody>
                    <a:bodyPr/>
                    <a:lstStyle/>
                    <a:p>
                      <a:pPr algn="r"/>
                      <a:r>
                        <a:rPr lang="en-US" sz="2000" dirty="0" smtClean="0">
                          <a:latin typeface="Franklin Gothic Book"/>
                          <a:cs typeface="Franklin Gothic Book"/>
                        </a:rPr>
                        <a:t>1</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latin typeface="Franklin Gothic Book"/>
                          <a:cs typeface="Franklin Gothic Book"/>
                        </a:rPr>
                        <a:t>3</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latin typeface="Franklin Gothic Book"/>
                          <a:cs typeface="Franklin Gothic Book"/>
                        </a:rPr>
                        <a:t>5</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latin typeface="Franklin Gothic Book"/>
                          <a:cs typeface="Franklin Gothic Book"/>
                        </a:rPr>
                        <a:t>7</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latin typeface="Franklin Gothic Book"/>
                          <a:cs typeface="Franklin Gothic Book"/>
                        </a:rPr>
                        <a:t>9</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latin typeface="Franklin Gothic Book"/>
                          <a:cs typeface="Franklin Gothic Book"/>
                        </a:rPr>
                        <a:t>11</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latin typeface="Franklin Gothic Book"/>
                          <a:cs typeface="Franklin Gothic Book"/>
                        </a:rPr>
                        <a:t>13</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latin typeface="Franklin Gothic Book"/>
                          <a:cs typeface="Franklin Gothic Book"/>
                        </a:rPr>
                        <a:t>15</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latin typeface="Franklin Gothic Book"/>
                          <a:cs typeface="Franklin Gothic Book"/>
                        </a:rPr>
                        <a:t>17</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latin typeface="Franklin Gothic Book"/>
                          <a:cs typeface="Franklin Gothic Book"/>
                        </a:rPr>
                        <a:t>19</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latin typeface="Franklin Gothic Book"/>
                          <a:cs typeface="Franklin Gothic Book"/>
                        </a:rPr>
                        <a:t>21</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latin typeface="Franklin Gothic Book"/>
                          <a:cs typeface="Franklin Gothic Book"/>
                        </a:rPr>
                        <a:t>23</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3" name="TextBox 2"/>
          <p:cNvSpPr txBox="1"/>
          <p:nvPr/>
        </p:nvSpPr>
        <p:spPr>
          <a:xfrm>
            <a:off x="4907039" y="5615871"/>
            <a:ext cx="1015472" cy="400110"/>
          </a:xfrm>
          <a:prstGeom prst="rect">
            <a:avLst/>
          </a:prstGeom>
          <a:noFill/>
        </p:spPr>
        <p:txBody>
          <a:bodyPr wrap="none" rtlCol="0">
            <a:spAutoFit/>
          </a:bodyPr>
          <a:lstStyle/>
          <a:p>
            <a:r>
              <a:rPr lang="en-US" sz="2000" dirty="0" smtClean="0">
                <a:latin typeface="Franklin Gothic Book"/>
                <a:cs typeface="Franklin Gothic Book"/>
              </a:rPr>
              <a:t>Quarter</a:t>
            </a:r>
            <a:endParaRPr lang="en-US" sz="2000" dirty="0">
              <a:latin typeface="Franklin Gothic Book"/>
              <a:cs typeface="Franklin Gothic Book"/>
            </a:endParaRPr>
          </a:p>
        </p:txBody>
      </p:sp>
      <p:sp>
        <p:nvSpPr>
          <p:cNvPr id="4" name="TextBox 3"/>
          <p:cNvSpPr txBox="1"/>
          <p:nvPr/>
        </p:nvSpPr>
        <p:spPr>
          <a:xfrm>
            <a:off x="0" y="3803715"/>
            <a:ext cx="1146350" cy="1015663"/>
          </a:xfrm>
          <a:prstGeom prst="rect">
            <a:avLst/>
          </a:prstGeom>
          <a:noFill/>
        </p:spPr>
        <p:txBody>
          <a:bodyPr wrap="square" rtlCol="0">
            <a:spAutoFit/>
          </a:bodyPr>
          <a:lstStyle/>
          <a:p>
            <a:r>
              <a:rPr lang="en-US" sz="2000" dirty="0" smtClean="0">
                <a:latin typeface="Franklin Gothic Book"/>
                <a:cs typeface="Franklin Gothic Book"/>
              </a:rPr>
              <a:t>Diastolic blood pressure</a:t>
            </a:r>
            <a:endParaRPr lang="en-US" sz="2000" dirty="0">
              <a:latin typeface="Franklin Gothic Book"/>
              <a:cs typeface="Franklin Gothic Book"/>
            </a:endParaRPr>
          </a:p>
        </p:txBody>
      </p:sp>
      <p:sp>
        <p:nvSpPr>
          <p:cNvPr id="9" name="TextBox 8"/>
          <p:cNvSpPr txBox="1"/>
          <p:nvPr/>
        </p:nvSpPr>
        <p:spPr>
          <a:xfrm>
            <a:off x="0" y="1757329"/>
            <a:ext cx="1146350" cy="1015663"/>
          </a:xfrm>
          <a:prstGeom prst="rect">
            <a:avLst/>
          </a:prstGeom>
          <a:noFill/>
        </p:spPr>
        <p:txBody>
          <a:bodyPr wrap="square" rtlCol="0">
            <a:spAutoFit/>
          </a:bodyPr>
          <a:lstStyle/>
          <a:p>
            <a:r>
              <a:rPr lang="en-US" sz="2000" dirty="0" smtClean="0">
                <a:latin typeface="Franklin Gothic Book"/>
                <a:cs typeface="Franklin Gothic Book"/>
              </a:rPr>
              <a:t>Systolic blood pressure</a:t>
            </a:r>
            <a:endParaRPr lang="en-US" sz="2000" dirty="0">
              <a:latin typeface="Franklin Gothic Book"/>
              <a:cs typeface="Franklin Gothic Book"/>
            </a:endParaRPr>
          </a:p>
        </p:txBody>
      </p:sp>
      <p:graphicFrame>
        <p:nvGraphicFramePr>
          <p:cNvPr id="6" name="Table 5"/>
          <p:cNvGraphicFramePr>
            <a:graphicFrameLocks noGrp="1"/>
          </p:cNvGraphicFramePr>
          <p:nvPr>
            <p:extLst>
              <p:ext uri="{D42A27DB-BD31-4B8C-83A1-F6EECF244321}">
                <p14:modId xmlns:p14="http://schemas.microsoft.com/office/powerpoint/2010/main" val="3765272446"/>
              </p:ext>
            </p:extLst>
          </p:nvPr>
        </p:nvGraphicFramePr>
        <p:xfrm>
          <a:off x="1187585" y="3351426"/>
          <a:ext cx="494827" cy="1920240"/>
        </p:xfrm>
        <a:graphic>
          <a:graphicData uri="http://schemas.openxmlformats.org/drawingml/2006/table">
            <a:tbl>
              <a:tblPr>
                <a:tableStyleId>{5C22544A-7EE6-4342-B048-85BDC9FD1C3A}</a:tableStyleId>
              </a:tblPr>
              <a:tblGrid>
                <a:gridCol w="494827"/>
              </a:tblGrid>
              <a:tr h="236499">
                <a:tc>
                  <a:txBody>
                    <a:bodyPr/>
                    <a:lstStyle/>
                    <a:p>
                      <a:pPr algn="r"/>
                      <a:r>
                        <a:rPr lang="en-US" sz="1200" dirty="0" smtClean="0">
                          <a:latin typeface="Franklin Gothic Book"/>
                          <a:cs typeface="Franklin Gothic Book"/>
                        </a:rPr>
                        <a:t>120</a:t>
                      </a:r>
                      <a:endParaRPr lang="en-US" sz="12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36499">
                <a:tc>
                  <a:txBody>
                    <a:bodyPr/>
                    <a:lstStyle/>
                    <a:p>
                      <a:pPr algn="r"/>
                      <a:r>
                        <a:rPr lang="en-US" sz="1200" dirty="0" smtClean="0">
                          <a:latin typeface="Franklin Gothic Book"/>
                          <a:cs typeface="Franklin Gothic Book"/>
                        </a:rPr>
                        <a:t>100</a:t>
                      </a:r>
                      <a:endParaRPr lang="en-US" sz="12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36499">
                <a:tc>
                  <a:txBody>
                    <a:bodyPr/>
                    <a:lstStyle/>
                    <a:p>
                      <a:pPr algn="r"/>
                      <a:r>
                        <a:rPr lang="en-US" sz="1200" dirty="0" smtClean="0">
                          <a:latin typeface="Franklin Gothic Book"/>
                          <a:cs typeface="Franklin Gothic Book"/>
                        </a:rPr>
                        <a:t>80</a:t>
                      </a:r>
                      <a:endParaRPr lang="en-US" sz="12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36499">
                <a:tc>
                  <a:txBody>
                    <a:bodyPr/>
                    <a:lstStyle/>
                    <a:p>
                      <a:pPr algn="r"/>
                      <a:r>
                        <a:rPr lang="en-US" sz="1200" dirty="0" smtClean="0">
                          <a:latin typeface="Franklin Gothic Book"/>
                          <a:cs typeface="Franklin Gothic Book"/>
                        </a:rPr>
                        <a:t>60</a:t>
                      </a:r>
                      <a:endParaRPr lang="en-US" sz="12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36499">
                <a:tc>
                  <a:txBody>
                    <a:bodyPr/>
                    <a:lstStyle/>
                    <a:p>
                      <a:pPr algn="r"/>
                      <a:r>
                        <a:rPr lang="en-US" sz="1200" dirty="0" smtClean="0">
                          <a:latin typeface="Franklin Gothic Book"/>
                          <a:cs typeface="Franklin Gothic Book"/>
                        </a:rPr>
                        <a:t>40</a:t>
                      </a:r>
                      <a:endParaRPr lang="en-US" sz="12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36499">
                <a:tc>
                  <a:txBody>
                    <a:bodyPr/>
                    <a:lstStyle/>
                    <a:p>
                      <a:pPr algn="r"/>
                      <a:r>
                        <a:rPr lang="en-US" sz="1200" dirty="0" smtClean="0">
                          <a:latin typeface="Franklin Gothic Book"/>
                          <a:cs typeface="Franklin Gothic Book"/>
                        </a:rPr>
                        <a:t>20</a:t>
                      </a:r>
                      <a:endParaRPr lang="en-US" sz="12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36499">
                <a:tc>
                  <a:txBody>
                    <a:bodyPr/>
                    <a:lstStyle/>
                    <a:p>
                      <a:pPr algn="r"/>
                      <a:r>
                        <a:rPr lang="en-US" sz="1200" dirty="0" smtClean="0">
                          <a:latin typeface="Franklin Gothic Book"/>
                          <a:cs typeface="Franklin Gothic Book"/>
                        </a:rPr>
                        <a:t>0</a:t>
                      </a:r>
                      <a:endParaRPr lang="en-US" sz="12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653787788"/>
              </p:ext>
            </p:extLst>
          </p:nvPr>
        </p:nvGraphicFramePr>
        <p:xfrm>
          <a:off x="1187585" y="1442200"/>
          <a:ext cx="494827" cy="1645920"/>
        </p:xfrm>
        <a:graphic>
          <a:graphicData uri="http://schemas.openxmlformats.org/drawingml/2006/table">
            <a:tbl>
              <a:tblPr>
                <a:tableStyleId>{5C22544A-7EE6-4342-B048-85BDC9FD1C3A}</a:tableStyleId>
              </a:tblPr>
              <a:tblGrid>
                <a:gridCol w="494827"/>
              </a:tblGrid>
              <a:tr h="236499">
                <a:tc>
                  <a:txBody>
                    <a:bodyPr/>
                    <a:lstStyle/>
                    <a:p>
                      <a:pPr algn="r"/>
                      <a:r>
                        <a:rPr lang="en-US" sz="1200" dirty="0" smtClean="0">
                          <a:latin typeface="Franklin Gothic Book"/>
                          <a:cs typeface="Franklin Gothic Book"/>
                        </a:rPr>
                        <a:t>200</a:t>
                      </a:r>
                      <a:endParaRPr lang="en-US" sz="12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36499">
                <a:tc>
                  <a:txBody>
                    <a:bodyPr/>
                    <a:lstStyle/>
                    <a:p>
                      <a:pPr algn="r"/>
                      <a:r>
                        <a:rPr lang="en-US" sz="1200" dirty="0" smtClean="0">
                          <a:latin typeface="Franklin Gothic Book"/>
                          <a:cs typeface="Franklin Gothic Book"/>
                        </a:rPr>
                        <a:t>160</a:t>
                      </a:r>
                      <a:endParaRPr lang="en-US" sz="12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36499">
                <a:tc>
                  <a:txBody>
                    <a:bodyPr/>
                    <a:lstStyle/>
                    <a:p>
                      <a:pPr algn="r"/>
                      <a:r>
                        <a:rPr lang="en-US" sz="1200" dirty="0" smtClean="0">
                          <a:latin typeface="Franklin Gothic Book"/>
                          <a:cs typeface="Franklin Gothic Book"/>
                        </a:rPr>
                        <a:t>120</a:t>
                      </a:r>
                      <a:endParaRPr lang="en-US" sz="12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36499">
                <a:tc>
                  <a:txBody>
                    <a:bodyPr/>
                    <a:lstStyle/>
                    <a:p>
                      <a:pPr algn="r"/>
                      <a:r>
                        <a:rPr lang="en-US" sz="1200" dirty="0" smtClean="0">
                          <a:latin typeface="Franklin Gothic Book"/>
                          <a:cs typeface="Franklin Gothic Book"/>
                        </a:rPr>
                        <a:t>80</a:t>
                      </a:r>
                      <a:endParaRPr lang="en-US" sz="12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36499">
                <a:tc>
                  <a:txBody>
                    <a:bodyPr/>
                    <a:lstStyle/>
                    <a:p>
                      <a:pPr algn="r"/>
                      <a:r>
                        <a:rPr lang="en-US" sz="1200" dirty="0" smtClean="0">
                          <a:latin typeface="Franklin Gothic Book"/>
                          <a:cs typeface="Franklin Gothic Book"/>
                        </a:rPr>
                        <a:t>40</a:t>
                      </a:r>
                      <a:endParaRPr lang="en-US" sz="12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36499">
                <a:tc>
                  <a:txBody>
                    <a:bodyPr/>
                    <a:lstStyle/>
                    <a:p>
                      <a:pPr algn="r"/>
                      <a:r>
                        <a:rPr lang="en-US" sz="1200" dirty="0" smtClean="0">
                          <a:latin typeface="Franklin Gothic Book"/>
                          <a:cs typeface="Franklin Gothic Book"/>
                        </a:rPr>
                        <a:t>0</a:t>
                      </a:r>
                      <a:endParaRPr lang="en-US" sz="12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7" name="Rectangle 6"/>
          <p:cNvSpPr/>
          <p:nvPr/>
        </p:nvSpPr>
        <p:spPr>
          <a:xfrm>
            <a:off x="1682413" y="1575083"/>
            <a:ext cx="7092527" cy="1401904"/>
          </a:xfrm>
          <a:prstGeom prst="rect">
            <a:avLst/>
          </a:prstGeom>
          <a:ln>
            <a:solidFill>
              <a:srgbClr val="0033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 name="Rectangle 12"/>
          <p:cNvSpPr/>
          <p:nvPr/>
        </p:nvSpPr>
        <p:spPr>
          <a:xfrm>
            <a:off x="1682413" y="3492237"/>
            <a:ext cx="7092527" cy="1645335"/>
          </a:xfrm>
          <a:prstGeom prst="rect">
            <a:avLst/>
          </a:prstGeom>
          <a:ln>
            <a:solidFill>
              <a:srgbClr val="0033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 name="Freeform 7"/>
          <p:cNvSpPr/>
          <p:nvPr/>
        </p:nvSpPr>
        <p:spPr>
          <a:xfrm>
            <a:off x="1682750" y="1664607"/>
            <a:ext cx="7084786" cy="86179"/>
          </a:xfrm>
          <a:custGeom>
            <a:avLst/>
            <a:gdLst>
              <a:gd name="connsiteX0" fmla="*/ 0 w 7084786"/>
              <a:gd name="connsiteY0" fmla="*/ 86179 h 86179"/>
              <a:gd name="connsiteX1" fmla="*/ 517072 w 7084786"/>
              <a:gd name="connsiteY1" fmla="*/ 72572 h 86179"/>
              <a:gd name="connsiteX2" fmla="*/ 766536 w 7084786"/>
              <a:gd name="connsiteY2" fmla="*/ 81643 h 86179"/>
              <a:gd name="connsiteX3" fmla="*/ 1093108 w 7084786"/>
              <a:gd name="connsiteY3" fmla="*/ 72572 h 86179"/>
              <a:gd name="connsiteX4" fmla="*/ 1510393 w 7084786"/>
              <a:gd name="connsiteY4" fmla="*/ 77107 h 86179"/>
              <a:gd name="connsiteX5" fmla="*/ 1619250 w 7084786"/>
              <a:gd name="connsiteY5" fmla="*/ 81643 h 86179"/>
              <a:gd name="connsiteX6" fmla="*/ 2013858 w 7084786"/>
              <a:gd name="connsiteY6" fmla="*/ 49893 h 86179"/>
              <a:gd name="connsiteX7" fmla="*/ 2449286 w 7084786"/>
              <a:gd name="connsiteY7" fmla="*/ 58964 h 86179"/>
              <a:gd name="connsiteX8" fmla="*/ 2626179 w 7084786"/>
              <a:gd name="connsiteY8" fmla="*/ 72572 h 86179"/>
              <a:gd name="connsiteX9" fmla="*/ 2993572 w 7084786"/>
              <a:gd name="connsiteY9" fmla="*/ 49893 h 86179"/>
              <a:gd name="connsiteX10" fmla="*/ 3551465 w 7084786"/>
              <a:gd name="connsiteY10" fmla="*/ 27214 h 86179"/>
              <a:gd name="connsiteX11" fmla="*/ 3964215 w 7084786"/>
              <a:gd name="connsiteY11" fmla="*/ 54429 h 86179"/>
              <a:gd name="connsiteX12" fmla="*/ 4404179 w 7084786"/>
              <a:gd name="connsiteY12" fmla="*/ 36286 h 86179"/>
              <a:gd name="connsiteX13" fmla="*/ 4894036 w 7084786"/>
              <a:gd name="connsiteY13" fmla="*/ 18143 h 86179"/>
              <a:gd name="connsiteX14" fmla="*/ 5170715 w 7084786"/>
              <a:gd name="connsiteY14" fmla="*/ 58964 h 86179"/>
              <a:gd name="connsiteX15" fmla="*/ 5828393 w 7084786"/>
              <a:gd name="connsiteY15" fmla="*/ 4536 h 86179"/>
              <a:gd name="connsiteX16" fmla="*/ 6127750 w 7084786"/>
              <a:gd name="connsiteY16" fmla="*/ 13607 h 86179"/>
              <a:gd name="connsiteX17" fmla="*/ 6463393 w 7084786"/>
              <a:gd name="connsiteY17" fmla="*/ 27214 h 86179"/>
              <a:gd name="connsiteX18" fmla="*/ 6771822 w 7084786"/>
              <a:gd name="connsiteY18" fmla="*/ 4536 h 86179"/>
              <a:gd name="connsiteX19" fmla="*/ 7084786 w 7084786"/>
              <a:gd name="connsiteY19" fmla="*/ 0 h 8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84786" h="86179">
                <a:moveTo>
                  <a:pt x="0" y="86179"/>
                </a:moveTo>
                <a:lnTo>
                  <a:pt x="517072" y="72572"/>
                </a:lnTo>
                <a:cubicBezTo>
                  <a:pt x="644828" y="71816"/>
                  <a:pt x="670530" y="81643"/>
                  <a:pt x="766536" y="81643"/>
                </a:cubicBezTo>
                <a:cubicBezTo>
                  <a:pt x="862542" y="81643"/>
                  <a:pt x="1093108" y="72572"/>
                  <a:pt x="1093108" y="72572"/>
                </a:cubicBezTo>
                <a:lnTo>
                  <a:pt x="1510393" y="77107"/>
                </a:lnTo>
                <a:cubicBezTo>
                  <a:pt x="1598083" y="78619"/>
                  <a:pt x="1535339" y="86179"/>
                  <a:pt x="1619250" y="81643"/>
                </a:cubicBezTo>
                <a:cubicBezTo>
                  <a:pt x="1703161" y="77107"/>
                  <a:pt x="1875519" y="53673"/>
                  <a:pt x="2013858" y="49893"/>
                </a:cubicBezTo>
                <a:lnTo>
                  <a:pt x="2449286" y="58964"/>
                </a:lnTo>
                <a:cubicBezTo>
                  <a:pt x="2551339" y="62744"/>
                  <a:pt x="2535465" y="74084"/>
                  <a:pt x="2626179" y="72572"/>
                </a:cubicBezTo>
                <a:cubicBezTo>
                  <a:pt x="2716893" y="71060"/>
                  <a:pt x="2993572" y="49893"/>
                  <a:pt x="2993572" y="49893"/>
                </a:cubicBezTo>
                <a:cubicBezTo>
                  <a:pt x="3147786" y="42333"/>
                  <a:pt x="3389691" y="26458"/>
                  <a:pt x="3551465" y="27214"/>
                </a:cubicBezTo>
                <a:cubicBezTo>
                  <a:pt x="3713239" y="27970"/>
                  <a:pt x="3822096" y="52917"/>
                  <a:pt x="3964215" y="54429"/>
                </a:cubicBezTo>
                <a:cubicBezTo>
                  <a:pt x="4106334" y="55941"/>
                  <a:pt x="4404179" y="36286"/>
                  <a:pt x="4404179" y="36286"/>
                </a:cubicBezTo>
                <a:cubicBezTo>
                  <a:pt x="4559149" y="30238"/>
                  <a:pt x="4766280" y="14363"/>
                  <a:pt x="4894036" y="18143"/>
                </a:cubicBezTo>
                <a:cubicBezTo>
                  <a:pt x="5021792" y="21923"/>
                  <a:pt x="5014989" y="61232"/>
                  <a:pt x="5170715" y="58964"/>
                </a:cubicBezTo>
                <a:cubicBezTo>
                  <a:pt x="5326441" y="56696"/>
                  <a:pt x="5668887" y="12095"/>
                  <a:pt x="5828393" y="4536"/>
                </a:cubicBezTo>
                <a:cubicBezTo>
                  <a:pt x="5987899" y="-3023"/>
                  <a:pt x="6127750" y="13607"/>
                  <a:pt x="6127750" y="13607"/>
                </a:cubicBezTo>
                <a:cubicBezTo>
                  <a:pt x="6233583" y="17387"/>
                  <a:pt x="6356048" y="28726"/>
                  <a:pt x="6463393" y="27214"/>
                </a:cubicBezTo>
                <a:cubicBezTo>
                  <a:pt x="6570738" y="25702"/>
                  <a:pt x="6668257" y="9072"/>
                  <a:pt x="6771822" y="4536"/>
                </a:cubicBezTo>
                <a:cubicBezTo>
                  <a:pt x="6875388" y="0"/>
                  <a:pt x="7084786" y="0"/>
                  <a:pt x="7084786" y="0"/>
                </a:cubicBezTo>
              </a:path>
            </a:pathLst>
          </a:custGeom>
          <a:ln w="38100" cmpd="sng">
            <a:solidFill>
              <a:srgbClr val="80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1682750" y="1846036"/>
            <a:ext cx="7098393" cy="82239"/>
          </a:xfrm>
          <a:custGeom>
            <a:avLst/>
            <a:gdLst>
              <a:gd name="connsiteX0" fmla="*/ 0 w 7098393"/>
              <a:gd name="connsiteY0" fmla="*/ 81643 h 82239"/>
              <a:gd name="connsiteX1" fmla="*/ 816428 w 7098393"/>
              <a:gd name="connsiteY1" fmla="*/ 54428 h 82239"/>
              <a:gd name="connsiteX2" fmla="*/ 984250 w 7098393"/>
              <a:gd name="connsiteY2" fmla="*/ 58964 h 82239"/>
              <a:gd name="connsiteX3" fmla="*/ 1378857 w 7098393"/>
              <a:gd name="connsiteY3" fmla="*/ 81643 h 82239"/>
              <a:gd name="connsiteX4" fmla="*/ 1886857 w 7098393"/>
              <a:gd name="connsiteY4" fmla="*/ 31750 h 82239"/>
              <a:gd name="connsiteX5" fmla="*/ 2140857 w 7098393"/>
              <a:gd name="connsiteY5" fmla="*/ 40821 h 82239"/>
              <a:gd name="connsiteX6" fmla="*/ 2376714 w 7098393"/>
              <a:gd name="connsiteY6" fmla="*/ 36285 h 82239"/>
              <a:gd name="connsiteX7" fmla="*/ 2626178 w 7098393"/>
              <a:gd name="connsiteY7" fmla="*/ 49893 h 82239"/>
              <a:gd name="connsiteX8" fmla="*/ 2889250 w 7098393"/>
              <a:gd name="connsiteY8" fmla="*/ 31750 h 82239"/>
              <a:gd name="connsiteX9" fmla="*/ 3560535 w 7098393"/>
              <a:gd name="connsiteY9" fmla="*/ 27214 h 82239"/>
              <a:gd name="connsiteX10" fmla="*/ 4249964 w 7098393"/>
              <a:gd name="connsiteY10" fmla="*/ 36285 h 82239"/>
              <a:gd name="connsiteX11" fmla="*/ 4744357 w 7098393"/>
              <a:gd name="connsiteY11" fmla="*/ 22678 h 82239"/>
              <a:gd name="connsiteX12" fmla="*/ 4943928 w 7098393"/>
              <a:gd name="connsiteY12" fmla="*/ 22678 h 82239"/>
              <a:gd name="connsiteX13" fmla="*/ 5243285 w 7098393"/>
              <a:gd name="connsiteY13" fmla="*/ 40821 h 82239"/>
              <a:gd name="connsiteX14" fmla="*/ 5783035 w 7098393"/>
              <a:gd name="connsiteY14" fmla="*/ 13607 h 82239"/>
              <a:gd name="connsiteX15" fmla="*/ 6195785 w 7098393"/>
              <a:gd name="connsiteY15" fmla="*/ 13607 h 82239"/>
              <a:gd name="connsiteX16" fmla="*/ 6477000 w 7098393"/>
              <a:gd name="connsiteY16" fmla="*/ 49893 h 82239"/>
              <a:gd name="connsiteX17" fmla="*/ 6812643 w 7098393"/>
              <a:gd name="connsiteY17" fmla="*/ 13607 h 82239"/>
              <a:gd name="connsiteX18" fmla="*/ 7098393 w 7098393"/>
              <a:gd name="connsiteY18" fmla="*/ 0 h 8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98393" h="82239">
                <a:moveTo>
                  <a:pt x="0" y="81643"/>
                </a:moveTo>
                <a:lnTo>
                  <a:pt x="816428" y="54428"/>
                </a:lnTo>
                <a:lnTo>
                  <a:pt x="984250" y="58964"/>
                </a:lnTo>
                <a:cubicBezTo>
                  <a:pt x="1077988" y="63500"/>
                  <a:pt x="1228423" y="86179"/>
                  <a:pt x="1378857" y="81643"/>
                </a:cubicBezTo>
                <a:cubicBezTo>
                  <a:pt x="1529291" y="77107"/>
                  <a:pt x="1759857" y="38554"/>
                  <a:pt x="1886857" y="31750"/>
                </a:cubicBezTo>
                <a:cubicBezTo>
                  <a:pt x="2013857" y="24946"/>
                  <a:pt x="2140857" y="40821"/>
                  <a:pt x="2140857" y="40821"/>
                </a:cubicBezTo>
                <a:cubicBezTo>
                  <a:pt x="2222500" y="41577"/>
                  <a:pt x="2295827" y="34773"/>
                  <a:pt x="2376714" y="36285"/>
                </a:cubicBezTo>
                <a:cubicBezTo>
                  <a:pt x="2457601" y="37797"/>
                  <a:pt x="2540755" y="50649"/>
                  <a:pt x="2626178" y="49893"/>
                </a:cubicBezTo>
                <a:cubicBezTo>
                  <a:pt x="2711601" y="49137"/>
                  <a:pt x="2733524" y="35530"/>
                  <a:pt x="2889250" y="31750"/>
                </a:cubicBezTo>
                <a:cubicBezTo>
                  <a:pt x="3044976" y="27970"/>
                  <a:pt x="3560535" y="27214"/>
                  <a:pt x="3560535" y="27214"/>
                </a:cubicBezTo>
                <a:lnTo>
                  <a:pt x="4249964" y="36285"/>
                </a:lnTo>
                <a:cubicBezTo>
                  <a:pt x="4447268" y="35529"/>
                  <a:pt x="4628696" y="24946"/>
                  <a:pt x="4744357" y="22678"/>
                </a:cubicBezTo>
                <a:cubicBezTo>
                  <a:pt x="4860018" y="20410"/>
                  <a:pt x="4860773" y="19654"/>
                  <a:pt x="4943928" y="22678"/>
                </a:cubicBezTo>
                <a:cubicBezTo>
                  <a:pt x="5027083" y="25702"/>
                  <a:pt x="5103434" y="42333"/>
                  <a:pt x="5243285" y="40821"/>
                </a:cubicBezTo>
                <a:cubicBezTo>
                  <a:pt x="5383136" y="39309"/>
                  <a:pt x="5624285" y="18143"/>
                  <a:pt x="5783035" y="13607"/>
                </a:cubicBezTo>
                <a:cubicBezTo>
                  <a:pt x="5941785" y="9071"/>
                  <a:pt x="6080124" y="7559"/>
                  <a:pt x="6195785" y="13607"/>
                </a:cubicBezTo>
                <a:cubicBezTo>
                  <a:pt x="6311446" y="19655"/>
                  <a:pt x="6374190" y="49893"/>
                  <a:pt x="6477000" y="49893"/>
                </a:cubicBezTo>
                <a:cubicBezTo>
                  <a:pt x="6579810" y="49893"/>
                  <a:pt x="6709078" y="21922"/>
                  <a:pt x="6812643" y="13607"/>
                </a:cubicBezTo>
                <a:cubicBezTo>
                  <a:pt x="6916208" y="5292"/>
                  <a:pt x="7098393" y="0"/>
                  <a:pt x="7098393" y="0"/>
                </a:cubicBezTo>
              </a:path>
            </a:pathLst>
          </a:custGeom>
          <a:ln w="38100" cmpd="sng">
            <a:solidFill>
              <a:srgbClr val="FF66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1682750" y="1948677"/>
            <a:ext cx="7098394" cy="65254"/>
          </a:xfrm>
          <a:custGeom>
            <a:avLst/>
            <a:gdLst>
              <a:gd name="connsiteX0" fmla="*/ 0 w 7098394"/>
              <a:gd name="connsiteY0" fmla="*/ 65180 h 65254"/>
              <a:gd name="connsiteX1" fmla="*/ 680357 w 7098394"/>
              <a:gd name="connsiteY1" fmla="*/ 51573 h 65254"/>
              <a:gd name="connsiteX2" fmla="*/ 975179 w 7098394"/>
              <a:gd name="connsiteY2" fmla="*/ 42502 h 65254"/>
              <a:gd name="connsiteX3" fmla="*/ 1319893 w 7098394"/>
              <a:gd name="connsiteY3" fmla="*/ 65180 h 65254"/>
              <a:gd name="connsiteX4" fmla="*/ 1909536 w 7098394"/>
              <a:gd name="connsiteY4" fmla="*/ 33430 h 65254"/>
              <a:gd name="connsiteX5" fmla="*/ 2467429 w 7098394"/>
              <a:gd name="connsiteY5" fmla="*/ 47037 h 65254"/>
              <a:gd name="connsiteX6" fmla="*/ 2676071 w 7098394"/>
              <a:gd name="connsiteY6" fmla="*/ 56109 h 65254"/>
              <a:gd name="connsiteX7" fmla="*/ 2993571 w 7098394"/>
              <a:gd name="connsiteY7" fmla="*/ 28894 h 65254"/>
              <a:gd name="connsiteX8" fmla="*/ 3909786 w 7098394"/>
              <a:gd name="connsiteY8" fmla="*/ 47037 h 65254"/>
              <a:gd name="connsiteX9" fmla="*/ 4789714 w 7098394"/>
              <a:gd name="connsiteY9" fmla="*/ 10752 h 65254"/>
              <a:gd name="connsiteX10" fmla="*/ 5021036 w 7098394"/>
              <a:gd name="connsiteY10" fmla="*/ 24359 h 65254"/>
              <a:gd name="connsiteX11" fmla="*/ 5243286 w 7098394"/>
              <a:gd name="connsiteY11" fmla="*/ 33430 h 65254"/>
              <a:gd name="connsiteX12" fmla="*/ 5547179 w 7098394"/>
              <a:gd name="connsiteY12" fmla="*/ 15287 h 65254"/>
              <a:gd name="connsiteX13" fmla="*/ 6000750 w 7098394"/>
              <a:gd name="connsiteY13" fmla="*/ 6216 h 65254"/>
              <a:gd name="connsiteX14" fmla="*/ 6545036 w 7098394"/>
              <a:gd name="connsiteY14" fmla="*/ 24359 h 65254"/>
              <a:gd name="connsiteX15" fmla="*/ 7007679 w 7098394"/>
              <a:gd name="connsiteY15" fmla="*/ 1680 h 65254"/>
              <a:gd name="connsiteX16" fmla="*/ 7098393 w 7098394"/>
              <a:gd name="connsiteY16" fmla="*/ 1680 h 6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98394" h="65254">
                <a:moveTo>
                  <a:pt x="0" y="65180"/>
                </a:moveTo>
                <a:lnTo>
                  <a:pt x="680357" y="51573"/>
                </a:lnTo>
                <a:cubicBezTo>
                  <a:pt x="842887" y="47793"/>
                  <a:pt x="868590" y="40234"/>
                  <a:pt x="975179" y="42502"/>
                </a:cubicBezTo>
                <a:cubicBezTo>
                  <a:pt x="1081768" y="44770"/>
                  <a:pt x="1164167" y="66692"/>
                  <a:pt x="1319893" y="65180"/>
                </a:cubicBezTo>
                <a:cubicBezTo>
                  <a:pt x="1475619" y="63668"/>
                  <a:pt x="1718280" y="36454"/>
                  <a:pt x="1909536" y="33430"/>
                </a:cubicBezTo>
                <a:lnTo>
                  <a:pt x="2467429" y="47037"/>
                </a:lnTo>
                <a:cubicBezTo>
                  <a:pt x="2595185" y="50817"/>
                  <a:pt x="2588381" y="59133"/>
                  <a:pt x="2676071" y="56109"/>
                </a:cubicBezTo>
                <a:cubicBezTo>
                  <a:pt x="2763761" y="53085"/>
                  <a:pt x="2787952" y="30406"/>
                  <a:pt x="2993571" y="28894"/>
                </a:cubicBezTo>
                <a:cubicBezTo>
                  <a:pt x="3199190" y="27382"/>
                  <a:pt x="3610429" y="50061"/>
                  <a:pt x="3909786" y="47037"/>
                </a:cubicBezTo>
                <a:cubicBezTo>
                  <a:pt x="4209143" y="44013"/>
                  <a:pt x="4604506" y="14532"/>
                  <a:pt x="4789714" y="10752"/>
                </a:cubicBezTo>
                <a:cubicBezTo>
                  <a:pt x="4974922" y="6972"/>
                  <a:pt x="5021036" y="24359"/>
                  <a:pt x="5021036" y="24359"/>
                </a:cubicBezTo>
                <a:cubicBezTo>
                  <a:pt x="5096631" y="28139"/>
                  <a:pt x="5155596" y="34942"/>
                  <a:pt x="5243286" y="33430"/>
                </a:cubicBezTo>
                <a:cubicBezTo>
                  <a:pt x="5330976" y="31918"/>
                  <a:pt x="5420935" y="19823"/>
                  <a:pt x="5547179" y="15287"/>
                </a:cubicBezTo>
                <a:cubicBezTo>
                  <a:pt x="5673423" y="10751"/>
                  <a:pt x="5834441" y="4704"/>
                  <a:pt x="6000750" y="6216"/>
                </a:cubicBezTo>
                <a:cubicBezTo>
                  <a:pt x="6167059" y="7728"/>
                  <a:pt x="6377215" y="25115"/>
                  <a:pt x="6545036" y="24359"/>
                </a:cubicBezTo>
                <a:cubicBezTo>
                  <a:pt x="6712857" y="23603"/>
                  <a:pt x="6915453" y="5460"/>
                  <a:pt x="7007679" y="1680"/>
                </a:cubicBezTo>
                <a:cubicBezTo>
                  <a:pt x="7099905" y="-2100"/>
                  <a:pt x="7098393" y="1680"/>
                  <a:pt x="7098393" y="1680"/>
                </a:cubicBezTo>
              </a:path>
            </a:pathLst>
          </a:custGeom>
          <a:ln w="38100" cmpd="sng">
            <a:solidFill>
              <a:srgbClr val="FFFF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1682750" y="2009226"/>
            <a:ext cx="7093857" cy="77669"/>
          </a:xfrm>
          <a:custGeom>
            <a:avLst/>
            <a:gdLst>
              <a:gd name="connsiteX0" fmla="*/ 0 w 7093857"/>
              <a:gd name="connsiteY0" fmla="*/ 68131 h 77669"/>
              <a:gd name="connsiteX1" fmla="*/ 381000 w 7093857"/>
              <a:gd name="connsiteY1" fmla="*/ 77203 h 77669"/>
              <a:gd name="connsiteX2" fmla="*/ 698500 w 7093857"/>
              <a:gd name="connsiteY2" fmla="*/ 68131 h 77669"/>
              <a:gd name="connsiteX3" fmla="*/ 1061357 w 7093857"/>
              <a:gd name="connsiteY3" fmla="*/ 59060 h 77669"/>
              <a:gd name="connsiteX4" fmla="*/ 1315357 w 7093857"/>
              <a:gd name="connsiteY4" fmla="*/ 77203 h 77669"/>
              <a:gd name="connsiteX5" fmla="*/ 1818821 w 7093857"/>
              <a:gd name="connsiteY5" fmla="*/ 36381 h 77669"/>
              <a:gd name="connsiteX6" fmla="*/ 2018393 w 7093857"/>
              <a:gd name="connsiteY6" fmla="*/ 27310 h 77669"/>
              <a:gd name="connsiteX7" fmla="*/ 2403928 w 7093857"/>
              <a:gd name="connsiteY7" fmla="*/ 49988 h 77669"/>
              <a:gd name="connsiteX8" fmla="*/ 2771321 w 7093857"/>
              <a:gd name="connsiteY8" fmla="*/ 54524 h 77669"/>
              <a:gd name="connsiteX9" fmla="*/ 3392714 w 7093857"/>
              <a:gd name="connsiteY9" fmla="*/ 31845 h 77669"/>
              <a:gd name="connsiteX10" fmla="*/ 3633107 w 7093857"/>
              <a:gd name="connsiteY10" fmla="*/ 31845 h 77669"/>
              <a:gd name="connsiteX11" fmla="*/ 3914321 w 7093857"/>
              <a:gd name="connsiteY11" fmla="*/ 54524 h 77669"/>
              <a:gd name="connsiteX12" fmla="*/ 4386035 w 7093857"/>
              <a:gd name="connsiteY12" fmla="*/ 27310 h 77669"/>
              <a:gd name="connsiteX13" fmla="*/ 4871357 w 7093857"/>
              <a:gd name="connsiteY13" fmla="*/ 9167 h 77669"/>
              <a:gd name="connsiteX14" fmla="*/ 5270500 w 7093857"/>
              <a:gd name="connsiteY14" fmla="*/ 36381 h 77669"/>
              <a:gd name="connsiteX15" fmla="*/ 5796643 w 7093857"/>
              <a:gd name="connsiteY15" fmla="*/ 9167 h 77669"/>
              <a:gd name="connsiteX16" fmla="*/ 5932714 w 7093857"/>
              <a:gd name="connsiteY16" fmla="*/ 95 h 77669"/>
              <a:gd name="connsiteX17" fmla="*/ 6204857 w 7093857"/>
              <a:gd name="connsiteY17" fmla="*/ 13703 h 77669"/>
              <a:gd name="connsiteX18" fmla="*/ 6322785 w 7093857"/>
              <a:gd name="connsiteY18" fmla="*/ 13703 h 77669"/>
              <a:gd name="connsiteX19" fmla="*/ 6427107 w 7093857"/>
              <a:gd name="connsiteY19" fmla="*/ 31845 h 77669"/>
              <a:gd name="connsiteX20" fmla="*/ 6785428 w 7093857"/>
              <a:gd name="connsiteY20" fmla="*/ 4631 h 77669"/>
              <a:gd name="connsiteX21" fmla="*/ 7093857 w 7093857"/>
              <a:gd name="connsiteY21" fmla="*/ 4631 h 7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93857" h="77669">
                <a:moveTo>
                  <a:pt x="0" y="68131"/>
                </a:moveTo>
                <a:cubicBezTo>
                  <a:pt x="132291" y="72667"/>
                  <a:pt x="264583" y="77203"/>
                  <a:pt x="381000" y="77203"/>
                </a:cubicBezTo>
                <a:cubicBezTo>
                  <a:pt x="497417" y="77203"/>
                  <a:pt x="698500" y="68131"/>
                  <a:pt x="698500" y="68131"/>
                </a:cubicBezTo>
                <a:cubicBezTo>
                  <a:pt x="811893" y="65107"/>
                  <a:pt x="958548" y="57548"/>
                  <a:pt x="1061357" y="59060"/>
                </a:cubicBezTo>
                <a:cubicBezTo>
                  <a:pt x="1164166" y="60572"/>
                  <a:pt x="1189113" y="80983"/>
                  <a:pt x="1315357" y="77203"/>
                </a:cubicBezTo>
                <a:cubicBezTo>
                  <a:pt x="1441601" y="73423"/>
                  <a:pt x="1701648" y="44696"/>
                  <a:pt x="1818821" y="36381"/>
                </a:cubicBezTo>
                <a:cubicBezTo>
                  <a:pt x="1935994" y="28065"/>
                  <a:pt x="1920875" y="25042"/>
                  <a:pt x="2018393" y="27310"/>
                </a:cubicBezTo>
                <a:cubicBezTo>
                  <a:pt x="2115911" y="29578"/>
                  <a:pt x="2278440" y="45452"/>
                  <a:pt x="2403928" y="49988"/>
                </a:cubicBezTo>
                <a:cubicBezTo>
                  <a:pt x="2529416" y="54524"/>
                  <a:pt x="2606523" y="57548"/>
                  <a:pt x="2771321" y="54524"/>
                </a:cubicBezTo>
                <a:cubicBezTo>
                  <a:pt x="2936119" y="51500"/>
                  <a:pt x="3249083" y="35625"/>
                  <a:pt x="3392714" y="31845"/>
                </a:cubicBezTo>
                <a:cubicBezTo>
                  <a:pt x="3536345" y="28065"/>
                  <a:pt x="3546173" y="28065"/>
                  <a:pt x="3633107" y="31845"/>
                </a:cubicBezTo>
                <a:cubicBezTo>
                  <a:pt x="3720041" y="35625"/>
                  <a:pt x="3788833" y="55280"/>
                  <a:pt x="3914321" y="54524"/>
                </a:cubicBezTo>
                <a:cubicBezTo>
                  <a:pt x="4039809" y="53768"/>
                  <a:pt x="4226529" y="34869"/>
                  <a:pt x="4386035" y="27310"/>
                </a:cubicBezTo>
                <a:cubicBezTo>
                  <a:pt x="4545541" y="19751"/>
                  <a:pt x="4723946" y="7655"/>
                  <a:pt x="4871357" y="9167"/>
                </a:cubicBezTo>
                <a:cubicBezTo>
                  <a:pt x="5018768" y="10679"/>
                  <a:pt x="5116286" y="36381"/>
                  <a:pt x="5270500" y="36381"/>
                </a:cubicBezTo>
                <a:cubicBezTo>
                  <a:pt x="5424714" y="36381"/>
                  <a:pt x="5686274" y="15215"/>
                  <a:pt x="5796643" y="9167"/>
                </a:cubicBezTo>
                <a:cubicBezTo>
                  <a:pt x="5907012" y="3119"/>
                  <a:pt x="5864678" y="-661"/>
                  <a:pt x="5932714" y="95"/>
                </a:cubicBezTo>
                <a:cubicBezTo>
                  <a:pt x="6000750" y="851"/>
                  <a:pt x="6139845" y="11435"/>
                  <a:pt x="6204857" y="13703"/>
                </a:cubicBezTo>
                <a:cubicBezTo>
                  <a:pt x="6269869" y="15971"/>
                  <a:pt x="6285743" y="10679"/>
                  <a:pt x="6322785" y="13703"/>
                </a:cubicBezTo>
                <a:cubicBezTo>
                  <a:pt x="6359827" y="16727"/>
                  <a:pt x="6350000" y="33357"/>
                  <a:pt x="6427107" y="31845"/>
                </a:cubicBezTo>
                <a:cubicBezTo>
                  <a:pt x="6504214" y="30333"/>
                  <a:pt x="6674303" y="9167"/>
                  <a:pt x="6785428" y="4631"/>
                </a:cubicBezTo>
                <a:cubicBezTo>
                  <a:pt x="6896553" y="95"/>
                  <a:pt x="7093857" y="4631"/>
                  <a:pt x="7093857" y="4631"/>
                </a:cubicBezTo>
              </a:path>
            </a:pathLst>
          </a:custGeom>
          <a:solidFill>
            <a:schemeClr val="accent1">
              <a:lumMod val="50000"/>
            </a:schemeClr>
          </a:solidFill>
          <a:ln w="38100" cmpd="sng">
            <a:solidFill>
              <a:schemeClr val="accent1">
                <a:lumMod val="50000"/>
              </a:schemeClr>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1682750" y="2136085"/>
            <a:ext cx="7089321" cy="54682"/>
          </a:xfrm>
          <a:custGeom>
            <a:avLst/>
            <a:gdLst>
              <a:gd name="connsiteX0" fmla="*/ 0 w 7089321"/>
              <a:gd name="connsiteY0" fmla="*/ 50129 h 54682"/>
              <a:gd name="connsiteX1" fmla="*/ 417286 w 7089321"/>
              <a:gd name="connsiteY1" fmla="*/ 45594 h 54682"/>
              <a:gd name="connsiteX2" fmla="*/ 820964 w 7089321"/>
              <a:gd name="connsiteY2" fmla="*/ 36522 h 54682"/>
              <a:gd name="connsiteX3" fmla="*/ 984250 w 7089321"/>
              <a:gd name="connsiteY3" fmla="*/ 27451 h 54682"/>
              <a:gd name="connsiteX4" fmla="*/ 1360714 w 7089321"/>
              <a:gd name="connsiteY4" fmla="*/ 54665 h 54682"/>
              <a:gd name="connsiteX5" fmla="*/ 1696357 w 7089321"/>
              <a:gd name="connsiteY5" fmla="*/ 31986 h 54682"/>
              <a:gd name="connsiteX6" fmla="*/ 2022929 w 7089321"/>
              <a:gd name="connsiteY6" fmla="*/ 13844 h 54682"/>
              <a:gd name="connsiteX7" fmla="*/ 2453821 w 7089321"/>
              <a:gd name="connsiteY7" fmla="*/ 27451 h 54682"/>
              <a:gd name="connsiteX8" fmla="*/ 2558143 w 7089321"/>
              <a:gd name="connsiteY8" fmla="*/ 36522 h 54682"/>
              <a:gd name="connsiteX9" fmla="*/ 3079750 w 7089321"/>
              <a:gd name="connsiteY9" fmla="*/ 13844 h 54682"/>
              <a:gd name="connsiteX10" fmla="*/ 3270250 w 7089321"/>
              <a:gd name="connsiteY10" fmla="*/ 4772 h 54682"/>
              <a:gd name="connsiteX11" fmla="*/ 3587750 w 7089321"/>
              <a:gd name="connsiteY11" fmla="*/ 4772 h 54682"/>
              <a:gd name="connsiteX12" fmla="*/ 3887107 w 7089321"/>
              <a:gd name="connsiteY12" fmla="*/ 27451 h 54682"/>
              <a:gd name="connsiteX13" fmla="*/ 4336143 w 7089321"/>
              <a:gd name="connsiteY13" fmla="*/ 9308 h 54682"/>
              <a:gd name="connsiteX14" fmla="*/ 4789714 w 7089321"/>
              <a:gd name="connsiteY14" fmla="*/ 236 h 54682"/>
              <a:gd name="connsiteX15" fmla="*/ 5157107 w 7089321"/>
              <a:gd name="connsiteY15" fmla="*/ 18379 h 54682"/>
              <a:gd name="connsiteX16" fmla="*/ 5501821 w 7089321"/>
              <a:gd name="connsiteY16" fmla="*/ 4772 h 54682"/>
              <a:gd name="connsiteX17" fmla="*/ 6558643 w 7089321"/>
              <a:gd name="connsiteY17" fmla="*/ 236 h 54682"/>
              <a:gd name="connsiteX18" fmla="*/ 7089321 w 7089321"/>
              <a:gd name="connsiteY18" fmla="*/ 236 h 54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89321" h="54682">
                <a:moveTo>
                  <a:pt x="0" y="50129"/>
                </a:moveTo>
                <a:lnTo>
                  <a:pt x="417286" y="45594"/>
                </a:lnTo>
                <a:lnTo>
                  <a:pt x="820964" y="36522"/>
                </a:lnTo>
                <a:cubicBezTo>
                  <a:pt x="915458" y="33498"/>
                  <a:pt x="894292" y="24427"/>
                  <a:pt x="984250" y="27451"/>
                </a:cubicBezTo>
                <a:cubicBezTo>
                  <a:pt x="1074208" y="30475"/>
                  <a:pt x="1242030" y="53909"/>
                  <a:pt x="1360714" y="54665"/>
                </a:cubicBezTo>
                <a:cubicBezTo>
                  <a:pt x="1479398" y="55421"/>
                  <a:pt x="1696357" y="31986"/>
                  <a:pt x="1696357" y="31986"/>
                </a:cubicBezTo>
                <a:cubicBezTo>
                  <a:pt x="1806726" y="25182"/>
                  <a:pt x="1896685" y="14600"/>
                  <a:pt x="2022929" y="13844"/>
                </a:cubicBezTo>
                <a:cubicBezTo>
                  <a:pt x="2149173" y="13088"/>
                  <a:pt x="2364619" y="23671"/>
                  <a:pt x="2453821" y="27451"/>
                </a:cubicBezTo>
                <a:cubicBezTo>
                  <a:pt x="2543023" y="31231"/>
                  <a:pt x="2453822" y="38790"/>
                  <a:pt x="2558143" y="36522"/>
                </a:cubicBezTo>
                <a:cubicBezTo>
                  <a:pt x="2662464" y="34254"/>
                  <a:pt x="3079750" y="13844"/>
                  <a:pt x="3079750" y="13844"/>
                </a:cubicBezTo>
                <a:cubicBezTo>
                  <a:pt x="3198435" y="8552"/>
                  <a:pt x="3185583" y="6284"/>
                  <a:pt x="3270250" y="4772"/>
                </a:cubicBezTo>
                <a:cubicBezTo>
                  <a:pt x="3354917" y="3260"/>
                  <a:pt x="3484941" y="992"/>
                  <a:pt x="3587750" y="4772"/>
                </a:cubicBezTo>
                <a:cubicBezTo>
                  <a:pt x="3690559" y="8552"/>
                  <a:pt x="3762375" y="26695"/>
                  <a:pt x="3887107" y="27451"/>
                </a:cubicBezTo>
                <a:cubicBezTo>
                  <a:pt x="4011839" y="28207"/>
                  <a:pt x="4185709" y="13844"/>
                  <a:pt x="4336143" y="9308"/>
                </a:cubicBezTo>
                <a:cubicBezTo>
                  <a:pt x="4486577" y="4772"/>
                  <a:pt x="4652887" y="-1276"/>
                  <a:pt x="4789714" y="236"/>
                </a:cubicBezTo>
                <a:cubicBezTo>
                  <a:pt x="4926541" y="1748"/>
                  <a:pt x="5038423" y="17623"/>
                  <a:pt x="5157107" y="18379"/>
                </a:cubicBezTo>
                <a:cubicBezTo>
                  <a:pt x="5275791" y="19135"/>
                  <a:pt x="5501821" y="4772"/>
                  <a:pt x="5501821" y="4772"/>
                </a:cubicBezTo>
                <a:lnTo>
                  <a:pt x="6558643" y="236"/>
                </a:lnTo>
                <a:lnTo>
                  <a:pt x="7089321" y="236"/>
                </a:lnTo>
              </a:path>
            </a:pathLst>
          </a:custGeom>
          <a:ln w="38100" cmpd="sng">
            <a:solidFill>
              <a:srgbClr val="0000FF"/>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1682750" y="3718198"/>
            <a:ext cx="7084786" cy="80037"/>
          </a:xfrm>
          <a:custGeom>
            <a:avLst/>
            <a:gdLst>
              <a:gd name="connsiteX0" fmla="*/ 0 w 7084786"/>
              <a:gd name="connsiteY0" fmla="*/ 73659 h 80037"/>
              <a:gd name="connsiteX1" fmla="*/ 426357 w 7084786"/>
              <a:gd name="connsiteY1" fmla="*/ 73659 h 80037"/>
              <a:gd name="connsiteX2" fmla="*/ 703036 w 7084786"/>
              <a:gd name="connsiteY2" fmla="*/ 64588 h 80037"/>
              <a:gd name="connsiteX3" fmla="*/ 1074964 w 7084786"/>
              <a:gd name="connsiteY3" fmla="*/ 73659 h 80037"/>
              <a:gd name="connsiteX4" fmla="*/ 1315357 w 7084786"/>
              <a:gd name="connsiteY4" fmla="*/ 78195 h 80037"/>
              <a:gd name="connsiteX5" fmla="*/ 1945821 w 7084786"/>
              <a:gd name="connsiteY5" fmla="*/ 41909 h 80037"/>
              <a:gd name="connsiteX6" fmla="*/ 2580821 w 7084786"/>
              <a:gd name="connsiteY6" fmla="*/ 60052 h 80037"/>
              <a:gd name="connsiteX7" fmla="*/ 3270250 w 7084786"/>
              <a:gd name="connsiteY7" fmla="*/ 32838 h 80037"/>
              <a:gd name="connsiteX8" fmla="*/ 3678464 w 7084786"/>
              <a:gd name="connsiteY8" fmla="*/ 37373 h 80037"/>
              <a:gd name="connsiteX9" fmla="*/ 3864429 w 7084786"/>
              <a:gd name="connsiteY9" fmla="*/ 41909 h 80037"/>
              <a:gd name="connsiteX10" fmla="*/ 4603750 w 7084786"/>
              <a:gd name="connsiteY10" fmla="*/ 19231 h 80037"/>
              <a:gd name="connsiteX11" fmla="*/ 4853214 w 7084786"/>
              <a:gd name="connsiteY11" fmla="*/ 14695 h 80037"/>
              <a:gd name="connsiteX12" fmla="*/ 5166179 w 7084786"/>
              <a:gd name="connsiteY12" fmla="*/ 37373 h 80037"/>
              <a:gd name="connsiteX13" fmla="*/ 5737679 w 7084786"/>
              <a:gd name="connsiteY13" fmla="*/ 10159 h 80037"/>
              <a:gd name="connsiteX14" fmla="*/ 6141357 w 7084786"/>
              <a:gd name="connsiteY14" fmla="*/ 1088 h 80037"/>
              <a:gd name="connsiteX15" fmla="*/ 6431643 w 7084786"/>
              <a:gd name="connsiteY15" fmla="*/ 32838 h 80037"/>
              <a:gd name="connsiteX16" fmla="*/ 7084786 w 7084786"/>
              <a:gd name="connsiteY16" fmla="*/ 5623 h 8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84786" h="80037">
                <a:moveTo>
                  <a:pt x="0" y="73659"/>
                </a:moveTo>
                <a:lnTo>
                  <a:pt x="426357" y="73659"/>
                </a:lnTo>
                <a:cubicBezTo>
                  <a:pt x="543530" y="72147"/>
                  <a:pt x="594935" y="64588"/>
                  <a:pt x="703036" y="64588"/>
                </a:cubicBezTo>
                <a:cubicBezTo>
                  <a:pt x="811137" y="64588"/>
                  <a:pt x="1074964" y="73659"/>
                  <a:pt x="1074964" y="73659"/>
                </a:cubicBezTo>
                <a:cubicBezTo>
                  <a:pt x="1177017" y="75927"/>
                  <a:pt x="1170214" y="83487"/>
                  <a:pt x="1315357" y="78195"/>
                </a:cubicBezTo>
                <a:cubicBezTo>
                  <a:pt x="1460500" y="72903"/>
                  <a:pt x="1734910" y="44933"/>
                  <a:pt x="1945821" y="41909"/>
                </a:cubicBezTo>
                <a:cubicBezTo>
                  <a:pt x="2156732" y="38885"/>
                  <a:pt x="2360083" y="61564"/>
                  <a:pt x="2580821" y="60052"/>
                </a:cubicBezTo>
                <a:cubicBezTo>
                  <a:pt x="2801559" y="58540"/>
                  <a:pt x="3270250" y="32838"/>
                  <a:pt x="3270250" y="32838"/>
                </a:cubicBezTo>
                <a:lnTo>
                  <a:pt x="3678464" y="37373"/>
                </a:lnTo>
                <a:cubicBezTo>
                  <a:pt x="3777494" y="38885"/>
                  <a:pt x="3710215" y="44933"/>
                  <a:pt x="3864429" y="41909"/>
                </a:cubicBezTo>
                <a:cubicBezTo>
                  <a:pt x="4018643" y="38885"/>
                  <a:pt x="4603750" y="19231"/>
                  <a:pt x="4603750" y="19231"/>
                </a:cubicBezTo>
                <a:cubicBezTo>
                  <a:pt x="4768547" y="14695"/>
                  <a:pt x="4759476" y="11671"/>
                  <a:pt x="4853214" y="14695"/>
                </a:cubicBezTo>
                <a:cubicBezTo>
                  <a:pt x="4946952" y="17719"/>
                  <a:pt x="5018768" y="38129"/>
                  <a:pt x="5166179" y="37373"/>
                </a:cubicBezTo>
                <a:cubicBezTo>
                  <a:pt x="5313590" y="36617"/>
                  <a:pt x="5575150" y="16206"/>
                  <a:pt x="5737679" y="10159"/>
                </a:cubicBezTo>
                <a:cubicBezTo>
                  <a:pt x="5900208" y="4112"/>
                  <a:pt x="6025696" y="-2692"/>
                  <a:pt x="6141357" y="1088"/>
                </a:cubicBezTo>
                <a:cubicBezTo>
                  <a:pt x="6257018" y="4868"/>
                  <a:pt x="6274405" y="32082"/>
                  <a:pt x="6431643" y="32838"/>
                </a:cubicBezTo>
                <a:cubicBezTo>
                  <a:pt x="6588881" y="33594"/>
                  <a:pt x="7084786" y="5623"/>
                  <a:pt x="7084786" y="5623"/>
                </a:cubicBezTo>
              </a:path>
            </a:pathLst>
          </a:custGeom>
          <a:ln w="38100" cmpd="sng">
            <a:solidFill>
              <a:srgbClr val="80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1691821" y="3891643"/>
            <a:ext cx="7066643" cy="77107"/>
          </a:xfrm>
          <a:custGeom>
            <a:avLst/>
            <a:gdLst>
              <a:gd name="connsiteX0" fmla="*/ 0 w 7066643"/>
              <a:gd name="connsiteY0" fmla="*/ 72571 h 77107"/>
              <a:gd name="connsiteX1" fmla="*/ 680358 w 7066643"/>
              <a:gd name="connsiteY1" fmla="*/ 36286 h 77107"/>
              <a:gd name="connsiteX2" fmla="*/ 993322 w 7066643"/>
              <a:gd name="connsiteY2" fmla="*/ 45357 h 77107"/>
              <a:gd name="connsiteX3" fmla="*/ 1324429 w 7066643"/>
              <a:gd name="connsiteY3" fmla="*/ 77107 h 77107"/>
              <a:gd name="connsiteX4" fmla="*/ 1632858 w 7066643"/>
              <a:gd name="connsiteY4" fmla="*/ 40821 h 77107"/>
              <a:gd name="connsiteX5" fmla="*/ 1950358 w 7066643"/>
              <a:gd name="connsiteY5" fmla="*/ 45357 h 77107"/>
              <a:gd name="connsiteX6" fmla="*/ 2431143 w 7066643"/>
              <a:gd name="connsiteY6" fmla="*/ 45357 h 77107"/>
              <a:gd name="connsiteX7" fmla="*/ 3011715 w 7066643"/>
              <a:gd name="connsiteY7" fmla="*/ 40821 h 77107"/>
              <a:gd name="connsiteX8" fmla="*/ 3705679 w 7066643"/>
              <a:gd name="connsiteY8" fmla="*/ 40821 h 77107"/>
              <a:gd name="connsiteX9" fmla="*/ 4268108 w 7066643"/>
              <a:gd name="connsiteY9" fmla="*/ 40821 h 77107"/>
              <a:gd name="connsiteX10" fmla="*/ 4531179 w 7066643"/>
              <a:gd name="connsiteY10" fmla="*/ 40821 h 77107"/>
              <a:gd name="connsiteX11" fmla="*/ 4853215 w 7066643"/>
              <a:gd name="connsiteY11" fmla="*/ 22678 h 77107"/>
              <a:gd name="connsiteX12" fmla="*/ 5247822 w 7066643"/>
              <a:gd name="connsiteY12" fmla="*/ 45357 h 77107"/>
              <a:gd name="connsiteX13" fmla="*/ 5524500 w 7066643"/>
              <a:gd name="connsiteY13" fmla="*/ 40821 h 77107"/>
              <a:gd name="connsiteX14" fmla="*/ 5882822 w 7066643"/>
              <a:gd name="connsiteY14" fmla="*/ 27214 h 77107"/>
              <a:gd name="connsiteX15" fmla="*/ 6204858 w 7066643"/>
              <a:gd name="connsiteY15" fmla="*/ 27214 h 77107"/>
              <a:gd name="connsiteX16" fmla="*/ 6467929 w 7066643"/>
              <a:gd name="connsiteY16" fmla="*/ 45357 h 77107"/>
              <a:gd name="connsiteX17" fmla="*/ 7066643 w 7066643"/>
              <a:gd name="connsiteY17" fmla="*/ 0 h 7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66643" h="77107">
                <a:moveTo>
                  <a:pt x="0" y="72571"/>
                </a:moveTo>
                <a:lnTo>
                  <a:pt x="680358" y="36286"/>
                </a:lnTo>
                <a:lnTo>
                  <a:pt x="993322" y="45357"/>
                </a:lnTo>
                <a:lnTo>
                  <a:pt x="1324429" y="77107"/>
                </a:lnTo>
                <a:lnTo>
                  <a:pt x="1632858" y="40821"/>
                </a:lnTo>
                <a:lnTo>
                  <a:pt x="1950358" y="45357"/>
                </a:lnTo>
                <a:lnTo>
                  <a:pt x="2431143" y="45357"/>
                </a:lnTo>
                <a:lnTo>
                  <a:pt x="3011715" y="40821"/>
                </a:lnTo>
                <a:lnTo>
                  <a:pt x="3705679" y="40821"/>
                </a:lnTo>
                <a:lnTo>
                  <a:pt x="4268108" y="40821"/>
                </a:lnTo>
                <a:lnTo>
                  <a:pt x="4531179" y="40821"/>
                </a:lnTo>
                <a:lnTo>
                  <a:pt x="4853215" y="22678"/>
                </a:lnTo>
                <a:lnTo>
                  <a:pt x="5247822" y="45357"/>
                </a:lnTo>
                <a:lnTo>
                  <a:pt x="5524500" y="40821"/>
                </a:lnTo>
                <a:lnTo>
                  <a:pt x="5882822" y="27214"/>
                </a:lnTo>
                <a:lnTo>
                  <a:pt x="6204858" y="27214"/>
                </a:lnTo>
                <a:lnTo>
                  <a:pt x="6467929" y="45357"/>
                </a:lnTo>
                <a:lnTo>
                  <a:pt x="7066643" y="0"/>
                </a:lnTo>
              </a:path>
            </a:pathLst>
          </a:custGeom>
          <a:ln w="38100" cmpd="sng">
            <a:solidFill>
              <a:srgbClr val="FF66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1678214" y="3991261"/>
            <a:ext cx="7084786" cy="81810"/>
          </a:xfrm>
          <a:custGeom>
            <a:avLst/>
            <a:gdLst>
              <a:gd name="connsiteX0" fmla="*/ 0 w 7084786"/>
              <a:gd name="connsiteY0" fmla="*/ 63668 h 81810"/>
              <a:gd name="connsiteX1" fmla="*/ 467179 w 7084786"/>
              <a:gd name="connsiteY1" fmla="*/ 77275 h 81810"/>
              <a:gd name="connsiteX2" fmla="*/ 848179 w 7084786"/>
              <a:gd name="connsiteY2" fmla="*/ 59132 h 81810"/>
              <a:gd name="connsiteX3" fmla="*/ 1505857 w 7084786"/>
              <a:gd name="connsiteY3" fmla="*/ 81810 h 81810"/>
              <a:gd name="connsiteX4" fmla="*/ 1895929 w 7084786"/>
              <a:gd name="connsiteY4" fmla="*/ 59132 h 81810"/>
              <a:gd name="connsiteX5" fmla="*/ 2313215 w 7084786"/>
              <a:gd name="connsiteY5" fmla="*/ 50060 h 81810"/>
              <a:gd name="connsiteX6" fmla="*/ 2639786 w 7084786"/>
              <a:gd name="connsiteY6" fmla="*/ 77275 h 81810"/>
              <a:gd name="connsiteX7" fmla="*/ 2916465 w 7084786"/>
              <a:gd name="connsiteY7" fmla="*/ 50060 h 81810"/>
              <a:gd name="connsiteX8" fmla="*/ 4204607 w 7084786"/>
              <a:gd name="connsiteY8" fmla="*/ 54596 h 81810"/>
              <a:gd name="connsiteX9" fmla="*/ 4630965 w 7084786"/>
              <a:gd name="connsiteY9" fmla="*/ 22846 h 81810"/>
              <a:gd name="connsiteX10" fmla="*/ 4857750 w 7084786"/>
              <a:gd name="connsiteY10" fmla="*/ 27382 h 81810"/>
              <a:gd name="connsiteX11" fmla="*/ 5161643 w 7084786"/>
              <a:gd name="connsiteY11" fmla="*/ 50060 h 81810"/>
              <a:gd name="connsiteX12" fmla="*/ 5719536 w 7084786"/>
              <a:gd name="connsiteY12" fmla="*/ 13775 h 81810"/>
              <a:gd name="connsiteX13" fmla="*/ 6077857 w 7084786"/>
              <a:gd name="connsiteY13" fmla="*/ 22846 h 81810"/>
              <a:gd name="connsiteX14" fmla="*/ 6481536 w 7084786"/>
              <a:gd name="connsiteY14" fmla="*/ 36453 h 81810"/>
              <a:gd name="connsiteX15" fmla="*/ 6830786 w 7084786"/>
              <a:gd name="connsiteY15" fmla="*/ 4703 h 81810"/>
              <a:gd name="connsiteX16" fmla="*/ 7084786 w 7084786"/>
              <a:gd name="connsiteY16" fmla="*/ 168 h 8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84786" h="81810">
                <a:moveTo>
                  <a:pt x="0" y="63668"/>
                </a:moveTo>
                <a:cubicBezTo>
                  <a:pt x="162908" y="70849"/>
                  <a:pt x="325816" y="78031"/>
                  <a:pt x="467179" y="77275"/>
                </a:cubicBezTo>
                <a:cubicBezTo>
                  <a:pt x="608542" y="76519"/>
                  <a:pt x="675066" y="58376"/>
                  <a:pt x="848179" y="59132"/>
                </a:cubicBezTo>
                <a:cubicBezTo>
                  <a:pt x="1021292" y="59888"/>
                  <a:pt x="1331232" y="81810"/>
                  <a:pt x="1505857" y="81810"/>
                </a:cubicBezTo>
                <a:cubicBezTo>
                  <a:pt x="1680482" y="81810"/>
                  <a:pt x="1761369" y="64424"/>
                  <a:pt x="1895929" y="59132"/>
                </a:cubicBezTo>
                <a:cubicBezTo>
                  <a:pt x="2030489" y="53840"/>
                  <a:pt x="2189239" y="47036"/>
                  <a:pt x="2313215" y="50060"/>
                </a:cubicBezTo>
                <a:cubicBezTo>
                  <a:pt x="2437191" y="53084"/>
                  <a:pt x="2539244" y="77275"/>
                  <a:pt x="2639786" y="77275"/>
                </a:cubicBezTo>
                <a:cubicBezTo>
                  <a:pt x="2740328" y="77275"/>
                  <a:pt x="2655662" y="53840"/>
                  <a:pt x="2916465" y="50060"/>
                </a:cubicBezTo>
                <a:cubicBezTo>
                  <a:pt x="3177268" y="46280"/>
                  <a:pt x="3918857" y="59132"/>
                  <a:pt x="4204607" y="54596"/>
                </a:cubicBezTo>
                <a:cubicBezTo>
                  <a:pt x="4490357" y="50060"/>
                  <a:pt x="4522108" y="27382"/>
                  <a:pt x="4630965" y="22846"/>
                </a:cubicBezTo>
                <a:cubicBezTo>
                  <a:pt x="4739822" y="18310"/>
                  <a:pt x="4769304" y="22846"/>
                  <a:pt x="4857750" y="27382"/>
                </a:cubicBezTo>
                <a:cubicBezTo>
                  <a:pt x="4946196" y="31918"/>
                  <a:pt x="5018012" y="52328"/>
                  <a:pt x="5161643" y="50060"/>
                </a:cubicBezTo>
                <a:cubicBezTo>
                  <a:pt x="5305274" y="47792"/>
                  <a:pt x="5566834" y="18311"/>
                  <a:pt x="5719536" y="13775"/>
                </a:cubicBezTo>
                <a:lnTo>
                  <a:pt x="6077857" y="22846"/>
                </a:lnTo>
                <a:cubicBezTo>
                  <a:pt x="6204857" y="26626"/>
                  <a:pt x="6356048" y="39477"/>
                  <a:pt x="6481536" y="36453"/>
                </a:cubicBezTo>
                <a:cubicBezTo>
                  <a:pt x="6607024" y="33429"/>
                  <a:pt x="6730244" y="10750"/>
                  <a:pt x="6830786" y="4703"/>
                </a:cubicBezTo>
                <a:cubicBezTo>
                  <a:pt x="6931328" y="-1344"/>
                  <a:pt x="7084786" y="168"/>
                  <a:pt x="7084786" y="168"/>
                </a:cubicBezTo>
              </a:path>
            </a:pathLst>
          </a:custGeom>
          <a:ln w="38100" cmpd="sng">
            <a:solidFill>
              <a:srgbClr val="FFFF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1682750" y="4071901"/>
            <a:ext cx="7093857" cy="110028"/>
          </a:xfrm>
          <a:custGeom>
            <a:avLst/>
            <a:gdLst>
              <a:gd name="connsiteX0" fmla="*/ 0 w 7093857"/>
              <a:gd name="connsiteY0" fmla="*/ 110028 h 110028"/>
              <a:gd name="connsiteX1" fmla="*/ 476250 w 7093857"/>
              <a:gd name="connsiteY1" fmla="*/ 87349 h 110028"/>
              <a:gd name="connsiteX2" fmla="*/ 966107 w 7093857"/>
              <a:gd name="connsiteY2" fmla="*/ 78278 h 110028"/>
              <a:gd name="connsiteX3" fmla="*/ 1351643 w 7093857"/>
              <a:gd name="connsiteY3" fmla="*/ 105492 h 110028"/>
              <a:gd name="connsiteX4" fmla="*/ 1864179 w 7093857"/>
              <a:gd name="connsiteY4" fmla="*/ 69206 h 110028"/>
              <a:gd name="connsiteX5" fmla="*/ 2032000 w 7093857"/>
              <a:gd name="connsiteY5" fmla="*/ 60135 h 110028"/>
              <a:gd name="connsiteX6" fmla="*/ 2308679 w 7093857"/>
              <a:gd name="connsiteY6" fmla="*/ 69206 h 110028"/>
              <a:gd name="connsiteX7" fmla="*/ 2612571 w 7093857"/>
              <a:gd name="connsiteY7" fmla="*/ 87349 h 110028"/>
              <a:gd name="connsiteX8" fmla="*/ 3828143 w 7093857"/>
              <a:gd name="connsiteY8" fmla="*/ 55599 h 110028"/>
              <a:gd name="connsiteX9" fmla="*/ 4231821 w 7093857"/>
              <a:gd name="connsiteY9" fmla="*/ 51063 h 110028"/>
              <a:gd name="connsiteX10" fmla="*/ 4608286 w 7093857"/>
              <a:gd name="connsiteY10" fmla="*/ 32920 h 110028"/>
              <a:gd name="connsiteX11" fmla="*/ 4798786 w 7093857"/>
              <a:gd name="connsiteY11" fmla="*/ 37456 h 110028"/>
              <a:gd name="connsiteX12" fmla="*/ 5175250 w 7093857"/>
              <a:gd name="connsiteY12" fmla="*/ 64670 h 110028"/>
              <a:gd name="connsiteX13" fmla="*/ 5764893 w 7093857"/>
              <a:gd name="connsiteY13" fmla="*/ 10242 h 110028"/>
              <a:gd name="connsiteX14" fmla="*/ 6141357 w 7093857"/>
              <a:gd name="connsiteY14" fmla="*/ 10242 h 110028"/>
              <a:gd name="connsiteX15" fmla="*/ 6422571 w 7093857"/>
              <a:gd name="connsiteY15" fmla="*/ 41992 h 110028"/>
              <a:gd name="connsiteX16" fmla="*/ 6803571 w 7093857"/>
              <a:gd name="connsiteY16" fmla="*/ 1170 h 110028"/>
              <a:gd name="connsiteX17" fmla="*/ 7093857 w 7093857"/>
              <a:gd name="connsiteY17" fmla="*/ 10242 h 11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93857" h="110028">
                <a:moveTo>
                  <a:pt x="0" y="110028"/>
                </a:moveTo>
                <a:lnTo>
                  <a:pt x="476250" y="87349"/>
                </a:lnTo>
                <a:cubicBezTo>
                  <a:pt x="637268" y="82057"/>
                  <a:pt x="820208" y="75254"/>
                  <a:pt x="966107" y="78278"/>
                </a:cubicBezTo>
                <a:cubicBezTo>
                  <a:pt x="1112006" y="81302"/>
                  <a:pt x="1201964" y="107004"/>
                  <a:pt x="1351643" y="105492"/>
                </a:cubicBezTo>
                <a:cubicBezTo>
                  <a:pt x="1501322" y="103980"/>
                  <a:pt x="1750786" y="76765"/>
                  <a:pt x="1864179" y="69206"/>
                </a:cubicBezTo>
                <a:cubicBezTo>
                  <a:pt x="1977572" y="61647"/>
                  <a:pt x="1957917" y="60135"/>
                  <a:pt x="2032000" y="60135"/>
                </a:cubicBezTo>
                <a:cubicBezTo>
                  <a:pt x="2106083" y="60135"/>
                  <a:pt x="2211917" y="64670"/>
                  <a:pt x="2308679" y="69206"/>
                </a:cubicBezTo>
                <a:cubicBezTo>
                  <a:pt x="2405441" y="73742"/>
                  <a:pt x="2359327" y="89617"/>
                  <a:pt x="2612571" y="87349"/>
                </a:cubicBezTo>
                <a:cubicBezTo>
                  <a:pt x="2865815" y="85081"/>
                  <a:pt x="3558268" y="61647"/>
                  <a:pt x="3828143" y="55599"/>
                </a:cubicBezTo>
                <a:cubicBezTo>
                  <a:pt x="4098018" y="49551"/>
                  <a:pt x="4101797" y="54843"/>
                  <a:pt x="4231821" y="51063"/>
                </a:cubicBezTo>
                <a:cubicBezTo>
                  <a:pt x="4361845" y="47283"/>
                  <a:pt x="4513792" y="35188"/>
                  <a:pt x="4608286" y="32920"/>
                </a:cubicBezTo>
                <a:cubicBezTo>
                  <a:pt x="4702780" y="30652"/>
                  <a:pt x="4704292" y="32164"/>
                  <a:pt x="4798786" y="37456"/>
                </a:cubicBezTo>
                <a:cubicBezTo>
                  <a:pt x="4893280" y="42748"/>
                  <a:pt x="5014232" y="69206"/>
                  <a:pt x="5175250" y="64670"/>
                </a:cubicBezTo>
                <a:cubicBezTo>
                  <a:pt x="5336268" y="60134"/>
                  <a:pt x="5603875" y="19313"/>
                  <a:pt x="5764893" y="10242"/>
                </a:cubicBezTo>
                <a:cubicBezTo>
                  <a:pt x="5925911" y="1171"/>
                  <a:pt x="6031744" y="4950"/>
                  <a:pt x="6141357" y="10242"/>
                </a:cubicBezTo>
                <a:cubicBezTo>
                  <a:pt x="6250970" y="15534"/>
                  <a:pt x="6312202" y="43504"/>
                  <a:pt x="6422571" y="41992"/>
                </a:cubicBezTo>
                <a:cubicBezTo>
                  <a:pt x="6532940" y="40480"/>
                  <a:pt x="6691690" y="6462"/>
                  <a:pt x="6803571" y="1170"/>
                </a:cubicBezTo>
                <a:cubicBezTo>
                  <a:pt x="6915452" y="-4122"/>
                  <a:pt x="7093857" y="10242"/>
                  <a:pt x="7093857" y="10242"/>
                </a:cubicBezTo>
              </a:path>
            </a:pathLst>
          </a:custGeom>
          <a:ln w="38100" cmpd="sng">
            <a:solidFill>
              <a:schemeClr val="accent1">
                <a:lumMod val="50000"/>
              </a:schemeClr>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1687286" y="4213679"/>
            <a:ext cx="7089321" cy="131535"/>
          </a:xfrm>
          <a:custGeom>
            <a:avLst/>
            <a:gdLst>
              <a:gd name="connsiteX0" fmla="*/ 0 w 7089321"/>
              <a:gd name="connsiteY0" fmla="*/ 131535 h 131535"/>
              <a:gd name="connsiteX1" fmla="*/ 526143 w 7089321"/>
              <a:gd name="connsiteY1" fmla="*/ 113392 h 131535"/>
              <a:gd name="connsiteX2" fmla="*/ 852714 w 7089321"/>
              <a:gd name="connsiteY2" fmla="*/ 99785 h 131535"/>
              <a:gd name="connsiteX3" fmla="*/ 1011464 w 7089321"/>
              <a:gd name="connsiteY3" fmla="*/ 95250 h 131535"/>
              <a:gd name="connsiteX4" fmla="*/ 1310821 w 7089321"/>
              <a:gd name="connsiteY4" fmla="*/ 131535 h 131535"/>
              <a:gd name="connsiteX5" fmla="*/ 1610178 w 7089321"/>
              <a:gd name="connsiteY5" fmla="*/ 95250 h 131535"/>
              <a:gd name="connsiteX6" fmla="*/ 2013857 w 7089321"/>
              <a:gd name="connsiteY6" fmla="*/ 81642 h 131535"/>
              <a:gd name="connsiteX7" fmla="*/ 2299607 w 7089321"/>
              <a:gd name="connsiteY7" fmla="*/ 77107 h 131535"/>
              <a:gd name="connsiteX8" fmla="*/ 2571750 w 7089321"/>
              <a:gd name="connsiteY8" fmla="*/ 99785 h 131535"/>
              <a:gd name="connsiteX9" fmla="*/ 3075214 w 7089321"/>
              <a:gd name="connsiteY9" fmla="*/ 72571 h 131535"/>
              <a:gd name="connsiteX10" fmla="*/ 3487964 w 7089321"/>
              <a:gd name="connsiteY10" fmla="*/ 68035 h 131535"/>
              <a:gd name="connsiteX11" fmla="*/ 3787321 w 7089321"/>
              <a:gd name="connsiteY11" fmla="*/ 86178 h 131535"/>
              <a:gd name="connsiteX12" fmla="*/ 3873500 w 7089321"/>
              <a:gd name="connsiteY12" fmla="*/ 86178 h 131535"/>
              <a:gd name="connsiteX13" fmla="*/ 4340678 w 7089321"/>
              <a:gd name="connsiteY13" fmla="*/ 68035 h 131535"/>
              <a:gd name="connsiteX14" fmla="*/ 4671785 w 7089321"/>
              <a:gd name="connsiteY14" fmla="*/ 58964 h 131535"/>
              <a:gd name="connsiteX15" fmla="*/ 5002893 w 7089321"/>
              <a:gd name="connsiteY15" fmla="*/ 77107 h 131535"/>
              <a:gd name="connsiteX16" fmla="*/ 5243285 w 7089321"/>
              <a:gd name="connsiteY16" fmla="*/ 63500 h 131535"/>
              <a:gd name="connsiteX17" fmla="*/ 5792107 w 7089321"/>
              <a:gd name="connsiteY17" fmla="*/ 9071 h 131535"/>
              <a:gd name="connsiteX18" fmla="*/ 6109607 w 7089321"/>
              <a:gd name="connsiteY18" fmla="*/ 18142 h 131535"/>
              <a:gd name="connsiteX19" fmla="*/ 6413500 w 7089321"/>
              <a:gd name="connsiteY19" fmla="*/ 49892 h 131535"/>
              <a:gd name="connsiteX20" fmla="*/ 6789964 w 7089321"/>
              <a:gd name="connsiteY20" fmla="*/ 13607 h 131535"/>
              <a:gd name="connsiteX21" fmla="*/ 7089321 w 7089321"/>
              <a:gd name="connsiteY21" fmla="*/ 0 h 13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89321" h="131535">
                <a:moveTo>
                  <a:pt x="0" y="131535"/>
                </a:moveTo>
                <a:lnTo>
                  <a:pt x="526143" y="113392"/>
                </a:lnTo>
                <a:lnTo>
                  <a:pt x="852714" y="99785"/>
                </a:lnTo>
                <a:cubicBezTo>
                  <a:pt x="933601" y="96761"/>
                  <a:pt x="935113" y="89958"/>
                  <a:pt x="1011464" y="95250"/>
                </a:cubicBezTo>
                <a:cubicBezTo>
                  <a:pt x="1087815" y="100542"/>
                  <a:pt x="1211035" y="131535"/>
                  <a:pt x="1310821" y="131535"/>
                </a:cubicBezTo>
                <a:cubicBezTo>
                  <a:pt x="1410607" y="131535"/>
                  <a:pt x="1493005" y="103565"/>
                  <a:pt x="1610178" y="95250"/>
                </a:cubicBezTo>
                <a:cubicBezTo>
                  <a:pt x="1727351" y="86934"/>
                  <a:pt x="1898952" y="84666"/>
                  <a:pt x="2013857" y="81642"/>
                </a:cubicBezTo>
                <a:cubicBezTo>
                  <a:pt x="2128762" y="78618"/>
                  <a:pt x="2206625" y="74083"/>
                  <a:pt x="2299607" y="77107"/>
                </a:cubicBezTo>
                <a:cubicBezTo>
                  <a:pt x="2392589" y="80131"/>
                  <a:pt x="2442482" y="100541"/>
                  <a:pt x="2571750" y="99785"/>
                </a:cubicBezTo>
                <a:cubicBezTo>
                  <a:pt x="2701018" y="99029"/>
                  <a:pt x="2922512" y="77863"/>
                  <a:pt x="3075214" y="72571"/>
                </a:cubicBezTo>
                <a:cubicBezTo>
                  <a:pt x="3227916" y="67279"/>
                  <a:pt x="3369280" y="65767"/>
                  <a:pt x="3487964" y="68035"/>
                </a:cubicBezTo>
                <a:cubicBezTo>
                  <a:pt x="3606648" y="70303"/>
                  <a:pt x="3723065" y="83154"/>
                  <a:pt x="3787321" y="86178"/>
                </a:cubicBezTo>
                <a:cubicBezTo>
                  <a:pt x="3851577" y="89202"/>
                  <a:pt x="3873500" y="86178"/>
                  <a:pt x="3873500" y="86178"/>
                </a:cubicBezTo>
                <a:lnTo>
                  <a:pt x="4340678" y="68035"/>
                </a:lnTo>
                <a:cubicBezTo>
                  <a:pt x="4473725" y="63499"/>
                  <a:pt x="4561416" y="57452"/>
                  <a:pt x="4671785" y="58964"/>
                </a:cubicBezTo>
                <a:cubicBezTo>
                  <a:pt x="4782154" y="60476"/>
                  <a:pt x="4907643" y="76351"/>
                  <a:pt x="5002893" y="77107"/>
                </a:cubicBezTo>
                <a:cubicBezTo>
                  <a:pt x="5098143" y="77863"/>
                  <a:pt x="5111749" y="74839"/>
                  <a:pt x="5243285" y="63500"/>
                </a:cubicBezTo>
                <a:cubicBezTo>
                  <a:pt x="5374821" y="52161"/>
                  <a:pt x="5647720" y="16631"/>
                  <a:pt x="5792107" y="9071"/>
                </a:cubicBezTo>
                <a:cubicBezTo>
                  <a:pt x="5936494" y="1511"/>
                  <a:pt x="6006042" y="11338"/>
                  <a:pt x="6109607" y="18142"/>
                </a:cubicBezTo>
                <a:cubicBezTo>
                  <a:pt x="6213173" y="24945"/>
                  <a:pt x="6300107" y="50648"/>
                  <a:pt x="6413500" y="49892"/>
                </a:cubicBezTo>
                <a:cubicBezTo>
                  <a:pt x="6526893" y="49136"/>
                  <a:pt x="6677327" y="21922"/>
                  <a:pt x="6789964" y="13607"/>
                </a:cubicBezTo>
                <a:cubicBezTo>
                  <a:pt x="6902601" y="5292"/>
                  <a:pt x="7089321" y="0"/>
                  <a:pt x="7089321" y="0"/>
                </a:cubicBezTo>
              </a:path>
            </a:pathLst>
          </a:custGeom>
          <a:ln w="38100" cmpd="sng">
            <a:solidFill>
              <a:srgbClr val="0000FF"/>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Rectangle 13"/>
          <p:cNvSpPr/>
          <p:nvPr/>
        </p:nvSpPr>
        <p:spPr>
          <a:xfrm>
            <a:off x="4524443" y="1575083"/>
            <a:ext cx="364019" cy="3545997"/>
          </a:xfrm>
          <a:prstGeom prst="rect">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Ins="182880" bIns="45720" rtlCol="0" anchor="ctr"/>
          <a:lstStyle/>
          <a:p>
            <a:pPr algn="ctr"/>
            <a:r>
              <a:rPr lang="en-US" dirty="0" smtClean="0">
                <a:latin typeface="Franklin Gothic Book"/>
                <a:cs typeface="Franklin Gothic Book"/>
              </a:rPr>
              <a:t>Pay for Performance Introduced</a:t>
            </a:r>
            <a:endParaRPr lang="en-US" dirty="0">
              <a:latin typeface="Franklin Gothic Book"/>
              <a:cs typeface="Franklin Gothic Book"/>
            </a:endParaRPr>
          </a:p>
        </p:txBody>
      </p:sp>
    </p:spTree>
    <p:extLst>
      <p:ext uri="{BB962C8B-B14F-4D97-AF65-F5344CB8AC3E}">
        <p14:creationId xmlns:p14="http://schemas.microsoft.com/office/powerpoint/2010/main" val="327068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51379" y="6053194"/>
            <a:ext cx="4492624" cy="738664"/>
          </a:xfrm>
          <a:prstGeom prst="rect">
            <a:avLst/>
          </a:prstGeom>
          <a:noFill/>
        </p:spPr>
        <p:txBody>
          <a:bodyPr wrap="square" rtlCol="0" anchor="ctr">
            <a:spAutoFit/>
          </a:bodyPr>
          <a:lstStyle/>
          <a:p>
            <a:pPr algn="r"/>
            <a:r>
              <a:rPr lang="en-US" sz="1400" dirty="0" err="1" smtClean="0">
                <a:solidFill>
                  <a:schemeClr val="bg2"/>
                </a:solidFill>
                <a:latin typeface="Franklin Gothic Book" pitchFamily="34" charset="0"/>
              </a:rPr>
              <a:t>Flodgren</a:t>
            </a:r>
            <a:r>
              <a:rPr lang="en-US" sz="1400" dirty="0" smtClean="0">
                <a:solidFill>
                  <a:schemeClr val="bg2"/>
                </a:solidFill>
                <a:latin typeface="Franklin Gothic Book" pitchFamily="34" charset="0"/>
              </a:rPr>
              <a:t> et al. “An overview of reviews evaluating the effectiveness of financial incentives in changing healthcare professional behaviors and patient outcomes.</a:t>
            </a:r>
          </a:p>
        </p:txBody>
      </p:sp>
      <p:grpSp>
        <p:nvGrpSpPr>
          <p:cNvPr id="8" name="Group 7"/>
          <p:cNvGrpSpPr/>
          <p:nvPr/>
        </p:nvGrpSpPr>
        <p:grpSpPr>
          <a:xfrm>
            <a:off x="5954573" y="1867214"/>
            <a:ext cx="2951535" cy="3334260"/>
            <a:chOff x="5434359" y="1665248"/>
            <a:chExt cx="3382539" cy="3821152"/>
          </a:xfrm>
        </p:grpSpPr>
        <p:sp>
          <p:nvSpPr>
            <p:cNvPr id="7" name="Rectangle 6"/>
            <p:cNvSpPr/>
            <p:nvPr/>
          </p:nvSpPr>
          <p:spPr>
            <a:xfrm>
              <a:off x="5434359" y="1665248"/>
              <a:ext cx="3382539" cy="3821152"/>
            </a:xfrm>
            <a:prstGeom prst="rect">
              <a:avLst/>
            </a:prstGeom>
            <a:solidFill>
              <a:srgbClr val="FFFFFF"/>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38" name="Picture 2" descr="http://www.cochrane.be/cochranelogo.gif"/>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5790658" y="1953322"/>
              <a:ext cx="2857500" cy="3333750"/>
            </a:xfrm>
            <a:prstGeom prst="rect">
              <a:avLst/>
            </a:prstGeom>
            <a:noFill/>
          </p:spPr>
        </p:pic>
      </p:grpSp>
      <p:sp>
        <p:nvSpPr>
          <p:cNvPr id="9" name="Title 8"/>
          <p:cNvSpPr>
            <a:spLocks noGrp="1"/>
          </p:cNvSpPr>
          <p:nvPr>
            <p:ph type="title"/>
          </p:nvPr>
        </p:nvSpPr>
        <p:spPr/>
        <p:txBody>
          <a:bodyPr>
            <a:normAutofit fontScale="90000"/>
          </a:bodyPr>
          <a:lstStyle/>
          <a:p>
            <a:r>
              <a:rPr lang="en-US" dirty="0" smtClean="0"/>
              <a:t>Cochrane Review of </a:t>
            </a:r>
            <a:br>
              <a:rPr lang="en-US" dirty="0" smtClean="0"/>
            </a:br>
            <a:r>
              <a:rPr lang="en-US" dirty="0" smtClean="0"/>
              <a:t>“Paying for Performance”</a:t>
            </a:r>
            <a:endParaRPr lang="en-US" dirty="0"/>
          </a:p>
        </p:txBody>
      </p:sp>
      <p:sp>
        <p:nvSpPr>
          <p:cNvPr id="10" name="TextBox 9"/>
          <p:cNvSpPr txBox="1"/>
          <p:nvPr/>
        </p:nvSpPr>
        <p:spPr>
          <a:xfrm>
            <a:off x="0" y="2150668"/>
            <a:ext cx="5939942" cy="2185214"/>
          </a:xfrm>
          <a:prstGeom prst="rect">
            <a:avLst/>
          </a:prstGeom>
          <a:noFill/>
        </p:spPr>
        <p:txBody>
          <a:bodyPr wrap="square" rtlCol="0">
            <a:spAutoFit/>
          </a:bodyPr>
          <a:lstStyle/>
          <a:p>
            <a:pPr algn="ctr"/>
            <a:r>
              <a:rPr lang="en-US" sz="3200" dirty="0" smtClean="0">
                <a:latin typeface="Franklin Gothic Book"/>
                <a:cs typeface="Franklin Gothic Book"/>
              </a:rPr>
              <a:t>“We found no evidence </a:t>
            </a:r>
            <a:br>
              <a:rPr lang="en-US" sz="3200" dirty="0" smtClean="0">
                <a:latin typeface="Franklin Gothic Book"/>
                <a:cs typeface="Franklin Gothic Book"/>
              </a:rPr>
            </a:br>
            <a:r>
              <a:rPr lang="en-US" sz="3200" dirty="0" smtClean="0">
                <a:latin typeface="Franklin Gothic Book"/>
                <a:cs typeface="Franklin Gothic Book"/>
              </a:rPr>
              <a:t>that financial incentives </a:t>
            </a:r>
            <a:br>
              <a:rPr lang="en-US" sz="3200" dirty="0" smtClean="0">
                <a:latin typeface="Franklin Gothic Book"/>
                <a:cs typeface="Franklin Gothic Book"/>
              </a:rPr>
            </a:br>
            <a:r>
              <a:rPr lang="en-US" sz="3200" dirty="0" smtClean="0">
                <a:latin typeface="Franklin Gothic Book"/>
                <a:cs typeface="Franklin Gothic Book"/>
              </a:rPr>
              <a:t>can improve patient outcomes.”</a:t>
            </a:r>
            <a:r>
              <a:rPr lang="en-US" sz="2800" dirty="0" smtClean="0">
                <a:latin typeface="Franklin Gothic Book"/>
                <a:cs typeface="Franklin Gothic Book"/>
              </a:rPr>
              <a:t/>
            </a:r>
            <a:br>
              <a:rPr lang="en-US" sz="2800" dirty="0" smtClean="0">
                <a:latin typeface="Franklin Gothic Book"/>
                <a:cs typeface="Franklin Gothic Book"/>
              </a:rPr>
            </a:br>
            <a:endParaRPr lang="en-US" sz="2000" dirty="0" smtClean="0">
              <a:latin typeface="Franklin Gothic Book"/>
              <a:cs typeface="Franklin Gothic Book"/>
            </a:endParaRPr>
          </a:p>
          <a:p>
            <a:pPr algn="ctr"/>
            <a:r>
              <a:rPr lang="en-US" sz="2000" dirty="0" smtClean="0">
                <a:latin typeface="Franklin Gothic Book"/>
                <a:cs typeface="Franklin Gothic Book"/>
              </a:rPr>
              <a:t>July 6, 2011</a:t>
            </a:r>
            <a:endParaRPr lang="en-US" sz="2000" dirty="0">
              <a:latin typeface="Franklin Gothic Book"/>
              <a:cs typeface="Franklin Gothic Book"/>
            </a:endParaRPr>
          </a:p>
        </p:txBody>
      </p:sp>
    </p:spTree>
    <p:extLst>
      <p:ext uri="{BB962C8B-B14F-4D97-AF65-F5344CB8AC3E}">
        <p14:creationId xmlns:p14="http://schemas.microsoft.com/office/powerpoint/2010/main" val="3347434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normAutofit fontScale="90000"/>
          </a:bodyPr>
          <a:lstStyle/>
          <a:p>
            <a:pPr eaLnBrk="1" hangingPunct="1">
              <a:defRPr/>
            </a:pPr>
            <a:r>
              <a:rPr lang="en-US" dirty="0">
                <a:latin typeface="Franklin Gothic Medium"/>
                <a:cs typeface="Franklin Gothic Medium"/>
              </a:rPr>
              <a:t>ACOs and </a:t>
            </a:r>
            <a:r>
              <a:rPr lang="en-US" dirty="0" smtClean="0">
                <a:latin typeface="Franklin Gothic Medium"/>
                <a:cs typeface="Franklin Gothic Medium"/>
              </a:rPr>
              <a:t>P4P</a:t>
            </a:r>
            <a:r>
              <a:rPr lang="en-US" dirty="0">
                <a:latin typeface="Franklin Gothic Medium"/>
                <a:cs typeface="Franklin Gothic Medium"/>
              </a:rPr>
              <a:t/>
            </a:r>
            <a:br>
              <a:rPr lang="en-US" dirty="0">
                <a:latin typeface="Franklin Gothic Medium"/>
                <a:cs typeface="Franklin Gothic Medium"/>
              </a:rPr>
            </a:br>
            <a:r>
              <a:rPr lang="en-US" dirty="0">
                <a:latin typeface="Franklin Gothic Medium"/>
                <a:cs typeface="Franklin Gothic Medium"/>
              </a:rPr>
              <a:t>Implementation Without Evidence</a:t>
            </a:r>
          </a:p>
        </p:txBody>
      </p:sp>
      <p:sp>
        <p:nvSpPr>
          <p:cNvPr id="253955" name="Rectangle 3"/>
          <p:cNvSpPr>
            <a:spLocks noGrp="1" noChangeArrowheads="1"/>
          </p:cNvSpPr>
          <p:nvPr>
            <p:ph type="body" idx="4294967295"/>
          </p:nvPr>
        </p:nvSpPr>
        <p:spPr>
          <a:xfrm>
            <a:off x="503074" y="1471577"/>
            <a:ext cx="8640925" cy="3294903"/>
          </a:xfrm>
        </p:spPr>
        <p:txBody>
          <a:bodyPr>
            <a:noAutofit/>
          </a:bodyPr>
          <a:lstStyle/>
          <a:p>
            <a:pPr marL="230188" indent="-230188" eaLnBrk="1" hangingPunct="1">
              <a:spcAft>
                <a:spcPts val="0"/>
              </a:spcAft>
              <a:buFont typeface="Arial"/>
              <a:buChar char="•"/>
              <a:defRPr/>
            </a:pPr>
            <a:r>
              <a:rPr lang="en-US" sz="2000" dirty="0" smtClean="0">
                <a:solidFill>
                  <a:srgbClr val="003300"/>
                </a:solidFill>
                <a:latin typeface="Franklin Gothic Medium"/>
                <a:cs typeface="Franklin Gothic Medium"/>
              </a:rPr>
              <a:t>P4P is official </a:t>
            </a:r>
            <a:r>
              <a:rPr lang="en-US" sz="2000" dirty="0">
                <a:solidFill>
                  <a:srgbClr val="003300"/>
                </a:solidFill>
                <a:latin typeface="Franklin Gothic Medium"/>
                <a:cs typeface="Franklin Gothic Medium"/>
              </a:rPr>
              <a:t>Medicare policy, widely adopted by private payers</a:t>
            </a:r>
          </a:p>
          <a:p>
            <a:pPr marL="630238" lvl="2" indent="-230188">
              <a:spcAft>
                <a:spcPts val="0"/>
              </a:spcAft>
              <a:buFont typeface="Arial"/>
              <a:buChar char="•"/>
              <a:defRPr/>
            </a:pPr>
            <a:r>
              <a:rPr lang="en-US" sz="2000" dirty="0">
                <a:solidFill>
                  <a:srgbClr val="003300"/>
                </a:solidFill>
                <a:latin typeface="Franklin Gothic Book"/>
                <a:cs typeface="Franklin Gothic Book"/>
              </a:rPr>
              <a:t>No RCTs showing improved outcomes.</a:t>
            </a:r>
          </a:p>
          <a:p>
            <a:pPr marL="630238" lvl="2" indent="-230188">
              <a:spcAft>
                <a:spcPts val="0"/>
              </a:spcAft>
              <a:buFont typeface="Arial"/>
              <a:buChar char="•"/>
              <a:defRPr/>
            </a:pPr>
            <a:r>
              <a:rPr lang="en-US" sz="2000" dirty="0">
                <a:solidFill>
                  <a:srgbClr val="003300"/>
                </a:solidFill>
                <a:latin typeface="Franklin Gothic Book"/>
                <a:cs typeface="Franklin Gothic Book"/>
              </a:rPr>
              <a:t>No improvement in largest demonstration project.</a:t>
            </a:r>
          </a:p>
          <a:p>
            <a:pPr marL="630238" lvl="2" indent="-230188">
              <a:spcAft>
                <a:spcPts val="1800"/>
              </a:spcAft>
              <a:buFont typeface="Arial"/>
              <a:buChar char="•"/>
              <a:defRPr/>
            </a:pPr>
            <a:r>
              <a:rPr lang="en-US" sz="2000" dirty="0">
                <a:solidFill>
                  <a:srgbClr val="003300"/>
                </a:solidFill>
                <a:latin typeface="Franklin Gothic Book"/>
                <a:cs typeface="Franklin Gothic Book"/>
              </a:rPr>
              <a:t>Concern about negative side effects.</a:t>
            </a:r>
          </a:p>
          <a:p>
            <a:pPr marL="230188" indent="-230188" eaLnBrk="1" hangingPunct="1">
              <a:spcAft>
                <a:spcPts val="0"/>
              </a:spcAft>
              <a:buFont typeface="Arial"/>
              <a:buChar char="•"/>
              <a:defRPr/>
            </a:pPr>
            <a:r>
              <a:rPr lang="en-US" sz="2000" dirty="0">
                <a:solidFill>
                  <a:srgbClr val="003300"/>
                </a:solidFill>
                <a:latin typeface="Franklin Gothic Medium"/>
                <a:cs typeface="Franklin Gothic Medium"/>
              </a:rPr>
              <a:t>ACOs </a:t>
            </a:r>
            <a:r>
              <a:rPr lang="en-US" sz="2000" dirty="0" smtClean="0">
                <a:solidFill>
                  <a:srgbClr val="003300"/>
                </a:solidFill>
                <a:latin typeface="Franklin Gothic Medium"/>
                <a:cs typeface="Franklin Gothic Medium"/>
              </a:rPr>
              <a:t>are the newest </a:t>
            </a:r>
            <a:r>
              <a:rPr lang="en-US" sz="2000" dirty="0">
                <a:solidFill>
                  <a:srgbClr val="003300"/>
                </a:solidFill>
                <a:latin typeface="Franklin Gothic Medium"/>
                <a:cs typeface="Franklin Gothic Medium"/>
              </a:rPr>
              <a:t>health policy </a:t>
            </a:r>
            <a:r>
              <a:rPr lang="en-US" sz="2000" dirty="0" smtClean="0">
                <a:solidFill>
                  <a:srgbClr val="003300"/>
                </a:solidFill>
                <a:latin typeface="Franklin Gothic Medium"/>
                <a:cs typeface="Franklin Gothic Medium"/>
              </a:rPr>
              <a:t>panacea</a:t>
            </a:r>
          </a:p>
          <a:p>
            <a:pPr marL="630238" lvl="2" indent="-230188">
              <a:spcAft>
                <a:spcPts val="0"/>
              </a:spcAft>
              <a:buFont typeface="Arial"/>
              <a:buChar char="•"/>
              <a:defRPr/>
            </a:pPr>
            <a:r>
              <a:rPr lang="en-US" sz="2000" dirty="0" smtClean="0">
                <a:solidFill>
                  <a:srgbClr val="003300"/>
                </a:solidFill>
                <a:latin typeface="Franklin Gothic Book"/>
                <a:cs typeface="Franklin Gothic Book"/>
              </a:rPr>
              <a:t>No RCTs</a:t>
            </a:r>
          </a:p>
          <a:p>
            <a:pPr marL="630238" lvl="2" indent="-230188">
              <a:spcAft>
                <a:spcPts val="0"/>
              </a:spcAft>
              <a:buFont typeface="Arial"/>
              <a:buChar char="•"/>
              <a:defRPr/>
            </a:pPr>
            <a:r>
              <a:rPr lang="en-US" sz="2000" dirty="0" smtClean="0">
                <a:solidFill>
                  <a:srgbClr val="003300"/>
                </a:solidFill>
                <a:latin typeface="Franklin Gothic Book"/>
                <a:cs typeface="Franklin Gothic Book"/>
              </a:rPr>
              <a:t>No </a:t>
            </a:r>
            <a:r>
              <a:rPr lang="en-US" sz="2000" dirty="0">
                <a:solidFill>
                  <a:srgbClr val="003300"/>
                </a:solidFill>
                <a:latin typeface="Franklin Gothic Book"/>
                <a:cs typeface="Franklin Gothic Book"/>
              </a:rPr>
              <a:t>savings in largest demonstration </a:t>
            </a:r>
            <a:r>
              <a:rPr lang="en-US" sz="2000" dirty="0" smtClean="0">
                <a:solidFill>
                  <a:srgbClr val="003300"/>
                </a:solidFill>
                <a:latin typeface="Franklin Gothic Book"/>
                <a:cs typeface="Franklin Gothic Book"/>
              </a:rPr>
              <a:t>project.</a:t>
            </a:r>
          </a:p>
          <a:p>
            <a:pPr marL="630238" lvl="2" indent="-230188">
              <a:spcAft>
                <a:spcPts val="0"/>
              </a:spcAft>
              <a:buFont typeface="Arial"/>
              <a:buChar char="•"/>
              <a:defRPr/>
            </a:pPr>
            <a:r>
              <a:rPr lang="en-US" sz="2000" dirty="0" smtClean="0">
                <a:solidFill>
                  <a:srgbClr val="003300"/>
                </a:solidFill>
                <a:latin typeface="Franklin Gothic Book"/>
                <a:cs typeface="Franklin Gothic Book"/>
              </a:rPr>
              <a:t>Disturbing </a:t>
            </a:r>
            <a:r>
              <a:rPr lang="en-US" sz="2000" dirty="0">
                <a:solidFill>
                  <a:srgbClr val="003300"/>
                </a:solidFill>
                <a:latin typeface="Franklin Gothic Book"/>
                <a:cs typeface="Franklin Gothic Book"/>
              </a:rPr>
              <a:t>HMO experience</a:t>
            </a:r>
            <a:r>
              <a:rPr lang="en-US" sz="2000" dirty="0" smtClean="0">
                <a:solidFill>
                  <a:srgbClr val="003300"/>
                </a:solidFill>
                <a:latin typeface="Franklin Gothic Book"/>
                <a:cs typeface="Franklin Gothic Book"/>
              </a:rPr>
              <a:t>.</a:t>
            </a:r>
            <a:endParaRPr lang="en-US" sz="2000" dirty="0">
              <a:solidFill>
                <a:srgbClr val="003300"/>
              </a:solidFill>
              <a:latin typeface="Franklin Gothic Book"/>
              <a:cs typeface="Franklin Gothic Book"/>
            </a:endParaRPr>
          </a:p>
        </p:txBody>
      </p:sp>
      <p:sp>
        <p:nvSpPr>
          <p:cNvPr id="2" name="Rectangle 1"/>
          <p:cNvSpPr/>
          <p:nvPr/>
        </p:nvSpPr>
        <p:spPr>
          <a:xfrm>
            <a:off x="341225" y="4345908"/>
            <a:ext cx="8461550" cy="1443139"/>
          </a:xfrm>
          <a:prstGeom prst="rect">
            <a:avLst/>
          </a:prstGeom>
          <a:solidFill>
            <a:srgbClr val="005148"/>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Franklin Gothic Book"/>
                <a:cs typeface="Franklin Gothic Book"/>
              </a:rPr>
              <a:t>Implementing</a:t>
            </a:r>
            <a:r>
              <a:rPr lang="en-US" sz="2800" dirty="0">
                <a:solidFill>
                  <a:schemeClr val="bg1"/>
                </a:solidFill>
                <a:latin typeface="Franklin Gothic Book"/>
                <a:cs typeface="Franklin Gothic Book"/>
              </a:rPr>
              <a:t> </a:t>
            </a:r>
            <a:r>
              <a:rPr lang="en-US" sz="3200" dirty="0">
                <a:solidFill>
                  <a:schemeClr val="bg1"/>
                </a:solidFill>
                <a:latin typeface="Franklin Gothic Medium"/>
                <a:cs typeface="Franklin Gothic Medium"/>
              </a:rPr>
              <a:t>everywhere</a:t>
            </a:r>
            <a:r>
              <a:rPr lang="en-US" sz="2800" dirty="0">
                <a:solidFill>
                  <a:schemeClr val="bg1"/>
                </a:solidFill>
                <a:latin typeface="Franklin Gothic Book"/>
                <a:cs typeface="Franklin Gothic Book"/>
              </a:rPr>
              <a:t> </a:t>
            </a:r>
            <a:r>
              <a:rPr lang="en-US" sz="2400" dirty="0">
                <a:solidFill>
                  <a:schemeClr val="bg1"/>
                </a:solidFill>
                <a:latin typeface="Franklin Gothic Book"/>
                <a:cs typeface="Franklin Gothic Book"/>
              </a:rPr>
              <a:t>interventions </a:t>
            </a:r>
            <a:endParaRPr lang="en-US" sz="2800" dirty="0">
              <a:solidFill>
                <a:schemeClr val="bg1"/>
              </a:solidFill>
              <a:latin typeface="Franklin Gothic Book"/>
              <a:cs typeface="Franklin Gothic Book"/>
            </a:endParaRPr>
          </a:p>
          <a:p>
            <a:pPr algn="ctr"/>
            <a:r>
              <a:rPr lang="en-US" sz="2400" dirty="0" smtClean="0">
                <a:solidFill>
                  <a:schemeClr val="bg1"/>
                </a:solidFill>
                <a:latin typeface="Franklin Gothic Book"/>
                <a:cs typeface="Franklin Gothic Book"/>
              </a:rPr>
              <a:t>– which </a:t>
            </a:r>
            <a:r>
              <a:rPr lang="en-US" sz="2400" dirty="0">
                <a:solidFill>
                  <a:schemeClr val="bg1"/>
                </a:solidFill>
                <a:latin typeface="Franklin Gothic Book"/>
                <a:cs typeface="Franklin Gothic Book"/>
              </a:rPr>
              <a:t>have been proven </a:t>
            </a:r>
            <a:r>
              <a:rPr lang="en-US" sz="3200" dirty="0" smtClean="0">
                <a:solidFill>
                  <a:schemeClr val="bg1"/>
                </a:solidFill>
                <a:latin typeface="Franklin Gothic Medium"/>
                <a:cs typeface="Franklin Gothic Medium"/>
              </a:rPr>
              <a:t>nowhere</a:t>
            </a:r>
            <a:r>
              <a:rPr lang="en-US" sz="3200" dirty="0" smtClean="0">
                <a:solidFill>
                  <a:schemeClr val="bg1"/>
                </a:solidFill>
                <a:latin typeface="Franklin Gothic Book"/>
                <a:cs typeface="Franklin Gothic Book"/>
              </a:rPr>
              <a:t> </a:t>
            </a:r>
            <a:r>
              <a:rPr lang="en-US" sz="2800" dirty="0" smtClean="0">
                <a:solidFill>
                  <a:schemeClr val="bg1"/>
                </a:solidFill>
                <a:latin typeface="Franklin Gothic Book"/>
                <a:cs typeface="Franklin Gothic Book"/>
              </a:rPr>
              <a:t>–  </a:t>
            </a:r>
          </a:p>
          <a:p>
            <a:pPr algn="ctr"/>
            <a:r>
              <a:rPr lang="en-US" sz="2400" dirty="0" smtClean="0">
                <a:solidFill>
                  <a:schemeClr val="bg1"/>
                </a:solidFill>
                <a:latin typeface="Franklin Gothic Book"/>
                <a:cs typeface="Franklin Gothic Book"/>
              </a:rPr>
              <a:t>risks</a:t>
            </a:r>
            <a:r>
              <a:rPr lang="en-US" sz="2400" dirty="0" smtClean="0">
                <a:solidFill>
                  <a:schemeClr val="bg1"/>
                </a:solidFill>
                <a:latin typeface="Franklin Gothic Medium"/>
                <a:cs typeface="Franklin Gothic Medium"/>
              </a:rPr>
              <a:t> </a:t>
            </a:r>
            <a:r>
              <a:rPr lang="en-US" sz="3200" dirty="0">
                <a:solidFill>
                  <a:schemeClr val="bg1"/>
                </a:solidFill>
                <a:latin typeface="Franklin Gothic Medium"/>
                <a:cs typeface="Franklin Gothic Medium"/>
              </a:rPr>
              <a:t>failure </a:t>
            </a:r>
            <a:r>
              <a:rPr lang="en-US" sz="2400" dirty="0">
                <a:solidFill>
                  <a:schemeClr val="bg1"/>
                </a:solidFill>
                <a:latin typeface="Franklin Gothic Book"/>
                <a:cs typeface="Franklin Gothic Book"/>
              </a:rPr>
              <a:t>on a </a:t>
            </a:r>
            <a:r>
              <a:rPr lang="en-US" sz="3200" dirty="0">
                <a:solidFill>
                  <a:schemeClr val="bg1"/>
                </a:solidFill>
                <a:latin typeface="Franklin Gothic Medium"/>
                <a:cs typeface="Franklin Gothic Medium"/>
              </a:rPr>
              <a:t>colossal scale </a:t>
            </a:r>
          </a:p>
        </p:txBody>
      </p:sp>
    </p:spTree>
    <p:extLst>
      <p:ext uri="{BB962C8B-B14F-4D97-AF65-F5344CB8AC3E}">
        <p14:creationId xmlns:p14="http://schemas.microsoft.com/office/powerpoint/2010/main" val="72569051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Title 1"/>
          <p:cNvSpPr>
            <a:spLocks noGrp="1"/>
          </p:cNvSpPr>
          <p:nvPr>
            <p:ph type="title" idx="4294967295"/>
          </p:nvPr>
        </p:nvSpPr>
        <p:spPr/>
        <p:txBody>
          <a:bodyPr>
            <a:normAutofit fontScale="90000"/>
          </a:bodyPr>
          <a:lstStyle/>
          <a:p>
            <a:pPr eaLnBrk="1" hangingPunct="1">
              <a:defRPr/>
            </a:pPr>
            <a:r>
              <a:rPr lang="en-US" sz="3600" dirty="0">
                <a:latin typeface="Franklin Gothic Medium"/>
                <a:cs typeface="Franklin Gothic Medium"/>
              </a:rPr>
              <a:t>ACOs and HMOs:</a:t>
            </a:r>
            <a:br>
              <a:rPr lang="en-US" sz="3600" dirty="0">
                <a:latin typeface="Franklin Gothic Medium"/>
                <a:cs typeface="Franklin Gothic Medium"/>
              </a:rPr>
            </a:br>
            <a:r>
              <a:rPr lang="en-US" sz="5400" dirty="0">
                <a:latin typeface="Franklin Gothic Medium"/>
                <a:cs typeface="Franklin Gothic Medium"/>
              </a:rPr>
              <a:t>Faith-Based Solutions</a:t>
            </a:r>
          </a:p>
        </p:txBody>
      </p:sp>
      <p:sp>
        <p:nvSpPr>
          <p:cNvPr id="254979" name="Content Placeholder 2"/>
          <p:cNvSpPr>
            <a:spLocks noGrp="1"/>
          </p:cNvSpPr>
          <p:nvPr>
            <p:ph idx="4294967295"/>
          </p:nvPr>
        </p:nvSpPr>
        <p:spPr>
          <a:xfrm>
            <a:off x="508657" y="1374921"/>
            <a:ext cx="8225049" cy="4525963"/>
          </a:xfrm>
        </p:spPr>
        <p:txBody>
          <a:bodyPr>
            <a:normAutofit/>
          </a:bodyPr>
          <a:lstStyle/>
          <a:p>
            <a:pPr marL="230188" indent="-230188" eaLnBrk="1" hangingPunct="1">
              <a:spcAft>
                <a:spcPts val="1800"/>
              </a:spcAft>
              <a:defRPr/>
            </a:pPr>
            <a:r>
              <a:rPr lang="en-US" sz="2400" dirty="0">
                <a:latin typeface="Franklin Gothic Book"/>
                <a:cs typeface="Franklin Gothic Book"/>
              </a:rPr>
              <a:t>Capitation as magic bullet</a:t>
            </a:r>
          </a:p>
          <a:p>
            <a:pPr marL="230188" indent="-230188" eaLnBrk="1" hangingPunct="1">
              <a:spcAft>
                <a:spcPts val="1800"/>
              </a:spcAft>
              <a:defRPr/>
            </a:pPr>
            <a:r>
              <a:rPr lang="en-US" sz="2400" dirty="0">
                <a:latin typeface="Franklin Gothic Book"/>
                <a:cs typeface="Franklin Gothic Book"/>
              </a:rPr>
              <a:t>Consolidation among providers cuts costs</a:t>
            </a:r>
          </a:p>
          <a:p>
            <a:pPr marL="230188" indent="-230188" eaLnBrk="1" hangingPunct="1">
              <a:spcAft>
                <a:spcPts val="1800"/>
              </a:spcAft>
              <a:defRPr/>
            </a:pPr>
            <a:r>
              <a:rPr lang="en-US" sz="2400" dirty="0">
                <a:latin typeface="Franklin Gothic Book"/>
                <a:cs typeface="Franklin Gothic Book"/>
              </a:rPr>
              <a:t>Prevention, care management &amp; EMR</a:t>
            </a:r>
            <a:r>
              <a:rPr lang="en-US" sz="2400" dirty="0" smtClean="0">
                <a:latin typeface="Franklin Gothic Book"/>
                <a:cs typeface="Franklin Gothic Book"/>
              </a:rPr>
              <a:t>/computers </a:t>
            </a:r>
            <a:r>
              <a:rPr lang="en-US" sz="2400" dirty="0">
                <a:latin typeface="Franklin Gothic Book"/>
                <a:cs typeface="Franklin Gothic Book"/>
              </a:rPr>
              <a:t>save money</a:t>
            </a:r>
          </a:p>
          <a:p>
            <a:pPr marL="230188" indent="-230188" eaLnBrk="1" hangingPunct="1">
              <a:spcAft>
                <a:spcPts val="1800"/>
              </a:spcAft>
              <a:defRPr/>
            </a:pPr>
            <a:r>
              <a:rPr lang="en-US" sz="2400" dirty="0">
                <a:latin typeface="Franklin Gothic Book"/>
                <a:cs typeface="Franklin Gothic Book"/>
              </a:rPr>
              <a:t>Risk adjustment can overcome gaming (</a:t>
            </a:r>
            <a:r>
              <a:rPr lang="en-US" sz="2400" dirty="0" smtClean="0">
                <a:latin typeface="Franklin Gothic Book"/>
                <a:cs typeface="Franklin Gothic Book"/>
              </a:rPr>
              <a:t>up-coding </a:t>
            </a:r>
            <a:r>
              <a:rPr lang="en-US" sz="2400" dirty="0">
                <a:latin typeface="Franklin Gothic Book"/>
                <a:cs typeface="Franklin Gothic Book"/>
              </a:rPr>
              <a:t>of diagnoses)</a:t>
            </a:r>
          </a:p>
          <a:p>
            <a:pPr marL="230188" indent="-230188" eaLnBrk="1" hangingPunct="1">
              <a:spcAft>
                <a:spcPts val="1800"/>
              </a:spcAft>
              <a:defRPr/>
            </a:pPr>
            <a:r>
              <a:rPr lang="en-US" sz="2400" dirty="0">
                <a:latin typeface="Franklin Gothic Book"/>
                <a:cs typeface="Franklin Gothic Book"/>
              </a:rPr>
              <a:t>P-4-P encourages global quality</a:t>
            </a:r>
          </a:p>
          <a:p>
            <a:pPr eaLnBrk="1" hangingPunct="1">
              <a:spcAft>
                <a:spcPts val="1800"/>
              </a:spcAft>
              <a:defRPr/>
            </a:pPr>
            <a:endParaRPr lang="en-US" sz="2400" dirty="0">
              <a:latin typeface="Franklin Gothic Book"/>
              <a:cs typeface="Franklin Gothic Book"/>
            </a:endParaRPr>
          </a:p>
        </p:txBody>
      </p:sp>
    </p:spTree>
    <p:extLst>
      <p:ext uri="{BB962C8B-B14F-4D97-AF65-F5344CB8AC3E}">
        <p14:creationId xmlns:p14="http://schemas.microsoft.com/office/powerpoint/2010/main" val="360578247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724716" y="412326"/>
            <a:ext cx="7694568" cy="3537750"/>
          </a:xfrm>
        </p:spPr>
        <p:txBody>
          <a:bodyPr anchor="t">
            <a:normAutofit/>
          </a:bodyPr>
          <a:lstStyle/>
          <a:p>
            <a:pPr eaLnBrk="1" hangingPunct="1">
              <a:defRPr/>
            </a:pPr>
            <a:r>
              <a:rPr lang="en-US" sz="4000" dirty="0">
                <a:latin typeface="Franklin Gothic Medium"/>
                <a:cs typeface="Franklin Gothic Medium"/>
              </a:rPr>
              <a:t>Investor-Owned Care:</a:t>
            </a:r>
            <a:br>
              <a:rPr lang="en-US" sz="4000" dirty="0">
                <a:latin typeface="Franklin Gothic Medium"/>
                <a:cs typeface="Franklin Gothic Medium"/>
              </a:rPr>
            </a:br>
            <a:r>
              <a:rPr lang="en-US" sz="7200" dirty="0">
                <a:latin typeface="Franklin Gothic Medium"/>
                <a:cs typeface="Franklin Gothic Medium"/>
              </a:rPr>
              <a:t>Inflated Costs, </a:t>
            </a:r>
            <a:r>
              <a:rPr lang="en-US" sz="7200" dirty="0" smtClean="0">
                <a:latin typeface="Franklin Gothic Medium"/>
                <a:cs typeface="Franklin Gothic Medium"/>
              </a:rPr>
              <a:t/>
            </a:r>
            <a:br>
              <a:rPr lang="en-US" sz="7200" dirty="0" smtClean="0">
                <a:latin typeface="Franklin Gothic Medium"/>
                <a:cs typeface="Franklin Gothic Medium"/>
              </a:rPr>
            </a:br>
            <a:r>
              <a:rPr lang="en-US" sz="7200" dirty="0" smtClean="0">
                <a:latin typeface="Franklin Gothic Medium"/>
                <a:cs typeface="Franklin Gothic Medium"/>
              </a:rPr>
              <a:t>Inferior </a:t>
            </a:r>
            <a:r>
              <a:rPr lang="en-US" sz="7200" dirty="0">
                <a:latin typeface="Franklin Gothic Medium"/>
                <a:cs typeface="Franklin Gothic Medium"/>
              </a:rPr>
              <a:t>Quality</a:t>
            </a:r>
          </a:p>
        </p:txBody>
      </p:sp>
      <p:pic>
        <p:nvPicPr>
          <p:cNvPr id="3" name="Picture 2"/>
          <p:cNvPicPr>
            <a:picLocks noChangeAspect="1"/>
          </p:cNvPicPr>
          <p:nvPr/>
        </p:nvPicPr>
        <p:blipFill rotWithShape="1">
          <a:blip r:embed="rId2"/>
          <a:srcRect l="6260" t="21481" r="7199" b="14074"/>
          <a:stretch/>
        </p:blipFill>
        <p:spPr>
          <a:xfrm>
            <a:off x="2238134" y="3513011"/>
            <a:ext cx="4667733" cy="2309022"/>
          </a:xfrm>
          <a:prstGeom prst="rect">
            <a:avLst/>
          </a:prstGeom>
        </p:spPr>
      </p:pic>
    </p:spTree>
    <p:extLst>
      <p:ext uri="{BB962C8B-B14F-4D97-AF65-F5344CB8AC3E}">
        <p14:creationId xmlns:p14="http://schemas.microsoft.com/office/powerpoint/2010/main" val="22225429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Extent of For-Profit Ownership</a:t>
            </a:r>
            <a:endParaRPr lang="en-US" dirty="0"/>
          </a:p>
        </p:txBody>
      </p:sp>
      <p:sp>
        <p:nvSpPr>
          <p:cNvPr id="4" name="Rectangle 4"/>
          <p:cNvSpPr txBox="1">
            <a:spLocks noChangeArrowheads="1"/>
          </p:cNvSpPr>
          <p:nvPr/>
        </p:nvSpPr>
        <p:spPr>
          <a:xfrm>
            <a:off x="3923335" y="6011702"/>
            <a:ext cx="5220665" cy="846298"/>
          </a:xfrm>
          <a:prstGeom prst="rect">
            <a:avLst/>
          </a:prstGeom>
        </p:spPr>
        <p:txBody>
          <a:bodyPr vert="horz" lIns="91440" tIns="45720" rIns="91440" bIns="45720" rtlCol="0" anchor="ctr">
            <a:normAutofit/>
          </a:bodyPr>
          <a:lstStyle>
            <a:lvl1pPr marL="342900" indent="-342900" algn="l" defTabSz="914400" rtl="0" eaLnBrk="1" latinLnBrk="0" hangingPunct="1">
              <a:spcBef>
                <a:spcPts val="0"/>
              </a:spcBef>
              <a:spcAft>
                <a:spcPts val="600"/>
              </a:spcAft>
              <a:buFont typeface="Arial" pitchFamily="34" charset="0"/>
              <a:buChar char="•"/>
              <a:defRPr sz="3200" kern="1200">
                <a:solidFill>
                  <a:schemeClr val="tx1"/>
                </a:solidFill>
                <a:latin typeface="Franklin Gothic Medium" pitchFamily="34" charset="0"/>
                <a:ea typeface="+mn-ea"/>
                <a:cs typeface="+mn-cs"/>
              </a:defRPr>
            </a:lvl1pPr>
            <a:lvl2pPr marL="742950" indent="-285750" algn="l" defTabSz="914400" rtl="0" eaLnBrk="1" latinLnBrk="0" hangingPunct="1">
              <a:spcBef>
                <a:spcPts val="0"/>
              </a:spcBef>
              <a:spcAft>
                <a:spcPts val="600"/>
              </a:spcAft>
              <a:buFont typeface="Arial" pitchFamily="34" charset="0"/>
              <a:buChar char="•"/>
              <a:defRPr sz="2800" kern="1200">
                <a:solidFill>
                  <a:schemeClr val="tx1"/>
                </a:solidFill>
                <a:latin typeface="Franklin Gothic Medium" pitchFamily="34" charset="0"/>
                <a:ea typeface="+mn-ea"/>
                <a:cs typeface="+mn-cs"/>
              </a:defRPr>
            </a:lvl2pPr>
            <a:lvl3pPr marL="1143000" indent="-228600" algn="l" defTabSz="914400" rtl="0" eaLnBrk="1" latinLnBrk="0" hangingPunct="1">
              <a:spcBef>
                <a:spcPts val="0"/>
              </a:spcBef>
              <a:spcAft>
                <a:spcPts val="600"/>
              </a:spcAft>
              <a:buFont typeface="Arial" pitchFamily="34" charset="0"/>
              <a:buChar char="•"/>
              <a:defRPr sz="2400" kern="1200">
                <a:solidFill>
                  <a:schemeClr val="tx1"/>
                </a:solidFill>
                <a:latin typeface="Franklin Gothic Medium" pitchFamily="34" charset="0"/>
                <a:ea typeface="+mn-ea"/>
                <a:cs typeface="+mn-cs"/>
              </a:defRPr>
            </a:lvl3pPr>
            <a:lvl4pPr marL="1600200" indent="-228600" algn="l" defTabSz="914400" rtl="0" eaLnBrk="1" latinLnBrk="0" hangingPunct="1">
              <a:spcBef>
                <a:spcPts val="0"/>
              </a:spcBef>
              <a:spcAft>
                <a:spcPts val="600"/>
              </a:spcAft>
              <a:buFont typeface="Arial" pitchFamily="34" charset="0"/>
              <a:buChar char="•"/>
              <a:defRPr sz="2000" kern="1200">
                <a:solidFill>
                  <a:schemeClr val="tx1"/>
                </a:solidFill>
                <a:latin typeface="Franklin Gothic Medium" pitchFamily="34" charset="0"/>
                <a:ea typeface="+mn-ea"/>
                <a:cs typeface="+mn-cs"/>
              </a:defRPr>
            </a:lvl4pPr>
            <a:lvl5pPr marL="2057400" indent="-228600" algn="l" defTabSz="914400" rtl="0" eaLnBrk="1" latinLnBrk="0" hangingPunct="1">
              <a:spcBef>
                <a:spcPts val="0"/>
              </a:spcBef>
              <a:spcAft>
                <a:spcPts val="600"/>
              </a:spcAft>
              <a:buFont typeface="Arial" pitchFamily="34" charset="0"/>
              <a:buChar char="•"/>
              <a:defRPr sz="1800" kern="1200">
                <a:solidFill>
                  <a:schemeClr val="tx1"/>
                </a:solidFill>
                <a:latin typeface="Franklin Gothic Medium"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80000"/>
              </a:lnSpc>
              <a:buFontTx/>
              <a:buNone/>
            </a:pPr>
            <a:r>
              <a:rPr lang="en-US" sz="1400" dirty="0" smtClean="0">
                <a:solidFill>
                  <a:srgbClr val="EBF1DD"/>
                </a:solidFill>
                <a:latin typeface="Franklin Gothic Book"/>
                <a:cs typeface="Franklin Gothic Book"/>
              </a:rPr>
              <a:t>*Data are for share of establishments</a:t>
            </a:r>
          </a:p>
          <a:p>
            <a:pPr marL="0" indent="0" algn="r">
              <a:lnSpc>
                <a:spcPct val="80000"/>
              </a:lnSpc>
              <a:buFontTx/>
              <a:buNone/>
            </a:pPr>
            <a:r>
              <a:rPr lang="en-US" sz="1400" dirty="0" smtClean="0">
                <a:solidFill>
                  <a:srgbClr val="EBF1DD"/>
                </a:solidFill>
                <a:latin typeface="Franklin Gothic Book"/>
                <a:cs typeface="Franklin Gothic Book"/>
              </a:rPr>
              <a:t>Source: Commerce Department, Service Annual Survey 2009</a:t>
            </a:r>
          </a:p>
          <a:p>
            <a:pPr marL="0" indent="0" algn="r">
              <a:lnSpc>
                <a:spcPct val="80000"/>
              </a:lnSpc>
              <a:buFontTx/>
              <a:buNone/>
            </a:pPr>
            <a:r>
              <a:rPr lang="en-US" sz="1400" dirty="0" smtClean="0">
                <a:solidFill>
                  <a:srgbClr val="EBF1DD"/>
                </a:solidFill>
                <a:latin typeface="Franklin Gothic Book"/>
                <a:cs typeface="Franklin Gothic Book"/>
              </a:rPr>
              <a:t>Health </a:t>
            </a:r>
            <a:r>
              <a:rPr lang="en-US" sz="1400" dirty="0" err="1" smtClean="0">
                <a:solidFill>
                  <a:srgbClr val="EBF1DD"/>
                </a:solidFill>
                <a:latin typeface="Franklin Gothic Book"/>
                <a:cs typeface="Franklin Gothic Book"/>
              </a:rPr>
              <a:t>Af</a:t>
            </a:r>
            <a:r>
              <a:rPr lang="en-US" sz="1400" dirty="0" smtClean="0">
                <a:solidFill>
                  <a:srgbClr val="EBF1DD"/>
                </a:solidFill>
                <a:latin typeface="Franklin Gothic Book"/>
                <a:cs typeface="Franklin Gothic Book"/>
              </a:rPr>
              <a:t> 2012;31:1286</a:t>
            </a:r>
            <a:endParaRPr lang="en-US" sz="1400" dirty="0">
              <a:solidFill>
                <a:srgbClr val="EBF1DD"/>
              </a:solidFill>
              <a:latin typeface="Franklin Gothic Book"/>
              <a:cs typeface="Franklin Gothic Book"/>
            </a:endParaRPr>
          </a:p>
        </p:txBody>
      </p:sp>
      <p:graphicFrame>
        <p:nvGraphicFramePr>
          <p:cNvPr id="3" name="Chart 2"/>
          <p:cNvGraphicFramePr/>
          <p:nvPr>
            <p:extLst>
              <p:ext uri="{D42A27DB-BD31-4B8C-83A1-F6EECF244321}">
                <p14:modId xmlns:p14="http://schemas.microsoft.com/office/powerpoint/2010/main" val="2842561630"/>
              </p:ext>
            </p:extLst>
          </p:nvPr>
        </p:nvGraphicFramePr>
        <p:xfrm>
          <a:off x="420604" y="1058893"/>
          <a:ext cx="8436809" cy="457347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653477" y="5591131"/>
            <a:ext cx="4529305" cy="400110"/>
          </a:xfrm>
          <a:prstGeom prst="rect">
            <a:avLst/>
          </a:prstGeom>
          <a:noFill/>
        </p:spPr>
        <p:txBody>
          <a:bodyPr wrap="none" rtlCol="0">
            <a:spAutoFit/>
          </a:bodyPr>
          <a:lstStyle/>
          <a:p>
            <a:r>
              <a:rPr lang="en-US" sz="2000" dirty="0" smtClean="0">
                <a:latin typeface="Franklin Gothic Medium" pitchFamily="34" charset="0"/>
              </a:rPr>
              <a:t>For-Profit Firms’ Share of Total Revenue</a:t>
            </a:r>
            <a:endParaRPr lang="en-US" sz="2000" dirty="0">
              <a:latin typeface="Franklin Gothic Medium" pitchFamily="34" charset="0"/>
            </a:endParaRPr>
          </a:p>
        </p:txBody>
      </p:sp>
    </p:spTree>
    <p:extLst>
      <p:ext uri="{BB962C8B-B14F-4D97-AF65-F5344CB8AC3E}">
        <p14:creationId xmlns:p14="http://schemas.microsoft.com/office/powerpoint/2010/main" val="150948027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For-Profit Hospitals’ </a:t>
            </a:r>
            <a:br>
              <a:rPr lang="en-US" dirty="0" smtClean="0"/>
            </a:br>
            <a:r>
              <a:rPr lang="en-US" dirty="0" smtClean="0"/>
              <a:t>Death Rates Are 2% Higher</a:t>
            </a:r>
            <a:endParaRPr lang="en-US" dirty="0"/>
          </a:p>
        </p:txBody>
      </p:sp>
      <p:sp>
        <p:nvSpPr>
          <p:cNvPr id="4" name="TextBox 3"/>
          <p:cNvSpPr txBox="1"/>
          <p:nvPr/>
        </p:nvSpPr>
        <p:spPr>
          <a:xfrm>
            <a:off x="3933879" y="6053195"/>
            <a:ext cx="5210123" cy="738664"/>
          </a:xfrm>
          <a:prstGeom prst="rect">
            <a:avLst/>
          </a:prstGeom>
          <a:noFill/>
        </p:spPr>
        <p:txBody>
          <a:bodyPr wrap="square" rtlCol="0" anchor="ctr">
            <a:spAutoFit/>
          </a:bodyPr>
          <a:lstStyle/>
          <a:p>
            <a:pPr algn="r"/>
            <a:r>
              <a:rPr lang="en-US" sz="1400" dirty="0" smtClean="0">
                <a:solidFill>
                  <a:schemeClr val="bg2"/>
                </a:solidFill>
                <a:latin typeface="Franklin Gothic Book" pitchFamily="34" charset="0"/>
              </a:rPr>
              <a:t>Relative risk of hospital mortality for adult patients in private for-profit hospitals relative to private not-for-profit hospitals</a:t>
            </a:r>
          </a:p>
          <a:p>
            <a:pPr algn="r"/>
            <a:r>
              <a:rPr lang="en-US" sz="1400" dirty="0" smtClean="0">
                <a:solidFill>
                  <a:schemeClr val="bg2"/>
                </a:solidFill>
                <a:latin typeface="Franklin Gothic Book" pitchFamily="34" charset="0"/>
              </a:rPr>
              <a:t>Source: </a:t>
            </a:r>
            <a:r>
              <a:rPr lang="fr-FR" sz="1400" dirty="0" smtClean="0">
                <a:solidFill>
                  <a:schemeClr val="bg2"/>
                </a:solidFill>
                <a:latin typeface="Franklin Gothic Book" pitchFamily="34" charset="0"/>
              </a:rPr>
              <a:t>CMAJ </a:t>
            </a:r>
            <a:r>
              <a:rPr lang="fr-FR" sz="1400" dirty="0" err="1" smtClean="0">
                <a:solidFill>
                  <a:schemeClr val="bg2"/>
                </a:solidFill>
                <a:latin typeface="Franklin Gothic Book" pitchFamily="34" charset="0"/>
              </a:rPr>
              <a:t>Devereaux</a:t>
            </a:r>
            <a:r>
              <a:rPr lang="fr-FR" sz="1400" dirty="0" smtClean="0">
                <a:solidFill>
                  <a:schemeClr val="bg2"/>
                </a:solidFill>
                <a:latin typeface="Franklin Gothic Book" pitchFamily="34" charset="0"/>
              </a:rPr>
              <a:t> et al. 166 (11): 1399.</a:t>
            </a:r>
            <a:endParaRPr lang="en-US" sz="1400" dirty="0" smtClean="0">
              <a:solidFill>
                <a:schemeClr val="bg2"/>
              </a:solidFill>
              <a:latin typeface="Franklin Gothic Book" pitchFamily="34" charset="0"/>
            </a:endParaRPr>
          </a:p>
        </p:txBody>
      </p:sp>
      <p:grpSp>
        <p:nvGrpSpPr>
          <p:cNvPr id="27" name="Group 26"/>
          <p:cNvGrpSpPr/>
          <p:nvPr/>
        </p:nvGrpSpPr>
        <p:grpSpPr>
          <a:xfrm>
            <a:off x="3716125" y="1353312"/>
            <a:ext cx="4454956" cy="4650062"/>
            <a:chOff x="4228186" y="1353312"/>
            <a:chExt cx="4454956" cy="4650062"/>
          </a:xfrm>
        </p:grpSpPr>
        <p:sp>
          <p:nvSpPr>
            <p:cNvPr id="15" name="Rectangle 14"/>
            <p:cNvSpPr/>
            <p:nvPr/>
          </p:nvSpPr>
          <p:spPr>
            <a:xfrm>
              <a:off x="4228186" y="1353312"/>
              <a:ext cx="4454956" cy="4608576"/>
            </a:xfrm>
            <a:prstGeom prst="rect">
              <a:avLst/>
            </a:prstGeom>
            <a:solidFill>
              <a:schemeClr val="bg1"/>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noChangeArrowheads="1"/>
            </p:cNvPicPr>
            <p:nvPr/>
          </p:nvPicPr>
          <p:blipFill>
            <a:blip r:embed="rId2" cstate="print">
              <a:clrChange>
                <a:clrFrom>
                  <a:srgbClr val="FFFFFF"/>
                </a:clrFrom>
                <a:clrTo>
                  <a:srgbClr val="FFFFFF">
                    <a:alpha val="0"/>
                  </a:srgbClr>
                </a:clrTo>
              </a:clrChange>
              <a:lum bright="-40000"/>
            </a:blip>
            <a:srcRect l="51188" t="51599" r="4275" b="8869"/>
            <a:stretch>
              <a:fillRect/>
            </a:stretch>
          </p:blipFill>
          <p:spPr bwMode="auto">
            <a:xfrm>
              <a:off x="4520793" y="1382572"/>
              <a:ext cx="3950209" cy="4356589"/>
            </a:xfrm>
            <a:prstGeom prst="rect">
              <a:avLst/>
            </a:prstGeom>
            <a:noFill/>
            <a:ln>
              <a:noFill/>
            </a:ln>
          </p:spPr>
        </p:pic>
        <p:sp>
          <p:nvSpPr>
            <p:cNvPr id="8" name="TextBox 7"/>
            <p:cNvSpPr txBox="1"/>
            <p:nvPr/>
          </p:nvSpPr>
          <p:spPr>
            <a:xfrm>
              <a:off x="4460489" y="2289195"/>
              <a:ext cx="1613210" cy="1200329"/>
            </a:xfrm>
            <a:prstGeom prst="rect">
              <a:avLst/>
            </a:prstGeom>
            <a:noFill/>
          </p:spPr>
          <p:txBody>
            <a:bodyPr wrap="square" rtlCol="0">
              <a:spAutoFit/>
            </a:bodyPr>
            <a:lstStyle/>
            <a:p>
              <a:pPr algn="ctr"/>
              <a:r>
                <a:rPr lang="en-US" sz="2400" dirty="0" smtClean="0">
                  <a:latin typeface="Franklin Gothic Medium" pitchFamily="34" charset="0"/>
                </a:rPr>
                <a:t>Favors </a:t>
              </a:r>
            </a:p>
            <a:p>
              <a:pPr algn="ctr"/>
              <a:r>
                <a:rPr lang="en-US" sz="2400" dirty="0" smtClean="0">
                  <a:latin typeface="Franklin Gothic Medium" pitchFamily="34" charset="0"/>
                </a:rPr>
                <a:t>for-profit hospitals</a:t>
              </a:r>
              <a:endParaRPr lang="en-US" sz="2400" dirty="0">
                <a:latin typeface="Franklin Gothic Medium" pitchFamily="34" charset="0"/>
              </a:endParaRPr>
            </a:p>
          </p:txBody>
        </p:sp>
        <p:sp>
          <p:nvSpPr>
            <p:cNvPr id="9" name="TextBox 8"/>
            <p:cNvSpPr txBox="1"/>
            <p:nvPr/>
          </p:nvSpPr>
          <p:spPr>
            <a:xfrm>
              <a:off x="6693408" y="2289195"/>
              <a:ext cx="1859578" cy="1200329"/>
            </a:xfrm>
            <a:prstGeom prst="rect">
              <a:avLst/>
            </a:prstGeom>
            <a:noFill/>
          </p:spPr>
          <p:txBody>
            <a:bodyPr wrap="square" rtlCol="0">
              <a:spAutoFit/>
            </a:bodyPr>
            <a:lstStyle/>
            <a:p>
              <a:pPr algn="ctr"/>
              <a:r>
                <a:rPr lang="en-US" sz="2400" dirty="0" smtClean="0">
                  <a:latin typeface="Franklin Gothic Medium" pitchFamily="34" charset="0"/>
                </a:rPr>
                <a:t>Favors </a:t>
              </a:r>
            </a:p>
            <a:p>
              <a:pPr algn="ctr"/>
              <a:r>
                <a:rPr lang="en-US" sz="2400" dirty="0" smtClean="0">
                  <a:latin typeface="Franklin Gothic Medium" pitchFamily="34" charset="0"/>
                </a:rPr>
                <a:t>not-for-profit hospitals</a:t>
              </a:r>
              <a:endParaRPr lang="en-US" sz="2400" dirty="0">
                <a:latin typeface="Franklin Gothic Medium" pitchFamily="34" charset="0"/>
              </a:endParaRPr>
            </a:p>
          </p:txBody>
        </p:sp>
        <p:sp>
          <p:nvSpPr>
            <p:cNvPr id="10" name="TextBox 9"/>
            <p:cNvSpPr txBox="1"/>
            <p:nvPr/>
          </p:nvSpPr>
          <p:spPr>
            <a:xfrm>
              <a:off x="4742991" y="5664820"/>
              <a:ext cx="3375101" cy="338554"/>
            </a:xfrm>
            <a:prstGeom prst="rect">
              <a:avLst/>
            </a:prstGeom>
            <a:noFill/>
          </p:spPr>
          <p:txBody>
            <a:bodyPr wrap="square" rtlCol="0">
              <a:spAutoFit/>
            </a:bodyPr>
            <a:lstStyle/>
            <a:p>
              <a:pPr algn="ctr"/>
              <a:r>
                <a:rPr lang="en-US" sz="1600" dirty="0" smtClean="0">
                  <a:latin typeface="Franklin Gothic Book" pitchFamily="34" charset="0"/>
                </a:rPr>
                <a:t>Relative risk and 95% CI</a:t>
              </a:r>
              <a:endParaRPr lang="en-US" sz="1600" dirty="0">
                <a:latin typeface="Franklin Gothic Book" pitchFamily="34" charset="0"/>
              </a:endParaRPr>
            </a:p>
          </p:txBody>
        </p:sp>
        <p:sp>
          <p:nvSpPr>
            <p:cNvPr id="11" name="Rectangle 10"/>
            <p:cNvSpPr/>
            <p:nvPr/>
          </p:nvSpPr>
          <p:spPr>
            <a:xfrm>
              <a:off x="4311805" y="4586869"/>
              <a:ext cx="401444" cy="408878"/>
            </a:xfrm>
            <a:prstGeom prst="rect">
              <a:avLst/>
            </a:prstGeom>
            <a:solidFill>
              <a:schemeClr val="bg1"/>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391053" y="1374278"/>
              <a:ext cx="401444" cy="408878"/>
            </a:xfrm>
            <a:prstGeom prst="rect">
              <a:avLst/>
            </a:prstGeom>
            <a:solidFill>
              <a:schemeClr val="bg1"/>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rot="5400000">
              <a:off x="4396437" y="3445460"/>
              <a:ext cx="40233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774194" y="1937306"/>
            <a:ext cx="3073604" cy="3315005"/>
            <a:chOff x="1286255" y="1937306"/>
            <a:chExt cx="3073604" cy="3315005"/>
          </a:xfrm>
        </p:grpSpPr>
        <p:sp>
          <p:nvSpPr>
            <p:cNvPr id="17" name="Rectangle 16"/>
            <p:cNvSpPr/>
            <p:nvPr/>
          </p:nvSpPr>
          <p:spPr>
            <a:xfrm>
              <a:off x="1286255" y="1937306"/>
              <a:ext cx="3073604" cy="3315005"/>
            </a:xfrm>
            <a:prstGeom prst="rect">
              <a:avLst/>
            </a:prstGeom>
            <a:solidFill>
              <a:schemeClr val="bg1"/>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noChangeArrowheads="1"/>
            </p:cNvPicPr>
            <p:nvPr/>
          </p:nvPicPr>
          <p:blipFill>
            <a:blip r:embed="rId2" cstate="print">
              <a:clrChange>
                <a:clrFrom>
                  <a:srgbClr val="FFFFFF"/>
                </a:clrFrom>
                <a:clrTo>
                  <a:srgbClr val="FFFFFF">
                    <a:alpha val="0"/>
                  </a:srgbClr>
                </a:clrTo>
              </a:clrChange>
              <a:lum bright="-40000"/>
            </a:blip>
            <a:srcRect l="3844" t="47385" r="47977" b="12177"/>
            <a:stretch>
              <a:fillRect/>
            </a:stretch>
          </p:blipFill>
          <p:spPr bwMode="auto">
            <a:xfrm>
              <a:off x="1319829" y="1955953"/>
              <a:ext cx="3016190" cy="3276436"/>
            </a:xfrm>
            <a:prstGeom prst="rect">
              <a:avLst/>
            </a:prstGeom>
            <a:noFill/>
            <a:ln>
              <a:noFill/>
            </a:ln>
          </p:spPr>
        </p:pic>
      </p:grpSp>
    </p:spTree>
    <p:extLst>
      <p:ext uri="{BB962C8B-B14F-4D97-AF65-F5344CB8AC3E}">
        <p14:creationId xmlns:p14="http://schemas.microsoft.com/office/powerpoint/2010/main" val="402894678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For-Profit Hospitals Cost 19% More</a:t>
            </a:r>
            <a:endParaRPr lang="en-US" dirty="0"/>
          </a:p>
        </p:txBody>
      </p:sp>
      <p:sp>
        <p:nvSpPr>
          <p:cNvPr id="4" name="TextBox 3"/>
          <p:cNvSpPr txBox="1"/>
          <p:nvPr/>
        </p:nvSpPr>
        <p:spPr>
          <a:xfrm>
            <a:off x="3533242" y="6007028"/>
            <a:ext cx="5610761" cy="830997"/>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Relative payments for care at private for-profit (PFP) </a:t>
            </a:r>
          </a:p>
          <a:p>
            <a:pPr algn="r"/>
            <a:r>
              <a:rPr lang="en-US" sz="1600" dirty="0" smtClean="0">
                <a:solidFill>
                  <a:schemeClr val="bg2"/>
                </a:solidFill>
                <a:latin typeface="Franklin Gothic Book" pitchFamily="34" charset="0"/>
              </a:rPr>
              <a:t>and private not-for-profit (PNFP) hospitals </a:t>
            </a:r>
          </a:p>
          <a:p>
            <a:pPr algn="r"/>
            <a:r>
              <a:rPr lang="en-US" sz="1600" dirty="0" smtClean="0">
                <a:solidFill>
                  <a:schemeClr val="bg2"/>
                </a:solidFill>
                <a:latin typeface="Franklin Gothic Book" pitchFamily="34" charset="0"/>
              </a:rPr>
              <a:t>Source: </a:t>
            </a:r>
            <a:r>
              <a:rPr lang="fr-FR" sz="1600" dirty="0" smtClean="0">
                <a:solidFill>
                  <a:schemeClr val="bg2"/>
                </a:solidFill>
                <a:latin typeface="Franklin Gothic Book" pitchFamily="34" charset="0"/>
              </a:rPr>
              <a:t>CMAJ </a:t>
            </a:r>
            <a:r>
              <a:rPr lang="fr-FR" sz="1600" dirty="0" err="1" smtClean="0">
                <a:solidFill>
                  <a:schemeClr val="bg2"/>
                </a:solidFill>
                <a:latin typeface="Franklin Gothic Book" pitchFamily="34" charset="0"/>
              </a:rPr>
              <a:t>Devereaux</a:t>
            </a:r>
            <a:r>
              <a:rPr lang="fr-FR" sz="1600" dirty="0" smtClean="0">
                <a:solidFill>
                  <a:schemeClr val="bg2"/>
                </a:solidFill>
                <a:latin typeface="Franklin Gothic Book" pitchFamily="34" charset="0"/>
              </a:rPr>
              <a:t> et al. 170 (12): 1817.</a:t>
            </a:r>
            <a:endParaRPr lang="en-US" sz="1600" dirty="0" smtClean="0">
              <a:solidFill>
                <a:schemeClr val="bg2"/>
              </a:solidFill>
              <a:latin typeface="Franklin Gothic Book" pitchFamily="34" charset="0"/>
            </a:endParaRPr>
          </a:p>
        </p:txBody>
      </p:sp>
      <p:grpSp>
        <p:nvGrpSpPr>
          <p:cNvPr id="25" name="Group 24"/>
          <p:cNvGrpSpPr/>
          <p:nvPr/>
        </p:nvGrpSpPr>
        <p:grpSpPr>
          <a:xfrm>
            <a:off x="3196745" y="1119226"/>
            <a:ext cx="5647332" cy="4828031"/>
            <a:chOff x="1678216" y="1390184"/>
            <a:chExt cx="5183502" cy="4947297"/>
          </a:xfrm>
        </p:grpSpPr>
        <p:sp>
          <p:nvSpPr>
            <p:cNvPr id="24" name="Rectangle 23"/>
            <p:cNvSpPr/>
            <p:nvPr/>
          </p:nvSpPr>
          <p:spPr>
            <a:xfrm>
              <a:off x="1678216" y="1390184"/>
              <a:ext cx="5183502" cy="4947297"/>
            </a:xfrm>
            <a:prstGeom prst="rect">
              <a:avLst/>
            </a:prstGeom>
            <a:solidFill>
              <a:schemeClr val="bg1"/>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2319457" y="1405424"/>
              <a:ext cx="4527395" cy="4541893"/>
              <a:chOff x="1263805" y="1390556"/>
              <a:chExt cx="4527395" cy="4541893"/>
            </a:xfrm>
          </p:grpSpPr>
          <p:pic>
            <p:nvPicPr>
              <p:cNvPr id="18" name="Picture 2"/>
              <p:cNvPicPr>
                <a:picLocks noChangeAspect="1" noChangeArrowheads="1"/>
              </p:cNvPicPr>
              <p:nvPr/>
            </p:nvPicPr>
            <p:blipFill>
              <a:blip r:embed="rId2" cstate="print">
                <a:clrChange>
                  <a:clrFrom>
                    <a:srgbClr val="FFFFFF"/>
                  </a:clrFrom>
                  <a:clrTo>
                    <a:srgbClr val="FFFFFF">
                      <a:alpha val="0"/>
                    </a:srgbClr>
                  </a:clrTo>
                </a:clrChange>
                <a:lum bright="-40000"/>
              </a:blip>
              <a:srcRect l="45882" t="12719" r="17989" b="9976"/>
              <a:stretch>
                <a:fillRect/>
              </a:stretch>
            </p:blipFill>
            <p:spPr bwMode="auto">
              <a:xfrm>
                <a:off x="2084832" y="1416873"/>
                <a:ext cx="3706368" cy="4515576"/>
              </a:xfrm>
              <a:prstGeom prst="rect">
                <a:avLst/>
              </a:prstGeom>
              <a:noFill/>
            </p:spPr>
          </p:pic>
          <p:pic>
            <p:nvPicPr>
              <p:cNvPr id="22" name="Picture 2"/>
              <p:cNvPicPr>
                <a:picLocks noChangeAspect="1" noChangeArrowheads="1"/>
              </p:cNvPicPr>
              <p:nvPr/>
            </p:nvPicPr>
            <p:blipFill>
              <a:blip r:embed="rId2" cstate="print">
                <a:clrChange>
                  <a:clrFrom>
                    <a:srgbClr val="FFFFFF"/>
                  </a:clrFrom>
                  <a:clrTo>
                    <a:srgbClr val="FFFFFF">
                      <a:alpha val="0"/>
                    </a:srgbClr>
                  </a:clrTo>
                </a:clrChange>
                <a:lum bright="-40000"/>
              </a:blip>
              <a:srcRect l="84339" t="12719" r="1544" b="27598"/>
              <a:stretch>
                <a:fillRect/>
              </a:stretch>
            </p:blipFill>
            <p:spPr bwMode="auto">
              <a:xfrm>
                <a:off x="1263805" y="1390556"/>
                <a:ext cx="1448237" cy="3486245"/>
              </a:xfrm>
              <a:prstGeom prst="rect">
                <a:avLst/>
              </a:prstGeom>
              <a:noFill/>
            </p:spPr>
          </p:pic>
        </p:grpSp>
      </p:grpSp>
      <p:sp>
        <p:nvSpPr>
          <p:cNvPr id="26" name="TextBox 25"/>
          <p:cNvSpPr txBox="1"/>
          <p:nvPr/>
        </p:nvSpPr>
        <p:spPr>
          <a:xfrm>
            <a:off x="3196743" y="5559552"/>
            <a:ext cx="5647334" cy="400110"/>
          </a:xfrm>
          <a:prstGeom prst="rect">
            <a:avLst/>
          </a:prstGeom>
          <a:noFill/>
        </p:spPr>
        <p:txBody>
          <a:bodyPr wrap="square" rtlCol="0">
            <a:spAutoFit/>
          </a:bodyPr>
          <a:lstStyle/>
          <a:p>
            <a:pPr algn="ctr"/>
            <a:r>
              <a:rPr lang="en-US" sz="2000" dirty="0" smtClean="0">
                <a:latin typeface="Franklin Gothic Medium" pitchFamily="34" charset="0"/>
              </a:rPr>
              <a:t>PFP/PNFP Payments Ratio (95% CI)</a:t>
            </a:r>
            <a:endParaRPr lang="en-US" sz="2000" dirty="0">
              <a:latin typeface="Franklin Gothic Medium" pitchFamily="34" charset="0"/>
            </a:endParaRPr>
          </a:p>
        </p:txBody>
      </p:sp>
      <p:grpSp>
        <p:nvGrpSpPr>
          <p:cNvPr id="28" name="Group 27"/>
          <p:cNvGrpSpPr/>
          <p:nvPr/>
        </p:nvGrpSpPr>
        <p:grpSpPr>
          <a:xfrm>
            <a:off x="563272" y="2004365"/>
            <a:ext cx="2962656" cy="2882189"/>
            <a:chOff x="395021" y="1660550"/>
            <a:chExt cx="2962656" cy="2882189"/>
          </a:xfrm>
        </p:grpSpPr>
        <p:sp>
          <p:nvSpPr>
            <p:cNvPr id="27" name="Rectangle 26"/>
            <p:cNvSpPr/>
            <p:nvPr/>
          </p:nvSpPr>
          <p:spPr>
            <a:xfrm>
              <a:off x="395021" y="1660550"/>
              <a:ext cx="2962656" cy="2882189"/>
            </a:xfrm>
            <a:prstGeom prst="rect">
              <a:avLst/>
            </a:prstGeom>
            <a:solidFill>
              <a:schemeClr val="bg1"/>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p:cNvPicPr>
              <a:picLocks noChangeAspect="1" noChangeArrowheads="1"/>
            </p:cNvPicPr>
            <p:nvPr/>
          </p:nvPicPr>
          <p:blipFill>
            <a:blip r:embed="rId2" cstate="print">
              <a:clrChange>
                <a:clrFrom>
                  <a:srgbClr val="FFFFFF"/>
                </a:clrFrom>
                <a:clrTo>
                  <a:srgbClr val="FFFFFF">
                    <a:alpha val="0"/>
                  </a:srgbClr>
                </a:clrTo>
              </a:clrChange>
              <a:lum bright="-40000"/>
            </a:blip>
            <a:srcRect r="55113" b="21968"/>
            <a:stretch>
              <a:fillRect/>
            </a:stretch>
          </p:blipFill>
          <p:spPr bwMode="auto">
            <a:xfrm>
              <a:off x="495148" y="1734482"/>
              <a:ext cx="2762402" cy="2734324"/>
            </a:xfrm>
            <a:prstGeom prst="rect">
              <a:avLst/>
            </a:prstGeom>
            <a:noFill/>
          </p:spPr>
        </p:pic>
      </p:grpSp>
      <p:sp>
        <p:nvSpPr>
          <p:cNvPr id="29" name="TextBox 28"/>
          <p:cNvSpPr txBox="1"/>
          <p:nvPr/>
        </p:nvSpPr>
        <p:spPr>
          <a:xfrm>
            <a:off x="3935578" y="4542276"/>
            <a:ext cx="1923898" cy="646331"/>
          </a:xfrm>
          <a:prstGeom prst="rect">
            <a:avLst/>
          </a:prstGeom>
          <a:noFill/>
        </p:spPr>
        <p:txBody>
          <a:bodyPr wrap="square" rtlCol="0">
            <a:spAutoFit/>
          </a:bodyPr>
          <a:lstStyle/>
          <a:p>
            <a:pPr algn="ctr"/>
            <a:r>
              <a:rPr lang="en-US" dirty="0" smtClean="0">
                <a:latin typeface="Franklin Gothic Medium" pitchFamily="34" charset="0"/>
              </a:rPr>
              <a:t>Lower payments at PFP Hospitals</a:t>
            </a:r>
            <a:endParaRPr lang="en-US" dirty="0">
              <a:latin typeface="Franklin Gothic Medium" pitchFamily="34" charset="0"/>
            </a:endParaRPr>
          </a:p>
        </p:txBody>
      </p:sp>
      <p:sp>
        <p:nvSpPr>
          <p:cNvPr id="30" name="TextBox 29"/>
          <p:cNvSpPr txBox="1"/>
          <p:nvPr/>
        </p:nvSpPr>
        <p:spPr>
          <a:xfrm>
            <a:off x="5871496" y="4542276"/>
            <a:ext cx="1919194" cy="646331"/>
          </a:xfrm>
          <a:prstGeom prst="rect">
            <a:avLst/>
          </a:prstGeom>
          <a:noFill/>
        </p:spPr>
        <p:txBody>
          <a:bodyPr wrap="square" rtlCol="0">
            <a:spAutoFit/>
          </a:bodyPr>
          <a:lstStyle/>
          <a:p>
            <a:pPr algn="ctr"/>
            <a:r>
              <a:rPr lang="en-US" dirty="0" smtClean="0">
                <a:latin typeface="Franklin Gothic Medium" pitchFamily="34" charset="0"/>
              </a:rPr>
              <a:t>Higher payments at PFP Hospitals</a:t>
            </a:r>
            <a:endParaRPr lang="en-US" dirty="0">
              <a:latin typeface="Franklin Gothic Medium" pitchFamily="34" charset="0"/>
            </a:endParaRPr>
          </a:p>
        </p:txBody>
      </p:sp>
    </p:spTree>
    <p:extLst>
      <p:ext uri="{BB962C8B-B14F-4D97-AF65-F5344CB8AC3E}">
        <p14:creationId xmlns:p14="http://schemas.microsoft.com/office/powerpoint/2010/main" val="280249782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Quality Measures for MI, CHF, Pneumonia:</a:t>
            </a:r>
            <a:br>
              <a:rPr lang="en-US" sz="2400" dirty="0" smtClean="0"/>
            </a:br>
            <a:r>
              <a:rPr lang="en-US" sz="3600" dirty="0" smtClean="0"/>
              <a:t>For Profit Hospitals Are Worst; VA is Best</a:t>
            </a:r>
            <a:endParaRPr lang="en-US" sz="3600" dirty="0"/>
          </a:p>
        </p:txBody>
      </p:sp>
      <p:sp>
        <p:nvSpPr>
          <p:cNvPr id="3" name="TextBox 2"/>
          <p:cNvSpPr txBox="1"/>
          <p:nvPr/>
        </p:nvSpPr>
        <p:spPr>
          <a:xfrm>
            <a:off x="2450592" y="6253248"/>
            <a:ext cx="6693411"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Arch </a:t>
            </a:r>
            <a:r>
              <a:rPr lang="en-US" sz="1600" dirty="0" err="1" smtClean="0">
                <a:solidFill>
                  <a:schemeClr val="bg2"/>
                </a:solidFill>
                <a:latin typeface="Franklin Gothic Book" pitchFamily="34" charset="0"/>
              </a:rPr>
              <a:t>Int</a:t>
            </a:r>
            <a:r>
              <a:rPr lang="en-US" sz="1600" dirty="0" smtClean="0">
                <a:solidFill>
                  <a:schemeClr val="bg2"/>
                </a:solidFill>
                <a:latin typeface="Franklin Gothic Book" pitchFamily="34" charset="0"/>
              </a:rPr>
              <a:t> Med 2006;166:2511</a:t>
            </a:r>
          </a:p>
        </p:txBody>
      </p:sp>
      <p:sp>
        <p:nvSpPr>
          <p:cNvPr id="4" name="TextBox 3"/>
          <p:cNvSpPr txBox="1"/>
          <p:nvPr/>
        </p:nvSpPr>
        <p:spPr>
          <a:xfrm>
            <a:off x="0" y="2081692"/>
            <a:ext cx="2018996" cy="1631216"/>
          </a:xfrm>
          <a:prstGeom prst="rect">
            <a:avLst/>
          </a:prstGeom>
          <a:noFill/>
        </p:spPr>
        <p:txBody>
          <a:bodyPr wrap="square" rtlCol="0">
            <a:spAutoFit/>
          </a:bodyPr>
          <a:lstStyle/>
          <a:p>
            <a:r>
              <a:rPr lang="en-US" sz="2000" dirty="0" smtClean="0">
                <a:latin typeface="Franklin Gothic Book"/>
                <a:cs typeface="Franklin Gothic Book"/>
              </a:rPr>
              <a:t>Odds ratio </a:t>
            </a:r>
          </a:p>
          <a:p>
            <a:r>
              <a:rPr lang="en-US" sz="2000" dirty="0" smtClean="0">
                <a:latin typeface="Franklin Gothic Book"/>
                <a:cs typeface="Franklin Gothic Book"/>
              </a:rPr>
              <a:t>of meeting composite quality measures (Higher = Better)</a:t>
            </a:r>
            <a:endParaRPr lang="en-US" sz="2000" dirty="0">
              <a:latin typeface="Franklin Gothic Book"/>
              <a:cs typeface="Franklin Gothic Book"/>
            </a:endParaRPr>
          </a:p>
        </p:txBody>
      </p:sp>
      <p:graphicFrame>
        <p:nvGraphicFramePr>
          <p:cNvPr id="5" name="Chart 4"/>
          <p:cNvGraphicFramePr/>
          <p:nvPr>
            <p:extLst>
              <p:ext uri="{D42A27DB-BD31-4B8C-83A1-F6EECF244321}">
                <p14:modId xmlns:p14="http://schemas.microsoft.com/office/powerpoint/2010/main" val="471657186"/>
              </p:ext>
            </p:extLst>
          </p:nvPr>
        </p:nvGraphicFramePr>
        <p:xfrm>
          <a:off x="1784909" y="1396999"/>
          <a:ext cx="6912863" cy="464535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3313774" y="5634021"/>
            <a:ext cx="270662" cy="270662"/>
          </a:xfrm>
          <a:prstGeom prst="rect">
            <a:avLst/>
          </a:prstGeom>
          <a:solidFill>
            <a:srgbClr val="4D7EFF"/>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583669" y="5634021"/>
            <a:ext cx="270662" cy="270662"/>
          </a:xfrm>
          <a:prstGeom prst="rect">
            <a:avLst/>
          </a:prstGeom>
          <a:solidFill>
            <a:srgbClr val="005148"/>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002366" y="5634021"/>
            <a:ext cx="270662" cy="270662"/>
          </a:xfrm>
          <a:prstGeom prst="rect">
            <a:avLst/>
          </a:prstGeom>
          <a:solidFill>
            <a:srgbClr val="800000"/>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607640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50592" y="6130137"/>
            <a:ext cx="6693411" cy="584776"/>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Health Affairs 2011;30:1904.</a:t>
            </a:r>
          </a:p>
          <a:p>
            <a:pPr algn="r"/>
            <a:r>
              <a:rPr lang="en-US" sz="1600" dirty="0" smtClean="0">
                <a:solidFill>
                  <a:schemeClr val="bg2"/>
                </a:solidFill>
                <a:latin typeface="Franklin Gothic Book" pitchFamily="34" charset="0"/>
              </a:rPr>
              <a:t>Quality rating based on Medicare’s Hospital Compare data</a:t>
            </a:r>
          </a:p>
        </p:txBody>
      </p:sp>
      <p:sp>
        <p:nvSpPr>
          <p:cNvPr id="2" name="Title 1"/>
          <p:cNvSpPr>
            <a:spLocks noGrp="1"/>
          </p:cNvSpPr>
          <p:nvPr>
            <p:ph type="title"/>
          </p:nvPr>
        </p:nvSpPr>
        <p:spPr/>
        <p:txBody>
          <a:bodyPr>
            <a:normAutofit fontScale="90000"/>
          </a:bodyPr>
          <a:lstStyle/>
          <a:p>
            <a:r>
              <a:rPr lang="en-US" dirty="0" smtClean="0"/>
              <a:t>Low Quality Hospitals </a:t>
            </a:r>
            <a:br>
              <a:rPr lang="en-US" dirty="0" smtClean="0"/>
            </a:br>
            <a:r>
              <a:rPr lang="en-US" dirty="0" smtClean="0"/>
              <a:t>More Likely to be For-Profit</a:t>
            </a:r>
            <a:endParaRPr lang="en-US" dirty="0"/>
          </a:p>
        </p:txBody>
      </p:sp>
      <p:graphicFrame>
        <p:nvGraphicFramePr>
          <p:cNvPr id="4" name="Chart 3"/>
          <p:cNvGraphicFramePr/>
          <p:nvPr>
            <p:extLst>
              <p:ext uri="{D42A27DB-BD31-4B8C-83A1-F6EECF244321}">
                <p14:modId xmlns:p14="http://schemas.microsoft.com/office/powerpoint/2010/main" val="437874603"/>
              </p:ext>
            </p:extLst>
          </p:nvPr>
        </p:nvGraphicFramePr>
        <p:xfrm>
          <a:off x="773512" y="1413493"/>
          <a:ext cx="3531488"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026696" y="5549897"/>
            <a:ext cx="1189924" cy="400110"/>
          </a:xfrm>
          <a:prstGeom prst="rect">
            <a:avLst/>
          </a:prstGeom>
          <a:noFill/>
        </p:spPr>
        <p:txBody>
          <a:bodyPr wrap="none" rtlCol="0">
            <a:spAutoFit/>
          </a:bodyPr>
          <a:lstStyle/>
          <a:p>
            <a:r>
              <a:rPr lang="en-US" sz="2000" dirty="0" smtClean="0">
                <a:latin typeface="Franklin Gothic Book"/>
                <a:cs typeface="Franklin Gothic Book"/>
              </a:rPr>
              <a:t>For-Profit</a:t>
            </a:r>
            <a:endParaRPr lang="en-US" sz="2000" dirty="0">
              <a:latin typeface="Franklin Gothic Book"/>
              <a:cs typeface="Franklin Gothic Book"/>
            </a:endParaRPr>
          </a:p>
        </p:txBody>
      </p:sp>
      <p:sp>
        <p:nvSpPr>
          <p:cNvPr id="7" name="Rectangle 6"/>
          <p:cNvSpPr/>
          <p:nvPr/>
        </p:nvSpPr>
        <p:spPr>
          <a:xfrm>
            <a:off x="2833373" y="5614621"/>
            <a:ext cx="270662" cy="270662"/>
          </a:xfrm>
          <a:prstGeom prst="rect">
            <a:avLst/>
          </a:prstGeom>
          <a:ln>
            <a:solidFill>
              <a:srgbClr val="00330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TextBox 7"/>
          <p:cNvSpPr txBox="1"/>
          <p:nvPr/>
        </p:nvSpPr>
        <p:spPr>
          <a:xfrm>
            <a:off x="4482141" y="5549897"/>
            <a:ext cx="2830623" cy="400110"/>
          </a:xfrm>
          <a:prstGeom prst="rect">
            <a:avLst/>
          </a:prstGeom>
          <a:noFill/>
        </p:spPr>
        <p:txBody>
          <a:bodyPr wrap="none" rtlCol="0">
            <a:spAutoFit/>
          </a:bodyPr>
          <a:lstStyle/>
          <a:p>
            <a:r>
              <a:rPr lang="en-US" sz="2000" dirty="0" smtClean="0">
                <a:latin typeface="Franklin Gothic Book"/>
                <a:cs typeface="Franklin Gothic Book"/>
              </a:rPr>
              <a:t>Non-Profit / Government</a:t>
            </a:r>
            <a:endParaRPr lang="en-US" sz="2000" dirty="0">
              <a:latin typeface="Franklin Gothic Book"/>
              <a:cs typeface="Franklin Gothic Book"/>
            </a:endParaRPr>
          </a:p>
        </p:txBody>
      </p:sp>
      <p:sp>
        <p:nvSpPr>
          <p:cNvPr id="9" name="Rectangle 8"/>
          <p:cNvSpPr/>
          <p:nvPr/>
        </p:nvSpPr>
        <p:spPr>
          <a:xfrm>
            <a:off x="4288818" y="5614621"/>
            <a:ext cx="270662" cy="270662"/>
          </a:xfrm>
          <a:prstGeom prst="rect">
            <a:avLst/>
          </a:prstGeom>
          <a:ln>
            <a:solidFill>
              <a:srgbClr val="00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Chart 9"/>
          <p:cNvGraphicFramePr/>
          <p:nvPr>
            <p:extLst>
              <p:ext uri="{D42A27DB-BD31-4B8C-83A1-F6EECF244321}">
                <p14:modId xmlns:p14="http://schemas.microsoft.com/office/powerpoint/2010/main" val="3567967762"/>
              </p:ext>
            </p:extLst>
          </p:nvPr>
        </p:nvGraphicFramePr>
        <p:xfrm>
          <a:off x="4802060" y="1413493"/>
          <a:ext cx="3531488"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06153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609600"/>
            <a:ext cx="7772400" cy="5638800"/>
          </a:xfrm>
        </p:spPr>
        <p:txBody>
          <a:bodyPr/>
          <a:lstStyle/>
          <a:p>
            <a:pPr eaLnBrk="1" hangingPunct="1">
              <a:defRPr/>
            </a:pPr>
            <a:r>
              <a:rPr lang="en-US" sz="7200" dirty="0" smtClean="0">
                <a:latin typeface="Franklin Gothic Medium"/>
                <a:cs typeface="Franklin Gothic Medium"/>
              </a:rPr>
              <a:t>Suffering Among The Insured</a:t>
            </a:r>
            <a:endParaRPr lang="en-US" sz="7200" dirty="0">
              <a:latin typeface="Franklin Gothic Medium"/>
              <a:cs typeface="Franklin Gothic Medium"/>
            </a:endParaRPr>
          </a:p>
        </p:txBody>
      </p:sp>
    </p:spTree>
    <p:extLst>
      <p:ext uri="{BB962C8B-B14F-4D97-AF65-F5344CB8AC3E}">
        <p14:creationId xmlns:p14="http://schemas.microsoft.com/office/powerpoint/2010/main" val="915697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For-Profit Hospitals’ Quality Lowest</a:t>
            </a:r>
            <a:br>
              <a:rPr lang="en-US" dirty="0" smtClean="0"/>
            </a:br>
            <a:r>
              <a:rPr lang="en-US" sz="3100" dirty="0" smtClean="0"/>
              <a:t>More Nurses = Higher Quality Rating</a:t>
            </a:r>
            <a:endParaRPr lang="en-US" sz="2700" dirty="0"/>
          </a:p>
        </p:txBody>
      </p:sp>
      <p:sp>
        <p:nvSpPr>
          <p:cNvPr id="3" name="TextBox 2"/>
          <p:cNvSpPr txBox="1"/>
          <p:nvPr/>
        </p:nvSpPr>
        <p:spPr>
          <a:xfrm>
            <a:off x="3386937" y="6253249"/>
            <a:ext cx="5757065"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NEJM 10/31/2008</a:t>
            </a:r>
          </a:p>
        </p:txBody>
      </p:sp>
      <p:sp>
        <p:nvSpPr>
          <p:cNvPr id="7" name="TextBox 6"/>
          <p:cNvSpPr txBox="1"/>
          <p:nvPr/>
        </p:nvSpPr>
        <p:spPr>
          <a:xfrm>
            <a:off x="0" y="2404159"/>
            <a:ext cx="1989734" cy="1323439"/>
          </a:xfrm>
          <a:prstGeom prst="rect">
            <a:avLst/>
          </a:prstGeom>
          <a:noFill/>
        </p:spPr>
        <p:txBody>
          <a:bodyPr wrap="square" rtlCol="0">
            <a:spAutoFit/>
          </a:bodyPr>
          <a:lstStyle/>
          <a:p>
            <a:r>
              <a:rPr lang="en-US" sz="2000" dirty="0" smtClean="0">
                <a:latin typeface="Franklin Gothic Book"/>
                <a:cs typeface="Franklin Gothic Book"/>
              </a:rPr>
              <a:t>Percent of patients giving hospital highest quality rating</a:t>
            </a:r>
            <a:endParaRPr lang="en-US" sz="2000" dirty="0">
              <a:latin typeface="Franklin Gothic Book"/>
              <a:cs typeface="Franklin Gothic Book"/>
            </a:endParaRPr>
          </a:p>
        </p:txBody>
      </p:sp>
      <p:graphicFrame>
        <p:nvGraphicFramePr>
          <p:cNvPr id="9" name="Chart 8"/>
          <p:cNvGraphicFramePr/>
          <p:nvPr>
            <p:extLst>
              <p:ext uri="{D42A27DB-BD31-4B8C-83A1-F6EECF244321}">
                <p14:modId xmlns:p14="http://schemas.microsoft.com/office/powerpoint/2010/main" val="2751359811"/>
              </p:ext>
            </p:extLst>
          </p:nvPr>
        </p:nvGraphicFramePr>
        <p:xfrm>
          <a:off x="1953158" y="1433575"/>
          <a:ext cx="3209542" cy="44049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p:nvPr>
            <p:extLst>
              <p:ext uri="{D42A27DB-BD31-4B8C-83A1-F6EECF244321}">
                <p14:modId xmlns:p14="http://schemas.microsoft.com/office/powerpoint/2010/main" val="3839124438"/>
              </p:ext>
            </p:extLst>
          </p:nvPr>
        </p:nvGraphicFramePr>
        <p:xfrm>
          <a:off x="5410114" y="1433575"/>
          <a:ext cx="3603994" cy="4404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6798908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86937" y="6253249"/>
            <a:ext cx="5757065"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NEJM 2011;364:1037</a:t>
            </a:r>
          </a:p>
        </p:txBody>
      </p:sp>
      <p:sp>
        <p:nvSpPr>
          <p:cNvPr id="2" name="Title 1"/>
          <p:cNvSpPr>
            <a:spLocks noGrp="1"/>
          </p:cNvSpPr>
          <p:nvPr>
            <p:ph type="title"/>
          </p:nvPr>
        </p:nvSpPr>
        <p:spPr/>
        <p:txBody>
          <a:bodyPr>
            <a:normAutofit fontScale="90000"/>
          </a:bodyPr>
          <a:lstStyle/>
          <a:p>
            <a:r>
              <a:rPr lang="en-US" dirty="0" smtClean="0"/>
              <a:t>Higher Death Rates </a:t>
            </a:r>
            <a:br>
              <a:rPr lang="en-US" dirty="0" smtClean="0"/>
            </a:br>
            <a:r>
              <a:rPr lang="en-US" dirty="0" smtClean="0"/>
              <a:t>When Nurse Staffing Is Inadequate</a:t>
            </a:r>
            <a:endParaRPr lang="en-US" dirty="0"/>
          </a:p>
        </p:txBody>
      </p:sp>
      <p:sp>
        <p:nvSpPr>
          <p:cNvPr id="4" name="TextBox 3"/>
          <p:cNvSpPr txBox="1"/>
          <p:nvPr/>
        </p:nvSpPr>
        <p:spPr>
          <a:xfrm>
            <a:off x="0" y="1871956"/>
            <a:ext cx="1542212" cy="1323439"/>
          </a:xfrm>
          <a:prstGeom prst="rect">
            <a:avLst/>
          </a:prstGeom>
          <a:noFill/>
        </p:spPr>
        <p:txBody>
          <a:bodyPr wrap="square" rtlCol="0">
            <a:spAutoFit/>
          </a:bodyPr>
          <a:lstStyle/>
          <a:p>
            <a:r>
              <a:rPr lang="en-US" sz="2000" dirty="0" smtClean="0">
                <a:latin typeface="Franklin Gothic Book"/>
                <a:cs typeface="Franklin Gothic Book"/>
              </a:rPr>
              <a:t>Hazard ratio per shift of patient exposure</a:t>
            </a:r>
            <a:endParaRPr lang="en-US" sz="2000" dirty="0">
              <a:latin typeface="Franklin Gothic Book"/>
              <a:cs typeface="Franklin Gothic Book"/>
            </a:endParaRPr>
          </a:p>
        </p:txBody>
      </p:sp>
      <p:graphicFrame>
        <p:nvGraphicFramePr>
          <p:cNvPr id="5" name="Chart 4"/>
          <p:cNvGraphicFramePr/>
          <p:nvPr>
            <p:extLst>
              <p:ext uri="{D42A27DB-BD31-4B8C-83A1-F6EECF244321}">
                <p14:modId xmlns:p14="http://schemas.microsoft.com/office/powerpoint/2010/main" val="2771229350"/>
              </p:ext>
            </p:extLst>
          </p:nvPr>
        </p:nvGraphicFramePr>
        <p:xfrm>
          <a:off x="1524000" y="1397000"/>
          <a:ext cx="5156172" cy="46064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823846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Tenet (AKA “NME”)</a:t>
            </a:r>
            <a:endParaRPr lang="en-US" dirty="0"/>
          </a:p>
        </p:txBody>
      </p:sp>
      <p:sp>
        <p:nvSpPr>
          <p:cNvPr id="4" name="TextBox 3"/>
          <p:cNvSpPr txBox="1"/>
          <p:nvPr/>
        </p:nvSpPr>
        <p:spPr>
          <a:xfrm>
            <a:off x="3900890" y="6007028"/>
            <a:ext cx="5243112" cy="830997"/>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Mod </a:t>
            </a:r>
            <a:r>
              <a:rPr lang="en-US" sz="1600" dirty="0" err="1" smtClean="0">
                <a:solidFill>
                  <a:schemeClr val="bg2"/>
                </a:solidFill>
                <a:latin typeface="Franklin Gothic Book" pitchFamily="34" charset="0"/>
              </a:rPr>
              <a:t>Hlthcr</a:t>
            </a:r>
            <a:r>
              <a:rPr lang="en-US" sz="1600" dirty="0" smtClean="0">
                <a:solidFill>
                  <a:schemeClr val="bg2"/>
                </a:solidFill>
                <a:latin typeface="Franklin Gothic Book" pitchFamily="34" charset="0"/>
              </a:rPr>
              <a:t> 3/29/85,4/26/85, 9/6/93, 7/4/94, 11/4/02, 1/16/06, 11/27/06; NYT 10/22/91, 7/31/94, 11/1/02, 6/30/06; USA Today 8/26/02</a:t>
            </a:r>
          </a:p>
        </p:txBody>
      </p:sp>
      <p:sp>
        <p:nvSpPr>
          <p:cNvPr id="3" name="TextBox 2"/>
          <p:cNvSpPr txBox="1"/>
          <p:nvPr/>
        </p:nvSpPr>
        <p:spPr>
          <a:xfrm>
            <a:off x="338132" y="1096785"/>
            <a:ext cx="8321349" cy="4632037"/>
          </a:xfrm>
          <a:prstGeom prst="rect">
            <a:avLst/>
          </a:prstGeom>
          <a:noFill/>
        </p:spPr>
        <p:txBody>
          <a:bodyPr wrap="square" rtlCol="0">
            <a:spAutoFit/>
          </a:bodyPr>
          <a:lstStyle/>
          <a:p>
            <a:pPr marL="342900" indent="-342900">
              <a:spcAft>
                <a:spcPts val="600"/>
              </a:spcAft>
              <a:buFont typeface="Arial"/>
              <a:buChar char="•"/>
            </a:pPr>
            <a:r>
              <a:rPr lang="en-US" sz="2000" dirty="0" smtClean="0">
                <a:latin typeface="Franklin Gothic Book"/>
                <a:cs typeface="Franklin Gothic Book"/>
              </a:rPr>
              <a:t>1985-1993: Recurrent criminal activity. Bribing state officials, kickbacks for referrals, and kidnapping psychiatric patients</a:t>
            </a:r>
          </a:p>
          <a:p>
            <a:pPr marL="342900" indent="-342900">
              <a:spcAft>
                <a:spcPts val="600"/>
              </a:spcAft>
              <a:buFont typeface="Arial"/>
              <a:buChar char="•"/>
            </a:pPr>
            <a:r>
              <a:rPr lang="en-US" sz="2000" dirty="0" smtClean="0">
                <a:latin typeface="Franklin Gothic Book"/>
                <a:cs typeface="Franklin Gothic Book"/>
              </a:rPr>
              <a:t>1994-1995: Pays $379M Federal fine for insurance fraud/kickbacks. Pays more than $200M in private settlements.</a:t>
            </a:r>
          </a:p>
          <a:p>
            <a:pPr marL="342900" indent="-342900">
              <a:spcAft>
                <a:spcPts val="600"/>
              </a:spcAft>
              <a:buFont typeface="Arial"/>
              <a:buChar char="•"/>
            </a:pPr>
            <a:r>
              <a:rPr lang="en-US" sz="2000" dirty="0" smtClean="0">
                <a:latin typeface="Franklin Gothic Book"/>
                <a:cs typeface="Franklin Gothic Book"/>
              </a:rPr>
              <a:t>CEO Richard </a:t>
            </a:r>
            <a:r>
              <a:rPr lang="en-US" sz="2000" dirty="0" err="1" smtClean="0">
                <a:latin typeface="Franklin Gothic Book"/>
                <a:cs typeface="Franklin Gothic Book"/>
              </a:rPr>
              <a:t>Esmer</a:t>
            </a:r>
            <a:r>
              <a:rPr lang="en-US" sz="2000" dirty="0" smtClean="0">
                <a:latin typeface="Franklin Gothic Book"/>
                <a:cs typeface="Franklin Gothic Book"/>
              </a:rPr>
              <a:t> retires with annual pension of $822,670 plus lump sum payment of $2.6M</a:t>
            </a:r>
          </a:p>
          <a:p>
            <a:pPr marL="342900" indent="-342900">
              <a:spcAft>
                <a:spcPts val="600"/>
              </a:spcAft>
              <a:buFont typeface="Arial"/>
              <a:buChar char="•"/>
            </a:pPr>
            <a:r>
              <a:rPr lang="en-US" sz="2000" dirty="0" smtClean="0">
                <a:latin typeface="Franklin Gothic Book"/>
                <a:cs typeface="Franklin Gothic Book"/>
              </a:rPr>
              <a:t>1995: New CEO J. </a:t>
            </a:r>
            <a:r>
              <a:rPr lang="en-US" sz="2000" dirty="0" err="1" smtClean="0">
                <a:latin typeface="Franklin Gothic Book"/>
                <a:cs typeface="Franklin Gothic Book"/>
              </a:rPr>
              <a:t>Barbakow</a:t>
            </a:r>
            <a:r>
              <a:rPr lang="en-US" sz="2000" dirty="0" smtClean="0">
                <a:latin typeface="Franklin Gothic Book"/>
                <a:cs typeface="Franklin Gothic Book"/>
              </a:rPr>
              <a:t> appointed</a:t>
            </a:r>
          </a:p>
          <a:p>
            <a:pPr marL="342900" indent="-342900">
              <a:spcAft>
                <a:spcPts val="600"/>
              </a:spcAft>
              <a:buFont typeface="Arial"/>
              <a:buChar char="•"/>
            </a:pPr>
            <a:r>
              <a:rPr lang="en-US" sz="2000" dirty="0" smtClean="0">
                <a:latin typeface="Franklin Gothic Book"/>
                <a:cs typeface="Franklin Gothic Book"/>
              </a:rPr>
              <a:t>2002-2003: FBI raids Tenet hospital re: unnecessary heart surgery + Medicare fraud</a:t>
            </a:r>
          </a:p>
          <a:p>
            <a:pPr marL="342900" indent="-342900">
              <a:spcAft>
                <a:spcPts val="600"/>
              </a:spcAft>
              <a:buFont typeface="Arial"/>
              <a:buChar char="•"/>
            </a:pPr>
            <a:r>
              <a:rPr lang="en-US" sz="2000" dirty="0" smtClean="0">
                <a:latin typeface="Franklin Gothic Book"/>
                <a:cs typeface="Franklin Gothic Book"/>
              </a:rPr>
              <a:t>2003: </a:t>
            </a:r>
            <a:r>
              <a:rPr lang="en-US" sz="2000" dirty="0" err="1" smtClean="0">
                <a:latin typeface="Franklin Gothic Book"/>
                <a:cs typeface="Franklin Gothic Book"/>
              </a:rPr>
              <a:t>Barbakow</a:t>
            </a:r>
            <a:r>
              <a:rPr lang="en-US" sz="2000" dirty="0" smtClean="0">
                <a:latin typeface="Franklin Gothic Book"/>
                <a:cs typeface="Franklin Gothic Book"/>
              </a:rPr>
              <a:t> forced out (total compensation = $400M)</a:t>
            </a:r>
          </a:p>
          <a:p>
            <a:pPr marL="342900" indent="-342900">
              <a:spcAft>
                <a:spcPts val="600"/>
              </a:spcAft>
              <a:buFont typeface="Arial"/>
              <a:buChar char="•"/>
            </a:pPr>
            <a:r>
              <a:rPr lang="en-US" sz="2000" dirty="0" smtClean="0">
                <a:latin typeface="Franklin Gothic Book"/>
                <a:cs typeface="Franklin Gothic Book"/>
              </a:rPr>
              <a:t>2003-2004: Pays $449M for unneeded heart surgery settlement</a:t>
            </a:r>
          </a:p>
          <a:p>
            <a:pPr marL="342900" indent="-342900">
              <a:spcAft>
                <a:spcPts val="600"/>
              </a:spcAft>
              <a:buFont typeface="Arial"/>
              <a:buChar char="•"/>
            </a:pPr>
            <a:r>
              <a:rPr lang="en-US" sz="2000" dirty="0" smtClean="0">
                <a:latin typeface="Franklin Gothic Book"/>
                <a:cs typeface="Franklin Gothic Book"/>
              </a:rPr>
              <a:t>2006: Pays $215M + $900M for Medicare outlier fraud + $80M for improperly deducting previous fines from taxes</a:t>
            </a:r>
            <a:endParaRPr lang="en-US" sz="2000" dirty="0">
              <a:latin typeface="Franklin Gothic Book"/>
              <a:cs typeface="Franklin Gothic Book"/>
            </a:endParaRPr>
          </a:p>
        </p:txBody>
      </p:sp>
    </p:spTree>
    <p:extLst>
      <p:ext uri="{BB962C8B-B14F-4D97-AF65-F5344CB8AC3E}">
        <p14:creationId xmlns:p14="http://schemas.microsoft.com/office/powerpoint/2010/main" val="336352403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For-Profit Dialysis Clinics’ </a:t>
            </a:r>
            <a:br>
              <a:rPr lang="en-US" dirty="0" smtClean="0"/>
            </a:br>
            <a:r>
              <a:rPr lang="en-US" dirty="0" smtClean="0"/>
              <a:t>Death Rates Are 9% Higher </a:t>
            </a:r>
            <a:endParaRPr lang="en-US" dirty="0"/>
          </a:p>
        </p:txBody>
      </p:sp>
      <p:sp>
        <p:nvSpPr>
          <p:cNvPr id="3" name="TextBox 2"/>
          <p:cNvSpPr txBox="1"/>
          <p:nvPr/>
        </p:nvSpPr>
        <p:spPr>
          <a:xfrm>
            <a:off x="3533242" y="6253249"/>
            <a:ext cx="5610761"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a:t>
            </a:r>
            <a:r>
              <a:rPr lang="fr-FR" sz="1600" dirty="0" err="1" smtClean="0">
                <a:solidFill>
                  <a:schemeClr val="bg2"/>
                </a:solidFill>
                <a:latin typeface="Franklin Gothic Book" pitchFamily="34" charset="0"/>
              </a:rPr>
              <a:t>Devereaux</a:t>
            </a:r>
            <a:r>
              <a:rPr lang="fr-FR" sz="1600" dirty="0" smtClean="0">
                <a:solidFill>
                  <a:schemeClr val="bg2"/>
                </a:solidFill>
                <a:latin typeface="Franklin Gothic Book" pitchFamily="34" charset="0"/>
              </a:rPr>
              <a:t> P. JAMA. 2002;288(19):2449-2457.</a:t>
            </a:r>
            <a:endParaRPr lang="en-US" sz="1600" dirty="0" smtClean="0">
              <a:solidFill>
                <a:schemeClr val="bg2"/>
              </a:solidFill>
              <a:latin typeface="Franklin Gothic Book" pitchFamily="34" charset="0"/>
            </a:endParaRPr>
          </a:p>
        </p:txBody>
      </p:sp>
      <p:grpSp>
        <p:nvGrpSpPr>
          <p:cNvPr id="6" name="Group 5"/>
          <p:cNvGrpSpPr/>
          <p:nvPr/>
        </p:nvGrpSpPr>
        <p:grpSpPr>
          <a:xfrm>
            <a:off x="4041091" y="1451386"/>
            <a:ext cx="4483715" cy="4370648"/>
            <a:chOff x="4552413" y="1451386"/>
            <a:chExt cx="4483715" cy="4370648"/>
          </a:xfrm>
        </p:grpSpPr>
        <p:sp>
          <p:nvSpPr>
            <p:cNvPr id="5" name="Rectangle 4"/>
            <p:cNvSpPr/>
            <p:nvPr/>
          </p:nvSpPr>
          <p:spPr>
            <a:xfrm>
              <a:off x="4552413" y="1451386"/>
              <a:ext cx="4395718" cy="4370648"/>
            </a:xfrm>
            <a:prstGeom prst="rect">
              <a:avLst/>
            </a:prstGeom>
            <a:ln>
              <a:solidFill>
                <a:srgbClr val="06050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8" name="Picture 3"/>
            <p:cNvPicPr>
              <a:picLocks noChangeAspect="1" noChangeArrowheads="1"/>
            </p:cNvPicPr>
            <p:nvPr/>
          </p:nvPicPr>
          <p:blipFill rotWithShape="1">
            <a:blip r:embed="rId2" cstate="print">
              <a:clrChange>
                <a:clrFrom>
                  <a:srgbClr val="FFFFFF"/>
                </a:clrFrom>
                <a:clrTo>
                  <a:srgbClr val="FFFFFF">
                    <a:alpha val="0"/>
                  </a:srgbClr>
                </a:clrTo>
              </a:clrChange>
              <a:lum bright="-40000"/>
              <a:extLst>
                <a:ext uri="{BEBA8EAE-BF5A-486C-A8C5-ECC9F3942E4B}">
                  <a14:imgProps xmlns:a14="http://schemas.microsoft.com/office/drawing/2010/main">
                    <a14:imgLayer r:embed="rId3">
                      <a14:imgEffect>
                        <a14:saturation sat="0"/>
                      </a14:imgEffect>
                    </a14:imgLayer>
                  </a14:imgProps>
                </a:ext>
              </a:extLst>
            </a:blip>
            <a:srcRect l="47258" t="13215" b="-1"/>
            <a:stretch/>
          </p:blipFill>
          <p:spPr bwMode="auto">
            <a:xfrm>
              <a:off x="4639671" y="1549927"/>
              <a:ext cx="4396457" cy="4272106"/>
            </a:xfrm>
            <a:prstGeom prst="rect">
              <a:avLst/>
            </a:prstGeom>
            <a:noFill/>
            <a:ln w="9525">
              <a:noFill/>
              <a:miter lim="800000"/>
              <a:headEnd/>
              <a:tailEnd/>
            </a:ln>
          </p:spPr>
        </p:pic>
      </p:grpSp>
      <p:sp>
        <p:nvSpPr>
          <p:cNvPr id="4" name="TextBox 3"/>
          <p:cNvSpPr txBox="1"/>
          <p:nvPr/>
        </p:nvSpPr>
        <p:spPr>
          <a:xfrm>
            <a:off x="189685" y="1583329"/>
            <a:ext cx="1443246" cy="1631216"/>
          </a:xfrm>
          <a:prstGeom prst="rect">
            <a:avLst/>
          </a:prstGeom>
          <a:noFill/>
        </p:spPr>
        <p:txBody>
          <a:bodyPr wrap="square" rtlCol="0">
            <a:spAutoFit/>
          </a:bodyPr>
          <a:lstStyle/>
          <a:p>
            <a:r>
              <a:rPr lang="en-US" sz="2000" dirty="0" smtClean="0">
                <a:latin typeface="Franklin Gothic Book"/>
                <a:cs typeface="Franklin Gothic Book"/>
              </a:rPr>
              <a:t>Relative Risk (RR) of mortality in hemodialysis patients</a:t>
            </a:r>
            <a:endParaRPr lang="en-US" sz="2000" dirty="0">
              <a:latin typeface="Franklin Gothic Book"/>
              <a:cs typeface="Franklin Gothic Book"/>
            </a:endParaRPr>
          </a:p>
        </p:txBody>
      </p:sp>
      <p:grpSp>
        <p:nvGrpSpPr>
          <p:cNvPr id="11" name="Group 10"/>
          <p:cNvGrpSpPr/>
          <p:nvPr/>
        </p:nvGrpSpPr>
        <p:grpSpPr>
          <a:xfrm>
            <a:off x="1797872" y="2383239"/>
            <a:ext cx="2498879" cy="2201817"/>
            <a:chOff x="1723648" y="2523430"/>
            <a:chExt cx="2498879" cy="2201817"/>
          </a:xfrm>
        </p:grpSpPr>
        <p:sp>
          <p:nvSpPr>
            <p:cNvPr id="10" name="Rectangle 9"/>
            <p:cNvSpPr/>
            <p:nvPr/>
          </p:nvSpPr>
          <p:spPr>
            <a:xfrm>
              <a:off x="1723648" y="2523430"/>
              <a:ext cx="2498879" cy="2201817"/>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17763" name="Picture 3"/>
            <p:cNvPicPr>
              <a:picLocks noChangeAspect="1" noChangeArrowheads="1"/>
            </p:cNvPicPr>
            <p:nvPr/>
          </p:nvPicPr>
          <p:blipFill rotWithShape="1">
            <a:blip r:embed="rId2" cstate="print">
              <a:clrChange>
                <a:clrFrom>
                  <a:srgbClr val="FFFFFF"/>
                </a:clrFrom>
                <a:clrTo>
                  <a:srgbClr val="FFFFFF">
                    <a:alpha val="0"/>
                  </a:srgbClr>
                </a:clrTo>
              </a:clrChange>
              <a:lum bright="-40000"/>
              <a:extLst>
                <a:ext uri="{BEBA8EAE-BF5A-486C-A8C5-ECC9F3942E4B}">
                  <a14:imgProps xmlns:a14="http://schemas.microsoft.com/office/drawing/2010/main">
                    <a14:imgLayer r:embed="rId4">
                      <a14:imgEffect>
                        <a14:saturation sat="0"/>
                      </a14:imgEffect>
                    </a14:imgLayer>
                  </a14:imgProps>
                </a:ext>
              </a:extLst>
            </a:blip>
            <a:srcRect l="410" t="20106" r="53812" b="11654"/>
            <a:stretch/>
          </p:blipFill>
          <p:spPr bwMode="auto">
            <a:xfrm>
              <a:off x="1834890" y="2630636"/>
              <a:ext cx="2276395" cy="2003899"/>
            </a:xfrm>
            <a:prstGeom prst="rect">
              <a:avLst/>
            </a:prstGeom>
            <a:noFill/>
            <a:ln w="9525">
              <a:noFill/>
              <a:miter lim="800000"/>
              <a:headEnd/>
              <a:tailEnd/>
            </a:ln>
          </p:spPr>
        </p:pic>
      </p:grpSp>
    </p:spTree>
    <p:extLst>
      <p:ext uri="{BB962C8B-B14F-4D97-AF65-F5344CB8AC3E}">
        <p14:creationId xmlns:p14="http://schemas.microsoft.com/office/powerpoint/2010/main" val="363765743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33242" y="6007028"/>
            <a:ext cx="5610761" cy="830997"/>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Note: Higher EPO dose associated with higher CV death rate</a:t>
            </a:r>
          </a:p>
          <a:p>
            <a:pPr algn="r"/>
            <a:r>
              <a:rPr lang="en-US" sz="1600" dirty="0" smtClean="0">
                <a:solidFill>
                  <a:schemeClr val="bg2"/>
                </a:solidFill>
                <a:latin typeface="Franklin Gothic Book" pitchFamily="34" charset="0"/>
              </a:rPr>
              <a:t>Similar pattern was observed among patients with HCT.33%</a:t>
            </a:r>
          </a:p>
          <a:p>
            <a:pPr algn="r"/>
            <a:r>
              <a:rPr lang="en-US" sz="1600" dirty="0" smtClean="0">
                <a:solidFill>
                  <a:schemeClr val="bg2"/>
                </a:solidFill>
                <a:latin typeface="Franklin Gothic Book" pitchFamily="34" charset="0"/>
              </a:rPr>
              <a:t>Source: </a:t>
            </a:r>
            <a:r>
              <a:rPr lang="fr-FR" sz="1600" dirty="0" smtClean="0">
                <a:solidFill>
                  <a:schemeClr val="bg2"/>
                </a:solidFill>
                <a:latin typeface="Franklin Gothic Book" pitchFamily="34" charset="0"/>
              </a:rPr>
              <a:t>JAMA 2007;297:1667</a:t>
            </a:r>
            <a:endParaRPr lang="en-US" sz="1600" dirty="0" smtClean="0">
              <a:solidFill>
                <a:schemeClr val="bg2"/>
              </a:solidFill>
              <a:latin typeface="Franklin Gothic Book" pitchFamily="34" charset="0"/>
            </a:endParaRPr>
          </a:p>
        </p:txBody>
      </p:sp>
      <p:sp>
        <p:nvSpPr>
          <p:cNvPr id="2" name="Title 1"/>
          <p:cNvSpPr>
            <a:spLocks noGrp="1"/>
          </p:cNvSpPr>
          <p:nvPr>
            <p:ph type="title"/>
          </p:nvPr>
        </p:nvSpPr>
        <p:spPr>
          <a:xfrm>
            <a:off x="343102" y="303842"/>
            <a:ext cx="8424809" cy="1143000"/>
          </a:xfrm>
        </p:spPr>
        <p:txBody>
          <a:bodyPr>
            <a:noAutofit/>
          </a:bodyPr>
          <a:lstStyle/>
          <a:p>
            <a:r>
              <a:rPr lang="en-US" sz="2000" dirty="0"/>
              <a:t>During era when more EPO = more </a:t>
            </a:r>
            <a:r>
              <a:rPr lang="en-US" sz="2000" dirty="0" smtClean="0"/>
              <a:t>profit</a:t>
            </a:r>
            <a:br>
              <a:rPr lang="en-US" sz="2000" dirty="0" smtClean="0"/>
            </a:br>
            <a:r>
              <a:rPr lang="en-US" sz="4000" dirty="0" smtClean="0"/>
              <a:t>For-Profit Dialysis Facilities</a:t>
            </a:r>
            <a:br>
              <a:rPr lang="en-US" sz="4000" dirty="0" smtClean="0"/>
            </a:br>
            <a:r>
              <a:rPr lang="en-US" sz="4000" dirty="0" smtClean="0"/>
              <a:t>Overdosed Patients with EPO</a:t>
            </a:r>
            <a:endParaRPr lang="en-US" sz="2000" dirty="0"/>
          </a:p>
        </p:txBody>
      </p:sp>
      <p:sp>
        <p:nvSpPr>
          <p:cNvPr id="4" name="TextBox 3"/>
          <p:cNvSpPr txBox="1"/>
          <p:nvPr/>
        </p:nvSpPr>
        <p:spPr>
          <a:xfrm>
            <a:off x="0" y="2028640"/>
            <a:ext cx="2012300" cy="1015663"/>
          </a:xfrm>
          <a:prstGeom prst="rect">
            <a:avLst/>
          </a:prstGeom>
          <a:noFill/>
        </p:spPr>
        <p:txBody>
          <a:bodyPr wrap="square" rtlCol="0">
            <a:spAutoFit/>
          </a:bodyPr>
          <a:lstStyle/>
          <a:p>
            <a:r>
              <a:rPr lang="en-US" sz="2000" dirty="0" smtClean="0">
                <a:latin typeface="Franklin Gothic Book"/>
                <a:cs typeface="Franklin Gothic Book"/>
              </a:rPr>
              <a:t>Weekly EPO units for patients with HCT &lt;33%</a:t>
            </a:r>
            <a:endParaRPr lang="en-US" sz="2000" dirty="0">
              <a:latin typeface="Franklin Gothic Book"/>
              <a:cs typeface="Franklin Gothic Book"/>
            </a:endParaRPr>
          </a:p>
        </p:txBody>
      </p:sp>
      <p:graphicFrame>
        <p:nvGraphicFramePr>
          <p:cNvPr id="5" name="Table 4"/>
          <p:cNvGraphicFramePr>
            <a:graphicFrameLocks noGrp="1"/>
          </p:cNvGraphicFramePr>
          <p:nvPr>
            <p:extLst>
              <p:ext uri="{D42A27DB-BD31-4B8C-83A1-F6EECF244321}">
                <p14:modId xmlns:p14="http://schemas.microsoft.com/office/powerpoint/2010/main" val="2849608322"/>
              </p:ext>
            </p:extLst>
          </p:nvPr>
        </p:nvGraphicFramePr>
        <p:xfrm>
          <a:off x="1954567" y="1715269"/>
          <a:ext cx="1014053" cy="3900600"/>
        </p:xfrm>
        <a:graphic>
          <a:graphicData uri="http://schemas.openxmlformats.org/drawingml/2006/table">
            <a:tbl>
              <a:tblPr>
                <a:tableStyleId>{5C22544A-7EE6-4342-B048-85BDC9FD1C3A}</a:tableStyleId>
              </a:tblPr>
              <a:tblGrid>
                <a:gridCol w="1014053"/>
              </a:tblGrid>
              <a:tr h="650100">
                <a:tc>
                  <a:txBody>
                    <a:bodyPr/>
                    <a:lstStyle/>
                    <a:p>
                      <a:pPr algn="r"/>
                      <a:r>
                        <a:rPr lang="en-US" sz="2000" dirty="0" smtClean="0">
                          <a:latin typeface="Franklin Gothic Book"/>
                          <a:cs typeface="Franklin Gothic Book"/>
                        </a:rPr>
                        <a:t>50,000</a:t>
                      </a:r>
                      <a:endParaRPr lang="en-US" sz="2000" dirty="0">
                        <a:latin typeface="Franklin Gothic Book"/>
                        <a:cs typeface="Franklin Gothic Book"/>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650100">
                <a:tc>
                  <a:txBody>
                    <a:bodyPr/>
                    <a:lstStyle/>
                    <a:p>
                      <a:pPr algn="r"/>
                      <a:r>
                        <a:rPr lang="en-US" sz="2000" dirty="0" smtClean="0">
                          <a:latin typeface="Franklin Gothic Book"/>
                          <a:cs typeface="Franklin Gothic Book"/>
                        </a:rPr>
                        <a:t>40,000</a:t>
                      </a:r>
                      <a:endParaRPr lang="en-US" sz="2000" dirty="0">
                        <a:latin typeface="Franklin Gothic Book"/>
                        <a:cs typeface="Franklin Gothic Book"/>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650100">
                <a:tc>
                  <a:txBody>
                    <a:bodyPr/>
                    <a:lstStyle/>
                    <a:p>
                      <a:pPr algn="r"/>
                      <a:r>
                        <a:rPr lang="en-US" sz="2000" dirty="0" smtClean="0">
                          <a:latin typeface="Franklin Gothic Book"/>
                          <a:cs typeface="Franklin Gothic Book"/>
                        </a:rPr>
                        <a:t>30,000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50100">
                <a:tc>
                  <a:txBody>
                    <a:bodyPr/>
                    <a:lstStyle/>
                    <a:p>
                      <a:pPr algn="r"/>
                      <a:r>
                        <a:rPr lang="en-US" sz="2000" dirty="0" smtClean="0">
                          <a:latin typeface="Franklin Gothic Book"/>
                          <a:cs typeface="Franklin Gothic Book"/>
                        </a:rPr>
                        <a:t>20,000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50100">
                <a:tc>
                  <a:txBody>
                    <a:bodyPr/>
                    <a:lstStyle/>
                    <a:p>
                      <a:pPr algn="r"/>
                      <a:r>
                        <a:rPr lang="en-US" sz="2000" dirty="0" smtClean="0">
                          <a:latin typeface="Franklin Gothic Book"/>
                          <a:cs typeface="Franklin Gothic Book"/>
                        </a:rPr>
                        <a:t>10,000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50100">
                <a:tc>
                  <a:txBody>
                    <a:bodyPr/>
                    <a:lstStyle/>
                    <a:p>
                      <a:pPr algn="r"/>
                      <a:r>
                        <a:rPr lang="en-US" sz="2000" dirty="0" smtClean="0">
                          <a:latin typeface="Franklin Gothic Book"/>
                          <a:cs typeface="Franklin Gothic Book"/>
                        </a:rPr>
                        <a:t>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097706971"/>
              </p:ext>
            </p:extLst>
          </p:nvPr>
        </p:nvGraphicFramePr>
        <p:xfrm>
          <a:off x="2968964" y="5454281"/>
          <a:ext cx="5748246" cy="396240"/>
        </p:xfrm>
        <a:graphic>
          <a:graphicData uri="http://schemas.openxmlformats.org/drawingml/2006/table">
            <a:tbl>
              <a:tblPr>
                <a:tableStyleId>{5C22544A-7EE6-4342-B048-85BDC9FD1C3A}</a:tableStyleId>
              </a:tblPr>
              <a:tblGrid>
                <a:gridCol w="1916082"/>
                <a:gridCol w="1916082"/>
                <a:gridCol w="1916082"/>
              </a:tblGrid>
              <a:tr h="370840">
                <a:tc>
                  <a:txBody>
                    <a:bodyPr/>
                    <a:lstStyle/>
                    <a:p>
                      <a:pPr algn="ctr"/>
                      <a:r>
                        <a:rPr lang="en-US" sz="2000" dirty="0" smtClean="0">
                          <a:latin typeface="Franklin Gothic Book"/>
                          <a:cs typeface="Franklin Gothic Book"/>
                        </a:rPr>
                        <a:t>Non-Profit</a:t>
                      </a:r>
                      <a:endParaRPr lang="en-US" sz="2000" dirty="0">
                        <a:latin typeface="Franklin Gothic Book"/>
                        <a:cs typeface="Franklin Gothic Book"/>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dirty="0" smtClean="0">
                          <a:latin typeface="Franklin Gothic Book"/>
                          <a:cs typeface="Franklin Gothic Book"/>
                        </a:rPr>
                        <a:t>For-Profit</a:t>
                      </a:r>
                      <a:endParaRPr lang="en-US" sz="2000" dirty="0">
                        <a:latin typeface="Franklin Gothic Book"/>
                        <a:cs typeface="Franklin Gothic Book"/>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dirty="0" smtClean="0">
                          <a:latin typeface="Franklin Gothic Book"/>
                          <a:cs typeface="Franklin Gothic Book"/>
                        </a:rPr>
                        <a:t>Hospital-Based</a:t>
                      </a:r>
                      <a:endParaRPr lang="en-US" sz="2000" dirty="0">
                        <a:latin typeface="Franklin Gothic Book"/>
                        <a:cs typeface="Franklin Gothic Book"/>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7" name="Rectangle 6"/>
          <p:cNvSpPr/>
          <p:nvPr/>
        </p:nvSpPr>
        <p:spPr>
          <a:xfrm>
            <a:off x="2977212" y="1913189"/>
            <a:ext cx="5748246" cy="3513012"/>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aphicFrame>
        <p:nvGraphicFramePr>
          <p:cNvPr id="8" name="Table 7"/>
          <p:cNvGraphicFramePr>
            <a:graphicFrameLocks noGrp="1"/>
          </p:cNvGraphicFramePr>
          <p:nvPr>
            <p:extLst>
              <p:ext uri="{D42A27DB-BD31-4B8C-83A1-F6EECF244321}">
                <p14:modId xmlns:p14="http://schemas.microsoft.com/office/powerpoint/2010/main" val="1576778204"/>
              </p:ext>
            </p:extLst>
          </p:nvPr>
        </p:nvGraphicFramePr>
        <p:xfrm>
          <a:off x="2977212" y="1913191"/>
          <a:ext cx="5748246" cy="3513010"/>
        </p:xfrm>
        <a:graphic>
          <a:graphicData uri="http://schemas.openxmlformats.org/drawingml/2006/table">
            <a:tbl>
              <a:tblPr>
                <a:tableStyleId>{5C22544A-7EE6-4342-B048-85BDC9FD1C3A}</a:tableStyleId>
              </a:tblPr>
              <a:tblGrid>
                <a:gridCol w="5748246"/>
              </a:tblGrid>
              <a:tr h="702602">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9525" cap="flat" cmpd="sng" algn="ctr">
                      <a:solidFill>
                        <a:scrgbClr r="0" g="0" b="0"/>
                      </a:solidFill>
                      <a:prstDash val="sysDot"/>
                      <a:round/>
                      <a:headEnd type="none" w="med" len="med"/>
                      <a:tailEnd type="none" w="med" len="med"/>
                    </a:lnB>
                    <a:noFill/>
                  </a:tcPr>
                </a:tc>
              </a:tr>
              <a:tr h="702602">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noFill/>
                  </a:tcPr>
                </a:tc>
              </a:tr>
              <a:tr h="702602">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noFill/>
                  </a:tcPr>
                </a:tc>
              </a:tr>
              <a:tr h="702602">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noFill/>
                  </a:tcPr>
                </a:tc>
              </a:tr>
              <a:tr h="702602">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9525" cap="flat" cmpd="sng" algn="ctr">
                      <a:solidFill>
                        <a:scrgbClr r="0" g="0" b="0"/>
                      </a:solidFill>
                      <a:prstDash val="sysDot"/>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sp>
        <p:nvSpPr>
          <p:cNvPr id="9" name="Rectangle 8"/>
          <p:cNvSpPr/>
          <p:nvPr/>
        </p:nvSpPr>
        <p:spPr>
          <a:xfrm>
            <a:off x="3315343" y="3430546"/>
            <a:ext cx="1253563" cy="2003901"/>
          </a:xfrm>
          <a:prstGeom prst="rect">
            <a:avLst/>
          </a:prstGeom>
          <a:solidFill>
            <a:schemeClr val="accent1">
              <a:lumMod val="50000"/>
            </a:schemeClr>
          </a:solidFill>
          <a:ln w="9525" cmpd="sng">
            <a:solidFill>
              <a:srgbClr val="06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224381" y="2647128"/>
            <a:ext cx="1253563" cy="2787319"/>
          </a:xfrm>
          <a:prstGeom prst="rect">
            <a:avLst/>
          </a:prstGeom>
          <a:solidFill>
            <a:schemeClr val="accent1">
              <a:lumMod val="50000"/>
            </a:schemeClr>
          </a:solidFill>
          <a:ln w="9525" cmpd="sng">
            <a:solidFill>
              <a:srgbClr val="06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133418" y="3760406"/>
            <a:ext cx="1253563" cy="1674041"/>
          </a:xfrm>
          <a:prstGeom prst="rect">
            <a:avLst/>
          </a:prstGeom>
          <a:solidFill>
            <a:schemeClr val="accent1">
              <a:lumMod val="50000"/>
            </a:schemeClr>
          </a:solidFill>
          <a:ln w="9525" cmpd="sng">
            <a:solidFill>
              <a:srgbClr val="06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290554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Quality Better at </a:t>
            </a:r>
            <a:br>
              <a:rPr lang="en-US" dirty="0" smtClean="0"/>
            </a:br>
            <a:r>
              <a:rPr lang="en-US" dirty="0" smtClean="0"/>
              <a:t>Non-Profit Nursing Homes</a:t>
            </a:r>
            <a:endParaRPr lang="en-US" dirty="0"/>
          </a:p>
        </p:txBody>
      </p:sp>
      <p:sp>
        <p:nvSpPr>
          <p:cNvPr id="3" name="TextBox 2"/>
          <p:cNvSpPr txBox="1"/>
          <p:nvPr/>
        </p:nvSpPr>
        <p:spPr>
          <a:xfrm>
            <a:off x="3900890" y="6053194"/>
            <a:ext cx="5243112" cy="738664"/>
          </a:xfrm>
          <a:prstGeom prst="rect">
            <a:avLst/>
          </a:prstGeom>
          <a:noFill/>
        </p:spPr>
        <p:txBody>
          <a:bodyPr wrap="square" rtlCol="0" anchor="ctr">
            <a:spAutoFit/>
          </a:bodyPr>
          <a:lstStyle/>
          <a:p>
            <a:pPr algn="r"/>
            <a:r>
              <a:rPr lang="en-US" sz="1400" dirty="0" smtClean="0">
                <a:solidFill>
                  <a:schemeClr val="bg2"/>
                </a:solidFill>
                <a:latin typeface="Franklin Gothic Book" pitchFamily="34" charset="0"/>
              </a:rPr>
              <a:t>Most studies with non-significant results also favored non-profits</a:t>
            </a:r>
          </a:p>
          <a:p>
            <a:pPr algn="r"/>
            <a:r>
              <a:rPr lang="en-US" sz="1400" dirty="0" smtClean="0">
                <a:solidFill>
                  <a:schemeClr val="bg2"/>
                </a:solidFill>
                <a:latin typeface="Franklin Gothic Book" pitchFamily="34" charset="0"/>
              </a:rPr>
              <a:t>Parenthetic numbers = N </a:t>
            </a:r>
          </a:p>
          <a:p>
            <a:pPr algn="r"/>
            <a:r>
              <a:rPr lang="en-US" sz="1400" dirty="0" smtClean="0">
                <a:solidFill>
                  <a:schemeClr val="bg2"/>
                </a:solidFill>
                <a:latin typeface="Franklin Gothic Book" pitchFamily="34" charset="0"/>
              </a:rPr>
              <a:t>Source: BMJ 2009;33:B2732</a:t>
            </a:r>
          </a:p>
        </p:txBody>
      </p:sp>
      <p:graphicFrame>
        <p:nvGraphicFramePr>
          <p:cNvPr id="5" name="Chart 4"/>
          <p:cNvGraphicFramePr/>
          <p:nvPr>
            <p:extLst>
              <p:ext uri="{D42A27DB-BD31-4B8C-83A1-F6EECF244321}">
                <p14:modId xmlns:p14="http://schemas.microsoft.com/office/powerpoint/2010/main" val="3162323223"/>
              </p:ext>
            </p:extLst>
          </p:nvPr>
        </p:nvGraphicFramePr>
        <p:xfrm>
          <a:off x="124358" y="1411629"/>
          <a:ext cx="7051853" cy="3986987"/>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1542292" y="5641342"/>
            <a:ext cx="292608" cy="292608"/>
          </a:xfrm>
          <a:prstGeom prst="rect">
            <a:avLst/>
          </a:prstGeom>
          <a:solidFill>
            <a:srgbClr val="800000"/>
          </a:solidFill>
          <a:ln w="9525" cmpd="sng">
            <a:solidFill>
              <a:srgbClr val="06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762967" y="5638800"/>
            <a:ext cx="3568480" cy="361637"/>
          </a:xfrm>
          <a:prstGeom prst="rect">
            <a:avLst/>
          </a:prstGeom>
          <a:noFill/>
        </p:spPr>
        <p:txBody>
          <a:bodyPr wrap="square" rtlCol="0">
            <a:spAutoFit/>
          </a:bodyPr>
          <a:lstStyle/>
          <a:p>
            <a:pPr>
              <a:lnSpc>
                <a:spcPct val="85000"/>
              </a:lnSpc>
            </a:pPr>
            <a:r>
              <a:rPr lang="en-US" sz="2000" dirty="0" smtClean="0">
                <a:latin typeface="Franklin Gothic Book"/>
                <a:cs typeface="Franklin Gothic Book"/>
              </a:rPr>
              <a:t>Results favor for-profits</a:t>
            </a:r>
            <a:endParaRPr lang="en-US" sz="2000" dirty="0">
              <a:latin typeface="Franklin Gothic Book"/>
              <a:cs typeface="Franklin Gothic Book"/>
            </a:endParaRPr>
          </a:p>
        </p:txBody>
      </p:sp>
      <p:sp>
        <p:nvSpPr>
          <p:cNvPr id="9" name="TextBox 8"/>
          <p:cNvSpPr txBox="1"/>
          <p:nvPr/>
        </p:nvSpPr>
        <p:spPr>
          <a:xfrm>
            <a:off x="5038955" y="5638800"/>
            <a:ext cx="3271111" cy="361637"/>
          </a:xfrm>
          <a:prstGeom prst="rect">
            <a:avLst/>
          </a:prstGeom>
          <a:noFill/>
        </p:spPr>
        <p:txBody>
          <a:bodyPr wrap="square" rtlCol="0">
            <a:spAutoFit/>
          </a:bodyPr>
          <a:lstStyle/>
          <a:p>
            <a:pPr>
              <a:lnSpc>
                <a:spcPct val="85000"/>
              </a:lnSpc>
            </a:pPr>
            <a:r>
              <a:rPr lang="en-US" sz="2000" dirty="0" smtClean="0">
                <a:latin typeface="Franklin Gothic Book"/>
                <a:cs typeface="Franklin Gothic Book"/>
              </a:rPr>
              <a:t>Results favor non-profits</a:t>
            </a:r>
            <a:endParaRPr lang="en-US" sz="2000" dirty="0">
              <a:latin typeface="Franklin Gothic Book"/>
              <a:cs typeface="Franklin Gothic Book"/>
            </a:endParaRPr>
          </a:p>
        </p:txBody>
      </p:sp>
      <p:sp>
        <p:nvSpPr>
          <p:cNvPr id="16" name="Rectangle 15"/>
          <p:cNvSpPr/>
          <p:nvPr/>
        </p:nvSpPr>
        <p:spPr>
          <a:xfrm>
            <a:off x="4810966" y="5641342"/>
            <a:ext cx="292608" cy="292608"/>
          </a:xfrm>
          <a:prstGeom prst="rect">
            <a:avLst/>
          </a:prstGeom>
          <a:solidFill>
            <a:srgbClr val="005148"/>
          </a:solidFill>
          <a:ln w="9525" cmpd="sng">
            <a:solidFill>
              <a:srgbClr val="06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230368" y="3299156"/>
            <a:ext cx="3021178" cy="769441"/>
          </a:xfrm>
          <a:prstGeom prst="rect">
            <a:avLst/>
          </a:prstGeom>
          <a:solidFill>
            <a:schemeClr val="accent1">
              <a:lumMod val="50000"/>
            </a:schemeClr>
          </a:solidFill>
          <a:ln>
            <a:solidFill>
              <a:schemeClr val="tx1"/>
            </a:solidFill>
          </a:ln>
        </p:spPr>
        <p:txBody>
          <a:bodyPr wrap="square" rtlCol="0">
            <a:spAutoFit/>
          </a:bodyPr>
          <a:lstStyle/>
          <a:p>
            <a:pPr algn="ctr"/>
            <a:r>
              <a:rPr lang="en-US" sz="2000" dirty="0" smtClean="0">
                <a:solidFill>
                  <a:srgbClr val="EBF1DD"/>
                </a:solidFill>
                <a:latin typeface="Franklin Gothic Medium" pitchFamily="34" charset="0"/>
              </a:rPr>
              <a:t>A meta-analysis including </a:t>
            </a:r>
            <a:r>
              <a:rPr lang="en-US" sz="2400" b="1" dirty="0" smtClean="0">
                <a:solidFill>
                  <a:srgbClr val="EBF1DD"/>
                </a:solidFill>
                <a:latin typeface="Franklin Gothic Medium" pitchFamily="34" charset="0"/>
              </a:rPr>
              <a:t>every published study</a:t>
            </a:r>
            <a:endParaRPr lang="en-US" sz="2000" b="1" dirty="0" smtClean="0">
              <a:solidFill>
                <a:srgbClr val="EBF1DD"/>
              </a:solidFill>
              <a:latin typeface="Franklin Gothic Medium" pitchFamily="34" charset="0"/>
            </a:endParaRPr>
          </a:p>
        </p:txBody>
      </p:sp>
      <p:sp>
        <p:nvSpPr>
          <p:cNvPr id="19" name="TextBox 18"/>
          <p:cNvSpPr txBox="1"/>
          <p:nvPr/>
        </p:nvSpPr>
        <p:spPr>
          <a:xfrm>
            <a:off x="3586107" y="2523744"/>
            <a:ext cx="335348" cy="400110"/>
          </a:xfrm>
          <a:prstGeom prst="rect">
            <a:avLst/>
          </a:prstGeom>
          <a:noFill/>
        </p:spPr>
        <p:txBody>
          <a:bodyPr wrap="none" rtlCol="0">
            <a:spAutoFit/>
          </a:bodyPr>
          <a:lstStyle/>
          <a:p>
            <a:r>
              <a:rPr lang="en-US" sz="2000" dirty="0" smtClean="0">
                <a:solidFill>
                  <a:srgbClr val="003300"/>
                </a:solidFill>
                <a:latin typeface="Franklin Gothic Book"/>
                <a:cs typeface="Franklin Gothic Book"/>
              </a:rPr>
              <a:t>0</a:t>
            </a:r>
            <a:endParaRPr lang="en-US" sz="2000" dirty="0">
              <a:solidFill>
                <a:srgbClr val="003300"/>
              </a:solidFill>
              <a:latin typeface="Franklin Gothic Book"/>
              <a:cs typeface="Franklin Gothic Book"/>
            </a:endParaRPr>
          </a:p>
        </p:txBody>
      </p:sp>
      <p:sp>
        <p:nvSpPr>
          <p:cNvPr id="20" name="TextBox 19"/>
          <p:cNvSpPr txBox="1"/>
          <p:nvPr/>
        </p:nvSpPr>
        <p:spPr>
          <a:xfrm>
            <a:off x="3586107" y="3436925"/>
            <a:ext cx="335348" cy="400110"/>
          </a:xfrm>
          <a:prstGeom prst="rect">
            <a:avLst/>
          </a:prstGeom>
          <a:noFill/>
        </p:spPr>
        <p:txBody>
          <a:bodyPr wrap="none" rtlCol="0">
            <a:spAutoFit/>
          </a:bodyPr>
          <a:lstStyle/>
          <a:p>
            <a:r>
              <a:rPr lang="en-US" sz="2000" dirty="0" smtClean="0">
                <a:solidFill>
                  <a:srgbClr val="003300"/>
                </a:solidFill>
                <a:latin typeface="Franklin Gothic Book"/>
                <a:cs typeface="Franklin Gothic Book"/>
              </a:rPr>
              <a:t>0</a:t>
            </a:r>
            <a:endParaRPr lang="en-US" sz="2000" dirty="0">
              <a:solidFill>
                <a:srgbClr val="003300"/>
              </a:solidFill>
              <a:latin typeface="Franklin Gothic Book"/>
              <a:cs typeface="Franklin Gothic Book"/>
            </a:endParaRPr>
          </a:p>
        </p:txBody>
      </p:sp>
      <p:sp>
        <p:nvSpPr>
          <p:cNvPr id="21" name="TextBox 20"/>
          <p:cNvSpPr txBox="1"/>
          <p:nvPr/>
        </p:nvSpPr>
        <p:spPr>
          <a:xfrm>
            <a:off x="3586107" y="3890467"/>
            <a:ext cx="335348" cy="400110"/>
          </a:xfrm>
          <a:prstGeom prst="rect">
            <a:avLst/>
          </a:prstGeom>
          <a:noFill/>
        </p:spPr>
        <p:txBody>
          <a:bodyPr wrap="none" rtlCol="0">
            <a:spAutoFit/>
          </a:bodyPr>
          <a:lstStyle/>
          <a:p>
            <a:r>
              <a:rPr lang="en-US" sz="2000" dirty="0" smtClean="0">
                <a:solidFill>
                  <a:srgbClr val="003300"/>
                </a:solidFill>
                <a:latin typeface="Franklin Gothic Book"/>
                <a:cs typeface="Franklin Gothic Book"/>
              </a:rPr>
              <a:t>0</a:t>
            </a:r>
            <a:endParaRPr lang="en-US" sz="2000" dirty="0">
              <a:solidFill>
                <a:srgbClr val="003300"/>
              </a:solidFill>
              <a:latin typeface="Franklin Gothic Book"/>
              <a:cs typeface="Franklin Gothic Book"/>
            </a:endParaRPr>
          </a:p>
        </p:txBody>
      </p:sp>
      <p:sp>
        <p:nvSpPr>
          <p:cNvPr id="22" name="TextBox 21"/>
          <p:cNvSpPr txBox="1"/>
          <p:nvPr/>
        </p:nvSpPr>
        <p:spPr>
          <a:xfrm>
            <a:off x="3586107" y="4344010"/>
            <a:ext cx="335348" cy="400110"/>
          </a:xfrm>
          <a:prstGeom prst="rect">
            <a:avLst/>
          </a:prstGeom>
          <a:noFill/>
        </p:spPr>
        <p:txBody>
          <a:bodyPr wrap="none" rtlCol="0">
            <a:spAutoFit/>
          </a:bodyPr>
          <a:lstStyle/>
          <a:p>
            <a:r>
              <a:rPr lang="en-US" sz="2000" dirty="0" smtClean="0">
                <a:solidFill>
                  <a:srgbClr val="003300"/>
                </a:solidFill>
                <a:latin typeface="Franklin Gothic Book"/>
                <a:cs typeface="Franklin Gothic Book"/>
              </a:rPr>
              <a:t>0</a:t>
            </a:r>
            <a:endParaRPr lang="en-US" sz="2000" dirty="0">
              <a:solidFill>
                <a:srgbClr val="003300"/>
              </a:solidFill>
              <a:latin typeface="Franklin Gothic Book"/>
              <a:cs typeface="Franklin Gothic Book"/>
            </a:endParaRPr>
          </a:p>
        </p:txBody>
      </p:sp>
      <p:sp>
        <p:nvSpPr>
          <p:cNvPr id="23" name="TextBox 22"/>
          <p:cNvSpPr txBox="1"/>
          <p:nvPr/>
        </p:nvSpPr>
        <p:spPr>
          <a:xfrm>
            <a:off x="3586107" y="4797552"/>
            <a:ext cx="335348" cy="400110"/>
          </a:xfrm>
          <a:prstGeom prst="rect">
            <a:avLst/>
          </a:prstGeom>
          <a:noFill/>
        </p:spPr>
        <p:txBody>
          <a:bodyPr wrap="none" rtlCol="0">
            <a:spAutoFit/>
          </a:bodyPr>
          <a:lstStyle/>
          <a:p>
            <a:r>
              <a:rPr lang="en-US" sz="2000" dirty="0" smtClean="0">
                <a:solidFill>
                  <a:srgbClr val="003300"/>
                </a:solidFill>
                <a:latin typeface="Franklin Gothic Book"/>
                <a:cs typeface="Franklin Gothic Book"/>
              </a:rPr>
              <a:t>0</a:t>
            </a:r>
            <a:endParaRPr lang="en-US" sz="2000" dirty="0">
              <a:solidFill>
                <a:srgbClr val="003300"/>
              </a:solidFill>
              <a:latin typeface="Franklin Gothic Book"/>
              <a:cs typeface="Franklin Gothic Book"/>
            </a:endParaRPr>
          </a:p>
        </p:txBody>
      </p:sp>
      <p:sp>
        <p:nvSpPr>
          <p:cNvPr id="15" name="TextBox 14"/>
          <p:cNvSpPr txBox="1"/>
          <p:nvPr/>
        </p:nvSpPr>
        <p:spPr>
          <a:xfrm>
            <a:off x="3586107" y="1612345"/>
            <a:ext cx="335348" cy="400110"/>
          </a:xfrm>
          <a:prstGeom prst="rect">
            <a:avLst/>
          </a:prstGeom>
          <a:noFill/>
        </p:spPr>
        <p:txBody>
          <a:bodyPr wrap="none" rtlCol="0">
            <a:spAutoFit/>
          </a:bodyPr>
          <a:lstStyle/>
          <a:p>
            <a:r>
              <a:rPr lang="en-US" sz="2000" dirty="0" smtClean="0">
                <a:solidFill>
                  <a:schemeClr val="bg1"/>
                </a:solidFill>
                <a:latin typeface="Franklin Gothic Book"/>
                <a:cs typeface="Franklin Gothic Book"/>
              </a:rPr>
              <a:t>1</a:t>
            </a:r>
            <a:endParaRPr lang="en-US" sz="2000" dirty="0">
              <a:solidFill>
                <a:schemeClr val="bg1"/>
              </a:solidFill>
              <a:latin typeface="Franklin Gothic Book"/>
              <a:cs typeface="Franklin Gothic Book"/>
            </a:endParaRPr>
          </a:p>
        </p:txBody>
      </p:sp>
      <p:sp>
        <p:nvSpPr>
          <p:cNvPr id="17" name="TextBox 16"/>
          <p:cNvSpPr txBox="1"/>
          <p:nvPr/>
        </p:nvSpPr>
        <p:spPr>
          <a:xfrm>
            <a:off x="3586107" y="2952240"/>
            <a:ext cx="335348" cy="400110"/>
          </a:xfrm>
          <a:prstGeom prst="rect">
            <a:avLst/>
          </a:prstGeom>
          <a:noFill/>
        </p:spPr>
        <p:txBody>
          <a:bodyPr wrap="none" rtlCol="0">
            <a:spAutoFit/>
          </a:bodyPr>
          <a:lstStyle/>
          <a:p>
            <a:r>
              <a:rPr lang="en-US" sz="2000" dirty="0" smtClean="0">
                <a:solidFill>
                  <a:schemeClr val="bg1"/>
                </a:solidFill>
                <a:latin typeface="Franklin Gothic Book"/>
                <a:cs typeface="Franklin Gothic Book"/>
              </a:rPr>
              <a:t>1</a:t>
            </a:r>
            <a:endParaRPr lang="en-US" sz="2000" dirty="0">
              <a:solidFill>
                <a:schemeClr val="bg1"/>
              </a:solidFill>
              <a:latin typeface="Franklin Gothic Book"/>
              <a:cs typeface="Franklin Gothic Book"/>
            </a:endParaRPr>
          </a:p>
        </p:txBody>
      </p:sp>
      <p:sp>
        <p:nvSpPr>
          <p:cNvPr id="18" name="TextBox 17"/>
          <p:cNvSpPr txBox="1"/>
          <p:nvPr/>
        </p:nvSpPr>
        <p:spPr>
          <a:xfrm>
            <a:off x="2792063" y="2057338"/>
            <a:ext cx="335348" cy="400110"/>
          </a:xfrm>
          <a:prstGeom prst="rect">
            <a:avLst/>
          </a:prstGeom>
          <a:noFill/>
        </p:spPr>
        <p:txBody>
          <a:bodyPr wrap="none" rtlCol="0">
            <a:spAutoFit/>
          </a:bodyPr>
          <a:lstStyle/>
          <a:p>
            <a:r>
              <a:rPr lang="en-US" sz="2000" dirty="0" smtClean="0">
                <a:solidFill>
                  <a:schemeClr val="bg1"/>
                </a:solidFill>
                <a:latin typeface="Franklin Gothic Book"/>
                <a:cs typeface="Franklin Gothic Book"/>
              </a:rPr>
              <a:t>4</a:t>
            </a:r>
            <a:endParaRPr lang="en-US" sz="2000" dirty="0">
              <a:solidFill>
                <a:schemeClr val="bg1"/>
              </a:solidFill>
              <a:latin typeface="Franklin Gothic Book"/>
              <a:cs typeface="Franklin Gothic Book"/>
            </a:endParaRPr>
          </a:p>
        </p:txBody>
      </p:sp>
    </p:spTree>
    <p:extLst>
      <p:ext uri="{BB962C8B-B14F-4D97-AF65-F5344CB8AC3E}">
        <p14:creationId xmlns:p14="http://schemas.microsoft.com/office/powerpoint/2010/main" val="86580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86937" y="6130138"/>
            <a:ext cx="5757065" cy="584776"/>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Note: Adjusted odds ratio for for-profits = 1.09</a:t>
            </a:r>
          </a:p>
          <a:p>
            <a:pPr algn="r"/>
            <a:r>
              <a:rPr lang="en-US" sz="1600" dirty="0" smtClean="0">
                <a:solidFill>
                  <a:schemeClr val="bg2"/>
                </a:solidFill>
                <a:latin typeface="Franklin Gothic Book" pitchFamily="34" charset="0"/>
              </a:rPr>
              <a:t>Source: JAMA 2003;290:73</a:t>
            </a:r>
          </a:p>
        </p:txBody>
      </p:sp>
      <p:sp>
        <p:nvSpPr>
          <p:cNvPr id="2" name="Title 1"/>
          <p:cNvSpPr>
            <a:spLocks noGrp="1"/>
          </p:cNvSpPr>
          <p:nvPr>
            <p:ph type="title"/>
          </p:nvPr>
        </p:nvSpPr>
        <p:spPr/>
        <p:txBody>
          <a:bodyPr>
            <a:normAutofit fontScale="90000"/>
          </a:bodyPr>
          <a:lstStyle/>
          <a:p>
            <a:r>
              <a:rPr lang="en-US" sz="3100" dirty="0" smtClean="0"/>
              <a:t>For-Profit Nursing Homes:</a:t>
            </a:r>
            <a:br>
              <a:rPr lang="en-US" sz="3100" dirty="0" smtClean="0"/>
            </a:br>
            <a:r>
              <a:rPr lang="en-US" dirty="0" smtClean="0"/>
              <a:t>More Inappropriate Feeding Tubes</a:t>
            </a:r>
            <a:endParaRPr lang="en-US" dirty="0"/>
          </a:p>
        </p:txBody>
      </p:sp>
      <p:graphicFrame>
        <p:nvGraphicFramePr>
          <p:cNvPr id="5" name="Chart 4"/>
          <p:cNvGraphicFramePr/>
          <p:nvPr>
            <p:extLst>
              <p:ext uri="{D42A27DB-BD31-4B8C-83A1-F6EECF244321}">
                <p14:modId xmlns:p14="http://schemas.microsoft.com/office/powerpoint/2010/main" val="3146038201"/>
              </p:ext>
            </p:extLst>
          </p:nvPr>
        </p:nvGraphicFramePr>
        <p:xfrm>
          <a:off x="1886702" y="1347521"/>
          <a:ext cx="5370596" cy="4606456"/>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0" y="2094612"/>
            <a:ext cx="1880345" cy="1938992"/>
          </a:xfrm>
          <a:prstGeom prst="rect">
            <a:avLst/>
          </a:prstGeom>
          <a:noFill/>
        </p:spPr>
        <p:txBody>
          <a:bodyPr wrap="square" rtlCol="0">
            <a:spAutoFit/>
          </a:bodyPr>
          <a:lstStyle/>
          <a:p>
            <a:r>
              <a:rPr lang="en-US" sz="2000" dirty="0" smtClean="0">
                <a:latin typeface="Franklin Gothic Book"/>
                <a:cs typeface="Franklin Gothic Book"/>
              </a:rPr>
              <a:t>Rate of feeding tubes in patients with advanced cognitive impairment</a:t>
            </a:r>
            <a:endParaRPr lang="en-US" sz="2000" dirty="0">
              <a:latin typeface="Franklin Gothic Book"/>
              <a:cs typeface="Franklin Gothic Book"/>
            </a:endParaRPr>
          </a:p>
        </p:txBody>
      </p:sp>
    </p:spTree>
    <p:extLst>
      <p:ext uri="{BB962C8B-B14F-4D97-AF65-F5344CB8AC3E}">
        <p14:creationId xmlns:p14="http://schemas.microsoft.com/office/powerpoint/2010/main" val="245684169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898"/>
            <a:ext cx="9144000" cy="1143000"/>
          </a:xfrm>
        </p:spPr>
        <p:txBody>
          <a:bodyPr>
            <a:normAutofit/>
          </a:bodyPr>
          <a:lstStyle/>
          <a:p>
            <a:r>
              <a:rPr lang="en-US" dirty="0" smtClean="0"/>
              <a:t>Drug Companies’ Cost Structure</a:t>
            </a:r>
            <a:endParaRPr lang="en-US" dirty="0"/>
          </a:p>
        </p:txBody>
      </p:sp>
      <p:sp>
        <p:nvSpPr>
          <p:cNvPr id="3" name="TextBox 2"/>
          <p:cNvSpPr txBox="1"/>
          <p:nvPr/>
        </p:nvSpPr>
        <p:spPr>
          <a:xfrm>
            <a:off x="3386937" y="6253248"/>
            <a:ext cx="5757065"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Health Affairs 2001;20(5):136</a:t>
            </a:r>
          </a:p>
        </p:txBody>
      </p:sp>
      <p:grpSp>
        <p:nvGrpSpPr>
          <p:cNvPr id="9" name="Group 8"/>
          <p:cNvGrpSpPr/>
          <p:nvPr/>
        </p:nvGrpSpPr>
        <p:grpSpPr>
          <a:xfrm>
            <a:off x="1250900" y="1163117"/>
            <a:ext cx="6839712" cy="4637836"/>
            <a:chOff x="1250900" y="1163117"/>
            <a:chExt cx="6839712" cy="4637836"/>
          </a:xfrm>
        </p:grpSpPr>
        <p:graphicFrame>
          <p:nvGraphicFramePr>
            <p:cNvPr id="4" name="Chart 3"/>
            <p:cNvGraphicFramePr/>
            <p:nvPr>
              <p:extLst>
                <p:ext uri="{D42A27DB-BD31-4B8C-83A1-F6EECF244321}">
                  <p14:modId xmlns:p14="http://schemas.microsoft.com/office/powerpoint/2010/main" val="1769421325"/>
                </p:ext>
              </p:extLst>
            </p:nvPr>
          </p:nvGraphicFramePr>
          <p:xfrm>
            <a:off x="1250900" y="1163117"/>
            <a:ext cx="6839712" cy="463783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450589" y="2500578"/>
              <a:ext cx="2099465" cy="1015663"/>
            </a:xfrm>
            <a:prstGeom prst="rect">
              <a:avLst/>
            </a:prstGeom>
            <a:noFill/>
            <a:ln>
              <a:noFill/>
            </a:ln>
          </p:spPr>
          <p:txBody>
            <a:bodyPr wrap="square" rtlCol="0">
              <a:spAutoFit/>
            </a:bodyPr>
            <a:lstStyle/>
            <a:p>
              <a:pPr algn="ctr"/>
              <a:r>
                <a:rPr lang="en-US" sz="2000" dirty="0" smtClean="0">
                  <a:latin typeface="Franklin Gothic Book"/>
                  <a:cs typeface="Franklin Gothic Book"/>
                </a:rPr>
                <a:t>Marketing and Admin</a:t>
              </a:r>
            </a:p>
            <a:p>
              <a:pPr algn="ctr"/>
              <a:r>
                <a:rPr lang="en-US" sz="2000" dirty="0" smtClean="0">
                  <a:latin typeface="Franklin Gothic Book"/>
                  <a:cs typeface="Franklin Gothic Book"/>
                </a:rPr>
                <a:t>35%</a:t>
              </a:r>
              <a:endParaRPr lang="en-US" sz="2000" dirty="0">
                <a:latin typeface="Franklin Gothic Book"/>
                <a:cs typeface="Franklin Gothic Book"/>
              </a:endParaRPr>
            </a:p>
          </p:txBody>
        </p:sp>
        <p:sp>
          <p:nvSpPr>
            <p:cNvPr id="7" name="TextBox 6"/>
            <p:cNvSpPr txBox="1"/>
            <p:nvPr/>
          </p:nvSpPr>
          <p:spPr>
            <a:xfrm>
              <a:off x="4643935" y="2500578"/>
              <a:ext cx="2078734" cy="707886"/>
            </a:xfrm>
            <a:prstGeom prst="rect">
              <a:avLst/>
            </a:prstGeom>
            <a:noFill/>
            <a:ln>
              <a:noFill/>
            </a:ln>
          </p:spPr>
          <p:txBody>
            <a:bodyPr wrap="square" rtlCol="0">
              <a:spAutoFit/>
            </a:bodyPr>
            <a:lstStyle/>
            <a:p>
              <a:pPr algn="ctr"/>
              <a:r>
                <a:rPr lang="en-US" sz="2000" dirty="0" smtClean="0">
                  <a:solidFill>
                    <a:schemeClr val="bg1"/>
                  </a:solidFill>
                  <a:latin typeface="Franklin Gothic Book"/>
                  <a:cs typeface="Franklin Gothic Book"/>
                </a:rPr>
                <a:t>Manufacturing</a:t>
              </a:r>
            </a:p>
            <a:p>
              <a:pPr algn="ctr"/>
              <a:r>
                <a:rPr lang="en-US" sz="2000" dirty="0" smtClean="0">
                  <a:solidFill>
                    <a:schemeClr val="bg1"/>
                  </a:solidFill>
                  <a:latin typeface="Franklin Gothic Book"/>
                  <a:cs typeface="Franklin Gothic Book"/>
                </a:rPr>
                <a:t>27%</a:t>
              </a:r>
              <a:endParaRPr lang="en-US" sz="2000" dirty="0">
                <a:solidFill>
                  <a:schemeClr val="bg1"/>
                </a:solidFill>
                <a:latin typeface="Franklin Gothic Book"/>
                <a:cs typeface="Franklin Gothic Book"/>
              </a:endParaRPr>
            </a:p>
          </p:txBody>
        </p:sp>
        <p:sp>
          <p:nvSpPr>
            <p:cNvPr id="8" name="TextBox 7"/>
            <p:cNvSpPr txBox="1"/>
            <p:nvPr/>
          </p:nvSpPr>
          <p:spPr>
            <a:xfrm>
              <a:off x="4828031" y="3773423"/>
              <a:ext cx="1916583" cy="1015663"/>
            </a:xfrm>
            <a:prstGeom prst="rect">
              <a:avLst/>
            </a:prstGeom>
            <a:noFill/>
            <a:ln>
              <a:noFill/>
            </a:ln>
          </p:spPr>
          <p:txBody>
            <a:bodyPr wrap="square" rtlCol="0">
              <a:spAutoFit/>
            </a:bodyPr>
            <a:lstStyle/>
            <a:p>
              <a:pPr algn="ctr"/>
              <a:r>
                <a:rPr lang="en-US" sz="2000" dirty="0" smtClean="0">
                  <a:solidFill>
                    <a:schemeClr val="bg1"/>
                  </a:solidFill>
                  <a:latin typeface="Franklin Gothic Book"/>
                  <a:cs typeface="Franklin Gothic Book"/>
                </a:rPr>
                <a:t>Profits </a:t>
              </a:r>
            </a:p>
            <a:p>
              <a:pPr algn="ctr"/>
              <a:r>
                <a:rPr lang="en-US" sz="2000" dirty="0" smtClean="0">
                  <a:solidFill>
                    <a:schemeClr val="bg1"/>
                  </a:solidFill>
                  <a:latin typeface="Franklin Gothic Book"/>
                  <a:cs typeface="Franklin Gothic Book"/>
                </a:rPr>
                <a:t>(After Taxes)</a:t>
              </a:r>
            </a:p>
            <a:p>
              <a:pPr algn="ctr"/>
              <a:r>
                <a:rPr lang="en-US" sz="2000" dirty="0" smtClean="0">
                  <a:solidFill>
                    <a:schemeClr val="bg1"/>
                  </a:solidFill>
                  <a:latin typeface="Franklin Gothic Book"/>
                  <a:cs typeface="Franklin Gothic Book"/>
                </a:rPr>
                <a:t>18%</a:t>
              </a:r>
              <a:endParaRPr lang="en-US" sz="2000" dirty="0">
                <a:solidFill>
                  <a:schemeClr val="bg1"/>
                </a:solidFill>
                <a:latin typeface="Franklin Gothic Book"/>
                <a:cs typeface="Franklin Gothic Book"/>
              </a:endParaRPr>
            </a:p>
          </p:txBody>
        </p:sp>
        <p:sp>
          <p:nvSpPr>
            <p:cNvPr id="6" name="TextBox 5"/>
            <p:cNvSpPr txBox="1"/>
            <p:nvPr/>
          </p:nvSpPr>
          <p:spPr>
            <a:xfrm>
              <a:off x="3401568" y="4439107"/>
              <a:ext cx="958291" cy="707886"/>
            </a:xfrm>
            <a:prstGeom prst="rect">
              <a:avLst/>
            </a:prstGeom>
            <a:noFill/>
            <a:ln>
              <a:noFill/>
            </a:ln>
          </p:spPr>
          <p:txBody>
            <a:bodyPr wrap="square" rtlCol="0">
              <a:spAutoFit/>
            </a:bodyPr>
            <a:lstStyle/>
            <a:p>
              <a:pPr algn="ctr"/>
              <a:r>
                <a:rPr lang="en-US" sz="2000" dirty="0" smtClean="0">
                  <a:solidFill>
                    <a:schemeClr val="bg1"/>
                  </a:solidFill>
                  <a:latin typeface="Franklin Gothic Book"/>
                  <a:cs typeface="Franklin Gothic Book"/>
                </a:rPr>
                <a:t>R&amp;D</a:t>
              </a:r>
            </a:p>
            <a:p>
              <a:pPr algn="ctr"/>
              <a:r>
                <a:rPr lang="en-US" sz="2000" dirty="0" smtClean="0">
                  <a:solidFill>
                    <a:schemeClr val="bg1"/>
                  </a:solidFill>
                  <a:latin typeface="Franklin Gothic Book"/>
                  <a:cs typeface="Franklin Gothic Book"/>
                </a:rPr>
                <a:t>13%</a:t>
              </a:r>
              <a:endParaRPr lang="en-US" sz="2000" dirty="0">
                <a:solidFill>
                  <a:schemeClr val="bg1"/>
                </a:solidFill>
                <a:latin typeface="Franklin Gothic Book"/>
                <a:cs typeface="Franklin Gothic Book"/>
              </a:endParaRPr>
            </a:p>
          </p:txBody>
        </p:sp>
      </p:grpSp>
    </p:spTree>
    <p:extLst>
      <p:ext uri="{BB962C8B-B14F-4D97-AF65-F5344CB8AC3E}">
        <p14:creationId xmlns:p14="http://schemas.microsoft.com/office/powerpoint/2010/main" val="422182931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86937" y="6253248"/>
            <a:ext cx="5757065"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NYT 7/3/2012; Fiscal Times 8/31/2012</a:t>
            </a:r>
          </a:p>
        </p:txBody>
      </p:sp>
      <p:sp>
        <p:nvSpPr>
          <p:cNvPr id="2" name="Title 1"/>
          <p:cNvSpPr>
            <a:spLocks noGrp="1"/>
          </p:cNvSpPr>
          <p:nvPr>
            <p:ph type="title"/>
          </p:nvPr>
        </p:nvSpPr>
        <p:spPr/>
        <p:txBody>
          <a:bodyPr>
            <a:normAutofit fontScale="90000"/>
          </a:bodyPr>
          <a:lstStyle/>
          <a:p>
            <a:r>
              <a:rPr lang="en-US" dirty="0" smtClean="0"/>
              <a:t>2012 Fraud/Civil Fines </a:t>
            </a:r>
            <a:br>
              <a:rPr lang="en-US" dirty="0" smtClean="0"/>
            </a:br>
            <a:r>
              <a:rPr lang="en-US" dirty="0" smtClean="0"/>
              <a:t>Against Drug Firms</a:t>
            </a:r>
            <a:endParaRPr lang="en-US" dirty="0"/>
          </a:p>
        </p:txBody>
      </p:sp>
      <p:graphicFrame>
        <p:nvGraphicFramePr>
          <p:cNvPr id="5" name="Diagram 4"/>
          <p:cNvGraphicFramePr/>
          <p:nvPr>
            <p:extLst>
              <p:ext uri="{D42A27DB-BD31-4B8C-83A1-F6EECF244321}">
                <p14:modId xmlns:p14="http://schemas.microsoft.com/office/powerpoint/2010/main" val="3073370856"/>
              </p:ext>
            </p:extLst>
          </p:nvPr>
        </p:nvGraphicFramePr>
        <p:xfrm>
          <a:off x="530909" y="1558590"/>
          <a:ext cx="8082183" cy="42304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528745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ChangeArrowheads="1"/>
          </p:cNvSpPr>
          <p:nvPr/>
        </p:nvSpPr>
        <p:spPr bwMode="auto">
          <a:xfrm>
            <a:off x="2424654" y="1680362"/>
            <a:ext cx="6411410" cy="1280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44436" rIns="44436" anchor="t"/>
          <a:lstStyle/>
          <a:p>
            <a:pPr eaLnBrk="1" hangingPunct="1">
              <a:spcAft>
                <a:spcPts val="1800"/>
              </a:spcAft>
              <a:defRPr/>
            </a:pPr>
            <a:r>
              <a:rPr lang="ja-JP" altLang="en-US" sz="2400" dirty="0">
                <a:latin typeface="Franklin Gothic Book"/>
                <a:cs typeface="Franklin Gothic Book"/>
              </a:rPr>
              <a:t>“</a:t>
            </a:r>
            <a:r>
              <a:rPr lang="en-US" sz="2400" dirty="0">
                <a:latin typeface="Franklin Gothic Book"/>
                <a:cs typeface="Franklin Gothic Book"/>
              </a:rPr>
              <a:t>In April [2010], AstraZeneca became the fourth major drug company in three years to settle </a:t>
            </a:r>
            <a:r>
              <a:rPr lang="en-US" sz="2400" dirty="0" smtClean="0">
                <a:latin typeface="Franklin Gothic Book"/>
                <a:cs typeface="Franklin Gothic Book"/>
              </a:rPr>
              <a:t>a government investigation with a hefty payment…</a:t>
            </a:r>
          </a:p>
        </p:txBody>
      </p:sp>
      <p:sp>
        <p:nvSpPr>
          <p:cNvPr id="409603" name="AutoShape 4" descr="IconCloseX">
            <a:hlinkClick r:id="rId2"/>
          </p:cNvPr>
          <p:cNvSpPr>
            <a:spLocks noChangeAspect="1" noChangeArrowheads="1"/>
          </p:cNvSpPr>
          <p:nvPr/>
        </p:nvSpPr>
        <p:spPr bwMode="auto">
          <a:xfrm>
            <a:off x="82550" y="1933575"/>
            <a:ext cx="149225"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09604" name="AutoShape 5" descr="IconInfo"/>
          <p:cNvSpPr>
            <a:spLocks noChangeAspect="1" noChangeArrowheads="1"/>
          </p:cNvSpPr>
          <p:nvPr/>
        </p:nvSpPr>
        <p:spPr bwMode="auto">
          <a:xfrm>
            <a:off x="644525" y="2208213"/>
            <a:ext cx="149225"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09605" name="AutoShape 6" descr="IconInfo">
            <a:hlinkClick r:id="rId3"/>
          </p:cNvPr>
          <p:cNvSpPr>
            <a:spLocks noChangeAspect="1" noChangeArrowheads="1"/>
          </p:cNvSpPr>
          <p:nvPr/>
        </p:nvSpPr>
        <p:spPr bwMode="auto">
          <a:xfrm>
            <a:off x="644525" y="2482850"/>
            <a:ext cx="149225"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09606" name="AutoShape 7" descr="arrow_blue"/>
          <p:cNvSpPr>
            <a:spLocks noChangeAspect="1" noChangeArrowheads="1"/>
          </p:cNvSpPr>
          <p:nvPr/>
        </p:nvSpPr>
        <p:spPr bwMode="auto">
          <a:xfrm>
            <a:off x="2114550" y="3856038"/>
            <a:ext cx="296863"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09607" name="AutoShape 8" descr="IconCloseX">
            <a:hlinkClick r:id="rId2"/>
          </p:cNvPr>
          <p:cNvSpPr>
            <a:spLocks noChangeAspect="1" noChangeArrowheads="1"/>
          </p:cNvSpPr>
          <p:nvPr/>
        </p:nvSpPr>
        <p:spPr bwMode="auto">
          <a:xfrm>
            <a:off x="82550" y="4435475"/>
            <a:ext cx="149225"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09608" name="AutoShape 9" descr="IconInfo"/>
          <p:cNvSpPr>
            <a:spLocks noChangeAspect="1" noChangeArrowheads="1"/>
          </p:cNvSpPr>
          <p:nvPr/>
        </p:nvSpPr>
        <p:spPr bwMode="auto">
          <a:xfrm>
            <a:off x="644525" y="4710113"/>
            <a:ext cx="149225"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09609" name="AutoShape 10" descr="IconInfo">
            <a:hlinkClick r:id="rId3"/>
          </p:cNvPr>
          <p:cNvSpPr>
            <a:spLocks noChangeAspect="1" noChangeArrowheads="1"/>
          </p:cNvSpPr>
          <p:nvPr/>
        </p:nvSpPr>
        <p:spPr bwMode="auto">
          <a:xfrm>
            <a:off x="644525" y="4984750"/>
            <a:ext cx="149225"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Rectangle 1"/>
          <p:cNvSpPr/>
          <p:nvPr/>
        </p:nvSpPr>
        <p:spPr>
          <a:xfrm>
            <a:off x="6010685" y="6237814"/>
            <a:ext cx="3133315" cy="400110"/>
          </a:xfrm>
          <a:prstGeom prst="rect">
            <a:avLst/>
          </a:prstGeom>
        </p:spPr>
        <p:txBody>
          <a:bodyPr wrap="none">
            <a:spAutoFit/>
          </a:bodyPr>
          <a:lstStyle/>
          <a:p>
            <a:pPr algn="r">
              <a:defRPr/>
            </a:pPr>
            <a:r>
              <a:rPr lang="en-US" sz="2000" dirty="0">
                <a:solidFill>
                  <a:srgbClr val="EBF1DD"/>
                </a:solidFill>
                <a:latin typeface="Franklin Gothic Book"/>
                <a:cs typeface="Franklin Gothic Book"/>
              </a:rPr>
              <a:t>New York Times – 10/3/10</a:t>
            </a:r>
          </a:p>
        </p:txBody>
      </p:sp>
      <p:sp>
        <p:nvSpPr>
          <p:cNvPr id="3" name="Title 2"/>
          <p:cNvSpPr>
            <a:spLocks noGrp="1"/>
          </p:cNvSpPr>
          <p:nvPr>
            <p:ph type="title"/>
          </p:nvPr>
        </p:nvSpPr>
        <p:spPr/>
        <p:txBody>
          <a:bodyPr>
            <a:normAutofit fontScale="90000"/>
          </a:bodyPr>
          <a:lstStyle/>
          <a:p>
            <a:r>
              <a:rPr lang="en-US" sz="3100" dirty="0"/>
              <a:t>Drug Firms’ Fraud:</a:t>
            </a:r>
            <a:br>
              <a:rPr lang="en-US" sz="3100" dirty="0"/>
            </a:br>
            <a:r>
              <a:rPr lang="en-US" dirty="0"/>
              <a:t>  </a:t>
            </a:r>
            <a:r>
              <a:rPr lang="en-US" sz="4400" dirty="0"/>
              <a:t>Pay the </a:t>
            </a:r>
            <a:r>
              <a:rPr lang="en-US" sz="4400" dirty="0" smtClean="0"/>
              <a:t>Ticket, Keep </a:t>
            </a:r>
            <a:r>
              <a:rPr lang="en-US" sz="4400" dirty="0"/>
              <a:t>on </a:t>
            </a:r>
            <a:r>
              <a:rPr lang="en-US" sz="4400" dirty="0" smtClean="0"/>
              <a:t>Speeding</a:t>
            </a:r>
            <a:endParaRPr lang="en-US" sz="4400" dirty="0"/>
          </a:p>
        </p:txBody>
      </p:sp>
      <p:pic>
        <p:nvPicPr>
          <p:cNvPr id="4" name="Picture 3"/>
          <p:cNvPicPr>
            <a:picLocks noChangeAspect="1"/>
          </p:cNvPicPr>
          <p:nvPr/>
        </p:nvPicPr>
        <p:blipFill>
          <a:blip r:embed="rId4"/>
          <a:stretch>
            <a:fillRect/>
          </a:stretch>
        </p:blipFill>
        <p:spPr>
          <a:xfrm>
            <a:off x="258639" y="1410152"/>
            <a:ext cx="2032000" cy="1524000"/>
          </a:xfrm>
          <a:prstGeom prst="rect">
            <a:avLst/>
          </a:prstGeom>
          <a:ln>
            <a:solidFill>
              <a:srgbClr val="060505"/>
            </a:solidFill>
          </a:ln>
          <a:effectLst>
            <a:outerShdw blurRad="292100" dist="139700" dir="2700000" algn="tl" rotWithShape="0">
              <a:srgbClr val="333333">
                <a:alpha val="65000"/>
              </a:srgbClr>
            </a:outerShdw>
          </a:effectLst>
        </p:spPr>
      </p:pic>
      <p:sp>
        <p:nvSpPr>
          <p:cNvPr id="15" name="Rectangle 2"/>
          <p:cNvSpPr>
            <a:spLocks noChangeArrowheads="1"/>
          </p:cNvSpPr>
          <p:nvPr/>
        </p:nvSpPr>
        <p:spPr bwMode="auto">
          <a:xfrm>
            <a:off x="327222" y="3046190"/>
            <a:ext cx="8610600" cy="3811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44436" rIns="44436" anchor="t"/>
          <a:lstStyle/>
          <a:p>
            <a:pPr eaLnBrk="1" hangingPunct="1">
              <a:spcAft>
                <a:spcPts val="1800"/>
              </a:spcAft>
              <a:defRPr/>
            </a:pPr>
            <a:r>
              <a:rPr lang="en-US" sz="2400" dirty="0" smtClean="0">
                <a:latin typeface="Franklin Gothic Book"/>
                <a:cs typeface="Franklin Gothic Book"/>
              </a:rPr>
              <a:t>“$</a:t>
            </a:r>
            <a:r>
              <a:rPr lang="en-US" sz="2400" dirty="0">
                <a:latin typeface="Franklin Gothic Book"/>
                <a:cs typeface="Franklin Gothic Book"/>
              </a:rPr>
              <a:t>520 million for what federal officials described as an array of illegal promotions of antipsychotics for children, the elderly, veterans and prisoners. </a:t>
            </a:r>
            <a:endParaRPr lang="en-US" sz="2400" dirty="0" smtClean="0">
              <a:latin typeface="Franklin Gothic Book"/>
              <a:cs typeface="Franklin Gothic Book"/>
            </a:endParaRPr>
          </a:p>
          <a:p>
            <a:pPr eaLnBrk="1" hangingPunct="1">
              <a:spcAft>
                <a:spcPts val="1800"/>
              </a:spcAft>
              <a:defRPr/>
            </a:pPr>
            <a:r>
              <a:rPr lang="en-US" sz="2400" dirty="0" smtClean="0">
                <a:latin typeface="Franklin Gothic Book"/>
                <a:cs typeface="Franklin Gothic Book"/>
              </a:rPr>
              <a:t>“Still</a:t>
            </a:r>
            <a:r>
              <a:rPr lang="en-US" sz="2400" dirty="0">
                <a:latin typeface="Franklin Gothic Book"/>
                <a:cs typeface="Franklin Gothic Book"/>
              </a:rPr>
              <a:t>, the payment amounted to just 2.4 percent of the $21.6 billion AstraZeneca made on Seroquel sales from 1997 to 2009.</a:t>
            </a:r>
            <a:r>
              <a:rPr lang="ja-JP" altLang="en-US" sz="2400" dirty="0" smtClean="0">
                <a:latin typeface="Franklin Gothic Book"/>
                <a:cs typeface="Franklin Gothic Book"/>
              </a:rPr>
              <a:t>”</a:t>
            </a:r>
            <a:endParaRPr lang="en-US" sz="2400" dirty="0">
              <a:latin typeface="Franklin Gothic Book"/>
              <a:cs typeface="Franklin Gothic Book"/>
            </a:endParaRPr>
          </a:p>
        </p:txBody>
      </p:sp>
    </p:spTree>
    <p:extLst>
      <p:ext uri="{BB962C8B-B14F-4D97-AF65-F5344CB8AC3E}">
        <p14:creationId xmlns:p14="http://schemas.microsoft.com/office/powerpoint/2010/main" val="3326628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898"/>
            <a:ext cx="9144000" cy="1143000"/>
          </a:xfrm>
        </p:spPr>
        <p:txBody>
          <a:bodyPr>
            <a:normAutofit fontScale="90000"/>
          </a:bodyPr>
          <a:lstStyle/>
          <a:p>
            <a:r>
              <a:rPr lang="en-US" dirty="0" smtClean="0"/>
              <a:t>Increasing Un- and Under- Insurance</a:t>
            </a:r>
            <a:endParaRPr lang="en-US" sz="2700" dirty="0"/>
          </a:p>
        </p:txBody>
      </p:sp>
      <p:sp>
        <p:nvSpPr>
          <p:cNvPr id="3" name="Text Box 4"/>
          <p:cNvSpPr txBox="1">
            <a:spLocks noChangeArrowheads="1"/>
          </p:cNvSpPr>
          <p:nvPr/>
        </p:nvSpPr>
        <p:spPr bwMode="auto">
          <a:xfrm>
            <a:off x="6127200" y="6342291"/>
            <a:ext cx="3016800" cy="210057"/>
          </a:xfrm>
          <a:prstGeom prst="rect">
            <a:avLst/>
          </a:prstGeom>
          <a:noFill/>
          <a:ln w="9525">
            <a:noFill/>
            <a:miter lim="800000"/>
            <a:headEnd/>
            <a:tailEnd/>
          </a:ln>
        </p:spPr>
        <p:txBody>
          <a:bodyPr wrap="square" lIns="0" tIns="0" rIns="0" bIns="0">
            <a:spAutoFit/>
          </a:bodyPr>
          <a:lstStyle/>
          <a:p>
            <a:pPr algn="r" eaLnBrk="1">
              <a:lnSpc>
                <a:spcPct val="97000"/>
              </a:lnSpc>
              <a:buClr>
                <a:srgbClr val="FFFFFF"/>
              </a:buClr>
              <a:buSzPct val="45000"/>
              <a:tabLst>
                <a:tab pos="655638" algn="l"/>
                <a:tab pos="1312863" algn="l"/>
                <a:tab pos="1968500" algn="l"/>
                <a:tab pos="2625725" algn="l"/>
                <a:tab pos="3282950" algn="l"/>
              </a:tabLst>
            </a:pPr>
            <a:r>
              <a:rPr lang="en-GB" sz="1400" dirty="0" smtClean="0">
                <a:solidFill>
                  <a:srgbClr val="FFFFFF"/>
                </a:solidFill>
                <a:latin typeface="Franklin Gothic Book"/>
                <a:ea typeface="Gothic"/>
                <a:cs typeface="Franklin Gothic Book"/>
              </a:rPr>
              <a:t>Commonwealth Fund, Sept. 8, 2011</a:t>
            </a:r>
            <a:endParaRPr lang="en-GB" sz="1400" dirty="0">
              <a:solidFill>
                <a:srgbClr val="FFFFFF"/>
              </a:solidFill>
              <a:latin typeface="Franklin Gothic Book"/>
              <a:ea typeface="Gothic"/>
              <a:cs typeface="Franklin Gothic Book"/>
            </a:endParaRPr>
          </a:p>
        </p:txBody>
      </p:sp>
      <p:sp>
        <p:nvSpPr>
          <p:cNvPr id="7" name="TextBox 6"/>
          <p:cNvSpPr txBox="1"/>
          <p:nvPr/>
        </p:nvSpPr>
        <p:spPr>
          <a:xfrm>
            <a:off x="6196445" y="5480736"/>
            <a:ext cx="1290237" cy="400110"/>
          </a:xfrm>
          <a:prstGeom prst="rect">
            <a:avLst/>
          </a:prstGeom>
          <a:noFill/>
        </p:spPr>
        <p:txBody>
          <a:bodyPr wrap="none" rtlCol="0">
            <a:spAutoFit/>
          </a:bodyPr>
          <a:lstStyle/>
          <a:p>
            <a:r>
              <a:rPr lang="en-US" sz="2000" dirty="0" smtClean="0">
                <a:latin typeface="Franklin Gothic Book"/>
                <a:cs typeface="Franklin Gothic Book"/>
              </a:rPr>
              <a:t>Uninsured</a:t>
            </a:r>
            <a:endParaRPr lang="en-US" sz="2000" dirty="0">
              <a:latin typeface="Franklin Gothic Book"/>
              <a:cs typeface="Franklin Gothic Book"/>
            </a:endParaRPr>
          </a:p>
        </p:txBody>
      </p:sp>
      <p:sp>
        <p:nvSpPr>
          <p:cNvPr id="8" name="TextBox 7"/>
          <p:cNvSpPr txBox="1"/>
          <p:nvPr/>
        </p:nvSpPr>
        <p:spPr>
          <a:xfrm>
            <a:off x="2574401" y="5480736"/>
            <a:ext cx="1001822" cy="400110"/>
          </a:xfrm>
          <a:prstGeom prst="rect">
            <a:avLst/>
          </a:prstGeom>
          <a:noFill/>
        </p:spPr>
        <p:txBody>
          <a:bodyPr wrap="none" rtlCol="0">
            <a:spAutoFit/>
          </a:bodyPr>
          <a:lstStyle/>
          <a:p>
            <a:r>
              <a:rPr lang="en-US" sz="2000" dirty="0" smtClean="0">
                <a:latin typeface="Franklin Gothic Book"/>
                <a:cs typeface="Franklin Gothic Book"/>
              </a:rPr>
              <a:t>Insured</a:t>
            </a:r>
            <a:endParaRPr lang="en-US" sz="2000" dirty="0">
              <a:latin typeface="Franklin Gothic Book"/>
              <a:cs typeface="Franklin Gothic Book"/>
            </a:endParaRPr>
          </a:p>
        </p:txBody>
      </p:sp>
      <p:sp>
        <p:nvSpPr>
          <p:cNvPr id="9" name="TextBox 8"/>
          <p:cNvSpPr txBox="1"/>
          <p:nvPr/>
        </p:nvSpPr>
        <p:spPr>
          <a:xfrm>
            <a:off x="4027198" y="5480736"/>
            <a:ext cx="1708896" cy="400110"/>
          </a:xfrm>
          <a:prstGeom prst="rect">
            <a:avLst/>
          </a:prstGeom>
          <a:noFill/>
        </p:spPr>
        <p:txBody>
          <a:bodyPr wrap="none" rtlCol="0">
            <a:spAutoFit/>
          </a:bodyPr>
          <a:lstStyle/>
          <a:p>
            <a:r>
              <a:rPr lang="en-US" sz="2000" dirty="0" smtClean="0">
                <a:latin typeface="Franklin Gothic Book"/>
                <a:cs typeface="Franklin Gothic Book"/>
              </a:rPr>
              <a:t>Under-Insured</a:t>
            </a:r>
            <a:endParaRPr lang="en-US" sz="2000" dirty="0">
              <a:latin typeface="Franklin Gothic Book"/>
              <a:cs typeface="Franklin Gothic Book"/>
            </a:endParaRPr>
          </a:p>
        </p:txBody>
      </p:sp>
      <p:graphicFrame>
        <p:nvGraphicFramePr>
          <p:cNvPr id="10" name="Chart 9"/>
          <p:cNvGraphicFramePr/>
          <p:nvPr>
            <p:extLst>
              <p:ext uri="{D42A27DB-BD31-4B8C-83A1-F6EECF244321}">
                <p14:modId xmlns:p14="http://schemas.microsoft.com/office/powerpoint/2010/main" val="3516985860"/>
              </p:ext>
            </p:extLst>
          </p:nvPr>
        </p:nvGraphicFramePr>
        <p:xfrm>
          <a:off x="464291" y="1178580"/>
          <a:ext cx="3790704"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p:cNvSpPr/>
          <p:nvPr/>
        </p:nvSpPr>
        <p:spPr>
          <a:xfrm>
            <a:off x="2313546" y="5519004"/>
            <a:ext cx="323574" cy="323574"/>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936288" y="5519004"/>
            <a:ext cx="323574" cy="323574"/>
          </a:xfrm>
          <a:prstGeom prst="rect">
            <a:avLst/>
          </a:prstGeom>
          <a:ln>
            <a:solidFill>
              <a:srgbClr val="00330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3" name="Rectangle 12"/>
          <p:cNvSpPr/>
          <p:nvPr/>
        </p:nvSpPr>
        <p:spPr>
          <a:xfrm>
            <a:off x="3776429" y="5519004"/>
            <a:ext cx="323574" cy="323574"/>
          </a:xfrm>
          <a:prstGeom prst="rect">
            <a:avLst/>
          </a:prstGeom>
          <a:ln>
            <a:solidFill>
              <a:srgbClr val="0033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aphicFrame>
        <p:nvGraphicFramePr>
          <p:cNvPr id="14" name="Chart 13"/>
          <p:cNvGraphicFramePr/>
          <p:nvPr>
            <p:extLst>
              <p:ext uri="{D42A27DB-BD31-4B8C-83A1-F6EECF244321}">
                <p14:modId xmlns:p14="http://schemas.microsoft.com/office/powerpoint/2010/main" val="2102589415"/>
              </p:ext>
            </p:extLst>
          </p:nvPr>
        </p:nvGraphicFramePr>
        <p:xfrm>
          <a:off x="4855511" y="1178580"/>
          <a:ext cx="3790704"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206715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0" y="1517357"/>
            <a:ext cx="4973016" cy="2845044"/>
          </a:xfrm>
        </p:spPr>
        <p:txBody>
          <a:bodyPr>
            <a:normAutofit fontScale="90000"/>
          </a:bodyPr>
          <a:lstStyle/>
          <a:p>
            <a:pPr eaLnBrk="1" hangingPunct="1">
              <a:defRPr/>
            </a:pPr>
            <a:r>
              <a:rPr lang="en-US" sz="3100" dirty="0">
                <a:latin typeface="Franklin Gothic Medium"/>
                <a:cs typeface="Franklin Gothic Medium"/>
              </a:rPr>
              <a:t>Mandate Model </a:t>
            </a:r>
            <a:r>
              <a:rPr lang="en-US" sz="3100" dirty="0" smtClean="0">
                <a:latin typeface="Franklin Gothic Medium"/>
                <a:cs typeface="Franklin Gothic Medium"/>
              </a:rPr>
              <a:t>for Reform</a:t>
            </a:r>
            <a:r>
              <a:rPr lang="en-US" sz="3100" dirty="0">
                <a:latin typeface="Franklin Gothic Medium"/>
                <a:cs typeface="Franklin Gothic Medium"/>
              </a:rPr>
              <a:t>:</a:t>
            </a:r>
            <a:br>
              <a:rPr lang="en-US" sz="3100" dirty="0">
                <a:latin typeface="Franklin Gothic Medium"/>
                <a:cs typeface="Franklin Gothic Medium"/>
              </a:rPr>
            </a:br>
            <a:r>
              <a:rPr lang="en-US" sz="6000" dirty="0">
                <a:latin typeface="Franklin Gothic Medium"/>
                <a:cs typeface="Franklin Gothic Medium"/>
              </a:rPr>
              <a:t>Keeping Private Insurers </a:t>
            </a:r>
            <a:r>
              <a:rPr lang="en-US" sz="6000" dirty="0" smtClean="0">
                <a:latin typeface="Franklin Gothic Medium"/>
                <a:cs typeface="Franklin Gothic Medium"/>
              </a:rPr>
              <a:t/>
            </a:r>
            <a:br>
              <a:rPr lang="en-US" sz="6000" dirty="0" smtClean="0">
                <a:latin typeface="Franklin Gothic Medium"/>
                <a:cs typeface="Franklin Gothic Medium"/>
              </a:rPr>
            </a:br>
            <a:r>
              <a:rPr lang="en-US" sz="6000" dirty="0" smtClean="0">
                <a:latin typeface="Franklin Gothic Medium"/>
                <a:cs typeface="Franklin Gothic Medium"/>
              </a:rPr>
              <a:t>In </a:t>
            </a:r>
            <a:r>
              <a:rPr lang="en-US" sz="6000" dirty="0">
                <a:latin typeface="Franklin Gothic Medium"/>
                <a:cs typeface="Franklin Gothic Medium"/>
              </a:rPr>
              <a:t>Charge</a:t>
            </a:r>
            <a:endParaRPr lang="en-US" sz="5400" dirty="0">
              <a:latin typeface="Franklin Gothic Medium"/>
              <a:cs typeface="Franklin Gothic Medium"/>
            </a:endParaRPr>
          </a:p>
        </p:txBody>
      </p:sp>
      <p:pic>
        <p:nvPicPr>
          <p:cNvPr id="2" name="Picture 1"/>
          <p:cNvPicPr>
            <a:picLocks noChangeAspect="1"/>
          </p:cNvPicPr>
          <p:nvPr/>
        </p:nvPicPr>
        <p:blipFill rotWithShape="1">
          <a:blip r:embed="rId2"/>
          <a:srcRect r="32348"/>
          <a:stretch/>
        </p:blipFill>
        <p:spPr>
          <a:xfrm>
            <a:off x="5020530" y="1039059"/>
            <a:ext cx="3861625" cy="3801641"/>
          </a:xfrm>
          <a:prstGeom prst="rect">
            <a:avLst/>
          </a:prstGeom>
          <a:ln>
            <a:solidFill>
              <a:srgbClr val="0033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852164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2994" name="Picture 2"/>
          <p:cNvPicPr>
            <a:picLocks noChangeAspect="1" noChangeArrowheads="1"/>
          </p:cNvPicPr>
          <p:nvPr/>
        </p:nvPicPr>
        <p:blipFill>
          <a:blip r:embed="rId3" cstate="print"/>
          <a:srcRect/>
          <a:stretch>
            <a:fillRect/>
          </a:stretch>
        </p:blipFill>
        <p:spPr bwMode="auto">
          <a:xfrm>
            <a:off x="5396382" y="1155981"/>
            <a:ext cx="3379621" cy="4621229"/>
          </a:xfrm>
          <a:prstGeom prst="rect">
            <a:avLst/>
          </a:prstGeom>
          <a:ln>
            <a:solidFill>
              <a:srgbClr val="060505"/>
            </a:solidFill>
          </a:ln>
          <a:effectLst>
            <a:outerShdw blurRad="292100" dist="139700" dir="2700000" algn="tl" rotWithShape="0">
              <a:srgbClr val="333333">
                <a:alpha val="65000"/>
              </a:srgbClr>
            </a:outerShdw>
          </a:effectLst>
        </p:spPr>
      </p:pic>
      <p:sp>
        <p:nvSpPr>
          <p:cNvPr id="3" name="TextBox 2"/>
          <p:cNvSpPr txBox="1"/>
          <p:nvPr/>
        </p:nvSpPr>
        <p:spPr>
          <a:xfrm>
            <a:off x="261201" y="2148397"/>
            <a:ext cx="5503540" cy="2031325"/>
          </a:xfrm>
          <a:prstGeom prst="rect">
            <a:avLst/>
          </a:prstGeom>
          <a:solidFill>
            <a:srgbClr val="FFFFFF"/>
          </a:solidFill>
          <a:ln>
            <a:solidFill>
              <a:schemeClr val="tx1"/>
            </a:solidFill>
          </a:ln>
          <a:effectLst>
            <a:outerShdw blurRad="50800" dist="38100" dir="2700000" algn="tl" rotWithShape="0">
              <a:prstClr val="black">
                <a:alpha val="40000"/>
              </a:prstClr>
            </a:outerShdw>
          </a:effectLst>
        </p:spPr>
        <p:txBody>
          <a:bodyPr wrap="square" lIns="182880" tIns="91440" rIns="182880" bIns="91440" rtlCol="0" anchor="ctr" anchorCtr="0">
            <a:spAutoFit/>
          </a:bodyPr>
          <a:lstStyle/>
          <a:p>
            <a:r>
              <a:rPr lang="en-US" sz="2400" dirty="0" smtClean="0">
                <a:latin typeface="Franklin Gothic Book"/>
                <a:cs typeface="Franklin Gothic Book"/>
              </a:rPr>
              <a:t>“The health-care reform process exposes how corporate influence renders the US Government incapable of making policy on the basis of evidence and the public interest.”</a:t>
            </a:r>
            <a:endParaRPr lang="en-US" sz="2400" dirty="0">
              <a:latin typeface="Franklin Gothic Book"/>
              <a:cs typeface="Franklin Gothic Book"/>
            </a:endParaRPr>
          </a:p>
        </p:txBody>
      </p:sp>
      <p:sp>
        <p:nvSpPr>
          <p:cNvPr id="4" name="Title 3"/>
          <p:cNvSpPr>
            <a:spLocks noGrp="1"/>
          </p:cNvSpPr>
          <p:nvPr>
            <p:ph type="title"/>
          </p:nvPr>
        </p:nvSpPr>
        <p:spPr/>
        <p:txBody>
          <a:bodyPr>
            <a:normAutofit fontScale="90000"/>
          </a:bodyPr>
          <a:lstStyle/>
          <a:p>
            <a:r>
              <a:rPr lang="en-US" dirty="0" smtClean="0"/>
              <a:t>The Lancet Put It On Their Cover</a:t>
            </a:r>
            <a:endParaRPr lang="en-US" dirty="0"/>
          </a:p>
        </p:txBody>
      </p:sp>
      <p:sp>
        <p:nvSpPr>
          <p:cNvPr id="5" name="TextBox 4"/>
          <p:cNvSpPr txBox="1"/>
          <p:nvPr/>
        </p:nvSpPr>
        <p:spPr>
          <a:xfrm>
            <a:off x="3386937" y="6253249"/>
            <a:ext cx="5757065"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Lancet Dec 5, 2009. Cover of vol. 374.</a:t>
            </a:r>
          </a:p>
        </p:txBody>
      </p:sp>
    </p:spTree>
    <p:extLst>
      <p:ext uri="{BB962C8B-B14F-4D97-AF65-F5344CB8AC3E}">
        <p14:creationId xmlns:p14="http://schemas.microsoft.com/office/powerpoint/2010/main" val="294957320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2"/>
          <p:cNvSpPr>
            <a:spLocks noGrp="1" noChangeArrowheads="1"/>
          </p:cNvSpPr>
          <p:nvPr>
            <p:ph type="title" idx="4294967295"/>
          </p:nvPr>
        </p:nvSpPr>
        <p:spPr>
          <a:xfrm>
            <a:off x="0" y="0"/>
            <a:ext cx="9144000" cy="1143000"/>
          </a:xfrm>
        </p:spPr>
        <p:txBody>
          <a:bodyPr/>
          <a:lstStyle/>
          <a:p>
            <a:pPr eaLnBrk="1" hangingPunct="1"/>
            <a:r>
              <a:rPr lang="ja-JP" altLang="en-US" dirty="0">
                <a:latin typeface="Franklin Gothic Medium"/>
                <a:cs typeface="Franklin Gothic Medium"/>
              </a:rPr>
              <a:t>“</a:t>
            </a:r>
            <a:r>
              <a:rPr lang="en-US" altLang="ja-JP" dirty="0">
                <a:latin typeface="Franklin Gothic Medium"/>
                <a:cs typeface="Franklin Gothic Medium"/>
              </a:rPr>
              <a:t>Mandate</a:t>
            </a:r>
            <a:r>
              <a:rPr lang="ja-JP" altLang="en-US" dirty="0">
                <a:latin typeface="Franklin Gothic Medium"/>
                <a:cs typeface="Franklin Gothic Medium"/>
              </a:rPr>
              <a:t>”</a:t>
            </a:r>
            <a:r>
              <a:rPr lang="en-US" altLang="ja-JP" dirty="0">
                <a:latin typeface="Franklin Gothic Medium"/>
                <a:cs typeface="Franklin Gothic Medium"/>
              </a:rPr>
              <a:t> Model for Reform</a:t>
            </a:r>
            <a:endParaRPr lang="en-US" dirty="0">
              <a:latin typeface="Franklin Gothic Medium"/>
              <a:cs typeface="Franklin Gothic Medium"/>
            </a:endParaRPr>
          </a:p>
        </p:txBody>
      </p:sp>
      <p:sp>
        <p:nvSpPr>
          <p:cNvPr id="412674" name="Rectangle 3"/>
          <p:cNvSpPr>
            <a:spLocks noGrp="1" noChangeArrowheads="1"/>
          </p:cNvSpPr>
          <p:nvPr>
            <p:ph type="body" idx="4294967295"/>
          </p:nvPr>
        </p:nvSpPr>
        <p:spPr>
          <a:xfrm>
            <a:off x="2564856" y="1320518"/>
            <a:ext cx="6149005" cy="3033637"/>
          </a:xfrm>
        </p:spPr>
        <p:txBody>
          <a:bodyPr>
            <a:normAutofit/>
          </a:bodyPr>
          <a:lstStyle/>
          <a:p>
            <a:pPr marL="454025" indent="-454025">
              <a:lnSpc>
                <a:spcPct val="90000"/>
              </a:lnSpc>
              <a:buFont typeface="+mj-lt"/>
              <a:buAutoNum type="arabicPeriod"/>
            </a:pPr>
            <a:r>
              <a:rPr lang="en-US" sz="2800" dirty="0">
                <a:solidFill>
                  <a:srgbClr val="003300"/>
                </a:solidFill>
                <a:latin typeface="Franklin Gothic Book"/>
                <a:cs typeface="Franklin Gothic Book"/>
              </a:rPr>
              <a:t>Expanded Medicaid-like program</a:t>
            </a:r>
          </a:p>
          <a:p>
            <a:pPr marL="857250" lvl="1" indent="-457200">
              <a:lnSpc>
                <a:spcPct val="90000"/>
              </a:lnSpc>
            </a:pPr>
            <a:r>
              <a:rPr lang="en-US" sz="2400" dirty="0">
                <a:solidFill>
                  <a:srgbClr val="003300"/>
                </a:solidFill>
                <a:latin typeface="Franklin Gothic Book"/>
                <a:cs typeface="Franklin Gothic Book"/>
              </a:rPr>
              <a:t>Free for poor </a:t>
            </a:r>
          </a:p>
          <a:p>
            <a:pPr marL="857250" lvl="1" indent="-457200">
              <a:lnSpc>
                <a:spcPct val="90000"/>
              </a:lnSpc>
            </a:pPr>
            <a:r>
              <a:rPr lang="en-US" sz="2400" dirty="0">
                <a:solidFill>
                  <a:srgbClr val="003300"/>
                </a:solidFill>
                <a:latin typeface="Franklin Gothic Book"/>
                <a:cs typeface="Franklin Gothic Book"/>
              </a:rPr>
              <a:t>Subsidies for low </a:t>
            </a:r>
            <a:r>
              <a:rPr lang="en-US" sz="2400" dirty="0" smtClean="0">
                <a:solidFill>
                  <a:srgbClr val="003300"/>
                </a:solidFill>
                <a:latin typeface="Franklin Gothic Book"/>
                <a:cs typeface="Franklin Gothic Book"/>
              </a:rPr>
              <a:t>income</a:t>
            </a:r>
          </a:p>
          <a:p>
            <a:pPr marL="857250" lvl="1" indent="-457200">
              <a:lnSpc>
                <a:spcPct val="90000"/>
              </a:lnSpc>
            </a:pPr>
            <a:r>
              <a:rPr lang="en-US" sz="2400" dirty="0" smtClean="0">
                <a:solidFill>
                  <a:srgbClr val="003300"/>
                </a:solidFill>
                <a:latin typeface="Franklin Gothic Book"/>
                <a:cs typeface="Franklin Gothic Book"/>
              </a:rPr>
              <a:t>Buy-in without subsidy for others</a:t>
            </a:r>
          </a:p>
          <a:p>
            <a:pPr marL="454025" indent="-454025">
              <a:lnSpc>
                <a:spcPct val="90000"/>
              </a:lnSpc>
              <a:buFont typeface="+mj-lt"/>
              <a:buAutoNum type="arabicPeriod"/>
            </a:pPr>
            <a:r>
              <a:rPr lang="en-US" sz="2800" dirty="0" smtClean="0">
                <a:solidFill>
                  <a:srgbClr val="003300"/>
                </a:solidFill>
                <a:latin typeface="Franklin Gothic Book"/>
                <a:cs typeface="Franklin Gothic Book"/>
              </a:rPr>
              <a:t>Employer mandate </a:t>
            </a:r>
            <a:r>
              <a:rPr lang="en-US" sz="2800" dirty="0">
                <a:solidFill>
                  <a:srgbClr val="003300"/>
                </a:solidFill>
                <a:latin typeface="Franklin Gothic Book"/>
                <a:cs typeface="Franklin Gothic Book"/>
              </a:rPr>
              <a:t>+/- </a:t>
            </a:r>
            <a:r>
              <a:rPr lang="en-US" sz="2800" dirty="0" smtClean="0">
                <a:solidFill>
                  <a:srgbClr val="003300"/>
                </a:solidFill>
                <a:latin typeface="Franklin Gothic Book"/>
                <a:cs typeface="Franklin Gothic Book"/>
              </a:rPr>
              <a:t>individuals</a:t>
            </a:r>
            <a:endParaRPr lang="en-US" sz="2800" dirty="0">
              <a:solidFill>
                <a:srgbClr val="003300"/>
              </a:solidFill>
              <a:latin typeface="Franklin Gothic Book"/>
              <a:cs typeface="Franklin Gothic Book"/>
            </a:endParaRPr>
          </a:p>
          <a:p>
            <a:pPr marL="454025" indent="-454025">
              <a:lnSpc>
                <a:spcPct val="90000"/>
              </a:lnSpc>
              <a:buFont typeface="+mj-lt"/>
              <a:buAutoNum type="arabicPeriod"/>
            </a:pPr>
            <a:r>
              <a:rPr lang="en-US" sz="2800" dirty="0">
                <a:solidFill>
                  <a:srgbClr val="003300"/>
                </a:solidFill>
                <a:latin typeface="Franklin Gothic Book"/>
                <a:cs typeface="Franklin Gothic Book"/>
              </a:rPr>
              <a:t>Managed Care / Care </a:t>
            </a:r>
            <a:r>
              <a:rPr lang="en-US" sz="2800" dirty="0" smtClean="0">
                <a:solidFill>
                  <a:srgbClr val="003300"/>
                </a:solidFill>
                <a:latin typeface="Franklin Gothic Book"/>
                <a:cs typeface="Franklin Gothic Book"/>
              </a:rPr>
              <a:t>Management</a:t>
            </a:r>
            <a:endParaRPr lang="en-US" sz="2800" dirty="0">
              <a:solidFill>
                <a:srgbClr val="003300"/>
              </a:solidFill>
              <a:latin typeface="Franklin Gothic Book"/>
              <a:cs typeface="Franklin Gothic Book"/>
            </a:endParaRPr>
          </a:p>
        </p:txBody>
      </p:sp>
      <p:pic>
        <p:nvPicPr>
          <p:cNvPr id="412675" name="Picture 4" descr="richard-nixon-picture">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12" r="13105"/>
          <a:stretch/>
        </p:blipFill>
        <p:spPr bwMode="auto">
          <a:xfrm>
            <a:off x="446375" y="1285492"/>
            <a:ext cx="1633763" cy="2143710"/>
          </a:xfrm>
          <a:prstGeom prst="rect">
            <a:avLst/>
          </a:prstGeom>
          <a:ln w="9525">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descr="Obama-Healthcare-reform-must-look-at-cost.jpg"/>
          <p:cNvPicPr>
            <a:picLocks noChangeAspect="1"/>
          </p:cNvPicPr>
          <p:nvPr/>
        </p:nvPicPr>
        <p:blipFill rotWithShape="1">
          <a:blip r:embed="rId5">
            <a:extLst>
              <a:ext uri="{28A0092B-C50C-407E-A947-70E740481C1C}">
                <a14:useLocalDpi xmlns:a14="http://schemas.microsoft.com/office/drawing/2010/main" val="0"/>
              </a:ext>
            </a:extLst>
          </a:blip>
          <a:srcRect r="8907" b="21184"/>
          <a:stretch/>
        </p:blipFill>
        <p:spPr>
          <a:xfrm>
            <a:off x="597647" y="3100685"/>
            <a:ext cx="1940477" cy="2490445"/>
          </a:xfrm>
          <a:prstGeom prst="rect">
            <a:avLst/>
          </a:prstGeom>
          <a:ln>
            <a:solidFill>
              <a:schemeClr val="bg1"/>
            </a:solidFill>
          </a:ln>
        </p:spPr>
      </p:pic>
    </p:spTree>
    <p:extLst>
      <p:ext uri="{BB962C8B-B14F-4D97-AF65-F5344CB8AC3E}">
        <p14:creationId xmlns:p14="http://schemas.microsoft.com/office/powerpoint/2010/main" val="426888591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2" descr="ScreenHunter_05 S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1294" y="2907114"/>
            <a:ext cx="3681412" cy="2532062"/>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4722" name="Picture 3" descr="ScreenHunter_04 S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581" y="354019"/>
            <a:ext cx="8224838" cy="2427288"/>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38493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0" y="171898"/>
            <a:ext cx="9144000" cy="11430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ormAutofit/>
          </a:bodyPr>
          <a:lstStyle/>
          <a:p>
            <a:pPr>
              <a:lnSpc>
                <a:spcPct val="75000"/>
              </a:lnSpc>
              <a:defRPr/>
            </a:pPr>
            <a:r>
              <a:rPr lang="en-US" sz="3600" dirty="0">
                <a:effectLst/>
                <a:latin typeface="Franklin Gothic Medium"/>
                <a:cs typeface="Franklin Gothic Medium"/>
              </a:rPr>
              <a:t>Crimes and Punishments in Massachusetts</a:t>
            </a:r>
          </a:p>
        </p:txBody>
      </p:sp>
      <p:graphicFrame>
        <p:nvGraphicFramePr>
          <p:cNvPr id="757763" name="Group 3"/>
          <p:cNvGraphicFramePr>
            <a:graphicFrameLocks noGrp="1"/>
          </p:cNvGraphicFramePr>
          <p:nvPr>
            <p:ph type="tbl" idx="4294967295"/>
            <p:extLst>
              <p:ext uri="{D42A27DB-BD31-4B8C-83A1-F6EECF244321}">
                <p14:modId xmlns:p14="http://schemas.microsoft.com/office/powerpoint/2010/main" val="298944216"/>
              </p:ext>
            </p:extLst>
          </p:nvPr>
        </p:nvGraphicFramePr>
        <p:xfrm>
          <a:off x="469056" y="1163455"/>
          <a:ext cx="8205889" cy="466050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6373506"/>
                <a:gridCol w="1832383"/>
              </a:tblGrid>
              <a:tr h="550665">
                <a:tc>
                  <a:txBody>
                    <a:body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n-US" sz="2800" b="0" u="none" strike="noStrike" cap="none" normalizeH="0" baseline="0" dirty="0" smtClean="0">
                          <a:ln>
                            <a:noFill/>
                          </a:ln>
                          <a:effectLst/>
                          <a:latin typeface="Franklin Gothic Medium"/>
                          <a:cs typeface="Franklin Gothic Medium"/>
                        </a:rPr>
                        <a:t>The Crime</a:t>
                      </a:r>
                      <a:endParaRPr kumimoji="0" lang="en-US" sz="2800" b="0" i="0" u="none" strike="noStrike" cap="none" normalizeH="0" baseline="0" dirty="0" smtClean="0">
                        <a:ln>
                          <a:noFill/>
                        </a:ln>
                        <a:solidFill>
                          <a:schemeClr val="tx2"/>
                        </a:solidFill>
                        <a:effectLst/>
                        <a:latin typeface="Franklin Gothic Medium"/>
                        <a:cs typeface="Franklin Gothic Medium"/>
                      </a:endParaRPr>
                    </a:p>
                  </a:txBody>
                  <a:tcPr marT="45713" marB="45713" anchor="ctr" horzOverflow="overflow">
                    <a:lnL w="12700" cap="flat" cmpd="sng" algn="ctr">
                      <a:solidFill>
                        <a:scrgbClr r="0" g="0" b="0"/>
                      </a:solidFill>
                      <a:prstDash val="solid"/>
                      <a:round/>
                      <a:headEnd type="none" w="med" len="med"/>
                      <a:tailEnd type="none" w="med" len="med"/>
                    </a:lnL>
                    <a:lnR w="12700" cmpd="sng">
                      <a:noFill/>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148"/>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n-US" sz="2800" b="0" u="none" strike="noStrike" cap="none" normalizeH="0" baseline="0" dirty="0" smtClean="0">
                          <a:ln>
                            <a:noFill/>
                          </a:ln>
                          <a:effectLst/>
                          <a:latin typeface="Franklin Gothic Medium"/>
                          <a:cs typeface="Franklin Gothic Medium"/>
                        </a:rPr>
                        <a:t>The Fine</a:t>
                      </a:r>
                      <a:endParaRPr kumimoji="0" lang="en-US" sz="2800" b="0" i="0" u="none" strike="noStrike" cap="none" normalizeH="0" baseline="0" dirty="0" smtClean="0">
                        <a:ln>
                          <a:noFill/>
                        </a:ln>
                        <a:solidFill>
                          <a:schemeClr val="tx2"/>
                        </a:solidFill>
                        <a:effectLst/>
                        <a:latin typeface="Franklin Gothic Medium"/>
                        <a:cs typeface="Franklin Gothic Medium"/>
                      </a:endParaRPr>
                    </a:p>
                  </a:txBody>
                  <a:tcPr marT="45713" marB="45713" anchor="ctr" horzOverflow="overflow">
                    <a:lnL w="12700" cmpd="sng">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148"/>
                    </a:solidFill>
                  </a:tcPr>
                </a:tc>
              </a:tr>
              <a:tr h="453487">
                <a:tc>
                  <a:txBody>
                    <a:body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n-US" sz="2000" u="none" strike="noStrike" cap="none" normalizeH="0" baseline="0" dirty="0" smtClean="0">
                          <a:ln>
                            <a:noFill/>
                          </a:ln>
                          <a:effectLst/>
                          <a:latin typeface="Franklin Gothic Book"/>
                          <a:cs typeface="Franklin Gothic Book"/>
                        </a:rPr>
                        <a:t>Violation of Child Labor Laws</a:t>
                      </a:r>
                      <a:endParaRPr kumimoji="0" lang="en-US" sz="2000" b="0" i="0" u="none" strike="noStrike" cap="none" normalizeH="0" baseline="0" dirty="0" smtClean="0">
                        <a:ln>
                          <a:noFill/>
                        </a:ln>
                        <a:solidFill>
                          <a:schemeClr val="tx1"/>
                        </a:solidFill>
                        <a:effectLst/>
                        <a:latin typeface="Franklin Gothic Book"/>
                        <a:cs typeface="Franklin Gothic Book"/>
                      </a:endParaRPr>
                    </a:p>
                  </a:txBody>
                  <a:tcPr marT="45713" marB="45713" anchor="ctr" horzOverflow="overflow">
                    <a:lnL w="12700" cap="flat" cmpd="sng" algn="ctr">
                      <a:solidFill>
                        <a:scrgbClr r="0" g="0" b="0"/>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n-US" sz="2000" u="none" strike="noStrike" cap="none" normalizeH="0" baseline="0" dirty="0" smtClean="0">
                          <a:ln>
                            <a:noFill/>
                          </a:ln>
                          <a:effectLst/>
                          <a:latin typeface="Franklin Gothic Book"/>
                          <a:cs typeface="Franklin Gothic Book"/>
                        </a:rPr>
                        <a:t>$50</a:t>
                      </a:r>
                      <a:endParaRPr kumimoji="0" lang="en-US" sz="2000" b="0" i="0" u="none" strike="noStrike" cap="none" normalizeH="0" baseline="0" dirty="0" smtClean="0">
                        <a:ln>
                          <a:noFill/>
                        </a:ln>
                        <a:solidFill>
                          <a:schemeClr val="tx1"/>
                        </a:solidFill>
                        <a:effectLst/>
                        <a:latin typeface="Franklin Gothic Book"/>
                        <a:cs typeface="Franklin Gothic Book"/>
                      </a:endParaRPr>
                    </a:p>
                  </a:txBody>
                  <a:tcPr marT="45713" marB="45713" anchor="ctr" horzOverflow="overflow">
                    <a:lnL w="12700" cmpd="sng">
                      <a:noFill/>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809809">
                <a:tc>
                  <a:txBody>
                    <a:body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n-US" sz="2000" u="none" strike="noStrike" cap="none" normalizeH="0" baseline="0" dirty="0" smtClean="0">
                          <a:ln>
                            <a:noFill/>
                          </a:ln>
                          <a:effectLst/>
                          <a:latin typeface="Franklin Gothic Book"/>
                          <a:cs typeface="Franklin Gothic Book"/>
                        </a:rPr>
                        <a:t>Employers Failing to Partially Subsidize a Poor Health Plan for Workers</a:t>
                      </a:r>
                      <a:endParaRPr kumimoji="0" lang="en-US" sz="2000" b="0" i="0" u="none" strike="noStrike" cap="none" normalizeH="0" baseline="0" dirty="0" smtClean="0">
                        <a:ln>
                          <a:noFill/>
                        </a:ln>
                        <a:solidFill>
                          <a:schemeClr val="tx2"/>
                        </a:solidFill>
                        <a:effectLst/>
                        <a:latin typeface="Franklin Gothic Book"/>
                        <a:cs typeface="Franklin Gothic Book"/>
                      </a:endParaRPr>
                    </a:p>
                  </a:txBody>
                  <a:tcPr marT="45713" marB="45713" anchor="ctr" horzOverflow="overflow">
                    <a:lnL w="12700" cap="flat" cmpd="sng" algn="ctr">
                      <a:solidFill>
                        <a:scrgbClr r="0" g="0" b="0"/>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n-US" sz="2000" u="none" strike="noStrike" cap="none" normalizeH="0" baseline="0" dirty="0" smtClean="0">
                          <a:ln>
                            <a:noFill/>
                          </a:ln>
                          <a:effectLst/>
                          <a:latin typeface="Franklin Gothic Book"/>
                          <a:cs typeface="Franklin Gothic Book"/>
                        </a:rPr>
                        <a:t>$295</a:t>
                      </a:r>
                      <a:endParaRPr kumimoji="0" lang="en-US" sz="2000" b="0" i="0" u="none" strike="noStrike" cap="none" normalizeH="0" baseline="0" dirty="0" smtClean="0">
                        <a:ln>
                          <a:noFill/>
                        </a:ln>
                        <a:solidFill>
                          <a:schemeClr val="tx2"/>
                        </a:solidFill>
                        <a:effectLst/>
                        <a:latin typeface="Franklin Gothic Book"/>
                        <a:cs typeface="Franklin Gothic Book"/>
                      </a:endParaRPr>
                    </a:p>
                  </a:txBody>
                  <a:tcPr marT="45713" marB="45713" anchor="ctr" horzOverflow="overflow">
                    <a:lnL w="12700" cmpd="sng">
                      <a:noFill/>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53487">
                <a:tc>
                  <a:txBody>
                    <a:body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n-US" sz="2000" u="none" strike="noStrike" cap="none" normalizeH="0" baseline="0" dirty="0" smtClean="0">
                          <a:ln>
                            <a:noFill/>
                          </a:ln>
                          <a:effectLst/>
                          <a:latin typeface="Franklin Gothic Book"/>
                          <a:cs typeface="Franklin Gothic Book"/>
                        </a:rPr>
                        <a:t>Illegal Sale of Firearms, First Offense</a:t>
                      </a:r>
                      <a:endParaRPr kumimoji="0" lang="en-US" sz="2000" b="0" i="0" u="none" strike="noStrike" cap="none" normalizeH="0" baseline="0" dirty="0" smtClean="0">
                        <a:ln>
                          <a:noFill/>
                        </a:ln>
                        <a:solidFill>
                          <a:schemeClr val="tx1"/>
                        </a:solidFill>
                        <a:effectLst/>
                        <a:latin typeface="Franklin Gothic Book"/>
                        <a:cs typeface="Franklin Gothic Book"/>
                      </a:endParaRPr>
                    </a:p>
                  </a:txBody>
                  <a:tcPr marT="45713" marB="45713" anchor="ctr" horzOverflow="overflow">
                    <a:lnL w="12700" cap="flat" cmpd="sng" algn="ctr">
                      <a:solidFill>
                        <a:scrgbClr r="0" g="0" b="0"/>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n-US" sz="2000" u="none" strike="noStrike" cap="none" normalizeH="0" baseline="0" dirty="0" smtClean="0">
                          <a:ln>
                            <a:noFill/>
                          </a:ln>
                          <a:effectLst/>
                          <a:latin typeface="Franklin Gothic Book"/>
                          <a:cs typeface="Franklin Gothic Book"/>
                        </a:rPr>
                        <a:t>$500 max.</a:t>
                      </a:r>
                      <a:endParaRPr kumimoji="0" lang="en-US" sz="2000" b="0" i="0" u="none" strike="noStrike" cap="none" normalizeH="0" baseline="0" dirty="0" smtClean="0">
                        <a:ln>
                          <a:noFill/>
                        </a:ln>
                        <a:solidFill>
                          <a:schemeClr val="tx1"/>
                        </a:solidFill>
                        <a:effectLst/>
                        <a:latin typeface="Franklin Gothic Book"/>
                        <a:cs typeface="Franklin Gothic Book"/>
                      </a:endParaRPr>
                    </a:p>
                  </a:txBody>
                  <a:tcPr marT="45713" marB="45713" anchor="ctr" horzOverflow="overflow">
                    <a:lnL w="12700" cmpd="sng">
                      <a:noFill/>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53487">
                <a:tc>
                  <a:txBody>
                    <a:body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n-US" sz="2000" u="none" strike="noStrike" cap="none" normalizeH="0" baseline="0" dirty="0" smtClean="0">
                          <a:ln>
                            <a:noFill/>
                          </a:ln>
                          <a:effectLst/>
                          <a:latin typeface="Franklin Gothic Book"/>
                          <a:cs typeface="Franklin Gothic Book"/>
                        </a:rPr>
                        <a:t>Driving Under the Influence, First Offense</a:t>
                      </a:r>
                      <a:endParaRPr kumimoji="0" lang="en-US" sz="2000" b="0" i="0" u="none" strike="noStrike" cap="none" normalizeH="0" baseline="0" dirty="0" smtClean="0">
                        <a:ln>
                          <a:noFill/>
                        </a:ln>
                        <a:solidFill>
                          <a:schemeClr val="tx1"/>
                        </a:solidFill>
                        <a:effectLst/>
                        <a:latin typeface="Franklin Gothic Book"/>
                        <a:cs typeface="Franklin Gothic Book"/>
                      </a:endParaRPr>
                    </a:p>
                  </a:txBody>
                  <a:tcPr marT="45713" marB="45713" anchor="ctr" horzOverflow="overflow">
                    <a:lnL w="12700" cap="flat" cmpd="sng" algn="ctr">
                      <a:solidFill>
                        <a:scrgbClr r="0" g="0" b="0"/>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n-US" sz="2000" u="none" strike="noStrike" cap="none" normalizeH="0" baseline="0" smtClean="0">
                          <a:ln>
                            <a:noFill/>
                          </a:ln>
                          <a:effectLst/>
                          <a:latin typeface="Franklin Gothic Book"/>
                          <a:cs typeface="Franklin Gothic Book"/>
                        </a:rPr>
                        <a:t>$500 min.</a:t>
                      </a:r>
                      <a:endParaRPr kumimoji="0" lang="en-US" sz="2000" b="0" i="0" u="none" strike="noStrike" cap="none" normalizeH="0" baseline="0" smtClean="0">
                        <a:ln>
                          <a:noFill/>
                        </a:ln>
                        <a:solidFill>
                          <a:schemeClr val="tx1"/>
                        </a:solidFill>
                        <a:effectLst/>
                        <a:latin typeface="Franklin Gothic Book"/>
                        <a:cs typeface="Franklin Gothic Book"/>
                      </a:endParaRPr>
                    </a:p>
                  </a:txBody>
                  <a:tcPr marT="45713" marB="45713" anchor="ctr" horzOverflow="overflow">
                    <a:lnL w="12700" cmpd="sng">
                      <a:noFill/>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53487">
                <a:tc>
                  <a:txBody>
                    <a:body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n-US" sz="2000" u="none" strike="noStrike" cap="none" normalizeH="0" baseline="0" dirty="0" smtClean="0">
                          <a:ln>
                            <a:noFill/>
                          </a:ln>
                          <a:effectLst/>
                          <a:latin typeface="Franklin Gothic Book"/>
                          <a:cs typeface="Franklin Gothic Book"/>
                        </a:rPr>
                        <a:t>Domestic Assault</a:t>
                      </a:r>
                      <a:endParaRPr kumimoji="0" lang="en-US" sz="2000" b="0" i="0" u="none" strike="noStrike" cap="none" normalizeH="0" baseline="0" dirty="0" smtClean="0">
                        <a:ln>
                          <a:noFill/>
                        </a:ln>
                        <a:solidFill>
                          <a:schemeClr val="tx1"/>
                        </a:solidFill>
                        <a:effectLst/>
                        <a:latin typeface="Franklin Gothic Book"/>
                        <a:cs typeface="Franklin Gothic Book"/>
                      </a:endParaRPr>
                    </a:p>
                  </a:txBody>
                  <a:tcPr marT="45713" marB="45713" anchor="ctr" horzOverflow="overflow">
                    <a:lnL w="12700" cap="flat" cmpd="sng" algn="ctr">
                      <a:solidFill>
                        <a:scrgbClr r="0" g="0" b="0"/>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n-US" sz="2000" u="none" strike="noStrike" cap="none" normalizeH="0" baseline="0" dirty="0" smtClean="0">
                          <a:ln>
                            <a:noFill/>
                          </a:ln>
                          <a:effectLst/>
                          <a:latin typeface="Franklin Gothic Book"/>
                          <a:cs typeface="Franklin Gothic Book"/>
                        </a:rPr>
                        <a:t>$1000 max.</a:t>
                      </a:r>
                      <a:endParaRPr kumimoji="0" lang="en-US" sz="2000" b="0" i="0" u="none" strike="noStrike" cap="none" normalizeH="0" baseline="0" dirty="0" smtClean="0">
                        <a:ln>
                          <a:noFill/>
                        </a:ln>
                        <a:solidFill>
                          <a:schemeClr val="tx1"/>
                        </a:solidFill>
                        <a:effectLst/>
                        <a:latin typeface="Franklin Gothic Book"/>
                        <a:cs typeface="Franklin Gothic Book"/>
                      </a:endParaRPr>
                    </a:p>
                  </a:txBody>
                  <a:tcPr marT="45713" marB="45713" anchor="ctr" horzOverflow="overflow">
                    <a:lnL w="12700" cmpd="sng">
                      <a:noFill/>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53487">
                <a:tc>
                  <a:txBody>
                    <a:body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n-US" sz="2000" u="none" strike="noStrike" cap="none" normalizeH="0" baseline="0" dirty="0" smtClean="0">
                          <a:ln>
                            <a:noFill/>
                          </a:ln>
                          <a:effectLst/>
                          <a:latin typeface="Franklin Gothic Book"/>
                          <a:cs typeface="Franklin Gothic Book"/>
                        </a:rPr>
                        <a:t>Cruelty to or Malicious Killing of Animals</a:t>
                      </a:r>
                      <a:endParaRPr kumimoji="0" lang="en-US" sz="2000" b="0" i="0" u="none" strike="noStrike" cap="none" normalizeH="0" baseline="0" dirty="0" smtClean="0">
                        <a:ln>
                          <a:noFill/>
                        </a:ln>
                        <a:solidFill>
                          <a:schemeClr val="tx1"/>
                        </a:solidFill>
                        <a:effectLst/>
                        <a:latin typeface="Franklin Gothic Book"/>
                        <a:cs typeface="Franklin Gothic Book"/>
                      </a:endParaRPr>
                    </a:p>
                  </a:txBody>
                  <a:tcPr marT="45713" marB="45713" anchor="ctr" horzOverflow="overflow">
                    <a:lnL w="12700" cap="flat" cmpd="sng" algn="ctr">
                      <a:solidFill>
                        <a:scrgbClr r="0" g="0" b="0"/>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n-US" sz="2000" u="none" strike="noStrike" cap="none" normalizeH="0" baseline="0" dirty="0" smtClean="0">
                          <a:ln>
                            <a:noFill/>
                          </a:ln>
                          <a:effectLst/>
                          <a:latin typeface="Franklin Gothic Book"/>
                          <a:cs typeface="Franklin Gothic Book"/>
                        </a:rPr>
                        <a:t>$1000 max.</a:t>
                      </a:r>
                      <a:endParaRPr kumimoji="0" lang="en-US" sz="2000" b="0" i="0" u="none" strike="noStrike" cap="none" normalizeH="0" baseline="0" dirty="0" smtClean="0">
                        <a:ln>
                          <a:noFill/>
                        </a:ln>
                        <a:solidFill>
                          <a:schemeClr val="tx1"/>
                        </a:solidFill>
                        <a:effectLst/>
                        <a:latin typeface="Franklin Gothic Book"/>
                        <a:cs typeface="Franklin Gothic Book"/>
                      </a:endParaRPr>
                    </a:p>
                  </a:txBody>
                  <a:tcPr marT="45713" marB="45713" anchor="ctr" horzOverflow="overflow">
                    <a:lnL w="12700" cmpd="sng">
                      <a:noFill/>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53487">
                <a:tc>
                  <a:txBody>
                    <a:body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n-US" sz="2000" u="none" strike="noStrike" cap="none" normalizeH="0" baseline="0" dirty="0" smtClean="0">
                          <a:ln>
                            <a:noFill/>
                          </a:ln>
                          <a:effectLst/>
                          <a:latin typeface="Franklin Gothic Book"/>
                          <a:cs typeface="Franklin Gothic Book"/>
                        </a:rPr>
                        <a:t>Communication of a Terrorist Threat</a:t>
                      </a:r>
                      <a:endParaRPr kumimoji="0" lang="en-US" sz="2000" b="0" i="0" u="none" strike="noStrike" cap="none" normalizeH="0" baseline="0" dirty="0" smtClean="0">
                        <a:ln>
                          <a:noFill/>
                        </a:ln>
                        <a:solidFill>
                          <a:schemeClr val="tx1"/>
                        </a:solidFill>
                        <a:effectLst/>
                        <a:latin typeface="Franklin Gothic Book"/>
                        <a:cs typeface="Franklin Gothic Book"/>
                      </a:endParaRPr>
                    </a:p>
                  </a:txBody>
                  <a:tcPr marT="45713" marB="45713" anchor="ctr" horzOverflow="overflow">
                    <a:lnL w="12700" cap="flat" cmpd="sng" algn="ctr">
                      <a:solidFill>
                        <a:scrgbClr r="0" g="0" b="0"/>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n-US" sz="2000" u="none" strike="noStrike" cap="none" normalizeH="0" baseline="0" dirty="0" smtClean="0">
                          <a:ln>
                            <a:noFill/>
                          </a:ln>
                          <a:effectLst/>
                          <a:latin typeface="Franklin Gothic Book"/>
                          <a:cs typeface="Franklin Gothic Book"/>
                        </a:rPr>
                        <a:t>$1000 min.</a:t>
                      </a:r>
                      <a:endParaRPr kumimoji="0" lang="en-US" sz="2000" b="0" i="0" u="none" strike="noStrike" cap="none" normalizeH="0" baseline="0" dirty="0" smtClean="0">
                        <a:ln>
                          <a:noFill/>
                        </a:ln>
                        <a:solidFill>
                          <a:schemeClr val="tx1"/>
                        </a:solidFill>
                        <a:effectLst/>
                        <a:latin typeface="Franklin Gothic Book"/>
                        <a:cs typeface="Franklin Gothic Book"/>
                      </a:endParaRPr>
                    </a:p>
                  </a:txBody>
                  <a:tcPr marT="45713" marB="45713" anchor="ctr" horzOverflow="overflow">
                    <a:lnL w="12700" cmpd="sng">
                      <a:noFill/>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53487">
                <a:tc>
                  <a:txBody>
                    <a:body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n-US" sz="3200" u="none" strike="noStrike" cap="none" normalizeH="0" baseline="0" dirty="0" smtClean="0">
                          <a:ln>
                            <a:noFill/>
                          </a:ln>
                          <a:solidFill>
                            <a:schemeClr val="bg1"/>
                          </a:solidFill>
                          <a:effectLst/>
                          <a:latin typeface="Franklin Gothic Medium"/>
                          <a:cs typeface="Franklin Gothic Medium"/>
                        </a:rPr>
                        <a:t>Being Uninsured In Massachusetts</a:t>
                      </a:r>
                      <a:endParaRPr kumimoji="0" lang="en-US" sz="3200" b="0" i="0" u="none" strike="noStrike" cap="none" normalizeH="0" baseline="0" dirty="0" smtClean="0">
                        <a:ln>
                          <a:noFill/>
                        </a:ln>
                        <a:solidFill>
                          <a:schemeClr val="bg1"/>
                        </a:solidFill>
                        <a:effectLst/>
                        <a:latin typeface="Franklin Gothic Medium"/>
                        <a:cs typeface="Franklin Gothic Medium"/>
                      </a:endParaRPr>
                    </a:p>
                  </a:txBody>
                  <a:tcPr marT="45713" marB="45713" anchor="ctr" horzOverflow="overflow">
                    <a:lnL w="12700" cap="flat" cmpd="sng" algn="ctr">
                      <a:solidFill>
                        <a:scrgbClr r="0" g="0" b="0"/>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n-US" sz="3200" u="none" strike="noStrike" cap="none" normalizeH="0" baseline="0" dirty="0" smtClean="0">
                          <a:ln>
                            <a:noFill/>
                          </a:ln>
                          <a:solidFill>
                            <a:schemeClr val="bg1"/>
                          </a:solidFill>
                          <a:effectLst/>
                          <a:latin typeface="Franklin Gothic Medium"/>
                          <a:cs typeface="Franklin Gothic Medium"/>
                        </a:rPr>
                        <a:t> $1260</a:t>
                      </a:r>
                      <a:endParaRPr kumimoji="0" lang="en-US" sz="3200" b="0" i="0" u="none" strike="noStrike" cap="none" normalizeH="0" baseline="0" dirty="0" smtClean="0">
                        <a:ln>
                          <a:noFill/>
                        </a:ln>
                        <a:solidFill>
                          <a:schemeClr val="bg1"/>
                        </a:solidFill>
                        <a:effectLst/>
                        <a:latin typeface="Franklin Gothic Medium"/>
                        <a:cs typeface="Franklin Gothic Medium"/>
                      </a:endParaRPr>
                    </a:p>
                  </a:txBody>
                  <a:tcPr marT="45713" marB="45713" anchor="ctr" horzOverflow="overflow">
                    <a:lnL w="12700" cmpd="sng">
                      <a:noFill/>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r>
            </a:tbl>
          </a:graphicData>
        </a:graphic>
      </p:graphicFrame>
    </p:spTree>
    <p:extLst>
      <p:ext uri="{BB962C8B-B14F-4D97-AF65-F5344CB8AC3E}">
        <p14:creationId xmlns:p14="http://schemas.microsoft.com/office/powerpoint/2010/main" val="401149748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2"/>
          <p:cNvSpPr>
            <a:spLocks noGrp="1" noChangeArrowheads="1"/>
          </p:cNvSpPr>
          <p:nvPr>
            <p:ph type="title"/>
          </p:nvPr>
        </p:nvSpPr>
        <p:spPr>
          <a:xfrm>
            <a:off x="0" y="171898"/>
            <a:ext cx="9144000" cy="1143000"/>
          </a:xfrm>
        </p:spPr>
        <p:txBody>
          <a:bodyPr>
            <a:noAutofit/>
          </a:bodyPr>
          <a:lstStyle/>
          <a:p>
            <a:r>
              <a:rPr lang="en-US" sz="2400" dirty="0">
                <a:latin typeface="Franklin Gothic Medium"/>
                <a:cs typeface="Franklin Gothic Medium"/>
              </a:rPr>
              <a:t>Massachusetts: </a:t>
            </a:r>
            <a:r>
              <a:rPr lang="en-US" sz="2400" dirty="0" smtClean="0">
                <a:latin typeface="Franklin Gothic Medium"/>
                <a:cs typeface="Franklin Gothic Medium"/>
              </a:rPr>
              <a:t/>
            </a:r>
            <a:br>
              <a:rPr lang="en-US" sz="2400" dirty="0" smtClean="0">
                <a:latin typeface="Franklin Gothic Medium"/>
                <a:cs typeface="Franklin Gothic Medium"/>
              </a:rPr>
            </a:br>
            <a:r>
              <a:rPr lang="en-US" sz="4000" dirty="0" smtClean="0">
                <a:latin typeface="Franklin Gothic Medium"/>
                <a:cs typeface="Franklin Gothic Medium"/>
              </a:rPr>
              <a:t>Requires 70</a:t>
            </a:r>
            <a:r>
              <a:rPr lang="en-US" sz="4000" dirty="0">
                <a:latin typeface="Franklin Gothic Medium"/>
                <a:cs typeface="Franklin Gothic Medium"/>
              </a:rPr>
              <a:t>% Actuarial </a:t>
            </a:r>
            <a:r>
              <a:rPr lang="en-US" sz="4000" dirty="0" smtClean="0">
                <a:latin typeface="Franklin Gothic Medium"/>
                <a:cs typeface="Franklin Gothic Medium"/>
              </a:rPr>
              <a:t>Value Coverage </a:t>
            </a:r>
            <a:endParaRPr lang="en-US" sz="4000" dirty="0">
              <a:latin typeface="Franklin Gothic Medium"/>
              <a:cs typeface="Franklin Gothic Medium"/>
            </a:endParaRPr>
          </a:p>
        </p:txBody>
      </p:sp>
      <p:sp>
        <p:nvSpPr>
          <p:cNvPr id="416770" name="Rectangle 3"/>
          <p:cNvSpPr>
            <a:spLocks noGrp="1" noChangeArrowheads="1"/>
          </p:cNvSpPr>
          <p:nvPr>
            <p:ph type="body" idx="4294967295"/>
          </p:nvPr>
        </p:nvSpPr>
        <p:spPr>
          <a:xfrm>
            <a:off x="527815" y="1817931"/>
            <a:ext cx="4956523" cy="3733800"/>
          </a:xfrm>
        </p:spPr>
        <p:txBody>
          <a:bodyPr>
            <a:normAutofit/>
          </a:bodyPr>
          <a:lstStyle/>
          <a:p>
            <a:pPr marL="230188" indent="-230188" eaLnBrk="1" hangingPunct="1">
              <a:spcAft>
                <a:spcPts val="1200"/>
              </a:spcAft>
            </a:pPr>
            <a:r>
              <a:rPr lang="en-US" sz="2800" dirty="0">
                <a:solidFill>
                  <a:srgbClr val="003300"/>
                </a:solidFill>
                <a:latin typeface="Franklin Gothic Book"/>
                <a:cs typeface="Franklin Gothic Book"/>
              </a:rPr>
              <a:t>Premium:  $</a:t>
            </a:r>
            <a:r>
              <a:rPr lang="en-US" sz="2800" dirty="0" smtClean="0">
                <a:solidFill>
                  <a:srgbClr val="003300"/>
                </a:solidFill>
                <a:latin typeface="Franklin Gothic Book"/>
                <a:cs typeface="Franklin Gothic Book"/>
              </a:rPr>
              <a:t>5,616 annually </a:t>
            </a:r>
          </a:p>
          <a:p>
            <a:pPr marL="230188" indent="-230188" eaLnBrk="1" hangingPunct="1">
              <a:spcAft>
                <a:spcPts val="1200"/>
              </a:spcAft>
            </a:pPr>
            <a:r>
              <a:rPr lang="en-US" sz="2800" dirty="0" smtClean="0">
                <a:solidFill>
                  <a:srgbClr val="003300"/>
                </a:solidFill>
                <a:latin typeface="Franklin Gothic Book"/>
                <a:cs typeface="Franklin Gothic Book"/>
              </a:rPr>
              <a:t>Deductible: $2000 annually</a:t>
            </a:r>
            <a:endParaRPr lang="en-US" sz="2800" dirty="0">
              <a:solidFill>
                <a:srgbClr val="003300"/>
              </a:solidFill>
              <a:latin typeface="Franklin Gothic Book"/>
              <a:cs typeface="Franklin Gothic Book"/>
            </a:endParaRPr>
          </a:p>
          <a:p>
            <a:pPr marL="230188" indent="-230188" eaLnBrk="1" hangingPunct="1">
              <a:spcAft>
                <a:spcPts val="1200"/>
              </a:spcAft>
            </a:pPr>
            <a:r>
              <a:rPr lang="en-US" sz="2800" dirty="0" smtClean="0">
                <a:solidFill>
                  <a:srgbClr val="003300"/>
                </a:solidFill>
                <a:latin typeface="Franklin Gothic Book"/>
                <a:cs typeface="Franklin Gothic Book"/>
              </a:rPr>
              <a:t>Co-insurance: 20</a:t>
            </a:r>
            <a:r>
              <a:rPr lang="en-US" sz="2800" dirty="0">
                <a:solidFill>
                  <a:srgbClr val="003300"/>
                </a:solidFill>
                <a:latin typeface="Franklin Gothic Book"/>
                <a:cs typeface="Franklin Gothic Book"/>
              </a:rPr>
              <a:t>% </a:t>
            </a:r>
            <a:r>
              <a:rPr lang="en-US" sz="2800" dirty="0" smtClean="0">
                <a:solidFill>
                  <a:srgbClr val="003300"/>
                </a:solidFill>
                <a:latin typeface="Franklin Gothic Medium"/>
                <a:cs typeface="Franklin Gothic Medium"/>
              </a:rPr>
              <a:t>after</a:t>
            </a:r>
            <a:r>
              <a:rPr lang="en-US" sz="2800" dirty="0" smtClean="0">
                <a:solidFill>
                  <a:srgbClr val="003300"/>
                </a:solidFill>
                <a:latin typeface="Franklin Gothic Book"/>
                <a:cs typeface="Franklin Gothic Book"/>
              </a:rPr>
              <a:t> deductible </a:t>
            </a:r>
            <a:r>
              <a:rPr lang="en-US" sz="2800" dirty="0">
                <a:solidFill>
                  <a:srgbClr val="003300"/>
                </a:solidFill>
                <a:latin typeface="Franklin Gothic Book"/>
                <a:cs typeface="Franklin Gothic Book"/>
              </a:rPr>
              <a:t>is reached for next $15,000 of </a:t>
            </a:r>
            <a:r>
              <a:rPr lang="en-US" sz="2800" dirty="0" smtClean="0">
                <a:solidFill>
                  <a:srgbClr val="003300"/>
                </a:solidFill>
                <a:latin typeface="Franklin Gothic Book"/>
                <a:cs typeface="Franklin Gothic Book"/>
              </a:rPr>
              <a:t>care</a:t>
            </a:r>
            <a:endParaRPr lang="en-US" sz="2800" dirty="0">
              <a:solidFill>
                <a:srgbClr val="003300"/>
              </a:solidFill>
              <a:latin typeface="Franklin Gothic Book"/>
              <a:cs typeface="Franklin Gothic Book"/>
            </a:endParaRPr>
          </a:p>
        </p:txBody>
      </p:sp>
      <p:pic>
        <p:nvPicPr>
          <p:cNvPr id="2" name="Picture 1"/>
          <p:cNvPicPr>
            <a:picLocks noChangeAspect="1"/>
          </p:cNvPicPr>
          <p:nvPr/>
        </p:nvPicPr>
        <p:blipFill>
          <a:blip r:embed="rId3"/>
          <a:stretch>
            <a:fillRect/>
          </a:stretch>
        </p:blipFill>
        <p:spPr>
          <a:xfrm>
            <a:off x="5739999" y="2063344"/>
            <a:ext cx="2567891" cy="2311102"/>
          </a:xfrm>
          <a:prstGeom prst="rect">
            <a:avLst/>
          </a:prstGeom>
          <a:ln>
            <a:solidFill>
              <a:srgbClr val="003300"/>
            </a:solidFill>
          </a:ln>
          <a:effectLst>
            <a:outerShdw blurRad="292100" dist="139700" dir="2700000" algn="tl" rotWithShape="0">
              <a:srgbClr val="333333">
                <a:alpha val="65000"/>
              </a:srgbClr>
            </a:outerShdw>
          </a:effectLst>
        </p:spPr>
      </p:pic>
      <p:sp>
        <p:nvSpPr>
          <p:cNvPr id="6" name="TextBox 5"/>
          <p:cNvSpPr txBox="1"/>
          <p:nvPr/>
        </p:nvSpPr>
        <p:spPr>
          <a:xfrm>
            <a:off x="4041091" y="6130137"/>
            <a:ext cx="5102911" cy="584776"/>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Example shown is a 56 year-old male </a:t>
            </a:r>
          </a:p>
          <a:p>
            <a:pPr algn="r"/>
            <a:r>
              <a:rPr lang="en-US" sz="1600" dirty="0" smtClean="0">
                <a:solidFill>
                  <a:schemeClr val="bg2"/>
                </a:solidFill>
                <a:latin typeface="Franklin Gothic Book" pitchFamily="34" charset="0"/>
              </a:rPr>
              <a:t>with annual income over $32,000</a:t>
            </a:r>
          </a:p>
        </p:txBody>
      </p:sp>
    </p:spTree>
    <p:extLst>
      <p:ext uri="{BB962C8B-B14F-4D97-AF65-F5344CB8AC3E}">
        <p14:creationId xmlns:p14="http://schemas.microsoft.com/office/powerpoint/2010/main" val="120607976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898"/>
            <a:ext cx="9144000" cy="1143000"/>
          </a:xfrm>
        </p:spPr>
        <p:txBody>
          <a:bodyPr>
            <a:normAutofit fontScale="90000"/>
          </a:bodyPr>
          <a:lstStyle/>
          <a:p>
            <a:r>
              <a:rPr lang="en-US" dirty="0" smtClean="0"/>
              <a:t>Massachusetts Health Reform:</a:t>
            </a:r>
            <a:br>
              <a:rPr lang="en-US" dirty="0" smtClean="0"/>
            </a:br>
            <a:r>
              <a:rPr lang="en-US" dirty="0" smtClean="0"/>
              <a:t>Little Impact on Medical Bankruptcy</a:t>
            </a:r>
            <a:endParaRPr lang="en-US" dirty="0"/>
          </a:p>
        </p:txBody>
      </p:sp>
      <p:sp>
        <p:nvSpPr>
          <p:cNvPr id="3" name="TextBox 2"/>
          <p:cNvSpPr txBox="1"/>
          <p:nvPr/>
        </p:nvSpPr>
        <p:spPr>
          <a:xfrm>
            <a:off x="3386937" y="6130138"/>
            <a:ext cx="5757065" cy="584775"/>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Himmelstein, Thorne, Woolhandler. </a:t>
            </a:r>
          </a:p>
          <a:p>
            <a:pPr algn="r"/>
            <a:r>
              <a:rPr lang="en-US" sz="1600" dirty="0" smtClean="0">
                <a:solidFill>
                  <a:schemeClr val="bg2"/>
                </a:solidFill>
                <a:latin typeface="Franklin Gothic Book" pitchFamily="34" charset="0"/>
              </a:rPr>
              <a:t>Am J Med 2011;124:224 </a:t>
            </a:r>
          </a:p>
        </p:txBody>
      </p:sp>
      <p:graphicFrame>
        <p:nvGraphicFramePr>
          <p:cNvPr id="7" name="Chart 6"/>
          <p:cNvGraphicFramePr/>
          <p:nvPr>
            <p:extLst>
              <p:ext uri="{D42A27DB-BD31-4B8C-83A1-F6EECF244321}">
                <p14:modId xmlns:p14="http://schemas.microsoft.com/office/powerpoint/2010/main" val="2144346540"/>
              </p:ext>
            </p:extLst>
          </p:nvPr>
        </p:nvGraphicFramePr>
        <p:xfrm>
          <a:off x="527816" y="1566836"/>
          <a:ext cx="3917384" cy="416448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p:nvPr>
            <p:extLst>
              <p:ext uri="{D42A27DB-BD31-4B8C-83A1-F6EECF244321}">
                <p14:modId xmlns:p14="http://schemas.microsoft.com/office/powerpoint/2010/main" val="4213628270"/>
              </p:ext>
            </p:extLst>
          </p:nvPr>
        </p:nvGraphicFramePr>
        <p:xfrm>
          <a:off x="4876997" y="1566836"/>
          <a:ext cx="3996909" cy="41644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6248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86937" y="6253249"/>
            <a:ext cx="5757065"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a:t>
            </a:r>
            <a:r>
              <a:rPr lang="en-US" sz="1600" dirty="0" err="1" smtClean="0">
                <a:solidFill>
                  <a:schemeClr val="bg2"/>
                </a:solidFill>
                <a:latin typeface="Franklin Gothic Book" pitchFamily="34" charset="0"/>
              </a:rPr>
              <a:t>Staiger</a:t>
            </a:r>
            <a:r>
              <a:rPr lang="en-US" sz="1600" dirty="0" smtClean="0">
                <a:solidFill>
                  <a:schemeClr val="bg2"/>
                </a:solidFill>
                <a:latin typeface="Franklin Gothic Book" pitchFamily="34" charset="0"/>
              </a:rPr>
              <a:t> DO et al. NEJM 2011:e24(1)</a:t>
            </a:r>
          </a:p>
        </p:txBody>
      </p:sp>
      <p:sp>
        <p:nvSpPr>
          <p:cNvPr id="2" name="Title 1"/>
          <p:cNvSpPr>
            <a:spLocks noGrp="1"/>
          </p:cNvSpPr>
          <p:nvPr>
            <p:ph type="title"/>
          </p:nvPr>
        </p:nvSpPr>
        <p:spPr>
          <a:xfrm>
            <a:off x="0" y="171898"/>
            <a:ext cx="9144000" cy="1143000"/>
          </a:xfrm>
        </p:spPr>
        <p:txBody>
          <a:bodyPr>
            <a:normAutofit/>
          </a:bodyPr>
          <a:lstStyle/>
          <a:p>
            <a:r>
              <a:rPr lang="en-US" sz="2400" dirty="0" smtClean="0"/>
              <a:t>Massachusetts’ Reform:</a:t>
            </a:r>
            <a:br>
              <a:rPr lang="en-US" sz="2400" dirty="0" smtClean="0"/>
            </a:br>
            <a:r>
              <a:rPr lang="en-US" sz="4000" dirty="0" smtClean="0"/>
              <a:t>More Bureaucrats, No More Caregivers</a:t>
            </a:r>
            <a:endParaRPr lang="en-US" sz="4000" dirty="0"/>
          </a:p>
        </p:txBody>
      </p:sp>
      <p:graphicFrame>
        <p:nvGraphicFramePr>
          <p:cNvPr id="5" name="Chart 4"/>
          <p:cNvGraphicFramePr/>
          <p:nvPr>
            <p:extLst>
              <p:ext uri="{D42A27DB-BD31-4B8C-83A1-F6EECF244321}">
                <p14:modId xmlns:p14="http://schemas.microsoft.com/office/powerpoint/2010/main" val="110232752"/>
              </p:ext>
            </p:extLst>
          </p:nvPr>
        </p:nvGraphicFramePr>
        <p:xfrm>
          <a:off x="1632931" y="1347521"/>
          <a:ext cx="7142010" cy="461470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0" y="2094612"/>
            <a:ext cx="1880345" cy="1631216"/>
          </a:xfrm>
          <a:prstGeom prst="rect">
            <a:avLst/>
          </a:prstGeom>
          <a:noFill/>
        </p:spPr>
        <p:txBody>
          <a:bodyPr wrap="square" rtlCol="0">
            <a:spAutoFit/>
          </a:bodyPr>
          <a:lstStyle/>
          <a:p>
            <a:r>
              <a:rPr lang="en-US" sz="2000" dirty="0" smtClean="0">
                <a:latin typeface="Franklin Gothic Book"/>
                <a:cs typeface="Franklin Gothic Book"/>
              </a:rPr>
              <a:t>Change in health employment, 2005/06 to 2008/09</a:t>
            </a:r>
            <a:endParaRPr lang="en-US" sz="2000" dirty="0">
              <a:latin typeface="Franklin Gothic Book"/>
              <a:cs typeface="Franklin Gothic Book"/>
            </a:endParaRPr>
          </a:p>
        </p:txBody>
      </p:sp>
      <p:sp>
        <p:nvSpPr>
          <p:cNvPr id="8" name="Rectangle 7"/>
          <p:cNvSpPr/>
          <p:nvPr/>
        </p:nvSpPr>
        <p:spPr>
          <a:xfrm>
            <a:off x="3834993" y="5550631"/>
            <a:ext cx="292608" cy="292608"/>
          </a:xfrm>
          <a:prstGeom prst="rect">
            <a:avLst/>
          </a:prstGeom>
          <a:solidFill>
            <a:srgbClr val="800000"/>
          </a:solidFill>
          <a:ln w="9525" cmpd="sng">
            <a:solidFill>
              <a:srgbClr val="06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990304" y="5550631"/>
            <a:ext cx="292608" cy="292608"/>
          </a:xfrm>
          <a:prstGeom prst="rect">
            <a:avLst/>
          </a:prstGeom>
          <a:solidFill>
            <a:srgbClr val="005148"/>
          </a:solidFill>
          <a:ln w="9525" cmpd="sng">
            <a:solidFill>
              <a:srgbClr val="06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79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chart seriesIdx="0" categoryIdx="1" bldStep="ptInCategory"/>
                                            </p:graphicEl>
                                          </p:spTgt>
                                        </p:tgtEl>
                                        <p:attrNameLst>
                                          <p:attrName>style.visibility</p:attrName>
                                        </p:attrNameLst>
                                      </p:cBhvr>
                                      <p:to>
                                        <p:strVal val="visible"/>
                                      </p:to>
                                    </p:set>
                                    <p:animEffect transition="in" filter="fade">
                                      <p:cBhvr>
                                        <p:cTn id="7" dur="500"/>
                                        <p:tgtEl>
                                          <p:spTgt spid="5">
                                            <p:graphicEl>
                                              <a:chart seriesIdx="0" categoryIdx="1" bldStep="ptInCategory"/>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chart seriesIdx="1" categoryIdx="1" bldStep="ptInCategory"/>
                                            </p:graphicEl>
                                          </p:spTgt>
                                        </p:tgtEl>
                                        <p:attrNameLst>
                                          <p:attrName>style.visibility</p:attrName>
                                        </p:attrNameLst>
                                      </p:cBhvr>
                                      <p:to>
                                        <p:strVal val="visible"/>
                                      </p:to>
                                    </p:set>
                                    <p:animEffect transition="in" filter="fade">
                                      <p:cBhvr>
                                        <p:cTn id="10" dur="500"/>
                                        <p:tgtEl>
                                          <p:spTgt spid="5">
                                            <p:graphicEl>
                                              <a:chart seriesIdx="1" categoryIdx="1"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categoryEl" animBg="0"/>
        </p:bldSub>
      </p:bldGraphic>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86937" y="6130138"/>
            <a:ext cx="5757065" cy="584776"/>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Boston Globe 6/26/2011:A9</a:t>
            </a:r>
          </a:p>
          <a:p>
            <a:pPr algn="r"/>
            <a:r>
              <a:rPr lang="en-US" sz="1600" dirty="0" smtClean="0">
                <a:solidFill>
                  <a:schemeClr val="bg2"/>
                </a:solidFill>
                <a:latin typeface="Franklin Gothic Book" pitchFamily="34" charset="0"/>
              </a:rPr>
              <a:t>(From Executive Office of Administration and Finance)</a:t>
            </a:r>
          </a:p>
        </p:txBody>
      </p:sp>
      <p:sp>
        <p:nvSpPr>
          <p:cNvPr id="2" name="Title 1"/>
          <p:cNvSpPr>
            <a:spLocks noGrp="1"/>
          </p:cNvSpPr>
          <p:nvPr>
            <p:ph type="title"/>
          </p:nvPr>
        </p:nvSpPr>
        <p:spPr>
          <a:xfrm>
            <a:off x="0" y="171898"/>
            <a:ext cx="9144000" cy="1143000"/>
          </a:xfrm>
        </p:spPr>
        <p:txBody>
          <a:bodyPr>
            <a:normAutofit/>
          </a:bodyPr>
          <a:lstStyle/>
          <a:p>
            <a:r>
              <a:rPr lang="en-US" sz="4000" dirty="0" smtClean="0"/>
              <a:t>Federal Taxpayers Paid for MA’s Reform</a:t>
            </a:r>
            <a:endParaRPr lang="en-US" sz="4000" dirty="0"/>
          </a:p>
        </p:txBody>
      </p:sp>
      <p:graphicFrame>
        <p:nvGraphicFramePr>
          <p:cNvPr id="4" name="Chart 3"/>
          <p:cNvGraphicFramePr/>
          <p:nvPr>
            <p:extLst>
              <p:ext uri="{D42A27DB-BD31-4B8C-83A1-F6EECF244321}">
                <p14:modId xmlns:p14="http://schemas.microsoft.com/office/powerpoint/2010/main" val="2578364647"/>
              </p:ext>
            </p:extLst>
          </p:nvPr>
        </p:nvGraphicFramePr>
        <p:xfrm>
          <a:off x="841207" y="1146265"/>
          <a:ext cx="7372930" cy="48159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3931535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2"/>
          <p:cNvSpPr>
            <a:spLocks noGrp="1" noChangeArrowheads="1"/>
          </p:cNvSpPr>
          <p:nvPr>
            <p:ph type="title" idx="4294967295"/>
          </p:nvPr>
        </p:nvSpPr>
        <p:spPr>
          <a:xfrm>
            <a:off x="0" y="277813"/>
            <a:ext cx="9144000" cy="1143000"/>
          </a:xfrm>
        </p:spPr>
        <p:txBody>
          <a:bodyPr/>
          <a:lstStyle/>
          <a:p>
            <a:pPr eaLnBrk="1" hangingPunct="1"/>
            <a:r>
              <a:rPr lang="en-US" sz="4800" dirty="0">
                <a:solidFill>
                  <a:srgbClr val="003300"/>
                </a:solidFill>
                <a:latin typeface="Franklin Gothic Medium"/>
                <a:cs typeface="Franklin Gothic Medium"/>
              </a:rPr>
              <a:t>Impact of ACA on the Uninsured</a:t>
            </a:r>
          </a:p>
        </p:txBody>
      </p:sp>
      <p:graphicFrame>
        <p:nvGraphicFramePr>
          <p:cNvPr id="3" name="Diagram 2"/>
          <p:cNvGraphicFramePr/>
          <p:nvPr>
            <p:extLst>
              <p:ext uri="{D42A27DB-BD31-4B8C-83A1-F6EECF244321}">
                <p14:modId xmlns:p14="http://schemas.microsoft.com/office/powerpoint/2010/main" val="1303107640"/>
              </p:ext>
            </p:extLst>
          </p:nvPr>
        </p:nvGraphicFramePr>
        <p:xfrm>
          <a:off x="457200" y="1484371"/>
          <a:ext cx="8229600" cy="41232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66713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71898"/>
            <a:ext cx="9144000" cy="1143000"/>
          </a:xfrm>
        </p:spPr>
        <p:txBody>
          <a:bodyPr>
            <a:normAutofit fontScale="90000"/>
          </a:bodyPr>
          <a:lstStyle/>
          <a:p>
            <a:r>
              <a:rPr lang="en-US" dirty="0" smtClean="0"/>
              <a:t>Uninsured and Under-Insured</a:t>
            </a:r>
            <a:br>
              <a:rPr lang="en-US" dirty="0" smtClean="0"/>
            </a:br>
            <a:r>
              <a:rPr lang="en-US" dirty="0" smtClean="0"/>
              <a:t>Delay Seeking Care for Heart Attacks</a:t>
            </a:r>
            <a:endParaRPr lang="en-US" dirty="0"/>
          </a:p>
        </p:txBody>
      </p:sp>
      <p:sp>
        <p:nvSpPr>
          <p:cNvPr id="5" name="TextBox 4"/>
          <p:cNvSpPr txBox="1"/>
          <p:nvPr/>
        </p:nvSpPr>
        <p:spPr>
          <a:xfrm>
            <a:off x="3894667" y="5945472"/>
            <a:ext cx="5249336" cy="954107"/>
          </a:xfrm>
          <a:prstGeom prst="rect">
            <a:avLst/>
          </a:prstGeom>
          <a:noFill/>
        </p:spPr>
        <p:txBody>
          <a:bodyPr wrap="square" rtlCol="0" anchor="ctr">
            <a:spAutoFit/>
          </a:bodyPr>
          <a:lstStyle/>
          <a:p>
            <a:pPr algn="r"/>
            <a:r>
              <a:rPr lang="en-US" sz="1400" dirty="0" smtClean="0">
                <a:solidFill>
                  <a:schemeClr val="bg2"/>
                </a:solidFill>
                <a:latin typeface="Franklin Gothic Book" pitchFamily="34" charset="0"/>
              </a:rPr>
              <a:t>Source: JAMA April 15, 2010. 303:1392</a:t>
            </a:r>
          </a:p>
          <a:p>
            <a:pPr algn="r"/>
            <a:r>
              <a:rPr lang="en-US" sz="1400" dirty="0" smtClean="0">
                <a:solidFill>
                  <a:schemeClr val="bg2"/>
                </a:solidFill>
                <a:latin typeface="Franklin Gothic Book" pitchFamily="34" charset="0"/>
              </a:rPr>
              <a:t>*Adjusted for age, sex, race, </a:t>
            </a:r>
            <a:r>
              <a:rPr lang="en-US" sz="1400" dirty="0" err="1" smtClean="0">
                <a:solidFill>
                  <a:schemeClr val="bg2"/>
                </a:solidFill>
                <a:latin typeface="Franklin Gothic Book" pitchFamily="34" charset="0"/>
              </a:rPr>
              <a:t>clin</a:t>
            </a:r>
            <a:r>
              <a:rPr lang="en-US" sz="1400" dirty="0" smtClean="0">
                <a:solidFill>
                  <a:schemeClr val="bg2"/>
                </a:solidFill>
                <a:latin typeface="Franklin Gothic Book" pitchFamily="34" charset="0"/>
              </a:rPr>
              <a:t>. </a:t>
            </a:r>
            <a:r>
              <a:rPr lang="en-US" sz="1400" dirty="0" err="1" smtClean="0">
                <a:solidFill>
                  <a:schemeClr val="bg2"/>
                </a:solidFill>
                <a:latin typeface="Franklin Gothic Book" pitchFamily="34" charset="0"/>
              </a:rPr>
              <a:t>charact</a:t>
            </a:r>
            <a:r>
              <a:rPr lang="en-US" sz="1400" dirty="0" smtClean="0">
                <a:solidFill>
                  <a:schemeClr val="bg2"/>
                </a:solidFill>
                <a:latin typeface="Franklin Gothic Book" pitchFamily="34" charset="0"/>
              </a:rPr>
              <a:t>., </a:t>
            </a:r>
            <a:r>
              <a:rPr lang="en-US" sz="1400" dirty="0" err="1" smtClean="0">
                <a:solidFill>
                  <a:schemeClr val="bg2"/>
                </a:solidFill>
                <a:latin typeface="Franklin Gothic Book" pitchFamily="34" charset="0"/>
              </a:rPr>
              <a:t>hlth</a:t>
            </a:r>
            <a:r>
              <a:rPr lang="en-US" sz="1400" dirty="0" smtClean="0">
                <a:solidFill>
                  <a:schemeClr val="bg2"/>
                </a:solidFill>
                <a:latin typeface="Franklin Gothic Book" pitchFamily="34" charset="0"/>
              </a:rPr>
              <a:t> status, social/psych </a:t>
            </a:r>
            <a:r>
              <a:rPr lang="en-US" sz="1400" dirty="0" err="1" smtClean="0">
                <a:solidFill>
                  <a:schemeClr val="bg2"/>
                </a:solidFill>
                <a:latin typeface="Franklin Gothic Book" pitchFamily="34" charset="0"/>
              </a:rPr>
              <a:t>fx</a:t>
            </a:r>
            <a:r>
              <a:rPr lang="en-US" sz="1400" dirty="0" smtClean="0">
                <a:solidFill>
                  <a:schemeClr val="bg2"/>
                </a:solidFill>
                <a:latin typeface="Franklin Gothic Book" pitchFamily="34" charset="0"/>
              </a:rPr>
              <a:t>, urban/rural. Under-insured=had coverage </a:t>
            </a:r>
          </a:p>
          <a:p>
            <a:pPr algn="r"/>
            <a:r>
              <a:rPr lang="en-US" sz="1400" dirty="0" smtClean="0">
                <a:solidFill>
                  <a:schemeClr val="bg2"/>
                </a:solidFill>
                <a:latin typeface="Franklin Gothic Book" pitchFamily="34" charset="0"/>
              </a:rPr>
              <a:t>but patient concerned about cost</a:t>
            </a:r>
            <a:endParaRPr lang="en-US" sz="1400" dirty="0">
              <a:solidFill>
                <a:schemeClr val="bg2"/>
              </a:solidFill>
              <a:latin typeface="Franklin Gothic Book" pitchFamily="34" charset="0"/>
            </a:endParaRPr>
          </a:p>
        </p:txBody>
      </p:sp>
      <p:graphicFrame>
        <p:nvGraphicFramePr>
          <p:cNvPr id="6" name="Chart 5"/>
          <p:cNvGraphicFramePr/>
          <p:nvPr>
            <p:extLst>
              <p:ext uri="{D42A27DB-BD31-4B8C-83A1-F6EECF244321}">
                <p14:modId xmlns:p14="http://schemas.microsoft.com/office/powerpoint/2010/main" val="3361829568"/>
              </p:ext>
            </p:extLst>
          </p:nvPr>
        </p:nvGraphicFramePr>
        <p:xfrm>
          <a:off x="1419149" y="1528876"/>
          <a:ext cx="7424927" cy="4447641"/>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124359" y="2414014"/>
            <a:ext cx="1492301" cy="1015663"/>
          </a:xfrm>
          <a:prstGeom prst="rect">
            <a:avLst/>
          </a:prstGeom>
          <a:noFill/>
        </p:spPr>
        <p:txBody>
          <a:bodyPr wrap="square" rtlCol="0">
            <a:spAutoFit/>
          </a:bodyPr>
          <a:lstStyle/>
          <a:p>
            <a:pPr algn="ctr"/>
            <a:r>
              <a:rPr lang="en-US" sz="2000" dirty="0" smtClean="0">
                <a:latin typeface="Franklin Gothic Book"/>
                <a:cs typeface="Franklin Gothic Book"/>
              </a:rPr>
              <a:t>Odds ratio for delayed care*</a:t>
            </a:r>
            <a:endParaRPr lang="en-US" sz="2000" dirty="0">
              <a:latin typeface="Franklin Gothic Book"/>
              <a:cs typeface="Franklin Gothic Book"/>
            </a:endParaRPr>
          </a:p>
        </p:txBody>
      </p:sp>
    </p:spTree>
    <p:extLst>
      <p:ext uri="{BB962C8B-B14F-4D97-AF65-F5344CB8AC3E}">
        <p14:creationId xmlns:p14="http://schemas.microsoft.com/office/powerpoint/2010/main" val="377451489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Example of an ACA Calculation</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233135928"/>
              </p:ext>
            </p:extLst>
          </p:nvPr>
        </p:nvGraphicFramePr>
        <p:xfrm>
          <a:off x="361156" y="1331025"/>
          <a:ext cx="6310768" cy="374882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383039"/>
                <a:gridCol w="2927729"/>
              </a:tblGrid>
              <a:tr h="535546">
                <a:tc>
                  <a:txBody>
                    <a:bodyPr/>
                    <a:lstStyle/>
                    <a:p>
                      <a:r>
                        <a:rPr lang="en-US" sz="2000" b="0" dirty="0" smtClean="0">
                          <a:latin typeface="Franklin Gothic Medium"/>
                          <a:cs typeface="Franklin Gothic Medium"/>
                        </a:rPr>
                        <a:t>Profile</a:t>
                      </a:r>
                      <a:endParaRPr lang="en-US" sz="2000" b="0" dirty="0">
                        <a:latin typeface="Franklin Gothic Medium"/>
                        <a:cs typeface="Franklin Gothic Medium"/>
                      </a:endParaRPr>
                    </a:p>
                  </a:txBody>
                  <a:tcPr anchor="ctr">
                    <a:lnL w="28575" cap="flat" cmpd="sng" algn="ctr">
                      <a:solidFill>
                        <a:scrgbClr r="0" g="0" b="0"/>
                      </a:solidFill>
                      <a:prstDash val="solid"/>
                      <a:round/>
                      <a:headEnd type="none" w="med" len="med"/>
                      <a:tailEnd type="none" w="med" len="med"/>
                    </a:lnL>
                    <a:lnT w="2857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rgbClr val="005148"/>
                    </a:solidFill>
                  </a:tcPr>
                </a:tc>
                <a:tc>
                  <a:txBody>
                    <a:bodyPr/>
                    <a:lstStyle/>
                    <a:p>
                      <a:r>
                        <a:rPr lang="en-US" sz="2000" b="0" dirty="0" smtClean="0">
                          <a:latin typeface="Franklin Gothic Medium"/>
                          <a:cs typeface="Franklin Gothic Medium"/>
                        </a:rPr>
                        <a:t>55 years old, single adult</a:t>
                      </a:r>
                      <a:endParaRPr lang="en-US" sz="2000" b="0" dirty="0">
                        <a:latin typeface="Franklin Gothic Medium"/>
                        <a:cs typeface="Franklin Gothic Medium"/>
                      </a:endParaRPr>
                    </a:p>
                  </a:txBody>
                  <a:tcPr anchor="ctr">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rgbClr val="005148"/>
                    </a:solidFill>
                  </a:tcPr>
                </a:tc>
              </a:tr>
              <a:tr h="535546">
                <a:tc>
                  <a:txBody>
                    <a:bodyPr/>
                    <a:lstStyle/>
                    <a:p>
                      <a:r>
                        <a:rPr lang="en-US" sz="2000" dirty="0" smtClean="0">
                          <a:latin typeface="Franklin Gothic Book"/>
                          <a:cs typeface="Franklin Gothic Book"/>
                        </a:rPr>
                        <a:t>Annual Income</a:t>
                      </a:r>
                      <a:endParaRPr lang="en-US" sz="2000" dirty="0">
                        <a:latin typeface="Franklin Gothic Book"/>
                        <a:cs typeface="Franklin Gothic Book"/>
                      </a:endParaRPr>
                    </a:p>
                  </a:txBody>
                  <a:tcPr anchor="ctr">
                    <a:lnL w="28575" cap="flat" cmpd="sng" algn="ctr">
                      <a:solidFill>
                        <a:scrgbClr r="0" g="0" b="0"/>
                      </a:solidFill>
                      <a:prstDash val="solid"/>
                      <a:round/>
                      <a:headEnd type="none" w="med" len="med"/>
                      <a:tailEnd type="none" w="med" len="med"/>
                    </a:lnL>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tcPr>
                </a:tc>
                <a:tc>
                  <a:txBody>
                    <a:bodyPr/>
                    <a:lstStyle/>
                    <a:p>
                      <a:r>
                        <a:rPr lang="en-US" sz="2000" dirty="0" smtClean="0">
                          <a:latin typeface="Franklin Gothic Book"/>
                          <a:cs typeface="Franklin Gothic Book"/>
                        </a:rPr>
                        <a:t>$46,136</a:t>
                      </a:r>
                      <a:endParaRPr lang="en-US" sz="2000" dirty="0">
                        <a:latin typeface="Franklin Gothic Book"/>
                        <a:cs typeface="Franklin Gothic Book"/>
                      </a:endParaRPr>
                    </a:p>
                  </a:txBody>
                  <a:tcPr anchor="ctr">
                    <a:lnR w="2857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tcPr>
                </a:tc>
              </a:tr>
              <a:tr h="535546">
                <a:tc>
                  <a:txBody>
                    <a:bodyPr/>
                    <a:lstStyle/>
                    <a:p>
                      <a:r>
                        <a:rPr lang="en-US" sz="2000" dirty="0" smtClean="0">
                          <a:latin typeface="Franklin Gothic Book"/>
                          <a:cs typeface="Franklin Gothic Book"/>
                        </a:rPr>
                        <a:t>Premium</a:t>
                      </a:r>
                      <a:endParaRPr lang="en-US" sz="2000" dirty="0">
                        <a:latin typeface="Franklin Gothic Book"/>
                        <a:cs typeface="Franklin Gothic Book"/>
                      </a:endParaRPr>
                    </a:p>
                  </a:txBody>
                  <a:tcPr anchor="ctr">
                    <a:lnL w="28575" cap="flat" cmpd="sng" algn="ctr">
                      <a:solidFill>
                        <a:scrgbClr r="0" g="0" b="0"/>
                      </a:solidFill>
                      <a:prstDash val="solid"/>
                      <a:round/>
                      <a:headEnd type="none" w="med" len="med"/>
                      <a:tailEnd type="none" w="med" len="med"/>
                    </a:lnL>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tcPr>
                </a:tc>
                <a:tc>
                  <a:txBody>
                    <a:bodyPr/>
                    <a:lstStyle/>
                    <a:p>
                      <a:r>
                        <a:rPr lang="en-US" sz="2000" dirty="0" smtClean="0">
                          <a:latin typeface="Franklin Gothic Book"/>
                          <a:cs typeface="Franklin Gothic Book"/>
                        </a:rPr>
                        <a:t>$10,193</a:t>
                      </a:r>
                      <a:endParaRPr lang="en-US" sz="2000" dirty="0">
                        <a:latin typeface="Franklin Gothic Book"/>
                        <a:cs typeface="Franklin Gothic Book"/>
                      </a:endParaRPr>
                    </a:p>
                  </a:txBody>
                  <a:tcPr anchor="ctr">
                    <a:lnR w="2857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tcPr>
                </a:tc>
              </a:tr>
              <a:tr h="535546">
                <a:tc>
                  <a:txBody>
                    <a:bodyPr/>
                    <a:lstStyle/>
                    <a:p>
                      <a:r>
                        <a:rPr lang="en-US" sz="2000" dirty="0" smtClean="0">
                          <a:latin typeface="Franklin Gothic Book"/>
                          <a:cs typeface="Franklin Gothic Book"/>
                        </a:rPr>
                        <a:t>Out-of-pocket max</a:t>
                      </a:r>
                      <a:endParaRPr lang="en-US" sz="2000" dirty="0">
                        <a:latin typeface="Franklin Gothic Book"/>
                        <a:cs typeface="Franklin Gothic Book"/>
                      </a:endParaRPr>
                    </a:p>
                  </a:txBody>
                  <a:tcPr anchor="ctr">
                    <a:lnL w="28575" cap="flat" cmpd="sng" algn="ctr">
                      <a:solidFill>
                        <a:scrgbClr r="0" g="0" b="0"/>
                      </a:solidFill>
                      <a:prstDash val="solid"/>
                      <a:round/>
                      <a:headEnd type="none" w="med" len="med"/>
                      <a:tailEnd type="none" w="med" len="med"/>
                    </a:lnL>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tcPr>
                </a:tc>
                <a:tc>
                  <a:txBody>
                    <a:bodyPr/>
                    <a:lstStyle/>
                    <a:p>
                      <a:r>
                        <a:rPr lang="en-US" sz="2000" dirty="0" smtClean="0">
                          <a:latin typeface="Franklin Gothic Book"/>
                          <a:cs typeface="Franklin Gothic Book"/>
                        </a:rPr>
                        <a:t>Additional $6,250</a:t>
                      </a:r>
                      <a:endParaRPr lang="en-US" sz="2000" dirty="0">
                        <a:latin typeface="Franklin Gothic Book"/>
                        <a:cs typeface="Franklin Gothic Book"/>
                      </a:endParaRPr>
                    </a:p>
                  </a:txBody>
                  <a:tcPr anchor="ctr">
                    <a:lnR w="2857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tcPr>
                </a:tc>
              </a:tr>
              <a:tr h="535546">
                <a:tc>
                  <a:txBody>
                    <a:bodyPr/>
                    <a:lstStyle/>
                    <a:p>
                      <a:r>
                        <a:rPr lang="en-US" sz="2000" dirty="0" smtClean="0">
                          <a:latin typeface="Franklin Gothic Book"/>
                          <a:cs typeface="Franklin Gothic Book"/>
                        </a:rPr>
                        <a:t>Subsidies</a:t>
                      </a:r>
                      <a:r>
                        <a:rPr lang="en-US" sz="2000" baseline="0" dirty="0" smtClean="0">
                          <a:latin typeface="Franklin Gothic Book"/>
                          <a:cs typeface="Franklin Gothic Book"/>
                        </a:rPr>
                        <a:t> and tax credits</a:t>
                      </a:r>
                      <a:endParaRPr lang="en-US" sz="2000" dirty="0">
                        <a:latin typeface="Franklin Gothic Book"/>
                        <a:cs typeface="Franklin Gothic Book"/>
                      </a:endParaRPr>
                    </a:p>
                  </a:txBody>
                  <a:tcPr anchor="ctr">
                    <a:lnL w="28575" cap="flat" cmpd="sng" algn="ctr">
                      <a:solidFill>
                        <a:scrgbClr r="0" g="0" b="0"/>
                      </a:solidFill>
                      <a:prstDash val="solid"/>
                      <a:round/>
                      <a:headEnd type="none" w="med" len="med"/>
                      <a:tailEnd type="none" w="med" len="med"/>
                    </a:lnL>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tcPr>
                </a:tc>
                <a:tc>
                  <a:txBody>
                    <a:bodyPr/>
                    <a:lstStyle/>
                    <a:p>
                      <a:r>
                        <a:rPr lang="en-US" sz="2000" dirty="0" smtClean="0">
                          <a:latin typeface="Franklin Gothic Book"/>
                          <a:cs typeface="Franklin Gothic Book"/>
                        </a:rPr>
                        <a:t>$0</a:t>
                      </a:r>
                      <a:endParaRPr lang="en-US" sz="2000" dirty="0">
                        <a:latin typeface="Franklin Gothic Book"/>
                        <a:cs typeface="Franklin Gothic Book"/>
                      </a:endParaRPr>
                    </a:p>
                  </a:txBody>
                  <a:tcPr anchor="ctr">
                    <a:lnR w="2857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tcPr>
                </a:tc>
              </a:tr>
              <a:tr h="535546">
                <a:tc>
                  <a:txBody>
                    <a:bodyPr/>
                    <a:lstStyle/>
                    <a:p>
                      <a:r>
                        <a:rPr lang="en-US" sz="2000" dirty="0" smtClean="0">
                          <a:latin typeface="Franklin Gothic Medium"/>
                          <a:cs typeface="Franklin Gothic Medium"/>
                        </a:rPr>
                        <a:t>Total exposure (dollars)</a:t>
                      </a:r>
                      <a:endParaRPr lang="en-US" sz="2000" dirty="0">
                        <a:latin typeface="Franklin Gothic Medium"/>
                        <a:cs typeface="Franklin Gothic Medium"/>
                      </a:endParaRPr>
                    </a:p>
                  </a:txBody>
                  <a:tcPr anchor="ctr">
                    <a:lnL w="28575" cap="flat" cmpd="sng" algn="ctr">
                      <a:solidFill>
                        <a:scrgbClr r="0" g="0" b="0"/>
                      </a:solidFill>
                      <a:prstDash val="solid"/>
                      <a:round/>
                      <a:headEnd type="none" w="med" len="med"/>
                      <a:tailEnd type="none" w="med" len="med"/>
                    </a:lnL>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tcPr>
                </a:tc>
                <a:tc>
                  <a:txBody>
                    <a:bodyPr/>
                    <a:lstStyle/>
                    <a:p>
                      <a:r>
                        <a:rPr lang="en-US" sz="2000" dirty="0" smtClean="0">
                          <a:latin typeface="Franklin Gothic Medium"/>
                          <a:cs typeface="Franklin Gothic Medium"/>
                        </a:rPr>
                        <a:t>$16,443</a:t>
                      </a:r>
                      <a:endParaRPr lang="en-US" sz="2000" dirty="0">
                        <a:latin typeface="Franklin Gothic Medium"/>
                        <a:cs typeface="Franklin Gothic Medium"/>
                      </a:endParaRPr>
                    </a:p>
                  </a:txBody>
                  <a:tcPr anchor="ctr">
                    <a:lnR w="2857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tcPr>
                </a:tc>
              </a:tr>
              <a:tr h="535546">
                <a:tc>
                  <a:txBody>
                    <a:bodyPr/>
                    <a:lstStyle/>
                    <a:p>
                      <a:r>
                        <a:rPr lang="en-US" sz="2000" dirty="0" smtClean="0">
                          <a:latin typeface="Franklin Gothic Medium"/>
                          <a:cs typeface="Franklin Gothic Medium"/>
                        </a:rPr>
                        <a:t>Total exposure</a:t>
                      </a:r>
                      <a:r>
                        <a:rPr lang="en-US" sz="2000" baseline="0" dirty="0" smtClean="0">
                          <a:latin typeface="Franklin Gothic Medium"/>
                          <a:cs typeface="Franklin Gothic Medium"/>
                        </a:rPr>
                        <a:t> (% of income)</a:t>
                      </a:r>
                      <a:endParaRPr lang="en-US" sz="2000" dirty="0">
                        <a:latin typeface="Franklin Gothic Medium"/>
                        <a:cs typeface="Franklin Gothic Medium"/>
                      </a:endParaRPr>
                    </a:p>
                  </a:txBody>
                  <a:tcPr anchor="ctr">
                    <a:lnL w="28575" cap="flat" cmpd="sng" algn="ctr">
                      <a:solidFill>
                        <a:scrgbClr r="0" g="0" b="0"/>
                      </a:solidFill>
                      <a:prstDash val="solid"/>
                      <a:round/>
                      <a:headEnd type="none" w="med" len="med"/>
                      <a:tailEnd type="none" w="med" len="med"/>
                    </a:lnL>
                    <a:lnT w="952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r>
                        <a:rPr lang="en-US" sz="2000" dirty="0" smtClean="0">
                          <a:latin typeface="Franklin Gothic Medium"/>
                          <a:cs typeface="Franklin Gothic Medium"/>
                        </a:rPr>
                        <a:t>36%</a:t>
                      </a:r>
                      <a:endParaRPr lang="en-US" sz="2000" dirty="0">
                        <a:latin typeface="Franklin Gothic Medium"/>
                        <a:cs typeface="Franklin Gothic Medium"/>
                      </a:endParaRPr>
                    </a:p>
                  </a:txBody>
                  <a:tcPr anchor="ctr">
                    <a:lnR w="2857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pic>
        <p:nvPicPr>
          <p:cNvPr id="422915" name="Picture 3" descr="ScreenHunter_03 Sep"/>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1639" b="32468"/>
          <a:stretch/>
        </p:blipFill>
        <p:spPr bwMode="auto">
          <a:xfrm>
            <a:off x="5071981" y="3606345"/>
            <a:ext cx="3917385" cy="2261275"/>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08354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1026"/>
          <p:cNvSpPr>
            <a:spLocks noGrp="1" noChangeArrowheads="1"/>
          </p:cNvSpPr>
          <p:nvPr>
            <p:ph type="title" idx="4294967295"/>
          </p:nvPr>
        </p:nvSpPr>
        <p:spPr>
          <a:xfrm>
            <a:off x="0" y="277813"/>
            <a:ext cx="9144000" cy="1143000"/>
          </a:xfrm>
        </p:spPr>
        <p:txBody>
          <a:bodyPr>
            <a:normAutofit fontScale="90000"/>
          </a:bodyPr>
          <a:lstStyle/>
          <a:p>
            <a:pPr eaLnBrk="1" hangingPunct="1"/>
            <a:r>
              <a:rPr lang="en-US" sz="3100" dirty="0">
                <a:latin typeface="Franklin Gothic Medium"/>
                <a:cs typeface="Franklin Gothic Medium"/>
              </a:rPr>
              <a:t>Impact of Health Reform </a:t>
            </a:r>
            <a:r>
              <a:rPr lang="en-US" sz="3100" dirty="0" smtClean="0">
                <a:latin typeface="Franklin Gothic Medium"/>
                <a:cs typeface="Franklin Gothic Medium"/>
              </a:rPr>
              <a:t>On</a:t>
            </a:r>
            <a:r>
              <a:rPr lang="en-US" sz="3100" dirty="0">
                <a:latin typeface="Franklin Gothic Medium"/>
                <a:cs typeface="Franklin Gothic Medium"/>
              </a:rPr>
              <a:t>:</a:t>
            </a:r>
            <a:br>
              <a:rPr lang="en-US" sz="3100" dirty="0">
                <a:latin typeface="Franklin Gothic Medium"/>
                <a:cs typeface="Franklin Gothic Medium"/>
              </a:rPr>
            </a:br>
            <a:r>
              <a:rPr lang="en-US" sz="4800" dirty="0">
                <a:latin typeface="Franklin Gothic Medium"/>
                <a:cs typeface="Franklin Gothic Medium"/>
              </a:rPr>
              <a:t>The </a:t>
            </a:r>
            <a:r>
              <a:rPr lang="en-US" sz="4800" dirty="0" smtClean="0">
                <a:latin typeface="Franklin Gothic Medium"/>
                <a:cs typeface="Franklin Gothic Medium"/>
              </a:rPr>
              <a:t>Under-Insured</a:t>
            </a:r>
            <a:endParaRPr lang="en-US" sz="4800" dirty="0">
              <a:latin typeface="Franklin Gothic Medium"/>
              <a:cs typeface="Franklin Gothic Medium"/>
            </a:endParaRPr>
          </a:p>
        </p:txBody>
      </p:sp>
      <p:sp>
        <p:nvSpPr>
          <p:cNvPr id="423938" name="Rectangle 1027"/>
          <p:cNvSpPr>
            <a:spLocks noGrp="1" noChangeArrowheads="1"/>
          </p:cNvSpPr>
          <p:nvPr>
            <p:ph type="body" idx="4294967295"/>
          </p:nvPr>
        </p:nvSpPr>
        <p:spPr>
          <a:xfrm>
            <a:off x="691728" y="1781303"/>
            <a:ext cx="7760544" cy="3851061"/>
          </a:xfrm>
        </p:spPr>
        <p:txBody>
          <a:bodyPr>
            <a:noAutofit/>
          </a:bodyPr>
          <a:lstStyle/>
          <a:p>
            <a:pPr marL="230188" indent="-230188" eaLnBrk="1" hangingPunct="1">
              <a:spcAft>
                <a:spcPts val="1800"/>
              </a:spcAft>
            </a:pPr>
            <a:r>
              <a:rPr lang="en-US" sz="2800" dirty="0" smtClean="0">
                <a:solidFill>
                  <a:srgbClr val="003300"/>
                </a:solidFill>
                <a:latin typeface="Franklin Gothic Book"/>
                <a:cs typeface="Franklin Gothic Book"/>
              </a:rPr>
              <a:t>If </a:t>
            </a:r>
            <a:r>
              <a:rPr lang="en-US" sz="2800" dirty="0">
                <a:solidFill>
                  <a:srgbClr val="003300"/>
                </a:solidFill>
                <a:latin typeface="Franklin Gothic Book"/>
                <a:cs typeface="Franklin Gothic Book"/>
              </a:rPr>
              <a:t>you like your current </a:t>
            </a:r>
            <a:r>
              <a:rPr lang="en-US" sz="2800" dirty="0" smtClean="0">
                <a:solidFill>
                  <a:srgbClr val="003300"/>
                </a:solidFill>
                <a:latin typeface="Franklin Gothic Book"/>
                <a:cs typeface="Franklin Gothic Book"/>
              </a:rPr>
              <a:t>coverage, </a:t>
            </a:r>
            <a:r>
              <a:rPr lang="en-US" sz="2800" dirty="0">
                <a:solidFill>
                  <a:srgbClr val="003300"/>
                </a:solidFill>
                <a:latin typeface="Franklin Gothic Book"/>
                <a:cs typeface="Franklin Gothic Book"/>
              </a:rPr>
              <a:t>you can keep it</a:t>
            </a:r>
            <a:r>
              <a:rPr lang="en-US" sz="2800" dirty="0" smtClean="0">
                <a:solidFill>
                  <a:srgbClr val="003300"/>
                </a:solidFill>
                <a:latin typeface="Franklin Gothic Book"/>
                <a:cs typeface="Franklin Gothic Book"/>
              </a:rPr>
              <a:t>.</a:t>
            </a:r>
            <a:endParaRPr lang="en-US" sz="2800" dirty="0">
              <a:solidFill>
                <a:srgbClr val="003300"/>
              </a:solidFill>
              <a:latin typeface="Franklin Gothic Book"/>
              <a:cs typeface="Franklin Gothic Book"/>
            </a:endParaRPr>
          </a:p>
          <a:p>
            <a:pPr marL="230188" indent="-230188" eaLnBrk="1" hangingPunct="1">
              <a:spcAft>
                <a:spcPts val="1800"/>
              </a:spcAft>
            </a:pPr>
            <a:r>
              <a:rPr lang="en-US" sz="2800" dirty="0">
                <a:solidFill>
                  <a:srgbClr val="003300"/>
                </a:solidFill>
                <a:latin typeface="Franklin Gothic Book"/>
                <a:cs typeface="Franklin Gothic Book"/>
              </a:rPr>
              <a:t>If you </a:t>
            </a:r>
            <a:r>
              <a:rPr lang="en-US" sz="2800" dirty="0" smtClean="0">
                <a:solidFill>
                  <a:srgbClr val="003300"/>
                </a:solidFill>
                <a:latin typeface="Franklin Gothic Book"/>
                <a:cs typeface="Franklin Gothic Book"/>
              </a:rPr>
              <a:t>don’</a:t>
            </a:r>
            <a:r>
              <a:rPr lang="en-US" altLang="ja-JP" sz="2800" dirty="0" smtClean="0">
                <a:solidFill>
                  <a:srgbClr val="003300"/>
                </a:solidFill>
                <a:latin typeface="Franklin Gothic Book"/>
                <a:cs typeface="Franklin Gothic Book"/>
              </a:rPr>
              <a:t>t </a:t>
            </a:r>
            <a:r>
              <a:rPr lang="en-US" altLang="ja-JP" sz="2800" dirty="0">
                <a:solidFill>
                  <a:srgbClr val="003300"/>
                </a:solidFill>
                <a:latin typeface="Franklin Gothic Book"/>
                <a:cs typeface="Franklin Gothic Book"/>
              </a:rPr>
              <a:t>like your current job-based coverage, </a:t>
            </a:r>
            <a:r>
              <a:rPr lang="en-US" altLang="ja-JP" sz="3600" dirty="0">
                <a:solidFill>
                  <a:srgbClr val="003300"/>
                </a:solidFill>
                <a:latin typeface="Franklin Gothic Medium"/>
                <a:cs typeface="Franklin Gothic Medium"/>
              </a:rPr>
              <a:t>you </a:t>
            </a:r>
            <a:r>
              <a:rPr lang="en-US" altLang="ja-JP" sz="3600" dirty="0" smtClean="0">
                <a:solidFill>
                  <a:srgbClr val="003300"/>
                </a:solidFill>
                <a:latin typeface="Franklin Gothic Medium"/>
                <a:cs typeface="Franklin Gothic Medium"/>
              </a:rPr>
              <a:t>have to </a:t>
            </a:r>
            <a:r>
              <a:rPr lang="en-US" altLang="ja-JP" sz="3600" dirty="0">
                <a:solidFill>
                  <a:srgbClr val="003300"/>
                </a:solidFill>
                <a:latin typeface="Franklin Gothic Medium"/>
                <a:cs typeface="Franklin Gothic Medium"/>
              </a:rPr>
              <a:t>keep it</a:t>
            </a:r>
            <a:r>
              <a:rPr lang="en-US" altLang="ja-JP" sz="3600" dirty="0" smtClean="0">
                <a:solidFill>
                  <a:srgbClr val="003300"/>
                </a:solidFill>
                <a:latin typeface="Franklin Gothic Medium"/>
                <a:cs typeface="Franklin Gothic Medium"/>
              </a:rPr>
              <a:t>.</a:t>
            </a:r>
            <a:endParaRPr lang="en-US" sz="3600" dirty="0">
              <a:solidFill>
                <a:srgbClr val="003300"/>
              </a:solidFill>
              <a:latin typeface="Franklin Gothic Medium"/>
              <a:cs typeface="Franklin Gothic Medium"/>
            </a:endParaRPr>
          </a:p>
          <a:p>
            <a:pPr marL="230188" indent="-230188" eaLnBrk="1" hangingPunct="1">
              <a:spcAft>
                <a:spcPts val="1800"/>
              </a:spcAft>
            </a:pPr>
            <a:r>
              <a:rPr lang="en-US" sz="2800" dirty="0">
                <a:solidFill>
                  <a:srgbClr val="003300"/>
                </a:solidFill>
                <a:latin typeface="Franklin Gothic Book"/>
                <a:cs typeface="Franklin Gothic Book"/>
              </a:rPr>
              <a:t>Policies </a:t>
            </a:r>
            <a:r>
              <a:rPr lang="en-US" sz="2800" dirty="0" smtClean="0">
                <a:solidFill>
                  <a:srgbClr val="003300"/>
                </a:solidFill>
                <a:latin typeface="Franklin Gothic Book"/>
                <a:cs typeface="Franklin Gothic Book"/>
              </a:rPr>
              <a:t>are required </a:t>
            </a:r>
            <a:r>
              <a:rPr lang="en-US" sz="2800" dirty="0">
                <a:solidFill>
                  <a:srgbClr val="003300"/>
                </a:solidFill>
                <a:latin typeface="Franklin Gothic Book"/>
                <a:cs typeface="Franklin Gothic Book"/>
              </a:rPr>
              <a:t>to cover at least 60% of expected health </a:t>
            </a:r>
            <a:r>
              <a:rPr lang="en-US" sz="2800" dirty="0" smtClean="0">
                <a:solidFill>
                  <a:srgbClr val="003300"/>
                </a:solidFill>
                <a:latin typeface="Franklin Gothic Book"/>
                <a:cs typeface="Franklin Gothic Book"/>
              </a:rPr>
              <a:t>costs, </a:t>
            </a:r>
            <a:r>
              <a:rPr lang="en-US" sz="2800" i="1" dirty="0">
                <a:solidFill>
                  <a:srgbClr val="003300"/>
                </a:solidFill>
                <a:latin typeface="Franklin Gothic Book"/>
                <a:cs typeface="Franklin Gothic Book"/>
              </a:rPr>
              <a:t>e.g</a:t>
            </a:r>
            <a:r>
              <a:rPr lang="en-US" sz="2800" dirty="0" smtClean="0">
                <a:solidFill>
                  <a:srgbClr val="003300"/>
                </a:solidFill>
                <a:latin typeface="Franklin Gothic Book"/>
                <a:cs typeface="Franklin Gothic Book"/>
              </a:rPr>
              <a:t>., </a:t>
            </a:r>
            <a:r>
              <a:rPr lang="en-US" sz="2800" dirty="0">
                <a:solidFill>
                  <a:srgbClr val="003300"/>
                </a:solidFill>
                <a:latin typeface="Franklin Gothic Book"/>
                <a:cs typeface="Franklin Gothic Book"/>
              </a:rPr>
              <a:t>$2,000 deductible + 20% co-insurance for next $15,000 of care</a:t>
            </a:r>
            <a:r>
              <a:rPr lang="en-US" sz="2800" dirty="0" smtClean="0">
                <a:solidFill>
                  <a:srgbClr val="003300"/>
                </a:solidFill>
                <a:latin typeface="Franklin Gothic Book"/>
                <a:cs typeface="Franklin Gothic Book"/>
              </a:rPr>
              <a:t>.</a:t>
            </a:r>
            <a:endParaRPr lang="en-US" sz="2800" dirty="0">
              <a:solidFill>
                <a:srgbClr val="003300"/>
              </a:solidFill>
              <a:latin typeface="Franklin Gothic Book"/>
              <a:cs typeface="Franklin Gothic Book"/>
            </a:endParaRPr>
          </a:p>
        </p:txBody>
      </p:sp>
    </p:spTree>
    <p:extLst>
      <p:ext uri="{BB962C8B-B14F-4D97-AF65-F5344CB8AC3E}">
        <p14:creationId xmlns:p14="http://schemas.microsoft.com/office/powerpoint/2010/main" val="135067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3938">
                                            <p:txEl>
                                              <p:pRg st="1" end="1"/>
                                            </p:txEl>
                                          </p:spTgt>
                                        </p:tgtEl>
                                        <p:attrNameLst>
                                          <p:attrName>style.visibility</p:attrName>
                                        </p:attrNameLst>
                                      </p:cBhvr>
                                      <p:to>
                                        <p:strVal val="visible"/>
                                      </p:to>
                                    </p:set>
                                    <p:animEffect transition="in" filter="fade">
                                      <p:cBhvr>
                                        <p:cTn id="7" dur="500"/>
                                        <p:tgtEl>
                                          <p:spTgt spid="42393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3938">
                                            <p:txEl>
                                              <p:pRg st="2" end="2"/>
                                            </p:txEl>
                                          </p:spTgt>
                                        </p:tgtEl>
                                        <p:attrNameLst>
                                          <p:attrName>style.visibility</p:attrName>
                                        </p:attrNameLst>
                                      </p:cBhvr>
                                      <p:to>
                                        <p:strVal val="visible"/>
                                      </p:to>
                                    </p:set>
                                    <p:animEffect transition="in" filter="fade">
                                      <p:cBhvr>
                                        <p:cTn id="12" dur="500"/>
                                        <p:tgtEl>
                                          <p:spTgt spid="4239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1" y="2121752"/>
            <a:ext cx="4857557" cy="1386053"/>
          </a:xfrm>
        </p:spPr>
        <p:txBody>
          <a:bodyPr>
            <a:noAutofit/>
          </a:bodyPr>
          <a:lstStyle/>
          <a:p>
            <a:pPr eaLnBrk="1" hangingPunct="1">
              <a:defRPr/>
            </a:pPr>
            <a:r>
              <a:rPr lang="en-US" sz="5400" dirty="0">
                <a:latin typeface="Franklin Gothic Medium"/>
                <a:cs typeface="Franklin Gothic Medium"/>
              </a:rPr>
              <a:t>Public Money, </a:t>
            </a:r>
            <a:r>
              <a:rPr lang="en-US" sz="5400" dirty="0" smtClean="0">
                <a:latin typeface="Franklin Gothic Medium"/>
                <a:cs typeface="Franklin Gothic Medium"/>
              </a:rPr>
              <a:t>Private </a:t>
            </a:r>
            <a:r>
              <a:rPr lang="en-US" sz="5400" dirty="0">
                <a:latin typeface="Franklin Gothic Medium"/>
                <a:cs typeface="Franklin Gothic Medium"/>
              </a:rPr>
              <a:t>Control</a:t>
            </a:r>
          </a:p>
        </p:txBody>
      </p:sp>
      <p:pic>
        <p:nvPicPr>
          <p:cNvPr id="3" name="Picture 2"/>
          <p:cNvPicPr>
            <a:picLocks noChangeAspect="1"/>
          </p:cNvPicPr>
          <p:nvPr/>
        </p:nvPicPr>
        <p:blipFill>
          <a:blip r:embed="rId2"/>
          <a:stretch>
            <a:fillRect/>
          </a:stretch>
        </p:blipFill>
        <p:spPr>
          <a:xfrm>
            <a:off x="4865804" y="1301345"/>
            <a:ext cx="4035822" cy="3026867"/>
          </a:xfrm>
          <a:prstGeom prst="rect">
            <a:avLst/>
          </a:prstGeom>
        </p:spPr>
      </p:pic>
    </p:spTree>
    <p:extLst>
      <p:ext uri="{BB962C8B-B14F-4D97-AF65-F5344CB8AC3E}">
        <p14:creationId xmlns:p14="http://schemas.microsoft.com/office/powerpoint/2010/main" val="323709844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898"/>
            <a:ext cx="9144000" cy="1143000"/>
          </a:xfrm>
        </p:spPr>
        <p:txBody>
          <a:bodyPr>
            <a:noAutofit/>
          </a:bodyPr>
          <a:lstStyle/>
          <a:p>
            <a:r>
              <a:rPr lang="en-US" sz="3200" dirty="0" smtClean="0"/>
              <a:t>US Public Spending per Capita </a:t>
            </a:r>
            <a:br>
              <a:rPr lang="en-US" sz="3200" dirty="0" smtClean="0"/>
            </a:br>
            <a:r>
              <a:rPr lang="en-US" sz="3200" dirty="0" smtClean="0"/>
              <a:t>Exceeds Total Spending in Other Nations</a:t>
            </a:r>
            <a:endParaRPr lang="en-US" sz="6000" dirty="0"/>
          </a:p>
        </p:txBody>
      </p:sp>
      <p:sp>
        <p:nvSpPr>
          <p:cNvPr id="3" name="TextBox 2"/>
          <p:cNvSpPr txBox="1"/>
          <p:nvPr/>
        </p:nvSpPr>
        <p:spPr>
          <a:xfrm>
            <a:off x="3386937" y="6130137"/>
            <a:ext cx="5757065" cy="584776"/>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Data are for 2010</a:t>
            </a:r>
          </a:p>
          <a:p>
            <a:pPr algn="r"/>
            <a:r>
              <a:rPr lang="en-US" sz="1600" dirty="0" smtClean="0">
                <a:solidFill>
                  <a:schemeClr val="bg2"/>
                </a:solidFill>
                <a:latin typeface="Franklin Gothic Book" pitchFamily="34" charset="0"/>
              </a:rPr>
              <a:t>Sources: OECD 2012; Health Affairs 2002 21(4)88</a:t>
            </a:r>
          </a:p>
        </p:txBody>
      </p:sp>
      <p:graphicFrame>
        <p:nvGraphicFramePr>
          <p:cNvPr id="9" name="Chart 8"/>
          <p:cNvGraphicFramePr/>
          <p:nvPr>
            <p:extLst>
              <p:ext uri="{D42A27DB-BD31-4B8C-83A1-F6EECF244321}">
                <p14:modId xmlns:p14="http://schemas.microsoft.com/office/powerpoint/2010/main" val="2859845350"/>
              </p:ext>
            </p:extLst>
          </p:nvPr>
        </p:nvGraphicFramePr>
        <p:xfrm>
          <a:off x="526694" y="1123093"/>
          <a:ext cx="8383220" cy="496702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p:nvSpPr>
        <p:spPr>
          <a:xfrm rot="16200000">
            <a:off x="-1764656" y="3206751"/>
            <a:ext cx="4246650" cy="400110"/>
          </a:xfrm>
          <a:prstGeom prst="rect">
            <a:avLst/>
          </a:prstGeom>
          <a:noFill/>
        </p:spPr>
        <p:txBody>
          <a:bodyPr wrap="none" rtlCol="0">
            <a:spAutoFit/>
          </a:bodyPr>
          <a:lstStyle/>
          <a:p>
            <a:r>
              <a:rPr lang="en-US" sz="2000" dirty="0" smtClean="0">
                <a:latin typeface="Franklin Gothic Book"/>
                <a:cs typeface="Franklin Gothic Book"/>
              </a:rPr>
              <a:t>2010 healthcare spending per capita</a:t>
            </a:r>
            <a:endParaRPr lang="en-US" sz="2000" dirty="0">
              <a:latin typeface="Franklin Gothic Book"/>
              <a:cs typeface="Franklin Gothic Book"/>
            </a:endParaRPr>
          </a:p>
        </p:txBody>
      </p:sp>
      <p:sp>
        <p:nvSpPr>
          <p:cNvPr id="11" name="Rectangle 10"/>
          <p:cNvSpPr/>
          <p:nvPr/>
        </p:nvSpPr>
        <p:spPr>
          <a:xfrm>
            <a:off x="2864902" y="5708504"/>
            <a:ext cx="226772" cy="226772"/>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796302" y="5708504"/>
            <a:ext cx="226772" cy="226772"/>
          </a:xfrm>
          <a:prstGeom prst="rect">
            <a:avLst/>
          </a:prstGeom>
          <a:solidFill>
            <a:srgbClr val="0000FF"/>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249875" y="5708504"/>
            <a:ext cx="226772" cy="226772"/>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008084" y="1551431"/>
            <a:ext cx="4507145" cy="707886"/>
          </a:xfrm>
          <a:prstGeom prst="rect">
            <a:avLst/>
          </a:prstGeom>
        </p:spPr>
        <p:txBody>
          <a:bodyPr wrap="square">
            <a:spAutoFit/>
          </a:bodyPr>
          <a:lstStyle/>
          <a:p>
            <a:r>
              <a:rPr lang="en-US" sz="2000" dirty="0" smtClean="0">
                <a:latin typeface="Franklin Gothic Book"/>
                <a:cs typeface="Franklin Gothic Book"/>
              </a:rPr>
              <a:t>Our Public Spending Exceeds </a:t>
            </a:r>
            <a:br>
              <a:rPr lang="en-US" sz="2000" dirty="0" smtClean="0">
                <a:latin typeface="Franklin Gothic Book"/>
                <a:cs typeface="Franklin Gothic Book"/>
              </a:rPr>
            </a:br>
            <a:r>
              <a:rPr lang="en-US" sz="2000" dirty="0" smtClean="0">
                <a:latin typeface="Franklin Gothic Book"/>
                <a:cs typeface="Franklin Gothic Book"/>
              </a:rPr>
              <a:t>Everyone Else's’ Total Spending</a:t>
            </a:r>
            <a:endParaRPr lang="en-US" sz="2000" dirty="0">
              <a:latin typeface="Franklin Gothic Book"/>
              <a:cs typeface="Franklin Gothic Book"/>
            </a:endParaRPr>
          </a:p>
        </p:txBody>
      </p:sp>
      <p:sp useBgFill="1">
        <p:nvSpPr>
          <p:cNvPr id="16" name="Rectangle 15"/>
          <p:cNvSpPr/>
          <p:nvPr/>
        </p:nvSpPr>
        <p:spPr>
          <a:xfrm>
            <a:off x="1089212" y="4724751"/>
            <a:ext cx="457199" cy="497541"/>
          </a:xfrm>
          <a:prstGeom prst="rect">
            <a:avLst/>
          </a:prstGeom>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1566590"/>
      </p:ext>
    </p:extLst>
  </p:cSld>
  <p:clrMapOvr>
    <a:masterClrMapping/>
  </p:clrMapOvr>
  <p:transition spd="slow" advClick="0"/>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0" y="0"/>
            <a:ext cx="9144000" cy="1418399"/>
          </a:xfrm>
        </p:spPr>
        <p:txBody>
          <a:bodyPr>
            <a:normAutofit/>
          </a:bodyPr>
          <a:lstStyle/>
          <a:p>
            <a:pPr eaLnBrk="1" hangingPunct="1">
              <a:defRPr/>
            </a:pPr>
            <a:r>
              <a:rPr lang="en-US" sz="5400" dirty="0">
                <a:solidFill>
                  <a:srgbClr val="003300"/>
                </a:solidFill>
                <a:latin typeface="Franklin Gothic Medium"/>
                <a:cs typeface="Franklin Gothic Medium"/>
              </a:rPr>
              <a:t>The U.S. Trails </a:t>
            </a:r>
            <a:r>
              <a:rPr lang="en-US" sz="5400" dirty="0" smtClean="0">
                <a:solidFill>
                  <a:srgbClr val="003300"/>
                </a:solidFill>
                <a:latin typeface="Franklin Gothic Medium"/>
                <a:cs typeface="Franklin Gothic Medium"/>
              </a:rPr>
              <a:t>Other </a:t>
            </a:r>
            <a:r>
              <a:rPr lang="en-US" sz="5400" dirty="0">
                <a:solidFill>
                  <a:srgbClr val="003300"/>
                </a:solidFill>
                <a:latin typeface="Franklin Gothic Medium"/>
                <a:cs typeface="Franklin Gothic Medium"/>
              </a:rPr>
              <a:t>Nations</a:t>
            </a:r>
          </a:p>
        </p:txBody>
      </p:sp>
      <p:pic>
        <p:nvPicPr>
          <p:cNvPr id="2" name="Picture 1"/>
          <p:cNvPicPr>
            <a:picLocks noChangeAspect="1"/>
          </p:cNvPicPr>
          <p:nvPr/>
        </p:nvPicPr>
        <p:blipFill rotWithShape="1">
          <a:blip r:embed="rId2"/>
          <a:srcRect r="5219"/>
          <a:stretch/>
        </p:blipFill>
        <p:spPr>
          <a:xfrm>
            <a:off x="494827" y="1344181"/>
            <a:ext cx="6821765" cy="4048542"/>
          </a:xfrm>
          <a:prstGeom prst="rect">
            <a:avLst/>
          </a:prstGeom>
          <a:ln>
            <a:solidFill>
              <a:srgbClr val="003300"/>
            </a:solidFill>
          </a:ln>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70227701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Growth in Total Health Expenditure</a:t>
            </a:r>
            <a:endParaRPr lang="en-US" dirty="0"/>
          </a:p>
        </p:txBody>
      </p:sp>
      <p:pic>
        <p:nvPicPr>
          <p:cNvPr id="428035" name="Picture 4" descr="ScreenHunter_01 Oct"/>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8000" contrast="70000"/>
                    </a14:imgEffect>
                  </a14:imgLayer>
                </a14:imgProps>
              </a:ext>
              <a:ext uri="{28A0092B-C50C-407E-A947-70E740481C1C}">
                <a14:useLocalDpi xmlns:a14="http://schemas.microsoft.com/office/drawing/2010/main" val="0"/>
              </a:ext>
            </a:extLst>
          </a:blip>
          <a:srcRect l="11582" t="11621" r="21021" b="16624"/>
          <a:stretch/>
        </p:blipFill>
        <p:spPr bwMode="auto">
          <a:xfrm>
            <a:off x="2028793" y="1418399"/>
            <a:ext cx="6655429" cy="3991310"/>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1962668"/>
            <a:ext cx="1220574" cy="1015663"/>
          </a:xfrm>
          <a:prstGeom prst="rect">
            <a:avLst/>
          </a:prstGeom>
          <a:noFill/>
        </p:spPr>
        <p:txBody>
          <a:bodyPr wrap="square" rtlCol="0">
            <a:spAutoFit/>
          </a:bodyPr>
          <a:lstStyle/>
          <a:p>
            <a:r>
              <a:rPr lang="en-US" sz="2000" dirty="0" smtClean="0">
                <a:latin typeface="Franklin Gothic Book"/>
                <a:cs typeface="Franklin Gothic Book"/>
              </a:rPr>
              <a:t>Per capita spend</a:t>
            </a:r>
            <a:endParaRPr lang="en-US" sz="2000" dirty="0">
              <a:latin typeface="Franklin Gothic Book"/>
              <a:cs typeface="Franklin Gothic Book"/>
            </a:endParaRPr>
          </a:p>
        </p:txBody>
      </p:sp>
      <p:sp>
        <p:nvSpPr>
          <p:cNvPr id="7" name="TextBox 6"/>
          <p:cNvSpPr txBox="1"/>
          <p:nvPr/>
        </p:nvSpPr>
        <p:spPr>
          <a:xfrm>
            <a:off x="3386937" y="6130137"/>
            <a:ext cx="5757065" cy="584776"/>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OECD 2010, </a:t>
            </a:r>
            <a:r>
              <a:rPr lang="en-US" sz="1600" dirty="0" err="1" smtClean="0">
                <a:solidFill>
                  <a:schemeClr val="bg2"/>
                </a:solidFill>
                <a:latin typeface="Franklin Gothic Book" pitchFamily="34" charset="0"/>
              </a:rPr>
              <a:t>doi</a:t>
            </a:r>
            <a:r>
              <a:rPr lang="en-US" sz="1600" dirty="0" smtClean="0">
                <a:solidFill>
                  <a:schemeClr val="bg2"/>
                </a:solidFill>
                <a:latin typeface="Franklin Gothic Book" pitchFamily="34" charset="0"/>
              </a:rPr>
              <a:t>: 10.1787/data-00350-en</a:t>
            </a:r>
          </a:p>
          <a:p>
            <a:pPr algn="r"/>
            <a:r>
              <a:rPr lang="en-US" sz="1600" dirty="0" smtClean="0">
                <a:solidFill>
                  <a:schemeClr val="bg2"/>
                </a:solidFill>
                <a:latin typeface="Franklin Gothic Book" pitchFamily="34" charset="0"/>
              </a:rPr>
              <a:t>Accessed Feb. 14, 2011</a:t>
            </a:r>
          </a:p>
        </p:txBody>
      </p:sp>
      <p:graphicFrame>
        <p:nvGraphicFramePr>
          <p:cNvPr id="4" name="Table 3"/>
          <p:cNvGraphicFramePr>
            <a:graphicFrameLocks noGrp="1"/>
          </p:cNvGraphicFramePr>
          <p:nvPr>
            <p:extLst>
              <p:ext uri="{D42A27DB-BD31-4B8C-83A1-F6EECF244321}">
                <p14:modId xmlns:p14="http://schemas.microsoft.com/office/powerpoint/2010/main" val="1952253452"/>
              </p:ext>
            </p:extLst>
          </p:nvPr>
        </p:nvGraphicFramePr>
        <p:xfrm>
          <a:off x="841207" y="1203996"/>
          <a:ext cx="1154597" cy="4486095"/>
        </p:xfrm>
        <a:graphic>
          <a:graphicData uri="http://schemas.openxmlformats.org/drawingml/2006/table">
            <a:tbl>
              <a:tblPr>
                <a:tableStyleId>{5C22544A-7EE6-4342-B048-85BDC9FD1C3A}</a:tableStyleId>
              </a:tblPr>
              <a:tblGrid>
                <a:gridCol w="1154597"/>
              </a:tblGrid>
              <a:tr h="498455">
                <a:tc>
                  <a:txBody>
                    <a:bodyPr/>
                    <a:lstStyle/>
                    <a:p>
                      <a:pPr algn="r"/>
                      <a:r>
                        <a:rPr lang="en-US" sz="2000" dirty="0" smtClean="0">
                          <a:latin typeface="Franklin Gothic Book"/>
                          <a:cs typeface="Franklin Gothic Book"/>
                        </a:rPr>
                        <a:t>$8,000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98455">
                <a:tc>
                  <a:txBody>
                    <a:bodyPr/>
                    <a:lstStyle/>
                    <a:p>
                      <a:pPr algn="r"/>
                      <a:r>
                        <a:rPr lang="en-US" sz="2000" dirty="0" smtClean="0">
                          <a:latin typeface="Franklin Gothic Book"/>
                          <a:cs typeface="Franklin Gothic Book"/>
                        </a:rPr>
                        <a:t>$7,000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98455">
                <a:tc>
                  <a:txBody>
                    <a:bodyPr/>
                    <a:lstStyle/>
                    <a:p>
                      <a:pPr algn="r"/>
                      <a:r>
                        <a:rPr lang="en-US" sz="2000" dirty="0" smtClean="0">
                          <a:latin typeface="Franklin Gothic Book"/>
                          <a:cs typeface="Franklin Gothic Book"/>
                        </a:rPr>
                        <a:t>$6,000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98455">
                <a:tc>
                  <a:txBody>
                    <a:bodyPr/>
                    <a:lstStyle/>
                    <a:p>
                      <a:pPr algn="r"/>
                      <a:r>
                        <a:rPr lang="en-US" sz="2000" dirty="0" smtClean="0">
                          <a:latin typeface="Franklin Gothic Book"/>
                          <a:cs typeface="Franklin Gothic Book"/>
                        </a:rPr>
                        <a:t>$5,000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98455">
                <a:tc>
                  <a:txBody>
                    <a:bodyPr/>
                    <a:lstStyle/>
                    <a:p>
                      <a:pPr algn="r"/>
                      <a:r>
                        <a:rPr lang="en-US" sz="2000" dirty="0" smtClean="0">
                          <a:latin typeface="Franklin Gothic Book"/>
                          <a:cs typeface="Franklin Gothic Book"/>
                        </a:rPr>
                        <a:t>$4,000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98455">
                <a:tc>
                  <a:txBody>
                    <a:bodyPr/>
                    <a:lstStyle/>
                    <a:p>
                      <a:pPr algn="r"/>
                      <a:r>
                        <a:rPr lang="en-US" sz="2000" dirty="0" smtClean="0">
                          <a:latin typeface="Franklin Gothic Book"/>
                          <a:cs typeface="Franklin Gothic Book"/>
                        </a:rPr>
                        <a:t>$3,000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98455">
                <a:tc>
                  <a:txBody>
                    <a:bodyPr/>
                    <a:lstStyle/>
                    <a:p>
                      <a:pPr algn="r"/>
                      <a:r>
                        <a:rPr lang="en-US" sz="2000" dirty="0" smtClean="0">
                          <a:latin typeface="Franklin Gothic Book"/>
                          <a:cs typeface="Franklin Gothic Book"/>
                        </a:rPr>
                        <a:t>$2,000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98455">
                <a:tc>
                  <a:txBody>
                    <a:bodyPr/>
                    <a:lstStyle/>
                    <a:p>
                      <a:pPr algn="r"/>
                      <a:r>
                        <a:rPr lang="en-US" sz="2000" dirty="0" smtClean="0">
                          <a:latin typeface="Franklin Gothic Book"/>
                          <a:cs typeface="Franklin Gothic Book"/>
                        </a:rPr>
                        <a:t>$1,000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98455">
                <a:tc>
                  <a:txBody>
                    <a:bodyPr/>
                    <a:lstStyle/>
                    <a:p>
                      <a:pPr algn="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315976010"/>
              </p:ext>
            </p:extLst>
          </p:nvPr>
        </p:nvGraphicFramePr>
        <p:xfrm>
          <a:off x="1500977" y="5544998"/>
          <a:ext cx="6993560" cy="396240"/>
        </p:xfrm>
        <a:graphic>
          <a:graphicData uri="http://schemas.openxmlformats.org/drawingml/2006/table">
            <a:tbl>
              <a:tblPr>
                <a:tableStyleId>{5C22544A-7EE6-4342-B048-85BDC9FD1C3A}</a:tableStyleId>
              </a:tblPr>
              <a:tblGrid>
                <a:gridCol w="874195"/>
                <a:gridCol w="874195"/>
                <a:gridCol w="874195"/>
                <a:gridCol w="874195"/>
                <a:gridCol w="874195"/>
                <a:gridCol w="874195"/>
                <a:gridCol w="874195"/>
                <a:gridCol w="874195"/>
              </a:tblGrid>
              <a:tr h="370840">
                <a:tc>
                  <a:txBody>
                    <a:bodyPr/>
                    <a:lstStyle/>
                    <a:p>
                      <a:pPr algn="r"/>
                      <a:r>
                        <a:rPr lang="en-US" sz="2000" dirty="0" smtClean="0">
                          <a:solidFill>
                            <a:srgbClr val="003300"/>
                          </a:solidFill>
                          <a:latin typeface="Franklin Gothic Book"/>
                          <a:cs typeface="Franklin Gothic Book"/>
                        </a:rPr>
                        <a:t>1970</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solidFill>
                            <a:srgbClr val="003300"/>
                          </a:solidFill>
                          <a:latin typeface="Franklin Gothic Book"/>
                          <a:cs typeface="Franklin Gothic Book"/>
                        </a:rPr>
                        <a:t>1975</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solidFill>
                            <a:srgbClr val="003300"/>
                          </a:solidFill>
                          <a:latin typeface="Franklin Gothic Book"/>
                          <a:cs typeface="Franklin Gothic Book"/>
                        </a:rPr>
                        <a:t>1980</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solidFill>
                            <a:srgbClr val="003300"/>
                          </a:solidFill>
                          <a:latin typeface="Franklin Gothic Book"/>
                          <a:cs typeface="Franklin Gothic Book"/>
                        </a:rPr>
                        <a:t>1985</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solidFill>
                            <a:srgbClr val="003300"/>
                          </a:solidFill>
                          <a:latin typeface="Franklin Gothic Book"/>
                          <a:cs typeface="Franklin Gothic Book"/>
                        </a:rPr>
                        <a:t>1990</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solidFill>
                            <a:srgbClr val="003300"/>
                          </a:solidFill>
                          <a:latin typeface="Franklin Gothic Book"/>
                          <a:cs typeface="Franklin Gothic Book"/>
                        </a:rPr>
                        <a:t>1995</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solidFill>
                            <a:srgbClr val="003300"/>
                          </a:solidFill>
                          <a:latin typeface="Franklin Gothic Book"/>
                          <a:cs typeface="Franklin Gothic Book"/>
                        </a:rPr>
                        <a:t>2000</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solidFill>
                            <a:srgbClr val="003300"/>
                          </a:solidFill>
                          <a:latin typeface="Franklin Gothic Book"/>
                          <a:cs typeface="Franklin Gothic Book"/>
                        </a:rPr>
                        <a:t>2005</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pic>
        <p:nvPicPr>
          <p:cNvPr id="10" name="Picture 4" descr="ScreenHunter_01 Oct"/>
          <p:cNvPicPr>
            <a:picLocks noChangeAspect="1" noChangeArrowheads="1"/>
          </p:cNvPicPr>
          <p:nvPr/>
        </p:nvPicPr>
        <p:blipFill rotWithShape="1">
          <a:blip r:embed="rId2">
            <a:extLst>
              <a:ext uri="{BEBA8EAE-BF5A-486C-A8C5-ECC9F3942E4B}">
                <a14:imgProps xmlns:a14="http://schemas.microsoft.com/office/drawing/2010/main">
                  <a14:imgLayer r:embed="rId4">
                    <a14:imgEffect>
                      <a14:brightnessContrast bright="-18000" contrast="70000"/>
                    </a14:imgEffect>
                  </a14:imgLayer>
                </a14:imgProps>
              </a:ext>
              <a:ext uri="{28A0092B-C50C-407E-A947-70E740481C1C}">
                <a14:useLocalDpi xmlns:a14="http://schemas.microsoft.com/office/drawing/2010/main" val="0"/>
              </a:ext>
            </a:extLst>
          </a:blip>
          <a:srcRect l="80511" t="33359" r="79" b="37555"/>
          <a:stretch/>
        </p:blipFill>
        <p:spPr bwMode="auto">
          <a:xfrm>
            <a:off x="2193735" y="1533851"/>
            <a:ext cx="1698908" cy="2123474"/>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05213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33242" y="6253249"/>
            <a:ext cx="5610761"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a:t>
            </a:r>
            <a:r>
              <a:rPr lang="fr-FR" sz="1600" dirty="0" err="1" smtClean="0">
                <a:solidFill>
                  <a:schemeClr val="bg2"/>
                </a:solidFill>
                <a:latin typeface="Franklin Gothic Book" pitchFamily="34" charset="0"/>
              </a:rPr>
              <a:t>Health</a:t>
            </a:r>
            <a:r>
              <a:rPr lang="fr-FR" sz="1600" dirty="0" smtClean="0">
                <a:solidFill>
                  <a:schemeClr val="bg2"/>
                </a:solidFill>
                <a:latin typeface="Franklin Gothic Book" pitchFamily="34" charset="0"/>
              </a:rPr>
              <a:t> </a:t>
            </a:r>
            <a:r>
              <a:rPr lang="fr-FR" sz="1600" dirty="0" err="1" smtClean="0">
                <a:solidFill>
                  <a:schemeClr val="bg2"/>
                </a:solidFill>
                <a:latin typeface="Franklin Gothic Book" pitchFamily="34" charset="0"/>
              </a:rPr>
              <a:t>Affairs</a:t>
            </a:r>
            <a:r>
              <a:rPr lang="fr-FR" sz="1600" dirty="0" smtClean="0">
                <a:solidFill>
                  <a:schemeClr val="bg2"/>
                </a:solidFill>
                <a:latin typeface="Franklin Gothic Book" pitchFamily="34" charset="0"/>
              </a:rPr>
              <a:t> 2011;30:2437</a:t>
            </a:r>
            <a:endParaRPr lang="en-US" sz="1600" dirty="0" smtClean="0">
              <a:solidFill>
                <a:schemeClr val="bg2"/>
              </a:solidFill>
              <a:latin typeface="Franklin Gothic Book" pitchFamily="34" charset="0"/>
            </a:endParaRPr>
          </a:p>
        </p:txBody>
      </p:sp>
      <p:sp>
        <p:nvSpPr>
          <p:cNvPr id="2" name="Title 1"/>
          <p:cNvSpPr>
            <a:spLocks noGrp="1"/>
          </p:cNvSpPr>
          <p:nvPr>
            <p:ph type="title"/>
          </p:nvPr>
        </p:nvSpPr>
        <p:spPr>
          <a:xfrm>
            <a:off x="343102" y="303842"/>
            <a:ext cx="8424809" cy="1143000"/>
          </a:xfrm>
        </p:spPr>
        <p:txBody>
          <a:bodyPr>
            <a:noAutofit/>
          </a:bodyPr>
          <a:lstStyle/>
          <a:p>
            <a:r>
              <a:rPr lang="en-US" sz="2000" dirty="0" smtClean="0"/>
              <a:t>Cost and Access Problems Among Sicker Adults</a:t>
            </a:r>
            <a:br>
              <a:rPr lang="en-US" sz="2000" dirty="0" smtClean="0"/>
            </a:br>
            <a:r>
              <a:rPr lang="en-US" sz="4000" dirty="0" smtClean="0"/>
              <a:t>U.S. Access Is Worse</a:t>
            </a:r>
            <a:endParaRPr lang="en-US" sz="2000" dirty="0"/>
          </a:p>
        </p:txBody>
      </p:sp>
      <p:sp>
        <p:nvSpPr>
          <p:cNvPr id="4" name="TextBox 3"/>
          <p:cNvSpPr txBox="1"/>
          <p:nvPr/>
        </p:nvSpPr>
        <p:spPr>
          <a:xfrm>
            <a:off x="0" y="2028640"/>
            <a:ext cx="1476235" cy="1938992"/>
          </a:xfrm>
          <a:prstGeom prst="rect">
            <a:avLst/>
          </a:prstGeom>
          <a:noFill/>
        </p:spPr>
        <p:txBody>
          <a:bodyPr wrap="square" rtlCol="0">
            <a:spAutoFit/>
          </a:bodyPr>
          <a:lstStyle/>
          <a:p>
            <a:r>
              <a:rPr lang="en-US" sz="2000" dirty="0" smtClean="0">
                <a:latin typeface="Franklin Gothic Book"/>
                <a:cs typeface="Franklin Gothic Book"/>
              </a:rPr>
              <a:t>Percent Reporting Problems (Among Sicker Adults)</a:t>
            </a:r>
            <a:endParaRPr lang="en-US" sz="2000" dirty="0">
              <a:latin typeface="Franklin Gothic Book"/>
              <a:cs typeface="Franklin Gothic Book"/>
            </a:endParaRPr>
          </a:p>
        </p:txBody>
      </p:sp>
      <p:graphicFrame>
        <p:nvGraphicFramePr>
          <p:cNvPr id="5" name="Table 4"/>
          <p:cNvGraphicFramePr>
            <a:graphicFrameLocks noGrp="1"/>
          </p:cNvGraphicFramePr>
          <p:nvPr>
            <p:extLst>
              <p:ext uri="{D42A27DB-BD31-4B8C-83A1-F6EECF244321}">
                <p14:modId xmlns:p14="http://schemas.microsoft.com/office/powerpoint/2010/main" val="2379004011"/>
              </p:ext>
            </p:extLst>
          </p:nvPr>
        </p:nvGraphicFramePr>
        <p:xfrm>
          <a:off x="1171090" y="1286451"/>
          <a:ext cx="841209" cy="3900600"/>
        </p:xfrm>
        <a:graphic>
          <a:graphicData uri="http://schemas.openxmlformats.org/drawingml/2006/table">
            <a:tbl>
              <a:tblPr>
                <a:tableStyleId>{5C22544A-7EE6-4342-B048-85BDC9FD1C3A}</a:tableStyleId>
              </a:tblPr>
              <a:tblGrid>
                <a:gridCol w="841209"/>
              </a:tblGrid>
              <a:tr h="650100">
                <a:tc>
                  <a:txBody>
                    <a:bodyPr/>
                    <a:lstStyle/>
                    <a:p>
                      <a:pPr algn="r"/>
                      <a:r>
                        <a:rPr lang="en-US" sz="2000" dirty="0" smtClean="0">
                          <a:latin typeface="Franklin Gothic Book"/>
                          <a:cs typeface="Franklin Gothic Book"/>
                        </a:rPr>
                        <a:t>50%</a:t>
                      </a:r>
                      <a:endParaRPr lang="en-US" sz="2000" dirty="0">
                        <a:latin typeface="Franklin Gothic Book"/>
                        <a:cs typeface="Franklin Gothic Book"/>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650100">
                <a:tc>
                  <a:txBody>
                    <a:bodyPr/>
                    <a:lstStyle/>
                    <a:p>
                      <a:pPr algn="r"/>
                      <a:r>
                        <a:rPr lang="en-US" sz="2000" dirty="0" smtClean="0">
                          <a:latin typeface="Franklin Gothic Book"/>
                          <a:cs typeface="Franklin Gothic Book"/>
                        </a:rPr>
                        <a:t>40%</a:t>
                      </a:r>
                      <a:endParaRPr lang="en-US" sz="2000" dirty="0">
                        <a:latin typeface="Franklin Gothic Book"/>
                        <a:cs typeface="Franklin Gothic Book"/>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650100">
                <a:tc>
                  <a:txBody>
                    <a:bodyPr/>
                    <a:lstStyle/>
                    <a:p>
                      <a:pPr algn="r"/>
                      <a:r>
                        <a:rPr lang="en-US" sz="2000" dirty="0" smtClean="0">
                          <a:latin typeface="Franklin Gothic Book"/>
                          <a:cs typeface="Franklin Gothic Book"/>
                        </a:rPr>
                        <a:t>30%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50100">
                <a:tc>
                  <a:txBody>
                    <a:bodyPr/>
                    <a:lstStyle/>
                    <a:p>
                      <a:pPr algn="r"/>
                      <a:r>
                        <a:rPr lang="en-US" sz="2000" dirty="0" smtClean="0">
                          <a:latin typeface="Franklin Gothic Book"/>
                          <a:cs typeface="Franklin Gothic Book"/>
                        </a:rPr>
                        <a:t>20%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50100">
                <a:tc>
                  <a:txBody>
                    <a:bodyPr/>
                    <a:lstStyle/>
                    <a:p>
                      <a:pPr algn="r"/>
                      <a:r>
                        <a:rPr lang="en-US" sz="2000" dirty="0" smtClean="0">
                          <a:latin typeface="Franklin Gothic Book"/>
                          <a:cs typeface="Franklin Gothic Book"/>
                        </a:rPr>
                        <a:t>10%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50100">
                <a:tc>
                  <a:txBody>
                    <a:bodyPr/>
                    <a:lstStyle/>
                    <a:p>
                      <a:pPr algn="r"/>
                      <a:r>
                        <a:rPr lang="en-US" sz="2000" dirty="0" smtClean="0">
                          <a:latin typeface="Franklin Gothic Book"/>
                          <a:cs typeface="Franklin Gothic Book"/>
                        </a:rPr>
                        <a:t>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463756921"/>
              </p:ext>
            </p:extLst>
          </p:nvPr>
        </p:nvGraphicFramePr>
        <p:xfrm>
          <a:off x="2053532" y="5025463"/>
          <a:ext cx="6655434" cy="396240"/>
        </p:xfrm>
        <a:graphic>
          <a:graphicData uri="http://schemas.openxmlformats.org/drawingml/2006/table">
            <a:tbl>
              <a:tblPr>
                <a:tableStyleId>{5C22544A-7EE6-4342-B048-85BDC9FD1C3A}</a:tableStyleId>
              </a:tblPr>
              <a:tblGrid>
                <a:gridCol w="1109239"/>
                <a:gridCol w="1109239"/>
                <a:gridCol w="1109239"/>
                <a:gridCol w="1109239"/>
                <a:gridCol w="1109239"/>
                <a:gridCol w="1109239"/>
              </a:tblGrid>
              <a:tr h="370840">
                <a:tc>
                  <a:txBody>
                    <a:bodyPr/>
                    <a:lstStyle/>
                    <a:p>
                      <a:pPr algn="ctr"/>
                      <a:r>
                        <a:rPr lang="en-US" sz="2000" dirty="0" smtClean="0">
                          <a:latin typeface="Franklin Gothic Book"/>
                          <a:cs typeface="Franklin Gothic Book"/>
                        </a:rPr>
                        <a:t>UK</a:t>
                      </a:r>
                      <a:endParaRPr lang="en-US" sz="2000" dirty="0">
                        <a:latin typeface="Franklin Gothic Book"/>
                        <a:cs typeface="Franklin Gothic Book"/>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dirty="0" smtClean="0">
                          <a:latin typeface="Franklin Gothic Book"/>
                          <a:cs typeface="Franklin Gothic Book"/>
                        </a:rPr>
                        <a:t>France</a:t>
                      </a:r>
                      <a:endParaRPr lang="en-US" sz="2000" dirty="0">
                        <a:latin typeface="Franklin Gothic Book"/>
                        <a:cs typeface="Franklin Gothic Book"/>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dirty="0" smtClean="0">
                          <a:latin typeface="Franklin Gothic Book"/>
                          <a:cs typeface="Franklin Gothic Book"/>
                        </a:rPr>
                        <a:t>Canada</a:t>
                      </a:r>
                      <a:endParaRPr lang="en-US" sz="2000" dirty="0">
                        <a:latin typeface="Franklin Gothic Book"/>
                        <a:cs typeface="Franklin Gothic Book"/>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dirty="0" smtClean="0">
                          <a:latin typeface="Franklin Gothic Book"/>
                          <a:cs typeface="Franklin Gothic Book"/>
                        </a:rPr>
                        <a:t>Austral.</a:t>
                      </a:r>
                      <a:endParaRPr lang="en-US" sz="2000" dirty="0">
                        <a:latin typeface="Franklin Gothic Book"/>
                        <a:cs typeface="Franklin Gothic Book"/>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dirty="0" smtClean="0">
                          <a:latin typeface="Franklin Gothic Book"/>
                          <a:cs typeface="Franklin Gothic Book"/>
                        </a:rPr>
                        <a:t>N. Zeal.</a:t>
                      </a:r>
                      <a:endParaRPr lang="en-US" sz="2000" dirty="0">
                        <a:latin typeface="Franklin Gothic Book"/>
                        <a:cs typeface="Franklin Gothic Book"/>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dirty="0" smtClean="0">
                          <a:latin typeface="Franklin Gothic Book"/>
                          <a:cs typeface="Franklin Gothic Book"/>
                        </a:rPr>
                        <a:t>USA</a:t>
                      </a:r>
                      <a:endParaRPr lang="en-US" sz="2000" dirty="0">
                        <a:latin typeface="Franklin Gothic Book"/>
                        <a:cs typeface="Franklin Gothic Book"/>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7" name="Rectangle 6"/>
          <p:cNvSpPr/>
          <p:nvPr/>
        </p:nvSpPr>
        <p:spPr>
          <a:xfrm>
            <a:off x="2061781" y="1484371"/>
            <a:ext cx="6663677" cy="3513012"/>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aphicFrame>
        <p:nvGraphicFramePr>
          <p:cNvPr id="8" name="Table 7"/>
          <p:cNvGraphicFramePr>
            <a:graphicFrameLocks noGrp="1"/>
          </p:cNvGraphicFramePr>
          <p:nvPr>
            <p:extLst>
              <p:ext uri="{D42A27DB-BD31-4B8C-83A1-F6EECF244321}">
                <p14:modId xmlns:p14="http://schemas.microsoft.com/office/powerpoint/2010/main" val="1028183607"/>
              </p:ext>
            </p:extLst>
          </p:nvPr>
        </p:nvGraphicFramePr>
        <p:xfrm>
          <a:off x="2053534" y="1484373"/>
          <a:ext cx="6671924" cy="3513010"/>
        </p:xfrm>
        <a:graphic>
          <a:graphicData uri="http://schemas.openxmlformats.org/drawingml/2006/table">
            <a:tbl>
              <a:tblPr>
                <a:tableStyleId>{5C22544A-7EE6-4342-B048-85BDC9FD1C3A}</a:tableStyleId>
              </a:tblPr>
              <a:tblGrid>
                <a:gridCol w="6671924"/>
              </a:tblGrid>
              <a:tr h="702602">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9525" cap="flat" cmpd="sng" algn="ctr">
                      <a:solidFill>
                        <a:scrgbClr r="0" g="0" b="0"/>
                      </a:solidFill>
                      <a:prstDash val="sysDot"/>
                      <a:round/>
                      <a:headEnd type="none" w="med" len="med"/>
                      <a:tailEnd type="none" w="med" len="med"/>
                    </a:lnB>
                    <a:noFill/>
                  </a:tcPr>
                </a:tc>
              </a:tr>
              <a:tr h="702602">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noFill/>
                  </a:tcPr>
                </a:tc>
              </a:tr>
              <a:tr h="702602">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noFill/>
                  </a:tcPr>
                </a:tc>
              </a:tr>
              <a:tr h="702602">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noFill/>
                  </a:tcPr>
                </a:tc>
              </a:tr>
              <a:tr h="702602">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9525" cap="flat" cmpd="sng" algn="ctr">
                      <a:solidFill>
                        <a:scrgbClr r="0" g="0" b="0"/>
                      </a:solidFill>
                      <a:prstDash val="sysDot"/>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sp>
        <p:nvSpPr>
          <p:cNvPr id="10" name="TextBox 9"/>
          <p:cNvSpPr txBox="1"/>
          <p:nvPr/>
        </p:nvSpPr>
        <p:spPr>
          <a:xfrm>
            <a:off x="2622586" y="5619835"/>
            <a:ext cx="2518538" cy="400110"/>
          </a:xfrm>
          <a:prstGeom prst="rect">
            <a:avLst/>
          </a:prstGeom>
          <a:noFill/>
        </p:spPr>
        <p:txBody>
          <a:bodyPr wrap="none" rtlCol="0">
            <a:spAutoFit/>
          </a:bodyPr>
          <a:lstStyle/>
          <a:p>
            <a:r>
              <a:rPr lang="en-US" sz="2000" dirty="0" smtClean="0">
                <a:latin typeface="Franklin Gothic Book"/>
                <a:cs typeface="Franklin Gothic Book"/>
              </a:rPr>
              <a:t>Hard to Pay Med Bills</a:t>
            </a:r>
            <a:endParaRPr lang="en-US" sz="2000" dirty="0">
              <a:latin typeface="Franklin Gothic Book"/>
              <a:cs typeface="Franklin Gothic Book"/>
            </a:endParaRPr>
          </a:p>
        </p:txBody>
      </p:sp>
      <p:sp>
        <p:nvSpPr>
          <p:cNvPr id="14" name="TextBox 13"/>
          <p:cNvSpPr txBox="1"/>
          <p:nvPr/>
        </p:nvSpPr>
        <p:spPr>
          <a:xfrm>
            <a:off x="5463549" y="5619835"/>
            <a:ext cx="2955356" cy="400110"/>
          </a:xfrm>
          <a:prstGeom prst="rect">
            <a:avLst/>
          </a:prstGeom>
          <a:noFill/>
        </p:spPr>
        <p:txBody>
          <a:bodyPr wrap="none" rtlCol="0">
            <a:spAutoFit/>
          </a:bodyPr>
          <a:lstStyle/>
          <a:p>
            <a:r>
              <a:rPr lang="en-US" sz="2000" dirty="0" smtClean="0">
                <a:latin typeface="Franklin Gothic Book"/>
                <a:cs typeface="Franklin Gothic Book"/>
              </a:rPr>
              <a:t>Cost Was Access Problem</a:t>
            </a:r>
            <a:endParaRPr lang="en-US" sz="2000" dirty="0">
              <a:latin typeface="Franklin Gothic Book"/>
              <a:cs typeface="Franklin Gothic Book"/>
            </a:endParaRPr>
          </a:p>
        </p:txBody>
      </p:sp>
      <p:sp>
        <p:nvSpPr>
          <p:cNvPr id="15" name="Rectangle 14"/>
          <p:cNvSpPr/>
          <p:nvPr/>
        </p:nvSpPr>
        <p:spPr>
          <a:xfrm>
            <a:off x="2452546" y="5706504"/>
            <a:ext cx="226772" cy="226772"/>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299358" y="5706504"/>
            <a:ext cx="226772" cy="226772"/>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775893" y="3079750"/>
            <a:ext cx="364019" cy="1909142"/>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173310" y="2036887"/>
            <a:ext cx="364019" cy="2952005"/>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663184" y="4222750"/>
            <a:ext cx="364019" cy="766142"/>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060601" y="3156857"/>
            <a:ext cx="364019" cy="1832035"/>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550475" y="4431393"/>
            <a:ext cx="364019" cy="557499"/>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947892" y="2875643"/>
            <a:ext cx="364019" cy="2113249"/>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437766" y="4431393"/>
            <a:ext cx="364019" cy="557499"/>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835183" y="3583214"/>
            <a:ext cx="364019" cy="1405678"/>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325057" y="4640036"/>
            <a:ext cx="364019" cy="348856"/>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722474" y="3646714"/>
            <a:ext cx="364019" cy="1342178"/>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212348" y="4934857"/>
            <a:ext cx="364019" cy="54034"/>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609765" y="4222750"/>
            <a:ext cx="364019" cy="766142"/>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940540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86937" y="6130138"/>
            <a:ext cx="5757065" cy="584776"/>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Note: Data are for 2010 or most recent year available</a:t>
            </a:r>
          </a:p>
          <a:p>
            <a:pPr algn="r"/>
            <a:r>
              <a:rPr lang="en-US" sz="1600" dirty="0" smtClean="0">
                <a:solidFill>
                  <a:schemeClr val="bg2"/>
                </a:solidFill>
                <a:latin typeface="Franklin Gothic Book" pitchFamily="34" charset="0"/>
              </a:rPr>
              <a:t>Source: OECD, 2012</a:t>
            </a:r>
          </a:p>
        </p:txBody>
      </p:sp>
      <p:sp>
        <p:nvSpPr>
          <p:cNvPr id="2" name="Title 1"/>
          <p:cNvSpPr>
            <a:spLocks noGrp="1"/>
          </p:cNvSpPr>
          <p:nvPr>
            <p:ph type="title"/>
          </p:nvPr>
        </p:nvSpPr>
        <p:spPr>
          <a:xfrm>
            <a:off x="0" y="171898"/>
            <a:ext cx="9144000" cy="1143000"/>
          </a:xfrm>
        </p:spPr>
        <p:txBody>
          <a:bodyPr>
            <a:normAutofit/>
          </a:bodyPr>
          <a:lstStyle/>
          <a:p>
            <a:r>
              <a:rPr lang="en-US" sz="4000" dirty="0" smtClean="0"/>
              <a:t>Life Expectancy</a:t>
            </a:r>
            <a:endParaRPr lang="en-US" sz="4000" dirty="0"/>
          </a:p>
        </p:txBody>
      </p:sp>
      <p:graphicFrame>
        <p:nvGraphicFramePr>
          <p:cNvPr id="5" name="Chart 4"/>
          <p:cNvGraphicFramePr/>
          <p:nvPr>
            <p:extLst>
              <p:ext uri="{D42A27DB-BD31-4B8C-83A1-F6EECF244321}">
                <p14:modId xmlns:p14="http://schemas.microsoft.com/office/powerpoint/2010/main" val="2499952763"/>
              </p:ext>
            </p:extLst>
          </p:nvPr>
        </p:nvGraphicFramePr>
        <p:xfrm>
          <a:off x="775230" y="1039060"/>
          <a:ext cx="7999711" cy="492316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0" y="2094612"/>
            <a:ext cx="1880345" cy="400110"/>
          </a:xfrm>
          <a:prstGeom prst="rect">
            <a:avLst/>
          </a:prstGeom>
          <a:noFill/>
        </p:spPr>
        <p:txBody>
          <a:bodyPr wrap="square" rtlCol="0">
            <a:spAutoFit/>
          </a:bodyPr>
          <a:lstStyle/>
          <a:p>
            <a:r>
              <a:rPr lang="en-US" sz="2000" dirty="0" smtClean="0">
                <a:latin typeface="Franklin Gothic Book"/>
                <a:cs typeface="Franklin Gothic Book"/>
              </a:rPr>
              <a:t>Years</a:t>
            </a:r>
            <a:endParaRPr lang="en-US" sz="2000" dirty="0">
              <a:latin typeface="Franklin Gothic Book"/>
              <a:cs typeface="Franklin Gothic Book"/>
            </a:endParaRPr>
          </a:p>
        </p:txBody>
      </p:sp>
    </p:spTree>
    <p:extLst>
      <p:ext uri="{BB962C8B-B14F-4D97-AF65-F5344CB8AC3E}">
        <p14:creationId xmlns:p14="http://schemas.microsoft.com/office/powerpoint/2010/main" val="266630095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86937" y="6130138"/>
            <a:ext cx="5757065" cy="584776"/>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Note: Data are for 2009 or most recent year available</a:t>
            </a:r>
          </a:p>
          <a:p>
            <a:pPr algn="r"/>
            <a:r>
              <a:rPr lang="en-US" sz="1600" dirty="0" smtClean="0">
                <a:solidFill>
                  <a:schemeClr val="bg2"/>
                </a:solidFill>
                <a:latin typeface="Franklin Gothic Book" pitchFamily="34" charset="0"/>
              </a:rPr>
              <a:t>Source: OECD, 2011</a:t>
            </a:r>
          </a:p>
        </p:txBody>
      </p:sp>
      <p:sp>
        <p:nvSpPr>
          <p:cNvPr id="2" name="Title 1"/>
          <p:cNvSpPr>
            <a:spLocks noGrp="1"/>
          </p:cNvSpPr>
          <p:nvPr>
            <p:ph type="title"/>
          </p:nvPr>
        </p:nvSpPr>
        <p:spPr>
          <a:xfrm>
            <a:off x="0" y="171898"/>
            <a:ext cx="9144000" cy="1143000"/>
          </a:xfrm>
        </p:spPr>
        <p:txBody>
          <a:bodyPr>
            <a:normAutofit/>
          </a:bodyPr>
          <a:lstStyle/>
          <a:p>
            <a:r>
              <a:rPr lang="en-US" sz="4000" dirty="0" smtClean="0"/>
              <a:t>Potential Years of Life Lost</a:t>
            </a:r>
            <a:br>
              <a:rPr lang="en-US" sz="4000" dirty="0" smtClean="0"/>
            </a:br>
            <a:r>
              <a:rPr lang="en-US" sz="2400" dirty="0" smtClean="0"/>
              <a:t>Per 100 People for All Causes</a:t>
            </a:r>
            <a:endParaRPr lang="en-US" sz="4000" dirty="0"/>
          </a:p>
        </p:txBody>
      </p:sp>
      <p:graphicFrame>
        <p:nvGraphicFramePr>
          <p:cNvPr id="5" name="Chart 4"/>
          <p:cNvGraphicFramePr/>
          <p:nvPr>
            <p:extLst>
              <p:ext uri="{D42A27DB-BD31-4B8C-83A1-F6EECF244321}">
                <p14:modId xmlns:p14="http://schemas.microsoft.com/office/powerpoint/2010/main" val="2475867597"/>
              </p:ext>
            </p:extLst>
          </p:nvPr>
        </p:nvGraphicFramePr>
        <p:xfrm>
          <a:off x="775230" y="1203990"/>
          <a:ext cx="7999711" cy="475823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0" y="2424472"/>
            <a:ext cx="981408" cy="400110"/>
          </a:xfrm>
          <a:prstGeom prst="rect">
            <a:avLst/>
          </a:prstGeom>
          <a:noFill/>
        </p:spPr>
        <p:txBody>
          <a:bodyPr wrap="square" rtlCol="0">
            <a:spAutoFit/>
          </a:bodyPr>
          <a:lstStyle/>
          <a:p>
            <a:r>
              <a:rPr lang="en-US" sz="2000" dirty="0" smtClean="0">
                <a:latin typeface="Franklin Gothic Book"/>
                <a:cs typeface="Franklin Gothic Book"/>
              </a:rPr>
              <a:t>Years</a:t>
            </a:r>
            <a:endParaRPr lang="en-US" sz="2000" dirty="0">
              <a:latin typeface="Franklin Gothic Book"/>
              <a:cs typeface="Franklin Gothic Book"/>
            </a:endParaRPr>
          </a:p>
        </p:txBody>
      </p:sp>
    </p:spTree>
    <p:extLst>
      <p:ext uri="{BB962C8B-B14F-4D97-AF65-F5344CB8AC3E}">
        <p14:creationId xmlns:p14="http://schemas.microsoft.com/office/powerpoint/2010/main" val="224598491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17384" y="6268637"/>
            <a:ext cx="5226619" cy="307777"/>
          </a:xfrm>
          <a:prstGeom prst="rect">
            <a:avLst/>
          </a:prstGeom>
          <a:noFill/>
        </p:spPr>
        <p:txBody>
          <a:bodyPr wrap="square" rtlCol="0" anchor="ctr">
            <a:spAutoFit/>
          </a:bodyPr>
          <a:lstStyle/>
          <a:p>
            <a:pPr algn="r"/>
            <a:r>
              <a:rPr lang="en-US" sz="1400" dirty="0" smtClean="0">
                <a:solidFill>
                  <a:schemeClr val="bg2"/>
                </a:solidFill>
                <a:latin typeface="Franklin Gothic Book" pitchFamily="34" charset="0"/>
              </a:rPr>
              <a:t>Source: </a:t>
            </a:r>
            <a:r>
              <a:rPr lang="fr-FR" sz="1400" dirty="0" err="1" smtClean="0">
                <a:solidFill>
                  <a:schemeClr val="bg2"/>
                </a:solidFill>
                <a:latin typeface="Franklin Gothic Book" pitchFamily="34" charset="0"/>
              </a:rPr>
              <a:t>Health</a:t>
            </a:r>
            <a:r>
              <a:rPr lang="fr-FR" sz="1400" dirty="0" smtClean="0">
                <a:solidFill>
                  <a:schemeClr val="bg2"/>
                </a:solidFill>
                <a:latin typeface="Franklin Gothic Book" pitchFamily="34" charset="0"/>
              </a:rPr>
              <a:t> </a:t>
            </a:r>
            <a:r>
              <a:rPr lang="fr-FR" sz="1400" dirty="0" err="1" smtClean="0">
                <a:solidFill>
                  <a:schemeClr val="bg2"/>
                </a:solidFill>
                <a:latin typeface="Franklin Gothic Book" pitchFamily="34" charset="0"/>
              </a:rPr>
              <a:t>Affairs</a:t>
            </a:r>
            <a:r>
              <a:rPr lang="fr-FR" sz="1400" dirty="0" smtClean="0">
                <a:solidFill>
                  <a:schemeClr val="bg2"/>
                </a:solidFill>
                <a:latin typeface="Franklin Gothic Book" pitchFamily="34" charset="0"/>
              </a:rPr>
              <a:t> 2008;27(1):58 and on-line 9/12/11</a:t>
            </a:r>
            <a:endParaRPr lang="en-US" sz="1400" dirty="0" smtClean="0">
              <a:solidFill>
                <a:schemeClr val="bg2"/>
              </a:solidFill>
              <a:latin typeface="Franklin Gothic Book" pitchFamily="34" charset="0"/>
            </a:endParaRPr>
          </a:p>
        </p:txBody>
      </p:sp>
      <p:sp>
        <p:nvSpPr>
          <p:cNvPr id="2" name="Title 1"/>
          <p:cNvSpPr>
            <a:spLocks noGrp="1"/>
          </p:cNvSpPr>
          <p:nvPr>
            <p:ph type="title"/>
          </p:nvPr>
        </p:nvSpPr>
        <p:spPr>
          <a:xfrm>
            <a:off x="359596" y="0"/>
            <a:ext cx="8424809" cy="1072046"/>
          </a:xfrm>
        </p:spPr>
        <p:txBody>
          <a:bodyPr>
            <a:noAutofit/>
          </a:bodyPr>
          <a:lstStyle/>
          <a:p>
            <a:r>
              <a:rPr lang="en-US" sz="4000" dirty="0" smtClean="0"/>
              <a:t>US Now Worst on Preventable Deaths</a:t>
            </a:r>
            <a:endParaRPr lang="en-US" sz="2000" dirty="0"/>
          </a:p>
        </p:txBody>
      </p:sp>
      <p:graphicFrame>
        <p:nvGraphicFramePr>
          <p:cNvPr id="6" name="Table 5"/>
          <p:cNvGraphicFramePr>
            <a:graphicFrameLocks noGrp="1"/>
          </p:cNvGraphicFramePr>
          <p:nvPr>
            <p:extLst>
              <p:ext uri="{D42A27DB-BD31-4B8C-83A1-F6EECF244321}">
                <p14:modId xmlns:p14="http://schemas.microsoft.com/office/powerpoint/2010/main" val="4031255206"/>
              </p:ext>
            </p:extLst>
          </p:nvPr>
        </p:nvGraphicFramePr>
        <p:xfrm>
          <a:off x="1113358" y="4967733"/>
          <a:ext cx="7414169" cy="396240"/>
        </p:xfrm>
        <a:graphic>
          <a:graphicData uri="http://schemas.openxmlformats.org/drawingml/2006/table">
            <a:tbl>
              <a:tblPr>
                <a:tableStyleId>{5C22544A-7EE6-4342-B048-85BDC9FD1C3A}</a:tableStyleId>
              </a:tblPr>
              <a:tblGrid>
                <a:gridCol w="1059167"/>
                <a:gridCol w="1059167"/>
                <a:gridCol w="1059167"/>
                <a:gridCol w="1059167"/>
                <a:gridCol w="1059167"/>
                <a:gridCol w="1059167"/>
                <a:gridCol w="1059167"/>
              </a:tblGrid>
              <a:tr h="370840">
                <a:tc>
                  <a:txBody>
                    <a:bodyPr/>
                    <a:lstStyle/>
                    <a:p>
                      <a:pPr algn="l"/>
                      <a:r>
                        <a:rPr lang="en-US" sz="2000" dirty="0" smtClean="0">
                          <a:latin typeface="Franklin Gothic Book"/>
                          <a:cs typeface="Franklin Gothic Book"/>
                        </a:rPr>
                        <a:t>0</a:t>
                      </a:r>
                      <a:endParaRPr lang="en-US" sz="2000" dirty="0">
                        <a:latin typeface="Franklin Gothic Book"/>
                        <a:cs typeface="Franklin Gothic Book"/>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2000" dirty="0" smtClean="0">
                          <a:latin typeface="Franklin Gothic Book"/>
                          <a:cs typeface="Franklin Gothic Book"/>
                        </a:rPr>
                        <a:t>200</a:t>
                      </a:r>
                      <a:endParaRPr lang="en-US" sz="2000" dirty="0">
                        <a:latin typeface="Franklin Gothic Book"/>
                        <a:cs typeface="Franklin Gothic Book"/>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2000" dirty="0" smtClean="0">
                          <a:latin typeface="Franklin Gothic Book"/>
                          <a:cs typeface="Franklin Gothic Book"/>
                        </a:rPr>
                        <a:t>400</a:t>
                      </a:r>
                      <a:endParaRPr lang="en-US" sz="2000" dirty="0">
                        <a:latin typeface="Franklin Gothic Book"/>
                        <a:cs typeface="Franklin Gothic Book"/>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2000" dirty="0" smtClean="0">
                          <a:latin typeface="Franklin Gothic Book"/>
                          <a:cs typeface="Franklin Gothic Book"/>
                        </a:rPr>
                        <a:t>600</a:t>
                      </a:r>
                      <a:endParaRPr lang="en-US" sz="2000" dirty="0">
                        <a:latin typeface="Franklin Gothic Book"/>
                        <a:cs typeface="Franklin Gothic Book"/>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2000" dirty="0" smtClean="0">
                          <a:latin typeface="Franklin Gothic Book"/>
                          <a:cs typeface="Franklin Gothic Book"/>
                        </a:rPr>
                        <a:t>800</a:t>
                      </a:r>
                      <a:endParaRPr lang="en-US" sz="2000" dirty="0">
                        <a:latin typeface="Franklin Gothic Book"/>
                        <a:cs typeface="Franklin Gothic Book"/>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2000" dirty="0" smtClean="0">
                          <a:latin typeface="Franklin Gothic Book"/>
                          <a:cs typeface="Franklin Gothic Book"/>
                        </a:rPr>
                        <a:t>100</a:t>
                      </a:r>
                      <a:endParaRPr lang="en-US" sz="2000" dirty="0">
                        <a:latin typeface="Franklin Gothic Book"/>
                        <a:cs typeface="Franklin Gothic Book"/>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2000" dirty="0" smtClean="0">
                          <a:latin typeface="Franklin Gothic Book"/>
                          <a:cs typeface="Franklin Gothic Book"/>
                        </a:rPr>
                        <a:t>1200</a:t>
                      </a:r>
                      <a:endParaRPr lang="en-US" sz="2000" dirty="0">
                        <a:latin typeface="Franklin Gothic Book"/>
                        <a:cs typeface="Franklin Gothic Book"/>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7" name="Rectangle 6"/>
          <p:cNvSpPr/>
          <p:nvPr/>
        </p:nvSpPr>
        <p:spPr>
          <a:xfrm>
            <a:off x="1278303" y="956595"/>
            <a:ext cx="7447155" cy="4049033"/>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 name="TextBox 9"/>
          <p:cNvSpPr txBox="1"/>
          <p:nvPr/>
        </p:nvSpPr>
        <p:spPr>
          <a:xfrm>
            <a:off x="3389569" y="5619835"/>
            <a:ext cx="1482723" cy="400110"/>
          </a:xfrm>
          <a:prstGeom prst="rect">
            <a:avLst/>
          </a:prstGeom>
          <a:noFill/>
        </p:spPr>
        <p:txBody>
          <a:bodyPr wrap="none" rtlCol="0">
            <a:spAutoFit/>
          </a:bodyPr>
          <a:lstStyle/>
          <a:p>
            <a:r>
              <a:rPr lang="en-US" sz="2000" dirty="0" smtClean="0">
                <a:latin typeface="Franklin Gothic Book"/>
                <a:cs typeface="Franklin Gothic Book"/>
              </a:rPr>
              <a:t>1997/1998</a:t>
            </a:r>
            <a:endParaRPr lang="en-US" sz="2000" dirty="0">
              <a:latin typeface="Franklin Gothic Book"/>
              <a:cs typeface="Franklin Gothic Book"/>
            </a:endParaRPr>
          </a:p>
        </p:txBody>
      </p:sp>
      <p:sp>
        <p:nvSpPr>
          <p:cNvPr id="14" name="TextBox 13"/>
          <p:cNvSpPr txBox="1"/>
          <p:nvPr/>
        </p:nvSpPr>
        <p:spPr>
          <a:xfrm>
            <a:off x="5463549" y="5619835"/>
            <a:ext cx="1489986" cy="400110"/>
          </a:xfrm>
          <a:prstGeom prst="rect">
            <a:avLst/>
          </a:prstGeom>
          <a:noFill/>
        </p:spPr>
        <p:txBody>
          <a:bodyPr wrap="none" rtlCol="0">
            <a:spAutoFit/>
          </a:bodyPr>
          <a:lstStyle/>
          <a:p>
            <a:r>
              <a:rPr lang="en-US" sz="2000" dirty="0" smtClean="0">
                <a:latin typeface="Franklin Gothic Book"/>
                <a:cs typeface="Franklin Gothic Book"/>
              </a:rPr>
              <a:t>2006/2007</a:t>
            </a:r>
            <a:endParaRPr lang="en-US" sz="2000" dirty="0">
              <a:latin typeface="Franklin Gothic Book"/>
              <a:cs typeface="Franklin Gothic Book"/>
            </a:endParaRPr>
          </a:p>
        </p:txBody>
      </p:sp>
      <p:sp>
        <p:nvSpPr>
          <p:cNvPr id="15" name="Rectangle 14"/>
          <p:cNvSpPr/>
          <p:nvPr/>
        </p:nvSpPr>
        <p:spPr>
          <a:xfrm>
            <a:off x="3219529" y="5706504"/>
            <a:ext cx="226772" cy="226772"/>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299358" y="5706504"/>
            <a:ext cx="226772" cy="226772"/>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a:off x="882442" y="4700505"/>
            <a:ext cx="6886348" cy="320651"/>
          </a:xfrm>
          <a:prstGeom prst="roundRect">
            <a:avLst/>
          </a:prstGeom>
          <a:solidFill>
            <a:srgbClr val="FFFF00"/>
          </a:solidFill>
          <a:ln w="381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p:cNvGraphicFramePr>
            <a:graphicFrameLocks noGrp="1"/>
          </p:cNvGraphicFramePr>
          <p:nvPr>
            <p:extLst>
              <p:ext uri="{D42A27DB-BD31-4B8C-83A1-F6EECF244321}">
                <p14:modId xmlns:p14="http://schemas.microsoft.com/office/powerpoint/2010/main" val="772096561"/>
              </p:ext>
            </p:extLst>
          </p:nvPr>
        </p:nvGraphicFramePr>
        <p:xfrm>
          <a:off x="56013" y="930671"/>
          <a:ext cx="1238785" cy="4028496"/>
        </p:xfrm>
        <a:graphic>
          <a:graphicData uri="http://schemas.openxmlformats.org/drawingml/2006/table">
            <a:tbl>
              <a:tblPr>
                <a:tableStyleId>{5C22544A-7EE6-4342-B048-85BDC9FD1C3A}</a:tableStyleId>
              </a:tblPr>
              <a:tblGrid>
                <a:gridCol w="1238785"/>
              </a:tblGrid>
              <a:tr h="251781">
                <a:tc>
                  <a:txBody>
                    <a:bodyPr/>
                    <a:lstStyle/>
                    <a:p>
                      <a:pPr algn="r"/>
                      <a:r>
                        <a:rPr lang="en-US" sz="1400" dirty="0" smtClean="0">
                          <a:latin typeface="Franklin Gothic Book"/>
                          <a:cs typeface="Franklin Gothic Book"/>
                        </a:rPr>
                        <a:t>France</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51781">
                <a:tc>
                  <a:txBody>
                    <a:bodyPr/>
                    <a:lstStyle/>
                    <a:p>
                      <a:pPr algn="r"/>
                      <a:r>
                        <a:rPr lang="en-US" sz="1400" dirty="0" smtClean="0">
                          <a:latin typeface="Franklin Gothic Book"/>
                          <a:cs typeface="Franklin Gothic Book"/>
                        </a:rPr>
                        <a:t>Australia</a:t>
                      </a:r>
                      <a:endParaRPr lang="en-US" sz="1400" dirty="0">
                        <a:latin typeface="Franklin Gothic Book"/>
                        <a:cs typeface="Franklin Gothic Book"/>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51781">
                <a:tc>
                  <a:txBody>
                    <a:bodyPr/>
                    <a:lstStyle/>
                    <a:p>
                      <a:pPr algn="r"/>
                      <a:r>
                        <a:rPr lang="en-US" sz="1400" dirty="0" smtClean="0">
                          <a:latin typeface="Franklin Gothic Book"/>
                          <a:cs typeface="Franklin Gothic Book"/>
                        </a:rPr>
                        <a:t>Italy</a:t>
                      </a:r>
                      <a:endParaRPr lang="en-US" sz="1400" dirty="0">
                        <a:latin typeface="Franklin Gothic Book"/>
                        <a:cs typeface="Franklin Gothic Book"/>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51781">
                <a:tc>
                  <a:txBody>
                    <a:bodyPr/>
                    <a:lstStyle/>
                    <a:p>
                      <a:pPr algn="r"/>
                      <a:r>
                        <a:rPr lang="en-US" sz="1400" dirty="0" smtClean="0">
                          <a:latin typeface="Franklin Gothic Book"/>
                          <a:cs typeface="Franklin Gothic Book"/>
                        </a:rPr>
                        <a:t>Japan</a:t>
                      </a:r>
                      <a:endParaRPr lang="en-US" sz="1400" dirty="0">
                        <a:latin typeface="Franklin Gothic Book"/>
                        <a:cs typeface="Franklin Gothic Book"/>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51781">
                <a:tc>
                  <a:txBody>
                    <a:bodyPr/>
                    <a:lstStyle/>
                    <a:p>
                      <a:pPr algn="r"/>
                      <a:r>
                        <a:rPr lang="en-US" sz="1400" dirty="0" smtClean="0">
                          <a:latin typeface="Franklin Gothic Book"/>
                          <a:cs typeface="Franklin Gothic Book"/>
                        </a:rPr>
                        <a:t>Sweden</a:t>
                      </a:r>
                      <a:endParaRPr lang="en-US" sz="1400" dirty="0">
                        <a:latin typeface="Franklin Gothic Book"/>
                        <a:cs typeface="Franklin Gothic Book"/>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51781">
                <a:tc>
                  <a:txBody>
                    <a:bodyPr/>
                    <a:lstStyle/>
                    <a:p>
                      <a:pPr algn="r"/>
                      <a:r>
                        <a:rPr lang="en-US" sz="1400" dirty="0" smtClean="0">
                          <a:latin typeface="Franklin Gothic Book"/>
                          <a:cs typeface="Franklin Gothic Book"/>
                        </a:rPr>
                        <a:t>Norway</a:t>
                      </a:r>
                      <a:endParaRPr lang="en-US" sz="1400" dirty="0">
                        <a:latin typeface="Franklin Gothic Book"/>
                        <a:cs typeface="Franklin Gothic Book"/>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51781">
                <a:tc>
                  <a:txBody>
                    <a:bodyPr/>
                    <a:lstStyle/>
                    <a:p>
                      <a:pPr algn="r"/>
                      <a:r>
                        <a:rPr lang="en-US" sz="1400" dirty="0" smtClean="0">
                          <a:latin typeface="Franklin Gothic Book"/>
                          <a:cs typeface="Franklin Gothic Book"/>
                        </a:rPr>
                        <a:t>Austria</a:t>
                      </a:r>
                      <a:endParaRPr lang="en-US" sz="1400" dirty="0">
                        <a:latin typeface="Franklin Gothic Book"/>
                        <a:cs typeface="Franklin Gothic Book"/>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51781">
                <a:tc>
                  <a:txBody>
                    <a:bodyPr/>
                    <a:lstStyle/>
                    <a:p>
                      <a:pPr algn="r"/>
                      <a:r>
                        <a:rPr lang="en-US" sz="1400" dirty="0" smtClean="0">
                          <a:latin typeface="Franklin Gothic Book"/>
                          <a:cs typeface="Franklin Gothic Book"/>
                        </a:rPr>
                        <a:t>Netherlands</a:t>
                      </a:r>
                      <a:endParaRPr lang="en-US" sz="1400" dirty="0">
                        <a:latin typeface="Franklin Gothic Book"/>
                        <a:cs typeface="Franklin Gothic Book"/>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51781">
                <a:tc>
                  <a:txBody>
                    <a:bodyPr/>
                    <a:lstStyle/>
                    <a:p>
                      <a:pPr algn="r"/>
                      <a:r>
                        <a:rPr lang="en-US" sz="1400" dirty="0" smtClean="0">
                          <a:latin typeface="Franklin Gothic Book"/>
                          <a:cs typeface="Franklin Gothic Book"/>
                        </a:rPr>
                        <a:t>Finland</a:t>
                      </a:r>
                      <a:endParaRPr lang="en-US" sz="1400" dirty="0">
                        <a:latin typeface="Franklin Gothic Book"/>
                        <a:cs typeface="Franklin Gothic Book"/>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51781">
                <a:tc>
                  <a:txBody>
                    <a:bodyPr/>
                    <a:lstStyle/>
                    <a:p>
                      <a:pPr algn="r"/>
                      <a:r>
                        <a:rPr lang="en-US" sz="1400" dirty="0" smtClean="0">
                          <a:latin typeface="Franklin Gothic Book"/>
                          <a:cs typeface="Franklin Gothic Book"/>
                        </a:rPr>
                        <a:t>Germany</a:t>
                      </a:r>
                      <a:endParaRPr lang="en-US" sz="1400" dirty="0">
                        <a:latin typeface="Franklin Gothic Book"/>
                        <a:cs typeface="Franklin Gothic Book"/>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51781">
                <a:tc>
                  <a:txBody>
                    <a:bodyPr/>
                    <a:lstStyle/>
                    <a:p>
                      <a:pPr algn="r"/>
                      <a:r>
                        <a:rPr lang="en-US" sz="1400" dirty="0" smtClean="0">
                          <a:latin typeface="Franklin Gothic Book"/>
                          <a:cs typeface="Franklin Gothic Book"/>
                        </a:rPr>
                        <a:t>Greece</a:t>
                      </a:r>
                      <a:endParaRPr lang="en-US" sz="1400" dirty="0">
                        <a:latin typeface="Franklin Gothic Book"/>
                        <a:cs typeface="Franklin Gothic Book"/>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51781">
                <a:tc>
                  <a:txBody>
                    <a:bodyPr/>
                    <a:lstStyle/>
                    <a:p>
                      <a:pPr algn="r"/>
                      <a:r>
                        <a:rPr lang="en-US" sz="1400" dirty="0" smtClean="0">
                          <a:latin typeface="Franklin Gothic Book"/>
                          <a:cs typeface="Franklin Gothic Book"/>
                        </a:rPr>
                        <a:t>Ireland</a:t>
                      </a:r>
                      <a:endParaRPr lang="en-US" sz="1400" dirty="0">
                        <a:latin typeface="Franklin Gothic Book"/>
                        <a:cs typeface="Franklin Gothic Book"/>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51781">
                <a:tc>
                  <a:txBody>
                    <a:bodyPr/>
                    <a:lstStyle/>
                    <a:p>
                      <a:pPr algn="r"/>
                      <a:r>
                        <a:rPr lang="en-US" sz="1400" dirty="0" smtClean="0">
                          <a:latin typeface="Franklin Gothic Book"/>
                          <a:cs typeface="Franklin Gothic Book"/>
                        </a:rPr>
                        <a:t>New Zealand</a:t>
                      </a:r>
                      <a:endParaRPr lang="en-US" sz="1400" dirty="0">
                        <a:latin typeface="Franklin Gothic Book"/>
                        <a:cs typeface="Franklin Gothic Book"/>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51781">
                <a:tc>
                  <a:txBody>
                    <a:bodyPr/>
                    <a:lstStyle/>
                    <a:p>
                      <a:pPr algn="r"/>
                      <a:r>
                        <a:rPr lang="en-US" sz="1400" dirty="0" smtClean="0">
                          <a:latin typeface="Franklin Gothic Book"/>
                          <a:cs typeface="Franklin Gothic Book"/>
                        </a:rPr>
                        <a:t>Denmark</a:t>
                      </a:r>
                      <a:endParaRPr lang="en-US" sz="1400" dirty="0">
                        <a:latin typeface="Franklin Gothic Book"/>
                        <a:cs typeface="Franklin Gothic Book"/>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51781">
                <a:tc>
                  <a:txBody>
                    <a:bodyPr/>
                    <a:lstStyle/>
                    <a:p>
                      <a:pPr algn="r"/>
                      <a:r>
                        <a:rPr lang="en-US" sz="1400" dirty="0" smtClean="0">
                          <a:latin typeface="Franklin Gothic Book"/>
                          <a:cs typeface="Franklin Gothic Book"/>
                        </a:rPr>
                        <a:t>UK</a:t>
                      </a:r>
                      <a:endParaRPr lang="en-US" sz="1400" dirty="0">
                        <a:latin typeface="Franklin Gothic Book"/>
                        <a:cs typeface="Franklin Gothic Book"/>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51781">
                <a:tc>
                  <a:txBody>
                    <a:bodyPr/>
                    <a:lstStyle/>
                    <a:p>
                      <a:pPr algn="r"/>
                      <a:r>
                        <a:rPr lang="en-US" sz="1400" dirty="0" smtClean="0">
                          <a:latin typeface="Franklin Gothic Book"/>
                          <a:cs typeface="Franklin Gothic Book"/>
                        </a:rPr>
                        <a:t>US</a:t>
                      </a:r>
                      <a:endParaRPr lang="en-US" sz="1400" dirty="0">
                        <a:latin typeface="Franklin Gothic Book"/>
                        <a:cs typeface="Franklin Gothic Book"/>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11" name="Rectangle 10"/>
          <p:cNvSpPr/>
          <p:nvPr/>
        </p:nvSpPr>
        <p:spPr>
          <a:xfrm>
            <a:off x="1270056" y="5258188"/>
            <a:ext cx="7463649" cy="369332"/>
          </a:xfrm>
          <a:prstGeom prst="rect">
            <a:avLst/>
          </a:prstGeom>
        </p:spPr>
        <p:txBody>
          <a:bodyPr wrap="square">
            <a:spAutoFit/>
          </a:bodyPr>
          <a:lstStyle/>
          <a:p>
            <a:pPr algn="r"/>
            <a:r>
              <a:rPr lang="en-US" dirty="0">
                <a:solidFill>
                  <a:srgbClr val="003300"/>
                </a:solidFill>
                <a:latin typeface="Franklin Gothic Book" pitchFamily="34" charset="0"/>
              </a:rPr>
              <a:t>Age adjusted deaths/100,000 from potentially preventable causes</a:t>
            </a:r>
          </a:p>
        </p:txBody>
      </p:sp>
      <p:sp>
        <p:nvSpPr>
          <p:cNvPr id="29" name="Rectangle 28"/>
          <p:cNvSpPr/>
          <p:nvPr/>
        </p:nvSpPr>
        <p:spPr>
          <a:xfrm>
            <a:off x="1278301" y="4773082"/>
            <a:ext cx="6291805" cy="80132"/>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278301" y="4868333"/>
            <a:ext cx="5280341" cy="80131"/>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278301" y="1011463"/>
            <a:ext cx="4164555" cy="81668"/>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278301" y="1111250"/>
            <a:ext cx="3026091" cy="81742"/>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278301" y="1265464"/>
            <a:ext cx="4858519" cy="78565"/>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278301" y="1355795"/>
            <a:ext cx="3144019" cy="82026"/>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1278302" y="1511440"/>
            <a:ext cx="4876662" cy="80596"/>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278302" y="1606691"/>
            <a:ext cx="3298234" cy="76059"/>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1278302" y="1762336"/>
            <a:ext cx="4463912" cy="79164"/>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1278302" y="1857587"/>
            <a:ext cx="3361734" cy="79163"/>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278301" y="2013232"/>
            <a:ext cx="4872127" cy="77732"/>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1278301" y="2108483"/>
            <a:ext cx="3366269" cy="82267"/>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1278302" y="2264128"/>
            <a:ext cx="5425484" cy="80836"/>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1278302" y="2359379"/>
            <a:ext cx="3515948" cy="76300"/>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278302" y="2515024"/>
            <a:ext cx="5996984" cy="79405"/>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1278302" y="2610275"/>
            <a:ext cx="3701912" cy="79404"/>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1278301" y="2765920"/>
            <a:ext cx="5334769" cy="82509"/>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278301" y="2861171"/>
            <a:ext cx="3751806" cy="77972"/>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278301" y="3016816"/>
            <a:ext cx="6387055" cy="81077"/>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1278301" y="3112067"/>
            <a:ext cx="4069305" cy="81076"/>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1278302" y="3267712"/>
            <a:ext cx="5838234" cy="79645"/>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1278301" y="3362963"/>
            <a:ext cx="4200841" cy="79644"/>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278301" y="3518608"/>
            <a:ext cx="5366519" cy="82749"/>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1278302" y="3613859"/>
            <a:ext cx="4241662" cy="82748"/>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1278302" y="3769504"/>
            <a:ext cx="7389448" cy="81317"/>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1278301" y="3864755"/>
            <a:ext cx="4291555" cy="81316"/>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1278302" y="4020400"/>
            <a:ext cx="6309948" cy="79886"/>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1278301" y="4115651"/>
            <a:ext cx="4359591" cy="79885"/>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1278302" y="4271296"/>
            <a:ext cx="6210162" cy="82990"/>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1278302" y="4366547"/>
            <a:ext cx="4404948" cy="82989"/>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1278301" y="4522192"/>
            <a:ext cx="7144519" cy="81558"/>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1278302" y="4617443"/>
            <a:ext cx="4559162" cy="81557"/>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641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71898"/>
            <a:ext cx="9144000" cy="1143000"/>
          </a:xfrm>
        </p:spPr>
        <p:txBody>
          <a:bodyPr>
            <a:normAutofit fontScale="90000"/>
          </a:bodyPr>
          <a:lstStyle/>
          <a:p>
            <a:r>
              <a:rPr lang="en-US" dirty="0" smtClean="0"/>
              <a:t>Higher Medication Co-Pays =</a:t>
            </a:r>
            <a:br>
              <a:rPr lang="en-US" dirty="0" smtClean="0"/>
            </a:br>
            <a:r>
              <a:rPr lang="en-US" dirty="0" smtClean="0"/>
              <a:t>Worse Asthma Outcomes</a:t>
            </a:r>
            <a:endParaRPr lang="en-US" dirty="0"/>
          </a:p>
        </p:txBody>
      </p:sp>
      <p:sp>
        <p:nvSpPr>
          <p:cNvPr id="5" name="TextBox 4"/>
          <p:cNvSpPr txBox="1"/>
          <p:nvPr/>
        </p:nvSpPr>
        <p:spPr>
          <a:xfrm>
            <a:off x="3894667" y="6160916"/>
            <a:ext cx="5249336" cy="523220"/>
          </a:xfrm>
          <a:prstGeom prst="rect">
            <a:avLst/>
          </a:prstGeom>
          <a:noFill/>
        </p:spPr>
        <p:txBody>
          <a:bodyPr wrap="square" rtlCol="0" anchor="ctr">
            <a:spAutoFit/>
          </a:bodyPr>
          <a:lstStyle/>
          <a:p>
            <a:pPr algn="r"/>
            <a:r>
              <a:rPr lang="en-US" sz="1400" dirty="0" smtClean="0">
                <a:solidFill>
                  <a:schemeClr val="bg2"/>
                </a:solidFill>
                <a:latin typeface="Franklin Gothic Book" pitchFamily="34" charset="0"/>
              </a:rPr>
              <a:t>Children age 5-18</a:t>
            </a:r>
          </a:p>
          <a:p>
            <a:pPr algn="r"/>
            <a:r>
              <a:rPr lang="en-US" sz="1400" dirty="0" smtClean="0">
                <a:solidFill>
                  <a:schemeClr val="bg2"/>
                </a:solidFill>
                <a:latin typeface="Franklin Gothic Book" pitchFamily="34" charset="0"/>
              </a:rPr>
              <a:t>Source: JAMA 2012;307:1284</a:t>
            </a:r>
            <a:endParaRPr lang="en-US" sz="1400" dirty="0">
              <a:solidFill>
                <a:schemeClr val="bg2"/>
              </a:solidFill>
              <a:latin typeface="Franklin Gothic Book" pitchFamily="34" charset="0"/>
            </a:endParaRPr>
          </a:p>
        </p:txBody>
      </p:sp>
      <p:graphicFrame>
        <p:nvGraphicFramePr>
          <p:cNvPr id="2" name="Chart 1"/>
          <p:cNvGraphicFramePr/>
          <p:nvPr>
            <p:extLst>
              <p:ext uri="{D42A27DB-BD31-4B8C-83A1-F6EECF244321}">
                <p14:modId xmlns:p14="http://schemas.microsoft.com/office/powerpoint/2010/main" val="1299297624"/>
              </p:ext>
            </p:extLst>
          </p:nvPr>
        </p:nvGraphicFramePr>
        <p:xfrm>
          <a:off x="404467" y="1397000"/>
          <a:ext cx="8186423"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6855067" y="3100199"/>
            <a:ext cx="323574" cy="323574"/>
          </a:xfrm>
          <a:prstGeom prst="rect">
            <a:avLst/>
          </a:prstGeom>
          <a:solidFill>
            <a:schemeClr val="accent1">
              <a:lumMod val="50000"/>
            </a:schemeClr>
          </a:solidFill>
          <a:ln>
            <a:solidFill>
              <a:srgbClr val="00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855067" y="3511467"/>
            <a:ext cx="323574" cy="323574"/>
          </a:xfrm>
          <a:prstGeom prst="rect">
            <a:avLst/>
          </a:prstGeom>
          <a:solidFill>
            <a:srgbClr val="800000"/>
          </a:solidFill>
          <a:ln>
            <a:solidFill>
              <a:srgbClr val="00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108761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86937" y="6130138"/>
            <a:ext cx="5757065" cy="584776"/>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Note: Data are for 2010 or most recent year available</a:t>
            </a:r>
          </a:p>
          <a:p>
            <a:pPr algn="r"/>
            <a:r>
              <a:rPr lang="en-US" sz="1600" dirty="0" smtClean="0">
                <a:solidFill>
                  <a:schemeClr val="bg2"/>
                </a:solidFill>
                <a:latin typeface="Franklin Gothic Book" pitchFamily="34" charset="0"/>
              </a:rPr>
              <a:t>Source: OECD, 2012</a:t>
            </a:r>
          </a:p>
        </p:txBody>
      </p:sp>
      <p:sp>
        <p:nvSpPr>
          <p:cNvPr id="2" name="Title 1"/>
          <p:cNvSpPr>
            <a:spLocks noGrp="1"/>
          </p:cNvSpPr>
          <p:nvPr>
            <p:ph type="title"/>
          </p:nvPr>
        </p:nvSpPr>
        <p:spPr>
          <a:xfrm>
            <a:off x="0" y="171898"/>
            <a:ext cx="9144000" cy="1143000"/>
          </a:xfrm>
        </p:spPr>
        <p:txBody>
          <a:bodyPr>
            <a:normAutofit/>
          </a:bodyPr>
          <a:lstStyle/>
          <a:p>
            <a:r>
              <a:rPr lang="en-US" sz="4000" dirty="0" smtClean="0"/>
              <a:t>Infant Mortality</a:t>
            </a:r>
            <a:br>
              <a:rPr lang="en-US" sz="4000" dirty="0" smtClean="0"/>
            </a:br>
            <a:r>
              <a:rPr lang="en-US" sz="2200" dirty="0" smtClean="0"/>
              <a:t>Deaths in First Year of Life Per 1,000 Live Births</a:t>
            </a:r>
            <a:endParaRPr lang="en-US" sz="2200" dirty="0"/>
          </a:p>
        </p:txBody>
      </p:sp>
      <p:graphicFrame>
        <p:nvGraphicFramePr>
          <p:cNvPr id="5" name="Chart 4"/>
          <p:cNvGraphicFramePr/>
          <p:nvPr>
            <p:extLst>
              <p:ext uri="{D42A27DB-BD31-4B8C-83A1-F6EECF244321}">
                <p14:modId xmlns:p14="http://schemas.microsoft.com/office/powerpoint/2010/main" val="2835492322"/>
              </p:ext>
            </p:extLst>
          </p:nvPr>
        </p:nvGraphicFramePr>
        <p:xfrm>
          <a:off x="775230" y="1203990"/>
          <a:ext cx="7999711" cy="47582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7772130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86937" y="6130138"/>
            <a:ext cx="5757065" cy="584776"/>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Note: Data are for 2009 or most recent year available</a:t>
            </a:r>
          </a:p>
          <a:p>
            <a:pPr algn="r"/>
            <a:r>
              <a:rPr lang="en-US" sz="1600" dirty="0" smtClean="0">
                <a:solidFill>
                  <a:schemeClr val="bg2"/>
                </a:solidFill>
                <a:latin typeface="Franklin Gothic Book" pitchFamily="34" charset="0"/>
              </a:rPr>
              <a:t>Source: OECD, 2011</a:t>
            </a:r>
          </a:p>
        </p:txBody>
      </p:sp>
      <p:sp>
        <p:nvSpPr>
          <p:cNvPr id="2" name="Title 1"/>
          <p:cNvSpPr>
            <a:spLocks noGrp="1"/>
          </p:cNvSpPr>
          <p:nvPr>
            <p:ph type="title"/>
          </p:nvPr>
        </p:nvSpPr>
        <p:spPr>
          <a:xfrm>
            <a:off x="0" y="171898"/>
            <a:ext cx="9144000" cy="1143000"/>
          </a:xfrm>
        </p:spPr>
        <p:txBody>
          <a:bodyPr>
            <a:normAutofit/>
          </a:bodyPr>
          <a:lstStyle/>
          <a:p>
            <a:r>
              <a:rPr lang="en-US" sz="4000" dirty="0" smtClean="0"/>
              <a:t>Maternal Mortality</a:t>
            </a:r>
            <a:br>
              <a:rPr lang="en-US" sz="4000" dirty="0" smtClean="0"/>
            </a:br>
            <a:r>
              <a:rPr lang="en-US" sz="2200" dirty="0" smtClean="0"/>
              <a:t>Deaths per 100,000 Live Births</a:t>
            </a:r>
            <a:endParaRPr lang="en-US" sz="2200" dirty="0"/>
          </a:p>
        </p:txBody>
      </p:sp>
      <p:graphicFrame>
        <p:nvGraphicFramePr>
          <p:cNvPr id="5" name="Chart 4"/>
          <p:cNvGraphicFramePr/>
          <p:nvPr>
            <p:extLst>
              <p:ext uri="{D42A27DB-BD31-4B8C-83A1-F6EECF244321}">
                <p14:modId xmlns:p14="http://schemas.microsoft.com/office/powerpoint/2010/main" val="2819233717"/>
              </p:ext>
            </p:extLst>
          </p:nvPr>
        </p:nvGraphicFramePr>
        <p:xfrm>
          <a:off x="775230" y="1203990"/>
          <a:ext cx="7999711" cy="47582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49516286"/>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86937" y="6130138"/>
            <a:ext cx="5757065" cy="584776"/>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Note: Data are for 2010 or most recent year available</a:t>
            </a:r>
          </a:p>
          <a:p>
            <a:pPr algn="r"/>
            <a:r>
              <a:rPr lang="en-US" sz="1600" dirty="0" smtClean="0">
                <a:solidFill>
                  <a:schemeClr val="bg2"/>
                </a:solidFill>
                <a:latin typeface="Franklin Gothic Book" pitchFamily="34" charset="0"/>
              </a:rPr>
              <a:t>Source: OECD, 201</a:t>
            </a:r>
            <a:r>
              <a:rPr lang="en-US" sz="1600" dirty="0">
                <a:solidFill>
                  <a:schemeClr val="bg2"/>
                </a:solidFill>
                <a:latin typeface="Franklin Gothic Book" pitchFamily="34" charset="0"/>
              </a:rPr>
              <a:t>2</a:t>
            </a:r>
            <a:endParaRPr lang="en-US" sz="1600" dirty="0" smtClean="0">
              <a:solidFill>
                <a:schemeClr val="bg2"/>
              </a:solidFill>
              <a:latin typeface="Franklin Gothic Book" pitchFamily="34" charset="0"/>
            </a:endParaRPr>
          </a:p>
        </p:txBody>
      </p:sp>
      <p:sp>
        <p:nvSpPr>
          <p:cNvPr id="2" name="Title 1"/>
          <p:cNvSpPr>
            <a:spLocks noGrp="1"/>
          </p:cNvSpPr>
          <p:nvPr>
            <p:ph type="title"/>
          </p:nvPr>
        </p:nvSpPr>
        <p:spPr>
          <a:xfrm>
            <a:off x="0" y="171898"/>
            <a:ext cx="9144000" cy="1143000"/>
          </a:xfrm>
        </p:spPr>
        <p:txBody>
          <a:bodyPr>
            <a:normAutofit/>
          </a:bodyPr>
          <a:lstStyle/>
          <a:p>
            <a:r>
              <a:rPr lang="en-US" sz="4000" dirty="0" smtClean="0"/>
              <a:t>Smoking Prevalence</a:t>
            </a:r>
            <a:br>
              <a:rPr lang="en-US" sz="4000" dirty="0" smtClean="0"/>
            </a:br>
            <a:r>
              <a:rPr lang="en-US" sz="2200" dirty="0" smtClean="0"/>
              <a:t>Percent of population over age 15 who smoke daily</a:t>
            </a:r>
            <a:endParaRPr lang="en-US" sz="2200" dirty="0"/>
          </a:p>
        </p:txBody>
      </p:sp>
      <p:graphicFrame>
        <p:nvGraphicFramePr>
          <p:cNvPr id="5" name="Chart 4"/>
          <p:cNvGraphicFramePr/>
          <p:nvPr>
            <p:extLst>
              <p:ext uri="{D42A27DB-BD31-4B8C-83A1-F6EECF244321}">
                <p14:modId xmlns:p14="http://schemas.microsoft.com/office/powerpoint/2010/main" val="3211664400"/>
              </p:ext>
            </p:extLst>
          </p:nvPr>
        </p:nvGraphicFramePr>
        <p:xfrm>
          <a:off x="775230" y="1203990"/>
          <a:ext cx="7999711" cy="47582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6623025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86937" y="6130138"/>
            <a:ext cx="5757065" cy="584776"/>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Note: Data are for 2011 or most recent year available</a:t>
            </a:r>
          </a:p>
          <a:p>
            <a:pPr algn="r"/>
            <a:r>
              <a:rPr lang="en-US" sz="1600" dirty="0" smtClean="0">
                <a:solidFill>
                  <a:schemeClr val="bg2"/>
                </a:solidFill>
                <a:latin typeface="Franklin Gothic Book" pitchFamily="34" charset="0"/>
              </a:rPr>
              <a:t>Source: OECD, 201</a:t>
            </a:r>
            <a:r>
              <a:rPr lang="en-US" sz="1600" dirty="0">
                <a:solidFill>
                  <a:schemeClr val="bg2"/>
                </a:solidFill>
                <a:latin typeface="Franklin Gothic Book" pitchFamily="34" charset="0"/>
              </a:rPr>
              <a:t>2</a:t>
            </a:r>
            <a:endParaRPr lang="en-US" sz="1600" dirty="0" smtClean="0">
              <a:solidFill>
                <a:schemeClr val="bg2"/>
              </a:solidFill>
              <a:latin typeface="Franklin Gothic Book" pitchFamily="34" charset="0"/>
            </a:endParaRPr>
          </a:p>
        </p:txBody>
      </p:sp>
      <p:sp>
        <p:nvSpPr>
          <p:cNvPr id="2" name="Title 1"/>
          <p:cNvSpPr>
            <a:spLocks noGrp="1"/>
          </p:cNvSpPr>
          <p:nvPr>
            <p:ph type="title"/>
          </p:nvPr>
        </p:nvSpPr>
        <p:spPr>
          <a:xfrm>
            <a:off x="0" y="171898"/>
            <a:ext cx="9144000" cy="1143000"/>
          </a:xfrm>
        </p:spPr>
        <p:txBody>
          <a:bodyPr>
            <a:normAutofit/>
          </a:bodyPr>
          <a:lstStyle/>
          <a:p>
            <a:r>
              <a:rPr lang="en-US" sz="4000" dirty="0" smtClean="0"/>
              <a:t>Percent Elderly</a:t>
            </a:r>
            <a:br>
              <a:rPr lang="en-US" sz="4000" dirty="0" smtClean="0"/>
            </a:br>
            <a:r>
              <a:rPr lang="en-US" sz="2200" dirty="0" smtClean="0"/>
              <a:t>Percent of population over age 64</a:t>
            </a:r>
            <a:endParaRPr lang="en-US" sz="2200" dirty="0"/>
          </a:p>
        </p:txBody>
      </p:sp>
      <p:graphicFrame>
        <p:nvGraphicFramePr>
          <p:cNvPr id="5" name="Chart 4"/>
          <p:cNvGraphicFramePr/>
          <p:nvPr>
            <p:extLst>
              <p:ext uri="{D42A27DB-BD31-4B8C-83A1-F6EECF244321}">
                <p14:modId xmlns:p14="http://schemas.microsoft.com/office/powerpoint/2010/main" val="79261138"/>
              </p:ext>
            </p:extLst>
          </p:nvPr>
        </p:nvGraphicFramePr>
        <p:xfrm>
          <a:off x="131954" y="1203990"/>
          <a:ext cx="8816177" cy="47582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3015453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86937" y="6130138"/>
            <a:ext cx="5757065" cy="584776"/>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Note: Data are for 2010 or most recent year available</a:t>
            </a:r>
          </a:p>
          <a:p>
            <a:pPr algn="r"/>
            <a:r>
              <a:rPr lang="en-US" sz="1600" dirty="0" smtClean="0">
                <a:solidFill>
                  <a:schemeClr val="bg2"/>
                </a:solidFill>
                <a:latin typeface="Franklin Gothic Book" pitchFamily="34" charset="0"/>
              </a:rPr>
              <a:t>Source: OECD, 201</a:t>
            </a:r>
            <a:r>
              <a:rPr lang="en-US" sz="1600" dirty="0">
                <a:solidFill>
                  <a:schemeClr val="bg2"/>
                </a:solidFill>
                <a:latin typeface="Franklin Gothic Book" pitchFamily="34" charset="0"/>
              </a:rPr>
              <a:t>2</a:t>
            </a:r>
            <a:endParaRPr lang="en-US" sz="1600" dirty="0" smtClean="0">
              <a:solidFill>
                <a:schemeClr val="bg2"/>
              </a:solidFill>
              <a:latin typeface="Franklin Gothic Book" pitchFamily="34" charset="0"/>
            </a:endParaRPr>
          </a:p>
        </p:txBody>
      </p:sp>
      <p:sp>
        <p:nvSpPr>
          <p:cNvPr id="2" name="Title 1"/>
          <p:cNvSpPr>
            <a:spLocks noGrp="1"/>
          </p:cNvSpPr>
          <p:nvPr>
            <p:ph type="title"/>
          </p:nvPr>
        </p:nvSpPr>
        <p:spPr>
          <a:xfrm>
            <a:off x="0" y="171898"/>
            <a:ext cx="9144000" cy="1143000"/>
          </a:xfrm>
        </p:spPr>
        <p:txBody>
          <a:bodyPr>
            <a:normAutofit/>
          </a:bodyPr>
          <a:lstStyle/>
          <a:p>
            <a:r>
              <a:rPr lang="en-US" sz="4000" dirty="0" smtClean="0"/>
              <a:t>Hospital Inpatient Days per Capita</a:t>
            </a:r>
            <a:endParaRPr lang="en-US" sz="2200" dirty="0"/>
          </a:p>
        </p:txBody>
      </p:sp>
      <p:graphicFrame>
        <p:nvGraphicFramePr>
          <p:cNvPr id="5" name="Chart 4"/>
          <p:cNvGraphicFramePr/>
          <p:nvPr>
            <p:extLst>
              <p:ext uri="{D42A27DB-BD31-4B8C-83A1-F6EECF244321}">
                <p14:modId xmlns:p14="http://schemas.microsoft.com/office/powerpoint/2010/main" val="1898807774"/>
              </p:ext>
            </p:extLst>
          </p:nvPr>
        </p:nvGraphicFramePr>
        <p:xfrm>
          <a:off x="387616" y="1203990"/>
          <a:ext cx="8387326" cy="47582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6167901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86937" y="6130138"/>
            <a:ext cx="5757065" cy="584776"/>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Note: Data are for 2010 or most recent year available</a:t>
            </a:r>
          </a:p>
          <a:p>
            <a:pPr algn="r"/>
            <a:r>
              <a:rPr lang="en-US" sz="1600" dirty="0" smtClean="0">
                <a:solidFill>
                  <a:schemeClr val="bg2"/>
                </a:solidFill>
                <a:latin typeface="Franklin Gothic Book" pitchFamily="34" charset="0"/>
              </a:rPr>
              <a:t>Source: OECD, 201</a:t>
            </a:r>
            <a:r>
              <a:rPr lang="en-US" sz="1600" dirty="0">
                <a:solidFill>
                  <a:schemeClr val="bg2"/>
                </a:solidFill>
                <a:latin typeface="Franklin Gothic Book" pitchFamily="34" charset="0"/>
              </a:rPr>
              <a:t>2</a:t>
            </a:r>
            <a:endParaRPr lang="en-US" sz="1600" dirty="0" smtClean="0">
              <a:solidFill>
                <a:schemeClr val="bg2"/>
              </a:solidFill>
              <a:latin typeface="Franklin Gothic Book" pitchFamily="34" charset="0"/>
            </a:endParaRPr>
          </a:p>
        </p:txBody>
      </p:sp>
      <p:sp>
        <p:nvSpPr>
          <p:cNvPr id="2" name="Title 1"/>
          <p:cNvSpPr>
            <a:spLocks noGrp="1"/>
          </p:cNvSpPr>
          <p:nvPr>
            <p:ph type="title"/>
          </p:nvPr>
        </p:nvSpPr>
        <p:spPr>
          <a:xfrm>
            <a:off x="0" y="171898"/>
            <a:ext cx="9144000" cy="1143000"/>
          </a:xfrm>
        </p:spPr>
        <p:txBody>
          <a:bodyPr>
            <a:normAutofit/>
          </a:bodyPr>
          <a:lstStyle/>
          <a:p>
            <a:r>
              <a:rPr lang="en-US" sz="4000" dirty="0" smtClean="0"/>
              <a:t>Physician Visits per Capita</a:t>
            </a:r>
            <a:endParaRPr lang="en-US" sz="2200" dirty="0"/>
          </a:p>
        </p:txBody>
      </p:sp>
      <p:graphicFrame>
        <p:nvGraphicFramePr>
          <p:cNvPr id="5" name="Chart 4"/>
          <p:cNvGraphicFramePr/>
          <p:nvPr>
            <p:extLst>
              <p:ext uri="{D42A27DB-BD31-4B8C-83A1-F6EECF244321}">
                <p14:modId xmlns:p14="http://schemas.microsoft.com/office/powerpoint/2010/main" val="2808964665"/>
              </p:ext>
            </p:extLst>
          </p:nvPr>
        </p:nvGraphicFramePr>
        <p:xfrm>
          <a:off x="387616" y="1203990"/>
          <a:ext cx="8387326" cy="47582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9229076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86937" y="6130138"/>
            <a:ext cx="5757065" cy="584776"/>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Note: Data are for 2009 or most recent year available</a:t>
            </a:r>
          </a:p>
          <a:p>
            <a:pPr algn="r"/>
            <a:r>
              <a:rPr lang="en-US" sz="1600" dirty="0" smtClean="0">
                <a:solidFill>
                  <a:schemeClr val="bg2"/>
                </a:solidFill>
                <a:latin typeface="Franklin Gothic Book" pitchFamily="34" charset="0"/>
              </a:rPr>
              <a:t>Source: OECD, 2011</a:t>
            </a:r>
          </a:p>
        </p:txBody>
      </p:sp>
      <p:sp>
        <p:nvSpPr>
          <p:cNvPr id="2" name="Title 1"/>
          <p:cNvSpPr>
            <a:spLocks noGrp="1"/>
          </p:cNvSpPr>
          <p:nvPr>
            <p:ph type="title"/>
          </p:nvPr>
        </p:nvSpPr>
        <p:spPr>
          <a:xfrm>
            <a:off x="0" y="171898"/>
            <a:ext cx="9144000" cy="1143000"/>
          </a:xfrm>
        </p:spPr>
        <p:txBody>
          <a:bodyPr>
            <a:normAutofit/>
          </a:bodyPr>
          <a:lstStyle/>
          <a:p>
            <a:r>
              <a:rPr lang="en-US" sz="4000" dirty="0" smtClean="0"/>
              <a:t>Nurses per 1,000 Population</a:t>
            </a:r>
            <a:endParaRPr lang="en-US" sz="2200" dirty="0"/>
          </a:p>
        </p:txBody>
      </p:sp>
      <p:graphicFrame>
        <p:nvGraphicFramePr>
          <p:cNvPr id="5" name="Chart 4"/>
          <p:cNvGraphicFramePr/>
          <p:nvPr>
            <p:extLst>
              <p:ext uri="{D42A27DB-BD31-4B8C-83A1-F6EECF244321}">
                <p14:modId xmlns:p14="http://schemas.microsoft.com/office/powerpoint/2010/main" val="1757857182"/>
              </p:ext>
            </p:extLst>
          </p:nvPr>
        </p:nvGraphicFramePr>
        <p:xfrm>
          <a:off x="387616" y="1203990"/>
          <a:ext cx="8387326" cy="47582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56901091"/>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86937" y="6130138"/>
            <a:ext cx="5757065" cy="584776"/>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Note: Data are for 2010 or most recent year available</a:t>
            </a:r>
          </a:p>
          <a:p>
            <a:pPr algn="r"/>
            <a:r>
              <a:rPr lang="en-US" sz="1600" dirty="0" smtClean="0">
                <a:solidFill>
                  <a:schemeClr val="bg2"/>
                </a:solidFill>
                <a:latin typeface="Franklin Gothic Book" pitchFamily="34" charset="0"/>
              </a:rPr>
              <a:t>Source: OECD, 2012</a:t>
            </a:r>
          </a:p>
        </p:txBody>
      </p:sp>
      <p:sp>
        <p:nvSpPr>
          <p:cNvPr id="2" name="Title 1"/>
          <p:cNvSpPr>
            <a:spLocks noGrp="1"/>
          </p:cNvSpPr>
          <p:nvPr>
            <p:ph type="title"/>
          </p:nvPr>
        </p:nvSpPr>
        <p:spPr>
          <a:xfrm>
            <a:off x="0" y="171898"/>
            <a:ext cx="9144000" cy="1143000"/>
          </a:xfrm>
        </p:spPr>
        <p:txBody>
          <a:bodyPr>
            <a:normAutofit/>
          </a:bodyPr>
          <a:lstStyle/>
          <a:p>
            <a:r>
              <a:rPr lang="en-US" sz="4000" dirty="0" smtClean="0"/>
              <a:t>Hip Replacements per 1,000 Population</a:t>
            </a:r>
            <a:endParaRPr lang="en-US" sz="2200" dirty="0"/>
          </a:p>
        </p:txBody>
      </p:sp>
      <p:graphicFrame>
        <p:nvGraphicFramePr>
          <p:cNvPr id="5" name="Chart 4"/>
          <p:cNvGraphicFramePr/>
          <p:nvPr>
            <p:extLst>
              <p:ext uri="{D42A27DB-BD31-4B8C-83A1-F6EECF244321}">
                <p14:modId xmlns:p14="http://schemas.microsoft.com/office/powerpoint/2010/main" val="3870161873"/>
              </p:ext>
            </p:extLst>
          </p:nvPr>
        </p:nvGraphicFramePr>
        <p:xfrm>
          <a:off x="387616" y="1203990"/>
          <a:ext cx="8387326" cy="47582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7537754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86937" y="6130138"/>
            <a:ext cx="5757065" cy="584776"/>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Note: Data are for 2010 or most recent year available</a:t>
            </a:r>
          </a:p>
          <a:p>
            <a:pPr algn="r"/>
            <a:r>
              <a:rPr lang="en-US" sz="1600" dirty="0" smtClean="0">
                <a:solidFill>
                  <a:schemeClr val="bg2"/>
                </a:solidFill>
                <a:latin typeface="Franklin Gothic Book" pitchFamily="34" charset="0"/>
              </a:rPr>
              <a:t>Source: OECD, 201</a:t>
            </a:r>
            <a:r>
              <a:rPr lang="en-US" sz="1600" dirty="0">
                <a:solidFill>
                  <a:schemeClr val="bg2"/>
                </a:solidFill>
                <a:latin typeface="Franklin Gothic Book" pitchFamily="34" charset="0"/>
              </a:rPr>
              <a:t>2</a:t>
            </a:r>
            <a:endParaRPr lang="en-US" sz="1600" dirty="0" smtClean="0">
              <a:solidFill>
                <a:schemeClr val="bg2"/>
              </a:solidFill>
              <a:latin typeface="Franklin Gothic Book" pitchFamily="34" charset="0"/>
            </a:endParaRPr>
          </a:p>
        </p:txBody>
      </p:sp>
      <p:sp>
        <p:nvSpPr>
          <p:cNvPr id="2" name="Title 1"/>
          <p:cNvSpPr>
            <a:spLocks noGrp="1"/>
          </p:cNvSpPr>
          <p:nvPr>
            <p:ph type="title"/>
          </p:nvPr>
        </p:nvSpPr>
        <p:spPr>
          <a:xfrm>
            <a:off x="0" y="171898"/>
            <a:ext cx="9144000" cy="1143000"/>
          </a:xfrm>
        </p:spPr>
        <p:txBody>
          <a:bodyPr>
            <a:normAutofit/>
          </a:bodyPr>
          <a:lstStyle/>
          <a:p>
            <a:r>
              <a:rPr lang="en-US" sz="2800" dirty="0" smtClean="0"/>
              <a:t>US Renal Failure Patients Are</a:t>
            </a:r>
            <a:br>
              <a:rPr lang="en-US" sz="2800" dirty="0" smtClean="0"/>
            </a:br>
            <a:r>
              <a:rPr lang="en-US" sz="4000" dirty="0" smtClean="0"/>
              <a:t>Less Likely to Get Transplants</a:t>
            </a:r>
            <a:endParaRPr lang="en-US" sz="2200" dirty="0"/>
          </a:p>
        </p:txBody>
      </p:sp>
      <p:graphicFrame>
        <p:nvGraphicFramePr>
          <p:cNvPr id="5" name="Chart 4"/>
          <p:cNvGraphicFramePr/>
          <p:nvPr>
            <p:extLst>
              <p:ext uri="{D42A27DB-BD31-4B8C-83A1-F6EECF244321}">
                <p14:modId xmlns:p14="http://schemas.microsoft.com/office/powerpoint/2010/main" val="4204443678"/>
              </p:ext>
            </p:extLst>
          </p:nvPr>
        </p:nvGraphicFramePr>
        <p:xfrm>
          <a:off x="1558707" y="1203990"/>
          <a:ext cx="7389424" cy="4758233"/>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0" y="1674040"/>
            <a:ext cx="1690661" cy="1631216"/>
          </a:xfrm>
          <a:prstGeom prst="rect">
            <a:avLst/>
          </a:prstGeom>
          <a:noFill/>
        </p:spPr>
        <p:txBody>
          <a:bodyPr wrap="square" rtlCol="0">
            <a:spAutoFit/>
          </a:bodyPr>
          <a:lstStyle/>
          <a:p>
            <a:r>
              <a:rPr lang="en-US" sz="2000" dirty="0" smtClean="0">
                <a:latin typeface="Franklin Gothic Book"/>
                <a:cs typeface="Franklin Gothic Book"/>
              </a:rPr>
              <a:t>Percent </a:t>
            </a:r>
          </a:p>
          <a:p>
            <a:r>
              <a:rPr lang="en-US" sz="2000" dirty="0" smtClean="0">
                <a:latin typeface="Franklin Gothic Book"/>
                <a:cs typeface="Franklin Gothic Book"/>
              </a:rPr>
              <a:t>of ESRD Patients with Functioning Transplant</a:t>
            </a:r>
            <a:endParaRPr lang="en-US" sz="2000" dirty="0">
              <a:latin typeface="Franklin Gothic Book"/>
              <a:cs typeface="Franklin Gothic Book"/>
            </a:endParaRPr>
          </a:p>
        </p:txBody>
      </p:sp>
    </p:spTree>
    <p:extLst>
      <p:ext uri="{BB962C8B-B14F-4D97-AF65-F5344CB8AC3E}">
        <p14:creationId xmlns:p14="http://schemas.microsoft.com/office/powerpoint/2010/main" val="193196335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66867" y="6191693"/>
            <a:ext cx="5177135" cy="461665"/>
          </a:xfrm>
          <a:prstGeom prst="rect">
            <a:avLst/>
          </a:prstGeom>
          <a:noFill/>
        </p:spPr>
        <p:txBody>
          <a:bodyPr wrap="square" rtlCol="0" anchor="ctr">
            <a:spAutoFit/>
          </a:bodyPr>
          <a:lstStyle/>
          <a:p>
            <a:pPr algn="r"/>
            <a:r>
              <a:rPr lang="en-US" sz="1200" dirty="0" smtClean="0">
                <a:solidFill>
                  <a:schemeClr val="bg2"/>
                </a:solidFill>
                <a:latin typeface="Franklin Gothic Book" pitchFamily="34" charset="0"/>
              </a:rPr>
              <a:t>Note: Short LOS may cause understatement of US in-hospital fatality rate</a:t>
            </a:r>
          </a:p>
          <a:p>
            <a:pPr algn="r"/>
            <a:r>
              <a:rPr lang="en-US" sz="1200" dirty="0" smtClean="0">
                <a:solidFill>
                  <a:schemeClr val="bg2"/>
                </a:solidFill>
                <a:latin typeface="Franklin Gothic Book" pitchFamily="34" charset="0"/>
              </a:rPr>
              <a:t>Source: OECD, 201</a:t>
            </a:r>
            <a:r>
              <a:rPr lang="en-US" sz="1200" dirty="0">
                <a:solidFill>
                  <a:schemeClr val="bg2"/>
                </a:solidFill>
                <a:latin typeface="Franklin Gothic Book" pitchFamily="34" charset="0"/>
              </a:rPr>
              <a:t>2</a:t>
            </a:r>
            <a:endParaRPr lang="en-US" sz="1200" dirty="0" smtClean="0">
              <a:solidFill>
                <a:schemeClr val="bg2"/>
              </a:solidFill>
              <a:latin typeface="Franklin Gothic Book" pitchFamily="34" charset="0"/>
            </a:endParaRPr>
          </a:p>
        </p:txBody>
      </p:sp>
      <p:sp>
        <p:nvSpPr>
          <p:cNvPr id="2" name="Title 1"/>
          <p:cNvSpPr>
            <a:spLocks noGrp="1"/>
          </p:cNvSpPr>
          <p:nvPr>
            <p:ph type="title"/>
          </p:nvPr>
        </p:nvSpPr>
        <p:spPr>
          <a:xfrm>
            <a:off x="0" y="171898"/>
            <a:ext cx="9144000" cy="1143000"/>
          </a:xfrm>
        </p:spPr>
        <p:txBody>
          <a:bodyPr>
            <a:normAutofit/>
          </a:bodyPr>
          <a:lstStyle/>
          <a:p>
            <a:r>
              <a:rPr lang="en-US" sz="4000" dirty="0" smtClean="0"/>
              <a:t>Acute MI Outcomes</a:t>
            </a:r>
            <a:br>
              <a:rPr lang="en-US" sz="4000" dirty="0" smtClean="0"/>
            </a:br>
            <a:r>
              <a:rPr lang="en-US" sz="2800" dirty="0" smtClean="0"/>
              <a:t>In-Hospital 30-Day Case-Fatality Rate</a:t>
            </a:r>
            <a:endParaRPr lang="en-US" sz="2800" dirty="0"/>
          </a:p>
        </p:txBody>
      </p:sp>
      <p:graphicFrame>
        <p:nvGraphicFramePr>
          <p:cNvPr id="5" name="Chart 4"/>
          <p:cNvGraphicFramePr/>
          <p:nvPr>
            <p:extLst>
              <p:ext uri="{D42A27DB-BD31-4B8C-83A1-F6EECF244321}">
                <p14:modId xmlns:p14="http://schemas.microsoft.com/office/powerpoint/2010/main" val="3580213104"/>
              </p:ext>
            </p:extLst>
          </p:nvPr>
        </p:nvGraphicFramePr>
        <p:xfrm>
          <a:off x="1105116" y="1203990"/>
          <a:ext cx="7669826" cy="4758233"/>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0" y="2177078"/>
            <a:ext cx="1245316" cy="1015663"/>
          </a:xfrm>
          <a:prstGeom prst="rect">
            <a:avLst/>
          </a:prstGeom>
          <a:noFill/>
        </p:spPr>
        <p:txBody>
          <a:bodyPr wrap="square" rtlCol="0">
            <a:spAutoFit/>
          </a:bodyPr>
          <a:lstStyle/>
          <a:p>
            <a:r>
              <a:rPr lang="en-US" sz="2000" dirty="0" smtClean="0">
                <a:latin typeface="Franklin Gothic Book"/>
                <a:cs typeface="Franklin Gothic Book"/>
              </a:rPr>
              <a:t>Deaths per 100 patients</a:t>
            </a:r>
            <a:endParaRPr lang="en-US" sz="2000" dirty="0">
              <a:latin typeface="Franklin Gothic Book"/>
              <a:cs typeface="Franklin Gothic Book"/>
            </a:endParaRPr>
          </a:p>
        </p:txBody>
      </p:sp>
    </p:spTree>
    <p:extLst>
      <p:ext uri="{BB962C8B-B14F-4D97-AF65-F5344CB8AC3E}">
        <p14:creationId xmlns:p14="http://schemas.microsoft.com/office/powerpoint/2010/main" val="3887086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71898"/>
            <a:ext cx="9144000" cy="1143000"/>
          </a:xfrm>
        </p:spPr>
        <p:txBody>
          <a:bodyPr>
            <a:noAutofit/>
          </a:bodyPr>
          <a:lstStyle/>
          <a:p>
            <a:r>
              <a:rPr lang="en-US" sz="3200" dirty="0" smtClean="0"/>
              <a:t>Breast Cancer Patients with Higher Copayments Less Likely to Take Aromatase Inhibitors</a:t>
            </a:r>
            <a:endParaRPr lang="en-US" sz="3200" dirty="0"/>
          </a:p>
        </p:txBody>
      </p:sp>
      <p:sp>
        <p:nvSpPr>
          <p:cNvPr id="5" name="TextBox 4"/>
          <p:cNvSpPr txBox="1"/>
          <p:nvPr/>
        </p:nvSpPr>
        <p:spPr>
          <a:xfrm>
            <a:off x="3894667" y="6268637"/>
            <a:ext cx="5249336" cy="307777"/>
          </a:xfrm>
          <a:prstGeom prst="rect">
            <a:avLst/>
          </a:prstGeom>
          <a:noFill/>
        </p:spPr>
        <p:txBody>
          <a:bodyPr wrap="square" rtlCol="0" anchor="ctr">
            <a:spAutoFit/>
          </a:bodyPr>
          <a:lstStyle/>
          <a:p>
            <a:pPr algn="r"/>
            <a:r>
              <a:rPr lang="en-US" sz="1400" dirty="0" smtClean="0">
                <a:solidFill>
                  <a:schemeClr val="bg2"/>
                </a:solidFill>
                <a:latin typeface="Franklin Gothic Book" pitchFamily="34" charset="0"/>
              </a:rPr>
              <a:t>Source: J </a:t>
            </a:r>
            <a:r>
              <a:rPr lang="en-US" sz="1400" dirty="0" err="1" smtClean="0">
                <a:solidFill>
                  <a:schemeClr val="bg2"/>
                </a:solidFill>
                <a:latin typeface="Franklin Gothic Book" pitchFamily="34" charset="0"/>
              </a:rPr>
              <a:t>Clin</a:t>
            </a:r>
            <a:r>
              <a:rPr lang="en-US" sz="1400" dirty="0" smtClean="0">
                <a:solidFill>
                  <a:schemeClr val="bg2"/>
                </a:solidFill>
                <a:latin typeface="Franklin Gothic Book" pitchFamily="34" charset="0"/>
              </a:rPr>
              <a:t> </a:t>
            </a:r>
            <a:r>
              <a:rPr lang="en-US" sz="1400" dirty="0" err="1" smtClean="0">
                <a:solidFill>
                  <a:schemeClr val="bg2"/>
                </a:solidFill>
                <a:latin typeface="Franklin Gothic Book" pitchFamily="34" charset="0"/>
              </a:rPr>
              <a:t>Oncol</a:t>
            </a:r>
            <a:r>
              <a:rPr lang="en-US" sz="1400" dirty="0" smtClean="0">
                <a:solidFill>
                  <a:schemeClr val="bg2"/>
                </a:solidFill>
                <a:latin typeface="Franklin Gothic Book" pitchFamily="34" charset="0"/>
              </a:rPr>
              <a:t> 2011;29:2534</a:t>
            </a:r>
            <a:endParaRPr lang="en-US" sz="1400" dirty="0">
              <a:solidFill>
                <a:schemeClr val="bg2"/>
              </a:solidFill>
              <a:latin typeface="Franklin Gothic Book" pitchFamily="34" charset="0"/>
            </a:endParaRPr>
          </a:p>
        </p:txBody>
      </p:sp>
      <p:graphicFrame>
        <p:nvGraphicFramePr>
          <p:cNvPr id="2" name="Chart 1"/>
          <p:cNvGraphicFramePr/>
          <p:nvPr>
            <p:extLst>
              <p:ext uri="{D42A27DB-BD31-4B8C-83A1-F6EECF244321}">
                <p14:modId xmlns:p14="http://schemas.microsoft.com/office/powerpoint/2010/main" val="220496442"/>
              </p:ext>
            </p:extLst>
          </p:nvPr>
        </p:nvGraphicFramePr>
        <p:xfrm>
          <a:off x="1569333" y="1397000"/>
          <a:ext cx="7385577" cy="4645968"/>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3441360" y="5643732"/>
            <a:ext cx="312099" cy="312099"/>
          </a:xfrm>
          <a:prstGeom prst="rect">
            <a:avLst/>
          </a:prstGeom>
          <a:solidFill>
            <a:schemeClr val="accent1">
              <a:lumMod val="50000"/>
            </a:schemeClr>
          </a:solidFill>
          <a:ln>
            <a:solidFill>
              <a:srgbClr val="00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127024" y="5643732"/>
            <a:ext cx="312099" cy="312099"/>
          </a:xfrm>
          <a:prstGeom prst="rect">
            <a:avLst/>
          </a:prstGeom>
          <a:solidFill>
            <a:srgbClr val="800000"/>
          </a:solidFill>
          <a:ln>
            <a:solidFill>
              <a:srgbClr val="00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0" y="2176115"/>
            <a:ext cx="1634049" cy="1323439"/>
          </a:xfrm>
          <a:prstGeom prst="rect">
            <a:avLst/>
          </a:prstGeom>
          <a:noFill/>
        </p:spPr>
        <p:txBody>
          <a:bodyPr wrap="square" rtlCol="0">
            <a:spAutoFit/>
          </a:bodyPr>
          <a:lstStyle/>
          <a:p>
            <a:r>
              <a:rPr lang="en-US" sz="2000" dirty="0" smtClean="0">
                <a:latin typeface="Franklin Gothic Book"/>
                <a:cs typeface="Franklin Gothic Book"/>
              </a:rPr>
              <a:t>Odds ratio for continuing Aromatase Inhibitor</a:t>
            </a:r>
            <a:endParaRPr lang="en-US" sz="2000" dirty="0">
              <a:latin typeface="Franklin Gothic Book"/>
              <a:cs typeface="Franklin Gothic Book"/>
            </a:endParaRPr>
          </a:p>
        </p:txBody>
      </p:sp>
      <p:sp>
        <p:nvSpPr>
          <p:cNvPr id="8" name="TextBox 7"/>
          <p:cNvSpPr txBox="1"/>
          <p:nvPr/>
        </p:nvSpPr>
        <p:spPr>
          <a:xfrm>
            <a:off x="3509472" y="5232699"/>
            <a:ext cx="3714310" cy="400110"/>
          </a:xfrm>
          <a:prstGeom prst="rect">
            <a:avLst/>
          </a:prstGeom>
          <a:noFill/>
        </p:spPr>
        <p:txBody>
          <a:bodyPr wrap="square" rtlCol="0">
            <a:spAutoFit/>
          </a:bodyPr>
          <a:lstStyle/>
          <a:p>
            <a:pPr algn="ctr"/>
            <a:r>
              <a:rPr lang="en-US" sz="2000" dirty="0" smtClean="0">
                <a:latin typeface="Franklin Gothic Book"/>
                <a:cs typeface="Franklin Gothic Book"/>
              </a:rPr>
              <a:t>90-Day Medication Copayment</a:t>
            </a:r>
            <a:endParaRPr lang="en-US" sz="2000" dirty="0">
              <a:latin typeface="Franklin Gothic Book"/>
              <a:cs typeface="Franklin Gothic Book"/>
            </a:endParaRPr>
          </a:p>
        </p:txBody>
      </p:sp>
      <p:sp>
        <p:nvSpPr>
          <p:cNvPr id="10" name="Rectangle 9"/>
          <p:cNvSpPr/>
          <p:nvPr/>
        </p:nvSpPr>
        <p:spPr>
          <a:xfrm>
            <a:off x="4580661" y="5643732"/>
            <a:ext cx="312099" cy="312099"/>
          </a:xfrm>
          <a:prstGeom prst="rect">
            <a:avLst/>
          </a:prstGeom>
          <a:solidFill>
            <a:srgbClr val="FF6600"/>
          </a:solidFill>
          <a:ln>
            <a:solidFill>
              <a:srgbClr val="00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8563047"/>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66867" y="6099360"/>
            <a:ext cx="5177135" cy="646331"/>
          </a:xfrm>
          <a:prstGeom prst="rect">
            <a:avLst/>
          </a:prstGeom>
          <a:noFill/>
        </p:spPr>
        <p:txBody>
          <a:bodyPr wrap="square" rtlCol="0" anchor="ctr">
            <a:spAutoFit/>
          </a:bodyPr>
          <a:lstStyle/>
          <a:p>
            <a:pPr algn="r"/>
            <a:r>
              <a:rPr lang="en-US" sz="1200" dirty="0" smtClean="0">
                <a:solidFill>
                  <a:schemeClr val="bg2"/>
                </a:solidFill>
                <a:latin typeface="Franklin Gothic Book" pitchFamily="34" charset="0"/>
              </a:rPr>
              <a:t>Note: Short LOS may cause understatement of US in-hospital fatality rate</a:t>
            </a:r>
          </a:p>
          <a:p>
            <a:pPr algn="r"/>
            <a:r>
              <a:rPr lang="en-US" sz="1200" dirty="0" smtClean="0">
                <a:solidFill>
                  <a:schemeClr val="bg2"/>
                </a:solidFill>
                <a:latin typeface="Franklin Gothic Book" pitchFamily="34" charset="0"/>
              </a:rPr>
              <a:t>Data is age/sex standardized</a:t>
            </a:r>
          </a:p>
          <a:p>
            <a:pPr algn="r"/>
            <a:r>
              <a:rPr lang="en-US" sz="1200" dirty="0" smtClean="0">
                <a:solidFill>
                  <a:schemeClr val="bg2"/>
                </a:solidFill>
                <a:latin typeface="Franklin Gothic Book" pitchFamily="34" charset="0"/>
              </a:rPr>
              <a:t>Source: OECD, 201</a:t>
            </a:r>
            <a:r>
              <a:rPr lang="en-US" sz="1200" dirty="0">
                <a:solidFill>
                  <a:schemeClr val="bg2"/>
                </a:solidFill>
                <a:latin typeface="Franklin Gothic Book" pitchFamily="34" charset="0"/>
              </a:rPr>
              <a:t>2</a:t>
            </a:r>
            <a:endParaRPr lang="en-US" sz="1200" dirty="0" smtClean="0">
              <a:solidFill>
                <a:schemeClr val="bg2"/>
              </a:solidFill>
              <a:latin typeface="Franklin Gothic Book" pitchFamily="34" charset="0"/>
            </a:endParaRPr>
          </a:p>
        </p:txBody>
      </p:sp>
      <p:sp>
        <p:nvSpPr>
          <p:cNvPr id="2" name="Title 1"/>
          <p:cNvSpPr>
            <a:spLocks noGrp="1"/>
          </p:cNvSpPr>
          <p:nvPr>
            <p:ph type="title"/>
          </p:nvPr>
        </p:nvSpPr>
        <p:spPr>
          <a:xfrm>
            <a:off x="0" y="171898"/>
            <a:ext cx="9144000" cy="1143000"/>
          </a:xfrm>
        </p:spPr>
        <p:txBody>
          <a:bodyPr>
            <a:normAutofit/>
          </a:bodyPr>
          <a:lstStyle/>
          <a:p>
            <a:r>
              <a:rPr lang="en-US" sz="4000" dirty="0" smtClean="0"/>
              <a:t>Hemorrhagic Stroke Mortality</a:t>
            </a:r>
            <a:br>
              <a:rPr lang="en-US" sz="4000" dirty="0" smtClean="0"/>
            </a:br>
            <a:r>
              <a:rPr lang="en-US" sz="2800" dirty="0" smtClean="0"/>
              <a:t>In-Hospital 30-Day Case-Fatality Rate</a:t>
            </a:r>
            <a:endParaRPr lang="en-US" sz="2800" dirty="0"/>
          </a:p>
        </p:txBody>
      </p:sp>
      <p:graphicFrame>
        <p:nvGraphicFramePr>
          <p:cNvPr id="5" name="Chart 4"/>
          <p:cNvGraphicFramePr/>
          <p:nvPr>
            <p:extLst>
              <p:ext uri="{D42A27DB-BD31-4B8C-83A1-F6EECF244321}">
                <p14:modId xmlns:p14="http://schemas.microsoft.com/office/powerpoint/2010/main" val="1102873949"/>
              </p:ext>
            </p:extLst>
          </p:nvPr>
        </p:nvGraphicFramePr>
        <p:xfrm>
          <a:off x="1105116" y="1203990"/>
          <a:ext cx="7669826" cy="4758233"/>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0" y="2177078"/>
            <a:ext cx="1245316" cy="1015663"/>
          </a:xfrm>
          <a:prstGeom prst="rect">
            <a:avLst/>
          </a:prstGeom>
          <a:noFill/>
        </p:spPr>
        <p:txBody>
          <a:bodyPr wrap="square" rtlCol="0">
            <a:spAutoFit/>
          </a:bodyPr>
          <a:lstStyle/>
          <a:p>
            <a:r>
              <a:rPr lang="en-US" sz="2000" dirty="0" smtClean="0">
                <a:latin typeface="Franklin Gothic Book"/>
                <a:cs typeface="Franklin Gothic Book"/>
              </a:rPr>
              <a:t>Deaths per 100 patients</a:t>
            </a:r>
          </a:p>
        </p:txBody>
      </p:sp>
    </p:spTree>
    <p:extLst>
      <p:ext uri="{BB962C8B-B14F-4D97-AF65-F5344CB8AC3E}">
        <p14:creationId xmlns:p14="http://schemas.microsoft.com/office/powerpoint/2010/main" val="301666394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66867" y="6099360"/>
            <a:ext cx="5177135" cy="646331"/>
          </a:xfrm>
          <a:prstGeom prst="rect">
            <a:avLst/>
          </a:prstGeom>
          <a:noFill/>
        </p:spPr>
        <p:txBody>
          <a:bodyPr wrap="square" rtlCol="0" anchor="ctr">
            <a:spAutoFit/>
          </a:bodyPr>
          <a:lstStyle/>
          <a:p>
            <a:pPr algn="r"/>
            <a:r>
              <a:rPr lang="en-US" sz="1200" dirty="0" smtClean="0">
                <a:solidFill>
                  <a:schemeClr val="bg2"/>
                </a:solidFill>
                <a:latin typeface="Franklin Gothic Book" pitchFamily="34" charset="0"/>
              </a:rPr>
              <a:t>Note: Data are for 2010 or most recent year available</a:t>
            </a:r>
          </a:p>
          <a:p>
            <a:pPr algn="r"/>
            <a:r>
              <a:rPr lang="en-US" sz="1200" dirty="0" smtClean="0">
                <a:solidFill>
                  <a:schemeClr val="bg2"/>
                </a:solidFill>
                <a:latin typeface="Franklin Gothic Book" pitchFamily="34" charset="0"/>
              </a:rPr>
              <a:t>Figures adjusted for Purchasing Power Parity</a:t>
            </a:r>
          </a:p>
          <a:p>
            <a:pPr algn="r"/>
            <a:r>
              <a:rPr lang="en-US" sz="1200" dirty="0" smtClean="0">
                <a:solidFill>
                  <a:schemeClr val="bg2"/>
                </a:solidFill>
                <a:latin typeface="Franklin Gothic Book" pitchFamily="34" charset="0"/>
              </a:rPr>
              <a:t>Source: OECD, 201</a:t>
            </a:r>
            <a:r>
              <a:rPr lang="en-US" sz="1200" dirty="0">
                <a:solidFill>
                  <a:schemeClr val="bg2"/>
                </a:solidFill>
                <a:latin typeface="Franklin Gothic Book" pitchFamily="34" charset="0"/>
              </a:rPr>
              <a:t>2</a:t>
            </a:r>
            <a:endParaRPr lang="en-US" sz="1200" dirty="0" smtClean="0">
              <a:solidFill>
                <a:schemeClr val="bg2"/>
              </a:solidFill>
              <a:latin typeface="Franklin Gothic Book" pitchFamily="34" charset="0"/>
            </a:endParaRPr>
          </a:p>
        </p:txBody>
      </p:sp>
      <p:sp>
        <p:nvSpPr>
          <p:cNvPr id="2" name="Title 1"/>
          <p:cNvSpPr>
            <a:spLocks noGrp="1"/>
          </p:cNvSpPr>
          <p:nvPr>
            <p:ph type="title"/>
          </p:nvPr>
        </p:nvSpPr>
        <p:spPr>
          <a:xfrm>
            <a:off x="0" y="171898"/>
            <a:ext cx="9144000" cy="1143000"/>
          </a:xfrm>
        </p:spPr>
        <p:txBody>
          <a:bodyPr>
            <a:normAutofit/>
          </a:bodyPr>
          <a:lstStyle/>
          <a:p>
            <a:r>
              <a:rPr lang="en-US" sz="4000" dirty="0" smtClean="0"/>
              <a:t>Out-of-Pocket Payments</a:t>
            </a:r>
            <a:endParaRPr lang="en-US" sz="2800" dirty="0"/>
          </a:p>
        </p:txBody>
      </p:sp>
      <p:graphicFrame>
        <p:nvGraphicFramePr>
          <p:cNvPr id="5" name="Chart 4"/>
          <p:cNvGraphicFramePr/>
          <p:nvPr>
            <p:extLst>
              <p:ext uri="{D42A27DB-BD31-4B8C-83A1-F6EECF244321}">
                <p14:modId xmlns:p14="http://schemas.microsoft.com/office/powerpoint/2010/main" val="401626998"/>
              </p:ext>
            </p:extLst>
          </p:nvPr>
        </p:nvGraphicFramePr>
        <p:xfrm>
          <a:off x="1105116" y="1203990"/>
          <a:ext cx="7669826" cy="4758233"/>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0" y="2177078"/>
            <a:ext cx="1245316" cy="1015663"/>
          </a:xfrm>
          <a:prstGeom prst="rect">
            <a:avLst/>
          </a:prstGeom>
          <a:noFill/>
        </p:spPr>
        <p:txBody>
          <a:bodyPr wrap="square" rtlCol="0">
            <a:spAutoFit/>
          </a:bodyPr>
          <a:lstStyle/>
          <a:p>
            <a:r>
              <a:rPr lang="en-US" sz="2000" dirty="0" smtClean="0">
                <a:latin typeface="Franklin Gothic Book"/>
                <a:cs typeface="Franklin Gothic Book"/>
              </a:rPr>
              <a:t>Dollars per Capita</a:t>
            </a:r>
          </a:p>
        </p:txBody>
      </p:sp>
    </p:spTree>
    <p:extLst>
      <p:ext uri="{BB962C8B-B14F-4D97-AF65-F5344CB8AC3E}">
        <p14:creationId xmlns:p14="http://schemas.microsoft.com/office/powerpoint/2010/main" val="1020049155"/>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42126" y="6207082"/>
            <a:ext cx="5201876" cy="430887"/>
          </a:xfrm>
          <a:prstGeom prst="rect">
            <a:avLst/>
          </a:prstGeom>
          <a:noFill/>
        </p:spPr>
        <p:txBody>
          <a:bodyPr wrap="square" rtlCol="0" anchor="ctr">
            <a:spAutoFit/>
          </a:bodyPr>
          <a:lstStyle/>
          <a:p>
            <a:pPr algn="r"/>
            <a:r>
              <a:rPr lang="en-US" sz="1100" dirty="0" smtClean="0">
                <a:solidFill>
                  <a:schemeClr val="bg2"/>
                </a:solidFill>
                <a:latin typeface="Franklin Gothic Book" pitchFamily="34" charset="0"/>
              </a:rPr>
              <a:t>Based on survey of 5,437 individuals</a:t>
            </a:r>
          </a:p>
          <a:p>
            <a:pPr algn="r"/>
            <a:r>
              <a:rPr lang="en-US" sz="1100" dirty="0" smtClean="0">
                <a:solidFill>
                  <a:schemeClr val="bg2"/>
                </a:solidFill>
                <a:latin typeface="Franklin Gothic Book" pitchFamily="34" charset="0"/>
              </a:rPr>
              <a:t>Source: </a:t>
            </a:r>
            <a:r>
              <a:rPr lang="en-US" sz="1100" dirty="0" err="1" smtClean="0">
                <a:solidFill>
                  <a:schemeClr val="bg2"/>
                </a:solidFill>
                <a:latin typeface="Franklin Gothic Book" pitchFamily="34" charset="0"/>
              </a:rPr>
              <a:t>Lusardi</a:t>
            </a:r>
            <a:r>
              <a:rPr lang="en-US" sz="1100" dirty="0" smtClean="0">
                <a:solidFill>
                  <a:schemeClr val="bg2"/>
                </a:solidFill>
                <a:latin typeface="Franklin Gothic Book" pitchFamily="34" charset="0"/>
              </a:rPr>
              <a:t>, Schneider &amp; </a:t>
            </a:r>
            <a:r>
              <a:rPr lang="en-US" sz="1100" dirty="0" err="1" smtClean="0">
                <a:solidFill>
                  <a:schemeClr val="bg2"/>
                </a:solidFill>
                <a:latin typeface="Franklin Gothic Book" pitchFamily="34" charset="0"/>
              </a:rPr>
              <a:t>Tufano</a:t>
            </a:r>
            <a:r>
              <a:rPr lang="en-US" sz="1100" dirty="0" smtClean="0">
                <a:solidFill>
                  <a:schemeClr val="bg2"/>
                </a:solidFill>
                <a:latin typeface="Franklin Gothic Book" pitchFamily="34" charset="0"/>
              </a:rPr>
              <a:t>. NBER Working Paper 15843, March 2010</a:t>
            </a:r>
          </a:p>
        </p:txBody>
      </p:sp>
      <p:sp>
        <p:nvSpPr>
          <p:cNvPr id="2" name="Title 1"/>
          <p:cNvSpPr>
            <a:spLocks noGrp="1"/>
          </p:cNvSpPr>
          <p:nvPr>
            <p:ph type="title"/>
          </p:nvPr>
        </p:nvSpPr>
        <p:spPr>
          <a:xfrm>
            <a:off x="0" y="171898"/>
            <a:ext cx="9144000" cy="1143000"/>
          </a:xfrm>
        </p:spPr>
        <p:txBody>
          <a:bodyPr>
            <a:noAutofit/>
          </a:bodyPr>
          <a:lstStyle/>
          <a:p>
            <a:r>
              <a:rPr lang="en-US" sz="4000" dirty="0" smtClean="0"/>
              <a:t>Recession Caused More in USA to </a:t>
            </a:r>
            <a:br>
              <a:rPr lang="en-US" sz="4000" dirty="0" smtClean="0"/>
            </a:br>
            <a:r>
              <a:rPr lang="en-US" sz="4000" dirty="0" smtClean="0"/>
              <a:t>Cut Care Than </a:t>
            </a:r>
            <a:r>
              <a:rPr lang="en-US" sz="4000" dirty="0"/>
              <a:t>in Other </a:t>
            </a:r>
            <a:r>
              <a:rPr lang="en-US" sz="4000" dirty="0" smtClean="0"/>
              <a:t>Nations</a:t>
            </a:r>
            <a:endParaRPr lang="en-US" sz="4000" dirty="0"/>
          </a:p>
        </p:txBody>
      </p:sp>
      <p:graphicFrame>
        <p:nvGraphicFramePr>
          <p:cNvPr id="5" name="Chart 4"/>
          <p:cNvGraphicFramePr/>
          <p:nvPr>
            <p:extLst>
              <p:ext uri="{D42A27DB-BD31-4B8C-83A1-F6EECF244321}">
                <p14:modId xmlns:p14="http://schemas.microsoft.com/office/powerpoint/2010/main" val="3877646814"/>
              </p:ext>
            </p:extLst>
          </p:nvPr>
        </p:nvGraphicFramePr>
        <p:xfrm>
          <a:off x="1558707" y="1377166"/>
          <a:ext cx="7389424" cy="458505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0" y="1674040"/>
            <a:ext cx="1740143" cy="1938992"/>
          </a:xfrm>
          <a:prstGeom prst="rect">
            <a:avLst/>
          </a:prstGeom>
          <a:noFill/>
        </p:spPr>
        <p:txBody>
          <a:bodyPr wrap="square" rtlCol="0">
            <a:spAutoFit/>
          </a:bodyPr>
          <a:lstStyle/>
          <a:p>
            <a:r>
              <a:rPr lang="en-US" sz="2000" dirty="0" smtClean="0">
                <a:latin typeface="Franklin Gothic Book"/>
                <a:cs typeface="Franklin Gothic Book"/>
              </a:rPr>
              <a:t>Net change in use of routine medical care since start of economic crisis</a:t>
            </a:r>
            <a:endParaRPr lang="en-US" sz="2000" dirty="0">
              <a:latin typeface="Franklin Gothic Book"/>
              <a:cs typeface="Franklin Gothic Book"/>
            </a:endParaRPr>
          </a:p>
        </p:txBody>
      </p:sp>
    </p:spTree>
    <p:extLst>
      <p:ext uri="{BB962C8B-B14F-4D97-AF65-F5344CB8AC3E}">
        <p14:creationId xmlns:p14="http://schemas.microsoft.com/office/powerpoint/2010/main" val="578003951"/>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66867" y="6284026"/>
            <a:ext cx="5177135" cy="276999"/>
          </a:xfrm>
          <a:prstGeom prst="rect">
            <a:avLst/>
          </a:prstGeom>
          <a:noFill/>
        </p:spPr>
        <p:txBody>
          <a:bodyPr wrap="square" rtlCol="0" anchor="ctr">
            <a:spAutoFit/>
          </a:bodyPr>
          <a:lstStyle/>
          <a:p>
            <a:pPr algn="r"/>
            <a:r>
              <a:rPr lang="en-US" sz="1200" dirty="0" smtClean="0">
                <a:solidFill>
                  <a:schemeClr val="bg2"/>
                </a:solidFill>
                <a:latin typeface="Franklin Gothic Book" pitchFamily="34" charset="0"/>
              </a:rPr>
              <a:t>Source: Lancet 2004;363:250</a:t>
            </a:r>
          </a:p>
        </p:txBody>
      </p:sp>
      <p:sp>
        <p:nvSpPr>
          <p:cNvPr id="2" name="Title 1"/>
          <p:cNvSpPr>
            <a:spLocks noGrp="1"/>
          </p:cNvSpPr>
          <p:nvPr>
            <p:ph type="title"/>
          </p:nvPr>
        </p:nvSpPr>
        <p:spPr>
          <a:xfrm>
            <a:off x="0" y="171898"/>
            <a:ext cx="9144000" cy="1143000"/>
          </a:xfrm>
        </p:spPr>
        <p:txBody>
          <a:bodyPr>
            <a:normAutofit fontScale="90000"/>
          </a:bodyPr>
          <a:lstStyle/>
          <a:p>
            <a:r>
              <a:rPr lang="en-US" sz="4400" dirty="0" smtClean="0"/>
              <a:t>Clinical Medicine Articles </a:t>
            </a:r>
            <a:r>
              <a:rPr lang="en-US" sz="4000" dirty="0" smtClean="0"/>
              <a:t/>
            </a:r>
            <a:br>
              <a:rPr lang="en-US" sz="4000" dirty="0" smtClean="0"/>
            </a:br>
            <a:r>
              <a:rPr lang="en-US" sz="3100" dirty="0" smtClean="0"/>
              <a:t>1992-2002 per Thousand Population</a:t>
            </a:r>
            <a:endParaRPr lang="en-US" sz="2200" dirty="0"/>
          </a:p>
        </p:txBody>
      </p:sp>
      <p:graphicFrame>
        <p:nvGraphicFramePr>
          <p:cNvPr id="5" name="Chart 4"/>
          <p:cNvGraphicFramePr/>
          <p:nvPr>
            <p:extLst>
              <p:ext uri="{D42A27DB-BD31-4B8C-83A1-F6EECF244321}">
                <p14:modId xmlns:p14="http://schemas.microsoft.com/office/powerpoint/2010/main" val="3140179412"/>
              </p:ext>
            </p:extLst>
          </p:nvPr>
        </p:nvGraphicFramePr>
        <p:xfrm>
          <a:off x="214425" y="1203990"/>
          <a:ext cx="8659482" cy="4758233"/>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824713" y="1987407"/>
            <a:ext cx="577298" cy="2407979"/>
          </a:xfrm>
          <a:prstGeom prst="rect">
            <a:avLst/>
          </a:prstGeom>
          <a:solidFill>
            <a:schemeClr val="accent1">
              <a:lumMod val="50000"/>
            </a:schemeClr>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19354" y="2094612"/>
            <a:ext cx="577298" cy="2300774"/>
          </a:xfrm>
          <a:prstGeom prst="rect">
            <a:avLst/>
          </a:prstGeom>
          <a:solidFill>
            <a:schemeClr val="accent1">
              <a:lumMod val="50000"/>
            </a:schemeClr>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613995" y="2440966"/>
            <a:ext cx="577298" cy="1954420"/>
          </a:xfrm>
          <a:prstGeom prst="rect">
            <a:avLst/>
          </a:prstGeom>
          <a:solidFill>
            <a:schemeClr val="accent1">
              <a:lumMod val="50000"/>
            </a:schemeClr>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508636" y="2787319"/>
            <a:ext cx="577298" cy="1608067"/>
          </a:xfrm>
          <a:prstGeom prst="rect">
            <a:avLst/>
          </a:prstGeom>
          <a:solidFill>
            <a:schemeClr val="accent1">
              <a:lumMod val="50000"/>
            </a:schemeClr>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403277" y="2902770"/>
            <a:ext cx="577298" cy="1492616"/>
          </a:xfrm>
          <a:prstGeom prst="rect">
            <a:avLst/>
          </a:prstGeom>
          <a:solidFill>
            <a:schemeClr val="accent1">
              <a:lumMod val="50000"/>
            </a:schemeClr>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297918" y="3257370"/>
            <a:ext cx="577298" cy="1138016"/>
          </a:xfrm>
          <a:prstGeom prst="rect">
            <a:avLst/>
          </a:prstGeom>
          <a:solidFill>
            <a:schemeClr val="accent1">
              <a:lumMod val="50000"/>
            </a:schemeClr>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192559" y="3240877"/>
            <a:ext cx="577298" cy="1154509"/>
          </a:xfrm>
          <a:prstGeom prst="rect">
            <a:avLst/>
          </a:prstGeom>
          <a:solidFill>
            <a:schemeClr val="accent1">
              <a:lumMod val="50000"/>
            </a:schemeClr>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087200" y="3282109"/>
            <a:ext cx="577298" cy="1113277"/>
          </a:xfrm>
          <a:prstGeom prst="rect">
            <a:avLst/>
          </a:prstGeom>
          <a:solidFill>
            <a:srgbClr val="800000"/>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981843" y="3521258"/>
            <a:ext cx="577298" cy="874128"/>
          </a:xfrm>
          <a:prstGeom prst="rect">
            <a:avLst/>
          </a:prstGeom>
          <a:solidFill>
            <a:schemeClr val="accent1">
              <a:lumMod val="50000"/>
            </a:schemeClr>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019229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66867" y="6099360"/>
            <a:ext cx="5177135" cy="646331"/>
          </a:xfrm>
          <a:prstGeom prst="rect">
            <a:avLst/>
          </a:prstGeom>
          <a:noFill/>
        </p:spPr>
        <p:txBody>
          <a:bodyPr wrap="square" rtlCol="0" anchor="ctr">
            <a:spAutoFit/>
          </a:bodyPr>
          <a:lstStyle/>
          <a:p>
            <a:pPr algn="r"/>
            <a:r>
              <a:rPr lang="en-US" sz="1200" dirty="0" smtClean="0">
                <a:solidFill>
                  <a:schemeClr val="bg2"/>
                </a:solidFill>
                <a:latin typeface="Franklin Gothic Book" pitchFamily="34" charset="0"/>
              </a:rPr>
              <a:t>Note: Data are for 2010 or most recent available</a:t>
            </a:r>
          </a:p>
          <a:p>
            <a:pPr algn="r"/>
            <a:r>
              <a:rPr lang="en-US" sz="1200" dirty="0" smtClean="0">
                <a:solidFill>
                  <a:schemeClr val="bg2"/>
                </a:solidFill>
                <a:latin typeface="Franklin Gothic Book" pitchFamily="34" charset="0"/>
              </a:rPr>
              <a:t>Figures adjusted for Purchasing Power Parity</a:t>
            </a:r>
          </a:p>
          <a:p>
            <a:pPr algn="r"/>
            <a:r>
              <a:rPr lang="en-US" sz="1200" dirty="0" smtClean="0">
                <a:solidFill>
                  <a:schemeClr val="bg2"/>
                </a:solidFill>
                <a:latin typeface="Franklin Gothic Book" pitchFamily="34" charset="0"/>
              </a:rPr>
              <a:t>Source: OECD, 201</a:t>
            </a:r>
            <a:r>
              <a:rPr lang="en-US" sz="1200" dirty="0">
                <a:solidFill>
                  <a:schemeClr val="bg2"/>
                </a:solidFill>
                <a:latin typeface="Franklin Gothic Book" pitchFamily="34" charset="0"/>
              </a:rPr>
              <a:t>2</a:t>
            </a:r>
            <a:endParaRPr lang="en-US" sz="1200" dirty="0" smtClean="0">
              <a:solidFill>
                <a:schemeClr val="bg2"/>
              </a:solidFill>
              <a:latin typeface="Franklin Gothic Book" pitchFamily="34" charset="0"/>
            </a:endParaRPr>
          </a:p>
        </p:txBody>
      </p:sp>
      <p:sp>
        <p:nvSpPr>
          <p:cNvPr id="2" name="Title 1"/>
          <p:cNvSpPr>
            <a:spLocks noGrp="1"/>
          </p:cNvSpPr>
          <p:nvPr>
            <p:ph type="title"/>
          </p:nvPr>
        </p:nvSpPr>
        <p:spPr>
          <a:xfrm>
            <a:off x="0" y="171898"/>
            <a:ext cx="9144000" cy="1143000"/>
          </a:xfrm>
        </p:spPr>
        <p:txBody>
          <a:bodyPr>
            <a:normAutofit/>
          </a:bodyPr>
          <a:lstStyle/>
          <a:p>
            <a:r>
              <a:rPr lang="en-US" sz="4000" dirty="0" smtClean="0"/>
              <a:t>Insurance Overhead</a:t>
            </a:r>
            <a:endParaRPr lang="en-US" sz="2800" dirty="0"/>
          </a:p>
        </p:txBody>
      </p:sp>
      <p:graphicFrame>
        <p:nvGraphicFramePr>
          <p:cNvPr id="5" name="Chart 4"/>
          <p:cNvGraphicFramePr/>
          <p:nvPr>
            <p:extLst>
              <p:ext uri="{D42A27DB-BD31-4B8C-83A1-F6EECF244321}">
                <p14:modId xmlns:p14="http://schemas.microsoft.com/office/powerpoint/2010/main" val="473118861"/>
              </p:ext>
            </p:extLst>
          </p:nvPr>
        </p:nvGraphicFramePr>
        <p:xfrm>
          <a:off x="1030891" y="1203990"/>
          <a:ext cx="7744051" cy="4758233"/>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0" y="2177078"/>
            <a:ext cx="1245316" cy="1015663"/>
          </a:xfrm>
          <a:prstGeom prst="rect">
            <a:avLst/>
          </a:prstGeom>
          <a:noFill/>
        </p:spPr>
        <p:txBody>
          <a:bodyPr wrap="square" rtlCol="0">
            <a:spAutoFit/>
          </a:bodyPr>
          <a:lstStyle/>
          <a:p>
            <a:r>
              <a:rPr lang="en-US" sz="2000" dirty="0" smtClean="0">
                <a:latin typeface="Franklin Gothic Book"/>
                <a:cs typeface="Franklin Gothic Book"/>
              </a:rPr>
              <a:t>Dollars per Capita</a:t>
            </a:r>
          </a:p>
        </p:txBody>
      </p:sp>
    </p:spTree>
    <p:extLst>
      <p:ext uri="{BB962C8B-B14F-4D97-AF65-F5344CB8AC3E}">
        <p14:creationId xmlns:p14="http://schemas.microsoft.com/office/powerpoint/2010/main" val="3556701804"/>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86937" y="6253249"/>
            <a:ext cx="5757065"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Health Affairs 2001;20(3):236</a:t>
            </a:r>
          </a:p>
        </p:txBody>
      </p:sp>
      <p:sp>
        <p:nvSpPr>
          <p:cNvPr id="2" name="Title 1"/>
          <p:cNvSpPr>
            <a:spLocks noGrp="1"/>
          </p:cNvSpPr>
          <p:nvPr>
            <p:ph type="title"/>
          </p:nvPr>
        </p:nvSpPr>
        <p:spPr>
          <a:xfrm>
            <a:off x="0" y="171898"/>
            <a:ext cx="9144000" cy="1143000"/>
          </a:xfrm>
        </p:spPr>
        <p:txBody>
          <a:bodyPr>
            <a:normAutofit fontScale="90000"/>
          </a:bodyPr>
          <a:lstStyle/>
          <a:p>
            <a:r>
              <a:rPr lang="en-US" sz="3100" dirty="0" smtClean="0"/>
              <a:t>USA Physicians Have the </a:t>
            </a:r>
            <a:br>
              <a:rPr lang="en-US" sz="3100" dirty="0" smtClean="0"/>
            </a:br>
            <a:r>
              <a:rPr lang="en-US" sz="4400" dirty="0" smtClean="0"/>
              <a:t>Best Access to Technology</a:t>
            </a:r>
            <a:endParaRPr lang="en-US" sz="2700" dirty="0"/>
          </a:p>
        </p:txBody>
      </p:sp>
      <p:graphicFrame>
        <p:nvGraphicFramePr>
          <p:cNvPr id="5" name="Chart 4"/>
          <p:cNvGraphicFramePr/>
          <p:nvPr>
            <p:extLst>
              <p:ext uri="{D42A27DB-BD31-4B8C-83A1-F6EECF244321}">
                <p14:modId xmlns:p14="http://schemas.microsoft.com/office/powerpoint/2010/main" val="1810116344"/>
              </p:ext>
            </p:extLst>
          </p:nvPr>
        </p:nvGraphicFramePr>
        <p:xfrm>
          <a:off x="1855603" y="1203990"/>
          <a:ext cx="7092528" cy="4758233"/>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0" y="1674040"/>
            <a:ext cx="1872097" cy="2246769"/>
          </a:xfrm>
          <a:prstGeom prst="rect">
            <a:avLst/>
          </a:prstGeom>
          <a:noFill/>
        </p:spPr>
        <p:txBody>
          <a:bodyPr wrap="square" rtlCol="0">
            <a:spAutoFit/>
          </a:bodyPr>
          <a:lstStyle/>
          <a:p>
            <a:r>
              <a:rPr lang="en-US" sz="2000" dirty="0" smtClean="0">
                <a:latin typeface="Franklin Gothic Book"/>
                <a:cs typeface="Franklin Gothic Book"/>
              </a:rPr>
              <a:t>Percent of physicians saying access to latest medical equipment is a major problem</a:t>
            </a:r>
            <a:endParaRPr lang="en-US" sz="2000" dirty="0">
              <a:latin typeface="Franklin Gothic Book"/>
              <a:cs typeface="Franklin Gothic Book"/>
            </a:endParaRPr>
          </a:p>
        </p:txBody>
      </p:sp>
    </p:spTree>
    <p:extLst>
      <p:ext uri="{BB962C8B-B14F-4D97-AF65-F5344CB8AC3E}">
        <p14:creationId xmlns:p14="http://schemas.microsoft.com/office/powerpoint/2010/main" val="75835481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a:xfrm>
            <a:off x="189684" y="692706"/>
            <a:ext cx="3274109" cy="4758234"/>
          </a:xfrm>
        </p:spPr>
        <p:txBody>
          <a:bodyPr>
            <a:normAutofit/>
          </a:bodyPr>
          <a:lstStyle/>
          <a:p>
            <a:pPr eaLnBrk="1" hangingPunct="1">
              <a:lnSpc>
                <a:spcPct val="90000"/>
              </a:lnSpc>
              <a:defRPr/>
            </a:pPr>
            <a:r>
              <a:rPr lang="en-US" sz="5400" dirty="0" smtClean="0">
                <a:latin typeface="Franklin Gothic Medium"/>
                <a:cs typeface="Franklin Gothic Medium"/>
              </a:rPr>
              <a:t>Canada’s </a:t>
            </a:r>
            <a:r>
              <a:rPr lang="en-US" sz="5400" dirty="0">
                <a:latin typeface="Franklin Gothic Medium"/>
                <a:cs typeface="Franklin Gothic Medium"/>
              </a:rPr>
              <a:t>National Health Insurance Program</a:t>
            </a:r>
          </a:p>
        </p:txBody>
      </p:sp>
      <p:pic>
        <p:nvPicPr>
          <p:cNvPr id="3" name="Picture 2"/>
          <p:cNvPicPr>
            <a:picLocks noChangeAspect="1"/>
          </p:cNvPicPr>
          <p:nvPr/>
        </p:nvPicPr>
        <p:blipFill>
          <a:blip r:embed="rId2"/>
          <a:stretch>
            <a:fillRect/>
          </a:stretch>
        </p:blipFill>
        <p:spPr>
          <a:xfrm>
            <a:off x="3556092" y="673743"/>
            <a:ext cx="5438005" cy="4785444"/>
          </a:xfrm>
          <a:prstGeom prst="rect">
            <a:avLst/>
          </a:prstGeom>
          <a:ln>
            <a:solidFill>
              <a:srgbClr val="0033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5047088"/>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Minimum Standards for</a:t>
            </a:r>
            <a:br>
              <a:rPr lang="en-US" dirty="0" smtClean="0"/>
            </a:br>
            <a:r>
              <a:rPr lang="en-US" dirty="0" smtClean="0"/>
              <a:t>Canada’s Provincial Programs</a:t>
            </a:r>
            <a:endParaRPr lang="en-US" dirty="0"/>
          </a:p>
        </p:txBody>
      </p:sp>
      <p:sp>
        <p:nvSpPr>
          <p:cNvPr id="3" name="TextBox 2"/>
          <p:cNvSpPr txBox="1"/>
          <p:nvPr/>
        </p:nvSpPr>
        <p:spPr>
          <a:xfrm>
            <a:off x="472663" y="1665794"/>
            <a:ext cx="8198674" cy="3000821"/>
          </a:xfrm>
          <a:prstGeom prst="rect">
            <a:avLst/>
          </a:prstGeom>
          <a:noFill/>
        </p:spPr>
        <p:txBody>
          <a:bodyPr wrap="square" rtlCol="0">
            <a:spAutoFit/>
          </a:bodyPr>
          <a:lstStyle/>
          <a:p>
            <a:pPr marL="230188" indent="-230188">
              <a:spcAft>
                <a:spcPts val="1800"/>
              </a:spcAft>
              <a:buFont typeface="+mj-lt"/>
              <a:buAutoNum type="arabicPeriod"/>
            </a:pPr>
            <a:r>
              <a:rPr lang="en-US" sz="2400" dirty="0" smtClean="0">
                <a:solidFill>
                  <a:srgbClr val="003300"/>
                </a:solidFill>
                <a:latin typeface="Franklin Gothic Book"/>
                <a:cs typeface="Franklin Gothic Book"/>
              </a:rPr>
              <a:t>Universal coverage that does not impeded, either directly or indirectly, whether by charges or otherwise, reasonable access.</a:t>
            </a:r>
          </a:p>
          <a:p>
            <a:pPr marL="230188" indent="-230188">
              <a:spcAft>
                <a:spcPts val="1800"/>
              </a:spcAft>
              <a:buFont typeface="+mj-lt"/>
              <a:buAutoNum type="arabicPeriod"/>
            </a:pPr>
            <a:r>
              <a:rPr lang="en-US" sz="2400" dirty="0" smtClean="0">
                <a:solidFill>
                  <a:srgbClr val="003300"/>
                </a:solidFill>
                <a:latin typeface="Franklin Gothic Book"/>
                <a:cs typeface="Franklin Gothic Book"/>
              </a:rPr>
              <a:t>Portability of benefits from province to province</a:t>
            </a:r>
          </a:p>
          <a:p>
            <a:pPr marL="230188" indent="-230188">
              <a:spcAft>
                <a:spcPts val="1800"/>
              </a:spcAft>
              <a:buFont typeface="+mj-lt"/>
              <a:buAutoNum type="arabicPeriod"/>
            </a:pPr>
            <a:r>
              <a:rPr lang="en-US" sz="2400" dirty="0" smtClean="0">
                <a:solidFill>
                  <a:srgbClr val="003300"/>
                </a:solidFill>
                <a:latin typeface="Franklin Gothic Book"/>
                <a:cs typeface="Franklin Gothic Book"/>
              </a:rPr>
              <a:t>Coverage for all medically necessary services</a:t>
            </a:r>
          </a:p>
          <a:p>
            <a:pPr marL="230188" indent="-230188">
              <a:spcAft>
                <a:spcPts val="1800"/>
              </a:spcAft>
              <a:buFont typeface="+mj-lt"/>
              <a:buAutoNum type="arabicPeriod"/>
            </a:pPr>
            <a:r>
              <a:rPr lang="en-US" sz="2400" dirty="0" smtClean="0">
                <a:solidFill>
                  <a:srgbClr val="003300"/>
                </a:solidFill>
                <a:latin typeface="Franklin Gothic Book"/>
                <a:cs typeface="Franklin Gothic Book"/>
              </a:rPr>
              <a:t>Publicly administered, non-profit program</a:t>
            </a:r>
          </a:p>
        </p:txBody>
      </p:sp>
    </p:spTree>
    <p:extLst>
      <p:ext uri="{BB962C8B-B14F-4D97-AF65-F5344CB8AC3E}">
        <p14:creationId xmlns:p14="http://schemas.microsoft.com/office/powerpoint/2010/main" val="2656020886"/>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86937" y="6253249"/>
            <a:ext cx="5757065"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NEJM 1973;289:1174</a:t>
            </a:r>
          </a:p>
        </p:txBody>
      </p:sp>
      <p:sp>
        <p:nvSpPr>
          <p:cNvPr id="2" name="Title 1"/>
          <p:cNvSpPr>
            <a:spLocks noGrp="1"/>
          </p:cNvSpPr>
          <p:nvPr>
            <p:ph type="title"/>
          </p:nvPr>
        </p:nvSpPr>
        <p:spPr>
          <a:xfrm>
            <a:off x="0" y="171898"/>
            <a:ext cx="9144000" cy="1143000"/>
          </a:xfrm>
        </p:spPr>
        <p:txBody>
          <a:bodyPr>
            <a:normAutofit/>
          </a:bodyPr>
          <a:lstStyle/>
          <a:p>
            <a:r>
              <a:rPr lang="en-US" sz="2800" dirty="0" smtClean="0"/>
              <a:t>Less People in Quebec with Serious Symptoms </a:t>
            </a:r>
            <a:br>
              <a:rPr lang="en-US" sz="2800" dirty="0" smtClean="0"/>
            </a:br>
            <a:r>
              <a:rPr lang="en-US" sz="2800" dirty="0" smtClean="0"/>
              <a:t>Went Without a Physician Visit After NHP</a:t>
            </a:r>
            <a:endParaRPr lang="en-US" sz="2400" dirty="0"/>
          </a:p>
        </p:txBody>
      </p:sp>
      <p:graphicFrame>
        <p:nvGraphicFramePr>
          <p:cNvPr id="5" name="Chart 4"/>
          <p:cNvGraphicFramePr/>
          <p:nvPr>
            <p:extLst>
              <p:ext uri="{D42A27DB-BD31-4B8C-83A1-F6EECF244321}">
                <p14:modId xmlns:p14="http://schemas.microsoft.com/office/powerpoint/2010/main" val="1378002159"/>
              </p:ext>
            </p:extLst>
          </p:nvPr>
        </p:nvGraphicFramePr>
        <p:xfrm>
          <a:off x="2325689" y="1203990"/>
          <a:ext cx="6622442" cy="4758233"/>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0" y="1698780"/>
            <a:ext cx="2185488" cy="1323439"/>
          </a:xfrm>
          <a:prstGeom prst="rect">
            <a:avLst/>
          </a:prstGeom>
          <a:noFill/>
        </p:spPr>
        <p:txBody>
          <a:bodyPr wrap="square" rtlCol="0">
            <a:spAutoFit/>
          </a:bodyPr>
          <a:lstStyle/>
          <a:p>
            <a:r>
              <a:rPr lang="en-US" sz="2000" dirty="0" smtClean="0">
                <a:latin typeface="Franklin Gothic Book"/>
                <a:cs typeface="Franklin Gothic Book"/>
              </a:rPr>
              <a:t>Percent of people with serious symptoms not seeing a physician</a:t>
            </a:r>
            <a:endParaRPr lang="en-US" sz="2000" dirty="0">
              <a:latin typeface="Franklin Gothic Book"/>
              <a:cs typeface="Franklin Gothic Book"/>
            </a:endParaRPr>
          </a:p>
        </p:txBody>
      </p:sp>
    </p:spTree>
    <p:extLst>
      <p:ext uri="{BB962C8B-B14F-4D97-AF65-F5344CB8AC3E}">
        <p14:creationId xmlns:p14="http://schemas.microsoft.com/office/powerpoint/2010/main" val="94858634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66867" y="6130138"/>
            <a:ext cx="5177135" cy="584776"/>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Joint Canada/US Survey of Health, 2002-03. </a:t>
            </a:r>
          </a:p>
          <a:p>
            <a:pPr algn="r"/>
            <a:r>
              <a:rPr lang="en-US" sz="1600" dirty="0" smtClean="0">
                <a:solidFill>
                  <a:schemeClr val="bg2"/>
                </a:solidFill>
                <a:latin typeface="Franklin Gothic Book" pitchFamily="34" charset="0"/>
              </a:rPr>
              <a:t>CDC  and Statistics Canada</a:t>
            </a:r>
          </a:p>
        </p:txBody>
      </p:sp>
      <p:sp>
        <p:nvSpPr>
          <p:cNvPr id="2" name="Title 1"/>
          <p:cNvSpPr>
            <a:spLocks noGrp="1"/>
          </p:cNvSpPr>
          <p:nvPr>
            <p:ph type="title"/>
          </p:nvPr>
        </p:nvSpPr>
        <p:spPr>
          <a:xfrm>
            <a:off x="0" y="171898"/>
            <a:ext cx="9144000" cy="1143000"/>
          </a:xfrm>
        </p:spPr>
        <p:txBody>
          <a:bodyPr>
            <a:normAutofit/>
          </a:bodyPr>
          <a:lstStyle/>
          <a:p>
            <a:r>
              <a:rPr lang="en-US" sz="4000" dirty="0" smtClean="0"/>
              <a:t>% of People with an Unmet Health Need</a:t>
            </a:r>
            <a:br>
              <a:rPr lang="en-US" sz="4000" dirty="0" smtClean="0"/>
            </a:br>
            <a:r>
              <a:rPr lang="en-US" sz="2400" dirty="0" smtClean="0"/>
              <a:t>Canadians and US Insured Are Similar</a:t>
            </a:r>
            <a:endParaRPr lang="en-US" sz="2800" dirty="0"/>
          </a:p>
        </p:txBody>
      </p:sp>
      <p:graphicFrame>
        <p:nvGraphicFramePr>
          <p:cNvPr id="5" name="Chart 4"/>
          <p:cNvGraphicFramePr/>
          <p:nvPr>
            <p:extLst>
              <p:ext uri="{D42A27DB-BD31-4B8C-83A1-F6EECF244321}">
                <p14:modId xmlns:p14="http://schemas.microsoft.com/office/powerpoint/2010/main" val="1402140296"/>
              </p:ext>
            </p:extLst>
          </p:nvPr>
        </p:nvGraphicFramePr>
        <p:xfrm>
          <a:off x="1105116" y="1203990"/>
          <a:ext cx="7669826" cy="47582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995580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71898"/>
            <a:ext cx="9144000" cy="1143000"/>
          </a:xfrm>
        </p:spPr>
        <p:txBody>
          <a:bodyPr>
            <a:noAutofit/>
          </a:bodyPr>
          <a:lstStyle/>
          <a:p>
            <a:r>
              <a:rPr lang="en-US" sz="3200" dirty="0" smtClean="0"/>
              <a:t>Medicare HMO Copayments Drive </a:t>
            </a:r>
            <a:br>
              <a:rPr lang="en-US" sz="3200" dirty="0" smtClean="0"/>
            </a:br>
            <a:r>
              <a:rPr lang="en-US" sz="3200" dirty="0" smtClean="0"/>
              <a:t>Less Office Visits, More Hospitalizations</a:t>
            </a:r>
            <a:endParaRPr lang="en-US" sz="3200" dirty="0"/>
          </a:p>
        </p:txBody>
      </p:sp>
      <p:sp>
        <p:nvSpPr>
          <p:cNvPr id="5" name="TextBox 4"/>
          <p:cNvSpPr txBox="1"/>
          <p:nvPr/>
        </p:nvSpPr>
        <p:spPr>
          <a:xfrm>
            <a:off x="3894667" y="6160916"/>
            <a:ext cx="5249336" cy="523220"/>
          </a:xfrm>
          <a:prstGeom prst="rect">
            <a:avLst/>
          </a:prstGeom>
          <a:noFill/>
        </p:spPr>
        <p:txBody>
          <a:bodyPr wrap="square" rtlCol="0" anchor="ctr">
            <a:spAutoFit/>
          </a:bodyPr>
          <a:lstStyle/>
          <a:p>
            <a:pPr algn="r"/>
            <a:r>
              <a:rPr lang="en-US" sz="1400" dirty="0" smtClean="0">
                <a:solidFill>
                  <a:schemeClr val="bg2"/>
                </a:solidFill>
                <a:latin typeface="Franklin Gothic Book" pitchFamily="34" charset="0"/>
              </a:rPr>
              <a:t>Source: NEJM 2010;362:320</a:t>
            </a:r>
          </a:p>
          <a:p>
            <a:pPr algn="r"/>
            <a:r>
              <a:rPr lang="en-US" sz="1400" dirty="0" smtClean="0">
                <a:solidFill>
                  <a:schemeClr val="bg2"/>
                </a:solidFill>
                <a:latin typeface="Franklin Gothic Book" pitchFamily="34" charset="0"/>
              </a:rPr>
              <a:t>All figures are per 100 enrollees</a:t>
            </a:r>
            <a:endParaRPr lang="en-US" sz="1400" dirty="0">
              <a:solidFill>
                <a:schemeClr val="bg2"/>
              </a:solidFill>
              <a:latin typeface="Franklin Gothic Book" pitchFamily="34" charset="0"/>
            </a:endParaRPr>
          </a:p>
        </p:txBody>
      </p:sp>
      <p:graphicFrame>
        <p:nvGraphicFramePr>
          <p:cNvPr id="2" name="Chart 1"/>
          <p:cNvGraphicFramePr/>
          <p:nvPr>
            <p:extLst>
              <p:ext uri="{D42A27DB-BD31-4B8C-83A1-F6EECF244321}">
                <p14:modId xmlns:p14="http://schemas.microsoft.com/office/powerpoint/2010/main" val="586311394"/>
              </p:ext>
            </p:extLst>
          </p:nvPr>
        </p:nvGraphicFramePr>
        <p:xfrm>
          <a:off x="1569333" y="1397000"/>
          <a:ext cx="7385577" cy="4645968"/>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 y="2176115"/>
            <a:ext cx="1836283" cy="1631216"/>
          </a:xfrm>
          <a:prstGeom prst="rect">
            <a:avLst/>
          </a:prstGeom>
          <a:noFill/>
        </p:spPr>
        <p:txBody>
          <a:bodyPr wrap="square" rtlCol="0">
            <a:spAutoFit/>
          </a:bodyPr>
          <a:lstStyle/>
          <a:p>
            <a:r>
              <a:rPr lang="en-US" sz="2000" dirty="0" smtClean="0">
                <a:latin typeface="Franklin Gothic Book"/>
                <a:cs typeface="Franklin Gothic Book"/>
              </a:rPr>
              <a:t>Difference between plans that did and didn’t raise copays</a:t>
            </a:r>
            <a:endParaRPr lang="en-US" sz="2000" dirty="0">
              <a:latin typeface="Franklin Gothic Book"/>
              <a:cs typeface="Franklin Gothic Book"/>
            </a:endParaRPr>
          </a:p>
        </p:txBody>
      </p:sp>
      <p:graphicFrame>
        <p:nvGraphicFramePr>
          <p:cNvPr id="6" name="Table 5"/>
          <p:cNvGraphicFramePr>
            <a:graphicFrameLocks noGrp="1"/>
          </p:cNvGraphicFramePr>
          <p:nvPr>
            <p:extLst>
              <p:ext uri="{D42A27DB-BD31-4B8C-83A1-F6EECF244321}">
                <p14:modId xmlns:p14="http://schemas.microsoft.com/office/powerpoint/2010/main" val="718353437"/>
              </p:ext>
            </p:extLst>
          </p:nvPr>
        </p:nvGraphicFramePr>
        <p:xfrm>
          <a:off x="2394449" y="5174866"/>
          <a:ext cx="6390585" cy="701040"/>
        </p:xfrm>
        <a:graphic>
          <a:graphicData uri="http://schemas.openxmlformats.org/drawingml/2006/table">
            <a:tbl>
              <a:tblPr>
                <a:tableStyleId>{2D5ABB26-0587-4C30-8999-92F81FD0307C}</a:tableStyleId>
              </a:tblPr>
              <a:tblGrid>
                <a:gridCol w="2130195"/>
                <a:gridCol w="2130195"/>
                <a:gridCol w="2130195"/>
              </a:tblGrid>
              <a:tr h="370840">
                <a:tc>
                  <a:txBody>
                    <a:bodyPr/>
                    <a:lstStyle/>
                    <a:p>
                      <a:pPr algn="ctr"/>
                      <a:r>
                        <a:rPr lang="en-US" sz="2000" dirty="0" smtClean="0">
                          <a:latin typeface="Franklin Gothic Book"/>
                          <a:cs typeface="Franklin Gothic Book"/>
                        </a:rPr>
                        <a:t>Outpatient</a:t>
                      </a:r>
                      <a:r>
                        <a:rPr lang="en-US" sz="2000" baseline="0" dirty="0" smtClean="0">
                          <a:latin typeface="Franklin Gothic Book"/>
                          <a:cs typeface="Franklin Gothic Book"/>
                        </a:rPr>
                        <a:t> </a:t>
                      </a:r>
                    </a:p>
                    <a:p>
                      <a:pPr algn="ctr"/>
                      <a:r>
                        <a:rPr lang="en-US" sz="2000" baseline="0" dirty="0" smtClean="0">
                          <a:latin typeface="Franklin Gothic Book"/>
                          <a:cs typeface="Franklin Gothic Book"/>
                        </a:rPr>
                        <a:t>Visits</a:t>
                      </a:r>
                      <a:endParaRPr lang="en-US" sz="2000" dirty="0">
                        <a:latin typeface="Franklin Gothic Book"/>
                        <a:cs typeface="Franklin Gothic Book"/>
                      </a:endParaRPr>
                    </a:p>
                  </a:txBody>
                  <a:tcPr/>
                </a:tc>
                <a:tc>
                  <a:txBody>
                    <a:bodyPr/>
                    <a:lstStyle/>
                    <a:p>
                      <a:pPr algn="ctr"/>
                      <a:r>
                        <a:rPr lang="en-US" sz="2000" dirty="0" smtClean="0">
                          <a:latin typeface="Franklin Gothic Book"/>
                          <a:cs typeface="Franklin Gothic Book"/>
                        </a:rPr>
                        <a:t>Hospital Admissions</a:t>
                      </a:r>
                      <a:endParaRPr lang="en-US" sz="2000" dirty="0">
                        <a:latin typeface="Franklin Gothic Book"/>
                        <a:cs typeface="Franklin Gothic Book"/>
                      </a:endParaRPr>
                    </a:p>
                  </a:txBody>
                  <a:tcPr/>
                </a:tc>
                <a:tc>
                  <a:txBody>
                    <a:bodyPr/>
                    <a:lstStyle/>
                    <a:p>
                      <a:pPr algn="ctr"/>
                      <a:r>
                        <a:rPr lang="en-US" sz="2000" dirty="0" smtClean="0">
                          <a:latin typeface="Franklin Gothic Book"/>
                          <a:cs typeface="Franklin Gothic Book"/>
                        </a:rPr>
                        <a:t>Hospital </a:t>
                      </a:r>
                    </a:p>
                    <a:p>
                      <a:pPr algn="ctr"/>
                      <a:r>
                        <a:rPr lang="en-US" sz="2000" dirty="0" smtClean="0">
                          <a:latin typeface="Franklin Gothic Book"/>
                          <a:cs typeface="Franklin Gothic Book"/>
                        </a:rPr>
                        <a:t>Days</a:t>
                      </a:r>
                      <a:endParaRPr lang="en-US" sz="2000" dirty="0">
                        <a:latin typeface="Franklin Gothic Book"/>
                        <a:cs typeface="Franklin Gothic Book"/>
                      </a:endParaRPr>
                    </a:p>
                  </a:txBody>
                  <a:tcPr/>
                </a:tc>
              </a:tr>
            </a:tbl>
          </a:graphicData>
        </a:graphic>
      </p:graphicFrame>
      <p:cxnSp>
        <p:nvCxnSpPr>
          <p:cNvPr id="12" name="Straight Connector 11"/>
          <p:cNvCxnSpPr/>
          <p:nvPr/>
        </p:nvCxnSpPr>
        <p:spPr>
          <a:xfrm>
            <a:off x="2386359" y="2920361"/>
            <a:ext cx="6406765" cy="0"/>
          </a:xfrm>
          <a:prstGeom prst="line">
            <a:avLst/>
          </a:prstGeom>
          <a:ln w="57150" cmpd="sng">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9035288"/>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66867" y="6099360"/>
            <a:ext cx="5177135" cy="646331"/>
          </a:xfrm>
          <a:prstGeom prst="rect">
            <a:avLst/>
          </a:prstGeom>
          <a:noFill/>
        </p:spPr>
        <p:txBody>
          <a:bodyPr wrap="square" rtlCol="0" anchor="ctr">
            <a:spAutoFit/>
          </a:bodyPr>
          <a:lstStyle/>
          <a:p>
            <a:pPr algn="r"/>
            <a:r>
              <a:rPr lang="en-US" sz="1200" dirty="0" smtClean="0">
                <a:solidFill>
                  <a:schemeClr val="bg2"/>
                </a:solidFill>
                <a:latin typeface="Franklin Gothic Book" pitchFamily="34" charset="0"/>
              </a:rPr>
              <a:t>*US Ortho figure represents semi-urgent request for visit</a:t>
            </a:r>
          </a:p>
          <a:p>
            <a:pPr algn="r"/>
            <a:r>
              <a:rPr lang="en-US" sz="1200" dirty="0" smtClean="0">
                <a:solidFill>
                  <a:schemeClr val="bg2"/>
                </a:solidFill>
                <a:latin typeface="Franklin Gothic Book" pitchFamily="34" charset="0"/>
              </a:rPr>
              <a:t>Sources: Canadian Medical Association 2007 National Physician Survey.</a:t>
            </a:r>
          </a:p>
          <a:p>
            <a:pPr algn="r"/>
            <a:r>
              <a:rPr lang="en-US" sz="1200" dirty="0" smtClean="0">
                <a:solidFill>
                  <a:schemeClr val="bg2"/>
                </a:solidFill>
                <a:latin typeface="Franklin Gothic Book" pitchFamily="34" charset="0"/>
              </a:rPr>
              <a:t>Merritt Hawkins 2009 Survey</a:t>
            </a:r>
          </a:p>
        </p:txBody>
      </p:sp>
      <p:sp>
        <p:nvSpPr>
          <p:cNvPr id="2" name="Title 1"/>
          <p:cNvSpPr>
            <a:spLocks noGrp="1"/>
          </p:cNvSpPr>
          <p:nvPr>
            <p:ph type="title"/>
          </p:nvPr>
        </p:nvSpPr>
        <p:spPr>
          <a:xfrm>
            <a:off x="0" y="171898"/>
            <a:ext cx="9144000" cy="1143000"/>
          </a:xfrm>
        </p:spPr>
        <p:txBody>
          <a:bodyPr>
            <a:normAutofit/>
          </a:bodyPr>
          <a:lstStyle/>
          <a:p>
            <a:r>
              <a:rPr lang="en-US" sz="4000" dirty="0" smtClean="0"/>
              <a:t>Waiting Times for Doctor Appointments</a:t>
            </a:r>
            <a:br>
              <a:rPr lang="en-US" sz="4000" dirty="0" smtClean="0"/>
            </a:br>
            <a:r>
              <a:rPr lang="en-US" sz="2800" dirty="0" smtClean="0"/>
              <a:t>Boston and Canada</a:t>
            </a:r>
            <a:endParaRPr lang="en-US" sz="2800" dirty="0"/>
          </a:p>
        </p:txBody>
      </p:sp>
      <p:sp>
        <p:nvSpPr>
          <p:cNvPr id="4" name="TextBox 3"/>
          <p:cNvSpPr txBox="1"/>
          <p:nvPr/>
        </p:nvSpPr>
        <p:spPr>
          <a:xfrm>
            <a:off x="-1" y="2177078"/>
            <a:ext cx="1566955" cy="1631216"/>
          </a:xfrm>
          <a:prstGeom prst="rect">
            <a:avLst/>
          </a:prstGeom>
          <a:noFill/>
        </p:spPr>
        <p:txBody>
          <a:bodyPr wrap="square" rtlCol="0">
            <a:spAutoFit/>
          </a:bodyPr>
          <a:lstStyle/>
          <a:p>
            <a:r>
              <a:rPr lang="en-US" sz="2000" dirty="0" smtClean="0">
                <a:latin typeface="Franklin Gothic Book"/>
                <a:cs typeface="Franklin Gothic Book"/>
              </a:rPr>
              <a:t>Mean wait time in weeks for non-urgent visit</a:t>
            </a:r>
          </a:p>
        </p:txBody>
      </p:sp>
      <p:graphicFrame>
        <p:nvGraphicFramePr>
          <p:cNvPr id="5" name="Chart 4"/>
          <p:cNvGraphicFramePr/>
          <p:nvPr>
            <p:extLst>
              <p:ext uri="{D42A27DB-BD31-4B8C-83A1-F6EECF244321}">
                <p14:modId xmlns:p14="http://schemas.microsoft.com/office/powerpoint/2010/main" val="3681179824"/>
              </p:ext>
            </p:extLst>
          </p:nvPr>
        </p:nvGraphicFramePr>
        <p:xfrm>
          <a:off x="1558706" y="1203990"/>
          <a:ext cx="7331693" cy="4758233"/>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5264815" y="5582807"/>
            <a:ext cx="226772" cy="226772"/>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136513" y="5582807"/>
            <a:ext cx="226772" cy="226772"/>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8448157"/>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66867" y="6237860"/>
            <a:ext cx="5177135" cy="369332"/>
          </a:xfrm>
          <a:prstGeom prst="rect">
            <a:avLst/>
          </a:prstGeom>
          <a:noFill/>
        </p:spPr>
        <p:txBody>
          <a:bodyPr wrap="square" rtlCol="0" anchor="ctr">
            <a:spAutoFit/>
          </a:bodyPr>
          <a:lstStyle/>
          <a:p>
            <a:pPr algn="r"/>
            <a:r>
              <a:rPr lang="en-US" dirty="0" smtClean="0">
                <a:solidFill>
                  <a:schemeClr val="bg2"/>
                </a:solidFill>
                <a:latin typeface="Franklin Gothic Book" pitchFamily="34" charset="0"/>
              </a:rPr>
              <a:t>Source: Health Affairs May/June, 2003:128</a:t>
            </a:r>
          </a:p>
        </p:txBody>
      </p:sp>
      <p:sp>
        <p:nvSpPr>
          <p:cNvPr id="2" name="Title 1"/>
          <p:cNvSpPr>
            <a:spLocks noGrp="1"/>
          </p:cNvSpPr>
          <p:nvPr>
            <p:ph type="title"/>
          </p:nvPr>
        </p:nvSpPr>
        <p:spPr>
          <a:xfrm>
            <a:off x="0" y="171898"/>
            <a:ext cx="9144000" cy="1143000"/>
          </a:xfrm>
        </p:spPr>
        <p:txBody>
          <a:bodyPr>
            <a:normAutofit/>
          </a:bodyPr>
          <a:lstStyle/>
          <a:p>
            <a:r>
              <a:rPr lang="en-US" sz="4000" dirty="0" smtClean="0"/>
              <a:t>Mental Health Treatment, US &amp; Canada</a:t>
            </a:r>
            <a:br>
              <a:rPr lang="en-US" sz="4000" dirty="0" smtClean="0"/>
            </a:br>
            <a:r>
              <a:rPr lang="en-US" sz="2800" dirty="0" smtClean="0"/>
              <a:t>Severely Ill in Canada Get More Care</a:t>
            </a:r>
            <a:endParaRPr lang="en-US" sz="2800" dirty="0"/>
          </a:p>
        </p:txBody>
      </p:sp>
      <p:sp>
        <p:nvSpPr>
          <p:cNvPr id="4" name="TextBox 3"/>
          <p:cNvSpPr txBox="1"/>
          <p:nvPr/>
        </p:nvSpPr>
        <p:spPr>
          <a:xfrm>
            <a:off x="-1" y="2177078"/>
            <a:ext cx="1566955" cy="1015663"/>
          </a:xfrm>
          <a:prstGeom prst="rect">
            <a:avLst/>
          </a:prstGeom>
          <a:noFill/>
        </p:spPr>
        <p:txBody>
          <a:bodyPr wrap="square" rtlCol="0">
            <a:spAutoFit/>
          </a:bodyPr>
          <a:lstStyle/>
          <a:p>
            <a:r>
              <a:rPr lang="en-US" sz="2000" dirty="0" smtClean="0">
                <a:latin typeface="Franklin Gothic Book"/>
                <a:cs typeface="Franklin Gothic Book"/>
              </a:rPr>
              <a:t>Percent receiving treatment</a:t>
            </a:r>
          </a:p>
        </p:txBody>
      </p:sp>
      <p:graphicFrame>
        <p:nvGraphicFramePr>
          <p:cNvPr id="5" name="Chart 4"/>
          <p:cNvGraphicFramePr/>
          <p:nvPr>
            <p:extLst>
              <p:ext uri="{D42A27DB-BD31-4B8C-83A1-F6EECF244321}">
                <p14:modId xmlns:p14="http://schemas.microsoft.com/office/powerpoint/2010/main" val="1815981982"/>
              </p:ext>
            </p:extLst>
          </p:nvPr>
        </p:nvGraphicFramePr>
        <p:xfrm>
          <a:off x="1558706" y="1203990"/>
          <a:ext cx="7331693" cy="4758233"/>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4143207" y="5549821"/>
            <a:ext cx="226772" cy="226772"/>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188095" y="5549821"/>
            <a:ext cx="226772" cy="226772"/>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9098784"/>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p:cNvGraphicFramePr/>
          <p:nvPr>
            <p:extLst>
              <p:ext uri="{D42A27DB-BD31-4B8C-83A1-F6EECF244321}">
                <p14:modId xmlns:p14="http://schemas.microsoft.com/office/powerpoint/2010/main" val="1059796867"/>
              </p:ext>
            </p:extLst>
          </p:nvPr>
        </p:nvGraphicFramePr>
        <p:xfrm>
          <a:off x="4752577" y="1322782"/>
          <a:ext cx="4067551"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458754" name="Text Box 3"/>
          <p:cNvSpPr txBox="1">
            <a:spLocks noChangeArrowheads="1"/>
          </p:cNvSpPr>
          <p:nvPr/>
        </p:nvSpPr>
        <p:spPr bwMode="auto">
          <a:xfrm>
            <a:off x="0" y="304800"/>
            <a:ext cx="9144000" cy="89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1" tIns="45648" rIns="91291" bIns="45648">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dirty="0">
                <a:latin typeface="Franklin Gothic Medium"/>
                <a:cs typeface="Franklin Gothic Medium"/>
              </a:rPr>
              <a:t>Quality of Care Slightly Better in Canada Than </a:t>
            </a:r>
            <a:r>
              <a:rPr lang="en-US" sz="3200" dirty="0" smtClean="0">
                <a:latin typeface="Franklin Gothic Medium"/>
                <a:cs typeface="Franklin Gothic Medium"/>
              </a:rPr>
              <a:t>US</a:t>
            </a:r>
            <a:endParaRPr lang="en-US" sz="3200" dirty="0">
              <a:latin typeface="Franklin Gothic Medium"/>
              <a:cs typeface="Franklin Gothic Medium"/>
            </a:endParaRPr>
          </a:p>
          <a:p>
            <a:pPr algn="ctr"/>
            <a:r>
              <a:rPr lang="en-US" sz="2000" dirty="0" smtClean="0">
                <a:latin typeface="Franklin Gothic Medium"/>
                <a:cs typeface="Franklin Gothic Medium"/>
              </a:rPr>
              <a:t>Meta</a:t>
            </a:r>
            <a:r>
              <a:rPr lang="en-US" sz="2000" dirty="0">
                <a:latin typeface="Franklin Gothic Medium"/>
                <a:cs typeface="Franklin Gothic Medium"/>
              </a:rPr>
              <a:t>-Analysis of Patients Treated for Same </a:t>
            </a:r>
            <a:r>
              <a:rPr lang="en-US" sz="2000" dirty="0" smtClean="0">
                <a:latin typeface="Franklin Gothic Medium"/>
                <a:cs typeface="Franklin Gothic Medium"/>
              </a:rPr>
              <a:t>Illnesses</a:t>
            </a:r>
            <a:endParaRPr lang="en-US" sz="2000" dirty="0">
              <a:latin typeface="Franklin Gothic Medium"/>
              <a:cs typeface="Franklin Gothic Medium"/>
            </a:endParaRPr>
          </a:p>
        </p:txBody>
      </p:sp>
      <p:sp>
        <p:nvSpPr>
          <p:cNvPr id="458755" name="Text Box 4"/>
          <p:cNvSpPr txBox="1">
            <a:spLocks noChangeArrowheads="1"/>
          </p:cNvSpPr>
          <p:nvPr/>
        </p:nvSpPr>
        <p:spPr bwMode="auto">
          <a:xfrm>
            <a:off x="3983361" y="6150259"/>
            <a:ext cx="5160639" cy="584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91" tIns="45648" rIns="91291" bIns="45648">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sz="1600" dirty="0" smtClean="0">
                <a:solidFill>
                  <a:schemeClr val="bg1"/>
                </a:solidFill>
                <a:latin typeface="Franklin Gothic Book"/>
                <a:cs typeface="Franklin Gothic Book"/>
              </a:rPr>
              <a:t>US studies included mostly insured patients</a:t>
            </a:r>
          </a:p>
          <a:p>
            <a:pPr algn="r"/>
            <a:r>
              <a:rPr lang="en-US" sz="1600" dirty="0" smtClean="0">
                <a:solidFill>
                  <a:schemeClr val="bg1"/>
                </a:solidFill>
                <a:latin typeface="Franklin Gothic Book"/>
                <a:cs typeface="Franklin Gothic Book"/>
              </a:rPr>
              <a:t>Source</a:t>
            </a:r>
            <a:r>
              <a:rPr lang="en-US" sz="1600" dirty="0">
                <a:solidFill>
                  <a:schemeClr val="bg1"/>
                </a:solidFill>
                <a:latin typeface="Franklin Gothic Book"/>
                <a:cs typeface="Franklin Gothic Book"/>
              </a:rPr>
              <a:t>: </a:t>
            </a:r>
            <a:r>
              <a:rPr lang="en-US" sz="1600" dirty="0" err="1">
                <a:solidFill>
                  <a:schemeClr val="bg1"/>
                </a:solidFill>
                <a:latin typeface="Franklin Gothic Book"/>
                <a:cs typeface="Franklin Gothic Book"/>
              </a:rPr>
              <a:t>Guyatt</a:t>
            </a:r>
            <a:r>
              <a:rPr lang="en-US" sz="1600" dirty="0">
                <a:solidFill>
                  <a:schemeClr val="bg1"/>
                </a:solidFill>
                <a:latin typeface="Franklin Gothic Book"/>
                <a:cs typeface="Franklin Gothic Book"/>
              </a:rPr>
              <a:t> et al, Open Medicine, April 19, 2007</a:t>
            </a:r>
          </a:p>
        </p:txBody>
      </p:sp>
      <p:graphicFrame>
        <p:nvGraphicFramePr>
          <p:cNvPr id="2" name="Chart 1"/>
          <p:cNvGraphicFramePr/>
          <p:nvPr>
            <p:extLst>
              <p:ext uri="{D42A27DB-BD31-4B8C-83A1-F6EECF244321}">
                <p14:modId xmlns:p14="http://schemas.microsoft.com/office/powerpoint/2010/main" val="545059070"/>
              </p:ext>
            </p:extLst>
          </p:nvPr>
        </p:nvGraphicFramePr>
        <p:xfrm>
          <a:off x="262190" y="1322782"/>
          <a:ext cx="4067551"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1703803" y="2723327"/>
            <a:ext cx="1316276" cy="1262910"/>
          </a:xfrm>
          <a:prstGeom prst="rect">
            <a:avLst/>
          </a:prstGeom>
          <a:noFill/>
        </p:spPr>
        <p:txBody>
          <a:bodyPr wrap="square" rtlCol="0" anchor="ctr">
            <a:spAutoFit/>
          </a:bodyPr>
          <a:lstStyle/>
          <a:p>
            <a:pPr algn="ctr">
              <a:lnSpc>
                <a:spcPct val="90000"/>
              </a:lnSpc>
            </a:pPr>
            <a:r>
              <a:rPr lang="en-US" sz="2800" dirty="0" smtClean="0">
                <a:latin typeface="Franklin Gothic Medium" pitchFamily="34" charset="0"/>
              </a:rPr>
              <a:t>High Quality Studies</a:t>
            </a:r>
            <a:endParaRPr lang="en-US" sz="2800" dirty="0">
              <a:latin typeface="Franklin Gothic Medium" pitchFamily="34" charset="0"/>
            </a:endParaRPr>
          </a:p>
        </p:txBody>
      </p:sp>
      <p:grpSp>
        <p:nvGrpSpPr>
          <p:cNvPr id="13" name="Group 12"/>
          <p:cNvGrpSpPr/>
          <p:nvPr/>
        </p:nvGrpSpPr>
        <p:grpSpPr>
          <a:xfrm>
            <a:off x="1693658" y="5302502"/>
            <a:ext cx="5756684" cy="707886"/>
            <a:chOff x="2007204" y="5302502"/>
            <a:chExt cx="5756684" cy="707886"/>
          </a:xfrm>
        </p:grpSpPr>
        <p:grpSp>
          <p:nvGrpSpPr>
            <p:cNvPr id="9" name="Group 8"/>
            <p:cNvGrpSpPr/>
            <p:nvPr/>
          </p:nvGrpSpPr>
          <p:grpSpPr>
            <a:xfrm>
              <a:off x="2007204" y="5302502"/>
              <a:ext cx="1360958" cy="707886"/>
              <a:chOff x="951570" y="5302502"/>
              <a:chExt cx="1360958" cy="707886"/>
            </a:xfrm>
          </p:grpSpPr>
          <p:sp>
            <p:nvSpPr>
              <p:cNvPr id="3" name="TextBox 2"/>
              <p:cNvSpPr txBox="1"/>
              <p:nvPr/>
            </p:nvSpPr>
            <p:spPr>
              <a:xfrm>
                <a:off x="956668" y="5302502"/>
                <a:ext cx="1355860" cy="707886"/>
              </a:xfrm>
              <a:prstGeom prst="rect">
                <a:avLst/>
              </a:prstGeom>
              <a:noFill/>
            </p:spPr>
            <p:txBody>
              <a:bodyPr wrap="none" rtlCol="0">
                <a:spAutoFit/>
              </a:bodyPr>
              <a:lstStyle/>
              <a:p>
                <a:pPr algn="ctr"/>
                <a:r>
                  <a:rPr lang="en-US" sz="2000" dirty="0" smtClean="0">
                    <a:latin typeface="Franklin Gothic Book"/>
                    <a:cs typeface="Franklin Gothic Book"/>
                  </a:rPr>
                  <a:t>Results </a:t>
                </a:r>
              </a:p>
              <a:p>
                <a:pPr algn="ctr"/>
                <a:r>
                  <a:rPr lang="en-US" sz="2000" dirty="0" smtClean="0">
                    <a:latin typeface="Franklin Gothic Book"/>
                    <a:cs typeface="Franklin Gothic Book"/>
                  </a:rPr>
                  <a:t>favored US</a:t>
                </a:r>
                <a:endParaRPr lang="en-US" sz="2000" dirty="0">
                  <a:latin typeface="Franklin Gothic Book"/>
                  <a:cs typeface="Franklin Gothic Book"/>
                </a:endParaRPr>
              </a:p>
            </p:txBody>
          </p:sp>
          <p:sp>
            <p:nvSpPr>
              <p:cNvPr id="10" name="Rectangle 9"/>
              <p:cNvSpPr/>
              <p:nvPr/>
            </p:nvSpPr>
            <p:spPr>
              <a:xfrm>
                <a:off x="951570" y="5409630"/>
                <a:ext cx="226772" cy="226772"/>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3606296" y="5302502"/>
              <a:ext cx="1886980" cy="707886"/>
              <a:chOff x="3929585" y="5302502"/>
              <a:chExt cx="1886980" cy="707886"/>
            </a:xfrm>
          </p:grpSpPr>
          <p:sp>
            <p:nvSpPr>
              <p:cNvPr id="7" name="TextBox 6"/>
              <p:cNvSpPr txBox="1"/>
              <p:nvPr/>
            </p:nvSpPr>
            <p:spPr>
              <a:xfrm>
                <a:off x="3929585" y="5302502"/>
                <a:ext cx="1886980" cy="707886"/>
              </a:xfrm>
              <a:prstGeom prst="rect">
                <a:avLst/>
              </a:prstGeom>
              <a:noFill/>
            </p:spPr>
            <p:txBody>
              <a:bodyPr wrap="none" rtlCol="0">
                <a:spAutoFit/>
              </a:bodyPr>
              <a:lstStyle/>
              <a:p>
                <a:pPr algn="ctr"/>
                <a:r>
                  <a:rPr lang="en-US" sz="2000" dirty="0" smtClean="0">
                    <a:latin typeface="Franklin Gothic Book"/>
                    <a:cs typeface="Franklin Gothic Book"/>
                  </a:rPr>
                  <a:t>Results </a:t>
                </a:r>
              </a:p>
              <a:p>
                <a:pPr algn="ctr"/>
                <a:r>
                  <a:rPr lang="en-US" sz="2000" dirty="0" smtClean="0">
                    <a:latin typeface="Franklin Gothic Book"/>
                    <a:cs typeface="Franklin Gothic Book"/>
                  </a:rPr>
                  <a:t>favored Canada</a:t>
                </a:r>
                <a:endParaRPr lang="en-US" sz="2000" dirty="0">
                  <a:latin typeface="Franklin Gothic Book"/>
                  <a:cs typeface="Franklin Gothic Book"/>
                </a:endParaRPr>
              </a:p>
            </p:txBody>
          </p:sp>
          <p:sp>
            <p:nvSpPr>
              <p:cNvPr id="11" name="Rectangle 10"/>
              <p:cNvSpPr/>
              <p:nvPr/>
            </p:nvSpPr>
            <p:spPr>
              <a:xfrm>
                <a:off x="4210737" y="5409630"/>
                <a:ext cx="226772" cy="226772"/>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5731411" y="5302502"/>
              <a:ext cx="2032477" cy="707886"/>
              <a:chOff x="6250978" y="5302502"/>
              <a:chExt cx="2032477" cy="707886"/>
            </a:xfrm>
          </p:grpSpPr>
          <p:sp>
            <p:nvSpPr>
              <p:cNvPr id="8" name="TextBox 7"/>
              <p:cNvSpPr txBox="1"/>
              <p:nvPr/>
            </p:nvSpPr>
            <p:spPr>
              <a:xfrm>
                <a:off x="6250978" y="5302502"/>
                <a:ext cx="2032477" cy="707886"/>
              </a:xfrm>
              <a:prstGeom prst="rect">
                <a:avLst/>
              </a:prstGeom>
              <a:noFill/>
            </p:spPr>
            <p:txBody>
              <a:bodyPr wrap="none" rtlCol="0">
                <a:spAutoFit/>
              </a:bodyPr>
              <a:lstStyle/>
              <a:p>
                <a:pPr algn="ctr"/>
                <a:r>
                  <a:rPr lang="en-US" sz="2000" dirty="0" smtClean="0">
                    <a:latin typeface="Franklin Gothic Book"/>
                    <a:cs typeface="Franklin Gothic Book"/>
                  </a:rPr>
                  <a:t>Mixed or </a:t>
                </a:r>
              </a:p>
              <a:p>
                <a:r>
                  <a:rPr lang="en-US" sz="2000" dirty="0" smtClean="0">
                    <a:latin typeface="Franklin Gothic Book"/>
                    <a:cs typeface="Franklin Gothic Book"/>
                  </a:rPr>
                  <a:t>equivocal results</a:t>
                </a:r>
                <a:endParaRPr lang="en-US" sz="2000" dirty="0">
                  <a:latin typeface="Franklin Gothic Book"/>
                  <a:cs typeface="Franklin Gothic Book"/>
                </a:endParaRPr>
              </a:p>
            </p:txBody>
          </p:sp>
          <p:sp>
            <p:nvSpPr>
              <p:cNvPr id="12" name="Rectangle 11"/>
              <p:cNvSpPr/>
              <p:nvPr/>
            </p:nvSpPr>
            <p:spPr>
              <a:xfrm>
                <a:off x="6532130" y="5409630"/>
                <a:ext cx="226772" cy="226772"/>
              </a:xfrm>
              <a:prstGeom prst="rect">
                <a:avLst/>
              </a:prstGeom>
              <a:solidFill>
                <a:srgbClr val="666666"/>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TextBox 16"/>
          <p:cNvSpPr txBox="1"/>
          <p:nvPr/>
        </p:nvSpPr>
        <p:spPr>
          <a:xfrm>
            <a:off x="6218931" y="2723327"/>
            <a:ext cx="1316276" cy="1262910"/>
          </a:xfrm>
          <a:prstGeom prst="rect">
            <a:avLst/>
          </a:prstGeom>
          <a:noFill/>
        </p:spPr>
        <p:txBody>
          <a:bodyPr wrap="square" rtlCol="0" anchor="ctr">
            <a:spAutoFit/>
          </a:bodyPr>
          <a:lstStyle/>
          <a:p>
            <a:pPr algn="ctr">
              <a:lnSpc>
                <a:spcPct val="90000"/>
              </a:lnSpc>
            </a:pPr>
            <a:r>
              <a:rPr lang="en-US" sz="2800" dirty="0" smtClean="0">
                <a:latin typeface="Franklin Gothic Medium" pitchFamily="34" charset="0"/>
              </a:rPr>
              <a:t>Low</a:t>
            </a:r>
          </a:p>
          <a:p>
            <a:pPr algn="ctr">
              <a:lnSpc>
                <a:spcPct val="90000"/>
              </a:lnSpc>
            </a:pPr>
            <a:r>
              <a:rPr lang="en-US" sz="2800" dirty="0" smtClean="0">
                <a:latin typeface="Franklin Gothic Medium" pitchFamily="34" charset="0"/>
              </a:rPr>
              <a:t>Quality Studies</a:t>
            </a:r>
            <a:endParaRPr lang="en-US" sz="2800" dirty="0">
              <a:latin typeface="Franklin Gothic Medium" pitchFamily="34" charset="0"/>
            </a:endParaRPr>
          </a:p>
        </p:txBody>
      </p:sp>
    </p:spTree>
    <p:extLst>
      <p:ext uri="{BB962C8B-B14F-4D97-AF65-F5344CB8AC3E}">
        <p14:creationId xmlns:p14="http://schemas.microsoft.com/office/powerpoint/2010/main" val="992697197"/>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3476" name="Text Box 4"/>
          <p:cNvSpPr txBox="1">
            <a:spLocks noChangeArrowheads="1"/>
          </p:cNvSpPr>
          <p:nvPr/>
        </p:nvSpPr>
        <p:spPr bwMode="auto">
          <a:xfrm>
            <a:off x="4008103" y="6138457"/>
            <a:ext cx="5135897" cy="5446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82945" tIns="41473" rIns="82945" bIns="41473">
            <a:spAutoFit/>
          </a:bodyPr>
          <a:lstStyle>
            <a:lvl1pPr defTabSz="828675">
              <a:defRPr sz="2400">
                <a:solidFill>
                  <a:schemeClr val="tx1"/>
                </a:solidFill>
                <a:latin typeface="Times New Roman" charset="0"/>
                <a:ea typeface="ＭＳ Ｐゴシック" charset="0"/>
              </a:defRPr>
            </a:lvl1pPr>
            <a:lvl2pPr marL="742950" indent="-285750" defTabSz="828675">
              <a:defRPr sz="2400">
                <a:solidFill>
                  <a:schemeClr val="tx1"/>
                </a:solidFill>
                <a:latin typeface="Times New Roman" charset="0"/>
                <a:ea typeface="ＭＳ Ｐゴシック" charset="0"/>
              </a:defRPr>
            </a:lvl2pPr>
            <a:lvl3pPr marL="1143000" indent="-228600" defTabSz="828675">
              <a:defRPr sz="2400">
                <a:solidFill>
                  <a:schemeClr val="tx1"/>
                </a:solidFill>
                <a:latin typeface="Times New Roman" charset="0"/>
                <a:ea typeface="ＭＳ Ｐゴシック" charset="0"/>
              </a:defRPr>
            </a:lvl3pPr>
            <a:lvl4pPr marL="1600200" indent="-228600" defTabSz="828675">
              <a:defRPr sz="2400">
                <a:solidFill>
                  <a:schemeClr val="tx1"/>
                </a:solidFill>
                <a:latin typeface="Times New Roman" charset="0"/>
                <a:ea typeface="ＭＳ Ｐゴシック" charset="0"/>
              </a:defRPr>
            </a:lvl4pPr>
            <a:lvl5pPr marL="2057400" indent="-228600" defTabSz="828675">
              <a:defRPr sz="2400">
                <a:solidFill>
                  <a:schemeClr val="tx1"/>
                </a:solidFill>
                <a:latin typeface="Times New Roman"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a:lnSpc>
                <a:spcPct val="93000"/>
              </a:lnSpc>
              <a:buClr>
                <a:srgbClr val="000000"/>
              </a:buClr>
              <a:buSzPct val="45000"/>
              <a:buFont typeface="Wingdings" charset="0"/>
              <a:buNone/>
              <a:defRPr/>
            </a:pPr>
            <a:r>
              <a:rPr lang="en-US" sz="1600" dirty="0" smtClean="0">
                <a:solidFill>
                  <a:schemeClr val="bg1"/>
                </a:solidFill>
                <a:latin typeface="Franklin Gothic Book"/>
                <a:cs typeface="Franklin Gothic Book"/>
              </a:rPr>
              <a:t>Sources:  Statistics Canada, Canadian Institute for Health Information, National Center for Health Statistics</a:t>
            </a:r>
          </a:p>
        </p:txBody>
      </p:sp>
      <p:sp>
        <p:nvSpPr>
          <p:cNvPr id="3" name="Title 2"/>
          <p:cNvSpPr>
            <a:spLocks noGrp="1"/>
          </p:cNvSpPr>
          <p:nvPr>
            <p:ph type="title"/>
          </p:nvPr>
        </p:nvSpPr>
        <p:spPr/>
        <p:txBody>
          <a:bodyPr>
            <a:noAutofit/>
          </a:bodyPr>
          <a:lstStyle/>
          <a:p>
            <a:pPr>
              <a:lnSpc>
                <a:spcPct val="93000"/>
              </a:lnSpc>
              <a:defRPr/>
            </a:pPr>
            <a:r>
              <a:rPr lang="en-US" sz="4400" dirty="0" smtClean="0"/>
              <a:t>Infant Mortality</a:t>
            </a:r>
            <a:endParaRPr lang="en-US" sz="4400" dirty="0"/>
          </a:p>
        </p:txBody>
      </p:sp>
      <p:sp>
        <p:nvSpPr>
          <p:cNvPr id="4" name="TextBox 3"/>
          <p:cNvSpPr txBox="1"/>
          <p:nvPr/>
        </p:nvSpPr>
        <p:spPr>
          <a:xfrm>
            <a:off x="0" y="1838971"/>
            <a:ext cx="1979311" cy="1015663"/>
          </a:xfrm>
          <a:prstGeom prst="rect">
            <a:avLst/>
          </a:prstGeom>
          <a:noFill/>
        </p:spPr>
        <p:txBody>
          <a:bodyPr wrap="square" rtlCol="0">
            <a:spAutoFit/>
          </a:bodyPr>
          <a:lstStyle/>
          <a:p>
            <a:r>
              <a:rPr lang="en-US" sz="2000" dirty="0" smtClean="0">
                <a:latin typeface="Franklin Gothic Book"/>
                <a:cs typeface="Franklin Gothic Book"/>
              </a:rPr>
              <a:t>Deaths per 1,000 Live Births</a:t>
            </a:r>
            <a:endParaRPr lang="en-US" sz="2000" dirty="0">
              <a:latin typeface="Franklin Gothic Book"/>
              <a:cs typeface="Franklin Gothic Book"/>
            </a:endParaRPr>
          </a:p>
        </p:txBody>
      </p:sp>
      <p:graphicFrame>
        <p:nvGraphicFramePr>
          <p:cNvPr id="6" name="Table 5"/>
          <p:cNvGraphicFramePr>
            <a:graphicFrameLocks noGrp="1"/>
          </p:cNvGraphicFramePr>
          <p:nvPr>
            <p:extLst>
              <p:ext uri="{D42A27DB-BD31-4B8C-83A1-F6EECF244321}">
                <p14:modId xmlns:p14="http://schemas.microsoft.com/office/powerpoint/2010/main" val="959943765"/>
              </p:ext>
            </p:extLst>
          </p:nvPr>
        </p:nvGraphicFramePr>
        <p:xfrm>
          <a:off x="1303046" y="1500862"/>
          <a:ext cx="527816" cy="3729483"/>
        </p:xfrm>
        <a:graphic>
          <a:graphicData uri="http://schemas.openxmlformats.org/drawingml/2006/table">
            <a:tbl>
              <a:tblPr>
                <a:tableStyleId>{5C22544A-7EE6-4342-B048-85BDC9FD1C3A}</a:tableStyleId>
              </a:tblPr>
              <a:tblGrid>
                <a:gridCol w="527816"/>
              </a:tblGrid>
              <a:tr h="1243161">
                <a:tc>
                  <a:txBody>
                    <a:bodyPr/>
                    <a:lstStyle/>
                    <a:p>
                      <a:pPr algn="r"/>
                      <a:r>
                        <a:rPr lang="en-US" sz="2000" dirty="0" smtClean="0">
                          <a:latin typeface="Franklin Gothic Book"/>
                          <a:cs typeface="Franklin Gothic Book"/>
                        </a:rPr>
                        <a:t>30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243161">
                <a:tc>
                  <a:txBody>
                    <a:bodyPr/>
                    <a:lstStyle/>
                    <a:p>
                      <a:pPr algn="r"/>
                      <a:r>
                        <a:rPr lang="en-US" sz="2000" dirty="0" smtClean="0">
                          <a:latin typeface="Franklin Gothic Book"/>
                          <a:cs typeface="Franklin Gothic Book"/>
                        </a:rPr>
                        <a:t>20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243161">
                <a:tc>
                  <a:txBody>
                    <a:bodyPr/>
                    <a:lstStyle/>
                    <a:p>
                      <a:pPr algn="r"/>
                      <a:r>
                        <a:rPr lang="en-US" sz="2000" dirty="0" smtClean="0">
                          <a:latin typeface="Franklin Gothic Book"/>
                          <a:cs typeface="Franklin Gothic Book"/>
                        </a:rPr>
                        <a:t>10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7" name="Rectangle 6"/>
          <p:cNvSpPr/>
          <p:nvPr/>
        </p:nvSpPr>
        <p:spPr>
          <a:xfrm>
            <a:off x="1822615" y="1072044"/>
            <a:ext cx="6820371" cy="4395389"/>
          </a:xfrm>
          <a:prstGeom prst="rect">
            <a:avLst/>
          </a:prstGeom>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085894521"/>
              </p:ext>
            </p:extLst>
          </p:nvPr>
        </p:nvGraphicFramePr>
        <p:xfrm>
          <a:off x="1162842" y="5569731"/>
          <a:ext cx="7876008" cy="396240"/>
        </p:xfrm>
        <a:graphic>
          <a:graphicData uri="http://schemas.openxmlformats.org/drawingml/2006/table">
            <a:tbl>
              <a:tblPr>
                <a:tableStyleId>{5C22544A-7EE6-4342-B048-85BDC9FD1C3A}</a:tableStyleId>
              </a:tblPr>
              <a:tblGrid>
                <a:gridCol w="1312668"/>
                <a:gridCol w="1312668"/>
                <a:gridCol w="1312668"/>
                <a:gridCol w="1312668"/>
                <a:gridCol w="1312668"/>
                <a:gridCol w="1312668"/>
              </a:tblGrid>
              <a:tr h="370840">
                <a:tc>
                  <a:txBody>
                    <a:bodyPr/>
                    <a:lstStyle/>
                    <a:p>
                      <a:pPr algn="ctr"/>
                      <a:r>
                        <a:rPr lang="en-US" sz="2000" dirty="0" smtClean="0">
                          <a:solidFill>
                            <a:srgbClr val="003300"/>
                          </a:solidFill>
                          <a:latin typeface="Franklin Gothic Book"/>
                          <a:cs typeface="Franklin Gothic Book"/>
                        </a:rPr>
                        <a:t>1955</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solidFill>
                            <a:srgbClr val="003300"/>
                          </a:solidFill>
                          <a:latin typeface="Franklin Gothic Book"/>
                          <a:cs typeface="Franklin Gothic Book"/>
                        </a:rPr>
                        <a:t>1965</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solidFill>
                            <a:srgbClr val="003300"/>
                          </a:solidFill>
                          <a:latin typeface="Franklin Gothic Book"/>
                          <a:cs typeface="Franklin Gothic Book"/>
                        </a:rPr>
                        <a:t>1975</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solidFill>
                            <a:srgbClr val="003300"/>
                          </a:solidFill>
                          <a:latin typeface="Franklin Gothic Book"/>
                          <a:cs typeface="Franklin Gothic Book"/>
                        </a:rPr>
                        <a:t>1985</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solidFill>
                            <a:srgbClr val="003300"/>
                          </a:solidFill>
                          <a:latin typeface="Franklin Gothic Book"/>
                          <a:cs typeface="Franklin Gothic Book"/>
                        </a:rPr>
                        <a:t>1995</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solidFill>
                            <a:srgbClr val="003300"/>
                          </a:solidFill>
                          <a:latin typeface="Franklin Gothic Book"/>
                          <a:cs typeface="Franklin Gothic Book"/>
                        </a:rPr>
                        <a:t>2009</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555554542"/>
              </p:ext>
            </p:extLst>
          </p:nvPr>
        </p:nvGraphicFramePr>
        <p:xfrm>
          <a:off x="1822615" y="1707026"/>
          <a:ext cx="6795631" cy="3760407"/>
        </p:xfrm>
        <a:graphic>
          <a:graphicData uri="http://schemas.openxmlformats.org/drawingml/2006/table">
            <a:tbl>
              <a:tblPr>
                <a:effectLst/>
                <a:tableStyleId>{5C22544A-7EE6-4342-B048-85BDC9FD1C3A}</a:tableStyleId>
              </a:tblPr>
              <a:tblGrid>
                <a:gridCol w="6795631"/>
              </a:tblGrid>
              <a:tr h="1253469">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lnTlToBr w="12700" cmpd="sng">
                      <a:noFill/>
                      <a:prstDash val="solid"/>
                    </a:lnTlToBr>
                    <a:lnBlToTr w="12700" cmpd="sng">
                      <a:noFill/>
                      <a:prstDash val="solid"/>
                    </a:lnBlToTr>
                    <a:noFill/>
                  </a:tcPr>
                </a:tc>
              </a:tr>
              <a:tr h="1253469">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lnTlToBr w="12700" cmpd="sng">
                      <a:noFill/>
                      <a:prstDash val="solid"/>
                    </a:lnTlToBr>
                    <a:lnBlToTr w="12700" cmpd="sng">
                      <a:noFill/>
                      <a:prstDash val="solid"/>
                    </a:lnBlToTr>
                    <a:noFill/>
                  </a:tcPr>
                </a:tc>
              </a:tr>
              <a:tr h="1253469">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rgbClr r="0" g="0" b="0"/>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4" name="Up Arrow Callout 13"/>
          <p:cNvSpPr/>
          <p:nvPr/>
        </p:nvSpPr>
        <p:spPr>
          <a:xfrm>
            <a:off x="1632931" y="2391488"/>
            <a:ext cx="2094770" cy="1641054"/>
          </a:xfrm>
          <a:prstGeom prst="upArrowCallout">
            <a:avLst>
              <a:gd name="adj1" fmla="val 7799"/>
              <a:gd name="adj2" fmla="val 8223"/>
              <a:gd name="adj3" fmla="val 13816"/>
              <a:gd name="adj4" fmla="val 42819"/>
            </a:avLst>
          </a:prstGeom>
          <a:solidFill>
            <a:srgbClr val="800000"/>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Franklin Gothic Book"/>
                <a:cs typeface="Franklin Gothic Book"/>
              </a:rPr>
              <a:t>First province implements NHP</a:t>
            </a:r>
            <a:endParaRPr lang="en-US" sz="2000" dirty="0">
              <a:latin typeface="Franklin Gothic Book"/>
              <a:cs typeface="Franklin Gothic Book"/>
            </a:endParaRPr>
          </a:p>
        </p:txBody>
      </p:sp>
      <p:sp>
        <p:nvSpPr>
          <p:cNvPr id="18" name="TextBox 17"/>
          <p:cNvSpPr txBox="1"/>
          <p:nvPr/>
        </p:nvSpPr>
        <p:spPr>
          <a:xfrm>
            <a:off x="4379223" y="4527332"/>
            <a:ext cx="1373422" cy="461665"/>
          </a:xfrm>
          <a:prstGeom prst="rect">
            <a:avLst/>
          </a:prstGeom>
          <a:solidFill>
            <a:srgbClr val="800000"/>
          </a:solidFill>
          <a:effectLst>
            <a:outerShdw blurRad="50800" dist="38100" dir="2700000" algn="tl" rotWithShape="0">
              <a:prstClr val="black">
                <a:alpha val="40000"/>
              </a:prstClr>
            </a:outerShdw>
          </a:effectLst>
        </p:spPr>
        <p:txBody>
          <a:bodyPr wrap="square" rtlCol="0">
            <a:spAutoFit/>
          </a:bodyPr>
          <a:lstStyle/>
          <a:p>
            <a:pPr algn="ctr"/>
            <a:r>
              <a:rPr lang="en-US" sz="2400" dirty="0" smtClean="0">
                <a:solidFill>
                  <a:srgbClr val="EBF1DD"/>
                </a:solidFill>
                <a:latin typeface="Franklin Gothic Book"/>
                <a:cs typeface="Franklin Gothic Book"/>
              </a:rPr>
              <a:t>Canada</a:t>
            </a:r>
            <a:endParaRPr lang="en-US" sz="2400" dirty="0">
              <a:solidFill>
                <a:srgbClr val="EBF1DD"/>
              </a:solidFill>
              <a:latin typeface="Franklin Gothic Book"/>
              <a:cs typeface="Franklin Gothic Book"/>
            </a:endParaRPr>
          </a:p>
        </p:txBody>
      </p:sp>
      <p:sp>
        <p:nvSpPr>
          <p:cNvPr id="20" name="TextBox 19"/>
          <p:cNvSpPr txBox="1"/>
          <p:nvPr/>
        </p:nvSpPr>
        <p:spPr>
          <a:xfrm>
            <a:off x="6222284" y="3830342"/>
            <a:ext cx="960963" cy="461665"/>
          </a:xfrm>
          <a:prstGeom prst="rect">
            <a:avLst/>
          </a:prstGeom>
          <a:solidFill>
            <a:schemeClr val="accent1">
              <a:lumMod val="50000"/>
            </a:schemeClr>
          </a:solidFill>
          <a:effectLst>
            <a:outerShdw blurRad="50800" dist="38100" dir="2700000" algn="tl" rotWithShape="0">
              <a:prstClr val="black">
                <a:alpha val="40000"/>
              </a:prstClr>
            </a:outerShdw>
          </a:effectLst>
        </p:spPr>
        <p:txBody>
          <a:bodyPr wrap="square" rtlCol="0">
            <a:spAutoFit/>
          </a:bodyPr>
          <a:lstStyle/>
          <a:p>
            <a:pPr algn="ctr"/>
            <a:r>
              <a:rPr lang="en-US" sz="2400" dirty="0" smtClean="0">
                <a:solidFill>
                  <a:srgbClr val="EBF1DD"/>
                </a:solidFill>
                <a:latin typeface="Franklin Gothic Book"/>
                <a:cs typeface="Franklin Gothic Book"/>
              </a:rPr>
              <a:t>USA</a:t>
            </a:r>
            <a:endParaRPr lang="en-US" sz="2400" dirty="0">
              <a:solidFill>
                <a:srgbClr val="EBF1DD"/>
              </a:solidFill>
              <a:latin typeface="Franklin Gothic Book"/>
              <a:cs typeface="Franklin Gothic Book"/>
            </a:endParaRPr>
          </a:p>
        </p:txBody>
      </p:sp>
      <p:sp>
        <p:nvSpPr>
          <p:cNvPr id="21" name="Freeform 20"/>
          <p:cNvSpPr/>
          <p:nvPr/>
        </p:nvSpPr>
        <p:spPr>
          <a:xfrm>
            <a:off x="3351018" y="2695965"/>
            <a:ext cx="5271614" cy="2152316"/>
          </a:xfrm>
          <a:custGeom>
            <a:avLst/>
            <a:gdLst>
              <a:gd name="connsiteX0" fmla="*/ 0 w 5271614"/>
              <a:gd name="connsiteY0" fmla="*/ 0 h 2152316"/>
              <a:gd name="connsiteX1" fmla="*/ 160421 w 5271614"/>
              <a:gd name="connsiteY1" fmla="*/ 227263 h 2152316"/>
              <a:gd name="connsiteX2" fmla="*/ 213894 w 5271614"/>
              <a:gd name="connsiteY2" fmla="*/ 334210 h 2152316"/>
              <a:gd name="connsiteX3" fmla="*/ 347578 w 5271614"/>
              <a:gd name="connsiteY3" fmla="*/ 401053 h 2152316"/>
              <a:gd name="connsiteX4" fmla="*/ 534736 w 5271614"/>
              <a:gd name="connsiteY4" fmla="*/ 592667 h 2152316"/>
              <a:gd name="connsiteX5" fmla="*/ 597122 w 5271614"/>
              <a:gd name="connsiteY5" fmla="*/ 597123 h 2152316"/>
              <a:gd name="connsiteX6" fmla="*/ 753087 w 5271614"/>
              <a:gd name="connsiteY6" fmla="*/ 855579 h 2152316"/>
              <a:gd name="connsiteX7" fmla="*/ 949157 w 5271614"/>
              <a:gd name="connsiteY7" fmla="*/ 940246 h 2152316"/>
              <a:gd name="connsiteX8" fmla="*/ 1301193 w 5271614"/>
              <a:gd name="connsiteY8" fmla="*/ 1238807 h 2152316"/>
              <a:gd name="connsiteX9" fmla="*/ 1381403 w 5271614"/>
              <a:gd name="connsiteY9" fmla="*/ 1256631 h 2152316"/>
              <a:gd name="connsiteX10" fmla="*/ 1474982 w 5271614"/>
              <a:gd name="connsiteY10" fmla="*/ 1368035 h 2152316"/>
              <a:gd name="connsiteX11" fmla="*/ 1728982 w 5271614"/>
              <a:gd name="connsiteY11" fmla="*/ 1528456 h 2152316"/>
              <a:gd name="connsiteX12" fmla="*/ 1755719 w 5271614"/>
              <a:gd name="connsiteY12" fmla="*/ 1586386 h 2152316"/>
              <a:gd name="connsiteX13" fmla="*/ 1804736 w 5271614"/>
              <a:gd name="connsiteY13" fmla="*/ 1599754 h 2152316"/>
              <a:gd name="connsiteX14" fmla="*/ 2165684 w 5271614"/>
              <a:gd name="connsiteY14" fmla="*/ 1778000 h 2152316"/>
              <a:gd name="connsiteX15" fmla="*/ 2294912 w 5271614"/>
              <a:gd name="connsiteY15" fmla="*/ 1760175 h 2152316"/>
              <a:gd name="connsiteX16" fmla="*/ 2540000 w 5271614"/>
              <a:gd name="connsiteY16" fmla="*/ 1858210 h 2152316"/>
              <a:gd name="connsiteX17" fmla="*/ 2762807 w 5271614"/>
              <a:gd name="connsiteY17" fmla="*/ 1876035 h 2152316"/>
              <a:gd name="connsiteX18" fmla="*/ 3007894 w 5271614"/>
              <a:gd name="connsiteY18" fmla="*/ 1978526 h 2152316"/>
              <a:gd name="connsiteX19" fmla="*/ 3493614 w 5271614"/>
              <a:gd name="connsiteY19" fmla="*/ 1982982 h 2152316"/>
              <a:gd name="connsiteX20" fmla="*/ 3707508 w 5271614"/>
              <a:gd name="connsiteY20" fmla="*/ 2081017 h 2152316"/>
              <a:gd name="connsiteX21" fmla="*/ 4848280 w 5271614"/>
              <a:gd name="connsiteY21" fmla="*/ 2121123 h 2152316"/>
              <a:gd name="connsiteX22" fmla="*/ 4897298 w 5271614"/>
              <a:gd name="connsiteY22" fmla="*/ 2147860 h 2152316"/>
              <a:gd name="connsiteX23" fmla="*/ 5271614 w 5271614"/>
              <a:gd name="connsiteY23" fmla="*/ 2152316 h 2152316"/>
              <a:gd name="connsiteX24" fmla="*/ 5267157 w 5271614"/>
              <a:gd name="connsiteY24" fmla="*/ 1987439 h 2152316"/>
              <a:gd name="connsiteX25" fmla="*/ 5053263 w 5271614"/>
              <a:gd name="connsiteY25" fmla="*/ 1947333 h 2152316"/>
              <a:gd name="connsiteX26" fmla="*/ 4919578 w 5271614"/>
              <a:gd name="connsiteY26" fmla="*/ 1956246 h 2152316"/>
              <a:gd name="connsiteX27" fmla="*/ 4563087 w 5271614"/>
              <a:gd name="connsiteY27" fmla="*/ 1942877 h 2152316"/>
              <a:gd name="connsiteX28" fmla="*/ 4518526 w 5271614"/>
              <a:gd name="connsiteY28" fmla="*/ 1902772 h 2152316"/>
              <a:gd name="connsiteX29" fmla="*/ 4268982 w 5271614"/>
              <a:gd name="connsiteY29" fmla="*/ 1925053 h 2152316"/>
              <a:gd name="connsiteX30" fmla="*/ 3916947 w 5271614"/>
              <a:gd name="connsiteY30" fmla="*/ 1880491 h 2152316"/>
              <a:gd name="connsiteX31" fmla="*/ 3582736 w 5271614"/>
              <a:gd name="connsiteY31" fmla="*/ 1858210 h 2152316"/>
              <a:gd name="connsiteX32" fmla="*/ 3212877 w 5271614"/>
              <a:gd name="connsiteY32" fmla="*/ 1715614 h 2152316"/>
              <a:gd name="connsiteX33" fmla="*/ 3163859 w 5271614"/>
              <a:gd name="connsiteY33" fmla="*/ 1720070 h 2152316"/>
              <a:gd name="connsiteX34" fmla="*/ 2896491 w 5271614"/>
              <a:gd name="connsiteY34" fmla="*/ 1657684 h 2152316"/>
              <a:gd name="connsiteX35" fmla="*/ 2713789 w 5271614"/>
              <a:gd name="connsiteY35" fmla="*/ 1532912 h 2152316"/>
              <a:gd name="connsiteX36" fmla="*/ 2673684 w 5271614"/>
              <a:gd name="connsiteY36" fmla="*/ 1524000 h 2152316"/>
              <a:gd name="connsiteX37" fmla="*/ 2548912 w 5271614"/>
              <a:gd name="connsiteY37" fmla="*/ 1555193 h 2152316"/>
              <a:gd name="connsiteX38" fmla="*/ 2455333 w 5271614"/>
              <a:gd name="connsiteY38" fmla="*/ 1474982 h 2152316"/>
              <a:gd name="connsiteX39" fmla="*/ 2232526 w 5271614"/>
              <a:gd name="connsiteY39" fmla="*/ 1466070 h 2152316"/>
              <a:gd name="connsiteX40" fmla="*/ 2152315 w 5271614"/>
              <a:gd name="connsiteY40" fmla="*/ 1417053 h 2152316"/>
              <a:gd name="connsiteX41" fmla="*/ 1893859 w 5271614"/>
              <a:gd name="connsiteY41" fmla="*/ 1336842 h 2152316"/>
              <a:gd name="connsiteX42" fmla="*/ 1590842 w 5271614"/>
              <a:gd name="connsiteY42" fmla="*/ 1158596 h 2152316"/>
              <a:gd name="connsiteX43" fmla="*/ 1532912 w 5271614"/>
              <a:gd name="connsiteY43" fmla="*/ 1176421 h 2152316"/>
              <a:gd name="connsiteX44" fmla="*/ 1354666 w 5271614"/>
              <a:gd name="connsiteY44" fmla="*/ 1033824 h 2152316"/>
              <a:gd name="connsiteX45" fmla="*/ 1270000 w 5271614"/>
              <a:gd name="connsiteY45" fmla="*/ 1020456 h 2152316"/>
              <a:gd name="connsiteX46" fmla="*/ 1033824 w 5271614"/>
              <a:gd name="connsiteY46" fmla="*/ 802105 h 2152316"/>
              <a:gd name="connsiteX47" fmla="*/ 900140 w 5271614"/>
              <a:gd name="connsiteY47" fmla="*/ 699614 h 2152316"/>
              <a:gd name="connsiteX48" fmla="*/ 623859 w 5271614"/>
              <a:gd name="connsiteY48" fmla="*/ 445614 h 2152316"/>
              <a:gd name="connsiteX49" fmla="*/ 467894 w 5271614"/>
              <a:gd name="connsiteY49" fmla="*/ 369860 h 2152316"/>
              <a:gd name="connsiteX50" fmla="*/ 98035 w 5271614"/>
              <a:gd name="connsiteY50" fmla="*/ 26737 h 2152316"/>
              <a:gd name="connsiteX51" fmla="*/ 0 w 5271614"/>
              <a:gd name="connsiteY51" fmla="*/ 0 h 2152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271614" h="2152316">
                <a:moveTo>
                  <a:pt x="0" y="0"/>
                </a:moveTo>
                <a:lnTo>
                  <a:pt x="160421" y="227263"/>
                </a:lnTo>
                <a:lnTo>
                  <a:pt x="213894" y="334210"/>
                </a:lnTo>
                <a:lnTo>
                  <a:pt x="347578" y="401053"/>
                </a:lnTo>
                <a:lnTo>
                  <a:pt x="534736" y="592667"/>
                </a:lnTo>
                <a:lnTo>
                  <a:pt x="597122" y="597123"/>
                </a:lnTo>
                <a:lnTo>
                  <a:pt x="753087" y="855579"/>
                </a:lnTo>
                <a:lnTo>
                  <a:pt x="949157" y="940246"/>
                </a:lnTo>
                <a:lnTo>
                  <a:pt x="1301193" y="1238807"/>
                </a:lnTo>
                <a:lnTo>
                  <a:pt x="1381403" y="1256631"/>
                </a:lnTo>
                <a:lnTo>
                  <a:pt x="1474982" y="1368035"/>
                </a:lnTo>
                <a:lnTo>
                  <a:pt x="1728982" y="1528456"/>
                </a:lnTo>
                <a:lnTo>
                  <a:pt x="1755719" y="1586386"/>
                </a:lnTo>
                <a:lnTo>
                  <a:pt x="1804736" y="1599754"/>
                </a:lnTo>
                <a:lnTo>
                  <a:pt x="2165684" y="1778000"/>
                </a:lnTo>
                <a:lnTo>
                  <a:pt x="2294912" y="1760175"/>
                </a:lnTo>
                <a:lnTo>
                  <a:pt x="2540000" y="1858210"/>
                </a:lnTo>
                <a:lnTo>
                  <a:pt x="2762807" y="1876035"/>
                </a:lnTo>
                <a:lnTo>
                  <a:pt x="3007894" y="1978526"/>
                </a:lnTo>
                <a:lnTo>
                  <a:pt x="3493614" y="1982982"/>
                </a:lnTo>
                <a:lnTo>
                  <a:pt x="3707508" y="2081017"/>
                </a:lnTo>
                <a:lnTo>
                  <a:pt x="4848280" y="2121123"/>
                </a:lnTo>
                <a:lnTo>
                  <a:pt x="4897298" y="2147860"/>
                </a:lnTo>
                <a:lnTo>
                  <a:pt x="5271614" y="2152316"/>
                </a:lnTo>
                <a:lnTo>
                  <a:pt x="5267157" y="1987439"/>
                </a:lnTo>
                <a:lnTo>
                  <a:pt x="5053263" y="1947333"/>
                </a:lnTo>
                <a:lnTo>
                  <a:pt x="4919578" y="1956246"/>
                </a:lnTo>
                <a:lnTo>
                  <a:pt x="4563087" y="1942877"/>
                </a:lnTo>
                <a:lnTo>
                  <a:pt x="4518526" y="1902772"/>
                </a:lnTo>
                <a:lnTo>
                  <a:pt x="4268982" y="1925053"/>
                </a:lnTo>
                <a:lnTo>
                  <a:pt x="3916947" y="1880491"/>
                </a:lnTo>
                <a:lnTo>
                  <a:pt x="3582736" y="1858210"/>
                </a:lnTo>
                <a:lnTo>
                  <a:pt x="3212877" y="1715614"/>
                </a:lnTo>
                <a:lnTo>
                  <a:pt x="3163859" y="1720070"/>
                </a:lnTo>
                <a:lnTo>
                  <a:pt x="2896491" y="1657684"/>
                </a:lnTo>
                <a:lnTo>
                  <a:pt x="2713789" y="1532912"/>
                </a:lnTo>
                <a:lnTo>
                  <a:pt x="2673684" y="1524000"/>
                </a:lnTo>
                <a:lnTo>
                  <a:pt x="2548912" y="1555193"/>
                </a:lnTo>
                <a:lnTo>
                  <a:pt x="2455333" y="1474982"/>
                </a:lnTo>
                <a:lnTo>
                  <a:pt x="2232526" y="1466070"/>
                </a:lnTo>
                <a:lnTo>
                  <a:pt x="2152315" y="1417053"/>
                </a:lnTo>
                <a:lnTo>
                  <a:pt x="1893859" y="1336842"/>
                </a:lnTo>
                <a:lnTo>
                  <a:pt x="1590842" y="1158596"/>
                </a:lnTo>
                <a:lnTo>
                  <a:pt x="1532912" y="1176421"/>
                </a:lnTo>
                <a:lnTo>
                  <a:pt x="1354666" y="1033824"/>
                </a:lnTo>
                <a:lnTo>
                  <a:pt x="1270000" y="1020456"/>
                </a:lnTo>
                <a:lnTo>
                  <a:pt x="1033824" y="802105"/>
                </a:lnTo>
                <a:lnTo>
                  <a:pt x="900140" y="699614"/>
                </a:lnTo>
                <a:lnTo>
                  <a:pt x="623859" y="445614"/>
                </a:lnTo>
                <a:lnTo>
                  <a:pt x="467894" y="369860"/>
                </a:lnTo>
                <a:lnTo>
                  <a:pt x="98035" y="26737"/>
                </a:lnTo>
                <a:lnTo>
                  <a:pt x="0" y="0"/>
                </a:lnTo>
                <a:close/>
              </a:path>
            </a:pathLst>
          </a:custGeom>
          <a:solidFill>
            <a:srgbClr val="8000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1822319" y="1469102"/>
            <a:ext cx="1104663" cy="864177"/>
          </a:xfrm>
          <a:custGeom>
            <a:avLst/>
            <a:gdLst>
              <a:gd name="connsiteX0" fmla="*/ 0 w 1104663"/>
              <a:gd name="connsiteY0" fmla="*/ 71388 h 864177"/>
              <a:gd name="connsiteX1" fmla="*/ 7514 w 1104663"/>
              <a:gd name="connsiteY1" fmla="*/ 683827 h 864177"/>
              <a:gd name="connsiteX2" fmla="*/ 93934 w 1104663"/>
              <a:gd name="connsiteY2" fmla="*/ 713886 h 864177"/>
              <a:gd name="connsiteX3" fmla="*/ 368221 w 1104663"/>
              <a:gd name="connsiteY3" fmla="*/ 601167 h 864177"/>
              <a:gd name="connsiteX4" fmla="*/ 439610 w 1104663"/>
              <a:gd name="connsiteY4" fmla="*/ 623710 h 864177"/>
              <a:gd name="connsiteX5" fmla="*/ 529787 w 1104663"/>
              <a:gd name="connsiteY5" fmla="*/ 691342 h 864177"/>
              <a:gd name="connsiteX6" fmla="*/ 627478 w 1104663"/>
              <a:gd name="connsiteY6" fmla="*/ 713886 h 864177"/>
              <a:gd name="connsiteX7" fmla="*/ 683839 w 1104663"/>
              <a:gd name="connsiteY7" fmla="*/ 755216 h 864177"/>
              <a:gd name="connsiteX8" fmla="*/ 804074 w 1104663"/>
              <a:gd name="connsiteY8" fmla="*/ 830362 h 864177"/>
              <a:gd name="connsiteX9" fmla="*/ 999457 w 1104663"/>
              <a:gd name="connsiteY9" fmla="*/ 826604 h 864177"/>
              <a:gd name="connsiteX10" fmla="*/ 1104663 w 1104663"/>
              <a:gd name="connsiteY10" fmla="*/ 864177 h 864177"/>
              <a:gd name="connsiteX11" fmla="*/ 984427 w 1104663"/>
              <a:gd name="connsiteY11" fmla="*/ 713886 h 864177"/>
              <a:gd name="connsiteX12" fmla="*/ 860435 w 1104663"/>
              <a:gd name="connsiteY12" fmla="*/ 541050 h 864177"/>
              <a:gd name="connsiteX13" fmla="*/ 781530 w 1104663"/>
              <a:gd name="connsiteY13" fmla="*/ 593652 h 864177"/>
              <a:gd name="connsiteX14" fmla="*/ 623721 w 1104663"/>
              <a:gd name="connsiteY14" fmla="*/ 578623 h 864177"/>
              <a:gd name="connsiteX15" fmla="*/ 495971 w 1104663"/>
              <a:gd name="connsiteY15" fmla="*/ 428331 h 864177"/>
              <a:gd name="connsiteX16" fmla="*/ 375735 w 1104663"/>
              <a:gd name="connsiteY16" fmla="*/ 191622 h 864177"/>
              <a:gd name="connsiteX17" fmla="*/ 281801 w 1104663"/>
              <a:gd name="connsiteY17" fmla="*/ 165321 h 864177"/>
              <a:gd name="connsiteX18" fmla="*/ 105206 w 1104663"/>
              <a:gd name="connsiteY18" fmla="*/ 0 h 864177"/>
              <a:gd name="connsiteX19" fmla="*/ 0 w 1104663"/>
              <a:gd name="connsiteY19" fmla="*/ 71388 h 8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4663" h="864177">
                <a:moveTo>
                  <a:pt x="0" y="71388"/>
                </a:moveTo>
                <a:cubicBezTo>
                  <a:pt x="2505" y="275534"/>
                  <a:pt x="5009" y="479681"/>
                  <a:pt x="7514" y="683827"/>
                </a:cubicBezTo>
                <a:lnTo>
                  <a:pt x="93934" y="713886"/>
                </a:lnTo>
                <a:lnTo>
                  <a:pt x="368221" y="601167"/>
                </a:lnTo>
                <a:lnTo>
                  <a:pt x="439610" y="623710"/>
                </a:lnTo>
                <a:lnTo>
                  <a:pt x="529787" y="691342"/>
                </a:lnTo>
                <a:lnTo>
                  <a:pt x="627478" y="713886"/>
                </a:lnTo>
                <a:lnTo>
                  <a:pt x="683839" y="755216"/>
                </a:lnTo>
                <a:lnTo>
                  <a:pt x="804074" y="830362"/>
                </a:lnTo>
                <a:lnTo>
                  <a:pt x="999457" y="826604"/>
                </a:lnTo>
                <a:lnTo>
                  <a:pt x="1104663" y="864177"/>
                </a:lnTo>
                <a:lnTo>
                  <a:pt x="984427" y="713886"/>
                </a:lnTo>
                <a:lnTo>
                  <a:pt x="860435" y="541050"/>
                </a:lnTo>
                <a:lnTo>
                  <a:pt x="781530" y="593652"/>
                </a:lnTo>
                <a:lnTo>
                  <a:pt x="623721" y="578623"/>
                </a:lnTo>
                <a:lnTo>
                  <a:pt x="495971" y="428331"/>
                </a:lnTo>
                <a:lnTo>
                  <a:pt x="375735" y="191622"/>
                </a:lnTo>
                <a:lnTo>
                  <a:pt x="281801" y="165321"/>
                </a:lnTo>
                <a:lnTo>
                  <a:pt x="105206" y="0"/>
                </a:lnTo>
                <a:lnTo>
                  <a:pt x="0" y="71388"/>
                </a:lnTo>
                <a:close/>
              </a:path>
            </a:pathLst>
          </a:custGeom>
          <a:solidFill>
            <a:schemeClr val="accent1">
              <a:lumMod val="5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2964555" y="2355823"/>
            <a:ext cx="221684" cy="172836"/>
          </a:xfrm>
          <a:custGeom>
            <a:avLst/>
            <a:gdLst>
              <a:gd name="connsiteX0" fmla="*/ 0 w 221684"/>
              <a:gd name="connsiteY0" fmla="*/ 0 h 172836"/>
              <a:gd name="connsiteX1" fmla="*/ 93934 w 221684"/>
              <a:gd name="connsiteY1" fmla="*/ 127748 h 172836"/>
              <a:gd name="connsiteX2" fmla="*/ 221684 w 221684"/>
              <a:gd name="connsiteY2" fmla="*/ 172836 h 172836"/>
              <a:gd name="connsiteX3" fmla="*/ 127751 w 221684"/>
              <a:gd name="connsiteY3" fmla="*/ 26301 h 172836"/>
              <a:gd name="connsiteX4" fmla="*/ 0 w 221684"/>
              <a:gd name="connsiteY4" fmla="*/ 0 h 172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684" h="172836">
                <a:moveTo>
                  <a:pt x="0" y="0"/>
                </a:moveTo>
                <a:lnTo>
                  <a:pt x="93934" y="127748"/>
                </a:lnTo>
                <a:lnTo>
                  <a:pt x="221684" y="172836"/>
                </a:lnTo>
                <a:lnTo>
                  <a:pt x="127751" y="26301"/>
                </a:lnTo>
                <a:lnTo>
                  <a:pt x="0" y="0"/>
                </a:lnTo>
                <a:close/>
              </a:path>
            </a:pathLst>
          </a:custGeom>
          <a:solidFill>
            <a:srgbClr val="80000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p:cNvSpPr/>
          <p:nvPr/>
        </p:nvSpPr>
        <p:spPr>
          <a:xfrm>
            <a:off x="1818310" y="1463362"/>
            <a:ext cx="6809278" cy="3415427"/>
          </a:xfrm>
          <a:custGeom>
            <a:avLst/>
            <a:gdLst>
              <a:gd name="connsiteX0" fmla="*/ 0 w 6809278"/>
              <a:gd name="connsiteY0" fmla="*/ 69652 h 3415427"/>
              <a:gd name="connsiteX1" fmla="*/ 123085 w 6809278"/>
              <a:gd name="connsiteY1" fmla="*/ 2513 h 3415427"/>
              <a:gd name="connsiteX2" fmla="*/ 268550 w 6809278"/>
              <a:gd name="connsiteY2" fmla="*/ 147981 h 3415427"/>
              <a:gd name="connsiteX3" fmla="*/ 380446 w 6809278"/>
              <a:gd name="connsiteY3" fmla="*/ 192741 h 3415427"/>
              <a:gd name="connsiteX4" fmla="*/ 509126 w 6809278"/>
              <a:gd name="connsiteY4" fmla="*/ 444513 h 3415427"/>
              <a:gd name="connsiteX5" fmla="*/ 637807 w 6809278"/>
              <a:gd name="connsiteY5" fmla="*/ 573197 h 3415427"/>
              <a:gd name="connsiteX6" fmla="*/ 788866 w 6809278"/>
              <a:gd name="connsiteY6" fmla="*/ 584387 h 3415427"/>
              <a:gd name="connsiteX7" fmla="*/ 883978 w 6809278"/>
              <a:gd name="connsiteY7" fmla="*/ 545222 h 3415427"/>
              <a:gd name="connsiteX8" fmla="*/ 1180502 w 6809278"/>
              <a:gd name="connsiteY8" fmla="*/ 959248 h 3415427"/>
              <a:gd name="connsiteX9" fmla="*/ 1281209 w 6809278"/>
              <a:gd name="connsiteY9" fmla="*/ 1048767 h 3415427"/>
              <a:gd name="connsiteX10" fmla="*/ 1409889 w 6809278"/>
              <a:gd name="connsiteY10" fmla="*/ 1121501 h 3415427"/>
              <a:gd name="connsiteX11" fmla="*/ 1684034 w 6809278"/>
              <a:gd name="connsiteY11" fmla="*/ 1446008 h 3415427"/>
              <a:gd name="connsiteX12" fmla="*/ 1745577 w 6809278"/>
              <a:gd name="connsiteY12" fmla="*/ 1574691 h 3415427"/>
              <a:gd name="connsiteX13" fmla="*/ 1891042 w 6809278"/>
              <a:gd name="connsiteY13" fmla="*/ 1641831 h 3415427"/>
              <a:gd name="connsiteX14" fmla="*/ 2053291 w 6809278"/>
              <a:gd name="connsiteY14" fmla="*/ 1837654 h 3415427"/>
              <a:gd name="connsiteX15" fmla="*/ 2137213 w 6809278"/>
              <a:gd name="connsiteY15" fmla="*/ 1843249 h 3415427"/>
              <a:gd name="connsiteX16" fmla="*/ 2288273 w 6809278"/>
              <a:gd name="connsiteY16" fmla="*/ 2072641 h 3415427"/>
              <a:gd name="connsiteX17" fmla="*/ 2495280 w 6809278"/>
              <a:gd name="connsiteY17" fmla="*/ 2195730 h 3415427"/>
              <a:gd name="connsiteX18" fmla="*/ 2696693 w 6809278"/>
              <a:gd name="connsiteY18" fmla="*/ 2369173 h 3415427"/>
              <a:gd name="connsiteX19" fmla="*/ 2808589 w 6809278"/>
              <a:gd name="connsiteY19" fmla="*/ 2464287 h 3415427"/>
              <a:gd name="connsiteX20" fmla="*/ 2909295 w 6809278"/>
              <a:gd name="connsiteY20" fmla="*/ 2503452 h 3415427"/>
              <a:gd name="connsiteX21" fmla="*/ 3004407 w 6809278"/>
              <a:gd name="connsiteY21" fmla="*/ 2615351 h 3415427"/>
              <a:gd name="connsiteX22" fmla="*/ 3205820 w 6809278"/>
              <a:gd name="connsiteY22" fmla="*/ 2732844 h 3415427"/>
              <a:gd name="connsiteX23" fmla="*/ 3256173 w 6809278"/>
              <a:gd name="connsiteY23" fmla="*/ 2772009 h 3415427"/>
              <a:gd name="connsiteX24" fmla="*/ 3284147 w 6809278"/>
              <a:gd name="connsiteY24" fmla="*/ 2816769 h 3415427"/>
              <a:gd name="connsiteX25" fmla="*/ 3642214 w 6809278"/>
              <a:gd name="connsiteY25" fmla="*/ 3001402 h 3415427"/>
              <a:gd name="connsiteX26" fmla="*/ 3860411 w 6809278"/>
              <a:gd name="connsiteY26" fmla="*/ 3006997 h 3415427"/>
              <a:gd name="connsiteX27" fmla="*/ 4067419 w 6809278"/>
              <a:gd name="connsiteY27" fmla="*/ 3090921 h 3415427"/>
              <a:gd name="connsiteX28" fmla="*/ 4285616 w 6809278"/>
              <a:gd name="connsiteY28" fmla="*/ 3124490 h 3415427"/>
              <a:gd name="connsiteX29" fmla="*/ 4565356 w 6809278"/>
              <a:gd name="connsiteY29" fmla="*/ 3225199 h 3415427"/>
              <a:gd name="connsiteX30" fmla="*/ 4984966 w 6809278"/>
              <a:gd name="connsiteY30" fmla="*/ 3230794 h 3415427"/>
              <a:gd name="connsiteX31" fmla="*/ 5287085 w 6809278"/>
              <a:gd name="connsiteY31" fmla="*/ 3325908 h 3415427"/>
              <a:gd name="connsiteX32" fmla="*/ 5824186 w 6809278"/>
              <a:gd name="connsiteY32" fmla="*/ 3359478 h 3415427"/>
              <a:gd name="connsiteX33" fmla="*/ 6338907 w 6809278"/>
              <a:gd name="connsiteY33" fmla="*/ 3353883 h 3415427"/>
              <a:gd name="connsiteX34" fmla="*/ 6422829 w 6809278"/>
              <a:gd name="connsiteY34" fmla="*/ 3387453 h 3415427"/>
              <a:gd name="connsiteX35" fmla="*/ 6747328 w 6809278"/>
              <a:gd name="connsiteY35" fmla="*/ 3393048 h 3415427"/>
              <a:gd name="connsiteX36" fmla="*/ 6808870 w 6809278"/>
              <a:gd name="connsiteY36" fmla="*/ 3415427 h 34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809278" h="3415427">
                <a:moveTo>
                  <a:pt x="0" y="69652"/>
                </a:moveTo>
                <a:cubicBezTo>
                  <a:pt x="39163" y="29555"/>
                  <a:pt x="78327" y="-10542"/>
                  <a:pt x="123085" y="2513"/>
                </a:cubicBezTo>
                <a:cubicBezTo>
                  <a:pt x="167843" y="15568"/>
                  <a:pt x="225657" y="116276"/>
                  <a:pt x="268550" y="147981"/>
                </a:cubicBezTo>
                <a:cubicBezTo>
                  <a:pt x="311443" y="179686"/>
                  <a:pt x="340350" y="143319"/>
                  <a:pt x="380446" y="192741"/>
                </a:cubicBezTo>
                <a:cubicBezTo>
                  <a:pt x="420542" y="242163"/>
                  <a:pt x="466233" y="381104"/>
                  <a:pt x="509126" y="444513"/>
                </a:cubicBezTo>
                <a:cubicBezTo>
                  <a:pt x="552020" y="507922"/>
                  <a:pt x="591184" y="549885"/>
                  <a:pt x="637807" y="573197"/>
                </a:cubicBezTo>
                <a:cubicBezTo>
                  <a:pt x="684430" y="596509"/>
                  <a:pt x="747838" y="589049"/>
                  <a:pt x="788866" y="584387"/>
                </a:cubicBezTo>
                <a:cubicBezTo>
                  <a:pt x="829894" y="579725"/>
                  <a:pt x="818705" y="482745"/>
                  <a:pt x="883978" y="545222"/>
                </a:cubicBezTo>
                <a:cubicBezTo>
                  <a:pt x="949251" y="607699"/>
                  <a:pt x="1114297" y="875324"/>
                  <a:pt x="1180502" y="959248"/>
                </a:cubicBezTo>
                <a:cubicBezTo>
                  <a:pt x="1246707" y="1043172"/>
                  <a:pt x="1242978" y="1021725"/>
                  <a:pt x="1281209" y="1048767"/>
                </a:cubicBezTo>
                <a:cubicBezTo>
                  <a:pt x="1319440" y="1075809"/>
                  <a:pt x="1342752" y="1055294"/>
                  <a:pt x="1409889" y="1121501"/>
                </a:cubicBezTo>
                <a:cubicBezTo>
                  <a:pt x="1477027" y="1187708"/>
                  <a:pt x="1628086" y="1370476"/>
                  <a:pt x="1684034" y="1446008"/>
                </a:cubicBezTo>
                <a:cubicBezTo>
                  <a:pt x="1739982" y="1521540"/>
                  <a:pt x="1711076" y="1542054"/>
                  <a:pt x="1745577" y="1574691"/>
                </a:cubicBezTo>
                <a:cubicBezTo>
                  <a:pt x="1780078" y="1607328"/>
                  <a:pt x="1839756" y="1598004"/>
                  <a:pt x="1891042" y="1641831"/>
                </a:cubicBezTo>
                <a:cubicBezTo>
                  <a:pt x="1942328" y="1685658"/>
                  <a:pt x="2012262" y="1804084"/>
                  <a:pt x="2053291" y="1837654"/>
                </a:cubicBezTo>
                <a:cubicBezTo>
                  <a:pt x="2094320" y="1871224"/>
                  <a:pt x="2098049" y="1804085"/>
                  <a:pt x="2137213" y="1843249"/>
                </a:cubicBezTo>
                <a:cubicBezTo>
                  <a:pt x="2176377" y="1882414"/>
                  <a:pt x="2228595" y="2013894"/>
                  <a:pt x="2288273" y="2072641"/>
                </a:cubicBezTo>
                <a:cubicBezTo>
                  <a:pt x="2347951" y="2131388"/>
                  <a:pt x="2427210" y="2146308"/>
                  <a:pt x="2495280" y="2195730"/>
                </a:cubicBezTo>
                <a:cubicBezTo>
                  <a:pt x="2563350" y="2245152"/>
                  <a:pt x="2696693" y="2369173"/>
                  <a:pt x="2696693" y="2369173"/>
                </a:cubicBezTo>
                <a:cubicBezTo>
                  <a:pt x="2748911" y="2413933"/>
                  <a:pt x="2773155" y="2441907"/>
                  <a:pt x="2808589" y="2464287"/>
                </a:cubicBezTo>
                <a:cubicBezTo>
                  <a:pt x="2844023" y="2486667"/>
                  <a:pt x="2876659" y="2478275"/>
                  <a:pt x="2909295" y="2503452"/>
                </a:cubicBezTo>
                <a:cubicBezTo>
                  <a:pt x="2941931" y="2528629"/>
                  <a:pt x="2954986" y="2577119"/>
                  <a:pt x="3004407" y="2615351"/>
                </a:cubicBezTo>
                <a:cubicBezTo>
                  <a:pt x="3053828" y="2653583"/>
                  <a:pt x="3163859" y="2706734"/>
                  <a:pt x="3205820" y="2732844"/>
                </a:cubicBezTo>
                <a:cubicBezTo>
                  <a:pt x="3247781" y="2758954"/>
                  <a:pt x="3243119" y="2758022"/>
                  <a:pt x="3256173" y="2772009"/>
                </a:cubicBezTo>
                <a:cubicBezTo>
                  <a:pt x="3269227" y="2785996"/>
                  <a:pt x="3219807" y="2778537"/>
                  <a:pt x="3284147" y="2816769"/>
                </a:cubicBezTo>
                <a:cubicBezTo>
                  <a:pt x="3348487" y="2855001"/>
                  <a:pt x="3546170" y="2969697"/>
                  <a:pt x="3642214" y="3001402"/>
                </a:cubicBezTo>
                <a:cubicBezTo>
                  <a:pt x="3738258" y="3033107"/>
                  <a:pt x="3789544" y="2992077"/>
                  <a:pt x="3860411" y="3006997"/>
                </a:cubicBezTo>
                <a:cubicBezTo>
                  <a:pt x="3931278" y="3021917"/>
                  <a:pt x="3996552" y="3071339"/>
                  <a:pt x="4067419" y="3090921"/>
                </a:cubicBezTo>
                <a:cubicBezTo>
                  <a:pt x="4138286" y="3110503"/>
                  <a:pt x="4202627" y="3102110"/>
                  <a:pt x="4285616" y="3124490"/>
                </a:cubicBezTo>
                <a:cubicBezTo>
                  <a:pt x="4368605" y="3146870"/>
                  <a:pt x="4448798" y="3207482"/>
                  <a:pt x="4565356" y="3225199"/>
                </a:cubicBezTo>
                <a:cubicBezTo>
                  <a:pt x="4681914" y="3242916"/>
                  <a:pt x="4864678" y="3214009"/>
                  <a:pt x="4984966" y="3230794"/>
                </a:cubicBezTo>
                <a:cubicBezTo>
                  <a:pt x="5105254" y="3247579"/>
                  <a:pt x="5147215" y="3304461"/>
                  <a:pt x="5287085" y="3325908"/>
                </a:cubicBezTo>
                <a:cubicBezTo>
                  <a:pt x="5426955" y="3347355"/>
                  <a:pt x="5648882" y="3354816"/>
                  <a:pt x="5824186" y="3359478"/>
                </a:cubicBezTo>
                <a:cubicBezTo>
                  <a:pt x="5999490" y="3364141"/>
                  <a:pt x="6239133" y="3349221"/>
                  <a:pt x="6338907" y="3353883"/>
                </a:cubicBezTo>
                <a:cubicBezTo>
                  <a:pt x="6438681" y="3358546"/>
                  <a:pt x="6354759" y="3380926"/>
                  <a:pt x="6422829" y="3387453"/>
                </a:cubicBezTo>
                <a:cubicBezTo>
                  <a:pt x="6490899" y="3393981"/>
                  <a:pt x="6682988" y="3388386"/>
                  <a:pt x="6747328" y="3393048"/>
                </a:cubicBezTo>
                <a:cubicBezTo>
                  <a:pt x="6811668" y="3397710"/>
                  <a:pt x="6810269" y="3406568"/>
                  <a:pt x="6808870" y="3415427"/>
                </a:cubicBezTo>
              </a:path>
            </a:pathLst>
          </a:custGeom>
          <a:ln w="76200" cmpd="sng">
            <a:solidFill>
              <a:srgbClr val="80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1823905" y="2075595"/>
            <a:ext cx="6797681" cy="2618561"/>
          </a:xfrm>
          <a:custGeom>
            <a:avLst/>
            <a:gdLst>
              <a:gd name="connsiteX0" fmla="*/ 0 w 6797681"/>
              <a:gd name="connsiteY0" fmla="*/ 67268 h 2618561"/>
              <a:gd name="connsiteX1" fmla="*/ 134275 w 6797681"/>
              <a:gd name="connsiteY1" fmla="*/ 117622 h 2618561"/>
              <a:gd name="connsiteX2" fmla="*/ 374851 w 6797681"/>
              <a:gd name="connsiteY2" fmla="*/ 128 h 2618561"/>
              <a:gd name="connsiteX3" fmla="*/ 537100 w 6797681"/>
              <a:gd name="connsiteY3" fmla="*/ 95242 h 2618561"/>
              <a:gd name="connsiteX4" fmla="*/ 637807 w 6797681"/>
              <a:gd name="connsiteY4" fmla="*/ 123217 h 2618561"/>
              <a:gd name="connsiteX5" fmla="*/ 755297 w 6797681"/>
              <a:gd name="connsiteY5" fmla="*/ 207141 h 2618561"/>
              <a:gd name="connsiteX6" fmla="*/ 984684 w 6797681"/>
              <a:gd name="connsiteY6" fmla="*/ 218331 h 2618561"/>
              <a:gd name="connsiteX7" fmla="*/ 1085391 w 6797681"/>
              <a:gd name="connsiteY7" fmla="*/ 251901 h 2618561"/>
              <a:gd name="connsiteX8" fmla="*/ 1258829 w 6797681"/>
              <a:gd name="connsiteY8" fmla="*/ 296660 h 2618561"/>
              <a:gd name="connsiteX9" fmla="*/ 1342751 w 6797681"/>
              <a:gd name="connsiteY9" fmla="*/ 386179 h 2618561"/>
              <a:gd name="connsiteX10" fmla="*/ 1454647 w 6797681"/>
              <a:gd name="connsiteY10" fmla="*/ 526053 h 2618561"/>
              <a:gd name="connsiteX11" fmla="*/ 1499406 w 6797681"/>
              <a:gd name="connsiteY11" fmla="*/ 587597 h 2618561"/>
              <a:gd name="connsiteX12" fmla="*/ 1633681 w 6797681"/>
              <a:gd name="connsiteY12" fmla="*/ 649142 h 2618561"/>
              <a:gd name="connsiteX13" fmla="*/ 1857473 w 6797681"/>
              <a:gd name="connsiteY13" fmla="*/ 850560 h 2618561"/>
              <a:gd name="connsiteX14" fmla="*/ 1991748 w 6797681"/>
              <a:gd name="connsiteY14" fmla="*/ 968053 h 2618561"/>
              <a:gd name="connsiteX15" fmla="*/ 2165187 w 6797681"/>
              <a:gd name="connsiteY15" fmla="*/ 1074357 h 2618561"/>
              <a:gd name="connsiteX16" fmla="*/ 2366600 w 6797681"/>
              <a:gd name="connsiteY16" fmla="*/ 1247800 h 2618561"/>
              <a:gd name="connsiteX17" fmla="*/ 2428142 w 6797681"/>
              <a:gd name="connsiteY17" fmla="*/ 1309345 h 2618561"/>
              <a:gd name="connsiteX18" fmla="*/ 2590392 w 6797681"/>
              <a:gd name="connsiteY18" fmla="*/ 1438028 h 2618561"/>
              <a:gd name="connsiteX19" fmla="*/ 2769425 w 6797681"/>
              <a:gd name="connsiteY19" fmla="*/ 1622662 h 2618561"/>
              <a:gd name="connsiteX20" fmla="*/ 2892511 w 6797681"/>
              <a:gd name="connsiteY20" fmla="*/ 1661826 h 2618561"/>
              <a:gd name="connsiteX21" fmla="*/ 3054760 w 6797681"/>
              <a:gd name="connsiteY21" fmla="*/ 1773725 h 2618561"/>
              <a:gd name="connsiteX22" fmla="*/ 3121898 w 6797681"/>
              <a:gd name="connsiteY22" fmla="*/ 1784915 h 2618561"/>
              <a:gd name="connsiteX23" fmla="*/ 3368069 w 6797681"/>
              <a:gd name="connsiteY23" fmla="*/ 1924788 h 2618561"/>
              <a:gd name="connsiteX24" fmla="*/ 3586266 w 6797681"/>
              <a:gd name="connsiteY24" fmla="*/ 1997523 h 2618561"/>
              <a:gd name="connsiteX25" fmla="*/ 3754110 w 6797681"/>
              <a:gd name="connsiteY25" fmla="*/ 2075852 h 2618561"/>
              <a:gd name="connsiteX26" fmla="*/ 3949928 w 6797681"/>
              <a:gd name="connsiteY26" fmla="*/ 2081447 h 2618561"/>
              <a:gd name="connsiteX27" fmla="*/ 4067419 w 6797681"/>
              <a:gd name="connsiteY27" fmla="*/ 2154181 h 2618561"/>
              <a:gd name="connsiteX28" fmla="*/ 4229668 w 6797681"/>
              <a:gd name="connsiteY28" fmla="*/ 2154181 h 2618561"/>
              <a:gd name="connsiteX29" fmla="*/ 4470244 w 6797681"/>
              <a:gd name="connsiteY29" fmla="*/ 2282865 h 2618561"/>
              <a:gd name="connsiteX30" fmla="*/ 4682847 w 6797681"/>
              <a:gd name="connsiteY30" fmla="*/ 2333219 h 2618561"/>
              <a:gd name="connsiteX31" fmla="*/ 4772363 w 6797681"/>
              <a:gd name="connsiteY31" fmla="*/ 2338814 h 2618561"/>
              <a:gd name="connsiteX32" fmla="*/ 5096862 w 6797681"/>
              <a:gd name="connsiteY32" fmla="*/ 2467498 h 2618561"/>
              <a:gd name="connsiteX33" fmla="*/ 5460524 w 6797681"/>
              <a:gd name="connsiteY33" fmla="*/ 2506662 h 2618561"/>
              <a:gd name="connsiteX34" fmla="*/ 5729074 w 6797681"/>
              <a:gd name="connsiteY34" fmla="*/ 2540232 h 2618561"/>
              <a:gd name="connsiteX35" fmla="*/ 5840970 w 6797681"/>
              <a:gd name="connsiteY35" fmla="*/ 2540232 h 2618561"/>
              <a:gd name="connsiteX36" fmla="*/ 6031193 w 6797681"/>
              <a:gd name="connsiteY36" fmla="*/ 2529042 h 2618561"/>
              <a:gd name="connsiteX37" fmla="*/ 6115115 w 6797681"/>
              <a:gd name="connsiteY37" fmla="*/ 2551422 h 2618561"/>
              <a:gd name="connsiteX38" fmla="*/ 6411639 w 6797681"/>
              <a:gd name="connsiteY38" fmla="*/ 2573802 h 2618561"/>
              <a:gd name="connsiteX39" fmla="*/ 6568294 w 6797681"/>
              <a:gd name="connsiteY39" fmla="*/ 2562612 h 2618561"/>
              <a:gd name="connsiteX40" fmla="*/ 6696974 w 6797681"/>
              <a:gd name="connsiteY40" fmla="*/ 2584992 h 2618561"/>
              <a:gd name="connsiteX41" fmla="*/ 6797681 w 6797681"/>
              <a:gd name="connsiteY41" fmla="*/ 2618561 h 261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797681" h="2618561">
                <a:moveTo>
                  <a:pt x="0" y="67268"/>
                </a:moveTo>
                <a:cubicBezTo>
                  <a:pt x="35900" y="98040"/>
                  <a:pt x="71800" y="128812"/>
                  <a:pt x="134275" y="117622"/>
                </a:cubicBezTo>
                <a:cubicBezTo>
                  <a:pt x="196750" y="106432"/>
                  <a:pt x="307714" y="3858"/>
                  <a:pt x="374851" y="128"/>
                </a:cubicBezTo>
                <a:cubicBezTo>
                  <a:pt x="441988" y="-3602"/>
                  <a:pt x="493274" y="74727"/>
                  <a:pt x="537100" y="95242"/>
                </a:cubicBezTo>
                <a:cubicBezTo>
                  <a:pt x="580926" y="115757"/>
                  <a:pt x="601441" y="104567"/>
                  <a:pt x="637807" y="123217"/>
                </a:cubicBezTo>
                <a:cubicBezTo>
                  <a:pt x="674173" y="141867"/>
                  <a:pt x="697484" y="191289"/>
                  <a:pt x="755297" y="207141"/>
                </a:cubicBezTo>
                <a:cubicBezTo>
                  <a:pt x="813110" y="222993"/>
                  <a:pt x="929668" y="210871"/>
                  <a:pt x="984684" y="218331"/>
                </a:cubicBezTo>
                <a:cubicBezTo>
                  <a:pt x="1039700" y="225791"/>
                  <a:pt x="1039700" y="238846"/>
                  <a:pt x="1085391" y="251901"/>
                </a:cubicBezTo>
                <a:cubicBezTo>
                  <a:pt x="1131082" y="264956"/>
                  <a:pt x="1215936" y="274280"/>
                  <a:pt x="1258829" y="296660"/>
                </a:cubicBezTo>
                <a:cubicBezTo>
                  <a:pt x="1301722" y="319040"/>
                  <a:pt x="1310115" y="347947"/>
                  <a:pt x="1342751" y="386179"/>
                </a:cubicBezTo>
                <a:cubicBezTo>
                  <a:pt x="1375387" y="424411"/>
                  <a:pt x="1428538" y="492483"/>
                  <a:pt x="1454647" y="526053"/>
                </a:cubicBezTo>
                <a:cubicBezTo>
                  <a:pt x="1480756" y="559623"/>
                  <a:pt x="1469567" y="567082"/>
                  <a:pt x="1499406" y="587597"/>
                </a:cubicBezTo>
                <a:cubicBezTo>
                  <a:pt x="1529245" y="608112"/>
                  <a:pt x="1574003" y="605315"/>
                  <a:pt x="1633681" y="649142"/>
                </a:cubicBezTo>
                <a:cubicBezTo>
                  <a:pt x="1693359" y="692969"/>
                  <a:pt x="1797795" y="797408"/>
                  <a:pt x="1857473" y="850560"/>
                </a:cubicBezTo>
                <a:cubicBezTo>
                  <a:pt x="1917151" y="903712"/>
                  <a:pt x="1940462" y="930753"/>
                  <a:pt x="1991748" y="968053"/>
                </a:cubicBezTo>
                <a:cubicBezTo>
                  <a:pt x="2043034" y="1005353"/>
                  <a:pt x="2102712" y="1027732"/>
                  <a:pt x="2165187" y="1074357"/>
                </a:cubicBezTo>
                <a:cubicBezTo>
                  <a:pt x="2227662" y="1120982"/>
                  <a:pt x="2322774" y="1208635"/>
                  <a:pt x="2366600" y="1247800"/>
                </a:cubicBezTo>
                <a:cubicBezTo>
                  <a:pt x="2410426" y="1286965"/>
                  <a:pt x="2390843" y="1277640"/>
                  <a:pt x="2428142" y="1309345"/>
                </a:cubicBezTo>
                <a:cubicBezTo>
                  <a:pt x="2465441" y="1341050"/>
                  <a:pt x="2533512" y="1385809"/>
                  <a:pt x="2590392" y="1438028"/>
                </a:cubicBezTo>
                <a:cubicBezTo>
                  <a:pt x="2647272" y="1490247"/>
                  <a:pt x="2719072" y="1585362"/>
                  <a:pt x="2769425" y="1622662"/>
                </a:cubicBezTo>
                <a:cubicBezTo>
                  <a:pt x="2819778" y="1659962"/>
                  <a:pt x="2844955" y="1636649"/>
                  <a:pt x="2892511" y="1661826"/>
                </a:cubicBezTo>
                <a:cubicBezTo>
                  <a:pt x="2940067" y="1687003"/>
                  <a:pt x="3016529" y="1753210"/>
                  <a:pt x="3054760" y="1773725"/>
                </a:cubicBezTo>
                <a:cubicBezTo>
                  <a:pt x="3092991" y="1794240"/>
                  <a:pt x="3069680" y="1759738"/>
                  <a:pt x="3121898" y="1784915"/>
                </a:cubicBezTo>
                <a:cubicBezTo>
                  <a:pt x="3174116" y="1810092"/>
                  <a:pt x="3290674" y="1889353"/>
                  <a:pt x="3368069" y="1924788"/>
                </a:cubicBezTo>
                <a:cubicBezTo>
                  <a:pt x="3445464" y="1960223"/>
                  <a:pt x="3521926" y="1972346"/>
                  <a:pt x="3586266" y="1997523"/>
                </a:cubicBezTo>
                <a:cubicBezTo>
                  <a:pt x="3650606" y="2022700"/>
                  <a:pt x="3693500" y="2061865"/>
                  <a:pt x="3754110" y="2075852"/>
                </a:cubicBezTo>
                <a:cubicBezTo>
                  <a:pt x="3814720" y="2089839"/>
                  <a:pt x="3897710" y="2068392"/>
                  <a:pt x="3949928" y="2081447"/>
                </a:cubicBezTo>
                <a:cubicBezTo>
                  <a:pt x="4002146" y="2094502"/>
                  <a:pt x="4020796" y="2142059"/>
                  <a:pt x="4067419" y="2154181"/>
                </a:cubicBezTo>
                <a:cubicBezTo>
                  <a:pt x="4114042" y="2166303"/>
                  <a:pt x="4162531" y="2132734"/>
                  <a:pt x="4229668" y="2154181"/>
                </a:cubicBezTo>
                <a:cubicBezTo>
                  <a:pt x="4296805" y="2175628"/>
                  <a:pt x="4394714" y="2253025"/>
                  <a:pt x="4470244" y="2282865"/>
                </a:cubicBezTo>
                <a:cubicBezTo>
                  <a:pt x="4545774" y="2312705"/>
                  <a:pt x="4632494" y="2323894"/>
                  <a:pt x="4682847" y="2333219"/>
                </a:cubicBezTo>
                <a:cubicBezTo>
                  <a:pt x="4733200" y="2342544"/>
                  <a:pt x="4703361" y="2316434"/>
                  <a:pt x="4772363" y="2338814"/>
                </a:cubicBezTo>
                <a:cubicBezTo>
                  <a:pt x="4841365" y="2361194"/>
                  <a:pt x="4982169" y="2439523"/>
                  <a:pt x="5096862" y="2467498"/>
                </a:cubicBezTo>
                <a:cubicBezTo>
                  <a:pt x="5211555" y="2495473"/>
                  <a:pt x="5460524" y="2506662"/>
                  <a:pt x="5460524" y="2506662"/>
                </a:cubicBezTo>
                <a:cubicBezTo>
                  <a:pt x="5565893" y="2518784"/>
                  <a:pt x="5665666" y="2534637"/>
                  <a:pt x="5729074" y="2540232"/>
                </a:cubicBezTo>
                <a:cubicBezTo>
                  <a:pt x="5792482" y="2545827"/>
                  <a:pt x="5790617" y="2542097"/>
                  <a:pt x="5840970" y="2540232"/>
                </a:cubicBezTo>
                <a:cubicBezTo>
                  <a:pt x="5891323" y="2538367"/>
                  <a:pt x="5985502" y="2527177"/>
                  <a:pt x="6031193" y="2529042"/>
                </a:cubicBezTo>
                <a:cubicBezTo>
                  <a:pt x="6076884" y="2530907"/>
                  <a:pt x="6051707" y="2543962"/>
                  <a:pt x="6115115" y="2551422"/>
                </a:cubicBezTo>
                <a:cubicBezTo>
                  <a:pt x="6178523" y="2558882"/>
                  <a:pt x="6336109" y="2571937"/>
                  <a:pt x="6411639" y="2573802"/>
                </a:cubicBezTo>
                <a:cubicBezTo>
                  <a:pt x="6487169" y="2575667"/>
                  <a:pt x="6520738" y="2560747"/>
                  <a:pt x="6568294" y="2562612"/>
                </a:cubicBezTo>
                <a:cubicBezTo>
                  <a:pt x="6615850" y="2564477"/>
                  <a:pt x="6658743" y="2575667"/>
                  <a:pt x="6696974" y="2584992"/>
                </a:cubicBezTo>
                <a:cubicBezTo>
                  <a:pt x="6735205" y="2594317"/>
                  <a:pt x="6797681" y="2618561"/>
                  <a:pt x="6797681" y="2618561"/>
                </a:cubicBezTo>
              </a:path>
            </a:pathLst>
          </a:custGeom>
          <a:ln w="76200" cmpd="sng">
            <a:solidFill>
              <a:schemeClr val="accent1">
                <a:lumMod val="50000"/>
              </a:schemeClr>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454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23"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07227" y="6275595"/>
            <a:ext cx="2136773" cy="307777"/>
          </a:xfrm>
          <a:prstGeom prst="rect">
            <a:avLst/>
          </a:prstGeom>
          <a:noFill/>
        </p:spPr>
        <p:txBody>
          <a:bodyPr wrap="none" rtlCol="0">
            <a:spAutoFit/>
          </a:bodyPr>
          <a:lstStyle/>
          <a:p>
            <a:pPr algn="r"/>
            <a:r>
              <a:rPr lang="en-US" sz="1400" dirty="0" smtClean="0">
                <a:solidFill>
                  <a:srgbClr val="EBF1DD"/>
                </a:solidFill>
                <a:latin typeface="Franklin Gothic Book"/>
                <a:cs typeface="Franklin Gothic Book"/>
              </a:rPr>
              <a:t>Sources: </a:t>
            </a:r>
            <a:r>
              <a:rPr lang="en-US" sz="1400" dirty="0" err="1" smtClean="0">
                <a:solidFill>
                  <a:srgbClr val="EBF1DD"/>
                </a:solidFill>
                <a:latin typeface="Franklin Gothic Book"/>
                <a:cs typeface="Franklin Gothic Book"/>
              </a:rPr>
              <a:t>StatCan</a:t>
            </a:r>
            <a:r>
              <a:rPr lang="en-US" sz="1400" dirty="0" smtClean="0">
                <a:solidFill>
                  <a:srgbClr val="EBF1DD"/>
                </a:solidFill>
                <a:latin typeface="Franklin Gothic Book"/>
                <a:cs typeface="Franklin Gothic Book"/>
              </a:rPr>
              <a:t> &amp; NCHS</a:t>
            </a:r>
            <a:endParaRPr lang="en-US" sz="1400" dirty="0">
              <a:solidFill>
                <a:srgbClr val="EBF1DD"/>
              </a:solidFill>
              <a:latin typeface="Franklin Gothic Book"/>
              <a:cs typeface="Franklin Gothic Book"/>
            </a:endParaRPr>
          </a:p>
        </p:txBody>
      </p:sp>
      <p:sp>
        <p:nvSpPr>
          <p:cNvPr id="3" name="Title 2"/>
          <p:cNvSpPr>
            <a:spLocks noGrp="1"/>
          </p:cNvSpPr>
          <p:nvPr>
            <p:ph type="title"/>
          </p:nvPr>
        </p:nvSpPr>
        <p:spPr/>
        <p:txBody>
          <a:bodyPr>
            <a:normAutofit fontScale="90000"/>
          </a:bodyPr>
          <a:lstStyle/>
          <a:p>
            <a:r>
              <a:rPr lang="en-US" dirty="0" smtClean="0"/>
              <a:t>Canadians’ Life Expectancy</a:t>
            </a:r>
            <a:br>
              <a:rPr lang="en-US" dirty="0" smtClean="0"/>
            </a:br>
            <a:r>
              <a:rPr lang="en-US" dirty="0" smtClean="0"/>
              <a:t>Growing Faster than Americans’</a:t>
            </a:r>
            <a:endParaRPr lang="en-US" dirty="0"/>
          </a:p>
        </p:txBody>
      </p:sp>
      <p:sp>
        <p:nvSpPr>
          <p:cNvPr id="5" name="TextBox 4"/>
          <p:cNvSpPr txBox="1"/>
          <p:nvPr/>
        </p:nvSpPr>
        <p:spPr>
          <a:xfrm>
            <a:off x="0" y="2993482"/>
            <a:ext cx="1402011" cy="1015663"/>
          </a:xfrm>
          <a:prstGeom prst="rect">
            <a:avLst/>
          </a:prstGeom>
          <a:noFill/>
        </p:spPr>
        <p:txBody>
          <a:bodyPr wrap="square" rtlCol="0">
            <a:spAutoFit/>
          </a:bodyPr>
          <a:lstStyle/>
          <a:p>
            <a:r>
              <a:rPr lang="en-US" sz="2000" dirty="0" smtClean="0">
                <a:latin typeface="Franklin Gothic Book"/>
                <a:cs typeface="Franklin Gothic Book"/>
              </a:rPr>
              <a:t>Life expectancy at birth</a:t>
            </a:r>
            <a:endParaRPr lang="en-US" sz="2000" dirty="0">
              <a:latin typeface="Franklin Gothic Book"/>
              <a:cs typeface="Franklin Gothic Book"/>
            </a:endParaRPr>
          </a:p>
        </p:txBody>
      </p:sp>
      <p:graphicFrame>
        <p:nvGraphicFramePr>
          <p:cNvPr id="7" name="Table 6"/>
          <p:cNvGraphicFramePr>
            <a:graphicFrameLocks noGrp="1"/>
          </p:cNvGraphicFramePr>
          <p:nvPr>
            <p:extLst>
              <p:ext uri="{D42A27DB-BD31-4B8C-83A1-F6EECF244321}">
                <p14:modId xmlns:p14="http://schemas.microsoft.com/office/powerpoint/2010/main" val="198407032"/>
              </p:ext>
            </p:extLst>
          </p:nvPr>
        </p:nvGraphicFramePr>
        <p:xfrm>
          <a:off x="1756637" y="5132665"/>
          <a:ext cx="6614195" cy="396240"/>
        </p:xfrm>
        <a:graphic>
          <a:graphicData uri="http://schemas.openxmlformats.org/drawingml/2006/table">
            <a:tbl>
              <a:tblPr>
                <a:tableStyleId>{5C22544A-7EE6-4342-B048-85BDC9FD1C3A}</a:tableStyleId>
              </a:tblPr>
              <a:tblGrid>
                <a:gridCol w="944885"/>
                <a:gridCol w="944885"/>
                <a:gridCol w="944885"/>
                <a:gridCol w="944885"/>
                <a:gridCol w="944885"/>
                <a:gridCol w="944885"/>
                <a:gridCol w="944885"/>
              </a:tblGrid>
              <a:tr h="370840">
                <a:tc>
                  <a:txBody>
                    <a:bodyPr/>
                    <a:lstStyle/>
                    <a:p>
                      <a:pPr algn="ctr"/>
                      <a:r>
                        <a:rPr lang="en-US" sz="2000" dirty="0" smtClean="0">
                          <a:solidFill>
                            <a:srgbClr val="003300"/>
                          </a:solidFill>
                          <a:latin typeface="Franklin Gothic Book"/>
                          <a:cs typeface="Franklin Gothic Book"/>
                        </a:rPr>
                        <a:t>1950</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solidFill>
                            <a:srgbClr val="003300"/>
                          </a:solidFill>
                          <a:latin typeface="Franklin Gothic Book"/>
                          <a:cs typeface="Franklin Gothic Book"/>
                        </a:rPr>
                        <a:t>1960</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solidFill>
                            <a:srgbClr val="003300"/>
                          </a:solidFill>
                          <a:latin typeface="Franklin Gothic Book"/>
                          <a:cs typeface="Franklin Gothic Book"/>
                        </a:rPr>
                        <a:t>1970</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solidFill>
                            <a:srgbClr val="003300"/>
                          </a:solidFill>
                          <a:latin typeface="Franklin Gothic Book"/>
                          <a:cs typeface="Franklin Gothic Book"/>
                        </a:rPr>
                        <a:t>1980</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solidFill>
                            <a:srgbClr val="003300"/>
                          </a:solidFill>
                          <a:latin typeface="Franklin Gothic Book"/>
                          <a:cs typeface="Franklin Gothic Book"/>
                        </a:rPr>
                        <a:t>1990</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solidFill>
                            <a:srgbClr val="003300"/>
                          </a:solidFill>
                          <a:latin typeface="Franklin Gothic Book"/>
                          <a:cs typeface="Franklin Gothic Book"/>
                        </a:rPr>
                        <a:t>2000</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solidFill>
                            <a:srgbClr val="003300"/>
                          </a:solidFill>
                          <a:latin typeface="Franklin Gothic Book"/>
                          <a:cs typeface="Franklin Gothic Book"/>
                        </a:rPr>
                        <a:t>2005</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237884565"/>
              </p:ext>
            </p:extLst>
          </p:nvPr>
        </p:nvGraphicFramePr>
        <p:xfrm>
          <a:off x="1235350" y="1772996"/>
          <a:ext cx="546029" cy="4156240"/>
        </p:xfrm>
        <a:graphic>
          <a:graphicData uri="http://schemas.openxmlformats.org/drawingml/2006/table">
            <a:tbl>
              <a:tblPr>
                <a:tableStyleId>{5C22544A-7EE6-4342-B048-85BDC9FD1C3A}</a:tableStyleId>
              </a:tblPr>
              <a:tblGrid>
                <a:gridCol w="546029"/>
              </a:tblGrid>
              <a:tr h="1039060">
                <a:tc>
                  <a:txBody>
                    <a:bodyPr/>
                    <a:lstStyle/>
                    <a:p>
                      <a:pPr algn="r"/>
                      <a:r>
                        <a:rPr lang="en-US" sz="2000" dirty="0" smtClean="0">
                          <a:latin typeface="Franklin Gothic Book"/>
                          <a:cs typeface="Franklin Gothic Book"/>
                        </a:rPr>
                        <a:t>80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039060">
                <a:tc>
                  <a:txBody>
                    <a:bodyPr/>
                    <a:lstStyle/>
                    <a:p>
                      <a:pPr algn="r"/>
                      <a:r>
                        <a:rPr lang="en-US" sz="2000" dirty="0" smtClean="0">
                          <a:latin typeface="Franklin Gothic Book"/>
                          <a:cs typeface="Franklin Gothic Book"/>
                        </a:rPr>
                        <a:t>75</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039060">
                <a:tc>
                  <a:txBody>
                    <a:bodyPr/>
                    <a:lstStyle/>
                    <a:p>
                      <a:pPr algn="r"/>
                      <a:r>
                        <a:rPr lang="en-US" sz="2000" dirty="0" smtClean="0">
                          <a:latin typeface="Franklin Gothic Book"/>
                          <a:cs typeface="Franklin Gothic Book"/>
                        </a:rPr>
                        <a:t>70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039060">
                <a:tc>
                  <a:txBody>
                    <a:bodyPr/>
                    <a:lstStyle/>
                    <a:p>
                      <a:pPr algn="r"/>
                      <a:r>
                        <a:rPr lang="en-US" sz="2000" dirty="0" smtClean="0">
                          <a:latin typeface="Franklin Gothic Book"/>
                          <a:cs typeface="Franklin Gothic Book"/>
                        </a:rPr>
                        <a:t>65</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8" name="Rectangle 7"/>
          <p:cNvSpPr/>
          <p:nvPr/>
        </p:nvSpPr>
        <p:spPr>
          <a:xfrm>
            <a:off x="1756638" y="1575082"/>
            <a:ext cx="6614194" cy="3537751"/>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nvGrpSpPr>
          <p:cNvPr id="9" name="Group 8"/>
          <p:cNvGrpSpPr/>
          <p:nvPr/>
        </p:nvGrpSpPr>
        <p:grpSpPr>
          <a:xfrm>
            <a:off x="3938584" y="5605323"/>
            <a:ext cx="2386961" cy="400110"/>
            <a:chOff x="3427262" y="5605323"/>
            <a:chExt cx="2386961" cy="400110"/>
          </a:xfrm>
        </p:grpSpPr>
        <p:sp>
          <p:nvSpPr>
            <p:cNvPr id="13" name="TextBox 12"/>
            <p:cNvSpPr txBox="1"/>
            <p:nvPr/>
          </p:nvSpPr>
          <p:spPr>
            <a:xfrm>
              <a:off x="3591452" y="5605323"/>
              <a:ext cx="1043434" cy="400110"/>
            </a:xfrm>
            <a:prstGeom prst="rect">
              <a:avLst/>
            </a:prstGeom>
            <a:noFill/>
          </p:spPr>
          <p:txBody>
            <a:bodyPr wrap="square" rtlCol="0">
              <a:spAutoFit/>
            </a:bodyPr>
            <a:lstStyle/>
            <a:p>
              <a:r>
                <a:rPr lang="en-US" sz="2000" dirty="0" smtClean="0">
                  <a:latin typeface="Franklin Gothic Book"/>
                  <a:cs typeface="Franklin Gothic Book"/>
                </a:rPr>
                <a:t>Canada</a:t>
              </a:r>
              <a:endParaRPr lang="en-US" sz="2000" dirty="0">
                <a:latin typeface="Franklin Gothic Book"/>
                <a:cs typeface="Franklin Gothic Book"/>
              </a:endParaRPr>
            </a:p>
          </p:txBody>
        </p:sp>
        <p:sp>
          <p:nvSpPr>
            <p:cNvPr id="14" name="TextBox 13"/>
            <p:cNvSpPr txBox="1"/>
            <p:nvPr/>
          </p:nvSpPr>
          <p:spPr>
            <a:xfrm>
              <a:off x="5022157" y="5605323"/>
              <a:ext cx="792066" cy="400110"/>
            </a:xfrm>
            <a:prstGeom prst="rect">
              <a:avLst/>
            </a:prstGeom>
            <a:noFill/>
          </p:spPr>
          <p:txBody>
            <a:bodyPr wrap="square" rtlCol="0">
              <a:spAutoFit/>
            </a:bodyPr>
            <a:lstStyle/>
            <a:p>
              <a:r>
                <a:rPr lang="en-US" sz="2000" dirty="0" smtClean="0">
                  <a:latin typeface="Franklin Gothic Book"/>
                  <a:cs typeface="Franklin Gothic Book"/>
                </a:rPr>
                <a:t>USA</a:t>
              </a:r>
              <a:endParaRPr lang="en-US" sz="2000" dirty="0">
                <a:latin typeface="Franklin Gothic Book"/>
                <a:cs typeface="Franklin Gothic Book"/>
              </a:endParaRPr>
            </a:p>
          </p:txBody>
        </p:sp>
        <p:sp>
          <p:nvSpPr>
            <p:cNvPr id="15" name="Rectangle 14"/>
            <p:cNvSpPr/>
            <p:nvPr/>
          </p:nvSpPr>
          <p:spPr>
            <a:xfrm>
              <a:off x="4868955" y="5691992"/>
              <a:ext cx="226772" cy="226772"/>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427262" y="5691992"/>
              <a:ext cx="226772" cy="226772"/>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7" name="Table 16"/>
          <p:cNvGraphicFramePr>
            <a:graphicFrameLocks noGrp="1"/>
          </p:cNvGraphicFramePr>
          <p:nvPr>
            <p:extLst>
              <p:ext uri="{D42A27DB-BD31-4B8C-83A1-F6EECF244321}">
                <p14:modId xmlns:p14="http://schemas.microsoft.com/office/powerpoint/2010/main" val="1886257856"/>
              </p:ext>
            </p:extLst>
          </p:nvPr>
        </p:nvGraphicFramePr>
        <p:xfrm>
          <a:off x="1756638" y="1979162"/>
          <a:ext cx="6614194" cy="3133671"/>
        </p:xfrm>
        <a:graphic>
          <a:graphicData uri="http://schemas.openxmlformats.org/drawingml/2006/table">
            <a:tbl>
              <a:tblPr>
                <a:tableStyleId>{5C22544A-7EE6-4342-B048-85BDC9FD1C3A}</a:tableStyleId>
              </a:tblPr>
              <a:tblGrid>
                <a:gridCol w="6614194"/>
              </a:tblGrid>
              <a:tr h="1044557">
                <a:tc>
                  <a:txBody>
                    <a:bodyPr/>
                    <a:lstStyle/>
                    <a:p>
                      <a:endParaRPr lang="en-US" dirty="0"/>
                    </a:p>
                  </a:txBody>
                  <a:tcPr>
                    <a:lnL w="12700" cmpd="sng">
                      <a:noFill/>
                    </a:lnL>
                    <a:lnR w="12700" cmpd="sng">
                      <a:noFill/>
                    </a:ln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lnTlToBr w="12700" cmpd="sng">
                      <a:noFill/>
                      <a:prstDash val="solid"/>
                    </a:lnTlToBr>
                    <a:lnBlToTr w="12700" cmpd="sng">
                      <a:noFill/>
                      <a:prstDash val="solid"/>
                    </a:lnBlToTr>
                    <a:noFill/>
                  </a:tcPr>
                </a:tc>
              </a:tr>
              <a:tr h="1044557">
                <a:tc>
                  <a:txBody>
                    <a:bodyPr/>
                    <a:lstStyle/>
                    <a:p>
                      <a:endParaRPr lang="en-US"/>
                    </a:p>
                  </a:txBody>
                  <a:tcPr>
                    <a:lnL w="12700" cmpd="sng">
                      <a:noFill/>
                    </a:lnL>
                    <a:lnR w="12700" cmpd="sng">
                      <a:noFill/>
                    </a:ln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lnTlToBr w="12700" cmpd="sng">
                      <a:noFill/>
                      <a:prstDash val="solid"/>
                    </a:lnTlToBr>
                    <a:lnBlToTr w="12700" cmpd="sng">
                      <a:noFill/>
                      <a:prstDash val="solid"/>
                    </a:lnBlToTr>
                    <a:noFill/>
                  </a:tcPr>
                </a:tc>
              </a:tr>
              <a:tr h="1044557">
                <a:tc>
                  <a:txBody>
                    <a:bodyPr/>
                    <a:lstStyle/>
                    <a:p>
                      <a:endParaRPr lang="en-US" dirty="0"/>
                    </a:p>
                  </a:txBody>
                  <a:tcPr>
                    <a:lnL w="12700" cmpd="sng">
                      <a:noFill/>
                    </a:lnL>
                    <a:lnR w="12700" cmpd="sng">
                      <a:noFill/>
                    </a:lnR>
                    <a:lnT w="9525" cap="flat" cmpd="sng" algn="ctr">
                      <a:solidFill>
                        <a:scrgbClr r="0" g="0" b="0"/>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19" name="Rectangle 18"/>
          <p:cNvSpPr/>
          <p:nvPr/>
        </p:nvSpPr>
        <p:spPr>
          <a:xfrm>
            <a:off x="2250322" y="4461359"/>
            <a:ext cx="289792" cy="667967"/>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921991" y="4378894"/>
            <a:ext cx="289792" cy="750432"/>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194446" y="4139746"/>
            <a:ext cx="289792" cy="989580"/>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866115" y="3793392"/>
            <a:ext cx="289792" cy="1335934"/>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138570" y="3925337"/>
            <a:ext cx="289792" cy="1203989"/>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810239" y="3545997"/>
            <a:ext cx="289792" cy="1583329"/>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082694" y="3290356"/>
            <a:ext cx="289792" cy="1838970"/>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754363" y="2952249"/>
            <a:ext cx="289792" cy="2177077"/>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026818" y="2952249"/>
            <a:ext cx="289792" cy="2177077"/>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698487" y="2473952"/>
            <a:ext cx="289792" cy="2655374"/>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970942" y="2597649"/>
            <a:ext cx="289792" cy="2531677"/>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642611" y="2127598"/>
            <a:ext cx="289792" cy="3001728"/>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915066" y="2440966"/>
            <a:ext cx="289792" cy="2688360"/>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586735" y="1896696"/>
            <a:ext cx="289792" cy="3232630"/>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62412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31654" y="1318884"/>
            <a:ext cx="6919563" cy="3907809"/>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Health Costs as % of GDP</a:t>
            </a:r>
            <a:endParaRPr lang="en-US" dirty="0"/>
          </a:p>
        </p:txBody>
      </p:sp>
      <p:sp>
        <p:nvSpPr>
          <p:cNvPr id="4" name="TextBox 3"/>
          <p:cNvSpPr txBox="1"/>
          <p:nvPr/>
        </p:nvSpPr>
        <p:spPr>
          <a:xfrm>
            <a:off x="4672741" y="6130137"/>
            <a:ext cx="4471261" cy="584776"/>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Statistics Canada, Canadian Institute for Health Info, and NCHS/Commerce Dept.</a:t>
            </a:r>
          </a:p>
        </p:txBody>
      </p:sp>
      <p:sp>
        <p:nvSpPr>
          <p:cNvPr id="3" name="TextBox 2"/>
          <p:cNvSpPr txBox="1"/>
          <p:nvPr/>
        </p:nvSpPr>
        <p:spPr>
          <a:xfrm>
            <a:off x="0" y="2035315"/>
            <a:ext cx="1171092" cy="1015663"/>
          </a:xfrm>
          <a:prstGeom prst="rect">
            <a:avLst/>
          </a:prstGeom>
          <a:noFill/>
        </p:spPr>
        <p:txBody>
          <a:bodyPr wrap="square" rtlCol="0">
            <a:spAutoFit/>
          </a:bodyPr>
          <a:lstStyle/>
          <a:p>
            <a:r>
              <a:rPr lang="en-US" sz="2000" dirty="0" smtClean="0">
                <a:latin typeface="Franklin Gothic Book"/>
                <a:cs typeface="Franklin Gothic Book"/>
              </a:rPr>
              <a:t>Health costs % of GDP</a:t>
            </a:r>
            <a:endParaRPr lang="en-US" sz="2000" dirty="0">
              <a:latin typeface="Franklin Gothic Book"/>
              <a:cs typeface="Franklin Gothic Book"/>
            </a:endParaRPr>
          </a:p>
        </p:txBody>
      </p:sp>
      <p:graphicFrame>
        <p:nvGraphicFramePr>
          <p:cNvPr id="6" name="Table 5"/>
          <p:cNvGraphicFramePr>
            <a:graphicFrameLocks noGrp="1"/>
          </p:cNvGraphicFramePr>
          <p:nvPr>
            <p:extLst>
              <p:ext uri="{D42A27DB-BD31-4B8C-83A1-F6EECF244321}">
                <p14:modId xmlns:p14="http://schemas.microsoft.com/office/powerpoint/2010/main" val="3070280770"/>
              </p:ext>
            </p:extLst>
          </p:nvPr>
        </p:nvGraphicFramePr>
        <p:xfrm>
          <a:off x="1074571" y="1102486"/>
          <a:ext cx="708238" cy="4596403"/>
        </p:xfrm>
        <a:graphic>
          <a:graphicData uri="http://schemas.openxmlformats.org/drawingml/2006/table">
            <a:tbl>
              <a:tblPr>
                <a:tableStyleId>{5C22544A-7EE6-4342-B048-85BDC9FD1C3A}</a:tableStyleId>
              </a:tblPr>
              <a:tblGrid>
                <a:gridCol w="708238"/>
              </a:tblGrid>
              <a:tr h="656629">
                <a:tc>
                  <a:txBody>
                    <a:bodyPr/>
                    <a:lstStyle/>
                    <a:p>
                      <a:pPr algn="r"/>
                      <a:r>
                        <a:rPr lang="en-US" sz="2000" dirty="0" smtClean="0">
                          <a:solidFill>
                            <a:schemeClr val="tx1"/>
                          </a:solidFill>
                          <a:latin typeface="Franklin Gothic Book"/>
                          <a:cs typeface="Franklin Gothic Book"/>
                        </a:rPr>
                        <a:t>17%</a:t>
                      </a:r>
                      <a:endParaRPr lang="en-US" sz="2400" dirty="0">
                        <a:solidFill>
                          <a:schemeClr val="tx1"/>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56629">
                <a:tc>
                  <a:txBody>
                    <a:bodyPr/>
                    <a:lstStyle/>
                    <a:p>
                      <a:pPr algn="r"/>
                      <a:r>
                        <a:rPr lang="en-US" sz="2000" dirty="0" smtClean="0">
                          <a:solidFill>
                            <a:schemeClr val="tx1"/>
                          </a:solidFill>
                          <a:latin typeface="Franklin Gothic Book"/>
                          <a:cs typeface="Franklin Gothic Book"/>
                        </a:rPr>
                        <a:t>15%</a:t>
                      </a:r>
                      <a:endParaRPr lang="en-US" sz="2000" dirty="0">
                        <a:solidFill>
                          <a:schemeClr val="tx1"/>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56629">
                <a:tc>
                  <a:txBody>
                    <a:bodyPr/>
                    <a:lstStyle/>
                    <a:p>
                      <a:pPr algn="r"/>
                      <a:r>
                        <a:rPr lang="en-US" sz="2000" dirty="0" smtClean="0">
                          <a:solidFill>
                            <a:schemeClr val="tx1"/>
                          </a:solidFill>
                          <a:latin typeface="Franklin Gothic Book"/>
                          <a:cs typeface="Franklin Gothic Book"/>
                        </a:rPr>
                        <a:t>13%</a:t>
                      </a:r>
                      <a:endParaRPr lang="en-US" sz="2000" dirty="0">
                        <a:solidFill>
                          <a:schemeClr val="tx1"/>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56629">
                <a:tc>
                  <a:txBody>
                    <a:bodyPr/>
                    <a:lstStyle/>
                    <a:p>
                      <a:pPr algn="r"/>
                      <a:r>
                        <a:rPr lang="en-US" sz="2000" dirty="0" smtClean="0">
                          <a:solidFill>
                            <a:schemeClr val="tx1"/>
                          </a:solidFill>
                          <a:latin typeface="Franklin Gothic Book"/>
                          <a:cs typeface="Franklin Gothic Book"/>
                        </a:rPr>
                        <a:t>11%</a:t>
                      </a:r>
                      <a:endParaRPr lang="en-US" sz="2000" dirty="0">
                        <a:solidFill>
                          <a:schemeClr val="tx1"/>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56629">
                <a:tc>
                  <a:txBody>
                    <a:bodyPr/>
                    <a:lstStyle/>
                    <a:p>
                      <a:pPr algn="r"/>
                      <a:r>
                        <a:rPr lang="en-US" sz="2000" dirty="0" smtClean="0">
                          <a:solidFill>
                            <a:schemeClr val="tx1"/>
                          </a:solidFill>
                          <a:latin typeface="Franklin Gothic Book"/>
                          <a:cs typeface="Franklin Gothic Book"/>
                        </a:rPr>
                        <a:t>9%</a:t>
                      </a:r>
                      <a:endParaRPr lang="en-US" sz="2000" dirty="0">
                        <a:solidFill>
                          <a:schemeClr val="tx1"/>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56629">
                <a:tc>
                  <a:txBody>
                    <a:bodyPr/>
                    <a:lstStyle/>
                    <a:p>
                      <a:pPr algn="r"/>
                      <a:r>
                        <a:rPr lang="en-US" sz="2000" dirty="0" smtClean="0">
                          <a:solidFill>
                            <a:schemeClr val="tx1"/>
                          </a:solidFill>
                          <a:latin typeface="Franklin Gothic Book"/>
                          <a:cs typeface="Franklin Gothic Book"/>
                        </a:rPr>
                        <a:t>7%</a:t>
                      </a:r>
                      <a:endParaRPr lang="en-US" sz="2000" dirty="0">
                        <a:solidFill>
                          <a:schemeClr val="tx1"/>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56629">
                <a:tc>
                  <a:txBody>
                    <a:bodyPr/>
                    <a:lstStyle/>
                    <a:p>
                      <a:pPr algn="r"/>
                      <a:r>
                        <a:rPr lang="en-US" sz="2000" dirty="0" smtClean="0">
                          <a:solidFill>
                            <a:schemeClr val="tx1"/>
                          </a:solidFill>
                          <a:latin typeface="Franklin Gothic Book"/>
                          <a:cs typeface="Franklin Gothic Book"/>
                        </a:rPr>
                        <a:t>5%</a:t>
                      </a:r>
                      <a:endParaRPr lang="en-US" sz="2000" dirty="0">
                        <a:solidFill>
                          <a:schemeClr val="tx1"/>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385665941"/>
              </p:ext>
            </p:extLst>
          </p:nvPr>
        </p:nvGraphicFramePr>
        <p:xfrm>
          <a:off x="1840152" y="1319721"/>
          <a:ext cx="6914287" cy="3901074"/>
        </p:xfrm>
        <a:graphic>
          <a:graphicData uri="http://schemas.openxmlformats.org/drawingml/2006/table">
            <a:tbl>
              <a:tblPr firstRow="1" bandRow="1">
                <a:tableStyleId>{5C22544A-7EE6-4342-B048-85BDC9FD1C3A}</a:tableStyleId>
              </a:tblPr>
              <a:tblGrid>
                <a:gridCol w="6914287"/>
              </a:tblGrid>
              <a:tr h="650179">
                <a:tc>
                  <a:txBody>
                    <a:bodyPr/>
                    <a:lstStyle/>
                    <a:p>
                      <a:endParaRPr lang="en-US" dirty="0"/>
                    </a:p>
                  </a:txBody>
                  <a:tcPr>
                    <a:lnL w="12700" cmpd="sng">
                      <a:noFill/>
                    </a:lnL>
                    <a:lnR w="12700" cmpd="sng">
                      <a:noFill/>
                    </a:lnR>
                    <a:lnT w="12700" cmpd="sng">
                      <a:noFill/>
                    </a:lnT>
                    <a:lnB w="12700" cap="flat" cmpd="sng" algn="ctr">
                      <a:solidFill>
                        <a:scrgbClr r="0" g="0" b="0"/>
                      </a:solidFill>
                      <a:prstDash val="sysDot"/>
                      <a:round/>
                      <a:headEnd type="none" w="med" len="med"/>
                      <a:tailEnd type="none" w="med" len="med"/>
                    </a:lnB>
                    <a:lnTlToBr w="12700" cmpd="sng">
                      <a:noFill/>
                      <a:prstDash val="solid"/>
                    </a:lnTlToBr>
                    <a:lnBlToTr w="12700" cmpd="sng">
                      <a:noFill/>
                      <a:prstDash val="solid"/>
                    </a:lnBlToTr>
                    <a:noFill/>
                  </a:tcPr>
                </a:tc>
              </a:tr>
              <a:tr h="650179">
                <a:tc>
                  <a:txBody>
                    <a:bodyPr/>
                    <a:lstStyle/>
                    <a:p>
                      <a:endParaRPr lang="en-US" dirty="0"/>
                    </a:p>
                  </a:txBody>
                  <a:tcPr>
                    <a:lnL w="12700" cmpd="sng">
                      <a:noFill/>
                    </a:lnL>
                    <a:lnR w="12700" cmpd="sng">
                      <a:noFill/>
                    </a:lnR>
                    <a:lnT w="12700" cap="flat" cmpd="sng" algn="ctr">
                      <a:solidFill>
                        <a:scrgbClr r="0" g="0" b="0"/>
                      </a:solidFill>
                      <a:prstDash val="sysDot"/>
                      <a:round/>
                      <a:headEnd type="none" w="med" len="med"/>
                      <a:tailEnd type="none" w="med" len="med"/>
                    </a:lnT>
                    <a:lnB w="12700" cap="flat" cmpd="sng" algn="ctr">
                      <a:solidFill>
                        <a:scrgbClr r="0" g="0" b="0"/>
                      </a:solidFill>
                      <a:prstDash val="sysDot"/>
                      <a:round/>
                      <a:headEnd type="none" w="med" len="med"/>
                      <a:tailEnd type="none" w="med" len="med"/>
                    </a:lnB>
                    <a:lnTlToBr w="12700" cmpd="sng">
                      <a:noFill/>
                      <a:prstDash val="solid"/>
                    </a:lnTlToBr>
                    <a:lnBlToTr w="12700" cmpd="sng">
                      <a:noFill/>
                      <a:prstDash val="solid"/>
                    </a:lnBlToTr>
                    <a:noFill/>
                  </a:tcPr>
                </a:tc>
              </a:tr>
              <a:tr h="650179">
                <a:tc>
                  <a:txBody>
                    <a:bodyPr/>
                    <a:lstStyle/>
                    <a:p>
                      <a:endParaRPr lang="en-US" dirty="0"/>
                    </a:p>
                  </a:txBody>
                  <a:tcPr>
                    <a:lnL w="12700" cmpd="sng">
                      <a:noFill/>
                    </a:lnL>
                    <a:lnR w="12700" cmpd="sng">
                      <a:noFill/>
                    </a:lnR>
                    <a:lnT w="12700" cap="flat" cmpd="sng" algn="ctr">
                      <a:solidFill>
                        <a:scrgbClr r="0" g="0" b="0"/>
                      </a:solidFill>
                      <a:prstDash val="sysDot"/>
                      <a:round/>
                      <a:headEnd type="none" w="med" len="med"/>
                      <a:tailEnd type="none" w="med" len="med"/>
                    </a:lnT>
                    <a:lnB w="12700" cap="flat" cmpd="sng" algn="ctr">
                      <a:solidFill>
                        <a:scrgbClr r="0" g="0" b="0"/>
                      </a:solidFill>
                      <a:prstDash val="sysDot"/>
                      <a:round/>
                      <a:headEnd type="none" w="med" len="med"/>
                      <a:tailEnd type="none" w="med" len="med"/>
                    </a:lnB>
                    <a:lnTlToBr w="12700" cmpd="sng">
                      <a:noFill/>
                      <a:prstDash val="solid"/>
                    </a:lnTlToBr>
                    <a:lnBlToTr w="12700" cmpd="sng">
                      <a:noFill/>
                      <a:prstDash val="solid"/>
                    </a:lnBlToTr>
                    <a:noFill/>
                  </a:tcPr>
                </a:tc>
              </a:tr>
              <a:tr h="650179">
                <a:tc>
                  <a:txBody>
                    <a:bodyPr/>
                    <a:lstStyle/>
                    <a:p>
                      <a:endParaRPr lang="en-US" dirty="0"/>
                    </a:p>
                  </a:txBody>
                  <a:tcPr>
                    <a:lnL w="12700" cmpd="sng">
                      <a:noFill/>
                    </a:lnL>
                    <a:lnR w="12700" cmpd="sng">
                      <a:noFill/>
                    </a:lnR>
                    <a:lnT w="12700" cap="flat" cmpd="sng" algn="ctr">
                      <a:solidFill>
                        <a:scrgbClr r="0" g="0" b="0"/>
                      </a:solidFill>
                      <a:prstDash val="sysDot"/>
                      <a:round/>
                      <a:headEnd type="none" w="med" len="med"/>
                      <a:tailEnd type="none" w="med" len="med"/>
                    </a:lnT>
                    <a:lnB w="12700" cap="flat" cmpd="sng" algn="ctr">
                      <a:solidFill>
                        <a:scrgbClr r="0" g="0" b="0"/>
                      </a:solidFill>
                      <a:prstDash val="sysDot"/>
                      <a:round/>
                      <a:headEnd type="none" w="med" len="med"/>
                      <a:tailEnd type="none" w="med" len="med"/>
                    </a:lnB>
                    <a:lnTlToBr w="12700" cmpd="sng">
                      <a:noFill/>
                      <a:prstDash val="solid"/>
                    </a:lnTlToBr>
                    <a:lnBlToTr w="12700" cmpd="sng">
                      <a:noFill/>
                      <a:prstDash val="solid"/>
                    </a:lnBlToTr>
                    <a:noFill/>
                  </a:tcPr>
                </a:tc>
              </a:tr>
              <a:tr h="650179">
                <a:tc>
                  <a:txBody>
                    <a:bodyPr/>
                    <a:lstStyle/>
                    <a:p>
                      <a:endParaRPr lang="en-US"/>
                    </a:p>
                  </a:txBody>
                  <a:tcPr>
                    <a:lnL w="12700" cmpd="sng">
                      <a:noFill/>
                    </a:lnL>
                    <a:lnR w="12700" cmpd="sng">
                      <a:noFill/>
                    </a:lnR>
                    <a:lnT w="12700" cap="flat" cmpd="sng" algn="ctr">
                      <a:solidFill>
                        <a:scrgbClr r="0" g="0" b="0"/>
                      </a:solidFill>
                      <a:prstDash val="sysDot"/>
                      <a:round/>
                      <a:headEnd type="none" w="med" len="med"/>
                      <a:tailEnd type="none" w="med" len="med"/>
                    </a:lnT>
                    <a:lnB w="12700" cap="flat" cmpd="sng" algn="ctr">
                      <a:solidFill>
                        <a:scrgbClr r="0" g="0" b="0"/>
                      </a:solidFill>
                      <a:prstDash val="sysDot"/>
                      <a:round/>
                      <a:headEnd type="none" w="med" len="med"/>
                      <a:tailEnd type="none" w="med" len="med"/>
                    </a:lnB>
                    <a:lnTlToBr w="12700" cmpd="sng">
                      <a:noFill/>
                      <a:prstDash val="solid"/>
                    </a:lnTlToBr>
                    <a:lnBlToTr w="12700" cmpd="sng">
                      <a:noFill/>
                      <a:prstDash val="solid"/>
                    </a:lnBlToTr>
                    <a:noFill/>
                  </a:tcPr>
                </a:tc>
              </a:tr>
              <a:tr h="650179">
                <a:tc>
                  <a:txBody>
                    <a:bodyPr/>
                    <a:lstStyle/>
                    <a:p>
                      <a:endParaRPr lang="en-US" dirty="0"/>
                    </a:p>
                  </a:txBody>
                  <a:tcPr>
                    <a:lnL w="12700" cmpd="sng">
                      <a:noFill/>
                    </a:lnL>
                    <a:lnR w="12700" cmpd="sng">
                      <a:noFill/>
                    </a:lnR>
                    <a:lnT w="12700" cap="flat" cmpd="sng" algn="ctr">
                      <a:solidFill>
                        <a:scrgbClr r="0" g="0" b="0"/>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138642272"/>
              </p:ext>
            </p:extLst>
          </p:nvPr>
        </p:nvGraphicFramePr>
        <p:xfrm>
          <a:off x="810893" y="5322972"/>
          <a:ext cx="8305662" cy="396240"/>
        </p:xfrm>
        <a:graphic>
          <a:graphicData uri="http://schemas.openxmlformats.org/drawingml/2006/table">
            <a:tbl>
              <a:tblPr>
                <a:tableStyleId>{5C22544A-7EE6-4342-B048-85BDC9FD1C3A}</a:tableStyleId>
              </a:tblPr>
              <a:tblGrid>
                <a:gridCol w="1384277"/>
                <a:gridCol w="1384277"/>
                <a:gridCol w="1384277"/>
                <a:gridCol w="1384277"/>
                <a:gridCol w="1384277"/>
                <a:gridCol w="1384277"/>
              </a:tblGrid>
              <a:tr h="370840">
                <a:tc>
                  <a:txBody>
                    <a:bodyPr/>
                    <a:lstStyle/>
                    <a:p>
                      <a:pPr algn="r"/>
                      <a:r>
                        <a:rPr lang="en-US" sz="2000" b="0" dirty="0" smtClean="0">
                          <a:solidFill>
                            <a:srgbClr val="003300"/>
                          </a:solidFill>
                          <a:latin typeface="Franklin Gothic Book"/>
                          <a:cs typeface="Franklin Gothic Book"/>
                        </a:rPr>
                        <a:t>1960</a:t>
                      </a:r>
                      <a:endParaRPr lang="en-US" sz="2000" b="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b="0" dirty="0" smtClean="0">
                          <a:solidFill>
                            <a:srgbClr val="003300"/>
                          </a:solidFill>
                          <a:latin typeface="Franklin Gothic Book"/>
                          <a:cs typeface="Franklin Gothic Book"/>
                        </a:rPr>
                        <a:t>1970</a:t>
                      </a:r>
                      <a:endParaRPr lang="en-US" sz="2000" b="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b="0" dirty="0" smtClean="0">
                          <a:solidFill>
                            <a:srgbClr val="003300"/>
                          </a:solidFill>
                          <a:latin typeface="Franklin Gothic Book"/>
                          <a:cs typeface="Franklin Gothic Book"/>
                        </a:rPr>
                        <a:t>1980</a:t>
                      </a:r>
                      <a:endParaRPr lang="en-US" sz="2000" b="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b="0" dirty="0" smtClean="0">
                          <a:solidFill>
                            <a:srgbClr val="003300"/>
                          </a:solidFill>
                          <a:latin typeface="Franklin Gothic Book"/>
                          <a:cs typeface="Franklin Gothic Book"/>
                        </a:rPr>
                        <a:t>1990</a:t>
                      </a:r>
                      <a:endParaRPr lang="en-US" sz="2000" b="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b="0" dirty="0" smtClean="0">
                          <a:solidFill>
                            <a:srgbClr val="003300"/>
                          </a:solidFill>
                          <a:latin typeface="Franklin Gothic Book"/>
                          <a:cs typeface="Franklin Gothic Book"/>
                        </a:rPr>
                        <a:t>2000</a:t>
                      </a:r>
                      <a:endParaRPr lang="en-US" sz="2000" b="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b="0" dirty="0" smtClean="0">
                          <a:solidFill>
                            <a:srgbClr val="003300"/>
                          </a:solidFill>
                          <a:latin typeface="Franklin Gothic Book"/>
                          <a:cs typeface="Franklin Gothic Book"/>
                        </a:rPr>
                        <a:t>2010</a:t>
                      </a:r>
                      <a:endParaRPr lang="en-US" sz="2000" b="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23" name="Freeform 22"/>
          <p:cNvSpPr/>
          <p:nvPr/>
        </p:nvSpPr>
        <p:spPr>
          <a:xfrm>
            <a:off x="3368176" y="1435676"/>
            <a:ext cx="5388815" cy="3253279"/>
          </a:xfrm>
          <a:custGeom>
            <a:avLst/>
            <a:gdLst>
              <a:gd name="connsiteX0" fmla="*/ 0 w 5351351"/>
              <a:gd name="connsiteY0" fmla="*/ 3101429 h 3253279"/>
              <a:gd name="connsiteX1" fmla="*/ 165648 w 5351351"/>
              <a:gd name="connsiteY1" fmla="*/ 3069218 h 3253279"/>
              <a:gd name="connsiteX2" fmla="*/ 230067 w 5351351"/>
              <a:gd name="connsiteY2" fmla="*/ 3055414 h 3253279"/>
              <a:gd name="connsiteX3" fmla="*/ 501545 w 5351351"/>
              <a:gd name="connsiteY3" fmla="*/ 2866751 h 3253279"/>
              <a:gd name="connsiteX4" fmla="*/ 621180 w 5351351"/>
              <a:gd name="connsiteY4" fmla="*/ 2779322 h 3253279"/>
              <a:gd name="connsiteX5" fmla="*/ 860449 w 5351351"/>
              <a:gd name="connsiteY5" fmla="*/ 2742510 h 3253279"/>
              <a:gd name="connsiteX6" fmla="*/ 1016895 w 5351351"/>
              <a:gd name="connsiteY6" fmla="*/ 2737909 h 3253279"/>
              <a:gd name="connsiteX7" fmla="*/ 1113523 w 5351351"/>
              <a:gd name="connsiteY7" fmla="*/ 2696495 h 3253279"/>
              <a:gd name="connsiteX8" fmla="*/ 1164137 w 5351351"/>
              <a:gd name="connsiteY8" fmla="*/ 2604464 h 3253279"/>
              <a:gd name="connsiteX9" fmla="*/ 1223955 w 5351351"/>
              <a:gd name="connsiteY9" fmla="*/ 2558449 h 3253279"/>
              <a:gd name="connsiteX10" fmla="*/ 1352792 w 5351351"/>
              <a:gd name="connsiteY10" fmla="*/ 2512434 h 3253279"/>
              <a:gd name="connsiteX11" fmla="*/ 1486231 w 5351351"/>
              <a:gd name="connsiteY11" fmla="*/ 2245545 h 3253279"/>
              <a:gd name="connsiteX12" fmla="*/ 1596663 w 5351351"/>
              <a:gd name="connsiteY12" fmla="*/ 2181124 h 3253279"/>
              <a:gd name="connsiteX13" fmla="*/ 1693291 w 5351351"/>
              <a:gd name="connsiteY13" fmla="*/ 2185725 h 3253279"/>
              <a:gd name="connsiteX14" fmla="*/ 1771514 w 5351351"/>
              <a:gd name="connsiteY14" fmla="*/ 2227139 h 3253279"/>
              <a:gd name="connsiteX15" fmla="*/ 1877344 w 5351351"/>
              <a:gd name="connsiteY15" fmla="*/ 2162718 h 3253279"/>
              <a:gd name="connsiteX16" fmla="*/ 1973972 w 5351351"/>
              <a:gd name="connsiteY16" fmla="*/ 2135109 h 3253279"/>
              <a:gd name="connsiteX17" fmla="*/ 2093607 w 5351351"/>
              <a:gd name="connsiteY17" fmla="*/ 2107499 h 3253279"/>
              <a:gd name="connsiteX18" fmla="*/ 2480119 w 5351351"/>
              <a:gd name="connsiteY18" fmla="*/ 1813002 h 3253279"/>
              <a:gd name="connsiteX19" fmla="*/ 2728591 w 5351351"/>
              <a:gd name="connsiteY19" fmla="*/ 1394263 h 3253279"/>
              <a:gd name="connsiteX20" fmla="*/ 2954056 w 5351351"/>
              <a:gd name="connsiteY20" fmla="*/ 1242412 h 3253279"/>
              <a:gd name="connsiteX21" fmla="*/ 3142711 w 5351351"/>
              <a:gd name="connsiteY21" fmla="*/ 1205600 h 3253279"/>
              <a:gd name="connsiteX22" fmla="*/ 3271548 w 5351351"/>
              <a:gd name="connsiteY22" fmla="*/ 1187194 h 3253279"/>
              <a:gd name="connsiteX23" fmla="*/ 3308359 w 5351351"/>
              <a:gd name="connsiteY23" fmla="*/ 1159585 h 3253279"/>
              <a:gd name="connsiteX24" fmla="*/ 3552230 w 5351351"/>
              <a:gd name="connsiteY24" fmla="*/ 1224006 h 3253279"/>
              <a:gd name="connsiteX25" fmla="*/ 3750087 w 5351351"/>
              <a:gd name="connsiteY25" fmla="*/ 1224006 h 3253279"/>
              <a:gd name="connsiteX26" fmla="*/ 3920336 w 5351351"/>
              <a:gd name="connsiteY26" fmla="*/ 1237811 h 3253279"/>
              <a:gd name="connsiteX27" fmla="*/ 4062978 w 5351351"/>
              <a:gd name="connsiteY27" fmla="*/ 1104367 h 3253279"/>
              <a:gd name="connsiteX28" fmla="*/ 4320652 w 5351351"/>
              <a:gd name="connsiteY28" fmla="*/ 676425 h 3253279"/>
              <a:gd name="connsiteX29" fmla="*/ 4449490 w 5351351"/>
              <a:gd name="connsiteY29" fmla="*/ 570590 h 3253279"/>
              <a:gd name="connsiteX30" fmla="*/ 4720968 w 5351351"/>
              <a:gd name="connsiteY30" fmla="*/ 561386 h 3253279"/>
              <a:gd name="connsiteX31" fmla="*/ 4803792 w 5351351"/>
              <a:gd name="connsiteY31" fmla="*/ 496965 h 3253279"/>
              <a:gd name="connsiteX32" fmla="*/ 4941832 w 5351351"/>
              <a:gd name="connsiteY32" fmla="*/ 464754 h 3253279"/>
              <a:gd name="connsiteX33" fmla="*/ 5079872 w 5351351"/>
              <a:gd name="connsiteY33" fmla="*/ 363521 h 3253279"/>
              <a:gd name="connsiteX34" fmla="*/ 5213311 w 5351351"/>
              <a:gd name="connsiteY34" fmla="*/ 110437 h 3253279"/>
              <a:gd name="connsiteX35" fmla="*/ 5263926 w 5351351"/>
              <a:gd name="connsiteY35" fmla="*/ 13805 h 3253279"/>
              <a:gd name="connsiteX36" fmla="*/ 5346750 w 5351351"/>
              <a:gd name="connsiteY36" fmla="*/ 0 h 3253279"/>
              <a:gd name="connsiteX37" fmla="*/ 5351351 w 5351351"/>
              <a:gd name="connsiteY37" fmla="*/ 1794596 h 3253279"/>
              <a:gd name="connsiteX38" fmla="*/ 5277730 w 5351351"/>
              <a:gd name="connsiteY38" fmla="*/ 1734776 h 3253279"/>
              <a:gd name="connsiteX39" fmla="*/ 5217912 w 5351351"/>
              <a:gd name="connsiteY39" fmla="*/ 1808400 h 3253279"/>
              <a:gd name="connsiteX40" fmla="*/ 5125886 w 5351351"/>
              <a:gd name="connsiteY40" fmla="*/ 2066086 h 3253279"/>
              <a:gd name="connsiteX41" fmla="*/ 5052264 w 5351351"/>
              <a:gd name="connsiteY41" fmla="*/ 2139710 h 3253279"/>
              <a:gd name="connsiteX42" fmla="*/ 4854407 w 5351351"/>
              <a:gd name="connsiteY42" fmla="*/ 2148913 h 3253279"/>
              <a:gd name="connsiteX43" fmla="*/ 4610536 w 5351351"/>
              <a:gd name="connsiteY43" fmla="*/ 2240944 h 3253279"/>
              <a:gd name="connsiteX44" fmla="*/ 4435686 w 5351351"/>
              <a:gd name="connsiteY44" fmla="*/ 2254748 h 3253279"/>
              <a:gd name="connsiteX45" fmla="*/ 4164207 w 5351351"/>
              <a:gd name="connsiteY45" fmla="*/ 2378989 h 3253279"/>
              <a:gd name="connsiteX46" fmla="*/ 3998559 w 5351351"/>
              <a:gd name="connsiteY46" fmla="*/ 2604464 h 3253279"/>
              <a:gd name="connsiteX47" fmla="*/ 3924938 w 5351351"/>
              <a:gd name="connsiteY47" fmla="*/ 2549246 h 3253279"/>
              <a:gd name="connsiteX48" fmla="*/ 3740884 w 5351351"/>
              <a:gd name="connsiteY48" fmla="*/ 2544644 h 3253279"/>
              <a:gd name="connsiteX49" fmla="*/ 3671864 w 5351351"/>
              <a:gd name="connsiteY49" fmla="*/ 2567652 h 3253279"/>
              <a:gd name="connsiteX50" fmla="*/ 3566034 w 5351351"/>
              <a:gd name="connsiteY50" fmla="*/ 2650479 h 3253279"/>
              <a:gd name="connsiteX51" fmla="*/ 3432595 w 5351351"/>
              <a:gd name="connsiteY51" fmla="*/ 2641276 h 3253279"/>
              <a:gd name="connsiteX52" fmla="*/ 3092096 w 5351351"/>
              <a:gd name="connsiteY52" fmla="*/ 2415802 h 3253279"/>
              <a:gd name="connsiteX53" fmla="*/ 2917246 w 5351351"/>
              <a:gd name="connsiteY53" fmla="*/ 2332974 h 3253279"/>
              <a:gd name="connsiteX54" fmla="*/ 2825219 w 5351351"/>
              <a:gd name="connsiteY54" fmla="*/ 2332974 h 3253279"/>
              <a:gd name="connsiteX55" fmla="*/ 2751598 w 5351351"/>
              <a:gd name="connsiteY55" fmla="*/ 2397396 h 3253279"/>
              <a:gd name="connsiteX56" fmla="*/ 2728591 w 5351351"/>
              <a:gd name="connsiteY56" fmla="*/ 2438809 h 3253279"/>
              <a:gd name="connsiteX57" fmla="*/ 2484720 w 5351351"/>
              <a:gd name="connsiteY57" fmla="*/ 2714901 h 3253279"/>
              <a:gd name="connsiteX58" fmla="*/ 2388092 w 5351351"/>
              <a:gd name="connsiteY58" fmla="*/ 2811533 h 3253279"/>
              <a:gd name="connsiteX59" fmla="*/ 2328275 w 5351351"/>
              <a:gd name="connsiteY59" fmla="*/ 2820736 h 3253279"/>
              <a:gd name="connsiteX60" fmla="*/ 2056796 w 5351351"/>
              <a:gd name="connsiteY60" fmla="*/ 2733307 h 3253279"/>
              <a:gd name="connsiteX61" fmla="*/ 1960168 w 5351351"/>
              <a:gd name="connsiteY61" fmla="*/ 2820736 h 3253279"/>
              <a:gd name="connsiteX62" fmla="*/ 1881946 w 5351351"/>
              <a:gd name="connsiteY62" fmla="*/ 2862150 h 3253279"/>
              <a:gd name="connsiteX63" fmla="*/ 1766912 w 5351351"/>
              <a:gd name="connsiteY63" fmla="*/ 2843744 h 3253279"/>
              <a:gd name="connsiteX64" fmla="*/ 1661082 w 5351351"/>
              <a:gd name="connsiteY64" fmla="*/ 2816134 h 3253279"/>
              <a:gd name="connsiteX65" fmla="*/ 1536846 w 5351351"/>
              <a:gd name="connsiteY65" fmla="*/ 2843744 h 3253279"/>
              <a:gd name="connsiteX66" fmla="*/ 1481630 w 5351351"/>
              <a:gd name="connsiteY66" fmla="*/ 2885157 h 3253279"/>
              <a:gd name="connsiteX67" fmla="*/ 1385002 w 5351351"/>
              <a:gd name="connsiteY67" fmla="*/ 3087625 h 3253279"/>
              <a:gd name="connsiteX68" fmla="*/ 1329786 w 5351351"/>
              <a:gd name="connsiteY68" fmla="*/ 3138241 h 3253279"/>
              <a:gd name="connsiteX69" fmla="*/ 1246962 w 5351351"/>
              <a:gd name="connsiteY69" fmla="*/ 3133640 h 3253279"/>
              <a:gd name="connsiteX70" fmla="*/ 1095117 w 5351351"/>
              <a:gd name="connsiteY70" fmla="*/ 3253279 h 3253279"/>
              <a:gd name="connsiteX71" fmla="*/ 975483 w 5351351"/>
              <a:gd name="connsiteY71" fmla="*/ 3225670 h 3253279"/>
              <a:gd name="connsiteX72" fmla="*/ 657991 w 5351351"/>
              <a:gd name="connsiteY72" fmla="*/ 3193460 h 3253279"/>
              <a:gd name="connsiteX73" fmla="*/ 533755 w 5351351"/>
              <a:gd name="connsiteY73" fmla="*/ 3211866 h 3253279"/>
              <a:gd name="connsiteX74" fmla="*/ 395715 w 5351351"/>
              <a:gd name="connsiteY74" fmla="*/ 3248678 h 3253279"/>
              <a:gd name="connsiteX75" fmla="*/ 0 w 5351351"/>
              <a:gd name="connsiteY75" fmla="*/ 3101429 h 3253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351351" h="3253279">
                <a:moveTo>
                  <a:pt x="0" y="3101429"/>
                </a:moveTo>
                <a:lnTo>
                  <a:pt x="165648" y="3069218"/>
                </a:lnTo>
                <a:lnTo>
                  <a:pt x="230067" y="3055414"/>
                </a:lnTo>
                <a:lnTo>
                  <a:pt x="501545" y="2866751"/>
                </a:lnTo>
                <a:lnTo>
                  <a:pt x="621180" y="2779322"/>
                </a:lnTo>
                <a:lnTo>
                  <a:pt x="860449" y="2742510"/>
                </a:lnTo>
                <a:lnTo>
                  <a:pt x="1016895" y="2737909"/>
                </a:lnTo>
                <a:lnTo>
                  <a:pt x="1113523" y="2696495"/>
                </a:lnTo>
                <a:lnTo>
                  <a:pt x="1164137" y="2604464"/>
                </a:lnTo>
                <a:lnTo>
                  <a:pt x="1223955" y="2558449"/>
                </a:lnTo>
                <a:lnTo>
                  <a:pt x="1352792" y="2512434"/>
                </a:lnTo>
                <a:lnTo>
                  <a:pt x="1486231" y="2245545"/>
                </a:lnTo>
                <a:lnTo>
                  <a:pt x="1596663" y="2181124"/>
                </a:lnTo>
                <a:lnTo>
                  <a:pt x="1693291" y="2185725"/>
                </a:lnTo>
                <a:lnTo>
                  <a:pt x="1771514" y="2227139"/>
                </a:lnTo>
                <a:lnTo>
                  <a:pt x="1877344" y="2162718"/>
                </a:lnTo>
                <a:lnTo>
                  <a:pt x="1973972" y="2135109"/>
                </a:lnTo>
                <a:lnTo>
                  <a:pt x="2093607" y="2107499"/>
                </a:lnTo>
                <a:lnTo>
                  <a:pt x="2480119" y="1813002"/>
                </a:lnTo>
                <a:lnTo>
                  <a:pt x="2728591" y="1394263"/>
                </a:lnTo>
                <a:lnTo>
                  <a:pt x="2954056" y="1242412"/>
                </a:lnTo>
                <a:lnTo>
                  <a:pt x="3142711" y="1205600"/>
                </a:lnTo>
                <a:lnTo>
                  <a:pt x="3271548" y="1187194"/>
                </a:lnTo>
                <a:lnTo>
                  <a:pt x="3308359" y="1159585"/>
                </a:lnTo>
                <a:lnTo>
                  <a:pt x="3552230" y="1224006"/>
                </a:lnTo>
                <a:lnTo>
                  <a:pt x="3750087" y="1224006"/>
                </a:lnTo>
                <a:lnTo>
                  <a:pt x="3920336" y="1237811"/>
                </a:lnTo>
                <a:lnTo>
                  <a:pt x="4062978" y="1104367"/>
                </a:lnTo>
                <a:lnTo>
                  <a:pt x="4320652" y="676425"/>
                </a:lnTo>
                <a:lnTo>
                  <a:pt x="4449490" y="570590"/>
                </a:lnTo>
                <a:lnTo>
                  <a:pt x="4720968" y="561386"/>
                </a:lnTo>
                <a:lnTo>
                  <a:pt x="4803792" y="496965"/>
                </a:lnTo>
                <a:lnTo>
                  <a:pt x="4941832" y="464754"/>
                </a:lnTo>
                <a:lnTo>
                  <a:pt x="5079872" y="363521"/>
                </a:lnTo>
                <a:lnTo>
                  <a:pt x="5213311" y="110437"/>
                </a:lnTo>
                <a:lnTo>
                  <a:pt x="5263926" y="13805"/>
                </a:lnTo>
                <a:lnTo>
                  <a:pt x="5346750" y="0"/>
                </a:lnTo>
                <a:cubicBezTo>
                  <a:pt x="5348284" y="598199"/>
                  <a:pt x="5349817" y="1196397"/>
                  <a:pt x="5351351" y="1794596"/>
                </a:cubicBezTo>
                <a:lnTo>
                  <a:pt x="5277730" y="1734776"/>
                </a:lnTo>
                <a:lnTo>
                  <a:pt x="5217912" y="1808400"/>
                </a:lnTo>
                <a:lnTo>
                  <a:pt x="5125886" y="2066086"/>
                </a:lnTo>
                <a:lnTo>
                  <a:pt x="5052264" y="2139710"/>
                </a:lnTo>
                <a:lnTo>
                  <a:pt x="4854407" y="2148913"/>
                </a:lnTo>
                <a:lnTo>
                  <a:pt x="4610536" y="2240944"/>
                </a:lnTo>
                <a:lnTo>
                  <a:pt x="4435686" y="2254748"/>
                </a:lnTo>
                <a:lnTo>
                  <a:pt x="4164207" y="2378989"/>
                </a:lnTo>
                <a:lnTo>
                  <a:pt x="3998559" y="2604464"/>
                </a:lnTo>
                <a:lnTo>
                  <a:pt x="3924938" y="2549246"/>
                </a:lnTo>
                <a:lnTo>
                  <a:pt x="3740884" y="2544644"/>
                </a:lnTo>
                <a:lnTo>
                  <a:pt x="3671864" y="2567652"/>
                </a:lnTo>
                <a:lnTo>
                  <a:pt x="3566034" y="2650479"/>
                </a:lnTo>
                <a:lnTo>
                  <a:pt x="3432595" y="2641276"/>
                </a:lnTo>
                <a:lnTo>
                  <a:pt x="3092096" y="2415802"/>
                </a:lnTo>
                <a:lnTo>
                  <a:pt x="2917246" y="2332974"/>
                </a:lnTo>
                <a:lnTo>
                  <a:pt x="2825219" y="2332974"/>
                </a:lnTo>
                <a:lnTo>
                  <a:pt x="2751598" y="2397396"/>
                </a:lnTo>
                <a:lnTo>
                  <a:pt x="2728591" y="2438809"/>
                </a:lnTo>
                <a:lnTo>
                  <a:pt x="2484720" y="2714901"/>
                </a:lnTo>
                <a:lnTo>
                  <a:pt x="2388092" y="2811533"/>
                </a:lnTo>
                <a:lnTo>
                  <a:pt x="2328275" y="2820736"/>
                </a:lnTo>
                <a:lnTo>
                  <a:pt x="2056796" y="2733307"/>
                </a:lnTo>
                <a:lnTo>
                  <a:pt x="1960168" y="2820736"/>
                </a:lnTo>
                <a:lnTo>
                  <a:pt x="1881946" y="2862150"/>
                </a:lnTo>
                <a:lnTo>
                  <a:pt x="1766912" y="2843744"/>
                </a:lnTo>
                <a:lnTo>
                  <a:pt x="1661082" y="2816134"/>
                </a:lnTo>
                <a:lnTo>
                  <a:pt x="1536846" y="2843744"/>
                </a:lnTo>
                <a:lnTo>
                  <a:pt x="1481630" y="2885157"/>
                </a:lnTo>
                <a:lnTo>
                  <a:pt x="1385002" y="3087625"/>
                </a:lnTo>
                <a:lnTo>
                  <a:pt x="1329786" y="3138241"/>
                </a:lnTo>
                <a:lnTo>
                  <a:pt x="1246962" y="3133640"/>
                </a:lnTo>
                <a:lnTo>
                  <a:pt x="1095117" y="3253279"/>
                </a:lnTo>
                <a:lnTo>
                  <a:pt x="975483" y="3225670"/>
                </a:lnTo>
                <a:lnTo>
                  <a:pt x="657991" y="3193460"/>
                </a:lnTo>
                <a:lnTo>
                  <a:pt x="533755" y="3211866"/>
                </a:lnTo>
                <a:lnTo>
                  <a:pt x="395715" y="3248678"/>
                </a:lnTo>
                <a:lnTo>
                  <a:pt x="0" y="3101429"/>
                </a:lnTo>
                <a:close/>
              </a:path>
            </a:pathLst>
          </a:cu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1814950" y="1434591"/>
            <a:ext cx="6925388" cy="3738715"/>
          </a:xfrm>
          <a:custGeom>
            <a:avLst/>
            <a:gdLst>
              <a:gd name="connsiteX0" fmla="*/ 0 w 6925388"/>
              <a:gd name="connsiteY0" fmla="*/ 3738715 h 3738715"/>
              <a:gd name="connsiteX1" fmla="*/ 238449 w 6925388"/>
              <a:gd name="connsiteY1" fmla="*/ 3660960 h 3738715"/>
              <a:gd name="connsiteX2" fmla="*/ 326571 w 6925388"/>
              <a:gd name="connsiteY2" fmla="*/ 3640225 h 3738715"/>
              <a:gd name="connsiteX3" fmla="*/ 466530 w 6925388"/>
              <a:gd name="connsiteY3" fmla="*/ 3572838 h 3738715"/>
              <a:gd name="connsiteX4" fmla="*/ 549469 w 6925388"/>
              <a:gd name="connsiteY4" fmla="*/ 3572838 h 3738715"/>
              <a:gd name="connsiteX5" fmla="*/ 673877 w 6925388"/>
              <a:gd name="connsiteY5" fmla="*/ 3541736 h 3738715"/>
              <a:gd name="connsiteX6" fmla="*/ 819020 w 6925388"/>
              <a:gd name="connsiteY6" fmla="*/ 3526185 h 3738715"/>
              <a:gd name="connsiteX7" fmla="*/ 834571 w 6925388"/>
              <a:gd name="connsiteY7" fmla="*/ 3536552 h 3738715"/>
              <a:gd name="connsiteX8" fmla="*/ 1078204 w 6925388"/>
              <a:gd name="connsiteY8" fmla="*/ 3381042 h 3738715"/>
              <a:gd name="connsiteX9" fmla="*/ 1238898 w 6925388"/>
              <a:gd name="connsiteY9" fmla="*/ 3308470 h 3738715"/>
              <a:gd name="connsiteX10" fmla="*/ 1352939 w 6925388"/>
              <a:gd name="connsiteY10" fmla="*/ 3184062 h 3738715"/>
              <a:gd name="connsiteX11" fmla="*/ 1420326 w 6925388"/>
              <a:gd name="connsiteY11" fmla="*/ 3127042 h 3738715"/>
              <a:gd name="connsiteX12" fmla="*/ 1648408 w 6925388"/>
              <a:gd name="connsiteY12" fmla="*/ 3075205 h 3738715"/>
              <a:gd name="connsiteX13" fmla="*/ 1772816 w 6925388"/>
              <a:gd name="connsiteY13" fmla="*/ 3049287 h 3738715"/>
              <a:gd name="connsiteX14" fmla="*/ 1819469 w 6925388"/>
              <a:gd name="connsiteY14" fmla="*/ 3049287 h 3738715"/>
              <a:gd name="connsiteX15" fmla="*/ 1985347 w 6925388"/>
              <a:gd name="connsiteY15" fmla="*/ 2919695 h 3738715"/>
              <a:gd name="connsiteX16" fmla="*/ 2161592 w 6925388"/>
              <a:gd name="connsiteY16" fmla="*/ 2795287 h 3738715"/>
              <a:gd name="connsiteX17" fmla="*/ 2322286 w 6925388"/>
              <a:gd name="connsiteY17" fmla="*/ 2759001 h 3738715"/>
              <a:gd name="connsiteX18" fmla="*/ 2555551 w 6925388"/>
              <a:gd name="connsiteY18" fmla="*/ 2743450 h 3738715"/>
              <a:gd name="connsiteX19" fmla="*/ 2674775 w 6925388"/>
              <a:gd name="connsiteY19" fmla="*/ 2696797 h 3738715"/>
              <a:gd name="connsiteX20" fmla="*/ 2742163 w 6925388"/>
              <a:gd name="connsiteY20" fmla="*/ 2587940 h 3738715"/>
              <a:gd name="connsiteX21" fmla="*/ 2908041 w 6925388"/>
              <a:gd name="connsiteY21" fmla="*/ 2494633 h 3738715"/>
              <a:gd name="connsiteX22" fmla="*/ 3068735 w 6925388"/>
              <a:gd name="connsiteY22" fmla="*/ 2230266 h 3738715"/>
              <a:gd name="connsiteX23" fmla="*/ 3219061 w 6925388"/>
              <a:gd name="connsiteY23" fmla="*/ 2188797 h 3738715"/>
              <a:gd name="connsiteX24" fmla="*/ 3333102 w 6925388"/>
              <a:gd name="connsiteY24" fmla="*/ 2225082 h 3738715"/>
              <a:gd name="connsiteX25" fmla="*/ 3457510 w 6925388"/>
              <a:gd name="connsiteY25" fmla="*/ 2157695 h 3738715"/>
              <a:gd name="connsiteX26" fmla="*/ 3571551 w 6925388"/>
              <a:gd name="connsiteY26" fmla="*/ 2136960 h 3738715"/>
              <a:gd name="connsiteX27" fmla="*/ 3701143 w 6925388"/>
              <a:gd name="connsiteY27" fmla="*/ 2069572 h 3738715"/>
              <a:gd name="connsiteX28" fmla="*/ 3965510 w 6925388"/>
              <a:gd name="connsiteY28" fmla="*/ 1857042 h 3738715"/>
              <a:gd name="connsiteX29" fmla="*/ 4084735 w 6925388"/>
              <a:gd name="connsiteY29" fmla="*/ 1737817 h 3738715"/>
              <a:gd name="connsiteX30" fmla="*/ 4250612 w 6925388"/>
              <a:gd name="connsiteY30" fmla="*/ 1463082 h 3738715"/>
              <a:gd name="connsiteX31" fmla="*/ 4328367 w 6925388"/>
              <a:gd name="connsiteY31" fmla="*/ 1359409 h 3738715"/>
              <a:gd name="connsiteX32" fmla="*/ 4535714 w 6925388"/>
              <a:gd name="connsiteY32" fmla="*/ 1229817 h 3738715"/>
              <a:gd name="connsiteX33" fmla="*/ 4763796 w 6925388"/>
              <a:gd name="connsiteY33" fmla="*/ 1188348 h 3738715"/>
              <a:gd name="connsiteX34" fmla="*/ 4877837 w 6925388"/>
              <a:gd name="connsiteY34" fmla="*/ 1172797 h 3738715"/>
              <a:gd name="connsiteX35" fmla="*/ 5126653 w 6925388"/>
              <a:gd name="connsiteY35" fmla="*/ 1229817 h 3738715"/>
              <a:gd name="connsiteX36" fmla="*/ 5302898 w 6925388"/>
              <a:gd name="connsiteY36" fmla="*/ 1229817 h 3738715"/>
              <a:gd name="connsiteX37" fmla="*/ 5546530 w 6925388"/>
              <a:gd name="connsiteY37" fmla="*/ 1183164 h 3738715"/>
              <a:gd name="connsiteX38" fmla="*/ 5826449 w 6925388"/>
              <a:gd name="connsiteY38" fmla="*/ 737368 h 3738715"/>
              <a:gd name="connsiteX39" fmla="*/ 5992326 w 6925388"/>
              <a:gd name="connsiteY39" fmla="*/ 581858 h 3738715"/>
              <a:gd name="connsiteX40" fmla="*/ 6272245 w 6925388"/>
              <a:gd name="connsiteY40" fmla="*/ 555940 h 3738715"/>
              <a:gd name="connsiteX41" fmla="*/ 6370735 w 6925388"/>
              <a:gd name="connsiteY41" fmla="*/ 493736 h 3738715"/>
              <a:gd name="connsiteX42" fmla="*/ 6510694 w 6925388"/>
              <a:gd name="connsiteY42" fmla="*/ 467817 h 3738715"/>
              <a:gd name="connsiteX43" fmla="*/ 6650653 w 6925388"/>
              <a:gd name="connsiteY43" fmla="*/ 343409 h 3738715"/>
              <a:gd name="connsiteX44" fmla="*/ 6806163 w 6925388"/>
              <a:gd name="connsiteY44" fmla="*/ 27205 h 3738715"/>
              <a:gd name="connsiteX45" fmla="*/ 6925388 w 6925388"/>
              <a:gd name="connsiteY45" fmla="*/ 16838 h 3738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925388" h="3738715">
                <a:moveTo>
                  <a:pt x="0" y="3738715"/>
                </a:moveTo>
                <a:lnTo>
                  <a:pt x="238449" y="3660960"/>
                </a:lnTo>
                <a:cubicBezTo>
                  <a:pt x="292877" y="3644545"/>
                  <a:pt x="288558" y="3654912"/>
                  <a:pt x="326571" y="3640225"/>
                </a:cubicBezTo>
                <a:cubicBezTo>
                  <a:pt x="364584" y="3625538"/>
                  <a:pt x="429380" y="3584069"/>
                  <a:pt x="466530" y="3572838"/>
                </a:cubicBezTo>
                <a:cubicBezTo>
                  <a:pt x="503680" y="3561607"/>
                  <a:pt x="514911" y="3578022"/>
                  <a:pt x="549469" y="3572838"/>
                </a:cubicBezTo>
                <a:cubicBezTo>
                  <a:pt x="584027" y="3567654"/>
                  <a:pt x="628952" y="3549511"/>
                  <a:pt x="673877" y="3541736"/>
                </a:cubicBezTo>
                <a:cubicBezTo>
                  <a:pt x="718802" y="3533961"/>
                  <a:pt x="792238" y="3527049"/>
                  <a:pt x="819020" y="3526185"/>
                </a:cubicBezTo>
                <a:cubicBezTo>
                  <a:pt x="845802" y="3525321"/>
                  <a:pt x="791374" y="3560742"/>
                  <a:pt x="834571" y="3536552"/>
                </a:cubicBezTo>
                <a:cubicBezTo>
                  <a:pt x="877768" y="3512362"/>
                  <a:pt x="1010816" y="3419056"/>
                  <a:pt x="1078204" y="3381042"/>
                </a:cubicBezTo>
                <a:cubicBezTo>
                  <a:pt x="1145592" y="3343028"/>
                  <a:pt x="1193109" y="3341300"/>
                  <a:pt x="1238898" y="3308470"/>
                </a:cubicBezTo>
                <a:cubicBezTo>
                  <a:pt x="1284687" y="3275640"/>
                  <a:pt x="1322701" y="3214300"/>
                  <a:pt x="1352939" y="3184062"/>
                </a:cubicBezTo>
                <a:cubicBezTo>
                  <a:pt x="1383177" y="3153824"/>
                  <a:pt x="1371081" y="3145185"/>
                  <a:pt x="1420326" y="3127042"/>
                </a:cubicBezTo>
                <a:cubicBezTo>
                  <a:pt x="1469571" y="3108899"/>
                  <a:pt x="1589660" y="3088164"/>
                  <a:pt x="1648408" y="3075205"/>
                </a:cubicBezTo>
                <a:cubicBezTo>
                  <a:pt x="1707156" y="3062246"/>
                  <a:pt x="1744306" y="3053607"/>
                  <a:pt x="1772816" y="3049287"/>
                </a:cubicBezTo>
                <a:cubicBezTo>
                  <a:pt x="1801326" y="3044967"/>
                  <a:pt x="1784047" y="3070886"/>
                  <a:pt x="1819469" y="3049287"/>
                </a:cubicBezTo>
                <a:cubicBezTo>
                  <a:pt x="1854891" y="3027688"/>
                  <a:pt x="1928327" y="2962028"/>
                  <a:pt x="1985347" y="2919695"/>
                </a:cubicBezTo>
                <a:cubicBezTo>
                  <a:pt x="2042367" y="2877362"/>
                  <a:pt x="2105436" y="2822069"/>
                  <a:pt x="2161592" y="2795287"/>
                </a:cubicBezTo>
                <a:cubicBezTo>
                  <a:pt x="2217748" y="2768505"/>
                  <a:pt x="2256626" y="2767640"/>
                  <a:pt x="2322286" y="2759001"/>
                </a:cubicBezTo>
                <a:cubicBezTo>
                  <a:pt x="2387946" y="2750362"/>
                  <a:pt x="2496803" y="2753817"/>
                  <a:pt x="2555551" y="2743450"/>
                </a:cubicBezTo>
                <a:cubicBezTo>
                  <a:pt x="2614299" y="2733083"/>
                  <a:pt x="2643673" y="2722715"/>
                  <a:pt x="2674775" y="2696797"/>
                </a:cubicBezTo>
                <a:cubicBezTo>
                  <a:pt x="2705877" y="2670879"/>
                  <a:pt x="2703285" y="2621634"/>
                  <a:pt x="2742163" y="2587940"/>
                </a:cubicBezTo>
                <a:cubicBezTo>
                  <a:pt x="2781041" y="2554246"/>
                  <a:pt x="2853612" y="2554245"/>
                  <a:pt x="2908041" y="2494633"/>
                </a:cubicBezTo>
                <a:cubicBezTo>
                  <a:pt x="2962470" y="2435021"/>
                  <a:pt x="3016898" y="2281239"/>
                  <a:pt x="3068735" y="2230266"/>
                </a:cubicBezTo>
                <a:cubicBezTo>
                  <a:pt x="3120572" y="2179293"/>
                  <a:pt x="3175000" y="2189661"/>
                  <a:pt x="3219061" y="2188797"/>
                </a:cubicBezTo>
                <a:cubicBezTo>
                  <a:pt x="3263122" y="2187933"/>
                  <a:pt x="3293361" y="2230266"/>
                  <a:pt x="3333102" y="2225082"/>
                </a:cubicBezTo>
                <a:cubicBezTo>
                  <a:pt x="3372844" y="2219898"/>
                  <a:pt x="3417769" y="2172382"/>
                  <a:pt x="3457510" y="2157695"/>
                </a:cubicBezTo>
                <a:cubicBezTo>
                  <a:pt x="3497251" y="2143008"/>
                  <a:pt x="3530946" y="2151647"/>
                  <a:pt x="3571551" y="2136960"/>
                </a:cubicBezTo>
                <a:cubicBezTo>
                  <a:pt x="3612156" y="2122273"/>
                  <a:pt x="3635483" y="2116225"/>
                  <a:pt x="3701143" y="2069572"/>
                </a:cubicBezTo>
                <a:cubicBezTo>
                  <a:pt x="3766803" y="2022919"/>
                  <a:pt x="3901578" y="1912334"/>
                  <a:pt x="3965510" y="1857042"/>
                </a:cubicBezTo>
                <a:cubicBezTo>
                  <a:pt x="4029442" y="1801750"/>
                  <a:pt x="4037218" y="1803477"/>
                  <a:pt x="4084735" y="1737817"/>
                </a:cubicBezTo>
                <a:cubicBezTo>
                  <a:pt x="4132252" y="1672157"/>
                  <a:pt x="4210007" y="1526150"/>
                  <a:pt x="4250612" y="1463082"/>
                </a:cubicBezTo>
                <a:cubicBezTo>
                  <a:pt x="4291217" y="1400014"/>
                  <a:pt x="4280850" y="1398286"/>
                  <a:pt x="4328367" y="1359409"/>
                </a:cubicBezTo>
                <a:cubicBezTo>
                  <a:pt x="4375884" y="1320531"/>
                  <a:pt x="4463143" y="1258327"/>
                  <a:pt x="4535714" y="1229817"/>
                </a:cubicBezTo>
                <a:cubicBezTo>
                  <a:pt x="4608285" y="1201307"/>
                  <a:pt x="4706776" y="1197851"/>
                  <a:pt x="4763796" y="1188348"/>
                </a:cubicBezTo>
                <a:cubicBezTo>
                  <a:pt x="4820816" y="1178845"/>
                  <a:pt x="4817361" y="1165886"/>
                  <a:pt x="4877837" y="1172797"/>
                </a:cubicBezTo>
                <a:cubicBezTo>
                  <a:pt x="4938313" y="1179708"/>
                  <a:pt x="5055810" y="1220314"/>
                  <a:pt x="5126653" y="1229817"/>
                </a:cubicBezTo>
                <a:cubicBezTo>
                  <a:pt x="5197497" y="1239320"/>
                  <a:pt x="5232918" y="1237593"/>
                  <a:pt x="5302898" y="1229817"/>
                </a:cubicBezTo>
                <a:cubicBezTo>
                  <a:pt x="5372878" y="1222041"/>
                  <a:pt x="5459272" y="1265239"/>
                  <a:pt x="5546530" y="1183164"/>
                </a:cubicBezTo>
                <a:cubicBezTo>
                  <a:pt x="5633788" y="1101089"/>
                  <a:pt x="5752150" y="837586"/>
                  <a:pt x="5826449" y="737368"/>
                </a:cubicBezTo>
                <a:cubicBezTo>
                  <a:pt x="5900748" y="637150"/>
                  <a:pt x="5918027" y="612096"/>
                  <a:pt x="5992326" y="581858"/>
                </a:cubicBezTo>
                <a:cubicBezTo>
                  <a:pt x="6066625" y="551620"/>
                  <a:pt x="6209177" y="570627"/>
                  <a:pt x="6272245" y="555940"/>
                </a:cubicBezTo>
                <a:cubicBezTo>
                  <a:pt x="6335313" y="541253"/>
                  <a:pt x="6330993" y="508423"/>
                  <a:pt x="6370735" y="493736"/>
                </a:cubicBezTo>
                <a:cubicBezTo>
                  <a:pt x="6410477" y="479049"/>
                  <a:pt x="6464041" y="492871"/>
                  <a:pt x="6510694" y="467817"/>
                </a:cubicBezTo>
                <a:cubicBezTo>
                  <a:pt x="6557347" y="442763"/>
                  <a:pt x="6601408" y="416844"/>
                  <a:pt x="6650653" y="343409"/>
                </a:cubicBezTo>
                <a:cubicBezTo>
                  <a:pt x="6699898" y="269974"/>
                  <a:pt x="6760374" y="81633"/>
                  <a:pt x="6806163" y="27205"/>
                </a:cubicBezTo>
                <a:cubicBezTo>
                  <a:pt x="6851952" y="-27224"/>
                  <a:pt x="6925388" y="16838"/>
                  <a:pt x="6925388" y="16838"/>
                </a:cubicBezTo>
              </a:path>
            </a:pathLst>
          </a:custGeom>
          <a:ln w="76200" cap="rnd" cmpd="sng">
            <a:solidFill>
              <a:schemeClr val="bg2">
                <a:lumMod val="1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1820134" y="3159533"/>
            <a:ext cx="6920204" cy="1925651"/>
          </a:xfrm>
          <a:custGeom>
            <a:avLst/>
            <a:gdLst>
              <a:gd name="connsiteX0" fmla="*/ 0 w 6920204"/>
              <a:gd name="connsiteY0" fmla="*/ 1925651 h 1925651"/>
              <a:gd name="connsiteX1" fmla="*/ 124408 w 6920204"/>
              <a:gd name="connsiteY1" fmla="*/ 1811610 h 1925651"/>
              <a:gd name="connsiteX2" fmla="*/ 316204 w 6920204"/>
              <a:gd name="connsiteY2" fmla="*/ 1821977 h 1925651"/>
              <a:gd name="connsiteX3" fmla="*/ 425061 w 6920204"/>
              <a:gd name="connsiteY3" fmla="*/ 1775324 h 1925651"/>
              <a:gd name="connsiteX4" fmla="*/ 653142 w 6920204"/>
              <a:gd name="connsiteY4" fmla="*/ 1764957 h 1925651"/>
              <a:gd name="connsiteX5" fmla="*/ 839755 w 6920204"/>
              <a:gd name="connsiteY5" fmla="*/ 1754589 h 1925651"/>
              <a:gd name="connsiteX6" fmla="*/ 1150775 w 6920204"/>
              <a:gd name="connsiteY6" fmla="*/ 1567977 h 1925651"/>
              <a:gd name="connsiteX7" fmla="*/ 1270000 w 6920204"/>
              <a:gd name="connsiteY7" fmla="*/ 1542059 h 1925651"/>
              <a:gd name="connsiteX8" fmla="*/ 1415142 w 6920204"/>
              <a:gd name="connsiteY8" fmla="*/ 1443569 h 1925651"/>
              <a:gd name="connsiteX9" fmla="*/ 1544734 w 6920204"/>
              <a:gd name="connsiteY9" fmla="*/ 1386549 h 1925651"/>
              <a:gd name="connsiteX10" fmla="*/ 1752081 w 6920204"/>
              <a:gd name="connsiteY10" fmla="*/ 1459120 h 1925651"/>
              <a:gd name="connsiteX11" fmla="*/ 1949061 w 6920204"/>
              <a:gd name="connsiteY11" fmla="*/ 1516140 h 1925651"/>
              <a:gd name="connsiteX12" fmla="*/ 2177142 w 6920204"/>
              <a:gd name="connsiteY12" fmla="*/ 1469487 h 1925651"/>
              <a:gd name="connsiteX13" fmla="*/ 2534816 w 6920204"/>
              <a:gd name="connsiteY13" fmla="*/ 1500589 h 1925651"/>
              <a:gd name="connsiteX14" fmla="*/ 2643673 w 6920204"/>
              <a:gd name="connsiteY14" fmla="*/ 1526508 h 1925651"/>
              <a:gd name="connsiteX15" fmla="*/ 2788816 w 6920204"/>
              <a:gd name="connsiteY15" fmla="*/ 1422834 h 1925651"/>
              <a:gd name="connsiteX16" fmla="*/ 2908040 w 6920204"/>
              <a:gd name="connsiteY16" fmla="*/ 1376181 h 1925651"/>
              <a:gd name="connsiteX17" fmla="*/ 3048000 w 6920204"/>
              <a:gd name="connsiteY17" fmla="*/ 1142916 h 1925651"/>
              <a:gd name="connsiteX18" fmla="*/ 3203510 w 6920204"/>
              <a:gd name="connsiteY18" fmla="*/ 1085896 h 1925651"/>
              <a:gd name="connsiteX19" fmla="*/ 3338285 w 6920204"/>
              <a:gd name="connsiteY19" fmla="*/ 1127365 h 1925651"/>
              <a:gd name="connsiteX20" fmla="*/ 3498979 w 6920204"/>
              <a:gd name="connsiteY20" fmla="*/ 1106630 h 1925651"/>
              <a:gd name="connsiteX21" fmla="*/ 3602653 w 6920204"/>
              <a:gd name="connsiteY21" fmla="*/ 1013324 h 1925651"/>
              <a:gd name="connsiteX22" fmla="*/ 3867020 w 6920204"/>
              <a:gd name="connsiteY22" fmla="*/ 1085896 h 1925651"/>
              <a:gd name="connsiteX23" fmla="*/ 4017346 w 6920204"/>
              <a:gd name="connsiteY23" fmla="*/ 1023691 h 1925651"/>
              <a:gd name="connsiteX24" fmla="*/ 4260979 w 6920204"/>
              <a:gd name="connsiteY24" fmla="*/ 738589 h 1925651"/>
              <a:gd name="connsiteX25" fmla="*/ 4297265 w 6920204"/>
              <a:gd name="connsiteY25" fmla="*/ 676385 h 1925651"/>
              <a:gd name="connsiteX26" fmla="*/ 4447591 w 6920204"/>
              <a:gd name="connsiteY26" fmla="*/ 593447 h 1925651"/>
              <a:gd name="connsiteX27" fmla="*/ 4644571 w 6920204"/>
              <a:gd name="connsiteY27" fmla="*/ 691936 h 1925651"/>
              <a:gd name="connsiteX28" fmla="*/ 4908938 w 6920204"/>
              <a:gd name="connsiteY28" fmla="*/ 878549 h 1925651"/>
              <a:gd name="connsiteX29" fmla="*/ 5028163 w 6920204"/>
              <a:gd name="connsiteY29" fmla="*/ 909651 h 1925651"/>
              <a:gd name="connsiteX30" fmla="*/ 5157755 w 6920204"/>
              <a:gd name="connsiteY30" fmla="*/ 899283 h 1925651"/>
              <a:gd name="connsiteX31" fmla="*/ 5282163 w 6920204"/>
              <a:gd name="connsiteY31" fmla="*/ 811161 h 1925651"/>
              <a:gd name="connsiteX32" fmla="*/ 5453224 w 6920204"/>
              <a:gd name="connsiteY32" fmla="*/ 821528 h 1925651"/>
              <a:gd name="connsiteX33" fmla="*/ 5551714 w 6920204"/>
              <a:gd name="connsiteY33" fmla="*/ 857814 h 1925651"/>
              <a:gd name="connsiteX34" fmla="*/ 5702040 w 6920204"/>
              <a:gd name="connsiteY34" fmla="*/ 666018 h 1925651"/>
              <a:gd name="connsiteX35" fmla="*/ 5950857 w 6920204"/>
              <a:gd name="connsiteY35" fmla="*/ 526059 h 1925651"/>
              <a:gd name="connsiteX36" fmla="*/ 6116734 w 6920204"/>
              <a:gd name="connsiteY36" fmla="*/ 520875 h 1925651"/>
              <a:gd name="connsiteX37" fmla="*/ 6401836 w 6920204"/>
              <a:gd name="connsiteY37" fmla="*/ 417202 h 1925651"/>
              <a:gd name="connsiteX38" fmla="*/ 6650653 w 6920204"/>
              <a:gd name="connsiteY38" fmla="*/ 375732 h 1925651"/>
              <a:gd name="connsiteX39" fmla="*/ 6795795 w 6920204"/>
              <a:gd name="connsiteY39" fmla="*/ 12875 h 1925651"/>
              <a:gd name="connsiteX40" fmla="*/ 6920204 w 6920204"/>
              <a:gd name="connsiteY40" fmla="*/ 75079 h 192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920204" h="1925651">
                <a:moveTo>
                  <a:pt x="0" y="1925651"/>
                </a:moveTo>
                <a:cubicBezTo>
                  <a:pt x="35853" y="1877270"/>
                  <a:pt x="71707" y="1828889"/>
                  <a:pt x="124408" y="1811610"/>
                </a:cubicBezTo>
                <a:cubicBezTo>
                  <a:pt x="177109" y="1794331"/>
                  <a:pt x="266095" y="1828025"/>
                  <a:pt x="316204" y="1821977"/>
                </a:cubicBezTo>
                <a:cubicBezTo>
                  <a:pt x="366313" y="1815929"/>
                  <a:pt x="368905" y="1784827"/>
                  <a:pt x="425061" y="1775324"/>
                </a:cubicBezTo>
                <a:cubicBezTo>
                  <a:pt x="481217" y="1765821"/>
                  <a:pt x="653142" y="1764957"/>
                  <a:pt x="653142" y="1764957"/>
                </a:cubicBezTo>
                <a:cubicBezTo>
                  <a:pt x="722258" y="1761501"/>
                  <a:pt x="756816" y="1787419"/>
                  <a:pt x="839755" y="1754589"/>
                </a:cubicBezTo>
                <a:cubicBezTo>
                  <a:pt x="922694" y="1721759"/>
                  <a:pt x="1079068" y="1603399"/>
                  <a:pt x="1150775" y="1567977"/>
                </a:cubicBezTo>
                <a:cubicBezTo>
                  <a:pt x="1222483" y="1532555"/>
                  <a:pt x="1225939" y="1562794"/>
                  <a:pt x="1270000" y="1542059"/>
                </a:cubicBezTo>
                <a:cubicBezTo>
                  <a:pt x="1314061" y="1521324"/>
                  <a:pt x="1369353" y="1469487"/>
                  <a:pt x="1415142" y="1443569"/>
                </a:cubicBezTo>
                <a:cubicBezTo>
                  <a:pt x="1460931" y="1417651"/>
                  <a:pt x="1488578" y="1383957"/>
                  <a:pt x="1544734" y="1386549"/>
                </a:cubicBezTo>
                <a:cubicBezTo>
                  <a:pt x="1600890" y="1389141"/>
                  <a:pt x="1684693" y="1437522"/>
                  <a:pt x="1752081" y="1459120"/>
                </a:cubicBezTo>
                <a:cubicBezTo>
                  <a:pt x="1819469" y="1480718"/>
                  <a:pt x="1878218" y="1514412"/>
                  <a:pt x="1949061" y="1516140"/>
                </a:cubicBezTo>
                <a:cubicBezTo>
                  <a:pt x="2019904" y="1517868"/>
                  <a:pt x="2079516" y="1472079"/>
                  <a:pt x="2177142" y="1469487"/>
                </a:cubicBezTo>
                <a:cubicBezTo>
                  <a:pt x="2274768" y="1466895"/>
                  <a:pt x="2457061" y="1491085"/>
                  <a:pt x="2534816" y="1500589"/>
                </a:cubicBezTo>
                <a:cubicBezTo>
                  <a:pt x="2612571" y="1510093"/>
                  <a:pt x="2601340" y="1539467"/>
                  <a:pt x="2643673" y="1526508"/>
                </a:cubicBezTo>
                <a:cubicBezTo>
                  <a:pt x="2686006" y="1513549"/>
                  <a:pt x="2744755" y="1447888"/>
                  <a:pt x="2788816" y="1422834"/>
                </a:cubicBezTo>
                <a:cubicBezTo>
                  <a:pt x="2832877" y="1397779"/>
                  <a:pt x="2864843" y="1422834"/>
                  <a:pt x="2908040" y="1376181"/>
                </a:cubicBezTo>
                <a:cubicBezTo>
                  <a:pt x="2951237" y="1329528"/>
                  <a:pt x="2998755" y="1191297"/>
                  <a:pt x="3048000" y="1142916"/>
                </a:cubicBezTo>
                <a:cubicBezTo>
                  <a:pt x="3097245" y="1094535"/>
                  <a:pt x="3155129" y="1088488"/>
                  <a:pt x="3203510" y="1085896"/>
                </a:cubicBezTo>
                <a:cubicBezTo>
                  <a:pt x="3251891" y="1083304"/>
                  <a:pt x="3289040" y="1123909"/>
                  <a:pt x="3338285" y="1127365"/>
                </a:cubicBezTo>
                <a:cubicBezTo>
                  <a:pt x="3387530" y="1130821"/>
                  <a:pt x="3454918" y="1125637"/>
                  <a:pt x="3498979" y="1106630"/>
                </a:cubicBezTo>
                <a:cubicBezTo>
                  <a:pt x="3543040" y="1087623"/>
                  <a:pt x="3541313" y="1016780"/>
                  <a:pt x="3602653" y="1013324"/>
                </a:cubicBezTo>
                <a:cubicBezTo>
                  <a:pt x="3663993" y="1009868"/>
                  <a:pt x="3797905" y="1084168"/>
                  <a:pt x="3867020" y="1085896"/>
                </a:cubicBezTo>
                <a:cubicBezTo>
                  <a:pt x="3936135" y="1087624"/>
                  <a:pt x="3951686" y="1081575"/>
                  <a:pt x="4017346" y="1023691"/>
                </a:cubicBezTo>
                <a:cubicBezTo>
                  <a:pt x="4083006" y="965807"/>
                  <a:pt x="4214326" y="796473"/>
                  <a:pt x="4260979" y="738589"/>
                </a:cubicBezTo>
                <a:cubicBezTo>
                  <a:pt x="4307632" y="680705"/>
                  <a:pt x="4266163" y="700575"/>
                  <a:pt x="4297265" y="676385"/>
                </a:cubicBezTo>
                <a:cubicBezTo>
                  <a:pt x="4328367" y="652195"/>
                  <a:pt x="4389707" y="590855"/>
                  <a:pt x="4447591" y="593447"/>
                </a:cubicBezTo>
                <a:cubicBezTo>
                  <a:pt x="4505475" y="596039"/>
                  <a:pt x="4567680" y="644419"/>
                  <a:pt x="4644571" y="691936"/>
                </a:cubicBezTo>
                <a:cubicBezTo>
                  <a:pt x="4721462" y="739453"/>
                  <a:pt x="4845006" y="842263"/>
                  <a:pt x="4908938" y="878549"/>
                </a:cubicBezTo>
                <a:cubicBezTo>
                  <a:pt x="4972870" y="914835"/>
                  <a:pt x="4986694" y="906195"/>
                  <a:pt x="5028163" y="909651"/>
                </a:cubicBezTo>
                <a:cubicBezTo>
                  <a:pt x="5069632" y="913107"/>
                  <a:pt x="5115422" y="915698"/>
                  <a:pt x="5157755" y="899283"/>
                </a:cubicBezTo>
                <a:cubicBezTo>
                  <a:pt x="5200088" y="882868"/>
                  <a:pt x="5232918" y="824120"/>
                  <a:pt x="5282163" y="811161"/>
                </a:cubicBezTo>
                <a:cubicBezTo>
                  <a:pt x="5331408" y="798202"/>
                  <a:pt x="5408299" y="813753"/>
                  <a:pt x="5453224" y="821528"/>
                </a:cubicBezTo>
                <a:cubicBezTo>
                  <a:pt x="5498149" y="829303"/>
                  <a:pt x="5510245" y="883732"/>
                  <a:pt x="5551714" y="857814"/>
                </a:cubicBezTo>
                <a:cubicBezTo>
                  <a:pt x="5593183" y="831896"/>
                  <a:pt x="5635516" y="721310"/>
                  <a:pt x="5702040" y="666018"/>
                </a:cubicBezTo>
                <a:cubicBezTo>
                  <a:pt x="5768564" y="610726"/>
                  <a:pt x="5881741" y="550249"/>
                  <a:pt x="5950857" y="526059"/>
                </a:cubicBezTo>
                <a:cubicBezTo>
                  <a:pt x="6019973" y="501868"/>
                  <a:pt x="6041571" y="539018"/>
                  <a:pt x="6116734" y="520875"/>
                </a:cubicBezTo>
                <a:cubicBezTo>
                  <a:pt x="6191897" y="502732"/>
                  <a:pt x="6312850" y="441392"/>
                  <a:pt x="6401836" y="417202"/>
                </a:cubicBezTo>
                <a:cubicBezTo>
                  <a:pt x="6490822" y="393012"/>
                  <a:pt x="6584993" y="443120"/>
                  <a:pt x="6650653" y="375732"/>
                </a:cubicBezTo>
                <a:cubicBezTo>
                  <a:pt x="6716313" y="308344"/>
                  <a:pt x="6750870" y="62984"/>
                  <a:pt x="6795795" y="12875"/>
                </a:cubicBezTo>
                <a:cubicBezTo>
                  <a:pt x="6840720" y="-37234"/>
                  <a:pt x="6920204" y="75079"/>
                  <a:pt x="6920204" y="75079"/>
                </a:cubicBezTo>
              </a:path>
            </a:pathLst>
          </a:custGeom>
          <a:ln w="76200" cap="rnd" cmpd="sng">
            <a:solidFill>
              <a:schemeClr val="accent1">
                <a:lumMod val="50000"/>
              </a:schemeClr>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8" name="Straight Arrow Connector 17"/>
          <p:cNvCxnSpPr/>
          <p:nvPr/>
        </p:nvCxnSpPr>
        <p:spPr>
          <a:xfrm>
            <a:off x="2304975" y="2539846"/>
            <a:ext cx="0" cy="2290842"/>
          </a:xfrm>
          <a:prstGeom prst="straightConnector1">
            <a:avLst/>
          </a:prstGeom>
          <a:ln w="76200" cmpd="sng">
            <a:solidFill>
              <a:srgbClr val="005148"/>
            </a:solidFill>
            <a:tailEnd type="arrow"/>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1981258" y="1518927"/>
            <a:ext cx="1245071" cy="1029219"/>
          </a:xfrm>
          <a:prstGeom prst="rect">
            <a:avLst/>
          </a:prstGeom>
          <a:solidFill>
            <a:srgbClr val="005148"/>
          </a:solidFill>
          <a:ln>
            <a:solidFill>
              <a:srgbClr val="00514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latin typeface="Franklin Gothic Book"/>
                <a:cs typeface="Franklin Gothic Book"/>
              </a:rPr>
              <a:t>Canada’s NHP Enacted</a:t>
            </a:r>
            <a:endParaRPr lang="en-US" sz="2000" dirty="0">
              <a:latin typeface="Franklin Gothic Book"/>
              <a:cs typeface="Franklin Gothic Book"/>
            </a:endParaRPr>
          </a:p>
        </p:txBody>
      </p:sp>
      <p:cxnSp>
        <p:nvCxnSpPr>
          <p:cNvPr id="20" name="Straight Arrow Connector 19"/>
          <p:cNvCxnSpPr/>
          <p:nvPr/>
        </p:nvCxnSpPr>
        <p:spPr>
          <a:xfrm>
            <a:off x="3320623" y="3472460"/>
            <a:ext cx="0" cy="968121"/>
          </a:xfrm>
          <a:prstGeom prst="straightConnector1">
            <a:avLst/>
          </a:prstGeom>
          <a:ln w="76200" cmpd="sng">
            <a:solidFill>
              <a:srgbClr val="005148"/>
            </a:solidFill>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2620395" y="2705850"/>
            <a:ext cx="1759699" cy="741710"/>
          </a:xfrm>
          <a:prstGeom prst="rect">
            <a:avLst/>
          </a:prstGeom>
          <a:solidFill>
            <a:srgbClr val="005148"/>
          </a:solidFill>
          <a:ln>
            <a:solidFill>
              <a:srgbClr val="00514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latin typeface="Franklin Gothic Book"/>
                <a:cs typeface="Franklin Gothic Book"/>
              </a:rPr>
              <a:t>NHP Fully Implemented</a:t>
            </a:r>
            <a:endParaRPr lang="en-US" sz="2000" dirty="0">
              <a:latin typeface="Franklin Gothic Book"/>
              <a:cs typeface="Franklin Gothic Book"/>
            </a:endParaRPr>
          </a:p>
        </p:txBody>
      </p:sp>
      <p:sp>
        <p:nvSpPr>
          <p:cNvPr id="24" name="Rectangle 23"/>
          <p:cNvSpPr/>
          <p:nvPr/>
        </p:nvSpPr>
        <p:spPr>
          <a:xfrm>
            <a:off x="7686669" y="3854267"/>
            <a:ext cx="1117573" cy="445211"/>
          </a:xfrm>
          <a:prstGeom prst="rect">
            <a:avLst/>
          </a:prstGeom>
          <a:solidFill>
            <a:srgbClr val="005148"/>
          </a:solidFill>
          <a:ln>
            <a:solidFill>
              <a:srgbClr val="00514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latin typeface="Franklin Gothic Book"/>
                <a:cs typeface="Franklin Gothic Book"/>
              </a:rPr>
              <a:t>Canada</a:t>
            </a:r>
            <a:endParaRPr lang="en-US" sz="2000" dirty="0">
              <a:latin typeface="Franklin Gothic Book"/>
              <a:cs typeface="Franklin Gothic Book"/>
            </a:endParaRPr>
          </a:p>
        </p:txBody>
      </p:sp>
      <p:sp>
        <p:nvSpPr>
          <p:cNvPr id="25" name="Rectangle 24"/>
          <p:cNvSpPr/>
          <p:nvPr/>
        </p:nvSpPr>
        <p:spPr>
          <a:xfrm>
            <a:off x="6361586" y="1699225"/>
            <a:ext cx="1117573" cy="445211"/>
          </a:xfrm>
          <a:prstGeom prst="rect">
            <a:avLst/>
          </a:prstGeom>
          <a:solidFill>
            <a:schemeClr val="bg2">
              <a:lumMod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latin typeface="Franklin Gothic Book"/>
                <a:cs typeface="Franklin Gothic Book"/>
              </a:rPr>
              <a:t>USA</a:t>
            </a:r>
            <a:endParaRPr lang="en-US" sz="2000" dirty="0">
              <a:latin typeface="Franklin Gothic Book"/>
              <a:cs typeface="Franklin Gothic Book"/>
            </a:endParaRPr>
          </a:p>
        </p:txBody>
      </p:sp>
      <p:sp>
        <p:nvSpPr>
          <p:cNvPr id="26" name="TextBox 25"/>
          <p:cNvSpPr txBox="1"/>
          <p:nvPr/>
        </p:nvSpPr>
        <p:spPr>
          <a:xfrm>
            <a:off x="6117446" y="2772253"/>
            <a:ext cx="2083409" cy="830997"/>
          </a:xfrm>
          <a:prstGeom prst="rect">
            <a:avLst/>
          </a:prstGeom>
          <a:noFill/>
        </p:spPr>
        <p:txBody>
          <a:bodyPr wrap="square" rtlCol="0">
            <a:spAutoFit/>
          </a:bodyPr>
          <a:lstStyle/>
          <a:p>
            <a:pPr algn="ctr"/>
            <a:r>
              <a:rPr lang="en-US" sz="2400" dirty="0" smtClean="0">
                <a:solidFill>
                  <a:schemeClr val="bg1"/>
                </a:solidFill>
                <a:latin typeface="Franklin Gothic Book"/>
                <a:cs typeface="Franklin Gothic Book"/>
              </a:rPr>
              <a:t>“Uniquely American”</a:t>
            </a:r>
            <a:endParaRPr lang="en-US" sz="2400" dirty="0">
              <a:solidFill>
                <a:schemeClr val="bg1"/>
              </a:solidFill>
              <a:latin typeface="Franklin Gothic Book"/>
              <a:cs typeface="Franklin Gothic Book"/>
            </a:endParaRPr>
          </a:p>
        </p:txBody>
      </p:sp>
    </p:spTree>
    <p:extLst>
      <p:ext uri="{BB962C8B-B14F-4D97-AF65-F5344CB8AC3E}">
        <p14:creationId xmlns:p14="http://schemas.microsoft.com/office/powerpoint/2010/main" val="105977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par>
                          <p:cTn id="29" fill="hold">
                            <p:stCondLst>
                              <p:cond delay="1000"/>
                            </p:stCondLst>
                            <p:childTnLst>
                              <p:par>
                                <p:cTn id="30" presetID="22" presetClass="entr" presetSubtype="8" fill="hold" grpId="0" nodeType="afterEffect">
                                  <p:stCondLst>
                                    <p:cond delay="100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2000"/>
                                        <p:tgtEl>
                                          <p:spTgt spid="23"/>
                                        </p:tgtEl>
                                      </p:cBhvr>
                                    </p:animEffect>
                                  </p:childTnLst>
                                </p:cTn>
                              </p:par>
                            </p:childTnLst>
                          </p:cTn>
                        </p:par>
                        <p:par>
                          <p:cTn id="33" fill="hold">
                            <p:stCondLst>
                              <p:cond delay="4000"/>
                            </p:stCondLst>
                            <p:childTnLst>
                              <p:par>
                                <p:cTn id="34" presetID="10" presetClass="entr" presetSubtype="0"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animBg="1"/>
      <p:bldP spid="15" grpId="0" animBg="1"/>
      <p:bldP spid="21" grpId="0" animBg="1"/>
      <p:bldP spid="24" grpId="0" animBg="1"/>
      <p:bldP spid="26"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66867" y="6222470"/>
            <a:ext cx="5177135" cy="400110"/>
          </a:xfrm>
          <a:prstGeom prst="rect">
            <a:avLst/>
          </a:prstGeom>
          <a:noFill/>
        </p:spPr>
        <p:txBody>
          <a:bodyPr wrap="square" rtlCol="0" anchor="ctr">
            <a:spAutoFit/>
          </a:bodyPr>
          <a:lstStyle/>
          <a:p>
            <a:pPr algn="r"/>
            <a:r>
              <a:rPr lang="en-US" sz="1000" dirty="0" smtClean="0">
                <a:solidFill>
                  <a:schemeClr val="bg2"/>
                </a:solidFill>
                <a:latin typeface="Franklin Gothic Book" pitchFamily="34" charset="0"/>
              </a:rPr>
              <a:t>Note: Not comparable to figures for employer coverage because of high LTC needs in elderly</a:t>
            </a:r>
          </a:p>
          <a:p>
            <a:pPr algn="r"/>
            <a:r>
              <a:rPr lang="en-US" sz="1000" dirty="0" smtClean="0">
                <a:solidFill>
                  <a:schemeClr val="bg2"/>
                </a:solidFill>
                <a:latin typeface="Franklin Gothic Book" pitchFamily="34" charset="0"/>
              </a:rPr>
              <a:t>Source: EBRI and Himmelstein/</a:t>
            </a:r>
            <a:r>
              <a:rPr lang="en-US" sz="1000" dirty="0" err="1" smtClean="0">
                <a:solidFill>
                  <a:schemeClr val="bg2"/>
                </a:solidFill>
                <a:latin typeface="Franklin Gothic Book" pitchFamily="34" charset="0"/>
              </a:rPr>
              <a:t>Woolhandler</a:t>
            </a:r>
            <a:r>
              <a:rPr lang="en-US" sz="1000" dirty="0" smtClean="0">
                <a:solidFill>
                  <a:schemeClr val="bg2"/>
                </a:solidFill>
                <a:latin typeface="Franklin Gothic Book" pitchFamily="34" charset="0"/>
              </a:rPr>
              <a:t> analysis of Health Canada data</a:t>
            </a:r>
          </a:p>
        </p:txBody>
      </p:sp>
      <p:sp>
        <p:nvSpPr>
          <p:cNvPr id="2" name="Title 1"/>
          <p:cNvSpPr>
            <a:spLocks noGrp="1"/>
          </p:cNvSpPr>
          <p:nvPr>
            <p:ph type="title"/>
          </p:nvPr>
        </p:nvSpPr>
        <p:spPr>
          <a:xfrm>
            <a:off x="0" y="171898"/>
            <a:ext cx="9144000" cy="1143000"/>
          </a:xfrm>
        </p:spPr>
        <p:txBody>
          <a:bodyPr>
            <a:normAutofit fontScale="90000"/>
          </a:bodyPr>
          <a:lstStyle/>
          <a:p>
            <a:r>
              <a:rPr lang="en-US" sz="4000" dirty="0" smtClean="0"/>
              <a:t>US Medicare Coverage </a:t>
            </a:r>
            <a:br>
              <a:rPr lang="en-US" sz="4000" dirty="0" smtClean="0"/>
            </a:br>
            <a:r>
              <a:rPr lang="en-US" sz="4000" dirty="0" smtClean="0"/>
              <a:t>Much Worse than Canada’s</a:t>
            </a:r>
            <a:endParaRPr lang="en-US" sz="2800" dirty="0"/>
          </a:p>
        </p:txBody>
      </p:sp>
      <p:sp>
        <p:nvSpPr>
          <p:cNvPr id="4" name="TextBox 3"/>
          <p:cNvSpPr txBox="1"/>
          <p:nvPr/>
        </p:nvSpPr>
        <p:spPr>
          <a:xfrm>
            <a:off x="-1" y="2177078"/>
            <a:ext cx="1566955" cy="1631216"/>
          </a:xfrm>
          <a:prstGeom prst="rect">
            <a:avLst/>
          </a:prstGeom>
          <a:noFill/>
        </p:spPr>
        <p:txBody>
          <a:bodyPr wrap="square" rtlCol="0">
            <a:spAutoFit/>
          </a:bodyPr>
          <a:lstStyle/>
          <a:p>
            <a:r>
              <a:rPr lang="en-US" sz="2000" dirty="0" smtClean="0">
                <a:latin typeface="Franklin Gothic Book"/>
                <a:cs typeface="Franklin Gothic Book"/>
              </a:rPr>
              <a:t>Percent of seniors’ total medical expenses covered</a:t>
            </a:r>
          </a:p>
        </p:txBody>
      </p:sp>
      <p:graphicFrame>
        <p:nvGraphicFramePr>
          <p:cNvPr id="5" name="Chart 4"/>
          <p:cNvGraphicFramePr/>
          <p:nvPr>
            <p:extLst>
              <p:ext uri="{D42A27DB-BD31-4B8C-83A1-F6EECF244321}">
                <p14:modId xmlns:p14="http://schemas.microsoft.com/office/powerpoint/2010/main" val="1163280096"/>
              </p:ext>
            </p:extLst>
          </p:nvPr>
        </p:nvGraphicFramePr>
        <p:xfrm>
          <a:off x="1558706" y="1203990"/>
          <a:ext cx="7331693" cy="47582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91728020"/>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0515" name="Text Box 3"/>
          <p:cNvSpPr txBox="1">
            <a:spLocks noChangeArrowheads="1"/>
          </p:cNvSpPr>
          <p:nvPr/>
        </p:nvSpPr>
        <p:spPr bwMode="auto">
          <a:xfrm>
            <a:off x="138113" y="207963"/>
            <a:ext cx="8702675" cy="10038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2816" tIns="41407" rIns="82816" bIns="41407">
            <a:spAutoFit/>
          </a:bodyPr>
          <a:lstStyle>
            <a:lvl1pPr defTabSz="412750">
              <a:defRPr sz="2400">
                <a:solidFill>
                  <a:schemeClr val="tx1"/>
                </a:solidFill>
                <a:latin typeface="Times New Roman" charset="0"/>
                <a:ea typeface="ＭＳ Ｐゴシック" charset="0"/>
              </a:defRPr>
            </a:lvl1pPr>
            <a:lvl2pPr marL="742950" indent="-285750" defTabSz="412750">
              <a:defRPr sz="2400">
                <a:solidFill>
                  <a:schemeClr val="tx1"/>
                </a:solidFill>
                <a:latin typeface="Times New Roman" charset="0"/>
                <a:ea typeface="ＭＳ Ｐゴシック" charset="0"/>
              </a:defRPr>
            </a:lvl2pPr>
            <a:lvl3pPr marL="1143000" indent="-228600" defTabSz="412750">
              <a:defRPr sz="2400">
                <a:solidFill>
                  <a:schemeClr val="tx1"/>
                </a:solidFill>
                <a:latin typeface="Times New Roman" charset="0"/>
                <a:ea typeface="ＭＳ Ｐゴシック" charset="0"/>
              </a:defRPr>
            </a:lvl3pPr>
            <a:lvl4pPr marL="1600200" indent="-228600" defTabSz="412750">
              <a:defRPr sz="2400">
                <a:solidFill>
                  <a:schemeClr val="tx1"/>
                </a:solidFill>
                <a:latin typeface="Times New Roman" charset="0"/>
                <a:ea typeface="ＭＳ Ｐゴシック" charset="0"/>
              </a:defRPr>
            </a:lvl4pPr>
            <a:lvl5pPr marL="2057400" indent="-228600" defTabSz="412750">
              <a:defRPr sz="2400">
                <a:solidFill>
                  <a:schemeClr val="tx1"/>
                </a:solidFill>
                <a:latin typeface="Times New Roman" charset="0"/>
                <a:ea typeface="ＭＳ Ｐゴシック" charset="0"/>
              </a:defRPr>
            </a:lvl5pPr>
            <a:lvl6pPr marL="2514600" indent="-228600" defTabSz="41275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1275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1275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1275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a:lnSpc>
                <a:spcPct val="93000"/>
              </a:lnSpc>
              <a:buClr>
                <a:srgbClr val="000000"/>
              </a:buClr>
              <a:buSzPct val="45000"/>
              <a:defRPr/>
            </a:pPr>
            <a:r>
              <a:rPr lang="en-US" sz="4000" dirty="0" smtClean="0">
                <a:latin typeface="Franklin Gothic Medium"/>
                <a:cs typeface="Franklin Gothic Medium"/>
              </a:rPr>
              <a:t>Cost Control in a Parallel Universe</a:t>
            </a:r>
          </a:p>
          <a:p>
            <a:pPr algn="ctr" eaLnBrk="1">
              <a:lnSpc>
                <a:spcPct val="93000"/>
              </a:lnSpc>
              <a:buClr>
                <a:srgbClr val="000000"/>
              </a:buClr>
              <a:buSzPct val="45000"/>
              <a:defRPr/>
            </a:pPr>
            <a:r>
              <a:rPr lang="en-US" dirty="0" smtClean="0">
                <a:latin typeface="Franklin Gothic Medium"/>
                <a:cs typeface="Franklin Gothic Medium"/>
              </a:rPr>
              <a:t>Growth in Medicare Spending Per Senior</a:t>
            </a:r>
          </a:p>
        </p:txBody>
      </p:sp>
      <p:sp>
        <p:nvSpPr>
          <p:cNvPr id="320516" name="Text Box 4"/>
          <p:cNvSpPr txBox="1">
            <a:spLocks noChangeArrowheads="1"/>
          </p:cNvSpPr>
          <p:nvPr/>
        </p:nvSpPr>
        <p:spPr bwMode="auto">
          <a:xfrm>
            <a:off x="3950373" y="6153362"/>
            <a:ext cx="5193627" cy="54446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82816" tIns="41407" rIns="82816" bIns="41407">
            <a:spAutoFit/>
          </a:bodyPr>
          <a:lstStyle>
            <a:lvl1pPr defTabSz="412750">
              <a:defRPr sz="2400">
                <a:solidFill>
                  <a:schemeClr val="tx1"/>
                </a:solidFill>
                <a:latin typeface="Times New Roman" charset="0"/>
                <a:ea typeface="ＭＳ Ｐゴシック" charset="0"/>
              </a:defRPr>
            </a:lvl1pPr>
            <a:lvl2pPr marL="742950" indent="-285750" defTabSz="412750">
              <a:defRPr sz="2400">
                <a:solidFill>
                  <a:schemeClr val="tx1"/>
                </a:solidFill>
                <a:latin typeface="Times New Roman" charset="0"/>
                <a:ea typeface="ＭＳ Ｐゴシック" charset="0"/>
              </a:defRPr>
            </a:lvl2pPr>
            <a:lvl3pPr marL="1143000" indent="-228600" defTabSz="412750">
              <a:defRPr sz="2400">
                <a:solidFill>
                  <a:schemeClr val="tx1"/>
                </a:solidFill>
                <a:latin typeface="Times New Roman" charset="0"/>
                <a:ea typeface="ＭＳ Ｐゴシック" charset="0"/>
              </a:defRPr>
            </a:lvl3pPr>
            <a:lvl4pPr marL="1600200" indent="-228600" defTabSz="412750">
              <a:defRPr sz="2400">
                <a:solidFill>
                  <a:schemeClr val="tx1"/>
                </a:solidFill>
                <a:latin typeface="Times New Roman" charset="0"/>
                <a:ea typeface="ＭＳ Ｐゴシック" charset="0"/>
              </a:defRPr>
            </a:lvl4pPr>
            <a:lvl5pPr marL="2057400" indent="-228600" defTabSz="412750">
              <a:defRPr sz="2400">
                <a:solidFill>
                  <a:schemeClr val="tx1"/>
                </a:solidFill>
                <a:latin typeface="Times New Roman" charset="0"/>
                <a:ea typeface="ＭＳ Ｐゴシック" charset="0"/>
              </a:defRPr>
            </a:lvl5pPr>
            <a:lvl6pPr marL="2514600" indent="-228600" defTabSz="41275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1275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1275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1275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a:lnSpc>
                <a:spcPct val="93000"/>
              </a:lnSpc>
              <a:buClr>
                <a:srgbClr val="000000"/>
              </a:buClr>
              <a:buSzPct val="45000"/>
              <a:defRPr/>
            </a:pPr>
            <a:r>
              <a:rPr lang="en-US" sz="1600" dirty="0" smtClean="0">
                <a:solidFill>
                  <a:srgbClr val="EBF1DD"/>
                </a:solidFill>
                <a:latin typeface="Franklin Gothic Book"/>
                <a:cs typeface="Franklin Gothic Book"/>
              </a:rPr>
              <a:t>Source: Himmelstein &amp; </a:t>
            </a:r>
            <a:r>
              <a:rPr lang="en-US" sz="1600" dirty="0" err="1" smtClean="0">
                <a:solidFill>
                  <a:srgbClr val="EBF1DD"/>
                </a:solidFill>
                <a:latin typeface="Franklin Gothic Book"/>
                <a:cs typeface="Franklin Gothic Book"/>
              </a:rPr>
              <a:t>Woolhandler</a:t>
            </a:r>
            <a:endParaRPr lang="en-US" sz="1600" dirty="0" smtClean="0">
              <a:solidFill>
                <a:srgbClr val="EBF1DD"/>
              </a:solidFill>
              <a:latin typeface="Franklin Gothic Book"/>
              <a:cs typeface="Franklin Gothic Book"/>
            </a:endParaRPr>
          </a:p>
          <a:p>
            <a:pPr algn="r" eaLnBrk="1">
              <a:lnSpc>
                <a:spcPct val="93000"/>
              </a:lnSpc>
              <a:buClr>
                <a:srgbClr val="000000"/>
              </a:buClr>
              <a:buSzPct val="45000"/>
              <a:defRPr/>
            </a:pPr>
            <a:r>
              <a:rPr lang="en-US" sz="1600" dirty="0" smtClean="0">
                <a:solidFill>
                  <a:srgbClr val="EBF1DD"/>
                </a:solidFill>
                <a:latin typeface="Franklin Gothic Book"/>
                <a:cs typeface="Franklin Gothic Book"/>
              </a:rPr>
              <a:t>Arch Intern Med, December, 2012</a:t>
            </a:r>
          </a:p>
        </p:txBody>
      </p:sp>
      <p:graphicFrame>
        <p:nvGraphicFramePr>
          <p:cNvPr id="2" name="Object 2"/>
          <p:cNvGraphicFramePr>
            <a:graphicFrameLocks noChangeAspect="1"/>
          </p:cNvGraphicFramePr>
          <p:nvPr>
            <p:extLst>
              <p:ext uri="{D42A27DB-BD31-4B8C-83A1-F6EECF244321}">
                <p14:modId xmlns:p14="http://schemas.microsoft.com/office/powerpoint/2010/main" val="1367476778"/>
              </p:ext>
            </p:extLst>
          </p:nvPr>
        </p:nvGraphicFramePr>
        <p:xfrm>
          <a:off x="0" y="1172324"/>
          <a:ext cx="8972872" cy="47391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285897"/>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p:txBody>
          <a:bodyPr lIns="0" tIns="0" rIns="0" bIns="0">
            <a:noAutofit/>
          </a:bodyPr>
          <a:lstStyle/>
          <a:p>
            <a:pPr eaLnBrk="1" hangingPunct="1"/>
            <a:r>
              <a:rPr lang="en-US" sz="4400" dirty="0">
                <a:latin typeface="Franklin Gothic Medium"/>
                <a:cs typeface="Franklin Gothic Medium"/>
              </a:rPr>
              <a:t>How Has Canada Controlled Costs?</a:t>
            </a:r>
          </a:p>
        </p:txBody>
      </p:sp>
      <p:sp>
        <p:nvSpPr>
          <p:cNvPr id="465923" name="Rectangle 3"/>
          <p:cNvSpPr>
            <a:spLocks noGrp="1" noChangeArrowheads="1"/>
          </p:cNvSpPr>
          <p:nvPr>
            <p:ph type="body" idx="4294967295"/>
          </p:nvPr>
        </p:nvSpPr>
        <p:spPr>
          <a:xfrm>
            <a:off x="414585" y="1164403"/>
            <a:ext cx="8269638" cy="4729162"/>
          </a:xfrm>
        </p:spPr>
        <p:txBody>
          <a:bodyPr lIns="0" tIns="0" rIns="0" bIns="0">
            <a:normAutofit/>
          </a:bodyPr>
          <a:lstStyle/>
          <a:p>
            <a:pPr marL="390525" indent="-292100" defTabSz="414338" eaLnBrk="1" hangingPunct="1">
              <a:spcAft>
                <a:spcPts val="1200"/>
              </a:spcAft>
            </a:pPr>
            <a:r>
              <a:rPr lang="en-US" sz="2400" dirty="0">
                <a:solidFill>
                  <a:srgbClr val="003300"/>
                </a:solidFill>
                <a:latin typeface="Franklin Gothic Book"/>
                <a:cs typeface="Franklin Gothic Book"/>
              </a:rPr>
              <a:t>Lower administrative costs via single payer - 16.7% of total health spending vs. 31.0% in the U.S.</a:t>
            </a:r>
          </a:p>
          <a:p>
            <a:pPr marL="390525" indent="-292100" defTabSz="414338" eaLnBrk="1" hangingPunct="1">
              <a:spcAft>
                <a:spcPts val="1200"/>
              </a:spcAft>
            </a:pPr>
            <a:r>
              <a:rPr lang="en-US" sz="2400" dirty="0">
                <a:solidFill>
                  <a:srgbClr val="003300"/>
                </a:solidFill>
                <a:latin typeface="Franklin Gothic Book"/>
                <a:cs typeface="Franklin Gothic Book"/>
              </a:rPr>
              <a:t>Lump-sum, global budgets for hospitals</a:t>
            </a:r>
          </a:p>
          <a:p>
            <a:pPr marL="390525" indent="-292100" defTabSz="414338" eaLnBrk="1" hangingPunct="1">
              <a:spcAft>
                <a:spcPts val="1200"/>
              </a:spcAft>
            </a:pPr>
            <a:r>
              <a:rPr lang="en-US" sz="2400" dirty="0">
                <a:solidFill>
                  <a:srgbClr val="003300"/>
                </a:solidFill>
                <a:latin typeface="Franklin Gothic Book"/>
                <a:cs typeface="Franklin Gothic Book"/>
              </a:rPr>
              <a:t>Stringent controls on capital spending for new buildings and expensive new equipment</a:t>
            </a:r>
          </a:p>
          <a:p>
            <a:pPr marL="390525" indent="-292100" defTabSz="414338" eaLnBrk="1" hangingPunct="1">
              <a:spcAft>
                <a:spcPts val="1200"/>
              </a:spcAft>
            </a:pPr>
            <a:r>
              <a:rPr lang="en-US" sz="2400" dirty="0">
                <a:solidFill>
                  <a:srgbClr val="003300"/>
                </a:solidFill>
                <a:latin typeface="Franklin Gothic Book"/>
                <a:cs typeface="Franklin Gothic Book"/>
              </a:rPr>
              <a:t>Single buyer purchasing reins in drug/device prices</a:t>
            </a:r>
          </a:p>
          <a:p>
            <a:pPr marL="390525" indent="-292100" defTabSz="414338" eaLnBrk="1" hangingPunct="1">
              <a:spcAft>
                <a:spcPts val="1200"/>
              </a:spcAft>
            </a:pPr>
            <a:r>
              <a:rPr lang="en-US" sz="2400" dirty="0">
                <a:solidFill>
                  <a:srgbClr val="003300"/>
                </a:solidFill>
                <a:latin typeface="Franklin Gothic Book"/>
                <a:cs typeface="Franklin Gothic Book"/>
              </a:rPr>
              <a:t>Low litigation and malpractice costs</a:t>
            </a:r>
          </a:p>
          <a:p>
            <a:pPr marL="390525" indent="-292100" defTabSz="414338" eaLnBrk="1" hangingPunct="1">
              <a:spcAft>
                <a:spcPts val="1200"/>
              </a:spcAft>
            </a:pPr>
            <a:r>
              <a:rPr lang="en-US" sz="2400" dirty="0">
                <a:solidFill>
                  <a:srgbClr val="003300"/>
                </a:solidFill>
                <a:latin typeface="Franklin Gothic Book"/>
                <a:cs typeface="Franklin Gothic Book"/>
              </a:rPr>
              <a:t>Emphasis on primary care</a:t>
            </a:r>
          </a:p>
          <a:p>
            <a:pPr marL="390525" indent="-292100" defTabSz="414338" eaLnBrk="1" hangingPunct="1">
              <a:spcAft>
                <a:spcPts val="1200"/>
              </a:spcAft>
            </a:pPr>
            <a:r>
              <a:rPr lang="en-US" sz="2400" dirty="0">
                <a:solidFill>
                  <a:srgbClr val="003300"/>
                </a:solidFill>
                <a:latin typeface="Franklin Gothic Book"/>
                <a:cs typeface="Franklin Gothic Book"/>
              </a:rPr>
              <a:t>Exclusion of private insurers - private plans overcharged U.S. Medicare by $34 billion in 2012</a:t>
            </a:r>
          </a:p>
          <a:p>
            <a:pPr marL="390525" indent="-292100" defTabSz="414338" eaLnBrk="1" hangingPunct="1">
              <a:spcAft>
                <a:spcPts val="1200"/>
              </a:spcAft>
            </a:pPr>
            <a:endParaRPr lang="en-US" sz="2400" dirty="0">
              <a:solidFill>
                <a:srgbClr val="003300"/>
              </a:solidFill>
              <a:latin typeface="Franklin Gothic Book"/>
              <a:cs typeface="Franklin Gothic Book"/>
            </a:endParaRPr>
          </a:p>
        </p:txBody>
      </p:sp>
      <p:sp>
        <p:nvSpPr>
          <p:cNvPr id="5" name="Text Box 4"/>
          <p:cNvSpPr txBox="1">
            <a:spLocks noChangeArrowheads="1"/>
          </p:cNvSpPr>
          <p:nvPr/>
        </p:nvSpPr>
        <p:spPr bwMode="auto">
          <a:xfrm>
            <a:off x="3950373" y="6153362"/>
            <a:ext cx="5193627" cy="54446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82816" tIns="41407" rIns="82816" bIns="41407">
            <a:spAutoFit/>
          </a:bodyPr>
          <a:lstStyle>
            <a:lvl1pPr defTabSz="412750">
              <a:defRPr sz="2400">
                <a:solidFill>
                  <a:schemeClr val="tx1"/>
                </a:solidFill>
                <a:latin typeface="Times New Roman" charset="0"/>
                <a:ea typeface="ＭＳ Ｐゴシック" charset="0"/>
              </a:defRPr>
            </a:lvl1pPr>
            <a:lvl2pPr marL="742950" indent="-285750" defTabSz="412750">
              <a:defRPr sz="2400">
                <a:solidFill>
                  <a:schemeClr val="tx1"/>
                </a:solidFill>
                <a:latin typeface="Times New Roman" charset="0"/>
                <a:ea typeface="ＭＳ Ｐゴシック" charset="0"/>
              </a:defRPr>
            </a:lvl2pPr>
            <a:lvl3pPr marL="1143000" indent="-228600" defTabSz="412750">
              <a:defRPr sz="2400">
                <a:solidFill>
                  <a:schemeClr val="tx1"/>
                </a:solidFill>
                <a:latin typeface="Times New Roman" charset="0"/>
                <a:ea typeface="ＭＳ Ｐゴシック" charset="0"/>
              </a:defRPr>
            </a:lvl3pPr>
            <a:lvl4pPr marL="1600200" indent="-228600" defTabSz="412750">
              <a:defRPr sz="2400">
                <a:solidFill>
                  <a:schemeClr val="tx1"/>
                </a:solidFill>
                <a:latin typeface="Times New Roman" charset="0"/>
                <a:ea typeface="ＭＳ Ｐゴシック" charset="0"/>
              </a:defRPr>
            </a:lvl4pPr>
            <a:lvl5pPr marL="2057400" indent="-228600" defTabSz="412750">
              <a:defRPr sz="2400">
                <a:solidFill>
                  <a:schemeClr val="tx1"/>
                </a:solidFill>
                <a:latin typeface="Times New Roman" charset="0"/>
                <a:ea typeface="ＭＳ Ｐゴシック" charset="0"/>
              </a:defRPr>
            </a:lvl5pPr>
            <a:lvl6pPr marL="2514600" indent="-228600" defTabSz="41275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1275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1275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1275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a:lnSpc>
                <a:spcPct val="93000"/>
              </a:lnSpc>
              <a:buClr>
                <a:srgbClr val="000000"/>
              </a:buClr>
              <a:buSzPct val="45000"/>
              <a:defRPr/>
            </a:pPr>
            <a:r>
              <a:rPr lang="en-US" sz="1600" dirty="0" smtClean="0">
                <a:solidFill>
                  <a:srgbClr val="EBF1DD"/>
                </a:solidFill>
                <a:latin typeface="Franklin Gothic Book"/>
                <a:cs typeface="Franklin Gothic Book"/>
              </a:rPr>
              <a:t>Source: Himmelstein &amp; </a:t>
            </a:r>
            <a:r>
              <a:rPr lang="en-US" sz="1600" dirty="0" err="1" smtClean="0">
                <a:solidFill>
                  <a:srgbClr val="EBF1DD"/>
                </a:solidFill>
                <a:latin typeface="Franklin Gothic Book"/>
                <a:cs typeface="Franklin Gothic Book"/>
              </a:rPr>
              <a:t>Woolhandler</a:t>
            </a:r>
            <a:endParaRPr lang="en-US" sz="1600" dirty="0" smtClean="0">
              <a:solidFill>
                <a:srgbClr val="EBF1DD"/>
              </a:solidFill>
              <a:latin typeface="Franklin Gothic Book"/>
              <a:cs typeface="Franklin Gothic Book"/>
            </a:endParaRPr>
          </a:p>
          <a:p>
            <a:pPr algn="r" eaLnBrk="1">
              <a:lnSpc>
                <a:spcPct val="93000"/>
              </a:lnSpc>
              <a:buClr>
                <a:srgbClr val="000000"/>
              </a:buClr>
              <a:buSzPct val="45000"/>
              <a:defRPr/>
            </a:pPr>
            <a:r>
              <a:rPr lang="en-US" sz="1600" dirty="0" smtClean="0">
                <a:solidFill>
                  <a:srgbClr val="EBF1DD"/>
                </a:solidFill>
                <a:latin typeface="Franklin Gothic Book"/>
                <a:cs typeface="Franklin Gothic Book"/>
              </a:rPr>
              <a:t>Arch Intern Med, December, 2012</a:t>
            </a:r>
          </a:p>
        </p:txBody>
      </p:sp>
    </p:spTree>
    <p:extLst>
      <p:ext uri="{BB962C8B-B14F-4D97-AF65-F5344CB8AC3E}">
        <p14:creationId xmlns:p14="http://schemas.microsoft.com/office/powerpoint/2010/main" val="2534650785"/>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66867" y="6160916"/>
            <a:ext cx="5177135" cy="523220"/>
          </a:xfrm>
          <a:prstGeom prst="rect">
            <a:avLst/>
          </a:prstGeom>
          <a:noFill/>
        </p:spPr>
        <p:txBody>
          <a:bodyPr wrap="square" rtlCol="0" anchor="ctr">
            <a:spAutoFit/>
          </a:bodyPr>
          <a:lstStyle/>
          <a:p>
            <a:pPr algn="r"/>
            <a:r>
              <a:rPr lang="en-US" sz="1400" dirty="0" smtClean="0">
                <a:solidFill>
                  <a:schemeClr val="bg2"/>
                </a:solidFill>
                <a:latin typeface="Franklin Gothic Book" pitchFamily="34" charset="0"/>
              </a:rPr>
              <a:t>Source: </a:t>
            </a:r>
            <a:r>
              <a:rPr lang="en-US" sz="1400" dirty="0" err="1" smtClean="0">
                <a:solidFill>
                  <a:schemeClr val="bg2"/>
                </a:solidFill>
                <a:latin typeface="Franklin Gothic Book" pitchFamily="34" charset="0"/>
              </a:rPr>
              <a:t>Woolhandler</a:t>
            </a:r>
            <a:r>
              <a:rPr lang="en-US" sz="1400" dirty="0" smtClean="0">
                <a:solidFill>
                  <a:schemeClr val="bg2"/>
                </a:solidFill>
                <a:latin typeface="Franklin Gothic Book" pitchFamily="34" charset="0"/>
              </a:rPr>
              <a:t>/Himmelstein/Campbell </a:t>
            </a:r>
          </a:p>
          <a:p>
            <a:pPr algn="r"/>
            <a:r>
              <a:rPr lang="en-US" sz="1400" dirty="0" smtClean="0">
                <a:solidFill>
                  <a:schemeClr val="bg2"/>
                </a:solidFill>
                <a:latin typeface="Franklin Gothic Book" pitchFamily="34" charset="0"/>
              </a:rPr>
              <a:t>NEJM 2003;349:769 (updated 2012)</a:t>
            </a:r>
          </a:p>
        </p:txBody>
      </p:sp>
      <p:sp>
        <p:nvSpPr>
          <p:cNvPr id="2" name="Title 1"/>
          <p:cNvSpPr>
            <a:spLocks noGrp="1"/>
          </p:cNvSpPr>
          <p:nvPr>
            <p:ph type="title"/>
          </p:nvPr>
        </p:nvSpPr>
        <p:spPr>
          <a:xfrm>
            <a:off x="0" y="171898"/>
            <a:ext cx="9144000" cy="1143000"/>
          </a:xfrm>
        </p:spPr>
        <p:txBody>
          <a:bodyPr>
            <a:normAutofit/>
          </a:bodyPr>
          <a:lstStyle/>
          <a:p>
            <a:r>
              <a:rPr lang="en-US" sz="4000" dirty="0" smtClean="0"/>
              <a:t>Hospital Billing and Administration</a:t>
            </a:r>
            <a:endParaRPr lang="en-US" sz="2800" dirty="0"/>
          </a:p>
        </p:txBody>
      </p:sp>
      <p:sp>
        <p:nvSpPr>
          <p:cNvPr id="4" name="TextBox 3"/>
          <p:cNvSpPr txBox="1"/>
          <p:nvPr/>
        </p:nvSpPr>
        <p:spPr>
          <a:xfrm>
            <a:off x="-1" y="2177078"/>
            <a:ext cx="1566955" cy="707886"/>
          </a:xfrm>
          <a:prstGeom prst="rect">
            <a:avLst/>
          </a:prstGeom>
          <a:noFill/>
        </p:spPr>
        <p:txBody>
          <a:bodyPr wrap="square" rtlCol="0">
            <a:spAutoFit/>
          </a:bodyPr>
          <a:lstStyle/>
          <a:p>
            <a:r>
              <a:rPr lang="en-US" sz="2000" dirty="0" smtClean="0">
                <a:latin typeface="Franklin Gothic Book"/>
                <a:cs typeface="Franklin Gothic Book"/>
              </a:rPr>
              <a:t>Dollars per capita, 2011</a:t>
            </a:r>
          </a:p>
        </p:txBody>
      </p:sp>
      <p:graphicFrame>
        <p:nvGraphicFramePr>
          <p:cNvPr id="5" name="Chart 4"/>
          <p:cNvGraphicFramePr/>
          <p:nvPr>
            <p:extLst>
              <p:ext uri="{D42A27DB-BD31-4B8C-83A1-F6EECF244321}">
                <p14:modId xmlns:p14="http://schemas.microsoft.com/office/powerpoint/2010/main" val="4032556068"/>
              </p:ext>
            </p:extLst>
          </p:nvPr>
        </p:nvGraphicFramePr>
        <p:xfrm>
          <a:off x="1558706" y="1203990"/>
          <a:ext cx="7331693" cy="47582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820649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71898"/>
            <a:ext cx="9144000" cy="1143000"/>
          </a:xfrm>
        </p:spPr>
        <p:txBody>
          <a:bodyPr>
            <a:noAutofit/>
          </a:bodyPr>
          <a:lstStyle/>
          <a:p>
            <a:r>
              <a:rPr lang="en-US" sz="3200" dirty="0" smtClean="0"/>
              <a:t>Underinsurance = Poor Access + Financial Stress</a:t>
            </a:r>
            <a:endParaRPr lang="en-US" sz="3200" dirty="0"/>
          </a:p>
        </p:txBody>
      </p:sp>
      <p:sp>
        <p:nvSpPr>
          <p:cNvPr id="5" name="TextBox 4"/>
          <p:cNvSpPr txBox="1"/>
          <p:nvPr/>
        </p:nvSpPr>
        <p:spPr>
          <a:xfrm>
            <a:off x="3894667" y="6160916"/>
            <a:ext cx="5249336" cy="523220"/>
          </a:xfrm>
          <a:prstGeom prst="rect">
            <a:avLst/>
          </a:prstGeom>
          <a:noFill/>
        </p:spPr>
        <p:txBody>
          <a:bodyPr wrap="square" rtlCol="0" anchor="ctr">
            <a:spAutoFit/>
          </a:bodyPr>
          <a:lstStyle/>
          <a:p>
            <a:pPr algn="r"/>
            <a:r>
              <a:rPr lang="en-US" sz="1400" dirty="0" smtClean="0">
                <a:solidFill>
                  <a:schemeClr val="bg2"/>
                </a:solidFill>
                <a:latin typeface="Franklin Gothic Book" pitchFamily="34" charset="0"/>
              </a:rPr>
              <a:t>Source: Commonwealth Fund, Sept, 2011.</a:t>
            </a:r>
          </a:p>
          <a:p>
            <a:pPr algn="r"/>
            <a:r>
              <a:rPr lang="en-US" sz="1400" dirty="0" smtClean="0">
                <a:solidFill>
                  <a:schemeClr val="bg2"/>
                </a:solidFill>
                <a:latin typeface="Franklin Gothic Book" pitchFamily="34" charset="0"/>
              </a:rPr>
              <a:t>*Skipped Rx, test, treatment, follow-up, or visit because of cost</a:t>
            </a:r>
            <a:endParaRPr lang="en-US" sz="1400" dirty="0">
              <a:solidFill>
                <a:schemeClr val="bg2"/>
              </a:solidFill>
              <a:latin typeface="Franklin Gothic Book" pitchFamily="34" charset="0"/>
            </a:endParaRPr>
          </a:p>
        </p:txBody>
      </p:sp>
      <p:graphicFrame>
        <p:nvGraphicFramePr>
          <p:cNvPr id="2" name="Chart 1"/>
          <p:cNvGraphicFramePr/>
          <p:nvPr>
            <p:extLst>
              <p:ext uri="{D42A27DB-BD31-4B8C-83A1-F6EECF244321}">
                <p14:modId xmlns:p14="http://schemas.microsoft.com/office/powerpoint/2010/main" val="3027794244"/>
              </p:ext>
            </p:extLst>
          </p:nvPr>
        </p:nvGraphicFramePr>
        <p:xfrm>
          <a:off x="436825" y="1084013"/>
          <a:ext cx="8590889" cy="4967045"/>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2066171" y="5627553"/>
            <a:ext cx="312099" cy="312099"/>
          </a:xfrm>
          <a:prstGeom prst="rect">
            <a:avLst/>
          </a:prstGeom>
          <a:solidFill>
            <a:schemeClr val="accent1">
              <a:lumMod val="50000"/>
            </a:schemeClr>
          </a:solidFill>
          <a:ln>
            <a:solidFill>
              <a:srgbClr val="00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908613" y="5627553"/>
            <a:ext cx="312099" cy="312099"/>
          </a:xfrm>
          <a:prstGeom prst="rect">
            <a:avLst/>
          </a:prstGeom>
          <a:solidFill>
            <a:srgbClr val="800000"/>
          </a:solidFill>
          <a:ln>
            <a:solidFill>
              <a:srgbClr val="00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901156" y="5627553"/>
            <a:ext cx="312099" cy="312099"/>
          </a:xfrm>
          <a:prstGeom prst="rect">
            <a:avLst/>
          </a:prstGeom>
          <a:solidFill>
            <a:srgbClr val="FF6600"/>
          </a:solidFill>
          <a:ln>
            <a:solidFill>
              <a:srgbClr val="00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8634435"/>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66867" y="6160916"/>
            <a:ext cx="5177135" cy="523220"/>
          </a:xfrm>
          <a:prstGeom prst="rect">
            <a:avLst/>
          </a:prstGeom>
          <a:noFill/>
        </p:spPr>
        <p:txBody>
          <a:bodyPr wrap="square" rtlCol="0" anchor="ctr">
            <a:spAutoFit/>
          </a:bodyPr>
          <a:lstStyle/>
          <a:p>
            <a:pPr algn="r"/>
            <a:r>
              <a:rPr lang="en-US" sz="1400" dirty="0" smtClean="0">
                <a:solidFill>
                  <a:schemeClr val="bg2"/>
                </a:solidFill>
                <a:latin typeface="Franklin Gothic Book" pitchFamily="34" charset="0"/>
              </a:rPr>
              <a:t>Source: </a:t>
            </a:r>
            <a:r>
              <a:rPr lang="en-US" sz="1400" dirty="0" err="1" smtClean="0">
                <a:solidFill>
                  <a:schemeClr val="bg2"/>
                </a:solidFill>
                <a:latin typeface="Franklin Gothic Book" pitchFamily="34" charset="0"/>
              </a:rPr>
              <a:t>Woolhandler</a:t>
            </a:r>
            <a:r>
              <a:rPr lang="en-US" sz="1400" dirty="0" smtClean="0">
                <a:solidFill>
                  <a:schemeClr val="bg2"/>
                </a:solidFill>
                <a:latin typeface="Franklin Gothic Book" pitchFamily="34" charset="0"/>
              </a:rPr>
              <a:t>/Himmelstein/Campbell </a:t>
            </a:r>
          </a:p>
          <a:p>
            <a:pPr algn="r"/>
            <a:r>
              <a:rPr lang="en-US" sz="1400" dirty="0" smtClean="0">
                <a:solidFill>
                  <a:schemeClr val="bg2"/>
                </a:solidFill>
                <a:latin typeface="Franklin Gothic Book" pitchFamily="34" charset="0"/>
              </a:rPr>
              <a:t>NEJM 2003;349:769 (updated 2012)</a:t>
            </a:r>
          </a:p>
        </p:txBody>
      </p:sp>
      <p:sp>
        <p:nvSpPr>
          <p:cNvPr id="2" name="Title 1"/>
          <p:cNvSpPr>
            <a:spLocks noGrp="1"/>
          </p:cNvSpPr>
          <p:nvPr>
            <p:ph type="title"/>
          </p:nvPr>
        </p:nvSpPr>
        <p:spPr>
          <a:xfrm>
            <a:off x="0" y="171898"/>
            <a:ext cx="9144000" cy="1143000"/>
          </a:xfrm>
        </p:spPr>
        <p:txBody>
          <a:bodyPr>
            <a:normAutofit/>
          </a:bodyPr>
          <a:lstStyle/>
          <a:p>
            <a:r>
              <a:rPr lang="en-US" sz="4000" dirty="0" smtClean="0"/>
              <a:t>Physicians’ Billing and Office Expenses</a:t>
            </a:r>
            <a:endParaRPr lang="en-US" sz="2800" dirty="0"/>
          </a:p>
        </p:txBody>
      </p:sp>
      <p:sp>
        <p:nvSpPr>
          <p:cNvPr id="4" name="TextBox 3"/>
          <p:cNvSpPr txBox="1"/>
          <p:nvPr/>
        </p:nvSpPr>
        <p:spPr>
          <a:xfrm>
            <a:off x="-1" y="2177078"/>
            <a:ext cx="1566955" cy="707886"/>
          </a:xfrm>
          <a:prstGeom prst="rect">
            <a:avLst/>
          </a:prstGeom>
          <a:noFill/>
        </p:spPr>
        <p:txBody>
          <a:bodyPr wrap="square" rtlCol="0">
            <a:spAutoFit/>
          </a:bodyPr>
          <a:lstStyle/>
          <a:p>
            <a:r>
              <a:rPr lang="en-US" sz="2000" dirty="0" smtClean="0">
                <a:latin typeface="Franklin Gothic Book"/>
                <a:cs typeface="Franklin Gothic Book"/>
              </a:rPr>
              <a:t>Dollars per capita, 2011</a:t>
            </a:r>
          </a:p>
        </p:txBody>
      </p:sp>
      <p:graphicFrame>
        <p:nvGraphicFramePr>
          <p:cNvPr id="5" name="Chart 4"/>
          <p:cNvGraphicFramePr/>
          <p:nvPr>
            <p:extLst>
              <p:ext uri="{D42A27DB-BD31-4B8C-83A1-F6EECF244321}">
                <p14:modId xmlns:p14="http://schemas.microsoft.com/office/powerpoint/2010/main" val="1036304227"/>
              </p:ext>
            </p:extLst>
          </p:nvPr>
        </p:nvGraphicFramePr>
        <p:xfrm>
          <a:off x="1558706" y="1203990"/>
          <a:ext cx="7331693" cy="47582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90153773"/>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66867" y="6160916"/>
            <a:ext cx="5177135" cy="523220"/>
          </a:xfrm>
          <a:prstGeom prst="rect">
            <a:avLst/>
          </a:prstGeom>
          <a:noFill/>
        </p:spPr>
        <p:txBody>
          <a:bodyPr wrap="square" rtlCol="0" anchor="ctr">
            <a:spAutoFit/>
          </a:bodyPr>
          <a:lstStyle/>
          <a:p>
            <a:pPr algn="r"/>
            <a:r>
              <a:rPr lang="en-US" sz="1400" dirty="0" smtClean="0">
                <a:solidFill>
                  <a:schemeClr val="bg2"/>
                </a:solidFill>
                <a:latin typeface="Franklin Gothic Book" pitchFamily="34" charset="0"/>
              </a:rPr>
              <a:t>Source: </a:t>
            </a:r>
            <a:r>
              <a:rPr lang="en-US" sz="1400" dirty="0" err="1" smtClean="0">
                <a:solidFill>
                  <a:schemeClr val="bg2"/>
                </a:solidFill>
                <a:latin typeface="Franklin Gothic Book" pitchFamily="34" charset="0"/>
              </a:rPr>
              <a:t>Woolhandler</a:t>
            </a:r>
            <a:r>
              <a:rPr lang="en-US" sz="1400" dirty="0" smtClean="0">
                <a:solidFill>
                  <a:schemeClr val="bg2"/>
                </a:solidFill>
                <a:latin typeface="Franklin Gothic Book" pitchFamily="34" charset="0"/>
              </a:rPr>
              <a:t>/Himmelstein/Campbell </a:t>
            </a:r>
          </a:p>
          <a:p>
            <a:pPr algn="r"/>
            <a:r>
              <a:rPr lang="en-US" sz="1400" dirty="0" smtClean="0">
                <a:solidFill>
                  <a:schemeClr val="bg2"/>
                </a:solidFill>
                <a:latin typeface="Franklin Gothic Book" pitchFamily="34" charset="0"/>
              </a:rPr>
              <a:t>NEJM 2003;349:769 (updated 2012)</a:t>
            </a:r>
          </a:p>
        </p:txBody>
      </p:sp>
      <p:sp>
        <p:nvSpPr>
          <p:cNvPr id="2" name="Title 1"/>
          <p:cNvSpPr>
            <a:spLocks noGrp="1"/>
          </p:cNvSpPr>
          <p:nvPr>
            <p:ph type="title"/>
          </p:nvPr>
        </p:nvSpPr>
        <p:spPr>
          <a:xfrm>
            <a:off x="0" y="171898"/>
            <a:ext cx="9144000" cy="1143000"/>
          </a:xfrm>
        </p:spPr>
        <p:txBody>
          <a:bodyPr>
            <a:normAutofit/>
          </a:bodyPr>
          <a:lstStyle/>
          <a:p>
            <a:r>
              <a:rPr lang="en-US" sz="4000" dirty="0" smtClean="0"/>
              <a:t>Overall Administrative Costs</a:t>
            </a:r>
            <a:endParaRPr lang="en-US" sz="2800" dirty="0"/>
          </a:p>
        </p:txBody>
      </p:sp>
      <p:sp>
        <p:nvSpPr>
          <p:cNvPr id="4" name="TextBox 3"/>
          <p:cNvSpPr txBox="1"/>
          <p:nvPr/>
        </p:nvSpPr>
        <p:spPr>
          <a:xfrm>
            <a:off x="0" y="1731767"/>
            <a:ext cx="1566955" cy="707886"/>
          </a:xfrm>
          <a:prstGeom prst="rect">
            <a:avLst/>
          </a:prstGeom>
          <a:noFill/>
        </p:spPr>
        <p:txBody>
          <a:bodyPr wrap="square" rtlCol="0">
            <a:spAutoFit/>
          </a:bodyPr>
          <a:lstStyle/>
          <a:p>
            <a:r>
              <a:rPr lang="en-US" sz="2000" dirty="0" smtClean="0">
                <a:latin typeface="Franklin Gothic Book"/>
                <a:cs typeface="Franklin Gothic Book"/>
              </a:rPr>
              <a:t>Dollars per capita, 2011</a:t>
            </a:r>
          </a:p>
        </p:txBody>
      </p:sp>
      <p:graphicFrame>
        <p:nvGraphicFramePr>
          <p:cNvPr id="5" name="Chart 4"/>
          <p:cNvGraphicFramePr/>
          <p:nvPr>
            <p:extLst>
              <p:ext uri="{D42A27DB-BD31-4B8C-83A1-F6EECF244321}">
                <p14:modId xmlns:p14="http://schemas.microsoft.com/office/powerpoint/2010/main" val="3299376452"/>
              </p:ext>
            </p:extLst>
          </p:nvPr>
        </p:nvGraphicFramePr>
        <p:xfrm>
          <a:off x="1558706" y="1203990"/>
          <a:ext cx="7331693" cy="47582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83809294"/>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66867" y="6053194"/>
            <a:ext cx="5177135" cy="738664"/>
          </a:xfrm>
          <a:prstGeom prst="rect">
            <a:avLst/>
          </a:prstGeom>
          <a:noFill/>
        </p:spPr>
        <p:txBody>
          <a:bodyPr wrap="square" rtlCol="0" anchor="ctr">
            <a:spAutoFit/>
          </a:bodyPr>
          <a:lstStyle/>
          <a:p>
            <a:pPr algn="r"/>
            <a:r>
              <a:rPr lang="en-US" sz="1400" dirty="0" smtClean="0">
                <a:solidFill>
                  <a:schemeClr val="bg2"/>
                </a:solidFill>
                <a:latin typeface="Franklin Gothic Book" pitchFamily="34" charset="0"/>
              </a:rPr>
              <a:t>Per capita data.</a:t>
            </a:r>
          </a:p>
          <a:p>
            <a:pPr algn="r"/>
            <a:r>
              <a:rPr lang="en-US" sz="1400" dirty="0" smtClean="0">
                <a:solidFill>
                  <a:schemeClr val="bg2"/>
                </a:solidFill>
                <a:latin typeface="Franklin Gothic Book" pitchFamily="34" charset="0"/>
              </a:rPr>
              <a:t>Sources: </a:t>
            </a:r>
            <a:r>
              <a:rPr lang="en-US" sz="1400" dirty="0" err="1" smtClean="0">
                <a:solidFill>
                  <a:schemeClr val="bg2"/>
                </a:solidFill>
                <a:latin typeface="Franklin Gothic Book" pitchFamily="34" charset="0"/>
              </a:rPr>
              <a:t>Woolhandler</a:t>
            </a:r>
            <a:r>
              <a:rPr lang="en-US" sz="1400" dirty="0" smtClean="0">
                <a:solidFill>
                  <a:schemeClr val="bg2"/>
                </a:solidFill>
                <a:latin typeface="Franklin Gothic Book" pitchFamily="34" charset="0"/>
              </a:rPr>
              <a:t>/Himmelstein/Campbell NEJM 2003;349:769 (updated 2012). NCHS and CIHI</a:t>
            </a:r>
          </a:p>
        </p:txBody>
      </p:sp>
      <p:sp>
        <p:nvSpPr>
          <p:cNvPr id="2" name="Title 1"/>
          <p:cNvSpPr>
            <a:spLocks noGrp="1"/>
          </p:cNvSpPr>
          <p:nvPr>
            <p:ph type="title"/>
          </p:nvPr>
        </p:nvSpPr>
        <p:spPr>
          <a:xfrm>
            <a:off x="0" y="171898"/>
            <a:ext cx="9144000" cy="1143000"/>
          </a:xfrm>
        </p:spPr>
        <p:txBody>
          <a:bodyPr>
            <a:normAutofit/>
          </a:bodyPr>
          <a:lstStyle/>
          <a:p>
            <a:r>
              <a:rPr lang="en-US" sz="4000" dirty="0" smtClean="0"/>
              <a:t>Difference in Health Spending</a:t>
            </a:r>
            <a:endParaRPr lang="en-US" sz="2800" dirty="0"/>
          </a:p>
        </p:txBody>
      </p:sp>
      <p:graphicFrame>
        <p:nvGraphicFramePr>
          <p:cNvPr id="5" name="Chart 4"/>
          <p:cNvGraphicFramePr/>
          <p:nvPr>
            <p:extLst>
              <p:ext uri="{D42A27DB-BD31-4B8C-83A1-F6EECF244321}">
                <p14:modId xmlns:p14="http://schemas.microsoft.com/office/powerpoint/2010/main" val="2704956274"/>
              </p:ext>
            </p:extLst>
          </p:nvPr>
        </p:nvGraphicFramePr>
        <p:xfrm>
          <a:off x="1260781" y="1203990"/>
          <a:ext cx="7331693" cy="47582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4339925"/>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66867" y="6160916"/>
            <a:ext cx="5177135" cy="523220"/>
          </a:xfrm>
          <a:prstGeom prst="rect">
            <a:avLst/>
          </a:prstGeom>
          <a:noFill/>
        </p:spPr>
        <p:txBody>
          <a:bodyPr wrap="square" rtlCol="0" anchor="ctr">
            <a:spAutoFit/>
          </a:bodyPr>
          <a:lstStyle/>
          <a:p>
            <a:pPr algn="r"/>
            <a:r>
              <a:rPr lang="en-US" sz="1400" dirty="0" smtClean="0">
                <a:solidFill>
                  <a:schemeClr val="bg2"/>
                </a:solidFill>
                <a:latin typeface="Franklin Gothic Book" pitchFamily="34" charset="0"/>
              </a:rPr>
              <a:t>Note: Hospital costs only; outcomes were equivalent</a:t>
            </a:r>
          </a:p>
          <a:p>
            <a:pPr algn="r"/>
            <a:r>
              <a:rPr lang="en-US" sz="1400" dirty="0" smtClean="0">
                <a:solidFill>
                  <a:schemeClr val="bg2"/>
                </a:solidFill>
                <a:latin typeface="Franklin Gothic Book" pitchFamily="34" charset="0"/>
              </a:rPr>
              <a:t>Source: </a:t>
            </a:r>
            <a:r>
              <a:rPr lang="en-US" sz="1400" dirty="0" err="1" smtClean="0">
                <a:solidFill>
                  <a:schemeClr val="bg2"/>
                </a:solidFill>
                <a:latin typeface="Franklin Gothic Book" pitchFamily="34" charset="0"/>
              </a:rPr>
              <a:t>Brox</a:t>
            </a:r>
            <a:r>
              <a:rPr lang="en-US" sz="1400" dirty="0" smtClean="0">
                <a:solidFill>
                  <a:schemeClr val="bg2"/>
                </a:solidFill>
                <a:latin typeface="Franklin Gothic Book" pitchFamily="34" charset="0"/>
              </a:rPr>
              <a:t> et al. Arch Intern Med 2003;153:2500</a:t>
            </a:r>
          </a:p>
        </p:txBody>
      </p:sp>
      <p:sp>
        <p:nvSpPr>
          <p:cNvPr id="2" name="Title 1"/>
          <p:cNvSpPr>
            <a:spLocks noGrp="1"/>
          </p:cNvSpPr>
          <p:nvPr>
            <p:ph type="title"/>
          </p:nvPr>
        </p:nvSpPr>
        <p:spPr>
          <a:xfrm>
            <a:off x="0" y="171898"/>
            <a:ext cx="9144000" cy="1143000"/>
          </a:xfrm>
        </p:spPr>
        <p:txBody>
          <a:bodyPr>
            <a:normAutofit/>
          </a:bodyPr>
          <a:lstStyle/>
          <a:p>
            <a:r>
              <a:rPr lang="en-US" sz="4000" dirty="0" smtClean="0"/>
              <a:t>Aortic Aneurysm Repair Costs</a:t>
            </a:r>
            <a:br>
              <a:rPr lang="en-US" sz="4000" dirty="0" smtClean="0"/>
            </a:br>
            <a:r>
              <a:rPr lang="en-US" sz="2400" dirty="0" smtClean="0"/>
              <a:t>Overhead Accounts for Most of the Difference</a:t>
            </a:r>
            <a:endParaRPr lang="en-US" sz="1800" dirty="0"/>
          </a:p>
        </p:txBody>
      </p:sp>
      <p:graphicFrame>
        <p:nvGraphicFramePr>
          <p:cNvPr id="5" name="Chart 4"/>
          <p:cNvGraphicFramePr/>
          <p:nvPr>
            <p:extLst>
              <p:ext uri="{D42A27DB-BD31-4B8C-83A1-F6EECF244321}">
                <p14:modId xmlns:p14="http://schemas.microsoft.com/office/powerpoint/2010/main" val="3116394117"/>
              </p:ext>
            </p:extLst>
          </p:nvPr>
        </p:nvGraphicFramePr>
        <p:xfrm>
          <a:off x="371121" y="1360673"/>
          <a:ext cx="8593503" cy="4601550"/>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4877203" y="5675499"/>
            <a:ext cx="226772" cy="226772"/>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709763" y="5675499"/>
            <a:ext cx="226772" cy="226772"/>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132463" y="1962668"/>
            <a:ext cx="2304489" cy="1177023"/>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32463" y="3141919"/>
            <a:ext cx="2304489" cy="1869729"/>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119511" y="1591580"/>
            <a:ext cx="2317442" cy="400110"/>
          </a:xfrm>
          <a:prstGeom prst="rect">
            <a:avLst/>
          </a:prstGeom>
          <a:noFill/>
        </p:spPr>
        <p:txBody>
          <a:bodyPr wrap="square" rtlCol="0">
            <a:spAutoFit/>
          </a:bodyPr>
          <a:lstStyle/>
          <a:p>
            <a:pPr algn="ctr"/>
            <a:r>
              <a:rPr lang="en-US" sz="2000" dirty="0" smtClean="0">
                <a:latin typeface="Franklin Gothic Book"/>
                <a:cs typeface="Franklin Gothic Book"/>
              </a:rPr>
              <a:t>$13,432</a:t>
            </a:r>
            <a:endParaRPr lang="en-US" sz="2000" dirty="0">
              <a:latin typeface="Franklin Gothic Book"/>
              <a:cs typeface="Franklin Gothic Book"/>
            </a:endParaRPr>
          </a:p>
        </p:txBody>
      </p:sp>
      <p:sp>
        <p:nvSpPr>
          <p:cNvPr id="12" name="TextBox 11"/>
          <p:cNvSpPr txBox="1"/>
          <p:nvPr/>
        </p:nvSpPr>
        <p:spPr>
          <a:xfrm>
            <a:off x="5809928" y="2626348"/>
            <a:ext cx="2280501" cy="400110"/>
          </a:xfrm>
          <a:prstGeom prst="rect">
            <a:avLst/>
          </a:prstGeom>
          <a:noFill/>
        </p:spPr>
        <p:txBody>
          <a:bodyPr wrap="square" rtlCol="0">
            <a:spAutoFit/>
          </a:bodyPr>
          <a:lstStyle/>
          <a:p>
            <a:pPr algn="ctr"/>
            <a:r>
              <a:rPr lang="en-US" sz="2000" dirty="0" smtClean="0">
                <a:latin typeface="Franklin Gothic Book"/>
                <a:cs typeface="Franklin Gothic Book"/>
              </a:rPr>
              <a:t>$8,647</a:t>
            </a:r>
            <a:endParaRPr lang="en-US" sz="2000" dirty="0">
              <a:latin typeface="Franklin Gothic Book"/>
              <a:cs typeface="Franklin Gothic Book"/>
            </a:endParaRPr>
          </a:p>
        </p:txBody>
      </p:sp>
      <p:sp>
        <p:nvSpPr>
          <p:cNvPr id="13" name="Rectangle 12"/>
          <p:cNvSpPr/>
          <p:nvPr/>
        </p:nvSpPr>
        <p:spPr>
          <a:xfrm>
            <a:off x="5798138" y="3034714"/>
            <a:ext cx="2304489" cy="381075"/>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798138" y="3422300"/>
            <a:ext cx="2304489" cy="1585064"/>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8482759"/>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66867" y="6053194"/>
            <a:ext cx="5177135" cy="738664"/>
          </a:xfrm>
          <a:prstGeom prst="rect">
            <a:avLst/>
          </a:prstGeom>
          <a:noFill/>
        </p:spPr>
        <p:txBody>
          <a:bodyPr wrap="square" rtlCol="0" anchor="ctr">
            <a:spAutoFit/>
          </a:bodyPr>
          <a:lstStyle/>
          <a:p>
            <a:pPr algn="r"/>
            <a:r>
              <a:rPr lang="en-US" sz="1400" dirty="0" smtClean="0">
                <a:solidFill>
                  <a:schemeClr val="bg2"/>
                </a:solidFill>
                <a:latin typeface="Franklin Gothic Book" pitchFamily="34" charset="0"/>
              </a:rPr>
              <a:t>Surveys of US ambulatory providers near the border, </a:t>
            </a:r>
          </a:p>
          <a:p>
            <a:pPr algn="r"/>
            <a:r>
              <a:rPr lang="en-US" sz="1400" dirty="0" smtClean="0">
                <a:solidFill>
                  <a:schemeClr val="bg2"/>
                </a:solidFill>
                <a:latin typeface="Franklin Gothic Book" pitchFamily="34" charset="0"/>
              </a:rPr>
              <a:t>hospital discharges, and Canadian citizens</a:t>
            </a:r>
          </a:p>
          <a:p>
            <a:pPr algn="r"/>
            <a:r>
              <a:rPr lang="en-US" sz="1400" dirty="0" smtClean="0">
                <a:solidFill>
                  <a:schemeClr val="bg2"/>
                </a:solidFill>
                <a:latin typeface="Franklin Gothic Book" pitchFamily="34" charset="0"/>
              </a:rPr>
              <a:t>Source: Health Affairs 2002;21(3):19</a:t>
            </a:r>
          </a:p>
        </p:txBody>
      </p:sp>
      <p:sp>
        <p:nvSpPr>
          <p:cNvPr id="2" name="Title 1"/>
          <p:cNvSpPr>
            <a:spLocks noGrp="1"/>
          </p:cNvSpPr>
          <p:nvPr>
            <p:ph type="title"/>
          </p:nvPr>
        </p:nvSpPr>
        <p:spPr>
          <a:xfrm>
            <a:off x="0" y="171898"/>
            <a:ext cx="9144000" cy="1143000"/>
          </a:xfrm>
        </p:spPr>
        <p:txBody>
          <a:bodyPr>
            <a:normAutofit fontScale="90000"/>
          </a:bodyPr>
          <a:lstStyle/>
          <a:p>
            <a:r>
              <a:rPr lang="en-US" dirty="0" smtClean="0"/>
              <a:t>Few Canadians Seek Care in the US</a:t>
            </a:r>
            <a:endParaRPr lang="en-US" dirty="0"/>
          </a:p>
        </p:txBody>
      </p:sp>
      <p:sp>
        <p:nvSpPr>
          <p:cNvPr id="4" name="TextBox 3"/>
          <p:cNvSpPr txBox="1"/>
          <p:nvPr/>
        </p:nvSpPr>
        <p:spPr>
          <a:xfrm>
            <a:off x="428851" y="1418399"/>
            <a:ext cx="8288359" cy="4108817"/>
          </a:xfrm>
          <a:prstGeom prst="rect">
            <a:avLst/>
          </a:prstGeom>
          <a:noFill/>
        </p:spPr>
        <p:txBody>
          <a:bodyPr wrap="square" rtlCol="0">
            <a:spAutoFit/>
          </a:bodyPr>
          <a:lstStyle/>
          <a:p>
            <a:pPr marL="230188" indent="-230188">
              <a:spcAft>
                <a:spcPts val="1800"/>
              </a:spcAft>
              <a:buFont typeface="Arial"/>
              <a:buChar char="•"/>
            </a:pPr>
            <a:r>
              <a:rPr lang="en-US" sz="2400" dirty="0" smtClean="0">
                <a:latin typeface="Franklin Gothic Book"/>
                <a:cs typeface="Franklin Gothic Book"/>
              </a:rPr>
              <a:t>40% of US ambulatory facilities near border treated no Canadians last year; another 40% &lt;1/month</a:t>
            </a:r>
          </a:p>
          <a:p>
            <a:pPr marL="230188" indent="-230188">
              <a:spcAft>
                <a:spcPts val="1800"/>
              </a:spcAft>
              <a:buFont typeface="Arial"/>
              <a:buChar char="•"/>
            </a:pPr>
            <a:r>
              <a:rPr lang="en-US" sz="2400" dirty="0" smtClean="0">
                <a:latin typeface="Franklin Gothic Book"/>
                <a:cs typeface="Franklin Gothic Book"/>
              </a:rPr>
              <a:t>Michigan + New York + Washington hospitals treated a total of 909 Canadians/year (only 17% of them elective).</a:t>
            </a:r>
          </a:p>
          <a:p>
            <a:pPr marL="230188" indent="-230188">
              <a:spcAft>
                <a:spcPts val="1800"/>
              </a:spcAft>
              <a:buFont typeface="Arial"/>
              <a:buChar char="•"/>
            </a:pPr>
            <a:r>
              <a:rPr lang="en-US" sz="2400" dirty="0" smtClean="0">
                <a:latin typeface="Franklin Gothic Book"/>
                <a:cs typeface="Franklin Gothic Book"/>
              </a:rPr>
              <a:t>Of “America’s Best Hospitals”, only one reported treating more than 60 Canadians/year.</a:t>
            </a:r>
          </a:p>
          <a:p>
            <a:pPr marL="230188" indent="-230188">
              <a:spcAft>
                <a:spcPts val="1800"/>
              </a:spcAft>
              <a:buFont typeface="Arial"/>
              <a:buChar char="•"/>
            </a:pPr>
            <a:r>
              <a:rPr lang="en-US" sz="2400" dirty="0" smtClean="0">
                <a:latin typeface="Franklin Gothic Book"/>
                <a:cs typeface="Franklin Gothic Book"/>
              </a:rPr>
              <a:t>In a survey of 18,000 Canadians, 90 had received any medical care in the US last year – only 20 had gone to the US seeking care.</a:t>
            </a:r>
            <a:endParaRPr lang="en-US" sz="2400" dirty="0">
              <a:latin typeface="Franklin Gothic Book"/>
              <a:cs typeface="Franklin Gothic Book"/>
            </a:endParaRPr>
          </a:p>
        </p:txBody>
      </p:sp>
    </p:spTree>
    <p:extLst>
      <p:ext uri="{BB962C8B-B14F-4D97-AF65-F5344CB8AC3E}">
        <p14:creationId xmlns:p14="http://schemas.microsoft.com/office/powerpoint/2010/main" val="40872200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66867" y="5991640"/>
            <a:ext cx="5177135" cy="86177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A negative number indicates that more physicians returned from abroad then moved abroad</a:t>
            </a:r>
          </a:p>
          <a:p>
            <a:pPr algn="r"/>
            <a:r>
              <a:rPr lang="en-US" sz="1600" dirty="0" smtClean="0">
                <a:solidFill>
                  <a:schemeClr val="bg2"/>
                </a:solidFill>
                <a:latin typeface="Franklin Gothic Book" pitchFamily="34" charset="0"/>
              </a:rPr>
              <a:t>Source: Canadian Institute for Health Information</a:t>
            </a:r>
          </a:p>
        </p:txBody>
      </p:sp>
      <p:sp>
        <p:nvSpPr>
          <p:cNvPr id="2" name="Title 1"/>
          <p:cNvSpPr>
            <a:spLocks noGrp="1"/>
          </p:cNvSpPr>
          <p:nvPr>
            <p:ph type="title"/>
          </p:nvPr>
        </p:nvSpPr>
        <p:spPr>
          <a:xfrm>
            <a:off x="0" y="171898"/>
            <a:ext cx="9144000" cy="1143000"/>
          </a:xfrm>
        </p:spPr>
        <p:txBody>
          <a:bodyPr>
            <a:normAutofit/>
          </a:bodyPr>
          <a:lstStyle/>
          <a:p>
            <a:r>
              <a:rPr lang="en-US" sz="4000" dirty="0" smtClean="0"/>
              <a:t>Few Canadian Physicians Emigrate</a:t>
            </a:r>
            <a:endParaRPr lang="en-US" sz="2800" dirty="0"/>
          </a:p>
        </p:txBody>
      </p:sp>
      <p:sp>
        <p:nvSpPr>
          <p:cNvPr id="4" name="TextBox 3"/>
          <p:cNvSpPr txBox="1"/>
          <p:nvPr/>
        </p:nvSpPr>
        <p:spPr>
          <a:xfrm>
            <a:off x="0" y="1830725"/>
            <a:ext cx="1566955" cy="1938992"/>
          </a:xfrm>
          <a:prstGeom prst="rect">
            <a:avLst/>
          </a:prstGeom>
          <a:noFill/>
        </p:spPr>
        <p:txBody>
          <a:bodyPr wrap="square" rtlCol="0">
            <a:spAutoFit/>
          </a:bodyPr>
          <a:lstStyle/>
          <a:p>
            <a:r>
              <a:rPr lang="en-US" sz="2000" dirty="0" smtClean="0">
                <a:latin typeface="Franklin Gothic Book"/>
                <a:cs typeface="Franklin Gothic Book"/>
              </a:rPr>
              <a:t>Net loss (number moving abroad – number returning)</a:t>
            </a:r>
          </a:p>
        </p:txBody>
      </p:sp>
      <p:graphicFrame>
        <p:nvGraphicFramePr>
          <p:cNvPr id="5" name="Chart 4"/>
          <p:cNvGraphicFramePr/>
          <p:nvPr>
            <p:extLst>
              <p:ext uri="{D42A27DB-BD31-4B8C-83A1-F6EECF244321}">
                <p14:modId xmlns:p14="http://schemas.microsoft.com/office/powerpoint/2010/main" val="3567627974"/>
              </p:ext>
            </p:extLst>
          </p:nvPr>
        </p:nvGraphicFramePr>
        <p:xfrm>
          <a:off x="1558706" y="1203990"/>
          <a:ext cx="7331693" cy="47582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90832358"/>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66867" y="6237861"/>
            <a:ext cx="5177135" cy="369332"/>
          </a:xfrm>
          <a:prstGeom prst="rect">
            <a:avLst/>
          </a:prstGeom>
          <a:noFill/>
        </p:spPr>
        <p:txBody>
          <a:bodyPr wrap="square" rtlCol="0" anchor="ctr">
            <a:spAutoFit/>
          </a:bodyPr>
          <a:lstStyle/>
          <a:p>
            <a:pPr algn="r"/>
            <a:r>
              <a:rPr lang="en-US" dirty="0" smtClean="0">
                <a:solidFill>
                  <a:schemeClr val="bg2"/>
                </a:solidFill>
                <a:latin typeface="Franklin Gothic Book" pitchFamily="34" charset="0"/>
              </a:rPr>
              <a:t>Source: Canadian Institute for Health Information</a:t>
            </a:r>
          </a:p>
        </p:txBody>
      </p:sp>
      <p:sp>
        <p:nvSpPr>
          <p:cNvPr id="2" name="Title 1"/>
          <p:cNvSpPr>
            <a:spLocks noGrp="1"/>
          </p:cNvSpPr>
          <p:nvPr>
            <p:ph type="title"/>
          </p:nvPr>
        </p:nvSpPr>
        <p:spPr/>
        <p:txBody>
          <a:bodyPr>
            <a:normAutofit/>
          </a:bodyPr>
          <a:lstStyle/>
          <a:p>
            <a:r>
              <a:rPr lang="en-US" dirty="0" smtClean="0"/>
              <a:t>Canadian Physicians’ Incomes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323824676"/>
              </p:ext>
            </p:extLst>
          </p:nvPr>
        </p:nvGraphicFramePr>
        <p:xfrm>
          <a:off x="2485477" y="1298042"/>
          <a:ext cx="4173046" cy="4556981"/>
        </p:xfrm>
        <a:graphic>
          <a:graphicData uri="http://schemas.openxmlformats.org/drawingml/2006/table">
            <a:tbl>
              <a:tblPr firstRow="1" lastRow="1" bandRow="1">
                <a:tableStyleId>{5C22544A-7EE6-4342-B048-85BDC9FD1C3A}</a:tableStyleId>
              </a:tblPr>
              <a:tblGrid>
                <a:gridCol w="2045286"/>
                <a:gridCol w="2127760"/>
              </a:tblGrid>
              <a:tr h="414271">
                <a:tc>
                  <a:txBody>
                    <a:bodyPr/>
                    <a:lstStyle/>
                    <a:p>
                      <a:pPr algn="ctr"/>
                      <a:r>
                        <a:rPr lang="en-US" sz="2000" b="0" dirty="0" smtClean="0">
                          <a:latin typeface="Franklin Gothic Medium"/>
                          <a:cs typeface="Franklin Gothic Medium"/>
                        </a:rPr>
                        <a:t>Specialty</a:t>
                      </a:r>
                      <a:endParaRPr lang="en-US" sz="2000" b="0" dirty="0">
                        <a:latin typeface="Franklin Gothic Medium"/>
                        <a:cs typeface="Franklin Gothic Medium"/>
                      </a:endParaRPr>
                    </a:p>
                  </a:txBody>
                  <a:tcPr>
                    <a:lnL w="19050" cap="flat" cmpd="sng" algn="ctr">
                      <a:solidFill>
                        <a:scrgbClr r="0" g="0" b="0"/>
                      </a:solidFill>
                      <a:prstDash val="solid"/>
                      <a:round/>
                      <a:headEnd type="none" w="med" len="med"/>
                      <a:tailEnd type="none" w="med" len="med"/>
                    </a:lnL>
                    <a:lnR w="12700" cmpd="sng">
                      <a:noFill/>
                    </a:lnR>
                    <a:lnT w="19050" cap="flat" cmpd="sng" algn="ctr">
                      <a:solidFill>
                        <a:scrgbClr r="0" g="0" b="0"/>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5148"/>
                    </a:solidFill>
                  </a:tcPr>
                </a:tc>
                <a:tc>
                  <a:txBody>
                    <a:bodyPr/>
                    <a:lstStyle/>
                    <a:p>
                      <a:pPr algn="l"/>
                      <a:r>
                        <a:rPr lang="en-US" sz="2000" b="0" dirty="0" smtClean="0">
                          <a:latin typeface="Franklin Gothic Medium"/>
                          <a:cs typeface="Franklin Gothic Medium"/>
                        </a:rPr>
                        <a:t>2009/10 Income</a:t>
                      </a:r>
                      <a:endParaRPr lang="en-US" sz="2000" b="0" dirty="0">
                        <a:latin typeface="Franklin Gothic Medium"/>
                        <a:cs typeface="Franklin Gothic Medium"/>
                      </a:endParaRPr>
                    </a:p>
                  </a:txBody>
                  <a:tcPr>
                    <a:lnL w="12700" cmpd="sng">
                      <a:noFill/>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5148"/>
                    </a:solidFill>
                  </a:tcPr>
                </a:tc>
              </a:tr>
              <a:tr h="414271">
                <a:tc>
                  <a:txBody>
                    <a:bodyPr/>
                    <a:lstStyle/>
                    <a:p>
                      <a:pPr algn="r"/>
                      <a:r>
                        <a:rPr lang="en-US" sz="2000" dirty="0" smtClean="0">
                          <a:latin typeface="Franklin Gothic Book"/>
                          <a:cs typeface="Franklin Gothic Book"/>
                        </a:rPr>
                        <a:t>Family Medicine</a:t>
                      </a:r>
                      <a:endParaRPr lang="en-US" sz="2000" dirty="0">
                        <a:latin typeface="Franklin Gothic Book"/>
                        <a:cs typeface="Franklin Gothic Book"/>
                      </a:endParaRPr>
                    </a:p>
                  </a:txBody>
                  <a:tcPr>
                    <a:lnL w="19050" cap="flat" cmpd="sng" algn="ctr">
                      <a:solidFill>
                        <a:scrgbClr r="0" g="0" b="0"/>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algn="l"/>
                      <a:r>
                        <a:rPr lang="en-US" sz="2000" dirty="0" smtClean="0">
                          <a:latin typeface="Franklin Gothic Book"/>
                          <a:cs typeface="Franklin Gothic Book"/>
                        </a:rPr>
                        <a:t>$248,716</a:t>
                      </a:r>
                      <a:endParaRPr lang="en-US" sz="2000" dirty="0">
                        <a:latin typeface="Franklin Gothic Book"/>
                        <a:cs typeface="Franklin Gothic Book"/>
                      </a:endParaRPr>
                    </a:p>
                  </a:txBody>
                  <a:tcPr>
                    <a:lnL w="12700" cmpd="sng">
                      <a:noFill/>
                    </a:lnL>
                    <a:lnR w="19050" cap="flat" cmpd="sng" algn="ctr">
                      <a:solidFill>
                        <a:scrgbClr r="0" g="0" b="0"/>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r>
              <a:tr h="414271">
                <a:tc>
                  <a:txBody>
                    <a:bodyPr/>
                    <a:lstStyle/>
                    <a:p>
                      <a:pPr algn="r"/>
                      <a:r>
                        <a:rPr lang="en-US" sz="2000" dirty="0" smtClean="0">
                          <a:latin typeface="Franklin Gothic Book"/>
                          <a:cs typeface="Franklin Gothic Book"/>
                        </a:rPr>
                        <a:t>Internal Med</a:t>
                      </a:r>
                      <a:endParaRPr lang="en-US" sz="2000" dirty="0">
                        <a:latin typeface="Franklin Gothic Book"/>
                        <a:cs typeface="Franklin Gothic Book"/>
                      </a:endParaRPr>
                    </a:p>
                  </a:txBody>
                  <a:tcPr>
                    <a:lnL w="1905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a:r>
                        <a:rPr lang="en-US" sz="2000" dirty="0" smtClean="0">
                          <a:latin typeface="Franklin Gothic Book"/>
                          <a:cs typeface="Franklin Gothic Book"/>
                        </a:rPr>
                        <a:t>$354,490</a:t>
                      </a:r>
                      <a:endParaRPr lang="en-US" sz="2000" dirty="0">
                        <a:latin typeface="Franklin Gothic Book"/>
                        <a:cs typeface="Franklin Gothic Book"/>
                      </a:endParaRPr>
                    </a:p>
                  </a:txBody>
                  <a:tcPr>
                    <a:lnL w="12700" cmpd="sng">
                      <a:noFill/>
                    </a:lnL>
                    <a:lnR w="1905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414271">
                <a:tc>
                  <a:txBody>
                    <a:bodyPr/>
                    <a:lstStyle/>
                    <a:p>
                      <a:pPr algn="r"/>
                      <a:r>
                        <a:rPr lang="en-US" sz="2000" dirty="0" smtClean="0">
                          <a:latin typeface="Franklin Gothic Book"/>
                          <a:cs typeface="Franklin Gothic Book"/>
                        </a:rPr>
                        <a:t>Pediatrics</a:t>
                      </a:r>
                      <a:endParaRPr lang="en-US" sz="2000" dirty="0">
                        <a:latin typeface="Franklin Gothic Book"/>
                        <a:cs typeface="Franklin Gothic Book"/>
                      </a:endParaRPr>
                    </a:p>
                  </a:txBody>
                  <a:tcPr>
                    <a:lnL w="1905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a:r>
                        <a:rPr lang="en-US" sz="2000" dirty="0" smtClean="0">
                          <a:latin typeface="Franklin Gothic Book"/>
                          <a:cs typeface="Franklin Gothic Book"/>
                        </a:rPr>
                        <a:t>$263,545</a:t>
                      </a:r>
                      <a:endParaRPr lang="en-US" sz="2000" dirty="0">
                        <a:latin typeface="Franklin Gothic Book"/>
                        <a:cs typeface="Franklin Gothic Book"/>
                      </a:endParaRPr>
                    </a:p>
                  </a:txBody>
                  <a:tcPr>
                    <a:lnL w="12700" cmpd="sng">
                      <a:noFill/>
                    </a:lnL>
                    <a:lnR w="1905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414271">
                <a:tc>
                  <a:txBody>
                    <a:bodyPr/>
                    <a:lstStyle/>
                    <a:p>
                      <a:pPr algn="r"/>
                      <a:r>
                        <a:rPr lang="en-US" sz="2000" dirty="0" smtClean="0">
                          <a:latin typeface="Franklin Gothic Book"/>
                          <a:cs typeface="Franklin Gothic Book"/>
                        </a:rPr>
                        <a:t>Psychiatry</a:t>
                      </a:r>
                      <a:endParaRPr lang="en-US" sz="2000" dirty="0">
                        <a:latin typeface="Franklin Gothic Book"/>
                        <a:cs typeface="Franklin Gothic Book"/>
                      </a:endParaRPr>
                    </a:p>
                  </a:txBody>
                  <a:tcPr>
                    <a:lnL w="1905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a:r>
                        <a:rPr lang="en-US" sz="2000" dirty="0" smtClean="0">
                          <a:latin typeface="Franklin Gothic Book"/>
                          <a:cs typeface="Franklin Gothic Book"/>
                        </a:rPr>
                        <a:t>$203,152</a:t>
                      </a:r>
                      <a:endParaRPr lang="en-US" sz="2000" dirty="0">
                        <a:latin typeface="Franklin Gothic Book"/>
                        <a:cs typeface="Franklin Gothic Book"/>
                      </a:endParaRPr>
                    </a:p>
                  </a:txBody>
                  <a:tcPr>
                    <a:lnL w="12700" cmpd="sng">
                      <a:noFill/>
                    </a:lnL>
                    <a:lnR w="1905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414271">
                <a:tc>
                  <a:txBody>
                    <a:bodyPr/>
                    <a:lstStyle/>
                    <a:p>
                      <a:pPr algn="r"/>
                      <a:r>
                        <a:rPr lang="en-US" sz="2000" dirty="0" smtClean="0">
                          <a:latin typeface="Franklin Gothic Book"/>
                          <a:cs typeface="Franklin Gothic Book"/>
                        </a:rPr>
                        <a:t>Dermatology</a:t>
                      </a:r>
                      <a:endParaRPr lang="en-US" sz="2000" dirty="0">
                        <a:latin typeface="Franklin Gothic Book"/>
                        <a:cs typeface="Franklin Gothic Book"/>
                      </a:endParaRPr>
                    </a:p>
                  </a:txBody>
                  <a:tcPr>
                    <a:lnL w="1905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a:r>
                        <a:rPr lang="en-US" sz="2000" dirty="0" smtClean="0">
                          <a:latin typeface="Franklin Gothic Book"/>
                          <a:cs typeface="Franklin Gothic Book"/>
                        </a:rPr>
                        <a:t>$391,686</a:t>
                      </a:r>
                      <a:endParaRPr lang="en-US" sz="2000" dirty="0">
                        <a:latin typeface="Franklin Gothic Book"/>
                        <a:cs typeface="Franklin Gothic Book"/>
                      </a:endParaRPr>
                    </a:p>
                  </a:txBody>
                  <a:tcPr>
                    <a:lnL w="12700" cmpd="sng">
                      <a:noFill/>
                    </a:lnL>
                    <a:lnR w="1905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414271">
                <a:tc>
                  <a:txBody>
                    <a:bodyPr/>
                    <a:lstStyle/>
                    <a:p>
                      <a:pPr algn="r"/>
                      <a:r>
                        <a:rPr lang="en-US" sz="2000" dirty="0" smtClean="0">
                          <a:latin typeface="Franklin Gothic Book"/>
                          <a:cs typeface="Franklin Gothic Book"/>
                        </a:rPr>
                        <a:t>OB-GYN</a:t>
                      </a:r>
                      <a:endParaRPr lang="en-US" sz="2000" dirty="0">
                        <a:latin typeface="Franklin Gothic Book"/>
                        <a:cs typeface="Franklin Gothic Book"/>
                      </a:endParaRPr>
                    </a:p>
                  </a:txBody>
                  <a:tcPr>
                    <a:lnL w="1905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a:r>
                        <a:rPr lang="en-US" sz="2000" dirty="0" smtClean="0">
                          <a:latin typeface="Franklin Gothic Book"/>
                          <a:cs typeface="Franklin Gothic Book"/>
                        </a:rPr>
                        <a:t>$429,954</a:t>
                      </a:r>
                      <a:endParaRPr lang="en-US" sz="2000" dirty="0">
                        <a:latin typeface="Franklin Gothic Book"/>
                        <a:cs typeface="Franklin Gothic Book"/>
                      </a:endParaRPr>
                    </a:p>
                  </a:txBody>
                  <a:tcPr>
                    <a:lnL w="12700" cmpd="sng">
                      <a:noFill/>
                    </a:lnL>
                    <a:lnR w="1905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414271">
                <a:tc>
                  <a:txBody>
                    <a:bodyPr/>
                    <a:lstStyle/>
                    <a:p>
                      <a:pPr algn="r"/>
                      <a:r>
                        <a:rPr lang="en-US" sz="2000" dirty="0" smtClean="0">
                          <a:latin typeface="Franklin Gothic Book"/>
                          <a:cs typeface="Franklin Gothic Book"/>
                        </a:rPr>
                        <a:t>General Surgery</a:t>
                      </a:r>
                      <a:endParaRPr lang="en-US" sz="2000" dirty="0">
                        <a:latin typeface="Franklin Gothic Book"/>
                        <a:cs typeface="Franklin Gothic Book"/>
                      </a:endParaRPr>
                    </a:p>
                  </a:txBody>
                  <a:tcPr>
                    <a:lnL w="1905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a:r>
                        <a:rPr lang="en-US" sz="2000" dirty="0" smtClean="0">
                          <a:latin typeface="Franklin Gothic Book"/>
                          <a:cs typeface="Franklin Gothic Book"/>
                        </a:rPr>
                        <a:t>$404,847</a:t>
                      </a:r>
                      <a:endParaRPr lang="en-US" sz="2000" dirty="0">
                        <a:latin typeface="Franklin Gothic Book"/>
                        <a:cs typeface="Franklin Gothic Book"/>
                      </a:endParaRPr>
                    </a:p>
                  </a:txBody>
                  <a:tcPr>
                    <a:lnL w="12700" cmpd="sng">
                      <a:noFill/>
                    </a:lnL>
                    <a:lnR w="1905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414271">
                <a:tc>
                  <a:txBody>
                    <a:bodyPr/>
                    <a:lstStyle/>
                    <a:p>
                      <a:pPr algn="r"/>
                      <a:r>
                        <a:rPr lang="en-US" sz="2000" dirty="0" smtClean="0">
                          <a:latin typeface="Franklin Gothic Book"/>
                          <a:cs typeface="Franklin Gothic Book"/>
                        </a:rPr>
                        <a:t>Thoracic Surgery</a:t>
                      </a:r>
                      <a:endParaRPr lang="en-US" sz="2000" dirty="0">
                        <a:latin typeface="Franklin Gothic Book"/>
                        <a:cs typeface="Franklin Gothic Book"/>
                      </a:endParaRPr>
                    </a:p>
                  </a:txBody>
                  <a:tcPr>
                    <a:lnL w="1905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a:r>
                        <a:rPr lang="en-US" sz="2000" dirty="0" smtClean="0">
                          <a:latin typeface="Franklin Gothic Book"/>
                          <a:cs typeface="Franklin Gothic Book"/>
                        </a:rPr>
                        <a:t>$528,266</a:t>
                      </a:r>
                      <a:endParaRPr lang="en-US" sz="2000" dirty="0">
                        <a:latin typeface="Franklin Gothic Book"/>
                        <a:cs typeface="Franklin Gothic Book"/>
                      </a:endParaRPr>
                    </a:p>
                  </a:txBody>
                  <a:tcPr>
                    <a:lnL w="12700" cmpd="sng">
                      <a:noFill/>
                    </a:lnL>
                    <a:lnR w="1905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414271">
                <a:tc>
                  <a:txBody>
                    <a:bodyPr/>
                    <a:lstStyle/>
                    <a:p>
                      <a:pPr algn="r"/>
                      <a:r>
                        <a:rPr lang="en-US" sz="2000" dirty="0" smtClean="0">
                          <a:latin typeface="Franklin Gothic Book"/>
                          <a:cs typeface="Franklin Gothic Book"/>
                        </a:rPr>
                        <a:t>Ophthalmology</a:t>
                      </a:r>
                      <a:endParaRPr lang="en-US" sz="2000" dirty="0">
                        <a:latin typeface="Franklin Gothic Book"/>
                        <a:cs typeface="Franklin Gothic Book"/>
                      </a:endParaRPr>
                    </a:p>
                  </a:txBody>
                  <a:tcPr>
                    <a:lnL w="19050" cap="flat" cmpd="sng" algn="ctr">
                      <a:solidFill>
                        <a:scrgbClr r="0" g="0" b="0"/>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0" algn="l"/>
                      <a:r>
                        <a:rPr lang="en-US" sz="2000" dirty="0" smtClean="0">
                          <a:latin typeface="Franklin Gothic Book"/>
                          <a:cs typeface="Franklin Gothic Book"/>
                        </a:rPr>
                        <a:t>$551,666</a:t>
                      </a:r>
                      <a:endParaRPr lang="en-US" sz="2000" dirty="0">
                        <a:latin typeface="Franklin Gothic Book"/>
                        <a:cs typeface="Franklin Gothic Book"/>
                      </a:endParaRPr>
                    </a:p>
                  </a:txBody>
                  <a:tcPr>
                    <a:lnL w="12700" cmpd="sng">
                      <a:noFill/>
                    </a:lnL>
                    <a:lnR w="19050" cap="flat" cmpd="sng" algn="ctr">
                      <a:solidFill>
                        <a:scrgbClr r="0" g="0" b="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r>
              <a:tr h="414271">
                <a:tc>
                  <a:txBody>
                    <a:bodyPr/>
                    <a:lstStyle/>
                    <a:p>
                      <a:pPr algn="r"/>
                      <a:r>
                        <a:rPr lang="en-US" sz="2000" b="0" dirty="0" smtClean="0">
                          <a:latin typeface="Franklin Gothic Medium"/>
                          <a:cs typeface="Franklin Gothic Medium"/>
                        </a:rPr>
                        <a:t>All Physicians</a:t>
                      </a:r>
                      <a:endParaRPr lang="en-US" sz="2000" b="0" dirty="0">
                        <a:latin typeface="Franklin Gothic Medium"/>
                        <a:cs typeface="Franklin Gothic Medium"/>
                      </a:endParaRPr>
                    </a:p>
                  </a:txBody>
                  <a:tcPr>
                    <a:lnL w="19050" cap="flat" cmpd="sng" algn="ctr">
                      <a:solidFill>
                        <a:scrgbClr r="0" g="0" b="0"/>
                      </a:solidFill>
                      <a:prstDash val="solid"/>
                      <a:round/>
                      <a:headEnd type="none" w="med" len="med"/>
                      <a:tailEnd type="none" w="med" len="med"/>
                    </a:lnL>
                    <a:lnR w="12700" cmpd="sng">
                      <a:noFill/>
                    </a:lnR>
                    <a:lnT w="38100" cmpd="sng">
                      <a:noFill/>
                    </a:lnT>
                    <a:lnB w="190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005148"/>
                    </a:solidFill>
                  </a:tcPr>
                </a:tc>
                <a:tc>
                  <a:txBody>
                    <a:bodyPr/>
                    <a:lstStyle/>
                    <a:p>
                      <a:pPr marL="0" algn="l"/>
                      <a:r>
                        <a:rPr lang="en-US" sz="2000" b="0" dirty="0" smtClean="0">
                          <a:latin typeface="Franklin Gothic Medium"/>
                          <a:cs typeface="Franklin Gothic Medium"/>
                        </a:rPr>
                        <a:t>$293,472</a:t>
                      </a:r>
                      <a:endParaRPr lang="en-US" sz="2000" b="0" dirty="0">
                        <a:latin typeface="Franklin Gothic Medium"/>
                        <a:cs typeface="Franklin Gothic Medium"/>
                      </a:endParaRPr>
                    </a:p>
                  </a:txBody>
                  <a:tcPr>
                    <a:lnL w="12700" cmpd="sng">
                      <a:noFill/>
                    </a:lnL>
                    <a:lnR w="19050" cap="flat" cmpd="sng" algn="ctr">
                      <a:solidFill>
                        <a:scrgbClr r="0" g="0" b="0"/>
                      </a:solidFill>
                      <a:prstDash val="solid"/>
                      <a:round/>
                      <a:headEnd type="none" w="med" len="med"/>
                      <a:tailEnd type="none" w="med" len="med"/>
                    </a:lnR>
                    <a:lnT w="38100" cmpd="sng">
                      <a:noFill/>
                    </a:lnT>
                    <a:lnB w="190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005148"/>
                    </a:solidFill>
                  </a:tcPr>
                </a:tc>
              </a:tr>
            </a:tbl>
          </a:graphicData>
        </a:graphic>
      </p:graphicFrame>
      <p:sp>
        <p:nvSpPr>
          <p:cNvPr id="5" name="Rectangle 4"/>
          <p:cNvSpPr/>
          <p:nvPr/>
        </p:nvSpPr>
        <p:spPr>
          <a:xfrm>
            <a:off x="6201838" y="3207892"/>
            <a:ext cx="2752344" cy="2011680"/>
          </a:xfrm>
          <a:prstGeom prst="rect">
            <a:avLst/>
          </a:prstGeom>
          <a:solidFill>
            <a:srgbClr val="005148"/>
          </a:solidFill>
          <a:ln w="9525" cmpd="sng">
            <a:solidFill>
              <a:srgbClr val="06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Franklin Gothic Medium"/>
                <a:cs typeface="Franklin Gothic Medium"/>
              </a:rPr>
              <a:t>Reduced malpractice expense </a:t>
            </a:r>
          </a:p>
          <a:p>
            <a:pPr algn="ctr"/>
            <a:r>
              <a:rPr lang="en-US" sz="2000" dirty="0" smtClean="0">
                <a:latin typeface="Franklin Gothic Book"/>
                <a:cs typeface="Franklin Gothic Book"/>
              </a:rPr>
              <a:t>(cost of future care not needed in payments)</a:t>
            </a:r>
            <a:endParaRPr lang="en-US" sz="2000" dirty="0">
              <a:latin typeface="Franklin Gothic Book"/>
              <a:cs typeface="Franklin Gothic Book"/>
            </a:endParaRPr>
          </a:p>
        </p:txBody>
      </p:sp>
      <p:sp>
        <p:nvSpPr>
          <p:cNvPr id="7" name="Rectangle 6"/>
          <p:cNvSpPr/>
          <p:nvPr/>
        </p:nvSpPr>
        <p:spPr>
          <a:xfrm>
            <a:off x="280402" y="2144093"/>
            <a:ext cx="2672069" cy="2012146"/>
          </a:xfrm>
          <a:prstGeom prst="rect">
            <a:avLst/>
          </a:prstGeom>
          <a:solidFill>
            <a:srgbClr val="005148"/>
          </a:solidFill>
          <a:ln w="9525" cmpd="sng">
            <a:solidFill>
              <a:srgbClr val="06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Franklin Gothic Medium"/>
                <a:cs typeface="Franklin Gothic Medium"/>
              </a:rPr>
              <a:t>Reduced administrative burdens </a:t>
            </a:r>
          </a:p>
          <a:p>
            <a:pPr algn="ctr"/>
            <a:r>
              <a:rPr lang="en-US" sz="2000" dirty="0" smtClean="0">
                <a:latin typeface="Franklin Gothic Book"/>
                <a:cs typeface="Franklin Gothic Book"/>
              </a:rPr>
              <a:t>in practice, saving $60-80,000 per MD</a:t>
            </a:r>
          </a:p>
        </p:txBody>
      </p:sp>
    </p:spTree>
    <p:extLst>
      <p:ext uri="{BB962C8B-B14F-4D97-AF65-F5344CB8AC3E}">
        <p14:creationId xmlns:p14="http://schemas.microsoft.com/office/powerpoint/2010/main" val="144059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2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66867" y="6053196"/>
            <a:ext cx="5177135" cy="738664"/>
          </a:xfrm>
          <a:prstGeom prst="rect">
            <a:avLst/>
          </a:prstGeom>
          <a:noFill/>
        </p:spPr>
        <p:txBody>
          <a:bodyPr wrap="square" rtlCol="0" anchor="ctr">
            <a:spAutoFit/>
          </a:bodyPr>
          <a:lstStyle/>
          <a:p>
            <a:pPr algn="r"/>
            <a:r>
              <a:rPr lang="en-US" sz="1400" dirty="0" smtClean="0">
                <a:solidFill>
                  <a:schemeClr val="bg2"/>
                </a:solidFill>
                <a:latin typeface="Franklin Gothic Book" pitchFamily="34" charset="0"/>
              </a:rPr>
              <a:t>*Ontario reimburses physicians for premiums about 1986 level</a:t>
            </a:r>
          </a:p>
          <a:p>
            <a:pPr algn="r"/>
            <a:r>
              <a:rPr lang="en-US" sz="1400" dirty="0" smtClean="0">
                <a:solidFill>
                  <a:schemeClr val="bg2"/>
                </a:solidFill>
                <a:latin typeface="Franklin Gothic Book" pitchFamily="34" charset="0"/>
              </a:rPr>
              <a:t>Source: Canadian Medical Protective Association </a:t>
            </a:r>
          </a:p>
          <a:p>
            <a:pPr algn="r"/>
            <a:r>
              <a:rPr lang="en-US" sz="1400" dirty="0" err="1" smtClean="0">
                <a:solidFill>
                  <a:schemeClr val="bg2"/>
                </a:solidFill>
                <a:latin typeface="Franklin Gothic Book" pitchFamily="34" charset="0"/>
              </a:rPr>
              <a:t>www.cmpa-acpm.ca</a:t>
            </a:r>
            <a:endParaRPr lang="en-US" sz="1400" dirty="0" smtClean="0">
              <a:solidFill>
                <a:schemeClr val="bg2"/>
              </a:solidFill>
              <a:latin typeface="Franklin Gothic Book" pitchFamily="34" charset="0"/>
            </a:endParaRPr>
          </a:p>
        </p:txBody>
      </p:sp>
      <p:sp>
        <p:nvSpPr>
          <p:cNvPr id="2" name="Title 1"/>
          <p:cNvSpPr>
            <a:spLocks noGrp="1"/>
          </p:cNvSpPr>
          <p:nvPr>
            <p:ph type="title"/>
          </p:nvPr>
        </p:nvSpPr>
        <p:spPr>
          <a:xfrm>
            <a:off x="0" y="171898"/>
            <a:ext cx="9144000" cy="1143000"/>
          </a:xfrm>
        </p:spPr>
        <p:txBody>
          <a:bodyPr>
            <a:noAutofit/>
          </a:bodyPr>
          <a:lstStyle/>
          <a:p>
            <a:r>
              <a:rPr lang="en-US" sz="4000" dirty="0" smtClean="0"/>
              <a:t>Canadian Malpractice Insurance Costs</a:t>
            </a:r>
            <a:endParaRPr lang="en-US" sz="4000" dirty="0"/>
          </a:p>
        </p:txBody>
      </p:sp>
      <p:graphicFrame>
        <p:nvGraphicFramePr>
          <p:cNvPr id="4" name="Table 3"/>
          <p:cNvGraphicFramePr>
            <a:graphicFrameLocks noGrp="1"/>
          </p:cNvGraphicFramePr>
          <p:nvPr>
            <p:extLst>
              <p:ext uri="{D42A27DB-BD31-4B8C-83A1-F6EECF244321}">
                <p14:modId xmlns:p14="http://schemas.microsoft.com/office/powerpoint/2010/main" val="3534946418"/>
              </p:ext>
            </p:extLst>
          </p:nvPr>
        </p:nvGraphicFramePr>
        <p:xfrm>
          <a:off x="404109" y="1330328"/>
          <a:ext cx="8255372" cy="4350103"/>
        </p:xfrm>
        <a:graphic>
          <a:graphicData uri="http://schemas.openxmlformats.org/drawingml/2006/table">
            <a:tbl>
              <a:tblPr firstRow="1" bandRow="1">
                <a:tableStyleId>{5C22544A-7EE6-4342-B048-85BDC9FD1C3A}</a:tableStyleId>
              </a:tblPr>
              <a:tblGrid>
                <a:gridCol w="2003258"/>
                <a:gridCol w="2084038"/>
                <a:gridCol w="2084038"/>
                <a:gridCol w="2084038"/>
              </a:tblGrid>
              <a:tr h="888564">
                <a:tc>
                  <a:txBody>
                    <a:bodyPr/>
                    <a:lstStyle/>
                    <a:p>
                      <a:pPr algn="ctr"/>
                      <a:r>
                        <a:rPr lang="en-US" sz="2800" b="0" dirty="0" smtClean="0">
                          <a:latin typeface="Franklin Gothic Medium"/>
                          <a:cs typeface="Franklin Gothic Medium"/>
                        </a:rPr>
                        <a:t>Specialty</a:t>
                      </a:r>
                      <a:endParaRPr lang="en-US" sz="2800" b="0" dirty="0">
                        <a:latin typeface="Franklin Gothic Medium"/>
                        <a:cs typeface="Franklin Gothic Medium"/>
                      </a:endParaRPr>
                    </a:p>
                  </a:txBody>
                  <a:tcPr marL="0" marR="0" anchor="ctr">
                    <a:lnL w="19050" cap="flat" cmpd="sng" algn="ctr">
                      <a:solidFill>
                        <a:scrgbClr r="0" g="0" b="0"/>
                      </a:solidFill>
                      <a:prstDash val="solid"/>
                      <a:round/>
                      <a:headEnd type="none" w="med" len="med"/>
                      <a:tailEnd type="none" w="med" len="med"/>
                    </a:lnL>
                    <a:lnR w="12700" cmpd="sng">
                      <a:noFill/>
                    </a:lnR>
                    <a:lnT w="19050" cap="flat" cmpd="sng" algn="ctr">
                      <a:solidFill>
                        <a:scrgbClr r="0" g="0" b="0"/>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5148"/>
                    </a:solidFill>
                  </a:tcPr>
                </a:tc>
                <a:tc>
                  <a:txBody>
                    <a:bodyPr/>
                    <a:lstStyle/>
                    <a:p>
                      <a:pPr algn="ctr"/>
                      <a:r>
                        <a:rPr lang="en-US" sz="2800" b="0" dirty="0" smtClean="0">
                          <a:latin typeface="Franklin Gothic Medium"/>
                          <a:cs typeface="Franklin Gothic Medium"/>
                        </a:rPr>
                        <a:t>Ontario*</a:t>
                      </a:r>
                      <a:endParaRPr lang="en-US" sz="2800" b="0" dirty="0">
                        <a:latin typeface="Franklin Gothic Medium"/>
                        <a:cs typeface="Franklin Gothic Medium"/>
                      </a:endParaRPr>
                    </a:p>
                  </a:txBody>
                  <a:tcPr marL="0" marR="0" anchor="ctr">
                    <a:lnL w="12700" cmpd="sng">
                      <a:noFill/>
                    </a:lnL>
                    <a:lnR w="19050" cap="flat" cmpd="sng" algn="ctr">
                      <a:noFill/>
                      <a:prstDash val="solid"/>
                      <a:round/>
                      <a:headEnd type="none" w="med" len="med"/>
                      <a:tailEnd type="none" w="med" len="med"/>
                    </a:lnR>
                    <a:lnT w="19050" cap="flat" cmpd="sng" algn="ctr">
                      <a:solidFill>
                        <a:scrgbClr r="0" g="0" b="0"/>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5148"/>
                    </a:solidFill>
                  </a:tcPr>
                </a:tc>
                <a:tc>
                  <a:txBody>
                    <a:bodyPr/>
                    <a:lstStyle/>
                    <a:p>
                      <a:pPr algn="ctr"/>
                      <a:r>
                        <a:rPr lang="en-US" sz="2800" b="0" dirty="0" smtClean="0">
                          <a:latin typeface="Franklin Gothic Medium"/>
                          <a:cs typeface="Franklin Gothic Medium"/>
                        </a:rPr>
                        <a:t>Quebec</a:t>
                      </a:r>
                      <a:endParaRPr lang="en-US" sz="2800" b="0" dirty="0">
                        <a:latin typeface="Franklin Gothic Medium"/>
                        <a:cs typeface="Franklin Gothic Medium"/>
                      </a:endParaRPr>
                    </a:p>
                  </a:txBody>
                  <a:tcPr marL="0" marR="0" anchor="ctr">
                    <a:lnL w="12700" cmpd="sng">
                      <a:noFill/>
                    </a:lnL>
                    <a:lnR w="19050" cap="flat" cmpd="sng" algn="ctr">
                      <a:noFill/>
                      <a:prstDash val="solid"/>
                      <a:round/>
                      <a:headEnd type="none" w="med" len="med"/>
                      <a:tailEnd type="none" w="med" len="med"/>
                    </a:lnR>
                    <a:lnT w="19050" cap="flat" cmpd="sng" algn="ctr">
                      <a:solidFill>
                        <a:scrgbClr r="0" g="0" b="0"/>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5148"/>
                    </a:solidFill>
                  </a:tcPr>
                </a:tc>
                <a:tc>
                  <a:txBody>
                    <a:bodyPr/>
                    <a:lstStyle/>
                    <a:p>
                      <a:pPr algn="ctr"/>
                      <a:r>
                        <a:rPr lang="en-US" sz="2800" b="0" dirty="0" smtClean="0">
                          <a:latin typeface="Franklin Gothic Medium"/>
                          <a:cs typeface="Franklin Gothic Medium"/>
                        </a:rPr>
                        <a:t>Other Provinces</a:t>
                      </a:r>
                      <a:endParaRPr lang="en-US" sz="2800" b="0" dirty="0">
                        <a:latin typeface="Franklin Gothic Medium"/>
                        <a:cs typeface="Franklin Gothic Medium"/>
                      </a:endParaRPr>
                    </a:p>
                  </a:txBody>
                  <a:tcPr marL="0" marR="0" anchor="ctr">
                    <a:lnL w="12700" cmpd="sng">
                      <a:noFill/>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5148"/>
                    </a:solidFill>
                  </a:tcPr>
                </a:tc>
              </a:tr>
              <a:tr h="682026">
                <a:tc>
                  <a:txBody>
                    <a:bodyPr/>
                    <a:lstStyle/>
                    <a:p>
                      <a:pPr algn="ctr"/>
                      <a:r>
                        <a:rPr lang="en-US" sz="2400" dirty="0" smtClean="0">
                          <a:latin typeface="Franklin Gothic Book"/>
                          <a:cs typeface="Franklin Gothic Book"/>
                        </a:rPr>
                        <a:t>FP/GP/Psych</a:t>
                      </a:r>
                      <a:endParaRPr lang="en-US" sz="2400" dirty="0">
                        <a:latin typeface="Franklin Gothic Book"/>
                        <a:cs typeface="Franklin Gothic Book"/>
                      </a:endParaRPr>
                    </a:p>
                  </a:txBody>
                  <a:tcPr marL="0" marR="0" anchor="ctr">
                    <a:lnL w="19050" cap="flat" cmpd="sng" algn="ctr">
                      <a:solidFill>
                        <a:scrgbClr r="0" g="0" b="0"/>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algn="ctr"/>
                      <a:r>
                        <a:rPr lang="en-US" sz="2400" dirty="0" smtClean="0">
                          <a:latin typeface="Franklin Gothic Book"/>
                          <a:cs typeface="Franklin Gothic Book"/>
                        </a:rPr>
                        <a:t>$648</a:t>
                      </a:r>
                      <a:endParaRPr lang="en-US" sz="2400" dirty="0">
                        <a:latin typeface="Franklin Gothic Book"/>
                        <a:cs typeface="Franklin Gothic Book"/>
                      </a:endParaRPr>
                    </a:p>
                  </a:txBody>
                  <a:tcPr marL="0" marR="0" anchor="ctr">
                    <a:lnL w="12700" cmpd="sng">
                      <a:noFill/>
                    </a:lnL>
                    <a:lnR w="1905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pPr marL="0" algn="ctr"/>
                      <a:r>
                        <a:rPr lang="en-US" sz="2400" dirty="0" smtClean="0">
                          <a:latin typeface="Franklin Gothic Book"/>
                          <a:cs typeface="Franklin Gothic Book"/>
                        </a:rPr>
                        <a:t>$1,373</a:t>
                      </a:r>
                      <a:endParaRPr lang="en-US" sz="2400" dirty="0">
                        <a:latin typeface="Franklin Gothic Book"/>
                        <a:cs typeface="Franklin Gothic Book"/>
                      </a:endParaRPr>
                    </a:p>
                  </a:txBody>
                  <a:tcPr marL="0" marR="0" anchor="ctr">
                    <a:lnL w="12700" cmpd="sng">
                      <a:noFill/>
                    </a:lnL>
                    <a:lnR w="1905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pPr marL="0" algn="ctr"/>
                      <a:r>
                        <a:rPr lang="en-US" sz="2400" dirty="0" smtClean="0">
                          <a:latin typeface="Franklin Gothic Book"/>
                          <a:cs typeface="Franklin Gothic Book"/>
                        </a:rPr>
                        <a:t>$1,152</a:t>
                      </a:r>
                      <a:endParaRPr lang="en-US" sz="2400" dirty="0">
                        <a:latin typeface="Franklin Gothic Book"/>
                        <a:cs typeface="Franklin Gothic Book"/>
                      </a:endParaRPr>
                    </a:p>
                  </a:txBody>
                  <a:tcPr marL="0" marR="0" anchor="ctr">
                    <a:lnL w="12700" cmpd="sng">
                      <a:noFill/>
                    </a:lnL>
                    <a:lnR w="19050" cap="flat" cmpd="sng" algn="ctr">
                      <a:solidFill>
                        <a:scrgbClr r="0" g="0" b="0"/>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r>
              <a:tr h="682026">
                <a:tc>
                  <a:txBody>
                    <a:bodyPr/>
                    <a:lstStyle/>
                    <a:p>
                      <a:pPr algn="ctr"/>
                      <a:r>
                        <a:rPr lang="en-US" sz="2400" dirty="0" smtClean="0">
                          <a:latin typeface="Franklin Gothic Book"/>
                          <a:cs typeface="Franklin Gothic Book"/>
                        </a:rPr>
                        <a:t>Cardiology</a:t>
                      </a:r>
                      <a:endParaRPr lang="en-US" sz="2400" dirty="0">
                        <a:latin typeface="Franklin Gothic Book"/>
                        <a:cs typeface="Franklin Gothic Book"/>
                      </a:endParaRPr>
                    </a:p>
                  </a:txBody>
                  <a:tcPr marL="0" marR="0" anchor="ctr">
                    <a:lnL w="1905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a:r>
                        <a:rPr lang="en-US" sz="2400" dirty="0" smtClean="0">
                          <a:latin typeface="Franklin Gothic Book"/>
                          <a:cs typeface="Franklin Gothic Book"/>
                        </a:rPr>
                        <a:t>$1,428</a:t>
                      </a:r>
                      <a:endParaRPr lang="en-US" sz="2400" dirty="0">
                        <a:latin typeface="Franklin Gothic Book"/>
                        <a:cs typeface="Franklin Gothic Book"/>
                      </a:endParaRPr>
                    </a:p>
                  </a:txBody>
                  <a:tcPr marL="0" marR="0" anchor="ctr">
                    <a:lnL w="12700" cmpd="sng">
                      <a:noFill/>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algn="ctr"/>
                      <a:r>
                        <a:rPr lang="en-US" sz="2400" dirty="0" smtClean="0">
                          <a:latin typeface="Franklin Gothic Book"/>
                          <a:cs typeface="Franklin Gothic Book"/>
                        </a:rPr>
                        <a:t>$2,747</a:t>
                      </a:r>
                      <a:endParaRPr lang="en-US" sz="2400" dirty="0">
                        <a:latin typeface="Franklin Gothic Book"/>
                        <a:cs typeface="Franklin Gothic Book"/>
                      </a:endParaRPr>
                    </a:p>
                  </a:txBody>
                  <a:tcPr marL="0" marR="0" anchor="ctr">
                    <a:lnL w="12700" cmpd="sng">
                      <a:noFill/>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algn="ctr"/>
                      <a:r>
                        <a:rPr lang="en-US" sz="2400" dirty="0" smtClean="0">
                          <a:latin typeface="Franklin Gothic Book"/>
                          <a:cs typeface="Franklin Gothic Book"/>
                        </a:rPr>
                        <a:t>$1,728</a:t>
                      </a:r>
                      <a:endParaRPr lang="en-US" sz="2400" dirty="0">
                        <a:latin typeface="Franklin Gothic Book"/>
                        <a:cs typeface="Franklin Gothic Book"/>
                      </a:endParaRPr>
                    </a:p>
                  </a:txBody>
                  <a:tcPr marL="0" marR="0" anchor="ctr">
                    <a:lnL w="12700" cmpd="sng">
                      <a:noFill/>
                    </a:lnL>
                    <a:lnR w="1905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682026">
                <a:tc>
                  <a:txBody>
                    <a:bodyPr/>
                    <a:lstStyle/>
                    <a:p>
                      <a:pPr algn="ctr"/>
                      <a:r>
                        <a:rPr lang="en-US" sz="2400" dirty="0" smtClean="0">
                          <a:latin typeface="Franklin Gothic Book"/>
                          <a:cs typeface="Franklin Gothic Book"/>
                        </a:rPr>
                        <a:t>Anesthesia</a:t>
                      </a:r>
                      <a:endParaRPr lang="en-US" sz="2400" dirty="0">
                        <a:latin typeface="Franklin Gothic Book"/>
                        <a:cs typeface="Franklin Gothic Book"/>
                      </a:endParaRPr>
                    </a:p>
                  </a:txBody>
                  <a:tcPr marL="0" marR="0" anchor="ctr">
                    <a:lnL w="1905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a:r>
                        <a:rPr lang="en-US" sz="2400" dirty="0" smtClean="0">
                          <a:latin typeface="Franklin Gothic Book"/>
                          <a:cs typeface="Franklin Gothic Book"/>
                        </a:rPr>
                        <a:t>$4,896</a:t>
                      </a:r>
                      <a:endParaRPr lang="en-US" sz="2400" dirty="0">
                        <a:latin typeface="Franklin Gothic Book"/>
                        <a:cs typeface="Franklin Gothic Book"/>
                      </a:endParaRPr>
                    </a:p>
                  </a:txBody>
                  <a:tcPr marL="0" marR="0" anchor="ctr">
                    <a:lnL w="12700" cmpd="sng">
                      <a:noFill/>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algn="ctr"/>
                      <a:r>
                        <a:rPr lang="en-US" sz="2400" dirty="0" smtClean="0">
                          <a:latin typeface="Franklin Gothic Book"/>
                          <a:cs typeface="Franklin Gothic Book"/>
                        </a:rPr>
                        <a:t>$7,377</a:t>
                      </a:r>
                      <a:endParaRPr lang="en-US" sz="2400" dirty="0">
                        <a:latin typeface="Franklin Gothic Book"/>
                        <a:cs typeface="Franklin Gothic Book"/>
                      </a:endParaRPr>
                    </a:p>
                  </a:txBody>
                  <a:tcPr marL="0" marR="0" anchor="ctr">
                    <a:lnL w="12700" cmpd="sng">
                      <a:noFill/>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algn="ctr"/>
                      <a:r>
                        <a:rPr lang="en-US" sz="2400" dirty="0" smtClean="0">
                          <a:latin typeface="Franklin Gothic Book"/>
                          <a:cs typeface="Franklin Gothic Book"/>
                        </a:rPr>
                        <a:t>$3,552</a:t>
                      </a:r>
                      <a:endParaRPr lang="en-US" sz="2400" dirty="0">
                        <a:latin typeface="Franklin Gothic Book"/>
                        <a:cs typeface="Franklin Gothic Book"/>
                      </a:endParaRPr>
                    </a:p>
                  </a:txBody>
                  <a:tcPr marL="0" marR="0" anchor="ctr">
                    <a:lnL w="12700" cmpd="sng">
                      <a:noFill/>
                    </a:lnL>
                    <a:lnR w="1905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682026">
                <a:tc>
                  <a:txBody>
                    <a:bodyPr/>
                    <a:lstStyle/>
                    <a:p>
                      <a:pPr algn="ctr"/>
                      <a:r>
                        <a:rPr lang="en-US" sz="2400" dirty="0" smtClean="0">
                          <a:latin typeface="Franklin Gothic Book"/>
                          <a:cs typeface="Franklin Gothic Book"/>
                        </a:rPr>
                        <a:t>Neurosurgery</a:t>
                      </a:r>
                      <a:endParaRPr lang="en-US" sz="2400" dirty="0">
                        <a:latin typeface="Franklin Gothic Book"/>
                        <a:cs typeface="Franklin Gothic Book"/>
                      </a:endParaRPr>
                    </a:p>
                  </a:txBody>
                  <a:tcPr marL="0" marR="0" anchor="ctr">
                    <a:lnL w="1905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a:r>
                        <a:rPr lang="en-US" sz="2400" dirty="0" smtClean="0">
                          <a:latin typeface="Franklin Gothic Book"/>
                          <a:cs typeface="Franklin Gothic Book"/>
                        </a:rPr>
                        <a:t>$4,896</a:t>
                      </a:r>
                      <a:endParaRPr lang="en-US" sz="2400" dirty="0">
                        <a:latin typeface="Franklin Gothic Book"/>
                        <a:cs typeface="Franklin Gothic Book"/>
                      </a:endParaRPr>
                    </a:p>
                  </a:txBody>
                  <a:tcPr marL="0" marR="0" anchor="ctr">
                    <a:lnL w="12700" cmpd="sng">
                      <a:noFill/>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algn="ctr"/>
                      <a:r>
                        <a:rPr lang="en-US" sz="2400" dirty="0" smtClean="0">
                          <a:latin typeface="Franklin Gothic Book"/>
                          <a:cs typeface="Franklin Gothic Book"/>
                        </a:rPr>
                        <a:t>$31,575</a:t>
                      </a:r>
                      <a:endParaRPr lang="en-US" sz="2400" dirty="0">
                        <a:latin typeface="Franklin Gothic Book"/>
                        <a:cs typeface="Franklin Gothic Book"/>
                      </a:endParaRPr>
                    </a:p>
                  </a:txBody>
                  <a:tcPr marL="0" marR="0" anchor="ctr">
                    <a:lnL w="12700" cmpd="sng">
                      <a:noFill/>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algn="ctr"/>
                      <a:r>
                        <a:rPr lang="en-US" sz="2400" dirty="0" smtClean="0">
                          <a:latin typeface="Franklin Gothic Book"/>
                          <a:cs typeface="Franklin Gothic Book"/>
                        </a:rPr>
                        <a:t>$23,256</a:t>
                      </a:r>
                      <a:endParaRPr lang="en-US" sz="2400" dirty="0">
                        <a:latin typeface="Franklin Gothic Book"/>
                        <a:cs typeface="Franklin Gothic Book"/>
                      </a:endParaRPr>
                    </a:p>
                  </a:txBody>
                  <a:tcPr marL="0" marR="0" anchor="ctr">
                    <a:lnL w="12700" cmpd="sng">
                      <a:noFill/>
                    </a:lnL>
                    <a:lnR w="1905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677120">
                <a:tc>
                  <a:txBody>
                    <a:bodyPr/>
                    <a:lstStyle/>
                    <a:p>
                      <a:pPr algn="ctr"/>
                      <a:r>
                        <a:rPr lang="en-US" sz="2400" dirty="0" smtClean="0">
                          <a:latin typeface="Franklin Gothic Book"/>
                          <a:cs typeface="Franklin Gothic Book"/>
                        </a:rPr>
                        <a:t>OB-GYN$4896</a:t>
                      </a:r>
                      <a:endParaRPr lang="en-US" sz="2400" dirty="0">
                        <a:latin typeface="Franklin Gothic Book"/>
                        <a:cs typeface="Franklin Gothic Book"/>
                      </a:endParaRPr>
                    </a:p>
                  </a:txBody>
                  <a:tcPr marL="0" marR="0" anchor="ctr">
                    <a:lnL w="19050" cap="flat" cmpd="sng" algn="ctr">
                      <a:solidFill>
                        <a:scrgbClr r="0" g="0" b="0"/>
                      </a:solidFill>
                      <a:prstDash val="solid"/>
                      <a:round/>
                      <a:headEnd type="none" w="med" len="med"/>
                      <a:tailEnd type="none" w="med" len="med"/>
                    </a:lnL>
                    <a:lnR w="12700" cmpd="sng">
                      <a:noFill/>
                    </a:lnR>
                    <a:lnT w="12700" cmpd="sng">
                      <a:noFill/>
                    </a:lnT>
                    <a:lnB w="190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a:r>
                        <a:rPr lang="en-US" sz="2400" dirty="0" smtClean="0">
                          <a:latin typeface="Franklin Gothic Book"/>
                          <a:cs typeface="Franklin Gothic Book"/>
                        </a:rPr>
                        <a:t>$4,896</a:t>
                      </a:r>
                      <a:endParaRPr lang="en-US" sz="2400" dirty="0">
                        <a:latin typeface="Franklin Gothic Book"/>
                        <a:cs typeface="Franklin Gothic Book"/>
                      </a:endParaRPr>
                    </a:p>
                  </a:txBody>
                  <a:tcPr marL="0" marR="0" anchor="ctr">
                    <a:lnL w="12700" cmpd="sng">
                      <a:noFill/>
                    </a:lnL>
                    <a:lnR w="19050" cap="flat" cmpd="sng" algn="ctr">
                      <a:noFill/>
                      <a:prstDash val="solid"/>
                      <a:round/>
                      <a:headEnd type="none" w="med" len="med"/>
                      <a:tailEnd type="none" w="med" len="med"/>
                    </a:lnR>
                    <a:lnT w="12700" cmpd="sng">
                      <a:noFill/>
                    </a:lnT>
                    <a:lnB w="190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a:r>
                        <a:rPr lang="en-US" sz="2400" dirty="0" smtClean="0">
                          <a:latin typeface="Franklin Gothic Book"/>
                          <a:cs typeface="Franklin Gothic Book"/>
                        </a:rPr>
                        <a:t>$36,140</a:t>
                      </a:r>
                      <a:endParaRPr lang="en-US" sz="2400" dirty="0">
                        <a:latin typeface="Franklin Gothic Book"/>
                        <a:cs typeface="Franklin Gothic Book"/>
                      </a:endParaRPr>
                    </a:p>
                  </a:txBody>
                  <a:tcPr marL="0" marR="0" anchor="ctr">
                    <a:lnL w="12700" cmpd="sng">
                      <a:noFill/>
                    </a:lnL>
                    <a:lnR w="19050" cap="flat" cmpd="sng" algn="ctr">
                      <a:noFill/>
                      <a:prstDash val="solid"/>
                      <a:round/>
                      <a:headEnd type="none" w="med" len="med"/>
                      <a:tailEnd type="none" w="med" len="med"/>
                    </a:lnR>
                    <a:lnT w="12700" cmpd="sng">
                      <a:noFill/>
                    </a:lnT>
                    <a:lnB w="190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a:r>
                        <a:rPr lang="en-US" sz="2400" dirty="0" smtClean="0">
                          <a:latin typeface="Franklin Gothic Book"/>
                          <a:cs typeface="Franklin Gothic Book"/>
                        </a:rPr>
                        <a:t>$14,292</a:t>
                      </a:r>
                      <a:endParaRPr lang="en-US" sz="2400" dirty="0">
                        <a:latin typeface="Franklin Gothic Book"/>
                        <a:cs typeface="Franklin Gothic Book"/>
                      </a:endParaRPr>
                    </a:p>
                  </a:txBody>
                  <a:tcPr marL="0" marR="0" anchor="ctr">
                    <a:lnL w="12700" cmpd="sng">
                      <a:noFill/>
                    </a:lnL>
                    <a:lnR w="19050" cap="flat" cmpd="sng" algn="ctr">
                      <a:solidFill>
                        <a:scrgbClr r="0" g="0" b="0"/>
                      </a:solidFill>
                      <a:prstDash val="solid"/>
                      <a:round/>
                      <a:headEnd type="none" w="med" len="med"/>
                      <a:tailEnd type="none" w="med" len="med"/>
                    </a:lnR>
                    <a:lnT w="12700" cmpd="sng">
                      <a:noFill/>
                    </a:lnT>
                    <a:lnB w="190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2615477260"/>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66867" y="6130139"/>
            <a:ext cx="5177135" cy="584776"/>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AAMC and </a:t>
            </a:r>
          </a:p>
          <a:p>
            <a:pPr algn="r"/>
            <a:r>
              <a:rPr lang="en-US" sz="1600" dirty="0" smtClean="0">
                <a:solidFill>
                  <a:schemeClr val="bg2"/>
                </a:solidFill>
                <a:latin typeface="Franklin Gothic Book" pitchFamily="34" charset="0"/>
              </a:rPr>
              <a:t>Association of Faculties of Medicine of Canada</a:t>
            </a:r>
          </a:p>
        </p:txBody>
      </p:sp>
      <p:sp>
        <p:nvSpPr>
          <p:cNvPr id="2" name="Title 1"/>
          <p:cNvSpPr>
            <a:spLocks noGrp="1"/>
          </p:cNvSpPr>
          <p:nvPr>
            <p:ph type="title"/>
          </p:nvPr>
        </p:nvSpPr>
        <p:spPr>
          <a:xfrm>
            <a:off x="0" y="171898"/>
            <a:ext cx="9144000" cy="1143000"/>
          </a:xfrm>
        </p:spPr>
        <p:txBody>
          <a:bodyPr>
            <a:normAutofit/>
          </a:bodyPr>
          <a:lstStyle/>
          <a:p>
            <a:r>
              <a:rPr lang="en-US" sz="4000" dirty="0" smtClean="0"/>
              <a:t>Applicants per Medical School Place</a:t>
            </a:r>
            <a:endParaRPr lang="en-US" sz="2800" dirty="0"/>
          </a:p>
        </p:txBody>
      </p:sp>
      <p:graphicFrame>
        <p:nvGraphicFramePr>
          <p:cNvPr id="5" name="Chart 4"/>
          <p:cNvGraphicFramePr/>
          <p:nvPr>
            <p:extLst>
              <p:ext uri="{D42A27DB-BD31-4B8C-83A1-F6EECF244321}">
                <p14:modId xmlns:p14="http://schemas.microsoft.com/office/powerpoint/2010/main" val="1246395034"/>
              </p:ext>
            </p:extLst>
          </p:nvPr>
        </p:nvGraphicFramePr>
        <p:xfrm>
          <a:off x="547403" y="1129771"/>
          <a:ext cx="5014252" cy="4758233"/>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8"/>
          <p:cNvPicPr>
            <a:picLocks noChangeAspect="1"/>
          </p:cNvPicPr>
          <p:nvPr/>
        </p:nvPicPr>
        <p:blipFill>
          <a:blip r:embed="rId3"/>
          <a:stretch>
            <a:fillRect/>
          </a:stretch>
        </p:blipFill>
        <p:spPr>
          <a:xfrm>
            <a:off x="5284539" y="2036886"/>
            <a:ext cx="3305199" cy="2754333"/>
          </a:xfrm>
          <a:prstGeom prst="rect">
            <a:avLst/>
          </a:prstGeom>
          <a:ln>
            <a:solidFill>
              <a:srgbClr val="060505"/>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4910862"/>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898"/>
            <a:ext cx="9144000" cy="1143000"/>
          </a:xfrm>
        </p:spPr>
        <p:txBody>
          <a:bodyPr>
            <a:normAutofit/>
          </a:bodyPr>
          <a:lstStyle/>
          <a:p>
            <a:r>
              <a:rPr lang="en-US" dirty="0" smtClean="0"/>
              <a:t>What’s OK in Canada?</a:t>
            </a:r>
            <a:endParaRPr lang="en-US" dirty="0"/>
          </a:p>
        </p:txBody>
      </p:sp>
      <p:sp>
        <p:nvSpPr>
          <p:cNvPr id="4" name="TextBox 3"/>
          <p:cNvSpPr txBox="1"/>
          <p:nvPr/>
        </p:nvSpPr>
        <p:spPr>
          <a:xfrm>
            <a:off x="288650" y="1171004"/>
            <a:ext cx="8288359" cy="4431982"/>
          </a:xfrm>
          <a:prstGeom prst="rect">
            <a:avLst/>
          </a:prstGeom>
          <a:noFill/>
        </p:spPr>
        <p:txBody>
          <a:bodyPr wrap="square" rtlCol="0">
            <a:spAutoFit/>
          </a:bodyPr>
          <a:lstStyle/>
          <a:p>
            <a:r>
              <a:rPr lang="en-US" sz="2400" dirty="0" smtClean="0">
                <a:latin typeface="Franklin Gothic Medium"/>
                <a:cs typeface="Franklin Gothic Medium"/>
              </a:rPr>
              <a:t>Compared to the USA…</a:t>
            </a:r>
          </a:p>
          <a:p>
            <a:pPr marL="230188" indent="-230188">
              <a:spcAft>
                <a:spcPts val="1800"/>
              </a:spcAft>
              <a:buFont typeface="Arial"/>
              <a:buChar char="•"/>
            </a:pPr>
            <a:r>
              <a:rPr lang="en-US" sz="2400" dirty="0" smtClean="0">
                <a:latin typeface="Franklin Gothic Book"/>
                <a:cs typeface="Franklin Gothic Book"/>
              </a:rPr>
              <a:t>Life expectancy 2 years longer</a:t>
            </a:r>
          </a:p>
          <a:p>
            <a:pPr marL="230188" indent="-230188">
              <a:spcAft>
                <a:spcPts val="1800"/>
              </a:spcAft>
              <a:buFont typeface="Arial"/>
              <a:buChar char="•"/>
            </a:pPr>
            <a:r>
              <a:rPr lang="en-US" sz="2400" dirty="0" smtClean="0">
                <a:latin typeface="Franklin Gothic Book"/>
                <a:cs typeface="Franklin Gothic Book"/>
              </a:rPr>
              <a:t>Infant deaths 25% lower</a:t>
            </a:r>
          </a:p>
          <a:p>
            <a:pPr marL="230188" indent="-230188">
              <a:spcAft>
                <a:spcPts val="1800"/>
              </a:spcAft>
              <a:buFont typeface="Arial"/>
              <a:buChar char="•"/>
            </a:pPr>
            <a:r>
              <a:rPr lang="en-US" sz="2400" dirty="0" smtClean="0">
                <a:latin typeface="Franklin Gothic Book"/>
                <a:cs typeface="Franklin Gothic Book"/>
              </a:rPr>
              <a:t>Universal comprehensive coverage</a:t>
            </a:r>
          </a:p>
          <a:p>
            <a:pPr marL="230188" indent="-230188">
              <a:spcAft>
                <a:spcPts val="1800"/>
              </a:spcAft>
              <a:buFont typeface="Arial"/>
              <a:buChar char="•"/>
            </a:pPr>
            <a:r>
              <a:rPr lang="en-US" sz="2400" dirty="0" smtClean="0">
                <a:latin typeface="Franklin Gothic Book"/>
                <a:cs typeface="Franklin Gothic Book"/>
              </a:rPr>
              <a:t>More physician visits, hospital care; less bureaucracy</a:t>
            </a:r>
          </a:p>
          <a:p>
            <a:pPr marL="230188" indent="-230188">
              <a:spcAft>
                <a:spcPts val="1800"/>
              </a:spcAft>
              <a:buFont typeface="Arial"/>
              <a:buChar char="•"/>
            </a:pPr>
            <a:r>
              <a:rPr lang="en-US" sz="2400" dirty="0" smtClean="0">
                <a:latin typeface="Franklin Gothic Book"/>
                <a:cs typeface="Franklin Gothic Book"/>
              </a:rPr>
              <a:t>Quality of care equivalent to insured Americans’</a:t>
            </a:r>
          </a:p>
          <a:p>
            <a:pPr marL="230188" indent="-230188">
              <a:spcAft>
                <a:spcPts val="1800"/>
              </a:spcAft>
              <a:buFont typeface="Arial"/>
              <a:buChar char="•"/>
            </a:pPr>
            <a:r>
              <a:rPr lang="en-US" sz="2400" dirty="0" smtClean="0">
                <a:latin typeface="Franklin Gothic Book"/>
                <a:cs typeface="Franklin Gothic Book"/>
              </a:rPr>
              <a:t>Free choice of doctor and hospital</a:t>
            </a:r>
          </a:p>
          <a:p>
            <a:pPr marL="230188" indent="-230188">
              <a:spcAft>
                <a:spcPts val="1800"/>
              </a:spcAft>
              <a:buFont typeface="Arial"/>
              <a:buChar char="•"/>
            </a:pPr>
            <a:r>
              <a:rPr lang="en-US" sz="2400" dirty="0" smtClean="0">
                <a:latin typeface="Franklin Gothic Book"/>
                <a:cs typeface="Franklin Gothic Book"/>
              </a:rPr>
              <a:t>Health spending half of USA level</a:t>
            </a:r>
            <a:endParaRPr lang="en-US" sz="2400" dirty="0">
              <a:latin typeface="Franklin Gothic Book"/>
              <a:cs typeface="Franklin Gothic Book"/>
            </a:endParaRPr>
          </a:p>
        </p:txBody>
      </p:sp>
    </p:spTree>
    <p:extLst>
      <p:ext uri="{BB962C8B-B14F-4D97-AF65-F5344CB8AC3E}">
        <p14:creationId xmlns:p14="http://schemas.microsoft.com/office/powerpoint/2010/main" val="550674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65606" y="1463040"/>
            <a:ext cx="7593178" cy="3869741"/>
          </a:xfrm>
          <a:prstGeom prst="rect">
            <a:avLst/>
          </a:prstGeom>
          <a:solidFill>
            <a:schemeClr val="bg1"/>
          </a:solidFill>
          <a:ln w="9525" cmpd="sng">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normAutofit fontScale="90000"/>
          </a:bodyPr>
          <a:lstStyle/>
          <a:p>
            <a:r>
              <a:rPr lang="en-US" dirty="0" smtClean="0"/>
              <a:t>More and More</a:t>
            </a:r>
            <a:br>
              <a:rPr lang="en-US" dirty="0" smtClean="0"/>
            </a:br>
            <a:r>
              <a:rPr lang="en-US" dirty="0" smtClean="0"/>
              <a:t>Uninsured Americans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004924805"/>
              </p:ext>
            </p:extLst>
          </p:nvPr>
        </p:nvGraphicFramePr>
        <p:xfrm>
          <a:off x="117043" y="1309216"/>
          <a:ext cx="672998" cy="4316172"/>
        </p:xfrm>
        <a:graphic>
          <a:graphicData uri="http://schemas.openxmlformats.org/drawingml/2006/table">
            <a:tbl>
              <a:tblPr>
                <a:tableStyleId>{2D5ABB26-0587-4C30-8999-92F81FD0307C}</a:tableStyleId>
              </a:tblPr>
              <a:tblGrid>
                <a:gridCol w="672998"/>
              </a:tblGrid>
              <a:tr h="616596">
                <a:tc>
                  <a:txBody>
                    <a:bodyPr/>
                    <a:lstStyle/>
                    <a:p>
                      <a:pPr algn="r"/>
                      <a:r>
                        <a:rPr lang="en-US" sz="2000" dirty="0" smtClean="0">
                          <a:latin typeface="Franklin Gothic Book"/>
                          <a:cs typeface="Franklin Gothic Book"/>
                        </a:rPr>
                        <a:t>50</a:t>
                      </a:r>
                      <a:endParaRPr lang="en-US" sz="2000" dirty="0">
                        <a:latin typeface="Franklin Gothic Book"/>
                        <a:cs typeface="Franklin Gothic Book"/>
                      </a:endParaRPr>
                    </a:p>
                  </a:txBody>
                  <a:tcPr anchor="ctr"/>
                </a:tc>
              </a:tr>
              <a:tr h="616596">
                <a:tc>
                  <a:txBody>
                    <a:bodyPr/>
                    <a:lstStyle/>
                    <a:p>
                      <a:pPr algn="r"/>
                      <a:r>
                        <a:rPr lang="en-US" sz="2000" dirty="0" smtClean="0">
                          <a:latin typeface="Franklin Gothic Book"/>
                          <a:cs typeface="Franklin Gothic Book"/>
                        </a:rPr>
                        <a:t>45</a:t>
                      </a:r>
                      <a:endParaRPr lang="en-US" sz="2000" dirty="0">
                        <a:latin typeface="Franklin Gothic Book"/>
                        <a:cs typeface="Franklin Gothic Book"/>
                      </a:endParaRPr>
                    </a:p>
                  </a:txBody>
                  <a:tcPr anchor="ctr"/>
                </a:tc>
              </a:tr>
              <a:tr h="616596">
                <a:tc>
                  <a:txBody>
                    <a:bodyPr/>
                    <a:lstStyle/>
                    <a:p>
                      <a:pPr algn="r"/>
                      <a:r>
                        <a:rPr lang="en-US" sz="2000" dirty="0" smtClean="0">
                          <a:latin typeface="Franklin Gothic Book"/>
                          <a:cs typeface="Franklin Gothic Book"/>
                        </a:rPr>
                        <a:t>40</a:t>
                      </a:r>
                      <a:endParaRPr lang="en-US" sz="2000" dirty="0">
                        <a:latin typeface="Franklin Gothic Book"/>
                        <a:cs typeface="Franklin Gothic Book"/>
                      </a:endParaRPr>
                    </a:p>
                  </a:txBody>
                  <a:tcPr anchor="ctr"/>
                </a:tc>
              </a:tr>
              <a:tr h="616596">
                <a:tc>
                  <a:txBody>
                    <a:bodyPr/>
                    <a:lstStyle/>
                    <a:p>
                      <a:pPr algn="r"/>
                      <a:r>
                        <a:rPr lang="en-US" sz="2000" dirty="0" smtClean="0">
                          <a:latin typeface="Franklin Gothic Book"/>
                          <a:cs typeface="Franklin Gothic Book"/>
                        </a:rPr>
                        <a:t>35</a:t>
                      </a:r>
                      <a:endParaRPr lang="en-US" sz="2000" dirty="0">
                        <a:latin typeface="Franklin Gothic Book"/>
                        <a:cs typeface="Franklin Gothic Book"/>
                      </a:endParaRPr>
                    </a:p>
                  </a:txBody>
                  <a:tcPr anchor="ctr"/>
                </a:tc>
              </a:tr>
              <a:tr h="616596">
                <a:tc>
                  <a:txBody>
                    <a:bodyPr/>
                    <a:lstStyle/>
                    <a:p>
                      <a:pPr algn="r"/>
                      <a:r>
                        <a:rPr lang="en-US" sz="2000" dirty="0" smtClean="0">
                          <a:latin typeface="Franklin Gothic Book"/>
                          <a:cs typeface="Franklin Gothic Book"/>
                        </a:rPr>
                        <a:t>30</a:t>
                      </a:r>
                      <a:endParaRPr lang="en-US" sz="2000" dirty="0">
                        <a:latin typeface="Franklin Gothic Book"/>
                        <a:cs typeface="Franklin Gothic Book"/>
                      </a:endParaRPr>
                    </a:p>
                  </a:txBody>
                  <a:tcPr anchor="ctr"/>
                </a:tc>
              </a:tr>
              <a:tr h="616596">
                <a:tc>
                  <a:txBody>
                    <a:bodyPr/>
                    <a:lstStyle/>
                    <a:p>
                      <a:pPr algn="r"/>
                      <a:r>
                        <a:rPr lang="en-US" sz="2000" dirty="0" smtClean="0">
                          <a:latin typeface="Franklin Gothic Book"/>
                          <a:cs typeface="Franklin Gothic Book"/>
                        </a:rPr>
                        <a:t>25</a:t>
                      </a:r>
                      <a:endParaRPr lang="en-US" sz="2000" dirty="0">
                        <a:latin typeface="Franklin Gothic Book"/>
                        <a:cs typeface="Franklin Gothic Book"/>
                      </a:endParaRPr>
                    </a:p>
                  </a:txBody>
                  <a:tcPr anchor="ctr"/>
                </a:tc>
              </a:tr>
              <a:tr h="616596">
                <a:tc>
                  <a:txBody>
                    <a:bodyPr/>
                    <a:lstStyle/>
                    <a:p>
                      <a:pPr algn="r"/>
                      <a:r>
                        <a:rPr lang="en-US" sz="2000" dirty="0" smtClean="0">
                          <a:latin typeface="Franklin Gothic Book"/>
                          <a:cs typeface="Franklin Gothic Book"/>
                        </a:rPr>
                        <a:t>20</a:t>
                      </a:r>
                      <a:endParaRPr lang="en-US" sz="2000" dirty="0">
                        <a:latin typeface="Franklin Gothic Book"/>
                        <a:cs typeface="Franklin Gothic Book"/>
                      </a:endParaRPr>
                    </a:p>
                  </a:txBody>
                  <a:tcPr anchor="ctr"/>
                </a:tc>
              </a:tr>
            </a:tbl>
          </a:graphicData>
        </a:graphic>
      </p:graphicFrame>
      <p:sp>
        <p:nvSpPr>
          <p:cNvPr id="8" name="TextBox 7"/>
          <p:cNvSpPr txBox="1"/>
          <p:nvPr/>
        </p:nvSpPr>
        <p:spPr>
          <a:xfrm rot="16200000">
            <a:off x="-1571987" y="3218569"/>
            <a:ext cx="3544084" cy="400110"/>
          </a:xfrm>
          <a:prstGeom prst="rect">
            <a:avLst/>
          </a:prstGeom>
          <a:noFill/>
        </p:spPr>
        <p:txBody>
          <a:bodyPr wrap="none" rtlCol="0">
            <a:spAutoFit/>
          </a:bodyPr>
          <a:lstStyle/>
          <a:p>
            <a:r>
              <a:rPr lang="en-US" sz="2000" dirty="0" smtClean="0">
                <a:latin typeface="Franklin Gothic Book"/>
                <a:cs typeface="Franklin Gothic Book"/>
              </a:rPr>
              <a:t>Millions of Uninsured American</a:t>
            </a:r>
            <a:endParaRPr lang="en-US" sz="2000" dirty="0">
              <a:latin typeface="Franklin Gothic Book"/>
              <a:cs typeface="Franklin Gothic Book"/>
            </a:endParaRPr>
          </a:p>
        </p:txBody>
      </p:sp>
      <p:graphicFrame>
        <p:nvGraphicFramePr>
          <p:cNvPr id="9" name="Table 8"/>
          <p:cNvGraphicFramePr>
            <a:graphicFrameLocks noGrp="1"/>
          </p:cNvGraphicFramePr>
          <p:nvPr>
            <p:extLst>
              <p:ext uri="{D42A27DB-BD31-4B8C-83A1-F6EECF244321}">
                <p14:modId xmlns:p14="http://schemas.microsoft.com/office/powerpoint/2010/main" val="669343339"/>
              </p:ext>
            </p:extLst>
          </p:nvPr>
        </p:nvGraphicFramePr>
        <p:xfrm>
          <a:off x="153614" y="5405736"/>
          <a:ext cx="8873343" cy="396240"/>
        </p:xfrm>
        <a:graphic>
          <a:graphicData uri="http://schemas.openxmlformats.org/drawingml/2006/table">
            <a:tbl>
              <a:tblPr firstRow="1" bandRow="1">
                <a:tableStyleId>{2D5ABB26-0587-4C30-8999-92F81FD0307C}</a:tableStyleId>
              </a:tblPr>
              <a:tblGrid>
                <a:gridCol w="1152145"/>
                <a:gridCol w="1152145"/>
                <a:gridCol w="1152145"/>
                <a:gridCol w="1152145"/>
                <a:gridCol w="1152145"/>
                <a:gridCol w="1152145"/>
                <a:gridCol w="1152145"/>
                <a:gridCol w="808328"/>
              </a:tblGrid>
              <a:tr h="370840">
                <a:tc>
                  <a:txBody>
                    <a:bodyPr/>
                    <a:lstStyle/>
                    <a:p>
                      <a:pPr algn="r"/>
                      <a:r>
                        <a:rPr lang="en-US" sz="2000" dirty="0" smtClean="0">
                          <a:solidFill>
                            <a:schemeClr val="tx1"/>
                          </a:solidFill>
                          <a:latin typeface="Franklin Gothic Book"/>
                          <a:cs typeface="Franklin Gothic Book"/>
                        </a:rPr>
                        <a:t>1976</a:t>
                      </a:r>
                      <a:endParaRPr lang="en-US" sz="2000" dirty="0">
                        <a:solidFill>
                          <a:schemeClr val="tx1"/>
                        </a:solidFill>
                        <a:latin typeface="Franklin Gothic Book"/>
                        <a:cs typeface="Franklin Gothic Book"/>
                      </a:endParaRPr>
                    </a:p>
                  </a:txBody>
                  <a:tcPr/>
                </a:tc>
                <a:tc>
                  <a:txBody>
                    <a:bodyPr/>
                    <a:lstStyle/>
                    <a:p>
                      <a:pPr algn="ctr"/>
                      <a:r>
                        <a:rPr lang="en-US" sz="2000" dirty="0" smtClean="0">
                          <a:latin typeface="Franklin Gothic Book"/>
                          <a:cs typeface="Franklin Gothic Book"/>
                        </a:rPr>
                        <a:t>1980</a:t>
                      </a:r>
                      <a:endParaRPr lang="en-US" sz="2000" dirty="0">
                        <a:solidFill>
                          <a:schemeClr val="tx1"/>
                        </a:solidFill>
                        <a:latin typeface="Franklin Gothic Book"/>
                        <a:cs typeface="Franklin Gothic Book"/>
                      </a:endParaRPr>
                    </a:p>
                  </a:txBody>
                  <a:tcPr/>
                </a:tc>
                <a:tc>
                  <a:txBody>
                    <a:bodyPr/>
                    <a:lstStyle/>
                    <a:p>
                      <a:pPr algn="ctr"/>
                      <a:r>
                        <a:rPr lang="en-US" sz="2000" dirty="0" smtClean="0">
                          <a:latin typeface="Franklin Gothic Book"/>
                          <a:cs typeface="Franklin Gothic Book"/>
                        </a:rPr>
                        <a:t>1985</a:t>
                      </a:r>
                      <a:endParaRPr lang="en-US" sz="2000" dirty="0">
                        <a:solidFill>
                          <a:schemeClr val="tx1"/>
                        </a:solidFill>
                        <a:latin typeface="Franklin Gothic Book"/>
                        <a:cs typeface="Franklin Gothic Book"/>
                      </a:endParaRPr>
                    </a:p>
                  </a:txBody>
                  <a:tcPr/>
                </a:tc>
                <a:tc>
                  <a:txBody>
                    <a:bodyPr/>
                    <a:lstStyle/>
                    <a:p>
                      <a:pPr algn="ctr"/>
                      <a:r>
                        <a:rPr lang="en-US" sz="2000" dirty="0" smtClean="0">
                          <a:latin typeface="Franklin Gothic Book"/>
                          <a:cs typeface="Franklin Gothic Book"/>
                        </a:rPr>
                        <a:t>1990</a:t>
                      </a:r>
                      <a:endParaRPr lang="en-US" sz="2000" dirty="0">
                        <a:solidFill>
                          <a:schemeClr val="tx1"/>
                        </a:solidFill>
                        <a:latin typeface="Franklin Gothic Book"/>
                        <a:cs typeface="Franklin Gothic Book"/>
                      </a:endParaRPr>
                    </a:p>
                  </a:txBody>
                  <a:tcPr/>
                </a:tc>
                <a:tc>
                  <a:txBody>
                    <a:bodyPr/>
                    <a:lstStyle/>
                    <a:p>
                      <a:pPr algn="ctr"/>
                      <a:r>
                        <a:rPr lang="en-US" sz="2000" dirty="0" smtClean="0">
                          <a:latin typeface="Franklin Gothic Book"/>
                          <a:cs typeface="Franklin Gothic Book"/>
                        </a:rPr>
                        <a:t>1995</a:t>
                      </a:r>
                      <a:endParaRPr lang="en-US" sz="2000" dirty="0">
                        <a:solidFill>
                          <a:schemeClr val="tx1"/>
                        </a:solidFill>
                        <a:latin typeface="Franklin Gothic Book"/>
                        <a:cs typeface="Franklin Gothic Book"/>
                      </a:endParaRPr>
                    </a:p>
                  </a:txBody>
                  <a:tcPr/>
                </a:tc>
                <a:tc>
                  <a:txBody>
                    <a:bodyPr/>
                    <a:lstStyle/>
                    <a:p>
                      <a:pPr algn="ctr"/>
                      <a:r>
                        <a:rPr lang="en-US" sz="2000" dirty="0" smtClean="0">
                          <a:latin typeface="Franklin Gothic Book"/>
                          <a:cs typeface="Franklin Gothic Book"/>
                        </a:rPr>
                        <a:t>2000</a:t>
                      </a:r>
                      <a:endParaRPr lang="en-US" sz="2000" dirty="0">
                        <a:solidFill>
                          <a:schemeClr val="tx1"/>
                        </a:solidFill>
                        <a:latin typeface="Franklin Gothic Book"/>
                        <a:cs typeface="Franklin Gothic Book"/>
                      </a:endParaRPr>
                    </a:p>
                  </a:txBody>
                  <a:tcPr/>
                </a:tc>
                <a:tc>
                  <a:txBody>
                    <a:bodyPr/>
                    <a:lstStyle/>
                    <a:p>
                      <a:pPr algn="ctr"/>
                      <a:r>
                        <a:rPr lang="en-US" sz="2000" dirty="0" smtClean="0">
                          <a:latin typeface="Franklin Gothic Book"/>
                          <a:cs typeface="Franklin Gothic Book"/>
                        </a:rPr>
                        <a:t>2005</a:t>
                      </a:r>
                      <a:endParaRPr lang="en-US" sz="2000" dirty="0">
                        <a:solidFill>
                          <a:schemeClr val="tx1"/>
                        </a:solidFill>
                        <a:latin typeface="Franklin Gothic Book"/>
                        <a:cs typeface="Franklin Gothic Book"/>
                      </a:endParaRPr>
                    </a:p>
                  </a:txBody>
                  <a:tcPr/>
                </a:tc>
                <a:tc>
                  <a:txBody>
                    <a:bodyPr/>
                    <a:lstStyle/>
                    <a:p>
                      <a:pPr algn="ctr"/>
                      <a:r>
                        <a:rPr lang="en-US" sz="2000" dirty="0" smtClean="0">
                          <a:solidFill>
                            <a:schemeClr val="tx1"/>
                          </a:solidFill>
                          <a:latin typeface="Franklin Gothic Book"/>
                          <a:cs typeface="Franklin Gothic Book"/>
                        </a:rPr>
                        <a:t>2011</a:t>
                      </a:r>
                      <a:endParaRPr lang="en-US" sz="2000" dirty="0">
                        <a:solidFill>
                          <a:schemeClr val="tx1"/>
                        </a:solidFill>
                        <a:latin typeface="Franklin Gothic Book"/>
                        <a:cs typeface="Franklin Gothic Book"/>
                      </a:endParaRPr>
                    </a:p>
                  </a:txBody>
                  <a:tcPr/>
                </a:tc>
              </a:tr>
            </a:tbl>
          </a:graphicData>
        </a:graphic>
      </p:graphicFrame>
      <p:graphicFrame>
        <p:nvGraphicFramePr>
          <p:cNvPr id="13" name="Table 12"/>
          <p:cNvGraphicFramePr>
            <a:graphicFrameLocks noGrp="1"/>
          </p:cNvGraphicFramePr>
          <p:nvPr/>
        </p:nvGraphicFramePr>
        <p:xfrm>
          <a:off x="972921" y="1623972"/>
          <a:ext cx="7593177" cy="3694176"/>
        </p:xfrm>
        <a:graphic>
          <a:graphicData uri="http://schemas.openxmlformats.org/drawingml/2006/table">
            <a:tbl>
              <a:tblPr firstRow="1" bandRow="1">
                <a:tableStyleId>{5940675A-B579-460E-94D1-54222C63F5DA}</a:tableStyleId>
              </a:tblPr>
              <a:tblGrid>
                <a:gridCol w="7593177"/>
              </a:tblGrid>
              <a:tr h="615696">
                <a:tc>
                  <a:txBody>
                    <a:bodyPr/>
                    <a:lstStyle/>
                    <a:p>
                      <a:endParaRPr lang="en-US" dirty="0"/>
                    </a:p>
                  </a:txBody>
                  <a:tcPr>
                    <a:lnL w="12700" cmpd="sng">
                      <a:noFill/>
                    </a:lnL>
                    <a:lnR w="127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r h="615696">
                <a:tc>
                  <a:txBody>
                    <a:bodyPr/>
                    <a:lstStyle/>
                    <a:p>
                      <a:endParaRPr lang="en-US"/>
                    </a:p>
                  </a:txBody>
                  <a:tcPr>
                    <a:lnL w="12700" cmpd="sng">
                      <a:noFill/>
                    </a:lnL>
                    <a:lnR w="127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r h="615696">
                <a:tc>
                  <a:txBody>
                    <a:bodyPr/>
                    <a:lstStyle/>
                    <a:p>
                      <a:endParaRPr lang="en-US"/>
                    </a:p>
                  </a:txBody>
                  <a:tcPr>
                    <a:lnL w="12700" cmpd="sng">
                      <a:noFill/>
                    </a:lnL>
                    <a:lnR w="127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r h="615696">
                <a:tc>
                  <a:txBody>
                    <a:bodyPr/>
                    <a:lstStyle/>
                    <a:p>
                      <a:endParaRPr lang="en-US"/>
                    </a:p>
                  </a:txBody>
                  <a:tcPr>
                    <a:lnL w="12700" cmpd="sng">
                      <a:noFill/>
                    </a:lnL>
                    <a:lnR w="127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r h="615696">
                <a:tc>
                  <a:txBody>
                    <a:bodyPr/>
                    <a:lstStyle/>
                    <a:p>
                      <a:endParaRPr lang="en-US" dirty="0"/>
                    </a:p>
                  </a:txBody>
                  <a:tcPr>
                    <a:lnL w="12700" cmpd="sng">
                      <a:noFill/>
                    </a:lnL>
                    <a:lnR w="127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r h="615696">
                <a:tc>
                  <a:txBody>
                    <a:bodyPr/>
                    <a:lstStyle/>
                    <a:p>
                      <a:endParaRPr lang="en-US" dirty="0"/>
                    </a:p>
                  </a:txBody>
                  <a:tcPr>
                    <a:lnL w="12700" cmpd="sng">
                      <a:noFill/>
                    </a:lnL>
                    <a:lnR w="12700" cmpd="sng">
                      <a:noFill/>
                    </a:lnR>
                    <a:lnT w="9525" cap="flat" cmpd="sng" algn="ctr">
                      <a:solidFill>
                        <a:schemeClr val="tx1"/>
                      </a:solidFill>
                      <a:prstDash val="sysDot"/>
                      <a:round/>
                      <a:headEnd type="none" w="med" len="med"/>
                      <a:tailEnd type="none" w="med" len="med"/>
                    </a:lnT>
                    <a:lnB w="12700" cmpd="sng">
                      <a:noFill/>
                    </a:lnB>
                    <a:lnTlToBr w="12700" cmpd="sng">
                      <a:noFill/>
                      <a:prstDash val="solid"/>
                    </a:lnTlToBr>
                    <a:lnBlToTr w="12700" cmpd="sng">
                      <a:noFill/>
                      <a:prstDash val="solid"/>
                    </a:lnBlToTr>
                  </a:tcPr>
                </a:tc>
              </a:tr>
            </a:tbl>
          </a:graphicData>
        </a:graphic>
      </p:graphicFrame>
      <p:sp>
        <p:nvSpPr>
          <p:cNvPr id="12" name="Freeform 11"/>
          <p:cNvSpPr/>
          <p:nvPr/>
        </p:nvSpPr>
        <p:spPr>
          <a:xfrm>
            <a:off x="961970" y="1592890"/>
            <a:ext cx="7591780" cy="3740229"/>
          </a:xfrm>
          <a:custGeom>
            <a:avLst/>
            <a:gdLst>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8141 w 7605905"/>
              <a:gd name="connsiteY4" fmla="*/ 3647029 h 3805595"/>
              <a:gd name="connsiteX5" fmla="*/ 227279 w 7605905"/>
              <a:gd name="connsiteY5" fmla="*/ 3583602 h 3805595"/>
              <a:gd name="connsiteX6" fmla="*/ 502127 w 7605905"/>
              <a:gd name="connsiteY6" fmla="*/ 3514890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908083 w 7605905"/>
              <a:gd name="connsiteY11" fmla="*/ 2611061 h 3805595"/>
              <a:gd name="connsiteX12" fmla="*/ 2119505 w 7605905"/>
              <a:gd name="connsiteY12" fmla="*/ 2574062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43200 h 3805595"/>
              <a:gd name="connsiteX17" fmla="*/ 2727343 w 7605905"/>
              <a:gd name="connsiteY17" fmla="*/ 2568777 h 3805595"/>
              <a:gd name="connsiteX18" fmla="*/ 2833054 w 7605905"/>
              <a:gd name="connsiteY18" fmla="*/ 2521207 h 3805595"/>
              <a:gd name="connsiteX19" fmla="*/ 2970479 w 7605905"/>
              <a:gd name="connsiteY19" fmla="*/ 2494779 h 3805595"/>
              <a:gd name="connsiteX20" fmla="*/ 3171329 w 7605905"/>
              <a:gd name="connsiteY20" fmla="*/ 2341498 h 3805595"/>
              <a:gd name="connsiteX21" fmla="*/ 3282326 w 7605905"/>
              <a:gd name="connsiteY21" fmla="*/ 2278071 h 3805595"/>
              <a:gd name="connsiteX22" fmla="*/ 3440892 w 7605905"/>
              <a:gd name="connsiteY22" fmla="*/ 2235787 h 3805595"/>
              <a:gd name="connsiteX23" fmla="*/ 3736883 w 7605905"/>
              <a:gd name="connsiteY23" fmla="*/ 1913368 h 3805595"/>
              <a:gd name="connsiteX24" fmla="*/ 3895450 w 7605905"/>
              <a:gd name="connsiteY24" fmla="*/ 1701947 h 3805595"/>
              <a:gd name="connsiteX25" fmla="*/ 4165013 w 7605905"/>
              <a:gd name="connsiteY25" fmla="*/ 1670233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8141 w 7605905"/>
              <a:gd name="connsiteY4" fmla="*/ 3647029 h 3805595"/>
              <a:gd name="connsiteX5" fmla="*/ 227279 w 7605905"/>
              <a:gd name="connsiteY5" fmla="*/ 3583602 h 3805595"/>
              <a:gd name="connsiteX6" fmla="*/ 502127 w 7605905"/>
              <a:gd name="connsiteY6" fmla="*/ 3514890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908083 w 7605905"/>
              <a:gd name="connsiteY11" fmla="*/ 2611061 h 3805595"/>
              <a:gd name="connsiteX12" fmla="*/ 2119505 w 7605905"/>
              <a:gd name="connsiteY12" fmla="*/ 2574062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43200 h 3805595"/>
              <a:gd name="connsiteX17" fmla="*/ 2727343 w 7605905"/>
              <a:gd name="connsiteY17" fmla="*/ 2568777 h 3805595"/>
              <a:gd name="connsiteX18" fmla="*/ 2833054 w 7605905"/>
              <a:gd name="connsiteY18" fmla="*/ 2521207 h 3805595"/>
              <a:gd name="connsiteX19" fmla="*/ 2970479 w 7605905"/>
              <a:gd name="connsiteY19" fmla="*/ 2494779 h 3805595"/>
              <a:gd name="connsiteX20" fmla="*/ 3171329 w 7605905"/>
              <a:gd name="connsiteY20" fmla="*/ 2341498 h 3805595"/>
              <a:gd name="connsiteX21" fmla="*/ 3282326 w 7605905"/>
              <a:gd name="connsiteY21" fmla="*/ 2278071 h 3805595"/>
              <a:gd name="connsiteX22" fmla="*/ 3440892 w 7605905"/>
              <a:gd name="connsiteY22" fmla="*/ 2235787 h 3805595"/>
              <a:gd name="connsiteX23" fmla="*/ 3736883 w 7605905"/>
              <a:gd name="connsiteY23" fmla="*/ 1913368 h 3805595"/>
              <a:gd name="connsiteX24" fmla="*/ 3895450 w 7605905"/>
              <a:gd name="connsiteY24" fmla="*/ 1701947 h 3805595"/>
              <a:gd name="connsiteX25" fmla="*/ 4165013 w 7605905"/>
              <a:gd name="connsiteY25" fmla="*/ 1670233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8141 w 7605905"/>
              <a:gd name="connsiteY4" fmla="*/ 3647029 h 3805595"/>
              <a:gd name="connsiteX5" fmla="*/ 227279 w 7605905"/>
              <a:gd name="connsiteY5" fmla="*/ 3583602 h 3805595"/>
              <a:gd name="connsiteX6" fmla="*/ 502127 w 7605905"/>
              <a:gd name="connsiteY6" fmla="*/ 3514890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908083 w 7605905"/>
              <a:gd name="connsiteY11" fmla="*/ 2611061 h 3805595"/>
              <a:gd name="connsiteX12" fmla="*/ 2119505 w 7605905"/>
              <a:gd name="connsiteY12" fmla="*/ 2574062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43200 h 3805595"/>
              <a:gd name="connsiteX17" fmla="*/ 2727343 w 7605905"/>
              <a:gd name="connsiteY17" fmla="*/ 2568777 h 3805595"/>
              <a:gd name="connsiteX18" fmla="*/ 2833054 w 7605905"/>
              <a:gd name="connsiteY18" fmla="*/ 2521207 h 3805595"/>
              <a:gd name="connsiteX19" fmla="*/ 2970479 w 7605905"/>
              <a:gd name="connsiteY19" fmla="*/ 2494779 h 3805595"/>
              <a:gd name="connsiteX20" fmla="*/ 3171329 w 7605905"/>
              <a:gd name="connsiteY20" fmla="*/ 2341498 h 3805595"/>
              <a:gd name="connsiteX21" fmla="*/ 3282326 w 7605905"/>
              <a:gd name="connsiteY21" fmla="*/ 2278071 h 3805595"/>
              <a:gd name="connsiteX22" fmla="*/ 3440892 w 7605905"/>
              <a:gd name="connsiteY22" fmla="*/ 2235787 h 3805595"/>
              <a:gd name="connsiteX23" fmla="*/ 3736883 w 7605905"/>
              <a:gd name="connsiteY23" fmla="*/ 1913368 h 3805595"/>
              <a:gd name="connsiteX24" fmla="*/ 3895450 w 7605905"/>
              <a:gd name="connsiteY24" fmla="*/ 1701947 h 3805595"/>
              <a:gd name="connsiteX25" fmla="*/ 4165013 w 7605905"/>
              <a:gd name="connsiteY25" fmla="*/ 1670233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8141 w 7605905"/>
              <a:gd name="connsiteY4" fmla="*/ 3647029 h 3805595"/>
              <a:gd name="connsiteX5" fmla="*/ 227279 w 7605905"/>
              <a:gd name="connsiteY5" fmla="*/ 3583602 h 3805595"/>
              <a:gd name="connsiteX6" fmla="*/ 502127 w 7605905"/>
              <a:gd name="connsiteY6" fmla="*/ 3514890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908083 w 7605905"/>
              <a:gd name="connsiteY11" fmla="*/ 2611061 h 3805595"/>
              <a:gd name="connsiteX12" fmla="*/ 2119505 w 7605905"/>
              <a:gd name="connsiteY12" fmla="*/ 2574062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43200 h 3805595"/>
              <a:gd name="connsiteX17" fmla="*/ 2727343 w 7605905"/>
              <a:gd name="connsiteY17" fmla="*/ 2568777 h 3805595"/>
              <a:gd name="connsiteX18" fmla="*/ 2833054 w 7605905"/>
              <a:gd name="connsiteY18" fmla="*/ 2521207 h 3805595"/>
              <a:gd name="connsiteX19" fmla="*/ 2970479 w 7605905"/>
              <a:gd name="connsiteY19" fmla="*/ 2494779 h 3805595"/>
              <a:gd name="connsiteX20" fmla="*/ 3171329 w 7605905"/>
              <a:gd name="connsiteY20" fmla="*/ 2341498 h 3805595"/>
              <a:gd name="connsiteX21" fmla="*/ 3282326 w 7605905"/>
              <a:gd name="connsiteY21" fmla="*/ 2278071 h 3805595"/>
              <a:gd name="connsiteX22" fmla="*/ 3440892 w 7605905"/>
              <a:gd name="connsiteY22" fmla="*/ 2235787 h 3805595"/>
              <a:gd name="connsiteX23" fmla="*/ 3736883 w 7605905"/>
              <a:gd name="connsiteY23" fmla="*/ 1913368 h 3805595"/>
              <a:gd name="connsiteX24" fmla="*/ 3895450 w 7605905"/>
              <a:gd name="connsiteY24" fmla="*/ 1701947 h 3805595"/>
              <a:gd name="connsiteX25" fmla="*/ 4165013 w 7605905"/>
              <a:gd name="connsiteY25" fmla="*/ 1670233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8141 w 7605905"/>
              <a:gd name="connsiteY4" fmla="*/ 3647029 h 3805595"/>
              <a:gd name="connsiteX5" fmla="*/ 227279 w 7605905"/>
              <a:gd name="connsiteY5" fmla="*/ 3583602 h 3805595"/>
              <a:gd name="connsiteX6" fmla="*/ 502127 w 7605905"/>
              <a:gd name="connsiteY6" fmla="*/ 3514890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908083 w 7605905"/>
              <a:gd name="connsiteY11" fmla="*/ 2611061 h 3805595"/>
              <a:gd name="connsiteX12" fmla="*/ 2119505 w 7605905"/>
              <a:gd name="connsiteY12" fmla="*/ 2574062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43200 h 3805595"/>
              <a:gd name="connsiteX17" fmla="*/ 2727343 w 7605905"/>
              <a:gd name="connsiteY17" fmla="*/ 2568777 h 3805595"/>
              <a:gd name="connsiteX18" fmla="*/ 2833054 w 7605905"/>
              <a:gd name="connsiteY18" fmla="*/ 2521207 h 3805595"/>
              <a:gd name="connsiteX19" fmla="*/ 2970479 w 7605905"/>
              <a:gd name="connsiteY19" fmla="*/ 2494779 h 3805595"/>
              <a:gd name="connsiteX20" fmla="*/ 3171329 w 7605905"/>
              <a:gd name="connsiteY20" fmla="*/ 2341498 h 3805595"/>
              <a:gd name="connsiteX21" fmla="*/ 3282326 w 7605905"/>
              <a:gd name="connsiteY21" fmla="*/ 2278071 h 3805595"/>
              <a:gd name="connsiteX22" fmla="*/ 3440892 w 7605905"/>
              <a:gd name="connsiteY22" fmla="*/ 2235787 h 3805595"/>
              <a:gd name="connsiteX23" fmla="*/ 3736883 w 7605905"/>
              <a:gd name="connsiteY23" fmla="*/ 1913368 h 3805595"/>
              <a:gd name="connsiteX24" fmla="*/ 3895450 w 7605905"/>
              <a:gd name="connsiteY24" fmla="*/ 1701947 h 3805595"/>
              <a:gd name="connsiteX25" fmla="*/ 4165013 w 7605905"/>
              <a:gd name="connsiteY25" fmla="*/ 1670233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8141 w 7605905"/>
              <a:gd name="connsiteY4" fmla="*/ 3647029 h 3805595"/>
              <a:gd name="connsiteX5" fmla="*/ 227279 w 7605905"/>
              <a:gd name="connsiteY5" fmla="*/ 3583602 h 3805595"/>
              <a:gd name="connsiteX6" fmla="*/ 502127 w 7605905"/>
              <a:gd name="connsiteY6" fmla="*/ 3514890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908083 w 7605905"/>
              <a:gd name="connsiteY11" fmla="*/ 2611061 h 3805595"/>
              <a:gd name="connsiteX12" fmla="*/ 2119505 w 7605905"/>
              <a:gd name="connsiteY12" fmla="*/ 2574062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43200 h 3805595"/>
              <a:gd name="connsiteX17" fmla="*/ 2727343 w 7605905"/>
              <a:gd name="connsiteY17" fmla="*/ 2568777 h 3805595"/>
              <a:gd name="connsiteX18" fmla="*/ 2833054 w 7605905"/>
              <a:gd name="connsiteY18" fmla="*/ 2521207 h 3805595"/>
              <a:gd name="connsiteX19" fmla="*/ 2970479 w 7605905"/>
              <a:gd name="connsiteY19" fmla="*/ 2494779 h 3805595"/>
              <a:gd name="connsiteX20" fmla="*/ 3171329 w 7605905"/>
              <a:gd name="connsiteY20" fmla="*/ 2341498 h 3805595"/>
              <a:gd name="connsiteX21" fmla="*/ 3282326 w 7605905"/>
              <a:gd name="connsiteY21" fmla="*/ 2278071 h 3805595"/>
              <a:gd name="connsiteX22" fmla="*/ 3440892 w 7605905"/>
              <a:gd name="connsiteY22" fmla="*/ 2235787 h 3805595"/>
              <a:gd name="connsiteX23" fmla="*/ 3736883 w 7605905"/>
              <a:gd name="connsiteY23" fmla="*/ 1913368 h 3805595"/>
              <a:gd name="connsiteX24" fmla="*/ 3895450 w 7605905"/>
              <a:gd name="connsiteY24" fmla="*/ 1701947 h 3805595"/>
              <a:gd name="connsiteX25" fmla="*/ 4165013 w 7605905"/>
              <a:gd name="connsiteY25" fmla="*/ 1670233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8141 w 7605905"/>
              <a:gd name="connsiteY4" fmla="*/ 3647029 h 3805595"/>
              <a:gd name="connsiteX5" fmla="*/ 227279 w 7605905"/>
              <a:gd name="connsiteY5" fmla="*/ 3583602 h 3805595"/>
              <a:gd name="connsiteX6" fmla="*/ 502127 w 7605905"/>
              <a:gd name="connsiteY6" fmla="*/ 3514890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908083 w 7605905"/>
              <a:gd name="connsiteY11" fmla="*/ 2611061 h 3805595"/>
              <a:gd name="connsiteX12" fmla="*/ 2119505 w 7605905"/>
              <a:gd name="connsiteY12" fmla="*/ 2574062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43200 h 3805595"/>
              <a:gd name="connsiteX17" fmla="*/ 2727343 w 7605905"/>
              <a:gd name="connsiteY17" fmla="*/ 2568777 h 3805595"/>
              <a:gd name="connsiteX18" fmla="*/ 2833054 w 7605905"/>
              <a:gd name="connsiteY18" fmla="*/ 2521207 h 3805595"/>
              <a:gd name="connsiteX19" fmla="*/ 2970479 w 7605905"/>
              <a:gd name="connsiteY19" fmla="*/ 2494779 h 3805595"/>
              <a:gd name="connsiteX20" fmla="*/ 3171329 w 7605905"/>
              <a:gd name="connsiteY20" fmla="*/ 2341498 h 3805595"/>
              <a:gd name="connsiteX21" fmla="*/ 3282326 w 7605905"/>
              <a:gd name="connsiteY21" fmla="*/ 2278071 h 3805595"/>
              <a:gd name="connsiteX22" fmla="*/ 3440892 w 7605905"/>
              <a:gd name="connsiteY22" fmla="*/ 2235787 h 3805595"/>
              <a:gd name="connsiteX23" fmla="*/ 3736883 w 7605905"/>
              <a:gd name="connsiteY23" fmla="*/ 1913368 h 3805595"/>
              <a:gd name="connsiteX24" fmla="*/ 3895450 w 7605905"/>
              <a:gd name="connsiteY24" fmla="*/ 1701947 h 3805595"/>
              <a:gd name="connsiteX25" fmla="*/ 4165013 w 7605905"/>
              <a:gd name="connsiteY25" fmla="*/ 1670233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8141 w 7605905"/>
              <a:gd name="connsiteY4" fmla="*/ 3647029 h 3805595"/>
              <a:gd name="connsiteX5" fmla="*/ 227279 w 7605905"/>
              <a:gd name="connsiteY5" fmla="*/ 3583602 h 3805595"/>
              <a:gd name="connsiteX6" fmla="*/ 502127 w 7605905"/>
              <a:gd name="connsiteY6" fmla="*/ 3514890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908083 w 7605905"/>
              <a:gd name="connsiteY11" fmla="*/ 2611061 h 3805595"/>
              <a:gd name="connsiteX12" fmla="*/ 2119505 w 7605905"/>
              <a:gd name="connsiteY12" fmla="*/ 2574062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43200 h 3805595"/>
              <a:gd name="connsiteX17" fmla="*/ 2727343 w 7605905"/>
              <a:gd name="connsiteY17" fmla="*/ 2568777 h 3805595"/>
              <a:gd name="connsiteX18" fmla="*/ 2833054 w 7605905"/>
              <a:gd name="connsiteY18" fmla="*/ 2521207 h 3805595"/>
              <a:gd name="connsiteX19" fmla="*/ 2970479 w 7605905"/>
              <a:gd name="connsiteY19" fmla="*/ 2494779 h 3805595"/>
              <a:gd name="connsiteX20" fmla="*/ 3171329 w 7605905"/>
              <a:gd name="connsiteY20" fmla="*/ 2341498 h 3805595"/>
              <a:gd name="connsiteX21" fmla="*/ 3282326 w 7605905"/>
              <a:gd name="connsiteY21" fmla="*/ 2278071 h 3805595"/>
              <a:gd name="connsiteX22" fmla="*/ 3440892 w 7605905"/>
              <a:gd name="connsiteY22" fmla="*/ 2235787 h 3805595"/>
              <a:gd name="connsiteX23" fmla="*/ 3736883 w 7605905"/>
              <a:gd name="connsiteY23" fmla="*/ 1913368 h 3805595"/>
              <a:gd name="connsiteX24" fmla="*/ 3895450 w 7605905"/>
              <a:gd name="connsiteY24" fmla="*/ 1701947 h 3805595"/>
              <a:gd name="connsiteX25" fmla="*/ 4165013 w 7605905"/>
              <a:gd name="connsiteY25" fmla="*/ 1670233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8141 w 7605905"/>
              <a:gd name="connsiteY4" fmla="*/ 3647029 h 3805595"/>
              <a:gd name="connsiteX5" fmla="*/ 227279 w 7605905"/>
              <a:gd name="connsiteY5" fmla="*/ 3583602 h 3805595"/>
              <a:gd name="connsiteX6" fmla="*/ 502127 w 7605905"/>
              <a:gd name="connsiteY6" fmla="*/ 3514890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908083 w 7605905"/>
              <a:gd name="connsiteY11" fmla="*/ 2611061 h 3805595"/>
              <a:gd name="connsiteX12" fmla="*/ 2119505 w 7605905"/>
              <a:gd name="connsiteY12" fmla="*/ 2574062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43200 h 3805595"/>
              <a:gd name="connsiteX17" fmla="*/ 2727343 w 7605905"/>
              <a:gd name="connsiteY17" fmla="*/ 2568777 h 3805595"/>
              <a:gd name="connsiteX18" fmla="*/ 2833054 w 7605905"/>
              <a:gd name="connsiteY18" fmla="*/ 2521207 h 3805595"/>
              <a:gd name="connsiteX19" fmla="*/ 2970479 w 7605905"/>
              <a:gd name="connsiteY19" fmla="*/ 2494779 h 3805595"/>
              <a:gd name="connsiteX20" fmla="*/ 3171329 w 7605905"/>
              <a:gd name="connsiteY20" fmla="*/ 2341498 h 3805595"/>
              <a:gd name="connsiteX21" fmla="*/ 3282326 w 7605905"/>
              <a:gd name="connsiteY21" fmla="*/ 2278071 h 3805595"/>
              <a:gd name="connsiteX22" fmla="*/ 3440892 w 7605905"/>
              <a:gd name="connsiteY22" fmla="*/ 2235787 h 3805595"/>
              <a:gd name="connsiteX23" fmla="*/ 3736883 w 7605905"/>
              <a:gd name="connsiteY23" fmla="*/ 1913368 h 3805595"/>
              <a:gd name="connsiteX24" fmla="*/ 3895450 w 7605905"/>
              <a:gd name="connsiteY24" fmla="*/ 1701947 h 3805595"/>
              <a:gd name="connsiteX25" fmla="*/ 4165013 w 7605905"/>
              <a:gd name="connsiteY25" fmla="*/ 1670233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8141 w 7605905"/>
              <a:gd name="connsiteY4" fmla="*/ 3647029 h 3805595"/>
              <a:gd name="connsiteX5" fmla="*/ 227279 w 7605905"/>
              <a:gd name="connsiteY5" fmla="*/ 3583602 h 3805595"/>
              <a:gd name="connsiteX6" fmla="*/ 502127 w 7605905"/>
              <a:gd name="connsiteY6" fmla="*/ 3514890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908083 w 7605905"/>
              <a:gd name="connsiteY11" fmla="*/ 2611061 h 3805595"/>
              <a:gd name="connsiteX12" fmla="*/ 2119505 w 7605905"/>
              <a:gd name="connsiteY12" fmla="*/ 2574062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43200 h 3805595"/>
              <a:gd name="connsiteX17" fmla="*/ 2727343 w 7605905"/>
              <a:gd name="connsiteY17" fmla="*/ 2568777 h 3805595"/>
              <a:gd name="connsiteX18" fmla="*/ 2833054 w 7605905"/>
              <a:gd name="connsiteY18" fmla="*/ 2521207 h 3805595"/>
              <a:gd name="connsiteX19" fmla="*/ 2970479 w 7605905"/>
              <a:gd name="connsiteY19" fmla="*/ 2494779 h 3805595"/>
              <a:gd name="connsiteX20" fmla="*/ 3171329 w 7605905"/>
              <a:gd name="connsiteY20" fmla="*/ 2341498 h 3805595"/>
              <a:gd name="connsiteX21" fmla="*/ 3282326 w 7605905"/>
              <a:gd name="connsiteY21" fmla="*/ 2278071 h 3805595"/>
              <a:gd name="connsiteX22" fmla="*/ 3440892 w 7605905"/>
              <a:gd name="connsiteY22" fmla="*/ 2235787 h 3805595"/>
              <a:gd name="connsiteX23" fmla="*/ 3736883 w 7605905"/>
              <a:gd name="connsiteY23" fmla="*/ 1913368 h 3805595"/>
              <a:gd name="connsiteX24" fmla="*/ 3895450 w 7605905"/>
              <a:gd name="connsiteY24" fmla="*/ 1701947 h 3805595"/>
              <a:gd name="connsiteX25" fmla="*/ 4165013 w 7605905"/>
              <a:gd name="connsiteY25" fmla="*/ 1670233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8141 w 7605905"/>
              <a:gd name="connsiteY4" fmla="*/ 3647029 h 3805595"/>
              <a:gd name="connsiteX5" fmla="*/ 227279 w 7605905"/>
              <a:gd name="connsiteY5" fmla="*/ 3583602 h 3805595"/>
              <a:gd name="connsiteX6" fmla="*/ 502127 w 7605905"/>
              <a:gd name="connsiteY6" fmla="*/ 3514890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908083 w 7605905"/>
              <a:gd name="connsiteY11" fmla="*/ 2611061 h 3805595"/>
              <a:gd name="connsiteX12" fmla="*/ 2119505 w 7605905"/>
              <a:gd name="connsiteY12" fmla="*/ 2574062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43200 h 3805595"/>
              <a:gd name="connsiteX17" fmla="*/ 2727343 w 7605905"/>
              <a:gd name="connsiteY17" fmla="*/ 2568777 h 3805595"/>
              <a:gd name="connsiteX18" fmla="*/ 2833054 w 7605905"/>
              <a:gd name="connsiteY18" fmla="*/ 2521207 h 3805595"/>
              <a:gd name="connsiteX19" fmla="*/ 2970479 w 7605905"/>
              <a:gd name="connsiteY19" fmla="*/ 2494779 h 3805595"/>
              <a:gd name="connsiteX20" fmla="*/ 3171329 w 7605905"/>
              <a:gd name="connsiteY20" fmla="*/ 2341498 h 3805595"/>
              <a:gd name="connsiteX21" fmla="*/ 3282326 w 7605905"/>
              <a:gd name="connsiteY21" fmla="*/ 2278071 h 3805595"/>
              <a:gd name="connsiteX22" fmla="*/ 3440892 w 7605905"/>
              <a:gd name="connsiteY22" fmla="*/ 2235787 h 3805595"/>
              <a:gd name="connsiteX23" fmla="*/ 3736883 w 7605905"/>
              <a:gd name="connsiteY23" fmla="*/ 1913368 h 3805595"/>
              <a:gd name="connsiteX24" fmla="*/ 3895450 w 7605905"/>
              <a:gd name="connsiteY24" fmla="*/ 1701947 h 3805595"/>
              <a:gd name="connsiteX25" fmla="*/ 4165013 w 7605905"/>
              <a:gd name="connsiteY25" fmla="*/ 1670233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8141 w 7605905"/>
              <a:gd name="connsiteY4" fmla="*/ 3647029 h 3805595"/>
              <a:gd name="connsiteX5" fmla="*/ 227279 w 7605905"/>
              <a:gd name="connsiteY5" fmla="*/ 3583602 h 3805595"/>
              <a:gd name="connsiteX6" fmla="*/ 502127 w 7605905"/>
              <a:gd name="connsiteY6" fmla="*/ 3514890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908083 w 7605905"/>
              <a:gd name="connsiteY11" fmla="*/ 2611061 h 3805595"/>
              <a:gd name="connsiteX12" fmla="*/ 2119505 w 7605905"/>
              <a:gd name="connsiteY12" fmla="*/ 2574062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43200 h 3805595"/>
              <a:gd name="connsiteX17" fmla="*/ 2727343 w 7605905"/>
              <a:gd name="connsiteY17" fmla="*/ 2568777 h 3805595"/>
              <a:gd name="connsiteX18" fmla="*/ 2833054 w 7605905"/>
              <a:gd name="connsiteY18" fmla="*/ 2521207 h 3805595"/>
              <a:gd name="connsiteX19" fmla="*/ 2970479 w 7605905"/>
              <a:gd name="connsiteY19" fmla="*/ 2494779 h 3805595"/>
              <a:gd name="connsiteX20" fmla="*/ 3171329 w 7605905"/>
              <a:gd name="connsiteY20" fmla="*/ 2341498 h 3805595"/>
              <a:gd name="connsiteX21" fmla="*/ 3282326 w 7605905"/>
              <a:gd name="connsiteY21" fmla="*/ 2278071 h 3805595"/>
              <a:gd name="connsiteX22" fmla="*/ 3440892 w 7605905"/>
              <a:gd name="connsiteY22" fmla="*/ 2235787 h 3805595"/>
              <a:gd name="connsiteX23" fmla="*/ 3736883 w 7605905"/>
              <a:gd name="connsiteY23" fmla="*/ 1913368 h 3805595"/>
              <a:gd name="connsiteX24" fmla="*/ 3895450 w 7605905"/>
              <a:gd name="connsiteY24" fmla="*/ 1701947 h 3805595"/>
              <a:gd name="connsiteX25" fmla="*/ 4165013 w 7605905"/>
              <a:gd name="connsiteY25" fmla="*/ 1670233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8141 w 7605905"/>
              <a:gd name="connsiteY4" fmla="*/ 3647029 h 3805595"/>
              <a:gd name="connsiteX5" fmla="*/ 227279 w 7605905"/>
              <a:gd name="connsiteY5" fmla="*/ 3583602 h 3805595"/>
              <a:gd name="connsiteX6" fmla="*/ 502127 w 7605905"/>
              <a:gd name="connsiteY6" fmla="*/ 3514890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908083 w 7605905"/>
              <a:gd name="connsiteY11" fmla="*/ 2611061 h 3805595"/>
              <a:gd name="connsiteX12" fmla="*/ 2119505 w 7605905"/>
              <a:gd name="connsiteY12" fmla="*/ 2574062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43200 h 3805595"/>
              <a:gd name="connsiteX17" fmla="*/ 2727343 w 7605905"/>
              <a:gd name="connsiteY17" fmla="*/ 2568777 h 3805595"/>
              <a:gd name="connsiteX18" fmla="*/ 2833054 w 7605905"/>
              <a:gd name="connsiteY18" fmla="*/ 2521207 h 3805595"/>
              <a:gd name="connsiteX19" fmla="*/ 2970479 w 7605905"/>
              <a:gd name="connsiteY19" fmla="*/ 2494779 h 3805595"/>
              <a:gd name="connsiteX20" fmla="*/ 3171329 w 7605905"/>
              <a:gd name="connsiteY20" fmla="*/ 2341498 h 3805595"/>
              <a:gd name="connsiteX21" fmla="*/ 3282326 w 7605905"/>
              <a:gd name="connsiteY21" fmla="*/ 2278071 h 3805595"/>
              <a:gd name="connsiteX22" fmla="*/ 3440892 w 7605905"/>
              <a:gd name="connsiteY22" fmla="*/ 2235787 h 3805595"/>
              <a:gd name="connsiteX23" fmla="*/ 3736883 w 7605905"/>
              <a:gd name="connsiteY23" fmla="*/ 1913368 h 3805595"/>
              <a:gd name="connsiteX24" fmla="*/ 3895450 w 7605905"/>
              <a:gd name="connsiteY24" fmla="*/ 1701947 h 3805595"/>
              <a:gd name="connsiteX25" fmla="*/ 4165013 w 7605905"/>
              <a:gd name="connsiteY25" fmla="*/ 1670233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8141 w 7605905"/>
              <a:gd name="connsiteY4" fmla="*/ 3647029 h 3805595"/>
              <a:gd name="connsiteX5" fmla="*/ 227279 w 7605905"/>
              <a:gd name="connsiteY5" fmla="*/ 3583602 h 3805595"/>
              <a:gd name="connsiteX6" fmla="*/ 502127 w 7605905"/>
              <a:gd name="connsiteY6" fmla="*/ 3514890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908083 w 7605905"/>
              <a:gd name="connsiteY11" fmla="*/ 2611061 h 3805595"/>
              <a:gd name="connsiteX12" fmla="*/ 2119505 w 7605905"/>
              <a:gd name="connsiteY12" fmla="*/ 2574062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43200 h 3805595"/>
              <a:gd name="connsiteX17" fmla="*/ 2727343 w 7605905"/>
              <a:gd name="connsiteY17" fmla="*/ 2568777 h 3805595"/>
              <a:gd name="connsiteX18" fmla="*/ 2833054 w 7605905"/>
              <a:gd name="connsiteY18" fmla="*/ 2521207 h 3805595"/>
              <a:gd name="connsiteX19" fmla="*/ 2970479 w 7605905"/>
              <a:gd name="connsiteY19" fmla="*/ 2494779 h 3805595"/>
              <a:gd name="connsiteX20" fmla="*/ 3171329 w 7605905"/>
              <a:gd name="connsiteY20" fmla="*/ 2341498 h 3805595"/>
              <a:gd name="connsiteX21" fmla="*/ 3282326 w 7605905"/>
              <a:gd name="connsiteY21" fmla="*/ 2278071 h 3805595"/>
              <a:gd name="connsiteX22" fmla="*/ 3440892 w 7605905"/>
              <a:gd name="connsiteY22" fmla="*/ 2235787 h 3805595"/>
              <a:gd name="connsiteX23" fmla="*/ 3736883 w 7605905"/>
              <a:gd name="connsiteY23" fmla="*/ 1913368 h 3805595"/>
              <a:gd name="connsiteX24" fmla="*/ 3895450 w 7605905"/>
              <a:gd name="connsiteY24" fmla="*/ 1701947 h 3805595"/>
              <a:gd name="connsiteX25" fmla="*/ 4165013 w 7605905"/>
              <a:gd name="connsiteY25" fmla="*/ 1670233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8141 w 7605905"/>
              <a:gd name="connsiteY4" fmla="*/ 3647029 h 3805595"/>
              <a:gd name="connsiteX5" fmla="*/ 227279 w 7605905"/>
              <a:gd name="connsiteY5" fmla="*/ 3583602 h 3805595"/>
              <a:gd name="connsiteX6" fmla="*/ 502127 w 7605905"/>
              <a:gd name="connsiteY6" fmla="*/ 3514890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908083 w 7605905"/>
              <a:gd name="connsiteY11" fmla="*/ 2611061 h 3805595"/>
              <a:gd name="connsiteX12" fmla="*/ 2119505 w 7605905"/>
              <a:gd name="connsiteY12" fmla="*/ 2574062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43200 h 3805595"/>
              <a:gd name="connsiteX17" fmla="*/ 2727343 w 7605905"/>
              <a:gd name="connsiteY17" fmla="*/ 2568777 h 3805595"/>
              <a:gd name="connsiteX18" fmla="*/ 2833054 w 7605905"/>
              <a:gd name="connsiteY18" fmla="*/ 2521207 h 3805595"/>
              <a:gd name="connsiteX19" fmla="*/ 2970479 w 7605905"/>
              <a:gd name="connsiteY19" fmla="*/ 2494779 h 3805595"/>
              <a:gd name="connsiteX20" fmla="*/ 3171329 w 7605905"/>
              <a:gd name="connsiteY20" fmla="*/ 2341498 h 3805595"/>
              <a:gd name="connsiteX21" fmla="*/ 3282326 w 7605905"/>
              <a:gd name="connsiteY21" fmla="*/ 2278071 h 3805595"/>
              <a:gd name="connsiteX22" fmla="*/ 3440892 w 7605905"/>
              <a:gd name="connsiteY22" fmla="*/ 2235787 h 3805595"/>
              <a:gd name="connsiteX23" fmla="*/ 3736883 w 7605905"/>
              <a:gd name="connsiteY23" fmla="*/ 1913368 h 3805595"/>
              <a:gd name="connsiteX24" fmla="*/ 3895450 w 7605905"/>
              <a:gd name="connsiteY24" fmla="*/ 1701947 h 3805595"/>
              <a:gd name="connsiteX25" fmla="*/ 4165013 w 7605905"/>
              <a:gd name="connsiteY25" fmla="*/ 1670233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8141 w 7605905"/>
              <a:gd name="connsiteY4" fmla="*/ 3647029 h 3805595"/>
              <a:gd name="connsiteX5" fmla="*/ 227279 w 7605905"/>
              <a:gd name="connsiteY5" fmla="*/ 3583602 h 3805595"/>
              <a:gd name="connsiteX6" fmla="*/ 502127 w 7605905"/>
              <a:gd name="connsiteY6" fmla="*/ 3514890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908083 w 7605905"/>
              <a:gd name="connsiteY11" fmla="*/ 2611061 h 3805595"/>
              <a:gd name="connsiteX12" fmla="*/ 2119505 w 7605905"/>
              <a:gd name="connsiteY12" fmla="*/ 2574062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43200 h 3805595"/>
              <a:gd name="connsiteX17" fmla="*/ 2727343 w 7605905"/>
              <a:gd name="connsiteY17" fmla="*/ 2568777 h 3805595"/>
              <a:gd name="connsiteX18" fmla="*/ 2833054 w 7605905"/>
              <a:gd name="connsiteY18" fmla="*/ 2521207 h 3805595"/>
              <a:gd name="connsiteX19" fmla="*/ 2970479 w 7605905"/>
              <a:gd name="connsiteY19" fmla="*/ 2494779 h 3805595"/>
              <a:gd name="connsiteX20" fmla="*/ 3171329 w 7605905"/>
              <a:gd name="connsiteY20" fmla="*/ 2341498 h 3805595"/>
              <a:gd name="connsiteX21" fmla="*/ 3282326 w 7605905"/>
              <a:gd name="connsiteY21" fmla="*/ 2278071 h 3805595"/>
              <a:gd name="connsiteX22" fmla="*/ 3440892 w 7605905"/>
              <a:gd name="connsiteY22" fmla="*/ 2235787 h 3805595"/>
              <a:gd name="connsiteX23" fmla="*/ 3736883 w 7605905"/>
              <a:gd name="connsiteY23" fmla="*/ 1913368 h 3805595"/>
              <a:gd name="connsiteX24" fmla="*/ 3895450 w 7605905"/>
              <a:gd name="connsiteY24" fmla="*/ 1701947 h 3805595"/>
              <a:gd name="connsiteX25" fmla="*/ 4165013 w 7605905"/>
              <a:gd name="connsiteY25" fmla="*/ 1670233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8141 w 7605905"/>
              <a:gd name="connsiteY4" fmla="*/ 3647029 h 3805595"/>
              <a:gd name="connsiteX5" fmla="*/ 227279 w 7605905"/>
              <a:gd name="connsiteY5" fmla="*/ 3583602 h 3805595"/>
              <a:gd name="connsiteX6" fmla="*/ 502127 w 7605905"/>
              <a:gd name="connsiteY6" fmla="*/ 3514890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908083 w 7605905"/>
              <a:gd name="connsiteY11" fmla="*/ 2611061 h 3805595"/>
              <a:gd name="connsiteX12" fmla="*/ 2119505 w 7605905"/>
              <a:gd name="connsiteY12" fmla="*/ 2574062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43200 h 3805595"/>
              <a:gd name="connsiteX17" fmla="*/ 2727343 w 7605905"/>
              <a:gd name="connsiteY17" fmla="*/ 2568777 h 3805595"/>
              <a:gd name="connsiteX18" fmla="*/ 2833054 w 7605905"/>
              <a:gd name="connsiteY18" fmla="*/ 2521207 h 3805595"/>
              <a:gd name="connsiteX19" fmla="*/ 2970479 w 7605905"/>
              <a:gd name="connsiteY19" fmla="*/ 2494779 h 3805595"/>
              <a:gd name="connsiteX20" fmla="*/ 3171329 w 7605905"/>
              <a:gd name="connsiteY20" fmla="*/ 2341498 h 3805595"/>
              <a:gd name="connsiteX21" fmla="*/ 3282326 w 7605905"/>
              <a:gd name="connsiteY21" fmla="*/ 2278071 h 3805595"/>
              <a:gd name="connsiteX22" fmla="*/ 3440892 w 7605905"/>
              <a:gd name="connsiteY22" fmla="*/ 2235787 h 3805595"/>
              <a:gd name="connsiteX23" fmla="*/ 3736883 w 7605905"/>
              <a:gd name="connsiteY23" fmla="*/ 1913368 h 3805595"/>
              <a:gd name="connsiteX24" fmla="*/ 3895450 w 7605905"/>
              <a:gd name="connsiteY24" fmla="*/ 1701947 h 3805595"/>
              <a:gd name="connsiteX25" fmla="*/ 4165013 w 7605905"/>
              <a:gd name="connsiteY25" fmla="*/ 1670233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8141 w 7605905"/>
              <a:gd name="connsiteY4" fmla="*/ 3647029 h 3805595"/>
              <a:gd name="connsiteX5" fmla="*/ 227279 w 7605905"/>
              <a:gd name="connsiteY5" fmla="*/ 3583602 h 3805595"/>
              <a:gd name="connsiteX6" fmla="*/ 502127 w 7605905"/>
              <a:gd name="connsiteY6" fmla="*/ 3525711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908083 w 7605905"/>
              <a:gd name="connsiteY11" fmla="*/ 2611061 h 3805595"/>
              <a:gd name="connsiteX12" fmla="*/ 2119505 w 7605905"/>
              <a:gd name="connsiteY12" fmla="*/ 2574062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43200 h 3805595"/>
              <a:gd name="connsiteX17" fmla="*/ 2727343 w 7605905"/>
              <a:gd name="connsiteY17" fmla="*/ 2568777 h 3805595"/>
              <a:gd name="connsiteX18" fmla="*/ 2833054 w 7605905"/>
              <a:gd name="connsiteY18" fmla="*/ 2521207 h 3805595"/>
              <a:gd name="connsiteX19" fmla="*/ 2970479 w 7605905"/>
              <a:gd name="connsiteY19" fmla="*/ 2494779 h 3805595"/>
              <a:gd name="connsiteX20" fmla="*/ 3171329 w 7605905"/>
              <a:gd name="connsiteY20" fmla="*/ 2341498 h 3805595"/>
              <a:gd name="connsiteX21" fmla="*/ 3282326 w 7605905"/>
              <a:gd name="connsiteY21" fmla="*/ 2278071 h 3805595"/>
              <a:gd name="connsiteX22" fmla="*/ 3440892 w 7605905"/>
              <a:gd name="connsiteY22" fmla="*/ 2235787 h 3805595"/>
              <a:gd name="connsiteX23" fmla="*/ 3736883 w 7605905"/>
              <a:gd name="connsiteY23" fmla="*/ 1913368 h 3805595"/>
              <a:gd name="connsiteX24" fmla="*/ 3895450 w 7605905"/>
              <a:gd name="connsiteY24" fmla="*/ 1701947 h 3805595"/>
              <a:gd name="connsiteX25" fmla="*/ 4165013 w 7605905"/>
              <a:gd name="connsiteY25" fmla="*/ 1670233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8141 w 7605905"/>
              <a:gd name="connsiteY4" fmla="*/ 3647029 h 3805595"/>
              <a:gd name="connsiteX5" fmla="*/ 227279 w 7605905"/>
              <a:gd name="connsiteY5" fmla="*/ 3583602 h 3805595"/>
              <a:gd name="connsiteX6" fmla="*/ 502127 w 7605905"/>
              <a:gd name="connsiteY6" fmla="*/ 3525711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908083 w 7605905"/>
              <a:gd name="connsiteY11" fmla="*/ 2611061 h 3805595"/>
              <a:gd name="connsiteX12" fmla="*/ 2119505 w 7605905"/>
              <a:gd name="connsiteY12" fmla="*/ 2574062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43200 h 3805595"/>
              <a:gd name="connsiteX17" fmla="*/ 2727343 w 7605905"/>
              <a:gd name="connsiteY17" fmla="*/ 2568777 h 3805595"/>
              <a:gd name="connsiteX18" fmla="*/ 2833054 w 7605905"/>
              <a:gd name="connsiteY18" fmla="*/ 2521207 h 3805595"/>
              <a:gd name="connsiteX19" fmla="*/ 2970479 w 7605905"/>
              <a:gd name="connsiteY19" fmla="*/ 2494779 h 3805595"/>
              <a:gd name="connsiteX20" fmla="*/ 3171329 w 7605905"/>
              <a:gd name="connsiteY20" fmla="*/ 2341498 h 3805595"/>
              <a:gd name="connsiteX21" fmla="*/ 3282326 w 7605905"/>
              <a:gd name="connsiteY21" fmla="*/ 2278071 h 3805595"/>
              <a:gd name="connsiteX22" fmla="*/ 3440892 w 7605905"/>
              <a:gd name="connsiteY22" fmla="*/ 2235787 h 3805595"/>
              <a:gd name="connsiteX23" fmla="*/ 3736883 w 7605905"/>
              <a:gd name="connsiteY23" fmla="*/ 1913368 h 3805595"/>
              <a:gd name="connsiteX24" fmla="*/ 3895450 w 7605905"/>
              <a:gd name="connsiteY24" fmla="*/ 1701947 h 3805595"/>
              <a:gd name="connsiteX25" fmla="*/ 4165013 w 7605905"/>
              <a:gd name="connsiteY25" fmla="*/ 1670233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8141 w 7605905"/>
              <a:gd name="connsiteY4" fmla="*/ 3647029 h 3805595"/>
              <a:gd name="connsiteX5" fmla="*/ 227279 w 7605905"/>
              <a:gd name="connsiteY5" fmla="*/ 3583602 h 3805595"/>
              <a:gd name="connsiteX6" fmla="*/ 502127 w 7605905"/>
              <a:gd name="connsiteY6" fmla="*/ 3525711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908083 w 7605905"/>
              <a:gd name="connsiteY11" fmla="*/ 2611061 h 3805595"/>
              <a:gd name="connsiteX12" fmla="*/ 2119505 w 7605905"/>
              <a:gd name="connsiteY12" fmla="*/ 2574062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43200 h 3805595"/>
              <a:gd name="connsiteX17" fmla="*/ 2727343 w 7605905"/>
              <a:gd name="connsiteY17" fmla="*/ 2568777 h 3805595"/>
              <a:gd name="connsiteX18" fmla="*/ 2833054 w 7605905"/>
              <a:gd name="connsiteY18" fmla="*/ 2521207 h 3805595"/>
              <a:gd name="connsiteX19" fmla="*/ 2970479 w 7605905"/>
              <a:gd name="connsiteY19" fmla="*/ 2494779 h 3805595"/>
              <a:gd name="connsiteX20" fmla="*/ 3171329 w 7605905"/>
              <a:gd name="connsiteY20" fmla="*/ 2341498 h 3805595"/>
              <a:gd name="connsiteX21" fmla="*/ 3282326 w 7605905"/>
              <a:gd name="connsiteY21" fmla="*/ 2278071 h 3805595"/>
              <a:gd name="connsiteX22" fmla="*/ 3440892 w 7605905"/>
              <a:gd name="connsiteY22" fmla="*/ 2235787 h 3805595"/>
              <a:gd name="connsiteX23" fmla="*/ 3736883 w 7605905"/>
              <a:gd name="connsiteY23" fmla="*/ 1913368 h 3805595"/>
              <a:gd name="connsiteX24" fmla="*/ 3895450 w 7605905"/>
              <a:gd name="connsiteY24" fmla="*/ 1701947 h 3805595"/>
              <a:gd name="connsiteX25" fmla="*/ 4165013 w 7605905"/>
              <a:gd name="connsiteY25" fmla="*/ 1670233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8141 w 7605905"/>
              <a:gd name="connsiteY4" fmla="*/ 3647029 h 3805595"/>
              <a:gd name="connsiteX5" fmla="*/ 227279 w 7605905"/>
              <a:gd name="connsiteY5" fmla="*/ 3583602 h 3805595"/>
              <a:gd name="connsiteX6" fmla="*/ 502127 w 7605905"/>
              <a:gd name="connsiteY6" fmla="*/ 3525711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908083 w 7605905"/>
              <a:gd name="connsiteY11" fmla="*/ 2627293 h 3805595"/>
              <a:gd name="connsiteX12" fmla="*/ 2119505 w 7605905"/>
              <a:gd name="connsiteY12" fmla="*/ 2574062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43200 h 3805595"/>
              <a:gd name="connsiteX17" fmla="*/ 2727343 w 7605905"/>
              <a:gd name="connsiteY17" fmla="*/ 2568777 h 3805595"/>
              <a:gd name="connsiteX18" fmla="*/ 2833054 w 7605905"/>
              <a:gd name="connsiteY18" fmla="*/ 2521207 h 3805595"/>
              <a:gd name="connsiteX19" fmla="*/ 2970479 w 7605905"/>
              <a:gd name="connsiteY19" fmla="*/ 2494779 h 3805595"/>
              <a:gd name="connsiteX20" fmla="*/ 3171329 w 7605905"/>
              <a:gd name="connsiteY20" fmla="*/ 2341498 h 3805595"/>
              <a:gd name="connsiteX21" fmla="*/ 3282326 w 7605905"/>
              <a:gd name="connsiteY21" fmla="*/ 2278071 h 3805595"/>
              <a:gd name="connsiteX22" fmla="*/ 3440892 w 7605905"/>
              <a:gd name="connsiteY22" fmla="*/ 2235787 h 3805595"/>
              <a:gd name="connsiteX23" fmla="*/ 3736883 w 7605905"/>
              <a:gd name="connsiteY23" fmla="*/ 1913368 h 3805595"/>
              <a:gd name="connsiteX24" fmla="*/ 3895450 w 7605905"/>
              <a:gd name="connsiteY24" fmla="*/ 1701947 h 3805595"/>
              <a:gd name="connsiteX25" fmla="*/ 4165013 w 7605905"/>
              <a:gd name="connsiteY25" fmla="*/ 1670233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8141 w 7605905"/>
              <a:gd name="connsiteY4" fmla="*/ 3647029 h 3805595"/>
              <a:gd name="connsiteX5" fmla="*/ 227279 w 7605905"/>
              <a:gd name="connsiteY5" fmla="*/ 3583602 h 3805595"/>
              <a:gd name="connsiteX6" fmla="*/ 502127 w 7605905"/>
              <a:gd name="connsiteY6" fmla="*/ 3525711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908083 w 7605905"/>
              <a:gd name="connsiteY11" fmla="*/ 2627293 h 3805595"/>
              <a:gd name="connsiteX12" fmla="*/ 2119505 w 7605905"/>
              <a:gd name="connsiteY12" fmla="*/ 2574062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43200 h 3805595"/>
              <a:gd name="connsiteX17" fmla="*/ 2727343 w 7605905"/>
              <a:gd name="connsiteY17" fmla="*/ 2568777 h 3805595"/>
              <a:gd name="connsiteX18" fmla="*/ 2833054 w 7605905"/>
              <a:gd name="connsiteY18" fmla="*/ 2521207 h 3805595"/>
              <a:gd name="connsiteX19" fmla="*/ 2970479 w 7605905"/>
              <a:gd name="connsiteY19" fmla="*/ 2494779 h 3805595"/>
              <a:gd name="connsiteX20" fmla="*/ 3171329 w 7605905"/>
              <a:gd name="connsiteY20" fmla="*/ 2341498 h 3805595"/>
              <a:gd name="connsiteX21" fmla="*/ 3282326 w 7605905"/>
              <a:gd name="connsiteY21" fmla="*/ 2278071 h 3805595"/>
              <a:gd name="connsiteX22" fmla="*/ 3440892 w 7605905"/>
              <a:gd name="connsiteY22" fmla="*/ 2235787 h 3805595"/>
              <a:gd name="connsiteX23" fmla="*/ 3736883 w 7605905"/>
              <a:gd name="connsiteY23" fmla="*/ 1913368 h 3805595"/>
              <a:gd name="connsiteX24" fmla="*/ 3895450 w 7605905"/>
              <a:gd name="connsiteY24" fmla="*/ 1701947 h 3805595"/>
              <a:gd name="connsiteX25" fmla="*/ 4165013 w 7605905"/>
              <a:gd name="connsiteY25" fmla="*/ 1670233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8141 w 7605905"/>
              <a:gd name="connsiteY4" fmla="*/ 3647029 h 3805595"/>
              <a:gd name="connsiteX5" fmla="*/ 227279 w 7605905"/>
              <a:gd name="connsiteY5" fmla="*/ 3583602 h 3805595"/>
              <a:gd name="connsiteX6" fmla="*/ 502127 w 7605905"/>
              <a:gd name="connsiteY6" fmla="*/ 3525711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908083 w 7605905"/>
              <a:gd name="connsiteY11" fmla="*/ 2627293 h 3805595"/>
              <a:gd name="connsiteX12" fmla="*/ 2119505 w 7605905"/>
              <a:gd name="connsiteY12" fmla="*/ 2574062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43200 h 3805595"/>
              <a:gd name="connsiteX17" fmla="*/ 2727343 w 7605905"/>
              <a:gd name="connsiteY17" fmla="*/ 2568777 h 3805595"/>
              <a:gd name="connsiteX18" fmla="*/ 2833054 w 7605905"/>
              <a:gd name="connsiteY18" fmla="*/ 2521207 h 3805595"/>
              <a:gd name="connsiteX19" fmla="*/ 2970479 w 7605905"/>
              <a:gd name="connsiteY19" fmla="*/ 2494779 h 3805595"/>
              <a:gd name="connsiteX20" fmla="*/ 3171329 w 7605905"/>
              <a:gd name="connsiteY20" fmla="*/ 2341498 h 3805595"/>
              <a:gd name="connsiteX21" fmla="*/ 3282326 w 7605905"/>
              <a:gd name="connsiteY21" fmla="*/ 2278071 h 3805595"/>
              <a:gd name="connsiteX22" fmla="*/ 3440892 w 7605905"/>
              <a:gd name="connsiteY22" fmla="*/ 2235787 h 3805595"/>
              <a:gd name="connsiteX23" fmla="*/ 3736883 w 7605905"/>
              <a:gd name="connsiteY23" fmla="*/ 1913368 h 3805595"/>
              <a:gd name="connsiteX24" fmla="*/ 3895450 w 7605905"/>
              <a:gd name="connsiteY24" fmla="*/ 1701947 h 3805595"/>
              <a:gd name="connsiteX25" fmla="*/ 4165013 w 7605905"/>
              <a:gd name="connsiteY25" fmla="*/ 1670233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8141 w 7605905"/>
              <a:gd name="connsiteY4" fmla="*/ 3647029 h 3805595"/>
              <a:gd name="connsiteX5" fmla="*/ 227279 w 7605905"/>
              <a:gd name="connsiteY5" fmla="*/ 3583602 h 3805595"/>
              <a:gd name="connsiteX6" fmla="*/ 502127 w 7605905"/>
              <a:gd name="connsiteY6" fmla="*/ 3525711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886440 w 7605905"/>
              <a:gd name="connsiteY11" fmla="*/ 2627293 h 3805595"/>
              <a:gd name="connsiteX12" fmla="*/ 2119505 w 7605905"/>
              <a:gd name="connsiteY12" fmla="*/ 2574062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43200 h 3805595"/>
              <a:gd name="connsiteX17" fmla="*/ 2727343 w 7605905"/>
              <a:gd name="connsiteY17" fmla="*/ 2568777 h 3805595"/>
              <a:gd name="connsiteX18" fmla="*/ 2833054 w 7605905"/>
              <a:gd name="connsiteY18" fmla="*/ 2521207 h 3805595"/>
              <a:gd name="connsiteX19" fmla="*/ 2970479 w 7605905"/>
              <a:gd name="connsiteY19" fmla="*/ 2494779 h 3805595"/>
              <a:gd name="connsiteX20" fmla="*/ 3171329 w 7605905"/>
              <a:gd name="connsiteY20" fmla="*/ 2341498 h 3805595"/>
              <a:gd name="connsiteX21" fmla="*/ 3282326 w 7605905"/>
              <a:gd name="connsiteY21" fmla="*/ 2278071 h 3805595"/>
              <a:gd name="connsiteX22" fmla="*/ 3440892 w 7605905"/>
              <a:gd name="connsiteY22" fmla="*/ 2235787 h 3805595"/>
              <a:gd name="connsiteX23" fmla="*/ 3736883 w 7605905"/>
              <a:gd name="connsiteY23" fmla="*/ 1913368 h 3805595"/>
              <a:gd name="connsiteX24" fmla="*/ 3895450 w 7605905"/>
              <a:gd name="connsiteY24" fmla="*/ 1701947 h 3805595"/>
              <a:gd name="connsiteX25" fmla="*/ 4165013 w 7605905"/>
              <a:gd name="connsiteY25" fmla="*/ 1670233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8141 w 7605905"/>
              <a:gd name="connsiteY4" fmla="*/ 3647029 h 3805595"/>
              <a:gd name="connsiteX5" fmla="*/ 227279 w 7605905"/>
              <a:gd name="connsiteY5" fmla="*/ 3583602 h 3805595"/>
              <a:gd name="connsiteX6" fmla="*/ 502127 w 7605905"/>
              <a:gd name="connsiteY6" fmla="*/ 3525711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886440 w 7605905"/>
              <a:gd name="connsiteY11" fmla="*/ 2627293 h 3805595"/>
              <a:gd name="connsiteX12" fmla="*/ 2078925 w 7605905"/>
              <a:gd name="connsiteY12" fmla="*/ 2568651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43200 h 3805595"/>
              <a:gd name="connsiteX17" fmla="*/ 2727343 w 7605905"/>
              <a:gd name="connsiteY17" fmla="*/ 2568777 h 3805595"/>
              <a:gd name="connsiteX18" fmla="*/ 2833054 w 7605905"/>
              <a:gd name="connsiteY18" fmla="*/ 2521207 h 3805595"/>
              <a:gd name="connsiteX19" fmla="*/ 2970479 w 7605905"/>
              <a:gd name="connsiteY19" fmla="*/ 2494779 h 3805595"/>
              <a:gd name="connsiteX20" fmla="*/ 3171329 w 7605905"/>
              <a:gd name="connsiteY20" fmla="*/ 2341498 h 3805595"/>
              <a:gd name="connsiteX21" fmla="*/ 3282326 w 7605905"/>
              <a:gd name="connsiteY21" fmla="*/ 2278071 h 3805595"/>
              <a:gd name="connsiteX22" fmla="*/ 3440892 w 7605905"/>
              <a:gd name="connsiteY22" fmla="*/ 2235787 h 3805595"/>
              <a:gd name="connsiteX23" fmla="*/ 3736883 w 7605905"/>
              <a:gd name="connsiteY23" fmla="*/ 1913368 h 3805595"/>
              <a:gd name="connsiteX24" fmla="*/ 3895450 w 7605905"/>
              <a:gd name="connsiteY24" fmla="*/ 1701947 h 3805595"/>
              <a:gd name="connsiteX25" fmla="*/ 4165013 w 7605905"/>
              <a:gd name="connsiteY25" fmla="*/ 1670233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8141 w 7605905"/>
              <a:gd name="connsiteY4" fmla="*/ 3647029 h 3805595"/>
              <a:gd name="connsiteX5" fmla="*/ 227279 w 7605905"/>
              <a:gd name="connsiteY5" fmla="*/ 3583602 h 3805595"/>
              <a:gd name="connsiteX6" fmla="*/ 502127 w 7605905"/>
              <a:gd name="connsiteY6" fmla="*/ 3525711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886440 w 7605905"/>
              <a:gd name="connsiteY11" fmla="*/ 2627293 h 3805595"/>
              <a:gd name="connsiteX12" fmla="*/ 2078925 w 7605905"/>
              <a:gd name="connsiteY12" fmla="*/ 2568651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43200 h 3805595"/>
              <a:gd name="connsiteX17" fmla="*/ 2727343 w 7605905"/>
              <a:gd name="connsiteY17" fmla="*/ 2568777 h 3805595"/>
              <a:gd name="connsiteX18" fmla="*/ 2833054 w 7605905"/>
              <a:gd name="connsiteY18" fmla="*/ 2521207 h 3805595"/>
              <a:gd name="connsiteX19" fmla="*/ 2970479 w 7605905"/>
              <a:gd name="connsiteY19" fmla="*/ 2494779 h 3805595"/>
              <a:gd name="connsiteX20" fmla="*/ 3171329 w 7605905"/>
              <a:gd name="connsiteY20" fmla="*/ 2341498 h 3805595"/>
              <a:gd name="connsiteX21" fmla="*/ 3282326 w 7605905"/>
              <a:gd name="connsiteY21" fmla="*/ 2278071 h 3805595"/>
              <a:gd name="connsiteX22" fmla="*/ 3440892 w 7605905"/>
              <a:gd name="connsiteY22" fmla="*/ 2235787 h 3805595"/>
              <a:gd name="connsiteX23" fmla="*/ 3736883 w 7605905"/>
              <a:gd name="connsiteY23" fmla="*/ 1913368 h 3805595"/>
              <a:gd name="connsiteX24" fmla="*/ 3895450 w 7605905"/>
              <a:gd name="connsiteY24" fmla="*/ 1701947 h 3805595"/>
              <a:gd name="connsiteX25" fmla="*/ 4165013 w 7605905"/>
              <a:gd name="connsiteY25" fmla="*/ 1670233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8141 w 7605905"/>
              <a:gd name="connsiteY4" fmla="*/ 3647029 h 3805595"/>
              <a:gd name="connsiteX5" fmla="*/ 227279 w 7605905"/>
              <a:gd name="connsiteY5" fmla="*/ 3583602 h 3805595"/>
              <a:gd name="connsiteX6" fmla="*/ 502127 w 7605905"/>
              <a:gd name="connsiteY6" fmla="*/ 3525711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886440 w 7605905"/>
              <a:gd name="connsiteY11" fmla="*/ 2627293 h 3805595"/>
              <a:gd name="connsiteX12" fmla="*/ 2078925 w 7605905"/>
              <a:gd name="connsiteY12" fmla="*/ 2568651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56727 h 3805595"/>
              <a:gd name="connsiteX17" fmla="*/ 2727343 w 7605905"/>
              <a:gd name="connsiteY17" fmla="*/ 2568777 h 3805595"/>
              <a:gd name="connsiteX18" fmla="*/ 2833054 w 7605905"/>
              <a:gd name="connsiteY18" fmla="*/ 2521207 h 3805595"/>
              <a:gd name="connsiteX19" fmla="*/ 2970479 w 7605905"/>
              <a:gd name="connsiteY19" fmla="*/ 2494779 h 3805595"/>
              <a:gd name="connsiteX20" fmla="*/ 3171329 w 7605905"/>
              <a:gd name="connsiteY20" fmla="*/ 2341498 h 3805595"/>
              <a:gd name="connsiteX21" fmla="*/ 3282326 w 7605905"/>
              <a:gd name="connsiteY21" fmla="*/ 2278071 h 3805595"/>
              <a:gd name="connsiteX22" fmla="*/ 3440892 w 7605905"/>
              <a:gd name="connsiteY22" fmla="*/ 2235787 h 3805595"/>
              <a:gd name="connsiteX23" fmla="*/ 3736883 w 7605905"/>
              <a:gd name="connsiteY23" fmla="*/ 1913368 h 3805595"/>
              <a:gd name="connsiteX24" fmla="*/ 3895450 w 7605905"/>
              <a:gd name="connsiteY24" fmla="*/ 1701947 h 3805595"/>
              <a:gd name="connsiteX25" fmla="*/ 4165013 w 7605905"/>
              <a:gd name="connsiteY25" fmla="*/ 1670233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8141 w 7605905"/>
              <a:gd name="connsiteY4" fmla="*/ 3647029 h 3805595"/>
              <a:gd name="connsiteX5" fmla="*/ 227279 w 7605905"/>
              <a:gd name="connsiteY5" fmla="*/ 3583602 h 3805595"/>
              <a:gd name="connsiteX6" fmla="*/ 502127 w 7605905"/>
              <a:gd name="connsiteY6" fmla="*/ 3525711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886440 w 7605905"/>
              <a:gd name="connsiteY11" fmla="*/ 2627293 h 3805595"/>
              <a:gd name="connsiteX12" fmla="*/ 2078925 w 7605905"/>
              <a:gd name="connsiteY12" fmla="*/ 2568651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56727 h 3805595"/>
              <a:gd name="connsiteX17" fmla="*/ 2727343 w 7605905"/>
              <a:gd name="connsiteY17" fmla="*/ 2568777 h 3805595"/>
              <a:gd name="connsiteX18" fmla="*/ 2833054 w 7605905"/>
              <a:gd name="connsiteY18" fmla="*/ 2529323 h 3805595"/>
              <a:gd name="connsiteX19" fmla="*/ 2970479 w 7605905"/>
              <a:gd name="connsiteY19" fmla="*/ 2494779 h 3805595"/>
              <a:gd name="connsiteX20" fmla="*/ 3171329 w 7605905"/>
              <a:gd name="connsiteY20" fmla="*/ 2341498 h 3805595"/>
              <a:gd name="connsiteX21" fmla="*/ 3282326 w 7605905"/>
              <a:gd name="connsiteY21" fmla="*/ 2278071 h 3805595"/>
              <a:gd name="connsiteX22" fmla="*/ 3440892 w 7605905"/>
              <a:gd name="connsiteY22" fmla="*/ 2235787 h 3805595"/>
              <a:gd name="connsiteX23" fmla="*/ 3736883 w 7605905"/>
              <a:gd name="connsiteY23" fmla="*/ 1913368 h 3805595"/>
              <a:gd name="connsiteX24" fmla="*/ 3895450 w 7605905"/>
              <a:gd name="connsiteY24" fmla="*/ 1701947 h 3805595"/>
              <a:gd name="connsiteX25" fmla="*/ 4165013 w 7605905"/>
              <a:gd name="connsiteY25" fmla="*/ 1670233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83602 h 3805595"/>
              <a:gd name="connsiteX6" fmla="*/ 502127 w 7605905"/>
              <a:gd name="connsiteY6" fmla="*/ 3525711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886440 w 7605905"/>
              <a:gd name="connsiteY11" fmla="*/ 2627293 h 3805595"/>
              <a:gd name="connsiteX12" fmla="*/ 2078925 w 7605905"/>
              <a:gd name="connsiteY12" fmla="*/ 2568651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56727 h 3805595"/>
              <a:gd name="connsiteX17" fmla="*/ 2727343 w 7605905"/>
              <a:gd name="connsiteY17" fmla="*/ 2568777 h 3805595"/>
              <a:gd name="connsiteX18" fmla="*/ 2833054 w 7605905"/>
              <a:gd name="connsiteY18" fmla="*/ 2529323 h 3805595"/>
              <a:gd name="connsiteX19" fmla="*/ 2970479 w 7605905"/>
              <a:gd name="connsiteY19" fmla="*/ 2494779 h 3805595"/>
              <a:gd name="connsiteX20" fmla="*/ 3171329 w 7605905"/>
              <a:gd name="connsiteY20" fmla="*/ 2341498 h 3805595"/>
              <a:gd name="connsiteX21" fmla="*/ 3282326 w 7605905"/>
              <a:gd name="connsiteY21" fmla="*/ 2278071 h 3805595"/>
              <a:gd name="connsiteX22" fmla="*/ 3440892 w 7605905"/>
              <a:gd name="connsiteY22" fmla="*/ 2235787 h 3805595"/>
              <a:gd name="connsiteX23" fmla="*/ 3736883 w 7605905"/>
              <a:gd name="connsiteY23" fmla="*/ 1913368 h 3805595"/>
              <a:gd name="connsiteX24" fmla="*/ 3895450 w 7605905"/>
              <a:gd name="connsiteY24" fmla="*/ 1701947 h 3805595"/>
              <a:gd name="connsiteX25" fmla="*/ 4165013 w 7605905"/>
              <a:gd name="connsiteY25" fmla="*/ 1670233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83602 h 3805595"/>
              <a:gd name="connsiteX6" fmla="*/ 502127 w 7605905"/>
              <a:gd name="connsiteY6" fmla="*/ 3525711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886440 w 7605905"/>
              <a:gd name="connsiteY11" fmla="*/ 2627293 h 3805595"/>
              <a:gd name="connsiteX12" fmla="*/ 2078925 w 7605905"/>
              <a:gd name="connsiteY12" fmla="*/ 2568651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56727 h 3805595"/>
              <a:gd name="connsiteX17" fmla="*/ 2727343 w 7605905"/>
              <a:gd name="connsiteY17" fmla="*/ 2568777 h 3805595"/>
              <a:gd name="connsiteX18" fmla="*/ 2833054 w 7605905"/>
              <a:gd name="connsiteY18" fmla="*/ 2529323 h 3805595"/>
              <a:gd name="connsiteX19" fmla="*/ 2970479 w 7605905"/>
              <a:gd name="connsiteY19" fmla="*/ 2494779 h 3805595"/>
              <a:gd name="connsiteX20" fmla="*/ 3171329 w 7605905"/>
              <a:gd name="connsiteY20" fmla="*/ 2341498 h 3805595"/>
              <a:gd name="connsiteX21" fmla="*/ 3285032 w 7605905"/>
              <a:gd name="connsiteY21" fmla="*/ 2288892 h 3805595"/>
              <a:gd name="connsiteX22" fmla="*/ 3440892 w 7605905"/>
              <a:gd name="connsiteY22" fmla="*/ 2235787 h 3805595"/>
              <a:gd name="connsiteX23" fmla="*/ 3736883 w 7605905"/>
              <a:gd name="connsiteY23" fmla="*/ 1913368 h 3805595"/>
              <a:gd name="connsiteX24" fmla="*/ 3895450 w 7605905"/>
              <a:gd name="connsiteY24" fmla="*/ 1701947 h 3805595"/>
              <a:gd name="connsiteX25" fmla="*/ 4165013 w 7605905"/>
              <a:gd name="connsiteY25" fmla="*/ 1670233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83602 h 3805595"/>
              <a:gd name="connsiteX6" fmla="*/ 502127 w 7605905"/>
              <a:gd name="connsiteY6" fmla="*/ 3525711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886440 w 7605905"/>
              <a:gd name="connsiteY11" fmla="*/ 2627293 h 3805595"/>
              <a:gd name="connsiteX12" fmla="*/ 2078925 w 7605905"/>
              <a:gd name="connsiteY12" fmla="*/ 2568651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56727 h 3805595"/>
              <a:gd name="connsiteX17" fmla="*/ 2727343 w 7605905"/>
              <a:gd name="connsiteY17" fmla="*/ 2568777 h 3805595"/>
              <a:gd name="connsiteX18" fmla="*/ 2833054 w 7605905"/>
              <a:gd name="connsiteY18" fmla="*/ 2529323 h 3805595"/>
              <a:gd name="connsiteX19" fmla="*/ 2970479 w 7605905"/>
              <a:gd name="connsiteY19" fmla="*/ 2494779 h 3805595"/>
              <a:gd name="connsiteX20" fmla="*/ 3171329 w 7605905"/>
              <a:gd name="connsiteY20" fmla="*/ 2341498 h 3805595"/>
              <a:gd name="connsiteX21" fmla="*/ 3285032 w 7605905"/>
              <a:gd name="connsiteY21" fmla="*/ 2288892 h 3805595"/>
              <a:gd name="connsiteX22" fmla="*/ 3440892 w 7605905"/>
              <a:gd name="connsiteY22" fmla="*/ 2235787 h 3805595"/>
              <a:gd name="connsiteX23" fmla="*/ 3736883 w 7605905"/>
              <a:gd name="connsiteY23" fmla="*/ 1913368 h 3805595"/>
              <a:gd name="connsiteX24" fmla="*/ 3895450 w 7605905"/>
              <a:gd name="connsiteY24" fmla="*/ 1701947 h 3805595"/>
              <a:gd name="connsiteX25" fmla="*/ 4165013 w 7605905"/>
              <a:gd name="connsiteY25" fmla="*/ 1670233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83602 h 3805595"/>
              <a:gd name="connsiteX6" fmla="*/ 502127 w 7605905"/>
              <a:gd name="connsiteY6" fmla="*/ 3525711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886440 w 7605905"/>
              <a:gd name="connsiteY11" fmla="*/ 2627293 h 3805595"/>
              <a:gd name="connsiteX12" fmla="*/ 2078925 w 7605905"/>
              <a:gd name="connsiteY12" fmla="*/ 2568651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56727 h 3805595"/>
              <a:gd name="connsiteX17" fmla="*/ 2727343 w 7605905"/>
              <a:gd name="connsiteY17" fmla="*/ 2568777 h 3805595"/>
              <a:gd name="connsiteX18" fmla="*/ 2833054 w 7605905"/>
              <a:gd name="connsiteY18" fmla="*/ 2529323 h 3805595"/>
              <a:gd name="connsiteX19" fmla="*/ 2970479 w 7605905"/>
              <a:gd name="connsiteY19" fmla="*/ 2494779 h 3805595"/>
              <a:gd name="connsiteX20" fmla="*/ 3171329 w 7605905"/>
              <a:gd name="connsiteY20" fmla="*/ 2341498 h 3805595"/>
              <a:gd name="connsiteX21" fmla="*/ 3285032 w 7605905"/>
              <a:gd name="connsiteY21" fmla="*/ 2288892 h 3805595"/>
              <a:gd name="connsiteX22" fmla="*/ 3440892 w 7605905"/>
              <a:gd name="connsiteY22" fmla="*/ 2235787 h 3805595"/>
              <a:gd name="connsiteX23" fmla="*/ 3736883 w 7605905"/>
              <a:gd name="connsiteY23" fmla="*/ 1913368 h 3805595"/>
              <a:gd name="connsiteX24" fmla="*/ 3903566 w 7605905"/>
              <a:gd name="connsiteY24" fmla="*/ 1715474 h 3805595"/>
              <a:gd name="connsiteX25" fmla="*/ 4165013 w 7605905"/>
              <a:gd name="connsiteY25" fmla="*/ 1670233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83602 h 3805595"/>
              <a:gd name="connsiteX6" fmla="*/ 502127 w 7605905"/>
              <a:gd name="connsiteY6" fmla="*/ 3525711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886440 w 7605905"/>
              <a:gd name="connsiteY11" fmla="*/ 2627293 h 3805595"/>
              <a:gd name="connsiteX12" fmla="*/ 2078925 w 7605905"/>
              <a:gd name="connsiteY12" fmla="*/ 2568651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56727 h 3805595"/>
              <a:gd name="connsiteX17" fmla="*/ 2727343 w 7605905"/>
              <a:gd name="connsiteY17" fmla="*/ 2568777 h 3805595"/>
              <a:gd name="connsiteX18" fmla="*/ 2833054 w 7605905"/>
              <a:gd name="connsiteY18" fmla="*/ 2529323 h 3805595"/>
              <a:gd name="connsiteX19" fmla="*/ 2970479 w 7605905"/>
              <a:gd name="connsiteY19" fmla="*/ 2494779 h 3805595"/>
              <a:gd name="connsiteX20" fmla="*/ 3171329 w 7605905"/>
              <a:gd name="connsiteY20" fmla="*/ 2341498 h 3805595"/>
              <a:gd name="connsiteX21" fmla="*/ 3285032 w 7605905"/>
              <a:gd name="connsiteY21" fmla="*/ 2288892 h 3805595"/>
              <a:gd name="connsiteX22" fmla="*/ 3440892 w 7605905"/>
              <a:gd name="connsiteY22" fmla="*/ 2235787 h 3805595"/>
              <a:gd name="connsiteX23" fmla="*/ 3736883 w 7605905"/>
              <a:gd name="connsiteY23" fmla="*/ 1913368 h 3805595"/>
              <a:gd name="connsiteX24" fmla="*/ 3903566 w 7605905"/>
              <a:gd name="connsiteY24" fmla="*/ 1715474 h 3805595"/>
              <a:gd name="connsiteX25" fmla="*/ 4165013 w 7605905"/>
              <a:gd name="connsiteY25" fmla="*/ 1681054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83602 h 3805595"/>
              <a:gd name="connsiteX6" fmla="*/ 502127 w 7605905"/>
              <a:gd name="connsiteY6" fmla="*/ 3525711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886440 w 7605905"/>
              <a:gd name="connsiteY11" fmla="*/ 2627293 h 3805595"/>
              <a:gd name="connsiteX12" fmla="*/ 2078925 w 7605905"/>
              <a:gd name="connsiteY12" fmla="*/ 2568651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56727 h 3805595"/>
              <a:gd name="connsiteX17" fmla="*/ 2727343 w 7605905"/>
              <a:gd name="connsiteY17" fmla="*/ 2568777 h 3805595"/>
              <a:gd name="connsiteX18" fmla="*/ 2833054 w 7605905"/>
              <a:gd name="connsiteY18" fmla="*/ 2529323 h 3805595"/>
              <a:gd name="connsiteX19" fmla="*/ 2970479 w 7605905"/>
              <a:gd name="connsiteY19" fmla="*/ 2494779 h 3805595"/>
              <a:gd name="connsiteX20" fmla="*/ 3171329 w 7605905"/>
              <a:gd name="connsiteY20" fmla="*/ 2341498 h 3805595"/>
              <a:gd name="connsiteX21" fmla="*/ 3285032 w 7605905"/>
              <a:gd name="connsiteY21" fmla="*/ 2288892 h 3805595"/>
              <a:gd name="connsiteX22" fmla="*/ 3440892 w 7605905"/>
              <a:gd name="connsiteY22" fmla="*/ 2235787 h 3805595"/>
              <a:gd name="connsiteX23" fmla="*/ 3736883 w 7605905"/>
              <a:gd name="connsiteY23" fmla="*/ 1913368 h 3805595"/>
              <a:gd name="connsiteX24" fmla="*/ 3903566 w 7605905"/>
              <a:gd name="connsiteY24" fmla="*/ 1715474 h 3805595"/>
              <a:gd name="connsiteX25" fmla="*/ 4165013 w 7605905"/>
              <a:gd name="connsiteY25" fmla="*/ 1681054 h 3805595"/>
              <a:gd name="connsiteX26" fmla="*/ 4376435 w 7605905"/>
              <a:gd name="connsiteY26" fmla="*/ 1575093 h 3805595"/>
              <a:gd name="connsiteX27" fmla="*/ 4577285 w 7605905"/>
              <a:gd name="connsiteY27" fmla="*/ 1633234 h 3805595"/>
              <a:gd name="connsiteX28" fmla="*/ 4799279 w 7605905"/>
              <a:gd name="connsiteY28" fmla="*/ 1427098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83602 h 3805595"/>
              <a:gd name="connsiteX6" fmla="*/ 502127 w 7605905"/>
              <a:gd name="connsiteY6" fmla="*/ 3525711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886440 w 7605905"/>
              <a:gd name="connsiteY11" fmla="*/ 2627293 h 3805595"/>
              <a:gd name="connsiteX12" fmla="*/ 2078925 w 7605905"/>
              <a:gd name="connsiteY12" fmla="*/ 2568651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56727 h 3805595"/>
              <a:gd name="connsiteX17" fmla="*/ 2727343 w 7605905"/>
              <a:gd name="connsiteY17" fmla="*/ 2568777 h 3805595"/>
              <a:gd name="connsiteX18" fmla="*/ 2833054 w 7605905"/>
              <a:gd name="connsiteY18" fmla="*/ 2529323 h 3805595"/>
              <a:gd name="connsiteX19" fmla="*/ 2970479 w 7605905"/>
              <a:gd name="connsiteY19" fmla="*/ 2494779 h 3805595"/>
              <a:gd name="connsiteX20" fmla="*/ 3171329 w 7605905"/>
              <a:gd name="connsiteY20" fmla="*/ 2341498 h 3805595"/>
              <a:gd name="connsiteX21" fmla="*/ 3285032 w 7605905"/>
              <a:gd name="connsiteY21" fmla="*/ 2288892 h 3805595"/>
              <a:gd name="connsiteX22" fmla="*/ 3440892 w 7605905"/>
              <a:gd name="connsiteY22" fmla="*/ 2235787 h 3805595"/>
              <a:gd name="connsiteX23" fmla="*/ 3736883 w 7605905"/>
              <a:gd name="connsiteY23" fmla="*/ 1913368 h 3805595"/>
              <a:gd name="connsiteX24" fmla="*/ 3903566 w 7605905"/>
              <a:gd name="connsiteY24" fmla="*/ 1715474 h 3805595"/>
              <a:gd name="connsiteX25" fmla="*/ 4165013 w 7605905"/>
              <a:gd name="connsiteY25" fmla="*/ 1681054 h 3805595"/>
              <a:gd name="connsiteX26" fmla="*/ 4376435 w 7605905"/>
              <a:gd name="connsiteY26" fmla="*/ 1575093 h 3805595"/>
              <a:gd name="connsiteX27" fmla="*/ 4577285 w 7605905"/>
              <a:gd name="connsiteY27" fmla="*/ 1633234 h 3805595"/>
              <a:gd name="connsiteX28" fmla="*/ 4810100 w 7605905"/>
              <a:gd name="connsiteY28" fmla="*/ 1435214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83602 h 3805595"/>
              <a:gd name="connsiteX6" fmla="*/ 502127 w 7605905"/>
              <a:gd name="connsiteY6" fmla="*/ 3525711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886440 w 7605905"/>
              <a:gd name="connsiteY11" fmla="*/ 2627293 h 3805595"/>
              <a:gd name="connsiteX12" fmla="*/ 2078925 w 7605905"/>
              <a:gd name="connsiteY12" fmla="*/ 2568651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56727 h 3805595"/>
              <a:gd name="connsiteX17" fmla="*/ 2727343 w 7605905"/>
              <a:gd name="connsiteY17" fmla="*/ 2568777 h 3805595"/>
              <a:gd name="connsiteX18" fmla="*/ 2833054 w 7605905"/>
              <a:gd name="connsiteY18" fmla="*/ 2529323 h 3805595"/>
              <a:gd name="connsiteX19" fmla="*/ 2970479 w 7605905"/>
              <a:gd name="connsiteY19" fmla="*/ 2494779 h 3805595"/>
              <a:gd name="connsiteX20" fmla="*/ 3171329 w 7605905"/>
              <a:gd name="connsiteY20" fmla="*/ 2341498 h 3805595"/>
              <a:gd name="connsiteX21" fmla="*/ 3285032 w 7605905"/>
              <a:gd name="connsiteY21" fmla="*/ 2288892 h 3805595"/>
              <a:gd name="connsiteX22" fmla="*/ 3440892 w 7605905"/>
              <a:gd name="connsiteY22" fmla="*/ 2235787 h 3805595"/>
              <a:gd name="connsiteX23" fmla="*/ 3736883 w 7605905"/>
              <a:gd name="connsiteY23" fmla="*/ 1913368 h 3805595"/>
              <a:gd name="connsiteX24" fmla="*/ 3903566 w 7605905"/>
              <a:gd name="connsiteY24" fmla="*/ 1715474 h 3805595"/>
              <a:gd name="connsiteX25" fmla="*/ 4165013 w 7605905"/>
              <a:gd name="connsiteY25" fmla="*/ 1681054 h 3805595"/>
              <a:gd name="connsiteX26" fmla="*/ 4376435 w 7605905"/>
              <a:gd name="connsiteY26" fmla="*/ 1575093 h 3805595"/>
              <a:gd name="connsiteX27" fmla="*/ 4577285 w 7605905"/>
              <a:gd name="connsiteY27" fmla="*/ 1633234 h 3805595"/>
              <a:gd name="connsiteX28" fmla="*/ 4810100 w 7605905"/>
              <a:gd name="connsiteY28" fmla="*/ 1435214 h 3805595"/>
              <a:gd name="connsiteX29" fmla="*/ 4936703 w 7605905"/>
              <a:gd name="connsiteY29" fmla="*/ 1363671 h 3805595"/>
              <a:gd name="connsiteX30" fmla="*/ 5047699 w 7605905"/>
              <a:gd name="connsiteY30" fmla="*/ 1300245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83602 h 3805595"/>
              <a:gd name="connsiteX6" fmla="*/ 502127 w 7605905"/>
              <a:gd name="connsiteY6" fmla="*/ 3525711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886440 w 7605905"/>
              <a:gd name="connsiteY11" fmla="*/ 2627293 h 3805595"/>
              <a:gd name="connsiteX12" fmla="*/ 2078925 w 7605905"/>
              <a:gd name="connsiteY12" fmla="*/ 2568651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56727 h 3805595"/>
              <a:gd name="connsiteX17" fmla="*/ 2727343 w 7605905"/>
              <a:gd name="connsiteY17" fmla="*/ 2568777 h 3805595"/>
              <a:gd name="connsiteX18" fmla="*/ 2833054 w 7605905"/>
              <a:gd name="connsiteY18" fmla="*/ 2529323 h 3805595"/>
              <a:gd name="connsiteX19" fmla="*/ 2970479 w 7605905"/>
              <a:gd name="connsiteY19" fmla="*/ 2494779 h 3805595"/>
              <a:gd name="connsiteX20" fmla="*/ 3171329 w 7605905"/>
              <a:gd name="connsiteY20" fmla="*/ 2341498 h 3805595"/>
              <a:gd name="connsiteX21" fmla="*/ 3285032 w 7605905"/>
              <a:gd name="connsiteY21" fmla="*/ 2288892 h 3805595"/>
              <a:gd name="connsiteX22" fmla="*/ 3440892 w 7605905"/>
              <a:gd name="connsiteY22" fmla="*/ 2235787 h 3805595"/>
              <a:gd name="connsiteX23" fmla="*/ 3736883 w 7605905"/>
              <a:gd name="connsiteY23" fmla="*/ 1913368 h 3805595"/>
              <a:gd name="connsiteX24" fmla="*/ 3903566 w 7605905"/>
              <a:gd name="connsiteY24" fmla="*/ 1715474 h 3805595"/>
              <a:gd name="connsiteX25" fmla="*/ 4165013 w 7605905"/>
              <a:gd name="connsiteY25" fmla="*/ 1681054 h 3805595"/>
              <a:gd name="connsiteX26" fmla="*/ 4376435 w 7605905"/>
              <a:gd name="connsiteY26" fmla="*/ 1575093 h 3805595"/>
              <a:gd name="connsiteX27" fmla="*/ 4577285 w 7605905"/>
              <a:gd name="connsiteY27" fmla="*/ 1633234 h 3805595"/>
              <a:gd name="connsiteX28" fmla="*/ 4810100 w 7605905"/>
              <a:gd name="connsiteY28" fmla="*/ 1435214 h 3805595"/>
              <a:gd name="connsiteX29" fmla="*/ 4936703 w 7605905"/>
              <a:gd name="connsiteY29" fmla="*/ 1363671 h 3805595"/>
              <a:gd name="connsiteX30" fmla="*/ 5050404 w 7605905"/>
              <a:gd name="connsiteY30" fmla="*/ 1311066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83602 h 3805595"/>
              <a:gd name="connsiteX6" fmla="*/ 502127 w 7605905"/>
              <a:gd name="connsiteY6" fmla="*/ 3525711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886440 w 7605905"/>
              <a:gd name="connsiteY11" fmla="*/ 2627293 h 3805595"/>
              <a:gd name="connsiteX12" fmla="*/ 2078925 w 7605905"/>
              <a:gd name="connsiteY12" fmla="*/ 2568651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56727 h 3805595"/>
              <a:gd name="connsiteX17" fmla="*/ 2727343 w 7605905"/>
              <a:gd name="connsiteY17" fmla="*/ 2568777 h 3805595"/>
              <a:gd name="connsiteX18" fmla="*/ 2833054 w 7605905"/>
              <a:gd name="connsiteY18" fmla="*/ 2529323 h 3805595"/>
              <a:gd name="connsiteX19" fmla="*/ 2970479 w 7605905"/>
              <a:gd name="connsiteY19" fmla="*/ 2494779 h 3805595"/>
              <a:gd name="connsiteX20" fmla="*/ 3171329 w 7605905"/>
              <a:gd name="connsiteY20" fmla="*/ 2341498 h 3805595"/>
              <a:gd name="connsiteX21" fmla="*/ 3285032 w 7605905"/>
              <a:gd name="connsiteY21" fmla="*/ 2288892 h 3805595"/>
              <a:gd name="connsiteX22" fmla="*/ 3440892 w 7605905"/>
              <a:gd name="connsiteY22" fmla="*/ 2235787 h 3805595"/>
              <a:gd name="connsiteX23" fmla="*/ 3736883 w 7605905"/>
              <a:gd name="connsiteY23" fmla="*/ 1913368 h 3805595"/>
              <a:gd name="connsiteX24" fmla="*/ 3903566 w 7605905"/>
              <a:gd name="connsiteY24" fmla="*/ 1715474 h 3805595"/>
              <a:gd name="connsiteX25" fmla="*/ 4165013 w 7605905"/>
              <a:gd name="connsiteY25" fmla="*/ 1681054 h 3805595"/>
              <a:gd name="connsiteX26" fmla="*/ 4376435 w 7605905"/>
              <a:gd name="connsiteY26" fmla="*/ 1575093 h 3805595"/>
              <a:gd name="connsiteX27" fmla="*/ 4577285 w 7605905"/>
              <a:gd name="connsiteY27" fmla="*/ 1633234 h 3805595"/>
              <a:gd name="connsiteX28" fmla="*/ 4810100 w 7605905"/>
              <a:gd name="connsiteY28" fmla="*/ 1435214 h 3805595"/>
              <a:gd name="connsiteX29" fmla="*/ 4936703 w 7605905"/>
              <a:gd name="connsiteY29" fmla="*/ 1363671 h 3805595"/>
              <a:gd name="connsiteX30" fmla="*/ 5050404 w 7605905"/>
              <a:gd name="connsiteY30" fmla="*/ 1311066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83602 h 3805595"/>
              <a:gd name="connsiteX6" fmla="*/ 502127 w 7605905"/>
              <a:gd name="connsiteY6" fmla="*/ 3525711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886440 w 7605905"/>
              <a:gd name="connsiteY11" fmla="*/ 2627293 h 3805595"/>
              <a:gd name="connsiteX12" fmla="*/ 2078925 w 7605905"/>
              <a:gd name="connsiteY12" fmla="*/ 2568651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56727 h 3805595"/>
              <a:gd name="connsiteX17" fmla="*/ 2727343 w 7605905"/>
              <a:gd name="connsiteY17" fmla="*/ 2568777 h 3805595"/>
              <a:gd name="connsiteX18" fmla="*/ 2833054 w 7605905"/>
              <a:gd name="connsiteY18" fmla="*/ 2529323 h 3805595"/>
              <a:gd name="connsiteX19" fmla="*/ 2970479 w 7605905"/>
              <a:gd name="connsiteY19" fmla="*/ 2494779 h 3805595"/>
              <a:gd name="connsiteX20" fmla="*/ 3171329 w 7605905"/>
              <a:gd name="connsiteY20" fmla="*/ 2341498 h 3805595"/>
              <a:gd name="connsiteX21" fmla="*/ 3285032 w 7605905"/>
              <a:gd name="connsiteY21" fmla="*/ 2288892 h 3805595"/>
              <a:gd name="connsiteX22" fmla="*/ 3440892 w 7605905"/>
              <a:gd name="connsiteY22" fmla="*/ 2235787 h 3805595"/>
              <a:gd name="connsiteX23" fmla="*/ 3736883 w 7605905"/>
              <a:gd name="connsiteY23" fmla="*/ 1913368 h 3805595"/>
              <a:gd name="connsiteX24" fmla="*/ 3903566 w 7605905"/>
              <a:gd name="connsiteY24" fmla="*/ 1715474 h 3805595"/>
              <a:gd name="connsiteX25" fmla="*/ 4165013 w 7605905"/>
              <a:gd name="connsiteY25" fmla="*/ 1681054 h 3805595"/>
              <a:gd name="connsiteX26" fmla="*/ 4376435 w 7605905"/>
              <a:gd name="connsiteY26" fmla="*/ 1575093 h 3805595"/>
              <a:gd name="connsiteX27" fmla="*/ 4577285 w 7605905"/>
              <a:gd name="connsiteY27" fmla="*/ 1633234 h 3805595"/>
              <a:gd name="connsiteX28" fmla="*/ 4810100 w 7605905"/>
              <a:gd name="connsiteY28" fmla="*/ 1435214 h 3805595"/>
              <a:gd name="connsiteX29" fmla="*/ 4936703 w 7605905"/>
              <a:gd name="connsiteY29" fmla="*/ 1363671 h 3805595"/>
              <a:gd name="connsiteX30" fmla="*/ 5050404 w 7605905"/>
              <a:gd name="connsiteY30" fmla="*/ 1311066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8941 w 7605905"/>
              <a:gd name="connsiteY39" fmla="*/ 887972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83602 h 3805595"/>
              <a:gd name="connsiteX6" fmla="*/ 502127 w 7605905"/>
              <a:gd name="connsiteY6" fmla="*/ 3525711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886440 w 7605905"/>
              <a:gd name="connsiteY11" fmla="*/ 2627293 h 3805595"/>
              <a:gd name="connsiteX12" fmla="*/ 2078925 w 7605905"/>
              <a:gd name="connsiteY12" fmla="*/ 2568651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56727 h 3805595"/>
              <a:gd name="connsiteX17" fmla="*/ 2727343 w 7605905"/>
              <a:gd name="connsiteY17" fmla="*/ 2568777 h 3805595"/>
              <a:gd name="connsiteX18" fmla="*/ 2833054 w 7605905"/>
              <a:gd name="connsiteY18" fmla="*/ 2529323 h 3805595"/>
              <a:gd name="connsiteX19" fmla="*/ 2970479 w 7605905"/>
              <a:gd name="connsiteY19" fmla="*/ 2494779 h 3805595"/>
              <a:gd name="connsiteX20" fmla="*/ 3171329 w 7605905"/>
              <a:gd name="connsiteY20" fmla="*/ 2341498 h 3805595"/>
              <a:gd name="connsiteX21" fmla="*/ 3285032 w 7605905"/>
              <a:gd name="connsiteY21" fmla="*/ 2288892 h 3805595"/>
              <a:gd name="connsiteX22" fmla="*/ 3440892 w 7605905"/>
              <a:gd name="connsiteY22" fmla="*/ 2235787 h 3805595"/>
              <a:gd name="connsiteX23" fmla="*/ 3736883 w 7605905"/>
              <a:gd name="connsiteY23" fmla="*/ 1913368 h 3805595"/>
              <a:gd name="connsiteX24" fmla="*/ 3903566 w 7605905"/>
              <a:gd name="connsiteY24" fmla="*/ 1715474 h 3805595"/>
              <a:gd name="connsiteX25" fmla="*/ 4165013 w 7605905"/>
              <a:gd name="connsiteY25" fmla="*/ 1681054 h 3805595"/>
              <a:gd name="connsiteX26" fmla="*/ 4376435 w 7605905"/>
              <a:gd name="connsiteY26" fmla="*/ 1575093 h 3805595"/>
              <a:gd name="connsiteX27" fmla="*/ 4577285 w 7605905"/>
              <a:gd name="connsiteY27" fmla="*/ 1633234 h 3805595"/>
              <a:gd name="connsiteX28" fmla="*/ 4810100 w 7605905"/>
              <a:gd name="connsiteY28" fmla="*/ 1435214 h 3805595"/>
              <a:gd name="connsiteX29" fmla="*/ 4936703 w 7605905"/>
              <a:gd name="connsiteY29" fmla="*/ 1363671 h 3805595"/>
              <a:gd name="connsiteX30" fmla="*/ 5050404 w 7605905"/>
              <a:gd name="connsiteY30" fmla="*/ 1311066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199949 w 7605905"/>
              <a:gd name="connsiteY38" fmla="*/ 909114 h 3805595"/>
              <a:gd name="connsiteX39" fmla="*/ 6456236 w 7605905"/>
              <a:gd name="connsiteY39" fmla="*/ 879856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83602 h 3805595"/>
              <a:gd name="connsiteX6" fmla="*/ 502127 w 7605905"/>
              <a:gd name="connsiteY6" fmla="*/ 3525711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886440 w 7605905"/>
              <a:gd name="connsiteY11" fmla="*/ 2627293 h 3805595"/>
              <a:gd name="connsiteX12" fmla="*/ 2078925 w 7605905"/>
              <a:gd name="connsiteY12" fmla="*/ 2568651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56727 h 3805595"/>
              <a:gd name="connsiteX17" fmla="*/ 2727343 w 7605905"/>
              <a:gd name="connsiteY17" fmla="*/ 2568777 h 3805595"/>
              <a:gd name="connsiteX18" fmla="*/ 2833054 w 7605905"/>
              <a:gd name="connsiteY18" fmla="*/ 2529323 h 3805595"/>
              <a:gd name="connsiteX19" fmla="*/ 2970479 w 7605905"/>
              <a:gd name="connsiteY19" fmla="*/ 2494779 h 3805595"/>
              <a:gd name="connsiteX20" fmla="*/ 3171329 w 7605905"/>
              <a:gd name="connsiteY20" fmla="*/ 2341498 h 3805595"/>
              <a:gd name="connsiteX21" fmla="*/ 3285032 w 7605905"/>
              <a:gd name="connsiteY21" fmla="*/ 2288892 h 3805595"/>
              <a:gd name="connsiteX22" fmla="*/ 3440892 w 7605905"/>
              <a:gd name="connsiteY22" fmla="*/ 2235787 h 3805595"/>
              <a:gd name="connsiteX23" fmla="*/ 3736883 w 7605905"/>
              <a:gd name="connsiteY23" fmla="*/ 1913368 h 3805595"/>
              <a:gd name="connsiteX24" fmla="*/ 3903566 w 7605905"/>
              <a:gd name="connsiteY24" fmla="*/ 1715474 h 3805595"/>
              <a:gd name="connsiteX25" fmla="*/ 4165013 w 7605905"/>
              <a:gd name="connsiteY25" fmla="*/ 1681054 h 3805595"/>
              <a:gd name="connsiteX26" fmla="*/ 4376435 w 7605905"/>
              <a:gd name="connsiteY26" fmla="*/ 1575093 h 3805595"/>
              <a:gd name="connsiteX27" fmla="*/ 4577285 w 7605905"/>
              <a:gd name="connsiteY27" fmla="*/ 1633234 h 3805595"/>
              <a:gd name="connsiteX28" fmla="*/ 4810100 w 7605905"/>
              <a:gd name="connsiteY28" fmla="*/ 1435214 h 3805595"/>
              <a:gd name="connsiteX29" fmla="*/ 4936703 w 7605905"/>
              <a:gd name="connsiteY29" fmla="*/ 1363671 h 3805595"/>
              <a:gd name="connsiteX30" fmla="*/ 5050404 w 7605905"/>
              <a:gd name="connsiteY30" fmla="*/ 1311066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202655 w 7605905"/>
              <a:gd name="connsiteY38" fmla="*/ 925346 h 3805595"/>
              <a:gd name="connsiteX39" fmla="*/ 6456236 w 7605905"/>
              <a:gd name="connsiteY39" fmla="*/ 879856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83602 h 3805595"/>
              <a:gd name="connsiteX6" fmla="*/ 502127 w 7605905"/>
              <a:gd name="connsiteY6" fmla="*/ 3525711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886440 w 7605905"/>
              <a:gd name="connsiteY11" fmla="*/ 2627293 h 3805595"/>
              <a:gd name="connsiteX12" fmla="*/ 2078925 w 7605905"/>
              <a:gd name="connsiteY12" fmla="*/ 2568651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56727 h 3805595"/>
              <a:gd name="connsiteX17" fmla="*/ 2727343 w 7605905"/>
              <a:gd name="connsiteY17" fmla="*/ 2568777 h 3805595"/>
              <a:gd name="connsiteX18" fmla="*/ 2833054 w 7605905"/>
              <a:gd name="connsiteY18" fmla="*/ 2529323 h 3805595"/>
              <a:gd name="connsiteX19" fmla="*/ 2970479 w 7605905"/>
              <a:gd name="connsiteY19" fmla="*/ 2494779 h 3805595"/>
              <a:gd name="connsiteX20" fmla="*/ 3171329 w 7605905"/>
              <a:gd name="connsiteY20" fmla="*/ 2341498 h 3805595"/>
              <a:gd name="connsiteX21" fmla="*/ 3285032 w 7605905"/>
              <a:gd name="connsiteY21" fmla="*/ 2288892 h 3805595"/>
              <a:gd name="connsiteX22" fmla="*/ 3440892 w 7605905"/>
              <a:gd name="connsiteY22" fmla="*/ 2235787 h 3805595"/>
              <a:gd name="connsiteX23" fmla="*/ 3736883 w 7605905"/>
              <a:gd name="connsiteY23" fmla="*/ 1913368 h 3805595"/>
              <a:gd name="connsiteX24" fmla="*/ 3903566 w 7605905"/>
              <a:gd name="connsiteY24" fmla="*/ 1715474 h 3805595"/>
              <a:gd name="connsiteX25" fmla="*/ 4165013 w 7605905"/>
              <a:gd name="connsiteY25" fmla="*/ 1681054 h 3805595"/>
              <a:gd name="connsiteX26" fmla="*/ 4376435 w 7605905"/>
              <a:gd name="connsiteY26" fmla="*/ 1575093 h 3805595"/>
              <a:gd name="connsiteX27" fmla="*/ 4577285 w 7605905"/>
              <a:gd name="connsiteY27" fmla="*/ 1633234 h 3805595"/>
              <a:gd name="connsiteX28" fmla="*/ 4810100 w 7605905"/>
              <a:gd name="connsiteY28" fmla="*/ 1435214 h 3805595"/>
              <a:gd name="connsiteX29" fmla="*/ 4936703 w 7605905"/>
              <a:gd name="connsiteY29" fmla="*/ 1363671 h 3805595"/>
              <a:gd name="connsiteX30" fmla="*/ 5050404 w 7605905"/>
              <a:gd name="connsiteY30" fmla="*/ 1311066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202655 w 7605905"/>
              <a:gd name="connsiteY38" fmla="*/ 925346 h 3805595"/>
              <a:gd name="connsiteX39" fmla="*/ 6456236 w 7605905"/>
              <a:gd name="connsiteY39" fmla="*/ 879856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83602 h 3805595"/>
              <a:gd name="connsiteX6" fmla="*/ 502127 w 7605905"/>
              <a:gd name="connsiteY6" fmla="*/ 3525711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886440 w 7605905"/>
              <a:gd name="connsiteY11" fmla="*/ 2627293 h 3805595"/>
              <a:gd name="connsiteX12" fmla="*/ 2078925 w 7605905"/>
              <a:gd name="connsiteY12" fmla="*/ 2568651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56727 h 3805595"/>
              <a:gd name="connsiteX17" fmla="*/ 2727343 w 7605905"/>
              <a:gd name="connsiteY17" fmla="*/ 2568777 h 3805595"/>
              <a:gd name="connsiteX18" fmla="*/ 2833054 w 7605905"/>
              <a:gd name="connsiteY18" fmla="*/ 2529323 h 3805595"/>
              <a:gd name="connsiteX19" fmla="*/ 2970479 w 7605905"/>
              <a:gd name="connsiteY19" fmla="*/ 2494779 h 3805595"/>
              <a:gd name="connsiteX20" fmla="*/ 3171329 w 7605905"/>
              <a:gd name="connsiteY20" fmla="*/ 2341498 h 3805595"/>
              <a:gd name="connsiteX21" fmla="*/ 3285032 w 7605905"/>
              <a:gd name="connsiteY21" fmla="*/ 2288892 h 3805595"/>
              <a:gd name="connsiteX22" fmla="*/ 3440892 w 7605905"/>
              <a:gd name="connsiteY22" fmla="*/ 2235787 h 3805595"/>
              <a:gd name="connsiteX23" fmla="*/ 3736883 w 7605905"/>
              <a:gd name="connsiteY23" fmla="*/ 1913368 h 3805595"/>
              <a:gd name="connsiteX24" fmla="*/ 3903566 w 7605905"/>
              <a:gd name="connsiteY24" fmla="*/ 1715474 h 3805595"/>
              <a:gd name="connsiteX25" fmla="*/ 4165013 w 7605905"/>
              <a:gd name="connsiteY25" fmla="*/ 1681054 h 3805595"/>
              <a:gd name="connsiteX26" fmla="*/ 4376435 w 7605905"/>
              <a:gd name="connsiteY26" fmla="*/ 1575093 h 3805595"/>
              <a:gd name="connsiteX27" fmla="*/ 4577285 w 7605905"/>
              <a:gd name="connsiteY27" fmla="*/ 1633234 h 3805595"/>
              <a:gd name="connsiteX28" fmla="*/ 4810100 w 7605905"/>
              <a:gd name="connsiteY28" fmla="*/ 1435214 h 3805595"/>
              <a:gd name="connsiteX29" fmla="*/ 4936703 w 7605905"/>
              <a:gd name="connsiteY29" fmla="*/ 1363671 h 3805595"/>
              <a:gd name="connsiteX30" fmla="*/ 5050404 w 7605905"/>
              <a:gd name="connsiteY30" fmla="*/ 1311066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202655 w 7605905"/>
              <a:gd name="connsiteY38" fmla="*/ 925346 h 3805595"/>
              <a:gd name="connsiteX39" fmla="*/ 6456236 w 7605905"/>
              <a:gd name="connsiteY39" fmla="*/ 879856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525711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886440 w 7605905"/>
              <a:gd name="connsiteY11" fmla="*/ 2627293 h 3805595"/>
              <a:gd name="connsiteX12" fmla="*/ 2078925 w 7605905"/>
              <a:gd name="connsiteY12" fmla="*/ 2568651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56727 h 3805595"/>
              <a:gd name="connsiteX17" fmla="*/ 2727343 w 7605905"/>
              <a:gd name="connsiteY17" fmla="*/ 2568777 h 3805595"/>
              <a:gd name="connsiteX18" fmla="*/ 2833054 w 7605905"/>
              <a:gd name="connsiteY18" fmla="*/ 2529323 h 3805595"/>
              <a:gd name="connsiteX19" fmla="*/ 2970479 w 7605905"/>
              <a:gd name="connsiteY19" fmla="*/ 2494779 h 3805595"/>
              <a:gd name="connsiteX20" fmla="*/ 3171329 w 7605905"/>
              <a:gd name="connsiteY20" fmla="*/ 2341498 h 3805595"/>
              <a:gd name="connsiteX21" fmla="*/ 3285032 w 7605905"/>
              <a:gd name="connsiteY21" fmla="*/ 2288892 h 3805595"/>
              <a:gd name="connsiteX22" fmla="*/ 3440892 w 7605905"/>
              <a:gd name="connsiteY22" fmla="*/ 2235787 h 3805595"/>
              <a:gd name="connsiteX23" fmla="*/ 3736883 w 7605905"/>
              <a:gd name="connsiteY23" fmla="*/ 1913368 h 3805595"/>
              <a:gd name="connsiteX24" fmla="*/ 3903566 w 7605905"/>
              <a:gd name="connsiteY24" fmla="*/ 1715474 h 3805595"/>
              <a:gd name="connsiteX25" fmla="*/ 4165013 w 7605905"/>
              <a:gd name="connsiteY25" fmla="*/ 1681054 h 3805595"/>
              <a:gd name="connsiteX26" fmla="*/ 4376435 w 7605905"/>
              <a:gd name="connsiteY26" fmla="*/ 1575093 h 3805595"/>
              <a:gd name="connsiteX27" fmla="*/ 4577285 w 7605905"/>
              <a:gd name="connsiteY27" fmla="*/ 1633234 h 3805595"/>
              <a:gd name="connsiteX28" fmla="*/ 4810100 w 7605905"/>
              <a:gd name="connsiteY28" fmla="*/ 1435214 h 3805595"/>
              <a:gd name="connsiteX29" fmla="*/ 4936703 w 7605905"/>
              <a:gd name="connsiteY29" fmla="*/ 1363671 h 3805595"/>
              <a:gd name="connsiteX30" fmla="*/ 5050404 w 7605905"/>
              <a:gd name="connsiteY30" fmla="*/ 1311066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202655 w 7605905"/>
              <a:gd name="connsiteY38" fmla="*/ 925346 h 3805595"/>
              <a:gd name="connsiteX39" fmla="*/ 6456236 w 7605905"/>
              <a:gd name="connsiteY39" fmla="*/ 879856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82261 w 7605905"/>
              <a:gd name="connsiteY7" fmla="*/ 3504319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886440 w 7605905"/>
              <a:gd name="connsiteY11" fmla="*/ 2627293 h 3805595"/>
              <a:gd name="connsiteX12" fmla="*/ 2078925 w 7605905"/>
              <a:gd name="connsiteY12" fmla="*/ 2568651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56727 h 3805595"/>
              <a:gd name="connsiteX17" fmla="*/ 2727343 w 7605905"/>
              <a:gd name="connsiteY17" fmla="*/ 2568777 h 3805595"/>
              <a:gd name="connsiteX18" fmla="*/ 2833054 w 7605905"/>
              <a:gd name="connsiteY18" fmla="*/ 2529323 h 3805595"/>
              <a:gd name="connsiteX19" fmla="*/ 2970479 w 7605905"/>
              <a:gd name="connsiteY19" fmla="*/ 2494779 h 3805595"/>
              <a:gd name="connsiteX20" fmla="*/ 3171329 w 7605905"/>
              <a:gd name="connsiteY20" fmla="*/ 2341498 h 3805595"/>
              <a:gd name="connsiteX21" fmla="*/ 3285032 w 7605905"/>
              <a:gd name="connsiteY21" fmla="*/ 2288892 h 3805595"/>
              <a:gd name="connsiteX22" fmla="*/ 3440892 w 7605905"/>
              <a:gd name="connsiteY22" fmla="*/ 2235787 h 3805595"/>
              <a:gd name="connsiteX23" fmla="*/ 3736883 w 7605905"/>
              <a:gd name="connsiteY23" fmla="*/ 1913368 h 3805595"/>
              <a:gd name="connsiteX24" fmla="*/ 3903566 w 7605905"/>
              <a:gd name="connsiteY24" fmla="*/ 1715474 h 3805595"/>
              <a:gd name="connsiteX25" fmla="*/ 4165013 w 7605905"/>
              <a:gd name="connsiteY25" fmla="*/ 1681054 h 3805595"/>
              <a:gd name="connsiteX26" fmla="*/ 4376435 w 7605905"/>
              <a:gd name="connsiteY26" fmla="*/ 1575093 h 3805595"/>
              <a:gd name="connsiteX27" fmla="*/ 4577285 w 7605905"/>
              <a:gd name="connsiteY27" fmla="*/ 1633234 h 3805595"/>
              <a:gd name="connsiteX28" fmla="*/ 4810100 w 7605905"/>
              <a:gd name="connsiteY28" fmla="*/ 1435214 h 3805595"/>
              <a:gd name="connsiteX29" fmla="*/ 4936703 w 7605905"/>
              <a:gd name="connsiteY29" fmla="*/ 1363671 h 3805595"/>
              <a:gd name="connsiteX30" fmla="*/ 5050404 w 7605905"/>
              <a:gd name="connsiteY30" fmla="*/ 1311066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202655 w 7605905"/>
              <a:gd name="connsiteY38" fmla="*/ 925346 h 3805595"/>
              <a:gd name="connsiteX39" fmla="*/ 6456236 w 7605905"/>
              <a:gd name="connsiteY39" fmla="*/ 879856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886440 w 7605905"/>
              <a:gd name="connsiteY11" fmla="*/ 2627293 h 3805595"/>
              <a:gd name="connsiteX12" fmla="*/ 2078925 w 7605905"/>
              <a:gd name="connsiteY12" fmla="*/ 2568651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56727 h 3805595"/>
              <a:gd name="connsiteX17" fmla="*/ 2727343 w 7605905"/>
              <a:gd name="connsiteY17" fmla="*/ 2568777 h 3805595"/>
              <a:gd name="connsiteX18" fmla="*/ 2833054 w 7605905"/>
              <a:gd name="connsiteY18" fmla="*/ 2529323 h 3805595"/>
              <a:gd name="connsiteX19" fmla="*/ 2970479 w 7605905"/>
              <a:gd name="connsiteY19" fmla="*/ 2494779 h 3805595"/>
              <a:gd name="connsiteX20" fmla="*/ 3171329 w 7605905"/>
              <a:gd name="connsiteY20" fmla="*/ 2341498 h 3805595"/>
              <a:gd name="connsiteX21" fmla="*/ 3285032 w 7605905"/>
              <a:gd name="connsiteY21" fmla="*/ 2288892 h 3805595"/>
              <a:gd name="connsiteX22" fmla="*/ 3440892 w 7605905"/>
              <a:gd name="connsiteY22" fmla="*/ 2235787 h 3805595"/>
              <a:gd name="connsiteX23" fmla="*/ 3736883 w 7605905"/>
              <a:gd name="connsiteY23" fmla="*/ 1913368 h 3805595"/>
              <a:gd name="connsiteX24" fmla="*/ 3903566 w 7605905"/>
              <a:gd name="connsiteY24" fmla="*/ 1715474 h 3805595"/>
              <a:gd name="connsiteX25" fmla="*/ 4165013 w 7605905"/>
              <a:gd name="connsiteY25" fmla="*/ 1681054 h 3805595"/>
              <a:gd name="connsiteX26" fmla="*/ 4376435 w 7605905"/>
              <a:gd name="connsiteY26" fmla="*/ 1575093 h 3805595"/>
              <a:gd name="connsiteX27" fmla="*/ 4577285 w 7605905"/>
              <a:gd name="connsiteY27" fmla="*/ 1633234 h 3805595"/>
              <a:gd name="connsiteX28" fmla="*/ 4810100 w 7605905"/>
              <a:gd name="connsiteY28" fmla="*/ 1435214 h 3805595"/>
              <a:gd name="connsiteX29" fmla="*/ 4936703 w 7605905"/>
              <a:gd name="connsiteY29" fmla="*/ 1363671 h 3805595"/>
              <a:gd name="connsiteX30" fmla="*/ 5050404 w 7605905"/>
              <a:gd name="connsiteY30" fmla="*/ 1311066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202655 w 7605905"/>
              <a:gd name="connsiteY38" fmla="*/ 925346 h 3805595"/>
              <a:gd name="connsiteX39" fmla="*/ 6456236 w 7605905"/>
              <a:gd name="connsiteY39" fmla="*/ 879856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903829 w 7605905"/>
              <a:gd name="connsiteY8" fmla="*/ 3499033 h 3805595"/>
              <a:gd name="connsiteX9" fmla="*/ 1157535 w 7605905"/>
              <a:gd name="connsiteY9" fmla="*/ 3176615 h 3805595"/>
              <a:gd name="connsiteX10" fmla="*/ 1575094 w 7605905"/>
              <a:gd name="connsiteY10" fmla="*/ 2817197 h 3805595"/>
              <a:gd name="connsiteX11" fmla="*/ 1886440 w 7605905"/>
              <a:gd name="connsiteY11" fmla="*/ 2627293 h 3805595"/>
              <a:gd name="connsiteX12" fmla="*/ 2078925 w 7605905"/>
              <a:gd name="connsiteY12" fmla="*/ 2568651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56727 h 3805595"/>
              <a:gd name="connsiteX17" fmla="*/ 2727343 w 7605905"/>
              <a:gd name="connsiteY17" fmla="*/ 2568777 h 3805595"/>
              <a:gd name="connsiteX18" fmla="*/ 2833054 w 7605905"/>
              <a:gd name="connsiteY18" fmla="*/ 2529323 h 3805595"/>
              <a:gd name="connsiteX19" fmla="*/ 2970479 w 7605905"/>
              <a:gd name="connsiteY19" fmla="*/ 2494779 h 3805595"/>
              <a:gd name="connsiteX20" fmla="*/ 3171329 w 7605905"/>
              <a:gd name="connsiteY20" fmla="*/ 2341498 h 3805595"/>
              <a:gd name="connsiteX21" fmla="*/ 3285032 w 7605905"/>
              <a:gd name="connsiteY21" fmla="*/ 2288892 h 3805595"/>
              <a:gd name="connsiteX22" fmla="*/ 3440892 w 7605905"/>
              <a:gd name="connsiteY22" fmla="*/ 2235787 h 3805595"/>
              <a:gd name="connsiteX23" fmla="*/ 3736883 w 7605905"/>
              <a:gd name="connsiteY23" fmla="*/ 1913368 h 3805595"/>
              <a:gd name="connsiteX24" fmla="*/ 3903566 w 7605905"/>
              <a:gd name="connsiteY24" fmla="*/ 1715474 h 3805595"/>
              <a:gd name="connsiteX25" fmla="*/ 4165013 w 7605905"/>
              <a:gd name="connsiteY25" fmla="*/ 1681054 h 3805595"/>
              <a:gd name="connsiteX26" fmla="*/ 4376435 w 7605905"/>
              <a:gd name="connsiteY26" fmla="*/ 1575093 h 3805595"/>
              <a:gd name="connsiteX27" fmla="*/ 4577285 w 7605905"/>
              <a:gd name="connsiteY27" fmla="*/ 1633234 h 3805595"/>
              <a:gd name="connsiteX28" fmla="*/ 4810100 w 7605905"/>
              <a:gd name="connsiteY28" fmla="*/ 1435214 h 3805595"/>
              <a:gd name="connsiteX29" fmla="*/ 4936703 w 7605905"/>
              <a:gd name="connsiteY29" fmla="*/ 1363671 h 3805595"/>
              <a:gd name="connsiteX30" fmla="*/ 5050404 w 7605905"/>
              <a:gd name="connsiteY30" fmla="*/ 1311066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202655 w 7605905"/>
              <a:gd name="connsiteY38" fmla="*/ 925346 h 3805595"/>
              <a:gd name="connsiteX39" fmla="*/ 6456236 w 7605905"/>
              <a:gd name="connsiteY39" fmla="*/ 879856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57535 w 7605905"/>
              <a:gd name="connsiteY9" fmla="*/ 3176615 h 3805595"/>
              <a:gd name="connsiteX10" fmla="*/ 1575094 w 7605905"/>
              <a:gd name="connsiteY10" fmla="*/ 2817197 h 3805595"/>
              <a:gd name="connsiteX11" fmla="*/ 1886440 w 7605905"/>
              <a:gd name="connsiteY11" fmla="*/ 2627293 h 3805595"/>
              <a:gd name="connsiteX12" fmla="*/ 2078925 w 7605905"/>
              <a:gd name="connsiteY12" fmla="*/ 2568651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56727 h 3805595"/>
              <a:gd name="connsiteX17" fmla="*/ 2727343 w 7605905"/>
              <a:gd name="connsiteY17" fmla="*/ 2568777 h 3805595"/>
              <a:gd name="connsiteX18" fmla="*/ 2833054 w 7605905"/>
              <a:gd name="connsiteY18" fmla="*/ 2529323 h 3805595"/>
              <a:gd name="connsiteX19" fmla="*/ 2970479 w 7605905"/>
              <a:gd name="connsiteY19" fmla="*/ 2494779 h 3805595"/>
              <a:gd name="connsiteX20" fmla="*/ 3171329 w 7605905"/>
              <a:gd name="connsiteY20" fmla="*/ 2341498 h 3805595"/>
              <a:gd name="connsiteX21" fmla="*/ 3285032 w 7605905"/>
              <a:gd name="connsiteY21" fmla="*/ 2288892 h 3805595"/>
              <a:gd name="connsiteX22" fmla="*/ 3440892 w 7605905"/>
              <a:gd name="connsiteY22" fmla="*/ 2235787 h 3805595"/>
              <a:gd name="connsiteX23" fmla="*/ 3736883 w 7605905"/>
              <a:gd name="connsiteY23" fmla="*/ 1913368 h 3805595"/>
              <a:gd name="connsiteX24" fmla="*/ 3903566 w 7605905"/>
              <a:gd name="connsiteY24" fmla="*/ 1715474 h 3805595"/>
              <a:gd name="connsiteX25" fmla="*/ 4165013 w 7605905"/>
              <a:gd name="connsiteY25" fmla="*/ 1681054 h 3805595"/>
              <a:gd name="connsiteX26" fmla="*/ 4376435 w 7605905"/>
              <a:gd name="connsiteY26" fmla="*/ 1575093 h 3805595"/>
              <a:gd name="connsiteX27" fmla="*/ 4577285 w 7605905"/>
              <a:gd name="connsiteY27" fmla="*/ 1633234 h 3805595"/>
              <a:gd name="connsiteX28" fmla="*/ 4810100 w 7605905"/>
              <a:gd name="connsiteY28" fmla="*/ 1435214 h 3805595"/>
              <a:gd name="connsiteX29" fmla="*/ 4936703 w 7605905"/>
              <a:gd name="connsiteY29" fmla="*/ 1363671 h 3805595"/>
              <a:gd name="connsiteX30" fmla="*/ 5050404 w 7605905"/>
              <a:gd name="connsiteY30" fmla="*/ 1311066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202655 w 7605905"/>
              <a:gd name="connsiteY38" fmla="*/ 925346 h 3805595"/>
              <a:gd name="connsiteX39" fmla="*/ 6456236 w 7605905"/>
              <a:gd name="connsiteY39" fmla="*/ 879856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75094 w 7605905"/>
              <a:gd name="connsiteY10" fmla="*/ 2817197 h 3805595"/>
              <a:gd name="connsiteX11" fmla="*/ 1886440 w 7605905"/>
              <a:gd name="connsiteY11" fmla="*/ 2627293 h 3805595"/>
              <a:gd name="connsiteX12" fmla="*/ 2078925 w 7605905"/>
              <a:gd name="connsiteY12" fmla="*/ 2568651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56727 h 3805595"/>
              <a:gd name="connsiteX17" fmla="*/ 2727343 w 7605905"/>
              <a:gd name="connsiteY17" fmla="*/ 2568777 h 3805595"/>
              <a:gd name="connsiteX18" fmla="*/ 2833054 w 7605905"/>
              <a:gd name="connsiteY18" fmla="*/ 2529323 h 3805595"/>
              <a:gd name="connsiteX19" fmla="*/ 2970479 w 7605905"/>
              <a:gd name="connsiteY19" fmla="*/ 2494779 h 3805595"/>
              <a:gd name="connsiteX20" fmla="*/ 3171329 w 7605905"/>
              <a:gd name="connsiteY20" fmla="*/ 2341498 h 3805595"/>
              <a:gd name="connsiteX21" fmla="*/ 3285032 w 7605905"/>
              <a:gd name="connsiteY21" fmla="*/ 2288892 h 3805595"/>
              <a:gd name="connsiteX22" fmla="*/ 3440892 w 7605905"/>
              <a:gd name="connsiteY22" fmla="*/ 2235787 h 3805595"/>
              <a:gd name="connsiteX23" fmla="*/ 3736883 w 7605905"/>
              <a:gd name="connsiteY23" fmla="*/ 1913368 h 3805595"/>
              <a:gd name="connsiteX24" fmla="*/ 3903566 w 7605905"/>
              <a:gd name="connsiteY24" fmla="*/ 1715474 h 3805595"/>
              <a:gd name="connsiteX25" fmla="*/ 4165013 w 7605905"/>
              <a:gd name="connsiteY25" fmla="*/ 1681054 h 3805595"/>
              <a:gd name="connsiteX26" fmla="*/ 4376435 w 7605905"/>
              <a:gd name="connsiteY26" fmla="*/ 1575093 h 3805595"/>
              <a:gd name="connsiteX27" fmla="*/ 4577285 w 7605905"/>
              <a:gd name="connsiteY27" fmla="*/ 1633234 h 3805595"/>
              <a:gd name="connsiteX28" fmla="*/ 4810100 w 7605905"/>
              <a:gd name="connsiteY28" fmla="*/ 1435214 h 3805595"/>
              <a:gd name="connsiteX29" fmla="*/ 4936703 w 7605905"/>
              <a:gd name="connsiteY29" fmla="*/ 1363671 h 3805595"/>
              <a:gd name="connsiteX30" fmla="*/ 5050404 w 7605905"/>
              <a:gd name="connsiteY30" fmla="*/ 1311066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202655 w 7605905"/>
              <a:gd name="connsiteY38" fmla="*/ 925346 h 3805595"/>
              <a:gd name="connsiteX39" fmla="*/ 6456236 w 7605905"/>
              <a:gd name="connsiteY39" fmla="*/ 879856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627293 h 3805595"/>
              <a:gd name="connsiteX12" fmla="*/ 2078925 w 7605905"/>
              <a:gd name="connsiteY12" fmla="*/ 2568651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56727 h 3805595"/>
              <a:gd name="connsiteX17" fmla="*/ 2727343 w 7605905"/>
              <a:gd name="connsiteY17" fmla="*/ 2568777 h 3805595"/>
              <a:gd name="connsiteX18" fmla="*/ 2833054 w 7605905"/>
              <a:gd name="connsiteY18" fmla="*/ 2529323 h 3805595"/>
              <a:gd name="connsiteX19" fmla="*/ 2970479 w 7605905"/>
              <a:gd name="connsiteY19" fmla="*/ 2494779 h 3805595"/>
              <a:gd name="connsiteX20" fmla="*/ 3171329 w 7605905"/>
              <a:gd name="connsiteY20" fmla="*/ 2341498 h 3805595"/>
              <a:gd name="connsiteX21" fmla="*/ 3285032 w 7605905"/>
              <a:gd name="connsiteY21" fmla="*/ 2288892 h 3805595"/>
              <a:gd name="connsiteX22" fmla="*/ 3440892 w 7605905"/>
              <a:gd name="connsiteY22" fmla="*/ 2235787 h 3805595"/>
              <a:gd name="connsiteX23" fmla="*/ 3736883 w 7605905"/>
              <a:gd name="connsiteY23" fmla="*/ 1913368 h 3805595"/>
              <a:gd name="connsiteX24" fmla="*/ 3903566 w 7605905"/>
              <a:gd name="connsiteY24" fmla="*/ 1715474 h 3805595"/>
              <a:gd name="connsiteX25" fmla="*/ 4165013 w 7605905"/>
              <a:gd name="connsiteY25" fmla="*/ 1681054 h 3805595"/>
              <a:gd name="connsiteX26" fmla="*/ 4376435 w 7605905"/>
              <a:gd name="connsiteY26" fmla="*/ 1575093 h 3805595"/>
              <a:gd name="connsiteX27" fmla="*/ 4577285 w 7605905"/>
              <a:gd name="connsiteY27" fmla="*/ 1633234 h 3805595"/>
              <a:gd name="connsiteX28" fmla="*/ 4810100 w 7605905"/>
              <a:gd name="connsiteY28" fmla="*/ 1435214 h 3805595"/>
              <a:gd name="connsiteX29" fmla="*/ 4936703 w 7605905"/>
              <a:gd name="connsiteY29" fmla="*/ 1363671 h 3805595"/>
              <a:gd name="connsiteX30" fmla="*/ 5050404 w 7605905"/>
              <a:gd name="connsiteY30" fmla="*/ 1311066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202655 w 7605905"/>
              <a:gd name="connsiteY38" fmla="*/ 925346 h 3805595"/>
              <a:gd name="connsiteX39" fmla="*/ 6456236 w 7605905"/>
              <a:gd name="connsiteY39" fmla="*/ 879856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8925 w 7605905"/>
              <a:gd name="connsiteY12" fmla="*/ 2568651 h 3805595"/>
              <a:gd name="connsiteX13" fmla="*/ 2219931 w 7605905"/>
              <a:gd name="connsiteY13" fmla="*/ 2552920 h 3805595"/>
              <a:gd name="connsiteX14" fmla="*/ 2283357 w 7605905"/>
              <a:gd name="connsiteY14" fmla="*/ 2552920 h 3805595"/>
              <a:gd name="connsiteX15" fmla="*/ 2367926 w 7605905"/>
              <a:gd name="connsiteY15" fmla="*/ 2616347 h 3805595"/>
              <a:gd name="connsiteX16" fmla="*/ 2526492 w 7605905"/>
              <a:gd name="connsiteY16" fmla="*/ 2756727 h 3805595"/>
              <a:gd name="connsiteX17" fmla="*/ 2727343 w 7605905"/>
              <a:gd name="connsiteY17" fmla="*/ 2568777 h 3805595"/>
              <a:gd name="connsiteX18" fmla="*/ 2833054 w 7605905"/>
              <a:gd name="connsiteY18" fmla="*/ 2529323 h 3805595"/>
              <a:gd name="connsiteX19" fmla="*/ 2970479 w 7605905"/>
              <a:gd name="connsiteY19" fmla="*/ 2494779 h 3805595"/>
              <a:gd name="connsiteX20" fmla="*/ 3171329 w 7605905"/>
              <a:gd name="connsiteY20" fmla="*/ 2341498 h 3805595"/>
              <a:gd name="connsiteX21" fmla="*/ 3285032 w 7605905"/>
              <a:gd name="connsiteY21" fmla="*/ 2288892 h 3805595"/>
              <a:gd name="connsiteX22" fmla="*/ 3440892 w 7605905"/>
              <a:gd name="connsiteY22" fmla="*/ 2235787 h 3805595"/>
              <a:gd name="connsiteX23" fmla="*/ 3736883 w 7605905"/>
              <a:gd name="connsiteY23" fmla="*/ 1913368 h 3805595"/>
              <a:gd name="connsiteX24" fmla="*/ 3903566 w 7605905"/>
              <a:gd name="connsiteY24" fmla="*/ 1715474 h 3805595"/>
              <a:gd name="connsiteX25" fmla="*/ 4165013 w 7605905"/>
              <a:gd name="connsiteY25" fmla="*/ 1681054 h 3805595"/>
              <a:gd name="connsiteX26" fmla="*/ 4376435 w 7605905"/>
              <a:gd name="connsiteY26" fmla="*/ 1575093 h 3805595"/>
              <a:gd name="connsiteX27" fmla="*/ 4577285 w 7605905"/>
              <a:gd name="connsiteY27" fmla="*/ 1633234 h 3805595"/>
              <a:gd name="connsiteX28" fmla="*/ 4810100 w 7605905"/>
              <a:gd name="connsiteY28" fmla="*/ 1435214 h 3805595"/>
              <a:gd name="connsiteX29" fmla="*/ 4936703 w 7605905"/>
              <a:gd name="connsiteY29" fmla="*/ 1363671 h 3805595"/>
              <a:gd name="connsiteX30" fmla="*/ 5050404 w 7605905"/>
              <a:gd name="connsiteY30" fmla="*/ 1311066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202655 w 7605905"/>
              <a:gd name="connsiteY38" fmla="*/ 925346 h 3805595"/>
              <a:gd name="connsiteX39" fmla="*/ 6456236 w 7605905"/>
              <a:gd name="connsiteY39" fmla="*/ 879856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078925 w 7605905"/>
              <a:gd name="connsiteY13" fmla="*/ 2568651 h 3805595"/>
              <a:gd name="connsiteX14" fmla="*/ 2219931 w 7605905"/>
              <a:gd name="connsiteY14" fmla="*/ 2552920 h 3805595"/>
              <a:gd name="connsiteX15" fmla="*/ 2283357 w 7605905"/>
              <a:gd name="connsiteY15" fmla="*/ 2552920 h 3805595"/>
              <a:gd name="connsiteX16" fmla="*/ 2367926 w 7605905"/>
              <a:gd name="connsiteY16" fmla="*/ 2616347 h 3805595"/>
              <a:gd name="connsiteX17" fmla="*/ 2526492 w 7605905"/>
              <a:gd name="connsiteY17" fmla="*/ 2756727 h 3805595"/>
              <a:gd name="connsiteX18" fmla="*/ 2727343 w 7605905"/>
              <a:gd name="connsiteY18" fmla="*/ 2568777 h 3805595"/>
              <a:gd name="connsiteX19" fmla="*/ 2833054 w 7605905"/>
              <a:gd name="connsiteY19" fmla="*/ 2529323 h 3805595"/>
              <a:gd name="connsiteX20" fmla="*/ 2970479 w 7605905"/>
              <a:gd name="connsiteY20" fmla="*/ 2494779 h 3805595"/>
              <a:gd name="connsiteX21" fmla="*/ 3171329 w 7605905"/>
              <a:gd name="connsiteY21" fmla="*/ 2341498 h 3805595"/>
              <a:gd name="connsiteX22" fmla="*/ 3285032 w 7605905"/>
              <a:gd name="connsiteY22" fmla="*/ 2288892 h 3805595"/>
              <a:gd name="connsiteX23" fmla="*/ 3440892 w 7605905"/>
              <a:gd name="connsiteY23" fmla="*/ 2235787 h 3805595"/>
              <a:gd name="connsiteX24" fmla="*/ 3736883 w 7605905"/>
              <a:gd name="connsiteY24" fmla="*/ 1913368 h 3805595"/>
              <a:gd name="connsiteX25" fmla="*/ 3903566 w 7605905"/>
              <a:gd name="connsiteY25" fmla="*/ 1715474 h 3805595"/>
              <a:gd name="connsiteX26" fmla="*/ 4165013 w 7605905"/>
              <a:gd name="connsiteY26" fmla="*/ 1681054 h 3805595"/>
              <a:gd name="connsiteX27" fmla="*/ 4376435 w 7605905"/>
              <a:gd name="connsiteY27" fmla="*/ 1575093 h 3805595"/>
              <a:gd name="connsiteX28" fmla="*/ 4577285 w 7605905"/>
              <a:gd name="connsiteY28" fmla="*/ 1633234 h 3805595"/>
              <a:gd name="connsiteX29" fmla="*/ 4810100 w 7605905"/>
              <a:gd name="connsiteY29" fmla="*/ 1435214 h 3805595"/>
              <a:gd name="connsiteX30" fmla="*/ 4936703 w 7605905"/>
              <a:gd name="connsiteY30" fmla="*/ 1363671 h 3805595"/>
              <a:gd name="connsiteX31" fmla="*/ 5050404 w 7605905"/>
              <a:gd name="connsiteY31" fmla="*/ 1311066 h 3805595"/>
              <a:gd name="connsiteX32" fmla="*/ 5227408 w 7605905"/>
              <a:gd name="connsiteY32" fmla="*/ 1448240 h 3805595"/>
              <a:gd name="connsiteX33" fmla="*/ 5338405 w 7605905"/>
              <a:gd name="connsiteY33" fmla="*/ 1490525 h 3805595"/>
              <a:gd name="connsiteX34" fmla="*/ 5475829 w 7605905"/>
              <a:gd name="connsiteY34" fmla="*/ 1511667 h 3805595"/>
              <a:gd name="connsiteX35" fmla="*/ 5544541 w 7605905"/>
              <a:gd name="connsiteY35" fmla="*/ 1511667 h 3805595"/>
              <a:gd name="connsiteX36" fmla="*/ 5771820 w 7605905"/>
              <a:gd name="connsiteY36" fmla="*/ 1326673 h 3805595"/>
              <a:gd name="connsiteX37" fmla="*/ 5919815 w 7605905"/>
              <a:gd name="connsiteY37" fmla="*/ 1141678 h 3805595"/>
              <a:gd name="connsiteX38" fmla="*/ 6020240 w 7605905"/>
              <a:gd name="connsiteY38" fmla="*/ 1035967 h 3805595"/>
              <a:gd name="connsiteX39" fmla="*/ 6202655 w 7605905"/>
              <a:gd name="connsiteY39" fmla="*/ 925346 h 3805595"/>
              <a:gd name="connsiteX40" fmla="*/ 6456236 w 7605905"/>
              <a:gd name="connsiteY40" fmla="*/ 879856 h 3805595"/>
              <a:gd name="connsiteX41" fmla="*/ 6675648 w 7605905"/>
              <a:gd name="connsiteY41" fmla="*/ 729405 h 3805595"/>
              <a:gd name="connsiteX42" fmla="*/ 6908213 w 7605905"/>
              <a:gd name="connsiteY42" fmla="*/ 449271 h 3805595"/>
              <a:gd name="connsiteX43" fmla="*/ 7146062 w 7605905"/>
              <a:gd name="connsiteY43" fmla="*/ 623694 h 3805595"/>
              <a:gd name="connsiteX44" fmla="*/ 7352199 w 7605905"/>
              <a:gd name="connsiteY44" fmla="*/ 549697 h 3805595"/>
              <a:gd name="connsiteX45" fmla="*/ 7605905 w 7605905"/>
              <a:gd name="connsiteY45"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283357 w 7605905"/>
              <a:gd name="connsiteY15" fmla="*/ 2552920 h 3805595"/>
              <a:gd name="connsiteX16" fmla="*/ 2367926 w 7605905"/>
              <a:gd name="connsiteY16" fmla="*/ 2616347 h 3805595"/>
              <a:gd name="connsiteX17" fmla="*/ 2526492 w 7605905"/>
              <a:gd name="connsiteY17" fmla="*/ 2756727 h 3805595"/>
              <a:gd name="connsiteX18" fmla="*/ 2727343 w 7605905"/>
              <a:gd name="connsiteY18" fmla="*/ 2568777 h 3805595"/>
              <a:gd name="connsiteX19" fmla="*/ 2833054 w 7605905"/>
              <a:gd name="connsiteY19" fmla="*/ 2529323 h 3805595"/>
              <a:gd name="connsiteX20" fmla="*/ 2970479 w 7605905"/>
              <a:gd name="connsiteY20" fmla="*/ 2494779 h 3805595"/>
              <a:gd name="connsiteX21" fmla="*/ 3171329 w 7605905"/>
              <a:gd name="connsiteY21" fmla="*/ 2341498 h 3805595"/>
              <a:gd name="connsiteX22" fmla="*/ 3285032 w 7605905"/>
              <a:gd name="connsiteY22" fmla="*/ 2288892 h 3805595"/>
              <a:gd name="connsiteX23" fmla="*/ 3440892 w 7605905"/>
              <a:gd name="connsiteY23" fmla="*/ 2235787 h 3805595"/>
              <a:gd name="connsiteX24" fmla="*/ 3736883 w 7605905"/>
              <a:gd name="connsiteY24" fmla="*/ 1913368 h 3805595"/>
              <a:gd name="connsiteX25" fmla="*/ 3903566 w 7605905"/>
              <a:gd name="connsiteY25" fmla="*/ 1715474 h 3805595"/>
              <a:gd name="connsiteX26" fmla="*/ 4165013 w 7605905"/>
              <a:gd name="connsiteY26" fmla="*/ 1681054 h 3805595"/>
              <a:gd name="connsiteX27" fmla="*/ 4376435 w 7605905"/>
              <a:gd name="connsiteY27" fmla="*/ 1575093 h 3805595"/>
              <a:gd name="connsiteX28" fmla="*/ 4577285 w 7605905"/>
              <a:gd name="connsiteY28" fmla="*/ 1633234 h 3805595"/>
              <a:gd name="connsiteX29" fmla="*/ 4810100 w 7605905"/>
              <a:gd name="connsiteY29" fmla="*/ 1435214 h 3805595"/>
              <a:gd name="connsiteX30" fmla="*/ 4936703 w 7605905"/>
              <a:gd name="connsiteY30" fmla="*/ 1363671 h 3805595"/>
              <a:gd name="connsiteX31" fmla="*/ 5050404 w 7605905"/>
              <a:gd name="connsiteY31" fmla="*/ 1311066 h 3805595"/>
              <a:gd name="connsiteX32" fmla="*/ 5227408 w 7605905"/>
              <a:gd name="connsiteY32" fmla="*/ 1448240 h 3805595"/>
              <a:gd name="connsiteX33" fmla="*/ 5338405 w 7605905"/>
              <a:gd name="connsiteY33" fmla="*/ 1490525 h 3805595"/>
              <a:gd name="connsiteX34" fmla="*/ 5475829 w 7605905"/>
              <a:gd name="connsiteY34" fmla="*/ 1511667 h 3805595"/>
              <a:gd name="connsiteX35" fmla="*/ 5544541 w 7605905"/>
              <a:gd name="connsiteY35" fmla="*/ 1511667 h 3805595"/>
              <a:gd name="connsiteX36" fmla="*/ 5771820 w 7605905"/>
              <a:gd name="connsiteY36" fmla="*/ 1326673 h 3805595"/>
              <a:gd name="connsiteX37" fmla="*/ 5919815 w 7605905"/>
              <a:gd name="connsiteY37" fmla="*/ 1141678 h 3805595"/>
              <a:gd name="connsiteX38" fmla="*/ 6020240 w 7605905"/>
              <a:gd name="connsiteY38" fmla="*/ 1035967 h 3805595"/>
              <a:gd name="connsiteX39" fmla="*/ 6202655 w 7605905"/>
              <a:gd name="connsiteY39" fmla="*/ 925346 h 3805595"/>
              <a:gd name="connsiteX40" fmla="*/ 6456236 w 7605905"/>
              <a:gd name="connsiteY40" fmla="*/ 879856 h 3805595"/>
              <a:gd name="connsiteX41" fmla="*/ 6675648 w 7605905"/>
              <a:gd name="connsiteY41" fmla="*/ 729405 h 3805595"/>
              <a:gd name="connsiteX42" fmla="*/ 6908213 w 7605905"/>
              <a:gd name="connsiteY42" fmla="*/ 449271 h 3805595"/>
              <a:gd name="connsiteX43" fmla="*/ 7146062 w 7605905"/>
              <a:gd name="connsiteY43" fmla="*/ 623694 h 3805595"/>
              <a:gd name="connsiteX44" fmla="*/ 7352199 w 7605905"/>
              <a:gd name="connsiteY44" fmla="*/ 549697 h 3805595"/>
              <a:gd name="connsiteX45" fmla="*/ 7605905 w 7605905"/>
              <a:gd name="connsiteY45"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367926 w 7605905"/>
              <a:gd name="connsiteY15" fmla="*/ 2616347 h 3805595"/>
              <a:gd name="connsiteX16" fmla="*/ 2526492 w 7605905"/>
              <a:gd name="connsiteY16" fmla="*/ 2756727 h 3805595"/>
              <a:gd name="connsiteX17" fmla="*/ 2727343 w 7605905"/>
              <a:gd name="connsiteY17" fmla="*/ 2568777 h 3805595"/>
              <a:gd name="connsiteX18" fmla="*/ 2833054 w 7605905"/>
              <a:gd name="connsiteY18" fmla="*/ 2529323 h 3805595"/>
              <a:gd name="connsiteX19" fmla="*/ 2970479 w 7605905"/>
              <a:gd name="connsiteY19" fmla="*/ 2494779 h 3805595"/>
              <a:gd name="connsiteX20" fmla="*/ 3171329 w 7605905"/>
              <a:gd name="connsiteY20" fmla="*/ 2341498 h 3805595"/>
              <a:gd name="connsiteX21" fmla="*/ 3285032 w 7605905"/>
              <a:gd name="connsiteY21" fmla="*/ 2288892 h 3805595"/>
              <a:gd name="connsiteX22" fmla="*/ 3440892 w 7605905"/>
              <a:gd name="connsiteY22" fmla="*/ 2235787 h 3805595"/>
              <a:gd name="connsiteX23" fmla="*/ 3736883 w 7605905"/>
              <a:gd name="connsiteY23" fmla="*/ 1913368 h 3805595"/>
              <a:gd name="connsiteX24" fmla="*/ 3903566 w 7605905"/>
              <a:gd name="connsiteY24" fmla="*/ 1715474 h 3805595"/>
              <a:gd name="connsiteX25" fmla="*/ 4165013 w 7605905"/>
              <a:gd name="connsiteY25" fmla="*/ 1681054 h 3805595"/>
              <a:gd name="connsiteX26" fmla="*/ 4376435 w 7605905"/>
              <a:gd name="connsiteY26" fmla="*/ 1575093 h 3805595"/>
              <a:gd name="connsiteX27" fmla="*/ 4577285 w 7605905"/>
              <a:gd name="connsiteY27" fmla="*/ 1633234 h 3805595"/>
              <a:gd name="connsiteX28" fmla="*/ 4810100 w 7605905"/>
              <a:gd name="connsiteY28" fmla="*/ 1435214 h 3805595"/>
              <a:gd name="connsiteX29" fmla="*/ 4936703 w 7605905"/>
              <a:gd name="connsiteY29" fmla="*/ 1363671 h 3805595"/>
              <a:gd name="connsiteX30" fmla="*/ 5050404 w 7605905"/>
              <a:gd name="connsiteY30" fmla="*/ 1311066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202655 w 7605905"/>
              <a:gd name="connsiteY38" fmla="*/ 925346 h 3805595"/>
              <a:gd name="connsiteX39" fmla="*/ 6456236 w 7605905"/>
              <a:gd name="connsiteY39" fmla="*/ 879856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367926 w 7605905"/>
              <a:gd name="connsiteY15" fmla="*/ 2616347 h 3805595"/>
              <a:gd name="connsiteX16" fmla="*/ 2451063 w 7605905"/>
              <a:gd name="connsiteY16" fmla="*/ 2821304 h 3805595"/>
              <a:gd name="connsiteX17" fmla="*/ 2727343 w 7605905"/>
              <a:gd name="connsiteY17" fmla="*/ 2568777 h 3805595"/>
              <a:gd name="connsiteX18" fmla="*/ 2833054 w 7605905"/>
              <a:gd name="connsiteY18" fmla="*/ 2529323 h 3805595"/>
              <a:gd name="connsiteX19" fmla="*/ 2970479 w 7605905"/>
              <a:gd name="connsiteY19" fmla="*/ 2494779 h 3805595"/>
              <a:gd name="connsiteX20" fmla="*/ 3171329 w 7605905"/>
              <a:gd name="connsiteY20" fmla="*/ 2341498 h 3805595"/>
              <a:gd name="connsiteX21" fmla="*/ 3285032 w 7605905"/>
              <a:gd name="connsiteY21" fmla="*/ 2288892 h 3805595"/>
              <a:gd name="connsiteX22" fmla="*/ 3440892 w 7605905"/>
              <a:gd name="connsiteY22" fmla="*/ 2235787 h 3805595"/>
              <a:gd name="connsiteX23" fmla="*/ 3736883 w 7605905"/>
              <a:gd name="connsiteY23" fmla="*/ 1913368 h 3805595"/>
              <a:gd name="connsiteX24" fmla="*/ 3903566 w 7605905"/>
              <a:gd name="connsiteY24" fmla="*/ 1715474 h 3805595"/>
              <a:gd name="connsiteX25" fmla="*/ 4165013 w 7605905"/>
              <a:gd name="connsiteY25" fmla="*/ 1681054 h 3805595"/>
              <a:gd name="connsiteX26" fmla="*/ 4376435 w 7605905"/>
              <a:gd name="connsiteY26" fmla="*/ 1575093 h 3805595"/>
              <a:gd name="connsiteX27" fmla="*/ 4577285 w 7605905"/>
              <a:gd name="connsiteY27" fmla="*/ 1633234 h 3805595"/>
              <a:gd name="connsiteX28" fmla="*/ 4810100 w 7605905"/>
              <a:gd name="connsiteY28" fmla="*/ 1435214 h 3805595"/>
              <a:gd name="connsiteX29" fmla="*/ 4936703 w 7605905"/>
              <a:gd name="connsiteY29" fmla="*/ 1363671 h 3805595"/>
              <a:gd name="connsiteX30" fmla="*/ 5050404 w 7605905"/>
              <a:gd name="connsiteY30" fmla="*/ 1311066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202655 w 7605905"/>
              <a:gd name="connsiteY38" fmla="*/ 925346 h 3805595"/>
              <a:gd name="connsiteX39" fmla="*/ 6456236 w 7605905"/>
              <a:gd name="connsiteY39" fmla="*/ 879856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233231 w 7605905"/>
              <a:gd name="connsiteY15" fmla="*/ 2761646 h 3805595"/>
              <a:gd name="connsiteX16" fmla="*/ 2451063 w 7605905"/>
              <a:gd name="connsiteY16" fmla="*/ 2821304 h 3805595"/>
              <a:gd name="connsiteX17" fmla="*/ 2727343 w 7605905"/>
              <a:gd name="connsiteY17" fmla="*/ 2568777 h 3805595"/>
              <a:gd name="connsiteX18" fmla="*/ 2833054 w 7605905"/>
              <a:gd name="connsiteY18" fmla="*/ 2529323 h 3805595"/>
              <a:gd name="connsiteX19" fmla="*/ 2970479 w 7605905"/>
              <a:gd name="connsiteY19" fmla="*/ 2494779 h 3805595"/>
              <a:gd name="connsiteX20" fmla="*/ 3171329 w 7605905"/>
              <a:gd name="connsiteY20" fmla="*/ 2341498 h 3805595"/>
              <a:gd name="connsiteX21" fmla="*/ 3285032 w 7605905"/>
              <a:gd name="connsiteY21" fmla="*/ 2288892 h 3805595"/>
              <a:gd name="connsiteX22" fmla="*/ 3440892 w 7605905"/>
              <a:gd name="connsiteY22" fmla="*/ 2235787 h 3805595"/>
              <a:gd name="connsiteX23" fmla="*/ 3736883 w 7605905"/>
              <a:gd name="connsiteY23" fmla="*/ 1913368 h 3805595"/>
              <a:gd name="connsiteX24" fmla="*/ 3903566 w 7605905"/>
              <a:gd name="connsiteY24" fmla="*/ 1715474 h 3805595"/>
              <a:gd name="connsiteX25" fmla="*/ 4165013 w 7605905"/>
              <a:gd name="connsiteY25" fmla="*/ 1681054 h 3805595"/>
              <a:gd name="connsiteX26" fmla="*/ 4376435 w 7605905"/>
              <a:gd name="connsiteY26" fmla="*/ 1575093 h 3805595"/>
              <a:gd name="connsiteX27" fmla="*/ 4577285 w 7605905"/>
              <a:gd name="connsiteY27" fmla="*/ 1633234 h 3805595"/>
              <a:gd name="connsiteX28" fmla="*/ 4810100 w 7605905"/>
              <a:gd name="connsiteY28" fmla="*/ 1435214 h 3805595"/>
              <a:gd name="connsiteX29" fmla="*/ 4936703 w 7605905"/>
              <a:gd name="connsiteY29" fmla="*/ 1363671 h 3805595"/>
              <a:gd name="connsiteX30" fmla="*/ 5050404 w 7605905"/>
              <a:gd name="connsiteY30" fmla="*/ 1311066 h 3805595"/>
              <a:gd name="connsiteX31" fmla="*/ 5227408 w 7605905"/>
              <a:gd name="connsiteY31" fmla="*/ 1448240 h 3805595"/>
              <a:gd name="connsiteX32" fmla="*/ 5338405 w 7605905"/>
              <a:gd name="connsiteY32" fmla="*/ 1490525 h 3805595"/>
              <a:gd name="connsiteX33" fmla="*/ 5475829 w 7605905"/>
              <a:gd name="connsiteY33" fmla="*/ 1511667 h 3805595"/>
              <a:gd name="connsiteX34" fmla="*/ 5544541 w 7605905"/>
              <a:gd name="connsiteY34" fmla="*/ 1511667 h 3805595"/>
              <a:gd name="connsiteX35" fmla="*/ 5771820 w 7605905"/>
              <a:gd name="connsiteY35" fmla="*/ 1326673 h 3805595"/>
              <a:gd name="connsiteX36" fmla="*/ 5919815 w 7605905"/>
              <a:gd name="connsiteY36" fmla="*/ 1141678 h 3805595"/>
              <a:gd name="connsiteX37" fmla="*/ 6020240 w 7605905"/>
              <a:gd name="connsiteY37" fmla="*/ 1035967 h 3805595"/>
              <a:gd name="connsiteX38" fmla="*/ 6202655 w 7605905"/>
              <a:gd name="connsiteY38" fmla="*/ 925346 h 3805595"/>
              <a:gd name="connsiteX39" fmla="*/ 6456236 w 7605905"/>
              <a:gd name="connsiteY39" fmla="*/ 879856 h 3805595"/>
              <a:gd name="connsiteX40" fmla="*/ 6675648 w 7605905"/>
              <a:gd name="connsiteY40" fmla="*/ 729405 h 3805595"/>
              <a:gd name="connsiteX41" fmla="*/ 6908213 w 7605905"/>
              <a:gd name="connsiteY41" fmla="*/ 449271 h 3805595"/>
              <a:gd name="connsiteX42" fmla="*/ 7146062 w 7605905"/>
              <a:gd name="connsiteY42" fmla="*/ 623694 h 3805595"/>
              <a:gd name="connsiteX43" fmla="*/ 7352199 w 7605905"/>
              <a:gd name="connsiteY43" fmla="*/ 549697 h 3805595"/>
              <a:gd name="connsiteX44" fmla="*/ 7605905 w 7605905"/>
              <a:gd name="connsiteY44"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51063 w 7605905"/>
              <a:gd name="connsiteY15" fmla="*/ 2821304 h 3805595"/>
              <a:gd name="connsiteX16" fmla="*/ 2727343 w 7605905"/>
              <a:gd name="connsiteY16" fmla="*/ 2568777 h 3805595"/>
              <a:gd name="connsiteX17" fmla="*/ 2833054 w 7605905"/>
              <a:gd name="connsiteY17" fmla="*/ 2529323 h 3805595"/>
              <a:gd name="connsiteX18" fmla="*/ 2970479 w 7605905"/>
              <a:gd name="connsiteY18" fmla="*/ 2494779 h 3805595"/>
              <a:gd name="connsiteX19" fmla="*/ 3171329 w 7605905"/>
              <a:gd name="connsiteY19" fmla="*/ 2341498 h 3805595"/>
              <a:gd name="connsiteX20" fmla="*/ 3285032 w 7605905"/>
              <a:gd name="connsiteY20" fmla="*/ 2288892 h 3805595"/>
              <a:gd name="connsiteX21" fmla="*/ 3440892 w 7605905"/>
              <a:gd name="connsiteY21" fmla="*/ 2235787 h 3805595"/>
              <a:gd name="connsiteX22" fmla="*/ 3736883 w 7605905"/>
              <a:gd name="connsiteY22" fmla="*/ 1913368 h 3805595"/>
              <a:gd name="connsiteX23" fmla="*/ 3903566 w 7605905"/>
              <a:gd name="connsiteY23" fmla="*/ 1715474 h 3805595"/>
              <a:gd name="connsiteX24" fmla="*/ 4165013 w 7605905"/>
              <a:gd name="connsiteY24" fmla="*/ 1681054 h 3805595"/>
              <a:gd name="connsiteX25" fmla="*/ 4376435 w 7605905"/>
              <a:gd name="connsiteY25" fmla="*/ 1575093 h 3805595"/>
              <a:gd name="connsiteX26" fmla="*/ 4577285 w 7605905"/>
              <a:gd name="connsiteY26" fmla="*/ 1633234 h 3805595"/>
              <a:gd name="connsiteX27" fmla="*/ 4810100 w 7605905"/>
              <a:gd name="connsiteY27" fmla="*/ 1435214 h 3805595"/>
              <a:gd name="connsiteX28" fmla="*/ 4936703 w 7605905"/>
              <a:gd name="connsiteY28" fmla="*/ 1363671 h 3805595"/>
              <a:gd name="connsiteX29" fmla="*/ 5050404 w 7605905"/>
              <a:gd name="connsiteY29" fmla="*/ 1311066 h 3805595"/>
              <a:gd name="connsiteX30" fmla="*/ 5227408 w 7605905"/>
              <a:gd name="connsiteY30" fmla="*/ 1448240 h 3805595"/>
              <a:gd name="connsiteX31" fmla="*/ 5338405 w 7605905"/>
              <a:gd name="connsiteY31" fmla="*/ 1490525 h 3805595"/>
              <a:gd name="connsiteX32" fmla="*/ 5475829 w 7605905"/>
              <a:gd name="connsiteY32" fmla="*/ 1511667 h 3805595"/>
              <a:gd name="connsiteX33" fmla="*/ 5544541 w 7605905"/>
              <a:gd name="connsiteY33" fmla="*/ 1511667 h 3805595"/>
              <a:gd name="connsiteX34" fmla="*/ 5771820 w 7605905"/>
              <a:gd name="connsiteY34" fmla="*/ 1326673 h 3805595"/>
              <a:gd name="connsiteX35" fmla="*/ 5919815 w 7605905"/>
              <a:gd name="connsiteY35" fmla="*/ 1141678 h 3805595"/>
              <a:gd name="connsiteX36" fmla="*/ 6020240 w 7605905"/>
              <a:gd name="connsiteY36" fmla="*/ 1035967 h 3805595"/>
              <a:gd name="connsiteX37" fmla="*/ 6202655 w 7605905"/>
              <a:gd name="connsiteY37" fmla="*/ 925346 h 3805595"/>
              <a:gd name="connsiteX38" fmla="*/ 6456236 w 7605905"/>
              <a:gd name="connsiteY38" fmla="*/ 879856 h 3805595"/>
              <a:gd name="connsiteX39" fmla="*/ 6675648 w 7605905"/>
              <a:gd name="connsiteY39" fmla="*/ 729405 h 3805595"/>
              <a:gd name="connsiteX40" fmla="*/ 6908213 w 7605905"/>
              <a:gd name="connsiteY40" fmla="*/ 449271 h 3805595"/>
              <a:gd name="connsiteX41" fmla="*/ 7146062 w 7605905"/>
              <a:gd name="connsiteY41" fmla="*/ 623694 h 3805595"/>
              <a:gd name="connsiteX42" fmla="*/ 7352199 w 7605905"/>
              <a:gd name="connsiteY42" fmla="*/ 549697 h 3805595"/>
              <a:gd name="connsiteX43" fmla="*/ 7605905 w 7605905"/>
              <a:gd name="connsiteY43"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727343 w 7605905"/>
              <a:gd name="connsiteY16" fmla="*/ 2568777 h 3805595"/>
              <a:gd name="connsiteX17" fmla="*/ 2833054 w 7605905"/>
              <a:gd name="connsiteY17" fmla="*/ 2529323 h 3805595"/>
              <a:gd name="connsiteX18" fmla="*/ 2970479 w 7605905"/>
              <a:gd name="connsiteY18" fmla="*/ 2494779 h 3805595"/>
              <a:gd name="connsiteX19" fmla="*/ 3171329 w 7605905"/>
              <a:gd name="connsiteY19" fmla="*/ 2341498 h 3805595"/>
              <a:gd name="connsiteX20" fmla="*/ 3285032 w 7605905"/>
              <a:gd name="connsiteY20" fmla="*/ 2288892 h 3805595"/>
              <a:gd name="connsiteX21" fmla="*/ 3440892 w 7605905"/>
              <a:gd name="connsiteY21" fmla="*/ 2235787 h 3805595"/>
              <a:gd name="connsiteX22" fmla="*/ 3736883 w 7605905"/>
              <a:gd name="connsiteY22" fmla="*/ 1913368 h 3805595"/>
              <a:gd name="connsiteX23" fmla="*/ 3903566 w 7605905"/>
              <a:gd name="connsiteY23" fmla="*/ 1715474 h 3805595"/>
              <a:gd name="connsiteX24" fmla="*/ 4165013 w 7605905"/>
              <a:gd name="connsiteY24" fmla="*/ 1681054 h 3805595"/>
              <a:gd name="connsiteX25" fmla="*/ 4376435 w 7605905"/>
              <a:gd name="connsiteY25" fmla="*/ 1575093 h 3805595"/>
              <a:gd name="connsiteX26" fmla="*/ 4577285 w 7605905"/>
              <a:gd name="connsiteY26" fmla="*/ 1633234 h 3805595"/>
              <a:gd name="connsiteX27" fmla="*/ 4810100 w 7605905"/>
              <a:gd name="connsiteY27" fmla="*/ 1435214 h 3805595"/>
              <a:gd name="connsiteX28" fmla="*/ 4936703 w 7605905"/>
              <a:gd name="connsiteY28" fmla="*/ 1363671 h 3805595"/>
              <a:gd name="connsiteX29" fmla="*/ 5050404 w 7605905"/>
              <a:gd name="connsiteY29" fmla="*/ 1311066 h 3805595"/>
              <a:gd name="connsiteX30" fmla="*/ 5227408 w 7605905"/>
              <a:gd name="connsiteY30" fmla="*/ 1448240 h 3805595"/>
              <a:gd name="connsiteX31" fmla="*/ 5338405 w 7605905"/>
              <a:gd name="connsiteY31" fmla="*/ 1490525 h 3805595"/>
              <a:gd name="connsiteX32" fmla="*/ 5475829 w 7605905"/>
              <a:gd name="connsiteY32" fmla="*/ 1511667 h 3805595"/>
              <a:gd name="connsiteX33" fmla="*/ 5544541 w 7605905"/>
              <a:gd name="connsiteY33" fmla="*/ 1511667 h 3805595"/>
              <a:gd name="connsiteX34" fmla="*/ 5771820 w 7605905"/>
              <a:gd name="connsiteY34" fmla="*/ 1326673 h 3805595"/>
              <a:gd name="connsiteX35" fmla="*/ 5919815 w 7605905"/>
              <a:gd name="connsiteY35" fmla="*/ 1141678 h 3805595"/>
              <a:gd name="connsiteX36" fmla="*/ 6020240 w 7605905"/>
              <a:gd name="connsiteY36" fmla="*/ 1035967 h 3805595"/>
              <a:gd name="connsiteX37" fmla="*/ 6202655 w 7605905"/>
              <a:gd name="connsiteY37" fmla="*/ 925346 h 3805595"/>
              <a:gd name="connsiteX38" fmla="*/ 6456236 w 7605905"/>
              <a:gd name="connsiteY38" fmla="*/ 879856 h 3805595"/>
              <a:gd name="connsiteX39" fmla="*/ 6675648 w 7605905"/>
              <a:gd name="connsiteY39" fmla="*/ 729405 h 3805595"/>
              <a:gd name="connsiteX40" fmla="*/ 6908213 w 7605905"/>
              <a:gd name="connsiteY40" fmla="*/ 449271 h 3805595"/>
              <a:gd name="connsiteX41" fmla="*/ 7146062 w 7605905"/>
              <a:gd name="connsiteY41" fmla="*/ 623694 h 3805595"/>
              <a:gd name="connsiteX42" fmla="*/ 7352199 w 7605905"/>
              <a:gd name="connsiteY42" fmla="*/ 549697 h 3805595"/>
              <a:gd name="connsiteX43" fmla="*/ 7605905 w 7605905"/>
              <a:gd name="connsiteY43"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33054 w 7605905"/>
              <a:gd name="connsiteY17" fmla="*/ 2529323 h 3805595"/>
              <a:gd name="connsiteX18" fmla="*/ 2970479 w 7605905"/>
              <a:gd name="connsiteY18" fmla="*/ 2494779 h 3805595"/>
              <a:gd name="connsiteX19" fmla="*/ 3171329 w 7605905"/>
              <a:gd name="connsiteY19" fmla="*/ 2341498 h 3805595"/>
              <a:gd name="connsiteX20" fmla="*/ 3285032 w 7605905"/>
              <a:gd name="connsiteY20" fmla="*/ 2288892 h 3805595"/>
              <a:gd name="connsiteX21" fmla="*/ 3440892 w 7605905"/>
              <a:gd name="connsiteY21" fmla="*/ 2235787 h 3805595"/>
              <a:gd name="connsiteX22" fmla="*/ 3736883 w 7605905"/>
              <a:gd name="connsiteY22" fmla="*/ 1913368 h 3805595"/>
              <a:gd name="connsiteX23" fmla="*/ 3903566 w 7605905"/>
              <a:gd name="connsiteY23" fmla="*/ 1715474 h 3805595"/>
              <a:gd name="connsiteX24" fmla="*/ 4165013 w 7605905"/>
              <a:gd name="connsiteY24" fmla="*/ 1681054 h 3805595"/>
              <a:gd name="connsiteX25" fmla="*/ 4376435 w 7605905"/>
              <a:gd name="connsiteY25" fmla="*/ 1575093 h 3805595"/>
              <a:gd name="connsiteX26" fmla="*/ 4577285 w 7605905"/>
              <a:gd name="connsiteY26" fmla="*/ 1633234 h 3805595"/>
              <a:gd name="connsiteX27" fmla="*/ 4810100 w 7605905"/>
              <a:gd name="connsiteY27" fmla="*/ 1435214 h 3805595"/>
              <a:gd name="connsiteX28" fmla="*/ 4936703 w 7605905"/>
              <a:gd name="connsiteY28" fmla="*/ 1363671 h 3805595"/>
              <a:gd name="connsiteX29" fmla="*/ 5050404 w 7605905"/>
              <a:gd name="connsiteY29" fmla="*/ 1311066 h 3805595"/>
              <a:gd name="connsiteX30" fmla="*/ 5227408 w 7605905"/>
              <a:gd name="connsiteY30" fmla="*/ 1448240 h 3805595"/>
              <a:gd name="connsiteX31" fmla="*/ 5338405 w 7605905"/>
              <a:gd name="connsiteY31" fmla="*/ 1490525 h 3805595"/>
              <a:gd name="connsiteX32" fmla="*/ 5475829 w 7605905"/>
              <a:gd name="connsiteY32" fmla="*/ 1511667 h 3805595"/>
              <a:gd name="connsiteX33" fmla="*/ 5544541 w 7605905"/>
              <a:gd name="connsiteY33" fmla="*/ 1511667 h 3805595"/>
              <a:gd name="connsiteX34" fmla="*/ 5771820 w 7605905"/>
              <a:gd name="connsiteY34" fmla="*/ 1326673 h 3805595"/>
              <a:gd name="connsiteX35" fmla="*/ 5919815 w 7605905"/>
              <a:gd name="connsiteY35" fmla="*/ 1141678 h 3805595"/>
              <a:gd name="connsiteX36" fmla="*/ 6020240 w 7605905"/>
              <a:gd name="connsiteY36" fmla="*/ 1035967 h 3805595"/>
              <a:gd name="connsiteX37" fmla="*/ 6202655 w 7605905"/>
              <a:gd name="connsiteY37" fmla="*/ 925346 h 3805595"/>
              <a:gd name="connsiteX38" fmla="*/ 6456236 w 7605905"/>
              <a:gd name="connsiteY38" fmla="*/ 879856 h 3805595"/>
              <a:gd name="connsiteX39" fmla="*/ 6675648 w 7605905"/>
              <a:gd name="connsiteY39" fmla="*/ 729405 h 3805595"/>
              <a:gd name="connsiteX40" fmla="*/ 6908213 w 7605905"/>
              <a:gd name="connsiteY40" fmla="*/ 449271 h 3805595"/>
              <a:gd name="connsiteX41" fmla="*/ 7146062 w 7605905"/>
              <a:gd name="connsiteY41" fmla="*/ 623694 h 3805595"/>
              <a:gd name="connsiteX42" fmla="*/ 7352199 w 7605905"/>
              <a:gd name="connsiteY42" fmla="*/ 549697 h 3805595"/>
              <a:gd name="connsiteX43" fmla="*/ 7605905 w 7605905"/>
              <a:gd name="connsiteY43"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2970479 w 7605905"/>
              <a:gd name="connsiteY18" fmla="*/ 2494779 h 3805595"/>
              <a:gd name="connsiteX19" fmla="*/ 3171329 w 7605905"/>
              <a:gd name="connsiteY19" fmla="*/ 2341498 h 3805595"/>
              <a:gd name="connsiteX20" fmla="*/ 3285032 w 7605905"/>
              <a:gd name="connsiteY20" fmla="*/ 2288892 h 3805595"/>
              <a:gd name="connsiteX21" fmla="*/ 3440892 w 7605905"/>
              <a:gd name="connsiteY21" fmla="*/ 2235787 h 3805595"/>
              <a:gd name="connsiteX22" fmla="*/ 3736883 w 7605905"/>
              <a:gd name="connsiteY22" fmla="*/ 1913368 h 3805595"/>
              <a:gd name="connsiteX23" fmla="*/ 3903566 w 7605905"/>
              <a:gd name="connsiteY23" fmla="*/ 1715474 h 3805595"/>
              <a:gd name="connsiteX24" fmla="*/ 4165013 w 7605905"/>
              <a:gd name="connsiteY24" fmla="*/ 1681054 h 3805595"/>
              <a:gd name="connsiteX25" fmla="*/ 4376435 w 7605905"/>
              <a:gd name="connsiteY25" fmla="*/ 1575093 h 3805595"/>
              <a:gd name="connsiteX26" fmla="*/ 4577285 w 7605905"/>
              <a:gd name="connsiteY26" fmla="*/ 1633234 h 3805595"/>
              <a:gd name="connsiteX27" fmla="*/ 4810100 w 7605905"/>
              <a:gd name="connsiteY27" fmla="*/ 1435214 h 3805595"/>
              <a:gd name="connsiteX28" fmla="*/ 4936703 w 7605905"/>
              <a:gd name="connsiteY28" fmla="*/ 1363671 h 3805595"/>
              <a:gd name="connsiteX29" fmla="*/ 5050404 w 7605905"/>
              <a:gd name="connsiteY29" fmla="*/ 1311066 h 3805595"/>
              <a:gd name="connsiteX30" fmla="*/ 5227408 w 7605905"/>
              <a:gd name="connsiteY30" fmla="*/ 1448240 h 3805595"/>
              <a:gd name="connsiteX31" fmla="*/ 5338405 w 7605905"/>
              <a:gd name="connsiteY31" fmla="*/ 1490525 h 3805595"/>
              <a:gd name="connsiteX32" fmla="*/ 5475829 w 7605905"/>
              <a:gd name="connsiteY32" fmla="*/ 1511667 h 3805595"/>
              <a:gd name="connsiteX33" fmla="*/ 5544541 w 7605905"/>
              <a:gd name="connsiteY33" fmla="*/ 1511667 h 3805595"/>
              <a:gd name="connsiteX34" fmla="*/ 5771820 w 7605905"/>
              <a:gd name="connsiteY34" fmla="*/ 1326673 h 3805595"/>
              <a:gd name="connsiteX35" fmla="*/ 5919815 w 7605905"/>
              <a:gd name="connsiteY35" fmla="*/ 1141678 h 3805595"/>
              <a:gd name="connsiteX36" fmla="*/ 6020240 w 7605905"/>
              <a:gd name="connsiteY36" fmla="*/ 1035967 h 3805595"/>
              <a:gd name="connsiteX37" fmla="*/ 6202655 w 7605905"/>
              <a:gd name="connsiteY37" fmla="*/ 925346 h 3805595"/>
              <a:gd name="connsiteX38" fmla="*/ 6456236 w 7605905"/>
              <a:gd name="connsiteY38" fmla="*/ 879856 h 3805595"/>
              <a:gd name="connsiteX39" fmla="*/ 6675648 w 7605905"/>
              <a:gd name="connsiteY39" fmla="*/ 729405 h 3805595"/>
              <a:gd name="connsiteX40" fmla="*/ 6908213 w 7605905"/>
              <a:gd name="connsiteY40" fmla="*/ 449271 h 3805595"/>
              <a:gd name="connsiteX41" fmla="*/ 7146062 w 7605905"/>
              <a:gd name="connsiteY41" fmla="*/ 623694 h 3805595"/>
              <a:gd name="connsiteX42" fmla="*/ 7352199 w 7605905"/>
              <a:gd name="connsiteY42" fmla="*/ 549697 h 3805595"/>
              <a:gd name="connsiteX43" fmla="*/ 7605905 w 7605905"/>
              <a:gd name="connsiteY43"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171329 w 7605905"/>
              <a:gd name="connsiteY18" fmla="*/ 2341498 h 3805595"/>
              <a:gd name="connsiteX19" fmla="*/ 3285032 w 7605905"/>
              <a:gd name="connsiteY19" fmla="*/ 2288892 h 3805595"/>
              <a:gd name="connsiteX20" fmla="*/ 3440892 w 7605905"/>
              <a:gd name="connsiteY20" fmla="*/ 2235787 h 3805595"/>
              <a:gd name="connsiteX21" fmla="*/ 3736883 w 7605905"/>
              <a:gd name="connsiteY21" fmla="*/ 1913368 h 3805595"/>
              <a:gd name="connsiteX22" fmla="*/ 3903566 w 7605905"/>
              <a:gd name="connsiteY22" fmla="*/ 1715474 h 3805595"/>
              <a:gd name="connsiteX23" fmla="*/ 4165013 w 7605905"/>
              <a:gd name="connsiteY23" fmla="*/ 1681054 h 3805595"/>
              <a:gd name="connsiteX24" fmla="*/ 4376435 w 7605905"/>
              <a:gd name="connsiteY24" fmla="*/ 1575093 h 3805595"/>
              <a:gd name="connsiteX25" fmla="*/ 4577285 w 7605905"/>
              <a:gd name="connsiteY25" fmla="*/ 1633234 h 3805595"/>
              <a:gd name="connsiteX26" fmla="*/ 4810100 w 7605905"/>
              <a:gd name="connsiteY26" fmla="*/ 1435214 h 3805595"/>
              <a:gd name="connsiteX27" fmla="*/ 4936703 w 7605905"/>
              <a:gd name="connsiteY27" fmla="*/ 1363671 h 3805595"/>
              <a:gd name="connsiteX28" fmla="*/ 5050404 w 7605905"/>
              <a:gd name="connsiteY28" fmla="*/ 1311066 h 3805595"/>
              <a:gd name="connsiteX29" fmla="*/ 5227408 w 7605905"/>
              <a:gd name="connsiteY29" fmla="*/ 1448240 h 3805595"/>
              <a:gd name="connsiteX30" fmla="*/ 5338405 w 7605905"/>
              <a:gd name="connsiteY30" fmla="*/ 1490525 h 3805595"/>
              <a:gd name="connsiteX31" fmla="*/ 5475829 w 7605905"/>
              <a:gd name="connsiteY31" fmla="*/ 1511667 h 3805595"/>
              <a:gd name="connsiteX32" fmla="*/ 5544541 w 7605905"/>
              <a:gd name="connsiteY32" fmla="*/ 1511667 h 3805595"/>
              <a:gd name="connsiteX33" fmla="*/ 5771820 w 7605905"/>
              <a:gd name="connsiteY33" fmla="*/ 1326673 h 3805595"/>
              <a:gd name="connsiteX34" fmla="*/ 5919815 w 7605905"/>
              <a:gd name="connsiteY34" fmla="*/ 1141678 h 3805595"/>
              <a:gd name="connsiteX35" fmla="*/ 6020240 w 7605905"/>
              <a:gd name="connsiteY35" fmla="*/ 1035967 h 3805595"/>
              <a:gd name="connsiteX36" fmla="*/ 6202655 w 7605905"/>
              <a:gd name="connsiteY36" fmla="*/ 925346 h 3805595"/>
              <a:gd name="connsiteX37" fmla="*/ 6456236 w 7605905"/>
              <a:gd name="connsiteY37" fmla="*/ 879856 h 3805595"/>
              <a:gd name="connsiteX38" fmla="*/ 6675648 w 7605905"/>
              <a:gd name="connsiteY38" fmla="*/ 729405 h 3805595"/>
              <a:gd name="connsiteX39" fmla="*/ 6908213 w 7605905"/>
              <a:gd name="connsiteY39" fmla="*/ 449271 h 3805595"/>
              <a:gd name="connsiteX40" fmla="*/ 7146062 w 7605905"/>
              <a:gd name="connsiteY40" fmla="*/ 623694 h 3805595"/>
              <a:gd name="connsiteX41" fmla="*/ 7352199 w 7605905"/>
              <a:gd name="connsiteY41" fmla="*/ 549697 h 3805595"/>
              <a:gd name="connsiteX42" fmla="*/ 7605905 w 7605905"/>
              <a:gd name="connsiteY42"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88892 h 3805595"/>
              <a:gd name="connsiteX20" fmla="*/ 3440892 w 7605905"/>
              <a:gd name="connsiteY20" fmla="*/ 2235787 h 3805595"/>
              <a:gd name="connsiteX21" fmla="*/ 3736883 w 7605905"/>
              <a:gd name="connsiteY21" fmla="*/ 1913368 h 3805595"/>
              <a:gd name="connsiteX22" fmla="*/ 3903566 w 7605905"/>
              <a:gd name="connsiteY22" fmla="*/ 1715474 h 3805595"/>
              <a:gd name="connsiteX23" fmla="*/ 4165013 w 7605905"/>
              <a:gd name="connsiteY23" fmla="*/ 1681054 h 3805595"/>
              <a:gd name="connsiteX24" fmla="*/ 4376435 w 7605905"/>
              <a:gd name="connsiteY24" fmla="*/ 1575093 h 3805595"/>
              <a:gd name="connsiteX25" fmla="*/ 4577285 w 7605905"/>
              <a:gd name="connsiteY25" fmla="*/ 1633234 h 3805595"/>
              <a:gd name="connsiteX26" fmla="*/ 4810100 w 7605905"/>
              <a:gd name="connsiteY26" fmla="*/ 1435214 h 3805595"/>
              <a:gd name="connsiteX27" fmla="*/ 4936703 w 7605905"/>
              <a:gd name="connsiteY27" fmla="*/ 1363671 h 3805595"/>
              <a:gd name="connsiteX28" fmla="*/ 5050404 w 7605905"/>
              <a:gd name="connsiteY28" fmla="*/ 1311066 h 3805595"/>
              <a:gd name="connsiteX29" fmla="*/ 5227408 w 7605905"/>
              <a:gd name="connsiteY29" fmla="*/ 1448240 h 3805595"/>
              <a:gd name="connsiteX30" fmla="*/ 5338405 w 7605905"/>
              <a:gd name="connsiteY30" fmla="*/ 1490525 h 3805595"/>
              <a:gd name="connsiteX31" fmla="*/ 5475829 w 7605905"/>
              <a:gd name="connsiteY31" fmla="*/ 1511667 h 3805595"/>
              <a:gd name="connsiteX32" fmla="*/ 5544541 w 7605905"/>
              <a:gd name="connsiteY32" fmla="*/ 1511667 h 3805595"/>
              <a:gd name="connsiteX33" fmla="*/ 5771820 w 7605905"/>
              <a:gd name="connsiteY33" fmla="*/ 1326673 h 3805595"/>
              <a:gd name="connsiteX34" fmla="*/ 5919815 w 7605905"/>
              <a:gd name="connsiteY34" fmla="*/ 1141678 h 3805595"/>
              <a:gd name="connsiteX35" fmla="*/ 6020240 w 7605905"/>
              <a:gd name="connsiteY35" fmla="*/ 1035967 h 3805595"/>
              <a:gd name="connsiteX36" fmla="*/ 6202655 w 7605905"/>
              <a:gd name="connsiteY36" fmla="*/ 925346 h 3805595"/>
              <a:gd name="connsiteX37" fmla="*/ 6456236 w 7605905"/>
              <a:gd name="connsiteY37" fmla="*/ 879856 h 3805595"/>
              <a:gd name="connsiteX38" fmla="*/ 6675648 w 7605905"/>
              <a:gd name="connsiteY38" fmla="*/ 729405 h 3805595"/>
              <a:gd name="connsiteX39" fmla="*/ 6908213 w 7605905"/>
              <a:gd name="connsiteY39" fmla="*/ 449271 h 3805595"/>
              <a:gd name="connsiteX40" fmla="*/ 7146062 w 7605905"/>
              <a:gd name="connsiteY40" fmla="*/ 623694 h 3805595"/>
              <a:gd name="connsiteX41" fmla="*/ 7352199 w 7605905"/>
              <a:gd name="connsiteY41" fmla="*/ 549697 h 3805595"/>
              <a:gd name="connsiteX42" fmla="*/ 7605905 w 7605905"/>
              <a:gd name="connsiteY42"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440892 w 7605905"/>
              <a:gd name="connsiteY20" fmla="*/ 2235787 h 3805595"/>
              <a:gd name="connsiteX21" fmla="*/ 3736883 w 7605905"/>
              <a:gd name="connsiteY21" fmla="*/ 1913368 h 3805595"/>
              <a:gd name="connsiteX22" fmla="*/ 3903566 w 7605905"/>
              <a:gd name="connsiteY22" fmla="*/ 1715474 h 3805595"/>
              <a:gd name="connsiteX23" fmla="*/ 4165013 w 7605905"/>
              <a:gd name="connsiteY23" fmla="*/ 1681054 h 3805595"/>
              <a:gd name="connsiteX24" fmla="*/ 4376435 w 7605905"/>
              <a:gd name="connsiteY24" fmla="*/ 1575093 h 3805595"/>
              <a:gd name="connsiteX25" fmla="*/ 4577285 w 7605905"/>
              <a:gd name="connsiteY25" fmla="*/ 1633234 h 3805595"/>
              <a:gd name="connsiteX26" fmla="*/ 4810100 w 7605905"/>
              <a:gd name="connsiteY26" fmla="*/ 1435214 h 3805595"/>
              <a:gd name="connsiteX27" fmla="*/ 4936703 w 7605905"/>
              <a:gd name="connsiteY27" fmla="*/ 1363671 h 3805595"/>
              <a:gd name="connsiteX28" fmla="*/ 5050404 w 7605905"/>
              <a:gd name="connsiteY28" fmla="*/ 1311066 h 3805595"/>
              <a:gd name="connsiteX29" fmla="*/ 5227408 w 7605905"/>
              <a:gd name="connsiteY29" fmla="*/ 1448240 h 3805595"/>
              <a:gd name="connsiteX30" fmla="*/ 5338405 w 7605905"/>
              <a:gd name="connsiteY30" fmla="*/ 1490525 h 3805595"/>
              <a:gd name="connsiteX31" fmla="*/ 5475829 w 7605905"/>
              <a:gd name="connsiteY31" fmla="*/ 1511667 h 3805595"/>
              <a:gd name="connsiteX32" fmla="*/ 5544541 w 7605905"/>
              <a:gd name="connsiteY32" fmla="*/ 1511667 h 3805595"/>
              <a:gd name="connsiteX33" fmla="*/ 5771820 w 7605905"/>
              <a:gd name="connsiteY33" fmla="*/ 1326673 h 3805595"/>
              <a:gd name="connsiteX34" fmla="*/ 5919815 w 7605905"/>
              <a:gd name="connsiteY34" fmla="*/ 1141678 h 3805595"/>
              <a:gd name="connsiteX35" fmla="*/ 6020240 w 7605905"/>
              <a:gd name="connsiteY35" fmla="*/ 1035967 h 3805595"/>
              <a:gd name="connsiteX36" fmla="*/ 6202655 w 7605905"/>
              <a:gd name="connsiteY36" fmla="*/ 925346 h 3805595"/>
              <a:gd name="connsiteX37" fmla="*/ 6456236 w 7605905"/>
              <a:gd name="connsiteY37" fmla="*/ 879856 h 3805595"/>
              <a:gd name="connsiteX38" fmla="*/ 6675648 w 7605905"/>
              <a:gd name="connsiteY38" fmla="*/ 729405 h 3805595"/>
              <a:gd name="connsiteX39" fmla="*/ 6908213 w 7605905"/>
              <a:gd name="connsiteY39" fmla="*/ 449271 h 3805595"/>
              <a:gd name="connsiteX40" fmla="*/ 7146062 w 7605905"/>
              <a:gd name="connsiteY40" fmla="*/ 623694 h 3805595"/>
              <a:gd name="connsiteX41" fmla="*/ 7352199 w 7605905"/>
              <a:gd name="connsiteY41" fmla="*/ 549697 h 3805595"/>
              <a:gd name="connsiteX42" fmla="*/ 7605905 w 7605905"/>
              <a:gd name="connsiteY42"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36883 w 7605905"/>
              <a:gd name="connsiteY20" fmla="*/ 1913368 h 3805595"/>
              <a:gd name="connsiteX21" fmla="*/ 3903566 w 7605905"/>
              <a:gd name="connsiteY21" fmla="*/ 1715474 h 3805595"/>
              <a:gd name="connsiteX22" fmla="*/ 4165013 w 7605905"/>
              <a:gd name="connsiteY22" fmla="*/ 1681054 h 3805595"/>
              <a:gd name="connsiteX23" fmla="*/ 4376435 w 7605905"/>
              <a:gd name="connsiteY23" fmla="*/ 1575093 h 3805595"/>
              <a:gd name="connsiteX24" fmla="*/ 4577285 w 7605905"/>
              <a:gd name="connsiteY24" fmla="*/ 1633234 h 3805595"/>
              <a:gd name="connsiteX25" fmla="*/ 4810100 w 7605905"/>
              <a:gd name="connsiteY25" fmla="*/ 1435214 h 3805595"/>
              <a:gd name="connsiteX26" fmla="*/ 4936703 w 7605905"/>
              <a:gd name="connsiteY26" fmla="*/ 1363671 h 3805595"/>
              <a:gd name="connsiteX27" fmla="*/ 5050404 w 7605905"/>
              <a:gd name="connsiteY27" fmla="*/ 1311066 h 3805595"/>
              <a:gd name="connsiteX28" fmla="*/ 5227408 w 7605905"/>
              <a:gd name="connsiteY28" fmla="*/ 1448240 h 3805595"/>
              <a:gd name="connsiteX29" fmla="*/ 5338405 w 7605905"/>
              <a:gd name="connsiteY29" fmla="*/ 1490525 h 3805595"/>
              <a:gd name="connsiteX30" fmla="*/ 5475829 w 7605905"/>
              <a:gd name="connsiteY30" fmla="*/ 1511667 h 3805595"/>
              <a:gd name="connsiteX31" fmla="*/ 5544541 w 7605905"/>
              <a:gd name="connsiteY31" fmla="*/ 1511667 h 3805595"/>
              <a:gd name="connsiteX32" fmla="*/ 5771820 w 7605905"/>
              <a:gd name="connsiteY32" fmla="*/ 1326673 h 3805595"/>
              <a:gd name="connsiteX33" fmla="*/ 5919815 w 7605905"/>
              <a:gd name="connsiteY33" fmla="*/ 1141678 h 3805595"/>
              <a:gd name="connsiteX34" fmla="*/ 6020240 w 7605905"/>
              <a:gd name="connsiteY34" fmla="*/ 1035967 h 3805595"/>
              <a:gd name="connsiteX35" fmla="*/ 6202655 w 7605905"/>
              <a:gd name="connsiteY35" fmla="*/ 925346 h 3805595"/>
              <a:gd name="connsiteX36" fmla="*/ 6456236 w 7605905"/>
              <a:gd name="connsiteY36" fmla="*/ 879856 h 3805595"/>
              <a:gd name="connsiteX37" fmla="*/ 6675648 w 7605905"/>
              <a:gd name="connsiteY37" fmla="*/ 729405 h 3805595"/>
              <a:gd name="connsiteX38" fmla="*/ 6908213 w 7605905"/>
              <a:gd name="connsiteY38" fmla="*/ 449271 h 3805595"/>
              <a:gd name="connsiteX39" fmla="*/ 7146062 w 7605905"/>
              <a:gd name="connsiteY39" fmla="*/ 623694 h 3805595"/>
              <a:gd name="connsiteX40" fmla="*/ 7352199 w 7605905"/>
              <a:gd name="connsiteY40" fmla="*/ 549697 h 3805595"/>
              <a:gd name="connsiteX41" fmla="*/ 7605905 w 7605905"/>
              <a:gd name="connsiteY41"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03566 w 7605905"/>
              <a:gd name="connsiteY21" fmla="*/ 1715474 h 3805595"/>
              <a:gd name="connsiteX22" fmla="*/ 4165013 w 7605905"/>
              <a:gd name="connsiteY22" fmla="*/ 1681054 h 3805595"/>
              <a:gd name="connsiteX23" fmla="*/ 4376435 w 7605905"/>
              <a:gd name="connsiteY23" fmla="*/ 1575093 h 3805595"/>
              <a:gd name="connsiteX24" fmla="*/ 4577285 w 7605905"/>
              <a:gd name="connsiteY24" fmla="*/ 1633234 h 3805595"/>
              <a:gd name="connsiteX25" fmla="*/ 4810100 w 7605905"/>
              <a:gd name="connsiteY25" fmla="*/ 1435214 h 3805595"/>
              <a:gd name="connsiteX26" fmla="*/ 4936703 w 7605905"/>
              <a:gd name="connsiteY26" fmla="*/ 1363671 h 3805595"/>
              <a:gd name="connsiteX27" fmla="*/ 5050404 w 7605905"/>
              <a:gd name="connsiteY27" fmla="*/ 1311066 h 3805595"/>
              <a:gd name="connsiteX28" fmla="*/ 5227408 w 7605905"/>
              <a:gd name="connsiteY28" fmla="*/ 1448240 h 3805595"/>
              <a:gd name="connsiteX29" fmla="*/ 5338405 w 7605905"/>
              <a:gd name="connsiteY29" fmla="*/ 1490525 h 3805595"/>
              <a:gd name="connsiteX30" fmla="*/ 5475829 w 7605905"/>
              <a:gd name="connsiteY30" fmla="*/ 1511667 h 3805595"/>
              <a:gd name="connsiteX31" fmla="*/ 5544541 w 7605905"/>
              <a:gd name="connsiteY31" fmla="*/ 1511667 h 3805595"/>
              <a:gd name="connsiteX32" fmla="*/ 5771820 w 7605905"/>
              <a:gd name="connsiteY32" fmla="*/ 1326673 h 3805595"/>
              <a:gd name="connsiteX33" fmla="*/ 5919815 w 7605905"/>
              <a:gd name="connsiteY33" fmla="*/ 1141678 h 3805595"/>
              <a:gd name="connsiteX34" fmla="*/ 6020240 w 7605905"/>
              <a:gd name="connsiteY34" fmla="*/ 1035967 h 3805595"/>
              <a:gd name="connsiteX35" fmla="*/ 6202655 w 7605905"/>
              <a:gd name="connsiteY35" fmla="*/ 925346 h 3805595"/>
              <a:gd name="connsiteX36" fmla="*/ 6456236 w 7605905"/>
              <a:gd name="connsiteY36" fmla="*/ 879856 h 3805595"/>
              <a:gd name="connsiteX37" fmla="*/ 6675648 w 7605905"/>
              <a:gd name="connsiteY37" fmla="*/ 729405 h 3805595"/>
              <a:gd name="connsiteX38" fmla="*/ 6908213 w 7605905"/>
              <a:gd name="connsiteY38" fmla="*/ 449271 h 3805595"/>
              <a:gd name="connsiteX39" fmla="*/ 7146062 w 7605905"/>
              <a:gd name="connsiteY39" fmla="*/ 623694 h 3805595"/>
              <a:gd name="connsiteX40" fmla="*/ 7352199 w 7605905"/>
              <a:gd name="connsiteY40" fmla="*/ 549697 h 3805595"/>
              <a:gd name="connsiteX41" fmla="*/ 7605905 w 7605905"/>
              <a:gd name="connsiteY41"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03566 w 7605905"/>
              <a:gd name="connsiteY21" fmla="*/ 1715474 h 3805595"/>
              <a:gd name="connsiteX22" fmla="*/ 4165013 w 7605905"/>
              <a:gd name="connsiteY22" fmla="*/ 1681054 h 3805595"/>
              <a:gd name="connsiteX23" fmla="*/ 4376435 w 7605905"/>
              <a:gd name="connsiteY23" fmla="*/ 1575093 h 3805595"/>
              <a:gd name="connsiteX24" fmla="*/ 4577285 w 7605905"/>
              <a:gd name="connsiteY24" fmla="*/ 1633234 h 3805595"/>
              <a:gd name="connsiteX25" fmla="*/ 4810100 w 7605905"/>
              <a:gd name="connsiteY25" fmla="*/ 1435214 h 3805595"/>
              <a:gd name="connsiteX26" fmla="*/ 4936703 w 7605905"/>
              <a:gd name="connsiteY26" fmla="*/ 1363671 h 3805595"/>
              <a:gd name="connsiteX27" fmla="*/ 5050404 w 7605905"/>
              <a:gd name="connsiteY27" fmla="*/ 1311066 h 3805595"/>
              <a:gd name="connsiteX28" fmla="*/ 5227408 w 7605905"/>
              <a:gd name="connsiteY28" fmla="*/ 1448240 h 3805595"/>
              <a:gd name="connsiteX29" fmla="*/ 5338405 w 7605905"/>
              <a:gd name="connsiteY29" fmla="*/ 1490525 h 3805595"/>
              <a:gd name="connsiteX30" fmla="*/ 5475829 w 7605905"/>
              <a:gd name="connsiteY30" fmla="*/ 1511667 h 3805595"/>
              <a:gd name="connsiteX31" fmla="*/ 5544541 w 7605905"/>
              <a:gd name="connsiteY31" fmla="*/ 1511667 h 3805595"/>
              <a:gd name="connsiteX32" fmla="*/ 5771820 w 7605905"/>
              <a:gd name="connsiteY32" fmla="*/ 1326673 h 3805595"/>
              <a:gd name="connsiteX33" fmla="*/ 5919815 w 7605905"/>
              <a:gd name="connsiteY33" fmla="*/ 1141678 h 3805595"/>
              <a:gd name="connsiteX34" fmla="*/ 6020240 w 7605905"/>
              <a:gd name="connsiteY34" fmla="*/ 1035967 h 3805595"/>
              <a:gd name="connsiteX35" fmla="*/ 6202655 w 7605905"/>
              <a:gd name="connsiteY35" fmla="*/ 925346 h 3805595"/>
              <a:gd name="connsiteX36" fmla="*/ 6456236 w 7605905"/>
              <a:gd name="connsiteY36" fmla="*/ 879856 h 3805595"/>
              <a:gd name="connsiteX37" fmla="*/ 6675648 w 7605905"/>
              <a:gd name="connsiteY37" fmla="*/ 729405 h 3805595"/>
              <a:gd name="connsiteX38" fmla="*/ 6908213 w 7605905"/>
              <a:gd name="connsiteY38" fmla="*/ 449271 h 3805595"/>
              <a:gd name="connsiteX39" fmla="*/ 7146062 w 7605905"/>
              <a:gd name="connsiteY39" fmla="*/ 623694 h 3805595"/>
              <a:gd name="connsiteX40" fmla="*/ 7352199 w 7605905"/>
              <a:gd name="connsiteY40" fmla="*/ 549697 h 3805595"/>
              <a:gd name="connsiteX41" fmla="*/ 7605905 w 7605905"/>
              <a:gd name="connsiteY41"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03566 w 7605905"/>
              <a:gd name="connsiteY21" fmla="*/ 1715474 h 3805595"/>
              <a:gd name="connsiteX22" fmla="*/ 4165013 w 7605905"/>
              <a:gd name="connsiteY22" fmla="*/ 1681054 h 3805595"/>
              <a:gd name="connsiteX23" fmla="*/ 4376435 w 7605905"/>
              <a:gd name="connsiteY23" fmla="*/ 1575093 h 3805595"/>
              <a:gd name="connsiteX24" fmla="*/ 4577285 w 7605905"/>
              <a:gd name="connsiteY24" fmla="*/ 1633234 h 3805595"/>
              <a:gd name="connsiteX25" fmla="*/ 4810100 w 7605905"/>
              <a:gd name="connsiteY25" fmla="*/ 1435214 h 3805595"/>
              <a:gd name="connsiteX26" fmla="*/ 4936703 w 7605905"/>
              <a:gd name="connsiteY26" fmla="*/ 1363671 h 3805595"/>
              <a:gd name="connsiteX27" fmla="*/ 5050404 w 7605905"/>
              <a:gd name="connsiteY27" fmla="*/ 1311066 h 3805595"/>
              <a:gd name="connsiteX28" fmla="*/ 5227408 w 7605905"/>
              <a:gd name="connsiteY28" fmla="*/ 1448240 h 3805595"/>
              <a:gd name="connsiteX29" fmla="*/ 5338405 w 7605905"/>
              <a:gd name="connsiteY29" fmla="*/ 1490525 h 3805595"/>
              <a:gd name="connsiteX30" fmla="*/ 5475829 w 7605905"/>
              <a:gd name="connsiteY30" fmla="*/ 1511667 h 3805595"/>
              <a:gd name="connsiteX31" fmla="*/ 5544541 w 7605905"/>
              <a:gd name="connsiteY31" fmla="*/ 1511667 h 3805595"/>
              <a:gd name="connsiteX32" fmla="*/ 5771820 w 7605905"/>
              <a:gd name="connsiteY32" fmla="*/ 1326673 h 3805595"/>
              <a:gd name="connsiteX33" fmla="*/ 5919815 w 7605905"/>
              <a:gd name="connsiteY33" fmla="*/ 1141678 h 3805595"/>
              <a:gd name="connsiteX34" fmla="*/ 6020240 w 7605905"/>
              <a:gd name="connsiteY34" fmla="*/ 1035967 h 3805595"/>
              <a:gd name="connsiteX35" fmla="*/ 6202655 w 7605905"/>
              <a:gd name="connsiteY35" fmla="*/ 925346 h 3805595"/>
              <a:gd name="connsiteX36" fmla="*/ 6456236 w 7605905"/>
              <a:gd name="connsiteY36" fmla="*/ 879856 h 3805595"/>
              <a:gd name="connsiteX37" fmla="*/ 6675648 w 7605905"/>
              <a:gd name="connsiteY37" fmla="*/ 729405 h 3805595"/>
              <a:gd name="connsiteX38" fmla="*/ 6908213 w 7605905"/>
              <a:gd name="connsiteY38" fmla="*/ 449271 h 3805595"/>
              <a:gd name="connsiteX39" fmla="*/ 7146062 w 7605905"/>
              <a:gd name="connsiteY39" fmla="*/ 623694 h 3805595"/>
              <a:gd name="connsiteX40" fmla="*/ 7352199 w 7605905"/>
              <a:gd name="connsiteY40" fmla="*/ 549697 h 3805595"/>
              <a:gd name="connsiteX41" fmla="*/ 7605905 w 7605905"/>
              <a:gd name="connsiteY41"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03566 w 7605905"/>
              <a:gd name="connsiteY21" fmla="*/ 1715474 h 3805595"/>
              <a:gd name="connsiteX22" fmla="*/ 4165013 w 7605905"/>
              <a:gd name="connsiteY22" fmla="*/ 1681054 h 3805595"/>
              <a:gd name="connsiteX23" fmla="*/ 4376435 w 7605905"/>
              <a:gd name="connsiteY23" fmla="*/ 1575093 h 3805595"/>
              <a:gd name="connsiteX24" fmla="*/ 4577285 w 7605905"/>
              <a:gd name="connsiteY24" fmla="*/ 1633234 h 3805595"/>
              <a:gd name="connsiteX25" fmla="*/ 4810100 w 7605905"/>
              <a:gd name="connsiteY25" fmla="*/ 1435214 h 3805595"/>
              <a:gd name="connsiteX26" fmla="*/ 4936703 w 7605905"/>
              <a:gd name="connsiteY26" fmla="*/ 1363671 h 3805595"/>
              <a:gd name="connsiteX27" fmla="*/ 5050404 w 7605905"/>
              <a:gd name="connsiteY27" fmla="*/ 1311066 h 3805595"/>
              <a:gd name="connsiteX28" fmla="*/ 5227408 w 7605905"/>
              <a:gd name="connsiteY28" fmla="*/ 1448240 h 3805595"/>
              <a:gd name="connsiteX29" fmla="*/ 5338405 w 7605905"/>
              <a:gd name="connsiteY29" fmla="*/ 1490525 h 3805595"/>
              <a:gd name="connsiteX30" fmla="*/ 5475829 w 7605905"/>
              <a:gd name="connsiteY30" fmla="*/ 1511667 h 3805595"/>
              <a:gd name="connsiteX31" fmla="*/ 5544541 w 7605905"/>
              <a:gd name="connsiteY31" fmla="*/ 1511667 h 3805595"/>
              <a:gd name="connsiteX32" fmla="*/ 5771820 w 7605905"/>
              <a:gd name="connsiteY32" fmla="*/ 1326673 h 3805595"/>
              <a:gd name="connsiteX33" fmla="*/ 5919815 w 7605905"/>
              <a:gd name="connsiteY33" fmla="*/ 1141678 h 3805595"/>
              <a:gd name="connsiteX34" fmla="*/ 6020240 w 7605905"/>
              <a:gd name="connsiteY34" fmla="*/ 1035967 h 3805595"/>
              <a:gd name="connsiteX35" fmla="*/ 6202655 w 7605905"/>
              <a:gd name="connsiteY35" fmla="*/ 925346 h 3805595"/>
              <a:gd name="connsiteX36" fmla="*/ 6456236 w 7605905"/>
              <a:gd name="connsiteY36" fmla="*/ 879856 h 3805595"/>
              <a:gd name="connsiteX37" fmla="*/ 6675648 w 7605905"/>
              <a:gd name="connsiteY37" fmla="*/ 729405 h 3805595"/>
              <a:gd name="connsiteX38" fmla="*/ 6908213 w 7605905"/>
              <a:gd name="connsiteY38" fmla="*/ 449271 h 3805595"/>
              <a:gd name="connsiteX39" fmla="*/ 7146062 w 7605905"/>
              <a:gd name="connsiteY39" fmla="*/ 623694 h 3805595"/>
              <a:gd name="connsiteX40" fmla="*/ 7352199 w 7605905"/>
              <a:gd name="connsiteY40" fmla="*/ 549697 h 3805595"/>
              <a:gd name="connsiteX41" fmla="*/ 7605905 w 7605905"/>
              <a:gd name="connsiteY41"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03566 w 7605905"/>
              <a:gd name="connsiteY21" fmla="*/ 1715474 h 3805595"/>
              <a:gd name="connsiteX22" fmla="*/ 4165013 w 7605905"/>
              <a:gd name="connsiteY22" fmla="*/ 1681054 h 3805595"/>
              <a:gd name="connsiteX23" fmla="*/ 4376435 w 7605905"/>
              <a:gd name="connsiteY23" fmla="*/ 1575093 h 3805595"/>
              <a:gd name="connsiteX24" fmla="*/ 4577285 w 7605905"/>
              <a:gd name="connsiteY24" fmla="*/ 1633234 h 3805595"/>
              <a:gd name="connsiteX25" fmla="*/ 4810100 w 7605905"/>
              <a:gd name="connsiteY25" fmla="*/ 1435214 h 3805595"/>
              <a:gd name="connsiteX26" fmla="*/ 4936703 w 7605905"/>
              <a:gd name="connsiteY26" fmla="*/ 1363671 h 3805595"/>
              <a:gd name="connsiteX27" fmla="*/ 5050404 w 7605905"/>
              <a:gd name="connsiteY27" fmla="*/ 1311066 h 3805595"/>
              <a:gd name="connsiteX28" fmla="*/ 5227408 w 7605905"/>
              <a:gd name="connsiteY28" fmla="*/ 1448240 h 3805595"/>
              <a:gd name="connsiteX29" fmla="*/ 5338405 w 7605905"/>
              <a:gd name="connsiteY29" fmla="*/ 1490525 h 3805595"/>
              <a:gd name="connsiteX30" fmla="*/ 5475829 w 7605905"/>
              <a:gd name="connsiteY30" fmla="*/ 1511667 h 3805595"/>
              <a:gd name="connsiteX31" fmla="*/ 5544541 w 7605905"/>
              <a:gd name="connsiteY31" fmla="*/ 1511667 h 3805595"/>
              <a:gd name="connsiteX32" fmla="*/ 5771820 w 7605905"/>
              <a:gd name="connsiteY32" fmla="*/ 1326673 h 3805595"/>
              <a:gd name="connsiteX33" fmla="*/ 5919815 w 7605905"/>
              <a:gd name="connsiteY33" fmla="*/ 1141678 h 3805595"/>
              <a:gd name="connsiteX34" fmla="*/ 6020240 w 7605905"/>
              <a:gd name="connsiteY34" fmla="*/ 1035967 h 3805595"/>
              <a:gd name="connsiteX35" fmla="*/ 6202655 w 7605905"/>
              <a:gd name="connsiteY35" fmla="*/ 925346 h 3805595"/>
              <a:gd name="connsiteX36" fmla="*/ 6456236 w 7605905"/>
              <a:gd name="connsiteY36" fmla="*/ 879856 h 3805595"/>
              <a:gd name="connsiteX37" fmla="*/ 6675648 w 7605905"/>
              <a:gd name="connsiteY37" fmla="*/ 729405 h 3805595"/>
              <a:gd name="connsiteX38" fmla="*/ 6908213 w 7605905"/>
              <a:gd name="connsiteY38" fmla="*/ 449271 h 3805595"/>
              <a:gd name="connsiteX39" fmla="*/ 7146062 w 7605905"/>
              <a:gd name="connsiteY39" fmla="*/ 623694 h 3805595"/>
              <a:gd name="connsiteX40" fmla="*/ 7352199 w 7605905"/>
              <a:gd name="connsiteY40" fmla="*/ 549697 h 3805595"/>
              <a:gd name="connsiteX41" fmla="*/ 7605905 w 7605905"/>
              <a:gd name="connsiteY41"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03566 w 7605905"/>
              <a:gd name="connsiteY21" fmla="*/ 1715474 h 3805595"/>
              <a:gd name="connsiteX22" fmla="*/ 4165013 w 7605905"/>
              <a:gd name="connsiteY22" fmla="*/ 1681054 h 3805595"/>
              <a:gd name="connsiteX23" fmla="*/ 4376435 w 7605905"/>
              <a:gd name="connsiteY23" fmla="*/ 1575093 h 3805595"/>
              <a:gd name="connsiteX24" fmla="*/ 4577285 w 7605905"/>
              <a:gd name="connsiteY24" fmla="*/ 1633234 h 3805595"/>
              <a:gd name="connsiteX25" fmla="*/ 4810100 w 7605905"/>
              <a:gd name="connsiteY25" fmla="*/ 1435214 h 3805595"/>
              <a:gd name="connsiteX26" fmla="*/ 4936703 w 7605905"/>
              <a:gd name="connsiteY26" fmla="*/ 1363671 h 3805595"/>
              <a:gd name="connsiteX27" fmla="*/ 5050404 w 7605905"/>
              <a:gd name="connsiteY27" fmla="*/ 1311066 h 3805595"/>
              <a:gd name="connsiteX28" fmla="*/ 5227408 w 7605905"/>
              <a:gd name="connsiteY28" fmla="*/ 1448240 h 3805595"/>
              <a:gd name="connsiteX29" fmla="*/ 5338405 w 7605905"/>
              <a:gd name="connsiteY29" fmla="*/ 1490525 h 3805595"/>
              <a:gd name="connsiteX30" fmla="*/ 5475829 w 7605905"/>
              <a:gd name="connsiteY30" fmla="*/ 1511667 h 3805595"/>
              <a:gd name="connsiteX31" fmla="*/ 5544541 w 7605905"/>
              <a:gd name="connsiteY31" fmla="*/ 1511667 h 3805595"/>
              <a:gd name="connsiteX32" fmla="*/ 5771820 w 7605905"/>
              <a:gd name="connsiteY32" fmla="*/ 1326673 h 3805595"/>
              <a:gd name="connsiteX33" fmla="*/ 5919815 w 7605905"/>
              <a:gd name="connsiteY33" fmla="*/ 1141678 h 3805595"/>
              <a:gd name="connsiteX34" fmla="*/ 6020240 w 7605905"/>
              <a:gd name="connsiteY34" fmla="*/ 1035967 h 3805595"/>
              <a:gd name="connsiteX35" fmla="*/ 6202655 w 7605905"/>
              <a:gd name="connsiteY35" fmla="*/ 925346 h 3805595"/>
              <a:gd name="connsiteX36" fmla="*/ 6456236 w 7605905"/>
              <a:gd name="connsiteY36" fmla="*/ 879856 h 3805595"/>
              <a:gd name="connsiteX37" fmla="*/ 6675648 w 7605905"/>
              <a:gd name="connsiteY37" fmla="*/ 729405 h 3805595"/>
              <a:gd name="connsiteX38" fmla="*/ 6908213 w 7605905"/>
              <a:gd name="connsiteY38" fmla="*/ 449271 h 3805595"/>
              <a:gd name="connsiteX39" fmla="*/ 7146062 w 7605905"/>
              <a:gd name="connsiteY39" fmla="*/ 623694 h 3805595"/>
              <a:gd name="connsiteX40" fmla="*/ 7352199 w 7605905"/>
              <a:gd name="connsiteY40" fmla="*/ 549697 h 3805595"/>
              <a:gd name="connsiteX41" fmla="*/ 7605905 w 7605905"/>
              <a:gd name="connsiteY41"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03566 w 7605905"/>
              <a:gd name="connsiteY21" fmla="*/ 1715474 h 3805595"/>
              <a:gd name="connsiteX22" fmla="*/ 4165013 w 7605905"/>
              <a:gd name="connsiteY22" fmla="*/ 1681054 h 3805595"/>
              <a:gd name="connsiteX23" fmla="*/ 4376435 w 7605905"/>
              <a:gd name="connsiteY23" fmla="*/ 1575093 h 3805595"/>
              <a:gd name="connsiteX24" fmla="*/ 4577285 w 7605905"/>
              <a:gd name="connsiteY24" fmla="*/ 1633234 h 3805595"/>
              <a:gd name="connsiteX25" fmla="*/ 4810100 w 7605905"/>
              <a:gd name="connsiteY25" fmla="*/ 1435214 h 3805595"/>
              <a:gd name="connsiteX26" fmla="*/ 4936703 w 7605905"/>
              <a:gd name="connsiteY26" fmla="*/ 1363671 h 3805595"/>
              <a:gd name="connsiteX27" fmla="*/ 5050404 w 7605905"/>
              <a:gd name="connsiteY27" fmla="*/ 1311066 h 3805595"/>
              <a:gd name="connsiteX28" fmla="*/ 5227408 w 7605905"/>
              <a:gd name="connsiteY28" fmla="*/ 1448240 h 3805595"/>
              <a:gd name="connsiteX29" fmla="*/ 5338405 w 7605905"/>
              <a:gd name="connsiteY29" fmla="*/ 1490525 h 3805595"/>
              <a:gd name="connsiteX30" fmla="*/ 5475829 w 7605905"/>
              <a:gd name="connsiteY30" fmla="*/ 1511667 h 3805595"/>
              <a:gd name="connsiteX31" fmla="*/ 5544541 w 7605905"/>
              <a:gd name="connsiteY31" fmla="*/ 1511667 h 3805595"/>
              <a:gd name="connsiteX32" fmla="*/ 5771820 w 7605905"/>
              <a:gd name="connsiteY32" fmla="*/ 1326673 h 3805595"/>
              <a:gd name="connsiteX33" fmla="*/ 5919815 w 7605905"/>
              <a:gd name="connsiteY33" fmla="*/ 1141678 h 3805595"/>
              <a:gd name="connsiteX34" fmla="*/ 6020240 w 7605905"/>
              <a:gd name="connsiteY34" fmla="*/ 1035967 h 3805595"/>
              <a:gd name="connsiteX35" fmla="*/ 6202655 w 7605905"/>
              <a:gd name="connsiteY35" fmla="*/ 925346 h 3805595"/>
              <a:gd name="connsiteX36" fmla="*/ 6456236 w 7605905"/>
              <a:gd name="connsiteY36" fmla="*/ 879856 h 3805595"/>
              <a:gd name="connsiteX37" fmla="*/ 6675648 w 7605905"/>
              <a:gd name="connsiteY37" fmla="*/ 729405 h 3805595"/>
              <a:gd name="connsiteX38" fmla="*/ 6908213 w 7605905"/>
              <a:gd name="connsiteY38" fmla="*/ 449271 h 3805595"/>
              <a:gd name="connsiteX39" fmla="*/ 7146062 w 7605905"/>
              <a:gd name="connsiteY39" fmla="*/ 623694 h 3805595"/>
              <a:gd name="connsiteX40" fmla="*/ 7352199 w 7605905"/>
              <a:gd name="connsiteY40" fmla="*/ 549697 h 3805595"/>
              <a:gd name="connsiteX41" fmla="*/ 7605905 w 7605905"/>
              <a:gd name="connsiteY41"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03566 w 7605905"/>
              <a:gd name="connsiteY21" fmla="*/ 1715474 h 3805595"/>
              <a:gd name="connsiteX22" fmla="*/ 4165013 w 7605905"/>
              <a:gd name="connsiteY22" fmla="*/ 1681054 h 3805595"/>
              <a:gd name="connsiteX23" fmla="*/ 4376435 w 7605905"/>
              <a:gd name="connsiteY23" fmla="*/ 1575093 h 3805595"/>
              <a:gd name="connsiteX24" fmla="*/ 4577285 w 7605905"/>
              <a:gd name="connsiteY24" fmla="*/ 1633234 h 3805595"/>
              <a:gd name="connsiteX25" fmla="*/ 4810100 w 7605905"/>
              <a:gd name="connsiteY25" fmla="*/ 1435214 h 3805595"/>
              <a:gd name="connsiteX26" fmla="*/ 4936703 w 7605905"/>
              <a:gd name="connsiteY26" fmla="*/ 1363671 h 3805595"/>
              <a:gd name="connsiteX27" fmla="*/ 5050404 w 7605905"/>
              <a:gd name="connsiteY27" fmla="*/ 1311066 h 3805595"/>
              <a:gd name="connsiteX28" fmla="*/ 5227408 w 7605905"/>
              <a:gd name="connsiteY28" fmla="*/ 1448240 h 3805595"/>
              <a:gd name="connsiteX29" fmla="*/ 5338405 w 7605905"/>
              <a:gd name="connsiteY29" fmla="*/ 1490525 h 3805595"/>
              <a:gd name="connsiteX30" fmla="*/ 5475829 w 7605905"/>
              <a:gd name="connsiteY30" fmla="*/ 1511667 h 3805595"/>
              <a:gd name="connsiteX31" fmla="*/ 5544541 w 7605905"/>
              <a:gd name="connsiteY31" fmla="*/ 1511667 h 3805595"/>
              <a:gd name="connsiteX32" fmla="*/ 5771820 w 7605905"/>
              <a:gd name="connsiteY32" fmla="*/ 1326673 h 3805595"/>
              <a:gd name="connsiteX33" fmla="*/ 5919815 w 7605905"/>
              <a:gd name="connsiteY33" fmla="*/ 1141678 h 3805595"/>
              <a:gd name="connsiteX34" fmla="*/ 6020240 w 7605905"/>
              <a:gd name="connsiteY34" fmla="*/ 1035967 h 3805595"/>
              <a:gd name="connsiteX35" fmla="*/ 6202655 w 7605905"/>
              <a:gd name="connsiteY35" fmla="*/ 925346 h 3805595"/>
              <a:gd name="connsiteX36" fmla="*/ 6456236 w 7605905"/>
              <a:gd name="connsiteY36" fmla="*/ 879856 h 3805595"/>
              <a:gd name="connsiteX37" fmla="*/ 6675648 w 7605905"/>
              <a:gd name="connsiteY37" fmla="*/ 729405 h 3805595"/>
              <a:gd name="connsiteX38" fmla="*/ 6908213 w 7605905"/>
              <a:gd name="connsiteY38" fmla="*/ 449271 h 3805595"/>
              <a:gd name="connsiteX39" fmla="*/ 7146062 w 7605905"/>
              <a:gd name="connsiteY39" fmla="*/ 623694 h 3805595"/>
              <a:gd name="connsiteX40" fmla="*/ 7352199 w 7605905"/>
              <a:gd name="connsiteY40" fmla="*/ 549697 h 3805595"/>
              <a:gd name="connsiteX41" fmla="*/ 7605905 w 7605905"/>
              <a:gd name="connsiteY41"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03566 w 7605905"/>
              <a:gd name="connsiteY21" fmla="*/ 1715474 h 3805595"/>
              <a:gd name="connsiteX22" fmla="*/ 4165013 w 7605905"/>
              <a:gd name="connsiteY22" fmla="*/ 1681054 h 3805595"/>
              <a:gd name="connsiteX23" fmla="*/ 4376435 w 7605905"/>
              <a:gd name="connsiteY23" fmla="*/ 1575093 h 3805595"/>
              <a:gd name="connsiteX24" fmla="*/ 4577285 w 7605905"/>
              <a:gd name="connsiteY24" fmla="*/ 1633234 h 3805595"/>
              <a:gd name="connsiteX25" fmla="*/ 4810100 w 7605905"/>
              <a:gd name="connsiteY25" fmla="*/ 1435214 h 3805595"/>
              <a:gd name="connsiteX26" fmla="*/ 4936703 w 7605905"/>
              <a:gd name="connsiteY26" fmla="*/ 1363671 h 3805595"/>
              <a:gd name="connsiteX27" fmla="*/ 5050404 w 7605905"/>
              <a:gd name="connsiteY27" fmla="*/ 1311066 h 3805595"/>
              <a:gd name="connsiteX28" fmla="*/ 5227408 w 7605905"/>
              <a:gd name="connsiteY28" fmla="*/ 1448240 h 3805595"/>
              <a:gd name="connsiteX29" fmla="*/ 5338405 w 7605905"/>
              <a:gd name="connsiteY29" fmla="*/ 1490525 h 3805595"/>
              <a:gd name="connsiteX30" fmla="*/ 5475829 w 7605905"/>
              <a:gd name="connsiteY30" fmla="*/ 1511667 h 3805595"/>
              <a:gd name="connsiteX31" fmla="*/ 5544541 w 7605905"/>
              <a:gd name="connsiteY31" fmla="*/ 1511667 h 3805595"/>
              <a:gd name="connsiteX32" fmla="*/ 5771820 w 7605905"/>
              <a:gd name="connsiteY32" fmla="*/ 1326673 h 3805595"/>
              <a:gd name="connsiteX33" fmla="*/ 5919815 w 7605905"/>
              <a:gd name="connsiteY33" fmla="*/ 1141678 h 3805595"/>
              <a:gd name="connsiteX34" fmla="*/ 6020240 w 7605905"/>
              <a:gd name="connsiteY34" fmla="*/ 1035967 h 3805595"/>
              <a:gd name="connsiteX35" fmla="*/ 6202655 w 7605905"/>
              <a:gd name="connsiteY35" fmla="*/ 925346 h 3805595"/>
              <a:gd name="connsiteX36" fmla="*/ 6456236 w 7605905"/>
              <a:gd name="connsiteY36" fmla="*/ 879856 h 3805595"/>
              <a:gd name="connsiteX37" fmla="*/ 6675648 w 7605905"/>
              <a:gd name="connsiteY37" fmla="*/ 729405 h 3805595"/>
              <a:gd name="connsiteX38" fmla="*/ 6908213 w 7605905"/>
              <a:gd name="connsiteY38" fmla="*/ 449271 h 3805595"/>
              <a:gd name="connsiteX39" fmla="*/ 7146062 w 7605905"/>
              <a:gd name="connsiteY39" fmla="*/ 623694 h 3805595"/>
              <a:gd name="connsiteX40" fmla="*/ 7352199 w 7605905"/>
              <a:gd name="connsiteY40" fmla="*/ 549697 h 3805595"/>
              <a:gd name="connsiteX41" fmla="*/ 7605905 w 7605905"/>
              <a:gd name="connsiteY41"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03566 w 7605905"/>
              <a:gd name="connsiteY21" fmla="*/ 1715474 h 3805595"/>
              <a:gd name="connsiteX22" fmla="*/ 4165013 w 7605905"/>
              <a:gd name="connsiteY22" fmla="*/ 1681054 h 3805595"/>
              <a:gd name="connsiteX23" fmla="*/ 4376435 w 7605905"/>
              <a:gd name="connsiteY23" fmla="*/ 1575093 h 3805595"/>
              <a:gd name="connsiteX24" fmla="*/ 4577285 w 7605905"/>
              <a:gd name="connsiteY24" fmla="*/ 1633234 h 3805595"/>
              <a:gd name="connsiteX25" fmla="*/ 4810100 w 7605905"/>
              <a:gd name="connsiteY25" fmla="*/ 1435214 h 3805595"/>
              <a:gd name="connsiteX26" fmla="*/ 4936703 w 7605905"/>
              <a:gd name="connsiteY26" fmla="*/ 1363671 h 3805595"/>
              <a:gd name="connsiteX27" fmla="*/ 5050404 w 7605905"/>
              <a:gd name="connsiteY27" fmla="*/ 1311066 h 3805595"/>
              <a:gd name="connsiteX28" fmla="*/ 5227408 w 7605905"/>
              <a:gd name="connsiteY28" fmla="*/ 1448240 h 3805595"/>
              <a:gd name="connsiteX29" fmla="*/ 5338405 w 7605905"/>
              <a:gd name="connsiteY29" fmla="*/ 1490525 h 3805595"/>
              <a:gd name="connsiteX30" fmla="*/ 5475829 w 7605905"/>
              <a:gd name="connsiteY30" fmla="*/ 1511667 h 3805595"/>
              <a:gd name="connsiteX31" fmla="*/ 5544541 w 7605905"/>
              <a:gd name="connsiteY31" fmla="*/ 1511667 h 3805595"/>
              <a:gd name="connsiteX32" fmla="*/ 5771820 w 7605905"/>
              <a:gd name="connsiteY32" fmla="*/ 1326673 h 3805595"/>
              <a:gd name="connsiteX33" fmla="*/ 5919815 w 7605905"/>
              <a:gd name="connsiteY33" fmla="*/ 1141678 h 3805595"/>
              <a:gd name="connsiteX34" fmla="*/ 6020240 w 7605905"/>
              <a:gd name="connsiteY34" fmla="*/ 1035967 h 3805595"/>
              <a:gd name="connsiteX35" fmla="*/ 6202655 w 7605905"/>
              <a:gd name="connsiteY35" fmla="*/ 925346 h 3805595"/>
              <a:gd name="connsiteX36" fmla="*/ 6456236 w 7605905"/>
              <a:gd name="connsiteY36" fmla="*/ 879856 h 3805595"/>
              <a:gd name="connsiteX37" fmla="*/ 6675648 w 7605905"/>
              <a:gd name="connsiteY37" fmla="*/ 729405 h 3805595"/>
              <a:gd name="connsiteX38" fmla="*/ 6908213 w 7605905"/>
              <a:gd name="connsiteY38" fmla="*/ 449271 h 3805595"/>
              <a:gd name="connsiteX39" fmla="*/ 7146062 w 7605905"/>
              <a:gd name="connsiteY39" fmla="*/ 623694 h 3805595"/>
              <a:gd name="connsiteX40" fmla="*/ 7352199 w 7605905"/>
              <a:gd name="connsiteY40" fmla="*/ 549697 h 3805595"/>
              <a:gd name="connsiteX41" fmla="*/ 7605905 w 7605905"/>
              <a:gd name="connsiteY41"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03566 w 7605905"/>
              <a:gd name="connsiteY21" fmla="*/ 1715474 h 3805595"/>
              <a:gd name="connsiteX22" fmla="*/ 4165013 w 7605905"/>
              <a:gd name="connsiteY22" fmla="*/ 1681054 h 3805595"/>
              <a:gd name="connsiteX23" fmla="*/ 4376435 w 7605905"/>
              <a:gd name="connsiteY23" fmla="*/ 1575093 h 3805595"/>
              <a:gd name="connsiteX24" fmla="*/ 4577285 w 7605905"/>
              <a:gd name="connsiteY24" fmla="*/ 1633234 h 3805595"/>
              <a:gd name="connsiteX25" fmla="*/ 4810100 w 7605905"/>
              <a:gd name="connsiteY25" fmla="*/ 1435214 h 3805595"/>
              <a:gd name="connsiteX26" fmla="*/ 4936703 w 7605905"/>
              <a:gd name="connsiteY26" fmla="*/ 1363671 h 3805595"/>
              <a:gd name="connsiteX27" fmla="*/ 5050404 w 7605905"/>
              <a:gd name="connsiteY27" fmla="*/ 1311066 h 3805595"/>
              <a:gd name="connsiteX28" fmla="*/ 5227408 w 7605905"/>
              <a:gd name="connsiteY28" fmla="*/ 1448240 h 3805595"/>
              <a:gd name="connsiteX29" fmla="*/ 5338405 w 7605905"/>
              <a:gd name="connsiteY29" fmla="*/ 1490525 h 3805595"/>
              <a:gd name="connsiteX30" fmla="*/ 5475829 w 7605905"/>
              <a:gd name="connsiteY30" fmla="*/ 1511667 h 3805595"/>
              <a:gd name="connsiteX31" fmla="*/ 5544541 w 7605905"/>
              <a:gd name="connsiteY31" fmla="*/ 1511667 h 3805595"/>
              <a:gd name="connsiteX32" fmla="*/ 5771820 w 7605905"/>
              <a:gd name="connsiteY32" fmla="*/ 1326673 h 3805595"/>
              <a:gd name="connsiteX33" fmla="*/ 5919815 w 7605905"/>
              <a:gd name="connsiteY33" fmla="*/ 1141678 h 3805595"/>
              <a:gd name="connsiteX34" fmla="*/ 6020240 w 7605905"/>
              <a:gd name="connsiteY34" fmla="*/ 1035967 h 3805595"/>
              <a:gd name="connsiteX35" fmla="*/ 6202655 w 7605905"/>
              <a:gd name="connsiteY35" fmla="*/ 925346 h 3805595"/>
              <a:gd name="connsiteX36" fmla="*/ 6456236 w 7605905"/>
              <a:gd name="connsiteY36" fmla="*/ 879856 h 3805595"/>
              <a:gd name="connsiteX37" fmla="*/ 6675648 w 7605905"/>
              <a:gd name="connsiteY37" fmla="*/ 729405 h 3805595"/>
              <a:gd name="connsiteX38" fmla="*/ 6908213 w 7605905"/>
              <a:gd name="connsiteY38" fmla="*/ 449271 h 3805595"/>
              <a:gd name="connsiteX39" fmla="*/ 7146062 w 7605905"/>
              <a:gd name="connsiteY39" fmla="*/ 623694 h 3805595"/>
              <a:gd name="connsiteX40" fmla="*/ 7352199 w 7605905"/>
              <a:gd name="connsiteY40" fmla="*/ 549697 h 3805595"/>
              <a:gd name="connsiteX41" fmla="*/ 7605905 w 7605905"/>
              <a:gd name="connsiteY41"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65013 w 7605905"/>
              <a:gd name="connsiteY22" fmla="*/ 1681054 h 3805595"/>
              <a:gd name="connsiteX23" fmla="*/ 4376435 w 7605905"/>
              <a:gd name="connsiteY23" fmla="*/ 1575093 h 3805595"/>
              <a:gd name="connsiteX24" fmla="*/ 4577285 w 7605905"/>
              <a:gd name="connsiteY24" fmla="*/ 1633234 h 3805595"/>
              <a:gd name="connsiteX25" fmla="*/ 4810100 w 7605905"/>
              <a:gd name="connsiteY25" fmla="*/ 1435214 h 3805595"/>
              <a:gd name="connsiteX26" fmla="*/ 4936703 w 7605905"/>
              <a:gd name="connsiteY26" fmla="*/ 1363671 h 3805595"/>
              <a:gd name="connsiteX27" fmla="*/ 5050404 w 7605905"/>
              <a:gd name="connsiteY27" fmla="*/ 1311066 h 3805595"/>
              <a:gd name="connsiteX28" fmla="*/ 5227408 w 7605905"/>
              <a:gd name="connsiteY28" fmla="*/ 1448240 h 3805595"/>
              <a:gd name="connsiteX29" fmla="*/ 5338405 w 7605905"/>
              <a:gd name="connsiteY29" fmla="*/ 1490525 h 3805595"/>
              <a:gd name="connsiteX30" fmla="*/ 5475829 w 7605905"/>
              <a:gd name="connsiteY30" fmla="*/ 1511667 h 3805595"/>
              <a:gd name="connsiteX31" fmla="*/ 5544541 w 7605905"/>
              <a:gd name="connsiteY31" fmla="*/ 1511667 h 3805595"/>
              <a:gd name="connsiteX32" fmla="*/ 5771820 w 7605905"/>
              <a:gd name="connsiteY32" fmla="*/ 1326673 h 3805595"/>
              <a:gd name="connsiteX33" fmla="*/ 5919815 w 7605905"/>
              <a:gd name="connsiteY33" fmla="*/ 1141678 h 3805595"/>
              <a:gd name="connsiteX34" fmla="*/ 6020240 w 7605905"/>
              <a:gd name="connsiteY34" fmla="*/ 1035967 h 3805595"/>
              <a:gd name="connsiteX35" fmla="*/ 6202655 w 7605905"/>
              <a:gd name="connsiteY35" fmla="*/ 925346 h 3805595"/>
              <a:gd name="connsiteX36" fmla="*/ 6456236 w 7605905"/>
              <a:gd name="connsiteY36" fmla="*/ 879856 h 3805595"/>
              <a:gd name="connsiteX37" fmla="*/ 6675648 w 7605905"/>
              <a:gd name="connsiteY37" fmla="*/ 729405 h 3805595"/>
              <a:gd name="connsiteX38" fmla="*/ 6908213 w 7605905"/>
              <a:gd name="connsiteY38" fmla="*/ 449271 h 3805595"/>
              <a:gd name="connsiteX39" fmla="*/ 7146062 w 7605905"/>
              <a:gd name="connsiteY39" fmla="*/ 623694 h 3805595"/>
              <a:gd name="connsiteX40" fmla="*/ 7352199 w 7605905"/>
              <a:gd name="connsiteY40" fmla="*/ 549697 h 3805595"/>
              <a:gd name="connsiteX41" fmla="*/ 7605905 w 7605905"/>
              <a:gd name="connsiteY41"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6435 w 7605905"/>
              <a:gd name="connsiteY23" fmla="*/ 1575093 h 3805595"/>
              <a:gd name="connsiteX24" fmla="*/ 4577285 w 7605905"/>
              <a:gd name="connsiteY24" fmla="*/ 1633234 h 3805595"/>
              <a:gd name="connsiteX25" fmla="*/ 4810100 w 7605905"/>
              <a:gd name="connsiteY25" fmla="*/ 1435214 h 3805595"/>
              <a:gd name="connsiteX26" fmla="*/ 4936703 w 7605905"/>
              <a:gd name="connsiteY26" fmla="*/ 1363671 h 3805595"/>
              <a:gd name="connsiteX27" fmla="*/ 5050404 w 7605905"/>
              <a:gd name="connsiteY27" fmla="*/ 1311066 h 3805595"/>
              <a:gd name="connsiteX28" fmla="*/ 5227408 w 7605905"/>
              <a:gd name="connsiteY28" fmla="*/ 1448240 h 3805595"/>
              <a:gd name="connsiteX29" fmla="*/ 5338405 w 7605905"/>
              <a:gd name="connsiteY29" fmla="*/ 1490525 h 3805595"/>
              <a:gd name="connsiteX30" fmla="*/ 5475829 w 7605905"/>
              <a:gd name="connsiteY30" fmla="*/ 1511667 h 3805595"/>
              <a:gd name="connsiteX31" fmla="*/ 5544541 w 7605905"/>
              <a:gd name="connsiteY31" fmla="*/ 1511667 h 3805595"/>
              <a:gd name="connsiteX32" fmla="*/ 5771820 w 7605905"/>
              <a:gd name="connsiteY32" fmla="*/ 1326673 h 3805595"/>
              <a:gd name="connsiteX33" fmla="*/ 5919815 w 7605905"/>
              <a:gd name="connsiteY33" fmla="*/ 1141678 h 3805595"/>
              <a:gd name="connsiteX34" fmla="*/ 6020240 w 7605905"/>
              <a:gd name="connsiteY34" fmla="*/ 1035967 h 3805595"/>
              <a:gd name="connsiteX35" fmla="*/ 6202655 w 7605905"/>
              <a:gd name="connsiteY35" fmla="*/ 925346 h 3805595"/>
              <a:gd name="connsiteX36" fmla="*/ 6456236 w 7605905"/>
              <a:gd name="connsiteY36" fmla="*/ 879856 h 3805595"/>
              <a:gd name="connsiteX37" fmla="*/ 6675648 w 7605905"/>
              <a:gd name="connsiteY37" fmla="*/ 729405 h 3805595"/>
              <a:gd name="connsiteX38" fmla="*/ 6908213 w 7605905"/>
              <a:gd name="connsiteY38" fmla="*/ 449271 h 3805595"/>
              <a:gd name="connsiteX39" fmla="*/ 7146062 w 7605905"/>
              <a:gd name="connsiteY39" fmla="*/ 623694 h 3805595"/>
              <a:gd name="connsiteX40" fmla="*/ 7352199 w 7605905"/>
              <a:gd name="connsiteY40" fmla="*/ 549697 h 3805595"/>
              <a:gd name="connsiteX41" fmla="*/ 7605905 w 7605905"/>
              <a:gd name="connsiteY41"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77285 w 7605905"/>
              <a:gd name="connsiteY24" fmla="*/ 1633234 h 3805595"/>
              <a:gd name="connsiteX25" fmla="*/ 4810100 w 7605905"/>
              <a:gd name="connsiteY25" fmla="*/ 1435214 h 3805595"/>
              <a:gd name="connsiteX26" fmla="*/ 4936703 w 7605905"/>
              <a:gd name="connsiteY26" fmla="*/ 1363671 h 3805595"/>
              <a:gd name="connsiteX27" fmla="*/ 5050404 w 7605905"/>
              <a:gd name="connsiteY27" fmla="*/ 1311066 h 3805595"/>
              <a:gd name="connsiteX28" fmla="*/ 5227408 w 7605905"/>
              <a:gd name="connsiteY28" fmla="*/ 1448240 h 3805595"/>
              <a:gd name="connsiteX29" fmla="*/ 5338405 w 7605905"/>
              <a:gd name="connsiteY29" fmla="*/ 1490525 h 3805595"/>
              <a:gd name="connsiteX30" fmla="*/ 5475829 w 7605905"/>
              <a:gd name="connsiteY30" fmla="*/ 1511667 h 3805595"/>
              <a:gd name="connsiteX31" fmla="*/ 5544541 w 7605905"/>
              <a:gd name="connsiteY31" fmla="*/ 1511667 h 3805595"/>
              <a:gd name="connsiteX32" fmla="*/ 5771820 w 7605905"/>
              <a:gd name="connsiteY32" fmla="*/ 1326673 h 3805595"/>
              <a:gd name="connsiteX33" fmla="*/ 5919815 w 7605905"/>
              <a:gd name="connsiteY33" fmla="*/ 1141678 h 3805595"/>
              <a:gd name="connsiteX34" fmla="*/ 6020240 w 7605905"/>
              <a:gd name="connsiteY34" fmla="*/ 1035967 h 3805595"/>
              <a:gd name="connsiteX35" fmla="*/ 6202655 w 7605905"/>
              <a:gd name="connsiteY35" fmla="*/ 925346 h 3805595"/>
              <a:gd name="connsiteX36" fmla="*/ 6456236 w 7605905"/>
              <a:gd name="connsiteY36" fmla="*/ 879856 h 3805595"/>
              <a:gd name="connsiteX37" fmla="*/ 6675648 w 7605905"/>
              <a:gd name="connsiteY37" fmla="*/ 729405 h 3805595"/>
              <a:gd name="connsiteX38" fmla="*/ 6908213 w 7605905"/>
              <a:gd name="connsiteY38" fmla="*/ 449271 h 3805595"/>
              <a:gd name="connsiteX39" fmla="*/ 7146062 w 7605905"/>
              <a:gd name="connsiteY39" fmla="*/ 623694 h 3805595"/>
              <a:gd name="connsiteX40" fmla="*/ 7352199 w 7605905"/>
              <a:gd name="connsiteY40" fmla="*/ 549697 h 3805595"/>
              <a:gd name="connsiteX41" fmla="*/ 7605905 w 7605905"/>
              <a:gd name="connsiteY41"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44958 w 7605905"/>
              <a:gd name="connsiteY24" fmla="*/ 1428738 h 3805595"/>
              <a:gd name="connsiteX25" fmla="*/ 4810100 w 7605905"/>
              <a:gd name="connsiteY25" fmla="*/ 1435214 h 3805595"/>
              <a:gd name="connsiteX26" fmla="*/ 4936703 w 7605905"/>
              <a:gd name="connsiteY26" fmla="*/ 1363671 h 3805595"/>
              <a:gd name="connsiteX27" fmla="*/ 5050404 w 7605905"/>
              <a:gd name="connsiteY27" fmla="*/ 1311066 h 3805595"/>
              <a:gd name="connsiteX28" fmla="*/ 5227408 w 7605905"/>
              <a:gd name="connsiteY28" fmla="*/ 1448240 h 3805595"/>
              <a:gd name="connsiteX29" fmla="*/ 5338405 w 7605905"/>
              <a:gd name="connsiteY29" fmla="*/ 1490525 h 3805595"/>
              <a:gd name="connsiteX30" fmla="*/ 5475829 w 7605905"/>
              <a:gd name="connsiteY30" fmla="*/ 1511667 h 3805595"/>
              <a:gd name="connsiteX31" fmla="*/ 5544541 w 7605905"/>
              <a:gd name="connsiteY31" fmla="*/ 1511667 h 3805595"/>
              <a:gd name="connsiteX32" fmla="*/ 5771820 w 7605905"/>
              <a:gd name="connsiteY32" fmla="*/ 1326673 h 3805595"/>
              <a:gd name="connsiteX33" fmla="*/ 5919815 w 7605905"/>
              <a:gd name="connsiteY33" fmla="*/ 1141678 h 3805595"/>
              <a:gd name="connsiteX34" fmla="*/ 6020240 w 7605905"/>
              <a:gd name="connsiteY34" fmla="*/ 1035967 h 3805595"/>
              <a:gd name="connsiteX35" fmla="*/ 6202655 w 7605905"/>
              <a:gd name="connsiteY35" fmla="*/ 925346 h 3805595"/>
              <a:gd name="connsiteX36" fmla="*/ 6456236 w 7605905"/>
              <a:gd name="connsiteY36" fmla="*/ 879856 h 3805595"/>
              <a:gd name="connsiteX37" fmla="*/ 6675648 w 7605905"/>
              <a:gd name="connsiteY37" fmla="*/ 729405 h 3805595"/>
              <a:gd name="connsiteX38" fmla="*/ 6908213 w 7605905"/>
              <a:gd name="connsiteY38" fmla="*/ 449271 h 3805595"/>
              <a:gd name="connsiteX39" fmla="*/ 7146062 w 7605905"/>
              <a:gd name="connsiteY39" fmla="*/ 623694 h 3805595"/>
              <a:gd name="connsiteX40" fmla="*/ 7352199 w 7605905"/>
              <a:gd name="connsiteY40" fmla="*/ 549697 h 3805595"/>
              <a:gd name="connsiteX41" fmla="*/ 7605905 w 7605905"/>
              <a:gd name="connsiteY41"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44958 w 7605905"/>
              <a:gd name="connsiteY24" fmla="*/ 1428738 h 3805595"/>
              <a:gd name="connsiteX25" fmla="*/ 4788549 w 7605905"/>
              <a:gd name="connsiteY25" fmla="*/ 1263007 h 3805595"/>
              <a:gd name="connsiteX26" fmla="*/ 4936703 w 7605905"/>
              <a:gd name="connsiteY26" fmla="*/ 1363671 h 3805595"/>
              <a:gd name="connsiteX27" fmla="*/ 5050404 w 7605905"/>
              <a:gd name="connsiteY27" fmla="*/ 1311066 h 3805595"/>
              <a:gd name="connsiteX28" fmla="*/ 5227408 w 7605905"/>
              <a:gd name="connsiteY28" fmla="*/ 1448240 h 3805595"/>
              <a:gd name="connsiteX29" fmla="*/ 5338405 w 7605905"/>
              <a:gd name="connsiteY29" fmla="*/ 1490525 h 3805595"/>
              <a:gd name="connsiteX30" fmla="*/ 5475829 w 7605905"/>
              <a:gd name="connsiteY30" fmla="*/ 1511667 h 3805595"/>
              <a:gd name="connsiteX31" fmla="*/ 5544541 w 7605905"/>
              <a:gd name="connsiteY31" fmla="*/ 1511667 h 3805595"/>
              <a:gd name="connsiteX32" fmla="*/ 5771820 w 7605905"/>
              <a:gd name="connsiteY32" fmla="*/ 1326673 h 3805595"/>
              <a:gd name="connsiteX33" fmla="*/ 5919815 w 7605905"/>
              <a:gd name="connsiteY33" fmla="*/ 1141678 h 3805595"/>
              <a:gd name="connsiteX34" fmla="*/ 6020240 w 7605905"/>
              <a:gd name="connsiteY34" fmla="*/ 1035967 h 3805595"/>
              <a:gd name="connsiteX35" fmla="*/ 6202655 w 7605905"/>
              <a:gd name="connsiteY35" fmla="*/ 925346 h 3805595"/>
              <a:gd name="connsiteX36" fmla="*/ 6456236 w 7605905"/>
              <a:gd name="connsiteY36" fmla="*/ 879856 h 3805595"/>
              <a:gd name="connsiteX37" fmla="*/ 6675648 w 7605905"/>
              <a:gd name="connsiteY37" fmla="*/ 729405 h 3805595"/>
              <a:gd name="connsiteX38" fmla="*/ 6908213 w 7605905"/>
              <a:gd name="connsiteY38" fmla="*/ 449271 h 3805595"/>
              <a:gd name="connsiteX39" fmla="*/ 7146062 w 7605905"/>
              <a:gd name="connsiteY39" fmla="*/ 623694 h 3805595"/>
              <a:gd name="connsiteX40" fmla="*/ 7352199 w 7605905"/>
              <a:gd name="connsiteY40" fmla="*/ 549697 h 3805595"/>
              <a:gd name="connsiteX41" fmla="*/ 7605905 w 7605905"/>
              <a:gd name="connsiteY41"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44958 w 7605905"/>
              <a:gd name="connsiteY24" fmla="*/ 1428738 h 3805595"/>
              <a:gd name="connsiteX25" fmla="*/ 4788549 w 7605905"/>
              <a:gd name="connsiteY25" fmla="*/ 1263007 h 3805595"/>
              <a:gd name="connsiteX26" fmla="*/ 4898988 w 7605905"/>
              <a:gd name="connsiteY26" fmla="*/ 1611219 h 3805595"/>
              <a:gd name="connsiteX27" fmla="*/ 5050404 w 7605905"/>
              <a:gd name="connsiteY27" fmla="*/ 1311066 h 3805595"/>
              <a:gd name="connsiteX28" fmla="*/ 5227408 w 7605905"/>
              <a:gd name="connsiteY28" fmla="*/ 1448240 h 3805595"/>
              <a:gd name="connsiteX29" fmla="*/ 5338405 w 7605905"/>
              <a:gd name="connsiteY29" fmla="*/ 1490525 h 3805595"/>
              <a:gd name="connsiteX30" fmla="*/ 5475829 w 7605905"/>
              <a:gd name="connsiteY30" fmla="*/ 1511667 h 3805595"/>
              <a:gd name="connsiteX31" fmla="*/ 5544541 w 7605905"/>
              <a:gd name="connsiteY31" fmla="*/ 1511667 h 3805595"/>
              <a:gd name="connsiteX32" fmla="*/ 5771820 w 7605905"/>
              <a:gd name="connsiteY32" fmla="*/ 1326673 h 3805595"/>
              <a:gd name="connsiteX33" fmla="*/ 5919815 w 7605905"/>
              <a:gd name="connsiteY33" fmla="*/ 1141678 h 3805595"/>
              <a:gd name="connsiteX34" fmla="*/ 6020240 w 7605905"/>
              <a:gd name="connsiteY34" fmla="*/ 1035967 h 3805595"/>
              <a:gd name="connsiteX35" fmla="*/ 6202655 w 7605905"/>
              <a:gd name="connsiteY35" fmla="*/ 925346 h 3805595"/>
              <a:gd name="connsiteX36" fmla="*/ 6456236 w 7605905"/>
              <a:gd name="connsiteY36" fmla="*/ 879856 h 3805595"/>
              <a:gd name="connsiteX37" fmla="*/ 6675648 w 7605905"/>
              <a:gd name="connsiteY37" fmla="*/ 729405 h 3805595"/>
              <a:gd name="connsiteX38" fmla="*/ 6908213 w 7605905"/>
              <a:gd name="connsiteY38" fmla="*/ 449271 h 3805595"/>
              <a:gd name="connsiteX39" fmla="*/ 7146062 w 7605905"/>
              <a:gd name="connsiteY39" fmla="*/ 623694 h 3805595"/>
              <a:gd name="connsiteX40" fmla="*/ 7352199 w 7605905"/>
              <a:gd name="connsiteY40" fmla="*/ 549697 h 3805595"/>
              <a:gd name="connsiteX41" fmla="*/ 7605905 w 7605905"/>
              <a:gd name="connsiteY41"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44958 w 7605905"/>
              <a:gd name="connsiteY24" fmla="*/ 1428738 h 3805595"/>
              <a:gd name="connsiteX25" fmla="*/ 4788549 w 7605905"/>
              <a:gd name="connsiteY25" fmla="*/ 1263007 h 3805595"/>
              <a:gd name="connsiteX26" fmla="*/ 4898988 w 7605905"/>
              <a:gd name="connsiteY26" fmla="*/ 1611219 h 3805595"/>
              <a:gd name="connsiteX27" fmla="*/ 5120445 w 7605905"/>
              <a:gd name="connsiteY27" fmla="*/ 1698531 h 3805595"/>
              <a:gd name="connsiteX28" fmla="*/ 5227408 w 7605905"/>
              <a:gd name="connsiteY28" fmla="*/ 1448240 h 3805595"/>
              <a:gd name="connsiteX29" fmla="*/ 5338405 w 7605905"/>
              <a:gd name="connsiteY29" fmla="*/ 1490525 h 3805595"/>
              <a:gd name="connsiteX30" fmla="*/ 5475829 w 7605905"/>
              <a:gd name="connsiteY30" fmla="*/ 1511667 h 3805595"/>
              <a:gd name="connsiteX31" fmla="*/ 5544541 w 7605905"/>
              <a:gd name="connsiteY31" fmla="*/ 1511667 h 3805595"/>
              <a:gd name="connsiteX32" fmla="*/ 5771820 w 7605905"/>
              <a:gd name="connsiteY32" fmla="*/ 1326673 h 3805595"/>
              <a:gd name="connsiteX33" fmla="*/ 5919815 w 7605905"/>
              <a:gd name="connsiteY33" fmla="*/ 1141678 h 3805595"/>
              <a:gd name="connsiteX34" fmla="*/ 6020240 w 7605905"/>
              <a:gd name="connsiteY34" fmla="*/ 1035967 h 3805595"/>
              <a:gd name="connsiteX35" fmla="*/ 6202655 w 7605905"/>
              <a:gd name="connsiteY35" fmla="*/ 925346 h 3805595"/>
              <a:gd name="connsiteX36" fmla="*/ 6456236 w 7605905"/>
              <a:gd name="connsiteY36" fmla="*/ 879856 h 3805595"/>
              <a:gd name="connsiteX37" fmla="*/ 6675648 w 7605905"/>
              <a:gd name="connsiteY37" fmla="*/ 729405 h 3805595"/>
              <a:gd name="connsiteX38" fmla="*/ 6908213 w 7605905"/>
              <a:gd name="connsiteY38" fmla="*/ 449271 h 3805595"/>
              <a:gd name="connsiteX39" fmla="*/ 7146062 w 7605905"/>
              <a:gd name="connsiteY39" fmla="*/ 623694 h 3805595"/>
              <a:gd name="connsiteX40" fmla="*/ 7352199 w 7605905"/>
              <a:gd name="connsiteY40" fmla="*/ 549697 h 3805595"/>
              <a:gd name="connsiteX41" fmla="*/ 7605905 w 7605905"/>
              <a:gd name="connsiteY41"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44958 w 7605905"/>
              <a:gd name="connsiteY24" fmla="*/ 1428738 h 3805595"/>
              <a:gd name="connsiteX25" fmla="*/ 4788549 w 7605905"/>
              <a:gd name="connsiteY25" fmla="*/ 1263007 h 3805595"/>
              <a:gd name="connsiteX26" fmla="*/ 4898988 w 7605905"/>
              <a:gd name="connsiteY26" fmla="*/ 1611219 h 3805595"/>
              <a:gd name="connsiteX27" fmla="*/ 5120445 w 7605905"/>
              <a:gd name="connsiteY27" fmla="*/ 1698531 h 3805595"/>
              <a:gd name="connsiteX28" fmla="*/ 5227408 w 7605905"/>
              <a:gd name="connsiteY28" fmla="*/ 1448240 h 3805595"/>
              <a:gd name="connsiteX29" fmla="*/ 5446161 w 7605905"/>
              <a:gd name="connsiteY29" fmla="*/ 1845701 h 3805595"/>
              <a:gd name="connsiteX30" fmla="*/ 5475829 w 7605905"/>
              <a:gd name="connsiteY30" fmla="*/ 1511667 h 3805595"/>
              <a:gd name="connsiteX31" fmla="*/ 5544541 w 7605905"/>
              <a:gd name="connsiteY31" fmla="*/ 1511667 h 3805595"/>
              <a:gd name="connsiteX32" fmla="*/ 5771820 w 7605905"/>
              <a:gd name="connsiteY32" fmla="*/ 1326673 h 3805595"/>
              <a:gd name="connsiteX33" fmla="*/ 5919815 w 7605905"/>
              <a:gd name="connsiteY33" fmla="*/ 1141678 h 3805595"/>
              <a:gd name="connsiteX34" fmla="*/ 6020240 w 7605905"/>
              <a:gd name="connsiteY34" fmla="*/ 1035967 h 3805595"/>
              <a:gd name="connsiteX35" fmla="*/ 6202655 w 7605905"/>
              <a:gd name="connsiteY35" fmla="*/ 925346 h 3805595"/>
              <a:gd name="connsiteX36" fmla="*/ 6456236 w 7605905"/>
              <a:gd name="connsiteY36" fmla="*/ 879856 h 3805595"/>
              <a:gd name="connsiteX37" fmla="*/ 6675648 w 7605905"/>
              <a:gd name="connsiteY37" fmla="*/ 729405 h 3805595"/>
              <a:gd name="connsiteX38" fmla="*/ 6908213 w 7605905"/>
              <a:gd name="connsiteY38" fmla="*/ 449271 h 3805595"/>
              <a:gd name="connsiteX39" fmla="*/ 7146062 w 7605905"/>
              <a:gd name="connsiteY39" fmla="*/ 623694 h 3805595"/>
              <a:gd name="connsiteX40" fmla="*/ 7352199 w 7605905"/>
              <a:gd name="connsiteY40" fmla="*/ 549697 h 3805595"/>
              <a:gd name="connsiteX41" fmla="*/ 7605905 w 7605905"/>
              <a:gd name="connsiteY41"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44958 w 7605905"/>
              <a:gd name="connsiteY24" fmla="*/ 1428738 h 3805595"/>
              <a:gd name="connsiteX25" fmla="*/ 4788549 w 7605905"/>
              <a:gd name="connsiteY25" fmla="*/ 1263007 h 3805595"/>
              <a:gd name="connsiteX26" fmla="*/ 4898988 w 7605905"/>
              <a:gd name="connsiteY26" fmla="*/ 1611219 h 3805595"/>
              <a:gd name="connsiteX27" fmla="*/ 5120445 w 7605905"/>
              <a:gd name="connsiteY27" fmla="*/ 1698531 h 3805595"/>
              <a:gd name="connsiteX28" fmla="*/ 5232796 w 7605905"/>
              <a:gd name="connsiteY28" fmla="*/ 1803416 h 3805595"/>
              <a:gd name="connsiteX29" fmla="*/ 5446161 w 7605905"/>
              <a:gd name="connsiteY29" fmla="*/ 1845701 h 3805595"/>
              <a:gd name="connsiteX30" fmla="*/ 5475829 w 7605905"/>
              <a:gd name="connsiteY30" fmla="*/ 1511667 h 3805595"/>
              <a:gd name="connsiteX31" fmla="*/ 5544541 w 7605905"/>
              <a:gd name="connsiteY31" fmla="*/ 1511667 h 3805595"/>
              <a:gd name="connsiteX32" fmla="*/ 5771820 w 7605905"/>
              <a:gd name="connsiteY32" fmla="*/ 1326673 h 3805595"/>
              <a:gd name="connsiteX33" fmla="*/ 5919815 w 7605905"/>
              <a:gd name="connsiteY33" fmla="*/ 1141678 h 3805595"/>
              <a:gd name="connsiteX34" fmla="*/ 6020240 w 7605905"/>
              <a:gd name="connsiteY34" fmla="*/ 1035967 h 3805595"/>
              <a:gd name="connsiteX35" fmla="*/ 6202655 w 7605905"/>
              <a:gd name="connsiteY35" fmla="*/ 925346 h 3805595"/>
              <a:gd name="connsiteX36" fmla="*/ 6456236 w 7605905"/>
              <a:gd name="connsiteY36" fmla="*/ 879856 h 3805595"/>
              <a:gd name="connsiteX37" fmla="*/ 6675648 w 7605905"/>
              <a:gd name="connsiteY37" fmla="*/ 729405 h 3805595"/>
              <a:gd name="connsiteX38" fmla="*/ 6908213 w 7605905"/>
              <a:gd name="connsiteY38" fmla="*/ 449271 h 3805595"/>
              <a:gd name="connsiteX39" fmla="*/ 7146062 w 7605905"/>
              <a:gd name="connsiteY39" fmla="*/ 623694 h 3805595"/>
              <a:gd name="connsiteX40" fmla="*/ 7352199 w 7605905"/>
              <a:gd name="connsiteY40" fmla="*/ 549697 h 3805595"/>
              <a:gd name="connsiteX41" fmla="*/ 7605905 w 7605905"/>
              <a:gd name="connsiteY41"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44958 w 7605905"/>
              <a:gd name="connsiteY24" fmla="*/ 1428738 h 3805595"/>
              <a:gd name="connsiteX25" fmla="*/ 4788549 w 7605905"/>
              <a:gd name="connsiteY25" fmla="*/ 1263007 h 3805595"/>
              <a:gd name="connsiteX26" fmla="*/ 4898988 w 7605905"/>
              <a:gd name="connsiteY26" fmla="*/ 1611219 h 3805595"/>
              <a:gd name="connsiteX27" fmla="*/ 5120445 w 7605905"/>
              <a:gd name="connsiteY27" fmla="*/ 1698531 h 3805595"/>
              <a:gd name="connsiteX28" fmla="*/ 5232796 w 7605905"/>
              <a:gd name="connsiteY28" fmla="*/ 1803416 h 3805595"/>
              <a:gd name="connsiteX29" fmla="*/ 5446161 w 7605905"/>
              <a:gd name="connsiteY29" fmla="*/ 1845701 h 3805595"/>
              <a:gd name="connsiteX30" fmla="*/ 5637463 w 7605905"/>
              <a:gd name="connsiteY30" fmla="*/ 1737688 h 3805595"/>
              <a:gd name="connsiteX31" fmla="*/ 5544541 w 7605905"/>
              <a:gd name="connsiteY31" fmla="*/ 1511667 h 3805595"/>
              <a:gd name="connsiteX32" fmla="*/ 5771820 w 7605905"/>
              <a:gd name="connsiteY32" fmla="*/ 1326673 h 3805595"/>
              <a:gd name="connsiteX33" fmla="*/ 5919815 w 7605905"/>
              <a:gd name="connsiteY33" fmla="*/ 1141678 h 3805595"/>
              <a:gd name="connsiteX34" fmla="*/ 6020240 w 7605905"/>
              <a:gd name="connsiteY34" fmla="*/ 1035967 h 3805595"/>
              <a:gd name="connsiteX35" fmla="*/ 6202655 w 7605905"/>
              <a:gd name="connsiteY35" fmla="*/ 925346 h 3805595"/>
              <a:gd name="connsiteX36" fmla="*/ 6456236 w 7605905"/>
              <a:gd name="connsiteY36" fmla="*/ 879856 h 3805595"/>
              <a:gd name="connsiteX37" fmla="*/ 6675648 w 7605905"/>
              <a:gd name="connsiteY37" fmla="*/ 729405 h 3805595"/>
              <a:gd name="connsiteX38" fmla="*/ 6908213 w 7605905"/>
              <a:gd name="connsiteY38" fmla="*/ 449271 h 3805595"/>
              <a:gd name="connsiteX39" fmla="*/ 7146062 w 7605905"/>
              <a:gd name="connsiteY39" fmla="*/ 623694 h 3805595"/>
              <a:gd name="connsiteX40" fmla="*/ 7352199 w 7605905"/>
              <a:gd name="connsiteY40" fmla="*/ 549697 h 3805595"/>
              <a:gd name="connsiteX41" fmla="*/ 7605905 w 7605905"/>
              <a:gd name="connsiteY41"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44958 w 7605905"/>
              <a:gd name="connsiteY24" fmla="*/ 1428738 h 3805595"/>
              <a:gd name="connsiteX25" fmla="*/ 4788549 w 7605905"/>
              <a:gd name="connsiteY25" fmla="*/ 1263007 h 3805595"/>
              <a:gd name="connsiteX26" fmla="*/ 5120445 w 7605905"/>
              <a:gd name="connsiteY26" fmla="*/ 1698531 h 3805595"/>
              <a:gd name="connsiteX27" fmla="*/ 5232796 w 7605905"/>
              <a:gd name="connsiteY27" fmla="*/ 1803416 h 3805595"/>
              <a:gd name="connsiteX28" fmla="*/ 5446161 w 7605905"/>
              <a:gd name="connsiteY28" fmla="*/ 1845701 h 3805595"/>
              <a:gd name="connsiteX29" fmla="*/ 5637463 w 7605905"/>
              <a:gd name="connsiteY29" fmla="*/ 1737688 h 3805595"/>
              <a:gd name="connsiteX30" fmla="*/ 5544541 w 7605905"/>
              <a:gd name="connsiteY30" fmla="*/ 1511667 h 3805595"/>
              <a:gd name="connsiteX31" fmla="*/ 5771820 w 7605905"/>
              <a:gd name="connsiteY31" fmla="*/ 1326673 h 3805595"/>
              <a:gd name="connsiteX32" fmla="*/ 5919815 w 7605905"/>
              <a:gd name="connsiteY32" fmla="*/ 1141678 h 3805595"/>
              <a:gd name="connsiteX33" fmla="*/ 6020240 w 7605905"/>
              <a:gd name="connsiteY33" fmla="*/ 1035967 h 3805595"/>
              <a:gd name="connsiteX34" fmla="*/ 6202655 w 7605905"/>
              <a:gd name="connsiteY34" fmla="*/ 925346 h 3805595"/>
              <a:gd name="connsiteX35" fmla="*/ 6456236 w 7605905"/>
              <a:gd name="connsiteY35" fmla="*/ 879856 h 3805595"/>
              <a:gd name="connsiteX36" fmla="*/ 6675648 w 7605905"/>
              <a:gd name="connsiteY36" fmla="*/ 729405 h 3805595"/>
              <a:gd name="connsiteX37" fmla="*/ 6908213 w 7605905"/>
              <a:gd name="connsiteY37" fmla="*/ 449271 h 3805595"/>
              <a:gd name="connsiteX38" fmla="*/ 7146062 w 7605905"/>
              <a:gd name="connsiteY38" fmla="*/ 623694 h 3805595"/>
              <a:gd name="connsiteX39" fmla="*/ 7352199 w 7605905"/>
              <a:gd name="connsiteY39" fmla="*/ 549697 h 3805595"/>
              <a:gd name="connsiteX40" fmla="*/ 7605905 w 7605905"/>
              <a:gd name="connsiteY40"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44958 w 7605905"/>
              <a:gd name="connsiteY24" fmla="*/ 1428738 h 3805595"/>
              <a:gd name="connsiteX25" fmla="*/ 4788549 w 7605905"/>
              <a:gd name="connsiteY25" fmla="*/ 1263007 h 3805595"/>
              <a:gd name="connsiteX26" fmla="*/ 5125834 w 7605905"/>
              <a:gd name="connsiteY26" fmla="*/ 1682387 h 3805595"/>
              <a:gd name="connsiteX27" fmla="*/ 5232796 w 7605905"/>
              <a:gd name="connsiteY27" fmla="*/ 1803416 h 3805595"/>
              <a:gd name="connsiteX28" fmla="*/ 5446161 w 7605905"/>
              <a:gd name="connsiteY28" fmla="*/ 1845701 h 3805595"/>
              <a:gd name="connsiteX29" fmla="*/ 5637463 w 7605905"/>
              <a:gd name="connsiteY29" fmla="*/ 1737688 h 3805595"/>
              <a:gd name="connsiteX30" fmla="*/ 5544541 w 7605905"/>
              <a:gd name="connsiteY30" fmla="*/ 1511667 h 3805595"/>
              <a:gd name="connsiteX31" fmla="*/ 5771820 w 7605905"/>
              <a:gd name="connsiteY31" fmla="*/ 1326673 h 3805595"/>
              <a:gd name="connsiteX32" fmla="*/ 5919815 w 7605905"/>
              <a:gd name="connsiteY32" fmla="*/ 1141678 h 3805595"/>
              <a:gd name="connsiteX33" fmla="*/ 6020240 w 7605905"/>
              <a:gd name="connsiteY33" fmla="*/ 1035967 h 3805595"/>
              <a:gd name="connsiteX34" fmla="*/ 6202655 w 7605905"/>
              <a:gd name="connsiteY34" fmla="*/ 925346 h 3805595"/>
              <a:gd name="connsiteX35" fmla="*/ 6456236 w 7605905"/>
              <a:gd name="connsiteY35" fmla="*/ 879856 h 3805595"/>
              <a:gd name="connsiteX36" fmla="*/ 6675648 w 7605905"/>
              <a:gd name="connsiteY36" fmla="*/ 729405 h 3805595"/>
              <a:gd name="connsiteX37" fmla="*/ 6908213 w 7605905"/>
              <a:gd name="connsiteY37" fmla="*/ 449271 h 3805595"/>
              <a:gd name="connsiteX38" fmla="*/ 7146062 w 7605905"/>
              <a:gd name="connsiteY38" fmla="*/ 623694 h 3805595"/>
              <a:gd name="connsiteX39" fmla="*/ 7352199 w 7605905"/>
              <a:gd name="connsiteY39" fmla="*/ 549697 h 3805595"/>
              <a:gd name="connsiteX40" fmla="*/ 7605905 w 7605905"/>
              <a:gd name="connsiteY40"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44958 w 7605905"/>
              <a:gd name="connsiteY24" fmla="*/ 1428738 h 3805595"/>
              <a:gd name="connsiteX25" fmla="*/ 4788549 w 7605905"/>
              <a:gd name="connsiteY25" fmla="*/ 1263007 h 3805595"/>
              <a:gd name="connsiteX26" fmla="*/ 5125834 w 7605905"/>
              <a:gd name="connsiteY26" fmla="*/ 1682387 h 3805595"/>
              <a:gd name="connsiteX27" fmla="*/ 5232796 w 7605905"/>
              <a:gd name="connsiteY27" fmla="*/ 1803416 h 3805595"/>
              <a:gd name="connsiteX28" fmla="*/ 5446161 w 7605905"/>
              <a:gd name="connsiteY28" fmla="*/ 1845701 h 3805595"/>
              <a:gd name="connsiteX29" fmla="*/ 5637463 w 7605905"/>
              <a:gd name="connsiteY29" fmla="*/ 1737688 h 3805595"/>
              <a:gd name="connsiteX30" fmla="*/ 5544541 w 7605905"/>
              <a:gd name="connsiteY30" fmla="*/ 1511667 h 3805595"/>
              <a:gd name="connsiteX31" fmla="*/ 5771820 w 7605905"/>
              <a:gd name="connsiteY31" fmla="*/ 1326673 h 3805595"/>
              <a:gd name="connsiteX32" fmla="*/ 5919815 w 7605905"/>
              <a:gd name="connsiteY32" fmla="*/ 1141678 h 3805595"/>
              <a:gd name="connsiteX33" fmla="*/ 6020240 w 7605905"/>
              <a:gd name="connsiteY33" fmla="*/ 1035967 h 3805595"/>
              <a:gd name="connsiteX34" fmla="*/ 6202655 w 7605905"/>
              <a:gd name="connsiteY34" fmla="*/ 925346 h 3805595"/>
              <a:gd name="connsiteX35" fmla="*/ 6456236 w 7605905"/>
              <a:gd name="connsiteY35" fmla="*/ 879856 h 3805595"/>
              <a:gd name="connsiteX36" fmla="*/ 6675648 w 7605905"/>
              <a:gd name="connsiteY36" fmla="*/ 729405 h 3805595"/>
              <a:gd name="connsiteX37" fmla="*/ 6908213 w 7605905"/>
              <a:gd name="connsiteY37" fmla="*/ 449271 h 3805595"/>
              <a:gd name="connsiteX38" fmla="*/ 7146062 w 7605905"/>
              <a:gd name="connsiteY38" fmla="*/ 623694 h 3805595"/>
              <a:gd name="connsiteX39" fmla="*/ 7352199 w 7605905"/>
              <a:gd name="connsiteY39" fmla="*/ 549697 h 3805595"/>
              <a:gd name="connsiteX40" fmla="*/ 7605905 w 7605905"/>
              <a:gd name="connsiteY40"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44958 w 7605905"/>
              <a:gd name="connsiteY24" fmla="*/ 1428738 h 3805595"/>
              <a:gd name="connsiteX25" fmla="*/ 4788549 w 7605905"/>
              <a:gd name="connsiteY25" fmla="*/ 1263007 h 3805595"/>
              <a:gd name="connsiteX26" fmla="*/ 5125834 w 7605905"/>
              <a:gd name="connsiteY26" fmla="*/ 1682387 h 3805595"/>
              <a:gd name="connsiteX27" fmla="*/ 5227409 w 7605905"/>
              <a:gd name="connsiteY27" fmla="*/ 1738839 h 3805595"/>
              <a:gd name="connsiteX28" fmla="*/ 5446161 w 7605905"/>
              <a:gd name="connsiteY28" fmla="*/ 1845701 h 3805595"/>
              <a:gd name="connsiteX29" fmla="*/ 5637463 w 7605905"/>
              <a:gd name="connsiteY29" fmla="*/ 1737688 h 3805595"/>
              <a:gd name="connsiteX30" fmla="*/ 5544541 w 7605905"/>
              <a:gd name="connsiteY30" fmla="*/ 1511667 h 3805595"/>
              <a:gd name="connsiteX31" fmla="*/ 5771820 w 7605905"/>
              <a:gd name="connsiteY31" fmla="*/ 1326673 h 3805595"/>
              <a:gd name="connsiteX32" fmla="*/ 5919815 w 7605905"/>
              <a:gd name="connsiteY32" fmla="*/ 1141678 h 3805595"/>
              <a:gd name="connsiteX33" fmla="*/ 6020240 w 7605905"/>
              <a:gd name="connsiteY33" fmla="*/ 1035967 h 3805595"/>
              <a:gd name="connsiteX34" fmla="*/ 6202655 w 7605905"/>
              <a:gd name="connsiteY34" fmla="*/ 925346 h 3805595"/>
              <a:gd name="connsiteX35" fmla="*/ 6456236 w 7605905"/>
              <a:gd name="connsiteY35" fmla="*/ 879856 h 3805595"/>
              <a:gd name="connsiteX36" fmla="*/ 6675648 w 7605905"/>
              <a:gd name="connsiteY36" fmla="*/ 729405 h 3805595"/>
              <a:gd name="connsiteX37" fmla="*/ 6908213 w 7605905"/>
              <a:gd name="connsiteY37" fmla="*/ 449271 h 3805595"/>
              <a:gd name="connsiteX38" fmla="*/ 7146062 w 7605905"/>
              <a:gd name="connsiteY38" fmla="*/ 623694 h 3805595"/>
              <a:gd name="connsiteX39" fmla="*/ 7352199 w 7605905"/>
              <a:gd name="connsiteY39" fmla="*/ 549697 h 3805595"/>
              <a:gd name="connsiteX40" fmla="*/ 7605905 w 7605905"/>
              <a:gd name="connsiteY40"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44958 w 7605905"/>
              <a:gd name="connsiteY24" fmla="*/ 1428738 h 3805595"/>
              <a:gd name="connsiteX25" fmla="*/ 4788549 w 7605905"/>
              <a:gd name="connsiteY25" fmla="*/ 1263007 h 3805595"/>
              <a:gd name="connsiteX26" fmla="*/ 5125834 w 7605905"/>
              <a:gd name="connsiteY26" fmla="*/ 1682387 h 3805595"/>
              <a:gd name="connsiteX27" fmla="*/ 5227409 w 7605905"/>
              <a:gd name="connsiteY27" fmla="*/ 1738839 h 3805595"/>
              <a:gd name="connsiteX28" fmla="*/ 5637463 w 7605905"/>
              <a:gd name="connsiteY28" fmla="*/ 1737688 h 3805595"/>
              <a:gd name="connsiteX29" fmla="*/ 5544541 w 7605905"/>
              <a:gd name="connsiteY29" fmla="*/ 1511667 h 3805595"/>
              <a:gd name="connsiteX30" fmla="*/ 5771820 w 7605905"/>
              <a:gd name="connsiteY30" fmla="*/ 1326673 h 3805595"/>
              <a:gd name="connsiteX31" fmla="*/ 5919815 w 7605905"/>
              <a:gd name="connsiteY31" fmla="*/ 1141678 h 3805595"/>
              <a:gd name="connsiteX32" fmla="*/ 6020240 w 7605905"/>
              <a:gd name="connsiteY32" fmla="*/ 1035967 h 3805595"/>
              <a:gd name="connsiteX33" fmla="*/ 6202655 w 7605905"/>
              <a:gd name="connsiteY33" fmla="*/ 925346 h 3805595"/>
              <a:gd name="connsiteX34" fmla="*/ 6456236 w 7605905"/>
              <a:gd name="connsiteY34" fmla="*/ 879856 h 3805595"/>
              <a:gd name="connsiteX35" fmla="*/ 6675648 w 7605905"/>
              <a:gd name="connsiteY35" fmla="*/ 729405 h 3805595"/>
              <a:gd name="connsiteX36" fmla="*/ 6908213 w 7605905"/>
              <a:gd name="connsiteY36" fmla="*/ 449271 h 3805595"/>
              <a:gd name="connsiteX37" fmla="*/ 7146062 w 7605905"/>
              <a:gd name="connsiteY37" fmla="*/ 623694 h 3805595"/>
              <a:gd name="connsiteX38" fmla="*/ 7352199 w 7605905"/>
              <a:gd name="connsiteY38" fmla="*/ 549697 h 3805595"/>
              <a:gd name="connsiteX39" fmla="*/ 7605905 w 7605905"/>
              <a:gd name="connsiteY39"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44958 w 7605905"/>
              <a:gd name="connsiteY24" fmla="*/ 1428738 h 3805595"/>
              <a:gd name="connsiteX25" fmla="*/ 4788549 w 7605905"/>
              <a:gd name="connsiteY25" fmla="*/ 1263007 h 3805595"/>
              <a:gd name="connsiteX26" fmla="*/ 5125834 w 7605905"/>
              <a:gd name="connsiteY26" fmla="*/ 1682387 h 3805595"/>
              <a:gd name="connsiteX27" fmla="*/ 5227409 w 7605905"/>
              <a:gd name="connsiteY27" fmla="*/ 1738839 h 3805595"/>
              <a:gd name="connsiteX28" fmla="*/ 5544541 w 7605905"/>
              <a:gd name="connsiteY28" fmla="*/ 1511667 h 3805595"/>
              <a:gd name="connsiteX29" fmla="*/ 5771820 w 7605905"/>
              <a:gd name="connsiteY29" fmla="*/ 1326673 h 3805595"/>
              <a:gd name="connsiteX30" fmla="*/ 5919815 w 7605905"/>
              <a:gd name="connsiteY30" fmla="*/ 1141678 h 3805595"/>
              <a:gd name="connsiteX31" fmla="*/ 6020240 w 7605905"/>
              <a:gd name="connsiteY31" fmla="*/ 1035967 h 3805595"/>
              <a:gd name="connsiteX32" fmla="*/ 6202655 w 7605905"/>
              <a:gd name="connsiteY32" fmla="*/ 925346 h 3805595"/>
              <a:gd name="connsiteX33" fmla="*/ 6456236 w 7605905"/>
              <a:gd name="connsiteY33" fmla="*/ 879856 h 3805595"/>
              <a:gd name="connsiteX34" fmla="*/ 6675648 w 7605905"/>
              <a:gd name="connsiteY34" fmla="*/ 729405 h 3805595"/>
              <a:gd name="connsiteX35" fmla="*/ 6908213 w 7605905"/>
              <a:gd name="connsiteY35" fmla="*/ 449271 h 3805595"/>
              <a:gd name="connsiteX36" fmla="*/ 7146062 w 7605905"/>
              <a:gd name="connsiteY36" fmla="*/ 623694 h 3805595"/>
              <a:gd name="connsiteX37" fmla="*/ 7352199 w 7605905"/>
              <a:gd name="connsiteY37" fmla="*/ 549697 h 3805595"/>
              <a:gd name="connsiteX38" fmla="*/ 7605905 w 7605905"/>
              <a:gd name="connsiteY38"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44958 w 7605905"/>
              <a:gd name="connsiteY24" fmla="*/ 1428738 h 3805595"/>
              <a:gd name="connsiteX25" fmla="*/ 4788549 w 7605905"/>
              <a:gd name="connsiteY25" fmla="*/ 1263007 h 3805595"/>
              <a:gd name="connsiteX26" fmla="*/ 5125834 w 7605905"/>
              <a:gd name="connsiteY26" fmla="*/ 1682387 h 3805595"/>
              <a:gd name="connsiteX27" fmla="*/ 5227409 w 7605905"/>
              <a:gd name="connsiteY27" fmla="*/ 1738839 h 3805595"/>
              <a:gd name="connsiteX28" fmla="*/ 5560704 w 7605905"/>
              <a:gd name="connsiteY28" fmla="*/ 1452471 h 3805595"/>
              <a:gd name="connsiteX29" fmla="*/ 5771820 w 7605905"/>
              <a:gd name="connsiteY29" fmla="*/ 1326673 h 3805595"/>
              <a:gd name="connsiteX30" fmla="*/ 5919815 w 7605905"/>
              <a:gd name="connsiteY30" fmla="*/ 1141678 h 3805595"/>
              <a:gd name="connsiteX31" fmla="*/ 6020240 w 7605905"/>
              <a:gd name="connsiteY31" fmla="*/ 1035967 h 3805595"/>
              <a:gd name="connsiteX32" fmla="*/ 6202655 w 7605905"/>
              <a:gd name="connsiteY32" fmla="*/ 925346 h 3805595"/>
              <a:gd name="connsiteX33" fmla="*/ 6456236 w 7605905"/>
              <a:gd name="connsiteY33" fmla="*/ 879856 h 3805595"/>
              <a:gd name="connsiteX34" fmla="*/ 6675648 w 7605905"/>
              <a:gd name="connsiteY34" fmla="*/ 729405 h 3805595"/>
              <a:gd name="connsiteX35" fmla="*/ 6908213 w 7605905"/>
              <a:gd name="connsiteY35" fmla="*/ 449271 h 3805595"/>
              <a:gd name="connsiteX36" fmla="*/ 7146062 w 7605905"/>
              <a:gd name="connsiteY36" fmla="*/ 623694 h 3805595"/>
              <a:gd name="connsiteX37" fmla="*/ 7352199 w 7605905"/>
              <a:gd name="connsiteY37" fmla="*/ 549697 h 3805595"/>
              <a:gd name="connsiteX38" fmla="*/ 7605905 w 7605905"/>
              <a:gd name="connsiteY38"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44958 w 7605905"/>
              <a:gd name="connsiteY24" fmla="*/ 1428738 h 3805595"/>
              <a:gd name="connsiteX25" fmla="*/ 4788549 w 7605905"/>
              <a:gd name="connsiteY25" fmla="*/ 1263007 h 3805595"/>
              <a:gd name="connsiteX26" fmla="*/ 5125834 w 7605905"/>
              <a:gd name="connsiteY26" fmla="*/ 1682387 h 3805595"/>
              <a:gd name="connsiteX27" fmla="*/ 5227409 w 7605905"/>
              <a:gd name="connsiteY27" fmla="*/ 1738839 h 3805595"/>
              <a:gd name="connsiteX28" fmla="*/ 5560704 w 7605905"/>
              <a:gd name="connsiteY28" fmla="*/ 1452471 h 3805595"/>
              <a:gd name="connsiteX29" fmla="*/ 5919815 w 7605905"/>
              <a:gd name="connsiteY29" fmla="*/ 1141678 h 3805595"/>
              <a:gd name="connsiteX30" fmla="*/ 6020240 w 7605905"/>
              <a:gd name="connsiteY30" fmla="*/ 1035967 h 3805595"/>
              <a:gd name="connsiteX31" fmla="*/ 6202655 w 7605905"/>
              <a:gd name="connsiteY31" fmla="*/ 925346 h 3805595"/>
              <a:gd name="connsiteX32" fmla="*/ 6456236 w 7605905"/>
              <a:gd name="connsiteY32" fmla="*/ 879856 h 3805595"/>
              <a:gd name="connsiteX33" fmla="*/ 6675648 w 7605905"/>
              <a:gd name="connsiteY33" fmla="*/ 729405 h 3805595"/>
              <a:gd name="connsiteX34" fmla="*/ 6908213 w 7605905"/>
              <a:gd name="connsiteY34" fmla="*/ 449271 h 3805595"/>
              <a:gd name="connsiteX35" fmla="*/ 7146062 w 7605905"/>
              <a:gd name="connsiteY35" fmla="*/ 623694 h 3805595"/>
              <a:gd name="connsiteX36" fmla="*/ 7352199 w 7605905"/>
              <a:gd name="connsiteY36" fmla="*/ 549697 h 3805595"/>
              <a:gd name="connsiteX37" fmla="*/ 7605905 w 7605905"/>
              <a:gd name="connsiteY37"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44958 w 7605905"/>
              <a:gd name="connsiteY24" fmla="*/ 1428738 h 3805595"/>
              <a:gd name="connsiteX25" fmla="*/ 4788549 w 7605905"/>
              <a:gd name="connsiteY25" fmla="*/ 1263007 h 3805595"/>
              <a:gd name="connsiteX26" fmla="*/ 5125834 w 7605905"/>
              <a:gd name="connsiteY26" fmla="*/ 1682387 h 3805595"/>
              <a:gd name="connsiteX27" fmla="*/ 5227409 w 7605905"/>
              <a:gd name="connsiteY27" fmla="*/ 1738839 h 3805595"/>
              <a:gd name="connsiteX28" fmla="*/ 5560704 w 7605905"/>
              <a:gd name="connsiteY28" fmla="*/ 1452471 h 3805595"/>
              <a:gd name="connsiteX29" fmla="*/ 5876712 w 7605905"/>
              <a:gd name="connsiteY29" fmla="*/ 1077100 h 3805595"/>
              <a:gd name="connsiteX30" fmla="*/ 6020240 w 7605905"/>
              <a:gd name="connsiteY30" fmla="*/ 1035967 h 3805595"/>
              <a:gd name="connsiteX31" fmla="*/ 6202655 w 7605905"/>
              <a:gd name="connsiteY31" fmla="*/ 925346 h 3805595"/>
              <a:gd name="connsiteX32" fmla="*/ 6456236 w 7605905"/>
              <a:gd name="connsiteY32" fmla="*/ 879856 h 3805595"/>
              <a:gd name="connsiteX33" fmla="*/ 6675648 w 7605905"/>
              <a:gd name="connsiteY33" fmla="*/ 729405 h 3805595"/>
              <a:gd name="connsiteX34" fmla="*/ 6908213 w 7605905"/>
              <a:gd name="connsiteY34" fmla="*/ 449271 h 3805595"/>
              <a:gd name="connsiteX35" fmla="*/ 7146062 w 7605905"/>
              <a:gd name="connsiteY35" fmla="*/ 623694 h 3805595"/>
              <a:gd name="connsiteX36" fmla="*/ 7352199 w 7605905"/>
              <a:gd name="connsiteY36" fmla="*/ 549697 h 3805595"/>
              <a:gd name="connsiteX37" fmla="*/ 7605905 w 7605905"/>
              <a:gd name="connsiteY37"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44958 w 7605905"/>
              <a:gd name="connsiteY24" fmla="*/ 1428738 h 3805595"/>
              <a:gd name="connsiteX25" fmla="*/ 4788549 w 7605905"/>
              <a:gd name="connsiteY25" fmla="*/ 1263007 h 3805595"/>
              <a:gd name="connsiteX26" fmla="*/ 5125834 w 7605905"/>
              <a:gd name="connsiteY26" fmla="*/ 1682387 h 3805595"/>
              <a:gd name="connsiteX27" fmla="*/ 5227409 w 7605905"/>
              <a:gd name="connsiteY27" fmla="*/ 1738839 h 3805595"/>
              <a:gd name="connsiteX28" fmla="*/ 5560704 w 7605905"/>
              <a:gd name="connsiteY28" fmla="*/ 1452471 h 3805595"/>
              <a:gd name="connsiteX29" fmla="*/ 5876712 w 7605905"/>
              <a:gd name="connsiteY29" fmla="*/ 1077100 h 3805595"/>
              <a:gd name="connsiteX30" fmla="*/ 6068731 w 7605905"/>
              <a:gd name="connsiteY30" fmla="*/ 1192030 h 3805595"/>
              <a:gd name="connsiteX31" fmla="*/ 6202655 w 7605905"/>
              <a:gd name="connsiteY31" fmla="*/ 925346 h 3805595"/>
              <a:gd name="connsiteX32" fmla="*/ 6456236 w 7605905"/>
              <a:gd name="connsiteY32" fmla="*/ 879856 h 3805595"/>
              <a:gd name="connsiteX33" fmla="*/ 6675648 w 7605905"/>
              <a:gd name="connsiteY33" fmla="*/ 729405 h 3805595"/>
              <a:gd name="connsiteX34" fmla="*/ 6908213 w 7605905"/>
              <a:gd name="connsiteY34" fmla="*/ 449271 h 3805595"/>
              <a:gd name="connsiteX35" fmla="*/ 7146062 w 7605905"/>
              <a:gd name="connsiteY35" fmla="*/ 623694 h 3805595"/>
              <a:gd name="connsiteX36" fmla="*/ 7352199 w 7605905"/>
              <a:gd name="connsiteY36" fmla="*/ 549697 h 3805595"/>
              <a:gd name="connsiteX37" fmla="*/ 7605905 w 7605905"/>
              <a:gd name="connsiteY37"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44958 w 7605905"/>
              <a:gd name="connsiteY24" fmla="*/ 1428738 h 3805595"/>
              <a:gd name="connsiteX25" fmla="*/ 4788549 w 7605905"/>
              <a:gd name="connsiteY25" fmla="*/ 1263007 h 3805595"/>
              <a:gd name="connsiteX26" fmla="*/ 5125834 w 7605905"/>
              <a:gd name="connsiteY26" fmla="*/ 1682387 h 3805595"/>
              <a:gd name="connsiteX27" fmla="*/ 5227409 w 7605905"/>
              <a:gd name="connsiteY27" fmla="*/ 1738839 h 3805595"/>
              <a:gd name="connsiteX28" fmla="*/ 5560704 w 7605905"/>
              <a:gd name="connsiteY28" fmla="*/ 1452471 h 3805595"/>
              <a:gd name="connsiteX29" fmla="*/ 5876712 w 7605905"/>
              <a:gd name="connsiteY29" fmla="*/ 1077100 h 3805595"/>
              <a:gd name="connsiteX30" fmla="*/ 6354285 w 7605905"/>
              <a:gd name="connsiteY30" fmla="*/ 1283515 h 3805595"/>
              <a:gd name="connsiteX31" fmla="*/ 6202655 w 7605905"/>
              <a:gd name="connsiteY31" fmla="*/ 925346 h 3805595"/>
              <a:gd name="connsiteX32" fmla="*/ 6456236 w 7605905"/>
              <a:gd name="connsiteY32" fmla="*/ 879856 h 3805595"/>
              <a:gd name="connsiteX33" fmla="*/ 6675648 w 7605905"/>
              <a:gd name="connsiteY33" fmla="*/ 729405 h 3805595"/>
              <a:gd name="connsiteX34" fmla="*/ 6908213 w 7605905"/>
              <a:gd name="connsiteY34" fmla="*/ 449271 h 3805595"/>
              <a:gd name="connsiteX35" fmla="*/ 7146062 w 7605905"/>
              <a:gd name="connsiteY35" fmla="*/ 623694 h 3805595"/>
              <a:gd name="connsiteX36" fmla="*/ 7352199 w 7605905"/>
              <a:gd name="connsiteY36" fmla="*/ 549697 h 3805595"/>
              <a:gd name="connsiteX37" fmla="*/ 7605905 w 7605905"/>
              <a:gd name="connsiteY37"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44958 w 7605905"/>
              <a:gd name="connsiteY24" fmla="*/ 1428738 h 3805595"/>
              <a:gd name="connsiteX25" fmla="*/ 4788549 w 7605905"/>
              <a:gd name="connsiteY25" fmla="*/ 1263007 h 3805595"/>
              <a:gd name="connsiteX26" fmla="*/ 5125834 w 7605905"/>
              <a:gd name="connsiteY26" fmla="*/ 1682387 h 3805595"/>
              <a:gd name="connsiteX27" fmla="*/ 5227409 w 7605905"/>
              <a:gd name="connsiteY27" fmla="*/ 1738839 h 3805595"/>
              <a:gd name="connsiteX28" fmla="*/ 5560704 w 7605905"/>
              <a:gd name="connsiteY28" fmla="*/ 1452471 h 3805595"/>
              <a:gd name="connsiteX29" fmla="*/ 5876712 w 7605905"/>
              <a:gd name="connsiteY29" fmla="*/ 1077100 h 3805595"/>
              <a:gd name="connsiteX30" fmla="*/ 6122609 w 7605905"/>
              <a:gd name="connsiteY30" fmla="*/ 1105927 h 3805595"/>
              <a:gd name="connsiteX31" fmla="*/ 6202655 w 7605905"/>
              <a:gd name="connsiteY31" fmla="*/ 925346 h 3805595"/>
              <a:gd name="connsiteX32" fmla="*/ 6456236 w 7605905"/>
              <a:gd name="connsiteY32" fmla="*/ 879856 h 3805595"/>
              <a:gd name="connsiteX33" fmla="*/ 6675648 w 7605905"/>
              <a:gd name="connsiteY33" fmla="*/ 729405 h 3805595"/>
              <a:gd name="connsiteX34" fmla="*/ 6908213 w 7605905"/>
              <a:gd name="connsiteY34" fmla="*/ 449271 h 3805595"/>
              <a:gd name="connsiteX35" fmla="*/ 7146062 w 7605905"/>
              <a:gd name="connsiteY35" fmla="*/ 623694 h 3805595"/>
              <a:gd name="connsiteX36" fmla="*/ 7352199 w 7605905"/>
              <a:gd name="connsiteY36" fmla="*/ 549697 h 3805595"/>
              <a:gd name="connsiteX37" fmla="*/ 7605905 w 7605905"/>
              <a:gd name="connsiteY37"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44958 w 7605905"/>
              <a:gd name="connsiteY24" fmla="*/ 1428738 h 3805595"/>
              <a:gd name="connsiteX25" fmla="*/ 4788549 w 7605905"/>
              <a:gd name="connsiteY25" fmla="*/ 1263007 h 3805595"/>
              <a:gd name="connsiteX26" fmla="*/ 5125834 w 7605905"/>
              <a:gd name="connsiteY26" fmla="*/ 1682387 h 3805595"/>
              <a:gd name="connsiteX27" fmla="*/ 5227409 w 7605905"/>
              <a:gd name="connsiteY27" fmla="*/ 1738839 h 3805595"/>
              <a:gd name="connsiteX28" fmla="*/ 5560704 w 7605905"/>
              <a:gd name="connsiteY28" fmla="*/ 1452471 h 3805595"/>
              <a:gd name="connsiteX29" fmla="*/ 5876712 w 7605905"/>
              <a:gd name="connsiteY29" fmla="*/ 1077100 h 3805595"/>
              <a:gd name="connsiteX30" fmla="*/ 6122609 w 7605905"/>
              <a:gd name="connsiteY30" fmla="*/ 1105927 h 3805595"/>
              <a:gd name="connsiteX31" fmla="*/ 6375065 w 7605905"/>
              <a:gd name="connsiteY31" fmla="*/ 989924 h 3805595"/>
              <a:gd name="connsiteX32" fmla="*/ 6456236 w 7605905"/>
              <a:gd name="connsiteY32" fmla="*/ 879856 h 3805595"/>
              <a:gd name="connsiteX33" fmla="*/ 6675648 w 7605905"/>
              <a:gd name="connsiteY33" fmla="*/ 729405 h 3805595"/>
              <a:gd name="connsiteX34" fmla="*/ 6908213 w 7605905"/>
              <a:gd name="connsiteY34" fmla="*/ 449271 h 3805595"/>
              <a:gd name="connsiteX35" fmla="*/ 7146062 w 7605905"/>
              <a:gd name="connsiteY35" fmla="*/ 623694 h 3805595"/>
              <a:gd name="connsiteX36" fmla="*/ 7352199 w 7605905"/>
              <a:gd name="connsiteY36" fmla="*/ 549697 h 3805595"/>
              <a:gd name="connsiteX37" fmla="*/ 7605905 w 7605905"/>
              <a:gd name="connsiteY37"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44958 w 7605905"/>
              <a:gd name="connsiteY24" fmla="*/ 1428738 h 3805595"/>
              <a:gd name="connsiteX25" fmla="*/ 4788549 w 7605905"/>
              <a:gd name="connsiteY25" fmla="*/ 1263007 h 3805595"/>
              <a:gd name="connsiteX26" fmla="*/ 5125834 w 7605905"/>
              <a:gd name="connsiteY26" fmla="*/ 1682387 h 3805595"/>
              <a:gd name="connsiteX27" fmla="*/ 5227409 w 7605905"/>
              <a:gd name="connsiteY27" fmla="*/ 1738839 h 3805595"/>
              <a:gd name="connsiteX28" fmla="*/ 5560704 w 7605905"/>
              <a:gd name="connsiteY28" fmla="*/ 1452471 h 3805595"/>
              <a:gd name="connsiteX29" fmla="*/ 5876712 w 7605905"/>
              <a:gd name="connsiteY29" fmla="*/ 1077100 h 3805595"/>
              <a:gd name="connsiteX30" fmla="*/ 6122609 w 7605905"/>
              <a:gd name="connsiteY30" fmla="*/ 1105927 h 3805595"/>
              <a:gd name="connsiteX31" fmla="*/ 6331963 w 7605905"/>
              <a:gd name="connsiteY31" fmla="*/ 919965 h 3805595"/>
              <a:gd name="connsiteX32" fmla="*/ 6456236 w 7605905"/>
              <a:gd name="connsiteY32" fmla="*/ 879856 h 3805595"/>
              <a:gd name="connsiteX33" fmla="*/ 6675648 w 7605905"/>
              <a:gd name="connsiteY33" fmla="*/ 729405 h 3805595"/>
              <a:gd name="connsiteX34" fmla="*/ 6908213 w 7605905"/>
              <a:gd name="connsiteY34" fmla="*/ 449271 h 3805595"/>
              <a:gd name="connsiteX35" fmla="*/ 7146062 w 7605905"/>
              <a:gd name="connsiteY35" fmla="*/ 623694 h 3805595"/>
              <a:gd name="connsiteX36" fmla="*/ 7352199 w 7605905"/>
              <a:gd name="connsiteY36" fmla="*/ 549697 h 3805595"/>
              <a:gd name="connsiteX37" fmla="*/ 7605905 w 7605905"/>
              <a:gd name="connsiteY37"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44958 w 7605905"/>
              <a:gd name="connsiteY24" fmla="*/ 1428738 h 3805595"/>
              <a:gd name="connsiteX25" fmla="*/ 4788549 w 7605905"/>
              <a:gd name="connsiteY25" fmla="*/ 1263007 h 3805595"/>
              <a:gd name="connsiteX26" fmla="*/ 5125834 w 7605905"/>
              <a:gd name="connsiteY26" fmla="*/ 1682387 h 3805595"/>
              <a:gd name="connsiteX27" fmla="*/ 5227409 w 7605905"/>
              <a:gd name="connsiteY27" fmla="*/ 1738839 h 3805595"/>
              <a:gd name="connsiteX28" fmla="*/ 5560704 w 7605905"/>
              <a:gd name="connsiteY28" fmla="*/ 1452471 h 3805595"/>
              <a:gd name="connsiteX29" fmla="*/ 5876712 w 7605905"/>
              <a:gd name="connsiteY29" fmla="*/ 1077100 h 3805595"/>
              <a:gd name="connsiteX30" fmla="*/ 6122609 w 7605905"/>
              <a:gd name="connsiteY30" fmla="*/ 1105927 h 3805595"/>
              <a:gd name="connsiteX31" fmla="*/ 6331963 w 7605905"/>
              <a:gd name="connsiteY31" fmla="*/ 919965 h 3805595"/>
              <a:gd name="connsiteX32" fmla="*/ 6526278 w 7605905"/>
              <a:gd name="connsiteY32" fmla="*/ 675361 h 3805595"/>
              <a:gd name="connsiteX33" fmla="*/ 6675648 w 7605905"/>
              <a:gd name="connsiteY33" fmla="*/ 729405 h 3805595"/>
              <a:gd name="connsiteX34" fmla="*/ 6908213 w 7605905"/>
              <a:gd name="connsiteY34" fmla="*/ 449271 h 3805595"/>
              <a:gd name="connsiteX35" fmla="*/ 7146062 w 7605905"/>
              <a:gd name="connsiteY35" fmla="*/ 623694 h 3805595"/>
              <a:gd name="connsiteX36" fmla="*/ 7352199 w 7605905"/>
              <a:gd name="connsiteY36" fmla="*/ 549697 h 3805595"/>
              <a:gd name="connsiteX37" fmla="*/ 7605905 w 7605905"/>
              <a:gd name="connsiteY37"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44958 w 7605905"/>
              <a:gd name="connsiteY24" fmla="*/ 1428738 h 3805595"/>
              <a:gd name="connsiteX25" fmla="*/ 4788549 w 7605905"/>
              <a:gd name="connsiteY25" fmla="*/ 1263007 h 3805595"/>
              <a:gd name="connsiteX26" fmla="*/ 5125834 w 7605905"/>
              <a:gd name="connsiteY26" fmla="*/ 1682387 h 3805595"/>
              <a:gd name="connsiteX27" fmla="*/ 5227409 w 7605905"/>
              <a:gd name="connsiteY27" fmla="*/ 1738839 h 3805595"/>
              <a:gd name="connsiteX28" fmla="*/ 5560704 w 7605905"/>
              <a:gd name="connsiteY28" fmla="*/ 1452471 h 3805595"/>
              <a:gd name="connsiteX29" fmla="*/ 5876712 w 7605905"/>
              <a:gd name="connsiteY29" fmla="*/ 1077100 h 3805595"/>
              <a:gd name="connsiteX30" fmla="*/ 6122609 w 7605905"/>
              <a:gd name="connsiteY30" fmla="*/ 1105927 h 3805595"/>
              <a:gd name="connsiteX31" fmla="*/ 6331963 w 7605905"/>
              <a:gd name="connsiteY31" fmla="*/ 919965 h 3805595"/>
              <a:gd name="connsiteX32" fmla="*/ 6526278 w 7605905"/>
              <a:gd name="connsiteY32" fmla="*/ 675361 h 3805595"/>
              <a:gd name="connsiteX33" fmla="*/ 6702587 w 7605905"/>
              <a:gd name="connsiteY33" fmla="*/ 729405 h 3805595"/>
              <a:gd name="connsiteX34" fmla="*/ 6908213 w 7605905"/>
              <a:gd name="connsiteY34" fmla="*/ 449271 h 3805595"/>
              <a:gd name="connsiteX35" fmla="*/ 7146062 w 7605905"/>
              <a:gd name="connsiteY35" fmla="*/ 623694 h 3805595"/>
              <a:gd name="connsiteX36" fmla="*/ 7352199 w 7605905"/>
              <a:gd name="connsiteY36" fmla="*/ 549697 h 3805595"/>
              <a:gd name="connsiteX37" fmla="*/ 7605905 w 7605905"/>
              <a:gd name="connsiteY37"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44958 w 7605905"/>
              <a:gd name="connsiteY24" fmla="*/ 1428738 h 3805595"/>
              <a:gd name="connsiteX25" fmla="*/ 4788549 w 7605905"/>
              <a:gd name="connsiteY25" fmla="*/ 1263007 h 3805595"/>
              <a:gd name="connsiteX26" fmla="*/ 5125834 w 7605905"/>
              <a:gd name="connsiteY26" fmla="*/ 1682387 h 3805595"/>
              <a:gd name="connsiteX27" fmla="*/ 5227409 w 7605905"/>
              <a:gd name="connsiteY27" fmla="*/ 1738839 h 3805595"/>
              <a:gd name="connsiteX28" fmla="*/ 5560704 w 7605905"/>
              <a:gd name="connsiteY28" fmla="*/ 1452471 h 3805595"/>
              <a:gd name="connsiteX29" fmla="*/ 5876712 w 7605905"/>
              <a:gd name="connsiteY29" fmla="*/ 1077100 h 3805595"/>
              <a:gd name="connsiteX30" fmla="*/ 6122609 w 7605905"/>
              <a:gd name="connsiteY30" fmla="*/ 1105927 h 3805595"/>
              <a:gd name="connsiteX31" fmla="*/ 6331963 w 7605905"/>
              <a:gd name="connsiteY31" fmla="*/ 919965 h 3805595"/>
              <a:gd name="connsiteX32" fmla="*/ 6526278 w 7605905"/>
              <a:gd name="connsiteY32" fmla="*/ 675361 h 3805595"/>
              <a:gd name="connsiteX33" fmla="*/ 6702587 w 7605905"/>
              <a:gd name="connsiteY33" fmla="*/ 729405 h 3805595"/>
              <a:gd name="connsiteX34" fmla="*/ 6908213 w 7605905"/>
              <a:gd name="connsiteY34" fmla="*/ 449271 h 3805595"/>
              <a:gd name="connsiteX35" fmla="*/ 7146062 w 7605905"/>
              <a:gd name="connsiteY35" fmla="*/ 623694 h 3805595"/>
              <a:gd name="connsiteX36" fmla="*/ 7352199 w 7605905"/>
              <a:gd name="connsiteY36" fmla="*/ 549697 h 3805595"/>
              <a:gd name="connsiteX37" fmla="*/ 7605905 w 7605905"/>
              <a:gd name="connsiteY37"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44958 w 7605905"/>
              <a:gd name="connsiteY24" fmla="*/ 1428738 h 3805595"/>
              <a:gd name="connsiteX25" fmla="*/ 4788549 w 7605905"/>
              <a:gd name="connsiteY25" fmla="*/ 1263007 h 3805595"/>
              <a:gd name="connsiteX26" fmla="*/ 5125834 w 7605905"/>
              <a:gd name="connsiteY26" fmla="*/ 1682387 h 3805595"/>
              <a:gd name="connsiteX27" fmla="*/ 5227409 w 7605905"/>
              <a:gd name="connsiteY27" fmla="*/ 1738839 h 3805595"/>
              <a:gd name="connsiteX28" fmla="*/ 5560704 w 7605905"/>
              <a:gd name="connsiteY28" fmla="*/ 1452471 h 3805595"/>
              <a:gd name="connsiteX29" fmla="*/ 5876712 w 7605905"/>
              <a:gd name="connsiteY29" fmla="*/ 1077100 h 3805595"/>
              <a:gd name="connsiteX30" fmla="*/ 6122609 w 7605905"/>
              <a:gd name="connsiteY30" fmla="*/ 1105927 h 3805595"/>
              <a:gd name="connsiteX31" fmla="*/ 6331963 w 7605905"/>
              <a:gd name="connsiteY31" fmla="*/ 919965 h 3805595"/>
              <a:gd name="connsiteX32" fmla="*/ 6526278 w 7605905"/>
              <a:gd name="connsiteY32" fmla="*/ 675361 h 3805595"/>
              <a:gd name="connsiteX33" fmla="*/ 6702587 w 7605905"/>
              <a:gd name="connsiteY33" fmla="*/ 729405 h 3805595"/>
              <a:gd name="connsiteX34" fmla="*/ 6908213 w 7605905"/>
              <a:gd name="connsiteY34" fmla="*/ 449271 h 3805595"/>
              <a:gd name="connsiteX35" fmla="*/ 7146062 w 7605905"/>
              <a:gd name="connsiteY35" fmla="*/ 623694 h 3805595"/>
              <a:gd name="connsiteX36" fmla="*/ 7352199 w 7605905"/>
              <a:gd name="connsiteY36" fmla="*/ 549697 h 3805595"/>
              <a:gd name="connsiteX37" fmla="*/ 7605905 w 7605905"/>
              <a:gd name="connsiteY37"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44958 w 7605905"/>
              <a:gd name="connsiteY24" fmla="*/ 1428738 h 3805595"/>
              <a:gd name="connsiteX25" fmla="*/ 4788549 w 7605905"/>
              <a:gd name="connsiteY25" fmla="*/ 1263007 h 3805595"/>
              <a:gd name="connsiteX26" fmla="*/ 5125834 w 7605905"/>
              <a:gd name="connsiteY26" fmla="*/ 1682387 h 3805595"/>
              <a:gd name="connsiteX27" fmla="*/ 5227409 w 7605905"/>
              <a:gd name="connsiteY27" fmla="*/ 1738839 h 3805595"/>
              <a:gd name="connsiteX28" fmla="*/ 5560704 w 7605905"/>
              <a:gd name="connsiteY28" fmla="*/ 1452471 h 3805595"/>
              <a:gd name="connsiteX29" fmla="*/ 5876712 w 7605905"/>
              <a:gd name="connsiteY29" fmla="*/ 1077100 h 3805595"/>
              <a:gd name="connsiteX30" fmla="*/ 6122609 w 7605905"/>
              <a:gd name="connsiteY30" fmla="*/ 1105927 h 3805595"/>
              <a:gd name="connsiteX31" fmla="*/ 6331963 w 7605905"/>
              <a:gd name="connsiteY31" fmla="*/ 919965 h 3805595"/>
              <a:gd name="connsiteX32" fmla="*/ 6526278 w 7605905"/>
              <a:gd name="connsiteY32" fmla="*/ 675361 h 3805595"/>
              <a:gd name="connsiteX33" fmla="*/ 6702587 w 7605905"/>
              <a:gd name="connsiteY33" fmla="*/ 729405 h 3805595"/>
              <a:gd name="connsiteX34" fmla="*/ 6929765 w 7605905"/>
              <a:gd name="connsiteY34" fmla="*/ 680674 h 3805595"/>
              <a:gd name="connsiteX35" fmla="*/ 7146062 w 7605905"/>
              <a:gd name="connsiteY35" fmla="*/ 623694 h 3805595"/>
              <a:gd name="connsiteX36" fmla="*/ 7352199 w 7605905"/>
              <a:gd name="connsiteY36" fmla="*/ 549697 h 3805595"/>
              <a:gd name="connsiteX37" fmla="*/ 7605905 w 7605905"/>
              <a:gd name="connsiteY37"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44958 w 7605905"/>
              <a:gd name="connsiteY24" fmla="*/ 1428738 h 3805595"/>
              <a:gd name="connsiteX25" fmla="*/ 4788549 w 7605905"/>
              <a:gd name="connsiteY25" fmla="*/ 1263007 h 3805595"/>
              <a:gd name="connsiteX26" fmla="*/ 5125834 w 7605905"/>
              <a:gd name="connsiteY26" fmla="*/ 1682387 h 3805595"/>
              <a:gd name="connsiteX27" fmla="*/ 5227409 w 7605905"/>
              <a:gd name="connsiteY27" fmla="*/ 1738839 h 3805595"/>
              <a:gd name="connsiteX28" fmla="*/ 5560704 w 7605905"/>
              <a:gd name="connsiteY28" fmla="*/ 1452471 h 3805595"/>
              <a:gd name="connsiteX29" fmla="*/ 5876712 w 7605905"/>
              <a:gd name="connsiteY29" fmla="*/ 1077100 h 3805595"/>
              <a:gd name="connsiteX30" fmla="*/ 6122609 w 7605905"/>
              <a:gd name="connsiteY30" fmla="*/ 1105927 h 3805595"/>
              <a:gd name="connsiteX31" fmla="*/ 6331963 w 7605905"/>
              <a:gd name="connsiteY31" fmla="*/ 919965 h 3805595"/>
              <a:gd name="connsiteX32" fmla="*/ 6526278 w 7605905"/>
              <a:gd name="connsiteY32" fmla="*/ 675361 h 3805595"/>
              <a:gd name="connsiteX33" fmla="*/ 6702587 w 7605905"/>
              <a:gd name="connsiteY33" fmla="*/ 729405 h 3805595"/>
              <a:gd name="connsiteX34" fmla="*/ 6978255 w 7605905"/>
              <a:gd name="connsiteY34" fmla="*/ 933602 h 3805595"/>
              <a:gd name="connsiteX35" fmla="*/ 7146062 w 7605905"/>
              <a:gd name="connsiteY35" fmla="*/ 623694 h 3805595"/>
              <a:gd name="connsiteX36" fmla="*/ 7352199 w 7605905"/>
              <a:gd name="connsiteY36" fmla="*/ 549697 h 3805595"/>
              <a:gd name="connsiteX37" fmla="*/ 7605905 w 7605905"/>
              <a:gd name="connsiteY37"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44958 w 7605905"/>
              <a:gd name="connsiteY24" fmla="*/ 1428738 h 3805595"/>
              <a:gd name="connsiteX25" fmla="*/ 4788549 w 7605905"/>
              <a:gd name="connsiteY25" fmla="*/ 1263007 h 3805595"/>
              <a:gd name="connsiteX26" fmla="*/ 5125834 w 7605905"/>
              <a:gd name="connsiteY26" fmla="*/ 1682387 h 3805595"/>
              <a:gd name="connsiteX27" fmla="*/ 5227409 w 7605905"/>
              <a:gd name="connsiteY27" fmla="*/ 1738839 h 3805595"/>
              <a:gd name="connsiteX28" fmla="*/ 5560704 w 7605905"/>
              <a:gd name="connsiteY28" fmla="*/ 1452471 h 3805595"/>
              <a:gd name="connsiteX29" fmla="*/ 5876712 w 7605905"/>
              <a:gd name="connsiteY29" fmla="*/ 1077100 h 3805595"/>
              <a:gd name="connsiteX30" fmla="*/ 6122609 w 7605905"/>
              <a:gd name="connsiteY30" fmla="*/ 1105927 h 3805595"/>
              <a:gd name="connsiteX31" fmla="*/ 6331963 w 7605905"/>
              <a:gd name="connsiteY31" fmla="*/ 919965 h 3805595"/>
              <a:gd name="connsiteX32" fmla="*/ 6526278 w 7605905"/>
              <a:gd name="connsiteY32" fmla="*/ 675361 h 3805595"/>
              <a:gd name="connsiteX33" fmla="*/ 6675648 w 7605905"/>
              <a:gd name="connsiteY33" fmla="*/ 847798 h 3805595"/>
              <a:gd name="connsiteX34" fmla="*/ 6978255 w 7605905"/>
              <a:gd name="connsiteY34" fmla="*/ 933602 h 3805595"/>
              <a:gd name="connsiteX35" fmla="*/ 7146062 w 7605905"/>
              <a:gd name="connsiteY35" fmla="*/ 623694 h 3805595"/>
              <a:gd name="connsiteX36" fmla="*/ 7352199 w 7605905"/>
              <a:gd name="connsiteY36" fmla="*/ 549697 h 3805595"/>
              <a:gd name="connsiteX37" fmla="*/ 7605905 w 7605905"/>
              <a:gd name="connsiteY37"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44958 w 7605905"/>
              <a:gd name="connsiteY24" fmla="*/ 1428738 h 3805595"/>
              <a:gd name="connsiteX25" fmla="*/ 4788549 w 7605905"/>
              <a:gd name="connsiteY25" fmla="*/ 1263007 h 3805595"/>
              <a:gd name="connsiteX26" fmla="*/ 5125834 w 7605905"/>
              <a:gd name="connsiteY26" fmla="*/ 1682387 h 3805595"/>
              <a:gd name="connsiteX27" fmla="*/ 5227409 w 7605905"/>
              <a:gd name="connsiteY27" fmla="*/ 1738839 h 3805595"/>
              <a:gd name="connsiteX28" fmla="*/ 5560704 w 7605905"/>
              <a:gd name="connsiteY28" fmla="*/ 1452471 h 3805595"/>
              <a:gd name="connsiteX29" fmla="*/ 5876712 w 7605905"/>
              <a:gd name="connsiteY29" fmla="*/ 1077100 h 3805595"/>
              <a:gd name="connsiteX30" fmla="*/ 6122609 w 7605905"/>
              <a:gd name="connsiteY30" fmla="*/ 1105927 h 3805595"/>
              <a:gd name="connsiteX31" fmla="*/ 6331963 w 7605905"/>
              <a:gd name="connsiteY31" fmla="*/ 919965 h 3805595"/>
              <a:gd name="connsiteX32" fmla="*/ 6526278 w 7605905"/>
              <a:gd name="connsiteY32" fmla="*/ 675361 h 3805595"/>
              <a:gd name="connsiteX33" fmla="*/ 6767242 w 7605905"/>
              <a:gd name="connsiteY33" fmla="*/ 799364 h 3805595"/>
              <a:gd name="connsiteX34" fmla="*/ 6978255 w 7605905"/>
              <a:gd name="connsiteY34" fmla="*/ 933602 h 3805595"/>
              <a:gd name="connsiteX35" fmla="*/ 7146062 w 7605905"/>
              <a:gd name="connsiteY35" fmla="*/ 623694 h 3805595"/>
              <a:gd name="connsiteX36" fmla="*/ 7352199 w 7605905"/>
              <a:gd name="connsiteY36" fmla="*/ 549697 h 3805595"/>
              <a:gd name="connsiteX37" fmla="*/ 7605905 w 7605905"/>
              <a:gd name="connsiteY37"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44958 w 7605905"/>
              <a:gd name="connsiteY24" fmla="*/ 1428738 h 3805595"/>
              <a:gd name="connsiteX25" fmla="*/ 4788549 w 7605905"/>
              <a:gd name="connsiteY25" fmla="*/ 1263007 h 3805595"/>
              <a:gd name="connsiteX26" fmla="*/ 5125834 w 7605905"/>
              <a:gd name="connsiteY26" fmla="*/ 1682387 h 3805595"/>
              <a:gd name="connsiteX27" fmla="*/ 5227409 w 7605905"/>
              <a:gd name="connsiteY27" fmla="*/ 1738839 h 3805595"/>
              <a:gd name="connsiteX28" fmla="*/ 5560704 w 7605905"/>
              <a:gd name="connsiteY28" fmla="*/ 1452471 h 3805595"/>
              <a:gd name="connsiteX29" fmla="*/ 5876712 w 7605905"/>
              <a:gd name="connsiteY29" fmla="*/ 1077100 h 3805595"/>
              <a:gd name="connsiteX30" fmla="*/ 6122609 w 7605905"/>
              <a:gd name="connsiteY30" fmla="*/ 1105927 h 3805595"/>
              <a:gd name="connsiteX31" fmla="*/ 6331963 w 7605905"/>
              <a:gd name="connsiteY31" fmla="*/ 919965 h 3805595"/>
              <a:gd name="connsiteX32" fmla="*/ 6526278 w 7605905"/>
              <a:gd name="connsiteY32" fmla="*/ 675361 h 3805595"/>
              <a:gd name="connsiteX33" fmla="*/ 6767242 w 7605905"/>
              <a:gd name="connsiteY33" fmla="*/ 799364 h 3805595"/>
              <a:gd name="connsiteX34" fmla="*/ 6935152 w 7605905"/>
              <a:gd name="connsiteY34" fmla="*/ 729107 h 3805595"/>
              <a:gd name="connsiteX35" fmla="*/ 7146062 w 7605905"/>
              <a:gd name="connsiteY35" fmla="*/ 623694 h 3805595"/>
              <a:gd name="connsiteX36" fmla="*/ 7352199 w 7605905"/>
              <a:gd name="connsiteY36" fmla="*/ 549697 h 3805595"/>
              <a:gd name="connsiteX37" fmla="*/ 7605905 w 7605905"/>
              <a:gd name="connsiteY37"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44958 w 7605905"/>
              <a:gd name="connsiteY24" fmla="*/ 1428738 h 3805595"/>
              <a:gd name="connsiteX25" fmla="*/ 4788549 w 7605905"/>
              <a:gd name="connsiteY25" fmla="*/ 1263007 h 3805595"/>
              <a:gd name="connsiteX26" fmla="*/ 5125834 w 7605905"/>
              <a:gd name="connsiteY26" fmla="*/ 1682387 h 3805595"/>
              <a:gd name="connsiteX27" fmla="*/ 5227409 w 7605905"/>
              <a:gd name="connsiteY27" fmla="*/ 1738839 h 3805595"/>
              <a:gd name="connsiteX28" fmla="*/ 5560704 w 7605905"/>
              <a:gd name="connsiteY28" fmla="*/ 1452471 h 3805595"/>
              <a:gd name="connsiteX29" fmla="*/ 5876712 w 7605905"/>
              <a:gd name="connsiteY29" fmla="*/ 1077100 h 3805595"/>
              <a:gd name="connsiteX30" fmla="*/ 6122609 w 7605905"/>
              <a:gd name="connsiteY30" fmla="*/ 1105927 h 3805595"/>
              <a:gd name="connsiteX31" fmla="*/ 6331963 w 7605905"/>
              <a:gd name="connsiteY31" fmla="*/ 919965 h 3805595"/>
              <a:gd name="connsiteX32" fmla="*/ 6526278 w 7605905"/>
              <a:gd name="connsiteY32" fmla="*/ 675361 h 3805595"/>
              <a:gd name="connsiteX33" fmla="*/ 6767242 w 7605905"/>
              <a:gd name="connsiteY33" fmla="*/ 799364 h 3805595"/>
              <a:gd name="connsiteX34" fmla="*/ 6935152 w 7605905"/>
              <a:gd name="connsiteY34" fmla="*/ 729107 h 3805595"/>
              <a:gd name="connsiteX35" fmla="*/ 7146062 w 7605905"/>
              <a:gd name="connsiteY35" fmla="*/ 623694 h 3805595"/>
              <a:gd name="connsiteX36" fmla="*/ 7352199 w 7605905"/>
              <a:gd name="connsiteY36" fmla="*/ 549697 h 3805595"/>
              <a:gd name="connsiteX37" fmla="*/ 7605905 w 7605905"/>
              <a:gd name="connsiteY37" fmla="*/ 0 h 3805595"/>
              <a:gd name="connsiteX0" fmla="*/ 7605905 w 7605905"/>
              <a:gd name="connsiteY0" fmla="*/ 0 h 3805595"/>
              <a:gd name="connsiteX1" fmla="*/ 7600620 w 7605905"/>
              <a:gd name="connsiteY1" fmla="*/ 3805595 h 3805595"/>
              <a:gd name="connsiteX2" fmla="*/ 0 w 7605905"/>
              <a:gd name="connsiteY2" fmla="*/ 3805595 h 3805595"/>
              <a:gd name="connsiteX3" fmla="*/ 0 w 7605905"/>
              <a:gd name="connsiteY3" fmla="*/ 3668171 h 3805595"/>
              <a:gd name="connsiteX4" fmla="*/ 55435 w 7605905"/>
              <a:gd name="connsiteY4" fmla="*/ 3636208 h 3805595"/>
              <a:gd name="connsiteX5" fmla="*/ 227279 w 7605905"/>
              <a:gd name="connsiteY5" fmla="*/ 3562076 h 3805595"/>
              <a:gd name="connsiteX6" fmla="*/ 502127 w 7605905"/>
              <a:gd name="connsiteY6" fmla="*/ 3493422 h 3805595"/>
              <a:gd name="connsiteX7" fmla="*/ 793036 w 7605905"/>
              <a:gd name="connsiteY7" fmla="*/ 3482794 h 3805595"/>
              <a:gd name="connsiteX8" fmla="*/ 898442 w 7605905"/>
              <a:gd name="connsiteY8" fmla="*/ 3477507 h 3805595"/>
              <a:gd name="connsiteX9" fmla="*/ 1114432 w 7605905"/>
              <a:gd name="connsiteY9" fmla="*/ 3149708 h 3805595"/>
              <a:gd name="connsiteX10" fmla="*/ 1558930 w 7605905"/>
              <a:gd name="connsiteY10" fmla="*/ 2747238 h 3805595"/>
              <a:gd name="connsiteX11" fmla="*/ 1886440 w 7605905"/>
              <a:gd name="connsiteY11" fmla="*/ 2573479 h 3805595"/>
              <a:gd name="connsiteX12" fmla="*/ 2070187 w 7605905"/>
              <a:gd name="connsiteY12" fmla="*/ 2535479 h 3805595"/>
              <a:gd name="connsiteX13" fmla="*/ 2143579 w 7605905"/>
              <a:gd name="connsiteY13" fmla="*/ 2520217 h 3805595"/>
              <a:gd name="connsiteX14" fmla="*/ 2219931 w 7605905"/>
              <a:gd name="connsiteY14" fmla="*/ 2552920 h 3805595"/>
              <a:gd name="connsiteX15" fmla="*/ 2407961 w 7605905"/>
              <a:gd name="connsiteY15" fmla="*/ 2745964 h 3805595"/>
              <a:gd name="connsiteX16" fmla="*/ 2619587 w 7605905"/>
              <a:gd name="connsiteY16" fmla="*/ 2541870 h 3805595"/>
              <a:gd name="connsiteX17" fmla="*/ 2816891 w 7605905"/>
              <a:gd name="connsiteY17" fmla="*/ 2470127 h 3805595"/>
              <a:gd name="connsiteX18" fmla="*/ 3063573 w 7605905"/>
              <a:gd name="connsiteY18" fmla="*/ 2287684 h 3805595"/>
              <a:gd name="connsiteX19" fmla="*/ 3285032 w 7605905"/>
              <a:gd name="connsiteY19" fmla="*/ 2224314 h 3805595"/>
              <a:gd name="connsiteX20" fmla="*/ 3715332 w 7605905"/>
              <a:gd name="connsiteY20" fmla="*/ 1703491 h 3805595"/>
              <a:gd name="connsiteX21" fmla="*/ 3925116 w 7605905"/>
              <a:gd name="connsiteY21" fmla="*/ 1661659 h 3805595"/>
              <a:gd name="connsiteX22" fmla="*/ 4148850 w 7605905"/>
              <a:gd name="connsiteY22" fmla="*/ 1562662 h 3805595"/>
              <a:gd name="connsiteX23" fmla="*/ 4371047 w 7605905"/>
              <a:gd name="connsiteY23" fmla="*/ 1612763 h 3805595"/>
              <a:gd name="connsiteX24" fmla="*/ 4544958 w 7605905"/>
              <a:gd name="connsiteY24" fmla="*/ 1428738 h 3805595"/>
              <a:gd name="connsiteX25" fmla="*/ 4788549 w 7605905"/>
              <a:gd name="connsiteY25" fmla="*/ 1263007 h 3805595"/>
              <a:gd name="connsiteX26" fmla="*/ 5125834 w 7605905"/>
              <a:gd name="connsiteY26" fmla="*/ 1682387 h 3805595"/>
              <a:gd name="connsiteX27" fmla="*/ 5227409 w 7605905"/>
              <a:gd name="connsiteY27" fmla="*/ 1738839 h 3805595"/>
              <a:gd name="connsiteX28" fmla="*/ 5560704 w 7605905"/>
              <a:gd name="connsiteY28" fmla="*/ 1452471 h 3805595"/>
              <a:gd name="connsiteX29" fmla="*/ 5876712 w 7605905"/>
              <a:gd name="connsiteY29" fmla="*/ 1077100 h 3805595"/>
              <a:gd name="connsiteX30" fmla="*/ 6122609 w 7605905"/>
              <a:gd name="connsiteY30" fmla="*/ 1105927 h 3805595"/>
              <a:gd name="connsiteX31" fmla="*/ 6331963 w 7605905"/>
              <a:gd name="connsiteY31" fmla="*/ 919965 h 3805595"/>
              <a:gd name="connsiteX32" fmla="*/ 6526278 w 7605905"/>
              <a:gd name="connsiteY32" fmla="*/ 675361 h 3805595"/>
              <a:gd name="connsiteX33" fmla="*/ 6767242 w 7605905"/>
              <a:gd name="connsiteY33" fmla="*/ 799364 h 3805595"/>
              <a:gd name="connsiteX34" fmla="*/ 6935152 w 7605905"/>
              <a:gd name="connsiteY34" fmla="*/ 729107 h 3805595"/>
              <a:gd name="connsiteX35" fmla="*/ 7178389 w 7605905"/>
              <a:gd name="connsiteY35" fmla="*/ 203940 h 3805595"/>
              <a:gd name="connsiteX36" fmla="*/ 7352199 w 7605905"/>
              <a:gd name="connsiteY36" fmla="*/ 549697 h 3805595"/>
              <a:gd name="connsiteX37" fmla="*/ 7605905 w 7605905"/>
              <a:gd name="connsiteY37" fmla="*/ 0 h 3805595"/>
              <a:gd name="connsiteX0" fmla="*/ 7492761 w 7600640"/>
              <a:gd name="connsiteY0" fmla="*/ 1075062 h 3605251"/>
              <a:gd name="connsiteX1" fmla="*/ 7600620 w 7600640"/>
              <a:gd name="connsiteY1" fmla="*/ 3605251 h 3605251"/>
              <a:gd name="connsiteX2" fmla="*/ 0 w 7600640"/>
              <a:gd name="connsiteY2" fmla="*/ 3605251 h 3605251"/>
              <a:gd name="connsiteX3" fmla="*/ 0 w 7600640"/>
              <a:gd name="connsiteY3" fmla="*/ 3467827 h 3605251"/>
              <a:gd name="connsiteX4" fmla="*/ 55435 w 7600640"/>
              <a:gd name="connsiteY4" fmla="*/ 3435864 h 3605251"/>
              <a:gd name="connsiteX5" fmla="*/ 227279 w 7600640"/>
              <a:gd name="connsiteY5" fmla="*/ 3361732 h 3605251"/>
              <a:gd name="connsiteX6" fmla="*/ 502127 w 7600640"/>
              <a:gd name="connsiteY6" fmla="*/ 3293078 h 3605251"/>
              <a:gd name="connsiteX7" fmla="*/ 793036 w 7600640"/>
              <a:gd name="connsiteY7" fmla="*/ 3282450 h 3605251"/>
              <a:gd name="connsiteX8" fmla="*/ 898442 w 7600640"/>
              <a:gd name="connsiteY8" fmla="*/ 3277163 h 3605251"/>
              <a:gd name="connsiteX9" fmla="*/ 1114432 w 7600640"/>
              <a:gd name="connsiteY9" fmla="*/ 2949364 h 3605251"/>
              <a:gd name="connsiteX10" fmla="*/ 1558930 w 7600640"/>
              <a:gd name="connsiteY10" fmla="*/ 2546894 h 3605251"/>
              <a:gd name="connsiteX11" fmla="*/ 1886440 w 7600640"/>
              <a:gd name="connsiteY11" fmla="*/ 2373135 h 3605251"/>
              <a:gd name="connsiteX12" fmla="*/ 2070187 w 7600640"/>
              <a:gd name="connsiteY12" fmla="*/ 2335135 h 3605251"/>
              <a:gd name="connsiteX13" fmla="*/ 2143579 w 7600640"/>
              <a:gd name="connsiteY13" fmla="*/ 2319873 h 3605251"/>
              <a:gd name="connsiteX14" fmla="*/ 2219931 w 7600640"/>
              <a:gd name="connsiteY14" fmla="*/ 2352576 h 3605251"/>
              <a:gd name="connsiteX15" fmla="*/ 2407961 w 7600640"/>
              <a:gd name="connsiteY15" fmla="*/ 2545620 h 3605251"/>
              <a:gd name="connsiteX16" fmla="*/ 2619587 w 7600640"/>
              <a:gd name="connsiteY16" fmla="*/ 2341526 h 3605251"/>
              <a:gd name="connsiteX17" fmla="*/ 2816891 w 7600640"/>
              <a:gd name="connsiteY17" fmla="*/ 2269783 h 3605251"/>
              <a:gd name="connsiteX18" fmla="*/ 3063573 w 7600640"/>
              <a:gd name="connsiteY18" fmla="*/ 2087340 h 3605251"/>
              <a:gd name="connsiteX19" fmla="*/ 3285032 w 7600640"/>
              <a:gd name="connsiteY19" fmla="*/ 2023970 h 3605251"/>
              <a:gd name="connsiteX20" fmla="*/ 3715332 w 7600640"/>
              <a:gd name="connsiteY20" fmla="*/ 1503147 h 3605251"/>
              <a:gd name="connsiteX21" fmla="*/ 3925116 w 7600640"/>
              <a:gd name="connsiteY21" fmla="*/ 1461315 h 3605251"/>
              <a:gd name="connsiteX22" fmla="*/ 4148850 w 7600640"/>
              <a:gd name="connsiteY22" fmla="*/ 1362318 h 3605251"/>
              <a:gd name="connsiteX23" fmla="*/ 4371047 w 7600640"/>
              <a:gd name="connsiteY23" fmla="*/ 1412419 h 3605251"/>
              <a:gd name="connsiteX24" fmla="*/ 4544958 w 7600640"/>
              <a:gd name="connsiteY24" fmla="*/ 1228394 h 3605251"/>
              <a:gd name="connsiteX25" fmla="*/ 4788549 w 7600640"/>
              <a:gd name="connsiteY25" fmla="*/ 1062663 h 3605251"/>
              <a:gd name="connsiteX26" fmla="*/ 5125834 w 7600640"/>
              <a:gd name="connsiteY26" fmla="*/ 1482043 h 3605251"/>
              <a:gd name="connsiteX27" fmla="*/ 5227409 w 7600640"/>
              <a:gd name="connsiteY27" fmla="*/ 1538495 h 3605251"/>
              <a:gd name="connsiteX28" fmla="*/ 5560704 w 7600640"/>
              <a:gd name="connsiteY28" fmla="*/ 1252127 h 3605251"/>
              <a:gd name="connsiteX29" fmla="*/ 5876712 w 7600640"/>
              <a:gd name="connsiteY29" fmla="*/ 876756 h 3605251"/>
              <a:gd name="connsiteX30" fmla="*/ 6122609 w 7600640"/>
              <a:gd name="connsiteY30" fmla="*/ 905583 h 3605251"/>
              <a:gd name="connsiteX31" fmla="*/ 6331963 w 7600640"/>
              <a:gd name="connsiteY31" fmla="*/ 719621 h 3605251"/>
              <a:gd name="connsiteX32" fmla="*/ 6526278 w 7600640"/>
              <a:gd name="connsiteY32" fmla="*/ 475017 h 3605251"/>
              <a:gd name="connsiteX33" fmla="*/ 6767242 w 7600640"/>
              <a:gd name="connsiteY33" fmla="*/ 599020 h 3605251"/>
              <a:gd name="connsiteX34" fmla="*/ 6935152 w 7600640"/>
              <a:gd name="connsiteY34" fmla="*/ 528763 h 3605251"/>
              <a:gd name="connsiteX35" fmla="*/ 7178389 w 7600640"/>
              <a:gd name="connsiteY35" fmla="*/ 3596 h 3605251"/>
              <a:gd name="connsiteX36" fmla="*/ 7352199 w 7600640"/>
              <a:gd name="connsiteY36" fmla="*/ 349353 h 3605251"/>
              <a:gd name="connsiteX37" fmla="*/ 7492761 w 7600640"/>
              <a:gd name="connsiteY37" fmla="*/ 1075062 h 3605251"/>
              <a:gd name="connsiteX0" fmla="*/ 7492761 w 7600640"/>
              <a:gd name="connsiteY0" fmla="*/ 1210040 h 3740229"/>
              <a:gd name="connsiteX1" fmla="*/ 7600620 w 7600640"/>
              <a:gd name="connsiteY1" fmla="*/ 3740229 h 3740229"/>
              <a:gd name="connsiteX2" fmla="*/ 0 w 7600640"/>
              <a:gd name="connsiteY2" fmla="*/ 3740229 h 3740229"/>
              <a:gd name="connsiteX3" fmla="*/ 0 w 7600640"/>
              <a:gd name="connsiteY3" fmla="*/ 3602805 h 3740229"/>
              <a:gd name="connsiteX4" fmla="*/ 55435 w 7600640"/>
              <a:gd name="connsiteY4" fmla="*/ 3570842 h 3740229"/>
              <a:gd name="connsiteX5" fmla="*/ 227279 w 7600640"/>
              <a:gd name="connsiteY5" fmla="*/ 3496710 h 3740229"/>
              <a:gd name="connsiteX6" fmla="*/ 502127 w 7600640"/>
              <a:gd name="connsiteY6" fmla="*/ 3428056 h 3740229"/>
              <a:gd name="connsiteX7" fmla="*/ 793036 w 7600640"/>
              <a:gd name="connsiteY7" fmla="*/ 3417428 h 3740229"/>
              <a:gd name="connsiteX8" fmla="*/ 898442 w 7600640"/>
              <a:gd name="connsiteY8" fmla="*/ 3412141 h 3740229"/>
              <a:gd name="connsiteX9" fmla="*/ 1114432 w 7600640"/>
              <a:gd name="connsiteY9" fmla="*/ 3084342 h 3740229"/>
              <a:gd name="connsiteX10" fmla="*/ 1558930 w 7600640"/>
              <a:gd name="connsiteY10" fmla="*/ 2681872 h 3740229"/>
              <a:gd name="connsiteX11" fmla="*/ 1886440 w 7600640"/>
              <a:gd name="connsiteY11" fmla="*/ 2508113 h 3740229"/>
              <a:gd name="connsiteX12" fmla="*/ 2070187 w 7600640"/>
              <a:gd name="connsiteY12" fmla="*/ 2470113 h 3740229"/>
              <a:gd name="connsiteX13" fmla="*/ 2143579 w 7600640"/>
              <a:gd name="connsiteY13" fmla="*/ 2454851 h 3740229"/>
              <a:gd name="connsiteX14" fmla="*/ 2219931 w 7600640"/>
              <a:gd name="connsiteY14" fmla="*/ 2487554 h 3740229"/>
              <a:gd name="connsiteX15" fmla="*/ 2407961 w 7600640"/>
              <a:gd name="connsiteY15" fmla="*/ 2680598 h 3740229"/>
              <a:gd name="connsiteX16" fmla="*/ 2619587 w 7600640"/>
              <a:gd name="connsiteY16" fmla="*/ 2476504 h 3740229"/>
              <a:gd name="connsiteX17" fmla="*/ 2816891 w 7600640"/>
              <a:gd name="connsiteY17" fmla="*/ 2404761 h 3740229"/>
              <a:gd name="connsiteX18" fmla="*/ 3063573 w 7600640"/>
              <a:gd name="connsiteY18" fmla="*/ 2222318 h 3740229"/>
              <a:gd name="connsiteX19" fmla="*/ 3285032 w 7600640"/>
              <a:gd name="connsiteY19" fmla="*/ 2158948 h 3740229"/>
              <a:gd name="connsiteX20" fmla="*/ 3715332 w 7600640"/>
              <a:gd name="connsiteY20" fmla="*/ 1638125 h 3740229"/>
              <a:gd name="connsiteX21" fmla="*/ 3925116 w 7600640"/>
              <a:gd name="connsiteY21" fmla="*/ 1596293 h 3740229"/>
              <a:gd name="connsiteX22" fmla="*/ 4148850 w 7600640"/>
              <a:gd name="connsiteY22" fmla="*/ 1497296 h 3740229"/>
              <a:gd name="connsiteX23" fmla="*/ 4371047 w 7600640"/>
              <a:gd name="connsiteY23" fmla="*/ 1547397 h 3740229"/>
              <a:gd name="connsiteX24" fmla="*/ 4544958 w 7600640"/>
              <a:gd name="connsiteY24" fmla="*/ 1363372 h 3740229"/>
              <a:gd name="connsiteX25" fmla="*/ 4788549 w 7600640"/>
              <a:gd name="connsiteY25" fmla="*/ 1197641 h 3740229"/>
              <a:gd name="connsiteX26" fmla="*/ 5125834 w 7600640"/>
              <a:gd name="connsiteY26" fmla="*/ 1617021 h 3740229"/>
              <a:gd name="connsiteX27" fmla="*/ 5227409 w 7600640"/>
              <a:gd name="connsiteY27" fmla="*/ 1673473 h 3740229"/>
              <a:gd name="connsiteX28" fmla="*/ 5560704 w 7600640"/>
              <a:gd name="connsiteY28" fmla="*/ 1387105 h 3740229"/>
              <a:gd name="connsiteX29" fmla="*/ 5876712 w 7600640"/>
              <a:gd name="connsiteY29" fmla="*/ 1011734 h 3740229"/>
              <a:gd name="connsiteX30" fmla="*/ 6122609 w 7600640"/>
              <a:gd name="connsiteY30" fmla="*/ 1040561 h 3740229"/>
              <a:gd name="connsiteX31" fmla="*/ 6331963 w 7600640"/>
              <a:gd name="connsiteY31" fmla="*/ 854599 h 3740229"/>
              <a:gd name="connsiteX32" fmla="*/ 6526278 w 7600640"/>
              <a:gd name="connsiteY32" fmla="*/ 609995 h 3740229"/>
              <a:gd name="connsiteX33" fmla="*/ 6767242 w 7600640"/>
              <a:gd name="connsiteY33" fmla="*/ 733998 h 3740229"/>
              <a:gd name="connsiteX34" fmla="*/ 6935152 w 7600640"/>
              <a:gd name="connsiteY34" fmla="*/ 663741 h 3740229"/>
              <a:gd name="connsiteX35" fmla="*/ 7178389 w 7600640"/>
              <a:gd name="connsiteY35" fmla="*/ 138574 h 3740229"/>
              <a:gd name="connsiteX36" fmla="*/ 7422241 w 7600640"/>
              <a:gd name="connsiteY36" fmla="*/ 0 h 3740229"/>
              <a:gd name="connsiteX37" fmla="*/ 7492761 w 7600640"/>
              <a:gd name="connsiteY37" fmla="*/ 1210040 h 3740229"/>
              <a:gd name="connsiteX0" fmla="*/ 7600518 w 7601117"/>
              <a:gd name="connsiteY0" fmla="*/ 160655 h 3740229"/>
              <a:gd name="connsiteX1" fmla="*/ 7600620 w 7601117"/>
              <a:gd name="connsiteY1" fmla="*/ 3740229 h 3740229"/>
              <a:gd name="connsiteX2" fmla="*/ 0 w 7601117"/>
              <a:gd name="connsiteY2" fmla="*/ 3740229 h 3740229"/>
              <a:gd name="connsiteX3" fmla="*/ 0 w 7601117"/>
              <a:gd name="connsiteY3" fmla="*/ 3602805 h 3740229"/>
              <a:gd name="connsiteX4" fmla="*/ 55435 w 7601117"/>
              <a:gd name="connsiteY4" fmla="*/ 3570842 h 3740229"/>
              <a:gd name="connsiteX5" fmla="*/ 227279 w 7601117"/>
              <a:gd name="connsiteY5" fmla="*/ 3496710 h 3740229"/>
              <a:gd name="connsiteX6" fmla="*/ 502127 w 7601117"/>
              <a:gd name="connsiteY6" fmla="*/ 3428056 h 3740229"/>
              <a:gd name="connsiteX7" fmla="*/ 793036 w 7601117"/>
              <a:gd name="connsiteY7" fmla="*/ 3417428 h 3740229"/>
              <a:gd name="connsiteX8" fmla="*/ 898442 w 7601117"/>
              <a:gd name="connsiteY8" fmla="*/ 3412141 h 3740229"/>
              <a:gd name="connsiteX9" fmla="*/ 1114432 w 7601117"/>
              <a:gd name="connsiteY9" fmla="*/ 3084342 h 3740229"/>
              <a:gd name="connsiteX10" fmla="*/ 1558930 w 7601117"/>
              <a:gd name="connsiteY10" fmla="*/ 2681872 h 3740229"/>
              <a:gd name="connsiteX11" fmla="*/ 1886440 w 7601117"/>
              <a:gd name="connsiteY11" fmla="*/ 2508113 h 3740229"/>
              <a:gd name="connsiteX12" fmla="*/ 2070187 w 7601117"/>
              <a:gd name="connsiteY12" fmla="*/ 2470113 h 3740229"/>
              <a:gd name="connsiteX13" fmla="*/ 2143579 w 7601117"/>
              <a:gd name="connsiteY13" fmla="*/ 2454851 h 3740229"/>
              <a:gd name="connsiteX14" fmla="*/ 2219931 w 7601117"/>
              <a:gd name="connsiteY14" fmla="*/ 2487554 h 3740229"/>
              <a:gd name="connsiteX15" fmla="*/ 2407961 w 7601117"/>
              <a:gd name="connsiteY15" fmla="*/ 2680598 h 3740229"/>
              <a:gd name="connsiteX16" fmla="*/ 2619587 w 7601117"/>
              <a:gd name="connsiteY16" fmla="*/ 2476504 h 3740229"/>
              <a:gd name="connsiteX17" fmla="*/ 2816891 w 7601117"/>
              <a:gd name="connsiteY17" fmla="*/ 2404761 h 3740229"/>
              <a:gd name="connsiteX18" fmla="*/ 3063573 w 7601117"/>
              <a:gd name="connsiteY18" fmla="*/ 2222318 h 3740229"/>
              <a:gd name="connsiteX19" fmla="*/ 3285032 w 7601117"/>
              <a:gd name="connsiteY19" fmla="*/ 2158948 h 3740229"/>
              <a:gd name="connsiteX20" fmla="*/ 3715332 w 7601117"/>
              <a:gd name="connsiteY20" fmla="*/ 1638125 h 3740229"/>
              <a:gd name="connsiteX21" fmla="*/ 3925116 w 7601117"/>
              <a:gd name="connsiteY21" fmla="*/ 1596293 h 3740229"/>
              <a:gd name="connsiteX22" fmla="*/ 4148850 w 7601117"/>
              <a:gd name="connsiteY22" fmla="*/ 1497296 h 3740229"/>
              <a:gd name="connsiteX23" fmla="*/ 4371047 w 7601117"/>
              <a:gd name="connsiteY23" fmla="*/ 1547397 h 3740229"/>
              <a:gd name="connsiteX24" fmla="*/ 4544958 w 7601117"/>
              <a:gd name="connsiteY24" fmla="*/ 1363372 h 3740229"/>
              <a:gd name="connsiteX25" fmla="*/ 4788549 w 7601117"/>
              <a:gd name="connsiteY25" fmla="*/ 1197641 h 3740229"/>
              <a:gd name="connsiteX26" fmla="*/ 5125834 w 7601117"/>
              <a:gd name="connsiteY26" fmla="*/ 1617021 h 3740229"/>
              <a:gd name="connsiteX27" fmla="*/ 5227409 w 7601117"/>
              <a:gd name="connsiteY27" fmla="*/ 1673473 h 3740229"/>
              <a:gd name="connsiteX28" fmla="*/ 5560704 w 7601117"/>
              <a:gd name="connsiteY28" fmla="*/ 1387105 h 3740229"/>
              <a:gd name="connsiteX29" fmla="*/ 5876712 w 7601117"/>
              <a:gd name="connsiteY29" fmla="*/ 1011734 h 3740229"/>
              <a:gd name="connsiteX30" fmla="*/ 6122609 w 7601117"/>
              <a:gd name="connsiteY30" fmla="*/ 1040561 h 3740229"/>
              <a:gd name="connsiteX31" fmla="*/ 6331963 w 7601117"/>
              <a:gd name="connsiteY31" fmla="*/ 854599 h 3740229"/>
              <a:gd name="connsiteX32" fmla="*/ 6526278 w 7601117"/>
              <a:gd name="connsiteY32" fmla="*/ 609995 h 3740229"/>
              <a:gd name="connsiteX33" fmla="*/ 6767242 w 7601117"/>
              <a:gd name="connsiteY33" fmla="*/ 733998 h 3740229"/>
              <a:gd name="connsiteX34" fmla="*/ 6935152 w 7601117"/>
              <a:gd name="connsiteY34" fmla="*/ 663741 h 3740229"/>
              <a:gd name="connsiteX35" fmla="*/ 7178389 w 7601117"/>
              <a:gd name="connsiteY35" fmla="*/ 138574 h 3740229"/>
              <a:gd name="connsiteX36" fmla="*/ 7422241 w 7601117"/>
              <a:gd name="connsiteY36" fmla="*/ 0 h 3740229"/>
              <a:gd name="connsiteX37" fmla="*/ 7600518 w 7601117"/>
              <a:gd name="connsiteY37" fmla="*/ 160655 h 3740229"/>
              <a:gd name="connsiteX0" fmla="*/ 7600518 w 7601117"/>
              <a:gd name="connsiteY0" fmla="*/ 160655 h 3740229"/>
              <a:gd name="connsiteX1" fmla="*/ 7600620 w 7601117"/>
              <a:gd name="connsiteY1" fmla="*/ 3740229 h 3740229"/>
              <a:gd name="connsiteX2" fmla="*/ 0 w 7601117"/>
              <a:gd name="connsiteY2" fmla="*/ 3740229 h 3740229"/>
              <a:gd name="connsiteX3" fmla="*/ 0 w 7601117"/>
              <a:gd name="connsiteY3" fmla="*/ 3602805 h 3740229"/>
              <a:gd name="connsiteX4" fmla="*/ 55435 w 7601117"/>
              <a:gd name="connsiteY4" fmla="*/ 3570842 h 3740229"/>
              <a:gd name="connsiteX5" fmla="*/ 227279 w 7601117"/>
              <a:gd name="connsiteY5" fmla="*/ 3496710 h 3740229"/>
              <a:gd name="connsiteX6" fmla="*/ 502127 w 7601117"/>
              <a:gd name="connsiteY6" fmla="*/ 3428056 h 3740229"/>
              <a:gd name="connsiteX7" fmla="*/ 793036 w 7601117"/>
              <a:gd name="connsiteY7" fmla="*/ 3417428 h 3740229"/>
              <a:gd name="connsiteX8" fmla="*/ 898442 w 7601117"/>
              <a:gd name="connsiteY8" fmla="*/ 3412141 h 3740229"/>
              <a:gd name="connsiteX9" fmla="*/ 1114432 w 7601117"/>
              <a:gd name="connsiteY9" fmla="*/ 3084342 h 3740229"/>
              <a:gd name="connsiteX10" fmla="*/ 1558930 w 7601117"/>
              <a:gd name="connsiteY10" fmla="*/ 2681872 h 3740229"/>
              <a:gd name="connsiteX11" fmla="*/ 1886440 w 7601117"/>
              <a:gd name="connsiteY11" fmla="*/ 2508113 h 3740229"/>
              <a:gd name="connsiteX12" fmla="*/ 2070187 w 7601117"/>
              <a:gd name="connsiteY12" fmla="*/ 2470113 h 3740229"/>
              <a:gd name="connsiteX13" fmla="*/ 2143579 w 7601117"/>
              <a:gd name="connsiteY13" fmla="*/ 2454851 h 3740229"/>
              <a:gd name="connsiteX14" fmla="*/ 2219931 w 7601117"/>
              <a:gd name="connsiteY14" fmla="*/ 2487554 h 3740229"/>
              <a:gd name="connsiteX15" fmla="*/ 2407961 w 7601117"/>
              <a:gd name="connsiteY15" fmla="*/ 2680598 h 3740229"/>
              <a:gd name="connsiteX16" fmla="*/ 2619587 w 7601117"/>
              <a:gd name="connsiteY16" fmla="*/ 2476504 h 3740229"/>
              <a:gd name="connsiteX17" fmla="*/ 2816891 w 7601117"/>
              <a:gd name="connsiteY17" fmla="*/ 2404761 h 3740229"/>
              <a:gd name="connsiteX18" fmla="*/ 3063573 w 7601117"/>
              <a:gd name="connsiteY18" fmla="*/ 2222318 h 3740229"/>
              <a:gd name="connsiteX19" fmla="*/ 3285032 w 7601117"/>
              <a:gd name="connsiteY19" fmla="*/ 2158948 h 3740229"/>
              <a:gd name="connsiteX20" fmla="*/ 3715332 w 7601117"/>
              <a:gd name="connsiteY20" fmla="*/ 1638125 h 3740229"/>
              <a:gd name="connsiteX21" fmla="*/ 3925116 w 7601117"/>
              <a:gd name="connsiteY21" fmla="*/ 1596293 h 3740229"/>
              <a:gd name="connsiteX22" fmla="*/ 4148850 w 7601117"/>
              <a:gd name="connsiteY22" fmla="*/ 1497296 h 3740229"/>
              <a:gd name="connsiteX23" fmla="*/ 4371047 w 7601117"/>
              <a:gd name="connsiteY23" fmla="*/ 1547397 h 3740229"/>
              <a:gd name="connsiteX24" fmla="*/ 4544958 w 7601117"/>
              <a:gd name="connsiteY24" fmla="*/ 1363372 h 3740229"/>
              <a:gd name="connsiteX25" fmla="*/ 4788549 w 7601117"/>
              <a:gd name="connsiteY25" fmla="*/ 1197641 h 3740229"/>
              <a:gd name="connsiteX26" fmla="*/ 5125834 w 7601117"/>
              <a:gd name="connsiteY26" fmla="*/ 1617021 h 3740229"/>
              <a:gd name="connsiteX27" fmla="*/ 5227409 w 7601117"/>
              <a:gd name="connsiteY27" fmla="*/ 1673473 h 3740229"/>
              <a:gd name="connsiteX28" fmla="*/ 5560704 w 7601117"/>
              <a:gd name="connsiteY28" fmla="*/ 1387105 h 3740229"/>
              <a:gd name="connsiteX29" fmla="*/ 5876712 w 7601117"/>
              <a:gd name="connsiteY29" fmla="*/ 1011734 h 3740229"/>
              <a:gd name="connsiteX30" fmla="*/ 6122609 w 7601117"/>
              <a:gd name="connsiteY30" fmla="*/ 1040561 h 3740229"/>
              <a:gd name="connsiteX31" fmla="*/ 6331963 w 7601117"/>
              <a:gd name="connsiteY31" fmla="*/ 854599 h 3740229"/>
              <a:gd name="connsiteX32" fmla="*/ 6526278 w 7601117"/>
              <a:gd name="connsiteY32" fmla="*/ 609995 h 3740229"/>
              <a:gd name="connsiteX33" fmla="*/ 6767242 w 7601117"/>
              <a:gd name="connsiteY33" fmla="*/ 733998 h 3740229"/>
              <a:gd name="connsiteX34" fmla="*/ 6935152 w 7601117"/>
              <a:gd name="connsiteY34" fmla="*/ 663741 h 3740229"/>
              <a:gd name="connsiteX35" fmla="*/ 7178389 w 7601117"/>
              <a:gd name="connsiteY35" fmla="*/ 138574 h 3740229"/>
              <a:gd name="connsiteX36" fmla="*/ 7422241 w 7601117"/>
              <a:gd name="connsiteY36" fmla="*/ 0 h 3740229"/>
              <a:gd name="connsiteX37" fmla="*/ 7600518 w 7601117"/>
              <a:gd name="connsiteY37" fmla="*/ 160655 h 3740229"/>
              <a:gd name="connsiteX0" fmla="*/ 7600518 w 7601117"/>
              <a:gd name="connsiteY0" fmla="*/ 160655 h 3740229"/>
              <a:gd name="connsiteX1" fmla="*/ 7600620 w 7601117"/>
              <a:gd name="connsiteY1" fmla="*/ 3740229 h 3740229"/>
              <a:gd name="connsiteX2" fmla="*/ 0 w 7601117"/>
              <a:gd name="connsiteY2" fmla="*/ 3740229 h 3740229"/>
              <a:gd name="connsiteX3" fmla="*/ 0 w 7601117"/>
              <a:gd name="connsiteY3" fmla="*/ 3602805 h 3740229"/>
              <a:gd name="connsiteX4" fmla="*/ 55435 w 7601117"/>
              <a:gd name="connsiteY4" fmla="*/ 3570842 h 3740229"/>
              <a:gd name="connsiteX5" fmla="*/ 227279 w 7601117"/>
              <a:gd name="connsiteY5" fmla="*/ 3496710 h 3740229"/>
              <a:gd name="connsiteX6" fmla="*/ 502127 w 7601117"/>
              <a:gd name="connsiteY6" fmla="*/ 3428056 h 3740229"/>
              <a:gd name="connsiteX7" fmla="*/ 793036 w 7601117"/>
              <a:gd name="connsiteY7" fmla="*/ 3417428 h 3740229"/>
              <a:gd name="connsiteX8" fmla="*/ 898442 w 7601117"/>
              <a:gd name="connsiteY8" fmla="*/ 3412141 h 3740229"/>
              <a:gd name="connsiteX9" fmla="*/ 1114432 w 7601117"/>
              <a:gd name="connsiteY9" fmla="*/ 3084342 h 3740229"/>
              <a:gd name="connsiteX10" fmla="*/ 1558930 w 7601117"/>
              <a:gd name="connsiteY10" fmla="*/ 2681872 h 3740229"/>
              <a:gd name="connsiteX11" fmla="*/ 1886440 w 7601117"/>
              <a:gd name="connsiteY11" fmla="*/ 2508113 h 3740229"/>
              <a:gd name="connsiteX12" fmla="*/ 2070187 w 7601117"/>
              <a:gd name="connsiteY12" fmla="*/ 2470113 h 3740229"/>
              <a:gd name="connsiteX13" fmla="*/ 2143579 w 7601117"/>
              <a:gd name="connsiteY13" fmla="*/ 2454851 h 3740229"/>
              <a:gd name="connsiteX14" fmla="*/ 2219931 w 7601117"/>
              <a:gd name="connsiteY14" fmla="*/ 2487554 h 3740229"/>
              <a:gd name="connsiteX15" fmla="*/ 2407961 w 7601117"/>
              <a:gd name="connsiteY15" fmla="*/ 2680598 h 3740229"/>
              <a:gd name="connsiteX16" fmla="*/ 2619587 w 7601117"/>
              <a:gd name="connsiteY16" fmla="*/ 2476504 h 3740229"/>
              <a:gd name="connsiteX17" fmla="*/ 2816891 w 7601117"/>
              <a:gd name="connsiteY17" fmla="*/ 2404761 h 3740229"/>
              <a:gd name="connsiteX18" fmla="*/ 3063573 w 7601117"/>
              <a:gd name="connsiteY18" fmla="*/ 2222318 h 3740229"/>
              <a:gd name="connsiteX19" fmla="*/ 3285032 w 7601117"/>
              <a:gd name="connsiteY19" fmla="*/ 2158948 h 3740229"/>
              <a:gd name="connsiteX20" fmla="*/ 3715332 w 7601117"/>
              <a:gd name="connsiteY20" fmla="*/ 1638125 h 3740229"/>
              <a:gd name="connsiteX21" fmla="*/ 3925116 w 7601117"/>
              <a:gd name="connsiteY21" fmla="*/ 1596293 h 3740229"/>
              <a:gd name="connsiteX22" fmla="*/ 4148850 w 7601117"/>
              <a:gd name="connsiteY22" fmla="*/ 1497296 h 3740229"/>
              <a:gd name="connsiteX23" fmla="*/ 4371047 w 7601117"/>
              <a:gd name="connsiteY23" fmla="*/ 1547397 h 3740229"/>
              <a:gd name="connsiteX24" fmla="*/ 4544958 w 7601117"/>
              <a:gd name="connsiteY24" fmla="*/ 1363372 h 3740229"/>
              <a:gd name="connsiteX25" fmla="*/ 4788549 w 7601117"/>
              <a:gd name="connsiteY25" fmla="*/ 1197641 h 3740229"/>
              <a:gd name="connsiteX26" fmla="*/ 5125834 w 7601117"/>
              <a:gd name="connsiteY26" fmla="*/ 1617021 h 3740229"/>
              <a:gd name="connsiteX27" fmla="*/ 5227409 w 7601117"/>
              <a:gd name="connsiteY27" fmla="*/ 1673473 h 3740229"/>
              <a:gd name="connsiteX28" fmla="*/ 5560704 w 7601117"/>
              <a:gd name="connsiteY28" fmla="*/ 1387105 h 3740229"/>
              <a:gd name="connsiteX29" fmla="*/ 5876712 w 7601117"/>
              <a:gd name="connsiteY29" fmla="*/ 1011734 h 3740229"/>
              <a:gd name="connsiteX30" fmla="*/ 6122609 w 7601117"/>
              <a:gd name="connsiteY30" fmla="*/ 1040561 h 3740229"/>
              <a:gd name="connsiteX31" fmla="*/ 6331963 w 7601117"/>
              <a:gd name="connsiteY31" fmla="*/ 854599 h 3740229"/>
              <a:gd name="connsiteX32" fmla="*/ 6526278 w 7601117"/>
              <a:gd name="connsiteY32" fmla="*/ 609995 h 3740229"/>
              <a:gd name="connsiteX33" fmla="*/ 6767242 w 7601117"/>
              <a:gd name="connsiteY33" fmla="*/ 733998 h 3740229"/>
              <a:gd name="connsiteX34" fmla="*/ 6935152 w 7601117"/>
              <a:gd name="connsiteY34" fmla="*/ 663741 h 3740229"/>
              <a:gd name="connsiteX35" fmla="*/ 7178389 w 7601117"/>
              <a:gd name="connsiteY35" fmla="*/ 138574 h 3740229"/>
              <a:gd name="connsiteX36" fmla="*/ 7422241 w 7601117"/>
              <a:gd name="connsiteY36" fmla="*/ 0 h 3740229"/>
              <a:gd name="connsiteX37" fmla="*/ 7600518 w 7601117"/>
              <a:gd name="connsiteY37" fmla="*/ 160655 h 374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601117" h="3740229">
                <a:moveTo>
                  <a:pt x="7600518" y="160655"/>
                </a:moveTo>
                <a:cubicBezTo>
                  <a:pt x="7598756" y="1429187"/>
                  <a:pt x="7602382" y="2471697"/>
                  <a:pt x="7600620" y="3740229"/>
                </a:cubicBezTo>
                <a:lnTo>
                  <a:pt x="0" y="3740229"/>
                </a:lnTo>
                <a:lnTo>
                  <a:pt x="0" y="3602805"/>
                </a:lnTo>
                <a:cubicBezTo>
                  <a:pt x="9690" y="3576377"/>
                  <a:pt x="17555" y="3588525"/>
                  <a:pt x="55435" y="3570842"/>
                </a:cubicBezTo>
                <a:cubicBezTo>
                  <a:pt x="93315" y="3553160"/>
                  <a:pt x="152830" y="3520508"/>
                  <a:pt x="227279" y="3496710"/>
                </a:cubicBezTo>
                <a:cubicBezTo>
                  <a:pt x="301728" y="3472912"/>
                  <a:pt x="407834" y="3441270"/>
                  <a:pt x="502127" y="3428056"/>
                </a:cubicBezTo>
                <a:cubicBezTo>
                  <a:pt x="596420" y="3414842"/>
                  <a:pt x="726984" y="3420080"/>
                  <a:pt x="793036" y="3417428"/>
                </a:cubicBezTo>
                <a:cubicBezTo>
                  <a:pt x="859088" y="3414776"/>
                  <a:pt x="798022" y="3423473"/>
                  <a:pt x="898442" y="3412141"/>
                </a:cubicBezTo>
                <a:cubicBezTo>
                  <a:pt x="955601" y="3292946"/>
                  <a:pt x="1002555" y="3197981"/>
                  <a:pt x="1114432" y="3084342"/>
                </a:cubicBezTo>
                <a:cubicBezTo>
                  <a:pt x="1261478" y="2965292"/>
                  <a:pt x="1430262" y="2777910"/>
                  <a:pt x="1558930" y="2681872"/>
                </a:cubicBezTo>
                <a:cubicBezTo>
                  <a:pt x="1687598" y="2585834"/>
                  <a:pt x="1804823" y="2538025"/>
                  <a:pt x="1886440" y="2508113"/>
                </a:cubicBezTo>
                <a:cubicBezTo>
                  <a:pt x="1968057" y="2478201"/>
                  <a:pt x="2038106" y="2470918"/>
                  <a:pt x="2070187" y="2470113"/>
                </a:cubicBezTo>
                <a:cubicBezTo>
                  <a:pt x="2102268" y="2469308"/>
                  <a:pt x="2115030" y="2457326"/>
                  <a:pt x="2143579" y="2454851"/>
                </a:cubicBezTo>
                <a:cubicBezTo>
                  <a:pt x="2228920" y="2455983"/>
                  <a:pt x="2192622" y="2491078"/>
                  <a:pt x="2219931" y="2487554"/>
                </a:cubicBezTo>
                <a:lnTo>
                  <a:pt x="2407961" y="2680598"/>
                </a:lnTo>
                <a:lnTo>
                  <a:pt x="2619587" y="2476504"/>
                </a:lnTo>
                <a:lnTo>
                  <a:pt x="2816891" y="2404761"/>
                </a:lnTo>
                <a:cubicBezTo>
                  <a:pt x="2899118" y="2343947"/>
                  <a:pt x="2985550" y="2263287"/>
                  <a:pt x="3063573" y="2222318"/>
                </a:cubicBezTo>
                <a:cubicBezTo>
                  <a:pt x="3141596" y="2181349"/>
                  <a:pt x="3154855" y="2175592"/>
                  <a:pt x="3285032" y="2158948"/>
                </a:cubicBezTo>
                <a:cubicBezTo>
                  <a:pt x="3382882" y="1997004"/>
                  <a:pt x="3608651" y="1731901"/>
                  <a:pt x="3715332" y="1638125"/>
                </a:cubicBezTo>
                <a:cubicBezTo>
                  <a:pt x="3822013" y="1544349"/>
                  <a:pt x="3852863" y="1619765"/>
                  <a:pt x="3925116" y="1596293"/>
                </a:cubicBezTo>
                <a:cubicBezTo>
                  <a:pt x="3997369" y="1572821"/>
                  <a:pt x="4056513" y="1517988"/>
                  <a:pt x="4148850" y="1497296"/>
                </a:cubicBezTo>
                <a:cubicBezTo>
                  <a:pt x="4227661" y="1473899"/>
                  <a:pt x="4302335" y="1553563"/>
                  <a:pt x="4371047" y="1547397"/>
                </a:cubicBezTo>
                <a:lnTo>
                  <a:pt x="4544958" y="1363372"/>
                </a:lnTo>
                <a:cubicBezTo>
                  <a:pt x="4622563" y="1297365"/>
                  <a:pt x="4719060" y="1269058"/>
                  <a:pt x="4788549" y="1197641"/>
                </a:cubicBezTo>
                <a:cubicBezTo>
                  <a:pt x="4884463" y="1242606"/>
                  <a:pt x="5014079" y="1532335"/>
                  <a:pt x="5125834" y="1617021"/>
                </a:cubicBezTo>
                <a:cubicBezTo>
                  <a:pt x="5199875" y="1707089"/>
                  <a:pt x="5154931" y="1711792"/>
                  <a:pt x="5227409" y="1673473"/>
                </a:cubicBezTo>
                <a:cubicBezTo>
                  <a:pt x="5299887" y="1635154"/>
                  <a:pt x="5445303" y="1486632"/>
                  <a:pt x="5560704" y="1387105"/>
                </a:cubicBezTo>
                <a:cubicBezTo>
                  <a:pt x="5676105" y="1287578"/>
                  <a:pt x="5800123" y="1081151"/>
                  <a:pt x="5876712" y="1011734"/>
                </a:cubicBezTo>
                <a:lnTo>
                  <a:pt x="6122609" y="1040561"/>
                </a:lnTo>
                <a:cubicBezTo>
                  <a:pt x="6169298" y="1001800"/>
                  <a:pt x="6264685" y="926360"/>
                  <a:pt x="6331963" y="854599"/>
                </a:cubicBezTo>
                <a:cubicBezTo>
                  <a:pt x="6399241" y="782838"/>
                  <a:pt x="6453732" y="630095"/>
                  <a:pt x="6526278" y="609995"/>
                </a:cubicBezTo>
                <a:cubicBezTo>
                  <a:pt x="6598824" y="589895"/>
                  <a:pt x="6678767" y="720924"/>
                  <a:pt x="6767242" y="733998"/>
                </a:cubicBezTo>
                <a:cubicBezTo>
                  <a:pt x="6842121" y="660881"/>
                  <a:pt x="6824400" y="706028"/>
                  <a:pt x="6935152" y="663741"/>
                </a:cubicBezTo>
                <a:lnTo>
                  <a:pt x="7178389" y="138574"/>
                </a:lnTo>
                <a:cubicBezTo>
                  <a:pt x="7247101" y="92265"/>
                  <a:pt x="7353529" y="24666"/>
                  <a:pt x="7422241" y="0"/>
                </a:cubicBezTo>
                <a:lnTo>
                  <a:pt x="7600518" y="160655"/>
                </a:lnTo>
                <a:close/>
              </a:path>
            </a:pathLst>
          </a:custGeom>
          <a:solidFill>
            <a:srgbClr val="800000"/>
          </a:solidFill>
          <a:ln>
            <a:solidFill>
              <a:srgbClr val="00330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4" name="TextBox 13"/>
          <p:cNvSpPr txBox="1"/>
          <p:nvPr/>
        </p:nvSpPr>
        <p:spPr>
          <a:xfrm>
            <a:off x="3423515" y="6130138"/>
            <a:ext cx="5720486" cy="584775"/>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Himmelstein, Woolhandler &amp; </a:t>
            </a:r>
            <a:r>
              <a:rPr lang="en-US" sz="1600" dirty="0" err="1" smtClean="0">
                <a:solidFill>
                  <a:schemeClr val="bg2"/>
                </a:solidFill>
                <a:latin typeface="Franklin Gothic Book" pitchFamily="34" charset="0"/>
              </a:rPr>
              <a:t>Carrasquilo</a:t>
            </a:r>
            <a:r>
              <a:rPr lang="en-US" sz="1600" dirty="0" smtClean="0">
                <a:solidFill>
                  <a:schemeClr val="bg2"/>
                </a:solidFill>
                <a:latin typeface="Franklin Gothic Book" pitchFamily="34" charset="0"/>
              </a:rPr>
              <a:t>.</a:t>
            </a:r>
          </a:p>
          <a:p>
            <a:pPr algn="r"/>
            <a:r>
              <a:rPr lang="en-US" sz="1600" dirty="0" smtClean="0">
                <a:solidFill>
                  <a:schemeClr val="bg2"/>
                </a:solidFill>
                <a:latin typeface="Franklin Gothic Book" pitchFamily="34" charset="0"/>
              </a:rPr>
              <a:t>Tabulation from CPS &amp; NHIS data  </a:t>
            </a:r>
            <a:endParaRPr lang="en-US" sz="1600" dirty="0">
              <a:solidFill>
                <a:schemeClr val="bg2"/>
              </a:solidFill>
              <a:latin typeface="Franklin Gothic Book" pitchFamily="34" charset="0"/>
            </a:endParaRPr>
          </a:p>
        </p:txBody>
      </p:sp>
      <p:pic>
        <p:nvPicPr>
          <p:cNvPr id="646148" name="Picture 4" descr="UNINS76_" hidden="1"/>
          <p:cNvPicPr>
            <a:picLocks noChangeAspect="1" noChangeArrowheads="1"/>
          </p:cNvPicPr>
          <p:nvPr/>
        </p:nvPicPr>
        <p:blipFill>
          <a:blip r:embed="rId2" cstate="print"/>
          <a:srcRect l="15280" t="34880" r="10880" b="20320"/>
          <a:stretch>
            <a:fillRect/>
          </a:stretch>
        </p:blipFill>
        <p:spPr bwMode="auto">
          <a:xfrm>
            <a:off x="961879" y="1463039"/>
            <a:ext cx="7603961" cy="3884372"/>
          </a:xfrm>
          <a:prstGeom prst="rect">
            <a:avLst/>
          </a:prstGeom>
          <a:noFill/>
        </p:spPr>
      </p:pic>
    </p:spTree>
    <p:extLst>
      <p:ext uri="{BB962C8B-B14F-4D97-AF65-F5344CB8AC3E}">
        <p14:creationId xmlns:p14="http://schemas.microsoft.com/office/powerpoint/2010/main" val="372228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71898"/>
            <a:ext cx="9144000" cy="1143000"/>
          </a:xfrm>
        </p:spPr>
        <p:txBody>
          <a:bodyPr>
            <a:noAutofit/>
          </a:bodyPr>
          <a:lstStyle/>
          <a:p>
            <a:r>
              <a:rPr lang="en-US" sz="4000" dirty="0" smtClean="0"/>
              <a:t>Who Pays for Nursing Home Care?</a:t>
            </a:r>
            <a:endParaRPr lang="en-US" sz="4000" dirty="0"/>
          </a:p>
        </p:txBody>
      </p:sp>
      <p:sp>
        <p:nvSpPr>
          <p:cNvPr id="5" name="TextBox 4"/>
          <p:cNvSpPr txBox="1"/>
          <p:nvPr/>
        </p:nvSpPr>
        <p:spPr>
          <a:xfrm>
            <a:off x="3894667" y="6268637"/>
            <a:ext cx="5249336" cy="307777"/>
          </a:xfrm>
          <a:prstGeom prst="rect">
            <a:avLst/>
          </a:prstGeom>
          <a:noFill/>
        </p:spPr>
        <p:txBody>
          <a:bodyPr wrap="square" rtlCol="0" anchor="ctr">
            <a:spAutoFit/>
          </a:bodyPr>
          <a:lstStyle/>
          <a:p>
            <a:pPr algn="r"/>
            <a:r>
              <a:rPr lang="en-US" sz="1400" dirty="0" smtClean="0">
                <a:solidFill>
                  <a:schemeClr val="bg2"/>
                </a:solidFill>
                <a:latin typeface="Franklin Gothic Book" pitchFamily="34" charset="0"/>
              </a:rPr>
              <a:t>Source: NCHS – figures are projected 2013</a:t>
            </a:r>
            <a:endParaRPr lang="en-US" sz="1400" dirty="0">
              <a:solidFill>
                <a:schemeClr val="bg2"/>
              </a:solidFill>
              <a:latin typeface="Franklin Gothic Book" pitchFamily="34" charset="0"/>
            </a:endParaRPr>
          </a:p>
        </p:txBody>
      </p:sp>
      <p:graphicFrame>
        <p:nvGraphicFramePr>
          <p:cNvPr id="4" name="Chart 3"/>
          <p:cNvGraphicFramePr/>
          <p:nvPr>
            <p:extLst>
              <p:ext uri="{D42A27DB-BD31-4B8C-83A1-F6EECF244321}">
                <p14:modId xmlns:p14="http://schemas.microsoft.com/office/powerpoint/2010/main" val="2241830262"/>
              </p:ext>
            </p:extLst>
          </p:nvPr>
        </p:nvGraphicFramePr>
        <p:xfrm>
          <a:off x="380199" y="1124461"/>
          <a:ext cx="8453372" cy="48942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36109716"/>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898"/>
            <a:ext cx="9144000" cy="1143000"/>
          </a:xfrm>
        </p:spPr>
        <p:txBody>
          <a:bodyPr>
            <a:normAutofit/>
          </a:bodyPr>
          <a:lstStyle/>
          <a:p>
            <a:r>
              <a:rPr lang="en-US" dirty="0" smtClean="0"/>
              <a:t>What’s the Matter in Canada?</a:t>
            </a:r>
            <a:endParaRPr lang="en-US" dirty="0"/>
          </a:p>
        </p:txBody>
      </p:sp>
      <p:sp>
        <p:nvSpPr>
          <p:cNvPr id="4" name="TextBox 3"/>
          <p:cNvSpPr txBox="1"/>
          <p:nvPr/>
        </p:nvSpPr>
        <p:spPr>
          <a:xfrm>
            <a:off x="288651" y="1171004"/>
            <a:ext cx="8156406" cy="4708981"/>
          </a:xfrm>
          <a:prstGeom prst="rect">
            <a:avLst/>
          </a:prstGeom>
          <a:noFill/>
        </p:spPr>
        <p:txBody>
          <a:bodyPr wrap="square" rtlCol="0">
            <a:spAutoFit/>
          </a:bodyPr>
          <a:lstStyle/>
          <a:p>
            <a:pPr marL="230188" indent="-230188">
              <a:spcAft>
                <a:spcPts val="1800"/>
              </a:spcAft>
              <a:buFont typeface="Arial"/>
              <a:buChar char="•"/>
            </a:pPr>
            <a:r>
              <a:rPr lang="en-US" sz="2400" dirty="0" smtClean="0">
                <a:latin typeface="Franklin Gothic Book"/>
                <a:cs typeface="Franklin Gothic Book"/>
              </a:rPr>
              <a:t>The wealthy lobby for private funding and tax cuts; they resent subsidizing care for others.</a:t>
            </a:r>
          </a:p>
          <a:p>
            <a:pPr marL="230188" indent="-230188">
              <a:spcAft>
                <a:spcPts val="1800"/>
              </a:spcAft>
              <a:buFont typeface="Arial"/>
              <a:buChar char="•"/>
            </a:pPr>
            <a:r>
              <a:rPr lang="en-US" sz="2400" dirty="0" smtClean="0">
                <a:latin typeface="Franklin Gothic Book"/>
                <a:cs typeface="Franklin Gothic Book"/>
              </a:rPr>
              <a:t>Result: government funding cuts (</a:t>
            </a:r>
            <a:r>
              <a:rPr lang="en-US" sz="2400" i="1" dirty="0" smtClean="0">
                <a:latin typeface="Franklin Gothic Book"/>
                <a:cs typeface="Franklin Gothic Book"/>
              </a:rPr>
              <a:t>e.g.</a:t>
            </a:r>
            <a:r>
              <a:rPr lang="en-US" sz="2400" dirty="0" smtClean="0">
                <a:latin typeface="Franklin Gothic Book"/>
                <a:cs typeface="Franklin Gothic Book"/>
              </a:rPr>
              <a:t>, 30% of hospital beds closed during the 1990s) causing dissatisfaction and waits for care.</a:t>
            </a:r>
          </a:p>
          <a:p>
            <a:pPr marL="230188" indent="-230188">
              <a:spcAft>
                <a:spcPts val="1800"/>
              </a:spcAft>
              <a:buFont typeface="Arial"/>
              <a:buChar char="•"/>
            </a:pPr>
            <a:r>
              <a:rPr lang="en-US" sz="2400" dirty="0" smtClean="0">
                <a:latin typeface="Franklin Gothic Book"/>
                <a:cs typeface="Franklin Gothic Book"/>
              </a:rPr>
              <a:t>USA and Canadian firms seek profit opportunities in health care privatization</a:t>
            </a:r>
          </a:p>
          <a:p>
            <a:pPr marL="230188" indent="-230188">
              <a:spcAft>
                <a:spcPts val="1800"/>
              </a:spcAft>
              <a:buFont typeface="Arial"/>
              <a:buChar char="•"/>
            </a:pPr>
            <a:r>
              <a:rPr lang="en-US" sz="2400" dirty="0" smtClean="0">
                <a:latin typeface="Franklin Gothic Book"/>
                <a:cs typeface="Franklin Gothic Book"/>
              </a:rPr>
              <a:t>Conservative foes of public services own many Canadian newspapers</a:t>
            </a:r>
          </a:p>
          <a:p>
            <a:pPr marL="230188" indent="-230188">
              <a:spcAft>
                <a:spcPts val="1800"/>
              </a:spcAft>
              <a:buFont typeface="Arial"/>
              <a:buChar char="•"/>
            </a:pPr>
            <a:r>
              <a:rPr lang="en-US" sz="2400" dirty="0" smtClean="0">
                <a:latin typeface="Franklin Gothic Book"/>
                <a:cs typeface="Franklin Gothic Book"/>
              </a:rPr>
              <a:t>Misleading waiting list surveys by right wing Fraser Institute</a:t>
            </a:r>
            <a:endParaRPr lang="en-US" sz="2400" dirty="0">
              <a:latin typeface="Franklin Gothic Book"/>
              <a:cs typeface="Franklin Gothic Book"/>
            </a:endParaRPr>
          </a:p>
        </p:txBody>
      </p:sp>
    </p:spTree>
    <p:extLst>
      <p:ext uri="{BB962C8B-B14F-4D97-AF65-F5344CB8AC3E}">
        <p14:creationId xmlns:p14="http://schemas.microsoft.com/office/powerpoint/2010/main" val="225639290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Americans Want NHI</a:t>
            </a:r>
            <a:endParaRPr lang="en-US" dirty="0"/>
          </a:p>
        </p:txBody>
      </p:sp>
      <p:sp>
        <p:nvSpPr>
          <p:cNvPr id="3" name="TextBox 2"/>
          <p:cNvSpPr txBox="1"/>
          <p:nvPr/>
        </p:nvSpPr>
        <p:spPr>
          <a:xfrm>
            <a:off x="182880" y="1594714"/>
            <a:ext cx="4572000" cy="1938992"/>
          </a:xfrm>
          <a:prstGeom prst="rect">
            <a:avLst/>
          </a:prstGeom>
          <a:noFill/>
        </p:spPr>
        <p:txBody>
          <a:bodyPr wrap="square" rtlCol="0">
            <a:spAutoFit/>
          </a:bodyPr>
          <a:lstStyle/>
          <a:p>
            <a:r>
              <a:rPr lang="en-US" sz="2400" dirty="0" smtClean="0">
                <a:latin typeface="Franklin Gothic Book"/>
                <a:cs typeface="Franklin Gothic Book"/>
              </a:rPr>
              <a:t>“Would you favor the current health insurance system… or a universal coverage program like Medicare that is government run and financed by taxpayers?”</a:t>
            </a:r>
            <a:endParaRPr lang="en-US" sz="2400" dirty="0">
              <a:latin typeface="Franklin Gothic Book"/>
              <a:cs typeface="Franklin Gothic Book"/>
            </a:endParaRPr>
          </a:p>
        </p:txBody>
      </p:sp>
      <p:graphicFrame>
        <p:nvGraphicFramePr>
          <p:cNvPr id="4" name="Chart 3"/>
          <p:cNvGraphicFramePr/>
          <p:nvPr>
            <p:extLst>
              <p:ext uri="{D42A27DB-BD31-4B8C-83A1-F6EECF244321}">
                <p14:modId xmlns:p14="http://schemas.microsoft.com/office/powerpoint/2010/main" val="4278332801"/>
              </p:ext>
            </p:extLst>
          </p:nvPr>
        </p:nvGraphicFramePr>
        <p:xfrm>
          <a:off x="3699053" y="1533214"/>
          <a:ext cx="6096000" cy="430431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386937" y="6253249"/>
            <a:ext cx="5757065"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ABC News Poll; USA Today; Kaiser Survey 9/06 </a:t>
            </a:r>
          </a:p>
        </p:txBody>
      </p:sp>
    </p:spTree>
    <p:extLst>
      <p:ext uri="{BB962C8B-B14F-4D97-AF65-F5344CB8AC3E}">
        <p14:creationId xmlns:p14="http://schemas.microsoft.com/office/powerpoint/2010/main" val="1384716611"/>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Rising Popularity </a:t>
            </a:r>
            <a:br>
              <a:rPr lang="en-US" dirty="0" smtClean="0"/>
            </a:br>
            <a:r>
              <a:rPr lang="en-US" dirty="0" smtClean="0"/>
              <a:t>Of National Health Insurance</a:t>
            </a:r>
            <a:endParaRPr lang="en-US" dirty="0"/>
          </a:p>
        </p:txBody>
      </p:sp>
      <p:sp>
        <p:nvSpPr>
          <p:cNvPr id="3" name="TextBox 2"/>
          <p:cNvSpPr txBox="1"/>
          <p:nvPr/>
        </p:nvSpPr>
        <p:spPr>
          <a:xfrm>
            <a:off x="3386937" y="6253249"/>
            <a:ext cx="5757065"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CBS News / New York Times Poll, Feb. 1, 2009  </a:t>
            </a:r>
          </a:p>
        </p:txBody>
      </p:sp>
      <p:graphicFrame>
        <p:nvGraphicFramePr>
          <p:cNvPr id="4" name="Chart 3"/>
          <p:cNvGraphicFramePr/>
          <p:nvPr>
            <p:extLst>
              <p:ext uri="{D42A27DB-BD31-4B8C-83A1-F6EECF244321}">
                <p14:modId xmlns:p14="http://schemas.microsoft.com/office/powerpoint/2010/main" val="3032887904"/>
              </p:ext>
            </p:extLst>
          </p:nvPr>
        </p:nvGraphicFramePr>
        <p:xfrm>
          <a:off x="570586" y="2062886"/>
          <a:ext cx="3408883" cy="387705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1821486" y="1938527"/>
            <a:ext cx="898708" cy="461665"/>
          </a:xfrm>
          <a:prstGeom prst="rect">
            <a:avLst/>
          </a:prstGeom>
          <a:noFill/>
        </p:spPr>
        <p:txBody>
          <a:bodyPr wrap="none" rtlCol="0">
            <a:spAutoFit/>
          </a:bodyPr>
          <a:lstStyle/>
          <a:p>
            <a:r>
              <a:rPr lang="en-US" sz="2400" dirty="0" smtClean="0">
                <a:latin typeface="Franklin Gothic Medium" pitchFamily="34" charset="0"/>
              </a:rPr>
              <a:t>1979</a:t>
            </a:r>
            <a:endParaRPr lang="en-US" sz="2400" dirty="0">
              <a:latin typeface="Franklin Gothic Medium" pitchFamily="34" charset="0"/>
            </a:endParaRPr>
          </a:p>
        </p:txBody>
      </p:sp>
      <p:sp>
        <p:nvSpPr>
          <p:cNvPr id="8" name="TextBox 7"/>
          <p:cNvSpPr txBox="1"/>
          <p:nvPr/>
        </p:nvSpPr>
        <p:spPr>
          <a:xfrm>
            <a:off x="6326427" y="1938527"/>
            <a:ext cx="909223" cy="461665"/>
          </a:xfrm>
          <a:prstGeom prst="rect">
            <a:avLst/>
          </a:prstGeom>
          <a:noFill/>
        </p:spPr>
        <p:txBody>
          <a:bodyPr wrap="none" rtlCol="0">
            <a:spAutoFit/>
          </a:bodyPr>
          <a:lstStyle/>
          <a:p>
            <a:r>
              <a:rPr lang="en-US" sz="2400" dirty="0" smtClean="0">
                <a:latin typeface="Franklin Gothic Medium" pitchFamily="34" charset="0"/>
              </a:rPr>
              <a:t>2009</a:t>
            </a:r>
            <a:endParaRPr lang="en-US" sz="2400" dirty="0">
              <a:latin typeface="Franklin Gothic Medium" pitchFamily="34" charset="0"/>
            </a:endParaRPr>
          </a:p>
        </p:txBody>
      </p:sp>
      <p:graphicFrame>
        <p:nvGraphicFramePr>
          <p:cNvPr id="11" name="Chart 10"/>
          <p:cNvGraphicFramePr/>
          <p:nvPr>
            <p:extLst>
              <p:ext uri="{D42A27DB-BD31-4B8C-83A1-F6EECF244321}">
                <p14:modId xmlns:p14="http://schemas.microsoft.com/office/powerpoint/2010/main" val="1836596491"/>
              </p:ext>
            </p:extLst>
          </p:nvPr>
        </p:nvGraphicFramePr>
        <p:xfrm>
          <a:off x="5060900" y="2061671"/>
          <a:ext cx="3408883" cy="3877056"/>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p:cNvSpPr txBox="1"/>
          <p:nvPr/>
        </p:nvSpPr>
        <p:spPr>
          <a:xfrm>
            <a:off x="701035" y="3517379"/>
            <a:ext cx="1533818" cy="707886"/>
          </a:xfrm>
          <a:prstGeom prst="rect">
            <a:avLst/>
          </a:prstGeom>
          <a:noFill/>
        </p:spPr>
        <p:txBody>
          <a:bodyPr wrap="none" rtlCol="0">
            <a:spAutoFit/>
          </a:bodyPr>
          <a:lstStyle/>
          <a:p>
            <a:pPr algn="ctr"/>
            <a:r>
              <a:rPr lang="en-US" sz="2000" dirty="0" smtClean="0">
                <a:solidFill>
                  <a:schemeClr val="bg1"/>
                </a:solidFill>
                <a:effectLst/>
                <a:latin typeface="Franklin Gothic Book"/>
                <a:cs typeface="Franklin Gothic Book"/>
              </a:rPr>
              <a:t>Government</a:t>
            </a:r>
          </a:p>
          <a:p>
            <a:pPr algn="ctr"/>
            <a:r>
              <a:rPr lang="en-US" sz="2000" dirty="0" smtClean="0">
                <a:solidFill>
                  <a:schemeClr val="bg1"/>
                </a:solidFill>
                <a:effectLst/>
                <a:latin typeface="Franklin Gothic Book"/>
                <a:cs typeface="Franklin Gothic Book"/>
              </a:rPr>
              <a:t>40%</a:t>
            </a:r>
            <a:endParaRPr lang="en-US" sz="2000" dirty="0">
              <a:solidFill>
                <a:schemeClr val="bg1"/>
              </a:solidFill>
              <a:effectLst/>
              <a:latin typeface="Franklin Gothic Book"/>
              <a:cs typeface="Franklin Gothic Book"/>
            </a:endParaRPr>
          </a:p>
        </p:txBody>
      </p:sp>
      <p:sp>
        <p:nvSpPr>
          <p:cNvPr id="21" name="TextBox 20"/>
          <p:cNvSpPr txBox="1"/>
          <p:nvPr/>
        </p:nvSpPr>
        <p:spPr>
          <a:xfrm>
            <a:off x="5147457" y="3517379"/>
            <a:ext cx="1533818" cy="707886"/>
          </a:xfrm>
          <a:prstGeom prst="rect">
            <a:avLst/>
          </a:prstGeom>
          <a:noFill/>
        </p:spPr>
        <p:txBody>
          <a:bodyPr wrap="none" rtlCol="0">
            <a:spAutoFit/>
          </a:bodyPr>
          <a:lstStyle/>
          <a:p>
            <a:pPr algn="ctr"/>
            <a:r>
              <a:rPr lang="en-US" sz="2000" dirty="0" smtClean="0">
                <a:solidFill>
                  <a:schemeClr val="bg1"/>
                </a:solidFill>
                <a:effectLst/>
                <a:latin typeface="Franklin Gothic Book"/>
                <a:cs typeface="Franklin Gothic Book"/>
              </a:rPr>
              <a:t>Government</a:t>
            </a:r>
          </a:p>
          <a:p>
            <a:pPr algn="ctr"/>
            <a:r>
              <a:rPr lang="en-US" sz="2000" dirty="0" smtClean="0">
                <a:solidFill>
                  <a:schemeClr val="bg1"/>
                </a:solidFill>
                <a:effectLst/>
                <a:latin typeface="Franklin Gothic Book"/>
                <a:cs typeface="Franklin Gothic Book"/>
              </a:rPr>
              <a:t>59%</a:t>
            </a:r>
            <a:endParaRPr lang="en-US" sz="2000" dirty="0">
              <a:solidFill>
                <a:schemeClr val="bg1"/>
              </a:solidFill>
              <a:effectLst/>
              <a:latin typeface="Franklin Gothic Book"/>
              <a:cs typeface="Franklin Gothic Book"/>
            </a:endParaRPr>
          </a:p>
        </p:txBody>
      </p:sp>
      <p:sp>
        <p:nvSpPr>
          <p:cNvPr id="22" name="TextBox 21"/>
          <p:cNvSpPr txBox="1"/>
          <p:nvPr/>
        </p:nvSpPr>
        <p:spPr>
          <a:xfrm>
            <a:off x="2478766" y="3517379"/>
            <a:ext cx="1297022" cy="1015663"/>
          </a:xfrm>
          <a:prstGeom prst="rect">
            <a:avLst/>
          </a:prstGeom>
          <a:noFill/>
        </p:spPr>
        <p:txBody>
          <a:bodyPr wrap="none" rtlCol="0">
            <a:spAutoFit/>
          </a:bodyPr>
          <a:lstStyle/>
          <a:p>
            <a:pPr algn="ctr"/>
            <a:r>
              <a:rPr lang="en-US" sz="2000" dirty="0" smtClean="0">
                <a:solidFill>
                  <a:schemeClr val="bg1"/>
                </a:solidFill>
                <a:effectLst/>
                <a:latin typeface="Franklin Gothic Book"/>
                <a:cs typeface="Franklin Gothic Book"/>
              </a:rPr>
              <a:t>Private </a:t>
            </a:r>
          </a:p>
          <a:p>
            <a:pPr algn="ctr"/>
            <a:r>
              <a:rPr lang="en-US" sz="2000" dirty="0" smtClean="0">
                <a:solidFill>
                  <a:schemeClr val="bg1"/>
                </a:solidFill>
                <a:effectLst/>
                <a:latin typeface="Franklin Gothic Book"/>
                <a:cs typeface="Franklin Gothic Book"/>
              </a:rPr>
              <a:t>Enterprise</a:t>
            </a:r>
          </a:p>
          <a:p>
            <a:pPr algn="ctr"/>
            <a:r>
              <a:rPr lang="en-US" sz="2000" dirty="0" smtClean="0">
                <a:solidFill>
                  <a:schemeClr val="bg1"/>
                </a:solidFill>
                <a:effectLst/>
                <a:latin typeface="Franklin Gothic Book"/>
                <a:cs typeface="Franklin Gothic Book"/>
              </a:rPr>
              <a:t>48%</a:t>
            </a:r>
            <a:endParaRPr lang="en-US" sz="2000" dirty="0">
              <a:solidFill>
                <a:schemeClr val="bg1"/>
              </a:solidFill>
              <a:effectLst/>
              <a:latin typeface="Franklin Gothic Book"/>
              <a:cs typeface="Franklin Gothic Book"/>
            </a:endParaRPr>
          </a:p>
        </p:txBody>
      </p:sp>
      <p:sp>
        <p:nvSpPr>
          <p:cNvPr id="23" name="TextBox 22"/>
          <p:cNvSpPr txBox="1"/>
          <p:nvPr/>
        </p:nvSpPr>
        <p:spPr>
          <a:xfrm>
            <a:off x="7064173" y="3517379"/>
            <a:ext cx="1297022" cy="1015663"/>
          </a:xfrm>
          <a:prstGeom prst="rect">
            <a:avLst/>
          </a:prstGeom>
          <a:noFill/>
        </p:spPr>
        <p:txBody>
          <a:bodyPr wrap="none" rtlCol="0">
            <a:spAutoFit/>
          </a:bodyPr>
          <a:lstStyle/>
          <a:p>
            <a:pPr algn="ctr"/>
            <a:r>
              <a:rPr lang="en-US" sz="2000" dirty="0" smtClean="0">
                <a:solidFill>
                  <a:schemeClr val="bg1"/>
                </a:solidFill>
                <a:effectLst/>
                <a:latin typeface="Franklin Gothic Book"/>
                <a:cs typeface="Franklin Gothic Book"/>
              </a:rPr>
              <a:t>Private </a:t>
            </a:r>
          </a:p>
          <a:p>
            <a:pPr algn="ctr"/>
            <a:r>
              <a:rPr lang="en-US" sz="2000" dirty="0" smtClean="0">
                <a:solidFill>
                  <a:schemeClr val="bg1"/>
                </a:solidFill>
                <a:effectLst/>
                <a:latin typeface="Franklin Gothic Book"/>
                <a:cs typeface="Franklin Gothic Book"/>
              </a:rPr>
              <a:t>Enterprise</a:t>
            </a:r>
          </a:p>
          <a:p>
            <a:pPr algn="ctr"/>
            <a:r>
              <a:rPr lang="en-US" sz="2000" dirty="0" smtClean="0">
                <a:solidFill>
                  <a:schemeClr val="bg1"/>
                </a:solidFill>
                <a:effectLst/>
                <a:latin typeface="Franklin Gothic Book"/>
                <a:cs typeface="Franklin Gothic Book"/>
              </a:rPr>
              <a:t>32%</a:t>
            </a:r>
            <a:endParaRPr lang="en-US" sz="2000" dirty="0">
              <a:solidFill>
                <a:schemeClr val="bg1"/>
              </a:solidFill>
              <a:effectLst/>
              <a:latin typeface="Franklin Gothic Book"/>
              <a:cs typeface="Franklin Gothic Book"/>
            </a:endParaRPr>
          </a:p>
        </p:txBody>
      </p:sp>
      <p:sp>
        <p:nvSpPr>
          <p:cNvPr id="24" name="TextBox 23"/>
          <p:cNvSpPr txBox="1"/>
          <p:nvPr/>
        </p:nvSpPr>
        <p:spPr>
          <a:xfrm>
            <a:off x="1648043" y="4696356"/>
            <a:ext cx="793167" cy="1015663"/>
          </a:xfrm>
          <a:prstGeom prst="rect">
            <a:avLst/>
          </a:prstGeom>
          <a:noFill/>
        </p:spPr>
        <p:txBody>
          <a:bodyPr wrap="none" rtlCol="0">
            <a:spAutoFit/>
          </a:bodyPr>
          <a:lstStyle/>
          <a:p>
            <a:pPr algn="ctr"/>
            <a:r>
              <a:rPr lang="en-US" sz="2000" dirty="0" smtClean="0">
                <a:solidFill>
                  <a:srgbClr val="003300"/>
                </a:solidFill>
                <a:effectLst/>
                <a:latin typeface="Franklin Gothic Book"/>
                <a:cs typeface="Franklin Gothic Book"/>
              </a:rPr>
              <a:t>Don’t</a:t>
            </a:r>
          </a:p>
          <a:p>
            <a:pPr algn="ctr"/>
            <a:r>
              <a:rPr lang="en-US" sz="2000" dirty="0" smtClean="0">
                <a:solidFill>
                  <a:srgbClr val="003300"/>
                </a:solidFill>
                <a:effectLst/>
                <a:latin typeface="Franklin Gothic Book"/>
                <a:cs typeface="Franklin Gothic Book"/>
              </a:rPr>
              <a:t>Know</a:t>
            </a:r>
          </a:p>
          <a:p>
            <a:pPr algn="ctr"/>
            <a:r>
              <a:rPr lang="en-US" sz="2000" dirty="0" smtClean="0">
                <a:solidFill>
                  <a:srgbClr val="003300"/>
                </a:solidFill>
                <a:effectLst/>
                <a:latin typeface="Franklin Gothic Book"/>
                <a:cs typeface="Franklin Gothic Book"/>
              </a:rPr>
              <a:t>12%</a:t>
            </a:r>
            <a:endParaRPr lang="en-US" sz="2000" dirty="0">
              <a:solidFill>
                <a:srgbClr val="003300"/>
              </a:solidFill>
              <a:effectLst/>
              <a:latin typeface="Franklin Gothic Book"/>
              <a:cs typeface="Franklin Gothic Book"/>
            </a:endParaRPr>
          </a:p>
        </p:txBody>
      </p:sp>
      <p:sp>
        <p:nvSpPr>
          <p:cNvPr id="25" name="TextBox 24"/>
          <p:cNvSpPr txBox="1"/>
          <p:nvPr/>
        </p:nvSpPr>
        <p:spPr>
          <a:xfrm>
            <a:off x="6539921" y="4773879"/>
            <a:ext cx="725003" cy="923330"/>
          </a:xfrm>
          <a:prstGeom prst="rect">
            <a:avLst/>
          </a:prstGeom>
          <a:noFill/>
        </p:spPr>
        <p:txBody>
          <a:bodyPr wrap="none" rtlCol="0">
            <a:spAutoFit/>
          </a:bodyPr>
          <a:lstStyle/>
          <a:p>
            <a:pPr algn="ctr"/>
            <a:r>
              <a:rPr lang="en-US" dirty="0" smtClean="0">
                <a:effectLst/>
                <a:latin typeface="Franklin Gothic Book"/>
                <a:cs typeface="Franklin Gothic Book"/>
              </a:rPr>
              <a:t>Don’t</a:t>
            </a:r>
          </a:p>
          <a:p>
            <a:pPr algn="ctr"/>
            <a:r>
              <a:rPr lang="en-US" dirty="0" smtClean="0">
                <a:effectLst/>
                <a:latin typeface="Franklin Gothic Book"/>
                <a:cs typeface="Franklin Gothic Book"/>
              </a:rPr>
              <a:t>Know</a:t>
            </a:r>
          </a:p>
          <a:p>
            <a:pPr algn="ctr"/>
            <a:r>
              <a:rPr lang="en-US" dirty="0" smtClean="0">
                <a:effectLst/>
                <a:latin typeface="Franklin Gothic Book"/>
                <a:cs typeface="Franklin Gothic Book"/>
              </a:rPr>
              <a:t>9%</a:t>
            </a:r>
            <a:endParaRPr lang="en-US" dirty="0">
              <a:effectLst/>
              <a:latin typeface="Franklin Gothic Book"/>
              <a:cs typeface="Franklin Gothic Book"/>
            </a:endParaRPr>
          </a:p>
        </p:txBody>
      </p:sp>
      <p:sp>
        <p:nvSpPr>
          <p:cNvPr id="26" name="TextBox 25"/>
          <p:cNvSpPr txBox="1"/>
          <p:nvPr/>
        </p:nvSpPr>
        <p:spPr>
          <a:xfrm>
            <a:off x="2002482" y="1411837"/>
            <a:ext cx="5139036" cy="523220"/>
          </a:xfrm>
          <a:prstGeom prst="rect">
            <a:avLst/>
          </a:prstGeom>
          <a:noFill/>
        </p:spPr>
        <p:txBody>
          <a:bodyPr wrap="none" rtlCol="0">
            <a:spAutoFit/>
          </a:bodyPr>
          <a:lstStyle/>
          <a:p>
            <a:r>
              <a:rPr lang="en-US" sz="2800" dirty="0" smtClean="0">
                <a:latin typeface="Franklin Gothic Medium" pitchFamily="34" charset="0"/>
              </a:rPr>
              <a:t>“Who should provide coverage?”</a:t>
            </a:r>
            <a:endParaRPr lang="en-US" sz="2800" dirty="0">
              <a:latin typeface="Franklin Gothic Medium" pitchFamily="34" charset="0"/>
            </a:endParaRPr>
          </a:p>
        </p:txBody>
      </p:sp>
    </p:spTree>
    <p:extLst>
      <p:ext uri="{BB962C8B-B14F-4D97-AF65-F5344CB8AC3E}">
        <p14:creationId xmlns:p14="http://schemas.microsoft.com/office/powerpoint/2010/main" val="127588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11" grpId="0">
        <p:bldAsOne/>
      </p:bldGraphic>
      <p:bldP spid="21" grpId="0"/>
      <p:bldP spid="23" grpId="0"/>
      <p:bldP spid="25"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Rising US Popularity of </a:t>
            </a:r>
            <a:br>
              <a:rPr lang="en-US" dirty="0" smtClean="0"/>
            </a:br>
            <a:r>
              <a:rPr lang="en-US" dirty="0" smtClean="0"/>
              <a:t>National Health Insurance</a:t>
            </a:r>
            <a:endParaRPr lang="en-US" dirty="0"/>
          </a:p>
        </p:txBody>
      </p:sp>
      <p:sp>
        <p:nvSpPr>
          <p:cNvPr id="3" name="TextBox 2"/>
          <p:cNvSpPr txBox="1"/>
          <p:nvPr/>
        </p:nvSpPr>
        <p:spPr>
          <a:xfrm>
            <a:off x="3386937" y="6253249"/>
            <a:ext cx="5757065"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CBS News / New York Times Poll, Feb. 1, 2009  </a:t>
            </a:r>
          </a:p>
        </p:txBody>
      </p:sp>
      <p:sp>
        <p:nvSpPr>
          <p:cNvPr id="26" name="TextBox 25"/>
          <p:cNvSpPr txBox="1"/>
          <p:nvPr/>
        </p:nvSpPr>
        <p:spPr>
          <a:xfrm>
            <a:off x="2354611" y="1411837"/>
            <a:ext cx="4434778" cy="461665"/>
          </a:xfrm>
          <a:prstGeom prst="rect">
            <a:avLst/>
          </a:prstGeom>
          <a:noFill/>
        </p:spPr>
        <p:txBody>
          <a:bodyPr wrap="none" rtlCol="0">
            <a:spAutoFit/>
          </a:bodyPr>
          <a:lstStyle/>
          <a:p>
            <a:r>
              <a:rPr lang="en-US" sz="2400" dirty="0" smtClean="0">
                <a:latin typeface="Franklin Gothic Medium" pitchFamily="34" charset="0"/>
              </a:rPr>
              <a:t>“Who should provide coverage?”</a:t>
            </a:r>
            <a:endParaRPr lang="en-US" sz="2400" dirty="0">
              <a:latin typeface="Franklin Gothic Medium" pitchFamily="34" charset="0"/>
            </a:endParaRPr>
          </a:p>
        </p:txBody>
      </p:sp>
      <p:graphicFrame>
        <p:nvGraphicFramePr>
          <p:cNvPr id="5" name="Chart 4"/>
          <p:cNvGraphicFramePr/>
          <p:nvPr>
            <p:extLst>
              <p:ext uri="{D42A27DB-BD31-4B8C-83A1-F6EECF244321}">
                <p14:modId xmlns:p14="http://schemas.microsoft.com/office/powerpoint/2010/main" val="1620824760"/>
              </p:ext>
            </p:extLst>
          </p:nvPr>
        </p:nvGraphicFramePr>
        <p:xfrm>
          <a:off x="189257" y="1825751"/>
          <a:ext cx="8676672"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9157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chart seriesIdx="0" categoryIdx="0" bldStep="ptInCategory"/>
                                            </p:graphicEl>
                                          </p:spTgt>
                                        </p:tgtEl>
                                        <p:attrNameLst>
                                          <p:attrName>style.visibility</p:attrName>
                                        </p:attrNameLst>
                                      </p:cBhvr>
                                      <p:to>
                                        <p:strVal val="visible"/>
                                      </p:to>
                                    </p:set>
                                    <p:animEffect transition="in" filter="fade">
                                      <p:cBhvr>
                                        <p:cTn id="7" dur="500"/>
                                        <p:tgtEl>
                                          <p:spTgt spid="5">
                                            <p:graphicEl>
                                              <a:chart seriesIdx="0" categoryIdx="0" bldStep="ptInCategory"/>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chart seriesIdx="1" categoryIdx="0" bldStep="ptInCategory"/>
                                            </p:graphicEl>
                                          </p:spTgt>
                                        </p:tgtEl>
                                        <p:attrNameLst>
                                          <p:attrName>style.visibility</p:attrName>
                                        </p:attrNameLst>
                                      </p:cBhvr>
                                      <p:to>
                                        <p:strVal val="visible"/>
                                      </p:to>
                                    </p:set>
                                    <p:animEffect transition="in" filter="fade">
                                      <p:cBhvr>
                                        <p:cTn id="10" dur="500"/>
                                        <p:tgtEl>
                                          <p:spTgt spid="5">
                                            <p:graphicEl>
                                              <a:chart seriesIdx="1" categoryIdx="0" bldStep="ptInCategory"/>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graphicEl>
                                              <a:chart seriesIdx="2" categoryIdx="0" bldStep="ptInCategory"/>
                                            </p:graphicEl>
                                          </p:spTgt>
                                        </p:tgtEl>
                                        <p:attrNameLst>
                                          <p:attrName>style.visibility</p:attrName>
                                        </p:attrNameLst>
                                      </p:cBhvr>
                                      <p:to>
                                        <p:strVal val="visible"/>
                                      </p:to>
                                    </p:set>
                                    <p:animEffect transition="in" filter="fade">
                                      <p:cBhvr>
                                        <p:cTn id="13" dur="500"/>
                                        <p:tgtEl>
                                          <p:spTgt spid="5">
                                            <p:graphicEl>
                                              <a:chart seriesIdx="2" categoryIdx="0"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categoryEl"/>
        </p:bldSub>
      </p:bldGraphic>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688743" y="2904184"/>
            <a:ext cx="5298525" cy="2701943"/>
          </a:xfrm>
          <a:prstGeom prst="roundRect">
            <a:avLst/>
          </a:prstGeom>
          <a:solidFill>
            <a:srgbClr val="FFFF00"/>
          </a:solidFill>
          <a:ln>
            <a:noFill/>
          </a:ln>
          <a:effectLst>
            <a:outerShdw blurRad="45000" dist="25000" dir="5400000" rotWithShape="0">
              <a:srgbClr val="000000">
                <a:alpha val="38000"/>
              </a:srgbClr>
            </a:outerShdw>
            <a:softEdge rad="190500"/>
          </a:effectLst>
        </p:spPr>
        <p:style>
          <a:lnRef idx="1">
            <a:schemeClr val="dk1"/>
          </a:lnRef>
          <a:fillRef idx="2">
            <a:schemeClr val="dk1"/>
          </a:fillRef>
          <a:effectRef idx="1">
            <a:schemeClr val="dk1"/>
          </a:effectRef>
          <a:fontRef idx="minor">
            <a:schemeClr val="dk1"/>
          </a:fontRef>
        </p:style>
        <p:txBody>
          <a:bodyPr tIns="274320" rtlCol="0" anchor="t"/>
          <a:lstStyle/>
          <a:p>
            <a:pPr algn="ctr"/>
            <a:r>
              <a:rPr lang="en-US" sz="2800" dirty="0" smtClean="0">
                <a:latin typeface="Franklin Gothic Medium"/>
                <a:cs typeface="Franklin Gothic Medium"/>
              </a:rPr>
              <a:t>59% of physicians support NHI</a:t>
            </a:r>
            <a:endParaRPr lang="en-US" sz="2800" dirty="0">
              <a:latin typeface="Franklin Gothic Medium"/>
              <a:cs typeface="Franklin Gothic Medium"/>
            </a:endParaRPr>
          </a:p>
        </p:txBody>
      </p:sp>
      <p:sp>
        <p:nvSpPr>
          <p:cNvPr id="2" name="Title 1"/>
          <p:cNvSpPr>
            <a:spLocks noGrp="1"/>
          </p:cNvSpPr>
          <p:nvPr>
            <p:ph type="title"/>
          </p:nvPr>
        </p:nvSpPr>
        <p:spPr/>
        <p:txBody>
          <a:bodyPr>
            <a:normAutofit fontScale="90000"/>
          </a:bodyPr>
          <a:lstStyle/>
          <a:p>
            <a:r>
              <a:rPr lang="en-US" dirty="0" smtClean="0"/>
              <a:t>Growing Physician Support for NHI</a:t>
            </a:r>
            <a:endParaRPr lang="en-US" dirty="0"/>
          </a:p>
        </p:txBody>
      </p:sp>
      <p:sp>
        <p:nvSpPr>
          <p:cNvPr id="3" name="TextBox 2"/>
          <p:cNvSpPr txBox="1"/>
          <p:nvPr/>
        </p:nvSpPr>
        <p:spPr>
          <a:xfrm>
            <a:off x="3386937" y="6130139"/>
            <a:ext cx="5757065" cy="584775"/>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Surveys of random samples of US physicians</a:t>
            </a:r>
          </a:p>
          <a:p>
            <a:pPr algn="r"/>
            <a:r>
              <a:rPr lang="en-US" sz="1600" dirty="0" smtClean="0">
                <a:solidFill>
                  <a:schemeClr val="bg2"/>
                </a:solidFill>
                <a:latin typeface="Franklin Gothic Book" pitchFamily="34" charset="0"/>
              </a:rPr>
              <a:t>Source: Carroll and Ackerman. Ann </a:t>
            </a:r>
            <a:r>
              <a:rPr lang="en-US" sz="1600" dirty="0" err="1" smtClean="0">
                <a:solidFill>
                  <a:schemeClr val="bg2"/>
                </a:solidFill>
                <a:latin typeface="Franklin Gothic Book" pitchFamily="34" charset="0"/>
              </a:rPr>
              <a:t>Int</a:t>
            </a:r>
            <a:r>
              <a:rPr lang="en-US" sz="1600" dirty="0" smtClean="0">
                <a:solidFill>
                  <a:schemeClr val="bg2"/>
                </a:solidFill>
                <a:latin typeface="Franklin Gothic Book" pitchFamily="34" charset="0"/>
              </a:rPr>
              <a:t> Med 2008;148:566</a:t>
            </a:r>
          </a:p>
        </p:txBody>
      </p:sp>
      <p:graphicFrame>
        <p:nvGraphicFramePr>
          <p:cNvPr id="4" name="Chart 3"/>
          <p:cNvGraphicFramePr/>
          <p:nvPr>
            <p:extLst>
              <p:ext uri="{D42A27DB-BD31-4B8C-83A1-F6EECF244321}">
                <p14:modId xmlns:p14="http://schemas.microsoft.com/office/powerpoint/2010/main" val="3624513889"/>
              </p:ext>
            </p:extLst>
          </p:nvPr>
        </p:nvGraphicFramePr>
        <p:xfrm>
          <a:off x="105162" y="353032"/>
          <a:ext cx="8841660" cy="54553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6229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chart seriesIdx="0" categoryIdx="0" bldStep="ptInCategory"/>
                                            </p:graphicEl>
                                          </p:spTgt>
                                        </p:tgtEl>
                                        <p:attrNameLst>
                                          <p:attrName>style.visibility</p:attrName>
                                        </p:attrNameLst>
                                      </p:cBhvr>
                                      <p:to>
                                        <p:strVal val="visible"/>
                                      </p:to>
                                    </p:set>
                                    <p:animEffect transition="in" filter="fade">
                                      <p:cBhvr>
                                        <p:cTn id="7" dur="500"/>
                                        <p:tgtEl>
                                          <p:spTgt spid="4">
                                            <p:graphicEl>
                                              <a:chart seriesIdx="0" categoryIdx="0" bldStep="ptInCategory"/>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chart seriesIdx="1" categoryIdx="0" bldStep="ptInCategory"/>
                                            </p:graphicEl>
                                          </p:spTgt>
                                        </p:tgtEl>
                                        <p:attrNameLst>
                                          <p:attrName>style.visibility</p:attrName>
                                        </p:attrNameLst>
                                      </p:cBhvr>
                                      <p:to>
                                        <p:strVal val="visible"/>
                                      </p:to>
                                    </p:set>
                                    <p:animEffect transition="in" filter="fade">
                                      <p:cBhvr>
                                        <p:cTn id="10" dur="500"/>
                                        <p:tgtEl>
                                          <p:spTgt spid="4">
                                            <p:graphicEl>
                                              <a:chart seriesIdx="1" categoryIdx="0" bldStep="ptInCategory"/>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graphicEl>
                                              <a:chart seriesIdx="2" categoryIdx="0" bldStep="ptInCategory"/>
                                            </p:graphicEl>
                                          </p:spTgt>
                                        </p:tgtEl>
                                        <p:attrNameLst>
                                          <p:attrName>style.visibility</p:attrName>
                                        </p:attrNameLst>
                                      </p:cBhvr>
                                      <p:to>
                                        <p:strVal val="visible"/>
                                      </p:to>
                                    </p:set>
                                    <p:animEffect transition="in" filter="fade">
                                      <p:cBhvr>
                                        <p:cTn id="13" dur="500"/>
                                        <p:tgtEl>
                                          <p:spTgt spid="4">
                                            <p:graphicEl>
                                              <a:chart seriesIdx="2" categoryIdx="0" bldStep="ptInCategory"/>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graphicEl>
                                              <a:chart seriesIdx="3" categoryIdx="0" bldStep="ptInCategory"/>
                                            </p:graphicEl>
                                          </p:spTgt>
                                        </p:tgtEl>
                                        <p:attrNameLst>
                                          <p:attrName>style.visibility</p:attrName>
                                        </p:attrNameLst>
                                      </p:cBhvr>
                                      <p:to>
                                        <p:strVal val="visible"/>
                                      </p:to>
                                    </p:set>
                                    <p:animEffect transition="in" filter="fade">
                                      <p:cBhvr>
                                        <p:cTn id="16" dur="500"/>
                                        <p:tgtEl>
                                          <p:spTgt spid="4">
                                            <p:graphicEl>
                                              <a:chart seriesIdx="3" categoryIdx="0" bldStep="ptInCategory"/>
                                            </p:graphicEl>
                                          </p:spTgt>
                                        </p:tgtEl>
                                      </p:cBhvr>
                                    </p:animEffect>
                                  </p:childTnLst>
                                </p:cTn>
                              </p:par>
                            </p:childTnLst>
                          </p:cTn>
                        </p:par>
                        <p:par>
                          <p:cTn id="17" fill="hold">
                            <p:stCondLst>
                              <p:cond delay="500"/>
                            </p:stCondLst>
                            <p:childTnLst>
                              <p:par>
                                <p:cTn id="18" presetID="10" presetClass="entr" presetSubtype="0" fill="hold" grpId="0" nodeType="afterEffect">
                                  <p:stCondLst>
                                    <p:cond delay="10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Graphic spid="4" grpId="0">
        <p:bldSub>
          <a:bldChart bld="categoryEl" animBg="0"/>
        </p:bldSub>
      </p:bldGraphic>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Massachusetts Doctors </a:t>
            </a:r>
            <a:br>
              <a:rPr lang="en-US" dirty="0" smtClean="0"/>
            </a:br>
            <a:r>
              <a:rPr lang="en-US" dirty="0" smtClean="0"/>
              <a:t>Favor Single Payer</a:t>
            </a:r>
            <a:endParaRPr lang="en-US" dirty="0"/>
          </a:p>
        </p:txBody>
      </p:sp>
      <p:sp>
        <p:nvSpPr>
          <p:cNvPr id="5" name="TextBox 4"/>
          <p:cNvSpPr txBox="1"/>
          <p:nvPr/>
        </p:nvSpPr>
        <p:spPr>
          <a:xfrm>
            <a:off x="3931425" y="6130138"/>
            <a:ext cx="5212577" cy="584776"/>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Massachusetts Medical Society Survey</a:t>
            </a:r>
          </a:p>
          <a:p>
            <a:pPr algn="r"/>
            <a:r>
              <a:rPr lang="en-US" sz="1600" dirty="0" smtClean="0">
                <a:solidFill>
                  <a:schemeClr val="bg2"/>
                </a:solidFill>
                <a:latin typeface="Franklin Gothic Book" pitchFamily="34" charset="0"/>
              </a:rPr>
              <a:t>October 2010 </a:t>
            </a:r>
          </a:p>
        </p:txBody>
      </p:sp>
      <p:graphicFrame>
        <p:nvGraphicFramePr>
          <p:cNvPr id="3" name="Chart 2"/>
          <p:cNvGraphicFramePr/>
          <p:nvPr>
            <p:extLst>
              <p:ext uri="{D42A27DB-BD31-4B8C-83A1-F6EECF244321}">
                <p14:modId xmlns:p14="http://schemas.microsoft.com/office/powerpoint/2010/main" val="1527158179"/>
              </p:ext>
            </p:extLst>
          </p:nvPr>
        </p:nvGraphicFramePr>
        <p:xfrm>
          <a:off x="287619" y="1397000"/>
          <a:ext cx="8568763"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20566014"/>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84012" y="6275595"/>
            <a:ext cx="3859988" cy="307777"/>
          </a:xfrm>
          <a:prstGeom prst="rect">
            <a:avLst/>
          </a:prstGeom>
          <a:noFill/>
        </p:spPr>
        <p:txBody>
          <a:bodyPr wrap="none" rtlCol="0">
            <a:spAutoFit/>
          </a:bodyPr>
          <a:lstStyle/>
          <a:p>
            <a:pPr algn="r"/>
            <a:r>
              <a:rPr lang="en-US" sz="1400" dirty="0" smtClean="0">
                <a:solidFill>
                  <a:srgbClr val="EBF1DD"/>
                </a:solidFill>
                <a:latin typeface="Franklin Gothic Book"/>
                <a:cs typeface="Franklin Gothic Book"/>
              </a:rPr>
              <a:t>Source: J </a:t>
            </a:r>
            <a:r>
              <a:rPr lang="en-US" sz="1400" dirty="0" err="1" smtClean="0">
                <a:solidFill>
                  <a:srgbClr val="EBF1DD"/>
                </a:solidFill>
                <a:latin typeface="Franklin Gothic Book"/>
                <a:cs typeface="Franklin Gothic Book"/>
              </a:rPr>
              <a:t>Hlth</a:t>
            </a:r>
            <a:r>
              <a:rPr lang="en-US" sz="1400" dirty="0" smtClean="0">
                <a:solidFill>
                  <a:srgbClr val="EBF1DD"/>
                </a:solidFill>
                <a:latin typeface="Franklin Gothic Book"/>
                <a:cs typeface="Franklin Gothic Book"/>
              </a:rPr>
              <a:t> Policy Politics &amp; Law 2008;33:707</a:t>
            </a:r>
            <a:endParaRPr lang="en-US" sz="1400" dirty="0">
              <a:solidFill>
                <a:srgbClr val="EBF1DD"/>
              </a:solidFill>
              <a:latin typeface="Franklin Gothic Book"/>
              <a:cs typeface="Franklin Gothic Book"/>
            </a:endParaRPr>
          </a:p>
        </p:txBody>
      </p:sp>
      <p:sp>
        <p:nvSpPr>
          <p:cNvPr id="3" name="Title 2"/>
          <p:cNvSpPr>
            <a:spLocks noGrp="1"/>
          </p:cNvSpPr>
          <p:nvPr>
            <p:ph type="title"/>
          </p:nvPr>
        </p:nvSpPr>
        <p:spPr/>
        <p:txBody>
          <a:bodyPr>
            <a:normAutofit fontScale="90000"/>
          </a:bodyPr>
          <a:lstStyle/>
          <a:p>
            <a:r>
              <a:rPr lang="en-US" dirty="0" smtClean="0"/>
              <a:t>More Health Economists</a:t>
            </a:r>
            <a:br>
              <a:rPr lang="en-US" dirty="0" smtClean="0"/>
            </a:br>
            <a:r>
              <a:rPr lang="en-US" dirty="0" smtClean="0"/>
              <a:t>Favor Single Payer</a:t>
            </a:r>
            <a:endParaRPr lang="en-US" dirty="0"/>
          </a:p>
        </p:txBody>
      </p:sp>
      <p:sp>
        <p:nvSpPr>
          <p:cNvPr id="5" name="TextBox 4"/>
          <p:cNvSpPr txBox="1"/>
          <p:nvPr/>
        </p:nvSpPr>
        <p:spPr>
          <a:xfrm>
            <a:off x="1" y="2273503"/>
            <a:ext cx="1204080" cy="1631216"/>
          </a:xfrm>
          <a:prstGeom prst="rect">
            <a:avLst/>
          </a:prstGeom>
          <a:noFill/>
        </p:spPr>
        <p:txBody>
          <a:bodyPr wrap="square" rtlCol="0">
            <a:spAutoFit/>
          </a:bodyPr>
          <a:lstStyle/>
          <a:p>
            <a:r>
              <a:rPr lang="en-US" sz="2000" dirty="0" smtClean="0">
                <a:latin typeface="Franklin Gothic Book"/>
                <a:cs typeface="Franklin Gothic Book"/>
              </a:rPr>
              <a:t>Percent agreeing the US should adopt…</a:t>
            </a:r>
            <a:endParaRPr lang="en-US" sz="2000" dirty="0">
              <a:latin typeface="Franklin Gothic Book"/>
              <a:cs typeface="Franklin Gothic Book"/>
            </a:endParaRPr>
          </a:p>
        </p:txBody>
      </p:sp>
      <p:graphicFrame>
        <p:nvGraphicFramePr>
          <p:cNvPr id="7" name="Table 6"/>
          <p:cNvGraphicFramePr>
            <a:graphicFrameLocks noGrp="1"/>
          </p:cNvGraphicFramePr>
          <p:nvPr>
            <p:extLst>
              <p:ext uri="{D42A27DB-BD31-4B8C-83A1-F6EECF244321}">
                <p14:modId xmlns:p14="http://schemas.microsoft.com/office/powerpoint/2010/main" val="1815746744"/>
              </p:ext>
            </p:extLst>
          </p:nvPr>
        </p:nvGraphicFramePr>
        <p:xfrm>
          <a:off x="1756637" y="5132665"/>
          <a:ext cx="6615840" cy="701040"/>
        </p:xfrm>
        <a:graphic>
          <a:graphicData uri="http://schemas.openxmlformats.org/drawingml/2006/table">
            <a:tbl>
              <a:tblPr>
                <a:tableStyleId>{5C22544A-7EE6-4342-B048-85BDC9FD1C3A}</a:tableStyleId>
              </a:tblPr>
              <a:tblGrid>
                <a:gridCol w="2205280"/>
                <a:gridCol w="2205280"/>
                <a:gridCol w="2205280"/>
              </a:tblGrid>
              <a:tr h="370840">
                <a:tc>
                  <a:txBody>
                    <a:bodyPr/>
                    <a:lstStyle/>
                    <a:p>
                      <a:pPr algn="ctr"/>
                      <a:r>
                        <a:rPr lang="en-US" sz="2000" dirty="0" smtClean="0">
                          <a:solidFill>
                            <a:srgbClr val="003300"/>
                          </a:solidFill>
                          <a:latin typeface="Franklin Gothic Book"/>
                          <a:cs typeface="Franklin Gothic Book"/>
                        </a:rPr>
                        <a:t>Canada-Style Reform</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solidFill>
                            <a:srgbClr val="003300"/>
                          </a:solidFill>
                          <a:latin typeface="Franklin Gothic Book"/>
                          <a:cs typeface="Franklin Gothic Book"/>
                        </a:rPr>
                        <a:t>Employer </a:t>
                      </a:r>
                    </a:p>
                    <a:p>
                      <a:pPr algn="ctr"/>
                      <a:r>
                        <a:rPr lang="en-US" sz="2000" dirty="0" smtClean="0">
                          <a:solidFill>
                            <a:srgbClr val="003300"/>
                          </a:solidFill>
                          <a:latin typeface="Franklin Gothic Book"/>
                          <a:cs typeface="Franklin Gothic Book"/>
                        </a:rPr>
                        <a:t>Mandate</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solidFill>
                            <a:srgbClr val="003300"/>
                          </a:solidFill>
                          <a:latin typeface="Franklin Gothic Book"/>
                          <a:cs typeface="Franklin Gothic Book"/>
                        </a:rPr>
                        <a:t>Refundable </a:t>
                      </a:r>
                    </a:p>
                    <a:p>
                      <a:pPr algn="ctr"/>
                      <a:r>
                        <a:rPr lang="en-US" sz="2000" dirty="0" smtClean="0">
                          <a:solidFill>
                            <a:srgbClr val="003300"/>
                          </a:solidFill>
                          <a:latin typeface="Franklin Gothic Book"/>
                          <a:cs typeface="Franklin Gothic Book"/>
                        </a:rPr>
                        <a:t>Tax Credit</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18772686"/>
              </p:ext>
            </p:extLst>
          </p:nvPr>
        </p:nvGraphicFramePr>
        <p:xfrm>
          <a:off x="1219774" y="1205353"/>
          <a:ext cx="754031" cy="4255158"/>
        </p:xfrm>
        <a:graphic>
          <a:graphicData uri="http://schemas.openxmlformats.org/drawingml/2006/table">
            <a:tbl>
              <a:tblPr>
                <a:tableStyleId>{5C22544A-7EE6-4342-B048-85BDC9FD1C3A}</a:tableStyleId>
              </a:tblPr>
              <a:tblGrid>
                <a:gridCol w="754031"/>
              </a:tblGrid>
              <a:tr h="709193">
                <a:tc>
                  <a:txBody>
                    <a:bodyPr/>
                    <a:lstStyle/>
                    <a:p>
                      <a:pPr algn="r"/>
                      <a:r>
                        <a:rPr lang="en-US" sz="2000" dirty="0" smtClean="0">
                          <a:latin typeface="Franklin Gothic Book"/>
                          <a:cs typeface="Franklin Gothic Book"/>
                        </a:rPr>
                        <a:t>50%</a:t>
                      </a:r>
                      <a:endParaRPr lang="en-US" sz="2000" dirty="0">
                        <a:latin typeface="Franklin Gothic Book"/>
                        <a:cs typeface="Franklin Gothic Book"/>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709193">
                <a:tc>
                  <a:txBody>
                    <a:bodyPr/>
                    <a:lstStyle/>
                    <a:p>
                      <a:pPr algn="r"/>
                      <a:r>
                        <a:rPr lang="en-US" sz="2000" dirty="0" smtClean="0">
                          <a:latin typeface="Franklin Gothic Book"/>
                          <a:cs typeface="Franklin Gothic Book"/>
                        </a:rPr>
                        <a:t>40%</a:t>
                      </a:r>
                      <a:endParaRPr lang="en-US" sz="2000" dirty="0">
                        <a:latin typeface="Franklin Gothic Book"/>
                        <a:cs typeface="Franklin Gothic Book"/>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709193">
                <a:tc>
                  <a:txBody>
                    <a:bodyPr/>
                    <a:lstStyle/>
                    <a:p>
                      <a:pPr algn="r"/>
                      <a:r>
                        <a:rPr lang="en-US" sz="2000" dirty="0" smtClean="0">
                          <a:latin typeface="Franklin Gothic Book"/>
                          <a:cs typeface="Franklin Gothic Book"/>
                        </a:rPr>
                        <a:t>30%</a:t>
                      </a:r>
                      <a:endParaRPr lang="en-US" sz="2000" dirty="0">
                        <a:latin typeface="Franklin Gothic Book"/>
                        <a:cs typeface="Franklin Gothic Book"/>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709193">
                <a:tc>
                  <a:txBody>
                    <a:bodyPr/>
                    <a:lstStyle/>
                    <a:p>
                      <a:pPr algn="r"/>
                      <a:r>
                        <a:rPr lang="en-US" sz="2000" dirty="0" smtClean="0">
                          <a:latin typeface="Franklin Gothic Book"/>
                          <a:cs typeface="Franklin Gothic Book"/>
                        </a:rPr>
                        <a:t>20%</a:t>
                      </a:r>
                      <a:endParaRPr lang="en-US" sz="2000" dirty="0">
                        <a:latin typeface="Franklin Gothic Book"/>
                        <a:cs typeface="Franklin Gothic Book"/>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709193">
                <a:tc>
                  <a:txBody>
                    <a:bodyPr/>
                    <a:lstStyle/>
                    <a:p>
                      <a:pPr algn="r"/>
                      <a:r>
                        <a:rPr lang="en-US" sz="2000" dirty="0" smtClean="0">
                          <a:latin typeface="Franklin Gothic Book"/>
                          <a:cs typeface="Franklin Gothic Book"/>
                        </a:rPr>
                        <a:t>10%</a:t>
                      </a:r>
                      <a:endParaRPr lang="en-US" sz="2000" dirty="0">
                        <a:latin typeface="Franklin Gothic Book"/>
                        <a:cs typeface="Franklin Gothic Book"/>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709193">
                <a:tc>
                  <a:txBody>
                    <a:bodyPr/>
                    <a:lstStyle/>
                    <a:p>
                      <a:pPr algn="r"/>
                      <a:r>
                        <a:rPr lang="en-US" sz="2000" dirty="0" smtClean="0">
                          <a:latin typeface="Franklin Gothic Book"/>
                          <a:cs typeface="Franklin Gothic Book"/>
                        </a:rPr>
                        <a:t>0</a:t>
                      </a:r>
                      <a:endParaRPr lang="en-US" sz="2000" dirty="0">
                        <a:latin typeface="Franklin Gothic Book"/>
                        <a:cs typeface="Franklin Gothic Book"/>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8" name="Rectangle 7"/>
          <p:cNvSpPr/>
          <p:nvPr/>
        </p:nvSpPr>
        <p:spPr>
          <a:xfrm>
            <a:off x="1989980" y="1575082"/>
            <a:ext cx="6380852" cy="3537751"/>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aphicFrame>
        <p:nvGraphicFramePr>
          <p:cNvPr id="17" name="Table 16"/>
          <p:cNvGraphicFramePr>
            <a:graphicFrameLocks noGrp="1"/>
          </p:cNvGraphicFramePr>
          <p:nvPr>
            <p:extLst>
              <p:ext uri="{D42A27DB-BD31-4B8C-83A1-F6EECF244321}">
                <p14:modId xmlns:p14="http://schemas.microsoft.com/office/powerpoint/2010/main" val="4092066048"/>
              </p:ext>
            </p:extLst>
          </p:nvPr>
        </p:nvGraphicFramePr>
        <p:xfrm>
          <a:off x="1989980" y="1575083"/>
          <a:ext cx="6382498" cy="3537575"/>
        </p:xfrm>
        <a:graphic>
          <a:graphicData uri="http://schemas.openxmlformats.org/drawingml/2006/table">
            <a:tbl>
              <a:tblPr>
                <a:tableStyleId>{5C22544A-7EE6-4342-B048-85BDC9FD1C3A}</a:tableStyleId>
              </a:tblPr>
              <a:tblGrid>
                <a:gridCol w="6382498"/>
              </a:tblGrid>
              <a:tr h="707515">
                <a:tc>
                  <a:txBody>
                    <a:bodyPr/>
                    <a:lstStyle/>
                    <a:p>
                      <a:endParaRPr lang="en-US" dirty="0"/>
                    </a:p>
                  </a:txBody>
                  <a:tcPr>
                    <a:lnL w="12700" cmpd="sng">
                      <a:noFill/>
                    </a:lnL>
                    <a:lnR w="12700" cmpd="sng">
                      <a:noFill/>
                    </a:ln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lnTlToBr w="12700" cmpd="sng">
                      <a:noFill/>
                      <a:prstDash val="solid"/>
                    </a:lnTlToBr>
                    <a:lnBlToTr w="12700" cmpd="sng">
                      <a:noFill/>
                      <a:prstDash val="solid"/>
                    </a:lnBlToTr>
                    <a:noFill/>
                  </a:tcPr>
                </a:tc>
              </a:tr>
              <a:tr h="707515">
                <a:tc>
                  <a:txBody>
                    <a:bodyPr/>
                    <a:lstStyle/>
                    <a:p>
                      <a:endParaRPr lang="en-US" dirty="0"/>
                    </a:p>
                  </a:txBody>
                  <a:tcPr>
                    <a:lnL w="12700" cmpd="sng">
                      <a:noFill/>
                    </a:lnL>
                    <a:lnR w="12700" cmpd="sng">
                      <a:noFill/>
                    </a:ln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lnTlToBr w="12700" cmpd="sng">
                      <a:noFill/>
                      <a:prstDash val="solid"/>
                    </a:lnTlToBr>
                    <a:lnBlToTr w="12700" cmpd="sng">
                      <a:noFill/>
                      <a:prstDash val="solid"/>
                    </a:lnBlToTr>
                    <a:noFill/>
                  </a:tcPr>
                </a:tc>
              </a:tr>
              <a:tr h="707515">
                <a:tc>
                  <a:txBody>
                    <a:bodyPr/>
                    <a:lstStyle/>
                    <a:p>
                      <a:endParaRPr lang="en-US" dirty="0"/>
                    </a:p>
                  </a:txBody>
                  <a:tcPr>
                    <a:lnL w="12700" cmpd="sng">
                      <a:noFill/>
                    </a:lnL>
                    <a:lnR w="12700" cmpd="sng">
                      <a:noFill/>
                    </a:ln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lnTlToBr w="12700" cmpd="sng">
                      <a:noFill/>
                      <a:prstDash val="solid"/>
                    </a:lnTlToBr>
                    <a:lnBlToTr w="12700" cmpd="sng">
                      <a:noFill/>
                      <a:prstDash val="solid"/>
                    </a:lnBlToTr>
                    <a:noFill/>
                  </a:tcPr>
                </a:tc>
              </a:tr>
              <a:tr h="707515">
                <a:tc>
                  <a:txBody>
                    <a:bodyPr/>
                    <a:lstStyle/>
                    <a:p>
                      <a:endParaRPr lang="en-US" dirty="0"/>
                    </a:p>
                  </a:txBody>
                  <a:tcPr>
                    <a:lnL w="12700" cmpd="sng">
                      <a:noFill/>
                    </a:lnL>
                    <a:lnR w="12700" cmpd="sng">
                      <a:noFill/>
                    </a:ln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lnTlToBr w="12700" cmpd="sng">
                      <a:noFill/>
                      <a:prstDash val="solid"/>
                    </a:lnTlToBr>
                    <a:lnBlToTr w="12700" cmpd="sng">
                      <a:noFill/>
                      <a:prstDash val="solid"/>
                    </a:lnBlToTr>
                    <a:noFill/>
                  </a:tcPr>
                </a:tc>
              </a:tr>
              <a:tr h="707515">
                <a:tc>
                  <a:txBody>
                    <a:bodyPr/>
                    <a:lstStyle/>
                    <a:p>
                      <a:endParaRPr lang="en-US" dirty="0"/>
                    </a:p>
                  </a:txBody>
                  <a:tcPr>
                    <a:lnL w="12700" cmpd="sng">
                      <a:noFill/>
                    </a:lnL>
                    <a:lnR w="12700" cmpd="sng">
                      <a:noFill/>
                    </a:lnR>
                    <a:lnT w="9525" cap="flat" cmpd="sng" algn="ctr">
                      <a:solidFill>
                        <a:scrgbClr r="0" g="0" b="0"/>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19" name="Rectangle 18"/>
          <p:cNvSpPr/>
          <p:nvPr/>
        </p:nvSpPr>
        <p:spPr>
          <a:xfrm>
            <a:off x="2349287" y="1756507"/>
            <a:ext cx="1378815" cy="3372820"/>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468597" y="2267789"/>
            <a:ext cx="1378815" cy="2861537"/>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587907" y="2053380"/>
            <a:ext cx="1378815" cy="3059767"/>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5159254"/>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a:xfrm>
            <a:off x="173190" y="0"/>
            <a:ext cx="4296752" cy="6019800"/>
          </a:xfrm>
        </p:spPr>
        <p:txBody>
          <a:bodyPr>
            <a:normAutofit/>
          </a:bodyPr>
          <a:lstStyle/>
          <a:p>
            <a:pPr eaLnBrk="1" hangingPunct="1">
              <a:lnSpc>
                <a:spcPct val="90000"/>
              </a:lnSpc>
              <a:defRPr/>
            </a:pPr>
            <a:r>
              <a:rPr lang="en-US" sz="5400" dirty="0">
                <a:latin typeface="Franklin Gothic Medium"/>
                <a:cs typeface="Franklin Gothic Medium"/>
              </a:rPr>
              <a:t>A National Health Program </a:t>
            </a:r>
            <a:r>
              <a:rPr lang="en-US" sz="6000" dirty="0" smtClean="0">
                <a:latin typeface="Franklin Gothic Medium"/>
                <a:cs typeface="Franklin Gothic Medium"/>
              </a:rPr>
              <a:t/>
            </a:r>
            <a:br>
              <a:rPr lang="en-US" sz="6000" dirty="0" smtClean="0">
                <a:latin typeface="Franklin Gothic Medium"/>
                <a:cs typeface="Franklin Gothic Medium"/>
              </a:rPr>
            </a:br>
            <a:r>
              <a:rPr lang="en-US" sz="4000" dirty="0" smtClean="0">
                <a:latin typeface="Franklin Gothic Medium"/>
                <a:cs typeface="Franklin Gothic Medium"/>
              </a:rPr>
              <a:t>for </a:t>
            </a:r>
            <a:r>
              <a:rPr lang="en-US" sz="4000" dirty="0">
                <a:latin typeface="Franklin Gothic Medium"/>
                <a:cs typeface="Franklin Gothic Medium"/>
              </a:rPr>
              <a:t>the </a:t>
            </a:r>
            <a:r>
              <a:rPr lang="en-US" sz="4000" dirty="0" smtClean="0">
                <a:latin typeface="Franklin Gothic Medium"/>
                <a:cs typeface="Franklin Gothic Medium"/>
              </a:rPr>
              <a:t/>
            </a:r>
            <a:br>
              <a:rPr lang="en-US" sz="4000" dirty="0" smtClean="0">
                <a:latin typeface="Franklin Gothic Medium"/>
                <a:cs typeface="Franklin Gothic Medium"/>
              </a:rPr>
            </a:br>
            <a:r>
              <a:rPr lang="en-US" sz="8800" dirty="0" smtClean="0">
                <a:latin typeface="Franklin Gothic Medium"/>
                <a:cs typeface="Franklin Gothic Medium"/>
              </a:rPr>
              <a:t>USA</a:t>
            </a:r>
            <a:endParaRPr lang="en-US" sz="8800" dirty="0">
              <a:latin typeface="Franklin Gothic Medium"/>
              <a:cs typeface="Franklin Gothic Medium"/>
            </a:endParaRPr>
          </a:p>
        </p:txBody>
      </p:sp>
      <p:pic>
        <p:nvPicPr>
          <p:cNvPr id="2" name="Picture 1"/>
          <p:cNvPicPr>
            <a:picLocks noChangeAspect="1"/>
          </p:cNvPicPr>
          <p:nvPr/>
        </p:nvPicPr>
        <p:blipFill>
          <a:blip r:embed="rId2"/>
          <a:stretch>
            <a:fillRect/>
          </a:stretch>
        </p:blipFill>
        <p:spPr>
          <a:xfrm>
            <a:off x="4093254" y="1249271"/>
            <a:ext cx="4695013" cy="3521259"/>
          </a:xfrm>
          <a:prstGeom prst="rect">
            <a:avLst/>
          </a:prstGeom>
          <a:ln>
            <a:solidFill>
              <a:srgbClr val="0033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6884743"/>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79129" y="6176637"/>
            <a:ext cx="4864871" cy="523220"/>
          </a:xfrm>
          <a:prstGeom prst="rect">
            <a:avLst/>
          </a:prstGeom>
          <a:noFill/>
        </p:spPr>
        <p:txBody>
          <a:bodyPr wrap="none" rtlCol="0">
            <a:spAutoFit/>
          </a:bodyPr>
          <a:lstStyle/>
          <a:p>
            <a:pPr algn="r"/>
            <a:r>
              <a:rPr lang="en-US" sz="1400" dirty="0" smtClean="0">
                <a:solidFill>
                  <a:srgbClr val="EBF1DD"/>
                </a:solidFill>
                <a:latin typeface="Franklin Gothic Book"/>
                <a:cs typeface="Franklin Gothic Book"/>
              </a:rPr>
              <a:t>Proposal of the Physicians Working Group for Single Payer NHI</a:t>
            </a:r>
          </a:p>
          <a:p>
            <a:pPr algn="r"/>
            <a:r>
              <a:rPr lang="en-US" sz="1400" dirty="0" smtClean="0">
                <a:solidFill>
                  <a:srgbClr val="EBF1DD"/>
                </a:solidFill>
                <a:latin typeface="Franklin Gothic Book"/>
                <a:cs typeface="Franklin Gothic Book"/>
              </a:rPr>
              <a:t>JAMA 2003;290:798</a:t>
            </a:r>
            <a:endParaRPr lang="en-US" sz="1400" dirty="0">
              <a:solidFill>
                <a:srgbClr val="EBF1DD"/>
              </a:solidFill>
              <a:latin typeface="Franklin Gothic Book"/>
              <a:cs typeface="Franklin Gothic Book"/>
            </a:endParaRPr>
          </a:p>
        </p:txBody>
      </p:sp>
      <p:sp>
        <p:nvSpPr>
          <p:cNvPr id="2" name="Title 1"/>
          <p:cNvSpPr>
            <a:spLocks noGrp="1"/>
          </p:cNvSpPr>
          <p:nvPr>
            <p:ph type="title"/>
          </p:nvPr>
        </p:nvSpPr>
        <p:spPr/>
        <p:txBody>
          <a:bodyPr/>
          <a:lstStyle/>
          <a:p>
            <a:r>
              <a:rPr lang="en-US" dirty="0" smtClean="0"/>
              <a:t>National Health Insurance</a:t>
            </a:r>
            <a:endParaRPr lang="en-US" dirty="0"/>
          </a:p>
        </p:txBody>
      </p:sp>
      <p:sp>
        <p:nvSpPr>
          <p:cNvPr id="4" name="TextBox 3"/>
          <p:cNvSpPr txBox="1"/>
          <p:nvPr/>
        </p:nvSpPr>
        <p:spPr>
          <a:xfrm>
            <a:off x="288649" y="1352427"/>
            <a:ext cx="8502786" cy="3831818"/>
          </a:xfrm>
          <a:prstGeom prst="rect">
            <a:avLst/>
          </a:prstGeom>
          <a:noFill/>
        </p:spPr>
        <p:txBody>
          <a:bodyPr wrap="square" rtlCol="0">
            <a:spAutoFit/>
          </a:bodyPr>
          <a:lstStyle/>
          <a:p>
            <a:pPr marL="230188" indent="-230188">
              <a:spcAft>
                <a:spcPts val="1800"/>
              </a:spcAft>
              <a:buFont typeface="Arial"/>
              <a:buChar char="•"/>
            </a:pPr>
            <a:r>
              <a:rPr lang="en-US" sz="2400" dirty="0" smtClean="0">
                <a:latin typeface="Franklin Gothic Book"/>
                <a:cs typeface="Franklin Gothic Book"/>
              </a:rPr>
              <a:t>Universal – covers everyone</a:t>
            </a:r>
          </a:p>
          <a:p>
            <a:pPr marL="230188" indent="-230188">
              <a:spcAft>
                <a:spcPts val="1800"/>
              </a:spcAft>
              <a:buFont typeface="Arial"/>
              <a:buChar char="•"/>
            </a:pPr>
            <a:r>
              <a:rPr lang="en-US" sz="2400" dirty="0" smtClean="0">
                <a:latin typeface="Franklin Gothic Book"/>
                <a:cs typeface="Franklin Gothic Book"/>
              </a:rPr>
              <a:t>Comprehensive – all needed care, no co-pays</a:t>
            </a:r>
          </a:p>
          <a:p>
            <a:pPr marL="230188" indent="-230188">
              <a:spcAft>
                <a:spcPts val="1800"/>
              </a:spcAft>
              <a:buFont typeface="Arial"/>
              <a:buChar char="•"/>
            </a:pPr>
            <a:r>
              <a:rPr lang="en-US" sz="2400" dirty="0" smtClean="0">
                <a:latin typeface="Franklin Gothic Book"/>
                <a:cs typeface="Franklin Gothic Book"/>
              </a:rPr>
              <a:t>Single, public payer – simplified reimbursement</a:t>
            </a:r>
          </a:p>
          <a:p>
            <a:pPr marL="230188" indent="-230188">
              <a:spcAft>
                <a:spcPts val="1800"/>
              </a:spcAft>
              <a:buFont typeface="Arial"/>
              <a:buChar char="•"/>
            </a:pPr>
            <a:r>
              <a:rPr lang="en-US" sz="2400" dirty="0" smtClean="0">
                <a:latin typeface="Franklin Gothic Book"/>
                <a:cs typeface="Franklin Gothic Book"/>
              </a:rPr>
              <a:t>No investor-owned HMOs, hospitals, etc.</a:t>
            </a:r>
          </a:p>
          <a:p>
            <a:pPr marL="230188" indent="-230188">
              <a:spcAft>
                <a:spcPts val="1800"/>
              </a:spcAft>
              <a:buFont typeface="Arial"/>
              <a:buChar char="•"/>
            </a:pPr>
            <a:r>
              <a:rPr lang="en-US" sz="2400" dirty="0" smtClean="0">
                <a:latin typeface="Franklin Gothic Book"/>
                <a:cs typeface="Franklin Gothic Book"/>
              </a:rPr>
              <a:t>Improved health planning</a:t>
            </a:r>
          </a:p>
          <a:p>
            <a:pPr marL="230188" indent="-230188">
              <a:spcAft>
                <a:spcPts val="1800"/>
              </a:spcAft>
              <a:buFont typeface="Arial"/>
              <a:buChar char="•"/>
            </a:pPr>
            <a:r>
              <a:rPr lang="en-US" sz="2400" dirty="0" smtClean="0">
                <a:latin typeface="Franklin Gothic Book"/>
                <a:cs typeface="Franklin Gothic Book"/>
              </a:rPr>
              <a:t>Public accountability for quality and cost, but minimal bureaucracy</a:t>
            </a:r>
            <a:endParaRPr lang="en-US" sz="2400" dirty="0">
              <a:latin typeface="Franklin Gothic Book"/>
              <a:cs typeface="Franklin Gothic Book"/>
            </a:endParaRPr>
          </a:p>
        </p:txBody>
      </p:sp>
    </p:spTree>
    <p:extLst>
      <p:ext uri="{BB962C8B-B14F-4D97-AF65-F5344CB8AC3E}">
        <p14:creationId xmlns:p14="http://schemas.microsoft.com/office/powerpoint/2010/main" val="1664655513"/>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046263" y="1345997"/>
            <a:ext cx="3708806" cy="4352544"/>
          </a:xfrm>
          <a:prstGeom prst="rect">
            <a:avLst/>
          </a:prstGeom>
          <a:solidFill>
            <a:schemeClr val="bg1"/>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dirty="0" smtClean="0">
                <a:solidFill>
                  <a:schemeClr val="tx1"/>
                </a:solidFill>
                <a:latin typeface="Franklin Gothic Medium" pitchFamily="34" charset="0"/>
              </a:rPr>
              <a:t>Recipients of Money</a:t>
            </a:r>
            <a:endParaRPr lang="en-US" sz="2400" dirty="0">
              <a:solidFill>
                <a:schemeClr val="tx1"/>
              </a:solidFill>
              <a:latin typeface="Franklin Gothic Medium" pitchFamily="34" charset="0"/>
            </a:endParaRPr>
          </a:p>
        </p:txBody>
      </p:sp>
      <p:sp>
        <p:nvSpPr>
          <p:cNvPr id="16" name="Rectangle 15"/>
          <p:cNvSpPr/>
          <p:nvPr/>
        </p:nvSpPr>
        <p:spPr>
          <a:xfrm>
            <a:off x="5018220" y="1806855"/>
            <a:ext cx="3533244" cy="557784"/>
          </a:xfrm>
          <a:prstGeom prst="rect">
            <a:avLst/>
          </a:prstGeom>
          <a:solidFill>
            <a:schemeClr val="accent1">
              <a:lumMod val="50000"/>
            </a:schemeClr>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Franklin Gothic Book"/>
                <a:cs typeface="Franklin Gothic Book"/>
              </a:rPr>
              <a:t>Hospital Operating Costs</a:t>
            </a:r>
            <a:endParaRPr lang="en-US" sz="2000" dirty="0">
              <a:latin typeface="Franklin Gothic Book"/>
              <a:cs typeface="Franklin Gothic Book"/>
            </a:endParaRPr>
          </a:p>
        </p:txBody>
      </p:sp>
      <p:sp>
        <p:nvSpPr>
          <p:cNvPr id="17" name="Rectangle 16"/>
          <p:cNvSpPr/>
          <p:nvPr/>
        </p:nvSpPr>
        <p:spPr>
          <a:xfrm>
            <a:off x="5018220" y="2448885"/>
            <a:ext cx="3533244" cy="557784"/>
          </a:xfrm>
          <a:prstGeom prst="rect">
            <a:avLst/>
          </a:prstGeom>
          <a:solidFill>
            <a:schemeClr val="accent1">
              <a:lumMod val="50000"/>
            </a:schemeClr>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Franklin Gothic Book"/>
                <a:cs typeface="Franklin Gothic Book"/>
              </a:rPr>
              <a:t>Hospital Capital Costs</a:t>
            </a:r>
            <a:endParaRPr lang="en-US" sz="2000" dirty="0">
              <a:latin typeface="Franklin Gothic Book"/>
              <a:cs typeface="Franklin Gothic Book"/>
            </a:endParaRPr>
          </a:p>
        </p:txBody>
      </p:sp>
      <p:sp>
        <p:nvSpPr>
          <p:cNvPr id="18" name="Rectangle 17"/>
          <p:cNvSpPr/>
          <p:nvPr/>
        </p:nvSpPr>
        <p:spPr>
          <a:xfrm>
            <a:off x="5018220" y="3090915"/>
            <a:ext cx="3533244" cy="557784"/>
          </a:xfrm>
          <a:prstGeom prst="rect">
            <a:avLst/>
          </a:prstGeom>
          <a:solidFill>
            <a:schemeClr val="accent1">
              <a:lumMod val="50000"/>
            </a:schemeClr>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Franklin Gothic Book"/>
                <a:cs typeface="Franklin Gothic Book"/>
              </a:rPr>
              <a:t>HMOs</a:t>
            </a:r>
            <a:endParaRPr lang="en-US" sz="2000" dirty="0">
              <a:latin typeface="Franklin Gothic Book"/>
              <a:cs typeface="Franklin Gothic Book"/>
            </a:endParaRPr>
          </a:p>
        </p:txBody>
      </p:sp>
      <p:sp>
        <p:nvSpPr>
          <p:cNvPr id="19" name="Rectangle 18"/>
          <p:cNvSpPr/>
          <p:nvPr/>
        </p:nvSpPr>
        <p:spPr>
          <a:xfrm>
            <a:off x="5018220" y="3732945"/>
            <a:ext cx="3533244" cy="557784"/>
          </a:xfrm>
          <a:prstGeom prst="rect">
            <a:avLst/>
          </a:prstGeom>
          <a:solidFill>
            <a:schemeClr val="accent1">
              <a:lumMod val="50000"/>
            </a:schemeClr>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Franklin Gothic Book"/>
                <a:cs typeface="Franklin Gothic Book"/>
              </a:rPr>
              <a:t>Fee-for-Service Physicians</a:t>
            </a:r>
            <a:endParaRPr lang="en-US" sz="2000" dirty="0">
              <a:latin typeface="Franklin Gothic Book"/>
              <a:cs typeface="Franklin Gothic Book"/>
            </a:endParaRPr>
          </a:p>
        </p:txBody>
      </p:sp>
      <p:sp>
        <p:nvSpPr>
          <p:cNvPr id="20" name="Rectangle 19"/>
          <p:cNvSpPr/>
          <p:nvPr/>
        </p:nvSpPr>
        <p:spPr>
          <a:xfrm>
            <a:off x="5018220" y="4374975"/>
            <a:ext cx="3533244" cy="557784"/>
          </a:xfrm>
          <a:prstGeom prst="rect">
            <a:avLst/>
          </a:prstGeom>
          <a:solidFill>
            <a:schemeClr val="accent1">
              <a:lumMod val="50000"/>
            </a:schemeClr>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Franklin Gothic Book"/>
                <a:cs typeface="Franklin Gothic Book"/>
              </a:rPr>
              <a:t>Home Care Agencies</a:t>
            </a:r>
            <a:endParaRPr lang="en-US" sz="2000" dirty="0">
              <a:latin typeface="Franklin Gothic Book"/>
              <a:cs typeface="Franklin Gothic Book"/>
            </a:endParaRPr>
          </a:p>
        </p:txBody>
      </p:sp>
      <p:sp>
        <p:nvSpPr>
          <p:cNvPr id="21" name="Rectangle 20"/>
          <p:cNvSpPr/>
          <p:nvPr/>
        </p:nvSpPr>
        <p:spPr>
          <a:xfrm>
            <a:off x="5018220" y="5017005"/>
            <a:ext cx="3533244" cy="557784"/>
          </a:xfrm>
          <a:prstGeom prst="rect">
            <a:avLst/>
          </a:prstGeom>
          <a:solidFill>
            <a:schemeClr val="accent1">
              <a:lumMod val="50000"/>
            </a:schemeClr>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Franklin Gothic Book"/>
                <a:cs typeface="Franklin Gothic Book"/>
              </a:rPr>
              <a:t>Long-Term Care</a:t>
            </a:r>
            <a:endParaRPr lang="en-US" sz="2000" dirty="0">
              <a:latin typeface="Franklin Gothic Book"/>
              <a:cs typeface="Franklin Gothic Book"/>
            </a:endParaRPr>
          </a:p>
        </p:txBody>
      </p:sp>
      <p:sp>
        <p:nvSpPr>
          <p:cNvPr id="14" name="Rectangle 13"/>
          <p:cNvSpPr/>
          <p:nvPr/>
        </p:nvSpPr>
        <p:spPr>
          <a:xfrm>
            <a:off x="387700" y="1345997"/>
            <a:ext cx="3708806" cy="4352544"/>
          </a:xfrm>
          <a:prstGeom prst="rect">
            <a:avLst/>
          </a:prstGeom>
          <a:solidFill>
            <a:schemeClr val="bg1"/>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dirty="0" smtClean="0">
                <a:solidFill>
                  <a:schemeClr val="tx1"/>
                </a:solidFill>
                <a:latin typeface="Franklin Gothic Medium" pitchFamily="34" charset="0"/>
              </a:rPr>
              <a:t>Revenue Sources</a:t>
            </a:r>
            <a:endParaRPr lang="en-US" sz="2400" dirty="0">
              <a:solidFill>
                <a:schemeClr val="tx1"/>
              </a:solidFill>
              <a:latin typeface="Franklin Gothic Medium" pitchFamily="34" charset="0"/>
            </a:endParaRPr>
          </a:p>
        </p:txBody>
      </p:sp>
      <p:sp>
        <p:nvSpPr>
          <p:cNvPr id="15" name="Rounded Rectangle 14"/>
          <p:cNvSpPr/>
          <p:nvPr/>
        </p:nvSpPr>
        <p:spPr>
          <a:xfrm>
            <a:off x="3833159" y="1455725"/>
            <a:ext cx="1324051" cy="4133088"/>
          </a:xfrm>
          <a:prstGeom prst="roundRect">
            <a:avLst/>
          </a:prstGeom>
          <a:ln>
            <a:solidFill>
              <a:srgbClr val="0033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600" dirty="0" smtClean="0">
                <a:solidFill>
                  <a:schemeClr val="tx1"/>
                </a:solidFill>
                <a:effectLst/>
                <a:latin typeface="Franklin Gothic Medium" pitchFamily="34" charset="0"/>
              </a:rPr>
              <a:t>NHP</a:t>
            </a:r>
          </a:p>
          <a:p>
            <a:pPr algn="ctr"/>
            <a:r>
              <a:rPr lang="en-US" sz="3600" dirty="0" smtClean="0">
                <a:solidFill>
                  <a:schemeClr val="tx1"/>
                </a:solidFill>
                <a:effectLst/>
                <a:latin typeface="Franklin Gothic Medium" pitchFamily="34" charset="0"/>
              </a:rPr>
              <a:t>Fund</a:t>
            </a:r>
            <a:endParaRPr lang="en-US" sz="3600" dirty="0">
              <a:solidFill>
                <a:schemeClr val="tx1"/>
              </a:solidFill>
              <a:effectLst/>
              <a:latin typeface="Franklin Gothic Medium" pitchFamily="34" charset="0"/>
            </a:endParaRPr>
          </a:p>
        </p:txBody>
      </p:sp>
      <p:sp>
        <p:nvSpPr>
          <p:cNvPr id="3" name="TextBox 2"/>
          <p:cNvSpPr txBox="1"/>
          <p:nvPr/>
        </p:nvSpPr>
        <p:spPr>
          <a:xfrm>
            <a:off x="3386935" y="6253249"/>
            <a:ext cx="5757065"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NEJM 1989;320:102</a:t>
            </a:r>
          </a:p>
        </p:txBody>
      </p:sp>
      <p:sp>
        <p:nvSpPr>
          <p:cNvPr id="4" name="Right Arrow 3"/>
          <p:cNvSpPr/>
          <p:nvPr/>
        </p:nvSpPr>
        <p:spPr>
          <a:xfrm>
            <a:off x="521812" y="1806855"/>
            <a:ext cx="3457657" cy="560827"/>
          </a:xfrm>
          <a:prstGeom prst="rightArrow">
            <a:avLst>
              <a:gd name="adj1" fmla="val 100000"/>
              <a:gd name="adj2" fmla="val 50000"/>
            </a:avLst>
          </a:prstGeom>
          <a:solidFill>
            <a:schemeClr val="accent1">
              <a:lumMod val="50000"/>
            </a:schemeClr>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Franklin Gothic Book"/>
                <a:cs typeface="Franklin Gothic Book"/>
              </a:rPr>
              <a:t>Medicare and Medicaid</a:t>
            </a:r>
            <a:endParaRPr lang="en-US" sz="2000" dirty="0">
              <a:latin typeface="Franklin Gothic Book"/>
              <a:cs typeface="Franklin Gothic Book"/>
            </a:endParaRPr>
          </a:p>
        </p:txBody>
      </p:sp>
      <p:sp>
        <p:nvSpPr>
          <p:cNvPr id="9" name="Right Arrow 8"/>
          <p:cNvSpPr/>
          <p:nvPr/>
        </p:nvSpPr>
        <p:spPr>
          <a:xfrm>
            <a:off x="521812" y="2608632"/>
            <a:ext cx="3457657" cy="560827"/>
          </a:xfrm>
          <a:prstGeom prst="rightArrow">
            <a:avLst>
              <a:gd name="adj1" fmla="val 100000"/>
              <a:gd name="adj2" fmla="val 50000"/>
            </a:avLst>
          </a:prstGeom>
          <a:solidFill>
            <a:schemeClr val="accent1">
              <a:lumMod val="50000"/>
            </a:schemeClr>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Franklin Gothic Book"/>
                <a:cs typeface="Franklin Gothic Book"/>
              </a:rPr>
              <a:t>State  /Local Governments</a:t>
            </a:r>
            <a:endParaRPr lang="en-US" sz="2000" dirty="0">
              <a:latin typeface="Franklin Gothic Book"/>
              <a:cs typeface="Franklin Gothic Book"/>
            </a:endParaRPr>
          </a:p>
        </p:txBody>
      </p:sp>
      <p:sp>
        <p:nvSpPr>
          <p:cNvPr id="10" name="Right Arrow 9"/>
          <p:cNvSpPr/>
          <p:nvPr/>
        </p:nvSpPr>
        <p:spPr>
          <a:xfrm>
            <a:off x="521812" y="3410409"/>
            <a:ext cx="3457657" cy="560827"/>
          </a:xfrm>
          <a:prstGeom prst="rightArrow">
            <a:avLst>
              <a:gd name="adj1" fmla="val 100000"/>
              <a:gd name="adj2" fmla="val 50000"/>
            </a:avLst>
          </a:prstGeom>
          <a:solidFill>
            <a:schemeClr val="accent1">
              <a:lumMod val="50000"/>
            </a:schemeClr>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Franklin Gothic Book"/>
                <a:cs typeface="Franklin Gothic Book"/>
              </a:rPr>
              <a:t>Employers</a:t>
            </a:r>
            <a:endParaRPr lang="en-US" sz="2000" dirty="0">
              <a:latin typeface="Franklin Gothic Book"/>
              <a:cs typeface="Franklin Gothic Book"/>
            </a:endParaRPr>
          </a:p>
        </p:txBody>
      </p:sp>
      <p:sp>
        <p:nvSpPr>
          <p:cNvPr id="11" name="Right Arrow 10"/>
          <p:cNvSpPr/>
          <p:nvPr/>
        </p:nvSpPr>
        <p:spPr>
          <a:xfrm>
            <a:off x="521812" y="4212186"/>
            <a:ext cx="3457657" cy="560827"/>
          </a:xfrm>
          <a:prstGeom prst="rightArrow">
            <a:avLst>
              <a:gd name="adj1" fmla="val 100000"/>
              <a:gd name="adj2" fmla="val 50000"/>
            </a:avLst>
          </a:prstGeom>
          <a:solidFill>
            <a:schemeClr val="accent1">
              <a:lumMod val="50000"/>
            </a:schemeClr>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Franklin Gothic Book"/>
                <a:cs typeface="Franklin Gothic Book"/>
              </a:rPr>
              <a:t>Private Insurance Revenues</a:t>
            </a:r>
            <a:endParaRPr lang="en-US" sz="2000" dirty="0">
              <a:latin typeface="Franklin Gothic Book"/>
              <a:cs typeface="Franklin Gothic Book"/>
            </a:endParaRPr>
          </a:p>
        </p:txBody>
      </p:sp>
      <p:sp>
        <p:nvSpPr>
          <p:cNvPr id="12" name="Right Arrow 11"/>
          <p:cNvSpPr/>
          <p:nvPr/>
        </p:nvSpPr>
        <p:spPr>
          <a:xfrm>
            <a:off x="521812" y="5013962"/>
            <a:ext cx="3457657" cy="560827"/>
          </a:xfrm>
          <a:prstGeom prst="rightArrow">
            <a:avLst>
              <a:gd name="adj1" fmla="val 100000"/>
              <a:gd name="adj2" fmla="val 50000"/>
            </a:avLst>
          </a:prstGeom>
          <a:solidFill>
            <a:schemeClr val="accent1">
              <a:lumMod val="50000"/>
            </a:schemeClr>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Franklin Gothic Book"/>
                <a:cs typeface="Franklin Gothic Book"/>
              </a:rPr>
              <a:t>New Taxes</a:t>
            </a:r>
            <a:endParaRPr lang="en-US" sz="2000" dirty="0">
              <a:latin typeface="Franklin Gothic Book"/>
              <a:cs typeface="Franklin Gothic Book"/>
            </a:endParaRPr>
          </a:p>
        </p:txBody>
      </p:sp>
      <p:sp>
        <p:nvSpPr>
          <p:cNvPr id="2" name="Title 1"/>
          <p:cNvSpPr>
            <a:spLocks noGrp="1"/>
          </p:cNvSpPr>
          <p:nvPr>
            <p:ph type="title"/>
          </p:nvPr>
        </p:nvSpPr>
        <p:spPr/>
        <p:txBody>
          <a:bodyPr/>
          <a:lstStyle/>
          <a:p>
            <a:r>
              <a:rPr lang="en-US" dirty="0" smtClean="0"/>
              <a:t>Funding for the NHP</a:t>
            </a:r>
            <a:endParaRPr lang="en-US" dirty="0"/>
          </a:p>
        </p:txBody>
      </p:sp>
      <p:sp>
        <p:nvSpPr>
          <p:cNvPr id="24" name="Isosceles Triangle 23"/>
          <p:cNvSpPr/>
          <p:nvPr/>
        </p:nvSpPr>
        <p:spPr>
          <a:xfrm rot="5400000">
            <a:off x="4955456" y="1941598"/>
            <a:ext cx="460858" cy="293784"/>
          </a:xfrm>
          <a:prstGeom prst="triangle">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 name="Isosceles Triangle 24"/>
          <p:cNvSpPr/>
          <p:nvPr/>
        </p:nvSpPr>
        <p:spPr>
          <a:xfrm rot="5400000">
            <a:off x="4955456" y="2584116"/>
            <a:ext cx="460858" cy="293784"/>
          </a:xfrm>
          <a:prstGeom prst="triangle">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 name="Isosceles Triangle 25"/>
          <p:cNvSpPr/>
          <p:nvPr/>
        </p:nvSpPr>
        <p:spPr>
          <a:xfrm rot="5400000">
            <a:off x="4955456" y="3226634"/>
            <a:ext cx="460858" cy="293784"/>
          </a:xfrm>
          <a:prstGeom prst="triangle">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7" name="Isosceles Triangle 26"/>
          <p:cNvSpPr/>
          <p:nvPr/>
        </p:nvSpPr>
        <p:spPr>
          <a:xfrm rot="5400000">
            <a:off x="4955456" y="3869152"/>
            <a:ext cx="460858" cy="293784"/>
          </a:xfrm>
          <a:prstGeom prst="triangle">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8" name="Isosceles Triangle 27"/>
          <p:cNvSpPr/>
          <p:nvPr/>
        </p:nvSpPr>
        <p:spPr>
          <a:xfrm rot="5400000">
            <a:off x="4955456" y="4511670"/>
            <a:ext cx="460858" cy="293784"/>
          </a:xfrm>
          <a:prstGeom prst="triangle">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9" name="Isosceles Triangle 28"/>
          <p:cNvSpPr/>
          <p:nvPr/>
        </p:nvSpPr>
        <p:spPr>
          <a:xfrm rot="5400000">
            <a:off x="4955456" y="5154190"/>
            <a:ext cx="460858" cy="293784"/>
          </a:xfrm>
          <a:prstGeom prst="triangle">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94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left)">
                                      <p:cBhvr>
                                        <p:cTn id="48" dur="500"/>
                                        <p:tgtEl>
                                          <p:spTgt spid="19"/>
                                        </p:tgtEl>
                                      </p:cBhvr>
                                    </p:animEffect>
                                  </p:childTnLst>
                                </p:cTn>
                              </p:par>
                            </p:childTnLst>
                          </p:cTn>
                        </p:par>
                        <p:par>
                          <p:cTn id="49" fill="hold">
                            <p:stCondLst>
                              <p:cond delay="2000"/>
                            </p:stCondLst>
                            <p:childTnLst>
                              <p:par>
                                <p:cTn id="50" presetID="22" presetClass="entr" presetSubtype="8" fill="hold" grpId="0" nodeType="after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500"/>
                                        <p:tgtEl>
                                          <p:spTgt spid="28"/>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childTnLst>
                          </p:cTn>
                        </p:par>
                        <p:par>
                          <p:cTn id="56" fill="hold">
                            <p:stCondLst>
                              <p:cond delay="2500"/>
                            </p:stCondLst>
                            <p:childTnLst>
                              <p:par>
                                <p:cTn id="57" presetID="22" presetClass="entr" presetSubtype="8"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left)">
                                      <p:cBhvr>
                                        <p:cTn id="59" dur="500"/>
                                        <p:tgtEl>
                                          <p:spTgt spid="29"/>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left)">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4" grpId="0" animBg="1"/>
      <p:bldP spid="9" grpId="0" animBg="1"/>
      <p:bldP spid="10" grpId="0" animBg="1"/>
      <p:bldP spid="11" grpId="0" animBg="1"/>
      <p:bldP spid="12" grpId="0" animBg="1"/>
      <p:bldP spid="24" grpId="0" animBg="1"/>
      <p:bldP spid="25" grpId="0" animBg="1"/>
      <p:bldP spid="26" grpId="0" animBg="1"/>
      <p:bldP spid="27" grpId="0" animBg="1"/>
      <p:bldP spid="28"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43000"/>
          </a:xfrm>
        </p:spPr>
        <p:txBody>
          <a:bodyPr>
            <a:noAutofit/>
          </a:bodyPr>
          <a:lstStyle/>
          <a:p>
            <a:r>
              <a:rPr lang="en-US" sz="3200" dirty="0" smtClean="0"/>
              <a:t>Most of the Medically Bankrupt Had Coverage</a:t>
            </a:r>
            <a:br>
              <a:rPr lang="en-US" sz="3200" dirty="0" smtClean="0"/>
            </a:br>
            <a:r>
              <a:rPr lang="en-US" sz="2400" dirty="0" smtClean="0"/>
              <a:t>Insurance at Illness Onset</a:t>
            </a:r>
            <a:endParaRPr lang="en-US" sz="1600" dirty="0"/>
          </a:p>
        </p:txBody>
      </p:sp>
      <p:sp>
        <p:nvSpPr>
          <p:cNvPr id="5" name="TextBox 4"/>
          <p:cNvSpPr txBox="1"/>
          <p:nvPr/>
        </p:nvSpPr>
        <p:spPr>
          <a:xfrm>
            <a:off x="3894667" y="6268637"/>
            <a:ext cx="5249336" cy="307777"/>
          </a:xfrm>
          <a:prstGeom prst="rect">
            <a:avLst/>
          </a:prstGeom>
          <a:noFill/>
        </p:spPr>
        <p:txBody>
          <a:bodyPr wrap="square" rtlCol="0" anchor="ctr">
            <a:spAutoFit/>
          </a:bodyPr>
          <a:lstStyle/>
          <a:p>
            <a:pPr algn="r"/>
            <a:r>
              <a:rPr lang="en-US" sz="1400" dirty="0" smtClean="0">
                <a:solidFill>
                  <a:schemeClr val="bg2"/>
                </a:solidFill>
                <a:latin typeface="Franklin Gothic Book" pitchFamily="34" charset="0"/>
              </a:rPr>
              <a:t>Source: Himmelstein et al. Am J Med: August, 2009</a:t>
            </a:r>
            <a:endParaRPr lang="en-US" sz="1400" dirty="0">
              <a:solidFill>
                <a:schemeClr val="bg2"/>
              </a:solidFill>
              <a:latin typeface="Franklin Gothic Book" pitchFamily="34" charset="0"/>
            </a:endParaRPr>
          </a:p>
        </p:txBody>
      </p:sp>
      <p:graphicFrame>
        <p:nvGraphicFramePr>
          <p:cNvPr id="4" name="Chart 3"/>
          <p:cNvGraphicFramePr/>
          <p:nvPr>
            <p:extLst>
              <p:ext uri="{D42A27DB-BD31-4B8C-83A1-F6EECF244321}">
                <p14:modId xmlns:p14="http://schemas.microsoft.com/office/powerpoint/2010/main" val="719881430"/>
              </p:ext>
            </p:extLst>
          </p:nvPr>
        </p:nvGraphicFramePr>
        <p:xfrm>
          <a:off x="380199" y="1128315"/>
          <a:ext cx="8453372" cy="48942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39959774"/>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Hospital Payment Under an NHP</a:t>
            </a:r>
            <a:endParaRPr lang="en-US" dirty="0"/>
          </a:p>
        </p:txBody>
      </p:sp>
      <p:sp>
        <p:nvSpPr>
          <p:cNvPr id="3" name="TextBox 2"/>
          <p:cNvSpPr txBox="1"/>
          <p:nvPr/>
        </p:nvSpPr>
        <p:spPr>
          <a:xfrm>
            <a:off x="3196743" y="6253249"/>
            <a:ext cx="5947260"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Himmelstein and Woolhandler. NEJM 1989;320:102 </a:t>
            </a:r>
          </a:p>
        </p:txBody>
      </p:sp>
      <p:graphicFrame>
        <p:nvGraphicFramePr>
          <p:cNvPr id="6" name="Diagram 5"/>
          <p:cNvGraphicFramePr/>
          <p:nvPr>
            <p:extLst>
              <p:ext uri="{D42A27DB-BD31-4B8C-83A1-F6EECF244321}">
                <p14:modId xmlns:p14="http://schemas.microsoft.com/office/powerpoint/2010/main" val="2350539295"/>
              </p:ext>
            </p:extLst>
          </p:nvPr>
        </p:nvGraphicFramePr>
        <p:xfrm>
          <a:off x="354626" y="1265530"/>
          <a:ext cx="8502786" cy="3913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839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8FAD9C22-BF94-4969-92B4-96D7B7938DD1}"/>
                                            </p:graphicEl>
                                          </p:spTgt>
                                        </p:tgtEl>
                                        <p:attrNameLst>
                                          <p:attrName>style.visibility</p:attrName>
                                        </p:attrNameLst>
                                      </p:cBhvr>
                                      <p:to>
                                        <p:strVal val="visible"/>
                                      </p:to>
                                    </p:set>
                                    <p:animEffect transition="in" filter="fade">
                                      <p:cBhvr>
                                        <p:cTn id="7" dur="500"/>
                                        <p:tgtEl>
                                          <p:spTgt spid="6">
                                            <p:graphicEl>
                                              <a:dgm id="{8FAD9C22-BF94-4969-92B4-96D7B7938DD1}"/>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dgm id="{CAFFA576-037D-414A-8F6D-2C66E2A04F41}"/>
                                            </p:graphicEl>
                                          </p:spTgt>
                                        </p:tgtEl>
                                        <p:attrNameLst>
                                          <p:attrName>style.visibility</p:attrName>
                                        </p:attrNameLst>
                                      </p:cBhvr>
                                      <p:to>
                                        <p:strVal val="visible"/>
                                      </p:to>
                                    </p:set>
                                    <p:animEffect transition="in" filter="fade">
                                      <p:cBhvr>
                                        <p:cTn id="10" dur="500"/>
                                        <p:tgtEl>
                                          <p:spTgt spid="6">
                                            <p:graphicEl>
                                              <a:dgm id="{CAFFA576-037D-414A-8F6D-2C66E2A04F41}"/>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graphicEl>
                                              <a:dgm id="{35F59A00-6D4F-4E87-B4B2-56CE543F4270}"/>
                                            </p:graphicEl>
                                          </p:spTgt>
                                        </p:tgtEl>
                                        <p:attrNameLst>
                                          <p:attrName>style.visibility</p:attrName>
                                        </p:attrNameLst>
                                      </p:cBhvr>
                                      <p:to>
                                        <p:strVal val="visible"/>
                                      </p:to>
                                    </p:set>
                                    <p:animEffect transition="in" filter="fade">
                                      <p:cBhvr>
                                        <p:cTn id="15" dur="500"/>
                                        <p:tgtEl>
                                          <p:spTgt spid="6">
                                            <p:graphicEl>
                                              <a:dgm id="{35F59A00-6D4F-4E87-B4B2-56CE543F4270}"/>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graphicEl>
                                              <a:dgm id="{AC482606-6A7D-4754-8A52-0CC72205FAC0}"/>
                                            </p:graphicEl>
                                          </p:spTgt>
                                        </p:tgtEl>
                                        <p:attrNameLst>
                                          <p:attrName>style.visibility</p:attrName>
                                        </p:attrNameLst>
                                      </p:cBhvr>
                                      <p:to>
                                        <p:strVal val="visible"/>
                                      </p:to>
                                    </p:set>
                                    <p:animEffect transition="in" filter="fade">
                                      <p:cBhvr>
                                        <p:cTn id="18" dur="500"/>
                                        <p:tgtEl>
                                          <p:spTgt spid="6">
                                            <p:graphicEl>
                                              <a:dgm id="{AC482606-6A7D-4754-8A52-0CC72205FAC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Three Options for Physician and Ambulatory Care Payment Under the NHP</a:t>
            </a:r>
            <a:endParaRPr lang="en-US" sz="3600" dirty="0"/>
          </a:p>
        </p:txBody>
      </p:sp>
      <p:sp>
        <p:nvSpPr>
          <p:cNvPr id="3" name="TextBox 2"/>
          <p:cNvSpPr txBox="1"/>
          <p:nvPr/>
        </p:nvSpPr>
        <p:spPr>
          <a:xfrm>
            <a:off x="3196743" y="6253249"/>
            <a:ext cx="5947260"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Himmelstein and Woolhandler. NEJM 1989;320:102 </a:t>
            </a:r>
          </a:p>
        </p:txBody>
      </p:sp>
      <p:graphicFrame>
        <p:nvGraphicFramePr>
          <p:cNvPr id="5" name="Diagram 4"/>
          <p:cNvGraphicFramePr/>
          <p:nvPr>
            <p:extLst>
              <p:ext uri="{D42A27DB-BD31-4B8C-83A1-F6EECF244321}">
                <p14:modId xmlns:p14="http://schemas.microsoft.com/office/powerpoint/2010/main" val="2291748412"/>
              </p:ext>
            </p:extLst>
          </p:nvPr>
        </p:nvGraphicFramePr>
        <p:xfrm>
          <a:off x="2841317" y="1437052"/>
          <a:ext cx="3216015" cy="4304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extLst>
              <p:ext uri="{D42A27DB-BD31-4B8C-83A1-F6EECF244321}">
                <p14:modId xmlns:p14="http://schemas.microsoft.com/office/powerpoint/2010/main" val="1855132409"/>
              </p:ext>
            </p:extLst>
          </p:nvPr>
        </p:nvGraphicFramePr>
        <p:xfrm>
          <a:off x="6548218" y="1437052"/>
          <a:ext cx="2349217" cy="384287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 6"/>
          <p:cNvGraphicFramePr/>
          <p:nvPr>
            <p:extLst>
              <p:ext uri="{D42A27DB-BD31-4B8C-83A1-F6EECF244321}">
                <p14:modId xmlns:p14="http://schemas.microsoft.com/office/powerpoint/2010/main" val="2419292523"/>
              </p:ext>
            </p:extLst>
          </p:nvPr>
        </p:nvGraphicFramePr>
        <p:xfrm>
          <a:off x="263909" y="1437052"/>
          <a:ext cx="2086522" cy="264496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59559896"/>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202128905"/>
              </p:ext>
            </p:extLst>
          </p:nvPr>
        </p:nvGraphicFramePr>
        <p:xfrm>
          <a:off x="448437" y="1335932"/>
          <a:ext cx="8247126" cy="42716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5"/>
          <p:cNvSpPr>
            <a:spLocks noGrp="1"/>
          </p:cNvSpPr>
          <p:nvPr>
            <p:ph type="title"/>
          </p:nvPr>
        </p:nvSpPr>
        <p:spPr/>
        <p:txBody>
          <a:bodyPr/>
          <a:lstStyle/>
          <a:p>
            <a:r>
              <a:rPr lang="en-US" dirty="0" smtClean="0">
                <a:solidFill>
                  <a:srgbClr val="003300"/>
                </a:solidFill>
              </a:rPr>
              <a:t>America Can Do This.</a:t>
            </a:r>
            <a:endParaRPr lang="en-US" dirty="0">
              <a:solidFill>
                <a:srgbClr val="003300"/>
              </a:solidFill>
            </a:endParaRPr>
          </a:p>
        </p:txBody>
      </p:sp>
    </p:spTree>
    <p:extLst>
      <p:ext uri="{BB962C8B-B14F-4D97-AF65-F5344CB8AC3E}">
        <p14:creationId xmlns:p14="http://schemas.microsoft.com/office/powerpoint/2010/main" val="39397337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Torn bottom.png"/>
          <p:cNvPicPr>
            <a:picLocks noChangeAspect="1"/>
          </p:cNvPicPr>
          <p:nvPr/>
        </p:nvPicPr>
        <p:blipFill rotWithShape="1">
          <a:blip r:embed="rId2">
            <a:extLst>
              <a:ext uri="{28A0092B-C50C-407E-A947-70E740481C1C}">
                <a14:useLocalDpi xmlns:a14="http://schemas.microsoft.com/office/drawing/2010/main" val="0"/>
              </a:ext>
            </a:extLst>
          </a:blip>
          <a:srcRect l="13682" t="4035" r="7649" b="9866"/>
          <a:stretch/>
        </p:blipFill>
        <p:spPr>
          <a:xfrm>
            <a:off x="679313" y="1147097"/>
            <a:ext cx="4432710" cy="3572384"/>
          </a:xfrm>
          <a:prstGeom prst="rect">
            <a:avLst/>
          </a:prstGeom>
          <a:effectLst>
            <a:outerShdw blurRad="63500" sx="102000" sy="102000" algn="ctr" rotWithShape="0">
              <a:prstClr val="black">
                <a:alpha val="40000"/>
              </a:prstClr>
            </a:outerShdw>
          </a:effectLst>
        </p:spPr>
      </p:pic>
      <p:sp>
        <p:nvSpPr>
          <p:cNvPr id="275459" name="Rectangle 3"/>
          <p:cNvSpPr>
            <a:spLocks noGrp="1" noChangeArrowheads="1"/>
          </p:cNvSpPr>
          <p:nvPr>
            <p:ph type="title"/>
          </p:nvPr>
        </p:nvSpPr>
        <p:spPr>
          <a:xfrm>
            <a:off x="0" y="171898"/>
            <a:ext cx="9144000" cy="1143000"/>
          </a:xfrm>
        </p:spPr>
        <p:txBody>
          <a:bodyPr>
            <a:normAutofit fontScale="90000"/>
          </a:bodyPr>
          <a:lstStyle/>
          <a:p>
            <a:r>
              <a:rPr lang="en-US" dirty="0">
                <a:solidFill>
                  <a:srgbClr val="003300"/>
                </a:solidFill>
                <a:latin typeface="Franklin Gothic Medium"/>
                <a:cs typeface="Franklin Gothic Medium"/>
              </a:rPr>
              <a:t>Even Congressmen </a:t>
            </a:r>
            <a:r>
              <a:rPr lang="en-US" dirty="0" smtClean="0">
                <a:solidFill>
                  <a:srgbClr val="003300"/>
                </a:solidFill>
                <a:latin typeface="Franklin Gothic Medium"/>
                <a:cs typeface="Franklin Gothic Medium"/>
              </a:rPr>
              <a:t>Aren’</a:t>
            </a:r>
            <a:r>
              <a:rPr lang="en-US" altLang="ja-JP" dirty="0" smtClean="0">
                <a:solidFill>
                  <a:srgbClr val="003300"/>
                </a:solidFill>
                <a:latin typeface="Franklin Gothic Medium"/>
                <a:cs typeface="Franklin Gothic Medium"/>
              </a:rPr>
              <a:t>t </a:t>
            </a:r>
            <a:r>
              <a:rPr lang="en-US" altLang="ja-JP" dirty="0">
                <a:solidFill>
                  <a:srgbClr val="003300"/>
                </a:solidFill>
                <a:latin typeface="Franklin Gothic Medium"/>
                <a:cs typeface="Franklin Gothic Medium"/>
              </a:rPr>
              <a:t>Protected</a:t>
            </a:r>
            <a:endParaRPr lang="en-US" dirty="0">
              <a:solidFill>
                <a:srgbClr val="003300"/>
              </a:solidFill>
              <a:latin typeface="Franklin Gothic Medium"/>
              <a:cs typeface="Franklin Gothic Medium"/>
            </a:endParaRPr>
          </a:p>
        </p:txBody>
      </p:sp>
      <p:sp>
        <p:nvSpPr>
          <p:cNvPr id="275460" name="Rectangle 4"/>
          <p:cNvSpPr>
            <a:spLocks noGrp="1" noChangeArrowheads="1"/>
          </p:cNvSpPr>
          <p:nvPr>
            <p:ph type="subTitle" idx="4294967295"/>
          </p:nvPr>
        </p:nvSpPr>
        <p:spPr>
          <a:xfrm>
            <a:off x="745611" y="1237229"/>
            <a:ext cx="4186903" cy="2753032"/>
          </a:xfrm>
        </p:spPr>
        <p:txBody>
          <a:bodyPr/>
          <a:lstStyle/>
          <a:p>
            <a:pPr marL="0" indent="0">
              <a:buNone/>
            </a:pPr>
            <a:r>
              <a:rPr lang="ja-JP" altLang="en-US" sz="2400" dirty="0">
                <a:solidFill>
                  <a:srgbClr val="003300"/>
                </a:solidFill>
                <a:latin typeface="Franklin Gothic Book"/>
                <a:cs typeface="Franklin Gothic Book"/>
              </a:rPr>
              <a:t>“</a:t>
            </a:r>
            <a:r>
              <a:rPr lang="en-US" altLang="ja-JP" sz="2400" dirty="0">
                <a:solidFill>
                  <a:srgbClr val="003300"/>
                </a:solidFill>
                <a:latin typeface="Franklin Gothic Book"/>
                <a:cs typeface="Franklin Gothic Book"/>
              </a:rPr>
              <a:t>Rep. Jackson and his wife have made the decision to sell their townhouse in Washington, DC to defray medical expenses Jackson has acquired for his depression and bipolar disorders.</a:t>
            </a:r>
            <a:r>
              <a:rPr lang="ja-JP" altLang="en-US" sz="2400" dirty="0">
                <a:solidFill>
                  <a:srgbClr val="003300"/>
                </a:solidFill>
                <a:latin typeface="Franklin Gothic Book"/>
                <a:cs typeface="Franklin Gothic Book"/>
              </a:rPr>
              <a:t>”</a:t>
            </a:r>
            <a:endParaRPr lang="en-US" sz="2400" dirty="0">
              <a:solidFill>
                <a:srgbClr val="003300"/>
              </a:solidFill>
              <a:latin typeface="Franklin Gothic Book"/>
              <a:cs typeface="Franklin Gothic Book"/>
            </a:endParaRPr>
          </a:p>
        </p:txBody>
      </p:sp>
      <p:pic>
        <p:nvPicPr>
          <p:cNvPr id="5" name="Picture 2" descr="jpe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30000"/>
                    </a14:imgEffect>
                  </a14:imgLayer>
                </a14:imgProps>
              </a:ext>
              <a:ext uri="{28A0092B-C50C-407E-A947-70E740481C1C}">
                <a14:useLocalDpi xmlns:a14="http://schemas.microsoft.com/office/drawing/2010/main" val="0"/>
              </a:ext>
            </a:extLst>
          </a:blip>
          <a:srcRect r="50043"/>
          <a:stretch/>
        </p:blipFill>
        <p:spPr bwMode="auto">
          <a:xfrm>
            <a:off x="6453169" y="3007030"/>
            <a:ext cx="1977991" cy="2785806"/>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5458" name="Picture 2" descr="jpeg"/>
          <p:cNvPicPr>
            <a:picLocks noChangeAspect="1" noChangeArrowheads="1"/>
          </p:cNvPicPr>
          <p:nvPr/>
        </p:nvPicPr>
        <p:blipFill rotWithShape="1">
          <a:blip r:embed="rId5">
            <a:extLst>
              <a:ext uri="{28A0092B-C50C-407E-A947-70E740481C1C}">
                <a14:useLocalDpi xmlns:a14="http://schemas.microsoft.com/office/drawing/2010/main" val="0"/>
              </a:ext>
            </a:extLst>
          </a:blip>
          <a:srcRect l="52357"/>
          <a:stretch/>
        </p:blipFill>
        <p:spPr bwMode="auto">
          <a:xfrm>
            <a:off x="4875162" y="1999223"/>
            <a:ext cx="1886360" cy="2785806"/>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3657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482" name="Picture 2" descr="06wealth-1-articleLarge"/>
          <p:cNvPicPr>
            <a:picLocks noChangeAspect="1" noChangeArrowheads="1"/>
          </p:cNvPicPr>
          <p:nvPr/>
        </p:nvPicPr>
        <p:blipFill rotWithShape="1">
          <a:blip r:embed="rId2">
            <a:extLst>
              <a:ext uri="{28A0092B-C50C-407E-A947-70E740481C1C}">
                <a14:useLocalDpi xmlns:a14="http://schemas.microsoft.com/office/drawing/2010/main" val="0"/>
              </a:ext>
            </a:extLst>
          </a:blip>
          <a:srcRect l="7418" r="7170"/>
          <a:stretch/>
        </p:blipFill>
        <p:spPr bwMode="auto">
          <a:xfrm>
            <a:off x="307395" y="1724243"/>
            <a:ext cx="6139818" cy="3954690"/>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0533" name="Text Box 5"/>
          <p:cNvSpPr txBox="1">
            <a:spLocks noChangeArrowheads="1"/>
          </p:cNvSpPr>
          <p:nvPr/>
        </p:nvSpPr>
        <p:spPr bwMode="auto">
          <a:xfrm>
            <a:off x="4352070" y="1876799"/>
            <a:ext cx="4459755" cy="2084304"/>
          </a:xfrm>
          <a:prstGeom prst="rect">
            <a:avLst/>
          </a:prstGeom>
          <a:solidFill>
            <a:schemeClr val="accent1">
              <a:lumMod val="50000"/>
            </a:schemeClr>
          </a:solidFill>
          <a:ln>
            <a:solidFill>
              <a:schemeClr val="bg1"/>
            </a:solidFill>
          </a:ln>
          <a:effectLst>
            <a:outerShdw blurRad="50800" dist="38100" dir="2700000" algn="tl" rotWithShape="0">
              <a:prstClr val="black">
                <a:alpha val="40000"/>
              </a:prstClr>
            </a:outerShdw>
          </a:effectLst>
          <a:extLst/>
        </p:spPr>
        <p:txBody>
          <a:bodyPr wrap="square" lIns="82945" tIns="41473" rIns="82945" bIns="41473">
            <a:spAutoFit/>
          </a:bodyPr>
          <a:lstStyle>
            <a:lvl1pPr defTabSz="828675">
              <a:defRPr sz="2400">
                <a:solidFill>
                  <a:schemeClr val="tx1"/>
                </a:solidFill>
                <a:latin typeface="Times New Roman" charset="0"/>
                <a:ea typeface="ＭＳ Ｐゴシック" charset="0"/>
              </a:defRPr>
            </a:lvl1pPr>
            <a:lvl2pPr marL="742950" indent="-285750" defTabSz="828675">
              <a:defRPr sz="2400">
                <a:solidFill>
                  <a:schemeClr val="tx1"/>
                </a:solidFill>
                <a:latin typeface="Times New Roman" charset="0"/>
                <a:ea typeface="ＭＳ Ｐゴシック" charset="0"/>
              </a:defRPr>
            </a:lvl2pPr>
            <a:lvl3pPr marL="1143000" indent="-228600" defTabSz="828675">
              <a:defRPr sz="2400">
                <a:solidFill>
                  <a:schemeClr val="tx1"/>
                </a:solidFill>
                <a:latin typeface="Times New Roman" charset="0"/>
                <a:ea typeface="ＭＳ Ｐゴシック" charset="0"/>
              </a:defRPr>
            </a:lvl3pPr>
            <a:lvl4pPr marL="1600200" indent="-228600" defTabSz="828675">
              <a:defRPr sz="2400">
                <a:solidFill>
                  <a:schemeClr val="tx1"/>
                </a:solidFill>
                <a:latin typeface="Times New Roman" charset="0"/>
                <a:ea typeface="ＭＳ Ｐゴシック" charset="0"/>
              </a:defRPr>
            </a:lvl4pPr>
            <a:lvl5pPr marL="2057400" indent="-228600" defTabSz="828675">
              <a:defRPr sz="2400">
                <a:solidFill>
                  <a:schemeClr val="tx1"/>
                </a:solidFill>
                <a:latin typeface="Times New Roman"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Times New Roman" charset="0"/>
                <a:ea typeface="ＭＳ Ｐゴシック" charset="0"/>
              </a:defRPr>
            </a:lvl9pPr>
          </a:lstStyle>
          <a:p>
            <a:pPr eaLnBrk="1">
              <a:spcAft>
                <a:spcPts val="1200"/>
              </a:spcAft>
              <a:buClr>
                <a:srgbClr val="000000"/>
              </a:buClr>
              <a:buSzPct val="45000"/>
              <a:buFont typeface="Wingdings" charset="0"/>
              <a:buNone/>
              <a:defRPr/>
            </a:pPr>
            <a:r>
              <a:rPr lang="ja-JP" altLang="en-US" dirty="0" smtClean="0">
                <a:solidFill>
                  <a:srgbClr val="EBF1DD"/>
                </a:solidFill>
                <a:latin typeface="Franklin Gothic Book"/>
                <a:cs typeface="Franklin Gothic Book"/>
              </a:rPr>
              <a:t>“</a:t>
            </a:r>
            <a:r>
              <a:rPr lang="en-US" dirty="0" smtClean="0">
                <a:solidFill>
                  <a:srgbClr val="EBF1DD"/>
                </a:solidFill>
                <a:latin typeface="Franklin Gothic Book"/>
                <a:cs typeface="Franklin Gothic Book"/>
              </a:rPr>
              <a:t>Medicare covers only 51% of health care services….</a:t>
            </a:r>
          </a:p>
          <a:p>
            <a:pPr eaLnBrk="1">
              <a:spcAft>
                <a:spcPts val="1200"/>
              </a:spcAft>
              <a:buClr>
                <a:srgbClr val="000000"/>
              </a:buClr>
              <a:buSzPct val="45000"/>
              <a:buFont typeface="Wingdings" charset="0"/>
              <a:buNone/>
              <a:defRPr/>
            </a:pPr>
            <a:r>
              <a:rPr lang="en-US" dirty="0" smtClean="0">
                <a:solidFill>
                  <a:srgbClr val="EBF1DD"/>
                </a:solidFill>
                <a:latin typeface="Franklin Gothic Book"/>
                <a:cs typeface="Franklin Gothic Book"/>
              </a:rPr>
              <a:t>For a 65 year  old couple retiring this year, the cost of health care in retirement will be $240,000.”</a:t>
            </a:r>
          </a:p>
        </p:txBody>
      </p:sp>
      <p:sp>
        <p:nvSpPr>
          <p:cNvPr id="6" name="TextBox 5"/>
          <p:cNvSpPr txBox="1"/>
          <p:nvPr/>
        </p:nvSpPr>
        <p:spPr>
          <a:xfrm>
            <a:off x="3894667" y="6268637"/>
            <a:ext cx="5249336" cy="307777"/>
          </a:xfrm>
          <a:prstGeom prst="rect">
            <a:avLst/>
          </a:prstGeom>
          <a:noFill/>
        </p:spPr>
        <p:txBody>
          <a:bodyPr wrap="square" rtlCol="0" anchor="ctr">
            <a:spAutoFit/>
          </a:bodyPr>
          <a:lstStyle/>
          <a:p>
            <a:pPr algn="r"/>
            <a:r>
              <a:rPr lang="en-US" sz="1400" dirty="0" smtClean="0">
                <a:solidFill>
                  <a:schemeClr val="bg2"/>
                </a:solidFill>
                <a:latin typeface="Franklin Gothic Book" pitchFamily="34" charset="0"/>
              </a:rPr>
              <a:t>New York Times. Wealth Matters</a:t>
            </a:r>
            <a:endParaRPr lang="en-US" sz="1400" dirty="0">
              <a:solidFill>
                <a:schemeClr val="bg2"/>
              </a:solidFill>
              <a:latin typeface="Franklin Gothic Book" pitchFamily="34" charset="0"/>
            </a:endParaRPr>
          </a:p>
        </p:txBody>
      </p:sp>
      <p:sp>
        <p:nvSpPr>
          <p:cNvPr id="2" name="Title 1"/>
          <p:cNvSpPr>
            <a:spLocks noGrp="1"/>
          </p:cNvSpPr>
          <p:nvPr>
            <p:ph type="title"/>
          </p:nvPr>
        </p:nvSpPr>
        <p:spPr/>
        <p:txBody>
          <a:bodyPr>
            <a:noAutofit/>
          </a:bodyPr>
          <a:lstStyle/>
          <a:p>
            <a:r>
              <a:rPr lang="en-US" sz="4000" dirty="0" smtClean="0"/>
              <a:t>Planning for Retirement? </a:t>
            </a:r>
            <a:br>
              <a:rPr lang="en-US" sz="4000" dirty="0" smtClean="0"/>
            </a:br>
            <a:r>
              <a:rPr lang="en-US" sz="4000" dirty="0" smtClean="0"/>
              <a:t>Don’t Forget Health Care Costs</a:t>
            </a:r>
            <a:endParaRPr lang="en-US" sz="4000" dirty="0"/>
          </a:p>
        </p:txBody>
      </p:sp>
    </p:spTree>
    <p:extLst>
      <p:ext uri="{BB962C8B-B14F-4D97-AF65-F5344CB8AC3E}">
        <p14:creationId xmlns:p14="http://schemas.microsoft.com/office/powerpoint/2010/main" val="18602247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normAutofit/>
          </a:bodyPr>
          <a:lstStyle/>
          <a:p>
            <a:pPr eaLnBrk="1" hangingPunct="1">
              <a:tabLst>
                <a:tab pos="8013700" algn="l"/>
              </a:tabLst>
              <a:defRPr/>
            </a:pPr>
            <a:r>
              <a:rPr lang="en-US" sz="4000" dirty="0">
                <a:latin typeface="Franklin Gothic Medium"/>
                <a:cs typeface="Franklin Gothic Medium"/>
              </a:rPr>
              <a:t>High Deductible </a:t>
            </a:r>
            <a:r>
              <a:rPr lang="en-US" sz="4000" dirty="0" smtClean="0">
                <a:latin typeface="Franklin Gothic Medium"/>
                <a:cs typeface="Franklin Gothic Medium"/>
              </a:rPr>
              <a:t>Insurance</a:t>
            </a:r>
            <a:endParaRPr lang="en-US" sz="4000" dirty="0">
              <a:latin typeface="Franklin Gothic Medium"/>
              <a:cs typeface="Franklin Gothic Medium"/>
            </a:endParaRPr>
          </a:p>
        </p:txBody>
      </p:sp>
      <p:pic>
        <p:nvPicPr>
          <p:cNvPr id="5" name="Picture 4"/>
          <p:cNvPicPr>
            <a:picLocks noChangeAspect="1"/>
          </p:cNvPicPr>
          <p:nvPr/>
        </p:nvPicPr>
        <p:blipFill>
          <a:blip r:embed="rId2"/>
          <a:stretch>
            <a:fillRect/>
          </a:stretch>
        </p:blipFill>
        <p:spPr>
          <a:xfrm>
            <a:off x="2710577" y="1359060"/>
            <a:ext cx="6020865" cy="4349114"/>
          </a:xfrm>
          <a:prstGeom prst="rect">
            <a:avLst/>
          </a:prstGeom>
          <a:ln>
            <a:solidFill>
              <a:srgbClr val="003300"/>
            </a:solidFill>
          </a:ln>
          <a:effectLst>
            <a:outerShdw blurRad="292100" dist="139700" dir="2700000" algn="tl" rotWithShape="0">
              <a:srgbClr val="333333">
                <a:alpha val="65000"/>
              </a:srgbClr>
            </a:outerShdw>
          </a:effectLst>
        </p:spPr>
      </p:pic>
      <p:sp>
        <p:nvSpPr>
          <p:cNvPr id="2" name="Rectangle 1"/>
          <p:cNvSpPr/>
          <p:nvPr/>
        </p:nvSpPr>
        <p:spPr>
          <a:xfrm>
            <a:off x="247483" y="1881553"/>
            <a:ext cx="3230937" cy="2340641"/>
          </a:xfrm>
          <a:prstGeom prst="rect">
            <a:avLst/>
          </a:prstGeom>
          <a:solidFill>
            <a:srgbClr val="005148"/>
          </a:solidFill>
          <a:ln>
            <a:solidFill>
              <a:srgbClr val="003300"/>
            </a:solidFill>
          </a:ln>
        </p:spPr>
        <p:txBody>
          <a:bodyPr wrap="square" tIns="137160" bIns="137160" anchor="ctr" anchorCtr="0">
            <a:spAutoFit/>
          </a:bodyPr>
          <a:lstStyle/>
          <a:p>
            <a:pPr algn="ctr">
              <a:lnSpc>
                <a:spcPct val="90000"/>
              </a:lnSpc>
            </a:pPr>
            <a:r>
              <a:rPr lang="en-US" sz="2000" dirty="0" smtClean="0">
                <a:solidFill>
                  <a:srgbClr val="EBF1DD"/>
                </a:solidFill>
                <a:latin typeface="Franklin Gothic Book"/>
                <a:cs typeface="Franklin Gothic Book"/>
              </a:rPr>
              <a:t>Except for the </a:t>
            </a:r>
          </a:p>
          <a:p>
            <a:pPr algn="ctr">
              <a:lnSpc>
                <a:spcPct val="90000"/>
              </a:lnSpc>
            </a:pPr>
            <a:r>
              <a:rPr lang="en-US" sz="2000" dirty="0" smtClean="0">
                <a:solidFill>
                  <a:srgbClr val="EBF1DD"/>
                </a:solidFill>
                <a:latin typeface="Franklin Gothic Book"/>
                <a:cs typeface="Franklin Gothic Book"/>
              </a:rPr>
              <a:t>healthy and wealthy,</a:t>
            </a:r>
          </a:p>
          <a:p>
            <a:pPr algn="ctr">
              <a:lnSpc>
                <a:spcPct val="90000"/>
              </a:lnSpc>
            </a:pPr>
            <a:r>
              <a:rPr lang="en-US" sz="5400" dirty="0" smtClean="0">
                <a:solidFill>
                  <a:srgbClr val="EBF1DD"/>
                </a:solidFill>
                <a:latin typeface="Franklin Gothic Medium"/>
                <a:cs typeface="Franklin Gothic Medium"/>
              </a:rPr>
              <a:t>it’s unwise.</a:t>
            </a:r>
            <a:endParaRPr lang="en-US" sz="5400" dirty="0">
              <a:solidFill>
                <a:srgbClr val="EBF1DD"/>
              </a:solidFill>
              <a:latin typeface="Franklin Gothic Medium"/>
              <a:cs typeface="Franklin Gothic Medium"/>
            </a:endParaRPr>
          </a:p>
        </p:txBody>
      </p:sp>
      <p:sp>
        <p:nvSpPr>
          <p:cNvPr id="3" name="Rectangle 2"/>
          <p:cNvSpPr/>
          <p:nvPr/>
        </p:nvSpPr>
        <p:spPr>
          <a:xfrm>
            <a:off x="5830715" y="1789491"/>
            <a:ext cx="1435001" cy="914400"/>
          </a:xfrm>
          <a:prstGeom prst="rect">
            <a:avLst/>
          </a:prstGeom>
          <a:solidFill>
            <a:srgbClr val="FFFFFF"/>
          </a:solidFill>
          <a:ln w="952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2000" dirty="0" smtClean="0">
                <a:solidFill>
                  <a:schemeClr val="tx1"/>
                </a:solidFill>
                <a:latin typeface="Franklin Gothic Book"/>
                <a:cs typeface="Franklin Gothic Book"/>
              </a:rPr>
              <a:t>Are you sure </a:t>
            </a:r>
          </a:p>
          <a:p>
            <a:pPr algn="ctr">
              <a:lnSpc>
                <a:spcPct val="90000"/>
              </a:lnSpc>
            </a:pPr>
            <a:r>
              <a:rPr lang="en-US" sz="2000" dirty="0" smtClean="0">
                <a:solidFill>
                  <a:schemeClr val="tx1"/>
                </a:solidFill>
                <a:latin typeface="Franklin Gothic Book"/>
                <a:cs typeface="Franklin Gothic Book"/>
              </a:rPr>
              <a:t>you have </a:t>
            </a:r>
          </a:p>
          <a:p>
            <a:pPr algn="ctr">
              <a:lnSpc>
                <a:spcPct val="90000"/>
              </a:lnSpc>
            </a:pPr>
            <a:r>
              <a:rPr lang="en-US" sz="2000" dirty="0" smtClean="0">
                <a:solidFill>
                  <a:schemeClr val="tx1"/>
                </a:solidFill>
                <a:latin typeface="Franklin Gothic Book"/>
                <a:cs typeface="Franklin Gothic Book"/>
              </a:rPr>
              <a:t>enough quarters?</a:t>
            </a:r>
            <a:endParaRPr lang="en-US" sz="2000" dirty="0">
              <a:solidFill>
                <a:schemeClr val="tx1"/>
              </a:solidFill>
              <a:latin typeface="Franklin Gothic Book"/>
              <a:cs typeface="Franklin Gothic Book"/>
            </a:endParaRPr>
          </a:p>
        </p:txBody>
      </p:sp>
    </p:spTree>
    <p:extLst>
      <p:ext uri="{BB962C8B-B14F-4D97-AF65-F5344CB8AC3E}">
        <p14:creationId xmlns:p14="http://schemas.microsoft.com/office/powerpoint/2010/main" val="235116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Americans Lack Assets to </a:t>
            </a:r>
            <a:br>
              <a:rPr lang="en-US" dirty="0" smtClean="0"/>
            </a:br>
            <a:r>
              <a:rPr lang="en-US" dirty="0" smtClean="0"/>
              <a:t>Pay High Deductibles</a:t>
            </a:r>
            <a:endParaRPr lang="en-US" dirty="0"/>
          </a:p>
        </p:txBody>
      </p:sp>
      <p:sp>
        <p:nvSpPr>
          <p:cNvPr id="3" name="TextBox 2"/>
          <p:cNvSpPr txBox="1"/>
          <p:nvPr/>
        </p:nvSpPr>
        <p:spPr>
          <a:xfrm>
            <a:off x="4887707" y="6140043"/>
            <a:ext cx="4256293" cy="523220"/>
          </a:xfrm>
          <a:prstGeom prst="rect">
            <a:avLst/>
          </a:prstGeom>
          <a:noFill/>
        </p:spPr>
        <p:txBody>
          <a:bodyPr wrap="none" rtlCol="0">
            <a:spAutoFit/>
          </a:bodyPr>
          <a:lstStyle/>
          <a:p>
            <a:pPr algn="r"/>
            <a:r>
              <a:rPr lang="en-US" sz="1400" dirty="0" smtClean="0">
                <a:solidFill>
                  <a:srgbClr val="EBF1DD"/>
                </a:solidFill>
                <a:latin typeface="Franklin Gothic Book"/>
                <a:cs typeface="Franklin Gothic Book"/>
              </a:rPr>
              <a:t>Note: FPL = Federal Poverty Level</a:t>
            </a:r>
          </a:p>
          <a:p>
            <a:pPr algn="r"/>
            <a:r>
              <a:rPr lang="en-US" sz="1400" dirty="0" smtClean="0">
                <a:solidFill>
                  <a:srgbClr val="EBF1DD"/>
                </a:solidFill>
                <a:latin typeface="Franklin Gothic Book"/>
                <a:cs typeface="Franklin Gothic Book"/>
              </a:rPr>
              <a:t>Source: </a:t>
            </a:r>
            <a:r>
              <a:rPr lang="en-US" sz="1400" dirty="0">
                <a:solidFill>
                  <a:srgbClr val="EBF1DD"/>
                </a:solidFill>
                <a:latin typeface="Franklin Gothic Book"/>
                <a:cs typeface="Franklin Gothic Book"/>
              </a:rPr>
              <a:t>J</a:t>
            </a:r>
            <a:r>
              <a:rPr lang="en-US" sz="1400" dirty="0" smtClean="0">
                <a:solidFill>
                  <a:srgbClr val="EBF1DD"/>
                </a:solidFill>
                <a:latin typeface="Franklin Gothic Book"/>
                <a:cs typeface="Franklin Gothic Book"/>
              </a:rPr>
              <a:t>acobs &amp; Claxton. Health Affairs 2008;W:214</a:t>
            </a:r>
            <a:endParaRPr lang="en-US" sz="1400" dirty="0">
              <a:solidFill>
                <a:srgbClr val="EBF1DD"/>
              </a:solidFill>
              <a:latin typeface="Franklin Gothic Book"/>
              <a:cs typeface="Franklin Gothic Book"/>
            </a:endParaRPr>
          </a:p>
        </p:txBody>
      </p:sp>
      <p:sp>
        <p:nvSpPr>
          <p:cNvPr id="4" name="TextBox 3"/>
          <p:cNvSpPr txBox="1"/>
          <p:nvPr/>
        </p:nvSpPr>
        <p:spPr>
          <a:xfrm>
            <a:off x="105163" y="2151846"/>
            <a:ext cx="1585512" cy="1015663"/>
          </a:xfrm>
          <a:prstGeom prst="rect">
            <a:avLst/>
          </a:prstGeom>
          <a:noFill/>
        </p:spPr>
        <p:txBody>
          <a:bodyPr wrap="square" rtlCol="0">
            <a:spAutoFit/>
          </a:bodyPr>
          <a:lstStyle/>
          <a:p>
            <a:r>
              <a:rPr lang="en-US" sz="2000" dirty="0" smtClean="0">
                <a:latin typeface="Franklin Gothic Book"/>
                <a:cs typeface="Franklin Gothic Book"/>
              </a:rPr>
              <a:t>Median Net Financial Assets</a:t>
            </a:r>
            <a:endParaRPr lang="en-US" sz="2000" dirty="0">
              <a:latin typeface="Franklin Gothic Book"/>
              <a:cs typeface="Franklin Gothic Book"/>
            </a:endParaRPr>
          </a:p>
        </p:txBody>
      </p:sp>
      <p:graphicFrame>
        <p:nvGraphicFramePr>
          <p:cNvPr id="5" name="Chart 4"/>
          <p:cNvGraphicFramePr/>
          <p:nvPr>
            <p:extLst>
              <p:ext uri="{D42A27DB-BD31-4B8C-83A1-F6EECF244321}">
                <p14:modId xmlns:p14="http://schemas.microsoft.com/office/powerpoint/2010/main" val="3926642978"/>
              </p:ext>
            </p:extLst>
          </p:nvPr>
        </p:nvGraphicFramePr>
        <p:xfrm>
          <a:off x="1523999" y="1528944"/>
          <a:ext cx="7139695" cy="42875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388968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63782" y="6131953"/>
            <a:ext cx="5180218" cy="600164"/>
          </a:xfrm>
          <a:prstGeom prst="rect">
            <a:avLst/>
          </a:prstGeom>
          <a:noFill/>
        </p:spPr>
        <p:txBody>
          <a:bodyPr wrap="square" rtlCol="0">
            <a:spAutoFit/>
          </a:bodyPr>
          <a:lstStyle/>
          <a:p>
            <a:pPr algn="r"/>
            <a:r>
              <a:rPr lang="en-US" sz="1100" dirty="0" smtClean="0">
                <a:solidFill>
                  <a:srgbClr val="EBF1DD"/>
                </a:solidFill>
                <a:latin typeface="Franklin Gothic Book"/>
                <a:cs typeface="Franklin Gothic Book"/>
              </a:rPr>
              <a:t>Source: Health Affairs 2011;30:322</a:t>
            </a:r>
          </a:p>
          <a:p>
            <a:pPr algn="r"/>
            <a:r>
              <a:rPr lang="en-US" sz="1100" dirty="0">
                <a:solidFill>
                  <a:srgbClr val="EBF1DD"/>
                </a:solidFill>
                <a:latin typeface="Franklin Gothic Book"/>
                <a:cs typeface="Franklin Gothic Book"/>
              </a:rPr>
              <a:t>Note: High Deductible = </a:t>
            </a:r>
            <a:r>
              <a:rPr lang="en-US" sz="1100" u="sng" dirty="0">
                <a:solidFill>
                  <a:srgbClr val="EBF1DD"/>
                </a:solidFill>
                <a:latin typeface="Franklin Gothic Book"/>
                <a:cs typeface="Franklin Gothic Book"/>
              </a:rPr>
              <a:t>&gt;</a:t>
            </a:r>
            <a:r>
              <a:rPr lang="en-US" sz="1100" dirty="0">
                <a:solidFill>
                  <a:srgbClr val="EBF1DD"/>
                </a:solidFill>
                <a:latin typeface="Franklin Gothic Book"/>
                <a:cs typeface="Franklin Gothic Book"/>
              </a:rPr>
              <a:t>$1000</a:t>
            </a:r>
          </a:p>
          <a:p>
            <a:pPr algn="r"/>
            <a:r>
              <a:rPr lang="en-US" sz="1100" dirty="0" smtClean="0">
                <a:solidFill>
                  <a:srgbClr val="EBF1DD"/>
                </a:solidFill>
                <a:latin typeface="Franklin Gothic Book"/>
                <a:cs typeface="Franklin Gothic Book"/>
              </a:rPr>
              <a:t>Note: “Can’t pay basic bills” refers to inability to pay other bills due to medical costs</a:t>
            </a:r>
          </a:p>
        </p:txBody>
      </p:sp>
      <p:sp>
        <p:nvSpPr>
          <p:cNvPr id="3" name="Title 2"/>
          <p:cNvSpPr>
            <a:spLocks noGrp="1"/>
          </p:cNvSpPr>
          <p:nvPr>
            <p:ph type="title"/>
          </p:nvPr>
        </p:nvSpPr>
        <p:spPr/>
        <p:txBody>
          <a:bodyPr>
            <a:normAutofit fontScale="90000"/>
          </a:bodyPr>
          <a:lstStyle/>
          <a:p>
            <a:r>
              <a:rPr lang="en-US" dirty="0" smtClean="0"/>
              <a:t>High Deductible Plans</a:t>
            </a:r>
            <a:br>
              <a:rPr lang="en-US" dirty="0" smtClean="0"/>
            </a:br>
            <a:r>
              <a:rPr lang="en-US" sz="2700" dirty="0" smtClean="0"/>
              <a:t>Financial Suffering for the Chronically Ill</a:t>
            </a:r>
            <a:endParaRPr lang="en-US" sz="2700" dirty="0"/>
          </a:p>
        </p:txBody>
      </p:sp>
      <p:sp>
        <p:nvSpPr>
          <p:cNvPr id="5" name="TextBox 4"/>
          <p:cNvSpPr txBox="1"/>
          <p:nvPr/>
        </p:nvSpPr>
        <p:spPr>
          <a:xfrm>
            <a:off x="0" y="2054771"/>
            <a:ext cx="1536977" cy="1323439"/>
          </a:xfrm>
          <a:prstGeom prst="rect">
            <a:avLst/>
          </a:prstGeom>
          <a:noFill/>
        </p:spPr>
        <p:txBody>
          <a:bodyPr wrap="square" rtlCol="0">
            <a:spAutoFit/>
          </a:bodyPr>
          <a:lstStyle/>
          <a:p>
            <a:r>
              <a:rPr lang="en-US" sz="2000" dirty="0" smtClean="0">
                <a:latin typeface="Franklin Gothic Book"/>
                <a:cs typeface="Franklin Gothic Book"/>
              </a:rPr>
              <a:t>Percent of families with chronic conditions</a:t>
            </a:r>
            <a:endParaRPr lang="en-US" sz="2000" dirty="0">
              <a:latin typeface="Franklin Gothic Book"/>
              <a:cs typeface="Franklin Gothic Book"/>
            </a:endParaRPr>
          </a:p>
        </p:txBody>
      </p:sp>
      <p:graphicFrame>
        <p:nvGraphicFramePr>
          <p:cNvPr id="6" name="Chart 5"/>
          <p:cNvGraphicFramePr/>
          <p:nvPr>
            <p:extLst>
              <p:ext uri="{D42A27DB-BD31-4B8C-83A1-F6EECF244321}">
                <p14:modId xmlns:p14="http://schemas.microsoft.com/office/powerpoint/2010/main" val="2799924041"/>
              </p:ext>
            </p:extLst>
          </p:nvPr>
        </p:nvGraphicFramePr>
        <p:xfrm>
          <a:off x="1524000" y="1294700"/>
          <a:ext cx="7300424" cy="4749987"/>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5546458" y="5627553"/>
            <a:ext cx="312099" cy="312099"/>
          </a:xfrm>
          <a:prstGeom prst="rect">
            <a:avLst/>
          </a:prstGeom>
          <a:solidFill>
            <a:schemeClr val="accent1">
              <a:lumMod val="50000"/>
            </a:schemeClr>
          </a:solidFill>
          <a:ln>
            <a:solidFill>
              <a:srgbClr val="00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766458" y="5627553"/>
            <a:ext cx="312099" cy="312099"/>
          </a:xfrm>
          <a:prstGeom prst="rect">
            <a:avLst/>
          </a:prstGeom>
          <a:solidFill>
            <a:srgbClr val="800000"/>
          </a:solidFill>
          <a:ln>
            <a:solidFill>
              <a:srgbClr val="00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848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63782" y="6313376"/>
            <a:ext cx="5180218" cy="338554"/>
          </a:xfrm>
          <a:prstGeom prst="rect">
            <a:avLst/>
          </a:prstGeom>
          <a:noFill/>
        </p:spPr>
        <p:txBody>
          <a:bodyPr wrap="square" rtlCol="0">
            <a:spAutoFit/>
          </a:bodyPr>
          <a:lstStyle/>
          <a:p>
            <a:pPr algn="r"/>
            <a:r>
              <a:rPr lang="en-US" sz="1600" dirty="0" smtClean="0">
                <a:solidFill>
                  <a:srgbClr val="EBF1DD"/>
                </a:solidFill>
                <a:latin typeface="Franklin Gothic Book"/>
                <a:cs typeface="Franklin Gothic Book"/>
              </a:rPr>
              <a:t>Source: Rand Experiment. Pediatrics 1985;75:942</a:t>
            </a:r>
          </a:p>
        </p:txBody>
      </p:sp>
      <p:sp>
        <p:nvSpPr>
          <p:cNvPr id="3" name="Title 2"/>
          <p:cNvSpPr>
            <a:spLocks noGrp="1"/>
          </p:cNvSpPr>
          <p:nvPr>
            <p:ph type="title"/>
          </p:nvPr>
        </p:nvSpPr>
        <p:spPr/>
        <p:txBody>
          <a:bodyPr>
            <a:normAutofit fontScale="90000"/>
          </a:bodyPr>
          <a:lstStyle/>
          <a:p>
            <a:r>
              <a:rPr lang="en-US" sz="3100" dirty="0" smtClean="0"/>
              <a:t>Higher Copayments = </a:t>
            </a:r>
            <a:r>
              <a:rPr lang="en-US" sz="3600" dirty="0" smtClean="0"/>
              <a:t/>
            </a:r>
            <a:br>
              <a:rPr lang="en-US" sz="3600" dirty="0" smtClean="0"/>
            </a:br>
            <a:r>
              <a:rPr lang="en-US" sz="4900" dirty="0" smtClean="0"/>
              <a:t>Kids Without Care</a:t>
            </a:r>
            <a:endParaRPr lang="en-US" sz="3100" dirty="0"/>
          </a:p>
        </p:txBody>
      </p:sp>
      <p:sp>
        <p:nvSpPr>
          <p:cNvPr id="5" name="TextBox 4"/>
          <p:cNvSpPr txBox="1"/>
          <p:nvPr/>
        </p:nvSpPr>
        <p:spPr>
          <a:xfrm>
            <a:off x="0" y="2054771"/>
            <a:ext cx="1536977" cy="1631216"/>
          </a:xfrm>
          <a:prstGeom prst="rect">
            <a:avLst/>
          </a:prstGeom>
          <a:noFill/>
        </p:spPr>
        <p:txBody>
          <a:bodyPr wrap="square" rtlCol="0">
            <a:spAutoFit/>
          </a:bodyPr>
          <a:lstStyle/>
          <a:p>
            <a:r>
              <a:rPr lang="en-US" sz="2000" dirty="0" smtClean="0">
                <a:latin typeface="Franklin Gothic Book"/>
                <a:cs typeface="Franklin Gothic Book"/>
              </a:rPr>
              <a:t>Percentage of children without physician visit in year</a:t>
            </a:r>
            <a:endParaRPr lang="en-US" sz="2000" dirty="0">
              <a:latin typeface="Franklin Gothic Book"/>
              <a:cs typeface="Franklin Gothic Book"/>
            </a:endParaRPr>
          </a:p>
        </p:txBody>
      </p:sp>
      <p:graphicFrame>
        <p:nvGraphicFramePr>
          <p:cNvPr id="6" name="Chart 5"/>
          <p:cNvGraphicFramePr/>
          <p:nvPr>
            <p:extLst>
              <p:ext uri="{D42A27DB-BD31-4B8C-83A1-F6EECF244321}">
                <p14:modId xmlns:p14="http://schemas.microsoft.com/office/powerpoint/2010/main" val="1978183182"/>
              </p:ext>
            </p:extLst>
          </p:nvPr>
        </p:nvGraphicFramePr>
        <p:xfrm>
          <a:off x="1524000" y="1294700"/>
          <a:ext cx="7300424" cy="4749987"/>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3550654" y="5627553"/>
            <a:ext cx="312099" cy="312099"/>
          </a:xfrm>
          <a:prstGeom prst="rect">
            <a:avLst/>
          </a:prstGeom>
          <a:solidFill>
            <a:schemeClr val="accent1">
              <a:lumMod val="50000"/>
            </a:schemeClr>
          </a:solidFill>
          <a:ln>
            <a:solidFill>
              <a:srgbClr val="00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960193" y="5627553"/>
            <a:ext cx="312099" cy="312099"/>
          </a:xfrm>
          <a:prstGeom prst="rect">
            <a:avLst/>
          </a:prstGeom>
          <a:solidFill>
            <a:srgbClr val="800000"/>
          </a:solidFill>
          <a:ln>
            <a:solidFill>
              <a:srgbClr val="00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8438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63782" y="6313376"/>
            <a:ext cx="5180218" cy="338554"/>
          </a:xfrm>
          <a:prstGeom prst="rect">
            <a:avLst/>
          </a:prstGeom>
          <a:noFill/>
        </p:spPr>
        <p:txBody>
          <a:bodyPr wrap="square" rtlCol="0">
            <a:spAutoFit/>
          </a:bodyPr>
          <a:lstStyle/>
          <a:p>
            <a:pPr algn="r"/>
            <a:r>
              <a:rPr lang="en-US" sz="1600" dirty="0" smtClean="0">
                <a:solidFill>
                  <a:srgbClr val="EBF1DD"/>
                </a:solidFill>
                <a:latin typeface="Franklin Gothic Book"/>
                <a:cs typeface="Franklin Gothic Book"/>
              </a:rPr>
              <a:t>Source: </a:t>
            </a:r>
            <a:r>
              <a:rPr lang="en-US" sz="1600" dirty="0" err="1" smtClean="0">
                <a:solidFill>
                  <a:srgbClr val="EBF1DD"/>
                </a:solidFill>
                <a:latin typeface="Franklin Gothic Book"/>
                <a:cs typeface="Franklin Gothic Book"/>
              </a:rPr>
              <a:t>Woolhandler</a:t>
            </a:r>
            <a:r>
              <a:rPr lang="en-US" sz="1600" dirty="0" smtClean="0">
                <a:solidFill>
                  <a:srgbClr val="EBF1DD"/>
                </a:solidFill>
                <a:latin typeface="Franklin Gothic Book"/>
                <a:cs typeface="Franklin Gothic Book"/>
              </a:rPr>
              <a:t> and Himmelstein – JGIM 6/07</a:t>
            </a:r>
          </a:p>
        </p:txBody>
      </p:sp>
      <p:sp>
        <p:nvSpPr>
          <p:cNvPr id="3" name="Title 2"/>
          <p:cNvSpPr>
            <a:spLocks noGrp="1"/>
          </p:cNvSpPr>
          <p:nvPr>
            <p:ph type="title"/>
          </p:nvPr>
        </p:nvSpPr>
        <p:spPr/>
        <p:txBody>
          <a:bodyPr>
            <a:normAutofit fontScale="90000"/>
          </a:bodyPr>
          <a:lstStyle/>
          <a:p>
            <a:r>
              <a:rPr lang="en-US" sz="3100" dirty="0" smtClean="0"/>
              <a:t>High Deductible Health Plans:</a:t>
            </a:r>
            <a:br>
              <a:rPr lang="en-US" sz="3100" dirty="0" smtClean="0"/>
            </a:br>
            <a:r>
              <a:rPr lang="en-US" sz="4900" dirty="0" smtClean="0"/>
              <a:t>A $1,000 Pay Cut for Women</a:t>
            </a:r>
            <a:endParaRPr lang="en-US" sz="3100" dirty="0"/>
          </a:p>
        </p:txBody>
      </p:sp>
      <p:sp>
        <p:nvSpPr>
          <p:cNvPr id="5" name="TextBox 4"/>
          <p:cNvSpPr txBox="1"/>
          <p:nvPr/>
        </p:nvSpPr>
        <p:spPr>
          <a:xfrm>
            <a:off x="0" y="2054771"/>
            <a:ext cx="1536977" cy="1323439"/>
          </a:xfrm>
          <a:prstGeom prst="rect">
            <a:avLst/>
          </a:prstGeom>
          <a:noFill/>
        </p:spPr>
        <p:txBody>
          <a:bodyPr wrap="square" rtlCol="0">
            <a:spAutoFit/>
          </a:bodyPr>
          <a:lstStyle/>
          <a:p>
            <a:r>
              <a:rPr lang="en-US" sz="2000" dirty="0" smtClean="0">
                <a:latin typeface="Franklin Gothic Book"/>
                <a:cs typeface="Franklin Gothic Book"/>
              </a:rPr>
              <a:t>Median Health Expenditure (2006)</a:t>
            </a:r>
            <a:endParaRPr lang="en-US" sz="2000" dirty="0">
              <a:latin typeface="Franklin Gothic Book"/>
              <a:cs typeface="Franklin Gothic Book"/>
            </a:endParaRPr>
          </a:p>
        </p:txBody>
      </p:sp>
      <p:graphicFrame>
        <p:nvGraphicFramePr>
          <p:cNvPr id="6" name="Chart 5"/>
          <p:cNvGraphicFramePr/>
          <p:nvPr>
            <p:extLst>
              <p:ext uri="{D42A27DB-BD31-4B8C-83A1-F6EECF244321}">
                <p14:modId xmlns:p14="http://schemas.microsoft.com/office/powerpoint/2010/main" val="1689784409"/>
              </p:ext>
            </p:extLst>
          </p:nvPr>
        </p:nvGraphicFramePr>
        <p:xfrm>
          <a:off x="1524000" y="1294700"/>
          <a:ext cx="7300424" cy="4749987"/>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5373270" y="5611059"/>
            <a:ext cx="312099" cy="312099"/>
          </a:xfrm>
          <a:prstGeom prst="rect">
            <a:avLst/>
          </a:prstGeom>
          <a:solidFill>
            <a:schemeClr val="accent1">
              <a:lumMod val="50000"/>
            </a:schemeClr>
          </a:solidFill>
          <a:ln>
            <a:solidFill>
              <a:srgbClr val="00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756112" y="5611059"/>
            <a:ext cx="312099" cy="312099"/>
          </a:xfrm>
          <a:prstGeom prst="rect">
            <a:avLst/>
          </a:prstGeom>
          <a:solidFill>
            <a:srgbClr val="800000"/>
          </a:solidFill>
          <a:ln>
            <a:solidFill>
              <a:srgbClr val="00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7949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1337323" y="403438"/>
            <a:ext cx="4666584" cy="5138214"/>
          </a:xfrm>
        </p:spPr>
        <p:txBody>
          <a:bodyPr/>
          <a:lstStyle/>
          <a:p>
            <a:pPr eaLnBrk="1" hangingPunct="1">
              <a:lnSpc>
                <a:spcPct val="80000"/>
              </a:lnSpc>
              <a:defRPr/>
            </a:pPr>
            <a:r>
              <a:rPr lang="en-US" sz="8000" dirty="0">
                <a:latin typeface="Franklin Gothic Medium"/>
                <a:cs typeface="Franklin Gothic Medium"/>
              </a:rPr>
              <a:t>Rising </a:t>
            </a:r>
            <a:r>
              <a:rPr lang="en-US" sz="8000" dirty="0" smtClean="0">
                <a:latin typeface="Franklin Gothic Medium"/>
                <a:cs typeface="Franklin Gothic Medium"/>
              </a:rPr>
              <a:t/>
            </a:r>
            <a:br>
              <a:rPr lang="en-US" sz="8000" dirty="0" smtClean="0">
                <a:latin typeface="Franklin Gothic Medium"/>
                <a:cs typeface="Franklin Gothic Medium"/>
              </a:rPr>
            </a:br>
            <a:r>
              <a:rPr lang="en-US" sz="8000" dirty="0" smtClean="0">
                <a:latin typeface="Franklin Gothic Medium"/>
                <a:cs typeface="Franklin Gothic Medium"/>
              </a:rPr>
              <a:t>Economic </a:t>
            </a:r>
            <a:r>
              <a:rPr lang="en-US" sz="8000" dirty="0">
                <a:latin typeface="Franklin Gothic Medium"/>
                <a:cs typeface="Franklin Gothic Medium"/>
              </a:rPr>
              <a:t>Inequality</a:t>
            </a:r>
            <a:r>
              <a:rPr lang="en-US" dirty="0">
                <a:latin typeface="Franklin Gothic Medium"/>
                <a:cs typeface="Franklin Gothic Medium"/>
              </a:rPr>
              <a:t> </a:t>
            </a:r>
          </a:p>
        </p:txBody>
      </p:sp>
      <p:graphicFrame>
        <p:nvGraphicFramePr>
          <p:cNvPr id="3" name="Diagram 2"/>
          <p:cNvGraphicFramePr/>
          <p:nvPr>
            <p:extLst>
              <p:ext uri="{D42A27DB-BD31-4B8C-83A1-F6EECF244321}">
                <p14:modId xmlns:p14="http://schemas.microsoft.com/office/powerpoint/2010/main" val="480767605"/>
              </p:ext>
            </p:extLst>
          </p:nvPr>
        </p:nvGraphicFramePr>
        <p:xfrm>
          <a:off x="6094625" y="940545"/>
          <a:ext cx="263873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1408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Uninsured Veterans</a:t>
            </a:r>
            <a:endParaRPr lang="en-US" dirty="0"/>
          </a:p>
        </p:txBody>
      </p:sp>
      <p:sp>
        <p:nvSpPr>
          <p:cNvPr id="3" name="TextBox 2"/>
          <p:cNvSpPr txBox="1"/>
          <p:nvPr/>
        </p:nvSpPr>
        <p:spPr>
          <a:xfrm>
            <a:off x="3423515" y="6130138"/>
            <a:ext cx="5720486" cy="584775"/>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Woolhandler &amp; Himmelstein.</a:t>
            </a:r>
          </a:p>
          <a:p>
            <a:pPr algn="r"/>
            <a:r>
              <a:rPr lang="en-US" sz="1600" dirty="0" smtClean="0">
                <a:solidFill>
                  <a:schemeClr val="bg2"/>
                </a:solidFill>
                <a:latin typeface="Franklin Gothic Book" pitchFamily="34" charset="0"/>
              </a:rPr>
              <a:t>Analysis of Current Population Survey data.</a:t>
            </a:r>
            <a:endParaRPr lang="en-US" sz="1600" dirty="0">
              <a:solidFill>
                <a:schemeClr val="bg2"/>
              </a:solidFill>
              <a:latin typeface="Franklin Gothic Book" pitchFamily="34" charset="0"/>
            </a:endParaRPr>
          </a:p>
        </p:txBody>
      </p:sp>
      <p:sp>
        <p:nvSpPr>
          <p:cNvPr id="4" name="TextBox 3"/>
          <p:cNvSpPr txBox="1"/>
          <p:nvPr/>
        </p:nvSpPr>
        <p:spPr>
          <a:xfrm>
            <a:off x="0" y="1821483"/>
            <a:ext cx="1492301" cy="2246769"/>
          </a:xfrm>
          <a:prstGeom prst="rect">
            <a:avLst/>
          </a:prstGeom>
          <a:noFill/>
        </p:spPr>
        <p:txBody>
          <a:bodyPr wrap="square" rtlCol="0">
            <a:spAutoFit/>
          </a:bodyPr>
          <a:lstStyle/>
          <a:p>
            <a:pPr algn="ctr"/>
            <a:r>
              <a:rPr lang="en-US" sz="2000" dirty="0" smtClean="0">
                <a:latin typeface="Franklin Gothic Book"/>
                <a:cs typeface="Franklin Gothic Book"/>
              </a:rPr>
              <a:t>Percent of non-elderly Veterans with neither health insurance nor VA care  </a:t>
            </a:r>
            <a:endParaRPr lang="en-US" sz="2000" dirty="0">
              <a:latin typeface="Franklin Gothic Book"/>
              <a:cs typeface="Franklin Gothic Book"/>
            </a:endParaRPr>
          </a:p>
        </p:txBody>
      </p:sp>
      <p:graphicFrame>
        <p:nvGraphicFramePr>
          <p:cNvPr id="5" name="Chart 4"/>
          <p:cNvGraphicFramePr/>
          <p:nvPr>
            <p:extLst>
              <p:ext uri="{D42A27DB-BD31-4B8C-83A1-F6EECF244321}">
                <p14:modId xmlns:p14="http://schemas.microsoft.com/office/powerpoint/2010/main" val="1060138516"/>
              </p:ext>
            </p:extLst>
          </p:nvPr>
        </p:nvGraphicFramePr>
        <p:xfrm>
          <a:off x="1524000" y="1250899"/>
          <a:ext cx="7195718" cy="47475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014737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63782" y="6230911"/>
            <a:ext cx="5180218" cy="338554"/>
          </a:xfrm>
          <a:prstGeom prst="rect">
            <a:avLst/>
          </a:prstGeom>
          <a:noFill/>
        </p:spPr>
        <p:txBody>
          <a:bodyPr wrap="square" rtlCol="0">
            <a:spAutoFit/>
          </a:bodyPr>
          <a:lstStyle/>
          <a:p>
            <a:pPr algn="r"/>
            <a:r>
              <a:rPr lang="en-US" sz="1600" dirty="0" smtClean="0">
                <a:solidFill>
                  <a:srgbClr val="EBF1DD"/>
                </a:solidFill>
                <a:latin typeface="Franklin Gothic Book"/>
                <a:cs typeface="Franklin Gothic Book"/>
              </a:rPr>
              <a:t>Source: Bureau of the Census</a:t>
            </a:r>
          </a:p>
        </p:txBody>
      </p:sp>
      <p:sp>
        <p:nvSpPr>
          <p:cNvPr id="3" name="Title 2"/>
          <p:cNvSpPr>
            <a:spLocks noGrp="1"/>
          </p:cNvSpPr>
          <p:nvPr>
            <p:ph type="title"/>
          </p:nvPr>
        </p:nvSpPr>
        <p:spPr/>
        <p:txBody>
          <a:bodyPr>
            <a:normAutofit fontScale="90000"/>
          </a:bodyPr>
          <a:lstStyle/>
          <a:p>
            <a:r>
              <a:rPr lang="en-US" sz="4900" dirty="0" smtClean="0"/>
              <a:t>Change in Real Family Income </a:t>
            </a:r>
            <a:r>
              <a:rPr lang="en-US" sz="2700" dirty="0" smtClean="0"/>
              <a:t>1979-2011</a:t>
            </a:r>
            <a:endParaRPr lang="en-US" sz="1600" dirty="0"/>
          </a:p>
        </p:txBody>
      </p:sp>
      <p:graphicFrame>
        <p:nvGraphicFramePr>
          <p:cNvPr id="6" name="Chart 5"/>
          <p:cNvGraphicFramePr/>
          <p:nvPr>
            <p:extLst>
              <p:ext uri="{D42A27DB-BD31-4B8C-83A1-F6EECF244321}">
                <p14:modId xmlns:p14="http://schemas.microsoft.com/office/powerpoint/2010/main" val="3787033633"/>
              </p:ext>
            </p:extLst>
          </p:nvPr>
        </p:nvGraphicFramePr>
        <p:xfrm>
          <a:off x="503075" y="1294700"/>
          <a:ext cx="8321349" cy="47499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16781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Income of the Wealthiest 0.01%</a:t>
            </a:r>
            <a:br>
              <a:rPr lang="en-US" dirty="0" smtClean="0"/>
            </a:br>
            <a:r>
              <a:rPr lang="en-US" sz="2700" dirty="0" smtClean="0"/>
              <a:t>As Multiple of Average Income, 1920-2008</a:t>
            </a:r>
            <a:endParaRPr lang="en-US" sz="2700" dirty="0"/>
          </a:p>
        </p:txBody>
      </p:sp>
      <p:sp>
        <p:nvSpPr>
          <p:cNvPr id="4" name="TextBox 3"/>
          <p:cNvSpPr txBox="1"/>
          <p:nvPr/>
        </p:nvSpPr>
        <p:spPr>
          <a:xfrm>
            <a:off x="3963782" y="6183686"/>
            <a:ext cx="5180218" cy="461665"/>
          </a:xfrm>
          <a:prstGeom prst="rect">
            <a:avLst/>
          </a:prstGeom>
          <a:noFill/>
        </p:spPr>
        <p:txBody>
          <a:bodyPr wrap="square" rtlCol="0">
            <a:spAutoFit/>
          </a:bodyPr>
          <a:lstStyle/>
          <a:p>
            <a:pPr algn="r"/>
            <a:r>
              <a:rPr lang="en-US" sz="1200" dirty="0" smtClean="0">
                <a:solidFill>
                  <a:srgbClr val="EBF1DD"/>
                </a:solidFill>
                <a:latin typeface="Franklin Gothic Book"/>
                <a:cs typeface="Franklin Gothic Book"/>
              </a:rPr>
              <a:t>Includes capital gains</a:t>
            </a:r>
          </a:p>
          <a:p>
            <a:pPr algn="r"/>
            <a:r>
              <a:rPr lang="en-US" sz="1200" dirty="0" smtClean="0">
                <a:solidFill>
                  <a:srgbClr val="EBF1DD"/>
                </a:solidFill>
                <a:latin typeface="Franklin Gothic Book"/>
                <a:cs typeface="Franklin Gothic Book"/>
              </a:rPr>
              <a:t>Source: </a:t>
            </a:r>
            <a:r>
              <a:rPr lang="en-US" sz="1200" dirty="0" err="1" smtClean="0">
                <a:solidFill>
                  <a:srgbClr val="EBF1DD"/>
                </a:solidFill>
                <a:latin typeface="Franklin Gothic Book"/>
                <a:cs typeface="Franklin Gothic Book"/>
              </a:rPr>
              <a:t>Piketty</a:t>
            </a:r>
            <a:r>
              <a:rPr lang="en-US" sz="1200" dirty="0" smtClean="0">
                <a:solidFill>
                  <a:srgbClr val="EBF1DD"/>
                </a:solidFill>
                <a:latin typeface="Franklin Gothic Book"/>
                <a:cs typeface="Franklin Gothic Book"/>
              </a:rPr>
              <a:t> &amp; </a:t>
            </a:r>
            <a:r>
              <a:rPr lang="en-US" sz="1200" dirty="0" err="1" smtClean="0">
                <a:solidFill>
                  <a:srgbClr val="EBF1DD"/>
                </a:solidFill>
                <a:latin typeface="Franklin Gothic Book"/>
                <a:cs typeface="Franklin Gothic Book"/>
              </a:rPr>
              <a:t>Saez</a:t>
            </a:r>
            <a:r>
              <a:rPr lang="en-US" sz="1200" dirty="0" smtClean="0">
                <a:solidFill>
                  <a:srgbClr val="EBF1DD"/>
                </a:solidFill>
                <a:latin typeface="Franklin Gothic Book"/>
                <a:cs typeface="Franklin Gothic Book"/>
              </a:rPr>
              <a:t>, http://</a:t>
            </a:r>
            <a:r>
              <a:rPr lang="en-US" sz="1200" dirty="0" err="1" smtClean="0">
                <a:solidFill>
                  <a:srgbClr val="EBF1DD"/>
                </a:solidFill>
                <a:latin typeface="Franklin Gothic Book"/>
                <a:cs typeface="Franklin Gothic Book"/>
              </a:rPr>
              <a:t>elsa.berkeley.edu</a:t>
            </a:r>
            <a:r>
              <a:rPr lang="en-US" sz="1200" dirty="0" smtClean="0">
                <a:solidFill>
                  <a:srgbClr val="EBF1DD"/>
                </a:solidFill>
                <a:latin typeface="Franklin Gothic Book"/>
                <a:cs typeface="Franklin Gothic Book"/>
              </a:rPr>
              <a:t>/~</a:t>
            </a:r>
            <a:r>
              <a:rPr lang="en-US" sz="1200" dirty="0" err="1" smtClean="0">
                <a:solidFill>
                  <a:srgbClr val="EBF1DD"/>
                </a:solidFill>
                <a:latin typeface="Franklin Gothic Book"/>
                <a:cs typeface="Franklin Gothic Book"/>
              </a:rPr>
              <a:t>saez</a:t>
            </a:r>
            <a:r>
              <a:rPr lang="en-US" sz="1200" dirty="0" smtClean="0">
                <a:solidFill>
                  <a:srgbClr val="EBF1DD"/>
                </a:solidFill>
                <a:latin typeface="Franklin Gothic Book"/>
                <a:cs typeface="Franklin Gothic Book"/>
              </a:rPr>
              <a:t>/tabfig2005prel.xls</a:t>
            </a:r>
            <a:endParaRPr lang="en-US" sz="1200" dirty="0">
              <a:solidFill>
                <a:srgbClr val="EBF1DD"/>
              </a:solidFill>
              <a:latin typeface="Franklin Gothic Book"/>
              <a:cs typeface="Franklin Gothic Book"/>
            </a:endParaRPr>
          </a:p>
        </p:txBody>
      </p:sp>
      <p:sp>
        <p:nvSpPr>
          <p:cNvPr id="3" name="Rectangle 2"/>
          <p:cNvSpPr/>
          <p:nvPr/>
        </p:nvSpPr>
        <p:spPr>
          <a:xfrm>
            <a:off x="874195" y="1500862"/>
            <a:ext cx="7777039" cy="3941832"/>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980052506"/>
              </p:ext>
            </p:extLst>
          </p:nvPr>
        </p:nvGraphicFramePr>
        <p:xfrm>
          <a:off x="105494" y="1298038"/>
          <a:ext cx="719219" cy="4458024"/>
        </p:xfrm>
        <a:graphic>
          <a:graphicData uri="http://schemas.openxmlformats.org/drawingml/2006/table">
            <a:tbl>
              <a:tblPr>
                <a:tableStyleId>{5C22544A-7EE6-4342-B048-85BDC9FD1C3A}</a:tableStyleId>
              </a:tblPr>
              <a:tblGrid>
                <a:gridCol w="719219"/>
              </a:tblGrid>
              <a:tr h="557253">
                <a:tc>
                  <a:txBody>
                    <a:bodyPr/>
                    <a:lstStyle/>
                    <a:p>
                      <a:pPr algn="r"/>
                      <a:r>
                        <a:rPr lang="en-US" sz="2000" dirty="0" smtClean="0">
                          <a:latin typeface="Franklin Gothic Book"/>
                          <a:cs typeface="Franklin Gothic Book"/>
                        </a:rPr>
                        <a:t>700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57253">
                <a:tc>
                  <a:txBody>
                    <a:bodyPr/>
                    <a:lstStyle/>
                    <a:p>
                      <a:pPr algn="r"/>
                      <a:r>
                        <a:rPr lang="en-US" sz="2000" dirty="0" smtClean="0">
                          <a:latin typeface="Franklin Gothic Book"/>
                          <a:cs typeface="Franklin Gothic Book"/>
                        </a:rPr>
                        <a:t>600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57253">
                <a:tc>
                  <a:txBody>
                    <a:bodyPr/>
                    <a:lstStyle/>
                    <a:p>
                      <a:pPr algn="r"/>
                      <a:r>
                        <a:rPr lang="en-US" sz="2000" dirty="0" smtClean="0">
                          <a:latin typeface="Franklin Gothic Book"/>
                          <a:cs typeface="Franklin Gothic Book"/>
                        </a:rPr>
                        <a:t>500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57253">
                <a:tc>
                  <a:txBody>
                    <a:bodyPr/>
                    <a:lstStyle/>
                    <a:p>
                      <a:pPr algn="r"/>
                      <a:r>
                        <a:rPr lang="en-US" sz="2000" dirty="0" smtClean="0">
                          <a:latin typeface="Franklin Gothic Book"/>
                          <a:cs typeface="Franklin Gothic Book"/>
                        </a:rPr>
                        <a:t>400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57253">
                <a:tc>
                  <a:txBody>
                    <a:bodyPr/>
                    <a:lstStyle/>
                    <a:p>
                      <a:pPr algn="r"/>
                      <a:r>
                        <a:rPr lang="en-US" sz="2000" dirty="0" smtClean="0">
                          <a:latin typeface="Franklin Gothic Book"/>
                          <a:cs typeface="Franklin Gothic Book"/>
                        </a:rPr>
                        <a:t>300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57253">
                <a:tc>
                  <a:txBody>
                    <a:bodyPr/>
                    <a:lstStyle/>
                    <a:p>
                      <a:pPr algn="r"/>
                      <a:r>
                        <a:rPr lang="en-US" sz="2000" dirty="0" smtClean="0">
                          <a:latin typeface="Franklin Gothic Book"/>
                          <a:cs typeface="Franklin Gothic Book"/>
                        </a:rPr>
                        <a:t>200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57253">
                <a:tc>
                  <a:txBody>
                    <a:bodyPr/>
                    <a:lstStyle/>
                    <a:p>
                      <a:pPr algn="r"/>
                      <a:r>
                        <a:rPr lang="en-US" sz="2000" dirty="0" smtClean="0">
                          <a:latin typeface="Franklin Gothic Book"/>
                          <a:cs typeface="Franklin Gothic Book"/>
                        </a:rPr>
                        <a:t>100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57253">
                <a:tc>
                  <a:txBody>
                    <a:bodyPr/>
                    <a:lstStyle/>
                    <a:p>
                      <a:pPr algn="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498977521"/>
              </p:ext>
            </p:extLst>
          </p:nvPr>
        </p:nvGraphicFramePr>
        <p:xfrm>
          <a:off x="437097" y="5446034"/>
          <a:ext cx="8007957" cy="396240"/>
        </p:xfrm>
        <a:graphic>
          <a:graphicData uri="http://schemas.openxmlformats.org/drawingml/2006/table">
            <a:tbl>
              <a:tblPr>
                <a:tableStyleId>{5C22544A-7EE6-4342-B048-85BDC9FD1C3A}</a:tableStyleId>
              </a:tblPr>
              <a:tblGrid>
                <a:gridCol w="889773"/>
                <a:gridCol w="889773"/>
                <a:gridCol w="889773"/>
                <a:gridCol w="889773"/>
                <a:gridCol w="889773"/>
                <a:gridCol w="889773"/>
                <a:gridCol w="889773"/>
                <a:gridCol w="889773"/>
                <a:gridCol w="889773"/>
              </a:tblGrid>
              <a:tr h="370840">
                <a:tc>
                  <a:txBody>
                    <a:bodyPr/>
                    <a:lstStyle/>
                    <a:p>
                      <a:r>
                        <a:rPr lang="en-US" sz="2000" dirty="0" smtClean="0">
                          <a:solidFill>
                            <a:srgbClr val="003300"/>
                          </a:solidFill>
                          <a:latin typeface="Franklin Gothic Book"/>
                          <a:cs typeface="Franklin Gothic Book"/>
                        </a:rPr>
                        <a:t>1920</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000" dirty="0" smtClean="0">
                          <a:solidFill>
                            <a:srgbClr val="003300"/>
                          </a:solidFill>
                          <a:latin typeface="Franklin Gothic Book"/>
                          <a:cs typeface="Franklin Gothic Book"/>
                        </a:rPr>
                        <a:t>1930</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000" dirty="0" smtClean="0">
                          <a:solidFill>
                            <a:srgbClr val="003300"/>
                          </a:solidFill>
                          <a:latin typeface="Franklin Gothic Book"/>
                          <a:cs typeface="Franklin Gothic Book"/>
                        </a:rPr>
                        <a:t>1940</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000" dirty="0" smtClean="0">
                          <a:solidFill>
                            <a:srgbClr val="003300"/>
                          </a:solidFill>
                          <a:latin typeface="Franklin Gothic Book"/>
                          <a:cs typeface="Franklin Gothic Book"/>
                        </a:rPr>
                        <a:t>1950</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000" dirty="0" smtClean="0">
                          <a:solidFill>
                            <a:srgbClr val="003300"/>
                          </a:solidFill>
                          <a:latin typeface="Franklin Gothic Book"/>
                          <a:cs typeface="Franklin Gothic Book"/>
                        </a:rPr>
                        <a:t>1960</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000" dirty="0" smtClean="0">
                          <a:solidFill>
                            <a:srgbClr val="003300"/>
                          </a:solidFill>
                          <a:latin typeface="Franklin Gothic Book"/>
                          <a:cs typeface="Franklin Gothic Book"/>
                        </a:rPr>
                        <a:t>1970</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000" dirty="0" smtClean="0">
                          <a:solidFill>
                            <a:srgbClr val="003300"/>
                          </a:solidFill>
                          <a:latin typeface="Franklin Gothic Book"/>
                          <a:cs typeface="Franklin Gothic Book"/>
                        </a:rPr>
                        <a:t>1980</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000" dirty="0" smtClean="0">
                          <a:solidFill>
                            <a:srgbClr val="003300"/>
                          </a:solidFill>
                          <a:latin typeface="Franklin Gothic Book"/>
                          <a:cs typeface="Franklin Gothic Book"/>
                        </a:rPr>
                        <a:t>1990</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000" dirty="0" smtClean="0">
                          <a:solidFill>
                            <a:srgbClr val="003300"/>
                          </a:solidFill>
                          <a:latin typeface="Franklin Gothic Book"/>
                          <a:cs typeface="Franklin Gothic Book"/>
                        </a:rPr>
                        <a:t>2000</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749047064"/>
              </p:ext>
            </p:extLst>
          </p:nvPr>
        </p:nvGraphicFramePr>
        <p:xfrm>
          <a:off x="874194" y="1500862"/>
          <a:ext cx="7760545" cy="3941833"/>
        </p:xfrm>
        <a:graphic>
          <a:graphicData uri="http://schemas.openxmlformats.org/drawingml/2006/table">
            <a:tbl>
              <a:tblPr>
                <a:tableStyleId>{5C22544A-7EE6-4342-B048-85BDC9FD1C3A}</a:tableStyleId>
              </a:tblPr>
              <a:tblGrid>
                <a:gridCol w="7760545"/>
              </a:tblGrid>
              <a:tr h="563119">
                <a:tc>
                  <a:txBody>
                    <a:bodyPr/>
                    <a:lstStyle/>
                    <a:p>
                      <a:endParaRPr lang="en-US" dirty="0"/>
                    </a:p>
                  </a:txBody>
                  <a:tcPr>
                    <a:lnL w="12700" cmpd="sng">
                      <a:noFill/>
                    </a:lnL>
                    <a:lnR w="12700" cmpd="sng">
                      <a:noFill/>
                    </a:lnR>
                    <a:lnT w="12700" cmpd="sng">
                      <a:noFill/>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noFill/>
                  </a:tcPr>
                </a:tc>
              </a:tr>
              <a:tr h="563119">
                <a:tc>
                  <a:txBody>
                    <a:bodyPr/>
                    <a:lstStyle/>
                    <a:p>
                      <a:endParaRPr lang="en-US"/>
                    </a:p>
                  </a:txBody>
                  <a:tcP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noFill/>
                  </a:tcPr>
                </a:tc>
              </a:tr>
              <a:tr h="563119">
                <a:tc>
                  <a:txBody>
                    <a:bodyPr/>
                    <a:lstStyle/>
                    <a:p>
                      <a:endParaRPr lang="en-US"/>
                    </a:p>
                  </a:txBody>
                  <a:tcP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noFill/>
                  </a:tcPr>
                </a:tc>
              </a:tr>
              <a:tr h="563119">
                <a:tc>
                  <a:txBody>
                    <a:bodyPr/>
                    <a:lstStyle/>
                    <a:p>
                      <a:endParaRPr lang="en-US" dirty="0"/>
                    </a:p>
                  </a:txBody>
                  <a:tcP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noFill/>
                  </a:tcPr>
                </a:tc>
              </a:tr>
              <a:tr h="563119">
                <a:tc>
                  <a:txBody>
                    <a:bodyPr/>
                    <a:lstStyle/>
                    <a:p>
                      <a:endParaRPr lang="en-US"/>
                    </a:p>
                  </a:txBody>
                  <a:tcP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noFill/>
                  </a:tcPr>
                </a:tc>
              </a:tr>
              <a:tr h="563119">
                <a:tc>
                  <a:txBody>
                    <a:bodyPr/>
                    <a:lstStyle/>
                    <a:p>
                      <a:endParaRPr lang="en-US" dirty="0"/>
                    </a:p>
                  </a:txBody>
                  <a:tcP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noFill/>
                  </a:tcPr>
                </a:tc>
              </a:tr>
              <a:tr h="563119">
                <a:tc>
                  <a:txBody>
                    <a:bodyPr/>
                    <a:lstStyle/>
                    <a:p>
                      <a:endParaRPr lang="en-US" dirty="0"/>
                    </a:p>
                  </a:txBody>
                  <a:tcPr>
                    <a:lnL w="12700" cmpd="sng">
                      <a:noFill/>
                    </a:lnL>
                    <a:lnR w="12700" cmpd="sng">
                      <a:noFill/>
                    </a:lnR>
                    <a:lnT w="9525" cap="flat" cmpd="sng" algn="ctr">
                      <a:solidFill>
                        <a:srgbClr val="003300"/>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8" name="Freeform 7"/>
          <p:cNvSpPr/>
          <p:nvPr/>
        </p:nvSpPr>
        <p:spPr>
          <a:xfrm>
            <a:off x="856608" y="2120836"/>
            <a:ext cx="7767918" cy="2869483"/>
          </a:xfrm>
          <a:custGeom>
            <a:avLst/>
            <a:gdLst>
              <a:gd name="connsiteX0" fmla="*/ 0 w 7767918"/>
              <a:gd name="connsiteY0" fmla="*/ 2417405 h 2869483"/>
              <a:gd name="connsiteX1" fmla="*/ 109485 w 7767918"/>
              <a:gd name="connsiteY1" fmla="*/ 2362662 h 2869483"/>
              <a:gd name="connsiteX2" fmla="*/ 180650 w 7767918"/>
              <a:gd name="connsiteY2" fmla="*/ 2072521 h 2869483"/>
              <a:gd name="connsiteX3" fmla="*/ 246340 w 7767918"/>
              <a:gd name="connsiteY3" fmla="*/ 2247700 h 2869483"/>
              <a:gd name="connsiteX4" fmla="*/ 361299 w 7767918"/>
              <a:gd name="connsiteY4" fmla="*/ 2006829 h 2869483"/>
              <a:gd name="connsiteX5" fmla="*/ 426990 w 7767918"/>
              <a:gd name="connsiteY5" fmla="*/ 1486765 h 2869483"/>
              <a:gd name="connsiteX6" fmla="*/ 613113 w 7767918"/>
              <a:gd name="connsiteY6" fmla="*/ 1300637 h 2869483"/>
              <a:gd name="connsiteX7" fmla="*/ 733546 w 7767918"/>
              <a:gd name="connsiteY7" fmla="*/ 583496 h 2869483"/>
              <a:gd name="connsiteX8" fmla="*/ 843030 w 7767918"/>
              <a:gd name="connsiteY8" fmla="*/ 1333483 h 2869483"/>
              <a:gd name="connsiteX9" fmla="*/ 875876 w 7767918"/>
              <a:gd name="connsiteY9" fmla="*/ 1689316 h 2869483"/>
              <a:gd name="connsiteX10" fmla="*/ 952515 w 7767918"/>
              <a:gd name="connsiteY10" fmla="*/ 2012303 h 2869483"/>
              <a:gd name="connsiteX11" fmla="*/ 1067473 w 7767918"/>
              <a:gd name="connsiteY11" fmla="*/ 2192957 h 2869483"/>
              <a:gd name="connsiteX12" fmla="*/ 1127690 w 7767918"/>
              <a:gd name="connsiteY12" fmla="*/ 2028726 h 2869483"/>
              <a:gd name="connsiteX13" fmla="*/ 1231700 w 7767918"/>
              <a:gd name="connsiteY13" fmla="*/ 2160111 h 2869483"/>
              <a:gd name="connsiteX14" fmla="*/ 1412349 w 7767918"/>
              <a:gd name="connsiteY14" fmla="*/ 1924713 h 2869483"/>
              <a:gd name="connsiteX15" fmla="*/ 1478040 w 7767918"/>
              <a:gd name="connsiteY15" fmla="*/ 2088944 h 2869483"/>
              <a:gd name="connsiteX16" fmla="*/ 1631318 w 7767918"/>
              <a:gd name="connsiteY16" fmla="*/ 2121790 h 2869483"/>
              <a:gd name="connsiteX17" fmla="*/ 1664163 w 7767918"/>
              <a:gd name="connsiteY17" fmla="*/ 2214854 h 2869483"/>
              <a:gd name="connsiteX18" fmla="*/ 1806493 w 7767918"/>
              <a:gd name="connsiteY18" fmla="*/ 2198431 h 2869483"/>
              <a:gd name="connsiteX19" fmla="*/ 2009039 w 7767918"/>
              <a:gd name="connsiteY19" fmla="*/ 2614482 h 2869483"/>
              <a:gd name="connsiteX20" fmla="*/ 2156843 w 7767918"/>
              <a:gd name="connsiteY20" fmla="*/ 2669226 h 2869483"/>
              <a:gd name="connsiteX21" fmla="*/ 2299173 w 7767918"/>
              <a:gd name="connsiteY21" fmla="*/ 2526893 h 2869483"/>
              <a:gd name="connsiteX22" fmla="*/ 2392234 w 7767918"/>
              <a:gd name="connsiteY22" fmla="*/ 2598059 h 2869483"/>
              <a:gd name="connsiteX23" fmla="*/ 2501719 w 7767918"/>
              <a:gd name="connsiteY23" fmla="*/ 2614482 h 2869483"/>
              <a:gd name="connsiteX24" fmla="*/ 2638574 w 7767918"/>
              <a:gd name="connsiteY24" fmla="*/ 2674700 h 2869483"/>
              <a:gd name="connsiteX25" fmla="*/ 2731636 w 7767918"/>
              <a:gd name="connsiteY25" fmla="*/ 2625431 h 2869483"/>
              <a:gd name="connsiteX26" fmla="*/ 2912285 w 7767918"/>
              <a:gd name="connsiteY26" fmla="*/ 2778713 h 2869483"/>
              <a:gd name="connsiteX27" fmla="*/ 3076512 w 7767918"/>
              <a:gd name="connsiteY27" fmla="*/ 2603534 h 2869483"/>
              <a:gd name="connsiteX28" fmla="*/ 3279058 w 7767918"/>
              <a:gd name="connsiteY28" fmla="*/ 2762290 h 2869483"/>
              <a:gd name="connsiteX29" fmla="*/ 3394017 w 7767918"/>
              <a:gd name="connsiteY29" fmla="*/ 2696598 h 2869483"/>
              <a:gd name="connsiteX30" fmla="*/ 3443285 w 7767918"/>
              <a:gd name="connsiteY30" fmla="*/ 2652803 h 2869483"/>
              <a:gd name="connsiteX31" fmla="*/ 3514450 w 7767918"/>
              <a:gd name="connsiteY31" fmla="*/ 2707546 h 2869483"/>
              <a:gd name="connsiteX32" fmla="*/ 3607511 w 7767918"/>
              <a:gd name="connsiteY32" fmla="*/ 2565213 h 2869483"/>
              <a:gd name="connsiteX33" fmla="*/ 3722470 w 7767918"/>
              <a:gd name="connsiteY33" fmla="*/ 2691123 h 2869483"/>
              <a:gd name="connsiteX34" fmla="*/ 3804583 w 7767918"/>
              <a:gd name="connsiteY34" fmla="*/ 2685649 h 2869483"/>
              <a:gd name="connsiteX35" fmla="*/ 3963336 w 7767918"/>
              <a:gd name="connsiteY35" fmla="*/ 2515944 h 2869483"/>
              <a:gd name="connsiteX36" fmla="*/ 4061872 w 7767918"/>
              <a:gd name="connsiteY36" fmla="*/ 2614482 h 2869483"/>
              <a:gd name="connsiteX37" fmla="*/ 4242521 w 7767918"/>
              <a:gd name="connsiteY37" fmla="*/ 2433829 h 2869483"/>
              <a:gd name="connsiteX38" fmla="*/ 4335583 w 7767918"/>
              <a:gd name="connsiteY38" fmla="*/ 2483098 h 2869483"/>
              <a:gd name="connsiteX39" fmla="*/ 4412222 w 7767918"/>
              <a:gd name="connsiteY39" fmla="*/ 2778713 h 2869483"/>
              <a:gd name="connsiteX40" fmla="*/ 4576448 w 7767918"/>
              <a:gd name="connsiteY40" fmla="*/ 2685649 h 2869483"/>
              <a:gd name="connsiteX41" fmla="*/ 4664036 w 7767918"/>
              <a:gd name="connsiteY41" fmla="*/ 2817033 h 2869483"/>
              <a:gd name="connsiteX42" fmla="*/ 4877530 w 7767918"/>
              <a:gd name="connsiteY42" fmla="*/ 2860828 h 2869483"/>
              <a:gd name="connsiteX43" fmla="*/ 5041757 w 7767918"/>
              <a:gd name="connsiteY43" fmla="*/ 2827982 h 2869483"/>
              <a:gd name="connsiteX44" fmla="*/ 5118396 w 7767918"/>
              <a:gd name="connsiteY44" fmla="*/ 2855354 h 2869483"/>
              <a:gd name="connsiteX45" fmla="*/ 5216932 w 7767918"/>
              <a:gd name="connsiteY45" fmla="*/ 2565213 h 2869483"/>
              <a:gd name="connsiteX46" fmla="*/ 5315468 w 7767918"/>
              <a:gd name="connsiteY46" fmla="*/ 2625431 h 2869483"/>
              <a:gd name="connsiteX47" fmla="*/ 5364736 w 7767918"/>
              <a:gd name="connsiteY47" fmla="*/ 2340764 h 2869483"/>
              <a:gd name="connsiteX48" fmla="*/ 5446849 w 7767918"/>
              <a:gd name="connsiteY48" fmla="*/ 2368136 h 2869483"/>
              <a:gd name="connsiteX49" fmla="*/ 5643921 w 7767918"/>
              <a:gd name="connsiteY49" fmla="*/ 2132739 h 2869483"/>
              <a:gd name="connsiteX50" fmla="*/ 5731509 w 7767918"/>
              <a:gd name="connsiteY50" fmla="*/ 2067047 h 2869483"/>
              <a:gd name="connsiteX51" fmla="*/ 5813622 w 7767918"/>
              <a:gd name="connsiteY51" fmla="*/ 1541508 h 2869483"/>
              <a:gd name="connsiteX52" fmla="*/ 5901209 w 7767918"/>
              <a:gd name="connsiteY52" fmla="*/ 2220329 h 2869483"/>
              <a:gd name="connsiteX53" fmla="*/ 6021642 w 7767918"/>
              <a:gd name="connsiteY53" fmla="*/ 1798803 h 2869483"/>
              <a:gd name="connsiteX54" fmla="*/ 6098281 w 7767918"/>
              <a:gd name="connsiteY54" fmla="*/ 1957560 h 2869483"/>
              <a:gd name="connsiteX55" fmla="*/ 6180395 w 7767918"/>
              <a:gd name="connsiteY55" fmla="*/ 2039675 h 2869483"/>
              <a:gd name="connsiteX56" fmla="*/ 6262508 w 7767918"/>
              <a:gd name="connsiteY56" fmla="*/ 2236752 h 2869483"/>
              <a:gd name="connsiteX57" fmla="*/ 6371992 w 7767918"/>
              <a:gd name="connsiteY57" fmla="*/ 1957560 h 2869483"/>
              <a:gd name="connsiteX58" fmla="*/ 6459580 w 7767918"/>
              <a:gd name="connsiteY58" fmla="*/ 2028726 h 2869483"/>
              <a:gd name="connsiteX59" fmla="*/ 6563590 w 7767918"/>
              <a:gd name="connsiteY59" fmla="*/ 2034201 h 2869483"/>
              <a:gd name="connsiteX60" fmla="*/ 6651178 w 7767918"/>
              <a:gd name="connsiteY60" fmla="*/ 1919239 h 2869483"/>
              <a:gd name="connsiteX61" fmla="*/ 6744239 w 7767918"/>
              <a:gd name="connsiteY61" fmla="*/ 1464867 h 2869483"/>
              <a:gd name="connsiteX62" fmla="*/ 6957734 w 7767918"/>
              <a:gd name="connsiteY62" fmla="*/ 1005022 h 2869483"/>
              <a:gd name="connsiteX63" fmla="*/ 7061744 w 7767918"/>
              <a:gd name="connsiteY63" fmla="*/ 550650 h 2869483"/>
              <a:gd name="connsiteX64" fmla="*/ 7121960 w 7767918"/>
              <a:gd name="connsiteY64" fmla="*/ 1130932 h 2869483"/>
              <a:gd name="connsiteX65" fmla="*/ 7154806 w 7767918"/>
              <a:gd name="connsiteY65" fmla="*/ 1295162 h 2869483"/>
              <a:gd name="connsiteX66" fmla="*/ 7247867 w 7767918"/>
              <a:gd name="connsiteY66" fmla="*/ 1557932 h 2869483"/>
              <a:gd name="connsiteX67" fmla="*/ 7329981 w 7767918"/>
              <a:gd name="connsiteY67" fmla="*/ 1306111 h 2869483"/>
              <a:gd name="connsiteX68" fmla="*/ 7466836 w 7767918"/>
              <a:gd name="connsiteY68" fmla="*/ 484958 h 2869483"/>
              <a:gd name="connsiteX69" fmla="*/ 7614640 w 7767918"/>
              <a:gd name="connsiteY69" fmla="*/ 200291 h 2869483"/>
              <a:gd name="connsiteX70" fmla="*/ 7691279 w 7767918"/>
              <a:gd name="connsiteY70" fmla="*/ 3214 h 2869483"/>
              <a:gd name="connsiteX71" fmla="*/ 7735073 w 7767918"/>
              <a:gd name="connsiteY71" fmla="*/ 359047 h 2869483"/>
              <a:gd name="connsiteX72" fmla="*/ 7767918 w 7767918"/>
              <a:gd name="connsiteY72" fmla="*/ 386419 h 2869483"/>
              <a:gd name="connsiteX0" fmla="*/ 0 w 7767918"/>
              <a:gd name="connsiteY0" fmla="*/ 2417405 h 2869483"/>
              <a:gd name="connsiteX1" fmla="*/ 109485 w 7767918"/>
              <a:gd name="connsiteY1" fmla="*/ 2362662 h 2869483"/>
              <a:gd name="connsiteX2" fmla="*/ 180650 w 7767918"/>
              <a:gd name="connsiteY2" fmla="*/ 2072521 h 2869483"/>
              <a:gd name="connsiteX3" fmla="*/ 246340 w 7767918"/>
              <a:gd name="connsiteY3" fmla="*/ 2247700 h 2869483"/>
              <a:gd name="connsiteX4" fmla="*/ 361299 w 7767918"/>
              <a:gd name="connsiteY4" fmla="*/ 2006829 h 2869483"/>
              <a:gd name="connsiteX5" fmla="*/ 426990 w 7767918"/>
              <a:gd name="connsiteY5" fmla="*/ 1486765 h 2869483"/>
              <a:gd name="connsiteX6" fmla="*/ 613113 w 7767918"/>
              <a:gd name="connsiteY6" fmla="*/ 1300637 h 2869483"/>
              <a:gd name="connsiteX7" fmla="*/ 733546 w 7767918"/>
              <a:gd name="connsiteY7" fmla="*/ 583496 h 2869483"/>
              <a:gd name="connsiteX8" fmla="*/ 843030 w 7767918"/>
              <a:gd name="connsiteY8" fmla="*/ 1333483 h 2869483"/>
              <a:gd name="connsiteX9" fmla="*/ 875876 w 7767918"/>
              <a:gd name="connsiteY9" fmla="*/ 1689316 h 2869483"/>
              <a:gd name="connsiteX10" fmla="*/ 952515 w 7767918"/>
              <a:gd name="connsiteY10" fmla="*/ 2012303 h 2869483"/>
              <a:gd name="connsiteX11" fmla="*/ 1067473 w 7767918"/>
              <a:gd name="connsiteY11" fmla="*/ 2192957 h 2869483"/>
              <a:gd name="connsiteX12" fmla="*/ 1127690 w 7767918"/>
              <a:gd name="connsiteY12" fmla="*/ 2028726 h 2869483"/>
              <a:gd name="connsiteX13" fmla="*/ 1231700 w 7767918"/>
              <a:gd name="connsiteY13" fmla="*/ 2160111 h 2869483"/>
              <a:gd name="connsiteX14" fmla="*/ 1412349 w 7767918"/>
              <a:gd name="connsiteY14" fmla="*/ 1924713 h 2869483"/>
              <a:gd name="connsiteX15" fmla="*/ 1478040 w 7767918"/>
              <a:gd name="connsiteY15" fmla="*/ 2088944 h 2869483"/>
              <a:gd name="connsiteX16" fmla="*/ 1631318 w 7767918"/>
              <a:gd name="connsiteY16" fmla="*/ 2121790 h 2869483"/>
              <a:gd name="connsiteX17" fmla="*/ 1664163 w 7767918"/>
              <a:gd name="connsiteY17" fmla="*/ 2214854 h 2869483"/>
              <a:gd name="connsiteX18" fmla="*/ 1806493 w 7767918"/>
              <a:gd name="connsiteY18" fmla="*/ 2198431 h 2869483"/>
              <a:gd name="connsiteX19" fmla="*/ 2009039 w 7767918"/>
              <a:gd name="connsiteY19" fmla="*/ 2614482 h 2869483"/>
              <a:gd name="connsiteX20" fmla="*/ 2156843 w 7767918"/>
              <a:gd name="connsiteY20" fmla="*/ 2669226 h 2869483"/>
              <a:gd name="connsiteX21" fmla="*/ 2299173 w 7767918"/>
              <a:gd name="connsiteY21" fmla="*/ 2526893 h 2869483"/>
              <a:gd name="connsiteX22" fmla="*/ 2392234 w 7767918"/>
              <a:gd name="connsiteY22" fmla="*/ 2598059 h 2869483"/>
              <a:gd name="connsiteX23" fmla="*/ 2501719 w 7767918"/>
              <a:gd name="connsiteY23" fmla="*/ 2614482 h 2869483"/>
              <a:gd name="connsiteX24" fmla="*/ 2638574 w 7767918"/>
              <a:gd name="connsiteY24" fmla="*/ 2674700 h 2869483"/>
              <a:gd name="connsiteX25" fmla="*/ 2731636 w 7767918"/>
              <a:gd name="connsiteY25" fmla="*/ 2625431 h 2869483"/>
              <a:gd name="connsiteX26" fmla="*/ 2912285 w 7767918"/>
              <a:gd name="connsiteY26" fmla="*/ 2778713 h 2869483"/>
              <a:gd name="connsiteX27" fmla="*/ 3076512 w 7767918"/>
              <a:gd name="connsiteY27" fmla="*/ 2603534 h 2869483"/>
              <a:gd name="connsiteX28" fmla="*/ 3279058 w 7767918"/>
              <a:gd name="connsiteY28" fmla="*/ 2762290 h 2869483"/>
              <a:gd name="connsiteX29" fmla="*/ 3394017 w 7767918"/>
              <a:gd name="connsiteY29" fmla="*/ 2696598 h 2869483"/>
              <a:gd name="connsiteX30" fmla="*/ 3443285 w 7767918"/>
              <a:gd name="connsiteY30" fmla="*/ 2652803 h 2869483"/>
              <a:gd name="connsiteX31" fmla="*/ 3514450 w 7767918"/>
              <a:gd name="connsiteY31" fmla="*/ 2707546 h 2869483"/>
              <a:gd name="connsiteX32" fmla="*/ 3607511 w 7767918"/>
              <a:gd name="connsiteY32" fmla="*/ 2565213 h 2869483"/>
              <a:gd name="connsiteX33" fmla="*/ 3722470 w 7767918"/>
              <a:gd name="connsiteY33" fmla="*/ 2691123 h 2869483"/>
              <a:gd name="connsiteX34" fmla="*/ 3804583 w 7767918"/>
              <a:gd name="connsiteY34" fmla="*/ 2685649 h 2869483"/>
              <a:gd name="connsiteX35" fmla="*/ 3963336 w 7767918"/>
              <a:gd name="connsiteY35" fmla="*/ 2515944 h 2869483"/>
              <a:gd name="connsiteX36" fmla="*/ 4061872 w 7767918"/>
              <a:gd name="connsiteY36" fmla="*/ 2614482 h 2869483"/>
              <a:gd name="connsiteX37" fmla="*/ 4242521 w 7767918"/>
              <a:gd name="connsiteY37" fmla="*/ 2433829 h 2869483"/>
              <a:gd name="connsiteX38" fmla="*/ 4335583 w 7767918"/>
              <a:gd name="connsiteY38" fmla="*/ 2483098 h 2869483"/>
              <a:gd name="connsiteX39" fmla="*/ 4412222 w 7767918"/>
              <a:gd name="connsiteY39" fmla="*/ 2778713 h 2869483"/>
              <a:gd name="connsiteX40" fmla="*/ 4576448 w 7767918"/>
              <a:gd name="connsiteY40" fmla="*/ 2685649 h 2869483"/>
              <a:gd name="connsiteX41" fmla="*/ 4664036 w 7767918"/>
              <a:gd name="connsiteY41" fmla="*/ 2817033 h 2869483"/>
              <a:gd name="connsiteX42" fmla="*/ 4877530 w 7767918"/>
              <a:gd name="connsiteY42" fmla="*/ 2860828 h 2869483"/>
              <a:gd name="connsiteX43" fmla="*/ 5041757 w 7767918"/>
              <a:gd name="connsiteY43" fmla="*/ 2827982 h 2869483"/>
              <a:gd name="connsiteX44" fmla="*/ 5118396 w 7767918"/>
              <a:gd name="connsiteY44" fmla="*/ 2855354 h 2869483"/>
              <a:gd name="connsiteX45" fmla="*/ 5216932 w 7767918"/>
              <a:gd name="connsiteY45" fmla="*/ 2565213 h 2869483"/>
              <a:gd name="connsiteX46" fmla="*/ 5315468 w 7767918"/>
              <a:gd name="connsiteY46" fmla="*/ 2625431 h 2869483"/>
              <a:gd name="connsiteX47" fmla="*/ 5364736 w 7767918"/>
              <a:gd name="connsiteY47" fmla="*/ 2340764 h 2869483"/>
              <a:gd name="connsiteX48" fmla="*/ 5446849 w 7767918"/>
              <a:gd name="connsiteY48" fmla="*/ 2368136 h 2869483"/>
              <a:gd name="connsiteX49" fmla="*/ 5643921 w 7767918"/>
              <a:gd name="connsiteY49" fmla="*/ 2132739 h 2869483"/>
              <a:gd name="connsiteX50" fmla="*/ 5731509 w 7767918"/>
              <a:gd name="connsiteY50" fmla="*/ 2067047 h 2869483"/>
              <a:gd name="connsiteX51" fmla="*/ 5813622 w 7767918"/>
              <a:gd name="connsiteY51" fmla="*/ 1541508 h 2869483"/>
              <a:gd name="connsiteX52" fmla="*/ 5901209 w 7767918"/>
              <a:gd name="connsiteY52" fmla="*/ 2220329 h 2869483"/>
              <a:gd name="connsiteX53" fmla="*/ 6021642 w 7767918"/>
              <a:gd name="connsiteY53" fmla="*/ 1798803 h 2869483"/>
              <a:gd name="connsiteX54" fmla="*/ 6098281 w 7767918"/>
              <a:gd name="connsiteY54" fmla="*/ 1957560 h 2869483"/>
              <a:gd name="connsiteX55" fmla="*/ 6180395 w 7767918"/>
              <a:gd name="connsiteY55" fmla="*/ 2039675 h 2869483"/>
              <a:gd name="connsiteX56" fmla="*/ 6262508 w 7767918"/>
              <a:gd name="connsiteY56" fmla="*/ 2236752 h 2869483"/>
              <a:gd name="connsiteX57" fmla="*/ 6371992 w 7767918"/>
              <a:gd name="connsiteY57" fmla="*/ 1957560 h 2869483"/>
              <a:gd name="connsiteX58" fmla="*/ 6459580 w 7767918"/>
              <a:gd name="connsiteY58" fmla="*/ 2028726 h 2869483"/>
              <a:gd name="connsiteX59" fmla="*/ 6563590 w 7767918"/>
              <a:gd name="connsiteY59" fmla="*/ 2034201 h 2869483"/>
              <a:gd name="connsiteX60" fmla="*/ 6651178 w 7767918"/>
              <a:gd name="connsiteY60" fmla="*/ 1919239 h 2869483"/>
              <a:gd name="connsiteX61" fmla="*/ 6744239 w 7767918"/>
              <a:gd name="connsiteY61" fmla="*/ 1464867 h 2869483"/>
              <a:gd name="connsiteX62" fmla="*/ 6957734 w 7767918"/>
              <a:gd name="connsiteY62" fmla="*/ 1005022 h 2869483"/>
              <a:gd name="connsiteX63" fmla="*/ 7061744 w 7767918"/>
              <a:gd name="connsiteY63" fmla="*/ 550650 h 2869483"/>
              <a:gd name="connsiteX64" fmla="*/ 7121960 w 7767918"/>
              <a:gd name="connsiteY64" fmla="*/ 1130932 h 2869483"/>
              <a:gd name="connsiteX65" fmla="*/ 7154806 w 7767918"/>
              <a:gd name="connsiteY65" fmla="*/ 1295162 h 2869483"/>
              <a:gd name="connsiteX66" fmla="*/ 7247867 w 7767918"/>
              <a:gd name="connsiteY66" fmla="*/ 1557932 h 2869483"/>
              <a:gd name="connsiteX67" fmla="*/ 7329981 w 7767918"/>
              <a:gd name="connsiteY67" fmla="*/ 1306111 h 2869483"/>
              <a:gd name="connsiteX68" fmla="*/ 7466836 w 7767918"/>
              <a:gd name="connsiteY68" fmla="*/ 484958 h 2869483"/>
              <a:gd name="connsiteX69" fmla="*/ 7614640 w 7767918"/>
              <a:gd name="connsiteY69" fmla="*/ 200291 h 2869483"/>
              <a:gd name="connsiteX70" fmla="*/ 7691279 w 7767918"/>
              <a:gd name="connsiteY70" fmla="*/ 3214 h 2869483"/>
              <a:gd name="connsiteX71" fmla="*/ 7735073 w 7767918"/>
              <a:gd name="connsiteY71" fmla="*/ 359047 h 2869483"/>
              <a:gd name="connsiteX72" fmla="*/ 7767918 w 7767918"/>
              <a:gd name="connsiteY72" fmla="*/ 386419 h 2869483"/>
              <a:gd name="connsiteX0" fmla="*/ 0 w 7767918"/>
              <a:gd name="connsiteY0" fmla="*/ 2417405 h 2869483"/>
              <a:gd name="connsiteX1" fmla="*/ 109485 w 7767918"/>
              <a:gd name="connsiteY1" fmla="*/ 2362662 h 2869483"/>
              <a:gd name="connsiteX2" fmla="*/ 180650 w 7767918"/>
              <a:gd name="connsiteY2" fmla="*/ 2072521 h 2869483"/>
              <a:gd name="connsiteX3" fmla="*/ 246340 w 7767918"/>
              <a:gd name="connsiteY3" fmla="*/ 2247700 h 2869483"/>
              <a:gd name="connsiteX4" fmla="*/ 361299 w 7767918"/>
              <a:gd name="connsiteY4" fmla="*/ 2006829 h 2869483"/>
              <a:gd name="connsiteX5" fmla="*/ 426990 w 7767918"/>
              <a:gd name="connsiteY5" fmla="*/ 1486765 h 2869483"/>
              <a:gd name="connsiteX6" fmla="*/ 613113 w 7767918"/>
              <a:gd name="connsiteY6" fmla="*/ 1300637 h 2869483"/>
              <a:gd name="connsiteX7" fmla="*/ 733546 w 7767918"/>
              <a:gd name="connsiteY7" fmla="*/ 583496 h 2869483"/>
              <a:gd name="connsiteX8" fmla="*/ 843030 w 7767918"/>
              <a:gd name="connsiteY8" fmla="*/ 1333483 h 2869483"/>
              <a:gd name="connsiteX9" fmla="*/ 875876 w 7767918"/>
              <a:gd name="connsiteY9" fmla="*/ 1689316 h 2869483"/>
              <a:gd name="connsiteX10" fmla="*/ 952515 w 7767918"/>
              <a:gd name="connsiteY10" fmla="*/ 2012303 h 2869483"/>
              <a:gd name="connsiteX11" fmla="*/ 1067473 w 7767918"/>
              <a:gd name="connsiteY11" fmla="*/ 2192957 h 2869483"/>
              <a:gd name="connsiteX12" fmla="*/ 1127690 w 7767918"/>
              <a:gd name="connsiteY12" fmla="*/ 2028726 h 2869483"/>
              <a:gd name="connsiteX13" fmla="*/ 1231700 w 7767918"/>
              <a:gd name="connsiteY13" fmla="*/ 2160111 h 2869483"/>
              <a:gd name="connsiteX14" fmla="*/ 1412349 w 7767918"/>
              <a:gd name="connsiteY14" fmla="*/ 1924713 h 2869483"/>
              <a:gd name="connsiteX15" fmla="*/ 1478040 w 7767918"/>
              <a:gd name="connsiteY15" fmla="*/ 2088944 h 2869483"/>
              <a:gd name="connsiteX16" fmla="*/ 1631318 w 7767918"/>
              <a:gd name="connsiteY16" fmla="*/ 2121790 h 2869483"/>
              <a:gd name="connsiteX17" fmla="*/ 1664163 w 7767918"/>
              <a:gd name="connsiteY17" fmla="*/ 2214854 h 2869483"/>
              <a:gd name="connsiteX18" fmla="*/ 1806493 w 7767918"/>
              <a:gd name="connsiteY18" fmla="*/ 2198431 h 2869483"/>
              <a:gd name="connsiteX19" fmla="*/ 2009039 w 7767918"/>
              <a:gd name="connsiteY19" fmla="*/ 2614482 h 2869483"/>
              <a:gd name="connsiteX20" fmla="*/ 2156843 w 7767918"/>
              <a:gd name="connsiteY20" fmla="*/ 2669226 h 2869483"/>
              <a:gd name="connsiteX21" fmla="*/ 2299173 w 7767918"/>
              <a:gd name="connsiteY21" fmla="*/ 2526893 h 2869483"/>
              <a:gd name="connsiteX22" fmla="*/ 2392234 w 7767918"/>
              <a:gd name="connsiteY22" fmla="*/ 2598059 h 2869483"/>
              <a:gd name="connsiteX23" fmla="*/ 2501719 w 7767918"/>
              <a:gd name="connsiteY23" fmla="*/ 2614482 h 2869483"/>
              <a:gd name="connsiteX24" fmla="*/ 2638574 w 7767918"/>
              <a:gd name="connsiteY24" fmla="*/ 2674700 h 2869483"/>
              <a:gd name="connsiteX25" fmla="*/ 2731636 w 7767918"/>
              <a:gd name="connsiteY25" fmla="*/ 2625431 h 2869483"/>
              <a:gd name="connsiteX26" fmla="*/ 2912285 w 7767918"/>
              <a:gd name="connsiteY26" fmla="*/ 2778713 h 2869483"/>
              <a:gd name="connsiteX27" fmla="*/ 3076512 w 7767918"/>
              <a:gd name="connsiteY27" fmla="*/ 2603534 h 2869483"/>
              <a:gd name="connsiteX28" fmla="*/ 3279058 w 7767918"/>
              <a:gd name="connsiteY28" fmla="*/ 2762290 h 2869483"/>
              <a:gd name="connsiteX29" fmla="*/ 3394017 w 7767918"/>
              <a:gd name="connsiteY29" fmla="*/ 2696598 h 2869483"/>
              <a:gd name="connsiteX30" fmla="*/ 3443285 w 7767918"/>
              <a:gd name="connsiteY30" fmla="*/ 2652803 h 2869483"/>
              <a:gd name="connsiteX31" fmla="*/ 3514450 w 7767918"/>
              <a:gd name="connsiteY31" fmla="*/ 2707546 h 2869483"/>
              <a:gd name="connsiteX32" fmla="*/ 3607511 w 7767918"/>
              <a:gd name="connsiteY32" fmla="*/ 2565213 h 2869483"/>
              <a:gd name="connsiteX33" fmla="*/ 3722470 w 7767918"/>
              <a:gd name="connsiteY33" fmla="*/ 2691123 h 2869483"/>
              <a:gd name="connsiteX34" fmla="*/ 3804583 w 7767918"/>
              <a:gd name="connsiteY34" fmla="*/ 2685649 h 2869483"/>
              <a:gd name="connsiteX35" fmla="*/ 3963336 w 7767918"/>
              <a:gd name="connsiteY35" fmla="*/ 2515944 h 2869483"/>
              <a:gd name="connsiteX36" fmla="*/ 4061872 w 7767918"/>
              <a:gd name="connsiteY36" fmla="*/ 2614482 h 2869483"/>
              <a:gd name="connsiteX37" fmla="*/ 4242521 w 7767918"/>
              <a:gd name="connsiteY37" fmla="*/ 2433829 h 2869483"/>
              <a:gd name="connsiteX38" fmla="*/ 4335583 w 7767918"/>
              <a:gd name="connsiteY38" fmla="*/ 2483098 h 2869483"/>
              <a:gd name="connsiteX39" fmla="*/ 4412222 w 7767918"/>
              <a:gd name="connsiteY39" fmla="*/ 2778713 h 2869483"/>
              <a:gd name="connsiteX40" fmla="*/ 4576448 w 7767918"/>
              <a:gd name="connsiteY40" fmla="*/ 2685649 h 2869483"/>
              <a:gd name="connsiteX41" fmla="*/ 4664036 w 7767918"/>
              <a:gd name="connsiteY41" fmla="*/ 2817033 h 2869483"/>
              <a:gd name="connsiteX42" fmla="*/ 4877530 w 7767918"/>
              <a:gd name="connsiteY42" fmla="*/ 2860828 h 2869483"/>
              <a:gd name="connsiteX43" fmla="*/ 5041757 w 7767918"/>
              <a:gd name="connsiteY43" fmla="*/ 2827982 h 2869483"/>
              <a:gd name="connsiteX44" fmla="*/ 5118396 w 7767918"/>
              <a:gd name="connsiteY44" fmla="*/ 2855354 h 2869483"/>
              <a:gd name="connsiteX45" fmla="*/ 5216932 w 7767918"/>
              <a:gd name="connsiteY45" fmla="*/ 2565213 h 2869483"/>
              <a:gd name="connsiteX46" fmla="*/ 5315468 w 7767918"/>
              <a:gd name="connsiteY46" fmla="*/ 2625431 h 2869483"/>
              <a:gd name="connsiteX47" fmla="*/ 5364736 w 7767918"/>
              <a:gd name="connsiteY47" fmla="*/ 2340764 h 2869483"/>
              <a:gd name="connsiteX48" fmla="*/ 5446849 w 7767918"/>
              <a:gd name="connsiteY48" fmla="*/ 2368136 h 2869483"/>
              <a:gd name="connsiteX49" fmla="*/ 5643921 w 7767918"/>
              <a:gd name="connsiteY49" fmla="*/ 2132739 h 2869483"/>
              <a:gd name="connsiteX50" fmla="*/ 5731509 w 7767918"/>
              <a:gd name="connsiteY50" fmla="*/ 2067047 h 2869483"/>
              <a:gd name="connsiteX51" fmla="*/ 5813622 w 7767918"/>
              <a:gd name="connsiteY51" fmla="*/ 1541508 h 2869483"/>
              <a:gd name="connsiteX52" fmla="*/ 5901209 w 7767918"/>
              <a:gd name="connsiteY52" fmla="*/ 2220329 h 2869483"/>
              <a:gd name="connsiteX53" fmla="*/ 6021642 w 7767918"/>
              <a:gd name="connsiteY53" fmla="*/ 1798803 h 2869483"/>
              <a:gd name="connsiteX54" fmla="*/ 6098281 w 7767918"/>
              <a:gd name="connsiteY54" fmla="*/ 1957560 h 2869483"/>
              <a:gd name="connsiteX55" fmla="*/ 6180395 w 7767918"/>
              <a:gd name="connsiteY55" fmla="*/ 2039675 h 2869483"/>
              <a:gd name="connsiteX56" fmla="*/ 6262508 w 7767918"/>
              <a:gd name="connsiteY56" fmla="*/ 2236752 h 2869483"/>
              <a:gd name="connsiteX57" fmla="*/ 6371992 w 7767918"/>
              <a:gd name="connsiteY57" fmla="*/ 1957560 h 2869483"/>
              <a:gd name="connsiteX58" fmla="*/ 6459580 w 7767918"/>
              <a:gd name="connsiteY58" fmla="*/ 2028726 h 2869483"/>
              <a:gd name="connsiteX59" fmla="*/ 6563590 w 7767918"/>
              <a:gd name="connsiteY59" fmla="*/ 2034201 h 2869483"/>
              <a:gd name="connsiteX60" fmla="*/ 6651178 w 7767918"/>
              <a:gd name="connsiteY60" fmla="*/ 1919239 h 2869483"/>
              <a:gd name="connsiteX61" fmla="*/ 6744239 w 7767918"/>
              <a:gd name="connsiteY61" fmla="*/ 1464867 h 2869483"/>
              <a:gd name="connsiteX62" fmla="*/ 6957734 w 7767918"/>
              <a:gd name="connsiteY62" fmla="*/ 1005022 h 2869483"/>
              <a:gd name="connsiteX63" fmla="*/ 7061744 w 7767918"/>
              <a:gd name="connsiteY63" fmla="*/ 550650 h 2869483"/>
              <a:gd name="connsiteX64" fmla="*/ 7121960 w 7767918"/>
              <a:gd name="connsiteY64" fmla="*/ 1130932 h 2869483"/>
              <a:gd name="connsiteX65" fmla="*/ 7154806 w 7767918"/>
              <a:gd name="connsiteY65" fmla="*/ 1295162 h 2869483"/>
              <a:gd name="connsiteX66" fmla="*/ 7247867 w 7767918"/>
              <a:gd name="connsiteY66" fmla="*/ 1557932 h 2869483"/>
              <a:gd name="connsiteX67" fmla="*/ 7329981 w 7767918"/>
              <a:gd name="connsiteY67" fmla="*/ 1306111 h 2869483"/>
              <a:gd name="connsiteX68" fmla="*/ 7466836 w 7767918"/>
              <a:gd name="connsiteY68" fmla="*/ 484958 h 2869483"/>
              <a:gd name="connsiteX69" fmla="*/ 7614640 w 7767918"/>
              <a:gd name="connsiteY69" fmla="*/ 200291 h 2869483"/>
              <a:gd name="connsiteX70" fmla="*/ 7691279 w 7767918"/>
              <a:gd name="connsiteY70" fmla="*/ 3214 h 2869483"/>
              <a:gd name="connsiteX71" fmla="*/ 7735073 w 7767918"/>
              <a:gd name="connsiteY71" fmla="*/ 359047 h 2869483"/>
              <a:gd name="connsiteX72" fmla="*/ 7767918 w 7767918"/>
              <a:gd name="connsiteY72" fmla="*/ 386419 h 2869483"/>
              <a:gd name="connsiteX0" fmla="*/ 0 w 7767918"/>
              <a:gd name="connsiteY0" fmla="*/ 2417405 h 2869483"/>
              <a:gd name="connsiteX1" fmla="*/ 109485 w 7767918"/>
              <a:gd name="connsiteY1" fmla="*/ 2362662 h 2869483"/>
              <a:gd name="connsiteX2" fmla="*/ 180650 w 7767918"/>
              <a:gd name="connsiteY2" fmla="*/ 2072521 h 2869483"/>
              <a:gd name="connsiteX3" fmla="*/ 246340 w 7767918"/>
              <a:gd name="connsiteY3" fmla="*/ 2247700 h 2869483"/>
              <a:gd name="connsiteX4" fmla="*/ 361299 w 7767918"/>
              <a:gd name="connsiteY4" fmla="*/ 2006829 h 2869483"/>
              <a:gd name="connsiteX5" fmla="*/ 426990 w 7767918"/>
              <a:gd name="connsiteY5" fmla="*/ 1486765 h 2869483"/>
              <a:gd name="connsiteX6" fmla="*/ 613113 w 7767918"/>
              <a:gd name="connsiteY6" fmla="*/ 1300637 h 2869483"/>
              <a:gd name="connsiteX7" fmla="*/ 733546 w 7767918"/>
              <a:gd name="connsiteY7" fmla="*/ 583496 h 2869483"/>
              <a:gd name="connsiteX8" fmla="*/ 843030 w 7767918"/>
              <a:gd name="connsiteY8" fmla="*/ 1333483 h 2869483"/>
              <a:gd name="connsiteX9" fmla="*/ 875876 w 7767918"/>
              <a:gd name="connsiteY9" fmla="*/ 1689316 h 2869483"/>
              <a:gd name="connsiteX10" fmla="*/ 952515 w 7767918"/>
              <a:gd name="connsiteY10" fmla="*/ 2012303 h 2869483"/>
              <a:gd name="connsiteX11" fmla="*/ 1067473 w 7767918"/>
              <a:gd name="connsiteY11" fmla="*/ 2192957 h 2869483"/>
              <a:gd name="connsiteX12" fmla="*/ 1127690 w 7767918"/>
              <a:gd name="connsiteY12" fmla="*/ 2028726 h 2869483"/>
              <a:gd name="connsiteX13" fmla="*/ 1231700 w 7767918"/>
              <a:gd name="connsiteY13" fmla="*/ 2160111 h 2869483"/>
              <a:gd name="connsiteX14" fmla="*/ 1412349 w 7767918"/>
              <a:gd name="connsiteY14" fmla="*/ 1924713 h 2869483"/>
              <a:gd name="connsiteX15" fmla="*/ 1478040 w 7767918"/>
              <a:gd name="connsiteY15" fmla="*/ 2088944 h 2869483"/>
              <a:gd name="connsiteX16" fmla="*/ 1631318 w 7767918"/>
              <a:gd name="connsiteY16" fmla="*/ 2121790 h 2869483"/>
              <a:gd name="connsiteX17" fmla="*/ 1664163 w 7767918"/>
              <a:gd name="connsiteY17" fmla="*/ 2214854 h 2869483"/>
              <a:gd name="connsiteX18" fmla="*/ 1806493 w 7767918"/>
              <a:gd name="connsiteY18" fmla="*/ 2198431 h 2869483"/>
              <a:gd name="connsiteX19" fmla="*/ 2009039 w 7767918"/>
              <a:gd name="connsiteY19" fmla="*/ 2614482 h 2869483"/>
              <a:gd name="connsiteX20" fmla="*/ 2156843 w 7767918"/>
              <a:gd name="connsiteY20" fmla="*/ 2669226 h 2869483"/>
              <a:gd name="connsiteX21" fmla="*/ 2299173 w 7767918"/>
              <a:gd name="connsiteY21" fmla="*/ 2526893 h 2869483"/>
              <a:gd name="connsiteX22" fmla="*/ 2392234 w 7767918"/>
              <a:gd name="connsiteY22" fmla="*/ 2598059 h 2869483"/>
              <a:gd name="connsiteX23" fmla="*/ 2501719 w 7767918"/>
              <a:gd name="connsiteY23" fmla="*/ 2614482 h 2869483"/>
              <a:gd name="connsiteX24" fmla="*/ 2638574 w 7767918"/>
              <a:gd name="connsiteY24" fmla="*/ 2674700 h 2869483"/>
              <a:gd name="connsiteX25" fmla="*/ 2731636 w 7767918"/>
              <a:gd name="connsiteY25" fmla="*/ 2625431 h 2869483"/>
              <a:gd name="connsiteX26" fmla="*/ 2912285 w 7767918"/>
              <a:gd name="connsiteY26" fmla="*/ 2778713 h 2869483"/>
              <a:gd name="connsiteX27" fmla="*/ 3076512 w 7767918"/>
              <a:gd name="connsiteY27" fmla="*/ 2603534 h 2869483"/>
              <a:gd name="connsiteX28" fmla="*/ 3279058 w 7767918"/>
              <a:gd name="connsiteY28" fmla="*/ 2762290 h 2869483"/>
              <a:gd name="connsiteX29" fmla="*/ 3394017 w 7767918"/>
              <a:gd name="connsiteY29" fmla="*/ 2696598 h 2869483"/>
              <a:gd name="connsiteX30" fmla="*/ 3443285 w 7767918"/>
              <a:gd name="connsiteY30" fmla="*/ 2652803 h 2869483"/>
              <a:gd name="connsiteX31" fmla="*/ 3514450 w 7767918"/>
              <a:gd name="connsiteY31" fmla="*/ 2707546 h 2869483"/>
              <a:gd name="connsiteX32" fmla="*/ 3607511 w 7767918"/>
              <a:gd name="connsiteY32" fmla="*/ 2565213 h 2869483"/>
              <a:gd name="connsiteX33" fmla="*/ 3722470 w 7767918"/>
              <a:gd name="connsiteY33" fmla="*/ 2691123 h 2869483"/>
              <a:gd name="connsiteX34" fmla="*/ 3804583 w 7767918"/>
              <a:gd name="connsiteY34" fmla="*/ 2685649 h 2869483"/>
              <a:gd name="connsiteX35" fmla="*/ 3963336 w 7767918"/>
              <a:gd name="connsiteY35" fmla="*/ 2515944 h 2869483"/>
              <a:gd name="connsiteX36" fmla="*/ 4061872 w 7767918"/>
              <a:gd name="connsiteY36" fmla="*/ 2614482 h 2869483"/>
              <a:gd name="connsiteX37" fmla="*/ 4242521 w 7767918"/>
              <a:gd name="connsiteY37" fmla="*/ 2433829 h 2869483"/>
              <a:gd name="connsiteX38" fmla="*/ 4335583 w 7767918"/>
              <a:gd name="connsiteY38" fmla="*/ 2483098 h 2869483"/>
              <a:gd name="connsiteX39" fmla="*/ 4412222 w 7767918"/>
              <a:gd name="connsiteY39" fmla="*/ 2778713 h 2869483"/>
              <a:gd name="connsiteX40" fmla="*/ 4576448 w 7767918"/>
              <a:gd name="connsiteY40" fmla="*/ 2685649 h 2869483"/>
              <a:gd name="connsiteX41" fmla="*/ 4664036 w 7767918"/>
              <a:gd name="connsiteY41" fmla="*/ 2817033 h 2869483"/>
              <a:gd name="connsiteX42" fmla="*/ 4877530 w 7767918"/>
              <a:gd name="connsiteY42" fmla="*/ 2860828 h 2869483"/>
              <a:gd name="connsiteX43" fmla="*/ 5041757 w 7767918"/>
              <a:gd name="connsiteY43" fmla="*/ 2827982 h 2869483"/>
              <a:gd name="connsiteX44" fmla="*/ 5118396 w 7767918"/>
              <a:gd name="connsiteY44" fmla="*/ 2855354 h 2869483"/>
              <a:gd name="connsiteX45" fmla="*/ 5216932 w 7767918"/>
              <a:gd name="connsiteY45" fmla="*/ 2565213 h 2869483"/>
              <a:gd name="connsiteX46" fmla="*/ 5315468 w 7767918"/>
              <a:gd name="connsiteY46" fmla="*/ 2625431 h 2869483"/>
              <a:gd name="connsiteX47" fmla="*/ 5364736 w 7767918"/>
              <a:gd name="connsiteY47" fmla="*/ 2340764 h 2869483"/>
              <a:gd name="connsiteX48" fmla="*/ 5446849 w 7767918"/>
              <a:gd name="connsiteY48" fmla="*/ 2368136 h 2869483"/>
              <a:gd name="connsiteX49" fmla="*/ 5643921 w 7767918"/>
              <a:gd name="connsiteY49" fmla="*/ 2132739 h 2869483"/>
              <a:gd name="connsiteX50" fmla="*/ 5731509 w 7767918"/>
              <a:gd name="connsiteY50" fmla="*/ 2067047 h 2869483"/>
              <a:gd name="connsiteX51" fmla="*/ 5813622 w 7767918"/>
              <a:gd name="connsiteY51" fmla="*/ 1541508 h 2869483"/>
              <a:gd name="connsiteX52" fmla="*/ 5901209 w 7767918"/>
              <a:gd name="connsiteY52" fmla="*/ 2220329 h 2869483"/>
              <a:gd name="connsiteX53" fmla="*/ 6021642 w 7767918"/>
              <a:gd name="connsiteY53" fmla="*/ 1798803 h 2869483"/>
              <a:gd name="connsiteX54" fmla="*/ 6098281 w 7767918"/>
              <a:gd name="connsiteY54" fmla="*/ 1957560 h 2869483"/>
              <a:gd name="connsiteX55" fmla="*/ 6180395 w 7767918"/>
              <a:gd name="connsiteY55" fmla="*/ 2039675 h 2869483"/>
              <a:gd name="connsiteX56" fmla="*/ 6262508 w 7767918"/>
              <a:gd name="connsiteY56" fmla="*/ 2236752 h 2869483"/>
              <a:gd name="connsiteX57" fmla="*/ 6371992 w 7767918"/>
              <a:gd name="connsiteY57" fmla="*/ 1957560 h 2869483"/>
              <a:gd name="connsiteX58" fmla="*/ 6459580 w 7767918"/>
              <a:gd name="connsiteY58" fmla="*/ 2028726 h 2869483"/>
              <a:gd name="connsiteX59" fmla="*/ 6563590 w 7767918"/>
              <a:gd name="connsiteY59" fmla="*/ 2034201 h 2869483"/>
              <a:gd name="connsiteX60" fmla="*/ 6651178 w 7767918"/>
              <a:gd name="connsiteY60" fmla="*/ 1919239 h 2869483"/>
              <a:gd name="connsiteX61" fmla="*/ 6744239 w 7767918"/>
              <a:gd name="connsiteY61" fmla="*/ 1464867 h 2869483"/>
              <a:gd name="connsiteX62" fmla="*/ 6957734 w 7767918"/>
              <a:gd name="connsiteY62" fmla="*/ 1005022 h 2869483"/>
              <a:gd name="connsiteX63" fmla="*/ 7061744 w 7767918"/>
              <a:gd name="connsiteY63" fmla="*/ 550650 h 2869483"/>
              <a:gd name="connsiteX64" fmla="*/ 7121960 w 7767918"/>
              <a:gd name="connsiteY64" fmla="*/ 1130932 h 2869483"/>
              <a:gd name="connsiteX65" fmla="*/ 7154806 w 7767918"/>
              <a:gd name="connsiteY65" fmla="*/ 1295162 h 2869483"/>
              <a:gd name="connsiteX66" fmla="*/ 7247867 w 7767918"/>
              <a:gd name="connsiteY66" fmla="*/ 1557932 h 2869483"/>
              <a:gd name="connsiteX67" fmla="*/ 7329981 w 7767918"/>
              <a:gd name="connsiteY67" fmla="*/ 1306111 h 2869483"/>
              <a:gd name="connsiteX68" fmla="*/ 7466836 w 7767918"/>
              <a:gd name="connsiteY68" fmla="*/ 484958 h 2869483"/>
              <a:gd name="connsiteX69" fmla="*/ 7614640 w 7767918"/>
              <a:gd name="connsiteY69" fmla="*/ 200291 h 2869483"/>
              <a:gd name="connsiteX70" fmla="*/ 7691279 w 7767918"/>
              <a:gd name="connsiteY70" fmla="*/ 3214 h 2869483"/>
              <a:gd name="connsiteX71" fmla="*/ 7735073 w 7767918"/>
              <a:gd name="connsiteY71" fmla="*/ 359047 h 2869483"/>
              <a:gd name="connsiteX72" fmla="*/ 7767918 w 7767918"/>
              <a:gd name="connsiteY72" fmla="*/ 386419 h 2869483"/>
              <a:gd name="connsiteX0" fmla="*/ 0 w 7767918"/>
              <a:gd name="connsiteY0" fmla="*/ 2417405 h 2869483"/>
              <a:gd name="connsiteX1" fmla="*/ 109485 w 7767918"/>
              <a:gd name="connsiteY1" fmla="*/ 2362662 h 2869483"/>
              <a:gd name="connsiteX2" fmla="*/ 180650 w 7767918"/>
              <a:gd name="connsiteY2" fmla="*/ 2072521 h 2869483"/>
              <a:gd name="connsiteX3" fmla="*/ 246340 w 7767918"/>
              <a:gd name="connsiteY3" fmla="*/ 2247700 h 2869483"/>
              <a:gd name="connsiteX4" fmla="*/ 361299 w 7767918"/>
              <a:gd name="connsiteY4" fmla="*/ 2006829 h 2869483"/>
              <a:gd name="connsiteX5" fmla="*/ 426990 w 7767918"/>
              <a:gd name="connsiteY5" fmla="*/ 1486765 h 2869483"/>
              <a:gd name="connsiteX6" fmla="*/ 613113 w 7767918"/>
              <a:gd name="connsiteY6" fmla="*/ 1300637 h 2869483"/>
              <a:gd name="connsiteX7" fmla="*/ 733546 w 7767918"/>
              <a:gd name="connsiteY7" fmla="*/ 583496 h 2869483"/>
              <a:gd name="connsiteX8" fmla="*/ 843030 w 7767918"/>
              <a:gd name="connsiteY8" fmla="*/ 1333483 h 2869483"/>
              <a:gd name="connsiteX9" fmla="*/ 875876 w 7767918"/>
              <a:gd name="connsiteY9" fmla="*/ 1689316 h 2869483"/>
              <a:gd name="connsiteX10" fmla="*/ 952515 w 7767918"/>
              <a:gd name="connsiteY10" fmla="*/ 2012303 h 2869483"/>
              <a:gd name="connsiteX11" fmla="*/ 1067473 w 7767918"/>
              <a:gd name="connsiteY11" fmla="*/ 2192957 h 2869483"/>
              <a:gd name="connsiteX12" fmla="*/ 1127690 w 7767918"/>
              <a:gd name="connsiteY12" fmla="*/ 2028726 h 2869483"/>
              <a:gd name="connsiteX13" fmla="*/ 1231700 w 7767918"/>
              <a:gd name="connsiteY13" fmla="*/ 2160111 h 2869483"/>
              <a:gd name="connsiteX14" fmla="*/ 1412349 w 7767918"/>
              <a:gd name="connsiteY14" fmla="*/ 1924713 h 2869483"/>
              <a:gd name="connsiteX15" fmla="*/ 1478040 w 7767918"/>
              <a:gd name="connsiteY15" fmla="*/ 2088944 h 2869483"/>
              <a:gd name="connsiteX16" fmla="*/ 1631318 w 7767918"/>
              <a:gd name="connsiteY16" fmla="*/ 2121790 h 2869483"/>
              <a:gd name="connsiteX17" fmla="*/ 1664163 w 7767918"/>
              <a:gd name="connsiteY17" fmla="*/ 2214854 h 2869483"/>
              <a:gd name="connsiteX18" fmla="*/ 1806493 w 7767918"/>
              <a:gd name="connsiteY18" fmla="*/ 2198431 h 2869483"/>
              <a:gd name="connsiteX19" fmla="*/ 2009039 w 7767918"/>
              <a:gd name="connsiteY19" fmla="*/ 2614482 h 2869483"/>
              <a:gd name="connsiteX20" fmla="*/ 2156843 w 7767918"/>
              <a:gd name="connsiteY20" fmla="*/ 2669226 h 2869483"/>
              <a:gd name="connsiteX21" fmla="*/ 2299173 w 7767918"/>
              <a:gd name="connsiteY21" fmla="*/ 2526893 h 2869483"/>
              <a:gd name="connsiteX22" fmla="*/ 2392234 w 7767918"/>
              <a:gd name="connsiteY22" fmla="*/ 2598059 h 2869483"/>
              <a:gd name="connsiteX23" fmla="*/ 2501719 w 7767918"/>
              <a:gd name="connsiteY23" fmla="*/ 2614482 h 2869483"/>
              <a:gd name="connsiteX24" fmla="*/ 2638574 w 7767918"/>
              <a:gd name="connsiteY24" fmla="*/ 2674700 h 2869483"/>
              <a:gd name="connsiteX25" fmla="*/ 2731636 w 7767918"/>
              <a:gd name="connsiteY25" fmla="*/ 2625431 h 2869483"/>
              <a:gd name="connsiteX26" fmla="*/ 2912285 w 7767918"/>
              <a:gd name="connsiteY26" fmla="*/ 2778713 h 2869483"/>
              <a:gd name="connsiteX27" fmla="*/ 3076512 w 7767918"/>
              <a:gd name="connsiteY27" fmla="*/ 2603534 h 2869483"/>
              <a:gd name="connsiteX28" fmla="*/ 3279058 w 7767918"/>
              <a:gd name="connsiteY28" fmla="*/ 2762290 h 2869483"/>
              <a:gd name="connsiteX29" fmla="*/ 3394017 w 7767918"/>
              <a:gd name="connsiteY29" fmla="*/ 2696598 h 2869483"/>
              <a:gd name="connsiteX30" fmla="*/ 3443285 w 7767918"/>
              <a:gd name="connsiteY30" fmla="*/ 2652803 h 2869483"/>
              <a:gd name="connsiteX31" fmla="*/ 3514450 w 7767918"/>
              <a:gd name="connsiteY31" fmla="*/ 2707546 h 2869483"/>
              <a:gd name="connsiteX32" fmla="*/ 3607511 w 7767918"/>
              <a:gd name="connsiteY32" fmla="*/ 2565213 h 2869483"/>
              <a:gd name="connsiteX33" fmla="*/ 3722470 w 7767918"/>
              <a:gd name="connsiteY33" fmla="*/ 2691123 h 2869483"/>
              <a:gd name="connsiteX34" fmla="*/ 3804583 w 7767918"/>
              <a:gd name="connsiteY34" fmla="*/ 2685649 h 2869483"/>
              <a:gd name="connsiteX35" fmla="*/ 3963336 w 7767918"/>
              <a:gd name="connsiteY35" fmla="*/ 2515944 h 2869483"/>
              <a:gd name="connsiteX36" fmla="*/ 4061872 w 7767918"/>
              <a:gd name="connsiteY36" fmla="*/ 2614482 h 2869483"/>
              <a:gd name="connsiteX37" fmla="*/ 4242521 w 7767918"/>
              <a:gd name="connsiteY37" fmla="*/ 2433829 h 2869483"/>
              <a:gd name="connsiteX38" fmla="*/ 4335583 w 7767918"/>
              <a:gd name="connsiteY38" fmla="*/ 2483098 h 2869483"/>
              <a:gd name="connsiteX39" fmla="*/ 4412222 w 7767918"/>
              <a:gd name="connsiteY39" fmla="*/ 2778713 h 2869483"/>
              <a:gd name="connsiteX40" fmla="*/ 4576448 w 7767918"/>
              <a:gd name="connsiteY40" fmla="*/ 2685649 h 2869483"/>
              <a:gd name="connsiteX41" fmla="*/ 4664036 w 7767918"/>
              <a:gd name="connsiteY41" fmla="*/ 2817033 h 2869483"/>
              <a:gd name="connsiteX42" fmla="*/ 4877530 w 7767918"/>
              <a:gd name="connsiteY42" fmla="*/ 2860828 h 2869483"/>
              <a:gd name="connsiteX43" fmla="*/ 5041757 w 7767918"/>
              <a:gd name="connsiteY43" fmla="*/ 2827982 h 2869483"/>
              <a:gd name="connsiteX44" fmla="*/ 5118396 w 7767918"/>
              <a:gd name="connsiteY44" fmla="*/ 2855354 h 2869483"/>
              <a:gd name="connsiteX45" fmla="*/ 5216932 w 7767918"/>
              <a:gd name="connsiteY45" fmla="*/ 2565213 h 2869483"/>
              <a:gd name="connsiteX46" fmla="*/ 5315468 w 7767918"/>
              <a:gd name="connsiteY46" fmla="*/ 2625431 h 2869483"/>
              <a:gd name="connsiteX47" fmla="*/ 5364736 w 7767918"/>
              <a:gd name="connsiteY47" fmla="*/ 2340764 h 2869483"/>
              <a:gd name="connsiteX48" fmla="*/ 5446849 w 7767918"/>
              <a:gd name="connsiteY48" fmla="*/ 2368136 h 2869483"/>
              <a:gd name="connsiteX49" fmla="*/ 5643921 w 7767918"/>
              <a:gd name="connsiteY49" fmla="*/ 2132739 h 2869483"/>
              <a:gd name="connsiteX50" fmla="*/ 5731509 w 7767918"/>
              <a:gd name="connsiteY50" fmla="*/ 2067047 h 2869483"/>
              <a:gd name="connsiteX51" fmla="*/ 5813622 w 7767918"/>
              <a:gd name="connsiteY51" fmla="*/ 1541508 h 2869483"/>
              <a:gd name="connsiteX52" fmla="*/ 5901209 w 7767918"/>
              <a:gd name="connsiteY52" fmla="*/ 2220329 h 2869483"/>
              <a:gd name="connsiteX53" fmla="*/ 6021642 w 7767918"/>
              <a:gd name="connsiteY53" fmla="*/ 1798803 h 2869483"/>
              <a:gd name="connsiteX54" fmla="*/ 6098281 w 7767918"/>
              <a:gd name="connsiteY54" fmla="*/ 1957560 h 2869483"/>
              <a:gd name="connsiteX55" fmla="*/ 6180395 w 7767918"/>
              <a:gd name="connsiteY55" fmla="*/ 2039675 h 2869483"/>
              <a:gd name="connsiteX56" fmla="*/ 6262508 w 7767918"/>
              <a:gd name="connsiteY56" fmla="*/ 2236752 h 2869483"/>
              <a:gd name="connsiteX57" fmla="*/ 6371992 w 7767918"/>
              <a:gd name="connsiteY57" fmla="*/ 1957560 h 2869483"/>
              <a:gd name="connsiteX58" fmla="*/ 6459580 w 7767918"/>
              <a:gd name="connsiteY58" fmla="*/ 2028726 h 2869483"/>
              <a:gd name="connsiteX59" fmla="*/ 6563590 w 7767918"/>
              <a:gd name="connsiteY59" fmla="*/ 2034201 h 2869483"/>
              <a:gd name="connsiteX60" fmla="*/ 6651178 w 7767918"/>
              <a:gd name="connsiteY60" fmla="*/ 1919239 h 2869483"/>
              <a:gd name="connsiteX61" fmla="*/ 6744239 w 7767918"/>
              <a:gd name="connsiteY61" fmla="*/ 1464867 h 2869483"/>
              <a:gd name="connsiteX62" fmla="*/ 6957734 w 7767918"/>
              <a:gd name="connsiteY62" fmla="*/ 1005022 h 2869483"/>
              <a:gd name="connsiteX63" fmla="*/ 7061744 w 7767918"/>
              <a:gd name="connsiteY63" fmla="*/ 550650 h 2869483"/>
              <a:gd name="connsiteX64" fmla="*/ 7121960 w 7767918"/>
              <a:gd name="connsiteY64" fmla="*/ 1130932 h 2869483"/>
              <a:gd name="connsiteX65" fmla="*/ 7154806 w 7767918"/>
              <a:gd name="connsiteY65" fmla="*/ 1295162 h 2869483"/>
              <a:gd name="connsiteX66" fmla="*/ 7247867 w 7767918"/>
              <a:gd name="connsiteY66" fmla="*/ 1557932 h 2869483"/>
              <a:gd name="connsiteX67" fmla="*/ 7329981 w 7767918"/>
              <a:gd name="connsiteY67" fmla="*/ 1306111 h 2869483"/>
              <a:gd name="connsiteX68" fmla="*/ 7466836 w 7767918"/>
              <a:gd name="connsiteY68" fmla="*/ 484958 h 2869483"/>
              <a:gd name="connsiteX69" fmla="*/ 7614640 w 7767918"/>
              <a:gd name="connsiteY69" fmla="*/ 200291 h 2869483"/>
              <a:gd name="connsiteX70" fmla="*/ 7691279 w 7767918"/>
              <a:gd name="connsiteY70" fmla="*/ 3214 h 2869483"/>
              <a:gd name="connsiteX71" fmla="*/ 7735073 w 7767918"/>
              <a:gd name="connsiteY71" fmla="*/ 359047 h 2869483"/>
              <a:gd name="connsiteX72" fmla="*/ 7767918 w 7767918"/>
              <a:gd name="connsiteY72" fmla="*/ 386419 h 2869483"/>
              <a:gd name="connsiteX0" fmla="*/ 0 w 7767918"/>
              <a:gd name="connsiteY0" fmla="*/ 2417405 h 2869483"/>
              <a:gd name="connsiteX1" fmla="*/ 109485 w 7767918"/>
              <a:gd name="connsiteY1" fmla="*/ 2362662 h 2869483"/>
              <a:gd name="connsiteX2" fmla="*/ 180650 w 7767918"/>
              <a:gd name="connsiteY2" fmla="*/ 2072521 h 2869483"/>
              <a:gd name="connsiteX3" fmla="*/ 246340 w 7767918"/>
              <a:gd name="connsiteY3" fmla="*/ 2247700 h 2869483"/>
              <a:gd name="connsiteX4" fmla="*/ 361299 w 7767918"/>
              <a:gd name="connsiteY4" fmla="*/ 2006829 h 2869483"/>
              <a:gd name="connsiteX5" fmla="*/ 426990 w 7767918"/>
              <a:gd name="connsiteY5" fmla="*/ 1486765 h 2869483"/>
              <a:gd name="connsiteX6" fmla="*/ 613113 w 7767918"/>
              <a:gd name="connsiteY6" fmla="*/ 1300637 h 2869483"/>
              <a:gd name="connsiteX7" fmla="*/ 733546 w 7767918"/>
              <a:gd name="connsiteY7" fmla="*/ 583496 h 2869483"/>
              <a:gd name="connsiteX8" fmla="*/ 843030 w 7767918"/>
              <a:gd name="connsiteY8" fmla="*/ 1333483 h 2869483"/>
              <a:gd name="connsiteX9" fmla="*/ 875876 w 7767918"/>
              <a:gd name="connsiteY9" fmla="*/ 1689316 h 2869483"/>
              <a:gd name="connsiteX10" fmla="*/ 952515 w 7767918"/>
              <a:gd name="connsiteY10" fmla="*/ 2012303 h 2869483"/>
              <a:gd name="connsiteX11" fmla="*/ 1067473 w 7767918"/>
              <a:gd name="connsiteY11" fmla="*/ 2192957 h 2869483"/>
              <a:gd name="connsiteX12" fmla="*/ 1127690 w 7767918"/>
              <a:gd name="connsiteY12" fmla="*/ 2028726 h 2869483"/>
              <a:gd name="connsiteX13" fmla="*/ 1231700 w 7767918"/>
              <a:gd name="connsiteY13" fmla="*/ 2160111 h 2869483"/>
              <a:gd name="connsiteX14" fmla="*/ 1412349 w 7767918"/>
              <a:gd name="connsiteY14" fmla="*/ 1924713 h 2869483"/>
              <a:gd name="connsiteX15" fmla="*/ 1478040 w 7767918"/>
              <a:gd name="connsiteY15" fmla="*/ 2088944 h 2869483"/>
              <a:gd name="connsiteX16" fmla="*/ 1631318 w 7767918"/>
              <a:gd name="connsiteY16" fmla="*/ 2121790 h 2869483"/>
              <a:gd name="connsiteX17" fmla="*/ 1664163 w 7767918"/>
              <a:gd name="connsiteY17" fmla="*/ 2214854 h 2869483"/>
              <a:gd name="connsiteX18" fmla="*/ 1806493 w 7767918"/>
              <a:gd name="connsiteY18" fmla="*/ 2198431 h 2869483"/>
              <a:gd name="connsiteX19" fmla="*/ 2009039 w 7767918"/>
              <a:gd name="connsiteY19" fmla="*/ 2614482 h 2869483"/>
              <a:gd name="connsiteX20" fmla="*/ 2156843 w 7767918"/>
              <a:gd name="connsiteY20" fmla="*/ 2669226 h 2869483"/>
              <a:gd name="connsiteX21" fmla="*/ 2299173 w 7767918"/>
              <a:gd name="connsiteY21" fmla="*/ 2526893 h 2869483"/>
              <a:gd name="connsiteX22" fmla="*/ 2392234 w 7767918"/>
              <a:gd name="connsiteY22" fmla="*/ 2598059 h 2869483"/>
              <a:gd name="connsiteX23" fmla="*/ 2501719 w 7767918"/>
              <a:gd name="connsiteY23" fmla="*/ 2614482 h 2869483"/>
              <a:gd name="connsiteX24" fmla="*/ 2638574 w 7767918"/>
              <a:gd name="connsiteY24" fmla="*/ 2674700 h 2869483"/>
              <a:gd name="connsiteX25" fmla="*/ 2731636 w 7767918"/>
              <a:gd name="connsiteY25" fmla="*/ 2625431 h 2869483"/>
              <a:gd name="connsiteX26" fmla="*/ 2912285 w 7767918"/>
              <a:gd name="connsiteY26" fmla="*/ 2778713 h 2869483"/>
              <a:gd name="connsiteX27" fmla="*/ 3076512 w 7767918"/>
              <a:gd name="connsiteY27" fmla="*/ 2603534 h 2869483"/>
              <a:gd name="connsiteX28" fmla="*/ 3279058 w 7767918"/>
              <a:gd name="connsiteY28" fmla="*/ 2762290 h 2869483"/>
              <a:gd name="connsiteX29" fmla="*/ 3394017 w 7767918"/>
              <a:gd name="connsiteY29" fmla="*/ 2696598 h 2869483"/>
              <a:gd name="connsiteX30" fmla="*/ 3443285 w 7767918"/>
              <a:gd name="connsiteY30" fmla="*/ 2652803 h 2869483"/>
              <a:gd name="connsiteX31" fmla="*/ 3514450 w 7767918"/>
              <a:gd name="connsiteY31" fmla="*/ 2707546 h 2869483"/>
              <a:gd name="connsiteX32" fmla="*/ 3607511 w 7767918"/>
              <a:gd name="connsiteY32" fmla="*/ 2565213 h 2869483"/>
              <a:gd name="connsiteX33" fmla="*/ 3722470 w 7767918"/>
              <a:gd name="connsiteY33" fmla="*/ 2691123 h 2869483"/>
              <a:gd name="connsiteX34" fmla="*/ 3804583 w 7767918"/>
              <a:gd name="connsiteY34" fmla="*/ 2685649 h 2869483"/>
              <a:gd name="connsiteX35" fmla="*/ 3963336 w 7767918"/>
              <a:gd name="connsiteY35" fmla="*/ 2515944 h 2869483"/>
              <a:gd name="connsiteX36" fmla="*/ 4061872 w 7767918"/>
              <a:gd name="connsiteY36" fmla="*/ 2614482 h 2869483"/>
              <a:gd name="connsiteX37" fmla="*/ 4242521 w 7767918"/>
              <a:gd name="connsiteY37" fmla="*/ 2433829 h 2869483"/>
              <a:gd name="connsiteX38" fmla="*/ 4335583 w 7767918"/>
              <a:gd name="connsiteY38" fmla="*/ 2483098 h 2869483"/>
              <a:gd name="connsiteX39" fmla="*/ 4412222 w 7767918"/>
              <a:gd name="connsiteY39" fmla="*/ 2778713 h 2869483"/>
              <a:gd name="connsiteX40" fmla="*/ 4576448 w 7767918"/>
              <a:gd name="connsiteY40" fmla="*/ 2685649 h 2869483"/>
              <a:gd name="connsiteX41" fmla="*/ 4664036 w 7767918"/>
              <a:gd name="connsiteY41" fmla="*/ 2817033 h 2869483"/>
              <a:gd name="connsiteX42" fmla="*/ 4877530 w 7767918"/>
              <a:gd name="connsiteY42" fmla="*/ 2860828 h 2869483"/>
              <a:gd name="connsiteX43" fmla="*/ 5041757 w 7767918"/>
              <a:gd name="connsiteY43" fmla="*/ 2827982 h 2869483"/>
              <a:gd name="connsiteX44" fmla="*/ 5118396 w 7767918"/>
              <a:gd name="connsiteY44" fmla="*/ 2855354 h 2869483"/>
              <a:gd name="connsiteX45" fmla="*/ 5216932 w 7767918"/>
              <a:gd name="connsiteY45" fmla="*/ 2565213 h 2869483"/>
              <a:gd name="connsiteX46" fmla="*/ 5315468 w 7767918"/>
              <a:gd name="connsiteY46" fmla="*/ 2625431 h 2869483"/>
              <a:gd name="connsiteX47" fmla="*/ 5364736 w 7767918"/>
              <a:gd name="connsiteY47" fmla="*/ 2340764 h 2869483"/>
              <a:gd name="connsiteX48" fmla="*/ 5446849 w 7767918"/>
              <a:gd name="connsiteY48" fmla="*/ 2368136 h 2869483"/>
              <a:gd name="connsiteX49" fmla="*/ 5643921 w 7767918"/>
              <a:gd name="connsiteY49" fmla="*/ 2132739 h 2869483"/>
              <a:gd name="connsiteX50" fmla="*/ 5731509 w 7767918"/>
              <a:gd name="connsiteY50" fmla="*/ 2067047 h 2869483"/>
              <a:gd name="connsiteX51" fmla="*/ 5813622 w 7767918"/>
              <a:gd name="connsiteY51" fmla="*/ 1541508 h 2869483"/>
              <a:gd name="connsiteX52" fmla="*/ 5901209 w 7767918"/>
              <a:gd name="connsiteY52" fmla="*/ 2220329 h 2869483"/>
              <a:gd name="connsiteX53" fmla="*/ 6021642 w 7767918"/>
              <a:gd name="connsiteY53" fmla="*/ 1798803 h 2869483"/>
              <a:gd name="connsiteX54" fmla="*/ 6098281 w 7767918"/>
              <a:gd name="connsiteY54" fmla="*/ 1957560 h 2869483"/>
              <a:gd name="connsiteX55" fmla="*/ 6180395 w 7767918"/>
              <a:gd name="connsiteY55" fmla="*/ 2039675 h 2869483"/>
              <a:gd name="connsiteX56" fmla="*/ 6262508 w 7767918"/>
              <a:gd name="connsiteY56" fmla="*/ 2236752 h 2869483"/>
              <a:gd name="connsiteX57" fmla="*/ 6371992 w 7767918"/>
              <a:gd name="connsiteY57" fmla="*/ 1957560 h 2869483"/>
              <a:gd name="connsiteX58" fmla="*/ 6459580 w 7767918"/>
              <a:gd name="connsiteY58" fmla="*/ 2028726 h 2869483"/>
              <a:gd name="connsiteX59" fmla="*/ 6563590 w 7767918"/>
              <a:gd name="connsiteY59" fmla="*/ 2034201 h 2869483"/>
              <a:gd name="connsiteX60" fmla="*/ 6651178 w 7767918"/>
              <a:gd name="connsiteY60" fmla="*/ 1919239 h 2869483"/>
              <a:gd name="connsiteX61" fmla="*/ 6744239 w 7767918"/>
              <a:gd name="connsiteY61" fmla="*/ 1464867 h 2869483"/>
              <a:gd name="connsiteX62" fmla="*/ 6957734 w 7767918"/>
              <a:gd name="connsiteY62" fmla="*/ 1005022 h 2869483"/>
              <a:gd name="connsiteX63" fmla="*/ 7061744 w 7767918"/>
              <a:gd name="connsiteY63" fmla="*/ 550650 h 2869483"/>
              <a:gd name="connsiteX64" fmla="*/ 7121960 w 7767918"/>
              <a:gd name="connsiteY64" fmla="*/ 1130932 h 2869483"/>
              <a:gd name="connsiteX65" fmla="*/ 7154806 w 7767918"/>
              <a:gd name="connsiteY65" fmla="*/ 1295162 h 2869483"/>
              <a:gd name="connsiteX66" fmla="*/ 7247867 w 7767918"/>
              <a:gd name="connsiteY66" fmla="*/ 1557932 h 2869483"/>
              <a:gd name="connsiteX67" fmla="*/ 7329981 w 7767918"/>
              <a:gd name="connsiteY67" fmla="*/ 1306111 h 2869483"/>
              <a:gd name="connsiteX68" fmla="*/ 7466836 w 7767918"/>
              <a:gd name="connsiteY68" fmla="*/ 484958 h 2869483"/>
              <a:gd name="connsiteX69" fmla="*/ 7614640 w 7767918"/>
              <a:gd name="connsiteY69" fmla="*/ 200291 h 2869483"/>
              <a:gd name="connsiteX70" fmla="*/ 7691279 w 7767918"/>
              <a:gd name="connsiteY70" fmla="*/ 3214 h 2869483"/>
              <a:gd name="connsiteX71" fmla="*/ 7735073 w 7767918"/>
              <a:gd name="connsiteY71" fmla="*/ 359047 h 2869483"/>
              <a:gd name="connsiteX72" fmla="*/ 7767918 w 7767918"/>
              <a:gd name="connsiteY72" fmla="*/ 386419 h 2869483"/>
              <a:gd name="connsiteX0" fmla="*/ 0 w 7767918"/>
              <a:gd name="connsiteY0" fmla="*/ 2417405 h 2869483"/>
              <a:gd name="connsiteX1" fmla="*/ 109485 w 7767918"/>
              <a:gd name="connsiteY1" fmla="*/ 2362662 h 2869483"/>
              <a:gd name="connsiteX2" fmla="*/ 180650 w 7767918"/>
              <a:gd name="connsiteY2" fmla="*/ 2072521 h 2869483"/>
              <a:gd name="connsiteX3" fmla="*/ 246340 w 7767918"/>
              <a:gd name="connsiteY3" fmla="*/ 2247700 h 2869483"/>
              <a:gd name="connsiteX4" fmla="*/ 361299 w 7767918"/>
              <a:gd name="connsiteY4" fmla="*/ 2006829 h 2869483"/>
              <a:gd name="connsiteX5" fmla="*/ 426990 w 7767918"/>
              <a:gd name="connsiteY5" fmla="*/ 1486765 h 2869483"/>
              <a:gd name="connsiteX6" fmla="*/ 613113 w 7767918"/>
              <a:gd name="connsiteY6" fmla="*/ 1300637 h 2869483"/>
              <a:gd name="connsiteX7" fmla="*/ 733546 w 7767918"/>
              <a:gd name="connsiteY7" fmla="*/ 583496 h 2869483"/>
              <a:gd name="connsiteX8" fmla="*/ 843030 w 7767918"/>
              <a:gd name="connsiteY8" fmla="*/ 1333483 h 2869483"/>
              <a:gd name="connsiteX9" fmla="*/ 875876 w 7767918"/>
              <a:gd name="connsiteY9" fmla="*/ 1689316 h 2869483"/>
              <a:gd name="connsiteX10" fmla="*/ 952515 w 7767918"/>
              <a:gd name="connsiteY10" fmla="*/ 2012303 h 2869483"/>
              <a:gd name="connsiteX11" fmla="*/ 1067473 w 7767918"/>
              <a:gd name="connsiteY11" fmla="*/ 2192957 h 2869483"/>
              <a:gd name="connsiteX12" fmla="*/ 1127690 w 7767918"/>
              <a:gd name="connsiteY12" fmla="*/ 2028726 h 2869483"/>
              <a:gd name="connsiteX13" fmla="*/ 1231700 w 7767918"/>
              <a:gd name="connsiteY13" fmla="*/ 2160111 h 2869483"/>
              <a:gd name="connsiteX14" fmla="*/ 1412349 w 7767918"/>
              <a:gd name="connsiteY14" fmla="*/ 1924713 h 2869483"/>
              <a:gd name="connsiteX15" fmla="*/ 1478040 w 7767918"/>
              <a:gd name="connsiteY15" fmla="*/ 2088944 h 2869483"/>
              <a:gd name="connsiteX16" fmla="*/ 1631318 w 7767918"/>
              <a:gd name="connsiteY16" fmla="*/ 2121790 h 2869483"/>
              <a:gd name="connsiteX17" fmla="*/ 1664163 w 7767918"/>
              <a:gd name="connsiteY17" fmla="*/ 2214854 h 2869483"/>
              <a:gd name="connsiteX18" fmla="*/ 1806493 w 7767918"/>
              <a:gd name="connsiteY18" fmla="*/ 2198431 h 2869483"/>
              <a:gd name="connsiteX19" fmla="*/ 2009039 w 7767918"/>
              <a:gd name="connsiteY19" fmla="*/ 2614482 h 2869483"/>
              <a:gd name="connsiteX20" fmla="*/ 2156843 w 7767918"/>
              <a:gd name="connsiteY20" fmla="*/ 2669226 h 2869483"/>
              <a:gd name="connsiteX21" fmla="*/ 2299173 w 7767918"/>
              <a:gd name="connsiteY21" fmla="*/ 2526893 h 2869483"/>
              <a:gd name="connsiteX22" fmla="*/ 2392234 w 7767918"/>
              <a:gd name="connsiteY22" fmla="*/ 2598059 h 2869483"/>
              <a:gd name="connsiteX23" fmla="*/ 2501719 w 7767918"/>
              <a:gd name="connsiteY23" fmla="*/ 2614482 h 2869483"/>
              <a:gd name="connsiteX24" fmla="*/ 2638574 w 7767918"/>
              <a:gd name="connsiteY24" fmla="*/ 2674700 h 2869483"/>
              <a:gd name="connsiteX25" fmla="*/ 2731636 w 7767918"/>
              <a:gd name="connsiteY25" fmla="*/ 2625431 h 2869483"/>
              <a:gd name="connsiteX26" fmla="*/ 2912285 w 7767918"/>
              <a:gd name="connsiteY26" fmla="*/ 2778713 h 2869483"/>
              <a:gd name="connsiteX27" fmla="*/ 3076512 w 7767918"/>
              <a:gd name="connsiteY27" fmla="*/ 2603534 h 2869483"/>
              <a:gd name="connsiteX28" fmla="*/ 3279058 w 7767918"/>
              <a:gd name="connsiteY28" fmla="*/ 2762290 h 2869483"/>
              <a:gd name="connsiteX29" fmla="*/ 3394017 w 7767918"/>
              <a:gd name="connsiteY29" fmla="*/ 2696598 h 2869483"/>
              <a:gd name="connsiteX30" fmla="*/ 3443285 w 7767918"/>
              <a:gd name="connsiteY30" fmla="*/ 2652803 h 2869483"/>
              <a:gd name="connsiteX31" fmla="*/ 3514450 w 7767918"/>
              <a:gd name="connsiteY31" fmla="*/ 2707546 h 2869483"/>
              <a:gd name="connsiteX32" fmla="*/ 3607511 w 7767918"/>
              <a:gd name="connsiteY32" fmla="*/ 2565213 h 2869483"/>
              <a:gd name="connsiteX33" fmla="*/ 3722470 w 7767918"/>
              <a:gd name="connsiteY33" fmla="*/ 2691123 h 2869483"/>
              <a:gd name="connsiteX34" fmla="*/ 3804583 w 7767918"/>
              <a:gd name="connsiteY34" fmla="*/ 2685649 h 2869483"/>
              <a:gd name="connsiteX35" fmla="*/ 3963336 w 7767918"/>
              <a:gd name="connsiteY35" fmla="*/ 2515944 h 2869483"/>
              <a:gd name="connsiteX36" fmla="*/ 4061872 w 7767918"/>
              <a:gd name="connsiteY36" fmla="*/ 2614482 h 2869483"/>
              <a:gd name="connsiteX37" fmla="*/ 4242521 w 7767918"/>
              <a:gd name="connsiteY37" fmla="*/ 2433829 h 2869483"/>
              <a:gd name="connsiteX38" fmla="*/ 4335583 w 7767918"/>
              <a:gd name="connsiteY38" fmla="*/ 2483098 h 2869483"/>
              <a:gd name="connsiteX39" fmla="*/ 4412222 w 7767918"/>
              <a:gd name="connsiteY39" fmla="*/ 2778713 h 2869483"/>
              <a:gd name="connsiteX40" fmla="*/ 4576448 w 7767918"/>
              <a:gd name="connsiteY40" fmla="*/ 2685649 h 2869483"/>
              <a:gd name="connsiteX41" fmla="*/ 4664036 w 7767918"/>
              <a:gd name="connsiteY41" fmla="*/ 2817033 h 2869483"/>
              <a:gd name="connsiteX42" fmla="*/ 4877530 w 7767918"/>
              <a:gd name="connsiteY42" fmla="*/ 2860828 h 2869483"/>
              <a:gd name="connsiteX43" fmla="*/ 5041757 w 7767918"/>
              <a:gd name="connsiteY43" fmla="*/ 2827982 h 2869483"/>
              <a:gd name="connsiteX44" fmla="*/ 5118396 w 7767918"/>
              <a:gd name="connsiteY44" fmla="*/ 2855354 h 2869483"/>
              <a:gd name="connsiteX45" fmla="*/ 5216932 w 7767918"/>
              <a:gd name="connsiteY45" fmla="*/ 2565213 h 2869483"/>
              <a:gd name="connsiteX46" fmla="*/ 5315468 w 7767918"/>
              <a:gd name="connsiteY46" fmla="*/ 2625431 h 2869483"/>
              <a:gd name="connsiteX47" fmla="*/ 5364736 w 7767918"/>
              <a:gd name="connsiteY47" fmla="*/ 2340764 h 2869483"/>
              <a:gd name="connsiteX48" fmla="*/ 5446849 w 7767918"/>
              <a:gd name="connsiteY48" fmla="*/ 2368136 h 2869483"/>
              <a:gd name="connsiteX49" fmla="*/ 5643921 w 7767918"/>
              <a:gd name="connsiteY49" fmla="*/ 2132739 h 2869483"/>
              <a:gd name="connsiteX50" fmla="*/ 5731509 w 7767918"/>
              <a:gd name="connsiteY50" fmla="*/ 2067047 h 2869483"/>
              <a:gd name="connsiteX51" fmla="*/ 5813622 w 7767918"/>
              <a:gd name="connsiteY51" fmla="*/ 1541508 h 2869483"/>
              <a:gd name="connsiteX52" fmla="*/ 5901209 w 7767918"/>
              <a:gd name="connsiteY52" fmla="*/ 2220329 h 2869483"/>
              <a:gd name="connsiteX53" fmla="*/ 6021642 w 7767918"/>
              <a:gd name="connsiteY53" fmla="*/ 1798803 h 2869483"/>
              <a:gd name="connsiteX54" fmla="*/ 6098281 w 7767918"/>
              <a:gd name="connsiteY54" fmla="*/ 1957560 h 2869483"/>
              <a:gd name="connsiteX55" fmla="*/ 6180395 w 7767918"/>
              <a:gd name="connsiteY55" fmla="*/ 2039675 h 2869483"/>
              <a:gd name="connsiteX56" fmla="*/ 6262508 w 7767918"/>
              <a:gd name="connsiteY56" fmla="*/ 2236752 h 2869483"/>
              <a:gd name="connsiteX57" fmla="*/ 6371992 w 7767918"/>
              <a:gd name="connsiteY57" fmla="*/ 1957560 h 2869483"/>
              <a:gd name="connsiteX58" fmla="*/ 6459580 w 7767918"/>
              <a:gd name="connsiteY58" fmla="*/ 2028726 h 2869483"/>
              <a:gd name="connsiteX59" fmla="*/ 6563590 w 7767918"/>
              <a:gd name="connsiteY59" fmla="*/ 2034201 h 2869483"/>
              <a:gd name="connsiteX60" fmla="*/ 6651178 w 7767918"/>
              <a:gd name="connsiteY60" fmla="*/ 1919239 h 2869483"/>
              <a:gd name="connsiteX61" fmla="*/ 6744239 w 7767918"/>
              <a:gd name="connsiteY61" fmla="*/ 1464867 h 2869483"/>
              <a:gd name="connsiteX62" fmla="*/ 6957734 w 7767918"/>
              <a:gd name="connsiteY62" fmla="*/ 1005022 h 2869483"/>
              <a:gd name="connsiteX63" fmla="*/ 7061744 w 7767918"/>
              <a:gd name="connsiteY63" fmla="*/ 550650 h 2869483"/>
              <a:gd name="connsiteX64" fmla="*/ 7121960 w 7767918"/>
              <a:gd name="connsiteY64" fmla="*/ 1130932 h 2869483"/>
              <a:gd name="connsiteX65" fmla="*/ 7154806 w 7767918"/>
              <a:gd name="connsiteY65" fmla="*/ 1295162 h 2869483"/>
              <a:gd name="connsiteX66" fmla="*/ 7247867 w 7767918"/>
              <a:gd name="connsiteY66" fmla="*/ 1557932 h 2869483"/>
              <a:gd name="connsiteX67" fmla="*/ 7329981 w 7767918"/>
              <a:gd name="connsiteY67" fmla="*/ 1306111 h 2869483"/>
              <a:gd name="connsiteX68" fmla="*/ 7466836 w 7767918"/>
              <a:gd name="connsiteY68" fmla="*/ 484958 h 2869483"/>
              <a:gd name="connsiteX69" fmla="*/ 7614640 w 7767918"/>
              <a:gd name="connsiteY69" fmla="*/ 200291 h 2869483"/>
              <a:gd name="connsiteX70" fmla="*/ 7691279 w 7767918"/>
              <a:gd name="connsiteY70" fmla="*/ 3214 h 2869483"/>
              <a:gd name="connsiteX71" fmla="*/ 7735073 w 7767918"/>
              <a:gd name="connsiteY71" fmla="*/ 359047 h 2869483"/>
              <a:gd name="connsiteX72" fmla="*/ 7767918 w 7767918"/>
              <a:gd name="connsiteY72" fmla="*/ 386419 h 2869483"/>
              <a:gd name="connsiteX0" fmla="*/ 0 w 7767918"/>
              <a:gd name="connsiteY0" fmla="*/ 2417405 h 2869483"/>
              <a:gd name="connsiteX1" fmla="*/ 109485 w 7767918"/>
              <a:gd name="connsiteY1" fmla="*/ 2362662 h 2869483"/>
              <a:gd name="connsiteX2" fmla="*/ 180650 w 7767918"/>
              <a:gd name="connsiteY2" fmla="*/ 2072521 h 2869483"/>
              <a:gd name="connsiteX3" fmla="*/ 246340 w 7767918"/>
              <a:gd name="connsiteY3" fmla="*/ 2247700 h 2869483"/>
              <a:gd name="connsiteX4" fmla="*/ 361299 w 7767918"/>
              <a:gd name="connsiteY4" fmla="*/ 2006829 h 2869483"/>
              <a:gd name="connsiteX5" fmla="*/ 426990 w 7767918"/>
              <a:gd name="connsiteY5" fmla="*/ 1486765 h 2869483"/>
              <a:gd name="connsiteX6" fmla="*/ 613113 w 7767918"/>
              <a:gd name="connsiteY6" fmla="*/ 1300637 h 2869483"/>
              <a:gd name="connsiteX7" fmla="*/ 733546 w 7767918"/>
              <a:gd name="connsiteY7" fmla="*/ 583496 h 2869483"/>
              <a:gd name="connsiteX8" fmla="*/ 843030 w 7767918"/>
              <a:gd name="connsiteY8" fmla="*/ 1333483 h 2869483"/>
              <a:gd name="connsiteX9" fmla="*/ 875876 w 7767918"/>
              <a:gd name="connsiteY9" fmla="*/ 1689316 h 2869483"/>
              <a:gd name="connsiteX10" fmla="*/ 952515 w 7767918"/>
              <a:gd name="connsiteY10" fmla="*/ 2012303 h 2869483"/>
              <a:gd name="connsiteX11" fmla="*/ 1067473 w 7767918"/>
              <a:gd name="connsiteY11" fmla="*/ 2192957 h 2869483"/>
              <a:gd name="connsiteX12" fmla="*/ 1127690 w 7767918"/>
              <a:gd name="connsiteY12" fmla="*/ 2028726 h 2869483"/>
              <a:gd name="connsiteX13" fmla="*/ 1231700 w 7767918"/>
              <a:gd name="connsiteY13" fmla="*/ 2160111 h 2869483"/>
              <a:gd name="connsiteX14" fmla="*/ 1412349 w 7767918"/>
              <a:gd name="connsiteY14" fmla="*/ 1924713 h 2869483"/>
              <a:gd name="connsiteX15" fmla="*/ 1478040 w 7767918"/>
              <a:gd name="connsiteY15" fmla="*/ 2088944 h 2869483"/>
              <a:gd name="connsiteX16" fmla="*/ 1631318 w 7767918"/>
              <a:gd name="connsiteY16" fmla="*/ 2121790 h 2869483"/>
              <a:gd name="connsiteX17" fmla="*/ 1664163 w 7767918"/>
              <a:gd name="connsiteY17" fmla="*/ 2214854 h 2869483"/>
              <a:gd name="connsiteX18" fmla="*/ 1806493 w 7767918"/>
              <a:gd name="connsiteY18" fmla="*/ 2198431 h 2869483"/>
              <a:gd name="connsiteX19" fmla="*/ 2009039 w 7767918"/>
              <a:gd name="connsiteY19" fmla="*/ 2614482 h 2869483"/>
              <a:gd name="connsiteX20" fmla="*/ 2156843 w 7767918"/>
              <a:gd name="connsiteY20" fmla="*/ 2669226 h 2869483"/>
              <a:gd name="connsiteX21" fmla="*/ 2299173 w 7767918"/>
              <a:gd name="connsiteY21" fmla="*/ 2526893 h 2869483"/>
              <a:gd name="connsiteX22" fmla="*/ 2392234 w 7767918"/>
              <a:gd name="connsiteY22" fmla="*/ 2598059 h 2869483"/>
              <a:gd name="connsiteX23" fmla="*/ 2501719 w 7767918"/>
              <a:gd name="connsiteY23" fmla="*/ 2614482 h 2869483"/>
              <a:gd name="connsiteX24" fmla="*/ 2638574 w 7767918"/>
              <a:gd name="connsiteY24" fmla="*/ 2674700 h 2869483"/>
              <a:gd name="connsiteX25" fmla="*/ 2731636 w 7767918"/>
              <a:gd name="connsiteY25" fmla="*/ 2625431 h 2869483"/>
              <a:gd name="connsiteX26" fmla="*/ 2912285 w 7767918"/>
              <a:gd name="connsiteY26" fmla="*/ 2778713 h 2869483"/>
              <a:gd name="connsiteX27" fmla="*/ 3076512 w 7767918"/>
              <a:gd name="connsiteY27" fmla="*/ 2603534 h 2869483"/>
              <a:gd name="connsiteX28" fmla="*/ 3279058 w 7767918"/>
              <a:gd name="connsiteY28" fmla="*/ 2762290 h 2869483"/>
              <a:gd name="connsiteX29" fmla="*/ 3394017 w 7767918"/>
              <a:gd name="connsiteY29" fmla="*/ 2696598 h 2869483"/>
              <a:gd name="connsiteX30" fmla="*/ 3443285 w 7767918"/>
              <a:gd name="connsiteY30" fmla="*/ 2652803 h 2869483"/>
              <a:gd name="connsiteX31" fmla="*/ 3514450 w 7767918"/>
              <a:gd name="connsiteY31" fmla="*/ 2707546 h 2869483"/>
              <a:gd name="connsiteX32" fmla="*/ 3607511 w 7767918"/>
              <a:gd name="connsiteY32" fmla="*/ 2565213 h 2869483"/>
              <a:gd name="connsiteX33" fmla="*/ 3722470 w 7767918"/>
              <a:gd name="connsiteY33" fmla="*/ 2691123 h 2869483"/>
              <a:gd name="connsiteX34" fmla="*/ 3804583 w 7767918"/>
              <a:gd name="connsiteY34" fmla="*/ 2685649 h 2869483"/>
              <a:gd name="connsiteX35" fmla="*/ 3963336 w 7767918"/>
              <a:gd name="connsiteY35" fmla="*/ 2515944 h 2869483"/>
              <a:gd name="connsiteX36" fmla="*/ 4061872 w 7767918"/>
              <a:gd name="connsiteY36" fmla="*/ 2614482 h 2869483"/>
              <a:gd name="connsiteX37" fmla="*/ 4242521 w 7767918"/>
              <a:gd name="connsiteY37" fmla="*/ 2433829 h 2869483"/>
              <a:gd name="connsiteX38" fmla="*/ 4335583 w 7767918"/>
              <a:gd name="connsiteY38" fmla="*/ 2483098 h 2869483"/>
              <a:gd name="connsiteX39" fmla="*/ 4412222 w 7767918"/>
              <a:gd name="connsiteY39" fmla="*/ 2778713 h 2869483"/>
              <a:gd name="connsiteX40" fmla="*/ 4576448 w 7767918"/>
              <a:gd name="connsiteY40" fmla="*/ 2685649 h 2869483"/>
              <a:gd name="connsiteX41" fmla="*/ 4664036 w 7767918"/>
              <a:gd name="connsiteY41" fmla="*/ 2817033 h 2869483"/>
              <a:gd name="connsiteX42" fmla="*/ 4877530 w 7767918"/>
              <a:gd name="connsiteY42" fmla="*/ 2860828 h 2869483"/>
              <a:gd name="connsiteX43" fmla="*/ 5041757 w 7767918"/>
              <a:gd name="connsiteY43" fmla="*/ 2827982 h 2869483"/>
              <a:gd name="connsiteX44" fmla="*/ 5118396 w 7767918"/>
              <a:gd name="connsiteY44" fmla="*/ 2855354 h 2869483"/>
              <a:gd name="connsiteX45" fmla="*/ 5216932 w 7767918"/>
              <a:gd name="connsiteY45" fmla="*/ 2565213 h 2869483"/>
              <a:gd name="connsiteX46" fmla="*/ 5315468 w 7767918"/>
              <a:gd name="connsiteY46" fmla="*/ 2625431 h 2869483"/>
              <a:gd name="connsiteX47" fmla="*/ 5364736 w 7767918"/>
              <a:gd name="connsiteY47" fmla="*/ 2340764 h 2869483"/>
              <a:gd name="connsiteX48" fmla="*/ 5446849 w 7767918"/>
              <a:gd name="connsiteY48" fmla="*/ 2368136 h 2869483"/>
              <a:gd name="connsiteX49" fmla="*/ 5643921 w 7767918"/>
              <a:gd name="connsiteY49" fmla="*/ 2132739 h 2869483"/>
              <a:gd name="connsiteX50" fmla="*/ 5731509 w 7767918"/>
              <a:gd name="connsiteY50" fmla="*/ 2067047 h 2869483"/>
              <a:gd name="connsiteX51" fmla="*/ 5813622 w 7767918"/>
              <a:gd name="connsiteY51" fmla="*/ 1541508 h 2869483"/>
              <a:gd name="connsiteX52" fmla="*/ 5901209 w 7767918"/>
              <a:gd name="connsiteY52" fmla="*/ 2220329 h 2869483"/>
              <a:gd name="connsiteX53" fmla="*/ 6021642 w 7767918"/>
              <a:gd name="connsiteY53" fmla="*/ 1798803 h 2869483"/>
              <a:gd name="connsiteX54" fmla="*/ 6098281 w 7767918"/>
              <a:gd name="connsiteY54" fmla="*/ 1957560 h 2869483"/>
              <a:gd name="connsiteX55" fmla="*/ 6180395 w 7767918"/>
              <a:gd name="connsiteY55" fmla="*/ 2039675 h 2869483"/>
              <a:gd name="connsiteX56" fmla="*/ 6262508 w 7767918"/>
              <a:gd name="connsiteY56" fmla="*/ 2236752 h 2869483"/>
              <a:gd name="connsiteX57" fmla="*/ 6371992 w 7767918"/>
              <a:gd name="connsiteY57" fmla="*/ 1957560 h 2869483"/>
              <a:gd name="connsiteX58" fmla="*/ 6459580 w 7767918"/>
              <a:gd name="connsiteY58" fmla="*/ 2028726 h 2869483"/>
              <a:gd name="connsiteX59" fmla="*/ 6563590 w 7767918"/>
              <a:gd name="connsiteY59" fmla="*/ 2034201 h 2869483"/>
              <a:gd name="connsiteX60" fmla="*/ 6651178 w 7767918"/>
              <a:gd name="connsiteY60" fmla="*/ 1919239 h 2869483"/>
              <a:gd name="connsiteX61" fmla="*/ 6744239 w 7767918"/>
              <a:gd name="connsiteY61" fmla="*/ 1464867 h 2869483"/>
              <a:gd name="connsiteX62" fmla="*/ 6957734 w 7767918"/>
              <a:gd name="connsiteY62" fmla="*/ 1005022 h 2869483"/>
              <a:gd name="connsiteX63" fmla="*/ 7061744 w 7767918"/>
              <a:gd name="connsiteY63" fmla="*/ 550650 h 2869483"/>
              <a:gd name="connsiteX64" fmla="*/ 7121960 w 7767918"/>
              <a:gd name="connsiteY64" fmla="*/ 1130932 h 2869483"/>
              <a:gd name="connsiteX65" fmla="*/ 7154806 w 7767918"/>
              <a:gd name="connsiteY65" fmla="*/ 1295162 h 2869483"/>
              <a:gd name="connsiteX66" fmla="*/ 7247867 w 7767918"/>
              <a:gd name="connsiteY66" fmla="*/ 1557932 h 2869483"/>
              <a:gd name="connsiteX67" fmla="*/ 7329981 w 7767918"/>
              <a:gd name="connsiteY67" fmla="*/ 1306111 h 2869483"/>
              <a:gd name="connsiteX68" fmla="*/ 7466836 w 7767918"/>
              <a:gd name="connsiteY68" fmla="*/ 484958 h 2869483"/>
              <a:gd name="connsiteX69" fmla="*/ 7614640 w 7767918"/>
              <a:gd name="connsiteY69" fmla="*/ 200291 h 2869483"/>
              <a:gd name="connsiteX70" fmla="*/ 7691279 w 7767918"/>
              <a:gd name="connsiteY70" fmla="*/ 3214 h 2869483"/>
              <a:gd name="connsiteX71" fmla="*/ 7735073 w 7767918"/>
              <a:gd name="connsiteY71" fmla="*/ 359047 h 2869483"/>
              <a:gd name="connsiteX72" fmla="*/ 7767918 w 7767918"/>
              <a:gd name="connsiteY72" fmla="*/ 386419 h 2869483"/>
              <a:gd name="connsiteX0" fmla="*/ 0 w 7767918"/>
              <a:gd name="connsiteY0" fmla="*/ 2417405 h 2869483"/>
              <a:gd name="connsiteX1" fmla="*/ 109485 w 7767918"/>
              <a:gd name="connsiteY1" fmla="*/ 2362662 h 2869483"/>
              <a:gd name="connsiteX2" fmla="*/ 180650 w 7767918"/>
              <a:gd name="connsiteY2" fmla="*/ 2072521 h 2869483"/>
              <a:gd name="connsiteX3" fmla="*/ 246340 w 7767918"/>
              <a:gd name="connsiteY3" fmla="*/ 2247700 h 2869483"/>
              <a:gd name="connsiteX4" fmla="*/ 361299 w 7767918"/>
              <a:gd name="connsiteY4" fmla="*/ 2006829 h 2869483"/>
              <a:gd name="connsiteX5" fmla="*/ 426990 w 7767918"/>
              <a:gd name="connsiteY5" fmla="*/ 1486765 h 2869483"/>
              <a:gd name="connsiteX6" fmla="*/ 613113 w 7767918"/>
              <a:gd name="connsiteY6" fmla="*/ 1300637 h 2869483"/>
              <a:gd name="connsiteX7" fmla="*/ 733546 w 7767918"/>
              <a:gd name="connsiteY7" fmla="*/ 583496 h 2869483"/>
              <a:gd name="connsiteX8" fmla="*/ 843030 w 7767918"/>
              <a:gd name="connsiteY8" fmla="*/ 1333483 h 2869483"/>
              <a:gd name="connsiteX9" fmla="*/ 875876 w 7767918"/>
              <a:gd name="connsiteY9" fmla="*/ 1689316 h 2869483"/>
              <a:gd name="connsiteX10" fmla="*/ 952515 w 7767918"/>
              <a:gd name="connsiteY10" fmla="*/ 2012303 h 2869483"/>
              <a:gd name="connsiteX11" fmla="*/ 1067473 w 7767918"/>
              <a:gd name="connsiteY11" fmla="*/ 2192957 h 2869483"/>
              <a:gd name="connsiteX12" fmla="*/ 1127690 w 7767918"/>
              <a:gd name="connsiteY12" fmla="*/ 2028726 h 2869483"/>
              <a:gd name="connsiteX13" fmla="*/ 1231700 w 7767918"/>
              <a:gd name="connsiteY13" fmla="*/ 2160111 h 2869483"/>
              <a:gd name="connsiteX14" fmla="*/ 1412349 w 7767918"/>
              <a:gd name="connsiteY14" fmla="*/ 1924713 h 2869483"/>
              <a:gd name="connsiteX15" fmla="*/ 1478040 w 7767918"/>
              <a:gd name="connsiteY15" fmla="*/ 2088944 h 2869483"/>
              <a:gd name="connsiteX16" fmla="*/ 1631318 w 7767918"/>
              <a:gd name="connsiteY16" fmla="*/ 2121790 h 2869483"/>
              <a:gd name="connsiteX17" fmla="*/ 1664163 w 7767918"/>
              <a:gd name="connsiteY17" fmla="*/ 2214854 h 2869483"/>
              <a:gd name="connsiteX18" fmla="*/ 1806493 w 7767918"/>
              <a:gd name="connsiteY18" fmla="*/ 2198431 h 2869483"/>
              <a:gd name="connsiteX19" fmla="*/ 2009039 w 7767918"/>
              <a:gd name="connsiteY19" fmla="*/ 2614482 h 2869483"/>
              <a:gd name="connsiteX20" fmla="*/ 2156843 w 7767918"/>
              <a:gd name="connsiteY20" fmla="*/ 2669226 h 2869483"/>
              <a:gd name="connsiteX21" fmla="*/ 2299173 w 7767918"/>
              <a:gd name="connsiteY21" fmla="*/ 2526893 h 2869483"/>
              <a:gd name="connsiteX22" fmla="*/ 2392234 w 7767918"/>
              <a:gd name="connsiteY22" fmla="*/ 2598059 h 2869483"/>
              <a:gd name="connsiteX23" fmla="*/ 2501719 w 7767918"/>
              <a:gd name="connsiteY23" fmla="*/ 2614482 h 2869483"/>
              <a:gd name="connsiteX24" fmla="*/ 2638574 w 7767918"/>
              <a:gd name="connsiteY24" fmla="*/ 2674700 h 2869483"/>
              <a:gd name="connsiteX25" fmla="*/ 2731636 w 7767918"/>
              <a:gd name="connsiteY25" fmla="*/ 2625431 h 2869483"/>
              <a:gd name="connsiteX26" fmla="*/ 2912285 w 7767918"/>
              <a:gd name="connsiteY26" fmla="*/ 2778713 h 2869483"/>
              <a:gd name="connsiteX27" fmla="*/ 3076512 w 7767918"/>
              <a:gd name="connsiteY27" fmla="*/ 2603534 h 2869483"/>
              <a:gd name="connsiteX28" fmla="*/ 3279058 w 7767918"/>
              <a:gd name="connsiteY28" fmla="*/ 2762290 h 2869483"/>
              <a:gd name="connsiteX29" fmla="*/ 3394017 w 7767918"/>
              <a:gd name="connsiteY29" fmla="*/ 2696598 h 2869483"/>
              <a:gd name="connsiteX30" fmla="*/ 3443285 w 7767918"/>
              <a:gd name="connsiteY30" fmla="*/ 2652803 h 2869483"/>
              <a:gd name="connsiteX31" fmla="*/ 3514450 w 7767918"/>
              <a:gd name="connsiteY31" fmla="*/ 2707546 h 2869483"/>
              <a:gd name="connsiteX32" fmla="*/ 3607511 w 7767918"/>
              <a:gd name="connsiteY32" fmla="*/ 2565213 h 2869483"/>
              <a:gd name="connsiteX33" fmla="*/ 3722470 w 7767918"/>
              <a:gd name="connsiteY33" fmla="*/ 2691123 h 2869483"/>
              <a:gd name="connsiteX34" fmla="*/ 3804583 w 7767918"/>
              <a:gd name="connsiteY34" fmla="*/ 2685649 h 2869483"/>
              <a:gd name="connsiteX35" fmla="*/ 3963336 w 7767918"/>
              <a:gd name="connsiteY35" fmla="*/ 2515944 h 2869483"/>
              <a:gd name="connsiteX36" fmla="*/ 4061872 w 7767918"/>
              <a:gd name="connsiteY36" fmla="*/ 2614482 h 2869483"/>
              <a:gd name="connsiteX37" fmla="*/ 4242521 w 7767918"/>
              <a:gd name="connsiteY37" fmla="*/ 2433829 h 2869483"/>
              <a:gd name="connsiteX38" fmla="*/ 4335583 w 7767918"/>
              <a:gd name="connsiteY38" fmla="*/ 2483098 h 2869483"/>
              <a:gd name="connsiteX39" fmla="*/ 4412222 w 7767918"/>
              <a:gd name="connsiteY39" fmla="*/ 2778713 h 2869483"/>
              <a:gd name="connsiteX40" fmla="*/ 4576448 w 7767918"/>
              <a:gd name="connsiteY40" fmla="*/ 2685649 h 2869483"/>
              <a:gd name="connsiteX41" fmla="*/ 4664036 w 7767918"/>
              <a:gd name="connsiteY41" fmla="*/ 2817033 h 2869483"/>
              <a:gd name="connsiteX42" fmla="*/ 4877530 w 7767918"/>
              <a:gd name="connsiteY42" fmla="*/ 2860828 h 2869483"/>
              <a:gd name="connsiteX43" fmla="*/ 5041757 w 7767918"/>
              <a:gd name="connsiteY43" fmla="*/ 2827982 h 2869483"/>
              <a:gd name="connsiteX44" fmla="*/ 5118396 w 7767918"/>
              <a:gd name="connsiteY44" fmla="*/ 2855354 h 2869483"/>
              <a:gd name="connsiteX45" fmla="*/ 5216932 w 7767918"/>
              <a:gd name="connsiteY45" fmla="*/ 2565213 h 2869483"/>
              <a:gd name="connsiteX46" fmla="*/ 5315468 w 7767918"/>
              <a:gd name="connsiteY46" fmla="*/ 2625431 h 2869483"/>
              <a:gd name="connsiteX47" fmla="*/ 5364736 w 7767918"/>
              <a:gd name="connsiteY47" fmla="*/ 2340764 h 2869483"/>
              <a:gd name="connsiteX48" fmla="*/ 5446849 w 7767918"/>
              <a:gd name="connsiteY48" fmla="*/ 2368136 h 2869483"/>
              <a:gd name="connsiteX49" fmla="*/ 5643921 w 7767918"/>
              <a:gd name="connsiteY49" fmla="*/ 2132739 h 2869483"/>
              <a:gd name="connsiteX50" fmla="*/ 5731509 w 7767918"/>
              <a:gd name="connsiteY50" fmla="*/ 2067047 h 2869483"/>
              <a:gd name="connsiteX51" fmla="*/ 5813622 w 7767918"/>
              <a:gd name="connsiteY51" fmla="*/ 1541508 h 2869483"/>
              <a:gd name="connsiteX52" fmla="*/ 5901209 w 7767918"/>
              <a:gd name="connsiteY52" fmla="*/ 2220329 h 2869483"/>
              <a:gd name="connsiteX53" fmla="*/ 6021642 w 7767918"/>
              <a:gd name="connsiteY53" fmla="*/ 1798803 h 2869483"/>
              <a:gd name="connsiteX54" fmla="*/ 6098281 w 7767918"/>
              <a:gd name="connsiteY54" fmla="*/ 1957560 h 2869483"/>
              <a:gd name="connsiteX55" fmla="*/ 6180395 w 7767918"/>
              <a:gd name="connsiteY55" fmla="*/ 2039675 h 2869483"/>
              <a:gd name="connsiteX56" fmla="*/ 6262508 w 7767918"/>
              <a:gd name="connsiteY56" fmla="*/ 2236752 h 2869483"/>
              <a:gd name="connsiteX57" fmla="*/ 6371992 w 7767918"/>
              <a:gd name="connsiteY57" fmla="*/ 1957560 h 2869483"/>
              <a:gd name="connsiteX58" fmla="*/ 6459580 w 7767918"/>
              <a:gd name="connsiteY58" fmla="*/ 2028726 h 2869483"/>
              <a:gd name="connsiteX59" fmla="*/ 6563590 w 7767918"/>
              <a:gd name="connsiteY59" fmla="*/ 2034201 h 2869483"/>
              <a:gd name="connsiteX60" fmla="*/ 6651178 w 7767918"/>
              <a:gd name="connsiteY60" fmla="*/ 1919239 h 2869483"/>
              <a:gd name="connsiteX61" fmla="*/ 6744239 w 7767918"/>
              <a:gd name="connsiteY61" fmla="*/ 1464867 h 2869483"/>
              <a:gd name="connsiteX62" fmla="*/ 6957734 w 7767918"/>
              <a:gd name="connsiteY62" fmla="*/ 1005022 h 2869483"/>
              <a:gd name="connsiteX63" fmla="*/ 7061744 w 7767918"/>
              <a:gd name="connsiteY63" fmla="*/ 550650 h 2869483"/>
              <a:gd name="connsiteX64" fmla="*/ 7121960 w 7767918"/>
              <a:gd name="connsiteY64" fmla="*/ 1130932 h 2869483"/>
              <a:gd name="connsiteX65" fmla="*/ 7154806 w 7767918"/>
              <a:gd name="connsiteY65" fmla="*/ 1295162 h 2869483"/>
              <a:gd name="connsiteX66" fmla="*/ 7247867 w 7767918"/>
              <a:gd name="connsiteY66" fmla="*/ 1557932 h 2869483"/>
              <a:gd name="connsiteX67" fmla="*/ 7329981 w 7767918"/>
              <a:gd name="connsiteY67" fmla="*/ 1306111 h 2869483"/>
              <a:gd name="connsiteX68" fmla="*/ 7466836 w 7767918"/>
              <a:gd name="connsiteY68" fmla="*/ 484958 h 2869483"/>
              <a:gd name="connsiteX69" fmla="*/ 7614640 w 7767918"/>
              <a:gd name="connsiteY69" fmla="*/ 200291 h 2869483"/>
              <a:gd name="connsiteX70" fmla="*/ 7691279 w 7767918"/>
              <a:gd name="connsiteY70" fmla="*/ 3214 h 2869483"/>
              <a:gd name="connsiteX71" fmla="*/ 7735073 w 7767918"/>
              <a:gd name="connsiteY71" fmla="*/ 359047 h 2869483"/>
              <a:gd name="connsiteX72" fmla="*/ 7767918 w 7767918"/>
              <a:gd name="connsiteY72" fmla="*/ 386419 h 2869483"/>
              <a:gd name="connsiteX0" fmla="*/ 0 w 7767918"/>
              <a:gd name="connsiteY0" fmla="*/ 2417405 h 2869483"/>
              <a:gd name="connsiteX1" fmla="*/ 109485 w 7767918"/>
              <a:gd name="connsiteY1" fmla="*/ 2362662 h 2869483"/>
              <a:gd name="connsiteX2" fmla="*/ 180650 w 7767918"/>
              <a:gd name="connsiteY2" fmla="*/ 2072521 h 2869483"/>
              <a:gd name="connsiteX3" fmla="*/ 246340 w 7767918"/>
              <a:gd name="connsiteY3" fmla="*/ 2247700 h 2869483"/>
              <a:gd name="connsiteX4" fmla="*/ 361299 w 7767918"/>
              <a:gd name="connsiteY4" fmla="*/ 2006829 h 2869483"/>
              <a:gd name="connsiteX5" fmla="*/ 426990 w 7767918"/>
              <a:gd name="connsiteY5" fmla="*/ 1486765 h 2869483"/>
              <a:gd name="connsiteX6" fmla="*/ 613113 w 7767918"/>
              <a:gd name="connsiteY6" fmla="*/ 1300637 h 2869483"/>
              <a:gd name="connsiteX7" fmla="*/ 733546 w 7767918"/>
              <a:gd name="connsiteY7" fmla="*/ 583496 h 2869483"/>
              <a:gd name="connsiteX8" fmla="*/ 843030 w 7767918"/>
              <a:gd name="connsiteY8" fmla="*/ 1333483 h 2869483"/>
              <a:gd name="connsiteX9" fmla="*/ 875876 w 7767918"/>
              <a:gd name="connsiteY9" fmla="*/ 1689316 h 2869483"/>
              <a:gd name="connsiteX10" fmla="*/ 952515 w 7767918"/>
              <a:gd name="connsiteY10" fmla="*/ 2012303 h 2869483"/>
              <a:gd name="connsiteX11" fmla="*/ 1067473 w 7767918"/>
              <a:gd name="connsiteY11" fmla="*/ 2192957 h 2869483"/>
              <a:gd name="connsiteX12" fmla="*/ 1127690 w 7767918"/>
              <a:gd name="connsiteY12" fmla="*/ 2028726 h 2869483"/>
              <a:gd name="connsiteX13" fmla="*/ 1231700 w 7767918"/>
              <a:gd name="connsiteY13" fmla="*/ 2160111 h 2869483"/>
              <a:gd name="connsiteX14" fmla="*/ 1412349 w 7767918"/>
              <a:gd name="connsiteY14" fmla="*/ 1924713 h 2869483"/>
              <a:gd name="connsiteX15" fmla="*/ 1478040 w 7767918"/>
              <a:gd name="connsiteY15" fmla="*/ 2088944 h 2869483"/>
              <a:gd name="connsiteX16" fmla="*/ 1631318 w 7767918"/>
              <a:gd name="connsiteY16" fmla="*/ 2121790 h 2869483"/>
              <a:gd name="connsiteX17" fmla="*/ 1697152 w 7767918"/>
              <a:gd name="connsiteY17" fmla="*/ 2214854 h 2869483"/>
              <a:gd name="connsiteX18" fmla="*/ 1806493 w 7767918"/>
              <a:gd name="connsiteY18" fmla="*/ 2198431 h 2869483"/>
              <a:gd name="connsiteX19" fmla="*/ 2009039 w 7767918"/>
              <a:gd name="connsiteY19" fmla="*/ 2614482 h 2869483"/>
              <a:gd name="connsiteX20" fmla="*/ 2156843 w 7767918"/>
              <a:gd name="connsiteY20" fmla="*/ 2669226 h 2869483"/>
              <a:gd name="connsiteX21" fmla="*/ 2299173 w 7767918"/>
              <a:gd name="connsiteY21" fmla="*/ 2526893 h 2869483"/>
              <a:gd name="connsiteX22" fmla="*/ 2392234 w 7767918"/>
              <a:gd name="connsiteY22" fmla="*/ 2598059 h 2869483"/>
              <a:gd name="connsiteX23" fmla="*/ 2501719 w 7767918"/>
              <a:gd name="connsiteY23" fmla="*/ 2614482 h 2869483"/>
              <a:gd name="connsiteX24" fmla="*/ 2638574 w 7767918"/>
              <a:gd name="connsiteY24" fmla="*/ 2674700 h 2869483"/>
              <a:gd name="connsiteX25" fmla="*/ 2731636 w 7767918"/>
              <a:gd name="connsiteY25" fmla="*/ 2625431 h 2869483"/>
              <a:gd name="connsiteX26" fmla="*/ 2912285 w 7767918"/>
              <a:gd name="connsiteY26" fmla="*/ 2778713 h 2869483"/>
              <a:gd name="connsiteX27" fmla="*/ 3076512 w 7767918"/>
              <a:gd name="connsiteY27" fmla="*/ 2603534 h 2869483"/>
              <a:gd name="connsiteX28" fmla="*/ 3279058 w 7767918"/>
              <a:gd name="connsiteY28" fmla="*/ 2762290 h 2869483"/>
              <a:gd name="connsiteX29" fmla="*/ 3394017 w 7767918"/>
              <a:gd name="connsiteY29" fmla="*/ 2696598 h 2869483"/>
              <a:gd name="connsiteX30" fmla="*/ 3443285 w 7767918"/>
              <a:gd name="connsiteY30" fmla="*/ 2652803 h 2869483"/>
              <a:gd name="connsiteX31" fmla="*/ 3514450 w 7767918"/>
              <a:gd name="connsiteY31" fmla="*/ 2707546 h 2869483"/>
              <a:gd name="connsiteX32" fmla="*/ 3607511 w 7767918"/>
              <a:gd name="connsiteY32" fmla="*/ 2565213 h 2869483"/>
              <a:gd name="connsiteX33" fmla="*/ 3722470 w 7767918"/>
              <a:gd name="connsiteY33" fmla="*/ 2691123 h 2869483"/>
              <a:gd name="connsiteX34" fmla="*/ 3804583 w 7767918"/>
              <a:gd name="connsiteY34" fmla="*/ 2685649 h 2869483"/>
              <a:gd name="connsiteX35" fmla="*/ 3963336 w 7767918"/>
              <a:gd name="connsiteY35" fmla="*/ 2515944 h 2869483"/>
              <a:gd name="connsiteX36" fmla="*/ 4061872 w 7767918"/>
              <a:gd name="connsiteY36" fmla="*/ 2614482 h 2869483"/>
              <a:gd name="connsiteX37" fmla="*/ 4242521 w 7767918"/>
              <a:gd name="connsiteY37" fmla="*/ 2433829 h 2869483"/>
              <a:gd name="connsiteX38" fmla="*/ 4335583 w 7767918"/>
              <a:gd name="connsiteY38" fmla="*/ 2483098 h 2869483"/>
              <a:gd name="connsiteX39" fmla="*/ 4412222 w 7767918"/>
              <a:gd name="connsiteY39" fmla="*/ 2778713 h 2869483"/>
              <a:gd name="connsiteX40" fmla="*/ 4576448 w 7767918"/>
              <a:gd name="connsiteY40" fmla="*/ 2685649 h 2869483"/>
              <a:gd name="connsiteX41" fmla="*/ 4664036 w 7767918"/>
              <a:gd name="connsiteY41" fmla="*/ 2817033 h 2869483"/>
              <a:gd name="connsiteX42" fmla="*/ 4877530 w 7767918"/>
              <a:gd name="connsiteY42" fmla="*/ 2860828 h 2869483"/>
              <a:gd name="connsiteX43" fmla="*/ 5041757 w 7767918"/>
              <a:gd name="connsiteY43" fmla="*/ 2827982 h 2869483"/>
              <a:gd name="connsiteX44" fmla="*/ 5118396 w 7767918"/>
              <a:gd name="connsiteY44" fmla="*/ 2855354 h 2869483"/>
              <a:gd name="connsiteX45" fmla="*/ 5216932 w 7767918"/>
              <a:gd name="connsiteY45" fmla="*/ 2565213 h 2869483"/>
              <a:gd name="connsiteX46" fmla="*/ 5315468 w 7767918"/>
              <a:gd name="connsiteY46" fmla="*/ 2625431 h 2869483"/>
              <a:gd name="connsiteX47" fmla="*/ 5364736 w 7767918"/>
              <a:gd name="connsiteY47" fmla="*/ 2340764 h 2869483"/>
              <a:gd name="connsiteX48" fmla="*/ 5446849 w 7767918"/>
              <a:gd name="connsiteY48" fmla="*/ 2368136 h 2869483"/>
              <a:gd name="connsiteX49" fmla="*/ 5643921 w 7767918"/>
              <a:gd name="connsiteY49" fmla="*/ 2132739 h 2869483"/>
              <a:gd name="connsiteX50" fmla="*/ 5731509 w 7767918"/>
              <a:gd name="connsiteY50" fmla="*/ 2067047 h 2869483"/>
              <a:gd name="connsiteX51" fmla="*/ 5813622 w 7767918"/>
              <a:gd name="connsiteY51" fmla="*/ 1541508 h 2869483"/>
              <a:gd name="connsiteX52" fmla="*/ 5901209 w 7767918"/>
              <a:gd name="connsiteY52" fmla="*/ 2220329 h 2869483"/>
              <a:gd name="connsiteX53" fmla="*/ 6021642 w 7767918"/>
              <a:gd name="connsiteY53" fmla="*/ 1798803 h 2869483"/>
              <a:gd name="connsiteX54" fmla="*/ 6098281 w 7767918"/>
              <a:gd name="connsiteY54" fmla="*/ 1957560 h 2869483"/>
              <a:gd name="connsiteX55" fmla="*/ 6180395 w 7767918"/>
              <a:gd name="connsiteY55" fmla="*/ 2039675 h 2869483"/>
              <a:gd name="connsiteX56" fmla="*/ 6262508 w 7767918"/>
              <a:gd name="connsiteY56" fmla="*/ 2236752 h 2869483"/>
              <a:gd name="connsiteX57" fmla="*/ 6371992 w 7767918"/>
              <a:gd name="connsiteY57" fmla="*/ 1957560 h 2869483"/>
              <a:gd name="connsiteX58" fmla="*/ 6459580 w 7767918"/>
              <a:gd name="connsiteY58" fmla="*/ 2028726 h 2869483"/>
              <a:gd name="connsiteX59" fmla="*/ 6563590 w 7767918"/>
              <a:gd name="connsiteY59" fmla="*/ 2034201 h 2869483"/>
              <a:gd name="connsiteX60" fmla="*/ 6651178 w 7767918"/>
              <a:gd name="connsiteY60" fmla="*/ 1919239 h 2869483"/>
              <a:gd name="connsiteX61" fmla="*/ 6744239 w 7767918"/>
              <a:gd name="connsiteY61" fmla="*/ 1464867 h 2869483"/>
              <a:gd name="connsiteX62" fmla="*/ 6957734 w 7767918"/>
              <a:gd name="connsiteY62" fmla="*/ 1005022 h 2869483"/>
              <a:gd name="connsiteX63" fmla="*/ 7061744 w 7767918"/>
              <a:gd name="connsiteY63" fmla="*/ 550650 h 2869483"/>
              <a:gd name="connsiteX64" fmla="*/ 7121960 w 7767918"/>
              <a:gd name="connsiteY64" fmla="*/ 1130932 h 2869483"/>
              <a:gd name="connsiteX65" fmla="*/ 7154806 w 7767918"/>
              <a:gd name="connsiteY65" fmla="*/ 1295162 h 2869483"/>
              <a:gd name="connsiteX66" fmla="*/ 7247867 w 7767918"/>
              <a:gd name="connsiteY66" fmla="*/ 1557932 h 2869483"/>
              <a:gd name="connsiteX67" fmla="*/ 7329981 w 7767918"/>
              <a:gd name="connsiteY67" fmla="*/ 1306111 h 2869483"/>
              <a:gd name="connsiteX68" fmla="*/ 7466836 w 7767918"/>
              <a:gd name="connsiteY68" fmla="*/ 484958 h 2869483"/>
              <a:gd name="connsiteX69" fmla="*/ 7614640 w 7767918"/>
              <a:gd name="connsiteY69" fmla="*/ 200291 h 2869483"/>
              <a:gd name="connsiteX70" fmla="*/ 7691279 w 7767918"/>
              <a:gd name="connsiteY70" fmla="*/ 3214 h 2869483"/>
              <a:gd name="connsiteX71" fmla="*/ 7735073 w 7767918"/>
              <a:gd name="connsiteY71" fmla="*/ 359047 h 2869483"/>
              <a:gd name="connsiteX72" fmla="*/ 7767918 w 7767918"/>
              <a:gd name="connsiteY72" fmla="*/ 386419 h 2869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767918" h="2869483">
                <a:moveTo>
                  <a:pt x="0" y="2417405"/>
                </a:moveTo>
                <a:cubicBezTo>
                  <a:pt x="39688" y="2418774"/>
                  <a:pt x="79377" y="2420143"/>
                  <a:pt x="109485" y="2362662"/>
                </a:cubicBezTo>
                <a:cubicBezTo>
                  <a:pt x="139593" y="2305181"/>
                  <a:pt x="157841" y="2091681"/>
                  <a:pt x="180650" y="2072521"/>
                </a:cubicBezTo>
                <a:cubicBezTo>
                  <a:pt x="203459" y="2053361"/>
                  <a:pt x="216232" y="2258649"/>
                  <a:pt x="246340" y="2247700"/>
                </a:cubicBezTo>
                <a:cubicBezTo>
                  <a:pt x="276448" y="2236751"/>
                  <a:pt x="331191" y="2133651"/>
                  <a:pt x="361299" y="2006829"/>
                </a:cubicBezTo>
                <a:cubicBezTo>
                  <a:pt x="391407" y="1880007"/>
                  <a:pt x="385021" y="1604464"/>
                  <a:pt x="426990" y="1486765"/>
                </a:cubicBezTo>
                <a:cubicBezTo>
                  <a:pt x="468959" y="1369066"/>
                  <a:pt x="562020" y="1451182"/>
                  <a:pt x="613113" y="1300637"/>
                </a:cubicBezTo>
                <a:cubicBezTo>
                  <a:pt x="664206" y="1150092"/>
                  <a:pt x="695227" y="578022"/>
                  <a:pt x="733546" y="583496"/>
                </a:cubicBezTo>
                <a:cubicBezTo>
                  <a:pt x="771866" y="588970"/>
                  <a:pt x="819308" y="1149180"/>
                  <a:pt x="843030" y="1333483"/>
                </a:cubicBezTo>
                <a:cubicBezTo>
                  <a:pt x="866752" y="1517786"/>
                  <a:pt x="857629" y="1576179"/>
                  <a:pt x="875876" y="1689316"/>
                </a:cubicBezTo>
                <a:cubicBezTo>
                  <a:pt x="894123" y="1802453"/>
                  <a:pt x="920582" y="1928363"/>
                  <a:pt x="952515" y="2012303"/>
                </a:cubicBezTo>
                <a:cubicBezTo>
                  <a:pt x="984448" y="2096243"/>
                  <a:pt x="1038277" y="2190220"/>
                  <a:pt x="1067473" y="2192957"/>
                </a:cubicBezTo>
                <a:cubicBezTo>
                  <a:pt x="1096669" y="2195694"/>
                  <a:pt x="1100319" y="2034200"/>
                  <a:pt x="1127690" y="2028726"/>
                </a:cubicBezTo>
                <a:cubicBezTo>
                  <a:pt x="1155061" y="2023252"/>
                  <a:pt x="1184257" y="2177446"/>
                  <a:pt x="1231700" y="2160111"/>
                </a:cubicBezTo>
                <a:cubicBezTo>
                  <a:pt x="1279143" y="2142775"/>
                  <a:pt x="1371292" y="1936574"/>
                  <a:pt x="1412349" y="1924713"/>
                </a:cubicBezTo>
                <a:cubicBezTo>
                  <a:pt x="1453406" y="1912852"/>
                  <a:pt x="1441545" y="2056098"/>
                  <a:pt x="1478040" y="2088944"/>
                </a:cubicBezTo>
                <a:cubicBezTo>
                  <a:pt x="1514535" y="2121790"/>
                  <a:pt x="1594799" y="2100805"/>
                  <a:pt x="1631318" y="2121790"/>
                </a:cubicBezTo>
                <a:cubicBezTo>
                  <a:pt x="1667837" y="2142775"/>
                  <a:pt x="1667956" y="2202081"/>
                  <a:pt x="1697152" y="2214854"/>
                </a:cubicBezTo>
                <a:cubicBezTo>
                  <a:pt x="1726348" y="2227627"/>
                  <a:pt x="1754512" y="2131826"/>
                  <a:pt x="1806493" y="2198431"/>
                </a:cubicBezTo>
                <a:cubicBezTo>
                  <a:pt x="1858474" y="2265036"/>
                  <a:pt x="1950647" y="2536016"/>
                  <a:pt x="2009039" y="2614482"/>
                </a:cubicBezTo>
                <a:cubicBezTo>
                  <a:pt x="2067431" y="2692948"/>
                  <a:pt x="2108487" y="2683824"/>
                  <a:pt x="2156843" y="2669226"/>
                </a:cubicBezTo>
                <a:cubicBezTo>
                  <a:pt x="2205199" y="2654628"/>
                  <a:pt x="2259941" y="2538754"/>
                  <a:pt x="2299173" y="2526893"/>
                </a:cubicBezTo>
                <a:cubicBezTo>
                  <a:pt x="2338405" y="2515032"/>
                  <a:pt x="2358476" y="2583461"/>
                  <a:pt x="2392234" y="2598059"/>
                </a:cubicBezTo>
                <a:cubicBezTo>
                  <a:pt x="2425992" y="2612657"/>
                  <a:pt x="2460662" y="2601708"/>
                  <a:pt x="2501719" y="2614482"/>
                </a:cubicBezTo>
                <a:cubicBezTo>
                  <a:pt x="2542776" y="2627256"/>
                  <a:pt x="2600255" y="2672875"/>
                  <a:pt x="2638574" y="2674700"/>
                </a:cubicBezTo>
                <a:cubicBezTo>
                  <a:pt x="2676893" y="2676525"/>
                  <a:pt x="2686018" y="2608096"/>
                  <a:pt x="2731636" y="2625431"/>
                </a:cubicBezTo>
                <a:cubicBezTo>
                  <a:pt x="2777254" y="2642766"/>
                  <a:pt x="2854806" y="2782362"/>
                  <a:pt x="2912285" y="2778713"/>
                </a:cubicBezTo>
                <a:cubicBezTo>
                  <a:pt x="2969764" y="2775064"/>
                  <a:pt x="3015383" y="2606271"/>
                  <a:pt x="3076512" y="2603534"/>
                </a:cubicBezTo>
                <a:cubicBezTo>
                  <a:pt x="3137641" y="2600797"/>
                  <a:pt x="3226141" y="2746779"/>
                  <a:pt x="3279058" y="2762290"/>
                </a:cubicBezTo>
                <a:cubicBezTo>
                  <a:pt x="3331975" y="2777801"/>
                  <a:pt x="3366646" y="2714846"/>
                  <a:pt x="3394017" y="2696598"/>
                </a:cubicBezTo>
                <a:cubicBezTo>
                  <a:pt x="3421388" y="2678350"/>
                  <a:pt x="3423213" y="2650978"/>
                  <a:pt x="3443285" y="2652803"/>
                </a:cubicBezTo>
                <a:cubicBezTo>
                  <a:pt x="3463357" y="2654628"/>
                  <a:pt x="3487079" y="2722144"/>
                  <a:pt x="3514450" y="2707546"/>
                </a:cubicBezTo>
                <a:cubicBezTo>
                  <a:pt x="3541821" y="2692948"/>
                  <a:pt x="3572841" y="2567950"/>
                  <a:pt x="3607511" y="2565213"/>
                </a:cubicBezTo>
                <a:cubicBezTo>
                  <a:pt x="3642181" y="2562476"/>
                  <a:pt x="3689625" y="2671050"/>
                  <a:pt x="3722470" y="2691123"/>
                </a:cubicBezTo>
                <a:cubicBezTo>
                  <a:pt x="3755315" y="2711196"/>
                  <a:pt x="3764439" y="2714845"/>
                  <a:pt x="3804583" y="2685649"/>
                </a:cubicBezTo>
                <a:cubicBezTo>
                  <a:pt x="3844727" y="2656453"/>
                  <a:pt x="3920454" y="2527805"/>
                  <a:pt x="3963336" y="2515944"/>
                </a:cubicBezTo>
                <a:cubicBezTo>
                  <a:pt x="4006218" y="2504083"/>
                  <a:pt x="4015341" y="2628168"/>
                  <a:pt x="4061872" y="2614482"/>
                </a:cubicBezTo>
                <a:cubicBezTo>
                  <a:pt x="4108403" y="2600796"/>
                  <a:pt x="4196903" y="2455726"/>
                  <a:pt x="4242521" y="2433829"/>
                </a:cubicBezTo>
                <a:cubicBezTo>
                  <a:pt x="4288139" y="2411932"/>
                  <a:pt x="4307300" y="2425617"/>
                  <a:pt x="4335583" y="2483098"/>
                </a:cubicBezTo>
                <a:cubicBezTo>
                  <a:pt x="4363866" y="2540579"/>
                  <a:pt x="4372078" y="2744954"/>
                  <a:pt x="4412222" y="2778713"/>
                </a:cubicBezTo>
                <a:cubicBezTo>
                  <a:pt x="4452366" y="2812472"/>
                  <a:pt x="4534479" y="2679262"/>
                  <a:pt x="4576448" y="2685649"/>
                </a:cubicBezTo>
                <a:cubicBezTo>
                  <a:pt x="4618417" y="2692036"/>
                  <a:pt x="4613856" y="2787837"/>
                  <a:pt x="4664036" y="2817033"/>
                </a:cubicBezTo>
                <a:cubicBezTo>
                  <a:pt x="4714216" y="2846229"/>
                  <a:pt x="4814577" y="2859003"/>
                  <a:pt x="4877530" y="2860828"/>
                </a:cubicBezTo>
                <a:cubicBezTo>
                  <a:pt x="4940483" y="2862653"/>
                  <a:pt x="5001613" y="2828894"/>
                  <a:pt x="5041757" y="2827982"/>
                </a:cubicBezTo>
                <a:cubicBezTo>
                  <a:pt x="5081901" y="2827070"/>
                  <a:pt x="5089200" y="2899149"/>
                  <a:pt x="5118396" y="2855354"/>
                </a:cubicBezTo>
                <a:cubicBezTo>
                  <a:pt x="5147592" y="2811559"/>
                  <a:pt x="5184087" y="2603533"/>
                  <a:pt x="5216932" y="2565213"/>
                </a:cubicBezTo>
                <a:cubicBezTo>
                  <a:pt x="5249777" y="2526893"/>
                  <a:pt x="5290834" y="2662839"/>
                  <a:pt x="5315468" y="2625431"/>
                </a:cubicBezTo>
                <a:cubicBezTo>
                  <a:pt x="5340102" y="2588023"/>
                  <a:pt x="5342839" y="2383646"/>
                  <a:pt x="5364736" y="2340764"/>
                </a:cubicBezTo>
                <a:cubicBezTo>
                  <a:pt x="5386633" y="2297882"/>
                  <a:pt x="5400318" y="2402807"/>
                  <a:pt x="5446849" y="2368136"/>
                </a:cubicBezTo>
                <a:cubicBezTo>
                  <a:pt x="5493380" y="2333465"/>
                  <a:pt x="5596478" y="2182920"/>
                  <a:pt x="5643921" y="2132739"/>
                </a:cubicBezTo>
                <a:cubicBezTo>
                  <a:pt x="5691364" y="2082558"/>
                  <a:pt x="5703226" y="2165585"/>
                  <a:pt x="5731509" y="2067047"/>
                </a:cubicBezTo>
                <a:cubicBezTo>
                  <a:pt x="5759792" y="1968509"/>
                  <a:pt x="5785339" y="1515961"/>
                  <a:pt x="5813622" y="1541508"/>
                </a:cubicBezTo>
                <a:cubicBezTo>
                  <a:pt x="5841905" y="1567055"/>
                  <a:pt x="5866539" y="2177447"/>
                  <a:pt x="5901209" y="2220329"/>
                </a:cubicBezTo>
                <a:cubicBezTo>
                  <a:pt x="5935879" y="2263211"/>
                  <a:pt x="5988797" y="1842598"/>
                  <a:pt x="6021642" y="1798803"/>
                </a:cubicBezTo>
                <a:cubicBezTo>
                  <a:pt x="6054487" y="1755008"/>
                  <a:pt x="6071822" y="1917415"/>
                  <a:pt x="6098281" y="1957560"/>
                </a:cubicBezTo>
                <a:cubicBezTo>
                  <a:pt x="6124740" y="1997705"/>
                  <a:pt x="6153024" y="1993143"/>
                  <a:pt x="6180395" y="2039675"/>
                </a:cubicBezTo>
                <a:cubicBezTo>
                  <a:pt x="6207766" y="2086207"/>
                  <a:pt x="6230575" y="2250438"/>
                  <a:pt x="6262508" y="2236752"/>
                </a:cubicBezTo>
                <a:cubicBezTo>
                  <a:pt x="6294441" y="2223066"/>
                  <a:pt x="6339147" y="1992231"/>
                  <a:pt x="6371992" y="1957560"/>
                </a:cubicBezTo>
                <a:cubicBezTo>
                  <a:pt x="6404837" y="1922889"/>
                  <a:pt x="6427647" y="2015953"/>
                  <a:pt x="6459580" y="2028726"/>
                </a:cubicBezTo>
                <a:cubicBezTo>
                  <a:pt x="6491513" y="2041499"/>
                  <a:pt x="6531657" y="2052449"/>
                  <a:pt x="6563590" y="2034201"/>
                </a:cubicBezTo>
                <a:cubicBezTo>
                  <a:pt x="6595523" y="2015953"/>
                  <a:pt x="6621070" y="2014128"/>
                  <a:pt x="6651178" y="1919239"/>
                </a:cubicBezTo>
                <a:cubicBezTo>
                  <a:pt x="6681286" y="1824350"/>
                  <a:pt x="6693146" y="1617236"/>
                  <a:pt x="6744239" y="1464867"/>
                </a:cubicBezTo>
                <a:cubicBezTo>
                  <a:pt x="6795332" y="1312498"/>
                  <a:pt x="6904817" y="1157391"/>
                  <a:pt x="6957734" y="1005022"/>
                </a:cubicBezTo>
                <a:cubicBezTo>
                  <a:pt x="7010651" y="852653"/>
                  <a:pt x="7034373" y="529665"/>
                  <a:pt x="7061744" y="550650"/>
                </a:cubicBezTo>
                <a:cubicBezTo>
                  <a:pt x="7089115" y="571635"/>
                  <a:pt x="7106450" y="1006847"/>
                  <a:pt x="7121960" y="1130932"/>
                </a:cubicBezTo>
                <a:cubicBezTo>
                  <a:pt x="7137470" y="1255017"/>
                  <a:pt x="7133822" y="1223995"/>
                  <a:pt x="7154806" y="1295162"/>
                </a:cubicBezTo>
                <a:cubicBezTo>
                  <a:pt x="7175790" y="1366329"/>
                  <a:pt x="7218671" y="1556107"/>
                  <a:pt x="7247867" y="1557932"/>
                </a:cubicBezTo>
                <a:cubicBezTo>
                  <a:pt x="7277063" y="1559757"/>
                  <a:pt x="7293486" y="1484940"/>
                  <a:pt x="7329981" y="1306111"/>
                </a:cubicBezTo>
                <a:cubicBezTo>
                  <a:pt x="7366476" y="1127282"/>
                  <a:pt x="7419393" y="669261"/>
                  <a:pt x="7466836" y="484958"/>
                </a:cubicBezTo>
                <a:cubicBezTo>
                  <a:pt x="7514279" y="300655"/>
                  <a:pt x="7577233" y="280582"/>
                  <a:pt x="7614640" y="200291"/>
                </a:cubicBezTo>
                <a:cubicBezTo>
                  <a:pt x="7652047" y="120000"/>
                  <a:pt x="7671207" y="-23245"/>
                  <a:pt x="7691279" y="3214"/>
                </a:cubicBezTo>
                <a:cubicBezTo>
                  <a:pt x="7711351" y="29673"/>
                  <a:pt x="7722300" y="295180"/>
                  <a:pt x="7735073" y="359047"/>
                </a:cubicBezTo>
                <a:cubicBezTo>
                  <a:pt x="7747846" y="422914"/>
                  <a:pt x="7757882" y="404666"/>
                  <a:pt x="7767918" y="386419"/>
                </a:cubicBezTo>
              </a:path>
            </a:pathLst>
          </a:custGeom>
          <a:ln w="76200" cmpd="sng">
            <a:solidFill>
              <a:schemeClr val="accent1">
                <a:lumMod val="50000"/>
              </a:schemeClr>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28751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63782" y="6305129"/>
            <a:ext cx="5180218" cy="338554"/>
          </a:xfrm>
          <a:prstGeom prst="rect">
            <a:avLst/>
          </a:prstGeom>
          <a:noFill/>
        </p:spPr>
        <p:txBody>
          <a:bodyPr wrap="square" rtlCol="0">
            <a:spAutoFit/>
          </a:bodyPr>
          <a:lstStyle/>
          <a:p>
            <a:pPr algn="r"/>
            <a:r>
              <a:rPr lang="en-US" sz="1600" dirty="0" smtClean="0">
                <a:solidFill>
                  <a:srgbClr val="EBF1DD"/>
                </a:solidFill>
                <a:latin typeface="Franklin Gothic Book"/>
                <a:cs typeface="Franklin Gothic Book"/>
              </a:rPr>
              <a:t>Waldron. ORES, Social Security Admin, #108, 2007</a:t>
            </a:r>
          </a:p>
        </p:txBody>
      </p:sp>
      <p:sp>
        <p:nvSpPr>
          <p:cNvPr id="3" name="Title 2"/>
          <p:cNvSpPr>
            <a:spLocks noGrp="1"/>
          </p:cNvSpPr>
          <p:nvPr>
            <p:ph type="title"/>
          </p:nvPr>
        </p:nvSpPr>
        <p:spPr/>
        <p:txBody>
          <a:bodyPr>
            <a:normAutofit fontScale="90000"/>
          </a:bodyPr>
          <a:lstStyle/>
          <a:p>
            <a:r>
              <a:rPr lang="en-US" sz="4900" dirty="0" smtClean="0"/>
              <a:t>Widening Gap in Life Expectancy Between High and Low Earners</a:t>
            </a:r>
            <a:endParaRPr lang="en-US" sz="1600" dirty="0"/>
          </a:p>
        </p:txBody>
      </p:sp>
      <p:sp>
        <p:nvSpPr>
          <p:cNvPr id="2" name="TextBox 1"/>
          <p:cNvSpPr txBox="1"/>
          <p:nvPr/>
        </p:nvSpPr>
        <p:spPr>
          <a:xfrm>
            <a:off x="131954" y="2177076"/>
            <a:ext cx="1418506" cy="1631216"/>
          </a:xfrm>
          <a:prstGeom prst="rect">
            <a:avLst/>
          </a:prstGeom>
          <a:noFill/>
        </p:spPr>
        <p:txBody>
          <a:bodyPr wrap="square" rtlCol="0">
            <a:spAutoFit/>
          </a:bodyPr>
          <a:lstStyle/>
          <a:p>
            <a:r>
              <a:rPr lang="en-US" sz="2000" dirty="0" smtClean="0">
                <a:latin typeface="Franklin Gothic Book"/>
                <a:cs typeface="Franklin Gothic Book"/>
              </a:rPr>
              <a:t>Remaining Life Expectancy for Men Turning 60</a:t>
            </a:r>
            <a:endParaRPr lang="en-US" sz="2000" dirty="0">
              <a:latin typeface="Franklin Gothic Book"/>
              <a:cs typeface="Franklin Gothic Book"/>
            </a:endParaRPr>
          </a:p>
        </p:txBody>
      </p:sp>
      <p:graphicFrame>
        <p:nvGraphicFramePr>
          <p:cNvPr id="7" name="Chart 6"/>
          <p:cNvGraphicFramePr/>
          <p:nvPr>
            <p:extLst>
              <p:ext uri="{D42A27DB-BD31-4B8C-83A1-F6EECF244321}">
                <p14:modId xmlns:p14="http://schemas.microsoft.com/office/powerpoint/2010/main" val="1777174927"/>
              </p:ext>
            </p:extLst>
          </p:nvPr>
        </p:nvGraphicFramePr>
        <p:xfrm>
          <a:off x="1523999" y="1396999"/>
          <a:ext cx="7250941" cy="466418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254207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Labor’s Share </a:t>
            </a:r>
            <a:br>
              <a:rPr lang="en-US" dirty="0" smtClean="0"/>
            </a:br>
            <a:r>
              <a:rPr lang="en-US" dirty="0" smtClean="0"/>
              <a:t>Of National Income Is Shrinking</a:t>
            </a:r>
            <a:endParaRPr lang="en-US" sz="2700" dirty="0"/>
          </a:p>
        </p:txBody>
      </p:sp>
      <p:sp>
        <p:nvSpPr>
          <p:cNvPr id="4" name="TextBox 3"/>
          <p:cNvSpPr txBox="1"/>
          <p:nvPr/>
        </p:nvSpPr>
        <p:spPr>
          <a:xfrm>
            <a:off x="3963782" y="6183686"/>
            <a:ext cx="5180218" cy="276999"/>
          </a:xfrm>
          <a:prstGeom prst="rect">
            <a:avLst/>
          </a:prstGeom>
          <a:noFill/>
        </p:spPr>
        <p:txBody>
          <a:bodyPr wrap="square" rtlCol="0">
            <a:spAutoFit/>
          </a:bodyPr>
          <a:lstStyle/>
          <a:p>
            <a:pPr algn="r"/>
            <a:r>
              <a:rPr lang="en-US" sz="1200" dirty="0" smtClean="0">
                <a:solidFill>
                  <a:srgbClr val="EBF1DD"/>
                </a:solidFill>
                <a:latin typeface="Franklin Gothic Book"/>
                <a:cs typeface="Franklin Gothic Book"/>
              </a:rPr>
              <a:t>Source: US Commerce Department – “National Income by Type of Income”</a:t>
            </a:r>
            <a:endParaRPr lang="en-US" sz="1200" dirty="0">
              <a:solidFill>
                <a:srgbClr val="EBF1DD"/>
              </a:solidFill>
              <a:latin typeface="Franklin Gothic Book"/>
              <a:cs typeface="Franklin Gothic Book"/>
            </a:endParaRPr>
          </a:p>
        </p:txBody>
      </p:sp>
      <p:sp>
        <p:nvSpPr>
          <p:cNvPr id="3" name="Rectangle 2"/>
          <p:cNvSpPr/>
          <p:nvPr/>
        </p:nvSpPr>
        <p:spPr>
          <a:xfrm>
            <a:off x="2103017" y="1632808"/>
            <a:ext cx="6630689" cy="3842872"/>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50133833"/>
              </p:ext>
            </p:extLst>
          </p:nvPr>
        </p:nvGraphicFramePr>
        <p:xfrm>
          <a:off x="1317822" y="1410152"/>
          <a:ext cx="719219" cy="4642782"/>
        </p:xfrm>
        <a:graphic>
          <a:graphicData uri="http://schemas.openxmlformats.org/drawingml/2006/table">
            <a:tbl>
              <a:tblPr>
                <a:tableStyleId>{5C22544A-7EE6-4342-B048-85BDC9FD1C3A}</a:tableStyleId>
              </a:tblPr>
              <a:tblGrid>
                <a:gridCol w="719219"/>
              </a:tblGrid>
              <a:tr h="773797">
                <a:tc>
                  <a:txBody>
                    <a:bodyPr/>
                    <a:lstStyle/>
                    <a:p>
                      <a:pPr algn="r"/>
                      <a:r>
                        <a:rPr lang="en-US" sz="2000" dirty="0" smtClean="0">
                          <a:latin typeface="Franklin Gothic Book"/>
                          <a:cs typeface="Franklin Gothic Book"/>
                        </a:rPr>
                        <a:t>65%</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773797">
                <a:tc>
                  <a:txBody>
                    <a:bodyPr/>
                    <a:lstStyle/>
                    <a:p>
                      <a:pPr algn="r"/>
                      <a:r>
                        <a:rPr lang="en-US" sz="2000" dirty="0" smtClean="0">
                          <a:latin typeface="Franklin Gothic Book"/>
                          <a:cs typeface="Franklin Gothic Book"/>
                        </a:rPr>
                        <a:t>60%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773797">
                <a:tc>
                  <a:txBody>
                    <a:bodyPr/>
                    <a:lstStyle/>
                    <a:p>
                      <a:pPr algn="r"/>
                      <a:r>
                        <a:rPr lang="en-US" sz="2000" dirty="0" smtClean="0">
                          <a:latin typeface="Franklin Gothic Book"/>
                          <a:cs typeface="Franklin Gothic Book"/>
                        </a:rPr>
                        <a:t>55%</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773797">
                <a:tc>
                  <a:txBody>
                    <a:bodyPr/>
                    <a:lstStyle/>
                    <a:p>
                      <a:pPr algn="r"/>
                      <a:r>
                        <a:rPr lang="en-US" sz="2000" dirty="0" smtClean="0">
                          <a:latin typeface="Franklin Gothic Book"/>
                          <a:cs typeface="Franklin Gothic Book"/>
                        </a:rPr>
                        <a:t>50%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773797">
                <a:tc>
                  <a:txBody>
                    <a:bodyPr/>
                    <a:lstStyle/>
                    <a:p>
                      <a:pPr algn="r"/>
                      <a:r>
                        <a:rPr lang="en-US" sz="2000" dirty="0" smtClean="0">
                          <a:latin typeface="Franklin Gothic Book"/>
                          <a:cs typeface="Franklin Gothic Book"/>
                        </a:rPr>
                        <a:t>45%</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773797">
                <a:tc>
                  <a:txBody>
                    <a:bodyPr/>
                    <a:lstStyle/>
                    <a:p>
                      <a:pPr algn="r"/>
                      <a:r>
                        <a:rPr lang="en-US" sz="2000" dirty="0" smtClean="0">
                          <a:latin typeface="Franklin Gothic Book"/>
                          <a:cs typeface="Franklin Gothic Book"/>
                        </a:rPr>
                        <a:t>40%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657544440"/>
              </p:ext>
            </p:extLst>
          </p:nvPr>
        </p:nvGraphicFramePr>
        <p:xfrm>
          <a:off x="2094771" y="1641056"/>
          <a:ext cx="6630687" cy="3834625"/>
        </p:xfrm>
        <a:graphic>
          <a:graphicData uri="http://schemas.openxmlformats.org/drawingml/2006/table">
            <a:tbl>
              <a:tblPr>
                <a:tableStyleId>{5C22544A-7EE6-4342-B048-85BDC9FD1C3A}</a:tableStyleId>
              </a:tblPr>
              <a:tblGrid>
                <a:gridCol w="6630687"/>
              </a:tblGrid>
              <a:tr h="766925">
                <a:tc>
                  <a:txBody>
                    <a:bodyPr/>
                    <a:lstStyle/>
                    <a:p>
                      <a:endParaRPr lang="en-US" dirty="0"/>
                    </a:p>
                  </a:txBody>
                  <a:tcPr>
                    <a:lnL w="12700" cmpd="sng">
                      <a:noFill/>
                    </a:lnL>
                    <a:lnR w="12700" cmpd="sng">
                      <a:noFill/>
                    </a:lnR>
                    <a:lnT w="12700" cmpd="sng">
                      <a:noFill/>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noFill/>
                  </a:tcPr>
                </a:tc>
              </a:tr>
              <a:tr h="766925">
                <a:tc>
                  <a:txBody>
                    <a:bodyPr/>
                    <a:lstStyle/>
                    <a:p>
                      <a:endParaRPr lang="en-US" dirty="0"/>
                    </a:p>
                  </a:txBody>
                  <a:tcP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noFill/>
                  </a:tcPr>
                </a:tc>
              </a:tr>
              <a:tr h="766925">
                <a:tc>
                  <a:txBody>
                    <a:bodyPr/>
                    <a:lstStyle/>
                    <a:p>
                      <a:endParaRPr lang="en-US" dirty="0"/>
                    </a:p>
                  </a:txBody>
                  <a:tcP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noFill/>
                  </a:tcPr>
                </a:tc>
              </a:tr>
              <a:tr h="766925">
                <a:tc>
                  <a:txBody>
                    <a:bodyPr/>
                    <a:lstStyle/>
                    <a:p>
                      <a:endParaRPr lang="en-US" dirty="0"/>
                    </a:p>
                  </a:txBody>
                  <a:tcP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noFill/>
                  </a:tcPr>
                </a:tc>
              </a:tr>
              <a:tr h="766925">
                <a:tc>
                  <a:txBody>
                    <a:bodyPr/>
                    <a:lstStyle/>
                    <a:p>
                      <a:endParaRPr lang="en-US" dirty="0"/>
                    </a:p>
                  </a:txBody>
                  <a:tcPr>
                    <a:lnL w="12700" cmpd="sng">
                      <a:noFill/>
                    </a:lnL>
                    <a:lnR w="12700" cmpd="sng">
                      <a:noFill/>
                    </a:lnR>
                    <a:lnT w="9525" cap="flat" cmpd="sng" algn="ctr">
                      <a:solidFill>
                        <a:srgbClr val="003300"/>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0" name="TextBox 9"/>
          <p:cNvSpPr txBox="1"/>
          <p:nvPr/>
        </p:nvSpPr>
        <p:spPr>
          <a:xfrm>
            <a:off x="0" y="2193570"/>
            <a:ext cx="1410258" cy="1631216"/>
          </a:xfrm>
          <a:prstGeom prst="rect">
            <a:avLst/>
          </a:prstGeom>
          <a:noFill/>
        </p:spPr>
        <p:txBody>
          <a:bodyPr wrap="square" rtlCol="0">
            <a:spAutoFit/>
          </a:bodyPr>
          <a:lstStyle/>
          <a:p>
            <a:r>
              <a:rPr lang="en-US" sz="2000" dirty="0" smtClean="0">
                <a:latin typeface="Franklin Gothic Book"/>
                <a:cs typeface="Franklin Gothic Book"/>
              </a:rPr>
              <a:t>Wages and salaries as percent of national income</a:t>
            </a:r>
            <a:endParaRPr lang="en-US" sz="2000" dirty="0">
              <a:latin typeface="Franklin Gothic Book"/>
              <a:cs typeface="Franklin Gothic Book"/>
            </a:endParaRPr>
          </a:p>
        </p:txBody>
      </p:sp>
      <p:sp>
        <p:nvSpPr>
          <p:cNvPr id="11" name="TextBox 10"/>
          <p:cNvSpPr txBox="1"/>
          <p:nvPr/>
        </p:nvSpPr>
        <p:spPr>
          <a:xfrm>
            <a:off x="1723650" y="5570352"/>
            <a:ext cx="786293" cy="400110"/>
          </a:xfrm>
          <a:prstGeom prst="rect">
            <a:avLst/>
          </a:prstGeom>
          <a:noFill/>
        </p:spPr>
        <p:txBody>
          <a:bodyPr wrap="none" rtlCol="0">
            <a:spAutoFit/>
          </a:bodyPr>
          <a:lstStyle/>
          <a:p>
            <a:r>
              <a:rPr lang="en-US" sz="2000" dirty="0" smtClean="0">
                <a:latin typeface="Franklin Gothic Book"/>
                <a:cs typeface="Franklin Gothic Book"/>
              </a:rPr>
              <a:t>1929</a:t>
            </a:r>
            <a:endParaRPr lang="en-US" sz="2000" dirty="0">
              <a:latin typeface="Franklin Gothic Book"/>
              <a:cs typeface="Franklin Gothic Book"/>
            </a:endParaRPr>
          </a:p>
        </p:txBody>
      </p:sp>
      <p:sp>
        <p:nvSpPr>
          <p:cNvPr id="12" name="TextBox 11"/>
          <p:cNvSpPr txBox="1"/>
          <p:nvPr/>
        </p:nvSpPr>
        <p:spPr>
          <a:xfrm>
            <a:off x="5047137" y="5570352"/>
            <a:ext cx="768009" cy="400110"/>
          </a:xfrm>
          <a:prstGeom prst="rect">
            <a:avLst/>
          </a:prstGeom>
          <a:noFill/>
        </p:spPr>
        <p:txBody>
          <a:bodyPr wrap="none" rtlCol="0">
            <a:spAutoFit/>
          </a:bodyPr>
          <a:lstStyle/>
          <a:p>
            <a:r>
              <a:rPr lang="en-US" sz="2000" dirty="0" smtClean="0">
                <a:latin typeface="Franklin Gothic Book"/>
                <a:cs typeface="Franklin Gothic Book"/>
              </a:rPr>
              <a:t>1970</a:t>
            </a:r>
            <a:endParaRPr lang="en-US" sz="2000" dirty="0">
              <a:latin typeface="Franklin Gothic Book"/>
              <a:cs typeface="Franklin Gothic Book"/>
            </a:endParaRPr>
          </a:p>
        </p:txBody>
      </p:sp>
      <p:sp>
        <p:nvSpPr>
          <p:cNvPr id="13" name="TextBox 12"/>
          <p:cNvSpPr txBox="1"/>
          <p:nvPr/>
        </p:nvSpPr>
        <p:spPr>
          <a:xfrm>
            <a:off x="8353993" y="5570352"/>
            <a:ext cx="771891" cy="400110"/>
          </a:xfrm>
          <a:prstGeom prst="rect">
            <a:avLst/>
          </a:prstGeom>
          <a:noFill/>
        </p:spPr>
        <p:txBody>
          <a:bodyPr wrap="none" rtlCol="0">
            <a:spAutoFit/>
          </a:bodyPr>
          <a:lstStyle/>
          <a:p>
            <a:r>
              <a:rPr lang="en-US" sz="2000" dirty="0" smtClean="0">
                <a:latin typeface="Franklin Gothic Book"/>
                <a:cs typeface="Franklin Gothic Book"/>
              </a:rPr>
              <a:t>2011</a:t>
            </a:r>
            <a:endParaRPr lang="en-US" sz="2000" dirty="0">
              <a:latin typeface="Franklin Gothic Book"/>
              <a:cs typeface="Franklin Gothic Book"/>
            </a:endParaRPr>
          </a:p>
        </p:txBody>
      </p:sp>
      <p:sp>
        <p:nvSpPr>
          <p:cNvPr id="14" name="Freeform 13"/>
          <p:cNvSpPr/>
          <p:nvPr/>
        </p:nvSpPr>
        <p:spPr>
          <a:xfrm>
            <a:off x="2084917" y="2476500"/>
            <a:ext cx="6640541" cy="2995083"/>
          </a:xfrm>
          <a:custGeom>
            <a:avLst/>
            <a:gdLst>
              <a:gd name="connsiteX0" fmla="*/ 0 w 6672791"/>
              <a:gd name="connsiteY0" fmla="*/ 2995083 h 2995083"/>
              <a:gd name="connsiteX1" fmla="*/ 15875 w 6672791"/>
              <a:gd name="connsiteY1" fmla="*/ 788458 h 2995083"/>
              <a:gd name="connsiteX2" fmla="*/ 148166 w 6672791"/>
              <a:gd name="connsiteY2" fmla="*/ 264583 h 2995083"/>
              <a:gd name="connsiteX3" fmla="*/ 259291 w 6672791"/>
              <a:gd name="connsiteY3" fmla="*/ 0 h 2995083"/>
              <a:gd name="connsiteX4" fmla="*/ 312208 w 6672791"/>
              <a:gd name="connsiteY4" fmla="*/ 15875 h 2995083"/>
              <a:gd name="connsiteX5" fmla="*/ 407458 w 6672791"/>
              <a:gd name="connsiteY5" fmla="*/ 248708 h 2995083"/>
              <a:gd name="connsiteX6" fmla="*/ 470958 w 6672791"/>
              <a:gd name="connsiteY6" fmla="*/ 603250 h 2995083"/>
              <a:gd name="connsiteX7" fmla="*/ 571500 w 6672791"/>
              <a:gd name="connsiteY7" fmla="*/ 529167 h 2995083"/>
              <a:gd name="connsiteX8" fmla="*/ 635000 w 6672791"/>
              <a:gd name="connsiteY8" fmla="*/ 656167 h 2995083"/>
              <a:gd name="connsiteX9" fmla="*/ 740833 w 6672791"/>
              <a:gd name="connsiteY9" fmla="*/ 529167 h 2995083"/>
              <a:gd name="connsiteX10" fmla="*/ 793750 w 6672791"/>
              <a:gd name="connsiteY10" fmla="*/ 545042 h 2995083"/>
              <a:gd name="connsiteX11" fmla="*/ 978958 w 6672791"/>
              <a:gd name="connsiteY11" fmla="*/ 889000 h 2995083"/>
              <a:gd name="connsiteX12" fmla="*/ 1195916 w 6672791"/>
              <a:gd name="connsiteY12" fmla="*/ 121708 h 2995083"/>
              <a:gd name="connsiteX13" fmla="*/ 1301750 w 6672791"/>
              <a:gd name="connsiteY13" fmla="*/ 47625 h 2995083"/>
              <a:gd name="connsiteX14" fmla="*/ 1391708 w 6672791"/>
              <a:gd name="connsiteY14" fmla="*/ 465667 h 2995083"/>
              <a:gd name="connsiteX15" fmla="*/ 1455208 w 6672791"/>
              <a:gd name="connsiteY15" fmla="*/ 412750 h 2995083"/>
              <a:gd name="connsiteX16" fmla="*/ 1555750 w 6672791"/>
              <a:gd name="connsiteY16" fmla="*/ 582083 h 2995083"/>
              <a:gd name="connsiteX17" fmla="*/ 1624541 w 6672791"/>
              <a:gd name="connsiteY17" fmla="*/ 444500 h 2995083"/>
              <a:gd name="connsiteX18" fmla="*/ 1703916 w 6672791"/>
              <a:gd name="connsiteY18" fmla="*/ 534458 h 2995083"/>
              <a:gd name="connsiteX19" fmla="*/ 1778000 w 6672791"/>
              <a:gd name="connsiteY19" fmla="*/ 476250 h 2995083"/>
              <a:gd name="connsiteX20" fmla="*/ 1952625 w 6672791"/>
              <a:gd name="connsiteY20" fmla="*/ 132292 h 2995083"/>
              <a:gd name="connsiteX21" fmla="*/ 2047875 w 6672791"/>
              <a:gd name="connsiteY21" fmla="*/ 248708 h 2995083"/>
              <a:gd name="connsiteX22" fmla="*/ 2106083 w 6672791"/>
              <a:gd name="connsiteY22" fmla="*/ 370417 h 2995083"/>
              <a:gd name="connsiteX23" fmla="*/ 2185458 w 6672791"/>
              <a:gd name="connsiteY23" fmla="*/ 243417 h 2995083"/>
              <a:gd name="connsiteX24" fmla="*/ 2349500 w 6672791"/>
              <a:gd name="connsiteY24" fmla="*/ 248708 h 2995083"/>
              <a:gd name="connsiteX25" fmla="*/ 2428875 w 6672791"/>
              <a:gd name="connsiteY25" fmla="*/ 365125 h 2995083"/>
              <a:gd name="connsiteX26" fmla="*/ 2518833 w 6672791"/>
              <a:gd name="connsiteY26" fmla="*/ 328083 h 2995083"/>
              <a:gd name="connsiteX27" fmla="*/ 2709333 w 6672791"/>
              <a:gd name="connsiteY27" fmla="*/ 486833 h 2995083"/>
              <a:gd name="connsiteX28" fmla="*/ 2831041 w 6672791"/>
              <a:gd name="connsiteY28" fmla="*/ 529167 h 2995083"/>
              <a:gd name="connsiteX29" fmla="*/ 2905125 w 6672791"/>
              <a:gd name="connsiteY29" fmla="*/ 582083 h 2995083"/>
              <a:gd name="connsiteX30" fmla="*/ 3053291 w 6672791"/>
              <a:gd name="connsiteY30" fmla="*/ 428625 h 2995083"/>
              <a:gd name="connsiteX31" fmla="*/ 3085041 w 6672791"/>
              <a:gd name="connsiteY31" fmla="*/ 359833 h 2995083"/>
              <a:gd name="connsiteX32" fmla="*/ 3153833 w 6672791"/>
              <a:gd name="connsiteY32" fmla="*/ 338667 h 2995083"/>
              <a:gd name="connsiteX33" fmla="*/ 3317875 w 6672791"/>
              <a:gd name="connsiteY33" fmla="*/ 42333 h 2995083"/>
              <a:gd name="connsiteX34" fmla="*/ 3423708 w 6672791"/>
              <a:gd name="connsiteY34" fmla="*/ 232833 h 2995083"/>
              <a:gd name="connsiteX35" fmla="*/ 3497791 w 6672791"/>
              <a:gd name="connsiteY35" fmla="*/ 333375 h 2995083"/>
              <a:gd name="connsiteX36" fmla="*/ 3561291 w 6672791"/>
              <a:gd name="connsiteY36" fmla="*/ 412750 h 2995083"/>
              <a:gd name="connsiteX37" fmla="*/ 3656541 w 6672791"/>
              <a:gd name="connsiteY37" fmla="*/ 317500 h 2995083"/>
              <a:gd name="connsiteX38" fmla="*/ 3746500 w 6672791"/>
              <a:gd name="connsiteY38" fmla="*/ 492125 h 2995083"/>
              <a:gd name="connsiteX39" fmla="*/ 3857625 w 6672791"/>
              <a:gd name="connsiteY39" fmla="*/ 608542 h 2995083"/>
              <a:gd name="connsiteX40" fmla="*/ 3884083 w 6672791"/>
              <a:gd name="connsiteY40" fmla="*/ 650875 h 2995083"/>
              <a:gd name="connsiteX41" fmla="*/ 3958166 w 6672791"/>
              <a:gd name="connsiteY41" fmla="*/ 666750 h 2995083"/>
              <a:gd name="connsiteX42" fmla="*/ 4132791 w 6672791"/>
              <a:gd name="connsiteY42" fmla="*/ 486833 h 2995083"/>
              <a:gd name="connsiteX43" fmla="*/ 4228041 w 6672791"/>
              <a:gd name="connsiteY43" fmla="*/ 640292 h 2995083"/>
              <a:gd name="connsiteX44" fmla="*/ 4296833 w 6672791"/>
              <a:gd name="connsiteY44" fmla="*/ 603250 h 2995083"/>
              <a:gd name="connsiteX45" fmla="*/ 4402666 w 6672791"/>
              <a:gd name="connsiteY45" fmla="*/ 788458 h 2995083"/>
              <a:gd name="connsiteX46" fmla="*/ 4439708 w 6672791"/>
              <a:gd name="connsiteY46" fmla="*/ 920750 h 2995083"/>
              <a:gd name="connsiteX47" fmla="*/ 4439708 w 6672791"/>
              <a:gd name="connsiteY47" fmla="*/ 920750 h 2995083"/>
              <a:gd name="connsiteX48" fmla="*/ 4545541 w 6672791"/>
              <a:gd name="connsiteY48" fmla="*/ 904875 h 2995083"/>
              <a:gd name="connsiteX49" fmla="*/ 4619625 w 6672791"/>
              <a:gd name="connsiteY49" fmla="*/ 799042 h 2995083"/>
              <a:gd name="connsiteX50" fmla="*/ 4693708 w 6672791"/>
              <a:gd name="connsiteY50" fmla="*/ 799042 h 2995083"/>
              <a:gd name="connsiteX51" fmla="*/ 4852458 w 6672791"/>
              <a:gd name="connsiteY51" fmla="*/ 894292 h 2995083"/>
              <a:gd name="connsiteX52" fmla="*/ 4963583 w 6672791"/>
              <a:gd name="connsiteY52" fmla="*/ 841375 h 2995083"/>
              <a:gd name="connsiteX53" fmla="*/ 5169958 w 6672791"/>
              <a:gd name="connsiteY53" fmla="*/ 941917 h 2995083"/>
              <a:gd name="connsiteX54" fmla="*/ 5217583 w 6672791"/>
              <a:gd name="connsiteY54" fmla="*/ 1021292 h 2995083"/>
              <a:gd name="connsiteX55" fmla="*/ 5281083 w 6672791"/>
              <a:gd name="connsiteY55" fmla="*/ 1074208 h 2995083"/>
              <a:gd name="connsiteX56" fmla="*/ 5344583 w 6672791"/>
              <a:gd name="connsiteY56" fmla="*/ 1053042 h 2995083"/>
              <a:gd name="connsiteX57" fmla="*/ 5434541 w 6672791"/>
              <a:gd name="connsiteY57" fmla="*/ 1121833 h 2995083"/>
              <a:gd name="connsiteX58" fmla="*/ 5508625 w 6672791"/>
              <a:gd name="connsiteY58" fmla="*/ 1121833 h 2995083"/>
              <a:gd name="connsiteX59" fmla="*/ 5593291 w 6672791"/>
              <a:gd name="connsiteY59" fmla="*/ 994833 h 2995083"/>
              <a:gd name="connsiteX60" fmla="*/ 5677958 w 6672791"/>
              <a:gd name="connsiteY60" fmla="*/ 931333 h 2995083"/>
              <a:gd name="connsiteX61" fmla="*/ 5757333 w 6672791"/>
              <a:gd name="connsiteY61" fmla="*/ 841375 h 2995083"/>
              <a:gd name="connsiteX62" fmla="*/ 5826125 w 6672791"/>
              <a:gd name="connsiteY62" fmla="*/ 873125 h 2995083"/>
              <a:gd name="connsiteX63" fmla="*/ 5963708 w 6672791"/>
              <a:gd name="connsiteY63" fmla="*/ 1047750 h 2995083"/>
              <a:gd name="connsiteX64" fmla="*/ 6011333 w 6672791"/>
              <a:gd name="connsiteY64" fmla="*/ 1105958 h 2995083"/>
              <a:gd name="connsiteX65" fmla="*/ 6090708 w 6672791"/>
              <a:gd name="connsiteY65" fmla="*/ 1280583 h 2995083"/>
              <a:gd name="connsiteX66" fmla="*/ 6164791 w 6672791"/>
              <a:gd name="connsiteY66" fmla="*/ 1354667 h 2995083"/>
              <a:gd name="connsiteX67" fmla="*/ 6233583 w 6672791"/>
              <a:gd name="connsiteY67" fmla="*/ 1391708 h 2995083"/>
              <a:gd name="connsiteX68" fmla="*/ 6323541 w 6672791"/>
              <a:gd name="connsiteY68" fmla="*/ 1201208 h 2995083"/>
              <a:gd name="connsiteX69" fmla="*/ 6402916 w 6672791"/>
              <a:gd name="connsiteY69" fmla="*/ 1185333 h 2995083"/>
              <a:gd name="connsiteX70" fmla="*/ 6508750 w 6672791"/>
              <a:gd name="connsiteY70" fmla="*/ 1243542 h 2995083"/>
              <a:gd name="connsiteX71" fmla="*/ 6556375 w 6672791"/>
              <a:gd name="connsiteY71" fmla="*/ 1434042 h 2995083"/>
              <a:gd name="connsiteX72" fmla="*/ 6593416 w 6672791"/>
              <a:gd name="connsiteY72" fmla="*/ 1486958 h 2995083"/>
              <a:gd name="connsiteX73" fmla="*/ 6672791 w 6672791"/>
              <a:gd name="connsiteY73" fmla="*/ 1492250 h 2995083"/>
              <a:gd name="connsiteX74" fmla="*/ 6672791 w 6672791"/>
              <a:gd name="connsiteY74" fmla="*/ 2995083 h 2995083"/>
              <a:gd name="connsiteX75" fmla="*/ 0 w 6672791"/>
              <a:gd name="connsiteY75" fmla="*/ 2995083 h 299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672791" h="2995083">
                <a:moveTo>
                  <a:pt x="0" y="2995083"/>
                </a:moveTo>
                <a:lnTo>
                  <a:pt x="15875" y="788458"/>
                </a:lnTo>
                <a:lnTo>
                  <a:pt x="148166" y="264583"/>
                </a:lnTo>
                <a:lnTo>
                  <a:pt x="259291" y="0"/>
                </a:lnTo>
                <a:lnTo>
                  <a:pt x="312208" y="15875"/>
                </a:lnTo>
                <a:lnTo>
                  <a:pt x="407458" y="248708"/>
                </a:lnTo>
                <a:lnTo>
                  <a:pt x="470958" y="603250"/>
                </a:lnTo>
                <a:lnTo>
                  <a:pt x="571500" y="529167"/>
                </a:lnTo>
                <a:lnTo>
                  <a:pt x="635000" y="656167"/>
                </a:lnTo>
                <a:lnTo>
                  <a:pt x="740833" y="529167"/>
                </a:lnTo>
                <a:lnTo>
                  <a:pt x="793750" y="545042"/>
                </a:lnTo>
                <a:lnTo>
                  <a:pt x="978958" y="889000"/>
                </a:lnTo>
                <a:lnTo>
                  <a:pt x="1195916" y="121708"/>
                </a:lnTo>
                <a:lnTo>
                  <a:pt x="1301750" y="47625"/>
                </a:lnTo>
                <a:lnTo>
                  <a:pt x="1391708" y="465667"/>
                </a:lnTo>
                <a:lnTo>
                  <a:pt x="1455208" y="412750"/>
                </a:lnTo>
                <a:lnTo>
                  <a:pt x="1555750" y="582083"/>
                </a:lnTo>
                <a:lnTo>
                  <a:pt x="1624541" y="444500"/>
                </a:lnTo>
                <a:lnTo>
                  <a:pt x="1703916" y="534458"/>
                </a:lnTo>
                <a:lnTo>
                  <a:pt x="1778000" y="476250"/>
                </a:lnTo>
                <a:lnTo>
                  <a:pt x="1952625" y="132292"/>
                </a:lnTo>
                <a:lnTo>
                  <a:pt x="2047875" y="248708"/>
                </a:lnTo>
                <a:lnTo>
                  <a:pt x="2106083" y="370417"/>
                </a:lnTo>
                <a:lnTo>
                  <a:pt x="2185458" y="243417"/>
                </a:lnTo>
                <a:lnTo>
                  <a:pt x="2349500" y="248708"/>
                </a:lnTo>
                <a:lnTo>
                  <a:pt x="2428875" y="365125"/>
                </a:lnTo>
                <a:lnTo>
                  <a:pt x="2518833" y="328083"/>
                </a:lnTo>
                <a:lnTo>
                  <a:pt x="2709333" y="486833"/>
                </a:lnTo>
                <a:lnTo>
                  <a:pt x="2831041" y="529167"/>
                </a:lnTo>
                <a:lnTo>
                  <a:pt x="2905125" y="582083"/>
                </a:lnTo>
                <a:lnTo>
                  <a:pt x="3053291" y="428625"/>
                </a:lnTo>
                <a:lnTo>
                  <a:pt x="3085041" y="359833"/>
                </a:lnTo>
                <a:lnTo>
                  <a:pt x="3153833" y="338667"/>
                </a:lnTo>
                <a:lnTo>
                  <a:pt x="3317875" y="42333"/>
                </a:lnTo>
                <a:lnTo>
                  <a:pt x="3423708" y="232833"/>
                </a:lnTo>
                <a:lnTo>
                  <a:pt x="3497791" y="333375"/>
                </a:lnTo>
                <a:lnTo>
                  <a:pt x="3561291" y="412750"/>
                </a:lnTo>
                <a:lnTo>
                  <a:pt x="3656541" y="317500"/>
                </a:lnTo>
                <a:lnTo>
                  <a:pt x="3746500" y="492125"/>
                </a:lnTo>
                <a:lnTo>
                  <a:pt x="3857625" y="608542"/>
                </a:lnTo>
                <a:lnTo>
                  <a:pt x="3884083" y="650875"/>
                </a:lnTo>
                <a:lnTo>
                  <a:pt x="3958166" y="666750"/>
                </a:lnTo>
                <a:lnTo>
                  <a:pt x="4132791" y="486833"/>
                </a:lnTo>
                <a:lnTo>
                  <a:pt x="4228041" y="640292"/>
                </a:lnTo>
                <a:lnTo>
                  <a:pt x="4296833" y="603250"/>
                </a:lnTo>
                <a:lnTo>
                  <a:pt x="4402666" y="788458"/>
                </a:lnTo>
                <a:lnTo>
                  <a:pt x="4439708" y="920750"/>
                </a:lnTo>
                <a:lnTo>
                  <a:pt x="4439708" y="920750"/>
                </a:lnTo>
                <a:lnTo>
                  <a:pt x="4545541" y="904875"/>
                </a:lnTo>
                <a:lnTo>
                  <a:pt x="4619625" y="799042"/>
                </a:lnTo>
                <a:lnTo>
                  <a:pt x="4693708" y="799042"/>
                </a:lnTo>
                <a:lnTo>
                  <a:pt x="4852458" y="894292"/>
                </a:lnTo>
                <a:lnTo>
                  <a:pt x="4963583" y="841375"/>
                </a:lnTo>
                <a:lnTo>
                  <a:pt x="5169958" y="941917"/>
                </a:lnTo>
                <a:lnTo>
                  <a:pt x="5217583" y="1021292"/>
                </a:lnTo>
                <a:lnTo>
                  <a:pt x="5281083" y="1074208"/>
                </a:lnTo>
                <a:lnTo>
                  <a:pt x="5344583" y="1053042"/>
                </a:lnTo>
                <a:lnTo>
                  <a:pt x="5434541" y="1121833"/>
                </a:lnTo>
                <a:lnTo>
                  <a:pt x="5508625" y="1121833"/>
                </a:lnTo>
                <a:lnTo>
                  <a:pt x="5593291" y="994833"/>
                </a:lnTo>
                <a:lnTo>
                  <a:pt x="5677958" y="931333"/>
                </a:lnTo>
                <a:lnTo>
                  <a:pt x="5757333" y="841375"/>
                </a:lnTo>
                <a:lnTo>
                  <a:pt x="5826125" y="873125"/>
                </a:lnTo>
                <a:lnTo>
                  <a:pt x="5963708" y="1047750"/>
                </a:lnTo>
                <a:lnTo>
                  <a:pt x="6011333" y="1105958"/>
                </a:lnTo>
                <a:lnTo>
                  <a:pt x="6090708" y="1280583"/>
                </a:lnTo>
                <a:lnTo>
                  <a:pt x="6164791" y="1354667"/>
                </a:lnTo>
                <a:lnTo>
                  <a:pt x="6233583" y="1391708"/>
                </a:lnTo>
                <a:lnTo>
                  <a:pt x="6323541" y="1201208"/>
                </a:lnTo>
                <a:lnTo>
                  <a:pt x="6402916" y="1185333"/>
                </a:lnTo>
                <a:lnTo>
                  <a:pt x="6508750" y="1243542"/>
                </a:lnTo>
                <a:lnTo>
                  <a:pt x="6556375" y="1434042"/>
                </a:lnTo>
                <a:lnTo>
                  <a:pt x="6593416" y="1486958"/>
                </a:lnTo>
                <a:lnTo>
                  <a:pt x="6672791" y="1492250"/>
                </a:lnTo>
                <a:lnTo>
                  <a:pt x="6672791" y="2995083"/>
                </a:lnTo>
                <a:lnTo>
                  <a:pt x="0" y="2995083"/>
                </a:lnTo>
                <a:close/>
              </a:path>
            </a:pathLst>
          </a:custGeom>
          <a:solidFill>
            <a:schemeClr val="accent1">
              <a:lumMod val="50000"/>
            </a:schemeClr>
          </a:solidFill>
          <a:ln w="381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57705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Number of People in Poverty</a:t>
            </a:r>
            <a:endParaRPr lang="en-US" sz="2700" dirty="0"/>
          </a:p>
        </p:txBody>
      </p:sp>
      <p:sp>
        <p:nvSpPr>
          <p:cNvPr id="4" name="TextBox 3"/>
          <p:cNvSpPr txBox="1"/>
          <p:nvPr/>
        </p:nvSpPr>
        <p:spPr>
          <a:xfrm>
            <a:off x="3963782" y="6274397"/>
            <a:ext cx="5180218" cy="276999"/>
          </a:xfrm>
          <a:prstGeom prst="rect">
            <a:avLst/>
          </a:prstGeom>
          <a:noFill/>
        </p:spPr>
        <p:txBody>
          <a:bodyPr wrap="square" rtlCol="0">
            <a:spAutoFit/>
          </a:bodyPr>
          <a:lstStyle/>
          <a:p>
            <a:pPr algn="r"/>
            <a:r>
              <a:rPr lang="en-US" sz="1200" dirty="0" smtClean="0">
                <a:solidFill>
                  <a:srgbClr val="EBF1DD"/>
                </a:solidFill>
                <a:latin typeface="Franklin Gothic Book"/>
                <a:cs typeface="Franklin Gothic Book"/>
              </a:rPr>
              <a:t>Source: Census Bureau</a:t>
            </a:r>
            <a:endParaRPr lang="en-US" sz="1200" dirty="0">
              <a:solidFill>
                <a:srgbClr val="EBF1DD"/>
              </a:solidFill>
              <a:latin typeface="Franklin Gothic Book"/>
              <a:cs typeface="Franklin Gothic Book"/>
            </a:endParaRPr>
          </a:p>
        </p:txBody>
      </p:sp>
      <p:sp>
        <p:nvSpPr>
          <p:cNvPr id="3" name="Rectangle 2"/>
          <p:cNvSpPr/>
          <p:nvPr/>
        </p:nvSpPr>
        <p:spPr>
          <a:xfrm>
            <a:off x="1096869" y="1352427"/>
            <a:ext cx="7504883" cy="3999553"/>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069079921"/>
              </p:ext>
            </p:extLst>
          </p:nvPr>
        </p:nvGraphicFramePr>
        <p:xfrm>
          <a:off x="336416" y="841144"/>
          <a:ext cx="719219" cy="4997380"/>
        </p:xfrm>
        <a:graphic>
          <a:graphicData uri="http://schemas.openxmlformats.org/drawingml/2006/table">
            <a:tbl>
              <a:tblPr>
                <a:tableStyleId>{5C22544A-7EE6-4342-B048-85BDC9FD1C3A}</a:tableStyleId>
              </a:tblPr>
              <a:tblGrid>
                <a:gridCol w="719219"/>
              </a:tblGrid>
              <a:tr h="999476">
                <a:tc>
                  <a:txBody>
                    <a:bodyPr/>
                    <a:lstStyle/>
                    <a:p>
                      <a:pPr algn="r"/>
                      <a:r>
                        <a:rPr lang="en-US" sz="2000" dirty="0" smtClean="0">
                          <a:latin typeface="Franklin Gothic Book"/>
                          <a:cs typeface="Franklin Gothic Book"/>
                        </a:rPr>
                        <a:t>50</a:t>
                      </a:r>
                      <a:endParaRPr lang="en-US" sz="2000" dirty="0">
                        <a:latin typeface="Franklin Gothic Book"/>
                        <a:cs typeface="Franklin Gothic Book"/>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999476">
                <a:tc>
                  <a:txBody>
                    <a:bodyPr/>
                    <a:lstStyle/>
                    <a:p>
                      <a:pPr algn="r"/>
                      <a:r>
                        <a:rPr lang="en-US" sz="2000" dirty="0" smtClean="0">
                          <a:latin typeface="Franklin Gothic Book"/>
                          <a:cs typeface="Franklin Gothic Book"/>
                        </a:rPr>
                        <a:t>40</a:t>
                      </a:r>
                      <a:endParaRPr lang="en-US" sz="2000" dirty="0">
                        <a:latin typeface="Franklin Gothic Book"/>
                        <a:cs typeface="Franklin Gothic Book"/>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999476">
                <a:tc>
                  <a:txBody>
                    <a:bodyPr/>
                    <a:lstStyle/>
                    <a:p>
                      <a:pPr algn="r"/>
                      <a:r>
                        <a:rPr lang="en-US" sz="2000" dirty="0" smtClean="0">
                          <a:latin typeface="Franklin Gothic Book"/>
                          <a:cs typeface="Franklin Gothic Book"/>
                        </a:rPr>
                        <a:t>30</a:t>
                      </a:r>
                      <a:endParaRPr lang="en-US" sz="2000" dirty="0">
                        <a:latin typeface="Franklin Gothic Book"/>
                        <a:cs typeface="Franklin Gothic Book"/>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999476">
                <a:tc>
                  <a:txBody>
                    <a:bodyPr/>
                    <a:lstStyle/>
                    <a:p>
                      <a:pPr algn="r"/>
                      <a:r>
                        <a:rPr lang="en-US" sz="2000" dirty="0" smtClean="0">
                          <a:latin typeface="Franklin Gothic Book"/>
                          <a:cs typeface="Franklin Gothic Book"/>
                        </a:rPr>
                        <a:t>20</a:t>
                      </a:r>
                      <a:endParaRPr lang="en-US" sz="2000" dirty="0">
                        <a:latin typeface="Franklin Gothic Book"/>
                        <a:cs typeface="Franklin Gothic Book"/>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999476">
                <a:tc>
                  <a:txBody>
                    <a:bodyPr/>
                    <a:lstStyle/>
                    <a:p>
                      <a:pPr algn="r"/>
                      <a:r>
                        <a:rPr lang="en-US" sz="2000" dirty="0" smtClean="0">
                          <a:latin typeface="Franklin Gothic Book"/>
                          <a:cs typeface="Franklin Gothic Book"/>
                        </a:rPr>
                        <a:t>10</a:t>
                      </a:r>
                      <a:endParaRPr lang="en-US" sz="2000" dirty="0">
                        <a:latin typeface="Franklin Gothic Book"/>
                        <a:cs typeface="Franklin Gothic Book"/>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225771157"/>
              </p:ext>
            </p:extLst>
          </p:nvPr>
        </p:nvGraphicFramePr>
        <p:xfrm>
          <a:off x="1096869" y="1352428"/>
          <a:ext cx="7504883" cy="3999556"/>
        </p:xfrm>
        <a:graphic>
          <a:graphicData uri="http://schemas.openxmlformats.org/drawingml/2006/table">
            <a:tbl>
              <a:tblPr>
                <a:tableStyleId>{5C22544A-7EE6-4342-B048-85BDC9FD1C3A}</a:tableStyleId>
              </a:tblPr>
              <a:tblGrid>
                <a:gridCol w="7504883"/>
              </a:tblGrid>
              <a:tr h="999889">
                <a:tc>
                  <a:txBody>
                    <a:bodyPr/>
                    <a:lstStyle/>
                    <a:p>
                      <a:endParaRPr lang="en-US" dirty="0"/>
                    </a:p>
                  </a:txBody>
                  <a:tcPr>
                    <a:lnL w="12700" cmpd="sng">
                      <a:noFill/>
                    </a:lnL>
                    <a:lnR w="12700" cmpd="sng">
                      <a:noFill/>
                    </a:lnR>
                    <a:lnT w="12700" cmpd="sng">
                      <a:noFill/>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noFill/>
                  </a:tcPr>
                </a:tc>
              </a:tr>
              <a:tr h="999889">
                <a:tc>
                  <a:txBody>
                    <a:bodyPr/>
                    <a:lstStyle/>
                    <a:p>
                      <a:endParaRPr lang="en-US" dirty="0"/>
                    </a:p>
                  </a:txBody>
                  <a:tcP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noFill/>
                  </a:tcPr>
                </a:tc>
              </a:tr>
              <a:tr h="999889">
                <a:tc>
                  <a:txBody>
                    <a:bodyPr/>
                    <a:lstStyle/>
                    <a:p>
                      <a:endParaRPr lang="en-US" dirty="0"/>
                    </a:p>
                  </a:txBody>
                  <a:tcP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noFill/>
                  </a:tcPr>
                </a:tc>
              </a:tr>
              <a:tr h="999889">
                <a:tc>
                  <a:txBody>
                    <a:bodyPr/>
                    <a:lstStyle/>
                    <a:p>
                      <a:endParaRPr lang="en-US" dirty="0"/>
                    </a:p>
                  </a:txBody>
                  <a:tcPr>
                    <a:lnL w="12700" cmpd="sng">
                      <a:noFill/>
                    </a:lnL>
                    <a:lnR w="12700" cmpd="sng">
                      <a:noFill/>
                    </a:lnR>
                    <a:lnT w="9525" cap="flat" cmpd="sng" algn="ctr">
                      <a:solidFill>
                        <a:srgbClr val="003300"/>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0" name="TextBox 9"/>
          <p:cNvSpPr txBox="1"/>
          <p:nvPr/>
        </p:nvSpPr>
        <p:spPr>
          <a:xfrm rot="16200000">
            <a:off x="-321638" y="2564663"/>
            <a:ext cx="1410258" cy="400110"/>
          </a:xfrm>
          <a:prstGeom prst="rect">
            <a:avLst/>
          </a:prstGeom>
          <a:noFill/>
        </p:spPr>
        <p:txBody>
          <a:bodyPr wrap="square" rtlCol="0">
            <a:spAutoFit/>
          </a:bodyPr>
          <a:lstStyle/>
          <a:p>
            <a:r>
              <a:rPr lang="en-US" sz="2000" dirty="0" smtClean="0">
                <a:latin typeface="Franklin Gothic Book"/>
                <a:cs typeface="Franklin Gothic Book"/>
              </a:rPr>
              <a:t>Millions</a:t>
            </a:r>
            <a:endParaRPr lang="en-US" sz="2000" dirty="0">
              <a:latin typeface="Franklin Gothic Book"/>
              <a:cs typeface="Franklin Gothic Book"/>
            </a:endParaRPr>
          </a:p>
        </p:txBody>
      </p:sp>
      <p:graphicFrame>
        <p:nvGraphicFramePr>
          <p:cNvPr id="16" name="Table 15"/>
          <p:cNvGraphicFramePr>
            <a:graphicFrameLocks noGrp="1"/>
          </p:cNvGraphicFramePr>
          <p:nvPr>
            <p:extLst>
              <p:ext uri="{D42A27DB-BD31-4B8C-83A1-F6EECF244321}">
                <p14:modId xmlns:p14="http://schemas.microsoft.com/office/powerpoint/2010/main" val="206498371"/>
              </p:ext>
            </p:extLst>
          </p:nvPr>
        </p:nvGraphicFramePr>
        <p:xfrm>
          <a:off x="-3" y="5446034"/>
          <a:ext cx="8964630" cy="396240"/>
        </p:xfrm>
        <a:graphic>
          <a:graphicData uri="http://schemas.openxmlformats.org/drawingml/2006/table">
            <a:tbl>
              <a:tblPr>
                <a:tableStyleId>{5C22544A-7EE6-4342-B048-85BDC9FD1C3A}</a:tableStyleId>
              </a:tblPr>
              <a:tblGrid>
                <a:gridCol w="1494105"/>
                <a:gridCol w="1494105"/>
                <a:gridCol w="1494105"/>
                <a:gridCol w="1494105"/>
                <a:gridCol w="1494105"/>
                <a:gridCol w="1494105"/>
              </a:tblGrid>
              <a:tr h="370840">
                <a:tc>
                  <a:txBody>
                    <a:bodyPr/>
                    <a:lstStyle/>
                    <a:p>
                      <a:pPr algn="r"/>
                      <a:r>
                        <a:rPr lang="en-US" sz="2000" dirty="0" smtClean="0">
                          <a:solidFill>
                            <a:srgbClr val="003300"/>
                          </a:solidFill>
                          <a:latin typeface="Franklin Gothic Book"/>
                          <a:cs typeface="Franklin Gothic Book"/>
                        </a:rPr>
                        <a:t>1960</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solidFill>
                            <a:srgbClr val="003300"/>
                          </a:solidFill>
                          <a:latin typeface="Franklin Gothic Book"/>
                          <a:cs typeface="Franklin Gothic Book"/>
                        </a:rPr>
                        <a:t>1970</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solidFill>
                            <a:srgbClr val="003300"/>
                          </a:solidFill>
                          <a:latin typeface="Franklin Gothic Book"/>
                          <a:cs typeface="Franklin Gothic Book"/>
                        </a:rPr>
                        <a:t>1980</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solidFill>
                            <a:srgbClr val="003300"/>
                          </a:solidFill>
                          <a:latin typeface="Franklin Gothic Book"/>
                          <a:cs typeface="Franklin Gothic Book"/>
                        </a:rPr>
                        <a:t>1990</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solidFill>
                            <a:srgbClr val="003300"/>
                          </a:solidFill>
                          <a:latin typeface="Franklin Gothic Book"/>
                          <a:cs typeface="Franklin Gothic Book"/>
                        </a:rPr>
                        <a:t>2000</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solidFill>
                            <a:srgbClr val="003300"/>
                          </a:solidFill>
                          <a:latin typeface="Franklin Gothic Book"/>
                          <a:cs typeface="Franklin Gothic Book"/>
                        </a:rPr>
                        <a:t>2011</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6" name="Freeform 5"/>
          <p:cNvSpPr/>
          <p:nvPr/>
        </p:nvSpPr>
        <p:spPr>
          <a:xfrm>
            <a:off x="1094844" y="1724422"/>
            <a:ext cx="7505155" cy="3624024"/>
          </a:xfrm>
          <a:custGeom>
            <a:avLst/>
            <a:gdLst>
              <a:gd name="connsiteX0" fmla="*/ 0 w 7505155"/>
              <a:gd name="connsiteY0" fmla="*/ 3618550 h 3624024"/>
              <a:gd name="connsiteX1" fmla="*/ 5474 w 7505155"/>
              <a:gd name="connsiteY1" fmla="*/ 635026 h 3624024"/>
              <a:gd name="connsiteX2" fmla="*/ 65691 w 7505155"/>
              <a:gd name="connsiteY2" fmla="*/ 662397 h 3624024"/>
              <a:gd name="connsiteX3" fmla="*/ 142330 w 7505155"/>
              <a:gd name="connsiteY3" fmla="*/ 667872 h 3624024"/>
              <a:gd name="connsiteX4" fmla="*/ 251814 w 7505155"/>
              <a:gd name="connsiteY4" fmla="*/ 744513 h 3624024"/>
              <a:gd name="connsiteX5" fmla="*/ 355824 w 7505155"/>
              <a:gd name="connsiteY5" fmla="*/ 859474 h 3624024"/>
              <a:gd name="connsiteX6" fmla="*/ 459834 w 7505155"/>
              <a:gd name="connsiteY6" fmla="*/ 996333 h 3624024"/>
              <a:gd name="connsiteX7" fmla="*/ 574793 w 7505155"/>
              <a:gd name="connsiteY7" fmla="*/ 1007282 h 3624024"/>
              <a:gd name="connsiteX8" fmla="*/ 717123 w 7505155"/>
              <a:gd name="connsiteY8" fmla="*/ 1275525 h 3624024"/>
              <a:gd name="connsiteX9" fmla="*/ 804710 w 7505155"/>
              <a:gd name="connsiteY9" fmla="*/ 1554717 h 3624024"/>
              <a:gd name="connsiteX10" fmla="*/ 892298 w 7505155"/>
              <a:gd name="connsiteY10" fmla="*/ 1779166 h 3624024"/>
              <a:gd name="connsiteX11" fmla="*/ 1051050 w 7505155"/>
              <a:gd name="connsiteY11" fmla="*/ 1844858 h 3624024"/>
              <a:gd name="connsiteX12" fmla="*/ 1166009 w 7505155"/>
              <a:gd name="connsiteY12" fmla="*/ 2085730 h 3624024"/>
              <a:gd name="connsiteX13" fmla="*/ 1264545 w 7505155"/>
              <a:gd name="connsiteY13" fmla="*/ 2156897 h 3624024"/>
              <a:gd name="connsiteX14" fmla="*/ 1313813 w 7505155"/>
              <a:gd name="connsiteY14" fmla="*/ 2200692 h 3624024"/>
              <a:gd name="connsiteX15" fmla="*/ 1461617 w 7505155"/>
              <a:gd name="connsiteY15" fmla="*/ 2074781 h 3624024"/>
              <a:gd name="connsiteX16" fmla="*/ 1603946 w 7505155"/>
              <a:gd name="connsiteY16" fmla="*/ 2074781 h 3624024"/>
              <a:gd name="connsiteX17" fmla="*/ 1784596 w 7505155"/>
              <a:gd name="connsiteY17" fmla="*/ 2200692 h 3624024"/>
              <a:gd name="connsiteX18" fmla="*/ 1888606 w 7505155"/>
              <a:gd name="connsiteY18" fmla="*/ 2310179 h 3624024"/>
              <a:gd name="connsiteX19" fmla="*/ 2047358 w 7505155"/>
              <a:gd name="connsiteY19" fmla="*/ 2299230 h 3624024"/>
              <a:gd name="connsiteX20" fmla="*/ 2200636 w 7505155"/>
              <a:gd name="connsiteY20" fmla="*/ 2036461 h 3624024"/>
              <a:gd name="connsiteX21" fmla="*/ 2386760 w 7505155"/>
              <a:gd name="connsiteY21" fmla="*/ 2140474 h 3624024"/>
              <a:gd name="connsiteX22" fmla="*/ 2611203 w 7505155"/>
              <a:gd name="connsiteY22" fmla="*/ 2151422 h 3624024"/>
              <a:gd name="connsiteX23" fmla="*/ 2720687 w 7505155"/>
              <a:gd name="connsiteY23" fmla="*/ 2107627 h 3624024"/>
              <a:gd name="connsiteX24" fmla="*/ 2786378 w 7505155"/>
              <a:gd name="connsiteY24" fmla="*/ 2003615 h 3624024"/>
              <a:gd name="connsiteX25" fmla="*/ 2895862 w 7505155"/>
              <a:gd name="connsiteY25" fmla="*/ 1779166 h 3624024"/>
              <a:gd name="connsiteX26" fmla="*/ 3076512 w 7505155"/>
              <a:gd name="connsiteY26" fmla="*/ 1461653 h 3624024"/>
              <a:gd name="connsiteX27" fmla="*/ 3224315 w 7505155"/>
              <a:gd name="connsiteY27" fmla="*/ 1204359 h 3624024"/>
              <a:gd name="connsiteX28" fmla="*/ 3383068 w 7505155"/>
              <a:gd name="connsiteY28" fmla="*/ 1105820 h 3624024"/>
              <a:gd name="connsiteX29" fmla="*/ 3448758 w 7505155"/>
              <a:gd name="connsiteY29" fmla="*/ 1160564 h 3624024"/>
              <a:gd name="connsiteX30" fmla="*/ 3498026 w 7505155"/>
              <a:gd name="connsiteY30" fmla="*/ 1237205 h 3624024"/>
              <a:gd name="connsiteX31" fmla="*/ 3618459 w 7505155"/>
              <a:gd name="connsiteY31" fmla="*/ 1275525 h 3624024"/>
              <a:gd name="connsiteX32" fmla="*/ 3831954 w 7505155"/>
              <a:gd name="connsiteY32" fmla="*/ 1390487 h 3624024"/>
              <a:gd name="connsiteX33" fmla="*/ 3974284 w 7505155"/>
              <a:gd name="connsiteY33" fmla="*/ 1363115 h 3624024"/>
              <a:gd name="connsiteX34" fmla="*/ 4111139 w 7505155"/>
              <a:gd name="connsiteY34" fmla="*/ 1434282 h 3624024"/>
              <a:gd name="connsiteX35" fmla="*/ 4258943 w 7505155"/>
              <a:gd name="connsiteY35" fmla="*/ 1450705 h 3624024"/>
              <a:gd name="connsiteX36" fmla="*/ 4565499 w 7505155"/>
              <a:gd name="connsiteY36" fmla="*/ 1034654 h 3624024"/>
              <a:gd name="connsiteX37" fmla="*/ 4702355 w 7505155"/>
              <a:gd name="connsiteY37" fmla="*/ 947064 h 3624024"/>
              <a:gd name="connsiteX38" fmla="*/ 4855633 w 7505155"/>
              <a:gd name="connsiteY38" fmla="*/ 640500 h 3624024"/>
              <a:gd name="connsiteX39" fmla="*/ 5003437 w 7505155"/>
              <a:gd name="connsiteY39" fmla="*/ 804731 h 3624024"/>
              <a:gd name="connsiteX40" fmla="*/ 5129344 w 7505155"/>
              <a:gd name="connsiteY40" fmla="*/ 968961 h 3624024"/>
              <a:gd name="connsiteX41" fmla="*/ 5271674 w 7505155"/>
              <a:gd name="connsiteY41" fmla="*/ 968961 h 3624024"/>
              <a:gd name="connsiteX42" fmla="*/ 5326416 w 7505155"/>
              <a:gd name="connsiteY42" fmla="*/ 996333 h 3624024"/>
              <a:gd name="connsiteX43" fmla="*/ 5561807 w 7505155"/>
              <a:gd name="connsiteY43" fmla="*/ 1144141 h 3624024"/>
              <a:gd name="connsiteX44" fmla="*/ 5643921 w 7505155"/>
              <a:gd name="connsiteY44" fmla="*/ 1248154 h 3624024"/>
              <a:gd name="connsiteX45" fmla="*/ 5720560 w 7505155"/>
              <a:gd name="connsiteY45" fmla="*/ 1390487 h 3624024"/>
              <a:gd name="connsiteX46" fmla="*/ 5890261 w 7505155"/>
              <a:gd name="connsiteY46" fmla="*/ 1499974 h 3624024"/>
              <a:gd name="connsiteX47" fmla="*/ 6191343 w 7505155"/>
              <a:gd name="connsiteY47" fmla="*/ 1122243 h 3624024"/>
              <a:gd name="connsiteX48" fmla="*/ 6481476 w 7505155"/>
              <a:gd name="connsiteY48" fmla="*/ 914218 h 3624024"/>
              <a:gd name="connsiteX49" fmla="*/ 6629280 w 7505155"/>
              <a:gd name="connsiteY49" fmla="*/ 914218 h 3624024"/>
              <a:gd name="connsiteX50" fmla="*/ 6755187 w 7505155"/>
              <a:gd name="connsiteY50" fmla="*/ 968961 h 3624024"/>
              <a:gd name="connsiteX51" fmla="*/ 6913940 w 7505155"/>
              <a:gd name="connsiteY51" fmla="*/ 886846 h 3624024"/>
              <a:gd name="connsiteX52" fmla="*/ 7083640 w 7505155"/>
              <a:gd name="connsiteY52" fmla="*/ 591231 h 3624024"/>
              <a:gd name="connsiteX53" fmla="*/ 7165754 w 7505155"/>
              <a:gd name="connsiteY53" fmla="*/ 333936 h 3624024"/>
              <a:gd name="connsiteX54" fmla="*/ 7346403 w 7505155"/>
              <a:gd name="connsiteY54" fmla="*/ 0 h 3624024"/>
              <a:gd name="connsiteX55" fmla="*/ 7499681 w 7505155"/>
              <a:gd name="connsiteY55" fmla="*/ 5475 h 3624024"/>
              <a:gd name="connsiteX56" fmla="*/ 7505155 w 7505155"/>
              <a:gd name="connsiteY56" fmla="*/ 3624024 h 3624024"/>
              <a:gd name="connsiteX57" fmla="*/ 0 w 7505155"/>
              <a:gd name="connsiteY57" fmla="*/ 3618550 h 362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505155" h="3624024">
                <a:moveTo>
                  <a:pt x="0" y="3618550"/>
                </a:moveTo>
                <a:cubicBezTo>
                  <a:pt x="1825" y="2624042"/>
                  <a:pt x="3649" y="1629534"/>
                  <a:pt x="5474" y="635026"/>
                </a:cubicBezTo>
                <a:lnTo>
                  <a:pt x="65691" y="662397"/>
                </a:lnTo>
                <a:lnTo>
                  <a:pt x="142330" y="667872"/>
                </a:lnTo>
                <a:lnTo>
                  <a:pt x="251814" y="744513"/>
                </a:lnTo>
                <a:lnTo>
                  <a:pt x="355824" y="859474"/>
                </a:lnTo>
                <a:lnTo>
                  <a:pt x="459834" y="996333"/>
                </a:lnTo>
                <a:lnTo>
                  <a:pt x="574793" y="1007282"/>
                </a:lnTo>
                <a:lnTo>
                  <a:pt x="717123" y="1275525"/>
                </a:lnTo>
                <a:lnTo>
                  <a:pt x="804710" y="1554717"/>
                </a:lnTo>
                <a:lnTo>
                  <a:pt x="892298" y="1779166"/>
                </a:lnTo>
                <a:lnTo>
                  <a:pt x="1051050" y="1844858"/>
                </a:lnTo>
                <a:lnTo>
                  <a:pt x="1166009" y="2085730"/>
                </a:lnTo>
                <a:lnTo>
                  <a:pt x="1264545" y="2156897"/>
                </a:lnTo>
                <a:lnTo>
                  <a:pt x="1313813" y="2200692"/>
                </a:lnTo>
                <a:lnTo>
                  <a:pt x="1461617" y="2074781"/>
                </a:lnTo>
                <a:lnTo>
                  <a:pt x="1603946" y="2074781"/>
                </a:lnTo>
                <a:lnTo>
                  <a:pt x="1784596" y="2200692"/>
                </a:lnTo>
                <a:lnTo>
                  <a:pt x="1888606" y="2310179"/>
                </a:lnTo>
                <a:lnTo>
                  <a:pt x="2047358" y="2299230"/>
                </a:lnTo>
                <a:lnTo>
                  <a:pt x="2200636" y="2036461"/>
                </a:lnTo>
                <a:lnTo>
                  <a:pt x="2386760" y="2140474"/>
                </a:lnTo>
                <a:lnTo>
                  <a:pt x="2611203" y="2151422"/>
                </a:lnTo>
                <a:lnTo>
                  <a:pt x="2720687" y="2107627"/>
                </a:lnTo>
                <a:lnTo>
                  <a:pt x="2786378" y="2003615"/>
                </a:lnTo>
                <a:lnTo>
                  <a:pt x="2895862" y="1779166"/>
                </a:lnTo>
                <a:lnTo>
                  <a:pt x="3076512" y="1461653"/>
                </a:lnTo>
                <a:lnTo>
                  <a:pt x="3224315" y="1204359"/>
                </a:lnTo>
                <a:lnTo>
                  <a:pt x="3383068" y="1105820"/>
                </a:lnTo>
                <a:lnTo>
                  <a:pt x="3448758" y="1160564"/>
                </a:lnTo>
                <a:lnTo>
                  <a:pt x="3498026" y="1237205"/>
                </a:lnTo>
                <a:lnTo>
                  <a:pt x="3618459" y="1275525"/>
                </a:lnTo>
                <a:lnTo>
                  <a:pt x="3831954" y="1390487"/>
                </a:lnTo>
                <a:lnTo>
                  <a:pt x="3974284" y="1363115"/>
                </a:lnTo>
                <a:lnTo>
                  <a:pt x="4111139" y="1434282"/>
                </a:lnTo>
                <a:lnTo>
                  <a:pt x="4258943" y="1450705"/>
                </a:lnTo>
                <a:lnTo>
                  <a:pt x="4565499" y="1034654"/>
                </a:lnTo>
                <a:lnTo>
                  <a:pt x="4702355" y="947064"/>
                </a:lnTo>
                <a:lnTo>
                  <a:pt x="4855633" y="640500"/>
                </a:lnTo>
                <a:lnTo>
                  <a:pt x="5003437" y="804731"/>
                </a:lnTo>
                <a:lnTo>
                  <a:pt x="5129344" y="968961"/>
                </a:lnTo>
                <a:lnTo>
                  <a:pt x="5271674" y="968961"/>
                </a:lnTo>
                <a:lnTo>
                  <a:pt x="5326416" y="996333"/>
                </a:lnTo>
                <a:lnTo>
                  <a:pt x="5561807" y="1144141"/>
                </a:lnTo>
                <a:lnTo>
                  <a:pt x="5643921" y="1248154"/>
                </a:lnTo>
                <a:lnTo>
                  <a:pt x="5720560" y="1390487"/>
                </a:lnTo>
                <a:lnTo>
                  <a:pt x="5890261" y="1499974"/>
                </a:lnTo>
                <a:lnTo>
                  <a:pt x="6191343" y="1122243"/>
                </a:lnTo>
                <a:lnTo>
                  <a:pt x="6481476" y="914218"/>
                </a:lnTo>
                <a:lnTo>
                  <a:pt x="6629280" y="914218"/>
                </a:lnTo>
                <a:lnTo>
                  <a:pt x="6755187" y="968961"/>
                </a:lnTo>
                <a:lnTo>
                  <a:pt x="6913940" y="886846"/>
                </a:lnTo>
                <a:lnTo>
                  <a:pt x="7083640" y="591231"/>
                </a:lnTo>
                <a:lnTo>
                  <a:pt x="7165754" y="333936"/>
                </a:lnTo>
                <a:lnTo>
                  <a:pt x="7346403" y="0"/>
                </a:lnTo>
                <a:lnTo>
                  <a:pt x="7499681" y="5475"/>
                </a:lnTo>
                <a:cubicBezTo>
                  <a:pt x="7501506" y="1211658"/>
                  <a:pt x="7503330" y="2417841"/>
                  <a:pt x="7505155" y="3624024"/>
                </a:cubicBezTo>
                <a:lnTo>
                  <a:pt x="0" y="3618550"/>
                </a:lnTo>
                <a:close/>
              </a:path>
            </a:pathLst>
          </a:custGeom>
          <a:solidFill>
            <a:srgbClr val="005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2977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898"/>
            <a:ext cx="9144000" cy="1143000"/>
          </a:xfrm>
        </p:spPr>
        <p:txBody>
          <a:bodyPr>
            <a:normAutofit/>
          </a:bodyPr>
          <a:lstStyle/>
          <a:p>
            <a:r>
              <a:rPr lang="en-US" dirty="0" smtClean="0"/>
              <a:t>Child Poverty Rates</a:t>
            </a:r>
            <a:endParaRPr lang="en-US" dirty="0"/>
          </a:p>
        </p:txBody>
      </p:sp>
      <p:sp>
        <p:nvSpPr>
          <p:cNvPr id="4" name="TextBox 3"/>
          <p:cNvSpPr txBox="1"/>
          <p:nvPr/>
        </p:nvSpPr>
        <p:spPr>
          <a:xfrm>
            <a:off x="3963782" y="6183685"/>
            <a:ext cx="5180218" cy="461665"/>
          </a:xfrm>
          <a:prstGeom prst="rect">
            <a:avLst/>
          </a:prstGeom>
          <a:noFill/>
        </p:spPr>
        <p:txBody>
          <a:bodyPr wrap="square" rtlCol="0">
            <a:spAutoFit/>
          </a:bodyPr>
          <a:lstStyle/>
          <a:p>
            <a:pPr algn="r"/>
            <a:r>
              <a:rPr lang="en-US" sz="1200" dirty="0" smtClean="0">
                <a:solidFill>
                  <a:srgbClr val="EBF1DD"/>
                </a:solidFill>
                <a:latin typeface="Franklin Gothic Book"/>
                <a:cs typeface="Franklin Gothic Book"/>
              </a:rPr>
              <a:t>Source: OECD 2011</a:t>
            </a:r>
          </a:p>
          <a:p>
            <a:pPr algn="r"/>
            <a:r>
              <a:rPr lang="en-US" sz="1200" dirty="0" smtClean="0">
                <a:solidFill>
                  <a:srgbClr val="EBF1DD"/>
                </a:solidFill>
                <a:latin typeface="Franklin Gothic Book"/>
                <a:cs typeface="Franklin Gothic Book"/>
              </a:rPr>
              <a:t>Note: Figures are for 2009 or most recent available</a:t>
            </a:r>
            <a:endParaRPr lang="en-US" sz="1200" dirty="0">
              <a:solidFill>
                <a:srgbClr val="EBF1DD"/>
              </a:solidFill>
              <a:latin typeface="Franklin Gothic Book"/>
              <a:cs typeface="Franklin Gothic Book"/>
            </a:endParaRPr>
          </a:p>
        </p:txBody>
      </p:sp>
      <p:sp>
        <p:nvSpPr>
          <p:cNvPr id="3" name="Rectangle 2"/>
          <p:cNvSpPr/>
          <p:nvPr/>
        </p:nvSpPr>
        <p:spPr>
          <a:xfrm>
            <a:off x="1665919" y="1171004"/>
            <a:ext cx="6878103" cy="4329415"/>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510518793"/>
              </p:ext>
            </p:extLst>
          </p:nvPr>
        </p:nvGraphicFramePr>
        <p:xfrm>
          <a:off x="72505" y="1225421"/>
          <a:ext cx="1585166" cy="4307984"/>
        </p:xfrm>
        <a:graphic>
          <a:graphicData uri="http://schemas.openxmlformats.org/drawingml/2006/table">
            <a:tbl>
              <a:tblPr>
                <a:tableStyleId>{5C22544A-7EE6-4342-B048-85BDC9FD1C3A}</a:tableStyleId>
              </a:tblPr>
              <a:tblGrid>
                <a:gridCol w="1585166"/>
              </a:tblGrid>
              <a:tr h="538498">
                <a:tc>
                  <a:txBody>
                    <a:bodyPr/>
                    <a:lstStyle/>
                    <a:p>
                      <a:pPr algn="r"/>
                      <a:r>
                        <a:rPr lang="en-US" sz="2000" dirty="0" smtClean="0">
                          <a:latin typeface="Franklin Gothic Book"/>
                          <a:cs typeface="Franklin Gothic Book"/>
                        </a:rPr>
                        <a:t>Denmark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38498">
                <a:tc>
                  <a:txBody>
                    <a:bodyPr/>
                    <a:lstStyle/>
                    <a:p>
                      <a:pPr algn="r"/>
                      <a:r>
                        <a:rPr lang="en-US" sz="2000" dirty="0" smtClean="0">
                          <a:latin typeface="Franklin Gothic Book"/>
                          <a:cs typeface="Franklin Gothic Book"/>
                        </a:rPr>
                        <a:t>Sweden</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38498">
                <a:tc>
                  <a:txBody>
                    <a:bodyPr/>
                    <a:lstStyle/>
                    <a:p>
                      <a:pPr algn="r"/>
                      <a:r>
                        <a:rPr lang="en-US" sz="2000" dirty="0" smtClean="0">
                          <a:latin typeface="Franklin Gothic Book"/>
                          <a:cs typeface="Franklin Gothic Book"/>
                        </a:rPr>
                        <a:t>France</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38498">
                <a:tc>
                  <a:txBody>
                    <a:bodyPr/>
                    <a:lstStyle/>
                    <a:p>
                      <a:pPr algn="r"/>
                      <a:r>
                        <a:rPr lang="en-US" sz="2000" dirty="0" smtClean="0">
                          <a:latin typeface="Franklin Gothic Book"/>
                          <a:cs typeface="Franklin Gothic Book"/>
                        </a:rPr>
                        <a:t>Germany</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38498">
                <a:tc>
                  <a:txBody>
                    <a:bodyPr/>
                    <a:lstStyle/>
                    <a:p>
                      <a:pPr algn="r"/>
                      <a:r>
                        <a:rPr lang="en-US" sz="2000" dirty="0" smtClean="0">
                          <a:latin typeface="Franklin Gothic Book"/>
                          <a:cs typeface="Franklin Gothic Book"/>
                        </a:rPr>
                        <a:t>Netherlands</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38498">
                <a:tc>
                  <a:txBody>
                    <a:bodyPr/>
                    <a:lstStyle/>
                    <a:p>
                      <a:pPr algn="r"/>
                      <a:r>
                        <a:rPr lang="en-US" sz="2000" dirty="0" smtClean="0">
                          <a:latin typeface="Franklin Gothic Book"/>
                          <a:cs typeface="Franklin Gothic Book"/>
                        </a:rPr>
                        <a:t>UK</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38498">
                <a:tc>
                  <a:txBody>
                    <a:bodyPr/>
                    <a:lstStyle/>
                    <a:p>
                      <a:pPr algn="r"/>
                      <a:r>
                        <a:rPr lang="en-US" sz="2000" dirty="0" smtClean="0">
                          <a:latin typeface="Franklin Gothic Book"/>
                          <a:cs typeface="Franklin Gothic Book"/>
                        </a:rPr>
                        <a:t>Canada</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38498">
                <a:tc>
                  <a:txBody>
                    <a:bodyPr/>
                    <a:lstStyle/>
                    <a:p>
                      <a:pPr algn="r"/>
                      <a:r>
                        <a:rPr lang="en-US" sz="2000" dirty="0" smtClean="0">
                          <a:latin typeface="Franklin Gothic Book"/>
                          <a:cs typeface="Franklin Gothic Book"/>
                        </a:rPr>
                        <a:t>US</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81795744"/>
              </p:ext>
            </p:extLst>
          </p:nvPr>
        </p:nvGraphicFramePr>
        <p:xfrm>
          <a:off x="635031" y="5487267"/>
          <a:ext cx="8311038" cy="396240"/>
        </p:xfrm>
        <a:graphic>
          <a:graphicData uri="http://schemas.openxmlformats.org/drawingml/2006/table">
            <a:tbl>
              <a:tblPr>
                <a:tableStyleId>{5C22544A-7EE6-4342-B048-85BDC9FD1C3A}</a:tableStyleId>
              </a:tblPr>
              <a:tblGrid>
                <a:gridCol w="1385173"/>
                <a:gridCol w="1385173"/>
                <a:gridCol w="1385173"/>
                <a:gridCol w="1385173"/>
                <a:gridCol w="1385173"/>
                <a:gridCol w="1385173"/>
              </a:tblGrid>
              <a:tr h="370840">
                <a:tc>
                  <a:txBody>
                    <a:bodyPr/>
                    <a:lstStyle/>
                    <a:p>
                      <a:pPr algn="r"/>
                      <a:r>
                        <a:rPr lang="en-US" sz="2000" dirty="0" smtClean="0">
                          <a:latin typeface="Franklin Gothic Book"/>
                          <a:cs typeface="Franklin Gothic Book"/>
                        </a:rPr>
                        <a:t>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latin typeface="Franklin Gothic Book"/>
                          <a:cs typeface="Franklin Gothic Book"/>
                        </a:rPr>
                        <a:t>5%</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latin typeface="Franklin Gothic Book"/>
                          <a:cs typeface="Franklin Gothic Book"/>
                        </a:rPr>
                        <a:t>10%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latin typeface="Franklin Gothic Book"/>
                          <a:cs typeface="Franklin Gothic Book"/>
                        </a:rPr>
                        <a:t>15%</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latin typeface="Franklin Gothic Book"/>
                          <a:cs typeface="Franklin Gothic Book"/>
                        </a:rPr>
                        <a:t>20%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latin typeface="Franklin Gothic Book"/>
                          <a:cs typeface="Franklin Gothic Book"/>
                        </a:rPr>
                        <a:t>25%</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411493739"/>
              </p:ext>
            </p:extLst>
          </p:nvPr>
        </p:nvGraphicFramePr>
        <p:xfrm>
          <a:off x="1665919" y="1171004"/>
          <a:ext cx="6869855" cy="4337662"/>
        </p:xfrm>
        <a:graphic>
          <a:graphicData uri="http://schemas.openxmlformats.org/drawingml/2006/table">
            <a:tbl>
              <a:tblPr>
                <a:tableStyleId>{5C22544A-7EE6-4342-B048-85BDC9FD1C3A}</a:tableStyleId>
              </a:tblPr>
              <a:tblGrid>
                <a:gridCol w="1373971"/>
                <a:gridCol w="1373971"/>
                <a:gridCol w="1373971"/>
                <a:gridCol w="1373971"/>
                <a:gridCol w="1373971"/>
              </a:tblGrid>
              <a:tr h="4337662">
                <a:tc>
                  <a:txBody>
                    <a:bodyPr/>
                    <a:lstStyle/>
                    <a:p>
                      <a:endParaRPr lang="en-US" dirty="0"/>
                    </a:p>
                  </a:txBody>
                  <a:tcPr>
                    <a:lnL w="12700" cmpd="sng">
                      <a:noFill/>
                    </a:lnL>
                    <a:lnR w="9525" cap="flat" cmpd="sng" algn="ctr">
                      <a:solidFill>
                        <a:srgbClr val="003300"/>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dirty="0"/>
                    </a:p>
                  </a:txBody>
                  <a:tcPr>
                    <a:lnL w="9525" cap="flat" cmpd="sng" algn="ctr">
                      <a:solidFill>
                        <a:srgbClr val="003300"/>
                      </a:solidFill>
                      <a:prstDash val="sysDot"/>
                      <a:round/>
                      <a:headEnd type="none" w="med" len="med"/>
                      <a:tailEnd type="none" w="med" len="med"/>
                    </a:lnL>
                    <a:lnR w="9525" cap="flat" cmpd="sng" algn="ctr">
                      <a:solidFill>
                        <a:srgbClr val="003300"/>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lnL w="9525" cap="flat" cmpd="sng" algn="ctr">
                      <a:solidFill>
                        <a:srgbClr val="003300"/>
                      </a:solidFill>
                      <a:prstDash val="sysDot"/>
                      <a:round/>
                      <a:headEnd type="none" w="med" len="med"/>
                      <a:tailEnd type="none" w="med" len="med"/>
                    </a:lnL>
                    <a:lnR w="9525" cap="flat" cmpd="sng" algn="ctr">
                      <a:solidFill>
                        <a:srgbClr val="003300"/>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lnL w="9525" cap="flat" cmpd="sng" algn="ctr">
                      <a:solidFill>
                        <a:srgbClr val="003300"/>
                      </a:solidFill>
                      <a:prstDash val="sysDot"/>
                      <a:round/>
                      <a:headEnd type="none" w="med" len="med"/>
                      <a:tailEnd type="none" w="med" len="med"/>
                    </a:lnL>
                    <a:lnR w="9525" cap="flat" cmpd="sng" algn="ctr">
                      <a:solidFill>
                        <a:srgbClr val="003300"/>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dirty="0"/>
                    </a:p>
                  </a:txBody>
                  <a:tcPr>
                    <a:lnL w="9525" cap="flat" cmpd="sng" algn="ctr">
                      <a:solidFill>
                        <a:srgbClr val="003300"/>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8" name="Rectangle 7"/>
          <p:cNvSpPr/>
          <p:nvPr/>
        </p:nvSpPr>
        <p:spPr>
          <a:xfrm>
            <a:off x="1665919" y="1228730"/>
            <a:ext cx="832960" cy="453558"/>
          </a:xfrm>
          <a:prstGeom prst="rect">
            <a:avLst/>
          </a:prstGeom>
          <a:solidFill>
            <a:schemeClr val="accent1">
              <a:lumMod val="50000"/>
            </a:schemeClr>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665919" y="4993096"/>
            <a:ext cx="6053390" cy="453558"/>
          </a:xfrm>
          <a:prstGeom prst="rect">
            <a:avLst/>
          </a:prstGeom>
          <a:solidFill>
            <a:srgbClr val="800000"/>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665918" y="1766497"/>
            <a:ext cx="1938075" cy="453558"/>
          </a:xfrm>
          <a:prstGeom prst="rect">
            <a:avLst/>
          </a:prstGeom>
          <a:solidFill>
            <a:schemeClr val="accent1">
              <a:lumMod val="50000"/>
            </a:schemeClr>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665918" y="2304264"/>
            <a:ext cx="2070029" cy="453558"/>
          </a:xfrm>
          <a:prstGeom prst="rect">
            <a:avLst/>
          </a:prstGeom>
          <a:solidFill>
            <a:schemeClr val="accent1">
              <a:lumMod val="50000"/>
            </a:schemeClr>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665918" y="2842031"/>
            <a:ext cx="2201983" cy="453558"/>
          </a:xfrm>
          <a:prstGeom prst="rect">
            <a:avLst/>
          </a:prstGeom>
          <a:solidFill>
            <a:schemeClr val="accent1">
              <a:lumMod val="50000"/>
            </a:schemeClr>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665918" y="3379798"/>
            <a:ext cx="2482385" cy="453558"/>
          </a:xfrm>
          <a:prstGeom prst="rect">
            <a:avLst/>
          </a:prstGeom>
          <a:solidFill>
            <a:schemeClr val="accent1">
              <a:lumMod val="50000"/>
            </a:schemeClr>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665919" y="3917565"/>
            <a:ext cx="2754540" cy="453558"/>
          </a:xfrm>
          <a:prstGeom prst="rect">
            <a:avLst/>
          </a:prstGeom>
          <a:solidFill>
            <a:schemeClr val="accent1">
              <a:lumMod val="50000"/>
            </a:schemeClr>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665919" y="4455332"/>
            <a:ext cx="3851408" cy="453558"/>
          </a:xfrm>
          <a:prstGeom prst="rect">
            <a:avLst/>
          </a:prstGeom>
          <a:solidFill>
            <a:schemeClr val="accent1">
              <a:lumMod val="50000"/>
            </a:schemeClr>
          </a:solidFill>
          <a:ln w="9525"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7699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Incarceration Rates</a:t>
            </a:r>
            <a:endParaRPr lang="en-US" dirty="0"/>
          </a:p>
        </p:txBody>
      </p:sp>
      <p:sp>
        <p:nvSpPr>
          <p:cNvPr id="3" name="TextBox 2"/>
          <p:cNvSpPr txBox="1"/>
          <p:nvPr/>
        </p:nvSpPr>
        <p:spPr>
          <a:xfrm>
            <a:off x="2738046" y="5508666"/>
            <a:ext cx="3950372" cy="400110"/>
          </a:xfrm>
          <a:prstGeom prst="rect">
            <a:avLst/>
          </a:prstGeom>
          <a:noFill/>
        </p:spPr>
        <p:txBody>
          <a:bodyPr wrap="square" rtlCol="0">
            <a:spAutoFit/>
          </a:bodyPr>
          <a:lstStyle/>
          <a:p>
            <a:pPr algn="ctr"/>
            <a:r>
              <a:rPr lang="en-US" sz="2000" dirty="0" smtClean="0">
                <a:latin typeface="Franklin Gothic Book"/>
                <a:cs typeface="Franklin Gothic Book"/>
              </a:rPr>
              <a:t>Prisoners per 100,000 population</a:t>
            </a:r>
            <a:endParaRPr lang="en-US" sz="2000" dirty="0">
              <a:latin typeface="Franklin Gothic Book"/>
              <a:cs typeface="Franklin Gothic Book"/>
            </a:endParaRPr>
          </a:p>
        </p:txBody>
      </p:sp>
      <p:sp>
        <p:nvSpPr>
          <p:cNvPr id="5" name="TextBox 4"/>
          <p:cNvSpPr txBox="1"/>
          <p:nvPr/>
        </p:nvSpPr>
        <p:spPr>
          <a:xfrm>
            <a:off x="3963782" y="6266150"/>
            <a:ext cx="5180218" cy="276999"/>
          </a:xfrm>
          <a:prstGeom prst="rect">
            <a:avLst/>
          </a:prstGeom>
          <a:noFill/>
        </p:spPr>
        <p:txBody>
          <a:bodyPr wrap="square" rtlCol="0">
            <a:spAutoFit/>
          </a:bodyPr>
          <a:lstStyle/>
          <a:p>
            <a:pPr algn="r"/>
            <a:r>
              <a:rPr lang="en-US" sz="1200" dirty="0" smtClean="0">
                <a:solidFill>
                  <a:srgbClr val="EBF1DD"/>
                </a:solidFill>
                <a:latin typeface="Franklin Gothic Book"/>
                <a:cs typeface="Franklin Gothic Book"/>
              </a:rPr>
              <a:t>Source: </a:t>
            </a:r>
            <a:r>
              <a:rPr lang="en-US" sz="1200" dirty="0" err="1" smtClean="0">
                <a:solidFill>
                  <a:srgbClr val="EBF1DD"/>
                </a:solidFill>
                <a:latin typeface="Franklin Gothic Book"/>
                <a:cs typeface="Franklin Gothic Book"/>
              </a:rPr>
              <a:t>Walmsley</a:t>
            </a:r>
            <a:r>
              <a:rPr lang="en-US" sz="1200" dirty="0" smtClean="0">
                <a:solidFill>
                  <a:srgbClr val="EBF1DD"/>
                </a:solidFill>
                <a:latin typeface="Franklin Gothic Book"/>
                <a:cs typeface="Franklin Gothic Book"/>
              </a:rPr>
              <a:t> – World Prison Population List, 9</a:t>
            </a:r>
            <a:r>
              <a:rPr lang="en-US" sz="1200" baseline="30000" dirty="0" smtClean="0">
                <a:solidFill>
                  <a:srgbClr val="EBF1DD"/>
                </a:solidFill>
                <a:latin typeface="Franklin Gothic Book"/>
                <a:cs typeface="Franklin Gothic Book"/>
              </a:rPr>
              <a:t>th</a:t>
            </a:r>
            <a:r>
              <a:rPr lang="en-US" sz="1200" dirty="0" smtClean="0">
                <a:solidFill>
                  <a:srgbClr val="EBF1DD"/>
                </a:solidFill>
                <a:latin typeface="Franklin Gothic Book"/>
                <a:cs typeface="Franklin Gothic Book"/>
              </a:rPr>
              <a:t> Ed.</a:t>
            </a:r>
            <a:endParaRPr lang="en-US" sz="1200" dirty="0">
              <a:solidFill>
                <a:srgbClr val="EBF1DD"/>
              </a:solidFill>
              <a:latin typeface="Franklin Gothic Book"/>
              <a:cs typeface="Franklin Gothic Book"/>
            </a:endParaRPr>
          </a:p>
        </p:txBody>
      </p:sp>
      <p:graphicFrame>
        <p:nvGraphicFramePr>
          <p:cNvPr id="4" name="Chart 3"/>
          <p:cNvGraphicFramePr/>
          <p:nvPr>
            <p:extLst>
              <p:ext uri="{D42A27DB-BD31-4B8C-83A1-F6EECF244321}">
                <p14:modId xmlns:p14="http://schemas.microsoft.com/office/powerpoint/2010/main" val="2930256569"/>
              </p:ext>
            </p:extLst>
          </p:nvPr>
        </p:nvGraphicFramePr>
        <p:xfrm>
          <a:off x="428851" y="1105033"/>
          <a:ext cx="8379079" cy="44283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125224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0" y="346353"/>
            <a:ext cx="5014253" cy="5261271"/>
          </a:xfrm>
        </p:spPr>
        <p:txBody>
          <a:bodyPr>
            <a:normAutofit/>
          </a:bodyPr>
          <a:lstStyle/>
          <a:p>
            <a:pPr eaLnBrk="1" hangingPunct="1">
              <a:defRPr/>
            </a:pPr>
            <a:r>
              <a:rPr lang="en-US" sz="6600" dirty="0">
                <a:latin typeface="Franklin Gothic Medium"/>
                <a:cs typeface="Franklin Gothic Medium"/>
              </a:rPr>
              <a:t>Persistent Racial Inequalities</a:t>
            </a:r>
          </a:p>
        </p:txBody>
      </p:sp>
      <p:pic>
        <p:nvPicPr>
          <p:cNvPr id="4" name="Picture 3"/>
          <p:cNvPicPr>
            <a:picLocks noChangeAspect="1"/>
          </p:cNvPicPr>
          <p:nvPr/>
        </p:nvPicPr>
        <p:blipFill rotWithShape="1">
          <a:blip r:embed="rId2" cstate="print"/>
          <a:srcRect l="2226" r="6389" b="1882"/>
          <a:stretch/>
        </p:blipFill>
        <p:spPr>
          <a:xfrm>
            <a:off x="5015397" y="350029"/>
            <a:ext cx="3704922" cy="5264187"/>
          </a:xfrm>
          <a:prstGeom prst="rect">
            <a:avLst/>
          </a:prstGeom>
          <a:ln>
            <a:solidFill>
              <a:srgbClr val="0033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0721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Employment Discrimination</a:t>
            </a:r>
            <a:br>
              <a:rPr lang="en-US" dirty="0" smtClean="0"/>
            </a:br>
            <a:r>
              <a:rPr lang="en-US" sz="2200" dirty="0" smtClean="0"/>
              <a:t>White felons get more job offers than Blacks with clean records</a:t>
            </a:r>
            <a:endParaRPr lang="en-US" dirty="0"/>
          </a:p>
        </p:txBody>
      </p:sp>
      <p:sp>
        <p:nvSpPr>
          <p:cNvPr id="4" name="TextBox 3"/>
          <p:cNvSpPr txBox="1"/>
          <p:nvPr/>
        </p:nvSpPr>
        <p:spPr>
          <a:xfrm>
            <a:off x="3963782" y="6125959"/>
            <a:ext cx="5180218" cy="600164"/>
          </a:xfrm>
          <a:prstGeom prst="rect">
            <a:avLst/>
          </a:prstGeom>
          <a:noFill/>
        </p:spPr>
        <p:txBody>
          <a:bodyPr wrap="square" rtlCol="0">
            <a:spAutoFit/>
          </a:bodyPr>
          <a:lstStyle/>
          <a:p>
            <a:pPr algn="r"/>
            <a:r>
              <a:rPr lang="en-US" sz="1100" dirty="0" smtClean="0">
                <a:solidFill>
                  <a:srgbClr val="EBF1DD"/>
                </a:solidFill>
                <a:latin typeface="Franklin Gothic Book"/>
                <a:cs typeface="Franklin Gothic Book"/>
              </a:rPr>
              <a:t>Researcher sent well-groomed Black and White college students to apply for jobs</a:t>
            </a:r>
          </a:p>
          <a:p>
            <a:pPr algn="r"/>
            <a:r>
              <a:rPr lang="en-US" sz="1100" dirty="0" smtClean="0">
                <a:solidFill>
                  <a:srgbClr val="EBF1DD"/>
                </a:solidFill>
                <a:latin typeface="Franklin Gothic Book"/>
                <a:cs typeface="Franklin Gothic Book"/>
              </a:rPr>
              <a:t>All had identical resumes, except half listed a cocaine conviction</a:t>
            </a:r>
          </a:p>
          <a:p>
            <a:pPr algn="r"/>
            <a:r>
              <a:rPr lang="en-US" sz="1100" dirty="0" smtClean="0">
                <a:solidFill>
                  <a:srgbClr val="EBF1DD"/>
                </a:solidFill>
                <a:latin typeface="Franklin Gothic Book"/>
                <a:cs typeface="Franklin Gothic Book"/>
              </a:rPr>
              <a:t>Source: New York Times 3/20/2004</a:t>
            </a:r>
            <a:endParaRPr lang="en-US" sz="1100" dirty="0">
              <a:solidFill>
                <a:srgbClr val="EBF1DD"/>
              </a:solidFill>
              <a:latin typeface="Franklin Gothic Book"/>
              <a:cs typeface="Franklin Gothic Book"/>
            </a:endParaRPr>
          </a:p>
        </p:txBody>
      </p:sp>
      <p:sp>
        <p:nvSpPr>
          <p:cNvPr id="6" name="Rectangle 5"/>
          <p:cNvSpPr/>
          <p:nvPr/>
        </p:nvSpPr>
        <p:spPr>
          <a:xfrm>
            <a:off x="2234970" y="1377167"/>
            <a:ext cx="6309052" cy="3694434"/>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aphicFrame>
        <p:nvGraphicFramePr>
          <p:cNvPr id="8" name="Table 7"/>
          <p:cNvGraphicFramePr>
            <a:graphicFrameLocks noGrp="1"/>
          </p:cNvGraphicFramePr>
          <p:nvPr>
            <p:extLst>
              <p:ext uri="{D42A27DB-BD31-4B8C-83A1-F6EECF244321}">
                <p14:modId xmlns:p14="http://schemas.microsoft.com/office/powerpoint/2010/main" val="1661056525"/>
              </p:ext>
            </p:extLst>
          </p:nvPr>
        </p:nvGraphicFramePr>
        <p:xfrm>
          <a:off x="2234969" y="5050202"/>
          <a:ext cx="6309052" cy="396240"/>
        </p:xfrm>
        <a:graphic>
          <a:graphicData uri="http://schemas.openxmlformats.org/drawingml/2006/table">
            <a:tbl>
              <a:tblPr>
                <a:tableStyleId>{5C22544A-7EE6-4342-B048-85BDC9FD1C3A}</a:tableStyleId>
              </a:tblPr>
              <a:tblGrid>
                <a:gridCol w="3154526"/>
                <a:gridCol w="3154526"/>
              </a:tblGrid>
              <a:tr h="370840">
                <a:tc>
                  <a:txBody>
                    <a:bodyPr/>
                    <a:lstStyle/>
                    <a:p>
                      <a:pPr algn="ctr"/>
                      <a:r>
                        <a:rPr lang="en-US" sz="2000" dirty="0" smtClean="0">
                          <a:latin typeface="Franklin Gothic Book"/>
                          <a:cs typeface="Franklin Gothic Book"/>
                        </a:rPr>
                        <a:t>White</a:t>
                      </a:r>
                      <a:r>
                        <a:rPr lang="en-US" sz="2000" baseline="0" dirty="0" smtClean="0">
                          <a:latin typeface="Franklin Gothic Book"/>
                          <a:cs typeface="Franklin Gothic Book"/>
                        </a:rPr>
                        <a:t> </a:t>
                      </a:r>
                      <a:r>
                        <a:rPr lang="en-US" sz="2000" dirty="0" smtClean="0">
                          <a:latin typeface="Franklin Gothic Book"/>
                          <a:cs typeface="Franklin Gothic Book"/>
                        </a:rPr>
                        <a:t>Applicants</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latin typeface="Franklin Gothic Book"/>
                          <a:cs typeface="Franklin Gothic Book"/>
                        </a:rPr>
                        <a:t>Black</a:t>
                      </a:r>
                      <a:r>
                        <a:rPr lang="en-US" sz="2000" baseline="0" dirty="0" smtClean="0">
                          <a:latin typeface="Franklin Gothic Book"/>
                          <a:cs typeface="Franklin Gothic Book"/>
                        </a:rPr>
                        <a:t> </a:t>
                      </a:r>
                      <a:r>
                        <a:rPr lang="en-US" sz="2000" dirty="0" smtClean="0">
                          <a:latin typeface="Franklin Gothic Book"/>
                          <a:cs typeface="Franklin Gothic Book"/>
                        </a:rPr>
                        <a:t>Applicants</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3" name="TextBox 2"/>
          <p:cNvSpPr txBox="1"/>
          <p:nvPr/>
        </p:nvSpPr>
        <p:spPr>
          <a:xfrm>
            <a:off x="0" y="2078119"/>
            <a:ext cx="1632931" cy="1015663"/>
          </a:xfrm>
          <a:prstGeom prst="rect">
            <a:avLst/>
          </a:prstGeom>
          <a:noFill/>
        </p:spPr>
        <p:txBody>
          <a:bodyPr wrap="square" rtlCol="0">
            <a:spAutoFit/>
          </a:bodyPr>
          <a:lstStyle/>
          <a:p>
            <a:r>
              <a:rPr lang="en-US" sz="2000" dirty="0" smtClean="0">
                <a:latin typeface="Franklin Gothic Book"/>
                <a:cs typeface="Franklin Gothic Book"/>
              </a:rPr>
              <a:t>Percentage called back for interview</a:t>
            </a:r>
            <a:endParaRPr lang="en-US" sz="2000" dirty="0">
              <a:latin typeface="Franklin Gothic Book"/>
              <a:cs typeface="Franklin Gothic Book"/>
            </a:endParaRPr>
          </a:p>
        </p:txBody>
      </p:sp>
      <p:graphicFrame>
        <p:nvGraphicFramePr>
          <p:cNvPr id="11" name="Table 10"/>
          <p:cNvGraphicFramePr>
            <a:graphicFrameLocks noGrp="1"/>
          </p:cNvGraphicFramePr>
          <p:nvPr>
            <p:extLst>
              <p:ext uri="{D42A27DB-BD31-4B8C-83A1-F6EECF244321}">
                <p14:modId xmlns:p14="http://schemas.microsoft.com/office/powerpoint/2010/main" val="2541563057"/>
              </p:ext>
            </p:extLst>
          </p:nvPr>
        </p:nvGraphicFramePr>
        <p:xfrm>
          <a:off x="3179095" y="5548955"/>
          <a:ext cx="5055486" cy="396240"/>
        </p:xfrm>
        <a:graphic>
          <a:graphicData uri="http://schemas.openxmlformats.org/drawingml/2006/table">
            <a:tbl>
              <a:tblPr>
                <a:tableStyleId>{5C22544A-7EE6-4342-B048-85BDC9FD1C3A}</a:tableStyleId>
              </a:tblPr>
              <a:tblGrid>
                <a:gridCol w="2527743"/>
                <a:gridCol w="2527743"/>
              </a:tblGrid>
              <a:tr h="370840">
                <a:tc>
                  <a:txBody>
                    <a:bodyPr/>
                    <a:lstStyle/>
                    <a:p>
                      <a:pPr algn="r"/>
                      <a:r>
                        <a:rPr lang="en-US" sz="2000" dirty="0" smtClean="0">
                          <a:latin typeface="Franklin Gothic Book"/>
                          <a:cs typeface="Franklin Gothic Book"/>
                        </a:rPr>
                        <a:t>Clean</a:t>
                      </a:r>
                      <a:r>
                        <a:rPr lang="en-US" sz="2000" baseline="0" dirty="0" smtClean="0">
                          <a:latin typeface="Franklin Gothic Book"/>
                          <a:cs typeface="Franklin Gothic Book"/>
                        </a:rPr>
                        <a:t> record</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latin typeface="Franklin Gothic Book"/>
                          <a:cs typeface="Franklin Gothic Book"/>
                        </a:rPr>
                        <a:t>Felony conviction</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12" name="Rectangle 11"/>
          <p:cNvSpPr/>
          <p:nvPr/>
        </p:nvSpPr>
        <p:spPr>
          <a:xfrm>
            <a:off x="3888787" y="5611059"/>
            <a:ext cx="312099" cy="312099"/>
          </a:xfrm>
          <a:prstGeom prst="rect">
            <a:avLst/>
          </a:prstGeom>
          <a:solidFill>
            <a:schemeClr val="accent1">
              <a:lumMod val="50000"/>
            </a:schemeClr>
          </a:solidFill>
          <a:ln>
            <a:solidFill>
              <a:srgbClr val="00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982835" y="5611059"/>
            <a:ext cx="312099" cy="312099"/>
          </a:xfrm>
          <a:prstGeom prst="rect">
            <a:avLst/>
          </a:prstGeom>
          <a:solidFill>
            <a:srgbClr val="800000"/>
          </a:solidFill>
          <a:ln>
            <a:solidFill>
              <a:srgbClr val="00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365990494"/>
              </p:ext>
            </p:extLst>
          </p:nvPr>
        </p:nvGraphicFramePr>
        <p:xfrm>
          <a:off x="1515749" y="1715273"/>
          <a:ext cx="727467" cy="4172732"/>
        </p:xfrm>
        <a:graphic>
          <a:graphicData uri="http://schemas.openxmlformats.org/drawingml/2006/table">
            <a:tbl>
              <a:tblPr>
                <a:tableStyleId>{5C22544A-7EE6-4342-B048-85BDC9FD1C3A}</a:tableStyleId>
              </a:tblPr>
              <a:tblGrid>
                <a:gridCol w="727467"/>
              </a:tblGrid>
              <a:tr h="1043183">
                <a:tc>
                  <a:txBody>
                    <a:bodyPr/>
                    <a:lstStyle/>
                    <a:p>
                      <a:pPr algn="r"/>
                      <a:r>
                        <a:rPr lang="en-US" sz="2000" dirty="0" smtClean="0">
                          <a:latin typeface="Franklin Gothic Book"/>
                          <a:cs typeface="Franklin Gothic Book"/>
                        </a:rPr>
                        <a:t>30%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043183">
                <a:tc>
                  <a:txBody>
                    <a:bodyPr/>
                    <a:lstStyle/>
                    <a:p>
                      <a:pPr algn="r"/>
                      <a:r>
                        <a:rPr lang="en-US" sz="2000" dirty="0" smtClean="0">
                          <a:latin typeface="Franklin Gothic Book"/>
                          <a:cs typeface="Franklin Gothic Book"/>
                        </a:rPr>
                        <a:t>20%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043183">
                <a:tc>
                  <a:txBody>
                    <a:bodyPr/>
                    <a:lstStyle/>
                    <a:p>
                      <a:pPr algn="r"/>
                      <a:r>
                        <a:rPr lang="en-US" sz="2000" dirty="0" smtClean="0">
                          <a:latin typeface="Franklin Gothic Book"/>
                          <a:cs typeface="Franklin Gothic Book"/>
                        </a:rPr>
                        <a:t>10%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043183">
                <a:tc>
                  <a:txBody>
                    <a:bodyPr/>
                    <a:lstStyle/>
                    <a:p>
                      <a:pPr algn="r"/>
                      <a:r>
                        <a:rPr lang="en-US" sz="2000" dirty="0" smtClean="0">
                          <a:latin typeface="Franklin Gothic Book"/>
                          <a:cs typeface="Franklin Gothic Book"/>
                        </a:rPr>
                        <a:t>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329383290"/>
              </p:ext>
            </p:extLst>
          </p:nvPr>
        </p:nvGraphicFramePr>
        <p:xfrm>
          <a:off x="2234971" y="1937928"/>
          <a:ext cx="6300804" cy="3117180"/>
        </p:xfrm>
        <a:graphic>
          <a:graphicData uri="http://schemas.openxmlformats.org/drawingml/2006/table">
            <a:tbl>
              <a:tblPr>
                <a:tableStyleId>{5C22544A-7EE6-4342-B048-85BDC9FD1C3A}</a:tableStyleId>
              </a:tblPr>
              <a:tblGrid>
                <a:gridCol w="5175966"/>
                <a:gridCol w="1124838"/>
              </a:tblGrid>
              <a:tr h="1039060">
                <a:tc>
                  <a:txBody>
                    <a:bodyPr/>
                    <a:lstStyle/>
                    <a:p>
                      <a:endParaRPr lang="en-US" dirty="0"/>
                    </a:p>
                  </a:txBody>
                  <a:tcPr>
                    <a:lnL w="12700" cmpd="sng">
                      <a:noFill/>
                    </a:lnL>
                    <a:lnR w="9525" cap="flat" cmpd="sng" algn="ctr">
                      <a:noFill/>
                      <a:prstDash val="solid"/>
                      <a:round/>
                      <a:headEnd type="none" w="med" len="med"/>
                      <a:tailEnd type="none" w="med" len="med"/>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9525" cap="flat" cmpd="sng" algn="ctr">
                      <a:noFill/>
                      <a:prstDash val="solid"/>
                      <a:round/>
                      <a:headEnd type="none" w="med" len="med"/>
                      <a:tailEnd type="none" w="med" len="med"/>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noFill/>
                  </a:tcPr>
                </a:tc>
              </a:tr>
              <a:tr h="1039060">
                <a:tc gridSpan="2">
                  <a:txBody>
                    <a:bodyPr/>
                    <a:lstStyle/>
                    <a:p>
                      <a:endParaRPr lang="en-US" dirty="0"/>
                    </a:p>
                  </a:txBody>
                  <a:tcP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r>
              <a:tr h="1039060">
                <a:tc gridSpan="2">
                  <a:txBody>
                    <a:bodyPr/>
                    <a:lstStyle/>
                    <a:p>
                      <a:endParaRPr lang="en-US" dirty="0"/>
                    </a:p>
                  </a:txBody>
                  <a:tcPr>
                    <a:lnL w="12700" cmpd="sng">
                      <a:noFill/>
                    </a:lnL>
                    <a:lnR w="12700" cmpd="sng">
                      <a:noFill/>
                    </a:lnR>
                    <a:lnT w="9525" cap="flat" cmpd="sng" algn="ctr">
                      <a:solidFill>
                        <a:srgbClr val="003300"/>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tc>
              </a:tr>
            </a:tbl>
          </a:graphicData>
        </a:graphic>
      </p:graphicFrame>
      <p:sp>
        <p:nvSpPr>
          <p:cNvPr id="14" name="Rectangle 13"/>
          <p:cNvSpPr/>
          <p:nvPr/>
        </p:nvSpPr>
        <p:spPr>
          <a:xfrm>
            <a:off x="2647423" y="1591576"/>
            <a:ext cx="973065" cy="3477909"/>
          </a:xfrm>
          <a:prstGeom prst="rect">
            <a:avLst/>
          </a:prstGeom>
          <a:solidFill>
            <a:schemeClr val="accent1">
              <a:lumMod val="50000"/>
            </a:schemeClr>
          </a:solidFill>
          <a:ln>
            <a:solidFill>
              <a:srgbClr val="00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698761" y="3389314"/>
            <a:ext cx="973065" cy="1680171"/>
          </a:xfrm>
          <a:prstGeom prst="rect">
            <a:avLst/>
          </a:prstGeom>
          <a:solidFill>
            <a:srgbClr val="800000"/>
          </a:solidFill>
          <a:ln>
            <a:solidFill>
              <a:srgbClr val="00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830468" y="3719174"/>
            <a:ext cx="973065" cy="1350311"/>
          </a:xfrm>
          <a:prstGeom prst="rect">
            <a:avLst/>
          </a:prstGeom>
          <a:solidFill>
            <a:schemeClr val="accent1">
              <a:lumMod val="50000"/>
            </a:schemeClr>
          </a:solidFill>
          <a:ln>
            <a:solidFill>
              <a:srgbClr val="00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865314" y="4684015"/>
            <a:ext cx="973065" cy="385470"/>
          </a:xfrm>
          <a:prstGeom prst="rect">
            <a:avLst/>
          </a:prstGeom>
          <a:solidFill>
            <a:srgbClr val="800000"/>
          </a:solidFill>
          <a:ln>
            <a:solidFill>
              <a:srgbClr val="00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32012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63782" y="6313376"/>
            <a:ext cx="5180218" cy="338554"/>
          </a:xfrm>
          <a:prstGeom prst="rect">
            <a:avLst/>
          </a:prstGeom>
          <a:noFill/>
        </p:spPr>
        <p:txBody>
          <a:bodyPr wrap="square" rtlCol="0">
            <a:spAutoFit/>
          </a:bodyPr>
          <a:lstStyle/>
          <a:p>
            <a:pPr algn="r"/>
            <a:r>
              <a:rPr lang="en-US" sz="1600" dirty="0" smtClean="0">
                <a:solidFill>
                  <a:srgbClr val="EBF1DD"/>
                </a:solidFill>
                <a:latin typeface="Franklin Gothic Book"/>
                <a:cs typeface="Franklin Gothic Book"/>
              </a:rPr>
              <a:t>Source: Census Bureau and Pew Center, 2011</a:t>
            </a:r>
          </a:p>
        </p:txBody>
      </p:sp>
      <p:sp>
        <p:nvSpPr>
          <p:cNvPr id="3" name="Title 2"/>
          <p:cNvSpPr>
            <a:spLocks noGrp="1"/>
          </p:cNvSpPr>
          <p:nvPr>
            <p:ph type="title"/>
          </p:nvPr>
        </p:nvSpPr>
        <p:spPr/>
        <p:txBody>
          <a:bodyPr>
            <a:normAutofit fontScale="90000"/>
          </a:bodyPr>
          <a:lstStyle/>
          <a:p>
            <a:r>
              <a:rPr lang="en-US" sz="3100" dirty="0" smtClean="0"/>
              <a:t>Wealth and Income:</a:t>
            </a:r>
            <a:br>
              <a:rPr lang="en-US" sz="3100" dirty="0" smtClean="0"/>
            </a:br>
            <a:r>
              <a:rPr lang="en-US" sz="4900" dirty="0" smtClean="0"/>
              <a:t>The White / Minority gap</a:t>
            </a:r>
            <a:endParaRPr lang="en-US" sz="3100" dirty="0"/>
          </a:p>
        </p:txBody>
      </p:sp>
      <p:graphicFrame>
        <p:nvGraphicFramePr>
          <p:cNvPr id="6" name="Chart 5"/>
          <p:cNvGraphicFramePr/>
          <p:nvPr>
            <p:extLst>
              <p:ext uri="{D42A27DB-BD31-4B8C-83A1-F6EECF244321}">
                <p14:modId xmlns:p14="http://schemas.microsoft.com/office/powerpoint/2010/main" val="590463469"/>
              </p:ext>
            </p:extLst>
          </p:nvPr>
        </p:nvGraphicFramePr>
        <p:xfrm>
          <a:off x="338132" y="1294700"/>
          <a:ext cx="8618246" cy="4749987"/>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2231114" y="5602813"/>
            <a:ext cx="312099" cy="312099"/>
          </a:xfrm>
          <a:prstGeom prst="rect">
            <a:avLst/>
          </a:prstGeom>
          <a:solidFill>
            <a:schemeClr val="accent1">
              <a:lumMod val="50000"/>
            </a:schemeClr>
          </a:solidFill>
          <a:ln>
            <a:solidFill>
              <a:srgbClr val="00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265336" y="5602813"/>
            <a:ext cx="312099" cy="312099"/>
          </a:xfrm>
          <a:prstGeom prst="rect">
            <a:avLst/>
          </a:prstGeom>
          <a:solidFill>
            <a:srgbClr val="800000"/>
          </a:solidFill>
          <a:ln>
            <a:solidFill>
              <a:srgbClr val="00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3055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972922" y="1389888"/>
            <a:ext cx="7754112" cy="4030675"/>
          </a:xfrm>
          <a:prstGeom prst="rect">
            <a:avLst/>
          </a:prstGeom>
          <a:solidFill>
            <a:schemeClr val="bg1"/>
          </a:solidFill>
          <a:ln w="9525" cmpd="sng">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0" y="171898"/>
            <a:ext cx="9144000" cy="1143000"/>
          </a:xfrm>
        </p:spPr>
        <p:txBody>
          <a:bodyPr>
            <a:noAutofit/>
          </a:bodyPr>
          <a:lstStyle/>
          <a:p>
            <a:r>
              <a:rPr lang="en-US" sz="4000" dirty="0" smtClean="0"/>
              <a:t>Shrinking Private Insurance, 1960-2011</a:t>
            </a:r>
            <a:endParaRPr lang="en-US" sz="4000" dirty="0"/>
          </a:p>
        </p:txBody>
      </p:sp>
      <p:graphicFrame>
        <p:nvGraphicFramePr>
          <p:cNvPr id="6" name="Table 5"/>
          <p:cNvGraphicFramePr>
            <a:graphicFrameLocks noGrp="1"/>
          </p:cNvGraphicFramePr>
          <p:nvPr>
            <p:extLst>
              <p:ext uri="{D42A27DB-BD31-4B8C-83A1-F6EECF244321}">
                <p14:modId xmlns:p14="http://schemas.microsoft.com/office/powerpoint/2010/main" val="2006743860"/>
              </p:ext>
            </p:extLst>
          </p:nvPr>
        </p:nvGraphicFramePr>
        <p:xfrm>
          <a:off x="190195" y="1342881"/>
          <a:ext cx="790041" cy="4635376"/>
        </p:xfrm>
        <a:graphic>
          <a:graphicData uri="http://schemas.openxmlformats.org/drawingml/2006/table">
            <a:tbl>
              <a:tblPr>
                <a:tableStyleId>{2D5ABB26-0587-4C30-8999-92F81FD0307C}</a:tableStyleId>
              </a:tblPr>
              <a:tblGrid>
                <a:gridCol w="790041"/>
              </a:tblGrid>
              <a:tr h="1158844">
                <a:tc>
                  <a:txBody>
                    <a:bodyPr/>
                    <a:lstStyle/>
                    <a:p>
                      <a:pPr algn="r"/>
                      <a:r>
                        <a:rPr lang="en-US" sz="2000" dirty="0" smtClean="0">
                          <a:latin typeface="Franklin Gothic Book"/>
                          <a:cs typeface="Franklin Gothic Book"/>
                        </a:rPr>
                        <a:t>80%</a:t>
                      </a:r>
                      <a:endParaRPr lang="en-US" sz="2000" dirty="0">
                        <a:latin typeface="Franklin Gothic Book"/>
                        <a:cs typeface="Franklin Gothic Book"/>
                      </a:endParaRPr>
                    </a:p>
                  </a:txBody>
                  <a:tcPr anchor="ctr"/>
                </a:tc>
              </a:tr>
              <a:tr h="1158844">
                <a:tc>
                  <a:txBody>
                    <a:bodyPr/>
                    <a:lstStyle/>
                    <a:p>
                      <a:pPr algn="r"/>
                      <a:r>
                        <a:rPr lang="en-US" sz="2000" dirty="0" smtClean="0">
                          <a:latin typeface="Franklin Gothic Book"/>
                          <a:cs typeface="Franklin Gothic Book"/>
                        </a:rPr>
                        <a:t>70%</a:t>
                      </a:r>
                      <a:endParaRPr lang="en-US" sz="2000" dirty="0">
                        <a:latin typeface="Franklin Gothic Book"/>
                        <a:cs typeface="Franklin Gothic Book"/>
                      </a:endParaRPr>
                    </a:p>
                  </a:txBody>
                  <a:tcPr anchor="ctr"/>
                </a:tc>
              </a:tr>
              <a:tr h="1158844">
                <a:tc>
                  <a:txBody>
                    <a:bodyPr/>
                    <a:lstStyle/>
                    <a:p>
                      <a:pPr algn="r"/>
                      <a:r>
                        <a:rPr lang="en-US" sz="2000" dirty="0" smtClean="0">
                          <a:latin typeface="Franklin Gothic Book"/>
                          <a:cs typeface="Franklin Gothic Book"/>
                        </a:rPr>
                        <a:t>60%</a:t>
                      </a:r>
                      <a:endParaRPr lang="en-US" sz="2000" dirty="0">
                        <a:latin typeface="Franklin Gothic Book"/>
                        <a:cs typeface="Franklin Gothic Book"/>
                      </a:endParaRPr>
                    </a:p>
                  </a:txBody>
                  <a:tcPr anchor="ctr"/>
                </a:tc>
              </a:tr>
              <a:tr h="1158844">
                <a:tc>
                  <a:txBody>
                    <a:bodyPr/>
                    <a:lstStyle/>
                    <a:p>
                      <a:pPr algn="r"/>
                      <a:r>
                        <a:rPr lang="en-US" sz="2000" dirty="0" smtClean="0">
                          <a:latin typeface="Franklin Gothic Book"/>
                          <a:cs typeface="Franklin Gothic Book"/>
                        </a:rPr>
                        <a:t>50%</a:t>
                      </a:r>
                      <a:endParaRPr lang="en-US" sz="2000" dirty="0">
                        <a:latin typeface="Franklin Gothic Book"/>
                        <a:cs typeface="Franklin Gothic Book"/>
                      </a:endParaRPr>
                    </a:p>
                  </a:txBody>
                  <a:tcPr anchor="ct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64529241"/>
              </p:ext>
            </p:extLst>
          </p:nvPr>
        </p:nvGraphicFramePr>
        <p:xfrm>
          <a:off x="275037" y="5470456"/>
          <a:ext cx="9181416" cy="396240"/>
        </p:xfrm>
        <a:graphic>
          <a:graphicData uri="http://schemas.openxmlformats.org/drawingml/2006/table">
            <a:tbl>
              <a:tblPr firstRow="1" bandRow="1">
                <a:tableStyleId>{2D5ABB26-0587-4C30-8999-92F81FD0307C}</a:tableStyleId>
              </a:tblPr>
              <a:tblGrid>
                <a:gridCol w="1530236"/>
                <a:gridCol w="1530236"/>
                <a:gridCol w="1530236"/>
                <a:gridCol w="1530236"/>
                <a:gridCol w="1530236"/>
                <a:gridCol w="1530236"/>
              </a:tblGrid>
              <a:tr h="370840">
                <a:tc>
                  <a:txBody>
                    <a:bodyPr/>
                    <a:lstStyle/>
                    <a:p>
                      <a:pPr algn="ctr"/>
                      <a:r>
                        <a:rPr lang="en-US" sz="2000" dirty="0" smtClean="0">
                          <a:latin typeface="Franklin Gothic Book"/>
                          <a:cs typeface="Franklin Gothic Book"/>
                        </a:rPr>
                        <a:t>1960</a:t>
                      </a:r>
                      <a:endParaRPr lang="en-US" sz="2000" dirty="0">
                        <a:solidFill>
                          <a:schemeClr val="tx1"/>
                        </a:solidFill>
                        <a:latin typeface="Franklin Gothic Book"/>
                        <a:cs typeface="Franklin Gothic Book"/>
                      </a:endParaRPr>
                    </a:p>
                  </a:txBody>
                  <a:tcPr/>
                </a:tc>
                <a:tc>
                  <a:txBody>
                    <a:bodyPr/>
                    <a:lstStyle/>
                    <a:p>
                      <a:pPr algn="ctr"/>
                      <a:r>
                        <a:rPr lang="en-US" sz="2000" dirty="0" smtClean="0">
                          <a:latin typeface="Franklin Gothic Book"/>
                          <a:cs typeface="Franklin Gothic Book"/>
                        </a:rPr>
                        <a:t>1970</a:t>
                      </a:r>
                      <a:endParaRPr lang="en-US" sz="2000" dirty="0">
                        <a:solidFill>
                          <a:schemeClr val="tx1"/>
                        </a:solidFill>
                        <a:latin typeface="Franklin Gothic Book"/>
                        <a:cs typeface="Franklin Gothic Book"/>
                      </a:endParaRPr>
                    </a:p>
                  </a:txBody>
                  <a:tcPr/>
                </a:tc>
                <a:tc>
                  <a:txBody>
                    <a:bodyPr/>
                    <a:lstStyle/>
                    <a:p>
                      <a:pPr algn="ctr"/>
                      <a:r>
                        <a:rPr lang="en-US" sz="2000" dirty="0" smtClean="0">
                          <a:solidFill>
                            <a:schemeClr val="tx1"/>
                          </a:solidFill>
                          <a:latin typeface="Franklin Gothic Book"/>
                          <a:cs typeface="Franklin Gothic Book"/>
                        </a:rPr>
                        <a:t>1980</a:t>
                      </a:r>
                      <a:endParaRPr lang="en-US" sz="2000" dirty="0">
                        <a:solidFill>
                          <a:schemeClr val="tx1"/>
                        </a:solidFill>
                        <a:latin typeface="Franklin Gothic Book"/>
                        <a:cs typeface="Franklin Gothic Book"/>
                      </a:endParaRPr>
                    </a:p>
                  </a:txBody>
                  <a:tcPr/>
                </a:tc>
                <a:tc>
                  <a:txBody>
                    <a:bodyPr/>
                    <a:lstStyle/>
                    <a:p>
                      <a:pPr algn="ctr"/>
                      <a:r>
                        <a:rPr lang="en-US" sz="2000" dirty="0" smtClean="0">
                          <a:solidFill>
                            <a:schemeClr val="tx1"/>
                          </a:solidFill>
                          <a:latin typeface="Franklin Gothic Book"/>
                          <a:cs typeface="Franklin Gothic Book"/>
                        </a:rPr>
                        <a:t>1990</a:t>
                      </a:r>
                      <a:endParaRPr lang="en-US" sz="2000" dirty="0">
                        <a:solidFill>
                          <a:schemeClr val="tx1"/>
                        </a:solidFill>
                        <a:latin typeface="Franklin Gothic Book"/>
                        <a:cs typeface="Franklin Gothic Book"/>
                      </a:endParaRPr>
                    </a:p>
                  </a:txBody>
                  <a:tcPr/>
                </a:tc>
                <a:tc>
                  <a:txBody>
                    <a:bodyPr/>
                    <a:lstStyle/>
                    <a:p>
                      <a:pPr algn="ctr"/>
                      <a:r>
                        <a:rPr lang="en-US" sz="2000" dirty="0" smtClean="0">
                          <a:solidFill>
                            <a:schemeClr val="tx1"/>
                          </a:solidFill>
                          <a:latin typeface="Franklin Gothic Book"/>
                          <a:cs typeface="Franklin Gothic Book"/>
                        </a:rPr>
                        <a:t>2000</a:t>
                      </a:r>
                      <a:endParaRPr lang="en-US" sz="2000" dirty="0">
                        <a:solidFill>
                          <a:schemeClr val="tx1"/>
                        </a:solidFill>
                        <a:latin typeface="Franklin Gothic Book"/>
                        <a:cs typeface="Franklin Gothic Book"/>
                      </a:endParaRPr>
                    </a:p>
                  </a:txBody>
                  <a:tcPr/>
                </a:tc>
                <a:tc>
                  <a:txBody>
                    <a:bodyPr/>
                    <a:lstStyle/>
                    <a:p>
                      <a:pPr algn="ctr"/>
                      <a:r>
                        <a:rPr lang="en-US" sz="2000" dirty="0" smtClean="0">
                          <a:solidFill>
                            <a:schemeClr val="tx1"/>
                          </a:solidFill>
                          <a:latin typeface="Franklin Gothic Book"/>
                          <a:cs typeface="Franklin Gothic Book"/>
                        </a:rPr>
                        <a:t>2011</a:t>
                      </a:r>
                      <a:endParaRPr lang="en-US" sz="2000" dirty="0">
                        <a:solidFill>
                          <a:schemeClr val="tx1"/>
                        </a:solidFill>
                        <a:latin typeface="Franklin Gothic Book"/>
                        <a:cs typeface="Franklin Gothic Book"/>
                      </a:endParaRPr>
                    </a:p>
                  </a:txBody>
                  <a:tcPr/>
                </a:tc>
              </a:tr>
            </a:tbl>
          </a:graphicData>
        </a:graphic>
      </p:graphicFrame>
      <p:sp>
        <p:nvSpPr>
          <p:cNvPr id="8" name="TextBox 7"/>
          <p:cNvSpPr txBox="1"/>
          <p:nvPr/>
        </p:nvSpPr>
        <p:spPr>
          <a:xfrm>
            <a:off x="3955693" y="6160915"/>
            <a:ext cx="5188308" cy="523220"/>
          </a:xfrm>
          <a:prstGeom prst="rect">
            <a:avLst/>
          </a:prstGeom>
          <a:noFill/>
        </p:spPr>
        <p:txBody>
          <a:bodyPr wrap="square" rtlCol="0" anchor="ctr">
            <a:spAutoFit/>
          </a:bodyPr>
          <a:lstStyle/>
          <a:p>
            <a:pPr algn="r"/>
            <a:r>
              <a:rPr lang="en-US" sz="1400" dirty="0" smtClean="0">
                <a:solidFill>
                  <a:schemeClr val="bg2"/>
                </a:solidFill>
                <a:latin typeface="Franklin Gothic Book" pitchFamily="34" charset="0"/>
              </a:rPr>
              <a:t>Source: Himmelstein, &amp; </a:t>
            </a:r>
            <a:r>
              <a:rPr lang="en-US" sz="1400" dirty="0" err="1" smtClean="0">
                <a:solidFill>
                  <a:schemeClr val="bg2"/>
                </a:solidFill>
                <a:latin typeface="Franklin Gothic Book" pitchFamily="34" charset="0"/>
              </a:rPr>
              <a:t>Woolhandler</a:t>
            </a:r>
            <a:r>
              <a:rPr lang="en-US" sz="1400" dirty="0" smtClean="0">
                <a:solidFill>
                  <a:schemeClr val="bg2"/>
                </a:solidFill>
                <a:latin typeface="Franklin Gothic Book" pitchFamily="34" charset="0"/>
              </a:rPr>
              <a:t>, Tabulation from CPS </a:t>
            </a:r>
          </a:p>
          <a:p>
            <a:pPr algn="r"/>
            <a:r>
              <a:rPr lang="en-US" sz="1400" dirty="0" smtClean="0">
                <a:solidFill>
                  <a:schemeClr val="bg2"/>
                </a:solidFill>
                <a:latin typeface="Franklin Gothic Book" pitchFamily="34" charset="0"/>
              </a:rPr>
              <a:t>Data are not adjusted for minor changes in survey methodology</a:t>
            </a:r>
            <a:endParaRPr lang="en-US" sz="1400" dirty="0">
              <a:solidFill>
                <a:schemeClr val="bg2"/>
              </a:solidFill>
              <a:latin typeface="Franklin Gothic Book" pitchFamily="34" charset="0"/>
            </a:endParaRPr>
          </a:p>
        </p:txBody>
      </p:sp>
      <p:sp>
        <p:nvSpPr>
          <p:cNvPr id="2" name="TextBox 1"/>
          <p:cNvSpPr txBox="1"/>
          <p:nvPr/>
        </p:nvSpPr>
        <p:spPr>
          <a:xfrm rot="16200000">
            <a:off x="-1587391" y="3001260"/>
            <a:ext cx="3574892" cy="400110"/>
          </a:xfrm>
          <a:prstGeom prst="rect">
            <a:avLst/>
          </a:prstGeom>
          <a:noFill/>
        </p:spPr>
        <p:txBody>
          <a:bodyPr wrap="none" rtlCol="0">
            <a:spAutoFit/>
          </a:bodyPr>
          <a:lstStyle/>
          <a:p>
            <a:r>
              <a:rPr lang="en-US" sz="2000" dirty="0" smtClean="0">
                <a:latin typeface="Franklin Gothic Book"/>
                <a:cs typeface="Franklin Gothic Book"/>
              </a:rPr>
              <a:t>Percent With Private Insurance</a:t>
            </a:r>
            <a:endParaRPr lang="en-US" sz="2000" dirty="0">
              <a:latin typeface="Franklin Gothic Book"/>
              <a:cs typeface="Franklin Gothic Book"/>
            </a:endParaRPr>
          </a:p>
        </p:txBody>
      </p:sp>
      <p:pic>
        <p:nvPicPr>
          <p:cNvPr id="842756" name="Picture 4" descr="PRIVINS%" hidden="1"/>
          <p:cNvPicPr>
            <a:picLocks noChangeAspect="1" noChangeArrowheads="1"/>
          </p:cNvPicPr>
          <p:nvPr/>
        </p:nvPicPr>
        <p:blipFill>
          <a:blip r:embed="rId2" cstate="print"/>
          <a:srcRect l="17600" t="21333" r="10640" b="15200"/>
          <a:stretch>
            <a:fillRect/>
          </a:stretch>
        </p:blipFill>
        <p:spPr bwMode="auto">
          <a:xfrm>
            <a:off x="972923" y="1375257"/>
            <a:ext cx="7776056" cy="4059936"/>
          </a:xfrm>
          <a:prstGeom prst="rect">
            <a:avLst/>
          </a:prstGeom>
          <a:noFill/>
        </p:spPr>
      </p:pic>
      <p:graphicFrame>
        <p:nvGraphicFramePr>
          <p:cNvPr id="3" name="Table 2"/>
          <p:cNvGraphicFramePr>
            <a:graphicFrameLocks noGrp="1"/>
          </p:cNvGraphicFramePr>
          <p:nvPr>
            <p:extLst>
              <p:ext uri="{D42A27DB-BD31-4B8C-83A1-F6EECF244321}">
                <p14:modId xmlns:p14="http://schemas.microsoft.com/office/powerpoint/2010/main" val="2107141089"/>
              </p:ext>
            </p:extLst>
          </p:nvPr>
        </p:nvGraphicFramePr>
        <p:xfrm>
          <a:off x="946455" y="1957694"/>
          <a:ext cx="7765776" cy="2321730"/>
        </p:xfrm>
        <a:graphic>
          <a:graphicData uri="http://schemas.openxmlformats.org/drawingml/2006/table">
            <a:tbl>
              <a:tblPr>
                <a:tableStyleId>{5C22544A-7EE6-4342-B048-85BDC9FD1C3A}</a:tableStyleId>
              </a:tblPr>
              <a:tblGrid>
                <a:gridCol w="7765776"/>
              </a:tblGrid>
              <a:tr h="1160865">
                <a:tc>
                  <a:txBody>
                    <a:bodyPr/>
                    <a:lstStyle/>
                    <a:p>
                      <a:endParaRPr lang="en-US" dirty="0"/>
                    </a:p>
                  </a:txBody>
                  <a:tcPr>
                    <a:lnL w="12700" cmpd="sng">
                      <a:noFill/>
                    </a:lnL>
                    <a:lnR w="12700" cmpd="sng">
                      <a:noFill/>
                    </a:lnR>
                    <a:lnT w="12700" cap="flat" cmpd="sng" algn="ctr">
                      <a:solidFill>
                        <a:scrgbClr r="0" g="0" b="0"/>
                      </a:solidFill>
                      <a:prstDash val="sysDot"/>
                      <a:round/>
                      <a:headEnd type="none" w="med" len="med"/>
                      <a:tailEnd type="none" w="med" len="med"/>
                    </a:lnT>
                    <a:lnB w="12700" cap="flat" cmpd="sng" algn="ctr">
                      <a:solidFill>
                        <a:scrgbClr r="0" g="0" b="0"/>
                      </a:solidFill>
                      <a:prstDash val="sysDot"/>
                      <a:round/>
                      <a:headEnd type="none" w="med" len="med"/>
                      <a:tailEnd type="none" w="med" len="med"/>
                    </a:lnB>
                    <a:lnTlToBr w="12700" cmpd="sng">
                      <a:noFill/>
                      <a:prstDash val="solid"/>
                    </a:lnTlToBr>
                    <a:lnBlToTr w="12700" cmpd="sng">
                      <a:noFill/>
                      <a:prstDash val="solid"/>
                    </a:lnBlToTr>
                    <a:noFill/>
                  </a:tcPr>
                </a:tc>
              </a:tr>
              <a:tr h="1160865">
                <a:tc>
                  <a:txBody>
                    <a:bodyPr/>
                    <a:lstStyle/>
                    <a:p>
                      <a:endParaRPr lang="en-US" dirty="0"/>
                    </a:p>
                  </a:txBody>
                  <a:tcPr>
                    <a:lnL w="12700" cmpd="sng">
                      <a:noFill/>
                    </a:lnL>
                    <a:lnR w="12700" cmpd="sng">
                      <a:noFill/>
                    </a:lnR>
                    <a:lnT w="12700" cap="flat" cmpd="sng" algn="ctr">
                      <a:solidFill>
                        <a:scrgbClr r="0" g="0" b="0"/>
                      </a:solidFill>
                      <a:prstDash val="sysDot"/>
                      <a:round/>
                      <a:headEnd type="none" w="med" len="med"/>
                      <a:tailEnd type="none" w="med" len="med"/>
                    </a:lnT>
                    <a:lnB w="12700" cap="flat" cmpd="sng" algn="ctr">
                      <a:solidFill>
                        <a:scrgbClr r="0" g="0" b="0"/>
                      </a:solidFill>
                      <a:prstDash val="sysDot"/>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4" name="Group 3"/>
          <p:cNvGrpSpPr/>
          <p:nvPr/>
        </p:nvGrpSpPr>
        <p:grpSpPr>
          <a:xfrm>
            <a:off x="1017309" y="1549400"/>
            <a:ext cx="7670655" cy="3876373"/>
            <a:chOff x="1017309" y="1549400"/>
            <a:chExt cx="7670655" cy="3876373"/>
          </a:xfrm>
          <a:solidFill>
            <a:schemeClr val="accent1">
              <a:lumMod val="50000"/>
            </a:schemeClr>
          </a:solidFill>
        </p:grpSpPr>
        <p:sp>
          <p:nvSpPr>
            <p:cNvPr id="9" name="Rectangle 8"/>
            <p:cNvSpPr/>
            <p:nvPr/>
          </p:nvSpPr>
          <p:spPr>
            <a:xfrm>
              <a:off x="1017309" y="3340101"/>
              <a:ext cx="95886" cy="2085672"/>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314359" y="3149601"/>
              <a:ext cx="95886" cy="2276172"/>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611409" y="2962275"/>
              <a:ext cx="95886" cy="2463497"/>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759934" y="2921001"/>
              <a:ext cx="95886" cy="2504772"/>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908459" y="2787651"/>
              <a:ext cx="95886" cy="2638122"/>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056984" y="2647951"/>
              <a:ext cx="95886" cy="2777822"/>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5509" y="2406650"/>
              <a:ext cx="95886" cy="3019122"/>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354034" y="2311401"/>
              <a:ext cx="95886" cy="3114372"/>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512734" y="3216275"/>
              <a:ext cx="95886" cy="2209497"/>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661259" y="3219451"/>
              <a:ext cx="95886" cy="2206322"/>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809784" y="2908301"/>
              <a:ext cx="95886" cy="2517472"/>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958309" y="2705101"/>
              <a:ext cx="95886" cy="2720672"/>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106834" y="2851151"/>
              <a:ext cx="95886" cy="2574622"/>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255359" y="2946400"/>
              <a:ext cx="95886" cy="2479372"/>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403884" y="3105150"/>
              <a:ext cx="95886" cy="2320622"/>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552409" y="3232151"/>
              <a:ext cx="95886" cy="2193622"/>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700934" y="3216275"/>
              <a:ext cx="95886" cy="2209497"/>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849459" y="3270250"/>
              <a:ext cx="95886" cy="2155522"/>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97984" y="3336925"/>
              <a:ext cx="95886" cy="2088847"/>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146509" y="3451225"/>
              <a:ext cx="95886" cy="1974547"/>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295034" y="3768725"/>
              <a:ext cx="95886" cy="1657047"/>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443559" y="3819525"/>
              <a:ext cx="95886" cy="1606247"/>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592078" y="3822700"/>
              <a:ext cx="95886" cy="1603072"/>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165834" y="3263901"/>
              <a:ext cx="95886" cy="2161872"/>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462884" y="3025775"/>
              <a:ext cx="95886" cy="2399997"/>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284859" y="1819275"/>
              <a:ext cx="95886" cy="3606497"/>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433384" y="1981201"/>
              <a:ext cx="95886" cy="3444572"/>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581909" y="2171701"/>
              <a:ext cx="95886" cy="3254072"/>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730434" y="2403475"/>
              <a:ext cx="95886" cy="3022297"/>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4878959" y="2501901"/>
              <a:ext cx="95886" cy="2923872"/>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027484" y="2641600"/>
              <a:ext cx="95886" cy="2784172"/>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5176009" y="2590800"/>
              <a:ext cx="95886" cy="2834972"/>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5324534" y="2857501"/>
              <a:ext cx="95886" cy="2568272"/>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473059" y="3009900"/>
              <a:ext cx="95886" cy="2415872"/>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5621584" y="3152775"/>
              <a:ext cx="95886" cy="2272997"/>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770109" y="3298825"/>
              <a:ext cx="95886" cy="2126947"/>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5918634" y="3359151"/>
              <a:ext cx="95886" cy="2066622"/>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6067159" y="3117851"/>
              <a:ext cx="95886" cy="2307922"/>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215684" y="3146425"/>
              <a:ext cx="95886" cy="2279347"/>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6364209" y="3159125"/>
              <a:ext cx="95886" cy="2266647"/>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502559" y="2171700"/>
              <a:ext cx="95886" cy="3254072"/>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2651084" y="2159001"/>
              <a:ext cx="95886" cy="3266772"/>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2799609" y="2152651"/>
              <a:ext cx="95886" cy="3273122"/>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948134" y="1990725"/>
              <a:ext cx="95886" cy="3435047"/>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3096659" y="1831975"/>
              <a:ext cx="95886" cy="3593797"/>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3245184" y="1647825"/>
              <a:ext cx="95886" cy="3777947"/>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3393709" y="1797051"/>
              <a:ext cx="95886" cy="3628722"/>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3542234" y="1746250"/>
              <a:ext cx="95886" cy="3679523"/>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3690759" y="1549400"/>
              <a:ext cx="95886" cy="3876372"/>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3839284" y="1641475"/>
              <a:ext cx="95886" cy="3784297"/>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3987809" y="1673225"/>
              <a:ext cx="95886" cy="3752547"/>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4136334" y="1831975"/>
              <a:ext cx="95886" cy="3593798"/>
            </a:xfrm>
            <a:prstGeom prst="rect">
              <a:avLst/>
            </a:prstGeom>
            <a:grp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804509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63782" y="6313376"/>
            <a:ext cx="5180218" cy="338554"/>
          </a:xfrm>
          <a:prstGeom prst="rect">
            <a:avLst/>
          </a:prstGeom>
          <a:noFill/>
        </p:spPr>
        <p:txBody>
          <a:bodyPr wrap="square" rtlCol="0">
            <a:spAutoFit/>
          </a:bodyPr>
          <a:lstStyle/>
          <a:p>
            <a:pPr algn="r"/>
            <a:r>
              <a:rPr lang="en-US" sz="1600" dirty="0" smtClean="0">
                <a:solidFill>
                  <a:srgbClr val="EBF1DD"/>
                </a:solidFill>
                <a:latin typeface="Franklin Gothic Book"/>
                <a:cs typeface="Franklin Gothic Book"/>
              </a:rPr>
              <a:t>Source: Satcher et al. Health Affairs 2005;24:459</a:t>
            </a:r>
          </a:p>
        </p:txBody>
      </p:sp>
      <p:sp>
        <p:nvSpPr>
          <p:cNvPr id="3" name="Title 2"/>
          <p:cNvSpPr>
            <a:spLocks noGrp="1"/>
          </p:cNvSpPr>
          <p:nvPr>
            <p:ph type="title"/>
          </p:nvPr>
        </p:nvSpPr>
        <p:spPr/>
        <p:txBody>
          <a:bodyPr>
            <a:noAutofit/>
          </a:bodyPr>
          <a:lstStyle/>
          <a:p>
            <a:r>
              <a:rPr lang="en-US" sz="3600" dirty="0" smtClean="0"/>
              <a:t>Excess Deaths Among African Americans</a:t>
            </a:r>
            <a:br>
              <a:rPr lang="en-US" sz="3600" dirty="0" smtClean="0"/>
            </a:br>
            <a:r>
              <a:rPr lang="en-US" sz="2000" dirty="0">
                <a:latin typeface="Franklin Gothic Book"/>
                <a:cs typeface="Franklin Gothic Book"/>
              </a:rPr>
              <a:t>83,369 fewer </a:t>
            </a:r>
            <a:r>
              <a:rPr lang="en-US" sz="2000" dirty="0" smtClean="0">
                <a:latin typeface="Franklin Gothic Book"/>
                <a:cs typeface="Franklin Gothic Book"/>
              </a:rPr>
              <a:t>would </a:t>
            </a:r>
            <a:r>
              <a:rPr lang="en-US" sz="2000" dirty="0">
                <a:latin typeface="Franklin Gothic Book"/>
                <a:cs typeface="Franklin Gothic Book"/>
              </a:rPr>
              <a:t>have died in 2000 </a:t>
            </a:r>
            <a:r>
              <a:rPr lang="en-US" sz="2000" dirty="0" smtClean="0">
                <a:latin typeface="Franklin Gothic Book"/>
                <a:cs typeface="Franklin Gothic Book"/>
              </a:rPr>
              <a:t>if </a:t>
            </a:r>
            <a:r>
              <a:rPr lang="en-US" sz="2000" dirty="0">
                <a:latin typeface="Franklin Gothic Book"/>
                <a:cs typeface="Franklin Gothic Book"/>
              </a:rPr>
              <a:t>racial gap were eliminated</a:t>
            </a:r>
            <a:br>
              <a:rPr lang="en-US" sz="2000" dirty="0">
                <a:latin typeface="Franklin Gothic Book"/>
                <a:cs typeface="Franklin Gothic Book"/>
              </a:rPr>
            </a:br>
            <a:endParaRPr lang="en-US" sz="2000" dirty="0"/>
          </a:p>
        </p:txBody>
      </p:sp>
      <p:graphicFrame>
        <p:nvGraphicFramePr>
          <p:cNvPr id="6" name="Chart 5"/>
          <p:cNvGraphicFramePr/>
          <p:nvPr>
            <p:extLst>
              <p:ext uri="{D42A27DB-BD31-4B8C-83A1-F6EECF244321}">
                <p14:modId xmlns:p14="http://schemas.microsoft.com/office/powerpoint/2010/main" val="1340223757"/>
              </p:ext>
            </p:extLst>
          </p:nvPr>
        </p:nvGraphicFramePr>
        <p:xfrm>
          <a:off x="1055632" y="1212236"/>
          <a:ext cx="7810028" cy="4832451"/>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3492923" y="5602813"/>
            <a:ext cx="312099" cy="312099"/>
          </a:xfrm>
          <a:prstGeom prst="rect">
            <a:avLst/>
          </a:prstGeom>
          <a:solidFill>
            <a:schemeClr val="accent1">
              <a:lumMod val="50000"/>
            </a:schemeClr>
          </a:solidFill>
          <a:ln>
            <a:solidFill>
              <a:srgbClr val="00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619962" y="5602813"/>
            <a:ext cx="312099" cy="312099"/>
          </a:xfrm>
          <a:prstGeom prst="rect">
            <a:avLst/>
          </a:prstGeom>
          <a:solidFill>
            <a:srgbClr val="800000"/>
          </a:solidFill>
          <a:ln>
            <a:solidFill>
              <a:srgbClr val="00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 y="1979162"/>
            <a:ext cx="1245316" cy="1323439"/>
          </a:xfrm>
          <a:prstGeom prst="rect">
            <a:avLst/>
          </a:prstGeom>
          <a:noFill/>
        </p:spPr>
        <p:txBody>
          <a:bodyPr wrap="square" rtlCol="0">
            <a:spAutoFit/>
          </a:bodyPr>
          <a:lstStyle/>
          <a:p>
            <a:r>
              <a:rPr lang="en-US" sz="2000" dirty="0" smtClean="0">
                <a:latin typeface="Franklin Gothic Book"/>
                <a:cs typeface="Franklin Gothic Book"/>
              </a:rPr>
              <a:t>Excess African American deaths</a:t>
            </a:r>
            <a:endParaRPr lang="en-US" sz="2000" dirty="0">
              <a:latin typeface="Franklin Gothic Book"/>
              <a:cs typeface="Franklin Gothic Book"/>
            </a:endParaRPr>
          </a:p>
        </p:txBody>
      </p:sp>
    </p:spTree>
    <p:extLst>
      <p:ext uri="{BB962C8B-B14F-4D97-AF65-F5344CB8AC3E}">
        <p14:creationId xmlns:p14="http://schemas.microsoft.com/office/powerpoint/2010/main" val="41942005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Causes of Black/White Disparity </a:t>
            </a:r>
            <a:br>
              <a:rPr lang="en-US" dirty="0" smtClean="0"/>
            </a:br>
            <a:r>
              <a:rPr lang="en-US" dirty="0" smtClean="0"/>
              <a:t>In Life Expectancy</a:t>
            </a:r>
            <a:endParaRPr lang="en-US" dirty="0"/>
          </a:p>
        </p:txBody>
      </p:sp>
      <p:sp>
        <p:nvSpPr>
          <p:cNvPr id="4" name="TextBox 3"/>
          <p:cNvSpPr txBox="1"/>
          <p:nvPr/>
        </p:nvSpPr>
        <p:spPr>
          <a:xfrm>
            <a:off x="3963782" y="6313376"/>
            <a:ext cx="5180218" cy="338554"/>
          </a:xfrm>
          <a:prstGeom prst="rect">
            <a:avLst/>
          </a:prstGeom>
          <a:noFill/>
        </p:spPr>
        <p:txBody>
          <a:bodyPr wrap="square" rtlCol="0">
            <a:spAutoFit/>
          </a:bodyPr>
          <a:lstStyle/>
          <a:p>
            <a:pPr algn="r"/>
            <a:r>
              <a:rPr lang="en-US" sz="1600" dirty="0" smtClean="0">
                <a:solidFill>
                  <a:srgbClr val="EBF1DD"/>
                </a:solidFill>
                <a:latin typeface="Franklin Gothic Book"/>
                <a:cs typeface="Franklin Gothic Book"/>
              </a:rPr>
              <a:t>Source: MMWR 2001;50:780</a:t>
            </a:r>
          </a:p>
        </p:txBody>
      </p:sp>
      <p:graphicFrame>
        <p:nvGraphicFramePr>
          <p:cNvPr id="5" name="Chart 4"/>
          <p:cNvGraphicFramePr/>
          <p:nvPr>
            <p:extLst>
              <p:ext uri="{D42A27DB-BD31-4B8C-83A1-F6EECF244321}">
                <p14:modId xmlns:p14="http://schemas.microsoft.com/office/powerpoint/2010/main" val="2357723169"/>
              </p:ext>
            </p:extLst>
          </p:nvPr>
        </p:nvGraphicFramePr>
        <p:xfrm>
          <a:off x="1177278" y="1405246"/>
          <a:ext cx="7892498" cy="4589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310942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67902" y="6115459"/>
            <a:ext cx="5276098" cy="584776"/>
          </a:xfrm>
          <a:prstGeom prst="rect">
            <a:avLst/>
          </a:prstGeom>
          <a:noFill/>
        </p:spPr>
        <p:txBody>
          <a:bodyPr wrap="square" rtlCol="0">
            <a:spAutoFit/>
          </a:bodyPr>
          <a:lstStyle/>
          <a:p>
            <a:pPr algn="r"/>
            <a:r>
              <a:rPr lang="en-US" sz="1600" dirty="0" smtClean="0">
                <a:solidFill>
                  <a:srgbClr val="EBF1DD"/>
                </a:solidFill>
                <a:latin typeface="Franklin Gothic Book"/>
                <a:cs typeface="Franklin Gothic Book"/>
              </a:rPr>
              <a:t>*Adjusted </a:t>
            </a:r>
            <a:r>
              <a:rPr lang="en-US" sz="1600" dirty="0">
                <a:solidFill>
                  <a:srgbClr val="EBF1DD"/>
                </a:solidFill>
                <a:latin typeface="Franklin Gothic Book"/>
                <a:cs typeface="Franklin Gothic Book"/>
              </a:rPr>
              <a:t>for age, year, sex, and tumor characteristics</a:t>
            </a:r>
          </a:p>
          <a:p>
            <a:pPr algn="r"/>
            <a:r>
              <a:rPr lang="en-US" sz="1600" dirty="0" smtClean="0">
                <a:solidFill>
                  <a:srgbClr val="EBF1DD"/>
                </a:solidFill>
                <a:latin typeface="Franklin Gothic Book"/>
                <a:cs typeface="Franklin Gothic Book"/>
              </a:rPr>
              <a:t>Source: Arch </a:t>
            </a:r>
            <a:r>
              <a:rPr lang="en-US" sz="1600" dirty="0" err="1" smtClean="0">
                <a:solidFill>
                  <a:srgbClr val="EBF1DD"/>
                </a:solidFill>
                <a:latin typeface="Franklin Gothic Book"/>
                <a:cs typeface="Franklin Gothic Book"/>
              </a:rPr>
              <a:t>Otolaryng</a:t>
            </a:r>
            <a:r>
              <a:rPr lang="en-US" sz="1600" dirty="0" smtClean="0">
                <a:solidFill>
                  <a:srgbClr val="EBF1DD"/>
                </a:solidFill>
                <a:latin typeface="Franklin Gothic Book"/>
                <a:cs typeface="Franklin Gothic Book"/>
              </a:rPr>
              <a:t>-Head and Neck </a:t>
            </a:r>
            <a:r>
              <a:rPr lang="en-US" sz="1600" dirty="0" err="1" smtClean="0">
                <a:solidFill>
                  <a:srgbClr val="EBF1DD"/>
                </a:solidFill>
                <a:latin typeface="Franklin Gothic Book"/>
                <a:cs typeface="Franklin Gothic Book"/>
              </a:rPr>
              <a:t>Surg</a:t>
            </a:r>
            <a:r>
              <a:rPr lang="en-US" sz="1600" dirty="0" smtClean="0">
                <a:solidFill>
                  <a:srgbClr val="EBF1DD"/>
                </a:solidFill>
                <a:latin typeface="Franklin Gothic Book"/>
                <a:cs typeface="Franklin Gothic Book"/>
              </a:rPr>
              <a:t> 2012;138:644</a:t>
            </a:r>
          </a:p>
        </p:txBody>
      </p:sp>
      <p:sp>
        <p:nvSpPr>
          <p:cNvPr id="3" name="Title 2"/>
          <p:cNvSpPr>
            <a:spLocks noGrp="1"/>
          </p:cNvSpPr>
          <p:nvPr>
            <p:ph type="title"/>
          </p:nvPr>
        </p:nvSpPr>
        <p:spPr/>
        <p:txBody>
          <a:bodyPr>
            <a:noAutofit/>
          </a:bodyPr>
          <a:lstStyle/>
          <a:p>
            <a:r>
              <a:rPr lang="en-US" sz="3600" dirty="0" smtClean="0"/>
              <a:t>Blacks Less Likely to Get </a:t>
            </a:r>
            <a:br>
              <a:rPr lang="en-US" sz="3600" dirty="0" smtClean="0"/>
            </a:br>
            <a:r>
              <a:rPr lang="en-US" sz="3600" dirty="0" smtClean="0"/>
              <a:t>Voice Preservation Therapy</a:t>
            </a:r>
            <a:endParaRPr lang="en-US" sz="2000" dirty="0"/>
          </a:p>
        </p:txBody>
      </p:sp>
      <p:graphicFrame>
        <p:nvGraphicFramePr>
          <p:cNvPr id="6" name="Chart 5"/>
          <p:cNvGraphicFramePr/>
          <p:nvPr>
            <p:extLst>
              <p:ext uri="{D42A27DB-BD31-4B8C-83A1-F6EECF244321}">
                <p14:modId xmlns:p14="http://schemas.microsoft.com/office/powerpoint/2010/main" val="356863235"/>
              </p:ext>
            </p:extLst>
          </p:nvPr>
        </p:nvGraphicFramePr>
        <p:xfrm>
          <a:off x="1030890" y="1401906"/>
          <a:ext cx="7834769" cy="4642781"/>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3154792" y="5602813"/>
            <a:ext cx="312099" cy="312099"/>
          </a:xfrm>
          <a:prstGeom prst="rect">
            <a:avLst/>
          </a:prstGeom>
          <a:solidFill>
            <a:schemeClr val="accent1">
              <a:lumMod val="50000"/>
            </a:schemeClr>
          </a:solidFill>
          <a:ln>
            <a:solidFill>
              <a:srgbClr val="00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463268" y="5602813"/>
            <a:ext cx="312099" cy="312099"/>
          </a:xfrm>
          <a:prstGeom prst="rect">
            <a:avLst/>
          </a:prstGeom>
          <a:solidFill>
            <a:srgbClr val="800000"/>
          </a:solidFill>
          <a:ln>
            <a:solidFill>
              <a:srgbClr val="00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 y="1979162"/>
            <a:ext cx="1550460" cy="3170099"/>
          </a:xfrm>
          <a:prstGeom prst="rect">
            <a:avLst/>
          </a:prstGeom>
          <a:noFill/>
        </p:spPr>
        <p:txBody>
          <a:bodyPr wrap="square" rtlCol="0">
            <a:spAutoFit/>
          </a:bodyPr>
          <a:lstStyle/>
          <a:p>
            <a:r>
              <a:rPr lang="en-US" sz="2000" dirty="0" smtClean="0">
                <a:latin typeface="Franklin Gothic Book"/>
                <a:cs typeface="Franklin Gothic Book"/>
              </a:rPr>
              <a:t>Odds ratio for receiving radiation therapy as initial treatment among laryngeal cancer patients</a:t>
            </a:r>
            <a:endParaRPr lang="en-US" sz="2000" dirty="0">
              <a:latin typeface="Franklin Gothic Book"/>
              <a:cs typeface="Franklin Gothic Book"/>
            </a:endParaRPr>
          </a:p>
        </p:txBody>
      </p:sp>
    </p:spTree>
    <p:extLst>
      <p:ext uri="{BB962C8B-B14F-4D97-AF65-F5344CB8AC3E}">
        <p14:creationId xmlns:p14="http://schemas.microsoft.com/office/powerpoint/2010/main" val="18538004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11906" y="1270977"/>
            <a:ext cx="7761427" cy="4140403"/>
          </a:xfrm>
          <a:prstGeom prst="rect">
            <a:avLst/>
          </a:prstGeom>
          <a:solidFill>
            <a:schemeClr val="bg1"/>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71898"/>
            <a:ext cx="9144000" cy="1143000"/>
          </a:xfrm>
        </p:spPr>
        <p:txBody>
          <a:bodyPr>
            <a:normAutofit/>
          </a:bodyPr>
          <a:lstStyle/>
          <a:p>
            <a:r>
              <a:rPr lang="en-US" sz="4000" dirty="0" smtClean="0"/>
              <a:t>Black Enrollment in US Medical Schools</a:t>
            </a:r>
            <a:endParaRPr lang="en-US" sz="4000" dirty="0"/>
          </a:p>
        </p:txBody>
      </p:sp>
      <p:sp>
        <p:nvSpPr>
          <p:cNvPr id="3" name="TextBox 2"/>
          <p:cNvSpPr txBox="1"/>
          <p:nvPr/>
        </p:nvSpPr>
        <p:spPr>
          <a:xfrm>
            <a:off x="3386937" y="6130139"/>
            <a:ext cx="5757065" cy="584775"/>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RWJ </a:t>
            </a:r>
            <a:r>
              <a:rPr lang="en-US" sz="1600" dirty="0" err="1" smtClean="0">
                <a:solidFill>
                  <a:schemeClr val="bg2"/>
                </a:solidFill>
                <a:latin typeface="Franklin Gothic Book" pitchFamily="34" charset="0"/>
              </a:rPr>
              <a:t>Fdn</a:t>
            </a:r>
            <a:r>
              <a:rPr lang="en-US" sz="1600" dirty="0" smtClean="0">
                <a:solidFill>
                  <a:schemeClr val="bg2"/>
                </a:solidFill>
                <a:latin typeface="Franklin Gothic Book" pitchFamily="34" charset="0"/>
              </a:rPr>
              <a:t>. 1987, AAMC, and</a:t>
            </a:r>
          </a:p>
          <a:p>
            <a:pPr algn="r"/>
            <a:r>
              <a:rPr lang="en-US" sz="1600" dirty="0" smtClean="0">
                <a:solidFill>
                  <a:schemeClr val="bg2"/>
                </a:solidFill>
                <a:latin typeface="Franklin Gothic Book" pitchFamily="34" charset="0"/>
              </a:rPr>
              <a:t>JAMA Annual Medical Education Special Issue  </a:t>
            </a:r>
            <a:endParaRPr lang="en-US" sz="1600" dirty="0">
              <a:solidFill>
                <a:schemeClr val="bg2"/>
              </a:solidFill>
              <a:latin typeface="Franklin Gothic Book"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515876133"/>
              </p:ext>
            </p:extLst>
          </p:nvPr>
        </p:nvGraphicFramePr>
        <p:xfrm>
          <a:off x="643278" y="5420358"/>
          <a:ext cx="8683600" cy="396240"/>
        </p:xfrm>
        <a:graphic>
          <a:graphicData uri="http://schemas.openxmlformats.org/drawingml/2006/table">
            <a:tbl>
              <a:tblPr firstRow="1" bandRow="1">
                <a:tableStyleId>{2D5ABB26-0587-4C30-8999-92F81FD0307C}</a:tableStyleId>
              </a:tblPr>
              <a:tblGrid>
                <a:gridCol w="1085450"/>
                <a:gridCol w="1085450"/>
                <a:gridCol w="1085450"/>
                <a:gridCol w="1085450"/>
                <a:gridCol w="1085450"/>
                <a:gridCol w="1085450"/>
                <a:gridCol w="1085450"/>
                <a:gridCol w="1085450"/>
              </a:tblGrid>
              <a:tr h="370840">
                <a:tc>
                  <a:txBody>
                    <a:bodyPr/>
                    <a:lstStyle/>
                    <a:p>
                      <a:pPr algn="ctr"/>
                      <a:r>
                        <a:rPr lang="en-US" sz="2000" dirty="0" smtClean="0">
                          <a:solidFill>
                            <a:schemeClr val="bg1">
                              <a:lumMod val="10000"/>
                            </a:schemeClr>
                          </a:solidFill>
                          <a:latin typeface="Franklin Gothic Book"/>
                          <a:cs typeface="Franklin Gothic Book"/>
                        </a:rPr>
                        <a:t>1976</a:t>
                      </a:r>
                      <a:endParaRPr lang="en-US" sz="2000" dirty="0">
                        <a:solidFill>
                          <a:schemeClr val="bg1">
                            <a:lumMod val="10000"/>
                          </a:schemeClr>
                        </a:solidFill>
                        <a:latin typeface="Franklin Gothic Book"/>
                        <a:cs typeface="Franklin Gothic Book"/>
                      </a:endParaRPr>
                    </a:p>
                  </a:txBody>
                  <a:tcPr/>
                </a:tc>
                <a:tc>
                  <a:txBody>
                    <a:bodyPr/>
                    <a:lstStyle/>
                    <a:p>
                      <a:pPr algn="ctr"/>
                      <a:r>
                        <a:rPr lang="en-US" sz="2000" dirty="0" smtClean="0">
                          <a:solidFill>
                            <a:schemeClr val="bg1">
                              <a:lumMod val="10000"/>
                            </a:schemeClr>
                          </a:solidFill>
                          <a:latin typeface="Franklin Gothic Book"/>
                          <a:cs typeface="Franklin Gothic Book"/>
                        </a:rPr>
                        <a:t>1981</a:t>
                      </a:r>
                      <a:endParaRPr lang="en-US" sz="2000" dirty="0">
                        <a:solidFill>
                          <a:schemeClr val="bg1">
                            <a:lumMod val="10000"/>
                          </a:schemeClr>
                        </a:solidFill>
                        <a:latin typeface="Franklin Gothic Book"/>
                        <a:cs typeface="Franklin Gothic Book"/>
                      </a:endParaRPr>
                    </a:p>
                  </a:txBody>
                  <a:tcPr/>
                </a:tc>
                <a:tc>
                  <a:txBody>
                    <a:bodyPr/>
                    <a:lstStyle/>
                    <a:p>
                      <a:pPr algn="ctr"/>
                      <a:r>
                        <a:rPr lang="en-US" sz="2000" dirty="0" smtClean="0">
                          <a:solidFill>
                            <a:schemeClr val="bg1">
                              <a:lumMod val="10000"/>
                            </a:schemeClr>
                          </a:solidFill>
                          <a:latin typeface="Franklin Gothic Book"/>
                          <a:cs typeface="Franklin Gothic Book"/>
                        </a:rPr>
                        <a:t>1986</a:t>
                      </a:r>
                      <a:endParaRPr lang="en-US" sz="2000" dirty="0">
                        <a:solidFill>
                          <a:schemeClr val="bg1">
                            <a:lumMod val="10000"/>
                          </a:schemeClr>
                        </a:solidFill>
                        <a:latin typeface="Franklin Gothic Book"/>
                        <a:cs typeface="Franklin Gothic Book"/>
                      </a:endParaRPr>
                    </a:p>
                  </a:txBody>
                  <a:tcPr/>
                </a:tc>
                <a:tc>
                  <a:txBody>
                    <a:bodyPr/>
                    <a:lstStyle/>
                    <a:p>
                      <a:pPr algn="ctr"/>
                      <a:r>
                        <a:rPr lang="en-US" sz="2000" dirty="0" smtClean="0">
                          <a:solidFill>
                            <a:schemeClr val="bg1">
                              <a:lumMod val="10000"/>
                            </a:schemeClr>
                          </a:solidFill>
                          <a:latin typeface="Franklin Gothic Book"/>
                          <a:cs typeface="Franklin Gothic Book"/>
                        </a:rPr>
                        <a:t>1991</a:t>
                      </a:r>
                      <a:endParaRPr lang="en-US" sz="2000" dirty="0">
                        <a:solidFill>
                          <a:schemeClr val="bg1">
                            <a:lumMod val="10000"/>
                          </a:schemeClr>
                        </a:solidFill>
                        <a:latin typeface="Franklin Gothic Book"/>
                        <a:cs typeface="Franklin Gothic Book"/>
                      </a:endParaRPr>
                    </a:p>
                  </a:txBody>
                  <a:tcPr/>
                </a:tc>
                <a:tc>
                  <a:txBody>
                    <a:bodyPr/>
                    <a:lstStyle/>
                    <a:p>
                      <a:pPr algn="ctr"/>
                      <a:r>
                        <a:rPr lang="en-US" sz="2000" dirty="0" smtClean="0">
                          <a:solidFill>
                            <a:schemeClr val="bg1">
                              <a:lumMod val="10000"/>
                            </a:schemeClr>
                          </a:solidFill>
                          <a:latin typeface="Franklin Gothic Book"/>
                          <a:cs typeface="Franklin Gothic Book"/>
                        </a:rPr>
                        <a:t>1996</a:t>
                      </a:r>
                      <a:endParaRPr lang="en-US" sz="2000" dirty="0">
                        <a:solidFill>
                          <a:schemeClr val="bg1">
                            <a:lumMod val="10000"/>
                          </a:schemeClr>
                        </a:solidFill>
                        <a:latin typeface="Franklin Gothic Book"/>
                        <a:cs typeface="Franklin Gothic Book"/>
                      </a:endParaRPr>
                    </a:p>
                  </a:txBody>
                  <a:tcPr/>
                </a:tc>
                <a:tc>
                  <a:txBody>
                    <a:bodyPr/>
                    <a:lstStyle/>
                    <a:p>
                      <a:pPr algn="ctr"/>
                      <a:r>
                        <a:rPr lang="en-US" sz="2000" dirty="0" smtClean="0">
                          <a:solidFill>
                            <a:schemeClr val="bg1">
                              <a:lumMod val="10000"/>
                            </a:schemeClr>
                          </a:solidFill>
                          <a:latin typeface="Franklin Gothic Book"/>
                          <a:cs typeface="Franklin Gothic Book"/>
                        </a:rPr>
                        <a:t>2001</a:t>
                      </a:r>
                      <a:endParaRPr lang="en-US" sz="2000" dirty="0">
                        <a:solidFill>
                          <a:schemeClr val="bg1">
                            <a:lumMod val="10000"/>
                          </a:schemeClr>
                        </a:solidFill>
                        <a:latin typeface="Franklin Gothic Book"/>
                        <a:cs typeface="Franklin Gothic Book"/>
                      </a:endParaRPr>
                    </a:p>
                  </a:txBody>
                  <a:tcPr/>
                </a:tc>
                <a:tc>
                  <a:txBody>
                    <a:bodyPr/>
                    <a:lstStyle/>
                    <a:p>
                      <a:pPr algn="ctr"/>
                      <a:r>
                        <a:rPr lang="en-US" sz="2000" dirty="0" smtClean="0">
                          <a:solidFill>
                            <a:schemeClr val="bg1">
                              <a:lumMod val="10000"/>
                            </a:schemeClr>
                          </a:solidFill>
                          <a:latin typeface="Franklin Gothic Book"/>
                          <a:cs typeface="Franklin Gothic Book"/>
                        </a:rPr>
                        <a:t>2006</a:t>
                      </a:r>
                      <a:endParaRPr lang="en-US" sz="2000" dirty="0">
                        <a:solidFill>
                          <a:schemeClr val="bg1">
                            <a:lumMod val="10000"/>
                          </a:schemeClr>
                        </a:solidFill>
                        <a:latin typeface="Franklin Gothic Book"/>
                        <a:cs typeface="Franklin Gothic Book"/>
                      </a:endParaRPr>
                    </a:p>
                  </a:txBody>
                  <a:tcPr/>
                </a:tc>
                <a:tc>
                  <a:txBody>
                    <a:bodyPr/>
                    <a:lstStyle/>
                    <a:p>
                      <a:pPr algn="ctr"/>
                      <a:r>
                        <a:rPr lang="en-US" sz="2000" dirty="0" smtClean="0">
                          <a:solidFill>
                            <a:schemeClr val="bg1">
                              <a:lumMod val="10000"/>
                            </a:schemeClr>
                          </a:solidFill>
                          <a:latin typeface="Franklin Gothic Book"/>
                          <a:cs typeface="Franklin Gothic Book"/>
                        </a:rPr>
                        <a:t>2011</a:t>
                      </a:r>
                      <a:endParaRPr lang="en-US" sz="2000" dirty="0">
                        <a:solidFill>
                          <a:schemeClr val="bg1">
                            <a:lumMod val="10000"/>
                          </a:schemeClr>
                        </a:solidFill>
                        <a:latin typeface="Franklin Gothic Book"/>
                        <a:cs typeface="Franklin Gothic Book"/>
                      </a:endParaRPr>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973353769"/>
              </p:ext>
            </p:extLst>
          </p:nvPr>
        </p:nvGraphicFramePr>
        <p:xfrm>
          <a:off x="429136" y="1057905"/>
          <a:ext cx="765658" cy="5142585"/>
        </p:xfrm>
        <a:graphic>
          <a:graphicData uri="http://schemas.openxmlformats.org/drawingml/2006/table">
            <a:tbl>
              <a:tblPr firstRow="1" bandRow="1">
                <a:tableStyleId>{2D5ABB26-0587-4C30-8999-92F81FD0307C}</a:tableStyleId>
              </a:tblPr>
              <a:tblGrid>
                <a:gridCol w="765658"/>
              </a:tblGrid>
              <a:tr h="1028517">
                <a:tc>
                  <a:txBody>
                    <a:bodyPr/>
                    <a:lstStyle/>
                    <a:p>
                      <a:pPr algn="r"/>
                      <a:r>
                        <a:rPr lang="en-US" sz="2000" dirty="0" smtClean="0">
                          <a:solidFill>
                            <a:schemeClr val="bg1">
                              <a:lumMod val="10000"/>
                            </a:schemeClr>
                          </a:solidFill>
                          <a:latin typeface="Franklin Gothic Book"/>
                          <a:cs typeface="Franklin Gothic Book"/>
                        </a:rPr>
                        <a:t>20%</a:t>
                      </a:r>
                      <a:endParaRPr lang="en-US" sz="2000" dirty="0">
                        <a:solidFill>
                          <a:schemeClr val="bg1">
                            <a:lumMod val="10000"/>
                          </a:schemeClr>
                        </a:solidFill>
                        <a:latin typeface="Franklin Gothic Book"/>
                        <a:cs typeface="Franklin Gothic Book"/>
                      </a:endParaRPr>
                    </a:p>
                  </a:txBody>
                  <a:tcPr/>
                </a:tc>
              </a:tr>
              <a:tr h="1028517">
                <a:tc>
                  <a:txBody>
                    <a:bodyPr/>
                    <a:lstStyle/>
                    <a:p>
                      <a:pPr algn="r"/>
                      <a:r>
                        <a:rPr lang="en-US" sz="2000" dirty="0" smtClean="0">
                          <a:solidFill>
                            <a:schemeClr val="bg1">
                              <a:lumMod val="10000"/>
                            </a:schemeClr>
                          </a:solidFill>
                          <a:latin typeface="Franklin Gothic Book"/>
                          <a:cs typeface="Franklin Gothic Book"/>
                        </a:rPr>
                        <a:t>15%</a:t>
                      </a:r>
                      <a:endParaRPr lang="en-US" sz="2000" dirty="0">
                        <a:solidFill>
                          <a:schemeClr val="bg1">
                            <a:lumMod val="10000"/>
                          </a:schemeClr>
                        </a:solidFill>
                        <a:latin typeface="Franklin Gothic Book"/>
                        <a:cs typeface="Franklin Gothic Book"/>
                      </a:endParaRPr>
                    </a:p>
                  </a:txBody>
                  <a:tcPr/>
                </a:tc>
              </a:tr>
              <a:tr h="1028517">
                <a:tc>
                  <a:txBody>
                    <a:bodyPr/>
                    <a:lstStyle/>
                    <a:p>
                      <a:pPr algn="r"/>
                      <a:r>
                        <a:rPr lang="en-US" sz="2000" dirty="0" smtClean="0">
                          <a:solidFill>
                            <a:schemeClr val="bg1">
                              <a:lumMod val="10000"/>
                            </a:schemeClr>
                          </a:solidFill>
                          <a:latin typeface="Franklin Gothic Book"/>
                          <a:cs typeface="Franklin Gothic Book"/>
                        </a:rPr>
                        <a:t>10%</a:t>
                      </a:r>
                      <a:endParaRPr lang="en-US" sz="2000" dirty="0">
                        <a:solidFill>
                          <a:schemeClr val="bg1">
                            <a:lumMod val="10000"/>
                          </a:schemeClr>
                        </a:solidFill>
                        <a:latin typeface="Franklin Gothic Book"/>
                        <a:cs typeface="Franklin Gothic Book"/>
                      </a:endParaRPr>
                    </a:p>
                  </a:txBody>
                  <a:tcPr/>
                </a:tc>
              </a:tr>
              <a:tr h="1028517">
                <a:tc>
                  <a:txBody>
                    <a:bodyPr/>
                    <a:lstStyle/>
                    <a:p>
                      <a:pPr algn="r"/>
                      <a:r>
                        <a:rPr lang="en-US" sz="2000" dirty="0" smtClean="0">
                          <a:solidFill>
                            <a:schemeClr val="bg1">
                              <a:lumMod val="10000"/>
                            </a:schemeClr>
                          </a:solidFill>
                          <a:latin typeface="Franklin Gothic Book"/>
                          <a:cs typeface="Franklin Gothic Book"/>
                        </a:rPr>
                        <a:t>5%</a:t>
                      </a:r>
                      <a:endParaRPr lang="en-US" sz="2000" dirty="0">
                        <a:solidFill>
                          <a:schemeClr val="bg1">
                            <a:lumMod val="10000"/>
                          </a:schemeClr>
                        </a:solidFill>
                        <a:latin typeface="Franklin Gothic Book"/>
                        <a:cs typeface="Franklin Gothic Book"/>
                      </a:endParaRPr>
                    </a:p>
                  </a:txBody>
                  <a:tcPr/>
                </a:tc>
              </a:tr>
              <a:tr h="1028517">
                <a:tc>
                  <a:txBody>
                    <a:bodyPr/>
                    <a:lstStyle/>
                    <a:p>
                      <a:pPr algn="r"/>
                      <a:endParaRPr lang="en-US" sz="2000" dirty="0">
                        <a:solidFill>
                          <a:schemeClr val="bg1">
                            <a:lumMod val="10000"/>
                          </a:schemeClr>
                        </a:solidFill>
                        <a:latin typeface="Franklin Gothic Book"/>
                        <a:cs typeface="Franklin Gothic Book"/>
                      </a:endParaRPr>
                    </a:p>
                  </a:txBody>
                  <a:tcPr/>
                </a:tc>
              </a:tr>
            </a:tbl>
          </a:graphicData>
        </a:graphic>
      </p:graphicFrame>
      <p:graphicFrame>
        <p:nvGraphicFramePr>
          <p:cNvPr id="55" name="Table 54"/>
          <p:cNvGraphicFramePr>
            <a:graphicFrameLocks noGrp="1"/>
          </p:cNvGraphicFramePr>
          <p:nvPr>
            <p:extLst>
              <p:ext uri="{D42A27DB-BD31-4B8C-83A1-F6EECF244321}">
                <p14:modId xmlns:p14="http://schemas.microsoft.com/office/powerpoint/2010/main" val="638512335"/>
              </p:ext>
            </p:extLst>
          </p:nvPr>
        </p:nvGraphicFramePr>
        <p:xfrm>
          <a:off x="1126537" y="2287789"/>
          <a:ext cx="7724850" cy="3094332"/>
        </p:xfrm>
        <a:graphic>
          <a:graphicData uri="http://schemas.openxmlformats.org/drawingml/2006/table">
            <a:tbl>
              <a:tblPr firstRow="1" bandRow="1">
                <a:tableStyleId>{2D5ABB26-0587-4C30-8999-92F81FD0307C}</a:tableStyleId>
              </a:tblPr>
              <a:tblGrid>
                <a:gridCol w="7724850"/>
              </a:tblGrid>
              <a:tr h="1031444">
                <a:tc>
                  <a:txBody>
                    <a:bodyPr/>
                    <a:lstStyle/>
                    <a:p>
                      <a:endParaRPr lang="en-US" dirty="0"/>
                    </a:p>
                  </a:txBody>
                  <a:tcPr>
                    <a:lnL>
                      <a:noFill/>
                    </a:lnL>
                    <a:lnR>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r h="1031444">
                <a:tc>
                  <a:txBody>
                    <a:bodyPr/>
                    <a:lstStyle/>
                    <a:p>
                      <a:endParaRPr lang="en-US" dirty="0"/>
                    </a:p>
                  </a:txBody>
                  <a:tcP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r>
              <a:tr h="1031444">
                <a:tc>
                  <a:txBody>
                    <a:bodyPr/>
                    <a:lstStyle/>
                    <a:p>
                      <a:endParaRPr lang="en-US" dirty="0"/>
                    </a:p>
                  </a:txBody>
                  <a:tcP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r>
            </a:tbl>
          </a:graphicData>
        </a:graphic>
      </p:graphicFrame>
      <p:sp>
        <p:nvSpPr>
          <p:cNvPr id="20" name="Rectangle 19"/>
          <p:cNvSpPr/>
          <p:nvPr/>
        </p:nvSpPr>
        <p:spPr>
          <a:xfrm>
            <a:off x="1126536" y="3990795"/>
            <a:ext cx="175565" cy="1407819"/>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342526" y="4000396"/>
            <a:ext cx="175565" cy="1398219"/>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558516" y="4053199"/>
            <a:ext cx="175565" cy="1345415"/>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774506" y="4000396"/>
            <a:ext cx="175565" cy="1398219"/>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990496" y="3971594"/>
            <a:ext cx="175565" cy="1427021"/>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206486" y="3962247"/>
            <a:ext cx="175565" cy="1436368"/>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422476" y="4010755"/>
            <a:ext cx="175565" cy="1387860"/>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638466" y="3978417"/>
            <a:ext cx="175565" cy="1420198"/>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854456" y="3967637"/>
            <a:ext cx="175565" cy="1430977"/>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070446" y="4016144"/>
            <a:ext cx="175565" cy="1382470"/>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286436" y="3935299"/>
            <a:ext cx="175565" cy="1463316"/>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502426" y="3843674"/>
            <a:ext cx="175565" cy="1554942"/>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718416" y="3919130"/>
            <a:ext cx="175565" cy="1479485"/>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934406" y="3929908"/>
            <a:ext cx="175565" cy="1468706"/>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150396" y="3811335"/>
            <a:ext cx="175565" cy="1587280"/>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366386" y="3795165"/>
            <a:ext cx="175565" cy="1603450"/>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582376" y="3681979"/>
            <a:ext cx="175565" cy="1716635"/>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798366" y="3579575"/>
            <a:ext cx="175565" cy="1819039"/>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014356" y="3563405"/>
            <a:ext cx="175565" cy="1835209"/>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230346" y="3531067"/>
            <a:ext cx="175565" cy="1867548"/>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5446336" y="3611914"/>
            <a:ext cx="175565" cy="1786702"/>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662326" y="3676591"/>
            <a:ext cx="175565" cy="1722024"/>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878316" y="3714317"/>
            <a:ext cx="175565" cy="1684297"/>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094306" y="3757437"/>
            <a:ext cx="175565" cy="1641178"/>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310296" y="3822113"/>
            <a:ext cx="175565" cy="1576502"/>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526286" y="3838283"/>
            <a:ext cx="175565" cy="1560332"/>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6742276" y="3935298"/>
            <a:ext cx="175565" cy="1463316"/>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6958266" y="4048483"/>
            <a:ext cx="175565" cy="1350131"/>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7174256" y="3983805"/>
            <a:ext cx="175565" cy="1414809"/>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390246" y="4037705"/>
            <a:ext cx="175565" cy="1360910"/>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7606236" y="3951467"/>
            <a:ext cx="175565" cy="1447147"/>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822226" y="3946077"/>
            <a:ext cx="175565" cy="1452537"/>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8038216" y="3929907"/>
            <a:ext cx="175565" cy="1468707"/>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8254206" y="3940688"/>
            <a:ext cx="175565" cy="1457926"/>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8686194" y="3908349"/>
            <a:ext cx="175565" cy="1490266"/>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rot="16200000">
            <a:off x="-1215846" y="2743196"/>
            <a:ext cx="2919582" cy="400110"/>
          </a:xfrm>
          <a:prstGeom prst="rect">
            <a:avLst/>
          </a:prstGeom>
          <a:noFill/>
        </p:spPr>
        <p:txBody>
          <a:bodyPr wrap="none" rtlCol="0">
            <a:spAutoFit/>
          </a:bodyPr>
          <a:lstStyle/>
          <a:p>
            <a:r>
              <a:rPr lang="en-US" sz="2000" dirty="0" smtClean="0">
                <a:latin typeface="Franklin Gothic Book"/>
                <a:cs typeface="Franklin Gothic Book"/>
              </a:rPr>
              <a:t>%Blacks in 1</a:t>
            </a:r>
            <a:r>
              <a:rPr lang="en-US" sz="2000" baseline="30000" dirty="0" smtClean="0">
                <a:latin typeface="Franklin Gothic Book"/>
                <a:cs typeface="Franklin Gothic Book"/>
              </a:rPr>
              <a:t>st</a:t>
            </a:r>
            <a:r>
              <a:rPr lang="en-US" sz="2000" dirty="0" smtClean="0">
                <a:latin typeface="Franklin Gothic Book"/>
                <a:cs typeface="Franklin Gothic Book"/>
              </a:rPr>
              <a:t> Year Class</a:t>
            </a:r>
            <a:endParaRPr lang="en-US" sz="2000" dirty="0">
              <a:latin typeface="Franklin Gothic Book"/>
              <a:cs typeface="Franklin Gothic Book"/>
            </a:endParaRPr>
          </a:p>
        </p:txBody>
      </p:sp>
      <p:cxnSp>
        <p:nvCxnSpPr>
          <p:cNvPr id="60" name="Straight Connector 59"/>
          <p:cNvCxnSpPr/>
          <p:nvPr/>
        </p:nvCxnSpPr>
        <p:spPr>
          <a:xfrm>
            <a:off x="1126536" y="2940705"/>
            <a:ext cx="7739482" cy="0"/>
          </a:xfrm>
          <a:prstGeom prst="line">
            <a:avLst/>
          </a:prstGeom>
          <a:ln w="76200">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Left-Right Arrow Callout 56"/>
          <p:cNvSpPr/>
          <p:nvPr/>
        </p:nvSpPr>
        <p:spPr>
          <a:xfrm>
            <a:off x="3438133" y="2596892"/>
            <a:ext cx="2640788" cy="694944"/>
          </a:xfrm>
          <a:prstGeom prst="leftRightArrowCallout">
            <a:avLst/>
          </a:prstGeom>
          <a:solidFill>
            <a:srgbClr val="005148"/>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Franklin Gothic Medium" pitchFamily="34" charset="0"/>
              </a:rPr>
              <a:t>AAMC Goal</a:t>
            </a:r>
            <a:endParaRPr lang="en-US" sz="2000" dirty="0">
              <a:latin typeface="Franklin Gothic Medium" pitchFamily="34" charset="0"/>
            </a:endParaRPr>
          </a:p>
        </p:txBody>
      </p:sp>
      <p:sp>
        <p:nvSpPr>
          <p:cNvPr id="59" name="Rectangle 58"/>
          <p:cNvSpPr/>
          <p:nvPr/>
        </p:nvSpPr>
        <p:spPr>
          <a:xfrm>
            <a:off x="8470196" y="3929909"/>
            <a:ext cx="175565" cy="1468706"/>
          </a:xfrm>
          <a:prstGeom prst="rect">
            <a:avLst/>
          </a:prstGeom>
          <a:solidFill>
            <a:srgbClr val="005148"/>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5264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67902" y="6115459"/>
            <a:ext cx="5276098" cy="584776"/>
          </a:xfrm>
          <a:prstGeom prst="rect">
            <a:avLst/>
          </a:prstGeom>
          <a:noFill/>
        </p:spPr>
        <p:txBody>
          <a:bodyPr wrap="square" rtlCol="0">
            <a:spAutoFit/>
          </a:bodyPr>
          <a:lstStyle/>
          <a:p>
            <a:pPr algn="r"/>
            <a:r>
              <a:rPr lang="en-US" sz="1600" dirty="0" smtClean="0">
                <a:solidFill>
                  <a:srgbClr val="EBF1DD"/>
                </a:solidFill>
                <a:latin typeface="Franklin Gothic Book"/>
                <a:cs typeface="Franklin Gothic Book"/>
              </a:rPr>
              <a:t>Data are for 2008</a:t>
            </a:r>
            <a:endParaRPr lang="en-US" sz="1600" dirty="0">
              <a:solidFill>
                <a:srgbClr val="EBF1DD"/>
              </a:solidFill>
              <a:latin typeface="Franklin Gothic Book"/>
              <a:cs typeface="Franklin Gothic Book"/>
            </a:endParaRPr>
          </a:p>
          <a:p>
            <a:pPr algn="r"/>
            <a:r>
              <a:rPr lang="en-US" sz="1600" dirty="0" smtClean="0">
                <a:solidFill>
                  <a:srgbClr val="EBF1DD"/>
                </a:solidFill>
                <a:latin typeface="Franklin Gothic Book"/>
                <a:cs typeface="Franklin Gothic Book"/>
              </a:rPr>
              <a:t>Source: AMA and Census Bureau</a:t>
            </a:r>
          </a:p>
        </p:txBody>
      </p:sp>
      <p:sp>
        <p:nvSpPr>
          <p:cNvPr id="3" name="Title 2"/>
          <p:cNvSpPr>
            <a:spLocks noGrp="1"/>
          </p:cNvSpPr>
          <p:nvPr>
            <p:ph type="title"/>
          </p:nvPr>
        </p:nvSpPr>
        <p:spPr/>
        <p:txBody>
          <a:bodyPr>
            <a:noAutofit/>
          </a:bodyPr>
          <a:lstStyle/>
          <a:p>
            <a:r>
              <a:rPr lang="en-US" sz="3600" dirty="0" smtClean="0"/>
              <a:t>Physicians/Population by Race/Ethnicity</a:t>
            </a:r>
            <a:endParaRPr lang="en-US" sz="2000" dirty="0"/>
          </a:p>
        </p:txBody>
      </p:sp>
      <p:graphicFrame>
        <p:nvGraphicFramePr>
          <p:cNvPr id="6" name="Chart 5"/>
          <p:cNvGraphicFramePr/>
          <p:nvPr>
            <p:extLst>
              <p:ext uri="{D42A27DB-BD31-4B8C-83A1-F6EECF244321}">
                <p14:modId xmlns:p14="http://schemas.microsoft.com/office/powerpoint/2010/main" val="170288849"/>
              </p:ext>
            </p:extLst>
          </p:nvPr>
        </p:nvGraphicFramePr>
        <p:xfrm>
          <a:off x="1030890" y="1162758"/>
          <a:ext cx="7834769" cy="488193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1" y="1979162"/>
            <a:ext cx="1550460" cy="1015663"/>
          </a:xfrm>
          <a:prstGeom prst="rect">
            <a:avLst/>
          </a:prstGeom>
          <a:noFill/>
        </p:spPr>
        <p:txBody>
          <a:bodyPr wrap="square" rtlCol="0">
            <a:spAutoFit/>
          </a:bodyPr>
          <a:lstStyle/>
          <a:p>
            <a:r>
              <a:rPr lang="en-US" sz="2000" dirty="0" smtClean="0">
                <a:latin typeface="Franklin Gothic Book"/>
                <a:cs typeface="Franklin Gothic Book"/>
              </a:rPr>
              <a:t>Physicians per 1000 population</a:t>
            </a:r>
            <a:endParaRPr lang="en-US" sz="2000" dirty="0">
              <a:latin typeface="Franklin Gothic Book"/>
              <a:cs typeface="Franklin Gothic Book"/>
            </a:endParaRPr>
          </a:p>
        </p:txBody>
      </p:sp>
    </p:spTree>
    <p:extLst>
      <p:ext uri="{BB962C8B-B14F-4D97-AF65-F5344CB8AC3E}">
        <p14:creationId xmlns:p14="http://schemas.microsoft.com/office/powerpoint/2010/main" val="42453457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67902" y="6027003"/>
            <a:ext cx="5276098" cy="830997"/>
          </a:xfrm>
          <a:prstGeom prst="rect">
            <a:avLst/>
          </a:prstGeom>
          <a:noFill/>
        </p:spPr>
        <p:txBody>
          <a:bodyPr wrap="square" rtlCol="0">
            <a:spAutoFit/>
          </a:bodyPr>
          <a:lstStyle/>
          <a:p>
            <a:pPr algn="r"/>
            <a:r>
              <a:rPr lang="en-US" sz="1600" dirty="0" smtClean="0">
                <a:solidFill>
                  <a:srgbClr val="EBF1DD"/>
                </a:solidFill>
                <a:latin typeface="Franklin Gothic Book"/>
                <a:cs typeface="Franklin Gothic Book"/>
              </a:rPr>
              <a:t>*Adjusted for ethnicity, poverty, age, insurance status, patient/parent-reported health status</a:t>
            </a:r>
          </a:p>
          <a:p>
            <a:pPr algn="r"/>
            <a:r>
              <a:rPr lang="en-US" sz="1600" dirty="0" smtClean="0">
                <a:solidFill>
                  <a:srgbClr val="EBF1DD"/>
                </a:solidFill>
                <a:latin typeface="Franklin Gothic Book"/>
                <a:cs typeface="Franklin Gothic Book"/>
              </a:rPr>
              <a:t>Source: </a:t>
            </a:r>
            <a:r>
              <a:rPr lang="en-US" sz="1600" dirty="0" err="1" smtClean="0">
                <a:solidFill>
                  <a:srgbClr val="EBF1DD"/>
                </a:solidFill>
                <a:latin typeface="Franklin Gothic Book"/>
                <a:cs typeface="Franklin Gothic Book"/>
              </a:rPr>
              <a:t>Mohanty</a:t>
            </a:r>
            <a:r>
              <a:rPr lang="en-US" sz="1600" dirty="0" smtClean="0">
                <a:solidFill>
                  <a:srgbClr val="EBF1DD"/>
                </a:solidFill>
                <a:latin typeface="Franklin Gothic Book"/>
                <a:cs typeface="Franklin Gothic Book"/>
              </a:rPr>
              <a:t> et al. Am J Public Health 2005;95:1431</a:t>
            </a:r>
          </a:p>
        </p:txBody>
      </p:sp>
      <p:sp>
        <p:nvSpPr>
          <p:cNvPr id="3" name="Title 2"/>
          <p:cNvSpPr>
            <a:spLocks noGrp="1"/>
          </p:cNvSpPr>
          <p:nvPr>
            <p:ph type="title"/>
          </p:nvPr>
        </p:nvSpPr>
        <p:spPr/>
        <p:txBody>
          <a:bodyPr>
            <a:noAutofit/>
          </a:bodyPr>
          <a:lstStyle/>
          <a:p>
            <a:r>
              <a:rPr lang="en-US" sz="4400" dirty="0" smtClean="0"/>
              <a:t>Immigrants Get Little Care</a:t>
            </a:r>
            <a:endParaRPr lang="en-US" sz="2800" dirty="0"/>
          </a:p>
        </p:txBody>
      </p:sp>
      <p:graphicFrame>
        <p:nvGraphicFramePr>
          <p:cNvPr id="6" name="Chart 5"/>
          <p:cNvGraphicFramePr/>
          <p:nvPr>
            <p:extLst>
              <p:ext uri="{D42A27DB-BD31-4B8C-83A1-F6EECF244321}">
                <p14:modId xmlns:p14="http://schemas.microsoft.com/office/powerpoint/2010/main" val="2317929009"/>
              </p:ext>
            </p:extLst>
          </p:nvPr>
        </p:nvGraphicFramePr>
        <p:xfrm>
          <a:off x="1525718" y="1162758"/>
          <a:ext cx="7339941" cy="488193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1" y="1979162"/>
            <a:ext cx="1550460" cy="707886"/>
          </a:xfrm>
          <a:prstGeom prst="rect">
            <a:avLst/>
          </a:prstGeom>
          <a:noFill/>
        </p:spPr>
        <p:txBody>
          <a:bodyPr wrap="square" rtlCol="0">
            <a:spAutoFit/>
          </a:bodyPr>
          <a:lstStyle/>
          <a:p>
            <a:r>
              <a:rPr lang="en-US" sz="2000" dirty="0" smtClean="0">
                <a:latin typeface="Franklin Gothic Book"/>
                <a:cs typeface="Franklin Gothic Book"/>
              </a:rPr>
              <a:t>Health Care</a:t>
            </a:r>
          </a:p>
          <a:p>
            <a:r>
              <a:rPr lang="en-US" sz="2000" dirty="0" smtClean="0">
                <a:latin typeface="Franklin Gothic Book"/>
                <a:cs typeface="Franklin Gothic Book"/>
              </a:rPr>
              <a:t>$ per capita</a:t>
            </a:r>
            <a:endParaRPr lang="en-US" sz="2000" dirty="0">
              <a:latin typeface="Franklin Gothic Book"/>
              <a:cs typeface="Franklin Gothic Book"/>
            </a:endParaRPr>
          </a:p>
        </p:txBody>
      </p:sp>
      <p:sp>
        <p:nvSpPr>
          <p:cNvPr id="8" name="Rectangle 7"/>
          <p:cNvSpPr/>
          <p:nvPr/>
        </p:nvSpPr>
        <p:spPr>
          <a:xfrm>
            <a:off x="3847549" y="5602813"/>
            <a:ext cx="312099" cy="312099"/>
          </a:xfrm>
          <a:prstGeom prst="rect">
            <a:avLst/>
          </a:prstGeom>
          <a:solidFill>
            <a:schemeClr val="accent1">
              <a:lumMod val="50000"/>
            </a:schemeClr>
          </a:solidFill>
          <a:ln>
            <a:solidFill>
              <a:srgbClr val="00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232347" y="5602813"/>
            <a:ext cx="312099" cy="312099"/>
          </a:xfrm>
          <a:prstGeom prst="rect">
            <a:avLst/>
          </a:prstGeom>
          <a:solidFill>
            <a:srgbClr val="800000"/>
          </a:solidFill>
          <a:ln>
            <a:solidFill>
              <a:srgbClr val="00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8157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0" y="1500864"/>
            <a:ext cx="4527672" cy="3496518"/>
          </a:xfrm>
        </p:spPr>
        <p:txBody>
          <a:bodyPr>
            <a:noAutofit/>
          </a:bodyPr>
          <a:lstStyle/>
          <a:p>
            <a:pPr eaLnBrk="1" hangingPunct="1">
              <a:lnSpc>
                <a:spcPct val="90000"/>
              </a:lnSpc>
              <a:defRPr/>
            </a:pPr>
            <a:r>
              <a:rPr lang="en-US" sz="6000" dirty="0">
                <a:latin typeface="Franklin Gothic Medium"/>
                <a:cs typeface="Franklin Gothic Medium"/>
              </a:rPr>
              <a:t>Rationing Amidst </a:t>
            </a:r>
            <a:r>
              <a:rPr lang="en-US" sz="6000" dirty="0" smtClean="0">
                <a:latin typeface="Franklin Gothic Medium"/>
                <a:cs typeface="Franklin Gothic Medium"/>
              </a:rPr>
              <a:t>a </a:t>
            </a:r>
            <a:r>
              <a:rPr lang="en-US" sz="6000" dirty="0">
                <a:latin typeface="Franklin Gothic Medium"/>
                <a:cs typeface="Franklin Gothic Medium"/>
              </a:rPr>
              <a:t>Surplus </a:t>
            </a:r>
            <a:r>
              <a:rPr lang="en-US" sz="6000" dirty="0" smtClean="0">
                <a:latin typeface="Franklin Gothic Medium"/>
                <a:cs typeface="Franklin Gothic Medium"/>
              </a:rPr>
              <a:t/>
            </a:r>
            <a:br>
              <a:rPr lang="en-US" sz="6000" dirty="0" smtClean="0">
                <a:latin typeface="Franklin Gothic Medium"/>
                <a:cs typeface="Franklin Gothic Medium"/>
              </a:rPr>
            </a:br>
            <a:r>
              <a:rPr lang="en-US" sz="6000" dirty="0" smtClean="0">
                <a:latin typeface="Franklin Gothic Medium"/>
                <a:cs typeface="Franklin Gothic Medium"/>
              </a:rPr>
              <a:t>of </a:t>
            </a:r>
            <a:r>
              <a:rPr lang="en-US" sz="6000" dirty="0">
                <a:latin typeface="Franklin Gothic Medium"/>
                <a:cs typeface="Franklin Gothic Medium"/>
              </a:rPr>
              <a:t>Care</a:t>
            </a:r>
          </a:p>
        </p:txBody>
      </p:sp>
      <p:pic>
        <p:nvPicPr>
          <p:cNvPr id="4" name="Picture 3"/>
          <p:cNvPicPr>
            <a:picLocks noChangeAspect="1"/>
          </p:cNvPicPr>
          <p:nvPr/>
        </p:nvPicPr>
        <p:blipFill>
          <a:blip r:embed="rId2"/>
          <a:stretch>
            <a:fillRect/>
          </a:stretch>
        </p:blipFill>
        <p:spPr>
          <a:xfrm>
            <a:off x="4157770" y="1506880"/>
            <a:ext cx="4643008" cy="3482256"/>
          </a:xfrm>
          <a:prstGeom prst="rect">
            <a:avLst/>
          </a:prstGeom>
          <a:ln>
            <a:solidFill>
              <a:srgbClr val="0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4433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p:nvPr>
            <p:extLst>
              <p:ext uri="{D42A27DB-BD31-4B8C-83A1-F6EECF244321}">
                <p14:modId xmlns:p14="http://schemas.microsoft.com/office/powerpoint/2010/main" val="1355088587"/>
              </p:ext>
            </p:extLst>
          </p:nvPr>
        </p:nvGraphicFramePr>
        <p:xfrm>
          <a:off x="470086" y="1133856"/>
          <a:ext cx="8491034" cy="4849978"/>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0" y="171898"/>
            <a:ext cx="9144000" cy="1143000"/>
          </a:xfrm>
        </p:spPr>
        <p:txBody>
          <a:bodyPr>
            <a:normAutofit/>
          </a:bodyPr>
          <a:lstStyle/>
          <a:p>
            <a:r>
              <a:rPr lang="en-US" dirty="0" smtClean="0"/>
              <a:t>Unnecessary Procedures</a:t>
            </a:r>
            <a:endParaRPr lang="en-US" dirty="0"/>
          </a:p>
        </p:txBody>
      </p:sp>
      <p:sp>
        <p:nvSpPr>
          <p:cNvPr id="5" name="TextBox 4"/>
          <p:cNvSpPr txBox="1"/>
          <p:nvPr/>
        </p:nvSpPr>
        <p:spPr>
          <a:xfrm>
            <a:off x="3386937" y="6130139"/>
            <a:ext cx="5757065" cy="584775"/>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Commonwealth Fund. </a:t>
            </a:r>
          </a:p>
          <a:p>
            <a:pPr algn="r"/>
            <a:r>
              <a:rPr lang="en-US" sz="1600" dirty="0" smtClean="0">
                <a:solidFill>
                  <a:schemeClr val="bg2"/>
                </a:solidFill>
                <a:latin typeface="Franklin Gothic Book" pitchFamily="34" charset="0"/>
              </a:rPr>
              <a:t>Quality of Healthcare in the U.S. </a:t>
            </a:r>
            <a:r>
              <a:rPr lang="en-US" sz="1600" dirty="0" err="1" smtClean="0">
                <a:solidFill>
                  <a:schemeClr val="bg2"/>
                </a:solidFill>
                <a:latin typeface="Franklin Gothic Book" pitchFamily="34" charset="0"/>
              </a:rPr>
              <a:t>Chartbook</a:t>
            </a:r>
            <a:r>
              <a:rPr lang="en-US" sz="1600" dirty="0" smtClean="0">
                <a:solidFill>
                  <a:schemeClr val="bg2"/>
                </a:solidFill>
                <a:latin typeface="Franklin Gothic Book" pitchFamily="34" charset="0"/>
              </a:rPr>
              <a:t> 2002</a:t>
            </a:r>
            <a:endParaRPr lang="en-US" sz="1600" dirty="0">
              <a:solidFill>
                <a:schemeClr val="bg2"/>
              </a:solidFill>
              <a:latin typeface="Franklin Gothic Book" pitchFamily="34" charset="0"/>
            </a:endParaRPr>
          </a:p>
        </p:txBody>
      </p:sp>
      <p:sp>
        <p:nvSpPr>
          <p:cNvPr id="8" name="TextBox 7"/>
          <p:cNvSpPr txBox="1"/>
          <p:nvPr/>
        </p:nvSpPr>
        <p:spPr>
          <a:xfrm rot="16200000">
            <a:off x="-1866777" y="2654286"/>
            <a:ext cx="4201737" cy="400110"/>
          </a:xfrm>
          <a:prstGeom prst="rect">
            <a:avLst/>
          </a:prstGeom>
          <a:noFill/>
        </p:spPr>
        <p:txBody>
          <a:bodyPr wrap="square" rtlCol="0">
            <a:spAutoFit/>
          </a:bodyPr>
          <a:lstStyle/>
          <a:p>
            <a:pPr algn="ctr"/>
            <a:r>
              <a:rPr lang="en-US" sz="2000" dirty="0" smtClean="0">
                <a:latin typeface="Franklin Gothic Book"/>
                <a:cs typeface="Franklin Gothic Book"/>
              </a:rPr>
              <a:t>Percent of Procedures</a:t>
            </a:r>
            <a:endParaRPr lang="en-US" sz="2000" dirty="0">
              <a:latin typeface="Franklin Gothic Book"/>
              <a:cs typeface="Franklin Gothic Book"/>
            </a:endParaRPr>
          </a:p>
        </p:txBody>
      </p:sp>
      <p:sp>
        <p:nvSpPr>
          <p:cNvPr id="7" name="Rectangle 6"/>
          <p:cNvSpPr/>
          <p:nvPr/>
        </p:nvSpPr>
        <p:spPr>
          <a:xfrm>
            <a:off x="2876891" y="5573573"/>
            <a:ext cx="270662" cy="270662"/>
          </a:xfrm>
          <a:prstGeom prst="rect">
            <a:avLst/>
          </a:prstGeom>
          <a:solidFill>
            <a:srgbClr val="800000"/>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804079" y="5573573"/>
            <a:ext cx="270662" cy="270662"/>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35383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p:nvPr>
            <p:extLst>
              <p:ext uri="{D42A27DB-BD31-4B8C-83A1-F6EECF244321}">
                <p14:modId xmlns:p14="http://schemas.microsoft.com/office/powerpoint/2010/main" val="2248856203"/>
              </p:ext>
            </p:extLst>
          </p:nvPr>
        </p:nvGraphicFramePr>
        <p:xfrm>
          <a:off x="239167" y="1133856"/>
          <a:ext cx="8680717" cy="4849978"/>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0" y="171898"/>
            <a:ext cx="9144000" cy="1143000"/>
          </a:xfrm>
        </p:spPr>
        <p:txBody>
          <a:bodyPr>
            <a:noAutofit/>
          </a:bodyPr>
          <a:lstStyle/>
          <a:p>
            <a:r>
              <a:rPr lang="en-US" sz="2400" dirty="0" smtClean="0"/>
              <a:t>22.5% of 111,707 Defibrillator Implants </a:t>
            </a:r>
            <a:br>
              <a:rPr lang="en-US" sz="2400" dirty="0" smtClean="0"/>
            </a:br>
            <a:r>
              <a:rPr lang="en-US" sz="4000" dirty="0" smtClean="0"/>
              <a:t>Were Not Evidence-Based</a:t>
            </a:r>
            <a:endParaRPr lang="en-US" sz="4000" dirty="0"/>
          </a:p>
        </p:txBody>
      </p:sp>
      <p:sp>
        <p:nvSpPr>
          <p:cNvPr id="5" name="TextBox 4"/>
          <p:cNvSpPr txBox="1"/>
          <p:nvPr/>
        </p:nvSpPr>
        <p:spPr>
          <a:xfrm>
            <a:off x="3386937" y="6007028"/>
            <a:ext cx="5757065" cy="830997"/>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Note: In-hospital death rate for non-evidence-based ICD implantation was 0.6%. Cost of ICD implant ~$25,000</a:t>
            </a:r>
          </a:p>
          <a:p>
            <a:pPr algn="r"/>
            <a:r>
              <a:rPr lang="en-US" sz="1600" dirty="0" smtClean="0">
                <a:solidFill>
                  <a:schemeClr val="bg2"/>
                </a:solidFill>
                <a:latin typeface="Franklin Gothic Book" pitchFamily="34" charset="0"/>
              </a:rPr>
              <a:t>Source: JAMA 2011;305:43</a:t>
            </a:r>
          </a:p>
        </p:txBody>
      </p:sp>
      <p:graphicFrame>
        <p:nvGraphicFramePr>
          <p:cNvPr id="4" name="Diagram 3"/>
          <p:cNvGraphicFramePr/>
          <p:nvPr>
            <p:extLst>
              <p:ext uri="{D42A27DB-BD31-4B8C-83A1-F6EECF244321}">
                <p14:modId xmlns:p14="http://schemas.microsoft.com/office/powerpoint/2010/main" val="1709642224"/>
              </p:ext>
            </p:extLst>
          </p:nvPr>
        </p:nvGraphicFramePr>
        <p:xfrm>
          <a:off x="4395717" y="1504204"/>
          <a:ext cx="4247271" cy="17449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057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180" name="Text Box 4"/>
          <p:cNvSpPr txBox="1">
            <a:spLocks noChangeArrowheads="1"/>
          </p:cNvSpPr>
          <p:nvPr/>
        </p:nvSpPr>
        <p:spPr bwMode="auto">
          <a:xfrm>
            <a:off x="4362729" y="6343268"/>
            <a:ext cx="4781271"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14338">
              <a:tabLst>
                <a:tab pos="657225" algn="l"/>
                <a:tab pos="1312863" algn="l"/>
                <a:tab pos="1970088" algn="l"/>
                <a:tab pos="2627313" algn="l"/>
                <a:tab pos="3282950" algn="l"/>
              </a:tabLst>
              <a:defRPr sz="2400">
                <a:solidFill>
                  <a:schemeClr val="tx1"/>
                </a:solidFill>
                <a:latin typeface="Times New Roman" charset="0"/>
                <a:ea typeface="ＭＳ Ｐゴシック" charset="0"/>
              </a:defRPr>
            </a:lvl1pPr>
            <a:lvl2pPr marL="742950" indent="-285750" defTabSz="414338">
              <a:tabLst>
                <a:tab pos="657225" algn="l"/>
                <a:tab pos="1312863" algn="l"/>
                <a:tab pos="1970088" algn="l"/>
                <a:tab pos="2627313" algn="l"/>
                <a:tab pos="3282950" algn="l"/>
              </a:tabLst>
              <a:defRPr sz="2400">
                <a:solidFill>
                  <a:schemeClr val="tx1"/>
                </a:solidFill>
                <a:latin typeface="Times New Roman" charset="0"/>
                <a:ea typeface="ＭＳ Ｐゴシック" charset="0"/>
              </a:defRPr>
            </a:lvl2pPr>
            <a:lvl3pPr marL="1143000" indent="-228600" defTabSz="414338">
              <a:tabLst>
                <a:tab pos="657225" algn="l"/>
                <a:tab pos="1312863" algn="l"/>
                <a:tab pos="1970088" algn="l"/>
                <a:tab pos="2627313" algn="l"/>
                <a:tab pos="3282950" algn="l"/>
              </a:tabLst>
              <a:defRPr sz="2400">
                <a:solidFill>
                  <a:schemeClr val="tx1"/>
                </a:solidFill>
                <a:latin typeface="Times New Roman" charset="0"/>
                <a:ea typeface="ＭＳ Ｐゴシック" charset="0"/>
              </a:defRPr>
            </a:lvl3pPr>
            <a:lvl4pPr marL="1600200" indent="-228600" defTabSz="414338">
              <a:tabLst>
                <a:tab pos="657225" algn="l"/>
                <a:tab pos="1312863" algn="l"/>
                <a:tab pos="1970088" algn="l"/>
                <a:tab pos="2627313" algn="l"/>
                <a:tab pos="3282950" algn="l"/>
              </a:tabLst>
              <a:defRPr sz="2400">
                <a:solidFill>
                  <a:schemeClr val="tx1"/>
                </a:solidFill>
                <a:latin typeface="Times New Roman" charset="0"/>
                <a:ea typeface="ＭＳ Ｐゴシック" charset="0"/>
              </a:defRPr>
            </a:lvl4pPr>
            <a:lvl5pPr marL="2057400" indent="-228600" defTabSz="414338">
              <a:tabLst>
                <a:tab pos="657225" algn="l"/>
                <a:tab pos="1312863" algn="l"/>
                <a:tab pos="1970088" algn="l"/>
                <a:tab pos="2627313" algn="l"/>
                <a:tab pos="3282950" algn="l"/>
              </a:tabLst>
              <a:defRPr sz="2400">
                <a:solidFill>
                  <a:schemeClr val="tx1"/>
                </a:solidFill>
                <a:latin typeface="Times New Roman" charset="0"/>
                <a:ea typeface="ＭＳ Ｐゴシック" charset="0"/>
              </a:defRPr>
            </a:lvl5pPr>
            <a:lvl6pPr marL="2514600" indent="-228600" defTabSz="414338" eaLnBrk="0" fontAlgn="base" hangingPunct="0">
              <a:spcBef>
                <a:spcPct val="0"/>
              </a:spcBef>
              <a:spcAft>
                <a:spcPct val="0"/>
              </a:spcAft>
              <a:tabLst>
                <a:tab pos="657225" algn="l"/>
                <a:tab pos="1312863" algn="l"/>
                <a:tab pos="1970088" algn="l"/>
                <a:tab pos="2627313" algn="l"/>
                <a:tab pos="3282950" algn="l"/>
              </a:tabLst>
              <a:defRPr sz="2400">
                <a:solidFill>
                  <a:schemeClr val="tx1"/>
                </a:solidFill>
                <a:latin typeface="Times New Roman" charset="0"/>
                <a:ea typeface="ＭＳ Ｐゴシック" charset="0"/>
              </a:defRPr>
            </a:lvl6pPr>
            <a:lvl7pPr marL="2971800" indent="-228600" defTabSz="414338" eaLnBrk="0" fontAlgn="base" hangingPunct="0">
              <a:spcBef>
                <a:spcPct val="0"/>
              </a:spcBef>
              <a:spcAft>
                <a:spcPct val="0"/>
              </a:spcAft>
              <a:tabLst>
                <a:tab pos="657225" algn="l"/>
                <a:tab pos="1312863" algn="l"/>
                <a:tab pos="1970088" algn="l"/>
                <a:tab pos="2627313" algn="l"/>
                <a:tab pos="3282950" algn="l"/>
              </a:tabLst>
              <a:defRPr sz="2400">
                <a:solidFill>
                  <a:schemeClr val="tx1"/>
                </a:solidFill>
                <a:latin typeface="Times New Roman" charset="0"/>
                <a:ea typeface="ＭＳ Ｐゴシック" charset="0"/>
              </a:defRPr>
            </a:lvl7pPr>
            <a:lvl8pPr marL="3429000" indent="-228600" defTabSz="414338" eaLnBrk="0" fontAlgn="base" hangingPunct="0">
              <a:spcBef>
                <a:spcPct val="0"/>
              </a:spcBef>
              <a:spcAft>
                <a:spcPct val="0"/>
              </a:spcAft>
              <a:tabLst>
                <a:tab pos="657225" algn="l"/>
                <a:tab pos="1312863" algn="l"/>
                <a:tab pos="1970088" algn="l"/>
                <a:tab pos="2627313" algn="l"/>
                <a:tab pos="3282950" algn="l"/>
              </a:tabLst>
              <a:defRPr sz="2400">
                <a:solidFill>
                  <a:schemeClr val="tx1"/>
                </a:solidFill>
                <a:latin typeface="Times New Roman" charset="0"/>
                <a:ea typeface="ＭＳ Ｐゴシック" charset="0"/>
              </a:defRPr>
            </a:lvl8pPr>
            <a:lvl9pPr marL="3886200" indent="-228600" defTabSz="414338" eaLnBrk="0" fontAlgn="base" hangingPunct="0">
              <a:spcBef>
                <a:spcPct val="0"/>
              </a:spcBef>
              <a:spcAft>
                <a:spcPct val="0"/>
              </a:spcAft>
              <a:tabLst>
                <a:tab pos="657225" algn="l"/>
                <a:tab pos="1312863" algn="l"/>
                <a:tab pos="1970088" algn="l"/>
                <a:tab pos="2627313" algn="l"/>
                <a:tab pos="3282950" algn="l"/>
              </a:tabLst>
              <a:defRPr sz="2400">
                <a:solidFill>
                  <a:schemeClr val="tx1"/>
                </a:solidFill>
                <a:latin typeface="Times New Roman" charset="0"/>
                <a:ea typeface="ＭＳ Ｐゴシック" charset="0"/>
              </a:defRPr>
            </a:lvl9pPr>
          </a:lstStyle>
          <a:p>
            <a:pPr algn="r" eaLnBrk="1">
              <a:lnSpc>
                <a:spcPct val="93000"/>
              </a:lnSpc>
              <a:buClr>
                <a:srgbClr val="000000"/>
              </a:buClr>
              <a:buSzPct val="45000"/>
              <a:buFont typeface="Wingdings" charset="0"/>
              <a:buNone/>
              <a:defRPr/>
            </a:pPr>
            <a:r>
              <a:rPr lang="en-GB" sz="1400" dirty="0" smtClean="0">
                <a:solidFill>
                  <a:srgbClr val="FFFFFF"/>
                </a:solidFill>
                <a:latin typeface="Franklin Gothic Book"/>
                <a:cs typeface="Franklin Gothic Book"/>
              </a:rPr>
              <a:t>Source: Lucas F L et al. Health </a:t>
            </a:r>
            <a:r>
              <a:rPr lang="en-GB" sz="1400" dirty="0" err="1" smtClean="0">
                <a:solidFill>
                  <a:srgbClr val="FFFFFF"/>
                </a:solidFill>
                <a:latin typeface="Franklin Gothic Book"/>
                <a:cs typeface="Franklin Gothic Book"/>
              </a:rPr>
              <a:t>Aff</a:t>
            </a:r>
            <a:r>
              <a:rPr lang="en-GB" sz="1400" dirty="0" smtClean="0">
                <a:solidFill>
                  <a:srgbClr val="FFFFFF"/>
                </a:solidFill>
                <a:latin typeface="Franklin Gothic Book"/>
                <a:cs typeface="Franklin Gothic Book"/>
              </a:rPr>
              <a:t> 2011;30:1569-1574</a:t>
            </a:r>
          </a:p>
        </p:txBody>
      </p:sp>
      <p:sp>
        <p:nvSpPr>
          <p:cNvPr id="3" name="Title 2"/>
          <p:cNvSpPr>
            <a:spLocks noGrp="1"/>
          </p:cNvSpPr>
          <p:nvPr>
            <p:ph type="title"/>
          </p:nvPr>
        </p:nvSpPr>
        <p:spPr/>
        <p:txBody>
          <a:bodyPr>
            <a:noAutofit/>
          </a:bodyPr>
          <a:lstStyle/>
          <a:p>
            <a:r>
              <a:rPr lang="en-US" sz="3200" dirty="0" smtClean="0"/>
              <a:t>Fewer CABGs, but More Hospitals are Competing to Perform This Lucrative Surgery</a:t>
            </a:r>
            <a:endParaRPr lang="en-US" sz="3200" dirty="0"/>
          </a:p>
        </p:txBody>
      </p:sp>
      <p:graphicFrame>
        <p:nvGraphicFramePr>
          <p:cNvPr id="4" name="Chart 3"/>
          <p:cNvGraphicFramePr/>
          <p:nvPr>
            <p:extLst>
              <p:ext uri="{D42A27DB-BD31-4B8C-83A1-F6EECF244321}">
                <p14:modId xmlns:p14="http://schemas.microsoft.com/office/powerpoint/2010/main" val="2180219758"/>
              </p:ext>
            </p:extLst>
          </p:nvPr>
        </p:nvGraphicFramePr>
        <p:xfrm>
          <a:off x="107213" y="1344181"/>
          <a:ext cx="8783187" cy="4609796"/>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1418505" y="1789491"/>
            <a:ext cx="5979165" cy="536024"/>
          </a:xfrm>
          <a:prstGeom prst="rect">
            <a:avLst/>
          </a:prstGeom>
          <a:solidFill>
            <a:srgbClr val="EBF1DD"/>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545227" y="1849404"/>
            <a:ext cx="5731825" cy="1515170"/>
          </a:xfrm>
          <a:custGeom>
            <a:avLst/>
            <a:gdLst>
              <a:gd name="connsiteX0" fmla="*/ 0 w 5731825"/>
              <a:gd name="connsiteY0" fmla="*/ 1088793 h 1306085"/>
              <a:gd name="connsiteX1" fmla="*/ 1583857 w 5731825"/>
              <a:gd name="connsiteY1" fmla="*/ 65103 h 1306085"/>
              <a:gd name="connsiteX2" fmla="*/ 2100542 w 5731825"/>
              <a:gd name="connsiteY2" fmla="*/ 132705 h 1306085"/>
              <a:gd name="connsiteX3" fmla="*/ 2597912 w 5731825"/>
              <a:gd name="connsiteY3" fmla="*/ 364484 h 1306085"/>
              <a:gd name="connsiteX4" fmla="*/ 3153228 w 5731825"/>
              <a:gd name="connsiteY4" fmla="*/ 572119 h 1306085"/>
              <a:gd name="connsiteX5" fmla="*/ 3679571 w 5731825"/>
              <a:gd name="connsiteY5" fmla="*/ 668693 h 1306085"/>
              <a:gd name="connsiteX6" fmla="*/ 4201085 w 5731825"/>
              <a:gd name="connsiteY6" fmla="*/ 794240 h 1306085"/>
              <a:gd name="connsiteX7" fmla="*/ 4693626 w 5731825"/>
              <a:gd name="connsiteY7" fmla="*/ 794240 h 1306085"/>
              <a:gd name="connsiteX8" fmla="*/ 5190996 w 5731825"/>
              <a:gd name="connsiteY8" fmla="*/ 1146737 h 1306085"/>
              <a:gd name="connsiteX9" fmla="*/ 5731825 w 5731825"/>
              <a:gd name="connsiteY9" fmla="*/ 1306085 h 1306085"/>
              <a:gd name="connsiteX0" fmla="*/ 0 w 5731825"/>
              <a:gd name="connsiteY0" fmla="*/ 1088793 h 1306085"/>
              <a:gd name="connsiteX1" fmla="*/ 1583857 w 5731825"/>
              <a:gd name="connsiteY1" fmla="*/ 65103 h 1306085"/>
              <a:gd name="connsiteX2" fmla="*/ 2100542 w 5731825"/>
              <a:gd name="connsiteY2" fmla="*/ 132705 h 1306085"/>
              <a:gd name="connsiteX3" fmla="*/ 2597912 w 5731825"/>
              <a:gd name="connsiteY3" fmla="*/ 364484 h 1306085"/>
              <a:gd name="connsiteX4" fmla="*/ 3153228 w 5731825"/>
              <a:gd name="connsiteY4" fmla="*/ 572119 h 1306085"/>
              <a:gd name="connsiteX5" fmla="*/ 3679571 w 5731825"/>
              <a:gd name="connsiteY5" fmla="*/ 668693 h 1306085"/>
              <a:gd name="connsiteX6" fmla="*/ 4201085 w 5731825"/>
              <a:gd name="connsiteY6" fmla="*/ 794240 h 1306085"/>
              <a:gd name="connsiteX7" fmla="*/ 4693626 w 5731825"/>
              <a:gd name="connsiteY7" fmla="*/ 794240 h 1306085"/>
              <a:gd name="connsiteX8" fmla="*/ 5190996 w 5731825"/>
              <a:gd name="connsiteY8" fmla="*/ 1146737 h 1306085"/>
              <a:gd name="connsiteX9" fmla="*/ 5731825 w 5731825"/>
              <a:gd name="connsiteY9" fmla="*/ 1306085 h 1306085"/>
              <a:gd name="connsiteX0" fmla="*/ 0 w 5731825"/>
              <a:gd name="connsiteY0" fmla="*/ 1088793 h 1306085"/>
              <a:gd name="connsiteX1" fmla="*/ 1583857 w 5731825"/>
              <a:gd name="connsiteY1" fmla="*/ 65103 h 1306085"/>
              <a:gd name="connsiteX2" fmla="*/ 2100542 w 5731825"/>
              <a:gd name="connsiteY2" fmla="*/ 132705 h 1306085"/>
              <a:gd name="connsiteX3" fmla="*/ 2597912 w 5731825"/>
              <a:gd name="connsiteY3" fmla="*/ 364484 h 1306085"/>
              <a:gd name="connsiteX4" fmla="*/ 3153228 w 5731825"/>
              <a:gd name="connsiteY4" fmla="*/ 572119 h 1306085"/>
              <a:gd name="connsiteX5" fmla="*/ 3679571 w 5731825"/>
              <a:gd name="connsiteY5" fmla="*/ 668693 h 1306085"/>
              <a:gd name="connsiteX6" fmla="*/ 4201085 w 5731825"/>
              <a:gd name="connsiteY6" fmla="*/ 794240 h 1306085"/>
              <a:gd name="connsiteX7" fmla="*/ 4693626 w 5731825"/>
              <a:gd name="connsiteY7" fmla="*/ 794240 h 1306085"/>
              <a:gd name="connsiteX8" fmla="*/ 5190996 w 5731825"/>
              <a:gd name="connsiteY8" fmla="*/ 1146737 h 1306085"/>
              <a:gd name="connsiteX9" fmla="*/ 5731825 w 5731825"/>
              <a:gd name="connsiteY9" fmla="*/ 1306085 h 1306085"/>
              <a:gd name="connsiteX0" fmla="*/ 0 w 5731825"/>
              <a:gd name="connsiteY0" fmla="*/ 1088793 h 1306085"/>
              <a:gd name="connsiteX1" fmla="*/ 1583857 w 5731825"/>
              <a:gd name="connsiteY1" fmla="*/ 65103 h 1306085"/>
              <a:gd name="connsiteX2" fmla="*/ 2100542 w 5731825"/>
              <a:gd name="connsiteY2" fmla="*/ 132705 h 1306085"/>
              <a:gd name="connsiteX3" fmla="*/ 2597912 w 5731825"/>
              <a:gd name="connsiteY3" fmla="*/ 364484 h 1306085"/>
              <a:gd name="connsiteX4" fmla="*/ 3153228 w 5731825"/>
              <a:gd name="connsiteY4" fmla="*/ 572119 h 1306085"/>
              <a:gd name="connsiteX5" fmla="*/ 3679571 w 5731825"/>
              <a:gd name="connsiteY5" fmla="*/ 668693 h 1306085"/>
              <a:gd name="connsiteX6" fmla="*/ 4201085 w 5731825"/>
              <a:gd name="connsiteY6" fmla="*/ 794240 h 1306085"/>
              <a:gd name="connsiteX7" fmla="*/ 4693626 w 5731825"/>
              <a:gd name="connsiteY7" fmla="*/ 794240 h 1306085"/>
              <a:gd name="connsiteX8" fmla="*/ 5190996 w 5731825"/>
              <a:gd name="connsiteY8" fmla="*/ 1146737 h 1306085"/>
              <a:gd name="connsiteX9" fmla="*/ 5731825 w 5731825"/>
              <a:gd name="connsiteY9" fmla="*/ 1306085 h 1306085"/>
              <a:gd name="connsiteX0" fmla="*/ 0 w 5731825"/>
              <a:gd name="connsiteY0" fmla="*/ 1023690 h 1240982"/>
              <a:gd name="connsiteX1" fmla="*/ 1583857 w 5731825"/>
              <a:gd name="connsiteY1" fmla="*/ 0 h 1240982"/>
              <a:gd name="connsiteX2" fmla="*/ 2100542 w 5731825"/>
              <a:gd name="connsiteY2" fmla="*/ 67602 h 1240982"/>
              <a:gd name="connsiteX3" fmla="*/ 2597912 w 5731825"/>
              <a:gd name="connsiteY3" fmla="*/ 299381 h 1240982"/>
              <a:gd name="connsiteX4" fmla="*/ 3153228 w 5731825"/>
              <a:gd name="connsiteY4" fmla="*/ 507016 h 1240982"/>
              <a:gd name="connsiteX5" fmla="*/ 3679571 w 5731825"/>
              <a:gd name="connsiteY5" fmla="*/ 603590 h 1240982"/>
              <a:gd name="connsiteX6" fmla="*/ 4201085 w 5731825"/>
              <a:gd name="connsiteY6" fmla="*/ 729137 h 1240982"/>
              <a:gd name="connsiteX7" fmla="*/ 4693626 w 5731825"/>
              <a:gd name="connsiteY7" fmla="*/ 729137 h 1240982"/>
              <a:gd name="connsiteX8" fmla="*/ 5190996 w 5731825"/>
              <a:gd name="connsiteY8" fmla="*/ 1081634 h 1240982"/>
              <a:gd name="connsiteX9" fmla="*/ 5731825 w 5731825"/>
              <a:gd name="connsiteY9" fmla="*/ 1240982 h 1240982"/>
              <a:gd name="connsiteX0" fmla="*/ 0 w 5731825"/>
              <a:gd name="connsiteY0" fmla="*/ 1023690 h 1240982"/>
              <a:gd name="connsiteX1" fmla="*/ 1583857 w 5731825"/>
              <a:gd name="connsiteY1" fmla="*/ 0 h 1240982"/>
              <a:gd name="connsiteX2" fmla="*/ 2100542 w 5731825"/>
              <a:gd name="connsiteY2" fmla="*/ 67602 h 1240982"/>
              <a:gd name="connsiteX3" fmla="*/ 2597912 w 5731825"/>
              <a:gd name="connsiteY3" fmla="*/ 299381 h 1240982"/>
              <a:gd name="connsiteX4" fmla="*/ 3153228 w 5731825"/>
              <a:gd name="connsiteY4" fmla="*/ 507016 h 1240982"/>
              <a:gd name="connsiteX5" fmla="*/ 3679571 w 5731825"/>
              <a:gd name="connsiteY5" fmla="*/ 603590 h 1240982"/>
              <a:gd name="connsiteX6" fmla="*/ 4201085 w 5731825"/>
              <a:gd name="connsiteY6" fmla="*/ 729137 h 1240982"/>
              <a:gd name="connsiteX7" fmla="*/ 4693626 w 5731825"/>
              <a:gd name="connsiteY7" fmla="*/ 729137 h 1240982"/>
              <a:gd name="connsiteX8" fmla="*/ 5190996 w 5731825"/>
              <a:gd name="connsiteY8" fmla="*/ 1081634 h 1240982"/>
              <a:gd name="connsiteX9" fmla="*/ 5731825 w 5731825"/>
              <a:gd name="connsiteY9" fmla="*/ 1240982 h 1240982"/>
              <a:gd name="connsiteX0" fmla="*/ 0 w 5731825"/>
              <a:gd name="connsiteY0" fmla="*/ 1023690 h 1240982"/>
              <a:gd name="connsiteX1" fmla="*/ 1583857 w 5731825"/>
              <a:gd name="connsiteY1" fmla="*/ 0 h 1240982"/>
              <a:gd name="connsiteX2" fmla="*/ 2100542 w 5731825"/>
              <a:gd name="connsiteY2" fmla="*/ 67602 h 1240982"/>
              <a:gd name="connsiteX3" fmla="*/ 2597912 w 5731825"/>
              <a:gd name="connsiteY3" fmla="*/ 299381 h 1240982"/>
              <a:gd name="connsiteX4" fmla="*/ 3153228 w 5731825"/>
              <a:gd name="connsiteY4" fmla="*/ 507016 h 1240982"/>
              <a:gd name="connsiteX5" fmla="*/ 3679571 w 5731825"/>
              <a:gd name="connsiteY5" fmla="*/ 603590 h 1240982"/>
              <a:gd name="connsiteX6" fmla="*/ 4201085 w 5731825"/>
              <a:gd name="connsiteY6" fmla="*/ 729137 h 1240982"/>
              <a:gd name="connsiteX7" fmla="*/ 4693626 w 5731825"/>
              <a:gd name="connsiteY7" fmla="*/ 729137 h 1240982"/>
              <a:gd name="connsiteX8" fmla="*/ 5190996 w 5731825"/>
              <a:gd name="connsiteY8" fmla="*/ 1081634 h 1240982"/>
              <a:gd name="connsiteX9" fmla="*/ 5731825 w 5731825"/>
              <a:gd name="connsiteY9" fmla="*/ 1240982 h 1240982"/>
              <a:gd name="connsiteX0" fmla="*/ 0 w 5731825"/>
              <a:gd name="connsiteY0" fmla="*/ 1023690 h 1240982"/>
              <a:gd name="connsiteX1" fmla="*/ 1583857 w 5731825"/>
              <a:gd name="connsiteY1" fmla="*/ 0 h 1240982"/>
              <a:gd name="connsiteX2" fmla="*/ 2100542 w 5731825"/>
              <a:gd name="connsiteY2" fmla="*/ 67602 h 1240982"/>
              <a:gd name="connsiteX3" fmla="*/ 2597912 w 5731825"/>
              <a:gd name="connsiteY3" fmla="*/ 299381 h 1240982"/>
              <a:gd name="connsiteX4" fmla="*/ 3153228 w 5731825"/>
              <a:gd name="connsiteY4" fmla="*/ 507016 h 1240982"/>
              <a:gd name="connsiteX5" fmla="*/ 3679571 w 5731825"/>
              <a:gd name="connsiteY5" fmla="*/ 603590 h 1240982"/>
              <a:gd name="connsiteX6" fmla="*/ 4201085 w 5731825"/>
              <a:gd name="connsiteY6" fmla="*/ 729137 h 1240982"/>
              <a:gd name="connsiteX7" fmla="*/ 4693626 w 5731825"/>
              <a:gd name="connsiteY7" fmla="*/ 729137 h 1240982"/>
              <a:gd name="connsiteX8" fmla="*/ 5190996 w 5731825"/>
              <a:gd name="connsiteY8" fmla="*/ 1081634 h 1240982"/>
              <a:gd name="connsiteX9" fmla="*/ 5731825 w 5731825"/>
              <a:gd name="connsiteY9" fmla="*/ 1240982 h 1240982"/>
              <a:gd name="connsiteX0" fmla="*/ 0 w 5731825"/>
              <a:gd name="connsiteY0" fmla="*/ 1023690 h 1240982"/>
              <a:gd name="connsiteX1" fmla="*/ 1583857 w 5731825"/>
              <a:gd name="connsiteY1" fmla="*/ 0 h 1240982"/>
              <a:gd name="connsiteX2" fmla="*/ 2100542 w 5731825"/>
              <a:gd name="connsiteY2" fmla="*/ 67602 h 1240982"/>
              <a:gd name="connsiteX3" fmla="*/ 2597912 w 5731825"/>
              <a:gd name="connsiteY3" fmla="*/ 299381 h 1240982"/>
              <a:gd name="connsiteX4" fmla="*/ 3153228 w 5731825"/>
              <a:gd name="connsiteY4" fmla="*/ 507016 h 1240982"/>
              <a:gd name="connsiteX5" fmla="*/ 3679571 w 5731825"/>
              <a:gd name="connsiteY5" fmla="*/ 603590 h 1240982"/>
              <a:gd name="connsiteX6" fmla="*/ 4201085 w 5731825"/>
              <a:gd name="connsiteY6" fmla="*/ 729137 h 1240982"/>
              <a:gd name="connsiteX7" fmla="*/ 4693626 w 5731825"/>
              <a:gd name="connsiteY7" fmla="*/ 729137 h 1240982"/>
              <a:gd name="connsiteX8" fmla="*/ 5190996 w 5731825"/>
              <a:gd name="connsiteY8" fmla="*/ 1081634 h 1240982"/>
              <a:gd name="connsiteX9" fmla="*/ 5731825 w 5731825"/>
              <a:gd name="connsiteY9" fmla="*/ 1240982 h 1240982"/>
              <a:gd name="connsiteX0" fmla="*/ 0 w 5731825"/>
              <a:gd name="connsiteY0" fmla="*/ 1023690 h 1240982"/>
              <a:gd name="connsiteX1" fmla="*/ 1583857 w 5731825"/>
              <a:gd name="connsiteY1" fmla="*/ 0 h 1240982"/>
              <a:gd name="connsiteX2" fmla="*/ 2100542 w 5731825"/>
              <a:gd name="connsiteY2" fmla="*/ 67602 h 1240982"/>
              <a:gd name="connsiteX3" fmla="*/ 2597912 w 5731825"/>
              <a:gd name="connsiteY3" fmla="*/ 299381 h 1240982"/>
              <a:gd name="connsiteX4" fmla="*/ 3153228 w 5731825"/>
              <a:gd name="connsiteY4" fmla="*/ 507016 h 1240982"/>
              <a:gd name="connsiteX5" fmla="*/ 3679571 w 5731825"/>
              <a:gd name="connsiteY5" fmla="*/ 603590 h 1240982"/>
              <a:gd name="connsiteX6" fmla="*/ 4201085 w 5731825"/>
              <a:gd name="connsiteY6" fmla="*/ 729137 h 1240982"/>
              <a:gd name="connsiteX7" fmla="*/ 4693626 w 5731825"/>
              <a:gd name="connsiteY7" fmla="*/ 729137 h 1240982"/>
              <a:gd name="connsiteX8" fmla="*/ 5190996 w 5731825"/>
              <a:gd name="connsiteY8" fmla="*/ 1081634 h 1240982"/>
              <a:gd name="connsiteX9" fmla="*/ 5731825 w 5731825"/>
              <a:gd name="connsiteY9" fmla="*/ 1240982 h 1240982"/>
              <a:gd name="connsiteX0" fmla="*/ 0 w 5731825"/>
              <a:gd name="connsiteY0" fmla="*/ 1023690 h 1240982"/>
              <a:gd name="connsiteX1" fmla="*/ 1583857 w 5731825"/>
              <a:gd name="connsiteY1" fmla="*/ 0 h 1240982"/>
              <a:gd name="connsiteX2" fmla="*/ 2100542 w 5731825"/>
              <a:gd name="connsiteY2" fmla="*/ 67602 h 1240982"/>
              <a:gd name="connsiteX3" fmla="*/ 2597912 w 5731825"/>
              <a:gd name="connsiteY3" fmla="*/ 299381 h 1240982"/>
              <a:gd name="connsiteX4" fmla="*/ 3153228 w 5731825"/>
              <a:gd name="connsiteY4" fmla="*/ 507016 h 1240982"/>
              <a:gd name="connsiteX5" fmla="*/ 3679571 w 5731825"/>
              <a:gd name="connsiteY5" fmla="*/ 603590 h 1240982"/>
              <a:gd name="connsiteX6" fmla="*/ 4201085 w 5731825"/>
              <a:gd name="connsiteY6" fmla="*/ 729137 h 1240982"/>
              <a:gd name="connsiteX7" fmla="*/ 4693626 w 5731825"/>
              <a:gd name="connsiteY7" fmla="*/ 729137 h 1240982"/>
              <a:gd name="connsiteX8" fmla="*/ 5190996 w 5731825"/>
              <a:gd name="connsiteY8" fmla="*/ 1081634 h 1240982"/>
              <a:gd name="connsiteX9" fmla="*/ 5731825 w 5731825"/>
              <a:gd name="connsiteY9" fmla="*/ 1240982 h 1240982"/>
              <a:gd name="connsiteX0" fmla="*/ 0 w 5731825"/>
              <a:gd name="connsiteY0" fmla="*/ 1023690 h 1240982"/>
              <a:gd name="connsiteX1" fmla="*/ 1583857 w 5731825"/>
              <a:gd name="connsiteY1" fmla="*/ 0 h 1240982"/>
              <a:gd name="connsiteX2" fmla="*/ 2100542 w 5731825"/>
              <a:gd name="connsiteY2" fmla="*/ 67602 h 1240982"/>
              <a:gd name="connsiteX3" fmla="*/ 2597912 w 5731825"/>
              <a:gd name="connsiteY3" fmla="*/ 299381 h 1240982"/>
              <a:gd name="connsiteX4" fmla="*/ 3153228 w 5731825"/>
              <a:gd name="connsiteY4" fmla="*/ 507016 h 1240982"/>
              <a:gd name="connsiteX5" fmla="*/ 3679571 w 5731825"/>
              <a:gd name="connsiteY5" fmla="*/ 603590 h 1240982"/>
              <a:gd name="connsiteX6" fmla="*/ 4201085 w 5731825"/>
              <a:gd name="connsiteY6" fmla="*/ 729137 h 1240982"/>
              <a:gd name="connsiteX7" fmla="*/ 4693626 w 5731825"/>
              <a:gd name="connsiteY7" fmla="*/ 729137 h 1240982"/>
              <a:gd name="connsiteX8" fmla="*/ 5190996 w 5731825"/>
              <a:gd name="connsiteY8" fmla="*/ 1081634 h 1240982"/>
              <a:gd name="connsiteX9" fmla="*/ 5731825 w 5731825"/>
              <a:gd name="connsiteY9" fmla="*/ 1240982 h 1240982"/>
              <a:gd name="connsiteX0" fmla="*/ 0 w 5731825"/>
              <a:gd name="connsiteY0" fmla="*/ 1023690 h 1240982"/>
              <a:gd name="connsiteX1" fmla="*/ 1583857 w 5731825"/>
              <a:gd name="connsiteY1" fmla="*/ 0 h 1240982"/>
              <a:gd name="connsiteX2" fmla="*/ 2100542 w 5731825"/>
              <a:gd name="connsiteY2" fmla="*/ 67602 h 1240982"/>
              <a:gd name="connsiteX3" fmla="*/ 2597912 w 5731825"/>
              <a:gd name="connsiteY3" fmla="*/ 299381 h 1240982"/>
              <a:gd name="connsiteX4" fmla="*/ 3153228 w 5731825"/>
              <a:gd name="connsiteY4" fmla="*/ 507016 h 1240982"/>
              <a:gd name="connsiteX5" fmla="*/ 3679571 w 5731825"/>
              <a:gd name="connsiteY5" fmla="*/ 603590 h 1240982"/>
              <a:gd name="connsiteX6" fmla="*/ 4201085 w 5731825"/>
              <a:gd name="connsiteY6" fmla="*/ 729137 h 1240982"/>
              <a:gd name="connsiteX7" fmla="*/ 4693626 w 5731825"/>
              <a:gd name="connsiteY7" fmla="*/ 729137 h 1240982"/>
              <a:gd name="connsiteX8" fmla="*/ 5190996 w 5731825"/>
              <a:gd name="connsiteY8" fmla="*/ 1081634 h 1240982"/>
              <a:gd name="connsiteX9" fmla="*/ 5731825 w 5731825"/>
              <a:gd name="connsiteY9" fmla="*/ 1240982 h 1240982"/>
              <a:gd name="connsiteX0" fmla="*/ 0 w 5731825"/>
              <a:gd name="connsiteY0" fmla="*/ 1023690 h 1240982"/>
              <a:gd name="connsiteX1" fmla="*/ 1583857 w 5731825"/>
              <a:gd name="connsiteY1" fmla="*/ 0 h 1240982"/>
              <a:gd name="connsiteX2" fmla="*/ 2100542 w 5731825"/>
              <a:gd name="connsiteY2" fmla="*/ 67602 h 1240982"/>
              <a:gd name="connsiteX3" fmla="*/ 2597912 w 5731825"/>
              <a:gd name="connsiteY3" fmla="*/ 299381 h 1240982"/>
              <a:gd name="connsiteX4" fmla="*/ 3153228 w 5731825"/>
              <a:gd name="connsiteY4" fmla="*/ 507016 h 1240982"/>
              <a:gd name="connsiteX5" fmla="*/ 3679571 w 5731825"/>
              <a:gd name="connsiteY5" fmla="*/ 603590 h 1240982"/>
              <a:gd name="connsiteX6" fmla="*/ 4201085 w 5731825"/>
              <a:gd name="connsiteY6" fmla="*/ 729137 h 1240982"/>
              <a:gd name="connsiteX7" fmla="*/ 4693626 w 5731825"/>
              <a:gd name="connsiteY7" fmla="*/ 729137 h 1240982"/>
              <a:gd name="connsiteX8" fmla="*/ 5190996 w 5731825"/>
              <a:gd name="connsiteY8" fmla="*/ 1081634 h 1240982"/>
              <a:gd name="connsiteX9" fmla="*/ 5731825 w 5731825"/>
              <a:gd name="connsiteY9" fmla="*/ 1240982 h 1240982"/>
              <a:gd name="connsiteX0" fmla="*/ 0 w 5731825"/>
              <a:gd name="connsiteY0" fmla="*/ 1023690 h 1240982"/>
              <a:gd name="connsiteX1" fmla="*/ 1583857 w 5731825"/>
              <a:gd name="connsiteY1" fmla="*/ 0 h 1240982"/>
              <a:gd name="connsiteX2" fmla="*/ 2100542 w 5731825"/>
              <a:gd name="connsiteY2" fmla="*/ 67602 h 1240982"/>
              <a:gd name="connsiteX3" fmla="*/ 2597912 w 5731825"/>
              <a:gd name="connsiteY3" fmla="*/ 299381 h 1240982"/>
              <a:gd name="connsiteX4" fmla="*/ 3153228 w 5731825"/>
              <a:gd name="connsiteY4" fmla="*/ 507016 h 1240982"/>
              <a:gd name="connsiteX5" fmla="*/ 3679571 w 5731825"/>
              <a:gd name="connsiteY5" fmla="*/ 603590 h 1240982"/>
              <a:gd name="connsiteX6" fmla="*/ 4201085 w 5731825"/>
              <a:gd name="connsiteY6" fmla="*/ 729137 h 1240982"/>
              <a:gd name="connsiteX7" fmla="*/ 4693626 w 5731825"/>
              <a:gd name="connsiteY7" fmla="*/ 729137 h 1240982"/>
              <a:gd name="connsiteX8" fmla="*/ 5195825 w 5731825"/>
              <a:gd name="connsiteY8" fmla="*/ 1062319 h 1240982"/>
              <a:gd name="connsiteX9" fmla="*/ 5731825 w 5731825"/>
              <a:gd name="connsiteY9" fmla="*/ 1240982 h 124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1825" h="1240982">
                <a:moveTo>
                  <a:pt x="0" y="1023690"/>
                </a:moveTo>
                <a:lnTo>
                  <a:pt x="1583857" y="0"/>
                </a:lnTo>
                <a:cubicBezTo>
                  <a:pt x="1756085" y="22534"/>
                  <a:pt x="1913827" y="25753"/>
                  <a:pt x="2100542" y="67602"/>
                </a:cubicBezTo>
                <a:cubicBezTo>
                  <a:pt x="2472362" y="228560"/>
                  <a:pt x="2422464" y="226145"/>
                  <a:pt x="2597912" y="299381"/>
                </a:cubicBezTo>
                <a:cubicBezTo>
                  <a:pt x="2773360" y="372617"/>
                  <a:pt x="2972952" y="456314"/>
                  <a:pt x="3153228" y="507016"/>
                </a:cubicBezTo>
                <a:cubicBezTo>
                  <a:pt x="3333505" y="557717"/>
                  <a:pt x="3504928" y="566570"/>
                  <a:pt x="3679571" y="603590"/>
                </a:cubicBezTo>
                <a:cubicBezTo>
                  <a:pt x="3854214" y="640610"/>
                  <a:pt x="3988616" y="674412"/>
                  <a:pt x="4201085" y="729137"/>
                </a:cubicBezTo>
                <a:cubicBezTo>
                  <a:pt x="4500473" y="735575"/>
                  <a:pt x="4407920" y="728332"/>
                  <a:pt x="4693626" y="729137"/>
                </a:cubicBezTo>
                <a:cubicBezTo>
                  <a:pt x="4931044" y="903776"/>
                  <a:pt x="5022792" y="977012"/>
                  <a:pt x="5195825" y="1062319"/>
                </a:cubicBezTo>
                <a:cubicBezTo>
                  <a:pt x="5368858" y="1147626"/>
                  <a:pt x="5731825" y="1240982"/>
                  <a:pt x="5731825" y="1240982"/>
                </a:cubicBezTo>
              </a:path>
            </a:pathLst>
          </a:custGeom>
          <a:ln w="76200" cmpd="sng">
            <a:solidFill>
              <a:srgbClr val="80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1540398" y="2779071"/>
            <a:ext cx="5751141" cy="1657549"/>
          </a:xfrm>
          <a:custGeom>
            <a:avLst/>
            <a:gdLst>
              <a:gd name="connsiteX0" fmla="*/ 0 w 5751141"/>
              <a:gd name="connsiteY0" fmla="*/ 1395502 h 1395502"/>
              <a:gd name="connsiteX1" fmla="*/ 564973 w 5751141"/>
              <a:gd name="connsiteY1" fmla="*/ 1216839 h 1395502"/>
              <a:gd name="connsiteX2" fmla="*/ 1052686 w 5751141"/>
              <a:gd name="connsiteY2" fmla="*/ 1125093 h 1395502"/>
              <a:gd name="connsiteX3" fmla="*/ 1588686 w 5751141"/>
              <a:gd name="connsiteY3" fmla="*/ 1134751 h 1395502"/>
              <a:gd name="connsiteX4" fmla="*/ 2090885 w 5751141"/>
              <a:gd name="connsiteY4" fmla="*/ 1033348 h 1395502"/>
              <a:gd name="connsiteX5" fmla="*/ 3133913 w 5751141"/>
              <a:gd name="connsiteY5" fmla="*/ 733966 h 1395502"/>
              <a:gd name="connsiteX6" fmla="*/ 3665085 w 5751141"/>
              <a:gd name="connsiteY6" fmla="*/ 729138 h 1395502"/>
              <a:gd name="connsiteX7" fmla="*/ 5229627 w 5751141"/>
              <a:gd name="connsiteY7" fmla="*/ 144862 h 1395502"/>
              <a:gd name="connsiteX8" fmla="*/ 5751141 w 5751141"/>
              <a:gd name="connsiteY8" fmla="*/ 0 h 1395502"/>
              <a:gd name="connsiteX0" fmla="*/ 0 w 5751141"/>
              <a:gd name="connsiteY0" fmla="*/ 1395502 h 1395502"/>
              <a:gd name="connsiteX1" fmla="*/ 564973 w 5751141"/>
              <a:gd name="connsiteY1" fmla="*/ 1216839 h 1395502"/>
              <a:gd name="connsiteX2" fmla="*/ 1052686 w 5751141"/>
              <a:gd name="connsiteY2" fmla="*/ 1125093 h 1395502"/>
              <a:gd name="connsiteX3" fmla="*/ 1588686 w 5751141"/>
              <a:gd name="connsiteY3" fmla="*/ 1134751 h 1395502"/>
              <a:gd name="connsiteX4" fmla="*/ 2090885 w 5751141"/>
              <a:gd name="connsiteY4" fmla="*/ 1033348 h 1395502"/>
              <a:gd name="connsiteX5" fmla="*/ 3133913 w 5751141"/>
              <a:gd name="connsiteY5" fmla="*/ 733966 h 1395502"/>
              <a:gd name="connsiteX6" fmla="*/ 3665085 w 5751141"/>
              <a:gd name="connsiteY6" fmla="*/ 729138 h 1395502"/>
              <a:gd name="connsiteX7" fmla="*/ 5229627 w 5751141"/>
              <a:gd name="connsiteY7" fmla="*/ 144862 h 1395502"/>
              <a:gd name="connsiteX8" fmla="*/ 5751141 w 5751141"/>
              <a:gd name="connsiteY8" fmla="*/ 0 h 1395502"/>
              <a:gd name="connsiteX0" fmla="*/ 0 w 5751141"/>
              <a:gd name="connsiteY0" fmla="*/ 1395502 h 1395502"/>
              <a:gd name="connsiteX1" fmla="*/ 564973 w 5751141"/>
              <a:gd name="connsiteY1" fmla="*/ 1216839 h 1395502"/>
              <a:gd name="connsiteX2" fmla="*/ 1052686 w 5751141"/>
              <a:gd name="connsiteY2" fmla="*/ 1125093 h 1395502"/>
              <a:gd name="connsiteX3" fmla="*/ 1588686 w 5751141"/>
              <a:gd name="connsiteY3" fmla="*/ 1134751 h 1395502"/>
              <a:gd name="connsiteX4" fmla="*/ 2090885 w 5751141"/>
              <a:gd name="connsiteY4" fmla="*/ 1033348 h 1395502"/>
              <a:gd name="connsiteX5" fmla="*/ 3133913 w 5751141"/>
              <a:gd name="connsiteY5" fmla="*/ 733966 h 1395502"/>
              <a:gd name="connsiteX6" fmla="*/ 3665085 w 5751141"/>
              <a:gd name="connsiteY6" fmla="*/ 729138 h 1395502"/>
              <a:gd name="connsiteX7" fmla="*/ 5229627 w 5751141"/>
              <a:gd name="connsiteY7" fmla="*/ 144862 h 1395502"/>
              <a:gd name="connsiteX8" fmla="*/ 5751141 w 5751141"/>
              <a:gd name="connsiteY8" fmla="*/ 0 h 1395502"/>
              <a:gd name="connsiteX0" fmla="*/ 0 w 5751141"/>
              <a:gd name="connsiteY0" fmla="*/ 1395502 h 1395502"/>
              <a:gd name="connsiteX1" fmla="*/ 1052686 w 5751141"/>
              <a:gd name="connsiteY1" fmla="*/ 1125093 h 1395502"/>
              <a:gd name="connsiteX2" fmla="*/ 1588686 w 5751141"/>
              <a:gd name="connsiteY2" fmla="*/ 1134751 h 1395502"/>
              <a:gd name="connsiteX3" fmla="*/ 2090885 w 5751141"/>
              <a:gd name="connsiteY3" fmla="*/ 1033348 h 1395502"/>
              <a:gd name="connsiteX4" fmla="*/ 3133913 w 5751141"/>
              <a:gd name="connsiteY4" fmla="*/ 733966 h 1395502"/>
              <a:gd name="connsiteX5" fmla="*/ 3665085 w 5751141"/>
              <a:gd name="connsiteY5" fmla="*/ 729138 h 1395502"/>
              <a:gd name="connsiteX6" fmla="*/ 5229627 w 5751141"/>
              <a:gd name="connsiteY6" fmla="*/ 144862 h 1395502"/>
              <a:gd name="connsiteX7" fmla="*/ 5751141 w 5751141"/>
              <a:gd name="connsiteY7" fmla="*/ 0 h 1395502"/>
              <a:gd name="connsiteX0" fmla="*/ 0 w 5751141"/>
              <a:gd name="connsiteY0" fmla="*/ 1395502 h 1395502"/>
              <a:gd name="connsiteX1" fmla="*/ 1052686 w 5751141"/>
              <a:gd name="connsiteY1" fmla="*/ 1125093 h 1395502"/>
              <a:gd name="connsiteX2" fmla="*/ 1588686 w 5751141"/>
              <a:gd name="connsiteY2" fmla="*/ 1134751 h 1395502"/>
              <a:gd name="connsiteX3" fmla="*/ 2090885 w 5751141"/>
              <a:gd name="connsiteY3" fmla="*/ 1033348 h 1395502"/>
              <a:gd name="connsiteX4" fmla="*/ 3133913 w 5751141"/>
              <a:gd name="connsiteY4" fmla="*/ 733966 h 1395502"/>
              <a:gd name="connsiteX5" fmla="*/ 3665085 w 5751141"/>
              <a:gd name="connsiteY5" fmla="*/ 729138 h 1395502"/>
              <a:gd name="connsiteX6" fmla="*/ 5229627 w 5751141"/>
              <a:gd name="connsiteY6" fmla="*/ 144862 h 1395502"/>
              <a:gd name="connsiteX7" fmla="*/ 5751141 w 5751141"/>
              <a:gd name="connsiteY7" fmla="*/ 0 h 1395502"/>
              <a:gd name="connsiteX0" fmla="*/ 0 w 5751141"/>
              <a:gd name="connsiteY0" fmla="*/ 1395502 h 1395502"/>
              <a:gd name="connsiteX1" fmla="*/ 1052686 w 5751141"/>
              <a:gd name="connsiteY1" fmla="*/ 1125093 h 1395502"/>
              <a:gd name="connsiteX2" fmla="*/ 1588686 w 5751141"/>
              <a:gd name="connsiteY2" fmla="*/ 1134751 h 1395502"/>
              <a:gd name="connsiteX3" fmla="*/ 2090885 w 5751141"/>
              <a:gd name="connsiteY3" fmla="*/ 1033348 h 1395502"/>
              <a:gd name="connsiteX4" fmla="*/ 3133913 w 5751141"/>
              <a:gd name="connsiteY4" fmla="*/ 733966 h 1395502"/>
              <a:gd name="connsiteX5" fmla="*/ 3665085 w 5751141"/>
              <a:gd name="connsiteY5" fmla="*/ 729138 h 1395502"/>
              <a:gd name="connsiteX6" fmla="*/ 5229627 w 5751141"/>
              <a:gd name="connsiteY6" fmla="*/ 144862 h 1395502"/>
              <a:gd name="connsiteX7" fmla="*/ 5751141 w 5751141"/>
              <a:gd name="connsiteY7" fmla="*/ 0 h 1395502"/>
              <a:gd name="connsiteX0" fmla="*/ 0 w 5751141"/>
              <a:gd name="connsiteY0" fmla="*/ 1395502 h 1395502"/>
              <a:gd name="connsiteX1" fmla="*/ 1052686 w 5751141"/>
              <a:gd name="connsiteY1" fmla="*/ 1125093 h 1395502"/>
              <a:gd name="connsiteX2" fmla="*/ 1588686 w 5751141"/>
              <a:gd name="connsiteY2" fmla="*/ 1134751 h 1395502"/>
              <a:gd name="connsiteX3" fmla="*/ 2090885 w 5751141"/>
              <a:gd name="connsiteY3" fmla="*/ 1033348 h 1395502"/>
              <a:gd name="connsiteX4" fmla="*/ 3133913 w 5751141"/>
              <a:gd name="connsiteY4" fmla="*/ 733966 h 1395502"/>
              <a:gd name="connsiteX5" fmla="*/ 3665085 w 5751141"/>
              <a:gd name="connsiteY5" fmla="*/ 729138 h 1395502"/>
              <a:gd name="connsiteX6" fmla="*/ 5229627 w 5751141"/>
              <a:gd name="connsiteY6" fmla="*/ 144862 h 1395502"/>
              <a:gd name="connsiteX7" fmla="*/ 5751141 w 5751141"/>
              <a:gd name="connsiteY7" fmla="*/ 0 h 1395502"/>
              <a:gd name="connsiteX0" fmla="*/ 0 w 5751141"/>
              <a:gd name="connsiteY0" fmla="*/ 1395502 h 1395502"/>
              <a:gd name="connsiteX1" fmla="*/ 1052686 w 5751141"/>
              <a:gd name="connsiteY1" fmla="*/ 1125093 h 1395502"/>
              <a:gd name="connsiteX2" fmla="*/ 1588686 w 5751141"/>
              <a:gd name="connsiteY2" fmla="*/ 1134751 h 1395502"/>
              <a:gd name="connsiteX3" fmla="*/ 2090885 w 5751141"/>
              <a:gd name="connsiteY3" fmla="*/ 1033348 h 1395502"/>
              <a:gd name="connsiteX4" fmla="*/ 3133913 w 5751141"/>
              <a:gd name="connsiteY4" fmla="*/ 733966 h 1395502"/>
              <a:gd name="connsiteX5" fmla="*/ 3665085 w 5751141"/>
              <a:gd name="connsiteY5" fmla="*/ 729138 h 1395502"/>
              <a:gd name="connsiteX6" fmla="*/ 5229627 w 5751141"/>
              <a:gd name="connsiteY6" fmla="*/ 144862 h 1395502"/>
              <a:gd name="connsiteX7" fmla="*/ 5751141 w 5751141"/>
              <a:gd name="connsiteY7" fmla="*/ 0 h 1395502"/>
              <a:gd name="connsiteX0" fmla="*/ 0 w 5751141"/>
              <a:gd name="connsiteY0" fmla="*/ 1395502 h 1395502"/>
              <a:gd name="connsiteX1" fmla="*/ 1052686 w 5751141"/>
              <a:gd name="connsiteY1" fmla="*/ 1125093 h 1395502"/>
              <a:gd name="connsiteX2" fmla="*/ 1588686 w 5751141"/>
              <a:gd name="connsiteY2" fmla="*/ 1134751 h 1395502"/>
              <a:gd name="connsiteX3" fmla="*/ 2090885 w 5751141"/>
              <a:gd name="connsiteY3" fmla="*/ 1033348 h 1395502"/>
              <a:gd name="connsiteX4" fmla="*/ 3133913 w 5751141"/>
              <a:gd name="connsiteY4" fmla="*/ 733966 h 1395502"/>
              <a:gd name="connsiteX5" fmla="*/ 3665085 w 5751141"/>
              <a:gd name="connsiteY5" fmla="*/ 729138 h 1395502"/>
              <a:gd name="connsiteX6" fmla="*/ 5229627 w 5751141"/>
              <a:gd name="connsiteY6" fmla="*/ 144862 h 1395502"/>
              <a:gd name="connsiteX7" fmla="*/ 5751141 w 5751141"/>
              <a:gd name="connsiteY7" fmla="*/ 0 h 1395502"/>
              <a:gd name="connsiteX0" fmla="*/ 0 w 5751141"/>
              <a:gd name="connsiteY0" fmla="*/ 1395502 h 1395502"/>
              <a:gd name="connsiteX1" fmla="*/ 1052686 w 5751141"/>
              <a:gd name="connsiteY1" fmla="*/ 1125093 h 1395502"/>
              <a:gd name="connsiteX2" fmla="*/ 1588686 w 5751141"/>
              <a:gd name="connsiteY2" fmla="*/ 1134751 h 1395502"/>
              <a:gd name="connsiteX3" fmla="*/ 2090885 w 5751141"/>
              <a:gd name="connsiteY3" fmla="*/ 1033348 h 1395502"/>
              <a:gd name="connsiteX4" fmla="*/ 3133913 w 5751141"/>
              <a:gd name="connsiteY4" fmla="*/ 733966 h 1395502"/>
              <a:gd name="connsiteX5" fmla="*/ 3665085 w 5751141"/>
              <a:gd name="connsiteY5" fmla="*/ 729138 h 1395502"/>
              <a:gd name="connsiteX6" fmla="*/ 5229627 w 5751141"/>
              <a:gd name="connsiteY6" fmla="*/ 144862 h 1395502"/>
              <a:gd name="connsiteX7" fmla="*/ 5751141 w 5751141"/>
              <a:gd name="connsiteY7" fmla="*/ 0 h 1395502"/>
              <a:gd name="connsiteX0" fmla="*/ 0 w 5751141"/>
              <a:gd name="connsiteY0" fmla="*/ 1395502 h 1395502"/>
              <a:gd name="connsiteX1" fmla="*/ 1052686 w 5751141"/>
              <a:gd name="connsiteY1" fmla="*/ 1125093 h 1395502"/>
              <a:gd name="connsiteX2" fmla="*/ 1588686 w 5751141"/>
              <a:gd name="connsiteY2" fmla="*/ 1134751 h 1395502"/>
              <a:gd name="connsiteX3" fmla="*/ 2090885 w 5751141"/>
              <a:gd name="connsiteY3" fmla="*/ 1033348 h 1395502"/>
              <a:gd name="connsiteX4" fmla="*/ 3133913 w 5751141"/>
              <a:gd name="connsiteY4" fmla="*/ 733966 h 1395502"/>
              <a:gd name="connsiteX5" fmla="*/ 3665085 w 5751141"/>
              <a:gd name="connsiteY5" fmla="*/ 729138 h 1395502"/>
              <a:gd name="connsiteX6" fmla="*/ 5229627 w 5751141"/>
              <a:gd name="connsiteY6" fmla="*/ 144862 h 1395502"/>
              <a:gd name="connsiteX7" fmla="*/ 5751141 w 5751141"/>
              <a:gd name="connsiteY7" fmla="*/ 0 h 1395502"/>
              <a:gd name="connsiteX0" fmla="*/ 0 w 5751141"/>
              <a:gd name="connsiteY0" fmla="*/ 1395502 h 1395502"/>
              <a:gd name="connsiteX1" fmla="*/ 1052686 w 5751141"/>
              <a:gd name="connsiteY1" fmla="*/ 1125093 h 1395502"/>
              <a:gd name="connsiteX2" fmla="*/ 1588686 w 5751141"/>
              <a:gd name="connsiteY2" fmla="*/ 1134751 h 1395502"/>
              <a:gd name="connsiteX3" fmla="*/ 2090885 w 5751141"/>
              <a:gd name="connsiteY3" fmla="*/ 1033348 h 1395502"/>
              <a:gd name="connsiteX4" fmla="*/ 3133913 w 5751141"/>
              <a:gd name="connsiteY4" fmla="*/ 733966 h 1395502"/>
              <a:gd name="connsiteX5" fmla="*/ 3665085 w 5751141"/>
              <a:gd name="connsiteY5" fmla="*/ 729138 h 1395502"/>
              <a:gd name="connsiteX6" fmla="*/ 5229627 w 5751141"/>
              <a:gd name="connsiteY6" fmla="*/ 144862 h 1395502"/>
              <a:gd name="connsiteX7" fmla="*/ 5751141 w 5751141"/>
              <a:gd name="connsiteY7" fmla="*/ 0 h 1395502"/>
              <a:gd name="connsiteX0" fmla="*/ 0 w 5751141"/>
              <a:gd name="connsiteY0" fmla="*/ 1395502 h 1395502"/>
              <a:gd name="connsiteX1" fmla="*/ 1052686 w 5751141"/>
              <a:gd name="connsiteY1" fmla="*/ 1125093 h 1395502"/>
              <a:gd name="connsiteX2" fmla="*/ 1588686 w 5751141"/>
              <a:gd name="connsiteY2" fmla="*/ 1134751 h 1395502"/>
              <a:gd name="connsiteX3" fmla="*/ 2090885 w 5751141"/>
              <a:gd name="connsiteY3" fmla="*/ 1033348 h 1395502"/>
              <a:gd name="connsiteX4" fmla="*/ 3133913 w 5751141"/>
              <a:gd name="connsiteY4" fmla="*/ 733966 h 1395502"/>
              <a:gd name="connsiteX5" fmla="*/ 3665085 w 5751141"/>
              <a:gd name="connsiteY5" fmla="*/ 729138 h 1395502"/>
              <a:gd name="connsiteX6" fmla="*/ 5229627 w 5751141"/>
              <a:gd name="connsiteY6" fmla="*/ 144862 h 1395502"/>
              <a:gd name="connsiteX7" fmla="*/ 5751141 w 5751141"/>
              <a:gd name="connsiteY7" fmla="*/ 0 h 139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1141" h="1395502">
                <a:moveTo>
                  <a:pt x="0" y="1395502"/>
                </a:moveTo>
                <a:cubicBezTo>
                  <a:pt x="219310" y="1339167"/>
                  <a:pt x="787905" y="1168552"/>
                  <a:pt x="1052686" y="1125093"/>
                </a:cubicBezTo>
                <a:cubicBezTo>
                  <a:pt x="1399557" y="1134751"/>
                  <a:pt x="1309419" y="1125898"/>
                  <a:pt x="1588686" y="1134751"/>
                </a:cubicBezTo>
                <a:cubicBezTo>
                  <a:pt x="1761719" y="1119460"/>
                  <a:pt x="1833347" y="1100145"/>
                  <a:pt x="2090885" y="1033348"/>
                </a:cubicBezTo>
                <a:cubicBezTo>
                  <a:pt x="2560892" y="903778"/>
                  <a:pt x="2871546" y="784668"/>
                  <a:pt x="3133913" y="733966"/>
                </a:cubicBezTo>
                <a:cubicBezTo>
                  <a:pt x="3478370" y="736380"/>
                  <a:pt x="3224051" y="730747"/>
                  <a:pt x="3665085" y="729138"/>
                </a:cubicBezTo>
                <a:cubicBezTo>
                  <a:pt x="4014371" y="630954"/>
                  <a:pt x="4881951" y="266385"/>
                  <a:pt x="5229627" y="144862"/>
                </a:cubicBezTo>
                <a:cubicBezTo>
                  <a:pt x="5577303" y="23339"/>
                  <a:pt x="5751141" y="0"/>
                  <a:pt x="5751141" y="0"/>
                </a:cubicBezTo>
              </a:path>
            </a:pathLst>
          </a:custGeom>
          <a:ln w="76200" cmpd="sng">
            <a:solidFill>
              <a:schemeClr val="accent1">
                <a:lumMod val="50000"/>
              </a:schemeClr>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692255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972922" y="1389888"/>
            <a:ext cx="7754112" cy="4030675"/>
          </a:xfrm>
          <a:prstGeom prst="rect">
            <a:avLst/>
          </a:prstGeom>
          <a:solidFill>
            <a:schemeClr val="bg1"/>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0" y="171898"/>
            <a:ext cx="9144000" cy="1143000"/>
          </a:xfrm>
        </p:spPr>
        <p:txBody>
          <a:bodyPr>
            <a:noAutofit/>
          </a:bodyPr>
          <a:lstStyle/>
          <a:p>
            <a:r>
              <a:rPr lang="en-US" sz="4000" dirty="0" smtClean="0"/>
              <a:t>Shrinking Retiree Coverage</a:t>
            </a:r>
            <a:br>
              <a:rPr lang="en-US" sz="4000" dirty="0" smtClean="0"/>
            </a:br>
            <a:r>
              <a:rPr lang="en-US" sz="2400" dirty="0" smtClean="0"/>
              <a:t>Share of large firms offering retiree health benefits</a:t>
            </a:r>
            <a:endParaRPr lang="en-US" sz="2400" dirty="0"/>
          </a:p>
        </p:txBody>
      </p:sp>
      <p:sp>
        <p:nvSpPr>
          <p:cNvPr id="8" name="TextBox 7"/>
          <p:cNvSpPr txBox="1"/>
          <p:nvPr/>
        </p:nvSpPr>
        <p:spPr>
          <a:xfrm>
            <a:off x="3955693" y="6268636"/>
            <a:ext cx="5188308" cy="307777"/>
          </a:xfrm>
          <a:prstGeom prst="rect">
            <a:avLst/>
          </a:prstGeom>
          <a:noFill/>
        </p:spPr>
        <p:txBody>
          <a:bodyPr wrap="square" rtlCol="0" anchor="ctr">
            <a:spAutoFit/>
          </a:bodyPr>
          <a:lstStyle/>
          <a:p>
            <a:pPr algn="r"/>
            <a:r>
              <a:rPr lang="en-US" sz="1400" dirty="0" smtClean="0">
                <a:solidFill>
                  <a:schemeClr val="bg2"/>
                </a:solidFill>
                <a:latin typeface="Franklin Gothic Book" pitchFamily="34" charset="0"/>
              </a:rPr>
              <a:t>Source: Kaiser/HRET Employer Survey, 2011</a:t>
            </a:r>
            <a:endParaRPr lang="en-US" sz="1400" dirty="0">
              <a:solidFill>
                <a:schemeClr val="bg2"/>
              </a:solidFill>
              <a:latin typeface="Franklin Gothic Book" pitchFamily="34" charset="0"/>
            </a:endParaRPr>
          </a:p>
        </p:txBody>
      </p:sp>
      <p:pic>
        <p:nvPicPr>
          <p:cNvPr id="842756" name="Picture 4" descr="PRIVINS%" hidden="1"/>
          <p:cNvPicPr>
            <a:picLocks noChangeAspect="1" noChangeArrowheads="1"/>
          </p:cNvPicPr>
          <p:nvPr/>
        </p:nvPicPr>
        <p:blipFill>
          <a:blip r:embed="rId2" cstate="print"/>
          <a:srcRect l="17600" t="21333" r="10640" b="15200"/>
          <a:stretch>
            <a:fillRect/>
          </a:stretch>
        </p:blipFill>
        <p:spPr bwMode="auto">
          <a:xfrm>
            <a:off x="972923" y="1375257"/>
            <a:ext cx="7776056" cy="4059936"/>
          </a:xfrm>
          <a:prstGeom prst="rect">
            <a:avLst/>
          </a:prstGeom>
          <a:noFill/>
        </p:spPr>
      </p:pic>
      <p:graphicFrame>
        <p:nvGraphicFramePr>
          <p:cNvPr id="32" name="Table 31"/>
          <p:cNvGraphicFramePr>
            <a:graphicFrameLocks noGrp="1"/>
          </p:cNvGraphicFramePr>
          <p:nvPr>
            <p:extLst>
              <p:ext uri="{D42A27DB-BD31-4B8C-83A1-F6EECF244321}">
                <p14:modId xmlns:p14="http://schemas.microsoft.com/office/powerpoint/2010/main" val="3081059667"/>
              </p:ext>
            </p:extLst>
          </p:nvPr>
        </p:nvGraphicFramePr>
        <p:xfrm>
          <a:off x="59827" y="1170485"/>
          <a:ext cx="870448" cy="4629792"/>
        </p:xfrm>
        <a:graphic>
          <a:graphicData uri="http://schemas.openxmlformats.org/drawingml/2006/table">
            <a:tbl>
              <a:tblPr>
                <a:tableStyleId>{5C22544A-7EE6-4342-B048-85BDC9FD1C3A}</a:tableStyleId>
              </a:tblPr>
              <a:tblGrid>
                <a:gridCol w="870448"/>
              </a:tblGrid>
              <a:tr h="578724">
                <a:tc>
                  <a:txBody>
                    <a:bodyPr/>
                    <a:lstStyle/>
                    <a:p>
                      <a:pPr algn="r"/>
                      <a:r>
                        <a:rPr lang="en-US" sz="2000" dirty="0" smtClean="0">
                          <a:latin typeface="Franklin Gothic Book"/>
                          <a:cs typeface="Franklin Gothic Book"/>
                        </a:rPr>
                        <a:t>70%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78724">
                <a:tc>
                  <a:txBody>
                    <a:bodyPr/>
                    <a:lstStyle/>
                    <a:p>
                      <a:pPr algn="r"/>
                      <a:r>
                        <a:rPr lang="en-US" sz="2000" dirty="0" smtClean="0">
                          <a:latin typeface="Franklin Gothic Book"/>
                          <a:cs typeface="Franklin Gothic Book"/>
                        </a:rPr>
                        <a:t>60%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78724">
                <a:tc>
                  <a:txBody>
                    <a:bodyPr/>
                    <a:lstStyle/>
                    <a:p>
                      <a:pPr algn="r"/>
                      <a:r>
                        <a:rPr lang="en-US" sz="2000" dirty="0" smtClean="0">
                          <a:latin typeface="Franklin Gothic Book"/>
                          <a:cs typeface="Franklin Gothic Book"/>
                        </a:rPr>
                        <a:t>50%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78724">
                <a:tc>
                  <a:txBody>
                    <a:bodyPr/>
                    <a:lstStyle/>
                    <a:p>
                      <a:pPr algn="r"/>
                      <a:r>
                        <a:rPr lang="en-US" sz="2000" dirty="0" smtClean="0">
                          <a:latin typeface="Franklin Gothic Book"/>
                          <a:cs typeface="Franklin Gothic Book"/>
                        </a:rPr>
                        <a:t>40%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78724">
                <a:tc>
                  <a:txBody>
                    <a:bodyPr/>
                    <a:lstStyle/>
                    <a:p>
                      <a:pPr algn="r"/>
                      <a:r>
                        <a:rPr lang="en-US" sz="2000" dirty="0" smtClean="0">
                          <a:latin typeface="Franklin Gothic Book"/>
                          <a:cs typeface="Franklin Gothic Book"/>
                        </a:rPr>
                        <a:t>30%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78724">
                <a:tc>
                  <a:txBody>
                    <a:bodyPr/>
                    <a:lstStyle/>
                    <a:p>
                      <a:pPr algn="r"/>
                      <a:r>
                        <a:rPr lang="en-US" sz="2000" dirty="0" smtClean="0">
                          <a:latin typeface="Franklin Gothic Book"/>
                          <a:cs typeface="Franklin Gothic Book"/>
                        </a:rPr>
                        <a:t>20%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78724">
                <a:tc>
                  <a:txBody>
                    <a:bodyPr/>
                    <a:lstStyle/>
                    <a:p>
                      <a:pPr algn="r"/>
                      <a:r>
                        <a:rPr lang="en-US" sz="2000" dirty="0" smtClean="0">
                          <a:latin typeface="Franklin Gothic Book"/>
                          <a:cs typeface="Franklin Gothic Book"/>
                        </a:rPr>
                        <a:t>10%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78724">
                <a:tc>
                  <a:txBody>
                    <a:bodyPr/>
                    <a:lstStyle/>
                    <a:p>
                      <a:pPr algn="r"/>
                      <a:r>
                        <a:rPr lang="en-US" sz="2000" dirty="0" smtClean="0">
                          <a:latin typeface="Franklin Gothic Book"/>
                          <a:cs typeface="Franklin Gothic Book"/>
                        </a:rPr>
                        <a:t>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34" name="Table 33"/>
          <p:cNvGraphicFramePr>
            <a:graphicFrameLocks noGrp="1"/>
          </p:cNvGraphicFramePr>
          <p:nvPr>
            <p:extLst>
              <p:ext uri="{D42A27DB-BD31-4B8C-83A1-F6EECF244321}">
                <p14:modId xmlns:p14="http://schemas.microsoft.com/office/powerpoint/2010/main" val="950615571"/>
              </p:ext>
            </p:extLst>
          </p:nvPr>
        </p:nvGraphicFramePr>
        <p:xfrm>
          <a:off x="972922" y="1389888"/>
          <a:ext cx="7749599" cy="4023068"/>
        </p:xfrm>
        <a:graphic>
          <a:graphicData uri="http://schemas.openxmlformats.org/drawingml/2006/table">
            <a:tbl>
              <a:tblPr>
                <a:tableStyleId>{5C22544A-7EE6-4342-B048-85BDC9FD1C3A}</a:tableStyleId>
              </a:tblPr>
              <a:tblGrid>
                <a:gridCol w="7749599"/>
              </a:tblGrid>
              <a:tr h="574724">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ysDot"/>
                      <a:round/>
                      <a:headEnd type="none" w="med" len="med"/>
                      <a:tailEnd type="none" w="med" len="med"/>
                    </a:lnB>
                    <a:noFill/>
                  </a:tcPr>
                </a:tc>
              </a:tr>
              <a:tr h="574724">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ysDot"/>
                      <a:round/>
                      <a:headEnd type="none" w="med" len="med"/>
                      <a:tailEnd type="none" w="med" len="med"/>
                    </a:lnT>
                    <a:lnB w="12700" cap="flat" cmpd="sng" algn="ctr">
                      <a:solidFill>
                        <a:scrgbClr r="0" g="0" b="0"/>
                      </a:solidFill>
                      <a:prstDash val="sysDot"/>
                      <a:round/>
                      <a:headEnd type="none" w="med" len="med"/>
                      <a:tailEnd type="none" w="med" len="med"/>
                    </a:lnB>
                    <a:noFill/>
                  </a:tcPr>
                </a:tc>
              </a:tr>
              <a:tr h="574724">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ysDot"/>
                      <a:round/>
                      <a:headEnd type="none" w="med" len="med"/>
                      <a:tailEnd type="none" w="med" len="med"/>
                    </a:lnT>
                    <a:lnB w="12700" cap="flat" cmpd="sng" algn="ctr">
                      <a:solidFill>
                        <a:scrgbClr r="0" g="0" b="0"/>
                      </a:solidFill>
                      <a:prstDash val="sysDot"/>
                      <a:round/>
                      <a:headEnd type="none" w="med" len="med"/>
                      <a:tailEnd type="none" w="med" len="med"/>
                    </a:lnB>
                    <a:noFill/>
                  </a:tcPr>
                </a:tc>
              </a:tr>
              <a:tr h="574724">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ysDot"/>
                      <a:round/>
                      <a:headEnd type="none" w="med" len="med"/>
                      <a:tailEnd type="none" w="med" len="med"/>
                    </a:lnT>
                    <a:lnB w="12700" cap="flat" cmpd="sng" algn="ctr">
                      <a:solidFill>
                        <a:scrgbClr r="0" g="0" b="0"/>
                      </a:solidFill>
                      <a:prstDash val="sysDot"/>
                      <a:round/>
                      <a:headEnd type="none" w="med" len="med"/>
                      <a:tailEnd type="none" w="med" len="med"/>
                    </a:lnB>
                    <a:noFill/>
                  </a:tcPr>
                </a:tc>
              </a:tr>
              <a:tr h="574724">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ysDot"/>
                      <a:round/>
                      <a:headEnd type="none" w="med" len="med"/>
                      <a:tailEnd type="none" w="med" len="med"/>
                    </a:lnT>
                    <a:lnB w="12700" cap="flat" cmpd="sng" algn="ctr">
                      <a:solidFill>
                        <a:scrgbClr r="0" g="0" b="0"/>
                      </a:solidFill>
                      <a:prstDash val="sysDot"/>
                      <a:round/>
                      <a:headEnd type="none" w="med" len="med"/>
                      <a:tailEnd type="none" w="med" len="med"/>
                    </a:lnB>
                    <a:noFill/>
                  </a:tcPr>
                </a:tc>
              </a:tr>
              <a:tr h="574724">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ysDot"/>
                      <a:round/>
                      <a:headEnd type="none" w="med" len="med"/>
                      <a:tailEnd type="none" w="med" len="med"/>
                    </a:lnT>
                    <a:lnB w="12700" cap="flat" cmpd="sng" algn="ctr">
                      <a:solidFill>
                        <a:scrgbClr r="0" g="0" b="0"/>
                      </a:solidFill>
                      <a:prstDash val="sysDot"/>
                      <a:round/>
                      <a:headEnd type="none" w="med" len="med"/>
                      <a:tailEnd type="none" w="med" len="med"/>
                    </a:lnB>
                    <a:noFill/>
                  </a:tcPr>
                </a:tc>
              </a:tr>
              <a:tr h="574724">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ysDot"/>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sp>
        <p:nvSpPr>
          <p:cNvPr id="842752" name="TextBox 842751"/>
          <p:cNvSpPr txBox="1"/>
          <p:nvPr/>
        </p:nvSpPr>
        <p:spPr>
          <a:xfrm>
            <a:off x="800848" y="5509051"/>
            <a:ext cx="786293" cy="400110"/>
          </a:xfrm>
          <a:prstGeom prst="rect">
            <a:avLst/>
          </a:prstGeom>
          <a:noFill/>
        </p:spPr>
        <p:txBody>
          <a:bodyPr wrap="none" rtlCol="0">
            <a:spAutoFit/>
          </a:bodyPr>
          <a:lstStyle/>
          <a:p>
            <a:r>
              <a:rPr lang="en-US" sz="2000" dirty="0" smtClean="0">
                <a:latin typeface="Franklin Gothic Book"/>
                <a:cs typeface="Franklin Gothic Book"/>
              </a:rPr>
              <a:t>1988</a:t>
            </a:r>
            <a:endParaRPr lang="en-US" sz="2000" dirty="0">
              <a:latin typeface="Franklin Gothic Book"/>
              <a:cs typeface="Franklin Gothic Book"/>
            </a:endParaRPr>
          </a:p>
        </p:txBody>
      </p:sp>
      <p:sp>
        <p:nvSpPr>
          <p:cNvPr id="67" name="TextBox 66"/>
          <p:cNvSpPr txBox="1"/>
          <p:nvPr/>
        </p:nvSpPr>
        <p:spPr>
          <a:xfrm>
            <a:off x="2093844" y="5509051"/>
            <a:ext cx="782912" cy="400110"/>
          </a:xfrm>
          <a:prstGeom prst="rect">
            <a:avLst/>
          </a:prstGeom>
          <a:noFill/>
        </p:spPr>
        <p:txBody>
          <a:bodyPr wrap="none" rtlCol="0">
            <a:spAutoFit/>
          </a:bodyPr>
          <a:lstStyle/>
          <a:p>
            <a:r>
              <a:rPr lang="en-US" sz="2000" dirty="0" smtClean="0">
                <a:latin typeface="Franklin Gothic Book"/>
                <a:cs typeface="Franklin Gothic Book"/>
              </a:rPr>
              <a:t>1995</a:t>
            </a:r>
            <a:endParaRPr lang="en-US" sz="2000" dirty="0">
              <a:latin typeface="Franklin Gothic Book"/>
              <a:cs typeface="Franklin Gothic Book"/>
            </a:endParaRPr>
          </a:p>
        </p:txBody>
      </p:sp>
      <p:sp>
        <p:nvSpPr>
          <p:cNvPr id="68" name="TextBox 67"/>
          <p:cNvSpPr txBox="1"/>
          <p:nvPr/>
        </p:nvSpPr>
        <p:spPr>
          <a:xfrm>
            <a:off x="3388143" y="5509051"/>
            <a:ext cx="786293" cy="400110"/>
          </a:xfrm>
          <a:prstGeom prst="rect">
            <a:avLst/>
          </a:prstGeom>
          <a:noFill/>
        </p:spPr>
        <p:txBody>
          <a:bodyPr wrap="none" rtlCol="0">
            <a:spAutoFit/>
          </a:bodyPr>
          <a:lstStyle/>
          <a:p>
            <a:r>
              <a:rPr lang="en-US" sz="2000" dirty="0" smtClean="0">
                <a:latin typeface="Franklin Gothic Book"/>
                <a:cs typeface="Franklin Gothic Book"/>
              </a:rPr>
              <a:t>2000</a:t>
            </a:r>
            <a:endParaRPr lang="en-US" sz="2000" dirty="0">
              <a:latin typeface="Franklin Gothic Book"/>
              <a:cs typeface="Franklin Gothic Book"/>
            </a:endParaRPr>
          </a:p>
        </p:txBody>
      </p:sp>
      <p:sp>
        <p:nvSpPr>
          <p:cNvPr id="69" name="TextBox 68"/>
          <p:cNvSpPr txBox="1"/>
          <p:nvPr/>
        </p:nvSpPr>
        <p:spPr>
          <a:xfrm>
            <a:off x="5547999" y="5509051"/>
            <a:ext cx="786293" cy="400110"/>
          </a:xfrm>
          <a:prstGeom prst="rect">
            <a:avLst/>
          </a:prstGeom>
          <a:noFill/>
        </p:spPr>
        <p:txBody>
          <a:bodyPr wrap="none" rtlCol="0">
            <a:spAutoFit/>
          </a:bodyPr>
          <a:lstStyle/>
          <a:p>
            <a:r>
              <a:rPr lang="en-US" sz="2000" dirty="0" smtClean="0">
                <a:latin typeface="Franklin Gothic Book"/>
                <a:cs typeface="Franklin Gothic Book"/>
              </a:rPr>
              <a:t>2005</a:t>
            </a:r>
            <a:endParaRPr lang="en-US" sz="2000" dirty="0">
              <a:latin typeface="Franklin Gothic Book"/>
              <a:cs typeface="Franklin Gothic Book"/>
            </a:endParaRPr>
          </a:p>
        </p:txBody>
      </p:sp>
      <p:sp>
        <p:nvSpPr>
          <p:cNvPr id="70" name="TextBox 69"/>
          <p:cNvSpPr txBox="1"/>
          <p:nvPr/>
        </p:nvSpPr>
        <p:spPr>
          <a:xfrm>
            <a:off x="8160858" y="5509051"/>
            <a:ext cx="771891" cy="400110"/>
          </a:xfrm>
          <a:prstGeom prst="rect">
            <a:avLst/>
          </a:prstGeom>
          <a:noFill/>
        </p:spPr>
        <p:txBody>
          <a:bodyPr wrap="none" rtlCol="0">
            <a:spAutoFit/>
          </a:bodyPr>
          <a:lstStyle/>
          <a:p>
            <a:r>
              <a:rPr lang="en-US" sz="2000" dirty="0" smtClean="0">
                <a:latin typeface="Franklin Gothic Book"/>
                <a:cs typeface="Franklin Gothic Book"/>
              </a:rPr>
              <a:t>2011</a:t>
            </a:r>
            <a:endParaRPr lang="en-US" sz="2000" dirty="0">
              <a:latin typeface="Franklin Gothic Book"/>
              <a:cs typeface="Franklin Gothic Book"/>
            </a:endParaRPr>
          </a:p>
        </p:txBody>
      </p:sp>
      <p:sp>
        <p:nvSpPr>
          <p:cNvPr id="842753" name="Rectangle 842752"/>
          <p:cNvSpPr/>
          <p:nvPr/>
        </p:nvSpPr>
        <p:spPr>
          <a:xfrm>
            <a:off x="1027350" y="1599971"/>
            <a:ext cx="291214" cy="3820093"/>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1460615" y="2749950"/>
            <a:ext cx="291214" cy="2670114"/>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1893880" y="3329939"/>
            <a:ext cx="291214" cy="2090125"/>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2327145" y="3094944"/>
            <a:ext cx="291214" cy="2325120"/>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2760410" y="3089944"/>
            <a:ext cx="291214" cy="2330120"/>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3193675" y="3099943"/>
            <a:ext cx="291214" cy="2320121"/>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626940" y="3444937"/>
            <a:ext cx="291214" cy="1975127"/>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4060205" y="3264940"/>
            <a:ext cx="291214" cy="2155124"/>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4493470" y="3384938"/>
            <a:ext cx="291214" cy="2035126"/>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4926735" y="3329939"/>
            <a:ext cx="291214" cy="2090125"/>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5360000" y="3379938"/>
            <a:ext cx="291214" cy="2040126"/>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5793265" y="3579935"/>
            <a:ext cx="291214" cy="1840129"/>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6226530" y="3424938"/>
            <a:ext cx="291214" cy="1995126"/>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6659795" y="3569935"/>
            <a:ext cx="291214" cy="1850129"/>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7093060" y="3744932"/>
            <a:ext cx="291214" cy="1675132"/>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7526325" y="3794931"/>
            <a:ext cx="291214" cy="1625133"/>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7959590" y="3914929"/>
            <a:ext cx="291214" cy="1505135"/>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8392855" y="3900597"/>
            <a:ext cx="291214" cy="1519467"/>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73473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3892643" y="6203077"/>
            <a:ext cx="5177133"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14338">
              <a:tabLst>
                <a:tab pos="657225" algn="l"/>
                <a:tab pos="1312863" algn="l"/>
                <a:tab pos="1970088" algn="l"/>
                <a:tab pos="2627313" algn="l"/>
                <a:tab pos="3282950" algn="l"/>
              </a:tabLst>
              <a:defRPr sz="2400">
                <a:solidFill>
                  <a:schemeClr val="tx1"/>
                </a:solidFill>
                <a:latin typeface="Times New Roman" charset="0"/>
                <a:ea typeface="ＭＳ Ｐゴシック" charset="0"/>
              </a:defRPr>
            </a:lvl1pPr>
            <a:lvl2pPr marL="742950" indent="-285750" defTabSz="414338">
              <a:tabLst>
                <a:tab pos="657225" algn="l"/>
                <a:tab pos="1312863" algn="l"/>
                <a:tab pos="1970088" algn="l"/>
                <a:tab pos="2627313" algn="l"/>
                <a:tab pos="3282950" algn="l"/>
              </a:tabLst>
              <a:defRPr sz="2400">
                <a:solidFill>
                  <a:schemeClr val="tx1"/>
                </a:solidFill>
                <a:latin typeface="Times New Roman" charset="0"/>
                <a:ea typeface="ＭＳ Ｐゴシック" charset="0"/>
              </a:defRPr>
            </a:lvl2pPr>
            <a:lvl3pPr marL="1143000" indent="-228600" defTabSz="414338">
              <a:tabLst>
                <a:tab pos="657225" algn="l"/>
                <a:tab pos="1312863" algn="l"/>
                <a:tab pos="1970088" algn="l"/>
                <a:tab pos="2627313" algn="l"/>
                <a:tab pos="3282950" algn="l"/>
              </a:tabLst>
              <a:defRPr sz="2400">
                <a:solidFill>
                  <a:schemeClr val="tx1"/>
                </a:solidFill>
                <a:latin typeface="Times New Roman" charset="0"/>
                <a:ea typeface="ＭＳ Ｐゴシック" charset="0"/>
              </a:defRPr>
            </a:lvl3pPr>
            <a:lvl4pPr marL="1600200" indent="-228600" defTabSz="414338">
              <a:tabLst>
                <a:tab pos="657225" algn="l"/>
                <a:tab pos="1312863" algn="l"/>
                <a:tab pos="1970088" algn="l"/>
                <a:tab pos="2627313" algn="l"/>
                <a:tab pos="3282950" algn="l"/>
              </a:tabLst>
              <a:defRPr sz="2400">
                <a:solidFill>
                  <a:schemeClr val="tx1"/>
                </a:solidFill>
                <a:latin typeface="Times New Roman" charset="0"/>
                <a:ea typeface="ＭＳ Ｐゴシック" charset="0"/>
              </a:defRPr>
            </a:lvl4pPr>
            <a:lvl5pPr marL="2057400" indent="-228600" defTabSz="414338">
              <a:tabLst>
                <a:tab pos="657225" algn="l"/>
                <a:tab pos="1312863" algn="l"/>
                <a:tab pos="1970088" algn="l"/>
                <a:tab pos="2627313" algn="l"/>
                <a:tab pos="3282950" algn="l"/>
              </a:tabLst>
              <a:defRPr sz="2400">
                <a:solidFill>
                  <a:schemeClr val="tx1"/>
                </a:solidFill>
                <a:latin typeface="Times New Roman" charset="0"/>
                <a:ea typeface="ＭＳ Ｐゴシック" charset="0"/>
              </a:defRPr>
            </a:lvl5pPr>
            <a:lvl6pPr marL="2514600" indent="-228600" defTabSz="414338" eaLnBrk="0" fontAlgn="base" hangingPunct="0">
              <a:spcBef>
                <a:spcPct val="0"/>
              </a:spcBef>
              <a:spcAft>
                <a:spcPct val="0"/>
              </a:spcAft>
              <a:tabLst>
                <a:tab pos="657225" algn="l"/>
                <a:tab pos="1312863" algn="l"/>
                <a:tab pos="1970088" algn="l"/>
                <a:tab pos="2627313" algn="l"/>
                <a:tab pos="3282950" algn="l"/>
              </a:tabLst>
              <a:defRPr sz="2400">
                <a:solidFill>
                  <a:schemeClr val="tx1"/>
                </a:solidFill>
                <a:latin typeface="Times New Roman" charset="0"/>
                <a:ea typeface="ＭＳ Ｐゴシック" charset="0"/>
              </a:defRPr>
            </a:lvl6pPr>
            <a:lvl7pPr marL="2971800" indent="-228600" defTabSz="414338" eaLnBrk="0" fontAlgn="base" hangingPunct="0">
              <a:spcBef>
                <a:spcPct val="0"/>
              </a:spcBef>
              <a:spcAft>
                <a:spcPct val="0"/>
              </a:spcAft>
              <a:tabLst>
                <a:tab pos="657225" algn="l"/>
                <a:tab pos="1312863" algn="l"/>
                <a:tab pos="1970088" algn="l"/>
                <a:tab pos="2627313" algn="l"/>
                <a:tab pos="3282950" algn="l"/>
              </a:tabLst>
              <a:defRPr sz="2400">
                <a:solidFill>
                  <a:schemeClr val="tx1"/>
                </a:solidFill>
                <a:latin typeface="Times New Roman" charset="0"/>
                <a:ea typeface="ＭＳ Ｐゴシック" charset="0"/>
              </a:defRPr>
            </a:lvl7pPr>
            <a:lvl8pPr marL="3429000" indent="-228600" defTabSz="414338" eaLnBrk="0" fontAlgn="base" hangingPunct="0">
              <a:spcBef>
                <a:spcPct val="0"/>
              </a:spcBef>
              <a:spcAft>
                <a:spcPct val="0"/>
              </a:spcAft>
              <a:tabLst>
                <a:tab pos="657225" algn="l"/>
                <a:tab pos="1312863" algn="l"/>
                <a:tab pos="1970088" algn="l"/>
                <a:tab pos="2627313" algn="l"/>
                <a:tab pos="3282950" algn="l"/>
              </a:tabLst>
              <a:defRPr sz="2400">
                <a:solidFill>
                  <a:schemeClr val="tx1"/>
                </a:solidFill>
                <a:latin typeface="Times New Roman" charset="0"/>
                <a:ea typeface="ＭＳ Ｐゴシック" charset="0"/>
              </a:defRPr>
            </a:lvl8pPr>
            <a:lvl9pPr marL="3886200" indent="-228600" defTabSz="414338" eaLnBrk="0" fontAlgn="base" hangingPunct="0">
              <a:spcBef>
                <a:spcPct val="0"/>
              </a:spcBef>
              <a:spcAft>
                <a:spcPct val="0"/>
              </a:spcAft>
              <a:tabLst>
                <a:tab pos="657225" algn="l"/>
                <a:tab pos="1312863" algn="l"/>
                <a:tab pos="1970088" algn="l"/>
                <a:tab pos="2627313" algn="l"/>
                <a:tab pos="3282950" algn="l"/>
              </a:tabLst>
              <a:defRPr sz="2400">
                <a:solidFill>
                  <a:schemeClr val="tx1"/>
                </a:solidFill>
                <a:latin typeface="Times New Roman" charset="0"/>
                <a:ea typeface="ＭＳ Ｐゴシック" charset="0"/>
              </a:defRPr>
            </a:lvl9pPr>
          </a:lstStyle>
          <a:p>
            <a:pPr algn="r" eaLnBrk="1">
              <a:lnSpc>
                <a:spcPct val="93000"/>
              </a:lnSpc>
              <a:buClr>
                <a:srgbClr val="000000"/>
              </a:buClr>
              <a:buSzPct val="45000"/>
              <a:buFont typeface="Wingdings" charset="0"/>
              <a:buNone/>
              <a:defRPr/>
            </a:pPr>
            <a:r>
              <a:rPr lang="en-GB" sz="1100" dirty="0" smtClean="0">
                <a:solidFill>
                  <a:srgbClr val="FFFFFF"/>
                </a:solidFill>
                <a:latin typeface="Franklin Gothic Book"/>
                <a:cs typeface="Franklin Gothic Book"/>
              </a:rPr>
              <a:t>Note: Cardiac services are lucrative, contributing 25-40% of hospitals’ net revenues</a:t>
            </a:r>
          </a:p>
          <a:p>
            <a:pPr algn="r" eaLnBrk="1">
              <a:lnSpc>
                <a:spcPct val="93000"/>
              </a:lnSpc>
              <a:buClr>
                <a:srgbClr val="000000"/>
              </a:buClr>
              <a:buSzPct val="45000"/>
              <a:buFont typeface="Wingdings" charset="0"/>
              <a:buNone/>
              <a:defRPr/>
            </a:pPr>
            <a:r>
              <a:rPr lang="en-GB" sz="1100" dirty="0" smtClean="0">
                <a:solidFill>
                  <a:srgbClr val="FFFFFF"/>
                </a:solidFill>
                <a:latin typeface="Franklin Gothic Book"/>
                <a:cs typeface="Franklin Gothic Book"/>
              </a:rPr>
              <a:t>Note: States with CON programs experienced less duplication</a:t>
            </a:r>
          </a:p>
          <a:p>
            <a:pPr algn="r" eaLnBrk="1">
              <a:lnSpc>
                <a:spcPct val="93000"/>
              </a:lnSpc>
              <a:buClr>
                <a:srgbClr val="000000"/>
              </a:buClr>
              <a:buSzPct val="45000"/>
              <a:buFont typeface="Wingdings" charset="0"/>
              <a:buNone/>
              <a:defRPr/>
            </a:pPr>
            <a:r>
              <a:rPr lang="en-GB" sz="1100" dirty="0" smtClean="0">
                <a:solidFill>
                  <a:srgbClr val="FFFFFF"/>
                </a:solidFill>
                <a:latin typeface="Franklin Gothic Book"/>
                <a:cs typeface="Franklin Gothic Book"/>
              </a:rPr>
              <a:t>Source: Health Affairs 2011;30:1569</a:t>
            </a:r>
          </a:p>
        </p:txBody>
      </p:sp>
      <p:sp>
        <p:nvSpPr>
          <p:cNvPr id="2" name="Title 1"/>
          <p:cNvSpPr>
            <a:spLocks noGrp="1"/>
          </p:cNvSpPr>
          <p:nvPr>
            <p:ph type="title"/>
          </p:nvPr>
        </p:nvSpPr>
        <p:spPr/>
        <p:txBody>
          <a:bodyPr>
            <a:noAutofit/>
          </a:bodyPr>
          <a:lstStyle/>
          <a:p>
            <a:r>
              <a:rPr lang="en-US" sz="3200" dirty="0" smtClean="0"/>
              <a:t>Most of the 301 New CABG Programs Opened Between 1993 and 2004 Were Duplicative</a:t>
            </a:r>
            <a:endParaRPr lang="en-US" sz="3200" dirty="0"/>
          </a:p>
        </p:txBody>
      </p:sp>
      <p:sp>
        <p:nvSpPr>
          <p:cNvPr id="4" name="Rectangle 3"/>
          <p:cNvSpPr/>
          <p:nvPr/>
        </p:nvSpPr>
        <p:spPr>
          <a:xfrm>
            <a:off x="272714" y="1426645"/>
            <a:ext cx="4115314" cy="4296430"/>
          </a:xfrm>
          <a:prstGeom prst="rect">
            <a:avLst/>
          </a:prstGeom>
          <a:ln/>
        </p:spPr>
        <p:style>
          <a:lnRef idx="1">
            <a:schemeClr val="accent2"/>
          </a:lnRef>
          <a:fillRef idx="2">
            <a:schemeClr val="accent2"/>
          </a:fillRef>
          <a:effectRef idx="1">
            <a:schemeClr val="accent2"/>
          </a:effectRef>
          <a:fontRef idx="minor">
            <a:schemeClr val="dk1"/>
          </a:fontRef>
        </p:style>
        <p:txBody>
          <a:bodyPr rtlCol="0" anchor="t"/>
          <a:lstStyle/>
          <a:p>
            <a:pPr algn="ctr"/>
            <a:r>
              <a:rPr lang="en-US" sz="2000" dirty="0" smtClean="0">
                <a:solidFill>
                  <a:schemeClr val="tx1"/>
                </a:solidFill>
                <a:latin typeface="Franklin Gothic Medium"/>
                <a:cs typeface="Franklin Gothic Medium"/>
              </a:rPr>
              <a:t>New General Programs</a:t>
            </a:r>
          </a:p>
          <a:p>
            <a:pPr algn="ctr"/>
            <a:r>
              <a:rPr lang="en-US" sz="2000" dirty="0" smtClean="0">
                <a:solidFill>
                  <a:schemeClr val="tx1"/>
                </a:solidFill>
                <a:latin typeface="Franklin Gothic Book"/>
                <a:cs typeface="Franklin Gothic Book"/>
              </a:rPr>
              <a:t>Distance from existing programs</a:t>
            </a:r>
            <a:endParaRPr lang="en-US" sz="2000" dirty="0">
              <a:solidFill>
                <a:schemeClr val="tx1"/>
              </a:solidFill>
              <a:latin typeface="Franklin Gothic Book"/>
              <a:cs typeface="Franklin Gothic Book"/>
            </a:endParaRPr>
          </a:p>
        </p:txBody>
      </p:sp>
      <p:sp>
        <p:nvSpPr>
          <p:cNvPr id="6" name="Rectangle 5"/>
          <p:cNvSpPr/>
          <p:nvPr/>
        </p:nvSpPr>
        <p:spPr>
          <a:xfrm>
            <a:off x="4791967" y="1426645"/>
            <a:ext cx="4115314" cy="4296430"/>
          </a:xfrm>
          <a:prstGeom prst="rect">
            <a:avLst/>
          </a:prstGeom>
          <a:ln/>
        </p:spPr>
        <p:style>
          <a:lnRef idx="1">
            <a:schemeClr val="accent2"/>
          </a:lnRef>
          <a:fillRef idx="2">
            <a:schemeClr val="accent2"/>
          </a:fillRef>
          <a:effectRef idx="1">
            <a:schemeClr val="accent2"/>
          </a:effectRef>
          <a:fontRef idx="minor">
            <a:schemeClr val="dk1"/>
          </a:fontRef>
        </p:style>
        <p:txBody>
          <a:bodyPr rtlCol="0" anchor="t"/>
          <a:lstStyle/>
          <a:p>
            <a:pPr algn="ctr"/>
            <a:r>
              <a:rPr lang="en-US" sz="2000" dirty="0" smtClean="0">
                <a:solidFill>
                  <a:schemeClr val="tx1"/>
                </a:solidFill>
                <a:latin typeface="Franklin Gothic Medium"/>
                <a:cs typeface="Franklin Gothic Medium"/>
              </a:rPr>
              <a:t>New Specialty Programs</a:t>
            </a:r>
          </a:p>
          <a:p>
            <a:pPr algn="ctr"/>
            <a:r>
              <a:rPr lang="en-US" sz="2000" dirty="0" smtClean="0">
                <a:solidFill>
                  <a:schemeClr val="tx1"/>
                </a:solidFill>
                <a:latin typeface="Franklin Gothic Book"/>
                <a:cs typeface="Franklin Gothic Book"/>
              </a:rPr>
              <a:t>Distance from existing programs</a:t>
            </a:r>
            <a:endParaRPr lang="en-US" sz="2000" dirty="0">
              <a:solidFill>
                <a:schemeClr val="tx1"/>
              </a:solidFill>
              <a:latin typeface="Franklin Gothic Book"/>
              <a:cs typeface="Franklin Gothic Book"/>
            </a:endParaRPr>
          </a:p>
        </p:txBody>
      </p:sp>
      <p:graphicFrame>
        <p:nvGraphicFramePr>
          <p:cNvPr id="7" name="Chart 6"/>
          <p:cNvGraphicFramePr/>
          <p:nvPr>
            <p:extLst>
              <p:ext uri="{D42A27DB-BD31-4B8C-83A1-F6EECF244321}">
                <p14:modId xmlns:p14="http://schemas.microsoft.com/office/powerpoint/2010/main" val="3459553433"/>
              </p:ext>
            </p:extLst>
          </p:nvPr>
        </p:nvGraphicFramePr>
        <p:xfrm>
          <a:off x="268590" y="2168830"/>
          <a:ext cx="4123563" cy="35459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p:nvPr>
            <p:extLst>
              <p:ext uri="{D42A27DB-BD31-4B8C-83A1-F6EECF244321}">
                <p14:modId xmlns:p14="http://schemas.microsoft.com/office/powerpoint/2010/main" val="3775129092"/>
              </p:ext>
            </p:extLst>
          </p:nvPr>
        </p:nvGraphicFramePr>
        <p:xfrm>
          <a:off x="4787843" y="2168830"/>
          <a:ext cx="4123563" cy="35459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849265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22528" y="6102413"/>
            <a:ext cx="4921472" cy="646331"/>
          </a:xfrm>
          <a:prstGeom prst="rect">
            <a:avLst/>
          </a:prstGeom>
          <a:noFill/>
        </p:spPr>
        <p:txBody>
          <a:bodyPr wrap="square" rtlCol="0">
            <a:spAutoFit/>
          </a:bodyPr>
          <a:lstStyle/>
          <a:p>
            <a:pPr algn="r"/>
            <a:r>
              <a:rPr lang="en-US" sz="1200" dirty="0" smtClean="0">
                <a:solidFill>
                  <a:schemeClr val="bg1"/>
                </a:solidFill>
                <a:latin typeface="Franklin Gothic Book"/>
                <a:cs typeface="Franklin Gothic Book"/>
              </a:rPr>
              <a:t>Note: Comparison is to prostheses that had been available for &gt;5 years</a:t>
            </a:r>
          </a:p>
          <a:p>
            <a:pPr algn="r"/>
            <a:r>
              <a:rPr lang="en-US" sz="1200" dirty="0" smtClean="0">
                <a:solidFill>
                  <a:schemeClr val="bg1"/>
                </a:solidFill>
                <a:latin typeface="Franklin Gothic Book"/>
                <a:cs typeface="Franklin Gothic Book"/>
              </a:rPr>
              <a:t>Source: J Bone Joint </a:t>
            </a:r>
            <a:r>
              <a:rPr lang="en-US" sz="1200" dirty="0" err="1" smtClean="0">
                <a:solidFill>
                  <a:schemeClr val="bg1"/>
                </a:solidFill>
                <a:latin typeface="Franklin Gothic Book"/>
                <a:cs typeface="Franklin Gothic Book"/>
              </a:rPr>
              <a:t>Surg</a:t>
            </a:r>
            <a:r>
              <a:rPr lang="en-US" sz="1200" dirty="0" smtClean="0">
                <a:solidFill>
                  <a:schemeClr val="bg1"/>
                </a:solidFill>
                <a:latin typeface="Franklin Gothic Book"/>
                <a:cs typeface="Franklin Gothic Book"/>
              </a:rPr>
              <a:t> 2011;suppl3(e):51-4.</a:t>
            </a:r>
          </a:p>
          <a:p>
            <a:pPr algn="r"/>
            <a:r>
              <a:rPr lang="en-US" sz="1200" dirty="0" smtClean="0">
                <a:solidFill>
                  <a:schemeClr val="bg1"/>
                </a:solidFill>
                <a:latin typeface="Franklin Gothic Book"/>
                <a:cs typeface="Franklin Gothic Book"/>
              </a:rPr>
              <a:t> Data from Australian Orthopedic Assoc.</a:t>
            </a:r>
          </a:p>
        </p:txBody>
      </p:sp>
      <p:sp>
        <p:nvSpPr>
          <p:cNvPr id="3" name="Title 2"/>
          <p:cNvSpPr>
            <a:spLocks noGrp="1"/>
          </p:cNvSpPr>
          <p:nvPr>
            <p:ph type="title"/>
          </p:nvPr>
        </p:nvSpPr>
        <p:spPr/>
        <p:txBody>
          <a:bodyPr>
            <a:normAutofit fontScale="90000"/>
          </a:bodyPr>
          <a:lstStyle/>
          <a:p>
            <a:r>
              <a:rPr lang="en-US" dirty="0" smtClean="0"/>
              <a:t>Outcomes of New vs. Old</a:t>
            </a:r>
            <a:br>
              <a:rPr lang="en-US" dirty="0" smtClean="0"/>
            </a:br>
            <a:r>
              <a:rPr lang="en-US" dirty="0" smtClean="0"/>
              <a:t>Hip/Knee Prosthetic Joints</a:t>
            </a:r>
            <a:endParaRPr lang="en-US" dirty="0"/>
          </a:p>
        </p:txBody>
      </p:sp>
      <p:graphicFrame>
        <p:nvGraphicFramePr>
          <p:cNvPr id="5" name="Chart 4"/>
          <p:cNvGraphicFramePr/>
          <p:nvPr>
            <p:extLst>
              <p:ext uri="{D42A27DB-BD31-4B8C-83A1-F6EECF244321}">
                <p14:modId xmlns:p14="http://schemas.microsoft.com/office/powerpoint/2010/main" val="1251442344"/>
              </p:ext>
            </p:extLst>
          </p:nvPr>
        </p:nvGraphicFramePr>
        <p:xfrm>
          <a:off x="460121" y="1454726"/>
          <a:ext cx="5081948" cy="4416786"/>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5418361" y="1698780"/>
            <a:ext cx="3571005" cy="3034714"/>
          </a:xfrm>
          <a:prstGeom prst="rect">
            <a:avLst/>
          </a:prstGeom>
          <a:no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0188" indent="-230188">
              <a:lnSpc>
                <a:spcPct val="90000"/>
              </a:lnSpc>
              <a:spcAft>
                <a:spcPts val="1200"/>
              </a:spcAft>
              <a:buFont typeface="Arial"/>
              <a:buChar char="•"/>
            </a:pPr>
            <a:r>
              <a:rPr lang="en-US" sz="2400" dirty="0" smtClean="0">
                <a:solidFill>
                  <a:srgbClr val="003300"/>
                </a:solidFill>
                <a:latin typeface="Franklin Gothic Book"/>
                <a:cs typeface="Franklin Gothic Book"/>
              </a:rPr>
              <a:t>28% of newly-introduced prostheses </a:t>
            </a:r>
            <a:r>
              <a:rPr lang="en-US" sz="2800" dirty="0" smtClean="0">
                <a:solidFill>
                  <a:srgbClr val="003300"/>
                </a:solidFill>
                <a:latin typeface="Franklin Gothic Medium"/>
                <a:cs typeface="Franklin Gothic Medium"/>
              </a:rPr>
              <a:t>worsened outcomes</a:t>
            </a:r>
          </a:p>
          <a:p>
            <a:pPr marL="230188" indent="-230188">
              <a:lnSpc>
                <a:spcPct val="90000"/>
              </a:lnSpc>
              <a:spcAft>
                <a:spcPts val="1200"/>
              </a:spcAft>
              <a:buFont typeface="Arial"/>
              <a:buChar char="•"/>
            </a:pPr>
            <a:r>
              <a:rPr lang="en-US" sz="2400" dirty="0" smtClean="0">
                <a:solidFill>
                  <a:srgbClr val="003300"/>
                </a:solidFill>
                <a:latin typeface="Franklin Gothic Book"/>
                <a:cs typeface="Franklin Gothic Book"/>
              </a:rPr>
              <a:t>0% improved outcomes</a:t>
            </a:r>
            <a:endParaRPr lang="en-US" sz="2400" dirty="0">
              <a:solidFill>
                <a:srgbClr val="003300"/>
              </a:solidFill>
              <a:latin typeface="Franklin Gothic Book"/>
              <a:cs typeface="Franklin Gothic Book"/>
            </a:endParaRPr>
          </a:p>
        </p:txBody>
      </p:sp>
    </p:spTree>
    <p:extLst>
      <p:ext uri="{BB962C8B-B14F-4D97-AF65-F5344CB8AC3E}">
        <p14:creationId xmlns:p14="http://schemas.microsoft.com/office/powerpoint/2010/main" val="2845107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324054" y="1280160"/>
            <a:ext cx="7410298" cy="3694176"/>
          </a:xfrm>
          <a:prstGeom prst="rect">
            <a:avLst/>
          </a:prstGeom>
          <a:solidFill>
            <a:schemeClr val="bg1"/>
          </a:solidFill>
          <a:ln w="9525" cmpd="sng">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Table 15"/>
          <p:cNvGraphicFramePr>
            <a:graphicFrameLocks noGrp="1"/>
          </p:cNvGraphicFramePr>
          <p:nvPr/>
        </p:nvGraphicFramePr>
        <p:xfrm>
          <a:off x="1331366" y="1528878"/>
          <a:ext cx="7395668" cy="2860245"/>
        </p:xfrm>
        <a:graphic>
          <a:graphicData uri="http://schemas.openxmlformats.org/drawingml/2006/table">
            <a:tbl>
              <a:tblPr firstRow="1" bandRow="1">
                <a:tableStyleId>{2D5ABB26-0587-4C30-8999-92F81FD0307C}</a:tableStyleId>
              </a:tblPr>
              <a:tblGrid>
                <a:gridCol w="7395668"/>
              </a:tblGrid>
              <a:tr h="572049">
                <a:tc>
                  <a:txBody>
                    <a:bodyPr/>
                    <a:lstStyle/>
                    <a:p>
                      <a:endParaRPr lang="en-US" dirty="0"/>
                    </a:p>
                  </a:txBody>
                  <a:tcP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r>
              <a:tr h="572049">
                <a:tc>
                  <a:txBody>
                    <a:bodyPr/>
                    <a:lstStyle/>
                    <a:p>
                      <a:endParaRPr lang="en-US" dirty="0"/>
                    </a:p>
                  </a:txBody>
                  <a:tcP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r>
              <a:tr h="572049">
                <a:tc>
                  <a:txBody>
                    <a:bodyPr/>
                    <a:lstStyle/>
                    <a:p>
                      <a:endParaRPr lang="en-US"/>
                    </a:p>
                  </a:txBody>
                  <a:tcP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r>
              <a:tr h="572049">
                <a:tc>
                  <a:txBody>
                    <a:bodyPr/>
                    <a:lstStyle/>
                    <a:p>
                      <a:endParaRPr lang="en-US"/>
                    </a:p>
                  </a:txBody>
                  <a:tcP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r>
              <a:tr h="572049">
                <a:tc>
                  <a:txBody>
                    <a:bodyPr/>
                    <a:lstStyle/>
                    <a:p>
                      <a:endParaRPr lang="en-US" dirty="0"/>
                    </a:p>
                  </a:txBody>
                  <a:tcP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r>
            </a:tbl>
          </a:graphicData>
        </a:graphic>
      </p:graphicFrame>
      <p:sp>
        <p:nvSpPr>
          <p:cNvPr id="5" name="Title 4"/>
          <p:cNvSpPr>
            <a:spLocks noGrp="1"/>
          </p:cNvSpPr>
          <p:nvPr>
            <p:ph type="title"/>
          </p:nvPr>
        </p:nvSpPr>
        <p:spPr>
          <a:xfrm>
            <a:off x="0" y="171898"/>
            <a:ext cx="9144000" cy="1143000"/>
          </a:xfrm>
        </p:spPr>
        <p:txBody>
          <a:bodyPr>
            <a:normAutofit/>
          </a:bodyPr>
          <a:lstStyle/>
          <a:p>
            <a:r>
              <a:rPr lang="en-US" sz="4000" dirty="0" smtClean="0"/>
              <a:t>Growth of Physicians and Administrators</a:t>
            </a:r>
            <a:endParaRPr lang="en-US" sz="4000" dirty="0"/>
          </a:p>
        </p:txBody>
      </p:sp>
      <p:sp>
        <p:nvSpPr>
          <p:cNvPr id="7" name="TextBox 6"/>
          <p:cNvSpPr txBox="1"/>
          <p:nvPr/>
        </p:nvSpPr>
        <p:spPr>
          <a:xfrm>
            <a:off x="3386937" y="6130139"/>
            <a:ext cx="5757065" cy="584775"/>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Bureau of Labor Statistics; NCHS; Himmelstein/Woolhandler analysis of CPS  </a:t>
            </a:r>
            <a:endParaRPr lang="en-US" sz="1600" dirty="0">
              <a:solidFill>
                <a:schemeClr val="bg2"/>
              </a:solidFill>
              <a:latin typeface="Franklin Gothic Book" pitchFamily="34" charset="0"/>
            </a:endParaRPr>
          </a:p>
        </p:txBody>
      </p:sp>
      <p:sp>
        <p:nvSpPr>
          <p:cNvPr id="8" name="TextBox 7"/>
          <p:cNvSpPr txBox="1"/>
          <p:nvPr/>
        </p:nvSpPr>
        <p:spPr>
          <a:xfrm rot="16200000">
            <a:off x="-929028" y="2830982"/>
            <a:ext cx="2348178" cy="400110"/>
          </a:xfrm>
          <a:prstGeom prst="rect">
            <a:avLst/>
          </a:prstGeom>
          <a:noFill/>
        </p:spPr>
        <p:txBody>
          <a:bodyPr wrap="square" rtlCol="0">
            <a:spAutoFit/>
          </a:bodyPr>
          <a:lstStyle/>
          <a:p>
            <a:pPr algn="ctr"/>
            <a:r>
              <a:rPr lang="en-US" sz="2000" dirty="0" smtClean="0">
                <a:latin typeface="Franklin Gothic Book"/>
                <a:cs typeface="Franklin Gothic Book"/>
              </a:rPr>
              <a:t>Growth Since 1970</a:t>
            </a:r>
            <a:endParaRPr lang="en-US" sz="2000" dirty="0">
              <a:latin typeface="Franklin Gothic Book"/>
              <a:cs typeface="Franklin Gothic Book"/>
            </a:endParaRPr>
          </a:p>
        </p:txBody>
      </p:sp>
      <p:sp>
        <p:nvSpPr>
          <p:cNvPr id="9" name="Rectangle 8"/>
          <p:cNvSpPr/>
          <p:nvPr/>
        </p:nvSpPr>
        <p:spPr>
          <a:xfrm>
            <a:off x="2677381" y="5648049"/>
            <a:ext cx="270662" cy="270662"/>
          </a:xfrm>
          <a:prstGeom prst="rect">
            <a:avLst/>
          </a:prstGeom>
          <a:solidFill>
            <a:srgbClr val="005148"/>
          </a:solid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629310" y="5648049"/>
            <a:ext cx="270662" cy="270662"/>
          </a:xfrm>
          <a:prstGeom prst="rect">
            <a:avLst/>
          </a:prstGeom>
          <a:solidFill>
            <a:srgbClr val="800000"/>
          </a:solid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880964" y="5583325"/>
            <a:ext cx="1630213" cy="400110"/>
          </a:xfrm>
          <a:prstGeom prst="rect">
            <a:avLst/>
          </a:prstGeom>
          <a:noFill/>
        </p:spPr>
        <p:txBody>
          <a:bodyPr wrap="square" rtlCol="0">
            <a:spAutoFit/>
          </a:bodyPr>
          <a:lstStyle/>
          <a:p>
            <a:r>
              <a:rPr lang="en-US" sz="2000" dirty="0" smtClean="0">
                <a:latin typeface="Franklin Gothic Book"/>
                <a:cs typeface="Franklin Gothic Book"/>
              </a:rPr>
              <a:t>Physicians</a:t>
            </a:r>
            <a:endParaRPr lang="en-US" sz="2000" dirty="0">
              <a:latin typeface="Franklin Gothic Book"/>
              <a:cs typeface="Franklin Gothic Book"/>
            </a:endParaRPr>
          </a:p>
        </p:txBody>
      </p:sp>
      <p:sp>
        <p:nvSpPr>
          <p:cNvPr id="12" name="TextBox 11"/>
          <p:cNvSpPr txBox="1"/>
          <p:nvPr/>
        </p:nvSpPr>
        <p:spPr>
          <a:xfrm>
            <a:off x="4847531" y="5583325"/>
            <a:ext cx="2348178" cy="400110"/>
          </a:xfrm>
          <a:prstGeom prst="rect">
            <a:avLst/>
          </a:prstGeom>
          <a:noFill/>
        </p:spPr>
        <p:txBody>
          <a:bodyPr wrap="square" rtlCol="0">
            <a:spAutoFit/>
          </a:bodyPr>
          <a:lstStyle/>
          <a:p>
            <a:r>
              <a:rPr lang="en-US" sz="2000" dirty="0" smtClean="0">
                <a:latin typeface="Franklin Gothic Book"/>
                <a:cs typeface="Franklin Gothic Book"/>
              </a:rPr>
              <a:t>Administrators</a:t>
            </a:r>
            <a:endParaRPr lang="en-US" sz="2000" dirty="0">
              <a:latin typeface="Franklin Gothic Book"/>
              <a:cs typeface="Franklin Gothic Book"/>
            </a:endParaRPr>
          </a:p>
        </p:txBody>
      </p:sp>
      <p:graphicFrame>
        <p:nvGraphicFramePr>
          <p:cNvPr id="13" name="Table 12"/>
          <p:cNvGraphicFramePr>
            <a:graphicFrameLocks noGrp="1"/>
          </p:cNvGraphicFramePr>
          <p:nvPr>
            <p:extLst>
              <p:ext uri="{D42A27DB-BD31-4B8C-83A1-F6EECF244321}">
                <p14:modId xmlns:p14="http://schemas.microsoft.com/office/powerpoint/2010/main" val="1408444896"/>
              </p:ext>
            </p:extLst>
          </p:nvPr>
        </p:nvGraphicFramePr>
        <p:xfrm>
          <a:off x="309661" y="1324053"/>
          <a:ext cx="1065581" cy="4037992"/>
        </p:xfrm>
        <a:graphic>
          <a:graphicData uri="http://schemas.openxmlformats.org/drawingml/2006/table">
            <a:tbl>
              <a:tblPr>
                <a:tableStyleId>{2D5ABB26-0587-4C30-8999-92F81FD0307C}</a:tableStyleId>
              </a:tblPr>
              <a:tblGrid>
                <a:gridCol w="1065581"/>
              </a:tblGrid>
              <a:tr h="576856">
                <a:tc>
                  <a:txBody>
                    <a:bodyPr/>
                    <a:lstStyle/>
                    <a:p>
                      <a:pPr algn="r"/>
                      <a:r>
                        <a:rPr lang="en-US" sz="2000" dirty="0" smtClean="0">
                          <a:latin typeface="Franklin Gothic Book"/>
                          <a:cs typeface="Franklin Gothic Book"/>
                        </a:rPr>
                        <a:t>3000%</a:t>
                      </a:r>
                      <a:endParaRPr lang="en-US" sz="2000" dirty="0">
                        <a:latin typeface="Franklin Gothic Book"/>
                        <a:cs typeface="Franklin Gothic Book"/>
                      </a:endParaRPr>
                    </a:p>
                  </a:txBody>
                  <a:tcPr/>
                </a:tc>
              </a:tr>
              <a:tr h="576856">
                <a:tc>
                  <a:txBody>
                    <a:bodyPr/>
                    <a:lstStyle/>
                    <a:p>
                      <a:pPr algn="r"/>
                      <a:r>
                        <a:rPr lang="en-US" sz="2000" dirty="0" smtClean="0">
                          <a:latin typeface="Franklin Gothic Book"/>
                          <a:cs typeface="Franklin Gothic Book"/>
                        </a:rPr>
                        <a:t>2500%</a:t>
                      </a:r>
                      <a:endParaRPr lang="en-US" sz="2000" dirty="0">
                        <a:latin typeface="Franklin Gothic Book"/>
                        <a:cs typeface="Franklin Gothic Book"/>
                      </a:endParaRPr>
                    </a:p>
                  </a:txBody>
                  <a:tcPr/>
                </a:tc>
              </a:tr>
              <a:tr h="576856">
                <a:tc>
                  <a:txBody>
                    <a:bodyPr/>
                    <a:lstStyle/>
                    <a:p>
                      <a:pPr algn="r"/>
                      <a:r>
                        <a:rPr lang="en-US" sz="2000" dirty="0" smtClean="0">
                          <a:latin typeface="Franklin Gothic Book"/>
                          <a:cs typeface="Franklin Gothic Book"/>
                        </a:rPr>
                        <a:t>2000%</a:t>
                      </a:r>
                      <a:endParaRPr lang="en-US" sz="2000" dirty="0">
                        <a:latin typeface="Franklin Gothic Book"/>
                        <a:cs typeface="Franklin Gothic Book"/>
                      </a:endParaRPr>
                    </a:p>
                  </a:txBody>
                  <a:tcPr/>
                </a:tc>
              </a:tr>
              <a:tr h="576856">
                <a:tc>
                  <a:txBody>
                    <a:bodyPr/>
                    <a:lstStyle/>
                    <a:p>
                      <a:pPr algn="r"/>
                      <a:r>
                        <a:rPr lang="en-US" sz="2000" dirty="0" smtClean="0">
                          <a:latin typeface="Franklin Gothic Book"/>
                          <a:cs typeface="Franklin Gothic Book"/>
                        </a:rPr>
                        <a:t>1500%</a:t>
                      </a:r>
                      <a:endParaRPr lang="en-US" sz="2000" dirty="0">
                        <a:latin typeface="Franklin Gothic Book"/>
                        <a:cs typeface="Franklin Gothic Book"/>
                      </a:endParaRPr>
                    </a:p>
                  </a:txBody>
                  <a:tcPr/>
                </a:tc>
              </a:tr>
              <a:tr h="576856">
                <a:tc>
                  <a:txBody>
                    <a:bodyPr/>
                    <a:lstStyle/>
                    <a:p>
                      <a:pPr algn="r"/>
                      <a:r>
                        <a:rPr lang="en-US" sz="2000" dirty="0" smtClean="0">
                          <a:latin typeface="Franklin Gothic Book"/>
                          <a:cs typeface="Franklin Gothic Book"/>
                        </a:rPr>
                        <a:t>1000%</a:t>
                      </a:r>
                      <a:endParaRPr lang="en-US" sz="2000" dirty="0">
                        <a:latin typeface="Franklin Gothic Book"/>
                        <a:cs typeface="Franklin Gothic Book"/>
                      </a:endParaRPr>
                    </a:p>
                  </a:txBody>
                  <a:tcPr/>
                </a:tc>
              </a:tr>
              <a:tr h="576856">
                <a:tc>
                  <a:txBody>
                    <a:bodyPr/>
                    <a:lstStyle/>
                    <a:p>
                      <a:pPr algn="r"/>
                      <a:r>
                        <a:rPr lang="en-US" sz="2000" dirty="0" smtClean="0">
                          <a:latin typeface="Franklin Gothic Book"/>
                          <a:cs typeface="Franklin Gothic Book"/>
                        </a:rPr>
                        <a:t>500%</a:t>
                      </a:r>
                      <a:endParaRPr lang="en-US" sz="2000" dirty="0">
                        <a:latin typeface="Franklin Gothic Book"/>
                        <a:cs typeface="Franklin Gothic Book"/>
                      </a:endParaRPr>
                    </a:p>
                  </a:txBody>
                  <a:tcPr/>
                </a:tc>
              </a:tr>
              <a:tr h="576856">
                <a:tc>
                  <a:txBody>
                    <a:bodyPr/>
                    <a:lstStyle/>
                    <a:p>
                      <a:pPr algn="r"/>
                      <a:r>
                        <a:rPr lang="en-US" sz="2000" dirty="0" smtClean="0">
                          <a:latin typeface="Franklin Gothic Book"/>
                          <a:cs typeface="Franklin Gothic Book"/>
                        </a:rPr>
                        <a:t>0</a:t>
                      </a:r>
                      <a:endParaRPr lang="en-US" sz="2000" dirty="0">
                        <a:latin typeface="Franklin Gothic Book"/>
                        <a:cs typeface="Franklin Gothic Book"/>
                      </a:endParaRPr>
                    </a:p>
                  </a:txBody>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3834462441"/>
              </p:ext>
            </p:extLst>
          </p:nvPr>
        </p:nvGraphicFramePr>
        <p:xfrm>
          <a:off x="429878" y="5083862"/>
          <a:ext cx="9029575" cy="396240"/>
        </p:xfrm>
        <a:graphic>
          <a:graphicData uri="http://schemas.openxmlformats.org/drawingml/2006/table">
            <a:tbl>
              <a:tblPr firstRow="1" bandRow="1">
                <a:tableStyleId>{2D5ABB26-0587-4C30-8999-92F81FD0307C}</a:tableStyleId>
              </a:tblPr>
              <a:tblGrid>
                <a:gridCol w="1805915"/>
                <a:gridCol w="1805915"/>
                <a:gridCol w="1805915"/>
                <a:gridCol w="1805915"/>
                <a:gridCol w="1805915"/>
              </a:tblGrid>
              <a:tr h="370840">
                <a:tc>
                  <a:txBody>
                    <a:bodyPr/>
                    <a:lstStyle/>
                    <a:p>
                      <a:pPr algn="ctr"/>
                      <a:r>
                        <a:rPr lang="en-US" sz="2000" dirty="0" smtClean="0">
                          <a:solidFill>
                            <a:schemeClr val="tx1"/>
                          </a:solidFill>
                          <a:latin typeface="Franklin Gothic Book"/>
                          <a:cs typeface="Franklin Gothic Book"/>
                        </a:rPr>
                        <a:t>1970</a:t>
                      </a:r>
                      <a:endParaRPr lang="en-US" sz="2000" dirty="0">
                        <a:solidFill>
                          <a:schemeClr val="tx1"/>
                        </a:solidFill>
                        <a:latin typeface="Franklin Gothic Book"/>
                        <a:cs typeface="Franklin Gothic Book"/>
                      </a:endParaRPr>
                    </a:p>
                  </a:txBody>
                  <a:tcPr/>
                </a:tc>
                <a:tc>
                  <a:txBody>
                    <a:bodyPr/>
                    <a:lstStyle/>
                    <a:p>
                      <a:pPr algn="ctr"/>
                      <a:r>
                        <a:rPr lang="en-US" sz="2000" dirty="0" smtClean="0">
                          <a:solidFill>
                            <a:schemeClr val="tx1"/>
                          </a:solidFill>
                          <a:latin typeface="Franklin Gothic Book"/>
                          <a:cs typeface="Franklin Gothic Book"/>
                        </a:rPr>
                        <a:t>1980</a:t>
                      </a:r>
                      <a:endParaRPr lang="en-US" sz="2000" dirty="0">
                        <a:solidFill>
                          <a:schemeClr val="tx1"/>
                        </a:solidFill>
                        <a:latin typeface="Franklin Gothic Book"/>
                        <a:cs typeface="Franklin Gothic Book"/>
                      </a:endParaRPr>
                    </a:p>
                  </a:txBody>
                  <a:tcPr/>
                </a:tc>
                <a:tc>
                  <a:txBody>
                    <a:bodyPr/>
                    <a:lstStyle/>
                    <a:p>
                      <a:pPr algn="ctr"/>
                      <a:r>
                        <a:rPr lang="en-US" sz="2000" dirty="0" smtClean="0">
                          <a:solidFill>
                            <a:schemeClr val="tx1"/>
                          </a:solidFill>
                          <a:latin typeface="Franklin Gothic Book"/>
                          <a:cs typeface="Franklin Gothic Book"/>
                        </a:rPr>
                        <a:t>1990</a:t>
                      </a:r>
                      <a:endParaRPr lang="en-US" sz="2000" dirty="0">
                        <a:solidFill>
                          <a:schemeClr val="tx1"/>
                        </a:solidFill>
                        <a:latin typeface="Franklin Gothic Book"/>
                        <a:cs typeface="Franklin Gothic Book"/>
                      </a:endParaRPr>
                    </a:p>
                  </a:txBody>
                  <a:tcPr/>
                </a:tc>
                <a:tc>
                  <a:txBody>
                    <a:bodyPr/>
                    <a:lstStyle/>
                    <a:p>
                      <a:pPr algn="ctr"/>
                      <a:r>
                        <a:rPr lang="en-US" sz="2000" dirty="0" smtClean="0">
                          <a:solidFill>
                            <a:schemeClr val="tx1"/>
                          </a:solidFill>
                          <a:latin typeface="Franklin Gothic Book"/>
                          <a:cs typeface="Franklin Gothic Book"/>
                        </a:rPr>
                        <a:t>2000</a:t>
                      </a:r>
                      <a:endParaRPr lang="en-US" sz="2000" dirty="0">
                        <a:solidFill>
                          <a:schemeClr val="tx1"/>
                        </a:solidFill>
                        <a:latin typeface="Franklin Gothic Book"/>
                        <a:cs typeface="Franklin Gothic Book"/>
                      </a:endParaRPr>
                    </a:p>
                  </a:txBody>
                  <a:tcPr/>
                </a:tc>
                <a:tc>
                  <a:txBody>
                    <a:bodyPr/>
                    <a:lstStyle/>
                    <a:p>
                      <a:pPr algn="ctr"/>
                      <a:r>
                        <a:rPr lang="en-US" sz="2000" dirty="0" smtClean="0">
                          <a:solidFill>
                            <a:schemeClr val="tx1"/>
                          </a:solidFill>
                          <a:latin typeface="Franklin Gothic Book"/>
                          <a:cs typeface="Franklin Gothic Book"/>
                        </a:rPr>
                        <a:t>2010 </a:t>
                      </a:r>
                      <a:endParaRPr lang="en-US" sz="2000" dirty="0">
                        <a:solidFill>
                          <a:schemeClr val="tx1"/>
                        </a:solidFill>
                        <a:latin typeface="Franklin Gothic Book"/>
                        <a:cs typeface="Franklin Gothic Book"/>
                      </a:endParaRPr>
                    </a:p>
                  </a:txBody>
                  <a:tcPr/>
                </a:tc>
              </a:tr>
            </a:tbl>
          </a:graphicData>
        </a:graphic>
      </p:graphicFrame>
      <p:sp>
        <p:nvSpPr>
          <p:cNvPr id="19" name="Freeform 18"/>
          <p:cNvSpPr/>
          <p:nvPr/>
        </p:nvSpPr>
        <p:spPr>
          <a:xfrm>
            <a:off x="1327462" y="1272923"/>
            <a:ext cx="7409268" cy="3684839"/>
          </a:xfrm>
          <a:custGeom>
            <a:avLst/>
            <a:gdLst>
              <a:gd name="connsiteX0" fmla="*/ 0 w 7400925"/>
              <a:gd name="connsiteY0" fmla="*/ 3614738 h 3614738"/>
              <a:gd name="connsiteX1" fmla="*/ 871537 w 7400925"/>
              <a:gd name="connsiteY1" fmla="*/ 3519488 h 3614738"/>
              <a:gd name="connsiteX2" fmla="*/ 1209675 w 7400925"/>
              <a:gd name="connsiteY2" fmla="*/ 3514725 h 3614738"/>
              <a:gd name="connsiteX3" fmla="*/ 1414462 w 7400925"/>
              <a:gd name="connsiteY3" fmla="*/ 3476625 h 3614738"/>
              <a:gd name="connsiteX4" fmla="*/ 1743075 w 7400925"/>
              <a:gd name="connsiteY4" fmla="*/ 3476625 h 3614738"/>
              <a:gd name="connsiteX5" fmla="*/ 1952625 w 7400925"/>
              <a:gd name="connsiteY5" fmla="*/ 3429000 h 3614738"/>
              <a:gd name="connsiteX6" fmla="*/ 2138362 w 7400925"/>
              <a:gd name="connsiteY6" fmla="*/ 3419475 h 3614738"/>
              <a:gd name="connsiteX7" fmla="*/ 2533650 w 7400925"/>
              <a:gd name="connsiteY7" fmla="*/ 3405188 h 3614738"/>
              <a:gd name="connsiteX8" fmla="*/ 2676525 w 7400925"/>
              <a:gd name="connsiteY8" fmla="*/ 3395663 h 3614738"/>
              <a:gd name="connsiteX9" fmla="*/ 2800350 w 7400925"/>
              <a:gd name="connsiteY9" fmla="*/ 3348038 h 3614738"/>
              <a:gd name="connsiteX10" fmla="*/ 3171825 w 7400925"/>
              <a:gd name="connsiteY10" fmla="*/ 3167063 h 3614738"/>
              <a:gd name="connsiteX11" fmla="*/ 3295650 w 7400925"/>
              <a:gd name="connsiteY11" fmla="*/ 3162300 h 3614738"/>
              <a:gd name="connsiteX12" fmla="*/ 3519487 w 7400925"/>
              <a:gd name="connsiteY12" fmla="*/ 3052763 h 3614738"/>
              <a:gd name="connsiteX13" fmla="*/ 3686175 w 7400925"/>
              <a:gd name="connsiteY13" fmla="*/ 3109913 h 3614738"/>
              <a:gd name="connsiteX14" fmla="*/ 3686175 w 7400925"/>
              <a:gd name="connsiteY14" fmla="*/ 3109913 h 3614738"/>
              <a:gd name="connsiteX15" fmla="*/ 3867150 w 7400925"/>
              <a:gd name="connsiteY15" fmla="*/ 3033713 h 3614738"/>
              <a:gd name="connsiteX16" fmla="*/ 4048125 w 7400925"/>
              <a:gd name="connsiteY16" fmla="*/ 2462213 h 3614738"/>
              <a:gd name="connsiteX17" fmla="*/ 4262437 w 7400925"/>
              <a:gd name="connsiteY17" fmla="*/ 2081213 h 3614738"/>
              <a:gd name="connsiteX18" fmla="*/ 4443412 w 7400925"/>
              <a:gd name="connsiteY18" fmla="*/ 1528763 h 3614738"/>
              <a:gd name="connsiteX19" fmla="*/ 4657725 w 7400925"/>
              <a:gd name="connsiteY19" fmla="*/ 1366838 h 3614738"/>
              <a:gd name="connsiteX20" fmla="*/ 4810125 w 7400925"/>
              <a:gd name="connsiteY20" fmla="*/ 1181100 h 3614738"/>
              <a:gd name="connsiteX21" fmla="*/ 4981575 w 7400925"/>
              <a:gd name="connsiteY21" fmla="*/ 1219200 h 3614738"/>
              <a:gd name="connsiteX22" fmla="*/ 5162550 w 7400925"/>
              <a:gd name="connsiteY22" fmla="*/ 1123950 h 3614738"/>
              <a:gd name="connsiteX23" fmla="*/ 5362575 w 7400925"/>
              <a:gd name="connsiteY23" fmla="*/ 1176338 h 3614738"/>
              <a:gd name="connsiteX24" fmla="*/ 5705475 w 7400925"/>
              <a:gd name="connsiteY24" fmla="*/ 919163 h 3614738"/>
              <a:gd name="connsiteX25" fmla="*/ 5934075 w 7400925"/>
              <a:gd name="connsiteY25" fmla="*/ 709613 h 3614738"/>
              <a:gd name="connsiteX26" fmla="*/ 6096000 w 7400925"/>
              <a:gd name="connsiteY26" fmla="*/ 419100 h 3614738"/>
              <a:gd name="connsiteX27" fmla="*/ 6319837 w 7400925"/>
              <a:gd name="connsiteY27" fmla="*/ 681038 h 3614738"/>
              <a:gd name="connsiteX28" fmla="*/ 6481762 w 7400925"/>
              <a:gd name="connsiteY28" fmla="*/ 890588 h 3614738"/>
              <a:gd name="connsiteX29" fmla="*/ 6553200 w 7400925"/>
              <a:gd name="connsiteY29" fmla="*/ 771525 h 3614738"/>
              <a:gd name="connsiteX30" fmla="*/ 6619875 w 7400925"/>
              <a:gd name="connsiteY30" fmla="*/ 638175 h 3614738"/>
              <a:gd name="connsiteX31" fmla="*/ 6781800 w 7400925"/>
              <a:gd name="connsiteY31" fmla="*/ 452438 h 3614738"/>
              <a:gd name="connsiteX32" fmla="*/ 6919912 w 7400925"/>
              <a:gd name="connsiteY32" fmla="*/ 309563 h 3614738"/>
              <a:gd name="connsiteX33" fmla="*/ 7034212 w 7400925"/>
              <a:gd name="connsiteY33" fmla="*/ 214313 h 3614738"/>
              <a:gd name="connsiteX34" fmla="*/ 7210425 w 7400925"/>
              <a:gd name="connsiteY34" fmla="*/ 133350 h 3614738"/>
              <a:gd name="connsiteX35" fmla="*/ 7281862 w 7400925"/>
              <a:gd name="connsiteY35" fmla="*/ 61913 h 3614738"/>
              <a:gd name="connsiteX36" fmla="*/ 7358062 w 7400925"/>
              <a:gd name="connsiteY36" fmla="*/ 4763 h 3614738"/>
              <a:gd name="connsiteX37" fmla="*/ 7400925 w 7400925"/>
              <a:gd name="connsiteY37" fmla="*/ 0 h 3614738"/>
              <a:gd name="connsiteX38" fmla="*/ 7400925 w 7400925"/>
              <a:gd name="connsiteY38" fmla="*/ 3614738 h 3614738"/>
              <a:gd name="connsiteX39" fmla="*/ 0 w 7400925"/>
              <a:gd name="connsiteY39" fmla="*/ 3614738 h 3614738"/>
              <a:gd name="connsiteX0" fmla="*/ 0 w 7400925"/>
              <a:gd name="connsiteY0" fmla="*/ 3614738 h 3614738"/>
              <a:gd name="connsiteX1" fmla="*/ 871537 w 7400925"/>
              <a:gd name="connsiteY1" fmla="*/ 3519488 h 3614738"/>
              <a:gd name="connsiteX2" fmla="*/ 1209675 w 7400925"/>
              <a:gd name="connsiteY2" fmla="*/ 3514725 h 3614738"/>
              <a:gd name="connsiteX3" fmla="*/ 1414462 w 7400925"/>
              <a:gd name="connsiteY3" fmla="*/ 3476625 h 3614738"/>
              <a:gd name="connsiteX4" fmla="*/ 1743075 w 7400925"/>
              <a:gd name="connsiteY4" fmla="*/ 3476625 h 3614738"/>
              <a:gd name="connsiteX5" fmla="*/ 1952625 w 7400925"/>
              <a:gd name="connsiteY5" fmla="*/ 3429000 h 3614738"/>
              <a:gd name="connsiteX6" fmla="*/ 2138362 w 7400925"/>
              <a:gd name="connsiteY6" fmla="*/ 3419475 h 3614738"/>
              <a:gd name="connsiteX7" fmla="*/ 2533650 w 7400925"/>
              <a:gd name="connsiteY7" fmla="*/ 3405188 h 3614738"/>
              <a:gd name="connsiteX8" fmla="*/ 2676525 w 7400925"/>
              <a:gd name="connsiteY8" fmla="*/ 3395663 h 3614738"/>
              <a:gd name="connsiteX9" fmla="*/ 2800350 w 7400925"/>
              <a:gd name="connsiteY9" fmla="*/ 3348038 h 3614738"/>
              <a:gd name="connsiteX10" fmla="*/ 3171825 w 7400925"/>
              <a:gd name="connsiteY10" fmla="*/ 3167063 h 3614738"/>
              <a:gd name="connsiteX11" fmla="*/ 3295650 w 7400925"/>
              <a:gd name="connsiteY11" fmla="*/ 3162300 h 3614738"/>
              <a:gd name="connsiteX12" fmla="*/ 3519487 w 7400925"/>
              <a:gd name="connsiteY12" fmla="*/ 3052763 h 3614738"/>
              <a:gd name="connsiteX13" fmla="*/ 3686175 w 7400925"/>
              <a:gd name="connsiteY13" fmla="*/ 3109913 h 3614738"/>
              <a:gd name="connsiteX14" fmla="*/ 3686175 w 7400925"/>
              <a:gd name="connsiteY14" fmla="*/ 3109913 h 3614738"/>
              <a:gd name="connsiteX15" fmla="*/ 3867150 w 7400925"/>
              <a:gd name="connsiteY15" fmla="*/ 3033713 h 3614738"/>
              <a:gd name="connsiteX16" fmla="*/ 4048125 w 7400925"/>
              <a:gd name="connsiteY16" fmla="*/ 2462213 h 3614738"/>
              <a:gd name="connsiteX17" fmla="*/ 4262437 w 7400925"/>
              <a:gd name="connsiteY17" fmla="*/ 2081213 h 3614738"/>
              <a:gd name="connsiteX18" fmla="*/ 4443412 w 7400925"/>
              <a:gd name="connsiteY18" fmla="*/ 1528763 h 3614738"/>
              <a:gd name="connsiteX19" fmla="*/ 4657725 w 7400925"/>
              <a:gd name="connsiteY19" fmla="*/ 1366838 h 3614738"/>
              <a:gd name="connsiteX20" fmla="*/ 4810125 w 7400925"/>
              <a:gd name="connsiteY20" fmla="*/ 1181100 h 3614738"/>
              <a:gd name="connsiteX21" fmla="*/ 4981575 w 7400925"/>
              <a:gd name="connsiteY21" fmla="*/ 1219200 h 3614738"/>
              <a:gd name="connsiteX22" fmla="*/ 5162550 w 7400925"/>
              <a:gd name="connsiteY22" fmla="*/ 1123950 h 3614738"/>
              <a:gd name="connsiteX23" fmla="*/ 5362575 w 7400925"/>
              <a:gd name="connsiteY23" fmla="*/ 1176338 h 3614738"/>
              <a:gd name="connsiteX24" fmla="*/ 5705475 w 7400925"/>
              <a:gd name="connsiteY24" fmla="*/ 919163 h 3614738"/>
              <a:gd name="connsiteX25" fmla="*/ 5934075 w 7400925"/>
              <a:gd name="connsiteY25" fmla="*/ 709613 h 3614738"/>
              <a:gd name="connsiteX26" fmla="*/ 6096000 w 7400925"/>
              <a:gd name="connsiteY26" fmla="*/ 419100 h 3614738"/>
              <a:gd name="connsiteX27" fmla="*/ 6319837 w 7400925"/>
              <a:gd name="connsiteY27" fmla="*/ 681038 h 3614738"/>
              <a:gd name="connsiteX28" fmla="*/ 6481762 w 7400925"/>
              <a:gd name="connsiteY28" fmla="*/ 890588 h 3614738"/>
              <a:gd name="connsiteX29" fmla="*/ 6553200 w 7400925"/>
              <a:gd name="connsiteY29" fmla="*/ 771525 h 3614738"/>
              <a:gd name="connsiteX30" fmla="*/ 6619875 w 7400925"/>
              <a:gd name="connsiteY30" fmla="*/ 638175 h 3614738"/>
              <a:gd name="connsiteX31" fmla="*/ 6781800 w 7400925"/>
              <a:gd name="connsiteY31" fmla="*/ 452438 h 3614738"/>
              <a:gd name="connsiteX32" fmla="*/ 6919912 w 7400925"/>
              <a:gd name="connsiteY32" fmla="*/ 309563 h 3614738"/>
              <a:gd name="connsiteX33" fmla="*/ 7034212 w 7400925"/>
              <a:gd name="connsiteY33" fmla="*/ 214313 h 3614738"/>
              <a:gd name="connsiteX34" fmla="*/ 7210425 w 7400925"/>
              <a:gd name="connsiteY34" fmla="*/ 133350 h 3614738"/>
              <a:gd name="connsiteX35" fmla="*/ 7281862 w 7400925"/>
              <a:gd name="connsiteY35" fmla="*/ 61913 h 3614738"/>
              <a:gd name="connsiteX36" fmla="*/ 7358062 w 7400925"/>
              <a:gd name="connsiteY36" fmla="*/ 4763 h 3614738"/>
              <a:gd name="connsiteX37" fmla="*/ 7400925 w 7400925"/>
              <a:gd name="connsiteY37" fmla="*/ 0 h 3614738"/>
              <a:gd name="connsiteX38" fmla="*/ 7400924 w 7400925"/>
              <a:gd name="connsiteY38" fmla="*/ 710355 h 3614738"/>
              <a:gd name="connsiteX39" fmla="*/ 7400925 w 7400925"/>
              <a:gd name="connsiteY39" fmla="*/ 3614738 h 3614738"/>
              <a:gd name="connsiteX40" fmla="*/ 0 w 7400925"/>
              <a:gd name="connsiteY40" fmla="*/ 3614738 h 3614738"/>
              <a:gd name="connsiteX0" fmla="*/ 0 w 7582481"/>
              <a:gd name="connsiteY0" fmla="*/ 3614738 h 3614738"/>
              <a:gd name="connsiteX1" fmla="*/ 871537 w 7582481"/>
              <a:gd name="connsiteY1" fmla="*/ 3519488 h 3614738"/>
              <a:gd name="connsiteX2" fmla="*/ 1209675 w 7582481"/>
              <a:gd name="connsiteY2" fmla="*/ 3514725 h 3614738"/>
              <a:gd name="connsiteX3" fmla="*/ 1414462 w 7582481"/>
              <a:gd name="connsiteY3" fmla="*/ 3476625 h 3614738"/>
              <a:gd name="connsiteX4" fmla="*/ 1743075 w 7582481"/>
              <a:gd name="connsiteY4" fmla="*/ 3476625 h 3614738"/>
              <a:gd name="connsiteX5" fmla="*/ 1952625 w 7582481"/>
              <a:gd name="connsiteY5" fmla="*/ 3429000 h 3614738"/>
              <a:gd name="connsiteX6" fmla="*/ 2138362 w 7582481"/>
              <a:gd name="connsiteY6" fmla="*/ 3419475 h 3614738"/>
              <a:gd name="connsiteX7" fmla="*/ 2533650 w 7582481"/>
              <a:gd name="connsiteY7" fmla="*/ 3405188 h 3614738"/>
              <a:gd name="connsiteX8" fmla="*/ 2676525 w 7582481"/>
              <a:gd name="connsiteY8" fmla="*/ 3395663 h 3614738"/>
              <a:gd name="connsiteX9" fmla="*/ 2800350 w 7582481"/>
              <a:gd name="connsiteY9" fmla="*/ 3348038 h 3614738"/>
              <a:gd name="connsiteX10" fmla="*/ 3171825 w 7582481"/>
              <a:gd name="connsiteY10" fmla="*/ 3167063 h 3614738"/>
              <a:gd name="connsiteX11" fmla="*/ 3295650 w 7582481"/>
              <a:gd name="connsiteY11" fmla="*/ 3162300 h 3614738"/>
              <a:gd name="connsiteX12" fmla="*/ 3519487 w 7582481"/>
              <a:gd name="connsiteY12" fmla="*/ 3052763 h 3614738"/>
              <a:gd name="connsiteX13" fmla="*/ 3686175 w 7582481"/>
              <a:gd name="connsiteY13" fmla="*/ 3109913 h 3614738"/>
              <a:gd name="connsiteX14" fmla="*/ 3686175 w 7582481"/>
              <a:gd name="connsiteY14" fmla="*/ 3109913 h 3614738"/>
              <a:gd name="connsiteX15" fmla="*/ 3867150 w 7582481"/>
              <a:gd name="connsiteY15" fmla="*/ 3033713 h 3614738"/>
              <a:gd name="connsiteX16" fmla="*/ 4048125 w 7582481"/>
              <a:gd name="connsiteY16" fmla="*/ 2462213 h 3614738"/>
              <a:gd name="connsiteX17" fmla="*/ 4262437 w 7582481"/>
              <a:gd name="connsiteY17" fmla="*/ 2081213 h 3614738"/>
              <a:gd name="connsiteX18" fmla="*/ 4443412 w 7582481"/>
              <a:gd name="connsiteY18" fmla="*/ 1528763 h 3614738"/>
              <a:gd name="connsiteX19" fmla="*/ 4657725 w 7582481"/>
              <a:gd name="connsiteY19" fmla="*/ 1366838 h 3614738"/>
              <a:gd name="connsiteX20" fmla="*/ 4810125 w 7582481"/>
              <a:gd name="connsiteY20" fmla="*/ 1181100 h 3614738"/>
              <a:gd name="connsiteX21" fmla="*/ 4981575 w 7582481"/>
              <a:gd name="connsiteY21" fmla="*/ 1219200 h 3614738"/>
              <a:gd name="connsiteX22" fmla="*/ 5162550 w 7582481"/>
              <a:gd name="connsiteY22" fmla="*/ 1123950 h 3614738"/>
              <a:gd name="connsiteX23" fmla="*/ 5362575 w 7582481"/>
              <a:gd name="connsiteY23" fmla="*/ 1176338 h 3614738"/>
              <a:gd name="connsiteX24" fmla="*/ 5705475 w 7582481"/>
              <a:gd name="connsiteY24" fmla="*/ 919163 h 3614738"/>
              <a:gd name="connsiteX25" fmla="*/ 5934075 w 7582481"/>
              <a:gd name="connsiteY25" fmla="*/ 709613 h 3614738"/>
              <a:gd name="connsiteX26" fmla="*/ 6096000 w 7582481"/>
              <a:gd name="connsiteY26" fmla="*/ 419100 h 3614738"/>
              <a:gd name="connsiteX27" fmla="*/ 6319837 w 7582481"/>
              <a:gd name="connsiteY27" fmla="*/ 681038 h 3614738"/>
              <a:gd name="connsiteX28" fmla="*/ 6481762 w 7582481"/>
              <a:gd name="connsiteY28" fmla="*/ 890588 h 3614738"/>
              <a:gd name="connsiteX29" fmla="*/ 6553200 w 7582481"/>
              <a:gd name="connsiteY29" fmla="*/ 771525 h 3614738"/>
              <a:gd name="connsiteX30" fmla="*/ 6619875 w 7582481"/>
              <a:gd name="connsiteY30" fmla="*/ 638175 h 3614738"/>
              <a:gd name="connsiteX31" fmla="*/ 6781800 w 7582481"/>
              <a:gd name="connsiteY31" fmla="*/ 452438 h 3614738"/>
              <a:gd name="connsiteX32" fmla="*/ 6919912 w 7582481"/>
              <a:gd name="connsiteY32" fmla="*/ 309563 h 3614738"/>
              <a:gd name="connsiteX33" fmla="*/ 7034212 w 7582481"/>
              <a:gd name="connsiteY33" fmla="*/ 214313 h 3614738"/>
              <a:gd name="connsiteX34" fmla="*/ 7210425 w 7582481"/>
              <a:gd name="connsiteY34" fmla="*/ 133350 h 3614738"/>
              <a:gd name="connsiteX35" fmla="*/ 7281862 w 7582481"/>
              <a:gd name="connsiteY35" fmla="*/ 61913 h 3614738"/>
              <a:gd name="connsiteX36" fmla="*/ 7358062 w 7582481"/>
              <a:gd name="connsiteY36" fmla="*/ 4763 h 3614738"/>
              <a:gd name="connsiteX37" fmla="*/ 7400925 w 7582481"/>
              <a:gd name="connsiteY37" fmla="*/ 0 h 3614738"/>
              <a:gd name="connsiteX38" fmla="*/ 7582481 w 7582481"/>
              <a:gd name="connsiteY38" fmla="*/ 586657 h 3614738"/>
              <a:gd name="connsiteX39" fmla="*/ 7400925 w 7582481"/>
              <a:gd name="connsiteY39" fmla="*/ 3614738 h 3614738"/>
              <a:gd name="connsiteX40" fmla="*/ 0 w 7582481"/>
              <a:gd name="connsiteY40" fmla="*/ 3614738 h 3614738"/>
              <a:gd name="connsiteX0" fmla="*/ 0 w 7974764"/>
              <a:gd name="connsiteY0" fmla="*/ 3614738 h 3614738"/>
              <a:gd name="connsiteX1" fmla="*/ 871537 w 7974764"/>
              <a:gd name="connsiteY1" fmla="*/ 3519488 h 3614738"/>
              <a:gd name="connsiteX2" fmla="*/ 1209675 w 7974764"/>
              <a:gd name="connsiteY2" fmla="*/ 3514725 h 3614738"/>
              <a:gd name="connsiteX3" fmla="*/ 1414462 w 7974764"/>
              <a:gd name="connsiteY3" fmla="*/ 3476625 h 3614738"/>
              <a:gd name="connsiteX4" fmla="*/ 1743075 w 7974764"/>
              <a:gd name="connsiteY4" fmla="*/ 3476625 h 3614738"/>
              <a:gd name="connsiteX5" fmla="*/ 1952625 w 7974764"/>
              <a:gd name="connsiteY5" fmla="*/ 3429000 h 3614738"/>
              <a:gd name="connsiteX6" fmla="*/ 2138362 w 7974764"/>
              <a:gd name="connsiteY6" fmla="*/ 3419475 h 3614738"/>
              <a:gd name="connsiteX7" fmla="*/ 2533650 w 7974764"/>
              <a:gd name="connsiteY7" fmla="*/ 3405188 h 3614738"/>
              <a:gd name="connsiteX8" fmla="*/ 2676525 w 7974764"/>
              <a:gd name="connsiteY8" fmla="*/ 3395663 h 3614738"/>
              <a:gd name="connsiteX9" fmla="*/ 2800350 w 7974764"/>
              <a:gd name="connsiteY9" fmla="*/ 3348038 h 3614738"/>
              <a:gd name="connsiteX10" fmla="*/ 3171825 w 7974764"/>
              <a:gd name="connsiteY10" fmla="*/ 3167063 h 3614738"/>
              <a:gd name="connsiteX11" fmla="*/ 3295650 w 7974764"/>
              <a:gd name="connsiteY11" fmla="*/ 3162300 h 3614738"/>
              <a:gd name="connsiteX12" fmla="*/ 3519487 w 7974764"/>
              <a:gd name="connsiteY12" fmla="*/ 3052763 h 3614738"/>
              <a:gd name="connsiteX13" fmla="*/ 3686175 w 7974764"/>
              <a:gd name="connsiteY13" fmla="*/ 3109913 h 3614738"/>
              <a:gd name="connsiteX14" fmla="*/ 3686175 w 7974764"/>
              <a:gd name="connsiteY14" fmla="*/ 3109913 h 3614738"/>
              <a:gd name="connsiteX15" fmla="*/ 3867150 w 7974764"/>
              <a:gd name="connsiteY15" fmla="*/ 3033713 h 3614738"/>
              <a:gd name="connsiteX16" fmla="*/ 4048125 w 7974764"/>
              <a:gd name="connsiteY16" fmla="*/ 2462213 h 3614738"/>
              <a:gd name="connsiteX17" fmla="*/ 4262437 w 7974764"/>
              <a:gd name="connsiteY17" fmla="*/ 2081213 h 3614738"/>
              <a:gd name="connsiteX18" fmla="*/ 4443412 w 7974764"/>
              <a:gd name="connsiteY18" fmla="*/ 1528763 h 3614738"/>
              <a:gd name="connsiteX19" fmla="*/ 4657725 w 7974764"/>
              <a:gd name="connsiteY19" fmla="*/ 1366838 h 3614738"/>
              <a:gd name="connsiteX20" fmla="*/ 4810125 w 7974764"/>
              <a:gd name="connsiteY20" fmla="*/ 1181100 h 3614738"/>
              <a:gd name="connsiteX21" fmla="*/ 4981575 w 7974764"/>
              <a:gd name="connsiteY21" fmla="*/ 1219200 h 3614738"/>
              <a:gd name="connsiteX22" fmla="*/ 5162550 w 7974764"/>
              <a:gd name="connsiteY22" fmla="*/ 1123950 h 3614738"/>
              <a:gd name="connsiteX23" fmla="*/ 5362575 w 7974764"/>
              <a:gd name="connsiteY23" fmla="*/ 1176338 h 3614738"/>
              <a:gd name="connsiteX24" fmla="*/ 5705475 w 7974764"/>
              <a:gd name="connsiteY24" fmla="*/ 919163 h 3614738"/>
              <a:gd name="connsiteX25" fmla="*/ 5934075 w 7974764"/>
              <a:gd name="connsiteY25" fmla="*/ 709613 h 3614738"/>
              <a:gd name="connsiteX26" fmla="*/ 6096000 w 7974764"/>
              <a:gd name="connsiteY26" fmla="*/ 419100 h 3614738"/>
              <a:gd name="connsiteX27" fmla="*/ 6319837 w 7974764"/>
              <a:gd name="connsiteY27" fmla="*/ 681038 h 3614738"/>
              <a:gd name="connsiteX28" fmla="*/ 6481762 w 7974764"/>
              <a:gd name="connsiteY28" fmla="*/ 890588 h 3614738"/>
              <a:gd name="connsiteX29" fmla="*/ 6553200 w 7974764"/>
              <a:gd name="connsiteY29" fmla="*/ 771525 h 3614738"/>
              <a:gd name="connsiteX30" fmla="*/ 6619875 w 7974764"/>
              <a:gd name="connsiteY30" fmla="*/ 638175 h 3614738"/>
              <a:gd name="connsiteX31" fmla="*/ 6781800 w 7974764"/>
              <a:gd name="connsiteY31" fmla="*/ 452438 h 3614738"/>
              <a:gd name="connsiteX32" fmla="*/ 6919912 w 7974764"/>
              <a:gd name="connsiteY32" fmla="*/ 309563 h 3614738"/>
              <a:gd name="connsiteX33" fmla="*/ 7034212 w 7974764"/>
              <a:gd name="connsiteY33" fmla="*/ 214313 h 3614738"/>
              <a:gd name="connsiteX34" fmla="*/ 7210425 w 7974764"/>
              <a:gd name="connsiteY34" fmla="*/ 133350 h 3614738"/>
              <a:gd name="connsiteX35" fmla="*/ 7281862 w 7974764"/>
              <a:gd name="connsiteY35" fmla="*/ 61913 h 3614738"/>
              <a:gd name="connsiteX36" fmla="*/ 7358062 w 7974764"/>
              <a:gd name="connsiteY36" fmla="*/ 4763 h 3614738"/>
              <a:gd name="connsiteX37" fmla="*/ 7400925 w 7974764"/>
              <a:gd name="connsiteY37" fmla="*/ 0 h 3614738"/>
              <a:gd name="connsiteX38" fmla="*/ 7582481 w 7974764"/>
              <a:gd name="connsiteY38" fmla="*/ 586657 h 3614738"/>
              <a:gd name="connsiteX39" fmla="*/ 7496026 w 7974764"/>
              <a:gd name="connsiteY39" fmla="*/ 1963824 h 3614738"/>
              <a:gd name="connsiteX40" fmla="*/ 7400925 w 7974764"/>
              <a:gd name="connsiteY40" fmla="*/ 3614738 h 3614738"/>
              <a:gd name="connsiteX41" fmla="*/ 0 w 7974764"/>
              <a:gd name="connsiteY41" fmla="*/ 3614738 h 3614738"/>
              <a:gd name="connsiteX0" fmla="*/ 0 w 7974764"/>
              <a:gd name="connsiteY0" fmla="*/ 3614738 h 3614738"/>
              <a:gd name="connsiteX1" fmla="*/ 871537 w 7974764"/>
              <a:gd name="connsiteY1" fmla="*/ 3519488 h 3614738"/>
              <a:gd name="connsiteX2" fmla="*/ 1209675 w 7974764"/>
              <a:gd name="connsiteY2" fmla="*/ 3514725 h 3614738"/>
              <a:gd name="connsiteX3" fmla="*/ 1414462 w 7974764"/>
              <a:gd name="connsiteY3" fmla="*/ 3476625 h 3614738"/>
              <a:gd name="connsiteX4" fmla="*/ 1743075 w 7974764"/>
              <a:gd name="connsiteY4" fmla="*/ 3476625 h 3614738"/>
              <a:gd name="connsiteX5" fmla="*/ 1952625 w 7974764"/>
              <a:gd name="connsiteY5" fmla="*/ 3429000 h 3614738"/>
              <a:gd name="connsiteX6" fmla="*/ 2138362 w 7974764"/>
              <a:gd name="connsiteY6" fmla="*/ 3419475 h 3614738"/>
              <a:gd name="connsiteX7" fmla="*/ 2533650 w 7974764"/>
              <a:gd name="connsiteY7" fmla="*/ 3405188 h 3614738"/>
              <a:gd name="connsiteX8" fmla="*/ 2676525 w 7974764"/>
              <a:gd name="connsiteY8" fmla="*/ 3395663 h 3614738"/>
              <a:gd name="connsiteX9" fmla="*/ 2800350 w 7974764"/>
              <a:gd name="connsiteY9" fmla="*/ 3348038 h 3614738"/>
              <a:gd name="connsiteX10" fmla="*/ 3171825 w 7974764"/>
              <a:gd name="connsiteY10" fmla="*/ 3167063 h 3614738"/>
              <a:gd name="connsiteX11" fmla="*/ 3295650 w 7974764"/>
              <a:gd name="connsiteY11" fmla="*/ 3162300 h 3614738"/>
              <a:gd name="connsiteX12" fmla="*/ 3519487 w 7974764"/>
              <a:gd name="connsiteY12" fmla="*/ 3052763 h 3614738"/>
              <a:gd name="connsiteX13" fmla="*/ 3686175 w 7974764"/>
              <a:gd name="connsiteY13" fmla="*/ 3109913 h 3614738"/>
              <a:gd name="connsiteX14" fmla="*/ 3686175 w 7974764"/>
              <a:gd name="connsiteY14" fmla="*/ 3109913 h 3614738"/>
              <a:gd name="connsiteX15" fmla="*/ 3867150 w 7974764"/>
              <a:gd name="connsiteY15" fmla="*/ 3033713 h 3614738"/>
              <a:gd name="connsiteX16" fmla="*/ 4048125 w 7974764"/>
              <a:gd name="connsiteY16" fmla="*/ 2462213 h 3614738"/>
              <a:gd name="connsiteX17" fmla="*/ 4262437 w 7974764"/>
              <a:gd name="connsiteY17" fmla="*/ 2081213 h 3614738"/>
              <a:gd name="connsiteX18" fmla="*/ 4443412 w 7974764"/>
              <a:gd name="connsiteY18" fmla="*/ 1528763 h 3614738"/>
              <a:gd name="connsiteX19" fmla="*/ 4657725 w 7974764"/>
              <a:gd name="connsiteY19" fmla="*/ 1366838 h 3614738"/>
              <a:gd name="connsiteX20" fmla="*/ 4810125 w 7974764"/>
              <a:gd name="connsiteY20" fmla="*/ 1181100 h 3614738"/>
              <a:gd name="connsiteX21" fmla="*/ 4981575 w 7974764"/>
              <a:gd name="connsiteY21" fmla="*/ 1219200 h 3614738"/>
              <a:gd name="connsiteX22" fmla="*/ 5162550 w 7974764"/>
              <a:gd name="connsiteY22" fmla="*/ 1123950 h 3614738"/>
              <a:gd name="connsiteX23" fmla="*/ 5362575 w 7974764"/>
              <a:gd name="connsiteY23" fmla="*/ 1176338 h 3614738"/>
              <a:gd name="connsiteX24" fmla="*/ 5705475 w 7974764"/>
              <a:gd name="connsiteY24" fmla="*/ 919163 h 3614738"/>
              <a:gd name="connsiteX25" fmla="*/ 5934075 w 7974764"/>
              <a:gd name="connsiteY25" fmla="*/ 709613 h 3614738"/>
              <a:gd name="connsiteX26" fmla="*/ 6096000 w 7974764"/>
              <a:gd name="connsiteY26" fmla="*/ 419100 h 3614738"/>
              <a:gd name="connsiteX27" fmla="*/ 6319837 w 7974764"/>
              <a:gd name="connsiteY27" fmla="*/ 681038 h 3614738"/>
              <a:gd name="connsiteX28" fmla="*/ 6481762 w 7974764"/>
              <a:gd name="connsiteY28" fmla="*/ 890588 h 3614738"/>
              <a:gd name="connsiteX29" fmla="*/ 6553200 w 7974764"/>
              <a:gd name="connsiteY29" fmla="*/ 771525 h 3614738"/>
              <a:gd name="connsiteX30" fmla="*/ 6619875 w 7974764"/>
              <a:gd name="connsiteY30" fmla="*/ 638175 h 3614738"/>
              <a:gd name="connsiteX31" fmla="*/ 6781800 w 7974764"/>
              <a:gd name="connsiteY31" fmla="*/ 452438 h 3614738"/>
              <a:gd name="connsiteX32" fmla="*/ 6919912 w 7974764"/>
              <a:gd name="connsiteY32" fmla="*/ 309563 h 3614738"/>
              <a:gd name="connsiteX33" fmla="*/ 7034212 w 7974764"/>
              <a:gd name="connsiteY33" fmla="*/ 214313 h 3614738"/>
              <a:gd name="connsiteX34" fmla="*/ 7210425 w 7974764"/>
              <a:gd name="connsiteY34" fmla="*/ 133350 h 3614738"/>
              <a:gd name="connsiteX35" fmla="*/ 7281862 w 7974764"/>
              <a:gd name="connsiteY35" fmla="*/ 61913 h 3614738"/>
              <a:gd name="connsiteX36" fmla="*/ 7358062 w 7974764"/>
              <a:gd name="connsiteY36" fmla="*/ 4763 h 3614738"/>
              <a:gd name="connsiteX37" fmla="*/ 7400925 w 7974764"/>
              <a:gd name="connsiteY37" fmla="*/ 0 h 3614738"/>
              <a:gd name="connsiteX38" fmla="*/ 7582481 w 7974764"/>
              <a:gd name="connsiteY38" fmla="*/ 586657 h 3614738"/>
              <a:gd name="connsiteX39" fmla="*/ 7496026 w 7974764"/>
              <a:gd name="connsiteY39" fmla="*/ 1963824 h 3614738"/>
              <a:gd name="connsiteX40" fmla="*/ 7400925 w 7974764"/>
              <a:gd name="connsiteY40" fmla="*/ 3614738 h 3614738"/>
              <a:gd name="connsiteX41" fmla="*/ 0 w 7974764"/>
              <a:gd name="connsiteY41" fmla="*/ 3614738 h 3614738"/>
              <a:gd name="connsiteX0" fmla="*/ 0 w 8059917"/>
              <a:gd name="connsiteY0" fmla="*/ 3684839 h 3684839"/>
              <a:gd name="connsiteX1" fmla="*/ 871537 w 8059917"/>
              <a:gd name="connsiteY1" fmla="*/ 3589589 h 3684839"/>
              <a:gd name="connsiteX2" fmla="*/ 1209675 w 8059917"/>
              <a:gd name="connsiteY2" fmla="*/ 3584826 h 3684839"/>
              <a:gd name="connsiteX3" fmla="*/ 1414462 w 8059917"/>
              <a:gd name="connsiteY3" fmla="*/ 3546726 h 3684839"/>
              <a:gd name="connsiteX4" fmla="*/ 1743075 w 8059917"/>
              <a:gd name="connsiteY4" fmla="*/ 3546726 h 3684839"/>
              <a:gd name="connsiteX5" fmla="*/ 1952625 w 8059917"/>
              <a:gd name="connsiteY5" fmla="*/ 3499101 h 3684839"/>
              <a:gd name="connsiteX6" fmla="*/ 2138362 w 8059917"/>
              <a:gd name="connsiteY6" fmla="*/ 3489576 h 3684839"/>
              <a:gd name="connsiteX7" fmla="*/ 2533650 w 8059917"/>
              <a:gd name="connsiteY7" fmla="*/ 3475289 h 3684839"/>
              <a:gd name="connsiteX8" fmla="*/ 2676525 w 8059917"/>
              <a:gd name="connsiteY8" fmla="*/ 3465764 h 3684839"/>
              <a:gd name="connsiteX9" fmla="*/ 2800350 w 8059917"/>
              <a:gd name="connsiteY9" fmla="*/ 3418139 h 3684839"/>
              <a:gd name="connsiteX10" fmla="*/ 3171825 w 8059917"/>
              <a:gd name="connsiteY10" fmla="*/ 3237164 h 3684839"/>
              <a:gd name="connsiteX11" fmla="*/ 3295650 w 8059917"/>
              <a:gd name="connsiteY11" fmla="*/ 3232401 h 3684839"/>
              <a:gd name="connsiteX12" fmla="*/ 3519487 w 8059917"/>
              <a:gd name="connsiteY12" fmla="*/ 3122864 h 3684839"/>
              <a:gd name="connsiteX13" fmla="*/ 3686175 w 8059917"/>
              <a:gd name="connsiteY13" fmla="*/ 3180014 h 3684839"/>
              <a:gd name="connsiteX14" fmla="*/ 3686175 w 8059917"/>
              <a:gd name="connsiteY14" fmla="*/ 3180014 h 3684839"/>
              <a:gd name="connsiteX15" fmla="*/ 3867150 w 8059917"/>
              <a:gd name="connsiteY15" fmla="*/ 3103814 h 3684839"/>
              <a:gd name="connsiteX16" fmla="*/ 4048125 w 8059917"/>
              <a:gd name="connsiteY16" fmla="*/ 2532314 h 3684839"/>
              <a:gd name="connsiteX17" fmla="*/ 4262437 w 8059917"/>
              <a:gd name="connsiteY17" fmla="*/ 2151314 h 3684839"/>
              <a:gd name="connsiteX18" fmla="*/ 4443412 w 8059917"/>
              <a:gd name="connsiteY18" fmla="*/ 1598864 h 3684839"/>
              <a:gd name="connsiteX19" fmla="*/ 4657725 w 8059917"/>
              <a:gd name="connsiteY19" fmla="*/ 1436939 h 3684839"/>
              <a:gd name="connsiteX20" fmla="*/ 4810125 w 8059917"/>
              <a:gd name="connsiteY20" fmla="*/ 1251201 h 3684839"/>
              <a:gd name="connsiteX21" fmla="*/ 4981575 w 8059917"/>
              <a:gd name="connsiteY21" fmla="*/ 1289301 h 3684839"/>
              <a:gd name="connsiteX22" fmla="*/ 5162550 w 8059917"/>
              <a:gd name="connsiteY22" fmla="*/ 1194051 h 3684839"/>
              <a:gd name="connsiteX23" fmla="*/ 5362575 w 8059917"/>
              <a:gd name="connsiteY23" fmla="*/ 1246439 h 3684839"/>
              <a:gd name="connsiteX24" fmla="*/ 5705475 w 8059917"/>
              <a:gd name="connsiteY24" fmla="*/ 989264 h 3684839"/>
              <a:gd name="connsiteX25" fmla="*/ 5934075 w 8059917"/>
              <a:gd name="connsiteY25" fmla="*/ 779714 h 3684839"/>
              <a:gd name="connsiteX26" fmla="*/ 6096000 w 8059917"/>
              <a:gd name="connsiteY26" fmla="*/ 489201 h 3684839"/>
              <a:gd name="connsiteX27" fmla="*/ 6319837 w 8059917"/>
              <a:gd name="connsiteY27" fmla="*/ 751139 h 3684839"/>
              <a:gd name="connsiteX28" fmla="*/ 6481762 w 8059917"/>
              <a:gd name="connsiteY28" fmla="*/ 960689 h 3684839"/>
              <a:gd name="connsiteX29" fmla="*/ 6553200 w 8059917"/>
              <a:gd name="connsiteY29" fmla="*/ 841626 h 3684839"/>
              <a:gd name="connsiteX30" fmla="*/ 6619875 w 8059917"/>
              <a:gd name="connsiteY30" fmla="*/ 708276 h 3684839"/>
              <a:gd name="connsiteX31" fmla="*/ 6781800 w 8059917"/>
              <a:gd name="connsiteY31" fmla="*/ 522539 h 3684839"/>
              <a:gd name="connsiteX32" fmla="*/ 6919912 w 8059917"/>
              <a:gd name="connsiteY32" fmla="*/ 379664 h 3684839"/>
              <a:gd name="connsiteX33" fmla="*/ 7034212 w 8059917"/>
              <a:gd name="connsiteY33" fmla="*/ 284414 h 3684839"/>
              <a:gd name="connsiteX34" fmla="*/ 7210425 w 8059917"/>
              <a:gd name="connsiteY34" fmla="*/ 203451 h 3684839"/>
              <a:gd name="connsiteX35" fmla="*/ 7281862 w 8059917"/>
              <a:gd name="connsiteY35" fmla="*/ 132014 h 3684839"/>
              <a:gd name="connsiteX36" fmla="*/ 7358062 w 8059917"/>
              <a:gd name="connsiteY36" fmla="*/ 74864 h 3684839"/>
              <a:gd name="connsiteX37" fmla="*/ 7400925 w 8059917"/>
              <a:gd name="connsiteY37" fmla="*/ 70101 h 3684839"/>
              <a:gd name="connsiteX38" fmla="*/ 7582481 w 8059917"/>
              <a:gd name="connsiteY38" fmla="*/ 656758 h 3684839"/>
              <a:gd name="connsiteX39" fmla="*/ 7764038 w 8059917"/>
              <a:gd name="connsiteY39" fmla="*/ 112489 h 3684839"/>
              <a:gd name="connsiteX40" fmla="*/ 7400925 w 8059917"/>
              <a:gd name="connsiteY40" fmla="*/ 3684839 h 3684839"/>
              <a:gd name="connsiteX41" fmla="*/ 0 w 8059917"/>
              <a:gd name="connsiteY41" fmla="*/ 3684839 h 3684839"/>
              <a:gd name="connsiteX0" fmla="*/ 0 w 8059917"/>
              <a:gd name="connsiteY0" fmla="*/ 3684839 h 3684839"/>
              <a:gd name="connsiteX1" fmla="*/ 871537 w 8059917"/>
              <a:gd name="connsiteY1" fmla="*/ 3589589 h 3684839"/>
              <a:gd name="connsiteX2" fmla="*/ 1209675 w 8059917"/>
              <a:gd name="connsiteY2" fmla="*/ 3584826 h 3684839"/>
              <a:gd name="connsiteX3" fmla="*/ 1414462 w 8059917"/>
              <a:gd name="connsiteY3" fmla="*/ 3546726 h 3684839"/>
              <a:gd name="connsiteX4" fmla="*/ 1743075 w 8059917"/>
              <a:gd name="connsiteY4" fmla="*/ 3546726 h 3684839"/>
              <a:gd name="connsiteX5" fmla="*/ 1952625 w 8059917"/>
              <a:gd name="connsiteY5" fmla="*/ 3499101 h 3684839"/>
              <a:gd name="connsiteX6" fmla="*/ 2138362 w 8059917"/>
              <a:gd name="connsiteY6" fmla="*/ 3489576 h 3684839"/>
              <a:gd name="connsiteX7" fmla="*/ 2533650 w 8059917"/>
              <a:gd name="connsiteY7" fmla="*/ 3475289 h 3684839"/>
              <a:gd name="connsiteX8" fmla="*/ 2676525 w 8059917"/>
              <a:gd name="connsiteY8" fmla="*/ 3465764 h 3684839"/>
              <a:gd name="connsiteX9" fmla="*/ 2800350 w 8059917"/>
              <a:gd name="connsiteY9" fmla="*/ 3418139 h 3684839"/>
              <a:gd name="connsiteX10" fmla="*/ 3171825 w 8059917"/>
              <a:gd name="connsiteY10" fmla="*/ 3237164 h 3684839"/>
              <a:gd name="connsiteX11" fmla="*/ 3295650 w 8059917"/>
              <a:gd name="connsiteY11" fmla="*/ 3232401 h 3684839"/>
              <a:gd name="connsiteX12" fmla="*/ 3519487 w 8059917"/>
              <a:gd name="connsiteY12" fmla="*/ 3122864 h 3684839"/>
              <a:gd name="connsiteX13" fmla="*/ 3686175 w 8059917"/>
              <a:gd name="connsiteY13" fmla="*/ 3180014 h 3684839"/>
              <a:gd name="connsiteX14" fmla="*/ 3686175 w 8059917"/>
              <a:gd name="connsiteY14" fmla="*/ 3180014 h 3684839"/>
              <a:gd name="connsiteX15" fmla="*/ 3867150 w 8059917"/>
              <a:gd name="connsiteY15" fmla="*/ 3103814 h 3684839"/>
              <a:gd name="connsiteX16" fmla="*/ 4048125 w 8059917"/>
              <a:gd name="connsiteY16" fmla="*/ 2532314 h 3684839"/>
              <a:gd name="connsiteX17" fmla="*/ 4262437 w 8059917"/>
              <a:gd name="connsiteY17" fmla="*/ 2151314 h 3684839"/>
              <a:gd name="connsiteX18" fmla="*/ 4443412 w 8059917"/>
              <a:gd name="connsiteY18" fmla="*/ 1598864 h 3684839"/>
              <a:gd name="connsiteX19" fmla="*/ 4657725 w 8059917"/>
              <a:gd name="connsiteY19" fmla="*/ 1436939 h 3684839"/>
              <a:gd name="connsiteX20" fmla="*/ 4810125 w 8059917"/>
              <a:gd name="connsiteY20" fmla="*/ 1251201 h 3684839"/>
              <a:gd name="connsiteX21" fmla="*/ 4981575 w 8059917"/>
              <a:gd name="connsiteY21" fmla="*/ 1289301 h 3684839"/>
              <a:gd name="connsiteX22" fmla="*/ 5162550 w 8059917"/>
              <a:gd name="connsiteY22" fmla="*/ 1194051 h 3684839"/>
              <a:gd name="connsiteX23" fmla="*/ 5362575 w 8059917"/>
              <a:gd name="connsiteY23" fmla="*/ 1246439 h 3684839"/>
              <a:gd name="connsiteX24" fmla="*/ 5705475 w 8059917"/>
              <a:gd name="connsiteY24" fmla="*/ 989264 h 3684839"/>
              <a:gd name="connsiteX25" fmla="*/ 5934075 w 8059917"/>
              <a:gd name="connsiteY25" fmla="*/ 779714 h 3684839"/>
              <a:gd name="connsiteX26" fmla="*/ 6096000 w 8059917"/>
              <a:gd name="connsiteY26" fmla="*/ 489201 h 3684839"/>
              <a:gd name="connsiteX27" fmla="*/ 6319837 w 8059917"/>
              <a:gd name="connsiteY27" fmla="*/ 751139 h 3684839"/>
              <a:gd name="connsiteX28" fmla="*/ 6481762 w 8059917"/>
              <a:gd name="connsiteY28" fmla="*/ 960689 h 3684839"/>
              <a:gd name="connsiteX29" fmla="*/ 6553200 w 8059917"/>
              <a:gd name="connsiteY29" fmla="*/ 841626 h 3684839"/>
              <a:gd name="connsiteX30" fmla="*/ 6619875 w 8059917"/>
              <a:gd name="connsiteY30" fmla="*/ 708276 h 3684839"/>
              <a:gd name="connsiteX31" fmla="*/ 6781800 w 8059917"/>
              <a:gd name="connsiteY31" fmla="*/ 522539 h 3684839"/>
              <a:gd name="connsiteX32" fmla="*/ 6919912 w 8059917"/>
              <a:gd name="connsiteY32" fmla="*/ 379664 h 3684839"/>
              <a:gd name="connsiteX33" fmla="*/ 7034212 w 8059917"/>
              <a:gd name="connsiteY33" fmla="*/ 284414 h 3684839"/>
              <a:gd name="connsiteX34" fmla="*/ 7210425 w 8059917"/>
              <a:gd name="connsiteY34" fmla="*/ 203451 h 3684839"/>
              <a:gd name="connsiteX35" fmla="*/ 7281862 w 8059917"/>
              <a:gd name="connsiteY35" fmla="*/ 132014 h 3684839"/>
              <a:gd name="connsiteX36" fmla="*/ 7358062 w 8059917"/>
              <a:gd name="connsiteY36" fmla="*/ 74864 h 3684839"/>
              <a:gd name="connsiteX37" fmla="*/ 7400925 w 8059917"/>
              <a:gd name="connsiteY37" fmla="*/ 70101 h 3684839"/>
              <a:gd name="connsiteX38" fmla="*/ 7582481 w 8059917"/>
              <a:gd name="connsiteY38" fmla="*/ 656758 h 3684839"/>
              <a:gd name="connsiteX39" fmla="*/ 7764038 w 8059917"/>
              <a:gd name="connsiteY39" fmla="*/ 112489 h 3684839"/>
              <a:gd name="connsiteX40" fmla="*/ 7400925 w 8059917"/>
              <a:gd name="connsiteY40" fmla="*/ 3684839 h 3684839"/>
              <a:gd name="connsiteX41" fmla="*/ 0 w 8059917"/>
              <a:gd name="connsiteY41" fmla="*/ 3684839 h 3684839"/>
              <a:gd name="connsiteX0" fmla="*/ 0 w 8286975"/>
              <a:gd name="connsiteY0" fmla="*/ 3684839 h 3684839"/>
              <a:gd name="connsiteX1" fmla="*/ 871537 w 8286975"/>
              <a:gd name="connsiteY1" fmla="*/ 3589589 h 3684839"/>
              <a:gd name="connsiteX2" fmla="*/ 1209675 w 8286975"/>
              <a:gd name="connsiteY2" fmla="*/ 3584826 h 3684839"/>
              <a:gd name="connsiteX3" fmla="*/ 1414462 w 8286975"/>
              <a:gd name="connsiteY3" fmla="*/ 3546726 h 3684839"/>
              <a:gd name="connsiteX4" fmla="*/ 1743075 w 8286975"/>
              <a:gd name="connsiteY4" fmla="*/ 3546726 h 3684839"/>
              <a:gd name="connsiteX5" fmla="*/ 1952625 w 8286975"/>
              <a:gd name="connsiteY5" fmla="*/ 3499101 h 3684839"/>
              <a:gd name="connsiteX6" fmla="*/ 2138362 w 8286975"/>
              <a:gd name="connsiteY6" fmla="*/ 3489576 h 3684839"/>
              <a:gd name="connsiteX7" fmla="*/ 2533650 w 8286975"/>
              <a:gd name="connsiteY7" fmla="*/ 3475289 h 3684839"/>
              <a:gd name="connsiteX8" fmla="*/ 2676525 w 8286975"/>
              <a:gd name="connsiteY8" fmla="*/ 3465764 h 3684839"/>
              <a:gd name="connsiteX9" fmla="*/ 2800350 w 8286975"/>
              <a:gd name="connsiteY9" fmla="*/ 3418139 h 3684839"/>
              <a:gd name="connsiteX10" fmla="*/ 3171825 w 8286975"/>
              <a:gd name="connsiteY10" fmla="*/ 3237164 h 3684839"/>
              <a:gd name="connsiteX11" fmla="*/ 3295650 w 8286975"/>
              <a:gd name="connsiteY11" fmla="*/ 3232401 h 3684839"/>
              <a:gd name="connsiteX12" fmla="*/ 3519487 w 8286975"/>
              <a:gd name="connsiteY12" fmla="*/ 3122864 h 3684839"/>
              <a:gd name="connsiteX13" fmla="*/ 3686175 w 8286975"/>
              <a:gd name="connsiteY13" fmla="*/ 3180014 h 3684839"/>
              <a:gd name="connsiteX14" fmla="*/ 3686175 w 8286975"/>
              <a:gd name="connsiteY14" fmla="*/ 3180014 h 3684839"/>
              <a:gd name="connsiteX15" fmla="*/ 3867150 w 8286975"/>
              <a:gd name="connsiteY15" fmla="*/ 3103814 h 3684839"/>
              <a:gd name="connsiteX16" fmla="*/ 4048125 w 8286975"/>
              <a:gd name="connsiteY16" fmla="*/ 2532314 h 3684839"/>
              <a:gd name="connsiteX17" fmla="*/ 4262437 w 8286975"/>
              <a:gd name="connsiteY17" fmla="*/ 2151314 h 3684839"/>
              <a:gd name="connsiteX18" fmla="*/ 4443412 w 8286975"/>
              <a:gd name="connsiteY18" fmla="*/ 1598864 h 3684839"/>
              <a:gd name="connsiteX19" fmla="*/ 4657725 w 8286975"/>
              <a:gd name="connsiteY19" fmla="*/ 1436939 h 3684839"/>
              <a:gd name="connsiteX20" fmla="*/ 4810125 w 8286975"/>
              <a:gd name="connsiteY20" fmla="*/ 1251201 h 3684839"/>
              <a:gd name="connsiteX21" fmla="*/ 4981575 w 8286975"/>
              <a:gd name="connsiteY21" fmla="*/ 1289301 h 3684839"/>
              <a:gd name="connsiteX22" fmla="*/ 5162550 w 8286975"/>
              <a:gd name="connsiteY22" fmla="*/ 1194051 h 3684839"/>
              <a:gd name="connsiteX23" fmla="*/ 5362575 w 8286975"/>
              <a:gd name="connsiteY23" fmla="*/ 1246439 h 3684839"/>
              <a:gd name="connsiteX24" fmla="*/ 5705475 w 8286975"/>
              <a:gd name="connsiteY24" fmla="*/ 989264 h 3684839"/>
              <a:gd name="connsiteX25" fmla="*/ 5934075 w 8286975"/>
              <a:gd name="connsiteY25" fmla="*/ 779714 h 3684839"/>
              <a:gd name="connsiteX26" fmla="*/ 6096000 w 8286975"/>
              <a:gd name="connsiteY26" fmla="*/ 489201 h 3684839"/>
              <a:gd name="connsiteX27" fmla="*/ 6319837 w 8286975"/>
              <a:gd name="connsiteY27" fmla="*/ 751139 h 3684839"/>
              <a:gd name="connsiteX28" fmla="*/ 6481762 w 8286975"/>
              <a:gd name="connsiteY28" fmla="*/ 960689 h 3684839"/>
              <a:gd name="connsiteX29" fmla="*/ 6553200 w 8286975"/>
              <a:gd name="connsiteY29" fmla="*/ 841626 h 3684839"/>
              <a:gd name="connsiteX30" fmla="*/ 6619875 w 8286975"/>
              <a:gd name="connsiteY30" fmla="*/ 708276 h 3684839"/>
              <a:gd name="connsiteX31" fmla="*/ 6781800 w 8286975"/>
              <a:gd name="connsiteY31" fmla="*/ 522539 h 3684839"/>
              <a:gd name="connsiteX32" fmla="*/ 6919912 w 8286975"/>
              <a:gd name="connsiteY32" fmla="*/ 379664 h 3684839"/>
              <a:gd name="connsiteX33" fmla="*/ 7034212 w 8286975"/>
              <a:gd name="connsiteY33" fmla="*/ 284414 h 3684839"/>
              <a:gd name="connsiteX34" fmla="*/ 7210425 w 8286975"/>
              <a:gd name="connsiteY34" fmla="*/ 203451 h 3684839"/>
              <a:gd name="connsiteX35" fmla="*/ 7281862 w 8286975"/>
              <a:gd name="connsiteY35" fmla="*/ 132014 h 3684839"/>
              <a:gd name="connsiteX36" fmla="*/ 7358062 w 8286975"/>
              <a:gd name="connsiteY36" fmla="*/ 74864 h 3684839"/>
              <a:gd name="connsiteX37" fmla="*/ 7400925 w 8286975"/>
              <a:gd name="connsiteY37" fmla="*/ 70101 h 3684839"/>
              <a:gd name="connsiteX38" fmla="*/ 7582481 w 8286975"/>
              <a:gd name="connsiteY38" fmla="*/ 656758 h 3684839"/>
              <a:gd name="connsiteX39" fmla="*/ 7764038 w 8286975"/>
              <a:gd name="connsiteY39" fmla="*/ 112489 h 3684839"/>
              <a:gd name="connsiteX40" fmla="*/ 7729456 w 8286975"/>
              <a:gd name="connsiteY40" fmla="*/ 3684839 h 3684839"/>
              <a:gd name="connsiteX41" fmla="*/ 0 w 8286975"/>
              <a:gd name="connsiteY41" fmla="*/ 3684839 h 3684839"/>
              <a:gd name="connsiteX0" fmla="*/ 0 w 7767207"/>
              <a:gd name="connsiteY0" fmla="*/ 3684839 h 3684839"/>
              <a:gd name="connsiteX1" fmla="*/ 871537 w 7767207"/>
              <a:gd name="connsiteY1" fmla="*/ 3589589 h 3684839"/>
              <a:gd name="connsiteX2" fmla="*/ 1209675 w 7767207"/>
              <a:gd name="connsiteY2" fmla="*/ 3584826 h 3684839"/>
              <a:gd name="connsiteX3" fmla="*/ 1414462 w 7767207"/>
              <a:gd name="connsiteY3" fmla="*/ 3546726 h 3684839"/>
              <a:gd name="connsiteX4" fmla="*/ 1743075 w 7767207"/>
              <a:gd name="connsiteY4" fmla="*/ 3546726 h 3684839"/>
              <a:gd name="connsiteX5" fmla="*/ 1952625 w 7767207"/>
              <a:gd name="connsiteY5" fmla="*/ 3499101 h 3684839"/>
              <a:gd name="connsiteX6" fmla="*/ 2138362 w 7767207"/>
              <a:gd name="connsiteY6" fmla="*/ 3489576 h 3684839"/>
              <a:gd name="connsiteX7" fmla="*/ 2533650 w 7767207"/>
              <a:gd name="connsiteY7" fmla="*/ 3475289 h 3684839"/>
              <a:gd name="connsiteX8" fmla="*/ 2676525 w 7767207"/>
              <a:gd name="connsiteY8" fmla="*/ 3465764 h 3684839"/>
              <a:gd name="connsiteX9" fmla="*/ 2800350 w 7767207"/>
              <a:gd name="connsiteY9" fmla="*/ 3418139 h 3684839"/>
              <a:gd name="connsiteX10" fmla="*/ 3171825 w 7767207"/>
              <a:gd name="connsiteY10" fmla="*/ 3237164 h 3684839"/>
              <a:gd name="connsiteX11" fmla="*/ 3295650 w 7767207"/>
              <a:gd name="connsiteY11" fmla="*/ 3232401 h 3684839"/>
              <a:gd name="connsiteX12" fmla="*/ 3519487 w 7767207"/>
              <a:gd name="connsiteY12" fmla="*/ 3122864 h 3684839"/>
              <a:gd name="connsiteX13" fmla="*/ 3686175 w 7767207"/>
              <a:gd name="connsiteY13" fmla="*/ 3180014 h 3684839"/>
              <a:gd name="connsiteX14" fmla="*/ 3686175 w 7767207"/>
              <a:gd name="connsiteY14" fmla="*/ 3180014 h 3684839"/>
              <a:gd name="connsiteX15" fmla="*/ 3867150 w 7767207"/>
              <a:gd name="connsiteY15" fmla="*/ 3103814 h 3684839"/>
              <a:gd name="connsiteX16" fmla="*/ 4048125 w 7767207"/>
              <a:gd name="connsiteY16" fmla="*/ 2532314 h 3684839"/>
              <a:gd name="connsiteX17" fmla="*/ 4262437 w 7767207"/>
              <a:gd name="connsiteY17" fmla="*/ 2151314 h 3684839"/>
              <a:gd name="connsiteX18" fmla="*/ 4443412 w 7767207"/>
              <a:gd name="connsiteY18" fmla="*/ 1598864 h 3684839"/>
              <a:gd name="connsiteX19" fmla="*/ 4657725 w 7767207"/>
              <a:gd name="connsiteY19" fmla="*/ 1436939 h 3684839"/>
              <a:gd name="connsiteX20" fmla="*/ 4810125 w 7767207"/>
              <a:gd name="connsiteY20" fmla="*/ 1251201 h 3684839"/>
              <a:gd name="connsiteX21" fmla="*/ 4981575 w 7767207"/>
              <a:gd name="connsiteY21" fmla="*/ 1289301 h 3684839"/>
              <a:gd name="connsiteX22" fmla="*/ 5162550 w 7767207"/>
              <a:gd name="connsiteY22" fmla="*/ 1194051 h 3684839"/>
              <a:gd name="connsiteX23" fmla="*/ 5362575 w 7767207"/>
              <a:gd name="connsiteY23" fmla="*/ 1246439 h 3684839"/>
              <a:gd name="connsiteX24" fmla="*/ 5705475 w 7767207"/>
              <a:gd name="connsiteY24" fmla="*/ 989264 h 3684839"/>
              <a:gd name="connsiteX25" fmla="*/ 5934075 w 7767207"/>
              <a:gd name="connsiteY25" fmla="*/ 779714 h 3684839"/>
              <a:gd name="connsiteX26" fmla="*/ 6096000 w 7767207"/>
              <a:gd name="connsiteY26" fmla="*/ 489201 h 3684839"/>
              <a:gd name="connsiteX27" fmla="*/ 6319837 w 7767207"/>
              <a:gd name="connsiteY27" fmla="*/ 751139 h 3684839"/>
              <a:gd name="connsiteX28" fmla="*/ 6481762 w 7767207"/>
              <a:gd name="connsiteY28" fmla="*/ 960689 h 3684839"/>
              <a:gd name="connsiteX29" fmla="*/ 6553200 w 7767207"/>
              <a:gd name="connsiteY29" fmla="*/ 841626 h 3684839"/>
              <a:gd name="connsiteX30" fmla="*/ 6619875 w 7767207"/>
              <a:gd name="connsiteY30" fmla="*/ 708276 h 3684839"/>
              <a:gd name="connsiteX31" fmla="*/ 6781800 w 7767207"/>
              <a:gd name="connsiteY31" fmla="*/ 522539 h 3684839"/>
              <a:gd name="connsiteX32" fmla="*/ 6919912 w 7767207"/>
              <a:gd name="connsiteY32" fmla="*/ 379664 h 3684839"/>
              <a:gd name="connsiteX33" fmla="*/ 7034212 w 7767207"/>
              <a:gd name="connsiteY33" fmla="*/ 284414 h 3684839"/>
              <a:gd name="connsiteX34" fmla="*/ 7210425 w 7767207"/>
              <a:gd name="connsiteY34" fmla="*/ 203451 h 3684839"/>
              <a:gd name="connsiteX35" fmla="*/ 7281862 w 7767207"/>
              <a:gd name="connsiteY35" fmla="*/ 132014 h 3684839"/>
              <a:gd name="connsiteX36" fmla="*/ 7358062 w 7767207"/>
              <a:gd name="connsiteY36" fmla="*/ 74864 h 3684839"/>
              <a:gd name="connsiteX37" fmla="*/ 7400925 w 7767207"/>
              <a:gd name="connsiteY37" fmla="*/ 70101 h 3684839"/>
              <a:gd name="connsiteX38" fmla="*/ 7582481 w 7767207"/>
              <a:gd name="connsiteY38" fmla="*/ 656758 h 3684839"/>
              <a:gd name="connsiteX39" fmla="*/ 7764038 w 7767207"/>
              <a:gd name="connsiteY39" fmla="*/ 112489 h 3684839"/>
              <a:gd name="connsiteX40" fmla="*/ 7729456 w 7767207"/>
              <a:gd name="connsiteY40" fmla="*/ 3684839 h 3684839"/>
              <a:gd name="connsiteX41" fmla="*/ 0 w 7767207"/>
              <a:gd name="connsiteY41" fmla="*/ 3684839 h 368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767207" h="3684839">
                <a:moveTo>
                  <a:pt x="0" y="3684839"/>
                </a:moveTo>
                <a:lnTo>
                  <a:pt x="871537" y="3589589"/>
                </a:lnTo>
                <a:lnTo>
                  <a:pt x="1209675" y="3584826"/>
                </a:lnTo>
                <a:lnTo>
                  <a:pt x="1414462" y="3546726"/>
                </a:lnTo>
                <a:lnTo>
                  <a:pt x="1743075" y="3546726"/>
                </a:lnTo>
                <a:lnTo>
                  <a:pt x="1952625" y="3499101"/>
                </a:lnTo>
                <a:lnTo>
                  <a:pt x="2138362" y="3489576"/>
                </a:lnTo>
                <a:lnTo>
                  <a:pt x="2533650" y="3475289"/>
                </a:lnTo>
                <a:lnTo>
                  <a:pt x="2676525" y="3465764"/>
                </a:lnTo>
                <a:lnTo>
                  <a:pt x="2800350" y="3418139"/>
                </a:lnTo>
                <a:lnTo>
                  <a:pt x="3171825" y="3237164"/>
                </a:lnTo>
                <a:lnTo>
                  <a:pt x="3295650" y="3232401"/>
                </a:lnTo>
                <a:lnTo>
                  <a:pt x="3519487" y="3122864"/>
                </a:lnTo>
                <a:lnTo>
                  <a:pt x="3686175" y="3180014"/>
                </a:lnTo>
                <a:lnTo>
                  <a:pt x="3686175" y="3180014"/>
                </a:lnTo>
                <a:lnTo>
                  <a:pt x="3867150" y="3103814"/>
                </a:lnTo>
                <a:lnTo>
                  <a:pt x="4048125" y="2532314"/>
                </a:lnTo>
                <a:lnTo>
                  <a:pt x="4262437" y="2151314"/>
                </a:lnTo>
                <a:lnTo>
                  <a:pt x="4443412" y="1598864"/>
                </a:lnTo>
                <a:lnTo>
                  <a:pt x="4657725" y="1436939"/>
                </a:lnTo>
                <a:lnTo>
                  <a:pt x="4810125" y="1251201"/>
                </a:lnTo>
                <a:lnTo>
                  <a:pt x="4981575" y="1289301"/>
                </a:lnTo>
                <a:lnTo>
                  <a:pt x="5162550" y="1194051"/>
                </a:lnTo>
                <a:lnTo>
                  <a:pt x="5362575" y="1246439"/>
                </a:lnTo>
                <a:lnTo>
                  <a:pt x="5705475" y="989264"/>
                </a:lnTo>
                <a:lnTo>
                  <a:pt x="5934075" y="779714"/>
                </a:lnTo>
                <a:lnTo>
                  <a:pt x="6096000" y="489201"/>
                </a:lnTo>
                <a:lnTo>
                  <a:pt x="6319837" y="751139"/>
                </a:lnTo>
                <a:lnTo>
                  <a:pt x="6481762" y="960689"/>
                </a:lnTo>
                <a:lnTo>
                  <a:pt x="6553200" y="841626"/>
                </a:lnTo>
                <a:lnTo>
                  <a:pt x="6619875" y="708276"/>
                </a:lnTo>
                <a:lnTo>
                  <a:pt x="6781800" y="522539"/>
                </a:lnTo>
                <a:lnTo>
                  <a:pt x="6919912" y="379664"/>
                </a:lnTo>
                <a:lnTo>
                  <a:pt x="7034212" y="284414"/>
                </a:lnTo>
                <a:lnTo>
                  <a:pt x="7210425" y="203451"/>
                </a:lnTo>
                <a:lnTo>
                  <a:pt x="7281862" y="132014"/>
                </a:lnTo>
                <a:lnTo>
                  <a:pt x="7358062" y="74864"/>
                </a:lnTo>
                <a:lnTo>
                  <a:pt x="7400925" y="70101"/>
                </a:lnTo>
                <a:cubicBezTo>
                  <a:pt x="7400925" y="306886"/>
                  <a:pt x="7582481" y="419973"/>
                  <a:pt x="7582481" y="656758"/>
                </a:cubicBezTo>
                <a:cubicBezTo>
                  <a:pt x="7598331" y="984062"/>
                  <a:pt x="7794297" y="-392191"/>
                  <a:pt x="7764038" y="112489"/>
                </a:cubicBezTo>
                <a:cubicBezTo>
                  <a:pt x="7733779" y="617169"/>
                  <a:pt x="7759773" y="226535"/>
                  <a:pt x="7729456" y="3684839"/>
                </a:cubicBezTo>
                <a:lnTo>
                  <a:pt x="0" y="3684839"/>
                </a:lnTo>
                <a:close/>
              </a:path>
            </a:pathLst>
          </a:custGeom>
          <a:solidFill>
            <a:srgbClr val="800000"/>
          </a:solidFill>
          <a:ln>
            <a:solidFill>
              <a:schemeClr val="tx1"/>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7" name="Freeform 16"/>
          <p:cNvSpPr/>
          <p:nvPr/>
        </p:nvSpPr>
        <p:spPr>
          <a:xfrm>
            <a:off x="1314450" y="4776788"/>
            <a:ext cx="7415213" cy="190500"/>
          </a:xfrm>
          <a:custGeom>
            <a:avLst/>
            <a:gdLst>
              <a:gd name="connsiteX0" fmla="*/ 0 w 7415213"/>
              <a:gd name="connsiteY0" fmla="*/ 190500 h 190500"/>
              <a:gd name="connsiteX1" fmla="*/ 7415213 w 7415213"/>
              <a:gd name="connsiteY1" fmla="*/ 185737 h 190500"/>
              <a:gd name="connsiteX2" fmla="*/ 7405688 w 7415213"/>
              <a:gd name="connsiteY2" fmla="*/ 9525 h 190500"/>
              <a:gd name="connsiteX3" fmla="*/ 7324725 w 7415213"/>
              <a:gd name="connsiteY3" fmla="*/ 9525 h 190500"/>
              <a:gd name="connsiteX4" fmla="*/ 7324725 w 7415213"/>
              <a:gd name="connsiteY4" fmla="*/ 9525 h 190500"/>
              <a:gd name="connsiteX5" fmla="*/ 6386513 w 7415213"/>
              <a:gd name="connsiteY5" fmla="*/ 0 h 190500"/>
              <a:gd name="connsiteX6" fmla="*/ 6386513 w 7415213"/>
              <a:gd name="connsiteY6" fmla="*/ 0 h 190500"/>
              <a:gd name="connsiteX7" fmla="*/ 6015038 w 7415213"/>
              <a:gd name="connsiteY7" fmla="*/ 9525 h 190500"/>
              <a:gd name="connsiteX8" fmla="*/ 6005513 w 7415213"/>
              <a:gd name="connsiteY8" fmla="*/ 28575 h 190500"/>
              <a:gd name="connsiteX9" fmla="*/ 5657850 w 7415213"/>
              <a:gd name="connsiteY9" fmla="*/ 23812 h 190500"/>
              <a:gd name="connsiteX10" fmla="*/ 5648325 w 7415213"/>
              <a:gd name="connsiteY10" fmla="*/ 42862 h 190500"/>
              <a:gd name="connsiteX11" fmla="*/ 5295900 w 7415213"/>
              <a:gd name="connsiteY11" fmla="*/ 47625 h 190500"/>
              <a:gd name="connsiteX12" fmla="*/ 5281613 w 7415213"/>
              <a:gd name="connsiteY12" fmla="*/ 19050 h 190500"/>
              <a:gd name="connsiteX13" fmla="*/ 5114925 w 7415213"/>
              <a:gd name="connsiteY13" fmla="*/ 23812 h 190500"/>
              <a:gd name="connsiteX14" fmla="*/ 5095875 w 7415213"/>
              <a:gd name="connsiteY14" fmla="*/ 47625 h 190500"/>
              <a:gd name="connsiteX15" fmla="*/ 4552950 w 7415213"/>
              <a:gd name="connsiteY15" fmla="*/ 33337 h 190500"/>
              <a:gd name="connsiteX16" fmla="*/ 4543425 w 7415213"/>
              <a:gd name="connsiteY16" fmla="*/ 61912 h 190500"/>
              <a:gd name="connsiteX17" fmla="*/ 4162425 w 7415213"/>
              <a:gd name="connsiteY17" fmla="*/ 61912 h 190500"/>
              <a:gd name="connsiteX18" fmla="*/ 4157663 w 7415213"/>
              <a:gd name="connsiteY18" fmla="*/ 85725 h 190500"/>
              <a:gd name="connsiteX19" fmla="*/ 3643313 w 7415213"/>
              <a:gd name="connsiteY19" fmla="*/ 76200 h 190500"/>
              <a:gd name="connsiteX20" fmla="*/ 3619500 w 7415213"/>
              <a:gd name="connsiteY20" fmla="*/ 95250 h 190500"/>
              <a:gd name="connsiteX21" fmla="*/ 2886075 w 7415213"/>
              <a:gd name="connsiteY21" fmla="*/ 95250 h 190500"/>
              <a:gd name="connsiteX22" fmla="*/ 2886075 w 7415213"/>
              <a:gd name="connsiteY22" fmla="*/ 95250 h 190500"/>
              <a:gd name="connsiteX23" fmla="*/ 2328863 w 7415213"/>
              <a:gd name="connsiteY23" fmla="*/ 109537 h 190500"/>
              <a:gd name="connsiteX24" fmla="*/ 2281238 w 7415213"/>
              <a:gd name="connsiteY24" fmla="*/ 128587 h 190500"/>
              <a:gd name="connsiteX25" fmla="*/ 1790700 w 7415213"/>
              <a:gd name="connsiteY25" fmla="*/ 128587 h 190500"/>
              <a:gd name="connsiteX26" fmla="*/ 1771650 w 7415213"/>
              <a:gd name="connsiteY26" fmla="*/ 142875 h 190500"/>
              <a:gd name="connsiteX27" fmla="*/ 1042988 w 7415213"/>
              <a:gd name="connsiteY27" fmla="*/ 147637 h 190500"/>
              <a:gd name="connsiteX28" fmla="*/ 1023938 w 7415213"/>
              <a:gd name="connsiteY28" fmla="*/ 166687 h 190500"/>
              <a:gd name="connsiteX29" fmla="*/ 490538 w 7415213"/>
              <a:gd name="connsiteY29" fmla="*/ 171450 h 190500"/>
              <a:gd name="connsiteX30" fmla="*/ 0 w 7415213"/>
              <a:gd name="connsiteY30"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15213" h="190500">
                <a:moveTo>
                  <a:pt x="0" y="190500"/>
                </a:moveTo>
                <a:lnTo>
                  <a:pt x="7415213" y="185737"/>
                </a:lnTo>
                <a:lnTo>
                  <a:pt x="7405688" y="9525"/>
                </a:lnTo>
                <a:lnTo>
                  <a:pt x="7324725" y="9525"/>
                </a:lnTo>
                <a:lnTo>
                  <a:pt x="7324725" y="9525"/>
                </a:lnTo>
                <a:lnTo>
                  <a:pt x="6386513" y="0"/>
                </a:lnTo>
                <a:lnTo>
                  <a:pt x="6386513" y="0"/>
                </a:lnTo>
                <a:lnTo>
                  <a:pt x="6015038" y="9525"/>
                </a:lnTo>
                <a:lnTo>
                  <a:pt x="6005513" y="28575"/>
                </a:lnTo>
                <a:lnTo>
                  <a:pt x="5657850" y="23812"/>
                </a:lnTo>
                <a:lnTo>
                  <a:pt x="5648325" y="42862"/>
                </a:lnTo>
                <a:lnTo>
                  <a:pt x="5295900" y="47625"/>
                </a:lnTo>
                <a:lnTo>
                  <a:pt x="5281613" y="19050"/>
                </a:lnTo>
                <a:lnTo>
                  <a:pt x="5114925" y="23812"/>
                </a:lnTo>
                <a:lnTo>
                  <a:pt x="5095875" y="47625"/>
                </a:lnTo>
                <a:lnTo>
                  <a:pt x="4552950" y="33337"/>
                </a:lnTo>
                <a:lnTo>
                  <a:pt x="4543425" y="61912"/>
                </a:lnTo>
                <a:lnTo>
                  <a:pt x="4162425" y="61912"/>
                </a:lnTo>
                <a:lnTo>
                  <a:pt x="4157663" y="85725"/>
                </a:lnTo>
                <a:lnTo>
                  <a:pt x="3643313" y="76200"/>
                </a:lnTo>
                <a:lnTo>
                  <a:pt x="3619500" y="95250"/>
                </a:lnTo>
                <a:lnTo>
                  <a:pt x="2886075" y="95250"/>
                </a:lnTo>
                <a:lnTo>
                  <a:pt x="2886075" y="95250"/>
                </a:lnTo>
                <a:lnTo>
                  <a:pt x="2328863" y="109537"/>
                </a:lnTo>
                <a:lnTo>
                  <a:pt x="2281238" y="128587"/>
                </a:lnTo>
                <a:lnTo>
                  <a:pt x="1790700" y="128587"/>
                </a:lnTo>
                <a:lnTo>
                  <a:pt x="1771650" y="142875"/>
                </a:lnTo>
                <a:lnTo>
                  <a:pt x="1042988" y="147637"/>
                </a:lnTo>
                <a:lnTo>
                  <a:pt x="1023938" y="166687"/>
                </a:lnTo>
                <a:lnTo>
                  <a:pt x="490538" y="171450"/>
                </a:lnTo>
                <a:lnTo>
                  <a:pt x="0" y="190500"/>
                </a:lnTo>
                <a:close/>
              </a:path>
            </a:pathLst>
          </a:custGeom>
          <a:solidFill>
            <a:srgbClr val="005148"/>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5858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86937" y="6053194"/>
            <a:ext cx="5757065" cy="738664"/>
          </a:xfrm>
          <a:prstGeom prst="rect">
            <a:avLst/>
          </a:prstGeom>
          <a:noFill/>
        </p:spPr>
        <p:txBody>
          <a:bodyPr wrap="square" rtlCol="0" anchor="ctr">
            <a:spAutoFit/>
          </a:bodyPr>
          <a:lstStyle/>
          <a:p>
            <a:pPr algn="r"/>
            <a:r>
              <a:rPr lang="en-US" sz="1400" dirty="0" smtClean="0">
                <a:solidFill>
                  <a:schemeClr val="bg2"/>
                </a:solidFill>
                <a:latin typeface="Franklin Gothic Book" pitchFamily="34" charset="0"/>
              </a:rPr>
              <a:t>Source: National Association of Insurance Commissioners</a:t>
            </a:r>
          </a:p>
          <a:p>
            <a:pPr algn="r"/>
            <a:r>
              <a:rPr lang="en-US" sz="1400" dirty="0" err="1" smtClean="0">
                <a:solidFill>
                  <a:schemeClr val="bg2"/>
                </a:solidFill>
                <a:latin typeface="Franklin Gothic Book" pitchFamily="34" charset="0"/>
              </a:rPr>
              <a:t>www.naic.org</a:t>
            </a:r>
            <a:r>
              <a:rPr lang="en-US" sz="1400" dirty="0" smtClean="0">
                <a:solidFill>
                  <a:schemeClr val="bg2"/>
                </a:solidFill>
                <a:latin typeface="Franklin Gothic Book" pitchFamily="34" charset="0"/>
              </a:rPr>
              <a:t>/documents/</a:t>
            </a:r>
            <a:r>
              <a:rPr lang="en-US" sz="1400" dirty="0" err="1" smtClean="0">
                <a:solidFill>
                  <a:schemeClr val="bg2"/>
                </a:solidFill>
                <a:latin typeface="Franklin Gothic Book" pitchFamily="34" charset="0"/>
              </a:rPr>
              <a:t>research_stats_medical_malpractice.pdf</a:t>
            </a:r>
            <a:r>
              <a:rPr lang="en-US" sz="1400" dirty="0" smtClean="0">
                <a:solidFill>
                  <a:schemeClr val="bg2"/>
                </a:solidFill>
                <a:latin typeface="Franklin Gothic Book" pitchFamily="34" charset="0"/>
              </a:rPr>
              <a:t> accessed 11/8/2012</a:t>
            </a:r>
            <a:endParaRPr lang="en-US" sz="1400" dirty="0">
              <a:solidFill>
                <a:schemeClr val="bg2"/>
              </a:solidFill>
              <a:latin typeface="Franklin Gothic Book" pitchFamily="34" charset="0"/>
            </a:endParaRPr>
          </a:p>
        </p:txBody>
      </p:sp>
      <p:sp>
        <p:nvSpPr>
          <p:cNvPr id="2" name="Title 1"/>
          <p:cNvSpPr>
            <a:spLocks noGrp="1"/>
          </p:cNvSpPr>
          <p:nvPr>
            <p:ph type="title"/>
          </p:nvPr>
        </p:nvSpPr>
        <p:spPr/>
        <p:txBody>
          <a:bodyPr>
            <a:noAutofit/>
          </a:bodyPr>
          <a:lstStyle/>
          <a:p>
            <a:r>
              <a:rPr lang="en-US" sz="3600" dirty="0" smtClean="0"/>
              <a:t>Rising Overhead of Malpractice Insurance</a:t>
            </a:r>
            <a:br>
              <a:rPr lang="en-US" sz="3600" dirty="0" smtClean="0"/>
            </a:br>
            <a:r>
              <a:rPr lang="en-US" sz="2400" dirty="0" smtClean="0"/>
              <a:t>Doctors Pay a Lot, Patients Get Little</a:t>
            </a:r>
            <a:endParaRPr lang="en-US" sz="2400" dirty="0"/>
          </a:p>
        </p:txBody>
      </p:sp>
      <p:sp>
        <p:nvSpPr>
          <p:cNvPr id="4" name="TextBox 3"/>
          <p:cNvSpPr txBox="1"/>
          <p:nvPr/>
        </p:nvSpPr>
        <p:spPr>
          <a:xfrm>
            <a:off x="0" y="1880202"/>
            <a:ext cx="1599940" cy="1323439"/>
          </a:xfrm>
          <a:prstGeom prst="rect">
            <a:avLst/>
          </a:prstGeom>
          <a:noFill/>
        </p:spPr>
        <p:txBody>
          <a:bodyPr wrap="square" rtlCol="0">
            <a:spAutoFit/>
          </a:bodyPr>
          <a:lstStyle/>
          <a:p>
            <a:r>
              <a:rPr lang="en-US" sz="2000" dirty="0" smtClean="0">
                <a:latin typeface="Franklin Gothic Book"/>
                <a:cs typeface="Franklin Gothic Book"/>
              </a:rPr>
              <a:t>Percent of premiums paid to patients</a:t>
            </a:r>
            <a:endParaRPr lang="en-US" sz="2000" dirty="0">
              <a:latin typeface="Franklin Gothic Book"/>
              <a:cs typeface="Franklin Gothic Book"/>
            </a:endParaRPr>
          </a:p>
        </p:txBody>
      </p:sp>
      <p:graphicFrame>
        <p:nvGraphicFramePr>
          <p:cNvPr id="5" name="Chart 4"/>
          <p:cNvGraphicFramePr/>
          <p:nvPr>
            <p:extLst>
              <p:ext uri="{D42A27DB-BD31-4B8C-83A1-F6EECF244321}">
                <p14:modId xmlns:p14="http://schemas.microsoft.com/office/powerpoint/2010/main" val="3998151481"/>
              </p:ext>
            </p:extLst>
          </p:nvPr>
        </p:nvGraphicFramePr>
        <p:xfrm>
          <a:off x="1261810" y="1269962"/>
          <a:ext cx="7727556" cy="46015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185858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71898"/>
            <a:ext cx="9144000" cy="1143000"/>
          </a:xfrm>
        </p:spPr>
        <p:txBody>
          <a:bodyPr>
            <a:normAutofit/>
          </a:bodyPr>
          <a:lstStyle/>
          <a:p>
            <a:r>
              <a:rPr lang="en-US" sz="4000" dirty="0" smtClean="0"/>
              <a:t>Malpractice Is 2% of Healthcare Costs</a:t>
            </a:r>
            <a:endParaRPr lang="en-US" sz="4000" dirty="0"/>
          </a:p>
        </p:txBody>
      </p:sp>
      <p:sp>
        <p:nvSpPr>
          <p:cNvPr id="7" name="TextBox 6"/>
          <p:cNvSpPr txBox="1"/>
          <p:nvPr/>
        </p:nvSpPr>
        <p:spPr>
          <a:xfrm>
            <a:off x="3884394" y="6273224"/>
            <a:ext cx="5259606"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Health Affairs 2010;29:1569</a:t>
            </a:r>
            <a:endParaRPr lang="en-US" sz="1600" dirty="0">
              <a:solidFill>
                <a:schemeClr val="bg2"/>
              </a:solidFill>
              <a:latin typeface="Franklin Gothic Book" pitchFamily="34" charset="0"/>
            </a:endParaRPr>
          </a:p>
        </p:txBody>
      </p:sp>
      <p:sp>
        <p:nvSpPr>
          <p:cNvPr id="8" name="TextBox 7"/>
          <p:cNvSpPr txBox="1"/>
          <p:nvPr/>
        </p:nvSpPr>
        <p:spPr>
          <a:xfrm>
            <a:off x="0" y="2385671"/>
            <a:ext cx="1261810" cy="707886"/>
          </a:xfrm>
          <a:prstGeom prst="rect">
            <a:avLst/>
          </a:prstGeom>
          <a:noFill/>
        </p:spPr>
        <p:txBody>
          <a:bodyPr wrap="square" rtlCol="0">
            <a:spAutoFit/>
          </a:bodyPr>
          <a:lstStyle/>
          <a:p>
            <a:pPr algn="ctr"/>
            <a:r>
              <a:rPr lang="en-US" sz="2000" dirty="0" smtClean="0">
                <a:latin typeface="Franklin Gothic Book"/>
                <a:cs typeface="Franklin Gothic Book"/>
              </a:rPr>
              <a:t>Dollars (billions)</a:t>
            </a:r>
            <a:endParaRPr lang="en-US" sz="2000" dirty="0">
              <a:latin typeface="Franklin Gothic Book"/>
              <a:cs typeface="Franklin Gothic Book"/>
            </a:endParaRPr>
          </a:p>
        </p:txBody>
      </p:sp>
      <p:graphicFrame>
        <p:nvGraphicFramePr>
          <p:cNvPr id="2" name="Chart 1"/>
          <p:cNvGraphicFramePr/>
          <p:nvPr>
            <p:extLst>
              <p:ext uri="{D42A27DB-BD31-4B8C-83A1-F6EECF244321}">
                <p14:modId xmlns:p14="http://schemas.microsoft.com/office/powerpoint/2010/main" val="2448391739"/>
              </p:ext>
            </p:extLst>
          </p:nvPr>
        </p:nvGraphicFramePr>
        <p:xfrm>
          <a:off x="1161126" y="1253469"/>
          <a:ext cx="4752063" cy="451908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Diagram 3"/>
          <p:cNvGraphicFramePr/>
          <p:nvPr>
            <p:extLst>
              <p:ext uri="{D42A27DB-BD31-4B8C-83A1-F6EECF244321}">
                <p14:modId xmlns:p14="http://schemas.microsoft.com/office/powerpoint/2010/main" val="2389619155"/>
              </p:ext>
            </p:extLst>
          </p:nvPr>
        </p:nvGraphicFramePr>
        <p:xfrm>
          <a:off x="5641032" y="2135166"/>
          <a:ext cx="3056077" cy="2492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06469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2" name="Title 1"/>
          <p:cNvSpPr>
            <a:spLocks noGrp="1"/>
          </p:cNvSpPr>
          <p:nvPr>
            <p:ph type="ctrTitle" idx="4294967295"/>
          </p:nvPr>
        </p:nvSpPr>
        <p:spPr>
          <a:xfrm>
            <a:off x="339421" y="1393659"/>
            <a:ext cx="3792389" cy="3422300"/>
          </a:xfrm>
        </p:spPr>
        <p:txBody>
          <a:bodyPr anchor="ctr">
            <a:noAutofit/>
          </a:bodyPr>
          <a:lstStyle/>
          <a:p>
            <a:pPr eaLnBrk="1" hangingPunct="1">
              <a:defRPr/>
            </a:pPr>
            <a:r>
              <a:rPr lang="en-US" sz="5400" dirty="0">
                <a:solidFill>
                  <a:srgbClr val="003300"/>
                </a:solidFill>
                <a:latin typeface="Franklin Gothic Medium"/>
                <a:cs typeface="Franklin Gothic Medium"/>
              </a:rPr>
              <a:t>ACOs:</a:t>
            </a:r>
            <a:br>
              <a:rPr lang="en-US" sz="5400" dirty="0">
                <a:solidFill>
                  <a:srgbClr val="003300"/>
                </a:solidFill>
                <a:latin typeface="Franklin Gothic Medium"/>
                <a:cs typeface="Franklin Gothic Medium"/>
              </a:rPr>
            </a:br>
            <a:r>
              <a:rPr lang="en-US" sz="5400" dirty="0">
                <a:solidFill>
                  <a:srgbClr val="003300"/>
                </a:solidFill>
                <a:latin typeface="Franklin Gothic Medium"/>
                <a:cs typeface="Franklin Gothic Medium"/>
              </a:rPr>
              <a:t>A Rerun of the HMO </a:t>
            </a:r>
            <a:r>
              <a:rPr lang="en-US" sz="5400" dirty="0" smtClean="0">
                <a:solidFill>
                  <a:srgbClr val="003300"/>
                </a:solidFill>
                <a:latin typeface="Franklin Gothic Medium"/>
                <a:cs typeface="Franklin Gothic Medium"/>
              </a:rPr>
              <a:t>Experience</a:t>
            </a:r>
            <a:r>
              <a:rPr lang="en-US" sz="5400" dirty="0">
                <a:solidFill>
                  <a:srgbClr val="003300"/>
                </a:solidFill>
                <a:latin typeface="Franklin Gothic Medium"/>
                <a:cs typeface="Franklin Gothic Medium"/>
              </a:rPr>
              <a:t>?</a:t>
            </a:r>
          </a:p>
        </p:txBody>
      </p:sp>
      <p:grpSp>
        <p:nvGrpSpPr>
          <p:cNvPr id="7" name="Group 6"/>
          <p:cNvGrpSpPr/>
          <p:nvPr/>
        </p:nvGrpSpPr>
        <p:grpSpPr>
          <a:xfrm>
            <a:off x="4239022" y="1253469"/>
            <a:ext cx="4539873" cy="4141345"/>
            <a:chOff x="4239022" y="1253469"/>
            <a:chExt cx="4539873" cy="4141345"/>
          </a:xfrm>
        </p:grpSpPr>
        <p:sp>
          <p:nvSpPr>
            <p:cNvPr id="8" name="Curved Up Ribbon 7"/>
            <p:cNvSpPr/>
            <p:nvPr/>
          </p:nvSpPr>
          <p:spPr>
            <a:xfrm flipH="1">
              <a:off x="6964528" y="3723134"/>
              <a:ext cx="1814367" cy="998100"/>
            </a:xfrm>
            <a:prstGeom prst="ellipseRibbon2">
              <a:avLst>
                <a:gd name="adj1" fmla="val 12303"/>
                <a:gd name="adj2" fmla="val 74090"/>
                <a:gd name="adj3" fmla="val 18913"/>
              </a:avLst>
            </a:prstGeom>
            <a:solidFill>
              <a:srgbClr val="FFFFFF"/>
            </a:solidFill>
            <a:ln w="952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rved Up Ribbon 5"/>
            <p:cNvSpPr/>
            <p:nvPr/>
          </p:nvSpPr>
          <p:spPr>
            <a:xfrm>
              <a:off x="4239022" y="3723134"/>
              <a:ext cx="1814367" cy="998100"/>
            </a:xfrm>
            <a:prstGeom prst="ellipseRibbon2">
              <a:avLst>
                <a:gd name="adj1" fmla="val 12303"/>
                <a:gd name="adj2" fmla="val 74090"/>
                <a:gd name="adj3" fmla="val 18913"/>
              </a:avLst>
            </a:prstGeom>
            <a:solidFill>
              <a:srgbClr val="FFFFFF"/>
            </a:solidFill>
            <a:ln w="952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841065" y="1517356"/>
              <a:ext cx="3340083" cy="3340083"/>
            </a:xfrm>
            <a:prstGeom prst="ellipse">
              <a:avLst/>
            </a:prstGeom>
            <a:solidFill>
              <a:srgbClr val="FFFFFF"/>
            </a:solidFill>
            <a:ln w="952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4436953" y="1253469"/>
              <a:ext cx="4141345" cy="4141345"/>
            </a:xfrm>
            <a:prstGeom prst="rect">
              <a:avLst/>
            </a:prstGeom>
          </p:spPr>
        </p:pic>
      </p:grpSp>
    </p:spTree>
    <p:extLst>
      <p:ext uri="{BB962C8B-B14F-4D97-AF65-F5344CB8AC3E}">
        <p14:creationId xmlns:p14="http://schemas.microsoft.com/office/powerpoint/2010/main" val="35209145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fontScale="90000"/>
          </a:bodyPr>
          <a:lstStyle/>
          <a:p>
            <a:pPr eaLnBrk="1" hangingPunct="1">
              <a:defRPr/>
            </a:pPr>
            <a:r>
              <a:rPr lang="en-US" sz="5400" dirty="0">
                <a:solidFill>
                  <a:srgbClr val="003300"/>
                </a:solidFill>
                <a:ea typeface="+mj-ea"/>
                <a:cs typeface="+mj-cs"/>
              </a:rPr>
              <a:t>Why the ACO/HMO </a:t>
            </a:r>
            <a:r>
              <a:rPr lang="en-US" sz="5400" dirty="0" smtClean="0">
                <a:solidFill>
                  <a:srgbClr val="003300"/>
                </a:solidFill>
                <a:ea typeface="+mj-ea"/>
                <a:cs typeface="+mj-cs"/>
              </a:rPr>
              <a:t/>
            </a:r>
            <a:br>
              <a:rPr lang="en-US" sz="5400" dirty="0" smtClean="0">
                <a:solidFill>
                  <a:srgbClr val="003300"/>
                </a:solidFill>
                <a:ea typeface="+mj-ea"/>
                <a:cs typeface="+mj-cs"/>
              </a:rPr>
            </a:br>
            <a:r>
              <a:rPr lang="en-US" sz="5400" dirty="0" smtClean="0">
                <a:solidFill>
                  <a:srgbClr val="003300"/>
                </a:solidFill>
                <a:ea typeface="+mj-ea"/>
                <a:cs typeface="+mj-cs"/>
              </a:rPr>
              <a:t>Concept </a:t>
            </a:r>
            <a:r>
              <a:rPr lang="en-US" sz="5400" dirty="0">
                <a:solidFill>
                  <a:srgbClr val="003300"/>
                </a:solidFill>
                <a:ea typeface="+mj-ea"/>
                <a:cs typeface="+mj-cs"/>
              </a:rPr>
              <a:t>Resonates</a:t>
            </a:r>
          </a:p>
        </p:txBody>
      </p:sp>
      <p:sp>
        <p:nvSpPr>
          <p:cNvPr id="185347" name="Content Placeholder 2"/>
          <p:cNvSpPr>
            <a:spLocks noGrp="1"/>
          </p:cNvSpPr>
          <p:nvPr>
            <p:ph idx="4294967295"/>
          </p:nvPr>
        </p:nvSpPr>
        <p:spPr>
          <a:xfrm>
            <a:off x="459176" y="1630563"/>
            <a:ext cx="8229600" cy="4525963"/>
          </a:xfrm>
        </p:spPr>
        <p:txBody>
          <a:bodyPr>
            <a:normAutofit/>
          </a:bodyPr>
          <a:lstStyle/>
          <a:p>
            <a:pPr marL="230188" indent="-230188" eaLnBrk="1" hangingPunct="1">
              <a:lnSpc>
                <a:spcPct val="90000"/>
              </a:lnSpc>
              <a:spcAft>
                <a:spcPts val="1800"/>
              </a:spcAft>
              <a:buClr>
                <a:schemeClr val="tx1"/>
              </a:buClr>
              <a:defRPr/>
            </a:pPr>
            <a:r>
              <a:rPr lang="en-US" sz="2800" dirty="0">
                <a:latin typeface="Franklin Gothic Book"/>
                <a:cs typeface="Franklin Gothic Book"/>
              </a:rPr>
              <a:t>Lots of redundant high tech facilities and useless, even harmful interventions</a:t>
            </a:r>
          </a:p>
          <a:p>
            <a:pPr marL="230188" indent="-230188" eaLnBrk="1" hangingPunct="1">
              <a:lnSpc>
                <a:spcPct val="90000"/>
              </a:lnSpc>
              <a:spcAft>
                <a:spcPts val="1800"/>
              </a:spcAft>
              <a:buClr>
                <a:schemeClr val="tx1"/>
              </a:buClr>
              <a:defRPr/>
            </a:pPr>
            <a:r>
              <a:rPr lang="en-US" sz="2800" dirty="0">
                <a:latin typeface="Franklin Gothic Book"/>
                <a:cs typeface="Franklin Gothic Book"/>
              </a:rPr>
              <a:t>Neglect of primary care, public health, prevention, mental health</a:t>
            </a:r>
          </a:p>
          <a:p>
            <a:pPr marL="230188" indent="-230188" eaLnBrk="1" hangingPunct="1">
              <a:lnSpc>
                <a:spcPct val="90000"/>
              </a:lnSpc>
              <a:spcAft>
                <a:spcPts val="1800"/>
              </a:spcAft>
              <a:buClr>
                <a:schemeClr val="tx1"/>
              </a:buClr>
              <a:defRPr/>
            </a:pPr>
            <a:r>
              <a:rPr lang="en-US" sz="2800" dirty="0">
                <a:latin typeface="Franklin Gothic Book"/>
                <a:cs typeface="Franklin Gothic Book"/>
              </a:rPr>
              <a:t>Lack of teamwork</a:t>
            </a:r>
          </a:p>
          <a:p>
            <a:pPr marL="230188" indent="-230188" eaLnBrk="1" hangingPunct="1">
              <a:lnSpc>
                <a:spcPct val="90000"/>
              </a:lnSpc>
              <a:spcAft>
                <a:spcPts val="1800"/>
              </a:spcAft>
              <a:buClr>
                <a:schemeClr val="tx1"/>
              </a:buClr>
              <a:defRPr/>
            </a:pPr>
            <a:r>
              <a:rPr lang="en-US" sz="2800" dirty="0">
                <a:latin typeface="Franklin Gothic Book"/>
                <a:cs typeface="Franklin Gothic Book"/>
              </a:rPr>
              <a:t>Quality problems that need system solutions</a:t>
            </a:r>
          </a:p>
          <a:p>
            <a:pPr marL="230188" indent="-230188" eaLnBrk="1" hangingPunct="1">
              <a:lnSpc>
                <a:spcPct val="90000"/>
              </a:lnSpc>
              <a:spcAft>
                <a:spcPts val="1800"/>
              </a:spcAft>
              <a:buClr>
                <a:schemeClr val="tx1"/>
              </a:buClr>
              <a:defRPr/>
            </a:pPr>
            <a:r>
              <a:rPr lang="en-US" sz="2800" dirty="0">
                <a:latin typeface="Franklin Gothic Book"/>
                <a:cs typeface="Franklin Gothic Book"/>
              </a:rPr>
              <a:t>Inadequate public </a:t>
            </a:r>
            <a:r>
              <a:rPr lang="en-US" sz="2800" dirty="0" smtClean="0">
                <a:latin typeface="Franklin Gothic Book"/>
                <a:cs typeface="Franklin Gothic Book"/>
              </a:rPr>
              <a:t>accountability</a:t>
            </a:r>
            <a:endParaRPr lang="en-US" sz="2800" dirty="0">
              <a:latin typeface="Franklin Gothic Book"/>
              <a:cs typeface="Franklin Gothic Book"/>
            </a:endParaRPr>
          </a:p>
        </p:txBody>
      </p:sp>
    </p:spTree>
    <p:extLst>
      <p:ext uri="{BB962C8B-B14F-4D97-AF65-F5344CB8AC3E}">
        <p14:creationId xmlns:p14="http://schemas.microsoft.com/office/powerpoint/2010/main" val="12418625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Title 1"/>
          <p:cNvSpPr>
            <a:spLocks noGrp="1"/>
          </p:cNvSpPr>
          <p:nvPr>
            <p:ph type="title" idx="4294967295"/>
          </p:nvPr>
        </p:nvSpPr>
        <p:spPr/>
        <p:txBody>
          <a:bodyPr/>
          <a:lstStyle/>
          <a:p>
            <a:pPr eaLnBrk="1" hangingPunct="1">
              <a:defRPr/>
            </a:pPr>
            <a:r>
              <a:rPr lang="en-US" sz="4800" dirty="0">
                <a:solidFill>
                  <a:srgbClr val="003300"/>
                </a:solidFill>
                <a:latin typeface="Franklin Gothic Medium"/>
                <a:cs typeface="Franklin Gothic Medium"/>
              </a:rPr>
              <a:t>HMO-ACO Logic</a:t>
            </a:r>
          </a:p>
        </p:txBody>
      </p:sp>
      <p:graphicFrame>
        <p:nvGraphicFramePr>
          <p:cNvPr id="2" name="Content Placeholder 1"/>
          <p:cNvGraphicFramePr>
            <a:graphicFrameLocks noGrp="1"/>
          </p:cNvGraphicFramePr>
          <p:nvPr>
            <p:ph idx="4294967295"/>
            <p:extLst>
              <p:ext uri="{D42A27DB-BD31-4B8C-83A1-F6EECF244321}">
                <p14:modId xmlns:p14="http://schemas.microsoft.com/office/powerpoint/2010/main" val="839789386"/>
              </p:ext>
            </p:extLst>
          </p:nvPr>
        </p:nvGraphicFramePr>
        <p:xfrm>
          <a:off x="359596" y="1315093"/>
          <a:ext cx="8424809" cy="4407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832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graphicEl>
                                              <a:dgm id="{055809B4-DA35-044A-8ED0-C09878E4C12C}"/>
                                            </p:graphicEl>
                                          </p:spTgt>
                                        </p:tgtEl>
                                        <p:attrNameLst>
                                          <p:attrName>style.visibility</p:attrName>
                                        </p:attrNameLst>
                                      </p:cBhvr>
                                      <p:to>
                                        <p:strVal val="visible"/>
                                      </p:to>
                                    </p:set>
                                    <p:animEffect transition="in" filter="wipe(up)">
                                      <p:cBhvr>
                                        <p:cTn id="7" dur="500"/>
                                        <p:tgtEl>
                                          <p:spTgt spid="2">
                                            <p:graphicEl>
                                              <a:dgm id="{055809B4-DA35-044A-8ED0-C09878E4C12C}"/>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graphicEl>
                                              <a:dgm id="{09661D95-ACFF-1744-8E15-E9606CB09B9F}"/>
                                            </p:graphicEl>
                                          </p:spTgt>
                                        </p:tgtEl>
                                        <p:attrNameLst>
                                          <p:attrName>style.visibility</p:attrName>
                                        </p:attrNameLst>
                                      </p:cBhvr>
                                      <p:to>
                                        <p:strVal val="visible"/>
                                      </p:to>
                                    </p:set>
                                    <p:animEffect transition="in" filter="fade">
                                      <p:cBhvr>
                                        <p:cTn id="11" dur="500"/>
                                        <p:tgtEl>
                                          <p:spTgt spid="2">
                                            <p:graphicEl>
                                              <a:dgm id="{09661D95-ACFF-1744-8E15-E9606CB09B9F}"/>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
                                            <p:graphicEl>
                                              <a:dgm id="{6F863FB7-4116-4C47-B698-85865471E084}"/>
                                            </p:graphicEl>
                                          </p:spTgt>
                                        </p:tgtEl>
                                        <p:attrNameLst>
                                          <p:attrName>style.visibility</p:attrName>
                                        </p:attrNameLst>
                                      </p:cBhvr>
                                      <p:to>
                                        <p:strVal val="visible"/>
                                      </p:to>
                                    </p:set>
                                    <p:animEffect transition="in" filter="wipe(up)">
                                      <p:cBhvr>
                                        <p:cTn id="16" dur="500"/>
                                        <p:tgtEl>
                                          <p:spTgt spid="2">
                                            <p:graphicEl>
                                              <a:dgm id="{6F863FB7-4116-4C47-B698-85865471E084}"/>
                                            </p:graphic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
                                            <p:graphicEl>
                                              <a:dgm id="{3561C241-7826-7F4C-A9FD-49E8F8F29894}"/>
                                            </p:graphicEl>
                                          </p:spTgt>
                                        </p:tgtEl>
                                        <p:attrNameLst>
                                          <p:attrName>style.visibility</p:attrName>
                                        </p:attrNameLst>
                                      </p:cBhvr>
                                      <p:to>
                                        <p:strVal val="visible"/>
                                      </p:to>
                                    </p:set>
                                    <p:animEffect transition="in" filter="fade">
                                      <p:cBhvr>
                                        <p:cTn id="20" dur="500"/>
                                        <p:tgtEl>
                                          <p:spTgt spid="2">
                                            <p:graphicEl>
                                              <a:dgm id="{3561C241-7826-7F4C-A9FD-49E8F8F2989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239167" y="609600"/>
            <a:ext cx="4057585" cy="5029200"/>
          </a:xfrm>
        </p:spPr>
        <p:txBody>
          <a:bodyPr>
            <a:normAutofit/>
          </a:bodyPr>
          <a:lstStyle/>
          <a:p>
            <a:pPr>
              <a:lnSpc>
                <a:spcPct val="90000"/>
              </a:lnSpc>
              <a:defRPr/>
            </a:pPr>
            <a:r>
              <a:rPr lang="en-US" sz="3600" dirty="0">
                <a:latin typeface="Franklin Gothic Medium"/>
                <a:cs typeface="Franklin Gothic Medium"/>
              </a:rPr>
              <a:t>Profit-Driven </a:t>
            </a:r>
            <a:r>
              <a:rPr lang="en-US" sz="3600" dirty="0" smtClean="0">
                <a:latin typeface="Franklin Gothic Medium"/>
                <a:cs typeface="Franklin Gothic Medium"/>
              </a:rPr>
              <a:t>ACO’s</a:t>
            </a:r>
            <a:r>
              <a:rPr lang="en-US" sz="3600" dirty="0">
                <a:latin typeface="Franklin Gothic Medium"/>
                <a:cs typeface="Franklin Gothic Medium"/>
              </a:rPr>
              <a:t>:</a:t>
            </a:r>
            <a:br>
              <a:rPr lang="en-US" sz="3600" dirty="0">
                <a:latin typeface="Franklin Gothic Medium"/>
                <a:cs typeface="Franklin Gothic Medium"/>
              </a:rPr>
            </a:br>
            <a:r>
              <a:rPr lang="en-US" sz="5400" dirty="0">
                <a:latin typeface="Franklin Gothic Medium"/>
                <a:cs typeface="Franklin Gothic Medium"/>
              </a:rPr>
              <a:t>A</a:t>
            </a:r>
            <a:r>
              <a:rPr lang="en-US" sz="5400" dirty="0" smtClean="0">
                <a:latin typeface="Franklin Gothic Medium"/>
                <a:cs typeface="Franklin Gothic Medium"/>
              </a:rPr>
              <a:t> </a:t>
            </a:r>
            <a:r>
              <a:rPr lang="en-US" sz="5400" dirty="0">
                <a:latin typeface="Franklin Gothic Medium"/>
                <a:cs typeface="Franklin Gothic Medium"/>
              </a:rPr>
              <a:t>Cautionary </a:t>
            </a:r>
            <a:r>
              <a:rPr lang="en-US" sz="5400" dirty="0" smtClean="0">
                <a:latin typeface="Franklin Gothic Medium"/>
                <a:cs typeface="Franklin Gothic Medium"/>
              </a:rPr>
              <a:t>Tale from Medicare </a:t>
            </a:r>
            <a:r>
              <a:rPr lang="en-US" sz="5400" dirty="0">
                <a:latin typeface="Franklin Gothic Medium"/>
                <a:cs typeface="Franklin Gothic Medium"/>
              </a:rPr>
              <a:t>HMOs </a:t>
            </a:r>
          </a:p>
        </p:txBody>
      </p:sp>
      <p:pic>
        <p:nvPicPr>
          <p:cNvPr id="3" name="Picture 2" descr="As Good As It Gets.bmp"/>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9000" contrast="30000"/>
                    </a14:imgEffect>
                  </a14:imgLayer>
                </a14:imgProps>
              </a:ext>
            </a:extLst>
          </a:blip>
          <a:stretch>
            <a:fillRect/>
          </a:stretch>
        </p:blipFill>
        <p:spPr>
          <a:xfrm>
            <a:off x="4308119" y="1413442"/>
            <a:ext cx="4540909" cy="3405682"/>
          </a:xfrm>
          <a:prstGeom prst="rect">
            <a:avLst/>
          </a:prstGeom>
          <a:ln>
            <a:solidFill>
              <a:srgbClr val="0033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56779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84394" y="6150113"/>
            <a:ext cx="5259606" cy="584776"/>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AARP Survey – Health Affairs 1998;17(6):181</a:t>
            </a:r>
          </a:p>
          <a:p>
            <a:pPr algn="r"/>
            <a:r>
              <a:rPr lang="en-US" sz="1600" dirty="0" smtClean="0">
                <a:solidFill>
                  <a:schemeClr val="bg2"/>
                </a:solidFill>
                <a:latin typeface="Franklin Gothic Book" pitchFamily="34" charset="0"/>
              </a:rPr>
              <a:t>EBRI Notes 10/2006</a:t>
            </a:r>
            <a:endParaRPr lang="en-US" sz="1600" dirty="0">
              <a:solidFill>
                <a:schemeClr val="bg2"/>
              </a:solidFill>
              <a:latin typeface="Franklin Gothic Book" pitchFamily="34" charset="0"/>
            </a:endParaRPr>
          </a:p>
        </p:txBody>
      </p:sp>
      <p:sp>
        <p:nvSpPr>
          <p:cNvPr id="2" name="TextBox 1"/>
          <p:cNvSpPr txBox="1"/>
          <p:nvPr/>
        </p:nvSpPr>
        <p:spPr>
          <a:xfrm>
            <a:off x="107212" y="4609797"/>
            <a:ext cx="3034943" cy="1323439"/>
          </a:xfrm>
          <a:prstGeom prst="rect">
            <a:avLst/>
          </a:prstGeom>
          <a:noFill/>
        </p:spPr>
        <p:txBody>
          <a:bodyPr wrap="square" rtlCol="0">
            <a:spAutoFit/>
          </a:bodyPr>
          <a:lstStyle/>
          <a:p>
            <a:r>
              <a:rPr lang="en-US" sz="2000" dirty="0" smtClean="0">
                <a:latin typeface="Franklin Gothic Book"/>
                <a:cs typeface="Franklin Gothic Book"/>
              </a:rPr>
              <a:t>Note: Reading level needed to understand insurance policy descriptions = college</a:t>
            </a:r>
            <a:endParaRPr lang="en-US" sz="2000" dirty="0">
              <a:latin typeface="Franklin Gothic Book"/>
              <a:cs typeface="Franklin Gothic Book"/>
            </a:endParaRPr>
          </a:p>
        </p:txBody>
      </p:sp>
      <p:sp>
        <p:nvSpPr>
          <p:cNvPr id="4" name="Title 3"/>
          <p:cNvSpPr>
            <a:spLocks noGrp="1"/>
          </p:cNvSpPr>
          <p:nvPr>
            <p:ph type="title"/>
          </p:nvPr>
        </p:nvSpPr>
        <p:spPr>
          <a:xfrm>
            <a:off x="0" y="171898"/>
            <a:ext cx="9144000" cy="1143000"/>
          </a:xfrm>
        </p:spPr>
        <p:txBody>
          <a:bodyPr>
            <a:normAutofit fontScale="90000"/>
          </a:bodyPr>
          <a:lstStyle/>
          <a:p>
            <a:r>
              <a:rPr lang="en-US" sz="4000" dirty="0" smtClean="0"/>
              <a:t>Can Seniors Make Informed HMO Choices?</a:t>
            </a:r>
            <a:br>
              <a:rPr lang="en-US" sz="4000" dirty="0" smtClean="0"/>
            </a:br>
            <a:r>
              <a:rPr lang="en-US" sz="2200" dirty="0" smtClean="0">
                <a:latin typeface="Franklin Gothic Book"/>
                <a:cs typeface="Franklin Gothic Book"/>
              </a:rPr>
              <a:t>Proportion with knowledge of how HMOs work</a:t>
            </a:r>
            <a:endParaRPr lang="en-US" sz="2200" dirty="0">
              <a:latin typeface="Franklin Gothic Book"/>
              <a:cs typeface="Franklin Gothic Book"/>
            </a:endParaRPr>
          </a:p>
        </p:txBody>
      </p:sp>
      <p:graphicFrame>
        <p:nvGraphicFramePr>
          <p:cNvPr id="5" name="Chart 4"/>
          <p:cNvGraphicFramePr/>
          <p:nvPr>
            <p:extLst>
              <p:ext uri="{D42A27DB-BD31-4B8C-83A1-F6EECF244321}">
                <p14:modId xmlns:p14="http://schemas.microsoft.com/office/powerpoint/2010/main" val="3152519918"/>
              </p:ext>
            </p:extLst>
          </p:nvPr>
        </p:nvGraphicFramePr>
        <p:xfrm>
          <a:off x="453592" y="1261716"/>
          <a:ext cx="8148160" cy="47417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154187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Full Time Jobs Provide</a:t>
            </a:r>
            <a:br>
              <a:rPr lang="en-US" dirty="0" smtClean="0"/>
            </a:br>
            <a:r>
              <a:rPr lang="en-US" dirty="0" smtClean="0"/>
              <a:t>Little Protection for Hispanics</a:t>
            </a:r>
            <a:endParaRPr lang="en-US" dirty="0"/>
          </a:p>
        </p:txBody>
      </p:sp>
      <p:sp>
        <p:nvSpPr>
          <p:cNvPr id="3" name="TextBox 2"/>
          <p:cNvSpPr txBox="1"/>
          <p:nvPr/>
        </p:nvSpPr>
        <p:spPr>
          <a:xfrm>
            <a:off x="3423515" y="6253248"/>
            <a:ext cx="5720486"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Commonwealth Fund, 3/2000</a:t>
            </a:r>
            <a:endParaRPr lang="en-US" sz="1600" dirty="0">
              <a:solidFill>
                <a:schemeClr val="bg2"/>
              </a:solidFill>
              <a:latin typeface="Franklin Gothic Book" pitchFamily="34" charset="0"/>
            </a:endParaRPr>
          </a:p>
        </p:txBody>
      </p:sp>
      <p:sp>
        <p:nvSpPr>
          <p:cNvPr id="4" name="TextBox 3"/>
          <p:cNvSpPr txBox="1"/>
          <p:nvPr/>
        </p:nvSpPr>
        <p:spPr>
          <a:xfrm>
            <a:off x="0" y="1821483"/>
            <a:ext cx="1492301" cy="2246769"/>
          </a:xfrm>
          <a:prstGeom prst="rect">
            <a:avLst/>
          </a:prstGeom>
          <a:noFill/>
        </p:spPr>
        <p:txBody>
          <a:bodyPr wrap="square" rtlCol="0">
            <a:spAutoFit/>
          </a:bodyPr>
          <a:lstStyle/>
          <a:p>
            <a:pPr algn="ctr"/>
            <a:r>
              <a:rPr lang="en-US" sz="2000" dirty="0" smtClean="0">
                <a:latin typeface="Franklin Gothic Book"/>
                <a:cs typeface="Franklin Gothic Book"/>
              </a:rPr>
              <a:t>Percent of non-elderly in families with a full-time worker who are uninsured</a:t>
            </a:r>
            <a:endParaRPr lang="en-US" sz="2000" dirty="0">
              <a:latin typeface="Franklin Gothic Book"/>
              <a:cs typeface="Franklin Gothic Book"/>
            </a:endParaRPr>
          </a:p>
        </p:txBody>
      </p:sp>
      <p:graphicFrame>
        <p:nvGraphicFramePr>
          <p:cNvPr id="5" name="Chart 4"/>
          <p:cNvGraphicFramePr/>
          <p:nvPr>
            <p:extLst>
              <p:ext uri="{D42A27DB-BD31-4B8C-83A1-F6EECF244321}">
                <p14:modId xmlns:p14="http://schemas.microsoft.com/office/powerpoint/2010/main" val="3896576845"/>
              </p:ext>
            </p:extLst>
          </p:nvPr>
        </p:nvGraphicFramePr>
        <p:xfrm>
          <a:off x="1524000" y="1375258"/>
          <a:ext cx="7195718" cy="462320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323429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84394" y="6150113"/>
            <a:ext cx="5259606" cy="584776"/>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Analysis based upon 2008 data</a:t>
            </a:r>
          </a:p>
          <a:p>
            <a:pPr algn="r"/>
            <a:r>
              <a:rPr lang="en-US" sz="1600" dirty="0" smtClean="0">
                <a:solidFill>
                  <a:schemeClr val="bg2"/>
                </a:solidFill>
                <a:latin typeface="Franklin Gothic Book" pitchFamily="34" charset="0"/>
              </a:rPr>
              <a:t>Source: NBER 18166 – June, 2012</a:t>
            </a:r>
            <a:endParaRPr lang="en-US" sz="1600" dirty="0">
              <a:solidFill>
                <a:schemeClr val="bg2"/>
              </a:solidFill>
              <a:latin typeface="Franklin Gothic Book" pitchFamily="34" charset="0"/>
            </a:endParaRPr>
          </a:p>
        </p:txBody>
      </p:sp>
      <p:sp>
        <p:nvSpPr>
          <p:cNvPr id="2" name="TextBox 1"/>
          <p:cNvSpPr txBox="1"/>
          <p:nvPr/>
        </p:nvSpPr>
        <p:spPr>
          <a:xfrm>
            <a:off x="57730" y="4931411"/>
            <a:ext cx="2523621" cy="1015663"/>
          </a:xfrm>
          <a:prstGeom prst="rect">
            <a:avLst/>
          </a:prstGeom>
          <a:noFill/>
        </p:spPr>
        <p:txBody>
          <a:bodyPr wrap="square" rtlCol="0">
            <a:spAutoFit/>
          </a:bodyPr>
          <a:lstStyle/>
          <a:p>
            <a:r>
              <a:rPr lang="en-US" sz="2000" dirty="0" smtClean="0">
                <a:latin typeface="Franklin Gothic Book"/>
                <a:cs typeface="Franklin Gothic Book"/>
              </a:rPr>
              <a:t>Note: Economically Optimal = Plan that minimized costs. </a:t>
            </a:r>
          </a:p>
        </p:txBody>
      </p:sp>
      <p:sp>
        <p:nvSpPr>
          <p:cNvPr id="4" name="Title 3"/>
          <p:cNvSpPr>
            <a:spLocks noGrp="1"/>
          </p:cNvSpPr>
          <p:nvPr>
            <p:ph type="title"/>
          </p:nvPr>
        </p:nvSpPr>
        <p:spPr>
          <a:xfrm>
            <a:off x="0" y="171898"/>
            <a:ext cx="9144000" cy="1143000"/>
          </a:xfrm>
        </p:spPr>
        <p:txBody>
          <a:bodyPr>
            <a:normAutofit fontScale="90000"/>
          </a:bodyPr>
          <a:lstStyle/>
          <a:p>
            <a:r>
              <a:rPr lang="en-US" sz="4000" dirty="0" smtClean="0"/>
              <a:t>Medicare Enrollees </a:t>
            </a:r>
            <a:br>
              <a:rPr lang="en-US" sz="4000" dirty="0" smtClean="0"/>
            </a:br>
            <a:r>
              <a:rPr lang="en-US" sz="4000" dirty="0" smtClean="0"/>
              <a:t>Choose Poorly Among Drug Plans</a:t>
            </a:r>
            <a:br>
              <a:rPr lang="en-US" sz="4000" dirty="0" smtClean="0"/>
            </a:br>
            <a:r>
              <a:rPr lang="en-US" sz="2200" dirty="0" smtClean="0">
                <a:latin typeface="Franklin Gothic Book"/>
                <a:cs typeface="Franklin Gothic Book"/>
              </a:rPr>
              <a:t>&lt;16% enrolled in economically optimal Part D plan*</a:t>
            </a:r>
            <a:endParaRPr lang="en-US" sz="2200" dirty="0">
              <a:latin typeface="Franklin Gothic Book"/>
              <a:cs typeface="Franklin Gothic Book"/>
            </a:endParaRPr>
          </a:p>
        </p:txBody>
      </p:sp>
      <p:graphicFrame>
        <p:nvGraphicFramePr>
          <p:cNvPr id="5" name="Chart 4"/>
          <p:cNvGraphicFramePr/>
          <p:nvPr>
            <p:extLst>
              <p:ext uri="{D42A27DB-BD31-4B8C-83A1-F6EECF244321}">
                <p14:modId xmlns:p14="http://schemas.microsoft.com/office/powerpoint/2010/main" val="2396975024"/>
              </p:ext>
            </p:extLst>
          </p:nvPr>
        </p:nvGraphicFramePr>
        <p:xfrm>
          <a:off x="453592" y="1360674"/>
          <a:ext cx="8148160" cy="47417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750619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2" descr="msotw9_temp0"/>
          <p:cNvPicPr>
            <a:picLocks noChangeAspect="1" noChangeArrowheads="1"/>
          </p:cNvPicPr>
          <p:nvPr/>
        </p:nvPicPr>
        <p:blipFill rotWithShape="1">
          <a:blip r:embed="rId2">
            <a:extLst>
              <a:ext uri="{28A0092B-C50C-407E-A947-70E740481C1C}">
                <a14:useLocalDpi xmlns:a14="http://schemas.microsoft.com/office/drawing/2010/main" val="0"/>
              </a:ext>
            </a:extLst>
          </a:blip>
          <a:srcRect l="9881" t="45069" r="18728" b="12137"/>
          <a:stretch/>
        </p:blipFill>
        <p:spPr bwMode="auto">
          <a:xfrm>
            <a:off x="724716" y="313367"/>
            <a:ext cx="7694568" cy="5470738"/>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58711" y="5005628"/>
            <a:ext cx="6226579" cy="707886"/>
          </a:xfrm>
          <a:prstGeom prst="rect">
            <a:avLst/>
          </a:prstGeom>
          <a:solidFill>
            <a:schemeClr val="bg1"/>
          </a:solidFill>
        </p:spPr>
        <p:txBody>
          <a:bodyPr wrap="square" rtlCol="0">
            <a:spAutoFit/>
          </a:bodyPr>
          <a:lstStyle/>
          <a:p>
            <a:pPr algn="ctr"/>
            <a:r>
              <a:rPr lang="en-US" sz="2000" dirty="0" smtClean="0">
                <a:latin typeface="Franklin Gothic Book"/>
                <a:cs typeface="Franklin Gothic Book"/>
              </a:rPr>
              <a:t>“I just hope that when your mother is as old as I am </a:t>
            </a:r>
          </a:p>
          <a:p>
            <a:pPr algn="ctr"/>
            <a:r>
              <a:rPr lang="en-US" sz="2000" dirty="0" smtClean="0">
                <a:latin typeface="Franklin Gothic Book"/>
                <a:cs typeface="Franklin Gothic Book"/>
              </a:rPr>
              <a:t>you’ll be able to help her figure out Medicare Part D”</a:t>
            </a:r>
            <a:endParaRPr lang="en-US" sz="2000" dirty="0">
              <a:latin typeface="Franklin Gothic Book"/>
              <a:cs typeface="Franklin Gothic Book"/>
            </a:endParaRPr>
          </a:p>
        </p:txBody>
      </p:sp>
    </p:spTree>
    <p:extLst>
      <p:ext uri="{BB962C8B-B14F-4D97-AF65-F5344CB8AC3E}">
        <p14:creationId xmlns:p14="http://schemas.microsoft.com/office/powerpoint/2010/main" val="5324942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71898"/>
            <a:ext cx="9144000" cy="1143000"/>
          </a:xfrm>
        </p:spPr>
        <p:txBody>
          <a:bodyPr>
            <a:normAutofit fontScale="90000"/>
          </a:bodyPr>
          <a:lstStyle/>
          <a:p>
            <a:r>
              <a:rPr lang="en-US" sz="4000" dirty="0" smtClean="0"/>
              <a:t>Private Medicare Advantage Plans’ </a:t>
            </a:r>
            <a:br>
              <a:rPr lang="en-US" sz="4000" dirty="0" smtClean="0"/>
            </a:br>
            <a:r>
              <a:rPr lang="en-US" sz="4000" dirty="0" smtClean="0"/>
              <a:t>High Overhead</a:t>
            </a:r>
            <a:endParaRPr lang="en-US" sz="4000" dirty="0"/>
          </a:p>
        </p:txBody>
      </p:sp>
      <p:sp>
        <p:nvSpPr>
          <p:cNvPr id="7" name="TextBox 6"/>
          <p:cNvSpPr txBox="1"/>
          <p:nvPr/>
        </p:nvSpPr>
        <p:spPr>
          <a:xfrm>
            <a:off x="3884394" y="6150113"/>
            <a:ext cx="5259606" cy="584776"/>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US House Committee on Energy and Commerce. December, 2009</a:t>
            </a:r>
            <a:endParaRPr lang="en-US" sz="1600" dirty="0">
              <a:solidFill>
                <a:schemeClr val="bg2"/>
              </a:solidFill>
              <a:latin typeface="Franklin Gothic Book" pitchFamily="34" charset="0"/>
            </a:endParaRPr>
          </a:p>
        </p:txBody>
      </p:sp>
      <p:sp>
        <p:nvSpPr>
          <p:cNvPr id="8" name="TextBox 7"/>
          <p:cNvSpPr txBox="1"/>
          <p:nvPr/>
        </p:nvSpPr>
        <p:spPr>
          <a:xfrm>
            <a:off x="-1" y="2385671"/>
            <a:ext cx="1665919" cy="1015663"/>
          </a:xfrm>
          <a:prstGeom prst="rect">
            <a:avLst/>
          </a:prstGeom>
          <a:noFill/>
        </p:spPr>
        <p:txBody>
          <a:bodyPr wrap="square" rtlCol="0">
            <a:spAutoFit/>
          </a:bodyPr>
          <a:lstStyle/>
          <a:p>
            <a:pPr algn="ctr"/>
            <a:r>
              <a:rPr lang="en-US" sz="2000" dirty="0" smtClean="0">
                <a:latin typeface="Franklin Gothic Book"/>
                <a:cs typeface="Franklin Gothic Book"/>
              </a:rPr>
              <a:t>Overhead </a:t>
            </a:r>
          </a:p>
          <a:p>
            <a:pPr algn="ctr"/>
            <a:r>
              <a:rPr lang="en-US" sz="2000" dirty="0" smtClean="0">
                <a:latin typeface="Franklin Gothic Book"/>
                <a:cs typeface="Franklin Gothic Book"/>
              </a:rPr>
              <a:t>per enrollee</a:t>
            </a:r>
          </a:p>
          <a:p>
            <a:pPr algn="ctr"/>
            <a:r>
              <a:rPr lang="en-US" sz="2000" dirty="0" smtClean="0">
                <a:latin typeface="Franklin Gothic Book"/>
                <a:cs typeface="Franklin Gothic Book"/>
              </a:rPr>
              <a:t>2008</a:t>
            </a:r>
            <a:endParaRPr lang="en-US" sz="2000" dirty="0">
              <a:latin typeface="Franklin Gothic Book"/>
              <a:cs typeface="Franklin Gothic Book"/>
            </a:endParaRPr>
          </a:p>
        </p:txBody>
      </p:sp>
      <p:graphicFrame>
        <p:nvGraphicFramePr>
          <p:cNvPr id="2" name="Chart 1"/>
          <p:cNvGraphicFramePr/>
          <p:nvPr>
            <p:extLst>
              <p:ext uri="{D42A27DB-BD31-4B8C-83A1-F6EECF244321}">
                <p14:modId xmlns:p14="http://schemas.microsoft.com/office/powerpoint/2010/main" val="1898709488"/>
              </p:ext>
            </p:extLst>
          </p:nvPr>
        </p:nvGraphicFramePr>
        <p:xfrm>
          <a:off x="1763165" y="1253469"/>
          <a:ext cx="6937551" cy="45190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154933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2514" name="Rectangle 2"/>
          <p:cNvSpPr>
            <a:spLocks noGrp="1" noChangeArrowheads="1"/>
          </p:cNvSpPr>
          <p:nvPr>
            <p:ph type="ctrTitle"/>
          </p:nvPr>
        </p:nvSpPr>
        <p:spPr>
          <a:xfrm>
            <a:off x="0" y="2130425"/>
            <a:ext cx="9144000" cy="1470025"/>
          </a:xfrm>
        </p:spPr>
        <p:txBody>
          <a:bodyPr>
            <a:normAutofit fontScale="90000"/>
          </a:bodyPr>
          <a:lstStyle/>
          <a:p>
            <a:pPr eaLnBrk="1" hangingPunct="1">
              <a:defRPr/>
            </a:pPr>
            <a:r>
              <a:rPr lang="en-US" sz="3100" dirty="0" smtClean="0">
                <a:latin typeface="Franklin Gothic Medium"/>
                <a:cs typeface="Franklin Gothic Medium"/>
              </a:rPr>
              <a:t>Despite Medicare’s lower overhead, </a:t>
            </a:r>
            <a:br>
              <a:rPr lang="en-US" sz="3100" dirty="0" smtClean="0">
                <a:latin typeface="Franklin Gothic Medium"/>
                <a:cs typeface="Franklin Gothic Medium"/>
              </a:rPr>
            </a:br>
            <a:r>
              <a:rPr lang="en-US" sz="6700" dirty="0" smtClean="0">
                <a:latin typeface="Franklin Gothic Medium"/>
                <a:cs typeface="Franklin Gothic Medium"/>
              </a:rPr>
              <a:t>Enrollment of </a:t>
            </a:r>
            <a:br>
              <a:rPr lang="en-US" sz="6700" dirty="0" smtClean="0">
                <a:latin typeface="Franklin Gothic Medium"/>
                <a:cs typeface="Franklin Gothic Medium"/>
              </a:rPr>
            </a:br>
            <a:r>
              <a:rPr lang="en-US" sz="6700" dirty="0" smtClean="0">
                <a:latin typeface="Franklin Gothic Medium"/>
                <a:cs typeface="Franklin Gothic Medium"/>
              </a:rPr>
              <a:t>Medicare Patients </a:t>
            </a:r>
            <a:br>
              <a:rPr lang="en-US" sz="6700" dirty="0" smtClean="0">
                <a:latin typeface="Franklin Gothic Medium"/>
                <a:cs typeface="Franklin Gothic Medium"/>
              </a:rPr>
            </a:br>
            <a:r>
              <a:rPr lang="en-US" sz="6700" dirty="0" smtClean="0">
                <a:latin typeface="Franklin Gothic Medium"/>
                <a:cs typeface="Franklin Gothic Medium"/>
              </a:rPr>
              <a:t>In Private Plans </a:t>
            </a:r>
            <a:br>
              <a:rPr lang="en-US" sz="6700" dirty="0" smtClean="0">
                <a:latin typeface="Franklin Gothic Medium"/>
                <a:cs typeface="Franklin Gothic Medium"/>
              </a:rPr>
            </a:br>
            <a:r>
              <a:rPr lang="en-US" sz="6700" dirty="0" smtClean="0">
                <a:latin typeface="Franklin Gothic Medium"/>
                <a:cs typeface="Franklin Gothic Medium"/>
              </a:rPr>
              <a:t>Has Grown</a:t>
            </a:r>
            <a:endParaRPr lang="en-US" sz="6700" dirty="0">
              <a:latin typeface="Franklin Gothic Medium"/>
              <a:cs typeface="Franklin Gothic Medium"/>
            </a:endParaRPr>
          </a:p>
        </p:txBody>
      </p:sp>
    </p:spTree>
    <p:extLst>
      <p:ext uri="{BB962C8B-B14F-4D97-AF65-F5344CB8AC3E}">
        <p14:creationId xmlns:p14="http://schemas.microsoft.com/office/powerpoint/2010/main" val="298684141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Medicare HMO Enrollment</a:t>
            </a:r>
            <a:endParaRPr lang="en-US" dirty="0"/>
          </a:p>
        </p:txBody>
      </p:sp>
      <p:sp>
        <p:nvSpPr>
          <p:cNvPr id="3" name="TextBox 2"/>
          <p:cNvSpPr txBox="1"/>
          <p:nvPr/>
        </p:nvSpPr>
        <p:spPr>
          <a:xfrm>
            <a:off x="3386937" y="6253249"/>
            <a:ext cx="5757065"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CMS</a:t>
            </a:r>
          </a:p>
        </p:txBody>
      </p:sp>
      <p:graphicFrame>
        <p:nvGraphicFramePr>
          <p:cNvPr id="4" name="Table 3"/>
          <p:cNvGraphicFramePr>
            <a:graphicFrameLocks noGrp="1"/>
          </p:cNvGraphicFramePr>
          <p:nvPr>
            <p:extLst>
              <p:ext uri="{D42A27DB-BD31-4B8C-83A1-F6EECF244321}">
                <p14:modId xmlns:p14="http://schemas.microsoft.com/office/powerpoint/2010/main" val="2703498401"/>
              </p:ext>
            </p:extLst>
          </p:nvPr>
        </p:nvGraphicFramePr>
        <p:xfrm>
          <a:off x="832959" y="5538334"/>
          <a:ext cx="8115174" cy="396240"/>
        </p:xfrm>
        <a:graphic>
          <a:graphicData uri="http://schemas.openxmlformats.org/drawingml/2006/table">
            <a:tbl>
              <a:tblPr>
                <a:tableStyleId>{2D5ABB26-0587-4C30-8999-92F81FD0307C}</a:tableStyleId>
              </a:tblPr>
              <a:tblGrid>
                <a:gridCol w="1352529"/>
                <a:gridCol w="1352529"/>
                <a:gridCol w="1352529"/>
                <a:gridCol w="1352529"/>
                <a:gridCol w="1352529"/>
                <a:gridCol w="1352529"/>
              </a:tblGrid>
              <a:tr h="370840">
                <a:tc>
                  <a:txBody>
                    <a:bodyPr/>
                    <a:lstStyle/>
                    <a:p>
                      <a:pPr algn="ctr"/>
                      <a:r>
                        <a:rPr lang="en-US" sz="2000" dirty="0" smtClean="0">
                          <a:latin typeface="Franklin Gothic Book"/>
                          <a:cs typeface="Franklin Gothic Book"/>
                        </a:rPr>
                        <a:t>1985</a:t>
                      </a:r>
                      <a:endParaRPr lang="en-US" sz="2000" dirty="0">
                        <a:latin typeface="Franklin Gothic Book"/>
                        <a:cs typeface="Franklin Gothic Book"/>
                      </a:endParaRPr>
                    </a:p>
                  </a:txBody>
                  <a:tcPr/>
                </a:tc>
                <a:tc>
                  <a:txBody>
                    <a:bodyPr/>
                    <a:lstStyle/>
                    <a:p>
                      <a:pPr algn="ctr"/>
                      <a:r>
                        <a:rPr lang="en-US" sz="2000" dirty="0" smtClean="0">
                          <a:latin typeface="Franklin Gothic Book"/>
                          <a:cs typeface="Franklin Gothic Book"/>
                        </a:rPr>
                        <a:t>1990</a:t>
                      </a:r>
                      <a:endParaRPr lang="en-US" sz="2000" dirty="0">
                        <a:latin typeface="Franklin Gothic Book"/>
                        <a:cs typeface="Franklin Gothic Book"/>
                      </a:endParaRPr>
                    </a:p>
                  </a:txBody>
                  <a:tcPr/>
                </a:tc>
                <a:tc>
                  <a:txBody>
                    <a:bodyPr/>
                    <a:lstStyle/>
                    <a:p>
                      <a:pPr algn="ctr"/>
                      <a:r>
                        <a:rPr lang="en-US" sz="2000" dirty="0" smtClean="0">
                          <a:latin typeface="Franklin Gothic Book"/>
                          <a:cs typeface="Franklin Gothic Book"/>
                        </a:rPr>
                        <a:t>1995</a:t>
                      </a:r>
                      <a:endParaRPr lang="en-US" sz="2000" dirty="0">
                        <a:latin typeface="Franklin Gothic Book"/>
                        <a:cs typeface="Franklin Gothic Book"/>
                      </a:endParaRPr>
                    </a:p>
                  </a:txBody>
                  <a:tcPr/>
                </a:tc>
                <a:tc>
                  <a:txBody>
                    <a:bodyPr/>
                    <a:lstStyle/>
                    <a:p>
                      <a:pPr algn="ctr"/>
                      <a:r>
                        <a:rPr lang="en-US" sz="2000" dirty="0" smtClean="0">
                          <a:latin typeface="Franklin Gothic Book"/>
                          <a:cs typeface="Franklin Gothic Book"/>
                        </a:rPr>
                        <a:t>2000</a:t>
                      </a:r>
                      <a:endParaRPr lang="en-US" sz="2000" dirty="0">
                        <a:latin typeface="Franklin Gothic Book"/>
                        <a:cs typeface="Franklin Gothic Book"/>
                      </a:endParaRPr>
                    </a:p>
                  </a:txBody>
                  <a:tcPr/>
                </a:tc>
                <a:tc>
                  <a:txBody>
                    <a:bodyPr/>
                    <a:lstStyle/>
                    <a:p>
                      <a:pPr algn="ctr"/>
                      <a:r>
                        <a:rPr lang="en-US" sz="2000" dirty="0" smtClean="0">
                          <a:latin typeface="Franklin Gothic Book"/>
                          <a:cs typeface="Franklin Gothic Book"/>
                        </a:rPr>
                        <a:t>2005</a:t>
                      </a:r>
                      <a:endParaRPr lang="en-US" sz="2000" dirty="0">
                        <a:latin typeface="Franklin Gothic Book"/>
                        <a:cs typeface="Franklin Gothic Book"/>
                      </a:endParaRPr>
                    </a:p>
                  </a:txBody>
                  <a:tcPr/>
                </a:tc>
                <a:tc>
                  <a:txBody>
                    <a:bodyPr/>
                    <a:lstStyle/>
                    <a:p>
                      <a:pPr algn="r"/>
                      <a:r>
                        <a:rPr lang="en-US" sz="2000" dirty="0" smtClean="0">
                          <a:latin typeface="Franklin Gothic Book"/>
                          <a:cs typeface="Franklin Gothic Book"/>
                        </a:rPr>
                        <a:t>2012</a:t>
                      </a:r>
                      <a:endParaRPr lang="en-US" sz="2000" dirty="0">
                        <a:latin typeface="Franklin Gothic Book"/>
                        <a:cs typeface="Franklin Gothic Book"/>
                      </a:endParaRPr>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76326341"/>
              </p:ext>
            </p:extLst>
          </p:nvPr>
        </p:nvGraphicFramePr>
        <p:xfrm>
          <a:off x="690067" y="1075332"/>
          <a:ext cx="538886" cy="4812672"/>
        </p:xfrm>
        <a:graphic>
          <a:graphicData uri="http://schemas.openxmlformats.org/drawingml/2006/table">
            <a:tbl>
              <a:tblPr>
                <a:tableStyleId>{2D5ABB26-0587-4C30-8999-92F81FD0307C}</a:tableStyleId>
              </a:tblPr>
              <a:tblGrid>
                <a:gridCol w="538886"/>
              </a:tblGrid>
              <a:tr h="601584">
                <a:tc>
                  <a:txBody>
                    <a:bodyPr/>
                    <a:lstStyle/>
                    <a:p>
                      <a:pPr algn="r"/>
                      <a:r>
                        <a:rPr lang="en-US" sz="2000" dirty="0" smtClean="0">
                          <a:latin typeface="Franklin Gothic Book"/>
                          <a:cs typeface="Franklin Gothic Book"/>
                        </a:rPr>
                        <a:t>14</a:t>
                      </a:r>
                      <a:endParaRPr lang="en-US" sz="2000" dirty="0">
                        <a:latin typeface="Franklin Gothic Book"/>
                        <a:cs typeface="Franklin Gothic Book"/>
                      </a:endParaRPr>
                    </a:p>
                  </a:txBody>
                  <a:tcPr/>
                </a:tc>
              </a:tr>
              <a:tr h="601584">
                <a:tc>
                  <a:txBody>
                    <a:bodyPr/>
                    <a:lstStyle/>
                    <a:p>
                      <a:pPr algn="r"/>
                      <a:r>
                        <a:rPr lang="en-US" sz="2000" dirty="0" smtClean="0">
                          <a:latin typeface="Franklin Gothic Book"/>
                          <a:cs typeface="Franklin Gothic Book"/>
                        </a:rPr>
                        <a:t>12</a:t>
                      </a:r>
                      <a:endParaRPr lang="en-US" sz="2000" dirty="0">
                        <a:latin typeface="Franklin Gothic Book"/>
                        <a:cs typeface="Franklin Gothic Book"/>
                      </a:endParaRPr>
                    </a:p>
                  </a:txBody>
                  <a:tcPr/>
                </a:tc>
              </a:tr>
              <a:tr h="601584">
                <a:tc>
                  <a:txBody>
                    <a:bodyPr/>
                    <a:lstStyle/>
                    <a:p>
                      <a:pPr algn="r"/>
                      <a:r>
                        <a:rPr lang="en-US" sz="2000" dirty="0" smtClean="0">
                          <a:latin typeface="Franklin Gothic Book"/>
                          <a:cs typeface="Franklin Gothic Book"/>
                        </a:rPr>
                        <a:t>10</a:t>
                      </a:r>
                      <a:endParaRPr lang="en-US" sz="2000" dirty="0">
                        <a:latin typeface="Franklin Gothic Book"/>
                        <a:cs typeface="Franklin Gothic Book"/>
                      </a:endParaRPr>
                    </a:p>
                  </a:txBody>
                  <a:tcPr/>
                </a:tc>
              </a:tr>
              <a:tr h="601584">
                <a:tc>
                  <a:txBody>
                    <a:bodyPr/>
                    <a:lstStyle/>
                    <a:p>
                      <a:pPr algn="r"/>
                      <a:r>
                        <a:rPr lang="en-US" sz="2000" dirty="0" smtClean="0">
                          <a:latin typeface="Franklin Gothic Book"/>
                          <a:cs typeface="Franklin Gothic Book"/>
                        </a:rPr>
                        <a:t>8</a:t>
                      </a:r>
                      <a:endParaRPr lang="en-US" sz="2000" dirty="0">
                        <a:latin typeface="Franklin Gothic Book"/>
                        <a:cs typeface="Franklin Gothic Book"/>
                      </a:endParaRPr>
                    </a:p>
                  </a:txBody>
                  <a:tcPr/>
                </a:tc>
              </a:tr>
              <a:tr h="601584">
                <a:tc>
                  <a:txBody>
                    <a:bodyPr/>
                    <a:lstStyle/>
                    <a:p>
                      <a:pPr algn="r"/>
                      <a:r>
                        <a:rPr lang="en-US" sz="2000" dirty="0" smtClean="0">
                          <a:latin typeface="Franklin Gothic Book"/>
                          <a:cs typeface="Franklin Gothic Book"/>
                        </a:rPr>
                        <a:t>6</a:t>
                      </a:r>
                      <a:endParaRPr lang="en-US" sz="2000" dirty="0">
                        <a:latin typeface="Franklin Gothic Book"/>
                        <a:cs typeface="Franklin Gothic Book"/>
                      </a:endParaRPr>
                    </a:p>
                  </a:txBody>
                  <a:tcPr/>
                </a:tc>
              </a:tr>
              <a:tr h="601584">
                <a:tc>
                  <a:txBody>
                    <a:bodyPr/>
                    <a:lstStyle/>
                    <a:p>
                      <a:pPr algn="r"/>
                      <a:r>
                        <a:rPr lang="en-US" sz="2000" dirty="0" smtClean="0">
                          <a:latin typeface="Franklin Gothic Book"/>
                          <a:cs typeface="Franklin Gothic Book"/>
                        </a:rPr>
                        <a:t>4</a:t>
                      </a:r>
                      <a:endParaRPr lang="en-US" sz="2000" dirty="0">
                        <a:latin typeface="Franklin Gothic Book"/>
                        <a:cs typeface="Franklin Gothic Book"/>
                      </a:endParaRPr>
                    </a:p>
                  </a:txBody>
                  <a:tcPr/>
                </a:tc>
              </a:tr>
              <a:tr h="601584">
                <a:tc>
                  <a:txBody>
                    <a:bodyPr/>
                    <a:lstStyle/>
                    <a:p>
                      <a:pPr algn="r"/>
                      <a:r>
                        <a:rPr lang="en-US" sz="2000" dirty="0" smtClean="0">
                          <a:latin typeface="Franklin Gothic Book"/>
                          <a:cs typeface="Franklin Gothic Book"/>
                        </a:rPr>
                        <a:t>2</a:t>
                      </a:r>
                      <a:endParaRPr lang="en-US" sz="2000" dirty="0">
                        <a:latin typeface="Franklin Gothic Book"/>
                        <a:cs typeface="Franklin Gothic Book"/>
                      </a:endParaRPr>
                    </a:p>
                  </a:txBody>
                  <a:tcPr/>
                </a:tc>
              </a:tr>
              <a:tr h="601584">
                <a:tc>
                  <a:txBody>
                    <a:bodyPr/>
                    <a:lstStyle/>
                    <a:p>
                      <a:pPr algn="r"/>
                      <a:r>
                        <a:rPr lang="en-US" sz="2000" dirty="0" smtClean="0">
                          <a:latin typeface="Franklin Gothic Book"/>
                          <a:cs typeface="Franklin Gothic Book"/>
                        </a:rPr>
                        <a:t>0</a:t>
                      </a:r>
                      <a:endParaRPr lang="en-US" sz="2000" dirty="0">
                        <a:latin typeface="Franklin Gothic Book"/>
                        <a:cs typeface="Franklin Gothic Book"/>
                      </a:endParaRPr>
                    </a:p>
                  </a:txBody>
                  <a:tcPr/>
                </a:tc>
              </a:tr>
            </a:tbl>
          </a:graphicData>
        </a:graphic>
      </p:graphicFrame>
      <p:sp>
        <p:nvSpPr>
          <p:cNvPr id="6" name="TextBox 5"/>
          <p:cNvSpPr txBox="1"/>
          <p:nvPr/>
        </p:nvSpPr>
        <p:spPr>
          <a:xfrm rot="16200000">
            <a:off x="-1580084" y="2940711"/>
            <a:ext cx="4128181" cy="400110"/>
          </a:xfrm>
          <a:prstGeom prst="rect">
            <a:avLst/>
          </a:prstGeom>
          <a:noFill/>
        </p:spPr>
        <p:txBody>
          <a:bodyPr wrap="none" rtlCol="0">
            <a:spAutoFit/>
          </a:bodyPr>
          <a:lstStyle/>
          <a:p>
            <a:r>
              <a:rPr lang="en-US" sz="2000" dirty="0" smtClean="0">
                <a:latin typeface="Franklin Gothic Book"/>
                <a:cs typeface="Franklin Gothic Book"/>
              </a:rPr>
              <a:t>Medicare HMO enrollment (Millions)</a:t>
            </a:r>
            <a:endParaRPr lang="en-US" sz="2000" dirty="0">
              <a:latin typeface="Franklin Gothic Book"/>
              <a:cs typeface="Franklin Gothic Book"/>
            </a:endParaRPr>
          </a:p>
        </p:txBody>
      </p:sp>
      <p:sp>
        <p:nvSpPr>
          <p:cNvPr id="7" name="Rectangle 6"/>
          <p:cNvSpPr/>
          <p:nvPr/>
        </p:nvSpPr>
        <p:spPr>
          <a:xfrm>
            <a:off x="1404518" y="1243584"/>
            <a:ext cx="7315200" cy="4294022"/>
          </a:xfrm>
          <a:prstGeom prst="rect">
            <a:avLst/>
          </a:prstGeom>
          <a:solidFill>
            <a:schemeClr val="bg1"/>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p:cNvGraphicFramePr>
            <a:graphicFrameLocks noGrp="1"/>
          </p:cNvGraphicFramePr>
          <p:nvPr>
            <p:extLst>
              <p:ext uri="{D42A27DB-BD31-4B8C-83A1-F6EECF244321}">
                <p14:modId xmlns:p14="http://schemas.microsoft.com/office/powerpoint/2010/main" val="2380105460"/>
              </p:ext>
            </p:extLst>
          </p:nvPr>
        </p:nvGraphicFramePr>
        <p:xfrm>
          <a:off x="1404518" y="1250900"/>
          <a:ext cx="7315200" cy="4282502"/>
        </p:xfrm>
        <a:graphic>
          <a:graphicData uri="http://schemas.openxmlformats.org/drawingml/2006/table">
            <a:tbl>
              <a:tblPr firstRow="1" bandRow="1">
                <a:tableStyleId>{5940675A-B579-460E-94D1-54222C63F5DA}</a:tableStyleId>
              </a:tblPr>
              <a:tblGrid>
                <a:gridCol w="7315200"/>
              </a:tblGrid>
              <a:tr h="611786">
                <a:tc>
                  <a:txBody>
                    <a:bodyPr/>
                    <a:lstStyle/>
                    <a:p>
                      <a:endParaRPr lang="en-US" dirty="0"/>
                    </a:p>
                  </a:txBody>
                  <a:tcPr>
                    <a:lnL w="12700" cmpd="sng">
                      <a:noFill/>
                    </a:lnL>
                    <a:lnR w="12700" cmpd="sng">
                      <a:noFill/>
                    </a:lnR>
                    <a:lnT w="9525" cap="flat" cmpd="sng" algn="ctr">
                      <a:no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r h="611786">
                <a:tc>
                  <a:txBody>
                    <a:bodyPr/>
                    <a:lstStyle/>
                    <a:p>
                      <a:endParaRPr lang="en-US" dirty="0"/>
                    </a:p>
                  </a:txBody>
                  <a:tcPr>
                    <a:lnL w="12700" cmpd="sng">
                      <a:noFill/>
                    </a:lnL>
                    <a:lnR w="127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r h="611786">
                <a:tc>
                  <a:txBody>
                    <a:bodyPr/>
                    <a:lstStyle/>
                    <a:p>
                      <a:endParaRPr lang="en-US" dirty="0"/>
                    </a:p>
                  </a:txBody>
                  <a:tcPr>
                    <a:lnL w="12700" cmpd="sng">
                      <a:noFill/>
                    </a:lnL>
                    <a:lnR w="127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r h="611786">
                <a:tc>
                  <a:txBody>
                    <a:bodyPr/>
                    <a:lstStyle/>
                    <a:p>
                      <a:endParaRPr lang="en-US" dirty="0"/>
                    </a:p>
                  </a:txBody>
                  <a:tcPr>
                    <a:lnL w="12700" cmpd="sng">
                      <a:noFill/>
                    </a:lnL>
                    <a:lnR w="127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r h="611786">
                <a:tc>
                  <a:txBody>
                    <a:bodyPr/>
                    <a:lstStyle/>
                    <a:p>
                      <a:endParaRPr lang="en-US"/>
                    </a:p>
                  </a:txBody>
                  <a:tcPr>
                    <a:lnL w="12700" cmpd="sng">
                      <a:noFill/>
                    </a:lnL>
                    <a:lnR w="127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r h="611786">
                <a:tc>
                  <a:txBody>
                    <a:bodyPr/>
                    <a:lstStyle/>
                    <a:p>
                      <a:endParaRPr lang="en-US"/>
                    </a:p>
                  </a:txBody>
                  <a:tcPr>
                    <a:lnL w="12700" cmpd="sng">
                      <a:noFill/>
                    </a:lnL>
                    <a:lnR w="127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r h="611786">
                <a:tc>
                  <a:txBody>
                    <a:bodyPr/>
                    <a:lstStyle/>
                    <a:p>
                      <a:endParaRPr lang="en-US" dirty="0"/>
                    </a:p>
                  </a:txBody>
                  <a:tcPr>
                    <a:lnL w="12700" cmpd="sng">
                      <a:noFill/>
                    </a:lnL>
                    <a:lnR w="12700" cmpd="sng">
                      <a:noFill/>
                    </a:lnR>
                    <a:lnT w="9525" cap="flat" cmpd="sng" algn="ctr">
                      <a:solidFill>
                        <a:schemeClr val="tx1"/>
                      </a:solidFill>
                      <a:prstDash val="sysDot"/>
                      <a:round/>
                      <a:headEnd type="none" w="med" len="med"/>
                      <a:tailEnd type="none" w="med" len="med"/>
                    </a:lnT>
                    <a:lnB w="12700" cmpd="sng">
                      <a:noFill/>
                    </a:lnB>
                    <a:lnTlToBr w="12700" cmpd="sng">
                      <a:noFill/>
                      <a:prstDash val="solid"/>
                    </a:lnTlToBr>
                    <a:lnBlToTr w="12700" cmpd="sng">
                      <a:noFill/>
                      <a:prstDash val="solid"/>
                    </a:lnBlToTr>
                  </a:tcPr>
                </a:tc>
              </a:tr>
            </a:tbl>
          </a:graphicData>
        </a:graphic>
      </p:graphicFrame>
      <p:sp>
        <p:nvSpPr>
          <p:cNvPr id="10" name="Rectangle 9"/>
          <p:cNvSpPr/>
          <p:nvPr/>
        </p:nvSpPr>
        <p:spPr>
          <a:xfrm>
            <a:off x="1446962" y="5375332"/>
            <a:ext cx="202897" cy="161309"/>
          </a:xfrm>
          <a:prstGeom prst="rect">
            <a:avLst/>
          </a:prstGeom>
          <a:solidFill>
            <a:schemeClr val="accent1">
              <a:lumMod val="50000"/>
            </a:schemeClr>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707785" y="5276917"/>
            <a:ext cx="202897" cy="259724"/>
          </a:xfrm>
          <a:prstGeom prst="rect">
            <a:avLst/>
          </a:prstGeom>
          <a:solidFill>
            <a:schemeClr val="accent1">
              <a:lumMod val="50000"/>
            </a:schemeClr>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68608" y="5225367"/>
            <a:ext cx="202897" cy="311274"/>
          </a:xfrm>
          <a:prstGeom prst="rect">
            <a:avLst/>
          </a:prstGeom>
          <a:solidFill>
            <a:schemeClr val="accent1">
              <a:lumMod val="50000"/>
            </a:schemeClr>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29431" y="5197247"/>
            <a:ext cx="202897" cy="339394"/>
          </a:xfrm>
          <a:prstGeom prst="rect">
            <a:avLst/>
          </a:prstGeom>
          <a:solidFill>
            <a:schemeClr val="accent1">
              <a:lumMod val="50000"/>
            </a:schemeClr>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490254" y="5183188"/>
            <a:ext cx="202897" cy="353453"/>
          </a:xfrm>
          <a:prstGeom prst="rect">
            <a:avLst/>
          </a:prstGeom>
          <a:solidFill>
            <a:schemeClr val="accent1">
              <a:lumMod val="50000"/>
            </a:schemeClr>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751077" y="5126952"/>
            <a:ext cx="202897" cy="409690"/>
          </a:xfrm>
          <a:prstGeom prst="rect">
            <a:avLst/>
          </a:prstGeom>
          <a:solidFill>
            <a:schemeClr val="accent1">
              <a:lumMod val="50000"/>
            </a:schemeClr>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011900" y="5108206"/>
            <a:ext cx="202897" cy="428436"/>
          </a:xfrm>
          <a:prstGeom prst="rect">
            <a:avLst/>
          </a:prstGeom>
          <a:solidFill>
            <a:schemeClr val="accent1">
              <a:lumMod val="50000"/>
            </a:schemeClr>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272723" y="5047282"/>
            <a:ext cx="202897" cy="489359"/>
          </a:xfrm>
          <a:prstGeom prst="rect">
            <a:avLst/>
          </a:prstGeom>
          <a:solidFill>
            <a:schemeClr val="accent1">
              <a:lumMod val="50000"/>
            </a:schemeClr>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533546" y="4972299"/>
            <a:ext cx="202897" cy="564342"/>
          </a:xfrm>
          <a:prstGeom prst="rect">
            <a:avLst/>
          </a:prstGeom>
          <a:solidFill>
            <a:schemeClr val="accent1">
              <a:lumMod val="50000"/>
            </a:schemeClr>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794369" y="4827021"/>
            <a:ext cx="202897" cy="709620"/>
          </a:xfrm>
          <a:prstGeom prst="rect">
            <a:avLst/>
          </a:prstGeom>
          <a:solidFill>
            <a:schemeClr val="accent1">
              <a:lumMod val="50000"/>
            </a:schemeClr>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055192" y="4569267"/>
            <a:ext cx="202897" cy="967374"/>
          </a:xfrm>
          <a:prstGeom prst="rect">
            <a:avLst/>
          </a:prstGeom>
          <a:solidFill>
            <a:schemeClr val="accent1">
              <a:lumMod val="50000"/>
            </a:schemeClr>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316015" y="4302141"/>
            <a:ext cx="202897" cy="1234500"/>
          </a:xfrm>
          <a:prstGeom prst="rect">
            <a:avLst/>
          </a:prstGeom>
          <a:solidFill>
            <a:schemeClr val="accent1">
              <a:lumMod val="50000"/>
            </a:schemeClr>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576838" y="3988150"/>
            <a:ext cx="202897" cy="1548492"/>
          </a:xfrm>
          <a:prstGeom prst="rect">
            <a:avLst/>
          </a:prstGeom>
          <a:solidFill>
            <a:schemeClr val="accent1">
              <a:lumMod val="50000"/>
            </a:schemeClr>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837661" y="3688218"/>
            <a:ext cx="202897" cy="1848423"/>
          </a:xfrm>
          <a:prstGeom prst="rect">
            <a:avLst/>
          </a:prstGeom>
          <a:solidFill>
            <a:schemeClr val="accent1">
              <a:lumMod val="50000"/>
            </a:schemeClr>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098484" y="3617922"/>
            <a:ext cx="202897" cy="1918719"/>
          </a:xfrm>
          <a:prstGeom prst="rect">
            <a:avLst/>
          </a:prstGeom>
          <a:solidFill>
            <a:schemeClr val="accent1">
              <a:lumMod val="50000"/>
            </a:schemeClr>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359307" y="3589803"/>
            <a:ext cx="202897" cy="1946837"/>
          </a:xfrm>
          <a:prstGeom prst="rect">
            <a:avLst/>
          </a:prstGeom>
          <a:solidFill>
            <a:schemeClr val="accent1">
              <a:lumMod val="50000"/>
            </a:schemeClr>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620130" y="3833497"/>
            <a:ext cx="202897" cy="1703144"/>
          </a:xfrm>
          <a:prstGeom prst="rect">
            <a:avLst/>
          </a:prstGeom>
          <a:solidFill>
            <a:schemeClr val="accent1">
              <a:lumMod val="50000"/>
            </a:schemeClr>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880953" y="4030327"/>
            <a:ext cx="202897" cy="1506314"/>
          </a:xfrm>
          <a:prstGeom prst="rect">
            <a:avLst/>
          </a:prstGeom>
          <a:solidFill>
            <a:schemeClr val="accent1">
              <a:lumMod val="50000"/>
            </a:schemeClr>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141776" y="4119369"/>
            <a:ext cx="202897" cy="1417272"/>
          </a:xfrm>
          <a:prstGeom prst="rect">
            <a:avLst/>
          </a:prstGeom>
          <a:solidFill>
            <a:schemeClr val="accent1">
              <a:lumMod val="50000"/>
            </a:schemeClr>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402599" y="4081878"/>
            <a:ext cx="202897" cy="1454763"/>
          </a:xfrm>
          <a:prstGeom prst="rect">
            <a:avLst/>
          </a:prstGeom>
          <a:solidFill>
            <a:schemeClr val="accent1">
              <a:lumMod val="50000"/>
            </a:schemeClr>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663422" y="3931912"/>
            <a:ext cx="202897" cy="1604729"/>
          </a:xfrm>
          <a:prstGeom prst="rect">
            <a:avLst/>
          </a:prstGeom>
          <a:solidFill>
            <a:schemeClr val="accent1">
              <a:lumMod val="50000"/>
            </a:schemeClr>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924245" y="3285186"/>
            <a:ext cx="202897" cy="2251456"/>
          </a:xfrm>
          <a:prstGeom prst="rect">
            <a:avLst/>
          </a:prstGeom>
          <a:solidFill>
            <a:schemeClr val="accent1">
              <a:lumMod val="50000"/>
            </a:schemeClr>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185068" y="2882153"/>
            <a:ext cx="202897" cy="2654488"/>
          </a:xfrm>
          <a:prstGeom prst="rect">
            <a:avLst/>
          </a:prstGeom>
          <a:solidFill>
            <a:schemeClr val="accent1">
              <a:lumMod val="50000"/>
            </a:schemeClr>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445891" y="2521299"/>
            <a:ext cx="202897" cy="3015342"/>
          </a:xfrm>
          <a:prstGeom prst="rect">
            <a:avLst/>
          </a:prstGeom>
          <a:solidFill>
            <a:schemeClr val="accent1">
              <a:lumMod val="50000"/>
            </a:schemeClr>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7706714" y="2455688"/>
            <a:ext cx="202897" cy="3080953"/>
          </a:xfrm>
          <a:prstGeom prst="rect">
            <a:avLst/>
          </a:prstGeom>
          <a:solidFill>
            <a:schemeClr val="accent1">
              <a:lumMod val="50000"/>
            </a:schemeClr>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8489182" y="1321572"/>
            <a:ext cx="202897" cy="4215069"/>
          </a:xfrm>
          <a:prstGeom prst="rect">
            <a:avLst/>
          </a:prstGeom>
          <a:solidFill>
            <a:schemeClr val="accent1">
              <a:lumMod val="50000"/>
            </a:schemeClr>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8228360" y="1799588"/>
            <a:ext cx="202897" cy="3737053"/>
          </a:xfrm>
          <a:prstGeom prst="rect">
            <a:avLst/>
          </a:prstGeom>
          <a:solidFill>
            <a:schemeClr val="accent1">
              <a:lumMod val="50000"/>
            </a:schemeClr>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967537" y="2033909"/>
            <a:ext cx="202897" cy="3502732"/>
          </a:xfrm>
          <a:prstGeom prst="rect">
            <a:avLst/>
          </a:prstGeom>
          <a:solidFill>
            <a:schemeClr val="accent1">
              <a:lumMod val="50000"/>
            </a:schemeClr>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92424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3386937" y="6253249"/>
            <a:ext cx="5757065"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MEPS Data, from Thorpe and Reinhart</a:t>
            </a:r>
          </a:p>
        </p:txBody>
      </p:sp>
      <p:sp>
        <p:nvSpPr>
          <p:cNvPr id="2" name="Title 1"/>
          <p:cNvSpPr>
            <a:spLocks noGrp="1"/>
          </p:cNvSpPr>
          <p:nvPr>
            <p:ph type="title"/>
          </p:nvPr>
        </p:nvSpPr>
        <p:spPr/>
        <p:txBody>
          <a:bodyPr>
            <a:normAutofit fontScale="90000"/>
          </a:bodyPr>
          <a:lstStyle/>
          <a:p>
            <a:r>
              <a:rPr lang="en-US" dirty="0" smtClean="0"/>
              <a:t>A Few Sick People </a:t>
            </a:r>
            <a:br>
              <a:rPr lang="en-US" dirty="0" smtClean="0"/>
            </a:br>
            <a:r>
              <a:rPr lang="en-US" dirty="0" smtClean="0"/>
              <a:t>Account for Most Health Dollars</a:t>
            </a:r>
            <a:endParaRPr lang="en-US" dirty="0"/>
          </a:p>
        </p:txBody>
      </p:sp>
      <p:sp>
        <p:nvSpPr>
          <p:cNvPr id="4" name="TextBox 3"/>
          <p:cNvSpPr txBox="1"/>
          <p:nvPr/>
        </p:nvSpPr>
        <p:spPr>
          <a:xfrm>
            <a:off x="0" y="2152338"/>
            <a:ext cx="1690660" cy="1631216"/>
          </a:xfrm>
          <a:prstGeom prst="rect">
            <a:avLst/>
          </a:prstGeom>
          <a:noFill/>
        </p:spPr>
        <p:txBody>
          <a:bodyPr wrap="square" rtlCol="0">
            <a:spAutoFit/>
          </a:bodyPr>
          <a:lstStyle/>
          <a:p>
            <a:r>
              <a:rPr lang="en-US" sz="2000" dirty="0" smtClean="0">
                <a:latin typeface="Franklin Gothic Book"/>
                <a:cs typeface="Franklin Gothic Book"/>
              </a:rPr>
              <a:t>Percent of total health spending accounted for by decile</a:t>
            </a:r>
            <a:endParaRPr lang="en-US" sz="2000" dirty="0">
              <a:latin typeface="Franklin Gothic Book"/>
              <a:cs typeface="Franklin Gothic Book"/>
            </a:endParaRPr>
          </a:p>
        </p:txBody>
      </p:sp>
      <p:graphicFrame>
        <p:nvGraphicFramePr>
          <p:cNvPr id="5" name="Chart 4"/>
          <p:cNvGraphicFramePr/>
          <p:nvPr>
            <p:extLst>
              <p:ext uri="{D42A27DB-BD31-4B8C-83A1-F6EECF244321}">
                <p14:modId xmlns:p14="http://schemas.microsoft.com/office/powerpoint/2010/main" val="3144396655"/>
              </p:ext>
            </p:extLst>
          </p:nvPr>
        </p:nvGraphicFramePr>
        <p:xfrm>
          <a:off x="1566954" y="1397000"/>
          <a:ext cx="7290458" cy="421887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224626" y="5533404"/>
            <a:ext cx="3768935" cy="400110"/>
          </a:xfrm>
          <a:prstGeom prst="rect">
            <a:avLst/>
          </a:prstGeom>
          <a:noFill/>
        </p:spPr>
        <p:txBody>
          <a:bodyPr wrap="square" rtlCol="0">
            <a:spAutoFit/>
          </a:bodyPr>
          <a:lstStyle/>
          <a:p>
            <a:pPr algn="ctr"/>
            <a:r>
              <a:rPr lang="en-US" sz="2000" dirty="0" smtClean="0">
                <a:latin typeface="Franklin Gothic Book"/>
                <a:cs typeface="Franklin Gothic Book"/>
              </a:rPr>
              <a:t>Decile of Privately Insured</a:t>
            </a:r>
            <a:endParaRPr lang="en-US" sz="2000" dirty="0">
              <a:latin typeface="Franklin Gothic Book"/>
              <a:cs typeface="Franklin Gothic Book"/>
            </a:endParaRPr>
          </a:p>
        </p:txBody>
      </p:sp>
      <p:sp>
        <p:nvSpPr>
          <p:cNvPr id="8" name="Rounded Rectangle 7"/>
          <p:cNvSpPr/>
          <p:nvPr/>
        </p:nvSpPr>
        <p:spPr>
          <a:xfrm>
            <a:off x="5492585" y="2234803"/>
            <a:ext cx="1946321" cy="1203990"/>
          </a:xfrm>
          <a:prstGeom prst="roundRect">
            <a:avLst/>
          </a:prstGeom>
          <a:solidFill>
            <a:srgbClr val="800000"/>
          </a:solidFill>
          <a:ln w="952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000" dirty="0" smtClean="0">
                <a:latin typeface="Franklin Gothic Book"/>
                <a:cs typeface="Franklin Gothic Book"/>
              </a:rPr>
              <a:t>Top 2 deciles account for </a:t>
            </a:r>
            <a:r>
              <a:rPr lang="en-US" sz="4000" dirty="0" smtClean="0">
                <a:latin typeface="Franklin Gothic Medium"/>
                <a:cs typeface="Franklin Gothic Medium"/>
              </a:rPr>
              <a:t>78.3%</a:t>
            </a:r>
            <a:endParaRPr lang="en-US" sz="2800" dirty="0">
              <a:latin typeface="Franklin Gothic Medium"/>
              <a:cs typeface="Franklin Gothic Medium"/>
            </a:endParaRPr>
          </a:p>
        </p:txBody>
      </p:sp>
      <p:sp>
        <p:nvSpPr>
          <p:cNvPr id="6" name="Rounded Rectangle 5"/>
          <p:cNvSpPr/>
          <p:nvPr/>
        </p:nvSpPr>
        <p:spPr>
          <a:xfrm>
            <a:off x="7414166" y="1533851"/>
            <a:ext cx="1369022" cy="4106760"/>
          </a:xfrm>
          <a:prstGeom prst="roundRect">
            <a:avLst/>
          </a:prstGeom>
          <a:noFill/>
          <a:ln w="76200" cmpd="sng">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873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Medicare HMOs:</a:t>
            </a:r>
            <a:br>
              <a:rPr lang="en-US" dirty="0" smtClean="0"/>
            </a:br>
            <a:r>
              <a:rPr lang="en-US" dirty="0" smtClean="0"/>
              <a:t>The Healthy Go In, The Sick Go Out</a:t>
            </a:r>
            <a:endParaRPr lang="en-US" dirty="0"/>
          </a:p>
        </p:txBody>
      </p:sp>
      <p:sp>
        <p:nvSpPr>
          <p:cNvPr id="3" name="TextBox 2"/>
          <p:cNvSpPr txBox="1"/>
          <p:nvPr/>
        </p:nvSpPr>
        <p:spPr>
          <a:xfrm>
            <a:off x="3386937" y="6253249"/>
            <a:ext cx="5757065"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NEJM 1997;337:169 </a:t>
            </a:r>
          </a:p>
        </p:txBody>
      </p:sp>
      <p:sp>
        <p:nvSpPr>
          <p:cNvPr id="4" name="TextBox 3"/>
          <p:cNvSpPr txBox="1"/>
          <p:nvPr/>
        </p:nvSpPr>
        <p:spPr>
          <a:xfrm>
            <a:off x="1" y="2311603"/>
            <a:ext cx="1558138" cy="1631216"/>
          </a:xfrm>
          <a:prstGeom prst="rect">
            <a:avLst/>
          </a:prstGeom>
          <a:noFill/>
        </p:spPr>
        <p:txBody>
          <a:bodyPr wrap="square" rtlCol="0">
            <a:spAutoFit/>
          </a:bodyPr>
          <a:lstStyle/>
          <a:p>
            <a:pPr algn="ctr"/>
            <a:r>
              <a:rPr lang="en-US" sz="2000" dirty="0" smtClean="0">
                <a:latin typeface="Franklin Gothic Book"/>
                <a:cs typeface="Franklin Gothic Book"/>
              </a:rPr>
              <a:t>Inpatient costs as percentage of FFS Medicare</a:t>
            </a:r>
            <a:endParaRPr lang="en-US" sz="2000" dirty="0">
              <a:latin typeface="Franklin Gothic Book"/>
              <a:cs typeface="Franklin Gothic Book"/>
            </a:endParaRPr>
          </a:p>
        </p:txBody>
      </p:sp>
      <p:graphicFrame>
        <p:nvGraphicFramePr>
          <p:cNvPr id="5" name="Chart 4"/>
          <p:cNvGraphicFramePr/>
          <p:nvPr>
            <p:extLst>
              <p:ext uri="{D42A27DB-BD31-4B8C-83A1-F6EECF244321}">
                <p14:modId xmlns:p14="http://schemas.microsoft.com/office/powerpoint/2010/main" val="1220785603"/>
              </p:ext>
            </p:extLst>
          </p:nvPr>
        </p:nvGraphicFramePr>
        <p:xfrm>
          <a:off x="1609344" y="1397000"/>
          <a:ext cx="7132320" cy="463804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4769510" y="3065069"/>
            <a:ext cx="1682496" cy="707886"/>
          </a:xfrm>
          <a:prstGeom prst="rect">
            <a:avLst/>
          </a:prstGeom>
          <a:noFill/>
        </p:spPr>
        <p:txBody>
          <a:bodyPr wrap="square" rtlCol="0">
            <a:spAutoFit/>
          </a:bodyPr>
          <a:lstStyle/>
          <a:p>
            <a:pPr algn="ctr"/>
            <a:r>
              <a:rPr lang="en-US" sz="2000" dirty="0" smtClean="0">
                <a:latin typeface="Franklin Gothic Book"/>
                <a:cs typeface="Franklin Gothic Book"/>
              </a:rPr>
              <a:t>Healthier patients join</a:t>
            </a:r>
            <a:endParaRPr lang="en-US" sz="2000" dirty="0">
              <a:latin typeface="Franklin Gothic Book"/>
              <a:cs typeface="Franklin Gothic Book"/>
            </a:endParaRPr>
          </a:p>
        </p:txBody>
      </p:sp>
      <p:sp>
        <p:nvSpPr>
          <p:cNvPr id="7" name="TextBox 6"/>
          <p:cNvSpPr txBox="1"/>
          <p:nvPr/>
        </p:nvSpPr>
        <p:spPr>
          <a:xfrm>
            <a:off x="6926275" y="2500593"/>
            <a:ext cx="1354531" cy="1631216"/>
          </a:xfrm>
          <a:prstGeom prst="rect">
            <a:avLst/>
          </a:prstGeom>
          <a:noFill/>
        </p:spPr>
        <p:txBody>
          <a:bodyPr wrap="square" rtlCol="0">
            <a:spAutoFit/>
          </a:bodyPr>
          <a:lstStyle/>
          <a:p>
            <a:pPr algn="ctr"/>
            <a:r>
              <a:rPr lang="en-US" sz="2000" dirty="0" smtClean="0">
                <a:solidFill>
                  <a:schemeClr val="bg1"/>
                </a:solidFill>
                <a:latin typeface="Franklin Gothic Book"/>
                <a:cs typeface="Franklin Gothic Book"/>
              </a:rPr>
              <a:t>High medical needs when they leave</a:t>
            </a:r>
            <a:endParaRPr lang="en-US" sz="2000" dirty="0">
              <a:solidFill>
                <a:schemeClr val="bg1"/>
              </a:solidFill>
              <a:latin typeface="Franklin Gothic Book"/>
              <a:cs typeface="Franklin Gothic Book"/>
            </a:endParaRPr>
          </a:p>
        </p:txBody>
      </p:sp>
    </p:spTree>
    <p:extLst>
      <p:ext uri="{BB962C8B-B14F-4D97-AF65-F5344CB8AC3E}">
        <p14:creationId xmlns:p14="http://schemas.microsoft.com/office/powerpoint/2010/main" val="193324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7" dur="500"/>
                                        <p:tgtEl>
                                          <p:spTgt spid="5">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chart seriesIdx="0" categoryIdx="0" bldStep="ptInSeries"/>
                                            </p:graphicEl>
                                          </p:spTgt>
                                        </p:tgtEl>
                                        <p:attrNameLst>
                                          <p:attrName>style.visibility</p:attrName>
                                        </p:attrNameLst>
                                      </p:cBhvr>
                                      <p:to>
                                        <p:strVal val="visible"/>
                                      </p:to>
                                    </p:set>
                                    <p:animEffect transition="in" filter="fade">
                                      <p:cBhvr>
                                        <p:cTn id="12" dur="500"/>
                                        <p:tgtEl>
                                          <p:spTgt spid="5">
                                            <p:graphicEl>
                                              <a:chart seriesIdx="0" categoryIdx="0" bldStep="ptIn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chart seriesIdx="0" categoryIdx="1" bldStep="ptInSeries"/>
                                            </p:graphicEl>
                                          </p:spTgt>
                                        </p:tgtEl>
                                        <p:attrNameLst>
                                          <p:attrName>style.visibility</p:attrName>
                                        </p:attrNameLst>
                                      </p:cBhvr>
                                      <p:to>
                                        <p:strVal val="visible"/>
                                      </p:to>
                                    </p:set>
                                    <p:animEffect transition="in" filter="fade">
                                      <p:cBhvr>
                                        <p:cTn id="17" dur="500"/>
                                        <p:tgtEl>
                                          <p:spTgt spid="5">
                                            <p:graphicEl>
                                              <a:chart seriesIdx="0" categoryIdx="1" bldStep="ptInSeries"/>
                                            </p:graphic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graphicEl>
                                              <a:chart seriesIdx="0" categoryIdx="2" bldStep="ptInSeries"/>
                                            </p:graphicEl>
                                          </p:spTgt>
                                        </p:tgtEl>
                                        <p:attrNameLst>
                                          <p:attrName>style.visibility</p:attrName>
                                        </p:attrNameLst>
                                      </p:cBhvr>
                                      <p:to>
                                        <p:strVal val="visible"/>
                                      </p:to>
                                    </p:set>
                                    <p:animEffect transition="in" filter="fade">
                                      <p:cBhvr>
                                        <p:cTn id="26" dur="500"/>
                                        <p:tgtEl>
                                          <p:spTgt spid="5">
                                            <p:graphicEl>
                                              <a:chart seriesIdx="0" categoryIdx="2" bldStep="ptInSeries"/>
                                            </p:graphicEl>
                                          </p:spTgt>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El"/>
        </p:bldSub>
      </p:bldGraphic>
      <p:bldP spid="6" grpId="0"/>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6610" name="Rectangle 2"/>
          <p:cNvSpPr>
            <a:spLocks noGrp="1" noChangeArrowheads="1"/>
          </p:cNvSpPr>
          <p:nvPr>
            <p:ph type="title" idx="4294967295"/>
          </p:nvPr>
        </p:nvSpPr>
        <p:spPr>
          <a:xfrm>
            <a:off x="0" y="171898"/>
            <a:ext cx="9144000" cy="1143000"/>
          </a:xfrm>
        </p:spPr>
        <p:txBody>
          <a:bodyPr>
            <a:noAutofit/>
          </a:bodyPr>
          <a:lstStyle/>
          <a:p>
            <a:pPr>
              <a:defRPr/>
            </a:pPr>
            <a:r>
              <a:rPr lang="en-US" sz="2400" dirty="0" smtClean="0">
                <a:latin typeface="Franklin Gothic Medium"/>
                <a:cs typeface="Franklin Gothic Medium"/>
              </a:rPr>
              <a:t>The Achilles Heel of Risk Adjustment, and hence ACOs and P4P: </a:t>
            </a:r>
            <a:br>
              <a:rPr lang="en-US" sz="2400" dirty="0" smtClean="0">
                <a:latin typeface="Franklin Gothic Medium"/>
                <a:cs typeface="Franklin Gothic Medium"/>
              </a:rPr>
            </a:br>
            <a:r>
              <a:rPr lang="en-US" sz="4400" dirty="0" smtClean="0">
                <a:latin typeface="Franklin Gothic Medium"/>
                <a:cs typeface="Franklin Gothic Medium"/>
              </a:rPr>
              <a:t>Up-Coding </a:t>
            </a:r>
            <a:endParaRPr lang="en-US" sz="4400" dirty="0">
              <a:latin typeface="Franklin Gothic Medium"/>
              <a:cs typeface="Franklin Gothic Medium"/>
            </a:endParaRPr>
          </a:p>
        </p:txBody>
      </p:sp>
      <p:sp>
        <p:nvSpPr>
          <p:cNvPr id="196611" name="Rectangle 3"/>
          <p:cNvSpPr>
            <a:spLocks noGrp="1" noChangeArrowheads="1"/>
          </p:cNvSpPr>
          <p:nvPr>
            <p:ph idx="4294967295"/>
          </p:nvPr>
        </p:nvSpPr>
        <p:spPr>
          <a:xfrm>
            <a:off x="457200" y="1383350"/>
            <a:ext cx="8229600" cy="4114800"/>
          </a:xfrm>
        </p:spPr>
        <p:txBody>
          <a:bodyPr anchor="ctr">
            <a:normAutofit/>
          </a:bodyPr>
          <a:lstStyle/>
          <a:p>
            <a:pPr marL="0" indent="0" algn="ctr" eaLnBrk="1" hangingPunct="1">
              <a:spcAft>
                <a:spcPts val="0"/>
              </a:spcAft>
              <a:buNone/>
              <a:defRPr/>
            </a:pPr>
            <a:r>
              <a:rPr lang="en-US" sz="3600" dirty="0" smtClean="0">
                <a:latin typeface="Franklin Gothic Book"/>
                <a:cs typeface="Franklin Gothic Book"/>
              </a:rPr>
              <a:t>By </a:t>
            </a:r>
            <a:r>
              <a:rPr lang="en-US" sz="3600" dirty="0">
                <a:latin typeface="Franklin Gothic Book"/>
                <a:cs typeface="Franklin Gothic Book"/>
              </a:rPr>
              <a:t>maximizing the number </a:t>
            </a:r>
            <a:endParaRPr lang="en-US" sz="3600" dirty="0" smtClean="0">
              <a:latin typeface="Franklin Gothic Book"/>
              <a:cs typeface="Franklin Gothic Book"/>
            </a:endParaRPr>
          </a:p>
          <a:p>
            <a:pPr marL="0" indent="0" algn="ctr" eaLnBrk="1" hangingPunct="1">
              <a:spcAft>
                <a:spcPts val="0"/>
              </a:spcAft>
              <a:buNone/>
              <a:defRPr/>
            </a:pPr>
            <a:r>
              <a:rPr lang="en-US" sz="3600" dirty="0" smtClean="0">
                <a:latin typeface="Franklin Gothic Book"/>
                <a:cs typeface="Franklin Gothic Book"/>
              </a:rPr>
              <a:t>of </a:t>
            </a:r>
            <a:r>
              <a:rPr lang="en-US" sz="3600" dirty="0">
                <a:latin typeface="Franklin Gothic Book"/>
                <a:cs typeface="Franklin Gothic Book"/>
              </a:rPr>
              <a:t>coded diagnoses and comorbidities</a:t>
            </a:r>
            <a:r>
              <a:rPr lang="en-US" sz="3600" dirty="0" smtClean="0">
                <a:latin typeface="Franklin Gothic Book"/>
                <a:cs typeface="Franklin Gothic Book"/>
              </a:rPr>
              <a:t>, </a:t>
            </a:r>
          </a:p>
          <a:p>
            <a:pPr marL="0" indent="0" algn="ctr" eaLnBrk="1" hangingPunct="1">
              <a:spcAft>
                <a:spcPts val="0"/>
              </a:spcAft>
              <a:buNone/>
              <a:defRPr/>
            </a:pPr>
            <a:r>
              <a:rPr lang="en-US" sz="3600" dirty="0" smtClean="0">
                <a:latin typeface="Franklin Gothic Book"/>
                <a:cs typeface="Franklin Gothic Book"/>
              </a:rPr>
              <a:t>hospitals</a:t>
            </a:r>
            <a:r>
              <a:rPr lang="en-US" sz="3600" dirty="0">
                <a:latin typeface="Franklin Gothic Book"/>
                <a:cs typeface="Franklin Gothic Book"/>
              </a:rPr>
              <a:t>, doctors and HMOs/ACOs </a:t>
            </a:r>
            <a:endParaRPr lang="en-US" sz="3600" dirty="0" smtClean="0">
              <a:latin typeface="Franklin Gothic Book"/>
              <a:cs typeface="Franklin Gothic Book"/>
            </a:endParaRPr>
          </a:p>
          <a:p>
            <a:pPr marL="0" indent="0" algn="ctr" eaLnBrk="1" hangingPunct="1">
              <a:spcAft>
                <a:spcPts val="0"/>
              </a:spcAft>
              <a:buNone/>
              <a:defRPr/>
            </a:pPr>
            <a:r>
              <a:rPr lang="en-US" sz="3600" dirty="0" smtClean="0">
                <a:latin typeface="Franklin Gothic Book"/>
                <a:cs typeface="Franklin Gothic Book"/>
              </a:rPr>
              <a:t>can </a:t>
            </a:r>
            <a:r>
              <a:rPr lang="en-US" sz="3600" dirty="0">
                <a:latin typeface="Franklin Gothic Book"/>
                <a:cs typeface="Franklin Gothic Book"/>
              </a:rPr>
              <a:t>make their outcomes look better, </a:t>
            </a:r>
            <a:endParaRPr lang="en-US" sz="3600" dirty="0" smtClean="0">
              <a:latin typeface="Franklin Gothic Book"/>
              <a:cs typeface="Franklin Gothic Book"/>
            </a:endParaRPr>
          </a:p>
          <a:p>
            <a:pPr marL="0" indent="0" algn="ctr" eaLnBrk="1" hangingPunct="1">
              <a:spcAft>
                <a:spcPts val="0"/>
              </a:spcAft>
              <a:buNone/>
              <a:defRPr/>
            </a:pPr>
            <a:r>
              <a:rPr lang="en-US" sz="3600" dirty="0" smtClean="0">
                <a:latin typeface="Franklin Gothic Book"/>
                <a:cs typeface="Franklin Gothic Book"/>
              </a:rPr>
              <a:t>and when </a:t>
            </a:r>
            <a:r>
              <a:rPr lang="en-US" sz="3600" dirty="0">
                <a:latin typeface="Franklin Gothic Book"/>
                <a:cs typeface="Franklin Gothic Book"/>
              </a:rPr>
              <a:t>payment is risk </a:t>
            </a:r>
            <a:r>
              <a:rPr lang="en-US" sz="3600" dirty="0" smtClean="0">
                <a:latin typeface="Franklin Gothic Book"/>
                <a:cs typeface="Franklin Gothic Book"/>
              </a:rPr>
              <a:t>adjusted</a:t>
            </a:r>
            <a:r>
              <a:rPr lang="en-US" sz="3600" dirty="0">
                <a:latin typeface="Franklin Gothic Book"/>
                <a:cs typeface="Franklin Gothic Book"/>
              </a:rPr>
              <a:t>,</a:t>
            </a:r>
            <a:endParaRPr lang="en-US" sz="3600" dirty="0" smtClean="0">
              <a:latin typeface="Franklin Gothic Book"/>
              <a:cs typeface="Franklin Gothic Book"/>
            </a:endParaRPr>
          </a:p>
          <a:p>
            <a:pPr marL="0" indent="0" algn="ctr" eaLnBrk="1" hangingPunct="1">
              <a:spcAft>
                <a:spcPts val="0"/>
              </a:spcAft>
              <a:buNone/>
              <a:defRPr/>
            </a:pPr>
            <a:r>
              <a:rPr lang="en-US" sz="3600" dirty="0" smtClean="0">
                <a:latin typeface="Franklin Gothic Book"/>
                <a:cs typeface="Franklin Gothic Book"/>
              </a:rPr>
              <a:t>make </a:t>
            </a:r>
            <a:r>
              <a:rPr lang="en-US" sz="3600" dirty="0">
                <a:latin typeface="Franklin Gothic Book"/>
                <a:cs typeface="Franklin Gothic Book"/>
              </a:rPr>
              <a:t>more </a:t>
            </a:r>
            <a:r>
              <a:rPr lang="en-US" sz="3600" dirty="0" smtClean="0">
                <a:latin typeface="Franklin Gothic Book"/>
                <a:cs typeface="Franklin Gothic Book"/>
              </a:rPr>
              <a:t>money.</a:t>
            </a:r>
            <a:endParaRPr lang="en-US" sz="3600" dirty="0">
              <a:latin typeface="Franklin Gothic Book"/>
              <a:cs typeface="Franklin Gothic Book"/>
            </a:endParaRPr>
          </a:p>
        </p:txBody>
      </p:sp>
    </p:spTree>
    <p:extLst>
      <p:ext uri="{BB962C8B-B14F-4D97-AF65-F5344CB8AC3E}">
        <p14:creationId xmlns:p14="http://schemas.microsoft.com/office/powerpoint/2010/main" val="6210988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6610" name="Rectangle 2"/>
          <p:cNvSpPr>
            <a:spLocks noGrp="1" noChangeArrowheads="1"/>
          </p:cNvSpPr>
          <p:nvPr>
            <p:ph type="title" idx="4294967295"/>
          </p:nvPr>
        </p:nvSpPr>
        <p:spPr>
          <a:xfrm>
            <a:off x="0" y="171898"/>
            <a:ext cx="9144000" cy="1143000"/>
          </a:xfrm>
        </p:spPr>
        <p:txBody>
          <a:bodyPr>
            <a:noAutofit/>
          </a:bodyPr>
          <a:lstStyle/>
          <a:p>
            <a:pPr>
              <a:defRPr/>
            </a:pPr>
            <a:r>
              <a:rPr lang="en-US" sz="2400" dirty="0">
                <a:latin typeface="Franklin Gothic Medium"/>
                <a:cs typeface="Franklin Gothic Medium"/>
              </a:rPr>
              <a:t>The Science of Making Patients Look Sicker on </a:t>
            </a:r>
            <a:r>
              <a:rPr lang="en-US" sz="2400" dirty="0" smtClean="0">
                <a:latin typeface="Franklin Gothic Medium"/>
                <a:cs typeface="Franklin Gothic Medium"/>
              </a:rPr>
              <a:t>Paper</a:t>
            </a:r>
            <a:br>
              <a:rPr lang="en-US" sz="2400" dirty="0" smtClean="0">
                <a:latin typeface="Franklin Gothic Medium"/>
                <a:cs typeface="Franklin Gothic Medium"/>
              </a:rPr>
            </a:br>
            <a:r>
              <a:rPr lang="en-US" sz="4400" dirty="0" smtClean="0">
                <a:latin typeface="Franklin Gothic Medium"/>
                <a:cs typeface="Franklin Gothic Medium"/>
              </a:rPr>
              <a:t>Up-Coding </a:t>
            </a:r>
            <a:endParaRPr lang="en-US" sz="4400" dirty="0">
              <a:latin typeface="Franklin Gothic Medium"/>
              <a:cs typeface="Franklin Gothic Medium"/>
            </a:endParaRPr>
          </a:p>
        </p:txBody>
      </p:sp>
      <p:graphicFrame>
        <p:nvGraphicFramePr>
          <p:cNvPr id="2" name="Table 1"/>
          <p:cNvGraphicFramePr>
            <a:graphicFrameLocks noGrp="1"/>
          </p:cNvGraphicFramePr>
          <p:nvPr>
            <p:extLst>
              <p:ext uri="{D42A27DB-BD31-4B8C-83A1-F6EECF244321}">
                <p14:modId xmlns:p14="http://schemas.microsoft.com/office/powerpoint/2010/main" val="4176604088"/>
              </p:ext>
            </p:extLst>
          </p:nvPr>
        </p:nvGraphicFramePr>
        <p:xfrm>
          <a:off x="339750" y="1397000"/>
          <a:ext cx="8396745" cy="4419456"/>
        </p:xfrm>
        <a:graphic>
          <a:graphicData uri="http://schemas.openxmlformats.org/drawingml/2006/table">
            <a:tbl>
              <a:tblPr firstRow="1" bandRow="1">
                <a:tableStyleId>{5C22544A-7EE6-4342-B048-85BDC9FD1C3A}</a:tableStyleId>
              </a:tblPr>
              <a:tblGrid>
                <a:gridCol w="3769638"/>
                <a:gridCol w="558165"/>
                <a:gridCol w="4068942"/>
              </a:tblGrid>
              <a:tr h="552432">
                <a:tc>
                  <a:txBody>
                    <a:bodyPr/>
                    <a:lstStyle/>
                    <a:p>
                      <a:pPr algn="ctr"/>
                      <a:r>
                        <a:rPr lang="en-US" sz="2400" b="0" dirty="0" smtClean="0">
                          <a:latin typeface="Franklin Gothic Medium"/>
                          <a:cs typeface="Franklin Gothic Medium"/>
                        </a:rPr>
                        <a:t>No Extra Severity Payment</a:t>
                      </a:r>
                      <a:endParaRPr lang="en-US" sz="2400" b="0" dirty="0">
                        <a:latin typeface="Franklin Gothic Medium"/>
                        <a:cs typeface="Franklin Gothic Medium"/>
                      </a:endParaRPr>
                    </a:p>
                  </a:txBody>
                  <a:tcPr anchor="ctr">
                    <a:lnL w="19050" cap="flat" cmpd="sng" algn="ctr">
                      <a:solidFill>
                        <a:srgbClr val="003300"/>
                      </a:solidFill>
                      <a:prstDash val="solid"/>
                      <a:round/>
                      <a:headEnd type="none" w="med" len="med"/>
                      <a:tailEnd type="none" w="med" len="med"/>
                    </a:lnL>
                    <a:lnR w="19050" cap="flat" cmpd="sng" algn="ctr">
                      <a:solidFill>
                        <a:srgbClr val="003300"/>
                      </a:solidFill>
                      <a:prstDash val="solid"/>
                      <a:round/>
                      <a:headEnd type="none" w="med" len="med"/>
                      <a:tailEnd type="none" w="med" len="med"/>
                    </a:lnR>
                    <a:lnT w="19050" cap="flat" cmpd="sng" algn="ctr">
                      <a:solidFill>
                        <a:srgbClr val="003300"/>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lumMod val="50000"/>
                      </a:schemeClr>
                    </a:solidFill>
                  </a:tcPr>
                </a:tc>
                <a:tc>
                  <a:txBody>
                    <a:bodyPr/>
                    <a:lstStyle/>
                    <a:p>
                      <a:endParaRPr lang="en-US" sz="2400" b="0" dirty="0">
                        <a:latin typeface="Franklin Gothic Medium"/>
                        <a:cs typeface="Franklin Gothic Medium"/>
                      </a:endParaRPr>
                    </a:p>
                  </a:txBody>
                  <a:tcPr anchor="ctr">
                    <a:lnL w="19050" cap="flat" cmpd="sng" algn="ctr">
                      <a:solidFill>
                        <a:srgbClr val="003300"/>
                      </a:solidFill>
                      <a:prstDash val="solid"/>
                      <a:round/>
                      <a:headEnd type="none" w="med" len="med"/>
                      <a:tailEnd type="none" w="med" len="med"/>
                    </a:lnL>
                    <a:lnR w="19050" cap="flat" cmpd="sng" algn="ctr">
                      <a:solidFill>
                        <a:srgbClr val="00330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400" b="0" dirty="0" smtClean="0">
                          <a:latin typeface="Franklin Gothic Medium"/>
                          <a:cs typeface="Franklin Gothic Medium"/>
                        </a:rPr>
                        <a:t>Equivalent but</a:t>
                      </a:r>
                      <a:r>
                        <a:rPr lang="en-US" sz="2400" b="0" baseline="0" dirty="0" smtClean="0">
                          <a:latin typeface="Franklin Gothic Medium"/>
                          <a:cs typeface="Franklin Gothic Medium"/>
                        </a:rPr>
                        <a:t> Extra Credit</a:t>
                      </a:r>
                      <a:endParaRPr lang="en-US" sz="2400" b="0" dirty="0">
                        <a:latin typeface="Franklin Gothic Medium"/>
                        <a:cs typeface="Franklin Gothic Medium"/>
                      </a:endParaRPr>
                    </a:p>
                  </a:txBody>
                  <a:tcPr anchor="ctr">
                    <a:lnL w="19050" cap="flat" cmpd="sng" algn="ctr">
                      <a:solidFill>
                        <a:srgbClr val="003300"/>
                      </a:solidFill>
                      <a:prstDash val="solid"/>
                      <a:round/>
                      <a:headEnd type="none" w="med" len="med"/>
                      <a:tailEnd type="none" w="med" len="med"/>
                    </a:lnL>
                    <a:lnR w="19050" cap="flat" cmpd="sng" algn="ctr">
                      <a:solidFill>
                        <a:srgbClr val="003300"/>
                      </a:solidFill>
                      <a:prstDash val="solid"/>
                      <a:round/>
                      <a:headEnd type="none" w="med" len="med"/>
                      <a:tailEnd type="none" w="med" len="med"/>
                    </a:lnR>
                    <a:lnT w="19050" cap="flat" cmpd="sng" algn="ctr">
                      <a:solidFill>
                        <a:srgbClr val="003300"/>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5148"/>
                    </a:solidFill>
                  </a:tcPr>
                </a:tc>
              </a:tr>
              <a:tr h="552432">
                <a:tc>
                  <a:txBody>
                    <a:bodyPr/>
                    <a:lstStyle/>
                    <a:p>
                      <a:r>
                        <a:rPr lang="en-US" sz="2000" dirty="0" smtClean="0">
                          <a:latin typeface="Franklin Gothic Book"/>
                          <a:cs typeface="Franklin Gothic Book"/>
                        </a:rPr>
                        <a:t>Acute Kidney Insufficiency</a:t>
                      </a:r>
                      <a:endParaRPr lang="en-US" sz="2000" dirty="0">
                        <a:latin typeface="Franklin Gothic Book"/>
                        <a:cs typeface="Franklin Gothic Book"/>
                      </a:endParaRPr>
                    </a:p>
                  </a:txBody>
                  <a:tcPr anchor="ctr">
                    <a:lnL w="19050" cap="flat" cmpd="sng" algn="ctr">
                      <a:solidFill>
                        <a:srgbClr val="003300"/>
                      </a:solidFill>
                      <a:prstDash val="solid"/>
                      <a:round/>
                      <a:headEnd type="none" w="med" len="med"/>
                      <a:tailEnd type="none" w="med" len="med"/>
                    </a:lnL>
                    <a:lnR w="19050" cap="flat" cmpd="sng" algn="ctr">
                      <a:solidFill>
                        <a:srgbClr val="003300"/>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endParaRPr lang="en-US" sz="2000" dirty="0">
                        <a:latin typeface="Franklin Gothic Book"/>
                        <a:cs typeface="Franklin Gothic Book"/>
                      </a:endParaRPr>
                    </a:p>
                  </a:txBody>
                  <a:tcPr anchor="ctr">
                    <a:lnL w="19050" cap="flat" cmpd="sng" algn="ctr">
                      <a:solidFill>
                        <a:srgbClr val="003300"/>
                      </a:solidFill>
                      <a:prstDash val="solid"/>
                      <a:round/>
                      <a:headEnd type="none" w="med" len="med"/>
                      <a:tailEnd type="none" w="med" len="med"/>
                    </a:lnL>
                    <a:lnR w="19050" cap="flat" cmpd="sng" algn="ctr">
                      <a:solidFill>
                        <a:srgbClr val="003300"/>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2000" dirty="0" smtClean="0">
                          <a:latin typeface="Franklin Gothic Book"/>
                          <a:cs typeface="Franklin Gothic Book"/>
                        </a:rPr>
                        <a:t>Acute Renal Failure</a:t>
                      </a:r>
                      <a:endParaRPr lang="en-US" sz="2000" dirty="0">
                        <a:latin typeface="Franklin Gothic Book"/>
                        <a:cs typeface="Franklin Gothic Book"/>
                      </a:endParaRPr>
                    </a:p>
                  </a:txBody>
                  <a:tcPr anchor="ctr">
                    <a:lnL w="19050" cap="flat" cmpd="sng" algn="ctr">
                      <a:solidFill>
                        <a:srgbClr val="003300"/>
                      </a:solidFill>
                      <a:prstDash val="solid"/>
                      <a:round/>
                      <a:headEnd type="none" w="med" len="med"/>
                      <a:tailEnd type="none" w="med" len="med"/>
                    </a:lnL>
                    <a:lnR w="19050" cap="flat" cmpd="sng" algn="ctr">
                      <a:solidFill>
                        <a:srgbClr val="003300"/>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r>
              <a:tr h="552432">
                <a:tc>
                  <a:txBody>
                    <a:bodyPr/>
                    <a:lstStyle/>
                    <a:p>
                      <a:r>
                        <a:rPr lang="en-US" sz="2000" dirty="0" smtClean="0">
                          <a:latin typeface="Franklin Gothic Book"/>
                          <a:cs typeface="Franklin Gothic Book"/>
                        </a:rPr>
                        <a:t>Mg = 1.6</a:t>
                      </a:r>
                      <a:endParaRPr lang="en-US" sz="2000" dirty="0">
                        <a:latin typeface="Franklin Gothic Book"/>
                        <a:cs typeface="Franklin Gothic Book"/>
                      </a:endParaRPr>
                    </a:p>
                  </a:txBody>
                  <a:tcPr anchor="ctr">
                    <a:lnL w="19050" cap="flat" cmpd="sng" algn="ctr">
                      <a:solidFill>
                        <a:srgbClr val="003300"/>
                      </a:solidFill>
                      <a:prstDash val="solid"/>
                      <a:round/>
                      <a:headEnd type="none" w="med" len="med"/>
                      <a:tailEnd type="none" w="med" len="med"/>
                    </a:lnL>
                    <a:lnR w="19050" cap="flat" cmpd="sng" algn="ctr">
                      <a:solidFill>
                        <a:srgbClr val="0033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2000" dirty="0">
                        <a:latin typeface="Franklin Gothic Book"/>
                        <a:cs typeface="Franklin Gothic Book"/>
                      </a:endParaRPr>
                    </a:p>
                  </a:txBody>
                  <a:tcPr anchor="ctr">
                    <a:lnL w="19050" cap="flat" cmpd="sng" algn="ctr">
                      <a:solidFill>
                        <a:srgbClr val="003300"/>
                      </a:solidFill>
                      <a:prstDash val="solid"/>
                      <a:round/>
                      <a:headEnd type="none" w="med" len="med"/>
                      <a:tailEnd type="none" w="med" len="med"/>
                    </a:lnL>
                    <a:lnR w="19050" cap="flat" cmpd="sng" algn="ctr">
                      <a:solidFill>
                        <a:srgbClr val="0033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2000" dirty="0" err="1" smtClean="0">
                          <a:latin typeface="Franklin Gothic Book"/>
                          <a:cs typeface="Franklin Gothic Book"/>
                        </a:rPr>
                        <a:t>Hypomagnesemia</a:t>
                      </a:r>
                      <a:endParaRPr lang="en-US" sz="2000" dirty="0">
                        <a:latin typeface="Franklin Gothic Book"/>
                        <a:cs typeface="Franklin Gothic Book"/>
                      </a:endParaRPr>
                    </a:p>
                  </a:txBody>
                  <a:tcPr anchor="ctr">
                    <a:lnL w="19050" cap="flat" cmpd="sng" algn="ctr">
                      <a:solidFill>
                        <a:srgbClr val="003300"/>
                      </a:solidFill>
                      <a:prstDash val="solid"/>
                      <a:round/>
                      <a:headEnd type="none" w="med" len="med"/>
                      <a:tailEnd type="none" w="med" len="med"/>
                    </a:lnL>
                    <a:lnR w="19050" cap="flat" cmpd="sng" algn="ctr">
                      <a:solidFill>
                        <a:srgbClr val="0033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552432">
                <a:tc>
                  <a:txBody>
                    <a:bodyPr/>
                    <a:lstStyle/>
                    <a:p>
                      <a:r>
                        <a:rPr lang="en-US" sz="2000" dirty="0" smtClean="0">
                          <a:latin typeface="Franklin Gothic Book"/>
                          <a:cs typeface="Franklin Gothic Book"/>
                        </a:rPr>
                        <a:t>Delirium</a:t>
                      </a:r>
                      <a:endParaRPr lang="en-US" sz="2000" dirty="0">
                        <a:latin typeface="Franklin Gothic Book"/>
                        <a:cs typeface="Franklin Gothic Book"/>
                      </a:endParaRPr>
                    </a:p>
                  </a:txBody>
                  <a:tcPr anchor="ctr">
                    <a:lnL w="19050" cap="flat" cmpd="sng" algn="ctr">
                      <a:solidFill>
                        <a:srgbClr val="003300"/>
                      </a:solidFill>
                      <a:prstDash val="solid"/>
                      <a:round/>
                      <a:headEnd type="none" w="med" len="med"/>
                      <a:tailEnd type="none" w="med" len="med"/>
                    </a:lnL>
                    <a:lnR w="19050" cap="flat" cmpd="sng" algn="ctr">
                      <a:solidFill>
                        <a:srgbClr val="0033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2000" dirty="0">
                        <a:latin typeface="Franklin Gothic Book"/>
                        <a:cs typeface="Franklin Gothic Book"/>
                      </a:endParaRPr>
                    </a:p>
                  </a:txBody>
                  <a:tcPr anchor="ctr">
                    <a:lnL w="19050" cap="flat" cmpd="sng" algn="ctr">
                      <a:solidFill>
                        <a:srgbClr val="003300"/>
                      </a:solidFill>
                      <a:prstDash val="solid"/>
                      <a:round/>
                      <a:headEnd type="none" w="med" len="med"/>
                      <a:tailEnd type="none" w="med" len="med"/>
                    </a:lnL>
                    <a:lnR w="19050" cap="flat" cmpd="sng" algn="ctr">
                      <a:solidFill>
                        <a:srgbClr val="0033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2000" dirty="0" smtClean="0">
                          <a:latin typeface="Franklin Gothic Book"/>
                          <a:cs typeface="Franklin Gothic Book"/>
                        </a:rPr>
                        <a:t>Encephalopathy</a:t>
                      </a:r>
                      <a:endParaRPr lang="en-US" sz="2000" dirty="0">
                        <a:latin typeface="Franklin Gothic Book"/>
                        <a:cs typeface="Franklin Gothic Book"/>
                      </a:endParaRPr>
                    </a:p>
                  </a:txBody>
                  <a:tcPr anchor="ctr">
                    <a:lnL w="19050" cap="flat" cmpd="sng" algn="ctr">
                      <a:solidFill>
                        <a:srgbClr val="003300"/>
                      </a:solidFill>
                      <a:prstDash val="solid"/>
                      <a:round/>
                      <a:headEnd type="none" w="med" len="med"/>
                      <a:tailEnd type="none" w="med" len="med"/>
                    </a:lnL>
                    <a:lnR w="19050" cap="flat" cmpd="sng" algn="ctr">
                      <a:solidFill>
                        <a:srgbClr val="0033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552432">
                <a:tc>
                  <a:txBody>
                    <a:bodyPr/>
                    <a:lstStyle/>
                    <a:p>
                      <a:r>
                        <a:rPr lang="en-US" sz="2000" dirty="0" smtClean="0">
                          <a:latin typeface="Franklin Gothic Book"/>
                          <a:cs typeface="Franklin Gothic Book"/>
                        </a:rPr>
                        <a:t>Anemia 2</a:t>
                      </a:r>
                      <a:r>
                        <a:rPr lang="en-US" sz="2000" baseline="30000" dirty="0" smtClean="0">
                          <a:latin typeface="Franklin Gothic Book"/>
                          <a:cs typeface="Franklin Gothic Book"/>
                        </a:rPr>
                        <a:t>0</a:t>
                      </a:r>
                      <a:r>
                        <a:rPr lang="en-US" sz="2000" dirty="0" smtClean="0">
                          <a:latin typeface="Franklin Gothic Book"/>
                          <a:cs typeface="Franklin Gothic Book"/>
                        </a:rPr>
                        <a:t> to GI Bleed</a:t>
                      </a:r>
                      <a:endParaRPr lang="en-US" sz="2000" dirty="0">
                        <a:latin typeface="Franklin Gothic Book"/>
                        <a:cs typeface="Franklin Gothic Book"/>
                      </a:endParaRPr>
                    </a:p>
                  </a:txBody>
                  <a:tcPr anchor="ctr">
                    <a:lnL w="19050" cap="flat" cmpd="sng" algn="ctr">
                      <a:solidFill>
                        <a:srgbClr val="003300"/>
                      </a:solidFill>
                      <a:prstDash val="solid"/>
                      <a:round/>
                      <a:headEnd type="none" w="med" len="med"/>
                      <a:tailEnd type="none" w="med" len="med"/>
                    </a:lnL>
                    <a:lnR w="19050" cap="flat" cmpd="sng" algn="ctr">
                      <a:solidFill>
                        <a:srgbClr val="0033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2000" dirty="0">
                        <a:latin typeface="Franklin Gothic Book"/>
                        <a:cs typeface="Franklin Gothic Book"/>
                      </a:endParaRPr>
                    </a:p>
                  </a:txBody>
                  <a:tcPr anchor="ctr">
                    <a:lnL w="19050" cap="flat" cmpd="sng" algn="ctr">
                      <a:solidFill>
                        <a:srgbClr val="003300"/>
                      </a:solidFill>
                      <a:prstDash val="solid"/>
                      <a:round/>
                      <a:headEnd type="none" w="med" len="med"/>
                      <a:tailEnd type="none" w="med" len="med"/>
                    </a:lnL>
                    <a:lnR w="19050" cap="flat" cmpd="sng" algn="ctr">
                      <a:solidFill>
                        <a:srgbClr val="0033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2000" dirty="0" smtClean="0">
                          <a:latin typeface="Franklin Gothic Book"/>
                          <a:cs typeface="Franklin Gothic Book"/>
                        </a:rPr>
                        <a:t>Anemia 2</a:t>
                      </a:r>
                      <a:r>
                        <a:rPr lang="en-US" sz="2000" baseline="30000" dirty="0" smtClean="0">
                          <a:latin typeface="Franklin Gothic Book"/>
                          <a:cs typeface="Franklin Gothic Book"/>
                        </a:rPr>
                        <a:t>0</a:t>
                      </a:r>
                      <a:r>
                        <a:rPr lang="en-US" sz="2000" dirty="0" smtClean="0">
                          <a:latin typeface="Franklin Gothic Book"/>
                          <a:cs typeface="Franklin Gothic Book"/>
                        </a:rPr>
                        <a:t> to Acute Blood Loss</a:t>
                      </a:r>
                      <a:endParaRPr lang="en-US" sz="2000" dirty="0">
                        <a:latin typeface="Franklin Gothic Book"/>
                        <a:cs typeface="Franklin Gothic Book"/>
                      </a:endParaRPr>
                    </a:p>
                  </a:txBody>
                  <a:tcPr anchor="ctr">
                    <a:lnL w="19050" cap="flat" cmpd="sng" algn="ctr">
                      <a:solidFill>
                        <a:srgbClr val="003300"/>
                      </a:solidFill>
                      <a:prstDash val="solid"/>
                      <a:round/>
                      <a:headEnd type="none" w="med" len="med"/>
                      <a:tailEnd type="none" w="med" len="med"/>
                    </a:lnL>
                    <a:lnR w="19050" cap="flat" cmpd="sng" algn="ctr">
                      <a:solidFill>
                        <a:srgbClr val="0033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552432">
                <a:tc>
                  <a:txBody>
                    <a:bodyPr/>
                    <a:lstStyle/>
                    <a:p>
                      <a:r>
                        <a:rPr lang="en-US" sz="2000" dirty="0" smtClean="0">
                          <a:latin typeface="Franklin Gothic Book"/>
                          <a:cs typeface="Franklin Gothic Book"/>
                        </a:rPr>
                        <a:t>Malnourished</a:t>
                      </a:r>
                      <a:endParaRPr lang="en-US" sz="2000" dirty="0">
                        <a:latin typeface="Franklin Gothic Book"/>
                        <a:cs typeface="Franklin Gothic Book"/>
                      </a:endParaRPr>
                    </a:p>
                  </a:txBody>
                  <a:tcPr anchor="ctr">
                    <a:lnL w="19050" cap="flat" cmpd="sng" algn="ctr">
                      <a:solidFill>
                        <a:srgbClr val="003300"/>
                      </a:solidFill>
                      <a:prstDash val="solid"/>
                      <a:round/>
                      <a:headEnd type="none" w="med" len="med"/>
                      <a:tailEnd type="none" w="med" len="med"/>
                    </a:lnL>
                    <a:lnR w="19050" cap="flat" cmpd="sng" algn="ctr">
                      <a:solidFill>
                        <a:srgbClr val="0033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2000" dirty="0">
                        <a:latin typeface="Franklin Gothic Book"/>
                        <a:cs typeface="Franklin Gothic Book"/>
                      </a:endParaRPr>
                    </a:p>
                  </a:txBody>
                  <a:tcPr anchor="ctr">
                    <a:lnL w="19050" cap="flat" cmpd="sng" algn="ctr">
                      <a:solidFill>
                        <a:srgbClr val="003300"/>
                      </a:solidFill>
                      <a:prstDash val="solid"/>
                      <a:round/>
                      <a:headEnd type="none" w="med" len="med"/>
                      <a:tailEnd type="none" w="med" len="med"/>
                    </a:lnL>
                    <a:lnR w="19050" cap="flat" cmpd="sng" algn="ctr">
                      <a:solidFill>
                        <a:srgbClr val="0033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2000" dirty="0" smtClean="0">
                          <a:latin typeface="Franklin Gothic Book"/>
                          <a:cs typeface="Franklin Gothic Book"/>
                        </a:rPr>
                        <a:t>Moderately</a:t>
                      </a:r>
                      <a:r>
                        <a:rPr lang="en-US" sz="2000" baseline="0" dirty="0" smtClean="0">
                          <a:latin typeface="Franklin Gothic Book"/>
                          <a:cs typeface="Franklin Gothic Book"/>
                        </a:rPr>
                        <a:t> Malnourished</a:t>
                      </a:r>
                      <a:endParaRPr lang="en-US" sz="2000" dirty="0">
                        <a:latin typeface="Franklin Gothic Book"/>
                        <a:cs typeface="Franklin Gothic Book"/>
                      </a:endParaRPr>
                    </a:p>
                  </a:txBody>
                  <a:tcPr anchor="ctr">
                    <a:lnL w="19050" cap="flat" cmpd="sng" algn="ctr">
                      <a:solidFill>
                        <a:srgbClr val="003300"/>
                      </a:solidFill>
                      <a:prstDash val="solid"/>
                      <a:round/>
                      <a:headEnd type="none" w="med" len="med"/>
                      <a:tailEnd type="none" w="med" len="med"/>
                    </a:lnL>
                    <a:lnR w="19050" cap="flat" cmpd="sng" algn="ctr">
                      <a:solidFill>
                        <a:srgbClr val="0033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552432">
                <a:tc>
                  <a:txBody>
                    <a:bodyPr/>
                    <a:lstStyle/>
                    <a:p>
                      <a:r>
                        <a:rPr lang="en-US" sz="2000" dirty="0" smtClean="0">
                          <a:latin typeface="Franklin Gothic Book"/>
                          <a:cs typeface="Franklin Gothic Book"/>
                        </a:rPr>
                        <a:t>COPD Exacerbation</a:t>
                      </a:r>
                      <a:endParaRPr lang="en-US" sz="2000" dirty="0">
                        <a:latin typeface="Franklin Gothic Book"/>
                        <a:cs typeface="Franklin Gothic Book"/>
                      </a:endParaRPr>
                    </a:p>
                  </a:txBody>
                  <a:tcPr anchor="ctr">
                    <a:lnL w="19050" cap="flat" cmpd="sng" algn="ctr">
                      <a:solidFill>
                        <a:srgbClr val="003300"/>
                      </a:solidFill>
                      <a:prstDash val="solid"/>
                      <a:round/>
                      <a:headEnd type="none" w="med" len="med"/>
                      <a:tailEnd type="none" w="med" len="med"/>
                    </a:lnL>
                    <a:lnR w="19050" cap="flat" cmpd="sng" algn="ctr">
                      <a:solidFill>
                        <a:srgbClr val="0033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2000" dirty="0">
                        <a:latin typeface="Franklin Gothic Book"/>
                        <a:cs typeface="Franklin Gothic Book"/>
                      </a:endParaRPr>
                    </a:p>
                  </a:txBody>
                  <a:tcPr anchor="ctr">
                    <a:lnL w="19050" cap="flat" cmpd="sng" algn="ctr">
                      <a:solidFill>
                        <a:srgbClr val="003300"/>
                      </a:solidFill>
                      <a:prstDash val="solid"/>
                      <a:round/>
                      <a:headEnd type="none" w="med" len="med"/>
                      <a:tailEnd type="none" w="med" len="med"/>
                    </a:lnL>
                    <a:lnR w="19050" cap="flat" cmpd="sng" algn="ctr">
                      <a:solidFill>
                        <a:srgbClr val="0033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2000" dirty="0" smtClean="0">
                          <a:latin typeface="Franklin Gothic Book"/>
                          <a:cs typeface="Franklin Gothic Book"/>
                        </a:rPr>
                        <a:t>Acute Respiratory </a:t>
                      </a:r>
                      <a:r>
                        <a:rPr lang="en-US" sz="2000" dirty="0" err="1" smtClean="0">
                          <a:latin typeface="Franklin Gothic Book"/>
                          <a:cs typeface="Franklin Gothic Book"/>
                        </a:rPr>
                        <a:t>Decompensation</a:t>
                      </a:r>
                      <a:endParaRPr lang="en-US" sz="2000" dirty="0">
                        <a:latin typeface="Franklin Gothic Book"/>
                        <a:cs typeface="Franklin Gothic Book"/>
                      </a:endParaRPr>
                    </a:p>
                  </a:txBody>
                  <a:tcPr anchor="ctr">
                    <a:lnL w="19050" cap="flat" cmpd="sng" algn="ctr">
                      <a:solidFill>
                        <a:srgbClr val="003300"/>
                      </a:solidFill>
                      <a:prstDash val="solid"/>
                      <a:round/>
                      <a:headEnd type="none" w="med" len="med"/>
                      <a:tailEnd type="none" w="med" len="med"/>
                    </a:lnL>
                    <a:lnR w="19050" cap="flat" cmpd="sng" algn="ctr">
                      <a:solidFill>
                        <a:srgbClr val="0033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552432">
                <a:tc>
                  <a:txBody>
                    <a:bodyPr/>
                    <a:lstStyle/>
                    <a:p>
                      <a:r>
                        <a:rPr lang="en-US" sz="2000" dirty="0" err="1" smtClean="0">
                          <a:latin typeface="Franklin Gothic Book"/>
                          <a:cs typeface="Franklin Gothic Book"/>
                        </a:rPr>
                        <a:t>Polysubstance</a:t>
                      </a:r>
                      <a:r>
                        <a:rPr lang="en-US" sz="2000" dirty="0" smtClean="0">
                          <a:latin typeface="Franklin Gothic Book"/>
                          <a:cs typeface="Franklin Gothic Book"/>
                        </a:rPr>
                        <a:t> Abuse</a:t>
                      </a:r>
                      <a:endParaRPr lang="en-US" sz="2000" dirty="0">
                        <a:latin typeface="Franklin Gothic Book"/>
                        <a:cs typeface="Franklin Gothic Book"/>
                      </a:endParaRPr>
                    </a:p>
                  </a:txBody>
                  <a:tcPr anchor="ctr">
                    <a:lnL w="19050" cap="flat" cmpd="sng" algn="ctr">
                      <a:solidFill>
                        <a:srgbClr val="003300"/>
                      </a:solidFill>
                      <a:prstDash val="solid"/>
                      <a:round/>
                      <a:headEnd type="none" w="med" len="med"/>
                      <a:tailEnd type="none" w="med" len="med"/>
                    </a:lnL>
                    <a:lnR w="19050" cap="flat" cmpd="sng" algn="ctr">
                      <a:solidFill>
                        <a:srgbClr val="003300"/>
                      </a:solidFill>
                      <a:prstDash val="solid"/>
                      <a:round/>
                      <a:headEnd type="none" w="med" len="med"/>
                      <a:tailEnd type="none" w="med" len="med"/>
                    </a:lnR>
                    <a:lnT w="12700" cmpd="sng">
                      <a:noFill/>
                    </a:lnT>
                    <a:lnB w="19050" cap="flat" cmpd="sng" algn="ctr">
                      <a:solidFill>
                        <a:srgbClr val="0033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latin typeface="Franklin Gothic Book"/>
                        <a:cs typeface="Franklin Gothic Book"/>
                      </a:endParaRPr>
                    </a:p>
                  </a:txBody>
                  <a:tcPr anchor="ctr">
                    <a:lnL w="19050" cap="flat" cmpd="sng" algn="ctr">
                      <a:solidFill>
                        <a:srgbClr val="003300"/>
                      </a:solidFill>
                      <a:prstDash val="solid"/>
                      <a:round/>
                      <a:headEnd type="none" w="med" len="med"/>
                      <a:tailEnd type="none" w="med" len="med"/>
                    </a:lnL>
                    <a:lnR w="19050" cap="flat" cmpd="sng" algn="ctr">
                      <a:solidFill>
                        <a:srgbClr val="0033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2000" dirty="0" smtClean="0">
                          <a:latin typeface="Franklin Gothic Book"/>
                          <a:cs typeface="Franklin Gothic Book"/>
                        </a:rPr>
                        <a:t>Continuing </a:t>
                      </a:r>
                      <a:r>
                        <a:rPr lang="en-US" sz="2000" dirty="0" err="1" smtClean="0">
                          <a:latin typeface="Franklin Gothic Book"/>
                          <a:cs typeface="Franklin Gothic Book"/>
                        </a:rPr>
                        <a:t>Polysubstance</a:t>
                      </a:r>
                      <a:r>
                        <a:rPr lang="en-US" sz="2000" dirty="0" smtClean="0">
                          <a:latin typeface="Franklin Gothic Book"/>
                          <a:cs typeface="Franklin Gothic Book"/>
                        </a:rPr>
                        <a:t> Abuse</a:t>
                      </a:r>
                      <a:endParaRPr lang="en-US" sz="2000" dirty="0">
                        <a:latin typeface="Franklin Gothic Book"/>
                        <a:cs typeface="Franklin Gothic Book"/>
                      </a:endParaRPr>
                    </a:p>
                  </a:txBody>
                  <a:tcPr anchor="ctr">
                    <a:lnL w="19050" cap="flat" cmpd="sng" algn="ctr">
                      <a:solidFill>
                        <a:srgbClr val="003300"/>
                      </a:solidFill>
                      <a:prstDash val="solid"/>
                      <a:round/>
                      <a:headEnd type="none" w="med" len="med"/>
                      <a:tailEnd type="none" w="med" len="med"/>
                    </a:lnL>
                    <a:lnR w="19050" cap="flat" cmpd="sng" algn="ctr">
                      <a:solidFill>
                        <a:srgbClr val="003300"/>
                      </a:solidFill>
                      <a:prstDash val="solid"/>
                      <a:round/>
                      <a:headEnd type="none" w="med" len="med"/>
                      <a:tailEnd type="none" w="med" len="med"/>
                    </a:lnR>
                    <a:lnT w="12700" cmpd="sng">
                      <a:noFill/>
                    </a:lnT>
                    <a:lnB w="19050" cap="flat" cmpd="sng" algn="ctr">
                      <a:solidFill>
                        <a:srgbClr val="00330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3" name="Right Arrow 2"/>
          <p:cNvSpPr/>
          <p:nvPr/>
        </p:nvSpPr>
        <p:spPr>
          <a:xfrm>
            <a:off x="3583580" y="1957695"/>
            <a:ext cx="978408" cy="484632"/>
          </a:xfrm>
          <a:prstGeom prst="rightArrow">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3583580" y="2513229"/>
            <a:ext cx="978408" cy="484632"/>
          </a:xfrm>
          <a:prstGeom prst="rightArrow">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3583580" y="3068763"/>
            <a:ext cx="978408" cy="484632"/>
          </a:xfrm>
          <a:prstGeom prst="rightArrow">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3583580" y="3624297"/>
            <a:ext cx="978408" cy="484632"/>
          </a:xfrm>
          <a:prstGeom prst="rightArrow">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3583580" y="4179831"/>
            <a:ext cx="978408" cy="484632"/>
          </a:xfrm>
          <a:prstGeom prst="rightArrow">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3583580" y="4735365"/>
            <a:ext cx="978408" cy="484632"/>
          </a:xfrm>
          <a:prstGeom prst="rightArrow">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3583580" y="5290900"/>
            <a:ext cx="978408" cy="484632"/>
          </a:xfrm>
          <a:prstGeom prst="rightArrow">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848294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2"/>
          <p:cNvSpPr>
            <a:spLocks noGrp="1" noChangeArrowheads="1"/>
          </p:cNvSpPr>
          <p:nvPr>
            <p:ph type="title" idx="4294967295"/>
          </p:nvPr>
        </p:nvSpPr>
        <p:spPr/>
        <p:txBody>
          <a:bodyPr>
            <a:normAutofit fontScale="90000"/>
          </a:bodyPr>
          <a:lstStyle/>
          <a:p>
            <a:pPr eaLnBrk="1" hangingPunct="1"/>
            <a:r>
              <a:rPr lang="en-US" dirty="0" smtClean="0">
                <a:solidFill>
                  <a:srgbClr val="003300"/>
                </a:solidFill>
                <a:latin typeface="Franklin Gothic Medium"/>
                <a:cs typeface="Franklin Gothic Medium"/>
              </a:rPr>
              <a:t>Medicare’</a:t>
            </a:r>
            <a:r>
              <a:rPr lang="en-US" altLang="ja-JP" dirty="0" smtClean="0">
                <a:solidFill>
                  <a:srgbClr val="003300"/>
                </a:solidFill>
                <a:latin typeface="Franklin Gothic Medium"/>
                <a:cs typeface="Franklin Gothic Medium"/>
              </a:rPr>
              <a:t>s </a:t>
            </a:r>
            <a:r>
              <a:rPr lang="en-US" altLang="ja-JP" dirty="0">
                <a:solidFill>
                  <a:srgbClr val="003300"/>
                </a:solidFill>
                <a:latin typeface="Franklin Gothic Medium"/>
                <a:cs typeface="Franklin Gothic Medium"/>
              </a:rPr>
              <a:t>Attempt to </a:t>
            </a:r>
            <a:r>
              <a:rPr lang="en-US" altLang="ja-JP" dirty="0" smtClean="0">
                <a:solidFill>
                  <a:srgbClr val="003300"/>
                </a:solidFill>
                <a:latin typeface="Franklin Gothic Medium"/>
                <a:cs typeface="Franklin Gothic Medium"/>
              </a:rPr>
              <a:t/>
            </a:r>
            <a:br>
              <a:rPr lang="en-US" altLang="ja-JP" dirty="0" smtClean="0">
                <a:solidFill>
                  <a:srgbClr val="003300"/>
                </a:solidFill>
                <a:latin typeface="Franklin Gothic Medium"/>
                <a:cs typeface="Franklin Gothic Medium"/>
              </a:rPr>
            </a:br>
            <a:r>
              <a:rPr lang="en-US" altLang="ja-JP" dirty="0" smtClean="0">
                <a:solidFill>
                  <a:srgbClr val="003300"/>
                </a:solidFill>
                <a:latin typeface="Franklin Gothic Medium"/>
                <a:cs typeface="Franklin Gothic Medium"/>
              </a:rPr>
              <a:t>Risk</a:t>
            </a:r>
            <a:r>
              <a:rPr lang="en-US" altLang="ja-JP" dirty="0">
                <a:solidFill>
                  <a:srgbClr val="003300"/>
                </a:solidFill>
                <a:latin typeface="Franklin Gothic Medium"/>
                <a:cs typeface="Franklin Gothic Medium"/>
              </a:rPr>
              <a:t>- Adjust HMO Payment</a:t>
            </a:r>
            <a:endParaRPr lang="en-US" dirty="0">
              <a:solidFill>
                <a:srgbClr val="003300"/>
              </a:solidFill>
              <a:latin typeface="Franklin Gothic Medium"/>
              <a:cs typeface="Franklin Gothic Medium"/>
            </a:endParaRPr>
          </a:p>
        </p:txBody>
      </p:sp>
      <p:graphicFrame>
        <p:nvGraphicFramePr>
          <p:cNvPr id="2" name="Diagram 1"/>
          <p:cNvGraphicFramePr/>
          <p:nvPr>
            <p:extLst>
              <p:ext uri="{D42A27DB-BD31-4B8C-83A1-F6EECF244321}">
                <p14:modId xmlns:p14="http://schemas.microsoft.com/office/powerpoint/2010/main" val="2987534493"/>
              </p:ext>
            </p:extLst>
          </p:nvPr>
        </p:nvGraphicFramePr>
        <p:xfrm>
          <a:off x="367685" y="1415680"/>
          <a:ext cx="8424809" cy="44851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505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3998D1BF-935E-AA4F-8E63-9B5B08F09027}"/>
                                            </p:graphicEl>
                                          </p:spTgt>
                                        </p:tgtEl>
                                        <p:attrNameLst>
                                          <p:attrName>style.visibility</p:attrName>
                                        </p:attrNameLst>
                                      </p:cBhvr>
                                      <p:to>
                                        <p:strVal val="visible"/>
                                      </p:to>
                                    </p:set>
                                    <p:animEffect transition="in" filter="fade">
                                      <p:cBhvr>
                                        <p:cTn id="7" dur="500"/>
                                        <p:tgtEl>
                                          <p:spTgt spid="2">
                                            <p:graphicEl>
                                              <a:dgm id="{3998D1BF-935E-AA4F-8E63-9B5B08F0902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Chronically Ill Are Underinsured</a:t>
            </a:r>
            <a:endParaRPr lang="en-US" sz="2400" dirty="0"/>
          </a:p>
        </p:txBody>
      </p:sp>
      <p:sp>
        <p:nvSpPr>
          <p:cNvPr id="3" name="TextBox 2"/>
          <p:cNvSpPr txBox="1"/>
          <p:nvPr/>
        </p:nvSpPr>
        <p:spPr>
          <a:xfrm>
            <a:off x="3423515" y="6253248"/>
            <a:ext cx="5720486"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a:t>
            </a:r>
            <a:r>
              <a:rPr lang="en-US" sz="1600" dirty="0" err="1" smtClean="0">
                <a:solidFill>
                  <a:schemeClr val="bg2"/>
                </a:solidFill>
                <a:latin typeface="Franklin Gothic Book" pitchFamily="34" charset="0"/>
              </a:rPr>
              <a:t>Wilper</a:t>
            </a:r>
            <a:r>
              <a:rPr lang="en-US" sz="1600" dirty="0" smtClean="0">
                <a:solidFill>
                  <a:schemeClr val="bg2"/>
                </a:solidFill>
                <a:latin typeface="Franklin Gothic Book" pitchFamily="34" charset="0"/>
              </a:rPr>
              <a:t> et al. Annals Internal Medicine 2008;149:170. </a:t>
            </a:r>
            <a:endParaRPr lang="en-US" sz="1600" dirty="0">
              <a:solidFill>
                <a:schemeClr val="bg2"/>
              </a:solidFill>
              <a:latin typeface="Franklin Gothic Book" pitchFamily="34" charset="0"/>
            </a:endParaRPr>
          </a:p>
        </p:txBody>
      </p:sp>
      <p:graphicFrame>
        <p:nvGraphicFramePr>
          <p:cNvPr id="5" name="Chart 4"/>
          <p:cNvGraphicFramePr/>
          <p:nvPr>
            <p:extLst>
              <p:ext uri="{D42A27DB-BD31-4B8C-83A1-F6EECF244321}">
                <p14:modId xmlns:p14="http://schemas.microsoft.com/office/powerpoint/2010/main" val="1714719872"/>
              </p:ext>
            </p:extLst>
          </p:nvPr>
        </p:nvGraphicFramePr>
        <p:xfrm>
          <a:off x="343813" y="1396999"/>
          <a:ext cx="8397851" cy="427959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3555187" y="5515661"/>
            <a:ext cx="4586630" cy="400110"/>
          </a:xfrm>
          <a:prstGeom prst="rect">
            <a:avLst/>
          </a:prstGeom>
          <a:noFill/>
        </p:spPr>
        <p:txBody>
          <a:bodyPr wrap="square" rtlCol="0">
            <a:spAutoFit/>
          </a:bodyPr>
          <a:lstStyle/>
          <a:p>
            <a:r>
              <a:rPr lang="en-US" sz="2000" dirty="0" smtClean="0">
                <a:latin typeface="Franklin Gothic Book"/>
                <a:cs typeface="Franklin Gothic Book"/>
              </a:rPr>
              <a:t>Millions of uninsured with disease</a:t>
            </a:r>
            <a:endParaRPr lang="en-US" sz="2000" dirty="0">
              <a:latin typeface="Franklin Gothic Book"/>
              <a:cs typeface="Franklin Gothic Book"/>
            </a:endParaRPr>
          </a:p>
        </p:txBody>
      </p:sp>
      <p:grpSp>
        <p:nvGrpSpPr>
          <p:cNvPr id="10" name="Group 9"/>
          <p:cNvGrpSpPr/>
          <p:nvPr/>
        </p:nvGrpSpPr>
        <p:grpSpPr>
          <a:xfrm>
            <a:off x="4018493" y="1470152"/>
            <a:ext cx="1387737" cy="695147"/>
            <a:chOff x="4325723" y="1470152"/>
            <a:chExt cx="1387737" cy="695147"/>
          </a:xfrm>
        </p:grpSpPr>
        <p:graphicFrame>
          <p:nvGraphicFramePr>
            <p:cNvPr id="8" name="Chart 7"/>
            <p:cNvGraphicFramePr/>
            <p:nvPr/>
          </p:nvGraphicFramePr>
          <p:xfrm>
            <a:off x="4325723" y="1470152"/>
            <a:ext cx="758342" cy="69514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4820715" y="1617670"/>
              <a:ext cx="892745" cy="400110"/>
            </a:xfrm>
            <a:prstGeom prst="rect">
              <a:avLst/>
            </a:prstGeom>
            <a:noFill/>
          </p:spPr>
          <p:txBody>
            <a:bodyPr wrap="none" rtlCol="0">
              <a:spAutoFit/>
            </a:bodyPr>
            <a:lstStyle/>
            <a:p>
              <a:r>
                <a:rPr lang="en-US" sz="2000" dirty="0" smtClean="0">
                  <a:latin typeface="Franklin Gothic Book"/>
                  <a:cs typeface="Franklin Gothic Book"/>
                </a:rPr>
                <a:t>16.6%</a:t>
              </a:r>
              <a:endParaRPr lang="en-US" sz="2000" dirty="0">
                <a:latin typeface="Franklin Gothic Book"/>
                <a:cs typeface="Franklin Gothic Book"/>
              </a:endParaRPr>
            </a:p>
          </p:txBody>
        </p:sp>
      </p:grpSp>
      <p:grpSp>
        <p:nvGrpSpPr>
          <p:cNvPr id="11" name="Group 10"/>
          <p:cNvGrpSpPr/>
          <p:nvPr/>
        </p:nvGrpSpPr>
        <p:grpSpPr>
          <a:xfrm>
            <a:off x="5750980" y="2053661"/>
            <a:ext cx="1397290" cy="695147"/>
            <a:chOff x="4325723" y="1470152"/>
            <a:chExt cx="1397290" cy="695147"/>
          </a:xfrm>
        </p:grpSpPr>
        <p:graphicFrame>
          <p:nvGraphicFramePr>
            <p:cNvPr id="12" name="Chart 11"/>
            <p:cNvGraphicFramePr/>
            <p:nvPr/>
          </p:nvGraphicFramePr>
          <p:xfrm>
            <a:off x="4325723" y="1470152"/>
            <a:ext cx="758342" cy="695147"/>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p:cNvSpPr txBox="1"/>
            <p:nvPr/>
          </p:nvSpPr>
          <p:spPr>
            <a:xfrm>
              <a:off x="4820715" y="1617670"/>
              <a:ext cx="902298" cy="400110"/>
            </a:xfrm>
            <a:prstGeom prst="rect">
              <a:avLst/>
            </a:prstGeom>
            <a:noFill/>
          </p:spPr>
          <p:txBody>
            <a:bodyPr wrap="none" rtlCol="0">
              <a:spAutoFit/>
            </a:bodyPr>
            <a:lstStyle/>
            <a:p>
              <a:r>
                <a:rPr lang="en-US" sz="2000" dirty="0" smtClean="0">
                  <a:latin typeface="Franklin Gothic Book"/>
                  <a:cs typeface="Franklin Gothic Book"/>
                </a:rPr>
                <a:t>11.9%</a:t>
              </a:r>
              <a:endParaRPr lang="en-US" sz="2000" dirty="0">
                <a:latin typeface="Franklin Gothic Book"/>
                <a:cs typeface="Franklin Gothic Book"/>
              </a:endParaRPr>
            </a:p>
          </p:txBody>
        </p:sp>
      </p:grpSp>
      <p:grpSp>
        <p:nvGrpSpPr>
          <p:cNvPr id="14" name="Group 13"/>
          <p:cNvGrpSpPr/>
          <p:nvPr/>
        </p:nvGrpSpPr>
        <p:grpSpPr>
          <a:xfrm>
            <a:off x="7045769" y="2637170"/>
            <a:ext cx="1391391" cy="695147"/>
            <a:chOff x="4325723" y="1470152"/>
            <a:chExt cx="1391391" cy="695147"/>
          </a:xfrm>
        </p:grpSpPr>
        <p:graphicFrame>
          <p:nvGraphicFramePr>
            <p:cNvPr id="15" name="Chart 14"/>
            <p:cNvGraphicFramePr/>
            <p:nvPr/>
          </p:nvGraphicFramePr>
          <p:xfrm>
            <a:off x="4325723" y="1470152"/>
            <a:ext cx="758342" cy="695147"/>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p:cNvSpPr txBox="1"/>
            <p:nvPr/>
          </p:nvSpPr>
          <p:spPr>
            <a:xfrm>
              <a:off x="4820715" y="1617670"/>
              <a:ext cx="896399" cy="400110"/>
            </a:xfrm>
            <a:prstGeom prst="rect">
              <a:avLst/>
            </a:prstGeom>
            <a:noFill/>
          </p:spPr>
          <p:txBody>
            <a:bodyPr wrap="none" rtlCol="0">
              <a:spAutoFit/>
            </a:bodyPr>
            <a:lstStyle/>
            <a:p>
              <a:r>
                <a:rPr lang="en-US" sz="2000" dirty="0" smtClean="0">
                  <a:latin typeface="Franklin Gothic Book"/>
                  <a:cs typeface="Franklin Gothic Book"/>
                </a:rPr>
                <a:t>15.5%</a:t>
              </a:r>
              <a:endParaRPr lang="en-US" sz="2000" dirty="0">
                <a:latin typeface="Franklin Gothic Book"/>
                <a:cs typeface="Franklin Gothic Book"/>
              </a:endParaRPr>
            </a:p>
          </p:txBody>
        </p:sp>
      </p:grpSp>
      <p:grpSp>
        <p:nvGrpSpPr>
          <p:cNvPr id="17" name="Group 16"/>
          <p:cNvGrpSpPr/>
          <p:nvPr/>
        </p:nvGrpSpPr>
        <p:grpSpPr>
          <a:xfrm>
            <a:off x="5385219" y="3220679"/>
            <a:ext cx="1391391" cy="695147"/>
            <a:chOff x="4325723" y="1470152"/>
            <a:chExt cx="1391391" cy="695147"/>
          </a:xfrm>
        </p:grpSpPr>
        <p:graphicFrame>
          <p:nvGraphicFramePr>
            <p:cNvPr id="18" name="Chart 17"/>
            <p:cNvGraphicFramePr/>
            <p:nvPr/>
          </p:nvGraphicFramePr>
          <p:xfrm>
            <a:off x="4325723" y="1470152"/>
            <a:ext cx="758342" cy="695147"/>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18"/>
            <p:cNvSpPr txBox="1"/>
            <p:nvPr/>
          </p:nvSpPr>
          <p:spPr>
            <a:xfrm>
              <a:off x="4820715" y="1617670"/>
              <a:ext cx="896399" cy="400110"/>
            </a:xfrm>
            <a:prstGeom prst="rect">
              <a:avLst/>
            </a:prstGeom>
            <a:noFill/>
          </p:spPr>
          <p:txBody>
            <a:bodyPr wrap="none" rtlCol="0">
              <a:spAutoFit/>
            </a:bodyPr>
            <a:lstStyle/>
            <a:p>
              <a:r>
                <a:rPr lang="en-US" sz="2000" dirty="0" smtClean="0">
                  <a:latin typeface="Franklin Gothic Book"/>
                  <a:cs typeface="Franklin Gothic Book"/>
                </a:rPr>
                <a:t>19.3%</a:t>
              </a:r>
              <a:endParaRPr lang="en-US" sz="2000" dirty="0">
                <a:latin typeface="Franklin Gothic Book"/>
                <a:cs typeface="Franklin Gothic Book"/>
              </a:endParaRPr>
            </a:p>
          </p:txBody>
        </p:sp>
      </p:grpSp>
      <p:grpSp>
        <p:nvGrpSpPr>
          <p:cNvPr id="20" name="Group 19"/>
          <p:cNvGrpSpPr/>
          <p:nvPr/>
        </p:nvGrpSpPr>
        <p:grpSpPr>
          <a:xfrm>
            <a:off x="3812450" y="3804188"/>
            <a:ext cx="1391391" cy="695147"/>
            <a:chOff x="4325723" y="1470152"/>
            <a:chExt cx="1391391" cy="695147"/>
          </a:xfrm>
        </p:grpSpPr>
        <p:graphicFrame>
          <p:nvGraphicFramePr>
            <p:cNvPr id="21" name="Chart 20"/>
            <p:cNvGraphicFramePr/>
            <p:nvPr/>
          </p:nvGraphicFramePr>
          <p:xfrm>
            <a:off x="4325723" y="1470152"/>
            <a:ext cx="758342" cy="695147"/>
          </p:xfrm>
          <a:graphic>
            <a:graphicData uri="http://schemas.openxmlformats.org/drawingml/2006/chart">
              <c:chart xmlns:c="http://schemas.openxmlformats.org/drawingml/2006/chart" xmlns:r="http://schemas.openxmlformats.org/officeDocument/2006/relationships" r:id="rId7"/>
            </a:graphicData>
          </a:graphic>
        </p:graphicFrame>
        <p:sp>
          <p:nvSpPr>
            <p:cNvPr id="22" name="TextBox 21"/>
            <p:cNvSpPr txBox="1"/>
            <p:nvPr/>
          </p:nvSpPr>
          <p:spPr>
            <a:xfrm>
              <a:off x="4820715" y="1617670"/>
              <a:ext cx="896399" cy="400110"/>
            </a:xfrm>
            <a:prstGeom prst="rect">
              <a:avLst/>
            </a:prstGeom>
            <a:noFill/>
          </p:spPr>
          <p:txBody>
            <a:bodyPr wrap="none" rtlCol="0">
              <a:spAutoFit/>
            </a:bodyPr>
            <a:lstStyle/>
            <a:p>
              <a:r>
                <a:rPr lang="en-US" sz="2000" dirty="0" smtClean="0">
                  <a:latin typeface="Franklin Gothic Book"/>
                  <a:cs typeface="Franklin Gothic Book"/>
                </a:rPr>
                <a:t>15.4%</a:t>
              </a:r>
              <a:endParaRPr lang="en-US" sz="2000" dirty="0">
                <a:latin typeface="Franklin Gothic Book"/>
                <a:cs typeface="Franklin Gothic Book"/>
              </a:endParaRPr>
            </a:p>
          </p:txBody>
        </p:sp>
      </p:grpSp>
      <p:grpSp>
        <p:nvGrpSpPr>
          <p:cNvPr id="23" name="Group 22"/>
          <p:cNvGrpSpPr/>
          <p:nvPr/>
        </p:nvGrpSpPr>
        <p:grpSpPr>
          <a:xfrm>
            <a:off x="3958754" y="4387698"/>
            <a:ext cx="1387737" cy="695147"/>
            <a:chOff x="4325723" y="1470152"/>
            <a:chExt cx="1387737" cy="695147"/>
          </a:xfrm>
        </p:grpSpPr>
        <p:graphicFrame>
          <p:nvGraphicFramePr>
            <p:cNvPr id="24" name="Chart 23"/>
            <p:cNvGraphicFramePr/>
            <p:nvPr/>
          </p:nvGraphicFramePr>
          <p:xfrm>
            <a:off x="4325723" y="1470152"/>
            <a:ext cx="758342" cy="695147"/>
          </p:xfrm>
          <a:graphic>
            <a:graphicData uri="http://schemas.openxmlformats.org/drawingml/2006/chart">
              <c:chart xmlns:c="http://schemas.openxmlformats.org/drawingml/2006/chart" xmlns:r="http://schemas.openxmlformats.org/officeDocument/2006/relationships" r:id="rId8"/>
            </a:graphicData>
          </a:graphic>
        </p:graphicFrame>
        <p:sp>
          <p:nvSpPr>
            <p:cNvPr id="25" name="TextBox 24"/>
            <p:cNvSpPr txBox="1"/>
            <p:nvPr/>
          </p:nvSpPr>
          <p:spPr>
            <a:xfrm>
              <a:off x="4820715" y="1617670"/>
              <a:ext cx="892745" cy="400110"/>
            </a:xfrm>
            <a:prstGeom prst="rect">
              <a:avLst/>
            </a:prstGeom>
            <a:noFill/>
          </p:spPr>
          <p:txBody>
            <a:bodyPr wrap="none" rtlCol="0">
              <a:spAutoFit/>
            </a:bodyPr>
            <a:lstStyle/>
            <a:p>
              <a:r>
                <a:rPr lang="en-US" sz="2000" dirty="0" smtClean="0">
                  <a:latin typeface="Franklin Gothic Book"/>
                  <a:cs typeface="Franklin Gothic Book"/>
                </a:rPr>
                <a:t>16.1%</a:t>
              </a:r>
              <a:endParaRPr lang="en-US" sz="2000" dirty="0">
                <a:latin typeface="Franklin Gothic Book"/>
                <a:cs typeface="Franklin Gothic Book"/>
              </a:endParaRPr>
            </a:p>
          </p:txBody>
        </p:sp>
      </p:grpSp>
      <p:grpSp>
        <p:nvGrpSpPr>
          <p:cNvPr id="30" name="Group 29"/>
          <p:cNvGrpSpPr/>
          <p:nvPr/>
        </p:nvGrpSpPr>
        <p:grpSpPr>
          <a:xfrm>
            <a:off x="5459584" y="4074566"/>
            <a:ext cx="2995576" cy="811988"/>
            <a:chOff x="5459584" y="4074566"/>
            <a:chExt cx="2995576" cy="811988"/>
          </a:xfrm>
        </p:grpSpPr>
        <p:sp>
          <p:nvSpPr>
            <p:cNvPr id="29" name="Rectangle 28"/>
            <p:cNvSpPr/>
            <p:nvPr/>
          </p:nvSpPr>
          <p:spPr>
            <a:xfrm>
              <a:off x="5544921" y="4074566"/>
              <a:ext cx="2852929" cy="811988"/>
            </a:xfrm>
            <a:prstGeom prst="rect">
              <a:avLst/>
            </a:prstGeom>
            <a:solidFill>
              <a:schemeClr val="bg1">
                <a:lumMod val="75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ranklin Gothic Book"/>
                <a:cs typeface="Franklin Gothic Book"/>
              </a:endParaRPr>
            </a:p>
          </p:txBody>
        </p:sp>
        <p:grpSp>
          <p:nvGrpSpPr>
            <p:cNvPr id="26" name="Group 25"/>
            <p:cNvGrpSpPr/>
            <p:nvPr/>
          </p:nvGrpSpPr>
          <p:grpSpPr>
            <a:xfrm>
              <a:off x="5459584" y="4110601"/>
              <a:ext cx="2995576" cy="716147"/>
              <a:chOff x="4289147" y="1535650"/>
              <a:chExt cx="2995576" cy="716147"/>
            </a:xfrm>
          </p:grpSpPr>
          <p:graphicFrame>
            <p:nvGraphicFramePr>
              <p:cNvPr id="27" name="Chart 26"/>
              <p:cNvGraphicFramePr/>
              <p:nvPr/>
            </p:nvGraphicFramePr>
            <p:xfrm>
              <a:off x="4289147" y="1535650"/>
              <a:ext cx="758342" cy="695147"/>
            </p:xfrm>
            <a:graphic>
              <a:graphicData uri="http://schemas.openxmlformats.org/drawingml/2006/chart">
                <c:chart xmlns:c="http://schemas.openxmlformats.org/drawingml/2006/chart" xmlns:r="http://schemas.openxmlformats.org/officeDocument/2006/relationships" r:id="rId9"/>
              </a:graphicData>
            </a:graphic>
          </p:graphicFrame>
          <p:sp>
            <p:nvSpPr>
              <p:cNvPr id="28" name="TextBox 27"/>
              <p:cNvSpPr txBox="1"/>
              <p:nvPr/>
            </p:nvSpPr>
            <p:spPr>
              <a:xfrm>
                <a:off x="4820715" y="1543911"/>
                <a:ext cx="2464008" cy="707886"/>
              </a:xfrm>
              <a:prstGeom prst="rect">
                <a:avLst/>
              </a:prstGeom>
              <a:noFill/>
            </p:spPr>
            <p:txBody>
              <a:bodyPr wrap="none" rtlCol="0">
                <a:spAutoFit/>
              </a:bodyPr>
              <a:lstStyle/>
              <a:p>
                <a:r>
                  <a:rPr lang="en-US" sz="2000" dirty="0" smtClean="0">
                    <a:latin typeface="Franklin Gothic Book"/>
                    <a:cs typeface="Franklin Gothic Book"/>
                  </a:rPr>
                  <a:t>Percent with disease</a:t>
                </a:r>
              </a:p>
              <a:p>
                <a:r>
                  <a:rPr lang="en-US" sz="2000" dirty="0" smtClean="0">
                    <a:latin typeface="Franklin Gothic Book"/>
                    <a:cs typeface="Franklin Gothic Book"/>
                  </a:rPr>
                  <a:t>and no insurance</a:t>
                </a:r>
                <a:endParaRPr lang="en-US" sz="2000" dirty="0">
                  <a:latin typeface="Franklin Gothic Book"/>
                  <a:cs typeface="Franklin Gothic Book"/>
                </a:endParaRPr>
              </a:p>
            </p:txBody>
          </p:sp>
        </p:grpSp>
      </p:grpSp>
      <p:sp>
        <p:nvSpPr>
          <p:cNvPr id="31" name="TextBox 30"/>
          <p:cNvSpPr txBox="1"/>
          <p:nvPr/>
        </p:nvSpPr>
        <p:spPr>
          <a:xfrm>
            <a:off x="1700784" y="963306"/>
            <a:ext cx="5742432" cy="400110"/>
          </a:xfrm>
          <a:prstGeom prst="rect">
            <a:avLst/>
          </a:prstGeom>
          <a:noFill/>
          <a:ln>
            <a:noFill/>
          </a:ln>
        </p:spPr>
        <p:txBody>
          <a:bodyPr wrap="square" rtlCol="0">
            <a:spAutoFit/>
          </a:bodyPr>
          <a:lstStyle/>
          <a:p>
            <a:pPr algn="ctr"/>
            <a:r>
              <a:rPr lang="en-US" sz="2000" dirty="0" smtClean="0">
                <a:latin typeface="Franklin Gothic Book"/>
                <a:cs typeface="Franklin Gothic Book"/>
              </a:rPr>
              <a:t>Any of the below: 11.4 Million / 15.6% </a:t>
            </a:r>
            <a:endParaRPr lang="en-US" sz="2000" dirty="0">
              <a:latin typeface="Franklin Gothic Book"/>
              <a:cs typeface="Franklin Gothic Book"/>
            </a:endParaRPr>
          </a:p>
        </p:txBody>
      </p:sp>
    </p:spTree>
    <p:extLst>
      <p:ext uri="{BB962C8B-B14F-4D97-AF65-F5344CB8AC3E}">
        <p14:creationId xmlns:p14="http://schemas.microsoft.com/office/powerpoint/2010/main" val="339425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Risk Adjustment </a:t>
            </a:r>
            <a:r>
              <a:rPr lang="en-US" sz="4000" b="1" i="1" dirty="0" smtClean="0"/>
              <a:t>Increased</a:t>
            </a:r>
            <a:r>
              <a:rPr lang="en-US" sz="4000" dirty="0" smtClean="0"/>
              <a:t> </a:t>
            </a:r>
            <a:r>
              <a:rPr lang="en-US" sz="3600" dirty="0" smtClean="0"/>
              <a:t/>
            </a:r>
            <a:br>
              <a:rPr lang="en-US" sz="3600" dirty="0" smtClean="0"/>
            </a:br>
            <a:r>
              <a:rPr lang="en-US" sz="3600" dirty="0" smtClean="0"/>
              <a:t>Medicare HMO Overpayment</a:t>
            </a:r>
            <a:endParaRPr lang="en-US" sz="3600" dirty="0"/>
          </a:p>
        </p:txBody>
      </p:sp>
      <p:sp>
        <p:nvSpPr>
          <p:cNvPr id="4" name="TextBox 3"/>
          <p:cNvSpPr txBox="1"/>
          <p:nvPr/>
        </p:nvSpPr>
        <p:spPr>
          <a:xfrm>
            <a:off x="3386937" y="6130138"/>
            <a:ext cx="5757065" cy="584776"/>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Actual impact of 2004 change in Risk Adjustment formula</a:t>
            </a:r>
          </a:p>
          <a:p>
            <a:pPr algn="r"/>
            <a:r>
              <a:rPr lang="en-US" sz="1600" dirty="0" smtClean="0">
                <a:solidFill>
                  <a:schemeClr val="bg2"/>
                </a:solidFill>
                <a:latin typeface="Franklin Gothic Book" pitchFamily="34" charset="0"/>
              </a:rPr>
              <a:t>Source: NBER Working Paper 16799, April 2011</a:t>
            </a:r>
          </a:p>
        </p:txBody>
      </p:sp>
      <p:sp>
        <p:nvSpPr>
          <p:cNvPr id="3" name="TextBox 2"/>
          <p:cNvSpPr txBox="1"/>
          <p:nvPr/>
        </p:nvSpPr>
        <p:spPr>
          <a:xfrm>
            <a:off x="1" y="1852530"/>
            <a:ext cx="1674496" cy="1323439"/>
          </a:xfrm>
          <a:prstGeom prst="rect">
            <a:avLst/>
          </a:prstGeom>
          <a:noFill/>
        </p:spPr>
        <p:txBody>
          <a:bodyPr wrap="square" rtlCol="0">
            <a:spAutoFit/>
          </a:bodyPr>
          <a:lstStyle/>
          <a:p>
            <a:r>
              <a:rPr lang="en-US" sz="2000" dirty="0" smtClean="0">
                <a:latin typeface="Franklin Gothic Book"/>
                <a:cs typeface="Franklin Gothic Book"/>
              </a:rPr>
              <a:t>Overpayment to HMOs per Medicare Enrollee</a:t>
            </a:r>
            <a:endParaRPr lang="en-US" sz="2000" dirty="0">
              <a:latin typeface="Franklin Gothic Book"/>
              <a:cs typeface="Franklin Gothic Book"/>
            </a:endParaRPr>
          </a:p>
        </p:txBody>
      </p:sp>
      <p:sp>
        <p:nvSpPr>
          <p:cNvPr id="6" name="TextBox 5"/>
          <p:cNvSpPr txBox="1"/>
          <p:nvPr/>
        </p:nvSpPr>
        <p:spPr>
          <a:xfrm>
            <a:off x="2580503" y="4998102"/>
            <a:ext cx="2200303" cy="1015663"/>
          </a:xfrm>
          <a:prstGeom prst="rect">
            <a:avLst/>
          </a:prstGeom>
          <a:noFill/>
        </p:spPr>
        <p:txBody>
          <a:bodyPr wrap="square" rtlCol="0">
            <a:spAutoFit/>
          </a:bodyPr>
          <a:lstStyle/>
          <a:p>
            <a:pPr algn="ctr"/>
            <a:r>
              <a:rPr lang="en-US" sz="2000" dirty="0" smtClean="0">
                <a:latin typeface="Franklin Gothic Book"/>
                <a:cs typeface="Franklin Gothic Book"/>
              </a:rPr>
              <a:t>Payments adjusted for age, sex, and ESRD</a:t>
            </a:r>
            <a:endParaRPr lang="en-US" sz="2000" dirty="0">
              <a:latin typeface="Franklin Gothic Book"/>
              <a:cs typeface="Franklin Gothic Book"/>
            </a:endParaRPr>
          </a:p>
        </p:txBody>
      </p:sp>
      <p:sp>
        <p:nvSpPr>
          <p:cNvPr id="9" name="TextBox 8"/>
          <p:cNvSpPr txBox="1"/>
          <p:nvPr/>
        </p:nvSpPr>
        <p:spPr>
          <a:xfrm>
            <a:off x="4764628" y="4998102"/>
            <a:ext cx="2208394" cy="1015663"/>
          </a:xfrm>
          <a:prstGeom prst="rect">
            <a:avLst/>
          </a:prstGeom>
          <a:noFill/>
        </p:spPr>
        <p:txBody>
          <a:bodyPr wrap="square" rtlCol="0">
            <a:spAutoFit/>
          </a:bodyPr>
          <a:lstStyle/>
          <a:p>
            <a:pPr algn="ctr"/>
            <a:r>
              <a:rPr lang="en-US" sz="2000" dirty="0" smtClean="0">
                <a:latin typeface="Franklin Gothic Book"/>
                <a:cs typeface="Franklin Gothic Book"/>
              </a:rPr>
              <a:t>Same</a:t>
            </a:r>
            <a:r>
              <a:rPr lang="en-US" sz="2000" dirty="0">
                <a:latin typeface="Franklin Gothic Book"/>
                <a:cs typeface="Franklin Gothic Book"/>
              </a:rPr>
              <a:t> </a:t>
            </a:r>
            <a:r>
              <a:rPr lang="en-US" sz="2000" dirty="0" smtClean="0">
                <a:latin typeface="Franklin Gothic Book"/>
                <a:cs typeface="Franklin Gothic Book"/>
              </a:rPr>
              <a:t>plus 70 diagnoses adjusted</a:t>
            </a:r>
            <a:endParaRPr lang="en-US" sz="2000" dirty="0">
              <a:latin typeface="Franklin Gothic Book"/>
              <a:cs typeface="Franklin Gothic Book"/>
            </a:endParaRPr>
          </a:p>
        </p:txBody>
      </p:sp>
      <p:sp>
        <p:nvSpPr>
          <p:cNvPr id="10" name="TextBox 9"/>
          <p:cNvSpPr txBox="1"/>
          <p:nvPr/>
        </p:nvSpPr>
        <p:spPr>
          <a:xfrm>
            <a:off x="7369399" y="1632806"/>
            <a:ext cx="1774601" cy="1015663"/>
          </a:xfrm>
          <a:prstGeom prst="rect">
            <a:avLst/>
          </a:prstGeom>
          <a:noFill/>
        </p:spPr>
        <p:txBody>
          <a:bodyPr wrap="square" rtlCol="0">
            <a:spAutoFit/>
          </a:bodyPr>
          <a:lstStyle/>
          <a:p>
            <a:r>
              <a:rPr lang="en-US" sz="2000" dirty="0" smtClean="0">
                <a:latin typeface="Franklin Gothic Book"/>
                <a:cs typeface="Franklin Gothic Book"/>
              </a:rPr>
              <a:t>Overpayments </a:t>
            </a:r>
          </a:p>
          <a:p>
            <a:r>
              <a:rPr lang="en-US" sz="2000" dirty="0" smtClean="0">
                <a:latin typeface="Franklin Gothic Book"/>
                <a:cs typeface="Franklin Gothic Book"/>
              </a:rPr>
              <a:t>due to </a:t>
            </a:r>
          </a:p>
          <a:p>
            <a:r>
              <a:rPr lang="en-US" sz="2000" dirty="0" smtClean="0">
                <a:latin typeface="Franklin Gothic Book"/>
                <a:cs typeface="Franklin Gothic Book"/>
              </a:rPr>
              <a:t>Cherry Picking</a:t>
            </a:r>
            <a:endParaRPr lang="en-US" sz="2000" dirty="0">
              <a:latin typeface="Franklin Gothic Book"/>
              <a:cs typeface="Franklin Gothic Book"/>
            </a:endParaRPr>
          </a:p>
        </p:txBody>
      </p:sp>
      <p:sp>
        <p:nvSpPr>
          <p:cNvPr id="11" name="TextBox 10"/>
          <p:cNvSpPr txBox="1"/>
          <p:nvPr/>
        </p:nvSpPr>
        <p:spPr>
          <a:xfrm>
            <a:off x="7369613" y="3064674"/>
            <a:ext cx="1776555" cy="1015663"/>
          </a:xfrm>
          <a:prstGeom prst="rect">
            <a:avLst/>
          </a:prstGeom>
          <a:noFill/>
        </p:spPr>
        <p:txBody>
          <a:bodyPr wrap="square" rtlCol="0">
            <a:spAutoFit/>
          </a:bodyPr>
          <a:lstStyle/>
          <a:p>
            <a:r>
              <a:rPr lang="en-US" sz="2000" dirty="0" smtClean="0">
                <a:latin typeface="Franklin Gothic Book"/>
                <a:cs typeface="Franklin Gothic Book"/>
              </a:rPr>
              <a:t>Congress-mandated overpayments </a:t>
            </a:r>
            <a:endParaRPr lang="en-US" sz="2000" dirty="0">
              <a:latin typeface="Franklin Gothic Book"/>
              <a:cs typeface="Franklin Gothic Book"/>
            </a:endParaRPr>
          </a:p>
        </p:txBody>
      </p:sp>
      <p:sp>
        <p:nvSpPr>
          <p:cNvPr id="7" name="Rectangle 6"/>
          <p:cNvSpPr/>
          <p:nvPr/>
        </p:nvSpPr>
        <p:spPr>
          <a:xfrm>
            <a:off x="7070094" y="3324845"/>
            <a:ext cx="323574" cy="323574"/>
          </a:xfrm>
          <a:prstGeom prst="rect">
            <a:avLst/>
          </a:prstGeom>
          <a:solidFill>
            <a:srgbClr val="005148"/>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068797" y="1972570"/>
            <a:ext cx="323574" cy="323574"/>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11"/>
          <p:cNvGraphicFramePr>
            <a:graphicFrameLocks noGrp="1"/>
          </p:cNvGraphicFramePr>
          <p:nvPr>
            <p:extLst>
              <p:ext uri="{D42A27DB-BD31-4B8C-83A1-F6EECF244321}">
                <p14:modId xmlns:p14="http://schemas.microsoft.com/office/powerpoint/2010/main" val="1642515149"/>
              </p:ext>
            </p:extLst>
          </p:nvPr>
        </p:nvGraphicFramePr>
        <p:xfrm>
          <a:off x="1480351" y="1445540"/>
          <a:ext cx="1083804" cy="4128230"/>
        </p:xfrm>
        <a:graphic>
          <a:graphicData uri="http://schemas.openxmlformats.org/drawingml/2006/table">
            <a:tbl>
              <a:tblPr>
                <a:tableStyleId>{5C22544A-7EE6-4342-B048-85BDC9FD1C3A}</a:tableStyleId>
              </a:tblPr>
              <a:tblGrid>
                <a:gridCol w="1083804"/>
              </a:tblGrid>
              <a:tr h="825646">
                <a:tc>
                  <a:txBody>
                    <a:bodyPr/>
                    <a:lstStyle/>
                    <a:p>
                      <a:pPr algn="r"/>
                      <a:r>
                        <a:rPr lang="en-US" sz="2000" dirty="0" smtClean="0">
                          <a:latin typeface="Franklin Gothic Book"/>
                          <a:cs typeface="Franklin Gothic Book"/>
                        </a:rPr>
                        <a:t>$4,000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825646">
                <a:tc>
                  <a:txBody>
                    <a:bodyPr/>
                    <a:lstStyle/>
                    <a:p>
                      <a:pPr algn="r"/>
                      <a:r>
                        <a:rPr lang="en-US" sz="2000" dirty="0" smtClean="0">
                          <a:latin typeface="Franklin Gothic Book"/>
                          <a:cs typeface="Franklin Gothic Book"/>
                        </a:rPr>
                        <a:t>$3,000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825646">
                <a:tc>
                  <a:txBody>
                    <a:bodyPr/>
                    <a:lstStyle/>
                    <a:p>
                      <a:pPr algn="r"/>
                      <a:r>
                        <a:rPr lang="en-US" sz="2000" dirty="0" smtClean="0">
                          <a:latin typeface="Franklin Gothic Book"/>
                          <a:cs typeface="Franklin Gothic Book"/>
                        </a:rPr>
                        <a:t>$2,000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825646">
                <a:tc>
                  <a:txBody>
                    <a:bodyPr/>
                    <a:lstStyle/>
                    <a:p>
                      <a:pPr algn="r"/>
                      <a:r>
                        <a:rPr lang="en-US" sz="2000" dirty="0" smtClean="0">
                          <a:latin typeface="Franklin Gothic Book"/>
                          <a:cs typeface="Franklin Gothic Book"/>
                        </a:rPr>
                        <a:t>$1,000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825646">
                <a:tc>
                  <a:txBody>
                    <a:bodyPr/>
                    <a:lstStyle/>
                    <a:p>
                      <a:pPr algn="r"/>
                      <a:r>
                        <a:rPr lang="en-US" sz="2000" dirty="0" smtClean="0">
                          <a:latin typeface="Franklin Gothic Book"/>
                          <a:cs typeface="Franklin Gothic Book"/>
                        </a:rPr>
                        <a:t>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14" name="Rectangle 13"/>
          <p:cNvSpPr/>
          <p:nvPr/>
        </p:nvSpPr>
        <p:spPr>
          <a:xfrm>
            <a:off x="2580503" y="1642198"/>
            <a:ext cx="4384428" cy="3341025"/>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aphicFrame>
        <p:nvGraphicFramePr>
          <p:cNvPr id="15" name="Table 14"/>
          <p:cNvGraphicFramePr>
            <a:graphicFrameLocks noGrp="1"/>
          </p:cNvGraphicFramePr>
          <p:nvPr>
            <p:extLst>
              <p:ext uri="{D42A27DB-BD31-4B8C-83A1-F6EECF244321}">
                <p14:modId xmlns:p14="http://schemas.microsoft.com/office/powerpoint/2010/main" val="2721279363"/>
              </p:ext>
            </p:extLst>
          </p:nvPr>
        </p:nvGraphicFramePr>
        <p:xfrm>
          <a:off x="2572414" y="1650290"/>
          <a:ext cx="4392517" cy="3332932"/>
        </p:xfrm>
        <a:graphic>
          <a:graphicData uri="http://schemas.openxmlformats.org/drawingml/2006/table">
            <a:tbl>
              <a:tblPr>
                <a:tableStyleId>{5C22544A-7EE6-4342-B048-85BDC9FD1C3A}</a:tableStyleId>
              </a:tblPr>
              <a:tblGrid>
                <a:gridCol w="4392517"/>
              </a:tblGrid>
              <a:tr h="833233">
                <a:tc>
                  <a:txBody>
                    <a:bodyPr/>
                    <a:lstStyle/>
                    <a:p>
                      <a:endParaRPr lang="en-US" dirty="0"/>
                    </a:p>
                  </a:txBody>
                  <a:tcP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noFill/>
                  </a:tcPr>
                </a:tc>
              </a:tr>
              <a:tr h="833233">
                <a:tc>
                  <a:txBody>
                    <a:bodyPr/>
                    <a:lstStyle/>
                    <a:p>
                      <a:endParaRPr lang="en-US"/>
                    </a:p>
                  </a:txBody>
                  <a:tcP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noFill/>
                  </a:tcPr>
                </a:tc>
              </a:tr>
              <a:tr h="833233">
                <a:tc>
                  <a:txBody>
                    <a:bodyPr/>
                    <a:lstStyle/>
                    <a:p>
                      <a:endParaRPr lang="en-US"/>
                    </a:p>
                  </a:txBody>
                  <a:tcP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noFill/>
                  </a:tcPr>
                </a:tc>
              </a:tr>
              <a:tr h="833233">
                <a:tc>
                  <a:txBody>
                    <a:bodyPr/>
                    <a:lstStyle/>
                    <a:p>
                      <a:endParaRPr lang="en-US" dirty="0"/>
                    </a:p>
                  </a:txBody>
                  <a:tcPr>
                    <a:lnL w="12700" cmpd="sng">
                      <a:noFill/>
                    </a:lnL>
                    <a:lnR w="12700" cmpd="sng">
                      <a:noFill/>
                    </a:lnR>
                    <a:lnT w="9525" cap="flat" cmpd="sng" algn="ctr">
                      <a:solidFill>
                        <a:srgbClr val="003300"/>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17" name="Rectangle 16"/>
          <p:cNvSpPr/>
          <p:nvPr/>
        </p:nvSpPr>
        <p:spPr>
          <a:xfrm>
            <a:off x="2979450" y="4271724"/>
            <a:ext cx="1402409" cy="711498"/>
          </a:xfrm>
          <a:prstGeom prst="rect">
            <a:avLst/>
          </a:prstGeom>
          <a:solidFill>
            <a:srgbClr val="005148"/>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167621" y="4271724"/>
            <a:ext cx="1402409" cy="711498"/>
          </a:xfrm>
          <a:prstGeom prst="rect">
            <a:avLst/>
          </a:prstGeom>
          <a:solidFill>
            <a:srgbClr val="005148"/>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979450" y="3105051"/>
            <a:ext cx="1402409" cy="1155566"/>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167621" y="2108518"/>
            <a:ext cx="1402409" cy="2152099"/>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79258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idx="4294967295"/>
          </p:nvPr>
        </p:nvSpPr>
        <p:spPr>
          <a:xfrm>
            <a:off x="622300" y="207963"/>
            <a:ext cx="7805738" cy="1143000"/>
          </a:xfrm>
        </p:spPr>
        <p:txBody>
          <a:bodyPr>
            <a:noAutofit/>
          </a:bodyPr>
          <a:lstStyle/>
          <a:p>
            <a:pPr eaLnBrk="1">
              <a:defRPr/>
            </a:pPr>
            <a:r>
              <a:rPr lang="en-US" sz="4000" dirty="0">
                <a:solidFill>
                  <a:srgbClr val="003300"/>
                </a:solidFill>
                <a:latin typeface="Franklin Gothic Medium"/>
                <a:cs typeface="Franklin Gothic Medium"/>
              </a:rPr>
              <a:t>How Could a Medicare HMO </a:t>
            </a:r>
            <a:r>
              <a:rPr lang="en-US" sz="4000" dirty="0" smtClean="0">
                <a:solidFill>
                  <a:srgbClr val="003300"/>
                </a:solidFill>
                <a:latin typeface="Franklin Gothic Medium"/>
                <a:cs typeface="Franklin Gothic Medium"/>
              </a:rPr>
              <a:t/>
            </a:r>
            <a:br>
              <a:rPr lang="en-US" sz="4000" dirty="0" smtClean="0">
                <a:solidFill>
                  <a:srgbClr val="003300"/>
                </a:solidFill>
                <a:latin typeface="Franklin Gothic Medium"/>
                <a:cs typeface="Franklin Gothic Medium"/>
              </a:rPr>
            </a:br>
            <a:r>
              <a:rPr lang="en-US" sz="4000" dirty="0" smtClean="0">
                <a:solidFill>
                  <a:srgbClr val="003300"/>
                </a:solidFill>
                <a:latin typeface="Franklin Gothic Medium"/>
                <a:cs typeface="Franklin Gothic Medium"/>
              </a:rPr>
              <a:t>Profit </a:t>
            </a:r>
            <a:r>
              <a:rPr lang="en-US" sz="4000" dirty="0">
                <a:solidFill>
                  <a:srgbClr val="003300"/>
                </a:solidFill>
                <a:latin typeface="Franklin Gothic Medium"/>
                <a:cs typeface="Franklin Gothic Medium"/>
              </a:rPr>
              <a:t>on CHF Patients? </a:t>
            </a:r>
          </a:p>
        </p:txBody>
      </p:sp>
      <p:sp>
        <p:nvSpPr>
          <p:cNvPr id="200707" name="Rectangle 3"/>
          <p:cNvSpPr>
            <a:spLocks noGrp="1" noChangeArrowheads="1"/>
          </p:cNvSpPr>
          <p:nvPr>
            <p:ph type="body" idx="4294967295"/>
          </p:nvPr>
        </p:nvSpPr>
        <p:spPr>
          <a:xfrm>
            <a:off x="414338" y="1728788"/>
            <a:ext cx="8364537" cy="4241373"/>
          </a:xfrm>
        </p:spPr>
        <p:txBody>
          <a:bodyPr>
            <a:normAutofit/>
          </a:bodyPr>
          <a:lstStyle/>
          <a:p>
            <a:pPr marL="227013" indent="-227013" eaLnBrk="1">
              <a:spcAft>
                <a:spcPts val="1200"/>
              </a:spcAft>
              <a:buClr>
                <a:schemeClr val="tx1"/>
              </a:buClr>
              <a:buFontTx/>
              <a:buChar char="•"/>
              <a:defRPr/>
            </a:pPr>
            <a:r>
              <a:rPr lang="en-US" sz="2400" dirty="0">
                <a:solidFill>
                  <a:schemeClr val="tx1"/>
                </a:solidFill>
                <a:latin typeface="Franklin Gothic Book"/>
                <a:cs typeface="Franklin Gothic Book"/>
              </a:rPr>
              <a:t>A CHF diagnosis increases the HMO</a:t>
            </a:r>
            <a:r>
              <a:rPr lang="ja-JP" altLang="en-US" sz="2400" dirty="0">
                <a:solidFill>
                  <a:schemeClr val="tx1"/>
                </a:solidFill>
                <a:latin typeface="Franklin Gothic Book"/>
                <a:cs typeface="Franklin Gothic Book"/>
              </a:rPr>
              <a:t>’</a:t>
            </a:r>
            <a:r>
              <a:rPr lang="en-US" sz="2400" dirty="0">
                <a:solidFill>
                  <a:schemeClr val="tx1"/>
                </a:solidFill>
                <a:latin typeface="Franklin Gothic Book"/>
                <a:cs typeface="Franklin Gothic Book"/>
              </a:rPr>
              <a:t>s capitation rate by 41%</a:t>
            </a:r>
          </a:p>
          <a:p>
            <a:pPr marL="227013" indent="-227013" eaLnBrk="1">
              <a:spcAft>
                <a:spcPts val="1200"/>
              </a:spcAft>
              <a:buClr>
                <a:schemeClr val="tx1"/>
              </a:buClr>
              <a:buFontTx/>
              <a:buChar char="•"/>
              <a:defRPr/>
            </a:pPr>
            <a:r>
              <a:rPr lang="en-US" sz="2400" dirty="0">
                <a:solidFill>
                  <a:schemeClr val="tx1"/>
                </a:solidFill>
                <a:latin typeface="Franklin Gothic Book"/>
                <a:cs typeface="Franklin Gothic Book"/>
              </a:rPr>
              <a:t>Among </a:t>
            </a:r>
            <a:r>
              <a:rPr lang="en-US" sz="2400" dirty="0" smtClean="0">
                <a:solidFill>
                  <a:schemeClr val="tx1"/>
                </a:solidFill>
                <a:latin typeface="Franklin Gothic Book"/>
                <a:cs typeface="Franklin Gothic Book"/>
              </a:rPr>
              <a:t>Fee-for-</a:t>
            </a:r>
            <a:r>
              <a:rPr lang="en-US" sz="2400" dirty="0" smtClean="0">
                <a:latin typeface="Franklin Gothic Book"/>
                <a:cs typeface="Franklin Gothic Book"/>
              </a:rPr>
              <a:t>Service </a:t>
            </a:r>
            <a:r>
              <a:rPr lang="en-US" sz="2400" dirty="0" smtClean="0">
                <a:solidFill>
                  <a:schemeClr val="tx1"/>
                </a:solidFill>
                <a:latin typeface="Franklin Gothic Book"/>
                <a:cs typeface="Franklin Gothic Book"/>
              </a:rPr>
              <a:t>Medicare </a:t>
            </a:r>
            <a:r>
              <a:rPr lang="en-US" sz="2400" dirty="0">
                <a:solidFill>
                  <a:schemeClr val="tx1"/>
                </a:solidFill>
                <a:latin typeface="Franklin Gothic Book"/>
                <a:cs typeface="Franklin Gothic Book"/>
              </a:rPr>
              <a:t>enrollees with </a:t>
            </a:r>
            <a:r>
              <a:rPr lang="en-US" sz="2400" dirty="0" smtClean="0">
                <a:solidFill>
                  <a:schemeClr val="tx1"/>
                </a:solidFill>
                <a:latin typeface="Franklin Gothic Book"/>
                <a:cs typeface="Franklin Gothic Book"/>
              </a:rPr>
              <a:t>CHF:</a:t>
            </a:r>
          </a:p>
          <a:p>
            <a:pPr marL="627063" lvl="2" indent="-227013">
              <a:spcAft>
                <a:spcPts val="0"/>
              </a:spcAft>
              <a:buClr>
                <a:schemeClr val="tx1"/>
              </a:buClr>
              <a:buFontTx/>
              <a:buChar char="•"/>
              <a:defRPr/>
            </a:pPr>
            <a:r>
              <a:rPr lang="en-US" sz="2000" dirty="0" smtClean="0">
                <a:solidFill>
                  <a:schemeClr val="tx1"/>
                </a:solidFill>
                <a:latin typeface="Franklin Gothic Book"/>
                <a:cs typeface="Franklin Gothic Book"/>
              </a:rPr>
              <a:t>The </a:t>
            </a:r>
            <a:r>
              <a:rPr lang="en-US" sz="2000" dirty="0">
                <a:solidFill>
                  <a:schemeClr val="tx1"/>
                </a:solidFill>
                <a:latin typeface="Franklin Gothic Book"/>
                <a:cs typeface="Franklin Gothic Book"/>
              </a:rPr>
              <a:t>costliest 5% averaged &gt; $37,000/year </a:t>
            </a:r>
            <a:endParaRPr lang="en-US" sz="2000" dirty="0" smtClean="0">
              <a:solidFill>
                <a:schemeClr val="tx1"/>
              </a:solidFill>
              <a:latin typeface="Franklin Gothic Book"/>
              <a:cs typeface="Franklin Gothic Book"/>
            </a:endParaRPr>
          </a:p>
          <a:p>
            <a:pPr marL="627063" lvl="2" indent="-227013">
              <a:spcAft>
                <a:spcPts val="1200"/>
              </a:spcAft>
              <a:buClr>
                <a:schemeClr val="tx1"/>
              </a:buClr>
              <a:buFontTx/>
              <a:buChar char="•"/>
              <a:defRPr/>
            </a:pPr>
            <a:r>
              <a:rPr lang="en-US" sz="2000" dirty="0" smtClean="0">
                <a:solidFill>
                  <a:schemeClr val="tx1"/>
                </a:solidFill>
                <a:latin typeface="Franklin Gothic Book"/>
                <a:cs typeface="Franklin Gothic Book"/>
              </a:rPr>
              <a:t>The </a:t>
            </a:r>
            <a:r>
              <a:rPr lang="en-US" sz="2000" dirty="0">
                <a:solidFill>
                  <a:schemeClr val="tx1"/>
                </a:solidFill>
                <a:latin typeface="Franklin Gothic Book"/>
                <a:cs typeface="Franklin Gothic Book"/>
              </a:rPr>
              <a:t>least costly 5% averaged $115/year</a:t>
            </a:r>
          </a:p>
          <a:p>
            <a:pPr marL="227013" indent="-227013" eaLnBrk="1">
              <a:spcAft>
                <a:spcPts val="1200"/>
              </a:spcAft>
              <a:buClr>
                <a:schemeClr val="tx1"/>
              </a:buClr>
              <a:buFontTx/>
              <a:buChar char="•"/>
              <a:defRPr/>
            </a:pPr>
            <a:r>
              <a:rPr lang="en-US" sz="2400" dirty="0">
                <a:solidFill>
                  <a:schemeClr val="tx1"/>
                </a:solidFill>
                <a:latin typeface="Franklin Gothic Book"/>
                <a:cs typeface="Franklin Gothic Book"/>
              </a:rPr>
              <a:t>Universal echocardiogram screening would label many asymptomatic seniors as having CHF</a:t>
            </a:r>
          </a:p>
        </p:txBody>
      </p:sp>
      <p:sp>
        <p:nvSpPr>
          <p:cNvPr id="200708" name="Text Box 6"/>
          <p:cNvSpPr txBox="1">
            <a:spLocks noChangeArrowheads="1"/>
          </p:cNvSpPr>
          <p:nvPr/>
        </p:nvSpPr>
        <p:spPr bwMode="auto">
          <a:xfrm>
            <a:off x="4029075" y="6266994"/>
            <a:ext cx="5114925" cy="28651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2832" tIns="41416" rIns="82832" bIns="41416">
            <a:spAutoFit/>
          </a:bodyPr>
          <a:lstStyle>
            <a:lvl1pPr defTabSz="412750">
              <a:defRPr sz="2400">
                <a:solidFill>
                  <a:schemeClr val="tx1"/>
                </a:solidFill>
                <a:latin typeface="Times New Roman" charset="0"/>
                <a:ea typeface="ＭＳ Ｐゴシック" charset="0"/>
              </a:defRPr>
            </a:lvl1pPr>
            <a:lvl2pPr marL="742950" indent="-285750" defTabSz="412750">
              <a:defRPr sz="2400">
                <a:solidFill>
                  <a:schemeClr val="tx1"/>
                </a:solidFill>
                <a:latin typeface="Times New Roman" charset="0"/>
                <a:ea typeface="ＭＳ Ｐゴシック" charset="0"/>
              </a:defRPr>
            </a:lvl2pPr>
            <a:lvl3pPr marL="1143000" indent="-228600" defTabSz="412750">
              <a:defRPr sz="2400">
                <a:solidFill>
                  <a:schemeClr val="tx1"/>
                </a:solidFill>
                <a:latin typeface="Times New Roman" charset="0"/>
                <a:ea typeface="ＭＳ Ｐゴシック" charset="0"/>
              </a:defRPr>
            </a:lvl3pPr>
            <a:lvl4pPr marL="1600200" indent="-228600" defTabSz="412750">
              <a:defRPr sz="2400">
                <a:solidFill>
                  <a:schemeClr val="tx1"/>
                </a:solidFill>
                <a:latin typeface="Times New Roman" charset="0"/>
                <a:ea typeface="ＭＳ Ｐゴシック" charset="0"/>
              </a:defRPr>
            </a:lvl4pPr>
            <a:lvl5pPr marL="2057400" indent="-228600" defTabSz="412750">
              <a:defRPr sz="2400">
                <a:solidFill>
                  <a:schemeClr val="tx1"/>
                </a:solidFill>
                <a:latin typeface="Times New Roman" charset="0"/>
                <a:ea typeface="ＭＳ Ｐゴシック" charset="0"/>
              </a:defRPr>
            </a:lvl5pPr>
            <a:lvl6pPr marL="2514600" indent="-228600" defTabSz="41275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1275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1275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1275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a:lnSpc>
                <a:spcPct val="93000"/>
              </a:lnSpc>
              <a:spcBef>
                <a:spcPct val="50000"/>
              </a:spcBef>
              <a:buClr>
                <a:srgbClr val="000000"/>
              </a:buClr>
              <a:buSzPct val="45000"/>
              <a:defRPr/>
            </a:pPr>
            <a:r>
              <a:rPr lang="en-US" sz="1400" dirty="0" smtClean="0">
                <a:solidFill>
                  <a:schemeClr val="bg1"/>
                </a:solidFill>
                <a:latin typeface="Franklin Gothic Book"/>
                <a:cs typeface="Franklin Gothic Book"/>
              </a:rPr>
              <a:t>Source: </a:t>
            </a:r>
            <a:r>
              <a:rPr lang="en-US" sz="1400" dirty="0" err="1" smtClean="0">
                <a:solidFill>
                  <a:schemeClr val="bg1"/>
                </a:solidFill>
                <a:latin typeface="Franklin Gothic Book"/>
                <a:cs typeface="Franklin Gothic Book"/>
              </a:rPr>
              <a:t>MedPAC</a:t>
            </a:r>
            <a:r>
              <a:rPr lang="en-US" sz="1400" dirty="0" smtClean="0">
                <a:solidFill>
                  <a:schemeClr val="bg1"/>
                </a:solidFill>
                <a:latin typeface="Franklin Gothic Book"/>
                <a:cs typeface="Franklin Gothic Book"/>
              </a:rPr>
              <a:t> data for 2008</a:t>
            </a:r>
          </a:p>
        </p:txBody>
      </p:sp>
    </p:spTree>
    <p:extLst>
      <p:ext uri="{BB962C8B-B14F-4D97-AF65-F5344CB8AC3E}">
        <p14:creationId xmlns:p14="http://schemas.microsoft.com/office/powerpoint/2010/main" val="277825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0707">
                                            <p:txEl>
                                              <p:pRg st="1" end="1"/>
                                            </p:txEl>
                                          </p:spTgt>
                                        </p:tgtEl>
                                        <p:attrNameLst>
                                          <p:attrName>style.visibility</p:attrName>
                                        </p:attrNameLst>
                                      </p:cBhvr>
                                      <p:to>
                                        <p:strVal val="visible"/>
                                      </p:to>
                                    </p:set>
                                    <p:animEffect transition="in" filter="fade">
                                      <p:cBhvr>
                                        <p:cTn id="7" dur="500"/>
                                        <p:tgtEl>
                                          <p:spTgt spid="20070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0707">
                                            <p:txEl>
                                              <p:pRg st="2" end="2"/>
                                            </p:txEl>
                                          </p:spTgt>
                                        </p:tgtEl>
                                        <p:attrNameLst>
                                          <p:attrName>style.visibility</p:attrName>
                                        </p:attrNameLst>
                                      </p:cBhvr>
                                      <p:to>
                                        <p:strVal val="visible"/>
                                      </p:to>
                                    </p:set>
                                    <p:animEffect transition="in" filter="fade">
                                      <p:cBhvr>
                                        <p:cTn id="10" dur="500"/>
                                        <p:tgtEl>
                                          <p:spTgt spid="200707">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00707">
                                            <p:txEl>
                                              <p:pRg st="3" end="3"/>
                                            </p:txEl>
                                          </p:spTgt>
                                        </p:tgtEl>
                                        <p:attrNameLst>
                                          <p:attrName>style.visibility</p:attrName>
                                        </p:attrNameLst>
                                      </p:cBhvr>
                                      <p:to>
                                        <p:strVal val="visible"/>
                                      </p:to>
                                    </p:set>
                                    <p:animEffect transition="in" filter="fade">
                                      <p:cBhvr>
                                        <p:cTn id="13" dur="500"/>
                                        <p:tgtEl>
                                          <p:spTgt spid="200707">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0707">
                                            <p:txEl>
                                              <p:pRg st="4" end="4"/>
                                            </p:txEl>
                                          </p:spTgt>
                                        </p:tgtEl>
                                        <p:attrNameLst>
                                          <p:attrName>style.visibility</p:attrName>
                                        </p:attrNameLst>
                                      </p:cBhvr>
                                      <p:to>
                                        <p:strVal val="visible"/>
                                      </p:to>
                                    </p:set>
                                    <p:animEffect transition="in" filter="fade">
                                      <p:cBhvr>
                                        <p:cTn id="18" dur="500"/>
                                        <p:tgtEl>
                                          <p:spTgt spid="2007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898"/>
            <a:ext cx="9144000" cy="1143000"/>
          </a:xfrm>
        </p:spPr>
        <p:txBody>
          <a:bodyPr>
            <a:noAutofit/>
          </a:bodyPr>
          <a:lstStyle/>
          <a:p>
            <a:r>
              <a:rPr lang="en-US" sz="3600" dirty="0" smtClean="0"/>
              <a:t>Patients in High-Cost Regions</a:t>
            </a:r>
            <a:br>
              <a:rPr lang="en-US" sz="3600" dirty="0" smtClean="0"/>
            </a:br>
            <a:r>
              <a:rPr lang="en-US" sz="3600" dirty="0" smtClean="0"/>
              <a:t>Are Labeled with More Diagnoses</a:t>
            </a:r>
            <a:endParaRPr lang="en-US" sz="2000" dirty="0"/>
          </a:p>
        </p:txBody>
      </p:sp>
      <p:sp>
        <p:nvSpPr>
          <p:cNvPr id="3" name="TextBox 2"/>
          <p:cNvSpPr txBox="1"/>
          <p:nvPr/>
        </p:nvSpPr>
        <p:spPr>
          <a:xfrm>
            <a:off x="3386937" y="6099360"/>
            <a:ext cx="5757065" cy="646331"/>
          </a:xfrm>
          <a:prstGeom prst="rect">
            <a:avLst/>
          </a:prstGeom>
          <a:noFill/>
        </p:spPr>
        <p:txBody>
          <a:bodyPr wrap="square" rtlCol="0" anchor="ctr">
            <a:spAutoFit/>
          </a:bodyPr>
          <a:lstStyle/>
          <a:p>
            <a:pPr algn="r"/>
            <a:r>
              <a:rPr lang="en-US" sz="1200" dirty="0" smtClean="0">
                <a:solidFill>
                  <a:schemeClr val="bg2"/>
                </a:solidFill>
                <a:latin typeface="Franklin Gothic Book" pitchFamily="34" charset="0"/>
              </a:rPr>
              <a:t>*Patient moved to region with lower average Medicare cost/intensity</a:t>
            </a:r>
          </a:p>
          <a:p>
            <a:pPr algn="r"/>
            <a:r>
              <a:rPr lang="en-US" sz="1200" dirty="0" smtClean="0">
                <a:solidFill>
                  <a:schemeClr val="bg2"/>
                </a:solidFill>
                <a:latin typeface="Franklin Gothic Book" pitchFamily="34" charset="0"/>
              </a:rPr>
              <a:t>**Patient moved to region with higher average Medicare cost/intensity</a:t>
            </a:r>
          </a:p>
          <a:p>
            <a:pPr algn="r"/>
            <a:r>
              <a:rPr lang="en-US" sz="1200" dirty="0" smtClean="0">
                <a:solidFill>
                  <a:schemeClr val="bg2"/>
                </a:solidFill>
                <a:latin typeface="Franklin Gothic Book" pitchFamily="34" charset="0"/>
              </a:rPr>
              <a:t>Source: Song Y et al. NEJM 2010;363:45</a:t>
            </a:r>
          </a:p>
        </p:txBody>
      </p:sp>
      <p:sp>
        <p:nvSpPr>
          <p:cNvPr id="4" name="TextBox 3"/>
          <p:cNvSpPr txBox="1"/>
          <p:nvPr/>
        </p:nvSpPr>
        <p:spPr>
          <a:xfrm>
            <a:off x="1" y="2311603"/>
            <a:ext cx="1558138" cy="1631216"/>
          </a:xfrm>
          <a:prstGeom prst="rect">
            <a:avLst/>
          </a:prstGeom>
          <a:noFill/>
        </p:spPr>
        <p:txBody>
          <a:bodyPr wrap="square" rtlCol="0">
            <a:spAutoFit/>
          </a:bodyPr>
          <a:lstStyle/>
          <a:p>
            <a:pPr algn="ctr"/>
            <a:r>
              <a:rPr lang="en-US" sz="2000" dirty="0" smtClean="0">
                <a:latin typeface="Franklin Gothic Book"/>
                <a:cs typeface="Franklin Gothic Book"/>
              </a:rPr>
              <a:t>Percent increase in number of diagnoses over 7 years</a:t>
            </a:r>
            <a:endParaRPr lang="en-US" sz="2000" dirty="0">
              <a:latin typeface="Franklin Gothic Book"/>
              <a:cs typeface="Franklin Gothic Book"/>
            </a:endParaRPr>
          </a:p>
        </p:txBody>
      </p:sp>
      <p:graphicFrame>
        <p:nvGraphicFramePr>
          <p:cNvPr id="5" name="Chart 4"/>
          <p:cNvGraphicFramePr/>
          <p:nvPr>
            <p:extLst>
              <p:ext uri="{D42A27DB-BD31-4B8C-83A1-F6EECF244321}">
                <p14:modId xmlns:p14="http://schemas.microsoft.com/office/powerpoint/2010/main" val="423830311"/>
              </p:ext>
            </p:extLst>
          </p:nvPr>
        </p:nvGraphicFramePr>
        <p:xfrm>
          <a:off x="1609344" y="1397000"/>
          <a:ext cx="7132320" cy="463804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3696832" y="3721239"/>
            <a:ext cx="3599761" cy="1015663"/>
          </a:xfrm>
          <a:prstGeom prst="rect">
            <a:avLst/>
          </a:prstGeom>
          <a:solidFill>
            <a:schemeClr val="bg1">
              <a:lumMod val="90000"/>
            </a:schemeClr>
          </a:solidFill>
          <a:ln>
            <a:solidFill>
              <a:srgbClr val="003300"/>
            </a:solidFill>
          </a:ln>
        </p:spPr>
        <p:txBody>
          <a:bodyPr wrap="square" rtlCol="0">
            <a:spAutoFit/>
          </a:bodyPr>
          <a:lstStyle/>
          <a:p>
            <a:pPr algn="ctr"/>
            <a:r>
              <a:rPr lang="en-US" sz="2000" dirty="0">
                <a:latin typeface="Franklin Gothic Medium"/>
                <a:cs typeface="Franklin Gothic Medium"/>
              </a:rPr>
              <a:t>High-cost providers </a:t>
            </a:r>
            <a:endParaRPr lang="en-US" sz="2000" dirty="0" smtClean="0">
              <a:latin typeface="Franklin Gothic Medium"/>
              <a:cs typeface="Franklin Gothic Medium"/>
            </a:endParaRPr>
          </a:p>
          <a:p>
            <a:pPr algn="ctr"/>
            <a:r>
              <a:rPr lang="en-US" sz="2000" dirty="0" smtClean="0">
                <a:latin typeface="Franklin Gothic Medium"/>
                <a:cs typeface="Franklin Gothic Medium"/>
              </a:rPr>
              <a:t>ferret </a:t>
            </a:r>
            <a:r>
              <a:rPr lang="en-US" sz="2000" dirty="0">
                <a:latin typeface="Franklin Gothic Medium"/>
                <a:cs typeface="Franklin Gothic Medium"/>
              </a:rPr>
              <a:t>out more diagnoses </a:t>
            </a:r>
            <a:r>
              <a:rPr lang="en-US" sz="2000" dirty="0" smtClean="0">
                <a:latin typeface="Franklin Gothic Medium"/>
                <a:cs typeface="Franklin Gothic Medium"/>
              </a:rPr>
              <a:t>and </a:t>
            </a:r>
            <a:r>
              <a:rPr lang="en-US" sz="2000" dirty="0">
                <a:latin typeface="Franklin Gothic Medium"/>
                <a:cs typeface="Franklin Gothic Medium"/>
              </a:rPr>
              <a:t>gain from risk adjustment</a:t>
            </a:r>
          </a:p>
        </p:txBody>
      </p:sp>
    </p:spTree>
    <p:extLst>
      <p:ext uri="{BB962C8B-B14F-4D97-AF65-F5344CB8AC3E}">
        <p14:creationId xmlns:p14="http://schemas.microsoft.com/office/powerpoint/2010/main" val="340379575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898"/>
            <a:ext cx="9144000" cy="1143000"/>
          </a:xfrm>
        </p:spPr>
        <p:txBody>
          <a:bodyPr>
            <a:noAutofit/>
          </a:bodyPr>
          <a:lstStyle/>
          <a:p>
            <a:r>
              <a:rPr lang="en-US" sz="4000" dirty="0" smtClean="0"/>
              <a:t>VA Subsidizes Medicare HMOs</a:t>
            </a:r>
            <a:br>
              <a:rPr lang="en-US" sz="4000" dirty="0" smtClean="0"/>
            </a:br>
            <a:r>
              <a:rPr lang="en-US" sz="2400" dirty="0" smtClean="0"/>
              <a:t>Medicare pays the plan, VA delivers the care, nobody pays the VA</a:t>
            </a:r>
            <a:endParaRPr lang="en-US" sz="2000" dirty="0"/>
          </a:p>
        </p:txBody>
      </p:sp>
      <p:sp>
        <p:nvSpPr>
          <p:cNvPr id="3" name="TextBox 2"/>
          <p:cNvSpPr txBox="1"/>
          <p:nvPr/>
        </p:nvSpPr>
        <p:spPr>
          <a:xfrm>
            <a:off x="3386937" y="6191693"/>
            <a:ext cx="5757065" cy="461665"/>
          </a:xfrm>
          <a:prstGeom prst="rect">
            <a:avLst/>
          </a:prstGeom>
          <a:noFill/>
        </p:spPr>
        <p:txBody>
          <a:bodyPr wrap="square" rtlCol="0" anchor="ctr">
            <a:spAutoFit/>
          </a:bodyPr>
          <a:lstStyle/>
          <a:p>
            <a:pPr algn="r"/>
            <a:r>
              <a:rPr lang="en-US" sz="1200" dirty="0" smtClean="0">
                <a:solidFill>
                  <a:schemeClr val="bg2"/>
                </a:solidFill>
                <a:latin typeface="Franklin Gothic Book" pitchFamily="34" charset="0"/>
              </a:rPr>
              <a:t>Note: VA cost for Medicare HMO patients’ care = 10% of VA budget in 2009</a:t>
            </a:r>
          </a:p>
          <a:p>
            <a:pPr algn="r"/>
            <a:r>
              <a:rPr lang="en-US" sz="1200" dirty="0" smtClean="0">
                <a:solidFill>
                  <a:schemeClr val="bg2"/>
                </a:solidFill>
                <a:latin typeface="Franklin Gothic Book" pitchFamily="34" charset="0"/>
              </a:rPr>
              <a:t>Source: </a:t>
            </a:r>
            <a:r>
              <a:rPr lang="en-US" sz="1200" dirty="0" err="1" smtClean="0">
                <a:solidFill>
                  <a:schemeClr val="bg2"/>
                </a:solidFill>
                <a:latin typeface="Franklin Gothic Book" pitchFamily="34" charset="0"/>
              </a:rPr>
              <a:t>Trivedi</a:t>
            </a:r>
            <a:r>
              <a:rPr lang="en-US" sz="1200" dirty="0" smtClean="0">
                <a:solidFill>
                  <a:schemeClr val="bg2"/>
                </a:solidFill>
                <a:latin typeface="Franklin Gothic Book" pitchFamily="34" charset="0"/>
              </a:rPr>
              <a:t> et al. JAMA 2012;308:67</a:t>
            </a:r>
          </a:p>
        </p:txBody>
      </p:sp>
      <p:sp>
        <p:nvSpPr>
          <p:cNvPr id="4" name="TextBox 3"/>
          <p:cNvSpPr txBox="1"/>
          <p:nvPr/>
        </p:nvSpPr>
        <p:spPr>
          <a:xfrm>
            <a:off x="0" y="2141721"/>
            <a:ext cx="1917176" cy="1938992"/>
          </a:xfrm>
          <a:prstGeom prst="rect">
            <a:avLst/>
          </a:prstGeom>
          <a:noFill/>
        </p:spPr>
        <p:txBody>
          <a:bodyPr wrap="square" rtlCol="0">
            <a:spAutoFit/>
          </a:bodyPr>
          <a:lstStyle/>
          <a:p>
            <a:r>
              <a:rPr lang="en-US" sz="2000" dirty="0" smtClean="0">
                <a:latin typeface="Franklin Gothic Book"/>
                <a:cs typeface="Franklin Gothic Book"/>
              </a:rPr>
              <a:t>Annual uncompensated cost to VA of care for Medicare HMO enrollees</a:t>
            </a:r>
            <a:endParaRPr lang="en-US" sz="2000" dirty="0">
              <a:latin typeface="Franklin Gothic Book"/>
              <a:cs typeface="Franklin Gothic Book"/>
            </a:endParaRPr>
          </a:p>
        </p:txBody>
      </p:sp>
      <p:graphicFrame>
        <p:nvGraphicFramePr>
          <p:cNvPr id="6" name="Table 5"/>
          <p:cNvGraphicFramePr>
            <a:graphicFrameLocks noGrp="1"/>
          </p:cNvGraphicFramePr>
          <p:nvPr>
            <p:extLst>
              <p:ext uri="{D42A27DB-BD31-4B8C-83A1-F6EECF244321}">
                <p14:modId xmlns:p14="http://schemas.microsoft.com/office/powerpoint/2010/main" val="3446354601"/>
              </p:ext>
            </p:extLst>
          </p:nvPr>
        </p:nvGraphicFramePr>
        <p:xfrm>
          <a:off x="1629160" y="1901073"/>
          <a:ext cx="1258737" cy="4344136"/>
        </p:xfrm>
        <a:graphic>
          <a:graphicData uri="http://schemas.openxmlformats.org/drawingml/2006/table">
            <a:tbl>
              <a:tblPr>
                <a:tableStyleId>{5C22544A-7EE6-4342-B048-85BDC9FD1C3A}</a:tableStyleId>
              </a:tblPr>
              <a:tblGrid>
                <a:gridCol w="1258737"/>
              </a:tblGrid>
              <a:tr h="1086034">
                <a:tc>
                  <a:txBody>
                    <a:bodyPr/>
                    <a:lstStyle/>
                    <a:p>
                      <a:pPr algn="r"/>
                      <a:r>
                        <a:rPr lang="en-US" sz="2000" dirty="0" smtClean="0">
                          <a:latin typeface="Franklin Gothic Book"/>
                          <a:cs typeface="Franklin Gothic Book"/>
                        </a:rPr>
                        <a:t>$3 billion</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086034">
                <a:tc>
                  <a:txBody>
                    <a:bodyPr/>
                    <a:lstStyle/>
                    <a:p>
                      <a:pPr algn="r"/>
                      <a:r>
                        <a:rPr lang="en-US" sz="2000" dirty="0" smtClean="0">
                          <a:latin typeface="Franklin Gothic Book"/>
                          <a:cs typeface="Franklin Gothic Book"/>
                        </a:rPr>
                        <a:t>$2 billion</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086034">
                <a:tc>
                  <a:txBody>
                    <a:bodyPr/>
                    <a:lstStyle/>
                    <a:p>
                      <a:pPr algn="r"/>
                      <a:r>
                        <a:rPr lang="en-US" sz="2000" dirty="0" smtClean="0">
                          <a:latin typeface="Franklin Gothic Book"/>
                          <a:cs typeface="Franklin Gothic Book"/>
                        </a:rPr>
                        <a:t>$1 billion</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086034">
                <a:tc>
                  <a:txBody>
                    <a:bodyPr/>
                    <a:lstStyle/>
                    <a:p>
                      <a:pPr algn="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746463951"/>
              </p:ext>
            </p:extLst>
          </p:nvPr>
        </p:nvGraphicFramePr>
        <p:xfrm>
          <a:off x="2855541" y="5409466"/>
          <a:ext cx="5945676" cy="396240"/>
        </p:xfrm>
        <a:graphic>
          <a:graphicData uri="http://schemas.openxmlformats.org/drawingml/2006/table">
            <a:tbl>
              <a:tblPr>
                <a:tableStyleId>{5C22544A-7EE6-4342-B048-85BDC9FD1C3A}</a:tableStyleId>
              </a:tblPr>
              <a:tblGrid>
                <a:gridCol w="990946"/>
                <a:gridCol w="990946"/>
                <a:gridCol w="990946"/>
                <a:gridCol w="990946"/>
                <a:gridCol w="990946"/>
                <a:gridCol w="990946"/>
              </a:tblGrid>
              <a:tr h="370840">
                <a:tc>
                  <a:txBody>
                    <a:bodyPr/>
                    <a:lstStyle/>
                    <a:p>
                      <a:pPr algn="ctr"/>
                      <a:r>
                        <a:rPr lang="en-US" sz="2000" dirty="0" smtClean="0">
                          <a:latin typeface="Franklin Gothic Book"/>
                          <a:cs typeface="Franklin Gothic Book"/>
                        </a:rPr>
                        <a:t>2004</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latin typeface="Franklin Gothic Book"/>
                          <a:cs typeface="Franklin Gothic Book"/>
                        </a:rPr>
                        <a:t>2005</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latin typeface="Franklin Gothic Book"/>
                          <a:cs typeface="Franklin Gothic Book"/>
                        </a:rPr>
                        <a:t>2006</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latin typeface="Franklin Gothic Book"/>
                          <a:cs typeface="Franklin Gothic Book"/>
                        </a:rPr>
                        <a:t>2007</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latin typeface="Franklin Gothic Book"/>
                          <a:cs typeface="Franklin Gothic Book"/>
                        </a:rPr>
                        <a:t>2008</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latin typeface="Franklin Gothic Book"/>
                          <a:cs typeface="Franklin Gothic Book"/>
                        </a:rPr>
                        <a:t>2009</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10" name="Rectangle 9"/>
          <p:cNvSpPr/>
          <p:nvPr/>
        </p:nvSpPr>
        <p:spPr>
          <a:xfrm>
            <a:off x="2863630" y="1561302"/>
            <a:ext cx="5953761" cy="3826404"/>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2449525739"/>
              </p:ext>
            </p:extLst>
          </p:nvPr>
        </p:nvGraphicFramePr>
        <p:xfrm>
          <a:off x="2879809" y="2127577"/>
          <a:ext cx="5880958" cy="3243951"/>
        </p:xfrm>
        <a:graphic>
          <a:graphicData uri="http://schemas.openxmlformats.org/drawingml/2006/table">
            <a:tbl>
              <a:tblPr>
                <a:tableStyleId>{5C22544A-7EE6-4342-B048-85BDC9FD1C3A}</a:tableStyleId>
              </a:tblPr>
              <a:tblGrid>
                <a:gridCol w="5880958"/>
              </a:tblGrid>
              <a:tr h="1081317">
                <a:tc>
                  <a:txBody>
                    <a:bodyPr/>
                    <a:lstStyle/>
                    <a:p>
                      <a:endParaRPr lang="en-US" dirty="0"/>
                    </a:p>
                  </a:txBody>
                  <a:tcP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noFill/>
                  </a:tcPr>
                </a:tc>
              </a:tr>
              <a:tr h="1081317">
                <a:tc>
                  <a:txBody>
                    <a:bodyPr/>
                    <a:lstStyle/>
                    <a:p>
                      <a:endParaRPr lang="en-US"/>
                    </a:p>
                  </a:txBody>
                  <a:tcP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noFill/>
                  </a:tcPr>
                </a:tc>
              </a:tr>
              <a:tr h="1081317">
                <a:tc>
                  <a:txBody>
                    <a:bodyPr/>
                    <a:lstStyle/>
                    <a:p>
                      <a:endParaRPr lang="en-US" dirty="0"/>
                    </a:p>
                  </a:txBody>
                  <a:tcPr>
                    <a:lnL w="12700" cmpd="sng">
                      <a:noFill/>
                    </a:lnL>
                    <a:lnR w="12700" cmpd="sng">
                      <a:noFill/>
                    </a:lnR>
                    <a:lnT w="9525" cap="flat" cmpd="sng" algn="ctr">
                      <a:solidFill>
                        <a:srgbClr val="003300"/>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12" name="Rectangle 11"/>
          <p:cNvSpPr/>
          <p:nvPr/>
        </p:nvSpPr>
        <p:spPr>
          <a:xfrm>
            <a:off x="3033507" y="3947749"/>
            <a:ext cx="647148" cy="1423778"/>
          </a:xfrm>
          <a:prstGeom prst="rect">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022346" y="3745508"/>
            <a:ext cx="647148" cy="1626019"/>
          </a:xfrm>
          <a:prstGeom prst="rect">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011185" y="3090246"/>
            <a:ext cx="647148" cy="2281281"/>
          </a:xfrm>
          <a:prstGeom prst="rect">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000024" y="2766660"/>
            <a:ext cx="647148" cy="2604867"/>
          </a:xfrm>
          <a:prstGeom prst="rect">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988863" y="2443074"/>
            <a:ext cx="647148" cy="2928453"/>
          </a:xfrm>
          <a:prstGeom prst="rect">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977701" y="1909157"/>
            <a:ext cx="647148" cy="3462370"/>
          </a:xfrm>
          <a:prstGeom prst="rect">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14321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898"/>
            <a:ext cx="9144000" cy="1143000"/>
          </a:xfrm>
        </p:spPr>
        <p:txBody>
          <a:bodyPr>
            <a:noAutofit/>
          </a:bodyPr>
          <a:lstStyle/>
          <a:p>
            <a:r>
              <a:rPr lang="en-US" sz="4000" dirty="0" smtClean="0"/>
              <a:t>Medicare Overpays HMOs</a:t>
            </a:r>
            <a:br>
              <a:rPr lang="en-US" sz="4000" dirty="0" smtClean="0"/>
            </a:br>
            <a:r>
              <a:rPr lang="en-US" sz="2400" dirty="0" smtClean="0"/>
              <a:t>Overpayments Total $283 Billion Since 1985</a:t>
            </a:r>
            <a:endParaRPr lang="en-US" sz="2000" dirty="0"/>
          </a:p>
        </p:txBody>
      </p:sp>
      <p:sp>
        <p:nvSpPr>
          <p:cNvPr id="3" name="TextBox 2"/>
          <p:cNvSpPr txBox="1"/>
          <p:nvPr/>
        </p:nvSpPr>
        <p:spPr>
          <a:xfrm>
            <a:off x="3704923" y="6122443"/>
            <a:ext cx="5439079" cy="600164"/>
          </a:xfrm>
          <a:prstGeom prst="rect">
            <a:avLst/>
          </a:prstGeom>
          <a:noFill/>
        </p:spPr>
        <p:txBody>
          <a:bodyPr wrap="square" rtlCol="0" anchor="ctr">
            <a:spAutoFit/>
          </a:bodyPr>
          <a:lstStyle/>
          <a:p>
            <a:pPr algn="r"/>
            <a:r>
              <a:rPr lang="en-US" sz="1100" dirty="0" smtClean="0">
                <a:solidFill>
                  <a:schemeClr val="bg2"/>
                </a:solidFill>
                <a:latin typeface="Franklin Gothic Book" pitchFamily="34" charset="0"/>
              </a:rPr>
              <a:t> PNHP Report 10/2012 based on data from </a:t>
            </a:r>
            <a:r>
              <a:rPr lang="en-US" sz="1100" dirty="0" err="1" smtClean="0">
                <a:solidFill>
                  <a:schemeClr val="bg2"/>
                </a:solidFill>
                <a:latin typeface="Franklin Gothic Book" pitchFamily="34" charset="0"/>
              </a:rPr>
              <a:t>MedPAC</a:t>
            </a:r>
            <a:r>
              <a:rPr lang="en-US" sz="1100" dirty="0" smtClean="0">
                <a:solidFill>
                  <a:schemeClr val="bg2"/>
                </a:solidFill>
                <a:latin typeface="Franklin Gothic Book" pitchFamily="34" charset="0"/>
              </a:rPr>
              <a:t>, Commonwealth Fund, </a:t>
            </a:r>
            <a:r>
              <a:rPr lang="en-US" sz="1100" dirty="0" err="1" smtClean="0">
                <a:solidFill>
                  <a:schemeClr val="bg2"/>
                </a:solidFill>
                <a:latin typeface="Franklin Gothic Book" pitchFamily="34" charset="0"/>
              </a:rPr>
              <a:t>Trivedi</a:t>
            </a:r>
            <a:r>
              <a:rPr lang="en-US" sz="1100" dirty="0" smtClean="0">
                <a:solidFill>
                  <a:schemeClr val="bg2"/>
                </a:solidFill>
                <a:latin typeface="Franklin Gothic Book" pitchFamily="34" charset="0"/>
              </a:rPr>
              <a:t> et al.</a:t>
            </a:r>
          </a:p>
          <a:p>
            <a:pPr algn="r"/>
            <a:r>
              <a:rPr lang="en-US" sz="1100" dirty="0" smtClean="0">
                <a:solidFill>
                  <a:schemeClr val="bg2"/>
                </a:solidFill>
                <a:latin typeface="Franklin Gothic Book" pitchFamily="34" charset="0"/>
              </a:rPr>
              <a:t>VA = Cost of VA uncompensated care provided to Medicare HMO enrollees</a:t>
            </a:r>
          </a:p>
          <a:p>
            <a:pPr algn="r"/>
            <a:r>
              <a:rPr lang="en-US" sz="1100" dirty="0" smtClean="0">
                <a:solidFill>
                  <a:schemeClr val="bg2"/>
                </a:solidFill>
                <a:latin typeface="Franklin Gothic Book" pitchFamily="34" charset="0"/>
              </a:rPr>
              <a:t>Legislated = Congressionally-mandated excess payments to Medicare HMOs</a:t>
            </a:r>
          </a:p>
        </p:txBody>
      </p:sp>
      <p:sp>
        <p:nvSpPr>
          <p:cNvPr id="4" name="TextBox 3"/>
          <p:cNvSpPr txBox="1"/>
          <p:nvPr/>
        </p:nvSpPr>
        <p:spPr>
          <a:xfrm>
            <a:off x="-1" y="2141721"/>
            <a:ext cx="1682585" cy="2554545"/>
          </a:xfrm>
          <a:prstGeom prst="rect">
            <a:avLst/>
          </a:prstGeom>
          <a:noFill/>
        </p:spPr>
        <p:txBody>
          <a:bodyPr wrap="square" rtlCol="0">
            <a:spAutoFit/>
          </a:bodyPr>
          <a:lstStyle/>
          <a:p>
            <a:r>
              <a:rPr lang="en-US" sz="2000" dirty="0" smtClean="0">
                <a:latin typeface="Franklin Gothic Book"/>
                <a:cs typeface="Franklin Gothic Book"/>
              </a:rPr>
              <a:t>Medicare HMO overpayments as compared to FFS costs for similar patients ($Billion)</a:t>
            </a:r>
            <a:endParaRPr lang="en-US" sz="2000" dirty="0">
              <a:latin typeface="Franklin Gothic Book"/>
              <a:cs typeface="Franklin Gothic Book"/>
            </a:endParaRPr>
          </a:p>
        </p:txBody>
      </p:sp>
      <p:graphicFrame>
        <p:nvGraphicFramePr>
          <p:cNvPr id="6" name="Table 5"/>
          <p:cNvGraphicFramePr>
            <a:graphicFrameLocks noGrp="1"/>
          </p:cNvGraphicFramePr>
          <p:nvPr>
            <p:extLst>
              <p:ext uri="{D42A27DB-BD31-4B8C-83A1-F6EECF244321}">
                <p14:modId xmlns:p14="http://schemas.microsoft.com/office/powerpoint/2010/main" val="3506213160"/>
              </p:ext>
            </p:extLst>
          </p:nvPr>
        </p:nvGraphicFramePr>
        <p:xfrm>
          <a:off x="1334746" y="1391422"/>
          <a:ext cx="897919" cy="4408855"/>
        </p:xfrm>
        <a:graphic>
          <a:graphicData uri="http://schemas.openxmlformats.org/drawingml/2006/table">
            <a:tbl>
              <a:tblPr>
                <a:tableStyleId>{5C22544A-7EE6-4342-B048-85BDC9FD1C3A}</a:tableStyleId>
              </a:tblPr>
              <a:tblGrid>
                <a:gridCol w="897919"/>
              </a:tblGrid>
              <a:tr h="881771">
                <a:tc>
                  <a:txBody>
                    <a:bodyPr/>
                    <a:lstStyle/>
                    <a:p>
                      <a:pPr algn="r"/>
                      <a:r>
                        <a:rPr lang="en-US" sz="2000" dirty="0" smtClean="0">
                          <a:latin typeface="Franklin Gothic Book"/>
                          <a:cs typeface="Franklin Gothic Book"/>
                        </a:rPr>
                        <a:t>$40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881771">
                <a:tc>
                  <a:txBody>
                    <a:bodyPr/>
                    <a:lstStyle/>
                    <a:p>
                      <a:pPr algn="r"/>
                      <a:r>
                        <a:rPr lang="en-US" sz="2000" dirty="0" smtClean="0">
                          <a:latin typeface="Franklin Gothic Book"/>
                          <a:cs typeface="Franklin Gothic Book"/>
                        </a:rPr>
                        <a:t>$30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881771">
                <a:tc>
                  <a:txBody>
                    <a:bodyPr/>
                    <a:lstStyle/>
                    <a:p>
                      <a:pPr algn="r"/>
                      <a:r>
                        <a:rPr lang="en-US" sz="2000" dirty="0" smtClean="0">
                          <a:latin typeface="Franklin Gothic Book"/>
                          <a:cs typeface="Franklin Gothic Book"/>
                        </a:rPr>
                        <a:t>$20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881771">
                <a:tc>
                  <a:txBody>
                    <a:bodyPr/>
                    <a:lstStyle/>
                    <a:p>
                      <a:pPr algn="r"/>
                      <a:r>
                        <a:rPr lang="en-US" sz="2000" dirty="0" smtClean="0">
                          <a:latin typeface="Franklin Gothic Book"/>
                          <a:cs typeface="Franklin Gothic Book"/>
                        </a:rPr>
                        <a:t>$10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881771">
                <a:tc>
                  <a:txBody>
                    <a:bodyPr/>
                    <a:lstStyle/>
                    <a:p>
                      <a:pPr algn="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603575127"/>
              </p:ext>
            </p:extLst>
          </p:nvPr>
        </p:nvGraphicFramePr>
        <p:xfrm>
          <a:off x="1723032" y="5166776"/>
          <a:ext cx="7248060" cy="396240"/>
        </p:xfrm>
        <a:graphic>
          <a:graphicData uri="http://schemas.openxmlformats.org/drawingml/2006/table">
            <a:tbl>
              <a:tblPr>
                <a:tableStyleId>{5C22544A-7EE6-4342-B048-85BDC9FD1C3A}</a:tableStyleId>
              </a:tblPr>
              <a:tblGrid>
                <a:gridCol w="1208010"/>
                <a:gridCol w="1208010"/>
                <a:gridCol w="1208010"/>
                <a:gridCol w="1208010"/>
                <a:gridCol w="1208010"/>
                <a:gridCol w="1208010"/>
              </a:tblGrid>
              <a:tr h="370840">
                <a:tc>
                  <a:txBody>
                    <a:bodyPr/>
                    <a:lstStyle/>
                    <a:p>
                      <a:pPr algn="ctr"/>
                      <a:r>
                        <a:rPr lang="en-US" sz="2000" dirty="0" smtClean="0">
                          <a:latin typeface="Franklin Gothic Book"/>
                          <a:cs typeface="Franklin Gothic Book"/>
                        </a:rPr>
                        <a:t>1985</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latin typeface="Franklin Gothic Book"/>
                          <a:cs typeface="Franklin Gothic Book"/>
                        </a:rPr>
                        <a:t>1990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latin typeface="Franklin Gothic Book"/>
                          <a:cs typeface="Franklin Gothic Book"/>
                        </a:rPr>
                        <a:t>1995</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latin typeface="Franklin Gothic Book"/>
                          <a:cs typeface="Franklin Gothic Book"/>
                        </a:rPr>
                        <a:t>2000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latin typeface="Franklin Gothic Book"/>
                          <a:cs typeface="Franklin Gothic Book"/>
                        </a:rPr>
                        <a:t>2005</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smtClean="0">
                          <a:latin typeface="Franklin Gothic Book"/>
                          <a:cs typeface="Franklin Gothic Book"/>
                        </a:rPr>
                        <a:t>2012</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10" name="Rectangle 9"/>
          <p:cNvSpPr/>
          <p:nvPr/>
        </p:nvSpPr>
        <p:spPr>
          <a:xfrm>
            <a:off x="2208394" y="1561303"/>
            <a:ext cx="6568552" cy="356753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2012168509"/>
              </p:ext>
            </p:extLst>
          </p:nvPr>
        </p:nvGraphicFramePr>
        <p:xfrm>
          <a:off x="2208394" y="1577407"/>
          <a:ext cx="6568551" cy="3551432"/>
        </p:xfrm>
        <a:graphic>
          <a:graphicData uri="http://schemas.openxmlformats.org/drawingml/2006/table">
            <a:tbl>
              <a:tblPr>
                <a:tableStyleId>{5C22544A-7EE6-4342-B048-85BDC9FD1C3A}</a:tableStyleId>
              </a:tblPr>
              <a:tblGrid>
                <a:gridCol w="6568551"/>
              </a:tblGrid>
              <a:tr h="887858">
                <a:tc>
                  <a:txBody>
                    <a:bodyPr/>
                    <a:lstStyle/>
                    <a:p>
                      <a:endParaRPr lang="en-US" dirty="0"/>
                    </a:p>
                  </a:txBody>
                  <a:tcPr>
                    <a:lnL w="12700" cmpd="sng">
                      <a:noFill/>
                    </a:lnL>
                    <a:lnR w="12700" cmpd="sng">
                      <a:noFill/>
                    </a:lnR>
                    <a:lnT w="9525" cap="flat" cmpd="sng" algn="ctr">
                      <a:no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noFill/>
                  </a:tcPr>
                </a:tc>
              </a:tr>
              <a:tr h="887858">
                <a:tc>
                  <a:txBody>
                    <a:bodyPr/>
                    <a:lstStyle/>
                    <a:p>
                      <a:endParaRPr lang="en-US" dirty="0"/>
                    </a:p>
                  </a:txBody>
                  <a:tcP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noFill/>
                  </a:tcPr>
                </a:tc>
              </a:tr>
              <a:tr h="887858">
                <a:tc>
                  <a:txBody>
                    <a:bodyPr/>
                    <a:lstStyle/>
                    <a:p>
                      <a:endParaRPr lang="en-US" dirty="0"/>
                    </a:p>
                  </a:txBody>
                  <a:tcP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noFill/>
                  </a:tcPr>
                </a:tc>
              </a:tr>
              <a:tr h="887858">
                <a:tc>
                  <a:txBody>
                    <a:bodyPr/>
                    <a:lstStyle/>
                    <a:p>
                      <a:endParaRPr lang="en-US" dirty="0"/>
                    </a:p>
                  </a:txBody>
                  <a:tcPr>
                    <a:lnL w="12700" cmpd="sng">
                      <a:noFill/>
                    </a:lnL>
                    <a:lnR w="12700" cmpd="sng">
                      <a:noFill/>
                    </a:lnR>
                    <a:lnT w="9525" cap="flat" cmpd="sng" algn="ctr">
                      <a:solidFill>
                        <a:srgbClr val="003300"/>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5" name="TextBox 4"/>
          <p:cNvSpPr txBox="1"/>
          <p:nvPr/>
        </p:nvSpPr>
        <p:spPr>
          <a:xfrm>
            <a:off x="4149838" y="5604824"/>
            <a:ext cx="481522" cy="400110"/>
          </a:xfrm>
          <a:prstGeom prst="rect">
            <a:avLst/>
          </a:prstGeom>
          <a:noFill/>
        </p:spPr>
        <p:txBody>
          <a:bodyPr wrap="none" rtlCol="0" anchor="ctr">
            <a:spAutoFit/>
          </a:bodyPr>
          <a:lstStyle/>
          <a:p>
            <a:r>
              <a:rPr lang="en-US" sz="2000" dirty="0" smtClean="0">
                <a:latin typeface="Franklin Gothic Book"/>
                <a:cs typeface="Franklin Gothic Book"/>
              </a:rPr>
              <a:t>VA</a:t>
            </a:r>
            <a:endParaRPr lang="en-US" sz="2000" dirty="0">
              <a:latin typeface="Franklin Gothic Book"/>
              <a:cs typeface="Franklin Gothic Book"/>
            </a:endParaRPr>
          </a:p>
        </p:txBody>
      </p:sp>
      <p:sp>
        <p:nvSpPr>
          <p:cNvPr id="19" name="TextBox 18"/>
          <p:cNvSpPr txBox="1"/>
          <p:nvPr/>
        </p:nvSpPr>
        <p:spPr>
          <a:xfrm>
            <a:off x="4925118" y="5604824"/>
            <a:ext cx="1726554" cy="400110"/>
          </a:xfrm>
          <a:prstGeom prst="rect">
            <a:avLst/>
          </a:prstGeom>
          <a:noFill/>
        </p:spPr>
        <p:txBody>
          <a:bodyPr wrap="none" rtlCol="0" anchor="ctr">
            <a:spAutoFit/>
          </a:bodyPr>
          <a:lstStyle/>
          <a:p>
            <a:r>
              <a:rPr lang="en-US" sz="2000" dirty="0" smtClean="0">
                <a:latin typeface="Franklin Gothic Book"/>
                <a:cs typeface="Franklin Gothic Book"/>
              </a:rPr>
              <a:t>Cherry Picking</a:t>
            </a:r>
            <a:endParaRPr lang="en-US" sz="2000" dirty="0">
              <a:latin typeface="Franklin Gothic Book"/>
              <a:cs typeface="Franklin Gothic Book"/>
            </a:endParaRPr>
          </a:p>
        </p:txBody>
      </p:sp>
      <p:sp>
        <p:nvSpPr>
          <p:cNvPr id="20" name="TextBox 19"/>
          <p:cNvSpPr txBox="1"/>
          <p:nvPr/>
        </p:nvSpPr>
        <p:spPr>
          <a:xfrm>
            <a:off x="6947456" y="5604824"/>
            <a:ext cx="1288358" cy="400110"/>
          </a:xfrm>
          <a:prstGeom prst="rect">
            <a:avLst/>
          </a:prstGeom>
          <a:noFill/>
        </p:spPr>
        <p:txBody>
          <a:bodyPr wrap="none" rtlCol="0" anchor="ctr">
            <a:spAutoFit/>
          </a:bodyPr>
          <a:lstStyle/>
          <a:p>
            <a:r>
              <a:rPr lang="en-US" sz="2000" dirty="0" smtClean="0">
                <a:latin typeface="Franklin Gothic Book"/>
                <a:cs typeface="Franklin Gothic Book"/>
              </a:rPr>
              <a:t>Legislated</a:t>
            </a:r>
            <a:endParaRPr lang="en-US" sz="2000" dirty="0">
              <a:latin typeface="Franklin Gothic Book"/>
              <a:cs typeface="Franklin Gothic Book"/>
            </a:endParaRPr>
          </a:p>
        </p:txBody>
      </p:sp>
      <p:sp>
        <p:nvSpPr>
          <p:cNvPr id="21" name="Rectangle 20"/>
          <p:cNvSpPr/>
          <p:nvPr/>
        </p:nvSpPr>
        <p:spPr>
          <a:xfrm>
            <a:off x="3996142" y="5695674"/>
            <a:ext cx="218410" cy="218410"/>
          </a:xfrm>
          <a:prstGeom prst="rect">
            <a:avLst/>
          </a:prstGeom>
          <a:solidFill>
            <a:srgbClr val="005148"/>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771422" y="5695674"/>
            <a:ext cx="218410" cy="218410"/>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800552" y="5695674"/>
            <a:ext cx="218410" cy="218410"/>
          </a:xfrm>
          <a:prstGeom prst="rect">
            <a:avLst/>
          </a:prstGeom>
          <a:solidFill>
            <a:srgbClr val="3366FF"/>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535232" y="4764914"/>
            <a:ext cx="168909" cy="349993"/>
          </a:xfrm>
          <a:prstGeom prst="rect">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535232" y="2919949"/>
            <a:ext cx="168909" cy="1837368"/>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535232" y="2059963"/>
            <a:ext cx="168909" cy="852387"/>
          </a:xfrm>
          <a:prstGeom prst="rect">
            <a:avLst/>
          </a:prstGeom>
          <a:solidFill>
            <a:srgbClr val="4D7EFF"/>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302634" y="4804913"/>
            <a:ext cx="168909" cy="309994"/>
          </a:xfrm>
          <a:prstGeom prst="rect">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302634" y="3119943"/>
            <a:ext cx="168909" cy="1677371"/>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302634" y="2009963"/>
            <a:ext cx="168909" cy="1104980"/>
          </a:xfrm>
          <a:prstGeom prst="rect">
            <a:avLst/>
          </a:prstGeom>
          <a:solidFill>
            <a:srgbClr val="4D7EFF"/>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580922" y="5087475"/>
            <a:ext cx="168909" cy="27432"/>
          </a:xfrm>
          <a:prstGeom prst="rect">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580922" y="4946651"/>
            <a:ext cx="168909" cy="130174"/>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2487459" y="5096619"/>
            <a:ext cx="168909" cy="18288"/>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2720066" y="5096619"/>
            <a:ext cx="168909" cy="18288"/>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2952673" y="5087475"/>
            <a:ext cx="168909" cy="27432"/>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3185280" y="5078331"/>
            <a:ext cx="168909" cy="36576"/>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6209171" y="5016500"/>
            <a:ext cx="168909" cy="98407"/>
          </a:xfrm>
          <a:prstGeom prst="rect">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6209171" y="4752975"/>
            <a:ext cx="168909" cy="253999"/>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6441778" y="5022850"/>
            <a:ext cx="168909" cy="92057"/>
          </a:xfrm>
          <a:prstGeom prst="rect">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6441778" y="4743450"/>
            <a:ext cx="168909" cy="266700"/>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6674385" y="5022849"/>
            <a:ext cx="168909" cy="92057"/>
          </a:xfrm>
          <a:prstGeom prst="rect">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6674385" y="4489450"/>
            <a:ext cx="168909" cy="527050"/>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6674385" y="4140200"/>
            <a:ext cx="168909" cy="349250"/>
          </a:xfrm>
          <a:prstGeom prst="rect">
            <a:avLst/>
          </a:prstGeom>
          <a:solidFill>
            <a:srgbClr val="4D7EFF"/>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7139599" y="4956175"/>
            <a:ext cx="168909" cy="158732"/>
          </a:xfrm>
          <a:prstGeom prst="rect">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7139599" y="4073525"/>
            <a:ext cx="168909" cy="876300"/>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7139599" y="3427848"/>
            <a:ext cx="168909" cy="648851"/>
          </a:xfrm>
          <a:prstGeom prst="rect">
            <a:avLst/>
          </a:prstGeom>
          <a:solidFill>
            <a:srgbClr val="4D7EFF"/>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7604813" y="4867275"/>
            <a:ext cx="168909" cy="247632"/>
          </a:xfrm>
          <a:prstGeom prst="rect">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7604813" y="3527425"/>
            <a:ext cx="168909" cy="1333499"/>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7604813" y="2754749"/>
            <a:ext cx="168909" cy="772676"/>
          </a:xfrm>
          <a:prstGeom prst="rect">
            <a:avLst/>
          </a:prstGeom>
          <a:solidFill>
            <a:srgbClr val="4D7EFF"/>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4813529" y="5069188"/>
            <a:ext cx="168909" cy="45719"/>
          </a:xfrm>
          <a:prstGeom prst="rect">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4813529" y="4832350"/>
            <a:ext cx="168909" cy="228600"/>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5046136" y="5050900"/>
            <a:ext cx="168909" cy="64007"/>
          </a:xfrm>
          <a:prstGeom prst="rect">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5046136" y="4762501"/>
            <a:ext cx="168909" cy="282574"/>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5278743" y="5035550"/>
            <a:ext cx="168909" cy="79357"/>
          </a:xfrm>
          <a:prstGeom prst="rect">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5278743" y="4667251"/>
            <a:ext cx="168909" cy="358774"/>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5511350" y="5023468"/>
            <a:ext cx="168909" cy="91439"/>
          </a:xfrm>
          <a:prstGeom prst="rect">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5511350" y="4730750"/>
            <a:ext cx="168909" cy="285749"/>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5743957" y="5019675"/>
            <a:ext cx="168909" cy="95232"/>
          </a:xfrm>
          <a:prstGeom prst="rect">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5743957" y="4714875"/>
            <a:ext cx="168909" cy="295275"/>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5976564" y="5019675"/>
            <a:ext cx="168909" cy="95231"/>
          </a:xfrm>
          <a:prstGeom prst="rect">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5976564" y="4730751"/>
            <a:ext cx="168909" cy="282574"/>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3417887" y="5087475"/>
            <a:ext cx="168909" cy="27432"/>
          </a:xfrm>
          <a:prstGeom prst="rect">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3417887" y="5057160"/>
            <a:ext cx="168909" cy="27432"/>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3650494" y="5087475"/>
            <a:ext cx="168909" cy="27432"/>
          </a:xfrm>
          <a:prstGeom prst="rect">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3650494" y="5057160"/>
            <a:ext cx="168909" cy="27432"/>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3883101" y="5087475"/>
            <a:ext cx="168909" cy="27432"/>
          </a:xfrm>
          <a:prstGeom prst="rect">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3883101" y="5056716"/>
            <a:ext cx="168909" cy="27432"/>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4115708" y="5087475"/>
            <a:ext cx="168909" cy="27432"/>
          </a:xfrm>
          <a:prstGeom prst="rect">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4115708" y="5040841"/>
            <a:ext cx="168909" cy="36576"/>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4348315" y="5087475"/>
            <a:ext cx="168909" cy="27432"/>
          </a:xfrm>
          <a:prstGeom prst="rect">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4348315" y="4965700"/>
            <a:ext cx="168909" cy="111014"/>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6906992" y="5006975"/>
            <a:ext cx="168909" cy="107931"/>
          </a:xfrm>
          <a:prstGeom prst="rect">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6906992" y="4349751"/>
            <a:ext cx="168909" cy="650874"/>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6906992" y="3904098"/>
            <a:ext cx="168909" cy="445651"/>
          </a:xfrm>
          <a:prstGeom prst="rect">
            <a:avLst/>
          </a:prstGeom>
          <a:solidFill>
            <a:srgbClr val="4D7EFF"/>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7372206" y="4921250"/>
            <a:ext cx="168909" cy="193657"/>
          </a:xfrm>
          <a:prstGeom prst="rect">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7372206" y="3863975"/>
            <a:ext cx="168909" cy="1050925"/>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7372206" y="3157973"/>
            <a:ext cx="168909" cy="706001"/>
          </a:xfrm>
          <a:prstGeom prst="rect">
            <a:avLst/>
          </a:prstGeom>
          <a:solidFill>
            <a:srgbClr val="4D7EFF"/>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7837420" y="4813300"/>
            <a:ext cx="168909" cy="301607"/>
          </a:xfrm>
          <a:prstGeom prst="rect">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a:off x="7837420" y="3291417"/>
            <a:ext cx="168909" cy="1513416"/>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7837420" y="1865395"/>
            <a:ext cx="168909" cy="1422493"/>
          </a:xfrm>
          <a:prstGeom prst="rect">
            <a:avLst/>
          </a:prstGeom>
          <a:solidFill>
            <a:srgbClr val="4D7EFF"/>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8070027" y="4813300"/>
            <a:ext cx="168909" cy="301607"/>
          </a:xfrm>
          <a:prstGeom prst="rect">
            <a:avLst/>
          </a:prstGeom>
          <a:solidFill>
            <a:schemeClr val="accent1">
              <a:lumMod val="50000"/>
            </a:schemeClr>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8070027" y="3231444"/>
            <a:ext cx="168909" cy="1576917"/>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a:off x="8070027" y="2041784"/>
            <a:ext cx="168909" cy="1196715"/>
          </a:xfrm>
          <a:prstGeom prst="rect">
            <a:avLst/>
          </a:prstGeom>
          <a:solidFill>
            <a:srgbClr val="4D7EFF"/>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2254852" y="5096619"/>
            <a:ext cx="168909" cy="18288"/>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529960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a:xfrm>
            <a:off x="0" y="171898"/>
            <a:ext cx="9144000" cy="1143000"/>
          </a:xfrm>
        </p:spPr>
        <p:txBody>
          <a:bodyPr lIns="91440" tIns="45720" rIns="91440" bIns="45720">
            <a:noAutofit/>
          </a:bodyPr>
          <a:lstStyle/>
          <a:p>
            <a:r>
              <a:rPr lang="en-US" sz="3600" dirty="0">
                <a:latin typeface="Franklin Gothic Medium"/>
                <a:cs typeface="Franklin Gothic Medium"/>
              </a:rPr>
              <a:t>Failure of Medicare HMO </a:t>
            </a:r>
            <a:r>
              <a:rPr lang="en-US" sz="3600" dirty="0" smtClean="0">
                <a:latin typeface="Franklin Gothic Medium"/>
                <a:cs typeface="Franklin Gothic Medium"/>
              </a:rPr>
              <a:t>Risk Adjustment</a:t>
            </a:r>
            <a:endParaRPr lang="en-US" sz="6000" dirty="0">
              <a:latin typeface="Franklin Gothic Medium"/>
              <a:cs typeface="Franklin Gothic Medium"/>
            </a:endParaRPr>
          </a:p>
        </p:txBody>
      </p:sp>
      <p:graphicFrame>
        <p:nvGraphicFramePr>
          <p:cNvPr id="2" name="Diagram 1"/>
          <p:cNvGraphicFramePr/>
          <p:nvPr>
            <p:extLst>
              <p:ext uri="{D42A27DB-BD31-4B8C-83A1-F6EECF244321}">
                <p14:modId xmlns:p14="http://schemas.microsoft.com/office/powerpoint/2010/main" val="3037048771"/>
              </p:ext>
            </p:extLst>
          </p:nvPr>
        </p:nvGraphicFramePr>
        <p:xfrm>
          <a:off x="348150" y="1318613"/>
          <a:ext cx="5063630" cy="4667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1079837308"/>
              </p:ext>
            </p:extLst>
          </p:nvPr>
        </p:nvGraphicFramePr>
        <p:xfrm>
          <a:off x="5363237" y="1116373"/>
          <a:ext cx="3365169" cy="46919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26802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8FFB9203-BA25-D549-B6BD-35951812B886}"/>
                                            </p:graphicEl>
                                          </p:spTgt>
                                        </p:tgtEl>
                                        <p:attrNameLst>
                                          <p:attrName>style.visibility</p:attrName>
                                        </p:attrNameLst>
                                      </p:cBhvr>
                                      <p:to>
                                        <p:strVal val="visible"/>
                                      </p:to>
                                    </p:set>
                                    <p:animEffect transition="in" filter="fade">
                                      <p:cBhvr>
                                        <p:cTn id="7" dur="500"/>
                                        <p:tgtEl>
                                          <p:spTgt spid="2">
                                            <p:graphicEl>
                                              <a:dgm id="{8FFB9203-BA25-D549-B6BD-35951812B886}"/>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graphicEl>
                                              <a:dgm id="{1FCD5B38-450F-9145-B32C-C6F70A41AE02}"/>
                                            </p:graphicEl>
                                          </p:spTgt>
                                        </p:tgtEl>
                                        <p:attrNameLst>
                                          <p:attrName>style.visibility</p:attrName>
                                        </p:attrNameLst>
                                      </p:cBhvr>
                                      <p:to>
                                        <p:strVal val="visible"/>
                                      </p:to>
                                    </p:set>
                                    <p:animEffect transition="in" filter="fade">
                                      <p:cBhvr>
                                        <p:cTn id="11" dur="500"/>
                                        <p:tgtEl>
                                          <p:spTgt spid="2">
                                            <p:graphicEl>
                                              <a:dgm id="{1FCD5B38-450F-9145-B32C-C6F70A41AE02}"/>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graphicEl>
                                              <a:dgm id="{CE9A4F4F-B605-1444-87B7-6837A356DFC8}"/>
                                            </p:graphicEl>
                                          </p:spTgt>
                                        </p:tgtEl>
                                        <p:attrNameLst>
                                          <p:attrName>style.visibility</p:attrName>
                                        </p:attrNameLst>
                                      </p:cBhvr>
                                      <p:to>
                                        <p:strVal val="visible"/>
                                      </p:to>
                                    </p:set>
                                    <p:animEffect transition="in" filter="fade">
                                      <p:cBhvr>
                                        <p:cTn id="16" dur="500"/>
                                        <p:tgtEl>
                                          <p:spTgt spid="2">
                                            <p:graphicEl>
                                              <a:dgm id="{CE9A4F4F-B605-1444-87B7-6837A356DFC8}"/>
                                            </p:graphic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
                                            <p:graphicEl>
                                              <a:dgm id="{DE889B5A-800C-C54B-BA84-9B3ADB3B4219}"/>
                                            </p:graphicEl>
                                          </p:spTgt>
                                        </p:tgtEl>
                                        <p:attrNameLst>
                                          <p:attrName>style.visibility</p:attrName>
                                        </p:attrNameLst>
                                      </p:cBhvr>
                                      <p:to>
                                        <p:strVal val="visible"/>
                                      </p:to>
                                    </p:set>
                                    <p:animEffect transition="in" filter="fade">
                                      <p:cBhvr>
                                        <p:cTn id="20" dur="500"/>
                                        <p:tgtEl>
                                          <p:spTgt spid="2">
                                            <p:graphicEl>
                                              <a:dgm id="{DE889B5A-800C-C54B-BA84-9B3ADB3B4219}"/>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Graphic spid="4" grpId="0" uiExpand="1">
        <p:bldAsOne/>
      </p:bldGraphic>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22" name="Title 1"/>
          <p:cNvSpPr>
            <a:spLocks noGrp="1"/>
          </p:cNvSpPr>
          <p:nvPr>
            <p:ph type="title" idx="4294967295"/>
          </p:nvPr>
        </p:nvSpPr>
        <p:spPr>
          <a:xfrm>
            <a:off x="0" y="2564418"/>
            <a:ext cx="9144000" cy="2273191"/>
          </a:xfrm>
        </p:spPr>
        <p:txBody>
          <a:bodyPr lIns="91440" tIns="45720" rIns="91440" bIns="45720">
            <a:noAutofit/>
          </a:bodyPr>
          <a:lstStyle/>
          <a:p>
            <a:r>
              <a:rPr lang="en-US" sz="2800" dirty="0" smtClean="0">
                <a:solidFill>
                  <a:srgbClr val="003300"/>
                </a:solidFill>
                <a:latin typeface="Franklin Gothic Book"/>
                <a:cs typeface="Franklin Gothic Book"/>
              </a:rPr>
              <a:t>High cost providers </a:t>
            </a:r>
            <a:br>
              <a:rPr lang="en-US" sz="2800" dirty="0" smtClean="0">
                <a:solidFill>
                  <a:srgbClr val="003300"/>
                </a:solidFill>
                <a:latin typeface="Franklin Gothic Book"/>
                <a:cs typeface="Franklin Gothic Book"/>
              </a:rPr>
            </a:br>
            <a:r>
              <a:rPr lang="en-US" sz="3600" dirty="0" smtClean="0">
                <a:solidFill>
                  <a:srgbClr val="003300"/>
                </a:solidFill>
                <a:latin typeface="Franklin Gothic Medium"/>
                <a:cs typeface="Franklin Gothic Medium"/>
              </a:rPr>
              <a:t>inflate both reimbursement </a:t>
            </a:r>
            <a:br>
              <a:rPr lang="en-US" sz="3600" dirty="0" smtClean="0">
                <a:solidFill>
                  <a:srgbClr val="003300"/>
                </a:solidFill>
                <a:latin typeface="Franklin Gothic Medium"/>
                <a:cs typeface="Franklin Gothic Medium"/>
              </a:rPr>
            </a:br>
            <a:r>
              <a:rPr lang="en-US" sz="3600" dirty="0" smtClean="0">
                <a:solidFill>
                  <a:srgbClr val="003300"/>
                </a:solidFill>
                <a:latin typeface="Franklin Gothic Medium"/>
                <a:cs typeface="Franklin Gothic Medium"/>
              </a:rPr>
              <a:t>and quality scores </a:t>
            </a:r>
            <a:r>
              <a:rPr lang="en-US" sz="3600" dirty="0" smtClean="0">
                <a:solidFill>
                  <a:srgbClr val="003300"/>
                </a:solidFill>
                <a:latin typeface="Franklin Gothic Book"/>
                <a:cs typeface="Franklin Gothic Book"/>
              </a:rPr>
              <a:t/>
            </a:r>
            <a:br>
              <a:rPr lang="en-US" sz="3600" dirty="0" smtClean="0">
                <a:solidFill>
                  <a:srgbClr val="003300"/>
                </a:solidFill>
                <a:latin typeface="Franklin Gothic Book"/>
                <a:cs typeface="Franklin Gothic Book"/>
              </a:rPr>
            </a:br>
            <a:r>
              <a:rPr lang="en-US" sz="2800" dirty="0" smtClean="0">
                <a:solidFill>
                  <a:srgbClr val="003300"/>
                </a:solidFill>
                <a:latin typeface="Franklin Gothic Book"/>
                <a:cs typeface="Franklin Gothic Book"/>
              </a:rPr>
              <a:t>by making patients </a:t>
            </a:r>
            <a:r>
              <a:rPr lang="en-US" sz="3600" dirty="0" smtClean="0">
                <a:solidFill>
                  <a:srgbClr val="003300"/>
                </a:solidFill>
                <a:latin typeface="Franklin Gothic Book"/>
                <a:cs typeface="Franklin Gothic Book"/>
              </a:rPr>
              <a:t/>
            </a:r>
            <a:br>
              <a:rPr lang="en-US" sz="3600" dirty="0" smtClean="0">
                <a:solidFill>
                  <a:srgbClr val="003300"/>
                </a:solidFill>
                <a:latin typeface="Franklin Gothic Book"/>
                <a:cs typeface="Franklin Gothic Book"/>
              </a:rPr>
            </a:br>
            <a:r>
              <a:rPr lang="en-US" sz="4000" dirty="0" smtClean="0">
                <a:solidFill>
                  <a:srgbClr val="003300"/>
                </a:solidFill>
                <a:latin typeface="Franklin Gothic Medium"/>
                <a:cs typeface="Franklin Gothic Medium"/>
              </a:rPr>
              <a:t>look sicker on paper</a:t>
            </a:r>
            <a:endParaRPr lang="en-US" sz="4000" dirty="0">
              <a:solidFill>
                <a:srgbClr val="003300"/>
              </a:solidFill>
              <a:latin typeface="Franklin Gothic Medium"/>
              <a:cs typeface="Franklin Gothic Medium"/>
            </a:endParaRPr>
          </a:p>
        </p:txBody>
      </p:sp>
      <p:sp>
        <p:nvSpPr>
          <p:cNvPr id="4" name="Title 1"/>
          <p:cNvSpPr>
            <a:spLocks noGrp="1"/>
          </p:cNvSpPr>
          <p:nvPr>
            <p:ph type="title" idx="4294967295"/>
          </p:nvPr>
        </p:nvSpPr>
        <p:spPr>
          <a:xfrm>
            <a:off x="0" y="0"/>
            <a:ext cx="9144000" cy="1920250"/>
          </a:xfrm>
        </p:spPr>
        <p:txBody>
          <a:bodyPr lIns="91440" tIns="45720" rIns="91440" bIns="45720">
            <a:normAutofit/>
          </a:bodyPr>
          <a:lstStyle/>
          <a:p>
            <a:r>
              <a:rPr lang="en-US" sz="4000" dirty="0">
                <a:solidFill>
                  <a:srgbClr val="003300"/>
                </a:solidFill>
                <a:latin typeface="Franklin Gothic Medium"/>
                <a:cs typeface="Franklin Gothic Medium"/>
              </a:rPr>
              <a:t>Profit-Driven </a:t>
            </a:r>
            <a:r>
              <a:rPr lang="en-US" sz="4000" dirty="0" smtClean="0">
                <a:solidFill>
                  <a:srgbClr val="003300"/>
                </a:solidFill>
                <a:latin typeface="Franklin Gothic Medium"/>
                <a:cs typeface="Franklin Gothic Medium"/>
              </a:rPr>
              <a:t>Up-coding </a:t>
            </a:r>
            <a:r>
              <a:rPr lang="en-US" sz="4000" dirty="0">
                <a:solidFill>
                  <a:srgbClr val="003300"/>
                </a:solidFill>
                <a:latin typeface="Franklin Gothic Medium"/>
                <a:cs typeface="Franklin Gothic Medium"/>
              </a:rPr>
              <a:t>Makes </a:t>
            </a:r>
            <a:r>
              <a:rPr lang="en-US" sz="4000" dirty="0" smtClean="0">
                <a:solidFill>
                  <a:srgbClr val="003300"/>
                </a:solidFill>
                <a:latin typeface="Franklin Gothic Medium"/>
                <a:cs typeface="Franklin Gothic Medium"/>
              </a:rPr>
              <a:t/>
            </a:r>
            <a:br>
              <a:rPr lang="en-US" sz="4000" dirty="0" smtClean="0">
                <a:solidFill>
                  <a:srgbClr val="003300"/>
                </a:solidFill>
                <a:latin typeface="Franklin Gothic Medium"/>
                <a:cs typeface="Franklin Gothic Medium"/>
              </a:rPr>
            </a:br>
            <a:r>
              <a:rPr lang="en-US" sz="4000" dirty="0" smtClean="0">
                <a:solidFill>
                  <a:srgbClr val="003300"/>
                </a:solidFill>
                <a:latin typeface="Franklin Gothic Medium"/>
                <a:cs typeface="Franklin Gothic Medium"/>
              </a:rPr>
              <a:t>Accurate </a:t>
            </a:r>
            <a:r>
              <a:rPr lang="en-US" sz="4000" dirty="0">
                <a:solidFill>
                  <a:srgbClr val="003300"/>
                </a:solidFill>
                <a:latin typeface="Franklin Gothic Medium"/>
                <a:cs typeface="Franklin Gothic Medium"/>
              </a:rPr>
              <a:t>Risk Adjustment </a:t>
            </a:r>
            <a:r>
              <a:rPr lang="en-US" sz="4000" dirty="0" smtClean="0">
                <a:solidFill>
                  <a:srgbClr val="003300"/>
                </a:solidFill>
                <a:latin typeface="Franklin Gothic Medium"/>
                <a:cs typeface="Franklin Gothic Medium"/>
              </a:rPr>
              <a:t>Impossible</a:t>
            </a:r>
            <a:endParaRPr lang="en-US" sz="2800" dirty="0">
              <a:solidFill>
                <a:srgbClr val="003300"/>
              </a:solidFill>
              <a:latin typeface="Franklin Gothic Medium"/>
              <a:cs typeface="Franklin Gothic Medium"/>
            </a:endParaRPr>
          </a:p>
        </p:txBody>
      </p:sp>
    </p:spTree>
    <p:extLst>
      <p:ext uri="{BB962C8B-B14F-4D97-AF65-F5344CB8AC3E}">
        <p14:creationId xmlns:p14="http://schemas.microsoft.com/office/powerpoint/2010/main" val="324042774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Risk Adjustment </a:t>
            </a:r>
            <a:r>
              <a:rPr lang="en-US" sz="4000" b="1" i="1" dirty="0" smtClean="0"/>
              <a:t>Increased</a:t>
            </a:r>
            <a:r>
              <a:rPr lang="en-US" sz="4000" dirty="0" smtClean="0"/>
              <a:t> </a:t>
            </a:r>
            <a:r>
              <a:rPr lang="en-US" sz="3600" dirty="0" smtClean="0"/>
              <a:t/>
            </a:r>
            <a:br>
              <a:rPr lang="en-US" sz="3600" dirty="0" smtClean="0"/>
            </a:br>
            <a:r>
              <a:rPr lang="en-US" sz="3600" dirty="0" smtClean="0"/>
              <a:t>Medicare HMO Overpayment</a:t>
            </a:r>
            <a:endParaRPr lang="en-US" sz="3600" dirty="0"/>
          </a:p>
        </p:txBody>
      </p:sp>
      <p:sp>
        <p:nvSpPr>
          <p:cNvPr id="4" name="TextBox 3"/>
          <p:cNvSpPr txBox="1"/>
          <p:nvPr/>
        </p:nvSpPr>
        <p:spPr>
          <a:xfrm>
            <a:off x="3386937" y="6253249"/>
            <a:ext cx="5757065"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National Health Accounts – Historical Series, Table 16</a:t>
            </a:r>
          </a:p>
        </p:txBody>
      </p:sp>
      <p:sp>
        <p:nvSpPr>
          <p:cNvPr id="3" name="TextBox 2"/>
          <p:cNvSpPr txBox="1"/>
          <p:nvPr/>
        </p:nvSpPr>
        <p:spPr>
          <a:xfrm>
            <a:off x="1" y="1852530"/>
            <a:ext cx="1205312" cy="707886"/>
          </a:xfrm>
          <a:prstGeom prst="rect">
            <a:avLst/>
          </a:prstGeom>
          <a:noFill/>
        </p:spPr>
        <p:txBody>
          <a:bodyPr wrap="square" rtlCol="0">
            <a:spAutoFit/>
          </a:bodyPr>
          <a:lstStyle/>
          <a:p>
            <a:r>
              <a:rPr lang="en-US" sz="2000" dirty="0" smtClean="0">
                <a:latin typeface="Franklin Gothic Book"/>
                <a:cs typeface="Franklin Gothic Book"/>
              </a:rPr>
              <a:t>Annual Increase</a:t>
            </a:r>
            <a:endParaRPr lang="en-US" sz="2000" dirty="0">
              <a:latin typeface="Franklin Gothic Book"/>
              <a:cs typeface="Franklin Gothic Book"/>
            </a:endParaRPr>
          </a:p>
        </p:txBody>
      </p:sp>
      <p:sp>
        <p:nvSpPr>
          <p:cNvPr id="10" name="TextBox 9"/>
          <p:cNvSpPr txBox="1"/>
          <p:nvPr/>
        </p:nvSpPr>
        <p:spPr>
          <a:xfrm>
            <a:off x="5206937" y="5542944"/>
            <a:ext cx="2701843" cy="400110"/>
          </a:xfrm>
          <a:prstGeom prst="rect">
            <a:avLst/>
          </a:prstGeom>
          <a:noFill/>
        </p:spPr>
        <p:txBody>
          <a:bodyPr wrap="square" rtlCol="0">
            <a:spAutoFit/>
          </a:bodyPr>
          <a:lstStyle/>
          <a:p>
            <a:r>
              <a:rPr lang="en-US" sz="2000" dirty="0" smtClean="0">
                <a:latin typeface="Franklin Gothic Book"/>
                <a:cs typeface="Franklin Gothic Book"/>
              </a:rPr>
              <a:t>Private Insurance</a:t>
            </a:r>
            <a:endParaRPr lang="en-US" sz="2000" dirty="0">
              <a:latin typeface="Franklin Gothic Book"/>
              <a:cs typeface="Franklin Gothic Book"/>
            </a:endParaRPr>
          </a:p>
        </p:txBody>
      </p:sp>
      <p:sp>
        <p:nvSpPr>
          <p:cNvPr id="11" name="TextBox 10"/>
          <p:cNvSpPr txBox="1"/>
          <p:nvPr/>
        </p:nvSpPr>
        <p:spPr>
          <a:xfrm>
            <a:off x="3540745" y="5542944"/>
            <a:ext cx="1776555" cy="400110"/>
          </a:xfrm>
          <a:prstGeom prst="rect">
            <a:avLst/>
          </a:prstGeom>
          <a:noFill/>
        </p:spPr>
        <p:txBody>
          <a:bodyPr wrap="square" rtlCol="0">
            <a:spAutoFit/>
          </a:bodyPr>
          <a:lstStyle/>
          <a:p>
            <a:r>
              <a:rPr lang="en-US" sz="2000" dirty="0" smtClean="0">
                <a:latin typeface="Franklin Gothic Book"/>
                <a:cs typeface="Franklin Gothic Book"/>
              </a:rPr>
              <a:t>Medicare</a:t>
            </a:r>
            <a:endParaRPr lang="en-US" sz="2000" dirty="0">
              <a:latin typeface="Franklin Gothic Book"/>
              <a:cs typeface="Franklin Gothic Book"/>
            </a:endParaRPr>
          </a:p>
        </p:txBody>
      </p:sp>
      <p:sp>
        <p:nvSpPr>
          <p:cNvPr id="7" name="Rectangle 6"/>
          <p:cNvSpPr/>
          <p:nvPr/>
        </p:nvSpPr>
        <p:spPr>
          <a:xfrm>
            <a:off x="3241226" y="5581212"/>
            <a:ext cx="323574" cy="323574"/>
          </a:xfrm>
          <a:prstGeom prst="rect">
            <a:avLst/>
          </a:prstGeom>
          <a:solidFill>
            <a:srgbClr val="005148"/>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906335" y="5581212"/>
            <a:ext cx="323574" cy="323574"/>
          </a:xfrm>
          <a:prstGeom prst="rect">
            <a:avLst/>
          </a:prstGeom>
          <a:solidFill>
            <a:srgbClr val="800000"/>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11"/>
          <p:cNvGraphicFramePr>
            <a:graphicFrameLocks noGrp="1"/>
          </p:cNvGraphicFramePr>
          <p:nvPr>
            <p:extLst>
              <p:ext uri="{D42A27DB-BD31-4B8C-83A1-F6EECF244321}">
                <p14:modId xmlns:p14="http://schemas.microsoft.com/office/powerpoint/2010/main" val="3322953022"/>
              </p:ext>
            </p:extLst>
          </p:nvPr>
        </p:nvGraphicFramePr>
        <p:xfrm>
          <a:off x="1022643" y="1278202"/>
          <a:ext cx="766282" cy="4189230"/>
        </p:xfrm>
        <a:graphic>
          <a:graphicData uri="http://schemas.openxmlformats.org/drawingml/2006/table">
            <a:tbl>
              <a:tblPr>
                <a:tableStyleId>{5C22544A-7EE6-4342-B048-85BDC9FD1C3A}</a:tableStyleId>
              </a:tblPr>
              <a:tblGrid>
                <a:gridCol w="766282"/>
              </a:tblGrid>
              <a:tr h="698205">
                <a:tc>
                  <a:txBody>
                    <a:bodyPr/>
                    <a:lstStyle/>
                    <a:p>
                      <a:pPr algn="r"/>
                      <a:r>
                        <a:rPr lang="en-US" sz="2000" dirty="0" smtClean="0">
                          <a:latin typeface="Franklin Gothic Book"/>
                          <a:cs typeface="Franklin Gothic Book"/>
                        </a:rPr>
                        <a:t>25%</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98205">
                <a:tc>
                  <a:txBody>
                    <a:bodyPr/>
                    <a:lstStyle/>
                    <a:p>
                      <a:pPr algn="r"/>
                      <a:r>
                        <a:rPr lang="en-US" sz="2000" dirty="0" smtClean="0">
                          <a:latin typeface="Franklin Gothic Book"/>
                          <a:cs typeface="Franklin Gothic Book"/>
                        </a:rPr>
                        <a:t>20%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98205">
                <a:tc>
                  <a:txBody>
                    <a:bodyPr/>
                    <a:lstStyle/>
                    <a:p>
                      <a:pPr algn="r"/>
                      <a:r>
                        <a:rPr lang="en-US" sz="2000" dirty="0" smtClean="0">
                          <a:latin typeface="Franklin Gothic Book"/>
                          <a:cs typeface="Franklin Gothic Book"/>
                        </a:rPr>
                        <a:t>15%</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98205">
                <a:tc>
                  <a:txBody>
                    <a:bodyPr/>
                    <a:lstStyle/>
                    <a:p>
                      <a:pPr algn="r"/>
                      <a:r>
                        <a:rPr lang="en-US" sz="2000" dirty="0" smtClean="0">
                          <a:latin typeface="Franklin Gothic Book"/>
                          <a:cs typeface="Franklin Gothic Book"/>
                        </a:rPr>
                        <a:t>10%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98205">
                <a:tc>
                  <a:txBody>
                    <a:bodyPr/>
                    <a:lstStyle/>
                    <a:p>
                      <a:pPr algn="r"/>
                      <a:r>
                        <a:rPr lang="en-US" sz="2000" dirty="0" smtClean="0">
                          <a:latin typeface="Franklin Gothic Book"/>
                          <a:cs typeface="Franklin Gothic Book"/>
                        </a:rPr>
                        <a:t>5%</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98205">
                <a:tc>
                  <a:txBody>
                    <a:bodyPr/>
                    <a:lstStyle/>
                    <a:p>
                      <a:pPr algn="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14" name="Rectangle 13"/>
          <p:cNvSpPr/>
          <p:nvPr/>
        </p:nvSpPr>
        <p:spPr>
          <a:xfrm>
            <a:off x="1813520" y="1502007"/>
            <a:ext cx="4322341" cy="347063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aphicFrame>
        <p:nvGraphicFramePr>
          <p:cNvPr id="15" name="Table 14"/>
          <p:cNvGraphicFramePr>
            <a:graphicFrameLocks noGrp="1"/>
          </p:cNvGraphicFramePr>
          <p:nvPr>
            <p:extLst>
              <p:ext uri="{D42A27DB-BD31-4B8C-83A1-F6EECF244321}">
                <p14:modId xmlns:p14="http://schemas.microsoft.com/office/powerpoint/2010/main" val="3673427681"/>
              </p:ext>
            </p:extLst>
          </p:nvPr>
        </p:nvGraphicFramePr>
        <p:xfrm>
          <a:off x="1813519" y="1502007"/>
          <a:ext cx="4322341" cy="3470635"/>
        </p:xfrm>
        <a:graphic>
          <a:graphicData uri="http://schemas.openxmlformats.org/drawingml/2006/table">
            <a:tbl>
              <a:tblPr>
                <a:tableStyleId>{5C22544A-7EE6-4342-B048-85BDC9FD1C3A}</a:tableStyleId>
              </a:tblPr>
              <a:tblGrid>
                <a:gridCol w="4322341"/>
              </a:tblGrid>
              <a:tr h="694127">
                <a:tc>
                  <a:txBody>
                    <a:bodyPr/>
                    <a:lstStyle/>
                    <a:p>
                      <a:endParaRPr lang="en-US" dirty="0"/>
                    </a:p>
                  </a:txBody>
                  <a:tcP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noFill/>
                  </a:tcPr>
                </a:tc>
              </a:tr>
              <a:tr h="694127">
                <a:tc>
                  <a:txBody>
                    <a:bodyPr/>
                    <a:lstStyle/>
                    <a:p>
                      <a:endParaRPr lang="en-US" dirty="0"/>
                    </a:p>
                  </a:txBody>
                  <a:tcP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noFill/>
                  </a:tcPr>
                </a:tc>
              </a:tr>
              <a:tr h="694127">
                <a:tc>
                  <a:txBody>
                    <a:bodyPr/>
                    <a:lstStyle/>
                    <a:p>
                      <a:endParaRPr lang="en-US" dirty="0"/>
                    </a:p>
                  </a:txBody>
                  <a:tcP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noFill/>
                  </a:tcPr>
                </a:tc>
              </a:tr>
              <a:tr h="694127">
                <a:tc>
                  <a:txBody>
                    <a:bodyPr/>
                    <a:lstStyle/>
                    <a:p>
                      <a:endParaRPr lang="en-US"/>
                    </a:p>
                  </a:txBody>
                  <a:tcP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noFill/>
                  </a:tcPr>
                </a:tc>
              </a:tr>
              <a:tr h="694127">
                <a:tc>
                  <a:txBody>
                    <a:bodyPr/>
                    <a:lstStyle/>
                    <a:p>
                      <a:endParaRPr lang="en-US" dirty="0"/>
                    </a:p>
                  </a:txBody>
                  <a:tcPr>
                    <a:lnL w="12700" cmpd="sng">
                      <a:noFill/>
                    </a:lnL>
                    <a:lnR w="12700" cmpd="sng">
                      <a:noFill/>
                    </a:lnR>
                    <a:lnT w="9525" cap="flat" cmpd="sng" algn="ctr">
                      <a:solidFill>
                        <a:srgbClr val="003300"/>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737617797"/>
              </p:ext>
            </p:extLst>
          </p:nvPr>
        </p:nvGraphicFramePr>
        <p:xfrm>
          <a:off x="1278304" y="4975983"/>
          <a:ext cx="5377125" cy="396240"/>
        </p:xfrm>
        <a:graphic>
          <a:graphicData uri="http://schemas.openxmlformats.org/drawingml/2006/table">
            <a:tbl>
              <a:tblPr>
                <a:tableStyleId>{5C22544A-7EE6-4342-B048-85BDC9FD1C3A}</a:tableStyleId>
              </a:tblPr>
              <a:tblGrid>
                <a:gridCol w="1075425"/>
                <a:gridCol w="1075425"/>
                <a:gridCol w="1075425"/>
                <a:gridCol w="1075425"/>
                <a:gridCol w="1075425"/>
              </a:tblGrid>
              <a:tr h="370840">
                <a:tc>
                  <a:txBody>
                    <a:bodyPr/>
                    <a:lstStyle/>
                    <a:p>
                      <a:pPr algn="ctr"/>
                      <a:r>
                        <a:rPr lang="en-US" sz="2000" dirty="0" smtClean="0">
                          <a:solidFill>
                            <a:srgbClr val="003300"/>
                          </a:solidFill>
                          <a:latin typeface="Franklin Gothic Book"/>
                          <a:cs typeface="Franklin Gothic Book"/>
                        </a:rPr>
                        <a:t>1970</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solidFill>
                            <a:srgbClr val="003300"/>
                          </a:solidFill>
                          <a:latin typeface="Franklin Gothic Book"/>
                          <a:cs typeface="Franklin Gothic Book"/>
                        </a:rPr>
                        <a:t>1980</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solidFill>
                            <a:srgbClr val="003300"/>
                          </a:solidFill>
                          <a:latin typeface="Franklin Gothic Book"/>
                          <a:cs typeface="Franklin Gothic Book"/>
                        </a:rPr>
                        <a:t>1990</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solidFill>
                            <a:srgbClr val="003300"/>
                          </a:solidFill>
                          <a:latin typeface="Franklin Gothic Book"/>
                          <a:cs typeface="Franklin Gothic Book"/>
                        </a:rPr>
                        <a:t>2000</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solidFill>
                            <a:srgbClr val="003300"/>
                          </a:solidFill>
                          <a:latin typeface="Franklin Gothic Book"/>
                          <a:cs typeface="Franklin Gothic Book"/>
                        </a:rPr>
                        <a:t>2010</a:t>
                      </a:r>
                      <a:endParaRPr lang="en-US" sz="200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8" name="Chart 7"/>
          <p:cNvGraphicFramePr/>
          <p:nvPr>
            <p:extLst>
              <p:ext uri="{D42A27DB-BD31-4B8C-83A1-F6EECF244321}">
                <p14:modId xmlns:p14="http://schemas.microsoft.com/office/powerpoint/2010/main" val="2141107129"/>
              </p:ext>
            </p:extLst>
          </p:nvPr>
        </p:nvGraphicFramePr>
        <p:xfrm>
          <a:off x="6539970" y="1232070"/>
          <a:ext cx="2416408"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6762642" y="3463531"/>
            <a:ext cx="971014" cy="400110"/>
          </a:xfrm>
          <a:prstGeom prst="rect">
            <a:avLst/>
          </a:prstGeom>
          <a:noFill/>
        </p:spPr>
        <p:txBody>
          <a:bodyPr wrap="none" rtlCol="0">
            <a:spAutoFit/>
          </a:bodyPr>
          <a:lstStyle/>
          <a:p>
            <a:r>
              <a:rPr lang="en-US" sz="2000" dirty="0" smtClean="0">
                <a:solidFill>
                  <a:srgbClr val="EBF1DD"/>
                </a:solidFill>
                <a:latin typeface="Franklin Gothic Book"/>
                <a:cs typeface="Franklin Gothic Book"/>
              </a:rPr>
              <a:t>2254%</a:t>
            </a:r>
            <a:endParaRPr lang="en-US" sz="2000" dirty="0">
              <a:solidFill>
                <a:srgbClr val="EBF1DD"/>
              </a:solidFill>
              <a:latin typeface="Franklin Gothic Book"/>
              <a:cs typeface="Franklin Gothic Book"/>
            </a:endParaRPr>
          </a:p>
        </p:txBody>
      </p:sp>
      <p:sp>
        <p:nvSpPr>
          <p:cNvPr id="23" name="TextBox 22"/>
          <p:cNvSpPr txBox="1"/>
          <p:nvPr/>
        </p:nvSpPr>
        <p:spPr>
          <a:xfrm>
            <a:off x="7797486" y="2469665"/>
            <a:ext cx="958240" cy="400110"/>
          </a:xfrm>
          <a:prstGeom prst="rect">
            <a:avLst/>
          </a:prstGeom>
          <a:noFill/>
        </p:spPr>
        <p:txBody>
          <a:bodyPr wrap="none" rtlCol="0">
            <a:spAutoFit/>
          </a:bodyPr>
          <a:lstStyle/>
          <a:p>
            <a:r>
              <a:rPr lang="en-US" sz="2000" dirty="0" smtClean="0">
                <a:solidFill>
                  <a:srgbClr val="EBF1DD"/>
                </a:solidFill>
                <a:latin typeface="Franklin Gothic Book"/>
                <a:cs typeface="Franklin Gothic Book"/>
              </a:rPr>
              <a:t>3637%</a:t>
            </a:r>
            <a:endParaRPr lang="en-US" sz="2000" dirty="0">
              <a:solidFill>
                <a:srgbClr val="EBF1DD"/>
              </a:solidFill>
              <a:latin typeface="Franklin Gothic Book"/>
              <a:cs typeface="Franklin Gothic Book"/>
            </a:endParaRPr>
          </a:p>
        </p:txBody>
      </p:sp>
      <p:sp>
        <p:nvSpPr>
          <p:cNvPr id="26" name="Freeform 25"/>
          <p:cNvSpPr/>
          <p:nvPr/>
        </p:nvSpPr>
        <p:spPr>
          <a:xfrm>
            <a:off x="1810672" y="3118321"/>
            <a:ext cx="360458" cy="1102309"/>
          </a:xfrm>
          <a:custGeom>
            <a:avLst/>
            <a:gdLst>
              <a:gd name="connsiteX0" fmla="*/ 0 w 360458"/>
              <a:gd name="connsiteY0" fmla="*/ 0 h 1102309"/>
              <a:gd name="connsiteX1" fmla="*/ 4192 w 360458"/>
              <a:gd name="connsiteY1" fmla="*/ 712519 h 1102309"/>
              <a:gd name="connsiteX2" fmla="*/ 108976 w 360458"/>
              <a:gd name="connsiteY2" fmla="*/ 607737 h 1102309"/>
              <a:gd name="connsiteX3" fmla="*/ 171847 w 360458"/>
              <a:gd name="connsiteY3" fmla="*/ 699945 h 1102309"/>
              <a:gd name="connsiteX4" fmla="*/ 171847 w 360458"/>
              <a:gd name="connsiteY4" fmla="*/ 699945 h 1102309"/>
              <a:gd name="connsiteX5" fmla="*/ 305970 w 360458"/>
              <a:gd name="connsiteY5" fmla="*/ 1102309 h 1102309"/>
              <a:gd name="connsiteX6" fmla="*/ 360458 w 360458"/>
              <a:gd name="connsiteY6" fmla="*/ 498763 h 1102309"/>
              <a:gd name="connsiteX7" fmla="*/ 285014 w 360458"/>
              <a:gd name="connsiteY7" fmla="*/ 511337 h 1102309"/>
              <a:gd name="connsiteX8" fmla="*/ 230526 w 360458"/>
              <a:gd name="connsiteY8" fmla="*/ 347877 h 1102309"/>
              <a:gd name="connsiteX9" fmla="*/ 92210 w 360458"/>
              <a:gd name="connsiteY9" fmla="*/ 251477 h 1102309"/>
              <a:gd name="connsiteX10" fmla="*/ 0 w 360458"/>
              <a:gd name="connsiteY10" fmla="*/ 0 h 110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0458" h="1102309">
                <a:moveTo>
                  <a:pt x="0" y="0"/>
                </a:moveTo>
                <a:cubicBezTo>
                  <a:pt x="1397" y="237506"/>
                  <a:pt x="2795" y="475013"/>
                  <a:pt x="4192" y="712519"/>
                </a:cubicBezTo>
                <a:lnTo>
                  <a:pt x="108976" y="607737"/>
                </a:lnTo>
                <a:lnTo>
                  <a:pt x="171847" y="699945"/>
                </a:lnTo>
                <a:lnTo>
                  <a:pt x="171847" y="699945"/>
                </a:lnTo>
                <a:lnTo>
                  <a:pt x="305970" y="1102309"/>
                </a:lnTo>
                <a:lnTo>
                  <a:pt x="360458" y="498763"/>
                </a:lnTo>
                <a:lnTo>
                  <a:pt x="285014" y="511337"/>
                </a:lnTo>
                <a:lnTo>
                  <a:pt x="230526" y="347877"/>
                </a:lnTo>
                <a:lnTo>
                  <a:pt x="92210" y="251477"/>
                </a:lnTo>
                <a:lnTo>
                  <a:pt x="0" y="0"/>
                </a:lnTo>
                <a:close/>
              </a:path>
            </a:pathLst>
          </a:custGeom>
          <a:solidFill>
            <a:srgbClr val="8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2430995" y="2267488"/>
            <a:ext cx="88019" cy="494573"/>
          </a:xfrm>
          <a:custGeom>
            <a:avLst/>
            <a:gdLst>
              <a:gd name="connsiteX0" fmla="*/ 29340 w 88019"/>
              <a:gd name="connsiteY0" fmla="*/ 0 h 494573"/>
              <a:gd name="connsiteX1" fmla="*/ 0 w 88019"/>
              <a:gd name="connsiteY1" fmla="*/ 255669 h 494573"/>
              <a:gd name="connsiteX2" fmla="*/ 88019 w 88019"/>
              <a:gd name="connsiteY2" fmla="*/ 494573 h 494573"/>
              <a:gd name="connsiteX3" fmla="*/ 83828 w 88019"/>
              <a:gd name="connsiteY3" fmla="*/ 180226 h 494573"/>
              <a:gd name="connsiteX4" fmla="*/ 29340 w 88019"/>
              <a:gd name="connsiteY4" fmla="*/ 0 h 494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19" h="494573">
                <a:moveTo>
                  <a:pt x="29340" y="0"/>
                </a:moveTo>
                <a:lnTo>
                  <a:pt x="0" y="255669"/>
                </a:lnTo>
                <a:lnTo>
                  <a:pt x="88019" y="494573"/>
                </a:lnTo>
                <a:lnTo>
                  <a:pt x="83828" y="180226"/>
                </a:lnTo>
                <a:lnTo>
                  <a:pt x="29340" y="0"/>
                </a:lnTo>
                <a:close/>
              </a:path>
            </a:pathLst>
          </a:custGeom>
          <a:solidFill>
            <a:srgbClr val="8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3516560" y="2833313"/>
            <a:ext cx="641280" cy="1458569"/>
          </a:xfrm>
          <a:custGeom>
            <a:avLst/>
            <a:gdLst>
              <a:gd name="connsiteX0" fmla="*/ 0 w 641280"/>
              <a:gd name="connsiteY0" fmla="*/ 1316065 h 1458569"/>
              <a:gd name="connsiteX1" fmla="*/ 117359 w 641280"/>
              <a:gd name="connsiteY1" fmla="*/ 829875 h 1458569"/>
              <a:gd name="connsiteX2" fmla="*/ 238909 w 641280"/>
              <a:gd name="connsiteY2" fmla="*/ 0 h 1458569"/>
              <a:gd name="connsiteX3" fmla="*/ 301779 w 641280"/>
              <a:gd name="connsiteY3" fmla="*/ 377216 h 1458569"/>
              <a:gd name="connsiteX4" fmla="*/ 339501 w 641280"/>
              <a:gd name="connsiteY4" fmla="*/ 410746 h 1458569"/>
              <a:gd name="connsiteX5" fmla="*/ 444286 w 641280"/>
              <a:gd name="connsiteY5" fmla="*/ 196990 h 1458569"/>
              <a:gd name="connsiteX6" fmla="*/ 553261 w 641280"/>
              <a:gd name="connsiteY6" fmla="*/ 808919 h 1458569"/>
              <a:gd name="connsiteX7" fmla="*/ 641280 w 641280"/>
              <a:gd name="connsiteY7" fmla="*/ 1060396 h 1458569"/>
              <a:gd name="connsiteX8" fmla="*/ 582601 w 641280"/>
              <a:gd name="connsiteY8" fmla="*/ 1269961 h 1458569"/>
              <a:gd name="connsiteX9" fmla="*/ 582601 w 641280"/>
              <a:gd name="connsiteY9" fmla="*/ 1269961 h 1458569"/>
              <a:gd name="connsiteX10" fmla="*/ 469434 w 641280"/>
              <a:gd name="connsiteY10" fmla="*/ 1152605 h 1458569"/>
              <a:gd name="connsiteX11" fmla="*/ 356267 w 641280"/>
              <a:gd name="connsiteY11" fmla="*/ 842449 h 1458569"/>
              <a:gd name="connsiteX12" fmla="*/ 217952 w 641280"/>
              <a:gd name="connsiteY12" fmla="*/ 1458569 h 1458569"/>
              <a:gd name="connsiteX13" fmla="*/ 129933 w 641280"/>
              <a:gd name="connsiteY13" fmla="*/ 1320256 h 1458569"/>
              <a:gd name="connsiteX14" fmla="*/ 37723 w 641280"/>
              <a:gd name="connsiteY14" fmla="*/ 1399891 h 1458569"/>
              <a:gd name="connsiteX15" fmla="*/ 0 w 641280"/>
              <a:gd name="connsiteY15" fmla="*/ 1316065 h 145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280" h="1458569">
                <a:moveTo>
                  <a:pt x="0" y="1316065"/>
                </a:moveTo>
                <a:lnTo>
                  <a:pt x="117359" y="829875"/>
                </a:lnTo>
                <a:lnTo>
                  <a:pt x="238909" y="0"/>
                </a:lnTo>
                <a:lnTo>
                  <a:pt x="301779" y="377216"/>
                </a:lnTo>
                <a:lnTo>
                  <a:pt x="339501" y="410746"/>
                </a:lnTo>
                <a:lnTo>
                  <a:pt x="444286" y="196990"/>
                </a:lnTo>
                <a:lnTo>
                  <a:pt x="553261" y="808919"/>
                </a:lnTo>
                <a:lnTo>
                  <a:pt x="641280" y="1060396"/>
                </a:lnTo>
                <a:lnTo>
                  <a:pt x="582601" y="1269961"/>
                </a:lnTo>
                <a:lnTo>
                  <a:pt x="582601" y="1269961"/>
                </a:lnTo>
                <a:lnTo>
                  <a:pt x="469434" y="1152605"/>
                </a:lnTo>
                <a:lnTo>
                  <a:pt x="356267" y="842449"/>
                </a:lnTo>
                <a:lnTo>
                  <a:pt x="217952" y="1458569"/>
                </a:lnTo>
                <a:lnTo>
                  <a:pt x="129933" y="1320256"/>
                </a:lnTo>
                <a:lnTo>
                  <a:pt x="37723" y="1399891"/>
                </a:lnTo>
                <a:lnTo>
                  <a:pt x="0" y="1316065"/>
                </a:lnTo>
                <a:close/>
              </a:path>
            </a:pathLst>
          </a:custGeom>
          <a:solidFill>
            <a:srgbClr val="8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4736249" y="3658997"/>
            <a:ext cx="1232263" cy="1236431"/>
          </a:xfrm>
          <a:custGeom>
            <a:avLst/>
            <a:gdLst>
              <a:gd name="connsiteX0" fmla="*/ 0 w 1232263"/>
              <a:gd name="connsiteY0" fmla="*/ 855023 h 1236431"/>
              <a:gd name="connsiteX1" fmla="*/ 129933 w 1232263"/>
              <a:gd name="connsiteY1" fmla="*/ 649650 h 1236431"/>
              <a:gd name="connsiteX2" fmla="*/ 209569 w 1232263"/>
              <a:gd name="connsiteY2" fmla="*/ 720902 h 1236431"/>
              <a:gd name="connsiteX3" fmla="*/ 448477 w 1232263"/>
              <a:gd name="connsiteY3" fmla="*/ 83826 h 1236431"/>
              <a:gd name="connsiteX4" fmla="*/ 532304 w 1232263"/>
              <a:gd name="connsiteY4" fmla="*/ 0 h 1236431"/>
              <a:gd name="connsiteX5" fmla="*/ 595175 w 1232263"/>
              <a:gd name="connsiteY5" fmla="*/ 50296 h 1236431"/>
              <a:gd name="connsiteX6" fmla="*/ 679002 w 1232263"/>
              <a:gd name="connsiteY6" fmla="*/ 92209 h 1236431"/>
              <a:gd name="connsiteX7" fmla="*/ 825700 w 1232263"/>
              <a:gd name="connsiteY7" fmla="*/ 385599 h 1236431"/>
              <a:gd name="connsiteX8" fmla="*/ 896954 w 1232263"/>
              <a:gd name="connsiteY8" fmla="*/ 456851 h 1236431"/>
              <a:gd name="connsiteX9" fmla="*/ 976590 w 1232263"/>
              <a:gd name="connsiteY9" fmla="*/ 469425 h 1236431"/>
              <a:gd name="connsiteX10" fmla="*/ 1072991 w 1232263"/>
              <a:gd name="connsiteY10" fmla="*/ 607737 h 1236431"/>
              <a:gd name="connsiteX11" fmla="*/ 1181967 w 1232263"/>
              <a:gd name="connsiteY11" fmla="*/ 486190 h 1236431"/>
              <a:gd name="connsiteX12" fmla="*/ 1232263 w 1232263"/>
              <a:gd name="connsiteY12" fmla="*/ 674798 h 1236431"/>
              <a:gd name="connsiteX13" fmla="*/ 1186158 w 1232263"/>
              <a:gd name="connsiteY13" fmla="*/ 683181 h 1236431"/>
              <a:gd name="connsiteX14" fmla="*/ 1135862 w 1232263"/>
              <a:gd name="connsiteY14" fmla="*/ 767006 h 1236431"/>
              <a:gd name="connsiteX15" fmla="*/ 1085565 w 1232263"/>
              <a:gd name="connsiteY15" fmla="*/ 959806 h 1236431"/>
              <a:gd name="connsiteX16" fmla="*/ 972398 w 1232263"/>
              <a:gd name="connsiteY16" fmla="*/ 842450 h 1236431"/>
              <a:gd name="connsiteX17" fmla="*/ 880188 w 1232263"/>
              <a:gd name="connsiteY17" fmla="*/ 553251 h 1236431"/>
              <a:gd name="connsiteX18" fmla="*/ 746064 w 1232263"/>
              <a:gd name="connsiteY18" fmla="*/ 423320 h 1236431"/>
              <a:gd name="connsiteX19" fmla="*/ 645472 w 1232263"/>
              <a:gd name="connsiteY19" fmla="*/ 620311 h 1236431"/>
              <a:gd name="connsiteX20" fmla="*/ 528113 w 1232263"/>
              <a:gd name="connsiteY20" fmla="*/ 570016 h 1236431"/>
              <a:gd name="connsiteX21" fmla="*/ 419137 w 1232263"/>
              <a:gd name="connsiteY21" fmla="*/ 259860 h 1236431"/>
              <a:gd name="connsiteX22" fmla="*/ 368841 w 1232263"/>
              <a:gd name="connsiteY22" fmla="*/ 465233 h 1236431"/>
              <a:gd name="connsiteX23" fmla="*/ 314353 w 1232263"/>
              <a:gd name="connsiteY23" fmla="*/ 871789 h 1236431"/>
              <a:gd name="connsiteX24" fmla="*/ 289205 w 1232263"/>
              <a:gd name="connsiteY24" fmla="*/ 901128 h 1236431"/>
              <a:gd name="connsiteX25" fmla="*/ 234717 w 1232263"/>
              <a:gd name="connsiteY25" fmla="*/ 913702 h 1236431"/>
              <a:gd name="connsiteX26" fmla="*/ 100593 w 1232263"/>
              <a:gd name="connsiteY26" fmla="*/ 1236431 h 1236431"/>
              <a:gd name="connsiteX27" fmla="*/ 0 w 1232263"/>
              <a:gd name="connsiteY27" fmla="*/ 855023 h 123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32263" h="1236431">
                <a:moveTo>
                  <a:pt x="0" y="855023"/>
                </a:moveTo>
                <a:lnTo>
                  <a:pt x="129933" y="649650"/>
                </a:lnTo>
                <a:lnTo>
                  <a:pt x="209569" y="720902"/>
                </a:lnTo>
                <a:lnTo>
                  <a:pt x="448477" y="83826"/>
                </a:lnTo>
                <a:lnTo>
                  <a:pt x="532304" y="0"/>
                </a:lnTo>
                <a:lnTo>
                  <a:pt x="595175" y="50296"/>
                </a:lnTo>
                <a:lnTo>
                  <a:pt x="679002" y="92209"/>
                </a:lnTo>
                <a:lnTo>
                  <a:pt x="825700" y="385599"/>
                </a:lnTo>
                <a:lnTo>
                  <a:pt x="896954" y="456851"/>
                </a:lnTo>
                <a:lnTo>
                  <a:pt x="976590" y="469425"/>
                </a:lnTo>
                <a:lnTo>
                  <a:pt x="1072991" y="607737"/>
                </a:lnTo>
                <a:lnTo>
                  <a:pt x="1181967" y="486190"/>
                </a:lnTo>
                <a:lnTo>
                  <a:pt x="1232263" y="674798"/>
                </a:lnTo>
                <a:lnTo>
                  <a:pt x="1186158" y="683181"/>
                </a:lnTo>
                <a:lnTo>
                  <a:pt x="1135862" y="767006"/>
                </a:lnTo>
                <a:lnTo>
                  <a:pt x="1085565" y="959806"/>
                </a:lnTo>
                <a:lnTo>
                  <a:pt x="972398" y="842450"/>
                </a:lnTo>
                <a:lnTo>
                  <a:pt x="880188" y="553251"/>
                </a:lnTo>
                <a:lnTo>
                  <a:pt x="746064" y="423320"/>
                </a:lnTo>
                <a:lnTo>
                  <a:pt x="645472" y="620311"/>
                </a:lnTo>
                <a:lnTo>
                  <a:pt x="528113" y="570016"/>
                </a:lnTo>
                <a:lnTo>
                  <a:pt x="419137" y="259860"/>
                </a:lnTo>
                <a:lnTo>
                  <a:pt x="368841" y="465233"/>
                </a:lnTo>
                <a:lnTo>
                  <a:pt x="314353" y="871789"/>
                </a:lnTo>
                <a:lnTo>
                  <a:pt x="289205" y="901128"/>
                </a:lnTo>
                <a:lnTo>
                  <a:pt x="234717" y="913702"/>
                </a:lnTo>
                <a:lnTo>
                  <a:pt x="100593" y="1236431"/>
                </a:lnTo>
                <a:lnTo>
                  <a:pt x="0" y="855023"/>
                </a:lnTo>
                <a:close/>
              </a:path>
            </a:pathLst>
          </a:custGeom>
          <a:solidFill>
            <a:srgbClr val="8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1819913" y="2106678"/>
            <a:ext cx="4306277" cy="2827467"/>
          </a:xfrm>
          <a:custGeom>
            <a:avLst/>
            <a:gdLst>
              <a:gd name="connsiteX0" fmla="*/ 0 w 4306277"/>
              <a:gd name="connsiteY0" fmla="*/ 1884639 h 2926291"/>
              <a:gd name="connsiteX1" fmla="*/ 89877 w 4306277"/>
              <a:gd name="connsiteY1" fmla="*/ 1743962 h 2926291"/>
              <a:gd name="connsiteX2" fmla="*/ 207108 w 4306277"/>
              <a:gd name="connsiteY2" fmla="*/ 1884639 h 2926291"/>
              <a:gd name="connsiteX3" fmla="*/ 308708 w 4306277"/>
              <a:gd name="connsiteY3" fmla="*/ 2369193 h 2926291"/>
              <a:gd name="connsiteX4" fmla="*/ 422031 w 4306277"/>
              <a:gd name="connsiteY4" fmla="*/ 98824 h 2926291"/>
              <a:gd name="connsiteX5" fmla="*/ 547077 w 4306277"/>
              <a:gd name="connsiteY5" fmla="*/ 427070 h 2926291"/>
              <a:gd name="connsiteX6" fmla="*/ 636954 w 4306277"/>
              <a:gd name="connsiteY6" fmla="*/ 602916 h 2926291"/>
              <a:gd name="connsiteX7" fmla="*/ 746369 w 4306277"/>
              <a:gd name="connsiteY7" fmla="*/ 1024947 h 2926291"/>
              <a:gd name="connsiteX8" fmla="*/ 859692 w 4306277"/>
              <a:gd name="connsiteY8" fmla="*/ 1161716 h 2926291"/>
              <a:gd name="connsiteX9" fmla="*/ 953477 w 4306277"/>
              <a:gd name="connsiteY9" fmla="*/ 1083562 h 2926291"/>
              <a:gd name="connsiteX10" fmla="*/ 1074615 w 4306277"/>
              <a:gd name="connsiteY10" fmla="*/ 395808 h 2926291"/>
              <a:gd name="connsiteX11" fmla="*/ 1191846 w 4306277"/>
              <a:gd name="connsiteY11" fmla="*/ 599008 h 2926291"/>
              <a:gd name="connsiteX12" fmla="*/ 1297354 w 4306277"/>
              <a:gd name="connsiteY12" fmla="*/ 923347 h 2926291"/>
              <a:gd name="connsiteX13" fmla="*/ 1383323 w 4306277"/>
              <a:gd name="connsiteY13" fmla="*/ 1345378 h 2926291"/>
              <a:gd name="connsiteX14" fmla="*/ 1524000 w 4306277"/>
              <a:gd name="connsiteY14" fmla="*/ 1720516 h 2926291"/>
              <a:gd name="connsiteX15" fmla="*/ 1598246 w 4306277"/>
              <a:gd name="connsiteY15" fmla="*/ 2150362 h 2926291"/>
              <a:gd name="connsiteX16" fmla="*/ 1719385 w 4306277"/>
              <a:gd name="connsiteY16" fmla="*/ 2275408 h 2926291"/>
              <a:gd name="connsiteX17" fmla="*/ 1828800 w 4306277"/>
              <a:gd name="connsiteY17" fmla="*/ 2134731 h 2926291"/>
              <a:gd name="connsiteX18" fmla="*/ 1926492 w 4306277"/>
              <a:gd name="connsiteY18" fmla="*/ 2349655 h 2926291"/>
              <a:gd name="connsiteX19" fmla="*/ 2047631 w 4306277"/>
              <a:gd name="connsiteY19" fmla="*/ 1712701 h 2926291"/>
              <a:gd name="connsiteX20" fmla="*/ 2157046 w 4306277"/>
              <a:gd name="connsiteY20" fmla="*/ 2001870 h 2926291"/>
              <a:gd name="connsiteX21" fmla="*/ 2262554 w 4306277"/>
              <a:gd name="connsiteY21" fmla="*/ 2162085 h 2926291"/>
              <a:gd name="connsiteX22" fmla="*/ 2356338 w 4306277"/>
              <a:gd name="connsiteY22" fmla="*/ 1790855 h 2926291"/>
              <a:gd name="connsiteX23" fmla="*/ 2469661 w 4306277"/>
              <a:gd name="connsiteY23" fmla="*/ 2060485 h 2926291"/>
              <a:gd name="connsiteX24" fmla="*/ 2579077 w 4306277"/>
              <a:gd name="connsiteY24" fmla="*/ 1915901 h 2926291"/>
              <a:gd name="connsiteX25" fmla="*/ 2700215 w 4306277"/>
              <a:gd name="connsiteY25" fmla="*/ 1990147 h 2926291"/>
              <a:gd name="connsiteX26" fmla="*/ 2797908 w 4306277"/>
              <a:gd name="connsiteY26" fmla="*/ 2357470 h 2926291"/>
              <a:gd name="connsiteX27" fmla="*/ 2911231 w 4306277"/>
              <a:gd name="connsiteY27" fmla="*/ 2412178 h 2926291"/>
              <a:gd name="connsiteX28" fmla="*/ 3001108 w 4306277"/>
              <a:gd name="connsiteY28" fmla="*/ 2924085 h 2926291"/>
              <a:gd name="connsiteX29" fmla="*/ 3130061 w 4306277"/>
              <a:gd name="connsiteY29" fmla="*/ 2595839 h 2926291"/>
              <a:gd name="connsiteX30" fmla="*/ 3231661 w 4306277"/>
              <a:gd name="connsiteY30" fmla="*/ 2552855 h 2926291"/>
              <a:gd name="connsiteX31" fmla="*/ 3341077 w 4306277"/>
              <a:gd name="connsiteY31" fmla="*/ 1904178 h 2926291"/>
              <a:gd name="connsiteX32" fmla="*/ 3454400 w 4306277"/>
              <a:gd name="connsiteY32" fmla="*/ 2251962 h 2926291"/>
              <a:gd name="connsiteX33" fmla="*/ 3563815 w 4306277"/>
              <a:gd name="connsiteY33" fmla="*/ 2291039 h 2926291"/>
              <a:gd name="connsiteX34" fmla="*/ 3665415 w 4306277"/>
              <a:gd name="connsiteY34" fmla="*/ 2076116 h 2926291"/>
              <a:gd name="connsiteX35" fmla="*/ 3786554 w 4306277"/>
              <a:gd name="connsiteY35" fmla="*/ 2208978 h 2926291"/>
              <a:gd name="connsiteX36" fmla="*/ 3868615 w 4306277"/>
              <a:gd name="connsiteY36" fmla="*/ 2474701 h 2926291"/>
              <a:gd name="connsiteX37" fmla="*/ 4001477 w 4306277"/>
              <a:gd name="connsiteY37" fmla="*/ 2611470 h 2926291"/>
              <a:gd name="connsiteX38" fmla="*/ 4095261 w 4306277"/>
              <a:gd name="connsiteY38" fmla="*/ 2337931 h 2926291"/>
              <a:gd name="connsiteX39" fmla="*/ 4306277 w 4306277"/>
              <a:gd name="connsiteY39" fmla="*/ 2724793 h 2926291"/>
              <a:gd name="connsiteX0" fmla="*/ 0 w 4306277"/>
              <a:gd name="connsiteY0" fmla="*/ 1884639 h 2926291"/>
              <a:gd name="connsiteX1" fmla="*/ 89877 w 4306277"/>
              <a:gd name="connsiteY1" fmla="*/ 1743962 h 2926291"/>
              <a:gd name="connsiteX2" fmla="*/ 207108 w 4306277"/>
              <a:gd name="connsiteY2" fmla="*/ 1884639 h 2926291"/>
              <a:gd name="connsiteX3" fmla="*/ 308708 w 4306277"/>
              <a:gd name="connsiteY3" fmla="*/ 2369193 h 2926291"/>
              <a:gd name="connsiteX4" fmla="*/ 422031 w 4306277"/>
              <a:gd name="connsiteY4" fmla="*/ 98824 h 2926291"/>
              <a:gd name="connsiteX5" fmla="*/ 547077 w 4306277"/>
              <a:gd name="connsiteY5" fmla="*/ 427070 h 2926291"/>
              <a:gd name="connsiteX6" fmla="*/ 636954 w 4306277"/>
              <a:gd name="connsiteY6" fmla="*/ 602916 h 2926291"/>
              <a:gd name="connsiteX7" fmla="*/ 746369 w 4306277"/>
              <a:gd name="connsiteY7" fmla="*/ 1024947 h 2926291"/>
              <a:gd name="connsiteX8" fmla="*/ 859692 w 4306277"/>
              <a:gd name="connsiteY8" fmla="*/ 1161716 h 2926291"/>
              <a:gd name="connsiteX9" fmla="*/ 953477 w 4306277"/>
              <a:gd name="connsiteY9" fmla="*/ 1083562 h 2926291"/>
              <a:gd name="connsiteX10" fmla="*/ 1074615 w 4306277"/>
              <a:gd name="connsiteY10" fmla="*/ 395808 h 2926291"/>
              <a:gd name="connsiteX11" fmla="*/ 1191846 w 4306277"/>
              <a:gd name="connsiteY11" fmla="*/ 599008 h 2926291"/>
              <a:gd name="connsiteX12" fmla="*/ 1297354 w 4306277"/>
              <a:gd name="connsiteY12" fmla="*/ 923347 h 2926291"/>
              <a:gd name="connsiteX13" fmla="*/ 1383323 w 4306277"/>
              <a:gd name="connsiteY13" fmla="*/ 1345378 h 2926291"/>
              <a:gd name="connsiteX14" fmla="*/ 1524000 w 4306277"/>
              <a:gd name="connsiteY14" fmla="*/ 1720516 h 2926291"/>
              <a:gd name="connsiteX15" fmla="*/ 1598246 w 4306277"/>
              <a:gd name="connsiteY15" fmla="*/ 2150362 h 2926291"/>
              <a:gd name="connsiteX16" fmla="*/ 1719385 w 4306277"/>
              <a:gd name="connsiteY16" fmla="*/ 2275408 h 2926291"/>
              <a:gd name="connsiteX17" fmla="*/ 1828800 w 4306277"/>
              <a:gd name="connsiteY17" fmla="*/ 2134731 h 2926291"/>
              <a:gd name="connsiteX18" fmla="*/ 1926492 w 4306277"/>
              <a:gd name="connsiteY18" fmla="*/ 2349655 h 2926291"/>
              <a:gd name="connsiteX19" fmla="*/ 2047631 w 4306277"/>
              <a:gd name="connsiteY19" fmla="*/ 1712701 h 2926291"/>
              <a:gd name="connsiteX20" fmla="*/ 2157046 w 4306277"/>
              <a:gd name="connsiteY20" fmla="*/ 2001870 h 2926291"/>
              <a:gd name="connsiteX21" fmla="*/ 2262554 w 4306277"/>
              <a:gd name="connsiteY21" fmla="*/ 2162085 h 2926291"/>
              <a:gd name="connsiteX22" fmla="*/ 2356338 w 4306277"/>
              <a:gd name="connsiteY22" fmla="*/ 1790855 h 2926291"/>
              <a:gd name="connsiteX23" fmla="*/ 2469661 w 4306277"/>
              <a:gd name="connsiteY23" fmla="*/ 2060485 h 2926291"/>
              <a:gd name="connsiteX24" fmla="*/ 2579077 w 4306277"/>
              <a:gd name="connsiteY24" fmla="*/ 1915901 h 2926291"/>
              <a:gd name="connsiteX25" fmla="*/ 2700215 w 4306277"/>
              <a:gd name="connsiteY25" fmla="*/ 1990147 h 2926291"/>
              <a:gd name="connsiteX26" fmla="*/ 2797908 w 4306277"/>
              <a:gd name="connsiteY26" fmla="*/ 2357470 h 2926291"/>
              <a:gd name="connsiteX27" fmla="*/ 2911231 w 4306277"/>
              <a:gd name="connsiteY27" fmla="*/ 2412178 h 2926291"/>
              <a:gd name="connsiteX28" fmla="*/ 3001108 w 4306277"/>
              <a:gd name="connsiteY28" fmla="*/ 2924085 h 2926291"/>
              <a:gd name="connsiteX29" fmla="*/ 3130061 w 4306277"/>
              <a:gd name="connsiteY29" fmla="*/ 2595839 h 2926291"/>
              <a:gd name="connsiteX30" fmla="*/ 3231661 w 4306277"/>
              <a:gd name="connsiteY30" fmla="*/ 2552855 h 2926291"/>
              <a:gd name="connsiteX31" fmla="*/ 3341077 w 4306277"/>
              <a:gd name="connsiteY31" fmla="*/ 1904178 h 2926291"/>
              <a:gd name="connsiteX32" fmla="*/ 3454400 w 4306277"/>
              <a:gd name="connsiteY32" fmla="*/ 2251962 h 2926291"/>
              <a:gd name="connsiteX33" fmla="*/ 3563815 w 4306277"/>
              <a:gd name="connsiteY33" fmla="*/ 2291039 h 2926291"/>
              <a:gd name="connsiteX34" fmla="*/ 3665415 w 4306277"/>
              <a:gd name="connsiteY34" fmla="*/ 2076116 h 2926291"/>
              <a:gd name="connsiteX35" fmla="*/ 3786554 w 4306277"/>
              <a:gd name="connsiteY35" fmla="*/ 2208978 h 2926291"/>
              <a:gd name="connsiteX36" fmla="*/ 3868615 w 4306277"/>
              <a:gd name="connsiteY36" fmla="*/ 2474701 h 2926291"/>
              <a:gd name="connsiteX37" fmla="*/ 4001477 w 4306277"/>
              <a:gd name="connsiteY37" fmla="*/ 2611470 h 2926291"/>
              <a:gd name="connsiteX38" fmla="*/ 4095261 w 4306277"/>
              <a:gd name="connsiteY38" fmla="*/ 2337931 h 2926291"/>
              <a:gd name="connsiteX39" fmla="*/ 4306277 w 4306277"/>
              <a:gd name="connsiteY39" fmla="*/ 2724793 h 2926291"/>
              <a:gd name="connsiteX0" fmla="*/ 0 w 4306277"/>
              <a:gd name="connsiteY0" fmla="*/ 1884639 h 2926291"/>
              <a:gd name="connsiteX1" fmla="*/ 89877 w 4306277"/>
              <a:gd name="connsiteY1" fmla="*/ 1743962 h 2926291"/>
              <a:gd name="connsiteX2" fmla="*/ 207108 w 4306277"/>
              <a:gd name="connsiteY2" fmla="*/ 1884639 h 2926291"/>
              <a:gd name="connsiteX3" fmla="*/ 308708 w 4306277"/>
              <a:gd name="connsiteY3" fmla="*/ 2369193 h 2926291"/>
              <a:gd name="connsiteX4" fmla="*/ 422031 w 4306277"/>
              <a:gd name="connsiteY4" fmla="*/ 98824 h 2926291"/>
              <a:gd name="connsiteX5" fmla="*/ 547077 w 4306277"/>
              <a:gd name="connsiteY5" fmla="*/ 427070 h 2926291"/>
              <a:gd name="connsiteX6" fmla="*/ 636954 w 4306277"/>
              <a:gd name="connsiteY6" fmla="*/ 602916 h 2926291"/>
              <a:gd name="connsiteX7" fmla="*/ 746369 w 4306277"/>
              <a:gd name="connsiteY7" fmla="*/ 1024947 h 2926291"/>
              <a:gd name="connsiteX8" fmla="*/ 859692 w 4306277"/>
              <a:gd name="connsiteY8" fmla="*/ 1161716 h 2926291"/>
              <a:gd name="connsiteX9" fmla="*/ 953477 w 4306277"/>
              <a:gd name="connsiteY9" fmla="*/ 1083562 h 2926291"/>
              <a:gd name="connsiteX10" fmla="*/ 1074615 w 4306277"/>
              <a:gd name="connsiteY10" fmla="*/ 395808 h 2926291"/>
              <a:gd name="connsiteX11" fmla="*/ 1191846 w 4306277"/>
              <a:gd name="connsiteY11" fmla="*/ 599008 h 2926291"/>
              <a:gd name="connsiteX12" fmla="*/ 1297354 w 4306277"/>
              <a:gd name="connsiteY12" fmla="*/ 923347 h 2926291"/>
              <a:gd name="connsiteX13" fmla="*/ 1383323 w 4306277"/>
              <a:gd name="connsiteY13" fmla="*/ 1345378 h 2926291"/>
              <a:gd name="connsiteX14" fmla="*/ 1524000 w 4306277"/>
              <a:gd name="connsiteY14" fmla="*/ 1720516 h 2926291"/>
              <a:gd name="connsiteX15" fmla="*/ 1598246 w 4306277"/>
              <a:gd name="connsiteY15" fmla="*/ 2150362 h 2926291"/>
              <a:gd name="connsiteX16" fmla="*/ 1719385 w 4306277"/>
              <a:gd name="connsiteY16" fmla="*/ 2275408 h 2926291"/>
              <a:gd name="connsiteX17" fmla="*/ 1828800 w 4306277"/>
              <a:gd name="connsiteY17" fmla="*/ 2134731 h 2926291"/>
              <a:gd name="connsiteX18" fmla="*/ 1926492 w 4306277"/>
              <a:gd name="connsiteY18" fmla="*/ 2349655 h 2926291"/>
              <a:gd name="connsiteX19" fmla="*/ 2047631 w 4306277"/>
              <a:gd name="connsiteY19" fmla="*/ 1712701 h 2926291"/>
              <a:gd name="connsiteX20" fmla="*/ 2157046 w 4306277"/>
              <a:gd name="connsiteY20" fmla="*/ 2001870 h 2926291"/>
              <a:gd name="connsiteX21" fmla="*/ 2262554 w 4306277"/>
              <a:gd name="connsiteY21" fmla="*/ 2162085 h 2926291"/>
              <a:gd name="connsiteX22" fmla="*/ 2356338 w 4306277"/>
              <a:gd name="connsiteY22" fmla="*/ 1790855 h 2926291"/>
              <a:gd name="connsiteX23" fmla="*/ 2469661 w 4306277"/>
              <a:gd name="connsiteY23" fmla="*/ 2060485 h 2926291"/>
              <a:gd name="connsiteX24" fmla="*/ 2579077 w 4306277"/>
              <a:gd name="connsiteY24" fmla="*/ 1915901 h 2926291"/>
              <a:gd name="connsiteX25" fmla="*/ 2700215 w 4306277"/>
              <a:gd name="connsiteY25" fmla="*/ 1990147 h 2926291"/>
              <a:gd name="connsiteX26" fmla="*/ 2797908 w 4306277"/>
              <a:gd name="connsiteY26" fmla="*/ 2357470 h 2926291"/>
              <a:gd name="connsiteX27" fmla="*/ 2911231 w 4306277"/>
              <a:gd name="connsiteY27" fmla="*/ 2412178 h 2926291"/>
              <a:gd name="connsiteX28" fmla="*/ 3001108 w 4306277"/>
              <a:gd name="connsiteY28" fmla="*/ 2924085 h 2926291"/>
              <a:gd name="connsiteX29" fmla="*/ 3130061 w 4306277"/>
              <a:gd name="connsiteY29" fmla="*/ 2595839 h 2926291"/>
              <a:gd name="connsiteX30" fmla="*/ 3231661 w 4306277"/>
              <a:gd name="connsiteY30" fmla="*/ 2552855 h 2926291"/>
              <a:gd name="connsiteX31" fmla="*/ 3341077 w 4306277"/>
              <a:gd name="connsiteY31" fmla="*/ 1904178 h 2926291"/>
              <a:gd name="connsiteX32" fmla="*/ 3454400 w 4306277"/>
              <a:gd name="connsiteY32" fmla="*/ 2251962 h 2926291"/>
              <a:gd name="connsiteX33" fmla="*/ 3563815 w 4306277"/>
              <a:gd name="connsiteY33" fmla="*/ 2291039 h 2926291"/>
              <a:gd name="connsiteX34" fmla="*/ 3665415 w 4306277"/>
              <a:gd name="connsiteY34" fmla="*/ 2076116 h 2926291"/>
              <a:gd name="connsiteX35" fmla="*/ 3786554 w 4306277"/>
              <a:gd name="connsiteY35" fmla="*/ 2208978 h 2926291"/>
              <a:gd name="connsiteX36" fmla="*/ 3868615 w 4306277"/>
              <a:gd name="connsiteY36" fmla="*/ 2474701 h 2926291"/>
              <a:gd name="connsiteX37" fmla="*/ 4001477 w 4306277"/>
              <a:gd name="connsiteY37" fmla="*/ 2611470 h 2926291"/>
              <a:gd name="connsiteX38" fmla="*/ 4095261 w 4306277"/>
              <a:gd name="connsiteY38" fmla="*/ 2337931 h 2926291"/>
              <a:gd name="connsiteX39" fmla="*/ 4306277 w 4306277"/>
              <a:gd name="connsiteY39" fmla="*/ 2724793 h 2926291"/>
              <a:gd name="connsiteX0" fmla="*/ 0 w 4306277"/>
              <a:gd name="connsiteY0" fmla="*/ 1884639 h 2926291"/>
              <a:gd name="connsiteX1" fmla="*/ 89877 w 4306277"/>
              <a:gd name="connsiteY1" fmla="*/ 1743962 h 2926291"/>
              <a:gd name="connsiteX2" fmla="*/ 207108 w 4306277"/>
              <a:gd name="connsiteY2" fmla="*/ 1884639 h 2926291"/>
              <a:gd name="connsiteX3" fmla="*/ 308708 w 4306277"/>
              <a:gd name="connsiteY3" fmla="*/ 2369193 h 2926291"/>
              <a:gd name="connsiteX4" fmla="*/ 422031 w 4306277"/>
              <a:gd name="connsiteY4" fmla="*/ 98824 h 2926291"/>
              <a:gd name="connsiteX5" fmla="*/ 547077 w 4306277"/>
              <a:gd name="connsiteY5" fmla="*/ 427070 h 2926291"/>
              <a:gd name="connsiteX6" fmla="*/ 636954 w 4306277"/>
              <a:gd name="connsiteY6" fmla="*/ 602916 h 2926291"/>
              <a:gd name="connsiteX7" fmla="*/ 746369 w 4306277"/>
              <a:gd name="connsiteY7" fmla="*/ 1024947 h 2926291"/>
              <a:gd name="connsiteX8" fmla="*/ 859692 w 4306277"/>
              <a:gd name="connsiteY8" fmla="*/ 1161716 h 2926291"/>
              <a:gd name="connsiteX9" fmla="*/ 953477 w 4306277"/>
              <a:gd name="connsiteY9" fmla="*/ 1083562 h 2926291"/>
              <a:gd name="connsiteX10" fmla="*/ 1074615 w 4306277"/>
              <a:gd name="connsiteY10" fmla="*/ 395808 h 2926291"/>
              <a:gd name="connsiteX11" fmla="*/ 1191846 w 4306277"/>
              <a:gd name="connsiteY11" fmla="*/ 599008 h 2926291"/>
              <a:gd name="connsiteX12" fmla="*/ 1297354 w 4306277"/>
              <a:gd name="connsiteY12" fmla="*/ 923347 h 2926291"/>
              <a:gd name="connsiteX13" fmla="*/ 1383323 w 4306277"/>
              <a:gd name="connsiteY13" fmla="*/ 1345378 h 2926291"/>
              <a:gd name="connsiteX14" fmla="*/ 1524000 w 4306277"/>
              <a:gd name="connsiteY14" fmla="*/ 1720516 h 2926291"/>
              <a:gd name="connsiteX15" fmla="*/ 1598246 w 4306277"/>
              <a:gd name="connsiteY15" fmla="*/ 2150362 h 2926291"/>
              <a:gd name="connsiteX16" fmla="*/ 1719385 w 4306277"/>
              <a:gd name="connsiteY16" fmla="*/ 2275408 h 2926291"/>
              <a:gd name="connsiteX17" fmla="*/ 1828800 w 4306277"/>
              <a:gd name="connsiteY17" fmla="*/ 2134731 h 2926291"/>
              <a:gd name="connsiteX18" fmla="*/ 1926492 w 4306277"/>
              <a:gd name="connsiteY18" fmla="*/ 2349655 h 2926291"/>
              <a:gd name="connsiteX19" fmla="*/ 2047631 w 4306277"/>
              <a:gd name="connsiteY19" fmla="*/ 1712701 h 2926291"/>
              <a:gd name="connsiteX20" fmla="*/ 2157046 w 4306277"/>
              <a:gd name="connsiteY20" fmla="*/ 2001870 h 2926291"/>
              <a:gd name="connsiteX21" fmla="*/ 2262554 w 4306277"/>
              <a:gd name="connsiteY21" fmla="*/ 2162085 h 2926291"/>
              <a:gd name="connsiteX22" fmla="*/ 2356338 w 4306277"/>
              <a:gd name="connsiteY22" fmla="*/ 1790855 h 2926291"/>
              <a:gd name="connsiteX23" fmla="*/ 2469661 w 4306277"/>
              <a:gd name="connsiteY23" fmla="*/ 2060485 h 2926291"/>
              <a:gd name="connsiteX24" fmla="*/ 2579077 w 4306277"/>
              <a:gd name="connsiteY24" fmla="*/ 1915901 h 2926291"/>
              <a:gd name="connsiteX25" fmla="*/ 2700215 w 4306277"/>
              <a:gd name="connsiteY25" fmla="*/ 1990147 h 2926291"/>
              <a:gd name="connsiteX26" fmla="*/ 2797908 w 4306277"/>
              <a:gd name="connsiteY26" fmla="*/ 2357470 h 2926291"/>
              <a:gd name="connsiteX27" fmla="*/ 2911231 w 4306277"/>
              <a:gd name="connsiteY27" fmla="*/ 2412178 h 2926291"/>
              <a:gd name="connsiteX28" fmla="*/ 3001108 w 4306277"/>
              <a:gd name="connsiteY28" fmla="*/ 2924085 h 2926291"/>
              <a:gd name="connsiteX29" fmla="*/ 3130061 w 4306277"/>
              <a:gd name="connsiteY29" fmla="*/ 2595839 h 2926291"/>
              <a:gd name="connsiteX30" fmla="*/ 3231661 w 4306277"/>
              <a:gd name="connsiteY30" fmla="*/ 2552855 h 2926291"/>
              <a:gd name="connsiteX31" fmla="*/ 3341077 w 4306277"/>
              <a:gd name="connsiteY31" fmla="*/ 1904178 h 2926291"/>
              <a:gd name="connsiteX32" fmla="*/ 3454400 w 4306277"/>
              <a:gd name="connsiteY32" fmla="*/ 2251962 h 2926291"/>
              <a:gd name="connsiteX33" fmla="*/ 3563815 w 4306277"/>
              <a:gd name="connsiteY33" fmla="*/ 2291039 h 2926291"/>
              <a:gd name="connsiteX34" fmla="*/ 3665415 w 4306277"/>
              <a:gd name="connsiteY34" fmla="*/ 2076116 h 2926291"/>
              <a:gd name="connsiteX35" fmla="*/ 3786554 w 4306277"/>
              <a:gd name="connsiteY35" fmla="*/ 2208978 h 2926291"/>
              <a:gd name="connsiteX36" fmla="*/ 3868615 w 4306277"/>
              <a:gd name="connsiteY36" fmla="*/ 2474701 h 2926291"/>
              <a:gd name="connsiteX37" fmla="*/ 4001477 w 4306277"/>
              <a:gd name="connsiteY37" fmla="*/ 2611470 h 2926291"/>
              <a:gd name="connsiteX38" fmla="*/ 4095261 w 4306277"/>
              <a:gd name="connsiteY38" fmla="*/ 2337931 h 2926291"/>
              <a:gd name="connsiteX39" fmla="*/ 4306277 w 4306277"/>
              <a:gd name="connsiteY39" fmla="*/ 2724793 h 2926291"/>
              <a:gd name="connsiteX0" fmla="*/ 0 w 4306277"/>
              <a:gd name="connsiteY0" fmla="*/ 1884639 h 2926291"/>
              <a:gd name="connsiteX1" fmla="*/ 89877 w 4306277"/>
              <a:gd name="connsiteY1" fmla="*/ 1743962 h 2926291"/>
              <a:gd name="connsiteX2" fmla="*/ 207108 w 4306277"/>
              <a:gd name="connsiteY2" fmla="*/ 1884639 h 2926291"/>
              <a:gd name="connsiteX3" fmla="*/ 308708 w 4306277"/>
              <a:gd name="connsiteY3" fmla="*/ 2369193 h 2926291"/>
              <a:gd name="connsiteX4" fmla="*/ 422031 w 4306277"/>
              <a:gd name="connsiteY4" fmla="*/ 98824 h 2926291"/>
              <a:gd name="connsiteX5" fmla="*/ 547077 w 4306277"/>
              <a:gd name="connsiteY5" fmla="*/ 427070 h 2926291"/>
              <a:gd name="connsiteX6" fmla="*/ 636954 w 4306277"/>
              <a:gd name="connsiteY6" fmla="*/ 602916 h 2926291"/>
              <a:gd name="connsiteX7" fmla="*/ 746369 w 4306277"/>
              <a:gd name="connsiteY7" fmla="*/ 1024947 h 2926291"/>
              <a:gd name="connsiteX8" fmla="*/ 859692 w 4306277"/>
              <a:gd name="connsiteY8" fmla="*/ 1161716 h 2926291"/>
              <a:gd name="connsiteX9" fmla="*/ 953477 w 4306277"/>
              <a:gd name="connsiteY9" fmla="*/ 1083562 h 2926291"/>
              <a:gd name="connsiteX10" fmla="*/ 1074615 w 4306277"/>
              <a:gd name="connsiteY10" fmla="*/ 395808 h 2926291"/>
              <a:gd name="connsiteX11" fmla="*/ 1191846 w 4306277"/>
              <a:gd name="connsiteY11" fmla="*/ 599008 h 2926291"/>
              <a:gd name="connsiteX12" fmla="*/ 1297354 w 4306277"/>
              <a:gd name="connsiteY12" fmla="*/ 923347 h 2926291"/>
              <a:gd name="connsiteX13" fmla="*/ 1383323 w 4306277"/>
              <a:gd name="connsiteY13" fmla="*/ 1345378 h 2926291"/>
              <a:gd name="connsiteX14" fmla="*/ 1524000 w 4306277"/>
              <a:gd name="connsiteY14" fmla="*/ 1720516 h 2926291"/>
              <a:gd name="connsiteX15" fmla="*/ 1598246 w 4306277"/>
              <a:gd name="connsiteY15" fmla="*/ 2150362 h 2926291"/>
              <a:gd name="connsiteX16" fmla="*/ 1719385 w 4306277"/>
              <a:gd name="connsiteY16" fmla="*/ 2275408 h 2926291"/>
              <a:gd name="connsiteX17" fmla="*/ 1828800 w 4306277"/>
              <a:gd name="connsiteY17" fmla="*/ 2134731 h 2926291"/>
              <a:gd name="connsiteX18" fmla="*/ 1926492 w 4306277"/>
              <a:gd name="connsiteY18" fmla="*/ 2349655 h 2926291"/>
              <a:gd name="connsiteX19" fmla="*/ 2047631 w 4306277"/>
              <a:gd name="connsiteY19" fmla="*/ 1712701 h 2926291"/>
              <a:gd name="connsiteX20" fmla="*/ 2157046 w 4306277"/>
              <a:gd name="connsiteY20" fmla="*/ 2001870 h 2926291"/>
              <a:gd name="connsiteX21" fmla="*/ 2262554 w 4306277"/>
              <a:gd name="connsiteY21" fmla="*/ 2162085 h 2926291"/>
              <a:gd name="connsiteX22" fmla="*/ 2356338 w 4306277"/>
              <a:gd name="connsiteY22" fmla="*/ 1790855 h 2926291"/>
              <a:gd name="connsiteX23" fmla="*/ 2469661 w 4306277"/>
              <a:gd name="connsiteY23" fmla="*/ 2060485 h 2926291"/>
              <a:gd name="connsiteX24" fmla="*/ 2579077 w 4306277"/>
              <a:gd name="connsiteY24" fmla="*/ 1915901 h 2926291"/>
              <a:gd name="connsiteX25" fmla="*/ 2700215 w 4306277"/>
              <a:gd name="connsiteY25" fmla="*/ 1990147 h 2926291"/>
              <a:gd name="connsiteX26" fmla="*/ 2797908 w 4306277"/>
              <a:gd name="connsiteY26" fmla="*/ 2357470 h 2926291"/>
              <a:gd name="connsiteX27" fmla="*/ 2911231 w 4306277"/>
              <a:gd name="connsiteY27" fmla="*/ 2412178 h 2926291"/>
              <a:gd name="connsiteX28" fmla="*/ 3001108 w 4306277"/>
              <a:gd name="connsiteY28" fmla="*/ 2924085 h 2926291"/>
              <a:gd name="connsiteX29" fmla="*/ 3130061 w 4306277"/>
              <a:gd name="connsiteY29" fmla="*/ 2595839 h 2926291"/>
              <a:gd name="connsiteX30" fmla="*/ 3231661 w 4306277"/>
              <a:gd name="connsiteY30" fmla="*/ 2552855 h 2926291"/>
              <a:gd name="connsiteX31" fmla="*/ 3341077 w 4306277"/>
              <a:gd name="connsiteY31" fmla="*/ 1904178 h 2926291"/>
              <a:gd name="connsiteX32" fmla="*/ 3454400 w 4306277"/>
              <a:gd name="connsiteY32" fmla="*/ 2251962 h 2926291"/>
              <a:gd name="connsiteX33" fmla="*/ 3563815 w 4306277"/>
              <a:gd name="connsiteY33" fmla="*/ 2291039 h 2926291"/>
              <a:gd name="connsiteX34" fmla="*/ 3665415 w 4306277"/>
              <a:gd name="connsiteY34" fmla="*/ 2076116 h 2926291"/>
              <a:gd name="connsiteX35" fmla="*/ 3786554 w 4306277"/>
              <a:gd name="connsiteY35" fmla="*/ 2208978 h 2926291"/>
              <a:gd name="connsiteX36" fmla="*/ 3868615 w 4306277"/>
              <a:gd name="connsiteY36" fmla="*/ 2474701 h 2926291"/>
              <a:gd name="connsiteX37" fmla="*/ 4001477 w 4306277"/>
              <a:gd name="connsiteY37" fmla="*/ 2611470 h 2926291"/>
              <a:gd name="connsiteX38" fmla="*/ 4095261 w 4306277"/>
              <a:gd name="connsiteY38" fmla="*/ 2337931 h 2926291"/>
              <a:gd name="connsiteX39" fmla="*/ 4306277 w 4306277"/>
              <a:gd name="connsiteY39" fmla="*/ 2724793 h 2926291"/>
              <a:gd name="connsiteX0" fmla="*/ 0 w 4306277"/>
              <a:gd name="connsiteY0" fmla="*/ 1884639 h 2926291"/>
              <a:gd name="connsiteX1" fmla="*/ 89877 w 4306277"/>
              <a:gd name="connsiteY1" fmla="*/ 1743962 h 2926291"/>
              <a:gd name="connsiteX2" fmla="*/ 207108 w 4306277"/>
              <a:gd name="connsiteY2" fmla="*/ 1884639 h 2926291"/>
              <a:gd name="connsiteX3" fmla="*/ 308708 w 4306277"/>
              <a:gd name="connsiteY3" fmla="*/ 2369193 h 2926291"/>
              <a:gd name="connsiteX4" fmla="*/ 422031 w 4306277"/>
              <a:gd name="connsiteY4" fmla="*/ 98824 h 2926291"/>
              <a:gd name="connsiteX5" fmla="*/ 547077 w 4306277"/>
              <a:gd name="connsiteY5" fmla="*/ 427070 h 2926291"/>
              <a:gd name="connsiteX6" fmla="*/ 636954 w 4306277"/>
              <a:gd name="connsiteY6" fmla="*/ 602916 h 2926291"/>
              <a:gd name="connsiteX7" fmla="*/ 746369 w 4306277"/>
              <a:gd name="connsiteY7" fmla="*/ 1024947 h 2926291"/>
              <a:gd name="connsiteX8" fmla="*/ 859692 w 4306277"/>
              <a:gd name="connsiteY8" fmla="*/ 1161716 h 2926291"/>
              <a:gd name="connsiteX9" fmla="*/ 953477 w 4306277"/>
              <a:gd name="connsiteY9" fmla="*/ 1083562 h 2926291"/>
              <a:gd name="connsiteX10" fmla="*/ 1074615 w 4306277"/>
              <a:gd name="connsiteY10" fmla="*/ 395808 h 2926291"/>
              <a:gd name="connsiteX11" fmla="*/ 1191846 w 4306277"/>
              <a:gd name="connsiteY11" fmla="*/ 599008 h 2926291"/>
              <a:gd name="connsiteX12" fmla="*/ 1297354 w 4306277"/>
              <a:gd name="connsiteY12" fmla="*/ 923347 h 2926291"/>
              <a:gd name="connsiteX13" fmla="*/ 1383323 w 4306277"/>
              <a:gd name="connsiteY13" fmla="*/ 1345378 h 2926291"/>
              <a:gd name="connsiteX14" fmla="*/ 1524000 w 4306277"/>
              <a:gd name="connsiteY14" fmla="*/ 1720516 h 2926291"/>
              <a:gd name="connsiteX15" fmla="*/ 1598246 w 4306277"/>
              <a:gd name="connsiteY15" fmla="*/ 2150362 h 2926291"/>
              <a:gd name="connsiteX16" fmla="*/ 1719385 w 4306277"/>
              <a:gd name="connsiteY16" fmla="*/ 2275408 h 2926291"/>
              <a:gd name="connsiteX17" fmla="*/ 1828800 w 4306277"/>
              <a:gd name="connsiteY17" fmla="*/ 2134731 h 2926291"/>
              <a:gd name="connsiteX18" fmla="*/ 1926492 w 4306277"/>
              <a:gd name="connsiteY18" fmla="*/ 2349655 h 2926291"/>
              <a:gd name="connsiteX19" fmla="*/ 2047631 w 4306277"/>
              <a:gd name="connsiteY19" fmla="*/ 1712701 h 2926291"/>
              <a:gd name="connsiteX20" fmla="*/ 2157046 w 4306277"/>
              <a:gd name="connsiteY20" fmla="*/ 2001870 h 2926291"/>
              <a:gd name="connsiteX21" fmla="*/ 2262554 w 4306277"/>
              <a:gd name="connsiteY21" fmla="*/ 2162085 h 2926291"/>
              <a:gd name="connsiteX22" fmla="*/ 2356338 w 4306277"/>
              <a:gd name="connsiteY22" fmla="*/ 1790855 h 2926291"/>
              <a:gd name="connsiteX23" fmla="*/ 2469661 w 4306277"/>
              <a:gd name="connsiteY23" fmla="*/ 2060485 h 2926291"/>
              <a:gd name="connsiteX24" fmla="*/ 2579077 w 4306277"/>
              <a:gd name="connsiteY24" fmla="*/ 1915901 h 2926291"/>
              <a:gd name="connsiteX25" fmla="*/ 2700215 w 4306277"/>
              <a:gd name="connsiteY25" fmla="*/ 1990147 h 2926291"/>
              <a:gd name="connsiteX26" fmla="*/ 2797908 w 4306277"/>
              <a:gd name="connsiteY26" fmla="*/ 2357470 h 2926291"/>
              <a:gd name="connsiteX27" fmla="*/ 2911231 w 4306277"/>
              <a:gd name="connsiteY27" fmla="*/ 2412178 h 2926291"/>
              <a:gd name="connsiteX28" fmla="*/ 3001108 w 4306277"/>
              <a:gd name="connsiteY28" fmla="*/ 2924085 h 2926291"/>
              <a:gd name="connsiteX29" fmla="*/ 3130061 w 4306277"/>
              <a:gd name="connsiteY29" fmla="*/ 2595839 h 2926291"/>
              <a:gd name="connsiteX30" fmla="*/ 3231661 w 4306277"/>
              <a:gd name="connsiteY30" fmla="*/ 2552855 h 2926291"/>
              <a:gd name="connsiteX31" fmla="*/ 3341077 w 4306277"/>
              <a:gd name="connsiteY31" fmla="*/ 1904178 h 2926291"/>
              <a:gd name="connsiteX32" fmla="*/ 3454400 w 4306277"/>
              <a:gd name="connsiteY32" fmla="*/ 2251962 h 2926291"/>
              <a:gd name="connsiteX33" fmla="*/ 3563815 w 4306277"/>
              <a:gd name="connsiteY33" fmla="*/ 2291039 h 2926291"/>
              <a:gd name="connsiteX34" fmla="*/ 3665415 w 4306277"/>
              <a:gd name="connsiteY34" fmla="*/ 2076116 h 2926291"/>
              <a:gd name="connsiteX35" fmla="*/ 3786554 w 4306277"/>
              <a:gd name="connsiteY35" fmla="*/ 2208978 h 2926291"/>
              <a:gd name="connsiteX36" fmla="*/ 3868615 w 4306277"/>
              <a:gd name="connsiteY36" fmla="*/ 2474701 h 2926291"/>
              <a:gd name="connsiteX37" fmla="*/ 4001477 w 4306277"/>
              <a:gd name="connsiteY37" fmla="*/ 2611470 h 2926291"/>
              <a:gd name="connsiteX38" fmla="*/ 4095261 w 4306277"/>
              <a:gd name="connsiteY38" fmla="*/ 2337931 h 2926291"/>
              <a:gd name="connsiteX39" fmla="*/ 4306277 w 4306277"/>
              <a:gd name="connsiteY39" fmla="*/ 2724793 h 2926291"/>
              <a:gd name="connsiteX0" fmla="*/ 0 w 4306277"/>
              <a:gd name="connsiteY0" fmla="*/ 1884639 h 2926291"/>
              <a:gd name="connsiteX1" fmla="*/ 89877 w 4306277"/>
              <a:gd name="connsiteY1" fmla="*/ 1743962 h 2926291"/>
              <a:gd name="connsiteX2" fmla="*/ 207108 w 4306277"/>
              <a:gd name="connsiteY2" fmla="*/ 1884639 h 2926291"/>
              <a:gd name="connsiteX3" fmla="*/ 308708 w 4306277"/>
              <a:gd name="connsiteY3" fmla="*/ 2369193 h 2926291"/>
              <a:gd name="connsiteX4" fmla="*/ 422031 w 4306277"/>
              <a:gd name="connsiteY4" fmla="*/ 98824 h 2926291"/>
              <a:gd name="connsiteX5" fmla="*/ 547077 w 4306277"/>
              <a:gd name="connsiteY5" fmla="*/ 427070 h 2926291"/>
              <a:gd name="connsiteX6" fmla="*/ 636954 w 4306277"/>
              <a:gd name="connsiteY6" fmla="*/ 602916 h 2926291"/>
              <a:gd name="connsiteX7" fmla="*/ 746369 w 4306277"/>
              <a:gd name="connsiteY7" fmla="*/ 1024947 h 2926291"/>
              <a:gd name="connsiteX8" fmla="*/ 859692 w 4306277"/>
              <a:gd name="connsiteY8" fmla="*/ 1161716 h 2926291"/>
              <a:gd name="connsiteX9" fmla="*/ 953477 w 4306277"/>
              <a:gd name="connsiteY9" fmla="*/ 1083562 h 2926291"/>
              <a:gd name="connsiteX10" fmla="*/ 1074615 w 4306277"/>
              <a:gd name="connsiteY10" fmla="*/ 395808 h 2926291"/>
              <a:gd name="connsiteX11" fmla="*/ 1191846 w 4306277"/>
              <a:gd name="connsiteY11" fmla="*/ 599008 h 2926291"/>
              <a:gd name="connsiteX12" fmla="*/ 1297354 w 4306277"/>
              <a:gd name="connsiteY12" fmla="*/ 923347 h 2926291"/>
              <a:gd name="connsiteX13" fmla="*/ 1383323 w 4306277"/>
              <a:gd name="connsiteY13" fmla="*/ 1345378 h 2926291"/>
              <a:gd name="connsiteX14" fmla="*/ 1524000 w 4306277"/>
              <a:gd name="connsiteY14" fmla="*/ 1720516 h 2926291"/>
              <a:gd name="connsiteX15" fmla="*/ 1598246 w 4306277"/>
              <a:gd name="connsiteY15" fmla="*/ 2150362 h 2926291"/>
              <a:gd name="connsiteX16" fmla="*/ 1719385 w 4306277"/>
              <a:gd name="connsiteY16" fmla="*/ 2275408 h 2926291"/>
              <a:gd name="connsiteX17" fmla="*/ 1828800 w 4306277"/>
              <a:gd name="connsiteY17" fmla="*/ 2134731 h 2926291"/>
              <a:gd name="connsiteX18" fmla="*/ 1926492 w 4306277"/>
              <a:gd name="connsiteY18" fmla="*/ 2349655 h 2926291"/>
              <a:gd name="connsiteX19" fmla="*/ 2047631 w 4306277"/>
              <a:gd name="connsiteY19" fmla="*/ 1712701 h 2926291"/>
              <a:gd name="connsiteX20" fmla="*/ 2157046 w 4306277"/>
              <a:gd name="connsiteY20" fmla="*/ 2001870 h 2926291"/>
              <a:gd name="connsiteX21" fmla="*/ 2262554 w 4306277"/>
              <a:gd name="connsiteY21" fmla="*/ 2162085 h 2926291"/>
              <a:gd name="connsiteX22" fmla="*/ 2356338 w 4306277"/>
              <a:gd name="connsiteY22" fmla="*/ 1790855 h 2926291"/>
              <a:gd name="connsiteX23" fmla="*/ 2469661 w 4306277"/>
              <a:gd name="connsiteY23" fmla="*/ 2060485 h 2926291"/>
              <a:gd name="connsiteX24" fmla="*/ 2579077 w 4306277"/>
              <a:gd name="connsiteY24" fmla="*/ 1915901 h 2926291"/>
              <a:gd name="connsiteX25" fmla="*/ 2700215 w 4306277"/>
              <a:gd name="connsiteY25" fmla="*/ 1990147 h 2926291"/>
              <a:gd name="connsiteX26" fmla="*/ 2797908 w 4306277"/>
              <a:gd name="connsiteY26" fmla="*/ 2357470 h 2926291"/>
              <a:gd name="connsiteX27" fmla="*/ 2911231 w 4306277"/>
              <a:gd name="connsiteY27" fmla="*/ 2412178 h 2926291"/>
              <a:gd name="connsiteX28" fmla="*/ 3001108 w 4306277"/>
              <a:gd name="connsiteY28" fmla="*/ 2924085 h 2926291"/>
              <a:gd name="connsiteX29" fmla="*/ 3130061 w 4306277"/>
              <a:gd name="connsiteY29" fmla="*/ 2595839 h 2926291"/>
              <a:gd name="connsiteX30" fmla="*/ 3231661 w 4306277"/>
              <a:gd name="connsiteY30" fmla="*/ 2552855 h 2926291"/>
              <a:gd name="connsiteX31" fmla="*/ 3341077 w 4306277"/>
              <a:gd name="connsiteY31" fmla="*/ 1904178 h 2926291"/>
              <a:gd name="connsiteX32" fmla="*/ 3454400 w 4306277"/>
              <a:gd name="connsiteY32" fmla="*/ 2251962 h 2926291"/>
              <a:gd name="connsiteX33" fmla="*/ 3563815 w 4306277"/>
              <a:gd name="connsiteY33" fmla="*/ 2291039 h 2926291"/>
              <a:gd name="connsiteX34" fmla="*/ 3665415 w 4306277"/>
              <a:gd name="connsiteY34" fmla="*/ 2076116 h 2926291"/>
              <a:gd name="connsiteX35" fmla="*/ 3786554 w 4306277"/>
              <a:gd name="connsiteY35" fmla="*/ 2208978 h 2926291"/>
              <a:gd name="connsiteX36" fmla="*/ 3868615 w 4306277"/>
              <a:gd name="connsiteY36" fmla="*/ 2474701 h 2926291"/>
              <a:gd name="connsiteX37" fmla="*/ 4001477 w 4306277"/>
              <a:gd name="connsiteY37" fmla="*/ 2611470 h 2926291"/>
              <a:gd name="connsiteX38" fmla="*/ 4095261 w 4306277"/>
              <a:gd name="connsiteY38" fmla="*/ 2337931 h 2926291"/>
              <a:gd name="connsiteX39" fmla="*/ 4306277 w 4306277"/>
              <a:gd name="connsiteY39" fmla="*/ 2724793 h 2926291"/>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59692 w 4306277"/>
              <a:gd name="connsiteY8" fmla="*/ 1062892 h 2827467"/>
              <a:gd name="connsiteX9" fmla="*/ 953477 w 4306277"/>
              <a:gd name="connsiteY9" fmla="*/ 984738 h 2827467"/>
              <a:gd name="connsiteX10" fmla="*/ 1074615 w 4306277"/>
              <a:gd name="connsiteY10" fmla="*/ 296984 h 2827467"/>
              <a:gd name="connsiteX11" fmla="*/ 1191846 w 4306277"/>
              <a:gd name="connsiteY11" fmla="*/ 500184 h 2827467"/>
              <a:gd name="connsiteX12" fmla="*/ 1297354 w 4306277"/>
              <a:gd name="connsiteY12" fmla="*/ 824523 h 2827467"/>
              <a:gd name="connsiteX13" fmla="*/ 1383323 w 4306277"/>
              <a:gd name="connsiteY13" fmla="*/ 1246554 h 2827467"/>
              <a:gd name="connsiteX14" fmla="*/ 1524000 w 4306277"/>
              <a:gd name="connsiteY14" fmla="*/ 1621692 h 2827467"/>
              <a:gd name="connsiteX15" fmla="*/ 1598246 w 4306277"/>
              <a:gd name="connsiteY15" fmla="*/ 2051538 h 2827467"/>
              <a:gd name="connsiteX16" fmla="*/ 1719385 w 4306277"/>
              <a:gd name="connsiteY16" fmla="*/ 2176584 h 2827467"/>
              <a:gd name="connsiteX17" fmla="*/ 1828800 w 4306277"/>
              <a:gd name="connsiteY17" fmla="*/ 2035907 h 2827467"/>
              <a:gd name="connsiteX18" fmla="*/ 1926492 w 4306277"/>
              <a:gd name="connsiteY18" fmla="*/ 2250831 h 2827467"/>
              <a:gd name="connsiteX19" fmla="*/ 2047631 w 4306277"/>
              <a:gd name="connsiteY19" fmla="*/ 1613877 h 2827467"/>
              <a:gd name="connsiteX20" fmla="*/ 2157046 w 4306277"/>
              <a:gd name="connsiteY20" fmla="*/ 1903046 h 2827467"/>
              <a:gd name="connsiteX21" fmla="*/ 2262554 w 4306277"/>
              <a:gd name="connsiteY21" fmla="*/ 2063261 h 2827467"/>
              <a:gd name="connsiteX22" fmla="*/ 2356338 w 4306277"/>
              <a:gd name="connsiteY22" fmla="*/ 1692031 h 2827467"/>
              <a:gd name="connsiteX23" fmla="*/ 2469661 w 4306277"/>
              <a:gd name="connsiteY23" fmla="*/ 1961661 h 2827467"/>
              <a:gd name="connsiteX24" fmla="*/ 2579077 w 4306277"/>
              <a:gd name="connsiteY24" fmla="*/ 1817077 h 2827467"/>
              <a:gd name="connsiteX25" fmla="*/ 2700215 w 4306277"/>
              <a:gd name="connsiteY25" fmla="*/ 1891323 h 2827467"/>
              <a:gd name="connsiteX26" fmla="*/ 2797908 w 4306277"/>
              <a:gd name="connsiteY26" fmla="*/ 2258646 h 2827467"/>
              <a:gd name="connsiteX27" fmla="*/ 2911231 w 4306277"/>
              <a:gd name="connsiteY27" fmla="*/ 2313354 h 2827467"/>
              <a:gd name="connsiteX28" fmla="*/ 3001108 w 4306277"/>
              <a:gd name="connsiteY28" fmla="*/ 2825261 h 2827467"/>
              <a:gd name="connsiteX29" fmla="*/ 3130061 w 4306277"/>
              <a:gd name="connsiteY29" fmla="*/ 2497015 h 2827467"/>
              <a:gd name="connsiteX30" fmla="*/ 3231661 w 4306277"/>
              <a:gd name="connsiteY30" fmla="*/ 2454031 h 2827467"/>
              <a:gd name="connsiteX31" fmla="*/ 3341077 w 4306277"/>
              <a:gd name="connsiteY31" fmla="*/ 1805354 h 2827467"/>
              <a:gd name="connsiteX32" fmla="*/ 3454400 w 4306277"/>
              <a:gd name="connsiteY32" fmla="*/ 2153138 h 2827467"/>
              <a:gd name="connsiteX33" fmla="*/ 3563815 w 4306277"/>
              <a:gd name="connsiteY33" fmla="*/ 2192215 h 2827467"/>
              <a:gd name="connsiteX34" fmla="*/ 3665415 w 4306277"/>
              <a:gd name="connsiteY34" fmla="*/ 1977292 h 2827467"/>
              <a:gd name="connsiteX35" fmla="*/ 3786554 w 4306277"/>
              <a:gd name="connsiteY35" fmla="*/ 2110154 h 2827467"/>
              <a:gd name="connsiteX36" fmla="*/ 3868615 w 4306277"/>
              <a:gd name="connsiteY36" fmla="*/ 2375877 h 2827467"/>
              <a:gd name="connsiteX37" fmla="*/ 4001477 w 4306277"/>
              <a:gd name="connsiteY37" fmla="*/ 2512646 h 2827467"/>
              <a:gd name="connsiteX38" fmla="*/ 4095261 w 4306277"/>
              <a:gd name="connsiteY38" fmla="*/ 2239107 h 2827467"/>
              <a:gd name="connsiteX39" fmla="*/ 4306277 w 4306277"/>
              <a:gd name="connsiteY39"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59692 w 4306277"/>
              <a:gd name="connsiteY8" fmla="*/ 1062892 h 2827467"/>
              <a:gd name="connsiteX9" fmla="*/ 953477 w 4306277"/>
              <a:gd name="connsiteY9" fmla="*/ 984738 h 2827467"/>
              <a:gd name="connsiteX10" fmla="*/ 1074615 w 4306277"/>
              <a:gd name="connsiteY10" fmla="*/ 296984 h 2827467"/>
              <a:gd name="connsiteX11" fmla="*/ 1191846 w 4306277"/>
              <a:gd name="connsiteY11" fmla="*/ 500184 h 2827467"/>
              <a:gd name="connsiteX12" fmla="*/ 1297354 w 4306277"/>
              <a:gd name="connsiteY12" fmla="*/ 824523 h 2827467"/>
              <a:gd name="connsiteX13" fmla="*/ 1383323 w 4306277"/>
              <a:gd name="connsiteY13" fmla="*/ 1246554 h 2827467"/>
              <a:gd name="connsiteX14" fmla="*/ 1524000 w 4306277"/>
              <a:gd name="connsiteY14" fmla="*/ 1621692 h 2827467"/>
              <a:gd name="connsiteX15" fmla="*/ 1598246 w 4306277"/>
              <a:gd name="connsiteY15" fmla="*/ 2051538 h 2827467"/>
              <a:gd name="connsiteX16" fmla="*/ 1719385 w 4306277"/>
              <a:gd name="connsiteY16" fmla="*/ 2176584 h 2827467"/>
              <a:gd name="connsiteX17" fmla="*/ 1828800 w 4306277"/>
              <a:gd name="connsiteY17" fmla="*/ 2035907 h 2827467"/>
              <a:gd name="connsiteX18" fmla="*/ 1926492 w 4306277"/>
              <a:gd name="connsiteY18" fmla="*/ 2250831 h 2827467"/>
              <a:gd name="connsiteX19" fmla="*/ 2047631 w 4306277"/>
              <a:gd name="connsiteY19" fmla="*/ 1613877 h 2827467"/>
              <a:gd name="connsiteX20" fmla="*/ 2157046 w 4306277"/>
              <a:gd name="connsiteY20" fmla="*/ 1903046 h 2827467"/>
              <a:gd name="connsiteX21" fmla="*/ 2262554 w 4306277"/>
              <a:gd name="connsiteY21" fmla="*/ 2063261 h 2827467"/>
              <a:gd name="connsiteX22" fmla="*/ 2356338 w 4306277"/>
              <a:gd name="connsiteY22" fmla="*/ 1692031 h 2827467"/>
              <a:gd name="connsiteX23" fmla="*/ 2469661 w 4306277"/>
              <a:gd name="connsiteY23" fmla="*/ 1961661 h 2827467"/>
              <a:gd name="connsiteX24" fmla="*/ 2579077 w 4306277"/>
              <a:gd name="connsiteY24" fmla="*/ 1817077 h 2827467"/>
              <a:gd name="connsiteX25" fmla="*/ 2700215 w 4306277"/>
              <a:gd name="connsiteY25" fmla="*/ 1891323 h 2827467"/>
              <a:gd name="connsiteX26" fmla="*/ 2797908 w 4306277"/>
              <a:gd name="connsiteY26" fmla="*/ 2258646 h 2827467"/>
              <a:gd name="connsiteX27" fmla="*/ 2911231 w 4306277"/>
              <a:gd name="connsiteY27" fmla="*/ 2313354 h 2827467"/>
              <a:gd name="connsiteX28" fmla="*/ 3001108 w 4306277"/>
              <a:gd name="connsiteY28" fmla="*/ 2825261 h 2827467"/>
              <a:gd name="connsiteX29" fmla="*/ 3130061 w 4306277"/>
              <a:gd name="connsiteY29" fmla="*/ 2497015 h 2827467"/>
              <a:gd name="connsiteX30" fmla="*/ 3231661 w 4306277"/>
              <a:gd name="connsiteY30" fmla="*/ 2454031 h 2827467"/>
              <a:gd name="connsiteX31" fmla="*/ 3341077 w 4306277"/>
              <a:gd name="connsiteY31" fmla="*/ 1805354 h 2827467"/>
              <a:gd name="connsiteX32" fmla="*/ 3454400 w 4306277"/>
              <a:gd name="connsiteY32" fmla="*/ 2153138 h 2827467"/>
              <a:gd name="connsiteX33" fmla="*/ 3563815 w 4306277"/>
              <a:gd name="connsiteY33" fmla="*/ 2192215 h 2827467"/>
              <a:gd name="connsiteX34" fmla="*/ 3665415 w 4306277"/>
              <a:gd name="connsiteY34" fmla="*/ 1977292 h 2827467"/>
              <a:gd name="connsiteX35" fmla="*/ 3786554 w 4306277"/>
              <a:gd name="connsiteY35" fmla="*/ 2110154 h 2827467"/>
              <a:gd name="connsiteX36" fmla="*/ 3868615 w 4306277"/>
              <a:gd name="connsiteY36" fmla="*/ 2375877 h 2827467"/>
              <a:gd name="connsiteX37" fmla="*/ 4001477 w 4306277"/>
              <a:gd name="connsiteY37" fmla="*/ 2512646 h 2827467"/>
              <a:gd name="connsiteX38" fmla="*/ 4095261 w 4306277"/>
              <a:gd name="connsiteY38" fmla="*/ 2239107 h 2827467"/>
              <a:gd name="connsiteX39" fmla="*/ 4306277 w 4306277"/>
              <a:gd name="connsiteY39"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4738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1 w 4306277"/>
              <a:gd name="connsiteY20" fmla="*/ 1613877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4738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1 w 4306277"/>
              <a:gd name="connsiteY20" fmla="*/ 1613877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4738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1 w 4306277"/>
              <a:gd name="connsiteY20" fmla="*/ 1613877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1 w 4306277"/>
              <a:gd name="connsiteY20" fmla="*/ 1613877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1 w 4306277"/>
              <a:gd name="connsiteY20" fmla="*/ 1613877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1 w 4306277"/>
              <a:gd name="connsiteY20" fmla="*/ 1613877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1 w 4306277"/>
              <a:gd name="connsiteY20" fmla="*/ 1613877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1 w 4306277"/>
              <a:gd name="connsiteY20" fmla="*/ 1613877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1 w 4306277"/>
              <a:gd name="connsiteY20" fmla="*/ 1613877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1 w 4306277"/>
              <a:gd name="connsiteY20" fmla="*/ 1613877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1 w 4306277"/>
              <a:gd name="connsiteY20" fmla="*/ 1613877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1 w 4306277"/>
              <a:gd name="connsiteY20" fmla="*/ 1613877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1 w 4306277"/>
              <a:gd name="connsiteY20" fmla="*/ 1613877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1 w 4306277"/>
              <a:gd name="connsiteY20" fmla="*/ 1613877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1 w 4306277"/>
              <a:gd name="connsiteY20" fmla="*/ 1613877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1 w 4306277"/>
              <a:gd name="connsiteY20" fmla="*/ 1613877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1 w 4306277"/>
              <a:gd name="connsiteY20" fmla="*/ 1613877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1 w 4306277"/>
              <a:gd name="connsiteY20" fmla="*/ 1613877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1 w 4306277"/>
              <a:gd name="connsiteY20" fmla="*/ 1613877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1 w 4306277"/>
              <a:gd name="connsiteY20" fmla="*/ 1613877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1 w 4306277"/>
              <a:gd name="connsiteY20" fmla="*/ 1613877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1 w 4306277"/>
              <a:gd name="connsiteY20" fmla="*/ 1613877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1 w 4306277"/>
              <a:gd name="connsiteY20" fmla="*/ 1613877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1 w 4306277"/>
              <a:gd name="connsiteY20" fmla="*/ 1613877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1 w 4306277"/>
              <a:gd name="connsiteY20" fmla="*/ 1613877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1 w 4306277"/>
              <a:gd name="connsiteY20" fmla="*/ 1613877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32000 w 4306277"/>
              <a:gd name="connsiteY20" fmla="*/ 1547446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17077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36615 h 2827467"/>
              <a:gd name="connsiteX26" fmla="*/ 2700215 w 4306277"/>
              <a:gd name="connsiteY26" fmla="*/ 1891323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36615 h 2827467"/>
              <a:gd name="connsiteX26" fmla="*/ 2688492 w 4306277"/>
              <a:gd name="connsiteY26" fmla="*/ 1903046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36615 h 2827467"/>
              <a:gd name="connsiteX26" fmla="*/ 2688492 w 4306277"/>
              <a:gd name="connsiteY26" fmla="*/ 1903046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36615 h 2827467"/>
              <a:gd name="connsiteX26" fmla="*/ 2688492 w 4306277"/>
              <a:gd name="connsiteY26" fmla="*/ 1903046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36615 h 2827467"/>
              <a:gd name="connsiteX26" fmla="*/ 2688492 w 4306277"/>
              <a:gd name="connsiteY26" fmla="*/ 1903046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36615 h 2827467"/>
              <a:gd name="connsiteX26" fmla="*/ 2688492 w 4306277"/>
              <a:gd name="connsiteY26" fmla="*/ 1903046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36615 h 2827467"/>
              <a:gd name="connsiteX26" fmla="*/ 2688492 w 4306277"/>
              <a:gd name="connsiteY26" fmla="*/ 1903046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36615 h 2827467"/>
              <a:gd name="connsiteX26" fmla="*/ 2688492 w 4306277"/>
              <a:gd name="connsiteY26" fmla="*/ 1903046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36615 h 2827467"/>
              <a:gd name="connsiteX26" fmla="*/ 2688492 w 4306277"/>
              <a:gd name="connsiteY26" fmla="*/ 1903046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36615 h 2827467"/>
              <a:gd name="connsiteX26" fmla="*/ 2688492 w 4306277"/>
              <a:gd name="connsiteY26" fmla="*/ 1903046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36615 h 2827467"/>
              <a:gd name="connsiteX26" fmla="*/ 2688492 w 4306277"/>
              <a:gd name="connsiteY26" fmla="*/ 1903046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36615 h 2827467"/>
              <a:gd name="connsiteX26" fmla="*/ 2688492 w 4306277"/>
              <a:gd name="connsiteY26" fmla="*/ 1903046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36615 h 2827467"/>
              <a:gd name="connsiteX26" fmla="*/ 2688492 w 4306277"/>
              <a:gd name="connsiteY26" fmla="*/ 1903046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36615 h 2827467"/>
              <a:gd name="connsiteX26" fmla="*/ 2688492 w 4306277"/>
              <a:gd name="connsiteY26" fmla="*/ 1903046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36615 h 2827467"/>
              <a:gd name="connsiteX26" fmla="*/ 2688492 w 4306277"/>
              <a:gd name="connsiteY26" fmla="*/ 1903046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36615 h 2827467"/>
              <a:gd name="connsiteX26" fmla="*/ 2688492 w 4306277"/>
              <a:gd name="connsiteY26" fmla="*/ 1903046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36615 h 2827467"/>
              <a:gd name="connsiteX26" fmla="*/ 2688492 w 4306277"/>
              <a:gd name="connsiteY26" fmla="*/ 1903046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36615 h 2827467"/>
              <a:gd name="connsiteX26" fmla="*/ 2688492 w 4306277"/>
              <a:gd name="connsiteY26" fmla="*/ 1903046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36615 h 2827467"/>
              <a:gd name="connsiteX26" fmla="*/ 2688492 w 4306277"/>
              <a:gd name="connsiteY26" fmla="*/ 1903046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36615 h 2827467"/>
              <a:gd name="connsiteX26" fmla="*/ 2688492 w 4306277"/>
              <a:gd name="connsiteY26" fmla="*/ 1903046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36615 h 2827467"/>
              <a:gd name="connsiteX26" fmla="*/ 2688492 w 4306277"/>
              <a:gd name="connsiteY26" fmla="*/ 1903046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01477 w 4306277"/>
              <a:gd name="connsiteY38" fmla="*/ 2512646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36615 h 2827467"/>
              <a:gd name="connsiteX26" fmla="*/ 2688492 w 4306277"/>
              <a:gd name="connsiteY26" fmla="*/ 1903046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4017108 w 4306277"/>
              <a:gd name="connsiteY38" fmla="*/ 2579077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36615 h 2827467"/>
              <a:gd name="connsiteX26" fmla="*/ 2688492 w 4306277"/>
              <a:gd name="connsiteY26" fmla="*/ 1903046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3997569 w 4306277"/>
              <a:gd name="connsiteY38" fmla="*/ 2547815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36615 h 2827467"/>
              <a:gd name="connsiteX26" fmla="*/ 2688492 w 4306277"/>
              <a:gd name="connsiteY26" fmla="*/ 1903046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3997569 w 4306277"/>
              <a:gd name="connsiteY38" fmla="*/ 2547815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36615 h 2827467"/>
              <a:gd name="connsiteX26" fmla="*/ 2688492 w 4306277"/>
              <a:gd name="connsiteY26" fmla="*/ 1903046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3997569 w 4306277"/>
              <a:gd name="connsiteY38" fmla="*/ 2547815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36615 h 2827467"/>
              <a:gd name="connsiteX26" fmla="*/ 2688492 w 4306277"/>
              <a:gd name="connsiteY26" fmla="*/ 1903046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3997569 w 4306277"/>
              <a:gd name="connsiteY38" fmla="*/ 2547815 h 2827467"/>
              <a:gd name="connsiteX39" fmla="*/ 4095261 w 4306277"/>
              <a:gd name="connsiteY39" fmla="*/ 2239107 h 2827467"/>
              <a:gd name="connsiteX40" fmla="*/ 4306277 w 4306277"/>
              <a:gd name="connsiteY40" fmla="*/ 2625969 h 2827467"/>
              <a:gd name="connsiteX0" fmla="*/ 0 w 4306277"/>
              <a:gd name="connsiteY0" fmla="*/ 1785815 h 2827467"/>
              <a:gd name="connsiteX1" fmla="*/ 89877 w 4306277"/>
              <a:gd name="connsiteY1" fmla="*/ 1645138 h 2827467"/>
              <a:gd name="connsiteX2" fmla="*/ 207108 w 4306277"/>
              <a:gd name="connsiteY2" fmla="*/ 1785815 h 2827467"/>
              <a:gd name="connsiteX3" fmla="*/ 308708 w 4306277"/>
              <a:gd name="connsiteY3" fmla="*/ 2270369 h 2827467"/>
              <a:gd name="connsiteX4" fmla="*/ 422031 w 4306277"/>
              <a:gd name="connsiteY4" fmla="*/ 0 h 2827467"/>
              <a:gd name="connsiteX5" fmla="*/ 547077 w 4306277"/>
              <a:gd name="connsiteY5" fmla="*/ 328246 h 2827467"/>
              <a:gd name="connsiteX6" fmla="*/ 636954 w 4306277"/>
              <a:gd name="connsiteY6" fmla="*/ 504092 h 2827467"/>
              <a:gd name="connsiteX7" fmla="*/ 746369 w 4306277"/>
              <a:gd name="connsiteY7" fmla="*/ 926123 h 2827467"/>
              <a:gd name="connsiteX8" fmla="*/ 816708 w 4306277"/>
              <a:gd name="connsiteY8" fmla="*/ 1008184 h 2827467"/>
              <a:gd name="connsiteX9" fmla="*/ 859692 w 4306277"/>
              <a:gd name="connsiteY9" fmla="*/ 1062892 h 2827467"/>
              <a:gd name="connsiteX10" fmla="*/ 953477 w 4306277"/>
              <a:gd name="connsiteY10" fmla="*/ 988646 h 2827467"/>
              <a:gd name="connsiteX11" fmla="*/ 1074615 w 4306277"/>
              <a:gd name="connsiteY11" fmla="*/ 296984 h 2827467"/>
              <a:gd name="connsiteX12" fmla="*/ 1191846 w 4306277"/>
              <a:gd name="connsiteY12" fmla="*/ 500184 h 2827467"/>
              <a:gd name="connsiteX13" fmla="*/ 1297354 w 4306277"/>
              <a:gd name="connsiteY13" fmla="*/ 824523 h 2827467"/>
              <a:gd name="connsiteX14" fmla="*/ 1383323 w 4306277"/>
              <a:gd name="connsiteY14" fmla="*/ 1246554 h 2827467"/>
              <a:gd name="connsiteX15" fmla="*/ 1524000 w 4306277"/>
              <a:gd name="connsiteY15" fmla="*/ 1621692 h 2827467"/>
              <a:gd name="connsiteX16" fmla="*/ 1598246 w 4306277"/>
              <a:gd name="connsiteY16" fmla="*/ 2051538 h 2827467"/>
              <a:gd name="connsiteX17" fmla="*/ 1719385 w 4306277"/>
              <a:gd name="connsiteY17" fmla="*/ 2176584 h 2827467"/>
              <a:gd name="connsiteX18" fmla="*/ 1828800 w 4306277"/>
              <a:gd name="connsiteY18" fmla="*/ 2035907 h 2827467"/>
              <a:gd name="connsiteX19" fmla="*/ 1926492 w 4306277"/>
              <a:gd name="connsiteY19" fmla="*/ 2250831 h 2827467"/>
              <a:gd name="connsiteX20" fmla="*/ 2047630 w 4306277"/>
              <a:gd name="connsiteY20" fmla="*/ 1594338 h 2827467"/>
              <a:gd name="connsiteX21" fmla="*/ 2157046 w 4306277"/>
              <a:gd name="connsiteY21" fmla="*/ 1903046 h 2827467"/>
              <a:gd name="connsiteX22" fmla="*/ 2262554 w 4306277"/>
              <a:gd name="connsiteY22" fmla="*/ 2063261 h 2827467"/>
              <a:gd name="connsiteX23" fmla="*/ 2356338 w 4306277"/>
              <a:gd name="connsiteY23" fmla="*/ 1692031 h 2827467"/>
              <a:gd name="connsiteX24" fmla="*/ 2469661 w 4306277"/>
              <a:gd name="connsiteY24" fmla="*/ 1961661 h 2827467"/>
              <a:gd name="connsiteX25" fmla="*/ 2579077 w 4306277"/>
              <a:gd name="connsiteY25" fmla="*/ 1836615 h 2827467"/>
              <a:gd name="connsiteX26" fmla="*/ 2688492 w 4306277"/>
              <a:gd name="connsiteY26" fmla="*/ 1903046 h 2827467"/>
              <a:gd name="connsiteX27" fmla="*/ 2797908 w 4306277"/>
              <a:gd name="connsiteY27" fmla="*/ 2258646 h 2827467"/>
              <a:gd name="connsiteX28" fmla="*/ 2911231 w 4306277"/>
              <a:gd name="connsiteY28" fmla="*/ 2313354 h 2827467"/>
              <a:gd name="connsiteX29" fmla="*/ 3001108 w 4306277"/>
              <a:gd name="connsiteY29" fmla="*/ 2825261 h 2827467"/>
              <a:gd name="connsiteX30" fmla="*/ 3130061 w 4306277"/>
              <a:gd name="connsiteY30" fmla="*/ 2497015 h 2827467"/>
              <a:gd name="connsiteX31" fmla="*/ 3231661 w 4306277"/>
              <a:gd name="connsiteY31" fmla="*/ 2454031 h 2827467"/>
              <a:gd name="connsiteX32" fmla="*/ 3341077 w 4306277"/>
              <a:gd name="connsiteY32" fmla="*/ 1805354 h 2827467"/>
              <a:gd name="connsiteX33" fmla="*/ 3454400 w 4306277"/>
              <a:gd name="connsiteY33" fmla="*/ 2153138 h 2827467"/>
              <a:gd name="connsiteX34" fmla="*/ 3563815 w 4306277"/>
              <a:gd name="connsiteY34" fmla="*/ 2192215 h 2827467"/>
              <a:gd name="connsiteX35" fmla="*/ 3665415 w 4306277"/>
              <a:gd name="connsiteY35" fmla="*/ 1977292 h 2827467"/>
              <a:gd name="connsiteX36" fmla="*/ 3786554 w 4306277"/>
              <a:gd name="connsiteY36" fmla="*/ 2110154 h 2827467"/>
              <a:gd name="connsiteX37" fmla="*/ 3868615 w 4306277"/>
              <a:gd name="connsiteY37" fmla="*/ 2375877 h 2827467"/>
              <a:gd name="connsiteX38" fmla="*/ 3997569 w 4306277"/>
              <a:gd name="connsiteY38" fmla="*/ 2547815 h 2827467"/>
              <a:gd name="connsiteX39" fmla="*/ 4095261 w 4306277"/>
              <a:gd name="connsiteY39" fmla="*/ 2239107 h 2827467"/>
              <a:gd name="connsiteX40" fmla="*/ 4306277 w 4306277"/>
              <a:gd name="connsiteY40" fmla="*/ 2625969 h 282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06277" h="2827467">
                <a:moveTo>
                  <a:pt x="0" y="1785815"/>
                </a:moveTo>
                <a:cubicBezTo>
                  <a:pt x="27679" y="1715476"/>
                  <a:pt x="55359" y="1688122"/>
                  <a:pt x="89877" y="1645138"/>
                </a:cubicBezTo>
                <a:cubicBezTo>
                  <a:pt x="163472" y="1750646"/>
                  <a:pt x="170636" y="1681610"/>
                  <a:pt x="207108" y="1785815"/>
                </a:cubicBezTo>
                <a:cubicBezTo>
                  <a:pt x="243580" y="1890020"/>
                  <a:pt x="229903" y="1946682"/>
                  <a:pt x="308708" y="2270369"/>
                </a:cubicBezTo>
                <a:cubicBezTo>
                  <a:pt x="344528" y="1972733"/>
                  <a:pt x="382303" y="323687"/>
                  <a:pt x="422031" y="0"/>
                </a:cubicBezTo>
                <a:cubicBezTo>
                  <a:pt x="508651" y="250743"/>
                  <a:pt x="511257" y="244231"/>
                  <a:pt x="547077" y="328246"/>
                </a:cubicBezTo>
                <a:cubicBezTo>
                  <a:pt x="582897" y="412261"/>
                  <a:pt x="603739" y="404446"/>
                  <a:pt x="636954" y="504092"/>
                </a:cubicBezTo>
                <a:cubicBezTo>
                  <a:pt x="670169" y="603738"/>
                  <a:pt x="719667" y="839503"/>
                  <a:pt x="746369" y="926123"/>
                </a:cubicBezTo>
                <a:cubicBezTo>
                  <a:pt x="773072" y="1012744"/>
                  <a:pt x="797821" y="985389"/>
                  <a:pt x="816708" y="1008184"/>
                </a:cubicBezTo>
                <a:cubicBezTo>
                  <a:pt x="835595" y="1030979"/>
                  <a:pt x="832989" y="1016000"/>
                  <a:pt x="859692" y="1062892"/>
                </a:cubicBezTo>
                <a:cubicBezTo>
                  <a:pt x="921564" y="984738"/>
                  <a:pt x="890303" y="1026420"/>
                  <a:pt x="953477" y="988646"/>
                </a:cubicBezTo>
                <a:cubicBezTo>
                  <a:pt x="1036189" y="548380"/>
                  <a:pt x="1034887" y="507348"/>
                  <a:pt x="1074615" y="296984"/>
                </a:cubicBezTo>
                <a:cubicBezTo>
                  <a:pt x="1149512" y="422681"/>
                  <a:pt x="1154723" y="412261"/>
                  <a:pt x="1191846" y="500184"/>
                </a:cubicBezTo>
                <a:cubicBezTo>
                  <a:pt x="1228969" y="588107"/>
                  <a:pt x="1265441" y="700128"/>
                  <a:pt x="1297354" y="824523"/>
                </a:cubicBezTo>
                <a:cubicBezTo>
                  <a:pt x="1329267" y="948918"/>
                  <a:pt x="1345549" y="1113693"/>
                  <a:pt x="1383323" y="1246554"/>
                </a:cubicBezTo>
                <a:cubicBezTo>
                  <a:pt x="1421097" y="1379415"/>
                  <a:pt x="1488180" y="1487528"/>
                  <a:pt x="1524000" y="1621692"/>
                </a:cubicBezTo>
                <a:cubicBezTo>
                  <a:pt x="1559821" y="1755856"/>
                  <a:pt x="1569590" y="1935610"/>
                  <a:pt x="1598246" y="2051538"/>
                </a:cubicBezTo>
                <a:cubicBezTo>
                  <a:pt x="1665979" y="2155743"/>
                  <a:pt x="1669236" y="2132297"/>
                  <a:pt x="1719385" y="2176584"/>
                </a:cubicBezTo>
                <a:cubicBezTo>
                  <a:pt x="1792980" y="2099733"/>
                  <a:pt x="1786466" y="2113410"/>
                  <a:pt x="1828800" y="2035907"/>
                </a:cubicBezTo>
                <a:cubicBezTo>
                  <a:pt x="1863318" y="2118619"/>
                  <a:pt x="1878297" y="2168769"/>
                  <a:pt x="1926492" y="2250831"/>
                </a:cubicBezTo>
                <a:cubicBezTo>
                  <a:pt x="1947333" y="2110154"/>
                  <a:pt x="2009204" y="1847686"/>
                  <a:pt x="2047630" y="1594338"/>
                </a:cubicBezTo>
                <a:cubicBezTo>
                  <a:pt x="2105594" y="1739574"/>
                  <a:pt x="2121225" y="1824892"/>
                  <a:pt x="2157046" y="1903046"/>
                </a:cubicBezTo>
                <a:cubicBezTo>
                  <a:pt x="2192867" y="1981200"/>
                  <a:pt x="2198077" y="1985107"/>
                  <a:pt x="2262554" y="2063261"/>
                </a:cubicBezTo>
                <a:cubicBezTo>
                  <a:pt x="2284046" y="1926492"/>
                  <a:pt x="2329636" y="1822287"/>
                  <a:pt x="2356338" y="1692031"/>
                </a:cubicBezTo>
                <a:cubicBezTo>
                  <a:pt x="2406487" y="1815775"/>
                  <a:pt x="2432538" y="1937564"/>
                  <a:pt x="2469661" y="1961661"/>
                </a:cubicBezTo>
                <a:cubicBezTo>
                  <a:pt x="2506784" y="1985758"/>
                  <a:pt x="2542605" y="1846384"/>
                  <a:pt x="2579077" y="1836615"/>
                </a:cubicBezTo>
                <a:cubicBezTo>
                  <a:pt x="2615549" y="1826846"/>
                  <a:pt x="2652020" y="1832708"/>
                  <a:pt x="2688492" y="1903046"/>
                </a:cubicBezTo>
                <a:cubicBezTo>
                  <a:pt x="2724964" y="1973384"/>
                  <a:pt x="2760785" y="2190261"/>
                  <a:pt x="2797908" y="2258646"/>
                </a:cubicBezTo>
                <a:cubicBezTo>
                  <a:pt x="2858477" y="2291862"/>
                  <a:pt x="2869549" y="2285349"/>
                  <a:pt x="2911231" y="2313354"/>
                </a:cubicBezTo>
                <a:cubicBezTo>
                  <a:pt x="2945098" y="2446867"/>
                  <a:pt x="2964636" y="2794651"/>
                  <a:pt x="3001108" y="2825261"/>
                </a:cubicBezTo>
                <a:cubicBezTo>
                  <a:pt x="3037580" y="2855871"/>
                  <a:pt x="3091636" y="2558887"/>
                  <a:pt x="3130061" y="2497015"/>
                </a:cubicBezTo>
                <a:cubicBezTo>
                  <a:pt x="3168487" y="2435143"/>
                  <a:pt x="3180861" y="2487246"/>
                  <a:pt x="3231661" y="2454031"/>
                </a:cubicBezTo>
                <a:cubicBezTo>
                  <a:pt x="3266830" y="2338754"/>
                  <a:pt x="3303954" y="1855503"/>
                  <a:pt x="3341077" y="1805354"/>
                </a:cubicBezTo>
                <a:cubicBezTo>
                  <a:pt x="3397738" y="1997482"/>
                  <a:pt x="3417277" y="2088661"/>
                  <a:pt x="3454400" y="2153138"/>
                </a:cubicBezTo>
                <a:cubicBezTo>
                  <a:pt x="3514969" y="2170723"/>
                  <a:pt x="3528646" y="2221523"/>
                  <a:pt x="3563815" y="2192215"/>
                </a:cubicBezTo>
                <a:cubicBezTo>
                  <a:pt x="3598984" y="2162907"/>
                  <a:pt x="3626428" y="2056540"/>
                  <a:pt x="3665415" y="1977292"/>
                </a:cubicBezTo>
                <a:cubicBezTo>
                  <a:pt x="3706447" y="2030046"/>
                  <a:pt x="3752687" y="2043723"/>
                  <a:pt x="3786554" y="2110154"/>
                </a:cubicBezTo>
                <a:cubicBezTo>
                  <a:pt x="3820421" y="2176585"/>
                  <a:pt x="3833446" y="2302933"/>
                  <a:pt x="3868615" y="2375877"/>
                </a:cubicBezTo>
                <a:cubicBezTo>
                  <a:pt x="3903784" y="2448821"/>
                  <a:pt x="3936349" y="2492456"/>
                  <a:pt x="3997569" y="2547815"/>
                </a:cubicBezTo>
                <a:cubicBezTo>
                  <a:pt x="4011897" y="2489851"/>
                  <a:pt x="4063349" y="2315958"/>
                  <a:pt x="4095261" y="2239107"/>
                </a:cubicBezTo>
                <a:cubicBezTo>
                  <a:pt x="4150620" y="2283395"/>
                  <a:pt x="4218354" y="2441981"/>
                  <a:pt x="4306277" y="2625969"/>
                </a:cubicBezTo>
              </a:path>
            </a:pathLst>
          </a:custGeom>
          <a:ln w="76200" cmpd="sng">
            <a:solidFill>
              <a:schemeClr val="accent1">
                <a:lumMod val="50000"/>
              </a:schemeClr>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Freeform 24"/>
          <p:cNvSpPr/>
          <p:nvPr/>
        </p:nvSpPr>
        <p:spPr>
          <a:xfrm>
            <a:off x="1810385" y="2154499"/>
            <a:ext cx="4319459" cy="2606168"/>
          </a:xfrm>
          <a:custGeom>
            <a:avLst/>
            <a:gdLst>
              <a:gd name="connsiteX0" fmla="*/ 0 w 4322900"/>
              <a:gd name="connsiteY0" fmla="*/ 723131 h 2585207"/>
              <a:gd name="connsiteX1" fmla="*/ 92929 w 4322900"/>
              <a:gd name="connsiteY1" fmla="*/ 1191201 h 2585207"/>
              <a:gd name="connsiteX2" fmla="*/ 223717 w 4322900"/>
              <a:gd name="connsiteY2" fmla="*/ 1239385 h 2585207"/>
              <a:gd name="connsiteX3" fmla="*/ 340738 w 4322900"/>
              <a:gd name="connsiteY3" fmla="*/ 1469978 h 2585207"/>
              <a:gd name="connsiteX4" fmla="*/ 423342 w 4322900"/>
              <a:gd name="connsiteY4" fmla="*/ 544163 h 2585207"/>
              <a:gd name="connsiteX5" fmla="*/ 533479 w 4322900"/>
              <a:gd name="connsiteY5" fmla="*/ 688714 h 2585207"/>
              <a:gd name="connsiteX6" fmla="*/ 643617 w 4322900"/>
              <a:gd name="connsiteY6" fmla="*/ 7259 h 2585207"/>
              <a:gd name="connsiteX7" fmla="*/ 857008 w 4322900"/>
              <a:gd name="connsiteY7" fmla="*/ 1194643 h 2585207"/>
              <a:gd name="connsiteX8" fmla="*/ 980913 w 4322900"/>
              <a:gd name="connsiteY8" fmla="*/ 523513 h 2585207"/>
              <a:gd name="connsiteX9" fmla="*/ 1070400 w 4322900"/>
              <a:gd name="connsiteY9" fmla="*/ 661181 h 2585207"/>
              <a:gd name="connsiteX10" fmla="*/ 1173654 w 4322900"/>
              <a:gd name="connsiteY10" fmla="*/ 702481 h 2585207"/>
              <a:gd name="connsiteX11" fmla="*/ 1404254 w 4322900"/>
              <a:gd name="connsiteY11" fmla="*/ 1576671 h 2585207"/>
              <a:gd name="connsiteX12" fmla="*/ 1541926 w 4322900"/>
              <a:gd name="connsiteY12" fmla="*/ 1652388 h 2585207"/>
              <a:gd name="connsiteX13" fmla="*/ 1614204 w 4322900"/>
              <a:gd name="connsiteY13" fmla="*/ 1363286 h 2585207"/>
              <a:gd name="connsiteX14" fmla="*/ 1717458 w 4322900"/>
              <a:gd name="connsiteY14" fmla="*/ 1965582 h 2585207"/>
              <a:gd name="connsiteX15" fmla="*/ 1944617 w 4322900"/>
              <a:gd name="connsiteY15" fmla="*/ 623322 h 2585207"/>
              <a:gd name="connsiteX16" fmla="*/ 2047871 w 4322900"/>
              <a:gd name="connsiteY16" fmla="*/ 1067300 h 2585207"/>
              <a:gd name="connsiteX17" fmla="*/ 2175217 w 4322900"/>
              <a:gd name="connsiteY17" fmla="*/ 809173 h 2585207"/>
              <a:gd name="connsiteX18" fmla="*/ 2275030 w 4322900"/>
              <a:gd name="connsiteY18" fmla="*/ 1456211 h 2585207"/>
              <a:gd name="connsiteX19" fmla="*/ 2584792 w 4322900"/>
              <a:gd name="connsiteY19" fmla="*/ 2499044 h 2585207"/>
              <a:gd name="connsiteX20" fmla="*/ 2829159 w 4322900"/>
              <a:gd name="connsiteY20" fmla="*/ 2481835 h 2585207"/>
              <a:gd name="connsiteX21" fmla="*/ 3028784 w 4322900"/>
              <a:gd name="connsiteY21" fmla="*/ 2123900 h 2585207"/>
              <a:gd name="connsiteX22" fmla="*/ 3149247 w 4322900"/>
              <a:gd name="connsiteY22" fmla="*/ 2196175 h 2585207"/>
              <a:gd name="connsiteX23" fmla="*/ 3355755 w 4322900"/>
              <a:gd name="connsiteY23" fmla="*/ 1576671 h 2585207"/>
              <a:gd name="connsiteX24" fmla="*/ 3459009 w 4322900"/>
              <a:gd name="connsiteY24" fmla="*/ 1463095 h 2585207"/>
              <a:gd name="connsiteX25" fmla="*/ 3527845 w 4322900"/>
              <a:gd name="connsiteY25" fmla="*/ 1500953 h 2585207"/>
              <a:gd name="connsiteX26" fmla="*/ 3565704 w 4322900"/>
              <a:gd name="connsiteY26" fmla="*/ 1511278 h 2585207"/>
              <a:gd name="connsiteX27" fmla="*/ 3696493 w 4322900"/>
              <a:gd name="connsiteY27" fmla="*/ 1673038 h 2585207"/>
              <a:gd name="connsiteX28" fmla="*/ 3792863 w 4322900"/>
              <a:gd name="connsiteY28" fmla="*/ 1879539 h 2585207"/>
              <a:gd name="connsiteX29" fmla="*/ 3920210 w 4322900"/>
              <a:gd name="connsiteY29" fmla="*/ 1931165 h 2585207"/>
              <a:gd name="connsiteX30" fmla="*/ 4002813 w 4322900"/>
              <a:gd name="connsiteY30" fmla="*/ 2082599 h 2585207"/>
              <a:gd name="connsiteX31" fmla="*/ 4102625 w 4322900"/>
              <a:gd name="connsiteY31" fmla="*/ 1931165 h 2585207"/>
              <a:gd name="connsiteX32" fmla="*/ 4219646 w 4322900"/>
              <a:gd name="connsiteY32" fmla="*/ 2433652 h 2585207"/>
              <a:gd name="connsiteX33" fmla="*/ 4322900 w 4322900"/>
              <a:gd name="connsiteY33" fmla="*/ 2326959 h 2585207"/>
              <a:gd name="connsiteX0" fmla="*/ 0 w 4322900"/>
              <a:gd name="connsiteY0" fmla="*/ 723131 h 2585207"/>
              <a:gd name="connsiteX1" fmla="*/ 92929 w 4322900"/>
              <a:gd name="connsiteY1" fmla="*/ 1191201 h 2585207"/>
              <a:gd name="connsiteX2" fmla="*/ 223717 w 4322900"/>
              <a:gd name="connsiteY2" fmla="*/ 1239385 h 2585207"/>
              <a:gd name="connsiteX3" fmla="*/ 340738 w 4322900"/>
              <a:gd name="connsiteY3" fmla="*/ 1469978 h 2585207"/>
              <a:gd name="connsiteX4" fmla="*/ 423342 w 4322900"/>
              <a:gd name="connsiteY4" fmla="*/ 544163 h 2585207"/>
              <a:gd name="connsiteX5" fmla="*/ 533479 w 4322900"/>
              <a:gd name="connsiteY5" fmla="*/ 688714 h 2585207"/>
              <a:gd name="connsiteX6" fmla="*/ 643617 w 4322900"/>
              <a:gd name="connsiteY6" fmla="*/ 7259 h 2585207"/>
              <a:gd name="connsiteX7" fmla="*/ 857008 w 4322900"/>
              <a:gd name="connsiteY7" fmla="*/ 1194643 h 2585207"/>
              <a:gd name="connsiteX8" fmla="*/ 980913 w 4322900"/>
              <a:gd name="connsiteY8" fmla="*/ 523513 h 2585207"/>
              <a:gd name="connsiteX9" fmla="*/ 1070400 w 4322900"/>
              <a:gd name="connsiteY9" fmla="*/ 661181 h 2585207"/>
              <a:gd name="connsiteX10" fmla="*/ 1173654 w 4322900"/>
              <a:gd name="connsiteY10" fmla="*/ 702481 h 2585207"/>
              <a:gd name="connsiteX11" fmla="*/ 1404254 w 4322900"/>
              <a:gd name="connsiteY11" fmla="*/ 1576671 h 2585207"/>
              <a:gd name="connsiteX12" fmla="*/ 1541926 w 4322900"/>
              <a:gd name="connsiteY12" fmla="*/ 1652388 h 2585207"/>
              <a:gd name="connsiteX13" fmla="*/ 1614204 w 4322900"/>
              <a:gd name="connsiteY13" fmla="*/ 1363286 h 2585207"/>
              <a:gd name="connsiteX14" fmla="*/ 1717458 w 4322900"/>
              <a:gd name="connsiteY14" fmla="*/ 1965582 h 2585207"/>
              <a:gd name="connsiteX15" fmla="*/ 1944617 w 4322900"/>
              <a:gd name="connsiteY15" fmla="*/ 623322 h 2585207"/>
              <a:gd name="connsiteX16" fmla="*/ 2047871 w 4322900"/>
              <a:gd name="connsiteY16" fmla="*/ 1067300 h 2585207"/>
              <a:gd name="connsiteX17" fmla="*/ 2175217 w 4322900"/>
              <a:gd name="connsiteY17" fmla="*/ 809173 h 2585207"/>
              <a:gd name="connsiteX18" fmla="*/ 2275030 w 4322900"/>
              <a:gd name="connsiteY18" fmla="*/ 1456211 h 2585207"/>
              <a:gd name="connsiteX19" fmla="*/ 2584792 w 4322900"/>
              <a:gd name="connsiteY19" fmla="*/ 2499044 h 2585207"/>
              <a:gd name="connsiteX20" fmla="*/ 2829159 w 4322900"/>
              <a:gd name="connsiteY20" fmla="*/ 2481835 h 2585207"/>
              <a:gd name="connsiteX21" fmla="*/ 3028784 w 4322900"/>
              <a:gd name="connsiteY21" fmla="*/ 2123900 h 2585207"/>
              <a:gd name="connsiteX22" fmla="*/ 3149247 w 4322900"/>
              <a:gd name="connsiteY22" fmla="*/ 2196175 h 2585207"/>
              <a:gd name="connsiteX23" fmla="*/ 3355755 w 4322900"/>
              <a:gd name="connsiteY23" fmla="*/ 1576671 h 2585207"/>
              <a:gd name="connsiteX24" fmla="*/ 3459009 w 4322900"/>
              <a:gd name="connsiteY24" fmla="*/ 1463095 h 2585207"/>
              <a:gd name="connsiteX25" fmla="*/ 3527845 w 4322900"/>
              <a:gd name="connsiteY25" fmla="*/ 1500953 h 2585207"/>
              <a:gd name="connsiteX26" fmla="*/ 3565704 w 4322900"/>
              <a:gd name="connsiteY26" fmla="*/ 1511278 h 2585207"/>
              <a:gd name="connsiteX27" fmla="*/ 3696493 w 4322900"/>
              <a:gd name="connsiteY27" fmla="*/ 1673038 h 2585207"/>
              <a:gd name="connsiteX28" fmla="*/ 3792863 w 4322900"/>
              <a:gd name="connsiteY28" fmla="*/ 1879539 h 2585207"/>
              <a:gd name="connsiteX29" fmla="*/ 3920210 w 4322900"/>
              <a:gd name="connsiteY29" fmla="*/ 1931165 h 2585207"/>
              <a:gd name="connsiteX30" fmla="*/ 4002813 w 4322900"/>
              <a:gd name="connsiteY30" fmla="*/ 2082599 h 2585207"/>
              <a:gd name="connsiteX31" fmla="*/ 4102625 w 4322900"/>
              <a:gd name="connsiteY31" fmla="*/ 1931165 h 2585207"/>
              <a:gd name="connsiteX32" fmla="*/ 4219646 w 4322900"/>
              <a:gd name="connsiteY32" fmla="*/ 2433652 h 2585207"/>
              <a:gd name="connsiteX33" fmla="*/ 4322900 w 4322900"/>
              <a:gd name="connsiteY33" fmla="*/ 2326959 h 2585207"/>
              <a:gd name="connsiteX0" fmla="*/ 0 w 4322900"/>
              <a:gd name="connsiteY0" fmla="*/ 723131 h 2585207"/>
              <a:gd name="connsiteX1" fmla="*/ 92929 w 4322900"/>
              <a:gd name="connsiteY1" fmla="*/ 1191201 h 2585207"/>
              <a:gd name="connsiteX2" fmla="*/ 223717 w 4322900"/>
              <a:gd name="connsiteY2" fmla="*/ 1239385 h 2585207"/>
              <a:gd name="connsiteX3" fmla="*/ 340738 w 4322900"/>
              <a:gd name="connsiteY3" fmla="*/ 1469978 h 2585207"/>
              <a:gd name="connsiteX4" fmla="*/ 423342 w 4322900"/>
              <a:gd name="connsiteY4" fmla="*/ 544163 h 2585207"/>
              <a:gd name="connsiteX5" fmla="*/ 533479 w 4322900"/>
              <a:gd name="connsiteY5" fmla="*/ 688714 h 2585207"/>
              <a:gd name="connsiteX6" fmla="*/ 643617 w 4322900"/>
              <a:gd name="connsiteY6" fmla="*/ 7259 h 2585207"/>
              <a:gd name="connsiteX7" fmla="*/ 857008 w 4322900"/>
              <a:gd name="connsiteY7" fmla="*/ 1194643 h 2585207"/>
              <a:gd name="connsiteX8" fmla="*/ 980913 w 4322900"/>
              <a:gd name="connsiteY8" fmla="*/ 523513 h 2585207"/>
              <a:gd name="connsiteX9" fmla="*/ 1070400 w 4322900"/>
              <a:gd name="connsiteY9" fmla="*/ 661181 h 2585207"/>
              <a:gd name="connsiteX10" fmla="*/ 1173654 w 4322900"/>
              <a:gd name="connsiteY10" fmla="*/ 702481 h 2585207"/>
              <a:gd name="connsiteX11" fmla="*/ 1404254 w 4322900"/>
              <a:gd name="connsiteY11" fmla="*/ 1576671 h 2585207"/>
              <a:gd name="connsiteX12" fmla="*/ 1541926 w 4322900"/>
              <a:gd name="connsiteY12" fmla="*/ 1652388 h 2585207"/>
              <a:gd name="connsiteX13" fmla="*/ 1614204 w 4322900"/>
              <a:gd name="connsiteY13" fmla="*/ 1363286 h 2585207"/>
              <a:gd name="connsiteX14" fmla="*/ 1717458 w 4322900"/>
              <a:gd name="connsiteY14" fmla="*/ 1965582 h 2585207"/>
              <a:gd name="connsiteX15" fmla="*/ 1944617 w 4322900"/>
              <a:gd name="connsiteY15" fmla="*/ 623322 h 2585207"/>
              <a:gd name="connsiteX16" fmla="*/ 2047871 w 4322900"/>
              <a:gd name="connsiteY16" fmla="*/ 1067300 h 2585207"/>
              <a:gd name="connsiteX17" fmla="*/ 2175217 w 4322900"/>
              <a:gd name="connsiteY17" fmla="*/ 809173 h 2585207"/>
              <a:gd name="connsiteX18" fmla="*/ 2275030 w 4322900"/>
              <a:gd name="connsiteY18" fmla="*/ 1456211 h 2585207"/>
              <a:gd name="connsiteX19" fmla="*/ 2584792 w 4322900"/>
              <a:gd name="connsiteY19" fmla="*/ 2499044 h 2585207"/>
              <a:gd name="connsiteX20" fmla="*/ 2829159 w 4322900"/>
              <a:gd name="connsiteY20" fmla="*/ 2481835 h 2585207"/>
              <a:gd name="connsiteX21" fmla="*/ 3028784 w 4322900"/>
              <a:gd name="connsiteY21" fmla="*/ 2123900 h 2585207"/>
              <a:gd name="connsiteX22" fmla="*/ 3149247 w 4322900"/>
              <a:gd name="connsiteY22" fmla="*/ 2196175 h 2585207"/>
              <a:gd name="connsiteX23" fmla="*/ 3355755 w 4322900"/>
              <a:gd name="connsiteY23" fmla="*/ 1576671 h 2585207"/>
              <a:gd name="connsiteX24" fmla="*/ 3459009 w 4322900"/>
              <a:gd name="connsiteY24" fmla="*/ 1463095 h 2585207"/>
              <a:gd name="connsiteX25" fmla="*/ 3527845 w 4322900"/>
              <a:gd name="connsiteY25" fmla="*/ 1500953 h 2585207"/>
              <a:gd name="connsiteX26" fmla="*/ 3565704 w 4322900"/>
              <a:gd name="connsiteY26" fmla="*/ 1511278 h 2585207"/>
              <a:gd name="connsiteX27" fmla="*/ 3696493 w 4322900"/>
              <a:gd name="connsiteY27" fmla="*/ 1673038 h 2585207"/>
              <a:gd name="connsiteX28" fmla="*/ 3792863 w 4322900"/>
              <a:gd name="connsiteY28" fmla="*/ 1879539 h 2585207"/>
              <a:gd name="connsiteX29" fmla="*/ 3920210 w 4322900"/>
              <a:gd name="connsiteY29" fmla="*/ 1931165 h 2585207"/>
              <a:gd name="connsiteX30" fmla="*/ 4002813 w 4322900"/>
              <a:gd name="connsiteY30" fmla="*/ 2082599 h 2585207"/>
              <a:gd name="connsiteX31" fmla="*/ 4102625 w 4322900"/>
              <a:gd name="connsiteY31" fmla="*/ 1931165 h 2585207"/>
              <a:gd name="connsiteX32" fmla="*/ 4219646 w 4322900"/>
              <a:gd name="connsiteY32" fmla="*/ 2433652 h 2585207"/>
              <a:gd name="connsiteX33" fmla="*/ 4322900 w 4322900"/>
              <a:gd name="connsiteY33" fmla="*/ 2326959 h 2585207"/>
              <a:gd name="connsiteX0" fmla="*/ 0 w 4322900"/>
              <a:gd name="connsiteY0" fmla="*/ 723131 h 2585207"/>
              <a:gd name="connsiteX1" fmla="*/ 92929 w 4322900"/>
              <a:gd name="connsiteY1" fmla="*/ 1191201 h 2585207"/>
              <a:gd name="connsiteX2" fmla="*/ 223717 w 4322900"/>
              <a:gd name="connsiteY2" fmla="*/ 1239385 h 2585207"/>
              <a:gd name="connsiteX3" fmla="*/ 340738 w 4322900"/>
              <a:gd name="connsiteY3" fmla="*/ 1469978 h 2585207"/>
              <a:gd name="connsiteX4" fmla="*/ 423342 w 4322900"/>
              <a:gd name="connsiteY4" fmla="*/ 544163 h 2585207"/>
              <a:gd name="connsiteX5" fmla="*/ 533479 w 4322900"/>
              <a:gd name="connsiteY5" fmla="*/ 688714 h 2585207"/>
              <a:gd name="connsiteX6" fmla="*/ 643617 w 4322900"/>
              <a:gd name="connsiteY6" fmla="*/ 7259 h 2585207"/>
              <a:gd name="connsiteX7" fmla="*/ 857008 w 4322900"/>
              <a:gd name="connsiteY7" fmla="*/ 1194643 h 2585207"/>
              <a:gd name="connsiteX8" fmla="*/ 980913 w 4322900"/>
              <a:gd name="connsiteY8" fmla="*/ 523513 h 2585207"/>
              <a:gd name="connsiteX9" fmla="*/ 1070400 w 4322900"/>
              <a:gd name="connsiteY9" fmla="*/ 661181 h 2585207"/>
              <a:gd name="connsiteX10" fmla="*/ 1173654 w 4322900"/>
              <a:gd name="connsiteY10" fmla="*/ 702481 h 2585207"/>
              <a:gd name="connsiteX11" fmla="*/ 1404254 w 4322900"/>
              <a:gd name="connsiteY11" fmla="*/ 1576671 h 2585207"/>
              <a:gd name="connsiteX12" fmla="*/ 1541926 w 4322900"/>
              <a:gd name="connsiteY12" fmla="*/ 1652388 h 2585207"/>
              <a:gd name="connsiteX13" fmla="*/ 1614204 w 4322900"/>
              <a:gd name="connsiteY13" fmla="*/ 1363286 h 2585207"/>
              <a:gd name="connsiteX14" fmla="*/ 1717458 w 4322900"/>
              <a:gd name="connsiteY14" fmla="*/ 1965582 h 2585207"/>
              <a:gd name="connsiteX15" fmla="*/ 1944617 w 4322900"/>
              <a:gd name="connsiteY15" fmla="*/ 623322 h 2585207"/>
              <a:gd name="connsiteX16" fmla="*/ 2047871 w 4322900"/>
              <a:gd name="connsiteY16" fmla="*/ 1067300 h 2585207"/>
              <a:gd name="connsiteX17" fmla="*/ 2175217 w 4322900"/>
              <a:gd name="connsiteY17" fmla="*/ 809173 h 2585207"/>
              <a:gd name="connsiteX18" fmla="*/ 2275030 w 4322900"/>
              <a:gd name="connsiteY18" fmla="*/ 1456211 h 2585207"/>
              <a:gd name="connsiteX19" fmla="*/ 2584792 w 4322900"/>
              <a:gd name="connsiteY19" fmla="*/ 2499044 h 2585207"/>
              <a:gd name="connsiteX20" fmla="*/ 2829159 w 4322900"/>
              <a:gd name="connsiteY20" fmla="*/ 2481835 h 2585207"/>
              <a:gd name="connsiteX21" fmla="*/ 3028784 w 4322900"/>
              <a:gd name="connsiteY21" fmla="*/ 2123900 h 2585207"/>
              <a:gd name="connsiteX22" fmla="*/ 3149247 w 4322900"/>
              <a:gd name="connsiteY22" fmla="*/ 2196175 h 2585207"/>
              <a:gd name="connsiteX23" fmla="*/ 3355755 w 4322900"/>
              <a:gd name="connsiteY23" fmla="*/ 1576671 h 2585207"/>
              <a:gd name="connsiteX24" fmla="*/ 3459009 w 4322900"/>
              <a:gd name="connsiteY24" fmla="*/ 1463095 h 2585207"/>
              <a:gd name="connsiteX25" fmla="*/ 3527845 w 4322900"/>
              <a:gd name="connsiteY25" fmla="*/ 1500953 h 2585207"/>
              <a:gd name="connsiteX26" fmla="*/ 3565704 w 4322900"/>
              <a:gd name="connsiteY26" fmla="*/ 1511278 h 2585207"/>
              <a:gd name="connsiteX27" fmla="*/ 3696493 w 4322900"/>
              <a:gd name="connsiteY27" fmla="*/ 1673038 h 2585207"/>
              <a:gd name="connsiteX28" fmla="*/ 3792863 w 4322900"/>
              <a:gd name="connsiteY28" fmla="*/ 1879539 h 2585207"/>
              <a:gd name="connsiteX29" fmla="*/ 3920210 w 4322900"/>
              <a:gd name="connsiteY29" fmla="*/ 1931165 h 2585207"/>
              <a:gd name="connsiteX30" fmla="*/ 4002813 w 4322900"/>
              <a:gd name="connsiteY30" fmla="*/ 2082599 h 2585207"/>
              <a:gd name="connsiteX31" fmla="*/ 4102625 w 4322900"/>
              <a:gd name="connsiteY31" fmla="*/ 1931165 h 2585207"/>
              <a:gd name="connsiteX32" fmla="*/ 4219646 w 4322900"/>
              <a:gd name="connsiteY32" fmla="*/ 2433652 h 2585207"/>
              <a:gd name="connsiteX33" fmla="*/ 4322900 w 4322900"/>
              <a:gd name="connsiteY33" fmla="*/ 2326959 h 2585207"/>
              <a:gd name="connsiteX0" fmla="*/ 0 w 4322900"/>
              <a:gd name="connsiteY0" fmla="*/ 723131 h 2585207"/>
              <a:gd name="connsiteX1" fmla="*/ 92929 w 4322900"/>
              <a:gd name="connsiteY1" fmla="*/ 1191201 h 2585207"/>
              <a:gd name="connsiteX2" fmla="*/ 223717 w 4322900"/>
              <a:gd name="connsiteY2" fmla="*/ 1239385 h 2585207"/>
              <a:gd name="connsiteX3" fmla="*/ 340738 w 4322900"/>
              <a:gd name="connsiteY3" fmla="*/ 1469978 h 2585207"/>
              <a:gd name="connsiteX4" fmla="*/ 423342 w 4322900"/>
              <a:gd name="connsiteY4" fmla="*/ 544163 h 2585207"/>
              <a:gd name="connsiteX5" fmla="*/ 533479 w 4322900"/>
              <a:gd name="connsiteY5" fmla="*/ 688714 h 2585207"/>
              <a:gd name="connsiteX6" fmla="*/ 643617 w 4322900"/>
              <a:gd name="connsiteY6" fmla="*/ 7259 h 2585207"/>
              <a:gd name="connsiteX7" fmla="*/ 857008 w 4322900"/>
              <a:gd name="connsiteY7" fmla="*/ 1194643 h 2585207"/>
              <a:gd name="connsiteX8" fmla="*/ 980913 w 4322900"/>
              <a:gd name="connsiteY8" fmla="*/ 523513 h 2585207"/>
              <a:gd name="connsiteX9" fmla="*/ 1070400 w 4322900"/>
              <a:gd name="connsiteY9" fmla="*/ 661181 h 2585207"/>
              <a:gd name="connsiteX10" fmla="*/ 1173654 w 4322900"/>
              <a:gd name="connsiteY10" fmla="*/ 702481 h 2585207"/>
              <a:gd name="connsiteX11" fmla="*/ 1404254 w 4322900"/>
              <a:gd name="connsiteY11" fmla="*/ 1576671 h 2585207"/>
              <a:gd name="connsiteX12" fmla="*/ 1541926 w 4322900"/>
              <a:gd name="connsiteY12" fmla="*/ 1652388 h 2585207"/>
              <a:gd name="connsiteX13" fmla="*/ 1614204 w 4322900"/>
              <a:gd name="connsiteY13" fmla="*/ 1363286 h 2585207"/>
              <a:gd name="connsiteX14" fmla="*/ 1717458 w 4322900"/>
              <a:gd name="connsiteY14" fmla="*/ 1965582 h 2585207"/>
              <a:gd name="connsiteX15" fmla="*/ 1944617 w 4322900"/>
              <a:gd name="connsiteY15" fmla="*/ 623322 h 2585207"/>
              <a:gd name="connsiteX16" fmla="*/ 2047871 w 4322900"/>
              <a:gd name="connsiteY16" fmla="*/ 1067300 h 2585207"/>
              <a:gd name="connsiteX17" fmla="*/ 2175217 w 4322900"/>
              <a:gd name="connsiteY17" fmla="*/ 809173 h 2585207"/>
              <a:gd name="connsiteX18" fmla="*/ 2275030 w 4322900"/>
              <a:gd name="connsiteY18" fmla="*/ 1456211 h 2585207"/>
              <a:gd name="connsiteX19" fmla="*/ 2584792 w 4322900"/>
              <a:gd name="connsiteY19" fmla="*/ 2499044 h 2585207"/>
              <a:gd name="connsiteX20" fmla="*/ 2829159 w 4322900"/>
              <a:gd name="connsiteY20" fmla="*/ 2481835 h 2585207"/>
              <a:gd name="connsiteX21" fmla="*/ 3028784 w 4322900"/>
              <a:gd name="connsiteY21" fmla="*/ 2123900 h 2585207"/>
              <a:gd name="connsiteX22" fmla="*/ 3149247 w 4322900"/>
              <a:gd name="connsiteY22" fmla="*/ 2196175 h 2585207"/>
              <a:gd name="connsiteX23" fmla="*/ 3355755 w 4322900"/>
              <a:gd name="connsiteY23" fmla="*/ 1576671 h 2585207"/>
              <a:gd name="connsiteX24" fmla="*/ 3459009 w 4322900"/>
              <a:gd name="connsiteY24" fmla="*/ 1463095 h 2585207"/>
              <a:gd name="connsiteX25" fmla="*/ 3527845 w 4322900"/>
              <a:gd name="connsiteY25" fmla="*/ 1500953 h 2585207"/>
              <a:gd name="connsiteX26" fmla="*/ 3565704 w 4322900"/>
              <a:gd name="connsiteY26" fmla="*/ 1511278 h 2585207"/>
              <a:gd name="connsiteX27" fmla="*/ 3696493 w 4322900"/>
              <a:gd name="connsiteY27" fmla="*/ 1673038 h 2585207"/>
              <a:gd name="connsiteX28" fmla="*/ 3792863 w 4322900"/>
              <a:gd name="connsiteY28" fmla="*/ 1879539 h 2585207"/>
              <a:gd name="connsiteX29" fmla="*/ 3920210 w 4322900"/>
              <a:gd name="connsiteY29" fmla="*/ 1931165 h 2585207"/>
              <a:gd name="connsiteX30" fmla="*/ 4002813 w 4322900"/>
              <a:gd name="connsiteY30" fmla="*/ 2082599 h 2585207"/>
              <a:gd name="connsiteX31" fmla="*/ 4102625 w 4322900"/>
              <a:gd name="connsiteY31" fmla="*/ 1931165 h 2585207"/>
              <a:gd name="connsiteX32" fmla="*/ 4219646 w 4322900"/>
              <a:gd name="connsiteY32" fmla="*/ 2433652 h 2585207"/>
              <a:gd name="connsiteX33" fmla="*/ 4322900 w 4322900"/>
              <a:gd name="connsiteY33" fmla="*/ 2326959 h 2585207"/>
              <a:gd name="connsiteX0" fmla="*/ 0 w 4322900"/>
              <a:gd name="connsiteY0" fmla="*/ 723131 h 2585207"/>
              <a:gd name="connsiteX1" fmla="*/ 92929 w 4322900"/>
              <a:gd name="connsiteY1" fmla="*/ 1191201 h 2585207"/>
              <a:gd name="connsiteX2" fmla="*/ 223717 w 4322900"/>
              <a:gd name="connsiteY2" fmla="*/ 1239385 h 2585207"/>
              <a:gd name="connsiteX3" fmla="*/ 340738 w 4322900"/>
              <a:gd name="connsiteY3" fmla="*/ 1469978 h 2585207"/>
              <a:gd name="connsiteX4" fmla="*/ 423342 w 4322900"/>
              <a:gd name="connsiteY4" fmla="*/ 544163 h 2585207"/>
              <a:gd name="connsiteX5" fmla="*/ 533479 w 4322900"/>
              <a:gd name="connsiteY5" fmla="*/ 688714 h 2585207"/>
              <a:gd name="connsiteX6" fmla="*/ 643617 w 4322900"/>
              <a:gd name="connsiteY6" fmla="*/ 7259 h 2585207"/>
              <a:gd name="connsiteX7" fmla="*/ 857008 w 4322900"/>
              <a:gd name="connsiteY7" fmla="*/ 1194643 h 2585207"/>
              <a:gd name="connsiteX8" fmla="*/ 980913 w 4322900"/>
              <a:gd name="connsiteY8" fmla="*/ 523513 h 2585207"/>
              <a:gd name="connsiteX9" fmla="*/ 1070400 w 4322900"/>
              <a:gd name="connsiteY9" fmla="*/ 661181 h 2585207"/>
              <a:gd name="connsiteX10" fmla="*/ 1173654 w 4322900"/>
              <a:gd name="connsiteY10" fmla="*/ 702481 h 2585207"/>
              <a:gd name="connsiteX11" fmla="*/ 1404254 w 4322900"/>
              <a:gd name="connsiteY11" fmla="*/ 1576671 h 2585207"/>
              <a:gd name="connsiteX12" fmla="*/ 1541926 w 4322900"/>
              <a:gd name="connsiteY12" fmla="*/ 1652388 h 2585207"/>
              <a:gd name="connsiteX13" fmla="*/ 1614204 w 4322900"/>
              <a:gd name="connsiteY13" fmla="*/ 1363286 h 2585207"/>
              <a:gd name="connsiteX14" fmla="*/ 1717458 w 4322900"/>
              <a:gd name="connsiteY14" fmla="*/ 1965582 h 2585207"/>
              <a:gd name="connsiteX15" fmla="*/ 1944617 w 4322900"/>
              <a:gd name="connsiteY15" fmla="*/ 623322 h 2585207"/>
              <a:gd name="connsiteX16" fmla="*/ 2047871 w 4322900"/>
              <a:gd name="connsiteY16" fmla="*/ 1067300 h 2585207"/>
              <a:gd name="connsiteX17" fmla="*/ 2175217 w 4322900"/>
              <a:gd name="connsiteY17" fmla="*/ 809173 h 2585207"/>
              <a:gd name="connsiteX18" fmla="*/ 2275030 w 4322900"/>
              <a:gd name="connsiteY18" fmla="*/ 1456211 h 2585207"/>
              <a:gd name="connsiteX19" fmla="*/ 2584792 w 4322900"/>
              <a:gd name="connsiteY19" fmla="*/ 2499044 h 2585207"/>
              <a:gd name="connsiteX20" fmla="*/ 2829159 w 4322900"/>
              <a:gd name="connsiteY20" fmla="*/ 2481835 h 2585207"/>
              <a:gd name="connsiteX21" fmla="*/ 3028784 w 4322900"/>
              <a:gd name="connsiteY21" fmla="*/ 2123900 h 2585207"/>
              <a:gd name="connsiteX22" fmla="*/ 3149247 w 4322900"/>
              <a:gd name="connsiteY22" fmla="*/ 2196175 h 2585207"/>
              <a:gd name="connsiteX23" fmla="*/ 3355755 w 4322900"/>
              <a:gd name="connsiteY23" fmla="*/ 1576671 h 2585207"/>
              <a:gd name="connsiteX24" fmla="*/ 3459009 w 4322900"/>
              <a:gd name="connsiteY24" fmla="*/ 1463095 h 2585207"/>
              <a:gd name="connsiteX25" fmla="*/ 3527845 w 4322900"/>
              <a:gd name="connsiteY25" fmla="*/ 1500953 h 2585207"/>
              <a:gd name="connsiteX26" fmla="*/ 3565704 w 4322900"/>
              <a:gd name="connsiteY26" fmla="*/ 1511278 h 2585207"/>
              <a:gd name="connsiteX27" fmla="*/ 3696493 w 4322900"/>
              <a:gd name="connsiteY27" fmla="*/ 1673038 h 2585207"/>
              <a:gd name="connsiteX28" fmla="*/ 3792863 w 4322900"/>
              <a:gd name="connsiteY28" fmla="*/ 1879539 h 2585207"/>
              <a:gd name="connsiteX29" fmla="*/ 3920210 w 4322900"/>
              <a:gd name="connsiteY29" fmla="*/ 1931165 h 2585207"/>
              <a:gd name="connsiteX30" fmla="*/ 4002813 w 4322900"/>
              <a:gd name="connsiteY30" fmla="*/ 2082599 h 2585207"/>
              <a:gd name="connsiteX31" fmla="*/ 4102625 w 4322900"/>
              <a:gd name="connsiteY31" fmla="*/ 1931165 h 2585207"/>
              <a:gd name="connsiteX32" fmla="*/ 4219646 w 4322900"/>
              <a:gd name="connsiteY32" fmla="*/ 2433652 h 2585207"/>
              <a:gd name="connsiteX33" fmla="*/ 4322900 w 4322900"/>
              <a:gd name="connsiteY33" fmla="*/ 2326959 h 2585207"/>
              <a:gd name="connsiteX0" fmla="*/ 0 w 4322900"/>
              <a:gd name="connsiteY0" fmla="*/ 723131 h 2585207"/>
              <a:gd name="connsiteX1" fmla="*/ 92929 w 4322900"/>
              <a:gd name="connsiteY1" fmla="*/ 1191201 h 2585207"/>
              <a:gd name="connsiteX2" fmla="*/ 223717 w 4322900"/>
              <a:gd name="connsiteY2" fmla="*/ 1239385 h 2585207"/>
              <a:gd name="connsiteX3" fmla="*/ 340738 w 4322900"/>
              <a:gd name="connsiteY3" fmla="*/ 1469978 h 2585207"/>
              <a:gd name="connsiteX4" fmla="*/ 423342 w 4322900"/>
              <a:gd name="connsiteY4" fmla="*/ 544163 h 2585207"/>
              <a:gd name="connsiteX5" fmla="*/ 533479 w 4322900"/>
              <a:gd name="connsiteY5" fmla="*/ 688714 h 2585207"/>
              <a:gd name="connsiteX6" fmla="*/ 643617 w 4322900"/>
              <a:gd name="connsiteY6" fmla="*/ 7259 h 2585207"/>
              <a:gd name="connsiteX7" fmla="*/ 857008 w 4322900"/>
              <a:gd name="connsiteY7" fmla="*/ 1194643 h 2585207"/>
              <a:gd name="connsiteX8" fmla="*/ 980913 w 4322900"/>
              <a:gd name="connsiteY8" fmla="*/ 523513 h 2585207"/>
              <a:gd name="connsiteX9" fmla="*/ 1070400 w 4322900"/>
              <a:gd name="connsiteY9" fmla="*/ 661181 h 2585207"/>
              <a:gd name="connsiteX10" fmla="*/ 1173654 w 4322900"/>
              <a:gd name="connsiteY10" fmla="*/ 702481 h 2585207"/>
              <a:gd name="connsiteX11" fmla="*/ 1404254 w 4322900"/>
              <a:gd name="connsiteY11" fmla="*/ 1576671 h 2585207"/>
              <a:gd name="connsiteX12" fmla="*/ 1541926 w 4322900"/>
              <a:gd name="connsiteY12" fmla="*/ 1652388 h 2585207"/>
              <a:gd name="connsiteX13" fmla="*/ 1614204 w 4322900"/>
              <a:gd name="connsiteY13" fmla="*/ 1363286 h 2585207"/>
              <a:gd name="connsiteX14" fmla="*/ 1717458 w 4322900"/>
              <a:gd name="connsiteY14" fmla="*/ 1965582 h 2585207"/>
              <a:gd name="connsiteX15" fmla="*/ 1944617 w 4322900"/>
              <a:gd name="connsiteY15" fmla="*/ 623322 h 2585207"/>
              <a:gd name="connsiteX16" fmla="*/ 2047871 w 4322900"/>
              <a:gd name="connsiteY16" fmla="*/ 1067300 h 2585207"/>
              <a:gd name="connsiteX17" fmla="*/ 2175217 w 4322900"/>
              <a:gd name="connsiteY17" fmla="*/ 809173 h 2585207"/>
              <a:gd name="connsiteX18" fmla="*/ 2275030 w 4322900"/>
              <a:gd name="connsiteY18" fmla="*/ 1456211 h 2585207"/>
              <a:gd name="connsiteX19" fmla="*/ 2584792 w 4322900"/>
              <a:gd name="connsiteY19" fmla="*/ 2499044 h 2585207"/>
              <a:gd name="connsiteX20" fmla="*/ 2829159 w 4322900"/>
              <a:gd name="connsiteY20" fmla="*/ 2481835 h 2585207"/>
              <a:gd name="connsiteX21" fmla="*/ 3028784 w 4322900"/>
              <a:gd name="connsiteY21" fmla="*/ 2123900 h 2585207"/>
              <a:gd name="connsiteX22" fmla="*/ 3149247 w 4322900"/>
              <a:gd name="connsiteY22" fmla="*/ 2196175 h 2585207"/>
              <a:gd name="connsiteX23" fmla="*/ 3355755 w 4322900"/>
              <a:gd name="connsiteY23" fmla="*/ 1576671 h 2585207"/>
              <a:gd name="connsiteX24" fmla="*/ 3459009 w 4322900"/>
              <a:gd name="connsiteY24" fmla="*/ 1463095 h 2585207"/>
              <a:gd name="connsiteX25" fmla="*/ 3527845 w 4322900"/>
              <a:gd name="connsiteY25" fmla="*/ 1500953 h 2585207"/>
              <a:gd name="connsiteX26" fmla="*/ 3565704 w 4322900"/>
              <a:gd name="connsiteY26" fmla="*/ 1511278 h 2585207"/>
              <a:gd name="connsiteX27" fmla="*/ 3696493 w 4322900"/>
              <a:gd name="connsiteY27" fmla="*/ 1673038 h 2585207"/>
              <a:gd name="connsiteX28" fmla="*/ 3792863 w 4322900"/>
              <a:gd name="connsiteY28" fmla="*/ 1879539 h 2585207"/>
              <a:gd name="connsiteX29" fmla="*/ 3920210 w 4322900"/>
              <a:gd name="connsiteY29" fmla="*/ 1931165 h 2585207"/>
              <a:gd name="connsiteX30" fmla="*/ 4002813 w 4322900"/>
              <a:gd name="connsiteY30" fmla="*/ 2082599 h 2585207"/>
              <a:gd name="connsiteX31" fmla="*/ 4102625 w 4322900"/>
              <a:gd name="connsiteY31" fmla="*/ 1931165 h 2585207"/>
              <a:gd name="connsiteX32" fmla="*/ 4219646 w 4322900"/>
              <a:gd name="connsiteY32" fmla="*/ 2433652 h 2585207"/>
              <a:gd name="connsiteX33" fmla="*/ 4322900 w 4322900"/>
              <a:gd name="connsiteY33" fmla="*/ 2326959 h 2585207"/>
              <a:gd name="connsiteX0" fmla="*/ 0 w 4322900"/>
              <a:gd name="connsiteY0" fmla="*/ 723131 h 2585207"/>
              <a:gd name="connsiteX1" fmla="*/ 92929 w 4322900"/>
              <a:gd name="connsiteY1" fmla="*/ 1191201 h 2585207"/>
              <a:gd name="connsiteX2" fmla="*/ 223717 w 4322900"/>
              <a:gd name="connsiteY2" fmla="*/ 1239385 h 2585207"/>
              <a:gd name="connsiteX3" fmla="*/ 340738 w 4322900"/>
              <a:gd name="connsiteY3" fmla="*/ 1469978 h 2585207"/>
              <a:gd name="connsiteX4" fmla="*/ 423342 w 4322900"/>
              <a:gd name="connsiteY4" fmla="*/ 544163 h 2585207"/>
              <a:gd name="connsiteX5" fmla="*/ 533479 w 4322900"/>
              <a:gd name="connsiteY5" fmla="*/ 688714 h 2585207"/>
              <a:gd name="connsiteX6" fmla="*/ 643617 w 4322900"/>
              <a:gd name="connsiteY6" fmla="*/ 7259 h 2585207"/>
              <a:gd name="connsiteX7" fmla="*/ 857008 w 4322900"/>
              <a:gd name="connsiteY7" fmla="*/ 1194643 h 2585207"/>
              <a:gd name="connsiteX8" fmla="*/ 980913 w 4322900"/>
              <a:gd name="connsiteY8" fmla="*/ 523513 h 2585207"/>
              <a:gd name="connsiteX9" fmla="*/ 1070400 w 4322900"/>
              <a:gd name="connsiteY9" fmla="*/ 661181 h 2585207"/>
              <a:gd name="connsiteX10" fmla="*/ 1173654 w 4322900"/>
              <a:gd name="connsiteY10" fmla="*/ 702481 h 2585207"/>
              <a:gd name="connsiteX11" fmla="*/ 1404254 w 4322900"/>
              <a:gd name="connsiteY11" fmla="*/ 1576671 h 2585207"/>
              <a:gd name="connsiteX12" fmla="*/ 1541926 w 4322900"/>
              <a:gd name="connsiteY12" fmla="*/ 1652388 h 2585207"/>
              <a:gd name="connsiteX13" fmla="*/ 1614204 w 4322900"/>
              <a:gd name="connsiteY13" fmla="*/ 1363286 h 2585207"/>
              <a:gd name="connsiteX14" fmla="*/ 1717458 w 4322900"/>
              <a:gd name="connsiteY14" fmla="*/ 1965582 h 2585207"/>
              <a:gd name="connsiteX15" fmla="*/ 1944617 w 4322900"/>
              <a:gd name="connsiteY15" fmla="*/ 623322 h 2585207"/>
              <a:gd name="connsiteX16" fmla="*/ 2047871 w 4322900"/>
              <a:gd name="connsiteY16" fmla="*/ 1067300 h 2585207"/>
              <a:gd name="connsiteX17" fmla="*/ 2175217 w 4322900"/>
              <a:gd name="connsiteY17" fmla="*/ 809173 h 2585207"/>
              <a:gd name="connsiteX18" fmla="*/ 2275030 w 4322900"/>
              <a:gd name="connsiteY18" fmla="*/ 1456211 h 2585207"/>
              <a:gd name="connsiteX19" fmla="*/ 2584792 w 4322900"/>
              <a:gd name="connsiteY19" fmla="*/ 2499044 h 2585207"/>
              <a:gd name="connsiteX20" fmla="*/ 2829159 w 4322900"/>
              <a:gd name="connsiteY20" fmla="*/ 2481835 h 2585207"/>
              <a:gd name="connsiteX21" fmla="*/ 3028784 w 4322900"/>
              <a:gd name="connsiteY21" fmla="*/ 2123900 h 2585207"/>
              <a:gd name="connsiteX22" fmla="*/ 3149247 w 4322900"/>
              <a:gd name="connsiteY22" fmla="*/ 2196175 h 2585207"/>
              <a:gd name="connsiteX23" fmla="*/ 3355755 w 4322900"/>
              <a:gd name="connsiteY23" fmla="*/ 1576671 h 2585207"/>
              <a:gd name="connsiteX24" fmla="*/ 3459009 w 4322900"/>
              <a:gd name="connsiteY24" fmla="*/ 1463095 h 2585207"/>
              <a:gd name="connsiteX25" fmla="*/ 3527845 w 4322900"/>
              <a:gd name="connsiteY25" fmla="*/ 1500953 h 2585207"/>
              <a:gd name="connsiteX26" fmla="*/ 3565704 w 4322900"/>
              <a:gd name="connsiteY26" fmla="*/ 1511278 h 2585207"/>
              <a:gd name="connsiteX27" fmla="*/ 3696493 w 4322900"/>
              <a:gd name="connsiteY27" fmla="*/ 1673038 h 2585207"/>
              <a:gd name="connsiteX28" fmla="*/ 3792863 w 4322900"/>
              <a:gd name="connsiteY28" fmla="*/ 1879539 h 2585207"/>
              <a:gd name="connsiteX29" fmla="*/ 3920210 w 4322900"/>
              <a:gd name="connsiteY29" fmla="*/ 1931165 h 2585207"/>
              <a:gd name="connsiteX30" fmla="*/ 4002813 w 4322900"/>
              <a:gd name="connsiteY30" fmla="*/ 2082599 h 2585207"/>
              <a:gd name="connsiteX31" fmla="*/ 4102625 w 4322900"/>
              <a:gd name="connsiteY31" fmla="*/ 1931165 h 2585207"/>
              <a:gd name="connsiteX32" fmla="*/ 4219646 w 4322900"/>
              <a:gd name="connsiteY32" fmla="*/ 2433652 h 2585207"/>
              <a:gd name="connsiteX33" fmla="*/ 4322900 w 4322900"/>
              <a:gd name="connsiteY33" fmla="*/ 2326959 h 2585207"/>
              <a:gd name="connsiteX0" fmla="*/ 0 w 4322900"/>
              <a:gd name="connsiteY0" fmla="*/ 723131 h 2585207"/>
              <a:gd name="connsiteX1" fmla="*/ 92929 w 4322900"/>
              <a:gd name="connsiteY1" fmla="*/ 1191201 h 2585207"/>
              <a:gd name="connsiteX2" fmla="*/ 223717 w 4322900"/>
              <a:gd name="connsiteY2" fmla="*/ 1239385 h 2585207"/>
              <a:gd name="connsiteX3" fmla="*/ 340738 w 4322900"/>
              <a:gd name="connsiteY3" fmla="*/ 1469978 h 2585207"/>
              <a:gd name="connsiteX4" fmla="*/ 423342 w 4322900"/>
              <a:gd name="connsiteY4" fmla="*/ 544163 h 2585207"/>
              <a:gd name="connsiteX5" fmla="*/ 533479 w 4322900"/>
              <a:gd name="connsiteY5" fmla="*/ 688714 h 2585207"/>
              <a:gd name="connsiteX6" fmla="*/ 643617 w 4322900"/>
              <a:gd name="connsiteY6" fmla="*/ 7259 h 2585207"/>
              <a:gd name="connsiteX7" fmla="*/ 857008 w 4322900"/>
              <a:gd name="connsiteY7" fmla="*/ 1194643 h 2585207"/>
              <a:gd name="connsiteX8" fmla="*/ 980913 w 4322900"/>
              <a:gd name="connsiteY8" fmla="*/ 523513 h 2585207"/>
              <a:gd name="connsiteX9" fmla="*/ 1070400 w 4322900"/>
              <a:gd name="connsiteY9" fmla="*/ 661181 h 2585207"/>
              <a:gd name="connsiteX10" fmla="*/ 1173654 w 4322900"/>
              <a:gd name="connsiteY10" fmla="*/ 702481 h 2585207"/>
              <a:gd name="connsiteX11" fmla="*/ 1404254 w 4322900"/>
              <a:gd name="connsiteY11" fmla="*/ 1576671 h 2585207"/>
              <a:gd name="connsiteX12" fmla="*/ 1541926 w 4322900"/>
              <a:gd name="connsiteY12" fmla="*/ 1652388 h 2585207"/>
              <a:gd name="connsiteX13" fmla="*/ 1614204 w 4322900"/>
              <a:gd name="connsiteY13" fmla="*/ 1363286 h 2585207"/>
              <a:gd name="connsiteX14" fmla="*/ 1717458 w 4322900"/>
              <a:gd name="connsiteY14" fmla="*/ 1965582 h 2585207"/>
              <a:gd name="connsiteX15" fmla="*/ 1944617 w 4322900"/>
              <a:gd name="connsiteY15" fmla="*/ 623322 h 2585207"/>
              <a:gd name="connsiteX16" fmla="*/ 2047871 w 4322900"/>
              <a:gd name="connsiteY16" fmla="*/ 1067300 h 2585207"/>
              <a:gd name="connsiteX17" fmla="*/ 2175217 w 4322900"/>
              <a:gd name="connsiteY17" fmla="*/ 809173 h 2585207"/>
              <a:gd name="connsiteX18" fmla="*/ 2275030 w 4322900"/>
              <a:gd name="connsiteY18" fmla="*/ 1456211 h 2585207"/>
              <a:gd name="connsiteX19" fmla="*/ 2584792 w 4322900"/>
              <a:gd name="connsiteY19" fmla="*/ 2499044 h 2585207"/>
              <a:gd name="connsiteX20" fmla="*/ 2829159 w 4322900"/>
              <a:gd name="connsiteY20" fmla="*/ 2481835 h 2585207"/>
              <a:gd name="connsiteX21" fmla="*/ 3028784 w 4322900"/>
              <a:gd name="connsiteY21" fmla="*/ 2123900 h 2585207"/>
              <a:gd name="connsiteX22" fmla="*/ 3149247 w 4322900"/>
              <a:gd name="connsiteY22" fmla="*/ 2196175 h 2585207"/>
              <a:gd name="connsiteX23" fmla="*/ 3355755 w 4322900"/>
              <a:gd name="connsiteY23" fmla="*/ 1576671 h 2585207"/>
              <a:gd name="connsiteX24" fmla="*/ 3459009 w 4322900"/>
              <a:gd name="connsiteY24" fmla="*/ 1463095 h 2585207"/>
              <a:gd name="connsiteX25" fmla="*/ 3527845 w 4322900"/>
              <a:gd name="connsiteY25" fmla="*/ 1500953 h 2585207"/>
              <a:gd name="connsiteX26" fmla="*/ 3565704 w 4322900"/>
              <a:gd name="connsiteY26" fmla="*/ 1511278 h 2585207"/>
              <a:gd name="connsiteX27" fmla="*/ 3696493 w 4322900"/>
              <a:gd name="connsiteY27" fmla="*/ 1673038 h 2585207"/>
              <a:gd name="connsiteX28" fmla="*/ 3792863 w 4322900"/>
              <a:gd name="connsiteY28" fmla="*/ 1879539 h 2585207"/>
              <a:gd name="connsiteX29" fmla="*/ 3920210 w 4322900"/>
              <a:gd name="connsiteY29" fmla="*/ 1931165 h 2585207"/>
              <a:gd name="connsiteX30" fmla="*/ 4002813 w 4322900"/>
              <a:gd name="connsiteY30" fmla="*/ 2082599 h 2585207"/>
              <a:gd name="connsiteX31" fmla="*/ 4102625 w 4322900"/>
              <a:gd name="connsiteY31" fmla="*/ 1931165 h 2585207"/>
              <a:gd name="connsiteX32" fmla="*/ 4219646 w 4322900"/>
              <a:gd name="connsiteY32" fmla="*/ 2433652 h 2585207"/>
              <a:gd name="connsiteX33" fmla="*/ 4322900 w 4322900"/>
              <a:gd name="connsiteY33" fmla="*/ 2326959 h 2585207"/>
              <a:gd name="connsiteX0" fmla="*/ 0 w 4322900"/>
              <a:gd name="connsiteY0" fmla="*/ 723131 h 2585207"/>
              <a:gd name="connsiteX1" fmla="*/ 92929 w 4322900"/>
              <a:gd name="connsiteY1" fmla="*/ 1191201 h 2585207"/>
              <a:gd name="connsiteX2" fmla="*/ 223717 w 4322900"/>
              <a:gd name="connsiteY2" fmla="*/ 1239385 h 2585207"/>
              <a:gd name="connsiteX3" fmla="*/ 340738 w 4322900"/>
              <a:gd name="connsiteY3" fmla="*/ 1469978 h 2585207"/>
              <a:gd name="connsiteX4" fmla="*/ 423342 w 4322900"/>
              <a:gd name="connsiteY4" fmla="*/ 544163 h 2585207"/>
              <a:gd name="connsiteX5" fmla="*/ 533479 w 4322900"/>
              <a:gd name="connsiteY5" fmla="*/ 688714 h 2585207"/>
              <a:gd name="connsiteX6" fmla="*/ 643617 w 4322900"/>
              <a:gd name="connsiteY6" fmla="*/ 7259 h 2585207"/>
              <a:gd name="connsiteX7" fmla="*/ 857008 w 4322900"/>
              <a:gd name="connsiteY7" fmla="*/ 1194643 h 2585207"/>
              <a:gd name="connsiteX8" fmla="*/ 980913 w 4322900"/>
              <a:gd name="connsiteY8" fmla="*/ 523513 h 2585207"/>
              <a:gd name="connsiteX9" fmla="*/ 1070400 w 4322900"/>
              <a:gd name="connsiteY9" fmla="*/ 661181 h 2585207"/>
              <a:gd name="connsiteX10" fmla="*/ 1173654 w 4322900"/>
              <a:gd name="connsiteY10" fmla="*/ 702481 h 2585207"/>
              <a:gd name="connsiteX11" fmla="*/ 1404254 w 4322900"/>
              <a:gd name="connsiteY11" fmla="*/ 1576671 h 2585207"/>
              <a:gd name="connsiteX12" fmla="*/ 1541926 w 4322900"/>
              <a:gd name="connsiteY12" fmla="*/ 1652388 h 2585207"/>
              <a:gd name="connsiteX13" fmla="*/ 1614204 w 4322900"/>
              <a:gd name="connsiteY13" fmla="*/ 1363286 h 2585207"/>
              <a:gd name="connsiteX14" fmla="*/ 1717458 w 4322900"/>
              <a:gd name="connsiteY14" fmla="*/ 1965582 h 2585207"/>
              <a:gd name="connsiteX15" fmla="*/ 1944617 w 4322900"/>
              <a:gd name="connsiteY15" fmla="*/ 623322 h 2585207"/>
              <a:gd name="connsiteX16" fmla="*/ 2047871 w 4322900"/>
              <a:gd name="connsiteY16" fmla="*/ 1067300 h 2585207"/>
              <a:gd name="connsiteX17" fmla="*/ 2175217 w 4322900"/>
              <a:gd name="connsiteY17" fmla="*/ 809173 h 2585207"/>
              <a:gd name="connsiteX18" fmla="*/ 2275030 w 4322900"/>
              <a:gd name="connsiteY18" fmla="*/ 1456211 h 2585207"/>
              <a:gd name="connsiteX19" fmla="*/ 2584792 w 4322900"/>
              <a:gd name="connsiteY19" fmla="*/ 2499044 h 2585207"/>
              <a:gd name="connsiteX20" fmla="*/ 2829159 w 4322900"/>
              <a:gd name="connsiteY20" fmla="*/ 2481835 h 2585207"/>
              <a:gd name="connsiteX21" fmla="*/ 3028784 w 4322900"/>
              <a:gd name="connsiteY21" fmla="*/ 2123900 h 2585207"/>
              <a:gd name="connsiteX22" fmla="*/ 3149247 w 4322900"/>
              <a:gd name="connsiteY22" fmla="*/ 2196175 h 2585207"/>
              <a:gd name="connsiteX23" fmla="*/ 3355755 w 4322900"/>
              <a:gd name="connsiteY23" fmla="*/ 1576671 h 2585207"/>
              <a:gd name="connsiteX24" fmla="*/ 3459009 w 4322900"/>
              <a:gd name="connsiteY24" fmla="*/ 1463095 h 2585207"/>
              <a:gd name="connsiteX25" fmla="*/ 3527845 w 4322900"/>
              <a:gd name="connsiteY25" fmla="*/ 1500953 h 2585207"/>
              <a:gd name="connsiteX26" fmla="*/ 3565704 w 4322900"/>
              <a:gd name="connsiteY26" fmla="*/ 1511278 h 2585207"/>
              <a:gd name="connsiteX27" fmla="*/ 3696493 w 4322900"/>
              <a:gd name="connsiteY27" fmla="*/ 1673038 h 2585207"/>
              <a:gd name="connsiteX28" fmla="*/ 3792863 w 4322900"/>
              <a:gd name="connsiteY28" fmla="*/ 1879539 h 2585207"/>
              <a:gd name="connsiteX29" fmla="*/ 3920210 w 4322900"/>
              <a:gd name="connsiteY29" fmla="*/ 1931165 h 2585207"/>
              <a:gd name="connsiteX30" fmla="*/ 4002813 w 4322900"/>
              <a:gd name="connsiteY30" fmla="*/ 2082599 h 2585207"/>
              <a:gd name="connsiteX31" fmla="*/ 4102625 w 4322900"/>
              <a:gd name="connsiteY31" fmla="*/ 1931165 h 2585207"/>
              <a:gd name="connsiteX32" fmla="*/ 4219646 w 4322900"/>
              <a:gd name="connsiteY32" fmla="*/ 2433652 h 2585207"/>
              <a:gd name="connsiteX33" fmla="*/ 4322900 w 4322900"/>
              <a:gd name="connsiteY33" fmla="*/ 2326959 h 2585207"/>
              <a:gd name="connsiteX0" fmla="*/ 0 w 4322900"/>
              <a:gd name="connsiteY0" fmla="*/ 723131 h 2585207"/>
              <a:gd name="connsiteX1" fmla="*/ 92929 w 4322900"/>
              <a:gd name="connsiteY1" fmla="*/ 1191201 h 2585207"/>
              <a:gd name="connsiteX2" fmla="*/ 223717 w 4322900"/>
              <a:gd name="connsiteY2" fmla="*/ 1239385 h 2585207"/>
              <a:gd name="connsiteX3" fmla="*/ 316646 w 4322900"/>
              <a:gd name="connsiteY3" fmla="*/ 1490628 h 2585207"/>
              <a:gd name="connsiteX4" fmla="*/ 423342 w 4322900"/>
              <a:gd name="connsiteY4" fmla="*/ 544163 h 2585207"/>
              <a:gd name="connsiteX5" fmla="*/ 533479 w 4322900"/>
              <a:gd name="connsiteY5" fmla="*/ 688714 h 2585207"/>
              <a:gd name="connsiteX6" fmla="*/ 643617 w 4322900"/>
              <a:gd name="connsiteY6" fmla="*/ 7259 h 2585207"/>
              <a:gd name="connsiteX7" fmla="*/ 857008 w 4322900"/>
              <a:gd name="connsiteY7" fmla="*/ 1194643 h 2585207"/>
              <a:gd name="connsiteX8" fmla="*/ 980913 w 4322900"/>
              <a:gd name="connsiteY8" fmla="*/ 523513 h 2585207"/>
              <a:gd name="connsiteX9" fmla="*/ 1070400 w 4322900"/>
              <a:gd name="connsiteY9" fmla="*/ 661181 h 2585207"/>
              <a:gd name="connsiteX10" fmla="*/ 1173654 w 4322900"/>
              <a:gd name="connsiteY10" fmla="*/ 702481 h 2585207"/>
              <a:gd name="connsiteX11" fmla="*/ 1404254 w 4322900"/>
              <a:gd name="connsiteY11" fmla="*/ 1576671 h 2585207"/>
              <a:gd name="connsiteX12" fmla="*/ 1541926 w 4322900"/>
              <a:gd name="connsiteY12" fmla="*/ 1652388 h 2585207"/>
              <a:gd name="connsiteX13" fmla="*/ 1614204 w 4322900"/>
              <a:gd name="connsiteY13" fmla="*/ 1363286 h 2585207"/>
              <a:gd name="connsiteX14" fmla="*/ 1717458 w 4322900"/>
              <a:gd name="connsiteY14" fmla="*/ 1965582 h 2585207"/>
              <a:gd name="connsiteX15" fmla="*/ 1944617 w 4322900"/>
              <a:gd name="connsiteY15" fmla="*/ 623322 h 2585207"/>
              <a:gd name="connsiteX16" fmla="*/ 2047871 w 4322900"/>
              <a:gd name="connsiteY16" fmla="*/ 1067300 h 2585207"/>
              <a:gd name="connsiteX17" fmla="*/ 2175217 w 4322900"/>
              <a:gd name="connsiteY17" fmla="*/ 809173 h 2585207"/>
              <a:gd name="connsiteX18" fmla="*/ 2275030 w 4322900"/>
              <a:gd name="connsiteY18" fmla="*/ 1456211 h 2585207"/>
              <a:gd name="connsiteX19" fmla="*/ 2584792 w 4322900"/>
              <a:gd name="connsiteY19" fmla="*/ 2499044 h 2585207"/>
              <a:gd name="connsiteX20" fmla="*/ 2829159 w 4322900"/>
              <a:gd name="connsiteY20" fmla="*/ 2481835 h 2585207"/>
              <a:gd name="connsiteX21" fmla="*/ 3028784 w 4322900"/>
              <a:gd name="connsiteY21" fmla="*/ 2123900 h 2585207"/>
              <a:gd name="connsiteX22" fmla="*/ 3149247 w 4322900"/>
              <a:gd name="connsiteY22" fmla="*/ 2196175 h 2585207"/>
              <a:gd name="connsiteX23" fmla="*/ 3355755 w 4322900"/>
              <a:gd name="connsiteY23" fmla="*/ 1576671 h 2585207"/>
              <a:gd name="connsiteX24" fmla="*/ 3459009 w 4322900"/>
              <a:gd name="connsiteY24" fmla="*/ 1463095 h 2585207"/>
              <a:gd name="connsiteX25" fmla="*/ 3527845 w 4322900"/>
              <a:gd name="connsiteY25" fmla="*/ 1500953 h 2585207"/>
              <a:gd name="connsiteX26" fmla="*/ 3565704 w 4322900"/>
              <a:gd name="connsiteY26" fmla="*/ 1511278 h 2585207"/>
              <a:gd name="connsiteX27" fmla="*/ 3696493 w 4322900"/>
              <a:gd name="connsiteY27" fmla="*/ 1673038 h 2585207"/>
              <a:gd name="connsiteX28" fmla="*/ 3792863 w 4322900"/>
              <a:gd name="connsiteY28" fmla="*/ 1879539 h 2585207"/>
              <a:gd name="connsiteX29" fmla="*/ 3920210 w 4322900"/>
              <a:gd name="connsiteY29" fmla="*/ 1931165 h 2585207"/>
              <a:gd name="connsiteX30" fmla="*/ 4002813 w 4322900"/>
              <a:gd name="connsiteY30" fmla="*/ 2082599 h 2585207"/>
              <a:gd name="connsiteX31" fmla="*/ 4102625 w 4322900"/>
              <a:gd name="connsiteY31" fmla="*/ 1931165 h 2585207"/>
              <a:gd name="connsiteX32" fmla="*/ 4219646 w 4322900"/>
              <a:gd name="connsiteY32" fmla="*/ 2433652 h 2585207"/>
              <a:gd name="connsiteX33" fmla="*/ 4322900 w 4322900"/>
              <a:gd name="connsiteY33" fmla="*/ 2326959 h 2585207"/>
              <a:gd name="connsiteX0" fmla="*/ 0 w 4322900"/>
              <a:gd name="connsiteY0" fmla="*/ 723131 h 2585207"/>
              <a:gd name="connsiteX1" fmla="*/ 92929 w 4322900"/>
              <a:gd name="connsiteY1" fmla="*/ 1191201 h 2585207"/>
              <a:gd name="connsiteX2" fmla="*/ 223717 w 4322900"/>
              <a:gd name="connsiteY2" fmla="*/ 1239385 h 2585207"/>
              <a:gd name="connsiteX3" fmla="*/ 316646 w 4322900"/>
              <a:gd name="connsiteY3" fmla="*/ 1490628 h 2585207"/>
              <a:gd name="connsiteX4" fmla="*/ 423342 w 4322900"/>
              <a:gd name="connsiteY4" fmla="*/ 544163 h 2585207"/>
              <a:gd name="connsiteX5" fmla="*/ 533479 w 4322900"/>
              <a:gd name="connsiteY5" fmla="*/ 688714 h 2585207"/>
              <a:gd name="connsiteX6" fmla="*/ 643617 w 4322900"/>
              <a:gd name="connsiteY6" fmla="*/ 7259 h 2585207"/>
              <a:gd name="connsiteX7" fmla="*/ 857008 w 4322900"/>
              <a:gd name="connsiteY7" fmla="*/ 1194643 h 2585207"/>
              <a:gd name="connsiteX8" fmla="*/ 980913 w 4322900"/>
              <a:gd name="connsiteY8" fmla="*/ 523513 h 2585207"/>
              <a:gd name="connsiteX9" fmla="*/ 1070400 w 4322900"/>
              <a:gd name="connsiteY9" fmla="*/ 661181 h 2585207"/>
              <a:gd name="connsiteX10" fmla="*/ 1173654 w 4322900"/>
              <a:gd name="connsiteY10" fmla="*/ 702481 h 2585207"/>
              <a:gd name="connsiteX11" fmla="*/ 1404254 w 4322900"/>
              <a:gd name="connsiteY11" fmla="*/ 1576671 h 2585207"/>
              <a:gd name="connsiteX12" fmla="*/ 1541926 w 4322900"/>
              <a:gd name="connsiteY12" fmla="*/ 1652388 h 2585207"/>
              <a:gd name="connsiteX13" fmla="*/ 1614204 w 4322900"/>
              <a:gd name="connsiteY13" fmla="*/ 1363286 h 2585207"/>
              <a:gd name="connsiteX14" fmla="*/ 1717458 w 4322900"/>
              <a:gd name="connsiteY14" fmla="*/ 1965582 h 2585207"/>
              <a:gd name="connsiteX15" fmla="*/ 1944617 w 4322900"/>
              <a:gd name="connsiteY15" fmla="*/ 623322 h 2585207"/>
              <a:gd name="connsiteX16" fmla="*/ 2047871 w 4322900"/>
              <a:gd name="connsiteY16" fmla="*/ 1067300 h 2585207"/>
              <a:gd name="connsiteX17" fmla="*/ 2175217 w 4322900"/>
              <a:gd name="connsiteY17" fmla="*/ 809173 h 2585207"/>
              <a:gd name="connsiteX18" fmla="*/ 2275030 w 4322900"/>
              <a:gd name="connsiteY18" fmla="*/ 1456211 h 2585207"/>
              <a:gd name="connsiteX19" fmla="*/ 2584792 w 4322900"/>
              <a:gd name="connsiteY19" fmla="*/ 2499044 h 2585207"/>
              <a:gd name="connsiteX20" fmla="*/ 2829159 w 4322900"/>
              <a:gd name="connsiteY20" fmla="*/ 2481835 h 2585207"/>
              <a:gd name="connsiteX21" fmla="*/ 3028784 w 4322900"/>
              <a:gd name="connsiteY21" fmla="*/ 2123900 h 2585207"/>
              <a:gd name="connsiteX22" fmla="*/ 3149247 w 4322900"/>
              <a:gd name="connsiteY22" fmla="*/ 2196175 h 2585207"/>
              <a:gd name="connsiteX23" fmla="*/ 3355755 w 4322900"/>
              <a:gd name="connsiteY23" fmla="*/ 1576671 h 2585207"/>
              <a:gd name="connsiteX24" fmla="*/ 3459009 w 4322900"/>
              <a:gd name="connsiteY24" fmla="*/ 1463095 h 2585207"/>
              <a:gd name="connsiteX25" fmla="*/ 3527845 w 4322900"/>
              <a:gd name="connsiteY25" fmla="*/ 1500953 h 2585207"/>
              <a:gd name="connsiteX26" fmla="*/ 3565704 w 4322900"/>
              <a:gd name="connsiteY26" fmla="*/ 1511278 h 2585207"/>
              <a:gd name="connsiteX27" fmla="*/ 3696493 w 4322900"/>
              <a:gd name="connsiteY27" fmla="*/ 1673038 h 2585207"/>
              <a:gd name="connsiteX28" fmla="*/ 3792863 w 4322900"/>
              <a:gd name="connsiteY28" fmla="*/ 1879539 h 2585207"/>
              <a:gd name="connsiteX29" fmla="*/ 3920210 w 4322900"/>
              <a:gd name="connsiteY29" fmla="*/ 1931165 h 2585207"/>
              <a:gd name="connsiteX30" fmla="*/ 4002813 w 4322900"/>
              <a:gd name="connsiteY30" fmla="*/ 2082599 h 2585207"/>
              <a:gd name="connsiteX31" fmla="*/ 4102625 w 4322900"/>
              <a:gd name="connsiteY31" fmla="*/ 1931165 h 2585207"/>
              <a:gd name="connsiteX32" fmla="*/ 4219646 w 4322900"/>
              <a:gd name="connsiteY32" fmla="*/ 2433652 h 2585207"/>
              <a:gd name="connsiteX33" fmla="*/ 4322900 w 4322900"/>
              <a:gd name="connsiteY33" fmla="*/ 2326959 h 2585207"/>
              <a:gd name="connsiteX0" fmla="*/ 0 w 4322900"/>
              <a:gd name="connsiteY0" fmla="*/ 715872 h 2577948"/>
              <a:gd name="connsiteX1" fmla="*/ 92929 w 4322900"/>
              <a:gd name="connsiteY1" fmla="*/ 1183942 h 2577948"/>
              <a:gd name="connsiteX2" fmla="*/ 223717 w 4322900"/>
              <a:gd name="connsiteY2" fmla="*/ 1232126 h 2577948"/>
              <a:gd name="connsiteX3" fmla="*/ 316646 w 4322900"/>
              <a:gd name="connsiteY3" fmla="*/ 1483369 h 2577948"/>
              <a:gd name="connsiteX4" fmla="*/ 423342 w 4322900"/>
              <a:gd name="connsiteY4" fmla="*/ 536904 h 2577948"/>
              <a:gd name="connsiteX5" fmla="*/ 533479 w 4322900"/>
              <a:gd name="connsiteY5" fmla="*/ 681455 h 2577948"/>
              <a:gd name="connsiteX6" fmla="*/ 643617 w 4322900"/>
              <a:gd name="connsiteY6" fmla="*/ 0 h 2577948"/>
              <a:gd name="connsiteX7" fmla="*/ 857008 w 4322900"/>
              <a:gd name="connsiteY7" fmla="*/ 1187384 h 2577948"/>
              <a:gd name="connsiteX8" fmla="*/ 980913 w 4322900"/>
              <a:gd name="connsiteY8" fmla="*/ 516254 h 2577948"/>
              <a:gd name="connsiteX9" fmla="*/ 1070400 w 4322900"/>
              <a:gd name="connsiteY9" fmla="*/ 653922 h 2577948"/>
              <a:gd name="connsiteX10" fmla="*/ 1173654 w 4322900"/>
              <a:gd name="connsiteY10" fmla="*/ 695222 h 2577948"/>
              <a:gd name="connsiteX11" fmla="*/ 1404254 w 4322900"/>
              <a:gd name="connsiteY11" fmla="*/ 1569412 h 2577948"/>
              <a:gd name="connsiteX12" fmla="*/ 1541926 w 4322900"/>
              <a:gd name="connsiteY12" fmla="*/ 1645129 h 2577948"/>
              <a:gd name="connsiteX13" fmla="*/ 1614204 w 4322900"/>
              <a:gd name="connsiteY13" fmla="*/ 1356027 h 2577948"/>
              <a:gd name="connsiteX14" fmla="*/ 1717458 w 4322900"/>
              <a:gd name="connsiteY14" fmla="*/ 1958323 h 2577948"/>
              <a:gd name="connsiteX15" fmla="*/ 1944617 w 4322900"/>
              <a:gd name="connsiteY15" fmla="*/ 616063 h 2577948"/>
              <a:gd name="connsiteX16" fmla="*/ 2047871 w 4322900"/>
              <a:gd name="connsiteY16" fmla="*/ 1060041 h 2577948"/>
              <a:gd name="connsiteX17" fmla="*/ 2175217 w 4322900"/>
              <a:gd name="connsiteY17" fmla="*/ 801914 h 2577948"/>
              <a:gd name="connsiteX18" fmla="*/ 2275030 w 4322900"/>
              <a:gd name="connsiteY18" fmla="*/ 1448952 h 2577948"/>
              <a:gd name="connsiteX19" fmla="*/ 2584792 w 4322900"/>
              <a:gd name="connsiteY19" fmla="*/ 2491785 h 2577948"/>
              <a:gd name="connsiteX20" fmla="*/ 2829159 w 4322900"/>
              <a:gd name="connsiteY20" fmla="*/ 2474576 h 2577948"/>
              <a:gd name="connsiteX21" fmla="*/ 3028784 w 4322900"/>
              <a:gd name="connsiteY21" fmla="*/ 2116641 h 2577948"/>
              <a:gd name="connsiteX22" fmla="*/ 3149247 w 4322900"/>
              <a:gd name="connsiteY22" fmla="*/ 2188916 h 2577948"/>
              <a:gd name="connsiteX23" fmla="*/ 3355755 w 4322900"/>
              <a:gd name="connsiteY23" fmla="*/ 1569412 h 2577948"/>
              <a:gd name="connsiteX24" fmla="*/ 3459009 w 4322900"/>
              <a:gd name="connsiteY24" fmla="*/ 1455836 h 2577948"/>
              <a:gd name="connsiteX25" fmla="*/ 3527845 w 4322900"/>
              <a:gd name="connsiteY25" fmla="*/ 1493694 h 2577948"/>
              <a:gd name="connsiteX26" fmla="*/ 3565704 w 4322900"/>
              <a:gd name="connsiteY26" fmla="*/ 1504019 h 2577948"/>
              <a:gd name="connsiteX27" fmla="*/ 3696493 w 4322900"/>
              <a:gd name="connsiteY27" fmla="*/ 1665779 h 2577948"/>
              <a:gd name="connsiteX28" fmla="*/ 3792863 w 4322900"/>
              <a:gd name="connsiteY28" fmla="*/ 1872280 h 2577948"/>
              <a:gd name="connsiteX29" fmla="*/ 3920210 w 4322900"/>
              <a:gd name="connsiteY29" fmla="*/ 1923906 h 2577948"/>
              <a:gd name="connsiteX30" fmla="*/ 4002813 w 4322900"/>
              <a:gd name="connsiteY30" fmla="*/ 2075340 h 2577948"/>
              <a:gd name="connsiteX31" fmla="*/ 4102625 w 4322900"/>
              <a:gd name="connsiteY31" fmla="*/ 1923906 h 2577948"/>
              <a:gd name="connsiteX32" fmla="*/ 4219646 w 4322900"/>
              <a:gd name="connsiteY32" fmla="*/ 2426393 h 2577948"/>
              <a:gd name="connsiteX33" fmla="*/ 4322900 w 4322900"/>
              <a:gd name="connsiteY33" fmla="*/ 2319700 h 2577948"/>
              <a:gd name="connsiteX0" fmla="*/ 0 w 4322900"/>
              <a:gd name="connsiteY0" fmla="*/ 715872 h 2577948"/>
              <a:gd name="connsiteX1" fmla="*/ 92929 w 4322900"/>
              <a:gd name="connsiteY1" fmla="*/ 1183942 h 2577948"/>
              <a:gd name="connsiteX2" fmla="*/ 223717 w 4322900"/>
              <a:gd name="connsiteY2" fmla="*/ 1232126 h 2577948"/>
              <a:gd name="connsiteX3" fmla="*/ 316646 w 4322900"/>
              <a:gd name="connsiteY3" fmla="*/ 1483369 h 2577948"/>
              <a:gd name="connsiteX4" fmla="*/ 423342 w 4322900"/>
              <a:gd name="connsiteY4" fmla="*/ 536904 h 2577948"/>
              <a:gd name="connsiteX5" fmla="*/ 533479 w 4322900"/>
              <a:gd name="connsiteY5" fmla="*/ 681455 h 2577948"/>
              <a:gd name="connsiteX6" fmla="*/ 643617 w 4322900"/>
              <a:gd name="connsiteY6" fmla="*/ 0 h 2577948"/>
              <a:gd name="connsiteX7" fmla="*/ 857008 w 4322900"/>
              <a:gd name="connsiteY7" fmla="*/ 1187384 h 2577948"/>
              <a:gd name="connsiteX8" fmla="*/ 980913 w 4322900"/>
              <a:gd name="connsiteY8" fmla="*/ 516254 h 2577948"/>
              <a:gd name="connsiteX9" fmla="*/ 1070400 w 4322900"/>
              <a:gd name="connsiteY9" fmla="*/ 653922 h 2577948"/>
              <a:gd name="connsiteX10" fmla="*/ 1173654 w 4322900"/>
              <a:gd name="connsiteY10" fmla="*/ 695222 h 2577948"/>
              <a:gd name="connsiteX11" fmla="*/ 1404254 w 4322900"/>
              <a:gd name="connsiteY11" fmla="*/ 1569412 h 2577948"/>
              <a:gd name="connsiteX12" fmla="*/ 1541926 w 4322900"/>
              <a:gd name="connsiteY12" fmla="*/ 1645129 h 2577948"/>
              <a:gd name="connsiteX13" fmla="*/ 1614204 w 4322900"/>
              <a:gd name="connsiteY13" fmla="*/ 1356027 h 2577948"/>
              <a:gd name="connsiteX14" fmla="*/ 1717458 w 4322900"/>
              <a:gd name="connsiteY14" fmla="*/ 1958323 h 2577948"/>
              <a:gd name="connsiteX15" fmla="*/ 1944617 w 4322900"/>
              <a:gd name="connsiteY15" fmla="*/ 616063 h 2577948"/>
              <a:gd name="connsiteX16" fmla="*/ 2047871 w 4322900"/>
              <a:gd name="connsiteY16" fmla="*/ 1060041 h 2577948"/>
              <a:gd name="connsiteX17" fmla="*/ 2175217 w 4322900"/>
              <a:gd name="connsiteY17" fmla="*/ 801914 h 2577948"/>
              <a:gd name="connsiteX18" fmla="*/ 2275030 w 4322900"/>
              <a:gd name="connsiteY18" fmla="*/ 1448952 h 2577948"/>
              <a:gd name="connsiteX19" fmla="*/ 2584792 w 4322900"/>
              <a:gd name="connsiteY19" fmla="*/ 2491785 h 2577948"/>
              <a:gd name="connsiteX20" fmla="*/ 2829159 w 4322900"/>
              <a:gd name="connsiteY20" fmla="*/ 2474576 h 2577948"/>
              <a:gd name="connsiteX21" fmla="*/ 3028784 w 4322900"/>
              <a:gd name="connsiteY21" fmla="*/ 2116641 h 2577948"/>
              <a:gd name="connsiteX22" fmla="*/ 3149247 w 4322900"/>
              <a:gd name="connsiteY22" fmla="*/ 2188916 h 2577948"/>
              <a:gd name="connsiteX23" fmla="*/ 3355755 w 4322900"/>
              <a:gd name="connsiteY23" fmla="*/ 1569412 h 2577948"/>
              <a:gd name="connsiteX24" fmla="*/ 3459009 w 4322900"/>
              <a:gd name="connsiteY24" fmla="*/ 1455836 h 2577948"/>
              <a:gd name="connsiteX25" fmla="*/ 3527845 w 4322900"/>
              <a:gd name="connsiteY25" fmla="*/ 1493694 h 2577948"/>
              <a:gd name="connsiteX26" fmla="*/ 3565704 w 4322900"/>
              <a:gd name="connsiteY26" fmla="*/ 1504019 h 2577948"/>
              <a:gd name="connsiteX27" fmla="*/ 3696493 w 4322900"/>
              <a:gd name="connsiteY27" fmla="*/ 1665779 h 2577948"/>
              <a:gd name="connsiteX28" fmla="*/ 3792863 w 4322900"/>
              <a:gd name="connsiteY28" fmla="*/ 1872280 h 2577948"/>
              <a:gd name="connsiteX29" fmla="*/ 3920210 w 4322900"/>
              <a:gd name="connsiteY29" fmla="*/ 1923906 h 2577948"/>
              <a:gd name="connsiteX30" fmla="*/ 4002813 w 4322900"/>
              <a:gd name="connsiteY30" fmla="*/ 2075340 h 2577948"/>
              <a:gd name="connsiteX31" fmla="*/ 4102625 w 4322900"/>
              <a:gd name="connsiteY31" fmla="*/ 1923906 h 2577948"/>
              <a:gd name="connsiteX32" fmla="*/ 4219646 w 4322900"/>
              <a:gd name="connsiteY32" fmla="*/ 2426393 h 2577948"/>
              <a:gd name="connsiteX33" fmla="*/ 4322900 w 4322900"/>
              <a:gd name="connsiteY33" fmla="*/ 2319700 h 2577948"/>
              <a:gd name="connsiteX0" fmla="*/ 0 w 4322900"/>
              <a:gd name="connsiteY0" fmla="*/ 764056 h 2626132"/>
              <a:gd name="connsiteX1" fmla="*/ 92929 w 4322900"/>
              <a:gd name="connsiteY1" fmla="*/ 1232126 h 2626132"/>
              <a:gd name="connsiteX2" fmla="*/ 223717 w 4322900"/>
              <a:gd name="connsiteY2" fmla="*/ 1280310 h 2626132"/>
              <a:gd name="connsiteX3" fmla="*/ 316646 w 4322900"/>
              <a:gd name="connsiteY3" fmla="*/ 1531553 h 2626132"/>
              <a:gd name="connsiteX4" fmla="*/ 423342 w 4322900"/>
              <a:gd name="connsiteY4" fmla="*/ 585088 h 2626132"/>
              <a:gd name="connsiteX5" fmla="*/ 533479 w 4322900"/>
              <a:gd name="connsiteY5" fmla="*/ 729639 h 2626132"/>
              <a:gd name="connsiteX6" fmla="*/ 647059 w 4322900"/>
              <a:gd name="connsiteY6" fmla="*/ 0 h 2626132"/>
              <a:gd name="connsiteX7" fmla="*/ 857008 w 4322900"/>
              <a:gd name="connsiteY7" fmla="*/ 1235568 h 2626132"/>
              <a:gd name="connsiteX8" fmla="*/ 980913 w 4322900"/>
              <a:gd name="connsiteY8" fmla="*/ 564438 h 2626132"/>
              <a:gd name="connsiteX9" fmla="*/ 1070400 w 4322900"/>
              <a:gd name="connsiteY9" fmla="*/ 702106 h 2626132"/>
              <a:gd name="connsiteX10" fmla="*/ 1173654 w 4322900"/>
              <a:gd name="connsiteY10" fmla="*/ 743406 h 2626132"/>
              <a:gd name="connsiteX11" fmla="*/ 1404254 w 4322900"/>
              <a:gd name="connsiteY11" fmla="*/ 1617596 h 2626132"/>
              <a:gd name="connsiteX12" fmla="*/ 1541926 w 4322900"/>
              <a:gd name="connsiteY12" fmla="*/ 1693313 h 2626132"/>
              <a:gd name="connsiteX13" fmla="*/ 1614204 w 4322900"/>
              <a:gd name="connsiteY13" fmla="*/ 1404211 h 2626132"/>
              <a:gd name="connsiteX14" fmla="*/ 1717458 w 4322900"/>
              <a:gd name="connsiteY14" fmla="*/ 2006507 h 2626132"/>
              <a:gd name="connsiteX15" fmla="*/ 1944617 w 4322900"/>
              <a:gd name="connsiteY15" fmla="*/ 664247 h 2626132"/>
              <a:gd name="connsiteX16" fmla="*/ 2047871 w 4322900"/>
              <a:gd name="connsiteY16" fmla="*/ 1108225 h 2626132"/>
              <a:gd name="connsiteX17" fmla="*/ 2175217 w 4322900"/>
              <a:gd name="connsiteY17" fmla="*/ 850098 h 2626132"/>
              <a:gd name="connsiteX18" fmla="*/ 2275030 w 4322900"/>
              <a:gd name="connsiteY18" fmla="*/ 1497136 h 2626132"/>
              <a:gd name="connsiteX19" fmla="*/ 2584792 w 4322900"/>
              <a:gd name="connsiteY19" fmla="*/ 2539969 h 2626132"/>
              <a:gd name="connsiteX20" fmla="*/ 2829159 w 4322900"/>
              <a:gd name="connsiteY20" fmla="*/ 2522760 h 2626132"/>
              <a:gd name="connsiteX21" fmla="*/ 3028784 w 4322900"/>
              <a:gd name="connsiteY21" fmla="*/ 2164825 h 2626132"/>
              <a:gd name="connsiteX22" fmla="*/ 3149247 w 4322900"/>
              <a:gd name="connsiteY22" fmla="*/ 2237100 h 2626132"/>
              <a:gd name="connsiteX23" fmla="*/ 3355755 w 4322900"/>
              <a:gd name="connsiteY23" fmla="*/ 1617596 h 2626132"/>
              <a:gd name="connsiteX24" fmla="*/ 3459009 w 4322900"/>
              <a:gd name="connsiteY24" fmla="*/ 1504020 h 2626132"/>
              <a:gd name="connsiteX25" fmla="*/ 3527845 w 4322900"/>
              <a:gd name="connsiteY25" fmla="*/ 1541878 h 2626132"/>
              <a:gd name="connsiteX26" fmla="*/ 3565704 w 4322900"/>
              <a:gd name="connsiteY26" fmla="*/ 1552203 h 2626132"/>
              <a:gd name="connsiteX27" fmla="*/ 3696493 w 4322900"/>
              <a:gd name="connsiteY27" fmla="*/ 1713963 h 2626132"/>
              <a:gd name="connsiteX28" fmla="*/ 3792863 w 4322900"/>
              <a:gd name="connsiteY28" fmla="*/ 1920464 h 2626132"/>
              <a:gd name="connsiteX29" fmla="*/ 3920210 w 4322900"/>
              <a:gd name="connsiteY29" fmla="*/ 1972090 h 2626132"/>
              <a:gd name="connsiteX30" fmla="*/ 4002813 w 4322900"/>
              <a:gd name="connsiteY30" fmla="*/ 2123524 h 2626132"/>
              <a:gd name="connsiteX31" fmla="*/ 4102625 w 4322900"/>
              <a:gd name="connsiteY31" fmla="*/ 1972090 h 2626132"/>
              <a:gd name="connsiteX32" fmla="*/ 4219646 w 4322900"/>
              <a:gd name="connsiteY32" fmla="*/ 2474577 h 2626132"/>
              <a:gd name="connsiteX33" fmla="*/ 4322900 w 4322900"/>
              <a:gd name="connsiteY33" fmla="*/ 2367884 h 2626132"/>
              <a:gd name="connsiteX0" fmla="*/ 0 w 4322900"/>
              <a:gd name="connsiteY0" fmla="*/ 764056 h 2626132"/>
              <a:gd name="connsiteX1" fmla="*/ 92929 w 4322900"/>
              <a:gd name="connsiteY1" fmla="*/ 1232126 h 2626132"/>
              <a:gd name="connsiteX2" fmla="*/ 223717 w 4322900"/>
              <a:gd name="connsiteY2" fmla="*/ 1280310 h 2626132"/>
              <a:gd name="connsiteX3" fmla="*/ 316646 w 4322900"/>
              <a:gd name="connsiteY3" fmla="*/ 1531553 h 2626132"/>
              <a:gd name="connsiteX4" fmla="*/ 423342 w 4322900"/>
              <a:gd name="connsiteY4" fmla="*/ 585088 h 2626132"/>
              <a:gd name="connsiteX5" fmla="*/ 533479 w 4322900"/>
              <a:gd name="connsiteY5" fmla="*/ 729639 h 2626132"/>
              <a:gd name="connsiteX6" fmla="*/ 647059 w 4322900"/>
              <a:gd name="connsiteY6" fmla="*/ 0 h 2626132"/>
              <a:gd name="connsiteX7" fmla="*/ 857008 w 4322900"/>
              <a:gd name="connsiteY7" fmla="*/ 1235568 h 2626132"/>
              <a:gd name="connsiteX8" fmla="*/ 980913 w 4322900"/>
              <a:gd name="connsiteY8" fmla="*/ 564438 h 2626132"/>
              <a:gd name="connsiteX9" fmla="*/ 1070400 w 4322900"/>
              <a:gd name="connsiteY9" fmla="*/ 702106 h 2626132"/>
              <a:gd name="connsiteX10" fmla="*/ 1173654 w 4322900"/>
              <a:gd name="connsiteY10" fmla="*/ 743406 h 2626132"/>
              <a:gd name="connsiteX11" fmla="*/ 1404254 w 4322900"/>
              <a:gd name="connsiteY11" fmla="*/ 1617596 h 2626132"/>
              <a:gd name="connsiteX12" fmla="*/ 1541926 w 4322900"/>
              <a:gd name="connsiteY12" fmla="*/ 1693313 h 2626132"/>
              <a:gd name="connsiteX13" fmla="*/ 1614204 w 4322900"/>
              <a:gd name="connsiteY13" fmla="*/ 1404211 h 2626132"/>
              <a:gd name="connsiteX14" fmla="*/ 1717458 w 4322900"/>
              <a:gd name="connsiteY14" fmla="*/ 2006507 h 2626132"/>
              <a:gd name="connsiteX15" fmla="*/ 1944617 w 4322900"/>
              <a:gd name="connsiteY15" fmla="*/ 664247 h 2626132"/>
              <a:gd name="connsiteX16" fmla="*/ 2047871 w 4322900"/>
              <a:gd name="connsiteY16" fmla="*/ 1108225 h 2626132"/>
              <a:gd name="connsiteX17" fmla="*/ 2175217 w 4322900"/>
              <a:gd name="connsiteY17" fmla="*/ 850098 h 2626132"/>
              <a:gd name="connsiteX18" fmla="*/ 2275030 w 4322900"/>
              <a:gd name="connsiteY18" fmla="*/ 1497136 h 2626132"/>
              <a:gd name="connsiteX19" fmla="*/ 2584792 w 4322900"/>
              <a:gd name="connsiteY19" fmla="*/ 2539969 h 2626132"/>
              <a:gd name="connsiteX20" fmla="*/ 2829159 w 4322900"/>
              <a:gd name="connsiteY20" fmla="*/ 2522760 h 2626132"/>
              <a:gd name="connsiteX21" fmla="*/ 3028784 w 4322900"/>
              <a:gd name="connsiteY21" fmla="*/ 2164825 h 2626132"/>
              <a:gd name="connsiteX22" fmla="*/ 3149247 w 4322900"/>
              <a:gd name="connsiteY22" fmla="*/ 2237100 h 2626132"/>
              <a:gd name="connsiteX23" fmla="*/ 3355755 w 4322900"/>
              <a:gd name="connsiteY23" fmla="*/ 1617596 h 2626132"/>
              <a:gd name="connsiteX24" fmla="*/ 3459009 w 4322900"/>
              <a:gd name="connsiteY24" fmla="*/ 1504020 h 2626132"/>
              <a:gd name="connsiteX25" fmla="*/ 3527845 w 4322900"/>
              <a:gd name="connsiteY25" fmla="*/ 1541878 h 2626132"/>
              <a:gd name="connsiteX26" fmla="*/ 3565704 w 4322900"/>
              <a:gd name="connsiteY26" fmla="*/ 1552203 h 2626132"/>
              <a:gd name="connsiteX27" fmla="*/ 3696493 w 4322900"/>
              <a:gd name="connsiteY27" fmla="*/ 1713963 h 2626132"/>
              <a:gd name="connsiteX28" fmla="*/ 3792863 w 4322900"/>
              <a:gd name="connsiteY28" fmla="*/ 1920464 h 2626132"/>
              <a:gd name="connsiteX29" fmla="*/ 3920210 w 4322900"/>
              <a:gd name="connsiteY29" fmla="*/ 1972090 h 2626132"/>
              <a:gd name="connsiteX30" fmla="*/ 4002813 w 4322900"/>
              <a:gd name="connsiteY30" fmla="*/ 2123524 h 2626132"/>
              <a:gd name="connsiteX31" fmla="*/ 4102625 w 4322900"/>
              <a:gd name="connsiteY31" fmla="*/ 1972090 h 2626132"/>
              <a:gd name="connsiteX32" fmla="*/ 4219646 w 4322900"/>
              <a:gd name="connsiteY32" fmla="*/ 2474577 h 2626132"/>
              <a:gd name="connsiteX33" fmla="*/ 4322900 w 4322900"/>
              <a:gd name="connsiteY33" fmla="*/ 2367884 h 2626132"/>
              <a:gd name="connsiteX0" fmla="*/ 0 w 4322900"/>
              <a:gd name="connsiteY0" fmla="*/ 764056 h 2626132"/>
              <a:gd name="connsiteX1" fmla="*/ 92929 w 4322900"/>
              <a:gd name="connsiteY1" fmla="*/ 1232126 h 2626132"/>
              <a:gd name="connsiteX2" fmla="*/ 223717 w 4322900"/>
              <a:gd name="connsiteY2" fmla="*/ 1280310 h 2626132"/>
              <a:gd name="connsiteX3" fmla="*/ 316646 w 4322900"/>
              <a:gd name="connsiteY3" fmla="*/ 1531553 h 2626132"/>
              <a:gd name="connsiteX4" fmla="*/ 423342 w 4322900"/>
              <a:gd name="connsiteY4" fmla="*/ 585088 h 2626132"/>
              <a:gd name="connsiteX5" fmla="*/ 533479 w 4322900"/>
              <a:gd name="connsiteY5" fmla="*/ 729639 h 2626132"/>
              <a:gd name="connsiteX6" fmla="*/ 647059 w 4322900"/>
              <a:gd name="connsiteY6" fmla="*/ 0 h 2626132"/>
              <a:gd name="connsiteX7" fmla="*/ 857008 w 4322900"/>
              <a:gd name="connsiteY7" fmla="*/ 1235568 h 2626132"/>
              <a:gd name="connsiteX8" fmla="*/ 980913 w 4322900"/>
              <a:gd name="connsiteY8" fmla="*/ 564438 h 2626132"/>
              <a:gd name="connsiteX9" fmla="*/ 1070400 w 4322900"/>
              <a:gd name="connsiteY9" fmla="*/ 702106 h 2626132"/>
              <a:gd name="connsiteX10" fmla="*/ 1173654 w 4322900"/>
              <a:gd name="connsiteY10" fmla="*/ 743406 h 2626132"/>
              <a:gd name="connsiteX11" fmla="*/ 1404254 w 4322900"/>
              <a:gd name="connsiteY11" fmla="*/ 1617596 h 2626132"/>
              <a:gd name="connsiteX12" fmla="*/ 1541926 w 4322900"/>
              <a:gd name="connsiteY12" fmla="*/ 1693313 h 2626132"/>
              <a:gd name="connsiteX13" fmla="*/ 1614204 w 4322900"/>
              <a:gd name="connsiteY13" fmla="*/ 1404211 h 2626132"/>
              <a:gd name="connsiteX14" fmla="*/ 1717458 w 4322900"/>
              <a:gd name="connsiteY14" fmla="*/ 2006507 h 2626132"/>
              <a:gd name="connsiteX15" fmla="*/ 1944617 w 4322900"/>
              <a:gd name="connsiteY15" fmla="*/ 664247 h 2626132"/>
              <a:gd name="connsiteX16" fmla="*/ 2047871 w 4322900"/>
              <a:gd name="connsiteY16" fmla="*/ 1108225 h 2626132"/>
              <a:gd name="connsiteX17" fmla="*/ 2175217 w 4322900"/>
              <a:gd name="connsiteY17" fmla="*/ 850098 h 2626132"/>
              <a:gd name="connsiteX18" fmla="*/ 2275030 w 4322900"/>
              <a:gd name="connsiteY18" fmla="*/ 1497136 h 2626132"/>
              <a:gd name="connsiteX19" fmla="*/ 2584792 w 4322900"/>
              <a:gd name="connsiteY19" fmla="*/ 2539969 h 2626132"/>
              <a:gd name="connsiteX20" fmla="*/ 2829159 w 4322900"/>
              <a:gd name="connsiteY20" fmla="*/ 2522760 h 2626132"/>
              <a:gd name="connsiteX21" fmla="*/ 3028784 w 4322900"/>
              <a:gd name="connsiteY21" fmla="*/ 2164825 h 2626132"/>
              <a:gd name="connsiteX22" fmla="*/ 3149247 w 4322900"/>
              <a:gd name="connsiteY22" fmla="*/ 2237100 h 2626132"/>
              <a:gd name="connsiteX23" fmla="*/ 3355755 w 4322900"/>
              <a:gd name="connsiteY23" fmla="*/ 1617596 h 2626132"/>
              <a:gd name="connsiteX24" fmla="*/ 3459009 w 4322900"/>
              <a:gd name="connsiteY24" fmla="*/ 1504020 h 2626132"/>
              <a:gd name="connsiteX25" fmla="*/ 3527845 w 4322900"/>
              <a:gd name="connsiteY25" fmla="*/ 1541878 h 2626132"/>
              <a:gd name="connsiteX26" fmla="*/ 3565704 w 4322900"/>
              <a:gd name="connsiteY26" fmla="*/ 1552203 h 2626132"/>
              <a:gd name="connsiteX27" fmla="*/ 3696493 w 4322900"/>
              <a:gd name="connsiteY27" fmla="*/ 1713963 h 2626132"/>
              <a:gd name="connsiteX28" fmla="*/ 3792863 w 4322900"/>
              <a:gd name="connsiteY28" fmla="*/ 1920464 h 2626132"/>
              <a:gd name="connsiteX29" fmla="*/ 3920210 w 4322900"/>
              <a:gd name="connsiteY29" fmla="*/ 1972090 h 2626132"/>
              <a:gd name="connsiteX30" fmla="*/ 4002813 w 4322900"/>
              <a:gd name="connsiteY30" fmla="*/ 2123524 h 2626132"/>
              <a:gd name="connsiteX31" fmla="*/ 4102625 w 4322900"/>
              <a:gd name="connsiteY31" fmla="*/ 1972090 h 2626132"/>
              <a:gd name="connsiteX32" fmla="*/ 4219646 w 4322900"/>
              <a:gd name="connsiteY32" fmla="*/ 2474577 h 2626132"/>
              <a:gd name="connsiteX33" fmla="*/ 4322900 w 4322900"/>
              <a:gd name="connsiteY33" fmla="*/ 2367884 h 2626132"/>
              <a:gd name="connsiteX0" fmla="*/ 0 w 4322900"/>
              <a:gd name="connsiteY0" fmla="*/ 764056 h 2626132"/>
              <a:gd name="connsiteX1" fmla="*/ 92929 w 4322900"/>
              <a:gd name="connsiteY1" fmla="*/ 1232126 h 2626132"/>
              <a:gd name="connsiteX2" fmla="*/ 223717 w 4322900"/>
              <a:gd name="connsiteY2" fmla="*/ 1280310 h 2626132"/>
              <a:gd name="connsiteX3" fmla="*/ 316646 w 4322900"/>
              <a:gd name="connsiteY3" fmla="*/ 1531553 h 2626132"/>
              <a:gd name="connsiteX4" fmla="*/ 423342 w 4322900"/>
              <a:gd name="connsiteY4" fmla="*/ 585088 h 2626132"/>
              <a:gd name="connsiteX5" fmla="*/ 533479 w 4322900"/>
              <a:gd name="connsiteY5" fmla="*/ 729639 h 2626132"/>
              <a:gd name="connsiteX6" fmla="*/ 647059 w 4322900"/>
              <a:gd name="connsiteY6" fmla="*/ 0 h 2626132"/>
              <a:gd name="connsiteX7" fmla="*/ 857008 w 4322900"/>
              <a:gd name="connsiteY7" fmla="*/ 1235568 h 2626132"/>
              <a:gd name="connsiteX8" fmla="*/ 963704 w 4322900"/>
              <a:gd name="connsiteY8" fmla="*/ 536904 h 2626132"/>
              <a:gd name="connsiteX9" fmla="*/ 1070400 w 4322900"/>
              <a:gd name="connsiteY9" fmla="*/ 702106 h 2626132"/>
              <a:gd name="connsiteX10" fmla="*/ 1173654 w 4322900"/>
              <a:gd name="connsiteY10" fmla="*/ 743406 h 2626132"/>
              <a:gd name="connsiteX11" fmla="*/ 1404254 w 4322900"/>
              <a:gd name="connsiteY11" fmla="*/ 1617596 h 2626132"/>
              <a:gd name="connsiteX12" fmla="*/ 1541926 w 4322900"/>
              <a:gd name="connsiteY12" fmla="*/ 1693313 h 2626132"/>
              <a:gd name="connsiteX13" fmla="*/ 1614204 w 4322900"/>
              <a:gd name="connsiteY13" fmla="*/ 1404211 h 2626132"/>
              <a:gd name="connsiteX14" fmla="*/ 1717458 w 4322900"/>
              <a:gd name="connsiteY14" fmla="*/ 2006507 h 2626132"/>
              <a:gd name="connsiteX15" fmla="*/ 1944617 w 4322900"/>
              <a:gd name="connsiteY15" fmla="*/ 664247 h 2626132"/>
              <a:gd name="connsiteX16" fmla="*/ 2047871 w 4322900"/>
              <a:gd name="connsiteY16" fmla="*/ 1108225 h 2626132"/>
              <a:gd name="connsiteX17" fmla="*/ 2175217 w 4322900"/>
              <a:gd name="connsiteY17" fmla="*/ 850098 h 2626132"/>
              <a:gd name="connsiteX18" fmla="*/ 2275030 w 4322900"/>
              <a:gd name="connsiteY18" fmla="*/ 1497136 h 2626132"/>
              <a:gd name="connsiteX19" fmla="*/ 2584792 w 4322900"/>
              <a:gd name="connsiteY19" fmla="*/ 2539969 h 2626132"/>
              <a:gd name="connsiteX20" fmla="*/ 2829159 w 4322900"/>
              <a:gd name="connsiteY20" fmla="*/ 2522760 h 2626132"/>
              <a:gd name="connsiteX21" fmla="*/ 3028784 w 4322900"/>
              <a:gd name="connsiteY21" fmla="*/ 2164825 h 2626132"/>
              <a:gd name="connsiteX22" fmla="*/ 3149247 w 4322900"/>
              <a:gd name="connsiteY22" fmla="*/ 2237100 h 2626132"/>
              <a:gd name="connsiteX23" fmla="*/ 3355755 w 4322900"/>
              <a:gd name="connsiteY23" fmla="*/ 1617596 h 2626132"/>
              <a:gd name="connsiteX24" fmla="*/ 3459009 w 4322900"/>
              <a:gd name="connsiteY24" fmla="*/ 1504020 h 2626132"/>
              <a:gd name="connsiteX25" fmla="*/ 3527845 w 4322900"/>
              <a:gd name="connsiteY25" fmla="*/ 1541878 h 2626132"/>
              <a:gd name="connsiteX26" fmla="*/ 3565704 w 4322900"/>
              <a:gd name="connsiteY26" fmla="*/ 1552203 h 2626132"/>
              <a:gd name="connsiteX27" fmla="*/ 3696493 w 4322900"/>
              <a:gd name="connsiteY27" fmla="*/ 1713963 h 2626132"/>
              <a:gd name="connsiteX28" fmla="*/ 3792863 w 4322900"/>
              <a:gd name="connsiteY28" fmla="*/ 1920464 h 2626132"/>
              <a:gd name="connsiteX29" fmla="*/ 3920210 w 4322900"/>
              <a:gd name="connsiteY29" fmla="*/ 1972090 h 2626132"/>
              <a:gd name="connsiteX30" fmla="*/ 4002813 w 4322900"/>
              <a:gd name="connsiteY30" fmla="*/ 2123524 h 2626132"/>
              <a:gd name="connsiteX31" fmla="*/ 4102625 w 4322900"/>
              <a:gd name="connsiteY31" fmla="*/ 1972090 h 2626132"/>
              <a:gd name="connsiteX32" fmla="*/ 4219646 w 4322900"/>
              <a:gd name="connsiteY32" fmla="*/ 2474577 h 2626132"/>
              <a:gd name="connsiteX33" fmla="*/ 4322900 w 4322900"/>
              <a:gd name="connsiteY33" fmla="*/ 2367884 h 2626132"/>
              <a:gd name="connsiteX0" fmla="*/ 0 w 4322900"/>
              <a:gd name="connsiteY0" fmla="*/ 764056 h 2626132"/>
              <a:gd name="connsiteX1" fmla="*/ 92929 w 4322900"/>
              <a:gd name="connsiteY1" fmla="*/ 1232126 h 2626132"/>
              <a:gd name="connsiteX2" fmla="*/ 223717 w 4322900"/>
              <a:gd name="connsiteY2" fmla="*/ 1280310 h 2626132"/>
              <a:gd name="connsiteX3" fmla="*/ 316646 w 4322900"/>
              <a:gd name="connsiteY3" fmla="*/ 1531553 h 2626132"/>
              <a:gd name="connsiteX4" fmla="*/ 423342 w 4322900"/>
              <a:gd name="connsiteY4" fmla="*/ 585088 h 2626132"/>
              <a:gd name="connsiteX5" fmla="*/ 533479 w 4322900"/>
              <a:gd name="connsiteY5" fmla="*/ 729639 h 2626132"/>
              <a:gd name="connsiteX6" fmla="*/ 647059 w 4322900"/>
              <a:gd name="connsiteY6" fmla="*/ 0 h 2626132"/>
              <a:gd name="connsiteX7" fmla="*/ 857008 w 4322900"/>
              <a:gd name="connsiteY7" fmla="*/ 1235568 h 2626132"/>
              <a:gd name="connsiteX8" fmla="*/ 963704 w 4322900"/>
              <a:gd name="connsiteY8" fmla="*/ 536904 h 2626132"/>
              <a:gd name="connsiteX9" fmla="*/ 1070400 w 4322900"/>
              <a:gd name="connsiteY9" fmla="*/ 702106 h 2626132"/>
              <a:gd name="connsiteX10" fmla="*/ 1173654 w 4322900"/>
              <a:gd name="connsiteY10" fmla="*/ 743406 h 2626132"/>
              <a:gd name="connsiteX11" fmla="*/ 1404254 w 4322900"/>
              <a:gd name="connsiteY11" fmla="*/ 1617596 h 2626132"/>
              <a:gd name="connsiteX12" fmla="*/ 1541926 w 4322900"/>
              <a:gd name="connsiteY12" fmla="*/ 1693313 h 2626132"/>
              <a:gd name="connsiteX13" fmla="*/ 1614204 w 4322900"/>
              <a:gd name="connsiteY13" fmla="*/ 1404211 h 2626132"/>
              <a:gd name="connsiteX14" fmla="*/ 1717458 w 4322900"/>
              <a:gd name="connsiteY14" fmla="*/ 2006507 h 2626132"/>
              <a:gd name="connsiteX15" fmla="*/ 1944617 w 4322900"/>
              <a:gd name="connsiteY15" fmla="*/ 664247 h 2626132"/>
              <a:gd name="connsiteX16" fmla="*/ 2047871 w 4322900"/>
              <a:gd name="connsiteY16" fmla="*/ 1108225 h 2626132"/>
              <a:gd name="connsiteX17" fmla="*/ 2175217 w 4322900"/>
              <a:gd name="connsiteY17" fmla="*/ 850098 h 2626132"/>
              <a:gd name="connsiteX18" fmla="*/ 2275030 w 4322900"/>
              <a:gd name="connsiteY18" fmla="*/ 1497136 h 2626132"/>
              <a:gd name="connsiteX19" fmla="*/ 2584792 w 4322900"/>
              <a:gd name="connsiteY19" fmla="*/ 2539969 h 2626132"/>
              <a:gd name="connsiteX20" fmla="*/ 2829159 w 4322900"/>
              <a:gd name="connsiteY20" fmla="*/ 2522760 h 2626132"/>
              <a:gd name="connsiteX21" fmla="*/ 3028784 w 4322900"/>
              <a:gd name="connsiteY21" fmla="*/ 2164825 h 2626132"/>
              <a:gd name="connsiteX22" fmla="*/ 3149247 w 4322900"/>
              <a:gd name="connsiteY22" fmla="*/ 2237100 h 2626132"/>
              <a:gd name="connsiteX23" fmla="*/ 3355755 w 4322900"/>
              <a:gd name="connsiteY23" fmla="*/ 1617596 h 2626132"/>
              <a:gd name="connsiteX24" fmla="*/ 3459009 w 4322900"/>
              <a:gd name="connsiteY24" fmla="*/ 1504020 h 2626132"/>
              <a:gd name="connsiteX25" fmla="*/ 3527845 w 4322900"/>
              <a:gd name="connsiteY25" fmla="*/ 1541878 h 2626132"/>
              <a:gd name="connsiteX26" fmla="*/ 3565704 w 4322900"/>
              <a:gd name="connsiteY26" fmla="*/ 1552203 h 2626132"/>
              <a:gd name="connsiteX27" fmla="*/ 3696493 w 4322900"/>
              <a:gd name="connsiteY27" fmla="*/ 1713963 h 2626132"/>
              <a:gd name="connsiteX28" fmla="*/ 3792863 w 4322900"/>
              <a:gd name="connsiteY28" fmla="*/ 1920464 h 2626132"/>
              <a:gd name="connsiteX29" fmla="*/ 3920210 w 4322900"/>
              <a:gd name="connsiteY29" fmla="*/ 1972090 h 2626132"/>
              <a:gd name="connsiteX30" fmla="*/ 4002813 w 4322900"/>
              <a:gd name="connsiteY30" fmla="*/ 2123524 h 2626132"/>
              <a:gd name="connsiteX31" fmla="*/ 4102625 w 4322900"/>
              <a:gd name="connsiteY31" fmla="*/ 1972090 h 2626132"/>
              <a:gd name="connsiteX32" fmla="*/ 4219646 w 4322900"/>
              <a:gd name="connsiteY32" fmla="*/ 2474577 h 2626132"/>
              <a:gd name="connsiteX33" fmla="*/ 4322900 w 4322900"/>
              <a:gd name="connsiteY33" fmla="*/ 2367884 h 2626132"/>
              <a:gd name="connsiteX0" fmla="*/ 0 w 4322900"/>
              <a:gd name="connsiteY0" fmla="*/ 764056 h 2626132"/>
              <a:gd name="connsiteX1" fmla="*/ 92929 w 4322900"/>
              <a:gd name="connsiteY1" fmla="*/ 1232126 h 2626132"/>
              <a:gd name="connsiteX2" fmla="*/ 223717 w 4322900"/>
              <a:gd name="connsiteY2" fmla="*/ 1280310 h 2626132"/>
              <a:gd name="connsiteX3" fmla="*/ 316646 w 4322900"/>
              <a:gd name="connsiteY3" fmla="*/ 1531553 h 2626132"/>
              <a:gd name="connsiteX4" fmla="*/ 423342 w 4322900"/>
              <a:gd name="connsiteY4" fmla="*/ 585088 h 2626132"/>
              <a:gd name="connsiteX5" fmla="*/ 533479 w 4322900"/>
              <a:gd name="connsiteY5" fmla="*/ 729639 h 2626132"/>
              <a:gd name="connsiteX6" fmla="*/ 647059 w 4322900"/>
              <a:gd name="connsiteY6" fmla="*/ 0 h 2626132"/>
              <a:gd name="connsiteX7" fmla="*/ 857008 w 4322900"/>
              <a:gd name="connsiteY7" fmla="*/ 1235568 h 2626132"/>
              <a:gd name="connsiteX8" fmla="*/ 963704 w 4322900"/>
              <a:gd name="connsiteY8" fmla="*/ 536904 h 2626132"/>
              <a:gd name="connsiteX9" fmla="*/ 1070400 w 4322900"/>
              <a:gd name="connsiteY9" fmla="*/ 702106 h 2626132"/>
              <a:gd name="connsiteX10" fmla="*/ 1173654 w 4322900"/>
              <a:gd name="connsiteY10" fmla="*/ 743406 h 2626132"/>
              <a:gd name="connsiteX11" fmla="*/ 1404254 w 4322900"/>
              <a:gd name="connsiteY11" fmla="*/ 1617596 h 2626132"/>
              <a:gd name="connsiteX12" fmla="*/ 1541926 w 4322900"/>
              <a:gd name="connsiteY12" fmla="*/ 1693313 h 2626132"/>
              <a:gd name="connsiteX13" fmla="*/ 1614204 w 4322900"/>
              <a:gd name="connsiteY13" fmla="*/ 1404211 h 2626132"/>
              <a:gd name="connsiteX14" fmla="*/ 1717458 w 4322900"/>
              <a:gd name="connsiteY14" fmla="*/ 2006507 h 2626132"/>
              <a:gd name="connsiteX15" fmla="*/ 1944617 w 4322900"/>
              <a:gd name="connsiteY15" fmla="*/ 664247 h 2626132"/>
              <a:gd name="connsiteX16" fmla="*/ 2047871 w 4322900"/>
              <a:gd name="connsiteY16" fmla="*/ 1108225 h 2626132"/>
              <a:gd name="connsiteX17" fmla="*/ 2175217 w 4322900"/>
              <a:gd name="connsiteY17" fmla="*/ 850098 h 2626132"/>
              <a:gd name="connsiteX18" fmla="*/ 2275030 w 4322900"/>
              <a:gd name="connsiteY18" fmla="*/ 1497136 h 2626132"/>
              <a:gd name="connsiteX19" fmla="*/ 2584792 w 4322900"/>
              <a:gd name="connsiteY19" fmla="*/ 2539969 h 2626132"/>
              <a:gd name="connsiteX20" fmla="*/ 2829159 w 4322900"/>
              <a:gd name="connsiteY20" fmla="*/ 2522760 h 2626132"/>
              <a:gd name="connsiteX21" fmla="*/ 3028784 w 4322900"/>
              <a:gd name="connsiteY21" fmla="*/ 2164825 h 2626132"/>
              <a:gd name="connsiteX22" fmla="*/ 3149247 w 4322900"/>
              <a:gd name="connsiteY22" fmla="*/ 2237100 h 2626132"/>
              <a:gd name="connsiteX23" fmla="*/ 3355755 w 4322900"/>
              <a:gd name="connsiteY23" fmla="*/ 1617596 h 2626132"/>
              <a:gd name="connsiteX24" fmla="*/ 3459009 w 4322900"/>
              <a:gd name="connsiteY24" fmla="*/ 1504020 h 2626132"/>
              <a:gd name="connsiteX25" fmla="*/ 3527845 w 4322900"/>
              <a:gd name="connsiteY25" fmla="*/ 1541878 h 2626132"/>
              <a:gd name="connsiteX26" fmla="*/ 3565704 w 4322900"/>
              <a:gd name="connsiteY26" fmla="*/ 1552203 h 2626132"/>
              <a:gd name="connsiteX27" fmla="*/ 3696493 w 4322900"/>
              <a:gd name="connsiteY27" fmla="*/ 1713963 h 2626132"/>
              <a:gd name="connsiteX28" fmla="*/ 3792863 w 4322900"/>
              <a:gd name="connsiteY28" fmla="*/ 1920464 h 2626132"/>
              <a:gd name="connsiteX29" fmla="*/ 3920210 w 4322900"/>
              <a:gd name="connsiteY29" fmla="*/ 1972090 h 2626132"/>
              <a:gd name="connsiteX30" fmla="*/ 4002813 w 4322900"/>
              <a:gd name="connsiteY30" fmla="*/ 2123524 h 2626132"/>
              <a:gd name="connsiteX31" fmla="*/ 4102625 w 4322900"/>
              <a:gd name="connsiteY31" fmla="*/ 1972090 h 2626132"/>
              <a:gd name="connsiteX32" fmla="*/ 4219646 w 4322900"/>
              <a:gd name="connsiteY32" fmla="*/ 2474577 h 2626132"/>
              <a:gd name="connsiteX33" fmla="*/ 4322900 w 4322900"/>
              <a:gd name="connsiteY33" fmla="*/ 2367884 h 2626132"/>
              <a:gd name="connsiteX0" fmla="*/ 0 w 4322900"/>
              <a:gd name="connsiteY0" fmla="*/ 764056 h 2626132"/>
              <a:gd name="connsiteX1" fmla="*/ 92929 w 4322900"/>
              <a:gd name="connsiteY1" fmla="*/ 1232126 h 2626132"/>
              <a:gd name="connsiteX2" fmla="*/ 223717 w 4322900"/>
              <a:gd name="connsiteY2" fmla="*/ 1280310 h 2626132"/>
              <a:gd name="connsiteX3" fmla="*/ 316646 w 4322900"/>
              <a:gd name="connsiteY3" fmla="*/ 1531553 h 2626132"/>
              <a:gd name="connsiteX4" fmla="*/ 423342 w 4322900"/>
              <a:gd name="connsiteY4" fmla="*/ 585088 h 2626132"/>
              <a:gd name="connsiteX5" fmla="*/ 533479 w 4322900"/>
              <a:gd name="connsiteY5" fmla="*/ 729639 h 2626132"/>
              <a:gd name="connsiteX6" fmla="*/ 647059 w 4322900"/>
              <a:gd name="connsiteY6" fmla="*/ 0 h 2626132"/>
              <a:gd name="connsiteX7" fmla="*/ 857008 w 4322900"/>
              <a:gd name="connsiteY7" fmla="*/ 1235568 h 2626132"/>
              <a:gd name="connsiteX8" fmla="*/ 963704 w 4322900"/>
              <a:gd name="connsiteY8" fmla="*/ 536904 h 2626132"/>
              <a:gd name="connsiteX9" fmla="*/ 1070400 w 4322900"/>
              <a:gd name="connsiteY9" fmla="*/ 702106 h 2626132"/>
              <a:gd name="connsiteX10" fmla="*/ 1173654 w 4322900"/>
              <a:gd name="connsiteY10" fmla="*/ 743406 h 2626132"/>
              <a:gd name="connsiteX11" fmla="*/ 1404254 w 4322900"/>
              <a:gd name="connsiteY11" fmla="*/ 1617596 h 2626132"/>
              <a:gd name="connsiteX12" fmla="*/ 1541926 w 4322900"/>
              <a:gd name="connsiteY12" fmla="*/ 1693313 h 2626132"/>
              <a:gd name="connsiteX13" fmla="*/ 1614204 w 4322900"/>
              <a:gd name="connsiteY13" fmla="*/ 1404211 h 2626132"/>
              <a:gd name="connsiteX14" fmla="*/ 1717458 w 4322900"/>
              <a:gd name="connsiteY14" fmla="*/ 2006507 h 2626132"/>
              <a:gd name="connsiteX15" fmla="*/ 1944617 w 4322900"/>
              <a:gd name="connsiteY15" fmla="*/ 664247 h 2626132"/>
              <a:gd name="connsiteX16" fmla="*/ 2047871 w 4322900"/>
              <a:gd name="connsiteY16" fmla="*/ 1108225 h 2626132"/>
              <a:gd name="connsiteX17" fmla="*/ 2175217 w 4322900"/>
              <a:gd name="connsiteY17" fmla="*/ 850098 h 2626132"/>
              <a:gd name="connsiteX18" fmla="*/ 2275030 w 4322900"/>
              <a:gd name="connsiteY18" fmla="*/ 1497136 h 2626132"/>
              <a:gd name="connsiteX19" fmla="*/ 2584792 w 4322900"/>
              <a:gd name="connsiteY19" fmla="*/ 2539969 h 2626132"/>
              <a:gd name="connsiteX20" fmla="*/ 2829159 w 4322900"/>
              <a:gd name="connsiteY20" fmla="*/ 2522760 h 2626132"/>
              <a:gd name="connsiteX21" fmla="*/ 3028784 w 4322900"/>
              <a:gd name="connsiteY21" fmla="*/ 2164825 h 2626132"/>
              <a:gd name="connsiteX22" fmla="*/ 3149247 w 4322900"/>
              <a:gd name="connsiteY22" fmla="*/ 2237100 h 2626132"/>
              <a:gd name="connsiteX23" fmla="*/ 3355755 w 4322900"/>
              <a:gd name="connsiteY23" fmla="*/ 1617596 h 2626132"/>
              <a:gd name="connsiteX24" fmla="*/ 3459009 w 4322900"/>
              <a:gd name="connsiteY24" fmla="*/ 1504020 h 2626132"/>
              <a:gd name="connsiteX25" fmla="*/ 3527845 w 4322900"/>
              <a:gd name="connsiteY25" fmla="*/ 1541878 h 2626132"/>
              <a:gd name="connsiteX26" fmla="*/ 3565704 w 4322900"/>
              <a:gd name="connsiteY26" fmla="*/ 1552203 h 2626132"/>
              <a:gd name="connsiteX27" fmla="*/ 3696493 w 4322900"/>
              <a:gd name="connsiteY27" fmla="*/ 1713963 h 2626132"/>
              <a:gd name="connsiteX28" fmla="*/ 3792863 w 4322900"/>
              <a:gd name="connsiteY28" fmla="*/ 1920464 h 2626132"/>
              <a:gd name="connsiteX29" fmla="*/ 3920210 w 4322900"/>
              <a:gd name="connsiteY29" fmla="*/ 1972090 h 2626132"/>
              <a:gd name="connsiteX30" fmla="*/ 4002813 w 4322900"/>
              <a:gd name="connsiteY30" fmla="*/ 2123524 h 2626132"/>
              <a:gd name="connsiteX31" fmla="*/ 4102625 w 4322900"/>
              <a:gd name="connsiteY31" fmla="*/ 1972090 h 2626132"/>
              <a:gd name="connsiteX32" fmla="*/ 4219646 w 4322900"/>
              <a:gd name="connsiteY32" fmla="*/ 2474577 h 2626132"/>
              <a:gd name="connsiteX33" fmla="*/ 4322900 w 4322900"/>
              <a:gd name="connsiteY33" fmla="*/ 2367884 h 2626132"/>
              <a:gd name="connsiteX0" fmla="*/ 0 w 4322900"/>
              <a:gd name="connsiteY0" fmla="*/ 764056 h 2626132"/>
              <a:gd name="connsiteX1" fmla="*/ 92929 w 4322900"/>
              <a:gd name="connsiteY1" fmla="*/ 1232126 h 2626132"/>
              <a:gd name="connsiteX2" fmla="*/ 223717 w 4322900"/>
              <a:gd name="connsiteY2" fmla="*/ 1280310 h 2626132"/>
              <a:gd name="connsiteX3" fmla="*/ 316646 w 4322900"/>
              <a:gd name="connsiteY3" fmla="*/ 1531553 h 2626132"/>
              <a:gd name="connsiteX4" fmla="*/ 423342 w 4322900"/>
              <a:gd name="connsiteY4" fmla="*/ 585088 h 2626132"/>
              <a:gd name="connsiteX5" fmla="*/ 533479 w 4322900"/>
              <a:gd name="connsiteY5" fmla="*/ 729639 h 2626132"/>
              <a:gd name="connsiteX6" fmla="*/ 647059 w 4322900"/>
              <a:gd name="connsiteY6" fmla="*/ 0 h 2626132"/>
              <a:gd name="connsiteX7" fmla="*/ 857008 w 4322900"/>
              <a:gd name="connsiteY7" fmla="*/ 1235568 h 2626132"/>
              <a:gd name="connsiteX8" fmla="*/ 963704 w 4322900"/>
              <a:gd name="connsiteY8" fmla="*/ 536904 h 2626132"/>
              <a:gd name="connsiteX9" fmla="*/ 1070400 w 4322900"/>
              <a:gd name="connsiteY9" fmla="*/ 702106 h 2626132"/>
              <a:gd name="connsiteX10" fmla="*/ 1173654 w 4322900"/>
              <a:gd name="connsiteY10" fmla="*/ 743406 h 2626132"/>
              <a:gd name="connsiteX11" fmla="*/ 1404254 w 4322900"/>
              <a:gd name="connsiteY11" fmla="*/ 1617596 h 2626132"/>
              <a:gd name="connsiteX12" fmla="*/ 1541926 w 4322900"/>
              <a:gd name="connsiteY12" fmla="*/ 1693313 h 2626132"/>
              <a:gd name="connsiteX13" fmla="*/ 1614204 w 4322900"/>
              <a:gd name="connsiteY13" fmla="*/ 1404211 h 2626132"/>
              <a:gd name="connsiteX14" fmla="*/ 1717458 w 4322900"/>
              <a:gd name="connsiteY14" fmla="*/ 2006507 h 2626132"/>
              <a:gd name="connsiteX15" fmla="*/ 1944617 w 4322900"/>
              <a:gd name="connsiteY15" fmla="*/ 664247 h 2626132"/>
              <a:gd name="connsiteX16" fmla="*/ 2047871 w 4322900"/>
              <a:gd name="connsiteY16" fmla="*/ 1108225 h 2626132"/>
              <a:gd name="connsiteX17" fmla="*/ 2175217 w 4322900"/>
              <a:gd name="connsiteY17" fmla="*/ 850098 h 2626132"/>
              <a:gd name="connsiteX18" fmla="*/ 2275030 w 4322900"/>
              <a:gd name="connsiteY18" fmla="*/ 1497136 h 2626132"/>
              <a:gd name="connsiteX19" fmla="*/ 2584792 w 4322900"/>
              <a:gd name="connsiteY19" fmla="*/ 2539969 h 2626132"/>
              <a:gd name="connsiteX20" fmla="*/ 2829159 w 4322900"/>
              <a:gd name="connsiteY20" fmla="*/ 2522760 h 2626132"/>
              <a:gd name="connsiteX21" fmla="*/ 3028784 w 4322900"/>
              <a:gd name="connsiteY21" fmla="*/ 2164825 h 2626132"/>
              <a:gd name="connsiteX22" fmla="*/ 3149247 w 4322900"/>
              <a:gd name="connsiteY22" fmla="*/ 2237100 h 2626132"/>
              <a:gd name="connsiteX23" fmla="*/ 3355755 w 4322900"/>
              <a:gd name="connsiteY23" fmla="*/ 1617596 h 2626132"/>
              <a:gd name="connsiteX24" fmla="*/ 3459009 w 4322900"/>
              <a:gd name="connsiteY24" fmla="*/ 1504020 h 2626132"/>
              <a:gd name="connsiteX25" fmla="*/ 3527845 w 4322900"/>
              <a:gd name="connsiteY25" fmla="*/ 1541878 h 2626132"/>
              <a:gd name="connsiteX26" fmla="*/ 3565704 w 4322900"/>
              <a:gd name="connsiteY26" fmla="*/ 1552203 h 2626132"/>
              <a:gd name="connsiteX27" fmla="*/ 3696493 w 4322900"/>
              <a:gd name="connsiteY27" fmla="*/ 1713963 h 2626132"/>
              <a:gd name="connsiteX28" fmla="*/ 3792863 w 4322900"/>
              <a:gd name="connsiteY28" fmla="*/ 1920464 h 2626132"/>
              <a:gd name="connsiteX29" fmla="*/ 3920210 w 4322900"/>
              <a:gd name="connsiteY29" fmla="*/ 1972090 h 2626132"/>
              <a:gd name="connsiteX30" fmla="*/ 4002813 w 4322900"/>
              <a:gd name="connsiteY30" fmla="*/ 2123524 h 2626132"/>
              <a:gd name="connsiteX31" fmla="*/ 4102625 w 4322900"/>
              <a:gd name="connsiteY31" fmla="*/ 1972090 h 2626132"/>
              <a:gd name="connsiteX32" fmla="*/ 4219646 w 4322900"/>
              <a:gd name="connsiteY32" fmla="*/ 2474577 h 2626132"/>
              <a:gd name="connsiteX33" fmla="*/ 4322900 w 4322900"/>
              <a:gd name="connsiteY33" fmla="*/ 2367884 h 2626132"/>
              <a:gd name="connsiteX0" fmla="*/ 0 w 4322900"/>
              <a:gd name="connsiteY0" fmla="*/ 764056 h 2626132"/>
              <a:gd name="connsiteX1" fmla="*/ 92929 w 4322900"/>
              <a:gd name="connsiteY1" fmla="*/ 1232126 h 2626132"/>
              <a:gd name="connsiteX2" fmla="*/ 223717 w 4322900"/>
              <a:gd name="connsiteY2" fmla="*/ 1280310 h 2626132"/>
              <a:gd name="connsiteX3" fmla="*/ 316646 w 4322900"/>
              <a:gd name="connsiteY3" fmla="*/ 1531553 h 2626132"/>
              <a:gd name="connsiteX4" fmla="*/ 423342 w 4322900"/>
              <a:gd name="connsiteY4" fmla="*/ 585088 h 2626132"/>
              <a:gd name="connsiteX5" fmla="*/ 533479 w 4322900"/>
              <a:gd name="connsiteY5" fmla="*/ 729639 h 2626132"/>
              <a:gd name="connsiteX6" fmla="*/ 647059 w 4322900"/>
              <a:gd name="connsiteY6" fmla="*/ 0 h 2626132"/>
              <a:gd name="connsiteX7" fmla="*/ 857008 w 4322900"/>
              <a:gd name="connsiteY7" fmla="*/ 1235568 h 2626132"/>
              <a:gd name="connsiteX8" fmla="*/ 963704 w 4322900"/>
              <a:gd name="connsiteY8" fmla="*/ 536904 h 2626132"/>
              <a:gd name="connsiteX9" fmla="*/ 1070400 w 4322900"/>
              <a:gd name="connsiteY9" fmla="*/ 702106 h 2626132"/>
              <a:gd name="connsiteX10" fmla="*/ 1173654 w 4322900"/>
              <a:gd name="connsiteY10" fmla="*/ 743406 h 2626132"/>
              <a:gd name="connsiteX11" fmla="*/ 1404254 w 4322900"/>
              <a:gd name="connsiteY11" fmla="*/ 1617596 h 2626132"/>
              <a:gd name="connsiteX12" fmla="*/ 1541926 w 4322900"/>
              <a:gd name="connsiteY12" fmla="*/ 1693313 h 2626132"/>
              <a:gd name="connsiteX13" fmla="*/ 1614204 w 4322900"/>
              <a:gd name="connsiteY13" fmla="*/ 1404211 h 2626132"/>
              <a:gd name="connsiteX14" fmla="*/ 1717458 w 4322900"/>
              <a:gd name="connsiteY14" fmla="*/ 2006507 h 2626132"/>
              <a:gd name="connsiteX15" fmla="*/ 1944617 w 4322900"/>
              <a:gd name="connsiteY15" fmla="*/ 664247 h 2626132"/>
              <a:gd name="connsiteX16" fmla="*/ 2047871 w 4322900"/>
              <a:gd name="connsiteY16" fmla="*/ 1108225 h 2626132"/>
              <a:gd name="connsiteX17" fmla="*/ 2175217 w 4322900"/>
              <a:gd name="connsiteY17" fmla="*/ 850098 h 2626132"/>
              <a:gd name="connsiteX18" fmla="*/ 2275030 w 4322900"/>
              <a:gd name="connsiteY18" fmla="*/ 1497136 h 2626132"/>
              <a:gd name="connsiteX19" fmla="*/ 2584792 w 4322900"/>
              <a:gd name="connsiteY19" fmla="*/ 2539969 h 2626132"/>
              <a:gd name="connsiteX20" fmla="*/ 2829159 w 4322900"/>
              <a:gd name="connsiteY20" fmla="*/ 2522760 h 2626132"/>
              <a:gd name="connsiteX21" fmla="*/ 3028784 w 4322900"/>
              <a:gd name="connsiteY21" fmla="*/ 2164825 h 2626132"/>
              <a:gd name="connsiteX22" fmla="*/ 3149247 w 4322900"/>
              <a:gd name="connsiteY22" fmla="*/ 2237100 h 2626132"/>
              <a:gd name="connsiteX23" fmla="*/ 3355755 w 4322900"/>
              <a:gd name="connsiteY23" fmla="*/ 1617596 h 2626132"/>
              <a:gd name="connsiteX24" fmla="*/ 3459009 w 4322900"/>
              <a:gd name="connsiteY24" fmla="*/ 1504020 h 2626132"/>
              <a:gd name="connsiteX25" fmla="*/ 3527845 w 4322900"/>
              <a:gd name="connsiteY25" fmla="*/ 1541878 h 2626132"/>
              <a:gd name="connsiteX26" fmla="*/ 3565704 w 4322900"/>
              <a:gd name="connsiteY26" fmla="*/ 1552203 h 2626132"/>
              <a:gd name="connsiteX27" fmla="*/ 3696493 w 4322900"/>
              <a:gd name="connsiteY27" fmla="*/ 1713963 h 2626132"/>
              <a:gd name="connsiteX28" fmla="*/ 3792863 w 4322900"/>
              <a:gd name="connsiteY28" fmla="*/ 1920464 h 2626132"/>
              <a:gd name="connsiteX29" fmla="*/ 3920210 w 4322900"/>
              <a:gd name="connsiteY29" fmla="*/ 1972090 h 2626132"/>
              <a:gd name="connsiteX30" fmla="*/ 4002813 w 4322900"/>
              <a:gd name="connsiteY30" fmla="*/ 2123524 h 2626132"/>
              <a:gd name="connsiteX31" fmla="*/ 4102625 w 4322900"/>
              <a:gd name="connsiteY31" fmla="*/ 1972090 h 2626132"/>
              <a:gd name="connsiteX32" fmla="*/ 4219646 w 4322900"/>
              <a:gd name="connsiteY32" fmla="*/ 2474577 h 2626132"/>
              <a:gd name="connsiteX33" fmla="*/ 4322900 w 4322900"/>
              <a:gd name="connsiteY33" fmla="*/ 2367884 h 2626132"/>
              <a:gd name="connsiteX0" fmla="*/ 0 w 4322900"/>
              <a:gd name="connsiteY0" fmla="*/ 764056 h 2626132"/>
              <a:gd name="connsiteX1" fmla="*/ 92929 w 4322900"/>
              <a:gd name="connsiteY1" fmla="*/ 1232126 h 2626132"/>
              <a:gd name="connsiteX2" fmla="*/ 223717 w 4322900"/>
              <a:gd name="connsiteY2" fmla="*/ 1280310 h 2626132"/>
              <a:gd name="connsiteX3" fmla="*/ 316646 w 4322900"/>
              <a:gd name="connsiteY3" fmla="*/ 1531553 h 2626132"/>
              <a:gd name="connsiteX4" fmla="*/ 423342 w 4322900"/>
              <a:gd name="connsiteY4" fmla="*/ 585088 h 2626132"/>
              <a:gd name="connsiteX5" fmla="*/ 533479 w 4322900"/>
              <a:gd name="connsiteY5" fmla="*/ 729639 h 2626132"/>
              <a:gd name="connsiteX6" fmla="*/ 647059 w 4322900"/>
              <a:gd name="connsiteY6" fmla="*/ 0 h 2626132"/>
              <a:gd name="connsiteX7" fmla="*/ 857008 w 4322900"/>
              <a:gd name="connsiteY7" fmla="*/ 1235568 h 2626132"/>
              <a:gd name="connsiteX8" fmla="*/ 963704 w 4322900"/>
              <a:gd name="connsiteY8" fmla="*/ 536904 h 2626132"/>
              <a:gd name="connsiteX9" fmla="*/ 1070400 w 4322900"/>
              <a:gd name="connsiteY9" fmla="*/ 702106 h 2626132"/>
              <a:gd name="connsiteX10" fmla="*/ 1173654 w 4322900"/>
              <a:gd name="connsiteY10" fmla="*/ 743406 h 2626132"/>
              <a:gd name="connsiteX11" fmla="*/ 1404254 w 4322900"/>
              <a:gd name="connsiteY11" fmla="*/ 1617596 h 2626132"/>
              <a:gd name="connsiteX12" fmla="*/ 1541926 w 4322900"/>
              <a:gd name="connsiteY12" fmla="*/ 1693313 h 2626132"/>
              <a:gd name="connsiteX13" fmla="*/ 1614204 w 4322900"/>
              <a:gd name="connsiteY13" fmla="*/ 1404211 h 2626132"/>
              <a:gd name="connsiteX14" fmla="*/ 1717458 w 4322900"/>
              <a:gd name="connsiteY14" fmla="*/ 2006507 h 2626132"/>
              <a:gd name="connsiteX15" fmla="*/ 1944617 w 4322900"/>
              <a:gd name="connsiteY15" fmla="*/ 664247 h 2626132"/>
              <a:gd name="connsiteX16" fmla="*/ 2047871 w 4322900"/>
              <a:gd name="connsiteY16" fmla="*/ 1108225 h 2626132"/>
              <a:gd name="connsiteX17" fmla="*/ 2175217 w 4322900"/>
              <a:gd name="connsiteY17" fmla="*/ 850098 h 2626132"/>
              <a:gd name="connsiteX18" fmla="*/ 2275030 w 4322900"/>
              <a:gd name="connsiteY18" fmla="*/ 1497136 h 2626132"/>
              <a:gd name="connsiteX19" fmla="*/ 2584792 w 4322900"/>
              <a:gd name="connsiteY19" fmla="*/ 2539969 h 2626132"/>
              <a:gd name="connsiteX20" fmla="*/ 2829159 w 4322900"/>
              <a:gd name="connsiteY20" fmla="*/ 2522760 h 2626132"/>
              <a:gd name="connsiteX21" fmla="*/ 3028784 w 4322900"/>
              <a:gd name="connsiteY21" fmla="*/ 2164825 h 2626132"/>
              <a:gd name="connsiteX22" fmla="*/ 3149247 w 4322900"/>
              <a:gd name="connsiteY22" fmla="*/ 2237100 h 2626132"/>
              <a:gd name="connsiteX23" fmla="*/ 3355755 w 4322900"/>
              <a:gd name="connsiteY23" fmla="*/ 1617596 h 2626132"/>
              <a:gd name="connsiteX24" fmla="*/ 3459009 w 4322900"/>
              <a:gd name="connsiteY24" fmla="*/ 1504020 h 2626132"/>
              <a:gd name="connsiteX25" fmla="*/ 3527845 w 4322900"/>
              <a:gd name="connsiteY25" fmla="*/ 1541878 h 2626132"/>
              <a:gd name="connsiteX26" fmla="*/ 3565704 w 4322900"/>
              <a:gd name="connsiteY26" fmla="*/ 1552203 h 2626132"/>
              <a:gd name="connsiteX27" fmla="*/ 3696493 w 4322900"/>
              <a:gd name="connsiteY27" fmla="*/ 1713963 h 2626132"/>
              <a:gd name="connsiteX28" fmla="*/ 3792863 w 4322900"/>
              <a:gd name="connsiteY28" fmla="*/ 1920464 h 2626132"/>
              <a:gd name="connsiteX29" fmla="*/ 3920210 w 4322900"/>
              <a:gd name="connsiteY29" fmla="*/ 1972090 h 2626132"/>
              <a:gd name="connsiteX30" fmla="*/ 4002813 w 4322900"/>
              <a:gd name="connsiteY30" fmla="*/ 2123524 h 2626132"/>
              <a:gd name="connsiteX31" fmla="*/ 4102625 w 4322900"/>
              <a:gd name="connsiteY31" fmla="*/ 1972090 h 2626132"/>
              <a:gd name="connsiteX32" fmla="*/ 4219646 w 4322900"/>
              <a:gd name="connsiteY32" fmla="*/ 2474577 h 2626132"/>
              <a:gd name="connsiteX33" fmla="*/ 4322900 w 4322900"/>
              <a:gd name="connsiteY33" fmla="*/ 2367884 h 2626132"/>
              <a:gd name="connsiteX0" fmla="*/ 0 w 4322900"/>
              <a:gd name="connsiteY0" fmla="*/ 764056 h 2626132"/>
              <a:gd name="connsiteX1" fmla="*/ 92929 w 4322900"/>
              <a:gd name="connsiteY1" fmla="*/ 1232126 h 2626132"/>
              <a:gd name="connsiteX2" fmla="*/ 223717 w 4322900"/>
              <a:gd name="connsiteY2" fmla="*/ 1280310 h 2626132"/>
              <a:gd name="connsiteX3" fmla="*/ 316646 w 4322900"/>
              <a:gd name="connsiteY3" fmla="*/ 1531553 h 2626132"/>
              <a:gd name="connsiteX4" fmla="*/ 423342 w 4322900"/>
              <a:gd name="connsiteY4" fmla="*/ 585088 h 2626132"/>
              <a:gd name="connsiteX5" fmla="*/ 533479 w 4322900"/>
              <a:gd name="connsiteY5" fmla="*/ 729639 h 2626132"/>
              <a:gd name="connsiteX6" fmla="*/ 647059 w 4322900"/>
              <a:gd name="connsiteY6" fmla="*/ 0 h 2626132"/>
              <a:gd name="connsiteX7" fmla="*/ 857008 w 4322900"/>
              <a:gd name="connsiteY7" fmla="*/ 1235568 h 2626132"/>
              <a:gd name="connsiteX8" fmla="*/ 963704 w 4322900"/>
              <a:gd name="connsiteY8" fmla="*/ 536904 h 2626132"/>
              <a:gd name="connsiteX9" fmla="*/ 1070400 w 4322900"/>
              <a:gd name="connsiteY9" fmla="*/ 702106 h 2626132"/>
              <a:gd name="connsiteX10" fmla="*/ 1173654 w 4322900"/>
              <a:gd name="connsiteY10" fmla="*/ 743406 h 2626132"/>
              <a:gd name="connsiteX11" fmla="*/ 1404254 w 4322900"/>
              <a:gd name="connsiteY11" fmla="*/ 1617596 h 2626132"/>
              <a:gd name="connsiteX12" fmla="*/ 1541926 w 4322900"/>
              <a:gd name="connsiteY12" fmla="*/ 1693313 h 2626132"/>
              <a:gd name="connsiteX13" fmla="*/ 1614204 w 4322900"/>
              <a:gd name="connsiteY13" fmla="*/ 1404211 h 2626132"/>
              <a:gd name="connsiteX14" fmla="*/ 1717458 w 4322900"/>
              <a:gd name="connsiteY14" fmla="*/ 2006507 h 2626132"/>
              <a:gd name="connsiteX15" fmla="*/ 1944617 w 4322900"/>
              <a:gd name="connsiteY15" fmla="*/ 664247 h 2626132"/>
              <a:gd name="connsiteX16" fmla="*/ 2047871 w 4322900"/>
              <a:gd name="connsiteY16" fmla="*/ 1108225 h 2626132"/>
              <a:gd name="connsiteX17" fmla="*/ 2175217 w 4322900"/>
              <a:gd name="connsiteY17" fmla="*/ 850098 h 2626132"/>
              <a:gd name="connsiteX18" fmla="*/ 2275030 w 4322900"/>
              <a:gd name="connsiteY18" fmla="*/ 1497136 h 2626132"/>
              <a:gd name="connsiteX19" fmla="*/ 2584792 w 4322900"/>
              <a:gd name="connsiteY19" fmla="*/ 2539969 h 2626132"/>
              <a:gd name="connsiteX20" fmla="*/ 2829159 w 4322900"/>
              <a:gd name="connsiteY20" fmla="*/ 2522760 h 2626132"/>
              <a:gd name="connsiteX21" fmla="*/ 3028784 w 4322900"/>
              <a:gd name="connsiteY21" fmla="*/ 2164825 h 2626132"/>
              <a:gd name="connsiteX22" fmla="*/ 3149247 w 4322900"/>
              <a:gd name="connsiteY22" fmla="*/ 2237100 h 2626132"/>
              <a:gd name="connsiteX23" fmla="*/ 3355755 w 4322900"/>
              <a:gd name="connsiteY23" fmla="*/ 1617596 h 2626132"/>
              <a:gd name="connsiteX24" fmla="*/ 3459009 w 4322900"/>
              <a:gd name="connsiteY24" fmla="*/ 1504020 h 2626132"/>
              <a:gd name="connsiteX25" fmla="*/ 3527845 w 4322900"/>
              <a:gd name="connsiteY25" fmla="*/ 1541878 h 2626132"/>
              <a:gd name="connsiteX26" fmla="*/ 3565704 w 4322900"/>
              <a:gd name="connsiteY26" fmla="*/ 1552203 h 2626132"/>
              <a:gd name="connsiteX27" fmla="*/ 3696493 w 4322900"/>
              <a:gd name="connsiteY27" fmla="*/ 1713963 h 2626132"/>
              <a:gd name="connsiteX28" fmla="*/ 3792863 w 4322900"/>
              <a:gd name="connsiteY28" fmla="*/ 1920464 h 2626132"/>
              <a:gd name="connsiteX29" fmla="*/ 3920210 w 4322900"/>
              <a:gd name="connsiteY29" fmla="*/ 1972090 h 2626132"/>
              <a:gd name="connsiteX30" fmla="*/ 4002813 w 4322900"/>
              <a:gd name="connsiteY30" fmla="*/ 2123524 h 2626132"/>
              <a:gd name="connsiteX31" fmla="*/ 4102625 w 4322900"/>
              <a:gd name="connsiteY31" fmla="*/ 1972090 h 2626132"/>
              <a:gd name="connsiteX32" fmla="*/ 4219646 w 4322900"/>
              <a:gd name="connsiteY32" fmla="*/ 2474577 h 2626132"/>
              <a:gd name="connsiteX33" fmla="*/ 4322900 w 4322900"/>
              <a:gd name="connsiteY33" fmla="*/ 2367884 h 2626132"/>
              <a:gd name="connsiteX0" fmla="*/ 0 w 4322900"/>
              <a:gd name="connsiteY0" fmla="*/ 764056 h 2626132"/>
              <a:gd name="connsiteX1" fmla="*/ 92929 w 4322900"/>
              <a:gd name="connsiteY1" fmla="*/ 1232126 h 2626132"/>
              <a:gd name="connsiteX2" fmla="*/ 223717 w 4322900"/>
              <a:gd name="connsiteY2" fmla="*/ 1280310 h 2626132"/>
              <a:gd name="connsiteX3" fmla="*/ 316646 w 4322900"/>
              <a:gd name="connsiteY3" fmla="*/ 1531553 h 2626132"/>
              <a:gd name="connsiteX4" fmla="*/ 423342 w 4322900"/>
              <a:gd name="connsiteY4" fmla="*/ 585088 h 2626132"/>
              <a:gd name="connsiteX5" fmla="*/ 533479 w 4322900"/>
              <a:gd name="connsiteY5" fmla="*/ 729639 h 2626132"/>
              <a:gd name="connsiteX6" fmla="*/ 647059 w 4322900"/>
              <a:gd name="connsiteY6" fmla="*/ 0 h 2626132"/>
              <a:gd name="connsiteX7" fmla="*/ 857008 w 4322900"/>
              <a:gd name="connsiteY7" fmla="*/ 1235568 h 2626132"/>
              <a:gd name="connsiteX8" fmla="*/ 963704 w 4322900"/>
              <a:gd name="connsiteY8" fmla="*/ 536904 h 2626132"/>
              <a:gd name="connsiteX9" fmla="*/ 1070400 w 4322900"/>
              <a:gd name="connsiteY9" fmla="*/ 702106 h 2626132"/>
              <a:gd name="connsiteX10" fmla="*/ 1173654 w 4322900"/>
              <a:gd name="connsiteY10" fmla="*/ 743406 h 2626132"/>
              <a:gd name="connsiteX11" fmla="*/ 1404254 w 4322900"/>
              <a:gd name="connsiteY11" fmla="*/ 1617596 h 2626132"/>
              <a:gd name="connsiteX12" fmla="*/ 1541926 w 4322900"/>
              <a:gd name="connsiteY12" fmla="*/ 1693313 h 2626132"/>
              <a:gd name="connsiteX13" fmla="*/ 1614204 w 4322900"/>
              <a:gd name="connsiteY13" fmla="*/ 1404211 h 2626132"/>
              <a:gd name="connsiteX14" fmla="*/ 1717458 w 4322900"/>
              <a:gd name="connsiteY14" fmla="*/ 2006507 h 2626132"/>
              <a:gd name="connsiteX15" fmla="*/ 1944617 w 4322900"/>
              <a:gd name="connsiteY15" fmla="*/ 664247 h 2626132"/>
              <a:gd name="connsiteX16" fmla="*/ 2047871 w 4322900"/>
              <a:gd name="connsiteY16" fmla="*/ 1108225 h 2626132"/>
              <a:gd name="connsiteX17" fmla="*/ 2175217 w 4322900"/>
              <a:gd name="connsiteY17" fmla="*/ 850098 h 2626132"/>
              <a:gd name="connsiteX18" fmla="*/ 2275030 w 4322900"/>
              <a:gd name="connsiteY18" fmla="*/ 1497136 h 2626132"/>
              <a:gd name="connsiteX19" fmla="*/ 2584792 w 4322900"/>
              <a:gd name="connsiteY19" fmla="*/ 2539969 h 2626132"/>
              <a:gd name="connsiteX20" fmla="*/ 2829159 w 4322900"/>
              <a:gd name="connsiteY20" fmla="*/ 2522760 h 2626132"/>
              <a:gd name="connsiteX21" fmla="*/ 3028784 w 4322900"/>
              <a:gd name="connsiteY21" fmla="*/ 2164825 h 2626132"/>
              <a:gd name="connsiteX22" fmla="*/ 3149247 w 4322900"/>
              <a:gd name="connsiteY22" fmla="*/ 2237100 h 2626132"/>
              <a:gd name="connsiteX23" fmla="*/ 3355755 w 4322900"/>
              <a:gd name="connsiteY23" fmla="*/ 1617596 h 2626132"/>
              <a:gd name="connsiteX24" fmla="*/ 3459009 w 4322900"/>
              <a:gd name="connsiteY24" fmla="*/ 1504020 h 2626132"/>
              <a:gd name="connsiteX25" fmla="*/ 3527845 w 4322900"/>
              <a:gd name="connsiteY25" fmla="*/ 1541878 h 2626132"/>
              <a:gd name="connsiteX26" fmla="*/ 3565704 w 4322900"/>
              <a:gd name="connsiteY26" fmla="*/ 1552203 h 2626132"/>
              <a:gd name="connsiteX27" fmla="*/ 3696493 w 4322900"/>
              <a:gd name="connsiteY27" fmla="*/ 1713963 h 2626132"/>
              <a:gd name="connsiteX28" fmla="*/ 3792863 w 4322900"/>
              <a:gd name="connsiteY28" fmla="*/ 1920464 h 2626132"/>
              <a:gd name="connsiteX29" fmla="*/ 3920210 w 4322900"/>
              <a:gd name="connsiteY29" fmla="*/ 1972090 h 2626132"/>
              <a:gd name="connsiteX30" fmla="*/ 4002813 w 4322900"/>
              <a:gd name="connsiteY30" fmla="*/ 2123524 h 2626132"/>
              <a:gd name="connsiteX31" fmla="*/ 4102625 w 4322900"/>
              <a:gd name="connsiteY31" fmla="*/ 1972090 h 2626132"/>
              <a:gd name="connsiteX32" fmla="*/ 4219646 w 4322900"/>
              <a:gd name="connsiteY32" fmla="*/ 2474577 h 2626132"/>
              <a:gd name="connsiteX33" fmla="*/ 4322900 w 4322900"/>
              <a:gd name="connsiteY33" fmla="*/ 2367884 h 2626132"/>
              <a:gd name="connsiteX0" fmla="*/ 0 w 4322900"/>
              <a:gd name="connsiteY0" fmla="*/ 764056 h 2626132"/>
              <a:gd name="connsiteX1" fmla="*/ 92929 w 4322900"/>
              <a:gd name="connsiteY1" fmla="*/ 1232126 h 2626132"/>
              <a:gd name="connsiteX2" fmla="*/ 223717 w 4322900"/>
              <a:gd name="connsiteY2" fmla="*/ 1280310 h 2626132"/>
              <a:gd name="connsiteX3" fmla="*/ 316646 w 4322900"/>
              <a:gd name="connsiteY3" fmla="*/ 1531553 h 2626132"/>
              <a:gd name="connsiteX4" fmla="*/ 423342 w 4322900"/>
              <a:gd name="connsiteY4" fmla="*/ 585088 h 2626132"/>
              <a:gd name="connsiteX5" fmla="*/ 533479 w 4322900"/>
              <a:gd name="connsiteY5" fmla="*/ 729639 h 2626132"/>
              <a:gd name="connsiteX6" fmla="*/ 647059 w 4322900"/>
              <a:gd name="connsiteY6" fmla="*/ 0 h 2626132"/>
              <a:gd name="connsiteX7" fmla="*/ 857008 w 4322900"/>
              <a:gd name="connsiteY7" fmla="*/ 1235568 h 2626132"/>
              <a:gd name="connsiteX8" fmla="*/ 963704 w 4322900"/>
              <a:gd name="connsiteY8" fmla="*/ 536904 h 2626132"/>
              <a:gd name="connsiteX9" fmla="*/ 1070400 w 4322900"/>
              <a:gd name="connsiteY9" fmla="*/ 702106 h 2626132"/>
              <a:gd name="connsiteX10" fmla="*/ 1173654 w 4322900"/>
              <a:gd name="connsiteY10" fmla="*/ 743406 h 2626132"/>
              <a:gd name="connsiteX11" fmla="*/ 1404254 w 4322900"/>
              <a:gd name="connsiteY11" fmla="*/ 1617596 h 2626132"/>
              <a:gd name="connsiteX12" fmla="*/ 1541926 w 4322900"/>
              <a:gd name="connsiteY12" fmla="*/ 1693313 h 2626132"/>
              <a:gd name="connsiteX13" fmla="*/ 1614204 w 4322900"/>
              <a:gd name="connsiteY13" fmla="*/ 1404211 h 2626132"/>
              <a:gd name="connsiteX14" fmla="*/ 1717458 w 4322900"/>
              <a:gd name="connsiteY14" fmla="*/ 2006507 h 2626132"/>
              <a:gd name="connsiteX15" fmla="*/ 1944617 w 4322900"/>
              <a:gd name="connsiteY15" fmla="*/ 664247 h 2626132"/>
              <a:gd name="connsiteX16" fmla="*/ 2047871 w 4322900"/>
              <a:gd name="connsiteY16" fmla="*/ 1108225 h 2626132"/>
              <a:gd name="connsiteX17" fmla="*/ 2175217 w 4322900"/>
              <a:gd name="connsiteY17" fmla="*/ 850098 h 2626132"/>
              <a:gd name="connsiteX18" fmla="*/ 2275030 w 4322900"/>
              <a:gd name="connsiteY18" fmla="*/ 1497136 h 2626132"/>
              <a:gd name="connsiteX19" fmla="*/ 2584792 w 4322900"/>
              <a:gd name="connsiteY19" fmla="*/ 2539969 h 2626132"/>
              <a:gd name="connsiteX20" fmla="*/ 2829159 w 4322900"/>
              <a:gd name="connsiteY20" fmla="*/ 2522760 h 2626132"/>
              <a:gd name="connsiteX21" fmla="*/ 3028784 w 4322900"/>
              <a:gd name="connsiteY21" fmla="*/ 2164825 h 2626132"/>
              <a:gd name="connsiteX22" fmla="*/ 3149247 w 4322900"/>
              <a:gd name="connsiteY22" fmla="*/ 2237100 h 2626132"/>
              <a:gd name="connsiteX23" fmla="*/ 3355755 w 4322900"/>
              <a:gd name="connsiteY23" fmla="*/ 1617596 h 2626132"/>
              <a:gd name="connsiteX24" fmla="*/ 3459009 w 4322900"/>
              <a:gd name="connsiteY24" fmla="*/ 1504020 h 2626132"/>
              <a:gd name="connsiteX25" fmla="*/ 3527845 w 4322900"/>
              <a:gd name="connsiteY25" fmla="*/ 1541878 h 2626132"/>
              <a:gd name="connsiteX26" fmla="*/ 3565704 w 4322900"/>
              <a:gd name="connsiteY26" fmla="*/ 1552203 h 2626132"/>
              <a:gd name="connsiteX27" fmla="*/ 3696493 w 4322900"/>
              <a:gd name="connsiteY27" fmla="*/ 1713963 h 2626132"/>
              <a:gd name="connsiteX28" fmla="*/ 3792863 w 4322900"/>
              <a:gd name="connsiteY28" fmla="*/ 1920464 h 2626132"/>
              <a:gd name="connsiteX29" fmla="*/ 3920210 w 4322900"/>
              <a:gd name="connsiteY29" fmla="*/ 1972090 h 2626132"/>
              <a:gd name="connsiteX30" fmla="*/ 4002813 w 4322900"/>
              <a:gd name="connsiteY30" fmla="*/ 2123524 h 2626132"/>
              <a:gd name="connsiteX31" fmla="*/ 4102625 w 4322900"/>
              <a:gd name="connsiteY31" fmla="*/ 1972090 h 2626132"/>
              <a:gd name="connsiteX32" fmla="*/ 4219646 w 4322900"/>
              <a:gd name="connsiteY32" fmla="*/ 2474577 h 2626132"/>
              <a:gd name="connsiteX33" fmla="*/ 4322900 w 4322900"/>
              <a:gd name="connsiteY33" fmla="*/ 2367884 h 2626132"/>
              <a:gd name="connsiteX0" fmla="*/ 0 w 4322900"/>
              <a:gd name="connsiteY0" fmla="*/ 764056 h 2626132"/>
              <a:gd name="connsiteX1" fmla="*/ 92929 w 4322900"/>
              <a:gd name="connsiteY1" fmla="*/ 1232126 h 2626132"/>
              <a:gd name="connsiteX2" fmla="*/ 223717 w 4322900"/>
              <a:gd name="connsiteY2" fmla="*/ 1280310 h 2626132"/>
              <a:gd name="connsiteX3" fmla="*/ 316646 w 4322900"/>
              <a:gd name="connsiteY3" fmla="*/ 1531553 h 2626132"/>
              <a:gd name="connsiteX4" fmla="*/ 423342 w 4322900"/>
              <a:gd name="connsiteY4" fmla="*/ 585088 h 2626132"/>
              <a:gd name="connsiteX5" fmla="*/ 533479 w 4322900"/>
              <a:gd name="connsiteY5" fmla="*/ 729639 h 2626132"/>
              <a:gd name="connsiteX6" fmla="*/ 647059 w 4322900"/>
              <a:gd name="connsiteY6" fmla="*/ 0 h 2626132"/>
              <a:gd name="connsiteX7" fmla="*/ 857008 w 4322900"/>
              <a:gd name="connsiteY7" fmla="*/ 1235568 h 2626132"/>
              <a:gd name="connsiteX8" fmla="*/ 963704 w 4322900"/>
              <a:gd name="connsiteY8" fmla="*/ 536904 h 2626132"/>
              <a:gd name="connsiteX9" fmla="*/ 1070400 w 4322900"/>
              <a:gd name="connsiteY9" fmla="*/ 702106 h 2626132"/>
              <a:gd name="connsiteX10" fmla="*/ 1173654 w 4322900"/>
              <a:gd name="connsiteY10" fmla="*/ 743406 h 2626132"/>
              <a:gd name="connsiteX11" fmla="*/ 1404254 w 4322900"/>
              <a:gd name="connsiteY11" fmla="*/ 1617596 h 2626132"/>
              <a:gd name="connsiteX12" fmla="*/ 1541926 w 4322900"/>
              <a:gd name="connsiteY12" fmla="*/ 1693313 h 2626132"/>
              <a:gd name="connsiteX13" fmla="*/ 1614204 w 4322900"/>
              <a:gd name="connsiteY13" fmla="*/ 1404211 h 2626132"/>
              <a:gd name="connsiteX14" fmla="*/ 1717458 w 4322900"/>
              <a:gd name="connsiteY14" fmla="*/ 2006507 h 2626132"/>
              <a:gd name="connsiteX15" fmla="*/ 1944617 w 4322900"/>
              <a:gd name="connsiteY15" fmla="*/ 664247 h 2626132"/>
              <a:gd name="connsiteX16" fmla="*/ 2047871 w 4322900"/>
              <a:gd name="connsiteY16" fmla="*/ 1108225 h 2626132"/>
              <a:gd name="connsiteX17" fmla="*/ 2175217 w 4322900"/>
              <a:gd name="connsiteY17" fmla="*/ 850098 h 2626132"/>
              <a:gd name="connsiteX18" fmla="*/ 2275030 w 4322900"/>
              <a:gd name="connsiteY18" fmla="*/ 1497136 h 2626132"/>
              <a:gd name="connsiteX19" fmla="*/ 2584792 w 4322900"/>
              <a:gd name="connsiteY19" fmla="*/ 2539969 h 2626132"/>
              <a:gd name="connsiteX20" fmla="*/ 2829159 w 4322900"/>
              <a:gd name="connsiteY20" fmla="*/ 2522760 h 2626132"/>
              <a:gd name="connsiteX21" fmla="*/ 3028784 w 4322900"/>
              <a:gd name="connsiteY21" fmla="*/ 2164825 h 2626132"/>
              <a:gd name="connsiteX22" fmla="*/ 3149247 w 4322900"/>
              <a:gd name="connsiteY22" fmla="*/ 2237100 h 2626132"/>
              <a:gd name="connsiteX23" fmla="*/ 3355755 w 4322900"/>
              <a:gd name="connsiteY23" fmla="*/ 1617596 h 2626132"/>
              <a:gd name="connsiteX24" fmla="*/ 3459009 w 4322900"/>
              <a:gd name="connsiteY24" fmla="*/ 1504020 h 2626132"/>
              <a:gd name="connsiteX25" fmla="*/ 3527845 w 4322900"/>
              <a:gd name="connsiteY25" fmla="*/ 1541878 h 2626132"/>
              <a:gd name="connsiteX26" fmla="*/ 3565704 w 4322900"/>
              <a:gd name="connsiteY26" fmla="*/ 1552203 h 2626132"/>
              <a:gd name="connsiteX27" fmla="*/ 3696493 w 4322900"/>
              <a:gd name="connsiteY27" fmla="*/ 1713963 h 2626132"/>
              <a:gd name="connsiteX28" fmla="*/ 3792863 w 4322900"/>
              <a:gd name="connsiteY28" fmla="*/ 1920464 h 2626132"/>
              <a:gd name="connsiteX29" fmla="*/ 3920210 w 4322900"/>
              <a:gd name="connsiteY29" fmla="*/ 1972090 h 2626132"/>
              <a:gd name="connsiteX30" fmla="*/ 4002813 w 4322900"/>
              <a:gd name="connsiteY30" fmla="*/ 2123524 h 2626132"/>
              <a:gd name="connsiteX31" fmla="*/ 4102625 w 4322900"/>
              <a:gd name="connsiteY31" fmla="*/ 1972090 h 2626132"/>
              <a:gd name="connsiteX32" fmla="*/ 4219646 w 4322900"/>
              <a:gd name="connsiteY32" fmla="*/ 2474577 h 2626132"/>
              <a:gd name="connsiteX33" fmla="*/ 4322900 w 4322900"/>
              <a:gd name="connsiteY33" fmla="*/ 2367884 h 2626132"/>
              <a:gd name="connsiteX0" fmla="*/ 0 w 4322900"/>
              <a:gd name="connsiteY0" fmla="*/ 764056 h 2626132"/>
              <a:gd name="connsiteX1" fmla="*/ 92929 w 4322900"/>
              <a:gd name="connsiteY1" fmla="*/ 1232126 h 2626132"/>
              <a:gd name="connsiteX2" fmla="*/ 223717 w 4322900"/>
              <a:gd name="connsiteY2" fmla="*/ 1280310 h 2626132"/>
              <a:gd name="connsiteX3" fmla="*/ 316646 w 4322900"/>
              <a:gd name="connsiteY3" fmla="*/ 1531553 h 2626132"/>
              <a:gd name="connsiteX4" fmla="*/ 423342 w 4322900"/>
              <a:gd name="connsiteY4" fmla="*/ 585088 h 2626132"/>
              <a:gd name="connsiteX5" fmla="*/ 533479 w 4322900"/>
              <a:gd name="connsiteY5" fmla="*/ 729639 h 2626132"/>
              <a:gd name="connsiteX6" fmla="*/ 647059 w 4322900"/>
              <a:gd name="connsiteY6" fmla="*/ 0 h 2626132"/>
              <a:gd name="connsiteX7" fmla="*/ 857008 w 4322900"/>
              <a:gd name="connsiteY7" fmla="*/ 1235568 h 2626132"/>
              <a:gd name="connsiteX8" fmla="*/ 963704 w 4322900"/>
              <a:gd name="connsiteY8" fmla="*/ 536904 h 2626132"/>
              <a:gd name="connsiteX9" fmla="*/ 1070400 w 4322900"/>
              <a:gd name="connsiteY9" fmla="*/ 702106 h 2626132"/>
              <a:gd name="connsiteX10" fmla="*/ 1173654 w 4322900"/>
              <a:gd name="connsiteY10" fmla="*/ 743406 h 2626132"/>
              <a:gd name="connsiteX11" fmla="*/ 1404254 w 4322900"/>
              <a:gd name="connsiteY11" fmla="*/ 1617596 h 2626132"/>
              <a:gd name="connsiteX12" fmla="*/ 1541926 w 4322900"/>
              <a:gd name="connsiteY12" fmla="*/ 1693313 h 2626132"/>
              <a:gd name="connsiteX13" fmla="*/ 1614204 w 4322900"/>
              <a:gd name="connsiteY13" fmla="*/ 1404211 h 2626132"/>
              <a:gd name="connsiteX14" fmla="*/ 1717458 w 4322900"/>
              <a:gd name="connsiteY14" fmla="*/ 2006507 h 2626132"/>
              <a:gd name="connsiteX15" fmla="*/ 1944617 w 4322900"/>
              <a:gd name="connsiteY15" fmla="*/ 664247 h 2626132"/>
              <a:gd name="connsiteX16" fmla="*/ 2047871 w 4322900"/>
              <a:gd name="connsiteY16" fmla="*/ 1108225 h 2626132"/>
              <a:gd name="connsiteX17" fmla="*/ 2175217 w 4322900"/>
              <a:gd name="connsiteY17" fmla="*/ 850098 h 2626132"/>
              <a:gd name="connsiteX18" fmla="*/ 2275030 w 4322900"/>
              <a:gd name="connsiteY18" fmla="*/ 1497136 h 2626132"/>
              <a:gd name="connsiteX19" fmla="*/ 2584792 w 4322900"/>
              <a:gd name="connsiteY19" fmla="*/ 2539969 h 2626132"/>
              <a:gd name="connsiteX20" fmla="*/ 2829159 w 4322900"/>
              <a:gd name="connsiteY20" fmla="*/ 2522760 h 2626132"/>
              <a:gd name="connsiteX21" fmla="*/ 3028784 w 4322900"/>
              <a:gd name="connsiteY21" fmla="*/ 2164825 h 2626132"/>
              <a:gd name="connsiteX22" fmla="*/ 3149247 w 4322900"/>
              <a:gd name="connsiteY22" fmla="*/ 2237100 h 2626132"/>
              <a:gd name="connsiteX23" fmla="*/ 3355755 w 4322900"/>
              <a:gd name="connsiteY23" fmla="*/ 1617596 h 2626132"/>
              <a:gd name="connsiteX24" fmla="*/ 3459009 w 4322900"/>
              <a:gd name="connsiteY24" fmla="*/ 1504020 h 2626132"/>
              <a:gd name="connsiteX25" fmla="*/ 3527845 w 4322900"/>
              <a:gd name="connsiteY25" fmla="*/ 1541878 h 2626132"/>
              <a:gd name="connsiteX26" fmla="*/ 3565704 w 4322900"/>
              <a:gd name="connsiteY26" fmla="*/ 1552203 h 2626132"/>
              <a:gd name="connsiteX27" fmla="*/ 3696493 w 4322900"/>
              <a:gd name="connsiteY27" fmla="*/ 1713963 h 2626132"/>
              <a:gd name="connsiteX28" fmla="*/ 3792863 w 4322900"/>
              <a:gd name="connsiteY28" fmla="*/ 1920464 h 2626132"/>
              <a:gd name="connsiteX29" fmla="*/ 3920210 w 4322900"/>
              <a:gd name="connsiteY29" fmla="*/ 1972090 h 2626132"/>
              <a:gd name="connsiteX30" fmla="*/ 4002813 w 4322900"/>
              <a:gd name="connsiteY30" fmla="*/ 2123524 h 2626132"/>
              <a:gd name="connsiteX31" fmla="*/ 4102625 w 4322900"/>
              <a:gd name="connsiteY31" fmla="*/ 1972090 h 2626132"/>
              <a:gd name="connsiteX32" fmla="*/ 4219646 w 4322900"/>
              <a:gd name="connsiteY32" fmla="*/ 2474577 h 2626132"/>
              <a:gd name="connsiteX33" fmla="*/ 4322900 w 4322900"/>
              <a:gd name="connsiteY33" fmla="*/ 2367884 h 2626132"/>
              <a:gd name="connsiteX0" fmla="*/ 0 w 4322900"/>
              <a:gd name="connsiteY0" fmla="*/ 764056 h 2626132"/>
              <a:gd name="connsiteX1" fmla="*/ 92929 w 4322900"/>
              <a:gd name="connsiteY1" fmla="*/ 1232126 h 2626132"/>
              <a:gd name="connsiteX2" fmla="*/ 223717 w 4322900"/>
              <a:gd name="connsiteY2" fmla="*/ 1280310 h 2626132"/>
              <a:gd name="connsiteX3" fmla="*/ 316646 w 4322900"/>
              <a:gd name="connsiteY3" fmla="*/ 1531553 h 2626132"/>
              <a:gd name="connsiteX4" fmla="*/ 423342 w 4322900"/>
              <a:gd name="connsiteY4" fmla="*/ 585088 h 2626132"/>
              <a:gd name="connsiteX5" fmla="*/ 533479 w 4322900"/>
              <a:gd name="connsiteY5" fmla="*/ 729639 h 2626132"/>
              <a:gd name="connsiteX6" fmla="*/ 647059 w 4322900"/>
              <a:gd name="connsiteY6" fmla="*/ 0 h 2626132"/>
              <a:gd name="connsiteX7" fmla="*/ 857008 w 4322900"/>
              <a:gd name="connsiteY7" fmla="*/ 1235568 h 2626132"/>
              <a:gd name="connsiteX8" fmla="*/ 963704 w 4322900"/>
              <a:gd name="connsiteY8" fmla="*/ 536904 h 2626132"/>
              <a:gd name="connsiteX9" fmla="*/ 1070400 w 4322900"/>
              <a:gd name="connsiteY9" fmla="*/ 702106 h 2626132"/>
              <a:gd name="connsiteX10" fmla="*/ 1173654 w 4322900"/>
              <a:gd name="connsiteY10" fmla="*/ 743406 h 2626132"/>
              <a:gd name="connsiteX11" fmla="*/ 1404254 w 4322900"/>
              <a:gd name="connsiteY11" fmla="*/ 1617596 h 2626132"/>
              <a:gd name="connsiteX12" fmla="*/ 1541926 w 4322900"/>
              <a:gd name="connsiteY12" fmla="*/ 1693313 h 2626132"/>
              <a:gd name="connsiteX13" fmla="*/ 1614204 w 4322900"/>
              <a:gd name="connsiteY13" fmla="*/ 1404211 h 2626132"/>
              <a:gd name="connsiteX14" fmla="*/ 1717458 w 4322900"/>
              <a:gd name="connsiteY14" fmla="*/ 2006507 h 2626132"/>
              <a:gd name="connsiteX15" fmla="*/ 1937733 w 4322900"/>
              <a:gd name="connsiteY15" fmla="*/ 619505 h 2626132"/>
              <a:gd name="connsiteX16" fmla="*/ 2047871 w 4322900"/>
              <a:gd name="connsiteY16" fmla="*/ 1108225 h 2626132"/>
              <a:gd name="connsiteX17" fmla="*/ 2175217 w 4322900"/>
              <a:gd name="connsiteY17" fmla="*/ 850098 h 2626132"/>
              <a:gd name="connsiteX18" fmla="*/ 2275030 w 4322900"/>
              <a:gd name="connsiteY18" fmla="*/ 1497136 h 2626132"/>
              <a:gd name="connsiteX19" fmla="*/ 2584792 w 4322900"/>
              <a:gd name="connsiteY19" fmla="*/ 2539969 h 2626132"/>
              <a:gd name="connsiteX20" fmla="*/ 2829159 w 4322900"/>
              <a:gd name="connsiteY20" fmla="*/ 2522760 h 2626132"/>
              <a:gd name="connsiteX21" fmla="*/ 3028784 w 4322900"/>
              <a:gd name="connsiteY21" fmla="*/ 2164825 h 2626132"/>
              <a:gd name="connsiteX22" fmla="*/ 3149247 w 4322900"/>
              <a:gd name="connsiteY22" fmla="*/ 2237100 h 2626132"/>
              <a:gd name="connsiteX23" fmla="*/ 3355755 w 4322900"/>
              <a:gd name="connsiteY23" fmla="*/ 1617596 h 2626132"/>
              <a:gd name="connsiteX24" fmla="*/ 3459009 w 4322900"/>
              <a:gd name="connsiteY24" fmla="*/ 1504020 h 2626132"/>
              <a:gd name="connsiteX25" fmla="*/ 3527845 w 4322900"/>
              <a:gd name="connsiteY25" fmla="*/ 1541878 h 2626132"/>
              <a:gd name="connsiteX26" fmla="*/ 3565704 w 4322900"/>
              <a:gd name="connsiteY26" fmla="*/ 1552203 h 2626132"/>
              <a:gd name="connsiteX27" fmla="*/ 3696493 w 4322900"/>
              <a:gd name="connsiteY27" fmla="*/ 1713963 h 2626132"/>
              <a:gd name="connsiteX28" fmla="*/ 3792863 w 4322900"/>
              <a:gd name="connsiteY28" fmla="*/ 1920464 h 2626132"/>
              <a:gd name="connsiteX29" fmla="*/ 3920210 w 4322900"/>
              <a:gd name="connsiteY29" fmla="*/ 1972090 h 2626132"/>
              <a:gd name="connsiteX30" fmla="*/ 4002813 w 4322900"/>
              <a:gd name="connsiteY30" fmla="*/ 2123524 h 2626132"/>
              <a:gd name="connsiteX31" fmla="*/ 4102625 w 4322900"/>
              <a:gd name="connsiteY31" fmla="*/ 1972090 h 2626132"/>
              <a:gd name="connsiteX32" fmla="*/ 4219646 w 4322900"/>
              <a:gd name="connsiteY32" fmla="*/ 2474577 h 2626132"/>
              <a:gd name="connsiteX33" fmla="*/ 4322900 w 4322900"/>
              <a:gd name="connsiteY33" fmla="*/ 2367884 h 2626132"/>
              <a:gd name="connsiteX0" fmla="*/ 0 w 4322900"/>
              <a:gd name="connsiteY0" fmla="*/ 764056 h 2626132"/>
              <a:gd name="connsiteX1" fmla="*/ 92929 w 4322900"/>
              <a:gd name="connsiteY1" fmla="*/ 1232126 h 2626132"/>
              <a:gd name="connsiteX2" fmla="*/ 223717 w 4322900"/>
              <a:gd name="connsiteY2" fmla="*/ 1280310 h 2626132"/>
              <a:gd name="connsiteX3" fmla="*/ 316646 w 4322900"/>
              <a:gd name="connsiteY3" fmla="*/ 1531553 h 2626132"/>
              <a:gd name="connsiteX4" fmla="*/ 423342 w 4322900"/>
              <a:gd name="connsiteY4" fmla="*/ 585088 h 2626132"/>
              <a:gd name="connsiteX5" fmla="*/ 533479 w 4322900"/>
              <a:gd name="connsiteY5" fmla="*/ 729639 h 2626132"/>
              <a:gd name="connsiteX6" fmla="*/ 647059 w 4322900"/>
              <a:gd name="connsiteY6" fmla="*/ 0 h 2626132"/>
              <a:gd name="connsiteX7" fmla="*/ 857008 w 4322900"/>
              <a:gd name="connsiteY7" fmla="*/ 1235568 h 2626132"/>
              <a:gd name="connsiteX8" fmla="*/ 963704 w 4322900"/>
              <a:gd name="connsiteY8" fmla="*/ 536904 h 2626132"/>
              <a:gd name="connsiteX9" fmla="*/ 1070400 w 4322900"/>
              <a:gd name="connsiteY9" fmla="*/ 702106 h 2626132"/>
              <a:gd name="connsiteX10" fmla="*/ 1173654 w 4322900"/>
              <a:gd name="connsiteY10" fmla="*/ 743406 h 2626132"/>
              <a:gd name="connsiteX11" fmla="*/ 1404254 w 4322900"/>
              <a:gd name="connsiteY11" fmla="*/ 1617596 h 2626132"/>
              <a:gd name="connsiteX12" fmla="*/ 1541926 w 4322900"/>
              <a:gd name="connsiteY12" fmla="*/ 1693313 h 2626132"/>
              <a:gd name="connsiteX13" fmla="*/ 1614204 w 4322900"/>
              <a:gd name="connsiteY13" fmla="*/ 1404211 h 2626132"/>
              <a:gd name="connsiteX14" fmla="*/ 1717458 w 4322900"/>
              <a:gd name="connsiteY14" fmla="*/ 2006507 h 2626132"/>
              <a:gd name="connsiteX15" fmla="*/ 1937733 w 4322900"/>
              <a:gd name="connsiteY15" fmla="*/ 619505 h 2626132"/>
              <a:gd name="connsiteX16" fmla="*/ 2047871 w 4322900"/>
              <a:gd name="connsiteY16" fmla="*/ 1108225 h 2626132"/>
              <a:gd name="connsiteX17" fmla="*/ 2175217 w 4322900"/>
              <a:gd name="connsiteY17" fmla="*/ 850098 h 2626132"/>
              <a:gd name="connsiteX18" fmla="*/ 2275030 w 4322900"/>
              <a:gd name="connsiteY18" fmla="*/ 1497136 h 2626132"/>
              <a:gd name="connsiteX19" fmla="*/ 2584792 w 4322900"/>
              <a:gd name="connsiteY19" fmla="*/ 2539969 h 2626132"/>
              <a:gd name="connsiteX20" fmla="*/ 2829159 w 4322900"/>
              <a:gd name="connsiteY20" fmla="*/ 2522760 h 2626132"/>
              <a:gd name="connsiteX21" fmla="*/ 3028784 w 4322900"/>
              <a:gd name="connsiteY21" fmla="*/ 2164825 h 2626132"/>
              <a:gd name="connsiteX22" fmla="*/ 3149247 w 4322900"/>
              <a:gd name="connsiteY22" fmla="*/ 2237100 h 2626132"/>
              <a:gd name="connsiteX23" fmla="*/ 3355755 w 4322900"/>
              <a:gd name="connsiteY23" fmla="*/ 1617596 h 2626132"/>
              <a:gd name="connsiteX24" fmla="*/ 3459009 w 4322900"/>
              <a:gd name="connsiteY24" fmla="*/ 1504020 h 2626132"/>
              <a:gd name="connsiteX25" fmla="*/ 3527845 w 4322900"/>
              <a:gd name="connsiteY25" fmla="*/ 1541878 h 2626132"/>
              <a:gd name="connsiteX26" fmla="*/ 3565704 w 4322900"/>
              <a:gd name="connsiteY26" fmla="*/ 1552203 h 2626132"/>
              <a:gd name="connsiteX27" fmla="*/ 3696493 w 4322900"/>
              <a:gd name="connsiteY27" fmla="*/ 1713963 h 2626132"/>
              <a:gd name="connsiteX28" fmla="*/ 3792863 w 4322900"/>
              <a:gd name="connsiteY28" fmla="*/ 1920464 h 2626132"/>
              <a:gd name="connsiteX29" fmla="*/ 3920210 w 4322900"/>
              <a:gd name="connsiteY29" fmla="*/ 1972090 h 2626132"/>
              <a:gd name="connsiteX30" fmla="*/ 4002813 w 4322900"/>
              <a:gd name="connsiteY30" fmla="*/ 2123524 h 2626132"/>
              <a:gd name="connsiteX31" fmla="*/ 4102625 w 4322900"/>
              <a:gd name="connsiteY31" fmla="*/ 1972090 h 2626132"/>
              <a:gd name="connsiteX32" fmla="*/ 4219646 w 4322900"/>
              <a:gd name="connsiteY32" fmla="*/ 2474577 h 2626132"/>
              <a:gd name="connsiteX33" fmla="*/ 4322900 w 4322900"/>
              <a:gd name="connsiteY33" fmla="*/ 2367884 h 2626132"/>
              <a:gd name="connsiteX0" fmla="*/ 0 w 4322900"/>
              <a:gd name="connsiteY0" fmla="*/ 764056 h 2626132"/>
              <a:gd name="connsiteX1" fmla="*/ 92929 w 4322900"/>
              <a:gd name="connsiteY1" fmla="*/ 1232126 h 2626132"/>
              <a:gd name="connsiteX2" fmla="*/ 223717 w 4322900"/>
              <a:gd name="connsiteY2" fmla="*/ 1280310 h 2626132"/>
              <a:gd name="connsiteX3" fmla="*/ 316646 w 4322900"/>
              <a:gd name="connsiteY3" fmla="*/ 1531553 h 2626132"/>
              <a:gd name="connsiteX4" fmla="*/ 423342 w 4322900"/>
              <a:gd name="connsiteY4" fmla="*/ 585088 h 2626132"/>
              <a:gd name="connsiteX5" fmla="*/ 533479 w 4322900"/>
              <a:gd name="connsiteY5" fmla="*/ 729639 h 2626132"/>
              <a:gd name="connsiteX6" fmla="*/ 647059 w 4322900"/>
              <a:gd name="connsiteY6" fmla="*/ 0 h 2626132"/>
              <a:gd name="connsiteX7" fmla="*/ 857008 w 4322900"/>
              <a:gd name="connsiteY7" fmla="*/ 1235568 h 2626132"/>
              <a:gd name="connsiteX8" fmla="*/ 963704 w 4322900"/>
              <a:gd name="connsiteY8" fmla="*/ 536904 h 2626132"/>
              <a:gd name="connsiteX9" fmla="*/ 1070400 w 4322900"/>
              <a:gd name="connsiteY9" fmla="*/ 702106 h 2626132"/>
              <a:gd name="connsiteX10" fmla="*/ 1173654 w 4322900"/>
              <a:gd name="connsiteY10" fmla="*/ 743406 h 2626132"/>
              <a:gd name="connsiteX11" fmla="*/ 1404254 w 4322900"/>
              <a:gd name="connsiteY11" fmla="*/ 1617596 h 2626132"/>
              <a:gd name="connsiteX12" fmla="*/ 1541926 w 4322900"/>
              <a:gd name="connsiteY12" fmla="*/ 1693313 h 2626132"/>
              <a:gd name="connsiteX13" fmla="*/ 1614204 w 4322900"/>
              <a:gd name="connsiteY13" fmla="*/ 1404211 h 2626132"/>
              <a:gd name="connsiteX14" fmla="*/ 1717458 w 4322900"/>
              <a:gd name="connsiteY14" fmla="*/ 2006507 h 2626132"/>
              <a:gd name="connsiteX15" fmla="*/ 1937733 w 4322900"/>
              <a:gd name="connsiteY15" fmla="*/ 619505 h 2626132"/>
              <a:gd name="connsiteX16" fmla="*/ 2047871 w 4322900"/>
              <a:gd name="connsiteY16" fmla="*/ 1108225 h 2626132"/>
              <a:gd name="connsiteX17" fmla="*/ 2175217 w 4322900"/>
              <a:gd name="connsiteY17" fmla="*/ 850098 h 2626132"/>
              <a:gd name="connsiteX18" fmla="*/ 2275030 w 4322900"/>
              <a:gd name="connsiteY18" fmla="*/ 1497136 h 2626132"/>
              <a:gd name="connsiteX19" fmla="*/ 2584792 w 4322900"/>
              <a:gd name="connsiteY19" fmla="*/ 2539969 h 2626132"/>
              <a:gd name="connsiteX20" fmla="*/ 2829159 w 4322900"/>
              <a:gd name="connsiteY20" fmla="*/ 2522760 h 2626132"/>
              <a:gd name="connsiteX21" fmla="*/ 3028784 w 4322900"/>
              <a:gd name="connsiteY21" fmla="*/ 2164825 h 2626132"/>
              <a:gd name="connsiteX22" fmla="*/ 3149247 w 4322900"/>
              <a:gd name="connsiteY22" fmla="*/ 2237100 h 2626132"/>
              <a:gd name="connsiteX23" fmla="*/ 3355755 w 4322900"/>
              <a:gd name="connsiteY23" fmla="*/ 1617596 h 2626132"/>
              <a:gd name="connsiteX24" fmla="*/ 3459009 w 4322900"/>
              <a:gd name="connsiteY24" fmla="*/ 1504020 h 2626132"/>
              <a:gd name="connsiteX25" fmla="*/ 3527845 w 4322900"/>
              <a:gd name="connsiteY25" fmla="*/ 1541878 h 2626132"/>
              <a:gd name="connsiteX26" fmla="*/ 3565704 w 4322900"/>
              <a:gd name="connsiteY26" fmla="*/ 1552203 h 2626132"/>
              <a:gd name="connsiteX27" fmla="*/ 3696493 w 4322900"/>
              <a:gd name="connsiteY27" fmla="*/ 1713963 h 2626132"/>
              <a:gd name="connsiteX28" fmla="*/ 3792863 w 4322900"/>
              <a:gd name="connsiteY28" fmla="*/ 1920464 h 2626132"/>
              <a:gd name="connsiteX29" fmla="*/ 3920210 w 4322900"/>
              <a:gd name="connsiteY29" fmla="*/ 1972090 h 2626132"/>
              <a:gd name="connsiteX30" fmla="*/ 4002813 w 4322900"/>
              <a:gd name="connsiteY30" fmla="*/ 2123524 h 2626132"/>
              <a:gd name="connsiteX31" fmla="*/ 4102625 w 4322900"/>
              <a:gd name="connsiteY31" fmla="*/ 1972090 h 2626132"/>
              <a:gd name="connsiteX32" fmla="*/ 4219646 w 4322900"/>
              <a:gd name="connsiteY32" fmla="*/ 2474577 h 2626132"/>
              <a:gd name="connsiteX33" fmla="*/ 4322900 w 4322900"/>
              <a:gd name="connsiteY33" fmla="*/ 2367884 h 2626132"/>
              <a:gd name="connsiteX0" fmla="*/ 0 w 4322900"/>
              <a:gd name="connsiteY0" fmla="*/ 764056 h 2626132"/>
              <a:gd name="connsiteX1" fmla="*/ 92929 w 4322900"/>
              <a:gd name="connsiteY1" fmla="*/ 1232126 h 2626132"/>
              <a:gd name="connsiteX2" fmla="*/ 223717 w 4322900"/>
              <a:gd name="connsiteY2" fmla="*/ 1280310 h 2626132"/>
              <a:gd name="connsiteX3" fmla="*/ 316646 w 4322900"/>
              <a:gd name="connsiteY3" fmla="*/ 1531553 h 2626132"/>
              <a:gd name="connsiteX4" fmla="*/ 423342 w 4322900"/>
              <a:gd name="connsiteY4" fmla="*/ 585088 h 2626132"/>
              <a:gd name="connsiteX5" fmla="*/ 533479 w 4322900"/>
              <a:gd name="connsiteY5" fmla="*/ 729639 h 2626132"/>
              <a:gd name="connsiteX6" fmla="*/ 647059 w 4322900"/>
              <a:gd name="connsiteY6" fmla="*/ 0 h 2626132"/>
              <a:gd name="connsiteX7" fmla="*/ 857008 w 4322900"/>
              <a:gd name="connsiteY7" fmla="*/ 1235568 h 2626132"/>
              <a:gd name="connsiteX8" fmla="*/ 963704 w 4322900"/>
              <a:gd name="connsiteY8" fmla="*/ 536904 h 2626132"/>
              <a:gd name="connsiteX9" fmla="*/ 1070400 w 4322900"/>
              <a:gd name="connsiteY9" fmla="*/ 702106 h 2626132"/>
              <a:gd name="connsiteX10" fmla="*/ 1173654 w 4322900"/>
              <a:gd name="connsiteY10" fmla="*/ 743406 h 2626132"/>
              <a:gd name="connsiteX11" fmla="*/ 1404254 w 4322900"/>
              <a:gd name="connsiteY11" fmla="*/ 1617596 h 2626132"/>
              <a:gd name="connsiteX12" fmla="*/ 1541926 w 4322900"/>
              <a:gd name="connsiteY12" fmla="*/ 1693313 h 2626132"/>
              <a:gd name="connsiteX13" fmla="*/ 1614204 w 4322900"/>
              <a:gd name="connsiteY13" fmla="*/ 1404211 h 2626132"/>
              <a:gd name="connsiteX14" fmla="*/ 1717458 w 4322900"/>
              <a:gd name="connsiteY14" fmla="*/ 2006507 h 2626132"/>
              <a:gd name="connsiteX15" fmla="*/ 1937733 w 4322900"/>
              <a:gd name="connsiteY15" fmla="*/ 619505 h 2626132"/>
              <a:gd name="connsiteX16" fmla="*/ 2047871 w 4322900"/>
              <a:gd name="connsiteY16" fmla="*/ 1108225 h 2626132"/>
              <a:gd name="connsiteX17" fmla="*/ 2161450 w 4322900"/>
              <a:gd name="connsiteY17" fmla="*/ 795031 h 2626132"/>
              <a:gd name="connsiteX18" fmla="*/ 2275030 w 4322900"/>
              <a:gd name="connsiteY18" fmla="*/ 1497136 h 2626132"/>
              <a:gd name="connsiteX19" fmla="*/ 2584792 w 4322900"/>
              <a:gd name="connsiteY19" fmla="*/ 2539969 h 2626132"/>
              <a:gd name="connsiteX20" fmla="*/ 2829159 w 4322900"/>
              <a:gd name="connsiteY20" fmla="*/ 2522760 h 2626132"/>
              <a:gd name="connsiteX21" fmla="*/ 3028784 w 4322900"/>
              <a:gd name="connsiteY21" fmla="*/ 2164825 h 2626132"/>
              <a:gd name="connsiteX22" fmla="*/ 3149247 w 4322900"/>
              <a:gd name="connsiteY22" fmla="*/ 2237100 h 2626132"/>
              <a:gd name="connsiteX23" fmla="*/ 3355755 w 4322900"/>
              <a:gd name="connsiteY23" fmla="*/ 1617596 h 2626132"/>
              <a:gd name="connsiteX24" fmla="*/ 3459009 w 4322900"/>
              <a:gd name="connsiteY24" fmla="*/ 1504020 h 2626132"/>
              <a:gd name="connsiteX25" fmla="*/ 3527845 w 4322900"/>
              <a:gd name="connsiteY25" fmla="*/ 1541878 h 2626132"/>
              <a:gd name="connsiteX26" fmla="*/ 3565704 w 4322900"/>
              <a:gd name="connsiteY26" fmla="*/ 1552203 h 2626132"/>
              <a:gd name="connsiteX27" fmla="*/ 3696493 w 4322900"/>
              <a:gd name="connsiteY27" fmla="*/ 1713963 h 2626132"/>
              <a:gd name="connsiteX28" fmla="*/ 3792863 w 4322900"/>
              <a:gd name="connsiteY28" fmla="*/ 1920464 h 2626132"/>
              <a:gd name="connsiteX29" fmla="*/ 3920210 w 4322900"/>
              <a:gd name="connsiteY29" fmla="*/ 1972090 h 2626132"/>
              <a:gd name="connsiteX30" fmla="*/ 4002813 w 4322900"/>
              <a:gd name="connsiteY30" fmla="*/ 2123524 h 2626132"/>
              <a:gd name="connsiteX31" fmla="*/ 4102625 w 4322900"/>
              <a:gd name="connsiteY31" fmla="*/ 1972090 h 2626132"/>
              <a:gd name="connsiteX32" fmla="*/ 4219646 w 4322900"/>
              <a:gd name="connsiteY32" fmla="*/ 2474577 h 2626132"/>
              <a:gd name="connsiteX33" fmla="*/ 4322900 w 4322900"/>
              <a:gd name="connsiteY33" fmla="*/ 2367884 h 2626132"/>
              <a:gd name="connsiteX0" fmla="*/ 0 w 4322900"/>
              <a:gd name="connsiteY0" fmla="*/ 764056 h 2626132"/>
              <a:gd name="connsiteX1" fmla="*/ 92929 w 4322900"/>
              <a:gd name="connsiteY1" fmla="*/ 1232126 h 2626132"/>
              <a:gd name="connsiteX2" fmla="*/ 223717 w 4322900"/>
              <a:gd name="connsiteY2" fmla="*/ 1280310 h 2626132"/>
              <a:gd name="connsiteX3" fmla="*/ 316646 w 4322900"/>
              <a:gd name="connsiteY3" fmla="*/ 1531553 h 2626132"/>
              <a:gd name="connsiteX4" fmla="*/ 423342 w 4322900"/>
              <a:gd name="connsiteY4" fmla="*/ 585088 h 2626132"/>
              <a:gd name="connsiteX5" fmla="*/ 533479 w 4322900"/>
              <a:gd name="connsiteY5" fmla="*/ 729639 h 2626132"/>
              <a:gd name="connsiteX6" fmla="*/ 647059 w 4322900"/>
              <a:gd name="connsiteY6" fmla="*/ 0 h 2626132"/>
              <a:gd name="connsiteX7" fmla="*/ 857008 w 4322900"/>
              <a:gd name="connsiteY7" fmla="*/ 1235568 h 2626132"/>
              <a:gd name="connsiteX8" fmla="*/ 963704 w 4322900"/>
              <a:gd name="connsiteY8" fmla="*/ 536904 h 2626132"/>
              <a:gd name="connsiteX9" fmla="*/ 1070400 w 4322900"/>
              <a:gd name="connsiteY9" fmla="*/ 702106 h 2626132"/>
              <a:gd name="connsiteX10" fmla="*/ 1173654 w 4322900"/>
              <a:gd name="connsiteY10" fmla="*/ 743406 h 2626132"/>
              <a:gd name="connsiteX11" fmla="*/ 1404254 w 4322900"/>
              <a:gd name="connsiteY11" fmla="*/ 1617596 h 2626132"/>
              <a:gd name="connsiteX12" fmla="*/ 1541926 w 4322900"/>
              <a:gd name="connsiteY12" fmla="*/ 1693313 h 2626132"/>
              <a:gd name="connsiteX13" fmla="*/ 1614204 w 4322900"/>
              <a:gd name="connsiteY13" fmla="*/ 1404211 h 2626132"/>
              <a:gd name="connsiteX14" fmla="*/ 1717458 w 4322900"/>
              <a:gd name="connsiteY14" fmla="*/ 2006507 h 2626132"/>
              <a:gd name="connsiteX15" fmla="*/ 1937733 w 4322900"/>
              <a:gd name="connsiteY15" fmla="*/ 619505 h 2626132"/>
              <a:gd name="connsiteX16" fmla="*/ 2047871 w 4322900"/>
              <a:gd name="connsiteY16" fmla="*/ 1108225 h 2626132"/>
              <a:gd name="connsiteX17" fmla="*/ 2161450 w 4322900"/>
              <a:gd name="connsiteY17" fmla="*/ 795031 h 2626132"/>
              <a:gd name="connsiteX18" fmla="*/ 2275030 w 4322900"/>
              <a:gd name="connsiteY18" fmla="*/ 1497136 h 2626132"/>
              <a:gd name="connsiteX19" fmla="*/ 2584792 w 4322900"/>
              <a:gd name="connsiteY19" fmla="*/ 2539969 h 2626132"/>
              <a:gd name="connsiteX20" fmla="*/ 2829159 w 4322900"/>
              <a:gd name="connsiteY20" fmla="*/ 2522760 h 2626132"/>
              <a:gd name="connsiteX21" fmla="*/ 3028784 w 4322900"/>
              <a:gd name="connsiteY21" fmla="*/ 2164825 h 2626132"/>
              <a:gd name="connsiteX22" fmla="*/ 3149247 w 4322900"/>
              <a:gd name="connsiteY22" fmla="*/ 2237100 h 2626132"/>
              <a:gd name="connsiteX23" fmla="*/ 3355755 w 4322900"/>
              <a:gd name="connsiteY23" fmla="*/ 1617596 h 2626132"/>
              <a:gd name="connsiteX24" fmla="*/ 3459009 w 4322900"/>
              <a:gd name="connsiteY24" fmla="*/ 1504020 h 2626132"/>
              <a:gd name="connsiteX25" fmla="*/ 3527845 w 4322900"/>
              <a:gd name="connsiteY25" fmla="*/ 1541878 h 2626132"/>
              <a:gd name="connsiteX26" fmla="*/ 3565704 w 4322900"/>
              <a:gd name="connsiteY26" fmla="*/ 1552203 h 2626132"/>
              <a:gd name="connsiteX27" fmla="*/ 3696493 w 4322900"/>
              <a:gd name="connsiteY27" fmla="*/ 1713963 h 2626132"/>
              <a:gd name="connsiteX28" fmla="*/ 3792863 w 4322900"/>
              <a:gd name="connsiteY28" fmla="*/ 1920464 h 2626132"/>
              <a:gd name="connsiteX29" fmla="*/ 3920210 w 4322900"/>
              <a:gd name="connsiteY29" fmla="*/ 1972090 h 2626132"/>
              <a:gd name="connsiteX30" fmla="*/ 4002813 w 4322900"/>
              <a:gd name="connsiteY30" fmla="*/ 2123524 h 2626132"/>
              <a:gd name="connsiteX31" fmla="*/ 4102625 w 4322900"/>
              <a:gd name="connsiteY31" fmla="*/ 1972090 h 2626132"/>
              <a:gd name="connsiteX32" fmla="*/ 4219646 w 4322900"/>
              <a:gd name="connsiteY32" fmla="*/ 2474577 h 2626132"/>
              <a:gd name="connsiteX33" fmla="*/ 4322900 w 4322900"/>
              <a:gd name="connsiteY33" fmla="*/ 2367884 h 2626132"/>
              <a:gd name="connsiteX0" fmla="*/ 0 w 4322900"/>
              <a:gd name="connsiteY0" fmla="*/ 764056 h 2626132"/>
              <a:gd name="connsiteX1" fmla="*/ 92929 w 4322900"/>
              <a:gd name="connsiteY1" fmla="*/ 1232126 h 2626132"/>
              <a:gd name="connsiteX2" fmla="*/ 223717 w 4322900"/>
              <a:gd name="connsiteY2" fmla="*/ 1280310 h 2626132"/>
              <a:gd name="connsiteX3" fmla="*/ 316646 w 4322900"/>
              <a:gd name="connsiteY3" fmla="*/ 1531553 h 2626132"/>
              <a:gd name="connsiteX4" fmla="*/ 423342 w 4322900"/>
              <a:gd name="connsiteY4" fmla="*/ 585088 h 2626132"/>
              <a:gd name="connsiteX5" fmla="*/ 533479 w 4322900"/>
              <a:gd name="connsiteY5" fmla="*/ 729639 h 2626132"/>
              <a:gd name="connsiteX6" fmla="*/ 647059 w 4322900"/>
              <a:gd name="connsiteY6" fmla="*/ 0 h 2626132"/>
              <a:gd name="connsiteX7" fmla="*/ 857008 w 4322900"/>
              <a:gd name="connsiteY7" fmla="*/ 1235568 h 2626132"/>
              <a:gd name="connsiteX8" fmla="*/ 963704 w 4322900"/>
              <a:gd name="connsiteY8" fmla="*/ 536904 h 2626132"/>
              <a:gd name="connsiteX9" fmla="*/ 1070400 w 4322900"/>
              <a:gd name="connsiteY9" fmla="*/ 702106 h 2626132"/>
              <a:gd name="connsiteX10" fmla="*/ 1173654 w 4322900"/>
              <a:gd name="connsiteY10" fmla="*/ 743406 h 2626132"/>
              <a:gd name="connsiteX11" fmla="*/ 1404254 w 4322900"/>
              <a:gd name="connsiteY11" fmla="*/ 1617596 h 2626132"/>
              <a:gd name="connsiteX12" fmla="*/ 1541926 w 4322900"/>
              <a:gd name="connsiteY12" fmla="*/ 1693313 h 2626132"/>
              <a:gd name="connsiteX13" fmla="*/ 1614204 w 4322900"/>
              <a:gd name="connsiteY13" fmla="*/ 1404211 h 2626132"/>
              <a:gd name="connsiteX14" fmla="*/ 1717458 w 4322900"/>
              <a:gd name="connsiteY14" fmla="*/ 2006507 h 2626132"/>
              <a:gd name="connsiteX15" fmla="*/ 1937733 w 4322900"/>
              <a:gd name="connsiteY15" fmla="*/ 619505 h 2626132"/>
              <a:gd name="connsiteX16" fmla="*/ 2047871 w 4322900"/>
              <a:gd name="connsiteY16" fmla="*/ 1108225 h 2626132"/>
              <a:gd name="connsiteX17" fmla="*/ 2161450 w 4322900"/>
              <a:gd name="connsiteY17" fmla="*/ 795031 h 2626132"/>
              <a:gd name="connsiteX18" fmla="*/ 2275030 w 4322900"/>
              <a:gd name="connsiteY18" fmla="*/ 1497136 h 2626132"/>
              <a:gd name="connsiteX19" fmla="*/ 2584792 w 4322900"/>
              <a:gd name="connsiteY19" fmla="*/ 2539969 h 2626132"/>
              <a:gd name="connsiteX20" fmla="*/ 2829159 w 4322900"/>
              <a:gd name="connsiteY20" fmla="*/ 2522760 h 2626132"/>
              <a:gd name="connsiteX21" fmla="*/ 3028784 w 4322900"/>
              <a:gd name="connsiteY21" fmla="*/ 2164825 h 2626132"/>
              <a:gd name="connsiteX22" fmla="*/ 3149247 w 4322900"/>
              <a:gd name="connsiteY22" fmla="*/ 2237100 h 2626132"/>
              <a:gd name="connsiteX23" fmla="*/ 3355755 w 4322900"/>
              <a:gd name="connsiteY23" fmla="*/ 1617596 h 2626132"/>
              <a:gd name="connsiteX24" fmla="*/ 3459009 w 4322900"/>
              <a:gd name="connsiteY24" fmla="*/ 1504020 h 2626132"/>
              <a:gd name="connsiteX25" fmla="*/ 3527845 w 4322900"/>
              <a:gd name="connsiteY25" fmla="*/ 1541878 h 2626132"/>
              <a:gd name="connsiteX26" fmla="*/ 3565704 w 4322900"/>
              <a:gd name="connsiteY26" fmla="*/ 1552203 h 2626132"/>
              <a:gd name="connsiteX27" fmla="*/ 3696493 w 4322900"/>
              <a:gd name="connsiteY27" fmla="*/ 1713963 h 2626132"/>
              <a:gd name="connsiteX28" fmla="*/ 3792863 w 4322900"/>
              <a:gd name="connsiteY28" fmla="*/ 1920464 h 2626132"/>
              <a:gd name="connsiteX29" fmla="*/ 3920210 w 4322900"/>
              <a:gd name="connsiteY29" fmla="*/ 1972090 h 2626132"/>
              <a:gd name="connsiteX30" fmla="*/ 4002813 w 4322900"/>
              <a:gd name="connsiteY30" fmla="*/ 2123524 h 2626132"/>
              <a:gd name="connsiteX31" fmla="*/ 4102625 w 4322900"/>
              <a:gd name="connsiteY31" fmla="*/ 1972090 h 2626132"/>
              <a:gd name="connsiteX32" fmla="*/ 4219646 w 4322900"/>
              <a:gd name="connsiteY32" fmla="*/ 2474577 h 2626132"/>
              <a:gd name="connsiteX33" fmla="*/ 4322900 w 4322900"/>
              <a:gd name="connsiteY33" fmla="*/ 2367884 h 2626132"/>
              <a:gd name="connsiteX0" fmla="*/ 0 w 4322900"/>
              <a:gd name="connsiteY0" fmla="*/ 764056 h 2626132"/>
              <a:gd name="connsiteX1" fmla="*/ 92929 w 4322900"/>
              <a:gd name="connsiteY1" fmla="*/ 1232126 h 2626132"/>
              <a:gd name="connsiteX2" fmla="*/ 223717 w 4322900"/>
              <a:gd name="connsiteY2" fmla="*/ 1280310 h 2626132"/>
              <a:gd name="connsiteX3" fmla="*/ 316646 w 4322900"/>
              <a:gd name="connsiteY3" fmla="*/ 1531553 h 2626132"/>
              <a:gd name="connsiteX4" fmla="*/ 423342 w 4322900"/>
              <a:gd name="connsiteY4" fmla="*/ 585088 h 2626132"/>
              <a:gd name="connsiteX5" fmla="*/ 533479 w 4322900"/>
              <a:gd name="connsiteY5" fmla="*/ 729639 h 2626132"/>
              <a:gd name="connsiteX6" fmla="*/ 647059 w 4322900"/>
              <a:gd name="connsiteY6" fmla="*/ 0 h 2626132"/>
              <a:gd name="connsiteX7" fmla="*/ 857008 w 4322900"/>
              <a:gd name="connsiteY7" fmla="*/ 1235568 h 2626132"/>
              <a:gd name="connsiteX8" fmla="*/ 963704 w 4322900"/>
              <a:gd name="connsiteY8" fmla="*/ 536904 h 2626132"/>
              <a:gd name="connsiteX9" fmla="*/ 1070400 w 4322900"/>
              <a:gd name="connsiteY9" fmla="*/ 702106 h 2626132"/>
              <a:gd name="connsiteX10" fmla="*/ 1173654 w 4322900"/>
              <a:gd name="connsiteY10" fmla="*/ 743406 h 2626132"/>
              <a:gd name="connsiteX11" fmla="*/ 1404254 w 4322900"/>
              <a:gd name="connsiteY11" fmla="*/ 1617596 h 2626132"/>
              <a:gd name="connsiteX12" fmla="*/ 1541926 w 4322900"/>
              <a:gd name="connsiteY12" fmla="*/ 1693313 h 2626132"/>
              <a:gd name="connsiteX13" fmla="*/ 1614204 w 4322900"/>
              <a:gd name="connsiteY13" fmla="*/ 1404211 h 2626132"/>
              <a:gd name="connsiteX14" fmla="*/ 1717458 w 4322900"/>
              <a:gd name="connsiteY14" fmla="*/ 2006507 h 2626132"/>
              <a:gd name="connsiteX15" fmla="*/ 1937733 w 4322900"/>
              <a:gd name="connsiteY15" fmla="*/ 619505 h 2626132"/>
              <a:gd name="connsiteX16" fmla="*/ 2047871 w 4322900"/>
              <a:gd name="connsiteY16" fmla="*/ 1108225 h 2626132"/>
              <a:gd name="connsiteX17" fmla="*/ 2161450 w 4322900"/>
              <a:gd name="connsiteY17" fmla="*/ 795031 h 2626132"/>
              <a:gd name="connsiteX18" fmla="*/ 2275030 w 4322900"/>
              <a:gd name="connsiteY18" fmla="*/ 1497136 h 2626132"/>
              <a:gd name="connsiteX19" fmla="*/ 2584792 w 4322900"/>
              <a:gd name="connsiteY19" fmla="*/ 2539969 h 2626132"/>
              <a:gd name="connsiteX20" fmla="*/ 2829159 w 4322900"/>
              <a:gd name="connsiteY20" fmla="*/ 2522760 h 2626132"/>
              <a:gd name="connsiteX21" fmla="*/ 3028784 w 4322900"/>
              <a:gd name="connsiteY21" fmla="*/ 2164825 h 2626132"/>
              <a:gd name="connsiteX22" fmla="*/ 3149247 w 4322900"/>
              <a:gd name="connsiteY22" fmla="*/ 2237100 h 2626132"/>
              <a:gd name="connsiteX23" fmla="*/ 3355755 w 4322900"/>
              <a:gd name="connsiteY23" fmla="*/ 1617596 h 2626132"/>
              <a:gd name="connsiteX24" fmla="*/ 3459009 w 4322900"/>
              <a:gd name="connsiteY24" fmla="*/ 1504020 h 2626132"/>
              <a:gd name="connsiteX25" fmla="*/ 3527845 w 4322900"/>
              <a:gd name="connsiteY25" fmla="*/ 1541878 h 2626132"/>
              <a:gd name="connsiteX26" fmla="*/ 3565704 w 4322900"/>
              <a:gd name="connsiteY26" fmla="*/ 1552203 h 2626132"/>
              <a:gd name="connsiteX27" fmla="*/ 3696493 w 4322900"/>
              <a:gd name="connsiteY27" fmla="*/ 1713963 h 2626132"/>
              <a:gd name="connsiteX28" fmla="*/ 3792863 w 4322900"/>
              <a:gd name="connsiteY28" fmla="*/ 1920464 h 2626132"/>
              <a:gd name="connsiteX29" fmla="*/ 3920210 w 4322900"/>
              <a:gd name="connsiteY29" fmla="*/ 1972090 h 2626132"/>
              <a:gd name="connsiteX30" fmla="*/ 4002813 w 4322900"/>
              <a:gd name="connsiteY30" fmla="*/ 2123524 h 2626132"/>
              <a:gd name="connsiteX31" fmla="*/ 4102625 w 4322900"/>
              <a:gd name="connsiteY31" fmla="*/ 1972090 h 2626132"/>
              <a:gd name="connsiteX32" fmla="*/ 4219646 w 4322900"/>
              <a:gd name="connsiteY32" fmla="*/ 2474577 h 2626132"/>
              <a:gd name="connsiteX33" fmla="*/ 4322900 w 4322900"/>
              <a:gd name="connsiteY33" fmla="*/ 2367884 h 2626132"/>
              <a:gd name="connsiteX0" fmla="*/ 0 w 4322900"/>
              <a:gd name="connsiteY0" fmla="*/ 764056 h 2626132"/>
              <a:gd name="connsiteX1" fmla="*/ 92929 w 4322900"/>
              <a:gd name="connsiteY1" fmla="*/ 1232126 h 2626132"/>
              <a:gd name="connsiteX2" fmla="*/ 223717 w 4322900"/>
              <a:gd name="connsiteY2" fmla="*/ 1280310 h 2626132"/>
              <a:gd name="connsiteX3" fmla="*/ 316646 w 4322900"/>
              <a:gd name="connsiteY3" fmla="*/ 1531553 h 2626132"/>
              <a:gd name="connsiteX4" fmla="*/ 423342 w 4322900"/>
              <a:gd name="connsiteY4" fmla="*/ 585088 h 2626132"/>
              <a:gd name="connsiteX5" fmla="*/ 533479 w 4322900"/>
              <a:gd name="connsiteY5" fmla="*/ 729639 h 2626132"/>
              <a:gd name="connsiteX6" fmla="*/ 647059 w 4322900"/>
              <a:gd name="connsiteY6" fmla="*/ 0 h 2626132"/>
              <a:gd name="connsiteX7" fmla="*/ 857008 w 4322900"/>
              <a:gd name="connsiteY7" fmla="*/ 1235568 h 2626132"/>
              <a:gd name="connsiteX8" fmla="*/ 963704 w 4322900"/>
              <a:gd name="connsiteY8" fmla="*/ 536904 h 2626132"/>
              <a:gd name="connsiteX9" fmla="*/ 1070400 w 4322900"/>
              <a:gd name="connsiteY9" fmla="*/ 702106 h 2626132"/>
              <a:gd name="connsiteX10" fmla="*/ 1173654 w 4322900"/>
              <a:gd name="connsiteY10" fmla="*/ 743406 h 2626132"/>
              <a:gd name="connsiteX11" fmla="*/ 1404254 w 4322900"/>
              <a:gd name="connsiteY11" fmla="*/ 1617596 h 2626132"/>
              <a:gd name="connsiteX12" fmla="*/ 1541926 w 4322900"/>
              <a:gd name="connsiteY12" fmla="*/ 1693313 h 2626132"/>
              <a:gd name="connsiteX13" fmla="*/ 1614204 w 4322900"/>
              <a:gd name="connsiteY13" fmla="*/ 1404211 h 2626132"/>
              <a:gd name="connsiteX14" fmla="*/ 1717458 w 4322900"/>
              <a:gd name="connsiteY14" fmla="*/ 2006507 h 2626132"/>
              <a:gd name="connsiteX15" fmla="*/ 1937733 w 4322900"/>
              <a:gd name="connsiteY15" fmla="*/ 619505 h 2626132"/>
              <a:gd name="connsiteX16" fmla="*/ 2047871 w 4322900"/>
              <a:gd name="connsiteY16" fmla="*/ 1108225 h 2626132"/>
              <a:gd name="connsiteX17" fmla="*/ 2161450 w 4322900"/>
              <a:gd name="connsiteY17" fmla="*/ 795031 h 2626132"/>
              <a:gd name="connsiteX18" fmla="*/ 2275030 w 4322900"/>
              <a:gd name="connsiteY18" fmla="*/ 1497136 h 2626132"/>
              <a:gd name="connsiteX19" fmla="*/ 2584792 w 4322900"/>
              <a:gd name="connsiteY19" fmla="*/ 2539969 h 2626132"/>
              <a:gd name="connsiteX20" fmla="*/ 2829159 w 4322900"/>
              <a:gd name="connsiteY20" fmla="*/ 2522760 h 2626132"/>
              <a:gd name="connsiteX21" fmla="*/ 3028784 w 4322900"/>
              <a:gd name="connsiteY21" fmla="*/ 2164825 h 2626132"/>
              <a:gd name="connsiteX22" fmla="*/ 3149247 w 4322900"/>
              <a:gd name="connsiteY22" fmla="*/ 2237100 h 2626132"/>
              <a:gd name="connsiteX23" fmla="*/ 3355755 w 4322900"/>
              <a:gd name="connsiteY23" fmla="*/ 1617596 h 2626132"/>
              <a:gd name="connsiteX24" fmla="*/ 3459009 w 4322900"/>
              <a:gd name="connsiteY24" fmla="*/ 1504020 h 2626132"/>
              <a:gd name="connsiteX25" fmla="*/ 3527845 w 4322900"/>
              <a:gd name="connsiteY25" fmla="*/ 1541878 h 2626132"/>
              <a:gd name="connsiteX26" fmla="*/ 3565704 w 4322900"/>
              <a:gd name="connsiteY26" fmla="*/ 1552203 h 2626132"/>
              <a:gd name="connsiteX27" fmla="*/ 3696493 w 4322900"/>
              <a:gd name="connsiteY27" fmla="*/ 1713963 h 2626132"/>
              <a:gd name="connsiteX28" fmla="*/ 3792863 w 4322900"/>
              <a:gd name="connsiteY28" fmla="*/ 1920464 h 2626132"/>
              <a:gd name="connsiteX29" fmla="*/ 3920210 w 4322900"/>
              <a:gd name="connsiteY29" fmla="*/ 1972090 h 2626132"/>
              <a:gd name="connsiteX30" fmla="*/ 4002813 w 4322900"/>
              <a:gd name="connsiteY30" fmla="*/ 2123524 h 2626132"/>
              <a:gd name="connsiteX31" fmla="*/ 4102625 w 4322900"/>
              <a:gd name="connsiteY31" fmla="*/ 1972090 h 2626132"/>
              <a:gd name="connsiteX32" fmla="*/ 4219646 w 4322900"/>
              <a:gd name="connsiteY32" fmla="*/ 2474577 h 2626132"/>
              <a:gd name="connsiteX33" fmla="*/ 4322900 w 4322900"/>
              <a:gd name="connsiteY33" fmla="*/ 2367884 h 2626132"/>
              <a:gd name="connsiteX0" fmla="*/ 0 w 4322900"/>
              <a:gd name="connsiteY0" fmla="*/ 764056 h 2626132"/>
              <a:gd name="connsiteX1" fmla="*/ 92929 w 4322900"/>
              <a:gd name="connsiteY1" fmla="*/ 1232126 h 2626132"/>
              <a:gd name="connsiteX2" fmla="*/ 223717 w 4322900"/>
              <a:gd name="connsiteY2" fmla="*/ 1280310 h 2626132"/>
              <a:gd name="connsiteX3" fmla="*/ 316646 w 4322900"/>
              <a:gd name="connsiteY3" fmla="*/ 1531553 h 2626132"/>
              <a:gd name="connsiteX4" fmla="*/ 423342 w 4322900"/>
              <a:gd name="connsiteY4" fmla="*/ 585088 h 2626132"/>
              <a:gd name="connsiteX5" fmla="*/ 533479 w 4322900"/>
              <a:gd name="connsiteY5" fmla="*/ 729639 h 2626132"/>
              <a:gd name="connsiteX6" fmla="*/ 647059 w 4322900"/>
              <a:gd name="connsiteY6" fmla="*/ 0 h 2626132"/>
              <a:gd name="connsiteX7" fmla="*/ 857008 w 4322900"/>
              <a:gd name="connsiteY7" fmla="*/ 1235568 h 2626132"/>
              <a:gd name="connsiteX8" fmla="*/ 963704 w 4322900"/>
              <a:gd name="connsiteY8" fmla="*/ 536904 h 2626132"/>
              <a:gd name="connsiteX9" fmla="*/ 1070400 w 4322900"/>
              <a:gd name="connsiteY9" fmla="*/ 702106 h 2626132"/>
              <a:gd name="connsiteX10" fmla="*/ 1173654 w 4322900"/>
              <a:gd name="connsiteY10" fmla="*/ 743406 h 2626132"/>
              <a:gd name="connsiteX11" fmla="*/ 1404254 w 4322900"/>
              <a:gd name="connsiteY11" fmla="*/ 1617596 h 2626132"/>
              <a:gd name="connsiteX12" fmla="*/ 1541926 w 4322900"/>
              <a:gd name="connsiteY12" fmla="*/ 1693313 h 2626132"/>
              <a:gd name="connsiteX13" fmla="*/ 1614204 w 4322900"/>
              <a:gd name="connsiteY13" fmla="*/ 1404211 h 2626132"/>
              <a:gd name="connsiteX14" fmla="*/ 1717458 w 4322900"/>
              <a:gd name="connsiteY14" fmla="*/ 2006507 h 2626132"/>
              <a:gd name="connsiteX15" fmla="*/ 1937733 w 4322900"/>
              <a:gd name="connsiteY15" fmla="*/ 619505 h 2626132"/>
              <a:gd name="connsiteX16" fmla="*/ 2047871 w 4322900"/>
              <a:gd name="connsiteY16" fmla="*/ 1108225 h 2626132"/>
              <a:gd name="connsiteX17" fmla="*/ 2161450 w 4322900"/>
              <a:gd name="connsiteY17" fmla="*/ 795031 h 2626132"/>
              <a:gd name="connsiteX18" fmla="*/ 2275030 w 4322900"/>
              <a:gd name="connsiteY18" fmla="*/ 1497136 h 2626132"/>
              <a:gd name="connsiteX19" fmla="*/ 2584792 w 4322900"/>
              <a:gd name="connsiteY19" fmla="*/ 2539969 h 2626132"/>
              <a:gd name="connsiteX20" fmla="*/ 2829159 w 4322900"/>
              <a:gd name="connsiteY20" fmla="*/ 2522760 h 2626132"/>
              <a:gd name="connsiteX21" fmla="*/ 3028784 w 4322900"/>
              <a:gd name="connsiteY21" fmla="*/ 2164825 h 2626132"/>
              <a:gd name="connsiteX22" fmla="*/ 3149247 w 4322900"/>
              <a:gd name="connsiteY22" fmla="*/ 2237100 h 2626132"/>
              <a:gd name="connsiteX23" fmla="*/ 3355755 w 4322900"/>
              <a:gd name="connsiteY23" fmla="*/ 1617596 h 2626132"/>
              <a:gd name="connsiteX24" fmla="*/ 3459009 w 4322900"/>
              <a:gd name="connsiteY24" fmla="*/ 1504020 h 2626132"/>
              <a:gd name="connsiteX25" fmla="*/ 3527845 w 4322900"/>
              <a:gd name="connsiteY25" fmla="*/ 1541878 h 2626132"/>
              <a:gd name="connsiteX26" fmla="*/ 3565704 w 4322900"/>
              <a:gd name="connsiteY26" fmla="*/ 1552203 h 2626132"/>
              <a:gd name="connsiteX27" fmla="*/ 3696493 w 4322900"/>
              <a:gd name="connsiteY27" fmla="*/ 1713963 h 2626132"/>
              <a:gd name="connsiteX28" fmla="*/ 3792863 w 4322900"/>
              <a:gd name="connsiteY28" fmla="*/ 1920464 h 2626132"/>
              <a:gd name="connsiteX29" fmla="*/ 3920210 w 4322900"/>
              <a:gd name="connsiteY29" fmla="*/ 1972090 h 2626132"/>
              <a:gd name="connsiteX30" fmla="*/ 4002813 w 4322900"/>
              <a:gd name="connsiteY30" fmla="*/ 2123524 h 2626132"/>
              <a:gd name="connsiteX31" fmla="*/ 4102625 w 4322900"/>
              <a:gd name="connsiteY31" fmla="*/ 1972090 h 2626132"/>
              <a:gd name="connsiteX32" fmla="*/ 4219646 w 4322900"/>
              <a:gd name="connsiteY32" fmla="*/ 2474577 h 2626132"/>
              <a:gd name="connsiteX33" fmla="*/ 4322900 w 4322900"/>
              <a:gd name="connsiteY33" fmla="*/ 2367884 h 2626132"/>
              <a:gd name="connsiteX0" fmla="*/ 0 w 4322900"/>
              <a:gd name="connsiteY0" fmla="*/ 764056 h 2626132"/>
              <a:gd name="connsiteX1" fmla="*/ 92929 w 4322900"/>
              <a:gd name="connsiteY1" fmla="*/ 1232126 h 2626132"/>
              <a:gd name="connsiteX2" fmla="*/ 223717 w 4322900"/>
              <a:gd name="connsiteY2" fmla="*/ 1280310 h 2626132"/>
              <a:gd name="connsiteX3" fmla="*/ 316646 w 4322900"/>
              <a:gd name="connsiteY3" fmla="*/ 1531553 h 2626132"/>
              <a:gd name="connsiteX4" fmla="*/ 423342 w 4322900"/>
              <a:gd name="connsiteY4" fmla="*/ 585088 h 2626132"/>
              <a:gd name="connsiteX5" fmla="*/ 533479 w 4322900"/>
              <a:gd name="connsiteY5" fmla="*/ 729639 h 2626132"/>
              <a:gd name="connsiteX6" fmla="*/ 647059 w 4322900"/>
              <a:gd name="connsiteY6" fmla="*/ 0 h 2626132"/>
              <a:gd name="connsiteX7" fmla="*/ 857008 w 4322900"/>
              <a:gd name="connsiteY7" fmla="*/ 1235568 h 2626132"/>
              <a:gd name="connsiteX8" fmla="*/ 963704 w 4322900"/>
              <a:gd name="connsiteY8" fmla="*/ 536904 h 2626132"/>
              <a:gd name="connsiteX9" fmla="*/ 1070400 w 4322900"/>
              <a:gd name="connsiteY9" fmla="*/ 702106 h 2626132"/>
              <a:gd name="connsiteX10" fmla="*/ 1173654 w 4322900"/>
              <a:gd name="connsiteY10" fmla="*/ 743406 h 2626132"/>
              <a:gd name="connsiteX11" fmla="*/ 1404254 w 4322900"/>
              <a:gd name="connsiteY11" fmla="*/ 1617596 h 2626132"/>
              <a:gd name="connsiteX12" fmla="*/ 1541926 w 4322900"/>
              <a:gd name="connsiteY12" fmla="*/ 1693313 h 2626132"/>
              <a:gd name="connsiteX13" fmla="*/ 1614204 w 4322900"/>
              <a:gd name="connsiteY13" fmla="*/ 1404211 h 2626132"/>
              <a:gd name="connsiteX14" fmla="*/ 1717458 w 4322900"/>
              <a:gd name="connsiteY14" fmla="*/ 2006507 h 2626132"/>
              <a:gd name="connsiteX15" fmla="*/ 1937733 w 4322900"/>
              <a:gd name="connsiteY15" fmla="*/ 619505 h 2626132"/>
              <a:gd name="connsiteX16" fmla="*/ 2047871 w 4322900"/>
              <a:gd name="connsiteY16" fmla="*/ 1108225 h 2626132"/>
              <a:gd name="connsiteX17" fmla="*/ 2161450 w 4322900"/>
              <a:gd name="connsiteY17" fmla="*/ 795031 h 2626132"/>
              <a:gd name="connsiteX18" fmla="*/ 2275030 w 4322900"/>
              <a:gd name="connsiteY18" fmla="*/ 1497136 h 2626132"/>
              <a:gd name="connsiteX19" fmla="*/ 2584792 w 4322900"/>
              <a:gd name="connsiteY19" fmla="*/ 2539969 h 2626132"/>
              <a:gd name="connsiteX20" fmla="*/ 2829159 w 4322900"/>
              <a:gd name="connsiteY20" fmla="*/ 2522760 h 2626132"/>
              <a:gd name="connsiteX21" fmla="*/ 3028784 w 4322900"/>
              <a:gd name="connsiteY21" fmla="*/ 2164825 h 2626132"/>
              <a:gd name="connsiteX22" fmla="*/ 3149247 w 4322900"/>
              <a:gd name="connsiteY22" fmla="*/ 2237100 h 2626132"/>
              <a:gd name="connsiteX23" fmla="*/ 3355755 w 4322900"/>
              <a:gd name="connsiteY23" fmla="*/ 1617596 h 2626132"/>
              <a:gd name="connsiteX24" fmla="*/ 3459009 w 4322900"/>
              <a:gd name="connsiteY24" fmla="*/ 1504020 h 2626132"/>
              <a:gd name="connsiteX25" fmla="*/ 3527845 w 4322900"/>
              <a:gd name="connsiteY25" fmla="*/ 1541878 h 2626132"/>
              <a:gd name="connsiteX26" fmla="*/ 3565704 w 4322900"/>
              <a:gd name="connsiteY26" fmla="*/ 1552203 h 2626132"/>
              <a:gd name="connsiteX27" fmla="*/ 3696493 w 4322900"/>
              <a:gd name="connsiteY27" fmla="*/ 1713963 h 2626132"/>
              <a:gd name="connsiteX28" fmla="*/ 3792863 w 4322900"/>
              <a:gd name="connsiteY28" fmla="*/ 1920464 h 2626132"/>
              <a:gd name="connsiteX29" fmla="*/ 3920210 w 4322900"/>
              <a:gd name="connsiteY29" fmla="*/ 1972090 h 2626132"/>
              <a:gd name="connsiteX30" fmla="*/ 4002813 w 4322900"/>
              <a:gd name="connsiteY30" fmla="*/ 2123524 h 2626132"/>
              <a:gd name="connsiteX31" fmla="*/ 4102625 w 4322900"/>
              <a:gd name="connsiteY31" fmla="*/ 1972090 h 2626132"/>
              <a:gd name="connsiteX32" fmla="*/ 4219646 w 4322900"/>
              <a:gd name="connsiteY32" fmla="*/ 2474577 h 2626132"/>
              <a:gd name="connsiteX33" fmla="*/ 4322900 w 4322900"/>
              <a:gd name="connsiteY33" fmla="*/ 2367884 h 2626132"/>
              <a:gd name="connsiteX0" fmla="*/ 0 w 4322900"/>
              <a:gd name="connsiteY0" fmla="*/ 764056 h 2626132"/>
              <a:gd name="connsiteX1" fmla="*/ 92929 w 4322900"/>
              <a:gd name="connsiteY1" fmla="*/ 1232126 h 2626132"/>
              <a:gd name="connsiteX2" fmla="*/ 223717 w 4322900"/>
              <a:gd name="connsiteY2" fmla="*/ 1280310 h 2626132"/>
              <a:gd name="connsiteX3" fmla="*/ 316646 w 4322900"/>
              <a:gd name="connsiteY3" fmla="*/ 1531553 h 2626132"/>
              <a:gd name="connsiteX4" fmla="*/ 423342 w 4322900"/>
              <a:gd name="connsiteY4" fmla="*/ 585088 h 2626132"/>
              <a:gd name="connsiteX5" fmla="*/ 533479 w 4322900"/>
              <a:gd name="connsiteY5" fmla="*/ 729639 h 2626132"/>
              <a:gd name="connsiteX6" fmla="*/ 647059 w 4322900"/>
              <a:gd name="connsiteY6" fmla="*/ 0 h 2626132"/>
              <a:gd name="connsiteX7" fmla="*/ 857008 w 4322900"/>
              <a:gd name="connsiteY7" fmla="*/ 1235568 h 2626132"/>
              <a:gd name="connsiteX8" fmla="*/ 963704 w 4322900"/>
              <a:gd name="connsiteY8" fmla="*/ 536904 h 2626132"/>
              <a:gd name="connsiteX9" fmla="*/ 1070400 w 4322900"/>
              <a:gd name="connsiteY9" fmla="*/ 702106 h 2626132"/>
              <a:gd name="connsiteX10" fmla="*/ 1173654 w 4322900"/>
              <a:gd name="connsiteY10" fmla="*/ 743406 h 2626132"/>
              <a:gd name="connsiteX11" fmla="*/ 1404254 w 4322900"/>
              <a:gd name="connsiteY11" fmla="*/ 1617596 h 2626132"/>
              <a:gd name="connsiteX12" fmla="*/ 1541926 w 4322900"/>
              <a:gd name="connsiteY12" fmla="*/ 1693313 h 2626132"/>
              <a:gd name="connsiteX13" fmla="*/ 1614204 w 4322900"/>
              <a:gd name="connsiteY13" fmla="*/ 1404211 h 2626132"/>
              <a:gd name="connsiteX14" fmla="*/ 1717458 w 4322900"/>
              <a:gd name="connsiteY14" fmla="*/ 2006507 h 2626132"/>
              <a:gd name="connsiteX15" fmla="*/ 1937733 w 4322900"/>
              <a:gd name="connsiteY15" fmla="*/ 619505 h 2626132"/>
              <a:gd name="connsiteX16" fmla="*/ 2047871 w 4322900"/>
              <a:gd name="connsiteY16" fmla="*/ 1108225 h 2626132"/>
              <a:gd name="connsiteX17" fmla="*/ 2161450 w 4322900"/>
              <a:gd name="connsiteY17" fmla="*/ 795031 h 2626132"/>
              <a:gd name="connsiteX18" fmla="*/ 2275030 w 4322900"/>
              <a:gd name="connsiteY18" fmla="*/ 1497136 h 2626132"/>
              <a:gd name="connsiteX19" fmla="*/ 2584792 w 4322900"/>
              <a:gd name="connsiteY19" fmla="*/ 2539969 h 2626132"/>
              <a:gd name="connsiteX20" fmla="*/ 2829159 w 4322900"/>
              <a:gd name="connsiteY20" fmla="*/ 2522760 h 2626132"/>
              <a:gd name="connsiteX21" fmla="*/ 3028784 w 4322900"/>
              <a:gd name="connsiteY21" fmla="*/ 2164825 h 2626132"/>
              <a:gd name="connsiteX22" fmla="*/ 3149247 w 4322900"/>
              <a:gd name="connsiteY22" fmla="*/ 2237100 h 2626132"/>
              <a:gd name="connsiteX23" fmla="*/ 3355755 w 4322900"/>
              <a:gd name="connsiteY23" fmla="*/ 1617596 h 2626132"/>
              <a:gd name="connsiteX24" fmla="*/ 3459009 w 4322900"/>
              <a:gd name="connsiteY24" fmla="*/ 1504020 h 2626132"/>
              <a:gd name="connsiteX25" fmla="*/ 3527845 w 4322900"/>
              <a:gd name="connsiteY25" fmla="*/ 1541878 h 2626132"/>
              <a:gd name="connsiteX26" fmla="*/ 3565704 w 4322900"/>
              <a:gd name="connsiteY26" fmla="*/ 1552203 h 2626132"/>
              <a:gd name="connsiteX27" fmla="*/ 3696493 w 4322900"/>
              <a:gd name="connsiteY27" fmla="*/ 1713963 h 2626132"/>
              <a:gd name="connsiteX28" fmla="*/ 3792863 w 4322900"/>
              <a:gd name="connsiteY28" fmla="*/ 1920464 h 2626132"/>
              <a:gd name="connsiteX29" fmla="*/ 3920210 w 4322900"/>
              <a:gd name="connsiteY29" fmla="*/ 1972090 h 2626132"/>
              <a:gd name="connsiteX30" fmla="*/ 4002813 w 4322900"/>
              <a:gd name="connsiteY30" fmla="*/ 2123524 h 2626132"/>
              <a:gd name="connsiteX31" fmla="*/ 4102625 w 4322900"/>
              <a:gd name="connsiteY31" fmla="*/ 1972090 h 2626132"/>
              <a:gd name="connsiteX32" fmla="*/ 4219646 w 4322900"/>
              <a:gd name="connsiteY32" fmla="*/ 2474577 h 2626132"/>
              <a:gd name="connsiteX33" fmla="*/ 4322900 w 4322900"/>
              <a:gd name="connsiteY33" fmla="*/ 2367884 h 2626132"/>
              <a:gd name="connsiteX0" fmla="*/ 0 w 4322900"/>
              <a:gd name="connsiteY0" fmla="*/ 764056 h 2626132"/>
              <a:gd name="connsiteX1" fmla="*/ 92929 w 4322900"/>
              <a:gd name="connsiteY1" fmla="*/ 1232126 h 2626132"/>
              <a:gd name="connsiteX2" fmla="*/ 223717 w 4322900"/>
              <a:gd name="connsiteY2" fmla="*/ 1280310 h 2626132"/>
              <a:gd name="connsiteX3" fmla="*/ 316646 w 4322900"/>
              <a:gd name="connsiteY3" fmla="*/ 1531553 h 2626132"/>
              <a:gd name="connsiteX4" fmla="*/ 423342 w 4322900"/>
              <a:gd name="connsiteY4" fmla="*/ 585088 h 2626132"/>
              <a:gd name="connsiteX5" fmla="*/ 533479 w 4322900"/>
              <a:gd name="connsiteY5" fmla="*/ 729639 h 2626132"/>
              <a:gd name="connsiteX6" fmla="*/ 647059 w 4322900"/>
              <a:gd name="connsiteY6" fmla="*/ 0 h 2626132"/>
              <a:gd name="connsiteX7" fmla="*/ 857008 w 4322900"/>
              <a:gd name="connsiteY7" fmla="*/ 1235568 h 2626132"/>
              <a:gd name="connsiteX8" fmla="*/ 963704 w 4322900"/>
              <a:gd name="connsiteY8" fmla="*/ 536904 h 2626132"/>
              <a:gd name="connsiteX9" fmla="*/ 1070400 w 4322900"/>
              <a:gd name="connsiteY9" fmla="*/ 702106 h 2626132"/>
              <a:gd name="connsiteX10" fmla="*/ 1173654 w 4322900"/>
              <a:gd name="connsiteY10" fmla="*/ 743406 h 2626132"/>
              <a:gd name="connsiteX11" fmla="*/ 1404254 w 4322900"/>
              <a:gd name="connsiteY11" fmla="*/ 1617596 h 2626132"/>
              <a:gd name="connsiteX12" fmla="*/ 1541926 w 4322900"/>
              <a:gd name="connsiteY12" fmla="*/ 1693313 h 2626132"/>
              <a:gd name="connsiteX13" fmla="*/ 1614204 w 4322900"/>
              <a:gd name="connsiteY13" fmla="*/ 1404211 h 2626132"/>
              <a:gd name="connsiteX14" fmla="*/ 1717458 w 4322900"/>
              <a:gd name="connsiteY14" fmla="*/ 2006507 h 2626132"/>
              <a:gd name="connsiteX15" fmla="*/ 1937733 w 4322900"/>
              <a:gd name="connsiteY15" fmla="*/ 619505 h 2626132"/>
              <a:gd name="connsiteX16" fmla="*/ 2047871 w 4322900"/>
              <a:gd name="connsiteY16" fmla="*/ 1108225 h 2626132"/>
              <a:gd name="connsiteX17" fmla="*/ 2161450 w 4322900"/>
              <a:gd name="connsiteY17" fmla="*/ 795031 h 2626132"/>
              <a:gd name="connsiteX18" fmla="*/ 2275030 w 4322900"/>
              <a:gd name="connsiteY18" fmla="*/ 1497136 h 2626132"/>
              <a:gd name="connsiteX19" fmla="*/ 2584792 w 4322900"/>
              <a:gd name="connsiteY19" fmla="*/ 2539969 h 2626132"/>
              <a:gd name="connsiteX20" fmla="*/ 2829159 w 4322900"/>
              <a:gd name="connsiteY20" fmla="*/ 2522760 h 2626132"/>
              <a:gd name="connsiteX21" fmla="*/ 3028784 w 4322900"/>
              <a:gd name="connsiteY21" fmla="*/ 2164825 h 2626132"/>
              <a:gd name="connsiteX22" fmla="*/ 3149247 w 4322900"/>
              <a:gd name="connsiteY22" fmla="*/ 2237100 h 2626132"/>
              <a:gd name="connsiteX23" fmla="*/ 3355755 w 4322900"/>
              <a:gd name="connsiteY23" fmla="*/ 1617596 h 2626132"/>
              <a:gd name="connsiteX24" fmla="*/ 3459009 w 4322900"/>
              <a:gd name="connsiteY24" fmla="*/ 1504020 h 2626132"/>
              <a:gd name="connsiteX25" fmla="*/ 3527845 w 4322900"/>
              <a:gd name="connsiteY25" fmla="*/ 1541878 h 2626132"/>
              <a:gd name="connsiteX26" fmla="*/ 3565704 w 4322900"/>
              <a:gd name="connsiteY26" fmla="*/ 1552203 h 2626132"/>
              <a:gd name="connsiteX27" fmla="*/ 3696493 w 4322900"/>
              <a:gd name="connsiteY27" fmla="*/ 1713963 h 2626132"/>
              <a:gd name="connsiteX28" fmla="*/ 3792863 w 4322900"/>
              <a:gd name="connsiteY28" fmla="*/ 1920464 h 2626132"/>
              <a:gd name="connsiteX29" fmla="*/ 3920210 w 4322900"/>
              <a:gd name="connsiteY29" fmla="*/ 1972090 h 2626132"/>
              <a:gd name="connsiteX30" fmla="*/ 4002813 w 4322900"/>
              <a:gd name="connsiteY30" fmla="*/ 2123524 h 2626132"/>
              <a:gd name="connsiteX31" fmla="*/ 4102625 w 4322900"/>
              <a:gd name="connsiteY31" fmla="*/ 1972090 h 2626132"/>
              <a:gd name="connsiteX32" fmla="*/ 4219646 w 4322900"/>
              <a:gd name="connsiteY32" fmla="*/ 2474577 h 2626132"/>
              <a:gd name="connsiteX33" fmla="*/ 4322900 w 4322900"/>
              <a:gd name="connsiteY33" fmla="*/ 2367884 h 2626132"/>
              <a:gd name="connsiteX0" fmla="*/ 0 w 4322900"/>
              <a:gd name="connsiteY0" fmla="*/ 764056 h 2597520"/>
              <a:gd name="connsiteX1" fmla="*/ 92929 w 4322900"/>
              <a:gd name="connsiteY1" fmla="*/ 1232126 h 2597520"/>
              <a:gd name="connsiteX2" fmla="*/ 223717 w 4322900"/>
              <a:gd name="connsiteY2" fmla="*/ 1280310 h 2597520"/>
              <a:gd name="connsiteX3" fmla="*/ 316646 w 4322900"/>
              <a:gd name="connsiteY3" fmla="*/ 1531553 h 2597520"/>
              <a:gd name="connsiteX4" fmla="*/ 423342 w 4322900"/>
              <a:gd name="connsiteY4" fmla="*/ 585088 h 2597520"/>
              <a:gd name="connsiteX5" fmla="*/ 533479 w 4322900"/>
              <a:gd name="connsiteY5" fmla="*/ 729639 h 2597520"/>
              <a:gd name="connsiteX6" fmla="*/ 647059 w 4322900"/>
              <a:gd name="connsiteY6" fmla="*/ 0 h 2597520"/>
              <a:gd name="connsiteX7" fmla="*/ 857008 w 4322900"/>
              <a:gd name="connsiteY7" fmla="*/ 1235568 h 2597520"/>
              <a:gd name="connsiteX8" fmla="*/ 963704 w 4322900"/>
              <a:gd name="connsiteY8" fmla="*/ 536904 h 2597520"/>
              <a:gd name="connsiteX9" fmla="*/ 1070400 w 4322900"/>
              <a:gd name="connsiteY9" fmla="*/ 702106 h 2597520"/>
              <a:gd name="connsiteX10" fmla="*/ 1173654 w 4322900"/>
              <a:gd name="connsiteY10" fmla="*/ 743406 h 2597520"/>
              <a:gd name="connsiteX11" fmla="*/ 1404254 w 4322900"/>
              <a:gd name="connsiteY11" fmla="*/ 1617596 h 2597520"/>
              <a:gd name="connsiteX12" fmla="*/ 1541926 w 4322900"/>
              <a:gd name="connsiteY12" fmla="*/ 1693313 h 2597520"/>
              <a:gd name="connsiteX13" fmla="*/ 1614204 w 4322900"/>
              <a:gd name="connsiteY13" fmla="*/ 1404211 h 2597520"/>
              <a:gd name="connsiteX14" fmla="*/ 1717458 w 4322900"/>
              <a:gd name="connsiteY14" fmla="*/ 2006507 h 2597520"/>
              <a:gd name="connsiteX15" fmla="*/ 1937733 w 4322900"/>
              <a:gd name="connsiteY15" fmla="*/ 619505 h 2597520"/>
              <a:gd name="connsiteX16" fmla="*/ 2047871 w 4322900"/>
              <a:gd name="connsiteY16" fmla="*/ 1108225 h 2597520"/>
              <a:gd name="connsiteX17" fmla="*/ 2161450 w 4322900"/>
              <a:gd name="connsiteY17" fmla="*/ 795031 h 2597520"/>
              <a:gd name="connsiteX18" fmla="*/ 2275030 w 4322900"/>
              <a:gd name="connsiteY18" fmla="*/ 1497136 h 2597520"/>
              <a:gd name="connsiteX19" fmla="*/ 2584792 w 4322900"/>
              <a:gd name="connsiteY19" fmla="*/ 2539969 h 2597520"/>
              <a:gd name="connsiteX20" fmla="*/ 2829159 w 4322900"/>
              <a:gd name="connsiteY20" fmla="*/ 2522760 h 2597520"/>
              <a:gd name="connsiteX21" fmla="*/ 3028784 w 4322900"/>
              <a:gd name="connsiteY21" fmla="*/ 2164825 h 2597520"/>
              <a:gd name="connsiteX22" fmla="*/ 3149247 w 4322900"/>
              <a:gd name="connsiteY22" fmla="*/ 2237100 h 2597520"/>
              <a:gd name="connsiteX23" fmla="*/ 3355755 w 4322900"/>
              <a:gd name="connsiteY23" fmla="*/ 1617596 h 2597520"/>
              <a:gd name="connsiteX24" fmla="*/ 3459009 w 4322900"/>
              <a:gd name="connsiteY24" fmla="*/ 1504020 h 2597520"/>
              <a:gd name="connsiteX25" fmla="*/ 3527845 w 4322900"/>
              <a:gd name="connsiteY25" fmla="*/ 1541878 h 2597520"/>
              <a:gd name="connsiteX26" fmla="*/ 3565704 w 4322900"/>
              <a:gd name="connsiteY26" fmla="*/ 1552203 h 2597520"/>
              <a:gd name="connsiteX27" fmla="*/ 3696493 w 4322900"/>
              <a:gd name="connsiteY27" fmla="*/ 1713963 h 2597520"/>
              <a:gd name="connsiteX28" fmla="*/ 3792863 w 4322900"/>
              <a:gd name="connsiteY28" fmla="*/ 1920464 h 2597520"/>
              <a:gd name="connsiteX29" fmla="*/ 3920210 w 4322900"/>
              <a:gd name="connsiteY29" fmla="*/ 1972090 h 2597520"/>
              <a:gd name="connsiteX30" fmla="*/ 4002813 w 4322900"/>
              <a:gd name="connsiteY30" fmla="*/ 2123524 h 2597520"/>
              <a:gd name="connsiteX31" fmla="*/ 4102625 w 4322900"/>
              <a:gd name="connsiteY31" fmla="*/ 1972090 h 2597520"/>
              <a:gd name="connsiteX32" fmla="*/ 4219646 w 4322900"/>
              <a:gd name="connsiteY32" fmla="*/ 2474577 h 2597520"/>
              <a:gd name="connsiteX33" fmla="*/ 4322900 w 4322900"/>
              <a:gd name="connsiteY33" fmla="*/ 2367884 h 2597520"/>
              <a:gd name="connsiteX0" fmla="*/ 0 w 4322900"/>
              <a:gd name="connsiteY0" fmla="*/ 764056 h 2645152"/>
              <a:gd name="connsiteX1" fmla="*/ 92929 w 4322900"/>
              <a:gd name="connsiteY1" fmla="*/ 1232126 h 2645152"/>
              <a:gd name="connsiteX2" fmla="*/ 223717 w 4322900"/>
              <a:gd name="connsiteY2" fmla="*/ 1280310 h 2645152"/>
              <a:gd name="connsiteX3" fmla="*/ 316646 w 4322900"/>
              <a:gd name="connsiteY3" fmla="*/ 1531553 h 2645152"/>
              <a:gd name="connsiteX4" fmla="*/ 423342 w 4322900"/>
              <a:gd name="connsiteY4" fmla="*/ 585088 h 2645152"/>
              <a:gd name="connsiteX5" fmla="*/ 533479 w 4322900"/>
              <a:gd name="connsiteY5" fmla="*/ 729639 h 2645152"/>
              <a:gd name="connsiteX6" fmla="*/ 647059 w 4322900"/>
              <a:gd name="connsiteY6" fmla="*/ 0 h 2645152"/>
              <a:gd name="connsiteX7" fmla="*/ 857008 w 4322900"/>
              <a:gd name="connsiteY7" fmla="*/ 1235568 h 2645152"/>
              <a:gd name="connsiteX8" fmla="*/ 963704 w 4322900"/>
              <a:gd name="connsiteY8" fmla="*/ 536904 h 2645152"/>
              <a:gd name="connsiteX9" fmla="*/ 1070400 w 4322900"/>
              <a:gd name="connsiteY9" fmla="*/ 702106 h 2645152"/>
              <a:gd name="connsiteX10" fmla="*/ 1173654 w 4322900"/>
              <a:gd name="connsiteY10" fmla="*/ 743406 h 2645152"/>
              <a:gd name="connsiteX11" fmla="*/ 1404254 w 4322900"/>
              <a:gd name="connsiteY11" fmla="*/ 1617596 h 2645152"/>
              <a:gd name="connsiteX12" fmla="*/ 1541926 w 4322900"/>
              <a:gd name="connsiteY12" fmla="*/ 1693313 h 2645152"/>
              <a:gd name="connsiteX13" fmla="*/ 1614204 w 4322900"/>
              <a:gd name="connsiteY13" fmla="*/ 1404211 h 2645152"/>
              <a:gd name="connsiteX14" fmla="*/ 1717458 w 4322900"/>
              <a:gd name="connsiteY14" fmla="*/ 2006507 h 2645152"/>
              <a:gd name="connsiteX15" fmla="*/ 1937733 w 4322900"/>
              <a:gd name="connsiteY15" fmla="*/ 619505 h 2645152"/>
              <a:gd name="connsiteX16" fmla="*/ 2047871 w 4322900"/>
              <a:gd name="connsiteY16" fmla="*/ 1108225 h 2645152"/>
              <a:gd name="connsiteX17" fmla="*/ 2161450 w 4322900"/>
              <a:gd name="connsiteY17" fmla="*/ 795031 h 2645152"/>
              <a:gd name="connsiteX18" fmla="*/ 2275030 w 4322900"/>
              <a:gd name="connsiteY18" fmla="*/ 1497136 h 2645152"/>
              <a:gd name="connsiteX19" fmla="*/ 2574466 w 4322900"/>
              <a:gd name="connsiteY19" fmla="*/ 2601920 h 2645152"/>
              <a:gd name="connsiteX20" fmla="*/ 2829159 w 4322900"/>
              <a:gd name="connsiteY20" fmla="*/ 2522760 h 2645152"/>
              <a:gd name="connsiteX21" fmla="*/ 3028784 w 4322900"/>
              <a:gd name="connsiteY21" fmla="*/ 2164825 h 2645152"/>
              <a:gd name="connsiteX22" fmla="*/ 3149247 w 4322900"/>
              <a:gd name="connsiteY22" fmla="*/ 2237100 h 2645152"/>
              <a:gd name="connsiteX23" fmla="*/ 3355755 w 4322900"/>
              <a:gd name="connsiteY23" fmla="*/ 1617596 h 2645152"/>
              <a:gd name="connsiteX24" fmla="*/ 3459009 w 4322900"/>
              <a:gd name="connsiteY24" fmla="*/ 1504020 h 2645152"/>
              <a:gd name="connsiteX25" fmla="*/ 3527845 w 4322900"/>
              <a:gd name="connsiteY25" fmla="*/ 1541878 h 2645152"/>
              <a:gd name="connsiteX26" fmla="*/ 3565704 w 4322900"/>
              <a:gd name="connsiteY26" fmla="*/ 1552203 h 2645152"/>
              <a:gd name="connsiteX27" fmla="*/ 3696493 w 4322900"/>
              <a:gd name="connsiteY27" fmla="*/ 1713963 h 2645152"/>
              <a:gd name="connsiteX28" fmla="*/ 3792863 w 4322900"/>
              <a:gd name="connsiteY28" fmla="*/ 1920464 h 2645152"/>
              <a:gd name="connsiteX29" fmla="*/ 3920210 w 4322900"/>
              <a:gd name="connsiteY29" fmla="*/ 1972090 h 2645152"/>
              <a:gd name="connsiteX30" fmla="*/ 4002813 w 4322900"/>
              <a:gd name="connsiteY30" fmla="*/ 2123524 h 2645152"/>
              <a:gd name="connsiteX31" fmla="*/ 4102625 w 4322900"/>
              <a:gd name="connsiteY31" fmla="*/ 1972090 h 2645152"/>
              <a:gd name="connsiteX32" fmla="*/ 4219646 w 4322900"/>
              <a:gd name="connsiteY32" fmla="*/ 2474577 h 2645152"/>
              <a:gd name="connsiteX33" fmla="*/ 4322900 w 4322900"/>
              <a:gd name="connsiteY33" fmla="*/ 2367884 h 2645152"/>
              <a:gd name="connsiteX0" fmla="*/ 0 w 4322900"/>
              <a:gd name="connsiteY0" fmla="*/ 764056 h 2604302"/>
              <a:gd name="connsiteX1" fmla="*/ 92929 w 4322900"/>
              <a:gd name="connsiteY1" fmla="*/ 1232126 h 2604302"/>
              <a:gd name="connsiteX2" fmla="*/ 223717 w 4322900"/>
              <a:gd name="connsiteY2" fmla="*/ 1280310 h 2604302"/>
              <a:gd name="connsiteX3" fmla="*/ 316646 w 4322900"/>
              <a:gd name="connsiteY3" fmla="*/ 1531553 h 2604302"/>
              <a:gd name="connsiteX4" fmla="*/ 423342 w 4322900"/>
              <a:gd name="connsiteY4" fmla="*/ 585088 h 2604302"/>
              <a:gd name="connsiteX5" fmla="*/ 533479 w 4322900"/>
              <a:gd name="connsiteY5" fmla="*/ 729639 h 2604302"/>
              <a:gd name="connsiteX6" fmla="*/ 647059 w 4322900"/>
              <a:gd name="connsiteY6" fmla="*/ 0 h 2604302"/>
              <a:gd name="connsiteX7" fmla="*/ 857008 w 4322900"/>
              <a:gd name="connsiteY7" fmla="*/ 1235568 h 2604302"/>
              <a:gd name="connsiteX8" fmla="*/ 963704 w 4322900"/>
              <a:gd name="connsiteY8" fmla="*/ 536904 h 2604302"/>
              <a:gd name="connsiteX9" fmla="*/ 1070400 w 4322900"/>
              <a:gd name="connsiteY9" fmla="*/ 702106 h 2604302"/>
              <a:gd name="connsiteX10" fmla="*/ 1173654 w 4322900"/>
              <a:gd name="connsiteY10" fmla="*/ 743406 h 2604302"/>
              <a:gd name="connsiteX11" fmla="*/ 1404254 w 4322900"/>
              <a:gd name="connsiteY11" fmla="*/ 1617596 h 2604302"/>
              <a:gd name="connsiteX12" fmla="*/ 1541926 w 4322900"/>
              <a:gd name="connsiteY12" fmla="*/ 1693313 h 2604302"/>
              <a:gd name="connsiteX13" fmla="*/ 1614204 w 4322900"/>
              <a:gd name="connsiteY13" fmla="*/ 1404211 h 2604302"/>
              <a:gd name="connsiteX14" fmla="*/ 1717458 w 4322900"/>
              <a:gd name="connsiteY14" fmla="*/ 2006507 h 2604302"/>
              <a:gd name="connsiteX15" fmla="*/ 1937733 w 4322900"/>
              <a:gd name="connsiteY15" fmla="*/ 619505 h 2604302"/>
              <a:gd name="connsiteX16" fmla="*/ 2047871 w 4322900"/>
              <a:gd name="connsiteY16" fmla="*/ 1108225 h 2604302"/>
              <a:gd name="connsiteX17" fmla="*/ 2161450 w 4322900"/>
              <a:gd name="connsiteY17" fmla="*/ 795031 h 2604302"/>
              <a:gd name="connsiteX18" fmla="*/ 2275030 w 4322900"/>
              <a:gd name="connsiteY18" fmla="*/ 1497136 h 2604302"/>
              <a:gd name="connsiteX19" fmla="*/ 2574466 w 4322900"/>
              <a:gd name="connsiteY19" fmla="*/ 2601920 h 2604302"/>
              <a:gd name="connsiteX20" fmla="*/ 2829159 w 4322900"/>
              <a:gd name="connsiteY20" fmla="*/ 2522760 h 2604302"/>
              <a:gd name="connsiteX21" fmla="*/ 3028784 w 4322900"/>
              <a:gd name="connsiteY21" fmla="*/ 2164825 h 2604302"/>
              <a:gd name="connsiteX22" fmla="*/ 3149247 w 4322900"/>
              <a:gd name="connsiteY22" fmla="*/ 2237100 h 2604302"/>
              <a:gd name="connsiteX23" fmla="*/ 3355755 w 4322900"/>
              <a:gd name="connsiteY23" fmla="*/ 1617596 h 2604302"/>
              <a:gd name="connsiteX24" fmla="*/ 3459009 w 4322900"/>
              <a:gd name="connsiteY24" fmla="*/ 1504020 h 2604302"/>
              <a:gd name="connsiteX25" fmla="*/ 3527845 w 4322900"/>
              <a:gd name="connsiteY25" fmla="*/ 1541878 h 2604302"/>
              <a:gd name="connsiteX26" fmla="*/ 3565704 w 4322900"/>
              <a:gd name="connsiteY26" fmla="*/ 1552203 h 2604302"/>
              <a:gd name="connsiteX27" fmla="*/ 3696493 w 4322900"/>
              <a:gd name="connsiteY27" fmla="*/ 1713963 h 2604302"/>
              <a:gd name="connsiteX28" fmla="*/ 3792863 w 4322900"/>
              <a:gd name="connsiteY28" fmla="*/ 1920464 h 2604302"/>
              <a:gd name="connsiteX29" fmla="*/ 3920210 w 4322900"/>
              <a:gd name="connsiteY29" fmla="*/ 1972090 h 2604302"/>
              <a:gd name="connsiteX30" fmla="*/ 4002813 w 4322900"/>
              <a:gd name="connsiteY30" fmla="*/ 2123524 h 2604302"/>
              <a:gd name="connsiteX31" fmla="*/ 4102625 w 4322900"/>
              <a:gd name="connsiteY31" fmla="*/ 1972090 h 2604302"/>
              <a:gd name="connsiteX32" fmla="*/ 4219646 w 4322900"/>
              <a:gd name="connsiteY32" fmla="*/ 2474577 h 2604302"/>
              <a:gd name="connsiteX33" fmla="*/ 4322900 w 4322900"/>
              <a:gd name="connsiteY33" fmla="*/ 2367884 h 2604302"/>
              <a:gd name="connsiteX0" fmla="*/ 0 w 4322900"/>
              <a:gd name="connsiteY0" fmla="*/ 764056 h 2604302"/>
              <a:gd name="connsiteX1" fmla="*/ 92929 w 4322900"/>
              <a:gd name="connsiteY1" fmla="*/ 1232126 h 2604302"/>
              <a:gd name="connsiteX2" fmla="*/ 223717 w 4322900"/>
              <a:gd name="connsiteY2" fmla="*/ 1280310 h 2604302"/>
              <a:gd name="connsiteX3" fmla="*/ 316646 w 4322900"/>
              <a:gd name="connsiteY3" fmla="*/ 1531553 h 2604302"/>
              <a:gd name="connsiteX4" fmla="*/ 423342 w 4322900"/>
              <a:gd name="connsiteY4" fmla="*/ 585088 h 2604302"/>
              <a:gd name="connsiteX5" fmla="*/ 533479 w 4322900"/>
              <a:gd name="connsiteY5" fmla="*/ 729639 h 2604302"/>
              <a:gd name="connsiteX6" fmla="*/ 647059 w 4322900"/>
              <a:gd name="connsiteY6" fmla="*/ 0 h 2604302"/>
              <a:gd name="connsiteX7" fmla="*/ 857008 w 4322900"/>
              <a:gd name="connsiteY7" fmla="*/ 1235568 h 2604302"/>
              <a:gd name="connsiteX8" fmla="*/ 963704 w 4322900"/>
              <a:gd name="connsiteY8" fmla="*/ 536904 h 2604302"/>
              <a:gd name="connsiteX9" fmla="*/ 1070400 w 4322900"/>
              <a:gd name="connsiteY9" fmla="*/ 702106 h 2604302"/>
              <a:gd name="connsiteX10" fmla="*/ 1173654 w 4322900"/>
              <a:gd name="connsiteY10" fmla="*/ 743406 h 2604302"/>
              <a:gd name="connsiteX11" fmla="*/ 1404254 w 4322900"/>
              <a:gd name="connsiteY11" fmla="*/ 1617596 h 2604302"/>
              <a:gd name="connsiteX12" fmla="*/ 1541926 w 4322900"/>
              <a:gd name="connsiteY12" fmla="*/ 1693313 h 2604302"/>
              <a:gd name="connsiteX13" fmla="*/ 1614204 w 4322900"/>
              <a:gd name="connsiteY13" fmla="*/ 1404211 h 2604302"/>
              <a:gd name="connsiteX14" fmla="*/ 1717458 w 4322900"/>
              <a:gd name="connsiteY14" fmla="*/ 2006507 h 2604302"/>
              <a:gd name="connsiteX15" fmla="*/ 1937733 w 4322900"/>
              <a:gd name="connsiteY15" fmla="*/ 619505 h 2604302"/>
              <a:gd name="connsiteX16" fmla="*/ 2047871 w 4322900"/>
              <a:gd name="connsiteY16" fmla="*/ 1108225 h 2604302"/>
              <a:gd name="connsiteX17" fmla="*/ 2161450 w 4322900"/>
              <a:gd name="connsiteY17" fmla="*/ 795031 h 2604302"/>
              <a:gd name="connsiteX18" fmla="*/ 2275030 w 4322900"/>
              <a:gd name="connsiteY18" fmla="*/ 1497136 h 2604302"/>
              <a:gd name="connsiteX19" fmla="*/ 2574466 w 4322900"/>
              <a:gd name="connsiteY19" fmla="*/ 2601920 h 2604302"/>
              <a:gd name="connsiteX20" fmla="*/ 2829159 w 4322900"/>
              <a:gd name="connsiteY20" fmla="*/ 2522760 h 2604302"/>
              <a:gd name="connsiteX21" fmla="*/ 3028784 w 4322900"/>
              <a:gd name="connsiteY21" fmla="*/ 2164825 h 2604302"/>
              <a:gd name="connsiteX22" fmla="*/ 3149247 w 4322900"/>
              <a:gd name="connsiteY22" fmla="*/ 2237100 h 2604302"/>
              <a:gd name="connsiteX23" fmla="*/ 3355755 w 4322900"/>
              <a:gd name="connsiteY23" fmla="*/ 1617596 h 2604302"/>
              <a:gd name="connsiteX24" fmla="*/ 3459009 w 4322900"/>
              <a:gd name="connsiteY24" fmla="*/ 1504020 h 2604302"/>
              <a:gd name="connsiteX25" fmla="*/ 3527845 w 4322900"/>
              <a:gd name="connsiteY25" fmla="*/ 1541878 h 2604302"/>
              <a:gd name="connsiteX26" fmla="*/ 3565704 w 4322900"/>
              <a:gd name="connsiteY26" fmla="*/ 1552203 h 2604302"/>
              <a:gd name="connsiteX27" fmla="*/ 3696493 w 4322900"/>
              <a:gd name="connsiteY27" fmla="*/ 1713963 h 2604302"/>
              <a:gd name="connsiteX28" fmla="*/ 3792863 w 4322900"/>
              <a:gd name="connsiteY28" fmla="*/ 1920464 h 2604302"/>
              <a:gd name="connsiteX29" fmla="*/ 3920210 w 4322900"/>
              <a:gd name="connsiteY29" fmla="*/ 1972090 h 2604302"/>
              <a:gd name="connsiteX30" fmla="*/ 4002813 w 4322900"/>
              <a:gd name="connsiteY30" fmla="*/ 2123524 h 2604302"/>
              <a:gd name="connsiteX31" fmla="*/ 4102625 w 4322900"/>
              <a:gd name="connsiteY31" fmla="*/ 1972090 h 2604302"/>
              <a:gd name="connsiteX32" fmla="*/ 4219646 w 4322900"/>
              <a:gd name="connsiteY32" fmla="*/ 2474577 h 2604302"/>
              <a:gd name="connsiteX33" fmla="*/ 4322900 w 4322900"/>
              <a:gd name="connsiteY33" fmla="*/ 2367884 h 2604302"/>
              <a:gd name="connsiteX0" fmla="*/ 0 w 4322900"/>
              <a:gd name="connsiteY0" fmla="*/ 764056 h 2622885"/>
              <a:gd name="connsiteX1" fmla="*/ 92929 w 4322900"/>
              <a:gd name="connsiteY1" fmla="*/ 1232126 h 2622885"/>
              <a:gd name="connsiteX2" fmla="*/ 223717 w 4322900"/>
              <a:gd name="connsiteY2" fmla="*/ 1280310 h 2622885"/>
              <a:gd name="connsiteX3" fmla="*/ 316646 w 4322900"/>
              <a:gd name="connsiteY3" fmla="*/ 1531553 h 2622885"/>
              <a:gd name="connsiteX4" fmla="*/ 423342 w 4322900"/>
              <a:gd name="connsiteY4" fmla="*/ 585088 h 2622885"/>
              <a:gd name="connsiteX5" fmla="*/ 533479 w 4322900"/>
              <a:gd name="connsiteY5" fmla="*/ 729639 h 2622885"/>
              <a:gd name="connsiteX6" fmla="*/ 647059 w 4322900"/>
              <a:gd name="connsiteY6" fmla="*/ 0 h 2622885"/>
              <a:gd name="connsiteX7" fmla="*/ 857008 w 4322900"/>
              <a:gd name="connsiteY7" fmla="*/ 1235568 h 2622885"/>
              <a:gd name="connsiteX8" fmla="*/ 963704 w 4322900"/>
              <a:gd name="connsiteY8" fmla="*/ 536904 h 2622885"/>
              <a:gd name="connsiteX9" fmla="*/ 1070400 w 4322900"/>
              <a:gd name="connsiteY9" fmla="*/ 702106 h 2622885"/>
              <a:gd name="connsiteX10" fmla="*/ 1173654 w 4322900"/>
              <a:gd name="connsiteY10" fmla="*/ 743406 h 2622885"/>
              <a:gd name="connsiteX11" fmla="*/ 1404254 w 4322900"/>
              <a:gd name="connsiteY11" fmla="*/ 1617596 h 2622885"/>
              <a:gd name="connsiteX12" fmla="*/ 1541926 w 4322900"/>
              <a:gd name="connsiteY12" fmla="*/ 1693313 h 2622885"/>
              <a:gd name="connsiteX13" fmla="*/ 1614204 w 4322900"/>
              <a:gd name="connsiteY13" fmla="*/ 1404211 h 2622885"/>
              <a:gd name="connsiteX14" fmla="*/ 1717458 w 4322900"/>
              <a:gd name="connsiteY14" fmla="*/ 2006507 h 2622885"/>
              <a:gd name="connsiteX15" fmla="*/ 1937733 w 4322900"/>
              <a:gd name="connsiteY15" fmla="*/ 619505 h 2622885"/>
              <a:gd name="connsiteX16" fmla="*/ 2047871 w 4322900"/>
              <a:gd name="connsiteY16" fmla="*/ 1108225 h 2622885"/>
              <a:gd name="connsiteX17" fmla="*/ 2161450 w 4322900"/>
              <a:gd name="connsiteY17" fmla="*/ 795031 h 2622885"/>
              <a:gd name="connsiteX18" fmla="*/ 2275030 w 4322900"/>
              <a:gd name="connsiteY18" fmla="*/ 1497136 h 2622885"/>
              <a:gd name="connsiteX19" fmla="*/ 2574466 w 4322900"/>
              <a:gd name="connsiteY19" fmla="*/ 2601920 h 2622885"/>
              <a:gd name="connsiteX20" fmla="*/ 2832600 w 4322900"/>
              <a:gd name="connsiteY20" fmla="*/ 2581268 h 2622885"/>
              <a:gd name="connsiteX21" fmla="*/ 3028784 w 4322900"/>
              <a:gd name="connsiteY21" fmla="*/ 2164825 h 2622885"/>
              <a:gd name="connsiteX22" fmla="*/ 3149247 w 4322900"/>
              <a:gd name="connsiteY22" fmla="*/ 2237100 h 2622885"/>
              <a:gd name="connsiteX23" fmla="*/ 3355755 w 4322900"/>
              <a:gd name="connsiteY23" fmla="*/ 1617596 h 2622885"/>
              <a:gd name="connsiteX24" fmla="*/ 3459009 w 4322900"/>
              <a:gd name="connsiteY24" fmla="*/ 1504020 h 2622885"/>
              <a:gd name="connsiteX25" fmla="*/ 3527845 w 4322900"/>
              <a:gd name="connsiteY25" fmla="*/ 1541878 h 2622885"/>
              <a:gd name="connsiteX26" fmla="*/ 3565704 w 4322900"/>
              <a:gd name="connsiteY26" fmla="*/ 1552203 h 2622885"/>
              <a:gd name="connsiteX27" fmla="*/ 3696493 w 4322900"/>
              <a:gd name="connsiteY27" fmla="*/ 1713963 h 2622885"/>
              <a:gd name="connsiteX28" fmla="*/ 3792863 w 4322900"/>
              <a:gd name="connsiteY28" fmla="*/ 1920464 h 2622885"/>
              <a:gd name="connsiteX29" fmla="*/ 3920210 w 4322900"/>
              <a:gd name="connsiteY29" fmla="*/ 1972090 h 2622885"/>
              <a:gd name="connsiteX30" fmla="*/ 4002813 w 4322900"/>
              <a:gd name="connsiteY30" fmla="*/ 2123524 h 2622885"/>
              <a:gd name="connsiteX31" fmla="*/ 4102625 w 4322900"/>
              <a:gd name="connsiteY31" fmla="*/ 1972090 h 2622885"/>
              <a:gd name="connsiteX32" fmla="*/ 4219646 w 4322900"/>
              <a:gd name="connsiteY32" fmla="*/ 2474577 h 2622885"/>
              <a:gd name="connsiteX33" fmla="*/ 4322900 w 4322900"/>
              <a:gd name="connsiteY33" fmla="*/ 2367884 h 2622885"/>
              <a:gd name="connsiteX0" fmla="*/ 0 w 4322900"/>
              <a:gd name="connsiteY0" fmla="*/ 764056 h 2606168"/>
              <a:gd name="connsiteX1" fmla="*/ 92929 w 4322900"/>
              <a:gd name="connsiteY1" fmla="*/ 1232126 h 2606168"/>
              <a:gd name="connsiteX2" fmla="*/ 223717 w 4322900"/>
              <a:gd name="connsiteY2" fmla="*/ 1280310 h 2606168"/>
              <a:gd name="connsiteX3" fmla="*/ 316646 w 4322900"/>
              <a:gd name="connsiteY3" fmla="*/ 1531553 h 2606168"/>
              <a:gd name="connsiteX4" fmla="*/ 423342 w 4322900"/>
              <a:gd name="connsiteY4" fmla="*/ 585088 h 2606168"/>
              <a:gd name="connsiteX5" fmla="*/ 533479 w 4322900"/>
              <a:gd name="connsiteY5" fmla="*/ 729639 h 2606168"/>
              <a:gd name="connsiteX6" fmla="*/ 647059 w 4322900"/>
              <a:gd name="connsiteY6" fmla="*/ 0 h 2606168"/>
              <a:gd name="connsiteX7" fmla="*/ 857008 w 4322900"/>
              <a:gd name="connsiteY7" fmla="*/ 1235568 h 2606168"/>
              <a:gd name="connsiteX8" fmla="*/ 963704 w 4322900"/>
              <a:gd name="connsiteY8" fmla="*/ 536904 h 2606168"/>
              <a:gd name="connsiteX9" fmla="*/ 1070400 w 4322900"/>
              <a:gd name="connsiteY9" fmla="*/ 702106 h 2606168"/>
              <a:gd name="connsiteX10" fmla="*/ 1173654 w 4322900"/>
              <a:gd name="connsiteY10" fmla="*/ 743406 h 2606168"/>
              <a:gd name="connsiteX11" fmla="*/ 1404254 w 4322900"/>
              <a:gd name="connsiteY11" fmla="*/ 1617596 h 2606168"/>
              <a:gd name="connsiteX12" fmla="*/ 1541926 w 4322900"/>
              <a:gd name="connsiteY12" fmla="*/ 1693313 h 2606168"/>
              <a:gd name="connsiteX13" fmla="*/ 1614204 w 4322900"/>
              <a:gd name="connsiteY13" fmla="*/ 1404211 h 2606168"/>
              <a:gd name="connsiteX14" fmla="*/ 1717458 w 4322900"/>
              <a:gd name="connsiteY14" fmla="*/ 2006507 h 2606168"/>
              <a:gd name="connsiteX15" fmla="*/ 1937733 w 4322900"/>
              <a:gd name="connsiteY15" fmla="*/ 619505 h 2606168"/>
              <a:gd name="connsiteX16" fmla="*/ 2047871 w 4322900"/>
              <a:gd name="connsiteY16" fmla="*/ 1108225 h 2606168"/>
              <a:gd name="connsiteX17" fmla="*/ 2161450 w 4322900"/>
              <a:gd name="connsiteY17" fmla="*/ 795031 h 2606168"/>
              <a:gd name="connsiteX18" fmla="*/ 2275030 w 4322900"/>
              <a:gd name="connsiteY18" fmla="*/ 1497136 h 2606168"/>
              <a:gd name="connsiteX19" fmla="*/ 2574466 w 4322900"/>
              <a:gd name="connsiteY19" fmla="*/ 2601920 h 2606168"/>
              <a:gd name="connsiteX20" fmla="*/ 2832600 w 4322900"/>
              <a:gd name="connsiteY20" fmla="*/ 2581268 h 2606168"/>
              <a:gd name="connsiteX21" fmla="*/ 3028784 w 4322900"/>
              <a:gd name="connsiteY21" fmla="*/ 2164825 h 2606168"/>
              <a:gd name="connsiteX22" fmla="*/ 3149247 w 4322900"/>
              <a:gd name="connsiteY22" fmla="*/ 2237100 h 2606168"/>
              <a:gd name="connsiteX23" fmla="*/ 3355755 w 4322900"/>
              <a:gd name="connsiteY23" fmla="*/ 1617596 h 2606168"/>
              <a:gd name="connsiteX24" fmla="*/ 3459009 w 4322900"/>
              <a:gd name="connsiteY24" fmla="*/ 1504020 h 2606168"/>
              <a:gd name="connsiteX25" fmla="*/ 3527845 w 4322900"/>
              <a:gd name="connsiteY25" fmla="*/ 1541878 h 2606168"/>
              <a:gd name="connsiteX26" fmla="*/ 3565704 w 4322900"/>
              <a:gd name="connsiteY26" fmla="*/ 1552203 h 2606168"/>
              <a:gd name="connsiteX27" fmla="*/ 3696493 w 4322900"/>
              <a:gd name="connsiteY27" fmla="*/ 1713963 h 2606168"/>
              <a:gd name="connsiteX28" fmla="*/ 3792863 w 4322900"/>
              <a:gd name="connsiteY28" fmla="*/ 1920464 h 2606168"/>
              <a:gd name="connsiteX29" fmla="*/ 3920210 w 4322900"/>
              <a:gd name="connsiteY29" fmla="*/ 1972090 h 2606168"/>
              <a:gd name="connsiteX30" fmla="*/ 4002813 w 4322900"/>
              <a:gd name="connsiteY30" fmla="*/ 2123524 h 2606168"/>
              <a:gd name="connsiteX31" fmla="*/ 4102625 w 4322900"/>
              <a:gd name="connsiteY31" fmla="*/ 1972090 h 2606168"/>
              <a:gd name="connsiteX32" fmla="*/ 4219646 w 4322900"/>
              <a:gd name="connsiteY32" fmla="*/ 2474577 h 2606168"/>
              <a:gd name="connsiteX33" fmla="*/ 4322900 w 4322900"/>
              <a:gd name="connsiteY33" fmla="*/ 2367884 h 2606168"/>
              <a:gd name="connsiteX0" fmla="*/ 0 w 4322900"/>
              <a:gd name="connsiteY0" fmla="*/ 764056 h 2606168"/>
              <a:gd name="connsiteX1" fmla="*/ 92929 w 4322900"/>
              <a:gd name="connsiteY1" fmla="*/ 1232126 h 2606168"/>
              <a:gd name="connsiteX2" fmla="*/ 223717 w 4322900"/>
              <a:gd name="connsiteY2" fmla="*/ 1280310 h 2606168"/>
              <a:gd name="connsiteX3" fmla="*/ 316646 w 4322900"/>
              <a:gd name="connsiteY3" fmla="*/ 1531553 h 2606168"/>
              <a:gd name="connsiteX4" fmla="*/ 423342 w 4322900"/>
              <a:gd name="connsiteY4" fmla="*/ 585088 h 2606168"/>
              <a:gd name="connsiteX5" fmla="*/ 533479 w 4322900"/>
              <a:gd name="connsiteY5" fmla="*/ 729639 h 2606168"/>
              <a:gd name="connsiteX6" fmla="*/ 647059 w 4322900"/>
              <a:gd name="connsiteY6" fmla="*/ 0 h 2606168"/>
              <a:gd name="connsiteX7" fmla="*/ 857008 w 4322900"/>
              <a:gd name="connsiteY7" fmla="*/ 1235568 h 2606168"/>
              <a:gd name="connsiteX8" fmla="*/ 963704 w 4322900"/>
              <a:gd name="connsiteY8" fmla="*/ 536904 h 2606168"/>
              <a:gd name="connsiteX9" fmla="*/ 1070400 w 4322900"/>
              <a:gd name="connsiteY9" fmla="*/ 702106 h 2606168"/>
              <a:gd name="connsiteX10" fmla="*/ 1173654 w 4322900"/>
              <a:gd name="connsiteY10" fmla="*/ 743406 h 2606168"/>
              <a:gd name="connsiteX11" fmla="*/ 1404254 w 4322900"/>
              <a:gd name="connsiteY11" fmla="*/ 1617596 h 2606168"/>
              <a:gd name="connsiteX12" fmla="*/ 1541926 w 4322900"/>
              <a:gd name="connsiteY12" fmla="*/ 1693313 h 2606168"/>
              <a:gd name="connsiteX13" fmla="*/ 1614204 w 4322900"/>
              <a:gd name="connsiteY13" fmla="*/ 1404211 h 2606168"/>
              <a:gd name="connsiteX14" fmla="*/ 1717458 w 4322900"/>
              <a:gd name="connsiteY14" fmla="*/ 2006507 h 2606168"/>
              <a:gd name="connsiteX15" fmla="*/ 1937733 w 4322900"/>
              <a:gd name="connsiteY15" fmla="*/ 619505 h 2606168"/>
              <a:gd name="connsiteX16" fmla="*/ 2047871 w 4322900"/>
              <a:gd name="connsiteY16" fmla="*/ 1108225 h 2606168"/>
              <a:gd name="connsiteX17" fmla="*/ 2161450 w 4322900"/>
              <a:gd name="connsiteY17" fmla="*/ 795031 h 2606168"/>
              <a:gd name="connsiteX18" fmla="*/ 2275030 w 4322900"/>
              <a:gd name="connsiteY18" fmla="*/ 1497136 h 2606168"/>
              <a:gd name="connsiteX19" fmla="*/ 2574466 w 4322900"/>
              <a:gd name="connsiteY19" fmla="*/ 2601920 h 2606168"/>
              <a:gd name="connsiteX20" fmla="*/ 2832600 w 4322900"/>
              <a:gd name="connsiteY20" fmla="*/ 2581268 h 2606168"/>
              <a:gd name="connsiteX21" fmla="*/ 3028784 w 4322900"/>
              <a:gd name="connsiteY21" fmla="*/ 2164825 h 2606168"/>
              <a:gd name="connsiteX22" fmla="*/ 3149247 w 4322900"/>
              <a:gd name="connsiteY22" fmla="*/ 2237100 h 2606168"/>
              <a:gd name="connsiteX23" fmla="*/ 3355755 w 4322900"/>
              <a:gd name="connsiteY23" fmla="*/ 1617596 h 2606168"/>
              <a:gd name="connsiteX24" fmla="*/ 3459009 w 4322900"/>
              <a:gd name="connsiteY24" fmla="*/ 1504020 h 2606168"/>
              <a:gd name="connsiteX25" fmla="*/ 3527845 w 4322900"/>
              <a:gd name="connsiteY25" fmla="*/ 1541878 h 2606168"/>
              <a:gd name="connsiteX26" fmla="*/ 3565704 w 4322900"/>
              <a:gd name="connsiteY26" fmla="*/ 1552203 h 2606168"/>
              <a:gd name="connsiteX27" fmla="*/ 3696493 w 4322900"/>
              <a:gd name="connsiteY27" fmla="*/ 1713963 h 2606168"/>
              <a:gd name="connsiteX28" fmla="*/ 3792863 w 4322900"/>
              <a:gd name="connsiteY28" fmla="*/ 1920464 h 2606168"/>
              <a:gd name="connsiteX29" fmla="*/ 3920210 w 4322900"/>
              <a:gd name="connsiteY29" fmla="*/ 1972090 h 2606168"/>
              <a:gd name="connsiteX30" fmla="*/ 4002813 w 4322900"/>
              <a:gd name="connsiteY30" fmla="*/ 2123524 h 2606168"/>
              <a:gd name="connsiteX31" fmla="*/ 4102625 w 4322900"/>
              <a:gd name="connsiteY31" fmla="*/ 1972090 h 2606168"/>
              <a:gd name="connsiteX32" fmla="*/ 4219646 w 4322900"/>
              <a:gd name="connsiteY32" fmla="*/ 2474577 h 2606168"/>
              <a:gd name="connsiteX33" fmla="*/ 4322900 w 4322900"/>
              <a:gd name="connsiteY33" fmla="*/ 2367884 h 2606168"/>
              <a:gd name="connsiteX0" fmla="*/ 0 w 4322900"/>
              <a:gd name="connsiteY0" fmla="*/ 764056 h 2606168"/>
              <a:gd name="connsiteX1" fmla="*/ 92929 w 4322900"/>
              <a:gd name="connsiteY1" fmla="*/ 1232126 h 2606168"/>
              <a:gd name="connsiteX2" fmla="*/ 223717 w 4322900"/>
              <a:gd name="connsiteY2" fmla="*/ 1280310 h 2606168"/>
              <a:gd name="connsiteX3" fmla="*/ 316646 w 4322900"/>
              <a:gd name="connsiteY3" fmla="*/ 1531553 h 2606168"/>
              <a:gd name="connsiteX4" fmla="*/ 423342 w 4322900"/>
              <a:gd name="connsiteY4" fmla="*/ 585088 h 2606168"/>
              <a:gd name="connsiteX5" fmla="*/ 533479 w 4322900"/>
              <a:gd name="connsiteY5" fmla="*/ 729639 h 2606168"/>
              <a:gd name="connsiteX6" fmla="*/ 647059 w 4322900"/>
              <a:gd name="connsiteY6" fmla="*/ 0 h 2606168"/>
              <a:gd name="connsiteX7" fmla="*/ 857008 w 4322900"/>
              <a:gd name="connsiteY7" fmla="*/ 1235568 h 2606168"/>
              <a:gd name="connsiteX8" fmla="*/ 963704 w 4322900"/>
              <a:gd name="connsiteY8" fmla="*/ 536904 h 2606168"/>
              <a:gd name="connsiteX9" fmla="*/ 1070400 w 4322900"/>
              <a:gd name="connsiteY9" fmla="*/ 702106 h 2606168"/>
              <a:gd name="connsiteX10" fmla="*/ 1173654 w 4322900"/>
              <a:gd name="connsiteY10" fmla="*/ 743406 h 2606168"/>
              <a:gd name="connsiteX11" fmla="*/ 1404254 w 4322900"/>
              <a:gd name="connsiteY11" fmla="*/ 1617596 h 2606168"/>
              <a:gd name="connsiteX12" fmla="*/ 1541926 w 4322900"/>
              <a:gd name="connsiteY12" fmla="*/ 1693313 h 2606168"/>
              <a:gd name="connsiteX13" fmla="*/ 1614204 w 4322900"/>
              <a:gd name="connsiteY13" fmla="*/ 1404211 h 2606168"/>
              <a:gd name="connsiteX14" fmla="*/ 1717458 w 4322900"/>
              <a:gd name="connsiteY14" fmla="*/ 2006507 h 2606168"/>
              <a:gd name="connsiteX15" fmla="*/ 1937733 w 4322900"/>
              <a:gd name="connsiteY15" fmla="*/ 619505 h 2606168"/>
              <a:gd name="connsiteX16" fmla="*/ 2047871 w 4322900"/>
              <a:gd name="connsiteY16" fmla="*/ 1108225 h 2606168"/>
              <a:gd name="connsiteX17" fmla="*/ 2161450 w 4322900"/>
              <a:gd name="connsiteY17" fmla="*/ 795031 h 2606168"/>
              <a:gd name="connsiteX18" fmla="*/ 2275030 w 4322900"/>
              <a:gd name="connsiteY18" fmla="*/ 1497136 h 2606168"/>
              <a:gd name="connsiteX19" fmla="*/ 2574466 w 4322900"/>
              <a:gd name="connsiteY19" fmla="*/ 2601920 h 2606168"/>
              <a:gd name="connsiteX20" fmla="*/ 2832600 w 4322900"/>
              <a:gd name="connsiteY20" fmla="*/ 2581268 h 2606168"/>
              <a:gd name="connsiteX21" fmla="*/ 3028784 w 4322900"/>
              <a:gd name="connsiteY21" fmla="*/ 2164825 h 2606168"/>
              <a:gd name="connsiteX22" fmla="*/ 3149247 w 4322900"/>
              <a:gd name="connsiteY22" fmla="*/ 2237100 h 2606168"/>
              <a:gd name="connsiteX23" fmla="*/ 3355755 w 4322900"/>
              <a:gd name="connsiteY23" fmla="*/ 1617596 h 2606168"/>
              <a:gd name="connsiteX24" fmla="*/ 3459009 w 4322900"/>
              <a:gd name="connsiteY24" fmla="*/ 1504020 h 2606168"/>
              <a:gd name="connsiteX25" fmla="*/ 3527845 w 4322900"/>
              <a:gd name="connsiteY25" fmla="*/ 1541878 h 2606168"/>
              <a:gd name="connsiteX26" fmla="*/ 3565704 w 4322900"/>
              <a:gd name="connsiteY26" fmla="*/ 1552203 h 2606168"/>
              <a:gd name="connsiteX27" fmla="*/ 3696493 w 4322900"/>
              <a:gd name="connsiteY27" fmla="*/ 1713963 h 2606168"/>
              <a:gd name="connsiteX28" fmla="*/ 3792863 w 4322900"/>
              <a:gd name="connsiteY28" fmla="*/ 1920464 h 2606168"/>
              <a:gd name="connsiteX29" fmla="*/ 3920210 w 4322900"/>
              <a:gd name="connsiteY29" fmla="*/ 1972090 h 2606168"/>
              <a:gd name="connsiteX30" fmla="*/ 4002813 w 4322900"/>
              <a:gd name="connsiteY30" fmla="*/ 2123524 h 2606168"/>
              <a:gd name="connsiteX31" fmla="*/ 4102625 w 4322900"/>
              <a:gd name="connsiteY31" fmla="*/ 1972090 h 2606168"/>
              <a:gd name="connsiteX32" fmla="*/ 4219646 w 4322900"/>
              <a:gd name="connsiteY32" fmla="*/ 2474577 h 2606168"/>
              <a:gd name="connsiteX33" fmla="*/ 4322900 w 4322900"/>
              <a:gd name="connsiteY33" fmla="*/ 2367884 h 2606168"/>
              <a:gd name="connsiteX0" fmla="*/ 0 w 4322900"/>
              <a:gd name="connsiteY0" fmla="*/ 764056 h 2606168"/>
              <a:gd name="connsiteX1" fmla="*/ 92929 w 4322900"/>
              <a:gd name="connsiteY1" fmla="*/ 1232126 h 2606168"/>
              <a:gd name="connsiteX2" fmla="*/ 223717 w 4322900"/>
              <a:gd name="connsiteY2" fmla="*/ 1280310 h 2606168"/>
              <a:gd name="connsiteX3" fmla="*/ 316646 w 4322900"/>
              <a:gd name="connsiteY3" fmla="*/ 1531553 h 2606168"/>
              <a:gd name="connsiteX4" fmla="*/ 423342 w 4322900"/>
              <a:gd name="connsiteY4" fmla="*/ 585088 h 2606168"/>
              <a:gd name="connsiteX5" fmla="*/ 533479 w 4322900"/>
              <a:gd name="connsiteY5" fmla="*/ 729639 h 2606168"/>
              <a:gd name="connsiteX6" fmla="*/ 647059 w 4322900"/>
              <a:gd name="connsiteY6" fmla="*/ 0 h 2606168"/>
              <a:gd name="connsiteX7" fmla="*/ 857008 w 4322900"/>
              <a:gd name="connsiteY7" fmla="*/ 1235568 h 2606168"/>
              <a:gd name="connsiteX8" fmla="*/ 963704 w 4322900"/>
              <a:gd name="connsiteY8" fmla="*/ 536904 h 2606168"/>
              <a:gd name="connsiteX9" fmla="*/ 1070400 w 4322900"/>
              <a:gd name="connsiteY9" fmla="*/ 702106 h 2606168"/>
              <a:gd name="connsiteX10" fmla="*/ 1173654 w 4322900"/>
              <a:gd name="connsiteY10" fmla="*/ 743406 h 2606168"/>
              <a:gd name="connsiteX11" fmla="*/ 1404254 w 4322900"/>
              <a:gd name="connsiteY11" fmla="*/ 1617596 h 2606168"/>
              <a:gd name="connsiteX12" fmla="*/ 1541926 w 4322900"/>
              <a:gd name="connsiteY12" fmla="*/ 1693313 h 2606168"/>
              <a:gd name="connsiteX13" fmla="*/ 1614204 w 4322900"/>
              <a:gd name="connsiteY13" fmla="*/ 1404211 h 2606168"/>
              <a:gd name="connsiteX14" fmla="*/ 1717458 w 4322900"/>
              <a:gd name="connsiteY14" fmla="*/ 2006507 h 2606168"/>
              <a:gd name="connsiteX15" fmla="*/ 1937733 w 4322900"/>
              <a:gd name="connsiteY15" fmla="*/ 619505 h 2606168"/>
              <a:gd name="connsiteX16" fmla="*/ 2047871 w 4322900"/>
              <a:gd name="connsiteY16" fmla="*/ 1108225 h 2606168"/>
              <a:gd name="connsiteX17" fmla="*/ 2161450 w 4322900"/>
              <a:gd name="connsiteY17" fmla="*/ 795031 h 2606168"/>
              <a:gd name="connsiteX18" fmla="*/ 2275030 w 4322900"/>
              <a:gd name="connsiteY18" fmla="*/ 1497136 h 2606168"/>
              <a:gd name="connsiteX19" fmla="*/ 2574466 w 4322900"/>
              <a:gd name="connsiteY19" fmla="*/ 2601920 h 2606168"/>
              <a:gd name="connsiteX20" fmla="*/ 2832600 w 4322900"/>
              <a:gd name="connsiteY20" fmla="*/ 2581268 h 2606168"/>
              <a:gd name="connsiteX21" fmla="*/ 3028784 w 4322900"/>
              <a:gd name="connsiteY21" fmla="*/ 2164825 h 2606168"/>
              <a:gd name="connsiteX22" fmla="*/ 3149247 w 4322900"/>
              <a:gd name="connsiteY22" fmla="*/ 2237100 h 2606168"/>
              <a:gd name="connsiteX23" fmla="*/ 3355755 w 4322900"/>
              <a:gd name="connsiteY23" fmla="*/ 1617596 h 2606168"/>
              <a:gd name="connsiteX24" fmla="*/ 3459009 w 4322900"/>
              <a:gd name="connsiteY24" fmla="*/ 1504020 h 2606168"/>
              <a:gd name="connsiteX25" fmla="*/ 3527845 w 4322900"/>
              <a:gd name="connsiteY25" fmla="*/ 1541878 h 2606168"/>
              <a:gd name="connsiteX26" fmla="*/ 3565704 w 4322900"/>
              <a:gd name="connsiteY26" fmla="*/ 1552203 h 2606168"/>
              <a:gd name="connsiteX27" fmla="*/ 3696493 w 4322900"/>
              <a:gd name="connsiteY27" fmla="*/ 1713963 h 2606168"/>
              <a:gd name="connsiteX28" fmla="*/ 3792863 w 4322900"/>
              <a:gd name="connsiteY28" fmla="*/ 1920464 h 2606168"/>
              <a:gd name="connsiteX29" fmla="*/ 3920210 w 4322900"/>
              <a:gd name="connsiteY29" fmla="*/ 1972090 h 2606168"/>
              <a:gd name="connsiteX30" fmla="*/ 4002813 w 4322900"/>
              <a:gd name="connsiteY30" fmla="*/ 2123524 h 2606168"/>
              <a:gd name="connsiteX31" fmla="*/ 4102625 w 4322900"/>
              <a:gd name="connsiteY31" fmla="*/ 1972090 h 2606168"/>
              <a:gd name="connsiteX32" fmla="*/ 4219646 w 4322900"/>
              <a:gd name="connsiteY32" fmla="*/ 2474577 h 2606168"/>
              <a:gd name="connsiteX33" fmla="*/ 4322900 w 4322900"/>
              <a:gd name="connsiteY33" fmla="*/ 2367884 h 2606168"/>
              <a:gd name="connsiteX0" fmla="*/ 0 w 4322900"/>
              <a:gd name="connsiteY0" fmla="*/ 764056 h 2606168"/>
              <a:gd name="connsiteX1" fmla="*/ 92929 w 4322900"/>
              <a:gd name="connsiteY1" fmla="*/ 1232126 h 2606168"/>
              <a:gd name="connsiteX2" fmla="*/ 223717 w 4322900"/>
              <a:gd name="connsiteY2" fmla="*/ 1280310 h 2606168"/>
              <a:gd name="connsiteX3" fmla="*/ 316646 w 4322900"/>
              <a:gd name="connsiteY3" fmla="*/ 1531553 h 2606168"/>
              <a:gd name="connsiteX4" fmla="*/ 423342 w 4322900"/>
              <a:gd name="connsiteY4" fmla="*/ 585088 h 2606168"/>
              <a:gd name="connsiteX5" fmla="*/ 533479 w 4322900"/>
              <a:gd name="connsiteY5" fmla="*/ 729639 h 2606168"/>
              <a:gd name="connsiteX6" fmla="*/ 647059 w 4322900"/>
              <a:gd name="connsiteY6" fmla="*/ 0 h 2606168"/>
              <a:gd name="connsiteX7" fmla="*/ 857008 w 4322900"/>
              <a:gd name="connsiteY7" fmla="*/ 1235568 h 2606168"/>
              <a:gd name="connsiteX8" fmla="*/ 963704 w 4322900"/>
              <a:gd name="connsiteY8" fmla="*/ 536904 h 2606168"/>
              <a:gd name="connsiteX9" fmla="*/ 1070400 w 4322900"/>
              <a:gd name="connsiteY9" fmla="*/ 702106 h 2606168"/>
              <a:gd name="connsiteX10" fmla="*/ 1173654 w 4322900"/>
              <a:gd name="connsiteY10" fmla="*/ 743406 h 2606168"/>
              <a:gd name="connsiteX11" fmla="*/ 1404254 w 4322900"/>
              <a:gd name="connsiteY11" fmla="*/ 1617596 h 2606168"/>
              <a:gd name="connsiteX12" fmla="*/ 1541926 w 4322900"/>
              <a:gd name="connsiteY12" fmla="*/ 1693313 h 2606168"/>
              <a:gd name="connsiteX13" fmla="*/ 1614204 w 4322900"/>
              <a:gd name="connsiteY13" fmla="*/ 1404211 h 2606168"/>
              <a:gd name="connsiteX14" fmla="*/ 1717458 w 4322900"/>
              <a:gd name="connsiteY14" fmla="*/ 2006507 h 2606168"/>
              <a:gd name="connsiteX15" fmla="*/ 1937733 w 4322900"/>
              <a:gd name="connsiteY15" fmla="*/ 619505 h 2606168"/>
              <a:gd name="connsiteX16" fmla="*/ 2047871 w 4322900"/>
              <a:gd name="connsiteY16" fmla="*/ 1108225 h 2606168"/>
              <a:gd name="connsiteX17" fmla="*/ 2161450 w 4322900"/>
              <a:gd name="connsiteY17" fmla="*/ 795031 h 2606168"/>
              <a:gd name="connsiteX18" fmla="*/ 2275030 w 4322900"/>
              <a:gd name="connsiteY18" fmla="*/ 1497136 h 2606168"/>
              <a:gd name="connsiteX19" fmla="*/ 2574466 w 4322900"/>
              <a:gd name="connsiteY19" fmla="*/ 2601920 h 2606168"/>
              <a:gd name="connsiteX20" fmla="*/ 2832600 w 4322900"/>
              <a:gd name="connsiteY20" fmla="*/ 2581268 h 2606168"/>
              <a:gd name="connsiteX21" fmla="*/ 3028784 w 4322900"/>
              <a:gd name="connsiteY21" fmla="*/ 2164825 h 2606168"/>
              <a:gd name="connsiteX22" fmla="*/ 3149247 w 4322900"/>
              <a:gd name="connsiteY22" fmla="*/ 2237100 h 2606168"/>
              <a:gd name="connsiteX23" fmla="*/ 3355755 w 4322900"/>
              <a:gd name="connsiteY23" fmla="*/ 1617596 h 2606168"/>
              <a:gd name="connsiteX24" fmla="*/ 3459009 w 4322900"/>
              <a:gd name="connsiteY24" fmla="*/ 1504020 h 2606168"/>
              <a:gd name="connsiteX25" fmla="*/ 3527845 w 4322900"/>
              <a:gd name="connsiteY25" fmla="*/ 1541878 h 2606168"/>
              <a:gd name="connsiteX26" fmla="*/ 3565704 w 4322900"/>
              <a:gd name="connsiteY26" fmla="*/ 1552203 h 2606168"/>
              <a:gd name="connsiteX27" fmla="*/ 3696493 w 4322900"/>
              <a:gd name="connsiteY27" fmla="*/ 1713963 h 2606168"/>
              <a:gd name="connsiteX28" fmla="*/ 3792863 w 4322900"/>
              <a:gd name="connsiteY28" fmla="*/ 1920464 h 2606168"/>
              <a:gd name="connsiteX29" fmla="*/ 3920210 w 4322900"/>
              <a:gd name="connsiteY29" fmla="*/ 1972090 h 2606168"/>
              <a:gd name="connsiteX30" fmla="*/ 4002813 w 4322900"/>
              <a:gd name="connsiteY30" fmla="*/ 2123524 h 2606168"/>
              <a:gd name="connsiteX31" fmla="*/ 4102625 w 4322900"/>
              <a:gd name="connsiteY31" fmla="*/ 1972090 h 2606168"/>
              <a:gd name="connsiteX32" fmla="*/ 4219646 w 4322900"/>
              <a:gd name="connsiteY32" fmla="*/ 2474577 h 2606168"/>
              <a:gd name="connsiteX33" fmla="*/ 4322900 w 4322900"/>
              <a:gd name="connsiteY33" fmla="*/ 2367884 h 2606168"/>
              <a:gd name="connsiteX0" fmla="*/ 0 w 4322900"/>
              <a:gd name="connsiteY0" fmla="*/ 764056 h 2606168"/>
              <a:gd name="connsiteX1" fmla="*/ 92929 w 4322900"/>
              <a:gd name="connsiteY1" fmla="*/ 1232126 h 2606168"/>
              <a:gd name="connsiteX2" fmla="*/ 223717 w 4322900"/>
              <a:gd name="connsiteY2" fmla="*/ 1280310 h 2606168"/>
              <a:gd name="connsiteX3" fmla="*/ 316646 w 4322900"/>
              <a:gd name="connsiteY3" fmla="*/ 1531553 h 2606168"/>
              <a:gd name="connsiteX4" fmla="*/ 423342 w 4322900"/>
              <a:gd name="connsiteY4" fmla="*/ 585088 h 2606168"/>
              <a:gd name="connsiteX5" fmla="*/ 533479 w 4322900"/>
              <a:gd name="connsiteY5" fmla="*/ 729639 h 2606168"/>
              <a:gd name="connsiteX6" fmla="*/ 647059 w 4322900"/>
              <a:gd name="connsiteY6" fmla="*/ 0 h 2606168"/>
              <a:gd name="connsiteX7" fmla="*/ 857008 w 4322900"/>
              <a:gd name="connsiteY7" fmla="*/ 1235568 h 2606168"/>
              <a:gd name="connsiteX8" fmla="*/ 963704 w 4322900"/>
              <a:gd name="connsiteY8" fmla="*/ 536904 h 2606168"/>
              <a:gd name="connsiteX9" fmla="*/ 1070400 w 4322900"/>
              <a:gd name="connsiteY9" fmla="*/ 702106 h 2606168"/>
              <a:gd name="connsiteX10" fmla="*/ 1173654 w 4322900"/>
              <a:gd name="connsiteY10" fmla="*/ 743406 h 2606168"/>
              <a:gd name="connsiteX11" fmla="*/ 1404254 w 4322900"/>
              <a:gd name="connsiteY11" fmla="*/ 1617596 h 2606168"/>
              <a:gd name="connsiteX12" fmla="*/ 1541926 w 4322900"/>
              <a:gd name="connsiteY12" fmla="*/ 1693313 h 2606168"/>
              <a:gd name="connsiteX13" fmla="*/ 1614204 w 4322900"/>
              <a:gd name="connsiteY13" fmla="*/ 1404211 h 2606168"/>
              <a:gd name="connsiteX14" fmla="*/ 1717458 w 4322900"/>
              <a:gd name="connsiteY14" fmla="*/ 2006507 h 2606168"/>
              <a:gd name="connsiteX15" fmla="*/ 1937733 w 4322900"/>
              <a:gd name="connsiteY15" fmla="*/ 619505 h 2606168"/>
              <a:gd name="connsiteX16" fmla="*/ 2047871 w 4322900"/>
              <a:gd name="connsiteY16" fmla="*/ 1108225 h 2606168"/>
              <a:gd name="connsiteX17" fmla="*/ 2161450 w 4322900"/>
              <a:gd name="connsiteY17" fmla="*/ 795031 h 2606168"/>
              <a:gd name="connsiteX18" fmla="*/ 2275030 w 4322900"/>
              <a:gd name="connsiteY18" fmla="*/ 1497136 h 2606168"/>
              <a:gd name="connsiteX19" fmla="*/ 2574466 w 4322900"/>
              <a:gd name="connsiteY19" fmla="*/ 2601920 h 2606168"/>
              <a:gd name="connsiteX20" fmla="*/ 2832600 w 4322900"/>
              <a:gd name="connsiteY20" fmla="*/ 2581268 h 2606168"/>
              <a:gd name="connsiteX21" fmla="*/ 3028784 w 4322900"/>
              <a:gd name="connsiteY21" fmla="*/ 2164825 h 2606168"/>
              <a:gd name="connsiteX22" fmla="*/ 3149247 w 4322900"/>
              <a:gd name="connsiteY22" fmla="*/ 2237100 h 2606168"/>
              <a:gd name="connsiteX23" fmla="*/ 3355755 w 4322900"/>
              <a:gd name="connsiteY23" fmla="*/ 1617596 h 2606168"/>
              <a:gd name="connsiteX24" fmla="*/ 3459009 w 4322900"/>
              <a:gd name="connsiteY24" fmla="*/ 1504020 h 2606168"/>
              <a:gd name="connsiteX25" fmla="*/ 3527845 w 4322900"/>
              <a:gd name="connsiteY25" fmla="*/ 1541878 h 2606168"/>
              <a:gd name="connsiteX26" fmla="*/ 3565704 w 4322900"/>
              <a:gd name="connsiteY26" fmla="*/ 1552203 h 2606168"/>
              <a:gd name="connsiteX27" fmla="*/ 3696493 w 4322900"/>
              <a:gd name="connsiteY27" fmla="*/ 1713963 h 2606168"/>
              <a:gd name="connsiteX28" fmla="*/ 3792863 w 4322900"/>
              <a:gd name="connsiteY28" fmla="*/ 1920464 h 2606168"/>
              <a:gd name="connsiteX29" fmla="*/ 3920210 w 4322900"/>
              <a:gd name="connsiteY29" fmla="*/ 1972090 h 2606168"/>
              <a:gd name="connsiteX30" fmla="*/ 4002813 w 4322900"/>
              <a:gd name="connsiteY30" fmla="*/ 2123524 h 2606168"/>
              <a:gd name="connsiteX31" fmla="*/ 4102625 w 4322900"/>
              <a:gd name="connsiteY31" fmla="*/ 1972090 h 2606168"/>
              <a:gd name="connsiteX32" fmla="*/ 4219646 w 4322900"/>
              <a:gd name="connsiteY32" fmla="*/ 2474577 h 2606168"/>
              <a:gd name="connsiteX33" fmla="*/ 4322900 w 4322900"/>
              <a:gd name="connsiteY33" fmla="*/ 2367884 h 2606168"/>
              <a:gd name="connsiteX0" fmla="*/ 0 w 4322900"/>
              <a:gd name="connsiteY0" fmla="*/ 764056 h 2606168"/>
              <a:gd name="connsiteX1" fmla="*/ 92929 w 4322900"/>
              <a:gd name="connsiteY1" fmla="*/ 1232126 h 2606168"/>
              <a:gd name="connsiteX2" fmla="*/ 223717 w 4322900"/>
              <a:gd name="connsiteY2" fmla="*/ 1280310 h 2606168"/>
              <a:gd name="connsiteX3" fmla="*/ 316646 w 4322900"/>
              <a:gd name="connsiteY3" fmla="*/ 1531553 h 2606168"/>
              <a:gd name="connsiteX4" fmla="*/ 423342 w 4322900"/>
              <a:gd name="connsiteY4" fmla="*/ 585088 h 2606168"/>
              <a:gd name="connsiteX5" fmla="*/ 533479 w 4322900"/>
              <a:gd name="connsiteY5" fmla="*/ 729639 h 2606168"/>
              <a:gd name="connsiteX6" fmla="*/ 647059 w 4322900"/>
              <a:gd name="connsiteY6" fmla="*/ 0 h 2606168"/>
              <a:gd name="connsiteX7" fmla="*/ 857008 w 4322900"/>
              <a:gd name="connsiteY7" fmla="*/ 1235568 h 2606168"/>
              <a:gd name="connsiteX8" fmla="*/ 963704 w 4322900"/>
              <a:gd name="connsiteY8" fmla="*/ 536904 h 2606168"/>
              <a:gd name="connsiteX9" fmla="*/ 1070400 w 4322900"/>
              <a:gd name="connsiteY9" fmla="*/ 702106 h 2606168"/>
              <a:gd name="connsiteX10" fmla="*/ 1173654 w 4322900"/>
              <a:gd name="connsiteY10" fmla="*/ 743406 h 2606168"/>
              <a:gd name="connsiteX11" fmla="*/ 1404254 w 4322900"/>
              <a:gd name="connsiteY11" fmla="*/ 1617596 h 2606168"/>
              <a:gd name="connsiteX12" fmla="*/ 1541926 w 4322900"/>
              <a:gd name="connsiteY12" fmla="*/ 1693313 h 2606168"/>
              <a:gd name="connsiteX13" fmla="*/ 1614204 w 4322900"/>
              <a:gd name="connsiteY13" fmla="*/ 1404211 h 2606168"/>
              <a:gd name="connsiteX14" fmla="*/ 1717458 w 4322900"/>
              <a:gd name="connsiteY14" fmla="*/ 2006507 h 2606168"/>
              <a:gd name="connsiteX15" fmla="*/ 1937733 w 4322900"/>
              <a:gd name="connsiteY15" fmla="*/ 619505 h 2606168"/>
              <a:gd name="connsiteX16" fmla="*/ 2047871 w 4322900"/>
              <a:gd name="connsiteY16" fmla="*/ 1108225 h 2606168"/>
              <a:gd name="connsiteX17" fmla="*/ 2161450 w 4322900"/>
              <a:gd name="connsiteY17" fmla="*/ 795031 h 2606168"/>
              <a:gd name="connsiteX18" fmla="*/ 2275030 w 4322900"/>
              <a:gd name="connsiteY18" fmla="*/ 1497136 h 2606168"/>
              <a:gd name="connsiteX19" fmla="*/ 2574466 w 4322900"/>
              <a:gd name="connsiteY19" fmla="*/ 2601920 h 2606168"/>
              <a:gd name="connsiteX20" fmla="*/ 2832600 w 4322900"/>
              <a:gd name="connsiteY20" fmla="*/ 2581268 h 2606168"/>
              <a:gd name="connsiteX21" fmla="*/ 3028784 w 4322900"/>
              <a:gd name="connsiteY21" fmla="*/ 2164825 h 2606168"/>
              <a:gd name="connsiteX22" fmla="*/ 3149247 w 4322900"/>
              <a:gd name="connsiteY22" fmla="*/ 2237100 h 2606168"/>
              <a:gd name="connsiteX23" fmla="*/ 3355755 w 4322900"/>
              <a:gd name="connsiteY23" fmla="*/ 1617596 h 2606168"/>
              <a:gd name="connsiteX24" fmla="*/ 3459009 w 4322900"/>
              <a:gd name="connsiteY24" fmla="*/ 1504020 h 2606168"/>
              <a:gd name="connsiteX25" fmla="*/ 3527845 w 4322900"/>
              <a:gd name="connsiteY25" fmla="*/ 1541878 h 2606168"/>
              <a:gd name="connsiteX26" fmla="*/ 3565704 w 4322900"/>
              <a:gd name="connsiteY26" fmla="*/ 1552203 h 2606168"/>
              <a:gd name="connsiteX27" fmla="*/ 3679284 w 4322900"/>
              <a:gd name="connsiteY27" fmla="*/ 1727729 h 2606168"/>
              <a:gd name="connsiteX28" fmla="*/ 3792863 w 4322900"/>
              <a:gd name="connsiteY28" fmla="*/ 1920464 h 2606168"/>
              <a:gd name="connsiteX29" fmla="*/ 3920210 w 4322900"/>
              <a:gd name="connsiteY29" fmla="*/ 1972090 h 2606168"/>
              <a:gd name="connsiteX30" fmla="*/ 4002813 w 4322900"/>
              <a:gd name="connsiteY30" fmla="*/ 2123524 h 2606168"/>
              <a:gd name="connsiteX31" fmla="*/ 4102625 w 4322900"/>
              <a:gd name="connsiteY31" fmla="*/ 1972090 h 2606168"/>
              <a:gd name="connsiteX32" fmla="*/ 4219646 w 4322900"/>
              <a:gd name="connsiteY32" fmla="*/ 2474577 h 2606168"/>
              <a:gd name="connsiteX33" fmla="*/ 4322900 w 4322900"/>
              <a:gd name="connsiteY33" fmla="*/ 2367884 h 2606168"/>
              <a:gd name="connsiteX0" fmla="*/ 0 w 4322900"/>
              <a:gd name="connsiteY0" fmla="*/ 764056 h 2606168"/>
              <a:gd name="connsiteX1" fmla="*/ 92929 w 4322900"/>
              <a:gd name="connsiteY1" fmla="*/ 1232126 h 2606168"/>
              <a:gd name="connsiteX2" fmla="*/ 223717 w 4322900"/>
              <a:gd name="connsiteY2" fmla="*/ 1280310 h 2606168"/>
              <a:gd name="connsiteX3" fmla="*/ 316646 w 4322900"/>
              <a:gd name="connsiteY3" fmla="*/ 1531553 h 2606168"/>
              <a:gd name="connsiteX4" fmla="*/ 423342 w 4322900"/>
              <a:gd name="connsiteY4" fmla="*/ 585088 h 2606168"/>
              <a:gd name="connsiteX5" fmla="*/ 533479 w 4322900"/>
              <a:gd name="connsiteY5" fmla="*/ 729639 h 2606168"/>
              <a:gd name="connsiteX6" fmla="*/ 647059 w 4322900"/>
              <a:gd name="connsiteY6" fmla="*/ 0 h 2606168"/>
              <a:gd name="connsiteX7" fmla="*/ 857008 w 4322900"/>
              <a:gd name="connsiteY7" fmla="*/ 1235568 h 2606168"/>
              <a:gd name="connsiteX8" fmla="*/ 963704 w 4322900"/>
              <a:gd name="connsiteY8" fmla="*/ 536904 h 2606168"/>
              <a:gd name="connsiteX9" fmla="*/ 1070400 w 4322900"/>
              <a:gd name="connsiteY9" fmla="*/ 702106 h 2606168"/>
              <a:gd name="connsiteX10" fmla="*/ 1173654 w 4322900"/>
              <a:gd name="connsiteY10" fmla="*/ 743406 h 2606168"/>
              <a:gd name="connsiteX11" fmla="*/ 1404254 w 4322900"/>
              <a:gd name="connsiteY11" fmla="*/ 1617596 h 2606168"/>
              <a:gd name="connsiteX12" fmla="*/ 1541926 w 4322900"/>
              <a:gd name="connsiteY12" fmla="*/ 1693313 h 2606168"/>
              <a:gd name="connsiteX13" fmla="*/ 1614204 w 4322900"/>
              <a:gd name="connsiteY13" fmla="*/ 1404211 h 2606168"/>
              <a:gd name="connsiteX14" fmla="*/ 1717458 w 4322900"/>
              <a:gd name="connsiteY14" fmla="*/ 2006507 h 2606168"/>
              <a:gd name="connsiteX15" fmla="*/ 1937733 w 4322900"/>
              <a:gd name="connsiteY15" fmla="*/ 619505 h 2606168"/>
              <a:gd name="connsiteX16" fmla="*/ 2047871 w 4322900"/>
              <a:gd name="connsiteY16" fmla="*/ 1108225 h 2606168"/>
              <a:gd name="connsiteX17" fmla="*/ 2161450 w 4322900"/>
              <a:gd name="connsiteY17" fmla="*/ 795031 h 2606168"/>
              <a:gd name="connsiteX18" fmla="*/ 2275030 w 4322900"/>
              <a:gd name="connsiteY18" fmla="*/ 1497136 h 2606168"/>
              <a:gd name="connsiteX19" fmla="*/ 2574466 w 4322900"/>
              <a:gd name="connsiteY19" fmla="*/ 2601920 h 2606168"/>
              <a:gd name="connsiteX20" fmla="*/ 2832600 w 4322900"/>
              <a:gd name="connsiteY20" fmla="*/ 2581268 h 2606168"/>
              <a:gd name="connsiteX21" fmla="*/ 3028784 w 4322900"/>
              <a:gd name="connsiteY21" fmla="*/ 2164825 h 2606168"/>
              <a:gd name="connsiteX22" fmla="*/ 3149247 w 4322900"/>
              <a:gd name="connsiteY22" fmla="*/ 2237100 h 2606168"/>
              <a:gd name="connsiteX23" fmla="*/ 3355755 w 4322900"/>
              <a:gd name="connsiteY23" fmla="*/ 1617596 h 2606168"/>
              <a:gd name="connsiteX24" fmla="*/ 3459009 w 4322900"/>
              <a:gd name="connsiteY24" fmla="*/ 1504020 h 2606168"/>
              <a:gd name="connsiteX25" fmla="*/ 3527845 w 4322900"/>
              <a:gd name="connsiteY25" fmla="*/ 1541878 h 2606168"/>
              <a:gd name="connsiteX26" fmla="*/ 3565704 w 4322900"/>
              <a:gd name="connsiteY26" fmla="*/ 1552203 h 2606168"/>
              <a:gd name="connsiteX27" fmla="*/ 3679284 w 4322900"/>
              <a:gd name="connsiteY27" fmla="*/ 1727729 h 2606168"/>
              <a:gd name="connsiteX28" fmla="*/ 3792863 w 4322900"/>
              <a:gd name="connsiteY28" fmla="*/ 1920464 h 2606168"/>
              <a:gd name="connsiteX29" fmla="*/ 3920210 w 4322900"/>
              <a:gd name="connsiteY29" fmla="*/ 1972090 h 2606168"/>
              <a:gd name="connsiteX30" fmla="*/ 4002813 w 4322900"/>
              <a:gd name="connsiteY30" fmla="*/ 2123524 h 2606168"/>
              <a:gd name="connsiteX31" fmla="*/ 4102625 w 4322900"/>
              <a:gd name="connsiteY31" fmla="*/ 1972090 h 2606168"/>
              <a:gd name="connsiteX32" fmla="*/ 4219646 w 4322900"/>
              <a:gd name="connsiteY32" fmla="*/ 2474577 h 2606168"/>
              <a:gd name="connsiteX33" fmla="*/ 4322900 w 4322900"/>
              <a:gd name="connsiteY33" fmla="*/ 2367884 h 2606168"/>
              <a:gd name="connsiteX0" fmla="*/ 0 w 4322900"/>
              <a:gd name="connsiteY0" fmla="*/ 764056 h 2606168"/>
              <a:gd name="connsiteX1" fmla="*/ 92929 w 4322900"/>
              <a:gd name="connsiteY1" fmla="*/ 1232126 h 2606168"/>
              <a:gd name="connsiteX2" fmla="*/ 223717 w 4322900"/>
              <a:gd name="connsiteY2" fmla="*/ 1280310 h 2606168"/>
              <a:gd name="connsiteX3" fmla="*/ 316646 w 4322900"/>
              <a:gd name="connsiteY3" fmla="*/ 1531553 h 2606168"/>
              <a:gd name="connsiteX4" fmla="*/ 423342 w 4322900"/>
              <a:gd name="connsiteY4" fmla="*/ 585088 h 2606168"/>
              <a:gd name="connsiteX5" fmla="*/ 533479 w 4322900"/>
              <a:gd name="connsiteY5" fmla="*/ 729639 h 2606168"/>
              <a:gd name="connsiteX6" fmla="*/ 647059 w 4322900"/>
              <a:gd name="connsiteY6" fmla="*/ 0 h 2606168"/>
              <a:gd name="connsiteX7" fmla="*/ 857008 w 4322900"/>
              <a:gd name="connsiteY7" fmla="*/ 1235568 h 2606168"/>
              <a:gd name="connsiteX8" fmla="*/ 963704 w 4322900"/>
              <a:gd name="connsiteY8" fmla="*/ 536904 h 2606168"/>
              <a:gd name="connsiteX9" fmla="*/ 1070400 w 4322900"/>
              <a:gd name="connsiteY9" fmla="*/ 702106 h 2606168"/>
              <a:gd name="connsiteX10" fmla="*/ 1173654 w 4322900"/>
              <a:gd name="connsiteY10" fmla="*/ 743406 h 2606168"/>
              <a:gd name="connsiteX11" fmla="*/ 1404254 w 4322900"/>
              <a:gd name="connsiteY11" fmla="*/ 1617596 h 2606168"/>
              <a:gd name="connsiteX12" fmla="*/ 1541926 w 4322900"/>
              <a:gd name="connsiteY12" fmla="*/ 1693313 h 2606168"/>
              <a:gd name="connsiteX13" fmla="*/ 1614204 w 4322900"/>
              <a:gd name="connsiteY13" fmla="*/ 1404211 h 2606168"/>
              <a:gd name="connsiteX14" fmla="*/ 1717458 w 4322900"/>
              <a:gd name="connsiteY14" fmla="*/ 2006507 h 2606168"/>
              <a:gd name="connsiteX15" fmla="*/ 1937733 w 4322900"/>
              <a:gd name="connsiteY15" fmla="*/ 619505 h 2606168"/>
              <a:gd name="connsiteX16" fmla="*/ 2047871 w 4322900"/>
              <a:gd name="connsiteY16" fmla="*/ 1108225 h 2606168"/>
              <a:gd name="connsiteX17" fmla="*/ 2161450 w 4322900"/>
              <a:gd name="connsiteY17" fmla="*/ 795031 h 2606168"/>
              <a:gd name="connsiteX18" fmla="*/ 2275030 w 4322900"/>
              <a:gd name="connsiteY18" fmla="*/ 1497136 h 2606168"/>
              <a:gd name="connsiteX19" fmla="*/ 2574466 w 4322900"/>
              <a:gd name="connsiteY19" fmla="*/ 2601920 h 2606168"/>
              <a:gd name="connsiteX20" fmla="*/ 2832600 w 4322900"/>
              <a:gd name="connsiteY20" fmla="*/ 2581268 h 2606168"/>
              <a:gd name="connsiteX21" fmla="*/ 3028784 w 4322900"/>
              <a:gd name="connsiteY21" fmla="*/ 2164825 h 2606168"/>
              <a:gd name="connsiteX22" fmla="*/ 3149247 w 4322900"/>
              <a:gd name="connsiteY22" fmla="*/ 2237100 h 2606168"/>
              <a:gd name="connsiteX23" fmla="*/ 3355755 w 4322900"/>
              <a:gd name="connsiteY23" fmla="*/ 1617596 h 2606168"/>
              <a:gd name="connsiteX24" fmla="*/ 3459009 w 4322900"/>
              <a:gd name="connsiteY24" fmla="*/ 1504020 h 2606168"/>
              <a:gd name="connsiteX25" fmla="*/ 3527845 w 4322900"/>
              <a:gd name="connsiteY25" fmla="*/ 1541878 h 2606168"/>
              <a:gd name="connsiteX26" fmla="*/ 3565704 w 4322900"/>
              <a:gd name="connsiteY26" fmla="*/ 1552203 h 2606168"/>
              <a:gd name="connsiteX27" fmla="*/ 3679284 w 4322900"/>
              <a:gd name="connsiteY27" fmla="*/ 1727729 h 2606168"/>
              <a:gd name="connsiteX28" fmla="*/ 3792863 w 4322900"/>
              <a:gd name="connsiteY28" fmla="*/ 1920464 h 2606168"/>
              <a:gd name="connsiteX29" fmla="*/ 3920210 w 4322900"/>
              <a:gd name="connsiteY29" fmla="*/ 1972090 h 2606168"/>
              <a:gd name="connsiteX30" fmla="*/ 4002813 w 4322900"/>
              <a:gd name="connsiteY30" fmla="*/ 2123524 h 2606168"/>
              <a:gd name="connsiteX31" fmla="*/ 4112951 w 4322900"/>
              <a:gd name="connsiteY31" fmla="*/ 1944556 h 2606168"/>
              <a:gd name="connsiteX32" fmla="*/ 4219646 w 4322900"/>
              <a:gd name="connsiteY32" fmla="*/ 2474577 h 2606168"/>
              <a:gd name="connsiteX33" fmla="*/ 4322900 w 4322900"/>
              <a:gd name="connsiteY33" fmla="*/ 2367884 h 2606168"/>
              <a:gd name="connsiteX0" fmla="*/ 0 w 4322900"/>
              <a:gd name="connsiteY0" fmla="*/ 764056 h 2606168"/>
              <a:gd name="connsiteX1" fmla="*/ 92929 w 4322900"/>
              <a:gd name="connsiteY1" fmla="*/ 1232126 h 2606168"/>
              <a:gd name="connsiteX2" fmla="*/ 223717 w 4322900"/>
              <a:gd name="connsiteY2" fmla="*/ 1280310 h 2606168"/>
              <a:gd name="connsiteX3" fmla="*/ 316646 w 4322900"/>
              <a:gd name="connsiteY3" fmla="*/ 1531553 h 2606168"/>
              <a:gd name="connsiteX4" fmla="*/ 423342 w 4322900"/>
              <a:gd name="connsiteY4" fmla="*/ 585088 h 2606168"/>
              <a:gd name="connsiteX5" fmla="*/ 533479 w 4322900"/>
              <a:gd name="connsiteY5" fmla="*/ 729639 h 2606168"/>
              <a:gd name="connsiteX6" fmla="*/ 647059 w 4322900"/>
              <a:gd name="connsiteY6" fmla="*/ 0 h 2606168"/>
              <a:gd name="connsiteX7" fmla="*/ 857008 w 4322900"/>
              <a:gd name="connsiteY7" fmla="*/ 1235568 h 2606168"/>
              <a:gd name="connsiteX8" fmla="*/ 963704 w 4322900"/>
              <a:gd name="connsiteY8" fmla="*/ 536904 h 2606168"/>
              <a:gd name="connsiteX9" fmla="*/ 1070400 w 4322900"/>
              <a:gd name="connsiteY9" fmla="*/ 702106 h 2606168"/>
              <a:gd name="connsiteX10" fmla="*/ 1173654 w 4322900"/>
              <a:gd name="connsiteY10" fmla="*/ 743406 h 2606168"/>
              <a:gd name="connsiteX11" fmla="*/ 1404254 w 4322900"/>
              <a:gd name="connsiteY11" fmla="*/ 1617596 h 2606168"/>
              <a:gd name="connsiteX12" fmla="*/ 1541926 w 4322900"/>
              <a:gd name="connsiteY12" fmla="*/ 1693313 h 2606168"/>
              <a:gd name="connsiteX13" fmla="*/ 1614204 w 4322900"/>
              <a:gd name="connsiteY13" fmla="*/ 1404211 h 2606168"/>
              <a:gd name="connsiteX14" fmla="*/ 1717458 w 4322900"/>
              <a:gd name="connsiteY14" fmla="*/ 2006507 h 2606168"/>
              <a:gd name="connsiteX15" fmla="*/ 1937733 w 4322900"/>
              <a:gd name="connsiteY15" fmla="*/ 619505 h 2606168"/>
              <a:gd name="connsiteX16" fmla="*/ 2047871 w 4322900"/>
              <a:gd name="connsiteY16" fmla="*/ 1108225 h 2606168"/>
              <a:gd name="connsiteX17" fmla="*/ 2161450 w 4322900"/>
              <a:gd name="connsiteY17" fmla="*/ 795031 h 2606168"/>
              <a:gd name="connsiteX18" fmla="*/ 2275030 w 4322900"/>
              <a:gd name="connsiteY18" fmla="*/ 1497136 h 2606168"/>
              <a:gd name="connsiteX19" fmla="*/ 2574466 w 4322900"/>
              <a:gd name="connsiteY19" fmla="*/ 2601920 h 2606168"/>
              <a:gd name="connsiteX20" fmla="*/ 2832600 w 4322900"/>
              <a:gd name="connsiteY20" fmla="*/ 2581268 h 2606168"/>
              <a:gd name="connsiteX21" fmla="*/ 3028784 w 4322900"/>
              <a:gd name="connsiteY21" fmla="*/ 2164825 h 2606168"/>
              <a:gd name="connsiteX22" fmla="*/ 3149247 w 4322900"/>
              <a:gd name="connsiteY22" fmla="*/ 2237100 h 2606168"/>
              <a:gd name="connsiteX23" fmla="*/ 3355755 w 4322900"/>
              <a:gd name="connsiteY23" fmla="*/ 1617596 h 2606168"/>
              <a:gd name="connsiteX24" fmla="*/ 3459009 w 4322900"/>
              <a:gd name="connsiteY24" fmla="*/ 1504020 h 2606168"/>
              <a:gd name="connsiteX25" fmla="*/ 3527845 w 4322900"/>
              <a:gd name="connsiteY25" fmla="*/ 1541878 h 2606168"/>
              <a:gd name="connsiteX26" fmla="*/ 3565704 w 4322900"/>
              <a:gd name="connsiteY26" fmla="*/ 1552203 h 2606168"/>
              <a:gd name="connsiteX27" fmla="*/ 3679284 w 4322900"/>
              <a:gd name="connsiteY27" fmla="*/ 1727729 h 2606168"/>
              <a:gd name="connsiteX28" fmla="*/ 3792863 w 4322900"/>
              <a:gd name="connsiteY28" fmla="*/ 1920464 h 2606168"/>
              <a:gd name="connsiteX29" fmla="*/ 3920210 w 4322900"/>
              <a:gd name="connsiteY29" fmla="*/ 1972090 h 2606168"/>
              <a:gd name="connsiteX30" fmla="*/ 4002813 w 4322900"/>
              <a:gd name="connsiteY30" fmla="*/ 2123524 h 2606168"/>
              <a:gd name="connsiteX31" fmla="*/ 4112951 w 4322900"/>
              <a:gd name="connsiteY31" fmla="*/ 1944556 h 2606168"/>
              <a:gd name="connsiteX32" fmla="*/ 4219646 w 4322900"/>
              <a:gd name="connsiteY32" fmla="*/ 2474577 h 2606168"/>
              <a:gd name="connsiteX33" fmla="*/ 4322900 w 4322900"/>
              <a:gd name="connsiteY33" fmla="*/ 2367884 h 2606168"/>
              <a:gd name="connsiteX0" fmla="*/ 0 w 4322900"/>
              <a:gd name="connsiteY0" fmla="*/ 764056 h 2606168"/>
              <a:gd name="connsiteX1" fmla="*/ 92929 w 4322900"/>
              <a:gd name="connsiteY1" fmla="*/ 1232126 h 2606168"/>
              <a:gd name="connsiteX2" fmla="*/ 223717 w 4322900"/>
              <a:gd name="connsiteY2" fmla="*/ 1280310 h 2606168"/>
              <a:gd name="connsiteX3" fmla="*/ 316646 w 4322900"/>
              <a:gd name="connsiteY3" fmla="*/ 1531553 h 2606168"/>
              <a:gd name="connsiteX4" fmla="*/ 423342 w 4322900"/>
              <a:gd name="connsiteY4" fmla="*/ 585088 h 2606168"/>
              <a:gd name="connsiteX5" fmla="*/ 533479 w 4322900"/>
              <a:gd name="connsiteY5" fmla="*/ 729639 h 2606168"/>
              <a:gd name="connsiteX6" fmla="*/ 647059 w 4322900"/>
              <a:gd name="connsiteY6" fmla="*/ 0 h 2606168"/>
              <a:gd name="connsiteX7" fmla="*/ 857008 w 4322900"/>
              <a:gd name="connsiteY7" fmla="*/ 1235568 h 2606168"/>
              <a:gd name="connsiteX8" fmla="*/ 963704 w 4322900"/>
              <a:gd name="connsiteY8" fmla="*/ 536904 h 2606168"/>
              <a:gd name="connsiteX9" fmla="*/ 1070400 w 4322900"/>
              <a:gd name="connsiteY9" fmla="*/ 702106 h 2606168"/>
              <a:gd name="connsiteX10" fmla="*/ 1173654 w 4322900"/>
              <a:gd name="connsiteY10" fmla="*/ 743406 h 2606168"/>
              <a:gd name="connsiteX11" fmla="*/ 1404254 w 4322900"/>
              <a:gd name="connsiteY11" fmla="*/ 1617596 h 2606168"/>
              <a:gd name="connsiteX12" fmla="*/ 1541926 w 4322900"/>
              <a:gd name="connsiteY12" fmla="*/ 1693313 h 2606168"/>
              <a:gd name="connsiteX13" fmla="*/ 1614204 w 4322900"/>
              <a:gd name="connsiteY13" fmla="*/ 1404211 h 2606168"/>
              <a:gd name="connsiteX14" fmla="*/ 1717458 w 4322900"/>
              <a:gd name="connsiteY14" fmla="*/ 2006507 h 2606168"/>
              <a:gd name="connsiteX15" fmla="*/ 1937733 w 4322900"/>
              <a:gd name="connsiteY15" fmla="*/ 619505 h 2606168"/>
              <a:gd name="connsiteX16" fmla="*/ 2047871 w 4322900"/>
              <a:gd name="connsiteY16" fmla="*/ 1108225 h 2606168"/>
              <a:gd name="connsiteX17" fmla="*/ 2161450 w 4322900"/>
              <a:gd name="connsiteY17" fmla="*/ 795031 h 2606168"/>
              <a:gd name="connsiteX18" fmla="*/ 2275030 w 4322900"/>
              <a:gd name="connsiteY18" fmla="*/ 1497136 h 2606168"/>
              <a:gd name="connsiteX19" fmla="*/ 2574466 w 4322900"/>
              <a:gd name="connsiteY19" fmla="*/ 2601920 h 2606168"/>
              <a:gd name="connsiteX20" fmla="*/ 2832600 w 4322900"/>
              <a:gd name="connsiteY20" fmla="*/ 2581268 h 2606168"/>
              <a:gd name="connsiteX21" fmla="*/ 3028784 w 4322900"/>
              <a:gd name="connsiteY21" fmla="*/ 2164825 h 2606168"/>
              <a:gd name="connsiteX22" fmla="*/ 3149247 w 4322900"/>
              <a:gd name="connsiteY22" fmla="*/ 2237100 h 2606168"/>
              <a:gd name="connsiteX23" fmla="*/ 3355755 w 4322900"/>
              <a:gd name="connsiteY23" fmla="*/ 1617596 h 2606168"/>
              <a:gd name="connsiteX24" fmla="*/ 3459009 w 4322900"/>
              <a:gd name="connsiteY24" fmla="*/ 1504020 h 2606168"/>
              <a:gd name="connsiteX25" fmla="*/ 3527845 w 4322900"/>
              <a:gd name="connsiteY25" fmla="*/ 1541878 h 2606168"/>
              <a:gd name="connsiteX26" fmla="*/ 3565704 w 4322900"/>
              <a:gd name="connsiteY26" fmla="*/ 1552203 h 2606168"/>
              <a:gd name="connsiteX27" fmla="*/ 3679284 w 4322900"/>
              <a:gd name="connsiteY27" fmla="*/ 1727729 h 2606168"/>
              <a:gd name="connsiteX28" fmla="*/ 3792863 w 4322900"/>
              <a:gd name="connsiteY28" fmla="*/ 1920464 h 2606168"/>
              <a:gd name="connsiteX29" fmla="*/ 3920210 w 4322900"/>
              <a:gd name="connsiteY29" fmla="*/ 1972090 h 2606168"/>
              <a:gd name="connsiteX30" fmla="*/ 4002813 w 4322900"/>
              <a:gd name="connsiteY30" fmla="*/ 2123524 h 2606168"/>
              <a:gd name="connsiteX31" fmla="*/ 4112951 w 4322900"/>
              <a:gd name="connsiteY31" fmla="*/ 1944556 h 2606168"/>
              <a:gd name="connsiteX32" fmla="*/ 4219646 w 4322900"/>
              <a:gd name="connsiteY32" fmla="*/ 2474577 h 2606168"/>
              <a:gd name="connsiteX33" fmla="*/ 4322900 w 4322900"/>
              <a:gd name="connsiteY33" fmla="*/ 2367884 h 2606168"/>
              <a:gd name="connsiteX0" fmla="*/ 0 w 4322900"/>
              <a:gd name="connsiteY0" fmla="*/ 764056 h 2606168"/>
              <a:gd name="connsiteX1" fmla="*/ 92929 w 4322900"/>
              <a:gd name="connsiteY1" fmla="*/ 1232126 h 2606168"/>
              <a:gd name="connsiteX2" fmla="*/ 223717 w 4322900"/>
              <a:gd name="connsiteY2" fmla="*/ 1280310 h 2606168"/>
              <a:gd name="connsiteX3" fmla="*/ 316646 w 4322900"/>
              <a:gd name="connsiteY3" fmla="*/ 1531553 h 2606168"/>
              <a:gd name="connsiteX4" fmla="*/ 423342 w 4322900"/>
              <a:gd name="connsiteY4" fmla="*/ 585088 h 2606168"/>
              <a:gd name="connsiteX5" fmla="*/ 533479 w 4322900"/>
              <a:gd name="connsiteY5" fmla="*/ 729639 h 2606168"/>
              <a:gd name="connsiteX6" fmla="*/ 647059 w 4322900"/>
              <a:gd name="connsiteY6" fmla="*/ 0 h 2606168"/>
              <a:gd name="connsiteX7" fmla="*/ 857008 w 4322900"/>
              <a:gd name="connsiteY7" fmla="*/ 1235568 h 2606168"/>
              <a:gd name="connsiteX8" fmla="*/ 963704 w 4322900"/>
              <a:gd name="connsiteY8" fmla="*/ 536904 h 2606168"/>
              <a:gd name="connsiteX9" fmla="*/ 1070400 w 4322900"/>
              <a:gd name="connsiteY9" fmla="*/ 702106 h 2606168"/>
              <a:gd name="connsiteX10" fmla="*/ 1173654 w 4322900"/>
              <a:gd name="connsiteY10" fmla="*/ 743406 h 2606168"/>
              <a:gd name="connsiteX11" fmla="*/ 1404254 w 4322900"/>
              <a:gd name="connsiteY11" fmla="*/ 1617596 h 2606168"/>
              <a:gd name="connsiteX12" fmla="*/ 1541926 w 4322900"/>
              <a:gd name="connsiteY12" fmla="*/ 1693313 h 2606168"/>
              <a:gd name="connsiteX13" fmla="*/ 1614204 w 4322900"/>
              <a:gd name="connsiteY13" fmla="*/ 1404211 h 2606168"/>
              <a:gd name="connsiteX14" fmla="*/ 1717458 w 4322900"/>
              <a:gd name="connsiteY14" fmla="*/ 2006507 h 2606168"/>
              <a:gd name="connsiteX15" fmla="*/ 1937733 w 4322900"/>
              <a:gd name="connsiteY15" fmla="*/ 619505 h 2606168"/>
              <a:gd name="connsiteX16" fmla="*/ 2047871 w 4322900"/>
              <a:gd name="connsiteY16" fmla="*/ 1108225 h 2606168"/>
              <a:gd name="connsiteX17" fmla="*/ 2161450 w 4322900"/>
              <a:gd name="connsiteY17" fmla="*/ 795031 h 2606168"/>
              <a:gd name="connsiteX18" fmla="*/ 2275030 w 4322900"/>
              <a:gd name="connsiteY18" fmla="*/ 1497136 h 2606168"/>
              <a:gd name="connsiteX19" fmla="*/ 2574466 w 4322900"/>
              <a:gd name="connsiteY19" fmla="*/ 2601920 h 2606168"/>
              <a:gd name="connsiteX20" fmla="*/ 2832600 w 4322900"/>
              <a:gd name="connsiteY20" fmla="*/ 2581268 h 2606168"/>
              <a:gd name="connsiteX21" fmla="*/ 3028784 w 4322900"/>
              <a:gd name="connsiteY21" fmla="*/ 2164825 h 2606168"/>
              <a:gd name="connsiteX22" fmla="*/ 3149247 w 4322900"/>
              <a:gd name="connsiteY22" fmla="*/ 2237100 h 2606168"/>
              <a:gd name="connsiteX23" fmla="*/ 3355755 w 4322900"/>
              <a:gd name="connsiteY23" fmla="*/ 1617596 h 2606168"/>
              <a:gd name="connsiteX24" fmla="*/ 3459009 w 4322900"/>
              <a:gd name="connsiteY24" fmla="*/ 1504020 h 2606168"/>
              <a:gd name="connsiteX25" fmla="*/ 3527845 w 4322900"/>
              <a:gd name="connsiteY25" fmla="*/ 1541878 h 2606168"/>
              <a:gd name="connsiteX26" fmla="*/ 3565704 w 4322900"/>
              <a:gd name="connsiteY26" fmla="*/ 1552203 h 2606168"/>
              <a:gd name="connsiteX27" fmla="*/ 3679284 w 4322900"/>
              <a:gd name="connsiteY27" fmla="*/ 1727729 h 2606168"/>
              <a:gd name="connsiteX28" fmla="*/ 3792863 w 4322900"/>
              <a:gd name="connsiteY28" fmla="*/ 1920464 h 2606168"/>
              <a:gd name="connsiteX29" fmla="*/ 3920210 w 4322900"/>
              <a:gd name="connsiteY29" fmla="*/ 1972090 h 2606168"/>
              <a:gd name="connsiteX30" fmla="*/ 4002813 w 4322900"/>
              <a:gd name="connsiteY30" fmla="*/ 2123524 h 2606168"/>
              <a:gd name="connsiteX31" fmla="*/ 4112951 w 4322900"/>
              <a:gd name="connsiteY31" fmla="*/ 1944556 h 2606168"/>
              <a:gd name="connsiteX32" fmla="*/ 4219646 w 4322900"/>
              <a:gd name="connsiteY32" fmla="*/ 2474577 h 2606168"/>
              <a:gd name="connsiteX33" fmla="*/ 4322900 w 4322900"/>
              <a:gd name="connsiteY33" fmla="*/ 2367884 h 2606168"/>
              <a:gd name="connsiteX0" fmla="*/ 0 w 4322900"/>
              <a:gd name="connsiteY0" fmla="*/ 764056 h 2606168"/>
              <a:gd name="connsiteX1" fmla="*/ 92929 w 4322900"/>
              <a:gd name="connsiteY1" fmla="*/ 1232126 h 2606168"/>
              <a:gd name="connsiteX2" fmla="*/ 223717 w 4322900"/>
              <a:gd name="connsiteY2" fmla="*/ 1280310 h 2606168"/>
              <a:gd name="connsiteX3" fmla="*/ 316646 w 4322900"/>
              <a:gd name="connsiteY3" fmla="*/ 1531553 h 2606168"/>
              <a:gd name="connsiteX4" fmla="*/ 423342 w 4322900"/>
              <a:gd name="connsiteY4" fmla="*/ 585088 h 2606168"/>
              <a:gd name="connsiteX5" fmla="*/ 533479 w 4322900"/>
              <a:gd name="connsiteY5" fmla="*/ 729639 h 2606168"/>
              <a:gd name="connsiteX6" fmla="*/ 647059 w 4322900"/>
              <a:gd name="connsiteY6" fmla="*/ 0 h 2606168"/>
              <a:gd name="connsiteX7" fmla="*/ 857008 w 4322900"/>
              <a:gd name="connsiteY7" fmla="*/ 1235568 h 2606168"/>
              <a:gd name="connsiteX8" fmla="*/ 963704 w 4322900"/>
              <a:gd name="connsiteY8" fmla="*/ 536904 h 2606168"/>
              <a:gd name="connsiteX9" fmla="*/ 1070400 w 4322900"/>
              <a:gd name="connsiteY9" fmla="*/ 702106 h 2606168"/>
              <a:gd name="connsiteX10" fmla="*/ 1173654 w 4322900"/>
              <a:gd name="connsiteY10" fmla="*/ 743406 h 2606168"/>
              <a:gd name="connsiteX11" fmla="*/ 1404254 w 4322900"/>
              <a:gd name="connsiteY11" fmla="*/ 1617596 h 2606168"/>
              <a:gd name="connsiteX12" fmla="*/ 1541926 w 4322900"/>
              <a:gd name="connsiteY12" fmla="*/ 1693313 h 2606168"/>
              <a:gd name="connsiteX13" fmla="*/ 1614204 w 4322900"/>
              <a:gd name="connsiteY13" fmla="*/ 1404211 h 2606168"/>
              <a:gd name="connsiteX14" fmla="*/ 1717458 w 4322900"/>
              <a:gd name="connsiteY14" fmla="*/ 2006507 h 2606168"/>
              <a:gd name="connsiteX15" fmla="*/ 1937733 w 4322900"/>
              <a:gd name="connsiteY15" fmla="*/ 619505 h 2606168"/>
              <a:gd name="connsiteX16" fmla="*/ 2047871 w 4322900"/>
              <a:gd name="connsiteY16" fmla="*/ 1108225 h 2606168"/>
              <a:gd name="connsiteX17" fmla="*/ 2161450 w 4322900"/>
              <a:gd name="connsiteY17" fmla="*/ 795031 h 2606168"/>
              <a:gd name="connsiteX18" fmla="*/ 2275030 w 4322900"/>
              <a:gd name="connsiteY18" fmla="*/ 1497136 h 2606168"/>
              <a:gd name="connsiteX19" fmla="*/ 2574466 w 4322900"/>
              <a:gd name="connsiteY19" fmla="*/ 2601920 h 2606168"/>
              <a:gd name="connsiteX20" fmla="*/ 2832600 w 4322900"/>
              <a:gd name="connsiteY20" fmla="*/ 2581268 h 2606168"/>
              <a:gd name="connsiteX21" fmla="*/ 3028784 w 4322900"/>
              <a:gd name="connsiteY21" fmla="*/ 2164825 h 2606168"/>
              <a:gd name="connsiteX22" fmla="*/ 3149247 w 4322900"/>
              <a:gd name="connsiteY22" fmla="*/ 2237100 h 2606168"/>
              <a:gd name="connsiteX23" fmla="*/ 3355755 w 4322900"/>
              <a:gd name="connsiteY23" fmla="*/ 1617596 h 2606168"/>
              <a:gd name="connsiteX24" fmla="*/ 3459009 w 4322900"/>
              <a:gd name="connsiteY24" fmla="*/ 1504020 h 2606168"/>
              <a:gd name="connsiteX25" fmla="*/ 3527845 w 4322900"/>
              <a:gd name="connsiteY25" fmla="*/ 1541878 h 2606168"/>
              <a:gd name="connsiteX26" fmla="*/ 3565704 w 4322900"/>
              <a:gd name="connsiteY26" fmla="*/ 1552203 h 2606168"/>
              <a:gd name="connsiteX27" fmla="*/ 3679284 w 4322900"/>
              <a:gd name="connsiteY27" fmla="*/ 1727729 h 2606168"/>
              <a:gd name="connsiteX28" fmla="*/ 3792863 w 4322900"/>
              <a:gd name="connsiteY28" fmla="*/ 1920464 h 2606168"/>
              <a:gd name="connsiteX29" fmla="*/ 3920210 w 4322900"/>
              <a:gd name="connsiteY29" fmla="*/ 1972090 h 2606168"/>
              <a:gd name="connsiteX30" fmla="*/ 4002813 w 4322900"/>
              <a:gd name="connsiteY30" fmla="*/ 2123524 h 2606168"/>
              <a:gd name="connsiteX31" fmla="*/ 4112951 w 4322900"/>
              <a:gd name="connsiteY31" fmla="*/ 1944556 h 2606168"/>
              <a:gd name="connsiteX32" fmla="*/ 4219646 w 4322900"/>
              <a:gd name="connsiteY32" fmla="*/ 2595036 h 2606168"/>
              <a:gd name="connsiteX33" fmla="*/ 4322900 w 4322900"/>
              <a:gd name="connsiteY33" fmla="*/ 2367884 h 2606168"/>
              <a:gd name="connsiteX0" fmla="*/ 0 w 4322900"/>
              <a:gd name="connsiteY0" fmla="*/ 764056 h 2606168"/>
              <a:gd name="connsiteX1" fmla="*/ 92929 w 4322900"/>
              <a:gd name="connsiteY1" fmla="*/ 1232126 h 2606168"/>
              <a:gd name="connsiteX2" fmla="*/ 223717 w 4322900"/>
              <a:gd name="connsiteY2" fmla="*/ 1280310 h 2606168"/>
              <a:gd name="connsiteX3" fmla="*/ 316646 w 4322900"/>
              <a:gd name="connsiteY3" fmla="*/ 1531553 h 2606168"/>
              <a:gd name="connsiteX4" fmla="*/ 423342 w 4322900"/>
              <a:gd name="connsiteY4" fmla="*/ 585088 h 2606168"/>
              <a:gd name="connsiteX5" fmla="*/ 533479 w 4322900"/>
              <a:gd name="connsiteY5" fmla="*/ 729639 h 2606168"/>
              <a:gd name="connsiteX6" fmla="*/ 647059 w 4322900"/>
              <a:gd name="connsiteY6" fmla="*/ 0 h 2606168"/>
              <a:gd name="connsiteX7" fmla="*/ 857008 w 4322900"/>
              <a:gd name="connsiteY7" fmla="*/ 1235568 h 2606168"/>
              <a:gd name="connsiteX8" fmla="*/ 963704 w 4322900"/>
              <a:gd name="connsiteY8" fmla="*/ 536904 h 2606168"/>
              <a:gd name="connsiteX9" fmla="*/ 1070400 w 4322900"/>
              <a:gd name="connsiteY9" fmla="*/ 702106 h 2606168"/>
              <a:gd name="connsiteX10" fmla="*/ 1173654 w 4322900"/>
              <a:gd name="connsiteY10" fmla="*/ 743406 h 2606168"/>
              <a:gd name="connsiteX11" fmla="*/ 1404254 w 4322900"/>
              <a:gd name="connsiteY11" fmla="*/ 1617596 h 2606168"/>
              <a:gd name="connsiteX12" fmla="*/ 1541926 w 4322900"/>
              <a:gd name="connsiteY12" fmla="*/ 1693313 h 2606168"/>
              <a:gd name="connsiteX13" fmla="*/ 1614204 w 4322900"/>
              <a:gd name="connsiteY13" fmla="*/ 1404211 h 2606168"/>
              <a:gd name="connsiteX14" fmla="*/ 1717458 w 4322900"/>
              <a:gd name="connsiteY14" fmla="*/ 2006507 h 2606168"/>
              <a:gd name="connsiteX15" fmla="*/ 1937733 w 4322900"/>
              <a:gd name="connsiteY15" fmla="*/ 619505 h 2606168"/>
              <a:gd name="connsiteX16" fmla="*/ 2047871 w 4322900"/>
              <a:gd name="connsiteY16" fmla="*/ 1108225 h 2606168"/>
              <a:gd name="connsiteX17" fmla="*/ 2161450 w 4322900"/>
              <a:gd name="connsiteY17" fmla="*/ 795031 h 2606168"/>
              <a:gd name="connsiteX18" fmla="*/ 2275030 w 4322900"/>
              <a:gd name="connsiteY18" fmla="*/ 1497136 h 2606168"/>
              <a:gd name="connsiteX19" fmla="*/ 2574466 w 4322900"/>
              <a:gd name="connsiteY19" fmla="*/ 2601920 h 2606168"/>
              <a:gd name="connsiteX20" fmla="*/ 2832600 w 4322900"/>
              <a:gd name="connsiteY20" fmla="*/ 2581268 h 2606168"/>
              <a:gd name="connsiteX21" fmla="*/ 3028784 w 4322900"/>
              <a:gd name="connsiteY21" fmla="*/ 2164825 h 2606168"/>
              <a:gd name="connsiteX22" fmla="*/ 3149247 w 4322900"/>
              <a:gd name="connsiteY22" fmla="*/ 2237100 h 2606168"/>
              <a:gd name="connsiteX23" fmla="*/ 3355755 w 4322900"/>
              <a:gd name="connsiteY23" fmla="*/ 1617596 h 2606168"/>
              <a:gd name="connsiteX24" fmla="*/ 3459009 w 4322900"/>
              <a:gd name="connsiteY24" fmla="*/ 1504020 h 2606168"/>
              <a:gd name="connsiteX25" fmla="*/ 3527845 w 4322900"/>
              <a:gd name="connsiteY25" fmla="*/ 1541878 h 2606168"/>
              <a:gd name="connsiteX26" fmla="*/ 3565704 w 4322900"/>
              <a:gd name="connsiteY26" fmla="*/ 1552203 h 2606168"/>
              <a:gd name="connsiteX27" fmla="*/ 3679284 w 4322900"/>
              <a:gd name="connsiteY27" fmla="*/ 1727729 h 2606168"/>
              <a:gd name="connsiteX28" fmla="*/ 3792863 w 4322900"/>
              <a:gd name="connsiteY28" fmla="*/ 1920464 h 2606168"/>
              <a:gd name="connsiteX29" fmla="*/ 3920210 w 4322900"/>
              <a:gd name="connsiteY29" fmla="*/ 1972090 h 2606168"/>
              <a:gd name="connsiteX30" fmla="*/ 4002813 w 4322900"/>
              <a:gd name="connsiteY30" fmla="*/ 2123524 h 2606168"/>
              <a:gd name="connsiteX31" fmla="*/ 4112951 w 4322900"/>
              <a:gd name="connsiteY31" fmla="*/ 1944556 h 2606168"/>
              <a:gd name="connsiteX32" fmla="*/ 4219646 w 4322900"/>
              <a:gd name="connsiteY32" fmla="*/ 2595036 h 2606168"/>
              <a:gd name="connsiteX33" fmla="*/ 4322900 w 4322900"/>
              <a:gd name="connsiteY33" fmla="*/ 2367884 h 2606168"/>
              <a:gd name="connsiteX0" fmla="*/ 0 w 4322900"/>
              <a:gd name="connsiteY0" fmla="*/ 764056 h 2606168"/>
              <a:gd name="connsiteX1" fmla="*/ 92929 w 4322900"/>
              <a:gd name="connsiteY1" fmla="*/ 1232126 h 2606168"/>
              <a:gd name="connsiteX2" fmla="*/ 223717 w 4322900"/>
              <a:gd name="connsiteY2" fmla="*/ 1280310 h 2606168"/>
              <a:gd name="connsiteX3" fmla="*/ 316646 w 4322900"/>
              <a:gd name="connsiteY3" fmla="*/ 1531553 h 2606168"/>
              <a:gd name="connsiteX4" fmla="*/ 423342 w 4322900"/>
              <a:gd name="connsiteY4" fmla="*/ 585088 h 2606168"/>
              <a:gd name="connsiteX5" fmla="*/ 533479 w 4322900"/>
              <a:gd name="connsiteY5" fmla="*/ 729639 h 2606168"/>
              <a:gd name="connsiteX6" fmla="*/ 647059 w 4322900"/>
              <a:gd name="connsiteY6" fmla="*/ 0 h 2606168"/>
              <a:gd name="connsiteX7" fmla="*/ 857008 w 4322900"/>
              <a:gd name="connsiteY7" fmla="*/ 1235568 h 2606168"/>
              <a:gd name="connsiteX8" fmla="*/ 963704 w 4322900"/>
              <a:gd name="connsiteY8" fmla="*/ 536904 h 2606168"/>
              <a:gd name="connsiteX9" fmla="*/ 1070400 w 4322900"/>
              <a:gd name="connsiteY9" fmla="*/ 702106 h 2606168"/>
              <a:gd name="connsiteX10" fmla="*/ 1173654 w 4322900"/>
              <a:gd name="connsiteY10" fmla="*/ 743406 h 2606168"/>
              <a:gd name="connsiteX11" fmla="*/ 1404254 w 4322900"/>
              <a:gd name="connsiteY11" fmla="*/ 1617596 h 2606168"/>
              <a:gd name="connsiteX12" fmla="*/ 1541926 w 4322900"/>
              <a:gd name="connsiteY12" fmla="*/ 1693313 h 2606168"/>
              <a:gd name="connsiteX13" fmla="*/ 1614204 w 4322900"/>
              <a:gd name="connsiteY13" fmla="*/ 1404211 h 2606168"/>
              <a:gd name="connsiteX14" fmla="*/ 1717458 w 4322900"/>
              <a:gd name="connsiteY14" fmla="*/ 2006507 h 2606168"/>
              <a:gd name="connsiteX15" fmla="*/ 1937733 w 4322900"/>
              <a:gd name="connsiteY15" fmla="*/ 619505 h 2606168"/>
              <a:gd name="connsiteX16" fmla="*/ 2047871 w 4322900"/>
              <a:gd name="connsiteY16" fmla="*/ 1108225 h 2606168"/>
              <a:gd name="connsiteX17" fmla="*/ 2161450 w 4322900"/>
              <a:gd name="connsiteY17" fmla="*/ 795031 h 2606168"/>
              <a:gd name="connsiteX18" fmla="*/ 2275030 w 4322900"/>
              <a:gd name="connsiteY18" fmla="*/ 1497136 h 2606168"/>
              <a:gd name="connsiteX19" fmla="*/ 2574466 w 4322900"/>
              <a:gd name="connsiteY19" fmla="*/ 2601920 h 2606168"/>
              <a:gd name="connsiteX20" fmla="*/ 2832600 w 4322900"/>
              <a:gd name="connsiteY20" fmla="*/ 2581268 h 2606168"/>
              <a:gd name="connsiteX21" fmla="*/ 3028784 w 4322900"/>
              <a:gd name="connsiteY21" fmla="*/ 2164825 h 2606168"/>
              <a:gd name="connsiteX22" fmla="*/ 3149247 w 4322900"/>
              <a:gd name="connsiteY22" fmla="*/ 2237100 h 2606168"/>
              <a:gd name="connsiteX23" fmla="*/ 3355755 w 4322900"/>
              <a:gd name="connsiteY23" fmla="*/ 1617596 h 2606168"/>
              <a:gd name="connsiteX24" fmla="*/ 3459009 w 4322900"/>
              <a:gd name="connsiteY24" fmla="*/ 1504020 h 2606168"/>
              <a:gd name="connsiteX25" fmla="*/ 3527845 w 4322900"/>
              <a:gd name="connsiteY25" fmla="*/ 1541878 h 2606168"/>
              <a:gd name="connsiteX26" fmla="*/ 3565704 w 4322900"/>
              <a:gd name="connsiteY26" fmla="*/ 1552203 h 2606168"/>
              <a:gd name="connsiteX27" fmla="*/ 3679284 w 4322900"/>
              <a:gd name="connsiteY27" fmla="*/ 1727729 h 2606168"/>
              <a:gd name="connsiteX28" fmla="*/ 3792863 w 4322900"/>
              <a:gd name="connsiteY28" fmla="*/ 1920464 h 2606168"/>
              <a:gd name="connsiteX29" fmla="*/ 3920210 w 4322900"/>
              <a:gd name="connsiteY29" fmla="*/ 1972090 h 2606168"/>
              <a:gd name="connsiteX30" fmla="*/ 4002813 w 4322900"/>
              <a:gd name="connsiteY30" fmla="*/ 2123524 h 2606168"/>
              <a:gd name="connsiteX31" fmla="*/ 4112951 w 4322900"/>
              <a:gd name="connsiteY31" fmla="*/ 1944556 h 2606168"/>
              <a:gd name="connsiteX32" fmla="*/ 4219646 w 4322900"/>
              <a:gd name="connsiteY32" fmla="*/ 2595036 h 2606168"/>
              <a:gd name="connsiteX33" fmla="*/ 4322900 w 4322900"/>
              <a:gd name="connsiteY33" fmla="*/ 2367884 h 2606168"/>
              <a:gd name="connsiteX0" fmla="*/ 0 w 4319459"/>
              <a:gd name="connsiteY0" fmla="*/ 764056 h 2606168"/>
              <a:gd name="connsiteX1" fmla="*/ 92929 w 4319459"/>
              <a:gd name="connsiteY1" fmla="*/ 1232126 h 2606168"/>
              <a:gd name="connsiteX2" fmla="*/ 223717 w 4319459"/>
              <a:gd name="connsiteY2" fmla="*/ 1280310 h 2606168"/>
              <a:gd name="connsiteX3" fmla="*/ 316646 w 4319459"/>
              <a:gd name="connsiteY3" fmla="*/ 1531553 h 2606168"/>
              <a:gd name="connsiteX4" fmla="*/ 423342 w 4319459"/>
              <a:gd name="connsiteY4" fmla="*/ 585088 h 2606168"/>
              <a:gd name="connsiteX5" fmla="*/ 533479 w 4319459"/>
              <a:gd name="connsiteY5" fmla="*/ 729639 h 2606168"/>
              <a:gd name="connsiteX6" fmla="*/ 647059 w 4319459"/>
              <a:gd name="connsiteY6" fmla="*/ 0 h 2606168"/>
              <a:gd name="connsiteX7" fmla="*/ 857008 w 4319459"/>
              <a:gd name="connsiteY7" fmla="*/ 1235568 h 2606168"/>
              <a:gd name="connsiteX8" fmla="*/ 963704 w 4319459"/>
              <a:gd name="connsiteY8" fmla="*/ 536904 h 2606168"/>
              <a:gd name="connsiteX9" fmla="*/ 1070400 w 4319459"/>
              <a:gd name="connsiteY9" fmla="*/ 702106 h 2606168"/>
              <a:gd name="connsiteX10" fmla="*/ 1173654 w 4319459"/>
              <a:gd name="connsiteY10" fmla="*/ 743406 h 2606168"/>
              <a:gd name="connsiteX11" fmla="*/ 1404254 w 4319459"/>
              <a:gd name="connsiteY11" fmla="*/ 1617596 h 2606168"/>
              <a:gd name="connsiteX12" fmla="*/ 1541926 w 4319459"/>
              <a:gd name="connsiteY12" fmla="*/ 1693313 h 2606168"/>
              <a:gd name="connsiteX13" fmla="*/ 1614204 w 4319459"/>
              <a:gd name="connsiteY13" fmla="*/ 1404211 h 2606168"/>
              <a:gd name="connsiteX14" fmla="*/ 1717458 w 4319459"/>
              <a:gd name="connsiteY14" fmla="*/ 2006507 h 2606168"/>
              <a:gd name="connsiteX15" fmla="*/ 1937733 w 4319459"/>
              <a:gd name="connsiteY15" fmla="*/ 619505 h 2606168"/>
              <a:gd name="connsiteX16" fmla="*/ 2047871 w 4319459"/>
              <a:gd name="connsiteY16" fmla="*/ 1108225 h 2606168"/>
              <a:gd name="connsiteX17" fmla="*/ 2161450 w 4319459"/>
              <a:gd name="connsiteY17" fmla="*/ 795031 h 2606168"/>
              <a:gd name="connsiteX18" fmla="*/ 2275030 w 4319459"/>
              <a:gd name="connsiteY18" fmla="*/ 1497136 h 2606168"/>
              <a:gd name="connsiteX19" fmla="*/ 2574466 w 4319459"/>
              <a:gd name="connsiteY19" fmla="*/ 2601920 h 2606168"/>
              <a:gd name="connsiteX20" fmla="*/ 2832600 w 4319459"/>
              <a:gd name="connsiteY20" fmla="*/ 2581268 h 2606168"/>
              <a:gd name="connsiteX21" fmla="*/ 3028784 w 4319459"/>
              <a:gd name="connsiteY21" fmla="*/ 2164825 h 2606168"/>
              <a:gd name="connsiteX22" fmla="*/ 3149247 w 4319459"/>
              <a:gd name="connsiteY22" fmla="*/ 2237100 h 2606168"/>
              <a:gd name="connsiteX23" fmla="*/ 3355755 w 4319459"/>
              <a:gd name="connsiteY23" fmla="*/ 1617596 h 2606168"/>
              <a:gd name="connsiteX24" fmla="*/ 3459009 w 4319459"/>
              <a:gd name="connsiteY24" fmla="*/ 1504020 h 2606168"/>
              <a:gd name="connsiteX25" fmla="*/ 3527845 w 4319459"/>
              <a:gd name="connsiteY25" fmla="*/ 1541878 h 2606168"/>
              <a:gd name="connsiteX26" fmla="*/ 3565704 w 4319459"/>
              <a:gd name="connsiteY26" fmla="*/ 1552203 h 2606168"/>
              <a:gd name="connsiteX27" fmla="*/ 3679284 w 4319459"/>
              <a:gd name="connsiteY27" fmla="*/ 1727729 h 2606168"/>
              <a:gd name="connsiteX28" fmla="*/ 3792863 w 4319459"/>
              <a:gd name="connsiteY28" fmla="*/ 1920464 h 2606168"/>
              <a:gd name="connsiteX29" fmla="*/ 3920210 w 4319459"/>
              <a:gd name="connsiteY29" fmla="*/ 1972090 h 2606168"/>
              <a:gd name="connsiteX30" fmla="*/ 4002813 w 4319459"/>
              <a:gd name="connsiteY30" fmla="*/ 2123524 h 2606168"/>
              <a:gd name="connsiteX31" fmla="*/ 4112951 w 4319459"/>
              <a:gd name="connsiteY31" fmla="*/ 1944556 h 2606168"/>
              <a:gd name="connsiteX32" fmla="*/ 4219646 w 4319459"/>
              <a:gd name="connsiteY32" fmla="*/ 2595036 h 2606168"/>
              <a:gd name="connsiteX33" fmla="*/ 4319459 w 4319459"/>
              <a:gd name="connsiteY33" fmla="*/ 2340350 h 260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319459" h="2606168">
                <a:moveTo>
                  <a:pt x="0" y="764056"/>
                </a:moveTo>
                <a:cubicBezTo>
                  <a:pt x="27821" y="955070"/>
                  <a:pt x="55643" y="1094459"/>
                  <a:pt x="92929" y="1232126"/>
                </a:cubicBezTo>
                <a:cubicBezTo>
                  <a:pt x="164633" y="1259659"/>
                  <a:pt x="161765" y="1247614"/>
                  <a:pt x="223717" y="1280310"/>
                </a:cubicBezTo>
                <a:cubicBezTo>
                  <a:pt x="282227" y="1426583"/>
                  <a:pt x="242074" y="1416830"/>
                  <a:pt x="316646" y="1531553"/>
                </a:cubicBezTo>
                <a:cubicBezTo>
                  <a:pt x="349917" y="1415683"/>
                  <a:pt x="387203" y="718740"/>
                  <a:pt x="423342" y="585088"/>
                </a:cubicBezTo>
                <a:cubicBezTo>
                  <a:pt x="459481" y="451436"/>
                  <a:pt x="496193" y="827154"/>
                  <a:pt x="533479" y="729639"/>
                </a:cubicBezTo>
                <a:cubicBezTo>
                  <a:pt x="570765" y="632124"/>
                  <a:pt x="617231" y="135947"/>
                  <a:pt x="647059" y="0"/>
                </a:cubicBezTo>
                <a:cubicBezTo>
                  <a:pt x="711306" y="232314"/>
                  <a:pt x="804234" y="1146084"/>
                  <a:pt x="857008" y="1235568"/>
                </a:cubicBezTo>
                <a:cubicBezTo>
                  <a:pt x="909782" y="1325052"/>
                  <a:pt x="928139" y="625814"/>
                  <a:pt x="963704" y="536904"/>
                </a:cubicBezTo>
                <a:cubicBezTo>
                  <a:pt x="985501" y="578779"/>
                  <a:pt x="1035408" y="667689"/>
                  <a:pt x="1070400" y="702106"/>
                </a:cubicBezTo>
                <a:cubicBezTo>
                  <a:pt x="1132927" y="712431"/>
                  <a:pt x="1114570" y="690633"/>
                  <a:pt x="1173654" y="743406"/>
                </a:cubicBezTo>
                <a:cubicBezTo>
                  <a:pt x="1229296" y="895988"/>
                  <a:pt x="1342875" y="1459278"/>
                  <a:pt x="1404254" y="1617596"/>
                </a:cubicBezTo>
                <a:cubicBezTo>
                  <a:pt x="1493167" y="1710522"/>
                  <a:pt x="1486283" y="1701344"/>
                  <a:pt x="1541926" y="1693313"/>
                </a:cubicBezTo>
                <a:cubicBezTo>
                  <a:pt x="1559709" y="1551056"/>
                  <a:pt x="1584949" y="1352012"/>
                  <a:pt x="1614204" y="1404211"/>
                </a:cubicBezTo>
                <a:cubicBezTo>
                  <a:pt x="1643459" y="1456410"/>
                  <a:pt x="1663537" y="2137291"/>
                  <a:pt x="1717458" y="2006507"/>
                </a:cubicBezTo>
                <a:cubicBezTo>
                  <a:pt x="1771380" y="1875723"/>
                  <a:pt x="1903315" y="789869"/>
                  <a:pt x="1937733" y="619505"/>
                </a:cubicBezTo>
                <a:cubicBezTo>
                  <a:pt x="1985918" y="800193"/>
                  <a:pt x="2010585" y="1078971"/>
                  <a:pt x="2047871" y="1108225"/>
                </a:cubicBezTo>
                <a:cubicBezTo>
                  <a:pt x="2085157" y="1137479"/>
                  <a:pt x="2113264" y="895414"/>
                  <a:pt x="2161450" y="795031"/>
                </a:cubicBezTo>
                <a:cubicBezTo>
                  <a:pt x="2185543" y="945891"/>
                  <a:pt x="2197589" y="968836"/>
                  <a:pt x="2275030" y="1497136"/>
                </a:cubicBezTo>
                <a:cubicBezTo>
                  <a:pt x="2455725" y="2035762"/>
                  <a:pt x="2478669" y="2245131"/>
                  <a:pt x="2574466" y="2601920"/>
                </a:cubicBezTo>
                <a:cubicBezTo>
                  <a:pt x="2708123" y="2611098"/>
                  <a:pt x="2722462" y="2605933"/>
                  <a:pt x="2832600" y="2581268"/>
                </a:cubicBezTo>
                <a:cubicBezTo>
                  <a:pt x="2884227" y="2425818"/>
                  <a:pt x="2976010" y="2222186"/>
                  <a:pt x="3028784" y="2164825"/>
                </a:cubicBezTo>
                <a:cubicBezTo>
                  <a:pt x="3081558" y="2107464"/>
                  <a:pt x="3077543" y="2221612"/>
                  <a:pt x="3149247" y="2237100"/>
                </a:cubicBezTo>
                <a:cubicBezTo>
                  <a:pt x="3203742" y="1946277"/>
                  <a:pt x="3304128" y="1739776"/>
                  <a:pt x="3355755" y="1617596"/>
                </a:cubicBezTo>
                <a:cubicBezTo>
                  <a:pt x="3407382" y="1495416"/>
                  <a:pt x="3430327" y="1516640"/>
                  <a:pt x="3459009" y="1504020"/>
                </a:cubicBezTo>
                <a:cubicBezTo>
                  <a:pt x="3487691" y="1491400"/>
                  <a:pt x="3510063" y="1533848"/>
                  <a:pt x="3527845" y="1541878"/>
                </a:cubicBezTo>
                <a:cubicBezTo>
                  <a:pt x="3545627" y="1549908"/>
                  <a:pt x="3540464" y="1521228"/>
                  <a:pt x="3565704" y="1552203"/>
                </a:cubicBezTo>
                <a:cubicBezTo>
                  <a:pt x="3590944" y="1583178"/>
                  <a:pt x="3641424" y="1666352"/>
                  <a:pt x="3679284" y="1727729"/>
                </a:cubicBezTo>
                <a:cubicBezTo>
                  <a:pt x="3717144" y="1789106"/>
                  <a:pt x="3752709" y="1879737"/>
                  <a:pt x="3792863" y="1920464"/>
                </a:cubicBezTo>
                <a:cubicBezTo>
                  <a:pt x="3833017" y="1961191"/>
                  <a:pt x="3885218" y="1938247"/>
                  <a:pt x="3920210" y="1972090"/>
                </a:cubicBezTo>
                <a:cubicBezTo>
                  <a:pt x="3955202" y="2005933"/>
                  <a:pt x="3970689" y="2128113"/>
                  <a:pt x="4002813" y="2123524"/>
                </a:cubicBezTo>
                <a:cubicBezTo>
                  <a:pt x="4034937" y="2118935"/>
                  <a:pt x="4073371" y="1985856"/>
                  <a:pt x="4112951" y="1944556"/>
                </a:cubicBezTo>
                <a:cubicBezTo>
                  <a:pt x="4149090" y="2037482"/>
                  <a:pt x="4170888" y="2366163"/>
                  <a:pt x="4219646" y="2595036"/>
                </a:cubicBezTo>
                <a:cubicBezTo>
                  <a:pt x="4275289" y="2493506"/>
                  <a:pt x="4319459" y="2340350"/>
                  <a:pt x="4319459" y="2340350"/>
                </a:cubicBezTo>
              </a:path>
            </a:pathLst>
          </a:custGeom>
          <a:ln w="76200" cmpd="sng">
            <a:solidFill>
              <a:srgbClr val="80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16622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9970" name="Title 1"/>
          <p:cNvSpPr>
            <a:spLocks noGrp="1"/>
          </p:cNvSpPr>
          <p:nvPr>
            <p:ph type="title" idx="4294967295"/>
          </p:nvPr>
        </p:nvSpPr>
        <p:spPr/>
        <p:txBody>
          <a:bodyPr lIns="91440" tIns="45720" rIns="91440" bIns="45720">
            <a:normAutofit/>
          </a:bodyPr>
          <a:lstStyle/>
          <a:p>
            <a:r>
              <a:rPr lang="en-US" sz="4400" dirty="0">
                <a:latin typeface="Franklin Gothic Medium"/>
                <a:cs typeface="Franklin Gothic Medium"/>
              </a:rPr>
              <a:t>Predicting the Impact of ACOs</a:t>
            </a:r>
          </a:p>
        </p:txBody>
      </p:sp>
      <p:sp>
        <p:nvSpPr>
          <p:cNvPr id="339971" name="Content Placeholder 2"/>
          <p:cNvSpPr>
            <a:spLocks noGrp="1"/>
          </p:cNvSpPr>
          <p:nvPr>
            <p:ph idx="4294967295"/>
          </p:nvPr>
        </p:nvSpPr>
        <p:spPr/>
        <p:txBody>
          <a:bodyPr lIns="91440" tIns="45720" rIns="91440" bIns="45720">
            <a:normAutofit/>
          </a:bodyPr>
          <a:lstStyle/>
          <a:p>
            <a:pPr>
              <a:lnSpc>
                <a:spcPct val="90000"/>
              </a:lnSpc>
              <a:spcAft>
                <a:spcPts val="1200"/>
              </a:spcAft>
            </a:pPr>
            <a:r>
              <a:rPr lang="en-US" sz="2800" dirty="0">
                <a:latin typeface="Franklin Gothic Book"/>
                <a:cs typeface="Franklin Gothic Book"/>
              </a:rPr>
              <a:t>Track record of HMOs</a:t>
            </a:r>
          </a:p>
          <a:p>
            <a:pPr>
              <a:lnSpc>
                <a:spcPct val="90000"/>
              </a:lnSpc>
              <a:spcAft>
                <a:spcPts val="1200"/>
              </a:spcAft>
            </a:pPr>
            <a:r>
              <a:rPr lang="en-US" sz="2800" dirty="0">
                <a:latin typeface="Franklin Gothic Book"/>
                <a:cs typeface="Franklin Gothic Book"/>
              </a:rPr>
              <a:t>Results of Medicare</a:t>
            </a:r>
            <a:r>
              <a:rPr lang="ja-JP" altLang="en-US" sz="2800" dirty="0">
                <a:latin typeface="Franklin Gothic Book"/>
                <a:cs typeface="Franklin Gothic Book"/>
              </a:rPr>
              <a:t>’</a:t>
            </a:r>
            <a:r>
              <a:rPr lang="en-US" altLang="ja-JP" sz="2800" dirty="0">
                <a:latin typeface="Franklin Gothic Book"/>
                <a:cs typeface="Franklin Gothic Book"/>
              </a:rPr>
              <a:t>s Physician Group Practice Demonstration, 2005-2010</a:t>
            </a:r>
          </a:p>
          <a:p>
            <a:pPr>
              <a:lnSpc>
                <a:spcPct val="90000"/>
              </a:lnSpc>
              <a:spcAft>
                <a:spcPts val="1200"/>
              </a:spcAft>
            </a:pPr>
            <a:r>
              <a:rPr lang="en-US" sz="2800" dirty="0">
                <a:latin typeface="Franklin Gothic Book"/>
                <a:cs typeface="Franklin Gothic Book"/>
              </a:rPr>
              <a:t>Evidence on tools ACOs likely to use:</a:t>
            </a:r>
          </a:p>
          <a:p>
            <a:pPr lvl="1">
              <a:lnSpc>
                <a:spcPct val="90000"/>
              </a:lnSpc>
              <a:spcAft>
                <a:spcPts val="1200"/>
              </a:spcAft>
              <a:buSzPct val="50000"/>
              <a:buFont typeface="Wingdings" charset="0"/>
              <a:buChar char="v"/>
            </a:pPr>
            <a:r>
              <a:rPr lang="en-US" sz="2400" dirty="0" smtClean="0">
                <a:latin typeface="Franklin Gothic Book"/>
                <a:cs typeface="Franklin Gothic Book"/>
              </a:rPr>
              <a:t>Prevention </a:t>
            </a:r>
            <a:r>
              <a:rPr lang="en-US" sz="2400" dirty="0">
                <a:latin typeface="Franklin Gothic Book"/>
                <a:cs typeface="Franklin Gothic Book"/>
              </a:rPr>
              <a:t>and </a:t>
            </a:r>
            <a:r>
              <a:rPr lang="en-US" sz="2400" dirty="0" smtClean="0">
                <a:latin typeface="Franklin Gothic Book"/>
                <a:cs typeface="Franklin Gothic Book"/>
              </a:rPr>
              <a:t>Disease Management</a:t>
            </a:r>
            <a:endParaRPr lang="en-US" sz="2400" dirty="0">
              <a:latin typeface="Franklin Gothic Book"/>
              <a:cs typeface="Franklin Gothic Book"/>
            </a:endParaRPr>
          </a:p>
          <a:p>
            <a:pPr lvl="1">
              <a:lnSpc>
                <a:spcPct val="90000"/>
              </a:lnSpc>
              <a:spcAft>
                <a:spcPts val="1200"/>
              </a:spcAft>
              <a:buSzPct val="50000"/>
              <a:buFont typeface="Wingdings" charset="0"/>
              <a:buChar char="v"/>
            </a:pPr>
            <a:r>
              <a:rPr lang="ja-JP" altLang="en-US" sz="2400" dirty="0" smtClean="0">
                <a:latin typeface="Franklin Gothic Book"/>
                <a:cs typeface="Franklin Gothic Book"/>
              </a:rPr>
              <a:t>“</a:t>
            </a:r>
            <a:r>
              <a:rPr lang="en-US" altLang="ja-JP" sz="2400" dirty="0">
                <a:latin typeface="Franklin Gothic Book"/>
                <a:cs typeface="Franklin Gothic Book"/>
              </a:rPr>
              <a:t>C</a:t>
            </a:r>
            <a:r>
              <a:rPr lang="en-US" altLang="ja-JP" sz="2400" dirty="0" smtClean="0">
                <a:latin typeface="Franklin Gothic Book"/>
                <a:cs typeface="Franklin Gothic Book"/>
              </a:rPr>
              <a:t>are Coordination</a:t>
            </a:r>
            <a:r>
              <a:rPr lang="ja-JP" altLang="en-US" sz="2400" dirty="0">
                <a:latin typeface="Franklin Gothic Book"/>
                <a:cs typeface="Franklin Gothic Book"/>
              </a:rPr>
              <a:t>”</a:t>
            </a:r>
            <a:endParaRPr lang="en-US" altLang="ja-JP" sz="2400" dirty="0">
              <a:latin typeface="Franklin Gothic Book"/>
              <a:cs typeface="Franklin Gothic Book"/>
            </a:endParaRPr>
          </a:p>
          <a:p>
            <a:pPr lvl="1">
              <a:lnSpc>
                <a:spcPct val="90000"/>
              </a:lnSpc>
              <a:spcAft>
                <a:spcPts val="1200"/>
              </a:spcAft>
              <a:buSzPct val="50000"/>
              <a:buFont typeface="Wingdings" charset="0"/>
              <a:buChar char="v"/>
            </a:pPr>
            <a:r>
              <a:rPr lang="en-US" sz="2400" dirty="0">
                <a:latin typeface="Franklin Gothic Book"/>
                <a:cs typeface="Franklin Gothic Book"/>
              </a:rPr>
              <a:t>R</a:t>
            </a:r>
            <a:r>
              <a:rPr lang="en-US" sz="2400" dirty="0" smtClean="0">
                <a:latin typeface="Franklin Gothic Book"/>
                <a:cs typeface="Franklin Gothic Book"/>
              </a:rPr>
              <a:t>eport Cards </a:t>
            </a:r>
            <a:r>
              <a:rPr lang="en-US" sz="2400" dirty="0">
                <a:latin typeface="Franklin Gothic Book"/>
                <a:cs typeface="Franklin Gothic Book"/>
              </a:rPr>
              <a:t>and P4P schemes</a:t>
            </a:r>
          </a:p>
          <a:p>
            <a:pPr lvl="1">
              <a:lnSpc>
                <a:spcPct val="90000"/>
              </a:lnSpc>
              <a:spcAft>
                <a:spcPts val="1200"/>
              </a:spcAft>
              <a:buSzPct val="50000"/>
              <a:buFont typeface="Wingdings" charset="0"/>
              <a:buChar char="v"/>
            </a:pPr>
            <a:r>
              <a:rPr lang="en-US" sz="2400" dirty="0">
                <a:latin typeface="Franklin Gothic Book"/>
                <a:cs typeface="Franklin Gothic Book"/>
              </a:rPr>
              <a:t>E</a:t>
            </a:r>
            <a:r>
              <a:rPr lang="en-US" sz="2400" dirty="0" smtClean="0">
                <a:latin typeface="Franklin Gothic Book"/>
                <a:cs typeface="Franklin Gothic Book"/>
              </a:rPr>
              <a:t>lectronic Medical Records</a:t>
            </a:r>
            <a:endParaRPr lang="en-US" sz="2400" dirty="0">
              <a:latin typeface="Franklin Gothic Book"/>
              <a:cs typeface="Franklin Gothic Book"/>
            </a:endParaRPr>
          </a:p>
          <a:p>
            <a:pPr lvl="1">
              <a:lnSpc>
                <a:spcPct val="90000"/>
              </a:lnSpc>
              <a:spcAft>
                <a:spcPts val="1200"/>
              </a:spcAft>
            </a:pPr>
            <a:endParaRPr lang="en-US" sz="2400" dirty="0">
              <a:latin typeface="Franklin Gothic Book"/>
              <a:cs typeface="Franklin Gothic Book"/>
            </a:endParaRPr>
          </a:p>
        </p:txBody>
      </p:sp>
    </p:spTree>
    <p:extLst>
      <p:ext uri="{BB962C8B-B14F-4D97-AF65-F5344CB8AC3E}">
        <p14:creationId xmlns:p14="http://schemas.microsoft.com/office/powerpoint/2010/main" val="94446594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p:nvPr>
            <p:extLst>
              <p:ext uri="{D42A27DB-BD31-4B8C-83A1-F6EECF244321}">
                <p14:modId xmlns:p14="http://schemas.microsoft.com/office/powerpoint/2010/main" val="519589605"/>
              </p:ext>
            </p:extLst>
          </p:nvPr>
        </p:nvGraphicFramePr>
        <p:xfrm>
          <a:off x="4790237" y="1499604"/>
          <a:ext cx="3884372" cy="5358395"/>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0" y="171898"/>
            <a:ext cx="9144000" cy="1143000"/>
          </a:xfrm>
        </p:spPr>
        <p:txBody>
          <a:bodyPr>
            <a:normAutofit fontScale="90000"/>
          </a:bodyPr>
          <a:lstStyle/>
          <a:p>
            <a:r>
              <a:rPr lang="en-US" dirty="0" smtClean="0"/>
              <a:t>High Risk HMO Patients </a:t>
            </a:r>
            <a:br>
              <a:rPr lang="en-US" dirty="0" smtClean="0"/>
            </a:br>
            <a:r>
              <a:rPr lang="en-US" dirty="0" smtClean="0"/>
              <a:t>Fared Poorly in the RAND Experiment</a:t>
            </a:r>
            <a:endParaRPr lang="en-US" dirty="0"/>
          </a:p>
        </p:txBody>
      </p:sp>
      <p:sp>
        <p:nvSpPr>
          <p:cNvPr id="5" name="TextBox 4"/>
          <p:cNvSpPr txBox="1"/>
          <p:nvPr/>
        </p:nvSpPr>
        <p:spPr>
          <a:xfrm>
            <a:off x="3882888" y="6053193"/>
            <a:ext cx="5261114" cy="738664"/>
          </a:xfrm>
          <a:prstGeom prst="rect">
            <a:avLst/>
          </a:prstGeom>
          <a:noFill/>
        </p:spPr>
        <p:txBody>
          <a:bodyPr wrap="square" rtlCol="0" anchor="ctr">
            <a:spAutoFit/>
          </a:bodyPr>
          <a:lstStyle/>
          <a:p>
            <a:pPr algn="r"/>
            <a:r>
              <a:rPr lang="en-US" sz="1400" dirty="0" smtClean="0">
                <a:solidFill>
                  <a:schemeClr val="bg2"/>
                </a:solidFill>
                <a:latin typeface="Franklin Gothic Book" pitchFamily="34" charset="0"/>
              </a:rPr>
              <a:t>Source: RAND Health Insurance Experiment, Lancet 1988;1:1017</a:t>
            </a:r>
          </a:p>
          <a:p>
            <a:pPr algn="r"/>
            <a:r>
              <a:rPr lang="en-US" sz="1400" dirty="0" smtClean="0">
                <a:solidFill>
                  <a:schemeClr val="bg2"/>
                </a:solidFill>
                <a:latin typeface="Franklin Gothic Book" pitchFamily="34" charset="0"/>
              </a:rPr>
              <a:t>Note: High Risk = 20% of population with lowest income</a:t>
            </a:r>
          </a:p>
          <a:p>
            <a:pPr algn="r"/>
            <a:r>
              <a:rPr lang="en-US" sz="1400" dirty="0" smtClean="0">
                <a:solidFill>
                  <a:schemeClr val="bg2"/>
                </a:solidFill>
                <a:latin typeface="Franklin Gothic Book" pitchFamily="34" charset="0"/>
              </a:rPr>
              <a:t> + highest medical risk</a:t>
            </a:r>
          </a:p>
        </p:txBody>
      </p:sp>
      <p:graphicFrame>
        <p:nvGraphicFramePr>
          <p:cNvPr id="6" name="Chart 5"/>
          <p:cNvGraphicFramePr/>
          <p:nvPr>
            <p:extLst>
              <p:ext uri="{D42A27DB-BD31-4B8C-83A1-F6EECF244321}">
                <p14:modId xmlns:p14="http://schemas.microsoft.com/office/powerpoint/2010/main" val="2862419441"/>
              </p:ext>
            </p:extLst>
          </p:nvPr>
        </p:nvGraphicFramePr>
        <p:xfrm>
          <a:off x="292608" y="1499604"/>
          <a:ext cx="3884372" cy="5358395"/>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3416202" y="5674870"/>
            <a:ext cx="270662" cy="270662"/>
          </a:xfrm>
          <a:prstGeom prst="rect">
            <a:avLst/>
          </a:prstGeom>
          <a:solidFill>
            <a:srgbClr val="800000"/>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63475" y="5674870"/>
            <a:ext cx="270662" cy="270662"/>
          </a:xfrm>
          <a:prstGeom prst="rect">
            <a:avLst/>
          </a:prstGeom>
          <a:solidFill>
            <a:srgbClr val="005148"/>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635658" y="5610146"/>
            <a:ext cx="720069" cy="400110"/>
          </a:xfrm>
          <a:prstGeom prst="rect">
            <a:avLst/>
          </a:prstGeom>
          <a:noFill/>
        </p:spPr>
        <p:txBody>
          <a:bodyPr wrap="none" rtlCol="0">
            <a:spAutoFit/>
          </a:bodyPr>
          <a:lstStyle/>
          <a:p>
            <a:r>
              <a:rPr lang="en-US" sz="2000" dirty="0" smtClean="0">
                <a:latin typeface="Franklin Gothic Book"/>
                <a:cs typeface="Franklin Gothic Book"/>
              </a:rPr>
              <a:t>HMO</a:t>
            </a:r>
            <a:endParaRPr lang="en-US" sz="2000" dirty="0">
              <a:latin typeface="Franklin Gothic Book"/>
              <a:cs typeface="Franklin Gothic Book"/>
            </a:endParaRPr>
          </a:p>
        </p:txBody>
      </p:sp>
      <p:sp>
        <p:nvSpPr>
          <p:cNvPr id="13" name="TextBox 12"/>
          <p:cNvSpPr txBox="1"/>
          <p:nvPr/>
        </p:nvSpPr>
        <p:spPr>
          <a:xfrm>
            <a:off x="4797562" y="5610146"/>
            <a:ext cx="2391680" cy="400110"/>
          </a:xfrm>
          <a:prstGeom prst="rect">
            <a:avLst/>
          </a:prstGeom>
          <a:noFill/>
        </p:spPr>
        <p:txBody>
          <a:bodyPr wrap="none" rtlCol="0">
            <a:spAutoFit/>
          </a:bodyPr>
          <a:lstStyle/>
          <a:p>
            <a:r>
              <a:rPr lang="en-US" sz="2000" dirty="0" smtClean="0">
                <a:latin typeface="Franklin Gothic Book"/>
                <a:cs typeface="Franklin Gothic Book"/>
              </a:rPr>
              <a:t>Free Fee-For-Service</a:t>
            </a:r>
            <a:endParaRPr lang="en-US" sz="2000" dirty="0">
              <a:latin typeface="Franklin Gothic Book"/>
              <a:cs typeface="Franklin Gothic Book"/>
            </a:endParaRPr>
          </a:p>
        </p:txBody>
      </p:sp>
    </p:spTree>
    <p:extLst>
      <p:ext uri="{BB962C8B-B14F-4D97-AF65-F5344CB8AC3E}">
        <p14:creationId xmlns:p14="http://schemas.microsoft.com/office/powerpoint/2010/main" val="26097065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Lack of Insurance </a:t>
            </a:r>
            <a:br>
              <a:rPr lang="en-US" dirty="0" smtClean="0"/>
            </a:br>
            <a:r>
              <a:rPr lang="en-US" dirty="0" smtClean="0"/>
              <a:t>Kills 44,798 US Adults Annually</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115736517"/>
              </p:ext>
            </p:extLst>
          </p:nvPr>
        </p:nvGraphicFramePr>
        <p:xfrm>
          <a:off x="603504" y="1463038"/>
          <a:ext cx="7936992" cy="4395895"/>
        </p:xfrm>
        <a:graphic>
          <a:graphicData uri="http://schemas.openxmlformats.org/drawingml/2006/table">
            <a:tbl>
              <a:tblPr firstRow="1" lastRow="1" bandRow="1">
                <a:tableStyleId>{073A0DAA-6AF3-43AB-8588-CEC1D06C72B9}</a:tableStyleId>
              </a:tblPr>
              <a:tblGrid>
                <a:gridCol w="2645664"/>
                <a:gridCol w="2645664"/>
                <a:gridCol w="2645664"/>
              </a:tblGrid>
              <a:tr h="627985">
                <a:tc>
                  <a:txBody>
                    <a:bodyPr/>
                    <a:lstStyle/>
                    <a:p>
                      <a:pPr algn="ctr"/>
                      <a:r>
                        <a:rPr lang="en-US" sz="2400" dirty="0" smtClean="0">
                          <a:latin typeface="Franklin Gothic Medium" pitchFamily="34" charset="0"/>
                        </a:rPr>
                        <a:t>State</a:t>
                      </a:r>
                      <a:endParaRPr lang="en-US" sz="2400" dirty="0">
                        <a:latin typeface="Franklin Gothic Medium" pitchFamily="34" charset="0"/>
                      </a:endParaRPr>
                    </a:p>
                  </a:txBody>
                  <a:tcPr anchor="ctr">
                    <a:lnL w="19050" cap="flat" cmpd="sng" algn="ctr">
                      <a:solidFill>
                        <a:scrgbClr r="0" g="0" b="0"/>
                      </a:solidFill>
                      <a:prstDash val="solid"/>
                      <a:round/>
                      <a:headEnd type="none" w="med" len="med"/>
                      <a:tailEnd type="none" w="med" len="med"/>
                    </a:lnL>
                    <a:lnR w="12700" cmpd="sng">
                      <a:noFill/>
                    </a:lnR>
                    <a:lnT w="19050" cap="flat" cmpd="sng" algn="ctr">
                      <a:solidFill>
                        <a:scrgbClr r="0" g="0" b="0"/>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lumMod val="50000"/>
                      </a:schemeClr>
                    </a:solidFill>
                  </a:tcPr>
                </a:tc>
                <a:tc>
                  <a:txBody>
                    <a:bodyPr/>
                    <a:lstStyle/>
                    <a:p>
                      <a:pPr algn="ctr"/>
                      <a:r>
                        <a:rPr lang="en-US" sz="2400" dirty="0" smtClean="0">
                          <a:latin typeface="Franklin Gothic Medium" pitchFamily="34" charset="0"/>
                        </a:rPr>
                        <a:t>Percent Uninsured</a:t>
                      </a:r>
                      <a:endParaRPr lang="en-US" sz="2400" dirty="0">
                        <a:latin typeface="Franklin Gothic Medium" pitchFamily="34" charset="0"/>
                      </a:endParaRPr>
                    </a:p>
                  </a:txBody>
                  <a:tcPr anchor="ctr">
                    <a:lnL w="12700" cmpd="sng">
                      <a:noFill/>
                    </a:lnL>
                    <a:lnR w="12700" cmpd="sng">
                      <a:noFill/>
                    </a:lnR>
                    <a:lnT w="19050" cap="flat" cmpd="sng" algn="ctr">
                      <a:solidFill>
                        <a:scrgbClr r="0" g="0" b="0"/>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lumMod val="50000"/>
                      </a:schemeClr>
                    </a:solidFill>
                  </a:tcPr>
                </a:tc>
                <a:tc>
                  <a:txBody>
                    <a:bodyPr/>
                    <a:lstStyle/>
                    <a:p>
                      <a:pPr algn="ctr"/>
                      <a:r>
                        <a:rPr lang="en-US" sz="2400" dirty="0" smtClean="0">
                          <a:latin typeface="Franklin Gothic Medium" pitchFamily="34" charset="0"/>
                        </a:rPr>
                        <a:t>Excess Deaths</a:t>
                      </a:r>
                      <a:endParaRPr lang="en-US" sz="2400" dirty="0">
                        <a:latin typeface="Franklin Gothic Medium" pitchFamily="34" charset="0"/>
                      </a:endParaRPr>
                    </a:p>
                  </a:txBody>
                  <a:tcPr anchor="ctr">
                    <a:lnL w="12700" cmpd="sng">
                      <a:noFill/>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lumMod val="50000"/>
                      </a:schemeClr>
                    </a:solidFill>
                  </a:tcPr>
                </a:tc>
              </a:tr>
              <a:tr h="627985">
                <a:tc>
                  <a:txBody>
                    <a:bodyPr/>
                    <a:lstStyle/>
                    <a:p>
                      <a:pPr algn="ctr"/>
                      <a:r>
                        <a:rPr lang="en-US" sz="2400" dirty="0" smtClean="0">
                          <a:latin typeface="Franklin Gothic Book" pitchFamily="34" charset="0"/>
                        </a:rPr>
                        <a:t>California</a:t>
                      </a:r>
                      <a:endParaRPr lang="en-US" sz="2400" dirty="0">
                        <a:latin typeface="Franklin Gothic Book" pitchFamily="34" charset="0"/>
                      </a:endParaRPr>
                    </a:p>
                  </a:txBody>
                  <a:tcPr anchor="ctr">
                    <a:lnL w="19050" cap="flat" cmpd="sng" algn="ctr">
                      <a:solidFill>
                        <a:scrgbClr r="0" g="0" b="0"/>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2400" dirty="0" smtClean="0">
                          <a:latin typeface="Franklin Gothic Book" pitchFamily="34" charset="0"/>
                        </a:rPr>
                        <a:t>23.9%</a:t>
                      </a:r>
                      <a:endParaRPr lang="en-US" sz="2400" dirty="0">
                        <a:latin typeface="Franklin Gothic Book"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2400" dirty="0" smtClean="0">
                          <a:latin typeface="Franklin Gothic Book" pitchFamily="34" charset="0"/>
                        </a:rPr>
                        <a:t>5,302</a:t>
                      </a:r>
                      <a:endParaRPr lang="en-US" sz="2400" dirty="0">
                        <a:latin typeface="Franklin Gothic Book" pitchFamily="34" charset="0"/>
                      </a:endParaRPr>
                    </a:p>
                  </a:txBody>
                  <a:tcPr anchor="ctr">
                    <a:lnL w="12700" cmpd="sng">
                      <a:noFill/>
                    </a:lnL>
                    <a:lnR w="19050" cap="flat" cmpd="sng" algn="ctr">
                      <a:solidFill>
                        <a:scrgbClr r="0" g="0" b="0"/>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r>
              <a:tr h="627985">
                <a:tc>
                  <a:txBody>
                    <a:bodyPr/>
                    <a:lstStyle/>
                    <a:p>
                      <a:pPr algn="ctr"/>
                      <a:r>
                        <a:rPr lang="en-US" sz="2400" dirty="0" smtClean="0">
                          <a:latin typeface="Franklin Gothic Book" pitchFamily="34" charset="0"/>
                        </a:rPr>
                        <a:t>Texas</a:t>
                      </a:r>
                      <a:endParaRPr lang="en-US" sz="2400" dirty="0">
                        <a:latin typeface="Franklin Gothic Book" pitchFamily="34" charset="0"/>
                      </a:endParaRPr>
                    </a:p>
                  </a:txBody>
                  <a:tcPr anchor="ctr">
                    <a:lnL w="1905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400" dirty="0" smtClean="0">
                          <a:latin typeface="Franklin Gothic Book" pitchFamily="34" charset="0"/>
                        </a:rPr>
                        <a:t>29.7%</a:t>
                      </a:r>
                      <a:endParaRPr lang="en-US" sz="2400" dirty="0">
                        <a:latin typeface="Franklin Gothic Book"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400" dirty="0" smtClean="0">
                          <a:latin typeface="Franklin Gothic Book" pitchFamily="34" charset="0"/>
                        </a:rPr>
                        <a:t>4,675</a:t>
                      </a:r>
                      <a:endParaRPr lang="en-US" sz="2400" dirty="0">
                        <a:latin typeface="Franklin Gothic Book" pitchFamily="34" charset="0"/>
                      </a:endParaRPr>
                    </a:p>
                  </a:txBody>
                  <a:tcPr anchor="ctr">
                    <a:lnL w="12700" cmpd="sng">
                      <a:noFill/>
                    </a:lnL>
                    <a:lnR w="1905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627985">
                <a:tc>
                  <a:txBody>
                    <a:bodyPr/>
                    <a:lstStyle/>
                    <a:p>
                      <a:pPr algn="ctr"/>
                      <a:r>
                        <a:rPr lang="en-US" sz="2400" dirty="0" smtClean="0">
                          <a:latin typeface="Franklin Gothic Book" pitchFamily="34" charset="0"/>
                        </a:rPr>
                        <a:t>Florida</a:t>
                      </a:r>
                      <a:endParaRPr lang="en-US" sz="2400" dirty="0">
                        <a:latin typeface="Franklin Gothic Book" pitchFamily="34" charset="0"/>
                      </a:endParaRPr>
                    </a:p>
                  </a:txBody>
                  <a:tcPr anchor="ctr">
                    <a:lnL w="1905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400" dirty="0" smtClean="0">
                          <a:latin typeface="Franklin Gothic Book" pitchFamily="34" charset="0"/>
                        </a:rPr>
                        <a:t>26.0%</a:t>
                      </a:r>
                      <a:endParaRPr lang="en-US" sz="2400" dirty="0">
                        <a:latin typeface="Franklin Gothic Book"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400" dirty="0" smtClean="0">
                          <a:latin typeface="Franklin Gothic Book" pitchFamily="34" charset="0"/>
                        </a:rPr>
                        <a:t>3,925</a:t>
                      </a:r>
                      <a:endParaRPr lang="en-US" sz="2400" dirty="0">
                        <a:latin typeface="Franklin Gothic Book" pitchFamily="34" charset="0"/>
                      </a:endParaRPr>
                    </a:p>
                  </a:txBody>
                  <a:tcPr anchor="ctr">
                    <a:lnL w="12700" cmpd="sng">
                      <a:noFill/>
                    </a:lnL>
                    <a:lnR w="1905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627985">
                <a:tc>
                  <a:txBody>
                    <a:bodyPr/>
                    <a:lstStyle/>
                    <a:p>
                      <a:pPr algn="ctr"/>
                      <a:r>
                        <a:rPr lang="en-US" sz="2400" dirty="0" smtClean="0">
                          <a:latin typeface="Franklin Gothic Book" pitchFamily="34" charset="0"/>
                        </a:rPr>
                        <a:t>New York</a:t>
                      </a:r>
                      <a:endParaRPr lang="en-US" sz="2400" dirty="0">
                        <a:latin typeface="Franklin Gothic Book" pitchFamily="34" charset="0"/>
                      </a:endParaRPr>
                    </a:p>
                  </a:txBody>
                  <a:tcPr anchor="ctr">
                    <a:lnL w="1905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400" dirty="0" smtClean="0">
                          <a:latin typeface="Franklin Gothic Book" pitchFamily="34" charset="0"/>
                        </a:rPr>
                        <a:t>17.5%</a:t>
                      </a:r>
                      <a:endParaRPr lang="en-US" sz="2400" dirty="0">
                        <a:latin typeface="Franklin Gothic Book"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400" dirty="0" smtClean="0">
                          <a:latin typeface="Franklin Gothic Book" pitchFamily="34" charset="0"/>
                        </a:rPr>
                        <a:t>2,254</a:t>
                      </a:r>
                      <a:endParaRPr lang="en-US" sz="2400" dirty="0">
                        <a:latin typeface="Franklin Gothic Book" pitchFamily="34" charset="0"/>
                      </a:endParaRPr>
                    </a:p>
                  </a:txBody>
                  <a:tcPr anchor="ctr">
                    <a:lnL w="12700" cmpd="sng">
                      <a:noFill/>
                    </a:lnL>
                    <a:lnR w="1905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627985">
                <a:tc>
                  <a:txBody>
                    <a:bodyPr/>
                    <a:lstStyle/>
                    <a:p>
                      <a:pPr algn="ctr"/>
                      <a:r>
                        <a:rPr lang="en-US" sz="2400" dirty="0" smtClean="0">
                          <a:latin typeface="Franklin Gothic Book" pitchFamily="34" charset="0"/>
                        </a:rPr>
                        <a:t>Georgia</a:t>
                      </a:r>
                      <a:endParaRPr lang="en-US" sz="2400" dirty="0">
                        <a:latin typeface="Franklin Gothic Book" pitchFamily="34" charset="0"/>
                      </a:endParaRPr>
                    </a:p>
                  </a:txBody>
                  <a:tcPr anchor="ctr">
                    <a:lnL w="19050" cap="flat" cmpd="sng" algn="ctr">
                      <a:solidFill>
                        <a:scrgbClr r="0" g="0" b="0"/>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sz="2400" dirty="0" smtClean="0">
                          <a:latin typeface="Franklin Gothic Book" pitchFamily="34" charset="0"/>
                        </a:rPr>
                        <a:t>23.6%</a:t>
                      </a:r>
                      <a:endParaRPr lang="en-US" sz="2400" dirty="0">
                        <a:latin typeface="Franklin Gothic Book"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sz="2400" dirty="0" smtClean="0">
                          <a:latin typeface="Franklin Gothic Book" pitchFamily="34" charset="0"/>
                        </a:rPr>
                        <a:t>1,841</a:t>
                      </a:r>
                      <a:endParaRPr lang="en-US" sz="2400" dirty="0">
                        <a:latin typeface="Franklin Gothic Book" pitchFamily="34" charset="0"/>
                      </a:endParaRPr>
                    </a:p>
                  </a:txBody>
                  <a:tcPr anchor="ctr">
                    <a:lnL w="12700" cmpd="sng">
                      <a:noFill/>
                    </a:lnL>
                    <a:lnR w="19050" cap="flat" cmpd="sng" algn="ctr">
                      <a:solidFill>
                        <a:scrgbClr r="0" g="0" b="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r>
              <a:tr h="627985">
                <a:tc>
                  <a:txBody>
                    <a:bodyPr/>
                    <a:lstStyle/>
                    <a:p>
                      <a:pPr algn="ctr"/>
                      <a:r>
                        <a:rPr lang="en-US" sz="2400" dirty="0" smtClean="0">
                          <a:latin typeface="Franklin Gothic Medium" pitchFamily="34" charset="0"/>
                        </a:rPr>
                        <a:t>USA</a:t>
                      </a:r>
                      <a:endParaRPr lang="en-US" sz="2400" dirty="0">
                        <a:latin typeface="Franklin Gothic Medium" pitchFamily="34" charset="0"/>
                      </a:endParaRPr>
                    </a:p>
                  </a:txBody>
                  <a:tcPr anchor="ctr">
                    <a:lnL w="19050" cap="flat" cmpd="sng" algn="ctr">
                      <a:solidFill>
                        <a:scrgbClr r="0" g="0" b="0"/>
                      </a:solidFill>
                      <a:prstDash val="solid"/>
                      <a:round/>
                      <a:headEnd type="none" w="med" len="med"/>
                      <a:tailEnd type="none" w="med" len="med"/>
                    </a:lnL>
                    <a:lnR w="12700" cmpd="sng">
                      <a:noFill/>
                    </a:lnR>
                    <a:lnT w="38100" cmpd="sng">
                      <a:noFill/>
                    </a:lnT>
                    <a:lnB w="190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005148"/>
                    </a:solidFill>
                  </a:tcPr>
                </a:tc>
                <a:tc>
                  <a:txBody>
                    <a:bodyPr/>
                    <a:lstStyle/>
                    <a:p>
                      <a:pPr algn="ctr"/>
                      <a:r>
                        <a:rPr lang="en-US" sz="2400" dirty="0" smtClean="0">
                          <a:latin typeface="Franklin Gothic Medium" pitchFamily="34" charset="0"/>
                        </a:rPr>
                        <a:t>15.3%</a:t>
                      </a:r>
                      <a:endParaRPr lang="en-US" sz="2400" dirty="0">
                        <a:latin typeface="Franklin Gothic Medium" pitchFamily="34" charset="0"/>
                      </a:endParaRPr>
                    </a:p>
                  </a:txBody>
                  <a:tcPr anchor="ctr">
                    <a:lnL w="12700" cmpd="sng">
                      <a:noFill/>
                    </a:lnL>
                    <a:lnR w="12700" cmpd="sng">
                      <a:noFill/>
                    </a:lnR>
                    <a:lnT w="38100" cmpd="sng">
                      <a:noFill/>
                    </a:lnT>
                    <a:lnB w="190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005148"/>
                    </a:solidFill>
                  </a:tcPr>
                </a:tc>
                <a:tc>
                  <a:txBody>
                    <a:bodyPr/>
                    <a:lstStyle/>
                    <a:p>
                      <a:pPr algn="ctr"/>
                      <a:r>
                        <a:rPr lang="en-US" sz="2400" dirty="0" smtClean="0">
                          <a:latin typeface="Franklin Gothic Medium" pitchFamily="34" charset="0"/>
                        </a:rPr>
                        <a:t>44,798</a:t>
                      </a:r>
                      <a:endParaRPr lang="en-US" sz="2400" dirty="0">
                        <a:latin typeface="Franklin Gothic Medium" pitchFamily="34" charset="0"/>
                      </a:endParaRPr>
                    </a:p>
                  </a:txBody>
                  <a:tcPr anchor="ctr">
                    <a:lnL w="12700" cmpd="sng">
                      <a:noFill/>
                    </a:lnL>
                    <a:lnR w="19050" cap="flat" cmpd="sng" algn="ctr">
                      <a:solidFill>
                        <a:scrgbClr r="0" g="0" b="0"/>
                      </a:solidFill>
                      <a:prstDash val="solid"/>
                      <a:round/>
                      <a:headEnd type="none" w="med" len="med"/>
                      <a:tailEnd type="none" w="med" len="med"/>
                    </a:lnR>
                    <a:lnT w="38100" cmpd="sng">
                      <a:noFill/>
                    </a:lnT>
                    <a:lnB w="190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005148"/>
                    </a:solidFill>
                  </a:tcPr>
                </a:tc>
              </a:tr>
            </a:tbl>
          </a:graphicData>
        </a:graphic>
      </p:graphicFrame>
      <p:sp>
        <p:nvSpPr>
          <p:cNvPr id="5" name="TextBox 4"/>
          <p:cNvSpPr txBox="1"/>
          <p:nvPr/>
        </p:nvSpPr>
        <p:spPr>
          <a:xfrm>
            <a:off x="3423515" y="6130138"/>
            <a:ext cx="5720486" cy="584775"/>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a:t>
            </a:r>
            <a:r>
              <a:rPr lang="en-US" sz="1600" dirty="0" err="1" smtClean="0">
                <a:solidFill>
                  <a:schemeClr val="bg2"/>
                </a:solidFill>
                <a:latin typeface="Franklin Gothic Book" pitchFamily="34" charset="0"/>
              </a:rPr>
              <a:t>Wilper</a:t>
            </a:r>
            <a:r>
              <a:rPr lang="en-US" sz="1600" dirty="0" smtClean="0">
                <a:solidFill>
                  <a:schemeClr val="bg2"/>
                </a:solidFill>
                <a:latin typeface="Franklin Gothic Book" pitchFamily="34" charset="0"/>
              </a:rPr>
              <a:t> et al. Am J Public Health 2009. </a:t>
            </a:r>
          </a:p>
          <a:p>
            <a:pPr algn="r"/>
            <a:r>
              <a:rPr lang="en-US" sz="1600" dirty="0" smtClean="0">
                <a:solidFill>
                  <a:schemeClr val="bg2"/>
                </a:solidFill>
                <a:latin typeface="Franklin Gothic Book" pitchFamily="34" charset="0"/>
              </a:rPr>
              <a:t>State tabulations by author</a:t>
            </a:r>
            <a:endParaRPr lang="en-US" sz="1600" dirty="0">
              <a:solidFill>
                <a:schemeClr val="bg2"/>
              </a:solidFill>
              <a:latin typeface="Franklin Gothic Book" pitchFamily="34" charset="0"/>
            </a:endParaRPr>
          </a:p>
        </p:txBody>
      </p:sp>
    </p:spTree>
    <p:extLst>
      <p:ext uri="{BB962C8B-B14F-4D97-AF65-F5344CB8AC3E}">
        <p14:creationId xmlns:p14="http://schemas.microsoft.com/office/powerpoint/2010/main" val="361222062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Depressed Patients:</a:t>
            </a:r>
            <a:br>
              <a:rPr lang="en-US" dirty="0" smtClean="0"/>
            </a:br>
            <a:r>
              <a:rPr lang="en-US" dirty="0" smtClean="0"/>
              <a:t>Fee-For-Service vs. Managed Care</a:t>
            </a:r>
            <a:endParaRPr lang="en-US" dirty="0"/>
          </a:p>
        </p:txBody>
      </p:sp>
      <p:sp>
        <p:nvSpPr>
          <p:cNvPr id="3" name="Rectangle 2"/>
          <p:cNvSpPr/>
          <p:nvPr/>
        </p:nvSpPr>
        <p:spPr>
          <a:xfrm>
            <a:off x="2494482" y="5685846"/>
            <a:ext cx="270662" cy="270662"/>
          </a:xfrm>
          <a:prstGeom prst="rect">
            <a:avLst/>
          </a:prstGeom>
          <a:solidFill>
            <a:schemeClr val="accent1">
              <a:lumMod val="50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812188" y="5685846"/>
            <a:ext cx="270662" cy="270662"/>
          </a:xfrm>
          <a:prstGeom prst="rect">
            <a:avLst/>
          </a:prstGeom>
          <a:solidFill>
            <a:srgbClr val="800000"/>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386937" y="6130139"/>
            <a:ext cx="5757065" cy="584775"/>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Medical Outcomes Study. JAMA 1989; 262:3298</a:t>
            </a:r>
          </a:p>
          <a:p>
            <a:pPr algn="r"/>
            <a:r>
              <a:rPr lang="en-US" sz="1600" dirty="0" smtClean="0">
                <a:solidFill>
                  <a:schemeClr val="bg2"/>
                </a:solidFill>
                <a:latin typeface="Franklin Gothic Book" pitchFamily="34" charset="0"/>
              </a:rPr>
              <a:t>Arch Gen Psych 1993; 50:517   </a:t>
            </a:r>
            <a:endParaRPr lang="en-US" sz="1600" dirty="0">
              <a:solidFill>
                <a:schemeClr val="bg2"/>
              </a:solidFill>
              <a:latin typeface="Franklin Gothic Book" pitchFamily="34" charset="0"/>
            </a:endParaRPr>
          </a:p>
        </p:txBody>
      </p:sp>
      <p:graphicFrame>
        <p:nvGraphicFramePr>
          <p:cNvPr id="6" name="Chart 5"/>
          <p:cNvGraphicFramePr/>
          <p:nvPr>
            <p:extLst>
              <p:ext uri="{D42A27DB-BD31-4B8C-83A1-F6EECF244321}">
                <p14:modId xmlns:p14="http://schemas.microsoft.com/office/powerpoint/2010/main" val="196537967"/>
              </p:ext>
            </p:extLst>
          </p:nvPr>
        </p:nvGraphicFramePr>
        <p:xfrm>
          <a:off x="109729" y="1594511"/>
          <a:ext cx="4149756"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2699304" y="5621122"/>
            <a:ext cx="1852495" cy="400110"/>
          </a:xfrm>
          <a:prstGeom prst="rect">
            <a:avLst/>
          </a:prstGeom>
          <a:noFill/>
        </p:spPr>
        <p:txBody>
          <a:bodyPr wrap="none" rtlCol="0">
            <a:spAutoFit/>
          </a:bodyPr>
          <a:lstStyle/>
          <a:p>
            <a:r>
              <a:rPr lang="en-US" sz="2000" dirty="0" smtClean="0">
                <a:latin typeface="Franklin Gothic Book"/>
                <a:cs typeface="Franklin Gothic Book"/>
              </a:rPr>
              <a:t>Fee-For-Service</a:t>
            </a:r>
            <a:endParaRPr lang="en-US" sz="2000" dirty="0">
              <a:latin typeface="Franklin Gothic Book"/>
              <a:cs typeface="Franklin Gothic Book"/>
            </a:endParaRPr>
          </a:p>
        </p:txBody>
      </p:sp>
      <p:sp>
        <p:nvSpPr>
          <p:cNvPr id="8" name="TextBox 7"/>
          <p:cNvSpPr txBox="1"/>
          <p:nvPr/>
        </p:nvSpPr>
        <p:spPr>
          <a:xfrm>
            <a:off x="5024319" y="5621122"/>
            <a:ext cx="1781257" cy="400110"/>
          </a:xfrm>
          <a:prstGeom prst="rect">
            <a:avLst/>
          </a:prstGeom>
          <a:noFill/>
        </p:spPr>
        <p:txBody>
          <a:bodyPr wrap="none" rtlCol="0">
            <a:spAutoFit/>
          </a:bodyPr>
          <a:lstStyle/>
          <a:p>
            <a:r>
              <a:rPr lang="en-US" sz="2000" dirty="0" smtClean="0">
                <a:latin typeface="Franklin Gothic Book"/>
                <a:cs typeface="Franklin Gothic Book"/>
              </a:rPr>
              <a:t>Managed Care</a:t>
            </a:r>
            <a:endParaRPr lang="en-US" sz="2000" dirty="0">
              <a:latin typeface="Franklin Gothic Book"/>
              <a:cs typeface="Franklin Gothic Book"/>
            </a:endParaRPr>
          </a:p>
        </p:txBody>
      </p:sp>
      <p:sp>
        <p:nvSpPr>
          <p:cNvPr id="9" name="TextBox 8"/>
          <p:cNvSpPr txBox="1"/>
          <p:nvPr/>
        </p:nvSpPr>
        <p:spPr>
          <a:xfrm>
            <a:off x="965606" y="1464870"/>
            <a:ext cx="3152852" cy="400110"/>
          </a:xfrm>
          <a:prstGeom prst="rect">
            <a:avLst/>
          </a:prstGeom>
          <a:noFill/>
        </p:spPr>
        <p:txBody>
          <a:bodyPr wrap="square" rtlCol="0">
            <a:spAutoFit/>
          </a:bodyPr>
          <a:lstStyle/>
          <a:p>
            <a:pPr algn="ctr"/>
            <a:r>
              <a:rPr lang="en-US" sz="2000" dirty="0" smtClean="0">
                <a:latin typeface="Franklin Gothic Medium" pitchFamily="34" charset="0"/>
              </a:rPr>
              <a:t>Primary Care Patients</a:t>
            </a:r>
            <a:endParaRPr lang="en-US" sz="2000" dirty="0">
              <a:latin typeface="Franklin Gothic Medium" pitchFamily="34" charset="0"/>
            </a:endParaRPr>
          </a:p>
        </p:txBody>
      </p:sp>
      <p:graphicFrame>
        <p:nvGraphicFramePr>
          <p:cNvPr id="10" name="Chart 9"/>
          <p:cNvGraphicFramePr/>
          <p:nvPr>
            <p:extLst>
              <p:ext uri="{D42A27DB-BD31-4B8C-83A1-F6EECF244321}">
                <p14:modId xmlns:p14="http://schemas.microsoft.com/office/powerpoint/2010/main" val="2149501197"/>
              </p:ext>
            </p:extLst>
          </p:nvPr>
        </p:nvGraphicFramePr>
        <p:xfrm>
          <a:off x="4447642" y="1593293"/>
          <a:ext cx="4608575"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5354724" y="1463652"/>
            <a:ext cx="3642972" cy="400110"/>
          </a:xfrm>
          <a:prstGeom prst="rect">
            <a:avLst/>
          </a:prstGeom>
          <a:noFill/>
        </p:spPr>
        <p:txBody>
          <a:bodyPr wrap="square" rtlCol="0">
            <a:spAutoFit/>
          </a:bodyPr>
          <a:lstStyle/>
          <a:p>
            <a:pPr algn="ctr"/>
            <a:r>
              <a:rPr lang="en-US" sz="2000" dirty="0" smtClean="0">
                <a:latin typeface="Franklin Gothic Medium" pitchFamily="34" charset="0"/>
              </a:rPr>
              <a:t>Patients Seeing Psychiatrist</a:t>
            </a:r>
            <a:endParaRPr lang="en-US" sz="2000" dirty="0">
              <a:latin typeface="Franklin Gothic Medium" pitchFamily="34" charset="0"/>
            </a:endParaRPr>
          </a:p>
        </p:txBody>
      </p:sp>
      <p:sp>
        <p:nvSpPr>
          <p:cNvPr id="14" name="TextBox 13"/>
          <p:cNvSpPr txBox="1"/>
          <p:nvPr/>
        </p:nvSpPr>
        <p:spPr>
          <a:xfrm rot="16200000">
            <a:off x="3101641" y="3152855"/>
            <a:ext cx="3121945" cy="400110"/>
          </a:xfrm>
          <a:prstGeom prst="rect">
            <a:avLst/>
          </a:prstGeom>
          <a:noFill/>
        </p:spPr>
        <p:txBody>
          <a:bodyPr wrap="none" rtlCol="0">
            <a:spAutoFit/>
          </a:bodyPr>
          <a:lstStyle/>
          <a:p>
            <a:r>
              <a:rPr lang="en-US" sz="2000" dirty="0" smtClean="0">
                <a:latin typeface="Franklin Gothic Book"/>
                <a:cs typeface="Franklin Gothic Book"/>
              </a:rPr>
              <a:t># of Functional Limitations</a:t>
            </a:r>
            <a:endParaRPr lang="en-US" sz="2000" dirty="0">
              <a:latin typeface="Franklin Gothic Book"/>
              <a:cs typeface="Franklin Gothic Book"/>
            </a:endParaRPr>
          </a:p>
        </p:txBody>
      </p:sp>
    </p:spTree>
    <p:extLst>
      <p:ext uri="{BB962C8B-B14F-4D97-AF65-F5344CB8AC3E}">
        <p14:creationId xmlns:p14="http://schemas.microsoft.com/office/powerpoint/2010/main" val="400458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fade">
                                      <p:cBhvr>
                                        <p:cTn id="13" dur="500"/>
                                        <p:tgtEl>
                                          <p:spTgt spid="10">
                                            <p:graphicEl>
                                              <a:chart seriesIdx="-3" categoryIdx="-3" bldStep="gridLegend"/>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graphicEl>
                                              <a:chart seriesIdx="0" categoryIdx="-4" bldStep="series"/>
                                            </p:graphicEl>
                                          </p:spTgt>
                                        </p:tgtEl>
                                        <p:attrNameLst>
                                          <p:attrName>style.visibility</p:attrName>
                                        </p:attrNameLst>
                                      </p:cBhvr>
                                      <p:to>
                                        <p:strVal val="visible"/>
                                      </p:to>
                                    </p:set>
                                    <p:animEffect transition="in" filter="fade">
                                      <p:cBhvr>
                                        <p:cTn id="16" dur="500"/>
                                        <p:tgtEl>
                                          <p:spTgt spid="10">
                                            <p:graphicEl>
                                              <a:chart seriesIdx="0" categoryIdx="-4" bldStep="series"/>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graphicEl>
                                              <a:chart seriesIdx="1" categoryIdx="-4" bldStep="series"/>
                                            </p:graphicEl>
                                          </p:spTgt>
                                        </p:tgtEl>
                                        <p:attrNameLst>
                                          <p:attrName>style.visibility</p:attrName>
                                        </p:attrNameLst>
                                      </p:cBhvr>
                                      <p:to>
                                        <p:strVal val="visible"/>
                                      </p:to>
                                    </p:set>
                                    <p:animEffect transition="in" filter="fade">
                                      <p:cBhvr>
                                        <p:cTn id="19" dur="500"/>
                                        <p:tgtEl>
                                          <p:spTgt spid="10">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Chart bld="series"/>
        </p:bldSub>
      </p:bldGraphic>
      <p:bldP spid="11" grpId="0"/>
      <p:bldP spid="1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Investor-Owned HMOs</a:t>
            </a:r>
            <a:br>
              <a:rPr lang="en-US" dirty="0" smtClean="0"/>
            </a:br>
            <a:r>
              <a:rPr lang="en-US" dirty="0" smtClean="0"/>
              <a:t>Provide Lower Quality of Care</a:t>
            </a:r>
            <a:endParaRPr lang="en-US" dirty="0"/>
          </a:p>
        </p:txBody>
      </p:sp>
      <p:sp>
        <p:nvSpPr>
          <p:cNvPr id="3" name="TextBox 2"/>
          <p:cNvSpPr txBox="1"/>
          <p:nvPr/>
        </p:nvSpPr>
        <p:spPr>
          <a:xfrm>
            <a:off x="3386937" y="6130139"/>
            <a:ext cx="5757065" cy="584775"/>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Himmelstein, Woolhandler &amp; Wolfe. </a:t>
            </a:r>
          </a:p>
          <a:p>
            <a:pPr algn="r"/>
            <a:r>
              <a:rPr lang="en-US" sz="1600" dirty="0" smtClean="0">
                <a:solidFill>
                  <a:schemeClr val="bg2"/>
                </a:solidFill>
                <a:latin typeface="Franklin Gothic Book" pitchFamily="34" charset="0"/>
              </a:rPr>
              <a:t>JAMA 1999; 282:159  </a:t>
            </a:r>
            <a:endParaRPr lang="en-US" sz="1600" dirty="0">
              <a:solidFill>
                <a:schemeClr val="bg2"/>
              </a:solidFill>
              <a:latin typeface="Franklin Gothic Book" pitchFamily="34" charset="0"/>
            </a:endParaRPr>
          </a:p>
        </p:txBody>
      </p:sp>
      <p:graphicFrame>
        <p:nvGraphicFramePr>
          <p:cNvPr id="4" name="Chart 3"/>
          <p:cNvGraphicFramePr/>
          <p:nvPr>
            <p:extLst>
              <p:ext uri="{D42A27DB-BD31-4B8C-83A1-F6EECF244321}">
                <p14:modId xmlns:p14="http://schemas.microsoft.com/office/powerpoint/2010/main" val="3798402368"/>
              </p:ext>
            </p:extLst>
          </p:nvPr>
        </p:nvGraphicFramePr>
        <p:xfrm>
          <a:off x="241402" y="1309421"/>
          <a:ext cx="8551468" cy="476951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5610763" y="5674870"/>
            <a:ext cx="270662" cy="270662"/>
          </a:xfrm>
          <a:prstGeom prst="rect">
            <a:avLst/>
          </a:prstGeom>
          <a:solidFill>
            <a:srgbClr val="800000"/>
          </a:solidFill>
          <a:ln w="9525" cmpd="sng">
            <a:solidFill>
              <a:srgbClr val="0051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663705" y="5674870"/>
            <a:ext cx="270662" cy="270662"/>
          </a:xfrm>
          <a:prstGeom prst="rect">
            <a:avLst/>
          </a:prstGeom>
          <a:solidFill>
            <a:srgbClr val="005148"/>
          </a:solidFill>
          <a:ln w="9525" cmpd="sng">
            <a:solidFill>
              <a:srgbClr val="0051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158306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898"/>
            <a:ext cx="9144000" cy="1143000"/>
          </a:xfrm>
        </p:spPr>
        <p:txBody>
          <a:bodyPr>
            <a:noAutofit/>
          </a:bodyPr>
          <a:lstStyle/>
          <a:p>
            <a:r>
              <a:rPr lang="en-US" sz="4000" dirty="0" smtClean="0"/>
              <a:t>For-Profit Medicare HMOs:</a:t>
            </a:r>
            <a:br>
              <a:rPr lang="en-US" sz="4000" dirty="0" smtClean="0"/>
            </a:br>
            <a:r>
              <a:rPr lang="en-US" sz="4000" dirty="0" smtClean="0"/>
              <a:t>Worse Quality Rheumatoid Arthritis Care</a:t>
            </a:r>
            <a:endParaRPr lang="en-US" sz="4000" dirty="0"/>
          </a:p>
        </p:txBody>
      </p:sp>
      <p:sp>
        <p:nvSpPr>
          <p:cNvPr id="3" name="TextBox 2"/>
          <p:cNvSpPr txBox="1"/>
          <p:nvPr/>
        </p:nvSpPr>
        <p:spPr>
          <a:xfrm>
            <a:off x="3386937" y="6007028"/>
            <a:ext cx="5757065" cy="830997"/>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DMARD = Disease Modifying Agent</a:t>
            </a:r>
          </a:p>
          <a:p>
            <a:pPr algn="r"/>
            <a:r>
              <a:rPr lang="en-US" sz="1600" dirty="0">
                <a:solidFill>
                  <a:schemeClr val="bg2"/>
                </a:solidFill>
                <a:latin typeface="Franklin Gothic Book" pitchFamily="34" charset="0"/>
              </a:rPr>
              <a:t>R</a:t>
            </a:r>
            <a:r>
              <a:rPr lang="en-US" sz="1600" dirty="0" smtClean="0">
                <a:solidFill>
                  <a:schemeClr val="bg2"/>
                </a:solidFill>
                <a:latin typeface="Franklin Gothic Book" pitchFamily="34" charset="0"/>
              </a:rPr>
              <a:t>eceipt of DMARD is a HEDIS measure</a:t>
            </a:r>
          </a:p>
          <a:p>
            <a:pPr algn="r"/>
            <a:r>
              <a:rPr lang="en-US" sz="1600" dirty="0" smtClean="0">
                <a:solidFill>
                  <a:schemeClr val="bg2"/>
                </a:solidFill>
                <a:latin typeface="Franklin Gothic Book" pitchFamily="34" charset="0"/>
              </a:rPr>
              <a:t>Source: JAMA 2011;305:480</a:t>
            </a:r>
          </a:p>
        </p:txBody>
      </p:sp>
      <p:sp>
        <p:nvSpPr>
          <p:cNvPr id="4" name="TextBox 3"/>
          <p:cNvSpPr txBox="1"/>
          <p:nvPr/>
        </p:nvSpPr>
        <p:spPr>
          <a:xfrm>
            <a:off x="1" y="2311603"/>
            <a:ext cx="1558138" cy="1631216"/>
          </a:xfrm>
          <a:prstGeom prst="rect">
            <a:avLst/>
          </a:prstGeom>
          <a:noFill/>
        </p:spPr>
        <p:txBody>
          <a:bodyPr wrap="square" rtlCol="0">
            <a:spAutoFit/>
          </a:bodyPr>
          <a:lstStyle/>
          <a:p>
            <a:pPr algn="ctr"/>
            <a:r>
              <a:rPr lang="en-US" sz="2000" dirty="0" smtClean="0">
                <a:latin typeface="Franklin Gothic Book"/>
                <a:cs typeface="Franklin Gothic Book"/>
              </a:rPr>
              <a:t>Percent of RA patients who received a DMARD</a:t>
            </a:r>
            <a:endParaRPr lang="en-US" sz="2000" dirty="0">
              <a:latin typeface="Franklin Gothic Book"/>
              <a:cs typeface="Franklin Gothic Book"/>
            </a:endParaRPr>
          </a:p>
        </p:txBody>
      </p:sp>
      <p:graphicFrame>
        <p:nvGraphicFramePr>
          <p:cNvPr id="5" name="Chart 4"/>
          <p:cNvGraphicFramePr/>
          <p:nvPr>
            <p:extLst>
              <p:ext uri="{D42A27DB-BD31-4B8C-83A1-F6EECF244321}">
                <p14:modId xmlns:p14="http://schemas.microsoft.com/office/powerpoint/2010/main" val="3812798196"/>
              </p:ext>
            </p:extLst>
          </p:nvPr>
        </p:nvGraphicFramePr>
        <p:xfrm>
          <a:off x="1609344" y="1397000"/>
          <a:ext cx="7132320" cy="46380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1124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7" dur="500"/>
                                        <p:tgtEl>
                                          <p:spTgt spid="5">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chart seriesIdx="0" categoryIdx="0" bldStep="ptInSeries"/>
                                            </p:graphicEl>
                                          </p:spTgt>
                                        </p:tgtEl>
                                        <p:attrNameLst>
                                          <p:attrName>style.visibility</p:attrName>
                                        </p:attrNameLst>
                                      </p:cBhvr>
                                      <p:to>
                                        <p:strVal val="visible"/>
                                      </p:to>
                                    </p:set>
                                    <p:animEffect transition="in" filter="fade">
                                      <p:cBhvr>
                                        <p:cTn id="12" dur="500"/>
                                        <p:tgtEl>
                                          <p:spTgt spid="5">
                                            <p:graphicEl>
                                              <a:chart seriesIdx="0" categoryIdx="0" bldStep="ptIn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chart seriesIdx="0" categoryIdx="1" bldStep="ptInSeries"/>
                                            </p:graphicEl>
                                          </p:spTgt>
                                        </p:tgtEl>
                                        <p:attrNameLst>
                                          <p:attrName>style.visibility</p:attrName>
                                        </p:attrNameLst>
                                      </p:cBhvr>
                                      <p:to>
                                        <p:strVal val="visible"/>
                                      </p:to>
                                    </p:set>
                                    <p:animEffect transition="in" filter="fade">
                                      <p:cBhvr>
                                        <p:cTn id="17" dur="500"/>
                                        <p:tgtEl>
                                          <p:spTgt spid="5">
                                            <p:graphicEl>
                                              <a:chart seriesIdx="0" categoryIdx="1"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El"/>
        </p:bldSub>
      </p:bldGraphic>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898"/>
            <a:ext cx="9144000" cy="1143000"/>
          </a:xfrm>
        </p:spPr>
        <p:txBody>
          <a:bodyPr>
            <a:noAutofit/>
          </a:bodyPr>
          <a:lstStyle/>
          <a:p>
            <a:r>
              <a:rPr lang="en-US" sz="3600" dirty="0" smtClean="0"/>
              <a:t>Investor-Owned Medicaid HMOs:</a:t>
            </a:r>
            <a:br>
              <a:rPr lang="en-US" sz="3600" dirty="0" smtClean="0"/>
            </a:br>
            <a:r>
              <a:rPr lang="en-US" sz="3600" dirty="0" smtClean="0"/>
              <a:t>Higher Administrative Costs, Lower Quality</a:t>
            </a:r>
            <a:endParaRPr lang="en-US" sz="3600" dirty="0"/>
          </a:p>
        </p:txBody>
      </p:sp>
      <p:sp>
        <p:nvSpPr>
          <p:cNvPr id="3" name="TextBox 2"/>
          <p:cNvSpPr txBox="1"/>
          <p:nvPr/>
        </p:nvSpPr>
        <p:spPr>
          <a:xfrm>
            <a:off x="3386937" y="6130138"/>
            <a:ext cx="5757065" cy="584776"/>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Note: Publicly Traded = Publicly traded Medicaid-only plans</a:t>
            </a:r>
          </a:p>
          <a:p>
            <a:pPr algn="r"/>
            <a:r>
              <a:rPr lang="en-US" sz="1600" dirty="0" smtClean="0">
                <a:solidFill>
                  <a:schemeClr val="bg2"/>
                </a:solidFill>
                <a:latin typeface="Franklin Gothic Book" pitchFamily="34" charset="0"/>
              </a:rPr>
              <a:t>Source: McCue. Commonwealth Fund, June, 2011</a:t>
            </a:r>
          </a:p>
        </p:txBody>
      </p:sp>
      <p:graphicFrame>
        <p:nvGraphicFramePr>
          <p:cNvPr id="5" name="Chart 4"/>
          <p:cNvGraphicFramePr/>
          <p:nvPr>
            <p:extLst>
              <p:ext uri="{D42A27DB-BD31-4B8C-83A1-F6EECF244321}">
                <p14:modId xmlns:p14="http://schemas.microsoft.com/office/powerpoint/2010/main" val="452212119"/>
              </p:ext>
            </p:extLst>
          </p:nvPr>
        </p:nvGraphicFramePr>
        <p:xfrm>
          <a:off x="371121" y="1397000"/>
          <a:ext cx="8478044" cy="4638040"/>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2888386" y="5633638"/>
            <a:ext cx="270662" cy="270662"/>
          </a:xfrm>
          <a:prstGeom prst="rect">
            <a:avLst/>
          </a:prstGeom>
          <a:solidFill>
            <a:srgbClr val="800000"/>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flipH="1">
            <a:off x="4949595" y="5633638"/>
            <a:ext cx="279081" cy="270662"/>
          </a:xfrm>
          <a:prstGeom prst="rect">
            <a:avLst/>
          </a:prstGeom>
          <a:solidFill>
            <a:srgbClr val="005148"/>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342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7" dur="500"/>
                                        <p:tgtEl>
                                          <p:spTgt spid="5">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chart seriesIdx="0" categoryIdx="0" bldStep="ptInSeries"/>
                                            </p:graphicEl>
                                          </p:spTgt>
                                        </p:tgtEl>
                                        <p:attrNameLst>
                                          <p:attrName>style.visibility</p:attrName>
                                        </p:attrNameLst>
                                      </p:cBhvr>
                                      <p:to>
                                        <p:strVal val="visible"/>
                                      </p:to>
                                    </p:set>
                                    <p:animEffect transition="in" filter="fade">
                                      <p:cBhvr>
                                        <p:cTn id="12" dur="500"/>
                                        <p:tgtEl>
                                          <p:spTgt spid="5">
                                            <p:graphicEl>
                                              <a:chart seriesIdx="0" categoryIdx="0" bldStep="ptIn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chart seriesIdx="0" categoryIdx="1" bldStep="ptInSeries"/>
                                            </p:graphicEl>
                                          </p:spTgt>
                                        </p:tgtEl>
                                        <p:attrNameLst>
                                          <p:attrName>style.visibility</p:attrName>
                                        </p:attrNameLst>
                                      </p:cBhvr>
                                      <p:to>
                                        <p:strVal val="visible"/>
                                      </p:to>
                                    </p:set>
                                    <p:animEffect transition="in" filter="fade">
                                      <p:cBhvr>
                                        <p:cTn id="17" dur="500"/>
                                        <p:tgtEl>
                                          <p:spTgt spid="5">
                                            <p:graphicEl>
                                              <a:chart seriesIdx="0" categoryIdx="1" bldStep="ptIn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chart seriesIdx="0" categoryIdx="2" bldStep="ptInSeries"/>
                                            </p:graphicEl>
                                          </p:spTgt>
                                        </p:tgtEl>
                                        <p:attrNameLst>
                                          <p:attrName>style.visibility</p:attrName>
                                        </p:attrNameLst>
                                      </p:cBhvr>
                                      <p:to>
                                        <p:strVal val="visible"/>
                                      </p:to>
                                    </p:set>
                                    <p:animEffect transition="in" filter="fade">
                                      <p:cBhvr>
                                        <p:cTn id="22" dur="500"/>
                                        <p:tgtEl>
                                          <p:spTgt spid="5">
                                            <p:graphicEl>
                                              <a:chart seriesIdx="0" categoryIdx="2" bldStep="ptIn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chart seriesIdx="0" categoryIdx="3" bldStep="ptInSeries"/>
                                            </p:graphicEl>
                                          </p:spTgt>
                                        </p:tgtEl>
                                        <p:attrNameLst>
                                          <p:attrName>style.visibility</p:attrName>
                                        </p:attrNameLst>
                                      </p:cBhvr>
                                      <p:to>
                                        <p:strVal val="visible"/>
                                      </p:to>
                                    </p:set>
                                    <p:animEffect transition="in" filter="fade">
                                      <p:cBhvr>
                                        <p:cTn id="27" dur="500"/>
                                        <p:tgtEl>
                                          <p:spTgt spid="5">
                                            <p:graphicEl>
                                              <a:chart seriesIdx="0" categoryIdx="3" bldStep="ptIn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chart seriesIdx="1" categoryIdx="0" bldStep="ptInSeries"/>
                                            </p:graphicEl>
                                          </p:spTgt>
                                        </p:tgtEl>
                                        <p:attrNameLst>
                                          <p:attrName>style.visibility</p:attrName>
                                        </p:attrNameLst>
                                      </p:cBhvr>
                                      <p:to>
                                        <p:strVal val="visible"/>
                                      </p:to>
                                    </p:set>
                                    <p:animEffect transition="in" filter="fade">
                                      <p:cBhvr>
                                        <p:cTn id="32" dur="500"/>
                                        <p:tgtEl>
                                          <p:spTgt spid="5">
                                            <p:graphicEl>
                                              <a:chart seriesIdx="1" categoryIdx="0" bldStep="ptIn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graphicEl>
                                              <a:chart seriesIdx="1" categoryIdx="1" bldStep="ptInSeries"/>
                                            </p:graphicEl>
                                          </p:spTgt>
                                        </p:tgtEl>
                                        <p:attrNameLst>
                                          <p:attrName>style.visibility</p:attrName>
                                        </p:attrNameLst>
                                      </p:cBhvr>
                                      <p:to>
                                        <p:strVal val="visible"/>
                                      </p:to>
                                    </p:set>
                                    <p:animEffect transition="in" filter="fade">
                                      <p:cBhvr>
                                        <p:cTn id="37" dur="500"/>
                                        <p:tgtEl>
                                          <p:spTgt spid="5">
                                            <p:graphicEl>
                                              <a:chart seriesIdx="1" categoryIdx="1" bldStep="ptInSeries"/>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graphicEl>
                                              <a:chart seriesIdx="1" categoryIdx="2" bldStep="ptInSeries"/>
                                            </p:graphicEl>
                                          </p:spTgt>
                                        </p:tgtEl>
                                        <p:attrNameLst>
                                          <p:attrName>style.visibility</p:attrName>
                                        </p:attrNameLst>
                                      </p:cBhvr>
                                      <p:to>
                                        <p:strVal val="visible"/>
                                      </p:to>
                                    </p:set>
                                    <p:animEffect transition="in" filter="fade">
                                      <p:cBhvr>
                                        <p:cTn id="42" dur="500"/>
                                        <p:tgtEl>
                                          <p:spTgt spid="5">
                                            <p:graphicEl>
                                              <a:chart seriesIdx="1" categoryIdx="2" bldStep="ptInSeries"/>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graphicEl>
                                              <a:chart seriesIdx="1" categoryIdx="3" bldStep="ptInSeries"/>
                                            </p:graphicEl>
                                          </p:spTgt>
                                        </p:tgtEl>
                                        <p:attrNameLst>
                                          <p:attrName>style.visibility</p:attrName>
                                        </p:attrNameLst>
                                      </p:cBhvr>
                                      <p:to>
                                        <p:strVal val="visible"/>
                                      </p:to>
                                    </p:set>
                                    <p:animEffect transition="in" filter="fade">
                                      <p:cBhvr>
                                        <p:cTn id="47" dur="500"/>
                                        <p:tgtEl>
                                          <p:spTgt spid="5">
                                            <p:graphicEl>
                                              <a:chart seriesIdx="1" categoryIdx="3"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El"/>
        </p:bldSub>
      </p:bldGraphic>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898"/>
            <a:ext cx="9144000" cy="1143000"/>
          </a:xfrm>
        </p:spPr>
        <p:txBody>
          <a:bodyPr>
            <a:normAutofit/>
          </a:bodyPr>
          <a:lstStyle/>
          <a:p>
            <a:r>
              <a:rPr lang="en-US" sz="4000" dirty="0" smtClean="0"/>
              <a:t>US Healthcare Physician Gag Clause</a:t>
            </a:r>
            <a:endParaRPr lang="en-US" sz="4000" dirty="0"/>
          </a:p>
        </p:txBody>
      </p:sp>
      <p:sp>
        <p:nvSpPr>
          <p:cNvPr id="4" name="TextBox 3"/>
          <p:cNvSpPr txBox="1"/>
          <p:nvPr/>
        </p:nvSpPr>
        <p:spPr>
          <a:xfrm>
            <a:off x="3386937" y="6253249"/>
            <a:ext cx="5757065"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US Healthcare 1994 Physician Contract</a:t>
            </a:r>
          </a:p>
        </p:txBody>
      </p:sp>
      <p:grpSp>
        <p:nvGrpSpPr>
          <p:cNvPr id="12" name="Group 11"/>
          <p:cNvGrpSpPr/>
          <p:nvPr/>
        </p:nvGrpSpPr>
        <p:grpSpPr>
          <a:xfrm>
            <a:off x="470603" y="1154514"/>
            <a:ext cx="2754024" cy="1585760"/>
            <a:chOff x="3200400" y="1267532"/>
            <a:chExt cx="2754024" cy="1585760"/>
          </a:xfrm>
        </p:grpSpPr>
        <p:pic>
          <p:nvPicPr>
            <p:cNvPr id="7" name="Picture 6" descr="Torn bottom.png"/>
            <p:cNvPicPr>
              <a:picLocks noChangeAspect="1"/>
            </p:cNvPicPr>
            <p:nvPr/>
          </p:nvPicPr>
          <p:blipFill rotWithShape="1">
            <a:blip r:embed="rId2">
              <a:extLst>
                <a:ext uri="{28A0092B-C50C-407E-A947-70E740481C1C}">
                  <a14:useLocalDpi xmlns:a14="http://schemas.microsoft.com/office/drawing/2010/main" val="0"/>
                </a:ext>
              </a:extLst>
            </a:blip>
            <a:srcRect l="26201" t="5649" r="17450" b="12556"/>
            <a:stretch/>
          </p:blipFill>
          <p:spPr>
            <a:xfrm flipH="1">
              <a:off x="3200400" y="1267532"/>
              <a:ext cx="2743200" cy="1585760"/>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3208132" y="1269957"/>
              <a:ext cx="2746292" cy="1323439"/>
            </a:xfrm>
            <a:prstGeom prst="rect">
              <a:avLst/>
            </a:prstGeom>
            <a:noFill/>
          </p:spPr>
          <p:txBody>
            <a:bodyPr wrap="square" rtlCol="0">
              <a:spAutoFit/>
            </a:bodyPr>
            <a:lstStyle/>
            <a:p>
              <a:r>
                <a:rPr lang="en-US" sz="2000" dirty="0" smtClean="0">
                  <a:latin typeface="Franklin Gothic Book"/>
                  <a:cs typeface="Franklin Gothic Book"/>
                </a:rPr>
                <a:t>“Each physician must be supportive of the philosophy and concept of U.S. Healthcare.”</a:t>
              </a:r>
            </a:p>
          </p:txBody>
        </p:sp>
      </p:grpSp>
      <p:grpSp>
        <p:nvGrpSpPr>
          <p:cNvPr id="13" name="Group 12"/>
          <p:cNvGrpSpPr/>
          <p:nvPr/>
        </p:nvGrpSpPr>
        <p:grpSpPr>
          <a:xfrm>
            <a:off x="1423917" y="2473951"/>
            <a:ext cx="6279670" cy="2226556"/>
            <a:chOff x="351019" y="1261715"/>
            <a:chExt cx="6279670" cy="2226556"/>
          </a:xfrm>
        </p:grpSpPr>
        <p:pic>
          <p:nvPicPr>
            <p:cNvPr id="5" name="Picture 4" descr="Torn bottom.png"/>
            <p:cNvPicPr>
              <a:picLocks noChangeAspect="1"/>
            </p:cNvPicPr>
            <p:nvPr/>
          </p:nvPicPr>
          <p:blipFill rotWithShape="1">
            <a:blip r:embed="rId2">
              <a:extLst>
                <a:ext uri="{28A0092B-C50C-407E-A947-70E740481C1C}">
                  <a14:useLocalDpi xmlns:a14="http://schemas.microsoft.com/office/drawing/2010/main" val="0"/>
                </a:ext>
              </a:extLst>
            </a:blip>
            <a:srcRect l="14268" t="27709" r="3273" b="12556"/>
            <a:stretch/>
          </p:blipFill>
          <p:spPr>
            <a:xfrm>
              <a:off x="351019" y="1261715"/>
              <a:ext cx="6279670" cy="2226556"/>
            </a:xfrm>
            <a:prstGeom prst="rect">
              <a:avLst/>
            </a:prstGeom>
            <a:effectLst>
              <a:outerShdw blurRad="63500" sx="102000" sy="102000" algn="ctr" rotWithShape="0">
                <a:prstClr val="black">
                  <a:alpha val="40000"/>
                </a:prstClr>
              </a:outerShdw>
            </a:effectLst>
          </p:spPr>
        </p:pic>
        <p:sp>
          <p:nvSpPr>
            <p:cNvPr id="3" name="TextBox 2"/>
            <p:cNvSpPr txBox="1"/>
            <p:nvPr/>
          </p:nvSpPr>
          <p:spPr>
            <a:xfrm>
              <a:off x="354626" y="1269957"/>
              <a:ext cx="6267816" cy="1631216"/>
            </a:xfrm>
            <a:prstGeom prst="rect">
              <a:avLst/>
            </a:prstGeom>
            <a:noFill/>
          </p:spPr>
          <p:txBody>
            <a:bodyPr wrap="square" rtlCol="0">
              <a:spAutoFit/>
            </a:bodyPr>
            <a:lstStyle/>
            <a:p>
              <a:r>
                <a:rPr lang="en-US" sz="2000" dirty="0" smtClean="0">
                  <a:latin typeface="Franklin Gothic Book"/>
                  <a:cs typeface="Franklin Gothic Book"/>
                </a:rPr>
                <a:t>“Physician shall agree not to take any action or make any communication which undermines or could undermine the confidence of enrollees, potential enrollees, their employers, their unions, or the public in U.S. Healthcare or the quality of U.S. Healthcare coverage.”</a:t>
              </a:r>
            </a:p>
          </p:txBody>
        </p:sp>
      </p:grpSp>
      <p:grpSp>
        <p:nvGrpSpPr>
          <p:cNvPr id="6" name="Group 5"/>
          <p:cNvGrpSpPr/>
          <p:nvPr/>
        </p:nvGrpSpPr>
        <p:grpSpPr>
          <a:xfrm>
            <a:off x="3365171" y="4205717"/>
            <a:ext cx="5698418" cy="1822487"/>
            <a:chOff x="3365171" y="4205717"/>
            <a:chExt cx="5698418" cy="1822487"/>
          </a:xfrm>
        </p:grpSpPr>
        <p:pic>
          <p:nvPicPr>
            <p:cNvPr id="8" name="Picture 7" descr="Torn bottom.png"/>
            <p:cNvPicPr>
              <a:picLocks noChangeAspect="1"/>
            </p:cNvPicPr>
            <p:nvPr/>
          </p:nvPicPr>
          <p:blipFill rotWithShape="1">
            <a:blip r:embed="rId2">
              <a:extLst>
                <a:ext uri="{28A0092B-C50C-407E-A947-70E740481C1C}">
                  <a14:useLocalDpi xmlns:a14="http://schemas.microsoft.com/office/drawing/2010/main" val="0"/>
                </a:ext>
              </a:extLst>
            </a:blip>
            <a:srcRect l="15772" t="49368" r="12254" b="12112"/>
            <a:stretch/>
          </p:blipFill>
          <p:spPr>
            <a:xfrm flipH="1">
              <a:off x="3365171" y="4205717"/>
              <a:ext cx="5640214" cy="1822487"/>
            </a:xfrm>
            <a:prstGeom prst="rect">
              <a:avLst/>
            </a:prstGeom>
            <a:effectLst>
              <a:outerShdw blurRad="63500" sx="102000" sy="102000" algn="ctr" rotWithShape="0">
                <a:prstClr val="black">
                  <a:alpha val="40000"/>
                </a:prstClr>
              </a:outerShdw>
            </a:effectLst>
          </p:spPr>
        </p:pic>
        <p:sp>
          <p:nvSpPr>
            <p:cNvPr id="11" name="TextBox 10"/>
            <p:cNvSpPr txBox="1"/>
            <p:nvPr/>
          </p:nvSpPr>
          <p:spPr>
            <a:xfrm>
              <a:off x="3463792" y="4230461"/>
              <a:ext cx="5599797" cy="1015663"/>
            </a:xfrm>
            <a:prstGeom prst="rect">
              <a:avLst/>
            </a:prstGeom>
            <a:noFill/>
          </p:spPr>
          <p:txBody>
            <a:bodyPr wrap="square" rtlCol="0">
              <a:spAutoFit/>
            </a:bodyPr>
            <a:lstStyle/>
            <a:p>
              <a:r>
                <a:rPr lang="en-US" sz="2000" dirty="0" smtClean="0">
                  <a:latin typeface="Franklin Gothic Book"/>
                  <a:cs typeface="Franklin Gothic Book"/>
                </a:rPr>
                <a:t>“Physician shall keep the Proprietary Information (payment rates, utilization review procedures, etc.) and This Agreement strictly confidential.”</a:t>
              </a:r>
              <a:endParaRPr lang="en-US" sz="2000" dirty="0">
                <a:latin typeface="Franklin Gothic Book"/>
                <a:cs typeface="Franklin Gothic Book"/>
              </a:endParaRPr>
            </a:p>
          </p:txBody>
        </p:sp>
      </p:grpSp>
    </p:spTree>
    <p:extLst>
      <p:ext uri="{BB962C8B-B14F-4D97-AF65-F5344CB8AC3E}">
        <p14:creationId xmlns:p14="http://schemas.microsoft.com/office/powerpoint/2010/main" val="140211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Doctors Urged to Shun the Sick</a:t>
            </a:r>
            <a:endParaRPr lang="en-US" dirty="0"/>
          </a:p>
        </p:txBody>
      </p:sp>
      <p:grpSp>
        <p:nvGrpSpPr>
          <p:cNvPr id="8" name="Group 7"/>
          <p:cNvGrpSpPr/>
          <p:nvPr/>
        </p:nvGrpSpPr>
        <p:grpSpPr>
          <a:xfrm>
            <a:off x="306844" y="1760549"/>
            <a:ext cx="8537284" cy="2796820"/>
            <a:chOff x="306844" y="1533778"/>
            <a:chExt cx="8537284" cy="2796820"/>
          </a:xfrm>
        </p:grpSpPr>
        <p:pic>
          <p:nvPicPr>
            <p:cNvPr id="5" name="Picture 4" descr="Torn bottom.png"/>
            <p:cNvPicPr>
              <a:picLocks noChangeAspect="1"/>
            </p:cNvPicPr>
            <p:nvPr/>
          </p:nvPicPr>
          <p:blipFill>
            <a:blip r:embed="rId2" cstate="print"/>
            <a:stretch>
              <a:fillRect/>
            </a:stretch>
          </p:blipFill>
          <p:spPr>
            <a:xfrm>
              <a:off x="306844" y="1533778"/>
              <a:ext cx="8537284" cy="2796820"/>
            </a:xfrm>
            <a:prstGeom prst="rect">
              <a:avLst/>
            </a:prstGeom>
            <a:effectLst>
              <a:outerShdw blurRad="63500" sx="102000" sy="102000" algn="ctr" rotWithShape="0">
                <a:prstClr val="black">
                  <a:alpha val="40000"/>
                </a:prstClr>
              </a:outerShdw>
            </a:effectLst>
          </p:spPr>
        </p:pic>
        <p:pic>
          <p:nvPicPr>
            <p:cNvPr id="4" name="Picture 3" descr="University of California Irvine Hospital.jpg"/>
            <p:cNvPicPr>
              <a:picLocks noChangeAspect="1"/>
            </p:cNvPicPr>
            <p:nvPr/>
          </p:nvPicPr>
          <p:blipFill>
            <a:blip r:embed="rId3" cstate="print"/>
            <a:stretch>
              <a:fillRect/>
            </a:stretch>
          </p:blipFill>
          <p:spPr>
            <a:xfrm>
              <a:off x="543356" y="1698142"/>
              <a:ext cx="1822891" cy="1981404"/>
            </a:xfrm>
            <a:prstGeom prst="rect">
              <a:avLst/>
            </a:prstGeom>
            <a:ln>
              <a:solidFill>
                <a:srgbClr val="001800"/>
              </a:solidFill>
            </a:ln>
          </p:spPr>
        </p:pic>
        <p:sp>
          <p:nvSpPr>
            <p:cNvPr id="6" name="TextBox 5"/>
            <p:cNvSpPr txBox="1"/>
            <p:nvPr/>
          </p:nvSpPr>
          <p:spPr>
            <a:xfrm>
              <a:off x="2414016" y="1770278"/>
              <a:ext cx="6115507" cy="1815882"/>
            </a:xfrm>
            <a:prstGeom prst="rect">
              <a:avLst/>
            </a:prstGeom>
            <a:noFill/>
          </p:spPr>
          <p:txBody>
            <a:bodyPr wrap="square" rtlCol="0">
              <a:spAutoFit/>
            </a:bodyPr>
            <a:lstStyle/>
            <a:p>
              <a:r>
                <a:rPr lang="en-US" sz="2800" dirty="0" smtClean="0">
                  <a:latin typeface="Franklin Gothic Book"/>
                  <a:cs typeface="Franklin Gothic Book"/>
                </a:rPr>
                <a:t>“[We can] no longer tolerate patients with complex and expensive-to-treat conditions being encouraged </a:t>
              </a:r>
            </a:p>
            <a:p>
              <a:r>
                <a:rPr lang="en-US" sz="2800" dirty="0" smtClean="0">
                  <a:latin typeface="Franklin Gothic Book"/>
                  <a:cs typeface="Franklin Gothic Book"/>
                </a:rPr>
                <a:t>to transfer to our group.”</a:t>
              </a:r>
              <a:endParaRPr lang="en-US" sz="2800" dirty="0">
                <a:latin typeface="Franklin Gothic Book"/>
                <a:cs typeface="Franklin Gothic Book"/>
              </a:endParaRPr>
            </a:p>
          </p:txBody>
        </p:sp>
      </p:grpSp>
      <p:sp>
        <p:nvSpPr>
          <p:cNvPr id="7" name="TextBox 6"/>
          <p:cNvSpPr txBox="1"/>
          <p:nvPr/>
        </p:nvSpPr>
        <p:spPr>
          <a:xfrm>
            <a:off x="890672" y="1126541"/>
            <a:ext cx="7362657" cy="400110"/>
          </a:xfrm>
          <a:prstGeom prst="rect">
            <a:avLst/>
          </a:prstGeom>
          <a:noFill/>
        </p:spPr>
        <p:txBody>
          <a:bodyPr wrap="none" rtlCol="0">
            <a:spAutoFit/>
          </a:bodyPr>
          <a:lstStyle/>
          <a:p>
            <a:pPr algn="ctr"/>
            <a:r>
              <a:rPr lang="en-US" sz="2000" dirty="0" smtClean="0">
                <a:latin typeface="Franklin Gothic Book"/>
                <a:cs typeface="Franklin Gothic Book"/>
              </a:rPr>
              <a:t>Letter to faculty from University of California Irvine Hospital Chief </a:t>
            </a:r>
            <a:endParaRPr lang="en-US" sz="2000" dirty="0">
              <a:latin typeface="Franklin Gothic Book"/>
              <a:cs typeface="Franklin Gothic Book"/>
            </a:endParaRPr>
          </a:p>
        </p:txBody>
      </p:sp>
      <p:sp>
        <p:nvSpPr>
          <p:cNvPr id="10" name="TextBox 9"/>
          <p:cNvSpPr txBox="1"/>
          <p:nvPr/>
        </p:nvSpPr>
        <p:spPr>
          <a:xfrm>
            <a:off x="3386937" y="6253249"/>
            <a:ext cx="5757065"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Modern Healthcare 9/21/95:172</a:t>
            </a:r>
          </a:p>
        </p:txBody>
      </p:sp>
    </p:spTree>
    <p:extLst>
      <p:ext uri="{BB962C8B-B14F-4D97-AF65-F5344CB8AC3E}">
        <p14:creationId xmlns:p14="http://schemas.microsoft.com/office/powerpoint/2010/main" val="200138557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HMO CEO’s 2011 Pay </a:t>
            </a:r>
            <a:endParaRPr lang="en-US" dirty="0"/>
          </a:p>
        </p:txBody>
      </p:sp>
      <p:sp>
        <p:nvSpPr>
          <p:cNvPr id="3" name="TextBox 2"/>
          <p:cNvSpPr txBox="1"/>
          <p:nvPr/>
        </p:nvSpPr>
        <p:spPr>
          <a:xfrm>
            <a:off x="3386937" y="6253249"/>
            <a:ext cx="5757065"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AFL/CIO CEO Pay database</a:t>
            </a:r>
          </a:p>
        </p:txBody>
      </p:sp>
      <p:sp>
        <p:nvSpPr>
          <p:cNvPr id="4" name="Rectangle 3"/>
          <p:cNvSpPr/>
          <p:nvPr/>
        </p:nvSpPr>
        <p:spPr>
          <a:xfrm>
            <a:off x="347472" y="1448409"/>
            <a:ext cx="2611526" cy="2018996"/>
          </a:xfrm>
          <a:prstGeom prst="rect">
            <a:avLst/>
          </a:prstGeom>
          <a:solidFill>
            <a:schemeClr val="bg1"/>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dirty="0" smtClean="0">
                <a:solidFill>
                  <a:schemeClr val="tx1"/>
                </a:solidFill>
                <a:latin typeface="Franklin Gothic Medium" pitchFamily="34" charset="0"/>
              </a:rPr>
              <a:t>David </a:t>
            </a:r>
            <a:r>
              <a:rPr lang="en-US" sz="2400" dirty="0" err="1" smtClean="0">
                <a:solidFill>
                  <a:schemeClr val="tx1"/>
                </a:solidFill>
                <a:latin typeface="Franklin Gothic Medium" pitchFamily="34" charset="0"/>
              </a:rPr>
              <a:t>Cordani</a:t>
            </a:r>
            <a:endParaRPr lang="en-US" sz="2400" dirty="0">
              <a:solidFill>
                <a:schemeClr val="tx1"/>
              </a:solidFill>
              <a:latin typeface="Franklin Gothic Medium" pitchFamily="34" charset="0"/>
            </a:endParaRPr>
          </a:p>
        </p:txBody>
      </p:sp>
      <p:sp>
        <p:nvSpPr>
          <p:cNvPr id="5" name="Rectangle 4"/>
          <p:cNvSpPr/>
          <p:nvPr/>
        </p:nvSpPr>
        <p:spPr>
          <a:xfrm>
            <a:off x="3283305" y="1448409"/>
            <a:ext cx="2611526" cy="2018996"/>
          </a:xfrm>
          <a:prstGeom prst="rect">
            <a:avLst/>
          </a:prstGeom>
          <a:solidFill>
            <a:schemeClr val="bg1"/>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dirty="0" smtClean="0">
                <a:solidFill>
                  <a:schemeClr val="tx1"/>
                </a:solidFill>
                <a:latin typeface="Franklin Gothic Medium" pitchFamily="34" charset="0"/>
              </a:rPr>
              <a:t>Mark </a:t>
            </a:r>
            <a:r>
              <a:rPr lang="en-US" sz="2400" dirty="0" err="1" smtClean="0">
                <a:solidFill>
                  <a:schemeClr val="tx1"/>
                </a:solidFill>
                <a:latin typeface="Franklin Gothic Medium" pitchFamily="34" charset="0"/>
              </a:rPr>
              <a:t>Bertolini</a:t>
            </a:r>
            <a:endParaRPr lang="en-US" sz="2400" dirty="0">
              <a:solidFill>
                <a:schemeClr val="tx1"/>
              </a:solidFill>
              <a:latin typeface="Franklin Gothic Medium" pitchFamily="34" charset="0"/>
            </a:endParaRPr>
          </a:p>
        </p:txBody>
      </p:sp>
      <p:sp>
        <p:nvSpPr>
          <p:cNvPr id="6" name="Rectangle 5"/>
          <p:cNvSpPr/>
          <p:nvPr/>
        </p:nvSpPr>
        <p:spPr>
          <a:xfrm>
            <a:off x="6219139" y="1448409"/>
            <a:ext cx="2611526" cy="2018996"/>
          </a:xfrm>
          <a:prstGeom prst="rect">
            <a:avLst/>
          </a:prstGeom>
          <a:solidFill>
            <a:schemeClr val="bg1"/>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dirty="0" smtClean="0">
                <a:solidFill>
                  <a:schemeClr val="tx1"/>
                </a:solidFill>
                <a:latin typeface="Franklin Gothic Medium" pitchFamily="34" charset="0"/>
              </a:rPr>
              <a:t>Allen Wise</a:t>
            </a:r>
            <a:endParaRPr lang="en-US" sz="2400" dirty="0">
              <a:solidFill>
                <a:schemeClr val="tx1"/>
              </a:solidFill>
              <a:latin typeface="Franklin Gothic Medium" pitchFamily="34" charset="0"/>
            </a:endParaRPr>
          </a:p>
        </p:txBody>
      </p:sp>
      <p:sp>
        <p:nvSpPr>
          <p:cNvPr id="7" name="Rectangle 6"/>
          <p:cNvSpPr/>
          <p:nvPr/>
        </p:nvSpPr>
        <p:spPr>
          <a:xfrm>
            <a:off x="347472" y="3689299"/>
            <a:ext cx="2611526" cy="2018996"/>
          </a:xfrm>
          <a:prstGeom prst="rect">
            <a:avLst/>
          </a:prstGeom>
          <a:solidFill>
            <a:schemeClr val="bg1"/>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dirty="0" smtClean="0">
                <a:solidFill>
                  <a:schemeClr val="tx1"/>
                </a:solidFill>
                <a:latin typeface="Franklin Gothic Medium" pitchFamily="34" charset="0"/>
              </a:rPr>
              <a:t>Steve </a:t>
            </a:r>
            <a:r>
              <a:rPr lang="en-US" sz="2400" dirty="0" err="1" smtClean="0">
                <a:solidFill>
                  <a:schemeClr val="tx1"/>
                </a:solidFill>
                <a:latin typeface="Franklin Gothic Medium" pitchFamily="34" charset="0"/>
              </a:rPr>
              <a:t>Hemsley</a:t>
            </a:r>
            <a:endParaRPr lang="en-US" sz="2400" dirty="0">
              <a:solidFill>
                <a:schemeClr val="tx1"/>
              </a:solidFill>
              <a:latin typeface="Franklin Gothic Medium" pitchFamily="34" charset="0"/>
            </a:endParaRPr>
          </a:p>
        </p:txBody>
      </p:sp>
      <p:sp>
        <p:nvSpPr>
          <p:cNvPr id="8" name="Rectangle 7"/>
          <p:cNvSpPr/>
          <p:nvPr/>
        </p:nvSpPr>
        <p:spPr>
          <a:xfrm>
            <a:off x="3283305" y="3689299"/>
            <a:ext cx="2611526" cy="2018996"/>
          </a:xfrm>
          <a:prstGeom prst="rect">
            <a:avLst/>
          </a:prstGeom>
          <a:solidFill>
            <a:schemeClr val="bg1"/>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lang="en-US" sz="2400" dirty="0" smtClean="0">
                <a:solidFill>
                  <a:schemeClr val="tx1"/>
                </a:solidFill>
                <a:latin typeface="Franklin Gothic Medium" pitchFamily="34" charset="0"/>
              </a:rPr>
              <a:t>Michael </a:t>
            </a:r>
            <a:r>
              <a:rPr lang="en-US" sz="2400" dirty="0" err="1" smtClean="0">
                <a:solidFill>
                  <a:schemeClr val="tx1"/>
                </a:solidFill>
                <a:latin typeface="Franklin Gothic Medium" pitchFamily="34" charset="0"/>
              </a:rPr>
              <a:t>McCallister</a:t>
            </a:r>
            <a:endParaRPr lang="en-US" sz="2400" dirty="0">
              <a:solidFill>
                <a:schemeClr val="tx1"/>
              </a:solidFill>
              <a:latin typeface="Franklin Gothic Medium" pitchFamily="34" charset="0"/>
            </a:endParaRPr>
          </a:p>
        </p:txBody>
      </p:sp>
      <p:sp>
        <p:nvSpPr>
          <p:cNvPr id="9" name="Rectangle 8"/>
          <p:cNvSpPr/>
          <p:nvPr/>
        </p:nvSpPr>
        <p:spPr>
          <a:xfrm>
            <a:off x="6219139" y="3689299"/>
            <a:ext cx="2611526" cy="2018996"/>
          </a:xfrm>
          <a:prstGeom prst="rect">
            <a:avLst/>
          </a:prstGeom>
          <a:solidFill>
            <a:schemeClr val="bg1"/>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dirty="0" smtClean="0">
                <a:solidFill>
                  <a:schemeClr val="tx1"/>
                </a:solidFill>
                <a:latin typeface="Franklin Gothic Medium" pitchFamily="34" charset="0"/>
              </a:rPr>
              <a:t>Angela </a:t>
            </a:r>
            <a:r>
              <a:rPr lang="en-US" sz="2400" dirty="0" err="1" smtClean="0">
                <a:solidFill>
                  <a:schemeClr val="tx1"/>
                </a:solidFill>
                <a:latin typeface="Franklin Gothic Medium" pitchFamily="34" charset="0"/>
              </a:rPr>
              <a:t>Braly</a:t>
            </a:r>
            <a:endParaRPr lang="en-US" sz="2400" dirty="0">
              <a:solidFill>
                <a:schemeClr val="tx1"/>
              </a:solidFill>
              <a:latin typeface="Franklin Gothic Medium" pitchFamily="34" charset="0"/>
            </a:endParaRPr>
          </a:p>
        </p:txBody>
      </p:sp>
      <p:sp>
        <p:nvSpPr>
          <p:cNvPr id="11" name="TextBox 10"/>
          <p:cNvSpPr txBox="1"/>
          <p:nvPr/>
        </p:nvSpPr>
        <p:spPr>
          <a:xfrm>
            <a:off x="1432205" y="2077421"/>
            <a:ext cx="1481560" cy="1261884"/>
          </a:xfrm>
          <a:prstGeom prst="rect">
            <a:avLst/>
          </a:prstGeom>
          <a:noFill/>
        </p:spPr>
        <p:txBody>
          <a:bodyPr wrap="square" rtlCol="0">
            <a:spAutoFit/>
          </a:bodyPr>
          <a:lstStyle/>
          <a:p>
            <a:pPr algn="ctr"/>
            <a:r>
              <a:rPr lang="en-US" sz="2000" dirty="0" smtClean="0">
                <a:latin typeface="Franklin Gothic Medium" pitchFamily="34" charset="0"/>
              </a:rPr>
              <a:t>Cigna</a:t>
            </a:r>
          </a:p>
          <a:p>
            <a:pPr algn="ctr"/>
            <a:r>
              <a:rPr lang="en-US" sz="2800" dirty="0" smtClean="0">
                <a:latin typeface="Franklin Gothic Medium" pitchFamily="34" charset="0"/>
              </a:rPr>
              <a:t>$19.1 Million</a:t>
            </a:r>
          </a:p>
        </p:txBody>
      </p:sp>
      <p:sp>
        <p:nvSpPr>
          <p:cNvPr id="14" name="TextBox 13"/>
          <p:cNvSpPr txBox="1"/>
          <p:nvPr/>
        </p:nvSpPr>
        <p:spPr>
          <a:xfrm>
            <a:off x="4411883" y="2077421"/>
            <a:ext cx="1481560" cy="1261884"/>
          </a:xfrm>
          <a:prstGeom prst="rect">
            <a:avLst/>
          </a:prstGeom>
          <a:noFill/>
        </p:spPr>
        <p:txBody>
          <a:bodyPr wrap="square" rtlCol="0">
            <a:spAutoFit/>
          </a:bodyPr>
          <a:lstStyle/>
          <a:p>
            <a:pPr algn="ctr"/>
            <a:r>
              <a:rPr lang="en-US" sz="2000" dirty="0" smtClean="0">
                <a:latin typeface="Franklin Gothic Medium" pitchFamily="34" charset="0"/>
              </a:rPr>
              <a:t>Aetna</a:t>
            </a:r>
          </a:p>
          <a:p>
            <a:pPr algn="ctr"/>
            <a:r>
              <a:rPr lang="en-US" sz="2800" dirty="0" smtClean="0">
                <a:latin typeface="Franklin Gothic Medium" pitchFamily="34" charset="0"/>
              </a:rPr>
              <a:t>$10.6 Million</a:t>
            </a:r>
          </a:p>
        </p:txBody>
      </p:sp>
      <p:sp>
        <p:nvSpPr>
          <p:cNvPr id="16" name="TextBox 15"/>
          <p:cNvSpPr txBox="1"/>
          <p:nvPr/>
        </p:nvSpPr>
        <p:spPr>
          <a:xfrm>
            <a:off x="7365357" y="2077421"/>
            <a:ext cx="1481560" cy="1261884"/>
          </a:xfrm>
          <a:prstGeom prst="rect">
            <a:avLst/>
          </a:prstGeom>
          <a:noFill/>
        </p:spPr>
        <p:txBody>
          <a:bodyPr wrap="square" rtlCol="0">
            <a:spAutoFit/>
          </a:bodyPr>
          <a:lstStyle/>
          <a:p>
            <a:pPr algn="ctr"/>
            <a:r>
              <a:rPr lang="en-US" sz="2000" dirty="0" smtClean="0">
                <a:latin typeface="Franklin Gothic Medium" pitchFamily="34" charset="0"/>
              </a:rPr>
              <a:t>Coventry</a:t>
            </a:r>
          </a:p>
          <a:p>
            <a:pPr algn="ctr"/>
            <a:r>
              <a:rPr lang="en-US" sz="2800" dirty="0" smtClean="0">
                <a:latin typeface="Franklin Gothic Medium" pitchFamily="34" charset="0"/>
              </a:rPr>
              <a:t>$13.0</a:t>
            </a:r>
          </a:p>
          <a:p>
            <a:pPr algn="ctr"/>
            <a:r>
              <a:rPr lang="en-US" sz="2800" dirty="0" smtClean="0">
                <a:latin typeface="Franklin Gothic Medium" pitchFamily="34" charset="0"/>
              </a:rPr>
              <a:t>Million</a:t>
            </a:r>
          </a:p>
        </p:txBody>
      </p:sp>
      <p:pic>
        <p:nvPicPr>
          <p:cNvPr id="17" name="Picture 16" descr="Hemsley, Steve - United Healthcare.jpg"/>
          <p:cNvPicPr>
            <a:picLocks noChangeAspect="1"/>
          </p:cNvPicPr>
          <p:nvPr/>
        </p:nvPicPr>
        <p:blipFill>
          <a:blip r:embed="rId2" cstate="print"/>
          <a:srcRect r="18570"/>
          <a:stretch>
            <a:fillRect/>
          </a:stretch>
        </p:blipFill>
        <p:spPr>
          <a:xfrm>
            <a:off x="462342" y="4286708"/>
            <a:ext cx="1093526" cy="1322752"/>
          </a:xfrm>
          <a:prstGeom prst="rect">
            <a:avLst/>
          </a:prstGeom>
          <a:ln>
            <a:solidFill>
              <a:schemeClr val="tx1"/>
            </a:solidFill>
          </a:ln>
          <a:effectLst>
            <a:outerShdw blurRad="292100" dist="139700" dir="2700000" algn="tl" rotWithShape="0">
              <a:srgbClr val="333333">
                <a:alpha val="65000"/>
              </a:srgbClr>
            </a:outerShdw>
          </a:effectLst>
        </p:spPr>
      </p:pic>
      <p:sp>
        <p:nvSpPr>
          <p:cNvPr id="18" name="TextBox 17"/>
          <p:cNvSpPr txBox="1"/>
          <p:nvPr/>
        </p:nvSpPr>
        <p:spPr>
          <a:xfrm>
            <a:off x="1498196" y="4337696"/>
            <a:ext cx="1481560" cy="1261884"/>
          </a:xfrm>
          <a:prstGeom prst="rect">
            <a:avLst/>
          </a:prstGeom>
          <a:noFill/>
        </p:spPr>
        <p:txBody>
          <a:bodyPr wrap="square" rtlCol="0">
            <a:spAutoFit/>
          </a:bodyPr>
          <a:lstStyle/>
          <a:p>
            <a:pPr algn="ctr"/>
            <a:r>
              <a:rPr lang="en-US" sz="2000" dirty="0" smtClean="0">
                <a:latin typeface="Franklin Gothic Medium" pitchFamily="34" charset="0"/>
              </a:rPr>
              <a:t>United HC</a:t>
            </a:r>
          </a:p>
          <a:p>
            <a:pPr algn="ctr"/>
            <a:r>
              <a:rPr lang="en-US" sz="2800" dirty="0" smtClean="0">
                <a:latin typeface="Franklin Gothic Medium" pitchFamily="34" charset="0"/>
              </a:rPr>
              <a:t>$13.4 Million</a:t>
            </a:r>
          </a:p>
        </p:txBody>
      </p:sp>
      <p:pic>
        <p:nvPicPr>
          <p:cNvPr id="19" name="Picture 18" descr="McCallister, Michael - Humana.jpg"/>
          <p:cNvPicPr>
            <a:picLocks noChangeAspect="1"/>
          </p:cNvPicPr>
          <p:nvPr/>
        </p:nvPicPr>
        <p:blipFill>
          <a:blip r:embed="rId3" cstate="print"/>
          <a:srcRect l="10964" t="4535" r="15176" b="14218"/>
          <a:stretch>
            <a:fillRect/>
          </a:stretch>
        </p:blipFill>
        <p:spPr>
          <a:xfrm>
            <a:off x="3396847" y="4277677"/>
            <a:ext cx="1065425" cy="1331782"/>
          </a:xfrm>
          <a:prstGeom prst="rect">
            <a:avLst/>
          </a:prstGeom>
          <a:ln>
            <a:solidFill>
              <a:schemeClr val="tx1"/>
            </a:solidFill>
          </a:ln>
          <a:effectLst>
            <a:outerShdw blurRad="292100" dist="139700" dir="2700000" algn="tl" rotWithShape="0">
              <a:srgbClr val="333333">
                <a:alpha val="65000"/>
              </a:srgbClr>
            </a:outerShdw>
          </a:effectLst>
        </p:spPr>
      </p:pic>
      <p:sp>
        <p:nvSpPr>
          <p:cNvPr id="20" name="TextBox 19"/>
          <p:cNvSpPr txBox="1"/>
          <p:nvPr/>
        </p:nvSpPr>
        <p:spPr>
          <a:xfrm>
            <a:off x="4432055" y="4337696"/>
            <a:ext cx="1481560" cy="1261884"/>
          </a:xfrm>
          <a:prstGeom prst="rect">
            <a:avLst/>
          </a:prstGeom>
          <a:noFill/>
        </p:spPr>
        <p:txBody>
          <a:bodyPr wrap="square" rtlCol="0">
            <a:spAutoFit/>
          </a:bodyPr>
          <a:lstStyle/>
          <a:p>
            <a:pPr algn="ctr"/>
            <a:r>
              <a:rPr lang="en-US" sz="2000" dirty="0" smtClean="0">
                <a:latin typeface="Franklin Gothic Medium" pitchFamily="34" charset="0"/>
              </a:rPr>
              <a:t>Humana</a:t>
            </a:r>
          </a:p>
          <a:p>
            <a:pPr algn="ctr"/>
            <a:r>
              <a:rPr lang="en-US" sz="2800" dirty="0" smtClean="0">
                <a:latin typeface="Franklin Gothic Medium" pitchFamily="34" charset="0"/>
              </a:rPr>
              <a:t>$7.3 Million</a:t>
            </a:r>
          </a:p>
        </p:txBody>
      </p:sp>
      <p:pic>
        <p:nvPicPr>
          <p:cNvPr id="21" name="Picture 20" descr="Braly, Angela - Wellpoint.jpg"/>
          <p:cNvPicPr>
            <a:picLocks noChangeAspect="1"/>
          </p:cNvPicPr>
          <p:nvPr/>
        </p:nvPicPr>
        <p:blipFill>
          <a:blip r:embed="rId4" cstate="print"/>
          <a:srcRect l="10810" r="27519" b="6709"/>
          <a:stretch>
            <a:fillRect/>
          </a:stretch>
        </p:blipFill>
        <p:spPr>
          <a:xfrm>
            <a:off x="6336817" y="4285755"/>
            <a:ext cx="1250065" cy="1323704"/>
          </a:xfrm>
          <a:prstGeom prst="rect">
            <a:avLst/>
          </a:prstGeom>
          <a:ln>
            <a:solidFill>
              <a:schemeClr val="tx1"/>
            </a:solidFill>
          </a:ln>
          <a:effectLst>
            <a:outerShdw blurRad="292100" dist="139700" dir="2700000" algn="tl" rotWithShape="0">
              <a:srgbClr val="333333">
                <a:alpha val="65000"/>
              </a:srgbClr>
            </a:outerShdw>
          </a:effectLst>
        </p:spPr>
      </p:pic>
      <p:sp>
        <p:nvSpPr>
          <p:cNvPr id="22" name="TextBox 21"/>
          <p:cNvSpPr txBox="1"/>
          <p:nvPr/>
        </p:nvSpPr>
        <p:spPr>
          <a:xfrm>
            <a:off x="7475732" y="4337696"/>
            <a:ext cx="1481560" cy="1261884"/>
          </a:xfrm>
          <a:prstGeom prst="rect">
            <a:avLst/>
          </a:prstGeom>
          <a:noFill/>
        </p:spPr>
        <p:txBody>
          <a:bodyPr wrap="square" rtlCol="0">
            <a:spAutoFit/>
          </a:bodyPr>
          <a:lstStyle/>
          <a:p>
            <a:pPr algn="ctr"/>
            <a:r>
              <a:rPr lang="en-US" sz="2000" dirty="0" err="1" smtClean="0">
                <a:latin typeface="Franklin Gothic Medium" pitchFamily="34" charset="0"/>
              </a:rPr>
              <a:t>Wellpoint</a:t>
            </a:r>
            <a:endParaRPr lang="en-US" sz="2000" dirty="0" smtClean="0">
              <a:latin typeface="Franklin Gothic Medium" pitchFamily="34" charset="0"/>
            </a:endParaRPr>
          </a:p>
          <a:p>
            <a:pPr algn="ctr"/>
            <a:r>
              <a:rPr lang="en-US" sz="2800" dirty="0" smtClean="0">
                <a:latin typeface="Franklin Gothic Medium" pitchFamily="34" charset="0"/>
              </a:rPr>
              <a:t>$13.3 Million</a:t>
            </a:r>
          </a:p>
        </p:txBody>
      </p:sp>
      <p:pic>
        <p:nvPicPr>
          <p:cNvPr id="12" name="Picture 11"/>
          <p:cNvPicPr>
            <a:picLocks noChangeAspect="1"/>
          </p:cNvPicPr>
          <p:nvPr/>
        </p:nvPicPr>
        <p:blipFill>
          <a:blip r:embed="rId5"/>
          <a:stretch>
            <a:fillRect/>
          </a:stretch>
        </p:blipFill>
        <p:spPr>
          <a:xfrm>
            <a:off x="462342" y="2046915"/>
            <a:ext cx="907399" cy="1325880"/>
          </a:xfrm>
          <a:prstGeom prst="rect">
            <a:avLst/>
          </a:prstGeom>
          <a:ln>
            <a:solidFill>
              <a:schemeClr val="tx1"/>
            </a:solidFill>
          </a:ln>
          <a:effectLst>
            <a:outerShdw blurRad="292100" dist="139700" dir="2700000" algn="tl" rotWithShape="0">
              <a:srgbClr val="333333">
                <a:alpha val="65000"/>
              </a:srgbClr>
            </a:outerShdw>
          </a:effectLst>
        </p:spPr>
      </p:pic>
      <p:pic>
        <p:nvPicPr>
          <p:cNvPr id="26" name="Picture 25"/>
          <p:cNvPicPr>
            <a:picLocks noChangeAspect="1"/>
          </p:cNvPicPr>
          <p:nvPr/>
        </p:nvPicPr>
        <p:blipFill rotWithShape="1">
          <a:blip r:embed="rId6"/>
          <a:srcRect l="9218" r="5984" b="16014"/>
          <a:stretch/>
        </p:blipFill>
        <p:spPr>
          <a:xfrm>
            <a:off x="3396847" y="2040942"/>
            <a:ext cx="949457" cy="1316736"/>
          </a:xfrm>
          <a:prstGeom prst="rect">
            <a:avLst/>
          </a:prstGeom>
          <a:ln>
            <a:solidFill>
              <a:srgbClr val="003300"/>
            </a:solidFill>
          </a:ln>
          <a:effectLst>
            <a:outerShdw blurRad="292100" dist="139700" dir="2700000" algn="tl" rotWithShape="0">
              <a:srgbClr val="333333">
                <a:alpha val="65000"/>
              </a:srgbClr>
            </a:outerShdw>
          </a:effectLst>
        </p:spPr>
      </p:pic>
      <p:pic>
        <p:nvPicPr>
          <p:cNvPr id="27" name="Picture 26"/>
          <p:cNvPicPr>
            <a:picLocks noChangeAspect="1"/>
          </p:cNvPicPr>
          <p:nvPr/>
        </p:nvPicPr>
        <p:blipFill rotWithShape="1">
          <a:blip r:embed="rId7"/>
          <a:srcRect b="10036"/>
          <a:stretch/>
        </p:blipFill>
        <p:spPr>
          <a:xfrm>
            <a:off x="6336817" y="2040942"/>
            <a:ext cx="983591" cy="1325880"/>
          </a:xfrm>
          <a:prstGeom prst="rect">
            <a:avLst/>
          </a:prstGeom>
          <a:ln>
            <a:solidFill>
              <a:srgbClr val="0033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106631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71898"/>
            <a:ext cx="9144000" cy="1143000"/>
          </a:xfrm>
        </p:spPr>
        <p:txBody>
          <a:bodyPr>
            <a:normAutofit/>
          </a:bodyPr>
          <a:lstStyle/>
          <a:p>
            <a:r>
              <a:rPr lang="en-US" dirty="0" smtClean="0"/>
              <a:t>HMO Overhead, 2012</a:t>
            </a:r>
            <a:endParaRPr lang="en-US" dirty="0"/>
          </a:p>
        </p:txBody>
      </p:sp>
      <p:sp>
        <p:nvSpPr>
          <p:cNvPr id="5" name="TextBox 4"/>
          <p:cNvSpPr txBox="1"/>
          <p:nvPr/>
        </p:nvSpPr>
        <p:spPr>
          <a:xfrm>
            <a:off x="3386937" y="6007028"/>
            <a:ext cx="5757065" cy="830997"/>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SEC Filings/Reports to Shareholders. Data for Q1 or Q2</a:t>
            </a:r>
          </a:p>
          <a:p>
            <a:pPr algn="r"/>
            <a:r>
              <a:rPr lang="en-US" sz="1600" dirty="0" smtClean="0">
                <a:solidFill>
                  <a:schemeClr val="bg2"/>
                </a:solidFill>
                <a:latin typeface="Franklin Gothic Book" pitchFamily="34" charset="0"/>
              </a:rPr>
              <a:t>Calculated as 100% – Medical Loss Ratio</a:t>
            </a:r>
          </a:p>
          <a:p>
            <a:pPr algn="r"/>
            <a:r>
              <a:rPr lang="en-US" sz="1600" dirty="0" smtClean="0">
                <a:solidFill>
                  <a:schemeClr val="bg2"/>
                </a:solidFill>
                <a:latin typeface="Franklin Gothic Book" pitchFamily="34" charset="0"/>
              </a:rPr>
              <a:t>Note Medicare/Medicaid enrollees included in some figures </a:t>
            </a:r>
            <a:endParaRPr lang="en-US" sz="1600" dirty="0">
              <a:solidFill>
                <a:schemeClr val="bg2"/>
              </a:solidFill>
              <a:latin typeface="Franklin Gothic Book" pitchFamily="34" charset="0"/>
            </a:endParaRPr>
          </a:p>
        </p:txBody>
      </p:sp>
      <p:graphicFrame>
        <p:nvGraphicFramePr>
          <p:cNvPr id="6" name="Chart 5"/>
          <p:cNvGraphicFramePr/>
          <p:nvPr>
            <p:extLst>
              <p:ext uri="{D42A27DB-BD31-4B8C-83A1-F6EECF244321}">
                <p14:modId xmlns:p14="http://schemas.microsoft.com/office/powerpoint/2010/main" val="3505094505"/>
              </p:ext>
            </p:extLst>
          </p:nvPr>
        </p:nvGraphicFramePr>
        <p:xfrm>
          <a:off x="248717" y="1309420"/>
          <a:ext cx="8588045" cy="49450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4943866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114148" y="2299129"/>
            <a:ext cx="5452661" cy="1477963"/>
          </a:xfrm>
        </p:spPr>
        <p:txBody>
          <a:bodyPr>
            <a:noAutofit/>
          </a:bodyPr>
          <a:lstStyle/>
          <a:p>
            <a:r>
              <a:rPr lang="en-US" sz="6000" dirty="0">
                <a:latin typeface="Franklin Gothic Medium"/>
                <a:cs typeface="Franklin Gothic Medium"/>
              </a:rPr>
              <a:t>Spinning the Research Findings </a:t>
            </a:r>
            <a:r>
              <a:rPr lang="en-US" sz="6000" dirty="0" smtClean="0">
                <a:latin typeface="Franklin Gothic Medium"/>
                <a:cs typeface="Franklin Gothic Medium"/>
              </a:rPr>
              <a:t/>
            </a:r>
            <a:br>
              <a:rPr lang="en-US" sz="6000" dirty="0" smtClean="0">
                <a:latin typeface="Franklin Gothic Medium"/>
                <a:cs typeface="Franklin Gothic Medium"/>
              </a:rPr>
            </a:br>
            <a:r>
              <a:rPr lang="en-US" sz="6000" dirty="0" smtClean="0">
                <a:latin typeface="Franklin Gothic Medium"/>
                <a:cs typeface="Franklin Gothic Medium"/>
              </a:rPr>
              <a:t>On </a:t>
            </a:r>
            <a:r>
              <a:rPr lang="en-US" sz="6000" dirty="0">
                <a:latin typeface="Franklin Gothic Medium"/>
                <a:cs typeface="Franklin Gothic Medium"/>
              </a:rPr>
              <a:t>ACO Costs</a:t>
            </a:r>
          </a:p>
        </p:txBody>
      </p:sp>
      <p:pic>
        <p:nvPicPr>
          <p:cNvPr id="2" name="Picture 1"/>
          <p:cNvPicPr>
            <a:picLocks noChangeAspect="1"/>
          </p:cNvPicPr>
          <p:nvPr/>
        </p:nvPicPr>
        <p:blipFill>
          <a:blip r:embed="rId2"/>
          <a:stretch>
            <a:fillRect/>
          </a:stretch>
        </p:blipFill>
        <p:spPr>
          <a:xfrm>
            <a:off x="5784997" y="791663"/>
            <a:ext cx="2956325" cy="4492895"/>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673098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3282" name="Picture 2" descr="ScreenHunter_09 Oct"/>
          <p:cNvPicPr>
            <a:picLocks noChangeAspect="1" noChangeArrowheads="1"/>
          </p:cNvPicPr>
          <p:nvPr/>
        </p:nvPicPr>
        <p:blipFill rotWithShape="1">
          <a:blip r:embed="rId2">
            <a:extLst>
              <a:ext uri="{28A0092B-C50C-407E-A947-70E740481C1C}">
                <a14:useLocalDpi xmlns:a14="http://schemas.microsoft.com/office/drawing/2010/main" val="0"/>
              </a:ext>
            </a:extLst>
          </a:blip>
          <a:srcRect r="19842" b="9799"/>
          <a:stretch/>
        </p:blipFill>
        <p:spPr bwMode="auto">
          <a:xfrm>
            <a:off x="283466" y="1398905"/>
            <a:ext cx="5378306" cy="2435720"/>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9139" name="Text Box 3"/>
          <p:cNvSpPr txBox="1">
            <a:spLocks noChangeArrowheads="1"/>
          </p:cNvSpPr>
          <p:nvPr/>
        </p:nvSpPr>
        <p:spPr bwMode="auto">
          <a:xfrm>
            <a:off x="304800" y="0"/>
            <a:ext cx="8458200" cy="119175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2945" tIns="41473" rIns="82945" bIns="41473">
            <a:spAutoFit/>
          </a:bodyPr>
          <a:lstStyle>
            <a:lvl1pPr defTabSz="828675">
              <a:defRPr sz="2400">
                <a:solidFill>
                  <a:schemeClr val="tx1"/>
                </a:solidFill>
                <a:latin typeface="Times New Roman" charset="0"/>
                <a:ea typeface="ＭＳ Ｐゴシック" charset="0"/>
              </a:defRPr>
            </a:lvl1pPr>
            <a:lvl2pPr marL="742950" indent="-285750" defTabSz="828675">
              <a:defRPr sz="2400">
                <a:solidFill>
                  <a:schemeClr val="tx1"/>
                </a:solidFill>
                <a:latin typeface="Times New Roman" charset="0"/>
                <a:ea typeface="ＭＳ Ｐゴシック" charset="0"/>
              </a:defRPr>
            </a:lvl2pPr>
            <a:lvl3pPr marL="1143000" indent="-228600" defTabSz="828675">
              <a:defRPr sz="2400">
                <a:solidFill>
                  <a:schemeClr val="tx1"/>
                </a:solidFill>
                <a:latin typeface="Times New Roman" charset="0"/>
                <a:ea typeface="ＭＳ Ｐゴシック" charset="0"/>
              </a:defRPr>
            </a:lvl3pPr>
            <a:lvl4pPr marL="1600200" indent="-228600" defTabSz="828675">
              <a:defRPr sz="2400">
                <a:solidFill>
                  <a:schemeClr val="tx1"/>
                </a:solidFill>
                <a:latin typeface="Times New Roman" charset="0"/>
                <a:ea typeface="ＭＳ Ｐゴシック" charset="0"/>
              </a:defRPr>
            </a:lvl4pPr>
            <a:lvl5pPr marL="2057400" indent="-228600" defTabSz="828675">
              <a:defRPr sz="2400">
                <a:solidFill>
                  <a:schemeClr val="tx1"/>
                </a:solidFill>
                <a:latin typeface="Times New Roman"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a:buClr>
                <a:srgbClr val="000000"/>
              </a:buClr>
              <a:buSzPct val="45000"/>
              <a:buFont typeface="Wingdings" charset="0"/>
              <a:buNone/>
              <a:defRPr/>
            </a:pPr>
            <a:r>
              <a:rPr lang="en-US" sz="4400" dirty="0" smtClean="0">
                <a:solidFill>
                  <a:srgbClr val="003300"/>
                </a:solidFill>
                <a:latin typeface="Franklin Gothic Medium"/>
                <a:cs typeface="Franklin Gothic Medium"/>
              </a:rPr>
              <a:t>The Headline </a:t>
            </a:r>
          </a:p>
          <a:p>
            <a:pPr algn="ctr" eaLnBrk="1">
              <a:buClr>
                <a:srgbClr val="000000"/>
              </a:buClr>
              <a:buSzPct val="45000"/>
              <a:buFont typeface="Wingdings" charset="0"/>
              <a:buNone/>
              <a:defRPr/>
            </a:pPr>
            <a:r>
              <a:rPr lang="en-US" sz="2800" dirty="0" smtClean="0">
                <a:solidFill>
                  <a:srgbClr val="003300"/>
                </a:solidFill>
                <a:latin typeface="Franklin Gothic Medium"/>
                <a:cs typeface="Franklin Gothic Medium"/>
              </a:rPr>
              <a:t>On Massachusetts ACO Results</a:t>
            </a:r>
          </a:p>
        </p:txBody>
      </p:sp>
      <p:sp>
        <p:nvSpPr>
          <p:cNvPr id="2" name="TextBox 1"/>
          <p:cNvSpPr txBox="1"/>
          <p:nvPr/>
        </p:nvSpPr>
        <p:spPr>
          <a:xfrm>
            <a:off x="4776398" y="6259097"/>
            <a:ext cx="4367602" cy="338554"/>
          </a:xfrm>
          <a:prstGeom prst="rect">
            <a:avLst/>
          </a:prstGeom>
          <a:noFill/>
        </p:spPr>
        <p:txBody>
          <a:bodyPr wrap="none" rtlCol="0">
            <a:spAutoFit/>
          </a:bodyPr>
          <a:lstStyle/>
          <a:p>
            <a:pPr algn="r"/>
            <a:r>
              <a:rPr lang="en-US" sz="1600" dirty="0" smtClean="0">
                <a:solidFill>
                  <a:schemeClr val="bg1"/>
                </a:solidFill>
                <a:latin typeface="Franklin Gothic Book"/>
                <a:cs typeface="Franklin Gothic Book"/>
              </a:rPr>
              <a:t>Source: Song et al. Health Affairs 2012;31:1885</a:t>
            </a:r>
            <a:endParaRPr lang="en-US" sz="1600" dirty="0">
              <a:solidFill>
                <a:schemeClr val="bg1"/>
              </a:solidFill>
              <a:latin typeface="Franklin Gothic Book"/>
              <a:cs typeface="Franklin Gothic Book"/>
            </a:endParaRPr>
          </a:p>
        </p:txBody>
      </p:sp>
      <p:sp>
        <p:nvSpPr>
          <p:cNvPr id="3" name="TextBox 2"/>
          <p:cNvSpPr txBox="1"/>
          <p:nvPr/>
        </p:nvSpPr>
        <p:spPr>
          <a:xfrm>
            <a:off x="3059683" y="3532889"/>
            <a:ext cx="5764741" cy="1569660"/>
          </a:xfrm>
          <a:prstGeom prst="rect">
            <a:avLst/>
          </a:prstGeom>
          <a:solidFill>
            <a:srgbClr val="005148"/>
          </a:solidFill>
          <a:ln>
            <a:solidFill>
              <a:srgbClr val="003300"/>
            </a:solidFill>
          </a:ln>
          <a:effectLst>
            <a:outerShdw blurRad="50800" dist="38100" dir="2700000" algn="tl" rotWithShape="0">
              <a:prstClr val="black">
                <a:alpha val="40000"/>
              </a:prstClr>
            </a:outerShdw>
          </a:effectLst>
        </p:spPr>
        <p:txBody>
          <a:bodyPr wrap="square" lIns="91440" tIns="137160" rIns="91440" bIns="137160" rtlCol="0" anchor="ctr" anchorCtr="0">
            <a:spAutoFit/>
          </a:bodyPr>
          <a:lstStyle/>
          <a:p>
            <a:r>
              <a:rPr lang="en-US" sz="2800" dirty="0" smtClean="0">
                <a:solidFill>
                  <a:srgbClr val="EBF1DD"/>
                </a:solidFill>
                <a:latin typeface="Franklin Gothic Book"/>
                <a:cs typeface="Franklin Gothic Book"/>
              </a:rPr>
              <a:t>“Overall, participation in the contract over two years led to </a:t>
            </a:r>
            <a:r>
              <a:rPr lang="en-US" sz="2800" dirty="0" smtClean="0">
                <a:solidFill>
                  <a:srgbClr val="EBF1DD"/>
                </a:solidFill>
                <a:latin typeface="Franklin Gothic Medium"/>
                <a:cs typeface="Franklin Gothic Medium"/>
              </a:rPr>
              <a:t>savings</a:t>
            </a:r>
            <a:r>
              <a:rPr lang="en-US" sz="2800" dirty="0" smtClean="0">
                <a:solidFill>
                  <a:srgbClr val="EBF1DD"/>
                </a:solidFill>
                <a:latin typeface="Franklin Gothic Book"/>
                <a:cs typeface="Franklin Gothic Book"/>
              </a:rPr>
              <a:t> of 2.8% (1.9% in year 1 and 3.3% in year 2).</a:t>
            </a:r>
            <a:endParaRPr lang="en-US" sz="2800" dirty="0">
              <a:solidFill>
                <a:srgbClr val="EBF1DD"/>
              </a:solidFill>
              <a:latin typeface="Franklin Gothic Book"/>
              <a:cs typeface="Franklin Gothic Book"/>
            </a:endParaRPr>
          </a:p>
        </p:txBody>
      </p:sp>
    </p:spTree>
    <p:extLst>
      <p:ext uri="{BB962C8B-B14F-4D97-AF65-F5344CB8AC3E}">
        <p14:creationId xmlns:p14="http://schemas.microsoft.com/office/powerpoint/2010/main" val="25980218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Uninsured Children: </a:t>
            </a:r>
            <a:br>
              <a:rPr lang="en-US" dirty="0" smtClean="0"/>
            </a:br>
            <a:r>
              <a:rPr lang="en-US" dirty="0" smtClean="0"/>
              <a:t>Higher Inpatient Mortality</a:t>
            </a:r>
            <a:endParaRPr lang="en-US" dirty="0"/>
          </a:p>
        </p:txBody>
      </p:sp>
      <p:sp>
        <p:nvSpPr>
          <p:cNvPr id="5" name="TextBox 4"/>
          <p:cNvSpPr txBox="1"/>
          <p:nvPr/>
        </p:nvSpPr>
        <p:spPr>
          <a:xfrm>
            <a:off x="3386937" y="6007027"/>
            <a:ext cx="5757065" cy="830997"/>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a:t>
            </a:r>
            <a:r>
              <a:rPr lang="en-US" sz="1600" dirty="0" err="1" smtClean="0">
                <a:solidFill>
                  <a:schemeClr val="bg2"/>
                </a:solidFill>
                <a:latin typeface="Franklin Gothic Book" pitchFamily="34" charset="0"/>
              </a:rPr>
              <a:t>Abdulah</a:t>
            </a:r>
            <a:r>
              <a:rPr lang="en-US" sz="1600" dirty="0" smtClean="0">
                <a:solidFill>
                  <a:schemeClr val="bg2"/>
                </a:solidFill>
                <a:latin typeface="Franklin Gothic Book" pitchFamily="34" charset="0"/>
              </a:rPr>
              <a:t>, et al. J Public Health, Oct. 29, 2009.</a:t>
            </a:r>
          </a:p>
          <a:p>
            <a:pPr algn="r"/>
            <a:r>
              <a:rPr lang="en-US" sz="1600" dirty="0" smtClean="0">
                <a:solidFill>
                  <a:schemeClr val="bg2"/>
                </a:solidFill>
                <a:latin typeface="Franklin Gothic Book" pitchFamily="34" charset="0"/>
              </a:rPr>
              <a:t>*Adjusted for gender, race, age, location, </a:t>
            </a:r>
          </a:p>
          <a:p>
            <a:pPr algn="r"/>
            <a:r>
              <a:rPr lang="en-US" sz="1600" dirty="0" smtClean="0">
                <a:solidFill>
                  <a:schemeClr val="bg2"/>
                </a:solidFill>
                <a:latin typeface="Franklin Gothic Book" pitchFamily="34" charset="0"/>
              </a:rPr>
              <a:t>hospital type, admission source </a:t>
            </a:r>
            <a:endParaRPr lang="en-US" sz="1600" dirty="0">
              <a:solidFill>
                <a:schemeClr val="bg2"/>
              </a:solidFill>
              <a:latin typeface="Franklin Gothic Book" pitchFamily="34" charset="0"/>
            </a:endParaRPr>
          </a:p>
        </p:txBody>
      </p:sp>
      <p:graphicFrame>
        <p:nvGraphicFramePr>
          <p:cNvPr id="6" name="Chart 5"/>
          <p:cNvGraphicFramePr/>
          <p:nvPr>
            <p:extLst>
              <p:ext uri="{D42A27DB-BD31-4B8C-83A1-F6EECF244321}">
                <p14:modId xmlns:p14="http://schemas.microsoft.com/office/powerpoint/2010/main" val="3716212796"/>
              </p:ext>
            </p:extLst>
          </p:nvPr>
        </p:nvGraphicFramePr>
        <p:xfrm>
          <a:off x="1397000" y="1397000"/>
          <a:ext cx="4555066" cy="457951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0" y="2509112"/>
            <a:ext cx="1492301" cy="1015663"/>
          </a:xfrm>
          <a:prstGeom prst="rect">
            <a:avLst/>
          </a:prstGeom>
          <a:noFill/>
        </p:spPr>
        <p:txBody>
          <a:bodyPr wrap="square" rtlCol="0">
            <a:spAutoFit/>
          </a:bodyPr>
          <a:lstStyle/>
          <a:p>
            <a:pPr algn="ctr"/>
            <a:r>
              <a:rPr lang="en-US" sz="2000" dirty="0" smtClean="0">
                <a:latin typeface="Franklin Gothic Book"/>
                <a:cs typeface="Franklin Gothic Book"/>
              </a:rPr>
              <a:t>Adjusted* mortality rate</a:t>
            </a:r>
            <a:endParaRPr lang="en-US" sz="2000" dirty="0">
              <a:latin typeface="Franklin Gothic Book"/>
              <a:cs typeface="Franklin Gothic Book"/>
            </a:endParaRPr>
          </a:p>
        </p:txBody>
      </p:sp>
      <p:pic>
        <p:nvPicPr>
          <p:cNvPr id="98306" name="Picture 2" descr="http://www.faqs.org/photo-dict/photofiles/list/6479/8549sick_child.jpg"/>
          <p:cNvPicPr>
            <a:picLocks noChangeAspect="1" noChangeArrowheads="1"/>
          </p:cNvPicPr>
          <p:nvPr/>
        </p:nvPicPr>
        <p:blipFill>
          <a:blip r:embed="rId3" cstate="print"/>
          <a:srcRect/>
          <a:stretch>
            <a:fillRect/>
          </a:stretch>
        </p:blipFill>
        <p:spPr bwMode="auto">
          <a:xfrm>
            <a:off x="4949435" y="2732551"/>
            <a:ext cx="3436741" cy="2275027"/>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3993967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4306" name="Rectangle 2"/>
          <p:cNvSpPr>
            <a:spLocks noGrp="1" noChangeArrowheads="1"/>
          </p:cNvSpPr>
          <p:nvPr>
            <p:ph type="ctrTitle"/>
          </p:nvPr>
        </p:nvSpPr>
        <p:spPr>
          <a:xfrm>
            <a:off x="287338" y="249238"/>
            <a:ext cx="8639175" cy="1470025"/>
          </a:xfrm>
        </p:spPr>
        <p:txBody>
          <a:bodyPr>
            <a:normAutofit/>
          </a:bodyPr>
          <a:lstStyle/>
          <a:p>
            <a:r>
              <a:rPr lang="en-US" sz="7200" b="1" dirty="0" smtClean="0">
                <a:latin typeface="Franklin Gothic Medium"/>
                <a:cs typeface="Franklin Gothic Medium"/>
              </a:rPr>
              <a:t>But</a:t>
            </a:r>
            <a:r>
              <a:rPr lang="en-US" sz="5400" dirty="0" smtClean="0">
                <a:latin typeface="Franklin Gothic Medium"/>
                <a:cs typeface="Franklin Gothic Medium"/>
              </a:rPr>
              <a:t> </a:t>
            </a:r>
            <a:r>
              <a:rPr lang="en-US" sz="4400" dirty="0">
                <a:latin typeface="Franklin Gothic Medium"/>
                <a:cs typeface="Franklin Gothic Medium"/>
              </a:rPr>
              <a:t>Buried in the Text</a:t>
            </a:r>
            <a:endParaRPr lang="en-US" sz="5400" dirty="0">
              <a:latin typeface="Franklin Gothic Medium"/>
              <a:cs typeface="Franklin Gothic Medium"/>
            </a:endParaRPr>
          </a:p>
        </p:txBody>
      </p:sp>
      <p:sp>
        <p:nvSpPr>
          <p:cNvPr id="354307" name="Rectangle 3"/>
          <p:cNvSpPr>
            <a:spLocks noGrp="1" noChangeArrowheads="1"/>
          </p:cNvSpPr>
          <p:nvPr>
            <p:ph type="subTitle" idx="1"/>
          </p:nvPr>
        </p:nvSpPr>
        <p:spPr>
          <a:xfrm>
            <a:off x="594462" y="1600979"/>
            <a:ext cx="7924818" cy="2934600"/>
          </a:xfrm>
        </p:spPr>
        <p:txBody>
          <a:bodyPr>
            <a:noAutofit/>
          </a:bodyPr>
          <a:lstStyle/>
          <a:p>
            <a:pPr algn="l">
              <a:spcAft>
                <a:spcPts val="1800"/>
              </a:spcAft>
            </a:pPr>
            <a:r>
              <a:rPr lang="en-US" sz="2400" dirty="0">
                <a:solidFill>
                  <a:srgbClr val="003300"/>
                </a:solidFill>
                <a:latin typeface="Franklin Gothic Book"/>
                <a:cs typeface="Franklin Gothic Book"/>
              </a:rPr>
              <a:t> </a:t>
            </a:r>
            <a:r>
              <a:rPr lang="ja-JP" altLang="en-US" sz="2400" dirty="0">
                <a:solidFill>
                  <a:srgbClr val="003300"/>
                </a:solidFill>
                <a:latin typeface="Franklin Gothic Book"/>
                <a:cs typeface="Franklin Gothic Book"/>
              </a:rPr>
              <a:t>“</a:t>
            </a:r>
            <a:r>
              <a:rPr lang="en-US" altLang="ja-JP" sz="2400" dirty="0">
                <a:solidFill>
                  <a:srgbClr val="003300"/>
                </a:solidFill>
                <a:latin typeface="Franklin Gothic Book"/>
                <a:cs typeface="Franklin Gothic Book"/>
              </a:rPr>
              <a:t>Our findings do not imply that overall spending fell. . . . [because] </a:t>
            </a:r>
            <a:r>
              <a:rPr lang="en-US" altLang="ja-JP" sz="2400" dirty="0" smtClean="0">
                <a:solidFill>
                  <a:srgbClr val="003300"/>
                </a:solidFill>
                <a:latin typeface="Franklin Gothic Book"/>
                <a:cs typeface="Franklin Gothic Book"/>
              </a:rPr>
              <a:t>ten </a:t>
            </a:r>
            <a:r>
              <a:rPr lang="en-US" altLang="ja-JP" sz="2400" dirty="0">
                <a:solidFill>
                  <a:srgbClr val="003300"/>
                </a:solidFill>
                <a:latin typeface="Franklin Gothic Book"/>
                <a:cs typeface="Franklin Gothic Book"/>
              </a:rPr>
              <a:t>of the eleven organizations [earned] a budget surplus payment. . . . </a:t>
            </a:r>
            <a:endParaRPr lang="en-US" altLang="ja-JP" sz="2400" dirty="0" smtClean="0">
              <a:solidFill>
                <a:srgbClr val="003300"/>
              </a:solidFill>
              <a:latin typeface="Franklin Gothic Book"/>
              <a:cs typeface="Franklin Gothic Book"/>
            </a:endParaRPr>
          </a:p>
          <a:p>
            <a:pPr algn="l">
              <a:spcAft>
                <a:spcPts val="1800"/>
              </a:spcAft>
            </a:pPr>
            <a:r>
              <a:rPr lang="en-US" altLang="ja-JP" sz="2400" dirty="0" smtClean="0">
                <a:solidFill>
                  <a:srgbClr val="003300"/>
                </a:solidFill>
                <a:latin typeface="Franklin Gothic Book"/>
                <a:cs typeface="Franklin Gothic Book"/>
              </a:rPr>
              <a:t>“All </a:t>
            </a:r>
            <a:r>
              <a:rPr lang="en-US" altLang="ja-JP" sz="2400" dirty="0">
                <a:solidFill>
                  <a:srgbClr val="003300"/>
                </a:solidFill>
                <a:latin typeface="Franklin Gothic Book"/>
                <a:cs typeface="Franklin Gothic Book"/>
              </a:rPr>
              <a:t>organizations earned a 2010 quality bonus, and most received infrastructure support. </a:t>
            </a:r>
            <a:endParaRPr lang="en-US" altLang="ja-JP" sz="2400" dirty="0" smtClean="0">
              <a:solidFill>
                <a:srgbClr val="003300"/>
              </a:solidFill>
              <a:latin typeface="Franklin Gothic Book"/>
              <a:cs typeface="Franklin Gothic Book"/>
            </a:endParaRPr>
          </a:p>
          <a:p>
            <a:pPr algn="l">
              <a:spcAft>
                <a:spcPts val="1800"/>
              </a:spcAft>
            </a:pPr>
            <a:r>
              <a:rPr lang="en-US" altLang="ja-JP" sz="2400" dirty="0" smtClean="0">
                <a:solidFill>
                  <a:srgbClr val="003300"/>
                </a:solidFill>
                <a:latin typeface="Franklin Gothic Medium"/>
                <a:cs typeface="Franklin Gothic Medium"/>
              </a:rPr>
              <a:t>“This </a:t>
            </a:r>
            <a:r>
              <a:rPr lang="en-US" altLang="ja-JP" sz="2400" dirty="0">
                <a:solidFill>
                  <a:srgbClr val="003300"/>
                </a:solidFill>
                <a:latin typeface="Franklin Gothic Medium"/>
                <a:cs typeface="Franklin Gothic Medium"/>
              </a:rPr>
              <a:t>result makes it likely that total Blue Cross Blue Shield payments to groups in 2010 exceeded medical saving</a:t>
            </a:r>
            <a:r>
              <a:rPr lang="en-US" altLang="ja-JP" sz="2400" dirty="0">
                <a:solidFill>
                  <a:srgbClr val="003300"/>
                </a:solidFill>
                <a:latin typeface="Franklin Gothic Book"/>
                <a:cs typeface="Franklin Gothic Book"/>
              </a:rPr>
              <a:t>s.</a:t>
            </a:r>
            <a:r>
              <a:rPr lang="ja-JP" altLang="en-US" sz="2400" dirty="0" smtClean="0">
                <a:solidFill>
                  <a:srgbClr val="003300"/>
                </a:solidFill>
                <a:latin typeface="Franklin Gothic Book"/>
                <a:cs typeface="Franklin Gothic Book"/>
              </a:rPr>
              <a:t>”</a:t>
            </a:r>
            <a:r>
              <a:rPr lang="en-US" sz="2400" dirty="0" smtClean="0">
                <a:solidFill>
                  <a:srgbClr val="003300"/>
                </a:solidFill>
                <a:latin typeface="Franklin Gothic Book"/>
                <a:cs typeface="Franklin Gothic Book"/>
              </a:rPr>
              <a:t>       </a:t>
            </a:r>
            <a:endParaRPr lang="en-US" sz="2400" dirty="0">
              <a:solidFill>
                <a:srgbClr val="003300"/>
              </a:solidFill>
              <a:latin typeface="Franklin Gothic Book"/>
              <a:cs typeface="Franklin Gothic Book"/>
            </a:endParaRPr>
          </a:p>
        </p:txBody>
      </p:sp>
      <p:sp>
        <p:nvSpPr>
          <p:cNvPr id="4" name="TextBox 3"/>
          <p:cNvSpPr txBox="1"/>
          <p:nvPr/>
        </p:nvSpPr>
        <p:spPr>
          <a:xfrm>
            <a:off x="4776398" y="6259097"/>
            <a:ext cx="4367602" cy="338554"/>
          </a:xfrm>
          <a:prstGeom prst="rect">
            <a:avLst/>
          </a:prstGeom>
          <a:noFill/>
        </p:spPr>
        <p:txBody>
          <a:bodyPr wrap="none" rtlCol="0">
            <a:spAutoFit/>
          </a:bodyPr>
          <a:lstStyle/>
          <a:p>
            <a:pPr algn="r"/>
            <a:r>
              <a:rPr lang="en-US" sz="1600" dirty="0" smtClean="0">
                <a:solidFill>
                  <a:schemeClr val="bg1"/>
                </a:solidFill>
                <a:latin typeface="Franklin Gothic Book"/>
                <a:cs typeface="Franklin Gothic Book"/>
              </a:rPr>
              <a:t>Source: Song et al. Health Affairs 2012;31:1885</a:t>
            </a:r>
            <a:endParaRPr lang="en-US" sz="1600" dirty="0">
              <a:solidFill>
                <a:schemeClr val="bg1"/>
              </a:solidFill>
              <a:latin typeface="Franklin Gothic Book"/>
              <a:cs typeface="Franklin Gothic Book"/>
            </a:endParaRPr>
          </a:p>
        </p:txBody>
      </p:sp>
    </p:spTree>
    <p:extLst>
      <p:ext uri="{BB962C8B-B14F-4D97-AF65-F5344CB8AC3E}">
        <p14:creationId xmlns:p14="http://schemas.microsoft.com/office/powerpoint/2010/main" val="113585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4307">
                                            <p:txEl>
                                              <p:pRg st="1" end="1"/>
                                            </p:txEl>
                                          </p:spTgt>
                                        </p:tgtEl>
                                        <p:attrNameLst>
                                          <p:attrName>style.visibility</p:attrName>
                                        </p:attrNameLst>
                                      </p:cBhvr>
                                      <p:to>
                                        <p:strVal val="visible"/>
                                      </p:to>
                                    </p:set>
                                    <p:animEffect transition="in" filter="fade">
                                      <p:cBhvr>
                                        <p:cTn id="7" dur="500"/>
                                        <p:tgtEl>
                                          <p:spTgt spid="35430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4307">
                                            <p:txEl>
                                              <p:pRg st="2" end="2"/>
                                            </p:txEl>
                                          </p:spTgt>
                                        </p:tgtEl>
                                        <p:attrNameLst>
                                          <p:attrName>style.visibility</p:attrName>
                                        </p:attrNameLst>
                                      </p:cBhvr>
                                      <p:to>
                                        <p:strVal val="visible"/>
                                      </p:to>
                                    </p:set>
                                    <p:animEffect transition="in" filter="fade">
                                      <p:cBhvr>
                                        <p:cTn id="12" dur="500"/>
                                        <p:tgtEl>
                                          <p:spTgt spid="3543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5330" name="Title 1"/>
          <p:cNvSpPr>
            <a:spLocks noGrp="1"/>
          </p:cNvSpPr>
          <p:nvPr>
            <p:ph type="title" idx="4294967295"/>
          </p:nvPr>
        </p:nvSpPr>
        <p:spPr/>
        <p:txBody>
          <a:bodyPr lIns="91440" tIns="45720" rIns="91440" bIns="45720">
            <a:normAutofit fontScale="90000"/>
          </a:bodyPr>
          <a:lstStyle/>
          <a:p>
            <a:r>
              <a:rPr lang="en-US" sz="4000" dirty="0">
                <a:solidFill>
                  <a:srgbClr val="003300"/>
                </a:solidFill>
                <a:latin typeface="Franklin Gothic Medium"/>
                <a:cs typeface="Franklin Gothic Medium"/>
              </a:rPr>
              <a:t> </a:t>
            </a:r>
            <a:r>
              <a:rPr lang="en-US" sz="3100" dirty="0" smtClean="0">
                <a:solidFill>
                  <a:srgbClr val="003300"/>
                </a:solidFill>
                <a:latin typeface="Franklin Gothic Medium"/>
                <a:cs typeface="Franklin Gothic Medium"/>
              </a:rPr>
              <a:t>Medicare’</a:t>
            </a:r>
            <a:r>
              <a:rPr lang="en-US" altLang="ja-JP" sz="3100" dirty="0" smtClean="0">
                <a:solidFill>
                  <a:srgbClr val="003300"/>
                </a:solidFill>
                <a:latin typeface="Franklin Gothic Medium"/>
                <a:cs typeface="Franklin Gothic Medium"/>
              </a:rPr>
              <a:t>s </a:t>
            </a:r>
            <a:r>
              <a:rPr lang="en-US" altLang="ja-JP" sz="3100" dirty="0">
                <a:solidFill>
                  <a:srgbClr val="003300"/>
                </a:solidFill>
                <a:latin typeface="Franklin Gothic Medium"/>
                <a:cs typeface="Franklin Gothic Medium"/>
              </a:rPr>
              <a:t>PGP/ACO Demo. </a:t>
            </a:r>
            <a:r>
              <a:rPr lang="en-US" altLang="ja-JP" sz="3100" dirty="0" smtClean="0">
                <a:solidFill>
                  <a:srgbClr val="003300"/>
                </a:solidFill>
                <a:latin typeface="Franklin Gothic Medium"/>
                <a:cs typeface="Franklin Gothic Medium"/>
              </a:rPr>
              <a:t>Project:</a:t>
            </a:r>
            <a:r>
              <a:rPr lang="en-US" altLang="ja-JP" sz="3100" dirty="0">
                <a:solidFill>
                  <a:srgbClr val="003300"/>
                </a:solidFill>
                <a:latin typeface="Franklin Gothic Medium"/>
                <a:cs typeface="Franklin Gothic Medium"/>
              </a:rPr>
              <a:t/>
            </a:r>
            <a:br>
              <a:rPr lang="en-US" altLang="ja-JP" sz="3100" dirty="0">
                <a:solidFill>
                  <a:srgbClr val="003300"/>
                </a:solidFill>
                <a:latin typeface="Franklin Gothic Medium"/>
                <a:cs typeface="Franklin Gothic Medium"/>
              </a:rPr>
            </a:br>
            <a:r>
              <a:rPr lang="en-US" altLang="ja-JP" sz="4000" dirty="0">
                <a:solidFill>
                  <a:srgbClr val="003300"/>
                </a:solidFill>
                <a:latin typeface="Franklin Gothic Medium"/>
                <a:cs typeface="Franklin Gothic Medium"/>
              </a:rPr>
              <a:t> </a:t>
            </a:r>
            <a:r>
              <a:rPr lang="en-US" altLang="ja-JP" sz="4400" dirty="0">
                <a:solidFill>
                  <a:srgbClr val="003300"/>
                </a:solidFill>
                <a:latin typeface="Franklin Gothic Medium"/>
                <a:cs typeface="Franklin Gothic Medium"/>
              </a:rPr>
              <a:t>Gaming, But No Savings</a:t>
            </a:r>
            <a:endParaRPr lang="en-US" sz="4400" dirty="0">
              <a:solidFill>
                <a:srgbClr val="003300"/>
              </a:solidFill>
              <a:latin typeface="Franklin Gothic Medium"/>
              <a:cs typeface="Franklin Gothic Medium"/>
            </a:endParaRPr>
          </a:p>
        </p:txBody>
      </p:sp>
      <p:sp>
        <p:nvSpPr>
          <p:cNvPr id="355331" name="Content Placeholder 2"/>
          <p:cNvSpPr>
            <a:spLocks noGrp="1"/>
          </p:cNvSpPr>
          <p:nvPr>
            <p:ph idx="4294967295"/>
          </p:nvPr>
        </p:nvSpPr>
        <p:spPr>
          <a:xfrm>
            <a:off x="359596" y="1657548"/>
            <a:ext cx="8424809" cy="3958322"/>
          </a:xfrm>
        </p:spPr>
        <p:txBody>
          <a:bodyPr lIns="91440" tIns="45720" rIns="91440" bIns="45720">
            <a:normAutofit/>
          </a:bodyPr>
          <a:lstStyle/>
          <a:p>
            <a:pPr marL="0" indent="0">
              <a:spcAft>
                <a:spcPts val="1800"/>
              </a:spcAft>
              <a:buClr>
                <a:schemeClr val="tx1"/>
              </a:buClr>
              <a:buFontTx/>
              <a:buNone/>
            </a:pPr>
            <a:r>
              <a:rPr lang="ja-JP" altLang="en-US" sz="2800" dirty="0" smtClean="0">
                <a:latin typeface="Franklin Gothic Book"/>
                <a:cs typeface="Franklin Gothic Book"/>
              </a:rPr>
              <a:t>“</a:t>
            </a:r>
            <a:r>
              <a:rPr lang="en-US" altLang="ja-JP" sz="2800" dirty="0">
                <a:latin typeface="Franklin Gothic Book"/>
                <a:cs typeface="Franklin Gothic Book"/>
              </a:rPr>
              <a:t>The model for the ACO </a:t>
            </a:r>
            <a:r>
              <a:rPr lang="en-US" altLang="ja-JP" sz="2800" dirty="0" smtClean="0">
                <a:latin typeface="Franklin Gothic Book"/>
                <a:cs typeface="Franklin Gothic Book"/>
              </a:rPr>
              <a:t>program… </a:t>
            </a:r>
            <a:r>
              <a:rPr lang="en-US" altLang="ja-JP" sz="2800" dirty="0">
                <a:latin typeface="Franklin Gothic Book"/>
                <a:cs typeface="Franklin Gothic Book"/>
              </a:rPr>
              <a:t>has been tested in the PGP Demonstration </a:t>
            </a:r>
            <a:r>
              <a:rPr lang="en-US" altLang="ja-JP" sz="2800" dirty="0" smtClean="0">
                <a:latin typeface="Franklin Gothic Book"/>
                <a:cs typeface="Franklin Gothic Book"/>
              </a:rPr>
              <a:t>Project… </a:t>
            </a:r>
          </a:p>
          <a:p>
            <a:pPr marL="0" indent="0">
              <a:spcAft>
                <a:spcPts val="1800"/>
              </a:spcAft>
              <a:buClr>
                <a:schemeClr val="tx1"/>
              </a:buClr>
              <a:buFontTx/>
              <a:buNone/>
            </a:pPr>
            <a:r>
              <a:rPr lang="en-US" altLang="ja-JP" sz="2800" dirty="0" smtClean="0">
                <a:latin typeface="Franklin Gothic Book"/>
                <a:cs typeface="Franklin Gothic Book"/>
              </a:rPr>
              <a:t>“Diagnosis </a:t>
            </a:r>
            <a:r>
              <a:rPr lang="en-US" altLang="ja-JP" sz="2800" dirty="0">
                <a:latin typeface="Franklin Gothic Book"/>
                <a:cs typeface="Franklin Gothic Book"/>
              </a:rPr>
              <a:t>coding changes the PGP sites </a:t>
            </a:r>
            <a:r>
              <a:rPr lang="en-US" altLang="ja-JP" sz="2800" dirty="0" smtClean="0">
                <a:latin typeface="Franklin Gothic Book"/>
                <a:cs typeface="Franklin Gothic Book"/>
              </a:rPr>
              <a:t>initiated… produced </a:t>
            </a:r>
            <a:r>
              <a:rPr lang="en-US" altLang="ja-JP" sz="2800" dirty="0">
                <a:latin typeface="Franklin Gothic Book"/>
                <a:cs typeface="Franklin Gothic Book"/>
              </a:rPr>
              <a:t>apparent savings that resulted in shared savings payments to some of the demonstration sites, </a:t>
            </a:r>
            <a:r>
              <a:rPr lang="en-US" altLang="ja-JP" sz="2800" b="1" dirty="0">
                <a:solidFill>
                  <a:srgbClr val="003300"/>
                </a:solidFill>
                <a:latin typeface="Franklin Gothic Medium"/>
                <a:cs typeface="Franklin Gothic Medium"/>
              </a:rPr>
              <a:t>but not actually fewer dollars spent</a:t>
            </a:r>
            <a:r>
              <a:rPr lang="ja-JP" altLang="en-US" sz="2800" dirty="0">
                <a:latin typeface="Franklin Gothic Book"/>
                <a:cs typeface="Franklin Gothic Book"/>
              </a:rPr>
              <a:t>”</a:t>
            </a:r>
            <a:endParaRPr lang="en-US" altLang="ja-JP" sz="2800" dirty="0">
              <a:latin typeface="Franklin Gothic Book"/>
              <a:cs typeface="Franklin Gothic Book"/>
            </a:endParaRPr>
          </a:p>
          <a:p>
            <a:pPr>
              <a:lnSpc>
                <a:spcPct val="90000"/>
              </a:lnSpc>
              <a:spcAft>
                <a:spcPts val="1800"/>
              </a:spcAft>
              <a:buFontTx/>
              <a:buNone/>
            </a:pPr>
            <a:r>
              <a:rPr lang="en-US" sz="2800" dirty="0">
                <a:latin typeface="Franklin Gothic Book"/>
                <a:cs typeface="Franklin Gothic Book"/>
              </a:rPr>
              <a:t>		</a:t>
            </a:r>
          </a:p>
        </p:txBody>
      </p:sp>
      <p:sp>
        <p:nvSpPr>
          <p:cNvPr id="4" name="TextBox 3"/>
          <p:cNvSpPr txBox="1"/>
          <p:nvPr/>
        </p:nvSpPr>
        <p:spPr>
          <a:xfrm>
            <a:off x="4190100" y="6275590"/>
            <a:ext cx="4953900" cy="338554"/>
          </a:xfrm>
          <a:prstGeom prst="rect">
            <a:avLst/>
          </a:prstGeom>
          <a:noFill/>
        </p:spPr>
        <p:txBody>
          <a:bodyPr wrap="none" rtlCol="0">
            <a:spAutoFit/>
          </a:bodyPr>
          <a:lstStyle/>
          <a:p>
            <a:pPr algn="r"/>
            <a:r>
              <a:rPr lang="en-US" sz="1600" dirty="0" smtClean="0">
                <a:solidFill>
                  <a:schemeClr val="bg1"/>
                </a:solidFill>
                <a:latin typeface="Franklin Gothic Book"/>
                <a:cs typeface="Franklin Gothic Book"/>
              </a:rPr>
              <a:t>Berenson </a:t>
            </a:r>
            <a:r>
              <a:rPr lang="en-US" sz="1600" dirty="0">
                <a:solidFill>
                  <a:schemeClr val="bg1"/>
                </a:solidFill>
                <a:latin typeface="Franklin Gothic Book"/>
                <a:cs typeface="Franklin Gothic Book"/>
              </a:rPr>
              <a:t>RA. Am J. Managed Care, 2010; 16:721-726.</a:t>
            </a:r>
          </a:p>
        </p:txBody>
      </p:sp>
    </p:spTree>
    <p:extLst>
      <p:ext uri="{BB962C8B-B14F-4D97-AF65-F5344CB8AC3E}">
        <p14:creationId xmlns:p14="http://schemas.microsoft.com/office/powerpoint/2010/main" val="175628059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4397889" y="6118906"/>
            <a:ext cx="4746111" cy="584776"/>
          </a:xfrm>
          <a:prstGeom prst="rect">
            <a:avLst/>
          </a:prstGeom>
          <a:noFill/>
        </p:spPr>
        <p:txBody>
          <a:bodyPr wrap="none" rtlCol="0">
            <a:spAutoFit/>
          </a:bodyPr>
          <a:lstStyle/>
          <a:p>
            <a:pPr algn="r"/>
            <a:r>
              <a:rPr lang="en-US" sz="1600" dirty="0" smtClean="0">
                <a:solidFill>
                  <a:schemeClr val="bg1"/>
                </a:solidFill>
                <a:latin typeface="Franklin Gothic Book"/>
                <a:cs typeface="Franklin Gothic Book"/>
              </a:rPr>
              <a:t>*LVCs=incident stroke, MI, hip fracture, colon cancer</a:t>
            </a:r>
          </a:p>
          <a:p>
            <a:pPr algn="r"/>
            <a:r>
              <a:rPr lang="en-US" sz="1600" dirty="0" smtClean="0">
                <a:solidFill>
                  <a:schemeClr val="bg1"/>
                </a:solidFill>
                <a:latin typeface="Franklin Gothic Book"/>
                <a:cs typeface="Franklin Gothic Book"/>
              </a:rPr>
              <a:t>Source: </a:t>
            </a:r>
            <a:r>
              <a:rPr lang="en-US" sz="1600" dirty="0" err="1" smtClean="0">
                <a:solidFill>
                  <a:schemeClr val="bg1"/>
                </a:solidFill>
                <a:latin typeface="Franklin Gothic Book"/>
                <a:cs typeface="Franklin Gothic Book"/>
              </a:rPr>
              <a:t>Colla</a:t>
            </a:r>
            <a:r>
              <a:rPr lang="en-US" sz="1600" dirty="0" smtClean="0">
                <a:solidFill>
                  <a:schemeClr val="bg1"/>
                </a:solidFill>
                <a:latin typeface="Franklin Gothic Book"/>
                <a:cs typeface="Franklin Gothic Book"/>
              </a:rPr>
              <a:t> et al. JAMA 2012;308:1015</a:t>
            </a:r>
            <a:endParaRPr lang="en-US" sz="1600" dirty="0">
              <a:solidFill>
                <a:schemeClr val="bg1"/>
              </a:solidFill>
              <a:latin typeface="Franklin Gothic Book"/>
              <a:cs typeface="Franklin Gothic Book"/>
            </a:endParaRPr>
          </a:p>
        </p:txBody>
      </p:sp>
      <p:sp>
        <p:nvSpPr>
          <p:cNvPr id="2" name="Title 1"/>
          <p:cNvSpPr>
            <a:spLocks noGrp="1"/>
          </p:cNvSpPr>
          <p:nvPr>
            <p:ph type="title"/>
          </p:nvPr>
        </p:nvSpPr>
        <p:spPr/>
        <p:txBody>
          <a:bodyPr>
            <a:normAutofit fontScale="90000"/>
          </a:bodyPr>
          <a:lstStyle/>
          <a:p>
            <a:r>
              <a:rPr lang="en-US" sz="3100" dirty="0" smtClean="0"/>
              <a:t>JAMA Analysis of ACO Demonstration </a:t>
            </a:r>
            <a:br>
              <a:rPr lang="en-US" sz="3100" dirty="0" smtClean="0"/>
            </a:br>
            <a:r>
              <a:rPr lang="en-US" dirty="0" smtClean="0"/>
              <a:t>Omitted the Bonuses Paid to ACOs</a:t>
            </a:r>
            <a:endParaRPr lang="en-US" dirty="0"/>
          </a:p>
        </p:txBody>
      </p:sp>
      <p:sp>
        <p:nvSpPr>
          <p:cNvPr id="4" name="TextBox 3"/>
          <p:cNvSpPr txBox="1"/>
          <p:nvPr/>
        </p:nvSpPr>
        <p:spPr>
          <a:xfrm>
            <a:off x="1" y="1781244"/>
            <a:ext cx="1467988" cy="1938992"/>
          </a:xfrm>
          <a:prstGeom prst="rect">
            <a:avLst/>
          </a:prstGeom>
          <a:noFill/>
        </p:spPr>
        <p:txBody>
          <a:bodyPr wrap="square" rtlCol="0">
            <a:spAutoFit/>
          </a:bodyPr>
          <a:lstStyle/>
          <a:p>
            <a:r>
              <a:rPr lang="en-US" sz="2000" dirty="0" smtClean="0">
                <a:latin typeface="Franklin Gothic Book"/>
                <a:cs typeface="Franklin Gothic Book"/>
              </a:rPr>
              <a:t>Average annual increase in Medicare payment/beneficiary</a:t>
            </a:r>
            <a:endParaRPr lang="en-US" sz="2000" dirty="0">
              <a:latin typeface="Franklin Gothic Book"/>
              <a:cs typeface="Franklin Gothic Book"/>
            </a:endParaRPr>
          </a:p>
        </p:txBody>
      </p:sp>
      <p:graphicFrame>
        <p:nvGraphicFramePr>
          <p:cNvPr id="5" name="Chart 4"/>
          <p:cNvGraphicFramePr/>
          <p:nvPr>
            <p:extLst>
              <p:ext uri="{D42A27DB-BD31-4B8C-83A1-F6EECF244321}">
                <p14:modId xmlns:p14="http://schemas.microsoft.com/office/powerpoint/2010/main" val="4069284645"/>
              </p:ext>
            </p:extLst>
          </p:nvPr>
        </p:nvGraphicFramePr>
        <p:xfrm>
          <a:off x="1441529" y="1484382"/>
          <a:ext cx="3412076" cy="381813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extLst>
              <p:ext uri="{D42A27DB-BD31-4B8C-83A1-F6EECF244321}">
                <p14:modId xmlns:p14="http://schemas.microsoft.com/office/powerpoint/2010/main" val="861971441"/>
              </p:ext>
            </p:extLst>
          </p:nvPr>
        </p:nvGraphicFramePr>
        <p:xfrm>
          <a:off x="5338123" y="1484382"/>
          <a:ext cx="3412076" cy="3818133"/>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2667000" y="2351092"/>
            <a:ext cx="697827" cy="172352"/>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565900" y="2521630"/>
            <a:ext cx="697827" cy="166743"/>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214075" y="5653713"/>
            <a:ext cx="270662" cy="270662"/>
          </a:xfrm>
          <a:prstGeom prst="rect">
            <a:avLst/>
          </a:prstGeom>
          <a:solidFill>
            <a:srgbClr val="800000"/>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61464" y="5653713"/>
            <a:ext cx="270662" cy="270662"/>
          </a:xfrm>
          <a:prstGeom prst="rect">
            <a:avLst/>
          </a:prstGeom>
          <a:solidFill>
            <a:srgbClr val="005148"/>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381321" y="5588989"/>
            <a:ext cx="1750474" cy="400110"/>
          </a:xfrm>
          <a:prstGeom prst="rect">
            <a:avLst/>
          </a:prstGeom>
          <a:noFill/>
        </p:spPr>
        <p:txBody>
          <a:bodyPr wrap="none" rtlCol="0">
            <a:spAutoFit/>
          </a:bodyPr>
          <a:lstStyle/>
          <a:p>
            <a:r>
              <a:rPr lang="en-US" sz="2000" dirty="0" smtClean="0">
                <a:latin typeface="Franklin Gothic Book"/>
                <a:cs typeface="Franklin Gothic Book"/>
              </a:rPr>
              <a:t>FFS Payments</a:t>
            </a:r>
            <a:endParaRPr lang="en-US" sz="2000" dirty="0">
              <a:latin typeface="Franklin Gothic Book"/>
              <a:cs typeface="Franklin Gothic Book"/>
            </a:endParaRPr>
          </a:p>
        </p:txBody>
      </p:sp>
      <p:sp>
        <p:nvSpPr>
          <p:cNvPr id="15" name="TextBox 14"/>
          <p:cNvSpPr txBox="1"/>
          <p:nvPr/>
        </p:nvSpPr>
        <p:spPr>
          <a:xfrm>
            <a:off x="5447054" y="5588989"/>
            <a:ext cx="1122297" cy="400110"/>
          </a:xfrm>
          <a:prstGeom prst="rect">
            <a:avLst/>
          </a:prstGeom>
          <a:noFill/>
        </p:spPr>
        <p:txBody>
          <a:bodyPr wrap="none" rtlCol="0">
            <a:spAutoFit/>
          </a:bodyPr>
          <a:lstStyle/>
          <a:p>
            <a:r>
              <a:rPr lang="en-US" sz="2000" dirty="0" smtClean="0">
                <a:latin typeface="Franklin Gothic Book"/>
                <a:cs typeface="Franklin Gothic Book"/>
              </a:rPr>
              <a:t>Bonuses</a:t>
            </a:r>
            <a:endParaRPr lang="en-US" sz="2000" dirty="0">
              <a:latin typeface="Franklin Gothic Book"/>
              <a:cs typeface="Franklin Gothic Book"/>
            </a:endParaRPr>
          </a:p>
        </p:txBody>
      </p:sp>
      <p:sp>
        <p:nvSpPr>
          <p:cNvPr id="16" name="TextBox 15"/>
          <p:cNvSpPr txBox="1"/>
          <p:nvPr/>
        </p:nvSpPr>
        <p:spPr>
          <a:xfrm>
            <a:off x="2482041" y="1972736"/>
            <a:ext cx="1005403" cy="400110"/>
          </a:xfrm>
          <a:prstGeom prst="rect">
            <a:avLst/>
          </a:prstGeom>
          <a:noFill/>
        </p:spPr>
        <p:txBody>
          <a:bodyPr wrap="none" rtlCol="0">
            <a:spAutoFit/>
          </a:bodyPr>
          <a:lstStyle/>
          <a:p>
            <a:r>
              <a:rPr lang="en-US" sz="2000" dirty="0" smtClean="0">
                <a:latin typeface="Franklin Gothic Book"/>
                <a:cs typeface="Franklin Gothic Book"/>
              </a:rPr>
              <a:t>$1,296</a:t>
            </a:r>
            <a:endParaRPr lang="en-US" sz="2000" dirty="0">
              <a:latin typeface="Franklin Gothic Book"/>
              <a:cs typeface="Franklin Gothic Book"/>
            </a:endParaRPr>
          </a:p>
        </p:txBody>
      </p:sp>
      <p:sp>
        <p:nvSpPr>
          <p:cNvPr id="17" name="TextBox 16"/>
          <p:cNvSpPr txBox="1"/>
          <p:nvPr/>
        </p:nvSpPr>
        <p:spPr>
          <a:xfrm>
            <a:off x="3516881" y="2110628"/>
            <a:ext cx="998816" cy="400110"/>
          </a:xfrm>
          <a:prstGeom prst="rect">
            <a:avLst/>
          </a:prstGeom>
          <a:noFill/>
        </p:spPr>
        <p:txBody>
          <a:bodyPr wrap="none" rtlCol="0">
            <a:spAutoFit/>
          </a:bodyPr>
          <a:lstStyle/>
          <a:p>
            <a:r>
              <a:rPr lang="en-US" sz="2000" dirty="0" smtClean="0">
                <a:latin typeface="Franklin Gothic Book"/>
                <a:cs typeface="Franklin Gothic Book"/>
              </a:rPr>
              <a:t>$1,230</a:t>
            </a:r>
            <a:endParaRPr lang="en-US" sz="2000" dirty="0">
              <a:latin typeface="Franklin Gothic Book"/>
              <a:cs typeface="Franklin Gothic Book"/>
            </a:endParaRPr>
          </a:p>
        </p:txBody>
      </p:sp>
      <p:sp>
        <p:nvSpPr>
          <p:cNvPr id="18" name="TextBox 17"/>
          <p:cNvSpPr txBox="1"/>
          <p:nvPr/>
        </p:nvSpPr>
        <p:spPr>
          <a:xfrm>
            <a:off x="6362143" y="2182873"/>
            <a:ext cx="1005403" cy="400110"/>
          </a:xfrm>
          <a:prstGeom prst="rect">
            <a:avLst/>
          </a:prstGeom>
          <a:noFill/>
        </p:spPr>
        <p:txBody>
          <a:bodyPr wrap="none" rtlCol="0">
            <a:spAutoFit/>
          </a:bodyPr>
          <a:lstStyle/>
          <a:p>
            <a:r>
              <a:rPr lang="en-US" sz="2000" dirty="0" smtClean="0">
                <a:latin typeface="Franklin Gothic Book"/>
                <a:cs typeface="Franklin Gothic Book"/>
              </a:rPr>
              <a:t>$1,206</a:t>
            </a:r>
            <a:endParaRPr lang="en-US" sz="2000" dirty="0">
              <a:latin typeface="Franklin Gothic Book"/>
              <a:cs typeface="Franklin Gothic Book"/>
            </a:endParaRPr>
          </a:p>
        </p:txBody>
      </p:sp>
      <p:sp>
        <p:nvSpPr>
          <p:cNvPr id="19" name="TextBox 18"/>
          <p:cNvSpPr txBox="1"/>
          <p:nvPr/>
        </p:nvSpPr>
        <p:spPr>
          <a:xfrm>
            <a:off x="7421724" y="2110628"/>
            <a:ext cx="998816" cy="400110"/>
          </a:xfrm>
          <a:prstGeom prst="rect">
            <a:avLst/>
          </a:prstGeom>
          <a:noFill/>
        </p:spPr>
        <p:txBody>
          <a:bodyPr wrap="none" rtlCol="0">
            <a:spAutoFit/>
          </a:bodyPr>
          <a:lstStyle/>
          <a:p>
            <a:r>
              <a:rPr lang="en-US" sz="2000" dirty="0" smtClean="0">
                <a:latin typeface="Franklin Gothic Book"/>
                <a:cs typeface="Franklin Gothic Book"/>
              </a:rPr>
              <a:t>$1,230</a:t>
            </a:r>
            <a:endParaRPr lang="en-US" sz="2000" dirty="0">
              <a:latin typeface="Franklin Gothic Book"/>
              <a:cs typeface="Franklin Gothic Book"/>
            </a:endParaRPr>
          </a:p>
        </p:txBody>
      </p:sp>
    </p:spTree>
    <p:extLst>
      <p:ext uri="{BB962C8B-B14F-4D97-AF65-F5344CB8AC3E}">
        <p14:creationId xmlns:p14="http://schemas.microsoft.com/office/powerpoint/2010/main" val="264635071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4"/>
          <p:cNvSpPr>
            <a:spLocks noGrp="1" noChangeArrowheads="1"/>
          </p:cNvSpPr>
          <p:nvPr>
            <p:ph type="title"/>
          </p:nvPr>
        </p:nvSpPr>
        <p:spPr>
          <a:xfrm>
            <a:off x="809507" y="2128996"/>
            <a:ext cx="7772400" cy="1143000"/>
          </a:xfrm>
        </p:spPr>
        <p:txBody>
          <a:bodyPr>
            <a:normAutofit fontScale="90000"/>
          </a:bodyPr>
          <a:lstStyle/>
          <a:p>
            <a:pPr>
              <a:lnSpc>
                <a:spcPct val="90000"/>
              </a:lnSpc>
            </a:pPr>
            <a:r>
              <a:rPr lang="en-US" sz="6000" dirty="0">
                <a:latin typeface="Franklin Gothic Medium"/>
                <a:cs typeface="Franklin Gothic Medium"/>
              </a:rPr>
              <a:t>ACOs = Medical </a:t>
            </a:r>
            <a:r>
              <a:rPr lang="en-US" sz="6000" dirty="0" smtClean="0">
                <a:latin typeface="Franklin Gothic Medium"/>
                <a:cs typeface="Franklin Gothic Medium"/>
              </a:rPr>
              <a:t>Practices </a:t>
            </a:r>
            <a:r>
              <a:rPr lang="en-US" sz="4400" dirty="0">
                <a:latin typeface="Franklin Gothic Medium"/>
                <a:cs typeface="Franklin Gothic Medium"/>
              </a:rPr>
              <a:t>Owned by </a:t>
            </a:r>
            <a:r>
              <a:rPr lang="en-US" sz="6000" dirty="0" smtClean="0">
                <a:latin typeface="Franklin Gothic Medium"/>
                <a:cs typeface="Franklin Gothic Medium"/>
              </a:rPr>
              <a:t/>
            </a:r>
            <a:br>
              <a:rPr lang="en-US" sz="6000" dirty="0" smtClean="0">
                <a:latin typeface="Franklin Gothic Medium"/>
                <a:cs typeface="Franklin Gothic Medium"/>
              </a:rPr>
            </a:br>
            <a:r>
              <a:rPr lang="en-US" sz="6000" dirty="0" smtClean="0">
                <a:latin typeface="Franklin Gothic Medium"/>
                <a:cs typeface="Franklin Gothic Medium"/>
              </a:rPr>
              <a:t>Corporate </a:t>
            </a:r>
            <a:r>
              <a:rPr lang="en-US" sz="6000" dirty="0">
                <a:latin typeface="Franklin Gothic Medium"/>
                <a:cs typeface="Franklin Gothic Medium"/>
              </a:rPr>
              <a:t>Oligopolies</a:t>
            </a:r>
          </a:p>
        </p:txBody>
      </p:sp>
    </p:spTree>
    <p:extLst>
      <p:ext uri="{BB962C8B-B14F-4D97-AF65-F5344CB8AC3E}">
        <p14:creationId xmlns:p14="http://schemas.microsoft.com/office/powerpoint/2010/main" val="26927991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43661" y="1331361"/>
            <a:ext cx="7849209" cy="4081887"/>
          </a:xfrm>
          <a:prstGeom prst="rect">
            <a:avLst/>
          </a:prstGeom>
          <a:solidFill>
            <a:schemeClr val="bg1"/>
          </a:solidFill>
          <a:ln w="9525" cmpd="sng">
            <a:solidFill>
              <a:srgbClr val="0033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5" name="Table 54"/>
          <p:cNvGraphicFramePr>
            <a:graphicFrameLocks noGrp="1"/>
          </p:cNvGraphicFramePr>
          <p:nvPr>
            <p:extLst>
              <p:ext uri="{D42A27DB-BD31-4B8C-83A1-F6EECF244321}">
                <p14:modId xmlns:p14="http://schemas.microsoft.com/office/powerpoint/2010/main" val="3054940417"/>
              </p:ext>
            </p:extLst>
          </p:nvPr>
        </p:nvGraphicFramePr>
        <p:xfrm>
          <a:off x="943661" y="1331361"/>
          <a:ext cx="7841894" cy="4125774"/>
        </p:xfrm>
        <a:graphic>
          <a:graphicData uri="http://schemas.openxmlformats.org/drawingml/2006/table">
            <a:tbl>
              <a:tblPr firstRow="1" bandRow="1">
                <a:tableStyleId>{2D5ABB26-0587-4C30-8999-92F81FD0307C}</a:tableStyleId>
              </a:tblPr>
              <a:tblGrid>
                <a:gridCol w="7841894"/>
              </a:tblGrid>
              <a:tr h="1375258">
                <a:tc>
                  <a:txBody>
                    <a:bodyPr/>
                    <a:lstStyle/>
                    <a:p>
                      <a:endParaRPr lang="en-US" dirty="0"/>
                    </a:p>
                  </a:txBody>
                  <a:tcPr>
                    <a:lnL>
                      <a:noFill/>
                    </a:lnL>
                    <a:lnR>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r>
              <a:tr h="1375258">
                <a:tc>
                  <a:txBody>
                    <a:bodyPr/>
                    <a:lstStyle/>
                    <a:p>
                      <a:endParaRPr lang="en-US" dirty="0"/>
                    </a:p>
                  </a:txBody>
                  <a:tcP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r>
              <a:tr h="1375258">
                <a:tc>
                  <a:txBody>
                    <a:bodyPr/>
                    <a:lstStyle/>
                    <a:p>
                      <a:endParaRPr lang="en-US" dirty="0"/>
                    </a:p>
                  </a:txBody>
                  <a:tcP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r>
            </a:tbl>
          </a:graphicData>
        </a:graphic>
      </p:graphicFrame>
      <p:sp>
        <p:nvSpPr>
          <p:cNvPr id="2" name="Title 1"/>
          <p:cNvSpPr>
            <a:spLocks noGrp="1"/>
          </p:cNvSpPr>
          <p:nvPr>
            <p:ph type="title"/>
          </p:nvPr>
        </p:nvSpPr>
        <p:spPr>
          <a:xfrm>
            <a:off x="0" y="171898"/>
            <a:ext cx="9144000" cy="1143000"/>
          </a:xfrm>
        </p:spPr>
        <p:txBody>
          <a:bodyPr>
            <a:normAutofit/>
          </a:bodyPr>
          <a:lstStyle/>
          <a:p>
            <a:r>
              <a:rPr lang="en-US" sz="4000" dirty="0" smtClean="0"/>
              <a:t>For-Profit HMOs Increasingly Dominant</a:t>
            </a:r>
            <a:endParaRPr lang="en-US" sz="4000" dirty="0"/>
          </a:p>
        </p:txBody>
      </p:sp>
      <p:sp>
        <p:nvSpPr>
          <p:cNvPr id="3" name="TextBox 2"/>
          <p:cNvSpPr txBox="1"/>
          <p:nvPr/>
        </p:nvSpPr>
        <p:spPr>
          <a:xfrm>
            <a:off x="3386937" y="6253249"/>
            <a:ext cx="5757065"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a:t>
            </a:r>
            <a:r>
              <a:rPr lang="en-US" sz="1600" dirty="0" err="1" smtClean="0">
                <a:solidFill>
                  <a:schemeClr val="bg2"/>
                </a:solidFill>
                <a:latin typeface="Franklin Gothic Book" pitchFamily="34" charset="0"/>
              </a:rPr>
              <a:t>Interstudy</a:t>
            </a:r>
            <a:endParaRPr lang="en-US" sz="1600" dirty="0">
              <a:solidFill>
                <a:schemeClr val="bg2"/>
              </a:solidFill>
              <a:latin typeface="Franklin Gothic Book"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118102701"/>
              </p:ext>
            </p:extLst>
          </p:nvPr>
        </p:nvGraphicFramePr>
        <p:xfrm>
          <a:off x="1250897" y="5464248"/>
          <a:ext cx="7183528" cy="396240"/>
        </p:xfrm>
        <a:graphic>
          <a:graphicData uri="http://schemas.openxmlformats.org/drawingml/2006/table">
            <a:tbl>
              <a:tblPr firstRow="1" bandRow="1">
                <a:tableStyleId>{2D5ABB26-0587-4C30-8999-92F81FD0307C}</a:tableStyleId>
              </a:tblPr>
              <a:tblGrid>
                <a:gridCol w="1795882"/>
                <a:gridCol w="1795882"/>
                <a:gridCol w="1795882"/>
                <a:gridCol w="1795882"/>
              </a:tblGrid>
              <a:tr h="370840">
                <a:tc>
                  <a:txBody>
                    <a:bodyPr/>
                    <a:lstStyle/>
                    <a:p>
                      <a:pPr algn="ctr"/>
                      <a:r>
                        <a:rPr lang="en-US" sz="2000" dirty="0" smtClean="0">
                          <a:solidFill>
                            <a:schemeClr val="bg1">
                              <a:lumMod val="10000"/>
                            </a:schemeClr>
                          </a:solidFill>
                          <a:latin typeface="Franklin Gothic Book"/>
                          <a:cs typeface="Franklin Gothic Book"/>
                        </a:rPr>
                        <a:t>1985</a:t>
                      </a:r>
                      <a:endParaRPr lang="en-US" sz="2000" dirty="0">
                        <a:solidFill>
                          <a:schemeClr val="bg1">
                            <a:lumMod val="10000"/>
                          </a:schemeClr>
                        </a:solidFill>
                        <a:latin typeface="Franklin Gothic Book"/>
                        <a:cs typeface="Franklin Gothic Book"/>
                      </a:endParaRPr>
                    </a:p>
                  </a:txBody>
                  <a:tcPr/>
                </a:tc>
                <a:tc>
                  <a:txBody>
                    <a:bodyPr/>
                    <a:lstStyle/>
                    <a:p>
                      <a:pPr algn="ctr"/>
                      <a:r>
                        <a:rPr lang="en-US" sz="2000" dirty="0" smtClean="0">
                          <a:solidFill>
                            <a:schemeClr val="bg1">
                              <a:lumMod val="10000"/>
                            </a:schemeClr>
                          </a:solidFill>
                          <a:latin typeface="Franklin Gothic Book"/>
                          <a:cs typeface="Franklin Gothic Book"/>
                        </a:rPr>
                        <a:t>1990</a:t>
                      </a:r>
                      <a:endParaRPr lang="en-US" sz="2000" dirty="0">
                        <a:solidFill>
                          <a:schemeClr val="bg1">
                            <a:lumMod val="10000"/>
                          </a:schemeClr>
                        </a:solidFill>
                        <a:latin typeface="Franklin Gothic Book"/>
                        <a:cs typeface="Franklin Gothic Book"/>
                      </a:endParaRPr>
                    </a:p>
                  </a:txBody>
                  <a:tcPr/>
                </a:tc>
                <a:tc>
                  <a:txBody>
                    <a:bodyPr/>
                    <a:lstStyle/>
                    <a:p>
                      <a:pPr algn="ctr"/>
                      <a:r>
                        <a:rPr lang="en-US" sz="2000" dirty="0" smtClean="0">
                          <a:solidFill>
                            <a:schemeClr val="bg1">
                              <a:lumMod val="10000"/>
                            </a:schemeClr>
                          </a:solidFill>
                          <a:latin typeface="Franklin Gothic Book"/>
                          <a:cs typeface="Franklin Gothic Book"/>
                        </a:rPr>
                        <a:t>1995</a:t>
                      </a:r>
                      <a:endParaRPr lang="en-US" sz="2000" dirty="0">
                        <a:solidFill>
                          <a:schemeClr val="bg1">
                            <a:lumMod val="10000"/>
                          </a:schemeClr>
                        </a:solidFill>
                        <a:latin typeface="Franklin Gothic Book"/>
                        <a:cs typeface="Franklin Gothic Book"/>
                      </a:endParaRPr>
                    </a:p>
                  </a:txBody>
                  <a:tcPr/>
                </a:tc>
                <a:tc>
                  <a:txBody>
                    <a:bodyPr/>
                    <a:lstStyle/>
                    <a:p>
                      <a:pPr algn="ctr"/>
                      <a:r>
                        <a:rPr lang="en-US" sz="2000" dirty="0" smtClean="0">
                          <a:solidFill>
                            <a:schemeClr val="bg1">
                              <a:lumMod val="10000"/>
                            </a:schemeClr>
                          </a:solidFill>
                          <a:latin typeface="Franklin Gothic Book"/>
                          <a:cs typeface="Franklin Gothic Book"/>
                        </a:rPr>
                        <a:t>2000</a:t>
                      </a:r>
                      <a:endParaRPr lang="en-US" sz="2000" dirty="0">
                        <a:solidFill>
                          <a:schemeClr val="bg1">
                            <a:lumMod val="10000"/>
                          </a:schemeClr>
                        </a:solidFill>
                        <a:latin typeface="Franklin Gothic Book"/>
                        <a:cs typeface="Franklin Gothic Book"/>
                      </a:endParaRPr>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646336150"/>
              </p:ext>
            </p:extLst>
          </p:nvPr>
        </p:nvGraphicFramePr>
        <p:xfrm>
          <a:off x="138989" y="1155797"/>
          <a:ext cx="880245" cy="5449824"/>
        </p:xfrm>
        <a:graphic>
          <a:graphicData uri="http://schemas.openxmlformats.org/drawingml/2006/table">
            <a:tbl>
              <a:tblPr firstRow="1" bandRow="1">
                <a:tableStyleId>{2D5ABB26-0587-4C30-8999-92F81FD0307C}</a:tableStyleId>
              </a:tblPr>
              <a:tblGrid>
                <a:gridCol w="880245"/>
              </a:tblGrid>
              <a:tr h="1362456">
                <a:tc>
                  <a:txBody>
                    <a:bodyPr/>
                    <a:lstStyle/>
                    <a:p>
                      <a:pPr algn="r"/>
                      <a:r>
                        <a:rPr lang="en-US" sz="2000" dirty="0" smtClean="0">
                          <a:solidFill>
                            <a:schemeClr val="bg1">
                              <a:lumMod val="10000"/>
                            </a:schemeClr>
                          </a:solidFill>
                          <a:latin typeface="Franklin Gothic Book"/>
                          <a:cs typeface="Franklin Gothic Book"/>
                        </a:rPr>
                        <a:t>75%</a:t>
                      </a:r>
                      <a:endParaRPr lang="en-US" sz="2000" dirty="0">
                        <a:solidFill>
                          <a:schemeClr val="bg1">
                            <a:lumMod val="10000"/>
                          </a:schemeClr>
                        </a:solidFill>
                        <a:latin typeface="Franklin Gothic Book"/>
                        <a:cs typeface="Franklin Gothic Book"/>
                      </a:endParaRPr>
                    </a:p>
                  </a:txBody>
                  <a:tcPr/>
                </a:tc>
              </a:tr>
              <a:tr h="1362456">
                <a:tc>
                  <a:txBody>
                    <a:bodyPr/>
                    <a:lstStyle/>
                    <a:p>
                      <a:pPr algn="r"/>
                      <a:r>
                        <a:rPr lang="en-US" sz="2000" dirty="0" smtClean="0">
                          <a:solidFill>
                            <a:schemeClr val="bg1">
                              <a:lumMod val="10000"/>
                            </a:schemeClr>
                          </a:solidFill>
                          <a:latin typeface="Franklin Gothic Book"/>
                          <a:cs typeface="Franklin Gothic Book"/>
                        </a:rPr>
                        <a:t>50%</a:t>
                      </a:r>
                      <a:endParaRPr lang="en-US" sz="2000" dirty="0">
                        <a:solidFill>
                          <a:schemeClr val="bg1">
                            <a:lumMod val="10000"/>
                          </a:schemeClr>
                        </a:solidFill>
                        <a:latin typeface="Franklin Gothic Book"/>
                        <a:cs typeface="Franklin Gothic Book"/>
                      </a:endParaRPr>
                    </a:p>
                  </a:txBody>
                  <a:tcPr/>
                </a:tc>
              </a:tr>
              <a:tr h="1362456">
                <a:tc>
                  <a:txBody>
                    <a:bodyPr/>
                    <a:lstStyle/>
                    <a:p>
                      <a:pPr algn="r"/>
                      <a:r>
                        <a:rPr lang="en-US" sz="2000" dirty="0" smtClean="0">
                          <a:solidFill>
                            <a:schemeClr val="bg1">
                              <a:lumMod val="10000"/>
                            </a:schemeClr>
                          </a:solidFill>
                          <a:latin typeface="Franklin Gothic Book"/>
                          <a:cs typeface="Franklin Gothic Book"/>
                        </a:rPr>
                        <a:t>25%</a:t>
                      </a:r>
                      <a:endParaRPr lang="en-US" sz="2000" dirty="0">
                        <a:solidFill>
                          <a:schemeClr val="bg1">
                            <a:lumMod val="10000"/>
                          </a:schemeClr>
                        </a:solidFill>
                        <a:latin typeface="Franklin Gothic Book"/>
                        <a:cs typeface="Franklin Gothic Book"/>
                      </a:endParaRPr>
                    </a:p>
                  </a:txBody>
                  <a:tcPr/>
                </a:tc>
              </a:tr>
              <a:tr h="1362456">
                <a:tc>
                  <a:txBody>
                    <a:bodyPr/>
                    <a:lstStyle/>
                    <a:p>
                      <a:pPr algn="r"/>
                      <a:r>
                        <a:rPr lang="en-US" sz="2000" dirty="0" smtClean="0">
                          <a:solidFill>
                            <a:schemeClr val="bg1">
                              <a:lumMod val="10000"/>
                            </a:schemeClr>
                          </a:solidFill>
                          <a:latin typeface="Franklin Gothic Book"/>
                          <a:cs typeface="Franklin Gothic Book"/>
                        </a:rPr>
                        <a:t>0</a:t>
                      </a:r>
                      <a:endParaRPr lang="en-US" sz="2000" dirty="0">
                        <a:solidFill>
                          <a:schemeClr val="bg1">
                            <a:lumMod val="10000"/>
                          </a:schemeClr>
                        </a:solidFill>
                        <a:latin typeface="Franklin Gothic Book"/>
                        <a:cs typeface="Franklin Gothic Book"/>
                      </a:endParaRPr>
                    </a:p>
                  </a:txBody>
                  <a:tcPr/>
                </a:tc>
              </a:tr>
            </a:tbl>
          </a:graphicData>
        </a:graphic>
      </p:graphicFrame>
      <p:graphicFrame>
        <p:nvGraphicFramePr>
          <p:cNvPr id="50" name="Table 49"/>
          <p:cNvGraphicFramePr>
            <a:graphicFrameLocks noGrp="1"/>
          </p:cNvGraphicFramePr>
          <p:nvPr>
            <p:extLst>
              <p:ext uri="{D42A27DB-BD31-4B8C-83A1-F6EECF244321}">
                <p14:modId xmlns:p14="http://schemas.microsoft.com/office/powerpoint/2010/main" val="1255748539"/>
              </p:ext>
            </p:extLst>
          </p:nvPr>
        </p:nvGraphicFramePr>
        <p:xfrm>
          <a:off x="8146696" y="5464248"/>
          <a:ext cx="960729" cy="396240"/>
        </p:xfrm>
        <a:graphic>
          <a:graphicData uri="http://schemas.openxmlformats.org/drawingml/2006/table">
            <a:tbl>
              <a:tblPr firstRow="1" bandRow="1">
                <a:tableStyleId>{2D5ABB26-0587-4C30-8999-92F81FD0307C}</a:tableStyleId>
              </a:tblPr>
              <a:tblGrid>
                <a:gridCol w="960729"/>
              </a:tblGrid>
              <a:tr h="370840">
                <a:tc>
                  <a:txBody>
                    <a:bodyPr/>
                    <a:lstStyle/>
                    <a:p>
                      <a:pPr algn="ctr"/>
                      <a:r>
                        <a:rPr lang="en-US" sz="2000" dirty="0" smtClean="0">
                          <a:solidFill>
                            <a:schemeClr val="bg1">
                              <a:lumMod val="10000"/>
                            </a:schemeClr>
                          </a:solidFill>
                          <a:latin typeface="Franklin Gothic Book"/>
                          <a:cs typeface="Franklin Gothic Book"/>
                        </a:rPr>
                        <a:t>2003</a:t>
                      </a:r>
                      <a:endParaRPr lang="en-US" sz="2000" dirty="0">
                        <a:solidFill>
                          <a:schemeClr val="bg1">
                            <a:lumMod val="10000"/>
                          </a:schemeClr>
                        </a:solidFill>
                        <a:latin typeface="Franklin Gothic Book"/>
                        <a:cs typeface="Franklin Gothic Book"/>
                      </a:endParaRPr>
                    </a:p>
                  </a:txBody>
                  <a:tcPr/>
                </a:tc>
              </a:tr>
            </a:tbl>
          </a:graphicData>
        </a:graphic>
      </p:graphicFrame>
      <p:sp>
        <p:nvSpPr>
          <p:cNvPr id="20" name="Rectangle 19"/>
          <p:cNvSpPr/>
          <p:nvPr/>
        </p:nvSpPr>
        <p:spPr>
          <a:xfrm>
            <a:off x="987551" y="4769505"/>
            <a:ext cx="234087" cy="672999"/>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044976" y="4016040"/>
            <a:ext cx="234087" cy="1426465"/>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402244" y="3335727"/>
            <a:ext cx="234087" cy="2106778"/>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2759512" y="2955336"/>
            <a:ext cx="234087" cy="2487169"/>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116780" y="2779771"/>
            <a:ext cx="234087" cy="2662733"/>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474048" y="2918760"/>
            <a:ext cx="234087" cy="2523744"/>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831316" y="2926076"/>
            <a:ext cx="234087" cy="2516428"/>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188584" y="2852924"/>
            <a:ext cx="234087" cy="2589582"/>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545852" y="2743196"/>
            <a:ext cx="234087" cy="2699310"/>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903120" y="2596891"/>
            <a:ext cx="234087" cy="2845614"/>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260388" y="2421326"/>
            <a:ext cx="234087" cy="3021178"/>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617656" y="2275022"/>
            <a:ext cx="234087" cy="3167482"/>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5974924" y="2201871"/>
            <a:ext cx="234087" cy="3240634"/>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332192" y="2062881"/>
            <a:ext cx="234087" cy="3379623"/>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6689460" y="1945838"/>
            <a:ext cx="234087" cy="3496666"/>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046728" y="1960468"/>
            <a:ext cx="234087" cy="3482035"/>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403996" y="1989730"/>
            <a:ext cx="234087" cy="3452776"/>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761264" y="2026305"/>
            <a:ext cx="234087" cy="3416200"/>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8118532" y="2026305"/>
            <a:ext cx="234087" cy="3416199"/>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8475799" y="2062882"/>
            <a:ext cx="234087" cy="3379624"/>
          </a:xfrm>
          <a:prstGeom prst="rect">
            <a:avLst/>
          </a:prstGeom>
          <a:solidFill>
            <a:schemeClr val="accent1">
              <a:lumMod val="50000"/>
            </a:schemeClr>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rot="16200000">
            <a:off x="-1761410" y="3226002"/>
            <a:ext cx="3922933" cy="400110"/>
          </a:xfrm>
          <a:prstGeom prst="rect">
            <a:avLst/>
          </a:prstGeom>
          <a:noFill/>
        </p:spPr>
        <p:txBody>
          <a:bodyPr wrap="none" rtlCol="0">
            <a:spAutoFit/>
          </a:bodyPr>
          <a:lstStyle/>
          <a:p>
            <a:r>
              <a:rPr lang="en-US" sz="2000" dirty="0" smtClean="0">
                <a:latin typeface="Franklin Gothic Book"/>
                <a:cs typeface="Franklin Gothic Book"/>
              </a:rPr>
              <a:t>% of HMO Enrollment as For-Profit</a:t>
            </a:r>
            <a:endParaRPr lang="en-US" sz="2000" dirty="0">
              <a:latin typeface="Franklin Gothic Book"/>
              <a:cs typeface="Franklin Gothic Book"/>
            </a:endParaRPr>
          </a:p>
        </p:txBody>
      </p:sp>
      <p:graphicFrame>
        <p:nvGraphicFramePr>
          <p:cNvPr id="61" name="Table 60"/>
          <p:cNvGraphicFramePr>
            <a:graphicFrameLocks noGrp="1"/>
          </p:cNvGraphicFramePr>
          <p:nvPr>
            <p:extLst>
              <p:ext uri="{D42A27DB-BD31-4B8C-83A1-F6EECF244321}">
                <p14:modId xmlns:p14="http://schemas.microsoft.com/office/powerpoint/2010/main" val="684883004"/>
              </p:ext>
            </p:extLst>
          </p:nvPr>
        </p:nvGraphicFramePr>
        <p:xfrm>
          <a:off x="306020" y="5464248"/>
          <a:ext cx="1604955" cy="396240"/>
        </p:xfrm>
        <a:graphic>
          <a:graphicData uri="http://schemas.openxmlformats.org/drawingml/2006/table">
            <a:tbl>
              <a:tblPr firstRow="1" bandRow="1">
                <a:tableStyleId>{2D5ABB26-0587-4C30-8999-92F81FD0307C}</a:tableStyleId>
              </a:tblPr>
              <a:tblGrid>
                <a:gridCol w="1604955"/>
              </a:tblGrid>
              <a:tr h="370840">
                <a:tc>
                  <a:txBody>
                    <a:bodyPr/>
                    <a:lstStyle/>
                    <a:p>
                      <a:pPr algn="ctr"/>
                      <a:r>
                        <a:rPr lang="en-US" sz="2000" dirty="0" smtClean="0">
                          <a:solidFill>
                            <a:schemeClr val="bg1">
                              <a:lumMod val="10000"/>
                            </a:schemeClr>
                          </a:solidFill>
                          <a:latin typeface="Franklin Gothic Book"/>
                          <a:cs typeface="Franklin Gothic Book"/>
                        </a:rPr>
                        <a:t>1980</a:t>
                      </a:r>
                      <a:endParaRPr lang="en-US" sz="2000" dirty="0">
                        <a:solidFill>
                          <a:schemeClr val="bg1">
                            <a:lumMod val="10000"/>
                          </a:schemeClr>
                        </a:solidFill>
                        <a:latin typeface="Franklin Gothic Book"/>
                        <a:cs typeface="Franklin Gothic Book"/>
                      </a:endParaRPr>
                    </a:p>
                  </a:txBody>
                  <a:tcPr/>
                </a:tc>
              </a:tr>
            </a:tbl>
          </a:graphicData>
        </a:graphic>
      </p:graphicFrame>
      <p:cxnSp>
        <p:nvCxnSpPr>
          <p:cNvPr id="52" name="Straight Connector 51"/>
          <p:cNvCxnSpPr/>
          <p:nvPr/>
        </p:nvCxnSpPr>
        <p:spPr>
          <a:xfrm>
            <a:off x="958290" y="5435194"/>
            <a:ext cx="7819949" cy="0"/>
          </a:xfrm>
          <a:prstGeom prst="line">
            <a:avLst/>
          </a:prstGeom>
          <a:ln w="38100">
            <a:solidFill>
              <a:srgbClr val="001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17010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4" name="Text Box 1032"/>
          <p:cNvSpPr txBox="1">
            <a:spLocks noChangeArrowheads="1"/>
          </p:cNvSpPr>
          <p:nvPr/>
        </p:nvSpPr>
        <p:spPr bwMode="auto">
          <a:xfrm>
            <a:off x="1730297" y="1323279"/>
            <a:ext cx="5622074" cy="400110"/>
          </a:xfrm>
          <a:prstGeom prst="rect">
            <a:avLst/>
          </a:prstGeom>
          <a:noFill/>
          <a:ln w="9525">
            <a:noFill/>
            <a:miter lim="800000"/>
            <a:headEnd/>
            <a:tailEnd/>
          </a:ln>
          <a:effectLst/>
        </p:spPr>
        <p:txBody>
          <a:bodyPr wrap="square">
            <a:spAutoFit/>
          </a:bodyPr>
          <a:lstStyle/>
          <a:p>
            <a:pPr algn="ctr"/>
            <a:r>
              <a:rPr lang="en-US" sz="2000" dirty="0">
                <a:latin typeface="Franklin Gothic Book"/>
                <a:cs typeface="Franklin Gothic Book"/>
              </a:rPr>
              <a:t>A town’s only hospital will not compete with itself</a:t>
            </a:r>
          </a:p>
        </p:txBody>
      </p:sp>
      <p:sp>
        <p:nvSpPr>
          <p:cNvPr id="6" name="TextBox 5"/>
          <p:cNvSpPr txBox="1"/>
          <p:nvPr/>
        </p:nvSpPr>
        <p:spPr>
          <a:xfrm>
            <a:off x="3386937" y="6253249"/>
            <a:ext cx="5757065"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a:t>
            </a:r>
            <a:r>
              <a:rPr lang="en-US" sz="1600" dirty="0" err="1" smtClean="0">
                <a:solidFill>
                  <a:schemeClr val="bg2"/>
                </a:solidFill>
                <a:latin typeface="Franklin Gothic Book" pitchFamily="34" charset="0"/>
              </a:rPr>
              <a:t>Kronick</a:t>
            </a:r>
            <a:r>
              <a:rPr lang="en-US" sz="1600" dirty="0" smtClean="0">
                <a:solidFill>
                  <a:schemeClr val="bg2"/>
                </a:solidFill>
                <a:latin typeface="Franklin Gothic Book" pitchFamily="34" charset="0"/>
              </a:rPr>
              <a:t> R et al. N </a:t>
            </a:r>
            <a:r>
              <a:rPr lang="en-US" sz="1600" dirty="0" err="1" smtClean="0">
                <a:solidFill>
                  <a:schemeClr val="bg2"/>
                </a:solidFill>
                <a:latin typeface="Franklin Gothic Book" pitchFamily="34" charset="0"/>
              </a:rPr>
              <a:t>Engl</a:t>
            </a:r>
            <a:r>
              <a:rPr lang="en-US" sz="1600" dirty="0" smtClean="0">
                <a:solidFill>
                  <a:schemeClr val="bg2"/>
                </a:solidFill>
                <a:latin typeface="Franklin Gothic Book" pitchFamily="34" charset="0"/>
              </a:rPr>
              <a:t> J Med 1993;328:148-152.</a:t>
            </a:r>
          </a:p>
        </p:txBody>
      </p:sp>
      <p:sp>
        <p:nvSpPr>
          <p:cNvPr id="11" name="Title 10"/>
          <p:cNvSpPr>
            <a:spLocks noGrp="1"/>
          </p:cNvSpPr>
          <p:nvPr>
            <p:ph type="title"/>
          </p:nvPr>
        </p:nvSpPr>
        <p:spPr>
          <a:xfrm>
            <a:off x="0" y="171898"/>
            <a:ext cx="9144000" cy="1143000"/>
          </a:xfrm>
        </p:spPr>
        <p:txBody>
          <a:bodyPr>
            <a:noAutofit/>
          </a:bodyPr>
          <a:lstStyle/>
          <a:p>
            <a:r>
              <a:rPr lang="en-US" sz="4000" dirty="0" smtClean="0"/>
              <a:t>Half of Americans Live Where</a:t>
            </a:r>
            <a:br>
              <a:rPr lang="en-US" sz="4000" dirty="0" smtClean="0"/>
            </a:br>
            <a:r>
              <a:rPr lang="en-US" sz="4000" dirty="0" smtClean="0"/>
              <a:t> Population Is Too Low for Competition</a:t>
            </a:r>
            <a:endParaRPr lang="en-US" sz="4000"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221" y="1692031"/>
            <a:ext cx="6435186" cy="4144634"/>
          </a:xfrm>
          <a:prstGeom prst="rect">
            <a:avLst/>
          </a:prstGeom>
          <a:ln>
            <a:noFill/>
          </a:ln>
          <a:effectLst>
            <a:softEdge rad="112500"/>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 name="TextBox 8"/>
          <p:cNvSpPr txBox="1"/>
          <p:nvPr/>
        </p:nvSpPr>
        <p:spPr>
          <a:xfrm>
            <a:off x="6391521" y="3290227"/>
            <a:ext cx="2474139" cy="1323439"/>
          </a:xfrm>
          <a:prstGeom prst="rect">
            <a:avLst/>
          </a:prstGeom>
          <a:solidFill>
            <a:schemeClr val="accent1">
              <a:lumMod val="50000"/>
            </a:schemeClr>
          </a:solidFill>
          <a:ln>
            <a:solidFill>
              <a:schemeClr val="tx1"/>
            </a:solidFill>
          </a:ln>
        </p:spPr>
        <p:txBody>
          <a:bodyPr wrap="square" rtlCol="0">
            <a:spAutoFit/>
          </a:bodyPr>
          <a:lstStyle/>
          <a:p>
            <a:pPr algn="ctr"/>
            <a:r>
              <a:rPr lang="en-US" sz="2000" dirty="0" smtClean="0">
                <a:solidFill>
                  <a:schemeClr val="bg1"/>
                </a:solidFill>
                <a:latin typeface="Franklin Gothic Book"/>
                <a:cs typeface="Franklin Gothic Book"/>
              </a:rPr>
              <a:t>Highlighted areas are health markets with populations greater than 360,000</a:t>
            </a:r>
            <a:endParaRPr lang="en-US" sz="2000" dirty="0">
              <a:solidFill>
                <a:schemeClr val="bg1"/>
              </a:solidFill>
              <a:latin typeface="Franklin Gothic Book"/>
              <a:cs typeface="Franklin Gothic Book"/>
            </a:endParaRPr>
          </a:p>
        </p:txBody>
      </p:sp>
    </p:spTree>
    <p:extLst>
      <p:ext uri="{BB962C8B-B14F-4D97-AF65-F5344CB8AC3E}">
        <p14:creationId xmlns:p14="http://schemas.microsoft.com/office/powerpoint/2010/main" val="47700626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p:txBody>
          <a:bodyPr>
            <a:normAutofit fontScale="90000"/>
          </a:bodyPr>
          <a:lstStyle/>
          <a:p>
            <a:r>
              <a:rPr lang="en-US" sz="4800" dirty="0">
                <a:latin typeface="Franklin Gothic Medium"/>
                <a:cs typeface="Franklin Gothic Medium"/>
              </a:rPr>
              <a:t>Insurers Morphing into ACOs:</a:t>
            </a:r>
            <a:br>
              <a:rPr lang="en-US" sz="4800" dirty="0">
                <a:latin typeface="Franklin Gothic Medium"/>
                <a:cs typeface="Franklin Gothic Medium"/>
              </a:rPr>
            </a:br>
            <a:r>
              <a:rPr lang="en-US" sz="2700" dirty="0">
                <a:latin typeface="Franklin Gothic Medium"/>
                <a:cs typeface="Franklin Gothic Medium"/>
              </a:rPr>
              <a:t>Purchases of Clinics and Practices, 2011</a:t>
            </a:r>
          </a:p>
        </p:txBody>
      </p:sp>
      <p:graphicFrame>
        <p:nvGraphicFramePr>
          <p:cNvPr id="2" name="Diagram 1"/>
          <p:cNvGraphicFramePr/>
          <p:nvPr>
            <p:extLst>
              <p:ext uri="{D42A27DB-BD31-4B8C-83A1-F6EECF244321}">
                <p14:modId xmlns:p14="http://schemas.microsoft.com/office/powerpoint/2010/main" val="1360679246"/>
              </p:ext>
            </p:extLst>
          </p:nvPr>
        </p:nvGraphicFramePr>
        <p:xfrm>
          <a:off x="362874" y="1394814"/>
          <a:ext cx="8527527" cy="4319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6308" name="Text Box 4"/>
          <p:cNvSpPr txBox="1">
            <a:spLocks noChangeArrowheads="1"/>
          </p:cNvSpPr>
          <p:nvPr/>
        </p:nvSpPr>
        <p:spPr bwMode="auto">
          <a:xfrm>
            <a:off x="687388" y="6361113"/>
            <a:ext cx="3514725" cy="3413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945" tIns="41473" rIns="82945" bIns="41473">
            <a:spAutoFit/>
          </a:bodyPr>
          <a:lstStyle>
            <a:lvl1pPr defTabSz="828675">
              <a:defRPr sz="2400">
                <a:solidFill>
                  <a:schemeClr val="tx1"/>
                </a:solidFill>
                <a:latin typeface="Times New Roman" charset="0"/>
                <a:ea typeface="ＭＳ Ｐゴシック" charset="0"/>
              </a:defRPr>
            </a:lvl1pPr>
            <a:lvl2pPr marL="742950" indent="-285750" defTabSz="828675">
              <a:defRPr sz="2400">
                <a:solidFill>
                  <a:schemeClr val="tx1"/>
                </a:solidFill>
                <a:latin typeface="Times New Roman" charset="0"/>
                <a:ea typeface="ＭＳ Ｐゴシック" charset="0"/>
              </a:defRPr>
            </a:lvl2pPr>
            <a:lvl3pPr marL="1143000" indent="-228600" defTabSz="828675">
              <a:defRPr sz="2400">
                <a:solidFill>
                  <a:schemeClr val="tx1"/>
                </a:solidFill>
                <a:latin typeface="Times New Roman" charset="0"/>
                <a:ea typeface="ＭＳ Ｐゴシック" charset="0"/>
              </a:defRPr>
            </a:lvl3pPr>
            <a:lvl4pPr marL="1600200" indent="-228600" defTabSz="828675">
              <a:defRPr sz="2400">
                <a:solidFill>
                  <a:schemeClr val="tx1"/>
                </a:solidFill>
                <a:latin typeface="Times New Roman" charset="0"/>
                <a:ea typeface="ＭＳ Ｐゴシック" charset="0"/>
              </a:defRPr>
            </a:lvl4pPr>
            <a:lvl5pPr marL="2057400" indent="-228600" defTabSz="828675">
              <a:defRPr sz="2400">
                <a:solidFill>
                  <a:schemeClr val="tx1"/>
                </a:solidFill>
                <a:latin typeface="Times New Roman"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Times New Roman" charset="0"/>
                <a:ea typeface="ＭＳ Ｐゴシック" charset="0"/>
              </a:defRPr>
            </a:lvl9pPr>
          </a:lstStyle>
          <a:p>
            <a:pPr eaLnBrk="1">
              <a:lnSpc>
                <a:spcPct val="93000"/>
              </a:lnSpc>
              <a:buClr>
                <a:srgbClr val="000000"/>
              </a:buClr>
              <a:buSzPct val="45000"/>
              <a:buFont typeface="Wingdings" charset="0"/>
              <a:buNone/>
              <a:defRPr/>
            </a:pPr>
            <a:r>
              <a:rPr lang="en-US" sz="1800" smtClean="0">
                <a:solidFill>
                  <a:schemeClr val="bg1"/>
                </a:solidFill>
                <a:cs typeface="+mn-cs"/>
              </a:rPr>
              <a:t>Source: Business Insurance, 1/15/12</a:t>
            </a:r>
          </a:p>
        </p:txBody>
      </p:sp>
    </p:spTree>
    <p:extLst>
      <p:ext uri="{BB962C8B-B14F-4D97-AF65-F5344CB8AC3E}">
        <p14:creationId xmlns:p14="http://schemas.microsoft.com/office/powerpoint/2010/main" val="215770004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3386937" y="6253249"/>
            <a:ext cx="5757065"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Medscape July 9, 2012</a:t>
            </a:r>
          </a:p>
        </p:txBody>
      </p:sp>
      <p:sp>
        <p:nvSpPr>
          <p:cNvPr id="2" name="Title 1"/>
          <p:cNvSpPr>
            <a:spLocks noGrp="1"/>
          </p:cNvSpPr>
          <p:nvPr>
            <p:ph type="title"/>
          </p:nvPr>
        </p:nvSpPr>
        <p:spPr/>
        <p:txBody>
          <a:bodyPr>
            <a:normAutofit fontScale="90000"/>
          </a:bodyPr>
          <a:lstStyle/>
          <a:p>
            <a:r>
              <a:rPr lang="en-US" dirty="0" smtClean="0"/>
              <a:t>More Doctors Are </a:t>
            </a:r>
            <a:br>
              <a:rPr lang="en-US" dirty="0" smtClean="0"/>
            </a:br>
            <a:r>
              <a:rPr lang="en-US" dirty="0" smtClean="0"/>
              <a:t>Hospital Employees</a:t>
            </a:r>
            <a:endParaRPr lang="en-US" dirty="0"/>
          </a:p>
        </p:txBody>
      </p:sp>
      <p:sp>
        <p:nvSpPr>
          <p:cNvPr id="4" name="TextBox 3"/>
          <p:cNvSpPr txBox="1"/>
          <p:nvPr/>
        </p:nvSpPr>
        <p:spPr>
          <a:xfrm>
            <a:off x="0" y="1921436"/>
            <a:ext cx="1674165" cy="1631216"/>
          </a:xfrm>
          <a:prstGeom prst="rect">
            <a:avLst/>
          </a:prstGeom>
          <a:noFill/>
        </p:spPr>
        <p:txBody>
          <a:bodyPr wrap="square" rtlCol="0">
            <a:spAutoFit/>
          </a:bodyPr>
          <a:lstStyle/>
          <a:p>
            <a:r>
              <a:rPr lang="en-US" sz="2000" dirty="0" smtClean="0">
                <a:latin typeface="Franklin Gothic Book"/>
                <a:cs typeface="Franklin Gothic Book"/>
              </a:rPr>
              <a:t>Percent of newly hired physicians employed by hospitals</a:t>
            </a:r>
            <a:endParaRPr lang="en-US" sz="2000" dirty="0">
              <a:latin typeface="Franklin Gothic Book"/>
              <a:cs typeface="Franklin Gothic Book"/>
            </a:endParaRPr>
          </a:p>
        </p:txBody>
      </p:sp>
      <p:graphicFrame>
        <p:nvGraphicFramePr>
          <p:cNvPr id="5" name="Chart 4"/>
          <p:cNvGraphicFramePr/>
          <p:nvPr>
            <p:extLst>
              <p:ext uri="{D42A27DB-BD31-4B8C-83A1-F6EECF244321}">
                <p14:modId xmlns:p14="http://schemas.microsoft.com/office/powerpoint/2010/main" val="3445516346"/>
              </p:ext>
            </p:extLst>
          </p:nvPr>
        </p:nvGraphicFramePr>
        <p:xfrm>
          <a:off x="1532246" y="1644395"/>
          <a:ext cx="7135481"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4392179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3386937" y="6253249"/>
            <a:ext cx="5757065" cy="338554"/>
          </a:xfrm>
          <a:prstGeom prst="rect">
            <a:avLst/>
          </a:prstGeom>
          <a:noFill/>
        </p:spPr>
        <p:txBody>
          <a:bodyPr wrap="square" rtlCol="0" anchor="ctr">
            <a:spAutoFit/>
          </a:bodyPr>
          <a:lstStyle/>
          <a:p>
            <a:pPr algn="r"/>
            <a:r>
              <a:rPr lang="en-US" sz="1600" dirty="0" smtClean="0">
                <a:solidFill>
                  <a:schemeClr val="bg2"/>
                </a:solidFill>
                <a:latin typeface="Franklin Gothic Book" pitchFamily="34" charset="0"/>
              </a:rPr>
              <a:t>Source: Wall Street Journal. Aug. 27, 2012</a:t>
            </a:r>
          </a:p>
        </p:txBody>
      </p:sp>
      <p:sp>
        <p:nvSpPr>
          <p:cNvPr id="2" name="Title 1"/>
          <p:cNvSpPr>
            <a:spLocks noGrp="1"/>
          </p:cNvSpPr>
          <p:nvPr>
            <p:ph type="title"/>
          </p:nvPr>
        </p:nvSpPr>
        <p:spPr/>
        <p:txBody>
          <a:bodyPr>
            <a:noAutofit/>
          </a:bodyPr>
          <a:lstStyle/>
          <a:p>
            <a:r>
              <a:rPr lang="en-US" sz="4000" dirty="0" smtClean="0"/>
              <a:t>Fees Rise </a:t>
            </a:r>
            <a:br>
              <a:rPr lang="en-US" sz="4000" dirty="0" smtClean="0"/>
            </a:br>
            <a:r>
              <a:rPr lang="en-US" sz="4000" dirty="0" smtClean="0"/>
              <a:t>When Hospitals Buy Practices</a:t>
            </a:r>
            <a:endParaRPr lang="en-US" sz="4000" dirty="0"/>
          </a:p>
        </p:txBody>
      </p:sp>
      <p:sp>
        <p:nvSpPr>
          <p:cNvPr id="4" name="TextBox 3"/>
          <p:cNvSpPr txBox="1"/>
          <p:nvPr/>
        </p:nvSpPr>
        <p:spPr>
          <a:xfrm>
            <a:off x="1" y="1921436"/>
            <a:ext cx="1245316" cy="707886"/>
          </a:xfrm>
          <a:prstGeom prst="rect">
            <a:avLst/>
          </a:prstGeom>
          <a:noFill/>
        </p:spPr>
        <p:txBody>
          <a:bodyPr wrap="square" rtlCol="0">
            <a:spAutoFit/>
          </a:bodyPr>
          <a:lstStyle/>
          <a:p>
            <a:r>
              <a:rPr lang="en-US" sz="2000" dirty="0" smtClean="0">
                <a:latin typeface="Franklin Gothic Book"/>
                <a:cs typeface="Franklin Gothic Book"/>
              </a:rPr>
              <a:t>Medicare payment</a:t>
            </a:r>
            <a:endParaRPr lang="en-US" sz="2000" dirty="0">
              <a:latin typeface="Franklin Gothic Book"/>
              <a:cs typeface="Franklin Gothic Book"/>
            </a:endParaRPr>
          </a:p>
        </p:txBody>
      </p:sp>
      <p:graphicFrame>
        <p:nvGraphicFramePr>
          <p:cNvPr id="5" name="Chart 4"/>
          <p:cNvGraphicFramePr/>
          <p:nvPr>
            <p:extLst>
              <p:ext uri="{D42A27DB-BD31-4B8C-83A1-F6EECF244321}">
                <p14:modId xmlns:p14="http://schemas.microsoft.com/office/powerpoint/2010/main" val="2345066966"/>
              </p:ext>
            </p:extLst>
          </p:nvPr>
        </p:nvGraphicFramePr>
        <p:xfrm>
          <a:off x="1055631" y="1484371"/>
          <a:ext cx="7834769" cy="4436620"/>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4867696" y="5608899"/>
            <a:ext cx="270662" cy="270662"/>
          </a:xfrm>
          <a:prstGeom prst="rect">
            <a:avLst/>
          </a:prstGeom>
          <a:solidFill>
            <a:srgbClr val="800000"/>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flipH="1">
            <a:off x="2887814" y="5608899"/>
            <a:ext cx="279081" cy="270662"/>
          </a:xfrm>
          <a:prstGeom prst="rect">
            <a:avLst/>
          </a:prstGeom>
          <a:solidFill>
            <a:srgbClr val="005148"/>
          </a:solidFill>
          <a:ln w="9525" cmpd="sng">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004918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le 1"/>
          <p:cNvSpPr>
            <a:spLocks noGrp="1"/>
          </p:cNvSpPr>
          <p:nvPr>
            <p:ph type="title" idx="4294967295"/>
          </p:nvPr>
        </p:nvSpPr>
        <p:spPr/>
        <p:txBody>
          <a:bodyPr>
            <a:normAutofit/>
          </a:bodyPr>
          <a:lstStyle/>
          <a:p>
            <a:pPr eaLnBrk="1" hangingPunct="1">
              <a:defRPr/>
            </a:pPr>
            <a:r>
              <a:rPr lang="en-US" sz="4000" dirty="0">
                <a:solidFill>
                  <a:srgbClr val="003300"/>
                </a:solidFill>
                <a:latin typeface="Franklin Gothic Medium"/>
                <a:cs typeface="Franklin Gothic Medium"/>
              </a:rPr>
              <a:t>ACO </a:t>
            </a:r>
            <a:r>
              <a:rPr lang="en-US" sz="4000" dirty="0" smtClean="0">
                <a:solidFill>
                  <a:srgbClr val="003300"/>
                </a:solidFill>
                <a:latin typeface="Franklin Gothic Medium"/>
                <a:cs typeface="Franklin Gothic Medium"/>
              </a:rPr>
              <a:t>Cost-Cutting </a:t>
            </a:r>
            <a:r>
              <a:rPr lang="en-US" sz="4000" dirty="0">
                <a:solidFill>
                  <a:srgbClr val="003300"/>
                </a:solidFill>
                <a:latin typeface="Franklin Gothic Medium"/>
                <a:cs typeface="Franklin Gothic Medium"/>
              </a:rPr>
              <a:t>Armamentarium</a:t>
            </a:r>
          </a:p>
        </p:txBody>
      </p:sp>
      <p:sp>
        <p:nvSpPr>
          <p:cNvPr id="229379" name="Content Placeholder 2"/>
          <p:cNvSpPr>
            <a:spLocks noGrp="1"/>
          </p:cNvSpPr>
          <p:nvPr>
            <p:ph idx="4294967295"/>
          </p:nvPr>
        </p:nvSpPr>
        <p:spPr>
          <a:xfrm>
            <a:off x="374729" y="1212294"/>
            <a:ext cx="8408459" cy="4525963"/>
          </a:xfrm>
        </p:spPr>
        <p:txBody>
          <a:bodyPr>
            <a:normAutofit/>
          </a:bodyPr>
          <a:lstStyle/>
          <a:p>
            <a:pPr marL="230188" indent="-230188" eaLnBrk="1" hangingPunct="1">
              <a:spcAft>
                <a:spcPts val="1800"/>
              </a:spcAft>
              <a:buClr>
                <a:schemeClr val="tx1"/>
              </a:buClr>
              <a:defRPr/>
            </a:pPr>
            <a:r>
              <a:rPr lang="en-US" sz="2800" dirty="0">
                <a:latin typeface="Franklin Gothic Book"/>
                <a:cs typeface="Franklin Gothic Book"/>
              </a:rPr>
              <a:t>Prevention</a:t>
            </a:r>
          </a:p>
          <a:p>
            <a:pPr marL="230188" indent="-230188" eaLnBrk="1" hangingPunct="1">
              <a:spcAft>
                <a:spcPts val="1800"/>
              </a:spcAft>
              <a:buClr>
                <a:schemeClr val="tx1"/>
              </a:buClr>
              <a:defRPr/>
            </a:pPr>
            <a:r>
              <a:rPr lang="en-US" sz="2800" dirty="0">
                <a:latin typeface="Franklin Gothic Book"/>
                <a:cs typeface="Franklin Gothic Book"/>
              </a:rPr>
              <a:t>Disease management</a:t>
            </a:r>
          </a:p>
          <a:p>
            <a:pPr marL="230188" indent="-230188" eaLnBrk="1" hangingPunct="1">
              <a:spcAft>
                <a:spcPts val="0"/>
              </a:spcAft>
              <a:buClr>
                <a:schemeClr val="tx1"/>
              </a:buClr>
              <a:defRPr/>
            </a:pPr>
            <a:r>
              <a:rPr lang="ja-JP" altLang="en-US" sz="2800" dirty="0">
                <a:latin typeface="Franklin Gothic Book"/>
                <a:cs typeface="Franklin Gothic Book"/>
              </a:rPr>
              <a:t>“</a:t>
            </a:r>
            <a:r>
              <a:rPr lang="en-US" sz="2800" dirty="0">
                <a:latin typeface="Franklin Gothic Book"/>
                <a:cs typeface="Franklin Gothic Book"/>
              </a:rPr>
              <a:t>Care Coordination</a:t>
            </a:r>
            <a:r>
              <a:rPr lang="ja-JP" altLang="en-US" sz="2800" dirty="0" smtClean="0">
                <a:latin typeface="Franklin Gothic Book"/>
                <a:cs typeface="Franklin Gothic Book"/>
              </a:rPr>
              <a:t>”</a:t>
            </a:r>
            <a:endParaRPr lang="en-US" altLang="ja-JP" sz="2800" dirty="0">
              <a:latin typeface="Franklin Gothic Book"/>
              <a:cs typeface="Franklin Gothic Book"/>
            </a:endParaRPr>
          </a:p>
          <a:p>
            <a:pPr marL="630238" lvl="1" indent="-230188">
              <a:spcAft>
                <a:spcPts val="0"/>
              </a:spcAft>
              <a:buClr>
                <a:schemeClr val="tx1"/>
              </a:buClr>
              <a:defRPr/>
            </a:pPr>
            <a:r>
              <a:rPr lang="en-US" sz="2400" dirty="0" smtClean="0">
                <a:latin typeface="Franklin Gothic Book"/>
                <a:cs typeface="Franklin Gothic Book"/>
              </a:rPr>
              <a:t>Consolidation</a:t>
            </a:r>
          </a:p>
          <a:p>
            <a:pPr marL="630238" lvl="1" indent="-230188">
              <a:spcAft>
                <a:spcPts val="0"/>
              </a:spcAft>
              <a:buClr>
                <a:schemeClr val="tx1"/>
              </a:buClr>
              <a:defRPr/>
            </a:pPr>
            <a:r>
              <a:rPr lang="en-US" sz="2400" dirty="0" smtClean="0">
                <a:latin typeface="Franklin Gothic Book"/>
                <a:cs typeface="Franklin Gothic Book"/>
              </a:rPr>
              <a:t>Gate</a:t>
            </a:r>
            <a:r>
              <a:rPr lang="en-US" sz="2400" dirty="0">
                <a:latin typeface="Franklin Gothic Book"/>
                <a:cs typeface="Franklin Gothic Book"/>
              </a:rPr>
              <a:t>-</a:t>
            </a:r>
            <a:r>
              <a:rPr lang="en-US" sz="2400" dirty="0" smtClean="0">
                <a:latin typeface="Franklin Gothic Book"/>
                <a:cs typeface="Franklin Gothic Book"/>
              </a:rPr>
              <a:t>keeping</a:t>
            </a:r>
            <a:endParaRPr lang="en-US" sz="2400" dirty="0">
              <a:latin typeface="Franklin Gothic Book"/>
              <a:cs typeface="Franklin Gothic Book"/>
            </a:endParaRPr>
          </a:p>
          <a:p>
            <a:pPr marL="630238" lvl="1" indent="-230188">
              <a:spcAft>
                <a:spcPts val="1800"/>
              </a:spcAft>
              <a:buClr>
                <a:schemeClr val="tx1"/>
              </a:buClr>
              <a:defRPr/>
            </a:pPr>
            <a:r>
              <a:rPr lang="en-US" sz="2400" dirty="0" smtClean="0">
                <a:latin typeface="Franklin Gothic Book"/>
                <a:cs typeface="Franklin Gothic Book"/>
              </a:rPr>
              <a:t>Utilization Review</a:t>
            </a:r>
            <a:endParaRPr lang="en-US" sz="2400" dirty="0">
              <a:latin typeface="Franklin Gothic Book"/>
              <a:cs typeface="Franklin Gothic Book"/>
            </a:endParaRPr>
          </a:p>
          <a:p>
            <a:pPr marL="230188" indent="-230188" eaLnBrk="1" hangingPunct="1">
              <a:spcAft>
                <a:spcPts val="1800"/>
              </a:spcAft>
              <a:buClr>
                <a:schemeClr val="tx1"/>
              </a:buClr>
              <a:defRPr/>
            </a:pPr>
            <a:r>
              <a:rPr lang="en-US" sz="2800" dirty="0">
                <a:latin typeface="Franklin Gothic Book"/>
                <a:cs typeface="Franklin Gothic Book"/>
              </a:rPr>
              <a:t>Electronic medical records</a:t>
            </a:r>
          </a:p>
          <a:p>
            <a:pPr marL="230188" indent="-230188" eaLnBrk="1" hangingPunct="1">
              <a:spcAft>
                <a:spcPts val="1800"/>
              </a:spcAft>
              <a:buClr>
                <a:schemeClr val="tx1"/>
              </a:buClr>
              <a:defRPr/>
            </a:pPr>
            <a:r>
              <a:rPr lang="en-US" sz="2800" dirty="0">
                <a:latin typeface="Franklin Gothic Book"/>
                <a:cs typeface="Franklin Gothic Book"/>
              </a:rPr>
              <a:t>Report cards and P-4-</a:t>
            </a:r>
            <a:r>
              <a:rPr lang="en-US" sz="2800" dirty="0" smtClean="0">
                <a:latin typeface="Franklin Gothic Book"/>
                <a:cs typeface="Franklin Gothic Book"/>
              </a:rPr>
              <a:t>P</a:t>
            </a:r>
            <a:endParaRPr lang="en-US" sz="2800" dirty="0">
              <a:latin typeface="Franklin Gothic Book"/>
              <a:cs typeface="Franklin Gothic Book"/>
            </a:endParaRPr>
          </a:p>
        </p:txBody>
      </p:sp>
    </p:spTree>
    <p:extLst>
      <p:ext uri="{BB962C8B-B14F-4D97-AF65-F5344CB8AC3E}">
        <p14:creationId xmlns:p14="http://schemas.microsoft.com/office/powerpoint/2010/main" val="35432147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w="9525" cmpd="sng">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2000" dirty="0">
            <a:latin typeface="Franklin Gothic Medium"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5.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6.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7.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8.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9.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0.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1.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2.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3.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4.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5.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6.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7.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8.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9.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0.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1.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2.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3.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4.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5.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6.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7.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8.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9.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0.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1.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2.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70626</TotalTime>
  <Words>7712</Words>
  <Application>Microsoft Office PowerPoint</Application>
  <PresentationFormat>On-screen Show (4:3)</PresentationFormat>
  <Paragraphs>1549</Paragraphs>
  <Slides>212</Slides>
  <Notes>16</Notes>
  <HiddenSlides>0</HiddenSlides>
  <MMClips>0</MMClips>
  <ScaleCrop>false</ScaleCrop>
  <HeadingPairs>
    <vt:vector size="4" baseType="variant">
      <vt:variant>
        <vt:lpstr>Theme</vt:lpstr>
      </vt:variant>
      <vt:variant>
        <vt:i4>1</vt:i4>
      </vt:variant>
      <vt:variant>
        <vt:lpstr>Slide Titles</vt:lpstr>
      </vt:variant>
      <vt:variant>
        <vt:i4>212</vt:i4>
      </vt:variant>
    </vt:vector>
  </HeadingPairs>
  <TitlesOfParts>
    <vt:vector size="213" baseType="lpstr">
      <vt:lpstr>Office Theme</vt:lpstr>
      <vt:lpstr>The Uninsured</vt:lpstr>
      <vt:lpstr>More and More Uninsured Americans</vt:lpstr>
      <vt:lpstr>Uninsured Veterans</vt:lpstr>
      <vt:lpstr>Shrinking Private Insurance, 1960-2011</vt:lpstr>
      <vt:lpstr>Shrinking Retiree Coverage Share of large firms offering retiree health benefits</vt:lpstr>
      <vt:lpstr>Full Time Jobs Provide Little Protection for Hispanics</vt:lpstr>
      <vt:lpstr>Chronically Ill Are Underinsured</vt:lpstr>
      <vt:lpstr>Lack of Insurance  Kills 44,798 US Adults Annually</vt:lpstr>
      <vt:lpstr>Uninsured Children:  Higher Inpatient Mortality</vt:lpstr>
      <vt:lpstr>Medicaid Enrollment</vt:lpstr>
      <vt:lpstr>Many Specialists Won’t See  Kids With Medicaid</vt:lpstr>
      <vt:lpstr>Medicaid Improves Care An RCT in Oregon</vt:lpstr>
      <vt:lpstr>Suffering Among The Insured</vt:lpstr>
      <vt:lpstr>Increasing Un- and Under- Insurance</vt:lpstr>
      <vt:lpstr>Uninsured and Under-Insured Delay Seeking Care for Heart Attacks</vt:lpstr>
      <vt:lpstr>Higher Medication Co-Pays = Worse Asthma Outcomes</vt:lpstr>
      <vt:lpstr>Breast Cancer Patients with Higher Copayments Less Likely to Take Aromatase Inhibitors</vt:lpstr>
      <vt:lpstr>Medicare HMO Copayments Drive  Less Office Visits, More Hospitalizations</vt:lpstr>
      <vt:lpstr>Underinsurance = Poor Access + Financial Stress</vt:lpstr>
      <vt:lpstr>Who Pays for Nursing Home Care?</vt:lpstr>
      <vt:lpstr>Most of the Medically Bankrupt Had Coverage Insurance at Illness Onset</vt:lpstr>
      <vt:lpstr>Even Congressmen Aren’t Protected</vt:lpstr>
      <vt:lpstr>Planning for Retirement?  Don’t Forget Health Care Costs</vt:lpstr>
      <vt:lpstr>High Deductible Insurance</vt:lpstr>
      <vt:lpstr>Americans Lack Assets to  Pay High Deductibles</vt:lpstr>
      <vt:lpstr>High Deductible Plans Financial Suffering for the Chronically Ill</vt:lpstr>
      <vt:lpstr>Higher Copayments =  Kids Without Care</vt:lpstr>
      <vt:lpstr>High Deductible Health Plans: A $1,000 Pay Cut for Women</vt:lpstr>
      <vt:lpstr>Rising  Economic Inequality </vt:lpstr>
      <vt:lpstr>Change in Real Family Income 1979-2011</vt:lpstr>
      <vt:lpstr>Income of the Wealthiest 0.01% As Multiple of Average Income, 1920-2008</vt:lpstr>
      <vt:lpstr>Widening Gap in Life Expectancy Between High and Low Earners</vt:lpstr>
      <vt:lpstr>Labor’s Share  Of National Income Is Shrinking</vt:lpstr>
      <vt:lpstr>Number of People in Poverty</vt:lpstr>
      <vt:lpstr>Child Poverty Rates</vt:lpstr>
      <vt:lpstr>Incarceration Rates</vt:lpstr>
      <vt:lpstr>Persistent Racial Inequalities</vt:lpstr>
      <vt:lpstr>Employment Discrimination White felons get more job offers than Blacks with clean records</vt:lpstr>
      <vt:lpstr>Wealth and Income: The White / Minority gap</vt:lpstr>
      <vt:lpstr>Excess Deaths Among African Americans 83,369 fewer would have died in 2000 if racial gap were eliminated </vt:lpstr>
      <vt:lpstr>Causes of Black/White Disparity  In Life Expectancy</vt:lpstr>
      <vt:lpstr>Blacks Less Likely to Get  Voice Preservation Therapy</vt:lpstr>
      <vt:lpstr>Black Enrollment in US Medical Schools</vt:lpstr>
      <vt:lpstr>Physicians/Population by Race/Ethnicity</vt:lpstr>
      <vt:lpstr>Immigrants Get Little Care</vt:lpstr>
      <vt:lpstr>Rationing Amidst a Surplus  of Care</vt:lpstr>
      <vt:lpstr>Unnecessary Procedures</vt:lpstr>
      <vt:lpstr>22.5% of 111,707 Defibrillator Implants  Were Not Evidence-Based</vt:lpstr>
      <vt:lpstr>Fewer CABGs, but More Hospitals are Competing to Perform This Lucrative Surgery</vt:lpstr>
      <vt:lpstr>Most of the 301 New CABG Programs Opened Between 1993 and 2004 Were Duplicative</vt:lpstr>
      <vt:lpstr>Outcomes of New vs. Old Hip/Knee Prosthetic Joints</vt:lpstr>
      <vt:lpstr>Growth of Physicians and Administrators</vt:lpstr>
      <vt:lpstr>Rising Overhead of Malpractice Insurance Doctors Pay a Lot, Patients Get Little</vt:lpstr>
      <vt:lpstr>Malpractice Is 2% of Healthcare Costs</vt:lpstr>
      <vt:lpstr>ACOs: A Rerun of the HMO Experience?</vt:lpstr>
      <vt:lpstr>Why the ACO/HMO  Concept Resonates</vt:lpstr>
      <vt:lpstr>HMO-ACO Logic</vt:lpstr>
      <vt:lpstr>Profit-Driven ACO’s: A Cautionary Tale from Medicare HMOs </vt:lpstr>
      <vt:lpstr>Can Seniors Make Informed HMO Choices? Proportion with knowledge of how HMOs work</vt:lpstr>
      <vt:lpstr>Medicare Enrollees  Choose Poorly Among Drug Plans &lt;16% enrolled in economically optimal Part D plan*</vt:lpstr>
      <vt:lpstr>PowerPoint Presentation</vt:lpstr>
      <vt:lpstr>Private Medicare Advantage Plans’  High Overhead</vt:lpstr>
      <vt:lpstr>Despite Medicare’s lower overhead,  Enrollment of  Medicare Patients  In Private Plans  Has Grown</vt:lpstr>
      <vt:lpstr>Medicare HMO Enrollment</vt:lpstr>
      <vt:lpstr>A Few Sick People  Account for Most Health Dollars</vt:lpstr>
      <vt:lpstr>Medicare HMOs: The Healthy Go In, The Sick Go Out</vt:lpstr>
      <vt:lpstr>The Achilles Heel of Risk Adjustment, and hence ACOs and P4P:  Up-Coding </vt:lpstr>
      <vt:lpstr>The Science of Making Patients Look Sicker on Paper Up-Coding </vt:lpstr>
      <vt:lpstr>Medicare’s Attempt to  Risk- Adjust HMO Payment</vt:lpstr>
      <vt:lpstr>Risk Adjustment Increased  Medicare HMO Overpayment</vt:lpstr>
      <vt:lpstr>How Could a Medicare HMO  Profit on CHF Patients? </vt:lpstr>
      <vt:lpstr>Patients in High-Cost Regions Are Labeled with More Diagnoses</vt:lpstr>
      <vt:lpstr>VA Subsidizes Medicare HMOs Medicare pays the plan, VA delivers the care, nobody pays the VA</vt:lpstr>
      <vt:lpstr>Medicare Overpays HMOs Overpayments Total $283 Billion Since 1985</vt:lpstr>
      <vt:lpstr>Failure of Medicare HMO Risk Adjustment</vt:lpstr>
      <vt:lpstr>High cost providers  inflate both reimbursement  and quality scores  by making patients  look sicker on paper</vt:lpstr>
      <vt:lpstr>Risk Adjustment Increased  Medicare HMO Overpayment</vt:lpstr>
      <vt:lpstr>Predicting the Impact of ACOs</vt:lpstr>
      <vt:lpstr>High Risk HMO Patients  Fared Poorly in the RAND Experiment</vt:lpstr>
      <vt:lpstr>Depressed Patients: Fee-For-Service vs. Managed Care</vt:lpstr>
      <vt:lpstr>Investor-Owned HMOs Provide Lower Quality of Care</vt:lpstr>
      <vt:lpstr>For-Profit Medicare HMOs: Worse Quality Rheumatoid Arthritis Care</vt:lpstr>
      <vt:lpstr>Investor-Owned Medicaid HMOs: Higher Administrative Costs, Lower Quality</vt:lpstr>
      <vt:lpstr>US Healthcare Physician Gag Clause</vt:lpstr>
      <vt:lpstr>Doctors Urged to Shun the Sick</vt:lpstr>
      <vt:lpstr>HMO CEO’s 2011 Pay </vt:lpstr>
      <vt:lpstr>HMO Overhead, 2012</vt:lpstr>
      <vt:lpstr>Spinning the Research Findings  On ACO Costs</vt:lpstr>
      <vt:lpstr>PowerPoint Presentation</vt:lpstr>
      <vt:lpstr>But Buried in the Text</vt:lpstr>
      <vt:lpstr> Medicare’s PGP/ACO Demo. Project:  Gaming, But No Savings</vt:lpstr>
      <vt:lpstr>JAMA Analysis of ACO Demonstration  Omitted the Bonuses Paid to ACOs</vt:lpstr>
      <vt:lpstr>ACOs = Medical Practices Owned by  Corporate Oligopolies</vt:lpstr>
      <vt:lpstr>For-Profit HMOs Increasingly Dominant</vt:lpstr>
      <vt:lpstr>Half of Americans Live Where  Population Is Too Low for Competition</vt:lpstr>
      <vt:lpstr>Insurers Morphing into ACOs: Purchases of Clinics and Practices, 2011</vt:lpstr>
      <vt:lpstr>More Doctors Are  Hospital Employees</vt:lpstr>
      <vt:lpstr>Fees Rise  When Hospitals Buy Practices</vt:lpstr>
      <vt:lpstr>ACO Cost-Cutting Armamentarium</vt:lpstr>
      <vt:lpstr>Prevention Saves Lives, But Not Money</vt:lpstr>
      <vt:lpstr>Chronic Disease Management, Randomized Controlled Trial No Savings at 14 of 15 Sites</vt:lpstr>
      <vt:lpstr>EMR: No Savings on Diagnostic Tests</vt:lpstr>
      <vt:lpstr>Hospitals That Got Federal HIT Bonuses Raised ED Billings: EMRs Facilitate Upcoding</vt:lpstr>
      <vt:lpstr>EMRs Have No Impact  On Mortality, Cost, or Efficiency</vt:lpstr>
      <vt:lpstr>Medical Homes and Enhanced Primary Care  Do Not Require ACOs</vt:lpstr>
      <vt:lpstr>Assumptions Implicit in  “Pay for Performance” (“P4P”)</vt:lpstr>
      <vt:lpstr>Performance Can Be Accurately Ascertained</vt:lpstr>
      <vt:lpstr>Quality Scores Tell More About Patients than Physicians Harvard physicians with poorer/minority patients score low</vt:lpstr>
      <vt:lpstr>Hospitals Scoring Higher on Leapfrog Quality Measures Have No Lower Mortality</vt:lpstr>
      <vt:lpstr>Individual Variation Is Caused by  Variation in Motivation</vt:lpstr>
      <vt:lpstr>Financial Incentives  Will Add to Intrinsic Motivation</vt:lpstr>
      <vt:lpstr>P4P Can Dissociate People From Their Work</vt:lpstr>
      <vt:lpstr>Money Undermines Altruism A Randomized Controlled Trial in Blood Banking</vt:lpstr>
      <vt:lpstr>Medicare’s Premier Demonstration: A P4P Failure at 252 Hospitals</vt:lpstr>
      <vt:lpstr>P4P Among UK Primary Care Doctors</vt:lpstr>
      <vt:lpstr>P4P: Scores on Whatever You Pay for Improves, but…</vt:lpstr>
      <vt:lpstr>High P4P Scores, But No Improvement  In HTN Outcomes in UK</vt:lpstr>
      <vt:lpstr>A $75 Million RCT of P4P in New York City Schools</vt:lpstr>
      <vt:lpstr>P4P for Teachers Lowered Test Scores Results of an RCT</vt:lpstr>
      <vt:lpstr>High P4P Scores, But No Real Improvement in Hypertension in the UK</vt:lpstr>
      <vt:lpstr>Cochrane Review of  “Paying for Performance”</vt:lpstr>
      <vt:lpstr>ACOs and P4P Implementation Without Evidence</vt:lpstr>
      <vt:lpstr>ACOs and HMOs: Faith-Based Solutions</vt:lpstr>
      <vt:lpstr>Investor-Owned Care: Inflated Costs,  Inferior Quality</vt:lpstr>
      <vt:lpstr>Extent of For-Profit Ownership</vt:lpstr>
      <vt:lpstr>For-Profit Hospitals’  Death Rates Are 2% Higher</vt:lpstr>
      <vt:lpstr>For-Profit Hospitals Cost 19% More</vt:lpstr>
      <vt:lpstr>Quality Measures for MI, CHF, Pneumonia: For Profit Hospitals Are Worst; VA is Best</vt:lpstr>
      <vt:lpstr>Low Quality Hospitals  More Likely to be For-Profit</vt:lpstr>
      <vt:lpstr>For-Profit Hospitals’ Quality Lowest More Nurses = Higher Quality Rating</vt:lpstr>
      <vt:lpstr>Higher Death Rates  When Nurse Staffing Is Inadequate</vt:lpstr>
      <vt:lpstr>Tenet (AKA “NME”)</vt:lpstr>
      <vt:lpstr>For-Profit Dialysis Clinics’  Death Rates Are 9% Higher </vt:lpstr>
      <vt:lpstr>During era when more EPO = more profit For-Profit Dialysis Facilities Overdosed Patients with EPO</vt:lpstr>
      <vt:lpstr>Quality Better at  Non-Profit Nursing Homes</vt:lpstr>
      <vt:lpstr>For-Profit Nursing Homes: More Inappropriate Feeding Tubes</vt:lpstr>
      <vt:lpstr>Drug Companies’ Cost Structure</vt:lpstr>
      <vt:lpstr>2012 Fraud/Civil Fines  Against Drug Firms</vt:lpstr>
      <vt:lpstr>Drug Firms’ Fraud:   Pay the Ticket, Keep on Speeding</vt:lpstr>
      <vt:lpstr>Mandate Model for Reform: Keeping Private Insurers  In Charge</vt:lpstr>
      <vt:lpstr>The Lancet Put It On Their Cover</vt:lpstr>
      <vt:lpstr>“Mandate” Model for Reform</vt:lpstr>
      <vt:lpstr>PowerPoint Presentation</vt:lpstr>
      <vt:lpstr>Crimes and Punishments in Massachusetts</vt:lpstr>
      <vt:lpstr>Massachusetts:  Requires 70% Actuarial Value Coverage </vt:lpstr>
      <vt:lpstr>Massachusetts Health Reform: Little Impact on Medical Bankruptcy</vt:lpstr>
      <vt:lpstr>Massachusetts’ Reform: More Bureaucrats, No More Caregivers</vt:lpstr>
      <vt:lpstr>Federal Taxpayers Paid for MA’s Reform</vt:lpstr>
      <vt:lpstr>Impact of ACA on the Uninsured</vt:lpstr>
      <vt:lpstr>Example of an ACA Calculation</vt:lpstr>
      <vt:lpstr>Impact of Health Reform On: The Under-Insured</vt:lpstr>
      <vt:lpstr>Public Money, Private Control</vt:lpstr>
      <vt:lpstr>US Public Spending per Capita  Exceeds Total Spending in Other Nations</vt:lpstr>
      <vt:lpstr>The U.S. Trails Other Nations</vt:lpstr>
      <vt:lpstr>Growth in Total Health Expenditure</vt:lpstr>
      <vt:lpstr>Cost and Access Problems Among Sicker Adults U.S. Access Is Worse</vt:lpstr>
      <vt:lpstr>Life Expectancy</vt:lpstr>
      <vt:lpstr>Potential Years of Life Lost Per 100 People for All Causes</vt:lpstr>
      <vt:lpstr>US Now Worst on Preventable Deaths</vt:lpstr>
      <vt:lpstr>Infant Mortality Deaths in First Year of Life Per 1,000 Live Births</vt:lpstr>
      <vt:lpstr>Maternal Mortality Deaths per 100,000 Live Births</vt:lpstr>
      <vt:lpstr>Smoking Prevalence Percent of population over age 15 who smoke daily</vt:lpstr>
      <vt:lpstr>Percent Elderly Percent of population over age 64</vt:lpstr>
      <vt:lpstr>Hospital Inpatient Days per Capita</vt:lpstr>
      <vt:lpstr>Physician Visits per Capita</vt:lpstr>
      <vt:lpstr>Nurses per 1,000 Population</vt:lpstr>
      <vt:lpstr>Hip Replacements per 1,000 Population</vt:lpstr>
      <vt:lpstr>US Renal Failure Patients Are Less Likely to Get Transplants</vt:lpstr>
      <vt:lpstr>Acute MI Outcomes In-Hospital 30-Day Case-Fatality Rate</vt:lpstr>
      <vt:lpstr>Hemorrhagic Stroke Mortality In-Hospital 30-Day Case-Fatality Rate</vt:lpstr>
      <vt:lpstr>Out-of-Pocket Payments</vt:lpstr>
      <vt:lpstr>Recession Caused More in USA to  Cut Care Than in Other Nations</vt:lpstr>
      <vt:lpstr>Clinical Medicine Articles  1992-2002 per Thousand Population</vt:lpstr>
      <vt:lpstr>Insurance Overhead</vt:lpstr>
      <vt:lpstr>USA Physicians Have the  Best Access to Technology</vt:lpstr>
      <vt:lpstr>Canada’s National Health Insurance Program</vt:lpstr>
      <vt:lpstr>Minimum Standards for Canada’s Provincial Programs</vt:lpstr>
      <vt:lpstr>Less People in Quebec with Serious Symptoms  Went Without a Physician Visit After NHP</vt:lpstr>
      <vt:lpstr>% of People with an Unmet Health Need Canadians and US Insured Are Similar</vt:lpstr>
      <vt:lpstr>Waiting Times for Doctor Appointments Boston and Canada</vt:lpstr>
      <vt:lpstr>Mental Health Treatment, US &amp; Canada Severely Ill in Canada Get More Care</vt:lpstr>
      <vt:lpstr>PowerPoint Presentation</vt:lpstr>
      <vt:lpstr>Infant Mortality</vt:lpstr>
      <vt:lpstr>Canadians’ Life Expectancy Growing Faster than Americans’</vt:lpstr>
      <vt:lpstr>Health Costs as % of GDP</vt:lpstr>
      <vt:lpstr>US Medicare Coverage  Much Worse than Canada’s</vt:lpstr>
      <vt:lpstr>PowerPoint Presentation</vt:lpstr>
      <vt:lpstr>How Has Canada Controlled Costs?</vt:lpstr>
      <vt:lpstr>Hospital Billing and Administration</vt:lpstr>
      <vt:lpstr>Physicians’ Billing and Office Expenses</vt:lpstr>
      <vt:lpstr>Overall Administrative Costs</vt:lpstr>
      <vt:lpstr>Difference in Health Spending</vt:lpstr>
      <vt:lpstr>Aortic Aneurysm Repair Costs Overhead Accounts for Most of the Difference</vt:lpstr>
      <vt:lpstr>Few Canadians Seek Care in the US</vt:lpstr>
      <vt:lpstr>Few Canadian Physicians Emigrate</vt:lpstr>
      <vt:lpstr>Canadian Physicians’ Incomes</vt:lpstr>
      <vt:lpstr>Canadian Malpractice Insurance Costs</vt:lpstr>
      <vt:lpstr>Applicants per Medical School Place</vt:lpstr>
      <vt:lpstr>What’s OK in Canada?</vt:lpstr>
      <vt:lpstr>What’s the Matter in Canada?</vt:lpstr>
      <vt:lpstr>Americans Want NHI</vt:lpstr>
      <vt:lpstr>The Rising Popularity  Of National Health Insurance</vt:lpstr>
      <vt:lpstr>The Rising US Popularity of  National Health Insurance</vt:lpstr>
      <vt:lpstr>Growing Physician Support for NHI</vt:lpstr>
      <vt:lpstr>Massachusetts Doctors  Favor Single Payer</vt:lpstr>
      <vt:lpstr>More Health Economists Favor Single Payer</vt:lpstr>
      <vt:lpstr>A National Health Program  for the  USA</vt:lpstr>
      <vt:lpstr>National Health Insurance</vt:lpstr>
      <vt:lpstr>Funding for the NHP</vt:lpstr>
      <vt:lpstr>Hospital Payment Under an NHP</vt:lpstr>
      <vt:lpstr>Three Options for Physician and Ambulatory Care Payment Under the NHP</vt:lpstr>
      <vt:lpstr>America Can Do This.</vt:lpstr>
    </vt:vector>
  </TitlesOfParts>
  <Company>Express Scripts,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EWeisbart</dc:creator>
  <cp:lastModifiedBy>Dustin Calliari</cp:lastModifiedBy>
  <cp:revision>1426</cp:revision>
  <dcterms:created xsi:type="dcterms:W3CDTF">2009-10-25T08:48:05Z</dcterms:created>
  <dcterms:modified xsi:type="dcterms:W3CDTF">2012-11-12T20:28:56Z</dcterms:modified>
</cp:coreProperties>
</file>