
<file path=[Content_Types].xml><?xml version="1.0" encoding="utf-8"?>
<Types xmlns="http://schemas.openxmlformats.org/package/2006/content-types">
  <Default Extension="png" ContentType="image/png"/>
  <Default Extension="xlsm" ContentType="application/vnd.ms-excel.sheet.macroEnabled.12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theme/themeOverride1.xml" ContentType="application/vnd.openxmlformats-officedocument.themeOverride+xml"/>
  <Override PartName="/ppt/charts/chart5.xml" ContentType="application/vnd.openxmlformats-officedocument.drawingml.chart+xml"/>
  <Override PartName="/ppt/theme/themeOverride2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6.xml" ContentType="application/vnd.openxmlformats-officedocument.drawingml.chart+xml"/>
  <Override PartName="/ppt/theme/themeOverride3.xml" ContentType="application/vnd.openxmlformats-officedocument.themeOverr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theme/themeOverride4.xml" ContentType="application/vnd.openxmlformats-officedocument.themeOverride+xml"/>
  <Override PartName="/ppt/charts/chart9.xml" ContentType="application/vnd.openxmlformats-officedocument.drawingml.chart+xml"/>
  <Override PartName="/ppt/theme/themeOverride5.xml" ContentType="application/vnd.openxmlformats-officedocument.themeOverride+xml"/>
  <Override PartName="/ppt/charts/chart10.xml" ContentType="application/vnd.openxmlformats-officedocument.drawingml.chart+xml"/>
  <Override PartName="/ppt/theme/themeOverride6.xml" ContentType="application/vnd.openxmlformats-officedocument.themeOverride+xml"/>
  <Override PartName="/ppt/charts/chart11.xml" ContentType="application/vnd.openxmlformats-officedocument.drawingml.chart+xml"/>
  <Override PartName="/ppt/theme/themeOverride7.xml" ContentType="application/vnd.openxmlformats-officedocument.themeOverride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theme/themeOverride8.xml" ContentType="application/vnd.openxmlformats-officedocument.themeOverr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8.xml" ContentType="application/vnd.openxmlformats-officedocument.drawingml.chart+xml"/>
  <Override PartName="/ppt/theme/themeOverride9.xml" ContentType="application/vnd.openxmlformats-officedocument.themeOverride+xml"/>
  <Override PartName="/ppt/charts/chart19.xml" ContentType="application/vnd.openxmlformats-officedocument.drawingml.chart+xml"/>
  <Override PartName="/ppt/theme/themeOverride10.xml" ContentType="application/vnd.openxmlformats-officedocument.themeOverride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theme/themeOverride11.xml" ContentType="application/vnd.openxmlformats-officedocument.themeOverr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theme/themeOverride12.xml" ContentType="application/vnd.openxmlformats-officedocument.themeOverride+xml"/>
  <Override PartName="/ppt/charts/chart32.xml" ContentType="application/vnd.openxmlformats-officedocument.drawingml.chart+xml"/>
  <Override PartName="/ppt/theme/themeOverride13.xml" ContentType="application/vnd.openxmlformats-officedocument.themeOverride+xml"/>
  <Override PartName="/ppt/charts/chart33.xml" ContentType="application/vnd.openxmlformats-officedocument.drawingml.chart+xml"/>
  <Override PartName="/ppt/theme/themeOverride14.xml" ContentType="application/vnd.openxmlformats-officedocument.themeOverride+xml"/>
  <Override PartName="/ppt/charts/chart34.xml" ContentType="application/vnd.openxmlformats-officedocument.drawingml.chart+xml"/>
  <Override PartName="/ppt/theme/themeOverride15.xml" ContentType="application/vnd.openxmlformats-officedocument.themeOverride+xml"/>
  <Override PartName="/ppt/charts/chart35.xml" ContentType="application/vnd.openxmlformats-officedocument.drawingml.chart+xml"/>
  <Override PartName="/ppt/theme/themeOverride16.xml" ContentType="application/vnd.openxmlformats-officedocument.themeOverride+xml"/>
  <Override PartName="/ppt/charts/chart36.xml" ContentType="application/vnd.openxmlformats-officedocument.drawingml.chart+xml"/>
  <Override PartName="/ppt/theme/themeOverride17.xml" ContentType="application/vnd.openxmlformats-officedocument.themeOverride+xml"/>
  <Override PartName="/ppt/notesSlides/notesSlide7.xml" ContentType="application/vnd.openxmlformats-officedocument.presentationml.notesSlide+xml"/>
  <Override PartName="/ppt/charts/chart37.xml" ContentType="application/vnd.openxmlformats-officedocument.drawingml.chart+xml"/>
  <Override PartName="/ppt/theme/themeOverride18.xml" ContentType="application/vnd.openxmlformats-officedocument.themeOverride+xml"/>
  <Override PartName="/ppt/charts/chart38.xml" ContentType="application/vnd.openxmlformats-officedocument.drawingml.chart+xml"/>
  <Override PartName="/ppt/theme/themeOverride19.xml" ContentType="application/vnd.openxmlformats-officedocument.themeOverride+xml"/>
  <Override PartName="/ppt/charts/chart39.xml" ContentType="application/vnd.openxmlformats-officedocument.drawingml.chart+xml"/>
  <Override PartName="/ppt/charts/chart40.xml" ContentType="application/vnd.openxmlformats-officedocument.drawingml.chart+xml"/>
  <Override PartName="/ppt/theme/themeOverride20.xml" ContentType="application/vnd.openxmlformats-officedocument.themeOverride+xml"/>
  <Override PartName="/ppt/charts/chart41.xml" ContentType="application/vnd.openxmlformats-officedocument.drawingml.chart+xml"/>
  <Override PartName="/ppt/theme/themeOverride21.xml" ContentType="application/vnd.openxmlformats-officedocument.themeOverride+xml"/>
  <Override PartName="/ppt/charts/chart42.xml" ContentType="application/vnd.openxmlformats-officedocument.drawingml.chart+xml"/>
  <Override PartName="/ppt/theme/themeOverride22.xml" ContentType="application/vnd.openxmlformats-officedocument.themeOverride+xml"/>
  <Override PartName="/ppt/notesSlides/notesSlide8.xml" ContentType="application/vnd.openxmlformats-officedocument.presentationml.notesSlide+xml"/>
  <Override PartName="/ppt/charts/chart43.xml" ContentType="application/vnd.openxmlformats-officedocument.drawingml.chart+xml"/>
  <Override PartName="/ppt/theme/themeOverride23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44.xml" ContentType="application/vnd.openxmlformats-officedocument.drawingml.chart+xml"/>
  <Override PartName="/ppt/charts/chart4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8"/>
  </p:notesMasterIdLst>
  <p:sldIdLst>
    <p:sldId id="472" r:id="rId2"/>
    <p:sldId id="473" r:id="rId3"/>
    <p:sldId id="475" r:id="rId4"/>
    <p:sldId id="479" r:id="rId5"/>
    <p:sldId id="482" r:id="rId6"/>
    <p:sldId id="271" r:id="rId7"/>
    <p:sldId id="484" r:id="rId8"/>
    <p:sldId id="485" r:id="rId9"/>
    <p:sldId id="491" r:id="rId10"/>
    <p:sldId id="281" r:id="rId11"/>
    <p:sldId id="287" r:id="rId12"/>
    <p:sldId id="495" r:id="rId13"/>
    <p:sldId id="496" r:id="rId14"/>
    <p:sldId id="295" r:id="rId15"/>
    <p:sldId id="500" r:id="rId16"/>
    <p:sldId id="501" r:id="rId17"/>
    <p:sldId id="503" r:id="rId18"/>
    <p:sldId id="506" r:id="rId19"/>
    <p:sldId id="304" r:id="rId20"/>
    <p:sldId id="507" r:id="rId21"/>
    <p:sldId id="508" r:id="rId22"/>
    <p:sldId id="310" r:id="rId23"/>
    <p:sldId id="510" r:id="rId24"/>
    <p:sldId id="317" r:id="rId25"/>
    <p:sldId id="513" r:id="rId26"/>
    <p:sldId id="322" r:id="rId27"/>
    <p:sldId id="514" r:id="rId28"/>
    <p:sldId id="324" r:id="rId29"/>
    <p:sldId id="516" r:id="rId30"/>
    <p:sldId id="328" r:id="rId31"/>
    <p:sldId id="329" r:id="rId32"/>
    <p:sldId id="330" r:id="rId33"/>
    <p:sldId id="520" r:id="rId34"/>
    <p:sldId id="521" r:id="rId35"/>
    <p:sldId id="609" r:id="rId36"/>
    <p:sldId id="523" r:id="rId37"/>
    <p:sldId id="525" r:id="rId38"/>
    <p:sldId id="526" r:id="rId39"/>
    <p:sldId id="529" r:id="rId40"/>
    <p:sldId id="530" r:id="rId41"/>
    <p:sldId id="347" r:id="rId42"/>
    <p:sldId id="348" r:id="rId43"/>
    <p:sldId id="349" r:id="rId44"/>
    <p:sldId id="352" r:id="rId45"/>
    <p:sldId id="355" r:id="rId46"/>
    <p:sldId id="533" r:id="rId47"/>
    <p:sldId id="531" r:id="rId48"/>
    <p:sldId id="372" r:id="rId49"/>
    <p:sldId id="366" r:id="rId50"/>
    <p:sldId id="539" r:id="rId51"/>
    <p:sldId id="544" r:id="rId52"/>
    <p:sldId id="547" r:id="rId53"/>
    <p:sldId id="385" r:id="rId54"/>
    <p:sldId id="610" r:id="rId55"/>
    <p:sldId id="611" r:id="rId56"/>
    <p:sldId id="612" r:id="rId57"/>
    <p:sldId id="613" r:id="rId58"/>
    <p:sldId id="400" r:id="rId59"/>
    <p:sldId id="556" r:id="rId60"/>
    <p:sldId id="402" r:id="rId61"/>
    <p:sldId id="403" r:id="rId62"/>
    <p:sldId id="405" r:id="rId63"/>
    <p:sldId id="557" r:id="rId64"/>
    <p:sldId id="559" r:id="rId65"/>
    <p:sldId id="409" r:id="rId66"/>
    <p:sldId id="410" r:id="rId67"/>
    <p:sldId id="412" r:id="rId68"/>
    <p:sldId id="560" r:id="rId69"/>
    <p:sldId id="414" r:id="rId70"/>
    <p:sldId id="562" r:id="rId71"/>
    <p:sldId id="565" r:id="rId72"/>
    <p:sldId id="566" r:id="rId73"/>
    <p:sldId id="567" r:id="rId74"/>
    <p:sldId id="569" r:id="rId75"/>
    <p:sldId id="570" r:id="rId76"/>
    <p:sldId id="575" r:id="rId77"/>
    <p:sldId id="436" r:id="rId78"/>
    <p:sldId id="437" r:id="rId79"/>
    <p:sldId id="583" r:id="rId80"/>
    <p:sldId id="586" r:id="rId81"/>
    <p:sldId id="587" r:id="rId82"/>
    <p:sldId id="588" r:id="rId83"/>
    <p:sldId id="447" r:id="rId84"/>
    <p:sldId id="589" r:id="rId85"/>
    <p:sldId id="590" r:id="rId86"/>
    <p:sldId id="592" r:id="rId87"/>
    <p:sldId id="454" r:id="rId88"/>
    <p:sldId id="595" r:id="rId89"/>
    <p:sldId id="456" r:id="rId90"/>
    <p:sldId id="596" r:id="rId91"/>
    <p:sldId id="598" r:id="rId92"/>
    <p:sldId id="599" r:id="rId93"/>
    <p:sldId id="602" r:id="rId94"/>
    <p:sldId id="603" r:id="rId95"/>
    <p:sldId id="466" r:id="rId96"/>
    <p:sldId id="467" r:id="rId9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666666"/>
    <a:srgbClr val="999999"/>
    <a:srgbClr val="FFFF00"/>
    <a:srgbClr val="4D7EFF"/>
    <a:srgbClr val="0000FF"/>
    <a:srgbClr val="060505"/>
    <a:srgbClr val="005148"/>
    <a:srgbClr val="006666"/>
    <a:srgbClr val="01A2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9005" autoAdjust="0"/>
    <p:restoredTop sz="99539" autoAdjust="0"/>
  </p:normalViewPr>
  <p:slideViewPr>
    <p:cSldViewPr snapToGrid="0">
      <p:cViewPr varScale="1">
        <p:scale>
          <a:sx n="104" d="100"/>
          <a:sy n="104" d="100"/>
        </p:scale>
        <p:origin x="-112" y="-10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01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8" d="100"/>
        <a:sy n="98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slide" Target="slides/slide96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presProps" Target="presProps.xml"/><Relationship Id="rId10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6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1.xlsx"/><Relationship Id="rId1" Type="http://schemas.openxmlformats.org/officeDocument/2006/relationships/themeOverride" Target="../theme/themeOverride7.xm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3.xlsx"/><Relationship Id="rId1" Type="http://schemas.openxmlformats.org/officeDocument/2006/relationships/themeOverride" Target="../theme/themeOverride8.xm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8.xlsx"/><Relationship Id="rId1" Type="http://schemas.openxmlformats.org/officeDocument/2006/relationships/themeOverride" Target="../theme/themeOverride9.xml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9.xlsx"/><Relationship Id="rId1" Type="http://schemas.openxmlformats.org/officeDocument/2006/relationships/themeOverride" Target="../theme/themeOverride10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2.xlsx"/><Relationship Id="rId1" Type="http://schemas.openxmlformats.org/officeDocument/2006/relationships/themeOverride" Target="../theme/themeOverride11.xm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3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1.xlsx"/><Relationship Id="rId1" Type="http://schemas.openxmlformats.org/officeDocument/2006/relationships/themeOverride" Target="../theme/themeOverride12.xml"/></Relationships>
</file>

<file path=ppt/charts/_rels/chart3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2.xlsx"/><Relationship Id="rId1" Type="http://schemas.openxmlformats.org/officeDocument/2006/relationships/themeOverride" Target="../theme/themeOverride13.xml"/></Relationships>
</file>

<file path=ppt/charts/_rels/chart3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3.xlsx"/><Relationship Id="rId1" Type="http://schemas.openxmlformats.org/officeDocument/2006/relationships/themeOverride" Target="../theme/themeOverride14.xml"/></Relationships>
</file>

<file path=ppt/charts/_rels/chart3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4.xlsx"/><Relationship Id="rId1" Type="http://schemas.openxmlformats.org/officeDocument/2006/relationships/themeOverride" Target="../theme/themeOverride15.xml"/></Relationships>
</file>

<file path=ppt/charts/_rels/chart3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5.xlsx"/><Relationship Id="rId1" Type="http://schemas.openxmlformats.org/officeDocument/2006/relationships/themeOverride" Target="../theme/themeOverride16.xml"/></Relationships>
</file>

<file path=ppt/charts/_rels/chart3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6.xlsx"/><Relationship Id="rId1" Type="http://schemas.openxmlformats.org/officeDocument/2006/relationships/themeOverride" Target="../theme/themeOverride17.xml"/></Relationships>
</file>

<file path=ppt/charts/_rels/chart3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7.xlsx"/><Relationship Id="rId1" Type="http://schemas.openxmlformats.org/officeDocument/2006/relationships/themeOverride" Target="../theme/themeOverride18.xml"/></Relationships>
</file>

<file path=ppt/charts/_rels/chart3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8.xlsx"/><Relationship Id="rId1" Type="http://schemas.openxmlformats.org/officeDocument/2006/relationships/themeOverride" Target="../theme/themeOverride19.xml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39.xlsm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1.xml"/></Relationships>
</file>

<file path=ppt/charts/_rels/chart4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0.xlsx"/><Relationship Id="rId1" Type="http://schemas.openxmlformats.org/officeDocument/2006/relationships/themeOverride" Target="../theme/themeOverride20.xml"/></Relationships>
</file>

<file path=ppt/charts/_rels/chart4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1.xlsx"/><Relationship Id="rId1" Type="http://schemas.openxmlformats.org/officeDocument/2006/relationships/themeOverride" Target="../theme/themeOverride21.xml"/></Relationships>
</file>

<file path=ppt/charts/_rels/chart4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2.xlsx"/><Relationship Id="rId1" Type="http://schemas.openxmlformats.org/officeDocument/2006/relationships/themeOverride" Target="../theme/themeOverride22.xml"/></Relationships>
</file>

<file path=ppt/charts/_rels/chart4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3.xlsx"/><Relationship Id="rId1" Type="http://schemas.openxmlformats.org/officeDocument/2006/relationships/themeOverride" Target="../theme/themeOverride23.xml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4.xlsx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5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2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3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4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Private Insurance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solidFill>
                <a:srgbClr val="0033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txPr>
              <a:bodyPr/>
              <a:lstStyle/>
              <a:p>
                <a:pPr>
                  <a:defRPr sz="1400">
                    <a:solidFill>
                      <a:srgbClr val="FFFFFF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Sheet1!$A$2:$A$9</c:f>
              <c:strCache>
                <c:ptCount val="8"/>
                <c:pt idx="0">
                  <c:v>All</c:v>
                </c:pt>
                <c:pt idx="1">
                  <c:v>Ortho</c:v>
                </c:pt>
                <c:pt idx="2">
                  <c:v>Psych</c:v>
                </c:pt>
                <c:pt idx="3">
                  <c:v>Asthma</c:v>
                </c:pt>
                <c:pt idx="4">
                  <c:v>Neuro</c:v>
                </c:pt>
                <c:pt idx="5">
                  <c:v>Endoc</c:v>
                </c:pt>
                <c:pt idx="6">
                  <c:v>ENT</c:v>
                </c:pt>
                <c:pt idx="7">
                  <c:v>Derm</c:v>
                </c:pt>
              </c:strCache>
            </c:strRef>
          </c:cat>
          <c:val>
            <c:numRef>
              <c:f>Sheet1!$B$2:$B$9</c:f>
              <c:numCache>
                <c:formatCode>0%</c:formatCode>
                <c:ptCount val="8"/>
                <c:pt idx="0">
                  <c:v>0.89</c:v>
                </c:pt>
                <c:pt idx="1">
                  <c:v>0.98</c:v>
                </c:pt>
                <c:pt idx="2">
                  <c:v>0.51</c:v>
                </c:pt>
                <c:pt idx="3">
                  <c:v>1</c:v>
                </c:pt>
                <c:pt idx="4">
                  <c:v>0.89</c:v>
                </c:pt>
                <c:pt idx="5">
                  <c:v>0.91</c:v>
                </c:pt>
                <c:pt idx="6">
                  <c:v>1</c:v>
                </c:pt>
                <c:pt idx="7">
                  <c:v>0.96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Public Insurance</c:v>
                </c:pt>
              </c:strCache>
            </c:strRef>
          </c:tx>
          <c:spPr>
            <a:solidFill>
              <a:srgbClr val="800000"/>
            </a:solidFill>
            <a:ln>
              <a:solidFill>
                <a:srgbClr val="EBF1DD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txPr>
              <a:bodyPr/>
              <a:lstStyle/>
              <a:p>
                <a:pPr>
                  <a:defRPr sz="1400">
                    <a:solidFill>
                      <a:srgbClr val="FFFFFF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Sheet1!$A$2:$A$9</c:f>
              <c:strCache>
                <c:ptCount val="8"/>
                <c:pt idx="0">
                  <c:v>All</c:v>
                </c:pt>
                <c:pt idx="1">
                  <c:v>Ortho</c:v>
                </c:pt>
                <c:pt idx="2">
                  <c:v>Psych</c:v>
                </c:pt>
                <c:pt idx="3">
                  <c:v>Asthma</c:v>
                </c:pt>
                <c:pt idx="4">
                  <c:v>Neuro</c:v>
                </c:pt>
                <c:pt idx="5">
                  <c:v>Endoc</c:v>
                </c:pt>
                <c:pt idx="6">
                  <c:v>ENT</c:v>
                </c:pt>
                <c:pt idx="7">
                  <c:v>Derm</c:v>
                </c:pt>
              </c:strCache>
            </c:strRef>
          </c:cat>
          <c:val>
            <c:numRef>
              <c:f>Sheet1!$C$2:$C$9</c:f>
              <c:numCache>
                <c:formatCode>0%</c:formatCode>
                <c:ptCount val="8"/>
                <c:pt idx="0">
                  <c:v>0.34</c:v>
                </c:pt>
                <c:pt idx="1">
                  <c:v>0.2</c:v>
                </c:pt>
                <c:pt idx="2">
                  <c:v>0.17</c:v>
                </c:pt>
                <c:pt idx="3">
                  <c:v>0.45</c:v>
                </c:pt>
                <c:pt idx="4">
                  <c:v>0.46</c:v>
                </c:pt>
                <c:pt idx="5">
                  <c:v>0.56999999999999995</c:v>
                </c:pt>
                <c:pt idx="6">
                  <c:v>0.37</c:v>
                </c:pt>
                <c:pt idx="7">
                  <c:v>0.28999999999999998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50"/>
        <c:axId val="75892608"/>
        <c:axId val="75894144"/>
      </c:barChart>
      <c:catAx>
        <c:axId val="75892608"/>
        <c:scaling>
          <c:orientation val="minMax"/>
        </c:scaling>
        <c:delete val="0"/>
        <c:axPos val="b"/>
        <c:majorTickMark val="out"/>
        <c:minorTickMark val="none"/>
        <c:tickLblPos val="nextTo"/>
        <c:crossAx val="75894144"/>
        <c:crosses val="autoZero"/>
        <c:auto val="1"/>
        <c:lblAlgn val="ctr"/>
        <c:lblOffset val="100"/>
        <c:noMultiLvlLbl val="0"/>
      </c:catAx>
      <c:valAx>
        <c:axId val="75894144"/>
        <c:scaling>
          <c:orientation val="minMax"/>
          <c:max val="1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75892608"/>
        <c:crosses val="autoZero"/>
        <c:crossBetween val="between"/>
        <c:majorUnit val="0.2"/>
      </c:valAx>
      <c:spPr>
        <a:solidFill>
          <a:schemeClr val="bg1"/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2000">
          <a:latin typeface="Franklin Gothic Book"/>
          <a:cs typeface="Franklin Gothic Book"/>
        </a:defRPr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5701218095028899"/>
          <c:y val="3.27461524346453E-2"/>
          <c:w val="0.82106109918341197"/>
          <c:h val="0.7621344060018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White Patients</c:v>
                </c:pt>
              </c:strCache>
            </c:strRef>
          </c:tx>
          <c:spPr>
            <a:solidFill>
              <a:srgbClr val="01A290">
                <a:lumMod val="50000"/>
              </a:srgbClr>
            </a:solidFill>
            <a:ln>
              <a:solidFill>
                <a:srgbClr val="003300"/>
              </a:solidFill>
            </a:ln>
          </c:spPr>
          <c:invertIfNegative val="0"/>
          <c:dLbls>
            <c:dLbl>
              <c:idx val="3"/>
              <c:spPr/>
              <c:txPr>
                <a:bodyPr/>
                <a:lstStyle/>
                <a:p>
                  <a:pPr>
                    <a:defRPr sz="2400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400">
                    <a:solidFill>
                      <a:srgbClr val="EBF1DD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Unadjusted</c:v>
                </c:pt>
                <c:pt idx="1">
                  <c:v>Adjusted*</c:v>
                </c:pt>
              </c:strCache>
            </c:strRef>
          </c:cat>
          <c:val>
            <c:numRef>
              <c:f>Sheet1!$B$2:$B$3</c:f>
              <c:numCache>
                <c:formatCode>0.00</c:formatCode>
                <c:ptCount val="2"/>
                <c:pt idx="0">
                  <c:v>1</c:v>
                </c:pt>
                <c:pt idx="1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Black Patients</c:v>
                </c:pt>
              </c:strCache>
            </c:strRef>
          </c:tx>
          <c:spPr>
            <a:solidFill>
              <a:srgbClr val="800000"/>
            </a:solidFill>
            <a:ln>
              <a:solidFill>
                <a:srgbClr val="003300"/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2400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Unadjusted</c:v>
                </c:pt>
                <c:pt idx="1">
                  <c:v>Adjusted*</c:v>
                </c:pt>
              </c:strCache>
            </c:strRef>
          </c:cat>
          <c:val>
            <c:numRef>
              <c:f>Sheet1!$C$2:$C$3</c:f>
              <c:numCache>
                <c:formatCode>0.00</c:formatCode>
                <c:ptCount val="2"/>
                <c:pt idx="0">
                  <c:v>0.72</c:v>
                </c:pt>
                <c:pt idx="1">
                  <c:v>0.78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7"/>
        <c:axId val="90365952"/>
        <c:axId val="90367488"/>
      </c:barChart>
      <c:catAx>
        <c:axId val="90365952"/>
        <c:scaling>
          <c:orientation val="minMax"/>
        </c:scaling>
        <c:delete val="0"/>
        <c:axPos val="b"/>
        <c:majorTickMark val="out"/>
        <c:minorTickMark val="none"/>
        <c:tickLblPos val="nextTo"/>
        <c:crossAx val="90367488"/>
        <c:crosses val="autoZero"/>
        <c:auto val="1"/>
        <c:lblAlgn val="ctr"/>
        <c:lblOffset val="100"/>
        <c:noMultiLvlLbl val="0"/>
      </c:catAx>
      <c:valAx>
        <c:axId val="90367488"/>
        <c:scaling>
          <c:orientation val="minMax"/>
        </c:scaling>
        <c:delete val="0"/>
        <c:axPos val="l"/>
        <c:majorGridlines>
          <c:spPr>
            <a:ln w="9525" cmpd="sng">
              <a:solidFill>
                <a:schemeClr val="tx1"/>
              </a:solidFill>
              <a:prstDash val="dot"/>
            </a:ln>
          </c:spPr>
        </c:majorGridlines>
        <c:numFmt formatCode="0.0" sourceLinked="0"/>
        <c:majorTickMark val="out"/>
        <c:minorTickMark val="none"/>
        <c:tickLblPos val="nextTo"/>
        <c:crossAx val="90365952"/>
        <c:crosses val="autoZero"/>
        <c:crossBetween val="between"/>
      </c:valAx>
      <c:spPr>
        <a:solidFill>
          <a:schemeClr val="bg1"/>
        </a:solidFill>
        <a:ln>
          <a:solidFill>
            <a:srgbClr val="060505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</c:plotArea>
    <c:legend>
      <c:legendPos val="b"/>
      <c:layout>
        <c:manualLayout>
          <c:xMode val="edge"/>
          <c:yMode val="edge"/>
          <c:x val="0.21666139741963"/>
          <c:y val="0.89720140286699701"/>
          <c:w val="0.65031132379269896"/>
          <c:h val="8.1409064909019696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2000">
          <a:latin typeface="Franklin Gothic Book"/>
          <a:cs typeface="Franklin Gothic Book"/>
        </a:defRPr>
      </a:pPr>
      <a:endParaRPr lang="en-US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4592569353353"/>
          <c:y val="3.27461524346453E-2"/>
          <c:w val="0.85348068334880101"/>
          <c:h val="0.7621344060018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US Born</c:v>
                </c:pt>
              </c:strCache>
            </c:strRef>
          </c:tx>
          <c:spPr>
            <a:solidFill>
              <a:srgbClr val="01A290">
                <a:lumMod val="50000"/>
              </a:srgbClr>
            </a:solidFill>
            <a:ln>
              <a:solidFill>
                <a:srgbClr val="003300"/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2400">
                    <a:solidFill>
                      <a:srgbClr val="003300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Total Health Care</c:v>
                </c:pt>
                <c:pt idx="1">
                  <c:v>ED Care</c:v>
                </c:pt>
                <c:pt idx="2">
                  <c:v>Children</c:v>
                </c:pt>
              </c:strCache>
            </c:strRef>
          </c:cat>
          <c:val>
            <c:numRef>
              <c:f>Sheet1!$B$2:$B$4</c:f>
              <c:numCache>
                <c:formatCode>"$"#,##0</c:formatCode>
                <c:ptCount val="3"/>
                <c:pt idx="0">
                  <c:v>2546</c:v>
                </c:pt>
                <c:pt idx="1">
                  <c:v>91</c:v>
                </c:pt>
                <c:pt idx="2">
                  <c:v>1059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Immigrants</c:v>
                </c:pt>
              </c:strCache>
            </c:strRef>
          </c:tx>
          <c:spPr>
            <a:solidFill>
              <a:srgbClr val="800000"/>
            </a:solidFill>
            <a:ln>
              <a:solidFill>
                <a:srgbClr val="003300"/>
              </a:solidFill>
            </a:ln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Total Health Care</c:v>
                </c:pt>
                <c:pt idx="1">
                  <c:v>ED Care</c:v>
                </c:pt>
                <c:pt idx="2">
                  <c:v>Children</c:v>
                </c:pt>
              </c:strCache>
            </c:strRef>
          </c:cat>
          <c:val>
            <c:numRef>
              <c:f>Sheet1!$C$2:$C$4</c:f>
              <c:numCache>
                <c:formatCode>"$"#,##0</c:formatCode>
                <c:ptCount val="3"/>
                <c:pt idx="0">
                  <c:v>1582</c:v>
                </c:pt>
                <c:pt idx="1">
                  <c:v>33</c:v>
                </c:pt>
                <c:pt idx="2">
                  <c:v>270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7"/>
        <c:axId val="89990272"/>
        <c:axId val="89991808"/>
      </c:barChart>
      <c:catAx>
        <c:axId val="89990272"/>
        <c:scaling>
          <c:orientation val="minMax"/>
        </c:scaling>
        <c:delete val="0"/>
        <c:axPos val="b"/>
        <c:majorTickMark val="out"/>
        <c:minorTickMark val="none"/>
        <c:tickLblPos val="nextTo"/>
        <c:crossAx val="89991808"/>
        <c:crosses val="autoZero"/>
        <c:auto val="1"/>
        <c:lblAlgn val="ctr"/>
        <c:lblOffset val="100"/>
        <c:noMultiLvlLbl val="0"/>
      </c:catAx>
      <c:valAx>
        <c:axId val="89991808"/>
        <c:scaling>
          <c:orientation val="minMax"/>
        </c:scaling>
        <c:delete val="0"/>
        <c:axPos val="l"/>
        <c:majorGridlines>
          <c:spPr>
            <a:ln w="9525" cmpd="sng">
              <a:solidFill>
                <a:schemeClr val="tx1"/>
              </a:solidFill>
              <a:prstDash val="dot"/>
            </a:ln>
          </c:spPr>
        </c:majorGridlines>
        <c:numFmt formatCode="&quot;$&quot;#,##0" sourceLinked="0"/>
        <c:majorTickMark val="out"/>
        <c:minorTickMark val="none"/>
        <c:tickLblPos val="nextTo"/>
        <c:crossAx val="89990272"/>
        <c:crosses val="autoZero"/>
        <c:crossBetween val="between"/>
      </c:valAx>
      <c:spPr>
        <a:solidFill>
          <a:schemeClr val="bg1"/>
        </a:solidFill>
        <a:ln>
          <a:solidFill>
            <a:srgbClr val="060505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</c:plotArea>
    <c:legend>
      <c:legendPos val="b"/>
      <c:layout>
        <c:manualLayout>
          <c:xMode val="edge"/>
          <c:yMode val="edge"/>
          <c:x val="0.28754863288410598"/>
          <c:y val="0.89997972113487901"/>
          <c:w val="0.46296829906398401"/>
          <c:h val="7.9208837488452297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2000">
          <a:latin typeface="Franklin Gothic Book"/>
          <a:cs typeface="Franklin Gothic Book"/>
        </a:defRPr>
      </a:pPr>
      <a:endParaRPr lang="en-US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Inappropriate</c:v>
                </c:pt>
              </c:strCache>
            </c:strRef>
          </c:tx>
          <c:spPr>
            <a:solidFill>
              <a:srgbClr val="800000"/>
            </a:solidFill>
            <a:ln>
              <a:solidFill>
                <a:srgbClr val="003300"/>
              </a:solidFill>
            </a:ln>
          </c:spPr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  <a:latin typeface="Franklin Gothic Book"/>
                    <a:cs typeface="Franklin Gothic Book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Hysterectomy</c:v>
                </c:pt>
                <c:pt idx="1">
                  <c:v>Bypass 
Surgery</c:v>
                </c:pt>
                <c:pt idx="2">
                  <c:v>Angiography</c:v>
                </c:pt>
                <c:pt idx="3">
                  <c:v>Angioplasty</c:v>
                </c:pt>
                <c:pt idx="4">
                  <c:v>Cataract 
Surgery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0.16</c:v>
                </c:pt>
                <c:pt idx="1">
                  <c:v>0.14000000000000001</c:v>
                </c:pt>
                <c:pt idx="2">
                  <c:v>0.17</c:v>
                </c:pt>
                <c:pt idx="3">
                  <c:v>0.04</c:v>
                </c:pt>
                <c:pt idx="4">
                  <c:v>0.02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Questionable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solidFill>
                <a:srgbClr val="003300"/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2400">
                    <a:solidFill>
                      <a:schemeClr val="bg1"/>
                    </a:solidFill>
                    <a:latin typeface="Franklin Gothic Book"/>
                    <a:cs typeface="Franklin Gothic Book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Hysterectomy</c:v>
                </c:pt>
                <c:pt idx="1">
                  <c:v>Bypass 
Surgery</c:v>
                </c:pt>
                <c:pt idx="2">
                  <c:v>Angiography</c:v>
                </c:pt>
                <c:pt idx="3">
                  <c:v>Angioplasty</c:v>
                </c:pt>
                <c:pt idx="4">
                  <c:v>Cataract 
Surgery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0.25</c:v>
                </c:pt>
                <c:pt idx="1">
                  <c:v>0.3</c:v>
                </c:pt>
                <c:pt idx="2">
                  <c:v>0.09</c:v>
                </c:pt>
                <c:pt idx="3">
                  <c:v>0.38</c:v>
                </c:pt>
                <c:pt idx="4">
                  <c:v>7.0000000000000007E-2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1"/>
        <c:overlap val="100"/>
        <c:axId val="90118784"/>
        <c:axId val="90141056"/>
      </c:barChart>
      <c:catAx>
        <c:axId val="9011878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>
                <a:latin typeface="Franklin Gothic Book"/>
                <a:cs typeface="Franklin Gothic Book"/>
              </a:defRPr>
            </a:pPr>
            <a:endParaRPr lang="en-US"/>
          </a:p>
        </c:txPr>
        <c:crossAx val="90141056"/>
        <c:crosses val="autoZero"/>
        <c:auto val="1"/>
        <c:lblAlgn val="ctr"/>
        <c:lblOffset val="100"/>
        <c:noMultiLvlLbl val="0"/>
      </c:catAx>
      <c:valAx>
        <c:axId val="9014105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Franklin Gothic Book"/>
                <a:cs typeface="Franklin Gothic Book"/>
              </a:defRPr>
            </a:pPr>
            <a:endParaRPr lang="en-US"/>
          </a:p>
        </c:txPr>
        <c:crossAx val="90118784"/>
        <c:crosses val="autoZero"/>
        <c:crossBetween val="between"/>
        <c:majorUnit val="0.1"/>
      </c:valAx>
      <c:spPr>
        <a:solidFill>
          <a:schemeClr val="bg1"/>
        </a:solidFill>
        <a:ln>
          <a:solidFill>
            <a:srgbClr val="00330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</c:plotArea>
    <c:legend>
      <c:legendPos val="b"/>
      <c:layout/>
      <c:overlay val="0"/>
      <c:txPr>
        <a:bodyPr/>
        <a:lstStyle/>
        <a:p>
          <a:pPr>
            <a:defRPr>
              <a:latin typeface="Franklin Gothic Book"/>
              <a:cs typeface="Franklin Gothic Book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2000">
          <a:latin typeface="Franklin Gothic Medium" pitchFamily="34" charset="0"/>
        </a:defRPr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3843535044397802E-2"/>
          <c:y val="4.4515665844257403E-2"/>
          <c:w val="0.90006332426226998"/>
          <c:h val="0.7166185083726149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005148"/>
            </a:solidFill>
            <a:ln>
              <a:solidFill>
                <a:srgbClr val="003300"/>
              </a:solidFill>
            </a:ln>
          </c:spPr>
          <c:invertIfNegative val="0"/>
          <c:dLbls>
            <c:dLbl>
              <c:idx val="4"/>
              <c:layout>
                <c:manualLayout>
                  <c:x val="0"/>
                  <c:y val="-4.4515665844257403E-2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rgbClr val="003300"/>
                      </a:solidFill>
                      <a:latin typeface="Franklin Gothic Book"/>
                      <a:cs typeface="Franklin Gothic Book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  <a:latin typeface="Franklin Gothic Book"/>
                    <a:cs typeface="Franklin Gothic Book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Any Inappropriate Use</c:v>
                </c:pt>
                <c:pt idx="1">
                  <c:v>CHF _x000d_&lt;90 Days</c:v>
                </c:pt>
                <c:pt idx="2">
                  <c:v>MI _x000d_&lt;40 Days</c:v>
                </c:pt>
                <c:pt idx="3">
                  <c:v>NYHA _x000d_Class IV _x000d_CHF</c:v>
                </c:pt>
                <c:pt idx="4">
                  <c:v>CABG _x000d_&lt;90 Days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0.22500000000000001</c:v>
                </c:pt>
                <c:pt idx="1">
                  <c:v>0.14000000000000001</c:v>
                </c:pt>
                <c:pt idx="2">
                  <c:v>8.3000000000000004E-2</c:v>
                </c:pt>
                <c:pt idx="3">
                  <c:v>2.7E-2</c:v>
                </c:pt>
                <c:pt idx="4">
                  <c:v>7.0000000000000001E-3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1"/>
        <c:overlap val="100"/>
        <c:axId val="90176512"/>
        <c:axId val="90383104"/>
      </c:barChart>
      <c:catAx>
        <c:axId val="9017651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>
                <a:latin typeface="Franklin Gothic Book"/>
                <a:cs typeface="Franklin Gothic Book"/>
              </a:defRPr>
            </a:pPr>
            <a:endParaRPr lang="en-US"/>
          </a:p>
        </c:txPr>
        <c:crossAx val="90383104"/>
        <c:crosses val="autoZero"/>
        <c:auto val="1"/>
        <c:lblAlgn val="ctr"/>
        <c:lblOffset val="100"/>
        <c:noMultiLvlLbl val="0"/>
      </c:catAx>
      <c:valAx>
        <c:axId val="90383104"/>
        <c:scaling>
          <c:orientation val="minMax"/>
          <c:max val="0.25"/>
          <c:min val="0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Franklin Gothic Book"/>
                <a:cs typeface="Franklin Gothic Book"/>
              </a:defRPr>
            </a:pPr>
            <a:endParaRPr lang="en-US"/>
          </a:p>
        </c:txPr>
        <c:crossAx val="90176512"/>
        <c:crosses val="autoZero"/>
        <c:crossBetween val="between"/>
        <c:majorUnit val="0.05"/>
      </c:valAx>
      <c:spPr>
        <a:solidFill>
          <a:schemeClr val="bg1"/>
        </a:solidFill>
        <a:ln>
          <a:solidFill>
            <a:srgbClr val="00330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</c:plotArea>
    <c:plotVisOnly val="1"/>
    <c:dispBlanksAs val="gap"/>
    <c:showDLblsOverMax val="0"/>
  </c:chart>
  <c:txPr>
    <a:bodyPr/>
    <a:lstStyle/>
    <a:p>
      <a:pPr>
        <a:defRPr sz="2000">
          <a:latin typeface="Franklin Gothic Medium" pitchFamily="34" charset="0"/>
        </a:defRPr>
      </a:pPr>
      <a:endParaRPr lang="en-US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solidFill>
                <a:srgbClr val="003300"/>
              </a:solidFill>
            </a:ln>
          </c:spPr>
          <c:invertIfNegative val="0"/>
          <c:dLbls>
            <c:dLbl>
              <c:idx val="0"/>
              <c:spPr/>
              <c:txPr>
                <a:bodyPr/>
                <a:lstStyle/>
                <a:p>
                  <a:pPr>
                    <a:defRPr sz="2800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800">
                    <a:solidFill>
                      <a:srgbClr val="EBF1DD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New Type_x000d_Better_x000d_Than Old</c:v>
                </c:pt>
                <c:pt idx="1">
                  <c:v>New Type_x000d_Same_x000d_As Old</c:v>
                </c:pt>
                <c:pt idx="2">
                  <c:v>New Type_x000d_Worse_x000d_Than Old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</c:v>
                </c:pt>
                <c:pt idx="1">
                  <c:v>0.2</c:v>
                </c:pt>
                <c:pt idx="2">
                  <c:v>0.08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89589248"/>
        <c:axId val="89590784"/>
      </c:barChart>
      <c:catAx>
        <c:axId val="89589248"/>
        <c:scaling>
          <c:orientation val="minMax"/>
        </c:scaling>
        <c:delete val="0"/>
        <c:axPos val="b"/>
        <c:majorTickMark val="out"/>
        <c:minorTickMark val="none"/>
        <c:tickLblPos val="nextTo"/>
        <c:crossAx val="89590784"/>
        <c:crosses val="autoZero"/>
        <c:auto val="1"/>
        <c:lblAlgn val="ctr"/>
        <c:lblOffset val="100"/>
        <c:noMultiLvlLbl val="0"/>
      </c:catAx>
      <c:valAx>
        <c:axId val="8959078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89589248"/>
        <c:crosses val="autoZero"/>
        <c:crossBetween val="between"/>
      </c:valAx>
      <c:spPr>
        <a:solidFill>
          <a:schemeClr val="bg1"/>
        </a:solidFill>
        <a:ln>
          <a:solidFill>
            <a:srgbClr val="00330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</c:plotArea>
    <c:plotVisOnly val="1"/>
    <c:dispBlanksAs val="gap"/>
    <c:showDLblsOverMax val="0"/>
  </c:chart>
  <c:txPr>
    <a:bodyPr/>
    <a:lstStyle/>
    <a:p>
      <a:pPr>
        <a:defRPr sz="2000">
          <a:latin typeface="Franklin Gothic Book"/>
          <a:cs typeface="Franklin Gothic Book"/>
        </a:defRPr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5148"/>
            </a:solidFill>
            <a:ln>
              <a:solidFill>
                <a:srgbClr val="003300"/>
              </a:solidFill>
            </a:ln>
          </c:spPr>
          <c:invertIfNegative val="0"/>
          <c:dLbls>
            <c:dLbl>
              <c:idx val="0"/>
              <c:layout>
                <c:manualLayout>
                  <c:x val="-1.8306171731206E-3"/>
                  <c:y val="8.475720195570550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400">
                    <a:solidFill>
                      <a:srgbClr val="EBF1DD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Traditional Medicare</c:v>
                </c:pt>
                <c:pt idx="1">
                  <c:v>Medicare Advantage</c:v>
                </c:pt>
              </c:strCache>
            </c:strRef>
          </c:cat>
          <c:val>
            <c:numRef>
              <c:f>Sheet1!$B$2:$B$3</c:f>
              <c:numCache>
                <c:formatCode>"$"#,##0_);[Red]\("$"#,##0\)</c:formatCode>
                <c:ptCount val="2"/>
                <c:pt idx="0">
                  <c:v>147</c:v>
                </c:pt>
                <c:pt idx="1">
                  <c:v>1450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90800512"/>
        <c:axId val="90802048"/>
      </c:barChart>
      <c:catAx>
        <c:axId val="90800512"/>
        <c:scaling>
          <c:orientation val="minMax"/>
        </c:scaling>
        <c:delete val="0"/>
        <c:axPos val="b"/>
        <c:majorTickMark val="out"/>
        <c:minorTickMark val="none"/>
        <c:tickLblPos val="nextTo"/>
        <c:crossAx val="90802048"/>
        <c:crosses val="autoZero"/>
        <c:auto val="1"/>
        <c:lblAlgn val="ctr"/>
        <c:lblOffset val="100"/>
        <c:noMultiLvlLbl val="0"/>
      </c:catAx>
      <c:valAx>
        <c:axId val="90802048"/>
        <c:scaling>
          <c:orientation val="minMax"/>
        </c:scaling>
        <c:delete val="0"/>
        <c:axPos val="l"/>
        <c:majorGridlines/>
        <c:numFmt formatCode="&quot;$&quot;#,##0_);[Red]\(&quot;$&quot;#,##0\)" sourceLinked="0"/>
        <c:majorTickMark val="out"/>
        <c:minorTickMark val="none"/>
        <c:tickLblPos val="nextTo"/>
        <c:crossAx val="90800512"/>
        <c:crosses val="autoZero"/>
        <c:crossBetween val="between"/>
      </c:valAx>
      <c:spPr>
        <a:solidFill>
          <a:schemeClr val="bg1"/>
        </a:solidFill>
        <a:ln>
          <a:solidFill>
            <a:srgbClr val="00330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</c:plotArea>
    <c:plotVisOnly val="1"/>
    <c:dispBlanksAs val="gap"/>
    <c:showDLblsOverMax val="0"/>
  </c:chart>
  <c:txPr>
    <a:bodyPr/>
    <a:lstStyle/>
    <a:p>
      <a:pPr>
        <a:defRPr sz="2000">
          <a:latin typeface="Franklin Gothic Book"/>
          <a:cs typeface="Franklin Gothic Book"/>
        </a:defRPr>
      </a:pPr>
      <a:endParaRPr lang="en-U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solidFill>
                <a:srgbClr val="003300"/>
              </a:solidFill>
            </a:ln>
          </c:spPr>
          <c:invertIfNegative val="0"/>
          <c:dPt>
            <c:idx val="8"/>
            <c:invertIfNegative val="0"/>
            <c:bubble3D val="0"/>
            <c:spPr>
              <a:solidFill>
                <a:srgbClr val="800000"/>
              </a:solidFill>
              <a:ln>
                <a:solidFill>
                  <a:srgbClr val="003300"/>
                </a:solidFill>
              </a:ln>
            </c:spPr>
          </c:dPt>
          <c:dPt>
            <c:idx val="9"/>
            <c:invertIfNegative val="0"/>
            <c:bubble3D val="0"/>
            <c:spPr>
              <a:solidFill>
                <a:srgbClr val="800000"/>
              </a:solidFill>
              <a:ln>
                <a:solidFill>
                  <a:srgbClr val="003300"/>
                </a:solidFill>
              </a:ln>
            </c:spPr>
          </c:dPt>
          <c:dLbls>
            <c:numFmt formatCode="0.0%" sourceLinked="0"/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Sheet1!$A$2:$A$11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Sheet1!$B$2:$B$11</c:f>
              <c:numCache>
                <c:formatCode>0.00%</c:formatCode>
                <c:ptCount val="10"/>
                <c:pt idx="0" formatCode="General">
                  <c:v>0</c:v>
                </c:pt>
                <c:pt idx="1">
                  <c:v>1E-3</c:v>
                </c:pt>
                <c:pt idx="2">
                  <c:v>6.0000000000000001E-3</c:v>
                </c:pt>
                <c:pt idx="3">
                  <c:v>1.2E-2</c:v>
                </c:pt>
                <c:pt idx="4" formatCode="0%">
                  <c:v>0.02</c:v>
                </c:pt>
                <c:pt idx="5">
                  <c:v>3.4000000000000002E-2</c:v>
                </c:pt>
                <c:pt idx="6">
                  <c:v>5.3999999999999999E-2</c:v>
                </c:pt>
                <c:pt idx="7">
                  <c:v>9.0999999999999998E-2</c:v>
                </c:pt>
                <c:pt idx="8">
                  <c:v>0.16500000000000001</c:v>
                </c:pt>
                <c:pt idx="9">
                  <c:v>0.61799999999999999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90939392"/>
        <c:axId val="90940928"/>
      </c:barChart>
      <c:catAx>
        <c:axId val="909393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0940928"/>
        <c:crosses val="autoZero"/>
        <c:auto val="1"/>
        <c:lblAlgn val="ctr"/>
        <c:lblOffset val="100"/>
        <c:noMultiLvlLbl val="0"/>
      </c:catAx>
      <c:valAx>
        <c:axId val="90940928"/>
        <c:scaling>
          <c:orientation val="minMax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90939392"/>
        <c:crosses val="autoZero"/>
        <c:crossBetween val="between"/>
      </c:valAx>
      <c:spPr>
        <a:solidFill>
          <a:schemeClr val="bg1"/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</c:plotArea>
    <c:plotVisOnly val="1"/>
    <c:dispBlanksAs val="gap"/>
    <c:showDLblsOverMax val="0"/>
  </c:chart>
  <c:txPr>
    <a:bodyPr/>
    <a:lstStyle/>
    <a:p>
      <a:pPr>
        <a:defRPr sz="2000">
          <a:latin typeface="Franklin Gothic Book"/>
          <a:cs typeface="Franklin Gothic Book"/>
        </a:defRPr>
      </a:pPr>
      <a:endParaRPr lang="en-US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solidFill>
                <a:srgbClr val="003300"/>
              </a:solidFill>
            </a:ln>
          </c:spPr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FFS 
Medicare</c:v>
                </c:pt>
                <c:pt idx="1">
                  <c:v>12 month 
period before 
joining HMO</c:v>
                </c:pt>
                <c:pt idx="2">
                  <c:v>3 month 
period after 
leaving HMO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1</c:v>
                </c:pt>
                <c:pt idx="1">
                  <c:v>0.66000000000000103</c:v>
                </c:pt>
                <c:pt idx="2">
                  <c:v>1.8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axId val="91456640"/>
        <c:axId val="91458176"/>
      </c:barChart>
      <c:catAx>
        <c:axId val="91456640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ln w="12700" cmpd="sng">
            <a:solidFill>
              <a:schemeClr val="tx1"/>
            </a:solidFill>
          </a:ln>
        </c:spPr>
        <c:crossAx val="91458176"/>
        <c:crosses val="autoZero"/>
        <c:auto val="1"/>
        <c:lblAlgn val="ctr"/>
        <c:lblOffset val="100"/>
        <c:noMultiLvlLbl val="0"/>
      </c:catAx>
      <c:valAx>
        <c:axId val="91458176"/>
        <c:scaling>
          <c:orientation val="minMax"/>
        </c:scaling>
        <c:delete val="0"/>
        <c:axPos val="l"/>
        <c:majorGridlines>
          <c:spPr>
            <a:ln>
              <a:prstDash val="sysDot"/>
            </a:ln>
          </c:spPr>
        </c:majorGridlines>
        <c:numFmt formatCode="0%" sourceLinked="1"/>
        <c:majorTickMark val="out"/>
        <c:minorTickMark val="none"/>
        <c:tickLblPos val="nextTo"/>
        <c:crossAx val="91456640"/>
        <c:crosses val="autoZero"/>
        <c:crossBetween val="between"/>
        <c:majorUnit val="0.5"/>
      </c:valAx>
      <c:spPr>
        <a:solidFill>
          <a:schemeClr val="bg1"/>
        </a:solidFill>
        <a:ln>
          <a:solidFill>
            <a:srgbClr val="00330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</c:plotArea>
    <c:plotVisOnly val="1"/>
    <c:dispBlanksAs val="gap"/>
    <c:showDLblsOverMax val="0"/>
  </c:chart>
  <c:txPr>
    <a:bodyPr/>
    <a:lstStyle/>
    <a:p>
      <a:pPr>
        <a:defRPr sz="2000">
          <a:latin typeface="Franklin Gothic Book"/>
          <a:cs typeface="Franklin Gothic Book"/>
        </a:defRPr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7729463671014"/>
          <c:y val="4.2333852391585401E-2"/>
          <c:w val="0.86303868960226104"/>
          <c:h val="0.693608716963928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HMO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800000"/>
              </a:solidFill>
              <a:ln>
                <a:solidFill>
                  <a:schemeClr val="bg1"/>
                </a:solidFill>
              </a:ln>
            </c:spPr>
          </c:dPt>
          <c:dLbls>
            <c:dLbl>
              <c:idx val="0"/>
              <c:numFmt formatCode="#,##0.0" sourceLinked="0"/>
              <c:spPr/>
              <c:txPr>
                <a:bodyPr/>
                <a:lstStyle/>
                <a:p>
                  <a:pPr>
                    <a:defRPr sz="3200">
                      <a:solidFill>
                        <a:schemeClr val="bg1"/>
                      </a:solidFill>
                      <a:latin typeface="Franklin Gothic Book"/>
                      <a:cs typeface="Franklin Gothic Book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/>
              <a:lstStyle/>
              <a:p>
                <a:pPr>
                  <a:defRPr sz="2800">
                    <a:solidFill>
                      <a:schemeClr val="bg1"/>
                    </a:solidFill>
                    <a:latin typeface="Franklin Gothic Book"/>
                    <a:cs typeface="Franklin Gothic Book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1"/>
                <c:pt idx="0">
                  <c:v>Diastolic BP</c:v>
                </c:pt>
              </c:strCache>
            </c:strRef>
          </c:cat>
          <c:val>
            <c:numRef>
              <c:f>Sheet1!$B$2:$B$3</c:f>
              <c:numCache>
                <c:formatCode>0.00</c:formatCode>
                <c:ptCount val="1"/>
                <c:pt idx="0">
                  <c:v>87.8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Free Fee-For-Service</c:v>
                </c:pt>
              </c:strCache>
            </c:strRef>
          </c:tx>
          <c:spPr>
            <a:solidFill>
              <a:srgbClr val="01A290">
                <a:lumMod val="50000"/>
              </a:srgbClr>
            </a:solidFill>
            <a:ln>
              <a:solidFill>
                <a:srgbClr val="EBF1DD"/>
              </a:solidFill>
            </a:ln>
          </c:spPr>
          <c:invertIfNegative val="0"/>
          <c:dLbls>
            <c:dLbl>
              <c:idx val="0"/>
              <c:numFmt formatCode="#,##0.0" sourceLinked="0"/>
              <c:spPr/>
              <c:txPr>
                <a:bodyPr/>
                <a:lstStyle/>
                <a:p>
                  <a:pPr>
                    <a:defRPr sz="2000">
                      <a:solidFill>
                        <a:schemeClr val="bg1"/>
                      </a:solidFill>
                      <a:latin typeface="Franklin Gothic Book"/>
                      <a:cs typeface="Franklin Gothic Book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/>
              <a:lstStyle/>
              <a:p>
                <a:pPr>
                  <a:defRPr sz="2400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1"/>
                <c:pt idx="0">
                  <c:v>Diastolic BP</c:v>
                </c:pt>
              </c:strCache>
            </c:strRef>
          </c:cat>
          <c:val>
            <c:numRef>
              <c:f>Sheet1!$C$2:$C$3</c:f>
              <c:numCache>
                <c:formatCode>0.00</c:formatCode>
                <c:ptCount val="1"/>
                <c:pt idx="0">
                  <c:v>82.9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-13"/>
        <c:axId val="92291072"/>
        <c:axId val="92292608"/>
      </c:barChart>
      <c:catAx>
        <c:axId val="92291072"/>
        <c:scaling>
          <c:orientation val="minMax"/>
        </c:scaling>
        <c:delete val="0"/>
        <c:axPos val="b"/>
        <c:majorTickMark val="none"/>
        <c:minorTickMark val="none"/>
        <c:tickLblPos val="high"/>
        <c:spPr>
          <a:ln w="38100">
            <a:solidFill>
              <a:srgbClr val="01A290"/>
            </a:solidFill>
          </a:ln>
        </c:spPr>
        <c:crossAx val="92292608"/>
        <c:crossesAt val="0"/>
        <c:auto val="1"/>
        <c:lblAlgn val="ctr"/>
        <c:lblOffset val="0"/>
        <c:noMultiLvlLbl val="0"/>
      </c:catAx>
      <c:valAx>
        <c:axId val="92292608"/>
        <c:scaling>
          <c:orientation val="minMax"/>
          <c:max val="100"/>
          <c:min val="70"/>
        </c:scaling>
        <c:delete val="0"/>
        <c:axPos val="l"/>
        <c:majorGridlines>
          <c:spPr>
            <a:ln>
              <a:prstDash val="sysDot"/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Franklin Gothic Book"/>
                <a:cs typeface="Franklin Gothic Book"/>
              </a:defRPr>
            </a:pPr>
            <a:endParaRPr lang="en-US"/>
          </a:p>
        </c:txPr>
        <c:crossAx val="92291072"/>
        <c:crossesAt val="1"/>
        <c:crossBetween val="between"/>
      </c:valAx>
      <c:spPr>
        <a:solidFill>
          <a:srgbClr val="EBF1DD"/>
        </a:solidFill>
        <a:ln>
          <a:solidFill>
            <a:srgbClr val="00330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</c:plotArea>
    <c:plotVisOnly val="1"/>
    <c:dispBlanksAs val="gap"/>
    <c:showDLblsOverMax val="0"/>
  </c:chart>
  <c:txPr>
    <a:bodyPr/>
    <a:lstStyle/>
    <a:p>
      <a:pPr>
        <a:defRPr sz="2000">
          <a:latin typeface="Franklin Gothic Medium" pitchFamily="34" charset="0"/>
        </a:defRPr>
      </a:pPr>
      <a:endParaRPr lang="en-US"/>
    </a:p>
  </c:txPr>
  <c:externalData r:id="rId2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7729463671014"/>
          <c:y val="4.2333852391585401E-2"/>
          <c:w val="0.81721961748256799"/>
          <c:h val="0.693608716963928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HMO</c:v>
                </c:pt>
              </c:strCache>
            </c:strRef>
          </c:tx>
          <c:spPr>
            <a:solidFill>
              <a:srgbClr val="800000"/>
            </a:solidFill>
            <a:ln>
              <a:solidFill>
                <a:srgbClr val="003300"/>
              </a:solidFill>
            </a:ln>
          </c:spPr>
          <c:invertIfNegative val="0"/>
          <c:dLbls>
            <c:dLbl>
              <c:idx val="0"/>
              <c:numFmt formatCode="#,##0.00" sourceLinked="0"/>
              <c:spPr/>
              <c:txPr>
                <a:bodyPr/>
                <a:lstStyle/>
                <a:p>
                  <a:pPr>
                    <a:defRPr sz="2800">
                      <a:solidFill>
                        <a:srgbClr val="EBF1DD"/>
                      </a:solidFill>
                      <a:latin typeface="Franklin Gothic Book"/>
                      <a:cs typeface="Franklin Gothic Book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0" sourceLinked="0"/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1"/>
                <c:pt idx="0">
                  <c:v>Relative Risk of Dying</c:v>
                </c:pt>
              </c:strCache>
            </c:strRef>
          </c:cat>
          <c:val>
            <c:numRef>
              <c:f>Sheet1!$B$2:$B$3</c:f>
              <c:numCache>
                <c:formatCode>0.00</c:formatCode>
                <c:ptCount val="1"/>
                <c:pt idx="0">
                  <c:v>1.21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Free Fee-For-Service</c:v>
                </c:pt>
              </c:strCache>
            </c:strRef>
          </c:tx>
          <c:spPr>
            <a:solidFill>
              <a:srgbClr val="01A290">
                <a:lumMod val="50000"/>
              </a:srgbClr>
            </a:solidFill>
            <a:ln>
              <a:solidFill>
                <a:srgbClr val="003300"/>
              </a:solidFill>
            </a:ln>
          </c:spPr>
          <c:invertIfNegative val="0"/>
          <c:dLbls>
            <c:numFmt formatCode="#,##0.00" sourceLinked="0"/>
            <c:txPr>
              <a:bodyPr/>
              <a:lstStyle/>
              <a:p>
                <a:pPr>
                  <a:defRPr sz="2000">
                    <a:solidFill>
                      <a:schemeClr val="bg1"/>
                    </a:solidFill>
                    <a:latin typeface="Franklin Gothic Book"/>
                    <a:cs typeface="Franklin Gothic Book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1"/>
                <c:pt idx="0">
                  <c:v>Relative Risk of Dying</c:v>
                </c:pt>
              </c:strCache>
            </c:strRef>
          </c:cat>
          <c:val>
            <c:numRef>
              <c:f>Sheet1!$C$2:$C$3</c:f>
              <c:numCache>
                <c:formatCode>0.00</c:formatCode>
                <c:ptCount val="1"/>
                <c:pt idx="0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-13"/>
        <c:axId val="92691072"/>
        <c:axId val="92705152"/>
      </c:barChart>
      <c:catAx>
        <c:axId val="92691072"/>
        <c:scaling>
          <c:orientation val="minMax"/>
        </c:scaling>
        <c:delete val="0"/>
        <c:axPos val="b"/>
        <c:majorTickMark val="none"/>
        <c:minorTickMark val="none"/>
        <c:tickLblPos val="high"/>
        <c:spPr>
          <a:ln w="38100">
            <a:solidFill>
              <a:srgbClr val="01A290"/>
            </a:solidFill>
          </a:ln>
        </c:spPr>
        <c:crossAx val="92705152"/>
        <c:crossesAt val="0"/>
        <c:auto val="1"/>
        <c:lblAlgn val="ctr"/>
        <c:lblOffset val="0"/>
        <c:noMultiLvlLbl val="0"/>
      </c:catAx>
      <c:valAx>
        <c:axId val="92705152"/>
        <c:scaling>
          <c:orientation val="minMax"/>
          <c:max val="1.3"/>
          <c:min val="0.8"/>
        </c:scaling>
        <c:delete val="0"/>
        <c:axPos val="l"/>
        <c:majorGridlines>
          <c:spPr>
            <a:ln>
              <a:prstDash val="sysDot"/>
            </a:ln>
          </c:spPr>
        </c:majorGridlines>
        <c:numFmt formatCode="#,##0.0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Franklin Gothic Book"/>
                <a:cs typeface="Franklin Gothic Book"/>
              </a:defRPr>
            </a:pPr>
            <a:endParaRPr lang="en-US"/>
          </a:p>
        </c:txPr>
        <c:crossAx val="92691072"/>
        <c:crossesAt val="1"/>
        <c:crossBetween val="between"/>
        <c:majorUnit val="0.1"/>
      </c:valAx>
      <c:spPr>
        <a:solidFill>
          <a:srgbClr val="EBF1DD"/>
        </a:solidFill>
        <a:ln>
          <a:solidFill>
            <a:srgbClr val="00330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</c:plotArea>
    <c:plotVisOnly val="1"/>
    <c:dispBlanksAs val="gap"/>
    <c:showDLblsOverMax val="0"/>
  </c:chart>
  <c:txPr>
    <a:bodyPr/>
    <a:lstStyle/>
    <a:p>
      <a:pPr>
        <a:defRPr sz="2000">
          <a:latin typeface="Franklin Gothic Medium"/>
          <a:cs typeface="Franklin Gothic Medium"/>
        </a:defRPr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/>
      <c:overlay val="0"/>
      <c:txPr>
        <a:bodyPr/>
        <a:lstStyle/>
        <a:p>
          <a:pPr>
            <a:defRPr sz="2400" b="0">
              <a:latin typeface="Franklin Gothic Medium"/>
              <a:cs typeface="Franklin Gothic Medium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0254517366694902E-2"/>
          <c:y val="0.14160137795275601"/>
          <c:w val="0.87166499943018505"/>
          <c:h val="0.81304724409448803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2003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4">
                      <a:shade val="47500"/>
                      <a:satMod val="137000"/>
                    </a:schemeClr>
                  </a:gs>
                  <a:gs pos="55000">
                    <a:schemeClr val="accent4">
                      <a:shade val="69000"/>
                      <a:satMod val="137000"/>
                    </a:schemeClr>
                  </a:gs>
                  <a:gs pos="100000">
                    <a:schemeClr val="accent4">
                      <a:shade val="98000"/>
                      <a:satMod val="137000"/>
                    </a:schemeClr>
                  </a:gs>
                </a:gsLst>
                <a:lin ang="16200000" scaled="0"/>
              </a:gradFill>
              <a:ln w="6350" cap="rnd" cmpd="sng" algn="ctr">
                <a:solidFill>
                  <a:srgbClr val="003300"/>
                </a:solidFill>
                <a:prstDash val="solid"/>
              </a:ln>
              <a:effectLst>
                <a:outerShdw blurRad="39000" dist="254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5">
                      <a:shade val="47500"/>
                      <a:satMod val="137000"/>
                    </a:schemeClr>
                  </a:gs>
                  <a:gs pos="55000">
                    <a:schemeClr val="accent5">
                      <a:shade val="69000"/>
                      <a:satMod val="137000"/>
                    </a:schemeClr>
                  </a:gs>
                  <a:gs pos="100000">
                    <a:schemeClr val="accent5">
                      <a:shade val="98000"/>
                      <a:satMod val="137000"/>
                    </a:schemeClr>
                  </a:gs>
                </a:gsLst>
                <a:lin ang="16200000" scaled="0"/>
              </a:gradFill>
              <a:ln w="6350" cap="rnd" cmpd="sng" algn="ctr">
                <a:solidFill>
                  <a:srgbClr val="003300"/>
                </a:solidFill>
                <a:prstDash val="solid"/>
              </a:ln>
              <a:effectLst>
                <a:outerShdw blurRad="39000" dist="254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1">
                      <a:shade val="47500"/>
                      <a:satMod val="137000"/>
                    </a:schemeClr>
                  </a:gs>
                  <a:gs pos="55000">
                    <a:schemeClr val="accent1">
                      <a:shade val="69000"/>
                      <a:satMod val="137000"/>
                    </a:schemeClr>
                  </a:gs>
                  <a:gs pos="100000">
                    <a:schemeClr val="accent1">
                      <a:shade val="98000"/>
                      <a:satMod val="137000"/>
                    </a:schemeClr>
                  </a:gs>
                </a:gsLst>
                <a:lin ang="16200000" scaled="0"/>
              </a:gradFill>
              <a:ln w="6350" cap="rnd" cmpd="sng" algn="ctr">
                <a:solidFill>
                  <a:srgbClr val="003300"/>
                </a:solidFill>
                <a:prstDash val="solid"/>
              </a:ln>
              <a:effectLst>
                <a:outerShdw blurRad="39000" dist="25400" dir="5400000" rotWithShape="0">
                  <a:srgbClr val="000000">
                    <a:alpha val="38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-0.21765587605890599"/>
                  <c:y val="0.1595130413385829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/>
              <c:txPr>
                <a:bodyPr/>
                <a:lstStyle/>
                <a:p>
                  <a:pPr>
                    <a:defRPr sz="2800">
                      <a:solidFill>
                        <a:schemeClr val="tx1"/>
                      </a:solidFill>
                      <a:latin typeface="Franklin Gothic Book"/>
                      <a:cs typeface="Franklin Gothic Book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6678880756714301"/>
                  <c:y val="-0.2281946358267719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800">
                    <a:solidFill>
                      <a:srgbClr val="EBF1DD"/>
                    </a:solidFill>
                    <a:latin typeface="Franklin Gothic Book"/>
                    <a:cs typeface="Franklin Gothic Book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Sheet1!$A$2:$A$4</c:f>
              <c:strCache>
                <c:ptCount val="3"/>
                <c:pt idx="0">
                  <c:v>Uninsured</c:v>
                </c:pt>
                <c:pt idx="1">
                  <c:v>Under-Insured</c:v>
                </c:pt>
                <c:pt idx="2">
                  <c:v>Insured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0.26</c:v>
                </c:pt>
                <c:pt idx="1">
                  <c:v>0.09</c:v>
                </c:pt>
                <c:pt idx="2">
                  <c:v>0.65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0727613083507999"/>
          <c:y val="2.9290220588697801E-2"/>
          <c:w val="0.63880271784914699"/>
          <c:h val="0.7641585823281650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For-Profit</c:v>
                </c:pt>
              </c:strCache>
            </c:strRef>
          </c:tx>
          <c:spPr>
            <a:solidFill>
              <a:srgbClr val="800000"/>
            </a:solidFill>
          </c:spPr>
          <c:invertIfNegative val="0"/>
          <c:dLbls>
            <c:txPr>
              <a:bodyPr/>
              <a:lstStyle/>
              <a:p>
                <a:pPr>
                  <a:defRPr sz="1800">
                    <a:solidFill>
                      <a:srgbClr val="EBF1DD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6"/>
                <c:pt idx="0">
                  <c:v>Immunized Toddlers</c:v>
                </c:pt>
                <c:pt idx="1">
                  <c:v>Mammography</c:v>
                </c:pt>
                <c:pt idx="2">
                  <c:v>Pap Smears</c:v>
                </c:pt>
                <c:pt idx="3">
                  <c:v>Beta Blocker Post MI</c:v>
                </c:pt>
                <c:pt idx="4">
                  <c:v>Diabetic Eye Exams</c:v>
                </c:pt>
                <c:pt idx="5">
                  <c:v>Overall Satisfaction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0.64000000000000101</c:v>
                </c:pt>
                <c:pt idx="1">
                  <c:v>0.69000000000000095</c:v>
                </c:pt>
                <c:pt idx="2">
                  <c:v>0.69000000000000095</c:v>
                </c:pt>
                <c:pt idx="3">
                  <c:v>0.59</c:v>
                </c:pt>
                <c:pt idx="4">
                  <c:v>0.35</c:v>
                </c:pt>
                <c:pt idx="5">
                  <c:v>0.54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Non-For-Profit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800">
                    <a:solidFill>
                      <a:srgbClr val="EBF1DD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6"/>
                <c:pt idx="0">
                  <c:v>Immunized Toddlers</c:v>
                </c:pt>
                <c:pt idx="1">
                  <c:v>Mammography</c:v>
                </c:pt>
                <c:pt idx="2">
                  <c:v>Pap Smears</c:v>
                </c:pt>
                <c:pt idx="3">
                  <c:v>Beta Blocker Post MI</c:v>
                </c:pt>
                <c:pt idx="4">
                  <c:v>Diabetic Eye Exams</c:v>
                </c:pt>
                <c:pt idx="5">
                  <c:v>Overall Satisfaction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6"/>
                <c:pt idx="0">
                  <c:v>0.72000000000000097</c:v>
                </c:pt>
                <c:pt idx="1">
                  <c:v>0.750000000000001</c:v>
                </c:pt>
                <c:pt idx="2">
                  <c:v>0.77000000000000102</c:v>
                </c:pt>
                <c:pt idx="3">
                  <c:v>0.71000000000000096</c:v>
                </c:pt>
                <c:pt idx="4">
                  <c:v>0.48</c:v>
                </c:pt>
                <c:pt idx="5">
                  <c:v>0.62000000000000099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7"/>
        <c:axId val="92606464"/>
        <c:axId val="92608000"/>
      </c:barChart>
      <c:catAx>
        <c:axId val="92606464"/>
        <c:scaling>
          <c:orientation val="minMax"/>
        </c:scaling>
        <c:delete val="0"/>
        <c:axPos val="l"/>
        <c:majorTickMark val="out"/>
        <c:minorTickMark val="none"/>
        <c:tickLblPos val="nextTo"/>
        <c:crossAx val="92608000"/>
        <c:crosses val="autoZero"/>
        <c:auto val="1"/>
        <c:lblAlgn val="ctr"/>
        <c:lblOffset val="100"/>
        <c:noMultiLvlLbl val="0"/>
      </c:catAx>
      <c:valAx>
        <c:axId val="92608000"/>
        <c:scaling>
          <c:orientation val="minMax"/>
        </c:scaling>
        <c:delete val="0"/>
        <c:axPos val="b"/>
        <c:majorGridlines>
          <c:spPr>
            <a:ln>
              <a:prstDash val="sysDot"/>
            </a:ln>
          </c:spPr>
        </c:majorGridlines>
        <c:numFmt formatCode="0%" sourceLinked="1"/>
        <c:majorTickMark val="out"/>
        <c:minorTickMark val="none"/>
        <c:tickLblPos val="nextTo"/>
        <c:crossAx val="92606464"/>
        <c:crosses val="autoZero"/>
        <c:crossBetween val="between"/>
        <c:majorUnit val="0.2"/>
      </c:valAx>
      <c:spPr>
        <a:solidFill>
          <a:schemeClr val="bg1"/>
        </a:solidFill>
        <a:ln>
          <a:solidFill>
            <a:schemeClr val="tx1"/>
          </a:solidFill>
        </a:ln>
      </c:spPr>
    </c:plotArea>
    <c:legend>
      <c:legendPos val="b"/>
      <c:layout>
        <c:manualLayout>
          <c:xMode val="edge"/>
          <c:yMode val="edge"/>
          <c:x val="0.37957272365399802"/>
          <c:y val="0.90679425211620401"/>
          <c:w val="0.42203981819261899"/>
          <c:h val="7.5750339133370106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2000">
          <a:latin typeface="Franklin Gothic Book"/>
          <a:cs typeface="Franklin Gothic Book"/>
        </a:defRPr>
      </a:pPr>
      <a:endParaRPr lang="en-US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solidFill>
                <a:srgbClr val="003300"/>
              </a:solidFill>
            </a:ln>
          </c:spPr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Non-Profit HMOs</c:v>
                </c:pt>
                <c:pt idx="1">
                  <c:v>For-Profit HMOs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0.67</c:v>
                </c:pt>
                <c:pt idx="1">
                  <c:v>0.61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axId val="92646784"/>
        <c:axId val="92734592"/>
      </c:barChart>
      <c:catAx>
        <c:axId val="92646784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ln w="12700" cmpd="sng">
            <a:solidFill>
              <a:schemeClr val="tx1"/>
            </a:solidFill>
          </a:ln>
        </c:spPr>
        <c:crossAx val="92734592"/>
        <c:crosses val="autoZero"/>
        <c:auto val="1"/>
        <c:lblAlgn val="ctr"/>
        <c:lblOffset val="100"/>
        <c:noMultiLvlLbl val="0"/>
      </c:catAx>
      <c:valAx>
        <c:axId val="92734592"/>
        <c:scaling>
          <c:orientation val="minMax"/>
          <c:max val="0.7"/>
          <c:min val="0.55000000000000004"/>
        </c:scaling>
        <c:delete val="0"/>
        <c:axPos val="l"/>
        <c:majorGridlines>
          <c:spPr>
            <a:ln>
              <a:prstDash val="sysDot"/>
            </a:ln>
          </c:spPr>
        </c:majorGridlines>
        <c:numFmt formatCode="0%" sourceLinked="1"/>
        <c:majorTickMark val="out"/>
        <c:minorTickMark val="none"/>
        <c:tickLblPos val="nextTo"/>
        <c:crossAx val="92646784"/>
        <c:crosses val="autoZero"/>
        <c:crossBetween val="between"/>
        <c:majorUnit val="0.05"/>
      </c:valAx>
      <c:spPr>
        <a:solidFill>
          <a:schemeClr val="bg1"/>
        </a:solidFill>
        <a:ln>
          <a:solidFill>
            <a:srgbClr val="00330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</c:plotArea>
    <c:plotVisOnly val="1"/>
    <c:dispBlanksAs val="gap"/>
    <c:showDLblsOverMax val="0"/>
  </c:chart>
  <c:txPr>
    <a:bodyPr/>
    <a:lstStyle/>
    <a:p>
      <a:pPr>
        <a:defRPr sz="2000">
          <a:latin typeface="Franklin Gothic Book"/>
          <a:cs typeface="Franklin Gothic Book"/>
        </a:defRPr>
      </a:pPr>
      <a:endParaRPr lang="en-US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7729463671014"/>
          <c:y val="4.2333852391585401E-2"/>
          <c:w val="0.86303868960226104"/>
          <c:h val="0.7043012112290989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01A290">
                <a:lumMod val="50000"/>
              </a:srgbClr>
            </a:solidFill>
            <a:ln>
              <a:solidFill>
                <a:srgbClr val="003300"/>
              </a:solidFill>
            </a:ln>
          </c:spPr>
          <c:invertIfNegative val="0"/>
          <c:dLbls>
            <c:numFmt formatCode="0.0%" sourceLinked="0"/>
            <c:txPr>
              <a:bodyPr/>
              <a:lstStyle/>
              <a:p>
                <a:pPr>
                  <a:defRPr sz="2400">
                    <a:solidFill>
                      <a:schemeClr val="bg2"/>
                    </a:solidFill>
                    <a:latin typeface="Franklin Gothic Book"/>
                    <a:cs typeface="Franklin Gothic Book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Cigna</c:v>
                </c:pt>
                <c:pt idx="1">
                  <c:v>United</c:v>
                </c:pt>
                <c:pt idx="2">
                  <c:v>Aetna</c:v>
                </c:pt>
                <c:pt idx="3">
                  <c:v>Humana</c:v>
                </c:pt>
                <c:pt idx="4">
                  <c:v>Wellpoint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0.247</c:v>
                </c:pt>
                <c:pt idx="1">
                  <c:v>0.189</c:v>
                </c:pt>
                <c:pt idx="2">
                  <c:v>0.192</c:v>
                </c:pt>
                <c:pt idx="3">
                  <c:v>0.18099999999999999</c:v>
                </c:pt>
                <c:pt idx="4">
                  <c:v>0.157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93070080"/>
        <c:axId val="93071616"/>
      </c:barChart>
      <c:catAx>
        <c:axId val="93070080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ln w="9525" cmpd="sng">
            <a:solidFill>
              <a:srgbClr val="003300"/>
            </a:solidFill>
          </a:ln>
        </c:spPr>
        <c:txPr>
          <a:bodyPr/>
          <a:lstStyle/>
          <a:p>
            <a:pPr>
              <a:defRPr>
                <a:latin typeface="Franklin Gothic Book"/>
                <a:cs typeface="Franklin Gothic Book"/>
              </a:defRPr>
            </a:pPr>
            <a:endParaRPr lang="en-US"/>
          </a:p>
        </c:txPr>
        <c:crossAx val="93071616"/>
        <c:crossesAt val="0"/>
        <c:auto val="1"/>
        <c:lblAlgn val="ctr"/>
        <c:lblOffset val="0"/>
        <c:noMultiLvlLbl val="0"/>
      </c:catAx>
      <c:valAx>
        <c:axId val="93071616"/>
        <c:scaling>
          <c:orientation val="minMax"/>
        </c:scaling>
        <c:delete val="0"/>
        <c:axPos val="l"/>
        <c:majorGridlines>
          <c:spPr>
            <a:ln>
              <a:prstDash val="sysDot"/>
            </a:ln>
          </c:spPr>
        </c:majorGridlines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Franklin Gothic Book"/>
                <a:cs typeface="Franklin Gothic Book"/>
              </a:defRPr>
            </a:pPr>
            <a:endParaRPr lang="en-US"/>
          </a:p>
        </c:txPr>
        <c:crossAx val="93070080"/>
        <c:crossesAt val="1"/>
        <c:crossBetween val="between"/>
      </c:valAx>
      <c:spPr>
        <a:solidFill>
          <a:srgbClr val="EBF1DD"/>
        </a:solidFill>
        <a:ln>
          <a:solidFill>
            <a:srgbClr val="00330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</c:plotArea>
    <c:plotVisOnly val="1"/>
    <c:dispBlanksAs val="gap"/>
    <c:showDLblsOverMax val="0"/>
  </c:chart>
  <c:txPr>
    <a:bodyPr/>
    <a:lstStyle/>
    <a:p>
      <a:pPr>
        <a:defRPr sz="2000">
          <a:latin typeface="Franklin Gothic Medium" pitchFamily="34" charset="0"/>
        </a:defRPr>
      </a:pPr>
      <a:endParaRPr lang="en-US"/>
    </a:p>
  </c:txPr>
  <c:externalData r:id="rId2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Top Scoring Physicians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solidFill>
                <a:srgbClr val="003300"/>
              </a:solidFill>
            </a:ln>
          </c:spPr>
          <c:invertIfNegative val="0"/>
          <c:dLbls>
            <c:dLbl>
              <c:idx val="1"/>
              <c:layout>
                <c:manualLayout>
                  <c:x val="0"/>
                  <c:y val="1.2020490147486801E-2"/>
                </c:manualLayout>
              </c:layout>
              <c:numFmt formatCode="0%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Franklin Gothic Book"/>
                      <a:cs typeface="Franklin Gothic Book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%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  <a:latin typeface="Franklin Gothic Book"/>
                    <a:cs typeface="Franklin Gothic Book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Minority</c:v>
                </c:pt>
                <c:pt idx="1">
                  <c:v>Non-English Speakers</c:v>
                </c:pt>
                <c:pt idx="2">
                  <c:v>Uninsured / Medicaid</c:v>
                </c:pt>
                <c:pt idx="3">
                  <c:v>Infrequent Visits</c:v>
                </c:pt>
              </c:strCache>
            </c:strRef>
          </c:cat>
          <c:val>
            <c:numRef>
              <c:f>Sheet1!$B$2:$B$5</c:f>
              <c:numCache>
                <c:formatCode>0.00%</c:formatCode>
                <c:ptCount val="4"/>
                <c:pt idx="0">
                  <c:v>0.13700000000000001</c:v>
                </c:pt>
                <c:pt idx="1">
                  <c:v>3.2000000000000001E-2</c:v>
                </c:pt>
                <c:pt idx="2">
                  <c:v>9.6000000000000002E-2</c:v>
                </c:pt>
                <c:pt idx="3" formatCode="0%">
                  <c:v>0.28999999999999998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Bottom Scoring Physicians</c:v>
                </c:pt>
              </c:strCache>
            </c:strRef>
          </c:tx>
          <c:spPr>
            <a:solidFill>
              <a:srgbClr val="800000"/>
            </a:solidFill>
            <a:ln>
              <a:solidFill>
                <a:srgbClr val="003300"/>
              </a:solidFill>
            </a:ln>
          </c:spPr>
          <c:invertIfNegative val="0"/>
          <c:dLbls>
            <c:numFmt formatCode="0%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  <a:latin typeface="Franklin Gothic Book"/>
                    <a:cs typeface="Franklin Gothic Book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Minority</c:v>
                </c:pt>
                <c:pt idx="1">
                  <c:v>Non-English Speakers</c:v>
                </c:pt>
                <c:pt idx="2">
                  <c:v>Uninsured / Medicaid</c:v>
                </c:pt>
                <c:pt idx="3">
                  <c:v>Infrequent Visits</c:v>
                </c:pt>
              </c:strCache>
            </c:strRef>
          </c:cat>
          <c:val>
            <c:numRef>
              <c:f>Sheet1!$C$2:$C$5</c:f>
              <c:numCache>
                <c:formatCode>0.00%</c:formatCode>
                <c:ptCount val="4"/>
                <c:pt idx="0">
                  <c:v>0.25600000000000001</c:v>
                </c:pt>
                <c:pt idx="1">
                  <c:v>0.10199999999999999</c:v>
                </c:pt>
                <c:pt idx="2">
                  <c:v>0.17199999999999999</c:v>
                </c:pt>
                <c:pt idx="3">
                  <c:v>0.38200000000000001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3"/>
        <c:axId val="116634368"/>
        <c:axId val="116635904"/>
      </c:barChart>
      <c:catAx>
        <c:axId val="11663436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>
                <a:latin typeface="Franklin Gothic Book"/>
                <a:cs typeface="Franklin Gothic Book"/>
              </a:defRPr>
            </a:pPr>
            <a:endParaRPr lang="en-US"/>
          </a:p>
        </c:txPr>
        <c:crossAx val="116635904"/>
        <c:crosses val="autoZero"/>
        <c:auto val="1"/>
        <c:lblAlgn val="ctr"/>
        <c:lblOffset val="100"/>
        <c:noMultiLvlLbl val="0"/>
      </c:catAx>
      <c:valAx>
        <c:axId val="116635904"/>
        <c:scaling>
          <c:orientation val="minMax"/>
          <c:max val="0.4"/>
        </c:scaling>
        <c:delete val="0"/>
        <c:axPos val="l"/>
        <c:majorGridlines>
          <c:spPr>
            <a:ln>
              <a:prstDash val="sysDot"/>
            </a:ln>
          </c:spPr>
        </c:majorGridlines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Franklin Gothic Book"/>
                <a:cs typeface="Franklin Gothic Book"/>
              </a:defRPr>
            </a:pPr>
            <a:endParaRPr lang="en-US"/>
          </a:p>
        </c:txPr>
        <c:crossAx val="116634368"/>
        <c:crosses val="autoZero"/>
        <c:crossBetween val="between"/>
        <c:majorUnit val="0.1"/>
      </c:valAx>
      <c:spPr>
        <a:solidFill>
          <a:schemeClr val="bg1"/>
        </a:solidFill>
        <a:ln>
          <a:solidFill>
            <a:schemeClr val="tx1"/>
          </a:solidFill>
        </a:ln>
      </c:spPr>
    </c:plotArea>
    <c:legend>
      <c:legendPos val="b"/>
      <c:layout>
        <c:manualLayout>
          <c:xMode val="edge"/>
          <c:yMode val="edge"/>
          <c:x val="9.1759368929519705E-2"/>
          <c:y val="0.87635104713248901"/>
          <c:w val="0.81648114629209501"/>
          <c:h val="8.2867817514282197E-2"/>
        </c:manualLayout>
      </c:layout>
      <c:overlay val="0"/>
      <c:txPr>
        <a:bodyPr/>
        <a:lstStyle/>
        <a:p>
          <a:pPr>
            <a:defRPr>
              <a:latin typeface="Franklin Gothic Book"/>
              <a:cs typeface="Franklin Gothic Book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2000">
          <a:latin typeface="Franklin Gothic Medium" pitchFamily="34" charset="0"/>
        </a:defRPr>
      </a:pPr>
      <a:endParaRPr lang="en-US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8.6162394527385402E-2"/>
          <c:y val="3.40282030868896E-2"/>
          <c:w val="0.89397747581703402"/>
          <c:h val="0.732565484727026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P4P Hospitals</c:v>
                </c:pt>
              </c:strCache>
            </c:strRef>
          </c:tx>
          <c:spPr>
            <a:solidFill>
              <a:srgbClr val="800000"/>
            </a:solidFill>
            <a:ln>
              <a:solidFill>
                <a:srgbClr val="003300"/>
              </a:solidFill>
            </a:ln>
          </c:spPr>
          <c:invertIfNegative val="0"/>
          <c:dLbls>
            <c:dLbl>
              <c:idx val="3"/>
              <c:layout>
                <c:manualLayout>
                  <c:x val="0"/>
                  <c:y val="5.683342039339479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  <a:latin typeface="Franklin Gothic Book"/>
                    <a:cs typeface="Franklin Gothic Book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CHF</c:v>
                </c:pt>
                <c:pt idx="1">
                  <c:v>AMI</c:v>
                </c:pt>
                <c:pt idx="2">
                  <c:v>Pneumonia</c:v>
                </c:pt>
                <c:pt idx="3">
                  <c:v>CABG</c:v>
                </c:pt>
                <c:pt idx="4">
                  <c:v>All Conditions</c:v>
                </c:pt>
              </c:strCache>
            </c:strRef>
          </c:cat>
          <c:val>
            <c:numRef>
              <c:f>Sheet1!$B$2:$B$6</c:f>
              <c:numCache>
                <c:formatCode>0.00%</c:formatCode>
                <c:ptCount val="5"/>
                <c:pt idx="0">
                  <c:v>4.4999999999999997E-3</c:v>
                </c:pt>
                <c:pt idx="1">
                  <c:v>-1.6500000000000001E-2</c:v>
                </c:pt>
                <c:pt idx="2">
                  <c:v>-1.1599999999999999E-2</c:v>
                </c:pt>
                <c:pt idx="3">
                  <c:v>2.0999999999999999E-3</c:v>
                </c:pt>
                <c:pt idx="4">
                  <c:v>-5.1000000000000004E-3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Control Hospitals</c:v>
                </c:pt>
              </c:strCache>
            </c:strRef>
          </c:tx>
          <c:spPr>
            <a:solidFill>
              <a:srgbClr val="005148"/>
            </a:solidFill>
          </c:spPr>
          <c:invertIfNegative val="0"/>
          <c:dLbls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  <a:latin typeface="Franklin Gothic Book"/>
                    <a:cs typeface="Franklin Gothic Book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CHF</c:v>
                </c:pt>
                <c:pt idx="1">
                  <c:v>AMI</c:v>
                </c:pt>
                <c:pt idx="2">
                  <c:v>Pneumonia</c:v>
                </c:pt>
                <c:pt idx="3">
                  <c:v>CABG</c:v>
                </c:pt>
                <c:pt idx="4">
                  <c:v>All Conditions</c:v>
                </c:pt>
              </c:strCache>
            </c:strRef>
          </c:cat>
          <c:val>
            <c:numRef>
              <c:f>Sheet1!$C$2:$C$6</c:f>
              <c:numCache>
                <c:formatCode>0.00%</c:formatCode>
                <c:ptCount val="5"/>
                <c:pt idx="0">
                  <c:v>3.0999999999999999E-3</c:v>
                </c:pt>
                <c:pt idx="1">
                  <c:v>-1.5800000000000002E-2</c:v>
                </c:pt>
                <c:pt idx="2">
                  <c:v>-1.2800000000000001E-2</c:v>
                </c:pt>
                <c:pt idx="3">
                  <c:v>-2.8E-3</c:v>
                </c:pt>
                <c:pt idx="4">
                  <c:v>-6.6E-3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16950912"/>
        <c:axId val="116952448"/>
      </c:barChart>
      <c:catAx>
        <c:axId val="116950912"/>
        <c:scaling>
          <c:orientation val="minMax"/>
        </c:scaling>
        <c:delete val="0"/>
        <c:axPos val="b"/>
        <c:majorTickMark val="none"/>
        <c:minorTickMark val="none"/>
        <c:tickLblPos val="low"/>
        <c:spPr>
          <a:ln w="57150" cmpd="sng">
            <a:solidFill>
              <a:srgbClr val="060505"/>
            </a:solidFill>
          </a:ln>
        </c:spPr>
        <c:txPr>
          <a:bodyPr/>
          <a:lstStyle/>
          <a:p>
            <a:pPr>
              <a:defRPr sz="2000">
                <a:latin typeface="Franklin Gothic Book"/>
                <a:cs typeface="Franklin Gothic Book"/>
              </a:defRPr>
            </a:pPr>
            <a:endParaRPr lang="en-US"/>
          </a:p>
        </c:txPr>
        <c:crossAx val="116952448"/>
        <c:crosses val="autoZero"/>
        <c:auto val="1"/>
        <c:lblAlgn val="ctr"/>
        <c:lblOffset val="100"/>
        <c:noMultiLvlLbl val="0"/>
      </c:catAx>
      <c:valAx>
        <c:axId val="116952448"/>
        <c:scaling>
          <c:orientation val="minMax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2000">
                <a:latin typeface="Franklin Gothic Book"/>
                <a:cs typeface="Franklin Gothic Book"/>
              </a:defRPr>
            </a:pPr>
            <a:endParaRPr lang="en-US"/>
          </a:p>
        </c:txPr>
        <c:crossAx val="116950912"/>
        <c:crosses val="autoZero"/>
        <c:crossBetween val="between"/>
        <c:majorUnit val="0.01"/>
      </c:valAx>
      <c:spPr>
        <a:solidFill>
          <a:schemeClr val="bg1"/>
        </a:solidFill>
        <a:ln>
          <a:solidFill>
            <a:srgbClr val="00330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</c:plotArea>
    <c:legend>
      <c:legendPos val="b"/>
      <c:layout/>
      <c:overlay val="0"/>
      <c:txPr>
        <a:bodyPr/>
        <a:lstStyle/>
        <a:p>
          <a:pPr>
            <a:defRPr sz="2000">
              <a:latin typeface="Franklin Gothic Book"/>
              <a:cs typeface="Franklin Gothic Book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For-Profit Firms Share of Total Revenue</c:v>
                </c:pt>
              </c:strCache>
            </c:strRef>
          </c:tx>
          <c:spPr>
            <a:solidFill>
              <a:srgbClr val="005148"/>
            </a:solidFill>
            <a:ln>
              <a:solidFill>
                <a:srgbClr val="003300"/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2000">
                    <a:solidFill>
                      <a:schemeClr val="bg1"/>
                    </a:solidFill>
                    <a:latin typeface="Franklin Gothic Book"/>
                    <a:cs typeface="Franklin Gothic Book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Sheet1!$A$2:$A$9</c:f>
              <c:strCache>
                <c:ptCount val="8"/>
                <c:pt idx="0">
                  <c:v>Free-Stand. lab/Image</c:v>
                </c:pt>
                <c:pt idx="1">
                  <c:v>Dialysis</c:v>
                </c:pt>
                <c:pt idx="2">
                  <c:v>Nuring Homes</c:v>
                </c:pt>
                <c:pt idx="3">
                  <c:v>Home care</c:v>
                </c:pt>
                <c:pt idx="4">
                  <c:v>Hospice*</c:v>
                </c:pt>
                <c:pt idx="5">
                  <c:v>Specialty Hospitals</c:v>
                </c:pt>
                <c:pt idx="6">
                  <c:v>Inpt. Psych/Substance</c:v>
                </c:pt>
                <c:pt idx="7">
                  <c:v>General Hospitals</c:v>
                </c:pt>
              </c:strCache>
            </c:strRef>
          </c:cat>
          <c:val>
            <c:numRef>
              <c:f>Sheet1!$B$2:$B$9</c:f>
              <c:numCache>
                <c:formatCode>0%</c:formatCode>
                <c:ptCount val="8"/>
                <c:pt idx="0">
                  <c:v>1</c:v>
                </c:pt>
                <c:pt idx="1">
                  <c:v>0.92</c:v>
                </c:pt>
                <c:pt idx="2">
                  <c:v>0.77</c:v>
                </c:pt>
                <c:pt idx="3">
                  <c:v>0.69</c:v>
                </c:pt>
                <c:pt idx="4">
                  <c:v>0.52</c:v>
                </c:pt>
                <c:pt idx="5">
                  <c:v>0.4</c:v>
                </c:pt>
                <c:pt idx="6">
                  <c:v>0.23</c:v>
                </c:pt>
                <c:pt idx="7">
                  <c:v>0.11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17025408"/>
        <c:axId val="117580160"/>
      </c:barChart>
      <c:catAx>
        <c:axId val="117025408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2000">
                <a:latin typeface="Franklin Gothic Book"/>
                <a:cs typeface="Franklin Gothic Book"/>
              </a:defRPr>
            </a:pPr>
            <a:endParaRPr lang="en-US"/>
          </a:p>
        </c:txPr>
        <c:crossAx val="117580160"/>
        <c:crosses val="autoZero"/>
        <c:auto val="1"/>
        <c:lblAlgn val="ctr"/>
        <c:lblOffset val="0"/>
        <c:noMultiLvlLbl val="0"/>
      </c:catAx>
      <c:valAx>
        <c:axId val="117580160"/>
        <c:scaling>
          <c:orientation val="minMax"/>
          <c:max val="1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2000">
                <a:latin typeface="Franklin Gothic Book"/>
                <a:cs typeface="Franklin Gothic Book"/>
              </a:defRPr>
            </a:pPr>
            <a:endParaRPr lang="en-US"/>
          </a:p>
        </c:txPr>
        <c:crossAx val="117025408"/>
        <c:crosses val="autoZero"/>
        <c:crossBetween val="between"/>
        <c:majorUnit val="0.25"/>
      </c:valAx>
      <c:spPr>
        <a:solidFill>
          <a:schemeClr val="bg1"/>
        </a:solidFill>
        <a:ln>
          <a:solidFill>
            <a:srgbClr val="00330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b="0"/>
            </a:pPr>
            <a:r>
              <a:rPr lang="en-US" b="0" dirty="0"/>
              <a:t>Medical </a:t>
            </a:r>
            <a:r>
              <a:rPr lang="en-US" b="0" dirty="0" smtClean="0"/>
              <a:t>Bankruptcies </a:t>
            </a:r>
          </a:p>
          <a:p>
            <a:pPr>
              <a:defRPr b="0"/>
            </a:pPr>
            <a:r>
              <a:rPr lang="en-US" b="0" dirty="0" smtClean="0"/>
              <a:t>as Percent </a:t>
            </a:r>
            <a:r>
              <a:rPr lang="en-US" b="0" dirty="0"/>
              <a:t>of </a:t>
            </a:r>
            <a:r>
              <a:rPr lang="en-US" b="0" dirty="0" smtClean="0"/>
              <a:t>Total</a:t>
            </a:r>
            <a:endParaRPr lang="en-US" b="0" dirty="0"/>
          </a:p>
        </c:rich>
      </c:tx>
      <c:layout>
        <c:manualLayout>
          <c:xMode val="edge"/>
          <c:yMode val="edge"/>
          <c:x val="0.19880074142332499"/>
          <c:y val="3.9260556827554801E-4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4278626090189701"/>
          <c:y val="0.19222444816729201"/>
          <c:w val="0.71999446683220303"/>
          <c:h val="0.666901797634473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Medical bankruptcies as percent of total</c:v>
                </c:pt>
              </c:strCache>
            </c:strRef>
          </c:tx>
          <c:spPr>
            <a:solidFill>
              <a:srgbClr val="005148"/>
            </a:solidFill>
            <a:ln>
              <a:solidFill>
                <a:srgbClr val="003300"/>
              </a:solidFill>
            </a:ln>
          </c:spPr>
          <c:invertIfNegative val="0"/>
          <c:dLbls>
            <c:numFmt formatCode="0.0%" sourceLinked="0"/>
            <c:txPr>
              <a:bodyPr/>
              <a:lstStyle/>
              <a:p>
                <a:pPr>
                  <a:defRPr sz="1800">
                    <a:solidFill>
                      <a:schemeClr val="bg1"/>
                    </a:solidFill>
                    <a:latin typeface="Franklin Gothic Book"/>
                    <a:cs typeface="Franklin Gothic Book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Sheet1!$A$2:$A$3</c:f>
              <c:numCache>
                <c:formatCode>General</c:formatCode>
                <c:ptCount val="2"/>
                <c:pt idx="0">
                  <c:v>2007</c:v>
                </c:pt>
                <c:pt idx="1">
                  <c:v>2009</c:v>
                </c:pt>
              </c:numCache>
            </c:numRef>
          </c:cat>
          <c:val>
            <c:numRef>
              <c:f>Sheet1!$B$2:$B$3</c:f>
              <c:numCache>
                <c:formatCode>0.00%</c:formatCode>
                <c:ptCount val="2"/>
                <c:pt idx="0">
                  <c:v>0.59299999999999997</c:v>
                </c:pt>
                <c:pt idx="1">
                  <c:v>0.52900000000000003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6"/>
        <c:axId val="116783360"/>
        <c:axId val="116801536"/>
      </c:barChart>
      <c:catAx>
        <c:axId val="116783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8100">
            <a:solidFill>
              <a:schemeClr val="tx1"/>
            </a:solidFill>
          </a:ln>
        </c:spPr>
        <c:txPr>
          <a:bodyPr/>
          <a:lstStyle/>
          <a:p>
            <a:pPr>
              <a:defRPr>
                <a:latin typeface="Franklin Gothic Book"/>
                <a:cs typeface="Franklin Gothic Book"/>
              </a:defRPr>
            </a:pPr>
            <a:endParaRPr lang="en-US"/>
          </a:p>
        </c:txPr>
        <c:crossAx val="116801536"/>
        <c:crosses val="autoZero"/>
        <c:auto val="1"/>
        <c:lblAlgn val="ctr"/>
        <c:lblOffset val="100"/>
        <c:noMultiLvlLbl val="0"/>
      </c:catAx>
      <c:valAx>
        <c:axId val="116801536"/>
        <c:scaling>
          <c:orientation val="minMax"/>
          <c:max val="1"/>
          <c:min val="0"/>
        </c:scaling>
        <c:delete val="0"/>
        <c:axPos val="l"/>
        <c:majorGridlines>
          <c:spPr>
            <a:ln cmpd="sng">
              <a:prstDash val="sysDot"/>
            </a:ln>
          </c:spPr>
        </c:majorGridlines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Franklin Gothic Book"/>
                <a:cs typeface="Franklin Gothic Book"/>
              </a:defRPr>
            </a:pPr>
            <a:endParaRPr lang="en-US"/>
          </a:p>
        </c:txPr>
        <c:crossAx val="116783360"/>
        <c:crosses val="autoZero"/>
        <c:crossBetween val="between"/>
        <c:majorUnit val="0.2"/>
      </c:valAx>
      <c:spPr>
        <a:solidFill>
          <a:schemeClr val="bg1">
            <a:lumMod val="90000"/>
          </a:schemeClr>
        </a:solidFill>
        <a:ln>
          <a:solidFill>
            <a:srgbClr val="00330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</c:plotArea>
    <c:plotVisOnly val="1"/>
    <c:dispBlanksAs val="gap"/>
    <c:showDLblsOverMax val="0"/>
  </c:chart>
  <c:spPr>
    <a:solidFill>
      <a:schemeClr val="bg1"/>
    </a:solidFill>
    <a:ln>
      <a:solidFill>
        <a:srgbClr val="003300"/>
      </a:solidFill>
    </a:ln>
    <a:effectLst>
      <a:outerShdw blurRad="50800" dist="38100" dir="2700000" algn="tl" rotWithShape="0">
        <a:prstClr val="black">
          <a:alpha val="40000"/>
        </a:prstClr>
      </a:outerShdw>
    </a:effectLst>
  </c:spPr>
  <c:txPr>
    <a:bodyPr/>
    <a:lstStyle/>
    <a:p>
      <a:pPr>
        <a:defRPr sz="2000">
          <a:latin typeface="Franklin Gothic Medium" pitchFamily="34" charset="0"/>
        </a:defRPr>
      </a:pPr>
      <a:endParaRPr lang="en-US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b="0"/>
            </a:pPr>
            <a:r>
              <a:rPr lang="en-US" b="0" dirty="0" smtClean="0"/>
              <a:t>Number of </a:t>
            </a:r>
          </a:p>
          <a:p>
            <a:pPr>
              <a:defRPr b="0"/>
            </a:pPr>
            <a:r>
              <a:rPr lang="en-US" b="0" dirty="0" smtClean="0"/>
              <a:t>Medical Bankruptcies</a:t>
            </a:r>
            <a:endParaRPr lang="en-US" b="0" dirty="0"/>
          </a:p>
        </c:rich>
      </c:tx>
      <c:layout>
        <c:manualLayout>
          <c:xMode val="edge"/>
          <c:yMode val="edge"/>
          <c:x val="0.20710789888797099"/>
          <c:y val="2.8995181877230899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6401476741151703"/>
          <c:y val="0.19222444816729201"/>
          <c:w val="0.68964717485436899"/>
          <c:h val="0.666901797634473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Number of Medical Bankruptcies</c:v>
                </c:pt>
              </c:strCache>
            </c:strRef>
          </c:tx>
          <c:spPr>
            <a:solidFill>
              <a:srgbClr val="005148"/>
            </a:solidFill>
            <a:ln>
              <a:solidFill>
                <a:srgbClr val="003300"/>
              </a:solidFill>
            </a:ln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sz="1800">
                    <a:solidFill>
                      <a:schemeClr val="bg1"/>
                    </a:solidFill>
                    <a:latin typeface="Franklin Gothic Book"/>
                    <a:cs typeface="Franklin Gothic Book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Sheet1!$A$2:$A$3</c:f>
              <c:numCache>
                <c:formatCode>General</c:formatCode>
                <c:ptCount val="2"/>
                <c:pt idx="0">
                  <c:v>2007</c:v>
                </c:pt>
                <c:pt idx="1">
                  <c:v>2009</c:v>
                </c:pt>
              </c:numCache>
            </c:numRef>
          </c:cat>
          <c:val>
            <c:numRef>
              <c:f>Sheet1!$B$2:$B$3</c:f>
              <c:numCache>
                <c:formatCode>0.00</c:formatCode>
                <c:ptCount val="2"/>
                <c:pt idx="0">
                  <c:v>7504</c:v>
                </c:pt>
                <c:pt idx="1">
                  <c:v>10093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6"/>
        <c:axId val="116854784"/>
        <c:axId val="116856320"/>
      </c:barChart>
      <c:catAx>
        <c:axId val="116854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8100">
            <a:solidFill>
              <a:schemeClr val="tx1"/>
            </a:solidFill>
          </a:ln>
        </c:spPr>
        <c:txPr>
          <a:bodyPr/>
          <a:lstStyle/>
          <a:p>
            <a:pPr>
              <a:defRPr>
                <a:latin typeface="Franklin Gothic Book"/>
                <a:cs typeface="Franklin Gothic Book"/>
              </a:defRPr>
            </a:pPr>
            <a:endParaRPr lang="en-US"/>
          </a:p>
        </c:txPr>
        <c:crossAx val="116856320"/>
        <c:crosses val="autoZero"/>
        <c:auto val="1"/>
        <c:lblAlgn val="ctr"/>
        <c:lblOffset val="100"/>
        <c:noMultiLvlLbl val="0"/>
      </c:catAx>
      <c:valAx>
        <c:axId val="116856320"/>
        <c:scaling>
          <c:orientation val="minMax"/>
        </c:scaling>
        <c:delete val="0"/>
        <c:axPos val="l"/>
        <c:majorGridlines>
          <c:spPr>
            <a:ln cmpd="sng">
              <a:prstDash val="sysDot"/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Franklin Gothic Book"/>
                <a:cs typeface="Franklin Gothic Book"/>
              </a:defRPr>
            </a:pPr>
            <a:endParaRPr lang="en-US"/>
          </a:p>
        </c:txPr>
        <c:crossAx val="116854784"/>
        <c:crosses val="autoZero"/>
        <c:crossBetween val="between"/>
      </c:valAx>
      <c:spPr>
        <a:solidFill>
          <a:schemeClr val="bg1">
            <a:lumMod val="90000"/>
          </a:schemeClr>
        </a:solidFill>
        <a:ln>
          <a:solidFill>
            <a:srgbClr val="00330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</c:plotArea>
    <c:plotVisOnly val="1"/>
    <c:dispBlanksAs val="gap"/>
    <c:showDLblsOverMax val="0"/>
  </c:chart>
  <c:spPr>
    <a:solidFill>
      <a:schemeClr val="bg1"/>
    </a:solidFill>
    <a:ln>
      <a:solidFill>
        <a:srgbClr val="003300"/>
      </a:solidFill>
    </a:ln>
    <a:effectLst>
      <a:outerShdw blurRad="50800" dist="38100" dir="2700000" algn="tl" rotWithShape="0">
        <a:prstClr val="black">
          <a:alpha val="40000"/>
        </a:prstClr>
      </a:outerShdw>
    </a:effectLst>
  </c:spPr>
  <c:txPr>
    <a:bodyPr/>
    <a:lstStyle/>
    <a:p>
      <a:pPr>
        <a:defRPr sz="2000">
          <a:latin typeface="Franklin Gothic Medium" pitchFamily="34" charset="0"/>
        </a:defRPr>
      </a:pPr>
      <a:endParaRPr lang="en-US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FY2011 Share of Funding ($Millions)</a:t>
            </a:r>
            <a:endParaRPr lang="en-US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22482513736058801"/>
          <c:y val="0.12740455793011499"/>
          <c:w val="0.548627343539136"/>
          <c:h val="0.839914093935204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5">
                      <a:shade val="47500"/>
                      <a:satMod val="137000"/>
                    </a:schemeClr>
                  </a:gs>
                  <a:gs pos="55000">
                    <a:schemeClr val="accent5">
                      <a:shade val="69000"/>
                      <a:satMod val="137000"/>
                    </a:schemeClr>
                  </a:gs>
                  <a:gs pos="100000">
                    <a:schemeClr val="accent5">
                      <a:shade val="98000"/>
                      <a:satMod val="137000"/>
                    </a:schemeClr>
                  </a:gs>
                </a:gsLst>
                <a:lin ang="16200000" scaled="0"/>
              </a:gradFill>
              <a:ln w="6350" cap="rnd" cmpd="sng" algn="ctr">
                <a:solidFill>
                  <a:srgbClr val="003300"/>
                </a:solidFill>
                <a:prstDash val="solid"/>
              </a:ln>
              <a:effectLst>
                <a:outerShdw blurRad="39000" dist="254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1">
                      <a:shade val="47500"/>
                      <a:satMod val="137000"/>
                    </a:schemeClr>
                  </a:gs>
                  <a:gs pos="55000">
                    <a:schemeClr val="accent1">
                      <a:shade val="69000"/>
                      <a:satMod val="137000"/>
                    </a:schemeClr>
                  </a:gs>
                  <a:gs pos="100000">
                    <a:schemeClr val="accent1">
                      <a:shade val="98000"/>
                      <a:satMod val="137000"/>
                    </a:schemeClr>
                  </a:gs>
                </a:gsLst>
                <a:lin ang="16200000" scaled="0"/>
              </a:gradFill>
              <a:ln w="6350" cap="rnd" cmpd="sng" algn="ctr">
                <a:solidFill>
                  <a:srgbClr val="003300"/>
                </a:solidFill>
                <a:prstDash val="solid"/>
              </a:ln>
              <a:effectLst>
                <a:outerShdw blurRad="39000" dist="254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4">
                      <a:shade val="47500"/>
                      <a:satMod val="137000"/>
                    </a:schemeClr>
                  </a:gs>
                  <a:gs pos="55000">
                    <a:schemeClr val="accent4">
                      <a:shade val="69000"/>
                      <a:satMod val="137000"/>
                    </a:schemeClr>
                  </a:gs>
                  <a:gs pos="100000">
                    <a:schemeClr val="accent4">
                      <a:shade val="98000"/>
                      <a:satMod val="137000"/>
                    </a:schemeClr>
                  </a:gs>
                </a:gsLst>
                <a:lin ang="16200000" scaled="0"/>
              </a:gradFill>
              <a:ln w="6350" cap="rnd" cmpd="sng" algn="ctr">
                <a:solidFill>
                  <a:srgbClr val="003300"/>
                </a:solidFill>
                <a:prstDash val="solid"/>
              </a:ln>
              <a:effectLst>
                <a:outerShdw blurRad="39000" dist="25400" dir="5400000" rotWithShape="0">
                  <a:srgbClr val="000000">
                    <a:alpha val="38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-0.156131958393746"/>
                  <c:y val="0.15890690907188099"/>
                </c:manualLayout>
              </c:layout>
              <c:spPr/>
              <c:txPr>
                <a:bodyPr/>
                <a:lstStyle/>
                <a:p>
                  <a:pPr>
                    <a:defRPr sz="2000">
                      <a:solidFill>
                        <a:schemeClr val="tx1"/>
                      </a:solidFill>
                      <a:latin typeface="Franklin Gothic Book"/>
                      <a:cs typeface="Franklin Gothic Book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txPr>
              <a:bodyPr/>
              <a:lstStyle/>
              <a:p>
                <a:pPr>
                  <a:defRPr sz="2400">
                    <a:solidFill>
                      <a:srgbClr val="EBF1DD"/>
                    </a:solidFill>
                    <a:latin typeface="Franklin Gothic Book"/>
                    <a:cs typeface="Franklin Gothic Book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38100" cmpd="sng">
                  <a:solidFill>
                    <a:srgbClr val="003300"/>
                  </a:solidFill>
                </a:ln>
              </c:spPr>
            </c:leaderLines>
          </c:dLbls>
          <c:cat>
            <c:strRef>
              <c:f>Sheet1!$A$2:$A$4</c:f>
              <c:strCache>
                <c:ptCount val="3"/>
                <c:pt idx="0">
                  <c:v>Hosp/Insurer Surchage</c:v>
                </c:pt>
                <c:pt idx="1">
                  <c:v>State</c:v>
                </c:pt>
                <c:pt idx="2">
                  <c:v>Federal</c:v>
                </c:pt>
              </c:strCache>
            </c:strRef>
          </c:cat>
          <c:val>
            <c:numRef>
              <c:f>Sheet1!$B$2:$B$4</c:f>
              <c:numCache>
                <c:formatCode>"$"#,##0_);[Red]\("$"#,##0\)</c:formatCode>
                <c:ptCount val="3"/>
                <c:pt idx="0">
                  <c:v>320</c:v>
                </c:pt>
                <c:pt idx="1">
                  <c:v>406</c:v>
                </c:pt>
                <c:pt idx="2">
                  <c:v>1390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539110270278001"/>
          <c:y val="8.4376547708686495E-2"/>
          <c:w val="0.81491479407673895"/>
          <c:h val="0.7068089115807869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solidFill>
                <a:srgbClr val="0033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txPr>
              <a:bodyPr rot="-5400000" vert="horz"/>
              <a:lstStyle/>
              <a:p>
                <a:pPr>
                  <a:defRPr>
                    <a:solidFill>
                      <a:schemeClr val="bg1"/>
                    </a:solidFill>
                    <a:latin typeface="Franklin Gothic Book"/>
                    <a:cs typeface="Franklin Gothic Book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Sheet1!$A$2:$A$8</c:f>
              <c:strCache>
                <c:ptCount val="7"/>
                <c:pt idx="0">
                  <c:v>Japan</c:v>
                </c:pt>
                <c:pt idx="1">
                  <c:v>UK</c:v>
                </c:pt>
                <c:pt idx="2">
                  <c:v>Sweden</c:v>
                </c:pt>
                <c:pt idx="3">
                  <c:v>France</c:v>
                </c:pt>
                <c:pt idx="4">
                  <c:v>Germany</c:v>
                </c:pt>
                <c:pt idx="5">
                  <c:v>Canada</c:v>
                </c:pt>
                <c:pt idx="6">
                  <c:v>US</c:v>
                </c:pt>
              </c:strCache>
            </c:strRef>
          </c:cat>
          <c:val>
            <c:numRef>
              <c:f>Sheet1!$B$2:$B$8</c:f>
              <c:numCache>
                <c:formatCode>_("$"* #,##0_);_("$"* \(#,##0\);_("$"* "-"??_);_(@_)</c:formatCode>
                <c:ptCount val="7"/>
                <c:pt idx="0">
                  <c:v>3040</c:v>
                </c:pt>
                <c:pt idx="1">
                  <c:v>3430</c:v>
                </c:pt>
                <c:pt idx="2">
                  <c:v>3760</c:v>
                </c:pt>
                <c:pt idx="3">
                  <c:v>3970</c:v>
                </c:pt>
                <c:pt idx="4">
                  <c:v>4340</c:v>
                </c:pt>
                <c:pt idx="5">
                  <c:v>4440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US Public</c:v>
                </c:pt>
              </c:strCache>
            </c:strRef>
          </c:tx>
          <c:spPr>
            <a:solidFill>
              <a:srgbClr val="0000FF"/>
            </a:solidFill>
            <a:ln>
              <a:solidFill>
                <a:srgbClr val="0033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txPr>
              <a:bodyPr rot="-5400000" vert="horz"/>
              <a:lstStyle/>
              <a:p>
                <a:pPr>
                  <a:defRPr>
                    <a:solidFill>
                      <a:schemeClr val="bg1"/>
                    </a:solidFill>
                    <a:latin typeface="Franklin Gothic Book"/>
                    <a:cs typeface="Franklin Gothic Book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Sheet1!$A$2:$A$8</c:f>
              <c:strCache>
                <c:ptCount val="7"/>
                <c:pt idx="0">
                  <c:v>Japan</c:v>
                </c:pt>
                <c:pt idx="1">
                  <c:v>UK</c:v>
                </c:pt>
                <c:pt idx="2">
                  <c:v>Sweden</c:v>
                </c:pt>
                <c:pt idx="3">
                  <c:v>France</c:v>
                </c:pt>
                <c:pt idx="4">
                  <c:v>Germany</c:v>
                </c:pt>
                <c:pt idx="5">
                  <c:v>Canada</c:v>
                </c:pt>
                <c:pt idx="6">
                  <c:v>US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6" formatCode="_(&quot;$&quot;* #,##0_);_(&quot;$&quot;* \(#,##0\);_(&quot;$&quot;* &quot;-&quot;??_);_(@_)">
                  <c:v>5290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US Private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rgbClr val="0033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6"/>
            <c:invertIfNegative val="0"/>
            <c:bubble3D val="0"/>
            <c:spPr>
              <a:solidFill>
                <a:srgbClr val="800000"/>
              </a:solidFill>
              <a:ln>
                <a:solidFill>
                  <a:srgbClr val="0033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Lbls>
            <c:txPr>
              <a:bodyPr rot="-5400000" vert="horz"/>
              <a:lstStyle/>
              <a:p>
                <a:pPr>
                  <a:defRPr>
                    <a:solidFill>
                      <a:schemeClr val="bg1"/>
                    </a:solidFill>
                    <a:latin typeface="Franklin Gothic Book"/>
                    <a:cs typeface="Franklin Gothic Book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Sheet1!$A$2:$A$8</c:f>
              <c:strCache>
                <c:ptCount val="7"/>
                <c:pt idx="0">
                  <c:v>Japan</c:v>
                </c:pt>
                <c:pt idx="1">
                  <c:v>UK</c:v>
                </c:pt>
                <c:pt idx="2">
                  <c:v>Sweden</c:v>
                </c:pt>
                <c:pt idx="3">
                  <c:v>France</c:v>
                </c:pt>
                <c:pt idx="4">
                  <c:v>Germany</c:v>
                </c:pt>
                <c:pt idx="5">
                  <c:v>Canada</c:v>
                </c:pt>
                <c:pt idx="6">
                  <c:v>US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  <c:pt idx="6" formatCode="_(&quot;$&quot;* #,##0_);_(&quot;$&quot;* \(#,##0\);_(&quot;$&quot;* &quot;-&quot;??_);_(@_)">
                  <c:v>2940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2"/>
        <c:overlap val="100"/>
        <c:axId val="117785728"/>
        <c:axId val="117787264"/>
      </c:barChart>
      <c:catAx>
        <c:axId val="11778572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>
                <a:latin typeface="Franklin Gothic Book"/>
                <a:cs typeface="Franklin Gothic Book"/>
              </a:defRPr>
            </a:pPr>
            <a:endParaRPr lang="en-US"/>
          </a:p>
        </c:txPr>
        <c:crossAx val="117787264"/>
        <c:crosses val="autoZero"/>
        <c:auto val="1"/>
        <c:lblAlgn val="ctr"/>
        <c:lblOffset val="100"/>
        <c:noMultiLvlLbl val="0"/>
      </c:catAx>
      <c:valAx>
        <c:axId val="117787264"/>
        <c:scaling>
          <c:orientation val="minMax"/>
          <c:max val="10000"/>
        </c:scaling>
        <c:delete val="0"/>
        <c:axPos val="l"/>
        <c:majorGridlines>
          <c:spPr>
            <a:ln>
              <a:solidFill>
                <a:srgbClr val="003300"/>
              </a:solidFill>
              <a:prstDash val="sysDot"/>
            </a:ln>
          </c:spPr>
        </c:majorGridlines>
        <c:numFmt formatCode="_(&quot;$&quot;* #,##0_);_(&quot;$&quot;* \(#,##0\);_(&quot;$&quot;* &quot;-&quot;??_);_(@_)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Franklin Gothic Book"/>
                <a:cs typeface="Franklin Gothic Book"/>
              </a:defRPr>
            </a:pPr>
            <a:endParaRPr lang="en-US"/>
          </a:p>
        </c:txPr>
        <c:crossAx val="117785728"/>
        <c:crosses val="autoZero"/>
        <c:crossBetween val="between"/>
        <c:majorUnit val="2000"/>
      </c:valAx>
      <c:spPr>
        <a:solidFill>
          <a:schemeClr val="bg1"/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</c:plotArea>
    <c:legend>
      <c:legendPos val="b"/>
      <c:layout/>
      <c:overlay val="0"/>
      <c:txPr>
        <a:bodyPr/>
        <a:lstStyle/>
        <a:p>
          <a:pPr>
            <a:defRPr>
              <a:latin typeface="Franklin Gothic Book"/>
              <a:cs typeface="Franklin Gothic Book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2000">
          <a:latin typeface="Franklin Gothic Medium" pitchFamily="34" charset="0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/>
      <c:overlay val="0"/>
      <c:txPr>
        <a:bodyPr/>
        <a:lstStyle/>
        <a:p>
          <a:pPr>
            <a:defRPr sz="2400" b="0">
              <a:latin typeface="Franklin Gothic Medium"/>
              <a:cs typeface="Franklin Gothic Medium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0254517366694902E-2"/>
          <c:y val="0.14160137795275601"/>
          <c:w val="0.87166499943018505"/>
          <c:h val="0.81304724409448803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2010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4">
                      <a:shade val="47500"/>
                      <a:satMod val="137000"/>
                    </a:schemeClr>
                  </a:gs>
                  <a:gs pos="55000">
                    <a:schemeClr val="accent4">
                      <a:shade val="69000"/>
                      <a:satMod val="137000"/>
                    </a:schemeClr>
                  </a:gs>
                  <a:gs pos="100000">
                    <a:schemeClr val="accent4">
                      <a:shade val="98000"/>
                      <a:satMod val="137000"/>
                    </a:schemeClr>
                  </a:gs>
                </a:gsLst>
                <a:lin ang="16200000" scaled="0"/>
              </a:gradFill>
              <a:ln w="6350" cap="rnd" cmpd="sng" algn="ctr">
                <a:solidFill>
                  <a:srgbClr val="003300"/>
                </a:solidFill>
                <a:prstDash val="solid"/>
              </a:ln>
              <a:effectLst>
                <a:outerShdw blurRad="39000" dist="254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5">
                      <a:shade val="47500"/>
                      <a:satMod val="137000"/>
                    </a:schemeClr>
                  </a:gs>
                  <a:gs pos="55000">
                    <a:schemeClr val="accent5">
                      <a:shade val="69000"/>
                      <a:satMod val="137000"/>
                    </a:schemeClr>
                  </a:gs>
                  <a:gs pos="100000">
                    <a:schemeClr val="accent5">
                      <a:shade val="98000"/>
                      <a:satMod val="137000"/>
                    </a:schemeClr>
                  </a:gs>
                </a:gsLst>
                <a:lin ang="16200000" scaled="0"/>
              </a:gradFill>
              <a:ln w="6350" cap="rnd" cmpd="sng" algn="ctr">
                <a:solidFill>
                  <a:srgbClr val="003300"/>
                </a:solidFill>
                <a:prstDash val="solid"/>
              </a:ln>
              <a:effectLst>
                <a:outerShdw blurRad="39000" dist="254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2"/>
            <c:bubble3D val="0"/>
            <c:spPr>
              <a:solidFill>
                <a:srgbClr val="005148"/>
              </a:solidFill>
              <a:ln w="6350" cap="rnd" cmpd="sng" algn="ctr">
                <a:solidFill>
                  <a:srgbClr val="EBF1DD"/>
                </a:solidFill>
                <a:prstDash val="solid"/>
              </a:ln>
              <a:effectLst>
                <a:outerShdw blurRad="39000" dist="25400" dir="5400000" rotWithShape="0">
                  <a:srgbClr val="000000">
                    <a:alpha val="38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-0.21765587605890599"/>
                  <c:y val="0.1595130413385829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/>
              <c:txPr>
                <a:bodyPr/>
                <a:lstStyle/>
                <a:p>
                  <a:pPr>
                    <a:defRPr sz="2800">
                      <a:solidFill>
                        <a:schemeClr val="tx1"/>
                      </a:solidFill>
                      <a:latin typeface="Franklin Gothic Book"/>
                      <a:cs typeface="Franklin Gothic Book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6678880756714301"/>
                  <c:y val="-0.1063196358267719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800">
                    <a:solidFill>
                      <a:srgbClr val="EBF1DD"/>
                    </a:solidFill>
                    <a:latin typeface="Franklin Gothic Book"/>
                    <a:cs typeface="Franklin Gothic Book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Sheet1!$A$2:$A$4</c:f>
              <c:strCache>
                <c:ptCount val="3"/>
                <c:pt idx="0">
                  <c:v>Uninsured</c:v>
                </c:pt>
                <c:pt idx="1">
                  <c:v>Under-insured</c:v>
                </c:pt>
                <c:pt idx="2">
                  <c:v>Insured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0.28000000000000003</c:v>
                </c:pt>
                <c:pt idx="1">
                  <c:v>0.16</c:v>
                </c:pt>
                <c:pt idx="2">
                  <c:v>0.56000000000000005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Life Expectancy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solidFill>
                <a:schemeClr val="tx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800000"/>
              </a:solidFill>
              <a:ln>
                <a:solidFill>
                  <a:schemeClr val="tx1"/>
                </a:solidFill>
              </a:ln>
            </c:spPr>
          </c:dPt>
          <c:dLbls>
            <c:numFmt formatCode="#,##0.0" sourceLinked="0"/>
            <c:txPr>
              <a:bodyPr/>
              <a:lstStyle/>
              <a:p>
                <a:pPr>
                  <a:defRPr sz="2000">
                    <a:solidFill>
                      <a:srgbClr val="EBF1DD"/>
                    </a:solidFill>
                    <a:latin typeface="Franklin Gothic Book"/>
                    <a:cs typeface="Franklin Gothic Book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Sheet1!$A$2:$A$8</c:f>
              <c:strCache>
                <c:ptCount val="7"/>
                <c:pt idx="0">
                  <c:v>USA</c:v>
                </c:pt>
                <c:pt idx="1">
                  <c:v>Germany</c:v>
                </c:pt>
                <c:pt idx="2">
                  <c:v>UK</c:v>
                </c:pt>
                <c:pt idx="3">
                  <c:v>Canada</c:v>
                </c:pt>
                <c:pt idx="4">
                  <c:v>France</c:v>
                </c:pt>
                <c:pt idx="5">
                  <c:v>Sweden</c:v>
                </c:pt>
                <c:pt idx="6">
                  <c:v>Italy</c:v>
                </c:pt>
              </c:strCache>
            </c:strRef>
          </c:cat>
          <c:val>
            <c:numRef>
              <c:f>Sheet1!$B$2:$B$8</c:f>
              <c:numCache>
                <c:formatCode>0.0</c:formatCode>
                <c:ptCount val="7"/>
                <c:pt idx="0">
                  <c:v>78.7</c:v>
                </c:pt>
                <c:pt idx="1">
                  <c:v>80.5</c:v>
                </c:pt>
                <c:pt idx="2">
                  <c:v>80.599999999999994</c:v>
                </c:pt>
                <c:pt idx="3">
                  <c:v>80.8</c:v>
                </c:pt>
                <c:pt idx="4">
                  <c:v>81.5</c:v>
                </c:pt>
                <c:pt idx="5">
                  <c:v>81.8</c:v>
                </c:pt>
                <c:pt idx="6">
                  <c:v>82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5"/>
        <c:axId val="117824896"/>
        <c:axId val="117838976"/>
      </c:barChart>
      <c:catAx>
        <c:axId val="11782489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000">
                <a:latin typeface="Franklin Gothic Book"/>
                <a:cs typeface="Franklin Gothic Book"/>
              </a:defRPr>
            </a:pPr>
            <a:endParaRPr lang="en-US"/>
          </a:p>
        </c:txPr>
        <c:crossAx val="117838976"/>
        <c:crosses val="autoZero"/>
        <c:auto val="1"/>
        <c:lblAlgn val="ctr"/>
        <c:lblOffset val="100"/>
        <c:noMultiLvlLbl val="0"/>
      </c:catAx>
      <c:valAx>
        <c:axId val="117838976"/>
        <c:scaling>
          <c:orientation val="minMax"/>
        </c:scaling>
        <c:delete val="0"/>
        <c:axPos val="l"/>
        <c:majorGridlines>
          <c:spPr>
            <a:ln>
              <a:prstDash val="solid"/>
            </a:ln>
          </c:spPr>
        </c:majorGridlines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2000">
                <a:latin typeface="Franklin Gothic Book"/>
                <a:cs typeface="Franklin Gothic Book"/>
              </a:defRPr>
            </a:pPr>
            <a:endParaRPr lang="en-US"/>
          </a:p>
        </c:txPr>
        <c:crossAx val="117824896"/>
        <c:crosses val="autoZero"/>
        <c:crossBetween val="between"/>
        <c:minorUnit val="2E-3"/>
      </c:valAx>
      <c:spPr>
        <a:solidFill>
          <a:schemeClr val="bg1"/>
        </a:solidFill>
        <a:ln>
          <a:solidFill>
            <a:srgbClr val="00330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Life Expectancy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solidFill>
                <a:schemeClr val="tx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800000"/>
              </a:solidFill>
              <a:ln>
                <a:solidFill>
                  <a:schemeClr val="tx1"/>
                </a:solidFill>
              </a:ln>
            </c:spPr>
          </c:dPt>
          <c:dLbls>
            <c:numFmt formatCode="#,##0.0" sourceLinked="0"/>
            <c:txPr>
              <a:bodyPr/>
              <a:lstStyle/>
              <a:p>
                <a:pPr>
                  <a:defRPr sz="2000">
                    <a:solidFill>
                      <a:srgbClr val="EBF1DD"/>
                    </a:solidFill>
                    <a:latin typeface="Franklin Gothic Book"/>
                    <a:cs typeface="Franklin Gothic Book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Sheet1!$A$2:$A$8</c:f>
              <c:strCache>
                <c:ptCount val="7"/>
                <c:pt idx="0">
                  <c:v>USA</c:v>
                </c:pt>
                <c:pt idx="1">
                  <c:v>Canada</c:v>
                </c:pt>
                <c:pt idx="2">
                  <c:v>Australia</c:v>
                </c:pt>
                <c:pt idx="3">
                  <c:v>Germany</c:v>
                </c:pt>
                <c:pt idx="4">
                  <c:v>France</c:v>
                </c:pt>
                <c:pt idx="5">
                  <c:v>Italy</c:v>
                </c:pt>
                <c:pt idx="6">
                  <c:v>Sweden</c:v>
                </c:pt>
              </c:strCache>
            </c:strRef>
          </c:cat>
          <c:val>
            <c:numRef>
              <c:f>Sheet1!$B$2:$B$8</c:f>
              <c:numCache>
                <c:formatCode>0.0</c:formatCode>
                <c:ptCount val="7"/>
                <c:pt idx="0">
                  <c:v>6.1</c:v>
                </c:pt>
                <c:pt idx="1">
                  <c:v>5.0999999999999996</c:v>
                </c:pt>
                <c:pt idx="2">
                  <c:v>4.0999999999999996</c:v>
                </c:pt>
                <c:pt idx="3">
                  <c:v>3.8</c:v>
                </c:pt>
                <c:pt idx="4">
                  <c:v>3.5</c:v>
                </c:pt>
                <c:pt idx="5">
                  <c:v>3.4</c:v>
                </c:pt>
                <c:pt idx="6">
                  <c:v>2.1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5"/>
        <c:axId val="118151808"/>
        <c:axId val="118153600"/>
      </c:barChart>
      <c:catAx>
        <c:axId val="11815180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000">
                <a:latin typeface="Franklin Gothic Book"/>
                <a:cs typeface="Franklin Gothic Book"/>
              </a:defRPr>
            </a:pPr>
            <a:endParaRPr lang="en-US"/>
          </a:p>
        </c:txPr>
        <c:crossAx val="118153600"/>
        <c:crosses val="autoZero"/>
        <c:auto val="1"/>
        <c:lblAlgn val="ctr"/>
        <c:lblOffset val="100"/>
        <c:noMultiLvlLbl val="0"/>
      </c:catAx>
      <c:valAx>
        <c:axId val="118153600"/>
        <c:scaling>
          <c:orientation val="minMax"/>
          <c:max val="7"/>
        </c:scaling>
        <c:delete val="0"/>
        <c:axPos val="l"/>
        <c:majorGridlines>
          <c:spPr>
            <a:ln>
              <a:prstDash val="solid"/>
            </a:ln>
          </c:spPr>
        </c:majorGridlines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2000">
                <a:latin typeface="Franklin Gothic Book"/>
                <a:cs typeface="Franklin Gothic Book"/>
              </a:defRPr>
            </a:pPr>
            <a:endParaRPr lang="en-US"/>
          </a:p>
        </c:txPr>
        <c:crossAx val="118151808"/>
        <c:crosses val="autoZero"/>
        <c:crossBetween val="between"/>
        <c:majorUnit val="1"/>
        <c:minorUnit val="2E-3"/>
      </c:valAx>
      <c:spPr>
        <a:solidFill>
          <a:schemeClr val="bg1"/>
        </a:solidFill>
        <a:ln>
          <a:solidFill>
            <a:srgbClr val="00330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Life Expectancy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solidFill>
                <a:schemeClr val="tx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800000"/>
              </a:solidFill>
              <a:ln>
                <a:solidFill>
                  <a:schemeClr val="tx1"/>
                </a:solidFill>
              </a:ln>
            </c:spPr>
          </c:dPt>
          <c:dLbls>
            <c:numFmt formatCode="#,##0.0" sourceLinked="0"/>
            <c:txPr>
              <a:bodyPr/>
              <a:lstStyle/>
              <a:p>
                <a:pPr>
                  <a:defRPr sz="2000">
                    <a:solidFill>
                      <a:srgbClr val="EBF1DD"/>
                    </a:solidFill>
                    <a:latin typeface="Franklin Gothic Book"/>
                    <a:cs typeface="Franklin Gothic Book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6"/>
                <c:pt idx="0">
                  <c:v>USA</c:v>
                </c:pt>
                <c:pt idx="1">
                  <c:v>UK</c:v>
                </c:pt>
                <c:pt idx="2">
                  <c:v>Canada</c:v>
                </c:pt>
                <c:pt idx="3">
                  <c:v>France</c:v>
                </c:pt>
                <c:pt idx="4">
                  <c:v>Germany</c:v>
                </c:pt>
                <c:pt idx="5">
                  <c:v>Australia</c:v>
                </c:pt>
              </c:strCache>
            </c:strRef>
          </c:cat>
          <c:val>
            <c:numRef>
              <c:f>Sheet1!$B$2:$B$7</c:f>
              <c:numCache>
                <c:formatCode>0.0</c:formatCode>
                <c:ptCount val="6"/>
                <c:pt idx="0">
                  <c:v>12.7</c:v>
                </c:pt>
                <c:pt idx="1">
                  <c:v>8</c:v>
                </c:pt>
                <c:pt idx="2">
                  <c:v>7.8</c:v>
                </c:pt>
                <c:pt idx="3">
                  <c:v>7.6</c:v>
                </c:pt>
                <c:pt idx="4">
                  <c:v>5.3</c:v>
                </c:pt>
                <c:pt idx="5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5"/>
        <c:axId val="118633984"/>
        <c:axId val="118635520"/>
      </c:barChart>
      <c:catAx>
        <c:axId val="11863398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000">
                <a:latin typeface="Franklin Gothic Book"/>
                <a:cs typeface="Franklin Gothic Book"/>
              </a:defRPr>
            </a:pPr>
            <a:endParaRPr lang="en-US"/>
          </a:p>
        </c:txPr>
        <c:crossAx val="118635520"/>
        <c:crosses val="autoZero"/>
        <c:auto val="1"/>
        <c:lblAlgn val="ctr"/>
        <c:lblOffset val="100"/>
        <c:noMultiLvlLbl val="0"/>
      </c:catAx>
      <c:valAx>
        <c:axId val="118635520"/>
        <c:scaling>
          <c:orientation val="minMax"/>
          <c:max val="14"/>
        </c:scaling>
        <c:delete val="0"/>
        <c:axPos val="l"/>
        <c:majorGridlines>
          <c:spPr>
            <a:ln>
              <a:prstDash val="solid"/>
            </a:ln>
          </c:spPr>
        </c:majorGridlines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2000">
                <a:latin typeface="Franklin Gothic Book"/>
                <a:cs typeface="Franklin Gothic Book"/>
              </a:defRPr>
            </a:pPr>
            <a:endParaRPr lang="en-US"/>
          </a:p>
        </c:txPr>
        <c:crossAx val="118633984"/>
        <c:crosses val="autoZero"/>
        <c:crossBetween val="between"/>
        <c:majorUnit val="2"/>
        <c:minorUnit val="2E-3"/>
      </c:valAx>
      <c:spPr>
        <a:solidFill>
          <a:schemeClr val="bg1"/>
        </a:solidFill>
        <a:ln>
          <a:solidFill>
            <a:srgbClr val="00330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Smoking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solidFill>
                <a:schemeClr val="tx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800000"/>
              </a:solidFill>
              <a:ln>
                <a:solidFill>
                  <a:schemeClr val="tx1"/>
                </a:solidFill>
              </a:ln>
            </c:spPr>
          </c:dPt>
          <c:dLbls>
            <c:numFmt formatCode="#,##0.0" sourceLinked="0"/>
            <c:txPr>
              <a:bodyPr/>
              <a:lstStyle/>
              <a:p>
                <a:pPr>
                  <a:defRPr sz="2000">
                    <a:solidFill>
                      <a:srgbClr val="EBF1DD"/>
                    </a:solidFill>
                    <a:latin typeface="Franklin Gothic Book"/>
                    <a:cs typeface="Franklin Gothic Book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Sheet1!$A$2:$A$8</c:f>
              <c:strCache>
                <c:ptCount val="7"/>
                <c:pt idx="0">
                  <c:v>USA</c:v>
                </c:pt>
                <c:pt idx="1">
                  <c:v>Sweden</c:v>
                </c:pt>
                <c:pt idx="2">
                  <c:v>Australia</c:v>
                </c:pt>
                <c:pt idx="3">
                  <c:v>Canada</c:v>
                </c:pt>
                <c:pt idx="4">
                  <c:v>UK</c:v>
                </c:pt>
                <c:pt idx="5">
                  <c:v>Italy</c:v>
                </c:pt>
                <c:pt idx="6">
                  <c:v>France</c:v>
                </c:pt>
              </c:strCache>
            </c:strRef>
          </c:cat>
          <c:val>
            <c:numRef>
              <c:f>Sheet1!$B$2:$B$8</c:f>
              <c:numCache>
                <c:formatCode>0.0%</c:formatCode>
                <c:ptCount val="7"/>
                <c:pt idx="0">
                  <c:v>0.151</c:v>
                </c:pt>
                <c:pt idx="1">
                  <c:v>0.14000000000000001</c:v>
                </c:pt>
                <c:pt idx="2">
                  <c:v>0.151</c:v>
                </c:pt>
                <c:pt idx="3">
                  <c:v>0.16300000000000001</c:v>
                </c:pt>
                <c:pt idx="4">
                  <c:v>0.215</c:v>
                </c:pt>
                <c:pt idx="5">
                  <c:v>0.221</c:v>
                </c:pt>
                <c:pt idx="6">
                  <c:v>0.23300000000000001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5"/>
        <c:axId val="118591872"/>
        <c:axId val="118593408"/>
      </c:barChart>
      <c:catAx>
        <c:axId val="11859187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000">
                <a:latin typeface="Franklin Gothic Book"/>
                <a:cs typeface="Franklin Gothic Book"/>
              </a:defRPr>
            </a:pPr>
            <a:endParaRPr lang="en-US"/>
          </a:p>
        </c:txPr>
        <c:crossAx val="118593408"/>
        <c:crosses val="autoZero"/>
        <c:auto val="1"/>
        <c:lblAlgn val="ctr"/>
        <c:lblOffset val="100"/>
        <c:noMultiLvlLbl val="0"/>
      </c:catAx>
      <c:valAx>
        <c:axId val="118593408"/>
        <c:scaling>
          <c:orientation val="minMax"/>
          <c:max val="0.25"/>
          <c:min val="0"/>
        </c:scaling>
        <c:delete val="0"/>
        <c:axPos val="l"/>
        <c:majorGridlines>
          <c:spPr>
            <a:ln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2000">
                <a:latin typeface="Franklin Gothic Book"/>
                <a:cs typeface="Franklin Gothic Book"/>
              </a:defRPr>
            </a:pPr>
            <a:endParaRPr lang="en-US"/>
          </a:p>
        </c:txPr>
        <c:crossAx val="118591872"/>
        <c:crosses val="autoZero"/>
        <c:crossBetween val="between"/>
        <c:majorUnit val="0.05"/>
        <c:minorUnit val="2E-3"/>
      </c:valAx>
      <c:spPr>
        <a:solidFill>
          <a:schemeClr val="bg1"/>
        </a:solidFill>
        <a:ln>
          <a:solidFill>
            <a:srgbClr val="00330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Smoking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solidFill>
                <a:schemeClr val="tx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800000"/>
              </a:solidFill>
              <a:ln>
                <a:solidFill>
                  <a:schemeClr val="tx1"/>
                </a:solidFill>
              </a:ln>
            </c:spPr>
          </c:dPt>
          <c:dLbls>
            <c:numFmt formatCode="#,##0.0" sourceLinked="0"/>
            <c:txPr>
              <a:bodyPr/>
              <a:lstStyle/>
              <a:p>
                <a:pPr>
                  <a:defRPr sz="2000">
                    <a:solidFill>
                      <a:srgbClr val="EBF1DD"/>
                    </a:solidFill>
                    <a:latin typeface="Franklin Gothic Book"/>
                    <a:cs typeface="Franklin Gothic Book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6"/>
                <c:pt idx="0">
                  <c:v>USA</c:v>
                </c:pt>
                <c:pt idx="1">
                  <c:v>UK</c:v>
                </c:pt>
                <c:pt idx="2">
                  <c:v>Australia</c:v>
                </c:pt>
                <c:pt idx="3">
                  <c:v>Canada</c:v>
                </c:pt>
                <c:pt idx="4">
                  <c:v>France</c:v>
                </c:pt>
                <c:pt idx="5">
                  <c:v>Switzerland</c:v>
                </c:pt>
              </c:strCache>
            </c:strRef>
          </c:cat>
          <c:val>
            <c:numRef>
              <c:f>Sheet1!$B$2:$B$7</c:f>
              <c:numCache>
                <c:formatCode>0.0</c:formatCode>
                <c:ptCount val="6"/>
                <c:pt idx="0">
                  <c:v>0.6</c:v>
                </c:pt>
                <c:pt idx="1">
                  <c:v>0.7</c:v>
                </c:pt>
                <c:pt idx="2">
                  <c:v>0.8</c:v>
                </c:pt>
                <c:pt idx="3">
                  <c:v>0.9</c:v>
                </c:pt>
                <c:pt idx="4">
                  <c:v>0.9</c:v>
                </c:pt>
                <c:pt idx="5">
                  <c:v>1.1000000000000001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5"/>
        <c:axId val="118750208"/>
        <c:axId val="119161600"/>
      </c:barChart>
      <c:catAx>
        <c:axId val="11875020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000">
                <a:latin typeface="Franklin Gothic Book"/>
                <a:cs typeface="Franklin Gothic Book"/>
              </a:defRPr>
            </a:pPr>
            <a:endParaRPr lang="en-US"/>
          </a:p>
        </c:txPr>
        <c:crossAx val="119161600"/>
        <c:crosses val="autoZero"/>
        <c:auto val="1"/>
        <c:lblAlgn val="ctr"/>
        <c:lblOffset val="100"/>
        <c:noMultiLvlLbl val="0"/>
      </c:catAx>
      <c:valAx>
        <c:axId val="119161600"/>
        <c:scaling>
          <c:orientation val="minMax"/>
        </c:scaling>
        <c:delete val="0"/>
        <c:axPos val="l"/>
        <c:majorGridlines>
          <c:spPr>
            <a:ln>
              <a:prstDash val="solid"/>
            </a:ln>
          </c:spPr>
        </c:majorGridlines>
        <c:numFmt formatCode="#,##0.0" sourceLinked="0"/>
        <c:majorTickMark val="out"/>
        <c:minorTickMark val="none"/>
        <c:tickLblPos val="nextTo"/>
        <c:txPr>
          <a:bodyPr/>
          <a:lstStyle/>
          <a:p>
            <a:pPr>
              <a:defRPr sz="2000">
                <a:latin typeface="Franklin Gothic Book"/>
                <a:cs typeface="Franklin Gothic Book"/>
              </a:defRPr>
            </a:pPr>
            <a:endParaRPr lang="en-US"/>
          </a:p>
        </c:txPr>
        <c:crossAx val="118750208"/>
        <c:crosses val="autoZero"/>
        <c:crossBetween val="between"/>
        <c:minorUnit val="2E-3"/>
      </c:valAx>
      <c:spPr>
        <a:solidFill>
          <a:schemeClr val="bg1"/>
        </a:solidFill>
        <a:ln>
          <a:solidFill>
            <a:srgbClr val="00330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Smoking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solidFill>
                <a:schemeClr val="tx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800000"/>
              </a:solidFill>
              <a:ln>
                <a:solidFill>
                  <a:schemeClr val="tx1"/>
                </a:solidFill>
              </a:ln>
            </c:spPr>
          </c:dPt>
          <c:dLbls>
            <c:numFmt formatCode="#,##0.0" sourceLinked="0"/>
            <c:txPr>
              <a:bodyPr/>
              <a:lstStyle/>
              <a:p>
                <a:pPr>
                  <a:defRPr sz="2000">
                    <a:solidFill>
                      <a:srgbClr val="EBF1DD"/>
                    </a:solidFill>
                    <a:latin typeface="Franklin Gothic Book"/>
                    <a:cs typeface="Franklin Gothic Book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Sheet1!$A$2:$A$8</c:f>
              <c:strCache>
                <c:ptCount val="7"/>
                <c:pt idx="0">
                  <c:v>USA</c:v>
                </c:pt>
                <c:pt idx="1">
                  <c:v>Denmark</c:v>
                </c:pt>
                <c:pt idx="2">
                  <c:v>UK</c:v>
                </c:pt>
                <c:pt idx="3">
                  <c:v>Canada</c:v>
                </c:pt>
                <c:pt idx="4">
                  <c:v>Australia</c:v>
                </c:pt>
                <c:pt idx="5">
                  <c:v>France</c:v>
                </c:pt>
                <c:pt idx="6">
                  <c:v>Japan</c:v>
                </c:pt>
              </c:strCache>
            </c:strRef>
          </c:cat>
          <c:val>
            <c:numRef>
              <c:f>Sheet1!$B$2:$B$8</c:f>
              <c:numCache>
                <c:formatCode>0.0</c:formatCode>
                <c:ptCount val="7"/>
                <c:pt idx="0">
                  <c:v>3.9</c:v>
                </c:pt>
                <c:pt idx="1">
                  <c:v>4.5999999999999996</c:v>
                </c:pt>
                <c:pt idx="2">
                  <c:v>5</c:v>
                </c:pt>
                <c:pt idx="3">
                  <c:v>5.5</c:v>
                </c:pt>
                <c:pt idx="4">
                  <c:v>6.7</c:v>
                </c:pt>
                <c:pt idx="5">
                  <c:v>6.7</c:v>
                </c:pt>
                <c:pt idx="6">
                  <c:v>13.1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5"/>
        <c:axId val="118777728"/>
        <c:axId val="118779264"/>
      </c:barChart>
      <c:catAx>
        <c:axId val="11877772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000">
                <a:latin typeface="Franklin Gothic Book"/>
                <a:cs typeface="Franklin Gothic Book"/>
              </a:defRPr>
            </a:pPr>
            <a:endParaRPr lang="en-US"/>
          </a:p>
        </c:txPr>
        <c:crossAx val="118779264"/>
        <c:crosses val="autoZero"/>
        <c:auto val="1"/>
        <c:lblAlgn val="ctr"/>
        <c:lblOffset val="100"/>
        <c:noMultiLvlLbl val="0"/>
      </c:catAx>
      <c:valAx>
        <c:axId val="118779264"/>
        <c:scaling>
          <c:orientation val="minMax"/>
        </c:scaling>
        <c:delete val="0"/>
        <c:axPos val="l"/>
        <c:majorGridlines>
          <c:spPr>
            <a:ln>
              <a:prstDash val="solid"/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2000">
                <a:latin typeface="Franklin Gothic Book"/>
                <a:cs typeface="Franklin Gothic Book"/>
              </a:defRPr>
            </a:pPr>
            <a:endParaRPr lang="en-US"/>
          </a:p>
        </c:txPr>
        <c:crossAx val="118777728"/>
        <c:crosses val="autoZero"/>
        <c:crossBetween val="between"/>
        <c:minorUnit val="2E-3"/>
      </c:valAx>
      <c:spPr>
        <a:solidFill>
          <a:schemeClr val="bg1"/>
        </a:solidFill>
        <a:ln>
          <a:solidFill>
            <a:srgbClr val="00330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Smoking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solidFill>
                <a:schemeClr val="tx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01A290">
                  <a:lumMod val="50000"/>
                </a:srgbClr>
              </a:solidFill>
              <a:ln>
                <a:solidFill>
                  <a:schemeClr val="tx1"/>
                </a:solidFill>
              </a:ln>
            </c:spPr>
          </c:dPt>
          <c:dPt>
            <c:idx val="3"/>
            <c:invertIfNegative val="0"/>
            <c:bubble3D val="0"/>
            <c:spPr>
              <a:solidFill>
                <a:srgbClr val="800000"/>
              </a:solidFill>
              <a:ln>
                <a:solidFill>
                  <a:schemeClr val="tx1"/>
                </a:solidFill>
              </a:ln>
            </c:spPr>
          </c:dPt>
          <c:dLbls>
            <c:numFmt formatCode="#,##0.0" sourceLinked="0"/>
            <c:txPr>
              <a:bodyPr/>
              <a:lstStyle/>
              <a:p>
                <a:pPr>
                  <a:defRPr sz="2000">
                    <a:solidFill>
                      <a:srgbClr val="EBF1DD"/>
                    </a:solidFill>
                    <a:latin typeface="Franklin Gothic Book"/>
                    <a:cs typeface="Franklin Gothic Book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6"/>
                <c:pt idx="0">
                  <c:v>Sweden</c:v>
                </c:pt>
                <c:pt idx="1">
                  <c:v>New _x000d_Zealand</c:v>
                </c:pt>
                <c:pt idx="2">
                  <c:v>Canada</c:v>
                </c:pt>
                <c:pt idx="3">
                  <c:v>USA</c:v>
                </c:pt>
                <c:pt idx="4">
                  <c:v>UK</c:v>
                </c:pt>
                <c:pt idx="5">
                  <c:v>Nether-_x000d_lands</c:v>
                </c:pt>
              </c:strCache>
            </c:strRef>
          </c:cat>
          <c:val>
            <c:numRef>
              <c:f>Sheet1!$B$2:$B$7</c:f>
              <c:numCache>
                <c:formatCode>0.0</c:formatCode>
                <c:ptCount val="6"/>
                <c:pt idx="0">
                  <c:v>2.9</c:v>
                </c:pt>
                <c:pt idx="1">
                  <c:v>3.2</c:v>
                </c:pt>
                <c:pt idx="2">
                  <c:v>3.9</c:v>
                </c:pt>
                <c:pt idx="3">
                  <c:v>4.3</c:v>
                </c:pt>
                <c:pt idx="4">
                  <c:v>5.2</c:v>
                </c:pt>
                <c:pt idx="5">
                  <c:v>5.3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5"/>
        <c:axId val="119026816"/>
        <c:axId val="119028352"/>
      </c:barChart>
      <c:catAx>
        <c:axId val="11902681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000">
                <a:latin typeface="Franklin Gothic Book"/>
                <a:cs typeface="Franklin Gothic Book"/>
              </a:defRPr>
            </a:pPr>
            <a:endParaRPr lang="en-US"/>
          </a:p>
        </c:txPr>
        <c:crossAx val="119028352"/>
        <c:crosses val="autoZero"/>
        <c:auto val="1"/>
        <c:lblAlgn val="ctr"/>
        <c:lblOffset val="100"/>
        <c:noMultiLvlLbl val="0"/>
      </c:catAx>
      <c:valAx>
        <c:axId val="119028352"/>
        <c:scaling>
          <c:orientation val="minMax"/>
        </c:scaling>
        <c:delete val="0"/>
        <c:axPos val="l"/>
        <c:majorGridlines>
          <c:spPr>
            <a:ln>
              <a:prstDash val="solid"/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2000">
                <a:latin typeface="Franklin Gothic Book"/>
                <a:cs typeface="Franklin Gothic Book"/>
              </a:defRPr>
            </a:pPr>
            <a:endParaRPr lang="en-US"/>
          </a:p>
        </c:txPr>
        <c:crossAx val="119026816"/>
        <c:crosses val="autoZero"/>
        <c:crossBetween val="between"/>
        <c:minorUnit val="2E-3"/>
      </c:valAx>
      <c:spPr>
        <a:solidFill>
          <a:schemeClr val="bg1"/>
        </a:solidFill>
        <a:ln>
          <a:solidFill>
            <a:srgbClr val="00330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solidFill>
                <a:schemeClr val="tx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01A290">
                  <a:lumMod val="50000"/>
                </a:srgbClr>
              </a:solidFill>
              <a:ln>
                <a:solidFill>
                  <a:schemeClr val="tx1"/>
                </a:solidFill>
              </a:ln>
            </c:spPr>
          </c:dPt>
          <c:dPt>
            <c:idx val="3"/>
            <c:invertIfNegative val="0"/>
            <c:bubble3D val="0"/>
            <c:spPr>
              <a:solidFill>
                <a:srgbClr val="800000"/>
              </a:solidFill>
              <a:ln>
                <a:solidFill>
                  <a:schemeClr val="tx1"/>
                </a:solidFill>
              </a:ln>
            </c:spPr>
          </c:dPt>
          <c:dLbls>
            <c:numFmt formatCode="0.0%" sourceLinked="0"/>
            <c:txPr>
              <a:bodyPr/>
              <a:lstStyle/>
              <a:p>
                <a:pPr>
                  <a:defRPr sz="2400">
                    <a:solidFill>
                      <a:srgbClr val="EBF1DD"/>
                    </a:solidFill>
                    <a:latin typeface="Franklin Gothic Book"/>
                    <a:cs typeface="Franklin Gothic Book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Canada_x000d_Total</c:v>
                </c:pt>
                <c:pt idx="1">
                  <c:v>USA_x000d_Insured</c:v>
                </c:pt>
                <c:pt idx="2">
                  <c:v>USA_x000d_Uninsured</c:v>
                </c:pt>
              </c:strCache>
            </c:strRef>
          </c:cat>
          <c:val>
            <c:numRef>
              <c:f>Sheet1!$B$2:$B$4</c:f>
              <c:numCache>
                <c:formatCode>0.0%</c:formatCode>
                <c:ptCount val="3"/>
                <c:pt idx="0">
                  <c:v>0.107</c:v>
                </c:pt>
                <c:pt idx="1">
                  <c:v>0.10299999999999999</c:v>
                </c:pt>
                <c:pt idx="2">
                  <c:v>0.4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5"/>
        <c:axId val="119492608"/>
        <c:axId val="119494144"/>
      </c:barChart>
      <c:catAx>
        <c:axId val="11949260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000">
                <a:latin typeface="Franklin Gothic Book"/>
                <a:cs typeface="Franklin Gothic Book"/>
              </a:defRPr>
            </a:pPr>
            <a:endParaRPr lang="en-US"/>
          </a:p>
        </c:txPr>
        <c:crossAx val="119494144"/>
        <c:crosses val="autoZero"/>
        <c:auto val="1"/>
        <c:lblAlgn val="ctr"/>
        <c:lblOffset val="100"/>
        <c:noMultiLvlLbl val="0"/>
      </c:catAx>
      <c:valAx>
        <c:axId val="119494144"/>
        <c:scaling>
          <c:orientation val="minMax"/>
        </c:scaling>
        <c:delete val="0"/>
        <c:axPos val="l"/>
        <c:majorGridlines>
          <c:spPr>
            <a:ln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2000">
                <a:latin typeface="Franklin Gothic Book"/>
                <a:cs typeface="Franklin Gothic Book"/>
              </a:defRPr>
            </a:pPr>
            <a:endParaRPr lang="en-US"/>
          </a:p>
        </c:txPr>
        <c:crossAx val="119492608"/>
        <c:crosses val="autoZero"/>
        <c:crossBetween val="between"/>
        <c:majorUnit val="0.1"/>
        <c:minorUnit val="2E-3"/>
      </c:valAx>
      <c:spPr>
        <a:solidFill>
          <a:schemeClr val="bg1"/>
        </a:solidFill>
        <a:ln>
          <a:solidFill>
            <a:srgbClr val="00330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29804248486673E-2"/>
          <c:y val="4.5373986519785803E-2"/>
          <c:w val="0.87025002274372298"/>
          <c:h val="0.799233454940101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01A290">
                <a:lumMod val="50000"/>
              </a:srgbClr>
            </a:solidFill>
            <a:ln>
              <a:solidFill>
                <a:srgbClr val="003300"/>
              </a:solidFill>
            </a:ln>
          </c:spPr>
          <c:invertIfNegative val="0"/>
          <c:dPt>
            <c:idx val="0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5"/>
            <c:invertIfNegative val="0"/>
            <c:bubble3D val="0"/>
          </c:dPt>
          <c:dLbls>
            <c:txPr>
              <a:bodyPr/>
              <a:lstStyle/>
              <a:p>
                <a:pPr>
                  <a:defRPr sz="2800">
                    <a:solidFill>
                      <a:srgbClr val="EBF1DD"/>
                    </a:solidFill>
                    <a:latin typeface="Franklin Gothic Book"/>
                    <a:cs typeface="Franklin Gothic Book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US Medicare</c:v>
                </c:pt>
                <c:pt idx="1">
                  <c:v>Canadian Medicare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0.51</c:v>
                </c:pt>
                <c:pt idx="1">
                  <c:v>0.79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5"/>
        <c:axId val="119348224"/>
        <c:axId val="119603968"/>
      </c:barChart>
      <c:catAx>
        <c:axId val="11934822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000">
                <a:latin typeface="Franklin Gothic Book"/>
                <a:cs typeface="Franklin Gothic Book"/>
              </a:defRPr>
            </a:pPr>
            <a:endParaRPr lang="en-US"/>
          </a:p>
        </c:txPr>
        <c:crossAx val="119603968"/>
        <c:crosses val="autoZero"/>
        <c:auto val="1"/>
        <c:lblAlgn val="ctr"/>
        <c:lblOffset val="100"/>
        <c:noMultiLvlLbl val="0"/>
      </c:catAx>
      <c:valAx>
        <c:axId val="119603968"/>
        <c:scaling>
          <c:orientation val="minMax"/>
          <c:min val="0.4"/>
        </c:scaling>
        <c:delete val="0"/>
        <c:axPos val="l"/>
        <c:majorGridlines>
          <c:spPr>
            <a:ln>
              <a:prstDash val="solid"/>
            </a:ln>
          </c:spPr>
        </c:majorGridlines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2000">
                <a:latin typeface="Franklin Gothic Book"/>
                <a:cs typeface="Franklin Gothic Book"/>
              </a:defRPr>
            </a:pPr>
            <a:endParaRPr lang="en-US"/>
          </a:p>
        </c:txPr>
        <c:crossAx val="119348224"/>
        <c:crosses val="autoZero"/>
        <c:crossBetween val="between"/>
        <c:majorUnit val="0.1"/>
        <c:minorUnit val="2E-3"/>
      </c:valAx>
      <c:spPr>
        <a:solidFill>
          <a:schemeClr val="bg1"/>
        </a:solidFill>
        <a:ln>
          <a:solidFill>
            <a:srgbClr val="00330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3875454815359001"/>
          <c:y val="3.4965034965035002E-2"/>
          <c:w val="0.72725388259188395"/>
          <c:h val="0.75060010381542797"/>
        </c:manualLayout>
      </c:layout>
      <c:lineChart>
        <c:grouping val="standard"/>
        <c:varyColors val="0"/>
        <c:ser>
          <c:idx val="0"/>
          <c:order val="0"/>
          <c:tx>
            <c:v>Canada</c:v>
          </c:tx>
          <c:spPr>
            <a:ln w="76200">
              <a:solidFill>
                <a:schemeClr val="accent1">
                  <a:lumMod val="50000"/>
                </a:schemeClr>
              </a:solidFill>
              <a:prstDash val="soli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c:spPr>
          <c:marker>
            <c:symbol val="square"/>
            <c:size val="6"/>
            <c:spPr>
              <a:noFill/>
              <a:ln w="5556">
                <a:noFill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c:spPr>
          </c:marker>
          <c:cat>
            <c:numRef>
              <c:f>Sheet1!$A$11:$A$40</c:f>
              <c:numCache>
                <c:formatCode>General</c:formatCode>
                <c:ptCount val="30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</c:numCache>
            </c:numRef>
          </c:cat>
          <c:val>
            <c:numRef>
              <c:f>Sheet1!$E$11:$E$40</c:f>
              <c:numCache>
                <c:formatCode>General</c:formatCode>
                <c:ptCount val="30"/>
                <c:pt idx="0">
                  <c:v>0.99991198547999005</c:v>
                </c:pt>
                <c:pt idx="1">
                  <c:v>1.037893778660093</c:v>
                </c:pt>
                <c:pt idx="2">
                  <c:v>1.1242752528324751</c:v>
                </c:pt>
                <c:pt idx="3">
                  <c:v>1.1739492226501671</c:v>
                </c:pt>
                <c:pt idx="4">
                  <c:v>1.1871009199537781</c:v>
                </c:pt>
                <c:pt idx="5">
                  <c:v>1.2285064421876579</c:v>
                </c:pt>
                <c:pt idx="6">
                  <c:v>1.258599485390502</c:v>
                </c:pt>
                <c:pt idx="7">
                  <c:v>1.2811810403642561</c:v>
                </c:pt>
                <c:pt idx="8">
                  <c:v>1.30925343340603</c:v>
                </c:pt>
                <c:pt idx="9">
                  <c:v>1.316436941288232</c:v>
                </c:pt>
                <c:pt idx="10">
                  <c:v>1.3273585801021739</c:v>
                </c:pt>
                <c:pt idx="11">
                  <c:v>1.3711969736684699</c:v>
                </c:pt>
                <c:pt idx="12">
                  <c:v>1.369497384314305</c:v>
                </c:pt>
                <c:pt idx="13">
                  <c:v>1.3275825862816339</c:v>
                </c:pt>
                <c:pt idx="14">
                  <c:v>1.2489122331148199</c:v>
                </c:pt>
                <c:pt idx="15">
                  <c:v>1.213776453796765</c:v>
                </c:pt>
                <c:pt idx="16">
                  <c:v>1.1589437006066861</c:v>
                </c:pt>
                <c:pt idx="17">
                  <c:v>1.1829407060566</c:v>
                </c:pt>
                <c:pt idx="18">
                  <c:v>1.249768223610501</c:v>
                </c:pt>
                <c:pt idx="19">
                  <c:v>1.279986279511605</c:v>
                </c:pt>
                <c:pt idx="20">
                  <c:v>1.2909399129785899</c:v>
                </c:pt>
                <c:pt idx="21">
                  <c:v>1.358240349189948</c:v>
                </c:pt>
                <c:pt idx="22">
                  <c:v>1.4059734514864599</c:v>
                </c:pt>
                <c:pt idx="23">
                  <c:v>1.4616568621264909</c:v>
                </c:pt>
                <c:pt idx="24">
                  <c:v>1.489846565823179</c:v>
                </c:pt>
                <c:pt idx="25">
                  <c:v>1.5095730667682059</c:v>
                </c:pt>
                <c:pt idx="26">
                  <c:v>1.55713804673839</c:v>
                </c:pt>
                <c:pt idx="27">
                  <c:v>1.5668964801158349</c:v>
                </c:pt>
                <c:pt idx="28">
                  <c:v>1.5421505397959621</c:v>
                </c:pt>
                <c:pt idx="29">
                  <c:v>1.648171449359122</c:v>
                </c:pt>
              </c:numCache>
            </c:numRef>
          </c:val>
          <c:smooth val="0"/>
        </c:ser>
        <c:ser>
          <c:idx val="1"/>
          <c:order val="1"/>
          <c:tx>
            <c:v>U.S.</c:v>
          </c:tx>
          <c:spPr>
            <a:ln w="76200">
              <a:solidFill>
                <a:srgbClr val="800000"/>
              </a:solidFill>
              <a:prstDash val="soli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c:spPr>
          <c:marker>
            <c:symbol val="none"/>
          </c:marker>
          <c:cat>
            <c:numRef>
              <c:f>Sheet1!$A$11:$A$40</c:f>
              <c:numCache>
                <c:formatCode>General</c:formatCode>
                <c:ptCount val="30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</c:numCache>
            </c:numRef>
          </c:cat>
          <c:val>
            <c:numRef>
              <c:f>Sheet1!$D$11:$D$40</c:f>
              <c:numCache>
                <c:formatCode>"$"#,##0.00_);\("$"#,##0.00\)</c:formatCode>
                <c:ptCount val="30"/>
                <c:pt idx="0">
                  <c:v>0.99999951761660899</c:v>
                </c:pt>
                <c:pt idx="1">
                  <c:v>1.08257827453711</c:v>
                </c:pt>
                <c:pt idx="2">
                  <c:v>1.172551275009388</c:v>
                </c:pt>
                <c:pt idx="3">
                  <c:v>1.2562217479790141</c:v>
                </c:pt>
                <c:pt idx="4">
                  <c:v>1.305163578136795</c:v>
                </c:pt>
                <c:pt idx="5">
                  <c:v>1.386686225551863</c:v>
                </c:pt>
                <c:pt idx="6">
                  <c:v>1.43579307640525</c:v>
                </c:pt>
                <c:pt idx="7">
                  <c:v>1.442439129022087</c:v>
                </c:pt>
                <c:pt idx="8">
                  <c:v>1.4749945863873499</c:v>
                </c:pt>
                <c:pt idx="9">
                  <c:v>1.569914226498627</c:v>
                </c:pt>
                <c:pt idx="10">
                  <c:v>1.615654741913376</c:v>
                </c:pt>
                <c:pt idx="11">
                  <c:v>1.66886092210048</c:v>
                </c:pt>
                <c:pt idx="12">
                  <c:v>1.7825544159301421</c:v>
                </c:pt>
                <c:pt idx="13">
                  <c:v>1.8800752056634951</c:v>
                </c:pt>
                <c:pt idx="14">
                  <c:v>1.9829206738478979</c:v>
                </c:pt>
                <c:pt idx="15">
                  <c:v>2.1285068803663121</c:v>
                </c:pt>
                <c:pt idx="16">
                  <c:v>2.2281024767212161</c:v>
                </c:pt>
                <c:pt idx="17">
                  <c:v>2.3101602182723</c:v>
                </c:pt>
                <c:pt idx="18">
                  <c:v>2.2553844341472509</c:v>
                </c:pt>
                <c:pt idx="19">
                  <c:v>2.182740164262726</c:v>
                </c:pt>
                <c:pt idx="20">
                  <c:v>2.1641182054312251</c:v>
                </c:pt>
                <c:pt idx="21">
                  <c:v>2.306847810219649</c:v>
                </c:pt>
                <c:pt idx="22">
                  <c:v>2.4300857055573828</c:v>
                </c:pt>
                <c:pt idx="23">
                  <c:v>2.4686826209042541</c:v>
                </c:pt>
                <c:pt idx="24">
                  <c:v>2.6030358985867439</c:v>
                </c:pt>
                <c:pt idx="25">
                  <c:v>2.6921050820202801</c:v>
                </c:pt>
                <c:pt idx="26">
                  <c:v>2.7538858200407161</c:v>
                </c:pt>
                <c:pt idx="27">
                  <c:v>2.7858282771832918</c:v>
                </c:pt>
                <c:pt idx="28">
                  <c:v>2.8605098023004301</c:v>
                </c:pt>
                <c:pt idx="29">
                  <c:v>2.9869066260568791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9687808"/>
        <c:axId val="119689600"/>
      </c:lineChart>
      <c:catAx>
        <c:axId val="1196878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852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2000" b="0" i="0" u="none" strike="noStrike" baseline="0">
                <a:solidFill>
                  <a:srgbClr val="000000"/>
                </a:solidFill>
                <a:latin typeface="Franklin Gothic Book"/>
                <a:ea typeface="Arial"/>
                <a:cs typeface="Franklin Gothic Book"/>
              </a:defRPr>
            </a:pPr>
            <a:endParaRPr lang="en-US"/>
          </a:p>
        </c:txPr>
        <c:crossAx val="119689600"/>
        <c:crosses val="autoZero"/>
        <c:auto val="1"/>
        <c:lblAlgn val="ctr"/>
        <c:lblOffset val="100"/>
        <c:tickLblSkip val="4"/>
        <c:tickMarkSkip val="1"/>
        <c:noMultiLvlLbl val="0"/>
      </c:catAx>
      <c:valAx>
        <c:axId val="119689600"/>
        <c:scaling>
          <c:orientation val="minMax"/>
          <c:max val="3.2"/>
          <c:min val="1"/>
        </c:scaling>
        <c:delete val="0"/>
        <c:axPos val="l"/>
        <c:majorGridlines>
          <c:spPr>
            <a:ln w="1852">
              <a:solidFill>
                <a:srgbClr val="003300"/>
              </a:solidFill>
              <a:prstDash val="dot"/>
            </a:ln>
          </c:spPr>
        </c:majorGridlines>
        <c:title>
          <c:tx>
            <c:rich>
              <a:bodyPr rot="0" vert="horz"/>
              <a:lstStyle/>
              <a:p>
                <a:pPr algn="l">
                  <a:defRPr sz="2000" b="0" i="0" u="none" strike="noStrike" baseline="0">
                    <a:solidFill>
                      <a:srgbClr val="000000"/>
                    </a:solidFill>
                    <a:latin typeface="Franklin Gothic Book"/>
                    <a:ea typeface="Arial"/>
                    <a:cs typeface="Franklin Gothic Book"/>
                  </a:defRPr>
                </a:pPr>
                <a:r>
                  <a:rPr lang="en-US" sz="2000" b="0" dirty="0">
                    <a:latin typeface="Franklin Gothic Book"/>
                    <a:cs typeface="Franklin Gothic Book"/>
                  </a:rPr>
                  <a:t>Change in Medicare </a:t>
                </a:r>
                <a:endParaRPr lang="en-US" sz="2000" b="0" dirty="0" smtClean="0">
                  <a:latin typeface="Franklin Gothic Book"/>
                  <a:cs typeface="Franklin Gothic Book"/>
                </a:endParaRPr>
              </a:p>
              <a:p>
                <a:pPr algn="l">
                  <a:defRPr sz="2000" b="0" i="0" u="none" strike="noStrike" baseline="0">
                    <a:solidFill>
                      <a:srgbClr val="000000"/>
                    </a:solidFill>
                    <a:latin typeface="Franklin Gothic Book"/>
                    <a:ea typeface="Arial"/>
                    <a:cs typeface="Franklin Gothic Book"/>
                  </a:defRPr>
                </a:pPr>
                <a:r>
                  <a:rPr lang="en-US" sz="2000" b="0" dirty="0" smtClean="0">
                    <a:latin typeface="Franklin Gothic Book"/>
                    <a:cs typeface="Franklin Gothic Book"/>
                  </a:rPr>
                  <a:t>Cost</a:t>
                </a:r>
                <a:r>
                  <a:rPr lang="en-US" sz="2000" b="0" dirty="0">
                    <a:latin typeface="Franklin Gothic Book"/>
                    <a:cs typeface="Franklin Gothic Book"/>
                  </a:rPr>
                  <a:t>/Senior (1980=1)</a:t>
                </a:r>
              </a:p>
            </c:rich>
          </c:tx>
          <c:layout>
            <c:manualLayout>
              <c:xMode val="edge"/>
              <c:yMode val="edge"/>
              <c:x val="9.2850510677808702E-3"/>
              <c:y val="0.12354312354312399"/>
            </c:manualLayout>
          </c:layout>
          <c:overlay val="0"/>
          <c:spPr>
            <a:noFill/>
            <a:ln w="14817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1852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2000" b="0" i="0" u="none" strike="noStrike" baseline="0">
                <a:solidFill>
                  <a:srgbClr val="000000"/>
                </a:solidFill>
                <a:latin typeface="Franklin Gothic Book"/>
                <a:ea typeface="Arial"/>
                <a:cs typeface="Franklin Gothic Book"/>
              </a:defRPr>
            </a:pPr>
            <a:endParaRPr lang="en-US"/>
          </a:p>
        </c:txPr>
        <c:crossAx val="119687808"/>
        <c:crosses val="autoZero"/>
        <c:crossBetween val="between"/>
        <c:majorUnit val="0.5"/>
      </c:valAx>
      <c:spPr>
        <a:solidFill>
          <a:schemeClr val="bg1"/>
        </a:solidFill>
        <a:ln w="9525">
          <a:solidFill>
            <a:srgbClr val="003300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</c:plotArea>
    <c:legend>
      <c:legendPos val="b"/>
      <c:legendEntry>
        <c:idx val="0"/>
        <c:txPr>
          <a:bodyPr/>
          <a:lstStyle/>
          <a:p>
            <a:pPr>
              <a:defRPr sz="2000" b="1" i="0" u="none" strike="noStrike" baseline="0">
                <a:solidFill>
                  <a:srgbClr val="003300"/>
                </a:solidFill>
                <a:latin typeface="Franklin Gothic Book"/>
                <a:ea typeface="Arial"/>
                <a:cs typeface="Franklin Gothic Book"/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2000" b="1" i="0" u="none" strike="noStrike" baseline="0">
                <a:solidFill>
                  <a:srgbClr val="003300"/>
                </a:solidFill>
                <a:latin typeface="Franklin Gothic Book"/>
                <a:ea typeface="Arial"/>
                <a:cs typeface="Franklin Gothic Book"/>
              </a:defRPr>
            </a:pPr>
            <a:endParaRPr lang="en-US"/>
          </a:p>
        </c:txPr>
      </c:legendEntry>
      <c:layout>
        <c:manualLayout>
          <c:xMode val="edge"/>
          <c:yMode val="edge"/>
          <c:x val="0.419692379429908"/>
          <c:y val="0.89964677433648799"/>
          <c:w val="0.29932222369827599"/>
          <c:h val="8.1594706257200597E-2"/>
        </c:manualLayout>
      </c:layout>
      <c:overlay val="0"/>
      <c:spPr>
        <a:noFill/>
        <a:ln w="1852">
          <a:noFill/>
          <a:prstDash val="solid"/>
        </a:ln>
      </c:spPr>
      <c:txPr>
        <a:bodyPr/>
        <a:lstStyle/>
        <a:p>
          <a:pPr>
            <a:defRPr sz="2000" b="0" i="0" u="none" strike="noStrike" baseline="0">
              <a:solidFill>
                <a:srgbClr val="003300"/>
              </a:solidFill>
              <a:latin typeface="Franklin Gothic Book"/>
              <a:ea typeface="Arial"/>
              <a:cs typeface="Franklin Gothic Book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54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7729463671014"/>
          <c:y val="4.2333852391585401E-2"/>
          <c:w val="0.86303868960226104"/>
          <c:h val="0.843674930340548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01A290">
                <a:lumMod val="50000"/>
              </a:srgbClr>
            </a:solidFill>
            <a:ln>
              <a:solidFill>
                <a:schemeClr val="bg1"/>
              </a:solidFill>
            </a:ln>
          </c:spPr>
          <c:invertIfNegative val="0"/>
          <c:dLbls>
            <c:numFmt formatCode="#,##0.00" sourceLinked="0"/>
            <c:txPr>
              <a:bodyPr/>
              <a:lstStyle/>
              <a:p>
                <a:pPr>
                  <a:defRPr sz="2400">
                    <a:solidFill>
                      <a:schemeClr val="bg2"/>
                    </a:solidFill>
                    <a:latin typeface="Franklin Gothic Book"/>
                    <a:cs typeface="Franklin Gothic Book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Insured</c:v>
                </c:pt>
                <c:pt idx="1">
                  <c:v>Under-insured</c:v>
                </c:pt>
                <c:pt idx="2">
                  <c:v>Uninsured</c:v>
                </c:pt>
              </c:strCache>
            </c:strRef>
          </c:cat>
          <c:val>
            <c:numRef>
              <c:f>Sheet1!$B$2:$B$4</c:f>
              <c:numCache>
                <c:formatCode>0.00</c:formatCode>
                <c:ptCount val="3"/>
                <c:pt idx="0">
                  <c:v>1</c:v>
                </c:pt>
                <c:pt idx="1">
                  <c:v>1.21</c:v>
                </c:pt>
                <c:pt idx="2">
                  <c:v>1.38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80273408"/>
        <c:axId val="80274944"/>
      </c:barChart>
      <c:catAx>
        <c:axId val="80273408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ln w="38100">
            <a:solidFill>
              <a:srgbClr val="003300"/>
            </a:solidFill>
          </a:ln>
        </c:spPr>
        <c:txPr>
          <a:bodyPr/>
          <a:lstStyle/>
          <a:p>
            <a:pPr>
              <a:defRPr>
                <a:latin typeface="Franklin Gothic Book"/>
                <a:cs typeface="Franklin Gothic Book"/>
              </a:defRPr>
            </a:pPr>
            <a:endParaRPr lang="en-US"/>
          </a:p>
        </c:txPr>
        <c:crossAx val="80274944"/>
        <c:crossesAt val="0"/>
        <c:auto val="1"/>
        <c:lblAlgn val="ctr"/>
        <c:lblOffset val="0"/>
        <c:noMultiLvlLbl val="0"/>
      </c:catAx>
      <c:valAx>
        <c:axId val="80274944"/>
        <c:scaling>
          <c:orientation val="minMax"/>
        </c:scaling>
        <c:delete val="0"/>
        <c:axPos val="l"/>
        <c:majorGridlines>
          <c:spPr>
            <a:ln>
              <a:solidFill>
                <a:srgbClr val="003300"/>
              </a:solidFill>
              <a:prstDash val="sysDot"/>
            </a:ln>
          </c:spPr>
        </c:majorGridlines>
        <c:numFmt formatCode="#,##0.0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Franklin Gothic Book"/>
                <a:cs typeface="Franklin Gothic Book"/>
              </a:defRPr>
            </a:pPr>
            <a:endParaRPr lang="en-US"/>
          </a:p>
        </c:txPr>
        <c:crossAx val="80273408"/>
        <c:crossesAt val="1"/>
        <c:crossBetween val="between"/>
      </c:valAx>
      <c:spPr>
        <a:solidFill>
          <a:srgbClr val="EBF1DD"/>
        </a:solidFill>
        <a:ln>
          <a:solidFill>
            <a:srgbClr val="003300"/>
          </a:solidFill>
        </a:ln>
      </c:spPr>
    </c:plotArea>
    <c:plotVisOnly val="1"/>
    <c:dispBlanksAs val="gap"/>
    <c:showDLblsOverMax val="0"/>
  </c:chart>
  <c:txPr>
    <a:bodyPr/>
    <a:lstStyle/>
    <a:p>
      <a:pPr>
        <a:defRPr sz="2000">
          <a:latin typeface="Franklin Gothic Medium" pitchFamily="34" charset="0"/>
        </a:defRPr>
      </a:pPr>
      <a:endParaRPr lang="en-US"/>
    </a:p>
  </c:txPr>
  <c:externalData r:id="rId2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29804248486673E-2"/>
          <c:y val="4.5373986519785803E-2"/>
          <c:w val="0.87025002274372298"/>
          <c:h val="0.799233454940101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01A290">
                <a:lumMod val="50000"/>
              </a:srgbClr>
            </a:solidFill>
            <a:ln>
              <a:solidFill>
                <a:srgbClr val="003300"/>
              </a:solidFill>
            </a:ln>
          </c:spPr>
          <c:invertIfNegative val="0"/>
          <c:dPt>
            <c:idx val="0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5"/>
            <c:invertIfNegative val="0"/>
            <c:bubble3D val="0"/>
          </c:dPt>
          <c:dLbls>
            <c:txPr>
              <a:bodyPr/>
              <a:lstStyle/>
              <a:p>
                <a:pPr>
                  <a:defRPr sz="2800">
                    <a:solidFill>
                      <a:srgbClr val="EBF1DD"/>
                    </a:solidFill>
                    <a:latin typeface="Franklin Gothic Book"/>
                    <a:cs typeface="Franklin Gothic Book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USA</c:v>
                </c:pt>
                <c:pt idx="1">
                  <c:v>Canada</c:v>
                </c:pt>
              </c:strCache>
            </c:strRef>
          </c:cat>
          <c:val>
            <c:numRef>
              <c:f>Sheet1!$B$2:$B$3</c:f>
              <c:numCache>
                <c:formatCode>"$"#,##0</c:formatCode>
                <c:ptCount val="2"/>
                <c:pt idx="0">
                  <c:v>663</c:v>
                </c:pt>
                <c:pt idx="1">
                  <c:v>182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5"/>
        <c:axId val="119835264"/>
        <c:axId val="119845248"/>
      </c:barChart>
      <c:catAx>
        <c:axId val="11983526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000">
                <a:latin typeface="Franklin Gothic Book"/>
                <a:cs typeface="Franklin Gothic Book"/>
              </a:defRPr>
            </a:pPr>
            <a:endParaRPr lang="en-US"/>
          </a:p>
        </c:txPr>
        <c:crossAx val="119845248"/>
        <c:crosses val="autoZero"/>
        <c:auto val="1"/>
        <c:lblAlgn val="ctr"/>
        <c:lblOffset val="100"/>
        <c:noMultiLvlLbl val="0"/>
      </c:catAx>
      <c:valAx>
        <c:axId val="119845248"/>
        <c:scaling>
          <c:orientation val="minMax"/>
        </c:scaling>
        <c:delete val="0"/>
        <c:axPos val="l"/>
        <c:majorGridlines>
          <c:spPr>
            <a:ln>
              <a:prstDash val="solid"/>
            </a:ln>
          </c:spPr>
        </c:majorGridlines>
        <c:numFmt formatCode="&quot;$&quot;#,##0" sourceLinked="1"/>
        <c:majorTickMark val="out"/>
        <c:minorTickMark val="none"/>
        <c:tickLblPos val="nextTo"/>
        <c:txPr>
          <a:bodyPr/>
          <a:lstStyle/>
          <a:p>
            <a:pPr>
              <a:defRPr sz="2000">
                <a:latin typeface="Franklin Gothic Book"/>
                <a:cs typeface="Franklin Gothic Book"/>
              </a:defRPr>
            </a:pPr>
            <a:endParaRPr lang="en-US"/>
          </a:p>
        </c:txPr>
        <c:crossAx val="119835264"/>
        <c:crosses val="autoZero"/>
        <c:crossBetween val="between"/>
        <c:minorUnit val="2E-3"/>
      </c:valAx>
      <c:spPr>
        <a:solidFill>
          <a:schemeClr val="bg1"/>
        </a:solidFill>
        <a:ln>
          <a:solidFill>
            <a:srgbClr val="00330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29804248486673E-2"/>
          <c:y val="4.5373986519785803E-2"/>
          <c:w val="0.87025002274372298"/>
          <c:h val="0.799233454940101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01A290">
                <a:lumMod val="50000"/>
              </a:srgbClr>
            </a:solidFill>
            <a:ln>
              <a:solidFill>
                <a:srgbClr val="003300"/>
              </a:solidFill>
            </a:ln>
          </c:spPr>
          <c:invertIfNegative val="0"/>
          <c:dPt>
            <c:idx val="0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5"/>
            <c:invertIfNegative val="0"/>
            <c:bubble3D val="0"/>
          </c:dPt>
          <c:dLbls>
            <c:txPr>
              <a:bodyPr/>
              <a:lstStyle/>
              <a:p>
                <a:pPr>
                  <a:defRPr sz="2800">
                    <a:solidFill>
                      <a:srgbClr val="EBF1DD"/>
                    </a:solidFill>
                    <a:latin typeface="Franklin Gothic Book"/>
                    <a:cs typeface="Franklin Gothic Book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USA</c:v>
                </c:pt>
                <c:pt idx="1">
                  <c:v>Canada</c:v>
                </c:pt>
              </c:strCache>
            </c:strRef>
          </c:cat>
          <c:val>
            <c:numRef>
              <c:f>Sheet1!$B$2:$B$3</c:f>
              <c:numCache>
                <c:formatCode>"$"#,##0</c:formatCode>
                <c:ptCount val="2"/>
                <c:pt idx="0">
                  <c:v>570</c:v>
                </c:pt>
                <c:pt idx="1">
                  <c:v>206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5"/>
        <c:axId val="119793152"/>
        <c:axId val="119794688"/>
      </c:barChart>
      <c:catAx>
        <c:axId val="11979315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000">
                <a:latin typeface="Franklin Gothic Book"/>
                <a:cs typeface="Franklin Gothic Book"/>
              </a:defRPr>
            </a:pPr>
            <a:endParaRPr lang="en-US"/>
          </a:p>
        </c:txPr>
        <c:crossAx val="119794688"/>
        <c:crosses val="autoZero"/>
        <c:auto val="1"/>
        <c:lblAlgn val="ctr"/>
        <c:lblOffset val="100"/>
        <c:noMultiLvlLbl val="0"/>
      </c:catAx>
      <c:valAx>
        <c:axId val="119794688"/>
        <c:scaling>
          <c:orientation val="minMax"/>
        </c:scaling>
        <c:delete val="0"/>
        <c:axPos val="l"/>
        <c:majorGridlines>
          <c:spPr>
            <a:ln>
              <a:prstDash val="solid"/>
            </a:ln>
          </c:spPr>
        </c:majorGridlines>
        <c:numFmt formatCode="&quot;$&quot;#,##0" sourceLinked="1"/>
        <c:majorTickMark val="out"/>
        <c:minorTickMark val="none"/>
        <c:tickLblPos val="nextTo"/>
        <c:txPr>
          <a:bodyPr/>
          <a:lstStyle/>
          <a:p>
            <a:pPr>
              <a:defRPr sz="2000">
                <a:latin typeface="Franklin Gothic Book"/>
                <a:cs typeface="Franklin Gothic Book"/>
              </a:defRPr>
            </a:pPr>
            <a:endParaRPr lang="en-US"/>
          </a:p>
        </c:txPr>
        <c:crossAx val="119793152"/>
        <c:crosses val="autoZero"/>
        <c:crossBetween val="between"/>
        <c:minorUnit val="2E-3"/>
      </c:valAx>
      <c:spPr>
        <a:solidFill>
          <a:schemeClr val="bg1"/>
        </a:solidFill>
        <a:ln>
          <a:solidFill>
            <a:srgbClr val="00330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5809772722343901"/>
          <c:y val="4.5373986519785803E-2"/>
          <c:w val="0.59010013103385495"/>
          <c:h val="0.90925202696042795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01A290">
                <a:lumMod val="50000"/>
              </a:srgbClr>
            </a:solidFill>
            <a:ln>
              <a:solidFill>
                <a:srgbClr val="FFFFFF"/>
              </a:solidFill>
            </a:ln>
          </c:spPr>
          <c:dPt>
            <c:idx val="0"/>
            <c:bubble3D val="0"/>
            <c:spPr>
              <a:solidFill>
                <a:srgbClr val="800000"/>
              </a:solidFill>
              <a:ln>
                <a:solidFill>
                  <a:srgbClr val="FFFFFF"/>
                </a:solidFill>
              </a:ln>
            </c:spPr>
          </c:dPt>
          <c:dPt>
            <c:idx val="3"/>
            <c:bubble3D val="0"/>
          </c:dPt>
          <c:dPt>
            <c:idx val="5"/>
            <c:bubble3D val="0"/>
          </c:dPt>
          <c:dLbls>
            <c:dLbl>
              <c:idx val="0"/>
              <c:layout>
                <c:manualLayout>
                  <c:x val="-0.248526158964921"/>
                  <c:y val="9.8706809859878605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1"/>
              <c:layout>
                <c:manualLayout>
                  <c:x val="0.226845968591429"/>
                  <c:y val="-2.1731806744226301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txPr>
              <a:bodyPr/>
              <a:lstStyle/>
              <a:p>
                <a:pPr>
                  <a:defRPr sz="2000">
                    <a:solidFill>
                      <a:srgbClr val="EBF1DD"/>
                    </a:solidFill>
                    <a:latin typeface="Franklin Gothic Book"/>
                    <a:cs typeface="Franklin Gothic Book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</c:dLbls>
          <c:cat>
            <c:strRef>
              <c:f>Sheet1!$A$2:$A$3</c:f>
              <c:strCache>
                <c:ptCount val="2"/>
                <c:pt idx="0">
                  <c:v>Bureaucracy</c:v>
                </c:pt>
                <c:pt idx="1">
                  <c:v>All Other</c:v>
                </c:pt>
              </c:strCache>
            </c:strRef>
          </c:cat>
          <c:val>
            <c:numRef>
              <c:f>Sheet1!$B$2:$B$3</c:f>
              <c:numCache>
                <c:formatCode>"$"#,##0</c:formatCode>
                <c:ptCount val="2"/>
                <c:pt idx="0">
                  <c:v>1876</c:v>
                </c:pt>
                <c:pt idx="1">
                  <c:v>1942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29804248486673E-2"/>
          <c:y val="4.5373986519785803E-2"/>
          <c:w val="0.89450090176989105"/>
          <c:h val="0.7367110858169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USA</c:v>
                </c:pt>
              </c:strCache>
            </c:strRef>
          </c:tx>
          <c:spPr>
            <a:solidFill>
              <a:srgbClr val="01A290">
                <a:lumMod val="50000"/>
              </a:srgbClr>
            </a:solidFill>
            <a:ln>
              <a:solidFill>
                <a:srgbClr val="003300"/>
              </a:solidFill>
            </a:ln>
          </c:spPr>
          <c:invertIfNegative val="0"/>
          <c:dPt>
            <c:idx val="0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5"/>
            <c:invertIfNegative val="0"/>
            <c:bubble3D val="0"/>
          </c:dPt>
          <c:dLbls>
            <c:dLbl>
              <c:idx val="10"/>
              <c:layout>
                <c:manualLayout>
                  <c:x val="-1.2702694652046599E-16"/>
                  <c:y val="1.5202282023599901E-2"/>
                </c:manualLayout>
              </c:layout>
              <c:spPr/>
              <c:txPr>
                <a:bodyPr/>
                <a:lstStyle/>
                <a:p>
                  <a:pPr>
                    <a:defRPr sz="1100">
                      <a:solidFill>
                        <a:srgbClr val="003300"/>
                      </a:solidFill>
                      <a:latin typeface="Franklin Gothic Book"/>
                      <a:cs typeface="Franklin Gothic Book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1.2702694652046599E-16"/>
                  <c:y val="1.04105872915429E-2"/>
                </c:manualLayout>
              </c:layout>
              <c:spPr/>
              <c:txPr>
                <a:bodyPr/>
                <a:lstStyle/>
                <a:p>
                  <a:pPr>
                    <a:defRPr sz="1100">
                      <a:solidFill>
                        <a:srgbClr val="003300"/>
                      </a:solidFill>
                      <a:latin typeface="Franklin Gothic Book"/>
                      <a:cs typeface="Franklin Gothic Book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-1.2702694652046599E-16"/>
                  <c:y val="1.33606319825027E-2"/>
                </c:manualLayout>
              </c:layout>
              <c:spPr/>
              <c:txPr>
                <a:bodyPr/>
                <a:lstStyle/>
                <a:p>
                  <a:pPr>
                    <a:defRPr sz="1100">
                      <a:solidFill>
                        <a:srgbClr val="003300"/>
                      </a:solidFill>
                      <a:latin typeface="Franklin Gothic Book"/>
                      <a:cs typeface="Franklin Gothic Book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>
                    <a:solidFill>
                      <a:srgbClr val="EBF1DD"/>
                    </a:solidFill>
                    <a:latin typeface="Franklin Gothic Book"/>
                    <a:cs typeface="Franklin Gothic Book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Sheet1!$A$2:$A$16</c:f>
              <c:numCache>
                <c:formatCode>General</c:formatCode>
                <c:ptCount val="15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</c:numCache>
            </c:numRef>
          </c:cat>
          <c:val>
            <c:numRef>
              <c:f>Sheet1!$B$2:$B$16</c:f>
              <c:numCache>
                <c:formatCode>0</c:formatCode>
                <c:ptCount val="15"/>
                <c:pt idx="0">
                  <c:v>508</c:v>
                </c:pt>
                <c:pt idx="1">
                  <c:v>431</c:v>
                </c:pt>
                <c:pt idx="2">
                  <c:v>249</c:v>
                </c:pt>
                <c:pt idx="3">
                  <c:v>242</c:v>
                </c:pt>
                <c:pt idx="4">
                  <c:v>164</c:v>
                </c:pt>
                <c:pt idx="5">
                  <c:v>275</c:v>
                </c:pt>
                <c:pt idx="6">
                  <c:v>244</c:v>
                </c:pt>
                <c:pt idx="7">
                  <c:v>55</c:v>
                </c:pt>
                <c:pt idx="8">
                  <c:v>-85</c:v>
                </c:pt>
                <c:pt idx="9">
                  <c:v>-61</c:v>
                </c:pt>
                <c:pt idx="10">
                  <c:v>-31</c:v>
                </c:pt>
                <c:pt idx="11">
                  <c:v>-20</c:v>
                </c:pt>
                <c:pt idx="12">
                  <c:v>-107</c:v>
                </c:pt>
                <c:pt idx="13">
                  <c:v>-92</c:v>
                </c:pt>
                <c:pt idx="14">
                  <c:v>-29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5"/>
        <c:axId val="120050432"/>
        <c:axId val="120051968"/>
      </c:barChart>
      <c:catAx>
        <c:axId val="120050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ln w="28575" cmpd="sng">
            <a:solidFill>
              <a:srgbClr val="060505"/>
            </a:solidFill>
          </a:ln>
        </c:spPr>
        <c:txPr>
          <a:bodyPr/>
          <a:lstStyle/>
          <a:p>
            <a:pPr>
              <a:defRPr sz="2000">
                <a:latin typeface="Franklin Gothic Book"/>
                <a:cs typeface="Franklin Gothic Book"/>
              </a:defRPr>
            </a:pPr>
            <a:endParaRPr lang="en-US"/>
          </a:p>
        </c:txPr>
        <c:crossAx val="120051968"/>
        <c:crosses val="autoZero"/>
        <c:auto val="1"/>
        <c:lblAlgn val="ctr"/>
        <c:lblOffset val="100"/>
        <c:tickLblSkip val="2"/>
        <c:noMultiLvlLbl val="0"/>
      </c:catAx>
      <c:valAx>
        <c:axId val="120051968"/>
        <c:scaling>
          <c:orientation val="minMax"/>
        </c:scaling>
        <c:delete val="0"/>
        <c:axPos val="l"/>
        <c:majorGridlines>
          <c:spPr>
            <a:ln>
              <a:prstDash val="solid"/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2000">
                <a:latin typeface="Franklin Gothic Book"/>
                <a:cs typeface="Franklin Gothic Book"/>
              </a:defRPr>
            </a:pPr>
            <a:endParaRPr lang="en-US"/>
          </a:p>
        </c:txPr>
        <c:crossAx val="120050432"/>
        <c:crosses val="autoZero"/>
        <c:crossBetween val="between"/>
        <c:minorUnit val="2E-3"/>
      </c:valAx>
      <c:spPr>
        <a:solidFill>
          <a:schemeClr val="bg1"/>
        </a:solidFill>
        <a:ln>
          <a:solidFill>
            <a:srgbClr val="00330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8.8835673401045895E-2"/>
          <c:y val="4.0625000000000001E-2"/>
          <c:w val="0.90047117143531497"/>
          <c:h val="0.91874999999999996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Government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solidFill>
                <a:schemeClr val="bg1"/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2400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eparator>
</c:separator>
            <c:showLeaderLines val="0"/>
          </c:dLbls>
          <c:cat>
            <c:numRef>
              <c:f>Sheet1!$A$2:$A$3</c:f>
              <c:numCache>
                <c:formatCode>General</c:formatCode>
                <c:ptCount val="2"/>
                <c:pt idx="0">
                  <c:v>2009</c:v>
                </c:pt>
                <c:pt idx="1">
                  <c:v>1979</c:v>
                </c:pt>
              </c:numCache>
            </c:numRef>
          </c:cat>
          <c:val>
            <c:numRef>
              <c:f>Sheet1!$B$2:$B$3</c:f>
              <c:numCache>
                <c:formatCode>0%</c:formatCode>
                <c:ptCount val="2"/>
                <c:pt idx="0">
                  <c:v>0.59</c:v>
                </c:pt>
                <c:pt idx="1">
                  <c:v>0.4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Don't_x000d_Know</c:v>
                </c:pt>
              </c:strCache>
            </c:strRef>
          </c:tx>
          <c:spPr>
            <a:solidFill>
              <a:srgbClr val="666666"/>
            </a:solidFill>
            <a:ln>
              <a:solidFill>
                <a:srgbClr val="EBF1DD"/>
              </a:solidFill>
            </a:ln>
          </c:spPr>
          <c:invertIfNegative val="0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sz="2000">
                      <a:solidFill>
                        <a:srgbClr val="EBF1DD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1"/>
              <c:showPercent val="0"/>
              <c:showBubbleSize val="0"/>
            </c:dLbl>
            <c:txPr>
              <a:bodyPr/>
              <a:lstStyle/>
              <a:p>
                <a:pPr>
                  <a:defRPr sz="2400">
                    <a:solidFill>
                      <a:srgbClr val="EBF1DD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eparator>
</c:separator>
            <c:showLeaderLines val="0"/>
          </c:dLbls>
          <c:cat>
            <c:numRef>
              <c:f>Sheet1!$A$2:$A$3</c:f>
              <c:numCache>
                <c:formatCode>General</c:formatCode>
                <c:ptCount val="2"/>
                <c:pt idx="0">
                  <c:v>2009</c:v>
                </c:pt>
                <c:pt idx="1">
                  <c:v>1979</c:v>
                </c:pt>
              </c:numCache>
            </c:numRef>
          </c:cat>
          <c:val>
            <c:numRef>
              <c:f>Sheet1!$C$2:$C$3</c:f>
              <c:numCache>
                <c:formatCode>0%</c:formatCode>
                <c:ptCount val="2"/>
                <c:pt idx="0">
                  <c:v>0.09</c:v>
                </c:pt>
                <c:pt idx="1">
                  <c:v>0.12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Private Enterprise</c:v>
                </c:pt>
              </c:strCache>
            </c:strRef>
          </c:tx>
          <c:spPr>
            <a:solidFill>
              <a:srgbClr val="800000"/>
            </a:solidFill>
            <a:ln>
              <a:solidFill>
                <a:srgbClr val="EBF1DD"/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2400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eparator>
</c:separator>
            <c:showLeaderLines val="0"/>
          </c:dLbls>
          <c:cat>
            <c:numRef>
              <c:f>Sheet1!$A$2:$A$3</c:f>
              <c:numCache>
                <c:formatCode>General</c:formatCode>
                <c:ptCount val="2"/>
                <c:pt idx="0">
                  <c:v>2009</c:v>
                </c:pt>
                <c:pt idx="1">
                  <c:v>1979</c:v>
                </c:pt>
              </c:numCache>
            </c:numRef>
          </c:cat>
          <c:val>
            <c:numRef>
              <c:f>Sheet1!$D$2:$D$3</c:f>
              <c:numCache>
                <c:formatCode>0%</c:formatCode>
                <c:ptCount val="2"/>
                <c:pt idx="0">
                  <c:v>0.32</c:v>
                </c:pt>
                <c:pt idx="1">
                  <c:v>0.48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18377088"/>
        <c:axId val="118395264"/>
      </c:barChart>
      <c:catAx>
        <c:axId val="1183770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>
            <a:noFill/>
          </a:ln>
        </c:spPr>
        <c:crossAx val="118395264"/>
        <c:crosses val="autoZero"/>
        <c:auto val="1"/>
        <c:lblAlgn val="ctr"/>
        <c:lblOffset val="0"/>
        <c:noMultiLvlLbl val="0"/>
      </c:catAx>
      <c:valAx>
        <c:axId val="118395264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1183770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txPr>
    <a:bodyPr/>
    <a:lstStyle/>
    <a:p>
      <a:pPr>
        <a:defRPr sz="2000">
          <a:latin typeface="Franklin Gothic Book"/>
          <a:cs typeface="Franklin Gothic Book"/>
        </a:defRPr>
      </a:pPr>
      <a:endParaRPr lang="en-US"/>
    </a:p>
  </c:txPr>
  <c:externalData r:id="rId1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5320448874985003E-2"/>
          <c:y val="0.10145662888592"/>
          <c:w val="0.87307915029530603"/>
          <c:h val="0.871297203325332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Do Not Support</c:v>
                </c:pt>
              </c:strCache>
            </c:strRef>
          </c:tx>
          <c:spPr>
            <a:solidFill>
              <a:srgbClr val="800000"/>
            </a:solidFill>
            <a:ln>
              <a:solidFill>
                <a:srgbClr val="EBF1DD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numFmt formatCode="0%" sourceLinked="0"/>
            <c:txPr>
              <a:bodyPr/>
              <a:lstStyle/>
              <a:p>
                <a:pPr>
                  <a:defRPr sz="2400">
                    <a:solidFill>
                      <a:schemeClr val="bg1"/>
                    </a:solidFill>
                    <a:latin typeface="Franklin Gothic Book"/>
                    <a:cs typeface="Franklin Gothic Book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eparator>
</c:separator>
            <c:showLeaderLines val="0"/>
          </c:dLbls>
          <c:cat>
            <c:numRef>
              <c:f>Sheet1!$A$2:$A$3</c:f>
              <c:numCache>
                <c:formatCode>General</c:formatCode>
                <c:ptCount val="2"/>
                <c:pt idx="0">
                  <c:v>2007</c:v>
                </c:pt>
                <c:pt idx="1">
                  <c:v>2002</c:v>
                </c:pt>
              </c:numCache>
            </c:numRef>
          </c:cat>
          <c:val>
            <c:numRef>
              <c:f>Sheet1!$B$2:$B$3</c:f>
              <c:numCache>
                <c:formatCode>0%</c:formatCode>
                <c:ptCount val="2"/>
                <c:pt idx="0">
                  <c:v>0.32</c:v>
                </c:pt>
                <c:pt idx="1">
                  <c:v>0.4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Neutral</c:v>
                </c:pt>
              </c:strCache>
            </c:strRef>
          </c:tx>
          <c:spPr>
            <a:solidFill>
              <a:srgbClr val="999999"/>
            </a:solidFill>
            <a:ln>
              <a:solidFill>
                <a:srgbClr val="EBF1DD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numFmt formatCode="0%" sourceLinked="0"/>
            <c:spPr>
              <a:noFill/>
            </c:spPr>
            <c:txPr>
              <a:bodyPr/>
              <a:lstStyle/>
              <a:p>
                <a:pPr>
                  <a:defRPr sz="1800">
                    <a:solidFill>
                      <a:srgbClr val="060505"/>
                    </a:solidFill>
                    <a:latin typeface="Franklin Gothic Book"/>
                    <a:cs typeface="Franklin Gothic Book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eparator>
</c:separator>
            <c:showLeaderLines val="0"/>
          </c:dLbls>
          <c:cat>
            <c:numRef>
              <c:f>Sheet1!$A$2:$A$3</c:f>
              <c:numCache>
                <c:formatCode>General</c:formatCode>
                <c:ptCount val="2"/>
                <c:pt idx="0">
                  <c:v>2007</c:v>
                </c:pt>
                <c:pt idx="1">
                  <c:v>2002</c:v>
                </c:pt>
              </c:numCache>
            </c:numRef>
          </c:cat>
          <c:val>
            <c:numRef>
              <c:f>Sheet1!$C$2:$C$3</c:f>
              <c:numCache>
                <c:formatCode>0%</c:formatCode>
                <c:ptCount val="2"/>
                <c:pt idx="0">
                  <c:v>0.09</c:v>
                </c:pt>
                <c:pt idx="1">
                  <c:v>0.11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Generally Support</c:v>
                </c:pt>
              </c:strCache>
            </c:strRef>
          </c:tx>
          <c:spPr>
            <a:solidFill>
              <a:srgbClr val="01A290"/>
            </a:solidFill>
            <a:ln>
              <a:solidFill>
                <a:srgbClr val="EBF1DD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numFmt formatCode="0%" sourceLinked="0"/>
            <c:txPr>
              <a:bodyPr/>
              <a:lstStyle/>
              <a:p>
                <a:pPr>
                  <a:defRPr sz="2400">
                    <a:solidFill>
                      <a:schemeClr val="bg1"/>
                    </a:solidFill>
                    <a:latin typeface="Franklin Gothic Book"/>
                    <a:cs typeface="Franklin Gothic Book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eparator>
</c:separator>
            <c:showLeaderLines val="0"/>
          </c:dLbls>
          <c:cat>
            <c:numRef>
              <c:f>Sheet1!$A$2:$A$3</c:f>
              <c:numCache>
                <c:formatCode>General</c:formatCode>
                <c:ptCount val="2"/>
                <c:pt idx="0">
                  <c:v>2007</c:v>
                </c:pt>
                <c:pt idx="1">
                  <c:v>2002</c:v>
                </c:pt>
              </c:numCache>
            </c:numRef>
          </c:cat>
          <c:val>
            <c:numRef>
              <c:f>Sheet1!$D$2:$D$3</c:f>
              <c:numCache>
                <c:formatCode>0%</c:formatCode>
                <c:ptCount val="2"/>
                <c:pt idx="0">
                  <c:v>0.31</c:v>
                </c:pt>
                <c:pt idx="1">
                  <c:v>0.31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Strongly Support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solidFill>
                <a:srgbClr val="EBF1DD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numFmt formatCode="0%" sourceLinked="0"/>
            <c:txPr>
              <a:bodyPr/>
              <a:lstStyle/>
              <a:p>
                <a:pPr>
                  <a:defRPr sz="2400">
                    <a:solidFill>
                      <a:schemeClr val="bg1"/>
                    </a:solidFill>
                    <a:latin typeface="Franklin Gothic Book"/>
                    <a:cs typeface="Franklin Gothic Book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eparator>
</c:separator>
            <c:showLeaderLines val="0"/>
          </c:dLbls>
          <c:cat>
            <c:numRef>
              <c:f>Sheet1!$A$2:$A$3</c:f>
              <c:numCache>
                <c:formatCode>General</c:formatCode>
                <c:ptCount val="2"/>
                <c:pt idx="0">
                  <c:v>2007</c:v>
                </c:pt>
                <c:pt idx="1">
                  <c:v>2002</c:v>
                </c:pt>
              </c:numCache>
            </c:numRef>
          </c:cat>
          <c:val>
            <c:numRef>
              <c:f>Sheet1!$E$2:$E$3</c:f>
              <c:numCache>
                <c:formatCode>0%</c:formatCode>
                <c:ptCount val="2"/>
                <c:pt idx="0">
                  <c:v>0.28000000000000003</c:v>
                </c:pt>
                <c:pt idx="1">
                  <c:v>0.18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6"/>
        <c:overlap val="100"/>
        <c:axId val="118355072"/>
        <c:axId val="118356608"/>
      </c:barChart>
      <c:catAx>
        <c:axId val="11835507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>
                <a:latin typeface="Franklin Gothic Book"/>
                <a:cs typeface="Franklin Gothic Book"/>
              </a:defRPr>
            </a:pPr>
            <a:endParaRPr lang="en-US"/>
          </a:p>
        </c:txPr>
        <c:crossAx val="118356608"/>
        <c:crosses val="autoZero"/>
        <c:auto val="1"/>
        <c:lblAlgn val="ctr"/>
        <c:lblOffset val="100"/>
        <c:noMultiLvlLbl val="0"/>
      </c:catAx>
      <c:valAx>
        <c:axId val="118356608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118355072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2000">
          <a:latin typeface="Franklin Gothic Medium" pitchFamily="34" charset="0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8386878041094097E-2"/>
          <c:y val="2.6171387660346698E-2"/>
          <c:w val="0.52011907201055396"/>
          <c:h val="0.89835435056488899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Pt>
            <c:idx val="0"/>
            <c:bubble3D val="0"/>
            <c:spPr>
              <a:ln>
                <a:solidFill>
                  <a:srgbClr val="003300"/>
                </a:solidFill>
              </a:ln>
            </c:spPr>
          </c:dPt>
          <c:dPt>
            <c:idx val="1"/>
            <c:bubble3D val="0"/>
            <c:spPr>
              <a:ln>
                <a:solidFill>
                  <a:srgbClr val="003300"/>
                </a:solidFill>
              </a:ln>
            </c:spPr>
          </c:dPt>
          <c:dPt>
            <c:idx val="2"/>
            <c:bubble3D val="0"/>
            <c:spPr>
              <a:ln>
                <a:solidFill>
                  <a:srgbClr val="003300"/>
                </a:solidFill>
              </a:ln>
            </c:spPr>
          </c:dPt>
          <c:dPt>
            <c:idx val="3"/>
            <c:bubble3D val="0"/>
            <c:spPr>
              <a:ln>
                <a:solidFill>
                  <a:srgbClr val="003300"/>
                </a:solidFill>
              </a:ln>
            </c:spPr>
          </c:dPt>
          <c:dLbls>
            <c:dLbl>
              <c:idx val="0"/>
              <c:layout>
                <c:manualLayout>
                  <c:x val="5.3454171897320997E-2"/>
                  <c:y val="-1.0243065416925001E-2"/>
                </c:manualLayout>
              </c:layout>
              <c:spPr/>
              <c:txPr>
                <a:bodyPr/>
                <a:lstStyle/>
                <a:p>
                  <a:pPr>
                    <a:defRPr sz="2400">
                      <a:solidFill>
                        <a:srgbClr val="003300"/>
                      </a:solidFill>
                      <a:latin typeface="Franklin Gothic Book"/>
                      <a:cs typeface="Franklin Gothic Book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1"/>
              <c:layout>
                <c:manualLayout>
                  <c:x val="7.2308541490898395E-2"/>
                  <c:y val="-4.41008385779359E-3"/>
                </c:manualLayout>
              </c:layout>
              <c:spPr/>
              <c:txPr>
                <a:bodyPr/>
                <a:lstStyle/>
                <a:p>
                  <a:pPr>
                    <a:defRPr sz="2400">
                      <a:solidFill>
                        <a:srgbClr val="003300"/>
                      </a:solidFill>
                      <a:latin typeface="Franklin Gothic Book"/>
                      <a:cs typeface="Franklin Gothic Book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2"/>
              <c:layout>
                <c:manualLayout>
                  <c:x val="4.7585744481610397E-2"/>
                  <c:y val="-2.59488811128515E-3"/>
                </c:manualLayout>
              </c:layout>
              <c:spPr/>
              <c:txPr>
                <a:bodyPr/>
                <a:lstStyle/>
                <a:p>
                  <a:pPr>
                    <a:defRPr sz="2400">
                      <a:solidFill>
                        <a:srgbClr val="003300"/>
                      </a:solidFill>
                      <a:latin typeface="Franklin Gothic Book"/>
                      <a:cs typeface="Franklin Gothic Book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3"/>
              <c:layout>
                <c:manualLayout>
                  <c:x val="-0.119437781751471"/>
                  <c:y val="-0.20759104890281199"/>
                </c:manualLayout>
              </c:layout>
              <c:spPr/>
              <c:txPr>
                <a:bodyPr/>
                <a:lstStyle/>
                <a:p>
                  <a:pPr>
                    <a:defRPr sz="2800">
                      <a:solidFill>
                        <a:schemeClr val="bg1"/>
                      </a:solidFill>
                      <a:latin typeface="Franklin Gothic Book"/>
                      <a:cs typeface="Franklin Gothic Book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4"/>
              <c:layout>
                <c:manualLayout>
                  <c:x val="0.134143629311475"/>
                  <c:y val="0.21086285546391501"/>
                </c:manualLayout>
              </c:layout>
              <c:spPr/>
              <c:txPr>
                <a:bodyPr/>
                <a:lstStyle/>
                <a:p>
                  <a:pPr>
                    <a:defRPr sz="2800">
                      <a:solidFill>
                        <a:srgbClr val="003300"/>
                      </a:solidFill>
                      <a:latin typeface="Franklin Gothic Book"/>
                      <a:cs typeface="Franklin Gothic Book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txPr>
              <a:bodyPr/>
              <a:lstStyle/>
              <a:p>
                <a:pPr>
                  <a:defRPr sz="2000">
                    <a:solidFill>
                      <a:srgbClr val="003300"/>
                    </a:solidFill>
                    <a:latin typeface="Franklin Gothic Book"/>
                    <a:cs typeface="Franklin Gothic Book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28575" cmpd="sng"/>
              </c:spPr>
            </c:leaderLines>
          </c:dLbls>
          <c:cat>
            <c:strRef>
              <c:f>Sheet1!$A$2:$A$6</c:f>
              <c:strCache>
                <c:ptCount val="5"/>
                <c:pt idx="0">
                  <c:v>VA / Military</c:v>
                </c:pt>
                <c:pt idx="1">
                  <c:v>Medicare</c:v>
                </c:pt>
                <c:pt idx="2">
                  <c:v>Medicaid</c:v>
                </c:pt>
                <c:pt idx="3">
                  <c:v>Uninsured</c:v>
                </c:pt>
                <c:pt idx="4">
                  <c:v>Private Insurance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0.02</c:v>
                </c:pt>
                <c:pt idx="1">
                  <c:v>0.1</c:v>
                </c:pt>
                <c:pt idx="2">
                  <c:v>0.05</c:v>
                </c:pt>
                <c:pt idx="3">
                  <c:v>0.22</c:v>
                </c:pt>
                <c:pt idx="4">
                  <c:v>0.6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5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8393978212772"/>
          <c:y val="4.5452755975963703E-2"/>
          <c:w val="0.86899089696707998"/>
          <c:h val="0.728170624466972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005148"/>
            </a:solidFill>
            <a:ln>
              <a:solidFill>
                <a:srgbClr val="003300"/>
              </a:solidFill>
            </a:ln>
          </c:spPr>
          <c:invertIfNegative val="0"/>
          <c:dLbls>
            <c:dLbl>
              <c:idx val="1"/>
              <c:spPr/>
              <c:txPr>
                <a:bodyPr/>
                <a:lstStyle/>
                <a:p>
                  <a:pPr>
                    <a:defRPr sz="2000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5.5080150745675698E-3"/>
                </c:manualLayout>
              </c:layout>
              <c:spPr/>
              <c:txPr>
                <a:bodyPr/>
                <a:lstStyle/>
                <a:p>
                  <a:pPr>
                    <a:defRPr sz="2000">
                      <a:solidFill>
                        <a:srgbClr val="003300"/>
                      </a:solidFill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>
                    <a:solidFill>
                      <a:srgbClr val="EBF1DD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6"/>
                <c:pt idx="0">
                  <c:v>Bottom 20%</c:v>
                </c:pt>
                <c:pt idx="1">
                  <c:v>Second 20%</c:v>
                </c:pt>
                <c:pt idx="2">
                  <c:v>Middle 20%</c:v>
                </c:pt>
                <c:pt idx="3">
                  <c:v>Fourth 20%</c:v>
                </c:pt>
                <c:pt idx="4">
                  <c:v>Top 20%</c:v>
                </c:pt>
                <c:pt idx="5">
                  <c:v>Top 5%</c:v>
                </c:pt>
              </c:strCache>
            </c:strRef>
          </c:cat>
          <c:val>
            <c:numRef>
              <c:f>Sheet1!$B$2:$B$7</c:f>
              <c:numCache>
                <c:formatCode>0.0%</c:formatCode>
                <c:ptCount val="6"/>
                <c:pt idx="0">
                  <c:v>-0.11799999999999999</c:v>
                </c:pt>
                <c:pt idx="1">
                  <c:v>3.0000000000000001E-3</c:v>
                </c:pt>
                <c:pt idx="2">
                  <c:v>8.1000000000000003E-2</c:v>
                </c:pt>
                <c:pt idx="3">
                  <c:v>0.19900000000000001</c:v>
                </c:pt>
                <c:pt idx="4">
                  <c:v>0.48399999999999999</c:v>
                </c:pt>
                <c:pt idx="5">
                  <c:v>0.746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7"/>
        <c:axId val="73567616"/>
        <c:axId val="73569408"/>
      </c:barChart>
      <c:catAx>
        <c:axId val="73567616"/>
        <c:scaling>
          <c:orientation val="minMax"/>
        </c:scaling>
        <c:delete val="0"/>
        <c:axPos val="b"/>
        <c:majorTickMark val="none"/>
        <c:minorTickMark val="none"/>
        <c:tickLblPos val="low"/>
        <c:spPr>
          <a:ln w="50800" cmpd="sng">
            <a:solidFill>
              <a:srgbClr val="060505"/>
            </a:solidFill>
          </a:ln>
        </c:spPr>
        <c:crossAx val="73569408"/>
        <c:crosses val="autoZero"/>
        <c:auto val="1"/>
        <c:lblAlgn val="ctr"/>
        <c:lblOffset val="100"/>
        <c:noMultiLvlLbl val="0"/>
      </c:catAx>
      <c:valAx>
        <c:axId val="73569408"/>
        <c:scaling>
          <c:orientation val="minMax"/>
        </c:scaling>
        <c:delete val="0"/>
        <c:axPos val="l"/>
        <c:majorGridlines>
          <c:spPr>
            <a:ln w="9525" cmpd="sng">
              <a:solidFill>
                <a:schemeClr val="tx1"/>
              </a:solidFill>
              <a:prstDash val="dot"/>
            </a:ln>
          </c:spPr>
        </c:majorGridlines>
        <c:numFmt formatCode="0%" sourceLinked="0"/>
        <c:majorTickMark val="out"/>
        <c:minorTickMark val="none"/>
        <c:tickLblPos val="nextTo"/>
        <c:crossAx val="73567616"/>
        <c:crosses val="autoZero"/>
        <c:crossBetween val="between"/>
        <c:majorUnit val="0.2"/>
      </c:valAx>
      <c:spPr>
        <a:solidFill>
          <a:schemeClr val="bg1"/>
        </a:solidFill>
        <a:ln>
          <a:solidFill>
            <a:srgbClr val="060505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2000">
          <a:latin typeface="Franklin Gothic Book"/>
          <a:cs typeface="Franklin Gothic Book"/>
        </a:defRPr>
      </a:pPr>
      <a:endParaRPr lang="en-US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8.6425360892388406E-2"/>
          <c:y val="3.3750000000000002E-2"/>
          <c:w val="0.87658829385041204"/>
          <c:h val="0.7358535185491299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Earnings Above Median</c:v>
                </c:pt>
              </c:strCache>
            </c:strRef>
          </c:tx>
          <c:spPr>
            <a:ln w="76200" cmpd="sng">
              <a:solidFill>
                <a:schemeClr val="accent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triangle"/>
            <c:size val="5"/>
            <c:spPr>
              <a:ln w="76200" cmpd="sng">
                <a:solidFill>
                  <a:schemeClr val="accent1">
                    <a:lumMod val="5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marker>
          <c:dLbls>
            <c:numFmt formatCode="#,##0.0" sourceLinked="0"/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Sheet1!$A$2:$A$8</c:f>
              <c:numCache>
                <c:formatCode>General</c:formatCode>
                <c:ptCount val="7"/>
                <c:pt idx="0">
                  <c:v>1972</c:v>
                </c:pt>
                <c:pt idx="1">
                  <c:v>1977</c:v>
                </c:pt>
                <c:pt idx="2">
                  <c:v>1982</c:v>
                </c:pt>
                <c:pt idx="3">
                  <c:v>1987</c:v>
                </c:pt>
                <c:pt idx="4">
                  <c:v>1992</c:v>
                </c:pt>
                <c:pt idx="5">
                  <c:v>1997</c:v>
                </c:pt>
                <c:pt idx="6">
                  <c:v>2001</c:v>
                </c:pt>
              </c:numCache>
            </c:numRef>
          </c:cat>
          <c:val>
            <c:numRef>
              <c:f>Sheet1!$B$2:$B$8</c:f>
              <c:numCache>
                <c:formatCode>General</c:formatCode>
                <c:ptCount val="7"/>
                <c:pt idx="0">
                  <c:v>18.899999999999999</c:v>
                </c:pt>
                <c:pt idx="1">
                  <c:v>20</c:v>
                </c:pt>
                <c:pt idx="2">
                  <c:v>21.1</c:v>
                </c:pt>
                <c:pt idx="3">
                  <c:v>22.2</c:v>
                </c:pt>
                <c:pt idx="4">
                  <c:v>23.3</c:v>
                </c:pt>
                <c:pt idx="5">
                  <c:v>24.5</c:v>
                </c:pt>
                <c:pt idx="6">
                  <c:v>25.4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Earnings Below Median</c:v>
                </c:pt>
              </c:strCache>
            </c:strRef>
          </c:tx>
          <c:spPr>
            <a:ln w="76200" cmpd="sng">
              <a:solidFill>
                <a:srgbClr val="8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square"/>
            <c:size val="5"/>
            <c:spPr>
              <a:ln w="76200" cmpd="sng">
                <a:solidFill>
                  <a:srgbClr val="8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marker>
          <c:dLbls>
            <c:numFmt formatCode="#,##0.0" sourceLinked="0"/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Sheet1!$A$2:$A$8</c:f>
              <c:numCache>
                <c:formatCode>General</c:formatCode>
                <c:ptCount val="7"/>
                <c:pt idx="0">
                  <c:v>1972</c:v>
                </c:pt>
                <c:pt idx="1">
                  <c:v>1977</c:v>
                </c:pt>
                <c:pt idx="2">
                  <c:v>1982</c:v>
                </c:pt>
                <c:pt idx="3">
                  <c:v>1987</c:v>
                </c:pt>
                <c:pt idx="4">
                  <c:v>1992</c:v>
                </c:pt>
                <c:pt idx="5">
                  <c:v>1997</c:v>
                </c:pt>
                <c:pt idx="6">
                  <c:v>2001</c:v>
                </c:pt>
              </c:numCache>
            </c:numRef>
          </c:cat>
          <c:val>
            <c:numRef>
              <c:f>Sheet1!$C$2:$C$8</c:f>
              <c:numCache>
                <c:formatCode>General</c:formatCode>
                <c:ptCount val="7"/>
                <c:pt idx="0">
                  <c:v>17.7</c:v>
                </c:pt>
                <c:pt idx="1">
                  <c:v>18</c:v>
                </c:pt>
                <c:pt idx="2">
                  <c:v>18.399999999999999</c:v>
                </c:pt>
                <c:pt idx="3">
                  <c:v>18.7</c:v>
                </c:pt>
                <c:pt idx="4">
                  <c:v>19</c:v>
                </c:pt>
                <c:pt idx="5">
                  <c:v>19.3</c:v>
                </c:pt>
                <c:pt idx="6">
                  <c:v>19.600000000000001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9828352"/>
        <c:axId val="89838336"/>
      </c:lineChart>
      <c:catAx>
        <c:axId val="898283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9838336"/>
        <c:crosses val="autoZero"/>
        <c:auto val="1"/>
        <c:lblAlgn val="ctr"/>
        <c:lblOffset val="100"/>
        <c:noMultiLvlLbl val="0"/>
      </c:catAx>
      <c:valAx>
        <c:axId val="89838336"/>
        <c:scaling>
          <c:orientation val="minMax"/>
          <c:min val="15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9828352"/>
        <c:crosses val="autoZero"/>
        <c:crossBetween val="between"/>
        <c:majorUnit val="2"/>
      </c:valAx>
      <c:spPr>
        <a:solidFill>
          <a:schemeClr val="bg1"/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</c:plotArea>
    <c:legend>
      <c:legendPos val="b"/>
      <c:layout>
        <c:manualLayout>
          <c:xMode val="edge"/>
          <c:yMode val="edge"/>
          <c:x val="6.1749916321205703E-2"/>
          <c:y val="0.85051845114930202"/>
          <c:w val="0.88700901027880397"/>
          <c:h val="0.1458771586599139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2000">
          <a:latin typeface="Franklin Gothic Book"/>
          <a:cs typeface="Franklin Gothic Book"/>
        </a:defRPr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08393978212772"/>
          <c:y val="4.5452755975963703E-2"/>
          <c:w val="0.81959753447088601"/>
          <c:h val="0.746886465162956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White, Non-Hispanic</c:v>
                </c:pt>
              </c:strCache>
            </c:strRef>
          </c:tx>
          <c:spPr>
            <a:solidFill>
              <a:srgbClr val="01A290">
                <a:lumMod val="50000"/>
              </a:srgbClr>
            </a:solidFill>
            <a:ln>
              <a:solidFill>
                <a:srgbClr val="003300"/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2000">
                    <a:solidFill>
                      <a:srgbClr val="EBF1DD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Family Income</c:v>
                </c:pt>
                <c:pt idx="1">
                  <c:v>Net Worth</c:v>
                </c:pt>
              </c:strCache>
            </c:strRef>
          </c:cat>
          <c:val>
            <c:numRef>
              <c:f>Sheet1!$B$2:$B$3</c:f>
              <c:numCache>
                <c:formatCode>"$"#,##0</c:formatCode>
                <c:ptCount val="2"/>
                <c:pt idx="0">
                  <c:v>87052</c:v>
                </c:pt>
                <c:pt idx="1">
                  <c:v>113149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Black/Hispanic</c:v>
                </c:pt>
              </c:strCache>
            </c:strRef>
          </c:tx>
          <c:spPr>
            <a:solidFill>
              <a:srgbClr val="800000"/>
            </a:solidFill>
            <a:ln>
              <a:solidFill>
                <a:srgbClr val="003300"/>
              </a:solidFill>
            </a:ln>
          </c:spPr>
          <c:invertIfNegative val="0"/>
          <c:dLbls>
            <c:dLbl>
              <c:idx val="1"/>
              <c:layout>
                <c:manualLayout>
                  <c:x val="-1.73962498616519E-3"/>
                  <c:y val="6.6065443968583498E-3"/>
                </c:manualLayout>
              </c:layout>
              <c:spPr/>
              <c:txPr>
                <a:bodyPr/>
                <a:lstStyle/>
                <a:p>
                  <a:pPr>
                    <a:defRPr sz="2000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>
                    <a:solidFill>
                      <a:srgbClr val="EBF1DD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Family Income</c:v>
                </c:pt>
                <c:pt idx="1">
                  <c:v>Net Worth</c:v>
                </c:pt>
              </c:strCache>
            </c:strRef>
          </c:cat>
          <c:val>
            <c:numRef>
              <c:f>Sheet1!$C$2:$C$3</c:f>
              <c:numCache>
                <c:formatCode>"$"#,##0</c:formatCode>
                <c:ptCount val="2"/>
                <c:pt idx="0">
                  <c:v>52695</c:v>
                </c:pt>
                <c:pt idx="1">
                  <c:v>6100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7"/>
        <c:axId val="89879680"/>
        <c:axId val="89881216"/>
      </c:barChart>
      <c:catAx>
        <c:axId val="89879680"/>
        <c:scaling>
          <c:orientation val="minMax"/>
        </c:scaling>
        <c:delete val="0"/>
        <c:axPos val="b"/>
        <c:majorTickMark val="out"/>
        <c:minorTickMark val="none"/>
        <c:tickLblPos val="nextTo"/>
        <c:crossAx val="89881216"/>
        <c:crosses val="autoZero"/>
        <c:auto val="1"/>
        <c:lblAlgn val="ctr"/>
        <c:lblOffset val="100"/>
        <c:noMultiLvlLbl val="0"/>
      </c:catAx>
      <c:valAx>
        <c:axId val="89881216"/>
        <c:scaling>
          <c:orientation val="minMax"/>
        </c:scaling>
        <c:delete val="0"/>
        <c:axPos val="l"/>
        <c:majorGridlines>
          <c:spPr>
            <a:ln w="9525" cmpd="sng">
              <a:solidFill>
                <a:schemeClr val="tx1"/>
              </a:solidFill>
              <a:prstDash val="dot"/>
            </a:ln>
          </c:spPr>
        </c:majorGridlines>
        <c:numFmt formatCode="&quot;$&quot;#,##0" sourceLinked="1"/>
        <c:majorTickMark val="out"/>
        <c:minorTickMark val="none"/>
        <c:tickLblPos val="nextTo"/>
        <c:crossAx val="89879680"/>
        <c:crosses val="autoZero"/>
        <c:crossBetween val="between"/>
      </c:valAx>
      <c:spPr>
        <a:solidFill>
          <a:schemeClr val="bg1"/>
        </a:solidFill>
        <a:ln>
          <a:solidFill>
            <a:srgbClr val="060505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</c:plotArea>
    <c:legend>
      <c:legendPos val="b"/>
      <c:layout>
        <c:manualLayout>
          <c:xMode val="edge"/>
          <c:yMode val="edge"/>
          <c:x val="0.156685130593859"/>
          <c:y val="0.89720140286699701"/>
          <c:w val="0.71028756895544598"/>
          <c:h val="8.1409064909019696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2000">
          <a:latin typeface="Franklin Gothic Book"/>
          <a:cs typeface="Franklin Gothic Book"/>
        </a:defRPr>
      </a:pPr>
      <a:endParaRPr lang="en-US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5701218095028899"/>
          <c:y val="3.27461524346453E-2"/>
          <c:w val="0.82106109918341197"/>
          <c:h val="0.7621344060018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1960</c:v>
                </c:pt>
              </c:strCache>
            </c:strRef>
          </c:tx>
          <c:spPr>
            <a:solidFill>
              <a:srgbClr val="01A290">
                <a:lumMod val="50000"/>
              </a:srgbClr>
            </a:solidFill>
            <a:ln>
              <a:solidFill>
                <a:srgbClr val="003300"/>
              </a:solidFill>
            </a:ln>
          </c:spPr>
          <c:invertIfNegative val="0"/>
          <c:dLbls>
            <c:dLbl>
              <c:idx val="3"/>
              <c:spPr/>
              <c:txPr>
                <a:bodyPr/>
                <a:lstStyle/>
                <a:p>
                  <a:pPr>
                    <a:defRPr sz="1400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>
                    <a:solidFill>
                      <a:srgbClr val="EBF1DD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0-14</c:v>
                </c:pt>
                <c:pt idx="1">
                  <c:v>15-44</c:v>
                </c:pt>
                <c:pt idx="2">
                  <c:v>45-64</c:v>
                </c:pt>
                <c:pt idx="3">
                  <c:v>&gt;64</c:v>
                </c:pt>
              </c:strCache>
            </c:strRef>
          </c:cat>
          <c:val>
            <c:numRef>
              <c:f>Sheet1!$B$2:$B$5</c:f>
              <c:numCache>
                <c:formatCode>_(* #,##0_);_(* \(#,##0\);_(* "-"??_);_(@_)</c:formatCode>
                <c:ptCount val="4"/>
                <c:pt idx="0">
                  <c:v>16423</c:v>
                </c:pt>
                <c:pt idx="1">
                  <c:v>16057</c:v>
                </c:pt>
                <c:pt idx="2">
                  <c:v>29393</c:v>
                </c:pt>
                <c:pt idx="3">
                  <c:v>822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2000</c:v>
                </c:pt>
              </c:strCache>
            </c:strRef>
          </c:tx>
          <c:spPr>
            <a:solidFill>
              <a:srgbClr val="800000"/>
            </a:solidFill>
            <a:ln>
              <a:solidFill>
                <a:srgbClr val="003300"/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0-14</c:v>
                </c:pt>
                <c:pt idx="1">
                  <c:v>15-44</c:v>
                </c:pt>
                <c:pt idx="2">
                  <c:v>45-64</c:v>
                </c:pt>
                <c:pt idx="3">
                  <c:v>&gt;64</c:v>
                </c:pt>
              </c:strCache>
            </c:strRef>
          </c:cat>
          <c:val>
            <c:numRef>
              <c:f>Sheet1!$C$2:$C$5</c:f>
              <c:numCache>
                <c:formatCode>_(* #,##0_);_(* \(#,##0\);_(* "-"??_);_(@_)</c:formatCode>
                <c:ptCount val="4"/>
                <c:pt idx="0">
                  <c:v>6433</c:v>
                </c:pt>
                <c:pt idx="1">
                  <c:v>18465</c:v>
                </c:pt>
                <c:pt idx="2">
                  <c:v>34401</c:v>
                </c:pt>
                <c:pt idx="3">
                  <c:v>24069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7"/>
        <c:axId val="90237184"/>
        <c:axId val="90251264"/>
      </c:barChart>
      <c:catAx>
        <c:axId val="90237184"/>
        <c:scaling>
          <c:orientation val="minMax"/>
        </c:scaling>
        <c:delete val="0"/>
        <c:axPos val="b"/>
        <c:majorTickMark val="out"/>
        <c:minorTickMark val="none"/>
        <c:tickLblPos val="nextTo"/>
        <c:crossAx val="90251264"/>
        <c:crosses val="autoZero"/>
        <c:auto val="1"/>
        <c:lblAlgn val="ctr"/>
        <c:lblOffset val="100"/>
        <c:noMultiLvlLbl val="0"/>
      </c:catAx>
      <c:valAx>
        <c:axId val="90251264"/>
        <c:scaling>
          <c:orientation val="minMax"/>
        </c:scaling>
        <c:delete val="0"/>
        <c:axPos val="l"/>
        <c:majorGridlines>
          <c:spPr>
            <a:ln w="9525" cmpd="sng">
              <a:solidFill>
                <a:schemeClr val="tx1"/>
              </a:solidFill>
              <a:prstDash val="dot"/>
            </a:ln>
          </c:spPr>
        </c:majorGridlines>
        <c:numFmt formatCode="_(* #,##0_);_(* \(#,##0\);_(* &quot;-&quot;??_);_(@_)" sourceLinked="1"/>
        <c:majorTickMark val="out"/>
        <c:minorTickMark val="none"/>
        <c:tickLblPos val="nextTo"/>
        <c:crossAx val="90237184"/>
        <c:crosses val="autoZero"/>
        <c:crossBetween val="between"/>
        <c:majorUnit val="10000"/>
      </c:valAx>
      <c:spPr>
        <a:solidFill>
          <a:schemeClr val="bg1"/>
        </a:solidFill>
        <a:ln>
          <a:solidFill>
            <a:srgbClr val="060505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</c:plotArea>
    <c:legend>
      <c:legendPos val="b"/>
      <c:layout>
        <c:manualLayout>
          <c:xMode val="edge"/>
          <c:yMode val="edge"/>
          <c:x val="0.156685130593859"/>
          <c:y val="0.89720140286699701"/>
          <c:w val="0.71028756895544598"/>
          <c:h val="8.1409064909019696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2000">
          <a:latin typeface="Franklin Gothic Book"/>
          <a:cs typeface="Franklin Gothic Book"/>
        </a:defRPr>
      </a:pPr>
      <a:endParaRPr lang="en-US"/>
    </a:p>
  </c:txPr>
  <c:externalData r:id="rId2">
    <c:autoUpdate val="0"/>
  </c:externalData>
</c:chartSpace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E66DE7-0744-FB41-93A7-814D40071068}" type="doc">
      <dgm:prSet loTypeId="urn:microsoft.com/office/officeart/2005/8/layout/arrow4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A400489-822A-FB4D-9730-D31EE1589A16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D6526448-60DE-724B-9F3B-7C39258E575D}" type="parTrans" cxnId="{AD2FAB5F-5E1F-EC41-88D9-6256F36B16FB}">
      <dgm:prSet/>
      <dgm:spPr/>
      <dgm:t>
        <a:bodyPr/>
        <a:lstStyle/>
        <a:p>
          <a:endParaRPr lang="en-US"/>
        </a:p>
      </dgm:t>
    </dgm:pt>
    <dgm:pt modelId="{E48F8F2C-71F8-A942-9122-06F9F1F80111}" type="sibTrans" cxnId="{AD2FAB5F-5E1F-EC41-88D9-6256F36B16FB}">
      <dgm:prSet/>
      <dgm:spPr/>
      <dgm:t>
        <a:bodyPr/>
        <a:lstStyle/>
        <a:p>
          <a:endParaRPr lang="en-US"/>
        </a:p>
      </dgm:t>
    </dgm:pt>
    <dgm:pt modelId="{8904699E-256A-9248-AAD8-37B9B07C9442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FE917A62-380F-CA4E-B175-A50869C3232A}" type="sibTrans" cxnId="{3FF0F22E-F96F-CC43-B0B9-E29A1E9125E0}">
      <dgm:prSet/>
      <dgm:spPr/>
      <dgm:t>
        <a:bodyPr/>
        <a:lstStyle/>
        <a:p>
          <a:endParaRPr lang="en-US"/>
        </a:p>
      </dgm:t>
    </dgm:pt>
    <dgm:pt modelId="{C99846CA-A98A-CB43-8D20-E0B67F3B053E}" type="parTrans" cxnId="{3FF0F22E-F96F-CC43-B0B9-E29A1E9125E0}">
      <dgm:prSet/>
      <dgm:spPr/>
      <dgm:t>
        <a:bodyPr/>
        <a:lstStyle/>
        <a:p>
          <a:endParaRPr lang="en-US"/>
        </a:p>
      </dgm:t>
    </dgm:pt>
    <dgm:pt modelId="{A1CA49A7-11C5-DE4D-9351-8F5FC422A5E3}" type="pres">
      <dgm:prSet presAssocID="{64E66DE7-0744-FB41-93A7-814D40071068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A5F43B4-F4D5-B444-A192-748890CB16B1}" type="pres">
      <dgm:prSet presAssocID="{8904699E-256A-9248-AAD8-37B9B07C9442}" presName="upArrow" presStyleLbl="node1" presStyleIdx="0" presStyleCnt="2" custScaleX="193880" custLinFactNeighborX="77662"/>
      <dgm:spPr>
        <a:solidFill>
          <a:schemeClr val="tx1"/>
        </a:solidFill>
      </dgm:spPr>
    </dgm:pt>
    <dgm:pt modelId="{EBCF6976-4054-AA45-8F56-134C05AE35D8}" type="pres">
      <dgm:prSet presAssocID="{8904699E-256A-9248-AAD8-37B9B07C9442}" presName="upArrowText" presStyleLbl="revTx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3C7326-F959-3249-B67B-4769EDBBA055}" type="pres">
      <dgm:prSet presAssocID="{8A400489-822A-FB4D-9730-D31EE1589A16}" presName="downArrow" presStyleLbl="node1" presStyleIdx="1" presStyleCnt="2" custScaleX="193880" custLinFactNeighborX="77662"/>
      <dgm:spPr>
        <a:solidFill>
          <a:schemeClr val="tx1"/>
        </a:solidFill>
      </dgm:spPr>
    </dgm:pt>
    <dgm:pt modelId="{77A0EDF7-2882-4647-9E36-8BC6738C8BDF}" type="pres">
      <dgm:prSet presAssocID="{8A400489-822A-FB4D-9730-D31EE1589A16}" presName="downArrowText" presStyleLbl="revTx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D2FAB5F-5E1F-EC41-88D9-6256F36B16FB}" srcId="{64E66DE7-0744-FB41-93A7-814D40071068}" destId="{8A400489-822A-FB4D-9730-D31EE1589A16}" srcOrd="1" destOrd="0" parTransId="{D6526448-60DE-724B-9F3B-7C39258E575D}" sibTransId="{E48F8F2C-71F8-A942-9122-06F9F1F80111}"/>
    <dgm:cxn modelId="{CA5BE26C-929C-194B-ADCB-C25EED274E1A}" type="presOf" srcId="{8A400489-822A-FB4D-9730-D31EE1589A16}" destId="{77A0EDF7-2882-4647-9E36-8BC6738C8BDF}" srcOrd="0" destOrd="0" presId="urn:microsoft.com/office/officeart/2005/8/layout/arrow4"/>
    <dgm:cxn modelId="{3FF0F22E-F96F-CC43-B0B9-E29A1E9125E0}" srcId="{64E66DE7-0744-FB41-93A7-814D40071068}" destId="{8904699E-256A-9248-AAD8-37B9B07C9442}" srcOrd="0" destOrd="0" parTransId="{C99846CA-A98A-CB43-8D20-E0B67F3B053E}" sibTransId="{FE917A62-380F-CA4E-B175-A50869C3232A}"/>
    <dgm:cxn modelId="{1A68A657-21C9-7E40-A55B-49439BC20CDF}" type="presOf" srcId="{64E66DE7-0744-FB41-93A7-814D40071068}" destId="{A1CA49A7-11C5-DE4D-9351-8F5FC422A5E3}" srcOrd="0" destOrd="0" presId="urn:microsoft.com/office/officeart/2005/8/layout/arrow4"/>
    <dgm:cxn modelId="{DA2CA17F-E9A4-B848-9F91-73CEA9ACBB48}" type="presOf" srcId="{8904699E-256A-9248-AAD8-37B9B07C9442}" destId="{EBCF6976-4054-AA45-8F56-134C05AE35D8}" srcOrd="0" destOrd="0" presId="urn:microsoft.com/office/officeart/2005/8/layout/arrow4"/>
    <dgm:cxn modelId="{2BE19FD6-FE04-E744-9D00-328ABD419D3B}" type="presParOf" srcId="{A1CA49A7-11C5-DE4D-9351-8F5FC422A5E3}" destId="{1A5F43B4-F4D5-B444-A192-748890CB16B1}" srcOrd="0" destOrd="0" presId="urn:microsoft.com/office/officeart/2005/8/layout/arrow4"/>
    <dgm:cxn modelId="{63808367-82CF-134E-B7B5-6FDA851A0E58}" type="presParOf" srcId="{A1CA49A7-11C5-DE4D-9351-8F5FC422A5E3}" destId="{EBCF6976-4054-AA45-8F56-134C05AE35D8}" srcOrd="1" destOrd="0" presId="urn:microsoft.com/office/officeart/2005/8/layout/arrow4"/>
    <dgm:cxn modelId="{E823024E-93B6-654B-9DD1-5EE0E233AF69}" type="presParOf" srcId="{A1CA49A7-11C5-DE4D-9351-8F5FC422A5E3}" destId="{203C7326-F959-3249-B67B-4769EDBBA055}" srcOrd="2" destOrd="0" presId="urn:microsoft.com/office/officeart/2005/8/layout/arrow4"/>
    <dgm:cxn modelId="{E6E07431-3282-4F44-B073-FF7EBE525818}" type="presParOf" srcId="{A1CA49A7-11C5-DE4D-9351-8F5FC422A5E3}" destId="{77A0EDF7-2882-4647-9E36-8BC6738C8BDF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1CC45E-011C-804C-B1C5-F80F7EB0DD9B}" type="doc">
      <dgm:prSet loTypeId="urn:microsoft.com/office/officeart/2005/8/layout/hLis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95FF133-0D91-1340-BA7E-DC1AFF715F1A}">
      <dgm:prSet phldrT="[Text]" custT="1"/>
      <dgm:spPr>
        <a:solidFill>
          <a:srgbClr val="005148"/>
        </a:solidFill>
        <a:ln>
          <a:solidFill>
            <a:srgbClr val="003300"/>
          </a:solidFill>
        </a:ln>
      </dgm:spPr>
      <dgm:t>
        <a:bodyPr/>
        <a:lstStyle/>
        <a:p>
          <a:r>
            <a:rPr lang="en-US" sz="2400" dirty="0" smtClean="0">
              <a:latin typeface="Franklin Gothic Medium"/>
              <a:cs typeface="Franklin Gothic Medium"/>
            </a:rPr>
            <a:t>Sometimes Lethal</a:t>
          </a:r>
          <a:endParaRPr lang="en-US" sz="2400" dirty="0">
            <a:latin typeface="Franklin Gothic Medium"/>
            <a:cs typeface="Franklin Gothic Medium"/>
          </a:endParaRPr>
        </a:p>
      </dgm:t>
    </dgm:pt>
    <dgm:pt modelId="{682FC6C8-AC0A-E940-AB4E-3EF03614CC86}" type="parTrans" cxnId="{56B55244-2FE0-CD41-8826-70861677BE76}">
      <dgm:prSet/>
      <dgm:spPr/>
      <dgm:t>
        <a:bodyPr/>
        <a:lstStyle/>
        <a:p>
          <a:endParaRPr lang="en-US"/>
        </a:p>
      </dgm:t>
    </dgm:pt>
    <dgm:pt modelId="{22D22AF8-D0F8-294A-B669-D734CDE011DC}" type="sibTrans" cxnId="{56B55244-2FE0-CD41-8826-70861677BE76}">
      <dgm:prSet/>
      <dgm:spPr/>
      <dgm:t>
        <a:bodyPr/>
        <a:lstStyle/>
        <a:p>
          <a:endParaRPr lang="en-US"/>
        </a:p>
      </dgm:t>
    </dgm:pt>
    <dgm:pt modelId="{FC2AFC5D-F619-DA4D-BF66-E25F4C6E361B}">
      <dgm:prSet phldrT="[Text]" custT="1"/>
      <dgm:spPr>
        <a:solidFill>
          <a:schemeClr val="bg1">
            <a:lumMod val="9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2000" dirty="0" smtClean="0">
              <a:solidFill>
                <a:srgbClr val="003300"/>
              </a:solidFill>
              <a:latin typeface="Franklin Gothic Book"/>
              <a:cs typeface="Franklin Gothic Book"/>
            </a:rPr>
            <a:t>Death rates 3.17 times higher (0.57% vs. 0.18%)</a:t>
          </a:r>
          <a:endParaRPr lang="en-US" sz="2000" dirty="0"/>
        </a:p>
      </dgm:t>
    </dgm:pt>
    <dgm:pt modelId="{3DFE769E-9A1C-0C4B-91E6-B1278E0CD3C0}" type="parTrans" cxnId="{DD104341-FC28-2843-8F4F-535DC0EDB2DE}">
      <dgm:prSet/>
      <dgm:spPr/>
      <dgm:t>
        <a:bodyPr/>
        <a:lstStyle/>
        <a:p>
          <a:endParaRPr lang="en-US"/>
        </a:p>
      </dgm:t>
    </dgm:pt>
    <dgm:pt modelId="{23243E67-7DF3-DF46-91D3-830F0ED6B4EE}" type="sibTrans" cxnId="{DD104341-FC28-2843-8F4F-535DC0EDB2DE}">
      <dgm:prSet/>
      <dgm:spPr/>
      <dgm:t>
        <a:bodyPr/>
        <a:lstStyle/>
        <a:p>
          <a:endParaRPr lang="en-US"/>
        </a:p>
      </dgm:t>
    </dgm:pt>
    <dgm:pt modelId="{E4865BD2-0F49-6F40-954E-6EC5E4FBF9A6}">
      <dgm:prSet phldrT="[Text]" custT="1"/>
      <dgm:spPr>
        <a:solidFill>
          <a:schemeClr val="bg1">
            <a:lumMod val="9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2000" dirty="0" smtClean="0">
              <a:solidFill>
                <a:srgbClr val="003300"/>
              </a:solidFill>
              <a:latin typeface="Franklin Gothic Book"/>
              <a:cs typeface="Franklin Gothic Book"/>
            </a:rPr>
            <a:t>No improvement in rates over time</a:t>
          </a:r>
          <a:endParaRPr lang="en-US" sz="2000" dirty="0"/>
        </a:p>
      </dgm:t>
    </dgm:pt>
    <dgm:pt modelId="{86987386-76B3-644D-BE14-1D6F3D0F28E3}" type="parTrans" cxnId="{D84EC83C-3CC8-924E-A933-702AF2B3BA07}">
      <dgm:prSet/>
      <dgm:spPr/>
      <dgm:t>
        <a:bodyPr/>
        <a:lstStyle/>
        <a:p>
          <a:endParaRPr lang="en-US"/>
        </a:p>
      </dgm:t>
    </dgm:pt>
    <dgm:pt modelId="{1395AD05-5B14-9F41-A687-CADFB6FA0632}" type="sibTrans" cxnId="{D84EC83C-3CC8-924E-A933-702AF2B3BA07}">
      <dgm:prSet/>
      <dgm:spPr/>
      <dgm:t>
        <a:bodyPr/>
        <a:lstStyle/>
        <a:p>
          <a:endParaRPr lang="en-US"/>
        </a:p>
      </dgm:t>
    </dgm:pt>
    <dgm:pt modelId="{02AB2861-D77F-A34F-8CCA-DDB5A000D618}" type="pres">
      <dgm:prSet presAssocID="{C21CC45E-011C-804C-B1C5-F80F7EB0DD9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2D786C8-9F34-0445-A38E-50ADAB0FB97E}" type="pres">
      <dgm:prSet presAssocID="{D95FF133-0D91-1340-BA7E-DC1AFF715F1A}" presName="composite" presStyleCnt="0"/>
      <dgm:spPr/>
    </dgm:pt>
    <dgm:pt modelId="{910F847D-7054-E943-B148-58BFDE8E9F01}" type="pres">
      <dgm:prSet presAssocID="{D95FF133-0D91-1340-BA7E-DC1AFF715F1A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B4FD83-3BC9-384A-BBDF-B4A5FE02BF51}" type="pres">
      <dgm:prSet presAssocID="{D95FF133-0D91-1340-BA7E-DC1AFF715F1A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84EC83C-3CC8-924E-A933-702AF2B3BA07}" srcId="{D95FF133-0D91-1340-BA7E-DC1AFF715F1A}" destId="{E4865BD2-0F49-6F40-954E-6EC5E4FBF9A6}" srcOrd="1" destOrd="0" parTransId="{86987386-76B3-644D-BE14-1D6F3D0F28E3}" sibTransId="{1395AD05-5B14-9F41-A687-CADFB6FA0632}"/>
    <dgm:cxn modelId="{06AFFBAD-908A-8F4B-93DC-EF53F4F5D3AB}" type="presOf" srcId="{E4865BD2-0F49-6F40-954E-6EC5E4FBF9A6}" destId="{F8B4FD83-3BC9-384A-BBDF-B4A5FE02BF51}" srcOrd="0" destOrd="1" presId="urn:microsoft.com/office/officeart/2005/8/layout/hList1"/>
    <dgm:cxn modelId="{39A1C18D-EC45-3046-8C95-09752DABC238}" type="presOf" srcId="{D95FF133-0D91-1340-BA7E-DC1AFF715F1A}" destId="{910F847D-7054-E943-B148-58BFDE8E9F01}" srcOrd="0" destOrd="0" presId="urn:microsoft.com/office/officeart/2005/8/layout/hList1"/>
    <dgm:cxn modelId="{56B55244-2FE0-CD41-8826-70861677BE76}" srcId="{C21CC45E-011C-804C-B1C5-F80F7EB0DD9B}" destId="{D95FF133-0D91-1340-BA7E-DC1AFF715F1A}" srcOrd="0" destOrd="0" parTransId="{682FC6C8-AC0A-E940-AB4E-3EF03614CC86}" sibTransId="{22D22AF8-D0F8-294A-B669-D734CDE011DC}"/>
    <dgm:cxn modelId="{DD104341-FC28-2843-8F4F-535DC0EDB2DE}" srcId="{D95FF133-0D91-1340-BA7E-DC1AFF715F1A}" destId="{FC2AFC5D-F619-DA4D-BF66-E25F4C6E361B}" srcOrd="0" destOrd="0" parTransId="{3DFE769E-9A1C-0C4B-91E6-B1278E0CD3C0}" sibTransId="{23243E67-7DF3-DF46-91D3-830F0ED6B4EE}"/>
    <dgm:cxn modelId="{0D5332EB-FE23-4F41-96C2-60A4517B058A}" type="presOf" srcId="{FC2AFC5D-F619-DA4D-BF66-E25F4C6E361B}" destId="{F8B4FD83-3BC9-384A-BBDF-B4A5FE02BF51}" srcOrd="0" destOrd="0" presId="urn:microsoft.com/office/officeart/2005/8/layout/hList1"/>
    <dgm:cxn modelId="{9DBCB2D9-549B-AA4B-8851-27C3C8BC2EA3}" type="presOf" srcId="{C21CC45E-011C-804C-B1C5-F80F7EB0DD9B}" destId="{02AB2861-D77F-A34F-8CCA-DDB5A000D618}" srcOrd="0" destOrd="0" presId="urn:microsoft.com/office/officeart/2005/8/layout/hList1"/>
    <dgm:cxn modelId="{A516C4DC-4561-CE48-A6BB-6B4E755B62D7}" type="presParOf" srcId="{02AB2861-D77F-A34F-8CCA-DDB5A000D618}" destId="{22D786C8-9F34-0445-A38E-50ADAB0FB97E}" srcOrd="0" destOrd="0" presId="urn:microsoft.com/office/officeart/2005/8/layout/hList1"/>
    <dgm:cxn modelId="{3F1F3F8D-F37D-9740-AC2E-A0BECA58D134}" type="presParOf" srcId="{22D786C8-9F34-0445-A38E-50ADAB0FB97E}" destId="{910F847D-7054-E943-B148-58BFDE8E9F01}" srcOrd="0" destOrd="0" presId="urn:microsoft.com/office/officeart/2005/8/layout/hList1"/>
    <dgm:cxn modelId="{8E743409-FF61-0A4C-8255-736C0AD9441C}" type="presParOf" srcId="{22D786C8-9F34-0445-A38E-50ADAB0FB97E}" destId="{F8B4FD83-3BC9-384A-BBDF-B4A5FE02BF51}" srcOrd="1" destOrd="0" presId="urn:microsoft.com/office/officeart/2005/8/layout/hList1"/>
  </dgm:cxnLst>
  <dgm:bg>
    <a:effectLst>
      <a:outerShdw blurRad="50800" dist="38100" dir="2700000" algn="tl" rotWithShape="0">
        <a:srgbClr val="000000">
          <a:alpha val="43000"/>
        </a:srgbClr>
      </a:outerShdw>
    </a:effectLst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6B139DF-896F-8B41-899E-09803CAEF147}" type="doc">
      <dgm:prSet loTypeId="urn:microsoft.com/office/officeart/2005/8/layout/hProcess9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98F55CB-700E-C348-9649-7CD3CFC88771}">
      <dgm:prSet custT="1"/>
      <dgm:spPr>
        <a:solidFill>
          <a:srgbClr val="005148"/>
        </a:solidFill>
      </dgm:spPr>
      <dgm:t>
        <a:bodyPr/>
        <a:lstStyle/>
        <a:p>
          <a:pPr rtl="0"/>
          <a:r>
            <a:rPr lang="en-US" sz="2800" dirty="0" smtClean="0">
              <a:latin typeface="Franklin Gothic Medium"/>
              <a:cs typeface="Franklin Gothic Medium"/>
            </a:rPr>
            <a:t>Pre-2004</a:t>
          </a:r>
        </a:p>
        <a:p>
          <a:pPr rtl="0"/>
          <a:r>
            <a:rPr lang="en-US" sz="2000" dirty="0" smtClean="0">
              <a:latin typeface="Franklin Gothic Book"/>
              <a:cs typeface="Franklin Gothic Book"/>
            </a:rPr>
            <a:t>HMOs were </a:t>
          </a:r>
          <a:r>
            <a:rPr lang="en-US" altLang="ja-JP" sz="2000" dirty="0" smtClean="0">
              <a:latin typeface="Franklin Gothic Book"/>
              <a:cs typeface="Franklin Gothic Book"/>
            </a:rPr>
            <a:t>“</a:t>
          </a:r>
          <a:r>
            <a:rPr lang="en-US" sz="2000" dirty="0" smtClean="0">
              <a:latin typeface="Franklin Gothic Book"/>
              <a:cs typeface="Franklin Gothic Book"/>
            </a:rPr>
            <a:t>cherry-picking</a:t>
          </a:r>
          <a:r>
            <a:rPr lang="en-US" altLang="ja-JP" sz="2000" dirty="0" smtClean="0">
              <a:latin typeface="Franklin Gothic Book"/>
              <a:cs typeface="Franklin Gothic Book"/>
            </a:rPr>
            <a:t>”</a:t>
          </a:r>
          <a:r>
            <a:rPr lang="en-US" sz="2000" dirty="0" smtClean="0">
              <a:latin typeface="Franklin Gothic Book"/>
              <a:cs typeface="Franklin Gothic Book"/>
            </a:rPr>
            <a:t> when payment adjusted only for age, sex and other demographics</a:t>
          </a:r>
          <a:endParaRPr lang="en-US" sz="2000" dirty="0">
            <a:latin typeface="Franklin Gothic Book"/>
            <a:cs typeface="Franklin Gothic Book"/>
          </a:endParaRPr>
        </a:p>
      </dgm:t>
    </dgm:pt>
    <dgm:pt modelId="{5AA33031-EBAC-2345-9822-DBE848821F67}" type="parTrans" cxnId="{FFFA5CC3-F8E8-4646-89AE-E134EECE8D21}">
      <dgm:prSet/>
      <dgm:spPr/>
      <dgm:t>
        <a:bodyPr/>
        <a:lstStyle/>
        <a:p>
          <a:endParaRPr lang="en-US"/>
        </a:p>
      </dgm:t>
    </dgm:pt>
    <dgm:pt modelId="{459F7B14-C491-B147-8794-CF39BF611CCD}" type="sibTrans" cxnId="{FFFA5CC3-F8E8-4646-89AE-E134EECE8D21}">
      <dgm:prSet/>
      <dgm:spPr/>
      <dgm:t>
        <a:bodyPr/>
        <a:lstStyle/>
        <a:p>
          <a:endParaRPr lang="en-US"/>
        </a:p>
      </dgm:t>
    </dgm:pt>
    <dgm:pt modelId="{3E54AFD0-A366-974C-97E0-2BAD14323C38}">
      <dgm:prSet custT="1"/>
      <dgm:spPr>
        <a:solidFill>
          <a:srgbClr val="005148"/>
        </a:solidFill>
      </dgm:spPr>
      <dgm:t>
        <a:bodyPr/>
        <a:lstStyle/>
        <a:p>
          <a:pPr rtl="0">
            <a:spcAft>
              <a:spcPct val="35000"/>
            </a:spcAft>
          </a:pPr>
          <a:r>
            <a:rPr lang="en-US" sz="2800" dirty="0" smtClean="0">
              <a:latin typeface="Franklin Gothic Medium"/>
              <a:cs typeface="Franklin Gothic Medium"/>
            </a:rPr>
            <a:t>Starting in 2004</a:t>
          </a:r>
        </a:p>
        <a:p>
          <a:pPr rtl="0">
            <a:spcAft>
              <a:spcPts val="0"/>
            </a:spcAft>
          </a:pPr>
          <a:r>
            <a:rPr lang="en-US" sz="2000" dirty="0" smtClean="0">
              <a:latin typeface="Franklin Gothic Book"/>
              <a:cs typeface="Franklin Gothic Book"/>
            </a:rPr>
            <a:t>Risk adjustment formula </a:t>
          </a:r>
        </a:p>
        <a:p>
          <a:pPr rtl="0">
            <a:spcAft>
              <a:spcPts val="0"/>
            </a:spcAft>
          </a:pPr>
          <a:r>
            <a:rPr lang="en-US" sz="2000" dirty="0" smtClean="0">
              <a:latin typeface="Franklin Gothic Book"/>
              <a:cs typeface="Franklin Gothic Book"/>
            </a:rPr>
            <a:t>added 70 diagnoses</a:t>
          </a:r>
        </a:p>
      </dgm:t>
    </dgm:pt>
    <dgm:pt modelId="{2288A90F-B352-464F-A4FB-46A5BD7EDAF9}" type="parTrans" cxnId="{4BF9FF70-F36D-7145-AA22-2F3A4BBB9932}">
      <dgm:prSet/>
      <dgm:spPr/>
      <dgm:t>
        <a:bodyPr/>
        <a:lstStyle/>
        <a:p>
          <a:endParaRPr lang="en-US"/>
        </a:p>
      </dgm:t>
    </dgm:pt>
    <dgm:pt modelId="{8C8DFF0B-32DC-3F49-80F0-1F12EB770966}" type="sibTrans" cxnId="{4BF9FF70-F36D-7145-AA22-2F3A4BBB9932}">
      <dgm:prSet/>
      <dgm:spPr/>
      <dgm:t>
        <a:bodyPr/>
        <a:lstStyle/>
        <a:p>
          <a:endParaRPr lang="en-US"/>
        </a:p>
      </dgm:t>
    </dgm:pt>
    <dgm:pt modelId="{0788DC7C-E381-F045-A57B-62D94F6EE377}" type="pres">
      <dgm:prSet presAssocID="{D6B139DF-896F-8B41-899E-09803CAEF147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50445FB-35F6-C04B-94CA-6C32EC9A67EF}" type="pres">
      <dgm:prSet presAssocID="{D6B139DF-896F-8B41-899E-09803CAEF147}" presName="arrow" presStyleLbl="bgShp" presStyleIdx="0" presStyleCnt="1"/>
      <dgm:spPr>
        <a:solidFill>
          <a:schemeClr val="bg1"/>
        </a:solidFill>
        <a:ln>
          <a:solidFill>
            <a:srgbClr val="003300"/>
          </a:solidFill>
        </a:ln>
      </dgm:spPr>
      <dgm:t>
        <a:bodyPr/>
        <a:lstStyle/>
        <a:p>
          <a:endParaRPr lang="en-US"/>
        </a:p>
      </dgm:t>
    </dgm:pt>
    <dgm:pt modelId="{0AD58CC4-5D1D-C247-82EC-7B4CC47E85EE}" type="pres">
      <dgm:prSet presAssocID="{D6B139DF-896F-8B41-899E-09803CAEF147}" presName="linearProcess" presStyleCnt="0"/>
      <dgm:spPr/>
    </dgm:pt>
    <dgm:pt modelId="{3C19905C-96C4-BA41-A839-C881347D167C}" type="pres">
      <dgm:prSet presAssocID="{B98F55CB-700E-C348-9649-7CD3CFC88771}" presName="textNode" presStyleLbl="node1" presStyleIdx="0" presStyleCnt="2" custScaleX="126554" custScaleY="999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00D9AD-5033-CA43-8A06-677784F3C109}" type="pres">
      <dgm:prSet presAssocID="{459F7B14-C491-B147-8794-CF39BF611CCD}" presName="sibTrans" presStyleCnt="0"/>
      <dgm:spPr/>
    </dgm:pt>
    <dgm:pt modelId="{3998D1BF-935E-AA4F-8E63-9B5B08F09027}" type="pres">
      <dgm:prSet presAssocID="{3E54AFD0-A366-974C-97E0-2BAD14323C38}" presName="textNode" presStyleLbl="node1" presStyleIdx="1" presStyleCnt="2" custScaleX="126554" custScaleY="999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624BBF8-3A3C-6543-94DA-2BC8D672BB4A}" type="presOf" srcId="{B98F55CB-700E-C348-9649-7CD3CFC88771}" destId="{3C19905C-96C4-BA41-A839-C881347D167C}" srcOrd="0" destOrd="0" presId="urn:microsoft.com/office/officeart/2005/8/layout/hProcess9"/>
    <dgm:cxn modelId="{B018F7B5-A942-FC41-97C6-6B298A8EF218}" type="presOf" srcId="{3E54AFD0-A366-974C-97E0-2BAD14323C38}" destId="{3998D1BF-935E-AA4F-8E63-9B5B08F09027}" srcOrd="0" destOrd="0" presId="urn:microsoft.com/office/officeart/2005/8/layout/hProcess9"/>
    <dgm:cxn modelId="{FFFA5CC3-F8E8-4646-89AE-E134EECE8D21}" srcId="{D6B139DF-896F-8B41-899E-09803CAEF147}" destId="{B98F55CB-700E-C348-9649-7CD3CFC88771}" srcOrd="0" destOrd="0" parTransId="{5AA33031-EBAC-2345-9822-DBE848821F67}" sibTransId="{459F7B14-C491-B147-8794-CF39BF611CCD}"/>
    <dgm:cxn modelId="{4BF9FF70-F36D-7145-AA22-2F3A4BBB9932}" srcId="{D6B139DF-896F-8B41-899E-09803CAEF147}" destId="{3E54AFD0-A366-974C-97E0-2BAD14323C38}" srcOrd="1" destOrd="0" parTransId="{2288A90F-B352-464F-A4FB-46A5BD7EDAF9}" sibTransId="{8C8DFF0B-32DC-3F49-80F0-1F12EB770966}"/>
    <dgm:cxn modelId="{37686B47-63D3-1640-B36D-8955197D79CD}" type="presOf" srcId="{D6B139DF-896F-8B41-899E-09803CAEF147}" destId="{0788DC7C-E381-F045-A57B-62D94F6EE377}" srcOrd="0" destOrd="0" presId="urn:microsoft.com/office/officeart/2005/8/layout/hProcess9"/>
    <dgm:cxn modelId="{0DC60C97-52F0-AE40-8C83-7D117DF0CB87}" type="presParOf" srcId="{0788DC7C-E381-F045-A57B-62D94F6EE377}" destId="{F50445FB-35F6-C04B-94CA-6C32EC9A67EF}" srcOrd="0" destOrd="0" presId="urn:microsoft.com/office/officeart/2005/8/layout/hProcess9"/>
    <dgm:cxn modelId="{B3EC62F9-715F-CA41-967A-AC0365F40220}" type="presParOf" srcId="{0788DC7C-E381-F045-A57B-62D94F6EE377}" destId="{0AD58CC4-5D1D-C247-82EC-7B4CC47E85EE}" srcOrd="1" destOrd="0" presId="urn:microsoft.com/office/officeart/2005/8/layout/hProcess9"/>
    <dgm:cxn modelId="{D7783F7A-EE4E-4E44-AC89-B8AC537E96B5}" type="presParOf" srcId="{0AD58CC4-5D1D-C247-82EC-7B4CC47E85EE}" destId="{3C19905C-96C4-BA41-A839-C881347D167C}" srcOrd="0" destOrd="0" presId="urn:microsoft.com/office/officeart/2005/8/layout/hProcess9"/>
    <dgm:cxn modelId="{84DFCA09-3A84-D24B-BD96-32B43BBBD822}" type="presParOf" srcId="{0AD58CC4-5D1D-C247-82EC-7B4CC47E85EE}" destId="{2300D9AD-5033-CA43-8A06-677784F3C109}" srcOrd="1" destOrd="0" presId="urn:microsoft.com/office/officeart/2005/8/layout/hProcess9"/>
    <dgm:cxn modelId="{A8D8960F-BAD8-E449-8C13-58E77FEE72E1}" type="presParOf" srcId="{0AD58CC4-5D1D-C247-82EC-7B4CC47E85EE}" destId="{3998D1BF-935E-AA4F-8E63-9B5B08F09027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CAEB47F-D139-3F45-8CA8-3049D3801D6A}" type="doc">
      <dgm:prSet loTypeId="urn:microsoft.com/office/officeart/2008/layout/PictureStrips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C5B5859-6F76-DB44-BFA6-5B922B2E0DCC}">
      <dgm:prSet custT="1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pPr rtl="0"/>
          <a:r>
            <a:rPr lang="en-US" sz="2000" dirty="0" smtClean="0">
              <a:latin typeface="Franklin Gothic Book"/>
              <a:cs typeface="Franklin Gothic Book"/>
            </a:rPr>
            <a:t>UnitedHealth bought Monarch Healthcare – a Pioneer Medicare ACO with 2,300 physicians </a:t>
          </a:r>
          <a:endParaRPr lang="en-US" sz="2000" dirty="0">
            <a:latin typeface="Franklin Gothic Book"/>
            <a:cs typeface="Franklin Gothic Book"/>
          </a:endParaRPr>
        </a:p>
      </dgm:t>
    </dgm:pt>
    <dgm:pt modelId="{8BB3FD6F-6721-0D4D-A9BF-9255138585EC}" type="parTrans" cxnId="{1C28C41B-78EB-FF49-89F3-7B216B96DD03}">
      <dgm:prSet/>
      <dgm:spPr/>
      <dgm:t>
        <a:bodyPr/>
        <a:lstStyle/>
        <a:p>
          <a:endParaRPr lang="en-US" sz="2000">
            <a:latin typeface="Franklin Gothic Book"/>
            <a:cs typeface="Franklin Gothic Book"/>
          </a:endParaRPr>
        </a:p>
      </dgm:t>
    </dgm:pt>
    <dgm:pt modelId="{B3789B28-94D9-FE4B-B509-3993BC77D014}" type="sibTrans" cxnId="{1C28C41B-78EB-FF49-89F3-7B216B96DD03}">
      <dgm:prSet/>
      <dgm:spPr/>
      <dgm:t>
        <a:bodyPr/>
        <a:lstStyle/>
        <a:p>
          <a:endParaRPr lang="en-US" sz="2000">
            <a:latin typeface="Franklin Gothic Book"/>
            <a:cs typeface="Franklin Gothic Book"/>
          </a:endParaRPr>
        </a:p>
      </dgm:t>
    </dgm:pt>
    <dgm:pt modelId="{24193663-DDA9-8F40-9E3A-816B1E53068E}">
      <dgm:prSet custT="1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pPr rtl="0"/>
          <a:r>
            <a:rPr lang="en-US" sz="2000" smtClean="0">
              <a:latin typeface="Franklin Gothic Book"/>
              <a:cs typeface="Franklin Gothic Book"/>
            </a:rPr>
            <a:t>Wellpoint paid $800 million for CareMore – a chain of 28 clinics with employed physicians</a:t>
          </a:r>
          <a:endParaRPr lang="en-US" sz="2000">
            <a:latin typeface="Franklin Gothic Book"/>
            <a:cs typeface="Franklin Gothic Book"/>
          </a:endParaRPr>
        </a:p>
      </dgm:t>
    </dgm:pt>
    <dgm:pt modelId="{0C9D1B6C-8B09-1442-A42A-67293160CFCA}" type="parTrans" cxnId="{6460D48C-FE3F-CF44-97F4-9F09BEF490D1}">
      <dgm:prSet/>
      <dgm:spPr/>
      <dgm:t>
        <a:bodyPr/>
        <a:lstStyle/>
        <a:p>
          <a:endParaRPr lang="en-US" sz="2000">
            <a:latin typeface="Franklin Gothic Book"/>
            <a:cs typeface="Franklin Gothic Book"/>
          </a:endParaRPr>
        </a:p>
      </dgm:t>
    </dgm:pt>
    <dgm:pt modelId="{390D324B-CF97-4C4F-AEB7-09C08F0745D3}" type="sibTrans" cxnId="{6460D48C-FE3F-CF44-97F4-9F09BEF490D1}">
      <dgm:prSet/>
      <dgm:spPr/>
      <dgm:t>
        <a:bodyPr/>
        <a:lstStyle/>
        <a:p>
          <a:endParaRPr lang="en-US" sz="2000">
            <a:latin typeface="Franklin Gothic Book"/>
            <a:cs typeface="Franklin Gothic Book"/>
          </a:endParaRPr>
        </a:p>
      </dgm:t>
    </dgm:pt>
    <dgm:pt modelId="{B2DA4C56-E140-3443-BA3A-49C64C9C2274}">
      <dgm:prSet custT="1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pPr rtl="0"/>
          <a:r>
            <a:rPr lang="en-US" sz="2000" dirty="0" smtClean="0">
              <a:latin typeface="Franklin Gothic Book"/>
              <a:cs typeface="Franklin Gothic Book"/>
            </a:rPr>
            <a:t>Humana purchased </a:t>
          </a:r>
          <a:r>
            <a:rPr lang="en-US" sz="2000" dirty="0" err="1" smtClean="0">
              <a:latin typeface="Franklin Gothic Book"/>
              <a:cs typeface="Franklin Gothic Book"/>
            </a:rPr>
            <a:t>SeniorBridge</a:t>
          </a:r>
          <a:r>
            <a:rPr lang="en-US" sz="2000" dirty="0" smtClean="0">
              <a:latin typeface="Franklin Gothic Book"/>
              <a:cs typeface="Franklin Gothic Book"/>
            </a:rPr>
            <a:t> – an in-home care manager with 1500 providers - and Concentra for $790 million – an urgent care and occupational health clinic firm </a:t>
          </a:r>
          <a:endParaRPr lang="en-US" sz="2000" dirty="0">
            <a:latin typeface="Franklin Gothic Book"/>
            <a:cs typeface="Franklin Gothic Book"/>
          </a:endParaRPr>
        </a:p>
      </dgm:t>
    </dgm:pt>
    <dgm:pt modelId="{A5F7C4DD-3548-C641-BA2A-C1AE74ACBD69}" type="parTrans" cxnId="{F70922FA-AFC3-AC4C-8395-DEAD801C00B5}">
      <dgm:prSet/>
      <dgm:spPr/>
      <dgm:t>
        <a:bodyPr/>
        <a:lstStyle/>
        <a:p>
          <a:endParaRPr lang="en-US" sz="2000">
            <a:latin typeface="Franklin Gothic Book"/>
            <a:cs typeface="Franklin Gothic Book"/>
          </a:endParaRPr>
        </a:p>
      </dgm:t>
    </dgm:pt>
    <dgm:pt modelId="{2B564B11-C5CF-CF48-9397-299487554458}" type="sibTrans" cxnId="{F70922FA-AFC3-AC4C-8395-DEAD801C00B5}">
      <dgm:prSet/>
      <dgm:spPr/>
      <dgm:t>
        <a:bodyPr/>
        <a:lstStyle/>
        <a:p>
          <a:endParaRPr lang="en-US" sz="2000">
            <a:latin typeface="Franklin Gothic Book"/>
            <a:cs typeface="Franklin Gothic Book"/>
          </a:endParaRPr>
        </a:p>
      </dgm:t>
    </dgm:pt>
    <dgm:pt modelId="{C73E69B5-5226-8642-BA64-B83B4C236B03}" type="pres">
      <dgm:prSet presAssocID="{DCAEB47F-D139-3F45-8CA8-3049D3801D6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2166102-7D45-3D43-B072-E95B5692BB7E}" type="pres">
      <dgm:prSet presAssocID="{1C5B5859-6F76-DB44-BFA6-5B922B2E0DCC}" presName="composite" presStyleCnt="0"/>
      <dgm:spPr/>
    </dgm:pt>
    <dgm:pt modelId="{2AAAF65E-01EF-5745-9A2F-2EBD8FE2D486}" type="pres">
      <dgm:prSet presAssocID="{1C5B5859-6F76-DB44-BFA6-5B922B2E0DCC}" presName="rect1" presStyleLbl="tr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D06DFD-F71A-E54F-AB78-561BFFA48950}" type="pres">
      <dgm:prSet presAssocID="{1C5B5859-6F76-DB44-BFA6-5B922B2E0DCC}" presName="rect2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>
          <a:solidFill>
            <a:srgbClr val="00330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2D45E5F7-8C3B-B645-BB10-E4C4CC82643C}" type="pres">
      <dgm:prSet presAssocID="{B3789B28-94D9-FE4B-B509-3993BC77D014}" presName="sibTrans" presStyleCnt="0"/>
      <dgm:spPr/>
    </dgm:pt>
    <dgm:pt modelId="{AEC3CE2B-41F0-EF44-9E43-CB8EA6E4D67F}" type="pres">
      <dgm:prSet presAssocID="{24193663-DDA9-8F40-9E3A-816B1E53068E}" presName="composite" presStyleCnt="0"/>
      <dgm:spPr/>
    </dgm:pt>
    <dgm:pt modelId="{57987D12-40AA-F341-A388-7B4F94928F46}" type="pres">
      <dgm:prSet presAssocID="{24193663-DDA9-8F40-9E3A-816B1E53068E}" presName="rect1" presStyleLbl="tr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920A03-2FDD-3742-84EF-B54C56BCD754}" type="pres">
      <dgm:prSet presAssocID="{24193663-DDA9-8F40-9E3A-816B1E53068E}" presName="rect2" presStyleLbl="fgImgPlace1" presStyleIdx="1" presStyleCnt="3" custScaleY="99894"/>
      <dgm:spPr>
        <a:blipFill rotWithShape="0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rgbClr val="00330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43C734A5-526C-9042-9D24-0C3B1063BA81}" type="pres">
      <dgm:prSet presAssocID="{390D324B-CF97-4C4F-AEB7-09C08F0745D3}" presName="sibTrans" presStyleCnt="0"/>
      <dgm:spPr/>
    </dgm:pt>
    <dgm:pt modelId="{888B9FE4-A393-F647-889C-B3162BC085CA}" type="pres">
      <dgm:prSet presAssocID="{B2DA4C56-E140-3443-BA3A-49C64C9C2274}" presName="composite" presStyleCnt="0"/>
      <dgm:spPr/>
    </dgm:pt>
    <dgm:pt modelId="{A51E422A-8B25-484C-83D4-73C9A8D9623A}" type="pres">
      <dgm:prSet presAssocID="{B2DA4C56-E140-3443-BA3A-49C64C9C2274}" presName="rect1" presStyleLbl="trAlignAcc1" presStyleIdx="2" presStyleCnt="3" custScaleX="1471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EE9DCC-56A0-7544-BEA8-746BBB53E9F2}" type="pres">
      <dgm:prSet presAssocID="{B2DA4C56-E140-3443-BA3A-49C64C9C2274}" presName="rect2" presStyleLbl="fgImgPlace1" presStyleIdx="2" presStyleCnt="3" custLinFactX="-2066" custLinFactNeighborX="-100000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>
          <a:solidFill>
            <a:srgbClr val="00330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n-US"/>
        </a:p>
      </dgm:t>
    </dgm:pt>
  </dgm:ptLst>
  <dgm:cxnLst>
    <dgm:cxn modelId="{C1CCD4F9-2216-184E-BB08-DF84B22C31A2}" type="presOf" srcId="{1C5B5859-6F76-DB44-BFA6-5B922B2E0DCC}" destId="{2AAAF65E-01EF-5745-9A2F-2EBD8FE2D486}" srcOrd="0" destOrd="0" presId="urn:microsoft.com/office/officeart/2008/layout/PictureStrips"/>
    <dgm:cxn modelId="{6460D48C-FE3F-CF44-97F4-9F09BEF490D1}" srcId="{DCAEB47F-D139-3F45-8CA8-3049D3801D6A}" destId="{24193663-DDA9-8F40-9E3A-816B1E53068E}" srcOrd="1" destOrd="0" parTransId="{0C9D1B6C-8B09-1442-A42A-67293160CFCA}" sibTransId="{390D324B-CF97-4C4F-AEB7-09C08F0745D3}"/>
    <dgm:cxn modelId="{2635BA26-0F0F-0B46-A9C4-270A71A61502}" type="presOf" srcId="{DCAEB47F-D139-3F45-8CA8-3049D3801D6A}" destId="{C73E69B5-5226-8642-BA64-B83B4C236B03}" srcOrd="0" destOrd="0" presId="urn:microsoft.com/office/officeart/2008/layout/PictureStrips"/>
    <dgm:cxn modelId="{7BF5261D-C0EF-5647-B94A-5E6732E5A2FF}" type="presOf" srcId="{24193663-DDA9-8F40-9E3A-816B1E53068E}" destId="{57987D12-40AA-F341-A388-7B4F94928F46}" srcOrd="0" destOrd="0" presId="urn:microsoft.com/office/officeart/2008/layout/PictureStrips"/>
    <dgm:cxn modelId="{F70922FA-AFC3-AC4C-8395-DEAD801C00B5}" srcId="{DCAEB47F-D139-3F45-8CA8-3049D3801D6A}" destId="{B2DA4C56-E140-3443-BA3A-49C64C9C2274}" srcOrd="2" destOrd="0" parTransId="{A5F7C4DD-3548-C641-BA2A-C1AE74ACBD69}" sibTransId="{2B564B11-C5CF-CF48-9397-299487554458}"/>
    <dgm:cxn modelId="{0018D229-5FD4-314E-8ED5-093DE688079C}" type="presOf" srcId="{B2DA4C56-E140-3443-BA3A-49C64C9C2274}" destId="{A51E422A-8B25-484C-83D4-73C9A8D9623A}" srcOrd="0" destOrd="0" presId="urn:microsoft.com/office/officeart/2008/layout/PictureStrips"/>
    <dgm:cxn modelId="{1C28C41B-78EB-FF49-89F3-7B216B96DD03}" srcId="{DCAEB47F-D139-3F45-8CA8-3049D3801D6A}" destId="{1C5B5859-6F76-DB44-BFA6-5B922B2E0DCC}" srcOrd="0" destOrd="0" parTransId="{8BB3FD6F-6721-0D4D-A9BF-9255138585EC}" sibTransId="{B3789B28-94D9-FE4B-B509-3993BC77D014}"/>
    <dgm:cxn modelId="{ED9CA297-1A77-214F-A1C0-E71BD9ACEA8A}" type="presParOf" srcId="{C73E69B5-5226-8642-BA64-B83B4C236B03}" destId="{62166102-7D45-3D43-B072-E95B5692BB7E}" srcOrd="0" destOrd="0" presId="urn:microsoft.com/office/officeart/2008/layout/PictureStrips"/>
    <dgm:cxn modelId="{D4945E2C-F1D2-FD40-8353-1C1C4521F1C0}" type="presParOf" srcId="{62166102-7D45-3D43-B072-E95B5692BB7E}" destId="{2AAAF65E-01EF-5745-9A2F-2EBD8FE2D486}" srcOrd="0" destOrd="0" presId="urn:microsoft.com/office/officeart/2008/layout/PictureStrips"/>
    <dgm:cxn modelId="{673274C7-B429-5446-8E7E-49852E448607}" type="presParOf" srcId="{62166102-7D45-3D43-B072-E95B5692BB7E}" destId="{A4D06DFD-F71A-E54F-AB78-561BFFA48950}" srcOrd="1" destOrd="0" presId="urn:microsoft.com/office/officeart/2008/layout/PictureStrips"/>
    <dgm:cxn modelId="{E0613F98-CF33-AA46-9693-D0B36AB39899}" type="presParOf" srcId="{C73E69B5-5226-8642-BA64-B83B4C236B03}" destId="{2D45E5F7-8C3B-B645-BB10-E4C4CC82643C}" srcOrd="1" destOrd="0" presId="urn:microsoft.com/office/officeart/2008/layout/PictureStrips"/>
    <dgm:cxn modelId="{696CEF87-58D9-9D45-87C9-6885CC78EB9F}" type="presParOf" srcId="{C73E69B5-5226-8642-BA64-B83B4C236B03}" destId="{AEC3CE2B-41F0-EF44-9E43-CB8EA6E4D67F}" srcOrd="2" destOrd="0" presId="urn:microsoft.com/office/officeart/2008/layout/PictureStrips"/>
    <dgm:cxn modelId="{BE0AC6E2-78B2-A740-87E9-7302BF4569AC}" type="presParOf" srcId="{AEC3CE2B-41F0-EF44-9E43-CB8EA6E4D67F}" destId="{57987D12-40AA-F341-A388-7B4F94928F46}" srcOrd="0" destOrd="0" presId="urn:microsoft.com/office/officeart/2008/layout/PictureStrips"/>
    <dgm:cxn modelId="{6774DD2C-F93E-F744-AEBD-D464B2985937}" type="presParOf" srcId="{AEC3CE2B-41F0-EF44-9E43-CB8EA6E4D67F}" destId="{C8920A03-2FDD-3742-84EF-B54C56BCD754}" srcOrd="1" destOrd="0" presId="urn:microsoft.com/office/officeart/2008/layout/PictureStrips"/>
    <dgm:cxn modelId="{5F7B206D-D724-4041-B1A6-77B38ED04269}" type="presParOf" srcId="{C73E69B5-5226-8642-BA64-B83B4C236B03}" destId="{43C734A5-526C-9042-9D24-0C3B1063BA81}" srcOrd="3" destOrd="0" presId="urn:microsoft.com/office/officeart/2008/layout/PictureStrips"/>
    <dgm:cxn modelId="{9235551B-9D92-2C46-B03C-71419372B3C4}" type="presParOf" srcId="{C73E69B5-5226-8642-BA64-B83B4C236B03}" destId="{888B9FE4-A393-F647-889C-B3162BC085CA}" srcOrd="4" destOrd="0" presId="urn:microsoft.com/office/officeart/2008/layout/PictureStrips"/>
    <dgm:cxn modelId="{9535D320-A09B-5B4C-8E4F-CDA66EFD6680}" type="presParOf" srcId="{888B9FE4-A393-F647-889C-B3162BC085CA}" destId="{A51E422A-8B25-484C-83D4-73C9A8D9623A}" srcOrd="0" destOrd="0" presId="urn:microsoft.com/office/officeart/2008/layout/PictureStrips"/>
    <dgm:cxn modelId="{20F6C90A-593D-B24D-BE14-AD1B8BF1CDA5}" type="presParOf" srcId="{888B9FE4-A393-F647-889C-B3162BC085CA}" destId="{5FEE9DCC-56A0-7544-BEA8-746BBB53E9F2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C325492-B35B-B54F-9C89-D30A40642BA0}" type="doc">
      <dgm:prSet loTypeId="urn:microsoft.com/office/officeart/2005/8/layout/process4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AFA311E-2554-0F42-89AA-C5696F660F8F}">
      <dgm:prSet custT="1"/>
      <dgm:spPr>
        <a:solidFill>
          <a:srgbClr val="005148"/>
        </a:solidFill>
        <a:ln>
          <a:solidFill>
            <a:srgbClr val="005148"/>
          </a:solidFill>
        </a:ln>
      </dgm:spPr>
      <dgm:t>
        <a:bodyPr/>
        <a:lstStyle/>
        <a:p>
          <a:pPr rtl="0"/>
          <a:r>
            <a:rPr lang="en-US" sz="2000" dirty="0" smtClean="0">
              <a:latin typeface="Franklin Gothic Book"/>
              <a:cs typeface="Franklin Gothic Book"/>
            </a:rPr>
            <a:t>1. Performance can be accurately ascertained</a:t>
          </a:r>
          <a:endParaRPr lang="en-US" sz="2000" dirty="0">
            <a:latin typeface="Franklin Gothic Book"/>
            <a:cs typeface="Franklin Gothic Book"/>
          </a:endParaRPr>
        </a:p>
      </dgm:t>
    </dgm:pt>
    <dgm:pt modelId="{805BBC53-64D9-3147-9A21-D4FC6A846CE3}" type="parTrans" cxnId="{24CC3EDA-E254-AC4A-A5D7-F5AB07F7C069}">
      <dgm:prSet/>
      <dgm:spPr/>
      <dgm:t>
        <a:bodyPr/>
        <a:lstStyle/>
        <a:p>
          <a:endParaRPr lang="en-US" sz="2000">
            <a:latin typeface="Franklin Gothic Book"/>
            <a:cs typeface="Franklin Gothic Book"/>
          </a:endParaRPr>
        </a:p>
      </dgm:t>
    </dgm:pt>
    <dgm:pt modelId="{F9A22346-4B11-E74B-BB5F-DEF3C2F85FE3}" type="sibTrans" cxnId="{24CC3EDA-E254-AC4A-A5D7-F5AB07F7C069}">
      <dgm:prSet/>
      <dgm:spPr/>
      <dgm:t>
        <a:bodyPr/>
        <a:lstStyle/>
        <a:p>
          <a:endParaRPr lang="en-US" sz="2000">
            <a:latin typeface="Franklin Gothic Book"/>
            <a:cs typeface="Franklin Gothic Book"/>
          </a:endParaRPr>
        </a:p>
      </dgm:t>
    </dgm:pt>
    <dgm:pt modelId="{3E6522BA-6CF0-F143-A190-450417A88AF0}">
      <dgm:prSet custT="1"/>
      <dgm:spPr>
        <a:solidFill>
          <a:srgbClr val="005148"/>
        </a:solidFill>
        <a:ln>
          <a:solidFill>
            <a:srgbClr val="005148"/>
          </a:solidFill>
        </a:ln>
      </dgm:spPr>
      <dgm:t>
        <a:bodyPr/>
        <a:lstStyle/>
        <a:p>
          <a:pPr rtl="0"/>
          <a:r>
            <a:rPr lang="en-US" sz="2000" dirty="0" smtClean="0">
              <a:latin typeface="Franklin Gothic Book"/>
              <a:cs typeface="Franklin Gothic Book"/>
            </a:rPr>
            <a:t>2. Individual variation is caused by variation in motivation</a:t>
          </a:r>
          <a:endParaRPr lang="en-US" sz="2000" dirty="0">
            <a:latin typeface="Franklin Gothic Book"/>
            <a:cs typeface="Franklin Gothic Book"/>
          </a:endParaRPr>
        </a:p>
      </dgm:t>
    </dgm:pt>
    <dgm:pt modelId="{B6B754F4-BFA2-D840-90A4-FBCEB0F446D5}" type="parTrans" cxnId="{F2ABB759-A081-B44C-8F3B-EC79577964F9}">
      <dgm:prSet/>
      <dgm:spPr/>
      <dgm:t>
        <a:bodyPr/>
        <a:lstStyle/>
        <a:p>
          <a:endParaRPr lang="en-US" sz="2000">
            <a:latin typeface="Franklin Gothic Book"/>
            <a:cs typeface="Franklin Gothic Book"/>
          </a:endParaRPr>
        </a:p>
      </dgm:t>
    </dgm:pt>
    <dgm:pt modelId="{860A26A9-84F1-CC4A-A190-7776C5A77303}" type="sibTrans" cxnId="{F2ABB759-A081-B44C-8F3B-EC79577964F9}">
      <dgm:prSet/>
      <dgm:spPr/>
      <dgm:t>
        <a:bodyPr/>
        <a:lstStyle/>
        <a:p>
          <a:endParaRPr lang="en-US" sz="2000">
            <a:latin typeface="Franklin Gothic Book"/>
            <a:cs typeface="Franklin Gothic Book"/>
          </a:endParaRPr>
        </a:p>
      </dgm:t>
    </dgm:pt>
    <dgm:pt modelId="{02FA57CC-A3E0-3D4F-A98E-94D9D4F6A617}">
      <dgm:prSet custT="1"/>
      <dgm:spPr>
        <a:solidFill>
          <a:srgbClr val="005148"/>
        </a:solidFill>
        <a:ln>
          <a:solidFill>
            <a:srgbClr val="005148"/>
          </a:solidFill>
        </a:ln>
      </dgm:spPr>
      <dgm:t>
        <a:bodyPr/>
        <a:lstStyle/>
        <a:p>
          <a:pPr rtl="0"/>
          <a:r>
            <a:rPr lang="en-US" sz="2000" dirty="0" smtClean="0">
              <a:latin typeface="Franklin Gothic Book"/>
              <a:cs typeface="Franklin Gothic Book"/>
            </a:rPr>
            <a:t>3. Financial incentives will add to intrinsic motivation </a:t>
          </a:r>
          <a:endParaRPr lang="en-US" sz="2000" dirty="0">
            <a:latin typeface="Franklin Gothic Book"/>
            <a:cs typeface="Franklin Gothic Book"/>
          </a:endParaRPr>
        </a:p>
      </dgm:t>
    </dgm:pt>
    <dgm:pt modelId="{0001018E-4536-D948-99AB-8AB12EB1CB4A}" type="parTrans" cxnId="{0482734C-B047-F047-8840-676492260606}">
      <dgm:prSet/>
      <dgm:spPr/>
      <dgm:t>
        <a:bodyPr/>
        <a:lstStyle/>
        <a:p>
          <a:endParaRPr lang="en-US" sz="2000">
            <a:latin typeface="Franklin Gothic Book"/>
            <a:cs typeface="Franklin Gothic Book"/>
          </a:endParaRPr>
        </a:p>
      </dgm:t>
    </dgm:pt>
    <dgm:pt modelId="{B688497E-7615-BF47-940B-98583C0CD083}" type="sibTrans" cxnId="{0482734C-B047-F047-8840-676492260606}">
      <dgm:prSet/>
      <dgm:spPr/>
      <dgm:t>
        <a:bodyPr/>
        <a:lstStyle/>
        <a:p>
          <a:endParaRPr lang="en-US" sz="2000">
            <a:latin typeface="Franklin Gothic Book"/>
            <a:cs typeface="Franklin Gothic Book"/>
          </a:endParaRPr>
        </a:p>
      </dgm:t>
    </dgm:pt>
    <dgm:pt modelId="{B5D8AA5C-D75F-2941-8C9D-2DA53C045E05}">
      <dgm:prSet custT="1"/>
      <dgm:spPr>
        <a:solidFill>
          <a:srgbClr val="005148"/>
        </a:solidFill>
        <a:ln>
          <a:solidFill>
            <a:srgbClr val="005148"/>
          </a:solidFill>
        </a:ln>
      </dgm:spPr>
      <dgm:t>
        <a:bodyPr/>
        <a:lstStyle/>
        <a:p>
          <a:pPr rtl="0"/>
          <a:r>
            <a:rPr lang="en-US" sz="2000" dirty="0" smtClean="0">
              <a:latin typeface="Franklin Gothic Book"/>
              <a:cs typeface="Franklin Gothic Book"/>
            </a:rPr>
            <a:t>4. Current payment system is too simple</a:t>
          </a:r>
          <a:endParaRPr lang="en-US" sz="2000" dirty="0">
            <a:latin typeface="Franklin Gothic Book"/>
            <a:cs typeface="Franklin Gothic Book"/>
          </a:endParaRPr>
        </a:p>
      </dgm:t>
    </dgm:pt>
    <dgm:pt modelId="{D6CB124F-C33B-4449-AC53-6FEB6FF2ECA7}" type="parTrans" cxnId="{B33581E5-D444-774F-856C-1E87D4D4C538}">
      <dgm:prSet/>
      <dgm:spPr/>
      <dgm:t>
        <a:bodyPr/>
        <a:lstStyle/>
        <a:p>
          <a:endParaRPr lang="en-US" sz="2000">
            <a:latin typeface="Franklin Gothic Book"/>
            <a:cs typeface="Franklin Gothic Book"/>
          </a:endParaRPr>
        </a:p>
      </dgm:t>
    </dgm:pt>
    <dgm:pt modelId="{0CE11D6E-C91F-F549-9EF8-B39070080BE3}" type="sibTrans" cxnId="{B33581E5-D444-774F-856C-1E87D4D4C538}">
      <dgm:prSet/>
      <dgm:spPr/>
      <dgm:t>
        <a:bodyPr/>
        <a:lstStyle/>
        <a:p>
          <a:endParaRPr lang="en-US" sz="2000">
            <a:latin typeface="Franklin Gothic Book"/>
            <a:cs typeface="Franklin Gothic Book"/>
          </a:endParaRPr>
        </a:p>
      </dgm:t>
    </dgm:pt>
    <dgm:pt modelId="{7C6C02E6-5DB7-0B48-9FC1-E677948D342F}">
      <dgm:prSet custT="1"/>
      <dgm:spPr>
        <a:solidFill>
          <a:srgbClr val="005148"/>
        </a:solidFill>
        <a:ln>
          <a:solidFill>
            <a:srgbClr val="005148"/>
          </a:solidFill>
        </a:ln>
      </dgm:spPr>
      <dgm:t>
        <a:bodyPr/>
        <a:lstStyle/>
        <a:p>
          <a:pPr rtl="0"/>
          <a:r>
            <a:rPr lang="en-US" sz="2000" dirty="0" smtClean="0">
              <a:latin typeface="Franklin Gothic Book"/>
              <a:cs typeface="Franklin Gothic Book"/>
            </a:rPr>
            <a:t>5. Hospitals/MDs delivering poor quality care should get fewer resources</a:t>
          </a:r>
          <a:endParaRPr lang="en-US" sz="2000" dirty="0">
            <a:latin typeface="Franklin Gothic Book"/>
            <a:cs typeface="Franklin Gothic Book"/>
          </a:endParaRPr>
        </a:p>
      </dgm:t>
    </dgm:pt>
    <dgm:pt modelId="{F0BADD63-9BB4-984D-909D-327C0BDA2EC1}" type="parTrans" cxnId="{ECF27281-53FC-B94E-8944-9FF55A67AF62}">
      <dgm:prSet/>
      <dgm:spPr/>
      <dgm:t>
        <a:bodyPr/>
        <a:lstStyle/>
        <a:p>
          <a:endParaRPr lang="en-US" sz="2000">
            <a:latin typeface="Franklin Gothic Book"/>
            <a:cs typeface="Franklin Gothic Book"/>
          </a:endParaRPr>
        </a:p>
      </dgm:t>
    </dgm:pt>
    <dgm:pt modelId="{5E89E796-3EBA-1347-A837-2AF28E72EA6A}" type="sibTrans" cxnId="{ECF27281-53FC-B94E-8944-9FF55A67AF62}">
      <dgm:prSet/>
      <dgm:spPr/>
      <dgm:t>
        <a:bodyPr/>
        <a:lstStyle/>
        <a:p>
          <a:endParaRPr lang="en-US" sz="2000">
            <a:latin typeface="Franklin Gothic Book"/>
            <a:cs typeface="Franklin Gothic Book"/>
          </a:endParaRPr>
        </a:p>
      </dgm:t>
    </dgm:pt>
    <dgm:pt modelId="{2DFEC245-5028-DC4F-A0A7-AE58E1179CF9}" type="pres">
      <dgm:prSet presAssocID="{2C325492-B35B-B54F-9C89-D30A40642BA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2D50ADA-D330-7E4B-A390-5BB8820091FB}" type="pres">
      <dgm:prSet presAssocID="{7C6C02E6-5DB7-0B48-9FC1-E677948D342F}" presName="boxAndChildren" presStyleCnt="0"/>
      <dgm:spPr/>
    </dgm:pt>
    <dgm:pt modelId="{E4455AA2-8980-1D4C-B78F-6EA15D3507BB}" type="pres">
      <dgm:prSet presAssocID="{7C6C02E6-5DB7-0B48-9FC1-E677948D342F}" presName="parentTextBox" presStyleLbl="node1" presStyleIdx="0" presStyleCnt="5"/>
      <dgm:spPr/>
      <dgm:t>
        <a:bodyPr/>
        <a:lstStyle/>
        <a:p>
          <a:endParaRPr lang="en-US"/>
        </a:p>
      </dgm:t>
    </dgm:pt>
    <dgm:pt modelId="{72A98081-C242-D14D-9068-086B0AA1F228}" type="pres">
      <dgm:prSet presAssocID="{0CE11D6E-C91F-F549-9EF8-B39070080BE3}" presName="sp" presStyleCnt="0"/>
      <dgm:spPr/>
    </dgm:pt>
    <dgm:pt modelId="{7ED16100-129F-B547-8D29-EAF4900892CD}" type="pres">
      <dgm:prSet presAssocID="{B5D8AA5C-D75F-2941-8C9D-2DA53C045E05}" presName="arrowAndChildren" presStyleCnt="0"/>
      <dgm:spPr/>
    </dgm:pt>
    <dgm:pt modelId="{2D712E73-6B3F-7343-B323-5ECE39529F0A}" type="pres">
      <dgm:prSet presAssocID="{B5D8AA5C-D75F-2941-8C9D-2DA53C045E05}" presName="parentTextArrow" presStyleLbl="node1" presStyleIdx="1" presStyleCnt="5"/>
      <dgm:spPr/>
      <dgm:t>
        <a:bodyPr/>
        <a:lstStyle/>
        <a:p>
          <a:endParaRPr lang="en-US"/>
        </a:p>
      </dgm:t>
    </dgm:pt>
    <dgm:pt modelId="{2E616C5E-088F-EB42-98D3-90876DF2DB0C}" type="pres">
      <dgm:prSet presAssocID="{B688497E-7615-BF47-940B-98583C0CD083}" presName="sp" presStyleCnt="0"/>
      <dgm:spPr/>
    </dgm:pt>
    <dgm:pt modelId="{9A0AF658-89EC-A541-9FA2-8C078CF41805}" type="pres">
      <dgm:prSet presAssocID="{02FA57CC-A3E0-3D4F-A98E-94D9D4F6A617}" presName="arrowAndChildren" presStyleCnt="0"/>
      <dgm:spPr/>
    </dgm:pt>
    <dgm:pt modelId="{B56B5EA0-359D-DC42-8FC9-4448D358A947}" type="pres">
      <dgm:prSet presAssocID="{02FA57CC-A3E0-3D4F-A98E-94D9D4F6A617}" presName="parentTextArrow" presStyleLbl="node1" presStyleIdx="2" presStyleCnt="5"/>
      <dgm:spPr/>
      <dgm:t>
        <a:bodyPr/>
        <a:lstStyle/>
        <a:p>
          <a:endParaRPr lang="en-US"/>
        </a:p>
      </dgm:t>
    </dgm:pt>
    <dgm:pt modelId="{E57F9384-0EF4-D149-9490-25500408B3D4}" type="pres">
      <dgm:prSet presAssocID="{860A26A9-84F1-CC4A-A190-7776C5A77303}" presName="sp" presStyleCnt="0"/>
      <dgm:spPr/>
    </dgm:pt>
    <dgm:pt modelId="{D8FE8B4B-9EAA-8E46-A035-3C2D5F9F7F71}" type="pres">
      <dgm:prSet presAssocID="{3E6522BA-6CF0-F143-A190-450417A88AF0}" presName="arrowAndChildren" presStyleCnt="0"/>
      <dgm:spPr/>
    </dgm:pt>
    <dgm:pt modelId="{7557CE93-4815-0746-96BA-564B283B1B6D}" type="pres">
      <dgm:prSet presAssocID="{3E6522BA-6CF0-F143-A190-450417A88AF0}" presName="parentTextArrow" presStyleLbl="node1" presStyleIdx="3" presStyleCnt="5"/>
      <dgm:spPr/>
      <dgm:t>
        <a:bodyPr/>
        <a:lstStyle/>
        <a:p>
          <a:endParaRPr lang="en-US"/>
        </a:p>
      </dgm:t>
    </dgm:pt>
    <dgm:pt modelId="{FE0792EF-2C9A-5D42-A948-B7B360D9D2A1}" type="pres">
      <dgm:prSet presAssocID="{F9A22346-4B11-E74B-BB5F-DEF3C2F85FE3}" presName="sp" presStyleCnt="0"/>
      <dgm:spPr/>
    </dgm:pt>
    <dgm:pt modelId="{BD96C646-5221-2747-AC1F-6200A2D7408D}" type="pres">
      <dgm:prSet presAssocID="{5AFA311E-2554-0F42-89AA-C5696F660F8F}" presName="arrowAndChildren" presStyleCnt="0"/>
      <dgm:spPr/>
    </dgm:pt>
    <dgm:pt modelId="{01246775-BA30-0541-BBAA-E208F8018C70}" type="pres">
      <dgm:prSet presAssocID="{5AFA311E-2554-0F42-89AA-C5696F660F8F}" presName="parentTextArrow" presStyleLbl="node1" presStyleIdx="4" presStyleCnt="5"/>
      <dgm:spPr/>
      <dgm:t>
        <a:bodyPr/>
        <a:lstStyle/>
        <a:p>
          <a:endParaRPr lang="en-US"/>
        </a:p>
      </dgm:t>
    </dgm:pt>
  </dgm:ptLst>
  <dgm:cxnLst>
    <dgm:cxn modelId="{018E7DA8-9DD8-3D4D-B740-2B92E6A84633}" type="presOf" srcId="{3E6522BA-6CF0-F143-A190-450417A88AF0}" destId="{7557CE93-4815-0746-96BA-564B283B1B6D}" srcOrd="0" destOrd="0" presId="urn:microsoft.com/office/officeart/2005/8/layout/process4"/>
    <dgm:cxn modelId="{E22D2247-7264-1A49-87F2-EAB44748E2C9}" type="presOf" srcId="{5AFA311E-2554-0F42-89AA-C5696F660F8F}" destId="{01246775-BA30-0541-BBAA-E208F8018C70}" srcOrd="0" destOrd="0" presId="urn:microsoft.com/office/officeart/2005/8/layout/process4"/>
    <dgm:cxn modelId="{ECF27281-53FC-B94E-8944-9FF55A67AF62}" srcId="{2C325492-B35B-B54F-9C89-D30A40642BA0}" destId="{7C6C02E6-5DB7-0B48-9FC1-E677948D342F}" srcOrd="4" destOrd="0" parTransId="{F0BADD63-9BB4-984D-909D-327C0BDA2EC1}" sibTransId="{5E89E796-3EBA-1347-A837-2AF28E72EA6A}"/>
    <dgm:cxn modelId="{F2ABB759-A081-B44C-8F3B-EC79577964F9}" srcId="{2C325492-B35B-B54F-9C89-D30A40642BA0}" destId="{3E6522BA-6CF0-F143-A190-450417A88AF0}" srcOrd="1" destOrd="0" parTransId="{B6B754F4-BFA2-D840-90A4-FBCEB0F446D5}" sibTransId="{860A26A9-84F1-CC4A-A190-7776C5A77303}"/>
    <dgm:cxn modelId="{7B32C7D4-C437-974B-A7C2-607FE38D1DB3}" type="presOf" srcId="{2C325492-B35B-B54F-9C89-D30A40642BA0}" destId="{2DFEC245-5028-DC4F-A0A7-AE58E1179CF9}" srcOrd="0" destOrd="0" presId="urn:microsoft.com/office/officeart/2005/8/layout/process4"/>
    <dgm:cxn modelId="{24CC3EDA-E254-AC4A-A5D7-F5AB07F7C069}" srcId="{2C325492-B35B-B54F-9C89-D30A40642BA0}" destId="{5AFA311E-2554-0F42-89AA-C5696F660F8F}" srcOrd="0" destOrd="0" parTransId="{805BBC53-64D9-3147-9A21-D4FC6A846CE3}" sibTransId="{F9A22346-4B11-E74B-BB5F-DEF3C2F85FE3}"/>
    <dgm:cxn modelId="{4CCC5779-6561-6143-8A7C-550196102238}" type="presOf" srcId="{02FA57CC-A3E0-3D4F-A98E-94D9D4F6A617}" destId="{B56B5EA0-359D-DC42-8FC9-4448D358A947}" srcOrd="0" destOrd="0" presId="urn:microsoft.com/office/officeart/2005/8/layout/process4"/>
    <dgm:cxn modelId="{6CC7E451-6304-0C43-81EE-78ADACA5C4BC}" type="presOf" srcId="{7C6C02E6-5DB7-0B48-9FC1-E677948D342F}" destId="{E4455AA2-8980-1D4C-B78F-6EA15D3507BB}" srcOrd="0" destOrd="0" presId="urn:microsoft.com/office/officeart/2005/8/layout/process4"/>
    <dgm:cxn modelId="{0482734C-B047-F047-8840-676492260606}" srcId="{2C325492-B35B-B54F-9C89-D30A40642BA0}" destId="{02FA57CC-A3E0-3D4F-A98E-94D9D4F6A617}" srcOrd="2" destOrd="0" parTransId="{0001018E-4536-D948-99AB-8AB12EB1CB4A}" sibTransId="{B688497E-7615-BF47-940B-98583C0CD083}"/>
    <dgm:cxn modelId="{1C425B60-6632-E14B-AF84-2A92A6CE802C}" type="presOf" srcId="{B5D8AA5C-D75F-2941-8C9D-2DA53C045E05}" destId="{2D712E73-6B3F-7343-B323-5ECE39529F0A}" srcOrd="0" destOrd="0" presId="urn:microsoft.com/office/officeart/2005/8/layout/process4"/>
    <dgm:cxn modelId="{B33581E5-D444-774F-856C-1E87D4D4C538}" srcId="{2C325492-B35B-B54F-9C89-D30A40642BA0}" destId="{B5D8AA5C-D75F-2941-8C9D-2DA53C045E05}" srcOrd="3" destOrd="0" parTransId="{D6CB124F-C33B-4449-AC53-6FEB6FF2ECA7}" sibTransId="{0CE11D6E-C91F-F549-9EF8-B39070080BE3}"/>
    <dgm:cxn modelId="{E8668F95-0509-8C43-8B75-5709B534A066}" type="presParOf" srcId="{2DFEC245-5028-DC4F-A0A7-AE58E1179CF9}" destId="{12D50ADA-D330-7E4B-A390-5BB8820091FB}" srcOrd="0" destOrd="0" presId="urn:microsoft.com/office/officeart/2005/8/layout/process4"/>
    <dgm:cxn modelId="{2E32A584-77D8-6D4A-A57D-CFF755F9B0E8}" type="presParOf" srcId="{12D50ADA-D330-7E4B-A390-5BB8820091FB}" destId="{E4455AA2-8980-1D4C-B78F-6EA15D3507BB}" srcOrd="0" destOrd="0" presId="urn:microsoft.com/office/officeart/2005/8/layout/process4"/>
    <dgm:cxn modelId="{EC5C2209-3CD2-3E45-A6FB-A23DEFC3A385}" type="presParOf" srcId="{2DFEC245-5028-DC4F-A0A7-AE58E1179CF9}" destId="{72A98081-C242-D14D-9068-086B0AA1F228}" srcOrd="1" destOrd="0" presId="urn:microsoft.com/office/officeart/2005/8/layout/process4"/>
    <dgm:cxn modelId="{BBA08C6E-0AF9-E444-9B3E-63EB5C0B3BD1}" type="presParOf" srcId="{2DFEC245-5028-DC4F-A0A7-AE58E1179CF9}" destId="{7ED16100-129F-B547-8D29-EAF4900892CD}" srcOrd="2" destOrd="0" presId="urn:microsoft.com/office/officeart/2005/8/layout/process4"/>
    <dgm:cxn modelId="{80CA6AA5-F8DE-0542-9112-FC096CE43F47}" type="presParOf" srcId="{7ED16100-129F-B547-8D29-EAF4900892CD}" destId="{2D712E73-6B3F-7343-B323-5ECE39529F0A}" srcOrd="0" destOrd="0" presId="urn:microsoft.com/office/officeart/2005/8/layout/process4"/>
    <dgm:cxn modelId="{D6E1A414-6A1A-4040-AB41-FEDF0334D761}" type="presParOf" srcId="{2DFEC245-5028-DC4F-A0A7-AE58E1179CF9}" destId="{2E616C5E-088F-EB42-98D3-90876DF2DB0C}" srcOrd="3" destOrd="0" presId="urn:microsoft.com/office/officeart/2005/8/layout/process4"/>
    <dgm:cxn modelId="{F8B5F0E1-A15B-3F4A-AB7F-BC1650D12D2E}" type="presParOf" srcId="{2DFEC245-5028-DC4F-A0A7-AE58E1179CF9}" destId="{9A0AF658-89EC-A541-9FA2-8C078CF41805}" srcOrd="4" destOrd="0" presId="urn:microsoft.com/office/officeart/2005/8/layout/process4"/>
    <dgm:cxn modelId="{DF1A3536-FEAB-9741-95B8-750701F68A08}" type="presParOf" srcId="{9A0AF658-89EC-A541-9FA2-8C078CF41805}" destId="{B56B5EA0-359D-DC42-8FC9-4448D358A947}" srcOrd="0" destOrd="0" presId="urn:microsoft.com/office/officeart/2005/8/layout/process4"/>
    <dgm:cxn modelId="{A618D08C-52A7-684B-A8DF-CB8D5A3BC282}" type="presParOf" srcId="{2DFEC245-5028-DC4F-A0A7-AE58E1179CF9}" destId="{E57F9384-0EF4-D149-9490-25500408B3D4}" srcOrd="5" destOrd="0" presId="urn:microsoft.com/office/officeart/2005/8/layout/process4"/>
    <dgm:cxn modelId="{F7259947-F027-0847-8C0E-9E225FDF06EC}" type="presParOf" srcId="{2DFEC245-5028-DC4F-A0A7-AE58E1179CF9}" destId="{D8FE8B4B-9EAA-8E46-A035-3C2D5F9F7F71}" srcOrd="6" destOrd="0" presId="urn:microsoft.com/office/officeart/2005/8/layout/process4"/>
    <dgm:cxn modelId="{28EF8D61-7EC6-D94F-9A79-4B3D90F5082A}" type="presParOf" srcId="{D8FE8B4B-9EAA-8E46-A035-3C2D5F9F7F71}" destId="{7557CE93-4815-0746-96BA-564B283B1B6D}" srcOrd="0" destOrd="0" presId="urn:microsoft.com/office/officeart/2005/8/layout/process4"/>
    <dgm:cxn modelId="{3D5E9591-41E6-DA45-9860-BF18AE7019FD}" type="presParOf" srcId="{2DFEC245-5028-DC4F-A0A7-AE58E1179CF9}" destId="{FE0792EF-2C9A-5D42-A948-B7B360D9D2A1}" srcOrd="7" destOrd="0" presId="urn:microsoft.com/office/officeart/2005/8/layout/process4"/>
    <dgm:cxn modelId="{94DFA62E-778F-3B40-AAA1-7B3C9903AD0B}" type="presParOf" srcId="{2DFEC245-5028-DC4F-A0A7-AE58E1179CF9}" destId="{BD96C646-5221-2747-AC1F-6200A2D7408D}" srcOrd="8" destOrd="0" presId="urn:microsoft.com/office/officeart/2005/8/layout/process4"/>
    <dgm:cxn modelId="{85E37BE0-709C-0C45-8456-64EB28196473}" type="presParOf" srcId="{BD96C646-5221-2747-AC1F-6200A2D7408D}" destId="{01246775-BA30-0541-BBAA-E208F8018C70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3F70371-444D-8041-BCF9-DE54F9EAD7DB}" type="doc">
      <dgm:prSet loTypeId="urn:microsoft.com/office/officeart/2005/8/layout/lis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D4E6C61-EE85-E147-A507-C7C8C975647D}">
      <dgm:prSet custT="1"/>
      <dgm:spPr>
        <a:solidFill>
          <a:srgbClr val="005148"/>
        </a:solidFill>
      </dgm:spPr>
      <dgm:t>
        <a:bodyPr/>
        <a:lstStyle/>
        <a:p>
          <a:pPr rtl="0"/>
          <a:r>
            <a:rPr lang="en-US" sz="2400" dirty="0" err="1" smtClean="0">
              <a:latin typeface="Franklin Gothic Medium"/>
              <a:cs typeface="Franklin Gothic Medium"/>
            </a:rPr>
            <a:t>Glaxo</a:t>
          </a:r>
          <a:r>
            <a:rPr lang="en-US" sz="2400" dirty="0" smtClean="0">
              <a:latin typeface="Franklin Gothic Medium"/>
              <a:cs typeface="Franklin Gothic Medium"/>
            </a:rPr>
            <a:t> - $3 billion</a:t>
          </a:r>
          <a:endParaRPr lang="en-US" sz="2400" dirty="0">
            <a:latin typeface="Franklin Gothic Medium"/>
            <a:cs typeface="Franklin Gothic Medium"/>
          </a:endParaRPr>
        </a:p>
      </dgm:t>
    </dgm:pt>
    <dgm:pt modelId="{CAF7F772-5C87-B940-84D6-D6007FE39B58}" type="parTrans" cxnId="{4A063D23-73EF-2B41-9117-351D59658566}">
      <dgm:prSet/>
      <dgm:spPr/>
      <dgm:t>
        <a:bodyPr/>
        <a:lstStyle/>
        <a:p>
          <a:endParaRPr lang="en-US" sz="2400">
            <a:latin typeface="Franklin Gothic Book"/>
            <a:cs typeface="Franklin Gothic Book"/>
          </a:endParaRPr>
        </a:p>
      </dgm:t>
    </dgm:pt>
    <dgm:pt modelId="{A53DEB72-02E4-E44A-AAC3-43CA30CCC366}" type="sibTrans" cxnId="{4A063D23-73EF-2B41-9117-351D59658566}">
      <dgm:prSet/>
      <dgm:spPr/>
      <dgm:t>
        <a:bodyPr/>
        <a:lstStyle/>
        <a:p>
          <a:endParaRPr lang="en-US" sz="2400">
            <a:latin typeface="Franklin Gothic Book"/>
            <a:cs typeface="Franklin Gothic Book"/>
          </a:endParaRPr>
        </a:p>
      </dgm:t>
    </dgm:pt>
    <dgm:pt modelId="{01A7367C-841A-394A-A187-EDA3045F4DDE}">
      <dgm:prSet custT="1"/>
      <dgm:spPr>
        <a:solidFill>
          <a:srgbClr val="005148"/>
        </a:solidFill>
      </dgm:spPr>
      <dgm:t>
        <a:bodyPr/>
        <a:lstStyle/>
        <a:p>
          <a:pPr rtl="0"/>
          <a:r>
            <a:rPr lang="en-US" sz="2400" dirty="0" smtClean="0">
              <a:latin typeface="Franklin Gothic Medium"/>
              <a:cs typeface="Franklin Gothic Medium"/>
            </a:rPr>
            <a:t>Johnson &amp; Johnson – over $2 billion</a:t>
          </a:r>
          <a:endParaRPr lang="en-US" sz="2400" dirty="0">
            <a:latin typeface="Franklin Gothic Medium"/>
            <a:cs typeface="Franklin Gothic Medium"/>
          </a:endParaRPr>
        </a:p>
      </dgm:t>
    </dgm:pt>
    <dgm:pt modelId="{C2119C2A-BF71-CA4C-9405-13374F67758C}" type="parTrans" cxnId="{44E20E61-1E20-D34D-A53C-BD594661E40B}">
      <dgm:prSet/>
      <dgm:spPr/>
      <dgm:t>
        <a:bodyPr/>
        <a:lstStyle/>
        <a:p>
          <a:endParaRPr lang="en-US" sz="2400">
            <a:latin typeface="Franklin Gothic Book"/>
            <a:cs typeface="Franklin Gothic Book"/>
          </a:endParaRPr>
        </a:p>
      </dgm:t>
    </dgm:pt>
    <dgm:pt modelId="{BEA439E4-0644-0944-8754-8B93D524591B}" type="sibTrans" cxnId="{44E20E61-1E20-D34D-A53C-BD594661E40B}">
      <dgm:prSet/>
      <dgm:spPr/>
      <dgm:t>
        <a:bodyPr/>
        <a:lstStyle/>
        <a:p>
          <a:endParaRPr lang="en-US" sz="2400">
            <a:latin typeface="Franklin Gothic Book"/>
            <a:cs typeface="Franklin Gothic Book"/>
          </a:endParaRPr>
        </a:p>
      </dgm:t>
    </dgm:pt>
    <dgm:pt modelId="{C69B4588-C3F4-DD42-8905-DA6517A9D26A}">
      <dgm:prSet custT="1"/>
      <dgm:spPr>
        <a:solidFill>
          <a:srgbClr val="005148"/>
        </a:solidFill>
      </dgm:spPr>
      <dgm:t>
        <a:bodyPr/>
        <a:lstStyle/>
        <a:p>
          <a:pPr rtl="0"/>
          <a:r>
            <a:rPr lang="en-US" sz="2400" dirty="0" smtClean="0">
              <a:latin typeface="Franklin Gothic Medium"/>
              <a:cs typeface="Franklin Gothic Medium"/>
            </a:rPr>
            <a:t>Abbott - $1.6 billion</a:t>
          </a:r>
          <a:endParaRPr lang="en-US" sz="2400" dirty="0">
            <a:latin typeface="Franklin Gothic Medium"/>
            <a:cs typeface="Franklin Gothic Medium"/>
          </a:endParaRPr>
        </a:p>
      </dgm:t>
    </dgm:pt>
    <dgm:pt modelId="{4A9BA2D5-4427-0F48-9C40-F7E5E751D82D}" type="parTrans" cxnId="{F2A97182-B979-8943-A5E6-DA33DB59FCCD}">
      <dgm:prSet/>
      <dgm:spPr/>
      <dgm:t>
        <a:bodyPr/>
        <a:lstStyle/>
        <a:p>
          <a:endParaRPr lang="en-US" sz="2400">
            <a:latin typeface="Franklin Gothic Book"/>
            <a:cs typeface="Franklin Gothic Book"/>
          </a:endParaRPr>
        </a:p>
      </dgm:t>
    </dgm:pt>
    <dgm:pt modelId="{E478330A-380D-5042-B727-7E17222E0F65}" type="sibTrans" cxnId="{F2A97182-B979-8943-A5E6-DA33DB59FCCD}">
      <dgm:prSet/>
      <dgm:spPr/>
      <dgm:t>
        <a:bodyPr/>
        <a:lstStyle/>
        <a:p>
          <a:endParaRPr lang="en-US" sz="2400">
            <a:latin typeface="Franklin Gothic Book"/>
            <a:cs typeface="Franklin Gothic Book"/>
          </a:endParaRPr>
        </a:p>
      </dgm:t>
    </dgm:pt>
    <dgm:pt modelId="{49A4CE33-33DB-4345-B3BB-4E30AA85B54E}">
      <dgm:prSet custT="1"/>
      <dgm:spPr>
        <a:solidFill>
          <a:schemeClr val="lt1">
            <a:hueOff val="0"/>
            <a:satOff val="0"/>
            <a:lumOff val="0"/>
          </a:schemeClr>
        </a:solidFill>
        <a:ln>
          <a:solidFill>
            <a:schemeClr val="tx1"/>
          </a:solidFill>
        </a:ln>
      </dgm:spPr>
      <dgm:t>
        <a:bodyPr/>
        <a:lstStyle/>
        <a:p>
          <a:pPr rtl="0"/>
          <a:r>
            <a:rPr lang="en-US" sz="2400" dirty="0" smtClean="0">
              <a:latin typeface="Franklin Gothic Book"/>
              <a:cs typeface="Franklin Gothic Book"/>
            </a:rPr>
            <a:t>Illegal promotion (Paxil and </a:t>
          </a:r>
          <a:r>
            <a:rPr lang="en-US" sz="2400" dirty="0" err="1" smtClean="0">
              <a:latin typeface="Franklin Gothic Book"/>
              <a:cs typeface="Franklin Gothic Book"/>
            </a:rPr>
            <a:t>Wellbutrin</a:t>
          </a:r>
          <a:r>
            <a:rPr lang="en-US" sz="2400" dirty="0" smtClean="0">
              <a:latin typeface="Franklin Gothic Book"/>
              <a:cs typeface="Franklin Gothic Book"/>
            </a:rPr>
            <a:t>)</a:t>
          </a:r>
          <a:endParaRPr lang="en-US" sz="2400" dirty="0">
            <a:latin typeface="Franklin Gothic Book"/>
            <a:cs typeface="Franklin Gothic Book"/>
          </a:endParaRPr>
        </a:p>
      </dgm:t>
    </dgm:pt>
    <dgm:pt modelId="{3CBE86C3-B2BC-3E46-891E-90467CEC231E}" type="parTrans" cxnId="{2973BE5B-AC56-1B41-8F1A-33F60E115682}">
      <dgm:prSet/>
      <dgm:spPr/>
      <dgm:t>
        <a:bodyPr/>
        <a:lstStyle/>
        <a:p>
          <a:endParaRPr lang="en-US" sz="2400">
            <a:latin typeface="Franklin Gothic Book"/>
            <a:cs typeface="Franklin Gothic Book"/>
          </a:endParaRPr>
        </a:p>
      </dgm:t>
    </dgm:pt>
    <dgm:pt modelId="{2CE7BDB7-7D69-3845-BF1C-5AEC1F1356AF}" type="sibTrans" cxnId="{2973BE5B-AC56-1B41-8F1A-33F60E115682}">
      <dgm:prSet/>
      <dgm:spPr/>
      <dgm:t>
        <a:bodyPr/>
        <a:lstStyle/>
        <a:p>
          <a:endParaRPr lang="en-US" sz="2400">
            <a:latin typeface="Franklin Gothic Book"/>
            <a:cs typeface="Franklin Gothic Book"/>
          </a:endParaRPr>
        </a:p>
      </dgm:t>
    </dgm:pt>
    <dgm:pt modelId="{60F0D93D-B7B1-E84E-9BDF-03470ADD0E80}">
      <dgm:prSet custT="1"/>
      <dgm:spPr>
        <a:solidFill>
          <a:schemeClr val="lt1">
            <a:hueOff val="0"/>
            <a:satOff val="0"/>
            <a:lumOff val="0"/>
          </a:schemeClr>
        </a:solidFill>
        <a:ln>
          <a:solidFill>
            <a:schemeClr val="tx1"/>
          </a:solidFill>
        </a:ln>
      </dgm:spPr>
      <dgm:t>
        <a:bodyPr/>
        <a:lstStyle/>
        <a:p>
          <a:pPr rtl="0"/>
          <a:r>
            <a:rPr lang="en-US" sz="2400" dirty="0" smtClean="0">
              <a:latin typeface="Franklin Gothic Book"/>
              <a:cs typeface="Franklin Gothic Book"/>
            </a:rPr>
            <a:t>Illegal marketing (</a:t>
          </a:r>
          <a:r>
            <a:rPr lang="en-US" sz="2400" dirty="0" err="1" smtClean="0">
              <a:latin typeface="Franklin Gothic Book"/>
              <a:cs typeface="Franklin Gothic Book"/>
            </a:rPr>
            <a:t>Risperidal</a:t>
          </a:r>
          <a:r>
            <a:rPr lang="en-US" sz="2400" dirty="0" smtClean="0">
              <a:latin typeface="Franklin Gothic Book"/>
              <a:cs typeface="Franklin Gothic Book"/>
            </a:rPr>
            <a:t>)</a:t>
          </a:r>
          <a:endParaRPr lang="en-US" sz="2400" dirty="0">
            <a:latin typeface="Franklin Gothic Book"/>
            <a:cs typeface="Franklin Gothic Book"/>
          </a:endParaRPr>
        </a:p>
      </dgm:t>
    </dgm:pt>
    <dgm:pt modelId="{0CF6EF79-AF0D-F64C-9883-78684C3F136F}" type="parTrans" cxnId="{BFA39C13-EA7E-5E41-B805-0B0B59AC30F9}">
      <dgm:prSet/>
      <dgm:spPr/>
      <dgm:t>
        <a:bodyPr/>
        <a:lstStyle/>
        <a:p>
          <a:endParaRPr lang="en-US" sz="2400">
            <a:latin typeface="Franklin Gothic Book"/>
            <a:cs typeface="Franklin Gothic Book"/>
          </a:endParaRPr>
        </a:p>
      </dgm:t>
    </dgm:pt>
    <dgm:pt modelId="{51D5DEA3-137F-E14B-AEE9-E4CBDDB4BDFE}" type="sibTrans" cxnId="{BFA39C13-EA7E-5E41-B805-0B0B59AC30F9}">
      <dgm:prSet/>
      <dgm:spPr/>
      <dgm:t>
        <a:bodyPr/>
        <a:lstStyle/>
        <a:p>
          <a:endParaRPr lang="en-US" sz="2400">
            <a:latin typeface="Franklin Gothic Book"/>
            <a:cs typeface="Franklin Gothic Book"/>
          </a:endParaRPr>
        </a:p>
      </dgm:t>
    </dgm:pt>
    <dgm:pt modelId="{CB3E40E2-8631-CD46-A75F-C720F8AD7C21}">
      <dgm:prSet custT="1"/>
      <dgm:spPr>
        <a:solidFill>
          <a:schemeClr val="lt1">
            <a:hueOff val="0"/>
            <a:satOff val="0"/>
            <a:lumOff val="0"/>
          </a:schemeClr>
        </a:solidFill>
        <a:ln>
          <a:solidFill>
            <a:schemeClr val="tx1"/>
          </a:solidFill>
        </a:ln>
      </dgm:spPr>
      <dgm:t>
        <a:bodyPr/>
        <a:lstStyle/>
        <a:p>
          <a:pPr rtl="0"/>
          <a:r>
            <a:rPr lang="en-US" sz="2400" dirty="0" smtClean="0">
              <a:latin typeface="Franklin Gothic Book"/>
              <a:cs typeface="Franklin Gothic Book"/>
            </a:rPr>
            <a:t>Illegal marketing (Depakote)</a:t>
          </a:r>
          <a:endParaRPr lang="en-US" sz="2400" dirty="0">
            <a:latin typeface="Franklin Gothic Book"/>
            <a:cs typeface="Franklin Gothic Book"/>
          </a:endParaRPr>
        </a:p>
      </dgm:t>
    </dgm:pt>
    <dgm:pt modelId="{E085FE1C-7663-0A4A-B512-F2BC8CE0DA94}" type="parTrans" cxnId="{56B07663-56B1-C947-B058-B998B30A7AA2}">
      <dgm:prSet/>
      <dgm:spPr/>
      <dgm:t>
        <a:bodyPr/>
        <a:lstStyle/>
        <a:p>
          <a:endParaRPr lang="en-US" sz="2400">
            <a:latin typeface="Franklin Gothic Book"/>
            <a:cs typeface="Franklin Gothic Book"/>
          </a:endParaRPr>
        </a:p>
      </dgm:t>
    </dgm:pt>
    <dgm:pt modelId="{AFBF8E85-1BCD-7D4E-A3D9-E5835B6CD107}" type="sibTrans" cxnId="{56B07663-56B1-C947-B058-B998B30A7AA2}">
      <dgm:prSet/>
      <dgm:spPr/>
      <dgm:t>
        <a:bodyPr/>
        <a:lstStyle/>
        <a:p>
          <a:endParaRPr lang="en-US" sz="2400">
            <a:latin typeface="Franklin Gothic Book"/>
            <a:cs typeface="Franklin Gothic Book"/>
          </a:endParaRPr>
        </a:p>
      </dgm:t>
    </dgm:pt>
    <dgm:pt modelId="{C4866B7E-66BC-504F-ADF7-CEAF97BC0905}">
      <dgm:prSet custT="1"/>
      <dgm:spPr>
        <a:solidFill>
          <a:schemeClr val="lt1">
            <a:hueOff val="0"/>
            <a:satOff val="0"/>
            <a:lumOff val="0"/>
          </a:schemeClr>
        </a:solidFill>
        <a:ln>
          <a:solidFill>
            <a:schemeClr val="tx1"/>
          </a:solidFill>
        </a:ln>
      </dgm:spPr>
      <dgm:t>
        <a:bodyPr/>
        <a:lstStyle/>
        <a:p>
          <a:pPr rtl="0"/>
          <a:r>
            <a:rPr lang="en-US" sz="2400" dirty="0" smtClean="0">
              <a:latin typeface="Franklin Gothic Book"/>
              <a:cs typeface="Franklin Gothic Book"/>
            </a:rPr>
            <a:t>Hiding safety problems (Avandia)</a:t>
          </a:r>
          <a:endParaRPr lang="en-US" sz="2400" dirty="0">
            <a:latin typeface="Franklin Gothic Book"/>
            <a:cs typeface="Franklin Gothic Book"/>
          </a:endParaRPr>
        </a:p>
      </dgm:t>
    </dgm:pt>
    <dgm:pt modelId="{BF24AEE3-2A01-0845-B852-45CAF9F33151}" type="parTrans" cxnId="{FF822A4C-B813-0140-AC08-2FECC63C5155}">
      <dgm:prSet/>
      <dgm:spPr/>
      <dgm:t>
        <a:bodyPr/>
        <a:lstStyle/>
        <a:p>
          <a:endParaRPr lang="en-US" sz="2400"/>
        </a:p>
      </dgm:t>
    </dgm:pt>
    <dgm:pt modelId="{1480EC17-B55E-2C42-9079-3E4F6110DEBA}" type="sibTrans" cxnId="{FF822A4C-B813-0140-AC08-2FECC63C5155}">
      <dgm:prSet/>
      <dgm:spPr/>
      <dgm:t>
        <a:bodyPr/>
        <a:lstStyle/>
        <a:p>
          <a:endParaRPr lang="en-US" sz="2400"/>
        </a:p>
      </dgm:t>
    </dgm:pt>
    <dgm:pt modelId="{CFA6CCF7-934A-6A4C-A576-D827BD7803E0}" type="pres">
      <dgm:prSet presAssocID="{63F70371-444D-8041-BCF9-DE54F9EAD7D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ECAE744-4A4D-BC46-9096-42E94563BD9C}" type="pres">
      <dgm:prSet presAssocID="{8D4E6C61-EE85-E147-A507-C7C8C975647D}" presName="parentLin" presStyleCnt="0"/>
      <dgm:spPr/>
    </dgm:pt>
    <dgm:pt modelId="{AAE97B9C-978B-BC47-9949-A5F71842C98B}" type="pres">
      <dgm:prSet presAssocID="{8D4E6C61-EE85-E147-A507-C7C8C975647D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D74F2C66-4437-AD43-AA99-6E6845B61BAF}" type="pres">
      <dgm:prSet presAssocID="{8D4E6C61-EE85-E147-A507-C7C8C975647D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91D499-5C95-9245-9A6A-74E7979201D9}" type="pres">
      <dgm:prSet presAssocID="{8D4E6C61-EE85-E147-A507-C7C8C975647D}" presName="negativeSpace" presStyleCnt="0"/>
      <dgm:spPr/>
    </dgm:pt>
    <dgm:pt modelId="{AD10D859-8DAE-4F47-A6EA-DF23F7168BA4}" type="pres">
      <dgm:prSet presAssocID="{8D4E6C61-EE85-E147-A507-C7C8C975647D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5132E1-0041-374E-8725-9D8DB16E328E}" type="pres">
      <dgm:prSet presAssocID="{A53DEB72-02E4-E44A-AAC3-43CA30CCC366}" presName="spaceBetweenRectangles" presStyleCnt="0"/>
      <dgm:spPr/>
    </dgm:pt>
    <dgm:pt modelId="{A595B292-ED2C-0B49-83E0-9800BE48E199}" type="pres">
      <dgm:prSet presAssocID="{01A7367C-841A-394A-A187-EDA3045F4DDE}" presName="parentLin" presStyleCnt="0"/>
      <dgm:spPr/>
    </dgm:pt>
    <dgm:pt modelId="{E565B14D-F256-3445-BD62-1878591ACFB9}" type="pres">
      <dgm:prSet presAssocID="{01A7367C-841A-394A-A187-EDA3045F4DDE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375B3279-E2BD-674C-ABFF-8CB6C955D419}" type="pres">
      <dgm:prSet presAssocID="{01A7367C-841A-394A-A187-EDA3045F4DDE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8959B8-86A8-7945-85B0-3DDEEA1FAF99}" type="pres">
      <dgm:prSet presAssocID="{01A7367C-841A-394A-A187-EDA3045F4DDE}" presName="negativeSpace" presStyleCnt="0"/>
      <dgm:spPr/>
    </dgm:pt>
    <dgm:pt modelId="{1693D5CC-8D34-5147-97A8-8AE4304EA7D6}" type="pres">
      <dgm:prSet presAssocID="{01A7367C-841A-394A-A187-EDA3045F4DDE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279EAE-2B20-B147-9735-902219F7F61D}" type="pres">
      <dgm:prSet presAssocID="{BEA439E4-0644-0944-8754-8B93D524591B}" presName="spaceBetweenRectangles" presStyleCnt="0"/>
      <dgm:spPr/>
    </dgm:pt>
    <dgm:pt modelId="{332042B4-6790-284C-AC6F-176039AB6B22}" type="pres">
      <dgm:prSet presAssocID="{C69B4588-C3F4-DD42-8905-DA6517A9D26A}" presName="parentLin" presStyleCnt="0"/>
      <dgm:spPr/>
    </dgm:pt>
    <dgm:pt modelId="{A6A82C19-429E-974F-B5A6-D961D67FCD2F}" type="pres">
      <dgm:prSet presAssocID="{C69B4588-C3F4-DD42-8905-DA6517A9D26A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45C6E3BD-A225-DD4E-8A48-CF10A9ABE165}" type="pres">
      <dgm:prSet presAssocID="{C69B4588-C3F4-DD42-8905-DA6517A9D26A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D5B92E-B070-C54F-B5B7-C5C2F221E0E4}" type="pres">
      <dgm:prSet presAssocID="{C69B4588-C3F4-DD42-8905-DA6517A9D26A}" presName="negativeSpace" presStyleCnt="0"/>
      <dgm:spPr/>
    </dgm:pt>
    <dgm:pt modelId="{01F098E9-683D-EB46-A77E-E93B5025F9ED}" type="pres">
      <dgm:prSet presAssocID="{C69B4588-C3F4-DD42-8905-DA6517A9D26A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9E8F2E8-39A5-144F-82DC-5E14BAC9BC43}" type="presOf" srcId="{8D4E6C61-EE85-E147-A507-C7C8C975647D}" destId="{AAE97B9C-978B-BC47-9949-A5F71842C98B}" srcOrd="0" destOrd="0" presId="urn:microsoft.com/office/officeart/2005/8/layout/list1"/>
    <dgm:cxn modelId="{B7458F6C-E915-6D49-BB76-F65637D12CA6}" type="presOf" srcId="{C69B4588-C3F4-DD42-8905-DA6517A9D26A}" destId="{45C6E3BD-A225-DD4E-8A48-CF10A9ABE165}" srcOrd="1" destOrd="0" presId="urn:microsoft.com/office/officeart/2005/8/layout/list1"/>
    <dgm:cxn modelId="{0946C267-953E-1948-815E-3A8A0A77E0E8}" type="presOf" srcId="{8D4E6C61-EE85-E147-A507-C7C8C975647D}" destId="{D74F2C66-4437-AD43-AA99-6E6845B61BAF}" srcOrd="1" destOrd="0" presId="urn:microsoft.com/office/officeart/2005/8/layout/list1"/>
    <dgm:cxn modelId="{2181EE7F-0480-BB44-9F53-6C4AAF28A852}" type="presOf" srcId="{C4866B7E-66BC-504F-ADF7-CEAF97BC0905}" destId="{AD10D859-8DAE-4F47-A6EA-DF23F7168BA4}" srcOrd="0" destOrd="1" presId="urn:microsoft.com/office/officeart/2005/8/layout/list1"/>
    <dgm:cxn modelId="{7431479C-23A9-E14C-851B-5DB0BD462636}" type="presOf" srcId="{49A4CE33-33DB-4345-B3BB-4E30AA85B54E}" destId="{AD10D859-8DAE-4F47-A6EA-DF23F7168BA4}" srcOrd="0" destOrd="0" presId="urn:microsoft.com/office/officeart/2005/8/layout/list1"/>
    <dgm:cxn modelId="{2E418E92-F679-3942-8897-BE9AF992CE84}" type="presOf" srcId="{01A7367C-841A-394A-A187-EDA3045F4DDE}" destId="{E565B14D-F256-3445-BD62-1878591ACFB9}" srcOrd="0" destOrd="0" presId="urn:microsoft.com/office/officeart/2005/8/layout/list1"/>
    <dgm:cxn modelId="{2973BE5B-AC56-1B41-8F1A-33F60E115682}" srcId="{8D4E6C61-EE85-E147-A507-C7C8C975647D}" destId="{49A4CE33-33DB-4345-B3BB-4E30AA85B54E}" srcOrd="0" destOrd="0" parTransId="{3CBE86C3-B2BC-3E46-891E-90467CEC231E}" sibTransId="{2CE7BDB7-7D69-3845-BF1C-5AEC1F1356AF}"/>
    <dgm:cxn modelId="{1179AB75-5B2B-6544-B660-5754E8CE4912}" type="presOf" srcId="{60F0D93D-B7B1-E84E-9BDF-03470ADD0E80}" destId="{1693D5CC-8D34-5147-97A8-8AE4304EA7D6}" srcOrd="0" destOrd="0" presId="urn:microsoft.com/office/officeart/2005/8/layout/list1"/>
    <dgm:cxn modelId="{A4D786AD-25AE-A244-A8C8-8ED1069C4C29}" type="presOf" srcId="{CB3E40E2-8631-CD46-A75F-C720F8AD7C21}" destId="{01F098E9-683D-EB46-A77E-E93B5025F9ED}" srcOrd="0" destOrd="0" presId="urn:microsoft.com/office/officeart/2005/8/layout/list1"/>
    <dgm:cxn modelId="{C12315A9-5CBD-5942-A553-FBF11EA38ABD}" type="presOf" srcId="{C69B4588-C3F4-DD42-8905-DA6517A9D26A}" destId="{A6A82C19-429E-974F-B5A6-D961D67FCD2F}" srcOrd="0" destOrd="0" presId="urn:microsoft.com/office/officeart/2005/8/layout/list1"/>
    <dgm:cxn modelId="{FF822A4C-B813-0140-AC08-2FECC63C5155}" srcId="{8D4E6C61-EE85-E147-A507-C7C8C975647D}" destId="{C4866B7E-66BC-504F-ADF7-CEAF97BC0905}" srcOrd="1" destOrd="0" parTransId="{BF24AEE3-2A01-0845-B852-45CAF9F33151}" sibTransId="{1480EC17-B55E-2C42-9079-3E4F6110DEBA}"/>
    <dgm:cxn modelId="{44E20E61-1E20-D34D-A53C-BD594661E40B}" srcId="{63F70371-444D-8041-BCF9-DE54F9EAD7DB}" destId="{01A7367C-841A-394A-A187-EDA3045F4DDE}" srcOrd="1" destOrd="0" parTransId="{C2119C2A-BF71-CA4C-9405-13374F67758C}" sibTransId="{BEA439E4-0644-0944-8754-8B93D524591B}"/>
    <dgm:cxn modelId="{BAE6D556-F4A7-124B-9A95-DD2C380E4546}" type="presOf" srcId="{63F70371-444D-8041-BCF9-DE54F9EAD7DB}" destId="{CFA6CCF7-934A-6A4C-A576-D827BD7803E0}" srcOrd="0" destOrd="0" presId="urn:microsoft.com/office/officeart/2005/8/layout/list1"/>
    <dgm:cxn modelId="{4A063D23-73EF-2B41-9117-351D59658566}" srcId="{63F70371-444D-8041-BCF9-DE54F9EAD7DB}" destId="{8D4E6C61-EE85-E147-A507-C7C8C975647D}" srcOrd="0" destOrd="0" parTransId="{CAF7F772-5C87-B940-84D6-D6007FE39B58}" sibTransId="{A53DEB72-02E4-E44A-AAC3-43CA30CCC366}"/>
    <dgm:cxn modelId="{BFA39C13-EA7E-5E41-B805-0B0B59AC30F9}" srcId="{01A7367C-841A-394A-A187-EDA3045F4DDE}" destId="{60F0D93D-B7B1-E84E-9BDF-03470ADD0E80}" srcOrd="0" destOrd="0" parTransId="{0CF6EF79-AF0D-F64C-9883-78684C3F136F}" sibTransId="{51D5DEA3-137F-E14B-AEE9-E4CBDDB4BDFE}"/>
    <dgm:cxn modelId="{961210E2-549F-3A48-9C60-6BBB50490609}" type="presOf" srcId="{01A7367C-841A-394A-A187-EDA3045F4DDE}" destId="{375B3279-E2BD-674C-ABFF-8CB6C955D419}" srcOrd="1" destOrd="0" presId="urn:microsoft.com/office/officeart/2005/8/layout/list1"/>
    <dgm:cxn modelId="{56B07663-56B1-C947-B058-B998B30A7AA2}" srcId="{C69B4588-C3F4-DD42-8905-DA6517A9D26A}" destId="{CB3E40E2-8631-CD46-A75F-C720F8AD7C21}" srcOrd="0" destOrd="0" parTransId="{E085FE1C-7663-0A4A-B512-F2BC8CE0DA94}" sibTransId="{AFBF8E85-1BCD-7D4E-A3D9-E5835B6CD107}"/>
    <dgm:cxn modelId="{F2A97182-B979-8943-A5E6-DA33DB59FCCD}" srcId="{63F70371-444D-8041-BCF9-DE54F9EAD7DB}" destId="{C69B4588-C3F4-DD42-8905-DA6517A9D26A}" srcOrd="2" destOrd="0" parTransId="{4A9BA2D5-4427-0F48-9C40-F7E5E751D82D}" sibTransId="{E478330A-380D-5042-B727-7E17222E0F65}"/>
    <dgm:cxn modelId="{80C90CF8-26C6-2A4B-865D-CA58C576A841}" type="presParOf" srcId="{CFA6CCF7-934A-6A4C-A576-D827BD7803E0}" destId="{EECAE744-4A4D-BC46-9096-42E94563BD9C}" srcOrd="0" destOrd="0" presId="urn:microsoft.com/office/officeart/2005/8/layout/list1"/>
    <dgm:cxn modelId="{805C0D6B-8122-AE42-B4A2-33890AC5DB30}" type="presParOf" srcId="{EECAE744-4A4D-BC46-9096-42E94563BD9C}" destId="{AAE97B9C-978B-BC47-9949-A5F71842C98B}" srcOrd="0" destOrd="0" presId="urn:microsoft.com/office/officeart/2005/8/layout/list1"/>
    <dgm:cxn modelId="{641600EB-3BFA-8A49-A5D5-4D59501EBD1A}" type="presParOf" srcId="{EECAE744-4A4D-BC46-9096-42E94563BD9C}" destId="{D74F2C66-4437-AD43-AA99-6E6845B61BAF}" srcOrd="1" destOrd="0" presId="urn:microsoft.com/office/officeart/2005/8/layout/list1"/>
    <dgm:cxn modelId="{A452F8F3-3894-A443-BD0F-A40467C24E44}" type="presParOf" srcId="{CFA6CCF7-934A-6A4C-A576-D827BD7803E0}" destId="{4A91D499-5C95-9245-9A6A-74E7979201D9}" srcOrd="1" destOrd="0" presId="urn:microsoft.com/office/officeart/2005/8/layout/list1"/>
    <dgm:cxn modelId="{CE4FE98D-A735-8B43-845F-5DDA42D0FCB2}" type="presParOf" srcId="{CFA6CCF7-934A-6A4C-A576-D827BD7803E0}" destId="{AD10D859-8DAE-4F47-A6EA-DF23F7168BA4}" srcOrd="2" destOrd="0" presId="urn:microsoft.com/office/officeart/2005/8/layout/list1"/>
    <dgm:cxn modelId="{2621D866-F763-6948-A2E9-60A2D5D2777B}" type="presParOf" srcId="{CFA6CCF7-934A-6A4C-A576-D827BD7803E0}" destId="{D05132E1-0041-374E-8725-9D8DB16E328E}" srcOrd="3" destOrd="0" presId="urn:microsoft.com/office/officeart/2005/8/layout/list1"/>
    <dgm:cxn modelId="{294BE242-8C52-654C-ADA3-9CB97164757D}" type="presParOf" srcId="{CFA6CCF7-934A-6A4C-A576-D827BD7803E0}" destId="{A595B292-ED2C-0B49-83E0-9800BE48E199}" srcOrd="4" destOrd="0" presId="urn:microsoft.com/office/officeart/2005/8/layout/list1"/>
    <dgm:cxn modelId="{A4888FC1-8747-5E4E-B24B-49610ADC9FE0}" type="presParOf" srcId="{A595B292-ED2C-0B49-83E0-9800BE48E199}" destId="{E565B14D-F256-3445-BD62-1878591ACFB9}" srcOrd="0" destOrd="0" presId="urn:microsoft.com/office/officeart/2005/8/layout/list1"/>
    <dgm:cxn modelId="{703E055C-72BA-5643-9567-F6360205A6F5}" type="presParOf" srcId="{A595B292-ED2C-0B49-83E0-9800BE48E199}" destId="{375B3279-E2BD-674C-ABFF-8CB6C955D419}" srcOrd="1" destOrd="0" presId="urn:microsoft.com/office/officeart/2005/8/layout/list1"/>
    <dgm:cxn modelId="{4927CB6F-FA74-A749-8327-87564B5928B3}" type="presParOf" srcId="{CFA6CCF7-934A-6A4C-A576-D827BD7803E0}" destId="{9E8959B8-86A8-7945-85B0-3DDEEA1FAF99}" srcOrd="5" destOrd="0" presId="urn:microsoft.com/office/officeart/2005/8/layout/list1"/>
    <dgm:cxn modelId="{DB72B0E7-924E-F644-9B47-C8DC0C0D8D09}" type="presParOf" srcId="{CFA6CCF7-934A-6A4C-A576-D827BD7803E0}" destId="{1693D5CC-8D34-5147-97A8-8AE4304EA7D6}" srcOrd="6" destOrd="0" presId="urn:microsoft.com/office/officeart/2005/8/layout/list1"/>
    <dgm:cxn modelId="{8999ECF4-F877-0D4D-AEA2-4047996DCB87}" type="presParOf" srcId="{CFA6CCF7-934A-6A4C-A576-D827BD7803E0}" destId="{B1279EAE-2B20-B147-9735-902219F7F61D}" srcOrd="7" destOrd="0" presId="urn:microsoft.com/office/officeart/2005/8/layout/list1"/>
    <dgm:cxn modelId="{6D765774-5ED9-7B48-8C83-8288339ED5A1}" type="presParOf" srcId="{CFA6CCF7-934A-6A4C-A576-D827BD7803E0}" destId="{332042B4-6790-284C-AC6F-176039AB6B22}" srcOrd="8" destOrd="0" presId="urn:microsoft.com/office/officeart/2005/8/layout/list1"/>
    <dgm:cxn modelId="{5AB1C625-63BC-9D47-BC36-C2C9B6410F32}" type="presParOf" srcId="{332042B4-6790-284C-AC6F-176039AB6B22}" destId="{A6A82C19-429E-974F-B5A6-D961D67FCD2F}" srcOrd="0" destOrd="0" presId="urn:microsoft.com/office/officeart/2005/8/layout/list1"/>
    <dgm:cxn modelId="{4BE91AEB-32A9-D24B-94B3-AED043EF4DFF}" type="presParOf" srcId="{332042B4-6790-284C-AC6F-176039AB6B22}" destId="{45C6E3BD-A225-DD4E-8A48-CF10A9ABE165}" srcOrd="1" destOrd="0" presId="urn:microsoft.com/office/officeart/2005/8/layout/list1"/>
    <dgm:cxn modelId="{E1DBA4BB-AE7D-884A-94A9-24A579D171D6}" type="presParOf" srcId="{CFA6CCF7-934A-6A4C-A576-D827BD7803E0}" destId="{2DD5B92E-B070-C54F-B5B7-C5C2F221E0E4}" srcOrd="9" destOrd="0" presId="urn:microsoft.com/office/officeart/2005/8/layout/list1"/>
    <dgm:cxn modelId="{865C5CD8-6029-2341-84D8-F750EBF7B029}" type="presParOf" srcId="{CFA6CCF7-934A-6A4C-A576-D827BD7803E0}" destId="{01F098E9-683D-EB46-A77E-E93B5025F9ED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849F8E6-9824-7741-BEF9-0D6C32F4448D}" type="doc">
      <dgm:prSet loTypeId="urn:microsoft.com/office/officeart/2005/8/layout/vList5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532BE70-C982-6247-B572-3FCFA25F89EF}">
      <dgm:prSet/>
      <dgm:spPr>
        <a:solidFill>
          <a:schemeClr val="bg1"/>
        </a:solidFill>
        <a:ln>
          <a:solidFill>
            <a:srgbClr val="003300">
              <a:alpha val="90000"/>
            </a:srgbClr>
          </a:solidFill>
        </a:ln>
      </dgm:spPr>
      <dgm:t>
        <a:bodyPr/>
        <a:lstStyle/>
        <a:p>
          <a:pPr rtl="0"/>
          <a:r>
            <a:rPr lang="en-US" dirty="0" smtClean="0">
              <a:latin typeface="Franklin Gothic Book"/>
              <a:cs typeface="Franklin Gothic Book"/>
            </a:rPr>
            <a:t>Reduced from ~50M to ~30M in 2019, </a:t>
          </a:r>
          <a:r>
            <a:rPr lang="en-US" i="1" dirty="0" smtClean="0">
              <a:latin typeface="Franklin Gothic Book"/>
              <a:cs typeface="Franklin Gothic Book"/>
            </a:rPr>
            <a:t>i.e.,</a:t>
          </a:r>
          <a:r>
            <a:rPr lang="en-US" dirty="0" smtClean="0">
              <a:latin typeface="Franklin Gothic Book"/>
              <a:cs typeface="Franklin Gothic Book"/>
            </a:rPr>
            <a:t> from 17% to 11% of population.</a:t>
          </a:r>
          <a:endParaRPr lang="en-US" dirty="0">
            <a:latin typeface="Franklin Gothic Book"/>
            <a:cs typeface="Franklin Gothic Book"/>
          </a:endParaRPr>
        </a:p>
      </dgm:t>
    </dgm:pt>
    <dgm:pt modelId="{BB204C9B-D835-1B40-9AC2-FE4A9C0C4EDA}" type="parTrans" cxnId="{F49A40AA-1842-D149-B5AD-E2DDC3B9EBBF}">
      <dgm:prSet/>
      <dgm:spPr/>
      <dgm:t>
        <a:bodyPr/>
        <a:lstStyle/>
        <a:p>
          <a:endParaRPr lang="en-US"/>
        </a:p>
      </dgm:t>
    </dgm:pt>
    <dgm:pt modelId="{12DF0111-E1E0-5645-8419-4ED660CDB10B}" type="sibTrans" cxnId="{F49A40AA-1842-D149-B5AD-E2DDC3B9EBBF}">
      <dgm:prSet/>
      <dgm:spPr/>
      <dgm:t>
        <a:bodyPr/>
        <a:lstStyle/>
        <a:p>
          <a:endParaRPr lang="en-US"/>
        </a:p>
      </dgm:t>
    </dgm:pt>
    <dgm:pt modelId="{A68B8388-16C8-E84F-A65A-704A46CFDAA1}">
      <dgm:prSet/>
      <dgm:spPr>
        <a:solidFill>
          <a:srgbClr val="005148"/>
        </a:solidFill>
        <a:ln>
          <a:solidFill>
            <a:srgbClr val="003300"/>
          </a:solidFill>
        </a:ln>
      </dgm:spPr>
      <dgm:t>
        <a:bodyPr/>
        <a:lstStyle/>
        <a:p>
          <a:pPr rtl="0"/>
          <a:r>
            <a:rPr lang="en-US" dirty="0" smtClean="0">
              <a:latin typeface="Franklin Gothic Medium"/>
              <a:cs typeface="Franklin Gothic Medium"/>
            </a:rPr>
            <a:t>Safety-Net Hospitals</a:t>
          </a:r>
          <a:endParaRPr lang="en-US" dirty="0">
            <a:latin typeface="Franklin Gothic Medium"/>
            <a:cs typeface="Franklin Gothic Medium"/>
          </a:endParaRPr>
        </a:p>
      </dgm:t>
    </dgm:pt>
    <dgm:pt modelId="{24080F0F-C27B-404B-A57D-FB6A2F3D1CB9}" type="parTrans" cxnId="{2B18FD8A-C905-C244-A22E-6CD776518B40}">
      <dgm:prSet/>
      <dgm:spPr/>
      <dgm:t>
        <a:bodyPr/>
        <a:lstStyle/>
        <a:p>
          <a:endParaRPr lang="en-US"/>
        </a:p>
      </dgm:t>
    </dgm:pt>
    <dgm:pt modelId="{D1D3F898-2BA9-974F-BE66-588ED27C9634}" type="sibTrans" cxnId="{2B18FD8A-C905-C244-A22E-6CD776518B40}">
      <dgm:prSet/>
      <dgm:spPr/>
      <dgm:t>
        <a:bodyPr/>
        <a:lstStyle/>
        <a:p>
          <a:endParaRPr lang="en-US"/>
        </a:p>
      </dgm:t>
    </dgm:pt>
    <dgm:pt modelId="{F094250B-AD8B-5A4C-AADF-AE2775720147}">
      <dgm:prSet/>
      <dgm:spPr>
        <a:solidFill>
          <a:srgbClr val="005148"/>
        </a:solidFill>
        <a:ln>
          <a:solidFill>
            <a:srgbClr val="003300"/>
          </a:solidFill>
        </a:ln>
      </dgm:spPr>
      <dgm:t>
        <a:bodyPr/>
        <a:lstStyle/>
        <a:p>
          <a:pPr rtl="0"/>
          <a:r>
            <a:rPr lang="en-US" dirty="0" smtClean="0">
              <a:latin typeface="Franklin Gothic Medium"/>
              <a:cs typeface="Franklin Gothic Medium"/>
            </a:rPr>
            <a:t>Community Health Centers</a:t>
          </a:r>
          <a:endParaRPr lang="en-US" dirty="0">
            <a:latin typeface="Franklin Gothic Medium"/>
            <a:cs typeface="Franklin Gothic Medium"/>
          </a:endParaRPr>
        </a:p>
      </dgm:t>
    </dgm:pt>
    <dgm:pt modelId="{44980B42-4BD0-F746-8BAC-A9BED12A76C7}" type="parTrans" cxnId="{50443FA6-F484-6744-8488-1D570C2E7CC3}">
      <dgm:prSet/>
      <dgm:spPr/>
      <dgm:t>
        <a:bodyPr/>
        <a:lstStyle/>
        <a:p>
          <a:endParaRPr lang="en-US"/>
        </a:p>
      </dgm:t>
    </dgm:pt>
    <dgm:pt modelId="{96E5B39C-0C29-7E4B-BB65-E1B81BFD65A9}" type="sibTrans" cxnId="{50443FA6-F484-6744-8488-1D570C2E7CC3}">
      <dgm:prSet/>
      <dgm:spPr/>
      <dgm:t>
        <a:bodyPr/>
        <a:lstStyle/>
        <a:p>
          <a:endParaRPr lang="en-US"/>
        </a:p>
      </dgm:t>
    </dgm:pt>
    <dgm:pt modelId="{CD19FD06-49D6-824C-A6D6-064E73DC160B}">
      <dgm:prSet/>
      <dgm:spPr>
        <a:solidFill>
          <a:srgbClr val="005148"/>
        </a:solidFill>
        <a:ln>
          <a:solidFill>
            <a:srgbClr val="003300"/>
          </a:solidFill>
        </a:ln>
      </dgm:spPr>
      <dgm:t>
        <a:bodyPr/>
        <a:lstStyle/>
        <a:p>
          <a:pPr rtl="0"/>
          <a:r>
            <a:rPr lang="en-US" dirty="0" smtClean="0">
              <a:latin typeface="Franklin Gothic Medium"/>
              <a:cs typeface="Franklin Gothic Medium"/>
            </a:rPr>
            <a:t>Number of Uninsured</a:t>
          </a:r>
          <a:endParaRPr lang="en-US" dirty="0">
            <a:latin typeface="Franklin Gothic Medium"/>
            <a:cs typeface="Franklin Gothic Medium"/>
          </a:endParaRPr>
        </a:p>
      </dgm:t>
    </dgm:pt>
    <dgm:pt modelId="{16BE52FA-D19F-0D4E-8245-1C215641A96A}" type="parTrans" cxnId="{359C0340-62DF-9548-9F8B-DCB41B908034}">
      <dgm:prSet/>
      <dgm:spPr/>
      <dgm:t>
        <a:bodyPr/>
        <a:lstStyle/>
        <a:p>
          <a:endParaRPr lang="en-US"/>
        </a:p>
      </dgm:t>
    </dgm:pt>
    <dgm:pt modelId="{EFF2E96A-C6F2-D240-AF1D-698CB2BB175E}" type="sibTrans" cxnId="{359C0340-62DF-9548-9F8B-DCB41B908034}">
      <dgm:prSet/>
      <dgm:spPr/>
      <dgm:t>
        <a:bodyPr/>
        <a:lstStyle/>
        <a:p>
          <a:endParaRPr lang="en-US"/>
        </a:p>
      </dgm:t>
    </dgm:pt>
    <dgm:pt modelId="{89525EEB-E107-0B4E-A4A9-735AE0227138}">
      <dgm:prSet/>
      <dgm:spPr>
        <a:solidFill>
          <a:schemeClr val="bg1"/>
        </a:solidFill>
        <a:ln>
          <a:solidFill>
            <a:srgbClr val="003300">
              <a:alpha val="90000"/>
            </a:srgbClr>
          </a:solidFill>
        </a:ln>
      </dgm:spPr>
      <dgm:t>
        <a:bodyPr/>
        <a:lstStyle/>
        <a:p>
          <a:pPr rtl="0"/>
          <a:r>
            <a:rPr lang="en-US" dirty="0" smtClean="0">
              <a:latin typeface="Franklin Gothic Book"/>
              <a:cs typeface="Franklin Gothic Book"/>
            </a:rPr>
            <a:t>Funding through Medicare cut by $36 billion through 2019.</a:t>
          </a:r>
          <a:endParaRPr lang="en-US" dirty="0">
            <a:latin typeface="Franklin Gothic Book"/>
            <a:cs typeface="Franklin Gothic Book"/>
          </a:endParaRPr>
        </a:p>
      </dgm:t>
    </dgm:pt>
    <dgm:pt modelId="{76099097-EE37-F943-B09A-C9EEF0B1CDA1}" type="parTrans" cxnId="{A893A36B-025A-6945-A466-5663488FDEB9}">
      <dgm:prSet/>
      <dgm:spPr/>
      <dgm:t>
        <a:bodyPr/>
        <a:lstStyle/>
        <a:p>
          <a:endParaRPr lang="en-US"/>
        </a:p>
      </dgm:t>
    </dgm:pt>
    <dgm:pt modelId="{2670281A-A065-C848-B0CD-F7801468D3F7}" type="sibTrans" cxnId="{A893A36B-025A-6945-A466-5663488FDEB9}">
      <dgm:prSet/>
      <dgm:spPr/>
      <dgm:t>
        <a:bodyPr/>
        <a:lstStyle/>
        <a:p>
          <a:endParaRPr lang="en-US"/>
        </a:p>
      </dgm:t>
    </dgm:pt>
    <dgm:pt modelId="{90211413-437D-D24B-A6EE-E5FBF6F92258}">
      <dgm:prSet/>
      <dgm:spPr>
        <a:solidFill>
          <a:schemeClr val="bg1"/>
        </a:solidFill>
        <a:ln>
          <a:solidFill>
            <a:srgbClr val="003300">
              <a:alpha val="90000"/>
            </a:srgbClr>
          </a:solidFill>
        </a:ln>
      </dgm:spPr>
      <dgm:t>
        <a:bodyPr/>
        <a:lstStyle/>
        <a:p>
          <a:pPr rtl="0"/>
          <a:r>
            <a:rPr lang="en-US" dirty="0" smtClean="0">
              <a:latin typeface="Franklin Gothic Book"/>
              <a:cs typeface="Franklin Gothic Book"/>
            </a:rPr>
            <a:t>Receive extra $1 billion annually – </a:t>
          </a:r>
          <a:r>
            <a:rPr lang="en-US" i="1" dirty="0" smtClean="0">
              <a:latin typeface="Franklin Gothic Book"/>
              <a:cs typeface="Franklin Gothic Book"/>
            </a:rPr>
            <a:t>maybe</a:t>
          </a:r>
          <a:r>
            <a:rPr lang="en-US" dirty="0" smtClean="0">
              <a:latin typeface="Franklin Gothic Book"/>
              <a:cs typeface="Franklin Gothic Book"/>
            </a:rPr>
            <a:t>!</a:t>
          </a:r>
          <a:endParaRPr lang="en-US" dirty="0">
            <a:latin typeface="Franklin Gothic Book"/>
            <a:cs typeface="Franklin Gothic Book"/>
          </a:endParaRPr>
        </a:p>
      </dgm:t>
    </dgm:pt>
    <dgm:pt modelId="{4C49DC54-D580-E04E-A050-5C78621CADB2}" type="parTrans" cxnId="{5E1892A0-39A2-7E4B-9901-E40C99E206D7}">
      <dgm:prSet/>
      <dgm:spPr/>
      <dgm:t>
        <a:bodyPr/>
        <a:lstStyle/>
        <a:p>
          <a:endParaRPr lang="en-US"/>
        </a:p>
      </dgm:t>
    </dgm:pt>
    <dgm:pt modelId="{4FC156E9-7B3D-774C-8C59-70E31816674B}" type="sibTrans" cxnId="{5E1892A0-39A2-7E4B-9901-E40C99E206D7}">
      <dgm:prSet/>
      <dgm:spPr/>
      <dgm:t>
        <a:bodyPr/>
        <a:lstStyle/>
        <a:p>
          <a:endParaRPr lang="en-US"/>
        </a:p>
      </dgm:t>
    </dgm:pt>
    <dgm:pt modelId="{6F37317B-0C5D-FF43-99FC-514230815E2D}" type="pres">
      <dgm:prSet presAssocID="{A849F8E6-9824-7741-BEF9-0D6C32F4448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F681EBC-2B2F-8F44-94BB-14419C4612B5}" type="pres">
      <dgm:prSet presAssocID="{CD19FD06-49D6-824C-A6D6-064E73DC160B}" presName="linNode" presStyleCnt="0"/>
      <dgm:spPr/>
    </dgm:pt>
    <dgm:pt modelId="{8EDC48AD-DCEA-4F43-9113-9234F889413D}" type="pres">
      <dgm:prSet presAssocID="{CD19FD06-49D6-824C-A6D6-064E73DC160B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B7FF82-FCBC-3D4A-900B-306D08370D0D}" type="pres">
      <dgm:prSet presAssocID="{CD19FD06-49D6-824C-A6D6-064E73DC160B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96DF6E-9CAC-324B-B82F-6F28AA27153F}" type="pres">
      <dgm:prSet presAssocID="{EFF2E96A-C6F2-D240-AF1D-698CB2BB175E}" presName="sp" presStyleCnt="0"/>
      <dgm:spPr/>
    </dgm:pt>
    <dgm:pt modelId="{A0039B8E-8C84-D241-B211-47AD69E5AB5D}" type="pres">
      <dgm:prSet presAssocID="{A68B8388-16C8-E84F-A65A-704A46CFDAA1}" presName="linNode" presStyleCnt="0"/>
      <dgm:spPr/>
    </dgm:pt>
    <dgm:pt modelId="{12D9B047-98E1-4646-88AF-21BE080C3DA4}" type="pres">
      <dgm:prSet presAssocID="{A68B8388-16C8-E84F-A65A-704A46CFDAA1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A1FAA6-934D-0347-B88A-8C1214FBEE83}" type="pres">
      <dgm:prSet presAssocID="{A68B8388-16C8-E84F-A65A-704A46CFDAA1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797DC8-22E9-AB4A-A814-722DA066F516}" type="pres">
      <dgm:prSet presAssocID="{D1D3F898-2BA9-974F-BE66-588ED27C9634}" presName="sp" presStyleCnt="0"/>
      <dgm:spPr/>
    </dgm:pt>
    <dgm:pt modelId="{A9DC1E8D-2365-2A49-892A-CB15E2042314}" type="pres">
      <dgm:prSet presAssocID="{F094250B-AD8B-5A4C-AADF-AE2775720147}" presName="linNode" presStyleCnt="0"/>
      <dgm:spPr/>
    </dgm:pt>
    <dgm:pt modelId="{05D82CCC-41C3-374F-89B9-25F7A344AE00}" type="pres">
      <dgm:prSet presAssocID="{F094250B-AD8B-5A4C-AADF-AE2775720147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AC4519-DBD2-924C-BE58-64F766357301}" type="pres">
      <dgm:prSet presAssocID="{F094250B-AD8B-5A4C-AADF-AE2775720147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59C0340-62DF-9548-9F8B-DCB41B908034}" srcId="{A849F8E6-9824-7741-BEF9-0D6C32F4448D}" destId="{CD19FD06-49D6-824C-A6D6-064E73DC160B}" srcOrd="0" destOrd="0" parTransId="{16BE52FA-D19F-0D4E-8245-1C215641A96A}" sibTransId="{EFF2E96A-C6F2-D240-AF1D-698CB2BB175E}"/>
    <dgm:cxn modelId="{44A5B373-CDAB-5C41-9076-96D558646771}" type="presOf" srcId="{90211413-437D-D24B-A6EE-E5FBF6F92258}" destId="{01AC4519-DBD2-924C-BE58-64F766357301}" srcOrd="0" destOrd="0" presId="urn:microsoft.com/office/officeart/2005/8/layout/vList5"/>
    <dgm:cxn modelId="{FCC45CDD-DFA5-CC43-922B-BCD7E7023408}" type="presOf" srcId="{CD19FD06-49D6-824C-A6D6-064E73DC160B}" destId="{8EDC48AD-DCEA-4F43-9113-9234F889413D}" srcOrd="0" destOrd="0" presId="urn:microsoft.com/office/officeart/2005/8/layout/vList5"/>
    <dgm:cxn modelId="{9B15F396-DEA8-D449-95B5-FAA5D1091F37}" type="presOf" srcId="{A68B8388-16C8-E84F-A65A-704A46CFDAA1}" destId="{12D9B047-98E1-4646-88AF-21BE080C3DA4}" srcOrd="0" destOrd="0" presId="urn:microsoft.com/office/officeart/2005/8/layout/vList5"/>
    <dgm:cxn modelId="{A893A36B-025A-6945-A466-5663488FDEB9}" srcId="{A68B8388-16C8-E84F-A65A-704A46CFDAA1}" destId="{89525EEB-E107-0B4E-A4A9-735AE0227138}" srcOrd="0" destOrd="0" parTransId="{76099097-EE37-F943-B09A-C9EEF0B1CDA1}" sibTransId="{2670281A-A065-C848-B0CD-F7801468D3F7}"/>
    <dgm:cxn modelId="{50443FA6-F484-6744-8488-1D570C2E7CC3}" srcId="{A849F8E6-9824-7741-BEF9-0D6C32F4448D}" destId="{F094250B-AD8B-5A4C-AADF-AE2775720147}" srcOrd="2" destOrd="0" parTransId="{44980B42-4BD0-F746-8BAC-A9BED12A76C7}" sibTransId="{96E5B39C-0C29-7E4B-BB65-E1B81BFD65A9}"/>
    <dgm:cxn modelId="{05FC2A00-ACFB-6347-977B-A4BEE9B42454}" type="presOf" srcId="{F094250B-AD8B-5A4C-AADF-AE2775720147}" destId="{05D82CCC-41C3-374F-89B9-25F7A344AE00}" srcOrd="0" destOrd="0" presId="urn:microsoft.com/office/officeart/2005/8/layout/vList5"/>
    <dgm:cxn modelId="{2B18FD8A-C905-C244-A22E-6CD776518B40}" srcId="{A849F8E6-9824-7741-BEF9-0D6C32F4448D}" destId="{A68B8388-16C8-E84F-A65A-704A46CFDAA1}" srcOrd="1" destOrd="0" parTransId="{24080F0F-C27B-404B-A57D-FB6A2F3D1CB9}" sibTransId="{D1D3F898-2BA9-974F-BE66-588ED27C9634}"/>
    <dgm:cxn modelId="{5E1892A0-39A2-7E4B-9901-E40C99E206D7}" srcId="{F094250B-AD8B-5A4C-AADF-AE2775720147}" destId="{90211413-437D-D24B-A6EE-E5FBF6F92258}" srcOrd="0" destOrd="0" parTransId="{4C49DC54-D580-E04E-A050-5C78621CADB2}" sibTransId="{4FC156E9-7B3D-774C-8C59-70E31816674B}"/>
    <dgm:cxn modelId="{533C847A-BF2D-F441-97B3-7123ECB4DE94}" type="presOf" srcId="{A849F8E6-9824-7741-BEF9-0D6C32F4448D}" destId="{6F37317B-0C5D-FF43-99FC-514230815E2D}" srcOrd="0" destOrd="0" presId="urn:microsoft.com/office/officeart/2005/8/layout/vList5"/>
    <dgm:cxn modelId="{F8E7C49D-53F0-8D47-A39D-B5260EF8ADC7}" type="presOf" srcId="{89525EEB-E107-0B4E-A4A9-735AE0227138}" destId="{D9A1FAA6-934D-0347-B88A-8C1214FBEE83}" srcOrd="0" destOrd="0" presId="urn:microsoft.com/office/officeart/2005/8/layout/vList5"/>
    <dgm:cxn modelId="{F49A40AA-1842-D149-B5AD-E2DDC3B9EBBF}" srcId="{CD19FD06-49D6-824C-A6D6-064E73DC160B}" destId="{2532BE70-C982-6247-B572-3FCFA25F89EF}" srcOrd="0" destOrd="0" parTransId="{BB204C9B-D835-1B40-9AC2-FE4A9C0C4EDA}" sibTransId="{12DF0111-E1E0-5645-8419-4ED660CDB10B}"/>
    <dgm:cxn modelId="{D44BD6BB-2F15-DC48-A387-DED3AA4B192C}" type="presOf" srcId="{2532BE70-C982-6247-B572-3FCFA25F89EF}" destId="{FEB7FF82-FCBC-3D4A-900B-306D08370D0D}" srcOrd="0" destOrd="0" presId="urn:microsoft.com/office/officeart/2005/8/layout/vList5"/>
    <dgm:cxn modelId="{D48B2D25-993C-034D-AFA6-84897395ED14}" type="presParOf" srcId="{6F37317B-0C5D-FF43-99FC-514230815E2D}" destId="{6F681EBC-2B2F-8F44-94BB-14419C4612B5}" srcOrd="0" destOrd="0" presId="urn:microsoft.com/office/officeart/2005/8/layout/vList5"/>
    <dgm:cxn modelId="{3982977E-861B-3D47-97E3-8A4CAFB149F6}" type="presParOf" srcId="{6F681EBC-2B2F-8F44-94BB-14419C4612B5}" destId="{8EDC48AD-DCEA-4F43-9113-9234F889413D}" srcOrd="0" destOrd="0" presId="urn:microsoft.com/office/officeart/2005/8/layout/vList5"/>
    <dgm:cxn modelId="{E6053208-7918-A349-986B-373BF224F43E}" type="presParOf" srcId="{6F681EBC-2B2F-8F44-94BB-14419C4612B5}" destId="{FEB7FF82-FCBC-3D4A-900B-306D08370D0D}" srcOrd="1" destOrd="0" presId="urn:microsoft.com/office/officeart/2005/8/layout/vList5"/>
    <dgm:cxn modelId="{C5F3B76D-329D-C74F-8A1F-9054BC094B1D}" type="presParOf" srcId="{6F37317B-0C5D-FF43-99FC-514230815E2D}" destId="{8B96DF6E-9CAC-324B-B82F-6F28AA27153F}" srcOrd="1" destOrd="0" presId="urn:microsoft.com/office/officeart/2005/8/layout/vList5"/>
    <dgm:cxn modelId="{6B43E1CC-1F15-1541-BC70-977E78EFC705}" type="presParOf" srcId="{6F37317B-0C5D-FF43-99FC-514230815E2D}" destId="{A0039B8E-8C84-D241-B211-47AD69E5AB5D}" srcOrd="2" destOrd="0" presId="urn:microsoft.com/office/officeart/2005/8/layout/vList5"/>
    <dgm:cxn modelId="{D6D5DE9F-CB08-2448-90C3-F54FCE307B0A}" type="presParOf" srcId="{A0039B8E-8C84-D241-B211-47AD69E5AB5D}" destId="{12D9B047-98E1-4646-88AF-21BE080C3DA4}" srcOrd="0" destOrd="0" presId="urn:microsoft.com/office/officeart/2005/8/layout/vList5"/>
    <dgm:cxn modelId="{0B6C169A-A2E6-C349-B64E-F5F8E02F9098}" type="presParOf" srcId="{A0039B8E-8C84-D241-B211-47AD69E5AB5D}" destId="{D9A1FAA6-934D-0347-B88A-8C1214FBEE83}" srcOrd="1" destOrd="0" presId="urn:microsoft.com/office/officeart/2005/8/layout/vList5"/>
    <dgm:cxn modelId="{C1661300-342C-9148-B3AA-C78AB591EB47}" type="presParOf" srcId="{6F37317B-0C5D-FF43-99FC-514230815E2D}" destId="{04797DC8-22E9-AB4A-A814-722DA066F516}" srcOrd="3" destOrd="0" presId="urn:microsoft.com/office/officeart/2005/8/layout/vList5"/>
    <dgm:cxn modelId="{D9E3E440-4E68-D342-9739-B064E0731503}" type="presParOf" srcId="{6F37317B-0C5D-FF43-99FC-514230815E2D}" destId="{A9DC1E8D-2365-2A49-892A-CB15E2042314}" srcOrd="4" destOrd="0" presId="urn:microsoft.com/office/officeart/2005/8/layout/vList5"/>
    <dgm:cxn modelId="{CED44231-A6D1-C040-9A84-773042F76E28}" type="presParOf" srcId="{A9DC1E8D-2365-2A49-892A-CB15E2042314}" destId="{05D82CCC-41C3-374F-89B9-25F7A344AE00}" srcOrd="0" destOrd="0" presId="urn:microsoft.com/office/officeart/2005/8/layout/vList5"/>
    <dgm:cxn modelId="{E012DB73-33E1-F542-88C5-FBDA3C914584}" type="presParOf" srcId="{A9DC1E8D-2365-2A49-892A-CB15E2042314}" destId="{01AC4519-DBD2-924C-BE58-64F76635730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5F43B4-F4D5-B444-A192-748890CB16B1}">
      <dsp:nvSpPr>
        <dsp:cNvPr id="0" name=""/>
        <dsp:cNvSpPr/>
      </dsp:nvSpPr>
      <dsp:spPr>
        <a:xfrm>
          <a:off x="473345" y="0"/>
          <a:ext cx="1688273" cy="1950720"/>
        </a:xfrm>
        <a:prstGeom prst="upArrow">
          <a:avLst/>
        </a:prstGeom>
        <a:solidFill>
          <a:schemeClr val="tx1"/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BCF6976-4054-AA45-8F56-134C05AE35D8}">
      <dsp:nvSpPr>
        <dsp:cNvPr id="0" name=""/>
        <dsp:cNvSpPr/>
      </dsp:nvSpPr>
      <dsp:spPr>
        <a:xfrm>
          <a:off x="1102730" y="0"/>
          <a:ext cx="1477692" cy="1950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2280" tIns="0" rIns="462280" bIns="462280" numCol="1" spcCol="1270" anchor="ctr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 </a:t>
          </a:r>
          <a:endParaRPr lang="en-US" sz="6500" kern="1200" dirty="0"/>
        </a:p>
      </dsp:txBody>
      <dsp:txXfrm>
        <a:off x="1102730" y="0"/>
        <a:ext cx="1477692" cy="1950720"/>
      </dsp:txXfrm>
    </dsp:sp>
    <dsp:sp modelId="{203C7326-F959-3249-B67B-4769EDBBA055}">
      <dsp:nvSpPr>
        <dsp:cNvPr id="0" name=""/>
        <dsp:cNvSpPr/>
      </dsp:nvSpPr>
      <dsp:spPr>
        <a:xfrm>
          <a:off x="734580" y="2113280"/>
          <a:ext cx="1688273" cy="1950720"/>
        </a:xfrm>
        <a:prstGeom prst="downArrow">
          <a:avLst/>
        </a:prstGeom>
        <a:solidFill>
          <a:schemeClr val="tx1"/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7A0EDF7-2882-4647-9E36-8BC6738C8BDF}">
      <dsp:nvSpPr>
        <dsp:cNvPr id="0" name=""/>
        <dsp:cNvSpPr/>
      </dsp:nvSpPr>
      <dsp:spPr>
        <a:xfrm>
          <a:off x="1363965" y="2113280"/>
          <a:ext cx="1477692" cy="1950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2280" tIns="0" rIns="462280" bIns="462280" numCol="1" spcCol="1270" anchor="ctr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 </a:t>
          </a:r>
          <a:endParaRPr lang="en-US" sz="6500" kern="1200" dirty="0"/>
        </a:p>
      </dsp:txBody>
      <dsp:txXfrm>
        <a:off x="1363965" y="2113280"/>
        <a:ext cx="1477692" cy="19507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0F847D-7054-E943-B148-58BFDE8E9F01}">
      <dsp:nvSpPr>
        <dsp:cNvPr id="0" name=""/>
        <dsp:cNvSpPr/>
      </dsp:nvSpPr>
      <dsp:spPr>
        <a:xfrm>
          <a:off x="2073" y="0"/>
          <a:ext cx="4243123" cy="1744919"/>
        </a:xfrm>
        <a:prstGeom prst="rect">
          <a:avLst/>
        </a:prstGeom>
        <a:solidFill>
          <a:srgbClr val="005148"/>
        </a:solidFill>
        <a:ln w="6350" cap="rnd" cmpd="sng" algn="ctr">
          <a:solidFill>
            <a:srgbClr val="003300"/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Franklin Gothic Medium"/>
              <a:cs typeface="Franklin Gothic Medium"/>
            </a:rPr>
            <a:t>Sometimes Lethal</a:t>
          </a:r>
          <a:endParaRPr lang="en-US" sz="2400" kern="1200" dirty="0">
            <a:latin typeface="Franklin Gothic Medium"/>
            <a:cs typeface="Franklin Gothic Medium"/>
          </a:endParaRPr>
        </a:p>
      </dsp:txBody>
      <dsp:txXfrm>
        <a:off x="2073" y="0"/>
        <a:ext cx="4243123" cy="1744919"/>
      </dsp:txXfrm>
    </dsp:sp>
    <dsp:sp modelId="{F8B4FD83-3BC9-384A-BBDF-B4A5FE02BF51}">
      <dsp:nvSpPr>
        <dsp:cNvPr id="0" name=""/>
        <dsp:cNvSpPr/>
      </dsp:nvSpPr>
      <dsp:spPr>
        <a:xfrm>
          <a:off x="2073" y="1744919"/>
          <a:ext cx="4243123" cy="0"/>
        </a:xfrm>
        <a:prstGeom prst="rect">
          <a:avLst/>
        </a:prstGeom>
        <a:solidFill>
          <a:schemeClr val="bg1">
            <a:lumMod val="90000"/>
          </a:schemeClr>
        </a:solidFill>
        <a:ln w="6350" cap="rnd" cmpd="sng" algn="ctr">
          <a:solidFill>
            <a:schemeClr val="tx1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rgbClr val="003300"/>
              </a:solidFill>
              <a:latin typeface="Franklin Gothic Book"/>
              <a:cs typeface="Franklin Gothic Book"/>
            </a:rPr>
            <a:t>Death rates 3.17 times higher (0.57% vs. 0.18%)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rgbClr val="003300"/>
              </a:solidFill>
              <a:latin typeface="Franklin Gothic Book"/>
              <a:cs typeface="Franklin Gothic Book"/>
            </a:rPr>
            <a:t>No improvement in rates over time</a:t>
          </a:r>
          <a:endParaRPr lang="en-US" sz="2000" kern="1200" dirty="0"/>
        </a:p>
      </dsp:txBody>
      <dsp:txXfrm>
        <a:off x="2073" y="1744919"/>
        <a:ext cx="4243123" cy="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0445FB-35F6-C04B-94CA-6C32EC9A67EF}">
      <dsp:nvSpPr>
        <dsp:cNvPr id="0" name=""/>
        <dsp:cNvSpPr/>
      </dsp:nvSpPr>
      <dsp:spPr>
        <a:xfrm>
          <a:off x="631860" y="0"/>
          <a:ext cx="7161087" cy="4485159"/>
        </a:xfrm>
        <a:prstGeom prst="rightArrow">
          <a:avLst/>
        </a:prstGeom>
        <a:solidFill>
          <a:schemeClr val="bg1"/>
        </a:solidFill>
        <a:ln>
          <a:solidFill>
            <a:srgbClr val="003300"/>
          </a:solidFill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C19905C-96C4-BA41-A839-C881347D167C}">
      <dsp:nvSpPr>
        <dsp:cNvPr id="0" name=""/>
        <dsp:cNvSpPr/>
      </dsp:nvSpPr>
      <dsp:spPr>
        <a:xfrm>
          <a:off x="515" y="1346130"/>
          <a:ext cx="4050838" cy="1792897"/>
        </a:xfrm>
        <a:prstGeom prst="roundRect">
          <a:avLst/>
        </a:prstGeom>
        <a:solidFill>
          <a:srgbClr val="005148"/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Franklin Gothic Medium"/>
              <a:cs typeface="Franklin Gothic Medium"/>
            </a:rPr>
            <a:t>Pre-2004</a:t>
          </a:r>
        </a:p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Franklin Gothic Book"/>
              <a:cs typeface="Franklin Gothic Book"/>
            </a:rPr>
            <a:t>HMOs were </a:t>
          </a:r>
          <a:r>
            <a:rPr lang="en-US" altLang="ja-JP" sz="2000" kern="1200" dirty="0" smtClean="0">
              <a:latin typeface="Franklin Gothic Book"/>
              <a:cs typeface="Franklin Gothic Book"/>
            </a:rPr>
            <a:t>“</a:t>
          </a:r>
          <a:r>
            <a:rPr lang="en-US" sz="2000" kern="1200" dirty="0" smtClean="0">
              <a:latin typeface="Franklin Gothic Book"/>
              <a:cs typeface="Franklin Gothic Book"/>
            </a:rPr>
            <a:t>cherry-picking</a:t>
          </a:r>
          <a:r>
            <a:rPr lang="en-US" altLang="ja-JP" sz="2000" kern="1200" dirty="0" smtClean="0">
              <a:latin typeface="Franklin Gothic Book"/>
              <a:cs typeface="Franklin Gothic Book"/>
            </a:rPr>
            <a:t>”</a:t>
          </a:r>
          <a:r>
            <a:rPr lang="en-US" sz="2000" kern="1200" dirty="0" smtClean="0">
              <a:latin typeface="Franklin Gothic Book"/>
              <a:cs typeface="Franklin Gothic Book"/>
            </a:rPr>
            <a:t> when payment adjusted only for age, sex and other demographics</a:t>
          </a:r>
          <a:endParaRPr lang="en-US" sz="2000" kern="1200" dirty="0">
            <a:latin typeface="Franklin Gothic Book"/>
            <a:cs typeface="Franklin Gothic Book"/>
          </a:endParaRPr>
        </a:p>
      </dsp:txBody>
      <dsp:txXfrm>
        <a:off x="88037" y="1433652"/>
        <a:ext cx="3875794" cy="1617853"/>
      </dsp:txXfrm>
    </dsp:sp>
    <dsp:sp modelId="{3998D1BF-935E-AA4F-8E63-9B5B08F09027}">
      <dsp:nvSpPr>
        <dsp:cNvPr id="0" name=""/>
        <dsp:cNvSpPr/>
      </dsp:nvSpPr>
      <dsp:spPr>
        <a:xfrm>
          <a:off x="4373454" y="1346130"/>
          <a:ext cx="4050838" cy="1792897"/>
        </a:xfrm>
        <a:prstGeom prst="roundRect">
          <a:avLst/>
        </a:prstGeom>
        <a:solidFill>
          <a:srgbClr val="005148"/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Franklin Gothic Medium"/>
              <a:cs typeface="Franklin Gothic Medium"/>
            </a:rPr>
            <a:t>Starting in 2004</a:t>
          </a:r>
        </a:p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000" kern="1200" dirty="0" smtClean="0">
              <a:latin typeface="Franklin Gothic Book"/>
              <a:cs typeface="Franklin Gothic Book"/>
            </a:rPr>
            <a:t>Risk adjustment formula </a:t>
          </a:r>
        </a:p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000" kern="1200" dirty="0" smtClean="0">
              <a:latin typeface="Franklin Gothic Book"/>
              <a:cs typeface="Franklin Gothic Book"/>
            </a:rPr>
            <a:t>added 70 diagnoses</a:t>
          </a:r>
        </a:p>
      </dsp:txBody>
      <dsp:txXfrm>
        <a:off x="4460976" y="1433652"/>
        <a:ext cx="3875794" cy="161785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AAF65E-01EF-5745-9A2F-2EBD8FE2D486}">
      <dsp:nvSpPr>
        <dsp:cNvPr id="0" name=""/>
        <dsp:cNvSpPr/>
      </dsp:nvSpPr>
      <dsp:spPr>
        <a:xfrm>
          <a:off x="169232" y="841806"/>
          <a:ext cx="3989283" cy="1246651"/>
        </a:xfrm>
        <a:prstGeom prst="rect">
          <a:avLst/>
        </a:prstGeom>
        <a:solidFill>
          <a:schemeClr val="bg1"/>
        </a:solidFill>
        <a:ln w="6350" cap="rnd" cmpd="sng" algn="ctr">
          <a:solidFill>
            <a:schemeClr val="tx1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4398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Franklin Gothic Book"/>
              <a:cs typeface="Franklin Gothic Book"/>
            </a:rPr>
            <a:t>UnitedHealth bought Monarch Healthcare – a Pioneer Medicare ACO with 2,300 physicians </a:t>
          </a:r>
          <a:endParaRPr lang="en-US" sz="2000" kern="1200" dirty="0">
            <a:latin typeface="Franklin Gothic Book"/>
            <a:cs typeface="Franklin Gothic Book"/>
          </a:endParaRPr>
        </a:p>
      </dsp:txBody>
      <dsp:txXfrm>
        <a:off x="169232" y="841806"/>
        <a:ext cx="3989283" cy="1246651"/>
      </dsp:txXfrm>
    </dsp:sp>
    <dsp:sp modelId="{A4D06DFD-F71A-E54F-AB78-561BFFA48950}">
      <dsp:nvSpPr>
        <dsp:cNvPr id="0" name=""/>
        <dsp:cNvSpPr/>
      </dsp:nvSpPr>
      <dsp:spPr>
        <a:xfrm>
          <a:off x="3011" y="661734"/>
          <a:ext cx="872655" cy="130898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>
          <a:solidFill>
            <a:srgbClr val="00330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7987D12-40AA-F341-A388-7B4F94928F46}">
      <dsp:nvSpPr>
        <dsp:cNvPr id="0" name=""/>
        <dsp:cNvSpPr/>
      </dsp:nvSpPr>
      <dsp:spPr>
        <a:xfrm>
          <a:off x="4535231" y="841459"/>
          <a:ext cx="3989283" cy="1246651"/>
        </a:xfrm>
        <a:prstGeom prst="rect">
          <a:avLst/>
        </a:prstGeom>
        <a:solidFill>
          <a:schemeClr val="bg1"/>
        </a:solidFill>
        <a:ln w="6350" cap="rnd" cmpd="sng" algn="ctr">
          <a:solidFill>
            <a:schemeClr val="tx1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4398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>
              <a:latin typeface="Franklin Gothic Book"/>
              <a:cs typeface="Franklin Gothic Book"/>
            </a:rPr>
            <a:t>Wellpoint paid $800 million for CareMore – a chain of 28 clinics with employed physicians</a:t>
          </a:r>
          <a:endParaRPr lang="en-US" sz="2000" kern="1200">
            <a:latin typeface="Franklin Gothic Book"/>
            <a:cs typeface="Franklin Gothic Book"/>
          </a:endParaRPr>
        </a:p>
      </dsp:txBody>
      <dsp:txXfrm>
        <a:off x="4535231" y="841459"/>
        <a:ext cx="3989283" cy="1246651"/>
      </dsp:txXfrm>
    </dsp:sp>
    <dsp:sp modelId="{C8920A03-2FDD-3742-84EF-B54C56BCD754}">
      <dsp:nvSpPr>
        <dsp:cNvPr id="0" name=""/>
        <dsp:cNvSpPr/>
      </dsp:nvSpPr>
      <dsp:spPr>
        <a:xfrm>
          <a:off x="4369011" y="662081"/>
          <a:ext cx="872655" cy="1307596"/>
        </a:xfrm>
        <a:prstGeom prst="rect">
          <a:avLst/>
        </a:prstGeom>
        <a:blipFill rotWithShape="0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rgbClr val="00330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51E422A-8B25-484C-83D4-73C9A8D9623A}">
      <dsp:nvSpPr>
        <dsp:cNvPr id="0" name=""/>
        <dsp:cNvSpPr/>
      </dsp:nvSpPr>
      <dsp:spPr>
        <a:xfrm>
          <a:off x="1328308" y="2411201"/>
          <a:ext cx="5870909" cy="1246651"/>
        </a:xfrm>
        <a:prstGeom prst="rect">
          <a:avLst/>
        </a:prstGeom>
        <a:solidFill>
          <a:schemeClr val="bg1"/>
        </a:solidFill>
        <a:ln w="6350" cap="rnd" cmpd="sng" algn="ctr">
          <a:solidFill>
            <a:schemeClr val="tx1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4398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Franklin Gothic Book"/>
              <a:cs typeface="Franklin Gothic Book"/>
            </a:rPr>
            <a:t>Humana purchased </a:t>
          </a:r>
          <a:r>
            <a:rPr lang="en-US" sz="2000" kern="1200" dirty="0" err="1" smtClean="0">
              <a:latin typeface="Franklin Gothic Book"/>
              <a:cs typeface="Franklin Gothic Book"/>
            </a:rPr>
            <a:t>SeniorBridge</a:t>
          </a:r>
          <a:r>
            <a:rPr lang="en-US" sz="2000" kern="1200" dirty="0" smtClean="0">
              <a:latin typeface="Franklin Gothic Book"/>
              <a:cs typeface="Franklin Gothic Book"/>
            </a:rPr>
            <a:t> – an in-home care manager with 1500 providers - and Concentra for $790 million – an urgent care and occupational health clinic firm </a:t>
          </a:r>
          <a:endParaRPr lang="en-US" sz="2000" kern="1200" dirty="0">
            <a:latin typeface="Franklin Gothic Book"/>
            <a:cs typeface="Franklin Gothic Book"/>
          </a:endParaRPr>
        </a:p>
      </dsp:txBody>
      <dsp:txXfrm>
        <a:off x="1328308" y="2411201"/>
        <a:ext cx="5870909" cy="1246651"/>
      </dsp:txXfrm>
    </dsp:sp>
    <dsp:sp modelId="{5FEE9DCC-56A0-7544-BEA8-746BBB53E9F2}">
      <dsp:nvSpPr>
        <dsp:cNvPr id="0" name=""/>
        <dsp:cNvSpPr/>
      </dsp:nvSpPr>
      <dsp:spPr>
        <a:xfrm>
          <a:off x="1212216" y="2231129"/>
          <a:ext cx="872655" cy="1308983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>
          <a:solidFill>
            <a:srgbClr val="00330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455AA2-8980-1D4C-B78F-6EA15D3507BB}">
      <dsp:nvSpPr>
        <dsp:cNvPr id="0" name=""/>
        <dsp:cNvSpPr/>
      </dsp:nvSpPr>
      <dsp:spPr>
        <a:xfrm>
          <a:off x="0" y="3605823"/>
          <a:ext cx="8534400" cy="591565"/>
        </a:xfrm>
        <a:prstGeom prst="rect">
          <a:avLst/>
        </a:prstGeom>
        <a:solidFill>
          <a:srgbClr val="005148"/>
        </a:solidFill>
        <a:ln>
          <a:solidFill>
            <a:srgbClr val="005148"/>
          </a:solidFill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Franklin Gothic Book"/>
              <a:cs typeface="Franklin Gothic Book"/>
            </a:rPr>
            <a:t>5. Hospitals/MDs delivering poor quality care should get fewer resources</a:t>
          </a:r>
          <a:endParaRPr lang="en-US" sz="2000" kern="1200" dirty="0">
            <a:latin typeface="Franklin Gothic Book"/>
            <a:cs typeface="Franklin Gothic Book"/>
          </a:endParaRPr>
        </a:p>
      </dsp:txBody>
      <dsp:txXfrm>
        <a:off x="0" y="3605823"/>
        <a:ext cx="8534400" cy="591565"/>
      </dsp:txXfrm>
    </dsp:sp>
    <dsp:sp modelId="{2D712E73-6B3F-7343-B323-5ECE39529F0A}">
      <dsp:nvSpPr>
        <dsp:cNvPr id="0" name=""/>
        <dsp:cNvSpPr/>
      </dsp:nvSpPr>
      <dsp:spPr>
        <a:xfrm rot="10800000">
          <a:off x="0" y="2704869"/>
          <a:ext cx="8534400" cy="909827"/>
        </a:xfrm>
        <a:prstGeom prst="upArrowCallout">
          <a:avLst/>
        </a:prstGeom>
        <a:solidFill>
          <a:srgbClr val="005148"/>
        </a:solidFill>
        <a:ln>
          <a:solidFill>
            <a:srgbClr val="005148"/>
          </a:solidFill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Franklin Gothic Book"/>
              <a:cs typeface="Franklin Gothic Book"/>
            </a:rPr>
            <a:t>4. Current payment system is too simple</a:t>
          </a:r>
          <a:endParaRPr lang="en-US" sz="2000" kern="1200" dirty="0">
            <a:latin typeface="Franklin Gothic Book"/>
            <a:cs typeface="Franklin Gothic Book"/>
          </a:endParaRPr>
        </a:p>
      </dsp:txBody>
      <dsp:txXfrm rot="10800000">
        <a:off x="0" y="2704869"/>
        <a:ext cx="8534400" cy="591178"/>
      </dsp:txXfrm>
    </dsp:sp>
    <dsp:sp modelId="{B56B5EA0-359D-DC42-8FC9-4448D358A947}">
      <dsp:nvSpPr>
        <dsp:cNvPr id="0" name=""/>
        <dsp:cNvSpPr/>
      </dsp:nvSpPr>
      <dsp:spPr>
        <a:xfrm rot="10800000">
          <a:off x="0" y="1803915"/>
          <a:ext cx="8534400" cy="909827"/>
        </a:xfrm>
        <a:prstGeom prst="upArrowCallout">
          <a:avLst/>
        </a:prstGeom>
        <a:solidFill>
          <a:srgbClr val="005148"/>
        </a:solidFill>
        <a:ln>
          <a:solidFill>
            <a:srgbClr val="005148"/>
          </a:solidFill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Franklin Gothic Book"/>
              <a:cs typeface="Franklin Gothic Book"/>
            </a:rPr>
            <a:t>3. Financial incentives will add to intrinsic motivation </a:t>
          </a:r>
          <a:endParaRPr lang="en-US" sz="2000" kern="1200" dirty="0">
            <a:latin typeface="Franklin Gothic Book"/>
            <a:cs typeface="Franklin Gothic Book"/>
          </a:endParaRPr>
        </a:p>
      </dsp:txBody>
      <dsp:txXfrm rot="10800000">
        <a:off x="0" y="1803915"/>
        <a:ext cx="8534400" cy="591178"/>
      </dsp:txXfrm>
    </dsp:sp>
    <dsp:sp modelId="{7557CE93-4815-0746-96BA-564B283B1B6D}">
      <dsp:nvSpPr>
        <dsp:cNvPr id="0" name=""/>
        <dsp:cNvSpPr/>
      </dsp:nvSpPr>
      <dsp:spPr>
        <a:xfrm rot="10800000">
          <a:off x="0" y="902961"/>
          <a:ext cx="8534400" cy="909827"/>
        </a:xfrm>
        <a:prstGeom prst="upArrowCallout">
          <a:avLst/>
        </a:prstGeom>
        <a:solidFill>
          <a:srgbClr val="005148"/>
        </a:solidFill>
        <a:ln>
          <a:solidFill>
            <a:srgbClr val="005148"/>
          </a:solidFill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Franklin Gothic Book"/>
              <a:cs typeface="Franklin Gothic Book"/>
            </a:rPr>
            <a:t>2. Individual variation is caused by variation in motivation</a:t>
          </a:r>
          <a:endParaRPr lang="en-US" sz="2000" kern="1200" dirty="0">
            <a:latin typeface="Franklin Gothic Book"/>
            <a:cs typeface="Franklin Gothic Book"/>
          </a:endParaRPr>
        </a:p>
      </dsp:txBody>
      <dsp:txXfrm rot="10800000">
        <a:off x="0" y="902961"/>
        <a:ext cx="8534400" cy="591178"/>
      </dsp:txXfrm>
    </dsp:sp>
    <dsp:sp modelId="{01246775-BA30-0541-BBAA-E208F8018C70}">
      <dsp:nvSpPr>
        <dsp:cNvPr id="0" name=""/>
        <dsp:cNvSpPr/>
      </dsp:nvSpPr>
      <dsp:spPr>
        <a:xfrm rot="10800000">
          <a:off x="0" y="2007"/>
          <a:ext cx="8534400" cy="909827"/>
        </a:xfrm>
        <a:prstGeom prst="upArrowCallout">
          <a:avLst/>
        </a:prstGeom>
        <a:solidFill>
          <a:srgbClr val="005148"/>
        </a:solidFill>
        <a:ln>
          <a:solidFill>
            <a:srgbClr val="005148"/>
          </a:solidFill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Franklin Gothic Book"/>
              <a:cs typeface="Franklin Gothic Book"/>
            </a:rPr>
            <a:t>1. Performance can be accurately ascertained</a:t>
          </a:r>
          <a:endParaRPr lang="en-US" sz="2000" kern="1200" dirty="0">
            <a:latin typeface="Franklin Gothic Book"/>
            <a:cs typeface="Franklin Gothic Book"/>
          </a:endParaRPr>
        </a:p>
      </dsp:txBody>
      <dsp:txXfrm rot="10800000">
        <a:off x="0" y="2007"/>
        <a:ext cx="8534400" cy="59117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10D859-8DAE-4F47-A6EA-DF23F7168BA4}">
      <dsp:nvSpPr>
        <dsp:cNvPr id="0" name=""/>
        <dsp:cNvSpPr/>
      </dsp:nvSpPr>
      <dsp:spPr>
        <a:xfrm>
          <a:off x="0" y="300378"/>
          <a:ext cx="8082183" cy="1291500"/>
        </a:xfrm>
        <a:prstGeom prst="rect">
          <a:avLst/>
        </a:prstGeom>
        <a:solidFill>
          <a:schemeClr val="lt1">
            <a:hueOff val="0"/>
            <a:satOff val="0"/>
            <a:lumOff val="0"/>
          </a:schemeClr>
        </a:solidFill>
        <a:ln w="6350" cap="rnd" cmpd="sng" algn="ctr">
          <a:solidFill>
            <a:schemeClr val="tx1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7267" tIns="416560" rIns="627267" bIns="170688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>
              <a:latin typeface="Franklin Gothic Book"/>
              <a:cs typeface="Franklin Gothic Book"/>
            </a:rPr>
            <a:t>Illegal promotion (Paxil and </a:t>
          </a:r>
          <a:r>
            <a:rPr lang="en-US" sz="2400" kern="1200" dirty="0" err="1" smtClean="0">
              <a:latin typeface="Franklin Gothic Book"/>
              <a:cs typeface="Franklin Gothic Book"/>
            </a:rPr>
            <a:t>Wellbutrin</a:t>
          </a:r>
          <a:r>
            <a:rPr lang="en-US" sz="2400" kern="1200" dirty="0" smtClean="0">
              <a:latin typeface="Franklin Gothic Book"/>
              <a:cs typeface="Franklin Gothic Book"/>
            </a:rPr>
            <a:t>)</a:t>
          </a:r>
          <a:endParaRPr lang="en-US" sz="2400" kern="1200" dirty="0">
            <a:latin typeface="Franklin Gothic Book"/>
            <a:cs typeface="Franklin Gothic Book"/>
          </a:endParaRP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>
              <a:latin typeface="Franklin Gothic Book"/>
              <a:cs typeface="Franklin Gothic Book"/>
            </a:rPr>
            <a:t>Hiding safety problems (Avandia)</a:t>
          </a:r>
          <a:endParaRPr lang="en-US" sz="2400" kern="1200" dirty="0">
            <a:latin typeface="Franklin Gothic Book"/>
            <a:cs typeface="Franklin Gothic Book"/>
          </a:endParaRPr>
        </a:p>
      </dsp:txBody>
      <dsp:txXfrm>
        <a:off x="0" y="300378"/>
        <a:ext cx="8082183" cy="1291500"/>
      </dsp:txXfrm>
    </dsp:sp>
    <dsp:sp modelId="{D74F2C66-4437-AD43-AA99-6E6845B61BAF}">
      <dsp:nvSpPr>
        <dsp:cNvPr id="0" name=""/>
        <dsp:cNvSpPr/>
      </dsp:nvSpPr>
      <dsp:spPr>
        <a:xfrm>
          <a:off x="404109" y="5178"/>
          <a:ext cx="5657528" cy="590400"/>
        </a:xfrm>
        <a:prstGeom prst="roundRect">
          <a:avLst/>
        </a:prstGeom>
        <a:solidFill>
          <a:srgbClr val="005148"/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3841" tIns="0" rIns="213841" bIns="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Franklin Gothic Medium"/>
              <a:cs typeface="Franklin Gothic Medium"/>
            </a:rPr>
            <a:t>Glaxo</a:t>
          </a:r>
          <a:r>
            <a:rPr lang="en-US" sz="2400" kern="1200" dirty="0" smtClean="0">
              <a:latin typeface="Franklin Gothic Medium"/>
              <a:cs typeface="Franklin Gothic Medium"/>
            </a:rPr>
            <a:t> - $3 billion</a:t>
          </a:r>
          <a:endParaRPr lang="en-US" sz="2400" kern="1200" dirty="0">
            <a:latin typeface="Franklin Gothic Medium"/>
            <a:cs typeface="Franklin Gothic Medium"/>
          </a:endParaRPr>
        </a:p>
      </dsp:txBody>
      <dsp:txXfrm>
        <a:off x="432930" y="33999"/>
        <a:ext cx="5599886" cy="532758"/>
      </dsp:txXfrm>
    </dsp:sp>
    <dsp:sp modelId="{1693D5CC-8D34-5147-97A8-8AE4304EA7D6}">
      <dsp:nvSpPr>
        <dsp:cNvPr id="0" name=""/>
        <dsp:cNvSpPr/>
      </dsp:nvSpPr>
      <dsp:spPr>
        <a:xfrm>
          <a:off x="0" y="1995078"/>
          <a:ext cx="8082183" cy="913500"/>
        </a:xfrm>
        <a:prstGeom prst="rect">
          <a:avLst/>
        </a:prstGeom>
        <a:solidFill>
          <a:schemeClr val="lt1">
            <a:hueOff val="0"/>
            <a:satOff val="0"/>
            <a:lumOff val="0"/>
          </a:schemeClr>
        </a:solidFill>
        <a:ln w="6350" cap="rnd" cmpd="sng" algn="ctr">
          <a:solidFill>
            <a:schemeClr val="tx1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7267" tIns="416560" rIns="627267" bIns="170688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>
              <a:latin typeface="Franklin Gothic Book"/>
              <a:cs typeface="Franklin Gothic Book"/>
            </a:rPr>
            <a:t>Illegal marketing (</a:t>
          </a:r>
          <a:r>
            <a:rPr lang="en-US" sz="2400" kern="1200" dirty="0" err="1" smtClean="0">
              <a:latin typeface="Franklin Gothic Book"/>
              <a:cs typeface="Franklin Gothic Book"/>
            </a:rPr>
            <a:t>Risperidal</a:t>
          </a:r>
          <a:r>
            <a:rPr lang="en-US" sz="2400" kern="1200" dirty="0" smtClean="0">
              <a:latin typeface="Franklin Gothic Book"/>
              <a:cs typeface="Franklin Gothic Book"/>
            </a:rPr>
            <a:t>)</a:t>
          </a:r>
          <a:endParaRPr lang="en-US" sz="2400" kern="1200" dirty="0">
            <a:latin typeface="Franklin Gothic Book"/>
            <a:cs typeface="Franklin Gothic Book"/>
          </a:endParaRPr>
        </a:p>
      </dsp:txBody>
      <dsp:txXfrm>
        <a:off x="0" y="1995078"/>
        <a:ext cx="8082183" cy="913500"/>
      </dsp:txXfrm>
    </dsp:sp>
    <dsp:sp modelId="{375B3279-E2BD-674C-ABFF-8CB6C955D419}">
      <dsp:nvSpPr>
        <dsp:cNvPr id="0" name=""/>
        <dsp:cNvSpPr/>
      </dsp:nvSpPr>
      <dsp:spPr>
        <a:xfrm>
          <a:off x="404109" y="1699878"/>
          <a:ext cx="5657528" cy="590400"/>
        </a:xfrm>
        <a:prstGeom prst="roundRect">
          <a:avLst/>
        </a:prstGeom>
        <a:solidFill>
          <a:srgbClr val="005148"/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3841" tIns="0" rIns="213841" bIns="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Franklin Gothic Medium"/>
              <a:cs typeface="Franklin Gothic Medium"/>
            </a:rPr>
            <a:t>Johnson &amp; Johnson – over $2 billion</a:t>
          </a:r>
          <a:endParaRPr lang="en-US" sz="2400" kern="1200" dirty="0">
            <a:latin typeface="Franklin Gothic Medium"/>
            <a:cs typeface="Franklin Gothic Medium"/>
          </a:endParaRPr>
        </a:p>
      </dsp:txBody>
      <dsp:txXfrm>
        <a:off x="432930" y="1728699"/>
        <a:ext cx="5599886" cy="532758"/>
      </dsp:txXfrm>
    </dsp:sp>
    <dsp:sp modelId="{01F098E9-683D-EB46-A77E-E93B5025F9ED}">
      <dsp:nvSpPr>
        <dsp:cNvPr id="0" name=""/>
        <dsp:cNvSpPr/>
      </dsp:nvSpPr>
      <dsp:spPr>
        <a:xfrm>
          <a:off x="0" y="3311778"/>
          <a:ext cx="8082183" cy="913500"/>
        </a:xfrm>
        <a:prstGeom prst="rect">
          <a:avLst/>
        </a:prstGeom>
        <a:solidFill>
          <a:schemeClr val="lt1">
            <a:hueOff val="0"/>
            <a:satOff val="0"/>
            <a:lumOff val="0"/>
          </a:schemeClr>
        </a:solidFill>
        <a:ln w="6350" cap="rnd" cmpd="sng" algn="ctr">
          <a:solidFill>
            <a:schemeClr val="tx1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7267" tIns="416560" rIns="627267" bIns="170688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>
              <a:latin typeface="Franklin Gothic Book"/>
              <a:cs typeface="Franklin Gothic Book"/>
            </a:rPr>
            <a:t>Illegal marketing (Depakote)</a:t>
          </a:r>
          <a:endParaRPr lang="en-US" sz="2400" kern="1200" dirty="0">
            <a:latin typeface="Franklin Gothic Book"/>
            <a:cs typeface="Franklin Gothic Book"/>
          </a:endParaRPr>
        </a:p>
      </dsp:txBody>
      <dsp:txXfrm>
        <a:off x="0" y="3311778"/>
        <a:ext cx="8082183" cy="913500"/>
      </dsp:txXfrm>
    </dsp:sp>
    <dsp:sp modelId="{45C6E3BD-A225-DD4E-8A48-CF10A9ABE165}">
      <dsp:nvSpPr>
        <dsp:cNvPr id="0" name=""/>
        <dsp:cNvSpPr/>
      </dsp:nvSpPr>
      <dsp:spPr>
        <a:xfrm>
          <a:off x="404109" y="3016578"/>
          <a:ext cx="5657528" cy="590400"/>
        </a:xfrm>
        <a:prstGeom prst="roundRect">
          <a:avLst/>
        </a:prstGeom>
        <a:solidFill>
          <a:srgbClr val="005148"/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3841" tIns="0" rIns="213841" bIns="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Franklin Gothic Medium"/>
              <a:cs typeface="Franklin Gothic Medium"/>
            </a:rPr>
            <a:t>Abbott - $1.6 billion</a:t>
          </a:r>
          <a:endParaRPr lang="en-US" sz="2400" kern="1200" dirty="0">
            <a:latin typeface="Franklin Gothic Medium"/>
            <a:cs typeface="Franklin Gothic Medium"/>
          </a:endParaRPr>
        </a:p>
      </dsp:txBody>
      <dsp:txXfrm>
        <a:off x="432930" y="3045399"/>
        <a:ext cx="5599886" cy="53275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B7FF82-FCBC-3D4A-900B-306D08370D0D}">
      <dsp:nvSpPr>
        <dsp:cNvPr id="0" name=""/>
        <dsp:cNvSpPr/>
      </dsp:nvSpPr>
      <dsp:spPr>
        <a:xfrm rot="5400000">
          <a:off x="5064614" y="-1967067"/>
          <a:ext cx="1063026" cy="5266944"/>
        </a:xfrm>
        <a:prstGeom prst="round2SameRect">
          <a:avLst/>
        </a:prstGeom>
        <a:solidFill>
          <a:schemeClr val="bg1"/>
        </a:solidFill>
        <a:ln w="6350" cap="rnd" cmpd="sng" algn="ctr">
          <a:solidFill>
            <a:srgbClr val="003300">
              <a:alpha val="90000"/>
            </a:srgb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>
              <a:latin typeface="Franklin Gothic Book"/>
              <a:cs typeface="Franklin Gothic Book"/>
            </a:rPr>
            <a:t>Reduced from ~50M to ~30M in 2019, </a:t>
          </a:r>
          <a:r>
            <a:rPr lang="en-US" sz="2200" i="1" kern="1200" dirty="0" smtClean="0">
              <a:latin typeface="Franklin Gothic Book"/>
              <a:cs typeface="Franklin Gothic Book"/>
            </a:rPr>
            <a:t>i.e.,</a:t>
          </a:r>
          <a:r>
            <a:rPr lang="en-US" sz="2200" kern="1200" dirty="0" smtClean="0">
              <a:latin typeface="Franklin Gothic Book"/>
              <a:cs typeface="Franklin Gothic Book"/>
            </a:rPr>
            <a:t> from 17% to 11% of population.</a:t>
          </a:r>
          <a:endParaRPr lang="en-US" sz="2200" kern="1200" dirty="0">
            <a:latin typeface="Franklin Gothic Book"/>
            <a:cs typeface="Franklin Gothic Book"/>
          </a:endParaRPr>
        </a:p>
      </dsp:txBody>
      <dsp:txXfrm rot="-5400000">
        <a:off x="2962656" y="186784"/>
        <a:ext cx="5215051" cy="959240"/>
      </dsp:txXfrm>
    </dsp:sp>
    <dsp:sp modelId="{8EDC48AD-DCEA-4F43-9113-9234F889413D}">
      <dsp:nvSpPr>
        <dsp:cNvPr id="0" name=""/>
        <dsp:cNvSpPr/>
      </dsp:nvSpPr>
      <dsp:spPr>
        <a:xfrm>
          <a:off x="0" y="2013"/>
          <a:ext cx="2962656" cy="1328782"/>
        </a:xfrm>
        <a:prstGeom prst="roundRect">
          <a:avLst/>
        </a:prstGeom>
        <a:solidFill>
          <a:srgbClr val="005148"/>
        </a:solidFill>
        <a:ln>
          <a:solidFill>
            <a:srgbClr val="003300"/>
          </a:solidFill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latin typeface="Franklin Gothic Medium"/>
              <a:cs typeface="Franklin Gothic Medium"/>
            </a:rPr>
            <a:t>Number of Uninsured</a:t>
          </a:r>
          <a:endParaRPr lang="en-US" sz="3200" kern="1200" dirty="0">
            <a:latin typeface="Franklin Gothic Medium"/>
            <a:cs typeface="Franklin Gothic Medium"/>
          </a:endParaRPr>
        </a:p>
      </dsp:txBody>
      <dsp:txXfrm>
        <a:off x="64866" y="66879"/>
        <a:ext cx="2832924" cy="1199050"/>
      </dsp:txXfrm>
    </dsp:sp>
    <dsp:sp modelId="{D9A1FAA6-934D-0347-B88A-8C1214FBEE83}">
      <dsp:nvSpPr>
        <dsp:cNvPr id="0" name=""/>
        <dsp:cNvSpPr/>
      </dsp:nvSpPr>
      <dsp:spPr>
        <a:xfrm rot="5400000">
          <a:off x="5064614" y="-571845"/>
          <a:ext cx="1063026" cy="5266944"/>
        </a:xfrm>
        <a:prstGeom prst="round2SameRect">
          <a:avLst/>
        </a:prstGeom>
        <a:solidFill>
          <a:schemeClr val="bg1"/>
        </a:solidFill>
        <a:ln w="6350" cap="rnd" cmpd="sng" algn="ctr">
          <a:solidFill>
            <a:srgbClr val="003300">
              <a:alpha val="90000"/>
            </a:srgb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>
              <a:latin typeface="Franklin Gothic Book"/>
              <a:cs typeface="Franklin Gothic Book"/>
            </a:rPr>
            <a:t>Funding through Medicare cut by $36 billion through 2019.</a:t>
          </a:r>
          <a:endParaRPr lang="en-US" sz="2200" kern="1200" dirty="0">
            <a:latin typeface="Franklin Gothic Book"/>
            <a:cs typeface="Franklin Gothic Book"/>
          </a:endParaRPr>
        </a:p>
      </dsp:txBody>
      <dsp:txXfrm rot="-5400000">
        <a:off x="2962656" y="1582006"/>
        <a:ext cx="5215051" cy="959240"/>
      </dsp:txXfrm>
    </dsp:sp>
    <dsp:sp modelId="{12D9B047-98E1-4646-88AF-21BE080C3DA4}">
      <dsp:nvSpPr>
        <dsp:cNvPr id="0" name=""/>
        <dsp:cNvSpPr/>
      </dsp:nvSpPr>
      <dsp:spPr>
        <a:xfrm>
          <a:off x="0" y="1397235"/>
          <a:ext cx="2962656" cy="1328782"/>
        </a:xfrm>
        <a:prstGeom prst="roundRect">
          <a:avLst/>
        </a:prstGeom>
        <a:solidFill>
          <a:srgbClr val="005148"/>
        </a:solidFill>
        <a:ln>
          <a:solidFill>
            <a:srgbClr val="003300"/>
          </a:solidFill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latin typeface="Franklin Gothic Medium"/>
              <a:cs typeface="Franklin Gothic Medium"/>
            </a:rPr>
            <a:t>Safety-Net Hospitals</a:t>
          </a:r>
          <a:endParaRPr lang="en-US" sz="3200" kern="1200" dirty="0">
            <a:latin typeface="Franklin Gothic Medium"/>
            <a:cs typeface="Franklin Gothic Medium"/>
          </a:endParaRPr>
        </a:p>
      </dsp:txBody>
      <dsp:txXfrm>
        <a:off x="64866" y="1462101"/>
        <a:ext cx="2832924" cy="1199050"/>
      </dsp:txXfrm>
    </dsp:sp>
    <dsp:sp modelId="{01AC4519-DBD2-924C-BE58-64F766357301}">
      <dsp:nvSpPr>
        <dsp:cNvPr id="0" name=""/>
        <dsp:cNvSpPr/>
      </dsp:nvSpPr>
      <dsp:spPr>
        <a:xfrm rot="5400000">
          <a:off x="5064614" y="823376"/>
          <a:ext cx="1063026" cy="5266944"/>
        </a:xfrm>
        <a:prstGeom prst="round2SameRect">
          <a:avLst/>
        </a:prstGeom>
        <a:solidFill>
          <a:schemeClr val="bg1"/>
        </a:solidFill>
        <a:ln w="6350" cap="rnd" cmpd="sng" algn="ctr">
          <a:solidFill>
            <a:srgbClr val="003300">
              <a:alpha val="90000"/>
            </a:srgb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>
              <a:latin typeface="Franklin Gothic Book"/>
              <a:cs typeface="Franklin Gothic Book"/>
            </a:rPr>
            <a:t>Receive extra $1 billion annually – </a:t>
          </a:r>
          <a:r>
            <a:rPr lang="en-US" sz="2200" i="1" kern="1200" dirty="0" smtClean="0">
              <a:latin typeface="Franklin Gothic Book"/>
              <a:cs typeface="Franklin Gothic Book"/>
            </a:rPr>
            <a:t>maybe</a:t>
          </a:r>
          <a:r>
            <a:rPr lang="en-US" sz="2200" kern="1200" dirty="0" smtClean="0">
              <a:latin typeface="Franklin Gothic Book"/>
              <a:cs typeface="Franklin Gothic Book"/>
            </a:rPr>
            <a:t>!</a:t>
          </a:r>
          <a:endParaRPr lang="en-US" sz="2200" kern="1200" dirty="0">
            <a:latin typeface="Franklin Gothic Book"/>
            <a:cs typeface="Franklin Gothic Book"/>
          </a:endParaRPr>
        </a:p>
      </dsp:txBody>
      <dsp:txXfrm rot="-5400000">
        <a:off x="2962656" y="2977228"/>
        <a:ext cx="5215051" cy="959240"/>
      </dsp:txXfrm>
    </dsp:sp>
    <dsp:sp modelId="{05D82CCC-41C3-374F-89B9-25F7A344AE00}">
      <dsp:nvSpPr>
        <dsp:cNvPr id="0" name=""/>
        <dsp:cNvSpPr/>
      </dsp:nvSpPr>
      <dsp:spPr>
        <a:xfrm>
          <a:off x="0" y="2792456"/>
          <a:ext cx="2962656" cy="1328782"/>
        </a:xfrm>
        <a:prstGeom prst="roundRect">
          <a:avLst/>
        </a:prstGeom>
        <a:solidFill>
          <a:srgbClr val="005148"/>
        </a:solidFill>
        <a:ln>
          <a:solidFill>
            <a:srgbClr val="003300"/>
          </a:solidFill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latin typeface="Franklin Gothic Medium"/>
              <a:cs typeface="Franklin Gothic Medium"/>
            </a:rPr>
            <a:t>Community Health Centers</a:t>
          </a:r>
          <a:endParaRPr lang="en-US" sz="3200" kern="1200" dirty="0">
            <a:latin typeface="Franklin Gothic Medium"/>
            <a:cs typeface="Franklin Gothic Medium"/>
          </a:endParaRPr>
        </a:p>
      </dsp:txBody>
      <dsp:txXfrm>
        <a:off x="64866" y="2857322"/>
        <a:ext cx="2832924" cy="11990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6BB0F5-B18E-49BF-82D7-5A3DEE366287}" type="datetimeFigureOut">
              <a:rPr lang="en-US" smtClean="0"/>
              <a:pPr/>
              <a:t>11/12/2012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026ED2-2FD1-4886-989E-098E068F89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764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47D544-EA0A-4626-BA0E-38E67E3064A9}" type="slidenum">
              <a:rPr lang="en-US"/>
              <a:pPr/>
              <a:t>5</a:t>
            </a:fld>
            <a:endParaRPr lang="en-US"/>
          </a:p>
        </p:txBody>
      </p:sp>
      <p:sp>
        <p:nvSpPr>
          <p:cNvPr id="110595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914079FD-2CA3-4EE2-B67E-854A777A1B7B}" type="slidenum">
              <a:rPr lang="en-US" sz="1200">
                <a:latin typeface="Arial" pitchFamily="34" charset="0"/>
              </a:rPr>
              <a:pPr algn="r" eaLnBrk="1" hangingPunct="1"/>
              <a:t>5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11059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7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1046163" y="4352925"/>
            <a:ext cx="4770437" cy="2235200"/>
          </a:xfrm>
          <a:noFill/>
          <a:ln>
            <a:solidFill>
              <a:srgbClr val="000000"/>
            </a:solidFill>
          </a:ln>
        </p:spPr>
        <p:txBody>
          <a:bodyPr>
            <a:spAutoFit/>
          </a:bodyPr>
          <a:lstStyle/>
          <a:p>
            <a:pPr marL="193675" indent="-193675" eaLnBrk="1" hangingPunct="1">
              <a:lnSpc>
                <a:spcPct val="97000"/>
              </a:lnSpc>
              <a:spcBef>
                <a:spcPct val="0"/>
              </a:spcBef>
              <a:buSzPct val="45000"/>
              <a:tabLst>
                <a:tab pos="649288" algn="l"/>
                <a:tab pos="1298575" algn="l"/>
                <a:tab pos="1947863" algn="l"/>
                <a:tab pos="2597150" algn="l"/>
                <a:tab pos="3248025" algn="l"/>
                <a:tab pos="3897313" algn="l"/>
                <a:tab pos="4546600" algn="l"/>
              </a:tabLst>
            </a:pPr>
            <a:r>
              <a:rPr lang="en-GB" smtClean="0">
                <a:ea typeface="Gothic"/>
                <a:cs typeface="Gothic"/>
              </a:rPr>
              <a:t>Figure 2 Clinics Scheduling Specialty Care Appointments for Children, According to Type of Insurance. Public insurance was reported by callers as the Illinois Medicaid–Children's Health Insurance Program (CHIP) umbrella program; private insurance was reported by callers as Blue Cross Blue Shield. Each of the 273 clinics was called twice (for a total of 546 calls) by the same caller, with only insurance coverage varying between the two calls: once reporting Medicaid–CHIP coverage and once reporting private coverage. Calls were made 1 month apart, and the order of the reported insurance status was randomly assigned. Asthma clinics included 38 allergy–immunology clinics and 6 pulmonary disease clinics.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1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7FC4725-73F3-684D-AE1B-86AFE34A60B8}" type="slidenum">
              <a:rPr lang="en-US" sz="1200"/>
              <a:pPr/>
              <a:t>92</a:t>
            </a:fld>
            <a:endParaRPr lang="en-US" sz="1200"/>
          </a:p>
        </p:txBody>
      </p:sp>
      <p:sp>
        <p:nvSpPr>
          <p:cNvPr id="474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4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25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56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7317E6-000B-4C80-A04F-E0BC18A76F4E}" type="slidenum">
              <a:rPr lang="en-US"/>
              <a:pPr/>
              <a:t>59</a:t>
            </a:fld>
            <a:endParaRPr lang="en-US"/>
          </a:p>
        </p:txBody>
      </p:sp>
      <p:sp>
        <p:nvSpPr>
          <p:cNvPr id="854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54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97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/>
            <a:fld id="{6AB58015-7DDF-AA4C-B669-3039750722E4}" type="slidenum">
              <a:rPr lang="en-US" sz="1200"/>
              <a:pPr algn="r"/>
              <a:t>60</a:t>
            </a:fld>
            <a:endParaRPr lang="en-US" sz="1200"/>
          </a:p>
        </p:txBody>
      </p:sp>
      <p:sp>
        <p:nvSpPr>
          <p:cNvPr id="413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3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3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/>
            <a:fld id="{A59B0536-09DE-FE43-938F-31F37C377759}" type="slidenum">
              <a:rPr lang="en-US" sz="1200"/>
              <a:pPr algn="r"/>
              <a:t>62</a:t>
            </a:fld>
            <a:endParaRPr lang="en-US" sz="1200"/>
          </a:p>
        </p:txBody>
      </p:sp>
      <p:sp>
        <p:nvSpPr>
          <p:cNvPr id="417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7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A7FFA2B-061A-A54C-8A8A-DFE1769E76DC}" type="slidenum">
              <a:rPr lang="en-US" sz="1200"/>
              <a:pPr/>
              <a:t>78</a:t>
            </a:fld>
            <a:endParaRPr lang="en-US" sz="1200"/>
          </a:p>
        </p:txBody>
      </p:sp>
      <p:sp>
        <p:nvSpPr>
          <p:cNvPr id="451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1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1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7FC4725-73F3-684D-AE1B-86AFE34A60B8}" type="slidenum">
              <a:rPr lang="en-US" sz="1200"/>
              <a:pPr/>
              <a:t>87</a:t>
            </a:fld>
            <a:endParaRPr lang="en-US" sz="1200"/>
          </a:p>
        </p:txBody>
      </p:sp>
      <p:sp>
        <p:nvSpPr>
          <p:cNvPr id="474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4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1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7FC4725-73F3-684D-AE1B-86AFE34A60B8}" type="slidenum">
              <a:rPr lang="en-US" sz="1200"/>
              <a:pPr/>
              <a:t>91</a:t>
            </a:fld>
            <a:endParaRPr lang="en-US" sz="1200"/>
          </a:p>
        </p:txBody>
      </p:sp>
      <p:sp>
        <p:nvSpPr>
          <p:cNvPr id="474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4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9596" y="1325366"/>
            <a:ext cx="4136204" cy="466446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25366"/>
            <a:ext cx="4136204" cy="466446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75000"/>
              </a:schemeClr>
            </a:gs>
            <a:gs pos="50000">
              <a:schemeClr val="bg1">
                <a:lumMod val="90000"/>
              </a:schemeClr>
            </a:gs>
            <a:gs pos="100000">
              <a:srgbClr val="D8E4B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9596" y="171898"/>
            <a:ext cx="842480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9596" y="1315092"/>
            <a:ext cx="8424809" cy="46747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6000109"/>
            <a:ext cx="9144000" cy="857892"/>
          </a:xfrm>
          <a:prstGeom prst="rect">
            <a:avLst/>
          </a:prstGeom>
          <a:gradFill>
            <a:gsLst>
              <a:gs pos="27000">
                <a:schemeClr val="accent1"/>
              </a:gs>
              <a:gs pos="50000">
                <a:schemeClr val="accent1"/>
              </a:gs>
              <a:gs pos="100000">
                <a:schemeClr val="tx1"/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PNHP-logo.jpg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8" t="4936" r="2437" b="13073"/>
          <a:stretch/>
        </p:blipFill>
        <p:spPr>
          <a:xfrm>
            <a:off x="0" y="6005093"/>
            <a:ext cx="3968941" cy="85290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4" r:id="rId3"/>
    <p:sldLayoutId id="2147483650" r:id="rId4"/>
    <p:sldLayoutId id="2147483652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Franklin Gothic Medium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•"/>
        <a:defRPr sz="3200" kern="1200">
          <a:solidFill>
            <a:schemeClr val="tx1"/>
          </a:solidFill>
          <a:latin typeface="Franklin Gothic Medium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•"/>
        <a:defRPr sz="2800" kern="1200">
          <a:solidFill>
            <a:schemeClr val="tx1"/>
          </a:solidFill>
          <a:latin typeface="Franklin Gothic Medium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•"/>
        <a:defRPr sz="2400" kern="1200">
          <a:solidFill>
            <a:schemeClr val="tx1"/>
          </a:solidFill>
          <a:latin typeface="Franklin Gothic Medium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•"/>
        <a:defRPr sz="2000" kern="1200">
          <a:solidFill>
            <a:schemeClr val="tx1"/>
          </a:solidFill>
          <a:latin typeface="Franklin Gothic Medium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•"/>
        <a:defRPr sz="1800" kern="1200">
          <a:solidFill>
            <a:schemeClr val="tx1"/>
          </a:solidFill>
          <a:latin typeface="Franklin Gothic Medium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Relationship Id="rId4" Type="http://schemas.microsoft.com/office/2007/relationships/hdphoto" Target="../media/hdphoto3.wdp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imgurl=http://www.visitingdc.com/images/richard-nixon-picture.jpg&amp;imgrefurl=http://www.visitingdc.com/president/richard-nixon-picture.htm&amp;h=336&amp;w=325&amp;sz=23&amp;hl=en&amp;start=1&amp;tbnid=rcrt6fmabc7XdM:&amp;tbnh=119&amp;tbnw=115&amp;prev=/images?q=nixon&amp;gbv=2&amp;ndsp=20&amp;svnum=10&amp;hl=en&amp;sa=N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g"/><Relationship Id="rId4" Type="http://schemas.openxmlformats.org/officeDocument/2006/relationships/image" Target="../media/image29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3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3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6.xml"/><Relationship Id="rId1" Type="http://schemas.openxmlformats.org/officeDocument/2006/relationships/slideLayout" Target="../slideLayouts/slideLayout3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8.xml"/><Relationship Id="rId1" Type="http://schemas.openxmlformats.org/officeDocument/2006/relationships/slideLayout" Target="../slideLayouts/slideLayout3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9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0.xml"/><Relationship Id="rId1" Type="http://schemas.openxmlformats.org/officeDocument/2006/relationships/slideLayout" Target="../slideLayouts/slideLayout3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1.xml"/><Relationship Id="rId1" Type="http://schemas.openxmlformats.org/officeDocument/2006/relationships/slideLayout" Target="../slideLayouts/slideLayout3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2.xml"/><Relationship Id="rId1" Type="http://schemas.openxmlformats.org/officeDocument/2006/relationships/slideLayout" Target="../slideLayouts/slideLayout3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3.xml"/><Relationship Id="rId1" Type="http://schemas.openxmlformats.org/officeDocument/2006/relationships/slideLayout" Target="../slideLayouts/slideLayout3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4.xml"/><Relationship Id="rId1" Type="http://schemas.openxmlformats.org/officeDocument/2006/relationships/slideLayout" Target="../slideLayouts/slideLayout3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5.xml"/><Relationship Id="rId1" Type="http://schemas.openxmlformats.org/officeDocument/2006/relationships/slideLayout" Target="../slideLayouts/slideLayout3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34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53619" y="2130425"/>
            <a:ext cx="4140403" cy="2148967"/>
          </a:xfrm>
        </p:spPr>
        <p:txBody>
          <a:bodyPr>
            <a:noAutofit/>
          </a:bodyPr>
          <a:lstStyle/>
          <a:p>
            <a:r>
              <a:rPr lang="en-US" sz="6000" dirty="0"/>
              <a:t>The Uninsured</a:t>
            </a:r>
          </a:p>
        </p:txBody>
      </p:sp>
      <p:pic>
        <p:nvPicPr>
          <p:cNvPr id="6" name="Picture 5" descr="Physician Waiting Roo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62475" y="1750085"/>
            <a:ext cx="4560343" cy="3070631"/>
          </a:xfrm>
          <a:prstGeom prst="rect">
            <a:avLst/>
          </a:prstGeom>
          <a:ln>
            <a:solidFill>
              <a:srgbClr val="0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8140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82" name="Picture 2" descr="06wealth-1-articleLar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8" r="7170"/>
          <a:stretch/>
        </p:blipFill>
        <p:spPr bwMode="auto">
          <a:xfrm>
            <a:off x="307395" y="1724243"/>
            <a:ext cx="6139818" cy="3954690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0533" name="Text Box 5"/>
          <p:cNvSpPr txBox="1">
            <a:spLocks noChangeArrowheads="1"/>
          </p:cNvSpPr>
          <p:nvPr/>
        </p:nvSpPr>
        <p:spPr bwMode="auto">
          <a:xfrm>
            <a:off x="4352070" y="1876799"/>
            <a:ext cx="4459755" cy="2084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square" lIns="82945" tIns="41473" rIns="82945" bIns="41473">
            <a:spAutoFit/>
          </a:bodyPr>
          <a:lstStyle>
            <a:lvl1pPr defTabSz="828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828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828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828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828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>
              <a:spcAft>
                <a:spcPts val="1200"/>
              </a:spcAft>
              <a:buClr>
                <a:srgbClr val="000000"/>
              </a:buClr>
              <a:buSzPct val="45000"/>
              <a:buFont typeface="Wingdings" charset="0"/>
              <a:buNone/>
              <a:defRPr/>
            </a:pPr>
            <a:r>
              <a:rPr lang="ja-JP" altLang="en-US" dirty="0" smtClean="0">
                <a:solidFill>
                  <a:srgbClr val="EBF1DD"/>
                </a:solidFill>
                <a:latin typeface="Franklin Gothic Book"/>
                <a:cs typeface="Franklin Gothic Book"/>
              </a:rPr>
              <a:t>“</a:t>
            </a:r>
            <a:r>
              <a:rPr lang="en-US" dirty="0" smtClean="0">
                <a:solidFill>
                  <a:srgbClr val="EBF1DD"/>
                </a:solidFill>
                <a:latin typeface="Franklin Gothic Book"/>
                <a:cs typeface="Franklin Gothic Book"/>
              </a:rPr>
              <a:t>Medicare covers only 51% of health care services….</a:t>
            </a:r>
          </a:p>
          <a:p>
            <a:pPr eaLnBrk="1">
              <a:spcAft>
                <a:spcPts val="1200"/>
              </a:spcAft>
              <a:buClr>
                <a:srgbClr val="000000"/>
              </a:buClr>
              <a:buSzPct val="45000"/>
              <a:buFont typeface="Wingdings" charset="0"/>
              <a:buNone/>
              <a:defRPr/>
            </a:pPr>
            <a:r>
              <a:rPr lang="en-US" dirty="0" smtClean="0">
                <a:solidFill>
                  <a:srgbClr val="EBF1DD"/>
                </a:solidFill>
                <a:latin typeface="Franklin Gothic Book"/>
                <a:cs typeface="Franklin Gothic Book"/>
              </a:rPr>
              <a:t>For a 65 year  old couple retiring this year, the cost of health care in retirement will be $240,000.”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94667" y="6268637"/>
            <a:ext cx="5249336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  <a:latin typeface="Franklin Gothic Book" pitchFamily="34" charset="0"/>
              </a:rPr>
              <a:t>New York Times. Wealth Matters</a:t>
            </a:r>
            <a:endParaRPr lang="en-US" sz="1400" dirty="0">
              <a:solidFill>
                <a:schemeClr val="bg2"/>
              </a:solidFill>
              <a:latin typeface="Franklin Gothic Book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Planning for Retirement? </a:t>
            </a:r>
            <a:br>
              <a:rPr lang="en-US" sz="4000" dirty="0" smtClean="0"/>
            </a:br>
            <a:r>
              <a:rPr lang="en-US" sz="4000" dirty="0" smtClean="0"/>
              <a:t>Don’t Forget Health Care Costs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860224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7323" y="403438"/>
            <a:ext cx="4666584" cy="5138214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8000" dirty="0">
                <a:latin typeface="Franklin Gothic Medium"/>
                <a:cs typeface="Franklin Gothic Medium"/>
              </a:rPr>
              <a:t>Rising </a:t>
            </a:r>
            <a:r>
              <a:rPr lang="en-US" sz="8000" dirty="0" smtClean="0">
                <a:latin typeface="Franklin Gothic Medium"/>
                <a:cs typeface="Franklin Gothic Medium"/>
              </a:rPr>
              <a:t/>
            </a:r>
            <a:br>
              <a:rPr lang="en-US" sz="8000" dirty="0" smtClean="0">
                <a:latin typeface="Franklin Gothic Medium"/>
                <a:cs typeface="Franklin Gothic Medium"/>
              </a:rPr>
            </a:br>
            <a:r>
              <a:rPr lang="en-US" sz="8000" dirty="0" smtClean="0">
                <a:latin typeface="Franklin Gothic Medium"/>
                <a:cs typeface="Franklin Gothic Medium"/>
              </a:rPr>
              <a:t>Economic </a:t>
            </a:r>
            <a:r>
              <a:rPr lang="en-US" sz="8000" dirty="0">
                <a:latin typeface="Franklin Gothic Medium"/>
                <a:cs typeface="Franklin Gothic Medium"/>
              </a:rPr>
              <a:t>Inequality</a:t>
            </a:r>
            <a:r>
              <a:rPr lang="en-US" dirty="0">
                <a:latin typeface="Franklin Gothic Medium"/>
                <a:cs typeface="Franklin Gothic Medium"/>
              </a:rPr>
              <a:t> 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80767605"/>
              </p:ext>
            </p:extLst>
          </p:nvPr>
        </p:nvGraphicFramePr>
        <p:xfrm>
          <a:off x="6094625" y="940545"/>
          <a:ext cx="263873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314082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63782" y="6230911"/>
            <a:ext cx="51802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rgbClr val="EBF1DD"/>
                </a:solidFill>
                <a:latin typeface="Franklin Gothic Book"/>
                <a:cs typeface="Franklin Gothic Book"/>
              </a:rPr>
              <a:t>Source: Bureau of the Census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900" dirty="0" smtClean="0"/>
              <a:t>Change in Real Family Income </a:t>
            </a:r>
            <a:r>
              <a:rPr lang="en-US" sz="2700" dirty="0" smtClean="0"/>
              <a:t>1979-2011</a:t>
            </a:r>
            <a:endParaRPr lang="en-US" sz="1600" dirty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787033633"/>
              </p:ext>
            </p:extLst>
          </p:nvPr>
        </p:nvGraphicFramePr>
        <p:xfrm>
          <a:off x="503075" y="1294700"/>
          <a:ext cx="8321349" cy="47499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167814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63782" y="6305129"/>
            <a:ext cx="51802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rgbClr val="EBF1DD"/>
                </a:solidFill>
                <a:latin typeface="Franklin Gothic Book"/>
                <a:cs typeface="Franklin Gothic Book"/>
              </a:rPr>
              <a:t>Waldron. ORES, Social Security Admin, #108, 2007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900" dirty="0" smtClean="0"/>
              <a:t>Widening Gap in Life Expectancy Between High and Low Earners</a:t>
            </a:r>
            <a:endParaRPr lang="en-US" sz="1600" dirty="0"/>
          </a:p>
        </p:txBody>
      </p:sp>
      <p:sp>
        <p:nvSpPr>
          <p:cNvPr id="2" name="TextBox 1"/>
          <p:cNvSpPr txBox="1"/>
          <p:nvPr/>
        </p:nvSpPr>
        <p:spPr>
          <a:xfrm>
            <a:off x="131954" y="2177076"/>
            <a:ext cx="141850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Franklin Gothic Book"/>
                <a:cs typeface="Franklin Gothic Book"/>
              </a:rPr>
              <a:t>Remaining Life Expectancy for Men Turning 60</a:t>
            </a:r>
            <a:endParaRPr lang="en-US" sz="2000" dirty="0">
              <a:latin typeface="Franklin Gothic Book"/>
              <a:cs typeface="Franklin Gothic Book"/>
            </a:endParaRP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1777174927"/>
              </p:ext>
            </p:extLst>
          </p:nvPr>
        </p:nvGraphicFramePr>
        <p:xfrm>
          <a:off x="1523999" y="1396999"/>
          <a:ext cx="7250941" cy="46641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254207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46353"/>
            <a:ext cx="5014253" cy="5261271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6600" dirty="0">
                <a:latin typeface="Franklin Gothic Medium"/>
                <a:cs typeface="Franklin Gothic Medium"/>
              </a:rPr>
              <a:t>Persistent Racial Inequalities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l="2226" r="6389" b="1882"/>
          <a:stretch/>
        </p:blipFill>
        <p:spPr>
          <a:xfrm>
            <a:off x="5015397" y="350029"/>
            <a:ext cx="3704922" cy="5264187"/>
          </a:xfrm>
          <a:prstGeom prst="rect">
            <a:avLst/>
          </a:prstGeom>
          <a:ln>
            <a:solidFill>
              <a:srgbClr val="0033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307219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63782" y="6313376"/>
            <a:ext cx="51802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rgbClr val="EBF1DD"/>
                </a:solidFill>
                <a:latin typeface="Franklin Gothic Book"/>
                <a:cs typeface="Franklin Gothic Book"/>
              </a:rPr>
              <a:t>Source: Census Bureau and Pew Center, 2011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dirty="0" smtClean="0"/>
              <a:t>Wealth and Income:</a:t>
            </a:r>
            <a:br>
              <a:rPr lang="en-US" sz="3100" dirty="0" smtClean="0"/>
            </a:br>
            <a:r>
              <a:rPr lang="en-US" sz="4900" dirty="0" smtClean="0"/>
              <a:t>The White / Minority gap</a:t>
            </a:r>
            <a:endParaRPr lang="en-US" sz="3100" dirty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590463469"/>
              </p:ext>
            </p:extLst>
          </p:nvPr>
        </p:nvGraphicFramePr>
        <p:xfrm>
          <a:off x="338132" y="1294700"/>
          <a:ext cx="8618246" cy="47499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7"/>
          <p:cNvSpPr/>
          <p:nvPr/>
        </p:nvSpPr>
        <p:spPr>
          <a:xfrm>
            <a:off x="2231114" y="5602813"/>
            <a:ext cx="312099" cy="31209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0033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265336" y="5602813"/>
            <a:ext cx="312099" cy="312099"/>
          </a:xfrm>
          <a:prstGeom prst="rect">
            <a:avLst/>
          </a:prstGeom>
          <a:solidFill>
            <a:srgbClr val="800000"/>
          </a:solidFill>
          <a:ln>
            <a:solidFill>
              <a:srgbClr val="0033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0554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63782" y="6313376"/>
            <a:ext cx="51802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rgbClr val="EBF1DD"/>
                </a:solidFill>
                <a:latin typeface="Franklin Gothic Book"/>
                <a:cs typeface="Franklin Gothic Book"/>
              </a:rPr>
              <a:t>Source: Satcher et al. Health Affairs 2005;24:459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Excess Deaths Among African Americans</a:t>
            </a:r>
            <a:br>
              <a:rPr lang="en-US" sz="3600" dirty="0" smtClean="0"/>
            </a:br>
            <a:r>
              <a:rPr lang="en-US" sz="2000" dirty="0">
                <a:latin typeface="Franklin Gothic Book"/>
                <a:cs typeface="Franklin Gothic Book"/>
              </a:rPr>
              <a:t>83,369 fewer </a:t>
            </a:r>
            <a:r>
              <a:rPr lang="en-US" sz="2000" dirty="0" smtClean="0">
                <a:latin typeface="Franklin Gothic Book"/>
                <a:cs typeface="Franklin Gothic Book"/>
              </a:rPr>
              <a:t>would </a:t>
            </a:r>
            <a:r>
              <a:rPr lang="en-US" sz="2000" dirty="0">
                <a:latin typeface="Franklin Gothic Book"/>
                <a:cs typeface="Franklin Gothic Book"/>
              </a:rPr>
              <a:t>have died in 2000 </a:t>
            </a:r>
            <a:r>
              <a:rPr lang="en-US" sz="2000" dirty="0" smtClean="0">
                <a:latin typeface="Franklin Gothic Book"/>
                <a:cs typeface="Franklin Gothic Book"/>
              </a:rPr>
              <a:t>if </a:t>
            </a:r>
            <a:r>
              <a:rPr lang="en-US" sz="2000" dirty="0">
                <a:latin typeface="Franklin Gothic Book"/>
                <a:cs typeface="Franklin Gothic Book"/>
              </a:rPr>
              <a:t>racial gap were eliminated</a:t>
            </a:r>
            <a:br>
              <a:rPr lang="en-US" sz="2000" dirty="0">
                <a:latin typeface="Franklin Gothic Book"/>
                <a:cs typeface="Franklin Gothic Book"/>
              </a:rPr>
            </a:br>
            <a:endParaRPr lang="en-US" sz="2000" dirty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340223757"/>
              </p:ext>
            </p:extLst>
          </p:nvPr>
        </p:nvGraphicFramePr>
        <p:xfrm>
          <a:off x="1055632" y="1212236"/>
          <a:ext cx="7810028" cy="48324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7"/>
          <p:cNvSpPr/>
          <p:nvPr/>
        </p:nvSpPr>
        <p:spPr>
          <a:xfrm>
            <a:off x="3492923" y="5602813"/>
            <a:ext cx="312099" cy="31209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0033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619962" y="5602813"/>
            <a:ext cx="312099" cy="312099"/>
          </a:xfrm>
          <a:prstGeom prst="rect">
            <a:avLst/>
          </a:prstGeom>
          <a:solidFill>
            <a:srgbClr val="800000"/>
          </a:solidFill>
          <a:ln>
            <a:solidFill>
              <a:srgbClr val="0033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" y="1979162"/>
            <a:ext cx="12453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Franklin Gothic Book"/>
                <a:cs typeface="Franklin Gothic Book"/>
              </a:rPr>
              <a:t>Excess African American deaths</a:t>
            </a:r>
            <a:endParaRPr lang="en-US" sz="2000" dirty="0">
              <a:latin typeface="Franklin Gothic Book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41942005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67902" y="6115459"/>
            <a:ext cx="527609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rgbClr val="EBF1DD"/>
                </a:solidFill>
                <a:latin typeface="Franklin Gothic Book"/>
                <a:cs typeface="Franklin Gothic Book"/>
              </a:rPr>
              <a:t>*Adjusted </a:t>
            </a:r>
            <a:r>
              <a:rPr lang="en-US" sz="1600" dirty="0">
                <a:solidFill>
                  <a:srgbClr val="EBF1DD"/>
                </a:solidFill>
                <a:latin typeface="Franklin Gothic Book"/>
                <a:cs typeface="Franklin Gothic Book"/>
              </a:rPr>
              <a:t>for age, year, sex, and tumor characteristics</a:t>
            </a:r>
          </a:p>
          <a:p>
            <a:pPr algn="r"/>
            <a:r>
              <a:rPr lang="en-US" sz="1600" dirty="0" smtClean="0">
                <a:solidFill>
                  <a:srgbClr val="EBF1DD"/>
                </a:solidFill>
                <a:latin typeface="Franklin Gothic Book"/>
                <a:cs typeface="Franklin Gothic Book"/>
              </a:rPr>
              <a:t>Source: Arch </a:t>
            </a:r>
            <a:r>
              <a:rPr lang="en-US" sz="1600" dirty="0" err="1" smtClean="0">
                <a:solidFill>
                  <a:srgbClr val="EBF1DD"/>
                </a:solidFill>
                <a:latin typeface="Franklin Gothic Book"/>
                <a:cs typeface="Franklin Gothic Book"/>
              </a:rPr>
              <a:t>Otolaryng</a:t>
            </a:r>
            <a:r>
              <a:rPr lang="en-US" sz="1600" dirty="0" smtClean="0">
                <a:solidFill>
                  <a:srgbClr val="EBF1DD"/>
                </a:solidFill>
                <a:latin typeface="Franklin Gothic Book"/>
                <a:cs typeface="Franklin Gothic Book"/>
              </a:rPr>
              <a:t>-Head and Neck </a:t>
            </a:r>
            <a:r>
              <a:rPr lang="en-US" sz="1600" dirty="0" err="1" smtClean="0">
                <a:solidFill>
                  <a:srgbClr val="EBF1DD"/>
                </a:solidFill>
                <a:latin typeface="Franklin Gothic Book"/>
                <a:cs typeface="Franklin Gothic Book"/>
              </a:rPr>
              <a:t>Surg</a:t>
            </a:r>
            <a:r>
              <a:rPr lang="en-US" sz="1600" dirty="0" smtClean="0">
                <a:solidFill>
                  <a:srgbClr val="EBF1DD"/>
                </a:solidFill>
                <a:latin typeface="Franklin Gothic Book"/>
                <a:cs typeface="Franklin Gothic Book"/>
              </a:rPr>
              <a:t> 2012;138:644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Blacks Less Likely to Get </a:t>
            </a:r>
            <a:br>
              <a:rPr lang="en-US" sz="3600" dirty="0" smtClean="0"/>
            </a:br>
            <a:r>
              <a:rPr lang="en-US" sz="3600" dirty="0" smtClean="0"/>
              <a:t>Voice Preservation Therapy</a:t>
            </a:r>
            <a:endParaRPr lang="en-US" sz="2000" dirty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56863235"/>
              </p:ext>
            </p:extLst>
          </p:nvPr>
        </p:nvGraphicFramePr>
        <p:xfrm>
          <a:off x="1030890" y="1401906"/>
          <a:ext cx="7834769" cy="46427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7"/>
          <p:cNvSpPr/>
          <p:nvPr/>
        </p:nvSpPr>
        <p:spPr>
          <a:xfrm>
            <a:off x="3154792" y="5602813"/>
            <a:ext cx="312099" cy="31209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0033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463268" y="5602813"/>
            <a:ext cx="312099" cy="312099"/>
          </a:xfrm>
          <a:prstGeom prst="rect">
            <a:avLst/>
          </a:prstGeom>
          <a:solidFill>
            <a:srgbClr val="800000"/>
          </a:solidFill>
          <a:ln>
            <a:solidFill>
              <a:srgbClr val="0033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" y="1979162"/>
            <a:ext cx="155046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Franklin Gothic Book"/>
                <a:cs typeface="Franklin Gothic Book"/>
              </a:rPr>
              <a:t>Odds ratio for receiving radiation therapy as initial treatment among laryngeal cancer patients</a:t>
            </a:r>
            <a:endParaRPr lang="en-US" sz="2000" dirty="0">
              <a:latin typeface="Franklin Gothic Book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18538004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67902" y="6027003"/>
            <a:ext cx="52760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rgbClr val="EBF1DD"/>
                </a:solidFill>
                <a:latin typeface="Franklin Gothic Book"/>
                <a:cs typeface="Franklin Gothic Book"/>
              </a:rPr>
              <a:t>*Adjusted for ethnicity, poverty, age, insurance status, patient/parent-reported health status</a:t>
            </a:r>
          </a:p>
          <a:p>
            <a:pPr algn="r"/>
            <a:r>
              <a:rPr lang="en-US" sz="1600" dirty="0" smtClean="0">
                <a:solidFill>
                  <a:srgbClr val="EBF1DD"/>
                </a:solidFill>
                <a:latin typeface="Franklin Gothic Book"/>
                <a:cs typeface="Franklin Gothic Book"/>
              </a:rPr>
              <a:t>Source: </a:t>
            </a:r>
            <a:r>
              <a:rPr lang="en-US" sz="1600" dirty="0" err="1" smtClean="0">
                <a:solidFill>
                  <a:srgbClr val="EBF1DD"/>
                </a:solidFill>
                <a:latin typeface="Franklin Gothic Book"/>
                <a:cs typeface="Franklin Gothic Book"/>
              </a:rPr>
              <a:t>Mohanty</a:t>
            </a:r>
            <a:r>
              <a:rPr lang="en-US" sz="1600" dirty="0" smtClean="0">
                <a:solidFill>
                  <a:srgbClr val="EBF1DD"/>
                </a:solidFill>
                <a:latin typeface="Franklin Gothic Book"/>
                <a:cs typeface="Franklin Gothic Book"/>
              </a:rPr>
              <a:t> et al. Am J Public Health 2005;95:1431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 smtClean="0"/>
              <a:t>Immigrants Get Little Care</a:t>
            </a:r>
            <a:endParaRPr lang="en-US" sz="2800" dirty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317929009"/>
              </p:ext>
            </p:extLst>
          </p:nvPr>
        </p:nvGraphicFramePr>
        <p:xfrm>
          <a:off x="1525718" y="1162758"/>
          <a:ext cx="7339941" cy="48819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" y="1979162"/>
            <a:ext cx="15504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Franklin Gothic Book"/>
                <a:cs typeface="Franklin Gothic Book"/>
              </a:rPr>
              <a:t>Health Care</a:t>
            </a:r>
          </a:p>
          <a:p>
            <a:r>
              <a:rPr lang="en-US" sz="2000" dirty="0" smtClean="0">
                <a:latin typeface="Franklin Gothic Book"/>
                <a:cs typeface="Franklin Gothic Book"/>
              </a:rPr>
              <a:t>$ per capita</a:t>
            </a:r>
            <a:endParaRPr lang="en-US" sz="2000" dirty="0">
              <a:latin typeface="Franklin Gothic Book"/>
              <a:cs typeface="Franklin Gothic Book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47549" y="5602813"/>
            <a:ext cx="312099" cy="31209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0033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232347" y="5602813"/>
            <a:ext cx="312099" cy="312099"/>
          </a:xfrm>
          <a:prstGeom prst="rect">
            <a:avLst/>
          </a:prstGeom>
          <a:solidFill>
            <a:srgbClr val="800000"/>
          </a:solidFill>
          <a:ln>
            <a:solidFill>
              <a:srgbClr val="0033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1575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00864"/>
            <a:ext cx="4527672" cy="3496518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6000" dirty="0">
                <a:latin typeface="Franklin Gothic Medium"/>
                <a:cs typeface="Franklin Gothic Medium"/>
              </a:rPr>
              <a:t>Rationing Amidst </a:t>
            </a:r>
            <a:r>
              <a:rPr lang="en-US" sz="6000" dirty="0" smtClean="0">
                <a:latin typeface="Franklin Gothic Medium"/>
                <a:cs typeface="Franklin Gothic Medium"/>
              </a:rPr>
              <a:t>a </a:t>
            </a:r>
            <a:r>
              <a:rPr lang="en-US" sz="6000" dirty="0">
                <a:latin typeface="Franklin Gothic Medium"/>
                <a:cs typeface="Franklin Gothic Medium"/>
              </a:rPr>
              <a:t>Surplus </a:t>
            </a:r>
            <a:r>
              <a:rPr lang="en-US" sz="6000" dirty="0" smtClean="0">
                <a:latin typeface="Franklin Gothic Medium"/>
                <a:cs typeface="Franklin Gothic Medium"/>
              </a:rPr>
              <a:t/>
            </a:r>
            <a:br>
              <a:rPr lang="en-US" sz="6000" dirty="0" smtClean="0">
                <a:latin typeface="Franklin Gothic Medium"/>
                <a:cs typeface="Franklin Gothic Medium"/>
              </a:rPr>
            </a:br>
            <a:r>
              <a:rPr lang="en-US" sz="6000" dirty="0" smtClean="0">
                <a:latin typeface="Franklin Gothic Medium"/>
                <a:cs typeface="Franklin Gothic Medium"/>
              </a:rPr>
              <a:t>of </a:t>
            </a:r>
            <a:r>
              <a:rPr lang="en-US" sz="6000" dirty="0">
                <a:latin typeface="Franklin Gothic Medium"/>
                <a:cs typeface="Franklin Gothic Medium"/>
              </a:rPr>
              <a:t>Care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7770" y="1506880"/>
            <a:ext cx="4643008" cy="3482256"/>
          </a:xfrm>
          <a:prstGeom prst="rect">
            <a:avLst/>
          </a:prstGeom>
          <a:ln>
            <a:solidFill>
              <a:srgbClr val="0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44433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65606" y="1463040"/>
            <a:ext cx="7593178" cy="3869741"/>
          </a:xfrm>
          <a:prstGeom prst="rect">
            <a:avLst/>
          </a:prstGeom>
          <a:solidFill>
            <a:schemeClr val="bg1"/>
          </a:solidFill>
          <a:ln w="9525" cmpd="sng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More and More</a:t>
            </a:r>
            <a:br>
              <a:rPr lang="en-US" dirty="0" smtClean="0"/>
            </a:br>
            <a:r>
              <a:rPr lang="en-US" dirty="0" smtClean="0"/>
              <a:t>Uninsured Americans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4924805"/>
              </p:ext>
            </p:extLst>
          </p:nvPr>
        </p:nvGraphicFramePr>
        <p:xfrm>
          <a:off x="117043" y="1309216"/>
          <a:ext cx="672998" cy="4316172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672998"/>
              </a:tblGrid>
              <a:tr h="616596"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latin typeface="Franklin Gothic Book"/>
                          <a:cs typeface="Franklin Gothic Book"/>
                        </a:rPr>
                        <a:t>50</a:t>
                      </a:r>
                      <a:endParaRPr lang="en-US" sz="2000" dirty="0">
                        <a:latin typeface="Franklin Gothic Book"/>
                        <a:cs typeface="Franklin Gothic Book"/>
                      </a:endParaRPr>
                    </a:p>
                  </a:txBody>
                  <a:tcPr anchor="ctr"/>
                </a:tc>
              </a:tr>
              <a:tr h="616596"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latin typeface="Franklin Gothic Book"/>
                          <a:cs typeface="Franklin Gothic Book"/>
                        </a:rPr>
                        <a:t>45</a:t>
                      </a:r>
                      <a:endParaRPr lang="en-US" sz="2000" dirty="0">
                        <a:latin typeface="Franklin Gothic Book"/>
                        <a:cs typeface="Franklin Gothic Book"/>
                      </a:endParaRPr>
                    </a:p>
                  </a:txBody>
                  <a:tcPr anchor="ctr"/>
                </a:tc>
              </a:tr>
              <a:tr h="616596"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latin typeface="Franklin Gothic Book"/>
                          <a:cs typeface="Franklin Gothic Book"/>
                        </a:rPr>
                        <a:t>40</a:t>
                      </a:r>
                      <a:endParaRPr lang="en-US" sz="2000" dirty="0">
                        <a:latin typeface="Franklin Gothic Book"/>
                        <a:cs typeface="Franklin Gothic Book"/>
                      </a:endParaRPr>
                    </a:p>
                  </a:txBody>
                  <a:tcPr anchor="ctr"/>
                </a:tc>
              </a:tr>
              <a:tr h="616596"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latin typeface="Franklin Gothic Book"/>
                          <a:cs typeface="Franklin Gothic Book"/>
                        </a:rPr>
                        <a:t>35</a:t>
                      </a:r>
                      <a:endParaRPr lang="en-US" sz="2000" dirty="0">
                        <a:latin typeface="Franklin Gothic Book"/>
                        <a:cs typeface="Franklin Gothic Book"/>
                      </a:endParaRPr>
                    </a:p>
                  </a:txBody>
                  <a:tcPr anchor="ctr"/>
                </a:tc>
              </a:tr>
              <a:tr h="616596"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latin typeface="Franklin Gothic Book"/>
                          <a:cs typeface="Franklin Gothic Book"/>
                        </a:rPr>
                        <a:t>30</a:t>
                      </a:r>
                      <a:endParaRPr lang="en-US" sz="2000" dirty="0">
                        <a:latin typeface="Franklin Gothic Book"/>
                        <a:cs typeface="Franklin Gothic Book"/>
                      </a:endParaRPr>
                    </a:p>
                  </a:txBody>
                  <a:tcPr anchor="ctr"/>
                </a:tc>
              </a:tr>
              <a:tr h="616596"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latin typeface="Franklin Gothic Book"/>
                          <a:cs typeface="Franklin Gothic Book"/>
                        </a:rPr>
                        <a:t>25</a:t>
                      </a:r>
                      <a:endParaRPr lang="en-US" sz="2000" dirty="0">
                        <a:latin typeface="Franklin Gothic Book"/>
                        <a:cs typeface="Franklin Gothic Book"/>
                      </a:endParaRPr>
                    </a:p>
                  </a:txBody>
                  <a:tcPr anchor="ctr"/>
                </a:tc>
              </a:tr>
              <a:tr h="616596"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latin typeface="Franklin Gothic Book"/>
                          <a:cs typeface="Franklin Gothic Book"/>
                        </a:rPr>
                        <a:t>20</a:t>
                      </a:r>
                      <a:endParaRPr lang="en-US" sz="2000" dirty="0">
                        <a:latin typeface="Franklin Gothic Book"/>
                        <a:cs typeface="Franklin Gothic Book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 rot="16200000">
            <a:off x="-1571987" y="3218569"/>
            <a:ext cx="35440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Franklin Gothic Book"/>
                <a:cs typeface="Franklin Gothic Book"/>
              </a:rPr>
              <a:t>Millions of Uninsured American</a:t>
            </a:r>
            <a:endParaRPr lang="en-US" sz="2000" dirty="0">
              <a:latin typeface="Franklin Gothic Book"/>
              <a:cs typeface="Franklin Gothic Book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9343339"/>
              </p:ext>
            </p:extLst>
          </p:nvPr>
        </p:nvGraphicFramePr>
        <p:xfrm>
          <a:off x="153614" y="5405736"/>
          <a:ext cx="8873343" cy="396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52145"/>
                <a:gridCol w="1152145"/>
                <a:gridCol w="1152145"/>
                <a:gridCol w="1152145"/>
                <a:gridCol w="1152145"/>
                <a:gridCol w="1152145"/>
                <a:gridCol w="1152145"/>
                <a:gridCol w="808328"/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1976</a:t>
                      </a:r>
                      <a:endParaRPr lang="en-US" sz="2000" dirty="0">
                        <a:solidFill>
                          <a:schemeClr val="tx1"/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Franklin Gothic Book"/>
                          <a:cs typeface="Franklin Gothic Book"/>
                        </a:rPr>
                        <a:t>1980</a:t>
                      </a:r>
                      <a:endParaRPr lang="en-US" sz="2000" dirty="0">
                        <a:solidFill>
                          <a:schemeClr val="tx1"/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Franklin Gothic Book"/>
                          <a:cs typeface="Franklin Gothic Book"/>
                        </a:rPr>
                        <a:t>1985</a:t>
                      </a:r>
                      <a:endParaRPr lang="en-US" sz="2000" dirty="0">
                        <a:solidFill>
                          <a:schemeClr val="tx1"/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Franklin Gothic Book"/>
                          <a:cs typeface="Franklin Gothic Book"/>
                        </a:rPr>
                        <a:t>1990</a:t>
                      </a:r>
                      <a:endParaRPr lang="en-US" sz="2000" dirty="0">
                        <a:solidFill>
                          <a:schemeClr val="tx1"/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Franklin Gothic Book"/>
                          <a:cs typeface="Franklin Gothic Book"/>
                        </a:rPr>
                        <a:t>1995</a:t>
                      </a:r>
                      <a:endParaRPr lang="en-US" sz="2000" dirty="0">
                        <a:solidFill>
                          <a:schemeClr val="tx1"/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Franklin Gothic Book"/>
                          <a:cs typeface="Franklin Gothic Book"/>
                        </a:rPr>
                        <a:t>2000</a:t>
                      </a:r>
                      <a:endParaRPr lang="en-US" sz="2000" dirty="0">
                        <a:solidFill>
                          <a:schemeClr val="tx1"/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Franklin Gothic Book"/>
                          <a:cs typeface="Franklin Gothic Book"/>
                        </a:rPr>
                        <a:t>2005</a:t>
                      </a:r>
                      <a:endParaRPr lang="en-US" sz="2000" dirty="0">
                        <a:solidFill>
                          <a:schemeClr val="tx1"/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2011</a:t>
                      </a:r>
                      <a:endParaRPr lang="en-US" sz="2000" dirty="0">
                        <a:solidFill>
                          <a:schemeClr val="tx1"/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972921" y="1623972"/>
          <a:ext cx="7593177" cy="36941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593177"/>
              </a:tblGrid>
              <a:tr h="6156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1569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1569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1569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156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156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2" name="Freeform 11"/>
          <p:cNvSpPr/>
          <p:nvPr/>
        </p:nvSpPr>
        <p:spPr>
          <a:xfrm>
            <a:off x="961970" y="1592890"/>
            <a:ext cx="7591780" cy="3740229"/>
          </a:xfrm>
          <a:custGeom>
            <a:avLst/>
            <a:gdLst>
              <a:gd name="connsiteX0" fmla="*/ 7605905 w 7605905"/>
              <a:gd name="connsiteY0" fmla="*/ 0 h 3805595"/>
              <a:gd name="connsiteX1" fmla="*/ 7600620 w 7605905"/>
              <a:gd name="connsiteY1" fmla="*/ 3805595 h 3805595"/>
              <a:gd name="connsiteX2" fmla="*/ 0 w 7605905"/>
              <a:gd name="connsiteY2" fmla="*/ 3805595 h 3805595"/>
              <a:gd name="connsiteX3" fmla="*/ 0 w 7605905"/>
              <a:gd name="connsiteY3" fmla="*/ 3668171 h 3805595"/>
              <a:gd name="connsiteX4" fmla="*/ 58141 w 7605905"/>
              <a:gd name="connsiteY4" fmla="*/ 3647029 h 3805595"/>
              <a:gd name="connsiteX5" fmla="*/ 227279 w 7605905"/>
              <a:gd name="connsiteY5" fmla="*/ 3583602 h 3805595"/>
              <a:gd name="connsiteX6" fmla="*/ 502127 w 7605905"/>
              <a:gd name="connsiteY6" fmla="*/ 3514890 h 3805595"/>
              <a:gd name="connsiteX7" fmla="*/ 782261 w 7605905"/>
              <a:gd name="connsiteY7" fmla="*/ 3504319 h 3805595"/>
              <a:gd name="connsiteX8" fmla="*/ 903829 w 7605905"/>
              <a:gd name="connsiteY8" fmla="*/ 3499033 h 3805595"/>
              <a:gd name="connsiteX9" fmla="*/ 1157535 w 7605905"/>
              <a:gd name="connsiteY9" fmla="*/ 3176615 h 3805595"/>
              <a:gd name="connsiteX10" fmla="*/ 1575094 w 7605905"/>
              <a:gd name="connsiteY10" fmla="*/ 2817197 h 3805595"/>
              <a:gd name="connsiteX11" fmla="*/ 1908083 w 7605905"/>
              <a:gd name="connsiteY11" fmla="*/ 2611061 h 3805595"/>
              <a:gd name="connsiteX12" fmla="*/ 2119505 w 7605905"/>
              <a:gd name="connsiteY12" fmla="*/ 2574062 h 3805595"/>
              <a:gd name="connsiteX13" fmla="*/ 2219931 w 7605905"/>
              <a:gd name="connsiteY13" fmla="*/ 2552920 h 3805595"/>
              <a:gd name="connsiteX14" fmla="*/ 2283357 w 7605905"/>
              <a:gd name="connsiteY14" fmla="*/ 2552920 h 3805595"/>
              <a:gd name="connsiteX15" fmla="*/ 2367926 w 7605905"/>
              <a:gd name="connsiteY15" fmla="*/ 2616347 h 3805595"/>
              <a:gd name="connsiteX16" fmla="*/ 2526492 w 7605905"/>
              <a:gd name="connsiteY16" fmla="*/ 2743200 h 3805595"/>
              <a:gd name="connsiteX17" fmla="*/ 2727343 w 7605905"/>
              <a:gd name="connsiteY17" fmla="*/ 2568777 h 3805595"/>
              <a:gd name="connsiteX18" fmla="*/ 2833054 w 7605905"/>
              <a:gd name="connsiteY18" fmla="*/ 2521207 h 3805595"/>
              <a:gd name="connsiteX19" fmla="*/ 2970479 w 7605905"/>
              <a:gd name="connsiteY19" fmla="*/ 2494779 h 3805595"/>
              <a:gd name="connsiteX20" fmla="*/ 3171329 w 7605905"/>
              <a:gd name="connsiteY20" fmla="*/ 2341498 h 3805595"/>
              <a:gd name="connsiteX21" fmla="*/ 3282326 w 7605905"/>
              <a:gd name="connsiteY21" fmla="*/ 2278071 h 3805595"/>
              <a:gd name="connsiteX22" fmla="*/ 3440892 w 7605905"/>
              <a:gd name="connsiteY22" fmla="*/ 2235787 h 3805595"/>
              <a:gd name="connsiteX23" fmla="*/ 3736883 w 7605905"/>
              <a:gd name="connsiteY23" fmla="*/ 1913368 h 3805595"/>
              <a:gd name="connsiteX24" fmla="*/ 3895450 w 7605905"/>
              <a:gd name="connsiteY24" fmla="*/ 1701947 h 3805595"/>
              <a:gd name="connsiteX25" fmla="*/ 4165013 w 7605905"/>
              <a:gd name="connsiteY25" fmla="*/ 1670233 h 3805595"/>
              <a:gd name="connsiteX26" fmla="*/ 4376435 w 7605905"/>
              <a:gd name="connsiteY26" fmla="*/ 1575093 h 3805595"/>
              <a:gd name="connsiteX27" fmla="*/ 4577285 w 7605905"/>
              <a:gd name="connsiteY27" fmla="*/ 1633234 h 3805595"/>
              <a:gd name="connsiteX28" fmla="*/ 4799279 w 7605905"/>
              <a:gd name="connsiteY28" fmla="*/ 1427098 h 3805595"/>
              <a:gd name="connsiteX29" fmla="*/ 4936703 w 7605905"/>
              <a:gd name="connsiteY29" fmla="*/ 1363671 h 3805595"/>
              <a:gd name="connsiteX30" fmla="*/ 5047699 w 7605905"/>
              <a:gd name="connsiteY30" fmla="*/ 1300245 h 3805595"/>
              <a:gd name="connsiteX31" fmla="*/ 5227408 w 7605905"/>
              <a:gd name="connsiteY31" fmla="*/ 1448240 h 3805595"/>
              <a:gd name="connsiteX32" fmla="*/ 5338405 w 7605905"/>
              <a:gd name="connsiteY32" fmla="*/ 1490525 h 3805595"/>
              <a:gd name="connsiteX33" fmla="*/ 5475829 w 7605905"/>
              <a:gd name="connsiteY33" fmla="*/ 1511667 h 3805595"/>
              <a:gd name="connsiteX34" fmla="*/ 5544541 w 7605905"/>
              <a:gd name="connsiteY34" fmla="*/ 1511667 h 3805595"/>
              <a:gd name="connsiteX35" fmla="*/ 5771820 w 7605905"/>
              <a:gd name="connsiteY35" fmla="*/ 1326673 h 3805595"/>
              <a:gd name="connsiteX36" fmla="*/ 5919815 w 7605905"/>
              <a:gd name="connsiteY36" fmla="*/ 1141678 h 3805595"/>
              <a:gd name="connsiteX37" fmla="*/ 6020240 w 7605905"/>
              <a:gd name="connsiteY37" fmla="*/ 1035967 h 3805595"/>
              <a:gd name="connsiteX38" fmla="*/ 6199949 w 7605905"/>
              <a:gd name="connsiteY38" fmla="*/ 909114 h 3805595"/>
              <a:gd name="connsiteX39" fmla="*/ 6458941 w 7605905"/>
              <a:gd name="connsiteY39" fmla="*/ 887972 h 3805595"/>
              <a:gd name="connsiteX40" fmla="*/ 6675648 w 7605905"/>
              <a:gd name="connsiteY40" fmla="*/ 729405 h 3805595"/>
              <a:gd name="connsiteX41" fmla="*/ 6908213 w 7605905"/>
              <a:gd name="connsiteY41" fmla="*/ 449271 h 3805595"/>
              <a:gd name="connsiteX42" fmla="*/ 7146062 w 7605905"/>
              <a:gd name="connsiteY42" fmla="*/ 623694 h 3805595"/>
              <a:gd name="connsiteX43" fmla="*/ 7352199 w 7605905"/>
              <a:gd name="connsiteY43" fmla="*/ 549697 h 3805595"/>
              <a:gd name="connsiteX44" fmla="*/ 7605905 w 7605905"/>
              <a:gd name="connsiteY44" fmla="*/ 0 h 3805595"/>
              <a:gd name="connsiteX0" fmla="*/ 7605905 w 7605905"/>
              <a:gd name="connsiteY0" fmla="*/ 0 h 3805595"/>
              <a:gd name="connsiteX1" fmla="*/ 7600620 w 7605905"/>
              <a:gd name="connsiteY1" fmla="*/ 3805595 h 3805595"/>
              <a:gd name="connsiteX2" fmla="*/ 0 w 7605905"/>
              <a:gd name="connsiteY2" fmla="*/ 3805595 h 3805595"/>
              <a:gd name="connsiteX3" fmla="*/ 0 w 7605905"/>
              <a:gd name="connsiteY3" fmla="*/ 3668171 h 3805595"/>
              <a:gd name="connsiteX4" fmla="*/ 58141 w 7605905"/>
              <a:gd name="connsiteY4" fmla="*/ 3647029 h 3805595"/>
              <a:gd name="connsiteX5" fmla="*/ 227279 w 7605905"/>
              <a:gd name="connsiteY5" fmla="*/ 3583602 h 3805595"/>
              <a:gd name="connsiteX6" fmla="*/ 502127 w 7605905"/>
              <a:gd name="connsiteY6" fmla="*/ 3514890 h 3805595"/>
              <a:gd name="connsiteX7" fmla="*/ 782261 w 7605905"/>
              <a:gd name="connsiteY7" fmla="*/ 3504319 h 3805595"/>
              <a:gd name="connsiteX8" fmla="*/ 903829 w 7605905"/>
              <a:gd name="connsiteY8" fmla="*/ 3499033 h 3805595"/>
              <a:gd name="connsiteX9" fmla="*/ 1157535 w 7605905"/>
              <a:gd name="connsiteY9" fmla="*/ 3176615 h 3805595"/>
              <a:gd name="connsiteX10" fmla="*/ 1575094 w 7605905"/>
              <a:gd name="connsiteY10" fmla="*/ 2817197 h 3805595"/>
              <a:gd name="connsiteX11" fmla="*/ 1908083 w 7605905"/>
              <a:gd name="connsiteY11" fmla="*/ 2611061 h 3805595"/>
              <a:gd name="connsiteX12" fmla="*/ 2119505 w 7605905"/>
              <a:gd name="connsiteY12" fmla="*/ 2574062 h 3805595"/>
              <a:gd name="connsiteX13" fmla="*/ 2219931 w 7605905"/>
              <a:gd name="connsiteY13" fmla="*/ 2552920 h 3805595"/>
              <a:gd name="connsiteX14" fmla="*/ 2283357 w 7605905"/>
              <a:gd name="connsiteY14" fmla="*/ 2552920 h 3805595"/>
              <a:gd name="connsiteX15" fmla="*/ 2367926 w 7605905"/>
              <a:gd name="connsiteY15" fmla="*/ 2616347 h 3805595"/>
              <a:gd name="connsiteX16" fmla="*/ 2526492 w 7605905"/>
              <a:gd name="connsiteY16" fmla="*/ 2743200 h 3805595"/>
              <a:gd name="connsiteX17" fmla="*/ 2727343 w 7605905"/>
              <a:gd name="connsiteY17" fmla="*/ 2568777 h 3805595"/>
              <a:gd name="connsiteX18" fmla="*/ 2833054 w 7605905"/>
              <a:gd name="connsiteY18" fmla="*/ 2521207 h 3805595"/>
              <a:gd name="connsiteX19" fmla="*/ 2970479 w 7605905"/>
              <a:gd name="connsiteY19" fmla="*/ 2494779 h 3805595"/>
              <a:gd name="connsiteX20" fmla="*/ 3171329 w 7605905"/>
              <a:gd name="connsiteY20" fmla="*/ 2341498 h 3805595"/>
              <a:gd name="connsiteX21" fmla="*/ 3282326 w 7605905"/>
              <a:gd name="connsiteY21" fmla="*/ 2278071 h 3805595"/>
              <a:gd name="connsiteX22" fmla="*/ 3440892 w 7605905"/>
              <a:gd name="connsiteY22" fmla="*/ 2235787 h 3805595"/>
              <a:gd name="connsiteX23" fmla="*/ 3736883 w 7605905"/>
              <a:gd name="connsiteY23" fmla="*/ 1913368 h 3805595"/>
              <a:gd name="connsiteX24" fmla="*/ 3895450 w 7605905"/>
              <a:gd name="connsiteY24" fmla="*/ 1701947 h 3805595"/>
              <a:gd name="connsiteX25" fmla="*/ 4165013 w 7605905"/>
              <a:gd name="connsiteY25" fmla="*/ 1670233 h 3805595"/>
              <a:gd name="connsiteX26" fmla="*/ 4376435 w 7605905"/>
              <a:gd name="connsiteY26" fmla="*/ 1575093 h 3805595"/>
              <a:gd name="connsiteX27" fmla="*/ 4577285 w 7605905"/>
              <a:gd name="connsiteY27" fmla="*/ 1633234 h 3805595"/>
              <a:gd name="connsiteX28" fmla="*/ 4799279 w 7605905"/>
              <a:gd name="connsiteY28" fmla="*/ 1427098 h 3805595"/>
              <a:gd name="connsiteX29" fmla="*/ 4936703 w 7605905"/>
              <a:gd name="connsiteY29" fmla="*/ 1363671 h 3805595"/>
              <a:gd name="connsiteX30" fmla="*/ 5047699 w 7605905"/>
              <a:gd name="connsiteY30" fmla="*/ 1300245 h 3805595"/>
              <a:gd name="connsiteX31" fmla="*/ 5227408 w 7605905"/>
              <a:gd name="connsiteY31" fmla="*/ 1448240 h 3805595"/>
              <a:gd name="connsiteX32" fmla="*/ 5338405 w 7605905"/>
              <a:gd name="connsiteY32" fmla="*/ 1490525 h 3805595"/>
              <a:gd name="connsiteX33" fmla="*/ 5475829 w 7605905"/>
              <a:gd name="connsiteY33" fmla="*/ 1511667 h 3805595"/>
              <a:gd name="connsiteX34" fmla="*/ 5544541 w 7605905"/>
              <a:gd name="connsiteY34" fmla="*/ 1511667 h 3805595"/>
              <a:gd name="connsiteX35" fmla="*/ 5771820 w 7605905"/>
              <a:gd name="connsiteY35" fmla="*/ 1326673 h 3805595"/>
              <a:gd name="connsiteX36" fmla="*/ 5919815 w 7605905"/>
              <a:gd name="connsiteY36" fmla="*/ 1141678 h 3805595"/>
              <a:gd name="connsiteX37" fmla="*/ 6020240 w 7605905"/>
              <a:gd name="connsiteY37" fmla="*/ 1035967 h 3805595"/>
              <a:gd name="connsiteX38" fmla="*/ 6199949 w 7605905"/>
              <a:gd name="connsiteY38" fmla="*/ 909114 h 3805595"/>
              <a:gd name="connsiteX39" fmla="*/ 6458941 w 7605905"/>
              <a:gd name="connsiteY39" fmla="*/ 887972 h 3805595"/>
              <a:gd name="connsiteX40" fmla="*/ 6675648 w 7605905"/>
              <a:gd name="connsiteY40" fmla="*/ 729405 h 3805595"/>
              <a:gd name="connsiteX41" fmla="*/ 6908213 w 7605905"/>
              <a:gd name="connsiteY41" fmla="*/ 449271 h 3805595"/>
              <a:gd name="connsiteX42" fmla="*/ 7146062 w 7605905"/>
              <a:gd name="connsiteY42" fmla="*/ 623694 h 3805595"/>
              <a:gd name="connsiteX43" fmla="*/ 7352199 w 7605905"/>
              <a:gd name="connsiteY43" fmla="*/ 549697 h 3805595"/>
              <a:gd name="connsiteX44" fmla="*/ 7605905 w 7605905"/>
              <a:gd name="connsiteY44" fmla="*/ 0 h 3805595"/>
              <a:gd name="connsiteX0" fmla="*/ 7605905 w 7605905"/>
              <a:gd name="connsiteY0" fmla="*/ 0 h 3805595"/>
              <a:gd name="connsiteX1" fmla="*/ 7600620 w 7605905"/>
              <a:gd name="connsiteY1" fmla="*/ 3805595 h 3805595"/>
              <a:gd name="connsiteX2" fmla="*/ 0 w 7605905"/>
              <a:gd name="connsiteY2" fmla="*/ 3805595 h 3805595"/>
              <a:gd name="connsiteX3" fmla="*/ 0 w 7605905"/>
              <a:gd name="connsiteY3" fmla="*/ 3668171 h 3805595"/>
              <a:gd name="connsiteX4" fmla="*/ 58141 w 7605905"/>
              <a:gd name="connsiteY4" fmla="*/ 3647029 h 3805595"/>
              <a:gd name="connsiteX5" fmla="*/ 227279 w 7605905"/>
              <a:gd name="connsiteY5" fmla="*/ 3583602 h 3805595"/>
              <a:gd name="connsiteX6" fmla="*/ 502127 w 7605905"/>
              <a:gd name="connsiteY6" fmla="*/ 3514890 h 3805595"/>
              <a:gd name="connsiteX7" fmla="*/ 782261 w 7605905"/>
              <a:gd name="connsiteY7" fmla="*/ 3504319 h 3805595"/>
              <a:gd name="connsiteX8" fmla="*/ 903829 w 7605905"/>
              <a:gd name="connsiteY8" fmla="*/ 3499033 h 3805595"/>
              <a:gd name="connsiteX9" fmla="*/ 1157535 w 7605905"/>
              <a:gd name="connsiteY9" fmla="*/ 3176615 h 3805595"/>
              <a:gd name="connsiteX10" fmla="*/ 1575094 w 7605905"/>
              <a:gd name="connsiteY10" fmla="*/ 2817197 h 3805595"/>
              <a:gd name="connsiteX11" fmla="*/ 1908083 w 7605905"/>
              <a:gd name="connsiteY11" fmla="*/ 2611061 h 3805595"/>
              <a:gd name="connsiteX12" fmla="*/ 2119505 w 7605905"/>
              <a:gd name="connsiteY12" fmla="*/ 2574062 h 3805595"/>
              <a:gd name="connsiteX13" fmla="*/ 2219931 w 7605905"/>
              <a:gd name="connsiteY13" fmla="*/ 2552920 h 3805595"/>
              <a:gd name="connsiteX14" fmla="*/ 2283357 w 7605905"/>
              <a:gd name="connsiteY14" fmla="*/ 2552920 h 3805595"/>
              <a:gd name="connsiteX15" fmla="*/ 2367926 w 7605905"/>
              <a:gd name="connsiteY15" fmla="*/ 2616347 h 3805595"/>
              <a:gd name="connsiteX16" fmla="*/ 2526492 w 7605905"/>
              <a:gd name="connsiteY16" fmla="*/ 2743200 h 3805595"/>
              <a:gd name="connsiteX17" fmla="*/ 2727343 w 7605905"/>
              <a:gd name="connsiteY17" fmla="*/ 2568777 h 3805595"/>
              <a:gd name="connsiteX18" fmla="*/ 2833054 w 7605905"/>
              <a:gd name="connsiteY18" fmla="*/ 2521207 h 3805595"/>
              <a:gd name="connsiteX19" fmla="*/ 2970479 w 7605905"/>
              <a:gd name="connsiteY19" fmla="*/ 2494779 h 3805595"/>
              <a:gd name="connsiteX20" fmla="*/ 3171329 w 7605905"/>
              <a:gd name="connsiteY20" fmla="*/ 2341498 h 3805595"/>
              <a:gd name="connsiteX21" fmla="*/ 3282326 w 7605905"/>
              <a:gd name="connsiteY21" fmla="*/ 2278071 h 3805595"/>
              <a:gd name="connsiteX22" fmla="*/ 3440892 w 7605905"/>
              <a:gd name="connsiteY22" fmla="*/ 2235787 h 3805595"/>
              <a:gd name="connsiteX23" fmla="*/ 3736883 w 7605905"/>
              <a:gd name="connsiteY23" fmla="*/ 1913368 h 3805595"/>
              <a:gd name="connsiteX24" fmla="*/ 3895450 w 7605905"/>
              <a:gd name="connsiteY24" fmla="*/ 1701947 h 3805595"/>
              <a:gd name="connsiteX25" fmla="*/ 4165013 w 7605905"/>
              <a:gd name="connsiteY25" fmla="*/ 1670233 h 3805595"/>
              <a:gd name="connsiteX26" fmla="*/ 4376435 w 7605905"/>
              <a:gd name="connsiteY26" fmla="*/ 1575093 h 3805595"/>
              <a:gd name="connsiteX27" fmla="*/ 4577285 w 7605905"/>
              <a:gd name="connsiteY27" fmla="*/ 1633234 h 3805595"/>
              <a:gd name="connsiteX28" fmla="*/ 4799279 w 7605905"/>
              <a:gd name="connsiteY28" fmla="*/ 1427098 h 3805595"/>
              <a:gd name="connsiteX29" fmla="*/ 4936703 w 7605905"/>
              <a:gd name="connsiteY29" fmla="*/ 1363671 h 3805595"/>
              <a:gd name="connsiteX30" fmla="*/ 5047699 w 7605905"/>
              <a:gd name="connsiteY30" fmla="*/ 1300245 h 3805595"/>
              <a:gd name="connsiteX31" fmla="*/ 5227408 w 7605905"/>
              <a:gd name="connsiteY31" fmla="*/ 1448240 h 3805595"/>
              <a:gd name="connsiteX32" fmla="*/ 5338405 w 7605905"/>
              <a:gd name="connsiteY32" fmla="*/ 1490525 h 3805595"/>
              <a:gd name="connsiteX33" fmla="*/ 5475829 w 7605905"/>
              <a:gd name="connsiteY33" fmla="*/ 1511667 h 3805595"/>
              <a:gd name="connsiteX34" fmla="*/ 5544541 w 7605905"/>
              <a:gd name="connsiteY34" fmla="*/ 1511667 h 3805595"/>
              <a:gd name="connsiteX35" fmla="*/ 5771820 w 7605905"/>
              <a:gd name="connsiteY35" fmla="*/ 1326673 h 3805595"/>
              <a:gd name="connsiteX36" fmla="*/ 5919815 w 7605905"/>
              <a:gd name="connsiteY36" fmla="*/ 1141678 h 3805595"/>
              <a:gd name="connsiteX37" fmla="*/ 6020240 w 7605905"/>
              <a:gd name="connsiteY37" fmla="*/ 1035967 h 3805595"/>
              <a:gd name="connsiteX38" fmla="*/ 6199949 w 7605905"/>
              <a:gd name="connsiteY38" fmla="*/ 909114 h 3805595"/>
              <a:gd name="connsiteX39" fmla="*/ 6458941 w 7605905"/>
              <a:gd name="connsiteY39" fmla="*/ 887972 h 3805595"/>
              <a:gd name="connsiteX40" fmla="*/ 6675648 w 7605905"/>
              <a:gd name="connsiteY40" fmla="*/ 729405 h 3805595"/>
              <a:gd name="connsiteX41" fmla="*/ 6908213 w 7605905"/>
              <a:gd name="connsiteY41" fmla="*/ 449271 h 3805595"/>
              <a:gd name="connsiteX42" fmla="*/ 7146062 w 7605905"/>
              <a:gd name="connsiteY42" fmla="*/ 623694 h 3805595"/>
              <a:gd name="connsiteX43" fmla="*/ 7352199 w 7605905"/>
              <a:gd name="connsiteY43" fmla="*/ 549697 h 3805595"/>
              <a:gd name="connsiteX44" fmla="*/ 7605905 w 7605905"/>
              <a:gd name="connsiteY44" fmla="*/ 0 h 3805595"/>
              <a:gd name="connsiteX0" fmla="*/ 7605905 w 7605905"/>
              <a:gd name="connsiteY0" fmla="*/ 0 h 3805595"/>
              <a:gd name="connsiteX1" fmla="*/ 7600620 w 7605905"/>
              <a:gd name="connsiteY1" fmla="*/ 3805595 h 3805595"/>
              <a:gd name="connsiteX2" fmla="*/ 0 w 7605905"/>
              <a:gd name="connsiteY2" fmla="*/ 3805595 h 3805595"/>
              <a:gd name="connsiteX3" fmla="*/ 0 w 7605905"/>
              <a:gd name="connsiteY3" fmla="*/ 3668171 h 3805595"/>
              <a:gd name="connsiteX4" fmla="*/ 58141 w 7605905"/>
              <a:gd name="connsiteY4" fmla="*/ 3647029 h 3805595"/>
              <a:gd name="connsiteX5" fmla="*/ 227279 w 7605905"/>
              <a:gd name="connsiteY5" fmla="*/ 3583602 h 3805595"/>
              <a:gd name="connsiteX6" fmla="*/ 502127 w 7605905"/>
              <a:gd name="connsiteY6" fmla="*/ 3514890 h 3805595"/>
              <a:gd name="connsiteX7" fmla="*/ 782261 w 7605905"/>
              <a:gd name="connsiteY7" fmla="*/ 3504319 h 3805595"/>
              <a:gd name="connsiteX8" fmla="*/ 903829 w 7605905"/>
              <a:gd name="connsiteY8" fmla="*/ 3499033 h 3805595"/>
              <a:gd name="connsiteX9" fmla="*/ 1157535 w 7605905"/>
              <a:gd name="connsiteY9" fmla="*/ 3176615 h 3805595"/>
              <a:gd name="connsiteX10" fmla="*/ 1575094 w 7605905"/>
              <a:gd name="connsiteY10" fmla="*/ 2817197 h 3805595"/>
              <a:gd name="connsiteX11" fmla="*/ 1908083 w 7605905"/>
              <a:gd name="connsiteY11" fmla="*/ 2611061 h 3805595"/>
              <a:gd name="connsiteX12" fmla="*/ 2119505 w 7605905"/>
              <a:gd name="connsiteY12" fmla="*/ 2574062 h 3805595"/>
              <a:gd name="connsiteX13" fmla="*/ 2219931 w 7605905"/>
              <a:gd name="connsiteY13" fmla="*/ 2552920 h 3805595"/>
              <a:gd name="connsiteX14" fmla="*/ 2283357 w 7605905"/>
              <a:gd name="connsiteY14" fmla="*/ 2552920 h 3805595"/>
              <a:gd name="connsiteX15" fmla="*/ 2367926 w 7605905"/>
              <a:gd name="connsiteY15" fmla="*/ 2616347 h 3805595"/>
              <a:gd name="connsiteX16" fmla="*/ 2526492 w 7605905"/>
              <a:gd name="connsiteY16" fmla="*/ 2743200 h 3805595"/>
              <a:gd name="connsiteX17" fmla="*/ 2727343 w 7605905"/>
              <a:gd name="connsiteY17" fmla="*/ 2568777 h 3805595"/>
              <a:gd name="connsiteX18" fmla="*/ 2833054 w 7605905"/>
              <a:gd name="connsiteY18" fmla="*/ 2521207 h 3805595"/>
              <a:gd name="connsiteX19" fmla="*/ 2970479 w 7605905"/>
              <a:gd name="connsiteY19" fmla="*/ 2494779 h 3805595"/>
              <a:gd name="connsiteX20" fmla="*/ 3171329 w 7605905"/>
              <a:gd name="connsiteY20" fmla="*/ 2341498 h 3805595"/>
              <a:gd name="connsiteX21" fmla="*/ 3282326 w 7605905"/>
              <a:gd name="connsiteY21" fmla="*/ 2278071 h 3805595"/>
              <a:gd name="connsiteX22" fmla="*/ 3440892 w 7605905"/>
              <a:gd name="connsiteY22" fmla="*/ 2235787 h 3805595"/>
              <a:gd name="connsiteX23" fmla="*/ 3736883 w 7605905"/>
              <a:gd name="connsiteY23" fmla="*/ 1913368 h 3805595"/>
              <a:gd name="connsiteX24" fmla="*/ 3895450 w 7605905"/>
              <a:gd name="connsiteY24" fmla="*/ 1701947 h 3805595"/>
              <a:gd name="connsiteX25" fmla="*/ 4165013 w 7605905"/>
              <a:gd name="connsiteY25" fmla="*/ 1670233 h 3805595"/>
              <a:gd name="connsiteX26" fmla="*/ 4376435 w 7605905"/>
              <a:gd name="connsiteY26" fmla="*/ 1575093 h 3805595"/>
              <a:gd name="connsiteX27" fmla="*/ 4577285 w 7605905"/>
              <a:gd name="connsiteY27" fmla="*/ 1633234 h 3805595"/>
              <a:gd name="connsiteX28" fmla="*/ 4799279 w 7605905"/>
              <a:gd name="connsiteY28" fmla="*/ 1427098 h 3805595"/>
              <a:gd name="connsiteX29" fmla="*/ 4936703 w 7605905"/>
              <a:gd name="connsiteY29" fmla="*/ 1363671 h 3805595"/>
              <a:gd name="connsiteX30" fmla="*/ 5047699 w 7605905"/>
              <a:gd name="connsiteY30" fmla="*/ 1300245 h 3805595"/>
              <a:gd name="connsiteX31" fmla="*/ 5227408 w 7605905"/>
              <a:gd name="connsiteY31" fmla="*/ 1448240 h 3805595"/>
              <a:gd name="connsiteX32" fmla="*/ 5338405 w 7605905"/>
              <a:gd name="connsiteY32" fmla="*/ 1490525 h 3805595"/>
              <a:gd name="connsiteX33" fmla="*/ 5475829 w 7605905"/>
              <a:gd name="connsiteY33" fmla="*/ 1511667 h 3805595"/>
              <a:gd name="connsiteX34" fmla="*/ 5544541 w 7605905"/>
              <a:gd name="connsiteY34" fmla="*/ 1511667 h 3805595"/>
              <a:gd name="connsiteX35" fmla="*/ 5771820 w 7605905"/>
              <a:gd name="connsiteY35" fmla="*/ 1326673 h 3805595"/>
              <a:gd name="connsiteX36" fmla="*/ 5919815 w 7605905"/>
              <a:gd name="connsiteY36" fmla="*/ 1141678 h 3805595"/>
              <a:gd name="connsiteX37" fmla="*/ 6020240 w 7605905"/>
              <a:gd name="connsiteY37" fmla="*/ 1035967 h 3805595"/>
              <a:gd name="connsiteX38" fmla="*/ 6199949 w 7605905"/>
              <a:gd name="connsiteY38" fmla="*/ 909114 h 3805595"/>
              <a:gd name="connsiteX39" fmla="*/ 6458941 w 7605905"/>
              <a:gd name="connsiteY39" fmla="*/ 887972 h 3805595"/>
              <a:gd name="connsiteX40" fmla="*/ 6675648 w 7605905"/>
              <a:gd name="connsiteY40" fmla="*/ 729405 h 3805595"/>
              <a:gd name="connsiteX41" fmla="*/ 6908213 w 7605905"/>
              <a:gd name="connsiteY41" fmla="*/ 449271 h 3805595"/>
              <a:gd name="connsiteX42" fmla="*/ 7146062 w 7605905"/>
              <a:gd name="connsiteY42" fmla="*/ 623694 h 3805595"/>
              <a:gd name="connsiteX43" fmla="*/ 7352199 w 7605905"/>
              <a:gd name="connsiteY43" fmla="*/ 549697 h 3805595"/>
              <a:gd name="connsiteX44" fmla="*/ 7605905 w 7605905"/>
              <a:gd name="connsiteY44" fmla="*/ 0 h 3805595"/>
              <a:gd name="connsiteX0" fmla="*/ 7605905 w 7605905"/>
              <a:gd name="connsiteY0" fmla="*/ 0 h 3805595"/>
              <a:gd name="connsiteX1" fmla="*/ 7600620 w 7605905"/>
              <a:gd name="connsiteY1" fmla="*/ 3805595 h 3805595"/>
              <a:gd name="connsiteX2" fmla="*/ 0 w 7605905"/>
              <a:gd name="connsiteY2" fmla="*/ 3805595 h 3805595"/>
              <a:gd name="connsiteX3" fmla="*/ 0 w 7605905"/>
              <a:gd name="connsiteY3" fmla="*/ 3668171 h 3805595"/>
              <a:gd name="connsiteX4" fmla="*/ 58141 w 7605905"/>
              <a:gd name="connsiteY4" fmla="*/ 3647029 h 3805595"/>
              <a:gd name="connsiteX5" fmla="*/ 227279 w 7605905"/>
              <a:gd name="connsiteY5" fmla="*/ 3583602 h 3805595"/>
              <a:gd name="connsiteX6" fmla="*/ 502127 w 7605905"/>
              <a:gd name="connsiteY6" fmla="*/ 3514890 h 3805595"/>
              <a:gd name="connsiteX7" fmla="*/ 782261 w 7605905"/>
              <a:gd name="connsiteY7" fmla="*/ 3504319 h 3805595"/>
              <a:gd name="connsiteX8" fmla="*/ 903829 w 7605905"/>
              <a:gd name="connsiteY8" fmla="*/ 3499033 h 3805595"/>
              <a:gd name="connsiteX9" fmla="*/ 1157535 w 7605905"/>
              <a:gd name="connsiteY9" fmla="*/ 3176615 h 3805595"/>
              <a:gd name="connsiteX10" fmla="*/ 1575094 w 7605905"/>
              <a:gd name="connsiteY10" fmla="*/ 2817197 h 3805595"/>
              <a:gd name="connsiteX11" fmla="*/ 1908083 w 7605905"/>
              <a:gd name="connsiteY11" fmla="*/ 2611061 h 3805595"/>
              <a:gd name="connsiteX12" fmla="*/ 2119505 w 7605905"/>
              <a:gd name="connsiteY12" fmla="*/ 2574062 h 3805595"/>
              <a:gd name="connsiteX13" fmla="*/ 2219931 w 7605905"/>
              <a:gd name="connsiteY13" fmla="*/ 2552920 h 3805595"/>
              <a:gd name="connsiteX14" fmla="*/ 2283357 w 7605905"/>
              <a:gd name="connsiteY14" fmla="*/ 2552920 h 3805595"/>
              <a:gd name="connsiteX15" fmla="*/ 2367926 w 7605905"/>
              <a:gd name="connsiteY15" fmla="*/ 2616347 h 3805595"/>
              <a:gd name="connsiteX16" fmla="*/ 2526492 w 7605905"/>
              <a:gd name="connsiteY16" fmla="*/ 2743200 h 3805595"/>
              <a:gd name="connsiteX17" fmla="*/ 2727343 w 7605905"/>
              <a:gd name="connsiteY17" fmla="*/ 2568777 h 3805595"/>
              <a:gd name="connsiteX18" fmla="*/ 2833054 w 7605905"/>
              <a:gd name="connsiteY18" fmla="*/ 2521207 h 3805595"/>
              <a:gd name="connsiteX19" fmla="*/ 2970479 w 7605905"/>
              <a:gd name="connsiteY19" fmla="*/ 2494779 h 3805595"/>
              <a:gd name="connsiteX20" fmla="*/ 3171329 w 7605905"/>
              <a:gd name="connsiteY20" fmla="*/ 2341498 h 3805595"/>
              <a:gd name="connsiteX21" fmla="*/ 3282326 w 7605905"/>
              <a:gd name="connsiteY21" fmla="*/ 2278071 h 3805595"/>
              <a:gd name="connsiteX22" fmla="*/ 3440892 w 7605905"/>
              <a:gd name="connsiteY22" fmla="*/ 2235787 h 3805595"/>
              <a:gd name="connsiteX23" fmla="*/ 3736883 w 7605905"/>
              <a:gd name="connsiteY23" fmla="*/ 1913368 h 3805595"/>
              <a:gd name="connsiteX24" fmla="*/ 3895450 w 7605905"/>
              <a:gd name="connsiteY24" fmla="*/ 1701947 h 3805595"/>
              <a:gd name="connsiteX25" fmla="*/ 4165013 w 7605905"/>
              <a:gd name="connsiteY25" fmla="*/ 1670233 h 3805595"/>
              <a:gd name="connsiteX26" fmla="*/ 4376435 w 7605905"/>
              <a:gd name="connsiteY26" fmla="*/ 1575093 h 3805595"/>
              <a:gd name="connsiteX27" fmla="*/ 4577285 w 7605905"/>
              <a:gd name="connsiteY27" fmla="*/ 1633234 h 3805595"/>
              <a:gd name="connsiteX28" fmla="*/ 4799279 w 7605905"/>
              <a:gd name="connsiteY28" fmla="*/ 1427098 h 3805595"/>
              <a:gd name="connsiteX29" fmla="*/ 4936703 w 7605905"/>
              <a:gd name="connsiteY29" fmla="*/ 1363671 h 3805595"/>
              <a:gd name="connsiteX30" fmla="*/ 5047699 w 7605905"/>
              <a:gd name="connsiteY30" fmla="*/ 1300245 h 3805595"/>
              <a:gd name="connsiteX31" fmla="*/ 5227408 w 7605905"/>
              <a:gd name="connsiteY31" fmla="*/ 1448240 h 3805595"/>
              <a:gd name="connsiteX32" fmla="*/ 5338405 w 7605905"/>
              <a:gd name="connsiteY32" fmla="*/ 1490525 h 3805595"/>
              <a:gd name="connsiteX33" fmla="*/ 5475829 w 7605905"/>
              <a:gd name="connsiteY33" fmla="*/ 1511667 h 3805595"/>
              <a:gd name="connsiteX34" fmla="*/ 5544541 w 7605905"/>
              <a:gd name="connsiteY34" fmla="*/ 1511667 h 3805595"/>
              <a:gd name="connsiteX35" fmla="*/ 5771820 w 7605905"/>
              <a:gd name="connsiteY35" fmla="*/ 1326673 h 3805595"/>
              <a:gd name="connsiteX36" fmla="*/ 5919815 w 7605905"/>
              <a:gd name="connsiteY36" fmla="*/ 1141678 h 3805595"/>
              <a:gd name="connsiteX37" fmla="*/ 6020240 w 7605905"/>
              <a:gd name="connsiteY37" fmla="*/ 1035967 h 3805595"/>
              <a:gd name="connsiteX38" fmla="*/ 6199949 w 7605905"/>
              <a:gd name="connsiteY38" fmla="*/ 909114 h 3805595"/>
              <a:gd name="connsiteX39" fmla="*/ 6458941 w 7605905"/>
              <a:gd name="connsiteY39" fmla="*/ 887972 h 3805595"/>
              <a:gd name="connsiteX40" fmla="*/ 6675648 w 7605905"/>
              <a:gd name="connsiteY40" fmla="*/ 729405 h 3805595"/>
              <a:gd name="connsiteX41" fmla="*/ 6908213 w 7605905"/>
              <a:gd name="connsiteY41" fmla="*/ 449271 h 3805595"/>
              <a:gd name="connsiteX42" fmla="*/ 7146062 w 7605905"/>
              <a:gd name="connsiteY42" fmla="*/ 623694 h 3805595"/>
              <a:gd name="connsiteX43" fmla="*/ 7352199 w 7605905"/>
              <a:gd name="connsiteY43" fmla="*/ 549697 h 3805595"/>
              <a:gd name="connsiteX44" fmla="*/ 7605905 w 7605905"/>
              <a:gd name="connsiteY44" fmla="*/ 0 h 3805595"/>
              <a:gd name="connsiteX0" fmla="*/ 7605905 w 7605905"/>
              <a:gd name="connsiteY0" fmla="*/ 0 h 3805595"/>
              <a:gd name="connsiteX1" fmla="*/ 7600620 w 7605905"/>
              <a:gd name="connsiteY1" fmla="*/ 3805595 h 3805595"/>
              <a:gd name="connsiteX2" fmla="*/ 0 w 7605905"/>
              <a:gd name="connsiteY2" fmla="*/ 3805595 h 3805595"/>
              <a:gd name="connsiteX3" fmla="*/ 0 w 7605905"/>
              <a:gd name="connsiteY3" fmla="*/ 3668171 h 3805595"/>
              <a:gd name="connsiteX4" fmla="*/ 58141 w 7605905"/>
              <a:gd name="connsiteY4" fmla="*/ 3647029 h 3805595"/>
              <a:gd name="connsiteX5" fmla="*/ 227279 w 7605905"/>
              <a:gd name="connsiteY5" fmla="*/ 3583602 h 3805595"/>
              <a:gd name="connsiteX6" fmla="*/ 502127 w 7605905"/>
              <a:gd name="connsiteY6" fmla="*/ 3514890 h 3805595"/>
              <a:gd name="connsiteX7" fmla="*/ 782261 w 7605905"/>
              <a:gd name="connsiteY7" fmla="*/ 3504319 h 3805595"/>
              <a:gd name="connsiteX8" fmla="*/ 903829 w 7605905"/>
              <a:gd name="connsiteY8" fmla="*/ 3499033 h 3805595"/>
              <a:gd name="connsiteX9" fmla="*/ 1157535 w 7605905"/>
              <a:gd name="connsiteY9" fmla="*/ 3176615 h 3805595"/>
              <a:gd name="connsiteX10" fmla="*/ 1575094 w 7605905"/>
              <a:gd name="connsiteY10" fmla="*/ 2817197 h 3805595"/>
              <a:gd name="connsiteX11" fmla="*/ 1908083 w 7605905"/>
              <a:gd name="connsiteY11" fmla="*/ 2611061 h 3805595"/>
              <a:gd name="connsiteX12" fmla="*/ 2119505 w 7605905"/>
              <a:gd name="connsiteY12" fmla="*/ 2574062 h 3805595"/>
              <a:gd name="connsiteX13" fmla="*/ 2219931 w 7605905"/>
              <a:gd name="connsiteY13" fmla="*/ 2552920 h 3805595"/>
              <a:gd name="connsiteX14" fmla="*/ 2283357 w 7605905"/>
              <a:gd name="connsiteY14" fmla="*/ 2552920 h 3805595"/>
              <a:gd name="connsiteX15" fmla="*/ 2367926 w 7605905"/>
              <a:gd name="connsiteY15" fmla="*/ 2616347 h 3805595"/>
              <a:gd name="connsiteX16" fmla="*/ 2526492 w 7605905"/>
              <a:gd name="connsiteY16" fmla="*/ 2743200 h 3805595"/>
              <a:gd name="connsiteX17" fmla="*/ 2727343 w 7605905"/>
              <a:gd name="connsiteY17" fmla="*/ 2568777 h 3805595"/>
              <a:gd name="connsiteX18" fmla="*/ 2833054 w 7605905"/>
              <a:gd name="connsiteY18" fmla="*/ 2521207 h 3805595"/>
              <a:gd name="connsiteX19" fmla="*/ 2970479 w 7605905"/>
              <a:gd name="connsiteY19" fmla="*/ 2494779 h 3805595"/>
              <a:gd name="connsiteX20" fmla="*/ 3171329 w 7605905"/>
              <a:gd name="connsiteY20" fmla="*/ 2341498 h 3805595"/>
              <a:gd name="connsiteX21" fmla="*/ 3282326 w 7605905"/>
              <a:gd name="connsiteY21" fmla="*/ 2278071 h 3805595"/>
              <a:gd name="connsiteX22" fmla="*/ 3440892 w 7605905"/>
              <a:gd name="connsiteY22" fmla="*/ 2235787 h 3805595"/>
              <a:gd name="connsiteX23" fmla="*/ 3736883 w 7605905"/>
              <a:gd name="connsiteY23" fmla="*/ 1913368 h 3805595"/>
              <a:gd name="connsiteX24" fmla="*/ 3895450 w 7605905"/>
              <a:gd name="connsiteY24" fmla="*/ 1701947 h 3805595"/>
              <a:gd name="connsiteX25" fmla="*/ 4165013 w 7605905"/>
              <a:gd name="connsiteY25" fmla="*/ 1670233 h 3805595"/>
              <a:gd name="connsiteX26" fmla="*/ 4376435 w 7605905"/>
              <a:gd name="connsiteY26" fmla="*/ 1575093 h 3805595"/>
              <a:gd name="connsiteX27" fmla="*/ 4577285 w 7605905"/>
              <a:gd name="connsiteY27" fmla="*/ 1633234 h 3805595"/>
              <a:gd name="connsiteX28" fmla="*/ 4799279 w 7605905"/>
              <a:gd name="connsiteY28" fmla="*/ 1427098 h 3805595"/>
              <a:gd name="connsiteX29" fmla="*/ 4936703 w 7605905"/>
              <a:gd name="connsiteY29" fmla="*/ 1363671 h 3805595"/>
              <a:gd name="connsiteX30" fmla="*/ 5047699 w 7605905"/>
              <a:gd name="connsiteY30" fmla="*/ 1300245 h 3805595"/>
              <a:gd name="connsiteX31" fmla="*/ 5227408 w 7605905"/>
              <a:gd name="connsiteY31" fmla="*/ 1448240 h 3805595"/>
              <a:gd name="connsiteX32" fmla="*/ 5338405 w 7605905"/>
              <a:gd name="connsiteY32" fmla="*/ 1490525 h 3805595"/>
              <a:gd name="connsiteX33" fmla="*/ 5475829 w 7605905"/>
              <a:gd name="connsiteY33" fmla="*/ 1511667 h 3805595"/>
              <a:gd name="connsiteX34" fmla="*/ 5544541 w 7605905"/>
              <a:gd name="connsiteY34" fmla="*/ 1511667 h 3805595"/>
              <a:gd name="connsiteX35" fmla="*/ 5771820 w 7605905"/>
              <a:gd name="connsiteY35" fmla="*/ 1326673 h 3805595"/>
              <a:gd name="connsiteX36" fmla="*/ 5919815 w 7605905"/>
              <a:gd name="connsiteY36" fmla="*/ 1141678 h 3805595"/>
              <a:gd name="connsiteX37" fmla="*/ 6020240 w 7605905"/>
              <a:gd name="connsiteY37" fmla="*/ 1035967 h 3805595"/>
              <a:gd name="connsiteX38" fmla="*/ 6199949 w 7605905"/>
              <a:gd name="connsiteY38" fmla="*/ 909114 h 3805595"/>
              <a:gd name="connsiteX39" fmla="*/ 6458941 w 7605905"/>
              <a:gd name="connsiteY39" fmla="*/ 887972 h 3805595"/>
              <a:gd name="connsiteX40" fmla="*/ 6675648 w 7605905"/>
              <a:gd name="connsiteY40" fmla="*/ 729405 h 3805595"/>
              <a:gd name="connsiteX41" fmla="*/ 6908213 w 7605905"/>
              <a:gd name="connsiteY41" fmla="*/ 449271 h 3805595"/>
              <a:gd name="connsiteX42" fmla="*/ 7146062 w 7605905"/>
              <a:gd name="connsiteY42" fmla="*/ 623694 h 3805595"/>
              <a:gd name="connsiteX43" fmla="*/ 7352199 w 7605905"/>
              <a:gd name="connsiteY43" fmla="*/ 549697 h 3805595"/>
              <a:gd name="connsiteX44" fmla="*/ 7605905 w 7605905"/>
              <a:gd name="connsiteY44" fmla="*/ 0 h 3805595"/>
              <a:gd name="connsiteX0" fmla="*/ 7605905 w 7605905"/>
              <a:gd name="connsiteY0" fmla="*/ 0 h 3805595"/>
              <a:gd name="connsiteX1" fmla="*/ 7600620 w 7605905"/>
              <a:gd name="connsiteY1" fmla="*/ 3805595 h 3805595"/>
              <a:gd name="connsiteX2" fmla="*/ 0 w 7605905"/>
              <a:gd name="connsiteY2" fmla="*/ 3805595 h 3805595"/>
              <a:gd name="connsiteX3" fmla="*/ 0 w 7605905"/>
              <a:gd name="connsiteY3" fmla="*/ 3668171 h 3805595"/>
              <a:gd name="connsiteX4" fmla="*/ 58141 w 7605905"/>
              <a:gd name="connsiteY4" fmla="*/ 3647029 h 3805595"/>
              <a:gd name="connsiteX5" fmla="*/ 227279 w 7605905"/>
              <a:gd name="connsiteY5" fmla="*/ 3583602 h 3805595"/>
              <a:gd name="connsiteX6" fmla="*/ 502127 w 7605905"/>
              <a:gd name="connsiteY6" fmla="*/ 3514890 h 3805595"/>
              <a:gd name="connsiteX7" fmla="*/ 782261 w 7605905"/>
              <a:gd name="connsiteY7" fmla="*/ 3504319 h 3805595"/>
              <a:gd name="connsiteX8" fmla="*/ 903829 w 7605905"/>
              <a:gd name="connsiteY8" fmla="*/ 3499033 h 3805595"/>
              <a:gd name="connsiteX9" fmla="*/ 1157535 w 7605905"/>
              <a:gd name="connsiteY9" fmla="*/ 3176615 h 3805595"/>
              <a:gd name="connsiteX10" fmla="*/ 1575094 w 7605905"/>
              <a:gd name="connsiteY10" fmla="*/ 2817197 h 3805595"/>
              <a:gd name="connsiteX11" fmla="*/ 1908083 w 7605905"/>
              <a:gd name="connsiteY11" fmla="*/ 2611061 h 3805595"/>
              <a:gd name="connsiteX12" fmla="*/ 2119505 w 7605905"/>
              <a:gd name="connsiteY12" fmla="*/ 2574062 h 3805595"/>
              <a:gd name="connsiteX13" fmla="*/ 2219931 w 7605905"/>
              <a:gd name="connsiteY13" fmla="*/ 2552920 h 3805595"/>
              <a:gd name="connsiteX14" fmla="*/ 2283357 w 7605905"/>
              <a:gd name="connsiteY14" fmla="*/ 2552920 h 3805595"/>
              <a:gd name="connsiteX15" fmla="*/ 2367926 w 7605905"/>
              <a:gd name="connsiteY15" fmla="*/ 2616347 h 3805595"/>
              <a:gd name="connsiteX16" fmla="*/ 2526492 w 7605905"/>
              <a:gd name="connsiteY16" fmla="*/ 2743200 h 3805595"/>
              <a:gd name="connsiteX17" fmla="*/ 2727343 w 7605905"/>
              <a:gd name="connsiteY17" fmla="*/ 2568777 h 3805595"/>
              <a:gd name="connsiteX18" fmla="*/ 2833054 w 7605905"/>
              <a:gd name="connsiteY18" fmla="*/ 2521207 h 3805595"/>
              <a:gd name="connsiteX19" fmla="*/ 2970479 w 7605905"/>
              <a:gd name="connsiteY19" fmla="*/ 2494779 h 3805595"/>
              <a:gd name="connsiteX20" fmla="*/ 3171329 w 7605905"/>
              <a:gd name="connsiteY20" fmla="*/ 2341498 h 3805595"/>
              <a:gd name="connsiteX21" fmla="*/ 3282326 w 7605905"/>
              <a:gd name="connsiteY21" fmla="*/ 2278071 h 3805595"/>
              <a:gd name="connsiteX22" fmla="*/ 3440892 w 7605905"/>
              <a:gd name="connsiteY22" fmla="*/ 2235787 h 3805595"/>
              <a:gd name="connsiteX23" fmla="*/ 3736883 w 7605905"/>
              <a:gd name="connsiteY23" fmla="*/ 1913368 h 3805595"/>
              <a:gd name="connsiteX24" fmla="*/ 3895450 w 7605905"/>
              <a:gd name="connsiteY24" fmla="*/ 1701947 h 3805595"/>
              <a:gd name="connsiteX25" fmla="*/ 4165013 w 7605905"/>
              <a:gd name="connsiteY25" fmla="*/ 1670233 h 3805595"/>
              <a:gd name="connsiteX26" fmla="*/ 4376435 w 7605905"/>
              <a:gd name="connsiteY26" fmla="*/ 1575093 h 3805595"/>
              <a:gd name="connsiteX27" fmla="*/ 4577285 w 7605905"/>
              <a:gd name="connsiteY27" fmla="*/ 1633234 h 3805595"/>
              <a:gd name="connsiteX28" fmla="*/ 4799279 w 7605905"/>
              <a:gd name="connsiteY28" fmla="*/ 1427098 h 3805595"/>
              <a:gd name="connsiteX29" fmla="*/ 4936703 w 7605905"/>
              <a:gd name="connsiteY29" fmla="*/ 1363671 h 3805595"/>
              <a:gd name="connsiteX30" fmla="*/ 5047699 w 7605905"/>
              <a:gd name="connsiteY30" fmla="*/ 1300245 h 3805595"/>
              <a:gd name="connsiteX31" fmla="*/ 5227408 w 7605905"/>
              <a:gd name="connsiteY31" fmla="*/ 1448240 h 3805595"/>
              <a:gd name="connsiteX32" fmla="*/ 5338405 w 7605905"/>
              <a:gd name="connsiteY32" fmla="*/ 1490525 h 3805595"/>
              <a:gd name="connsiteX33" fmla="*/ 5475829 w 7605905"/>
              <a:gd name="connsiteY33" fmla="*/ 1511667 h 3805595"/>
              <a:gd name="connsiteX34" fmla="*/ 5544541 w 7605905"/>
              <a:gd name="connsiteY34" fmla="*/ 1511667 h 3805595"/>
              <a:gd name="connsiteX35" fmla="*/ 5771820 w 7605905"/>
              <a:gd name="connsiteY35" fmla="*/ 1326673 h 3805595"/>
              <a:gd name="connsiteX36" fmla="*/ 5919815 w 7605905"/>
              <a:gd name="connsiteY36" fmla="*/ 1141678 h 3805595"/>
              <a:gd name="connsiteX37" fmla="*/ 6020240 w 7605905"/>
              <a:gd name="connsiteY37" fmla="*/ 1035967 h 3805595"/>
              <a:gd name="connsiteX38" fmla="*/ 6199949 w 7605905"/>
              <a:gd name="connsiteY38" fmla="*/ 909114 h 3805595"/>
              <a:gd name="connsiteX39" fmla="*/ 6458941 w 7605905"/>
              <a:gd name="connsiteY39" fmla="*/ 887972 h 3805595"/>
              <a:gd name="connsiteX40" fmla="*/ 6675648 w 7605905"/>
              <a:gd name="connsiteY40" fmla="*/ 729405 h 3805595"/>
              <a:gd name="connsiteX41" fmla="*/ 6908213 w 7605905"/>
              <a:gd name="connsiteY41" fmla="*/ 449271 h 3805595"/>
              <a:gd name="connsiteX42" fmla="*/ 7146062 w 7605905"/>
              <a:gd name="connsiteY42" fmla="*/ 623694 h 3805595"/>
              <a:gd name="connsiteX43" fmla="*/ 7352199 w 7605905"/>
              <a:gd name="connsiteY43" fmla="*/ 549697 h 3805595"/>
              <a:gd name="connsiteX44" fmla="*/ 7605905 w 7605905"/>
              <a:gd name="connsiteY44" fmla="*/ 0 h 3805595"/>
              <a:gd name="connsiteX0" fmla="*/ 7605905 w 7605905"/>
              <a:gd name="connsiteY0" fmla="*/ 0 h 3805595"/>
              <a:gd name="connsiteX1" fmla="*/ 7600620 w 7605905"/>
              <a:gd name="connsiteY1" fmla="*/ 3805595 h 3805595"/>
              <a:gd name="connsiteX2" fmla="*/ 0 w 7605905"/>
              <a:gd name="connsiteY2" fmla="*/ 3805595 h 3805595"/>
              <a:gd name="connsiteX3" fmla="*/ 0 w 7605905"/>
              <a:gd name="connsiteY3" fmla="*/ 3668171 h 3805595"/>
              <a:gd name="connsiteX4" fmla="*/ 58141 w 7605905"/>
              <a:gd name="connsiteY4" fmla="*/ 3647029 h 3805595"/>
              <a:gd name="connsiteX5" fmla="*/ 227279 w 7605905"/>
              <a:gd name="connsiteY5" fmla="*/ 3583602 h 3805595"/>
              <a:gd name="connsiteX6" fmla="*/ 502127 w 7605905"/>
              <a:gd name="connsiteY6" fmla="*/ 3514890 h 3805595"/>
              <a:gd name="connsiteX7" fmla="*/ 782261 w 7605905"/>
              <a:gd name="connsiteY7" fmla="*/ 3504319 h 3805595"/>
              <a:gd name="connsiteX8" fmla="*/ 903829 w 7605905"/>
              <a:gd name="connsiteY8" fmla="*/ 3499033 h 3805595"/>
              <a:gd name="connsiteX9" fmla="*/ 1157535 w 7605905"/>
              <a:gd name="connsiteY9" fmla="*/ 3176615 h 3805595"/>
              <a:gd name="connsiteX10" fmla="*/ 1575094 w 7605905"/>
              <a:gd name="connsiteY10" fmla="*/ 2817197 h 3805595"/>
              <a:gd name="connsiteX11" fmla="*/ 1908083 w 7605905"/>
              <a:gd name="connsiteY11" fmla="*/ 2611061 h 3805595"/>
              <a:gd name="connsiteX12" fmla="*/ 2119505 w 7605905"/>
              <a:gd name="connsiteY12" fmla="*/ 2574062 h 3805595"/>
              <a:gd name="connsiteX13" fmla="*/ 2219931 w 7605905"/>
              <a:gd name="connsiteY13" fmla="*/ 2552920 h 3805595"/>
              <a:gd name="connsiteX14" fmla="*/ 2283357 w 7605905"/>
              <a:gd name="connsiteY14" fmla="*/ 2552920 h 3805595"/>
              <a:gd name="connsiteX15" fmla="*/ 2367926 w 7605905"/>
              <a:gd name="connsiteY15" fmla="*/ 2616347 h 3805595"/>
              <a:gd name="connsiteX16" fmla="*/ 2526492 w 7605905"/>
              <a:gd name="connsiteY16" fmla="*/ 2743200 h 3805595"/>
              <a:gd name="connsiteX17" fmla="*/ 2727343 w 7605905"/>
              <a:gd name="connsiteY17" fmla="*/ 2568777 h 3805595"/>
              <a:gd name="connsiteX18" fmla="*/ 2833054 w 7605905"/>
              <a:gd name="connsiteY18" fmla="*/ 2521207 h 3805595"/>
              <a:gd name="connsiteX19" fmla="*/ 2970479 w 7605905"/>
              <a:gd name="connsiteY19" fmla="*/ 2494779 h 3805595"/>
              <a:gd name="connsiteX20" fmla="*/ 3171329 w 7605905"/>
              <a:gd name="connsiteY20" fmla="*/ 2341498 h 3805595"/>
              <a:gd name="connsiteX21" fmla="*/ 3282326 w 7605905"/>
              <a:gd name="connsiteY21" fmla="*/ 2278071 h 3805595"/>
              <a:gd name="connsiteX22" fmla="*/ 3440892 w 7605905"/>
              <a:gd name="connsiteY22" fmla="*/ 2235787 h 3805595"/>
              <a:gd name="connsiteX23" fmla="*/ 3736883 w 7605905"/>
              <a:gd name="connsiteY23" fmla="*/ 1913368 h 3805595"/>
              <a:gd name="connsiteX24" fmla="*/ 3895450 w 7605905"/>
              <a:gd name="connsiteY24" fmla="*/ 1701947 h 3805595"/>
              <a:gd name="connsiteX25" fmla="*/ 4165013 w 7605905"/>
              <a:gd name="connsiteY25" fmla="*/ 1670233 h 3805595"/>
              <a:gd name="connsiteX26" fmla="*/ 4376435 w 7605905"/>
              <a:gd name="connsiteY26" fmla="*/ 1575093 h 3805595"/>
              <a:gd name="connsiteX27" fmla="*/ 4577285 w 7605905"/>
              <a:gd name="connsiteY27" fmla="*/ 1633234 h 3805595"/>
              <a:gd name="connsiteX28" fmla="*/ 4799279 w 7605905"/>
              <a:gd name="connsiteY28" fmla="*/ 1427098 h 3805595"/>
              <a:gd name="connsiteX29" fmla="*/ 4936703 w 7605905"/>
              <a:gd name="connsiteY29" fmla="*/ 1363671 h 3805595"/>
              <a:gd name="connsiteX30" fmla="*/ 5047699 w 7605905"/>
              <a:gd name="connsiteY30" fmla="*/ 1300245 h 3805595"/>
              <a:gd name="connsiteX31" fmla="*/ 5227408 w 7605905"/>
              <a:gd name="connsiteY31" fmla="*/ 1448240 h 3805595"/>
              <a:gd name="connsiteX32" fmla="*/ 5338405 w 7605905"/>
              <a:gd name="connsiteY32" fmla="*/ 1490525 h 3805595"/>
              <a:gd name="connsiteX33" fmla="*/ 5475829 w 7605905"/>
              <a:gd name="connsiteY33" fmla="*/ 1511667 h 3805595"/>
              <a:gd name="connsiteX34" fmla="*/ 5544541 w 7605905"/>
              <a:gd name="connsiteY34" fmla="*/ 1511667 h 3805595"/>
              <a:gd name="connsiteX35" fmla="*/ 5771820 w 7605905"/>
              <a:gd name="connsiteY35" fmla="*/ 1326673 h 3805595"/>
              <a:gd name="connsiteX36" fmla="*/ 5919815 w 7605905"/>
              <a:gd name="connsiteY36" fmla="*/ 1141678 h 3805595"/>
              <a:gd name="connsiteX37" fmla="*/ 6020240 w 7605905"/>
              <a:gd name="connsiteY37" fmla="*/ 1035967 h 3805595"/>
              <a:gd name="connsiteX38" fmla="*/ 6199949 w 7605905"/>
              <a:gd name="connsiteY38" fmla="*/ 909114 h 3805595"/>
              <a:gd name="connsiteX39" fmla="*/ 6458941 w 7605905"/>
              <a:gd name="connsiteY39" fmla="*/ 887972 h 3805595"/>
              <a:gd name="connsiteX40" fmla="*/ 6675648 w 7605905"/>
              <a:gd name="connsiteY40" fmla="*/ 729405 h 3805595"/>
              <a:gd name="connsiteX41" fmla="*/ 6908213 w 7605905"/>
              <a:gd name="connsiteY41" fmla="*/ 449271 h 3805595"/>
              <a:gd name="connsiteX42" fmla="*/ 7146062 w 7605905"/>
              <a:gd name="connsiteY42" fmla="*/ 623694 h 3805595"/>
              <a:gd name="connsiteX43" fmla="*/ 7352199 w 7605905"/>
              <a:gd name="connsiteY43" fmla="*/ 549697 h 3805595"/>
              <a:gd name="connsiteX44" fmla="*/ 7605905 w 7605905"/>
              <a:gd name="connsiteY44" fmla="*/ 0 h 3805595"/>
              <a:gd name="connsiteX0" fmla="*/ 7605905 w 7605905"/>
              <a:gd name="connsiteY0" fmla="*/ 0 h 3805595"/>
              <a:gd name="connsiteX1" fmla="*/ 7600620 w 7605905"/>
              <a:gd name="connsiteY1" fmla="*/ 3805595 h 3805595"/>
              <a:gd name="connsiteX2" fmla="*/ 0 w 7605905"/>
              <a:gd name="connsiteY2" fmla="*/ 3805595 h 3805595"/>
              <a:gd name="connsiteX3" fmla="*/ 0 w 7605905"/>
              <a:gd name="connsiteY3" fmla="*/ 3668171 h 3805595"/>
              <a:gd name="connsiteX4" fmla="*/ 58141 w 7605905"/>
              <a:gd name="connsiteY4" fmla="*/ 3647029 h 3805595"/>
              <a:gd name="connsiteX5" fmla="*/ 227279 w 7605905"/>
              <a:gd name="connsiteY5" fmla="*/ 3583602 h 3805595"/>
              <a:gd name="connsiteX6" fmla="*/ 502127 w 7605905"/>
              <a:gd name="connsiteY6" fmla="*/ 3514890 h 3805595"/>
              <a:gd name="connsiteX7" fmla="*/ 782261 w 7605905"/>
              <a:gd name="connsiteY7" fmla="*/ 3504319 h 3805595"/>
              <a:gd name="connsiteX8" fmla="*/ 903829 w 7605905"/>
              <a:gd name="connsiteY8" fmla="*/ 3499033 h 3805595"/>
              <a:gd name="connsiteX9" fmla="*/ 1157535 w 7605905"/>
              <a:gd name="connsiteY9" fmla="*/ 3176615 h 3805595"/>
              <a:gd name="connsiteX10" fmla="*/ 1575094 w 7605905"/>
              <a:gd name="connsiteY10" fmla="*/ 2817197 h 3805595"/>
              <a:gd name="connsiteX11" fmla="*/ 1908083 w 7605905"/>
              <a:gd name="connsiteY11" fmla="*/ 2611061 h 3805595"/>
              <a:gd name="connsiteX12" fmla="*/ 2119505 w 7605905"/>
              <a:gd name="connsiteY12" fmla="*/ 2574062 h 3805595"/>
              <a:gd name="connsiteX13" fmla="*/ 2219931 w 7605905"/>
              <a:gd name="connsiteY13" fmla="*/ 2552920 h 3805595"/>
              <a:gd name="connsiteX14" fmla="*/ 2283357 w 7605905"/>
              <a:gd name="connsiteY14" fmla="*/ 2552920 h 3805595"/>
              <a:gd name="connsiteX15" fmla="*/ 2367926 w 7605905"/>
              <a:gd name="connsiteY15" fmla="*/ 2616347 h 3805595"/>
              <a:gd name="connsiteX16" fmla="*/ 2526492 w 7605905"/>
              <a:gd name="connsiteY16" fmla="*/ 2743200 h 3805595"/>
              <a:gd name="connsiteX17" fmla="*/ 2727343 w 7605905"/>
              <a:gd name="connsiteY17" fmla="*/ 2568777 h 3805595"/>
              <a:gd name="connsiteX18" fmla="*/ 2833054 w 7605905"/>
              <a:gd name="connsiteY18" fmla="*/ 2521207 h 3805595"/>
              <a:gd name="connsiteX19" fmla="*/ 2970479 w 7605905"/>
              <a:gd name="connsiteY19" fmla="*/ 2494779 h 3805595"/>
              <a:gd name="connsiteX20" fmla="*/ 3171329 w 7605905"/>
              <a:gd name="connsiteY20" fmla="*/ 2341498 h 3805595"/>
              <a:gd name="connsiteX21" fmla="*/ 3282326 w 7605905"/>
              <a:gd name="connsiteY21" fmla="*/ 2278071 h 3805595"/>
              <a:gd name="connsiteX22" fmla="*/ 3440892 w 7605905"/>
              <a:gd name="connsiteY22" fmla="*/ 2235787 h 3805595"/>
              <a:gd name="connsiteX23" fmla="*/ 3736883 w 7605905"/>
              <a:gd name="connsiteY23" fmla="*/ 1913368 h 3805595"/>
              <a:gd name="connsiteX24" fmla="*/ 3895450 w 7605905"/>
              <a:gd name="connsiteY24" fmla="*/ 1701947 h 3805595"/>
              <a:gd name="connsiteX25" fmla="*/ 4165013 w 7605905"/>
              <a:gd name="connsiteY25" fmla="*/ 1670233 h 3805595"/>
              <a:gd name="connsiteX26" fmla="*/ 4376435 w 7605905"/>
              <a:gd name="connsiteY26" fmla="*/ 1575093 h 3805595"/>
              <a:gd name="connsiteX27" fmla="*/ 4577285 w 7605905"/>
              <a:gd name="connsiteY27" fmla="*/ 1633234 h 3805595"/>
              <a:gd name="connsiteX28" fmla="*/ 4799279 w 7605905"/>
              <a:gd name="connsiteY28" fmla="*/ 1427098 h 3805595"/>
              <a:gd name="connsiteX29" fmla="*/ 4936703 w 7605905"/>
              <a:gd name="connsiteY29" fmla="*/ 1363671 h 3805595"/>
              <a:gd name="connsiteX30" fmla="*/ 5047699 w 7605905"/>
              <a:gd name="connsiteY30" fmla="*/ 1300245 h 3805595"/>
              <a:gd name="connsiteX31" fmla="*/ 5227408 w 7605905"/>
              <a:gd name="connsiteY31" fmla="*/ 1448240 h 3805595"/>
              <a:gd name="connsiteX32" fmla="*/ 5338405 w 7605905"/>
              <a:gd name="connsiteY32" fmla="*/ 1490525 h 3805595"/>
              <a:gd name="connsiteX33" fmla="*/ 5475829 w 7605905"/>
              <a:gd name="connsiteY33" fmla="*/ 1511667 h 3805595"/>
              <a:gd name="connsiteX34" fmla="*/ 5544541 w 7605905"/>
              <a:gd name="connsiteY34" fmla="*/ 1511667 h 3805595"/>
              <a:gd name="connsiteX35" fmla="*/ 5771820 w 7605905"/>
              <a:gd name="connsiteY35" fmla="*/ 1326673 h 3805595"/>
              <a:gd name="connsiteX36" fmla="*/ 5919815 w 7605905"/>
              <a:gd name="connsiteY36" fmla="*/ 1141678 h 3805595"/>
              <a:gd name="connsiteX37" fmla="*/ 6020240 w 7605905"/>
              <a:gd name="connsiteY37" fmla="*/ 1035967 h 3805595"/>
              <a:gd name="connsiteX38" fmla="*/ 6199949 w 7605905"/>
              <a:gd name="connsiteY38" fmla="*/ 909114 h 3805595"/>
              <a:gd name="connsiteX39" fmla="*/ 6458941 w 7605905"/>
              <a:gd name="connsiteY39" fmla="*/ 887972 h 3805595"/>
              <a:gd name="connsiteX40" fmla="*/ 6675648 w 7605905"/>
              <a:gd name="connsiteY40" fmla="*/ 729405 h 3805595"/>
              <a:gd name="connsiteX41" fmla="*/ 6908213 w 7605905"/>
              <a:gd name="connsiteY41" fmla="*/ 449271 h 3805595"/>
              <a:gd name="connsiteX42" fmla="*/ 7146062 w 7605905"/>
              <a:gd name="connsiteY42" fmla="*/ 623694 h 3805595"/>
              <a:gd name="connsiteX43" fmla="*/ 7352199 w 7605905"/>
              <a:gd name="connsiteY43" fmla="*/ 549697 h 3805595"/>
              <a:gd name="connsiteX44" fmla="*/ 7605905 w 7605905"/>
              <a:gd name="connsiteY44" fmla="*/ 0 h 3805595"/>
              <a:gd name="connsiteX0" fmla="*/ 7605905 w 7605905"/>
              <a:gd name="connsiteY0" fmla="*/ 0 h 3805595"/>
              <a:gd name="connsiteX1" fmla="*/ 7600620 w 7605905"/>
              <a:gd name="connsiteY1" fmla="*/ 3805595 h 3805595"/>
              <a:gd name="connsiteX2" fmla="*/ 0 w 7605905"/>
              <a:gd name="connsiteY2" fmla="*/ 3805595 h 3805595"/>
              <a:gd name="connsiteX3" fmla="*/ 0 w 7605905"/>
              <a:gd name="connsiteY3" fmla="*/ 3668171 h 3805595"/>
              <a:gd name="connsiteX4" fmla="*/ 58141 w 7605905"/>
              <a:gd name="connsiteY4" fmla="*/ 3647029 h 3805595"/>
              <a:gd name="connsiteX5" fmla="*/ 227279 w 7605905"/>
              <a:gd name="connsiteY5" fmla="*/ 3583602 h 3805595"/>
              <a:gd name="connsiteX6" fmla="*/ 502127 w 7605905"/>
              <a:gd name="connsiteY6" fmla="*/ 3514890 h 3805595"/>
              <a:gd name="connsiteX7" fmla="*/ 782261 w 7605905"/>
              <a:gd name="connsiteY7" fmla="*/ 3504319 h 3805595"/>
              <a:gd name="connsiteX8" fmla="*/ 903829 w 7605905"/>
              <a:gd name="connsiteY8" fmla="*/ 3499033 h 3805595"/>
              <a:gd name="connsiteX9" fmla="*/ 1157535 w 7605905"/>
              <a:gd name="connsiteY9" fmla="*/ 3176615 h 3805595"/>
              <a:gd name="connsiteX10" fmla="*/ 1575094 w 7605905"/>
              <a:gd name="connsiteY10" fmla="*/ 2817197 h 3805595"/>
              <a:gd name="connsiteX11" fmla="*/ 1908083 w 7605905"/>
              <a:gd name="connsiteY11" fmla="*/ 2611061 h 3805595"/>
              <a:gd name="connsiteX12" fmla="*/ 2119505 w 7605905"/>
              <a:gd name="connsiteY12" fmla="*/ 2574062 h 3805595"/>
              <a:gd name="connsiteX13" fmla="*/ 2219931 w 7605905"/>
              <a:gd name="connsiteY13" fmla="*/ 2552920 h 3805595"/>
              <a:gd name="connsiteX14" fmla="*/ 2283357 w 7605905"/>
              <a:gd name="connsiteY14" fmla="*/ 2552920 h 3805595"/>
              <a:gd name="connsiteX15" fmla="*/ 2367926 w 7605905"/>
              <a:gd name="connsiteY15" fmla="*/ 2616347 h 3805595"/>
              <a:gd name="connsiteX16" fmla="*/ 2526492 w 7605905"/>
              <a:gd name="connsiteY16" fmla="*/ 2743200 h 3805595"/>
              <a:gd name="connsiteX17" fmla="*/ 2727343 w 7605905"/>
              <a:gd name="connsiteY17" fmla="*/ 2568777 h 3805595"/>
              <a:gd name="connsiteX18" fmla="*/ 2833054 w 7605905"/>
              <a:gd name="connsiteY18" fmla="*/ 2521207 h 3805595"/>
              <a:gd name="connsiteX19" fmla="*/ 2970479 w 7605905"/>
              <a:gd name="connsiteY19" fmla="*/ 2494779 h 3805595"/>
              <a:gd name="connsiteX20" fmla="*/ 3171329 w 7605905"/>
              <a:gd name="connsiteY20" fmla="*/ 2341498 h 3805595"/>
              <a:gd name="connsiteX21" fmla="*/ 3282326 w 7605905"/>
              <a:gd name="connsiteY21" fmla="*/ 2278071 h 3805595"/>
              <a:gd name="connsiteX22" fmla="*/ 3440892 w 7605905"/>
              <a:gd name="connsiteY22" fmla="*/ 2235787 h 3805595"/>
              <a:gd name="connsiteX23" fmla="*/ 3736883 w 7605905"/>
              <a:gd name="connsiteY23" fmla="*/ 1913368 h 3805595"/>
              <a:gd name="connsiteX24" fmla="*/ 3895450 w 7605905"/>
              <a:gd name="connsiteY24" fmla="*/ 1701947 h 3805595"/>
              <a:gd name="connsiteX25" fmla="*/ 4165013 w 7605905"/>
              <a:gd name="connsiteY25" fmla="*/ 1670233 h 3805595"/>
              <a:gd name="connsiteX26" fmla="*/ 4376435 w 7605905"/>
              <a:gd name="connsiteY26" fmla="*/ 1575093 h 3805595"/>
              <a:gd name="connsiteX27" fmla="*/ 4577285 w 7605905"/>
              <a:gd name="connsiteY27" fmla="*/ 1633234 h 3805595"/>
              <a:gd name="connsiteX28" fmla="*/ 4799279 w 7605905"/>
              <a:gd name="connsiteY28" fmla="*/ 1427098 h 3805595"/>
              <a:gd name="connsiteX29" fmla="*/ 4936703 w 7605905"/>
              <a:gd name="connsiteY29" fmla="*/ 1363671 h 3805595"/>
              <a:gd name="connsiteX30" fmla="*/ 5047699 w 7605905"/>
              <a:gd name="connsiteY30" fmla="*/ 1300245 h 3805595"/>
              <a:gd name="connsiteX31" fmla="*/ 5227408 w 7605905"/>
              <a:gd name="connsiteY31" fmla="*/ 1448240 h 3805595"/>
              <a:gd name="connsiteX32" fmla="*/ 5338405 w 7605905"/>
              <a:gd name="connsiteY32" fmla="*/ 1490525 h 3805595"/>
              <a:gd name="connsiteX33" fmla="*/ 5475829 w 7605905"/>
              <a:gd name="connsiteY33" fmla="*/ 1511667 h 3805595"/>
              <a:gd name="connsiteX34" fmla="*/ 5544541 w 7605905"/>
              <a:gd name="connsiteY34" fmla="*/ 1511667 h 3805595"/>
              <a:gd name="connsiteX35" fmla="*/ 5771820 w 7605905"/>
              <a:gd name="connsiteY35" fmla="*/ 1326673 h 3805595"/>
              <a:gd name="connsiteX36" fmla="*/ 5919815 w 7605905"/>
              <a:gd name="connsiteY36" fmla="*/ 1141678 h 3805595"/>
              <a:gd name="connsiteX37" fmla="*/ 6020240 w 7605905"/>
              <a:gd name="connsiteY37" fmla="*/ 1035967 h 3805595"/>
              <a:gd name="connsiteX38" fmla="*/ 6199949 w 7605905"/>
              <a:gd name="connsiteY38" fmla="*/ 909114 h 3805595"/>
              <a:gd name="connsiteX39" fmla="*/ 6458941 w 7605905"/>
              <a:gd name="connsiteY39" fmla="*/ 887972 h 3805595"/>
              <a:gd name="connsiteX40" fmla="*/ 6675648 w 7605905"/>
              <a:gd name="connsiteY40" fmla="*/ 729405 h 3805595"/>
              <a:gd name="connsiteX41" fmla="*/ 6908213 w 7605905"/>
              <a:gd name="connsiteY41" fmla="*/ 449271 h 3805595"/>
              <a:gd name="connsiteX42" fmla="*/ 7146062 w 7605905"/>
              <a:gd name="connsiteY42" fmla="*/ 623694 h 3805595"/>
              <a:gd name="connsiteX43" fmla="*/ 7352199 w 7605905"/>
              <a:gd name="connsiteY43" fmla="*/ 549697 h 3805595"/>
              <a:gd name="connsiteX44" fmla="*/ 7605905 w 7605905"/>
              <a:gd name="connsiteY44" fmla="*/ 0 h 3805595"/>
              <a:gd name="connsiteX0" fmla="*/ 7605905 w 7605905"/>
              <a:gd name="connsiteY0" fmla="*/ 0 h 3805595"/>
              <a:gd name="connsiteX1" fmla="*/ 7600620 w 7605905"/>
              <a:gd name="connsiteY1" fmla="*/ 3805595 h 3805595"/>
              <a:gd name="connsiteX2" fmla="*/ 0 w 7605905"/>
              <a:gd name="connsiteY2" fmla="*/ 3805595 h 3805595"/>
              <a:gd name="connsiteX3" fmla="*/ 0 w 7605905"/>
              <a:gd name="connsiteY3" fmla="*/ 3668171 h 3805595"/>
              <a:gd name="connsiteX4" fmla="*/ 58141 w 7605905"/>
              <a:gd name="connsiteY4" fmla="*/ 3647029 h 3805595"/>
              <a:gd name="connsiteX5" fmla="*/ 227279 w 7605905"/>
              <a:gd name="connsiteY5" fmla="*/ 3583602 h 3805595"/>
              <a:gd name="connsiteX6" fmla="*/ 502127 w 7605905"/>
              <a:gd name="connsiteY6" fmla="*/ 3514890 h 3805595"/>
              <a:gd name="connsiteX7" fmla="*/ 782261 w 7605905"/>
              <a:gd name="connsiteY7" fmla="*/ 3504319 h 3805595"/>
              <a:gd name="connsiteX8" fmla="*/ 903829 w 7605905"/>
              <a:gd name="connsiteY8" fmla="*/ 3499033 h 3805595"/>
              <a:gd name="connsiteX9" fmla="*/ 1157535 w 7605905"/>
              <a:gd name="connsiteY9" fmla="*/ 3176615 h 3805595"/>
              <a:gd name="connsiteX10" fmla="*/ 1575094 w 7605905"/>
              <a:gd name="connsiteY10" fmla="*/ 2817197 h 3805595"/>
              <a:gd name="connsiteX11" fmla="*/ 1908083 w 7605905"/>
              <a:gd name="connsiteY11" fmla="*/ 2611061 h 3805595"/>
              <a:gd name="connsiteX12" fmla="*/ 2119505 w 7605905"/>
              <a:gd name="connsiteY12" fmla="*/ 2574062 h 3805595"/>
              <a:gd name="connsiteX13" fmla="*/ 2219931 w 7605905"/>
              <a:gd name="connsiteY13" fmla="*/ 2552920 h 3805595"/>
              <a:gd name="connsiteX14" fmla="*/ 2283357 w 7605905"/>
              <a:gd name="connsiteY14" fmla="*/ 2552920 h 3805595"/>
              <a:gd name="connsiteX15" fmla="*/ 2367926 w 7605905"/>
              <a:gd name="connsiteY15" fmla="*/ 2616347 h 3805595"/>
              <a:gd name="connsiteX16" fmla="*/ 2526492 w 7605905"/>
              <a:gd name="connsiteY16" fmla="*/ 2743200 h 3805595"/>
              <a:gd name="connsiteX17" fmla="*/ 2727343 w 7605905"/>
              <a:gd name="connsiteY17" fmla="*/ 2568777 h 3805595"/>
              <a:gd name="connsiteX18" fmla="*/ 2833054 w 7605905"/>
              <a:gd name="connsiteY18" fmla="*/ 2521207 h 3805595"/>
              <a:gd name="connsiteX19" fmla="*/ 2970479 w 7605905"/>
              <a:gd name="connsiteY19" fmla="*/ 2494779 h 3805595"/>
              <a:gd name="connsiteX20" fmla="*/ 3171329 w 7605905"/>
              <a:gd name="connsiteY20" fmla="*/ 2341498 h 3805595"/>
              <a:gd name="connsiteX21" fmla="*/ 3282326 w 7605905"/>
              <a:gd name="connsiteY21" fmla="*/ 2278071 h 3805595"/>
              <a:gd name="connsiteX22" fmla="*/ 3440892 w 7605905"/>
              <a:gd name="connsiteY22" fmla="*/ 2235787 h 3805595"/>
              <a:gd name="connsiteX23" fmla="*/ 3736883 w 7605905"/>
              <a:gd name="connsiteY23" fmla="*/ 1913368 h 3805595"/>
              <a:gd name="connsiteX24" fmla="*/ 3895450 w 7605905"/>
              <a:gd name="connsiteY24" fmla="*/ 1701947 h 3805595"/>
              <a:gd name="connsiteX25" fmla="*/ 4165013 w 7605905"/>
              <a:gd name="connsiteY25" fmla="*/ 1670233 h 3805595"/>
              <a:gd name="connsiteX26" fmla="*/ 4376435 w 7605905"/>
              <a:gd name="connsiteY26" fmla="*/ 1575093 h 3805595"/>
              <a:gd name="connsiteX27" fmla="*/ 4577285 w 7605905"/>
              <a:gd name="connsiteY27" fmla="*/ 1633234 h 3805595"/>
              <a:gd name="connsiteX28" fmla="*/ 4799279 w 7605905"/>
              <a:gd name="connsiteY28" fmla="*/ 1427098 h 3805595"/>
              <a:gd name="connsiteX29" fmla="*/ 4936703 w 7605905"/>
              <a:gd name="connsiteY29" fmla="*/ 1363671 h 3805595"/>
              <a:gd name="connsiteX30" fmla="*/ 5047699 w 7605905"/>
              <a:gd name="connsiteY30" fmla="*/ 1300245 h 3805595"/>
              <a:gd name="connsiteX31" fmla="*/ 5227408 w 7605905"/>
              <a:gd name="connsiteY31" fmla="*/ 1448240 h 3805595"/>
              <a:gd name="connsiteX32" fmla="*/ 5338405 w 7605905"/>
              <a:gd name="connsiteY32" fmla="*/ 1490525 h 3805595"/>
              <a:gd name="connsiteX33" fmla="*/ 5475829 w 7605905"/>
              <a:gd name="connsiteY33" fmla="*/ 1511667 h 3805595"/>
              <a:gd name="connsiteX34" fmla="*/ 5544541 w 7605905"/>
              <a:gd name="connsiteY34" fmla="*/ 1511667 h 3805595"/>
              <a:gd name="connsiteX35" fmla="*/ 5771820 w 7605905"/>
              <a:gd name="connsiteY35" fmla="*/ 1326673 h 3805595"/>
              <a:gd name="connsiteX36" fmla="*/ 5919815 w 7605905"/>
              <a:gd name="connsiteY36" fmla="*/ 1141678 h 3805595"/>
              <a:gd name="connsiteX37" fmla="*/ 6020240 w 7605905"/>
              <a:gd name="connsiteY37" fmla="*/ 1035967 h 3805595"/>
              <a:gd name="connsiteX38" fmla="*/ 6199949 w 7605905"/>
              <a:gd name="connsiteY38" fmla="*/ 909114 h 3805595"/>
              <a:gd name="connsiteX39" fmla="*/ 6458941 w 7605905"/>
              <a:gd name="connsiteY39" fmla="*/ 887972 h 3805595"/>
              <a:gd name="connsiteX40" fmla="*/ 6675648 w 7605905"/>
              <a:gd name="connsiteY40" fmla="*/ 729405 h 3805595"/>
              <a:gd name="connsiteX41" fmla="*/ 6908213 w 7605905"/>
              <a:gd name="connsiteY41" fmla="*/ 449271 h 3805595"/>
              <a:gd name="connsiteX42" fmla="*/ 7146062 w 7605905"/>
              <a:gd name="connsiteY42" fmla="*/ 623694 h 3805595"/>
              <a:gd name="connsiteX43" fmla="*/ 7352199 w 7605905"/>
              <a:gd name="connsiteY43" fmla="*/ 549697 h 3805595"/>
              <a:gd name="connsiteX44" fmla="*/ 7605905 w 7605905"/>
              <a:gd name="connsiteY44" fmla="*/ 0 h 3805595"/>
              <a:gd name="connsiteX0" fmla="*/ 7605905 w 7605905"/>
              <a:gd name="connsiteY0" fmla="*/ 0 h 3805595"/>
              <a:gd name="connsiteX1" fmla="*/ 7600620 w 7605905"/>
              <a:gd name="connsiteY1" fmla="*/ 3805595 h 3805595"/>
              <a:gd name="connsiteX2" fmla="*/ 0 w 7605905"/>
              <a:gd name="connsiteY2" fmla="*/ 3805595 h 3805595"/>
              <a:gd name="connsiteX3" fmla="*/ 0 w 7605905"/>
              <a:gd name="connsiteY3" fmla="*/ 3668171 h 3805595"/>
              <a:gd name="connsiteX4" fmla="*/ 58141 w 7605905"/>
              <a:gd name="connsiteY4" fmla="*/ 3647029 h 3805595"/>
              <a:gd name="connsiteX5" fmla="*/ 227279 w 7605905"/>
              <a:gd name="connsiteY5" fmla="*/ 3583602 h 3805595"/>
              <a:gd name="connsiteX6" fmla="*/ 502127 w 7605905"/>
              <a:gd name="connsiteY6" fmla="*/ 3514890 h 3805595"/>
              <a:gd name="connsiteX7" fmla="*/ 782261 w 7605905"/>
              <a:gd name="connsiteY7" fmla="*/ 3504319 h 3805595"/>
              <a:gd name="connsiteX8" fmla="*/ 903829 w 7605905"/>
              <a:gd name="connsiteY8" fmla="*/ 3499033 h 3805595"/>
              <a:gd name="connsiteX9" fmla="*/ 1157535 w 7605905"/>
              <a:gd name="connsiteY9" fmla="*/ 3176615 h 3805595"/>
              <a:gd name="connsiteX10" fmla="*/ 1575094 w 7605905"/>
              <a:gd name="connsiteY10" fmla="*/ 2817197 h 3805595"/>
              <a:gd name="connsiteX11" fmla="*/ 1908083 w 7605905"/>
              <a:gd name="connsiteY11" fmla="*/ 2611061 h 3805595"/>
              <a:gd name="connsiteX12" fmla="*/ 2119505 w 7605905"/>
              <a:gd name="connsiteY12" fmla="*/ 2574062 h 3805595"/>
              <a:gd name="connsiteX13" fmla="*/ 2219931 w 7605905"/>
              <a:gd name="connsiteY13" fmla="*/ 2552920 h 3805595"/>
              <a:gd name="connsiteX14" fmla="*/ 2283357 w 7605905"/>
              <a:gd name="connsiteY14" fmla="*/ 2552920 h 3805595"/>
              <a:gd name="connsiteX15" fmla="*/ 2367926 w 7605905"/>
              <a:gd name="connsiteY15" fmla="*/ 2616347 h 3805595"/>
              <a:gd name="connsiteX16" fmla="*/ 2526492 w 7605905"/>
              <a:gd name="connsiteY16" fmla="*/ 2743200 h 3805595"/>
              <a:gd name="connsiteX17" fmla="*/ 2727343 w 7605905"/>
              <a:gd name="connsiteY17" fmla="*/ 2568777 h 3805595"/>
              <a:gd name="connsiteX18" fmla="*/ 2833054 w 7605905"/>
              <a:gd name="connsiteY18" fmla="*/ 2521207 h 3805595"/>
              <a:gd name="connsiteX19" fmla="*/ 2970479 w 7605905"/>
              <a:gd name="connsiteY19" fmla="*/ 2494779 h 3805595"/>
              <a:gd name="connsiteX20" fmla="*/ 3171329 w 7605905"/>
              <a:gd name="connsiteY20" fmla="*/ 2341498 h 3805595"/>
              <a:gd name="connsiteX21" fmla="*/ 3282326 w 7605905"/>
              <a:gd name="connsiteY21" fmla="*/ 2278071 h 3805595"/>
              <a:gd name="connsiteX22" fmla="*/ 3440892 w 7605905"/>
              <a:gd name="connsiteY22" fmla="*/ 2235787 h 3805595"/>
              <a:gd name="connsiteX23" fmla="*/ 3736883 w 7605905"/>
              <a:gd name="connsiteY23" fmla="*/ 1913368 h 3805595"/>
              <a:gd name="connsiteX24" fmla="*/ 3895450 w 7605905"/>
              <a:gd name="connsiteY24" fmla="*/ 1701947 h 3805595"/>
              <a:gd name="connsiteX25" fmla="*/ 4165013 w 7605905"/>
              <a:gd name="connsiteY25" fmla="*/ 1670233 h 3805595"/>
              <a:gd name="connsiteX26" fmla="*/ 4376435 w 7605905"/>
              <a:gd name="connsiteY26" fmla="*/ 1575093 h 3805595"/>
              <a:gd name="connsiteX27" fmla="*/ 4577285 w 7605905"/>
              <a:gd name="connsiteY27" fmla="*/ 1633234 h 3805595"/>
              <a:gd name="connsiteX28" fmla="*/ 4799279 w 7605905"/>
              <a:gd name="connsiteY28" fmla="*/ 1427098 h 3805595"/>
              <a:gd name="connsiteX29" fmla="*/ 4936703 w 7605905"/>
              <a:gd name="connsiteY29" fmla="*/ 1363671 h 3805595"/>
              <a:gd name="connsiteX30" fmla="*/ 5047699 w 7605905"/>
              <a:gd name="connsiteY30" fmla="*/ 1300245 h 3805595"/>
              <a:gd name="connsiteX31" fmla="*/ 5227408 w 7605905"/>
              <a:gd name="connsiteY31" fmla="*/ 1448240 h 3805595"/>
              <a:gd name="connsiteX32" fmla="*/ 5338405 w 7605905"/>
              <a:gd name="connsiteY32" fmla="*/ 1490525 h 3805595"/>
              <a:gd name="connsiteX33" fmla="*/ 5475829 w 7605905"/>
              <a:gd name="connsiteY33" fmla="*/ 1511667 h 3805595"/>
              <a:gd name="connsiteX34" fmla="*/ 5544541 w 7605905"/>
              <a:gd name="connsiteY34" fmla="*/ 1511667 h 3805595"/>
              <a:gd name="connsiteX35" fmla="*/ 5771820 w 7605905"/>
              <a:gd name="connsiteY35" fmla="*/ 1326673 h 3805595"/>
              <a:gd name="connsiteX36" fmla="*/ 5919815 w 7605905"/>
              <a:gd name="connsiteY36" fmla="*/ 1141678 h 3805595"/>
              <a:gd name="connsiteX37" fmla="*/ 6020240 w 7605905"/>
              <a:gd name="connsiteY37" fmla="*/ 1035967 h 3805595"/>
              <a:gd name="connsiteX38" fmla="*/ 6199949 w 7605905"/>
              <a:gd name="connsiteY38" fmla="*/ 909114 h 3805595"/>
              <a:gd name="connsiteX39" fmla="*/ 6458941 w 7605905"/>
              <a:gd name="connsiteY39" fmla="*/ 887972 h 3805595"/>
              <a:gd name="connsiteX40" fmla="*/ 6675648 w 7605905"/>
              <a:gd name="connsiteY40" fmla="*/ 729405 h 3805595"/>
              <a:gd name="connsiteX41" fmla="*/ 6908213 w 7605905"/>
              <a:gd name="connsiteY41" fmla="*/ 449271 h 3805595"/>
              <a:gd name="connsiteX42" fmla="*/ 7146062 w 7605905"/>
              <a:gd name="connsiteY42" fmla="*/ 623694 h 3805595"/>
              <a:gd name="connsiteX43" fmla="*/ 7352199 w 7605905"/>
              <a:gd name="connsiteY43" fmla="*/ 549697 h 3805595"/>
              <a:gd name="connsiteX44" fmla="*/ 7605905 w 7605905"/>
              <a:gd name="connsiteY44" fmla="*/ 0 h 3805595"/>
              <a:gd name="connsiteX0" fmla="*/ 7605905 w 7605905"/>
              <a:gd name="connsiteY0" fmla="*/ 0 h 3805595"/>
              <a:gd name="connsiteX1" fmla="*/ 7600620 w 7605905"/>
              <a:gd name="connsiteY1" fmla="*/ 3805595 h 3805595"/>
              <a:gd name="connsiteX2" fmla="*/ 0 w 7605905"/>
              <a:gd name="connsiteY2" fmla="*/ 3805595 h 3805595"/>
              <a:gd name="connsiteX3" fmla="*/ 0 w 7605905"/>
              <a:gd name="connsiteY3" fmla="*/ 3668171 h 3805595"/>
              <a:gd name="connsiteX4" fmla="*/ 58141 w 7605905"/>
              <a:gd name="connsiteY4" fmla="*/ 3647029 h 3805595"/>
              <a:gd name="connsiteX5" fmla="*/ 227279 w 7605905"/>
              <a:gd name="connsiteY5" fmla="*/ 3583602 h 3805595"/>
              <a:gd name="connsiteX6" fmla="*/ 502127 w 7605905"/>
              <a:gd name="connsiteY6" fmla="*/ 3514890 h 3805595"/>
              <a:gd name="connsiteX7" fmla="*/ 782261 w 7605905"/>
              <a:gd name="connsiteY7" fmla="*/ 3504319 h 3805595"/>
              <a:gd name="connsiteX8" fmla="*/ 903829 w 7605905"/>
              <a:gd name="connsiteY8" fmla="*/ 3499033 h 3805595"/>
              <a:gd name="connsiteX9" fmla="*/ 1157535 w 7605905"/>
              <a:gd name="connsiteY9" fmla="*/ 3176615 h 3805595"/>
              <a:gd name="connsiteX10" fmla="*/ 1575094 w 7605905"/>
              <a:gd name="connsiteY10" fmla="*/ 2817197 h 3805595"/>
              <a:gd name="connsiteX11" fmla="*/ 1908083 w 7605905"/>
              <a:gd name="connsiteY11" fmla="*/ 2611061 h 3805595"/>
              <a:gd name="connsiteX12" fmla="*/ 2119505 w 7605905"/>
              <a:gd name="connsiteY12" fmla="*/ 2574062 h 3805595"/>
              <a:gd name="connsiteX13" fmla="*/ 2219931 w 7605905"/>
              <a:gd name="connsiteY13" fmla="*/ 2552920 h 3805595"/>
              <a:gd name="connsiteX14" fmla="*/ 2283357 w 7605905"/>
              <a:gd name="connsiteY14" fmla="*/ 2552920 h 3805595"/>
              <a:gd name="connsiteX15" fmla="*/ 2367926 w 7605905"/>
              <a:gd name="connsiteY15" fmla="*/ 2616347 h 3805595"/>
              <a:gd name="connsiteX16" fmla="*/ 2526492 w 7605905"/>
              <a:gd name="connsiteY16" fmla="*/ 2743200 h 3805595"/>
              <a:gd name="connsiteX17" fmla="*/ 2727343 w 7605905"/>
              <a:gd name="connsiteY17" fmla="*/ 2568777 h 3805595"/>
              <a:gd name="connsiteX18" fmla="*/ 2833054 w 7605905"/>
              <a:gd name="connsiteY18" fmla="*/ 2521207 h 3805595"/>
              <a:gd name="connsiteX19" fmla="*/ 2970479 w 7605905"/>
              <a:gd name="connsiteY19" fmla="*/ 2494779 h 3805595"/>
              <a:gd name="connsiteX20" fmla="*/ 3171329 w 7605905"/>
              <a:gd name="connsiteY20" fmla="*/ 2341498 h 3805595"/>
              <a:gd name="connsiteX21" fmla="*/ 3282326 w 7605905"/>
              <a:gd name="connsiteY21" fmla="*/ 2278071 h 3805595"/>
              <a:gd name="connsiteX22" fmla="*/ 3440892 w 7605905"/>
              <a:gd name="connsiteY22" fmla="*/ 2235787 h 3805595"/>
              <a:gd name="connsiteX23" fmla="*/ 3736883 w 7605905"/>
              <a:gd name="connsiteY23" fmla="*/ 1913368 h 3805595"/>
              <a:gd name="connsiteX24" fmla="*/ 3895450 w 7605905"/>
              <a:gd name="connsiteY24" fmla="*/ 1701947 h 3805595"/>
              <a:gd name="connsiteX25" fmla="*/ 4165013 w 7605905"/>
              <a:gd name="connsiteY25" fmla="*/ 1670233 h 3805595"/>
              <a:gd name="connsiteX26" fmla="*/ 4376435 w 7605905"/>
              <a:gd name="connsiteY26" fmla="*/ 1575093 h 3805595"/>
              <a:gd name="connsiteX27" fmla="*/ 4577285 w 7605905"/>
              <a:gd name="connsiteY27" fmla="*/ 1633234 h 3805595"/>
              <a:gd name="connsiteX28" fmla="*/ 4799279 w 7605905"/>
              <a:gd name="connsiteY28" fmla="*/ 1427098 h 3805595"/>
              <a:gd name="connsiteX29" fmla="*/ 4936703 w 7605905"/>
              <a:gd name="connsiteY29" fmla="*/ 1363671 h 3805595"/>
              <a:gd name="connsiteX30" fmla="*/ 5047699 w 7605905"/>
              <a:gd name="connsiteY30" fmla="*/ 1300245 h 3805595"/>
              <a:gd name="connsiteX31" fmla="*/ 5227408 w 7605905"/>
              <a:gd name="connsiteY31" fmla="*/ 1448240 h 3805595"/>
              <a:gd name="connsiteX32" fmla="*/ 5338405 w 7605905"/>
              <a:gd name="connsiteY32" fmla="*/ 1490525 h 3805595"/>
              <a:gd name="connsiteX33" fmla="*/ 5475829 w 7605905"/>
              <a:gd name="connsiteY33" fmla="*/ 1511667 h 3805595"/>
              <a:gd name="connsiteX34" fmla="*/ 5544541 w 7605905"/>
              <a:gd name="connsiteY34" fmla="*/ 1511667 h 3805595"/>
              <a:gd name="connsiteX35" fmla="*/ 5771820 w 7605905"/>
              <a:gd name="connsiteY35" fmla="*/ 1326673 h 3805595"/>
              <a:gd name="connsiteX36" fmla="*/ 5919815 w 7605905"/>
              <a:gd name="connsiteY36" fmla="*/ 1141678 h 3805595"/>
              <a:gd name="connsiteX37" fmla="*/ 6020240 w 7605905"/>
              <a:gd name="connsiteY37" fmla="*/ 1035967 h 3805595"/>
              <a:gd name="connsiteX38" fmla="*/ 6199949 w 7605905"/>
              <a:gd name="connsiteY38" fmla="*/ 909114 h 3805595"/>
              <a:gd name="connsiteX39" fmla="*/ 6458941 w 7605905"/>
              <a:gd name="connsiteY39" fmla="*/ 887972 h 3805595"/>
              <a:gd name="connsiteX40" fmla="*/ 6675648 w 7605905"/>
              <a:gd name="connsiteY40" fmla="*/ 729405 h 3805595"/>
              <a:gd name="connsiteX41" fmla="*/ 6908213 w 7605905"/>
              <a:gd name="connsiteY41" fmla="*/ 449271 h 3805595"/>
              <a:gd name="connsiteX42" fmla="*/ 7146062 w 7605905"/>
              <a:gd name="connsiteY42" fmla="*/ 623694 h 3805595"/>
              <a:gd name="connsiteX43" fmla="*/ 7352199 w 7605905"/>
              <a:gd name="connsiteY43" fmla="*/ 549697 h 3805595"/>
              <a:gd name="connsiteX44" fmla="*/ 7605905 w 7605905"/>
              <a:gd name="connsiteY44" fmla="*/ 0 h 3805595"/>
              <a:gd name="connsiteX0" fmla="*/ 7605905 w 7605905"/>
              <a:gd name="connsiteY0" fmla="*/ 0 h 3805595"/>
              <a:gd name="connsiteX1" fmla="*/ 7600620 w 7605905"/>
              <a:gd name="connsiteY1" fmla="*/ 3805595 h 3805595"/>
              <a:gd name="connsiteX2" fmla="*/ 0 w 7605905"/>
              <a:gd name="connsiteY2" fmla="*/ 3805595 h 3805595"/>
              <a:gd name="connsiteX3" fmla="*/ 0 w 7605905"/>
              <a:gd name="connsiteY3" fmla="*/ 3668171 h 3805595"/>
              <a:gd name="connsiteX4" fmla="*/ 58141 w 7605905"/>
              <a:gd name="connsiteY4" fmla="*/ 3647029 h 3805595"/>
              <a:gd name="connsiteX5" fmla="*/ 227279 w 7605905"/>
              <a:gd name="connsiteY5" fmla="*/ 3583602 h 3805595"/>
              <a:gd name="connsiteX6" fmla="*/ 502127 w 7605905"/>
              <a:gd name="connsiteY6" fmla="*/ 3514890 h 3805595"/>
              <a:gd name="connsiteX7" fmla="*/ 782261 w 7605905"/>
              <a:gd name="connsiteY7" fmla="*/ 3504319 h 3805595"/>
              <a:gd name="connsiteX8" fmla="*/ 903829 w 7605905"/>
              <a:gd name="connsiteY8" fmla="*/ 3499033 h 3805595"/>
              <a:gd name="connsiteX9" fmla="*/ 1157535 w 7605905"/>
              <a:gd name="connsiteY9" fmla="*/ 3176615 h 3805595"/>
              <a:gd name="connsiteX10" fmla="*/ 1575094 w 7605905"/>
              <a:gd name="connsiteY10" fmla="*/ 2817197 h 3805595"/>
              <a:gd name="connsiteX11" fmla="*/ 1908083 w 7605905"/>
              <a:gd name="connsiteY11" fmla="*/ 2611061 h 3805595"/>
              <a:gd name="connsiteX12" fmla="*/ 2119505 w 7605905"/>
              <a:gd name="connsiteY12" fmla="*/ 2574062 h 3805595"/>
              <a:gd name="connsiteX13" fmla="*/ 2219931 w 7605905"/>
              <a:gd name="connsiteY13" fmla="*/ 2552920 h 3805595"/>
              <a:gd name="connsiteX14" fmla="*/ 2283357 w 7605905"/>
              <a:gd name="connsiteY14" fmla="*/ 2552920 h 3805595"/>
              <a:gd name="connsiteX15" fmla="*/ 2367926 w 7605905"/>
              <a:gd name="connsiteY15" fmla="*/ 2616347 h 3805595"/>
              <a:gd name="connsiteX16" fmla="*/ 2526492 w 7605905"/>
              <a:gd name="connsiteY16" fmla="*/ 2743200 h 3805595"/>
              <a:gd name="connsiteX17" fmla="*/ 2727343 w 7605905"/>
              <a:gd name="connsiteY17" fmla="*/ 2568777 h 3805595"/>
              <a:gd name="connsiteX18" fmla="*/ 2833054 w 7605905"/>
              <a:gd name="connsiteY18" fmla="*/ 2521207 h 3805595"/>
              <a:gd name="connsiteX19" fmla="*/ 2970479 w 7605905"/>
              <a:gd name="connsiteY19" fmla="*/ 2494779 h 3805595"/>
              <a:gd name="connsiteX20" fmla="*/ 3171329 w 7605905"/>
              <a:gd name="connsiteY20" fmla="*/ 2341498 h 3805595"/>
              <a:gd name="connsiteX21" fmla="*/ 3282326 w 7605905"/>
              <a:gd name="connsiteY21" fmla="*/ 2278071 h 3805595"/>
              <a:gd name="connsiteX22" fmla="*/ 3440892 w 7605905"/>
              <a:gd name="connsiteY22" fmla="*/ 2235787 h 3805595"/>
              <a:gd name="connsiteX23" fmla="*/ 3736883 w 7605905"/>
              <a:gd name="connsiteY23" fmla="*/ 1913368 h 3805595"/>
              <a:gd name="connsiteX24" fmla="*/ 3895450 w 7605905"/>
              <a:gd name="connsiteY24" fmla="*/ 1701947 h 3805595"/>
              <a:gd name="connsiteX25" fmla="*/ 4165013 w 7605905"/>
              <a:gd name="connsiteY25" fmla="*/ 1670233 h 3805595"/>
              <a:gd name="connsiteX26" fmla="*/ 4376435 w 7605905"/>
              <a:gd name="connsiteY26" fmla="*/ 1575093 h 3805595"/>
              <a:gd name="connsiteX27" fmla="*/ 4577285 w 7605905"/>
              <a:gd name="connsiteY27" fmla="*/ 1633234 h 3805595"/>
              <a:gd name="connsiteX28" fmla="*/ 4799279 w 7605905"/>
              <a:gd name="connsiteY28" fmla="*/ 1427098 h 3805595"/>
              <a:gd name="connsiteX29" fmla="*/ 4936703 w 7605905"/>
              <a:gd name="connsiteY29" fmla="*/ 1363671 h 3805595"/>
              <a:gd name="connsiteX30" fmla="*/ 5047699 w 7605905"/>
              <a:gd name="connsiteY30" fmla="*/ 1300245 h 3805595"/>
              <a:gd name="connsiteX31" fmla="*/ 5227408 w 7605905"/>
              <a:gd name="connsiteY31" fmla="*/ 1448240 h 3805595"/>
              <a:gd name="connsiteX32" fmla="*/ 5338405 w 7605905"/>
              <a:gd name="connsiteY32" fmla="*/ 1490525 h 3805595"/>
              <a:gd name="connsiteX33" fmla="*/ 5475829 w 7605905"/>
              <a:gd name="connsiteY33" fmla="*/ 1511667 h 3805595"/>
              <a:gd name="connsiteX34" fmla="*/ 5544541 w 7605905"/>
              <a:gd name="connsiteY34" fmla="*/ 1511667 h 3805595"/>
              <a:gd name="connsiteX35" fmla="*/ 5771820 w 7605905"/>
              <a:gd name="connsiteY35" fmla="*/ 1326673 h 3805595"/>
              <a:gd name="connsiteX36" fmla="*/ 5919815 w 7605905"/>
              <a:gd name="connsiteY36" fmla="*/ 1141678 h 3805595"/>
              <a:gd name="connsiteX37" fmla="*/ 6020240 w 7605905"/>
              <a:gd name="connsiteY37" fmla="*/ 1035967 h 3805595"/>
              <a:gd name="connsiteX38" fmla="*/ 6199949 w 7605905"/>
              <a:gd name="connsiteY38" fmla="*/ 909114 h 3805595"/>
              <a:gd name="connsiteX39" fmla="*/ 6458941 w 7605905"/>
              <a:gd name="connsiteY39" fmla="*/ 887972 h 3805595"/>
              <a:gd name="connsiteX40" fmla="*/ 6675648 w 7605905"/>
              <a:gd name="connsiteY40" fmla="*/ 729405 h 3805595"/>
              <a:gd name="connsiteX41" fmla="*/ 6908213 w 7605905"/>
              <a:gd name="connsiteY41" fmla="*/ 449271 h 3805595"/>
              <a:gd name="connsiteX42" fmla="*/ 7146062 w 7605905"/>
              <a:gd name="connsiteY42" fmla="*/ 623694 h 3805595"/>
              <a:gd name="connsiteX43" fmla="*/ 7352199 w 7605905"/>
              <a:gd name="connsiteY43" fmla="*/ 549697 h 3805595"/>
              <a:gd name="connsiteX44" fmla="*/ 7605905 w 7605905"/>
              <a:gd name="connsiteY44" fmla="*/ 0 h 3805595"/>
              <a:gd name="connsiteX0" fmla="*/ 7605905 w 7605905"/>
              <a:gd name="connsiteY0" fmla="*/ 0 h 3805595"/>
              <a:gd name="connsiteX1" fmla="*/ 7600620 w 7605905"/>
              <a:gd name="connsiteY1" fmla="*/ 3805595 h 3805595"/>
              <a:gd name="connsiteX2" fmla="*/ 0 w 7605905"/>
              <a:gd name="connsiteY2" fmla="*/ 3805595 h 3805595"/>
              <a:gd name="connsiteX3" fmla="*/ 0 w 7605905"/>
              <a:gd name="connsiteY3" fmla="*/ 3668171 h 3805595"/>
              <a:gd name="connsiteX4" fmla="*/ 58141 w 7605905"/>
              <a:gd name="connsiteY4" fmla="*/ 3647029 h 3805595"/>
              <a:gd name="connsiteX5" fmla="*/ 227279 w 7605905"/>
              <a:gd name="connsiteY5" fmla="*/ 3583602 h 3805595"/>
              <a:gd name="connsiteX6" fmla="*/ 502127 w 7605905"/>
              <a:gd name="connsiteY6" fmla="*/ 3514890 h 3805595"/>
              <a:gd name="connsiteX7" fmla="*/ 782261 w 7605905"/>
              <a:gd name="connsiteY7" fmla="*/ 3504319 h 3805595"/>
              <a:gd name="connsiteX8" fmla="*/ 903829 w 7605905"/>
              <a:gd name="connsiteY8" fmla="*/ 3499033 h 3805595"/>
              <a:gd name="connsiteX9" fmla="*/ 1157535 w 7605905"/>
              <a:gd name="connsiteY9" fmla="*/ 3176615 h 3805595"/>
              <a:gd name="connsiteX10" fmla="*/ 1575094 w 7605905"/>
              <a:gd name="connsiteY10" fmla="*/ 2817197 h 3805595"/>
              <a:gd name="connsiteX11" fmla="*/ 1908083 w 7605905"/>
              <a:gd name="connsiteY11" fmla="*/ 2611061 h 3805595"/>
              <a:gd name="connsiteX12" fmla="*/ 2119505 w 7605905"/>
              <a:gd name="connsiteY12" fmla="*/ 2574062 h 3805595"/>
              <a:gd name="connsiteX13" fmla="*/ 2219931 w 7605905"/>
              <a:gd name="connsiteY13" fmla="*/ 2552920 h 3805595"/>
              <a:gd name="connsiteX14" fmla="*/ 2283357 w 7605905"/>
              <a:gd name="connsiteY14" fmla="*/ 2552920 h 3805595"/>
              <a:gd name="connsiteX15" fmla="*/ 2367926 w 7605905"/>
              <a:gd name="connsiteY15" fmla="*/ 2616347 h 3805595"/>
              <a:gd name="connsiteX16" fmla="*/ 2526492 w 7605905"/>
              <a:gd name="connsiteY16" fmla="*/ 2743200 h 3805595"/>
              <a:gd name="connsiteX17" fmla="*/ 2727343 w 7605905"/>
              <a:gd name="connsiteY17" fmla="*/ 2568777 h 3805595"/>
              <a:gd name="connsiteX18" fmla="*/ 2833054 w 7605905"/>
              <a:gd name="connsiteY18" fmla="*/ 2521207 h 3805595"/>
              <a:gd name="connsiteX19" fmla="*/ 2970479 w 7605905"/>
              <a:gd name="connsiteY19" fmla="*/ 2494779 h 3805595"/>
              <a:gd name="connsiteX20" fmla="*/ 3171329 w 7605905"/>
              <a:gd name="connsiteY20" fmla="*/ 2341498 h 3805595"/>
              <a:gd name="connsiteX21" fmla="*/ 3282326 w 7605905"/>
              <a:gd name="connsiteY21" fmla="*/ 2278071 h 3805595"/>
              <a:gd name="connsiteX22" fmla="*/ 3440892 w 7605905"/>
              <a:gd name="connsiteY22" fmla="*/ 2235787 h 3805595"/>
              <a:gd name="connsiteX23" fmla="*/ 3736883 w 7605905"/>
              <a:gd name="connsiteY23" fmla="*/ 1913368 h 3805595"/>
              <a:gd name="connsiteX24" fmla="*/ 3895450 w 7605905"/>
              <a:gd name="connsiteY24" fmla="*/ 1701947 h 3805595"/>
              <a:gd name="connsiteX25" fmla="*/ 4165013 w 7605905"/>
              <a:gd name="connsiteY25" fmla="*/ 1670233 h 3805595"/>
              <a:gd name="connsiteX26" fmla="*/ 4376435 w 7605905"/>
              <a:gd name="connsiteY26" fmla="*/ 1575093 h 3805595"/>
              <a:gd name="connsiteX27" fmla="*/ 4577285 w 7605905"/>
              <a:gd name="connsiteY27" fmla="*/ 1633234 h 3805595"/>
              <a:gd name="connsiteX28" fmla="*/ 4799279 w 7605905"/>
              <a:gd name="connsiteY28" fmla="*/ 1427098 h 3805595"/>
              <a:gd name="connsiteX29" fmla="*/ 4936703 w 7605905"/>
              <a:gd name="connsiteY29" fmla="*/ 1363671 h 3805595"/>
              <a:gd name="connsiteX30" fmla="*/ 5047699 w 7605905"/>
              <a:gd name="connsiteY30" fmla="*/ 1300245 h 3805595"/>
              <a:gd name="connsiteX31" fmla="*/ 5227408 w 7605905"/>
              <a:gd name="connsiteY31" fmla="*/ 1448240 h 3805595"/>
              <a:gd name="connsiteX32" fmla="*/ 5338405 w 7605905"/>
              <a:gd name="connsiteY32" fmla="*/ 1490525 h 3805595"/>
              <a:gd name="connsiteX33" fmla="*/ 5475829 w 7605905"/>
              <a:gd name="connsiteY33" fmla="*/ 1511667 h 3805595"/>
              <a:gd name="connsiteX34" fmla="*/ 5544541 w 7605905"/>
              <a:gd name="connsiteY34" fmla="*/ 1511667 h 3805595"/>
              <a:gd name="connsiteX35" fmla="*/ 5771820 w 7605905"/>
              <a:gd name="connsiteY35" fmla="*/ 1326673 h 3805595"/>
              <a:gd name="connsiteX36" fmla="*/ 5919815 w 7605905"/>
              <a:gd name="connsiteY36" fmla="*/ 1141678 h 3805595"/>
              <a:gd name="connsiteX37" fmla="*/ 6020240 w 7605905"/>
              <a:gd name="connsiteY37" fmla="*/ 1035967 h 3805595"/>
              <a:gd name="connsiteX38" fmla="*/ 6199949 w 7605905"/>
              <a:gd name="connsiteY38" fmla="*/ 909114 h 3805595"/>
              <a:gd name="connsiteX39" fmla="*/ 6458941 w 7605905"/>
              <a:gd name="connsiteY39" fmla="*/ 887972 h 3805595"/>
              <a:gd name="connsiteX40" fmla="*/ 6675648 w 7605905"/>
              <a:gd name="connsiteY40" fmla="*/ 729405 h 3805595"/>
              <a:gd name="connsiteX41" fmla="*/ 6908213 w 7605905"/>
              <a:gd name="connsiteY41" fmla="*/ 449271 h 3805595"/>
              <a:gd name="connsiteX42" fmla="*/ 7146062 w 7605905"/>
              <a:gd name="connsiteY42" fmla="*/ 623694 h 3805595"/>
              <a:gd name="connsiteX43" fmla="*/ 7352199 w 7605905"/>
              <a:gd name="connsiteY43" fmla="*/ 549697 h 3805595"/>
              <a:gd name="connsiteX44" fmla="*/ 7605905 w 7605905"/>
              <a:gd name="connsiteY44" fmla="*/ 0 h 3805595"/>
              <a:gd name="connsiteX0" fmla="*/ 7605905 w 7605905"/>
              <a:gd name="connsiteY0" fmla="*/ 0 h 3805595"/>
              <a:gd name="connsiteX1" fmla="*/ 7600620 w 7605905"/>
              <a:gd name="connsiteY1" fmla="*/ 3805595 h 3805595"/>
              <a:gd name="connsiteX2" fmla="*/ 0 w 7605905"/>
              <a:gd name="connsiteY2" fmla="*/ 3805595 h 3805595"/>
              <a:gd name="connsiteX3" fmla="*/ 0 w 7605905"/>
              <a:gd name="connsiteY3" fmla="*/ 3668171 h 3805595"/>
              <a:gd name="connsiteX4" fmla="*/ 58141 w 7605905"/>
              <a:gd name="connsiteY4" fmla="*/ 3647029 h 3805595"/>
              <a:gd name="connsiteX5" fmla="*/ 227279 w 7605905"/>
              <a:gd name="connsiteY5" fmla="*/ 3583602 h 3805595"/>
              <a:gd name="connsiteX6" fmla="*/ 502127 w 7605905"/>
              <a:gd name="connsiteY6" fmla="*/ 3514890 h 3805595"/>
              <a:gd name="connsiteX7" fmla="*/ 782261 w 7605905"/>
              <a:gd name="connsiteY7" fmla="*/ 3504319 h 3805595"/>
              <a:gd name="connsiteX8" fmla="*/ 903829 w 7605905"/>
              <a:gd name="connsiteY8" fmla="*/ 3499033 h 3805595"/>
              <a:gd name="connsiteX9" fmla="*/ 1157535 w 7605905"/>
              <a:gd name="connsiteY9" fmla="*/ 3176615 h 3805595"/>
              <a:gd name="connsiteX10" fmla="*/ 1575094 w 7605905"/>
              <a:gd name="connsiteY10" fmla="*/ 2817197 h 3805595"/>
              <a:gd name="connsiteX11" fmla="*/ 1908083 w 7605905"/>
              <a:gd name="connsiteY11" fmla="*/ 2611061 h 3805595"/>
              <a:gd name="connsiteX12" fmla="*/ 2119505 w 7605905"/>
              <a:gd name="connsiteY12" fmla="*/ 2574062 h 3805595"/>
              <a:gd name="connsiteX13" fmla="*/ 2219931 w 7605905"/>
              <a:gd name="connsiteY13" fmla="*/ 2552920 h 3805595"/>
              <a:gd name="connsiteX14" fmla="*/ 2283357 w 7605905"/>
              <a:gd name="connsiteY14" fmla="*/ 2552920 h 3805595"/>
              <a:gd name="connsiteX15" fmla="*/ 2367926 w 7605905"/>
              <a:gd name="connsiteY15" fmla="*/ 2616347 h 3805595"/>
              <a:gd name="connsiteX16" fmla="*/ 2526492 w 7605905"/>
              <a:gd name="connsiteY16" fmla="*/ 2743200 h 3805595"/>
              <a:gd name="connsiteX17" fmla="*/ 2727343 w 7605905"/>
              <a:gd name="connsiteY17" fmla="*/ 2568777 h 3805595"/>
              <a:gd name="connsiteX18" fmla="*/ 2833054 w 7605905"/>
              <a:gd name="connsiteY18" fmla="*/ 2521207 h 3805595"/>
              <a:gd name="connsiteX19" fmla="*/ 2970479 w 7605905"/>
              <a:gd name="connsiteY19" fmla="*/ 2494779 h 3805595"/>
              <a:gd name="connsiteX20" fmla="*/ 3171329 w 7605905"/>
              <a:gd name="connsiteY20" fmla="*/ 2341498 h 3805595"/>
              <a:gd name="connsiteX21" fmla="*/ 3282326 w 7605905"/>
              <a:gd name="connsiteY21" fmla="*/ 2278071 h 3805595"/>
              <a:gd name="connsiteX22" fmla="*/ 3440892 w 7605905"/>
              <a:gd name="connsiteY22" fmla="*/ 2235787 h 3805595"/>
              <a:gd name="connsiteX23" fmla="*/ 3736883 w 7605905"/>
              <a:gd name="connsiteY23" fmla="*/ 1913368 h 3805595"/>
              <a:gd name="connsiteX24" fmla="*/ 3895450 w 7605905"/>
              <a:gd name="connsiteY24" fmla="*/ 1701947 h 3805595"/>
              <a:gd name="connsiteX25" fmla="*/ 4165013 w 7605905"/>
              <a:gd name="connsiteY25" fmla="*/ 1670233 h 3805595"/>
              <a:gd name="connsiteX26" fmla="*/ 4376435 w 7605905"/>
              <a:gd name="connsiteY26" fmla="*/ 1575093 h 3805595"/>
              <a:gd name="connsiteX27" fmla="*/ 4577285 w 7605905"/>
              <a:gd name="connsiteY27" fmla="*/ 1633234 h 3805595"/>
              <a:gd name="connsiteX28" fmla="*/ 4799279 w 7605905"/>
              <a:gd name="connsiteY28" fmla="*/ 1427098 h 3805595"/>
              <a:gd name="connsiteX29" fmla="*/ 4936703 w 7605905"/>
              <a:gd name="connsiteY29" fmla="*/ 1363671 h 3805595"/>
              <a:gd name="connsiteX30" fmla="*/ 5047699 w 7605905"/>
              <a:gd name="connsiteY30" fmla="*/ 1300245 h 3805595"/>
              <a:gd name="connsiteX31" fmla="*/ 5227408 w 7605905"/>
              <a:gd name="connsiteY31" fmla="*/ 1448240 h 3805595"/>
              <a:gd name="connsiteX32" fmla="*/ 5338405 w 7605905"/>
              <a:gd name="connsiteY32" fmla="*/ 1490525 h 3805595"/>
              <a:gd name="connsiteX33" fmla="*/ 5475829 w 7605905"/>
              <a:gd name="connsiteY33" fmla="*/ 1511667 h 3805595"/>
              <a:gd name="connsiteX34" fmla="*/ 5544541 w 7605905"/>
              <a:gd name="connsiteY34" fmla="*/ 1511667 h 3805595"/>
              <a:gd name="connsiteX35" fmla="*/ 5771820 w 7605905"/>
              <a:gd name="connsiteY35" fmla="*/ 1326673 h 3805595"/>
              <a:gd name="connsiteX36" fmla="*/ 5919815 w 7605905"/>
              <a:gd name="connsiteY36" fmla="*/ 1141678 h 3805595"/>
              <a:gd name="connsiteX37" fmla="*/ 6020240 w 7605905"/>
              <a:gd name="connsiteY37" fmla="*/ 1035967 h 3805595"/>
              <a:gd name="connsiteX38" fmla="*/ 6199949 w 7605905"/>
              <a:gd name="connsiteY38" fmla="*/ 909114 h 3805595"/>
              <a:gd name="connsiteX39" fmla="*/ 6458941 w 7605905"/>
              <a:gd name="connsiteY39" fmla="*/ 887972 h 3805595"/>
              <a:gd name="connsiteX40" fmla="*/ 6675648 w 7605905"/>
              <a:gd name="connsiteY40" fmla="*/ 729405 h 3805595"/>
              <a:gd name="connsiteX41" fmla="*/ 6908213 w 7605905"/>
              <a:gd name="connsiteY41" fmla="*/ 449271 h 3805595"/>
              <a:gd name="connsiteX42" fmla="*/ 7146062 w 7605905"/>
              <a:gd name="connsiteY42" fmla="*/ 623694 h 3805595"/>
              <a:gd name="connsiteX43" fmla="*/ 7352199 w 7605905"/>
              <a:gd name="connsiteY43" fmla="*/ 549697 h 3805595"/>
              <a:gd name="connsiteX44" fmla="*/ 7605905 w 7605905"/>
              <a:gd name="connsiteY44" fmla="*/ 0 h 3805595"/>
              <a:gd name="connsiteX0" fmla="*/ 7605905 w 7605905"/>
              <a:gd name="connsiteY0" fmla="*/ 0 h 3805595"/>
              <a:gd name="connsiteX1" fmla="*/ 7600620 w 7605905"/>
              <a:gd name="connsiteY1" fmla="*/ 3805595 h 3805595"/>
              <a:gd name="connsiteX2" fmla="*/ 0 w 7605905"/>
              <a:gd name="connsiteY2" fmla="*/ 3805595 h 3805595"/>
              <a:gd name="connsiteX3" fmla="*/ 0 w 7605905"/>
              <a:gd name="connsiteY3" fmla="*/ 3668171 h 3805595"/>
              <a:gd name="connsiteX4" fmla="*/ 58141 w 7605905"/>
              <a:gd name="connsiteY4" fmla="*/ 3647029 h 3805595"/>
              <a:gd name="connsiteX5" fmla="*/ 227279 w 7605905"/>
              <a:gd name="connsiteY5" fmla="*/ 3583602 h 3805595"/>
              <a:gd name="connsiteX6" fmla="*/ 502127 w 7605905"/>
              <a:gd name="connsiteY6" fmla="*/ 3514890 h 3805595"/>
              <a:gd name="connsiteX7" fmla="*/ 782261 w 7605905"/>
              <a:gd name="connsiteY7" fmla="*/ 3504319 h 3805595"/>
              <a:gd name="connsiteX8" fmla="*/ 903829 w 7605905"/>
              <a:gd name="connsiteY8" fmla="*/ 3499033 h 3805595"/>
              <a:gd name="connsiteX9" fmla="*/ 1157535 w 7605905"/>
              <a:gd name="connsiteY9" fmla="*/ 3176615 h 3805595"/>
              <a:gd name="connsiteX10" fmla="*/ 1575094 w 7605905"/>
              <a:gd name="connsiteY10" fmla="*/ 2817197 h 3805595"/>
              <a:gd name="connsiteX11" fmla="*/ 1908083 w 7605905"/>
              <a:gd name="connsiteY11" fmla="*/ 2611061 h 3805595"/>
              <a:gd name="connsiteX12" fmla="*/ 2119505 w 7605905"/>
              <a:gd name="connsiteY12" fmla="*/ 2574062 h 3805595"/>
              <a:gd name="connsiteX13" fmla="*/ 2219931 w 7605905"/>
              <a:gd name="connsiteY13" fmla="*/ 2552920 h 3805595"/>
              <a:gd name="connsiteX14" fmla="*/ 2283357 w 7605905"/>
              <a:gd name="connsiteY14" fmla="*/ 2552920 h 3805595"/>
              <a:gd name="connsiteX15" fmla="*/ 2367926 w 7605905"/>
              <a:gd name="connsiteY15" fmla="*/ 2616347 h 3805595"/>
              <a:gd name="connsiteX16" fmla="*/ 2526492 w 7605905"/>
              <a:gd name="connsiteY16" fmla="*/ 2743200 h 3805595"/>
              <a:gd name="connsiteX17" fmla="*/ 2727343 w 7605905"/>
              <a:gd name="connsiteY17" fmla="*/ 2568777 h 3805595"/>
              <a:gd name="connsiteX18" fmla="*/ 2833054 w 7605905"/>
              <a:gd name="connsiteY18" fmla="*/ 2521207 h 3805595"/>
              <a:gd name="connsiteX19" fmla="*/ 2970479 w 7605905"/>
              <a:gd name="connsiteY19" fmla="*/ 2494779 h 3805595"/>
              <a:gd name="connsiteX20" fmla="*/ 3171329 w 7605905"/>
              <a:gd name="connsiteY20" fmla="*/ 2341498 h 3805595"/>
              <a:gd name="connsiteX21" fmla="*/ 3282326 w 7605905"/>
              <a:gd name="connsiteY21" fmla="*/ 2278071 h 3805595"/>
              <a:gd name="connsiteX22" fmla="*/ 3440892 w 7605905"/>
              <a:gd name="connsiteY22" fmla="*/ 2235787 h 3805595"/>
              <a:gd name="connsiteX23" fmla="*/ 3736883 w 7605905"/>
              <a:gd name="connsiteY23" fmla="*/ 1913368 h 3805595"/>
              <a:gd name="connsiteX24" fmla="*/ 3895450 w 7605905"/>
              <a:gd name="connsiteY24" fmla="*/ 1701947 h 3805595"/>
              <a:gd name="connsiteX25" fmla="*/ 4165013 w 7605905"/>
              <a:gd name="connsiteY25" fmla="*/ 1670233 h 3805595"/>
              <a:gd name="connsiteX26" fmla="*/ 4376435 w 7605905"/>
              <a:gd name="connsiteY26" fmla="*/ 1575093 h 3805595"/>
              <a:gd name="connsiteX27" fmla="*/ 4577285 w 7605905"/>
              <a:gd name="connsiteY27" fmla="*/ 1633234 h 3805595"/>
              <a:gd name="connsiteX28" fmla="*/ 4799279 w 7605905"/>
              <a:gd name="connsiteY28" fmla="*/ 1427098 h 3805595"/>
              <a:gd name="connsiteX29" fmla="*/ 4936703 w 7605905"/>
              <a:gd name="connsiteY29" fmla="*/ 1363671 h 3805595"/>
              <a:gd name="connsiteX30" fmla="*/ 5047699 w 7605905"/>
              <a:gd name="connsiteY30" fmla="*/ 1300245 h 3805595"/>
              <a:gd name="connsiteX31" fmla="*/ 5227408 w 7605905"/>
              <a:gd name="connsiteY31" fmla="*/ 1448240 h 3805595"/>
              <a:gd name="connsiteX32" fmla="*/ 5338405 w 7605905"/>
              <a:gd name="connsiteY32" fmla="*/ 1490525 h 3805595"/>
              <a:gd name="connsiteX33" fmla="*/ 5475829 w 7605905"/>
              <a:gd name="connsiteY33" fmla="*/ 1511667 h 3805595"/>
              <a:gd name="connsiteX34" fmla="*/ 5544541 w 7605905"/>
              <a:gd name="connsiteY34" fmla="*/ 1511667 h 3805595"/>
              <a:gd name="connsiteX35" fmla="*/ 5771820 w 7605905"/>
              <a:gd name="connsiteY35" fmla="*/ 1326673 h 3805595"/>
              <a:gd name="connsiteX36" fmla="*/ 5919815 w 7605905"/>
              <a:gd name="connsiteY36" fmla="*/ 1141678 h 3805595"/>
              <a:gd name="connsiteX37" fmla="*/ 6020240 w 7605905"/>
              <a:gd name="connsiteY37" fmla="*/ 1035967 h 3805595"/>
              <a:gd name="connsiteX38" fmla="*/ 6199949 w 7605905"/>
              <a:gd name="connsiteY38" fmla="*/ 909114 h 3805595"/>
              <a:gd name="connsiteX39" fmla="*/ 6458941 w 7605905"/>
              <a:gd name="connsiteY39" fmla="*/ 887972 h 3805595"/>
              <a:gd name="connsiteX40" fmla="*/ 6675648 w 7605905"/>
              <a:gd name="connsiteY40" fmla="*/ 729405 h 3805595"/>
              <a:gd name="connsiteX41" fmla="*/ 6908213 w 7605905"/>
              <a:gd name="connsiteY41" fmla="*/ 449271 h 3805595"/>
              <a:gd name="connsiteX42" fmla="*/ 7146062 w 7605905"/>
              <a:gd name="connsiteY42" fmla="*/ 623694 h 3805595"/>
              <a:gd name="connsiteX43" fmla="*/ 7352199 w 7605905"/>
              <a:gd name="connsiteY43" fmla="*/ 549697 h 3805595"/>
              <a:gd name="connsiteX44" fmla="*/ 7605905 w 7605905"/>
              <a:gd name="connsiteY44" fmla="*/ 0 h 3805595"/>
              <a:gd name="connsiteX0" fmla="*/ 7605905 w 7605905"/>
              <a:gd name="connsiteY0" fmla="*/ 0 h 3805595"/>
              <a:gd name="connsiteX1" fmla="*/ 7600620 w 7605905"/>
              <a:gd name="connsiteY1" fmla="*/ 3805595 h 3805595"/>
              <a:gd name="connsiteX2" fmla="*/ 0 w 7605905"/>
              <a:gd name="connsiteY2" fmla="*/ 3805595 h 3805595"/>
              <a:gd name="connsiteX3" fmla="*/ 0 w 7605905"/>
              <a:gd name="connsiteY3" fmla="*/ 3668171 h 3805595"/>
              <a:gd name="connsiteX4" fmla="*/ 58141 w 7605905"/>
              <a:gd name="connsiteY4" fmla="*/ 3647029 h 3805595"/>
              <a:gd name="connsiteX5" fmla="*/ 227279 w 7605905"/>
              <a:gd name="connsiteY5" fmla="*/ 3583602 h 3805595"/>
              <a:gd name="connsiteX6" fmla="*/ 502127 w 7605905"/>
              <a:gd name="connsiteY6" fmla="*/ 3525711 h 3805595"/>
              <a:gd name="connsiteX7" fmla="*/ 782261 w 7605905"/>
              <a:gd name="connsiteY7" fmla="*/ 3504319 h 3805595"/>
              <a:gd name="connsiteX8" fmla="*/ 903829 w 7605905"/>
              <a:gd name="connsiteY8" fmla="*/ 3499033 h 3805595"/>
              <a:gd name="connsiteX9" fmla="*/ 1157535 w 7605905"/>
              <a:gd name="connsiteY9" fmla="*/ 3176615 h 3805595"/>
              <a:gd name="connsiteX10" fmla="*/ 1575094 w 7605905"/>
              <a:gd name="connsiteY10" fmla="*/ 2817197 h 3805595"/>
              <a:gd name="connsiteX11" fmla="*/ 1908083 w 7605905"/>
              <a:gd name="connsiteY11" fmla="*/ 2611061 h 3805595"/>
              <a:gd name="connsiteX12" fmla="*/ 2119505 w 7605905"/>
              <a:gd name="connsiteY12" fmla="*/ 2574062 h 3805595"/>
              <a:gd name="connsiteX13" fmla="*/ 2219931 w 7605905"/>
              <a:gd name="connsiteY13" fmla="*/ 2552920 h 3805595"/>
              <a:gd name="connsiteX14" fmla="*/ 2283357 w 7605905"/>
              <a:gd name="connsiteY14" fmla="*/ 2552920 h 3805595"/>
              <a:gd name="connsiteX15" fmla="*/ 2367926 w 7605905"/>
              <a:gd name="connsiteY15" fmla="*/ 2616347 h 3805595"/>
              <a:gd name="connsiteX16" fmla="*/ 2526492 w 7605905"/>
              <a:gd name="connsiteY16" fmla="*/ 2743200 h 3805595"/>
              <a:gd name="connsiteX17" fmla="*/ 2727343 w 7605905"/>
              <a:gd name="connsiteY17" fmla="*/ 2568777 h 3805595"/>
              <a:gd name="connsiteX18" fmla="*/ 2833054 w 7605905"/>
              <a:gd name="connsiteY18" fmla="*/ 2521207 h 3805595"/>
              <a:gd name="connsiteX19" fmla="*/ 2970479 w 7605905"/>
              <a:gd name="connsiteY19" fmla="*/ 2494779 h 3805595"/>
              <a:gd name="connsiteX20" fmla="*/ 3171329 w 7605905"/>
              <a:gd name="connsiteY20" fmla="*/ 2341498 h 3805595"/>
              <a:gd name="connsiteX21" fmla="*/ 3282326 w 7605905"/>
              <a:gd name="connsiteY21" fmla="*/ 2278071 h 3805595"/>
              <a:gd name="connsiteX22" fmla="*/ 3440892 w 7605905"/>
              <a:gd name="connsiteY22" fmla="*/ 2235787 h 3805595"/>
              <a:gd name="connsiteX23" fmla="*/ 3736883 w 7605905"/>
              <a:gd name="connsiteY23" fmla="*/ 1913368 h 3805595"/>
              <a:gd name="connsiteX24" fmla="*/ 3895450 w 7605905"/>
              <a:gd name="connsiteY24" fmla="*/ 1701947 h 3805595"/>
              <a:gd name="connsiteX25" fmla="*/ 4165013 w 7605905"/>
              <a:gd name="connsiteY25" fmla="*/ 1670233 h 3805595"/>
              <a:gd name="connsiteX26" fmla="*/ 4376435 w 7605905"/>
              <a:gd name="connsiteY26" fmla="*/ 1575093 h 3805595"/>
              <a:gd name="connsiteX27" fmla="*/ 4577285 w 7605905"/>
              <a:gd name="connsiteY27" fmla="*/ 1633234 h 3805595"/>
              <a:gd name="connsiteX28" fmla="*/ 4799279 w 7605905"/>
              <a:gd name="connsiteY28" fmla="*/ 1427098 h 3805595"/>
              <a:gd name="connsiteX29" fmla="*/ 4936703 w 7605905"/>
              <a:gd name="connsiteY29" fmla="*/ 1363671 h 3805595"/>
              <a:gd name="connsiteX30" fmla="*/ 5047699 w 7605905"/>
              <a:gd name="connsiteY30" fmla="*/ 1300245 h 3805595"/>
              <a:gd name="connsiteX31" fmla="*/ 5227408 w 7605905"/>
              <a:gd name="connsiteY31" fmla="*/ 1448240 h 3805595"/>
              <a:gd name="connsiteX32" fmla="*/ 5338405 w 7605905"/>
              <a:gd name="connsiteY32" fmla="*/ 1490525 h 3805595"/>
              <a:gd name="connsiteX33" fmla="*/ 5475829 w 7605905"/>
              <a:gd name="connsiteY33" fmla="*/ 1511667 h 3805595"/>
              <a:gd name="connsiteX34" fmla="*/ 5544541 w 7605905"/>
              <a:gd name="connsiteY34" fmla="*/ 1511667 h 3805595"/>
              <a:gd name="connsiteX35" fmla="*/ 5771820 w 7605905"/>
              <a:gd name="connsiteY35" fmla="*/ 1326673 h 3805595"/>
              <a:gd name="connsiteX36" fmla="*/ 5919815 w 7605905"/>
              <a:gd name="connsiteY36" fmla="*/ 1141678 h 3805595"/>
              <a:gd name="connsiteX37" fmla="*/ 6020240 w 7605905"/>
              <a:gd name="connsiteY37" fmla="*/ 1035967 h 3805595"/>
              <a:gd name="connsiteX38" fmla="*/ 6199949 w 7605905"/>
              <a:gd name="connsiteY38" fmla="*/ 909114 h 3805595"/>
              <a:gd name="connsiteX39" fmla="*/ 6458941 w 7605905"/>
              <a:gd name="connsiteY39" fmla="*/ 887972 h 3805595"/>
              <a:gd name="connsiteX40" fmla="*/ 6675648 w 7605905"/>
              <a:gd name="connsiteY40" fmla="*/ 729405 h 3805595"/>
              <a:gd name="connsiteX41" fmla="*/ 6908213 w 7605905"/>
              <a:gd name="connsiteY41" fmla="*/ 449271 h 3805595"/>
              <a:gd name="connsiteX42" fmla="*/ 7146062 w 7605905"/>
              <a:gd name="connsiteY42" fmla="*/ 623694 h 3805595"/>
              <a:gd name="connsiteX43" fmla="*/ 7352199 w 7605905"/>
              <a:gd name="connsiteY43" fmla="*/ 549697 h 3805595"/>
              <a:gd name="connsiteX44" fmla="*/ 7605905 w 7605905"/>
              <a:gd name="connsiteY44" fmla="*/ 0 h 3805595"/>
              <a:gd name="connsiteX0" fmla="*/ 7605905 w 7605905"/>
              <a:gd name="connsiteY0" fmla="*/ 0 h 3805595"/>
              <a:gd name="connsiteX1" fmla="*/ 7600620 w 7605905"/>
              <a:gd name="connsiteY1" fmla="*/ 3805595 h 3805595"/>
              <a:gd name="connsiteX2" fmla="*/ 0 w 7605905"/>
              <a:gd name="connsiteY2" fmla="*/ 3805595 h 3805595"/>
              <a:gd name="connsiteX3" fmla="*/ 0 w 7605905"/>
              <a:gd name="connsiteY3" fmla="*/ 3668171 h 3805595"/>
              <a:gd name="connsiteX4" fmla="*/ 58141 w 7605905"/>
              <a:gd name="connsiteY4" fmla="*/ 3647029 h 3805595"/>
              <a:gd name="connsiteX5" fmla="*/ 227279 w 7605905"/>
              <a:gd name="connsiteY5" fmla="*/ 3583602 h 3805595"/>
              <a:gd name="connsiteX6" fmla="*/ 502127 w 7605905"/>
              <a:gd name="connsiteY6" fmla="*/ 3525711 h 3805595"/>
              <a:gd name="connsiteX7" fmla="*/ 782261 w 7605905"/>
              <a:gd name="connsiteY7" fmla="*/ 3504319 h 3805595"/>
              <a:gd name="connsiteX8" fmla="*/ 903829 w 7605905"/>
              <a:gd name="connsiteY8" fmla="*/ 3499033 h 3805595"/>
              <a:gd name="connsiteX9" fmla="*/ 1157535 w 7605905"/>
              <a:gd name="connsiteY9" fmla="*/ 3176615 h 3805595"/>
              <a:gd name="connsiteX10" fmla="*/ 1575094 w 7605905"/>
              <a:gd name="connsiteY10" fmla="*/ 2817197 h 3805595"/>
              <a:gd name="connsiteX11" fmla="*/ 1908083 w 7605905"/>
              <a:gd name="connsiteY11" fmla="*/ 2611061 h 3805595"/>
              <a:gd name="connsiteX12" fmla="*/ 2119505 w 7605905"/>
              <a:gd name="connsiteY12" fmla="*/ 2574062 h 3805595"/>
              <a:gd name="connsiteX13" fmla="*/ 2219931 w 7605905"/>
              <a:gd name="connsiteY13" fmla="*/ 2552920 h 3805595"/>
              <a:gd name="connsiteX14" fmla="*/ 2283357 w 7605905"/>
              <a:gd name="connsiteY14" fmla="*/ 2552920 h 3805595"/>
              <a:gd name="connsiteX15" fmla="*/ 2367926 w 7605905"/>
              <a:gd name="connsiteY15" fmla="*/ 2616347 h 3805595"/>
              <a:gd name="connsiteX16" fmla="*/ 2526492 w 7605905"/>
              <a:gd name="connsiteY16" fmla="*/ 2743200 h 3805595"/>
              <a:gd name="connsiteX17" fmla="*/ 2727343 w 7605905"/>
              <a:gd name="connsiteY17" fmla="*/ 2568777 h 3805595"/>
              <a:gd name="connsiteX18" fmla="*/ 2833054 w 7605905"/>
              <a:gd name="connsiteY18" fmla="*/ 2521207 h 3805595"/>
              <a:gd name="connsiteX19" fmla="*/ 2970479 w 7605905"/>
              <a:gd name="connsiteY19" fmla="*/ 2494779 h 3805595"/>
              <a:gd name="connsiteX20" fmla="*/ 3171329 w 7605905"/>
              <a:gd name="connsiteY20" fmla="*/ 2341498 h 3805595"/>
              <a:gd name="connsiteX21" fmla="*/ 3282326 w 7605905"/>
              <a:gd name="connsiteY21" fmla="*/ 2278071 h 3805595"/>
              <a:gd name="connsiteX22" fmla="*/ 3440892 w 7605905"/>
              <a:gd name="connsiteY22" fmla="*/ 2235787 h 3805595"/>
              <a:gd name="connsiteX23" fmla="*/ 3736883 w 7605905"/>
              <a:gd name="connsiteY23" fmla="*/ 1913368 h 3805595"/>
              <a:gd name="connsiteX24" fmla="*/ 3895450 w 7605905"/>
              <a:gd name="connsiteY24" fmla="*/ 1701947 h 3805595"/>
              <a:gd name="connsiteX25" fmla="*/ 4165013 w 7605905"/>
              <a:gd name="connsiteY25" fmla="*/ 1670233 h 3805595"/>
              <a:gd name="connsiteX26" fmla="*/ 4376435 w 7605905"/>
              <a:gd name="connsiteY26" fmla="*/ 1575093 h 3805595"/>
              <a:gd name="connsiteX27" fmla="*/ 4577285 w 7605905"/>
              <a:gd name="connsiteY27" fmla="*/ 1633234 h 3805595"/>
              <a:gd name="connsiteX28" fmla="*/ 4799279 w 7605905"/>
              <a:gd name="connsiteY28" fmla="*/ 1427098 h 3805595"/>
              <a:gd name="connsiteX29" fmla="*/ 4936703 w 7605905"/>
              <a:gd name="connsiteY29" fmla="*/ 1363671 h 3805595"/>
              <a:gd name="connsiteX30" fmla="*/ 5047699 w 7605905"/>
              <a:gd name="connsiteY30" fmla="*/ 1300245 h 3805595"/>
              <a:gd name="connsiteX31" fmla="*/ 5227408 w 7605905"/>
              <a:gd name="connsiteY31" fmla="*/ 1448240 h 3805595"/>
              <a:gd name="connsiteX32" fmla="*/ 5338405 w 7605905"/>
              <a:gd name="connsiteY32" fmla="*/ 1490525 h 3805595"/>
              <a:gd name="connsiteX33" fmla="*/ 5475829 w 7605905"/>
              <a:gd name="connsiteY33" fmla="*/ 1511667 h 3805595"/>
              <a:gd name="connsiteX34" fmla="*/ 5544541 w 7605905"/>
              <a:gd name="connsiteY34" fmla="*/ 1511667 h 3805595"/>
              <a:gd name="connsiteX35" fmla="*/ 5771820 w 7605905"/>
              <a:gd name="connsiteY35" fmla="*/ 1326673 h 3805595"/>
              <a:gd name="connsiteX36" fmla="*/ 5919815 w 7605905"/>
              <a:gd name="connsiteY36" fmla="*/ 1141678 h 3805595"/>
              <a:gd name="connsiteX37" fmla="*/ 6020240 w 7605905"/>
              <a:gd name="connsiteY37" fmla="*/ 1035967 h 3805595"/>
              <a:gd name="connsiteX38" fmla="*/ 6199949 w 7605905"/>
              <a:gd name="connsiteY38" fmla="*/ 909114 h 3805595"/>
              <a:gd name="connsiteX39" fmla="*/ 6458941 w 7605905"/>
              <a:gd name="connsiteY39" fmla="*/ 887972 h 3805595"/>
              <a:gd name="connsiteX40" fmla="*/ 6675648 w 7605905"/>
              <a:gd name="connsiteY40" fmla="*/ 729405 h 3805595"/>
              <a:gd name="connsiteX41" fmla="*/ 6908213 w 7605905"/>
              <a:gd name="connsiteY41" fmla="*/ 449271 h 3805595"/>
              <a:gd name="connsiteX42" fmla="*/ 7146062 w 7605905"/>
              <a:gd name="connsiteY42" fmla="*/ 623694 h 3805595"/>
              <a:gd name="connsiteX43" fmla="*/ 7352199 w 7605905"/>
              <a:gd name="connsiteY43" fmla="*/ 549697 h 3805595"/>
              <a:gd name="connsiteX44" fmla="*/ 7605905 w 7605905"/>
              <a:gd name="connsiteY44" fmla="*/ 0 h 3805595"/>
              <a:gd name="connsiteX0" fmla="*/ 7605905 w 7605905"/>
              <a:gd name="connsiteY0" fmla="*/ 0 h 3805595"/>
              <a:gd name="connsiteX1" fmla="*/ 7600620 w 7605905"/>
              <a:gd name="connsiteY1" fmla="*/ 3805595 h 3805595"/>
              <a:gd name="connsiteX2" fmla="*/ 0 w 7605905"/>
              <a:gd name="connsiteY2" fmla="*/ 3805595 h 3805595"/>
              <a:gd name="connsiteX3" fmla="*/ 0 w 7605905"/>
              <a:gd name="connsiteY3" fmla="*/ 3668171 h 3805595"/>
              <a:gd name="connsiteX4" fmla="*/ 58141 w 7605905"/>
              <a:gd name="connsiteY4" fmla="*/ 3647029 h 3805595"/>
              <a:gd name="connsiteX5" fmla="*/ 227279 w 7605905"/>
              <a:gd name="connsiteY5" fmla="*/ 3583602 h 3805595"/>
              <a:gd name="connsiteX6" fmla="*/ 502127 w 7605905"/>
              <a:gd name="connsiteY6" fmla="*/ 3525711 h 3805595"/>
              <a:gd name="connsiteX7" fmla="*/ 782261 w 7605905"/>
              <a:gd name="connsiteY7" fmla="*/ 3504319 h 3805595"/>
              <a:gd name="connsiteX8" fmla="*/ 903829 w 7605905"/>
              <a:gd name="connsiteY8" fmla="*/ 3499033 h 3805595"/>
              <a:gd name="connsiteX9" fmla="*/ 1157535 w 7605905"/>
              <a:gd name="connsiteY9" fmla="*/ 3176615 h 3805595"/>
              <a:gd name="connsiteX10" fmla="*/ 1575094 w 7605905"/>
              <a:gd name="connsiteY10" fmla="*/ 2817197 h 3805595"/>
              <a:gd name="connsiteX11" fmla="*/ 1908083 w 7605905"/>
              <a:gd name="connsiteY11" fmla="*/ 2611061 h 3805595"/>
              <a:gd name="connsiteX12" fmla="*/ 2119505 w 7605905"/>
              <a:gd name="connsiteY12" fmla="*/ 2574062 h 3805595"/>
              <a:gd name="connsiteX13" fmla="*/ 2219931 w 7605905"/>
              <a:gd name="connsiteY13" fmla="*/ 2552920 h 3805595"/>
              <a:gd name="connsiteX14" fmla="*/ 2283357 w 7605905"/>
              <a:gd name="connsiteY14" fmla="*/ 2552920 h 3805595"/>
              <a:gd name="connsiteX15" fmla="*/ 2367926 w 7605905"/>
              <a:gd name="connsiteY15" fmla="*/ 2616347 h 3805595"/>
              <a:gd name="connsiteX16" fmla="*/ 2526492 w 7605905"/>
              <a:gd name="connsiteY16" fmla="*/ 2743200 h 3805595"/>
              <a:gd name="connsiteX17" fmla="*/ 2727343 w 7605905"/>
              <a:gd name="connsiteY17" fmla="*/ 2568777 h 3805595"/>
              <a:gd name="connsiteX18" fmla="*/ 2833054 w 7605905"/>
              <a:gd name="connsiteY18" fmla="*/ 2521207 h 3805595"/>
              <a:gd name="connsiteX19" fmla="*/ 2970479 w 7605905"/>
              <a:gd name="connsiteY19" fmla="*/ 2494779 h 3805595"/>
              <a:gd name="connsiteX20" fmla="*/ 3171329 w 7605905"/>
              <a:gd name="connsiteY20" fmla="*/ 2341498 h 3805595"/>
              <a:gd name="connsiteX21" fmla="*/ 3282326 w 7605905"/>
              <a:gd name="connsiteY21" fmla="*/ 2278071 h 3805595"/>
              <a:gd name="connsiteX22" fmla="*/ 3440892 w 7605905"/>
              <a:gd name="connsiteY22" fmla="*/ 2235787 h 3805595"/>
              <a:gd name="connsiteX23" fmla="*/ 3736883 w 7605905"/>
              <a:gd name="connsiteY23" fmla="*/ 1913368 h 3805595"/>
              <a:gd name="connsiteX24" fmla="*/ 3895450 w 7605905"/>
              <a:gd name="connsiteY24" fmla="*/ 1701947 h 3805595"/>
              <a:gd name="connsiteX25" fmla="*/ 4165013 w 7605905"/>
              <a:gd name="connsiteY25" fmla="*/ 1670233 h 3805595"/>
              <a:gd name="connsiteX26" fmla="*/ 4376435 w 7605905"/>
              <a:gd name="connsiteY26" fmla="*/ 1575093 h 3805595"/>
              <a:gd name="connsiteX27" fmla="*/ 4577285 w 7605905"/>
              <a:gd name="connsiteY27" fmla="*/ 1633234 h 3805595"/>
              <a:gd name="connsiteX28" fmla="*/ 4799279 w 7605905"/>
              <a:gd name="connsiteY28" fmla="*/ 1427098 h 3805595"/>
              <a:gd name="connsiteX29" fmla="*/ 4936703 w 7605905"/>
              <a:gd name="connsiteY29" fmla="*/ 1363671 h 3805595"/>
              <a:gd name="connsiteX30" fmla="*/ 5047699 w 7605905"/>
              <a:gd name="connsiteY30" fmla="*/ 1300245 h 3805595"/>
              <a:gd name="connsiteX31" fmla="*/ 5227408 w 7605905"/>
              <a:gd name="connsiteY31" fmla="*/ 1448240 h 3805595"/>
              <a:gd name="connsiteX32" fmla="*/ 5338405 w 7605905"/>
              <a:gd name="connsiteY32" fmla="*/ 1490525 h 3805595"/>
              <a:gd name="connsiteX33" fmla="*/ 5475829 w 7605905"/>
              <a:gd name="connsiteY33" fmla="*/ 1511667 h 3805595"/>
              <a:gd name="connsiteX34" fmla="*/ 5544541 w 7605905"/>
              <a:gd name="connsiteY34" fmla="*/ 1511667 h 3805595"/>
              <a:gd name="connsiteX35" fmla="*/ 5771820 w 7605905"/>
              <a:gd name="connsiteY35" fmla="*/ 1326673 h 3805595"/>
              <a:gd name="connsiteX36" fmla="*/ 5919815 w 7605905"/>
              <a:gd name="connsiteY36" fmla="*/ 1141678 h 3805595"/>
              <a:gd name="connsiteX37" fmla="*/ 6020240 w 7605905"/>
              <a:gd name="connsiteY37" fmla="*/ 1035967 h 3805595"/>
              <a:gd name="connsiteX38" fmla="*/ 6199949 w 7605905"/>
              <a:gd name="connsiteY38" fmla="*/ 909114 h 3805595"/>
              <a:gd name="connsiteX39" fmla="*/ 6458941 w 7605905"/>
              <a:gd name="connsiteY39" fmla="*/ 887972 h 3805595"/>
              <a:gd name="connsiteX40" fmla="*/ 6675648 w 7605905"/>
              <a:gd name="connsiteY40" fmla="*/ 729405 h 3805595"/>
              <a:gd name="connsiteX41" fmla="*/ 6908213 w 7605905"/>
              <a:gd name="connsiteY41" fmla="*/ 449271 h 3805595"/>
              <a:gd name="connsiteX42" fmla="*/ 7146062 w 7605905"/>
              <a:gd name="connsiteY42" fmla="*/ 623694 h 3805595"/>
              <a:gd name="connsiteX43" fmla="*/ 7352199 w 7605905"/>
              <a:gd name="connsiteY43" fmla="*/ 549697 h 3805595"/>
              <a:gd name="connsiteX44" fmla="*/ 7605905 w 7605905"/>
              <a:gd name="connsiteY44" fmla="*/ 0 h 3805595"/>
              <a:gd name="connsiteX0" fmla="*/ 7605905 w 7605905"/>
              <a:gd name="connsiteY0" fmla="*/ 0 h 3805595"/>
              <a:gd name="connsiteX1" fmla="*/ 7600620 w 7605905"/>
              <a:gd name="connsiteY1" fmla="*/ 3805595 h 3805595"/>
              <a:gd name="connsiteX2" fmla="*/ 0 w 7605905"/>
              <a:gd name="connsiteY2" fmla="*/ 3805595 h 3805595"/>
              <a:gd name="connsiteX3" fmla="*/ 0 w 7605905"/>
              <a:gd name="connsiteY3" fmla="*/ 3668171 h 3805595"/>
              <a:gd name="connsiteX4" fmla="*/ 58141 w 7605905"/>
              <a:gd name="connsiteY4" fmla="*/ 3647029 h 3805595"/>
              <a:gd name="connsiteX5" fmla="*/ 227279 w 7605905"/>
              <a:gd name="connsiteY5" fmla="*/ 3583602 h 3805595"/>
              <a:gd name="connsiteX6" fmla="*/ 502127 w 7605905"/>
              <a:gd name="connsiteY6" fmla="*/ 3525711 h 3805595"/>
              <a:gd name="connsiteX7" fmla="*/ 782261 w 7605905"/>
              <a:gd name="connsiteY7" fmla="*/ 3504319 h 3805595"/>
              <a:gd name="connsiteX8" fmla="*/ 903829 w 7605905"/>
              <a:gd name="connsiteY8" fmla="*/ 3499033 h 3805595"/>
              <a:gd name="connsiteX9" fmla="*/ 1157535 w 7605905"/>
              <a:gd name="connsiteY9" fmla="*/ 3176615 h 3805595"/>
              <a:gd name="connsiteX10" fmla="*/ 1575094 w 7605905"/>
              <a:gd name="connsiteY10" fmla="*/ 2817197 h 3805595"/>
              <a:gd name="connsiteX11" fmla="*/ 1908083 w 7605905"/>
              <a:gd name="connsiteY11" fmla="*/ 2627293 h 3805595"/>
              <a:gd name="connsiteX12" fmla="*/ 2119505 w 7605905"/>
              <a:gd name="connsiteY12" fmla="*/ 2574062 h 3805595"/>
              <a:gd name="connsiteX13" fmla="*/ 2219931 w 7605905"/>
              <a:gd name="connsiteY13" fmla="*/ 2552920 h 3805595"/>
              <a:gd name="connsiteX14" fmla="*/ 2283357 w 7605905"/>
              <a:gd name="connsiteY14" fmla="*/ 2552920 h 3805595"/>
              <a:gd name="connsiteX15" fmla="*/ 2367926 w 7605905"/>
              <a:gd name="connsiteY15" fmla="*/ 2616347 h 3805595"/>
              <a:gd name="connsiteX16" fmla="*/ 2526492 w 7605905"/>
              <a:gd name="connsiteY16" fmla="*/ 2743200 h 3805595"/>
              <a:gd name="connsiteX17" fmla="*/ 2727343 w 7605905"/>
              <a:gd name="connsiteY17" fmla="*/ 2568777 h 3805595"/>
              <a:gd name="connsiteX18" fmla="*/ 2833054 w 7605905"/>
              <a:gd name="connsiteY18" fmla="*/ 2521207 h 3805595"/>
              <a:gd name="connsiteX19" fmla="*/ 2970479 w 7605905"/>
              <a:gd name="connsiteY19" fmla="*/ 2494779 h 3805595"/>
              <a:gd name="connsiteX20" fmla="*/ 3171329 w 7605905"/>
              <a:gd name="connsiteY20" fmla="*/ 2341498 h 3805595"/>
              <a:gd name="connsiteX21" fmla="*/ 3282326 w 7605905"/>
              <a:gd name="connsiteY21" fmla="*/ 2278071 h 3805595"/>
              <a:gd name="connsiteX22" fmla="*/ 3440892 w 7605905"/>
              <a:gd name="connsiteY22" fmla="*/ 2235787 h 3805595"/>
              <a:gd name="connsiteX23" fmla="*/ 3736883 w 7605905"/>
              <a:gd name="connsiteY23" fmla="*/ 1913368 h 3805595"/>
              <a:gd name="connsiteX24" fmla="*/ 3895450 w 7605905"/>
              <a:gd name="connsiteY24" fmla="*/ 1701947 h 3805595"/>
              <a:gd name="connsiteX25" fmla="*/ 4165013 w 7605905"/>
              <a:gd name="connsiteY25" fmla="*/ 1670233 h 3805595"/>
              <a:gd name="connsiteX26" fmla="*/ 4376435 w 7605905"/>
              <a:gd name="connsiteY26" fmla="*/ 1575093 h 3805595"/>
              <a:gd name="connsiteX27" fmla="*/ 4577285 w 7605905"/>
              <a:gd name="connsiteY27" fmla="*/ 1633234 h 3805595"/>
              <a:gd name="connsiteX28" fmla="*/ 4799279 w 7605905"/>
              <a:gd name="connsiteY28" fmla="*/ 1427098 h 3805595"/>
              <a:gd name="connsiteX29" fmla="*/ 4936703 w 7605905"/>
              <a:gd name="connsiteY29" fmla="*/ 1363671 h 3805595"/>
              <a:gd name="connsiteX30" fmla="*/ 5047699 w 7605905"/>
              <a:gd name="connsiteY30" fmla="*/ 1300245 h 3805595"/>
              <a:gd name="connsiteX31" fmla="*/ 5227408 w 7605905"/>
              <a:gd name="connsiteY31" fmla="*/ 1448240 h 3805595"/>
              <a:gd name="connsiteX32" fmla="*/ 5338405 w 7605905"/>
              <a:gd name="connsiteY32" fmla="*/ 1490525 h 3805595"/>
              <a:gd name="connsiteX33" fmla="*/ 5475829 w 7605905"/>
              <a:gd name="connsiteY33" fmla="*/ 1511667 h 3805595"/>
              <a:gd name="connsiteX34" fmla="*/ 5544541 w 7605905"/>
              <a:gd name="connsiteY34" fmla="*/ 1511667 h 3805595"/>
              <a:gd name="connsiteX35" fmla="*/ 5771820 w 7605905"/>
              <a:gd name="connsiteY35" fmla="*/ 1326673 h 3805595"/>
              <a:gd name="connsiteX36" fmla="*/ 5919815 w 7605905"/>
              <a:gd name="connsiteY36" fmla="*/ 1141678 h 3805595"/>
              <a:gd name="connsiteX37" fmla="*/ 6020240 w 7605905"/>
              <a:gd name="connsiteY37" fmla="*/ 1035967 h 3805595"/>
              <a:gd name="connsiteX38" fmla="*/ 6199949 w 7605905"/>
              <a:gd name="connsiteY38" fmla="*/ 909114 h 3805595"/>
              <a:gd name="connsiteX39" fmla="*/ 6458941 w 7605905"/>
              <a:gd name="connsiteY39" fmla="*/ 887972 h 3805595"/>
              <a:gd name="connsiteX40" fmla="*/ 6675648 w 7605905"/>
              <a:gd name="connsiteY40" fmla="*/ 729405 h 3805595"/>
              <a:gd name="connsiteX41" fmla="*/ 6908213 w 7605905"/>
              <a:gd name="connsiteY41" fmla="*/ 449271 h 3805595"/>
              <a:gd name="connsiteX42" fmla="*/ 7146062 w 7605905"/>
              <a:gd name="connsiteY42" fmla="*/ 623694 h 3805595"/>
              <a:gd name="connsiteX43" fmla="*/ 7352199 w 7605905"/>
              <a:gd name="connsiteY43" fmla="*/ 549697 h 3805595"/>
              <a:gd name="connsiteX44" fmla="*/ 7605905 w 7605905"/>
              <a:gd name="connsiteY44" fmla="*/ 0 h 3805595"/>
              <a:gd name="connsiteX0" fmla="*/ 7605905 w 7605905"/>
              <a:gd name="connsiteY0" fmla="*/ 0 h 3805595"/>
              <a:gd name="connsiteX1" fmla="*/ 7600620 w 7605905"/>
              <a:gd name="connsiteY1" fmla="*/ 3805595 h 3805595"/>
              <a:gd name="connsiteX2" fmla="*/ 0 w 7605905"/>
              <a:gd name="connsiteY2" fmla="*/ 3805595 h 3805595"/>
              <a:gd name="connsiteX3" fmla="*/ 0 w 7605905"/>
              <a:gd name="connsiteY3" fmla="*/ 3668171 h 3805595"/>
              <a:gd name="connsiteX4" fmla="*/ 58141 w 7605905"/>
              <a:gd name="connsiteY4" fmla="*/ 3647029 h 3805595"/>
              <a:gd name="connsiteX5" fmla="*/ 227279 w 7605905"/>
              <a:gd name="connsiteY5" fmla="*/ 3583602 h 3805595"/>
              <a:gd name="connsiteX6" fmla="*/ 502127 w 7605905"/>
              <a:gd name="connsiteY6" fmla="*/ 3525711 h 3805595"/>
              <a:gd name="connsiteX7" fmla="*/ 782261 w 7605905"/>
              <a:gd name="connsiteY7" fmla="*/ 3504319 h 3805595"/>
              <a:gd name="connsiteX8" fmla="*/ 903829 w 7605905"/>
              <a:gd name="connsiteY8" fmla="*/ 3499033 h 3805595"/>
              <a:gd name="connsiteX9" fmla="*/ 1157535 w 7605905"/>
              <a:gd name="connsiteY9" fmla="*/ 3176615 h 3805595"/>
              <a:gd name="connsiteX10" fmla="*/ 1575094 w 7605905"/>
              <a:gd name="connsiteY10" fmla="*/ 2817197 h 3805595"/>
              <a:gd name="connsiteX11" fmla="*/ 1908083 w 7605905"/>
              <a:gd name="connsiteY11" fmla="*/ 2627293 h 3805595"/>
              <a:gd name="connsiteX12" fmla="*/ 2119505 w 7605905"/>
              <a:gd name="connsiteY12" fmla="*/ 2574062 h 3805595"/>
              <a:gd name="connsiteX13" fmla="*/ 2219931 w 7605905"/>
              <a:gd name="connsiteY13" fmla="*/ 2552920 h 3805595"/>
              <a:gd name="connsiteX14" fmla="*/ 2283357 w 7605905"/>
              <a:gd name="connsiteY14" fmla="*/ 2552920 h 3805595"/>
              <a:gd name="connsiteX15" fmla="*/ 2367926 w 7605905"/>
              <a:gd name="connsiteY15" fmla="*/ 2616347 h 3805595"/>
              <a:gd name="connsiteX16" fmla="*/ 2526492 w 7605905"/>
              <a:gd name="connsiteY16" fmla="*/ 2743200 h 3805595"/>
              <a:gd name="connsiteX17" fmla="*/ 2727343 w 7605905"/>
              <a:gd name="connsiteY17" fmla="*/ 2568777 h 3805595"/>
              <a:gd name="connsiteX18" fmla="*/ 2833054 w 7605905"/>
              <a:gd name="connsiteY18" fmla="*/ 2521207 h 3805595"/>
              <a:gd name="connsiteX19" fmla="*/ 2970479 w 7605905"/>
              <a:gd name="connsiteY19" fmla="*/ 2494779 h 3805595"/>
              <a:gd name="connsiteX20" fmla="*/ 3171329 w 7605905"/>
              <a:gd name="connsiteY20" fmla="*/ 2341498 h 3805595"/>
              <a:gd name="connsiteX21" fmla="*/ 3282326 w 7605905"/>
              <a:gd name="connsiteY21" fmla="*/ 2278071 h 3805595"/>
              <a:gd name="connsiteX22" fmla="*/ 3440892 w 7605905"/>
              <a:gd name="connsiteY22" fmla="*/ 2235787 h 3805595"/>
              <a:gd name="connsiteX23" fmla="*/ 3736883 w 7605905"/>
              <a:gd name="connsiteY23" fmla="*/ 1913368 h 3805595"/>
              <a:gd name="connsiteX24" fmla="*/ 3895450 w 7605905"/>
              <a:gd name="connsiteY24" fmla="*/ 1701947 h 3805595"/>
              <a:gd name="connsiteX25" fmla="*/ 4165013 w 7605905"/>
              <a:gd name="connsiteY25" fmla="*/ 1670233 h 3805595"/>
              <a:gd name="connsiteX26" fmla="*/ 4376435 w 7605905"/>
              <a:gd name="connsiteY26" fmla="*/ 1575093 h 3805595"/>
              <a:gd name="connsiteX27" fmla="*/ 4577285 w 7605905"/>
              <a:gd name="connsiteY27" fmla="*/ 1633234 h 3805595"/>
              <a:gd name="connsiteX28" fmla="*/ 4799279 w 7605905"/>
              <a:gd name="connsiteY28" fmla="*/ 1427098 h 3805595"/>
              <a:gd name="connsiteX29" fmla="*/ 4936703 w 7605905"/>
              <a:gd name="connsiteY29" fmla="*/ 1363671 h 3805595"/>
              <a:gd name="connsiteX30" fmla="*/ 5047699 w 7605905"/>
              <a:gd name="connsiteY30" fmla="*/ 1300245 h 3805595"/>
              <a:gd name="connsiteX31" fmla="*/ 5227408 w 7605905"/>
              <a:gd name="connsiteY31" fmla="*/ 1448240 h 3805595"/>
              <a:gd name="connsiteX32" fmla="*/ 5338405 w 7605905"/>
              <a:gd name="connsiteY32" fmla="*/ 1490525 h 3805595"/>
              <a:gd name="connsiteX33" fmla="*/ 5475829 w 7605905"/>
              <a:gd name="connsiteY33" fmla="*/ 1511667 h 3805595"/>
              <a:gd name="connsiteX34" fmla="*/ 5544541 w 7605905"/>
              <a:gd name="connsiteY34" fmla="*/ 1511667 h 3805595"/>
              <a:gd name="connsiteX35" fmla="*/ 5771820 w 7605905"/>
              <a:gd name="connsiteY35" fmla="*/ 1326673 h 3805595"/>
              <a:gd name="connsiteX36" fmla="*/ 5919815 w 7605905"/>
              <a:gd name="connsiteY36" fmla="*/ 1141678 h 3805595"/>
              <a:gd name="connsiteX37" fmla="*/ 6020240 w 7605905"/>
              <a:gd name="connsiteY37" fmla="*/ 1035967 h 3805595"/>
              <a:gd name="connsiteX38" fmla="*/ 6199949 w 7605905"/>
              <a:gd name="connsiteY38" fmla="*/ 909114 h 3805595"/>
              <a:gd name="connsiteX39" fmla="*/ 6458941 w 7605905"/>
              <a:gd name="connsiteY39" fmla="*/ 887972 h 3805595"/>
              <a:gd name="connsiteX40" fmla="*/ 6675648 w 7605905"/>
              <a:gd name="connsiteY40" fmla="*/ 729405 h 3805595"/>
              <a:gd name="connsiteX41" fmla="*/ 6908213 w 7605905"/>
              <a:gd name="connsiteY41" fmla="*/ 449271 h 3805595"/>
              <a:gd name="connsiteX42" fmla="*/ 7146062 w 7605905"/>
              <a:gd name="connsiteY42" fmla="*/ 623694 h 3805595"/>
              <a:gd name="connsiteX43" fmla="*/ 7352199 w 7605905"/>
              <a:gd name="connsiteY43" fmla="*/ 549697 h 3805595"/>
              <a:gd name="connsiteX44" fmla="*/ 7605905 w 7605905"/>
              <a:gd name="connsiteY44" fmla="*/ 0 h 3805595"/>
              <a:gd name="connsiteX0" fmla="*/ 7605905 w 7605905"/>
              <a:gd name="connsiteY0" fmla="*/ 0 h 3805595"/>
              <a:gd name="connsiteX1" fmla="*/ 7600620 w 7605905"/>
              <a:gd name="connsiteY1" fmla="*/ 3805595 h 3805595"/>
              <a:gd name="connsiteX2" fmla="*/ 0 w 7605905"/>
              <a:gd name="connsiteY2" fmla="*/ 3805595 h 3805595"/>
              <a:gd name="connsiteX3" fmla="*/ 0 w 7605905"/>
              <a:gd name="connsiteY3" fmla="*/ 3668171 h 3805595"/>
              <a:gd name="connsiteX4" fmla="*/ 58141 w 7605905"/>
              <a:gd name="connsiteY4" fmla="*/ 3647029 h 3805595"/>
              <a:gd name="connsiteX5" fmla="*/ 227279 w 7605905"/>
              <a:gd name="connsiteY5" fmla="*/ 3583602 h 3805595"/>
              <a:gd name="connsiteX6" fmla="*/ 502127 w 7605905"/>
              <a:gd name="connsiteY6" fmla="*/ 3525711 h 3805595"/>
              <a:gd name="connsiteX7" fmla="*/ 782261 w 7605905"/>
              <a:gd name="connsiteY7" fmla="*/ 3504319 h 3805595"/>
              <a:gd name="connsiteX8" fmla="*/ 903829 w 7605905"/>
              <a:gd name="connsiteY8" fmla="*/ 3499033 h 3805595"/>
              <a:gd name="connsiteX9" fmla="*/ 1157535 w 7605905"/>
              <a:gd name="connsiteY9" fmla="*/ 3176615 h 3805595"/>
              <a:gd name="connsiteX10" fmla="*/ 1575094 w 7605905"/>
              <a:gd name="connsiteY10" fmla="*/ 2817197 h 3805595"/>
              <a:gd name="connsiteX11" fmla="*/ 1908083 w 7605905"/>
              <a:gd name="connsiteY11" fmla="*/ 2627293 h 3805595"/>
              <a:gd name="connsiteX12" fmla="*/ 2119505 w 7605905"/>
              <a:gd name="connsiteY12" fmla="*/ 2574062 h 3805595"/>
              <a:gd name="connsiteX13" fmla="*/ 2219931 w 7605905"/>
              <a:gd name="connsiteY13" fmla="*/ 2552920 h 3805595"/>
              <a:gd name="connsiteX14" fmla="*/ 2283357 w 7605905"/>
              <a:gd name="connsiteY14" fmla="*/ 2552920 h 3805595"/>
              <a:gd name="connsiteX15" fmla="*/ 2367926 w 7605905"/>
              <a:gd name="connsiteY15" fmla="*/ 2616347 h 3805595"/>
              <a:gd name="connsiteX16" fmla="*/ 2526492 w 7605905"/>
              <a:gd name="connsiteY16" fmla="*/ 2743200 h 3805595"/>
              <a:gd name="connsiteX17" fmla="*/ 2727343 w 7605905"/>
              <a:gd name="connsiteY17" fmla="*/ 2568777 h 3805595"/>
              <a:gd name="connsiteX18" fmla="*/ 2833054 w 7605905"/>
              <a:gd name="connsiteY18" fmla="*/ 2521207 h 3805595"/>
              <a:gd name="connsiteX19" fmla="*/ 2970479 w 7605905"/>
              <a:gd name="connsiteY19" fmla="*/ 2494779 h 3805595"/>
              <a:gd name="connsiteX20" fmla="*/ 3171329 w 7605905"/>
              <a:gd name="connsiteY20" fmla="*/ 2341498 h 3805595"/>
              <a:gd name="connsiteX21" fmla="*/ 3282326 w 7605905"/>
              <a:gd name="connsiteY21" fmla="*/ 2278071 h 3805595"/>
              <a:gd name="connsiteX22" fmla="*/ 3440892 w 7605905"/>
              <a:gd name="connsiteY22" fmla="*/ 2235787 h 3805595"/>
              <a:gd name="connsiteX23" fmla="*/ 3736883 w 7605905"/>
              <a:gd name="connsiteY23" fmla="*/ 1913368 h 3805595"/>
              <a:gd name="connsiteX24" fmla="*/ 3895450 w 7605905"/>
              <a:gd name="connsiteY24" fmla="*/ 1701947 h 3805595"/>
              <a:gd name="connsiteX25" fmla="*/ 4165013 w 7605905"/>
              <a:gd name="connsiteY25" fmla="*/ 1670233 h 3805595"/>
              <a:gd name="connsiteX26" fmla="*/ 4376435 w 7605905"/>
              <a:gd name="connsiteY26" fmla="*/ 1575093 h 3805595"/>
              <a:gd name="connsiteX27" fmla="*/ 4577285 w 7605905"/>
              <a:gd name="connsiteY27" fmla="*/ 1633234 h 3805595"/>
              <a:gd name="connsiteX28" fmla="*/ 4799279 w 7605905"/>
              <a:gd name="connsiteY28" fmla="*/ 1427098 h 3805595"/>
              <a:gd name="connsiteX29" fmla="*/ 4936703 w 7605905"/>
              <a:gd name="connsiteY29" fmla="*/ 1363671 h 3805595"/>
              <a:gd name="connsiteX30" fmla="*/ 5047699 w 7605905"/>
              <a:gd name="connsiteY30" fmla="*/ 1300245 h 3805595"/>
              <a:gd name="connsiteX31" fmla="*/ 5227408 w 7605905"/>
              <a:gd name="connsiteY31" fmla="*/ 1448240 h 3805595"/>
              <a:gd name="connsiteX32" fmla="*/ 5338405 w 7605905"/>
              <a:gd name="connsiteY32" fmla="*/ 1490525 h 3805595"/>
              <a:gd name="connsiteX33" fmla="*/ 5475829 w 7605905"/>
              <a:gd name="connsiteY33" fmla="*/ 1511667 h 3805595"/>
              <a:gd name="connsiteX34" fmla="*/ 5544541 w 7605905"/>
              <a:gd name="connsiteY34" fmla="*/ 1511667 h 3805595"/>
              <a:gd name="connsiteX35" fmla="*/ 5771820 w 7605905"/>
              <a:gd name="connsiteY35" fmla="*/ 1326673 h 3805595"/>
              <a:gd name="connsiteX36" fmla="*/ 5919815 w 7605905"/>
              <a:gd name="connsiteY36" fmla="*/ 1141678 h 3805595"/>
              <a:gd name="connsiteX37" fmla="*/ 6020240 w 7605905"/>
              <a:gd name="connsiteY37" fmla="*/ 1035967 h 3805595"/>
              <a:gd name="connsiteX38" fmla="*/ 6199949 w 7605905"/>
              <a:gd name="connsiteY38" fmla="*/ 909114 h 3805595"/>
              <a:gd name="connsiteX39" fmla="*/ 6458941 w 7605905"/>
              <a:gd name="connsiteY39" fmla="*/ 887972 h 3805595"/>
              <a:gd name="connsiteX40" fmla="*/ 6675648 w 7605905"/>
              <a:gd name="connsiteY40" fmla="*/ 729405 h 3805595"/>
              <a:gd name="connsiteX41" fmla="*/ 6908213 w 7605905"/>
              <a:gd name="connsiteY41" fmla="*/ 449271 h 3805595"/>
              <a:gd name="connsiteX42" fmla="*/ 7146062 w 7605905"/>
              <a:gd name="connsiteY42" fmla="*/ 623694 h 3805595"/>
              <a:gd name="connsiteX43" fmla="*/ 7352199 w 7605905"/>
              <a:gd name="connsiteY43" fmla="*/ 549697 h 3805595"/>
              <a:gd name="connsiteX44" fmla="*/ 7605905 w 7605905"/>
              <a:gd name="connsiteY44" fmla="*/ 0 h 3805595"/>
              <a:gd name="connsiteX0" fmla="*/ 7605905 w 7605905"/>
              <a:gd name="connsiteY0" fmla="*/ 0 h 3805595"/>
              <a:gd name="connsiteX1" fmla="*/ 7600620 w 7605905"/>
              <a:gd name="connsiteY1" fmla="*/ 3805595 h 3805595"/>
              <a:gd name="connsiteX2" fmla="*/ 0 w 7605905"/>
              <a:gd name="connsiteY2" fmla="*/ 3805595 h 3805595"/>
              <a:gd name="connsiteX3" fmla="*/ 0 w 7605905"/>
              <a:gd name="connsiteY3" fmla="*/ 3668171 h 3805595"/>
              <a:gd name="connsiteX4" fmla="*/ 58141 w 7605905"/>
              <a:gd name="connsiteY4" fmla="*/ 3647029 h 3805595"/>
              <a:gd name="connsiteX5" fmla="*/ 227279 w 7605905"/>
              <a:gd name="connsiteY5" fmla="*/ 3583602 h 3805595"/>
              <a:gd name="connsiteX6" fmla="*/ 502127 w 7605905"/>
              <a:gd name="connsiteY6" fmla="*/ 3525711 h 3805595"/>
              <a:gd name="connsiteX7" fmla="*/ 782261 w 7605905"/>
              <a:gd name="connsiteY7" fmla="*/ 3504319 h 3805595"/>
              <a:gd name="connsiteX8" fmla="*/ 903829 w 7605905"/>
              <a:gd name="connsiteY8" fmla="*/ 3499033 h 3805595"/>
              <a:gd name="connsiteX9" fmla="*/ 1157535 w 7605905"/>
              <a:gd name="connsiteY9" fmla="*/ 3176615 h 3805595"/>
              <a:gd name="connsiteX10" fmla="*/ 1575094 w 7605905"/>
              <a:gd name="connsiteY10" fmla="*/ 2817197 h 3805595"/>
              <a:gd name="connsiteX11" fmla="*/ 1886440 w 7605905"/>
              <a:gd name="connsiteY11" fmla="*/ 2627293 h 3805595"/>
              <a:gd name="connsiteX12" fmla="*/ 2119505 w 7605905"/>
              <a:gd name="connsiteY12" fmla="*/ 2574062 h 3805595"/>
              <a:gd name="connsiteX13" fmla="*/ 2219931 w 7605905"/>
              <a:gd name="connsiteY13" fmla="*/ 2552920 h 3805595"/>
              <a:gd name="connsiteX14" fmla="*/ 2283357 w 7605905"/>
              <a:gd name="connsiteY14" fmla="*/ 2552920 h 3805595"/>
              <a:gd name="connsiteX15" fmla="*/ 2367926 w 7605905"/>
              <a:gd name="connsiteY15" fmla="*/ 2616347 h 3805595"/>
              <a:gd name="connsiteX16" fmla="*/ 2526492 w 7605905"/>
              <a:gd name="connsiteY16" fmla="*/ 2743200 h 3805595"/>
              <a:gd name="connsiteX17" fmla="*/ 2727343 w 7605905"/>
              <a:gd name="connsiteY17" fmla="*/ 2568777 h 3805595"/>
              <a:gd name="connsiteX18" fmla="*/ 2833054 w 7605905"/>
              <a:gd name="connsiteY18" fmla="*/ 2521207 h 3805595"/>
              <a:gd name="connsiteX19" fmla="*/ 2970479 w 7605905"/>
              <a:gd name="connsiteY19" fmla="*/ 2494779 h 3805595"/>
              <a:gd name="connsiteX20" fmla="*/ 3171329 w 7605905"/>
              <a:gd name="connsiteY20" fmla="*/ 2341498 h 3805595"/>
              <a:gd name="connsiteX21" fmla="*/ 3282326 w 7605905"/>
              <a:gd name="connsiteY21" fmla="*/ 2278071 h 3805595"/>
              <a:gd name="connsiteX22" fmla="*/ 3440892 w 7605905"/>
              <a:gd name="connsiteY22" fmla="*/ 2235787 h 3805595"/>
              <a:gd name="connsiteX23" fmla="*/ 3736883 w 7605905"/>
              <a:gd name="connsiteY23" fmla="*/ 1913368 h 3805595"/>
              <a:gd name="connsiteX24" fmla="*/ 3895450 w 7605905"/>
              <a:gd name="connsiteY24" fmla="*/ 1701947 h 3805595"/>
              <a:gd name="connsiteX25" fmla="*/ 4165013 w 7605905"/>
              <a:gd name="connsiteY25" fmla="*/ 1670233 h 3805595"/>
              <a:gd name="connsiteX26" fmla="*/ 4376435 w 7605905"/>
              <a:gd name="connsiteY26" fmla="*/ 1575093 h 3805595"/>
              <a:gd name="connsiteX27" fmla="*/ 4577285 w 7605905"/>
              <a:gd name="connsiteY27" fmla="*/ 1633234 h 3805595"/>
              <a:gd name="connsiteX28" fmla="*/ 4799279 w 7605905"/>
              <a:gd name="connsiteY28" fmla="*/ 1427098 h 3805595"/>
              <a:gd name="connsiteX29" fmla="*/ 4936703 w 7605905"/>
              <a:gd name="connsiteY29" fmla="*/ 1363671 h 3805595"/>
              <a:gd name="connsiteX30" fmla="*/ 5047699 w 7605905"/>
              <a:gd name="connsiteY30" fmla="*/ 1300245 h 3805595"/>
              <a:gd name="connsiteX31" fmla="*/ 5227408 w 7605905"/>
              <a:gd name="connsiteY31" fmla="*/ 1448240 h 3805595"/>
              <a:gd name="connsiteX32" fmla="*/ 5338405 w 7605905"/>
              <a:gd name="connsiteY32" fmla="*/ 1490525 h 3805595"/>
              <a:gd name="connsiteX33" fmla="*/ 5475829 w 7605905"/>
              <a:gd name="connsiteY33" fmla="*/ 1511667 h 3805595"/>
              <a:gd name="connsiteX34" fmla="*/ 5544541 w 7605905"/>
              <a:gd name="connsiteY34" fmla="*/ 1511667 h 3805595"/>
              <a:gd name="connsiteX35" fmla="*/ 5771820 w 7605905"/>
              <a:gd name="connsiteY35" fmla="*/ 1326673 h 3805595"/>
              <a:gd name="connsiteX36" fmla="*/ 5919815 w 7605905"/>
              <a:gd name="connsiteY36" fmla="*/ 1141678 h 3805595"/>
              <a:gd name="connsiteX37" fmla="*/ 6020240 w 7605905"/>
              <a:gd name="connsiteY37" fmla="*/ 1035967 h 3805595"/>
              <a:gd name="connsiteX38" fmla="*/ 6199949 w 7605905"/>
              <a:gd name="connsiteY38" fmla="*/ 909114 h 3805595"/>
              <a:gd name="connsiteX39" fmla="*/ 6458941 w 7605905"/>
              <a:gd name="connsiteY39" fmla="*/ 887972 h 3805595"/>
              <a:gd name="connsiteX40" fmla="*/ 6675648 w 7605905"/>
              <a:gd name="connsiteY40" fmla="*/ 729405 h 3805595"/>
              <a:gd name="connsiteX41" fmla="*/ 6908213 w 7605905"/>
              <a:gd name="connsiteY41" fmla="*/ 449271 h 3805595"/>
              <a:gd name="connsiteX42" fmla="*/ 7146062 w 7605905"/>
              <a:gd name="connsiteY42" fmla="*/ 623694 h 3805595"/>
              <a:gd name="connsiteX43" fmla="*/ 7352199 w 7605905"/>
              <a:gd name="connsiteY43" fmla="*/ 549697 h 3805595"/>
              <a:gd name="connsiteX44" fmla="*/ 7605905 w 7605905"/>
              <a:gd name="connsiteY44" fmla="*/ 0 h 3805595"/>
              <a:gd name="connsiteX0" fmla="*/ 7605905 w 7605905"/>
              <a:gd name="connsiteY0" fmla="*/ 0 h 3805595"/>
              <a:gd name="connsiteX1" fmla="*/ 7600620 w 7605905"/>
              <a:gd name="connsiteY1" fmla="*/ 3805595 h 3805595"/>
              <a:gd name="connsiteX2" fmla="*/ 0 w 7605905"/>
              <a:gd name="connsiteY2" fmla="*/ 3805595 h 3805595"/>
              <a:gd name="connsiteX3" fmla="*/ 0 w 7605905"/>
              <a:gd name="connsiteY3" fmla="*/ 3668171 h 3805595"/>
              <a:gd name="connsiteX4" fmla="*/ 58141 w 7605905"/>
              <a:gd name="connsiteY4" fmla="*/ 3647029 h 3805595"/>
              <a:gd name="connsiteX5" fmla="*/ 227279 w 7605905"/>
              <a:gd name="connsiteY5" fmla="*/ 3583602 h 3805595"/>
              <a:gd name="connsiteX6" fmla="*/ 502127 w 7605905"/>
              <a:gd name="connsiteY6" fmla="*/ 3525711 h 3805595"/>
              <a:gd name="connsiteX7" fmla="*/ 782261 w 7605905"/>
              <a:gd name="connsiteY7" fmla="*/ 3504319 h 3805595"/>
              <a:gd name="connsiteX8" fmla="*/ 903829 w 7605905"/>
              <a:gd name="connsiteY8" fmla="*/ 3499033 h 3805595"/>
              <a:gd name="connsiteX9" fmla="*/ 1157535 w 7605905"/>
              <a:gd name="connsiteY9" fmla="*/ 3176615 h 3805595"/>
              <a:gd name="connsiteX10" fmla="*/ 1575094 w 7605905"/>
              <a:gd name="connsiteY10" fmla="*/ 2817197 h 3805595"/>
              <a:gd name="connsiteX11" fmla="*/ 1886440 w 7605905"/>
              <a:gd name="connsiteY11" fmla="*/ 2627293 h 3805595"/>
              <a:gd name="connsiteX12" fmla="*/ 2078925 w 7605905"/>
              <a:gd name="connsiteY12" fmla="*/ 2568651 h 3805595"/>
              <a:gd name="connsiteX13" fmla="*/ 2219931 w 7605905"/>
              <a:gd name="connsiteY13" fmla="*/ 2552920 h 3805595"/>
              <a:gd name="connsiteX14" fmla="*/ 2283357 w 7605905"/>
              <a:gd name="connsiteY14" fmla="*/ 2552920 h 3805595"/>
              <a:gd name="connsiteX15" fmla="*/ 2367926 w 7605905"/>
              <a:gd name="connsiteY15" fmla="*/ 2616347 h 3805595"/>
              <a:gd name="connsiteX16" fmla="*/ 2526492 w 7605905"/>
              <a:gd name="connsiteY16" fmla="*/ 2743200 h 3805595"/>
              <a:gd name="connsiteX17" fmla="*/ 2727343 w 7605905"/>
              <a:gd name="connsiteY17" fmla="*/ 2568777 h 3805595"/>
              <a:gd name="connsiteX18" fmla="*/ 2833054 w 7605905"/>
              <a:gd name="connsiteY18" fmla="*/ 2521207 h 3805595"/>
              <a:gd name="connsiteX19" fmla="*/ 2970479 w 7605905"/>
              <a:gd name="connsiteY19" fmla="*/ 2494779 h 3805595"/>
              <a:gd name="connsiteX20" fmla="*/ 3171329 w 7605905"/>
              <a:gd name="connsiteY20" fmla="*/ 2341498 h 3805595"/>
              <a:gd name="connsiteX21" fmla="*/ 3282326 w 7605905"/>
              <a:gd name="connsiteY21" fmla="*/ 2278071 h 3805595"/>
              <a:gd name="connsiteX22" fmla="*/ 3440892 w 7605905"/>
              <a:gd name="connsiteY22" fmla="*/ 2235787 h 3805595"/>
              <a:gd name="connsiteX23" fmla="*/ 3736883 w 7605905"/>
              <a:gd name="connsiteY23" fmla="*/ 1913368 h 3805595"/>
              <a:gd name="connsiteX24" fmla="*/ 3895450 w 7605905"/>
              <a:gd name="connsiteY24" fmla="*/ 1701947 h 3805595"/>
              <a:gd name="connsiteX25" fmla="*/ 4165013 w 7605905"/>
              <a:gd name="connsiteY25" fmla="*/ 1670233 h 3805595"/>
              <a:gd name="connsiteX26" fmla="*/ 4376435 w 7605905"/>
              <a:gd name="connsiteY26" fmla="*/ 1575093 h 3805595"/>
              <a:gd name="connsiteX27" fmla="*/ 4577285 w 7605905"/>
              <a:gd name="connsiteY27" fmla="*/ 1633234 h 3805595"/>
              <a:gd name="connsiteX28" fmla="*/ 4799279 w 7605905"/>
              <a:gd name="connsiteY28" fmla="*/ 1427098 h 3805595"/>
              <a:gd name="connsiteX29" fmla="*/ 4936703 w 7605905"/>
              <a:gd name="connsiteY29" fmla="*/ 1363671 h 3805595"/>
              <a:gd name="connsiteX30" fmla="*/ 5047699 w 7605905"/>
              <a:gd name="connsiteY30" fmla="*/ 1300245 h 3805595"/>
              <a:gd name="connsiteX31" fmla="*/ 5227408 w 7605905"/>
              <a:gd name="connsiteY31" fmla="*/ 1448240 h 3805595"/>
              <a:gd name="connsiteX32" fmla="*/ 5338405 w 7605905"/>
              <a:gd name="connsiteY32" fmla="*/ 1490525 h 3805595"/>
              <a:gd name="connsiteX33" fmla="*/ 5475829 w 7605905"/>
              <a:gd name="connsiteY33" fmla="*/ 1511667 h 3805595"/>
              <a:gd name="connsiteX34" fmla="*/ 5544541 w 7605905"/>
              <a:gd name="connsiteY34" fmla="*/ 1511667 h 3805595"/>
              <a:gd name="connsiteX35" fmla="*/ 5771820 w 7605905"/>
              <a:gd name="connsiteY35" fmla="*/ 1326673 h 3805595"/>
              <a:gd name="connsiteX36" fmla="*/ 5919815 w 7605905"/>
              <a:gd name="connsiteY36" fmla="*/ 1141678 h 3805595"/>
              <a:gd name="connsiteX37" fmla="*/ 6020240 w 7605905"/>
              <a:gd name="connsiteY37" fmla="*/ 1035967 h 3805595"/>
              <a:gd name="connsiteX38" fmla="*/ 6199949 w 7605905"/>
              <a:gd name="connsiteY38" fmla="*/ 909114 h 3805595"/>
              <a:gd name="connsiteX39" fmla="*/ 6458941 w 7605905"/>
              <a:gd name="connsiteY39" fmla="*/ 887972 h 3805595"/>
              <a:gd name="connsiteX40" fmla="*/ 6675648 w 7605905"/>
              <a:gd name="connsiteY40" fmla="*/ 729405 h 3805595"/>
              <a:gd name="connsiteX41" fmla="*/ 6908213 w 7605905"/>
              <a:gd name="connsiteY41" fmla="*/ 449271 h 3805595"/>
              <a:gd name="connsiteX42" fmla="*/ 7146062 w 7605905"/>
              <a:gd name="connsiteY42" fmla="*/ 623694 h 3805595"/>
              <a:gd name="connsiteX43" fmla="*/ 7352199 w 7605905"/>
              <a:gd name="connsiteY43" fmla="*/ 549697 h 3805595"/>
              <a:gd name="connsiteX44" fmla="*/ 7605905 w 7605905"/>
              <a:gd name="connsiteY44" fmla="*/ 0 h 3805595"/>
              <a:gd name="connsiteX0" fmla="*/ 7605905 w 7605905"/>
              <a:gd name="connsiteY0" fmla="*/ 0 h 3805595"/>
              <a:gd name="connsiteX1" fmla="*/ 7600620 w 7605905"/>
              <a:gd name="connsiteY1" fmla="*/ 3805595 h 3805595"/>
              <a:gd name="connsiteX2" fmla="*/ 0 w 7605905"/>
              <a:gd name="connsiteY2" fmla="*/ 3805595 h 3805595"/>
              <a:gd name="connsiteX3" fmla="*/ 0 w 7605905"/>
              <a:gd name="connsiteY3" fmla="*/ 3668171 h 3805595"/>
              <a:gd name="connsiteX4" fmla="*/ 58141 w 7605905"/>
              <a:gd name="connsiteY4" fmla="*/ 3647029 h 3805595"/>
              <a:gd name="connsiteX5" fmla="*/ 227279 w 7605905"/>
              <a:gd name="connsiteY5" fmla="*/ 3583602 h 3805595"/>
              <a:gd name="connsiteX6" fmla="*/ 502127 w 7605905"/>
              <a:gd name="connsiteY6" fmla="*/ 3525711 h 3805595"/>
              <a:gd name="connsiteX7" fmla="*/ 782261 w 7605905"/>
              <a:gd name="connsiteY7" fmla="*/ 3504319 h 3805595"/>
              <a:gd name="connsiteX8" fmla="*/ 903829 w 7605905"/>
              <a:gd name="connsiteY8" fmla="*/ 3499033 h 3805595"/>
              <a:gd name="connsiteX9" fmla="*/ 1157535 w 7605905"/>
              <a:gd name="connsiteY9" fmla="*/ 3176615 h 3805595"/>
              <a:gd name="connsiteX10" fmla="*/ 1575094 w 7605905"/>
              <a:gd name="connsiteY10" fmla="*/ 2817197 h 3805595"/>
              <a:gd name="connsiteX11" fmla="*/ 1886440 w 7605905"/>
              <a:gd name="connsiteY11" fmla="*/ 2627293 h 3805595"/>
              <a:gd name="connsiteX12" fmla="*/ 2078925 w 7605905"/>
              <a:gd name="connsiteY12" fmla="*/ 2568651 h 3805595"/>
              <a:gd name="connsiteX13" fmla="*/ 2219931 w 7605905"/>
              <a:gd name="connsiteY13" fmla="*/ 2552920 h 3805595"/>
              <a:gd name="connsiteX14" fmla="*/ 2283357 w 7605905"/>
              <a:gd name="connsiteY14" fmla="*/ 2552920 h 3805595"/>
              <a:gd name="connsiteX15" fmla="*/ 2367926 w 7605905"/>
              <a:gd name="connsiteY15" fmla="*/ 2616347 h 3805595"/>
              <a:gd name="connsiteX16" fmla="*/ 2526492 w 7605905"/>
              <a:gd name="connsiteY16" fmla="*/ 2743200 h 3805595"/>
              <a:gd name="connsiteX17" fmla="*/ 2727343 w 7605905"/>
              <a:gd name="connsiteY17" fmla="*/ 2568777 h 3805595"/>
              <a:gd name="connsiteX18" fmla="*/ 2833054 w 7605905"/>
              <a:gd name="connsiteY18" fmla="*/ 2521207 h 3805595"/>
              <a:gd name="connsiteX19" fmla="*/ 2970479 w 7605905"/>
              <a:gd name="connsiteY19" fmla="*/ 2494779 h 3805595"/>
              <a:gd name="connsiteX20" fmla="*/ 3171329 w 7605905"/>
              <a:gd name="connsiteY20" fmla="*/ 2341498 h 3805595"/>
              <a:gd name="connsiteX21" fmla="*/ 3282326 w 7605905"/>
              <a:gd name="connsiteY21" fmla="*/ 2278071 h 3805595"/>
              <a:gd name="connsiteX22" fmla="*/ 3440892 w 7605905"/>
              <a:gd name="connsiteY22" fmla="*/ 2235787 h 3805595"/>
              <a:gd name="connsiteX23" fmla="*/ 3736883 w 7605905"/>
              <a:gd name="connsiteY23" fmla="*/ 1913368 h 3805595"/>
              <a:gd name="connsiteX24" fmla="*/ 3895450 w 7605905"/>
              <a:gd name="connsiteY24" fmla="*/ 1701947 h 3805595"/>
              <a:gd name="connsiteX25" fmla="*/ 4165013 w 7605905"/>
              <a:gd name="connsiteY25" fmla="*/ 1670233 h 3805595"/>
              <a:gd name="connsiteX26" fmla="*/ 4376435 w 7605905"/>
              <a:gd name="connsiteY26" fmla="*/ 1575093 h 3805595"/>
              <a:gd name="connsiteX27" fmla="*/ 4577285 w 7605905"/>
              <a:gd name="connsiteY27" fmla="*/ 1633234 h 3805595"/>
              <a:gd name="connsiteX28" fmla="*/ 4799279 w 7605905"/>
              <a:gd name="connsiteY28" fmla="*/ 1427098 h 3805595"/>
              <a:gd name="connsiteX29" fmla="*/ 4936703 w 7605905"/>
              <a:gd name="connsiteY29" fmla="*/ 1363671 h 3805595"/>
              <a:gd name="connsiteX30" fmla="*/ 5047699 w 7605905"/>
              <a:gd name="connsiteY30" fmla="*/ 1300245 h 3805595"/>
              <a:gd name="connsiteX31" fmla="*/ 5227408 w 7605905"/>
              <a:gd name="connsiteY31" fmla="*/ 1448240 h 3805595"/>
              <a:gd name="connsiteX32" fmla="*/ 5338405 w 7605905"/>
              <a:gd name="connsiteY32" fmla="*/ 1490525 h 3805595"/>
              <a:gd name="connsiteX33" fmla="*/ 5475829 w 7605905"/>
              <a:gd name="connsiteY33" fmla="*/ 1511667 h 3805595"/>
              <a:gd name="connsiteX34" fmla="*/ 5544541 w 7605905"/>
              <a:gd name="connsiteY34" fmla="*/ 1511667 h 3805595"/>
              <a:gd name="connsiteX35" fmla="*/ 5771820 w 7605905"/>
              <a:gd name="connsiteY35" fmla="*/ 1326673 h 3805595"/>
              <a:gd name="connsiteX36" fmla="*/ 5919815 w 7605905"/>
              <a:gd name="connsiteY36" fmla="*/ 1141678 h 3805595"/>
              <a:gd name="connsiteX37" fmla="*/ 6020240 w 7605905"/>
              <a:gd name="connsiteY37" fmla="*/ 1035967 h 3805595"/>
              <a:gd name="connsiteX38" fmla="*/ 6199949 w 7605905"/>
              <a:gd name="connsiteY38" fmla="*/ 909114 h 3805595"/>
              <a:gd name="connsiteX39" fmla="*/ 6458941 w 7605905"/>
              <a:gd name="connsiteY39" fmla="*/ 887972 h 3805595"/>
              <a:gd name="connsiteX40" fmla="*/ 6675648 w 7605905"/>
              <a:gd name="connsiteY40" fmla="*/ 729405 h 3805595"/>
              <a:gd name="connsiteX41" fmla="*/ 6908213 w 7605905"/>
              <a:gd name="connsiteY41" fmla="*/ 449271 h 3805595"/>
              <a:gd name="connsiteX42" fmla="*/ 7146062 w 7605905"/>
              <a:gd name="connsiteY42" fmla="*/ 623694 h 3805595"/>
              <a:gd name="connsiteX43" fmla="*/ 7352199 w 7605905"/>
              <a:gd name="connsiteY43" fmla="*/ 549697 h 3805595"/>
              <a:gd name="connsiteX44" fmla="*/ 7605905 w 7605905"/>
              <a:gd name="connsiteY44" fmla="*/ 0 h 3805595"/>
              <a:gd name="connsiteX0" fmla="*/ 7605905 w 7605905"/>
              <a:gd name="connsiteY0" fmla="*/ 0 h 3805595"/>
              <a:gd name="connsiteX1" fmla="*/ 7600620 w 7605905"/>
              <a:gd name="connsiteY1" fmla="*/ 3805595 h 3805595"/>
              <a:gd name="connsiteX2" fmla="*/ 0 w 7605905"/>
              <a:gd name="connsiteY2" fmla="*/ 3805595 h 3805595"/>
              <a:gd name="connsiteX3" fmla="*/ 0 w 7605905"/>
              <a:gd name="connsiteY3" fmla="*/ 3668171 h 3805595"/>
              <a:gd name="connsiteX4" fmla="*/ 58141 w 7605905"/>
              <a:gd name="connsiteY4" fmla="*/ 3647029 h 3805595"/>
              <a:gd name="connsiteX5" fmla="*/ 227279 w 7605905"/>
              <a:gd name="connsiteY5" fmla="*/ 3583602 h 3805595"/>
              <a:gd name="connsiteX6" fmla="*/ 502127 w 7605905"/>
              <a:gd name="connsiteY6" fmla="*/ 3525711 h 3805595"/>
              <a:gd name="connsiteX7" fmla="*/ 782261 w 7605905"/>
              <a:gd name="connsiteY7" fmla="*/ 3504319 h 3805595"/>
              <a:gd name="connsiteX8" fmla="*/ 903829 w 7605905"/>
              <a:gd name="connsiteY8" fmla="*/ 3499033 h 3805595"/>
              <a:gd name="connsiteX9" fmla="*/ 1157535 w 7605905"/>
              <a:gd name="connsiteY9" fmla="*/ 3176615 h 3805595"/>
              <a:gd name="connsiteX10" fmla="*/ 1575094 w 7605905"/>
              <a:gd name="connsiteY10" fmla="*/ 2817197 h 3805595"/>
              <a:gd name="connsiteX11" fmla="*/ 1886440 w 7605905"/>
              <a:gd name="connsiteY11" fmla="*/ 2627293 h 3805595"/>
              <a:gd name="connsiteX12" fmla="*/ 2078925 w 7605905"/>
              <a:gd name="connsiteY12" fmla="*/ 2568651 h 3805595"/>
              <a:gd name="connsiteX13" fmla="*/ 2219931 w 7605905"/>
              <a:gd name="connsiteY13" fmla="*/ 2552920 h 3805595"/>
              <a:gd name="connsiteX14" fmla="*/ 2283357 w 7605905"/>
              <a:gd name="connsiteY14" fmla="*/ 2552920 h 3805595"/>
              <a:gd name="connsiteX15" fmla="*/ 2367926 w 7605905"/>
              <a:gd name="connsiteY15" fmla="*/ 2616347 h 3805595"/>
              <a:gd name="connsiteX16" fmla="*/ 2526492 w 7605905"/>
              <a:gd name="connsiteY16" fmla="*/ 2756727 h 3805595"/>
              <a:gd name="connsiteX17" fmla="*/ 2727343 w 7605905"/>
              <a:gd name="connsiteY17" fmla="*/ 2568777 h 3805595"/>
              <a:gd name="connsiteX18" fmla="*/ 2833054 w 7605905"/>
              <a:gd name="connsiteY18" fmla="*/ 2521207 h 3805595"/>
              <a:gd name="connsiteX19" fmla="*/ 2970479 w 7605905"/>
              <a:gd name="connsiteY19" fmla="*/ 2494779 h 3805595"/>
              <a:gd name="connsiteX20" fmla="*/ 3171329 w 7605905"/>
              <a:gd name="connsiteY20" fmla="*/ 2341498 h 3805595"/>
              <a:gd name="connsiteX21" fmla="*/ 3282326 w 7605905"/>
              <a:gd name="connsiteY21" fmla="*/ 2278071 h 3805595"/>
              <a:gd name="connsiteX22" fmla="*/ 3440892 w 7605905"/>
              <a:gd name="connsiteY22" fmla="*/ 2235787 h 3805595"/>
              <a:gd name="connsiteX23" fmla="*/ 3736883 w 7605905"/>
              <a:gd name="connsiteY23" fmla="*/ 1913368 h 3805595"/>
              <a:gd name="connsiteX24" fmla="*/ 3895450 w 7605905"/>
              <a:gd name="connsiteY24" fmla="*/ 1701947 h 3805595"/>
              <a:gd name="connsiteX25" fmla="*/ 4165013 w 7605905"/>
              <a:gd name="connsiteY25" fmla="*/ 1670233 h 3805595"/>
              <a:gd name="connsiteX26" fmla="*/ 4376435 w 7605905"/>
              <a:gd name="connsiteY26" fmla="*/ 1575093 h 3805595"/>
              <a:gd name="connsiteX27" fmla="*/ 4577285 w 7605905"/>
              <a:gd name="connsiteY27" fmla="*/ 1633234 h 3805595"/>
              <a:gd name="connsiteX28" fmla="*/ 4799279 w 7605905"/>
              <a:gd name="connsiteY28" fmla="*/ 1427098 h 3805595"/>
              <a:gd name="connsiteX29" fmla="*/ 4936703 w 7605905"/>
              <a:gd name="connsiteY29" fmla="*/ 1363671 h 3805595"/>
              <a:gd name="connsiteX30" fmla="*/ 5047699 w 7605905"/>
              <a:gd name="connsiteY30" fmla="*/ 1300245 h 3805595"/>
              <a:gd name="connsiteX31" fmla="*/ 5227408 w 7605905"/>
              <a:gd name="connsiteY31" fmla="*/ 1448240 h 3805595"/>
              <a:gd name="connsiteX32" fmla="*/ 5338405 w 7605905"/>
              <a:gd name="connsiteY32" fmla="*/ 1490525 h 3805595"/>
              <a:gd name="connsiteX33" fmla="*/ 5475829 w 7605905"/>
              <a:gd name="connsiteY33" fmla="*/ 1511667 h 3805595"/>
              <a:gd name="connsiteX34" fmla="*/ 5544541 w 7605905"/>
              <a:gd name="connsiteY34" fmla="*/ 1511667 h 3805595"/>
              <a:gd name="connsiteX35" fmla="*/ 5771820 w 7605905"/>
              <a:gd name="connsiteY35" fmla="*/ 1326673 h 3805595"/>
              <a:gd name="connsiteX36" fmla="*/ 5919815 w 7605905"/>
              <a:gd name="connsiteY36" fmla="*/ 1141678 h 3805595"/>
              <a:gd name="connsiteX37" fmla="*/ 6020240 w 7605905"/>
              <a:gd name="connsiteY37" fmla="*/ 1035967 h 3805595"/>
              <a:gd name="connsiteX38" fmla="*/ 6199949 w 7605905"/>
              <a:gd name="connsiteY38" fmla="*/ 909114 h 3805595"/>
              <a:gd name="connsiteX39" fmla="*/ 6458941 w 7605905"/>
              <a:gd name="connsiteY39" fmla="*/ 887972 h 3805595"/>
              <a:gd name="connsiteX40" fmla="*/ 6675648 w 7605905"/>
              <a:gd name="connsiteY40" fmla="*/ 729405 h 3805595"/>
              <a:gd name="connsiteX41" fmla="*/ 6908213 w 7605905"/>
              <a:gd name="connsiteY41" fmla="*/ 449271 h 3805595"/>
              <a:gd name="connsiteX42" fmla="*/ 7146062 w 7605905"/>
              <a:gd name="connsiteY42" fmla="*/ 623694 h 3805595"/>
              <a:gd name="connsiteX43" fmla="*/ 7352199 w 7605905"/>
              <a:gd name="connsiteY43" fmla="*/ 549697 h 3805595"/>
              <a:gd name="connsiteX44" fmla="*/ 7605905 w 7605905"/>
              <a:gd name="connsiteY44" fmla="*/ 0 h 3805595"/>
              <a:gd name="connsiteX0" fmla="*/ 7605905 w 7605905"/>
              <a:gd name="connsiteY0" fmla="*/ 0 h 3805595"/>
              <a:gd name="connsiteX1" fmla="*/ 7600620 w 7605905"/>
              <a:gd name="connsiteY1" fmla="*/ 3805595 h 3805595"/>
              <a:gd name="connsiteX2" fmla="*/ 0 w 7605905"/>
              <a:gd name="connsiteY2" fmla="*/ 3805595 h 3805595"/>
              <a:gd name="connsiteX3" fmla="*/ 0 w 7605905"/>
              <a:gd name="connsiteY3" fmla="*/ 3668171 h 3805595"/>
              <a:gd name="connsiteX4" fmla="*/ 58141 w 7605905"/>
              <a:gd name="connsiteY4" fmla="*/ 3647029 h 3805595"/>
              <a:gd name="connsiteX5" fmla="*/ 227279 w 7605905"/>
              <a:gd name="connsiteY5" fmla="*/ 3583602 h 3805595"/>
              <a:gd name="connsiteX6" fmla="*/ 502127 w 7605905"/>
              <a:gd name="connsiteY6" fmla="*/ 3525711 h 3805595"/>
              <a:gd name="connsiteX7" fmla="*/ 782261 w 7605905"/>
              <a:gd name="connsiteY7" fmla="*/ 3504319 h 3805595"/>
              <a:gd name="connsiteX8" fmla="*/ 903829 w 7605905"/>
              <a:gd name="connsiteY8" fmla="*/ 3499033 h 3805595"/>
              <a:gd name="connsiteX9" fmla="*/ 1157535 w 7605905"/>
              <a:gd name="connsiteY9" fmla="*/ 3176615 h 3805595"/>
              <a:gd name="connsiteX10" fmla="*/ 1575094 w 7605905"/>
              <a:gd name="connsiteY10" fmla="*/ 2817197 h 3805595"/>
              <a:gd name="connsiteX11" fmla="*/ 1886440 w 7605905"/>
              <a:gd name="connsiteY11" fmla="*/ 2627293 h 3805595"/>
              <a:gd name="connsiteX12" fmla="*/ 2078925 w 7605905"/>
              <a:gd name="connsiteY12" fmla="*/ 2568651 h 3805595"/>
              <a:gd name="connsiteX13" fmla="*/ 2219931 w 7605905"/>
              <a:gd name="connsiteY13" fmla="*/ 2552920 h 3805595"/>
              <a:gd name="connsiteX14" fmla="*/ 2283357 w 7605905"/>
              <a:gd name="connsiteY14" fmla="*/ 2552920 h 3805595"/>
              <a:gd name="connsiteX15" fmla="*/ 2367926 w 7605905"/>
              <a:gd name="connsiteY15" fmla="*/ 2616347 h 3805595"/>
              <a:gd name="connsiteX16" fmla="*/ 2526492 w 7605905"/>
              <a:gd name="connsiteY16" fmla="*/ 2756727 h 3805595"/>
              <a:gd name="connsiteX17" fmla="*/ 2727343 w 7605905"/>
              <a:gd name="connsiteY17" fmla="*/ 2568777 h 3805595"/>
              <a:gd name="connsiteX18" fmla="*/ 2833054 w 7605905"/>
              <a:gd name="connsiteY18" fmla="*/ 2529323 h 3805595"/>
              <a:gd name="connsiteX19" fmla="*/ 2970479 w 7605905"/>
              <a:gd name="connsiteY19" fmla="*/ 2494779 h 3805595"/>
              <a:gd name="connsiteX20" fmla="*/ 3171329 w 7605905"/>
              <a:gd name="connsiteY20" fmla="*/ 2341498 h 3805595"/>
              <a:gd name="connsiteX21" fmla="*/ 3282326 w 7605905"/>
              <a:gd name="connsiteY21" fmla="*/ 2278071 h 3805595"/>
              <a:gd name="connsiteX22" fmla="*/ 3440892 w 7605905"/>
              <a:gd name="connsiteY22" fmla="*/ 2235787 h 3805595"/>
              <a:gd name="connsiteX23" fmla="*/ 3736883 w 7605905"/>
              <a:gd name="connsiteY23" fmla="*/ 1913368 h 3805595"/>
              <a:gd name="connsiteX24" fmla="*/ 3895450 w 7605905"/>
              <a:gd name="connsiteY24" fmla="*/ 1701947 h 3805595"/>
              <a:gd name="connsiteX25" fmla="*/ 4165013 w 7605905"/>
              <a:gd name="connsiteY25" fmla="*/ 1670233 h 3805595"/>
              <a:gd name="connsiteX26" fmla="*/ 4376435 w 7605905"/>
              <a:gd name="connsiteY26" fmla="*/ 1575093 h 3805595"/>
              <a:gd name="connsiteX27" fmla="*/ 4577285 w 7605905"/>
              <a:gd name="connsiteY27" fmla="*/ 1633234 h 3805595"/>
              <a:gd name="connsiteX28" fmla="*/ 4799279 w 7605905"/>
              <a:gd name="connsiteY28" fmla="*/ 1427098 h 3805595"/>
              <a:gd name="connsiteX29" fmla="*/ 4936703 w 7605905"/>
              <a:gd name="connsiteY29" fmla="*/ 1363671 h 3805595"/>
              <a:gd name="connsiteX30" fmla="*/ 5047699 w 7605905"/>
              <a:gd name="connsiteY30" fmla="*/ 1300245 h 3805595"/>
              <a:gd name="connsiteX31" fmla="*/ 5227408 w 7605905"/>
              <a:gd name="connsiteY31" fmla="*/ 1448240 h 3805595"/>
              <a:gd name="connsiteX32" fmla="*/ 5338405 w 7605905"/>
              <a:gd name="connsiteY32" fmla="*/ 1490525 h 3805595"/>
              <a:gd name="connsiteX33" fmla="*/ 5475829 w 7605905"/>
              <a:gd name="connsiteY33" fmla="*/ 1511667 h 3805595"/>
              <a:gd name="connsiteX34" fmla="*/ 5544541 w 7605905"/>
              <a:gd name="connsiteY34" fmla="*/ 1511667 h 3805595"/>
              <a:gd name="connsiteX35" fmla="*/ 5771820 w 7605905"/>
              <a:gd name="connsiteY35" fmla="*/ 1326673 h 3805595"/>
              <a:gd name="connsiteX36" fmla="*/ 5919815 w 7605905"/>
              <a:gd name="connsiteY36" fmla="*/ 1141678 h 3805595"/>
              <a:gd name="connsiteX37" fmla="*/ 6020240 w 7605905"/>
              <a:gd name="connsiteY37" fmla="*/ 1035967 h 3805595"/>
              <a:gd name="connsiteX38" fmla="*/ 6199949 w 7605905"/>
              <a:gd name="connsiteY38" fmla="*/ 909114 h 3805595"/>
              <a:gd name="connsiteX39" fmla="*/ 6458941 w 7605905"/>
              <a:gd name="connsiteY39" fmla="*/ 887972 h 3805595"/>
              <a:gd name="connsiteX40" fmla="*/ 6675648 w 7605905"/>
              <a:gd name="connsiteY40" fmla="*/ 729405 h 3805595"/>
              <a:gd name="connsiteX41" fmla="*/ 6908213 w 7605905"/>
              <a:gd name="connsiteY41" fmla="*/ 449271 h 3805595"/>
              <a:gd name="connsiteX42" fmla="*/ 7146062 w 7605905"/>
              <a:gd name="connsiteY42" fmla="*/ 623694 h 3805595"/>
              <a:gd name="connsiteX43" fmla="*/ 7352199 w 7605905"/>
              <a:gd name="connsiteY43" fmla="*/ 549697 h 3805595"/>
              <a:gd name="connsiteX44" fmla="*/ 7605905 w 7605905"/>
              <a:gd name="connsiteY44" fmla="*/ 0 h 3805595"/>
              <a:gd name="connsiteX0" fmla="*/ 7605905 w 7605905"/>
              <a:gd name="connsiteY0" fmla="*/ 0 h 3805595"/>
              <a:gd name="connsiteX1" fmla="*/ 7600620 w 7605905"/>
              <a:gd name="connsiteY1" fmla="*/ 3805595 h 3805595"/>
              <a:gd name="connsiteX2" fmla="*/ 0 w 7605905"/>
              <a:gd name="connsiteY2" fmla="*/ 3805595 h 3805595"/>
              <a:gd name="connsiteX3" fmla="*/ 0 w 7605905"/>
              <a:gd name="connsiteY3" fmla="*/ 3668171 h 3805595"/>
              <a:gd name="connsiteX4" fmla="*/ 55435 w 7605905"/>
              <a:gd name="connsiteY4" fmla="*/ 3636208 h 3805595"/>
              <a:gd name="connsiteX5" fmla="*/ 227279 w 7605905"/>
              <a:gd name="connsiteY5" fmla="*/ 3583602 h 3805595"/>
              <a:gd name="connsiteX6" fmla="*/ 502127 w 7605905"/>
              <a:gd name="connsiteY6" fmla="*/ 3525711 h 3805595"/>
              <a:gd name="connsiteX7" fmla="*/ 782261 w 7605905"/>
              <a:gd name="connsiteY7" fmla="*/ 3504319 h 3805595"/>
              <a:gd name="connsiteX8" fmla="*/ 903829 w 7605905"/>
              <a:gd name="connsiteY8" fmla="*/ 3499033 h 3805595"/>
              <a:gd name="connsiteX9" fmla="*/ 1157535 w 7605905"/>
              <a:gd name="connsiteY9" fmla="*/ 3176615 h 3805595"/>
              <a:gd name="connsiteX10" fmla="*/ 1575094 w 7605905"/>
              <a:gd name="connsiteY10" fmla="*/ 2817197 h 3805595"/>
              <a:gd name="connsiteX11" fmla="*/ 1886440 w 7605905"/>
              <a:gd name="connsiteY11" fmla="*/ 2627293 h 3805595"/>
              <a:gd name="connsiteX12" fmla="*/ 2078925 w 7605905"/>
              <a:gd name="connsiteY12" fmla="*/ 2568651 h 3805595"/>
              <a:gd name="connsiteX13" fmla="*/ 2219931 w 7605905"/>
              <a:gd name="connsiteY13" fmla="*/ 2552920 h 3805595"/>
              <a:gd name="connsiteX14" fmla="*/ 2283357 w 7605905"/>
              <a:gd name="connsiteY14" fmla="*/ 2552920 h 3805595"/>
              <a:gd name="connsiteX15" fmla="*/ 2367926 w 7605905"/>
              <a:gd name="connsiteY15" fmla="*/ 2616347 h 3805595"/>
              <a:gd name="connsiteX16" fmla="*/ 2526492 w 7605905"/>
              <a:gd name="connsiteY16" fmla="*/ 2756727 h 3805595"/>
              <a:gd name="connsiteX17" fmla="*/ 2727343 w 7605905"/>
              <a:gd name="connsiteY17" fmla="*/ 2568777 h 3805595"/>
              <a:gd name="connsiteX18" fmla="*/ 2833054 w 7605905"/>
              <a:gd name="connsiteY18" fmla="*/ 2529323 h 3805595"/>
              <a:gd name="connsiteX19" fmla="*/ 2970479 w 7605905"/>
              <a:gd name="connsiteY19" fmla="*/ 2494779 h 3805595"/>
              <a:gd name="connsiteX20" fmla="*/ 3171329 w 7605905"/>
              <a:gd name="connsiteY20" fmla="*/ 2341498 h 3805595"/>
              <a:gd name="connsiteX21" fmla="*/ 3282326 w 7605905"/>
              <a:gd name="connsiteY21" fmla="*/ 2278071 h 3805595"/>
              <a:gd name="connsiteX22" fmla="*/ 3440892 w 7605905"/>
              <a:gd name="connsiteY22" fmla="*/ 2235787 h 3805595"/>
              <a:gd name="connsiteX23" fmla="*/ 3736883 w 7605905"/>
              <a:gd name="connsiteY23" fmla="*/ 1913368 h 3805595"/>
              <a:gd name="connsiteX24" fmla="*/ 3895450 w 7605905"/>
              <a:gd name="connsiteY24" fmla="*/ 1701947 h 3805595"/>
              <a:gd name="connsiteX25" fmla="*/ 4165013 w 7605905"/>
              <a:gd name="connsiteY25" fmla="*/ 1670233 h 3805595"/>
              <a:gd name="connsiteX26" fmla="*/ 4376435 w 7605905"/>
              <a:gd name="connsiteY26" fmla="*/ 1575093 h 3805595"/>
              <a:gd name="connsiteX27" fmla="*/ 4577285 w 7605905"/>
              <a:gd name="connsiteY27" fmla="*/ 1633234 h 3805595"/>
              <a:gd name="connsiteX28" fmla="*/ 4799279 w 7605905"/>
              <a:gd name="connsiteY28" fmla="*/ 1427098 h 3805595"/>
              <a:gd name="connsiteX29" fmla="*/ 4936703 w 7605905"/>
              <a:gd name="connsiteY29" fmla="*/ 1363671 h 3805595"/>
              <a:gd name="connsiteX30" fmla="*/ 5047699 w 7605905"/>
              <a:gd name="connsiteY30" fmla="*/ 1300245 h 3805595"/>
              <a:gd name="connsiteX31" fmla="*/ 5227408 w 7605905"/>
              <a:gd name="connsiteY31" fmla="*/ 1448240 h 3805595"/>
              <a:gd name="connsiteX32" fmla="*/ 5338405 w 7605905"/>
              <a:gd name="connsiteY32" fmla="*/ 1490525 h 3805595"/>
              <a:gd name="connsiteX33" fmla="*/ 5475829 w 7605905"/>
              <a:gd name="connsiteY33" fmla="*/ 1511667 h 3805595"/>
              <a:gd name="connsiteX34" fmla="*/ 5544541 w 7605905"/>
              <a:gd name="connsiteY34" fmla="*/ 1511667 h 3805595"/>
              <a:gd name="connsiteX35" fmla="*/ 5771820 w 7605905"/>
              <a:gd name="connsiteY35" fmla="*/ 1326673 h 3805595"/>
              <a:gd name="connsiteX36" fmla="*/ 5919815 w 7605905"/>
              <a:gd name="connsiteY36" fmla="*/ 1141678 h 3805595"/>
              <a:gd name="connsiteX37" fmla="*/ 6020240 w 7605905"/>
              <a:gd name="connsiteY37" fmla="*/ 1035967 h 3805595"/>
              <a:gd name="connsiteX38" fmla="*/ 6199949 w 7605905"/>
              <a:gd name="connsiteY38" fmla="*/ 909114 h 3805595"/>
              <a:gd name="connsiteX39" fmla="*/ 6458941 w 7605905"/>
              <a:gd name="connsiteY39" fmla="*/ 887972 h 3805595"/>
              <a:gd name="connsiteX40" fmla="*/ 6675648 w 7605905"/>
              <a:gd name="connsiteY40" fmla="*/ 729405 h 3805595"/>
              <a:gd name="connsiteX41" fmla="*/ 6908213 w 7605905"/>
              <a:gd name="connsiteY41" fmla="*/ 449271 h 3805595"/>
              <a:gd name="connsiteX42" fmla="*/ 7146062 w 7605905"/>
              <a:gd name="connsiteY42" fmla="*/ 623694 h 3805595"/>
              <a:gd name="connsiteX43" fmla="*/ 7352199 w 7605905"/>
              <a:gd name="connsiteY43" fmla="*/ 549697 h 3805595"/>
              <a:gd name="connsiteX44" fmla="*/ 7605905 w 7605905"/>
              <a:gd name="connsiteY44" fmla="*/ 0 h 3805595"/>
              <a:gd name="connsiteX0" fmla="*/ 7605905 w 7605905"/>
              <a:gd name="connsiteY0" fmla="*/ 0 h 3805595"/>
              <a:gd name="connsiteX1" fmla="*/ 7600620 w 7605905"/>
              <a:gd name="connsiteY1" fmla="*/ 3805595 h 3805595"/>
              <a:gd name="connsiteX2" fmla="*/ 0 w 7605905"/>
              <a:gd name="connsiteY2" fmla="*/ 3805595 h 3805595"/>
              <a:gd name="connsiteX3" fmla="*/ 0 w 7605905"/>
              <a:gd name="connsiteY3" fmla="*/ 3668171 h 3805595"/>
              <a:gd name="connsiteX4" fmla="*/ 55435 w 7605905"/>
              <a:gd name="connsiteY4" fmla="*/ 3636208 h 3805595"/>
              <a:gd name="connsiteX5" fmla="*/ 227279 w 7605905"/>
              <a:gd name="connsiteY5" fmla="*/ 3583602 h 3805595"/>
              <a:gd name="connsiteX6" fmla="*/ 502127 w 7605905"/>
              <a:gd name="connsiteY6" fmla="*/ 3525711 h 3805595"/>
              <a:gd name="connsiteX7" fmla="*/ 782261 w 7605905"/>
              <a:gd name="connsiteY7" fmla="*/ 3504319 h 3805595"/>
              <a:gd name="connsiteX8" fmla="*/ 903829 w 7605905"/>
              <a:gd name="connsiteY8" fmla="*/ 3499033 h 3805595"/>
              <a:gd name="connsiteX9" fmla="*/ 1157535 w 7605905"/>
              <a:gd name="connsiteY9" fmla="*/ 3176615 h 3805595"/>
              <a:gd name="connsiteX10" fmla="*/ 1575094 w 7605905"/>
              <a:gd name="connsiteY10" fmla="*/ 2817197 h 3805595"/>
              <a:gd name="connsiteX11" fmla="*/ 1886440 w 7605905"/>
              <a:gd name="connsiteY11" fmla="*/ 2627293 h 3805595"/>
              <a:gd name="connsiteX12" fmla="*/ 2078925 w 7605905"/>
              <a:gd name="connsiteY12" fmla="*/ 2568651 h 3805595"/>
              <a:gd name="connsiteX13" fmla="*/ 2219931 w 7605905"/>
              <a:gd name="connsiteY13" fmla="*/ 2552920 h 3805595"/>
              <a:gd name="connsiteX14" fmla="*/ 2283357 w 7605905"/>
              <a:gd name="connsiteY14" fmla="*/ 2552920 h 3805595"/>
              <a:gd name="connsiteX15" fmla="*/ 2367926 w 7605905"/>
              <a:gd name="connsiteY15" fmla="*/ 2616347 h 3805595"/>
              <a:gd name="connsiteX16" fmla="*/ 2526492 w 7605905"/>
              <a:gd name="connsiteY16" fmla="*/ 2756727 h 3805595"/>
              <a:gd name="connsiteX17" fmla="*/ 2727343 w 7605905"/>
              <a:gd name="connsiteY17" fmla="*/ 2568777 h 3805595"/>
              <a:gd name="connsiteX18" fmla="*/ 2833054 w 7605905"/>
              <a:gd name="connsiteY18" fmla="*/ 2529323 h 3805595"/>
              <a:gd name="connsiteX19" fmla="*/ 2970479 w 7605905"/>
              <a:gd name="connsiteY19" fmla="*/ 2494779 h 3805595"/>
              <a:gd name="connsiteX20" fmla="*/ 3171329 w 7605905"/>
              <a:gd name="connsiteY20" fmla="*/ 2341498 h 3805595"/>
              <a:gd name="connsiteX21" fmla="*/ 3285032 w 7605905"/>
              <a:gd name="connsiteY21" fmla="*/ 2288892 h 3805595"/>
              <a:gd name="connsiteX22" fmla="*/ 3440892 w 7605905"/>
              <a:gd name="connsiteY22" fmla="*/ 2235787 h 3805595"/>
              <a:gd name="connsiteX23" fmla="*/ 3736883 w 7605905"/>
              <a:gd name="connsiteY23" fmla="*/ 1913368 h 3805595"/>
              <a:gd name="connsiteX24" fmla="*/ 3895450 w 7605905"/>
              <a:gd name="connsiteY24" fmla="*/ 1701947 h 3805595"/>
              <a:gd name="connsiteX25" fmla="*/ 4165013 w 7605905"/>
              <a:gd name="connsiteY25" fmla="*/ 1670233 h 3805595"/>
              <a:gd name="connsiteX26" fmla="*/ 4376435 w 7605905"/>
              <a:gd name="connsiteY26" fmla="*/ 1575093 h 3805595"/>
              <a:gd name="connsiteX27" fmla="*/ 4577285 w 7605905"/>
              <a:gd name="connsiteY27" fmla="*/ 1633234 h 3805595"/>
              <a:gd name="connsiteX28" fmla="*/ 4799279 w 7605905"/>
              <a:gd name="connsiteY28" fmla="*/ 1427098 h 3805595"/>
              <a:gd name="connsiteX29" fmla="*/ 4936703 w 7605905"/>
              <a:gd name="connsiteY29" fmla="*/ 1363671 h 3805595"/>
              <a:gd name="connsiteX30" fmla="*/ 5047699 w 7605905"/>
              <a:gd name="connsiteY30" fmla="*/ 1300245 h 3805595"/>
              <a:gd name="connsiteX31" fmla="*/ 5227408 w 7605905"/>
              <a:gd name="connsiteY31" fmla="*/ 1448240 h 3805595"/>
              <a:gd name="connsiteX32" fmla="*/ 5338405 w 7605905"/>
              <a:gd name="connsiteY32" fmla="*/ 1490525 h 3805595"/>
              <a:gd name="connsiteX33" fmla="*/ 5475829 w 7605905"/>
              <a:gd name="connsiteY33" fmla="*/ 1511667 h 3805595"/>
              <a:gd name="connsiteX34" fmla="*/ 5544541 w 7605905"/>
              <a:gd name="connsiteY34" fmla="*/ 1511667 h 3805595"/>
              <a:gd name="connsiteX35" fmla="*/ 5771820 w 7605905"/>
              <a:gd name="connsiteY35" fmla="*/ 1326673 h 3805595"/>
              <a:gd name="connsiteX36" fmla="*/ 5919815 w 7605905"/>
              <a:gd name="connsiteY36" fmla="*/ 1141678 h 3805595"/>
              <a:gd name="connsiteX37" fmla="*/ 6020240 w 7605905"/>
              <a:gd name="connsiteY37" fmla="*/ 1035967 h 3805595"/>
              <a:gd name="connsiteX38" fmla="*/ 6199949 w 7605905"/>
              <a:gd name="connsiteY38" fmla="*/ 909114 h 3805595"/>
              <a:gd name="connsiteX39" fmla="*/ 6458941 w 7605905"/>
              <a:gd name="connsiteY39" fmla="*/ 887972 h 3805595"/>
              <a:gd name="connsiteX40" fmla="*/ 6675648 w 7605905"/>
              <a:gd name="connsiteY40" fmla="*/ 729405 h 3805595"/>
              <a:gd name="connsiteX41" fmla="*/ 6908213 w 7605905"/>
              <a:gd name="connsiteY41" fmla="*/ 449271 h 3805595"/>
              <a:gd name="connsiteX42" fmla="*/ 7146062 w 7605905"/>
              <a:gd name="connsiteY42" fmla="*/ 623694 h 3805595"/>
              <a:gd name="connsiteX43" fmla="*/ 7352199 w 7605905"/>
              <a:gd name="connsiteY43" fmla="*/ 549697 h 3805595"/>
              <a:gd name="connsiteX44" fmla="*/ 7605905 w 7605905"/>
              <a:gd name="connsiteY44" fmla="*/ 0 h 3805595"/>
              <a:gd name="connsiteX0" fmla="*/ 7605905 w 7605905"/>
              <a:gd name="connsiteY0" fmla="*/ 0 h 3805595"/>
              <a:gd name="connsiteX1" fmla="*/ 7600620 w 7605905"/>
              <a:gd name="connsiteY1" fmla="*/ 3805595 h 3805595"/>
              <a:gd name="connsiteX2" fmla="*/ 0 w 7605905"/>
              <a:gd name="connsiteY2" fmla="*/ 3805595 h 3805595"/>
              <a:gd name="connsiteX3" fmla="*/ 0 w 7605905"/>
              <a:gd name="connsiteY3" fmla="*/ 3668171 h 3805595"/>
              <a:gd name="connsiteX4" fmla="*/ 55435 w 7605905"/>
              <a:gd name="connsiteY4" fmla="*/ 3636208 h 3805595"/>
              <a:gd name="connsiteX5" fmla="*/ 227279 w 7605905"/>
              <a:gd name="connsiteY5" fmla="*/ 3583602 h 3805595"/>
              <a:gd name="connsiteX6" fmla="*/ 502127 w 7605905"/>
              <a:gd name="connsiteY6" fmla="*/ 3525711 h 3805595"/>
              <a:gd name="connsiteX7" fmla="*/ 782261 w 7605905"/>
              <a:gd name="connsiteY7" fmla="*/ 3504319 h 3805595"/>
              <a:gd name="connsiteX8" fmla="*/ 903829 w 7605905"/>
              <a:gd name="connsiteY8" fmla="*/ 3499033 h 3805595"/>
              <a:gd name="connsiteX9" fmla="*/ 1157535 w 7605905"/>
              <a:gd name="connsiteY9" fmla="*/ 3176615 h 3805595"/>
              <a:gd name="connsiteX10" fmla="*/ 1575094 w 7605905"/>
              <a:gd name="connsiteY10" fmla="*/ 2817197 h 3805595"/>
              <a:gd name="connsiteX11" fmla="*/ 1886440 w 7605905"/>
              <a:gd name="connsiteY11" fmla="*/ 2627293 h 3805595"/>
              <a:gd name="connsiteX12" fmla="*/ 2078925 w 7605905"/>
              <a:gd name="connsiteY12" fmla="*/ 2568651 h 3805595"/>
              <a:gd name="connsiteX13" fmla="*/ 2219931 w 7605905"/>
              <a:gd name="connsiteY13" fmla="*/ 2552920 h 3805595"/>
              <a:gd name="connsiteX14" fmla="*/ 2283357 w 7605905"/>
              <a:gd name="connsiteY14" fmla="*/ 2552920 h 3805595"/>
              <a:gd name="connsiteX15" fmla="*/ 2367926 w 7605905"/>
              <a:gd name="connsiteY15" fmla="*/ 2616347 h 3805595"/>
              <a:gd name="connsiteX16" fmla="*/ 2526492 w 7605905"/>
              <a:gd name="connsiteY16" fmla="*/ 2756727 h 3805595"/>
              <a:gd name="connsiteX17" fmla="*/ 2727343 w 7605905"/>
              <a:gd name="connsiteY17" fmla="*/ 2568777 h 3805595"/>
              <a:gd name="connsiteX18" fmla="*/ 2833054 w 7605905"/>
              <a:gd name="connsiteY18" fmla="*/ 2529323 h 3805595"/>
              <a:gd name="connsiteX19" fmla="*/ 2970479 w 7605905"/>
              <a:gd name="connsiteY19" fmla="*/ 2494779 h 3805595"/>
              <a:gd name="connsiteX20" fmla="*/ 3171329 w 7605905"/>
              <a:gd name="connsiteY20" fmla="*/ 2341498 h 3805595"/>
              <a:gd name="connsiteX21" fmla="*/ 3285032 w 7605905"/>
              <a:gd name="connsiteY21" fmla="*/ 2288892 h 3805595"/>
              <a:gd name="connsiteX22" fmla="*/ 3440892 w 7605905"/>
              <a:gd name="connsiteY22" fmla="*/ 2235787 h 3805595"/>
              <a:gd name="connsiteX23" fmla="*/ 3736883 w 7605905"/>
              <a:gd name="connsiteY23" fmla="*/ 1913368 h 3805595"/>
              <a:gd name="connsiteX24" fmla="*/ 3895450 w 7605905"/>
              <a:gd name="connsiteY24" fmla="*/ 1701947 h 3805595"/>
              <a:gd name="connsiteX25" fmla="*/ 4165013 w 7605905"/>
              <a:gd name="connsiteY25" fmla="*/ 1670233 h 3805595"/>
              <a:gd name="connsiteX26" fmla="*/ 4376435 w 7605905"/>
              <a:gd name="connsiteY26" fmla="*/ 1575093 h 3805595"/>
              <a:gd name="connsiteX27" fmla="*/ 4577285 w 7605905"/>
              <a:gd name="connsiteY27" fmla="*/ 1633234 h 3805595"/>
              <a:gd name="connsiteX28" fmla="*/ 4799279 w 7605905"/>
              <a:gd name="connsiteY28" fmla="*/ 1427098 h 3805595"/>
              <a:gd name="connsiteX29" fmla="*/ 4936703 w 7605905"/>
              <a:gd name="connsiteY29" fmla="*/ 1363671 h 3805595"/>
              <a:gd name="connsiteX30" fmla="*/ 5047699 w 7605905"/>
              <a:gd name="connsiteY30" fmla="*/ 1300245 h 3805595"/>
              <a:gd name="connsiteX31" fmla="*/ 5227408 w 7605905"/>
              <a:gd name="connsiteY31" fmla="*/ 1448240 h 3805595"/>
              <a:gd name="connsiteX32" fmla="*/ 5338405 w 7605905"/>
              <a:gd name="connsiteY32" fmla="*/ 1490525 h 3805595"/>
              <a:gd name="connsiteX33" fmla="*/ 5475829 w 7605905"/>
              <a:gd name="connsiteY33" fmla="*/ 1511667 h 3805595"/>
              <a:gd name="connsiteX34" fmla="*/ 5544541 w 7605905"/>
              <a:gd name="connsiteY34" fmla="*/ 1511667 h 3805595"/>
              <a:gd name="connsiteX35" fmla="*/ 5771820 w 7605905"/>
              <a:gd name="connsiteY35" fmla="*/ 1326673 h 3805595"/>
              <a:gd name="connsiteX36" fmla="*/ 5919815 w 7605905"/>
              <a:gd name="connsiteY36" fmla="*/ 1141678 h 3805595"/>
              <a:gd name="connsiteX37" fmla="*/ 6020240 w 7605905"/>
              <a:gd name="connsiteY37" fmla="*/ 1035967 h 3805595"/>
              <a:gd name="connsiteX38" fmla="*/ 6199949 w 7605905"/>
              <a:gd name="connsiteY38" fmla="*/ 909114 h 3805595"/>
              <a:gd name="connsiteX39" fmla="*/ 6458941 w 7605905"/>
              <a:gd name="connsiteY39" fmla="*/ 887972 h 3805595"/>
              <a:gd name="connsiteX40" fmla="*/ 6675648 w 7605905"/>
              <a:gd name="connsiteY40" fmla="*/ 729405 h 3805595"/>
              <a:gd name="connsiteX41" fmla="*/ 6908213 w 7605905"/>
              <a:gd name="connsiteY41" fmla="*/ 449271 h 3805595"/>
              <a:gd name="connsiteX42" fmla="*/ 7146062 w 7605905"/>
              <a:gd name="connsiteY42" fmla="*/ 623694 h 3805595"/>
              <a:gd name="connsiteX43" fmla="*/ 7352199 w 7605905"/>
              <a:gd name="connsiteY43" fmla="*/ 549697 h 3805595"/>
              <a:gd name="connsiteX44" fmla="*/ 7605905 w 7605905"/>
              <a:gd name="connsiteY44" fmla="*/ 0 h 3805595"/>
              <a:gd name="connsiteX0" fmla="*/ 7605905 w 7605905"/>
              <a:gd name="connsiteY0" fmla="*/ 0 h 3805595"/>
              <a:gd name="connsiteX1" fmla="*/ 7600620 w 7605905"/>
              <a:gd name="connsiteY1" fmla="*/ 3805595 h 3805595"/>
              <a:gd name="connsiteX2" fmla="*/ 0 w 7605905"/>
              <a:gd name="connsiteY2" fmla="*/ 3805595 h 3805595"/>
              <a:gd name="connsiteX3" fmla="*/ 0 w 7605905"/>
              <a:gd name="connsiteY3" fmla="*/ 3668171 h 3805595"/>
              <a:gd name="connsiteX4" fmla="*/ 55435 w 7605905"/>
              <a:gd name="connsiteY4" fmla="*/ 3636208 h 3805595"/>
              <a:gd name="connsiteX5" fmla="*/ 227279 w 7605905"/>
              <a:gd name="connsiteY5" fmla="*/ 3583602 h 3805595"/>
              <a:gd name="connsiteX6" fmla="*/ 502127 w 7605905"/>
              <a:gd name="connsiteY6" fmla="*/ 3525711 h 3805595"/>
              <a:gd name="connsiteX7" fmla="*/ 782261 w 7605905"/>
              <a:gd name="connsiteY7" fmla="*/ 3504319 h 3805595"/>
              <a:gd name="connsiteX8" fmla="*/ 903829 w 7605905"/>
              <a:gd name="connsiteY8" fmla="*/ 3499033 h 3805595"/>
              <a:gd name="connsiteX9" fmla="*/ 1157535 w 7605905"/>
              <a:gd name="connsiteY9" fmla="*/ 3176615 h 3805595"/>
              <a:gd name="connsiteX10" fmla="*/ 1575094 w 7605905"/>
              <a:gd name="connsiteY10" fmla="*/ 2817197 h 3805595"/>
              <a:gd name="connsiteX11" fmla="*/ 1886440 w 7605905"/>
              <a:gd name="connsiteY11" fmla="*/ 2627293 h 3805595"/>
              <a:gd name="connsiteX12" fmla="*/ 2078925 w 7605905"/>
              <a:gd name="connsiteY12" fmla="*/ 2568651 h 3805595"/>
              <a:gd name="connsiteX13" fmla="*/ 2219931 w 7605905"/>
              <a:gd name="connsiteY13" fmla="*/ 2552920 h 3805595"/>
              <a:gd name="connsiteX14" fmla="*/ 2283357 w 7605905"/>
              <a:gd name="connsiteY14" fmla="*/ 2552920 h 3805595"/>
              <a:gd name="connsiteX15" fmla="*/ 2367926 w 7605905"/>
              <a:gd name="connsiteY15" fmla="*/ 2616347 h 3805595"/>
              <a:gd name="connsiteX16" fmla="*/ 2526492 w 7605905"/>
              <a:gd name="connsiteY16" fmla="*/ 2756727 h 3805595"/>
              <a:gd name="connsiteX17" fmla="*/ 2727343 w 7605905"/>
              <a:gd name="connsiteY17" fmla="*/ 2568777 h 3805595"/>
              <a:gd name="connsiteX18" fmla="*/ 2833054 w 7605905"/>
              <a:gd name="connsiteY18" fmla="*/ 2529323 h 3805595"/>
              <a:gd name="connsiteX19" fmla="*/ 2970479 w 7605905"/>
              <a:gd name="connsiteY19" fmla="*/ 2494779 h 3805595"/>
              <a:gd name="connsiteX20" fmla="*/ 3171329 w 7605905"/>
              <a:gd name="connsiteY20" fmla="*/ 2341498 h 3805595"/>
              <a:gd name="connsiteX21" fmla="*/ 3285032 w 7605905"/>
              <a:gd name="connsiteY21" fmla="*/ 2288892 h 3805595"/>
              <a:gd name="connsiteX22" fmla="*/ 3440892 w 7605905"/>
              <a:gd name="connsiteY22" fmla="*/ 2235787 h 3805595"/>
              <a:gd name="connsiteX23" fmla="*/ 3736883 w 7605905"/>
              <a:gd name="connsiteY23" fmla="*/ 1913368 h 3805595"/>
              <a:gd name="connsiteX24" fmla="*/ 3903566 w 7605905"/>
              <a:gd name="connsiteY24" fmla="*/ 1715474 h 3805595"/>
              <a:gd name="connsiteX25" fmla="*/ 4165013 w 7605905"/>
              <a:gd name="connsiteY25" fmla="*/ 1670233 h 3805595"/>
              <a:gd name="connsiteX26" fmla="*/ 4376435 w 7605905"/>
              <a:gd name="connsiteY26" fmla="*/ 1575093 h 3805595"/>
              <a:gd name="connsiteX27" fmla="*/ 4577285 w 7605905"/>
              <a:gd name="connsiteY27" fmla="*/ 1633234 h 3805595"/>
              <a:gd name="connsiteX28" fmla="*/ 4799279 w 7605905"/>
              <a:gd name="connsiteY28" fmla="*/ 1427098 h 3805595"/>
              <a:gd name="connsiteX29" fmla="*/ 4936703 w 7605905"/>
              <a:gd name="connsiteY29" fmla="*/ 1363671 h 3805595"/>
              <a:gd name="connsiteX30" fmla="*/ 5047699 w 7605905"/>
              <a:gd name="connsiteY30" fmla="*/ 1300245 h 3805595"/>
              <a:gd name="connsiteX31" fmla="*/ 5227408 w 7605905"/>
              <a:gd name="connsiteY31" fmla="*/ 1448240 h 3805595"/>
              <a:gd name="connsiteX32" fmla="*/ 5338405 w 7605905"/>
              <a:gd name="connsiteY32" fmla="*/ 1490525 h 3805595"/>
              <a:gd name="connsiteX33" fmla="*/ 5475829 w 7605905"/>
              <a:gd name="connsiteY33" fmla="*/ 1511667 h 3805595"/>
              <a:gd name="connsiteX34" fmla="*/ 5544541 w 7605905"/>
              <a:gd name="connsiteY34" fmla="*/ 1511667 h 3805595"/>
              <a:gd name="connsiteX35" fmla="*/ 5771820 w 7605905"/>
              <a:gd name="connsiteY35" fmla="*/ 1326673 h 3805595"/>
              <a:gd name="connsiteX36" fmla="*/ 5919815 w 7605905"/>
              <a:gd name="connsiteY36" fmla="*/ 1141678 h 3805595"/>
              <a:gd name="connsiteX37" fmla="*/ 6020240 w 7605905"/>
              <a:gd name="connsiteY37" fmla="*/ 1035967 h 3805595"/>
              <a:gd name="connsiteX38" fmla="*/ 6199949 w 7605905"/>
              <a:gd name="connsiteY38" fmla="*/ 909114 h 3805595"/>
              <a:gd name="connsiteX39" fmla="*/ 6458941 w 7605905"/>
              <a:gd name="connsiteY39" fmla="*/ 887972 h 3805595"/>
              <a:gd name="connsiteX40" fmla="*/ 6675648 w 7605905"/>
              <a:gd name="connsiteY40" fmla="*/ 729405 h 3805595"/>
              <a:gd name="connsiteX41" fmla="*/ 6908213 w 7605905"/>
              <a:gd name="connsiteY41" fmla="*/ 449271 h 3805595"/>
              <a:gd name="connsiteX42" fmla="*/ 7146062 w 7605905"/>
              <a:gd name="connsiteY42" fmla="*/ 623694 h 3805595"/>
              <a:gd name="connsiteX43" fmla="*/ 7352199 w 7605905"/>
              <a:gd name="connsiteY43" fmla="*/ 549697 h 3805595"/>
              <a:gd name="connsiteX44" fmla="*/ 7605905 w 7605905"/>
              <a:gd name="connsiteY44" fmla="*/ 0 h 3805595"/>
              <a:gd name="connsiteX0" fmla="*/ 7605905 w 7605905"/>
              <a:gd name="connsiteY0" fmla="*/ 0 h 3805595"/>
              <a:gd name="connsiteX1" fmla="*/ 7600620 w 7605905"/>
              <a:gd name="connsiteY1" fmla="*/ 3805595 h 3805595"/>
              <a:gd name="connsiteX2" fmla="*/ 0 w 7605905"/>
              <a:gd name="connsiteY2" fmla="*/ 3805595 h 3805595"/>
              <a:gd name="connsiteX3" fmla="*/ 0 w 7605905"/>
              <a:gd name="connsiteY3" fmla="*/ 3668171 h 3805595"/>
              <a:gd name="connsiteX4" fmla="*/ 55435 w 7605905"/>
              <a:gd name="connsiteY4" fmla="*/ 3636208 h 3805595"/>
              <a:gd name="connsiteX5" fmla="*/ 227279 w 7605905"/>
              <a:gd name="connsiteY5" fmla="*/ 3583602 h 3805595"/>
              <a:gd name="connsiteX6" fmla="*/ 502127 w 7605905"/>
              <a:gd name="connsiteY6" fmla="*/ 3525711 h 3805595"/>
              <a:gd name="connsiteX7" fmla="*/ 782261 w 7605905"/>
              <a:gd name="connsiteY7" fmla="*/ 3504319 h 3805595"/>
              <a:gd name="connsiteX8" fmla="*/ 903829 w 7605905"/>
              <a:gd name="connsiteY8" fmla="*/ 3499033 h 3805595"/>
              <a:gd name="connsiteX9" fmla="*/ 1157535 w 7605905"/>
              <a:gd name="connsiteY9" fmla="*/ 3176615 h 3805595"/>
              <a:gd name="connsiteX10" fmla="*/ 1575094 w 7605905"/>
              <a:gd name="connsiteY10" fmla="*/ 2817197 h 3805595"/>
              <a:gd name="connsiteX11" fmla="*/ 1886440 w 7605905"/>
              <a:gd name="connsiteY11" fmla="*/ 2627293 h 3805595"/>
              <a:gd name="connsiteX12" fmla="*/ 2078925 w 7605905"/>
              <a:gd name="connsiteY12" fmla="*/ 2568651 h 3805595"/>
              <a:gd name="connsiteX13" fmla="*/ 2219931 w 7605905"/>
              <a:gd name="connsiteY13" fmla="*/ 2552920 h 3805595"/>
              <a:gd name="connsiteX14" fmla="*/ 2283357 w 7605905"/>
              <a:gd name="connsiteY14" fmla="*/ 2552920 h 3805595"/>
              <a:gd name="connsiteX15" fmla="*/ 2367926 w 7605905"/>
              <a:gd name="connsiteY15" fmla="*/ 2616347 h 3805595"/>
              <a:gd name="connsiteX16" fmla="*/ 2526492 w 7605905"/>
              <a:gd name="connsiteY16" fmla="*/ 2756727 h 3805595"/>
              <a:gd name="connsiteX17" fmla="*/ 2727343 w 7605905"/>
              <a:gd name="connsiteY17" fmla="*/ 2568777 h 3805595"/>
              <a:gd name="connsiteX18" fmla="*/ 2833054 w 7605905"/>
              <a:gd name="connsiteY18" fmla="*/ 2529323 h 3805595"/>
              <a:gd name="connsiteX19" fmla="*/ 2970479 w 7605905"/>
              <a:gd name="connsiteY19" fmla="*/ 2494779 h 3805595"/>
              <a:gd name="connsiteX20" fmla="*/ 3171329 w 7605905"/>
              <a:gd name="connsiteY20" fmla="*/ 2341498 h 3805595"/>
              <a:gd name="connsiteX21" fmla="*/ 3285032 w 7605905"/>
              <a:gd name="connsiteY21" fmla="*/ 2288892 h 3805595"/>
              <a:gd name="connsiteX22" fmla="*/ 3440892 w 7605905"/>
              <a:gd name="connsiteY22" fmla="*/ 2235787 h 3805595"/>
              <a:gd name="connsiteX23" fmla="*/ 3736883 w 7605905"/>
              <a:gd name="connsiteY23" fmla="*/ 1913368 h 3805595"/>
              <a:gd name="connsiteX24" fmla="*/ 3903566 w 7605905"/>
              <a:gd name="connsiteY24" fmla="*/ 1715474 h 3805595"/>
              <a:gd name="connsiteX25" fmla="*/ 4165013 w 7605905"/>
              <a:gd name="connsiteY25" fmla="*/ 1681054 h 3805595"/>
              <a:gd name="connsiteX26" fmla="*/ 4376435 w 7605905"/>
              <a:gd name="connsiteY26" fmla="*/ 1575093 h 3805595"/>
              <a:gd name="connsiteX27" fmla="*/ 4577285 w 7605905"/>
              <a:gd name="connsiteY27" fmla="*/ 1633234 h 3805595"/>
              <a:gd name="connsiteX28" fmla="*/ 4799279 w 7605905"/>
              <a:gd name="connsiteY28" fmla="*/ 1427098 h 3805595"/>
              <a:gd name="connsiteX29" fmla="*/ 4936703 w 7605905"/>
              <a:gd name="connsiteY29" fmla="*/ 1363671 h 3805595"/>
              <a:gd name="connsiteX30" fmla="*/ 5047699 w 7605905"/>
              <a:gd name="connsiteY30" fmla="*/ 1300245 h 3805595"/>
              <a:gd name="connsiteX31" fmla="*/ 5227408 w 7605905"/>
              <a:gd name="connsiteY31" fmla="*/ 1448240 h 3805595"/>
              <a:gd name="connsiteX32" fmla="*/ 5338405 w 7605905"/>
              <a:gd name="connsiteY32" fmla="*/ 1490525 h 3805595"/>
              <a:gd name="connsiteX33" fmla="*/ 5475829 w 7605905"/>
              <a:gd name="connsiteY33" fmla="*/ 1511667 h 3805595"/>
              <a:gd name="connsiteX34" fmla="*/ 5544541 w 7605905"/>
              <a:gd name="connsiteY34" fmla="*/ 1511667 h 3805595"/>
              <a:gd name="connsiteX35" fmla="*/ 5771820 w 7605905"/>
              <a:gd name="connsiteY35" fmla="*/ 1326673 h 3805595"/>
              <a:gd name="connsiteX36" fmla="*/ 5919815 w 7605905"/>
              <a:gd name="connsiteY36" fmla="*/ 1141678 h 3805595"/>
              <a:gd name="connsiteX37" fmla="*/ 6020240 w 7605905"/>
              <a:gd name="connsiteY37" fmla="*/ 1035967 h 3805595"/>
              <a:gd name="connsiteX38" fmla="*/ 6199949 w 7605905"/>
              <a:gd name="connsiteY38" fmla="*/ 909114 h 3805595"/>
              <a:gd name="connsiteX39" fmla="*/ 6458941 w 7605905"/>
              <a:gd name="connsiteY39" fmla="*/ 887972 h 3805595"/>
              <a:gd name="connsiteX40" fmla="*/ 6675648 w 7605905"/>
              <a:gd name="connsiteY40" fmla="*/ 729405 h 3805595"/>
              <a:gd name="connsiteX41" fmla="*/ 6908213 w 7605905"/>
              <a:gd name="connsiteY41" fmla="*/ 449271 h 3805595"/>
              <a:gd name="connsiteX42" fmla="*/ 7146062 w 7605905"/>
              <a:gd name="connsiteY42" fmla="*/ 623694 h 3805595"/>
              <a:gd name="connsiteX43" fmla="*/ 7352199 w 7605905"/>
              <a:gd name="connsiteY43" fmla="*/ 549697 h 3805595"/>
              <a:gd name="connsiteX44" fmla="*/ 7605905 w 7605905"/>
              <a:gd name="connsiteY44" fmla="*/ 0 h 3805595"/>
              <a:gd name="connsiteX0" fmla="*/ 7605905 w 7605905"/>
              <a:gd name="connsiteY0" fmla="*/ 0 h 3805595"/>
              <a:gd name="connsiteX1" fmla="*/ 7600620 w 7605905"/>
              <a:gd name="connsiteY1" fmla="*/ 3805595 h 3805595"/>
              <a:gd name="connsiteX2" fmla="*/ 0 w 7605905"/>
              <a:gd name="connsiteY2" fmla="*/ 3805595 h 3805595"/>
              <a:gd name="connsiteX3" fmla="*/ 0 w 7605905"/>
              <a:gd name="connsiteY3" fmla="*/ 3668171 h 3805595"/>
              <a:gd name="connsiteX4" fmla="*/ 55435 w 7605905"/>
              <a:gd name="connsiteY4" fmla="*/ 3636208 h 3805595"/>
              <a:gd name="connsiteX5" fmla="*/ 227279 w 7605905"/>
              <a:gd name="connsiteY5" fmla="*/ 3583602 h 3805595"/>
              <a:gd name="connsiteX6" fmla="*/ 502127 w 7605905"/>
              <a:gd name="connsiteY6" fmla="*/ 3525711 h 3805595"/>
              <a:gd name="connsiteX7" fmla="*/ 782261 w 7605905"/>
              <a:gd name="connsiteY7" fmla="*/ 3504319 h 3805595"/>
              <a:gd name="connsiteX8" fmla="*/ 903829 w 7605905"/>
              <a:gd name="connsiteY8" fmla="*/ 3499033 h 3805595"/>
              <a:gd name="connsiteX9" fmla="*/ 1157535 w 7605905"/>
              <a:gd name="connsiteY9" fmla="*/ 3176615 h 3805595"/>
              <a:gd name="connsiteX10" fmla="*/ 1575094 w 7605905"/>
              <a:gd name="connsiteY10" fmla="*/ 2817197 h 3805595"/>
              <a:gd name="connsiteX11" fmla="*/ 1886440 w 7605905"/>
              <a:gd name="connsiteY11" fmla="*/ 2627293 h 3805595"/>
              <a:gd name="connsiteX12" fmla="*/ 2078925 w 7605905"/>
              <a:gd name="connsiteY12" fmla="*/ 2568651 h 3805595"/>
              <a:gd name="connsiteX13" fmla="*/ 2219931 w 7605905"/>
              <a:gd name="connsiteY13" fmla="*/ 2552920 h 3805595"/>
              <a:gd name="connsiteX14" fmla="*/ 2283357 w 7605905"/>
              <a:gd name="connsiteY14" fmla="*/ 2552920 h 3805595"/>
              <a:gd name="connsiteX15" fmla="*/ 2367926 w 7605905"/>
              <a:gd name="connsiteY15" fmla="*/ 2616347 h 3805595"/>
              <a:gd name="connsiteX16" fmla="*/ 2526492 w 7605905"/>
              <a:gd name="connsiteY16" fmla="*/ 2756727 h 3805595"/>
              <a:gd name="connsiteX17" fmla="*/ 2727343 w 7605905"/>
              <a:gd name="connsiteY17" fmla="*/ 2568777 h 3805595"/>
              <a:gd name="connsiteX18" fmla="*/ 2833054 w 7605905"/>
              <a:gd name="connsiteY18" fmla="*/ 2529323 h 3805595"/>
              <a:gd name="connsiteX19" fmla="*/ 2970479 w 7605905"/>
              <a:gd name="connsiteY19" fmla="*/ 2494779 h 3805595"/>
              <a:gd name="connsiteX20" fmla="*/ 3171329 w 7605905"/>
              <a:gd name="connsiteY20" fmla="*/ 2341498 h 3805595"/>
              <a:gd name="connsiteX21" fmla="*/ 3285032 w 7605905"/>
              <a:gd name="connsiteY21" fmla="*/ 2288892 h 3805595"/>
              <a:gd name="connsiteX22" fmla="*/ 3440892 w 7605905"/>
              <a:gd name="connsiteY22" fmla="*/ 2235787 h 3805595"/>
              <a:gd name="connsiteX23" fmla="*/ 3736883 w 7605905"/>
              <a:gd name="connsiteY23" fmla="*/ 1913368 h 3805595"/>
              <a:gd name="connsiteX24" fmla="*/ 3903566 w 7605905"/>
              <a:gd name="connsiteY24" fmla="*/ 1715474 h 3805595"/>
              <a:gd name="connsiteX25" fmla="*/ 4165013 w 7605905"/>
              <a:gd name="connsiteY25" fmla="*/ 1681054 h 3805595"/>
              <a:gd name="connsiteX26" fmla="*/ 4376435 w 7605905"/>
              <a:gd name="connsiteY26" fmla="*/ 1575093 h 3805595"/>
              <a:gd name="connsiteX27" fmla="*/ 4577285 w 7605905"/>
              <a:gd name="connsiteY27" fmla="*/ 1633234 h 3805595"/>
              <a:gd name="connsiteX28" fmla="*/ 4799279 w 7605905"/>
              <a:gd name="connsiteY28" fmla="*/ 1427098 h 3805595"/>
              <a:gd name="connsiteX29" fmla="*/ 4936703 w 7605905"/>
              <a:gd name="connsiteY29" fmla="*/ 1363671 h 3805595"/>
              <a:gd name="connsiteX30" fmla="*/ 5047699 w 7605905"/>
              <a:gd name="connsiteY30" fmla="*/ 1300245 h 3805595"/>
              <a:gd name="connsiteX31" fmla="*/ 5227408 w 7605905"/>
              <a:gd name="connsiteY31" fmla="*/ 1448240 h 3805595"/>
              <a:gd name="connsiteX32" fmla="*/ 5338405 w 7605905"/>
              <a:gd name="connsiteY32" fmla="*/ 1490525 h 3805595"/>
              <a:gd name="connsiteX33" fmla="*/ 5475829 w 7605905"/>
              <a:gd name="connsiteY33" fmla="*/ 1511667 h 3805595"/>
              <a:gd name="connsiteX34" fmla="*/ 5544541 w 7605905"/>
              <a:gd name="connsiteY34" fmla="*/ 1511667 h 3805595"/>
              <a:gd name="connsiteX35" fmla="*/ 5771820 w 7605905"/>
              <a:gd name="connsiteY35" fmla="*/ 1326673 h 3805595"/>
              <a:gd name="connsiteX36" fmla="*/ 5919815 w 7605905"/>
              <a:gd name="connsiteY36" fmla="*/ 1141678 h 3805595"/>
              <a:gd name="connsiteX37" fmla="*/ 6020240 w 7605905"/>
              <a:gd name="connsiteY37" fmla="*/ 1035967 h 3805595"/>
              <a:gd name="connsiteX38" fmla="*/ 6199949 w 7605905"/>
              <a:gd name="connsiteY38" fmla="*/ 909114 h 3805595"/>
              <a:gd name="connsiteX39" fmla="*/ 6458941 w 7605905"/>
              <a:gd name="connsiteY39" fmla="*/ 887972 h 3805595"/>
              <a:gd name="connsiteX40" fmla="*/ 6675648 w 7605905"/>
              <a:gd name="connsiteY40" fmla="*/ 729405 h 3805595"/>
              <a:gd name="connsiteX41" fmla="*/ 6908213 w 7605905"/>
              <a:gd name="connsiteY41" fmla="*/ 449271 h 3805595"/>
              <a:gd name="connsiteX42" fmla="*/ 7146062 w 7605905"/>
              <a:gd name="connsiteY42" fmla="*/ 623694 h 3805595"/>
              <a:gd name="connsiteX43" fmla="*/ 7352199 w 7605905"/>
              <a:gd name="connsiteY43" fmla="*/ 549697 h 3805595"/>
              <a:gd name="connsiteX44" fmla="*/ 7605905 w 7605905"/>
              <a:gd name="connsiteY44" fmla="*/ 0 h 3805595"/>
              <a:gd name="connsiteX0" fmla="*/ 7605905 w 7605905"/>
              <a:gd name="connsiteY0" fmla="*/ 0 h 3805595"/>
              <a:gd name="connsiteX1" fmla="*/ 7600620 w 7605905"/>
              <a:gd name="connsiteY1" fmla="*/ 3805595 h 3805595"/>
              <a:gd name="connsiteX2" fmla="*/ 0 w 7605905"/>
              <a:gd name="connsiteY2" fmla="*/ 3805595 h 3805595"/>
              <a:gd name="connsiteX3" fmla="*/ 0 w 7605905"/>
              <a:gd name="connsiteY3" fmla="*/ 3668171 h 3805595"/>
              <a:gd name="connsiteX4" fmla="*/ 55435 w 7605905"/>
              <a:gd name="connsiteY4" fmla="*/ 3636208 h 3805595"/>
              <a:gd name="connsiteX5" fmla="*/ 227279 w 7605905"/>
              <a:gd name="connsiteY5" fmla="*/ 3583602 h 3805595"/>
              <a:gd name="connsiteX6" fmla="*/ 502127 w 7605905"/>
              <a:gd name="connsiteY6" fmla="*/ 3525711 h 3805595"/>
              <a:gd name="connsiteX7" fmla="*/ 782261 w 7605905"/>
              <a:gd name="connsiteY7" fmla="*/ 3504319 h 3805595"/>
              <a:gd name="connsiteX8" fmla="*/ 903829 w 7605905"/>
              <a:gd name="connsiteY8" fmla="*/ 3499033 h 3805595"/>
              <a:gd name="connsiteX9" fmla="*/ 1157535 w 7605905"/>
              <a:gd name="connsiteY9" fmla="*/ 3176615 h 3805595"/>
              <a:gd name="connsiteX10" fmla="*/ 1575094 w 7605905"/>
              <a:gd name="connsiteY10" fmla="*/ 2817197 h 3805595"/>
              <a:gd name="connsiteX11" fmla="*/ 1886440 w 7605905"/>
              <a:gd name="connsiteY11" fmla="*/ 2627293 h 3805595"/>
              <a:gd name="connsiteX12" fmla="*/ 2078925 w 7605905"/>
              <a:gd name="connsiteY12" fmla="*/ 2568651 h 3805595"/>
              <a:gd name="connsiteX13" fmla="*/ 2219931 w 7605905"/>
              <a:gd name="connsiteY13" fmla="*/ 2552920 h 3805595"/>
              <a:gd name="connsiteX14" fmla="*/ 2283357 w 7605905"/>
              <a:gd name="connsiteY14" fmla="*/ 2552920 h 3805595"/>
              <a:gd name="connsiteX15" fmla="*/ 2367926 w 7605905"/>
              <a:gd name="connsiteY15" fmla="*/ 2616347 h 3805595"/>
              <a:gd name="connsiteX16" fmla="*/ 2526492 w 7605905"/>
              <a:gd name="connsiteY16" fmla="*/ 2756727 h 3805595"/>
              <a:gd name="connsiteX17" fmla="*/ 2727343 w 7605905"/>
              <a:gd name="connsiteY17" fmla="*/ 2568777 h 3805595"/>
              <a:gd name="connsiteX18" fmla="*/ 2833054 w 7605905"/>
              <a:gd name="connsiteY18" fmla="*/ 2529323 h 3805595"/>
              <a:gd name="connsiteX19" fmla="*/ 2970479 w 7605905"/>
              <a:gd name="connsiteY19" fmla="*/ 2494779 h 3805595"/>
              <a:gd name="connsiteX20" fmla="*/ 3171329 w 7605905"/>
              <a:gd name="connsiteY20" fmla="*/ 2341498 h 3805595"/>
              <a:gd name="connsiteX21" fmla="*/ 3285032 w 7605905"/>
              <a:gd name="connsiteY21" fmla="*/ 2288892 h 3805595"/>
              <a:gd name="connsiteX22" fmla="*/ 3440892 w 7605905"/>
              <a:gd name="connsiteY22" fmla="*/ 2235787 h 3805595"/>
              <a:gd name="connsiteX23" fmla="*/ 3736883 w 7605905"/>
              <a:gd name="connsiteY23" fmla="*/ 1913368 h 3805595"/>
              <a:gd name="connsiteX24" fmla="*/ 3903566 w 7605905"/>
              <a:gd name="connsiteY24" fmla="*/ 1715474 h 3805595"/>
              <a:gd name="connsiteX25" fmla="*/ 4165013 w 7605905"/>
              <a:gd name="connsiteY25" fmla="*/ 1681054 h 3805595"/>
              <a:gd name="connsiteX26" fmla="*/ 4376435 w 7605905"/>
              <a:gd name="connsiteY26" fmla="*/ 1575093 h 3805595"/>
              <a:gd name="connsiteX27" fmla="*/ 4577285 w 7605905"/>
              <a:gd name="connsiteY27" fmla="*/ 1633234 h 3805595"/>
              <a:gd name="connsiteX28" fmla="*/ 4810100 w 7605905"/>
              <a:gd name="connsiteY28" fmla="*/ 1435214 h 3805595"/>
              <a:gd name="connsiteX29" fmla="*/ 4936703 w 7605905"/>
              <a:gd name="connsiteY29" fmla="*/ 1363671 h 3805595"/>
              <a:gd name="connsiteX30" fmla="*/ 5047699 w 7605905"/>
              <a:gd name="connsiteY30" fmla="*/ 1300245 h 3805595"/>
              <a:gd name="connsiteX31" fmla="*/ 5227408 w 7605905"/>
              <a:gd name="connsiteY31" fmla="*/ 1448240 h 3805595"/>
              <a:gd name="connsiteX32" fmla="*/ 5338405 w 7605905"/>
              <a:gd name="connsiteY32" fmla="*/ 1490525 h 3805595"/>
              <a:gd name="connsiteX33" fmla="*/ 5475829 w 7605905"/>
              <a:gd name="connsiteY33" fmla="*/ 1511667 h 3805595"/>
              <a:gd name="connsiteX34" fmla="*/ 5544541 w 7605905"/>
              <a:gd name="connsiteY34" fmla="*/ 1511667 h 3805595"/>
              <a:gd name="connsiteX35" fmla="*/ 5771820 w 7605905"/>
              <a:gd name="connsiteY35" fmla="*/ 1326673 h 3805595"/>
              <a:gd name="connsiteX36" fmla="*/ 5919815 w 7605905"/>
              <a:gd name="connsiteY36" fmla="*/ 1141678 h 3805595"/>
              <a:gd name="connsiteX37" fmla="*/ 6020240 w 7605905"/>
              <a:gd name="connsiteY37" fmla="*/ 1035967 h 3805595"/>
              <a:gd name="connsiteX38" fmla="*/ 6199949 w 7605905"/>
              <a:gd name="connsiteY38" fmla="*/ 909114 h 3805595"/>
              <a:gd name="connsiteX39" fmla="*/ 6458941 w 7605905"/>
              <a:gd name="connsiteY39" fmla="*/ 887972 h 3805595"/>
              <a:gd name="connsiteX40" fmla="*/ 6675648 w 7605905"/>
              <a:gd name="connsiteY40" fmla="*/ 729405 h 3805595"/>
              <a:gd name="connsiteX41" fmla="*/ 6908213 w 7605905"/>
              <a:gd name="connsiteY41" fmla="*/ 449271 h 3805595"/>
              <a:gd name="connsiteX42" fmla="*/ 7146062 w 7605905"/>
              <a:gd name="connsiteY42" fmla="*/ 623694 h 3805595"/>
              <a:gd name="connsiteX43" fmla="*/ 7352199 w 7605905"/>
              <a:gd name="connsiteY43" fmla="*/ 549697 h 3805595"/>
              <a:gd name="connsiteX44" fmla="*/ 7605905 w 7605905"/>
              <a:gd name="connsiteY44" fmla="*/ 0 h 3805595"/>
              <a:gd name="connsiteX0" fmla="*/ 7605905 w 7605905"/>
              <a:gd name="connsiteY0" fmla="*/ 0 h 3805595"/>
              <a:gd name="connsiteX1" fmla="*/ 7600620 w 7605905"/>
              <a:gd name="connsiteY1" fmla="*/ 3805595 h 3805595"/>
              <a:gd name="connsiteX2" fmla="*/ 0 w 7605905"/>
              <a:gd name="connsiteY2" fmla="*/ 3805595 h 3805595"/>
              <a:gd name="connsiteX3" fmla="*/ 0 w 7605905"/>
              <a:gd name="connsiteY3" fmla="*/ 3668171 h 3805595"/>
              <a:gd name="connsiteX4" fmla="*/ 55435 w 7605905"/>
              <a:gd name="connsiteY4" fmla="*/ 3636208 h 3805595"/>
              <a:gd name="connsiteX5" fmla="*/ 227279 w 7605905"/>
              <a:gd name="connsiteY5" fmla="*/ 3583602 h 3805595"/>
              <a:gd name="connsiteX6" fmla="*/ 502127 w 7605905"/>
              <a:gd name="connsiteY6" fmla="*/ 3525711 h 3805595"/>
              <a:gd name="connsiteX7" fmla="*/ 782261 w 7605905"/>
              <a:gd name="connsiteY7" fmla="*/ 3504319 h 3805595"/>
              <a:gd name="connsiteX8" fmla="*/ 903829 w 7605905"/>
              <a:gd name="connsiteY8" fmla="*/ 3499033 h 3805595"/>
              <a:gd name="connsiteX9" fmla="*/ 1157535 w 7605905"/>
              <a:gd name="connsiteY9" fmla="*/ 3176615 h 3805595"/>
              <a:gd name="connsiteX10" fmla="*/ 1575094 w 7605905"/>
              <a:gd name="connsiteY10" fmla="*/ 2817197 h 3805595"/>
              <a:gd name="connsiteX11" fmla="*/ 1886440 w 7605905"/>
              <a:gd name="connsiteY11" fmla="*/ 2627293 h 3805595"/>
              <a:gd name="connsiteX12" fmla="*/ 2078925 w 7605905"/>
              <a:gd name="connsiteY12" fmla="*/ 2568651 h 3805595"/>
              <a:gd name="connsiteX13" fmla="*/ 2219931 w 7605905"/>
              <a:gd name="connsiteY13" fmla="*/ 2552920 h 3805595"/>
              <a:gd name="connsiteX14" fmla="*/ 2283357 w 7605905"/>
              <a:gd name="connsiteY14" fmla="*/ 2552920 h 3805595"/>
              <a:gd name="connsiteX15" fmla="*/ 2367926 w 7605905"/>
              <a:gd name="connsiteY15" fmla="*/ 2616347 h 3805595"/>
              <a:gd name="connsiteX16" fmla="*/ 2526492 w 7605905"/>
              <a:gd name="connsiteY16" fmla="*/ 2756727 h 3805595"/>
              <a:gd name="connsiteX17" fmla="*/ 2727343 w 7605905"/>
              <a:gd name="connsiteY17" fmla="*/ 2568777 h 3805595"/>
              <a:gd name="connsiteX18" fmla="*/ 2833054 w 7605905"/>
              <a:gd name="connsiteY18" fmla="*/ 2529323 h 3805595"/>
              <a:gd name="connsiteX19" fmla="*/ 2970479 w 7605905"/>
              <a:gd name="connsiteY19" fmla="*/ 2494779 h 3805595"/>
              <a:gd name="connsiteX20" fmla="*/ 3171329 w 7605905"/>
              <a:gd name="connsiteY20" fmla="*/ 2341498 h 3805595"/>
              <a:gd name="connsiteX21" fmla="*/ 3285032 w 7605905"/>
              <a:gd name="connsiteY21" fmla="*/ 2288892 h 3805595"/>
              <a:gd name="connsiteX22" fmla="*/ 3440892 w 7605905"/>
              <a:gd name="connsiteY22" fmla="*/ 2235787 h 3805595"/>
              <a:gd name="connsiteX23" fmla="*/ 3736883 w 7605905"/>
              <a:gd name="connsiteY23" fmla="*/ 1913368 h 3805595"/>
              <a:gd name="connsiteX24" fmla="*/ 3903566 w 7605905"/>
              <a:gd name="connsiteY24" fmla="*/ 1715474 h 3805595"/>
              <a:gd name="connsiteX25" fmla="*/ 4165013 w 7605905"/>
              <a:gd name="connsiteY25" fmla="*/ 1681054 h 3805595"/>
              <a:gd name="connsiteX26" fmla="*/ 4376435 w 7605905"/>
              <a:gd name="connsiteY26" fmla="*/ 1575093 h 3805595"/>
              <a:gd name="connsiteX27" fmla="*/ 4577285 w 7605905"/>
              <a:gd name="connsiteY27" fmla="*/ 1633234 h 3805595"/>
              <a:gd name="connsiteX28" fmla="*/ 4810100 w 7605905"/>
              <a:gd name="connsiteY28" fmla="*/ 1435214 h 3805595"/>
              <a:gd name="connsiteX29" fmla="*/ 4936703 w 7605905"/>
              <a:gd name="connsiteY29" fmla="*/ 1363671 h 3805595"/>
              <a:gd name="connsiteX30" fmla="*/ 5047699 w 7605905"/>
              <a:gd name="connsiteY30" fmla="*/ 1300245 h 3805595"/>
              <a:gd name="connsiteX31" fmla="*/ 5227408 w 7605905"/>
              <a:gd name="connsiteY31" fmla="*/ 1448240 h 3805595"/>
              <a:gd name="connsiteX32" fmla="*/ 5338405 w 7605905"/>
              <a:gd name="connsiteY32" fmla="*/ 1490525 h 3805595"/>
              <a:gd name="connsiteX33" fmla="*/ 5475829 w 7605905"/>
              <a:gd name="connsiteY33" fmla="*/ 1511667 h 3805595"/>
              <a:gd name="connsiteX34" fmla="*/ 5544541 w 7605905"/>
              <a:gd name="connsiteY34" fmla="*/ 1511667 h 3805595"/>
              <a:gd name="connsiteX35" fmla="*/ 5771820 w 7605905"/>
              <a:gd name="connsiteY35" fmla="*/ 1326673 h 3805595"/>
              <a:gd name="connsiteX36" fmla="*/ 5919815 w 7605905"/>
              <a:gd name="connsiteY36" fmla="*/ 1141678 h 3805595"/>
              <a:gd name="connsiteX37" fmla="*/ 6020240 w 7605905"/>
              <a:gd name="connsiteY37" fmla="*/ 1035967 h 3805595"/>
              <a:gd name="connsiteX38" fmla="*/ 6199949 w 7605905"/>
              <a:gd name="connsiteY38" fmla="*/ 909114 h 3805595"/>
              <a:gd name="connsiteX39" fmla="*/ 6458941 w 7605905"/>
              <a:gd name="connsiteY39" fmla="*/ 887972 h 3805595"/>
              <a:gd name="connsiteX40" fmla="*/ 6675648 w 7605905"/>
              <a:gd name="connsiteY40" fmla="*/ 729405 h 3805595"/>
              <a:gd name="connsiteX41" fmla="*/ 6908213 w 7605905"/>
              <a:gd name="connsiteY41" fmla="*/ 449271 h 3805595"/>
              <a:gd name="connsiteX42" fmla="*/ 7146062 w 7605905"/>
              <a:gd name="connsiteY42" fmla="*/ 623694 h 3805595"/>
              <a:gd name="connsiteX43" fmla="*/ 7352199 w 7605905"/>
              <a:gd name="connsiteY43" fmla="*/ 549697 h 3805595"/>
              <a:gd name="connsiteX44" fmla="*/ 7605905 w 7605905"/>
              <a:gd name="connsiteY44" fmla="*/ 0 h 3805595"/>
              <a:gd name="connsiteX0" fmla="*/ 7605905 w 7605905"/>
              <a:gd name="connsiteY0" fmla="*/ 0 h 3805595"/>
              <a:gd name="connsiteX1" fmla="*/ 7600620 w 7605905"/>
              <a:gd name="connsiteY1" fmla="*/ 3805595 h 3805595"/>
              <a:gd name="connsiteX2" fmla="*/ 0 w 7605905"/>
              <a:gd name="connsiteY2" fmla="*/ 3805595 h 3805595"/>
              <a:gd name="connsiteX3" fmla="*/ 0 w 7605905"/>
              <a:gd name="connsiteY3" fmla="*/ 3668171 h 3805595"/>
              <a:gd name="connsiteX4" fmla="*/ 55435 w 7605905"/>
              <a:gd name="connsiteY4" fmla="*/ 3636208 h 3805595"/>
              <a:gd name="connsiteX5" fmla="*/ 227279 w 7605905"/>
              <a:gd name="connsiteY5" fmla="*/ 3583602 h 3805595"/>
              <a:gd name="connsiteX6" fmla="*/ 502127 w 7605905"/>
              <a:gd name="connsiteY6" fmla="*/ 3525711 h 3805595"/>
              <a:gd name="connsiteX7" fmla="*/ 782261 w 7605905"/>
              <a:gd name="connsiteY7" fmla="*/ 3504319 h 3805595"/>
              <a:gd name="connsiteX8" fmla="*/ 903829 w 7605905"/>
              <a:gd name="connsiteY8" fmla="*/ 3499033 h 3805595"/>
              <a:gd name="connsiteX9" fmla="*/ 1157535 w 7605905"/>
              <a:gd name="connsiteY9" fmla="*/ 3176615 h 3805595"/>
              <a:gd name="connsiteX10" fmla="*/ 1575094 w 7605905"/>
              <a:gd name="connsiteY10" fmla="*/ 2817197 h 3805595"/>
              <a:gd name="connsiteX11" fmla="*/ 1886440 w 7605905"/>
              <a:gd name="connsiteY11" fmla="*/ 2627293 h 3805595"/>
              <a:gd name="connsiteX12" fmla="*/ 2078925 w 7605905"/>
              <a:gd name="connsiteY12" fmla="*/ 2568651 h 3805595"/>
              <a:gd name="connsiteX13" fmla="*/ 2219931 w 7605905"/>
              <a:gd name="connsiteY13" fmla="*/ 2552920 h 3805595"/>
              <a:gd name="connsiteX14" fmla="*/ 2283357 w 7605905"/>
              <a:gd name="connsiteY14" fmla="*/ 2552920 h 3805595"/>
              <a:gd name="connsiteX15" fmla="*/ 2367926 w 7605905"/>
              <a:gd name="connsiteY15" fmla="*/ 2616347 h 3805595"/>
              <a:gd name="connsiteX16" fmla="*/ 2526492 w 7605905"/>
              <a:gd name="connsiteY16" fmla="*/ 2756727 h 3805595"/>
              <a:gd name="connsiteX17" fmla="*/ 2727343 w 7605905"/>
              <a:gd name="connsiteY17" fmla="*/ 2568777 h 3805595"/>
              <a:gd name="connsiteX18" fmla="*/ 2833054 w 7605905"/>
              <a:gd name="connsiteY18" fmla="*/ 2529323 h 3805595"/>
              <a:gd name="connsiteX19" fmla="*/ 2970479 w 7605905"/>
              <a:gd name="connsiteY19" fmla="*/ 2494779 h 3805595"/>
              <a:gd name="connsiteX20" fmla="*/ 3171329 w 7605905"/>
              <a:gd name="connsiteY20" fmla="*/ 2341498 h 3805595"/>
              <a:gd name="connsiteX21" fmla="*/ 3285032 w 7605905"/>
              <a:gd name="connsiteY21" fmla="*/ 2288892 h 3805595"/>
              <a:gd name="connsiteX22" fmla="*/ 3440892 w 7605905"/>
              <a:gd name="connsiteY22" fmla="*/ 2235787 h 3805595"/>
              <a:gd name="connsiteX23" fmla="*/ 3736883 w 7605905"/>
              <a:gd name="connsiteY23" fmla="*/ 1913368 h 3805595"/>
              <a:gd name="connsiteX24" fmla="*/ 3903566 w 7605905"/>
              <a:gd name="connsiteY24" fmla="*/ 1715474 h 3805595"/>
              <a:gd name="connsiteX25" fmla="*/ 4165013 w 7605905"/>
              <a:gd name="connsiteY25" fmla="*/ 1681054 h 3805595"/>
              <a:gd name="connsiteX26" fmla="*/ 4376435 w 7605905"/>
              <a:gd name="connsiteY26" fmla="*/ 1575093 h 3805595"/>
              <a:gd name="connsiteX27" fmla="*/ 4577285 w 7605905"/>
              <a:gd name="connsiteY27" fmla="*/ 1633234 h 3805595"/>
              <a:gd name="connsiteX28" fmla="*/ 4810100 w 7605905"/>
              <a:gd name="connsiteY28" fmla="*/ 1435214 h 3805595"/>
              <a:gd name="connsiteX29" fmla="*/ 4936703 w 7605905"/>
              <a:gd name="connsiteY29" fmla="*/ 1363671 h 3805595"/>
              <a:gd name="connsiteX30" fmla="*/ 5050404 w 7605905"/>
              <a:gd name="connsiteY30" fmla="*/ 1311066 h 3805595"/>
              <a:gd name="connsiteX31" fmla="*/ 5227408 w 7605905"/>
              <a:gd name="connsiteY31" fmla="*/ 1448240 h 3805595"/>
              <a:gd name="connsiteX32" fmla="*/ 5338405 w 7605905"/>
              <a:gd name="connsiteY32" fmla="*/ 1490525 h 3805595"/>
              <a:gd name="connsiteX33" fmla="*/ 5475829 w 7605905"/>
              <a:gd name="connsiteY33" fmla="*/ 1511667 h 3805595"/>
              <a:gd name="connsiteX34" fmla="*/ 5544541 w 7605905"/>
              <a:gd name="connsiteY34" fmla="*/ 1511667 h 3805595"/>
              <a:gd name="connsiteX35" fmla="*/ 5771820 w 7605905"/>
              <a:gd name="connsiteY35" fmla="*/ 1326673 h 3805595"/>
              <a:gd name="connsiteX36" fmla="*/ 5919815 w 7605905"/>
              <a:gd name="connsiteY36" fmla="*/ 1141678 h 3805595"/>
              <a:gd name="connsiteX37" fmla="*/ 6020240 w 7605905"/>
              <a:gd name="connsiteY37" fmla="*/ 1035967 h 3805595"/>
              <a:gd name="connsiteX38" fmla="*/ 6199949 w 7605905"/>
              <a:gd name="connsiteY38" fmla="*/ 909114 h 3805595"/>
              <a:gd name="connsiteX39" fmla="*/ 6458941 w 7605905"/>
              <a:gd name="connsiteY39" fmla="*/ 887972 h 3805595"/>
              <a:gd name="connsiteX40" fmla="*/ 6675648 w 7605905"/>
              <a:gd name="connsiteY40" fmla="*/ 729405 h 3805595"/>
              <a:gd name="connsiteX41" fmla="*/ 6908213 w 7605905"/>
              <a:gd name="connsiteY41" fmla="*/ 449271 h 3805595"/>
              <a:gd name="connsiteX42" fmla="*/ 7146062 w 7605905"/>
              <a:gd name="connsiteY42" fmla="*/ 623694 h 3805595"/>
              <a:gd name="connsiteX43" fmla="*/ 7352199 w 7605905"/>
              <a:gd name="connsiteY43" fmla="*/ 549697 h 3805595"/>
              <a:gd name="connsiteX44" fmla="*/ 7605905 w 7605905"/>
              <a:gd name="connsiteY44" fmla="*/ 0 h 3805595"/>
              <a:gd name="connsiteX0" fmla="*/ 7605905 w 7605905"/>
              <a:gd name="connsiteY0" fmla="*/ 0 h 3805595"/>
              <a:gd name="connsiteX1" fmla="*/ 7600620 w 7605905"/>
              <a:gd name="connsiteY1" fmla="*/ 3805595 h 3805595"/>
              <a:gd name="connsiteX2" fmla="*/ 0 w 7605905"/>
              <a:gd name="connsiteY2" fmla="*/ 3805595 h 3805595"/>
              <a:gd name="connsiteX3" fmla="*/ 0 w 7605905"/>
              <a:gd name="connsiteY3" fmla="*/ 3668171 h 3805595"/>
              <a:gd name="connsiteX4" fmla="*/ 55435 w 7605905"/>
              <a:gd name="connsiteY4" fmla="*/ 3636208 h 3805595"/>
              <a:gd name="connsiteX5" fmla="*/ 227279 w 7605905"/>
              <a:gd name="connsiteY5" fmla="*/ 3583602 h 3805595"/>
              <a:gd name="connsiteX6" fmla="*/ 502127 w 7605905"/>
              <a:gd name="connsiteY6" fmla="*/ 3525711 h 3805595"/>
              <a:gd name="connsiteX7" fmla="*/ 782261 w 7605905"/>
              <a:gd name="connsiteY7" fmla="*/ 3504319 h 3805595"/>
              <a:gd name="connsiteX8" fmla="*/ 903829 w 7605905"/>
              <a:gd name="connsiteY8" fmla="*/ 3499033 h 3805595"/>
              <a:gd name="connsiteX9" fmla="*/ 1157535 w 7605905"/>
              <a:gd name="connsiteY9" fmla="*/ 3176615 h 3805595"/>
              <a:gd name="connsiteX10" fmla="*/ 1575094 w 7605905"/>
              <a:gd name="connsiteY10" fmla="*/ 2817197 h 3805595"/>
              <a:gd name="connsiteX11" fmla="*/ 1886440 w 7605905"/>
              <a:gd name="connsiteY11" fmla="*/ 2627293 h 3805595"/>
              <a:gd name="connsiteX12" fmla="*/ 2078925 w 7605905"/>
              <a:gd name="connsiteY12" fmla="*/ 2568651 h 3805595"/>
              <a:gd name="connsiteX13" fmla="*/ 2219931 w 7605905"/>
              <a:gd name="connsiteY13" fmla="*/ 2552920 h 3805595"/>
              <a:gd name="connsiteX14" fmla="*/ 2283357 w 7605905"/>
              <a:gd name="connsiteY14" fmla="*/ 2552920 h 3805595"/>
              <a:gd name="connsiteX15" fmla="*/ 2367926 w 7605905"/>
              <a:gd name="connsiteY15" fmla="*/ 2616347 h 3805595"/>
              <a:gd name="connsiteX16" fmla="*/ 2526492 w 7605905"/>
              <a:gd name="connsiteY16" fmla="*/ 2756727 h 3805595"/>
              <a:gd name="connsiteX17" fmla="*/ 2727343 w 7605905"/>
              <a:gd name="connsiteY17" fmla="*/ 2568777 h 3805595"/>
              <a:gd name="connsiteX18" fmla="*/ 2833054 w 7605905"/>
              <a:gd name="connsiteY18" fmla="*/ 2529323 h 3805595"/>
              <a:gd name="connsiteX19" fmla="*/ 2970479 w 7605905"/>
              <a:gd name="connsiteY19" fmla="*/ 2494779 h 3805595"/>
              <a:gd name="connsiteX20" fmla="*/ 3171329 w 7605905"/>
              <a:gd name="connsiteY20" fmla="*/ 2341498 h 3805595"/>
              <a:gd name="connsiteX21" fmla="*/ 3285032 w 7605905"/>
              <a:gd name="connsiteY21" fmla="*/ 2288892 h 3805595"/>
              <a:gd name="connsiteX22" fmla="*/ 3440892 w 7605905"/>
              <a:gd name="connsiteY22" fmla="*/ 2235787 h 3805595"/>
              <a:gd name="connsiteX23" fmla="*/ 3736883 w 7605905"/>
              <a:gd name="connsiteY23" fmla="*/ 1913368 h 3805595"/>
              <a:gd name="connsiteX24" fmla="*/ 3903566 w 7605905"/>
              <a:gd name="connsiteY24" fmla="*/ 1715474 h 3805595"/>
              <a:gd name="connsiteX25" fmla="*/ 4165013 w 7605905"/>
              <a:gd name="connsiteY25" fmla="*/ 1681054 h 3805595"/>
              <a:gd name="connsiteX26" fmla="*/ 4376435 w 7605905"/>
              <a:gd name="connsiteY26" fmla="*/ 1575093 h 3805595"/>
              <a:gd name="connsiteX27" fmla="*/ 4577285 w 7605905"/>
              <a:gd name="connsiteY27" fmla="*/ 1633234 h 3805595"/>
              <a:gd name="connsiteX28" fmla="*/ 4810100 w 7605905"/>
              <a:gd name="connsiteY28" fmla="*/ 1435214 h 3805595"/>
              <a:gd name="connsiteX29" fmla="*/ 4936703 w 7605905"/>
              <a:gd name="connsiteY29" fmla="*/ 1363671 h 3805595"/>
              <a:gd name="connsiteX30" fmla="*/ 5050404 w 7605905"/>
              <a:gd name="connsiteY30" fmla="*/ 1311066 h 3805595"/>
              <a:gd name="connsiteX31" fmla="*/ 5227408 w 7605905"/>
              <a:gd name="connsiteY31" fmla="*/ 1448240 h 3805595"/>
              <a:gd name="connsiteX32" fmla="*/ 5338405 w 7605905"/>
              <a:gd name="connsiteY32" fmla="*/ 1490525 h 3805595"/>
              <a:gd name="connsiteX33" fmla="*/ 5475829 w 7605905"/>
              <a:gd name="connsiteY33" fmla="*/ 1511667 h 3805595"/>
              <a:gd name="connsiteX34" fmla="*/ 5544541 w 7605905"/>
              <a:gd name="connsiteY34" fmla="*/ 1511667 h 3805595"/>
              <a:gd name="connsiteX35" fmla="*/ 5771820 w 7605905"/>
              <a:gd name="connsiteY35" fmla="*/ 1326673 h 3805595"/>
              <a:gd name="connsiteX36" fmla="*/ 5919815 w 7605905"/>
              <a:gd name="connsiteY36" fmla="*/ 1141678 h 3805595"/>
              <a:gd name="connsiteX37" fmla="*/ 6020240 w 7605905"/>
              <a:gd name="connsiteY37" fmla="*/ 1035967 h 3805595"/>
              <a:gd name="connsiteX38" fmla="*/ 6199949 w 7605905"/>
              <a:gd name="connsiteY38" fmla="*/ 909114 h 3805595"/>
              <a:gd name="connsiteX39" fmla="*/ 6458941 w 7605905"/>
              <a:gd name="connsiteY39" fmla="*/ 887972 h 3805595"/>
              <a:gd name="connsiteX40" fmla="*/ 6675648 w 7605905"/>
              <a:gd name="connsiteY40" fmla="*/ 729405 h 3805595"/>
              <a:gd name="connsiteX41" fmla="*/ 6908213 w 7605905"/>
              <a:gd name="connsiteY41" fmla="*/ 449271 h 3805595"/>
              <a:gd name="connsiteX42" fmla="*/ 7146062 w 7605905"/>
              <a:gd name="connsiteY42" fmla="*/ 623694 h 3805595"/>
              <a:gd name="connsiteX43" fmla="*/ 7352199 w 7605905"/>
              <a:gd name="connsiteY43" fmla="*/ 549697 h 3805595"/>
              <a:gd name="connsiteX44" fmla="*/ 7605905 w 7605905"/>
              <a:gd name="connsiteY44" fmla="*/ 0 h 3805595"/>
              <a:gd name="connsiteX0" fmla="*/ 7605905 w 7605905"/>
              <a:gd name="connsiteY0" fmla="*/ 0 h 3805595"/>
              <a:gd name="connsiteX1" fmla="*/ 7600620 w 7605905"/>
              <a:gd name="connsiteY1" fmla="*/ 3805595 h 3805595"/>
              <a:gd name="connsiteX2" fmla="*/ 0 w 7605905"/>
              <a:gd name="connsiteY2" fmla="*/ 3805595 h 3805595"/>
              <a:gd name="connsiteX3" fmla="*/ 0 w 7605905"/>
              <a:gd name="connsiteY3" fmla="*/ 3668171 h 3805595"/>
              <a:gd name="connsiteX4" fmla="*/ 55435 w 7605905"/>
              <a:gd name="connsiteY4" fmla="*/ 3636208 h 3805595"/>
              <a:gd name="connsiteX5" fmla="*/ 227279 w 7605905"/>
              <a:gd name="connsiteY5" fmla="*/ 3583602 h 3805595"/>
              <a:gd name="connsiteX6" fmla="*/ 502127 w 7605905"/>
              <a:gd name="connsiteY6" fmla="*/ 3525711 h 3805595"/>
              <a:gd name="connsiteX7" fmla="*/ 782261 w 7605905"/>
              <a:gd name="connsiteY7" fmla="*/ 3504319 h 3805595"/>
              <a:gd name="connsiteX8" fmla="*/ 903829 w 7605905"/>
              <a:gd name="connsiteY8" fmla="*/ 3499033 h 3805595"/>
              <a:gd name="connsiteX9" fmla="*/ 1157535 w 7605905"/>
              <a:gd name="connsiteY9" fmla="*/ 3176615 h 3805595"/>
              <a:gd name="connsiteX10" fmla="*/ 1575094 w 7605905"/>
              <a:gd name="connsiteY10" fmla="*/ 2817197 h 3805595"/>
              <a:gd name="connsiteX11" fmla="*/ 1886440 w 7605905"/>
              <a:gd name="connsiteY11" fmla="*/ 2627293 h 3805595"/>
              <a:gd name="connsiteX12" fmla="*/ 2078925 w 7605905"/>
              <a:gd name="connsiteY12" fmla="*/ 2568651 h 3805595"/>
              <a:gd name="connsiteX13" fmla="*/ 2219931 w 7605905"/>
              <a:gd name="connsiteY13" fmla="*/ 2552920 h 3805595"/>
              <a:gd name="connsiteX14" fmla="*/ 2283357 w 7605905"/>
              <a:gd name="connsiteY14" fmla="*/ 2552920 h 3805595"/>
              <a:gd name="connsiteX15" fmla="*/ 2367926 w 7605905"/>
              <a:gd name="connsiteY15" fmla="*/ 2616347 h 3805595"/>
              <a:gd name="connsiteX16" fmla="*/ 2526492 w 7605905"/>
              <a:gd name="connsiteY16" fmla="*/ 2756727 h 3805595"/>
              <a:gd name="connsiteX17" fmla="*/ 2727343 w 7605905"/>
              <a:gd name="connsiteY17" fmla="*/ 2568777 h 3805595"/>
              <a:gd name="connsiteX18" fmla="*/ 2833054 w 7605905"/>
              <a:gd name="connsiteY18" fmla="*/ 2529323 h 3805595"/>
              <a:gd name="connsiteX19" fmla="*/ 2970479 w 7605905"/>
              <a:gd name="connsiteY19" fmla="*/ 2494779 h 3805595"/>
              <a:gd name="connsiteX20" fmla="*/ 3171329 w 7605905"/>
              <a:gd name="connsiteY20" fmla="*/ 2341498 h 3805595"/>
              <a:gd name="connsiteX21" fmla="*/ 3285032 w 7605905"/>
              <a:gd name="connsiteY21" fmla="*/ 2288892 h 3805595"/>
              <a:gd name="connsiteX22" fmla="*/ 3440892 w 7605905"/>
              <a:gd name="connsiteY22" fmla="*/ 2235787 h 3805595"/>
              <a:gd name="connsiteX23" fmla="*/ 3736883 w 7605905"/>
              <a:gd name="connsiteY23" fmla="*/ 1913368 h 3805595"/>
              <a:gd name="connsiteX24" fmla="*/ 3903566 w 7605905"/>
              <a:gd name="connsiteY24" fmla="*/ 1715474 h 3805595"/>
              <a:gd name="connsiteX25" fmla="*/ 4165013 w 7605905"/>
              <a:gd name="connsiteY25" fmla="*/ 1681054 h 3805595"/>
              <a:gd name="connsiteX26" fmla="*/ 4376435 w 7605905"/>
              <a:gd name="connsiteY26" fmla="*/ 1575093 h 3805595"/>
              <a:gd name="connsiteX27" fmla="*/ 4577285 w 7605905"/>
              <a:gd name="connsiteY27" fmla="*/ 1633234 h 3805595"/>
              <a:gd name="connsiteX28" fmla="*/ 4810100 w 7605905"/>
              <a:gd name="connsiteY28" fmla="*/ 1435214 h 3805595"/>
              <a:gd name="connsiteX29" fmla="*/ 4936703 w 7605905"/>
              <a:gd name="connsiteY29" fmla="*/ 1363671 h 3805595"/>
              <a:gd name="connsiteX30" fmla="*/ 5050404 w 7605905"/>
              <a:gd name="connsiteY30" fmla="*/ 1311066 h 3805595"/>
              <a:gd name="connsiteX31" fmla="*/ 5227408 w 7605905"/>
              <a:gd name="connsiteY31" fmla="*/ 1448240 h 3805595"/>
              <a:gd name="connsiteX32" fmla="*/ 5338405 w 7605905"/>
              <a:gd name="connsiteY32" fmla="*/ 1490525 h 3805595"/>
              <a:gd name="connsiteX33" fmla="*/ 5475829 w 7605905"/>
              <a:gd name="connsiteY33" fmla="*/ 1511667 h 3805595"/>
              <a:gd name="connsiteX34" fmla="*/ 5544541 w 7605905"/>
              <a:gd name="connsiteY34" fmla="*/ 1511667 h 3805595"/>
              <a:gd name="connsiteX35" fmla="*/ 5771820 w 7605905"/>
              <a:gd name="connsiteY35" fmla="*/ 1326673 h 3805595"/>
              <a:gd name="connsiteX36" fmla="*/ 5919815 w 7605905"/>
              <a:gd name="connsiteY36" fmla="*/ 1141678 h 3805595"/>
              <a:gd name="connsiteX37" fmla="*/ 6020240 w 7605905"/>
              <a:gd name="connsiteY37" fmla="*/ 1035967 h 3805595"/>
              <a:gd name="connsiteX38" fmla="*/ 6199949 w 7605905"/>
              <a:gd name="connsiteY38" fmla="*/ 909114 h 3805595"/>
              <a:gd name="connsiteX39" fmla="*/ 6458941 w 7605905"/>
              <a:gd name="connsiteY39" fmla="*/ 887972 h 3805595"/>
              <a:gd name="connsiteX40" fmla="*/ 6675648 w 7605905"/>
              <a:gd name="connsiteY40" fmla="*/ 729405 h 3805595"/>
              <a:gd name="connsiteX41" fmla="*/ 6908213 w 7605905"/>
              <a:gd name="connsiteY41" fmla="*/ 449271 h 3805595"/>
              <a:gd name="connsiteX42" fmla="*/ 7146062 w 7605905"/>
              <a:gd name="connsiteY42" fmla="*/ 623694 h 3805595"/>
              <a:gd name="connsiteX43" fmla="*/ 7352199 w 7605905"/>
              <a:gd name="connsiteY43" fmla="*/ 549697 h 3805595"/>
              <a:gd name="connsiteX44" fmla="*/ 7605905 w 7605905"/>
              <a:gd name="connsiteY44" fmla="*/ 0 h 3805595"/>
              <a:gd name="connsiteX0" fmla="*/ 7605905 w 7605905"/>
              <a:gd name="connsiteY0" fmla="*/ 0 h 3805595"/>
              <a:gd name="connsiteX1" fmla="*/ 7600620 w 7605905"/>
              <a:gd name="connsiteY1" fmla="*/ 3805595 h 3805595"/>
              <a:gd name="connsiteX2" fmla="*/ 0 w 7605905"/>
              <a:gd name="connsiteY2" fmla="*/ 3805595 h 3805595"/>
              <a:gd name="connsiteX3" fmla="*/ 0 w 7605905"/>
              <a:gd name="connsiteY3" fmla="*/ 3668171 h 3805595"/>
              <a:gd name="connsiteX4" fmla="*/ 55435 w 7605905"/>
              <a:gd name="connsiteY4" fmla="*/ 3636208 h 3805595"/>
              <a:gd name="connsiteX5" fmla="*/ 227279 w 7605905"/>
              <a:gd name="connsiteY5" fmla="*/ 3583602 h 3805595"/>
              <a:gd name="connsiteX6" fmla="*/ 502127 w 7605905"/>
              <a:gd name="connsiteY6" fmla="*/ 3525711 h 3805595"/>
              <a:gd name="connsiteX7" fmla="*/ 782261 w 7605905"/>
              <a:gd name="connsiteY7" fmla="*/ 3504319 h 3805595"/>
              <a:gd name="connsiteX8" fmla="*/ 903829 w 7605905"/>
              <a:gd name="connsiteY8" fmla="*/ 3499033 h 3805595"/>
              <a:gd name="connsiteX9" fmla="*/ 1157535 w 7605905"/>
              <a:gd name="connsiteY9" fmla="*/ 3176615 h 3805595"/>
              <a:gd name="connsiteX10" fmla="*/ 1575094 w 7605905"/>
              <a:gd name="connsiteY10" fmla="*/ 2817197 h 3805595"/>
              <a:gd name="connsiteX11" fmla="*/ 1886440 w 7605905"/>
              <a:gd name="connsiteY11" fmla="*/ 2627293 h 3805595"/>
              <a:gd name="connsiteX12" fmla="*/ 2078925 w 7605905"/>
              <a:gd name="connsiteY12" fmla="*/ 2568651 h 3805595"/>
              <a:gd name="connsiteX13" fmla="*/ 2219931 w 7605905"/>
              <a:gd name="connsiteY13" fmla="*/ 2552920 h 3805595"/>
              <a:gd name="connsiteX14" fmla="*/ 2283357 w 7605905"/>
              <a:gd name="connsiteY14" fmla="*/ 2552920 h 3805595"/>
              <a:gd name="connsiteX15" fmla="*/ 2367926 w 7605905"/>
              <a:gd name="connsiteY15" fmla="*/ 2616347 h 3805595"/>
              <a:gd name="connsiteX16" fmla="*/ 2526492 w 7605905"/>
              <a:gd name="connsiteY16" fmla="*/ 2756727 h 3805595"/>
              <a:gd name="connsiteX17" fmla="*/ 2727343 w 7605905"/>
              <a:gd name="connsiteY17" fmla="*/ 2568777 h 3805595"/>
              <a:gd name="connsiteX18" fmla="*/ 2833054 w 7605905"/>
              <a:gd name="connsiteY18" fmla="*/ 2529323 h 3805595"/>
              <a:gd name="connsiteX19" fmla="*/ 2970479 w 7605905"/>
              <a:gd name="connsiteY19" fmla="*/ 2494779 h 3805595"/>
              <a:gd name="connsiteX20" fmla="*/ 3171329 w 7605905"/>
              <a:gd name="connsiteY20" fmla="*/ 2341498 h 3805595"/>
              <a:gd name="connsiteX21" fmla="*/ 3285032 w 7605905"/>
              <a:gd name="connsiteY21" fmla="*/ 2288892 h 3805595"/>
              <a:gd name="connsiteX22" fmla="*/ 3440892 w 7605905"/>
              <a:gd name="connsiteY22" fmla="*/ 2235787 h 3805595"/>
              <a:gd name="connsiteX23" fmla="*/ 3736883 w 7605905"/>
              <a:gd name="connsiteY23" fmla="*/ 1913368 h 3805595"/>
              <a:gd name="connsiteX24" fmla="*/ 3903566 w 7605905"/>
              <a:gd name="connsiteY24" fmla="*/ 1715474 h 3805595"/>
              <a:gd name="connsiteX25" fmla="*/ 4165013 w 7605905"/>
              <a:gd name="connsiteY25" fmla="*/ 1681054 h 3805595"/>
              <a:gd name="connsiteX26" fmla="*/ 4376435 w 7605905"/>
              <a:gd name="connsiteY26" fmla="*/ 1575093 h 3805595"/>
              <a:gd name="connsiteX27" fmla="*/ 4577285 w 7605905"/>
              <a:gd name="connsiteY27" fmla="*/ 1633234 h 3805595"/>
              <a:gd name="connsiteX28" fmla="*/ 4810100 w 7605905"/>
              <a:gd name="connsiteY28" fmla="*/ 1435214 h 3805595"/>
              <a:gd name="connsiteX29" fmla="*/ 4936703 w 7605905"/>
              <a:gd name="connsiteY29" fmla="*/ 1363671 h 3805595"/>
              <a:gd name="connsiteX30" fmla="*/ 5050404 w 7605905"/>
              <a:gd name="connsiteY30" fmla="*/ 1311066 h 3805595"/>
              <a:gd name="connsiteX31" fmla="*/ 5227408 w 7605905"/>
              <a:gd name="connsiteY31" fmla="*/ 1448240 h 3805595"/>
              <a:gd name="connsiteX32" fmla="*/ 5338405 w 7605905"/>
              <a:gd name="connsiteY32" fmla="*/ 1490525 h 3805595"/>
              <a:gd name="connsiteX33" fmla="*/ 5475829 w 7605905"/>
              <a:gd name="connsiteY33" fmla="*/ 1511667 h 3805595"/>
              <a:gd name="connsiteX34" fmla="*/ 5544541 w 7605905"/>
              <a:gd name="connsiteY34" fmla="*/ 1511667 h 3805595"/>
              <a:gd name="connsiteX35" fmla="*/ 5771820 w 7605905"/>
              <a:gd name="connsiteY35" fmla="*/ 1326673 h 3805595"/>
              <a:gd name="connsiteX36" fmla="*/ 5919815 w 7605905"/>
              <a:gd name="connsiteY36" fmla="*/ 1141678 h 3805595"/>
              <a:gd name="connsiteX37" fmla="*/ 6020240 w 7605905"/>
              <a:gd name="connsiteY37" fmla="*/ 1035967 h 3805595"/>
              <a:gd name="connsiteX38" fmla="*/ 6199949 w 7605905"/>
              <a:gd name="connsiteY38" fmla="*/ 909114 h 3805595"/>
              <a:gd name="connsiteX39" fmla="*/ 6456236 w 7605905"/>
              <a:gd name="connsiteY39" fmla="*/ 879856 h 3805595"/>
              <a:gd name="connsiteX40" fmla="*/ 6675648 w 7605905"/>
              <a:gd name="connsiteY40" fmla="*/ 729405 h 3805595"/>
              <a:gd name="connsiteX41" fmla="*/ 6908213 w 7605905"/>
              <a:gd name="connsiteY41" fmla="*/ 449271 h 3805595"/>
              <a:gd name="connsiteX42" fmla="*/ 7146062 w 7605905"/>
              <a:gd name="connsiteY42" fmla="*/ 623694 h 3805595"/>
              <a:gd name="connsiteX43" fmla="*/ 7352199 w 7605905"/>
              <a:gd name="connsiteY43" fmla="*/ 549697 h 3805595"/>
              <a:gd name="connsiteX44" fmla="*/ 7605905 w 7605905"/>
              <a:gd name="connsiteY44" fmla="*/ 0 h 3805595"/>
              <a:gd name="connsiteX0" fmla="*/ 7605905 w 7605905"/>
              <a:gd name="connsiteY0" fmla="*/ 0 h 3805595"/>
              <a:gd name="connsiteX1" fmla="*/ 7600620 w 7605905"/>
              <a:gd name="connsiteY1" fmla="*/ 3805595 h 3805595"/>
              <a:gd name="connsiteX2" fmla="*/ 0 w 7605905"/>
              <a:gd name="connsiteY2" fmla="*/ 3805595 h 3805595"/>
              <a:gd name="connsiteX3" fmla="*/ 0 w 7605905"/>
              <a:gd name="connsiteY3" fmla="*/ 3668171 h 3805595"/>
              <a:gd name="connsiteX4" fmla="*/ 55435 w 7605905"/>
              <a:gd name="connsiteY4" fmla="*/ 3636208 h 3805595"/>
              <a:gd name="connsiteX5" fmla="*/ 227279 w 7605905"/>
              <a:gd name="connsiteY5" fmla="*/ 3583602 h 3805595"/>
              <a:gd name="connsiteX6" fmla="*/ 502127 w 7605905"/>
              <a:gd name="connsiteY6" fmla="*/ 3525711 h 3805595"/>
              <a:gd name="connsiteX7" fmla="*/ 782261 w 7605905"/>
              <a:gd name="connsiteY7" fmla="*/ 3504319 h 3805595"/>
              <a:gd name="connsiteX8" fmla="*/ 903829 w 7605905"/>
              <a:gd name="connsiteY8" fmla="*/ 3499033 h 3805595"/>
              <a:gd name="connsiteX9" fmla="*/ 1157535 w 7605905"/>
              <a:gd name="connsiteY9" fmla="*/ 3176615 h 3805595"/>
              <a:gd name="connsiteX10" fmla="*/ 1575094 w 7605905"/>
              <a:gd name="connsiteY10" fmla="*/ 2817197 h 3805595"/>
              <a:gd name="connsiteX11" fmla="*/ 1886440 w 7605905"/>
              <a:gd name="connsiteY11" fmla="*/ 2627293 h 3805595"/>
              <a:gd name="connsiteX12" fmla="*/ 2078925 w 7605905"/>
              <a:gd name="connsiteY12" fmla="*/ 2568651 h 3805595"/>
              <a:gd name="connsiteX13" fmla="*/ 2219931 w 7605905"/>
              <a:gd name="connsiteY13" fmla="*/ 2552920 h 3805595"/>
              <a:gd name="connsiteX14" fmla="*/ 2283357 w 7605905"/>
              <a:gd name="connsiteY14" fmla="*/ 2552920 h 3805595"/>
              <a:gd name="connsiteX15" fmla="*/ 2367926 w 7605905"/>
              <a:gd name="connsiteY15" fmla="*/ 2616347 h 3805595"/>
              <a:gd name="connsiteX16" fmla="*/ 2526492 w 7605905"/>
              <a:gd name="connsiteY16" fmla="*/ 2756727 h 3805595"/>
              <a:gd name="connsiteX17" fmla="*/ 2727343 w 7605905"/>
              <a:gd name="connsiteY17" fmla="*/ 2568777 h 3805595"/>
              <a:gd name="connsiteX18" fmla="*/ 2833054 w 7605905"/>
              <a:gd name="connsiteY18" fmla="*/ 2529323 h 3805595"/>
              <a:gd name="connsiteX19" fmla="*/ 2970479 w 7605905"/>
              <a:gd name="connsiteY19" fmla="*/ 2494779 h 3805595"/>
              <a:gd name="connsiteX20" fmla="*/ 3171329 w 7605905"/>
              <a:gd name="connsiteY20" fmla="*/ 2341498 h 3805595"/>
              <a:gd name="connsiteX21" fmla="*/ 3285032 w 7605905"/>
              <a:gd name="connsiteY21" fmla="*/ 2288892 h 3805595"/>
              <a:gd name="connsiteX22" fmla="*/ 3440892 w 7605905"/>
              <a:gd name="connsiteY22" fmla="*/ 2235787 h 3805595"/>
              <a:gd name="connsiteX23" fmla="*/ 3736883 w 7605905"/>
              <a:gd name="connsiteY23" fmla="*/ 1913368 h 3805595"/>
              <a:gd name="connsiteX24" fmla="*/ 3903566 w 7605905"/>
              <a:gd name="connsiteY24" fmla="*/ 1715474 h 3805595"/>
              <a:gd name="connsiteX25" fmla="*/ 4165013 w 7605905"/>
              <a:gd name="connsiteY25" fmla="*/ 1681054 h 3805595"/>
              <a:gd name="connsiteX26" fmla="*/ 4376435 w 7605905"/>
              <a:gd name="connsiteY26" fmla="*/ 1575093 h 3805595"/>
              <a:gd name="connsiteX27" fmla="*/ 4577285 w 7605905"/>
              <a:gd name="connsiteY27" fmla="*/ 1633234 h 3805595"/>
              <a:gd name="connsiteX28" fmla="*/ 4810100 w 7605905"/>
              <a:gd name="connsiteY28" fmla="*/ 1435214 h 3805595"/>
              <a:gd name="connsiteX29" fmla="*/ 4936703 w 7605905"/>
              <a:gd name="connsiteY29" fmla="*/ 1363671 h 3805595"/>
              <a:gd name="connsiteX30" fmla="*/ 5050404 w 7605905"/>
              <a:gd name="connsiteY30" fmla="*/ 1311066 h 3805595"/>
              <a:gd name="connsiteX31" fmla="*/ 5227408 w 7605905"/>
              <a:gd name="connsiteY31" fmla="*/ 1448240 h 3805595"/>
              <a:gd name="connsiteX32" fmla="*/ 5338405 w 7605905"/>
              <a:gd name="connsiteY32" fmla="*/ 1490525 h 3805595"/>
              <a:gd name="connsiteX33" fmla="*/ 5475829 w 7605905"/>
              <a:gd name="connsiteY33" fmla="*/ 1511667 h 3805595"/>
              <a:gd name="connsiteX34" fmla="*/ 5544541 w 7605905"/>
              <a:gd name="connsiteY34" fmla="*/ 1511667 h 3805595"/>
              <a:gd name="connsiteX35" fmla="*/ 5771820 w 7605905"/>
              <a:gd name="connsiteY35" fmla="*/ 1326673 h 3805595"/>
              <a:gd name="connsiteX36" fmla="*/ 5919815 w 7605905"/>
              <a:gd name="connsiteY36" fmla="*/ 1141678 h 3805595"/>
              <a:gd name="connsiteX37" fmla="*/ 6020240 w 7605905"/>
              <a:gd name="connsiteY37" fmla="*/ 1035967 h 3805595"/>
              <a:gd name="connsiteX38" fmla="*/ 6202655 w 7605905"/>
              <a:gd name="connsiteY38" fmla="*/ 925346 h 3805595"/>
              <a:gd name="connsiteX39" fmla="*/ 6456236 w 7605905"/>
              <a:gd name="connsiteY39" fmla="*/ 879856 h 3805595"/>
              <a:gd name="connsiteX40" fmla="*/ 6675648 w 7605905"/>
              <a:gd name="connsiteY40" fmla="*/ 729405 h 3805595"/>
              <a:gd name="connsiteX41" fmla="*/ 6908213 w 7605905"/>
              <a:gd name="connsiteY41" fmla="*/ 449271 h 3805595"/>
              <a:gd name="connsiteX42" fmla="*/ 7146062 w 7605905"/>
              <a:gd name="connsiteY42" fmla="*/ 623694 h 3805595"/>
              <a:gd name="connsiteX43" fmla="*/ 7352199 w 7605905"/>
              <a:gd name="connsiteY43" fmla="*/ 549697 h 3805595"/>
              <a:gd name="connsiteX44" fmla="*/ 7605905 w 7605905"/>
              <a:gd name="connsiteY44" fmla="*/ 0 h 3805595"/>
              <a:gd name="connsiteX0" fmla="*/ 7605905 w 7605905"/>
              <a:gd name="connsiteY0" fmla="*/ 0 h 3805595"/>
              <a:gd name="connsiteX1" fmla="*/ 7600620 w 7605905"/>
              <a:gd name="connsiteY1" fmla="*/ 3805595 h 3805595"/>
              <a:gd name="connsiteX2" fmla="*/ 0 w 7605905"/>
              <a:gd name="connsiteY2" fmla="*/ 3805595 h 3805595"/>
              <a:gd name="connsiteX3" fmla="*/ 0 w 7605905"/>
              <a:gd name="connsiteY3" fmla="*/ 3668171 h 3805595"/>
              <a:gd name="connsiteX4" fmla="*/ 55435 w 7605905"/>
              <a:gd name="connsiteY4" fmla="*/ 3636208 h 3805595"/>
              <a:gd name="connsiteX5" fmla="*/ 227279 w 7605905"/>
              <a:gd name="connsiteY5" fmla="*/ 3583602 h 3805595"/>
              <a:gd name="connsiteX6" fmla="*/ 502127 w 7605905"/>
              <a:gd name="connsiteY6" fmla="*/ 3525711 h 3805595"/>
              <a:gd name="connsiteX7" fmla="*/ 782261 w 7605905"/>
              <a:gd name="connsiteY7" fmla="*/ 3504319 h 3805595"/>
              <a:gd name="connsiteX8" fmla="*/ 903829 w 7605905"/>
              <a:gd name="connsiteY8" fmla="*/ 3499033 h 3805595"/>
              <a:gd name="connsiteX9" fmla="*/ 1157535 w 7605905"/>
              <a:gd name="connsiteY9" fmla="*/ 3176615 h 3805595"/>
              <a:gd name="connsiteX10" fmla="*/ 1575094 w 7605905"/>
              <a:gd name="connsiteY10" fmla="*/ 2817197 h 3805595"/>
              <a:gd name="connsiteX11" fmla="*/ 1886440 w 7605905"/>
              <a:gd name="connsiteY11" fmla="*/ 2627293 h 3805595"/>
              <a:gd name="connsiteX12" fmla="*/ 2078925 w 7605905"/>
              <a:gd name="connsiteY12" fmla="*/ 2568651 h 3805595"/>
              <a:gd name="connsiteX13" fmla="*/ 2219931 w 7605905"/>
              <a:gd name="connsiteY13" fmla="*/ 2552920 h 3805595"/>
              <a:gd name="connsiteX14" fmla="*/ 2283357 w 7605905"/>
              <a:gd name="connsiteY14" fmla="*/ 2552920 h 3805595"/>
              <a:gd name="connsiteX15" fmla="*/ 2367926 w 7605905"/>
              <a:gd name="connsiteY15" fmla="*/ 2616347 h 3805595"/>
              <a:gd name="connsiteX16" fmla="*/ 2526492 w 7605905"/>
              <a:gd name="connsiteY16" fmla="*/ 2756727 h 3805595"/>
              <a:gd name="connsiteX17" fmla="*/ 2727343 w 7605905"/>
              <a:gd name="connsiteY17" fmla="*/ 2568777 h 3805595"/>
              <a:gd name="connsiteX18" fmla="*/ 2833054 w 7605905"/>
              <a:gd name="connsiteY18" fmla="*/ 2529323 h 3805595"/>
              <a:gd name="connsiteX19" fmla="*/ 2970479 w 7605905"/>
              <a:gd name="connsiteY19" fmla="*/ 2494779 h 3805595"/>
              <a:gd name="connsiteX20" fmla="*/ 3171329 w 7605905"/>
              <a:gd name="connsiteY20" fmla="*/ 2341498 h 3805595"/>
              <a:gd name="connsiteX21" fmla="*/ 3285032 w 7605905"/>
              <a:gd name="connsiteY21" fmla="*/ 2288892 h 3805595"/>
              <a:gd name="connsiteX22" fmla="*/ 3440892 w 7605905"/>
              <a:gd name="connsiteY22" fmla="*/ 2235787 h 3805595"/>
              <a:gd name="connsiteX23" fmla="*/ 3736883 w 7605905"/>
              <a:gd name="connsiteY23" fmla="*/ 1913368 h 3805595"/>
              <a:gd name="connsiteX24" fmla="*/ 3903566 w 7605905"/>
              <a:gd name="connsiteY24" fmla="*/ 1715474 h 3805595"/>
              <a:gd name="connsiteX25" fmla="*/ 4165013 w 7605905"/>
              <a:gd name="connsiteY25" fmla="*/ 1681054 h 3805595"/>
              <a:gd name="connsiteX26" fmla="*/ 4376435 w 7605905"/>
              <a:gd name="connsiteY26" fmla="*/ 1575093 h 3805595"/>
              <a:gd name="connsiteX27" fmla="*/ 4577285 w 7605905"/>
              <a:gd name="connsiteY27" fmla="*/ 1633234 h 3805595"/>
              <a:gd name="connsiteX28" fmla="*/ 4810100 w 7605905"/>
              <a:gd name="connsiteY28" fmla="*/ 1435214 h 3805595"/>
              <a:gd name="connsiteX29" fmla="*/ 4936703 w 7605905"/>
              <a:gd name="connsiteY29" fmla="*/ 1363671 h 3805595"/>
              <a:gd name="connsiteX30" fmla="*/ 5050404 w 7605905"/>
              <a:gd name="connsiteY30" fmla="*/ 1311066 h 3805595"/>
              <a:gd name="connsiteX31" fmla="*/ 5227408 w 7605905"/>
              <a:gd name="connsiteY31" fmla="*/ 1448240 h 3805595"/>
              <a:gd name="connsiteX32" fmla="*/ 5338405 w 7605905"/>
              <a:gd name="connsiteY32" fmla="*/ 1490525 h 3805595"/>
              <a:gd name="connsiteX33" fmla="*/ 5475829 w 7605905"/>
              <a:gd name="connsiteY33" fmla="*/ 1511667 h 3805595"/>
              <a:gd name="connsiteX34" fmla="*/ 5544541 w 7605905"/>
              <a:gd name="connsiteY34" fmla="*/ 1511667 h 3805595"/>
              <a:gd name="connsiteX35" fmla="*/ 5771820 w 7605905"/>
              <a:gd name="connsiteY35" fmla="*/ 1326673 h 3805595"/>
              <a:gd name="connsiteX36" fmla="*/ 5919815 w 7605905"/>
              <a:gd name="connsiteY36" fmla="*/ 1141678 h 3805595"/>
              <a:gd name="connsiteX37" fmla="*/ 6020240 w 7605905"/>
              <a:gd name="connsiteY37" fmla="*/ 1035967 h 3805595"/>
              <a:gd name="connsiteX38" fmla="*/ 6202655 w 7605905"/>
              <a:gd name="connsiteY38" fmla="*/ 925346 h 3805595"/>
              <a:gd name="connsiteX39" fmla="*/ 6456236 w 7605905"/>
              <a:gd name="connsiteY39" fmla="*/ 879856 h 3805595"/>
              <a:gd name="connsiteX40" fmla="*/ 6675648 w 7605905"/>
              <a:gd name="connsiteY40" fmla="*/ 729405 h 3805595"/>
              <a:gd name="connsiteX41" fmla="*/ 6908213 w 7605905"/>
              <a:gd name="connsiteY41" fmla="*/ 449271 h 3805595"/>
              <a:gd name="connsiteX42" fmla="*/ 7146062 w 7605905"/>
              <a:gd name="connsiteY42" fmla="*/ 623694 h 3805595"/>
              <a:gd name="connsiteX43" fmla="*/ 7352199 w 7605905"/>
              <a:gd name="connsiteY43" fmla="*/ 549697 h 3805595"/>
              <a:gd name="connsiteX44" fmla="*/ 7605905 w 7605905"/>
              <a:gd name="connsiteY44" fmla="*/ 0 h 3805595"/>
              <a:gd name="connsiteX0" fmla="*/ 7605905 w 7605905"/>
              <a:gd name="connsiteY0" fmla="*/ 0 h 3805595"/>
              <a:gd name="connsiteX1" fmla="*/ 7600620 w 7605905"/>
              <a:gd name="connsiteY1" fmla="*/ 3805595 h 3805595"/>
              <a:gd name="connsiteX2" fmla="*/ 0 w 7605905"/>
              <a:gd name="connsiteY2" fmla="*/ 3805595 h 3805595"/>
              <a:gd name="connsiteX3" fmla="*/ 0 w 7605905"/>
              <a:gd name="connsiteY3" fmla="*/ 3668171 h 3805595"/>
              <a:gd name="connsiteX4" fmla="*/ 55435 w 7605905"/>
              <a:gd name="connsiteY4" fmla="*/ 3636208 h 3805595"/>
              <a:gd name="connsiteX5" fmla="*/ 227279 w 7605905"/>
              <a:gd name="connsiteY5" fmla="*/ 3583602 h 3805595"/>
              <a:gd name="connsiteX6" fmla="*/ 502127 w 7605905"/>
              <a:gd name="connsiteY6" fmla="*/ 3525711 h 3805595"/>
              <a:gd name="connsiteX7" fmla="*/ 782261 w 7605905"/>
              <a:gd name="connsiteY7" fmla="*/ 3504319 h 3805595"/>
              <a:gd name="connsiteX8" fmla="*/ 903829 w 7605905"/>
              <a:gd name="connsiteY8" fmla="*/ 3499033 h 3805595"/>
              <a:gd name="connsiteX9" fmla="*/ 1157535 w 7605905"/>
              <a:gd name="connsiteY9" fmla="*/ 3176615 h 3805595"/>
              <a:gd name="connsiteX10" fmla="*/ 1575094 w 7605905"/>
              <a:gd name="connsiteY10" fmla="*/ 2817197 h 3805595"/>
              <a:gd name="connsiteX11" fmla="*/ 1886440 w 7605905"/>
              <a:gd name="connsiteY11" fmla="*/ 2627293 h 3805595"/>
              <a:gd name="connsiteX12" fmla="*/ 2078925 w 7605905"/>
              <a:gd name="connsiteY12" fmla="*/ 2568651 h 3805595"/>
              <a:gd name="connsiteX13" fmla="*/ 2219931 w 7605905"/>
              <a:gd name="connsiteY13" fmla="*/ 2552920 h 3805595"/>
              <a:gd name="connsiteX14" fmla="*/ 2283357 w 7605905"/>
              <a:gd name="connsiteY14" fmla="*/ 2552920 h 3805595"/>
              <a:gd name="connsiteX15" fmla="*/ 2367926 w 7605905"/>
              <a:gd name="connsiteY15" fmla="*/ 2616347 h 3805595"/>
              <a:gd name="connsiteX16" fmla="*/ 2526492 w 7605905"/>
              <a:gd name="connsiteY16" fmla="*/ 2756727 h 3805595"/>
              <a:gd name="connsiteX17" fmla="*/ 2727343 w 7605905"/>
              <a:gd name="connsiteY17" fmla="*/ 2568777 h 3805595"/>
              <a:gd name="connsiteX18" fmla="*/ 2833054 w 7605905"/>
              <a:gd name="connsiteY18" fmla="*/ 2529323 h 3805595"/>
              <a:gd name="connsiteX19" fmla="*/ 2970479 w 7605905"/>
              <a:gd name="connsiteY19" fmla="*/ 2494779 h 3805595"/>
              <a:gd name="connsiteX20" fmla="*/ 3171329 w 7605905"/>
              <a:gd name="connsiteY20" fmla="*/ 2341498 h 3805595"/>
              <a:gd name="connsiteX21" fmla="*/ 3285032 w 7605905"/>
              <a:gd name="connsiteY21" fmla="*/ 2288892 h 3805595"/>
              <a:gd name="connsiteX22" fmla="*/ 3440892 w 7605905"/>
              <a:gd name="connsiteY22" fmla="*/ 2235787 h 3805595"/>
              <a:gd name="connsiteX23" fmla="*/ 3736883 w 7605905"/>
              <a:gd name="connsiteY23" fmla="*/ 1913368 h 3805595"/>
              <a:gd name="connsiteX24" fmla="*/ 3903566 w 7605905"/>
              <a:gd name="connsiteY24" fmla="*/ 1715474 h 3805595"/>
              <a:gd name="connsiteX25" fmla="*/ 4165013 w 7605905"/>
              <a:gd name="connsiteY25" fmla="*/ 1681054 h 3805595"/>
              <a:gd name="connsiteX26" fmla="*/ 4376435 w 7605905"/>
              <a:gd name="connsiteY26" fmla="*/ 1575093 h 3805595"/>
              <a:gd name="connsiteX27" fmla="*/ 4577285 w 7605905"/>
              <a:gd name="connsiteY27" fmla="*/ 1633234 h 3805595"/>
              <a:gd name="connsiteX28" fmla="*/ 4810100 w 7605905"/>
              <a:gd name="connsiteY28" fmla="*/ 1435214 h 3805595"/>
              <a:gd name="connsiteX29" fmla="*/ 4936703 w 7605905"/>
              <a:gd name="connsiteY29" fmla="*/ 1363671 h 3805595"/>
              <a:gd name="connsiteX30" fmla="*/ 5050404 w 7605905"/>
              <a:gd name="connsiteY30" fmla="*/ 1311066 h 3805595"/>
              <a:gd name="connsiteX31" fmla="*/ 5227408 w 7605905"/>
              <a:gd name="connsiteY31" fmla="*/ 1448240 h 3805595"/>
              <a:gd name="connsiteX32" fmla="*/ 5338405 w 7605905"/>
              <a:gd name="connsiteY32" fmla="*/ 1490525 h 3805595"/>
              <a:gd name="connsiteX33" fmla="*/ 5475829 w 7605905"/>
              <a:gd name="connsiteY33" fmla="*/ 1511667 h 3805595"/>
              <a:gd name="connsiteX34" fmla="*/ 5544541 w 7605905"/>
              <a:gd name="connsiteY34" fmla="*/ 1511667 h 3805595"/>
              <a:gd name="connsiteX35" fmla="*/ 5771820 w 7605905"/>
              <a:gd name="connsiteY35" fmla="*/ 1326673 h 3805595"/>
              <a:gd name="connsiteX36" fmla="*/ 5919815 w 7605905"/>
              <a:gd name="connsiteY36" fmla="*/ 1141678 h 3805595"/>
              <a:gd name="connsiteX37" fmla="*/ 6020240 w 7605905"/>
              <a:gd name="connsiteY37" fmla="*/ 1035967 h 3805595"/>
              <a:gd name="connsiteX38" fmla="*/ 6202655 w 7605905"/>
              <a:gd name="connsiteY38" fmla="*/ 925346 h 3805595"/>
              <a:gd name="connsiteX39" fmla="*/ 6456236 w 7605905"/>
              <a:gd name="connsiteY39" fmla="*/ 879856 h 3805595"/>
              <a:gd name="connsiteX40" fmla="*/ 6675648 w 7605905"/>
              <a:gd name="connsiteY40" fmla="*/ 729405 h 3805595"/>
              <a:gd name="connsiteX41" fmla="*/ 6908213 w 7605905"/>
              <a:gd name="connsiteY41" fmla="*/ 449271 h 3805595"/>
              <a:gd name="connsiteX42" fmla="*/ 7146062 w 7605905"/>
              <a:gd name="connsiteY42" fmla="*/ 623694 h 3805595"/>
              <a:gd name="connsiteX43" fmla="*/ 7352199 w 7605905"/>
              <a:gd name="connsiteY43" fmla="*/ 549697 h 3805595"/>
              <a:gd name="connsiteX44" fmla="*/ 7605905 w 7605905"/>
              <a:gd name="connsiteY44" fmla="*/ 0 h 3805595"/>
              <a:gd name="connsiteX0" fmla="*/ 7605905 w 7605905"/>
              <a:gd name="connsiteY0" fmla="*/ 0 h 3805595"/>
              <a:gd name="connsiteX1" fmla="*/ 7600620 w 7605905"/>
              <a:gd name="connsiteY1" fmla="*/ 3805595 h 3805595"/>
              <a:gd name="connsiteX2" fmla="*/ 0 w 7605905"/>
              <a:gd name="connsiteY2" fmla="*/ 3805595 h 3805595"/>
              <a:gd name="connsiteX3" fmla="*/ 0 w 7605905"/>
              <a:gd name="connsiteY3" fmla="*/ 3668171 h 3805595"/>
              <a:gd name="connsiteX4" fmla="*/ 55435 w 7605905"/>
              <a:gd name="connsiteY4" fmla="*/ 3636208 h 3805595"/>
              <a:gd name="connsiteX5" fmla="*/ 227279 w 7605905"/>
              <a:gd name="connsiteY5" fmla="*/ 3562076 h 3805595"/>
              <a:gd name="connsiteX6" fmla="*/ 502127 w 7605905"/>
              <a:gd name="connsiteY6" fmla="*/ 3525711 h 3805595"/>
              <a:gd name="connsiteX7" fmla="*/ 782261 w 7605905"/>
              <a:gd name="connsiteY7" fmla="*/ 3504319 h 3805595"/>
              <a:gd name="connsiteX8" fmla="*/ 903829 w 7605905"/>
              <a:gd name="connsiteY8" fmla="*/ 3499033 h 3805595"/>
              <a:gd name="connsiteX9" fmla="*/ 1157535 w 7605905"/>
              <a:gd name="connsiteY9" fmla="*/ 3176615 h 3805595"/>
              <a:gd name="connsiteX10" fmla="*/ 1575094 w 7605905"/>
              <a:gd name="connsiteY10" fmla="*/ 2817197 h 3805595"/>
              <a:gd name="connsiteX11" fmla="*/ 1886440 w 7605905"/>
              <a:gd name="connsiteY11" fmla="*/ 2627293 h 3805595"/>
              <a:gd name="connsiteX12" fmla="*/ 2078925 w 7605905"/>
              <a:gd name="connsiteY12" fmla="*/ 2568651 h 3805595"/>
              <a:gd name="connsiteX13" fmla="*/ 2219931 w 7605905"/>
              <a:gd name="connsiteY13" fmla="*/ 2552920 h 3805595"/>
              <a:gd name="connsiteX14" fmla="*/ 2283357 w 7605905"/>
              <a:gd name="connsiteY14" fmla="*/ 2552920 h 3805595"/>
              <a:gd name="connsiteX15" fmla="*/ 2367926 w 7605905"/>
              <a:gd name="connsiteY15" fmla="*/ 2616347 h 3805595"/>
              <a:gd name="connsiteX16" fmla="*/ 2526492 w 7605905"/>
              <a:gd name="connsiteY16" fmla="*/ 2756727 h 3805595"/>
              <a:gd name="connsiteX17" fmla="*/ 2727343 w 7605905"/>
              <a:gd name="connsiteY17" fmla="*/ 2568777 h 3805595"/>
              <a:gd name="connsiteX18" fmla="*/ 2833054 w 7605905"/>
              <a:gd name="connsiteY18" fmla="*/ 2529323 h 3805595"/>
              <a:gd name="connsiteX19" fmla="*/ 2970479 w 7605905"/>
              <a:gd name="connsiteY19" fmla="*/ 2494779 h 3805595"/>
              <a:gd name="connsiteX20" fmla="*/ 3171329 w 7605905"/>
              <a:gd name="connsiteY20" fmla="*/ 2341498 h 3805595"/>
              <a:gd name="connsiteX21" fmla="*/ 3285032 w 7605905"/>
              <a:gd name="connsiteY21" fmla="*/ 2288892 h 3805595"/>
              <a:gd name="connsiteX22" fmla="*/ 3440892 w 7605905"/>
              <a:gd name="connsiteY22" fmla="*/ 2235787 h 3805595"/>
              <a:gd name="connsiteX23" fmla="*/ 3736883 w 7605905"/>
              <a:gd name="connsiteY23" fmla="*/ 1913368 h 3805595"/>
              <a:gd name="connsiteX24" fmla="*/ 3903566 w 7605905"/>
              <a:gd name="connsiteY24" fmla="*/ 1715474 h 3805595"/>
              <a:gd name="connsiteX25" fmla="*/ 4165013 w 7605905"/>
              <a:gd name="connsiteY25" fmla="*/ 1681054 h 3805595"/>
              <a:gd name="connsiteX26" fmla="*/ 4376435 w 7605905"/>
              <a:gd name="connsiteY26" fmla="*/ 1575093 h 3805595"/>
              <a:gd name="connsiteX27" fmla="*/ 4577285 w 7605905"/>
              <a:gd name="connsiteY27" fmla="*/ 1633234 h 3805595"/>
              <a:gd name="connsiteX28" fmla="*/ 4810100 w 7605905"/>
              <a:gd name="connsiteY28" fmla="*/ 1435214 h 3805595"/>
              <a:gd name="connsiteX29" fmla="*/ 4936703 w 7605905"/>
              <a:gd name="connsiteY29" fmla="*/ 1363671 h 3805595"/>
              <a:gd name="connsiteX30" fmla="*/ 5050404 w 7605905"/>
              <a:gd name="connsiteY30" fmla="*/ 1311066 h 3805595"/>
              <a:gd name="connsiteX31" fmla="*/ 5227408 w 7605905"/>
              <a:gd name="connsiteY31" fmla="*/ 1448240 h 3805595"/>
              <a:gd name="connsiteX32" fmla="*/ 5338405 w 7605905"/>
              <a:gd name="connsiteY32" fmla="*/ 1490525 h 3805595"/>
              <a:gd name="connsiteX33" fmla="*/ 5475829 w 7605905"/>
              <a:gd name="connsiteY33" fmla="*/ 1511667 h 3805595"/>
              <a:gd name="connsiteX34" fmla="*/ 5544541 w 7605905"/>
              <a:gd name="connsiteY34" fmla="*/ 1511667 h 3805595"/>
              <a:gd name="connsiteX35" fmla="*/ 5771820 w 7605905"/>
              <a:gd name="connsiteY35" fmla="*/ 1326673 h 3805595"/>
              <a:gd name="connsiteX36" fmla="*/ 5919815 w 7605905"/>
              <a:gd name="connsiteY36" fmla="*/ 1141678 h 3805595"/>
              <a:gd name="connsiteX37" fmla="*/ 6020240 w 7605905"/>
              <a:gd name="connsiteY37" fmla="*/ 1035967 h 3805595"/>
              <a:gd name="connsiteX38" fmla="*/ 6202655 w 7605905"/>
              <a:gd name="connsiteY38" fmla="*/ 925346 h 3805595"/>
              <a:gd name="connsiteX39" fmla="*/ 6456236 w 7605905"/>
              <a:gd name="connsiteY39" fmla="*/ 879856 h 3805595"/>
              <a:gd name="connsiteX40" fmla="*/ 6675648 w 7605905"/>
              <a:gd name="connsiteY40" fmla="*/ 729405 h 3805595"/>
              <a:gd name="connsiteX41" fmla="*/ 6908213 w 7605905"/>
              <a:gd name="connsiteY41" fmla="*/ 449271 h 3805595"/>
              <a:gd name="connsiteX42" fmla="*/ 7146062 w 7605905"/>
              <a:gd name="connsiteY42" fmla="*/ 623694 h 3805595"/>
              <a:gd name="connsiteX43" fmla="*/ 7352199 w 7605905"/>
              <a:gd name="connsiteY43" fmla="*/ 549697 h 3805595"/>
              <a:gd name="connsiteX44" fmla="*/ 7605905 w 7605905"/>
              <a:gd name="connsiteY44" fmla="*/ 0 h 3805595"/>
              <a:gd name="connsiteX0" fmla="*/ 7605905 w 7605905"/>
              <a:gd name="connsiteY0" fmla="*/ 0 h 3805595"/>
              <a:gd name="connsiteX1" fmla="*/ 7600620 w 7605905"/>
              <a:gd name="connsiteY1" fmla="*/ 3805595 h 3805595"/>
              <a:gd name="connsiteX2" fmla="*/ 0 w 7605905"/>
              <a:gd name="connsiteY2" fmla="*/ 3805595 h 3805595"/>
              <a:gd name="connsiteX3" fmla="*/ 0 w 7605905"/>
              <a:gd name="connsiteY3" fmla="*/ 3668171 h 3805595"/>
              <a:gd name="connsiteX4" fmla="*/ 55435 w 7605905"/>
              <a:gd name="connsiteY4" fmla="*/ 3636208 h 3805595"/>
              <a:gd name="connsiteX5" fmla="*/ 227279 w 7605905"/>
              <a:gd name="connsiteY5" fmla="*/ 3562076 h 3805595"/>
              <a:gd name="connsiteX6" fmla="*/ 502127 w 7605905"/>
              <a:gd name="connsiteY6" fmla="*/ 3493422 h 3805595"/>
              <a:gd name="connsiteX7" fmla="*/ 782261 w 7605905"/>
              <a:gd name="connsiteY7" fmla="*/ 3504319 h 3805595"/>
              <a:gd name="connsiteX8" fmla="*/ 903829 w 7605905"/>
              <a:gd name="connsiteY8" fmla="*/ 3499033 h 3805595"/>
              <a:gd name="connsiteX9" fmla="*/ 1157535 w 7605905"/>
              <a:gd name="connsiteY9" fmla="*/ 3176615 h 3805595"/>
              <a:gd name="connsiteX10" fmla="*/ 1575094 w 7605905"/>
              <a:gd name="connsiteY10" fmla="*/ 2817197 h 3805595"/>
              <a:gd name="connsiteX11" fmla="*/ 1886440 w 7605905"/>
              <a:gd name="connsiteY11" fmla="*/ 2627293 h 3805595"/>
              <a:gd name="connsiteX12" fmla="*/ 2078925 w 7605905"/>
              <a:gd name="connsiteY12" fmla="*/ 2568651 h 3805595"/>
              <a:gd name="connsiteX13" fmla="*/ 2219931 w 7605905"/>
              <a:gd name="connsiteY13" fmla="*/ 2552920 h 3805595"/>
              <a:gd name="connsiteX14" fmla="*/ 2283357 w 7605905"/>
              <a:gd name="connsiteY14" fmla="*/ 2552920 h 3805595"/>
              <a:gd name="connsiteX15" fmla="*/ 2367926 w 7605905"/>
              <a:gd name="connsiteY15" fmla="*/ 2616347 h 3805595"/>
              <a:gd name="connsiteX16" fmla="*/ 2526492 w 7605905"/>
              <a:gd name="connsiteY16" fmla="*/ 2756727 h 3805595"/>
              <a:gd name="connsiteX17" fmla="*/ 2727343 w 7605905"/>
              <a:gd name="connsiteY17" fmla="*/ 2568777 h 3805595"/>
              <a:gd name="connsiteX18" fmla="*/ 2833054 w 7605905"/>
              <a:gd name="connsiteY18" fmla="*/ 2529323 h 3805595"/>
              <a:gd name="connsiteX19" fmla="*/ 2970479 w 7605905"/>
              <a:gd name="connsiteY19" fmla="*/ 2494779 h 3805595"/>
              <a:gd name="connsiteX20" fmla="*/ 3171329 w 7605905"/>
              <a:gd name="connsiteY20" fmla="*/ 2341498 h 3805595"/>
              <a:gd name="connsiteX21" fmla="*/ 3285032 w 7605905"/>
              <a:gd name="connsiteY21" fmla="*/ 2288892 h 3805595"/>
              <a:gd name="connsiteX22" fmla="*/ 3440892 w 7605905"/>
              <a:gd name="connsiteY22" fmla="*/ 2235787 h 3805595"/>
              <a:gd name="connsiteX23" fmla="*/ 3736883 w 7605905"/>
              <a:gd name="connsiteY23" fmla="*/ 1913368 h 3805595"/>
              <a:gd name="connsiteX24" fmla="*/ 3903566 w 7605905"/>
              <a:gd name="connsiteY24" fmla="*/ 1715474 h 3805595"/>
              <a:gd name="connsiteX25" fmla="*/ 4165013 w 7605905"/>
              <a:gd name="connsiteY25" fmla="*/ 1681054 h 3805595"/>
              <a:gd name="connsiteX26" fmla="*/ 4376435 w 7605905"/>
              <a:gd name="connsiteY26" fmla="*/ 1575093 h 3805595"/>
              <a:gd name="connsiteX27" fmla="*/ 4577285 w 7605905"/>
              <a:gd name="connsiteY27" fmla="*/ 1633234 h 3805595"/>
              <a:gd name="connsiteX28" fmla="*/ 4810100 w 7605905"/>
              <a:gd name="connsiteY28" fmla="*/ 1435214 h 3805595"/>
              <a:gd name="connsiteX29" fmla="*/ 4936703 w 7605905"/>
              <a:gd name="connsiteY29" fmla="*/ 1363671 h 3805595"/>
              <a:gd name="connsiteX30" fmla="*/ 5050404 w 7605905"/>
              <a:gd name="connsiteY30" fmla="*/ 1311066 h 3805595"/>
              <a:gd name="connsiteX31" fmla="*/ 5227408 w 7605905"/>
              <a:gd name="connsiteY31" fmla="*/ 1448240 h 3805595"/>
              <a:gd name="connsiteX32" fmla="*/ 5338405 w 7605905"/>
              <a:gd name="connsiteY32" fmla="*/ 1490525 h 3805595"/>
              <a:gd name="connsiteX33" fmla="*/ 5475829 w 7605905"/>
              <a:gd name="connsiteY33" fmla="*/ 1511667 h 3805595"/>
              <a:gd name="connsiteX34" fmla="*/ 5544541 w 7605905"/>
              <a:gd name="connsiteY34" fmla="*/ 1511667 h 3805595"/>
              <a:gd name="connsiteX35" fmla="*/ 5771820 w 7605905"/>
              <a:gd name="connsiteY35" fmla="*/ 1326673 h 3805595"/>
              <a:gd name="connsiteX36" fmla="*/ 5919815 w 7605905"/>
              <a:gd name="connsiteY36" fmla="*/ 1141678 h 3805595"/>
              <a:gd name="connsiteX37" fmla="*/ 6020240 w 7605905"/>
              <a:gd name="connsiteY37" fmla="*/ 1035967 h 3805595"/>
              <a:gd name="connsiteX38" fmla="*/ 6202655 w 7605905"/>
              <a:gd name="connsiteY38" fmla="*/ 925346 h 3805595"/>
              <a:gd name="connsiteX39" fmla="*/ 6456236 w 7605905"/>
              <a:gd name="connsiteY39" fmla="*/ 879856 h 3805595"/>
              <a:gd name="connsiteX40" fmla="*/ 6675648 w 7605905"/>
              <a:gd name="connsiteY40" fmla="*/ 729405 h 3805595"/>
              <a:gd name="connsiteX41" fmla="*/ 6908213 w 7605905"/>
              <a:gd name="connsiteY41" fmla="*/ 449271 h 3805595"/>
              <a:gd name="connsiteX42" fmla="*/ 7146062 w 7605905"/>
              <a:gd name="connsiteY42" fmla="*/ 623694 h 3805595"/>
              <a:gd name="connsiteX43" fmla="*/ 7352199 w 7605905"/>
              <a:gd name="connsiteY43" fmla="*/ 549697 h 3805595"/>
              <a:gd name="connsiteX44" fmla="*/ 7605905 w 7605905"/>
              <a:gd name="connsiteY44" fmla="*/ 0 h 3805595"/>
              <a:gd name="connsiteX0" fmla="*/ 7605905 w 7605905"/>
              <a:gd name="connsiteY0" fmla="*/ 0 h 3805595"/>
              <a:gd name="connsiteX1" fmla="*/ 7600620 w 7605905"/>
              <a:gd name="connsiteY1" fmla="*/ 3805595 h 3805595"/>
              <a:gd name="connsiteX2" fmla="*/ 0 w 7605905"/>
              <a:gd name="connsiteY2" fmla="*/ 3805595 h 3805595"/>
              <a:gd name="connsiteX3" fmla="*/ 0 w 7605905"/>
              <a:gd name="connsiteY3" fmla="*/ 3668171 h 3805595"/>
              <a:gd name="connsiteX4" fmla="*/ 55435 w 7605905"/>
              <a:gd name="connsiteY4" fmla="*/ 3636208 h 3805595"/>
              <a:gd name="connsiteX5" fmla="*/ 227279 w 7605905"/>
              <a:gd name="connsiteY5" fmla="*/ 3562076 h 3805595"/>
              <a:gd name="connsiteX6" fmla="*/ 502127 w 7605905"/>
              <a:gd name="connsiteY6" fmla="*/ 3493422 h 3805595"/>
              <a:gd name="connsiteX7" fmla="*/ 793036 w 7605905"/>
              <a:gd name="connsiteY7" fmla="*/ 3482794 h 3805595"/>
              <a:gd name="connsiteX8" fmla="*/ 903829 w 7605905"/>
              <a:gd name="connsiteY8" fmla="*/ 3499033 h 3805595"/>
              <a:gd name="connsiteX9" fmla="*/ 1157535 w 7605905"/>
              <a:gd name="connsiteY9" fmla="*/ 3176615 h 3805595"/>
              <a:gd name="connsiteX10" fmla="*/ 1575094 w 7605905"/>
              <a:gd name="connsiteY10" fmla="*/ 2817197 h 3805595"/>
              <a:gd name="connsiteX11" fmla="*/ 1886440 w 7605905"/>
              <a:gd name="connsiteY11" fmla="*/ 2627293 h 3805595"/>
              <a:gd name="connsiteX12" fmla="*/ 2078925 w 7605905"/>
              <a:gd name="connsiteY12" fmla="*/ 2568651 h 3805595"/>
              <a:gd name="connsiteX13" fmla="*/ 2219931 w 7605905"/>
              <a:gd name="connsiteY13" fmla="*/ 2552920 h 3805595"/>
              <a:gd name="connsiteX14" fmla="*/ 2283357 w 7605905"/>
              <a:gd name="connsiteY14" fmla="*/ 2552920 h 3805595"/>
              <a:gd name="connsiteX15" fmla="*/ 2367926 w 7605905"/>
              <a:gd name="connsiteY15" fmla="*/ 2616347 h 3805595"/>
              <a:gd name="connsiteX16" fmla="*/ 2526492 w 7605905"/>
              <a:gd name="connsiteY16" fmla="*/ 2756727 h 3805595"/>
              <a:gd name="connsiteX17" fmla="*/ 2727343 w 7605905"/>
              <a:gd name="connsiteY17" fmla="*/ 2568777 h 3805595"/>
              <a:gd name="connsiteX18" fmla="*/ 2833054 w 7605905"/>
              <a:gd name="connsiteY18" fmla="*/ 2529323 h 3805595"/>
              <a:gd name="connsiteX19" fmla="*/ 2970479 w 7605905"/>
              <a:gd name="connsiteY19" fmla="*/ 2494779 h 3805595"/>
              <a:gd name="connsiteX20" fmla="*/ 3171329 w 7605905"/>
              <a:gd name="connsiteY20" fmla="*/ 2341498 h 3805595"/>
              <a:gd name="connsiteX21" fmla="*/ 3285032 w 7605905"/>
              <a:gd name="connsiteY21" fmla="*/ 2288892 h 3805595"/>
              <a:gd name="connsiteX22" fmla="*/ 3440892 w 7605905"/>
              <a:gd name="connsiteY22" fmla="*/ 2235787 h 3805595"/>
              <a:gd name="connsiteX23" fmla="*/ 3736883 w 7605905"/>
              <a:gd name="connsiteY23" fmla="*/ 1913368 h 3805595"/>
              <a:gd name="connsiteX24" fmla="*/ 3903566 w 7605905"/>
              <a:gd name="connsiteY24" fmla="*/ 1715474 h 3805595"/>
              <a:gd name="connsiteX25" fmla="*/ 4165013 w 7605905"/>
              <a:gd name="connsiteY25" fmla="*/ 1681054 h 3805595"/>
              <a:gd name="connsiteX26" fmla="*/ 4376435 w 7605905"/>
              <a:gd name="connsiteY26" fmla="*/ 1575093 h 3805595"/>
              <a:gd name="connsiteX27" fmla="*/ 4577285 w 7605905"/>
              <a:gd name="connsiteY27" fmla="*/ 1633234 h 3805595"/>
              <a:gd name="connsiteX28" fmla="*/ 4810100 w 7605905"/>
              <a:gd name="connsiteY28" fmla="*/ 1435214 h 3805595"/>
              <a:gd name="connsiteX29" fmla="*/ 4936703 w 7605905"/>
              <a:gd name="connsiteY29" fmla="*/ 1363671 h 3805595"/>
              <a:gd name="connsiteX30" fmla="*/ 5050404 w 7605905"/>
              <a:gd name="connsiteY30" fmla="*/ 1311066 h 3805595"/>
              <a:gd name="connsiteX31" fmla="*/ 5227408 w 7605905"/>
              <a:gd name="connsiteY31" fmla="*/ 1448240 h 3805595"/>
              <a:gd name="connsiteX32" fmla="*/ 5338405 w 7605905"/>
              <a:gd name="connsiteY32" fmla="*/ 1490525 h 3805595"/>
              <a:gd name="connsiteX33" fmla="*/ 5475829 w 7605905"/>
              <a:gd name="connsiteY33" fmla="*/ 1511667 h 3805595"/>
              <a:gd name="connsiteX34" fmla="*/ 5544541 w 7605905"/>
              <a:gd name="connsiteY34" fmla="*/ 1511667 h 3805595"/>
              <a:gd name="connsiteX35" fmla="*/ 5771820 w 7605905"/>
              <a:gd name="connsiteY35" fmla="*/ 1326673 h 3805595"/>
              <a:gd name="connsiteX36" fmla="*/ 5919815 w 7605905"/>
              <a:gd name="connsiteY36" fmla="*/ 1141678 h 3805595"/>
              <a:gd name="connsiteX37" fmla="*/ 6020240 w 7605905"/>
              <a:gd name="connsiteY37" fmla="*/ 1035967 h 3805595"/>
              <a:gd name="connsiteX38" fmla="*/ 6202655 w 7605905"/>
              <a:gd name="connsiteY38" fmla="*/ 925346 h 3805595"/>
              <a:gd name="connsiteX39" fmla="*/ 6456236 w 7605905"/>
              <a:gd name="connsiteY39" fmla="*/ 879856 h 3805595"/>
              <a:gd name="connsiteX40" fmla="*/ 6675648 w 7605905"/>
              <a:gd name="connsiteY40" fmla="*/ 729405 h 3805595"/>
              <a:gd name="connsiteX41" fmla="*/ 6908213 w 7605905"/>
              <a:gd name="connsiteY41" fmla="*/ 449271 h 3805595"/>
              <a:gd name="connsiteX42" fmla="*/ 7146062 w 7605905"/>
              <a:gd name="connsiteY42" fmla="*/ 623694 h 3805595"/>
              <a:gd name="connsiteX43" fmla="*/ 7352199 w 7605905"/>
              <a:gd name="connsiteY43" fmla="*/ 549697 h 3805595"/>
              <a:gd name="connsiteX44" fmla="*/ 7605905 w 7605905"/>
              <a:gd name="connsiteY44" fmla="*/ 0 h 3805595"/>
              <a:gd name="connsiteX0" fmla="*/ 7605905 w 7605905"/>
              <a:gd name="connsiteY0" fmla="*/ 0 h 3805595"/>
              <a:gd name="connsiteX1" fmla="*/ 7600620 w 7605905"/>
              <a:gd name="connsiteY1" fmla="*/ 3805595 h 3805595"/>
              <a:gd name="connsiteX2" fmla="*/ 0 w 7605905"/>
              <a:gd name="connsiteY2" fmla="*/ 3805595 h 3805595"/>
              <a:gd name="connsiteX3" fmla="*/ 0 w 7605905"/>
              <a:gd name="connsiteY3" fmla="*/ 3668171 h 3805595"/>
              <a:gd name="connsiteX4" fmla="*/ 55435 w 7605905"/>
              <a:gd name="connsiteY4" fmla="*/ 3636208 h 3805595"/>
              <a:gd name="connsiteX5" fmla="*/ 227279 w 7605905"/>
              <a:gd name="connsiteY5" fmla="*/ 3562076 h 3805595"/>
              <a:gd name="connsiteX6" fmla="*/ 502127 w 7605905"/>
              <a:gd name="connsiteY6" fmla="*/ 3493422 h 3805595"/>
              <a:gd name="connsiteX7" fmla="*/ 793036 w 7605905"/>
              <a:gd name="connsiteY7" fmla="*/ 3482794 h 3805595"/>
              <a:gd name="connsiteX8" fmla="*/ 903829 w 7605905"/>
              <a:gd name="connsiteY8" fmla="*/ 3499033 h 3805595"/>
              <a:gd name="connsiteX9" fmla="*/ 1157535 w 7605905"/>
              <a:gd name="connsiteY9" fmla="*/ 3176615 h 3805595"/>
              <a:gd name="connsiteX10" fmla="*/ 1575094 w 7605905"/>
              <a:gd name="connsiteY10" fmla="*/ 2817197 h 3805595"/>
              <a:gd name="connsiteX11" fmla="*/ 1886440 w 7605905"/>
              <a:gd name="connsiteY11" fmla="*/ 2627293 h 3805595"/>
              <a:gd name="connsiteX12" fmla="*/ 2078925 w 7605905"/>
              <a:gd name="connsiteY12" fmla="*/ 2568651 h 3805595"/>
              <a:gd name="connsiteX13" fmla="*/ 2219931 w 7605905"/>
              <a:gd name="connsiteY13" fmla="*/ 2552920 h 3805595"/>
              <a:gd name="connsiteX14" fmla="*/ 2283357 w 7605905"/>
              <a:gd name="connsiteY14" fmla="*/ 2552920 h 3805595"/>
              <a:gd name="connsiteX15" fmla="*/ 2367926 w 7605905"/>
              <a:gd name="connsiteY15" fmla="*/ 2616347 h 3805595"/>
              <a:gd name="connsiteX16" fmla="*/ 2526492 w 7605905"/>
              <a:gd name="connsiteY16" fmla="*/ 2756727 h 3805595"/>
              <a:gd name="connsiteX17" fmla="*/ 2727343 w 7605905"/>
              <a:gd name="connsiteY17" fmla="*/ 2568777 h 3805595"/>
              <a:gd name="connsiteX18" fmla="*/ 2833054 w 7605905"/>
              <a:gd name="connsiteY18" fmla="*/ 2529323 h 3805595"/>
              <a:gd name="connsiteX19" fmla="*/ 2970479 w 7605905"/>
              <a:gd name="connsiteY19" fmla="*/ 2494779 h 3805595"/>
              <a:gd name="connsiteX20" fmla="*/ 3171329 w 7605905"/>
              <a:gd name="connsiteY20" fmla="*/ 2341498 h 3805595"/>
              <a:gd name="connsiteX21" fmla="*/ 3285032 w 7605905"/>
              <a:gd name="connsiteY21" fmla="*/ 2288892 h 3805595"/>
              <a:gd name="connsiteX22" fmla="*/ 3440892 w 7605905"/>
              <a:gd name="connsiteY22" fmla="*/ 2235787 h 3805595"/>
              <a:gd name="connsiteX23" fmla="*/ 3736883 w 7605905"/>
              <a:gd name="connsiteY23" fmla="*/ 1913368 h 3805595"/>
              <a:gd name="connsiteX24" fmla="*/ 3903566 w 7605905"/>
              <a:gd name="connsiteY24" fmla="*/ 1715474 h 3805595"/>
              <a:gd name="connsiteX25" fmla="*/ 4165013 w 7605905"/>
              <a:gd name="connsiteY25" fmla="*/ 1681054 h 3805595"/>
              <a:gd name="connsiteX26" fmla="*/ 4376435 w 7605905"/>
              <a:gd name="connsiteY26" fmla="*/ 1575093 h 3805595"/>
              <a:gd name="connsiteX27" fmla="*/ 4577285 w 7605905"/>
              <a:gd name="connsiteY27" fmla="*/ 1633234 h 3805595"/>
              <a:gd name="connsiteX28" fmla="*/ 4810100 w 7605905"/>
              <a:gd name="connsiteY28" fmla="*/ 1435214 h 3805595"/>
              <a:gd name="connsiteX29" fmla="*/ 4936703 w 7605905"/>
              <a:gd name="connsiteY29" fmla="*/ 1363671 h 3805595"/>
              <a:gd name="connsiteX30" fmla="*/ 5050404 w 7605905"/>
              <a:gd name="connsiteY30" fmla="*/ 1311066 h 3805595"/>
              <a:gd name="connsiteX31" fmla="*/ 5227408 w 7605905"/>
              <a:gd name="connsiteY31" fmla="*/ 1448240 h 3805595"/>
              <a:gd name="connsiteX32" fmla="*/ 5338405 w 7605905"/>
              <a:gd name="connsiteY32" fmla="*/ 1490525 h 3805595"/>
              <a:gd name="connsiteX33" fmla="*/ 5475829 w 7605905"/>
              <a:gd name="connsiteY33" fmla="*/ 1511667 h 3805595"/>
              <a:gd name="connsiteX34" fmla="*/ 5544541 w 7605905"/>
              <a:gd name="connsiteY34" fmla="*/ 1511667 h 3805595"/>
              <a:gd name="connsiteX35" fmla="*/ 5771820 w 7605905"/>
              <a:gd name="connsiteY35" fmla="*/ 1326673 h 3805595"/>
              <a:gd name="connsiteX36" fmla="*/ 5919815 w 7605905"/>
              <a:gd name="connsiteY36" fmla="*/ 1141678 h 3805595"/>
              <a:gd name="connsiteX37" fmla="*/ 6020240 w 7605905"/>
              <a:gd name="connsiteY37" fmla="*/ 1035967 h 3805595"/>
              <a:gd name="connsiteX38" fmla="*/ 6202655 w 7605905"/>
              <a:gd name="connsiteY38" fmla="*/ 925346 h 3805595"/>
              <a:gd name="connsiteX39" fmla="*/ 6456236 w 7605905"/>
              <a:gd name="connsiteY39" fmla="*/ 879856 h 3805595"/>
              <a:gd name="connsiteX40" fmla="*/ 6675648 w 7605905"/>
              <a:gd name="connsiteY40" fmla="*/ 729405 h 3805595"/>
              <a:gd name="connsiteX41" fmla="*/ 6908213 w 7605905"/>
              <a:gd name="connsiteY41" fmla="*/ 449271 h 3805595"/>
              <a:gd name="connsiteX42" fmla="*/ 7146062 w 7605905"/>
              <a:gd name="connsiteY42" fmla="*/ 623694 h 3805595"/>
              <a:gd name="connsiteX43" fmla="*/ 7352199 w 7605905"/>
              <a:gd name="connsiteY43" fmla="*/ 549697 h 3805595"/>
              <a:gd name="connsiteX44" fmla="*/ 7605905 w 7605905"/>
              <a:gd name="connsiteY44" fmla="*/ 0 h 3805595"/>
              <a:gd name="connsiteX0" fmla="*/ 7605905 w 7605905"/>
              <a:gd name="connsiteY0" fmla="*/ 0 h 3805595"/>
              <a:gd name="connsiteX1" fmla="*/ 7600620 w 7605905"/>
              <a:gd name="connsiteY1" fmla="*/ 3805595 h 3805595"/>
              <a:gd name="connsiteX2" fmla="*/ 0 w 7605905"/>
              <a:gd name="connsiteY2" fmla="*/ 3805595 h 3805595"/>
              <a:gd name="connsiteX3" fmla="*/ 0 w 7605905"/>
              <a:gd name="connsiteY3" fmla="*/ 3668171 h 3805595"/>
              <a:gd name="connsiteX4" fmla="*/ 55435 w 7605905"/>
              <a:gd name="connsiteY4" fmla="*/ 3636208 h 3805595"/>
              <a:gd name="connsiteX5" fmla="*/ 227279 w 7605905"/>
              <a:gd name="connsiteY5" fmla="*/ 3562076 h 3805595"/>
              <a:gd name="connsiteX6" fmla="*/ 502127 w 7605905"/>
              <a:gd name="connsiteY6" fmla="*/ 3493422 h 3805595"/>
              <a:gd name="connsiteX7" fmla="*/ 793036 w 7605905"/>
              <a:gd name="connsiteY7" fmla="*/ 3482794 h 3805595"/>
              <a:gd name="connsiteX8" fmla="*/ 898442 w 7605905"/>
              <a:gd name="connsiteY8" fmla="*/ 3477507 h 3805595"/>
              <a:gd name="connsiteX9" fmla="*/ 1157535 w 7605905"/>
              <a:gd name="connsiteY9" fmla="*/ 3176615 h 3805595"/>
              <a:gd name="connsiteX10" fmla="*/ 1575094 w 7605905"/>
              <a:gd name="connsiteY10" fmla="*/ 2817197 h 3805595"/>
              <a:gd name="connsiteX11" fmla="*/ 1886440 w 7605905"/>
              <a:gd name="connsiteY11" fmla="*/ 2627293 h 3805595"/>
              <a:gd name="connsiteX12" fmla="*/ 2078925 w 7605905"/>
              <a:gd name="connsiteY12" fmla="*/ 2568651 h 3805595"/>
              <a:gd name="connsiteX13" fmla="*/ 2219931 w 7605905"/>
              <a:gd name="connsiteY13" fmla="*/ 2552920 h 3805595"/>
              <a:gd name="connsiteX14" fmla="*/ 2283357 w 7605905"/>
              <a:gd name="connsiteY14" fmla="*/ 2552920 h 3805595"/>
              <a:gd name="connsiteX15" fmla="*/ 2367926 w 7605905"/>
              <a:gd name="connsiteY15" fmla="*/ 2616347 h 3805595"/>
              <a:gd name="connsiteX16" fmla="*/ 2526492 w 7605905"/>
              <a:gd name="connsiteY16" fmla="*/ 2756727 h 3805595"/>
              <a:gd name="connsiteX17" fmla="*/ 2727343 w 7605905"/>
              <a:gd name="connsiteY17" fmla="*/ 2568777 h 3805595"/>
              <a:gd name="connsiteX18" fmla="*/ 2833054 w 7605905"/>
              <a:gd name="connsiteY18" fmla="*/ 2529323 h 3805595"/>
              <a:gd name="connsiteX19" fmla="*/ 2970479 w 7605905"/>
              <a:gd name="connsiteY19" fmla="*/ 2494779 h 3805595"/>
              <a:gd name="connsiteX20" fmla="*/ 3171329 w 7605905"/>
              <a:gd name="connsiteY20" fmla="*/ 2341498 h 3805595"/>
              <a:gd name="connsiteX21" fmla="*/ 3285032 w 7605905"/>
              <a:gd name="connsiteY21" fmla="*/ 2288892 h 3805595"/>
              <a:gd name="connsiteX22" fmla="*/ 3440892 w 7605905"/>
              <a:gd name="connsiteY22" fmla="*/ 2235787 h 3805595"/>
              <a:gd name="connsiteX23" fmla="*/ 3736883 w 7605905"/>
              <a:gd name="connsiteY23" fmla="*/ 1913368 h 3805595"/>
              <a:gd name="connsiteX24" fmla="*/ 3903566 w 7605905"/>
              <a:gd name="connsiteY24" fmla="*/ 1715474 h 3805595"/>
              <a:gd name="connsiteX25" fmla="*/ 4165013 w 7605905"/>
              <a:gd name="connsiteY25" fmla="*/ 1681054 h 3805595"/>
              <a:gd name="connsiteX26" fmla="*/ 4376435 w 7605905"/>
              <a:gd name="connsiteY26" fmla="*/ 1575093 h 3805595"/>
              <a:gd name="connsiteX27" fmla="*/ 4577285 w 7605905"/>
              <a:gd name="connsiteY27" fmla="*/ 1633234 h 3805595"/>
              <a:gd name="connsiteX28" fmla="*/ 4810100 w 7605905"/>
              <a:gd name="connsiteY28" fmla="*/ 1435214 h 3805595"/>
              <a:gd name="connsiteX29" fmla="*/ 4936703 w 7605905"/>
              <a:gd name="connsiteY29" fmla="*/ 1363671 h 3805595"/>
              <a:gd name="connsiteX30" fmla="*/ 5050404 w 7605905"/>
              <a:gd name="connsiteY30" fmla="*/ 1311066 h 3805595"/>
              <a:gd name="connsiteX31" fmla="*/ 5227408 w 7605905"/>
              <a:gd name="connsiteY31" fmla="*/ 1448240 h 3805595"/>
              <a:gd name="connsiteX32" fmla="*/ 5338405 w 7605905"/>
              <a:gd name="connsiteY32" fmla="*/ 1490525 h 3805595"/>
              <a:gd name="connsiteX33" fmla="*/ 5475829 w 7605905"/>
              <a:gd name="connsiteY33" fmla="*/ 1511667 h 3805595"/>
              <a:gd name="connsiteX34" fmla="*/ 5544541 w 7605905"/>
              <a:gd name="connsiteY34" fmla="*/ 1511667 h 3805595"/>
              <a:gd name="connsiteX35" fmla="*/ 5771820 w 7605905"/>
              <a:gd name="connsiteY35" fmla="*/ 1326673 h 3805595"/>
              <a:gd name="connsiteX36" fmla="*/ 5919815 w 7605905"/>
              <a:gd name="connsiteY36" fmla="*/ 1141678 h 3805595"/>
              <a:gd name="connsiteX37" fmla="*/ 6020240 w 7605905"/>
              <a:gd name="connsiteY37" fmla="*/ 1035967 h 3805595"/>
              <a:gd name="connsiteX38" fmla="*/ 6202655 w 7605905"/>
              <a:gd name="connsiteY38" fmla="*/ 925346 h 3805595"/>
              <a:gd name="connsiteX39" fmla="*/ 6456236 w 7605905"/>
              <a:gd name="connsiteY39" fmla="*/ 879856 h 3805595"/>
              <a:gd name="connsiteX40" fmla="*/ 6675648 w 7605905"/>
              <a:gd name="connsiteY40" fmla="*/ 729405 h 3805595"/>
              <a:gd name="connsiteX41" fmla="*/ 6908213 w 7605905"/>
              <a:gd name="connsiteY41" fmla="*/ 449271 h 3805595"/>
              <a:gd name="connsiteX42" fmla="*/ 7146062 w 7605905"/>
              <a:gd name="connsiteY42" fmla="*/ 623694 h 3805595"/>
              <a:gd name="connsiteX43" fmla="*/ 7352199 w 7605905"/>
              <a:gd name="connsiteY43" fmla="*/ 549697 h 3805595"/>
              <a:gd name="connsiteX44" fmla="*/ 7605905 w 7605905"/>
              <a:gd name="connsiteY44" fmla="*/ 0 h 3805595"/>
              <a:gd name="connsiteX0" fmla="*/ 7605905 w 7605905"/>
              <a:gd name="connsiteY0" fmla="*/ 0 h 3805595"/>
              <a:gd name="connsiteX1" fmla="*/ 7600620 w 7605905"/>
              <a:gd name="connsiteY1" fmla="*/ 3805595 h 3805595"/>
              <a:gd name="connsiteX2" fmla="*/ 0 w 7605905"/>
              <a:gd name="connsiteY2" fmla="*/ 3805595 h 3805595"/>
              <a:gd name="connsiteX3" fmla="*/ 0 w 7605905"/>
              <a:gd name="connsiteY3" fmla="*/ 3668171 h 3805595"/>
              <a:gd name="connsiteX4" fmla="*/ 55435 w 7605905"/>
              <a:gd name="connsiteY4" fmla="*/ 3636208 h 3805595"/>
              <a:gd name="connsiteX5" fmla="*/ 227279 w 7605905"/>
              <a:gd name="connsiteY5" fmla="*/ 3562076 h 3805595"/>
              <a:gd name="connsiteX6" fmla="*/ 502127 w 7605905"/>
              <a:gd name="connsiteY6" fmla="*/ 3493422 h 3805595"/>
              <a:gd name="connsiteX7" fmla="*/ 793036 w 7605905"/>
              <a:gd name="connsiteY7" fmla="*/ 3482794 h 3805595"/>
              <a:gd name="connsiteX8" fmla="*/ 898442 w 7605905"/>
              <a:gd name="connsiteY8" fmla="*/ 3477507 h 3805595"/>
              <a:gd name="connsiteX9" fmla="*/ 1114432 w 7605905"/>
              <a:gd name="connsiteY9" fmla="*/ 3149708 h 3805595"/>
              <a:gd name="connsiteX10" fmla="*/ 1575094 w 7605905"/>
              <a:gd name="connsiteY10" fmla="*/ 2817197 h 3805595"/>
              <a:gd name="connsiteX11" fmla="*/ 1886440 w 7605905"/>
              <a:gd name="connsiteY11" fmla="*/ 2627293 h 3805595"/>
              <a:gd name="connsiteX12" fmla="*/ 2078925 w 7605905"/>
              <a:gd name="connsiteY12" fmla="*/ 2568651 h 3805595"/>
              <a:gd name="connsiteX13" fmla="*/ 2219931 w 7605905"/>
              <a:gd name="connsiteY13" fmla="*/ 2552920 h 3805595"/>
              <a:gd name="connsiteX14" fmla="*/ 2283357 w 7605905"/>
              <a:gd name="connsiteY14" fmla="*/ 2552920 h 3805595"/>
              <a:gd name="connsiteX15" fmla="*/ 2367926 w 7605905"/>
              <a:gd name="connsiteY15" fmla="*/ 2616347 h 3805595"/>
              <a:gd name="connsiteX16" fmla="*/ 2526492 w 7605905"/>
              <a:gd name="connsiteY16" fmla="*/ 2756727 h 3805595"/>
              <a:gd name="connsiteX17" fmla="*/ 2727343 w 7605905"/>
              <a:gd name="connsiteY17" fmla="*/ 2568777 h 3805595"/>
              <a:gd name="connsiteX18" fmla="*/ 2833054 w 7605905"/>
              <a:gd name="connsiteY18" fmla="*/ 2529323 h 3805595"/>
              <a:gd name="connsiteX19" fmla="*/ 2970479 w 7605905"/>
              <a:gd name="connsiteY19" fmla="*/ 2494779 h 3805595"/>
              <a:gd name="connsiteX20" fmla="*/ 3171329 w 7605905"/>
              <a:gd name="connsiteY20" fmla="*/ 2341498 h 3805595"/>
              <a:gd name="connsiteX21" fmla="*/ 3285032 w 7605905"/>
              <a:gd name="connsiteY21" fmla="*/ 2288892 h 3805595"/>
              <a:gd name="connsiteX22" fmla="*/ 3440892 w 7605905"/>
              <a:gd name="connsiteY22" fmla="*/ 2235787 h 3805595"/>
              <a:gd name="connsiteX23" fmla="*/ 3736883 w 7605905"/>
              <a:gd name="connsiteY23" fmla="*/ 1913368 h 3805595"/>
              <a:gd name="connsiteX24" fmla="*/ 3903566 w 7605905"/>
              <a:gd name="connsiteY24" fmla="*/ 1715474 h 3805595"/>
              <a:gd name="connsiteX25" fmla="*/ 4165013 w 7605905"/>
              <a:gd name="connsiteY25" fmla="*/ 1681054 h 3805595"/>
              <a:gd name="connsiteX26" fmla="*/ 4376435 w 7605905"/>
              <a:gd name="connsiteY26" fmla="*/ 1575093 h 3805595"/>
              <a:gd name="connsiteX27" fmla="*/ 4577285 w 7605905"/>
              <a:gd name="connsiteY27" fmla="*/ 1633234 h 3805595"/>
              <a:gd name="connsiteX28" fmla="*/ 4810100 w 7605905"/>
              <a:gd name="connsiteY28" fmla="*/ 1435214 h 3805595"/>
              <a:gd name="connsiteX29" fmla="*/ 4936703 w 7605905"/>
              <a:gd name="connsiteY29" fmla="*/ 1363671 h 3805595"/>
              <a:gd name="connsiteX30" fmla="*/ 5050404 w 7605905"/>
              <a:gd name="connsiteY30" fmla="*/ 1311066 h 3805595"/>
              <a:gd name="connsiteX31" fmla="*/ 5227408 w 7605905"/>
              <a:gd name="connsiteY31" fmla="*/ 1448240 h 3805595"/>
              <a:gd name="connsiteX32" fmla="*/ 5338405 w 7605905"/>
              <a:gd name="connsiteY32" fmla="*/ 1490525 h 3805595"/>
              <a:gd name="connsiteX33" fmla="*/ 5475829 w 7605905"/>
              <a:gd name="connsiteY33" fmla="*/ 1511667 h 3805595"/>
              <a:gd name="connsiteX34" fmla="*/ 5544541 w 7605905"/>
              <a:gd name="connsiteY34" fmla="*/ 1511667 h 3805595"/>
              <a:gd name="connsiteX35" fmla="*/ 5771820 w 7605905"/>
              <a:gd name="connsiteY35" fmla="*/ 1326673 h 3805595"/>
              <a:gd name="connsiteX36" fmla="*/ 5919815 w 7605905"/>
              <a:gd name="connsiteY36" fmla="*/ 1141678 h 3805595"/>
              <a:gd name="connsiteX37" fmla="*/ 6020240 w 7605905"/>
              <a:gd name="connsiteY37" fmla="*/ 1035967 h 3805595"/>
              <a:gd name="connsiteX38" fmla="*/ 6202655 w 7605905"/>
              <a:gd name="connsiteY38" fmla="*/ 925346 h 3805595"/>
              <a:gd name="connsiteX39" fmla="*/ 6456236 w 7605905"/>
              <a:gd name="connsiteY39" fmla="*/ 879856 h 3805595"/>
              <a:gd name="connsiteX40" fmla="*/ 6675648 w 7605905"/>
              <a:gd name="connsiteY40" fmla="*/ 729405 h 3805595"/>
              <a:gd name="connsiteX41" fmla="*/ 6908213 w 7605905"/>
              <a:gd name="connsiteY41" fmla="*/ 449271 h 3805595"/>
              <a:gd name="connsiteX42" fmla="*/ 7146062 w 7605905"/>
              <a:gd name="connsiteY42" fmla="*/ 623694 h 3805595"/>
              <a:gd name="connsiteX43" fmla="*/ 7352199 w 7605905"/>
              <a:gd name="connsiteY43" fmla="*/ 549697 h 3805595"/>
              <a:gd name="connsiteX44" fmla="*/ 7605905 w 7605905"/>
              <a:gd name="connsiteY44" fmla="*/ 0 h 3805595"/>
              <a:gd name="connsiteX0" fmla="*/ 7605905 w 7605905"/>
              <a:gd name="connsiteY0" fmla="*/ 0 h 3805595"/>
              <a:gd name="connsiteX1" fmla="*/ 7600620 w 7605905"/>
              <a:gd name="connsiteY1" fmla="*/ 3805595 h 3805595"/>
              <a:gd name="connsiteX2" fmla="*/ 0 w 7605905"/>
              <a:gd name="connsiteY2" fmla="*/ 3805595 h 3805595"/>
              <a:gd name="connsiteX3" fmla="*/ 0 w 7605905"/>
              <a:gd name="connsiteY3" fmla="*/ 3668171 h 3805595"/>
              <a:gd name="connsiteX4" fmla="*/ 55435 w 7605905"/>
              <a:gd name="connsiteY4" fmla="*/ 3636208 h 3805595"/>
              <a:gd name="connsiteX5" fmla="*/ 227279 w 7605905"/>
              <a:gd name="connsiteY5" fmla="*/ 3562076 h 3805595"/>
              <a:gd name="connsiteX6" fmla="*/ 502127 w 7605905"/>
              <a:gd name="connsiteY6" fmla="*/ 3493422 h 3805595"/>
              <a:gd name="connsiteX7" fmla="*/ 793036 w 7605905"/>
              <a:gd name="connsiteY7" fmla="*/ 3482794 h 3805595"/>
              <a:gd name="connsiteX8" fmla="*/ 898442 w 7605905"/>
              <a:gd name="connsiteY8" fmla="*/ 3477507 h 3805595"/>
              <a:gd name="connsiteX9" fmla="*/ 1114432 w 7605905"/>
              <a:gd name="connsiteY9" fmla="*/ 3149708 h 3805595"/>
              <a:gd name="connsiteX10" fmla="*/ 1558930 w 7605905"/>
              <a:gd name="connsiteY10" fmla="*/ 2747238 h 3805595"/>
              <a:gd name="connsiteX11" fmla="*/ 1886440 w 7605905"/>
              <a:gd name="connsiteY11" fmla="*/ 2627293 h 3805595"/>
              <a:gd name="connsiteX12" fmla="*/ 2078925 w 7605905"/>
              <a:gd name="connsiteY12" fmla="*/ 2568651 h 3805595"/>
              <a:gd name="connsiteX13" fmla="*/ 2219931 w 7605905"/>
              <a:gd name="connsiteY13" fmla="*/ 2552920 h 3805595"/>
              <a:gd name="connsiteX14" fmla="*/ 2283357 w 7605905"/>
              <a:gd name="connsiteY14" fmla="*/ 2552920 h 3805595"/>
              <a:gd name="connsiteX15" fmla="*/ 2367926 w 7605905"/>
              <a:gd name="connsiteY15" fmla="*/ 2616347 h 3805595"/>
              <a:gd name="connsiteX16" fmla="*/ 2526492 w 7605905"/>
              <a:gd name="connsiteY16" fmla="*/ 2756727 h 3805595"/>
              <a:gd name="connsiteX17" fmla="*/ 2727343 w 7605905"/>
              <a:gd name="connsiteY17" fmla="*/ 2568777 h 3805595"/>
              <a:gd name="connsiteX18" fmla="*/ 2833054 w 7605905"/>
              <a:gd name="connsiteY18" fmla="*/ 2529323 h 3805595"/>
              <a:gd name="connsiteX19" fmla="*/ 2970479 w 7605905"/>
              <a:gd name="connsiteY19" fmla="*/ 2494779 h 3805595"/>
              <a:gd name="connsiteX20" fmla="*/ 3171329 w 7605905"/>
              <a:gd name="connsiteY20" fmla="*/ 2341498 h 3805595"/>
              <a:gd name="connsiteX21" fmla="*/ 3285032 w 7605905"/>
              <a:gd name="connsiteY21" fmla="*/ 2288892 h 3805595"/>
              <a:gd name="connsiteX22" fmla="*/ 3440892 w 7605905"/>
              <a:gd name="connsiteY22" fmla="*/ 2235787 h 3805595"/>
              <a:gd name="connsiteX23" fmla="*/ 3736883 w 7605905"/>
              <a:gd name="connsiteY23" fmla="*/ 1913368 h 3805595"/>
              <a:gd name="connsiteX24" fmla="*/ 3903566 w 7605905"/>
              <a:gd name="connsiteY24" fmla="*/ 1715474 h 3805595"/>
              <a:gd name="connsiteX25" fmla="*/ 4165013 w 7605905"/>
              <a:gd name="connsiteY25" fmla="*/ 1681054 h 3805595"/>
              <a:gd name="connsiteX26" fmla="*/ 4376435 w 7605905"/>
              <a:gd name="connsiteY26" fmla="*/ 1575093 h 3805595"/>
              <a:gd name="connsiteX27" fmla="*/ 4577285 w 7605905"/>
              <a:gd name="connsiteY27" fmla="*/ 1633234 h 3805595"/>
              <a:gd name="connsiteX28" fmla="*/ 4810100 w 7605905"/>
              <a:gd name="connsiteY28" fmla="*/ 1435214 h 3805595"/>
              <a:gd name="connsiteX29" fmla="*/ 4936703 w 7605905"/>
              <a:gd name="connsiteY29" fmla="*/ 1363671 h 3805595"/>
              <a:gd name="connsiteX30" fmla="*/ 5050404 w 7605905"/>
              <a:gd name="connsiteY30" fmla="*/ 1311066 h 3805595"/>
              <a:gd name="connsiteX31" fmla="*/ 5227408 w 7605905"/>
              <a:gd name="connsiteY31" fmla="*/ 1448240 h 3805595"/>
              <a:gd name="connsiteX32" fmla="*/ 5338405 w 7605905"/>
              <a:gd name="connsiteY32" fmla="*/ 1490525 h 3805595"/>
              <a:gd name="connsiteX33" fmla="*/ 5475829 w 7605905"/>
              <a:gd name="connsiteY33" fmla="*/ 1511667 h 3805595"/>
              <a:gd name="connsiteX34" fmla="*/ 5544541 w 7605905"/>
              <a:gd name="connsiteY34" fmla="*/ 1511667 h 3805595"/>
              <a:gd name="connsiteX35" fmla="*/ 5771820 w 7605905"/>
              <a:gd name="connsiteY35" fmla="*/ 1326673 h 3805595"/>
              <a:gd name="connsiteX36" fmla="*/ 5919815 w 7605905"/>
              <a:gd name="connsiteY36" fmla="*/ 1141678 h 3805595"/>
              <a:gd name="connsiteX37" fmla="*/ 6020240 w 7605905"/>
              <a:gd name="connsiteY37" fmla="*/ 1035967 h 3805595"/>
              <a:gd name="connsiteX38" fmla="*/ 6202655 w 7605905"/>
              <a:gd name="connsiteY38" fmla="*/ 925346 h 3805595"/>
              <a:gd name="connsiteX39" fmla="*/ 6456236 w 7605905"/>
              <a:gd name="connsiteY39" fmla="*/ 879856 h 3805595"/>
              <a:gd name="connsiteX40" fmla="*/ 6675648 w 7605905"/>
              <a:gd name="connsiteY40" fmla="*/ 729405 h 3805595"/>
              <a:gd name="connsiteX41" fmla="*/ 6908213 w 7605905"/>
              <a:gd name="connsiteY41" fmla="*/ 449271 h 3805595"/>
              <a:gd name="connsiteX42" fmla="*/ 7146062 w 7605905"/>
              <a:gd name="connsiteY42" fmla="*/ 623694 h 3805595"/>
              <a:gd name="connsiteX43" fmla="*/ 7352199 w 7605905"/>
              <a:gd name="connsiteY43" fmla="*/ 549697 h 3805595"/>
              <a:gd name="connsiteX44" fmla="*/ 7605905 w 7605905"/>
              <a:gd name="connsiteY44" fmla="*/ 0 h 3805595"/>
              <a:gd name="connsiteX0" fmla="*/ 7605905 w 7605905"/>
              <a:gd name="connsiteY0" fmla="*/ 0 h 3805595"/>
              <a:gd name="connsiteX1" fmla="*/ 7600620 w 7605905"/>
              <a:gd name="connsiteY1" fmla="*/ 3805595 h 3805595"/>
              <a:gd name="connsiteX2" fmla="*/ 0 w 7605905"/>
              <a:gd name="connsiteY2" fmla="*/ 3805595 h 3805595"/>
              <a:gd name="connsiteX3" fmla="*/ 0 w 7605905"/>
              <a:gd name="connsiteY3" fmla="*/ 3668171 h 3805595"/>
              <a:gd name="connsiteX4" fmla="*/ 55435 w 7605905"/>
              <a:gd name="connsiteY4" fmla="*/ 3636208 h 3805595"/>
              <a:gd name="connsiteX5" fmla="*/ 227279 w 7605905"/>
              <a:gd name="connsiteY5" fmla="*/ 3562076 h 3805595"/>
              <a:gd name="connsiteX6" fmla="*/ 502127 w 7605905"/>
              <a:gd name="connsiteY6" fmla="*/ 3493422 h 3805595"/>
              <a:gd name="connsiteX7" fmla="*/ 793036 w 7605905"/>
              <a:gd name="connsiteY7" fmla="*/ 3482794 h 3805595"/>
              <a:gd name="connsiteX8" fmla="*/ 898442 w 7605905"/>
              <a:gd name="connsiteY8" fmla="*/ 3477507 h 3805595"/>
              <a:gd name="connsiteX9" fmla="*/ 1114432 w 7605905"/>
              <a:gd name="connsiteY9" fmla="*/ 3149708 h 3805595"/>
              <a:gd name="connsiteX10" fmla="*/ 1558930 w 7605905"/>
              <a:gd name="connsiteY10" fmla="*/ 2747238 h 3805595"/>
              <a:gd name="connsiteX11" fmla="*/ 1886440 w 7605905"/>
              <a:gd name="connsiteY11" fmla="*/ 2573479 h 3805595"/>
              <a:gd name="connsiteX12" fmla="*/ 2078925 w 7605905"/>
              <a:gd name="connsiteY12" fmla="*/ 2568651 h 3805595"/>
              <a:gd name="connsiteX13" fmla="*/ 2219931 w 7605905"/>
              <a:gd name="connsiteY13" fmla="*/ 2552920 h 3805595"/>
              <a:gd name="connsiteX14" fmla="*/ 2283357 w 7605905"/>
              <a:gd name="connsiteY14" fmla="*/ 2552920 h 3805595"/>
              <a:gd name="connsiteX15" fmla="*/ 2367926 w 7605905"/>
              <a:gd name="connsiteY15" fmla="*/ 2616347 h 3805595"/>
              <a:gd name="connsiteX16" fmla="*/ 2526492 w 7605905"/>
              <a:gd name="connsiteY16" fmla="*/ 2756727 h 3805595"/>
              <a:gd name="connsiteX17" fmla="*/ 2727343 w 7605905"/>
              <a:gd name="connsiteY17" fmla="*/ 2568777 h 3805595"/>
              <a:gd name="connsiteX18" fmla="*/ 2833054 w 7605905"/>
              <a:gd name="connsiteY18" fmla="*/ 2529323 h 3805595"/>
              <a:gd name="connsiteX19" fmla="*/ 2970479 w 7605905"/>
              <a:gd name="connsiteY19" fmla="*/ 2494779 h 3805595"/>
              <a:gd name="connsiteX20" fmla="*/ 3171329 w 7605905"/>
              <a:gd name="connsiteY20" fmla="*/ 2341498 h 3805595"/>
              <a:gd name="connsiteX21" fmla="*/ 3285032 w 7605905"/>
              <a:gd name="connsiteY21" fmla="*/ 2288892 h 3805595"/>
              <a:gd name="connsiteX22" fmla="*/ 3440892 w 7605905"/>
              <a:gd name="connsiteY22" fmla="*/ 2235787 h 3805595"/>
              <a:gd name="connsiteX23" fmla="*/ 3736883 w 7605905"/>
              <a:gd name="connsiteY23" fmla="*/ 1913368 h 3805595"/>
              <a:gd name="connsiteX24" fmla="*/ 3903566 w 7605905"/>
              <a:gd name="connsiteY24" fmla="*/ 1715474 h 3805595"/>
              <a:gd name="connsiteX25" fmla="*/ 4165013 w 7605905"/>
              <a:gd name="connsiteY25" fmla="*/ 1681054 h 3805595"/>
              <a:gd name="connsiteX26" fmla="*/ 4376435 w 7605905"/>
              <a:gd name="connsiteY26" fmla="*/ 1575093 h 3805595"/>
              <a:gd name="connsiteX27" fmla="*/ 4577285 w 7605905"/>
              <a:gd name="connsiteY27" fmla="*/ 1633234 h 3805595"/>
              <a:gd name="connsiteX28" fmla="*/ 4810100 w 7605905"/>
              <a:gd name="connsiteY28" fmla="*/ 1435214 h 3805595"/>
              <a:gd name="connsiteX29" fmla="*/ 4936703 w 7605905"/>
              <a:gd name="connsiteY29" fmla="*/ 1363671 h 3805595"/>
              <a:gd name="connsiteX30" fmla="*/ 5050404 w 7605905"/>
              <a:gd name="connsiteY30" fmla="*/ 1311066 h 3805595"/>
              <a:gd name="connsiteX31" fmla="*/ 5227408 w 7605905"/>
              <a:gd name="connsiteY31" fmla="*/ 1448240 h 3805595"/>
              <a:gd name="connsiteX32" fmla="*/ 5338405 w 7605905"/>
              <a:gd name="connsiteY32" fmla="*/ 1490525 h 3805595"/>
              <a:gd name="connsiteX33" fmla="*/ 5475829 w 7605905"/>
              <a:gd name="connsiteY33" fmla="*/ 1511667 h 3805595"/>
              <a:gd name="connsiteX34" fmla="*/ 5544541 w 7605905"/>
              <a:gd name="connsiteY34" fmla="*/ 1511667 h 3805595"/>
              <a:gd name="connsiteX35" fmla="*/ 5771820 w 7605905"/>
              <a:gd name="connsiteY35" fmla="*/ 1326673 h 3805595"/>
              <a:gd name="connsiteX36" fmla="*/ 5919815 w 7605905"/>
              <a:gd name="connsiteY36" fmla="*/ 1141678 h 3805595"/>
              <a:gd name="connsiteX37" fmla="*/ 6020240 w 7605905"/>
              <a:gd name="connsiteY37" fmla="*/ 1035967 h 3805595"/>
              <a:gd name="connsiteX38" fmla="*/ 6202655 w 7605905"/>
              <a:gd name="connsiteY38" fmla="*/ 925346 h 3805595"/>
              <a:gd name="connsiteX39" fmla="*/ 6456236 w 7605905"/>
              <a:gd name="connsiteY39" fmla="*/ 879856 h 3805595"/>
              <a:gd name="connsiteX40" fmla="*/ 6675648 w 7605905"/>
              <a:gd name="connsiteY40" fmla="*/ 729405 h 3805595"/>
              <a:gd name="connsiteX41" fmla="*/ 6908213 w 7605905"/>
              <a:gd name="connsiteY41" fmla="*/ 449271 h 3805595"/>
              <a:gd name="connsiteX42" fmla="*/ 7146062 w 7605905"/>
              <a:gd name="connsiteY42" fmla="*/ 623694 h 3805595"/>
              <a:gd name="connsiteX43" fmla="*/ 7352199 w 7605905"/>
              <a:gd name="connsiteY43" fmla="*/ 549697 h 3805595"/>
              <a:gd name="connsiteX44" fmla="*/ 7605905 w 7605905"/>
              <a:gd name="connsiteY44" fmla="*/ 0 h 3805595"/>
              <a:gd name="connsiteX0" fmla="*/ 7605905 w 7605905"/>
              <a:gd name="connsiteY0" fmla="*/ 0 h 3805595"/>
              <a:gd name="connsiteX1" fmla="*/ 7600620 w 7605905"/>
              <a:gd name="connsiteY1" fmla="*/ 3805595 h 3805595"/>
              <a:gd name="connsiteX2" fmla="*/ 0 w 7605905"/>
              <a:gd name="connsiteY2" fmla="*/ 3805595 h 3805595"/>
              <a:gd name="connsiteX3" fmla="*/ 0 w 7605905"/>
              <a:gd name="connsiteY3" fmla="*/ 3668171 h 3805595"/>
              <a:gd name="connsiteX4" fmla="*/ 55435 w 7605905"/>
              <a:gd name="connsiteY4" fmla="*/ 3636208 h 3805595"/>
              <a:gd name="connsiteX5" fmla="*/ 227279 w 7605905"/>
              <a:gd name="connsiteY5" fmla="*/ 3562076 h 3805595"/>
              <a:gd name="connsiteX6" fmla="*/ 502127 w 7605905"/>
              <a:gd name="connsiteY6" fmla="*/ 3493422 h 3805595"/>
              <a:gd name="connsiteX7" fmla="*/ 793036 w 7605905"/>
              <a:gd name="connsiteY7" fmla="*/ 3482794 h 3805595"/>
              <a:gd name="connsiteX8" fmla="*/ 898442 w 7605905"/>
              <a:gd name="connsiteY8" fmla="*/ 3477507 h 3805595"/>
              <a:gd name="connsiteX9" fmla="*/ 1114432 w 7605905"/>
              <a:gd name="connsiteY9" fmla="*/ 3149708 h 3805595"/>
              <a:gd name="connsiteX10" fmla="*/ 1558930 w 7605905"/>
              <a:gd name="connsiteY10" fmla="*/ 2747238 h 3805595"/>
              <a:gd name="connsiteX11" fmla="*/ 1886440 w 7605905"/>
              <a:gd name="connsiteY11" fmla="*/ 2573479 h 3805595"/>
              <a:gd name="connsiteX12" fmla="*/ 2070187 w 7605905"/>
              <a:gd name="connsiteY12" fmla="*/ 2535479 h 3805595"/>
              <a:gd name="connsiteX13" fmla="*/ 2078925 w 7605905"/>
              <a:gd name="connsiteY13" fmla="*/ 2568651 h 3805595"/>
              <a:gd name="connsiteX14" fmla="*/ 2219931 w 7605905"/>
              <a:gd name="connsiteY14" fmla="*/ 2552920 h 3805595"/>
              <a:gd name="connsiteX15" fmla="*/ 2283357 w 7605905"/>
              <a:gd name="connsiteY15" fmla="*/ 2552920 h 3805595"/>
              <a:gd name="connsiteX16" fmla="*/ 2367926 w 7605905"/>
              <a:gd name="connsiteY16" fmla="*/ 2616347 h 3805595"/>
              <a:gd name="connsiteX17" fmla="*/ 2526492 w 7605905"/>
              <a:gd name="connsiteY17" fmla="*/ 2756727 h 3805595"/>
              <a:gd name="connsiteX18" fmla="*/ 2727343 w 7605905"/>
              <a:gd name="connsiteY18" fmla="*/ 2568777 h 3805595"/>
              <a:gd name="connsiteX19" fmla="*/ 2833054 w 7605905"/>
              <a:gd name="connsiteY19" fmla="*/ 2529323 h 3805595"/>
              <a:gd name="connsiteX20" fmla="*/ 2970479 w 7605905"/>
              <a:gd name="connsiteY20" fmla="*/ 2494779 h 3805595"/>
              <a:gd name="connsiteX21" fmla="*/ 3171329 w 7605905"/>
              <a:gd name="connsiteY21" fmla="*/ 2341498 h 3805595"/>
              <a:gd name="connsiteX22" fmla="*/ 3285032 w 7605905"/>
              <a:gd name="connsiteY22" fmla="*/ 2288892 h 3805595"/>
              <a:gd name="connsiteX23" fmla="*/ 3440892 w 7605905"/>
              <a:gd name="connsiteY23" fmla="*/ 2235787 h 3805595"/>
              <a:gd name="connsiteX24" fmla="*/ 3736883 w 7605905"/>
              <a:gd name="connsiteY24" fmla="*/ 1913368 h 3805595"/>
              <a:gd name="connsiteX25" fmla="*/ 3903566 w 7605905"/>
              <a:gd name="connsiteY25" fmla="*/ 1715474 h 3805595"/>
              <a:gd name="connsiteX26" fmla="*/ 4165013 w 7605905"/>
              <a:gd name="connsiteY26" fmla="*/ 1681054 h 3805595"/>
              <a:gd name="connsiteX27" fmla="*/ 4376435 w 7605905"/>
              <a:gd name="connsiteY27" fmla="*/ 1575093 h 3805595"/>
              <a:gd name="connsiteX28" fmla="*/ 4577285 w 7605905"/>
              <a:gd name="connsiteY28" fmla="*/ 1633234 h 3805595"/>
              <a:gd name="connsiteX29" fmla="*/ 4810100 w 7605905"/>
              <a:gd name="connsiteY29" fmla="*/ 1435214 h 3805595"/>
              <a:gd name="connsiteX30" fmla="*/ 4936703 w 7605905"/>
              <a:gd name="connsiteY30" fmla="*/ 1363671 h 3805595"/>
              <a:gd name="connsiteX31" fmla="*/ 5050404 w 7605905"/>
              <a:gd name="connsiteY31" fmla="*/ 1311066 h 3805595"/>
              <a:gd name="connsiteX32" fmla="*/ 5227408 w 7605905"/>
              <a:gd name="connsiteY32" fmla="*/ 1448240 h 3805595"/>
              <a:gd name="connsiteX33" fmla="*/ 5338405 w 7605905"/>
              <a:gd name="connsiteY33" fmla="*/ 1490525 h 3805595"/>
              <a:gd name="connsiteX34" fmla="*/ 5475829 w 7605905"/>
              <a:gd name="connsiteY34" fmla="*/ 1511667 h 3805595"/>
              <a:gd name="connsiteX35" fmla="*/ 5544541 w 7605905"/>
              <a:gd name="connsiteY35" fmla="*/ 1511667 h 3805595"/>
              <a:gd name="connsiteX36" fmla="*/ 5771820 w 7605905"/>
              <a:gd name="connsiteY36" fmla="*/ 1326673 h 3805595"/>
              <a:gd name="connsiteX37" fmla="*/ 5919815 w 7605905"/>
              <a:gd name="connsiteY37" fmla="*/ 1141678 h 3805595"/>
              <a:gd name="connsiteX38" fmla="*/ 6020240 w 7605905"/>
              <a:gd name="connsiteY38" fmla="*/ 1035967 h 3805595"/>
              <a:gd name="connsiteX39" fmla="*/ 6202655 w 7605905"/>
              <a:gd name="connsiteY39" fmla="*/ 925346 h 3805595"/>
              <a:gd name="connsiteX40" fmla="*/ 6456236 w 7605905"/>
              <a:gd name="connsiteY40" fmla="*/ 879856 h 3805595"/>
              <a:gd name="connsiteX41" fmla="*/ 6675648 w 7605905"/>
              <a:gd name="connsiteY41" fmla="*/ 729405 h 3805595"/>
              <a:gd name="connsiteX42" fmla="*/ 6908213 w 7605905"/>
              <a:gd name="connsiteY42" fmla="*/ 449271 h 3805595"/>
              <a:gd name="connsiteX43" fmla="*/ 7146062 w 7605905"/>
              <a:gd name="connsiteY43" fmla="*/ 623694 h 3805595"/>
              <a:gd name="connsiteX44" fmla="*/ 7352199 w 7605905"/>
              <a:gd name="connsiteY44" fmla="*/ 549697 h 3805595"/>
              <a:gd name="connsiteX45" fmla="*/ 7605905 w 7605905"/>
              <a:gd name="connsiteY45" fmla="*/ 0 h 3805595"/>
              <a:gd name="connsiteX0" fmla="*/ 7605905 w 7605905"/>
              <a:gd name="connsiteY0" fmla="*/ 0 h 3805595"/>
              <a:gd name="connsiteX1" fmla="*/ 7600620 w 7605905"/>
              <a:gd name="connsiteY1" fmla="*/ 3805595 h 3805595"/>
              <a:gd name="connsiteX2" fmla="*/ 0 w 7605905"/>
              <a:gd name="connsiteY2" fmla="*/ 3805595 h 3805595"/>
              <a:gd name="connsiteX3" fmla="*/ 0 w 7605905"/>
              <a:gd name="connsiteY3" fmla="*/ 3668171 h 3805595"/>
              <a:gd name="connsiteX4" fmla="*/ 55435 w 7605905"/>
              <a:gd name="connsiteY4" fmla="*/ 3636208 h 3805595"/>
              <a:gd name="connsiteX5" fmla="*/ 227279 w 7605905"/>
              <a:gd name="connsiteY5" fmla="*/ 3562076 h 3805595"/>
              <a:gd name="connsiteX6" fmla="*/ 502127 w 7605905"/>
              <a:gd name="connsiteY6" fmla="*/ 3493422 h 3805595"/>
              <a:gd name="connsiteX7" fmla="*/ 793036 w 7605905"/>
              <a:gd name="connsiteY7" fmla="*/ 3482794 h 3805595"/>
              <a:gd name="connsiteX8" fmla="*/ 898442 w 7605905"/>
              <a:gd name="connsiteY8" fmla="*/ 3477507 h 3805595"/>
              <a:gd name="connsiteX9" fmla="*/ 1114432 w 7605905"/>
              <a:gd name="connsiteY9" fmla="*/ 3149708 h 3805595"/>
              <a:gd name="connsiteX10" fmla="*/ 1558930 w 7605905"/>
              <a:gd name="connsiteY10" fmla="*/ 2747238 h 3805595"/>
              <a:gd name="connsiteX11" fmla="*/ 1886440 w 7605905"/>
              <a:gd name="connsiteY11" fmla="*/ 2573479 h 3805595"/>
              <a:gd name="connsiteX12" fmla="*/ 2070187 w 7605905"/>
              <a:gd name="connsiteY12" fmla="*/ 2535479 h 3805595"/>
              <a:gd name="connsiteX13" fmla="*/ 2143579 w 7605905"/>
              <a:gd name="connsiteY13" fmla="*/ 2520217 h 3805595"/>
              <a:gd name="connsiteX14" fmla="*/ 2219931 w 7605905"/>
              <a:gd name="connsiteY14" fmla="*/ 2552920 h 3805595"/>
              <a:gd name="connsiteX15" fmla="*/ 2283357 w 7605905"/>
              <a:gd name="connsiteY15" fmla="*/ 2552920 h 3805595"/>
              <a:gd name="connsiteX16" fmla="*/ 2367926 w 7605905"/>
              <a:gd name="connsiteY16" fmla="*/ 2616347 h 3805595"/>
              <a:gd name="connsiteX17" fmla="*/ 2526492 w 7605905"/>
              <a:gd name="connsiteY17" fmla="*/ 2756727 h 3805595"/>
              <a:gd name="connsiteX18" fmla="*/ 2727343 w 7605905"/>
              <a:gd name="connsiteY18" fmla="*/ 2568777 h 3805595"/>
              <a:gd name="connsiteX19" fmla="*/ 2833054 w 7605905"/>
              <a:gd name="connsiteY19" fmla="*/ 2529323 h 3805595"/>
              <a:gd name="connsiteX20" fmla="*/ 2970479 w 7605905"/>
              <a:gd name="connsiteY20" fmla="*/ 2494779 h 3805595"/>
              <a:gd name="connsiteX21" fmla="*/ 3171329 w 7605905"/>
              <a:gd name="connsiteY21" fmla="*/ 2341498 h 3805595"/>
              <a:gd name="connsiteX22" fmla="*/ 3285032 w 7605905"/>
              <a:gd name="connsiteY22" fmla="*/ 2288892 h 3805595"/>
              <a:gd name="connsiteX23" fmla="*/ 3440892 w 7605905"/>
              <a:gd name="connsiteY23" fmla="*/ 2235787 h 3805595"/>
              <a:gd name="connsiteX24" fmla="*/ 3736883 w 7605905"/>
              <a:gd name="connsiteY24" fmla="*/ 1913368 h 3805595"/>
              <a:gd name="connsiteX25" fmla="*/ 3903566 w 7605905"/>
              <a:gd name="connsiteY25" fmla="*/ 1715474 h 3805595"/>
              <a:gd name="connsiteX26" fmla="*/ 4165013 w 7605905"/>
              <a:gd name="connsiteY26" fmla="*/ 1681054 h 3805595"/>
              <a:gd name="connsiteX27" fmla="*/ 4376435 w 7605905"/>
              <a:gd name="connsiteY27" fmla="*/ 1575093 h 3805595"/>
              <a:gd name="connsiteX28" fmla="*/ 4577285 w 7605905"/>
              <a:gd name="connsiteY28" fmla="*/ 1633234 h 3805595"/>
              <a:gd name="connsiteX29" fmla="*/ 4810100 w 7605905"/>
              <a:gd name="connsiteY29" fmla="*/ 1435214 h 3805595"/>
              <a:gd name="connsiteX30" fmla="*/ 4936703 w 7605905"/>
              <a:gd name="connsiteY30" fmla="*/ 1363671 h 3805595"/>
              <a:gd name="connsiteX31" fmla="*/ 5050404 w 7605905"/>
              <a:gd name="connsiteY31" fmla="*/ 1311066 h 3805595"/>
              <a:gd name="connsiteX32" fmla="*/ 5227408 w 7605905"/>
              <a:gd name="connsiteY32" fmla="*/ 1448240 h 3805595"/>
              <a:gd name="connsiteX33" fmla="*/ 5338405 w 7605905"/>
              <a:gd name="connsiteY33" fmla="*/ 1490525 h 3805595"/>
              <a:gd name="connsiteX34" fmla="*/ 5475829 w 7605905"/>
              <a:gd name="connsiteY34" fmla="*/ 1511667 h 3805595"/>
              <a:gd name="connsiteX35" fmla="*/ 5544541 w 7605905"/>
              <a:gd name="connsiteY35" fmla="*/ 1511667 h 3805595"/>
              <a:gd name="connsiteX36" fmla="*/ 5771820 w 7605905"/>
              <a:gd name="connsiteY36" fmla="*/ 1326673 h 3805595"/>
              <a:gd name="connsiteX37" fmla="*/ 5919815 w 7605905"/>
              <a:gd name="connsiteY37" fmla="*/ 1141678 h 3805595"/>
              <a:gd name="connsiteX38" fmla="*/ 6020240 w 7605905"/>
              <a:gd name="connsiteY38" fmla="*/ 1035967 h 3805595"/>
              <a:gd name="connsiteX39" fmla="*/ 6202655 w 7605905"/>
              <a:gd name="connsiteY39" fmla="*/ 925346 h 3805595"/>
              <a:gd name="connsiteX40" fmla="*/ 6456236 w 7605905"/>
              <a:gd name="connsiteY40" fmla="*/ 879856 h 3805595"/>
              <a:gd name="connsiteX41" fmla="*/ 6675648 w 7605905"/>
              <a:gd name="connsiteY41" fmla="*/ 729405 h 3805595"/>
              <a:gd name="connsiteX42" fmla="*/ 6908213 w 7605905"/>
              <a:gd name="connsiteY42" fmla="*/ 449271 h 3805595"/>
              <a:gd name="connsiteX43" fmla="*/ 7146062 w 7605905"/>
              <a:gd name="connsiteY43" fmla="*/ 623694 h 3805595"/>
              <a:gd name="connsiteX44" fmla="*/ 7352199 w 7605905"/>
              <a:gd name="connsiteY44" fmla="*/ 549697 h 3805595"/>
              <a:gd name="connsiteX45" fmla="*/ 7605905 w 7605905"/>
              <a:gd name="connsiteY45" fmla="*/ 0 h 3805595"/>
              <a:gd name="connsiteX0" fmla="*/ 7605905 w 7605905"/>
              <a:gd name="connsiteY0" fmla="*/ 0 h 3805595"/>
              <a:gd name="connsiteX1" fmla="*/ 7600620 w 7605905"/>
              <a:gd name="connsiteY1" fmla="*/ 3805595 h 3805595"/>
              <a:gd name="connsiteX2" fmla="*/ 0 w 7605905"/>
              <a:gd name="connsiteY2" fmla="*/ 3805595 h 3805595"/>
              <a:gd name="connsiteX3" fmla="*/ 0 w 7605905"/>
              <a:gd name="connsiteY3" fmla="*/ 3668171 h 3805595"/>
              <a:gd name="connsiteX4" fmla="*/ 55435 w 7605905"/>
              <a:gd name="connsiteY4" fmla="*/ 3636208 h 3805595"/>
              <a:gd name="connsiteX5" fmla="*/ 227279 w 7605905"/>
              <a:gd name="connsiteY5" fmla="*/ 3562076 h 3805595"/>
              <a:gd name="connsiteX6" fmla="*/ 502127 w 7605905"/>
              <a:gd name="connsiteY6" fmla="*/ 3493422 h 3805595"/>
              <a:gd name="connsiteX7" fmla="*/ 793036 w 7605905"/>
              <a:gd name="connsiteY7" fmla="*/ 3482794 h 3805595"/>
              <a:gd name="connsiteX8" fmla="*/ 898442 w 7605905"/>
              <a:gd name="connsiteY8" fmla="*/ 3477507 h 3805595"/>
              <a:gd name="connsiteX9" fmla="*/ 1114432 w 7605905"/>
              <a:gd name="connsiteY9" fmla="*/ 3149708 h 3805595"/>
              <a:gd name="connsiteX10" fmla="*/ 1558930 w 7605905"/>
              <a:gd name="connsiteY10" fmla="*/ 2747238 h 3805595"/>
              <a:gd name="connsiteX11" fmla="*/ 1886440 w 7605905"/>
              <a:gd name="connsiteY11" fmla="*/ 2573479 h 3805595"/>
              <a:gd name="connsiteX12" fmla="*/ 2070187 w 7605905"/>
              <a:gd name="connsiteY12" fmla="*/ 2535479 h 3805595"/>
              <a:gd name="connsiteX13" fmla="*/ 2143579 w 7605905"/>
              <a:gd name="connsiteY13" fmla="*/ 2520217 h 3805595"/>
              <a:gd name="connsiteX14" fmla="*/ 2219931 w 7605905"/>
              <a:gd name="connsiteY14" fmla="*/ 2552920 h 3805595"/>
              <a:gd name="connsiteX15" fmla="*/ 2367926 w 7605905"/>
              <a:gd name="connsiteY15" fmla="*/ 2616347 h 3805595"/>
              <a:gd name="connsiteX16" fmla="*/ 2526492 w 7605905"/>
              <a:gd name="connsiteY16" fmla="*/ 2756727 h 3805595"/>
              <a:gd name="connsiteX17" fmla="*/ 2727343 w 7605905"/>
              <a:gd name="connsiteY17" fmla="*/ 2568777 h 3805595"/>
              <a:gd name="connsiteX18" fmla="*/ 2833054 w 7605905"/>
              <a:gd name="connsiteY18" fmla="*/ 2529323 h 3805595"/>
              <a:gd name="connsiteX19" fmla="*/ 2970479 w 7605905"/>
              <a:gd name="connsiteY19" fmla="*/ 2494779 h 3805595"/>
              <a:gd name="connsiteX20" fmla="*/ 3171329 w 7605905"/>
              <a:gd name="connsiteY20" fmla="*/ 2341498 h 3805595"/>
              <a:gd name="connsiteX21" fmla="*/ 3285032 w 7605905"/>
              <a:gd name="connsiteY21" fmla="*/ 2288892 h 3805595"/>
              <a:gd name="connsiteX22" fmla="*/ 3440892 w 7605905"/>
              <a:gd name="connsiteY22" fmla="*/ 2235787 h 3805595"/>
              <a:gd name="connsiteX23" fmla="*/ 3736883 w 7605905"/>
              <a:gd name="connsiteY23" fmla="*/ 1913368 h 3805595"/>
              <a:gd name="connsiteX24" fmla="*/ 3903566 w 7605905"/>
              <a:gd name="connsiteY24" fmla="*/ 1715474 h 3805595"/>
              <a:gd name="connsiteX25" fmla="*/ 4165013 w 7605905"/>
              <a:gd name="connsiteY25" fmla="*/ 1681054 h 3805595"/>
              <a:gd name="connsiteX26" fmla="*/ 4376435 w 7605905"/>
              <a:gd name="connsiteY26" fmla="*/ 1575093 h 3805595"/>
              <a:gd name="connsiteX27" fmla="*/ 4577285 w 7605905"/>
              <a:gd name="connsiteY27" fmla="*/ 1633234 h 3805595"/>
              <a:gd name="connsiteX28" fmla="*/ 4810100 w 7605905"/>
              <a:gd name="connsiteY28" fmla="*/ 1435214 h 3805595"/>
              <a:gd name="connsiteX29" fmla="*/ 4936703 w 7605905"/>
              <a:gd name="connsiteY29" fmla="*/ 1363671 h 3805595"/>
              <a:gd name="connsiteX30" fmla="*/ 5050404 w 7605905"/>
              <a:gd name="connsiteY30" fmla="*/ 1311066 h 3805595"/>
              <a:gd name="connsiteX31" fmla="*/ 5227408 w 7605905"/>
              <a:gd name="connsiteY31" fmla="*/ 1448240 h 3805595"/>
              <a:gd name="connsiteX32" fmla="*/ 5338405 w 7605905"/>
              <a:gd name="connsiteY32" fmla="*/ 1490525 h 3805595"/>
              <a:gd name="connsiteX33" fmla="*/ 5475829 w 7605905"/>
              <a:gd name="connsiteY33" fmla="*/ 1511667 h 3805595"/>
              <a:gd name="connsiteX34" fmla="*/ 5544541 w 7605905"/>
              <a:gd name="connsiteY34" fmla="*/ 1511667 h 3805595"/>
              <a:gd name="connsiteX35" fmla="*/ 5771820 w 7605905"/>
              <a:gd name="connsiteY35" fmla="*/ 1326673 h 3805595"/>
              <a:gd name="connsiteX36" fmla="*/ 5919815 w 7605905"/>
              <a:gd name="connsiteY36" fmla="*/ 1141678 h 3805595"/>
              <a:gd name="connsiteX37" fmla="*/ 6020240 w 7605905"/>
              <a:gd name="connsiteY37" fmla="*/ 1035967 h 3805595"/>
              <a:gd name="connsiteX38" fmla="*/ 6202655 w 7605905"/>
              <a:gd name="connsiteY38" fmla="*/ 925346 h 3805595"/>
              <a:gd name="connsiteX39" fmla="*/ 6456236 w 7605905"/>
              <a:gd name="connsiteY39" fmla="*/ 879856 h 3805595"/>
              <a:gd name="connsiteX40" fmla="*/ 6675648 w 7605905"/>
              <a:gd name="connsiteY40" fmla="*/ 729405 h 3805595"/>
              <a:gd name="connsiteX41" fmla="*/ 6908213 w 7605905"/>
              <a:gd name="connsiteY41" fmla="*/ 449271 h 3805595"/>
              <a:gd name="connsiteX42" fmla="*/ 7146062 w 7605905"/>
              <a:gd name="connsiteY42" fmla="*/ 623694 h 3805595"/>
              <a:gd name="connsiteX43" fmla="*/ 7352199 w 7605905"/>
              <a:gd name="connsiteY43" fmla="*/ 549697 h 3805595"/>
              <a:gd name="connsiteX44" fmla="*/ 7605905 w 7605905"/>
              <a:gd name="connsiteY44" fmla="*/ 0 h 3805595"/>
              <a:gd name="connsiteX0" fmla="*/ 7605905 w 7605905"/>
              <a:gd name="connsiteY0" fmla="*/ 0 h 3805595"/>
              <a:gd name="connsiteX1" fmla="*/ 7600620 w 7605905"/>
              <a:gd name="connsiteY1" fmla="*/ 3805595 h 3805595"/>
              <a:gd name="connsiteX2" fmla="*/ 0 w 7605905"/>
              <a:gd name="connsiteY2" fmla="*/ 3805595 h 3805595"/>
              <a:gd name="connsiteX3" fmla="*/ 0 w 7605905"/>
              <a:gd name="connsiteY3" fmla="*/ 3668171 h 3805595"/>
              <a:gd name="connsiteX4" fmla="*/ 55435 w 7605905"/>
              <a:gd name="connsiteY4" fmla="*/ 3636208 h 3805595"/>
              <a:gd name="connsiteX5" fmla="*/ 227279 w 7605905"/>
              <a:gd name="connsiteY5" fmla="*/ 3562076 h 3805595"/>
              <a:gd name="connsiteX6" fmla="*/ 502127 w 7605905"/>
              <a:gd name="connsiteY6" fmla="*/ 3493422 h 3805595"/>
              <a:gd name="connsiteX7" fmla="*/ 793036 w 7605905"/>
              <a:gd name="connsiteY7" fmla="*/ 3482794 h 3805595"/>
              <a:gd name="connsiteX8" fmla="*/ 898442 w 7605905"/>
              <a:gd name="connsiteY8" fmla="*/ 3477507 h 3805595"/>
              <a:gd name="connsiteX9" fmla="*/ 1114432 w 7605905"/>
              <a:gd name="connsiteY9" fmla="*/ 3149708 h 3805595"/>
              <a:gd name="connsiteX10" fmla="*/ 1558930 w 7605905"/>
              <a:gd name="connsiteY10" fmla="*/ 2747238 h 3805595"/>
              <a:gd name="connsiteX11" fmla="*/ 1886440 w 7605905"/>
              <a:gd name="connsiteY11" fmla="*/ 2573479 h 3805595"/>
              <a:gd name="connsiteX12" fmla="*/ 2070187 w 7605905"/>
              <a:gd name="connsiteY12" fmla="*/ 2535479 h 3805595"/>
              <a:gd name="connsiteX13" fmla="*/ 2143579 w 7605905"/>
              <a:gd name="connsiteY13" fmla="*/ 2520217 h 3805595"/>
              <a:gd name="connsiteX14" fmla="*/ 2219931 w 7605905"/>
              <a:gd name="connsiteY14" fmla="*/ 2552920 h 3805595"/>
              <a:gd name="connsiteX15" fmla="*/ 2367926 w 7605905"/>
              <a:gd name="connsiteY15" fmla="*/ 2616347 h 3805595"/>
              <a:gd name="connsiteX16" fmla="*/ 2451063 w 7605905"/>
              <a:gd name="connsiteY16" fmla="*/ 2821304 h 3805595"/>
              <a:gd name="connsiteX17" fmla="*/ 2727343 w 7605905"/>
              <a:gd name="connsiteY17" fmla="*/ 2568777 h 3805595"/>
              <a:gd name="connsiteX18" fmla="*/ 2833054 w 7605905"/>
              <a:gd name="connsiteY18" fmla="*/ 2529323 h 3805595"/>
              <a:gd name="connsiteX19" fmla="*/ 2970479 w 7605905"/>
              <a:gd name="connsiteY19" fmla="*/ 2494779 h 3805595"/>
              <a:gd name="connsiteX20" fmla="*/ 3171329 w 7605905"/>
              <a:gd name="connsiteY20" fmla="*/ 2341498 h 3805595"/>
              <a:gd name="connsiteX21" fmla="*/ 3285032 w 7605905"/>
              <a:gd name="connsiteY21" fmla="*/ 2288892 h 3805595"/>
              <a:gd name="connsiteX22" fmla="*/ 3440892 w 7605905"/>
              <a:gd name="connsiteY22" fmla="*/ 2235787 h 3805595"/>
              <a:gd name="connsiteX23" fmla="*/ 3736883 w 7605905"/>
              <a:gd name="connsiteY23" fmla="*/ 1913368 h 3805595"/>
              <a:gd name="connsiteX24" fmla="*/ 3903566 w 7605905"/>
              <a:gd name="connsiteY24" fmla="*/ 1715474 h 3805595"/>
              <a:gd name="connsiteX25" fmla="*/ 4165013 w 7605905"/>
              <a:gd name="connsiteY25" fmla="*/ 1681054 h 3805595"/>
              <a:gd name="connsiteX26" fmla="*/ 4376435 w 7605905"/>
              <a:gd name="connsiteY26" fmla="*/ 1575093 h 3805595"/>
              <a:gd name="connsiteX27" fmla="*/ 4577285 w 7605905"/>
              <a:gd name="connsiteY27" fmla="*/ 1633234 h 3805595"/>
              <a:gd name="connsiteX28" fmla="*/ 4810100 w 7605905"/>
              <a:gd name="connsiteY28" fmla="*/ 1435214 h 3805595"/>
              <a:gd name="connsiteX29" fmla="*/ 4936703 w 7605905"/>
              <a:gd name="connsiteY29" fmla="*/ 1363671 h 3805595"/>
              <a:gd name="connsiteX30" fmla="*/ 5050404 w 7605905"/>
              <a:gd name="connsiteY30" fmla="*/ 1311066 h 3805595"/>
              <a:gd name="connsiteX31" fmla="*/ 5227408 w 7605905"/>
              <a:gd name="connsiteY31" fmla="*/ 1448240 h 3805595"/>
              <a:gd name="connsiteX32" fmla="*/ 5338405 w 7605905"/>
              <a:gd name="connsiteY32" fmla="*/ 1490525 h 3805595"/>
              <a:gd name="connsiteX33" fmla="*/ 5475829 w 7605905"/>
              <a:gd name="connsiteY33" fmla="*/ 1511667 h 3805595"/>
              <a:gd name="connsiteX34" fmla="*/ 5544541 w 7605905"/>
              <a:gd name="connsiteY34" fmla="*/ 1511667 h 3805595"/>
              <a:gd name="connsiteX35" fmla="*/ 5771820 w 7605905"/>
              <a:gd name="connsiteY35" fmla="*/ 1326673 h 3805595"/>
              <a:gd name="connsiteX36" fmla="*/ 5919815 w 7605905"/>
              <a:gd name="connsiteY36" fmla="*/ 1141678 h 3805595"/>
              <a:gd name="connsiteX37" fmla="*/ 6020240 w 7605905"/>
              <a:gd name="connsiteY37" fmla="*/ 1035967 h 3805595"/>
              <a:gd name="connsiteX38" fmla="*/ 6202655 w 7605905"/>
              <a:gd name="connsiteY38" fmla="*/ 925346 h 3805595"/>
              <a:gd name="connsiteX39" fmla="*/ 6456236 w 7605905"/>
              <a:gd name="connsiteY39" fmla="*/ 879856 h 3805595"/>
              <a:gd name="connsiteX40" fmla="*/ 6675648 w 7605905"/>
              <a:gd name="connsiteY40" fmla="*/ 729405 h 3805595"/>
              <a:gd name="connsiteX41" fmla="*/ 6908213 w 7605905"/>
              <a:gd name="connsiteY41" fmla="*/ 449271 h 3805595"/>
              <a:gd name="connsiteX42" fmla="*/ 7146062 w 7605905"/>
              <a:gd name="connsiteY42" fmla="*/ 623694 h 3805595"/>
              <a:gd name="connsiteX43" fmla="*/ 7352199 w 7605905"/>
              <a:gd name="connsiteY43" fmla="*/ 549697 h 3805595"/>
              <a:gd name="connsiteX44" fmla="*/ 7605905 w 7605905"/>
              <a:gd name="connsiteY44" fmla="*/ 0 h 3805595"/>
              <a:gd name="connsiteX0" fmla="*/ 7605905 w 7605905"/>
              <a:gd name="connsiteY0" fmla="*/ 0 h 3805595"/>
              <a:gd name="connsiteX1" fmla="*/ 7600620 w 7605905"/>
              <a:gd name="connsiteY1" fmla="*/ 3805595 h 3805595"/>
              <a:gd name="connsiteX2" fmla="*/ 0 w 7605905"/>
              <a:gd name="connsiteY2" fmla="*/ 3805595 h 3805595"/>
              <a:gd name="connsiteX3" fmla="*/ 0 w 7605905"/>
              <a:gd name="connsiteY3" fmla="*/ 3668171 h 3805595"/>
              <a:gd name="connsiteX4" fmla="*/ 55435 w 7605905"/>
              <a:gd name="connsiteY4" fmla="*/ 3636208 h 3805595"/>
              <a:gd name="connsiteX5" fmla="*/ 227279 w 7605905"/>
              <a:gd name="connsiteY5" fmla="*/ 3562076 h 3805595"/>
              <a:gd name="connsiteX6" fmla="*/ 502127 w 7605905"/>
              <a:gd name="connsiteY6" fmla="*/ 3493422 h 3805595"/>
              <a:gd name="connsiteX7" fmla="*/ 793036 w 7605905"/>
              <a:gd name="connsiteY7" fmla="*/ 3482794 h 3805595"/>
              <a:gd name="connsiteX8" fmla="*/ 898442 w 7605905"/>
              <a:gd name="connsiteY8" fmla="*/ 3477507 h 3805595"/>
              <a:gd name="connsiteX9" fmla="*/ 1114432 w 7605905"/>
              <a:gd name="connsiteY9" fmla="*/ 3149708 h 3805595"/>
              <a:gd name="connsiteX10" fmla="*/ 1558930 w 7605905"/>
              <a:gd name="connsiteY10" fmla="*/ 2747238 h 3805595"/>
              <a:gd name="connsiteX11" fmla="*/ 1886440 w 7605905"/>
              <a:gd name="connsiteY11" fmla="*/ 2573479 h 3805595"/>
              <a:gd name="connsiteX12" fmla="*/ 2070187 w 7605905"/>
              <a:gd name="connsiteY12" fmla="*/ 2535479 h 3805595"/>
              <a:gd name="connsiteX13" fmla="*/ 2143579 w 7605905"/>
              <a:gd name="connsiteY13" fmla="*/ 2520217 h 3805595"/>
              <a:gd name="connsiteX14" fmla="*/ 2219931 w 7605905"/>
              <a:gd name="connsiteY14" fmla="*/ 2552920 h 3805595"/>
              <a:gd name="connsiteX15" fmla="*/ 2233231 w 7605905"/>
              <a:gd name="connsiteY15" fmla="*/ 2761646 h 3805595"/>
              <a:gd name="connsiteX16" fmla="*/ 2451063 w 7605905"/>
              <a:gd name="connsiteY16" fmla="*/ 2821304 h 3805595"/>
              <a:gd name="connsiteX17" fmla="*/ 2727343 w 7605905"/>
              <a:gd name="connsiteY17" fmla="*/ 2568777 h 3805595"/>
              <a:gd name="connsiteX18" fmla="*/ 2833054 w 7605905"/>
              <a:gd name="connsiteY18" fmla="*/ 2529323 h 3805595"/>
              <a:gd name="connsiteX19" fmla="*/ 2970479 w 7605905"/>
              <a:gd name="connsiteY19" fmla="*/ 2494779 h 3805595"/>
              <a:gd name="connsiteX20" fmla="*/ 3171329 w 7605905"/>
              <a:gd name="connsiteY20" fmla="*/ 2341498 h 3805595"/>
              <a:gd name="connsiteX21" fmla="*/ 3285032 w 7605905"/>
              <a:gd name="connsiteY21" fmla="*/ 2288892 h 3805595"/>
              <a:gd name="connsiteX22" fmla="*/ 3440892 w 7605905"/>
              <a:gd name="connsiteY22" fmla="*/ 2235787 h 3805595"/>
              <a:gd name="connsiteX23" fmla="*/ 3736883 w 7605905"/>
              <a:gd name="connsiteY23" fmla="*/ 1913368 h 3805595"/>
              <a:gd name="connsiteX24" fmla="*/ 3903566 w 7605905"/>
              <a:gd name="connsiteY24" fmla="*/ 1715474 h 3805595"/>
              <a:gd name="connsiteX25" fmla="*/ 4165013 w 7605905"/>
              <a:gd name="connsiteY25" fmla="*/ 1681054 h 3805595"/>
              <a:gd name="connsiteX26" fmla="*/ 4376435 w 7605905"/>
              <a:gd name="connsiteY26" fmla="*/ 1575093 h 3805595"/>
              <a:gd name="connsiteX27" fmla="*/ 4577285 w 7605905"/>
              <a:gd name="connsiteY27" fmla="*/ 1633234 h 3805595"/>
              <a:gd name="connsiteX28" fmla="*/ 4810100 w 7605905"/>
              <a:gd name="connsiteY28" fmla="*/ 1435214 h 3805595"/>
              <a:gd name="connsiteX29" fmla="*/ 4936703 w 7605905"/>
              <a:gd name="connsiteY29" fmla="*/ 1363671 h 3805595"/>
              <a:gd name="connsiteX30" fmla="*/ 5050404 w 7605905"/>
              <a:gd name="connsiteY30" fmla="*/ 1311066 h 3805595"/>
              <a:gd name="connsiteX31" fmla="*/ 5227408 w 7605905"/>
              <a:gd name="connsiteY31" fmla="*/ 1448240 h 3805595"/>
              <a:gd name="connsiteX32" fmla="*/ 5338405 w 7605905"/>
              <a:gd name="connsiteY32" fmla="*/ 1490525 h 3805595"/>
              <a:gd name="connsiteX33" fmla="*/ 5475829 w 7605905"/>
              <a:gd name="connsiteY33" fmla="*/ 1511667 h 3805595"/>
              <a:gd name="connsiteX34" fmla="*/ 5544541 w 7605905"/>
              <a:gd name="connsiteY34" fmla="*/ 1511667 h 3805595"/>
              <a:gd name="connsiteX35" fmla="*/ 5771820 w 7605905"/>
              <a:gd name="connsiteY35" fmla="*/ 1326673 h 3805595"/>
              <a:gd name="connsiteX36" fmla="*/ 5919815 w 7605905"/>
              <a:gd name="connsiteY36" fmla="*/ 1141678 h 3805595"/>
              <a:gd name="connsiteX37" fmla="*/ 6020240 w 7605905"/>
              <a:gd name="connsiteY37" fmla="*/ 1035967 h 3805595"/>
              <a:gd name="connsiteX38" fmla="*/ 6202655 w 7605905"/>
              <a:gd name="connsiteY38" fmla="*/ 925346 h 3805595"/>
              <a:gd name="connsiteX39" fmla="*/ 6456236 w 7605905"/>
              <a:gd name="connsiteY39" fmla="*/ 879856 h 3805595"/>
              <a:gd name="connsiteX40" fmla="*/ 6675648 w 7605905"/>
              <a:gd name="connsiteY40" fmla="*/ 729405 h 3805595"/>
              <a:gd name="connsiteX41" fmla="*/ 6908213 w 7605905"/>
              <a:gd name="connsiteY41" fmla="*/ 449271 h 3805595"/>
              <a:gd name="connsiteX42" fmla="*/ 7146062 w 7605905"/>
              <a:gd name="connsiteY42" fmla="*/ 623694 h 3805595"/>
              <a:gd name="connsiteX43" fmla="*/ 7352199 w 7605905"/>
              <a:gd name="connsiteY43" fmla="*/ 549697 h 3805595"/>
              <a:gd name="connsiteX44" fmla="*/ 7605905 w 7605905"/>
              <a:gd name="connsiteY44" fmla="*/ 0 h 3805595"/>
              <a:gd name="connsiteX0" fmla="*/ 7605905 w 7605905"/>
              <a:gd name="connsiteY0" fmla="*/ 0 h 3805595"/>
              <a:gd name="connsiteX1" fmla="*/ 7600620 w 7605905"/>
              <a:gd name="connsiteY1" fmla="*/ 3805595 h 3805595"/>
              <a:gd name="connsiteX2" fmla="*/ 0 w 7605905"/>
              <a:gd name="connsiteY2" fmla="*/ 3805595 h 3805595"/>
              <a:gd name="connsiteX3" fmla="*/ 0 w 7605905"/>
              <a:gd name="connsiteY3" fmla="*/ 3668171 h 3805595"/>
              <a:gd name="connsiteX4" fmla="*/ 55435 w 7605905"/>
              <a:gd name="connsiteY4" fmla="*/ 3636208 h 3805595"/>
              <a:gd name="connsiteX5" fmla="*/ 227279 w 7605905"/>
              <a:gd name="connsiteY5" fmla="*/ 3562076 h 3805595"/>
              <a:gd name="connsiteX6" fmla="*/ 502127 w 7605905"/>
              <a:gd name="connsiteY6" fmla="*/ 3493422 h 3805595"/>
              <a:gd name="connsiteX7" fmla="*/ 793036 w 7605905"/>
              <a:gd name="connsiteY7" fmla="*/ 3482794 h 3805595"/>
              <a:gd name="connsiteX8" fmla="*/ 898442 w 7605905"/>
              <a:gd name="connsiteY8" fmla="*/ 3477507 h 3805595"/>
              <a:gd name="connsiteX9" fmla="*/ 1114432 w 7605905"/>
              <a:gd name="connsiteY9" fmla="*/ 3149708 h 3805595"/>
              <a:gd name="connsiteX10" fmla="*/ 1558930 w 7605905"/>
              <a:gd name="connsiteY10" fmla="*/ 2747238 h 3805595"/>
              <a:gd name="connsiteX11" fmla="*/ 1886440 w 7605905"/>
              <a:gd name="connsiteY11" fmla="*/ 2573479 h 3805595"/>
              <a:gd name="connsiteX12" fmla="*/ 2070187 w 7605905"/>
              <a:gd name="connsiteY12" fmla="*/ 2535479 h 3805595"/>
              <a:gd name="connsiteX13" fmla="*/ 2143579 w 7605905"/>
              <a:gd name="connsiteY13" fmla="*/ 2520217 h 3805595"/>
              <a:gd name="connsiteX14" fmla="*/ 2219931 w 7605905"/>
              <a:gd name="connsiteY14" fmla="*/ 2552920 h 3805595"/>
              <a:gd name="connsiteX15" fmla="*/ 2451063 w 7605905"/>
              <a:gd name="connsiteY15" fmla="*/ 2821304 h 3805595"/>
              <a:gd name="connsiteX16" fmla="*/ 2727343 w 7605905"/>
              <a:gd name="connsiteY16" fmla="*/ 2568777 h 3805595"/>
              <a:gd name="connsiteX17" fmla="*/ 2833054 w 7605905"/>
              <a:gd name="connsiteY17" fmla="*/ 2529323 h 3805595"/>
              <a:gd name="connsiteX18" fmla="*/ 2970479 w 7605905"/>
              <a:gd name="connsiteY18" fmla="*/ 2494779 h 3805595"/>
              <a:gd name="connsiteX19" fmla="*/ 3171329 w 7605905"/>
              <a:gd name="connsiteY19" fmla="*/ 2341498 h 3805595"/>
              <a:gd name="connsiteX20" fmla="*/ 3285032 w 7605905"/>
              <a:gd name="connsiteY20" fmla="*/ 2288892 h 3805595"/>
              <a:gd name="connsiteX21" fmla="*/ 3440892 w 7605905"/>
              <a:gd name="connsiteY21" fmla="*/ 2235787 h 3805595"/>
              <a:gd name="connsiteX22" fmla="*/ 3736883 w 7605905"/>
              <a:gd name="connsiteY22" fmla="*/ 1913368 h 3805595"/>
              <a:gd name="connsiteX23" fmla="*/ 3903566 w 7605905"/>
              <a:gd name="connsiteY23" fmla="*/ 1715474 h 3805595"/>
              <a:gd name="connsiteX24" fmla="*/ 4165013 w 7605905"/>
              <a:gd name="connsiteY24" fmla="*/ 1681054 h 3805595"/>
              <a:gd name="connsiteX25" fmla="*/ 4376435 w 7605905"/>
              <a:gd name="connsiteY25" fmla="*/ 1575093 h 3805595"/>
              <a:gd name="connsiteX26" fmla="*/ 4577285 w 7605905"/>
              <a:gd name="connsiteY26" fmla="*/ 1633234 h 3805595"/>
              <a:gd name="connsiteX27" fmla="*/ 4810100 w 7605905"/>
              <a:gd name="connsiteY27" fmla="*/ 1435214 h 3805595"/>
              <a:gd name="connsiteX28" fmla="*/ 4936703 w 7605905"/>
              <a:gd name="connsiteY28" fmla="*/ 1363671 h 3805595"/>
              <a:gd name="connsiteX29" fmla="*/ 5050404 w 7605905"/>
              <a:gd name="connsiteY29" fmla="*/ 1311066 h 3805595"/>
              <a:gd name="connsiteX30" fmla="*/ 5227408 w 7605905"/>
              <a:gd name="connsiteY30" fmla="*/ 1448240 h 3805595"/>
              <a:gd name="connsiteX31" fmla="*/ 5338405 w 7605905"/>
              <a:gd name="connsiteY31" fmla="*/ 1490525 h 3805595"/>
              <a:gd name="connsiteX32" fmla="*/ 5475829 w 7605905"/>
              <a:gd name="connsiteY32" fmla="*/ 1511667 h 3805595"/>
              <a:gd name="connsiteX33" fmla="*/ 5544541 w 7605905"/>
              <a:gd name="connsiteY33" fmla="*/ 1511667 h 3805595"/>
              <a:gd name="connsiteX34" fmla="*/ 5771820 w 7605905"/>
              <a:gd name="connsiteY34" fmla="*/ 1326673 h 3805595"/>
              <a:gd name="connsiteX35" fmla="*/ 5919815 w 7605905"/>
              <a:gd name="connsiteY35" fmla="*/ 1141678 h 3805595"/>
              <a:gd name="connsiteX36" fmla="*/ 6020240 w 7605905"/>
              <a:gd name="connsiteY36" fmla="*/ 1035967 h 3805595"/>
              <a:gd name="connsiteX37" fmla="*/ 6202655 w 7605905"/>
              <a:gd name="connsiteY37" fmla="*/ 925346 h 3805595"/>
              <a:gd name="connsiteX38" fmla="*/ 6456236 w 7605905"/>
              <a:gd name="connsiteY38" fmla="*/ 879856 h 3805595"/>
              <a:gd name="connsiteX39" fmla="*/ 6675648 w 7605905"/>
              <a:gd name="connsiteY39" fmla="*/ 729405 h 3805595"/>
              <a:gd name="connsiteX40" fmla="*/ 6908213 w 7605905"/>
              <a:gd name="connsiteY40" fmla="*/ 449271 h 3805595"/>
              <a:gd name="connsiteX41" fmla="*/ 7146062 w 7605905"/>
              <a:gd name="connsiteY41" fmla="*/ 623694 h 3805595"/>
              <a:gd name="connsiteX42" fmla="*/ 7352199 w 7605905"/>
              <a:gd name="connsiteY42" fmla="*/ 549697 h 3805595"/>
              <a:gd name="connsiteX43" fmla="*/ 7605905 w 7605905"/>
              <a:gd name="connsiteY43" fmla="*/ 0 h 3805595"/>
              <a:gd name="connsiteX0" fmla="*/ 7605905 w 7605905"/>
              <a:gd name="connsiteY0" fmla="*/ 0 h 3805595"/>
              <a:gd name="connsiteX1" fmla="*/ 7600620 w 7605905"/>
              <a:gd name="connsiteY1" fmla="*/ 3805595 h 3805595"/>
              <a:gd name="connsiteX2" fmla="*/ 0 w 7605905"/>
              <a:gd name="connsiteY2" fmla="*/ 3805595 h 3805595"/>
              <a:gd name="connsiteX3" fmla="*/ 0 w 7605905"/>
              <a:gd name="connsiteY3" fmla="*/ 3668171 h 3805595"/>
              <a:gd name="connsiteX4" fmla="*/ 55435 w 7605905"/>
              <a:gd name="connsiteY4" fmla="*/ 3636208 h 3805595"/>
              <a:gd name="connsiteX5" fmla="*/ 227279 w 7605905"/>
              <a:gd name="connsiteY5" fmla="*/ 3562076 h 3805595"/>
              <a:gd name="connsiteX6" fmla="*/ 502127 w 7605905"/>
              <a:gd name="connsiteY6" fmla="*/ 3493422 h 3805595"/>
              <a:gd name="connsiteX7" fmla="*/ 793036 w 7605905"/>
              <a:gd name="connsiteY7" fmla="*/ 3482794 h 3805595"/>
              <a:gd name="connsiteX8" fmla="*/ 898442 w 7605905"/>
              <a:gd name="connsiteY8" fmla="*/ 3477507 h 3805595"/>
              <a:gd name="connsiteX9" fmla="*/ 1114432 w 7605905"/>
              <a:gd name="connsiteY9" fmla="*/ 3149708 h 3805595"/>
              <a:gd name="connsiteX10" fmla="*/ 1558930 w 7605905"/>
              <a:gd name="connsiteY10" fmla="*/ 2747238 h 3805595"/>
              <a:gd name="connsiteX11" fmla="*/ 1886440 w 7605905"/>
              <a:gd name="connsiteY11" fmla="*/ 2573479 h 3805595"/>
              <a:gd name="connsiteX12" fmla="*/ 2070187 w 7605905"/>
              <a:gd name="connsiteY12" fmla="*/ 2535479 h 3805595"/>
              <a:gd name="connsiteX13" fmla="*/ 2143579 w 7605905"/>
              <a:gd name="connsiteY13" fmla="*/ 2520217 h 3805595"/>
              <a:gd name="connsiteX14" fmla="*/ 2219931 w 7605905"/>
              <a:gd name="connsiteY14" fmla="*/ 2552920 h 3805595"/>
              <a:gd name="connsiteX15" fmla="*/ 2407961 w 7605905"/>
              <a:gd name="connsiteY15" fmla="*/ 2745964 h 3805595"/>
              <a:gd name="connsiteX16" fmla="*/ 2727343 w 7605905"/>
              <a:gd name="connsiteY16" fmla="*/ 2568777 h 3805595"/>
              <a:gd name="connsiteX17" fmla="*/ 2833054 w 7605905"/>
              <a:gd name="connsiteY17" fmla="*/ 2529323 h 3805595"/>
              <a:gd name="connsiteX18" fmla="*/ 2970479 w 7605905"/>
              <a:gd name="connsiteY18" fmla="*/ 2494779 h 3805595"/>
              <a:gd name="connsiteX19" fmla="*/ 3171329 w 7605905"/>
              <a:gd name="connsiteY19" fmla="*/ 2341498 h 3805595"/>
              <a:gd name="connsiteX20" fmla="*/ 3285032 w 7605905"/>
              <a:gd name="connsiteY20" fmla="*/ 2288892 h 3805595"/>
              <a:gd name="connsiteX21" fmla="*/ 3440892 w 7605905"/>
              <a:gd name="connsiteY21" fmla="*/ 2235787 h 3805595"/>
              <a:gd name="connsiteX22" fmla="*/ 3736883 w 7605905"/>
              <a:gd name="connsiteY22" fmla="*/ 1913368 h 3805595"/>
              <a:gd name="connsiteX23" fmla="*/ 3903566 w 7605905"/>
              <a:gd name="connsiteY23" fmla="*/ 1715474 h 3805595"/>
              <a:gd name="connsiteX24" fmla="*/ 4165013 w 7605905"/>
              <a:gd name="connsiteY24" fmla="*/ 1681054 h 3805595"/>
              <a:gd name="connsiteX25" fmla="*/ 4376435 w 7605905"/>
              <a:gd name="connsiteY25" fmla="*/ 1575093 h 3805595"/>
              <a:gd name="connsiteX26" fmla="*/ 4577285 w 7605905"/>
              <a:gd name="connsiteY26" fmla="*/ 1633234 h 3805595"/>
              <a:gd name="connsiteX27" fmla="*/ 4810100 w 7605905"/>
              <a:gd name="connsiteY27" fmla="*/ 1435214 h 3805595"/>
              <a:gd name="connsiteX28" fmla="*/ 4936703 w 7605905"/>
              <a:gd name="connsiteY28" fmla="*/ 1363671 h 3805595"/>
              <a:gd name="connsiteX29" fmla="*/ 5050404 w 7605905"/>
              <a:gd name="connsiteY29" fmla="*/ 1311066 h 3805595"/>
              <a:gd name="connsiteX30" fmla="*/ 5227408 w 7605905"/>
              <a:gd name="connsiteY30" fmla="*/ 1448240 h 3805595"/>
              <a:gd name="connsiteX31" fmla="*/ 5338405 w 7605905"/>
              <a:gd name="connsiteY31" fmla="*/ 1490525 h 3805595"/>
              <a:gd name="connsiteX32" fmla="*/ 5475829 w 7605905"/>
              <a:gd name="connsiteY32" fmla="*/ 1511667 h 3805595"/>
              <a:gd name="connsiteX33" fmla="*/ 5544541 w 7605905"/>
              <a:gd name="connsiteY33" fmla="*/ 1511667 h 3805595"/>
              <a:gd name="connsiteX34" fmla="*/ 5771820 w 7605905"/>
              <a:gd name="connsiteY34" fmla="*/ 1326673 h 3805595"/>
              <a:gd name="connsiteX35" fmla="*/ 5919815 w 7605905"/>
              <a:gd name="connsiteY35" fmla="*/ 1141678 h 3805595"/>
              <a:gd name="connsiteX36" fmla="*/ 6020240 w 7605905"/>
              <a:gd name="connsiteY36" fmla="*/ 1035967 h 3805595"/>
              <a:gd name="connsiteX37" fmla="*/ 6202655 w 7605905"/>
              <a:gd name="connsiteY37" fmla="*/ 925346 h 3805595"/>
              <a:gd name="connsiteX38" fmla="*/ 6456236 w 7605905"/>
              <a:gd name="connsiteY38" fmla="*/ 879856 h 3805595"/>
              <a:gd name="connsiteX39" fmla="*/ 6675648 w 7605905"/>
              <a:gd name="connsiteY39" fmla="*/ 729405 h 3805595"/>
              <a:gd name="connsiteX40" fmla="*/ 6908213 w 7605905"/>
              <a:gd name="connsiteY40" fmla="*/ 449271 h 3805595"/>
              <a:gd name="connsiteX41" fmla="*/ 7146062 w 7605905"/>
              <a:gd name="connsiteY41" fmla="*/ 623694 h 3805595"/>
              <a:gd name="connsiteX42" fmla="*/ 7352199 w 7605905"/>
              <a:gd name="connsiteY42" fmla="*/ 549697 h 3805595"/>
              <a:gd name="connsiteX43" fmla="*/ 7605905 w 7605905"/>
              <a:gd name="connsiteY43" fmla="*/ 0 h 3805595"/>
              <a:gd name="connsiteX0" fmla="*/ 7605905 w 7605905"/>
              <a:gd name="connsiteY0" fmla="*/ 0 h 3805595"/>
              <a:gd name="connsiteX1" fmla="*/ 7600620 w 7605905"/>
              <a:gd name="connsiteY1" fmla="*/ 3805595 h 3805595"/>
              <a:gd name="connsiteX2" fmla="*/ 0 w 7605905"/>
              <a:gd name="connsiteY2" fmla="*/ 3805595 h 3805595"/>
              <a:gd name="connsiteX3" fmla="*/ 0 w 7605905"/>
              <a:gd name="connsiteY3" fmla="*/ 3668171 h 3805595"/>
              <a:gd name="connsiteX4" fmla="*/ 55435 w 7605905"/>
              <a:gd name="connsiteY4" fmla="*/ 3636208 h 3805595"/>
              <a:gd name="connsiteX5" fmla="*/ 227279 w 7605905"/>
              <a:gd name="connsiteY5" fmla="*/ 3562076 h 3805595"/>
              <a:gd name="connsiteX6" fmla="*/ 502127 w 7605905"/>
              <a:gd name="connsiteY6" fmla="*/ 3493422 h 3805595"/>
              <a:gd name="connsiteX7" fmla="*/ 793036 w 7605905"/>
              <a:gd name="connsiteY7" fmla="*/ 3482794 h 3805595"/>
              <a:gd name="connsiteX8" fmla="*/ 898442 w 7605905"/>
              <a:gd name="connsiteY8" fmla="*/ 3477507 h 3805595"/>
              <a:gd name="connsiteX9" fmla="*/ 1114432 w 7605905"/>
              <a:gd name="connsiteY9" fmla="*/ 3149708 h 3805595"/>
              <a:gd name="connsiteX10" fmla="*/ 1558930 w 7605905"/>
              <a:gd name="connsiteY10" fmla="*/ 2747238 h 3805595"/>
              <a:gd name="connsiteX11" fmla="*/ 1886440 w 7605905"/>
              <a:gd name="connsiteY11" fmla="*/ 2573479 h 3805595"/>
              <a:gd name="connsiteX12" fmla="*/ 2070187 w 7605905"/>
              <a:gd name="connsiteY12" fmla="*/ 2535479 h 3805595"/>
              <a:gd name="connsiteX13" fmla="*/ 2143579 w 7605905"/>
              <a:gd name="connsiteY13" fmla="*/ 2520217 h 3805595"/>
              <a:gd name="connsiteX14" fmla="*/ 2219931 w 7605905"/>
              <a:gd name="connsiteY14" fmla="*/ 2552920 h 3805595"/>
              <a:gd name="connsiteX15" fmla="*/ 2407961 w 7605905"/>
              <a:gd name="connsiteY15" fmla="*/ 2745964 h 3805595"/>
              <a:gd name="connsiteX16" fmla="*/ 2619587 w 7605905"/>
              <a:gd name="connsiteY16" fmla="*/ 2541870 h 3805595"/>
              <a:gd name="connsiteX17" fmla="*/ 2833054 w 7605905"/>
              <a:gd name="connsiteY17" fmla="*/ 2529323 h 3805595"/>
              <a:gd name="connsiteX18" fmla="*/ 2970479 w 7605905"/>
              <a:gd name="connsiteY18" fmla="*/ 2494779 h 3805595"/>
              <a:gd name="connsiteX19" fmla="*/ 3171329 w 7605905"/>
              <a:gd name="connsiteY19" fmla="*/ 2341498 h 3805595"/>
              <a:gd name="connsiteX20" fmla="*/ 3285032 w 7605905"/>
              <a:gd name="connsiteY20" fmla="*/ 2288892 h 3805595"/>
              <a:gd name="connsiteX21" fmla="*/ 3440892 w 7605905"/>
              <a:gd name="connsiteY21" fmla="*/ 2235787 h 3805595"/>
              <a:gd name="connsiteX22" fmla="*/ 3736883 w 7605905"/>
              <a:gd name="connsiteY22" fmla="*/ 1913368 h 3805595"/>
              <a:gd name="connsiteX23" fmla="*/ 3903566 w 7605905"/>
              <a:gd name="connsiteY23" fmla="*/ 1715474 h 3805595"/>
              <a:gd name="connsiteX24" fmla="*/ 4165013 w 7605905"/>
              <a:gd name="connsiteY24" fmla="*/ 1681054 h 3805595"/>
              <a:gd name="connsiteX25" fmla="*/ 4376435 w 7605905"/>
              <a:gd name="connsiteY25" fmla="*/ 1575093 h 3805595"/>
              <a:gd name="connsiteX26" fmla="*/ 4577285 w 7605905"/>
              <a:gd name="connsiteY26" fmla="*/ 1633234 h 3805595"/>
              <a:gd name="connsiteX27" fmla="*/ 4810100 w 7605905"/>
              <a:gd name="connsiteY27" fmla="*/ 1435214 h 3805595"/>
              <a:gd name="connsiteX28" fmla="*/ 4936703 w 7605905"/>
              <a:gd name="connsiteY28" fmla="*/ 1363671 h 3805595"/>
              <a:gd name="connsiteX29" fmla="*/ 5050404 w 7605905"/>
              <a:gd name="connsiteY29" fmla="*/ 1311066 h 3805595"/>
              <a:gd name="connsiteX30" fmla="*/ 5227408 w 7605905"/>
              <a:gd name="connsiteY30" fmla="*/ 1448240 h 3805595"/>
              <a:gd name="connsiteX31" fmla="*/ 5338405 w 7605905"/>
              <a:gd name="connsiteY31" fmla="*/ 1490525 h 3805595"/>
              <a:gd name="connsiteX32" fmla="*/ 5475829 w 7605905"/>
              <a:gd name="connsiteY32" fmla="*/ 1511667 h 3805595"/>
              <a:gd name="connsiteX33" fmla="*/ 5544541 w 7605905"/>
              <a:gd name="connsiteY33" fmla="*/ 1511667 h 3805595"/>
              <a:gd name="connsiteX34" fmla="*/ 5771820 w 7605905"/>
              <a:gd name="connsiteY34" fmla="*/ 1326673 h 3805595"/>
              <a:gd name="connsiteX35" fmla="*/ 5919815 w 7605905"/>
              <a:gd name="connsiteY35" fmla="*/ 1141678 h 3805595"/>
              <a:gd name="connsiteX36" fmla="*/ 6020240 w 7605905"/>
              <a:gd name="connsiteY36" fmla="*/ 1035967 h 3805595"/>
              <a:gd name="connsiteX37" fmla="*/ 6202655 w 7605905"/>
              <a:gd name="connsiteY37" fmla="*/ 925346 h 3805595"/>
              <a:gd name="connsiteX38" fmla="*/ 6456236 w 7605905"/>
              <a:gd name="connsiteY38" fmla="*/ 879856 h 3805595"/>
              <a:gd name="connsiteX39" fmla="*/ 6675648 w 7605905"/>
              <a:gd name="connsiteY39" fmla="*/ 729405 h 3805595"/>
              <a:gd name="connsiteX40" fmla="*/ 6908213 w 7605905"/>
              <a:gd name="connsiteY40" fmla="*/ 449271 h 3805595"/>
              <a:gd name="connsiteX41" fmla="*/ 7146062 w 7605905"/>
              <a:gd name="connsiteY41" fmla="*/ 623694 h 3805595"/>
              <a:gd name="connsiteX42" fmla="*/ 7352199 w 7605905"/>
              <a:gd name="connsiteY42" fmla="*/ 549697 h 3805595"/>
              <a:gd name="connsiteX43" fmla="*/ 7605905 w 7605905"/>
              <a:gd name="connsiteY43" fmla="*/ 0 h 3805595"/>
              <a:gd name="connsiteX0" fmla="*/ 7605905 w 7605905"/>
              <a:gd name="connsiteY0" fmla="*/ 0 h 3805595"/>
              <a:gd name="connsiteX1" fmla="*/ 7600620 w 7605905"/>
              <a:gd name="connsiteY1" fmla="*/ 3805595 h 3805595"/>
              <a:gd name="connsiteX2" fmla="*/ 0 w 7605905"/>
              <a:gd name="connsiteY2" fmla="*/ 3805595 h 3805595"/>
              <a:gd name="connsiteX3" fmla="*/ 0 w 7605905"/>
              <a:gd name="connsiteY3" fmla="*/ 3668171 h 3805595"/>
              <a:gd name="connsiteX4" fmla="*/ 55435 w 7605905"/>
              <a:gd name="connsiteY4" fmla="*/ 3636208 h 3805595"/>
              <a:gd name="connsiteX5" fmla="*/ 227279 w 7605905"/>
              <a:gd name="connsiteY5" fmla="*/ 3562076 h 3805595"/>
              <a:gd name="connsiteX6" fmla="*/ 502127 w 7605905"/>
              <a:gd name="connsiteY6" fmla="*/ 3493422 h 3805595"/>
              <a:gd name="connsiteX7" fmla="*/ 793036 w 7605905"/>
              <a:gd name="connsiteY7" fmla="*/ 3482794 h 3805595"/>
              <a:gd name="connsiteX8" fmla="*/ 898442 w 7605905"/>
              <a:gd name="connsiteY8" fmla="*/ 3477507 h 3805595"/>
              <a:gd name="connsiteX9" fmla="*/ 1114432 w 7605905"/>
              <a:gd name="connsiteY9" fmla="*/ 3149708 h 3805595"/>
              <a:gd name="connsiteX10" fmla="*/ 1558930 w 7605905"/>
              <a:gd name="connsiteY10" fmla="*/ 2747238 h 3805595"/>
              <a:gd name="connsiteX11" fmla="*/ 1886440 w 7605905"/>
              <a:gd name="connsiteY11" fmla="*/ 2573479 h 3805595"/>
              <a:gd name="connsiteX12" fmla="*/ 2070187 w 7605905"/>
              <a:gd name="connsiteY12" fmla="*/ 2535479 h 3805595"/>
              <a:gd name="connsiteX13" fmla="*/ 2143579 w 7605905"/>
              <a:gd name="connsiteY13" fmla="*/ 2520217 h 3805595"/>
              <a:gd name="connsiteX14" fmla="*/ 2219931 w 7605905"/>
              <a:gd name="connsiteY14" fmla="*/ 2552920 h 3805595"/>
              <a:gd name="connsiteX15" fmla="*/ 2407961 w 7605905"/>
              <a:gd name="connsiteY15" fmla="*/ 2745964 h 3805595"/>
              <a:gd name="connsiteX16" fmla="*/ 2619587 w 7605905"/>
              <a:gd name="connsiteY16" fmla="*/ 2541870 h 3805595"/>
              <a:gd name="connsiteX17" fmla="*/ 2816891 w 7605905"/>
              <a:gd name="connsiteY17" fmla="*/ 2470127 h 3805595"/>
              <a:gd name="connsiteX18" fmla="*/ 2970479 w 7605905"/>
              <a:gd name="connsiteY18" fmla="*/ 2494779 h 3805595"/>
              <a:gd name="connsiteX19" fmla="*/ 3171329 w 7605905"/>
              <a:gd name="connsiteY19" fmla="*/ 2341498 h 3805595"/>
              <a:gd name="connsiteX20" fmla="*/ 3285032 w 7605905"/>
              <a:gd name="connsiteY20" fmla="*/ 2288892 h 3805595"/>
              <a:gd name="connsiteX21" fmla="*/ 3440892 w 7605905"/>
              <a:gd name="connsiteY21" fmla="*/ 2235787 h 3805595"/>
              <a:gd name="connsiteX22" fmla="*/ 3736883 w 7605905"/>
              <a:gd name="connsiteY22" fmla="*/ 1913368 h 3805595"/>
              <a:gd name="connsiteX23" fmla="*/ 3903566 w 7605905"/>
              <a:gd name="connsiteY23" fmla="*/ 1715474 h 3805595"/>
              <a:gd name="connsiteX24" fmla="*/ 4165013 w 7605905"/>
              <a:gd name="connsiteY24" fmla="*/ 1681054 h 3805595"/>
              <a:gd name="connsiteX25" fmla="*/ 4376435 w 7605905"/>
              <a:gd name="connsiteY25" fmla="*/ 1575093 h 3805595"/>
              <a:gd name="connsiteX26" fmla="*/ 4577285 w 7605905"/>
              <a:gd name="connsiteY26" fmla="*/ 1633234 h 3805595"/>
              <a:gd name="connsiteX27" fmla="*/ 4810100 w 7605905"/>
              <a:gd name="connsiteY27" fmla="*/ 1435214 h 3805595"/>
              <a:gd name="connsiteX28" fmla="*/ 4936703 w 7605905"/>
              <a:gd name="connsiteY28" fmla="*/ 1363671 h 3805595"/>
              <a:gd name="connsiteX29" fmla="*/ 5050404 w 7605905"/>
              <a:gd name="connsiteY29" fmla="*/ 1311066 h 3805595"/>
              <a:gd name="connsiteX30" fmla="*/ 5227408 w 7605905"/>
              <a:gd name="connsiteY30" fmla="*/ 1448240 h 3805595"/>
              <a:gd name="connsiteX31" fmla="*/ 5338405 w 7605905"/>
              <a:gd name="connsiteY31" fmla="*/ 1490525 h 3805595"/>
              <a:gd name="connsiteX32" fmla="*/ 5475829 w 7605905"/>
              <a:gd name="connsiteY32" fmla="*/ 1511667 h 3805595"/>
              <a:gd name="connsiteX33" fmla="*/ 5544541 w 7605905"/>
              <a:gd name="connsiteY33" fmla="*/ 1511667 h 3805595"/>
              <a:gd name="connsiteX34" fmla="*/ 5771820 w 7605905"/>
              <a:gd name="connsiteY34" fmla="*/ 1326673 h 3805595"/>
              <a:gd name="connsiteX35" fmla="*/ 5919815 w 7605905"/>
              <a:gd name="connsiteY35" fmla="*/ 1141678 h 3805595"/>
              <a:gd name="connsiteX36" fmla="*/ 6020240 w 7605905"/>
              <a:gd name="connsiteY36" fmla="*/ 1035967 h 3805595"/>
              <a:gd name="connsiteX37" fmla="*/ 6202655 w 7605905"/>
              <a:gd name="connsiteY37" fmla="*/ 925346 h 3805595"/>
              <a:gd name="connsiteX38" fmla="*/ 6456236 w 7605905"/>
              <a:gd name="connsiteY38" fmla="*/ 879856 h 3805595"/>
              <a:gd name="connsiteX39" fmla="*/ 6675648 w 7605905"/>
              <a:gd name="connsiteY39" fmla="*/ 729405 h 3805595"/>
              <a:gd name="connsiteX40" fmla="*/ 6908213 w 7605905"/>
              <a:gd name="connsiteY40" fmla="*/ 449271 h 3805595"/>
              <a:gd name="connsiteX41" fmla="*/ 7146062 w 7605905"/>
              <a:gd name="connsiteY41" fmla="*/ 623694 h 3805595"/>
              <a:gd name="connsiteX42" fmla="*/ 7352199 w 7605905"/>
              <a:gd name="connsiteY42" fmla="*/ 549697 h 3805595"/>
              <a:gd name="connsiteX43" fmla="*/ 7605905 w 7605905"/>
              <a:gd name="connsiteY43" fmla="*/ 0 h 3805595"/>
              <a:gd name="connsiteX0" fmla="*/ 7605905 w 7605905"/>
              <a:gd name="connsiteY0" fmla="*/ 0 h 3805595"/>
              <a:gd name="connsiteX1" fmla="*/ 7600620 w 7605905"/>
              <a:gd name="connsiteY1" fmla="*/ 3805595 h 3805595"/>
              <a:gd name="connsiteX2" fmla="*/ 0 w 7605905"/>
              <a:gd name="connsiteY2" fmla="*/ 3805595 h 3805595"/>
              <a:gd name="connsiteX3" fmla="*/ 0 w 7605905"/>
              <a:gd name="connsiteY3" fmla="*/ 3668171 h 3805595"/>
              <a:gd name="connsiteX4" fmla="*/ 55435 w 7605905"/>
              <a:gd name="connsiteY4" fmla="*/ 3636208 h 3805595"/>
              <a:gd name="connsiteX5" fmla="*/ 227279 w 7605905"/>
              <a:gd name="connsiteY5" fmla="*/ 3562076 h 3805595"/>
              <a:gd name="connsiteX6" fmla="*/ 502127 w 7605905"/>
              <a:gd name="connsiteY6" fmla="*/ 3493422 h 3805595"/>
              <a:gd name="connsiteX7" fmla="*/ 793036 w 7605905"/>
              <a:gd name="connsiteY7" fmla="*/ 3482794 h 3805595"/>
              <a:gd name="connsiteX8" fmla="*/ 898442 w 7605905"/>
              <a:gd name="connsiteY8" fmla="*/ 3477507 h 3805595"/>
              <a:gd name="connsiteX9" fmla="*/ 1114432 w 7605905"/>
              <a:gd name="connsiteY9" fmla="*/ 3149708 h 3805595"/>
              <a:gd name="connsiteX10" fmla="*/ 1558930 w 7605905"/>
              <a:gd name="connsiteY10" fmla="*/ 2747238 h 3805595"/>
              <a:gd name="connsiteX11" fmla="*/ 1886440 w 7605905"/>
              <a:gd name="connsiteY11" fmla="*/ 2573479 h 3805595"/>
              <a:gd name="connsiteX12" fmla="*/ 2070187 w 7605905"/>
              <a:gd name="connsiteY12" fmla="*/ 2535479 h 3805595"/>
              <a:gd name="connsiteX13" fmla="*/ 2143579 w 7605905"/>
              <a:gd name="connsiteY13" fmla="*/ 2520217 h 3805595"/>
              <a:gd name="connsiteX14" fmla="*/ 2219931 w 7605905"/>
              <a:gd name="connsiteY14" fmla="*/ 2552920 h 3805595"/>
              <a:gd name="connsiteX15" fmla="*/ 2407961 w 7605905"/>
              <a:gd name="connsiteY15" fmla="*/ 2745964 h 3805595"/>
              <a:gd name="connsiteX16" fmla="*/ 2619587 w 7605905"/>
              <a:gd name="connsiteY16" fmla="*/ 2541870 h 3805595"/>
              <a:gd name="connsiteX17" fmla="*/ 2816891 w 7605905"/>
              <a:gd name="connsiteY17" fmla="*/ 2470127 h 3805595"/>
              <a:gd name="connsiteX18" fmla="*/ 3171329 w 7605905"/>
              <a:gd name="connsiteY18" fmla="*/ 2341498 h 3805595"/>
              <a:gd name="connsiteX19" fmla="*/ 3285032 w 7605905"/>
              <a:gd name="connsiteY19" fmla="*/ 2288892 h 3805595"/>
              <a:gd name="connsiteX20" fmla="*/ 3440892 w 7605905"/>
              <a:gd name="connsiteY20" fmla="*/ 2235787 h 3805595"/>
              <a:gd name="connsiteX21" fmla="*/ 3736883 w 7605905"/>
              <a:gd name="connsiteY21" fmla="*/ 1913368 h 3805595"/>
              <a:gd name="connsiteX22" fmla="*/ 3903566 w 7605905"/>
              <a:gd name="connsiteY22" fmla="*/ 1715474 h 3805595"/>
              <a:gd name="connsiteX23" fmla="*/ 4165013 w 7605905"/>
              <a:gd name="connsiteY23" fmla="*/ 1681054 h 3805595"/>
              <a:gd name="connsiteX24" fmla="*/ 4376435 w 7605905"/>
              <a:gd name="connsiteY24" fmla="*/ 1575093 h 3805595"/>
              <a:gd name="connsiteX25" fmla="*/ 4577285 w 7605905"/>
              <a:gd name="connsiteY25" fmla="*/ 1633234 h 3805595"/>
              <a:gd name="connsiteX26" fmla="*/ 4810100 w 7605905"/>
              <a:gd name="connsiteY26" fmla="*/ 1435214 h 3805595"/>
              <a:gd name="connsiteX27" fmla="*/ 4936703 w 7605905"/>
              <a:gd name="connsiteY27" fmla="*/ 1363671 h 3805595"/>
              <a:gd name="connsiteX28" fmla="*/ 5050404 w 7605905"/>
              <a:gd name="connsiteY28" fmla="*/ 1311066 h 3805595"/>
              <a:gd name="connsiteX29" fmla="*/ 5227408 w 7605905"/>
              <a:gd name="connsiteY29" fmla="*/ 1448240 h 3805595"/>
              <a:gd name="connsiteX30" fmla="*/ 5338405 w 7605905"/>
              <a:gd name="connsiteY30" fmla="*/ 1490525 h 3805595"/>
              <a:gd name="connsiteX31" fmla="*/ 5475829 w 7605905"/>
              <a:gd name="connsiteY31" fmla="*/ 1511667 h 3805595"/>
              <a:gd name="connsiteX32" fmla="*/ 5544541 w 7605905"/>
              <a:gd name="connsiteY32" fmla="*/ 1511667 h 3805595"/>
              <a:gd name="connsiteX33" fmla="*/ 5771820 w 7605905"/>
              <a:gd name="connsiteY33" fmla="*/ 1326673 h 3805595"/>
              <a:gd name="connsiteX34" fmla="*/ 5919815 w 7605905"/>
              <a:gd name="connsiteY34" fmla="*/ 1141678 h 3805595"/>
              <a:gd name="connsiteX35" fmla="*/ 6020240 w 7605905"/>
              <a:gd name="connsiteY35" fmla="*/ 1035967 h 3805595"/>
              <a:gd name="connsiteX36" fmla="*/ 6202655 w 7605905"/>
              <a:gd name="connsiteY36" fmla="*/ 925346 h 3805595"/>
              <a:gd name="connsiteX37" fmla="*/ 6456236 w 7605905"/>
              <a:gd name="connsiteY37" fmla="*/ 879856 h 3805595"/>
              <a:gd name="connsiteX38" fmla="*/ 6675648 w 7605905"/>
              <a:gd name="connsiteY38" fmla="*/ 729405 h 3805595"/>
              <a:gd name="connsiteX39" fmla="*/ 6908213 w 7605905"/>
              <a:gd name="connsiteY39" fmla="*/ 449271 h 3805595"/>
              <a:gd name="connsiteX40" fmla="*/ 7146062 w 7605905"/>
              <a:gd name="connsiteY40" fmla="*/ 623694 h 3805595"/>
              <a:gd name="connsiteX41" fmla="*/ 7352199 w 7605905"/>
              <a:gd name="connsiteY41" fmla="*/ 549697 h 3805595"/>
              <a:gd name="connsiteX42" fmla="*/ 7605905 w 7605905"/>
              <a:gd name="connsiteY42" fmla="*/ 0 h 3805595"/>
              <a:gd name="connsiteX0" fmla="*/ 7605905 w 7605905"/>
              <a:gd name="connsiteY0" fmla="*/ 0 h 3805595"/>
              <a:gd name="connsiteX1" fmla="*/ 7600620 w 7605905"/>
              <a:gd name="connsiteY1" fmla="*/ 3805595 h 3805595"/>
              <a:gd name="connsiteX2" fmla="*/ 0 w 7605905"/>
              <a:gd name="connsiteY2" fmla="*/ 3805595 h 3805595"/>
              <a:gd name="connsiteX3" fmla="*/ 0 w 7605905"/>
              <a:gd name="connsiteY3" fmla="*/ 3668171 h 3805595"/>
              <a:gd name="connsiteX4" fmla="*/ 55435 w 7605905"/>
              <a:gd name="connsiteY4" fmla="*/ 3636208 h 3805595"/>
              <a:gd name="connsiteX5" fmla="*/ 227279 w 7605905"/>
              <a:gd name="connsiteY5" fmla="*/ 3562076 h 3805595"/>
              <a:gd name="connsiteX6" fmla="*/ 502127 w 7605905"/>
              <a:gd name="connsiteY6" fmla="*/ 3493422 h 3805595"/>
              <a:gd name="connsiteX7" fmla="*/ 793036 w 7605905"/>
              <a:gd name="connsiteY7" fmla="*/ 3482794 h 3805595"/>
              <a:gd name="connsiteX8" fmla="*/ 898442 w 7605905"/>
              <a:gd name="connsiteY8" fmla="*/ 3477507 h 3805595"/>
              <a:gd name="connsiteX9" fmla="*/ 1114432 w 7605905"/>
              <a:gd name="connsiteY9" fmla="*/ 3149708 h 3805595"/>
              <a:gd name="connsiteX10" fmla="*/ 1558930 w 7605905"/>
              <a:gd name="connsiteY10" fmla="*/ 2747238 h 3805595"/>
              <a:gd name="connsiteX11" fmla="*/ 1886440 w 7605905"/>
              <a:gd name="connsiteY11" fmla="*/ 2573479 h 3805595"/>
              <a:gd name="connsiteX12" fmla="*/ 2070187 w 7605905"/>
              <a:gd name="connsiteY12" fmla="*/ 2535479 h 3805595"/>
              <a:gd name="connsiteX13" fmla="*/ 2143579 w 7605905"/>
              <a:gd name="connsiteY13" fmla="*/ 2520217 h 3805595"/>
              <a:gd name="connsiteX14" fmla="*/ 2219931 w 7605905"/>
              <a:gd name="connsiteY14" fmla="*/ 2552920 h 3805595"/>
              <a:gd name="connsiteX15" fmla="*/ 2407961 w 7605905"/>
              <a:gd name="connsiteY15" fmla="*/ 2745964 h 3805595"/>
              <a:gd name="connsiteX16" fmla="*/ 2619587 w 7605905"/>
              <a:gd name="connsiteY16" fmla="*/ 2541870 h 3805595"/>
              <a:gd name="connsiteX17" fmla="*/ 2816891 w 7605905"/>
              <a:gd name="connsiteY17" fmla="*/ 2470127 h 3805595"/>
              <a:gd name="connsiteX18" fmla="*/ 3063573 w 7605905"/>
              <a:gd name="connsiteY18" fmla="*/ 2287684 h 3805595"/>
              <a:gd name="connsiteX19" fmla="*/ 3285032 w 7605905"/>
              <a:gd name="connsiteY19" fmla="*/ 2288892 h 3805595"/>
              <a:gd name="connsiteX20" fmla="*/ 3440892 w 7605905"/>
              <a:gd name="connsiteY20" fmla="*/ 2235787 h 3805595"/>
              <a:gd name="connsiteX21" fmla="*/ 3736883 w 7605905"/>
              <a:gd name="connsiteY21" fmla="*/ 1913368 h 3805595"/>
              <a:gd name="connsiteX22" fmla="*/ 3903566 w 7605905"/>
              <a:gd name="connsiteY22" fmla="*/ 1715474 h 3805595"/>
              <a:gd name="connsiteX23" fmla="*/ 4165013 w 7605905"/>
              <a:gd name="connsiteY23" fmla="*/ 1681054 h 3805595"/>
              <a:gd name="connsiteX24" fmla="*/ 4376435 w 7605905"/>
              <a:gd name="connsiteY24" fmla="*/ 1575093 h 3805595"/>
              <a:gd name="connsiteX25" fmla="*/ 4577285 w 7605905"/>
              <a:gd name="connsiteY25" fmla="*/ 1633234 h 3805595"/>
              <a:gd name="connsiteX26" fmla="*/ 4810100 w 7605905"/>
              <a:gd name="connsiteY26" fmla="*/ 1435214 h 3805595"/>
              <a:gd name="connsiteX27" fmla="*/ 4936703 w 7605905"/>
              <a:gd name="connsiteY27" fmla="*/ 1363671 h 3805595"/>
              <a:gd name="connsiteX28" fmla="*/ 5050404 w 7605905"/>
              <a:gd name="connsiteY28" fmla="*/ 1311066 h 3805595"/>
              <a:gd name="connsiteX29" fmla="*/ 5227408 w 7605905"/>
              <a:gd name="connsiteY29" fmla="*/ 1448240 h 3805595"/>
              <a:gd name="connsiteX30" fmla="*/ 5338405 w 7605905"/>
              <a:gd name="connsiteY30" fmla="*/ 1490525 h 3805595"/>
              <a:gd name="connsiteX31" fmla="*/ 5475829 w 7605905"/>
              <a:gd name="connsiteY31" fmla="*/ 1511667 h 3805595"/>
              <a:gd name="connsiteX32" fmla="*/ 5544541 w 7605905"/>
              <a:gd name="connsiteY32" fmla="*/ 1511667 h 3805595"/>
              <a:gd name="connsiteX33" fmla="*/ 5771820 w 7605905"/>
              <a:gd name="connsiteY33" fmla="*/ 1326673 h 3805595"/>
              <a:gd name="connsiteX34" fmla="*/ 5919815 w 7605905"/>
              <a:gd name="connsiteY34" fmla="*/ 1141678 h 3805595"/>
              <a:gd name="connsiteX35" fmla="*/ 6020240 w 7605905"/>
              <a:gd name="connsiteY35" fmla="*/ 1035967 h 3805595"/>
              <a:gd name="connsiteX36" fmla="*/ 6202655 w 7605905"/>
              <a:gd name="connsiteY36" fmla="*/ 925346 h 3805595"/>
              <a:gd name="connsiteX37" fmla="*/ 6456236 w 7605905"/>
              <a:gd name="connsiteY37" fmla="*/ 879856 h 3805595"/>
              <a:gd name="connsiteX38" fmla="*/ 6675648 w 7605905"/>
              <a:gd name="connsiteY38" fmla="*/ 729405 h 3805595"/>
              <a:gd name="connsiteX39" fmla="*/ 6908213 w 7605905"/>
              <a:gd name="connsiteY39" fmla="*/ 449271 h 3805595"/>
              <a:gd name="connsiteX40" fmla="*/ 7146062 w 7605905"/>
              <a:gd name="connsiteY40" fmla="*/ 623694 h 3805595"/>
              <a:gd name="connsiteX41" fmla="*/ 7352199 w 7605905"/>
              <a:gd name="connsiteY41" fmla="*/ 549697 h 3805595"/>
              <a:gd name="connsiteX42" fmla="*/ 7605905 w 7605905"/>
              <a:gd name="connsiteY42" fmla="*/ 0 h 3805595"/>
              <a:gd name="connsiteX0" fmla="*/ 7605905 w 7605905"/>
              <a:gd name="connsiteY0" fmla="*/ 0 h 3805595"/>
              <a:gd name="connsiteX1" fmla="*/ 7600620 w 7605905"/>
              <a:gd name="connsiteY1" fmla="*/ 3805595 h 3805595"/>
              <a:gd name="connsiteX2" fmla="*/ 0 w 7605905"/>
              <a:gd name="connsiteY2" fmla="*/ 3805595 h 3805595"/>
              <a:gd name="connsiteX3" fmla="*/ 0 w 7605905"/>
              <a:gd name="connsiteY3" fmla="*/ 3668171 h 3805595"/>
              <a:gd name="connsiteX4" fmla="*/ 55435 w 7605905"/>
              <a:gd name="connsiteY4" fmla="*/ 3636208 h 3805595"/>
              <a:gd name="connsiteX5" fmla="*/ 227279 w 7605905"/>
              <a:gd name="connsiteY5" fmla="*/ 3562076 h 3805595"/>
              <a:gd name="connsiteX6" fmla="*/ 502127 w 7605905"/>
              <a:gd name="connsiteY6" fmla="*/ 3493422 h 3805595"/>
              <a:gd name="connsiteX7" fmla="*/ 793036 w 7605905"/>
              <a:gd name="connsiteY7" fmla="*/ 3482794 h 3805595"/>
              <a:gd name="connsiteX8" fmla="*/ 898442 w 7605905"/>
              <a:gd name="connsiteY8" fmla="*/ 3477507 h 3805595"/>
              <a:gd name="connsiteX9" fmla="*/ 1114432 w 7605905"/>
              <a:gd name="connsiteY9" fmla="*/ 3149708 h 3805595"/>
              <a:gd name="connsiteX10" fmla="*/ 1558930 w 7605905"/>
              <a:gd name="connsiteY10" fmla="*/ 2747238 h 3805595"/>
              <a:gd name="connsiteX11" fmla="*/ 1886440 w 7605905"/>
              <a:gd name="connsiteY11" fmla="*/ 2573479 h 3805595"/>
              <a:gd name="connsiteX12" fmla="*/ 2070187 w 7605905"/>
              <a:gd name="connsiteY12" fmla="*/ 2535479 h 3805595"/>
              <a:gd name="connsiteX13" fmla="*/ 2143579 w 7605905"/>
              <a:gd name="connsiteY13" fmla="*/ 2520217 h 3805595"/>
              <a:gd name="connsiteX14" fmla="*/ 2219931 w 7605905"/>
              <a:gd name="connsiteY14" fmla="*/ 2552920 h 3805595"/>
              <a:gd name="connsiteX15" fmla="*/ 2407961 w 7605905"/>
              <a:gd name="connsiteY15" fmla="*/ 2745964 h 3805595"/>
              <a:gd name="connsiteX16" fmla="*/ 2619587 w 7605905"/>
              <a:gd name="connsiteY16" fmla="*/ 2541870 h 3805595"/>
              <a:gd name="connsiteX17" fmla="*/ 2816891 w 7605905"/>
              <a:gd name="connsiteY17" fmla="*/ 2470127 h 3805595"/>
              <a:gd name="connsiteX18" fmla="*/ 3063573 w 7605905"/>
              <a:gd name="connsiteY18" fmla="*/ 2287684 h 3805595"/>
              <a:gd name="connsiteX19" fmla="*/ 3285032 w 7605905"/>
              <a:gd name="connsiteY19" fmla="*/ 2224314 h 3805595"/>
              <a:gd name="connsiteX20" fmla="*/ 3440892 w 7605905"/>
              <a:gd name="connsiteY20" fmla="*/ 2235787 h 3805595"/>
              <a:gd name="connsiteX21" fmla="*/ 3736883 w 7605905"/>
              <a:gd name="connsiteY21" fmla="*/ 1913368 h 3805595"/>
              <a:gd name="connsiteX22" fmla="*/ 3903566 w 7605905"/>
              <a:gd name="connsiteY22" fmla="*/ 1715474 h 3805595"/>
              <a:gd name="connsiteX23" fmla="*/ 4165013 w 7605905"/>
              <a:gd name="connsiteY23" fmla="*/ 1681054 h 3805595"/>
              <a:gd name="connsiteX24" fmla="*/ 4376435 w 7605905"/>
              <a:gd name="connsiteY24" fmla="*/ 1575093 h 3805595"/>
              <a:gd name="connsiteX25" fmla="*/ 4577285 w 7605905"/>
              <a:gd name="connsiteY25" fmla="*/ 1633234 h 3805595"/>
              <a:gd name="connsiteX26" fmla="*/ 4810100 w 7605905"/>
              <a:gd name="connsiteY26" fmla="*/ 1435214 h 3805595"/>
              <a:gd name="connsiteX27" fmla="*/ 4936703 w 7605905"/>
              <a:gd name="connsiteY27" fmla="*/ 1363671 h 3805595"/>
              <a:gd name="connsiteX28" fmla="*/ 5050404 w 7605905"/>
              <a:gd name="connsiteY28" fmla="*/ 1311066 h 3805595"/>
              <a:gd name="connsiteX29" fmla="*/ 5227408 w 7605905"/>
              <a:gd name="connsiteY29" fmla="*/ 1448240 h 3805595"/>
              <a:gd name="connsiteX30" fmla="*/ 5338405 w 7605905"/>
              <a:gd name="connsiteY30" fmla="*/ 1490525 h 3805595"/>
              <a:gd name="connsiteX31" fmla="*/ 5475829 w 7605905"/>
              <a:gd name="connsiteY31" fmla="*/ 1511667 h 3805595"/>
              <a:gd name="connsiteX32" fmla="*/ 5544541 w 7605905"/>
              <a:gd name="connsiteY32" fmla="*/ 1511667 h 3805595"/>
              <a:gd name="connsiteX33" fmla="*/ 5771820 w 7605905"/>
              <a:gd name="connsiteY33" fmla="*/ 1326673 h 3805595"/>
              <a:gd name="connsiteX34" fmla="*/ 5919815 w 7605905"/>
              <a:gd name="connsiteY34" fmla="*/ 1141678 h 3805595"/>
              <a:gd name="connsiteX35" fmla="*/ 6020240 w 7605905"/>
              <a:gd name="connsiteY35" fmla="*/ 1035967 h 3805595"/>
              <a:gd name="connsiteX36" fmla="*/ 6202655 w 7605905"/>
              <a:gd name="connsiteY36" fmla="*/ 925346 h 3805595"/>
              <a:gd name="connsiteX37" fmla="*/ 6456236 w 7605905"/>
              <a:gd name="connsiteY37" fmla="*/ 879856 h 3805595"/>
              <a:gd name="connsiteX38" fmla="*/ 6675648 w 7605905"/>
              <a:gd name="connsiteY38" fmla="*/ 729405 h 3805595"/>
              <a:gd name="connsiteX39" fmla="*/ 6908213 w 7605905"/>
              <a:gd name="connsiteY39" fmla="*/ 449271 h 3805595"/>
              <a:gd name="connsiteX40" fmla="*/ 7146062 w 7605905"/>
              <a:gd name="connsiteY40" fmla="*/ 623694 h 3805595"/>
              <a:gd name="connsiteX41" fmla="*/ 7352199 w 7605905"/>
              <a:gd name="connsiteY41" fmla="*/ 549697 h 3805595"/>
              <a:gd name="connsiteX42" fmla="*/ 7605905 w 7605905"/>
              <a:gd name="connsiteY42" fmla="*/ 0 h 3805595"/>
              <a:gd name="connsiteX0" fmla="*/ 7605905 w 7605905"/>
              <a:gd name="connsiteY0" fmla="*/ 0 h 3805595"/>
              <a:gd name="connsiteX1" fmla="*/ 7600620 w 7605905"/>
              <a:gd name="connsiteY1" fmla="*/ 3805595 h 3805595"/>
              <a:gd name="connsiteX2" fmla="*/ 0 w 7605905"/>
              <a:gd name="connsiteY2" fmla="*/ 3805595 h 3805595"/>
              <a:gd name="connsiteX3" fmla="*/ 0 w 7605905"/>
              <a:gd name="connsiteY3" fmla="*/ 3668171 h 3805595"/>
              <a:gd name="connsiteX4" fmla="*/ 55435 w 7605905"/>
              <a:gd name="connsiteY4" fmla="*/ 3636208 h 3805595"/>
              <a:gd name="connsiteX5" fmla="*/ 227279 w 7605905"/>
              <a:gd name="connsiteY5" fmla="*/ 3562076 h 3805595"/>
              <a:gd name="connsiteX6" fmla="*/ 502127 w 7605905"/>
              <a:gd name="connsiteY6" fmla="*/ 3493422 h 3805595"/>
              <a:gd name="connsiteX7" fmla="*/ 793036 w 7605905"/>
              <a:gd name="connsiteY7" fmla="*/ 3482794 h 3805595"/>
              <a:gd name="connsiteX8" fmla="*/ 898442 w 7605905"/>
              <a:gd name="connsiteY8" fmla="*/ 3477507 h 3805595"/>
              <a:gd name="connsiteX9" fmla="*/ 1114432 w 7605905"/>
              <a:gd name="connsiteY9" fmla="*/ 3149708 h 3805595"/>
              <a:gd name="connsiteX10" fmla="*/ 1558930 w 7605905"/>
              <a:gd name="connsiteY10" fmla="*/ 2747238 h 3805595"/>
              <a:gd name="connsiteX11" fmla="*/ 1886440 w 7605905"/>
              <a:gd name="connsiteY11" fmla="*/ 2573479 h 3805595"/>
              <a:gd name="connsiteX12" fmla="*/ 2070187 w 7605905"/>
              <a:gd name="connsiteY12" fmla="*/ 2535479 h 3805595"/>
              <a:gd name="connsiteX13" fmla="*/ 2143579 w 7605905"/>
              <a:gd name="connsiteY13" fmla="*/ 2520217 h 3805595"/>
              <a:gd name="connsiteX14" fmla="*/ 2219931 w 7605905"/>
              <a:gd name="connsiteY14" fmla="*/ 2552920 h 3805595"/>
              <a:gd name="connsiteX15" fmla="*/ 2407961 w 7605905"/>
              <a:gd name="connsiteY15" fmla="*/ 2745964 h 3805595"/>
              <a:gd name="connsiteX16" fmla="*/ 2619587 w 7605905"/>
              <a:gd name="connsiteY16" fmla="*/ 2541870 h 3805595"/>
              <a:gd name="connsiteX17" fmla="*/ 2816891 w 7605905"/>
              <a:gd name="connsiteY17" fmla="*/ 2470127 h 3805595"/>
              <a:gd name="connsiteX18" fmla="*/ 3063573 w 7605905"/>
              <a:gd name="connsiteY18" fmla="*/ 2287684 h 3805595"/>
              <a:gd name="connsiteX19" fmla="*/ 3285032 w 7605905"/>
              <a:gd name="connsiteY19" fmla="*/ 2224314 h 3805595"/>
              <a:gd name="connsiteX20" fmla="*/ 3736883 w 7605905"/>
              <a:gd name="connsiteY20" fmla="*/ 1913368 h 3805595"/>
              <a:gd name="connsiteX21" fmla="*/ 3903566 w 7605905"/>
              <a:gd name="connsiteY21" fmla="*/ 1715474 h 3805595"/>
              <a:gd name="connsiteX22" fmla="*/ 4165013 w 7605905"/>
              <a:gd name="connsiteY22" fmla="*/ 1681054 h 3805595"/>
              <a:gd name="connsiteX23" fmla="*/ 4376435 w 7605905"/>
              <a:gd name="connsiteY23" fmla="*/ 1575093 h 3805595"/>
              <a:gd name="connsiteX24" fmla="*/ 4577285 w 7605905"/>
              <a:gd name="connsiteY24" fmla="*/ 1633234 h 3805595"/>
              <a:gd name="connsiteX25" fmla="*/ 4810100 w 7605905"/>
              <a:gd name="connsiteY25" fmla="*/ 1435214 h 3805595"/>
              <a:gd name="connsiteX26" fmla="*/ 4936703 w 7605905"/>
              <a:gd name="connsiteY26" fmla="*/ 1363671 h 3805595"/>
              <a:gd name="connsiteX27" fmla="*/ 5050404 w 7605905"/>
              <a:gd name="connsiteY27" fmla="*/ 1311066 h 3805595"/>
              <a:gd name="connsiteX28" fmla="*/ 5227408 w 7605905"/>
              <a:gd name="connsiteY28" fmla="*/ 1448240 h 3805595"/>
              <a:gd name="connsiteX29" fmla="*/ 5338405 w 7605905"/>
              <a:gd name="connsiteY29" fmla="*/ 1490525 h 3805595"/>
              <a:gd name="connsiteX30" fmla="*/ 5475829 w 7605905"/>
              <a:gd name="connsiteY30" fmla="*/ 1511667 h 3805595"/>
              <a:gd name="connsiteX31" fmla="*/ 5544541 w 7605905"/>
              <a:gd name="connsiteY31" fmla="*/ 1511667 h 3805595"/>
              <a:gd name="connsiteX32" fmla="*/ 5771820 w 7605905"/>
              <a:gd name="connsiteY32" fmla="*/ 1326673 h 3805595"/>
              <a:gd name="connsiteX33" fmla="*/ 5919815 w 7605905"/>
              <a:gd name="connsiteY33" fmla="*/ 1141678 h 3805595"/>
              <a:gd name="connsiteX34" fmla="*/ 6020240 w 7605905"/>
              <a:gd name="connsiteY34" fmla="*/ 1035967 h 3805595"/>
              <a:gd name="connsiteX35" fmla="*/ 6202655 w 7605905"/>
              <a:gd name="connsiteY35" fmla="*/ 925346 h 3805595"/>
              <a:gd name="connsiteX36" fmla="*/ 6456236 w 7605905"/>
              <a:gd name="connsiteY36" fmla="*/ 879856 h 3805595"/>
              <a:gd name="connsiteX37" fmla="*/ 6675648 w 7605905"/>
              <a:gd name="connsiteY37" fmla="*/ 729405 h 3805595"/>
              <a:gd name="connsiteX38" fmla="*/ 6908213 w 7605905"/>
              <a:gd name="connsiteY38" fmla="*/ 449271 h 3805595"/>
              <a:gd name="connsiteX39" fmla="*/ 7146062 w 7605905"/>
              <a:gd name="connsiteY39" fmla="*/ 623694 h 3805595"/>
              <a:gd name="connsiteX40" fmla="*/ 7352199 w 7605905"/>
              <a:gd name="connsiteY40" fmla="*/ 549697 h 3805595"/>
              <a:gd name="connsiteX41" fmla="*/ 7605905 w 7605905"/>
              <a:gd name="connsiteY41" fmla="*/ 0 h 3805595"/>
              <a:gd name="connsiteX0" fmla="*/ 7605905 w 7605905"/>
              <a:gd name="connsiteY0" fmla="*/ 0 h 3805595"/>
              <a:gd name="connsiteX1" fmla="*/ 7600620 w 7605905"/>
              <a:gd name="connsiteY1" fmla="*/ 3805595 h 3805595"/>
              <a:gd name="connsiteX2" fmla="*/ 0 w 7605905"/>
              <a:gd name="connsiteY2" fmla="*/ 3805595 h 3805595"/>
              <a:gd name="connsiteX3" fmla="*/ 0 w 7605905"/>
              <a:gd name="connsiteY3" fmla="*/ 3668171 h 3805595"/>
              <a:gd name="connsiteX4" fmla="*/ 55435 w 7605905"/>
              <a:gd name="connsiteY4" fmla="*/ 3636208 h 3805595"/>
              <a:gd name="connsiteX5" fmla="*/ 227279 w 7605905"/>
              <a:gd name="connsiteY5" fmla="*/ 3562076 h 3805595"/>
              <a:gd name="connsiteX6" fmla="*/ 502127 w 7605905"/>
              <a:gd name="connsiteY6" fmla="*/ 3493422 h 3805595"/>
              <a:gd name="connsiteX7" fmla="*/ 793036 w 7605905"/>
              <a:gd name="connsiteY7" fmla="*/ 3482794 h 3805595"/>
              <a:gd name="connsiteX8" fmla="*/ 898442 w 7605905"/>
              <a:gd name="connsiteY8" fmla="*/ 3477507 h 3805595"/>
              <a:gd name="connsiteX9" fmla="*/ 1114432 w 7605905"/>
              <a:gd name="connsiteY9" fmla="*/ 3149708 h 3805595"/>
              <a:gd name="connsiteX10" fmla="*/ 1558930 w 7605905"/>
              <a:gd name="connsiteY10" fmla="*/ 2747238 h 3805595"/>
              <a:gd name="connsiteX11" fmla="*/ 1886440 w 7605905"/>
              <a:gd name="connsiteY11" fmla="*/ 2573479 h 3805595"/>
              <a:gd name="connsiteX12" fmla="*/ 2070187 w 7605905"/>
              <a:gd name="connsiteY12" fmla="*/ 2535479 h 3805595"/>
              <a:gd name="connsiteX13" fmla="*/ 2143579 w 7605905"/>
              <a:gd name="connsiteY13" fmla="*/ 2520217 h 3805595"/>
              <a:gd name="connsiteX14" fmla="*/ 2219931 w 7605905"/>
              <a:gd name="connsiteY14" fmla="*/ 2552920 h 3805595"/>
              <a:gd name="connsiteX15" fmla="*/ 2407961 w 7605905"/>
              <a:gd name="connsiteY15" fmla="*/ 2745964 h 3805595"/>
              <a:gd name="connsiteX16" fmla="*/ 2619587 w 7605905"/>
              <a:gd name="connsiteY16" fmla="*/ 2541870 h 3805595"/>
              <a:gd name="connsiteX17" fmla="*/ 2816891 w 7605905"/>
              <a:gd name="connsiteY17" fmla="*/ 2470127 h 3805595"/>
              <a:gd name="connsiteX18" fmla="*/ 3063573 w 7605905"/>
              <a:gd name="connsiteY18" fmla="*/ 2287684 h 3805595"/>
              <a:gd name="connsiteX19" fmla="*/ 3285032 w 7605905"/>
              <a:gd name="connsiteY19" fmla="*/ 2224314 h 3805595"/>
              <a:gd name="connsiteX20" fmla="*/ 3715332 w 7605905"/>
              <a:gd name="connsiteY20" fmla="*/ 1703491 h 3805595"/>
              <a:gd name="connsiteX21" fmla="*/ 3903566 w 7605905"/>
              <a:gd name="connsiteY21" fmla="*/ 1715474 h 3805595"/>
              <a:gd name="connsiteX22" fmla="*/ 4165013 w 7605905"/>
              <a:gd name="connsiteY22" fmla="*/ 1681054 h 3805595"/>
              <a:gd name="connsiteX23" fmla="*/ 4376435 w 7605905"/>
              <a:gd name="connsiteY23" fmla="*/ 1575093 h 3805595"/>
              <a:gd name="connsiteX24" fmla="*/ 4577285 w 7605905"/>
              <a:gd name="connsiteY24" fmla="*/ 1633234 h 3805595"/>
              <a:gd name="connsiteX25" fmla="*/ 4810100 w 7605905"/>
              <a:gd name="connsiteY25" fmla="*/ 1435214 h 3805595"/>
              <a:gd name="connsiteX26" fmla="*/ 4936703 w 7605905"/>
              <a:gd name="connsiteY26" fmla="*/ 1363671 h 3805595"/>
              <a:gd name="connsiteX27" fmla="*/ 5050404 w 7605905"/>
              <a:gd name="connsiteY27" fmla="*/ 1311066 h 3805595"/>
              <a:gd name="connsiteX28" fmla="*/ 5227408 w 7605905"/>
              <a:gd name="connsiteY28" fmla="*/ 1448240 h 3805595"/>
              <a:gd name="connsiteX29" fmla="*/ 5338405 w 7605905"/>
              <a:gd name="connsiteY29" fmla="*/ 1490525 h 3805595"/>
              <a:gd name="connsiteX30" fmla="*/ 5475829 w 7605905"/>
              <a:gd name="connsiteY30" fmla="*/ 1511667 h 3805595"/>
              <a:gd name="connsiteX31" fmla="*/ 5544541 w 7605905"/>
              <a:gd name="connsiteY31" fmla="*/ 1511667 h 3805595"/>
              <a:gd name="connsiteX32" fmla="*/ 5771820 w 7605905"/>
              <a:gd name="connsiteY32" fmla="*/ 1326673 h 3805595"/>
              <a:gd name="connsiteX33" fmla="*/ 5919815 w 7605905"/>
              <a:gd name="connsiteY33" fmla="*/ 1141678 h 3805595"/>
              <a:gd name="connsiteX34" fmla="*/ 6020240 w 7605905"/>
              <a:gd name="connsiteY34" fmla="*/ 1035967 h 3805595"/>
              <a:gd name="connsiteX35" fmla="*/ 6202655 w 7605905"/>
              <a:gd name="connsiteY35" fmla="*/ 925346 h 3805595"/>
              <a:gd name="connsiteX36" fmla="*/ 6456236 w 7605905"/>
              <a:gd name="connsiteY36" fmla="*/ 879856 h 3805595"/>
              <a:gd name="connsiteX37" fmla="*/ 6675648 w 7605905"/>
              <a:gd name="connsiteY37" fmla="*/ 729405 h 3805595"/>
              <a:gd name="connsiteX38" fmla="*/ 6908213 w 7605905"/>
              <a:gd name="connsiteY38" fmla="*/ 449271 h 3805595"/>
              <a:gd name="connsiteX39" fmla="*/ 7146062 w 7605905"/>
              <a:gd name="connsiteY39" fmla="*/ 623694 h 3805595"/>
              <a:gd name="connsiteX40" fmla="*/ 7352199 w 7605905"/>
              <a:gd name="connsiteY40" fmla="*/ 549697 h 3805595"/>
              <a:gd name="connsiteX41" fmla="*/ 7605905 w 7605905"/>
              <a:gd name="connsiteY41" fmla="*/ 0 h 3805595"/>
              <a:gd name="connsiteX0" fmla="*/ 7605905 w 7605905"/>
              <a:gd name="connsiteY0" fmla="*/ 0 h 3805595"/>
              <a:gd name="connsiteX1" fmla="*/ 7600620 w 7605905"/>
              <a:gd name="connsiteY1" fmla="*/ 3805595 h 3805595"/>
              <a:gd name="connsiteX2" fmla="*/ 0 w 7605905"/>
              <a:gd name="connsiteY2" fmla="*/ 3805595 h 3805595"/>
              <a:gd name="connsiteX3" fmla="*/ 0 w 7605905"/>
              <a:gd name="connsiteY3" fmla="*/ 3668171 h 3805595"/>
              <a:gd name="connsiteX4" fmla="*/ 55435 w 7605905"/>
              <a:gd name="connsiteY4" fmla="*/ 3636208 h 3805595"/>
              <a:gd name="connsiteX5" fmla="*/ 227279 w 7605905"/>
              <a:gd name="connsiteY5" fmla="*/ 3562076 h 3805595"/>
              <a:gd name="connsiteX6" fmla="*/ 502127 w 7605905"/>
              <a:gd name="connsiteY6" fmla="*/ 3493422 h 3805595"/>
              <a:gd name="connsiteX7" fmla="*/ 793036 w 7605905"/>
              <a:gd name="connsiteY7" fmla="*/ 3482794 h 3805595"/>
              <a:gd name="connsiteX8" fmla="*/ 898442 w 7605905"/>
              <a:gd name="connsiteY8" fmla="*/ 3477507 h 3805595"/>
              <a:gd name="connsiteX9" fmla="*/ 1114432 w 7605905"/>
              <a:gd name="connsiteY9" fmla="*/ 3149708 h 3805595"/>
              <a:gd name="connsiteX10" fmla="*/ 1558930 w 7605905"/>
              <a:gd name="connsiteY10" fmla="*/ 2747238 h 3805595"/>
              <a:gd name="connsiteX11" fmla="*/ 1886440 w 7605905"/>
              <a:gd name="connsiteY11" fmla="*/ 2573479 h 3805595"/>
              <a:gd name="connsiteX12" fmla="*/ 2070187 w 7605905"/>
              <a:gd name="connsiteY12" fmla="*/ 2535479 h 3805595"/>
              <a:gd name="connsiteX13" fmla="*/ 2143579 w 7605905"/>
              <a:gd name="connsiteY13" fmla="*/ 2520217 h 3805595"/>
              <a:gd name="connsiteX14" fmla="*/ 2219931 w 7605905"/>
              <a:gd name="connsiteY14" fmla="*/ 2552920 h 3805595"/>
              <a:gd name="connsiteX15" fmla="*/ 2407961 w 7605905"/>
              <a:gd name="connsiteY15" fmla="*/ 2745964 h 3805595"/>
              <a:gd name="connsiteX16" fmla="*/ 2619587 w 7605905"/>
              <a:gd name="connsiteY16" fmla="*/ 2541870 h 3805595"/>
              <a:gd name="connsiteX17" fmla="*/ 2816891 w 7605905"/>
              <a:gd name="connsiteY17" fmla="*/ 2470127 h 3805595"/>
              <a:gd name="connsiteX18" fmla="*/ 3063573 w 7605905"/>
              <a:gd name="connsiteY18" fmla="*/ 2287684 h 3805595"/>
              <a:gd name="connsiteX19" fmla="*/ 3285032 w 7605905"/>
              <a:gd name="connsiteY19" fmla="*/ 2224314 h 3805595"/>
              <a:gd name="connsiteX20" fmla="*/ 3715332 w 7605905"/>
              <a:gd name="connsiteY20" fmla="*/ 1703491 h 3805595"/>
              <a:gd name="connsiteX21" fmla="*/ 3903566 w 7605905"/>
              <a:gd name="connsiteY21" fmla="*/ 1715474 h 3805595"/>
              <a:gd name="connsiteX22" fmla="*/ 4165013 w 7605905"/>
              <a:gd name="connsiteY22" fmla="*/ 1681054 h 3805595"/>
              <a:gd name="connsiteX23" fmla="*/ 4376435 w 7605905"/>
              <a:gd name="connsiteY23" fmla="*/ 1575093 h 3805595"/>
              <a:gd name="connsiteX24" fmla="*/ 4577285 w 7605905"/>
              <a:gd name="connsiteY24" fmla="*/ 1633234 h 3805595"/>
              <a:gd name="connsiteX25" fmla="*/ 4810100 w 7605905"/>
              <a:gd name="connsiteY25" fmla="*/ 1435214 h 3805595"/>
              <a:gd name="connsiteX26" fmla="*/ 4936703 w 7605905"/>
              <a:gd name="connsiteY26" fmla="*/ 1363671 h 3805595"/>
              <a:gd name="connsiteX27" fmla="*/ 5050404 w 7605905"/>
              <a:gd name="connsiteY27" fmla="*/ 1311066 h 3805595"/>
              <a:gd name="connsiteX28" fmla="*/ 5227408 w 7605905"/>
              <a:gd name="connsiteY28" fmla="*/ 1448240 h 3805595"/>
              <a:gd name="connsiteX29" fmla="*/ 5338405 w 7605905"/>
              <a:gd name="connsiteY29" fmla="*/ 1490525 h 3805595"/>
              <a:gd name="connsiteX30" fmla="*/ 5475829 w 7605905"/>
              <a:gd name="connsiteY30" fmla="*/ 1511667 h 3805595"/>
              <a:gd name="connsiteX31" fmla="*/ 5544541 w 7605905"/>
              <a:gd name="connsiteY31" fmla="*/ 1511667 h 3805595"/>
              <a:gd name="connsiteX32" fmla="*/ 5771820 w 7605905"/>
              <a:gd name="connsiteY32" fmla="*/ 1326673 h 3805595"/>
              <a:gd name="connsiteX33" fmla="*/ 5919815 w 7605905"/>
              <a:gd name="connsiteY33" fmla="*/ 1141678 h 3805595"/>
              <a:gd name="connsiteX34" fmla="*/ 6020240 w 7605905"/>
              <a:gd name="connsiteY34" fmla="*/ 1035967 h 3805595"/>
              <a:gd name="connsiteX35" fmla="*/ 6202655 w 7605905"/>
              <a:gd name="connsiteY35" fmla="*/ 925346 h 3805595"/>
              <a:gd name="connsiteX36" fmla="*/ 6456236 w 7605905"/>
              <a:gd name="connsiteY36" fmla="*/ 879856 h 3805595"/>
              <a:gd name="connsiteX37" fmla="*/ 6675648 w 7605905"/>
              <a:gd name="connsiteY37" fmla="*/ 729405 h 3805595"/>
              <a:gd name="connsiteX38" fmla="*/ 6908213 w 7605905"/>
              <a:gd name="connsiteY38" fmla="*/ 449271 h 3805595"/>
              <a:gd name="connsiteX39" fmla="*/ 7146062 w 7605905"/>
              <a:gd name="connsiteY39" fmla="*/ 623694 h 3805595"/>
              <a:gd name="connsiteX40" fmla="*/ 7352199 w 7605905"/>
              <a:gd name="connsiteY40" fmla="*/ 549697 h 3805595"/>
              <a:gd name="connsiteX41" fmla="*/ 7605905 w 7605905"/>
              <a:gd name="connsiteY41" fmla="*/ 0 h 3805595"/>
              <a:gd name="connsiteX0" fmla="*/ 7605905 w 7605905"/>
              <a:gd name="connsiteY0" fmla="*/ 0 h 3805595"/>
              <a:gd name="connsiteX1" fmla="*/ 7600620 w 7605905"/>
              <a:gd name="connsiteY1" fmla="*/ 3805595 h 3805595"/>
              <a:gd name="connsiteX2" fmla="*/ 0 w 7605905"/>
              <a:gd name="connsiteY2" fmla="*/ 3805595 h 3805595"/>
              <a:gd name="connsiteX3" fmla="*/ 0 w 7605905"/>
              <a:gd name="connsiteY3" fmla="*/ 3668171 h 3805595"/>
              <a:gd name="connsiteX4" fmla="*/ 55435 w 7605905"/>
              <a:gd name="connsiteY4" fmla="*/ 3636208 h 3805595"/>
              <a:gd name="connsiteX5" fmla="*/ 227279 w 7605905"/>
              <a:gd name="connsiteY5" fmla="*/ 3562076 h 3805595"/>
              <a:gd name="connsiteX6" fmla="*/ 502127 w 7605905"/>
              <a:gd name="connsiteY6" fmla="*/ 3493422 h 3805595"/>
              <a:gd name="connsiteX7" fmla="*/ 793036 w 7605905"/>
              <a:gd name="connsiteY7" fmla="*/ 3482794 h 3805595"/>
              <a:gd name="connsiteX8" fmla="*/ 898442 w 7605905"/>
              <a:gd name="connsiteY8" fmla="*/ 3477507 h 3805595"/>
              <a:gd name="connsiteX9" fmla="*/ 1114432 w 7605905"/>
              <a:gd name="connsiteY9" fmla="*/ 3149708 h 3805595"/>
              <a:gd name="connsiteX10" fmla="*/ 1558930 w 7605905"/>
              <a:gd name="connsiteY10" fmla="*/ 2747238 h 3805595"/>
              <a:gd name="connsiteX11" fmla="*/ 1886440 w 7605905"/>
              <a:gd name="connsiteY11" fmla="*/ 2573479 h 3805595"/>
              <a:gd name="connsiteX12" fmla="*/ 2070187 w 7605905"/>
              <a:gd name="connsiteY12" fmla="*/ 2535479 h 3805595"/>
              <a:gd name="connsiteX13" fmla="*/ 2143579 w 7605905"/>
              <a:gd name="connsiteY13" fmla="*/ 2520217 h 3805595"/>
              <a:gd name="connsiteX14" fmla="*/ 2219931 w 7605905"/>
              <a:gd name="connsiteY14" fmla="*/ 2552920 h 3805595"/>
              <a:gd name="connsiteX15" fmla="*/ 2407961 w 7605905"/>
              <a:gd name="connsiteY15" fmla="*/ 2745964 h 3805595"/>
              <a:gd name="connsiteX16" fmla="*/ 2619587 w 7605905"/>
              <a:gd name="connsiteY16" fmla="*/ 2541870 h 3805595"/>
              <a:gd name="connsiteX17" fmla="*/ 2816891 w 7605905"/>
              <a:gd name="connsiteY17" fmla="*/ 2470127 h 3805595"/>
              <a:gd name="connsiteX18" fmla="*/ 3063573 w 7605905"/>
              <a:gd name="connsiteY18" fmla="*/ 2287684 h 3805595"/>
              <a:gd name="connsiteX19" fmla="*/ 3285032 w 7605905"/>
              <a:gd name="connsiteY19" fmla="*/ 2224314 h 3805595"/>
              <a:gd name="connsiteX20" fmla="*/ 3715332 w 7605905"/>
              <a:gd name="connsiteY20" fmla="*/ 1703491 h 3805595"/>
              <a:gd name="connsiteX21" fmla="*/ 3903566 w 7605905"/>
              <a:gd name="connsiteY21" fmla="*/ 1715474 h 3805595"/>
              <a:gd name="connsiteX22" fmla="*/ 4165013 w 7605905"/>
              <a:gd name="connsiteY22" fmla="*/ 1681054 h 3805595"/>
              <a:gd name="connsiteX23" fmla="*/ 4376435 w 7605905"/>
              <a:gd name="connsiteY23" fmla="*/ 1575093 h 3805595"/>
              <a:gd name="connsiteX24" fmla="*/ 4577285 w 7605905"/>
              <a:gd name="connsiteY24" fmla="*/ 1633234 h 3805595"/>
              <a:gd name="connsiteX25" fmla="*/ 4810100 w 7605905"/>
              <a:gd name="connsiteY25" fmla="*/ 1435214 h 3805595"/>
              <a:gd name="connsiteX26" fmla="*/ 4936703 w 7605905"/>
              <a:gd name="connsiteY26" fmla="*/ 1363671 h 3805595"/>
              <a:gd name="connsiteX27" fmla="*/ 5050404 w 7605905"/>
              <a:gd name="connsiteY27" fmla="*/ 1311066 h 3805595"/>
              <a:gd name="connsiteX28" fmla="*/ 5227408 w 7605905"/>
              <a:gd name="connsiteY28" fmla="*/ 1448240 h 3805595"/>
              <a:gd name="connsiteX29" fmla="*/ 5338405 w 7605905"/>
              <a:gd name="connsiteY29" fmla="*/ 1490525 h 3805595"/>
              <a:gd name="connsiteX30" fmla="*/ 5475829 w 7605905"/>
              <a:gd name="connsiteY30" fmla="*/ 1511667 h 3805595"/>
              <a:gd name="connsiteX31" fmla="*/ 5544541 w 7605905"/>
              <a:gd name="connsiteY31" fmla="*/ 1511667 h 3805595"/>
              <a:gd name="connsiteX32" fmla="*/ 5771820 w 7605905"/>
              <a:gd name="connsiteY32" fmla="*/ 1326673 h 3805595"/>
              <a:gd name="connsiteX33" fmla="*/ 5919815 w 7605905"/>
              <a:gd name="connsiteY33" fmla="*/ 1141678 h 3805595"/>
              <a:gd name="connsiteX34" fmla="*/ 6020240 w 7605905"/>
              <a:gd name="connsiteY34" fmla="*/ 1035967 h 3805595"/>
              <a:gd name="connsiteX35" fmla="*/ 6202655 w 7605905"/>
              <a:gd name="connsiteY35" fmla="*/ 925346 h 3805595"/>
              <a:gd name="connsiteX36" fmla="*/ 6456236 w 7605905"/>
              <a:gd name="connsiteY36" fmla="*/ 879856 h 3805595"/>
              <a:gd name="connsiteX37" fmla="*/ 6675648 w 7605905"/>
              <a:gd name="connsiteY37" fmla="*/ 729405 h 3805595"/>
              <a:gd name="connsiteX38" fmla="*/ 6908213 w 7605905"/>
              <a:gd name="connsiteY38" fmla="*/ 449271 h 3805595"/>
              <a:gd name="connsiteX39" fmla="*/ 7146062 w 7605905"/>
              <a:gd name="connsiteY39" fmla="*/ 623694 h 3805595"/>
              <a:gd name="connsiteX40" fmla="*/ 7352199 w 7605905"/>
              <a:gd name="connsiteY40" fmla="*/ 549697 h 3805595"/>
              <a:gd name="connsiteX41" fmla="*/ 7605905 w 7605905"/>
              <a:gd name="connsiteY41" fmla="*/ 0 h 3805595"/>
              <a:gd name="connsiteX0" fmla="*/ 7605905 w 7605905"/>
              <a:gd name="connsiteY0" fmla="*/ 0 h 3805595"/>
              <a:gd name="connsiteX1" fmla="*/ 7600620 w 7605905"/>
              <a:gd name="connsiteY1" fmla="*/ 3805595 h 3805595"/>
              <a:gd name="connsiteX2" fmla="*/ 0 w 7605905"/>
              <a:gd name="connsiteY2" fmla="*/ 3805595 h 3805595"/>
              <a:gd name="connsiteX3" fmla="*/ 0 w 7605905"/>
              <a:gd name="connsiteY3" fmla="*/ 3668171 h 3805595"/>
              <a:gd name="connsiteX4" fmla="*/ 55435 w 7605905"/>
              <a:gd name="connsiteY4" fmla="*/ 3636208 h 3805595"/>
              <a:gd name="connsiteX5" fmla="*/ 227279 w 7605905"/>
              <a:gd name="connsiteY5" fmla="*/ 3562076 h 3805595"/>
              <a:gd name="connsiteX6" fmla="*/ 502127 w 7605905"/>
              <a:gd name="connsiteY6" fmla="*/ 3493422 h 3805595"/>
              <a:gd name="connsiteX7" fmla="*/ 793036 w 7605905"/>
              <a:gd name="connsiteY7" fmla="*/ 3482794 h 3805595"/>
              <a:gd name="connsiteX8" fmla="*/ 898442 w 7605905"/>
              <a:gd name="connsiteY8" fmla="*/ 3477507 h 3805595"/>
              <a:gd name="connsiteX9" fmla="*/ 1114432 w 7605905"/>
              <a:gd name="connsiteY9" fmla="*/ 3149708 h 3805595"/>
              <a:gd name="connsiteX10" fmla="*/ 1558930 w 7605905"/>
              <a:gd name="connsiteY10" fmla="*/ 2747238 h 3805595"/>
              <a:gd name="connsiteX11" fmla="*/ 1886440 w 7605905"/>
              <a:gd name="connsiteY11" fmla="*/ 2573479 h 3805595"/>
              <a:gd name="connsiteX12" fmla="*/ 2070187 w 7605905"/>
              <a:gd name="connsiteY12" fmla="*/ 2535479 h 3805595"/>
              <a:gd name="connsiteX13" fmla="*/ 2143579 w 7605905"/>
              <a:gd name="connsiteY13" fmla="*/ 2520217 h 3805595"/>
              <a:gd name="connsiteX14" fmla="*/ 2219931 w 7605905"/>
              <a:gd name="connsiteY14" fmla="*/ 2552920 h 3805595"/>
              <a:gd name="connsiteX15" fmla="*/ 2407961 w 7605905"/>
              <a:gd name="connsiteY15" fmla="*/ 2745964 h 3805595"/>
              <a:gd name="connsiteX16" fmla="*/ 2619587 w 7605905"/>
              <a:gd name="connsiteY16" fmla="*/ 2541870 h 3805595"/>
              <a:gd name="connsiteX17" fmla="*/ 2816891 w 7605905"/>
              <a:gd name="connsiteY17" fmla="*/ 2470127 h 3805595"/>
              <a:gd name="connsiteX18" fmla="*/ 3063573 w 7605905"/>
              <a:gd name="connsiteY18" fmla="*/ 2287684 h 3805595"/>
              <a:gd name="connsiteX19" fmla="*/ 3285032 w 7605905"/>
              <a:gd name="connsiteY19" fmla="*/ 2224314 h 3805595"/>
              <a:gd name="connsiteX20" fmla="*/ 3715332 w 7605905"/>
              <a:gd name="connsiteY20" fmla="*/ 1703491 h 3805595"/>
              <a:gd name="connsiteX21" fmla="*/ 3903566 w 7605905"/>
              <a:gd name="connsiteY21" fmla="*/ 1715474 h 3805595"/>
              <a:gd name="connsiteX22" fmla="*/ 4165013 w 7605905"/>
              <a:gd name="connsiteY22" fmla="*/ 1681054 h 3805595"/>
              <a:gd name="connsiteX23" fmla="*/ 4376435 w 7605905"/>
              <a:gd name="connsiteY23" fmla="*/ 1575093 h 3805595"/>
              <a:gd name="connsiteX24" fmla="*/ 4577285 w 7605905"/>
              <a:gd name="connsiteY24" fmla="*/ 1633234 h 3805595"/>
              <a:gd name="connsiteX25" fmla="*/ 4810100 w 7605905"/>
              <a:gd name="connsiteY25" fmla="*/ 1435214 h 3805595"/>
              <a:gd name="connsiteX26" fmla="*/ 4936703 w 7605905"/>
              <a:gd name="connsiteY26" fmla="*/ 1363671 h 3805595"/>
              <a:gd name="connsiteX27" fmla="*/ 5050404 w 7605905"/>
              <a:gd name="connsiteY27" fmla="*/ 1311066 h 3805595"/>
              <a:gd name="connsiteX28" fmla="*/ 5227408 w 7605905"/>
              <a:gd name="connsiteY28" fmla="*/ 1448240 h 3805595"/>
              <a:gd name="connsiteX29" fmla="*/ 5338405 w 7605905"/>
              <a:gd name="connsiteY29" fmla="*/ 1490525 h 3805595"/>
              <a:gd name="connsiteX30" fmla="*/ 5475829 w 7605905"/>
              <a:gd name="connsiteY30" fmla="*/ 1511667 h 3805595"/>
              <a:gd name="connsiteX31" fmla="*/ 5544541 w 7605905"/>
              <a:gd name="connsiteY31" fmla="*/ 1511667 h 3805595"/>
              <a:gd name="connsiteX32" fmla="*/ 5771820 w 7605905"/>
              <a:gd name="connsiteY32" fmla="*/ 1326673 h 3805595"/>
              <a:gd name="connsiteX33" fmla="*/ 5919815 w 7605905"/>
              <a:gd name="connsiteY33" fmla="*/ 1141678 h 3805595"/>
              <a:gd name="connsiteX34" fmla="*/ 6020240 w 7605905"/>
              <a:gd name="connsiteY34" fmla="*/ 1035967 h 3805595"/>
              <a:gd name="connsiteX35" fmla="*/ 6202655 w 7605905"/>
              <a:gd name="connsiteY35" fmla="*/ 925346 h 3805595"/>
              <a:gd name="connsiteX36" fmla="*/ 6456236 w 7605905"/>
              <a:gd name="connsiteY36" fmla="*/ 879856 h 3805595"/>
              <a:gd name="connsiteX37" fmla="*/ 6675648 w 7605905"/>
              <a:gd name="connsiteY37" fmla="*/ 729405 h 3805595"/>
              <a:gd name="connsiteX38" fmla="*/ 6908213 w 7605905"/>
              <a:gd name="connsiteY38" fmla="*/ 449271 h 3805595"/>
              <a:gd name="connsiteX39" fmla="*/ 7146062 w 7605905"/>
              <a:gd name="connsiteY39" fmla="*/ 623694 h 3805595"/>
              <a:gd name="connsiteX40" fmla="*/ 7352199 w 7605905"/>
              <a:gd name="connsiteY40" fmla="*/ 549697 h 3805595"/>
              <a:gd name="connsiteX41" fmla="*/ 7605905 w 7605905"/>
              <a:gd name="connsiteY41" fmla="*/ 0 h 3805595"/>
              <a:gd name="connsiteX0" fmla="*/ 7605905 w 7605905"/>
              <a:gd name="connsiteY0" fmla="*/ 0 h 3805595"/>
              <a:gd name="connsiteX1" fmla="*/ 7600620 w 7605905"/>
              <a:gd name="connsiteY1" fmla="*/ 3805595 h 3805595"/>
              <a:gd name="connsiteX2" fmla="*/ 0 w 7605905"/>
              <a:gd name="connsiteY2" fmla="*/ 3805595 h 3805595"/>
              <a:gd name="connsiteX3" fmla="*/ 0 w 7605905"/>
              <a:gd name="connsiteY3" fmla="*/ 3668171 h 3805595"/>
              <a:gd name="connsiteX4" fmla="*/ 55435 w 7605905"/>
              <a:gd name="connsiteY4" fmla="*/ 3636208 h 3805595"/>
              <a:gd name="connsiteX5" fmla="*/ 227279 w 7605905"/>
              <a:gd name="connsiteY5" fmla="*/ 3562076 h 3805595"/>
              <a:gd name="connsiteX6" fmla="*/ 502127 w 7605905"/>
              <a:gd name="connsiteY6" fmla="*/ 3493422 h 3805595"/>
              <a:gd name="connsiteX7" fmla="*/ 793036 w 7605905"/>
              <a:gd name="connsiteY7" fmla="*/ 3482794 h 3805595"/>
              <a:gd name="connsiteX8" fmla="*/ 898442 w 7605905"/>
              <a:gd name="connsiteY8" fmla="*/ 3477507 h 3805595"/>
              <a:gd name="connsiteX9" fmla="*/ 1114432 w 7605905"/>
              <a:gd name="connsiteY9" fmla="*/ 3149708 h 3805595"/>
              <a:gd name="connsiteX10" fmla="*/ 1558930 w 7605905"/>
              <a:gd name="connsiteY10" fmla="*/ 2747238 h 3805595"/>
              <a:gd name="connsiteX11" fmla="*/ 1886440 w 7605905"/>
              <a:gd name="connsiteY11" fmla="*/ 2573479 h 3805595"/>
              <a:gd name="connsiteX12" fmla="*/ 2070187 w 7605905"/>
              <a:gd name="connsiteY12" fmla="*/ 2535479 h 3805595"/>
              <a:gd name="connsiteX13" fmla="*/ 2143579 w 7605905"/>
              <a:gd name="connsiteY13" fmla="*/ 2520217 h 3805595"/>
              <a:gd name="connsiteX14" fmla="*/ 2219931 w 7605905"/>
              <a:gd name="connsiteY14" fmla="*/ 2552920 h 3805595"/>
              <a:gd name="connsiteX15" fmla="*/ 2407961 w 7605905"/>
              <a:gd name="connsiteY15" fmla="*/ 2745964 h 3805595"/>
              <a:gd name="connsiteX16" fmla="*/ 2619587 w 7605905"/>
              <a:gd name="connsiteY16" fmla="*/ 2541870 h 3805595"/>
              <a:gd name="connsiteX17" fmla="*/ 2816891 w 7605905"/>
              <a:gd name="connsiteY17" fmla="*/ 2470127 h 3805595"/>
              <a:gd name="connsiteX18" fmla="*/ 3063573 w 7605905"/>
              <a:gd name="connsiteY18" fmla="*/ 2287684 h 3805595"/>
              <a:gd name="connsiteX19" fmla="*/ 3285032 w 7605905"/>
              <a:gd name="connsiteY19" fmla="*/ 2224314 h 3805595"/>
              <a:gd name="connsiteX20" fmla="*/ 3715332 w 7605905"/>
              <a:gd name="connsiteY20" fmla="*/ 1703491 h 3805595"/>
              <a:gd name="connsiteX21" fmla="*/ 3903566 w 7605905"/>
              <a:gd name="connsiteY21" fmla="*/ 1715474 h 3805595"/>
              <a:gd name="connsiteX22" fmla="*/ 4165013 w 7605905"/>
              <a:gd name="connsiteY22" fmla="*/ 1681054 h 3805595"/>
              <a:gd name="connsiteX23" fmla="*/ 4376435 w 7605905"/>
              <a:gd name="connsiteY23" fmla="*/ 1575093 h 3805595"/>
              <a:gd name="connsiteX24" fmla="*/ 4577285 w 7605905"/>
              <a:gd name="connsiteY24" fmla="*/ 1633234 h 3805595"/>
              <a:gd name="connsiteX25" fmla="*/ 4810100 w 7605905"/>
              <a:gd name="connsiteY25" fmla="*/ 1435214 h 3805595"/>
              <a:gd name="connsiteX26" fmla="*/ 4936703 w 7605905"/>
              <a:gd name="connsiteY26" fmla="*/ 1363671 h 3805595"/>
              <a:gd name="connsiteX27" fmla="*/ 5050404 w 7605905"/>
              <a:gd name="connsiteY27" fmla="*/ 1311066 h 3805595"/>
              <a:gd name="connsiteX28" fmla="*/ 5227408 w 7605905"/>
              <a:gd name="connsiteY28" fmla="*/ 1448240 h 3805595"/>
              <a:gd name="connsiteX29" fmla="*/ 5338405 w 7605905"/>
              <a:gd name="connsiteY29" fmla="*/ 1490525 h 3805595"/>
              <a:gd name="connsiteX30" fmla="*/ 5475829 w 7605905"/>
              <a:gd name="connsiteY30" fmla="*/ 1511667 h 3805595"/>
              <a:gd name="connsiteX31" fmla="*/ 5544541 w 7605905"/>
              <a:gd name="connsiteY31" fmla="*/ 1511667 h 3805595"/>
              <a:gd name="connsiteX32" fmla="*/ 5771820 w 7605905"/>
              <a:gd name="connsiteY32" fmla="*/ 1326673 h 3805595"/>
              <a:gd name="connsiteX33" fmla="*/ 5919815 w 7605905"/>
              <a:gd name="connsiteY33" fmla="*/ 1141678 h 3805595"/>
              <a:gd name="connsiteX34" fmla="*/ 6020240 w 7605905"/>
              <a:gd name="connsiteY34" fmla="*/ 1035967 h 3805595"/>
              <a:gd name="connsiteX35" fmla="*/ 6202655 w 7605905"/>
              <a:gd name="connsiteY35" fmla="*/ 925346 h 3805595"/>
              <a:gd name="connsiteX36" fmla="*/ 6456236 w 7605905"/>
              <a:gd name="connsiteY36" fmla="*/ 879856 h 3805595"/>
              <a:gd name="connsiteX37" fmla="*/ 6675648 w 7605905"/>
              <a:gd name="connsiteY37" fmla="*/ 729405 h 3805595"/>
              <a:gd name="connsiteX38" fmla="*/ 6908213 w 7605905"/>
              <a:gd name="connsiteY38" fmla="*/ 449271 h 3805595"/>
              <a:gd name="connsiteX39" fmla="*/ 7146062 w 7605905"/>
              <a:gd name="connsiteY39" fmla="*/ 623694 h 3805595"/>
              <a:gd name="connsiteX40" fmla="*/ 7352199 w 7605905"/>
              <a:gd name="connsiteY40" fmla="*/ 549697 h 3805595"/>
              <a:gd name="connsiteX41" fmla="*/ 7605905 w 7605905"/>
              <a:gd name="connsiteY41" fmla="*/ 0 h 3805595"/>
              <a:gd name="connsiteX0" fmla="*/ 7605905 w 7605905"/>
              <a:gd name="connsiteY0" fmla="*/ 0 h 3805595"/>
              <a:gd name="connsiteX1" fmla="*/ 7600620 w 7605905"/>
              <a:gd name="connsiteY1" fmla="*/ 3805595 h 3805595"/>
              <a:gd name="connsiteX2" fmla="*/ 0 w 7605905"/>
              <a:gd name="connsiteY2" fmla="*/ 3805595 h 3805595"/>
              <a:gd name="connsiteX3" fmla="*/ 0 w 7605905"/>
              <a:gd name="connsiteY3" fmla="*/ 3668171 h 3805595"/>
              <a:gd name="connsiteX4" fmla="*/ 55435 w 7605905"/>
              <a:gd name="connsiteY4" fmla="*/ 3636208 h 3805595"/>
              <a:gd name="connsiteX5" fmla="*/ 227279 w 7605905"/>
              <a:gd name="connsiteY5" fmla="*/ 3562076 h 3805595"/>
              <a:gd name="connsiteX6" fmla="*/ 502127 w 7605905"/>
              <a:gd name="connsiteY6" fmla="*/ 3493422 h 3805595"/>
              <a:gd name="connsiteX7" fmla="*/ 793036 w 7605905"/>
              <a:gd name="connsiteY7" fmla="*/ 3482794 h 3805595"/>
              <a:gd name="connsiteX8" fmla="*/ 898442 w 7605905"/>
              <a:gd name="connsiteY8" fmla="*/ 3477507 h 3805595"/>
              <a:gd name="connsiteX9" fmla="*/ 1114432 w 7605905"/>
              <a:gd name="connsiteY9" fmla="*/ 3149708 h 3805595"/>
              <a:gd name="connsiteX10" fmla="*/ 1558930 w 7605905"/>
              <a:gd name="connsiteY10" fmla="*/ 2747238 h 3805595"/>
              <a:gd name="connsiteX11" fmla="*/ 1886440 w 7605905"/>
              <a:gd name="connsiteY11" fmla="*/ 2573479 h 3805595"/>
              <a:gd name="connsiteX12" fmla="*/ 2070187 w 7605905"/>
              <a:gd name="connsiteY12" fmla="*/ 2535479 h 3805595"/>
              <a:gd name="connsiteX13" fmla="*/ 2143579 w 7605905"/>
              <a:gd name="connsiteY13" fmla="*/ 2520217 h 3805595"/>
              <a:gd name="connsiteX14" fmla="*/ 2219931 w 7605905"/>
              <a:gd name="connsiteY14" fmla="*/ 2552920 h 3805595"/>
              <a:gd name="connsiteX15" fmla="*/ 2407961 w 7605905"/>
              <a:gd name="connsiteY15" fmla="*/ 2745964 h 3805595"/>
              <a:gd name="connsiteX16" fmla="*/ 2619587 w 7605905"/>
              <a:gd name="connsiteY16" fmla="*/ 2541870 h 3805595"/>
              <a:gd name="connsiteX17" fmla="*/ 2816891 w 7605905"/>
              <a:gd name="connsiteY17" fmla="*/ 2470127 h 3805595"/>
              <a:gd name="connsiteX18" fmla="*/ 3063573 w 7605905"/>
              <a:gd name="connsiteY18" fmla="*/ 2287684 h 3805595"/>
              <a:gd name="connsiteX19" fmla="*/ 3285032 w 7605905"/>
              <a:gd name="connsiteY19" fmla="*/ 2224314 h 3805595"/>
              <a:gd name="connsiteX20" fmla="*/ 3715332 w 7605905"/>
              <a:gd name="connsiteY20" fmla="*/ 1703491 h 3805595"/>
              <a:gd name="connsiteX21" fmla="*/ 3903566 w 7605905"/>
              <a:gd name="connsiteY21" fmla="*/ 1715474 h 3805595"/>
              <a:gd name="connsiteX22" fmla="*/ 4165013 w 7605905"/>
              <a:gd name="connsiteY22" fmla="*/ 1681054 h 3805595"/>
              <a:gd name="connsiteX23" fmla="*/ 4376435 w 7605905"/>
              <a:gd name="connsiteY23" fmla="*/ 1575093 h 3805595"/>
              <a:gd name="connsiteX24" fmla="*/ 4577285 w 7605905"/>
              <a:gd name="connsiteY24" fmla="*/ 1633234 h 3805595"/>
              <a:gd name="connsiteX25" fmla="*/ 4810100 w 7605905"/>
              <a:gd name="connsiteY25" fmla="*/ 1435214 h 3805595"/>
              <a:gd name="connsiteX26" fmla="*/ 4936703 w 7605905"/>
              <a:gd name="connsiteY26" fmla="*/ 1363671 h 3805595"/>
              <a:gd name="connsiteX27" fmla="*/ 5050404 w 7605905"/>
              <a:gd name="connsiteY27" fmla="*/ 1311066 h 3805595"/>
              <a:gd name="connsiteX28" fmla="*/ 5227408 w 7605905"/>
              <a:gd name="connsiteY28" fmla="*/ 1448240 h 3805595"/>
              <a:gd name="connsiteX29" fmla="*/ 5338405 w 7605905"/>
              <a:gd name="connsiteY29" fmla="*/ 1490525 h 3805595"/>
              <a:gd name="connsiteX30" fmla="*/ 5475829 w 7605905"/>
              <a:gd name="connsiteY30" fmla="*/ 1511667 h 3805595"/>
              <a:gd name="connsiteX31" fmla="*/ 5544541 w 7605905"/>
              <a:gd name="connsiteY31" fmla="*/ 1511667 h 3805595"/>
              <a:gd name="connsiteX32" fmla="*/ 5771820 w 7605905"/>
              <a:gd name="connsiteY32" fmla="*/ 1326673 h 3805595"/>
              <a:gd name="connsiteX33" fmla="*/ 5919815 w 7605905"/>
              <a:gd name="connsiteY33" fmla="*/ 1141678 h 3805595"/>
              <a:gd name="connsiteX34" fmla="*/ 6020240 w 7605905"/>
              <a:gd name="connsiteY34" fmla="*/ 1035967 h 3805595"/>
              <a:gd name="connsiteX35" fmla="*/ 6202655 w 7605905"/>
              <a:gd name="connsiteY35" fmla="*/ 925346 h 3805595"/>
              <a:gd name="connsiteX36" fmla="*/ 6456236 w 7605905"/>
              <a:gd name="connsiteY36" fmla="*/ 879856 h 3805595"/>
              <a:gd name="connsiteX37" fmla="*/ 6675648 w 7605905"/>
              <a:gd name="connsiteY37" fmla="*/ 729405 h 3805595"/>
              <a:gd name="connsiteX38" fmla="*/ 6908213 w 7605905"/>
              <a:gd name="connsiteY38" fmla="*/ 449271 h 3805595"/>
              <a:gd name="connsiteX39" fmla="*/ 7146062 w 7605905"/>
              <a:gd name="connsiteY39" fmla="*/ 623694 h 3805595"/>
              <a:gd name="connsiteX40" fmla="*/ 7352199 w 7605905"/>
              <a:gd name="connsiteY40" fmla="*/ 549697 h 3805595"/>
              <a:gd name="connsiteX41" fmla="*/ 7605905 w 7605905"/>
              <a:gd name="connsiteY41" fmla="*/ 0 h 3805595"/>
              <a:gd name="connsiteX0" fmla="*/ 7605905 w 7605905"/>
              <a:gd name="connsiteY0" fmla="*/ 0 h 3805595"/>
              <a:gd name="connsiteX1" fmla="*/ 7600620 w 7605905"/>
              <a:gd name="connsiteY1" fmla="*/ 3805595 h 3805595"/>
              <a:gd name="connsiteX2" fmla="*/ 0 w 7605905"/>
              <a:gd name="connsiteY2" fmla="*/ 3805595 h 3805595"/>
              <a:gd name="connsiteX3" fmla="*/ 0 w 7605905"/>
              <a:gd name="connsiteY3" fmla="*/ 3668171 h 3805595"/>
              <a:gd name="connsiteX4" fmla="*/ 55435 w 7605905"/>
              <a:gd name="connsiteY4" fmla="*/ 3636208 h 3805595"/>
              <a:gd name="connsiteX5" fmla="*/ 227279 w 7605905"/>
              <a:gd name="connsiteY5" fmla="*/ 3562076 h 3805595"/>
              <a:gd name="connsiteX6" fmla="*/ 502127 w 7605905"/>
              <a:gd name="connsiteY6" fmla="*/ 3493422 h 3805595"/>
              <a:gd name="connsiteX7" fmla="*/ 793036 w 7605905"/>
              <a:gd name="connsiteY7" fmla="*/ 3482794 h 3805595"/>
              <a:gd name="connsiteX8" fmla="*/ 898442 w 7605905"/>
              <a:gd name="connsiteY8" fmla="*/ 3477507 h 3805595"/>
              <a:gd name="connsiteX9" fmla="*/ 1114432 w 7605905"/>
              <a:gd name="connsiteY9" fmla="*/ 3149708 h 3805595"/>
              <a:gd name="connsiteX10" fmla="*/ 1558930 w 7605905"/>
              <a:gd name="connsiteY10" fmla="*/ 2747238 h 3805595"/>
              <a:gd name="connsiteX11" fmla="*/ 1886440 w 7605905"/>
              <a:gd name="connsiteY11" fmla="*/ 2573479 h 3805595"/>
              <a:gd name="connsiteX12" fmla="*/ 2070187 w 7605905"/>
              <a:gd name="connsiteY12" fmla="*/ 2535479 h 3805595"/>
              <a:gd name="connsiteX13" fmla="*/ 2143579 w 7605905"/>
              <a:gd name="connsiteY13" fmla="*/ 2520217 h 3805595"/>
              <a:gd name="connsiteX14" fmla="*/ 2219931 w 7605905"/>
              <a:gd name="connsiteY14" fmla="*/ 2552920 h 3805595"/>
              <a:gd name="connsiteX15" fmla="*/ 2407961 w 7605905"/>
              <a:gd name="connsiteY15" fmla="*/ 2745964 h 3805595"/>
              <a:gd name="connsiteX16" fmla="*/ 2619587 w 7605905"/>
              <a:gd name="connsiteY16" fmla="*/ 2541870 h 3805595"/>
              <a:gd name="connsiteX17" fmla="*/ 2816891 w 7605905"/>
              <a:gd name="connsiteY17" fmla="*/ 2470127 h 3805595"/>
              <a:gd name="connsiteX18" fmla="*/ 3063573 w 7605905"/>
              <a:gd name="connsiteY18" fmla="*/ 2287684 h 3805595"/>
              <a:gd name="connsiteX19" fmla="*/ 3285032 w 7605905"/>
              <a:gd name="connsiteY19" fmla="*/ 2224314 h 3805595"/>
              <a:gd name="connsiteX20" fmla="*/ 3715332 w 7605905"/>
              <a:gd name="connsiteY20" fmla="*/ 1703491 h 3805595"/>
              <a:gd name="connsiteX21" fmla="*/ 3903566 w 7605905"/>
              <a:gd name="connsiteY21" fmla="*/ 1715474 h 3805595"/>
              <a:gd name="connsiteX22" fmla="*/ 4165013 w 7605905"/>
              <a:gd name="connsiteY22" fmla="*/ 1681054 h 3805595"/>
              <a:gd name="connsiteX23" fmla="*/ 4376435 w 7605905"/>
              <a:gd name="connsiteY23" fmla="*/ 1575093 h 3805595"/>
              <a:gd name="connsiteX24" fmla="*/ 4577285 w 7605905"/>
              <a:gd name="connsiteY24" fmla="*/ 1633234 h 3805595"/>
              <a:gd name="connsiteX25" fmla="*/ 4810100 w 7605905"/>
              <a:gd name="connsiteY25" fmla="*/ 1435214 h 3805595"/>
              <a:gd name="connsiteX26" fmla="*/ 4936703 w 7605905"/>
              <a:gd name="connsiteY26" fmla="*/ 1363671 h 3805595"/>
              <a:gd name="connsiteX27" fmla="*/ 5050404 w 7605905"/>
              <a:gd name="connsiteY27" fmla="*/ 1311066 h 3805595"/>
              <a:gd name="connsiteX28" fmla="*/ 5227408 w 7605905"/>
              <a:gd name="connsiteY28" fmla="*/ 1448240 h 3805595"/>
              <a:gd name="connsiteX29" fmla="*/ 5338405 w 7605905"/>
              <a:gd name="connsiteY29" fmla="*/ 1490525 h 3805595"/>
              <a:gd name="connsiteX30" fmla="*/ 5475829 w 7605905"/>
              <a:gd name="connsiteY30" fmla="*/ 1511667 h 3805595"/>
              <a:gd name="connsiteX31" fmla="*/ 5544541 w 7605905"/>
              <a:gd name="connsiteY31" fmla="*/ 1511667 h 3805595"/>
              <a:gd name="connsiteX32" fmla="*/ 5771820 w 7605905"/>
              <a:gd name="connsiteY32" fmla="*/ 1326673 h 3805595"/>
              <a:gd name="connsiteX33" fmla="*/ 5919815 w 7605905"/>
              <a:gd name="connsiteY33" fmla="*/ 1141678 h 3805595"/>
              <a:gd name="connsiteX34" fmla="*/ 6020240 w 7605905"/>
              <a:gd name="connsiteY34" fmla="*/ 1035967 h 3805595"/>
              <a:gd name="connsiteX35" fmla="*/ 6202655 w 7605905"/>
              <a:gd name="connsiteY35" fmla="*/ 925346 h 3805595"/>
              <a:gd name="connsiteX36" fmla="*/ 6456236 w 7605905"/>
              <a:gd name="connsiteY36" fmla="*/ 879856 h 3805595"/>
              <a:gd name="connsiteX37" fmla="*/ 6675648 w 7605905"/>
              <a:gd name="connsiteY37" fmla="*/ 729405 h 3805595"/>
              <a:gd name="connsiteX38" fmla="*/ 6908213 w 7605905"/>
              <a:gd name="connsiteY38" fmla="*/ 449271 h 3805595"/>
              <a:gd name="connsiteX39" fmla="*/ 7146062 w 7605905"/>
              <a:gd name="connsiteY39" fmla="*/ 623694 h 3805595"/>
              <a:gd name="connsiteX40" fmla="*/ 7352199 w 7605905"/>
              <a:gd name="connsiteY40" fmla="*/ 549697 h 3805595"/>
              <a:gd name="connsiteX41" fmla="*/ 7605905 w 7605905"/>
              <a:gd name="connsiteY41" fmla="*/ 0 h 3805595"/>
              <a:gd name="connsiteX0" fmla="*/ 7605905 w 7605905"/>
              <a:gd name="connsiteY0" fmla="*/ 0 h 3805595"/>
              <a:gd name="connsiteX1" fmla="*/ 7600620 w 7605905"/>
              <a:gd name="connsiteY1" fmla="*/ 3805595 h 3805595"/>
              <a:gd name="connsiteX2" fmla="*/ 0 w 7605905"/>
              <a:gd name="connsiteY2" fmla="*/ 3805595 h 3805595"/>
              <a:gd name="connsiteX3" fmla="*/ 0 w 7605905"/>
              <a:gd name="connsiteY3" fmla="*/ 3668171 h 3805595"/>
              <a:gd name="connsiteX4" fmla="*/ 55435 w 7605905"/>
              <a:gd name="connsiteY4" fmla="*/ 3636208 h 3805595"/>
              <a:gd name="connsiteX5" fmla="*/ 227279 w 7605905"/>
              <a:gd name="connsiteY5" fmla="*/ 3562076 h 3805595"/>
              <a:gd name="connsiteX6" fmla="*/ 502127 w 7605905"/>
              <a:gd name="connsiteY6" fmla="*/ 3493422 h 3805595"/>
              <a:gd name="connsiteX7" fmla="*/ 793036 w 7605905"/>
              <a:gd name="connsiteY7" fmla="*/ 3482794 h 3805595"/>
              <a:gd name="connsiteX8" fmla="*/ 898442 w 7605905"/>
              <a:gd name="connsiteY8" fmla="*/ 3477507 h 3805595"/>
              <a:gd name="connsiteX9" fmla="*/ 1114432 w 7605905"/>
              <a:gd name="connsiteY9" fmla="*/ 3149708 h 3805595"/>
              <a:gd name="connsiteX10" fmla="*/ 1558930 w 7605905"/>
              <a:gd name="connsiteY10" fmla="*/ 2747238 h 3805595"/>
              <a:gd name="connsiteX11" fmla="*/ 1886440 w 7605905"/>
              <a:gd name="connsiteY11" fmla="*/ 2573479 h 3805595"/>
              <a:gd name="connsiteX12" fmla="*/ 2070187 w 7605905"/>
              <a:gd name="connsiteY12" fmla="*/ 2535479 h 3805595"/>
              <a:gd name="connsiteX13" fmla="*/ 2143579 w 7605905"/>
              <a:gd name="connsiteY13" fmla="*/ 2520217 h 3805595"/>
              <a:gd name="connsiteX14" fmla="*/ 2219931 w 7605905"/>
              <a:gd name="connsiteY14" fmla="*/ 2552920 h 3805595"/>
              <a:gd name="connsiteX15" fmla="*/ 2407961 w 7605905"/>
              <a:gd name="connsiteY15" fmla="*/ 2745964 h 3805595"/>
              <a:gd name="connsiteX16" fmla="*/ 2619587 w 7605905"/>
              <a:gd name="connsiteY16" fmla="*/ 2541870 h 3805595"/>
              <a:gd name="connsiteX17" fmla="*/ 2816891 w 7605905"/>
              <a:gd name="connsiteY17" fmla="*/ 2470127 h 3805595"/>
              <a:gd name="connsiteX18" fmla="*/ 3063573 w 7605905"/>
              <a:gd name="connsiteY18" fmla="*/ 2287684 h 3805595"/>
              <a:gd name="connsiteX19" fmla="*/ 3285032 w 7605905"/>
              <a:gd name="connsiteY19" fmla="*/ 2224314 h 3805595"/>
              <a:gd name="connsiteX20" fmla="*/ 3715332 w 7605905"/>
              <a:gd name="connsiteY20" fmla="*/ 1703491 h 3805595"/>
              <a:gd name="connsiteX21" fmla="*/ 3903566 w 7605905"/>
              <a:gd name="connsiteY21" fmla="*/ 1715474 h 3805595"/>
              <a:gd name="connsiteX22" fmla="*/ 4165013 w 7605905"/>
              <a:gd name="connsiteY22" fmla="*/ 1681054 h 3805595"/>
              <a:gd name="connsiteX23" fmla="*/ 4376435 w 7605905"/>
              <a:gd name="connsiteY23" fmla="*/ 1575093 h 3805595"/>
              <a:gd name="connsiteX24" fmla="*/ 4577285 w 7605905"/>
              <a:gd name="connsiteY24" fmla="*/ 1633234 h 3805595"/>
              <a:gd name="connsiteX25" fmla="*/ 4810100 w 7605905"/>
              <a:gd name="connsiteY25" fmla="*/ 1435214 h 3805595"/>
              <a:gd name="connsiteX26" fmla="*/ 4936703 w 7605905"/>
              <a:gd name="connsiteY26" fmla="*/ 1363671 h 3805595"/>
              <a:gd name="connsiteX27" fmla="*/ 5050404 w 7605905"/>
              <a:gd name="connsiteY27" fmla="*/ 1311066 h 3805595"/>
              <a:gd name="connsiteX28" fmla="*/ 5227408 w 7605905"/>
              <a:gd name="connsiteY28" fmla="*/ 1448240 h 3805595"/>
              <a:gd name="connsiteX29" fmla="*/ 5338405 w 7605905"/>
              <a:gd name="connsiteY29" fmla="*/ 1490525 h 3805595"/>
              <a:gd name="connsiteX30" fmla="*/ 5475829 w 7605905"/>
              <a:gd name="connsiteY30" fmla="*/ 1511667 h 3805595"/>
              <a:gd name="connsiteX31" fmla="*/ 5544541 w 7605905"/>
              <a:gd name="connsiteY31" fmla="*/ 1511667 h 3805595"/>
              <a:gd name="connsiteX32" fmla="*/ 5771820 w 7605905"/>
              <a:gd name="connsiteY32" fmla="*/ 1326673 h 3805595"/>
              <a:gd name="connsiteX33" fmla="*/ 5919815 w 7605905"/>
              <a:gd name="connsiteY33" fmla="*/ 1141678 h 3805595"/>
              <a:gd name="connsiteX34" fmla="*/ 6020240 w 7605905"/>
              <a:gd name="connsiteY34" fmla="*/ 1035967 h 3805595"/>
              <a:gd name="connsiteX35" fmla="*/ 6202655 w 7605905"/>
              <a:gd name="connsiteY35" fmla="*/ 925346 h 3805595"/>
              <a:gd name="connsiteX36" fmla="*/ 6456236 w 7605905"/>
              <a:gd name="connsiteY36" fmla="*/ 879856 h 3805595"/>
              <a:gd name="connsiteX37" fmla="*/ 6675648 w 7605905"/>
              <a:gd name="connsiteY37" fmla="*/ 729405 h 3805595"/>
              <a:gd name="connsiteX38" fmla="*/ 6908213 w 7605905"/>
              <a:gd name="connsiteY38" fmla="*/ 449271 h 3805595"/>
              <a:gd name="connsiteX39" fmla="*/ 7146062 w 7605905"/>
              <a:gd name="connsiteY39" fmla="*/ 623694 h 3805595"/>
              <a:gd name="connsiteX40" fmla="*/ 7352199 w 7605905"/>
              <a:gd name="connsiteY40" fmla="*/ 549697 h 3805595"/>
              <a:gd name="connsiteX41" fmla="*/ 7605905 w 7605905"/>
              <a:gd name="connsiteY41" fmla="*/ 0 h 3805595"/>
              <a:gd name="connsiteX0" fmla="*/ 7605905 w 7605905"/>
              <a:gd name="connsiteY0" fmla="*/ 0 h 3805595"/>
              <a:gd name="connsiteX1" fmla="*/ 7600620 w 7605905"/>
              <a:gd name="connsiteY1" fmla="*/ 3805595 h 3805595"/>
              <a:gd name="connsiteX2" fmla="*/ 0 w 7605905"/>
              <a:gd name="connsiteY2" fmla="*/ 3805595 h 3805595"/>
              <a:gd name="connsiteX3" fmla="*/ 0 w 7605905"/>
              <a:gd name="connsiteY3" fmla="*/ 3668171 h 3805595"/>
              <a:gd name="connsiteX4" fmla="*/ 55435 w 7605905"/>
              <a:gd name="connsiteY4" fmla="*/ 3636208 h 3805595"/>
              <a:gd name="connsiteX5" fmla="*/ 227279 w 7605905"/>
              <a:gd name="connsiteY5" fmla="*/ 3562076 h 3805595"/>
              <a:gd name="connsiteX6" fmla="*/ 502127 w 7605905"/>
              <a:gd name="connsiteY6" fmla="*/ 3493422 h 3805595"/>
              <a:gd name="connsiteX7" fmla="*/ 793036 w 7605905"/>
              <a:gd name="connsiteY7" fmla="*/ 3482794 h 3805595"/>
              <a:gd name="connsiteX8" fmla="*/ 898442 w 7605905"/>
              <a:gd name="connsiteY8" fmla="*/ 3477507 h 3805595"/>
              <a:gd name="connsiteX9" fmla="*/ 1114432 w 7605905"/>
              <a:gd name="connsiteY9" fmla="*/ 3149708 h 3805595"/>
              <a:gd name="connsiteX10" fmla="*/ 1558930 w 7605905"/>
              <a:gd name="connsiteY10" fmla="*/ 2747238 h 3805595"/>
              <a:gd name="connsiteX11" fmla="*/ 1886440 w 7605905"/>
              <a:gd name="connsiteY11" fmla="*/ 2573479 h 3805595"/>
              <a:gd name="connsiteX12" fmla="*/ 2070187 w 7605905"/>
              <a:gd name="connsiteY12" fmla="*/ 2535479 h 3805595"/>
              <a:gd name="connsiteX13" fmla="*/ 2143579 w 7605905"/>
              <a:gd name="connsiteY13" fmla="*/ 2520217 h 3805595"/>
              <a:gd name="connsiteX14" fmla="*/ 2219931 w 7605905"/>
              <a:gd name="connsiteY14" fmla="*/ 2552920 h 3805595"/>
              <a:gd name="connsiteX15" fmla="*/ 2407961 w 7605905"/>
              <a:gd name="connsiteY15" fmla="*/ 2745964 h 3805595"/>
              <a:gd name="connsiteX16" fmla="*/ 2619587 w 7605905"/>
              <a:gd name="connsiteY16" fmla="*/ 2541870 h 3805595"/>
              <a:gd name="connsiteX17" fmla="*/ 2816891 w 7605905"/>
              <a:gd name="connsiteY17" fmla="*/ 2470127 h 3805595"/>
              <a:gd name="connsiteX18" fmla="*/ 3063573 w 7605905"/>
              <a:gd name="connsiteY18" fmla="*/ 2287684 h 3805595"/>
              <a:gd name="connsiteX19" fmla="*/ 3285032 w 7605905"/>
              <a:gd name="connsiteY19" fmla="*/ 2224314 h 3805595"/>
              <a:gd name="connsiteX20" fmla="*/ 3715332 w 7605905"/>
              <a:gd name="connsiteY20" fmla="*/ 1703491 h 3805595"/>
              <a:gd name="connsiteX21" fmla="*/ 3903566 w 7605905"/>
              <a:gd name="connsiteY21" fmla="*/ 1715474 h 3805595"/>
              <a:gd name="connsiteX22" fmla="*/ 4165013 w 7605905"/>
              <a:gd name="connsiteY22" fmla="*/ 1681054 h 3805595"/>
              <a:gd name="connsiteX23" fmla="*/ 4376435 w 7605905"/>
              <a:gd name="connsiteY23" fmla="*/ 1575093 h 3805595"/>
              <a:gd name="connsiteX24" fmla="*/ 4577285 w 7605905"/>
              <a:gd name="connsiteY24" fmla="*/ 1633234 h 3805595"/>
              <a:gd name="connsiteX25" fmla="*/ 4810100 w 7605905"/>
              <a:gd name="connsiteY25" fmla="*/ 1435214 h 3805595"/>
              <a:gd name="connsiteX26" fmla="*/ 4936703 w 7605905"/>
              <a:gd name="connsiteY26" fmla="*/ 1363671 h 3805595"/>
              <a:gd name="connsiteX27" fmla="*/ 5050404 w 7605905"/>
              <a:gd name="connsiteY27" fmla="*/ 1311066 h 3805595"/>
              <a:gd name="connsiteX28" fmla="*/ 5227408 w 7605905"/>
              <a:gd name="connsiteY28" fmla="*/ 1448240 h 3805595"/>
              <a:gd name="connsiteX29" fmla="*/ 5338405 w 7605905"/>
              <a:gd name="connsiteY29" fmla="*/ 1490525 h 3805595"/>
              <a:gd name="connsiteX30" fmla="*/ 5475829 w 7605905"/>
              <a:gd name="connsiteY30" fmla="*/ 1511667 h 3805595"/>
              <a:gd name="connsiteX31" fmla="*/ 5544541 w 7605905"/>
              <a:gd name="connsiteY31" fmla="*/ 1511667 h 3805595"/>
              <a:gd name="connsiteX32" fmla="*/ 5771820 w 7605905"/>
              <a:gd name="connsiteY32" fmla="*/ 1326673 h 3805595"/>
              <a:gd name="connsiteX33" fmla="*/ 5919815 w 7605905"/>
              <a:gd name="connsiteY33" fmla="*/ 1141678 h 3805595"/>
              <a:gd name="connsiteX34" fmla="*/ 6020240 w 7605905"/>
              <a:gd name="connsiteY34" fmla="*/ 1035967 h 3805595"/>
              <a:gd name="connsiteX35" fmla="*/ 6202655 w 7605905"/>
              <a:gd name="connsiteY35" fmla="*/ 925346 h 3805595"/>
              <a:gd name="connsiteX36" fmla="*/ 6456236 w 7605905"/>
              <a:gd name="connsiteY36" fmla="*/ 879856 h 3805595"/>
              <a:gd name="connsiteX37" fmla="*/ 6675648 w 7605905"/>
              <a:gd name="connsiteY37" fmla="*/ 729405 h 3805595"/>
              <a:gd name="connsiteX38" fmla="*/ 6908213 w 7605905"/>
              <a:gd name="connsiteY38" fmla="*/ 449271 h 3805595"/>
              <a:gd name="connsiteX39" fmla="*/ 7146062 w 7605905"/>
              <a:gd name="connsiteY39" fmla="*/ 623694 h 3805595"/>
              <a:gd name="connsiteX40" fmla="*/ 7352199 w 7605905"/>
              <a:gd name="connsiteY40" fmla="*/ 549697 h 3805595"/>
              <a:gd name="connsiteX41" fmla="*/ 7605905 w 7605905"/>
              <a:gd name="connsiteY41" fmla="*/ 0 h 3805595"/>
              <a:gd name="connsiteX0" fmla="*/ 7605905 w 7605905"/>
              <a:gd name="connsiteY0" fmla="*/ 0 h 3805595"/>
              <a:gd name="connsiteX1" fmla="*/ 7600620 w 7605905"/>
              <a:gd name="connsiteY1" fmla="*/ 3805595 h 3805595"/>
              <a:gd name="connsiteX2" fmla="*/ 0 w 7605905"/>
              <a:gd name="connsiteY2" fmla="*/ 3805595 h 3805595"/>
              <a:gd name="connsiteX3" fmla="*/ 0 w 7605905"/>
              <a:gd name="connsiteY3" fmla="*/ 3668171 h 3805595"/>
              <a:gd name="connsiteX4" fmla="*/ 55435 w 7605905"/>
              <a:gd name="connsiteY4" fmla="*/ 3636208 h 3805595"/>
              <a:gd name="connsiteX5" fmla="*/ 227279 w 7605905"/>
              <a:gd name="connsiteY5" fmla="*/ 3562076 h 3805595"/>
              <a:gd name="connsiteX6" fmla="*/ 502127 w 7605905"/>
              <a:gd name="connsiteY6" fmla="*/ 3493422 h 3805595"/>
              <a:gd name="connsiteX7" fmla="*/ 793036 w 7605905"/>
              <a:gd name="connsiteY7" fmla="*/ 3482794 h 3805595"/>
              <a:gd name="connsiteX8" fmla="*/ 898442 w 7605905"/>
              <a:gd name="connsiteY8" fmla="*/ 3477507 h 3805595"/>
              <a:gd name="connsiteX9" fmla="*/ 1114432 w 7605905"/>
              <a:gd name="connsiteY9" fmla="*/ 3149708 h 3805595"/>
              <a:gd name="connsiteX10" fmla="*/ 1558930 w 7605905"/>
              <a:gd name="connsiteY10" fmla="*/ 2747238 h 3805595"/>
              <a:gd name="connsiteX11" fmla="*/ 1886440 w 7605905"/>
              <a:gd name="connsiteY11" fmla="*/ 2573479 h 3805595"/>
              <a:gd name="connsiteX12" fmla="*/ 2070187 w 7605905"/>
              <a:gd name="connsiteY12" fmla="*/ 2535479 h 3805595"/>
              <a:gd name="connsiteX13" fmla="*/ 2143579 w 7605905"/>
              <a:gd name="connsiteY13" fmla="*/ 2520217 h 3805595"/>
              <a:gd name="connsiteX14" fmla="*/ 2219931 w 7605905"/>
              <a:gd name="connsiteY14" fmla="*/ 2552920 h 3805595"/>
              <a:gd name="connsiteX15" fmla="*/ 2407961 w 7605905"/>
              <a:gd name="connsiteY15" fmla="*/ 2745964 h 3805595"/>
              <a:gd name="connsiteX16" fmla="*/ 2619587 w 7605905"/>
              <a:gd name="connsiteY16" fmla="*/ 2541870 h 3805595"/>
              <a:gd name="connsiteX17" fmla="*/ 2816891 w 7605905"/>
              <a:gd name="connsiteY17" fmla="*/ 2470127 h 3805595"/>
              <a:gd name="connsiteX18" fmla="*/ 3063573 w 7605905"/>
              <a:gd name="connsiteY18" fmla="*/ 2287684 h 3805595"/>
              <a:gd name="connsiteX19" fmla="*/ 3285032 w 7605905"/>
              <a:gd name="connsiteY19" fmla="*/ 2224314 h 3805595"/>
              <a:gd name="connsiteX20" fmla="*/ 3715332 w 7605905"/>
              <a:gd name="connsiteY20" fmla="*/ 1703491 h 3805595"/>
              <a:gd name="connsiteX21" fmla="*/ 3903566 w 7605905"/>
              <a:gd name="connsiteY21" fmla="*/ 1715474 h 3805595"/>
              <a:gd name="connsiteX22" fmla="*/ 4165013 w 7605905"/>
              <a:gd name="connsiteY22" fmla="*/ 1681054 h 3805595"/>
              <a:gd name="connsiteX23" fmla="*/ 4376435 w 7605905"/>
              <a:gd name="connsiteY23" fmla="*/ 1575093 h 3805595"/>
              <a:gd name="connsiteX24" fmla="*/ 4577285 w 7605905"/>
              <a:gd name="connsiteY24" fmla="*/ 1633234 h 3805595"/>
              <a:gd name="connsiteX25" fmla="*/ 4810100 w 7605905"/>
              <a:gd name="connsiteY25" fmla="*/ 1435214 h 3805595"/>
              <a:gd name="connsiteX26" fmla="*/ 4936703 w 7605905"/>
              <a:gd name="connsiteY26" fmla="*/ 1363671 h 3805595"/>
              <a:gd name="connsiteX27" fmla="*/ 5050404 w 7605905"/>
              <a:gd name="connsiteY27" fmla="*/ 1311066 h 3805595"/>
              <a:gd name="connsiteX28" fmla="*/ 5227408 w 7605905"/>
              <a:gd name="connsiteY28" fmla="*/ 1448240 h 3805595"/>
              <a:gd name="connsiteX29" fmla="*/ 5338405 w 7605905"/>
              <a:gd name="connsiteY29" fmla="*/ 1490525 h 3805595"/>
              <a:gd name="connsiteX30" fmla="*/ 5475829 w 7605905"/>
              <a:gd name="connsiteY30" fmla="*/ 1511667 h 3805595"/>
              <a:gd name="connsiteX31" fmla="*/ 5544541 w 7605905"/>
              <a:gd name="connsiteY31" fmla="*/ 1511667 h 3805595"/>
              <a:gd name="connsiteX32" fmla="*/ 5771820 w 7605905"/>
              <a:gd name="connsiteY32" fmla="*/ 1326673 h 3805595"/>
              <a:gd name="connsiteX33" fmla="*/ 5919815 w 7605905"/>
              <a:gd name="connsiteY33" fmla="*/ 1141678 h 3805595"/>
              <a:gd name="connsiteX34" fmla="*/ 6020240 w 7605905"/>
              <a:gd name="connsiteY34" fmla="*/ 1035967 h 3805595"/>
              <a:gd name="connsiteX35" fmla="*/ 6202655 w 7605905"/>
              <a:gd name="connsiteY35" fmla="*/ 925346 h 3805595"/>
              <a:gd name="connsiteX36" fmla="*/ 6456236 w 7605905"/>
              <a:gd name="connsiteY36" fmla="*/ 879856 h 3805595"/>
              <a:gd name="connsiteX37" fmla="*/ 6675648 w 7605905"/>
              <a:gd name="connsiteY37" fmla="*/ 729405 h 3805595"/>
              <a:gd name="connsiteX38" fmla="*/ 6908213 w 7605905"/>
              <a:gd name="connsiteY38" fmla="*/ 449271 h 3805595"/>
              <a:gd name="connsiteX39" fmla="*/ 7146062 w 7605905"/>
              <a:gd name="connsiteY39" fmla="*/ 623694 h 3805595"/>
              <a:gd name="connsiteX40" fmla="*/ 7352199 w 7605905"/>
              <a:gd name="connsiteY40" fmla="*/ 549697 h 3805595"/>
              <a:gd name="connsiteX41" fmla="*/ 7605905 w 7605905"/>
              <a:gd name="connsiteY41" fmla="*/ 0 h 3805595"/>
              <a:gd name="connsiteX0" fmla="*/ 7605905 w 7605905"/>
              <a:gd name="connsiteY0" fmla="*/ 0 h 3805595"/>
              <a:gd name="connsiteX1" fmla="*/ 7600620 w 7605905"/>
              <a:gd name="connsiteY1" fmla="*/ 3805595 h 3805595"/>
              <a:gd name="connsiteX2" fmla="*/ 0 w 7605905"/>
              <a:gd name="connsiteY2" fmla="*/ 3805595 h 3805595"/>
              <a:gd name="connsiteX3" fmla="*/ 0 w 7605905"/>
              <a:gd name="connsiteY3" fmla="*/ 3668171 h 3805595"/>
              <a:gd name="connsiteX4" fmla="*/ 55435 w 7605905"/>
              <a:gd name="connsiteY4" fmla="*/ 3636208 h 3805595"/>
              <a:gd name="connsiteX5" fmla="*/ 227279 w 7605905"/>
              <a:gd name="connsiteY5" fmla="*/ 3562076 h 3805595"/>
              <a:gd name="connsiteX6" fmla="*/ 502127 w 7605905"/>
              <a:gd name="connsiteY6" fmla="*/ 3493422 h 3805595"/>
              <a:gd name="connsiteX7" fmla="*/ 793036 w 7605905"/>
              <a:gd name="connsiteY7" fmla="*/ 3482794 h 3805595"/>
              <a:gd name="connsiteX8" fmla="*/ 898442 w 7605905"/>
              <a:gd name="connsiteY8" fmla="*/ 3477507 h 3805595"/>
              <a:gd name="connsiteX9" fmla="*/ 1114432 w 7605905"/>
              <a:gd name="connsiteY9" fmla="*/ 3149708 h 3805595"/>
              <a:gd name="connsiteX10" fmla="*/ 1558930 w 7605905"/>
              <a:gd name="connsiteY10" fmla="*/ 2747238 h 3805595"/>
              <a:gd name="connsiteX11" fmla="*/ 1886440 w 7605905"/>
              <a:gd name="connsiteY11" fmla="*/ 2573479 h 3805595"/>
              <a:gd name="connsiteX12" fmla="*/ 2070187 w 7605905"/>
              <a:gd name="connsiteY12" fmla="*/ 2535479 h 3805595"/>
              <a:gd name="connsiteX13" fmla="*/ 2143579 w 7605905"/>
              <a:gd name="connsiteY13" fmla="*/ 2520217 h 3805595"/>
              <a:gd name="connsiteX14" fmla="*/ 2219931 w 7605905"/>
              <a:gd name="connsiteY14" fmla="*/ 2552920 h 3805595"/>
              <a:gd name="connsiteX15" fmla="*/ 2407961 w 7605905"/>
              <a:gd name="connsiteY15" fmla="*/ 2745964 h 3805595"/>
              <a:gd name="connsiteX16" fmla="*/ 2619587 w 7605905"/>
              <a:gd name="connsiteY16" fmla="*/ 2541870 h 3805595"/>
              <a:gd name="connsiteX17" fmla="*/ 2816891 w 7605905"/>
              <a:gd name="connsiteY17" fmla="*/ 2470127 h 3805595"/>
              <a:gd name="connsiteX18" fmla="*/ 3063573 w 7605905"/>
              <a:gd name="connsiteY18" fmla="*/ 2287684 h 3805595"/>
              <a:gd name="connsiteX19" fmla="*/ 3285032 w 7605905"/>
              <a:gd name="connsiteY19" fmla="*/ 2224314 h 3805595"/>
              <a:gd name="connsiteX20" fmla="*/ 3715332 w 7605905"/>
              <a:gd name="connsiteY20" fmla="*/ 1703491 h 3805595"/>
              <a:gd name="connsiteX21" fmla="*/ 3903566 w 7605905"/>
              <a:gd name="connsiteY21" fmla="*/ 1715474 h 3805595"/>
              <a:gd name="connsiteX22" fmla="*/ 4165013 w 7605905"/>
              <a:gd name="connsiteY22" fmla="*/ 1681054 h 3805595"/>
              <a:gd name="connsiteX23" fmla="*/ 4376435 w 7605905"/>
              <a:gd name="connsiteY23" fmla="*/ 1575093 h 3805595"/>
              <a:gd name="connsiteX24" fmla="*/ 4577285 w 7605905"/>
              <a:gd name="connsiteY24" fmla="*/ 1633234 h 3805595"/>
              <a:gd name="connsiteX25" fmla="*/ 4810100 w 7605905"/>
              <a:gd name="connsiteY25" fmla="*/ 1435214 h 3805595"/>
              <a:gd name="connsiteX26" fmla="*/ 4936703 w 7605905"/>
              <a:gd name="connsiteY26" fmla="*/ 1363671 h 3805595"/>
              <a:gd name="connsiteX27" fmla="*/ 5050404 w 7605905"/>
              <a:gd name="connsiteY27" fmla="*/ 1311066 h 3805595"/>
              <a:gd name="connsiteX28" fmla="*/ 5227408 w 7605905"/>
              <a:gd name="connsiteY28" fmla="*/ 1448240 h 3805595"/>
              <a:gd name="connsiteX29" fmla="*/ 5338405 w 7605905"/>
              <a:gd name="connsiteY29" fmla="*/ 1490525 h 3805595"/>
              <a:gd name="connsiteX30" fmla="*/ 5475829 w 7605905"/>
              <a:gd name="connsiteY30" fmla="*/ 1511667 h 3805595"/>
              <a:gd name="connsiteX31" fmla="*/ 5544541 w 7605905"/>
              <a:gd name="connsiteY31" fmla="*/ 1511667 h 3805595"/>
              <a:gd name="connsiteX32" fmla="*/ 5771820 w 7605905"/>
              <a:gd name="connsiteY32" fmla="*/ 1326673 h 3805595"/>
              <a:gd name="connsiteX33" fmla="*/ 5919815 w 7605905"/>
              <a:gd name="connsiteY33" fmla="*/ 1141678 h 3805595"/>
              <a:gd name="connsiteX34" fmla="*/ 6020240 w 7605905"/>
              <a:gd name="connsiteY34" fmla="*/ 1035967 h 3805595"/>
              <a:gd name="connsiteX35" fmla="*/ 6202655 w 7605905"/>
              <a:gd name="connsiteY35" fmla="*/ 925346 h 3805595"/>
              <a:gd name="connsiteX36" fmla="*/ 6456236 w 7605905"/>
              <a:gd name="connsiteY36" fmla="*/ 879856 h 3805595"/>
              <a:gd name="connsiteX37" fmla="*/ 6675648 w 7605905"/>
              <a:gd name="connsiteY37" fmla="*/ 729405 h 3805595"/>
              <a:gd name="connsiteX38" fmla="*/ 6908213 w 7605905"/>
              <a:gd name="connsiteY38" fmla="*/ 449271 h 3805595"/>
              <a:gd name="connsiteX39" fmla="*/ 7146062 w 7605905"/>
              <a:gd name="connsiteY39" fmla="*/ 623694 h 3805595"/>
              <a:gd name="connsiteX40" fmla="*/ 7352199 w 7605905"/>
              <a:gd name="connsiteY40" fmla="*/ 549697 h 3805595"/>
              <a:gd name="connsiteX41" fmla="*/ 7605905 w 7605905"/>
              <a:gd name="connsiteY41" fmla="*/ 0 h 3805595"/>
              <a:gd name="connsiteX0" fmla="*/ 7605905 w 7605905"/>
              <a:gd name="connsiteY0" fmla="*/ 0 h 3805595"/>
              <a:gd name="connsiteX1" fmla="*/ 7600620 w 7605905"/>
              <a:gd name="connsiteY1" fmla="*/ 3805595 h 3805595"/>
              <a:gd name="connsiteX2" fmla="*/ 0 w 7605905"/>
              <a:gd name="connsiteY2" fmla="*/ 3805595 h 3805595"/>
              <a:gd name="connsiteX3" fmla="*/ 0 w 7605905"/>
              <a:gd name="connsiteY3" fmla="*/ 3668171 h 3805595"/>
              <a:gd name="connsiteX4" fmla="*/ 55435 w 7605905"/>
              <a:gd name="connsiteY4" fmla="*/ 3636208 h 3805595"/>
              <a:gd name="connsiteX5" fmla="*/ 227279 w 7605905"/>
              <a:gd name="connsiteY5" fmla="*/ 3562076 h 3805595"/>
              <a:gd name="connsiteX6" fmla="*/ 502127 w 7605905"/>
              <a:gd name="connsiteY6" fmla="*/ 3493422 h 3805595"/>
              <a:gd name="connsiteX7" fmla="*/ 793036 w 7605905"/>
              <a:gd name="connsiteY7" fmla="*/ 3482794 h 3805595"/>
              <a:gd name="connsiteX8" fmla="*/ 898442 w 7605905"/>
              <a:gd name="connsiteY8" fmla="*/ 3477507 h 3805595"/>
              <a:gd name="connsiteX9" fmla="*/ 1114432 w 7605905"/>
              <a:gd name="connsiteY9" fmla="*/ 3149708 h 3805595"/>
              <a:gd name="connsiteX10" fmla="*/ 1558930 w 7605905"/>
              <a:gd name="connsiteY10" fmla="*/ 2747238 h 3805595"/>
              <a:gd name="connsiteX11" fmla="*/ 1886440 w 7605905"/>
              <a:gd name="connsiteY11" fmla="*/ 2573479 h 3805595"/>
              <a:gd name="connsiteX12" fmla="*/ 2070187 w 7605905"/>
              <a:gd name="connsiteY12" fmla="*/ 2535479 h 3805595"/>
              <a:gd name="connsiteX13" fmla="*/ 2143579 w 7605905"/>
              <a:gd name="connsiteY13" fmla="*/ 2520217 h 3805595"/>
              <a:gd name="connsiteX14" fmla="*/ 2219931 w 7605905"/>
              <a:gd name="connsiteY14" fmla="*/ 2552920 h 3805595"/>
              <a:gd name="connsiteX15" fmla="*/ 2407961 w 7605905"/>
              <a:gd name="connsiteY15" fmla="*/ 2745964 h 3805595"/>
              <a:gd name="connsiteX16" fmla="*/ 2619587 w 7605905"/>
              <a:gd name="connsiteY16" fmla="*/ 2541870 h 3805595"/>
              <a:gd name="connsiteX17" fmla="*/ 2816891 w 7605905"/>
              <a:gd name="connsiteY17" fmla="*/ 2470127 h 3805595"/>
              <a:gd name="connsiteX18" fmla="*/ 3063573 w 7605905"/>
              <a:gd name="connsiteY18" fmla="*/ 2287684 h 3805595"/>
              <a:gd name="connsiteX19" fmla="*/ 3285032 w 7605905"/>
              <a:gd name="connsiteY19" fmla="*/ 2224314 h 3805595"/>
              <a:gd name="connsiteX20" fmla="*/ 3715332 w 7605905"/>
              <a:gd name="connsiteY20" fmla="*/ 1703491 h 3805595"/>
              <a:gd name="connsiteX21" fmla="*/ 3925116 w 7605905"/>
              <a:gd name="connsiteY21" fmla="*/ 1661659 h 3805595"/>
              <a:gd name="connsiteX22" fmla="*/ 4165013 w 7605905"/>
              <a:gd name="connsiteY22" fmla="*/ 1681054 h 3805595"/>
              <a:gd name="connsiteX23" fmla="*/ 4376435 w 7605905"/>
              <a:gd name="connsiteY23" fmla="*/ 1575093 h 3805595"/>
              <a:gd name="connsiteX24" fmla="*/ 4577285 w 7605905"/>
              <a:gd name="connsiteY24" fmla="*/ 1633234 h 3805595"/>
              <a:gd name="connsiteX25" fmla="*/ 4810100 w 7605905"/>
              <a:gd name="connsiteY25" fmla="*/ 1435214 h 3805595"/>
              <a:gd name="connsiteX26" fmla="*/ 4936703 w 7605905"/>
              <a:gd name="connsiteY26" fmla="*/ 1363671 h 3805595"/>
              <a:gd name="connsiteX27" fmla="*/ 5050404 w 7605905"/>
              <a:gd name="connsiteY27" fmla="*/ 1311066 h 3805595"/>
              <a:gd name="connsiteX28" fmla="*/ 5227408 w 7605905"/>
              <a:gd name="connsiteY28" fmla="*/ 1448240 h 3805595"/>
              <a:gd name="connsiteX29" fmla="*/ 5338405 w 7605905"/>
              <a:gd name="connsiteY29" fmla="*/ 1490525 h 3805595"/>
              <a:gd name="connsiteX30" fmla="*/ 5475829 w 7605905"/>
              <a:gd name="connsiteY30" fmla="*/ 1511667 h 3805595"/>
              <a:gd name="connsiteX31" fmla="*/ 5544541 w 7605905"/>
              <a:gd name="connsiteY31" fmla="*/ 1511667 h 3805595"/>
              <a:gd name="connsiteX32" fmla="*/ 5771820 w 7605905"/>
              <a:gd name="connsiteY32" fmla="*/ 1326673 h 3805595"/>
              <a:gd name="connsiteX33" fmla="*/ 5919815 w 7605905"/>
              <a:gd name="connsiteY33" fmla="*/ 1141678 h 3805595"/>
              <a:gd name="connsiteX34" fmla="*/ 6020240 w 7605905"/>
              <a:gd name="connsiteY34" fmla="*/ 1035967 h 3805595"/>
              <a:gd name="connsiteX35" fmla="*/ 6202655 w 7605905"/>
              <a:gd name="connsiteY35" fmla="*/ 925346 h 3805595"/>
              <a:gd name="connsiteX36" fmla="*/ 6456236 w 7605905"/>
              <a:gd name="connsiteY36" fmla="*/ 879856 h 3805595"/>
              <a:gd name="connsiteX37" fmla="*/ 6675648 w 7605905"/>
              <a:gd name="connsiteY37" fmla="*/ 729405 h 3805595"/>
              <a:gd name="connsiteX38" fmla="*/ 6908213 w 7605905"/>
              <a:gd name="connsiteY38" fmla="*/ 449271 h 3805595"/>
              <a:gd name="connsiteX39" fmla="*/ 7146062 w 7605905"/>
              <a:gd name="connsiteY39" fmla="*/ 623694 h 3805595"/>
              <a:gd name="connsiteX40" fmla="*/ 7352199 w 7605905"/>
              <a:gd name="connsiteY40" fmla="*/ 549697 h 3805595"/>
              <a:gd name="connsiteX41" fmla="*/ 7605905 w 7605905"/>
              <a:gd name="connsiteY41" fmla="*/ 0 h 3805595"/>
              <a:gd name="connsiteX0" fmla="*/ 7605905 w 7605905"/>
              <a:gd name="connsiteY0" fmla="*/ 0 h 3805595"/>
              <a:gd name="connsiteX1" fmla="*/ 7600620 w 7605905"/>
              <a:gd name="connsiteY1" fmla="*/ 3805595 h 3805595"/>
              <a:gd name="connsiteX2" fmla="*/ 0 w 7605905"/>
              <a:gd name="connsiteY2" fmla="*/ 3805595 h 3805595"/>
              <a:gd name="connsiteX3" fmla="*/ 0 w 7605905"/>
              <a:gd name="connsiteY3" fmla="*/ 3668171 h 3805595"/>
              <a:gd name="connsiteX4" fmla="*/ 55435 w 7605905"/>
              <a:gd name="connsiteY4" fmla="*/ 3636208 h 3805595"/>
              <a:gd name="connsiteX5" fmla="*/ 227279 w 7605905"/>
              <a:gd name="connsiteY5" fmla="*/ 3562076 h 3805595"/>
              <a:gd name="connsiteX6" fmla="*/ 502127 w 7605905"/>
              <a:gd name="connsiteY6" fmla="*/ 3493422 h 3805595"/>
              <a:gd name="connsiteX7" fmla="*/ 793036 w 7605905"/>
              <a:gd name="connsiteY7" fmla="*/ 3482794 h 3805595"/>
              <a:gd name="connsiteX8" fmla="*/ 898442 w 7605905"/>
              <a:gd name="connsiteY8" fmla="*/ 3477507 h 3805595"/>
              <a:gd name="connsiteX9" fmla="*/ 1114432 w 7605905"/>
              <a:gd name="connsiteY9" fmla="*/ 3149708 h 3805595"/>
              <a:gd name="connsiteX10" fmla="*/ 1558930 w 7605905"/>
              <a:gd name="connsiteY10" fmla="*/ 2747238 h 3805595"/>
              <a:gd name="connsiteX11" fmla="*/ 1886440 w 7605905"/>
              <a:gd name="connsiteY11" fmla="*/ 2573479 h 3805595"/>
              <a:gd name="connsiteX12" fmla="*/ 2070187 w 7605905"/>
              <a:gd name="connsiteY12" fmla="*/ 2535479 h 3805595"/>
              <a:gd name="connsiteX13" fmla="*/ 2143579 w 7605905"/>
              <a:gd name="connsiteY13" fmla="*/ 2520217 h 3805595"/>
              <a:gd name="connsiteX14" fmla="*/ 2219931 w 7605905"/>
              <a:gd name="connsiteY14" fmla="*/ 2552920 h 3805595"/>
              <a:gd name="connsiteX15" fmla="*/ 2407961 w 7605905"/>
              <a:gd name="connsiteY15" fmla="*/ 2745964 h 3805595"/>
              <a:gd name="connsiteX16" fmla="*/ 2619587 w 7605905"/>
              <a:gd name="connsiteY16" fmla="*/ 2541870 h 3805595"/>
              <a:gd name="connsiteX17" fmla="*/ 2816891 w 7605905"/>
              <a:gd name="connsiteY17" fmla="*/ 2470127 h 3805595"/>
              <a:gd name="connsiteX18" fmla="*/ 3063573 w 7605905"/>
              <a:gd name="connsiteY18" fmla="*/ 2287684 h 3805595"/>
              <a:gd name="connsiteX19" fmla="*/ 3285032 w 7605905"/>
              <a:gd name="connsiteY19" fmla="*/ 2224314 h 3805595"/>
              <a:gd name="connsiteX20" fmla="*/ 3715332 w 7605905"/>
              <a:gd name="connsiteY20" fmla="*/ 1703491 h 3805595"/>
              <a:gd name="connsiteX21" fmla="*/ 3925116 w 7605905"/>
              <a:gd name="connsiteY21" fmla="*/ 1661659 h 3805595"/>
              <a:gd name="connsiteX22" fmla="*/ 4148850 w 7605905"/>
              <a:gd name="connsiteY22" fmla="*/ 1562662 h 3805595"/>
              <a:gd name="connsiteX23" fmla="*/ 4376435 w 7605905"/>
              <a:gd name="connsiteY23" fmla="*/ 1575093 h 3805595"/>
              <a:gd name="connsiteX24" fmla="*/ 4577285 w 7605905"/>
              <a:gd name="connsiteY24" fmla="*/ 1633234 h 3805595"/>
              <a:gd name="connsiteX25" fmla="*/ 4810100 w 7605905"/>
              <a:gd name="connsiteY25" fmla="*/ 1435214 h 3805595"/>
              <a:gd name="connsiteX26" fmla="*/ 4936703 w 7605905"/>
              <a:gd name="connsiteY26" fmla="*/ 1363671 h 3805595"/>
              <a:gd name="connsiteX27" fmla="*/ 5050404 w 7605905"/>
              <a:gd name="connsiteY27" fmla="*/ 1311066 h 3805595"/>
              <a:gd name="connsiteX28" fmla="*/ 5227408 w 7605905"/>
              <a:gd name="connsiteY28" fmla="*/ 1448240 h 3805595"/>
              <a:gd name="connsiteX29" fmla="*/ 5338405 w 7605905"/>
              <a:gd name="connsiteY29" fmla="*/ 1490525 h 3805595"/>
              <a:gd name="connsiteX30" fmla="*/ 5475829 w 7605905"/>
              <a:gd name="connsiteY30" fmla="*/ 1511667 h 3805595"/>
              <a:gd name="connsiteX31" fmla="*/ 5544541 w 7605905"/>
              <a:gd name="connsiteY31" fmla="*/ 1511667 h 3805595"/>
              <a:gd name="connsiteX32" fmla="*/ 5771820 w 7605905"/>
              <a:gd name="connsiteY32" fmla="*/ 1326673 h 3805595"/>
              <a:gd name="connsiteX33" fmla="*/ 5919815 w 7605905"/>
              <a:gd name="connsiteY33" fmla="*/ 1141678 h 3805595"/>
              <a:gd name="connsiteX34" fmla="*/ 6020240 w 7605905"/>
              <a:gd name="connsiteY34" fmla="*/ 1035967 h 3805595"/>
              <a:gd name="connsiteX35" fmla="*/ 6202655 w 7605905"/>
              <a:gd name="connsiteY35" fmla="*/ 925346 h 3805595"/>
              <a:gd name="connsiteX36" fmla="*/ 6456236 w 7605905"/>
              <a:gd name="connsiteY36" fmla="*/ 879856 h 3805595"/>
              <a:gd name="connsiteX37" fmla="*/ 6675648 w 7605905"/>
              <a:gd name="connsiteY37" fmla="*/ 729405 h 3805595"/>
              <a:gd name="connsiteX38" fmla="*/ 6908213 w 7605905"/>
              <a:gd name="connsiteY38" fmla="*/ 449271 h 3805595"/>
              <a:gd name="connsiteX39" fmla="*/ 7146062 w 7605905"/>
              <a:gd name="connsiteY39" fmla="*/ 623694 h 3805595"/>
              <a:gd name="connsiteX40" fmla="*/ 7352199 w 7605905"/>
              <a:gd name="connsiteY40" fmla="*/ 549697 h 3805595"/>
              <a:gd name="connsiteX41" fmla="*/ 7605905 w 7605905"/>
              <a:gd name="connsiteY41" fmla="*/ 0 h 3805595"/>
              <a:gd name="connsiteX0" fmla="*/ 7605905 w 7605905"/>
              <a:gd name="connsiteY0" fmla="*/ 0 h 3805595"/>
              <a:gd name="connsiteX1" fmla="*/ 7600620 w 7605905"/>
              <a:gd name="connsiteY1" fmla="*/ 3805595 h 3805595"/>
              <a:gd name="connsiteX2" fmla="*/ 0 w 7605905"/>
              <a:gd name="connsiteY2" fmla="*/ 3805595 h 3805595"/>
              <a:gd name="connsiteX3" fmla="*/ 0 w 7605905"/>
              <a:gd name="connsiteY3" fmla="*/ 3668171 h 3805595"/>
              <a:gd name="connsiteX4" fmla="*/ 55435 w 7605905"/>
              <a:gd name="connsiteY4" fmla="*/ 3636208 h 3805595"/>
              <a:gd name="connsiteX5" fmla="*/ 227279 w 7605905"/>
              <a:gd name="connsiteY5" fmla="*/ 3562076 h 3805595"/>
              <a:gd name="connsiteX6" fmla="*/ 502127 w 7605905"/>
              <a:gd name="connsiteY6" fmla="*/ 3493422 h 3805595"/>
              <a:gd name="connsiteX7" fmla="*/ 793036 w 7605905"/>
              <a:gd name="connsiteY7" fmla="*/ 3482794 h 3805595"/>
              <a:gd name="connsiteX8" fmla="*/ 898442 w 7605905"/>
              <a:gd name="connsiteY8" fmla="*/ 3477507 h 3805595"/>
              <a:gd name="connsiteX9" fmla="*/ 1114432 w 7605905"/>
              <a:gd name="connsiteY9" fmla="*/ 3149708 h 3805595"/>
              <a:gd name="connsiteX10" fmla="*/ 1558930 w 7605905"/>
              <a:gd name="connsiteY10" fmla="*/ 2747238 h 3805595"/>
              <a:gd name="connsiteX11" fmla="*/ 1886440 w 7605905"/>
              <a:gd name="connsiteY11" fmla="*/ 2573479 h 3805595"/>
              <a:gd name="connsiteX12" fmla="*/ 2070187 w 7605905"/>
              <a:gd name="connsiteY12" fmla="*/ 2535479 h 3805595"/>
              <a:gd name="connsiteX13" fmla="*/ 2143579 w 7605905"/>
              <a:gd name="connsiteY13" fmla="*/ 2520217 h 3805595"/>
              <a:gd name="connsiteX14" fmla="*/ 2219931 w 7605905"/>
              <a:gd name="connsiteY14" fmla="*/ 2552920 h 3805595"/>
              <a:gd name="connsiteX15" fmla="*/ 2407961 w 7605905"/>
              <a:gd name="connsiteY15" fmla="*/ 2745964 h 3805595"/>
              <a:gd name="connsiteX16" fmla="*/ 2619587 w 7605905"/>
              <a:gd name="connsiteY16" fmla="*/ 2541870 h 3805595"/>
              <a:gd name="connsiteX17" fmla="*/ 2816891 w 7605905"/>
              <a:gd name="connsiteY17" fmla="*/ 2470127 h 3805595"/>
              <a:gd name="connsiteX18" fmla="*/ 3063573 w 7605905"/>
              <a:gd name="connsiteY18" fmla="*/ 2287684 h 3805595"/>
              <a:gd name="connsiteX19" fmla="*/ 3285032 w 7605905"/>
              <a:gd name="connsiteY19" fmla="*/ 2224314 h 3805595"/>
              <a:gd name="connsiteX20" fmla="*/ 3715332 w 7605905"/>
              <a:gd name="connsiteY20" fmla="*/ 1703491 h 3805595"/>
              <a:gd name="connsiteX21" fmla="*/ 3925116 w 7605905"/>
              <a:gd name="connsiteY21" fmla="*/ 1661659 h 3805595"/>
              <a:gd name="connsiteX22" fmla="*/ 4148850 w 7605905"/>
              <a:gd name="connsiteY22" fmla="*/ 1562662 h 3805595"/>
              <a:gd name="connsiteX23" fmla="*/ 4371047 w 7605905"/>
              <a:gd name="connsiteY23" fmla="*/ 1612763 h 3805595"/>
              <a:gd name="connsiteX24" fmla="*/ 4577285 w 7605905"/>
              <a:gd name="connsiteY24" fmla="*/ 1633234 h 3805595"/>
              <a:gd name="connsiteX25" fmla="*/ 4810100 w 7605905"/>
              <a:gd name="connsiteY25" fmla="*/ 1435214 h 3805595"/>
              <a:gd name="connsiteX26" fmla="*/ 4936703 w 7605905"/>
              <a:gd name="connsiteY26" fmla="*/ 1363671 h 3805595"/>
              <a:gd name="connsiteX27" fmla="*/ 5050404 w 7605905"/>
              <a:gd name="connsiteY27" fmla="*/ 1311066 h 3805595"/>
              <a:gd name="connsiteX28" fmla="*/ 5227408 w 7605905"/>
              <a:gd name="connsiteY28" fmla="*/ 1448240 h 3805595"/>
              <a:gd name="connsiteX29" fmla="*/ 5338405 w 7605905"/>
              <a:gd name="connsiteY29" fmla="*/ 1490525 h 3805595"/>
              <a:gd name="connsiteX30" fmla="*/ 5475829 w 7605905"/>
              <a:gd name="connsiteY30" fmla="*/ 1511667 h 3805595"/>
              <a:gd name="connsiteX31" fmla="*/ 5544541 w 7605905"/>
              <a:gd name="connsiteY31" fmla="*/ 1511667 h 3805595"/>
              <a:gd name="connsiteX32" fmla="*/ 5771820 w 7605905"/>
              <a:gd name="connsiteY32" fmla="*/ 1326673 h 3805595"/>
              <a:gd name="connsiteX33" fmla="*/ 5919815 w 7605905"/>
              <a:gd name="connsiteY33" fmla="*/ 1141678 h 3805595"/>
              <a:gd name="connsiteX34" fmla="*/ 6020240 w 7605905"/>
              <a:gd name="connsiteY34" fmla="*/ 1035967 h 3805595"/>
              <a:gd name="connsiteX35" fmla="*/ 6202655 w 7605905"/>
              <a:gd name="connsiteY35" fmla="*/ 925346 h 3805595"/>
              <a:gd name="connsiteX36" fmla="*/ 6456236 w 7605905"/>
              <a:gd name="connsiteY36" fmla="*/ 879856 h 3805595"/>
              <a:gd name="connsiteX37" fmla="*/ 6675648 w 7605905"/>
              <a:gd name="connsiteY37" fmla="*/ 729405 h 3805595"/>
              <a:gd name="connsiteX38" fmla="*/ 6908213 w 7605905"/>
              <a:gd name="connsiteY38" fmla="*/ 449271 h 3805595"/>
              <a:gd name="connsiteX39" fmla="*/ 7146062 w 7605905"/>
              <a:gd name="connsiteY39" fmla="*/ 623694 h 3805595"/>
              <a:gd name="connsiteX40" fmla="*/ 7352199 w 7605905"/>
              <a:gd name="connsiteY40" fmla="*/ 549697 h 3805595"/>
              <a:gd name="connsiteX41" fmla="*/ 7605905 w 7605905"/>
              <a:gd name="connsiteY41" fmla="*/ 0 h 3805595"/>
              <a:gd name="connsiteX0" fmla="*/ 7605905 w 7605905"/>
              <a:gd name="connsiteY0" fmla="*/ 0 h 3805595"/>
              <a:gd name="connsiteX1" fmla="*/ 7600620 w 7605905"/>
              <a:gd name="connsiteY1" fmla="*/ 3805595 h 3805595"/>
              <a:gd name="connsiteX2" fmla="*/ 0 w 7605905"/>
              <a:gd name="connsiteY2" fmla="*/ 3805595 h 3805595"/>
              <a:gd name="connsiteX3" fmla="*/ 0 w 7605905"/>
              <a:gd name="connsiteY3" fmla="*/ 3668171 h 3805595"/>
              <a:gd name="connsiteX4" fmla="*/ 55435 w 7605905"/>
              <a:gd name="connsiteY4" fmla="*/ 3636208 h 3805595"/>
              <a:gd name="connsiteX5" fmla="*/ 227279 w 7605905"/>
              <a:gd name="connsiteY5" fmla="*/ 3562076 h 3805595"/>
              <a:gd name="connsiteX6" fmla="*/ 502127 w 7605905"/>
              <a:gd name="connsiteY6" fmla="*/ 3493422 h 3805595"/>
              <a:gd name="connsiteX7" fmla="*/ 793036 w 7605905"/>
              <a:gd name="connsiteY7" fmla="*/ 3482794 h 3805595"/>
              <a:gd name="connsiteX8" fmla="*/ 898442 w 7605905"/>
              <a:gd name="connsiteY8" fmla="*/ 3477507 h 3805595"/>
              <a:gd name="connsiteX9" fmla="*/ 1114432 w 7605905"/>
              <a:gd name="connsiteY9" fmla="*/ 3149708 h 3805595"/>
              <a:gd name="connsiteX10" fmla="*/ 1558930 w 7605905"/>
              <a:gd name="connsiteY10" fmla="*/ 2747238 h 3805595"/>
              <a:gd name="connsiteX11" fmla="*/ 1886440 w 7605905"/>
              <a:gd name="connsiteY11" fmla="*/ 2573479 h 3805595"/>
              <a:gd name="connsiteX12" fmla="*/ 2070187 w 7605905"/>
              <a:gd name="connsiteY12" fmla="*/ 2535479 h 3805595"/>
              <a:gd name="connsiteX13" fmla="*/ 2143579 w 7605905"/>
              <a:gd name="connsiteY13" fmla="*/ 2520217 h 3805595"/>
              <a:gd name="connsiteX14" fmla="*/ 2219931 w 7605905"/>
              <a:gd name="connsiteY14" fmla="*/ 2552920 h 3805595"/>
              <a:gd name="connsiteX15" fmla="*/ 2407961 w 7605905"/>
              <a:gd name="connsiteY15" fmla="*/ 2745964 h 3805595"/>
              <a:gd name="connsiteX16" fmla="*/ 2619587 w 7605905"/>
              <a:gd name="connsiteY16" fmla="*/ 2541870 h 3805595"/>
              <a:gd name="connsiteX17" fmla="*/ 2816891 w 7605905"/>
              <a:gd name="connsiteY17" fmla="*/ 2470127 h 3805595"/>
              <a:gd name="connsiteX18" fmla="*/ 3063573 w 7605905"/>
              <a:gd name="connsiteY18" fmla="*/ 2287684 h 3805595"/>
              <a:gd name="connsiteX19" fmla="*/ 3285032 w 7605905"/>
              <a:gd name="connsiteY19" fmla="*/ 2224314 h 3805595"/>
              <a:gd name="connsiteX20" fmla="*/ 3715332 w 7605905"/>
              <a:gd name="connsiteY20" fmla="*/ 1703491 h 3805595"/>
              <a:gd name="connsiteX21" fmla="*/ 3925116 w 7605905"/>
              <a:gd name="connsiteY21" fmla="*/ 1661659 h 3805595"/>
              <a:gd name="connsiteX22" fmla="*/ 4148850 w 7605905"/>
              <a:gd name="connsiteY22" fmla="*/ 1562662 h 3805595"/>
              <a:gd name="connsiteX23" fmla="*/ 4371047 w 7605905"/>
              <a:gd name="connsiteY23" fmla="*/ 1612763 h 3805595"/>
              <a:gd name="connsiteX24" fmla="*/ 4544958 w 7605905"/>
              <a:gd name="connsiteY24" fmla="*/ 1428738 h 3805595"/>
              <a:gd name="connsiteX25" fmla="*/ 4810100 w 7605905"/>
              <a:gd name="connsiteY25" fmla="*/ 1435214 h 3805595"/>
              <a:gd name="connsiteX26" fmla="*/ 4936703 w 7605905"/>
              <a:gd name="connsiteY26" fmla="*/ 1363671 h 3805595"/>
              <a:gd name="connsiteX27" fmla="*/ 5050404 w 7605905"/>
              <a:gd name="connsiteY27" fmla="*/ 1311066 h 3805595"/>
              <a:gd name="connsiteX28" fmla="*/ 5227408 w 7605905"/>
              <a:gd name="connsiteY28" fmla="*/ 1448240 h 3805595"/>
              <a:gd name="connsiteX29" fmla="*/ 5338405 w 7605905"/>
              <a:gd name="connsiteY29" fmla="*/ 1490525 h 3805595"/>
              <a:gd name="connsiteX30" fmla="*/ 5475829 w 7605905"/>
              <a:gd name="connsiteY30" fmla="*/ 1511667 h 3805595"/>
              <a:gd name="connsiteX31" fmla="*/ 5544541 w 7605905"/>
              <a:gd name="connsiteY31" fmla="*/ 1511667 h 3805595"/>
              <a:gd name="connsiteX32" fmla="*/ 5771820 w 7605905"/>
              <a:gd name="connsiteY32" fmla="*/ 1326673 h 3805595"/>
              <a:gd name="connsiteX33" fmla="*/ 5919815 w 7605905"/>
              <a:gd name="connsiteY33" fmla="*/ 1141678 h 3805595"/>
              <a:gd name="connsiteX34" fmla="*/ 6020240 w 7605905"/>
              <a:gd name="connsiteY34" fmla="*/ 1035967 h 3805595"/>
              <a:gd name="connsiteX35" fmla="*/ 6202655 w 7605905"/>
              <a:gd name="connsiteY35" fmla="*/ 925346 h 3805595"/>
              <a:gd name="connsiteX36" fmla="*/ 6456236 w 7605905"/>
              <a:gd name="connsiteY36" fmla="*/ 879856 h 3805595"/>
              <a:gd name="connsiteX37" fmla="*/ 6675648 w 7605905"/>
              <a:gd name="connsiteY37" fmla="*/ 729405 h 3805595"/>
              <a:gd name="connsiteX38" fmla="*/ 6908213 w 7605905"/>
              <a:gd name="connsiteY38" fmla="*/ 449271 h 3805595"/>
              <a:gd name="connsiteX39" fmla="*/ 7146062 w 7605905"/>
              <a:gd name="connsiteY39" fmla="*/ 623694 h 3805595"/>
              <a:gd name="connsiteX40" fmla="*/ 7352199 w 7605905"/>
              <a:gd name="connsiteY40" fmla="*/ 549697 h 3805595"/>
              <a:gd name="connsiteX41" fmla="*/ 7605905 w 7605905"/>
              <a:gd name="connsiteY41" fmla="*/ 0 h 3805595"/>
              <a:gd name="connsiteX0" fmla="*/ 7605905 w 7605905"/>
              <a:gd name="connsiteY0" fmla="*/ 0 h 3805595"/>
              <a:gd name="connsiteX1" fmla="*/ 7600620 w 7605905"/>
              <a:gd name="connsiteY1" fmla="*/ 3805595 h 3805595"/>
              <a:gd name="connsiteX2" fmla="*/ 0 w 7605905"/>
              <a:gd name="connsiteY2" fmla="*/ 3805595 h 3805595"/>
              <a:gd name="connsiteX3" fmla="*/ 0 w 7605905"/>
              <a:gd name="connsiteY3" fmla="*/ 3668171 h 3805595"/>
              <a:gd name="connsiteX4" fmla="*/ 55435 w 7605905"/>
              <a:gd name="connsiteY4" fmla="*/ 3636208 h 3805595"/>
              <a:gd name="connsiteX5" fmla="*/ 227279 w 7605905"/>
              <a:gd name="connsiteY5" fmla="*/ 3562076 h 3805595"/>
              <a:gd name="connsiteX6" fmla="*/ 502127 w 7605905"/>
              <a:gd name="connsiteY6" fmla="*/ 3493422 h 3805595"/>
              <a:gd name="connsiteX7" fmla="*/ 793036 w 7605905"/>
              <a:gd name="connsiteY7" fmla="*/ 3482794 h 3805595"/>
              <a:gd name="connsiteX8" fmla="*/ 898442 w 7605905"/>
              <a:gd name="connsiteY8" fmla="*/ 3477507 h 3805595"/>
              <a:gd name="connsiteX9" fmla="*/ 1114432 w 7605905"/>
              <a:gd name="connsiteY9" fmla="*/ 3149708 h 3805595"/>
              <a:gd name="connsiteX10" fmla="*/ 1558930 w 7605905"/>
              <a:gd name="connsiteY10" fmla="*/ 2747238 h 3805595"/>
              <a:gd name="connsiteX11" fmla="*/ 1886440 w 7605905"/>
              <a:gd name="connsiteY11" fmla="*/ 2573479 h 3805595"/>
              <a:gd name="connsiteX12" fmla="*/ 2070187 w 7605905"/>
              <a:gd name="connsiteY12" fmla="*/ 2535479 h 3805595"/>
              <a:gd name="connsiteX13" fmla="*/ 2143579 w 7605905"/>
              <a:gd name="connsiteY13" fmla="*/ 2520217 h 3805595"/>
              <a:gd name="connsiteX14" fmla="*/ 2219931 w 7605905"/>
              <a:gd name="connsiteY14" fmla="*/ 2552920 h 3805595"/>
              <a:gd name="connsiteX15" fmla="*/ 2407961 w 7605905"/>
              <a:gd name="connsiteY15" fmla="*/ 2745964 h 3805595"/>
              <a:gd name="connsiteX16" fmla="*/ 2619587 w 7605905"/>
              <a:gd name="connsiteY16" fmla="*/ 2541870 h 3805595"/>
              <a:gd name="connsiteX17" fmla="*/ 2816891 w 7605905"/>
              <a:gd name="connsiteY17" fmla="*/ 2470127 h 3805595"/>
              <a:gd name="connsiteX18" fmla="*/ 3063573 w 7605905"/>
              <a:gd name="connsiteY18" fmla="*/ 2287684 h 3805595"/>
              <a:gd name="connsiteX19" fmla="*/ 3285032 w 7605905"/>
              <a:gd name="connsiteY19" fmla="*/ 2224314 h 3805595"/>
              <a:gd name="connsiteX20" fmla="*/ 3715332 w 7605905"/>
              <a:gd name="connsiteY20" fmla="*/ 1703491 h 3805595"/>
              <a:gd name="connsiteX21" fmla="*/ 3925116 w 7605905"/>
              <a:gd name="connsiteY21" fmla="*/ 1661659 h 3805595"/>
              <a:gd name="connsiteX22" fmla="*/ 4148850 w 7605905"/>
              <a:gd name="connsiteY22" fmla="*/ 1562662 h 3805595"/>
              <a:gd name="connsiteX23" fmla="*/ 4371047 w 7605905"/>
              <a:gd name="connsiteY23" fmla="*/ 1612763 h 3805595"/>
              <a:gd name="connsiteX24" fmla="*/ 4544958 w 7605905"/>
              <a:gd name="connsiteY24" fmla="*/ 1428738 h 3805595"/>
              <a:gd name="connsiteX25" fmla="*/ 4788549 w 7605905"/>
              <a:gd name="connsiteY25" fmla="*/ 1263007 h 3805595"/>
              <a:gd name="connsiteX26" fmla="*/ 4936703 w 7605905"/>
              <a:gd name="connsiteY26" fmla="*/ 1363671 h 3805595"/>
              <a:gd name="connsiteX27" fmla="*/ 5050404 w 7605905"/>
              <a:gd name="connsiteY27" fmla="*/ 1311066 h 3805595"/>
              <a:gd name="connsiteX28" fmla="*/ 5227408 w 7605905"/>
              <a:gd name="connsiteY28" fmla="*/ 1448240 h 3805595"/>
              <a:gd name="connsiteX29" fmla="*/ 5338405 w 7605905"/>
              <a:gd name="connsiteY29" fmla="*/ 1490525 h 3805595"/>
              <a:gd name="connsiteX30" fmla="*/ 5475829 w 7605905"/>
              <a:gd name="connsiteY30" fmla="*/ 1511667 h 3805595"/>
              <a:gd name="connsiteX31" fmla="*/ 5544541 w 7605905"/>
              <a:gd name="connsiteY31" fmla="*/ 1511667 h 3805595"/>
              <a:gd name="connsiteX32" fmla="*/ 5771820 w 7605905"/>
              <a:gd name="connsiteY32" fmla="*/ 1326673 h 3805595"/>
              <a:gd name="connsiteX33" fmla="*/ 5919815 w 7605905"/>
              <a:gd name="connsiteY33" fmla="*/ 1141678 h 3805595"/>
              <a:gd name="connsiteX34" fmla="*/ 6020240 w 7605905"/>
              <a:gd name="connsiteY34" fmla="*/ 1035967 h 3805595"/>
              <a:gd name="connsiteX35" fmla="*/ 6202655 w 7605905"/>
              <a:gd name="connsiteY35" fmla="*/ 925346 h 3805595"/>
              <a:gd name="connsiteX36" fmla="*/ 6456236 w 7605905"/>
              <a:gd name="connsiteY36" fmla="*/ 879856 h 3805595"/>
              <a:gd name="connsiteX37" fmla="*/ 6675648 w 7605905"/>
              <a:gd name="connsiteY37" fmla="*/ 729405 h 3805595"/>
              <a:gd name="connsiteX38" fmla="*/ 6908213 w 7605905"/>
              <a:gd name="connsiteY38" fmla="*/ 449271 h 3805595"/>
              <a:gd name="connsiteX39" fmla="*/ 7146062 w 7605905"/>
              <a:gd name="connsiteY39" fmla="*/ 623694 h 3805595"/>
              <a:gd name="connsiteX40" fmla="*/ 7352199 w 7605905"/>
              <a:gd name="connsiteY40" fmla="*/ 549697 h 3805595"/>
              <a:gd name="connsiteX41" fmla="*/ 7605905 w 7605905"/>
              <a:gd name="connsiteY41" fmla="*/ 0 h 3805595"/>
              <a:gd name="connsiteX0" fmla="*/ 7605905 w 7605905"/>
              <a:gd name="connsiteY0" fmla="*/ 0 h 3805595"/>
              <a:gd name="connsiteX1" fmla="*/ 7600620 w 7605905"/>
              <a:gd name="connsiteY1" fmla="*/ 3805595 h 3805595"/>
              <a:gd name="connsiteX2" fmla="*/ 0 w 7605905"/>
              <a:gd name="connsiteY2" fmla="*/ 3805595 h 3805595"/>
              <a:gd name="connsiteX3" fmla="*/ 0 w 7605905"/>
              <a:gd name="connsiteY3" fmla="*/ 3668171 h 3805595"/>
              <a:gd name="connsiteX4" fmla="*/ 55435 w 7605905"/>
              <a:gd name="connsiteY4" fmla="*/ 3636208 h 3805595"/>
              <a:gd name="connsiteX5" fmla="*/ 227279 w 7605905"/>
              <a:gd name="connsiteY5" fmla="*/ 3562076 h 3805595"/>
              <a:gd name="connsiteX6" fmla="*/ 502127 w 7605905"/>
              <a:gd name="connsiteY6" fmla="*/ 3493422 h 3805595"/>
              <a:gd name="connsiteX7" fmla="*/ 793036 w 7605905"/>
              <a:gd name="connsiteY7" fmla="*/ 3482794 h 3805595"/>
              <a:gd name="connsiteX8" fmla="*/ 898442 w 7605905"/>
              <a:gd name="connsiteY8" fmla="*/ 3477507 h 3805595"/>
              <a:gd name="connsiteX9" fmla="*/ 1114432 w 7605905"/>
              <a:gd name="connsiteY9" fmla="*/ 3149708 h 3805595"/>
              <a:gd name="connsiteX10" fmla="*/ 1558930 w 7605905"/>
              <a:gd name="connsiteY10" fmla="*/ 2747238 h 3805595"/>
              <a:gd name="connsiteX11" fmla="*/ 1886440 w 7605905"/>
              <a:gd name="connsiteY11" fmla="*/ 2573479 h 3805595"/>
              <a:gd name="connsiteX12" fmla="*/ 2070187 w 7605905"/>
              <a:gd name="connsiteY12" fmla="*/ 2535479 h 3805595"/>
              <a:gd name="connsiteX13" fmla="*/ 2143579 w 7605905"/>
              <a:gd name="connsiteY13" fmla="*/ 2520217 h 3805595"/>
              <a:gd name="connsiteX14" fmla="*/ 2219931 w 7605905"/>
              <a:gd name="connsiteY14" fmla="*/ 2552920 h 3805595"/>
              <a:gd name="connsiteX15" fmla="*/ 2407961 w 7605905"/>
              <a:gd name="connsiteY15" fmla="*/ 2745964 h 3805595"/>
              <a:gd name="connsiteX16" fmla="*/ 2619587 w 7605905"/>
              <a:gd name="connsiteY16" fmla="*/ 2541870 h 3805595"/>
              <a:gd name="connsiteX17" fmla="*/ 2816891 w 7605905"/>
              <a:gd name="connsiteY17" fmla="*/ 2470127 h 3805595"/>
              <a:gd name="connsiteX18" fmla="*/ 3063573 w 7605905"/>
              <a:gd name="connsiteY18" fmla="*/ 2287684 h 3805595"/>
              <a:gd name="connsiteX19" fmla="*/ 3285032 w 7605905"/>
              <a:gd name="connsiteY19" fmla="*/ 2224314 h 3805595"/>
              <a:gd name="connsiteX20" fmla="*/ 3715332 w 7605905"/>
              <a:gd name="connsiteY20" fmla="*/ 1703491 h 3805595"/>
              <a:gd name="connsiteX21" fmla="*/ 3925116 w 7605905"/>
              <a:gd name="connsiteY21" fmla="*/ 1661659 h 3805595"/>
              <a:gd name="connsiteX22" fmla="*/ 4148850 w 7605905"/>
              <a:gd name="connsiteY22" fmla="*/ 1562662 h 3805595"/>
              <a:gd name="connsiteX23" fmla="*/ 4371047 w 7605905"/>
              <a:gd name="connsiteY23" fmla="*/ 1612763 h 3805595"/>
              <a:gd name="connsiteX24" fmla="*/ 4544958 w 7605905"/>
              <a:gd name="connsiteY24" fmla="*/ 1428738 h 3805595"/>
              <a:gd name="connsiteX25" fmla="*/ 4788549 w 7605905"/>
              <a:gd name="connsiteY25" fmla="*/ 1263007 h 3805595"/>
              <a:gd name="connsiteX26" fmla="*/ 4898988 w 7605905"/>
              <a:gd name="connsiteY26" fmla="*/ 1611219 h 3805595"/>
              <a:gd name="connsiteX27" fmla="*/ 5050404 w 7605905"/>
              <a:gd name="connsiteY27" fmla="*/ 1311066 h 3805595"/>
              <a:gd name="connsiteX28" fmla="*/ 5227408 w 7605905"/>
              <a:gd name="connsiteY28" fmla="*/ 1448240 h 3805595"/>
              <a:gd name="connsiteX29" fmla="*/ 5338405 w 7605905"/>
              <a:gd name="connsiteY29" fmla="*/ 1490525 h 3805595"/>
              <a:gd name="connsiteX30" fmla="*/ 5475829 w 7605905"/>
              <a:gd name="connsiteY30" fmla="*/ 1511667 h 3805595"/>
              <a:gd name="connsiteX31" fmla="*/ 5544541 w 7605905"/>
              <a:gd name="connsiteY31" fmla="*/ 1511667 h 3805595"/>
              <a:gd name="connsiteX32" fmla="*/ 5771820 w 7605905"/>
              <a:gd name="connsiteY32" fmla="*/ 1326673 h 3805595"/>
              <a:gd name="connsiteX33" fmla="*/ 5919815 w 7605905"/>
              <a:gd name="connsiteY33" fmla="*/ 1141678 h 3805595"/>
              <a:gd name="connsiteX34" fmla="*/ 6020240 w 7605905"/>
              <a:gd name="connsiteY34" fmla="*/ 1035967 h 3805595"/>
              <a:gd name="connsiteX35" fmla="*/ 6202655 w 7605905"/>
              <a:gd name="connsiteY35" fmla="*/ 925346 h 3805595"/>
              <a:gd name="connsiteX36" fmla="*/ 6456236 w 7605905"/>
              <a:gd name="connsiteY36" fmla="*/ 879856 h 3805595"/>
              <a:gd name="connsiteX37" fmla="*/ 6675648 w 7605905"/>
              <a:gd name="connsiteY37" fmla="*/ 729405 h 3805595"/>
              <a:gd name="connsiteX38" fmla="*/ 6908213 w 7605905"/>
              <a:gd name="connsiteY38" fmla="*/ 449271 h 3805595"/>
              <a:gd name="connsiteX39" fmla="*/ 7146062 w 7605905"/>
              <a:gd name="connsiteY39" fmla="*/ 623694 h 3805595"/>
              <a:gd name="connsiteX40" fmla="*/ 7352199 w 7605905"/>
              <a:gd name="connsiteY40" fmla="*/ 549697 h 3805595"/>
              <a:gd name="connsiteX41" fmla="*/ 7605905 w 7605905"/>
              <a:gd name="connsiteY41" fmla="*/ 0 h 3805595"/>
              <a:gd name="connsiteX0" fmla="*/ 7605905 w 7605905"/>
              <a:gd name="connsiteY0" fmla="*/ 0 h 3805595"/>
              <a:gd name="connsiteX1" fmla="*/ 7600620 w 7605905"/>
              <a:gd name="connsiteY1" fmla="*/ 3805595 h 3805595"/>
              <a:gd name="connsiteX2" fmla="*/ 0 w 7605905"/>
              <a:gd name="connsiteY2" fmla="*/ 3805595 h 3805595"/>
              <a:gd name="connsiteX3" fmla="*/ 0 w 7605905"/>
              <a:gd name="connsiteY3" fmla="*/ 3668171 h 3805595"/>
              <a:gd name="connsiteX4" fmla="*/ 55435 w 7605905"/>
              <a:gd name="connsiteY4" fmla="*/ 3636208 h 3805595"/>
              <a:gd name="connsiteX5" fmla="*/ 227279 w 7605905"/>
              <a:gd name="connsiteY5" fmla="*/ 3562076 h 3805595"/>
              <a:gd name="connsiteX6" fmla="*/ 502127 w 7605905"/>
              <a:gd name="connsiteY6" fmla="*/ 3493422 h 3805595"/>
              <a:gd name="connsiteX7" fmla="*/ 793036 w 7605905"/>
              <a:gd name="connsiteY7" fmla="*/ 3482794 h 3805595"/>
              <a:gd name="connsiteX8" fmla="*/ 898442 w 7605905"/>
              <a:gd name="connsiteY8" fmla="*/ 3477507 h 3805595"/>
              <a:gd name="connsiteX9" fmla="*/ 1114432 w 7605905"/>
              <a:gd name="connsiteY9" fmla="*/ 3149708 h 3805595"/>
              <a:gd name="connsiteX10" fmla="*/ 1558930 w 7605905"/>
              <a:gd name="connsiteY10" fmla="*/ 2747238 h 3805595"/>
              <a:gd name="connsiteX11" fmla="*/ 1886440 w 7605905"/>
              <a:gd name="connsiteY11" fmla="*/ 2573479 h 3805595"/>
              <a:gd name="connsiteX12" fmla="*/ 2070187 w 7605905"/>
              <a:gd name="connsiteY12" fmla="*/ 2535479 h 3805595"/>
              <a:gd name="connsiteX13" fmla="*/ 2143579 w 7605905"/>
              <a:gd name="connsiteY13" fmla="*/ 2520217 h 3805595"/>
              <a:gd name="connsiteX14" fmla="*/ 2219931 w 7605905"/>
              <a:gd name="connsiteY14" fmla="*/ 2552920 h 3805595"/>
              <a:gd name="connsiteX15" fmla="*/ 2407961 w 7605905"/>
              <a:gd name="connsiteY15" fmla="*/ 2745964 h 3805595"/>
              <a:gd name="connsiteX16" fmla="*/ 2619587 w 7605905"/>
              <a:gd name="connsiteY16" fmla="*/ 2541870 h 3805595"/>
              <a:gd name="connsiteX17" fmla="*/ 2816891 w 7605905"/>
              <a:gd name="connsiteY17" fmla="*/ 2470127 h 3805595"/>
              <a:gd name="connsiteX18" fmla="*/ 3063573 w 7605905"/>
              <a:gd name="connsiteY18" fmla="*/ 2287684 h 3805595"/>
              <a:gd name="connsiteX19" fmla="*/ 3285032 w 7605905"/>
              <a:gd name="connsiteY19" fmla="*/ 2224314 h 3805595"/>
              <a:gd name="connsiteX20" fmla="*/ 3715332 w 7605905"/>
              <a:gd name="connsiteY20" fmla="*/ 1703491 h 3805595"/>
              <a:gd name="connsiteX21" fmla="*/ 3925116 w 7605905"/>
              <a:gd name="connsiteY21" fmla="*/ 1661659 h 3805595"/>
              <a:gd name="connsiteX22" fmla="*/ 4148850 w 7605905"/>
              <a:gd name="connsiteY22" fmla="*/ 1562662 h 3805595"/>
              <a:gd name="connsiteX23" fmla="*/ 4371047 w 7605905"/>
              <a:gd name="connsiteY23" fmla="*/ 1612763 h 3805595"/>
              <a:gd name="connsiteX24" fmla="*/ 4544958 w 7605905"/>
              <a:gd name="connsiteY24" fmla="*/ 1428738 h 3805595"/>
              <a:gd name="connsiteX25" fmla="*/ 4788549 w 7605905"/>
              <a:gd name="connsiteY25" fmla="*/ 1263007 h 3805595"/>
              <a:gd name="connsiteX26" fmla="*/ 4898988 w 7605905"/>
              <a:gd name="connsiteY26" fmla="*/ 1611219 h 3805595"/>
              <a:gd name="connsiteX27" fmla="*/ 5120445 w 7605905"/>
              <a:gd name="connsiteY27" fmla="*/ 1698531 h 3805595"/>
              <a:gd name="connsiteX28" fmla="*/ 5227408 w 7605905"/>
              <a:gd name="connsiteY28" fmla="*/ 1448240 h 3805595"/>
              <a:gd name="connsiteX29" fmla="*/ 5338405 w 7605905"/>
              <a:gd name="connsiteY29" fmla="*/ 1490525 h 3805595"/>
              <a:gd name="connsiteX30" fmla="*/ 5475829 w 7605905"/>
              <a:gd name="connsiteY30" fmla="*/ 1511667 h 3805595"/>
              <a:gd name="connsiteX31" fmla="*/ 5544541 w 7605905"/>
              <a:gd name="connsiteY31" fmla="*/ 1511667 h 3805595"/>
              <a:gd name="connsiteX32" fmla="*/ 5771820 w 7605905"/>
              <a:gd name="connsiteY32" fmla="*/ 1326673 h 3805595"/>
              <a:gd name="connsiteX33" fmla="*/ 5919815 w 7605905"/>
              <a:gd name="connsiteY33" fmla="*/ 1141678 h 3805595"/>
              <a:gd name="connsiteX34" fmla="*/ 6020240 w 7605905"/>
              <a:gd name="connsiteY34" fmla="*/ 1035967 h 3805595"/>
              <a:gd name="connsiteX35" fmla="*/ 6202655 w 7605905"/>
              <a:gd name="connsiteY35" fmla="*/ 925346 h 3805595"/>
              <a:gd name="connsiteX36" fmla="*/ 6456236 w 7605905"/>
              <a:gd name="connsiteY36" fmla="*/ 879856 h 3805595"/>
              <a:gd name="connsiteX37" fmla="*/ 6675648 w 7605905"/>
              <a:gd name="connsiteY37" fmla="*/ 729405 h 3805595"/>
              <a:gd name="connsiteX38" fmla="*/ 6908213 w 7605905"/>
              <a:gd name="connsiteY38" fmla="*/ 449271 h 3805595"/>
              <a:gd name="connsiteX39" fmla="*/ 7146062 w 7605905"/>
              <a:gd name="connsiteY39" fmla="*/ 623694 h 3805595"/>
              <a:gd name="connsiteX40" fmla="*/ 7352199 w 7605905"/>
              <a:gd name="connsiteY40" fmla="*/ 549697 h 3805595"/>
              <a:gd name="connsiteX41" fmla="*/ 7605905 w 7605905"/>
              <a:gd name="connsiteY41" fmla="*/ 0 h 3805595"/>
              <a:gd name="connsiteX0" fmla="*/ 7605905 w 7605905"/>
              <a:gd name="connsiteY0" fmla="*/ 0 h 3805595"/>
              <a:gd name="connsiteX1" fmla="*/ 7600620 w 7605905"/>
              <a:gd name="connsiteY1" fmla="*/ 3805595 h 3805595"/>
              <a:gd name="connsiteX2" fmla="*/ 0 w 7605905"/>
              <a:gd name="connsiteY2" fmla="*/ 3805595 h 3805595"/>
              <a:gd name="connsiteX3" fmla="*/ 0 w 7605905"/>
              <a:gd name="connsiteY3" fmla="*/ 3668171 h 3805595"/>
              <a:gd name="connsiteX4" fmla="*/ 55435 w 7605905"/>
              <a:gd name="connsiteY4" fmla="*/ 3636208 h 3805595"/>
              <a:gd name="connsiteX5" fmla="*/ 227279 w 7605905"/>
              <a:gd name="connsiteY5" fmla="*/ 3562076 h 3805595"/>
              <a:gd name="connsiteX6" fmla="*/ 502127 w 7605905"/>
              <a:gd name="connsiteY6" fmla="*/ 3493422 h 3805595"/>
              <a:gd name="connsiteX7" fmla="*/ 793036 w 7605905"/>
              <a:gd name="connsiteY7" fmla="*/ 3482794 h 3805595"/>
              <a:gd name="connsiteX8" fmla="*/ 898442 w 7605905"/>
              <a:gd name="connsiteY8" fmla="*/ 3477507 h 3805595"/>
              <a:gd name="connsiteX9" fmla="*/ 1114432 w 7605905"/>
              <a:gd name="connsiteY9" fmla="*/ 3149708 h 3805595"/>
              <a:gd name="connsiteX10" fmla="*/ 1558930 w 7605905"/>
              <a:gd name="connsiteY10" fmla="*/ 2747238 h 3805595"/>
              <a:gd name="connsiteX11" fmla="*/ 1886440 w 7605905"/>
              <a:gd name="connsiteY11" fmla="*/ 2573479 h 3805595"/>
              <a:gd name="connsiteX12" fmla="*/ 2070187 w 7605905"/>
              <a:gd name="connsiteY12" fmla="*/ 2535479 h 3805595"/>
              <a:gd name="connsiteX13" fmla="*/ 2143579 w 7605905"/>
              <a:gd name="connsiteY13" fmla="*/ 2520217 h 3805595"/>
              <a:gd name="connsiteX14" fmla="*/ 2219931 w 7605905"/>
              <a:gd name="connsiteY14" fmla="*/ 2552920 h 3805595"/>
              <a:gd name="connsiteX15" fmla="*/ 2407961 w 7605905"/>
              <a:gd name="connsiteY15" fmla="*/ 2745964 h 3805595"/>
              <a:gd name="connsiteX16" fmla="*/ 2619587 w 7605905"/>
              <a:gd name="connsiteY16" fmla="*/ 2541870 h 3805595"/>
              <a:gd name="connsiteX17" fmla="*/ 2816891 w 7605905"/>
              <a:gd name="connsiteY17" fmla="*/ 2470127 h 3805595"/>
              <a:gd name="connsiteX18" fmla="*/ 3063573 w 7605905"/>
              <a:gd name="connsiteY18" fmla="*/ 2287684 h 3805595"/>
              <a:gd name="connsiteX19" fmla="*/ 3285032 w 7605905"/>
              <a:gd name="connsiteY19" fmla="*/ 2224314 h 3805595"/>
              <a:gd name="connsiteX20" fmla="*/ 3715332 w 7605905"/>
              <a:gd name="connsiteY20" fmla="*/ 1703491 h 3805595"/>
              <a:gd name="connsiteX21" fmla="*/ 3925116 w 7605905"/>
              <a:gd name="connsiteY21" fmla="*/ 1661659 h 3805595"/>
              <a:gd name="connsiteX22" fmla="*/ 4148850 w 7605905"/>
              <a:gd name="connsiteY22" fmla="*/ 1562662 h 3805595"/>
              <a:gd name="connsiteX23" fmla="*/ 4371047 w 7605905"/>
              <a:gd name="connsiteY23" fmla="*/ 1612763 h 3805595"/>
              <a:gd name="connsiteX24" fmla="*/ 4544958 w 7605905"/>
              <a:gd name="connsiteY24" fmla="*/ 1428738 h 3805595"/>
              <a:gd name="connsiteX25" fmla="*/ 4788549 w 7605905"/>
              <a:gd name="connsiteY25" fmla="*/ 1263007 h 3805595"/>
              <a:gd name="connsiteX26" fmla="*/ 4898988 w 7605905"/>
              <a:gd name="connsiteY26" fmla="*/ 1611219 h 3805595"/>
              <a:gd name="connsiteX27" fmla="*/ 5120445 w 7605905"/>
              <a:gd name="connsiteY27" fmla="*/ 1698531 h 3805595"/>
              <a:gd name="connsiteX28" fmla="*/ 5227408 w 7605905"/>
              <a:gd name="connsiteY28" fmla="*/ 1448240 h 3805595"/>
              <a:gd name="connsiteX29" fmla="*/ 5446161 w 7605905"/>
              <a:gd name="connsiteY29" fmla="*/ 1845701 h 3805595"/>
              <a:gd name="connsiteX30" fmla="*/ 5475829 w 7605905"/>
              <a:gd name="connsiteY30" fmla="*/ 1511667 h 3805595"/>
              <a:gd name="connsiteX31" fmla="*/ 5544541 w 7605905"/>
              <a:gd name="connsiteY31" fmla="*/ 1511667 h 3805595"/>
              <a:gd name="connsiteX32" fmla="*/ 5771820 w 7605905"/>
              <a:gd name="connsiteY32" fmla="*/ 1326673 h 3805595"/>
              <a:gd name="connsiteX33" fmla="*/ 5919815 w 7605905"/>
              <a:gd name="connsiteY33" fmla="*/ 1141678 h 3805595"/>
              <a:gd name="connsiteX34" fmla="*/ 6020240 w 7605905"/>
              <a:gd name="connsiteY34" fmla="*/ 1035967 h 3805595"/>
              <a:gd name="connsiteX35" fmla="*/ 6202655 w 7605905"/>
              <a:gd name="connsiteY35" fmla="*/ 925346 h 3805595"/>
              <a:gd name="connsiteX36" fmla="*/ 6456236 w 7605905"/>
              <a:gd name="connsiteY36" fmla="*/ 879856 h 3805595"/>
              <a:gd name="connsiteX37" fmla="*/ 6675648 w 7605905"/>
              <a:gd name="connsiteY37" fmla="*/ 729405 h 3805595"/>
              <a:gd name="connsiteX38" fmla="*/ 6908213 w 7605905"/>
              <a:gd name="connsiteY38" fmla="*/ 449271 h 3805595"/>
              <a:gd name="connsiteX39" fmla="*/ 7146062 w 7605905"/>
              <a:gd name="connsiteY39" fmla="*/ 623694 h 3805595"/>
              <a:gd name="connsiteX40" fmla="*/ 7352199 w 7605905"/>
              <a:gd name="connsiteY40" fmla="*/ 549697 h 3805595"/>
              <a:gd name="connsiteX41" fmla="*/ 7605905 w 7605905"/>
              <a:gd name="connsiteY41" fmla="*/ 0 h 3805595"/>
              <a:gd name="connsiteX0" fmla="*/ 7605905 w 7605905"/>
              <a:gd name="connsiteY0" fmla="*/ 0 h 3805595"/>
              <a:gd name="connsiteX1" fmla="*/ 7600620 w 7605905"/>
              <a:gd name="connsiteY1" fmla="*/ 3805595 h 3805595"/>
              <a:gd name="connsiteX2" fmla="*/ 0 w 7605905"/>
              <a:gd name="connsiteY2" fmla="*/ 3805595 h 3805595"/>
              <a:gd name="connsiteX3" fmla="*/ 0 w 7605905"/>
              <a:gd name="connsiteY3" fmla="*/ 3668171 h 3805595"/>
              <a:gd name="connsiteX4" fmla="*/ 55435 w 7605905"/>
              <a:gd name="connsiteY4" fmla="*/ 3636208 h 3805595"/>
              <a:gd name="connsiteX5" fmla="*/ 227279 w 7605905"/>
              <a:gd name="connsiteY5" fmla="*/ 3562076 h 3805595"/>
              <a:gd name="connsiteX6" fmla="*/ 502127 w 7605905"/>
              <a:gd name="connsiteY6" fmla="*/ 3493422 h 3805595"/>
              <a:gd name="connsiteX7" fmla="*/ 793036 w 7605905"/>
              <a:gd name="connsiteY7" fmla="*/ 3482794 h 3805595"/>
              <a:gd name="connsiteX8" fmla="*/ 898442 w 7605905"/>
              <a:gd name="connsiteY8" fmla="*/ 3477507 h 3805595"/>
              <a:gd name="connsiteX9" fmla="*/ 1114432 w 7605905"/>
              <a:gd name="connsiteY9" fmla="*/ 3149708 h 3805595"/>
              <a:gd name="connsiteX10" fmla="*/ 1558930 w 7605905"/>
              <a:gd name="connsiteY10" fmla="*/ 2747238 h 3805595"/>
              <a:gd name="connsiteX11" fmla="*/ 1886440 w 7605905"/>
              <a:gd name="connsiteY11" fmla="*/ 2573479 h 3805595"/>
              <a:gd name="connsiteX12" fmla="*/ 2070187 w 7605905"/>
              <a:gd name="connsiteY12" fmla="*/ 2535479 h 3805595"/>
              <a:gd name="connsiteX13" fmla="*/ 2143579 w 7605905"/>
              <a:gd name="connsiteY13" fmla="*/ 2520217 h 3805595"/>
              <a:gd name="connsiteX14" fmla="*/ 2219931 w 7605905"/>
              <a:gd name="connsiteY14" fmla="*/ 2552920 h 3805595"/>
              <a:gd name="connsiteX15" fmla="*/ 2407961 w 7605905"/>
              <a:gd name="connsiteY15" fmla="*/ 2745964 h 3805595"/>
              <a:gd name="connsiteX16" fmla="*/ 2619587 w 7605905"/>
              <a:gd name="connsiteY16" fmla="*/ 2541870 h 3805595"/>
              <a:gd name="connsiteX17" fmla="*/ 2816891 w 7605905"/>
              <a:gd name="connsiteY17" fmla="*/ 2470127 h 3805595"/>
              <a:gd name="connsiteX18" fmla="*/ 3063573 w 7605905"/>
              <a:gd name="connsiteY18" fmla="*/ 2287684 h 3805595"/>
              <a:gd name="connsiteX19" fmla="*/ 3285032 w 7605905"/>
              <a:gd name="connsiteY19" fmla="*/ 2224314 h 3805595"/>
              <a:gd name="connsiteX20" fmla="*/ 3715332 w 7605905"/>
              <a:gd name="connsiteY20" fmla="*/ 1703491 h 3805595"/>
              <a:gd name="connsiteX21" fmla="*/ 3925116 w 7605905"/>
              <a:gd name="connsiteY21" fmla="*/ 1661659 h 3805595"/>
              <a:gd name="connsiteX22" fmla="*/ 4148850 w 7605905"/>
              <a:gd name="connsiteY22" fmla="*/ 1562662 h 3805595"/>
              <a:gd name="connsiteX23" fmla="*/ 4371047 w 7605905"/>
              <a:gd name="connsiteY23" fmla="*/ 1612763 h 3805595"/>
              <a:gd name="connsiteX24" fmla="*/ 4544958 w 7605905"/>
              <a:gd name="connsiteY24" fmla="*/ 1428738 h 3805595"/>
              <a:gd name="connsiteX25" fmla="*/ 4788549 w 7605905"/>
              <a:gd name="connsiteY25" fmla="*/ 1263007 h 3805595"/>
              <a:gd name="connsiteX26" fmla="*/ 4898988 w 7605905"/>
              <a:gd name="connsiteY26" fmla="*/ 1611219 h 3805595"/>
              <a:gd name="connsiteX27" fmla="*/ 5120445 w 7605905"/>
              <a:gd name="connsiteY27" fmla="*/ 1698531 h 3805595"/>
              <a:gd name="connsiteX28" fmla="*/ 5232796 w 7605905"/>
              <a:gd name="connsiteY28" fmla="*/ 1803416 h 3805595"/>
              <a:gd name="connsiteX29" fmla="*/ 5446161 w 7605905"/>
              <a:gd name="connsiteY29" fmla="*/ 1845701 h 3805595"/>
              <a:gd name="connsiteX30" fmla="*/ 5475829 w 7605905"/>
              <a:gd name="connsiteY30" fmla="*/ 1511667 h 3805595"/>
              <a:gd name="connsiteX31" fmla="*/ 5544541 w 7605905"/>
              <a:gd name="connsiteY31" fmla="*/ 1511667 h 3805595"/>
              <a:gd name="connsiteX32" fmla="*/ 5771820 w 7605905"/>
              <a:gd name="connsiteY32" fmla="*/ 1326673 h 3805595"/>
              <a:gd name="connsiteX33" fmla="*/ 5919815 w 7605905"/>
              <a:gd name="connsiteY33" fmla="*/ 1141678 h 3805595"/>
              <a:gd name="connsiteX34" fmla="*/ 6020240 w 7605905"/>
              <a:gd name="connsiteY34" fmla="*/ 1035967 h 3805595"/>
              <a:gd name="connsiteX35" fmla="*/ 6202655 w 7605905"/>
              <a:gd name="connsiteY35" fmla="*/ 925346 h 3805595"/>
              <a:gd name="connsiteX36" fmla="*/ 6456236 w 7605905"/>
              <a:gd name="connsiteY36" fmla="*/ 879856 h 3805595"/>
              <a:gd name="connsiteX37" fmla="*/ 6675648 w 7605905"/>
              <a:gd name="connsiteY37" fmla="*/ 729405 h 3805595"/>
              <a:gd name="connsiteX38" fmla="*/ 6908213 w 7605905"/>
              <a:gd name="connsiteY38" fmla="*/ 449271 h 3805595"/>
              <a:gd name="connsiteX39" fmla="*/ 7146062 w 7605905"/>
              <a:gd name="connsiteY39" fmla="*/ 623694 h 3805595"/>
              <a:gd name="connsiteX40" fmla="*/ 7352199 w 7605905"/>
              <a:gd name="connsiteY40" fmla="*/ 549697 h 3805595"/>
              <a:gd name="connsiteX41" fmla="*/ 7605905 w 7605905"/>
              <a:gd name="connsiteY41" fmla="*/ 0 h 3805595"/>
              <a:gd name="connsiteX0" fmla="*/ 7605905 w 7605905"/>
              <a:gd name="connsiteY0" fmla="*/ 0 h 3805595"/>
              <a:gd name="connsiteX1" fmla="*/ 7600620 w 7605905"/>
              <a:gd name="connsiteY1" fmla="*/ 3805595 h 3805595"/>
              <a:gd name="connsiteX2" fmla="*/ 0 w 7605905"/>
              <a:gd name="connsiteY2" fmla="*/ 3805595 h 3805595"/>
              <a:gd name="connsiteX3" fmla="*/ 0 w 7605905"/>
              <a:gd name="connsiteY3" fmla="*/ 3668171 h 3805595"/>
              <a:gd name="connsiteX4" fmla="*/ 55435 w 7605905"/>
              <a:gd name="connsiteY4" fmla="*/ 3636208 h 3805595"/>
              <a:gd name="connsiteX5" fmla="*/ 227279 w 7605905"/>
              <a:gd name="connsiteY5" fmla="*/ 3562076 h 3805595"/>
              <a:gd name="connsiteX6" fmla="*/ 502127 w 7605905"/>
              <a:gd name="connsiteY6" fmla="*/ 3493422 h 3805595"/>
              <a:gd name="connsiteX7" fmla="*/ 793036 w 7605905"/>
              <a:gd name="connsiteY7" fmla="*/ 3482794 h 3805595"/>
              <a:gd name="connsiteX8" fmla="*/ 898442 w 7605905"/>
              <a:gd name="connsiteY8" fmla="*/ 3477507 h 3805595"/>
              <a:gd name="connsiteX9" fmla="*/ 1114432 w 7605905"/>
              <a:gd name="connsiteY9" fmla="*/ 3149708 h 3805595"/>
              <a:gd name="connsiteX10" fmla="*/ 1558930 w 7605905"/>
              <a:gd name="connsiteY10" fmla="*/ 2747238 h 3805595"/>
              <a:gd name="connsiteX11" fmla="*/ 1886440 w 7605905"/>
              <a:gd name="connsiteY11" fmla="*/ 2573479 h 3805595"/>
              <a:gd name="connsiteX12" fmla="*/ 2070187 w 7605905"/>
              <a:gd name="connsiteY12" fmla="*/ 2535479 h 3805595"/>
              <a:gd name="connsiteX13" fmla="*/ 2143579 w 7605905"/>
              <a:gd name="connsiteY13" fmla="*/ 2520217 h 3805595"/>
              <a:gd name="connsiteX14" fmla="*/ 2219931 w 7605905"/>
              <a:gd name="connsiteY14" fmla="*/ 2552920 h 3805595"/>
              <a:gd name="connsiteX15" fmla="*/ 2407961 w 7605905"/>
              <a:gd name="connsiteY15" fmla="*/ 2745964 h 3805595"/>
              <a:gd name="connsiteX16" fmla="*/ 2619587 w 7605905"/>
              <a:gd name="connsiteY16" fmla="*/ 2541870 h 3805595"/>
              <a:gd name="connsiteX17" fmla="*/ 2816891 w 7605905"/>
              <a:gd name="connsiteY17" fmla="*/ 2470127 h 3805595"/>
              <a:gd name="connsiteX18" fmla="*/ 3063573 w 7605905"/>
              <a:gd name="connsiteY18" fmla="*/ 2287684 h 3805595"/>
              <a:gd name="connsiteX19" fmla="*/ 3285032 w 7605905"/>
              <a:gd name="connsiteY19" fmla="*/ 2224314 h 3805595"/>
              <a:gd name="connsiteX20" fmla="*/ 3715332 w 7605905"/>
              <a:gd name="connsiteY20" fmla="*/ 1703491 h 3805595"/>
              <a:gd name="connsiteX21" fmla="*/ 3925116 w 7605905"/>
              <a:gd name="connsiteY21" fmla="*/ 1661659 h 3805595"/>
              <a:gd name="connsiteX22" fmla="*/ 4148850 w 7605905"/>
              <a:gd name="connsiteY22" fmla="*/ 1562662 h 3805595"/>
              <a:gd name="connsiteX23" fmla="*/ 4371047 w 7605905"/>
              <a:gd name="connsiteY23" fmla="*/ 1612763 h 3805595"/>
              <a:gd name="connsiteX24" fmla="*/ 4544958 w 7605905"/>
              <a:gd name="connsiteY24" fmla="*/ 1428738 h 3805595"/>
              <a:gd name="connsiteX25" fmla="*/ 4788549 w 7605905"/>
              <a:gd name="connsiteY25" fmla="*/ 1263007 h 3805595"/>
              <a:gd name="connsiteX26" fmla="*/ 4898988 w 7605905"/>
              <a:gd name="connsiteY26" fmla="*/ 1611219 h 3805595"/>
              <a:gd name="connsiteX27" fmla="*/ 5120445 w 7605905"/>
              <a:gd name="connsiteY27" fmla="*/ 1698531 h 3805595"/>
              <a:gd name="connsiteX28" fmla="*/ 5232796 w 7605905"/>
              <a:gd name="connsiteY28" fmla="*/ 1803416 h 3805595"/>
              <a:gd name="connsiteX29" fmla="*/ 5446161 w 7605905"/>
              <a:gd name="connsiteY29" fmla="*/ 1845701 h 3805595"/>
              <a:gd name="connsiteX30" fmla="*/ 5637463 w 7605905"/>
              <a:gd name="connsiteY30" fmla="*/ 1737688 h 3805595"/>
              <a:gd name="connsiteX31" fmla="*/ 5544541 w 7605905"/>
              <a:gd name="connsiteY31" fmla="*/ 1511667 h 3805595"/>
              <a:gd name="connsiteX32" fmla="*/ 5771820 w 7605905"/>
              <a:gd name="connsiteY32" fmla="*/ 1326673 h 3805595"/>
              <a:gd name="connsiteX33" fmla="*/ 5919815 w 7605905"/>
              <a:gd name="connsiteY33" fmla="*/ 1141678 h 3805595"/>
              <a:gd name="connsiteX34" fmla="*/ 6020240 w 7605905"/>
              <a:gd name="connsiteY34" fmla="*/ 1035967 h 3805595"/>
              <a:gd name="connsiteX35" fmla="*/ 6202655 w 7605905"/>
              <a:gd name="connsiteY35" fmla="*/ 925346 h 3805595"/>
              <a:gd name="connsiteX36" fmla="*/ 6456236 w 7605905"/>
              <a:gd name="connsiteY36" fmla="*/ 879856 h 3805595"/>
              <a:gd name="connsiteX37" fmla="*/ 6675648 w 7605905"/>
              <a:gd name="connsiteY37" fmla="*/ 729405 h 3805595"/>
              <a:gd name="connsiteX38" fmla="*/ 6908213 w 7605905"/>
              <a:gd name="connsiteY38" fmla="*/ 449271 h 3805595"/>
              <a:gd name="connsiteX39" fmla="*/ 7146062 w 7605905"/>
              <a:gd name="connsiteY39" fmla="*/ 623694 h 3805595"/>
              <a:gd name="connsiteX40" fmla="*/ 7352199 w 7605905"/>
              <a:gd name="connsiteY40" fmla="*/ 549697 h 3805595"/>
              <a:gd name="connsiteX41" fmla="*/ 7605905 w 7605905"/>
              <a:gd name="connsiteY41" fmla="*/ 0 h 3805595"/>
              <a:gd name="connsiteX0" fmla="*/ 7605905 w 7605905"/>
              <a:gd name="connsiteY0" fmla="*/ 0 h 3805595"/>
              <a:gd name="connsiteX1" fmla="*/ 7600620 w 7605905"/>
              <a:gd name="connsiteY1" fmla="*/ 3805595 h 3805595"/>
              <a:gd name="connsiteX2" fmla="*/ 0 w 7605905"/>
              <a:gd name="connsiteY2" fmla="*/ 3805595 h 3805595"/>
              <a:gd name="connsiteX3" fmla="*/ 0 w 7605905"/>
              <a:gd name="connsiteY3" fmla="*/ 3668171 h 3805595"/>
              <a:gd name="connsiteX4" fmla="*/ 55435 w 7605905"/>
              <a:gd name="connsiteY4" fmla="*/ 3636208 h 3805595"/>
              <a:gd name="connsiteX5" fmla="*/ 227279 w 7605905"/>
              <a:gd name="connsiteY5" fmla="*/ 3562076 h 3805595"/>
              <a:gd name="connsiteX6" fmla="*/ 502127 w 7605905"/>
              <a:gd name="connsiteY6" fmla="*/ 3493422 h 3805595"/>
              <a:gd name="connsiteX7" fmla="*/ 793036 w 7605905"/>
              <a:gd name="connsiteY7" fmla="*/ 3482794 h 3805595"/>
              <a:gd name="connsiteX8" fmla="*/ 898442 w 7605905"/>
              <a:gd name="connsiteY8" fmla="*/ 3477507 h 3805595"/>
              <a:gd name="connsiteX9" fmla="*/ 1114432 w 7605905"/>
              <a:gd name="connsiteY9" fmla="*/ 3149708 h 3805595"/>
              <a:gd name="connsiteX10" fmla="*/ 1558930 w 7605905"/>
              <a:gd name="connsiteY10" fmla="*/ 2747238 h 3805595"/>
              <a:gd name="connsiteX11" fmla="*/ 1886440 w 7605905"/>
              <a:gd name="connsiteY11" fmla="*/ 2573479 h 3805595"/>
              <a:gd name="connsiteX12" fmla="*/ 2070187 w 7605905"/>
              <a:gd name="connsiteY12" fmla="*/ 2535479 h 3805595"/>
              <a:gd name="connsiteX13" fmla="*/ 2143579 w 7605905"/>
              <a:gd name="connsiteY13" fmla="*/ 2520217 h 3805595"/>
              <a:gd name="connsiteX14" fmla="*/ 2219931 w 7605905"/>
              <a:gd name="connsiteY14" fmla="*/ 2552920 h 3805595"/>
              <a:gd name="connsiteX15" fmla="*/ 2407961 w 7605905"/>
              <a:gd name="connsiteY15" fmla="*/ 2745964 h 3805595"/>
              <a:gd name="connsiteX16" fmla="*/ 2619587 w 7605905"/>
              <a:gd name="connsiteY16" fmla="*/ 2541870 h 3805595"/>
              <a:gd name="connsiteX17" fmla="*/ 2816891 w 7605905"/>
              <a:gd name="connsiteY17" fmla="*/ 2470127 h 3805595"/>
              <a:gd name="connsiteX18" fmla="*/ 3063573 w 7605905"/>
              <a:gd name="connsiteY18" fmla="*/ 2287684 h 3805595"/>
              <a:gd name="connsiteX19" fmla="*/ 3285032 w 7605905"/>
              <a:gd name="connsiteY19" fmla="*/ 2224314 h 3805595"/>
              <a:gd name="connsiteX20" fmla="*/ 3715332 w 7605905"/>
              <a:gd name="connsiteY20" fmla="*/ 1703491 h 3805595"/>
              <a:gd name="connsiteX21" fmla="*/ 3925116 w 7605905"/>
              <a:gd name="connsiteY21" fmla="*/ 1661659 h 3805595"/>
              <a:gd name="connsiteX22" fmla="*/ 4148850 w 7605905"/>
              <a:gd name="connsiteY22" fmla="*/ 1562662 h 3805595"/>
              <a:gd name="connsiteX23" fmla="*/ 4371047 w 7605905"/>
              <a:gd name="connsiteY23" fmla="*/ 1612763 h 3805595"/>
              <a:gd name="connsiteX24" fmla="*/ 4544958 w 7605905"/>
              <a:gd name="connsiteY24" fmla="*/ 1428738 h 3805595"/>
              <a:gd name="connsiteX25" fmla="*/ 4788549 w 7605905"/>
              <a:gd name="connsiteY25" fmla="*/ 1263007 h 3805595"/>
              <a:gd name="connsiteX26" fmla="*/ 5120445 w 7605905"/>
              <a:gd name="connsiteY26" fmla="*/ 1698531 h 3805595"/>
              <a:gd name="connsiteX27" fmla="*/ 5232796 w 7605905"/>
              <a:gd name="connsiteY27" fmla="*/ 1803416 h 3805595"/>
              <a:gd name="connsiteX28" fmla="*/ 5446161 w 7605905"/>
              <a:gd name="connsiteY28" fmla="*/ 1845701 h 3805595"/>
              <a:gd name="connsiteX29" fmla="*/ 5637463 w 7605905"/>
              <a:gd name="connsiteY29" fmla="*/ 1737688 h 3805595"/>
              <a:gd name="connsiteX30" fmla="*/ 5544541 w 7605905"/>
              <a:gd name="connsiteY30" fmla="*/ 1511667 h 3805595"/>
              <a:gd name="connsiteX31" fmla="*/ 5771820 w 7605905"/>
              <a:gd name="connsiteY31" fmla="*/ 1326673 h 3805595"/>
              <a:gd name="connsiteX32" fmla="*/ 5919815 w 7605905"/>
              <a:gd name="connsiteY32" fmla="*/ 1141678 h 3805595"/>
              <a:gd name="connsiteX33" fmla="*/ 6020240 w 7605905"/>
              <a:gd name="connsiteY33" fmla="*/ 1035967 h 3805595"/>
              <a:gd name="connsiteX34" fmla="*/ 6202655 w 7605905"/>
              <a:gd name="connsiteY34" fmla="*/ 925346 h 3805595"/>
              <a:gd name="connsiteX35" fmla="*/ 6456236 w 7605905"/>
              <a:gd name="connsiteY35" fmla="*/ 879856 h 3805595"/>
              <a:gd name="connsiteX36" fmla="*/ 6675648 w 7605905"/>
              <a:gd name="connsiteY36" fmla="*/ 729405 h 3805595"/>
              <a:gd name="connsiteX37" fmla="*/ 6908213 w 7605905"/>
              <a:gd name="connsiteY37" fmla="*/ 449271 h 3805595"/>
              <a:gd name="connsiteX38" fmla="*/ 7146062 w 7605905"/>
              <a:gd name="connsiteY38" fmla="*/ 623694 h 3805595"/>
              <a:gd name="connsiteX39" fmla="*/ 7352199 w 7605905"/>
              <a:gd name="connsiteY39" fmla="*/ 549697 h 3805595"/>
              <a:gd name="connsiteX40" fmla="*/ 7605905 w 7605905"/>
              <a:gd name="connsiteY40" fmla="*/ 0 h 3805595"/>
              <a:gd name="connsiteX0" fmla="*/ 7605905 w 7605905"/>
              <a:gd name="connsiteY0" fmla="*/ 0 h 3805595"/>
              <a:gd name="connsiteX1" fmla="*/ 7600620 w 7605905"/>
              <a:gd name="connsiteY1" fmla="*/ 3805595 h 3805595"/>
              <a:gd name="connsiteX2" fmla="*/ 0 w 7605905"/>
              <a:gd name="connsiteY2" fmla="*/ 3805595 h 3805595"/>
              <a:gd name="connsiteX3" fmla="*/ 0 w 7605905"/>
              <a:gd name="connsiteY3" fmla="*/ 3668171 h 3805595"/>
              <a:gd name="connsiteX4" fmla="*/ 55435 w 7605905"/>
              <a:gd name="connsiteY4" fmla="*/ 3636208 h 3805595"/>
              <a:gd name="connsiteX5" fmla="*/ 227279 w 7605905"/>
              <a:gd name="connsiteY5" fmla="*/ 3562076 h 3805595"/>
              <a:gd name="connsiteX6" fmla="*/ 502127 w 7605905"/>
              <a:gd name="connsiteY6" fmla="*/ 3493422 h 3805595"/>
              <a:gd name="connsiteX7" fmla="*/ 793036 w 7605905"/>
              <a:gd name="connsiteY7" fmla="*/ 3482794 h 3805595"/>
              <a:gd name="connsiteX8" fmla="*/ 898442 w 7605905"/>
              <a:gd name="connsiteY8" fmla="*/ 3477507 h 3805595"/>
              <a:gd name="connsiteX9" fmla="*/ 1114432 w 7605905"/>
              <a:gd name="connsiteY9" fmla="*/ 3149708 h 3805595"/>
              <a:gd name="connsiteX10" fmla="*/ 1558930 w 7605905"/>
              <a:gd name="connsiteY10" fmla="*/ 2747238 h 3805595"/>
              <a:gd name="connsiteX11" fmla="*/ 1886440 w 7605905"/>
              <a:gd name="connsiteY11" fmla="*/ 2573479 h 3805595"/>
              <a:gd name="connsiteX12" fmla="*/ 2070187 w 7605905"/>
              <a:gd name="connsiteY12" fmla="*/ 2535479 h 3805595"/>
              <a:gd name="connsiteX13" fmla="*/ 2143579 w 7605905"/>
              <a:gd name="connsiteY13" fmla="*/ 2520217 h 3805595"/>
              <a:gd name="connsiteX14" fmla="*/ 2219931 w 7605905"/>
              <a:gd name="connsiteY14" fmla="*/ 2552920 h 3805595"/>
              <a:gd name="connsiteX15" fmla="*/ 2407961 w 7605905"/>
              <a:gd name="connsiteY15" fmla="*/ 2745964 h 3805595"/>
              <a:gd name="connsiteX16" fmla="*/ 2619587 w 7605905"/>
              <a:gd name="connsiteY16" fmla="*/ 2541870 h 3805595"/>
              <a:gd name="connsiteX17" fmla="*/ 2816891 w 7605905"/>
              <a:gd name="connsiteY17" fmla="*/ 2470127 h 3805595"/>
              <a:gd name="connsiteX18" fmla="*/ 3063573 w 7605905"/>
              <a:gd name="connsiteY18" fmla="*/ 2287684 h 3805595"/>
              <a:gd name="connsiteX19" fmla="*/ 3285032 w 7605905"/>
              <a:gd name="connsiteY19" fmla="*/ 2224314 h 3805595"/>
              <a:gd name="connsiteX20" fmla="*/ 3715332 w 7605905"/>
              <a:gd name="connsiteY20" fmla="*/ 1703491 h 3805595"/>
              <a:gd name="connsiteX21" fmla="*/ 3925116 w 7605905"/>
              <a:gd name="connsiteY21" fmla="*/ 1661659 h 3805595"/>
              <a:gd name="connsiteX22" fmla="*/ 4148850 w 7605905"/>
              <a:gd name="connsiteY22" fmla="*/ 1562662 h 3805595"/>
              <a:gd name="connsiteX23" fmla="*/ 4371047 w 7605905"/>
              <a:gd name="connsiteY23" fmla="*/ 1612763 h 3805595"/>
              <a:gd name="connsiteX24" fmla="*/ 4544958 w 7605905"/>
              <a:gd name="connsiteY24" fmla="*/ 1428738 h 3805595"/>
              <a:gd name="connsiteX25" fmla="*/ 4788549 w 7605905"/>
              <a:gd name="connsiteY25" fmla="*/ 1263007 h 3805595"/>
              <a:gd name="connsiteX26" fmla="*/ 5125834 w 7605905"/>
              <a:gd name="connsiteY26" fmla="*/ 1682387 h 3805595"/>
              <a:gd name="connsiteX27" fmla="*/ 5232796 w 7605905"/>
              <a:gd name="connsiteY27" fmla="*/ 1803416 h 3805595"/>
              <a:gd name="connsiteX28" fmla="*/ 5446161 w 7605905"/>
              <a:gd name="connsiteY28" fmla="*/ 1845701 h 3805595"/>
              <a:gd name="connsiteX29" fmla="*/ 5637463 w 7605905"/>
              <a:gd name="connsiteY29" fmla="*/ 1737688 h 3805595"/>
              <a:gd name="connsiteX30" fmla="*/ 5544541 w 7605905"/>
              <a:gd name="connsiteY30" fmla="*/ 1511667 h 3805595"/>
              <a:gd name="connsiteX31" fmla="*/ 5771820 w 7605905"/>
              <a:gd name="connsiteY31" fmla="*/ 1326673 h 3805595"/>
              <a:gd name="connsiteX32" fmla="*/ 5919815 w 7605905"/>
              <a:gd name="connsiteY32" fmla="*/ 1141678 h 3805595"/>
              <a:gd name="connsiteX33" fmla="*/ 6020240 w 7605905"/>
              <a:gd name="connsiteY33" fmla="*/ 1035967 h 3805595"/>
              <a:gd name="connsiteX34" fmla="*/ 6202655 w 7605905"/>
              <a:gd name="connsiteY34" fmla="*/ 925346 h 3805595"/>
              <a:gd name="connsiteX35" fmla="*/ 6456236 w 7605905"/>
              <a:gd name="connsiteY35" fmla="*/ 879856 h 3805595"/>
              <a:gd name="connsiteX36" fmla="*/ 6675648 w 7605905"/>
              <a:gd name="connsiteY36" fmla="*/ 729405 h 3805595"/>
              <a:gd name="connsiteX37" fmla="*/ 6908213 w 7605905"/>
              <a:gd name="connsiteY37" fmla="*/ 449271 h 3805595"/>
              <a:gd name="connsiteX38" fmla="*/ 7146062 w 7605905"/>
              <a:gd name="connsiteY38" fmla="*/ 623694 h 3805595"/>
              <a:gd name="connsiteX39" fmla="*/ 7352199 w 7605905"/>
              <a:gd name="connsiteY39" fmla="*/ 549697 h 3805595"/>
              <a:gd name="connsiteX40" fmla="*/ 7605905 w 7605905"/>
              <a:gd name="connsiteY40" fmla="*/ 0 h 3805595"/>
              <a:gd name="connsiteX0" fmla="*/ 7605905 w 7605905"/>
              <a:gd name="connsiteY0" fmla="*/ 0 h 3805595"/>
              <a:gd name="connsiteX1" fmla="*/ 7600620 w 7605905"/>
              <a:gd name="connsiteY1" fmla="*/ 3805595 h 3805595"/>
              <a:gd name="connsiteX2" fmla="*/ 0 w 7605905"/>
              <a:gd name="connsiteY2" fmla="*/ 3805595 h 3805595"/>
              <a:gd name="connsiteX3" fmla="*/ 0 w 7605905"/>
              <a:gd name="connsiteY3" fmla="*/ 3668171 h 3805595"/>
              <a:gd name="connsiteX4" fmla="*/ 55435 w 7605905"/>
              <a:gd name="connsiteY4" fmla="*/ 3636208 h 3805595"/>
              <a:gd name="connsiteX5" fmla="*/ 227279 w 7605905"/>
              <a:gd name="connsiteY5" fmla="*/ 3562076 h 3805595"/>
              <a:gd name="connsiteX6" fmla="*/ 502127 w 7605905"/>
              <a:gd name="connsiteY6" fmla="*/ 3493422 h 3805595"/>
              <a:gd name="connsiteX7" fmla="*/ 793036 w 7605905"/>
              <a:gd name="connsiteY7" fmla="*/ 3482794 h 3805595"/>
              <a:gd name="connsiteX8" fmla="*/ 898442 w 7605905"/>
              <a:gd name="connsiteY8" fmla="*/ 3477507 h 3805595"/>
              <a:gd name="connsiteX9" fmla="*/ 1114432 w 7605905"/>
              <a:gd name="connsiteY9" fmla="*/ 3149708 h 3805595"/>
              <a:gd name="connsiteX10" fmla="*/ 1558930 w 7605905"/>
              <a:gd name="connsiteY10" fmla="*/ 2747238 h 3805595"/>
              <a:gd name="connsiteX11" fmla="*/ 1886440 w 7605905"/>
              <a:gd name="connsiteY11" fmla="*/ 2573479 h 3805595"/>
              <a:gd name="connsiteX12" fmla="*/ 2070187 w 7605905"/>
              <a:gd name="connsiteY12" fmla="*/ 2535479 h 3805595"/>
              <a:gd name="connsiteX13" fmla="*/ 2143579 w 7605905"/>
              <a:gd name="connsiteY13" fmla="*/ 2520217 h 3805595"/>
              <a:gd name="connsiteX14" fmla="*/ 2219931 w 7605905"/>
              <a:gd name="connsiteY14" fmla="*/ 2552920 h 3805595"/>
              <a:gd name="connsiteX15" fmla="*/ 2407961 w 7605905"/>
              <a:gd name="connsiteY15" fmla="*/ 2745964 h 3805595"/>
              <a:gd name="connsiteX16" fmla="*/ 2619587 w 7605905"/>
              <a:gd name="connsiteY16" fmla="*/ 2541870 h 3805595"/>
              <a:gd name="connsiteX17" fmla="*/ 2816891 w 7605905"/>
              <a:gd name="connsiteY17" fmla="*/ 2470127 h 3805595"/>
              <a:gd name="connsiteX18" fmla="*/ 3063573 w 7605905"/>
              <a:gd name="connsiteY18" fmla="*/ 2287684 h 3805595"/>
              <a:gd name="connsiteX19" fmla="*/ 3285032 w 7605905"/>
              <a:gd name="connsiteY19" fmla="*/ 2224314 h 3805595"/>
              <a:gd name="connsiteX20" fmla="*/ 3715332 w 7605905"/>
              <a:gd name="connsiteY20" fmla="*/ 1703491 h 3805595"/>
              <a:gd name="connsiteX21" fmla="*/ 3925116 w 7605905"/>
              <a:gd name="connsiteY21" fmla="*/ 1661659 h 3805595"/>
              <a:gd name="connsiteX22" fmla="*/ 4148850 w 7605905"/>
              <a:gd name="connsiteY22" fmla="*/ 1562662 h 3805595"/>
              <a:gd name="connsiteX23" fmla="*/ 4371047 w 7605905"/>
              <a:gd name="connsiteY23" fmla="*/ 1612763 h 3805595"/>
              <a:gd name="connsiteX24" fmla="*/ 4544958 w 7605905"/>
              <a:gd name="connsiteY24" fmla="*/ 1428738 h 3805595"/>
              <a:gd name="connsiteX25" fmla="*/ 4788549 w 7605905"/>
              <a:gd name="connsiteY25" fmla="*/ 1263007 h 3805595"/>
              <a:gd name="connsiteX26" fmla="*/ 5125834 w 7605905"/>
              <a:gd name="connsiteY26" fmla="*/ 1682387 h 3805595"/>
              <a:gd name="connsiteX27" fmla="*/ 5232796 w 7605905"/>
              <a:gd name="connsiteY27" fmla="*/ 1803416 h 3805595"/>
              <a:gd name="connsiteX28" fmla="*/ 5446161 w 7605905"/>
              <a:gd name="connsiteY28" fmla="*/ 1845701 h 3805595"/>
              <a:gd name="connsiteX29" fmla="*/ 5637463 w 7605905"/>
              <a:gd name="connsiteY29" fmla="*/ 1737688 h 3805595"/>
              <a:gd name="connsiteX30" fmla="*/ 5544541 w 7605905"/>
              <a:gd name="connsiteY30" fmla="*/ 1511667 h 3805595"/>
              <a:gd name="connsiteX31" fmla="*/ 5771820 w 7605905"/>
              <a:gd name="connsiteY31" fmla="*/ 1326673 h 3805595"/>
              <a:gd name="connsiteX32" fmla="*/ 5919815 w 7605905"/>
              <a:gd name="connsiteY32" fmla="*/ 1141678 h 3805595"/>
              <a:gd name="connsiteX33" fmla="*/ 6020240 w 7605905"/>
              <a:gd name="connsiteY33" fmla="*/ 1035967 h 3805595"/>
              <a:gd name="connsiteX34" fmla="*/ 6202655 w 7605905"/>
              <a:gd name="connsiteY34" fmla="*/ 925346 h 3805595"/>
              <a:gd name="connsiteX35" fmla="*/ 6456236 w 7605905"/>
              <a:gd name="connsiteY35" fmla="*/ 879856 h 3805595"/>
              <a:gd name="connsiteX36" fmla="*/ 6675648 w 7605905"/>
              <a:gd name="connsiteY36" fmla="*/ 729405 h 3805595"/>
              <a:gd name="connsiteX37" fmla="*/ 6908213 w 7605905"/>
              <a:gd name="connsiteY37" fmla="*/ 449271 h 3805595"/>
              <a:gd name="connsiteX38" fmla="*/ 7146062 w 7605905"/>
              <a:gd name="connsiteY38" fmla="*/ 623694 h 3805595"/>
              <a:gd name="connsiteX39" fmla="*/ 7352199 w 7605905"/>
              <a:gd name="connsiteY39" fmla="*/ 549697 h 3805595"/>
              <a:gd name="connsiteX40" fmla="*/ 7605905 w 7605905"/>
              <a:gd name="connsiteY40" fmla="*/ 0 h 3805595"/>
              <a:gd name="connsiteX0" fmla="*/ 7605905 w 7605905"/>
              <a:gd name="connsiteY0" fmla="*/ 0 h 3805595"/>
              <a:gd name="connsiteX1" fmla="*/ 7600620 w 7605905"/>
              <a:gd name="connsiteY1" fmla="*/ 3805595 h 3805595"/>
              <a:gd name="connsiteX2" fmla="*/ 0 w 7605905"/>
              <a:gd name="connsiteY2" fmla="*/ 3805595 h 3805595"/>
              <a:gd name="connsiteX3" fmla="*/ 0 w 7605905"/>
              <a:gd name="connsiteY3" fmla="*/ 3668171 h 3805595"/>
              <a:gd name="connsiteX4" fmla="*/ 55435 w 7605905"/>
              <a:gd name="connsiteY4" fmla="*/ 3636208 h 3805595"/>
              <a:gd name="connsiteX5" fmla="*/ 227279 w 7605905"/>
              <a:gd name="connsiteY5" fmla="*/ 3562076 h 3805595"/>
              <a:gd name="connsiteX6" fmla="*/ 502127 w 7605905"/>
              <a:gd name="connsiteY6" fmla="*/ 3493422 h 3805595"/>
              <a:gd name="connsiteX7" fmla="*/ 793036 w 7605905"/>
              <a:gd name="connsiteY7" fmla="*/ 3482794 h 3805595"/>
              <a:gd name="connsiteX8" fmla="*/ 898442 w 7605905"/>
              <a:gd name="connsiteY8" fmla="*/ 3477507 h 3805595"/>
              <a:gd name="connsiteX9" fmla="*/ 1114432 w 7605905"/>
              <a:gd name="connsiteY9" fmla="*/ 3149708 h 3805595"/>
              <a:gd name="connsiteX10" fmla="*/ 1558930 w 7605905"/>
              <a:gd name="connsiteY10" fmla="*/ 2747238 h 3805595"/>
              <a:gd name="connsiteX11" fmla="*/ 1886440 w 7605905"/>
              <a:gd name="connsiteY11" fmla="*/ 2573479 h 3805595"/>
              <a:gd name="connsiteX12" fmla="*/ 2070187 w 7605905"/>
              <a:gd name="connsiteY12" fmla="*/ 2535479 h 3805595"/>
              <a:gd name="connsiteX13" fmla="*/ 2143579 w 7605905"/>
              <a:gd name="connsiteY13" fmla="*/ 2520217 h 3805595"/>
              <a:gd name="connsiteX14" fmla="*/ 2219931 w 7605905"/>
              <a:gd name="connsiteY14" fmla="*/ 2552920 h 3805595"/>
              <a:gd name="connsiteX15" fmla="*/ 2407961 w 7605905"/>
              <a:gd name="connsiteY15" fmla="*/ 2745964 h 3805595"/>
              <a:gd name="connsiteX16" fmla="*/ 2619587 w 7605905"/>
              <a:gd name="connsiteY16" fmla="*/ 2541870 h 3805595"/>
              <a:gd name="connsiteX17" fmla="*/ 2816891 w 7605905"/>
              <a:gd name="connsiteY17" fmla="*/ 2470127 h 3805595"/>
              <a:gd name="connsiteX18" fmla="*/ 3063573 w 7605905"/>
              <a:gd name="connsiteY18" fmla="*/ 2287684 h 3805595"/>
              <a:gd name="connsiteX19" fmla="*/ 3285032 w 7605905"/>
              <a:gd name="connsiteY19" fmla="*/ 2224314 h 3805595"/>
              <a:gd name="connsiteX20" fmla="*/ 3715332 w 7605905"/>
              <a:gd name="connsiteY20" fmla="*/ 1703491 h 3805595"/>
              <a:gd name="connsiteX21" fmla="*/ 3925116 w 7605905"/>
              <a:gd name="connsiteY21" fmla="*/ 1661659 h 3805595"/>
              <a:gd name="connsiteX22" fmla="*/ 4148850 w 7605905"/>
              <a:gd name="connsiteY22" fmla="*/ 1562662 h 3805595"/>
              <a:gd name="connsiteX23" fmla="*/ 4371047 w 7605905"/>
              <a:gd name="connsiteY23" fmla="*/ 1612763 h 3805595"/>
              <a:gd name="connsiteX24" fmla="*/ 4544958 w 7605905"/>
              <a:gd name="connsiteY24" fmla="*/ 1428738 h 3805595"/>
              <a:gd name="connsiteX25" fmla="*/ 4788549 w 7605905"/>
              <a:gd name="connsiteY25" fmla="*/ 1263007 h 3805595"/>
              <a:gd name="connsiteX26" fmla="*/ 5125834 w 7605905"/>
              <a:gd name="connsiteY26" fmla="*/ 1682387 h 3805595"/>
              <a:gd name="connsiteX27" fmla="*/ 5227409 w 7605905"/>
              <a:gd name="connsiteY27" fmla="*/ 1738839 h 3805595"/>
              <a:gd name="connsiteX28" fmla="*/ 5446161 w 7605905"/>
              <a:gd name="connsiteY28" fmla="*/ 1845701 h 3805595"/>
              <a:gd name="connsiteX29" fmla="*/ 5637463 w 7605905"/>
              <a:gd name="connsiteY29" fmla="*/ 1737688 h 3805595"/>
              <a:gd name="connsiteX30" fmla="*/ 5544541 w 7605905"/>
              <a:gd name="connsiteY30" fmla="*/ 1511667 h 3805595"/>
              <a:gd name="connsiteX31" fmla="*/ 5771820 w 7605905"/>
              <a:gd name="connsiteY31" fmla="*/ 1326673 h 3805595"/>
              <a:gd name="connsiteX32" fmla="*/ 5919815 w 7605905"/>
              <a:gd name="connsiteY32" fmla="*/ 1141678 h 3805595"/>
              <a:gd name="connsiteX33" fmla="*/ 6020240 w 7605905"/>
              <a:gd name="connsiteY33" fmla="*/ 1035967 h 3805595"/>
              <a:gd name="connsiteX34" fmla="*/ 6202655 w 7605905"/>
              <a:gd name="connsiteY34" fmla="*/ 925346 h 3805595"/>
              <a:gd name="connsiteX35" fmla="*/ 6456236 w 7605905"/>
              <a:gd name="connsiteY35" fmla="*/ 879856 h 3805595"/>
              <a:gd name="connsiteX36" fmla="*/ 6675648 w 7605905"/>
              <a:gd name="connsiteY36" fmla="*/ 729405 h 3805595"/>
              <a:gd name="connsiteX37" fmla="*/ 6908213 w 7605905"/>
              <a:gd name="connsiteY37" fmla="*/ 449271 h 3805595"/>
              <a:gd name="connsiteX38" fmla="*/ 7146062 w 7605905"/>
              <a:gd name="connsiteY38" fmla="*/ 623694 h 3805595"/>
              <a:gd name="connsiteX39" fmla="*/ 7352199 w 7605905"/>
              <a:gd name="connsiteY39" fmla="*/ 549697 h 3805595"/>
              <a:gd name="connsiteX40" fmla="*/ 7605905 w 7605905"/>
              <a:gd name="connsiteY40" fmla="*/ 0 h 3805595"/>
              <a:gd name="connsiteX0" fmla="*/ 7605905 w 7605905"/>
              <a:gd name="connsiteY0" fmla="*/ 0 h 3805595"/>
              <a:gd name="connsiteX1" fmla="*/ 7600620 w 7605905"/>
              <a:gd name="connsiteY1" fmla="*/ 3805595 h 3805595"/>
              <a:gd name="connsiteX2" fmla="*/ 0 w 7605905"/>
              <a:gd name="connsiteY2" fmla="*/ 3805595 h 3805595"/>
              <a:gd name="connsiteX3" fmla="*/ 0 w 7605905"/>
              <a:gd name="connsiteY3" fmla="*/ 3668171 h 3805595"/>
              <a:gd name="connsiteX4" fmla="*/ 55435 w 7605905"/>
              <a:gd name="connsiteY4" fmla="*/ 3636208 h 3805595"/>
              <a:gd name="connsiteX5" fmla="*/ 227279 w 7605905"/>
              <a:gd name="connsiteY5" fmla="*/ 3562076 h 3805595"/>
              <a:gd name="connsiteX6" fmla="*/ 502127 w 7605905"/>
              <a:gd name="connsiteY6" fmla="*/ 3493422 h 3805595"/>
              <a:gd name="connsiteX7" fmla="*/ 793036 w 7605905"/>
              <a:gd name="connsiteY7" fmla="*/ 3482794 h 3805595"/>
              <a:gd name="connsiteX8" fmla="*/ 898442 w 7605905"/>
              <a:gd name="connsiteY8" fmla="*/ 3477507 h 3805595"/>
              <a:gd name="connsiteX9" fmla="*/ 1114432 w 7605905"/>
              <a:gd name="connsiteY9" fmla="*/ 3149708 h 3805595"/>
              <a:gd name="connsiteX10" fmla="*/ 1558930 w 7605905"/>
              <a:gd name="connsiteY10" fmla="*/ 2747238 h 3805595"/>
              <a:gd name="connsiteX11" fmla="*/ 1886440 w 7605905"/>
              <a:gd name="connsiteY11" fmla="*/ 2573479 h 3805595"/>
              <a:gd name="connsiteX12" fmla="*/ 2070187 w 7605905"/>
              <a:gd name="connsiteY12" fmla="*/ 2535479 h 3805595"/>
              <a:gd name="connsiteX13" fmla="*/ 2143579 w 7605905"/>
              <a:gd name="connsiteY13" fmla="*/ 2520217 h 3805595"/>
              <a:gd name="connsiteX14" fmla="*/ 2219931 w 7605905"/>
              <a:gd name="connsiteY14" fmla="*/ 2552920 h 3805595"/>
              <a:gd name="connsiteX15" fmla="*/ 2407961 w 7605905"/>
              <a:gd name="connsiteY15" fmla="*/ 2745964 h 3805595"/>
              <a:gd name="connsiteX16" fmla="*/ 2619587 w 7605905"/>
              <a:gd name="connsiteY16" fmla="*/ 2541870 h 3805595"/>
              <a:gd name="connsiteX17" fmla="*/ 2816891 w 7605905"/>
              <a:gd name="connsiteY17" fmla="*/ 2470127 h 3805595"/>
              <a:gd name="connsiteX18" fmla="*/ 3063573 w 7605905"/>
              <a:gd name="connsiteY18" fmla="*/ 2287684 h 3805595"/>
              <a:gd name="connsiteX19" fmla="*/ 3285032 w 7605905"/>
              <a:gd name="connsiteY19" fmla="*/ 2224314 h 3805595"/>
              <a:gd name="connsiteX20" fmla="*/ 3715332 w 7605905"/>
              <a:gd name="connsiteY20" fmla="*/ 1703491 h 3805595"/>
              <a:gd name="connsiteX21" fmla="*/ 3925116 w 7605905"/>
              <a:gd name="connsiteY21" fmla="*/ 1661659 h 3805595"/>
              <a:gd name="connsiteX22" fmla="*/ 4148850 w 7605905"/>
              <a:gd name="connsiteY22" fmla="*/ 1562662 h 3805595"/>
              <a:gd name="connsiteX23" fmla="*/ 4371047 w 7605905"/>
              <a:gd name="connsiteY23" fmla="*/ 1612763 h 3805595"/>
              <a:gd name="connsiteX24" fmla="*/ 4544958 w 7605905"/>
              <a:gd name="connsiteY24" fmla="*/ 1428738 h 3805595"/>
              <a:gd name="connsiteX25" fmla="*/ 4788549 w 7605905"/>
              <a:gd name="connsiteY25" fmla="*/ 1263007 h 3805595"/>
              <a:gd name="connsiteX26" fmla="*/ 5125834 w 7605905"/>
              <a:gd name="connsiteY26" fmla="*/ 1682387 h 3805595"/>
              <a:gd name="connsiteX27" fmla="*/ 5227409 w 7605905"/>
              <a:gd name="connsiteY27" fmla="*/ 1738839 h 3805595"/>
              <a:gd name="connsiteX28" fmla="*/ 5637463 w 7605905"/>
              <a:gd name="connsiteY28" fmla="*/ 1737688 h 3805595"/>
              <a:gd name="connsiteX29" fmla="*/ 5544541 w 7605905"/>
              <a:gd name="connsiteY29" fmla="*/ 1511667 h 3805595"/>
              <a:gd name="connsiteX30" fmla="*/ 5771820 w 7605905"/>
              <a:gd name="connsiteY30" fmla="*/ 1326673 h 3805595"/>
              <a:gd name="connsiteX31" fmla="*/ 5919815 w 7605905"/>
              <a:gd name="connsiteY31" fmla="*/ 1141678 h 3805595"/>
              <a:gd name="connsiteX32" fmla="*/ 6020240 w 7605905"/>
              <a:gd name="connsiteY32" fmla="*/ 1035967 h 3805595"/>
              <a:gd name="connsiteX33" fmla="*/ 6202655 w 7605905"/>
              <a:gd name="connsiteY33" fmla="*/ 925346 h 3805595"/>
              <a:gd name="connsiteX34" fmla="*/ 6456236 w 7605905"/>
              <a:gd name="connsiteY34" fmla="*/ 879856 h 3805595"/>
              <a:gd name="connsiteX35" fmla="*/ 6675648 w 7605905"/>
              <a:gd name="connsiteY35" fmla="*/ 729405 h 3805595"/>
              <a:gd name="connsiteX36" fmla="*/ 6908213 w 7605905"/>
              <a:gd name="connsiteY36" fmla="*/ 449271 h 3805595"/>
              <a:gd name="connsiteX37" fmla="*/ 7146062 w 7605905"/>
              <a:gd name="connsiteY37" fmla="*/ 623694 h 3805595"/>
              <a:gd name="connsiteX38" fmla="*/ 7352199 w 7605905"/>
              <a:gd name="connsiteY38" fmla="*/ 549697 h 3805595"/>
              <a:gd name="connsiteX39" fmla="*/ 7605905 w 7605905"/>
              <a:gd name="connsiteY39" fmla="*/ 0 h 3805595"/>
              <a:gd name="connsiteX0" fmla="*/ 7605905 w 7605905"/>
              <a:gd name="connsiteY0" fmla="*/ 0 h 3805595"/>
              <a:gd name="connsiteX1" fmla="*/ 7600620 w 7605905"/>
              <a:gd name="connsiteY1" fmla="*/ 3805595 h 3805595"/>
              <a:gd name="connsiteX2" fmla="*/ 0 w 7605905"/>
              <a:gd name="connsiteY2" fmla="*/ 3805595 h 3805595"/>
              <a:gd name="connsiteX3" fmla="*/ 0 w 7605905"/>
              <a:gd name="connsiteY3" fmla="*/ 3668171 h 3805595"/>
              <a:gd name="connsiteX4" fmla="*/ 55435 w 7605905"/>
              <a:gd name="connsiteY4" fmla="*/ 3636208 h 3805595"/>
              <a:gd name="connsiteX5" fmla="*/ 227279 w 7605905"/>
              <a:gd name="connsiteY5" fmla="*/ 3562076 h 3805595"/>
              <a:gd name="connsiteX6" fmla="*/ 502127 w 7605905"/>
              <a:gd name="connsiteY6" fmla="*/ 3493422 h 3805595"/>
              <a:gd name="connsiteX7" fmla="*/ 793036 w 7605905"/>
              <a:gd name="connsiteY7" fmla="*/ 3482794 h 3805595"/>
              <a:gd name="connsiteX8" fmla="*/ 898442 w 7605905"/>
              <a:gd name="connsiteY8" fmla="*/ 3477507 h 3805595"/>
              <a:gd name="connsiteX9" fmla="*/ 1114432 w 7605905"/>
              <a:gd name="connsiteY9" fmla="*/ 3149708 h 3805595"/>
              <a:gd name="connsiteX10" fmla="*/ 1558930 w 7605905"/>
              <a:gd name="connsiteY10" fmla="*/ 2747238 h 3805595"/>
              <a:gd name="connsiteX11" fmla="*/ 1886440 w 7605905"/>
              <a:gd name="connsiteY11" fmla="*/ 2573479 h 3805595"/>
              <a:gd name="connsiteX12" fmla="*/ 2070187 w 7605905"/>
              <a:gd name="connsiteY12" fmla="*/ 2535479 h 3805595"/>
              <a:gd name="connsiteX13" fmla="*/ 2143579 w 7605905"/>
              <a:gd name="connsiteY13" fmla="*/ 2520217 h 3805595"/>
              <a:gd name="connsiteX14" fmla="*/ 2219931 w 7605905"/>
              <a:gd name="connsiteY14" fmla="*/ 2552920 h 3805595"/>
              <a:gd name="connsiteX15" fmla="*/ 2407961 w 7605905"/>
              <a:gd name="connsiteY15" fmla="*/ 2745964 h 3805595"/>
              <a:gd name="connsiteX16" fmla="*/ 2619587 w 7605905"/>
              <a:gd name="connsiteY16" fmla="*/ 2541870 h 3805595"/>
              <a:gd name="connsiteX17" fmla="*/ 2816891 w 7605905"/>
              <a:gd name="connsiteY17" fmla="*/ 2470127 h 3805595"/>
              <a:gd name="connsiteX18" fmla="*/ 3063573 w 7605905"/>
              <a:gd name="connsiteY18" fmla="*/ 2287684 h 3805595"/>
              <a:gd name="connsiteX19" fmla="*/ 3285032 w 7605905"/>
              <a:gd name="connsiteY19" fmla="*/ 2224314 h 3805595"/>
              <a:gd name="connsiteX20" fmla="*/ 3715332 w 7605905"/>
              <a:gd name="connsiteY20" fmla="*/ 1703491 h 3805595"/>
              <a:gd name="connsiteX21" fmla="*/ 3925116 w 7605905"/>
              <a:gd name="connsiteY21" fmla="*/ 1661659 h 3805595"/>
              <a:gd name="connsiteX22" fmla="*/ 4148850 w 7605905"/>
              <a:gd name="connsiteY22" fmla="*/ 1562662 h 3805595"/>
              <a:gd name="connsiteX23" fmla="*/ 4371047 w 7605905"/>
              <a:gd name="connsiteY23" fmla="*/ 1612763 h 3805595"/>
              <a:gd name="connsiteX24" fmla="*/ 4544958 w 7605905"/>
              <a:gd name="connsiteY24" fmla="*/ 1428738 h 3805595"/>
              <a:gd name="connsiteX25" fmla="*/ 4788549 w 7605905"/>
              <a:gd name="connsiteY25" fmla="*/ 1263007 h 3805595"/>
              <a:gd name="connsiteX26" fmla="*/ 5125834 w 7605905"/>
              <a:gd name="connsiteY26" fmla="*/ 1682387 h 3805595"/>
              <a:gd name="connsiteX27" fmla="*/ 5227409 w 7605905"/>
              <a:gd name="connsiteY27" fmla="*/ 1738839 h 3805595"/>
              <a:gd name="connsiteX28" fmla="*/ 5544541 w 7605905"/>
              <a:gd name="connsiteY28" fmla="*/ 1511667 h 3805595"/>
              <a:gd name="connsiteX29" fmla="*/ 5771820 w 7605905"/>
              <a:gd name="connsiteY29" fmla="*/ 1326673 h 3805595"/>
              <a:gd name="connsiteX30" fmla="*/ 5919815 w 7605905"/>
              <a:gd name="connsiteY30" fmla="*/ 1141678 h 3805595"/>
              <a:gd name="connsiteX31" fmla="*/ 6020240 w 7605905"/>
              <a:gd name="connsiteY31" fmla="*/ 1035967 h 3805595"/>
              <a:gd name="connsiteX32" fmla="*/ 6202655 w 7605905"/>
              <a:gd name="connsiteY32" fmla="*/ 925346 h 3805595"/>
              <a:gd name="connsiteX33" fmla="*/ 6456236 w 7605905"/>
              <a:gd name="connsiteY33" fmla="*/ 879856 h 3805595"/>
              <a:gd name="connsiteX34" fmla="*/ 6675648 w 7605905"/>
              <a:gd name="connsiteY34" fmla="*/ 729405 h 3805595"/>
              <a:gd name="connsiteX35" fmla="*/ 6908213 w 7605905"/>
              <a:gd name="connsiteY35" fmla="*/ 449271 h 3805595"/>
              <a:gd name="connsiteX36" fmla="*/ 7146062 w 7605905"/>
              <a:gd name="connsiteY36" fmla="*/ 623694 h 3805595"/>
              <a:gd name="connsiteX37" fmla="*/ 7352199 w 7605905"/>
              <a:gd name="connsiteY37" fmla="*/ 549697 h 3805595"/>
              <a:gd name="connsiteX38" fmla="*/ 7605905 w 7605905"/>
              <a:gd name="connsiteY38" fmla="*/ 0 h 3805595"/>
              <a:gd name="connsiteX0" fmla="*/ 7605905 w 7605905"/>
              <a:gd name="connsiteY0" fmla="*/ 0 h 3805595"/>
              <a:gd name="connsiteX1" fmla="*/ 7600620 w 7605905"/>
              <a:gd name="connsiteY1" fmla="*/ 3805595 h 3805595"/>
              <a:gd name="connsiteX2" fmla="*/ 0 w 7605905"/>
              <a:gd name="connsiteY2" fmla="*/ 3805595 h 3805595"/>
              <a:gd name="connsiteX3" fmla="*/ 0 w 7605905"/>
              <a:gd name="connsiteY3" fmla="*/ 3668171 h 3805595"/>
              <a:gd name="connsiteX4" fmla="*/ 55435 w 7605905"/>
              <a:gd name="connsiteY4" fmla="*/ 3636208 h 3805595"/>
              <a:gd name="connsiteX5" fmla="*/ 227279 w 7605905"/>
              <a:gd name="connsiteY5" fmla="*/ 3562076 h 3805595"/>
              <a:gd name="connsiteX6" fmla="*/ 502127 w 7605905"/>
              <a:gd name="connsiteY6" fmla="*/ 3493422 h 3805595"/>
              <a:gd name="connsiteX7" fmla="*/ 793036 w 7605905"/>
              <a:gd name="connsiteY7" fmla="*/ 3482794 h 3805595"/>
              <a:gd name="connsiteX8" fmla="*/ 898442 w 7605905"/>
              <a:gd name="connsiteY8" fmla="*/ 3477507 h 3805595"/>
              <a:gd name="connsiteX9" fmla="*/ 1114432 w 7605905"/>
              <a:gd name="connsiteY9" fmla="*/ 3149708 h 3805595"/>
              <a:gd name="connsiteX10" fmla="*/ 1558930 w 7605905"/>
              <a:gd name="connsiteY10" fmla="*/ 2747238 h 3805595"/>
              <a:gd name="connsiteX11" fmla="*/ 1886440 w 7605905"/>
              <a:gd name="connsiteY11" fmla="*/ 2573479 h 3805595"/>
              <a:gd name="connsiteX12" fmla="*/ 2070187 w 7605905"/>
              <a:gd name="connsiteY12" fmla="*/ 2535479 h 3805595"/>
              <a:gd name="connsiteX13" fmla="*/ 2143579 w 7605905"/>
              <a:gd name="connsiteY13" fmla="*/ 2520217 h 3805595"/>
              <a:gd name="connsiteX14" fmla="*/ 2219931 w 7605905"/>
              <a:gd name="connsiteY14" fmla="*/ 2552920 h 3805595"/>
              <a:gd name="connsiteX15" fmla="*/ 2407961 w 7605905"/>
              <a:gd name="connsiteY15" fmla="*/ 2745964 h 3805595"/>
              <a:gd name="connsiteX16" fmla="*/ 2619587 w 7605905"/>
              <a:gd name="connsiteY16" fmla="*/ 2541870 h 3805595"/>
              <a:gd name="connsiteX17" fmla="*/ 2816891 w 7605905"/>
              <a:gd name="connsiteY17" fmla="*/ 2470127 h 3805595"/>
              <a:gd name="connsiteX18" fmla="*/ 3063573 w 7605905"/>
              <a:gd name="connsiteY18" fmla="*/ 2287684 h 3805595"/>
              <a:gd name="connsiteX19" fmla="*/ 3285032 w 7605905"/>
              <a:gd name="connsiteY19" fmla="*/ 2224314 h 3805595"/>
              <a:gd name="connsiteX20" fmla="*/ 3715332 w 7605905"/>
              <a:gd name="connsiteY20" fmla="*/ 1703491 h 3805595"/>
              <a:gd name="connsiteX21" fmla="*/ 3925116 w 7605905"/>
              <a:gd name="connsiteY21" fmla="*/ 1661659 h 3805595"/>
              <a:gd name="connsiteX22" fmla="*/ 4148850 w 7605905"/>
              <a:gd name="connsiteY22" fmla="*/ 1562662 h 3805595"/>
              <a:gd name="connsiteX23" fmla="*/ 4371047 w 7605905"/>
              <a:gd name="connsiteY23" fmla="*/ 1612763 h 3805595"/>
              <a:gd name="connsiteX24" fmla="*/ 4544958 w 7605905"/>
              <a:gd name="connsiteY24" fmla="*/ 1428738 h 3805595"/>
              <a:gd name="connsiteX25" fmla="*/ 4788549 w 7605905"/>
              <a:gd name="connsiteY25" fmla="*/ 1263007 h 3805595"/>
              <a:gd name="connsiteX26" fmla="*/ 5125834 w 7605905"/>
              <a:gd name="connsiteY26" fmla="*/ 1682387 h 3805595"/>
              <a:gd name="connsiteX27" fmla="*/ 5227409 w 7605905"/>
              <a:gd name="connsiteY27" fmla="*/ 1738839 h 3805595"/>
              <a:gd name="connsiteX28" fmla="*/ 5560704 w 7605905"/>
              <a:gd name="connsiteY28" fmla="*/ 1452471 h 3805595"/>
              <a:gd name="connsiteX29" fmla="*/ 5771820 w 7605905"/>
              <a:gd name="connsiteY29" fmla="*/ 1326673 h 3805595"/>
              <a:gd name="connsiteX30" fmla="*/ 5919815 w 7605905"/>
              <a:gd name="connsiteY30" fmla="*/ 1141678 h 3805595"/>
              <a:gd name="connsiteX31" fmla="*/ 6020240 w 7605905"/>
              <a:gd name="connsiteY31" fmla="*/ 1035967 h 3805595"/>
              <a:gd name="connsiteX32" fmla="*/ 6202655 w 7605905"/>
              <a:gd name="connsiteY32" fmla="*/ 925346 h 3805595"/>
              <a:gd name="connsiteX33" fmla="*/ 6456236 w 7605905"/>
              <a:gd name="connsiteY33" fmla="*/ 879856 h 3805595"/>
              <a:gd name="connsiteX34" fmla="*/ 6675648 w 7605905"/>
              <a:gd name="connsiteY34" fmla="*/ 729405 h 3805595"/>
              <a:gd name="connsiteX35" fmla="*/ 6908213 w 7605905"/>
              <a:gd name="connsiteY35" fmla="*/ 449271 h 3805595"/>
              <a:gd name="connsiteX36" fmla="*/ 7146062 w 7605905"/>
              <a:gd name="connsiteY36" fmla="*/ 623694 h 3805595"/>
              <a:gd name="connsiteX37" fmla="*/ 7352199 w 7605905"/>
              <a:gd name="connsiteY37" fmla="*/ 549697 h 3805595"/>
              <a:gd name="connsiteX38" fmla="*/ 7605905 w 7605905"/>
              <a:gd name="connsiteY38" fmla="*/ 0 h 3805595"/>
              <a:gd name="connsiteX0" fmla="*/ 7605905 w 7605905"/>
              <a:gd name="connsiteY0" fmla="*/ 0 h 3805595"/>
              <a:gd name="connsiteX1" fmla="*/ 7600620 w 7605905"/>
              <a:gd name="connsiteY1" fmla="*/ 3805595 h 3805595"/>
              <a:gd name="connsiteX2" fmla="*/ 0 w 7605905"/>
              <a:gd name="connsiteY2" fmla="*/ 3805595 h 3805595"/>
              <a:gd name="connsiteX3" fmla="*/ 0 w 7605905"/>
              <a:gd name="connsiteY3" fmla="*/ 3668171 h 3805595"/>
              <a:gd name="connsiteX4" fmla="*/ 55435 w 7605905"/>
              <a:gd name="connsiteY4" fmla="*/ 3636208 h 3805595"/>
              <a:gd name="connsiteX5" fmla="*/ 227279 w 7605905"/>
              <a:gd name="connsiteY5" fmla="*/ 3562076 h 3805595"/>
              <a:gd name="connsiteX6" fmla="*/ 502127 w 7605905"/>
              <a:gd name="connsiteY6" fmla="*/ 3493422 h 3805595"/>
              <a:gd name="connsiteX7" fmla="*/ 793036 w 7605905"/>
              <a:gd name="connsiteY7" fmla="*/ 3482794 h 3805595"/>
              <a:gd name="connsiteX8" fmla="*/ 898442 w 7605905"/>
              <a:gd name="connsiteY8" fmla="*/ 3477507 h 3805595"/>
              <a:gd name="connsiteX9" fmla="*/ 1114432 w 7605905"/>
              <a:gd name="connsiteY9" fmla="*/ 3149708 h 3805595"/>
              <a:gd name="connsiteX10" fmla="*/ 1558930 w 7605905"/>
              <a:gd name="connsiteY10" fmla="*/ 2747238 h 3805595"/>
              <a:gd name="connsiteX11" fmla="*/ 1886440 w 7605905"/>
              <a:gd name="connsiteY11" fmla="*/ 2573479 h 3805595"/>
              <a:gd name="connsiteX12" fmla="*/ 2070187 w 7605905"/>
              <a:gd name="connsiteY12" fmla="*/ 2535479 h 3805595"/>
              <a:gd name="connsiteX13" fmla="*/ 2143579 w 7605905"/>
              <a:gd name="connsiteY13" fmla="*/ 2520217 h 3805595"/>
              <a:gd name="connsiteX14" fmla="*/ 2219931 w 7605905"/>
              <a:gd name="connsiteY14" fmla="*/ 2552920 h 3805595"/>
              <a:gd name="connsiteX15" fmla="*/ 2407961 w 7605905"/>
              <a:gd name="connsiteY15" fmla="*/ 2745964 h 3805595"/>
              <a:gd name="connsiteX16" fmla="*/ 2619587 w 7605905"/>
              <a:gd name="connsiteY16" fmla="*/ 2541870 h 3805595"/>
              <a:gd name="connsiteX17" fmla="*/ 2816891 w 7605905"/>
              <a:gd name="connsiteY17" fmla="*/ 2470127 h 3805595"/>
              <a:gd name="connsiteX18" fmla="*/ 3063573 w 7605905"/>
              <a:gd name="connsiteY18" fmla="*/ 2287684 h 3805595"/>
              <a:gd name="connsiteX19" fmla="*/ 3285032 w 7605905"/>
              <a:gd name="connsiteY19" fmla="*/ 2224314 h 3805595"/>
              <a:gd name="connsiteX20" fmla="*/ 3715332 w 7605905"/>
              <a:gd name="connsiteY20" fmla="*/ 1703491 h 3805595"/>
              <a:gd name="connsiteX21" fmla="*/ 3925116 w 7605905"/>
              <a:gd name="connsiteY21" fmla="*/ 1661659 h 3805595"/>
              <a:gd name="connsiteX22" fmla="*/ 4148850 w 7605905"/>
              <a:gd name="connsiteY22" fmla="*/ 1562662 h 3805595"/>
              <a:gd name="connsiteX23" fmla="*/ 4371047 w 7605905"/>
              <a:gd name="connsiteY23" fmla="*/ 1612763 h 3805595"/>
              <a:gd name="connsiteX24" fmla="*/ 4544958 w 7605905"/>
              <a:gd name="connsiteY24" fmla="*/ 1428738 h 3805595"/>
              <a:gd name="connsiteX25" fmla="*/ 4788549 w 7605905"/>
              <a:gd name="connsiteY25" fmla="*/ 1263007 h 3805595"/>
              <a:gd name="connsiteX26" fmla="*/ 5125834 w 7605905"/>
              <a:gd name="connsiteY26" fmla="*/ 1682387 h 3805595"/>
              <a:gd name="connsiteX27" fmla="*/ 5227409 w 7605905"/>
              <a:gd name="connsiteY27" fmla="*/ 1738839 h 3805595"/>
              <a:gd name="connsiteX28" fmla="*/ 5560704 w 7605905"/>
              <a:gd name="connsiteY28" fmla="*/ 1452471 h 3805595"/>
              <a:gd name="connsiteX29" fmla="*/ 5919815 w 7605905"/>
              <a:gd name="connsiteY29" fmla="*/ 1141678 h 3805595"/>
              <a:gd name="connsiteX30" fmla="*/ 6020240 w 7605905"/>
              <a:gd name="connsiteY30" fmla="*/ 1035967 h 3805595"/>
              <a:gd name="connsiteX31" fmla="*/ 6202655 w 7605905"/>
              <a:gd name="connsiteY31" fmla="*/ 925346 h 3805595"/>
              <a:gd name="connsiteX32" fmla="*/ 6456236 w 7605905"/>
              <a:gd name="connsiteY32" fmla="*/ 879856 h 3805595"/>
              <a:gd name="connsiteX33" fmla="*/ 6675648 w 7605905"/>
              <a:gd name="connsiteY33" fmla="*/ 729405 h 3805595"/>
              <a:gd name="connsiteX34" fmla="*/ 6908213 w 7605905"/>
              <a:gd name="connsiteY34" fmla="*/ 449271 h 3805595"/>
              <a:gd name="connsiteX35" fmla="*/ 7146062 w 7605905"/>
              <a:gd name="connsiteY35" fmla="*/ 623694 h 3805595"/>
              <a:gd name="connsiteX36" fmla="*/ 7352199 w 7605905"/>
              <a:gd name="connsiteY36" fmla="*/ 549697 h 3805595"/>
              <a:gd name="connsiteX37" fmla="*/ 7605905 w 7605905"/>
              <a:gd name="connsiteY37" fmla="*/ 0 h 3805595"/>
              <a:gd name="connsiteX0" fmla="*/ 7605905 w 7605905"/>
              <a:gd name="connsiteY0" fmla="*/ 0 h 3805595"/>
              <a:gd name="connsiteX1" fmla="*/ 7600620 w 7605905"/>
              <a:gd name="connsiteY1" fmla="*/ 3805595 h 3805595"/>
              <a:gd name="connsiteX2" fmla="*/ 0 w 7605905"/>
              <a:gd name="connsiteY2" fmla="*/ 3805595 h 3805595"/>
              <a:gd name="connsiteX3" fmla="*/ 0 w 7605905"/>
              <a:gd name="connsiteY3" fmla="*/ 3668171 h 3805595"/>
              <a:gd name="connsiteX4" fmla="*/ 55435 w 7605905"/>
              <a:gd name="connsiteY4" fmla="*/ 3636208 h 3805595"/>
              <a:gd name="connsiteX5" fmla="*/ 227279 w 7605905"/>
              <a:gd name="connsiteY5" fmla="*/ 3562076 h 3805595"/>
              <a:gd name="connsiteX6" fmla="*/ 502127 w 7605905"/>
              <a:gd name="connsiteY6" fmla="*/ 3493422 h 3805595"/>
              <a:gd name="connsiteX7" fmla="*/ 793036 w 7605905"/>
              <a:gd name="connsiteY7" fmla="*/ 3482794 h 3805595"/>
              <a:gd name="connsiteX8" fmla="*/ 898442 w 7605905"/>
              <a:gd name="connsiteY8" fmla="*/ 3477507 h 3805595"/>
              <a:gd name="connsiteX9" fmla="*/ 1114432 w 7605905"/>
              <a:gd name="connsiteY9" fmla="*/ 3149708 h 3805595"/>
              <a:gd name="connsiteX10" fmla="*/ 1558930 w 7605905"/>
              <a:gd name="connsiteY10" fmla="*/ 2747238 h 3805595"/>
              <a:gd name="connsiteX11" fmla="*/ 1886440 w 7605905"/>
              <a:gd name="connsiteY11" fmla="*/ 2573479 h 3805595"/>
              <a:gd name="connsiteX12" fmla="*/ 2070187 w 7605905"/>
              <a:gd name="connsiteY12" fmla="*/ 2535479 h 3805595"/>
              <a:gd name="connsiteX13" fmla="*/ 2143579 w 7605905"/>
              <a:gd name="connsiteY13" fmla="*/ 2520217 h 3805595"/>
              <a:gd name="connsiteX14" fmla="*/ 2219931 w 7605905"/>
              <a:gd name="connsiteY14" fmla="*/ 2552920 h 3805595"/>
              <a:gd name="connsiteX15" fmla="*/ 2407961 w 7605905"/>
              <a:gd name="connsiteY15" fmla="*/ 2745964 h 3805595"/>
              <a:gd name="connsiteX16" fmla="*/ 2619587 w 7605905"/>
              <a:gd name="connsiteY16" fmla="*/ 2541870 h 3805595"/>
              <a:gd name="connsiteX17" fmla="*/ 2816891 w 7605905"/>
              <a:gd name="connsiteY17" fmla="*/ 2470127 h 3805595"/>
              <a:gd name="connsiteX18" fmla="*/ 3063573 w 7605905"/>
              <a:gd name="connsiteY18" fmla="*/ 2287684 h 3805595"/>
              <a:gd name="connsiteX19" fmla="*/ 3285032 w 7605905"/>
              <a:gd name="connsiteY19" fmla="*/ 2224314 h 3805595"/>
              <a:gd name="connsiteX20" fmla="*/ 3715332 w 7605905"/>
              <a:gd name="connsiteY20" fmla="*/ 1703491 h 3805595"/>
              <a:gd name="connsiteX21" fmla="*/ 3925116 w 7605905"/>
              <a:gd name="connsiteY21" fmla="*/ 1661659 h 3805595"/>
              <a:gd name="connsiteX22" fmla="*/ 4148850 w 7605905"/>
              <a:gd name="connsiteY22" fmla="*/ 1562662 h 3805595"/>
              <a:gd name="connsiteX23" fmla="*/ 4371047 w 7605905"/>
              <a:gd name="connsiteY23" fmla="*/ 1612763 h 3805595"/>
              <a:gd name="connsiteX24" fmla="*/ 4544958 w 7605905"/>
              <a:gd name="connsiteY24" fmla="*/ 1428738 h 3805595"/>
              <a:gd name="connsiteX25" fmla="*/ 4788549 w 7605905"/>
              <a:gd name="connsiteY25" fmla="*/ 1263007 h 3805595"/>
              <a:gd name="connsiteX26" fmla="*/ 5125834 w 7605905"/>
              <a:gd name="connsiteY26" fmla="*/ 1682387 h 3805595"/>
              <a:gd name="connsiteX27" fmla="*/ 5227409 w 7605905"/>
              <a:gd name="connsiteY27" fmla="*/ 1738839 h 3805595"/>
              <a:gd name="connsiteX28" fmla="*/ 5560704 w 7605905"/>
              <a:gd name="connsiteY28" fmla="*/ 1452471 h 3805595"/>
              <a:gd name="connsiteX29" fmla="*/ 5876712 w 7605905"/>
              <a:gd name="connsiteY29" fmla="*/ 1077100 h 3805595"/>
              <a:gd name="connsiteX30" fmla="*/ 6020240 w 7605905"/>
              <a:gd name="connsiteY30" fmla="*/ 1035967 h 3805595"/>
              <a:gd name="connsiteX31" fmla="*/ 6202655 w 7605905"/>
              <a:gd name="connsiteY31" fmla="*/ 925346 h 3805595"/>
              <a:gd name="connsiteX32" fmla="*/ 6456236 w 7605905"/>
              <a:gd name="connsiteY32" fmla="*/ 879856 h 3805595"/>
              <a:gd name="connsiteX33" fmla="*/ 6675648 w 7605905"/>
              <a:gd name="connsiteY33" fmla="*/ 729405 h 3805595"/>
              <a:gd name="connsiteX34" fmla="*/ 6908213 w 7605905"/>
              <a:gd name="connsiteY34" fmla="*/ 449271 h 3805595"/>
              <a:gd name="connsiteX35" fmla="*/ 7146062 w 7605905"/>
              <a:gd name="connsiteY35" fmla="*/ 623694 h 3805595"/>
              <a:gd name="connsiteX36" fmla="*/ 7352199 w 7605905"/>
              <a:gd name="connsiteY36" fmla="*/ 549697 h 3805595"/>
              <a:gd name="connsiteX37" fmla="*/ 7605905 w 7605905"/>
              <a:gd name="connsiteY37" fmla="*/ 0 h 3805595"/>
              <a:gd name="connsiteX0" fmla="*/ 7605905 w 7605905"/>
              <a:gd name="connsiteY0" fmla="*/ 0 h 3805595"/>
              <a:gd name="connsiteX1" fmla="*/ 7600620 w 7605905"/>
              <a:gd name="connsiteY1" fmla="*/ 3805595 h 3805595"/>
              <a:gd name="connsiteX2" fmla="*/ 0 w 7605905"/>
              <a:gd name="connsiteY2" fmla="*/ 3805595 h 3805595"/>
              <a:gd name="connsiteX3" fmla="*/ 0 w 7605905"/>
              <a:gd name="connsiteY3" fmla="*/ 3668171 h 3805595"/>
              <a:gd name="connsiteX4" fmla="*/ 55435 w 7605905"/>
              <a:gd name="connsiteY4" fmla="*/ 3636208 h 3805595"/>
              <a:gd name="connsiteX5" fmla="*/ 227279 w 7605905"/>
              <a:gd name="connsiteY5" fmla="*/ 3562076 h 3805595"/>
              <a:gd name="connsiteX6" fmla="*/ 502127 w 7605905"/>
              <a:gd name="connsiteY6" fmla="*/ 3493422 h 3805595"/>
              <a:gd name="connsiteX7" fmla="*/ 793036 w 7605905"/>
              <a:gd name="connsiteY7" fmla="*/ 3482794 h 3805595"/>
              <a:gd name="connsiteX8" fmla="*/ 898442 w 7605905"/>
              <a:gd name="connsiteY8" fmla="*/ 3477507 h 3805595"/>
              <a:gd name="connsiteX9" fmla="*/ 1114432 w 7605905"/>
              <a:gd name="connsiteY9" fmla="*/ 3149708 h 3805595"/>
              <a:gd name="connsiteX10" fmla="*/ 1558930 w 7605905"/>
              <a:gd name="connsiteY10" fmla="*/ 2747238 h 3805595"/>
              <a:gd name="connsiteX11" fmla="*/ 1886440 w 7605905"/>
              <a:gd name="connsiteY11" fmla="*/ 2573479 h 3805595"/>
              <a:gd name="connsiteX12" fmla="*/ 2070187 w 7605905"/>
              <a:gd name="connsiteY12" fmla="*/ 2535479 h 3805595"/>
              <a:gd name="connsiteX13" fmla="*/ 2143579 w 7605905"/>
              <a:gd name="connsiteY13" fmla="*/ 2520217 h 3805595"/>
              <a:gd name="connsiteX14" fmla="*/ 2219931 w 7605905"/>
              <a:gd name="connsiteY14" fmla="*/ 2552920 h 3805595"/>
              <a:gd name="connsiteX15" fmla="*/ 2407961 w 7605905"/>
              <a:gd name="connsiteY15" fmla="*/ 2745964 h 3805595"/>
              <a:gd name="connsiteX16" fmla="*/ 2619587 w 7605905"/>
              <a:gd name="connsiteY16" fmla="*/ 2541870 h 3805595"/>
              <a:gd name="connsiteX17" fmla="*/ 2816891 w 7605905"/>
              <a:gd name="connsiteY17" fmla="*/ 2470127 h 3805595"/>
              <a:gd name="connsiteX18" fmla="*/ 3063573 w 7605905"/>
              <a:gd name="connsiteY18" fmla="*/ 2287684 h 3805595"/>
              <a:gd name="connsiteX19" fmla="*/ 3285032 w 7605905"/>
              <a:gd name="connsiteY19" fmla="*/ 2224314 h 3805595"/>
              <a:gd name="connsiteX20" fmla="*/ 3715332 w 7605905"/>
              <a:gd name="connsiteY20" fmla="*/ 1703491 h 3805595"/>
              <a:gd name="connsiteX21" fmla="*/ 3925116 w 7605905"/>
              <a:gd name="connsiteY21" fmla="*/ 1661659 h 3805595"/>
              <a:gd name="connsiteX22" fmla="*/ 4148850 w 7605905"/>
              <a:gd name="connsiteY22" fmla="*/ 1562662 h 3805595"/>
              <a:gd name="connsiteX23" fmla="*/ 4371047 w 7605905"/>
              <a:gd name="connsiteY23" fmla="*/ 1612763 h 3805595"/>
              <a:gd name="connsiteX24" fmla="*/ 4544958 w 7605905"/>
              <a:gd name="connsiteY24" fmla="*/ 1428738 h 3805595"/>
              <a:gd name="connsiteX25" fmla="*/ 4788549 w 7605905"/>
              <a:gd name="connsiteY25" fmla="*/ 1263007 h 3805595"/>
              <a:gd name="connsiteX26" fmla="*/ 5125834 w 7605905"/>
              <a:gd name="connsiteY26" fmla="*/ 1682387 h 3805595"/>
              <a:gd name="connsiteX27" fmla="*/ 5227409 w 7605905"/>
              <a:gd name="connsiteY27" fmla="*/ 1738839 h 3805595"/>
              <a:gd name="connsiteX28" fmla="*/ 5560704 w 7605905"/>
              <a:gd name="connsiteY28" fmla="*/ 1452471 h 3805595"/>
              <a:gd name="connsiteX29" fmla="*/ 5876712 w 7605905"/>
              <a:gd name="connsiteY29" fmla="*/ 1077100 h 3805595"/>
              <a:gd name="connsiteX30" fmla="*/ 6068731 w 7605905"/>
              <a:gd name="connsiteY30" fmla="*/ 1192030 h 3805595"/>
              <a:gd name="connsiteX31" fmla="*/ 6202655 w 7605905"/>
              <a:gd name="connsiteY31" fmla="*/ 925346 h 3805595"/>
              <a:gd name="connsiteX32" fmla="*/ 6456236 w 7605905"/>
              <a:gd name="connsiteY32" fmla="*/ 879856 h 3805595"/>
              <a:gd name="connsiteX33" fmla="*/ 6675648 w 7605905"/>
              <a:gd name="connsiteY33" fmla="*/ 729405 h 3805595"/>
              <a:gd name="connsiteX34" fmla="*/ 6908213 w 7605905"/>
              <a:gd name="connsiteY34" fmla="*/ 449271 h 3805595"/>
              <a:gd name="connsiteX35" fmla="*/ 7146062 w 7605905"/>
              <a:gd name="connsiteY35" fmla="*/ 623694 h 3805595"/>
              <a:gd name="connsiteX36" fmla="*/ 7352199 w 7605905"/>
              <a:gd name="connsiteY36" fmla="*/ 549697 h 3805595"/>
              <a:gd name="connsiteX37" fmla="*/ 7605905 w 7605905"/>
              <a:gd name="connsiteY37" fmla="*/ 0 h 3805595"/>
              <a:gd name="connsiteX0" fmla="*/ 7605905 w 7605905"/>
              <a:gd name="connsiteY0" fmla="*/ 0 h 3805595"/>
              <a:gd name="connsiteX1" fmla="*/ 7600620 w 7605905"/>
              <a:gd name="connsiteY1" fmla="*/ 3805595 h 3805595"/>
              <a:gd name="connsiteX2" fmla="*/ 0 w 7605905"/>
              <a:gd name="connsiteY2" fmla="*/ 3805595 h 3805595"/>
              <a:gd name="connsiteX3" fmla="*/ 0 w 7605905"/>
              <a:gd name="connsiteY3" fmla="*/ 3668171 h 3805595"/>
              <a:gd name="connsiteX4" fmla="*/ 55435 w 7605905"/>
              <a:gd name="connsiteY4" fmla="*/ 3636208 h 3805595"/>
              <a:gd name="connsiteX5" fmla="*/ 227279 w 7605905"/>
              <a:gd name="connsiteY5" fmla="*/ 3562076 h 3805595"/>
              <a:gd name="connsiteX6" fmla="*/ 502127 w 7605905"/>
              <a:gd name="connsiteY6" fmla="*/ 3493422 h 3805595"/>
              <a:gd name="connsiteX7" fmla="*/ 793036 w 7605905"/>
              <a:gd name="connsiteY7" fmla="*/ 3482794 h 3805595"/>
              <a:gd name="connsiteX8" fmla="*/ 898442 w 7605905"/>
              <a:gd name="connsiteY8" fmla="*/ 3477507 h 3805595"/>
              <a:gd name="connsiteX9" fmla="*/ 1114432 w 7605905"/>
              <a:gd name="connsiteY9" fmla="*/ 3149708 h 3805595"/>
              <a:gd name="connsiteX10" fmla="*/ 1558930 w 7605905"/>
              <a:gd name="connsiteY10" fmla="*/ 2747238 h 3805595"/>
              <a:gd name="connsiteX11" fmla="*/ 1886440 w 7605905"/>
              <a:gd name="connsiteY11" fmla="*/ 2573479 h 3805595"/>
              <a:gd name="connsiteX12" fmla="*/ 2070187 w 7605905"/>
              <a:gd name="connsiteY12" fmla="*/ 2535479 h 3805595"/>
              <a:gd name="connsiteX13" fmla="*/ 2143579 w 7605905"/>
              <a:gd name="connsiteY13" fmla="*/ 2520217 h 3805595"/>
              <a:gd name="connsiteX14" fmla="*/ 2219931 w 7605905"/>
              <a:gd name="connsiteY14" fmla="*/ 2552920 h 3805595"/>
              <a:gd name="connsiteX15" fmla="*/ 2407961 w 7605905"/>
              <a:gd name="connsiteY15" fmla="*/ 2745964 h 3805595"/>
              <a:gd name="connsiteX16" fmla="*/ 2619587 w 7605905"/>
              <a:gd name="connsiteY16" fmla="*/ 2541870 h 3805595"/>
              <a:gd name="connsiteX17" fmla="*/ 2816891 w 7605905"/>
              <a:gd name="connsiteY17" fmla="*/ 2470127 h 3805595"/>
              <a:gd name="connsiteX18" fmla="*/ 3063573 w 7605905"/>
              <a:gd name="connsiteY18" fmla="*/ 2287684 h 3805595"/>
              <a:gd name="connsiteX19" fmla="*/ 3285032 w 7605905"/>
              <a:gd name="connsiteY19" fmla="*/ 2224314 h 3805595"/>
              <a:gd name="connsiteX20" fmla="*/ 3715332 w 7605905"/>
              <a:gd name="connsiteY20" fmla="*/ 1703491 h 3805595"/>
              <a:gd name="connsiteX21" fmla="*/ 3925116 w 7605905"/>
              <a:gd name="connsiteY21" fmla="*/ 1661659 h 3805595"/>
              <a:gd name="connsiteX22" fmla="*/ 4148850 w 7605905"/>
              <a:gd name="connsiteY22" fmla="*/ 1562662 h 3805595"/>
              <a:gd name="connsiteX23" fmla="*/ 4371047 w 7605905"/>
              <a:gd name="connsiteY23" fmla="*/ 1612763 h 3805595"/>
              <a:gd name="connsiteX24" fmla="*/ 4544958 w 7605905"/>
              <a:gd name="connsiteY24" fmla="*/ 1428738 h 3805595"/>
              <a:gd name="connsiteX25" fmla="*/ 4788549 w 7605905"/>
              <a:gd name="connsiteY25" fmla="*/ 1263007 h 3805595"/>
              <a:gd name="connsiteX26" fmla="*/ 5125834 w 7605905"/>
              <a:gd name="connsiteY26" fmla="*/ 1682387 h 3805595"/>
              <a:gd name="connsiteX27" fmla="*/ 5227409 w 7605905"/>
              <a:gd name="connsiteY27" fmla="*/ 1738839 h 3805595"/>
              <a:gd name="connsiteX28" fmla="*/ 5560704 w 7605905"/>
              <a:gd name="connsiteY28" fmla="*/ 1452471 h 3805595"/>
              <a:gd name="connsiteX29" fmla="*/ 5876712 w 7605905"/>
              <a:gd name="connsiteY29" fmla="*/ 1077100 h 3805595"/>
              <a:gd name="connsiteX30" fmla="*/ 6354285 w 7605905"/>
              <a:gd name="connsiteY30" fmla="*/ 1283515 h 3805595"/>
              <a:gd name="connsiteX31" fmla="*/ 6202655 w 7605905"/>
              <a:gd name="connsiteY31" fmla="*/ 925346 h 3805595"/>
              <a:gd name="connsiteX32" fmla="*/ 6456236 w 7605905"/>
              <a:gd name="connsiteY32" fmla="*/ 879856 h 3805595"/>
              <a:gd name="connsiteX33" fmla="*/ 6675648 w 7605905"/>
              <a:gd name="connsiteY33" fmla="*/ 729405 h 3805595"/>
              <a:gd name="connsiteX34" fmla="*/ 6908213 w 7605905"/>
              <a:gd name="connsiteY34" fmla="*/ 449271 h 3805595"/>
              <a:gd name="connsiteX35" fmla="*/ 7146062 w 7605905"/>
              <a:gd name="connsiteY35" fmla="*/ 623694 h 3805595"/>
              <a:gd name="connsiteX36" fmla="*/ 7352199 w 7605905"/>
              <a:gd name="connsiteY36" fmla="*/ 549697 h 3805595"/>
              <a:gd name="connsiteX37" fmla="*/ 7605905 w 7605905"/>
              <a:gd name="connsiteY37" fmla="*/ 0 h 3805595"/>
              <a:gd name="connsiteX0" fmla="*/ 7605905 w 7605905"/>
              <a:gd name="connsiteY0" fmla="*/ 0 h 3805595"/>
              <a:gd name="connsiteX1" fmla="*/ 7600620 w 7605905"/>
              <a:gd name="connsiteY1" fmla="*/ 3805595 h 3805595"/>
              <a:gd name="connsiteX2" fmla="*/ 0 w 7605905"/>
              <a:gd name="connsiteY2" fmla="*/ 3805595 h 3805595"/>
              <a:gd name="connsiteX3" fmla="*/ 0 w 7605905"/>
              <a:gd name="connsiteY3" fmla="*/ 3668171 h 3805595"/>
              <a:gd name="connsiteX4" fmla="*/ 55435 w 7605905"/>
              <a:gd name="connsiteY4" fmla="*/ 3636208 h 3805595"/>
              <a:gd name="connsiteX5" fmla="*/ 227279 w 7605905"/>
              <a:gd name="connsiteY5" fmla="*/ 3562076 h 3805595"/>
              <a:gd name="connsiteX6" fmla="*/ 502127 w 7605905"/>
              <a:gd name="connsiteY6" fmla="*/ 3493422 h 3805595"/>
              <a:gd name="connsiteX7" fmla="*/ 793036 w 7605905"/>
              <a:gd name="connsiteY7" fmla="*/ 3482794 h 3805595"/>
              <a:gd name="connsiteX8" fmla="*/ 898442 w 7605905"/>
              <a:gd name="connsiteY8" fmla="*/ 3477507 h 3805595"/>
              <a:gd name="connsiteX9" fmla="*/ 1114432 w 7605905"/>
              <a:gd name="connsiteY9" fmla="*/ 3149708 h 3805595"/>
              <a:gd name="connsiteX10" fmla="*/ 1558930 w 7605905"/>
              <a:gd name="connsiteY10" fmla="*/ 2747238 h 3805595"/>
              <a:gd name="connsiteX11" fmla="*/ 1886440 w 7605905"/>
              <a:gd name="connsiteY11" fmla="*/ 2573479 h 3805595"/>
              <a:gd name="connsiteX12" fmla="*/ 2070187 w 7605905"/>
              <a:gd name="connsiteY12" fmla="*/ 2535479 h 3805595"/>
              <a:gd name="connsiteX13" fmla="*/ 2143579 w 7605905"/>
              <a:gd name="connsiteY13" fmla="*/ 2520217 h 3805595"/>
              <a:gd name="connsiteX14" fmla="*/ 2219931 w 7605905"/>
              <a:gd name="connsiteY14" fmla="*/ 2552920 h 3805595"/>
              <a:gd name="connsiteX15" fmla="*/ 2407961 w 7605905"/>
              <a:gd name="connsiteY15" fmla="*/ 2745964 h 3805595"/>
              <a:gd name="connsiteX16" fmla="*/ 2619587 w 7605905"/>
              <a:gd name="connsiteY16" fmla="*/ 2541870 h 3805595"/>
              <a:gd name="connsiteX17" fmla="*/ 2816891 w 7605905"/>
              <a:gd name="connsiteY17" fmla="*/ 2470127 h 3805595"/>
              <a:gd name="connsiteX18" fmla="*/ 3063573 w 7605905"/>
              <a:gd name="connsiteY18" fmla="*/ 2287684 h 3805595"/>
              <a:gd name="connsiteX19" fmla="*/ 3285032 w 7605905"/>
              <a:gd name="connsiteY19" fmla="*/ 2224314 h 3805595"/>
              <a:gd name="connsiteX20" fmla="*/ 3715332 w 7605905"/>
              <a:gd name="connsiteY20" fmla="*/ 1703491 h 3805595"/>
              <a:gd name="connsiteX21" fmla="*/ 3925116 w 7605905"/>
              <a:gd name="connsiteY21" fmla="*/ 1661659 h 3805595"/>
              <a:gd name="connsiteX22" fmla="*/ 4148850 w 7605905"/>
              <a:gd name="connsiteY22" fmla="*/ 1562662 h 3805595"/>
              <a:gd name="connsiteX23" fmla="*/ 4371047 w 7605905"/>
              <a:gd name="connsiteY23" fmla="*/ 1612763 h 3805595"/>
              <a:gd name="connsiteX24" fmla="*/ 4544958 w 7605905"/>
              <a:gd name="connsiteY24" fmla="*/ 1428738 h 3805595"/>
              <a:gd name="connsiteX25" fmla="*/ 4788549 w 7605905"/>
              <a:gd name="connsiteY25" fmla="*/ 1263007 h 3805595"/>
              <a:gd name="connsiteX26" fmla="*/ 5125834 w 7605905"/>
              <a:gd name="connsiteY26" fmla="*/ 1682387 h 3805595"/>
              <a:gd name="connsiteX27" fmla="*/ 5227409 w 7605905"/>
              <a:gd name="connsiteY27" fmla="*/ 1738839 h 3805595"/>
              <a:gd name="connsiteX28" fmla="*/ 5560704 w 7605905"/>
              <a:gd name="connsiteY28" fmla="*/ 1452471 h 3805595"/>
              <a:gd name="connsiteX29" fmla="*/ 5876712 w 7605905"/>
              <a:gd name="connsiteY29" fmla="*/ 1077100 h 3805595"/>
              <a:gd name="connsiteX30" fmla="*/ 6122609 w 7605905"/>
              <a:gd name="connsiteY30" fmla="*/ 1105927 h 3805595"/>
              <a:gd name="connsiteX31" fmla="*/ 6202655 w 7605905"/>
              <a:gd name="connsiteY31" fmla="*/ 925346 h 3805595"/>
              <a:gd name="connsiteX32" fmla="*/ 6456236 w 7605905"/>
              <a:gd name="connsiteY32" fmla="*/ 879856 h 3805595"/>
              <a:gd name="connsiteX33" fmla="*/ 6675648 w 7605905"/>
              <a:gd name="connsiteY33" fmla="*/ 729405 h 3805595"/>
              <a:gd name="connsiteX34" fmla="*/ 6908213 w 7605905"/>
              <a:gd name="connsiteY34" fmla="*/ 449271 h 3805595"/>
              <a:gd name="connsiteX35" fmla="*/ 7146062 w 7605905"/>
              <a:gd name="connsiteY35" fmla="*/ 623694 h 3805595"/>
              <a:gd name="connsiteX36" fmla="*/ 7352199 w 7605905"/>
              <a:gd name="connsiteY36" fmla="*/ 549697 h 3805595"/>
              <a:gd name="connsiteX37" fmla="*/ 7605905 w 7605905"/>
              <a:gd name="connsiteY37" fmla="*/ 0 h 3805595"/>
              <a:gd name="connsiteX0" fmla="*/ 7605905 w 7605905"/>
              <a:gd name="connsiteY0" fmla="*/ 0 h 3805595"/>
              <a:gd name="connsiteX1" fmla="*/ 7600620 w 7605905"/>
              <a:gd name="connsiteY1" fmla="*/ 3805595 h 3805595"/>
              <a:gd name="connsiteX2" fmla="*/ 0 w 7605905"/>
              <a:gd name="connsiteY2" fmla="*/ 3805595 h 3805595"/>
              <a:gd name="connsiteX3" fmla="*/ 0 w 7605905"/>
              <a:gd name="connsiteY3" fmla="*/ 3668171 h 3805595"/>
              <a:gd name="connsiteX4" fmla="*/ 55435 w 7605905"/>
              <a:gd name="connsiteY4" fmla="*/ 3636208 h 3805595"/>
              <a:gd name="connsiteX5" fmla="*/ 227279 w 7605905"/>
              <a:gd name="connsiteY5" fmla="*/ 3562076 h 3805595"/>
              <a:gd name="connsiteX6" fmla="*/ 502127 w 7605905"/>
              <a:gd name="connsiteY6" fmla="*/ 3493422 h 3805595"/>
              <a:gd name="connsiteX7" fmla="*/ 793036 w 7605905"/>
              <a:gd name="connsiteY7" fmla="*/ 3482794 h 3805595"/>
              <a:gd name="connsiteX8" fmla="*/ 898442 w 7605905"/>
              <a:gd name="connsiteY8" fmla="*/ 3477507 h 3805595"/>
              <a:gd name="connsiteX9" fmla="*/ 1114432 w 7605905"/>
              <a:gd name="connsiteY9" fmla="*/ 3149708 h 3805595"/>
              <a:gd name="connsiteX10" fmla="*/ 1558930 w 7605905"/>
              <a:gd name="connsiteY10" fmla="*/ 2747238 h 3805595"/>
              <a:gd name="connsiteX11" fmla="*/ 1886440 w 7605905"/>
              <a:gd name="connsiteY11" fmla="*/ 2573479 h 3805595"/>
              <a:gd name="connsiteX12" fmla="*/ 2070187 w 7605905"/>
              <a:gd name="connsiteY12" fmla="*/ 2535479 h 3805595"/>
              <a:gd name="connsiteX13" fmla="*/ 2143579 w 7605905"/>
              <a:gd name="connsiteY13" fmla="*/ 2520217 h 3805595"/>
              <a:gd name="connsiteX14" fmla="*/ 2219931 w 7605905"/>
              <a:gd name="connsiteY14" fmla="*/ 2552920 h 3805595"/>
              <a:gd name="connsiteX15" fmla="*/ 2407961 w 7605905"/>
              <a:gd name="connsiteY15" fmla="*/ 2745964 h 3805595"/>
              <a:gd name="connsiteX16" fmla="*/ 2619587 w 7605905"/>
              <a:gd name="connsiteY16" fmla="*/ 2541870 h 3805595"/>
              <a:gd name="connsiteX17" fmla="*/ 2816891 w 7605905"/>
              <a:gd name="connsiteY17" fmla="*/ 2470127 h 3805595"/>
              <a:gd name="connsiteX18" fmla="*/ 3063573 w 7605905"/>
              <a:gd name="connsiteY18" fmla="*/ 2287684 h 3805595"/>
              <a:gd name="connsiteX19" fmla="*/ 3285032 w 7605905"/>
              <a:gd name="connsiteY19" fmla="*/ 2224314 h 3805595"/>
              <a:gd name="connsiteX20" fmla="*/ 3715332 w 7605905"/>
              <a:gd name="connsiteY20" fmla="*/ 1703491 h 3805595"/>
              <a:gd name="connsiteX21" fmla="*/ 3925116 w 7605905"/>
              <a:gd name="connsiteY21" fmla="*/ 1661659 h 3805595"/>
              <a:gd name="connsiteX22" fmla="*/ 4148850 w 7605905"/>
              <a:gd name="connsiteY22" fmla="*/ 1562662 h 3805595"/>
              <a:gd name="connsiteX23" fmla="*/ 4371047 w 7605905"/>
              <a:gd name="connsiteY23" fmla="*/ 1612763 h 3805595"/>
              <a:gd name="connsiteX24" fmla="*/ 4544958 w 7605905"/>
              <a:gd name="connsiteY24" fmla="*/ 1428738 h 3805595"/>
              <a:gd name="connsiteX25" fmla="*/ 4788549 w 7605905"/>
              <a:gd name="connsiteY25" fmla="*/ 1263007 h 3805595"/>
              <a:gd name="connsiteX26" fmla="*/ 5125834 w 7605905"/>
              <a:gd name="connsiteY26" fmla="*/ 1682387 h 3805595"/>
              <a:gd name="connsiteX27" fmla="*/ 5227409 w 7605905"/>
              <a:gd name="connsiteY27" fmla="*/ 1738839 h 3805595"/>
              <a:gd name="connsiteX28" fmla="*/ 5560704 w 7605905"/>
              <a:gd name="connsiteY28" fmla="*/ 1452471 h 3805595"/>
              <a:gd name="connsiteX29" fmla="*/ 5876712 w 7605905"/>
              <a:gd name="connsiteY29" fmla="*/ 1077100 h 3805595"/>
              <a:gd name="connsiteX30" fmla="*/ 6122609 w 7605905"/>
              <a:gd name="connsiteY30" fmla="*/ 1105927 h 3805595"/>
              <a:gd name="connsiteX31" fmla="*/ 6375065 w 7605905"/>
              <a:gd name="connsiteY31" fmla="*/ 989924 h 3805595"/>
              <a:gd name="connsiteX32" fmla="*/ 6456236 w 7605905"/>
              <a:gd name="connsiteY32" fmla="*/ 879856 h 3805595"/>
              <a:gd name="connsiteX33" fmla="*/ 6675648 w 7605905"/>
              <a:gd name="connsiteY33" fmla="*/ 729405 h 3805595"/>
              <a:gd name="connsiteX34" fmla="*/ 6908213 w 7605905"/>
              <a:gd name="connsiteY34" fmla="*/ 449271 h 3805595"/>
              <a:gd name="connsiteX35" fmla="*/ 7146062 w 7605905"/>
              <a:gd name="connsiteY35" fmla="*/ 623694 h 3805595"/>
              <a:gd name="connsiteX36" fmla="*/ 7352199 w 7605905"/>
              <a:gd name="connsiteY36" fmla="*/ 549697 h 3805595"/>
              <a:gd name="connsiteX37" fmla="*/ 7605905 w 7605905"/>
              <a:gd name="connsiteY37" fmla="*/ 0 h 3805595"/>
              <a:gd name="connsiteX0" fmla="*/ 7605905 w 7605905"/>
              <a:gd name="connsiteY0" fmla="*/ 0 h 3805595"/>
              <a:gd name="connsiteX1" fmla="*/ 7600620 w 7605905"/>
              <a:gd name="connsiteY1" fmla="*/ 3805595 h 3805595"/>
              <a:gd name="connsiteX2" fmla="*/ 0 w 7605905"/>
              <a:gd name="connsiteY2" fmla="*/ 3805595 h 3805595"/>
              <a:gd name="connsiteX3" fmla="*/ 0 w 7605905"/>
              <a:gd name="connsiteY3" fmla="*/ 3668171 h 3805595"/>
              <a:gd name="connsiteX4" fmla="*/ 55435 w 7605905"/>
              <a:gd name="connsiteY4" fmla="*/ 3636208 h 3805595"/>
              <a:gd name="connsiteX5" fmla="*/ 227279 w 7605905"/>
              <a:gd name="connsiteY5" fmla="*/ 3562076 h 3805595"/>
              <a:gd name="connsiteX6" fmla="*/ 502127 w 7605905"/>
              <a:gd name="connsiteY6" fmla="*/ 3493422 h 3805595"/>
              <a:gd name="connsiteX7" fmla="*/ 793036 w 7605905"/>
              <a:gd name="connsiteY7" fmla="*/ 3482794 h 3805595"/>
              <a:gd name="connsiteX8" fmla="*/ 898442 w 7605905"/>
              <a:gd name="connsiteY8" fmla="*/ 3477507 h 3805595"/>
              <a:gd name="connsiteX9" fmla="*/ 1114432 w 7605905"/>
              <a:gd name="connsiteY9" fmla="*/ 3149708 h 3805595"/>
              <a:gd name="connsiteX10" fmla="*/ 1558930 w 7605905"/>
              <a:gd name="connsiteY10" fmla="*/ 2747238 h 3805595"/>
              <a:gd name="connsiteX11" fmla="*/ 1886440 w 7605905"/>
              <a:gd name="connsiteY11" fmla="*/ 2573479 h 3805595"/>
              <a:gd name="connsiteX12" fmla="*/ 2070187 w 7605905"/>
              <a:gd name="connsiteY12" fmla="*/ 2535479 h 3805595"/>
              <a:gd name="connsiteX13" fmla="*/ 2143579 w 7605905"/>
              <a:gd name="connsiteY13" fmla="*/ 2520217 h 3805595"/>
              <a:gd name="connsiteX14" fmla="*/ 2219931 w 7605905"/>
              <a:gd name="connsiteY14" fmla="*/ 2552920 h 3805595"/>
              <a:gd name="connsiteX15" fmla="*/ 2407961 w 7605905"/>
              <a:gd name="connsiteY15" fmla="*/ 2745964 h 3805595"/>
              <a:gd name="connsiteX16" fmla="*/ 2619587 w 7605905"/>
              <a:gd name="connsiteY16" fmla="*/ 2541870 h 3805595"/>
              <a:gd name="connsiteX17" fmla="*/ 2816891 w 7605905"/>
              <a:gd name="connsiteY17" fmla="*/ 2470127 h 3805595"/>
              <a:gd name="connsiteX18" fmla="*/ 3063573 w 7605905"/>
              <a:gd name="connsiteY18" fmla="*/ 2287684 h 3805595"/>
              <a:gd name="connsiteX19" fmla="*/ 3285032 w 7605905"/>
              <a:gd name="connsiteY19" fmla="*/ 2224314 h 3805595"/>
              <a:gd name="connsiteX20" fmla="*/ 3715332 w 7605905"/>
              <a:gd name="connsiteY20" fmla="*/ 1703491 h 3805595"/>
              <a:gd name="connsiteX21" fmla="*/ 3925116 w 7605905"/>
              <a:gd name="connsiteY21" fmla="*/ 1661659 h 3805595"/>
              <a:gd name="connsiteX22" fmla="*/ 4148850 w 7605905"/>
              <a:gd name="connsiteY22" fmla="*/ 1562662 h 3805595"/>
              <a:gd name="connsiteX23" fmla="*/ 4371047 w 7605905"/>
              <a:gd name="connsiteY23" fmla="*/ 1612763 h 3805595"/>
              <a:gd name="connsiteX24" fmla="*/ 4544958 w 7605905"/>
              <a:gd name="connsiteY24" fmla="*/ 1428738 h 3805595"/>
              <a:gd name="connsiteX25" fmla="*/ 4788549 w 7605905"/>
              <a:gd name="connsiteY25" fmla="*/ 1263007 h 3805595"/>
              <a:gd name="connsiteX26" fmla="*/ 5125834 w 7605905"/>
              <a:gd name="connsiteY26" fmla="*/ 1682387 h 3805595"/>
              <a:gd name="connsiteX27" fmla="*/ 5227409 w 7605905"/>
              <a:gd name="connsiteY27" fmla="*/ 1738839 h 3805595"/>
              <a:gd name="connsiteX28" fmla="*/ 5560704 w 7605905"/>
              <a:gd name="connsiteY28" fmla="*/ 1452471 h 3805595"/>
              <a:gd name="connsiteX29" fmla="*/ 5876712 w 7605905"/>
              <a:gd name="connsiteY29" fmla="*/ 1077100 h 3805595"/>
              <a:gd name="connsiteX30" fmla="*/ 6122609 w 7605905"/>
              <a:gd name="connsiteY30" fmla="*/ 1105927 h 3805595"/>
              <a:gd name="connsiteX31" fmla="*/ 6331963 w 7605905"/>
              <a:gd name="connsiteY31" fmla="*/ 919965 h 3805595"/>
              <a:gd name="connsiteX32" fmla="*/ 6456236 w 7605905"/>
              <a:gd name="connsiteY32" fmla="*/ 879856 h 3805595"/>
              <a:gd name="connsiteX33" fmla="*/ 6675648 w 7605905"/>
              <a:gd name="connsiteY33" fmla="*/ 729405 h 3805595"/>
              <a:gd name="connsiteX34" fmla="*/ 6908213 w 7605905"/>
              <a:gd name="connsiteY34" fmla="*/ 449271 h 3805595"/>
              <a:gd name="connsiteX35" fmla="*/ 7146062 w 7605905"/>
              <a:gd name="connsiteY35" fmla="*/ 623694 h 3805595"/>
              <a:gd name="connsiteX36" fmla="*/ 7352199 w 7605905"/>
              <a:gd name="connsiteY36" fmla="*/ 549697 h 3805595"/>
              <a:gd name="connsiteX37" fmla="*/ 7605905 w 7605905"/>
              <a:gd name="connsiteY37" fmla="*/ 0 h 3805595"/>
              <a:gd name="connsiteX0" fmla="*/ 7605905 w 7605905"/>
              <a:gd name="connsiteY0" fmla="*/ 0 h 3805595"/>
              <a:gd name="connsiteX1" fmla="*/ 7600620 w 7605905"/>
              <a:gd name="connsiteY1" fmla="*/ 3805595 h 3805595"/>
              <a:gd name="connsiteX2" fmla="*/ 0 w 7605905"/>
              <a:gd name="connsiteY2" fmla="*/ 3805595 h 3805595"/>
              <a:gd name="connsiteX3" fmla="*/ 0 w 7605905"/>
              <a:gd name="connsiteY3" fmla="*/ 3668171 h 3805595"/>
              <a:gd name="connsiteX4" fmla="*/ 55435 w 7605905"/>
              <a:gd name="connsiteY4" fmla="*/ 3636208 h 3805595"/>
              <a:gd name="connsiteX5" fmla="*/ 227279 w 7605905"/>
              <a:gd name="connsiteY5" fmla="*/ 3562076 h 3805595"/>
              <a:gd name="connsiteX6" fmla="*/ 502127 w 7605905"/>
              <a:gd name="connsiteY6" fmla="*/ 3493422 h 3805595"/>
              <a:gd name="connsiteX7" fmla="*/ 793036 w 7605905"/>
              <a:gd name="connsiteY7" fmla="*/ 3482794 h 3805595"/>
              <a:gd name="connsiteX8" fmla="*/ 898442 w 7605905"/>
              <a:gd name="connsiteY8" fmla="*/ 3477507 h 3805595"/>
              <a:gd name="connsiteX9" fmla="*/ 1114432 w 7605905"/>
              <a:gd name="connsiteY9" fmla="*/ 3149708 h 3805595"/>
              <a:gd name="connsiteX10" fmla="*/ 1558930 w 7605905"/>
              <a:gd name="connsiteY10" fmla="*/ 2747238 h 3805595"/>
              <a:gd name="connsiteX11" fmla="*/ 1886440 w 7605905"/>
              <a:gd name="connsiteY11" fmla="*/ 2573479 h 3805595"/>
              <a:gd name="connsiteX12" fmla="*/ 2070187 w 7605905"/>
              <a:gd name="connsiteY12" fmla="*/ 2535479 h 3805595"/>
              <a:gd name="connsiteX13" fmla="*/ 2143579 w 7605905"/>
              <a:gd name="connsiteY13" fmla="*/ 2520217 h 3805595"/>
              <a:gd name="connsiteX14" fmla="*/ 2219931 w 7605905"/>
              <a:gd name="connsiteY14" fmla="*/ 2552920 h 3805595"/>
              <a:gd name="connsiteX15" fmla="*/ 2407961 w 7605905"/>
              <a:gd name="connsiteY15" fmla="*/ 2745964 h 3805595"/>
              <a:gd name="connsiteX16" fmla="*/ 2619587 w 7605905"/>
              <a:gd name="connsiteY16" fmla="*/ 2541870 h 3805595"/>
              <a:gd name="connsiteX17" fmla="*/ 2816891 w 7605905"/>
              <a:gd name="connsiteY17" fmla="*/ 2470127 h 3805595"/>
              <a:gd name="connsiteX18" fmla="*/ 3063573 w 7605905"/>
              <a:gd name="connsiteY18" fmla="*/ 2287684 h 3805595"/>
              <a:gd name="connsiteX19" fmla="*/ 3285032 w 7605905"/>
              <a:gd name="connsiteY19" fmla="*/ 2224314 h 3805595"/>
              <a:gd name="connsiteX20" fmla="*/ 3715332 w 7605905"/>
              <a:gd name="connsiteY20" fmla="*/ 1703491 h 3805595"/>
              <a:gd name="connsiteX21" fmla="*/ 3925116 w 7605905"/>
              <a:gd name="connsiteY21" fmla="*/ 1661659 h 3805595"/>
              <a:gd name="connsiteX22" fmla="*/ 4148850 w 7605905"/>
              <a:gd name="connsiteY22" fmla="*/ 1562662 h 3805595"/>
              <a:gd name="connsiteX23" fmla="*/ 4371047 w 7605905"/>
              <a:gd name="connsiteY23" fmla="*/ 1612763 h 3805595"/>
              <a:gd name="connsiteX24" fmla="*/ 4544958 w 7605905"/>
              <a:gd name="connsiteY24" fmla="*/ 1428738 h 3805595"/>
              <a:gd name="connsiteX25" fmla="*/ 4788549 w 7605905"/>
              <a:gd name="connsiteY25" fmla="*/ 1263007 h 3805595"/>
              <a:gd name="connsiteX26" fmla="*/ 5125834 w 7605905"/>
              <a:gd name="connsiteY26" fmla="*/ 1682387 h 3805595"/>
              <a:gd name="connsiteX27" fmla="*/ 5227409 w 7605905"/>
              <a:gd name="connsiteY27" fmla="*/ 1738839 h 3805595"/>
              <a:gd name="connsiteX28" fmla="*/ 5560704 w 7605905"/>
              <a:gd name="connsiteY28" fmla="*/ 1452471 h 3805595"/>
              <a:gd name="connsiteX29" fmla="*/ 5876712 w 7605905"/>
              <a:gd name="connsiteY29" fmla="*/ 1077100 h 3805595"/>
              <a:gd name="connsiteX30" fmla="*/ 6122609 w 7605905"/>
              <a:gd name="connsiteY30" fmla="*/ 1105927 h 3805595"/>
              <a:gd name="connsiteX31" fmla="*/ 6331963 w 7605905"/>
              <a:gd name="connsiteY31" fmla="*/ 919965 h 3805595"/>
              <a:gd name="connsiteX32" fmla="*/ 6526278 w 7605905"/>
              <a:gd name="connsiteY32" fmla="*/ 675361 h 3805595"/>
              <a:gd name="connsiteX33" fmla="*/ 6675648 w 7605905"/>
              <a:gd name="connsiteY33" fmla="*/ 729405 h 3805595"/>
              <a:gd name="connsiteX34" fmla="*/ 6908213 w 7605905"/>
              <a:gd name="connsiteY34" fmla="*/ 449271 h 3805595"/>
              <a:gd name="connsiteX35" fmla="*/ 7146062 w 7605905"/>
              <a:gd name="connsiteY35" fmla="*/ 623694 h 3805595"/>
              <a:gd name="connsiteX36" fmla="*/ 7352199 w 7605905"/>
              <a:gd name="connsiteY36" fmla="*/ 549697 h 3805595"/>
              <a:gd name="connsiteX37" fmla="*/ 7605905 w 7605905"/>
              <a:gd name="connsiteY37" fmla="*/ 0 h 3805595"/>
              <a:gd name="connsiteX0" fmla="*/ 7605905 w 7605905"/>
              <a:gd name="connsiteY0" fmla="*/ 0 h 3805595"/>
              <a:gd name="connsiteX1" fmla="*/ 7600620 w 7605905"/>
              <a:gd name="connsiteY1" fmla="*/ 3805595 h 3805595"/>
              <a:gd name="connsiteX2" fmla="*/ 0 w 7605905"/>
              <a:gd name="connsiteY2" fmla="*/ 3805595 h 3805595"/>
              <a:gd name="connsiteX3" fmla="*/ 0 w 7605905"/>
              <a:gd name="connsiteY3" fmla="*/ 3668171 h 3805595"/>
              <a:gd name="connsiteX4" fmla="*/ 55435 w 7605905"/>
              <a:gd name="connsiteY4" fmla="*/ 3636208 h 3805595"/>
              <a:gd name="connsiteX5" fmla="*/ 227279 w 7605905"/>
              <a:gd name="connsiteY5" fmla="*/ 3562076 h 3805595"/>
              <a:gd name="connsiteX6" fmla="*/ 502127 w 7605905"/>
              <a:gd name="connsiteY6" fmla="*/ 3493422 h 3805595"/>
              <a:gd name="connsiteX7" fmla="*/ 793036 w 7605905"/>
              <a:gd name="connsiteY7" fmla="*/ 3482794 h 3805595"/>
              <a:gd name="connsiteX8" fmla="*/ 898442 w 7605905"/>
              <a:gd name="connsiteY8" fmla="*/ 3477507 h 3805595"/>
              <a:gd name="connsiteX9" fmla="*/ 1114432 w 7605905"/>
              <a:gd name="connsiteY9" fmla="*/ 3149708 h 3805595"/>
              <a:gd name="connsiteX10" fmla="*/ 1558930 w 7605905"/>
              <a:gd name="connsiteY10" fmla="*/ 2747238 h 3805595"/>
              <a:gd name="connsiteX11" fmla="*/ 1886440 w 7605905"/>
              <a:gd name="connsiteY11" fmla="*/ 2573479 h 3805595"/>
              <a:gd name="connsiteX12" fmla="*/ 2070187 w 7605905"/>
              <a:gd name="connsiteY12" fmla="*/ 2535479 h 3805595"/>
              <a:gd name="connsiteX13" fmla="*/ 2143579 w 7605905"/>
              <a:gd name="connsiteY13" fmla="*/ 2520217 h 3805595"/>
              <a:gd name="connsiteX14" fmla="*/ 2219931 w 7605905"/>
              <a:gd name="connsiteY14" fmla="*/ 2552920 h 3805595"/>
              <a:gd name="connsiteX15" fmla="*/ 2407961 w 7605905"/>
              <a:gd name="connsiteY15" fmla="*/ 2745964 h 3805595"/>
              <a:gd name="connsiteX16" fmla="*/ 2619587 w 7605905"/>
              <a:gd name="connsiteY16" fmla="*/ 2541870 h 3805595"/>
              <a:gd name="connsiteX17" fmla="*/ 2816891 w 7605905"/>
              <a:gd name="connsiteY17" fmla="*/ 2470127 h 3805595"/>
              <a:gd name="connsiteX18" fmla="*/ 3063573 w 7605905"/>
              <a:gd name="connsiteY18" fmla="*/ 2287684 h 3805595"/>
              <a:gd name="connsiteX19" fmla="*/ 3285032 w 7605905"/>
              <a:gd name="connsiteY19" fmla="*/ 2224314 h 3805595"/>
              <a:gd name="connsiteX20" fmla="*/ 3715332 w 7605905"/>
              <a:gd name="connsiteY20" fmla="*/ 1703491 h 3805595"/>
              <a:gd name="connsiteX21" fmla="*/ 3925116 w 7605905"/>
              <a:gd name="connsiteY21" fmla="*/ 1661659 h 3805595"/>
              <a:gd name="connsiteX22" fmla="*/ 4148850 w 7605905"/>
              <a:gd name="connsiteY22" fmla="*/ 1562662 h 3805595"/>
              <a:gd name="connsiteX23" fmla="*/ 4371047 w 7605905"/>
              <a:gd name="connsiteY23" fmla="*/ 1612763 h 3805595"/>
              <a:gd name="connsiteX24" fmla="*/ 4544958 w 7605905"/>
              <a:gd name="connsiteY24" fmla="*/ 1428738 h 3805595"/>
              <a:gd name="connsiteX25" fmla="*/ 4788549 w 7605905"/>
              <a:gd name="connsiteY25" fmla="*/ 1263007 h 3805595"/>
              <a:gd name="connsiteX26" fmla="*/ 5125834 w 7605905"/>
              <a:gd name="connsiteY26" fmla="*/ 1682387 h 3805595"/>
              <a:gd name="connsiteX27" fmla="*/ 5227409 w 7605905"/>
              <a:gd name="connsiteY27" fmla="*/ 1738839 h 3805595"/>
              <a:gd name="connsiteX28" fmla="*/ 5560704 w 7605905"/>
              <a:gd name="connsiteY28" fmla="*/ 1452471 h 3805595"/>
              <a:gd name="connsiteX29" fmla="*/ 5876712 w 7605905"/>
              <a:gd name="connsiteY29" fmla="*/ 1077100 h 3805595"/>
              <a:gd name="connsiteX30" fmla="*/ 6122609 w 7605905"/>
              <a:gd name="connsiteY30" fmla="*/ 1105927 h 3805595"/>
              <a:gd name="connsiteX31" fmla="*/ 6331963 w 7605905"/>
              <a:gd name="connsiteY31" fmla="*/ 919965 h 3805595"/>
              <a:gd name="connsiteX32" fmla="*/ 6526278 w 7605905"/>
              <a:gd name="connsiteY32" fmla="*/ 675361 h 3805595"/>
              <a:gd name="connsiteX33" fmla="*/ 6702587 w 7605905"/>
              <a:gd name="connsiteY33" fmla="*/ 729405 h 3805595"/>
              <a:gd name="connsiteX34" fmla="*/ 6908213 w 7605905"/>
              <a:gd name="connsiteY34" fmla="*/ 449271 h 3805595"/>
              <a:gd name="connsiteX35" fmla="*/ 7146062 w 7605905"/>
              <a:gd name="connsiteY35" fmla="*/ 623694 h 3805595"/>
              <a:gd name="connsiteX36" fmla="*/ 7352199 w 7605905"/>
              <a:gd name="connsiteY36" fmla="*/ 549697 h 3805595"/>
              <a:gd name="connsiteX37" fmla="*/ 7605905 w 7605905"/>
              <a:gd name="connsiteY37" fmla="*/ 0 h 3805595"/>
              <a:gd name="connsiteX0" fmla="*/ 7605905 w 7605905"/>
              <a:gd name="connsiteY0" fmla="*/ 0 h 3805595"/>
              <a:gd name="connsiteX1" fmla="*/ 7600620 w 7605905"/>
              <a:gd name="connsiteY1" fmla="*/ 3805595 h 3805595"/>
              <a:gd name="connsiteX2" fmla="*/ 0 w 7605905"/>
              <a:gd name="connsiteY2" fmla="*/ 3805595 h 3805595"/>
              <a:gd name="connsiteX3" fmla="*/ 0 w 7605905"/>
              <a:gd name="connsiteY3" fmla="*/ 3668171 h 3805595"/>
              <a:gd name="connsiteX4" fmla="*/ 55435 w 7605905"/>
              <a:gd name="connsiteY4" fmla="*/ 3636208 h 3805595"/>
              <a:gd name="connsiteX5" fmla="*/ 227279 w 7605905"/>
              <a:gd name="connsiteY5" fmla="*/ 3562076 h 3805595"/>
              <a:gd name="connsiteX6" fmla="*/ 502127 w 7605905"/>
              <a:gd name="connsiteY6" fmla="*/ 3493422 h 3805595"/>
              <a:gd name="connsiteX7" fmla="*/ 793036 w 7605905"/>
              <a:gd name="connsiteY7" fmla="*/ 3482794 h 3805595"/>
              <a:gd name="connsiteX8" fmla="*/ 898442 w 7605905"/>
              <a:gd name="connsiteY8" fmla="*/ 3477507 h 3805595"/>
              <a:gd name="connsiteX9" fmla="*/ 1114432 w 7605905"/>
              <a:gd name="connsiteY9" fmla="*/ 3149708 h 3805595"/>
              <a:gd name="connsiteX10" fmla="*/ 1558930 w 7605905"/>
              <a:gd name="connsiteY10" fmla="*/ 2747238 h 3805595"/>
              <a:gd name="connsiteX11" fmla="*/ 1886440 w 7605905"/>
              <a:gd name="connsiteY11" fmla="*/ 2573479 h 3805595"/>
              <a:gd name="connsiteX12" fmla="*/ 2070187 w 7605905"/>
              <a:gd name="connsiteY12" fmla="*/ 2535479 h 3805595"/>
              <a:gd name="connsiteX13" fmla="*/ 2143579 w 7605905"/>
              <a:gd name="connsiteY13" fmla="*/ 2520217 h 3805595"/>
              <a:gd name="connsiteX14" fmla="*/ 2219931 w 7605905"/>
              <a:gd name="connsiteY14" fmla="*/ 2552920 h 3805595"/>
              <a:gd name="connsiteX15" fmla="*/ 2407961 w 7605905"/>
              <a:gd name="connsiteY15" fmla="*/ 2745964 h 3805595"/>
              <a:gd name="connsiteX16" fmla="*/ 2619587 w 7605905"/>
              <a:gd name="connsiteY16" fmla="*/ 2541870 h 3805595"/>
              <a:gd name="connsiteX17" fmla="*/ 2816891 w 7605905"/>
              <a:gd name="connsiteY17" fmla="*/ 2470127 h 3805595"/>
              <a:gd name="connsiteX18" fmla="*/ 3063573 w 7605905"/>
              <a:gd name="connsiteY18" fmla="*/ 2287684 h 3805595"/>
              <a:gd name="connsiteX19" fmla="*/ 3285032 w 7605905"/>
              <a:gd name="connsiteY19" fmla="*/ 2224314 h 3805595"/>
              <a:gd name="connsiteX20" fmla="*/ 3715332 w 7605905"/>
              <a:gd name="connsiteY20" fmla="*/ 1703491 h 3805595"/>
              <a:gd name="connsiteX21" fmla="*/ 3925116 w 7605905"/>
              <a:gd name="connsiteY21" fmla="*/ 1661659 h 3805595"/>
              <a:gd name="connsiteX22" fmla="*/ 4148850 w 7605905"/>
              <a:gd name="connsiteY22" fmla="*/ 1562662 h 3805595"/>
              <a:gd name="connsiteX23" fmla="*/ 4371047 w 7605905"/>
              <a:gd name="connsiteY23" fmla="*/ 1612763 h 3805595"/>
              <a:gd name="connsiteX24" fmla="*/ 4544958 w 7605905"/>
              <a:gd name="connsiteY24" fmla="*/ 1428738 h 3805595"/>
              <a:gd name="connsiteX25" fmla="*/ 4788549 w 7605905"/>
              <a:gd name="connsiteY25" fmla="*/ 1263007 h 3805595"/>
              <a:gd name="connsiteX26" fmla="*/ 5125834 w 7605905"/>
              <a:gd name="connsiteY26" fmla="*/ 1682387 h 3805595"/>
              <a:gd name="connsiteX27" fmla="*/ 5227409 w 7605905"/>
              <a:gd name="connsiteY27" fmla="*/ 1738839 h 3805595"/>
              <a:gd name="connsiteX28" fmla="*/ 5560704 w 7605905"/>
              <a:gd name="connsiteY28" fmla="*/ 1452471 h 3805595"/>
              <a:gd name="connsiteX29" fmla="*/ 5876712 w 7605905"/>
              <a:gd name="connsiteY29" fmla="*/ 1077100 h 3805595"/>
              <a:gd name="connsiteX30" fmla="*/ 6122609 w 7605905"/>
              <a:gd name="connsiteY30" fmla="*/ 1105927 h 3805595"/>
              <a:gd name="connsiteX31" fmla="*/ 6331963 w 7605905"/>
              <a:gd name="connsiteY31" fmla="*/ 919965 h 3805595"/>
              <a:gd name="connsiteX32" fmla="*/ 6526278 w 7605905"/>
              <a:gd name="connsiteY32" fmla="*/ 675361 h 3805595"/>
              <a:gd name="connsiteX33" fmla="*/ 6702587 w 7605905"/>
              <a:gd name="connsiteY33" fmla="*/ 729405 h 3805595"/>
              <a:gd name="connsiteX34" fmla="*/ 6908213 w 7605905"/>
              <a:gd name="connsiteY34" fmla="*/ 449271 h 3805595"/>
              <a:gd name="connsiteX35" fmla="*/ 7146062 w 7605905"/>
              <a:gd name="connsiteY35" fmla="*/ 623694 h 3805595"/>
              <a:gd name="connsiteX36" fmla="*/ 7352199 w 7605905"/>
              <a:gd name="connsiteY36" fmla="*/ 549697 h 3805595"/>
              <a:gd name="connsiteX37" fmla="*/ 7605905 w 7605905"/>
              <a:gd name="connsiteY37" fmla="*/ 0 h 3805595"/>
              <a:gd name="connsiteX0" fmla="*/ 7605905 w 7605905"/>
              <a:gd name="connsiteY0" fmla="*/ 0 h 3805595"/>
              <a:gd name="connsiteX1" fmla="*/ 7600620 w 7605905"/>
              <a:gd name="connsiteY1" fmla="*/ 3805595 h 3805595"/>
              <a:gd name="connsiteX2" fmla="*/ 0 w 7605905"/>
              <a:gd name="connsiteY2" fmla="*/ 3805595 h 3805595"/>
              <a:gd name="connsiteX3" fmla="*/ 0 w 7605905"/>
              <a:gd name="connsiteY3" fmla="*/ 3668171 h 3805595"/>
              <a:gd name="connsiteX4" fmla="*/ 55435 w 7605905"/>
              <a:gd name="connsiteY4" fmla="*/ 3636208 h 3805595"/>
              <a:gd name="connsiteX5" fmla="*/ 227279 w 7605905"/>
              <a:gd name="connsiteY5" fmla="*/ 3562076 h 3805595"/>
              <a:gd name="connsiteX6" fmla="*/ 502127 w 7605905"/>
              <a:gd name="connsiteY6" fmla="*/ 3493422 h 3805595"/>
              <a:gd name="connsiteX7" fmla="*/ 793036 w 7605905"/>
              <a:gd name="connsiteY7" fmla="*/ 3482794 h 3805595"/>
              <a:gd name="connsiteX8" fmla="*/ 898442 w 7605905"/>
              <a:gd name="connsiteY8" fmla="*/ 3477507 h 3805595"/>
              <a:gd name="connsiteX9" fmla="*/ 1114432 w 7605905"/>
              <a:gd name="connsiteY9" fmla="*/ 3149708 h 3805595"/>
              <a:gd name="connsiteX10" fmla="*/ 1558930 w 7605905"/>
              <a:gd name="connsiteY10" fmla="*/ 2747238 h 3805595"/>
              <a:gd name="connsiteX11" fmla="*/ 1886440 w 7605905"/>
              <a:gd name="connsiteY11" fmla="*/ 2573479 h 3805595"/>
              <a:gd name="connsiteX12" fmla="*/ 2070187 w 7605905"/>
              <a:gd name="connsiteY12" fmla="*/ 2535479 h 3805595"/>
              <a:gd name="connsiteX13" fmla="*/ 2143579 w 7605905"/>
              <a:gd name="connsiteY13" fmla="*/ 2520217 h 3805595"/>
              <a:gd name="connsiteX14" fmla="*/ 2219931 w 7605905"/>
              <a:gd name="connsiteY14" fmla="*/ 2552920 h 3805595"/>
              <a:gd name="connsiteX15" fmla="*/ 2407961 w 7605905"/>
              <a:gd name="connsiteY15" fmla="*/ 2745964 h 3805595"/>
              <a:gd name="connsiteX16" fmla="*/ 2619587 w 7605905"/>
              <a:gd name="connsiteY16" fmla="*/ 2541870 h 3805595"/>
              <a:gd name="connsiteX17" fmla="*/ 2816891 w 7605905"/>
              <a:gd name="connsiteY17" fmla="*/ 2470127 h 3805595"/>
              <a:gd name="connsiteX18" fmla="*/ 3063573 w 7605905"/>
              <a:gd name="connsiteY18" fmla="*/ 2287684 h 3805595"/>
              <a:gd name="connsiteX19" fmla="*/ 3285032 w 7605905"/>
              <a:gd name="connsiteY19" fmla="*/ 2224314 h 3805595"/>
              <a:gd name="connsiteX20" fmla="*/ 3715332 w 7605905"/>
              <a:gd name="connsiteY20" fmla="*/ 1703491 h 3805595"/>
              <a:gd name="connsiteX21" fmla="*/ 3925116 w 7605905"/>
              <a:gd name="connsiteY21" fmla="*/ 1661659 h 3805595"/>
              <a:gd name="connsiteX22" fmla="*/ 4148850 w 7605905"/>
              <a:gd name="connsiteY22" fmla="*/ 1562662 h 3805595"/>
              <a:gd name="connsiteX23" fmla="*/ 4371047 w 7605905"/>
              <a:gd name="connsiteY23" fmla="*/ 1612763 h 3805595"/>
              <a:gd name="connsiteX24" fmla="*/ 4544958 w 7605905"/>
              <a:gd name="connsiteY24" fmla="*/ 1428738 h 3805595"/>
              <a:gd name="connsiteX25" fmla="*/ 4788549 w 7605905"/>
              <a:gd name="connsiteY25" fmla="*/ 1263007 h 3805595"/>
              <a:gd name="connsiteX26" fmla="*/ 5125834 w 7605905"/>
              <a:gd name="connsiteY26" fmla="*/ 1682387 h 3805595"/>
              <a:gd name="connsiteX27" fmla="*/ 5227409 w 7605905"/>
              <a:gd name="connsiteY27" fmla="*/ 1738839 h 3805595"/>
              <a:gd name="connsiteX28" fmla="*/ 5560704 w 7605905"/>
              <a:gd name="connsiteY28" fmla="*/ 1452471 h 3805595"/>
              <a:gd name="connsiteX29" fmla="*/ 5876712 w 7605905"/>
              <a:gd name="connsiteY29" fmla="*/ 1077100 h 3805595"/>
              <a:gd name="connsiteX30" fmla="*/ 6122609 w 7605905"/>
              <a:gd name="connsiteY30" fmla="*/ 1105927 h 3805595"/>
              <a:gd name="connsiteX31" fmla="*/ 6331963 w 7605905"/>
              <a:gd name="connsiteY31" fmla="*/ 919965 h 3805595"/>
              <a:gd name="connsiteX32" fmla="*/ 6526278 w 7605905"/>
              <a:gd name="connsiteY32" fmla="*/ 675361 h 3805595"/>
              <a:gd name="connsiteX33" fmla="*/ 6702587 w 7605905"/>
              <a:gd name="connsiteY33" fmla="*/ 729405 h 3805595"/>
              <a:gd name="connsiteX34" fmla="*/ 6908213 w 7605905"/>
              <a:gd name="connsiteY34" fmla="*/ 449271 h 3805595"/>
              <a:gd name="connsiteX35" fmla="*/ 7146062 w 7605905"/>
              <a:gd name="connsiteY35" fmla="*/ 623694 h 3805595"/>
              <a:gd name="connsiteX36" fmla="*/ 7352199 w 7605905"/>
              <a:gd name="connsiteY36" fmla="*/ 549697 h 3805595"/>
              <a:gd name="connsiteX37" fmla="*/ 7605905 w 7605905"/>
              <a:gd name="connsiteY37" fmla="*/ 0 h 3805595"/>
              <a:gd name="connsiteX0" fmla="*/ 7605905 w 7605905"/>
              <a:gd name="connsiteY0" fmla="*/ 0 h 3805595"/>
              <a:gd name="connsiteX1" fmla="*/ 7600620 w 7605905"/>
              <a:gd name="connsiteY1" fmla="*/ 3805595 h 3805595"/>
              <a:gd name="connsiteX2" fmla="*/ 0 w 7605905"/>
              <a:gd name="connsiteY2" fmla="*/ 3805595 h 3805595"/>
              <a:gd name="connsiteX3" fmla="*/ 0 w 7605905"/>
              <a:gd name="connsiteY3" fmla="*/ 3668171 h 3805595"/>
              <a:gd name="connsiteX4" fmla="*/ 55435 w 7605905"/>
              <a:gd name="connsiteY4" fmla="*/ 3636208 h 3805595"/>
              <a:gd name="connsiteX5" fmla="*/ 227279 w 7605905"/>
              <a:gd name="connsiteY5" fmla="*/ 3562076 h 3805595"/>
              <a:gd name="connsiteX6" fmla="*/ 502127 w 7605905"/>
              <a:gd name="connsiteY6" fmla="*/ 3493422 h 3805595"/>
              <a:gd name="connsiteX7" fmla="*/ 793036 w 7605905"/>
              <a:gd name="connsiteY7" fmla="*/ 3482794 h 3805595"/>
              <a:gd name="connsiteX8" fmla="*/ 898442 w 7605905"/>
              <a:gd name="connsiteY8" fmla="*/ 3477507 h 3805595"/>
              <a:gd name="connsiteX9" fmla="*/ 1114432 w 7605905"/>
              <a:gd name="connsiteY9" fmla="*/ 3149708 h 3805595"/>
              <a:gd name="connsiteX10" fmla="*/ 1558930 w 7605905"/>
              <a:gd name="connsiteY10" fmla="*/ 2747238 h 3805595"/>
              <a:gd name="connsiteX11" fmla="*/ 1886440 w 7605905"/>
              <a:gd name="connsiteY11" fmla="*/ 2573479 h 3805595"/>
              <a:gd name="connsiteX12" fmla="*/ 2070187 w 7605905"/>
              <a:gd name="connsiteY12" fmla="*/ 2535479 h 3805595"/>
              <a:gd name="connsiteX13" fmla="*/ 2143579 w 7605905"/>
              <a:gd name="connsiteY13" fmla="*/ 2520217 h 3805595"/>
              <a:gd name="connsiteX14" fmla="*/ 2219931 w 7605905"/>
              <a:gd name="connsiteY14" fmla="*/ 2552920 h 3805595"/>
              <a:gd name="connsiteX15" fmla="*/ 2407961 w 7605905"/>
              <a:gd name="connsiteY15" fmla="*/ 2745964 h 3805595"/>
              <a:gd name="connsiteX16" fmla="*/ 2619587 w 7605905"/>
              <a:gd name="connsiteY16" fmla="*/ 2541870 h 3805595"/>
              <a:gd name="connsiteX17" fmla="*/ 2816891 w 7605905"/>
              <a:gd name="connsiteY17" fmla="*/ 2470127 h 3805595"/>
              <a:gd name="connsiteX18" fmla="*/ 3063573 w 7605905"/>
              <a:gd name="connsiteY18" fmla="*/ 2287684 h 3805595"/>
              <a:gd name="connsiteX19" fmla="*/ 3285032 w 7605905"/>
              <a:gd name="connsiteY19" fmla="*/ 2224314 h 3805595"/>
              <a:gd name="connsiteX20" fmla="*/ 3715332 w 7605905"/>
              <a:gd name="connsiteY20" fmla="*/ 1703491 h 3805595"/>
              <a:gd name="connsiteX21" fmla="*/ 3925116 w 7605905"/>
              <a:gd name="connsiteY21" fmla="*/ 1661659 h 3805595"/>
              <a:gd name="connsiteX22" fmla="*/ 4148850 w 7605905"/>
              <a:gd name="connsiteY22" fmla="*/ 1562662 h 3805595"/>
              <a:gd name="connsiteX23" fmla="*/ 4371047 w 7605905"/>
              <a:gd name="connsiteY23" fmla="*/ 1612763 h 3805595"/>
              <a:gd name="connsiteX24" fmla="*/ 4544958 w 7605905"/>
              <a:gd name="connsiteY24" fmla="*/ 1428738 h 3805595"/>
              <a:gd name="connsiteX25" fmla="*/ 4788549 w 7605905"/>
              <a:gd name="connsiteY25" fmla="*/ 1263007 h 3805595"/>
              <a:gd name="connsiteX26" fmla="*/ 5125834 w 7605905"/>
              <a:gd name="connsiteY26" fmla="*/ 1682387 h 3805595"/>
              <a:gd name="connsiteX27" fmla="*/ 5227409 w 7605905"/>
              <a:gd name="connsiteY27" fmla="*/ 1738839 h 3805595"/>
              <a:gd name="connsiteX28" fmla="*/ 5560704 w 7605905"/>
              <a:gd name="connsiteY28" fmla="*/ 1452471 h 3805595"/>
              <a:gd name="connsiteX29" fmla="*/ 5876712 w 7605905"/>
              <a:gd name="connsiteY29" fmla="*/ 1077100 h 3805595"/>
              <a:gd name="connsiteX30" fmla="*/ 6122609 w 7605905"/>
              <a:gd name="connsiteY30" fmla="*/ 1105927 h 3805595"/>
              <a:gd name="connsiteX31" fmla="*/ 6331963 w 7605905"/>
              <a:gd name="connsiteY31" fmla="*/ 919965 h 3805595"/>
              <a:gd name="connsiteX32" fmla="*/ 6526278 w 7605905"/>
              <a:gd name="connsiteY32" fmla="*/ 675361 h 3805595"/>
              <a:gd name="connsiteX33" fmla="*/ 6702587 w 7605905"/>
              <a:gd name="connsiteY33" fmla="*/ 729405 h 3805595"/>
              <a:gd name="connsiteX34" fmla="*/ 6929765 w 7605905"/>
              <a:gd name="connsiteY34" fmla="*/ 680674 h 3805595"/>
              <a:gd name="connsiteX35" fmla="*/ 7146062 w 7605905"/>
              <a:gd name="connsiteY35" fmla="*/ 623694 h 3805595"/>
              <a:gd name="connsiteX36" fmla="*/ 7352199 w 7605905"/>
              <a:gd name="connsiteY36" fmla="*/ 549697 h 3805595"/>
              <a:gd name="connsiteX37" fmla="*/ 7605905 w 7605905"/>
              <a:gd name="connsiteY37" fmla="*/ 0 h 3805595"/>
              <a:gd name="connsiteX0" fmla="*/ 7605905 w 7605905"/>
              <a:gd name="connsiteY0" fmla="*/ 0 h 3805595"/>
              <a:gd name="connsiteX1" fmla="*/ 7600620 w 7605905"/>
              <a:gd name="connsiteY1" fmla="*/ 3805595 h 3805595"/>
              <a:gd name="connsiteX2" fmla="*/ 0 w 7605905"/>
              <a:gd name="connsiteY2" fmla="*/ 3805595 h 3805595"/>
              <a:gd name="connsiteX3" fmla="*/ 0 w 7605905"/>
              <a:gd name="connsiteY3" fmla="*/ 3668171 h 3805595"/>
              <a:gd name="connsiteX4" fmla="*/ 55435 w 7605905"/>
              <a:gd name="connsiteY4" fmla="*/ 3636208 h 3805595"/>
              <a:gd name="connsiteX5" fmla="*/ 227279 w 7605905"/>
              <a:gd name="connsiteY5" fmla="*/ 3562076 h 3805595"/>
              <a:gd name="connsiteX6" fmla="*/ 502127 w 7605905"/>
              <a:gd name="connsiteY6" fmla="*/ 3493422 h 3805595"/>
              <a:gd name="connsiteX7" fmla="*/ 793036 w 7605905"/>
              <a:gd name="connsiteY7" fmla="*/ 3482794 h 3805595"/>
              <a:gd name="connsiteX8" fmla="*/ 898442 w 7605905"/>
              <a:gd name="connsiteY8" fmla="*/ 3477507 h 3805595"/>
              <a:gd name="connsiteX9" fmla="*/ 1114432 w 7605905"/>
              <a:gd name="connsiteY9" fmla="*/ 3149708 h 3805595"/>
              <a:gd name="connsiteX10" fmla="*/ 1558930 w 7605905"/>
              <a:gd name="connsiteY10" fmla="*/ 2747238 h 3805595"/>
              <a:gd name="connsiteX11" fmla="*/ 1886440 w 7605905"/>
              <a:gd name="connsiteY11" fmla="*/ 2573479 h 3805595"/>
              <a:gd name="connsiteX12" fmla="*/ 2070187 w 7605905"/>
              <a:gd name="connsiteY12" fmla="*/ 2535479 h 3805595"/>
              <a:gd name="connsiteX13" fmla="*/ 2143579 w 7605905"/>
              <a:gd name="connsiteY13" fmla="*/ 2520217 h 3805595"/>
              <a:gd name="connsiteX14" fmla="*/ 2219931 w 7605905"/>
              <a:gd name="connsiteY14" fmla="*/ 2552920 h 3805595"/>
              <a:gd name="connsiteX15" fmla="*/ 2407961 w 7605905"/>
              <a:gd name="connsiteY15" fmla="*/ 2745964 h 3805595"/>
              <a:gd name="connsiteX16" fmla="*/ 2619587 w 7605905"/>
              <a:gd name="connsiteY16" fmla="*/ 2541870 h 3805595"/>
              <a:gd name="connsiteX17" fmla="*/ 2816891 w 7605905"/>
              <a:gd name="connsiteY17" fmla="*/ 2470127 h 3805595"/>
              <a:gd name="connsiteX18" fmla="*/ 3063573 w 7605905"/>
              <a:gd name="connsiteY18" fmla="*/ 2287684 h 3805595"/>
              <a:gd name="connsiteX19" fmla="*/ 3285032 w 7605905"/>
              <a:gd name="connsiteY19" fmla="*/ 2224314 h 3805595"/>
              <a:gd name="connsiteX20" fmla="*/ 3715332 w 7605905"/>
              <a:gd name="connsiteY20" fmla="*/ 1703491 h 3805595"/>
              <a:gd name="connsiteX21" fmla="*/ 3925116 w 7605905"/>
              <a:gd name="connsiteY21" fmla="*/ 1661659 h 3805595"/>
              <a:gd name="connsiteX22" fmla="*/ 4148850 w 7605905"/>
              <a:gd name="connsiteY22" fmla="*/ 1562662 h 3805595"/>
              <a:gd name="connsiteX23" fmla="*/ 4371047 w 7605905"/>
              <a:gd name="connsiteY23" fmla="*/ 1612763 h 3805595"/>
              <a:gd name="connsiteX24" fmla="*/ 4544958 w 7605905"/>
              <a:gd name="connsiteY24" fmla="*/ 1428738 h 3805595"/>
              <a:gd name="connsiteX25" fmla="*/ 4788549 w 7605905"/>
              <a:gd name="connsiteY25" fmla="*/ 1263007 h 3805595"/>
              <a:gd name="connsiteX26" fmla="*/ 5125834 w 7605905"/>
              <a:gd name="connsiteY26" fmla="*/ 1682387 h 3805595"/>
              <a:gd name="connsiteX27" fmla="*/ 5227409 w 7605905"/>
              <a:gd name="connsiteY27" fmla="*/ 1738839 h 3805595"/>
              <a:gd name="connsiteX28" fmla="*/ 5560704 w 7605905"/>
              <a:gd name="connsiteY28" fmla="*/ 1452471 h 3805595"/>
              <a:gd name="connsiteX29" fmla="*/ 5876712 w 7605905"/>
              <a:gd name="connsiteY29" fmla="*/ 1077100 h 3805595"/>
              <a:gd name="connsiteX30" fmla="*/ 6122609 w 7605905"/>
              <a:gd name="connsiteY30" fmla="*/ 1105927 h 3805595"/>
              <a:gd name="connsiteX31" fmla="*/ 6331963 w 7605905"/>
              <a:gd name="connsiteY31" fmla="*/ 919965 h 3805595"/>
              <a:gd name="connsiteX32" fmla="*/ 6526278 w 7605905"/>
              <a:gd name="connsiteY32" fmla="*/ 675361 h 3805595"/>
              <a:gd name="connsiteX33" fmla="*/ 6702587 w 7605905"/>
              <a:gd name="connsiteY33" fmla="*/ 729405 h 3805595"/>
              <a:gd name="connsiteX34" fmla="*/ 6978255 w 7605905"/>
              <a:gd name="connsiteY34" fmla="*/ 933602 h 3805595"/>
              <a:gd name="connsiteX35" fmla="*/ 7146062 w 7605905"/>
              <a:gd name="connsiteY35" fmla="*/ 623694 h 3805595"/>
              <a:gd name="connsiteX36" fmla="*/ 7352199 w 7605905"/>
              <a:gd name="connsiteY36" fmla="*/ 549697 h 3805595"/>
              <a:gd name="connsiteX37" fmla="*/ 7605905 w 7605905"/>
              <a:gd name="connsiteY37" fmla="*/ 0 h 3805595"/>
              <a:gd name="connsiteX0" fmla="*/ 7605905 w 7605905"/>
              <a:gd name="connsiteY0" fmla="*/ 0 h 3805595"/>
              <a:gd name="connsiteX1" fmla="*/ 7600620 w 7605905"/>
              <a:gd name="connsiteY1" fmla="*/ 3805595 h 3805595"/>
              <a:gd name="connsiteX2" fmla="*/ 0 w 7605905"/>
              <a:gd name="connsiteY2" fmla="*/ 3805595 h 3805595"/>
              <a:gd name="connsiteX3" fmla="*/ 0 w 7605905"/>
              <a:gd name="connsiteY3" fmla="*/ 3668171 h 3805595"/>
              <a:gd name="connsiteX4" fmla="*/ 55435 w 7605905"/>
              <a:gd name="connsiteY4" fmla="*/ 3636208 h 3805595"/>
              <a:gd name="connsiteX5" fmla="*/ 227279 w 7605905"/>
              <a:gd name="connsiteY5" fmla="*/ 3562076 h 3805595"/>
              <a:gd name="connsiteX6" fmla="*/ 502127 w 7605905"/>
              <a:gd name="connsiteY6" fmla="*/ 3493422 h 3805595"/>
              <a:gd name="connsiteX7" fmla="*/ 793036 w 7605905"/>
              <a:gd name="connsiteY7" fmla="*/ 3482794 h 3805595"/>
              <a:gd name="connsiteX8" fmla="*/ 898442 w 7605905"/>
              <a:gd name="connsiteY8" fmla="*/ 3477507 h 3805595"/>
              <a:gd name="connsiteX9" fmla="*/ 1114432 w 7605905"/>
              <a:gd name="connsiteY9" fmla="*/ 3149708 h 3805595"/>
              <a:gd name="connsiteX10" fmla="*/ 1558930 w 7605905"/>
              <a:gd name="connsiteY10" fmla="*/ 2747238 h 3805595"/>
              <a:gd name="connsiteX11" fmla="*/ 1886440 w 7605905"/>
              <a:gd name="connsiteY11" fmla="*/ 2573479 h 3805595"/>
              <a:gd name="connsiteX12" fmla="*/ 2070187 w 7605905"/>
              <a:gd name="connsiteY12" fmla="*/ 2535479 h 3805595"/>
              <a:gd name="connsiteX13" fmla="*/ 2143579 w 7605905"/>
              <a:gd name="connsiteY13" fmla="*/ 2520217 h 3805595"/>
              <a:gd name="connsiteX14" fmla="*/ 2219931 w 7605905"/>
              <a:gd name="connsiteY14" fmla="*/ 2552920 h 3805595"/>
              <a:gd name="connsiteX15" fmla="*/ 2407961 w 7605905"/>
              <a:gd name="connsiteY15" fmla="*/ 2745964 h 3805595"/>
              <a:gd name="connsiteX16" fmla="*/ 2619587 w 7605905"/>
              <a:gd name="connsiteY16" fmla="*/ 2541870 h 3805595"/>
              <a:gd name="connsiteX17" fmla="*/ 2816891 w 7605905"/>
              <a:gd name="connsiteY17" fmla="*/ 2470127 h 3805595"/>
              <a:gd name="connsiteX18" fmla="*/ 3063573 w 7605905"/>
              <a:gd name="connsiteY18" fmla="*/ 2287684 h 3805595"/>
              <a:gd name="connsiteX19" fmla="*/ 3285032 w 7605905"/>
              <a:gd name="connsiteY19" fmla="*/ 2224314 h 3805595"/>
              <a:gd name="connsiteX20" fmla="*/ 3715332 w 7605905"/>
              <a:gd name="connsiteY20" fmla="*/ 1703491 h 3805595"/>
              <a:gd name="connsiteX21" fmla="*/ 3925116 w 7605905"/>
              <a:gd name="connsiteY21" fmla="*/ 1661659 h 3805595"/>
              <a:gd name="connsiteX22" fmla="*/ 4148850 w 7605905"/>
              <a:gd name="connsiteY22" fmla="*/ 1562662 h 3805595"/>
              <a:gd name="connsiteX23" fmla="*/ 4371047 w 7605905"/>
              <a:gd name="connsiteY23" fmla="*/ 1612763 h 3805595"/>
              <a:gd name="connsiteX24" fmla="*/ 4544958 w 7605905"/>
              <a:gd name="connsiteY24" fmla="*/ 1428738 h 3805595"/>
              <a:gd name="connsiteX25" fmla="*/ 4788549 w 7605905"/>
              <a:gd name="connsiteY25" fmla="*/ 1263007 h 3805595"/>
              <a:gd name="connsiteX26" fmla="*/ 5125834 w 7605905"/>
              <a:gd name="connsiteY26" fmla="*/ 1682387 h 3805595"/>
              <a:gd name="connsiteX27" fmla="*/ 5227409 w 7605905"/>
              <a:gd name="connsiteY27" fmla="*/ 1738839 h 3805595"/>
              <a:gd name="connsiteX28" fmla="*/ 5560704 w 7605905"/>
              <a:gd name="connsiteY28" fmla="*/ 1452471 h 3805595"/>
              <a:gd name="connsiteX29" fmla="*/ 5876712 w 7605905"/>
              <a:gd name="connsiteY29" fmla="*/ 1077100 h 3805595"/>
              <a:gd name="connsiteX30" fmla="*/ 6122609 w 7605905"/>
              <a:gd name="connsiteY30" fmla="*/ 1105927 h 3805595"/>
              <a:gd name="connsiteX31" fmla="*/ 6331963 w 7605905"/>
              <a:gd name="connsiteY31" fmla="*/ 919965 h 3805595"/>
              <a:gd name="connsiteX32" fmla="*/ 6526278 w 7605905"/>
              <a:gd name="connsiteY32" fmla="*/ 675361 h 3805595"/>
              <a:gd name="connsiteX33" fmla="*/ 6675648 w 7605905"/>
              <a:gd name="connsiteY33" fmla="*/ 847798 h 3805595"/>
              <a:gd name="connsiteX34" fmla="*/ 6978255 w 7605905"/>
              <a:gd name="connsiteY34" fmla="*/ 933602 h 3805595"/>
              <a:gd name="connsiteX35" fmla="*/ 7146062 w 7605905"/>
              <a:gd name="connsiteY35" fmla="*/ 623694 h 3805595"/>
              <a:gd name="connsiteX36" fmla="*/ 7352199 w 7605905"/>
              <a:gd name="connsiteY36" fmla="*/ 549697 h 3805595"/>
              <a:gd name="connsiteX37" fmla="*/ 7605905 w 7605905"/>
              <a:gd name="connsiteY37" fmla="*/ 0 h 3805595"/>
              <a:gd name="connsiteX0" fmla="*/ 7605905 w 7605905"/>
              <a:gd name="connsiteY0" fmla="*/ 0 h 3805595"/>
              <a:gd name="connsiteX1" fmla="*/ 7600620 w 7605905"/>
              <a:gd name="connsiteY1" fmla="*/ 3805595 h 3805595"/>
              <a:gd name="connsiteX2" fmla="*/ 0 w 7605905"/>
              <a:gd name="connsiteY2" fmla="*/ 3805595 h 3805595"/>
              <a:gd name="connsiteX3" fmla="*/ 0 w 7605905"/>
              <a:gd name="connsiteY3" fmla="*/ 3668171 h 3805595"/>
              <a:gd name="connsiteX4" fmla="*/ 55435 w 7605905"/>
              <a:gd name="connsiteY4" fmla="*/ 3636208 h 3805595"/>
              <a:gd name="connsiteX5" fmla="*/ 227279 w 7605905"/>
              <a:gd name="connsiteY5" fmla="*/ 3562076 h 3805595"/>
              <a:gd name="connsiteX6" fmla="*/ 502127 w 7605905"/>
              <a:gd name="connsiteY6" fmla="*/ 3493422 h 3805595"/>
              <a:gd name="connsiteX7" fmla="*/ 793036 w 7605905"/>
              <a:gd name="connsiteY7" fmla="*/ 3482794 h 3805595"/>
              <a:gd name="connsiteX8" fmla="*/ 898442 w 7605905"/>
              <a:gd name="connsiteY8" fmla="*/ 3477507 h 3805595"/>
              <a:gd name="connsiteX9" fmla="*/ 1114432 w 7605905"/>
              <a:gd name="connsiteY9" fmla="*/ 3149708 h 3805595"/>
              <a:gd name="connsiteX10" fmla="*/ 1558930 w 7605905"/>
              <a:gd name="connsiteY10" fmla="*/ 2747238 h 3805595"/>
              <a:gd name="connsiteX11" fmla="*/ 1886440 w 7605905"/>
              <a:gd name="connsiteY11" fmla="*/ 2573479 h 3805595"/>
              <a:gd name="connsiteX12" fmla="*/ 2070187 w 7605905"/>
              <a:gd name="connsiteY12" fmla="*/ 2535479 h 3805595"/>
              <a:gd name="connsiteX13" fmla="*/ 2143579 w 7605905"/>
              <a:gd name="connsiteY13" fmla="*/ 2520217 h 3805595"/>
              <a:gd name="connsiteX14" fmla="*/ 2219931 w 7605905"/>
              <a:gd name="connsiteY14" fmla="*/ 2552920 h 3805595"/>
              <a:gd name="connsiteX15" fmla="*/ 2407961 w 7605905"/>
              <a:gd name="connsiteY15" fmla="*/ 2745964 h 3805595"/>
              <a:gd name="connsiteX16" fmla="*/ 2619587 w 7605905"/>
              <a:gd name="connsiteY16" fmla="*/ 2541870 h 3805595"/>
              <a:gd name="connsiteX17" fmla="*/ 2816891 w 7605905"/>
              <a:gd name="connsiteY17" fmla="*/ 2470127 h 3805595"/>
              <a:gd name="connsiteX18" fmla="*/ 3063573 w 7605905"/>
              <a:gd name="connsiteY18" fmla="*/ 2287684 h 3805595"/>
              <a:gd name="connsiteX19" fmla="*/ 3285032 w 7605905"/>
              <a:gd name="connsiteY19" fmla="*/ 2224314 h 3805595"/>
              <a:gd name="connsiteX20" fmla="*/ 3715332 w 7605905"/>
              <a:gd name="connsiteY20" fmla="*/ 1703491 h 3805595"/>
              <a:gd name="connsiteX21" fmla="*/ 3925116 w 7605905"/>
              <a:gd name="connsiteY21" fmla="*/ 1661659 h 3805595"/>
              <a:gd name="connsiteX22" fmla="*/ 4148850 w 7605905"/>
              <a:gd name="connsiteY22" fmla="*/ 1562662 h 3805595"/>
              <a:gd name="connsiteX23" fmla="*/ 4371047 w 7605905"/>
              <a:gd name="connsiteY23" fmla="*/ 1612763 h 3805595"/>
              <a:gd name="connsiteX24" fmla="*/ 4544958 w 7605905"/>
              <a:gd name="connsiteY24" fmla="*/ 1428738 h 3805595"/>
              <a:gd name="connsiteX25" fmla="*/ 4788549 w 7605905"/>
              <a:gd name="connsiteY25" fmla="*/ 1263007 h 3805595"/>
              <a:gd name="connsiteX26" fmla="*/ 5125834 w 7605905"/>
              <a:gd name="connsiteY26" fmla="*/ 1682387 h 3805595"/>
              <a:gd name="connsiteX27" fmla="*/ 5227409 w 7605905"/>
              <a:gd name="connsiteY27" fmla="*/ 1738839 h 3805595"/>
              <a:gd name="connsiteX28" fmla="*/ 5560704 w 7605905"/>
              <a:gd name="connsiteY28" fmla="*/ 1452471 h 3805595"/>
              <a:gd name="connsiteX29" fmla="*/ 5876712 w 7605905"/>
              <a:gd name="connsiteY29" fmla="*/ 1077100 h 3805595"/>
              <a:gd name="connsiteX30" fmla="*/ 6122609 w 7605905"/>
              <a:gd name="connsiteY30" fmla="*/ 1105927 h 3805595"/>
              <a:gd name="connsiteX31" fmla="*/ 6331963 w 7605905"/>
              <a:gd name="connsiteY31" fmla="*/ 919965 h 3805595"/>
              <a:gd name="connsiteX32" fmla="*/ 6526278 w 7605905"/>
              <a:gd name="connsiteY32" fmla="*/ 675361 h 3805595"/>
              <a:gd name="connsiteX33" fmla="*/ 6767242 w 7605905"/>
              <a:gd name="connsiteY33" fmla="*/ 799364 h 3805595"/>
              <a:gd name="connsiteX34" fmla="*/ 6978255 w 7605905"/>
              <a:gd name="connsiteY34" fmla="*/ 933602 h 3805595"/>
              <a:gd name="connsiteX35" fmla="*/ 7146062 w 7605905"/>
              <a:gd name="connsiteY35" fmla="*/ 623694 h 3805595"/>
              <a:gd name="connsiteX36" fmla="*/ 7352199 w 7605905"/>
              <a:gd name="connsiteY36" fmla="*/ 549697 h 3805595"/>
              <a:gd name="connsiteX37" fmla="*/ 7605905 w 7605905"/>
              <a:gd name="connsiteY37" fmla="*/ 0 h 3805595"/>
              <a:gd name="connsiteX0" fmla="*/ 7605905 w 7605905"/>
              <a:gd name="connsiteY0" fmla="*/ 0 h 3805595"/>
              <a:gd name="connsiteX1" fmla="*/ 7600620 w 7605905"/>
              <a:gd name="connsiteY1" fmla="*/ 3805595 h 3805595"/>
              <a:gd name="connsiteX2" fmla="*/ 0 w 7605905"/>
              <a:gd name="connsiteY2" fmla="*/ 3805595 h 3805595"/>
              <a:gd name="connsiteX3" fmla="*/ 0 w 7605905"/>
              <a:gd name="connsiteY3" fmla="*/ 3668171 h 3805595"/>
              <a:gd name="connsiteX4" fmla="*/ 55435 w 7605905"/>
              <a:gd name="connsiteY4" fmla="*/ 3636208 h 3805595"/>
              <a:gd name="connsiteX5" fmla="*/ 227279 w 7605905"/>
              <a:gd name="connsiteY5" fmla="*/ 3562076 h 3805595"/>
              <a:gd name="connsiteX6" fmla="*/ 502127 w 7605905"/>
              <a:gd name="connsiteY6" fmla="*/ 3493422 h 3805595"/>
              <a:gd name="connsiteX7" fmla="*/ 793036 w 7605905"/>
              <a:gd name="connsiteY7" fmla="*/ 3482794 h 3805595"/>
              <a:gd name="connsiteX8" fmla="*/ 898442 w 7605905"/>
              <a:gd name="connsiteY8" fmla="*/ 3477507 h 3805595"/>
              <a:gd name="connsiteX9" fmla="*/ 1114432 w 7605905"/>
              <a:gd name="connsiteY9" fmla="*/ 3149708 h 3805595"/>
              <a:gd name="connsiteX10" fmla="*/ 1558930 w 7605905"/>
              <a:gd name="connsiteY10" fmla="*/ 2747238 h 3805595"/>
              <a:gd name="connsiteX11" fmla="*/ 1886440 w 7605905"/>
              <a:gd name="connsiteY11" fmla="*/ 2573479 h 3805595"/>
              <a:gd name="connsiteX12" fmla="*/ 2070187 w 7605905"/>
              <a:gd name="connsiteY12" fmla="*/ 2535479 h 3805595"/>
              <a:gd name="connsiteX13" fmla="*/ 2143579 w 7605905"/>
              <a:gd name="connsiteY13" fmla="*/ 2520217 h 3805595"/>
              <a:gd name="connsiteX14" fmla="*/ 2219931 w 7605905"/>
              <a:gd name="connsiteY14" fmla="*/ 2552920 h 3805595"/>
              <a:gd name="connsiteX15" fmla="*/ 2407961 w 7605905"/>
              <a:gd name="connsiteY15" fmla="*/ 2745964 h 3805595"/>
              <a:gd name="connsiteX16" fmla="*/ 2619587 w 7605905"/>
              <a:gd name="connsiteY16" fmla="*/ 2541870 h 3805595"/>
              <a:gd name="connsiteX17" fmla="*/ 2816891 w 7605905"/>
              <a:gd name="connsiteY17" fmla="*/ 2470127 h 3805595"/>
              <a:gd name="connsiteX18" fmla="*/ 3063573 w 7605905"/>
              <a:gd name="connsiteY18" fmla="*/ 2287684 h 3805595"/>
              <a:gd name="connsiteX19" fmla="*/ 3285032 w 7605905"/>
              <a:gd name="connsiteY19" fmla="*/ 2224314 h 3805595"/>
              <a:gd name="connsiteX20" fmla="*/ 3715332 w 7605905"/>
              <a:gd name="connsiteY20" fmla="*/ 1703491 h 3805595"/>
              <a:gd name="connsiteX21" fmla="*/ 3925116 w 7605905"/>
              <a:gd name="connsiteY21" fmla="*/ 1661659 h 3805595"/>
              <a:gd name="connsiteX22" fmla="*/ 4148850 w 7605905"/>
              <a:gd name="connsiteY22" fmla="*/ 1562662 h 3805595"/>
              <a:gd name="connsiteX23" fmla="*/ 4371047 w 7605905"/>
              <a:gd name="connsiteY23" fmla="*/ 1612763 h 3805595"/>
              <a:gd name="connsiteX24" fmla="*/ 4544958 w 7605905"/>
              <a:gd name="connsiteY24" fmla="*/ 1428738 h 3805595"/>
              <a:gd name="connsiteX25" fmla="*/ 4788549 w 7605905"/>
              <a:gd name="connsiteY25" fmla="*/ 1263007 h 3805595"/>
              <a:gd name="connsiteX26" fmla="*/ 5125834 w 7605905"/>
              <a:gd name="connsiteY26" fmla="*/ 1682387 h 3805595"/>
              <a:gd name="connsiteX27" fmla="*/ 5227409 w 7605905"/>
              <a:gd name="connsiteY27" fmla="*/ 1738839 h 3805595"/>
              <a:gd name="connsiteX28" fmla="*/ 5560704 w 7605905"/>
              <a:gd name="connsiteY28" fmla="*/ 1452471 h 3805595"/>
              <a:gd name="connsiteX29" fmla="*/ 5876712 w 7605905"/>
              <a:gd name="connsiteY29" fmla="*/ 1077100 h 3805595"/>
              <a:gd name="connsiteX30" fmla="*/ 6122609 w 7605905"/>
              <a:gd name="connsiteY30" fmla="*/ 1105927 h 3805595"/>
              <a:gd name="connsiteX31" fmla="*/ 6331963 w 7605905"/>
              <a:gd name="connsiteY31" fmla="*/ 919965 h 3805595"/>
              <a:gd name="connsiteX32" fmla="*/ 6526278 w 7605905"/>
              <a:gd name="connsiteY32" fmla="*/ 675361 h 3805595"/>
              <a:gd name="connsiteX33" fmla="*/ 6767242 w 7605905"/>
              <a:gd name="connsiteY33" fmla="*/ 799364 h 3805595"/>
              <a:gd name="connsiteX34" fmla="*/ 6935152 w 7605905"/>
              <a:gd name="connsiteY34" fmla="*/ 729107 h 3805595"/>
              <a:gd name="connsiteX35" fmla="*/ 7146062 w 7605905"/>
              <a:gd name="connsiteY35" fmla="*/ 623694 h 3805595"/>
              <a:gd name="connsiteX36" fmla="*/ 7352199 w 7605905"/>
              <a:gd name="connsiteY36" fmla="*/ 549697 h 3805595"/>
              <a:gd name="connsiteX37" fmla="*/ 7605905 w 7605905"/>
              <a:gd name="connsiteY37" fmla="*/ 0 h 3805595"/>
              <a:gd name="connsiteX0" fmla="*/ 7605905 w 7605905"/>
              <a:gd name="connsiteY0" fmla="*/ 0 h 3805595"/>
              <a:gd name="connsiteX1" fmla="*/ 7600620 w 7605905"/>
              <a:gd name="connsiteY1" fmla="*/ 3805595 h 3805595"/>
              <a:gd name="connsiteX2" fmla="*/ 0 w 7605905"/>
              <a:gd name="connsiteY2" fmla="*/ 3805595 h 3805595"/>
              <a:gd name="connsiteX3" fmla="*/ 0 w 7605905"/>
              <a:gd name="connsiteY3" fmla="*/ 3668171 h 3805595"/>
              <a:gd name="connsiteX4" fmla="*/ 55435 w 7605905"/>
              <a:gd name="connsiteY4" fmla="*/ 3636208 h 3805595"/>
              <a:gd name="connsiteX5" fmla="*/ 227279 w 7605905"/>
              <a:gd name="connsiteY5" fmla="*/ 3562076 h 3805595"/>
              <a:gd name="connsiteX6" fmla="*/ 502127 w 7605905"/>
              <a:gd name="connsiteY6" fmla="*/ 3493422 h 3805595"/>
              <a:gd name="connsiteX7" fmla="*/ 793036 w 7605905"/>
              <a:gd name="connsiteY7" fmla="*/ 3482794 h 3805595"/>
              <a:gd name="connsiteX8" fmla="*/ 898442 w 7605905"/>
              <a:gd name="connsiteY8" fmla="*/ 3477507 h 3805595"/>
              <a:gd name="connsiteX9" fmla="*/ 1114432 w 7605905"/>
              <a:gd name="connsiteY9" fmla="*/ 3149708 h 3805595"/>
              <a:gd name="connsiteX10" fmla="*/ 1558930 w 7605905"/>
              <a:gd name="connsiteY10" fmla="*/ 2747238 h 3805595"/>
              <a:gd name="connsiteX11" fmla="*/ 1886440 w 7605905"/>
              <a:gd name="connsiteY11" fmla="*/ 2573479 h 3805595"/>
              <a:gd name="connsiteX12" fmla="*/ 2070187 w 7605905"/>
              <a:gd name="connsiteY12" fmla="*/ 2535479 h 3805595"/>
              <a:gd name="connsiteX13" fmla="*/ 2143579 w 7605905"/>
              <a:gd name="connsiteY13" fmla="*/ 2520217 h 3805595"/>
              <a:gd name="connsiteX14" fmla="*/ 2219931 w 7605905"/>
              <a:gd name="connsiteY14" fmla="*/ 2552920 h 3805595"/>
              <a:gd name="connsiteX15" fmla="*/ 2407961 w 7605905"/>
              <a:gd name="connsiteY15" fmla="*/ 2745964 h 3805595"/>
              <a:gd name="connsiteX16" fmla="*/ 2619587 w 7605905"/>
              <a:gd name="connsiteY16" fmla="*/ 2541870 h 3805595"/>
              <a:gd name="connsiteX17" fmla="*/ 2816891 w 7605905"/>
              <a:gd name="connsiteY17" fmla="*/ 2470127 h 3805595"/>
              <a:gd name="connsiteX18" fmla="*/ 3063573 w 7605905"/>
              <a:gd name="connsiteY18" fmla="*/ 2287684 h 3805595"/>
              <a:gd name="connsiteX19" fmla="*/ 3285032 w 7605905"/>
              <a:gd name="connsiteY19" fmla="*/ 2224314 h 3805595"/>
              <a:gd name="connsiteX20" fmla="*/ 3715332 w 7605905"/>
              <a:gd name="connsiteY20" fmla="*/ 1703491 h 3805595"/>
              <a:gd name="connsiteX21" fmla="*/ 3925116 w 7605905"/>
              <a:gd name="connsiteY21" fmla="*/ 1661659 h 3805595"/>
              <a:gd name="connsiteX22" fmla="*/ 4148850 w 7605905"/>
              <a:gd name="connsiteY22" fmla="*/ 1562662 h 3805595"/>
              <a:gd name="connsiteX23" fmla="*/ 4371047 w 7605905"/>
              <a:gd name="connsiteY23" fmla="*/ 1612763 h 3805595"/>
              <a:gd name="connsiteX24" fmla="*/ 4544958 w 7605905"/>
              <a:gd name="connsiteY24" fmla="*/ 1428738 h 3805595"/>
              <a:gd name="connsiteX25" fmla="*/ 4788549 w 7605905"/>
              <a:gd name="connsiteY25" fmla="*/ 1263007 h 3805595"/>
              <a:gd name="connsiteX26" fmla="*/ 5125834 w 7605905"/>
              <a:gd name="connsiteY26" fmla="*/ 1682387 h 3805595"/>
              <a:gd name="connsiteX27" fmla="*/ 5227409 w 7605905"/>
              <a:gd name="connsiteY27" fmla="*/ 1738839 h 3805595"/>
              <a:gd name="connsiteX28" fmla="*/ 5560704 w 7605905"/>
              <a:gd name="connsiteY28" fmla="*/ 1452471 h 3805595"/>
              <a:gd name="connsiteX29" fmla="*/ 5876712 w 7605905"/>
              <a:gd name="connsiteY29" fmla="*/ 1077100 h 3805595"/>
              <a:gd name="connsiteX30" fmla="*/ 6122609 w 7605905"/>
              <a:gd name="connsiteY30" fmla="*/ 1105927 h 3805595"/>
              <a:gd name="connsiteX31" fmla="*/ 6331963 w 7605905"/>
              <a:gd name="connsiteY31" fmla="*/ 919965 h 3805595"/>
              <a:gd name="connsiteX32" fmla="*/ 6526278 w 7605905"/>
              <a:gd name="connsiteY32" fmla="*/ 675361 h 3805595"/>
              <a:gd name="connsiteX33" fmla="*/ 6767242 w 7605905"/>
              <a:gd name="connsiteY33" fmla="*/ 799364 h 3805595"/>
              <a:gd name="connsiteX34" fmla="*/ 6935152 w 7605905"/>
              <a:gd name="connsiteY34" fmla="*/ 729107 h 3805595"/>
              <a:gd name="connsiteX35" fmla="*/ 7146062 w 7605905"/>
              <a:gd name="connsiteY35" fmla="*/ 623694 h 3805595"/>
              <a:gd name="connsiteX36" fmla="*/ 7352199 w 7605905"/>
              <a:gd name="connsiteY36" fmla="*/ 549697 h 3805595"/>
              <a:gd name="connsiteX37" fmla="*/ 7605905 w 7605905"/>
              <a:gd name="connsiteY37" fmla="*/ 0 h 3805595"/>
              <a:gd name="connsiteX0" fmla="*/ 7605905 w 7605905"/>
              <a:gd name="connsiteY0" fmla="*/ 0 h 3805595"/>
              <a:gd name="connsiteX1" fmla="*/ 7600620 w 7605905"/>
              <a:gd name="connsiteY1" fmla="*/ 3805595 h 3805595"/>
              <a:gd name="connsiteX2" fmla="*/ 0 w 7605905"/>
              <a:gd name="connsiteY2" fmla="*/ 3805595 h 3805595"/>
              <a:gd name="connsiteX3" fmla="*/ 0 w 7605905"/>
              <a:gd name="connsiteY3" fmla="*/ 3668171 h 3805595"/>
              <a:gd name="connsiteX4" fmla="*/ 55435 w 7605905"/>
              <a:gd name="connsiteY4" fmla="*/ 3636208 h 3805595"/>
              <a:gd name="connsiteX5" fmla="*/ 227279 w 7605905"/>
              <a:gd name="connsiteY5" fmla="*/ 3562076 h 3805595"/>
              <a:gd name="connsiteX6" fmla="*/ 502127 w 7605905"/>
              <a:gd name="connsiteY6" fmla="*/ 3493422 h 3805595"/>
              <a:gd name="connsiteX7" fmla="*/ 793036 w 7605905"/>
              <a:gd name="connsiteY7" fmla="*/ 3482794 h 3805595"/>
              <a:gd name="connsiteX8" fmla="*/ 898442 w 7605905"/>
              <a:gd name="connsiteY8" fmla="*/ 3477507 h 3805595"/>
              <a:gd name="connsiteX9" fmla="*/ 1114432 w 7605905"/>
              <a:gd name="connsiteY9" fmla="*/ 3149708 h 3805595"/>
              <a:gd name="connsiteX10" fmla="*/ 1558930 w 7605905"/>
              <a:gd name="connsiteY10" fmla="*/ 2747238 h 3805595"/>
              <a:gd name="connsiteX11" fmla="*/ 1886440 w 7605905"/>
              <a:gd name="connsiteY11" fmla="*/ 2573479 h 3805595"/>
              <a:gd name="connsiteX12" fmla="*/ 2070187 w 7605905"/>
              <a:gd name="connsiteY12" fmla="*/ 2535479 h 3805595"/>
              <a:gd name="connsiteX13" fmla="*/ 2143579 w 7605905"/>
              <a:gd name="connsiteY13" fmla="*/ 2520217 h 3805595"/>
              <a:gd name="connsiteX14" fmla="*/ 2219931 w 7605905"/>
              <a:gd name="connsiteY14" fmla="*/ 2552920 h 3805595"/>
              <a:gd name="connsiteX15" fmla="*/ 2407961 w 7605905"/>
              <a:gd name="connsiteY15" fmla="*/ 2745964 h 3805595"/>
              <a:gd name="connsiteX16" fmla="*/ 2619587 w 7605905"/>
              <a:gd name="connsiteY16" fmla="*/ 2541870 h 3805595"/>
              <a:gd name="connsiteX17" fmla="*/ 2816891 w 7605905"/>
              <a:gd name="connsiteY17" fmla="*/ 2470127 h 3805595"/>
              <a:gd name="connsiteX18" fmla="*/ 3063573 w 7605905"/>
              <a:gd name="connsiteY18" fmla="*/ 2287684 h 3805595"/>
              <a:gd name="connsiteX19" fmla="*/ 3285032 w 7605905"/>
              <a:gd name="connsiteY19" fmla="*/ 2224314 h 3805595"/>
              <a:gd name="connsiteX20" fmla="*/ 3715332 w 7605905"/>
              <a:gd name="connsiteY20" fmla="*/ 1703491 h 3805595"/>
              <a:gd name="connsiteX21" fmla="*/ 3925116 w 7605905"/>
              <a:gd name="connsiteY21" fmla="*/ 1661659 h 3805595"/>
              <a:gd name="connsiteX22" fmla="*/ 4148850 w 7605905"/>
              <a:gd name="connsiteY22" fmla="*/ 1562662 h 3805595"/>
              <a:gd name="connsiteX23" fmla="*/ 4371047 w 7605905"/>
              <a:gd name="connsiteY23" fmla="*/ 1612763 h 3805595"/>
              <a:gd name="connsiteX24" fmla="*/ 4544958 w 7605905"/>
              <a:gd name="connsiteY24" fmla="*/ 1428738 h 3805595"/>
              <a:gd name="connsiteX25" fmla="*/ 4788549 w 7605905"/>
              <a:gd name="connsiteY25" fmla="*/ 1263007 h 3805595"/>
              <a:gd name="connsiteX26" fmla="*/ 5125834 w 7605905"/>
              <a:gd name="connsiteY26" fmla="*/ 1682387 h 3805595"/>
              <a:gd name="connsiteX27" fmla="*/ 5227409 w 7605905"/>
              <a:gd name="connsiteY27" fmla="*/ 1738839 h 3805595"/>
              <a:gd name="connsiteX28" fmla="*/ 5560704 w 7605905"/>
              <a:gd name="connsiteY28" fmla="*/ 1452471 h 3805595"/>
              <a:gd name="connsiteX29" fmla="*/ 5876712 w 7605905"/>
              <a:gd name="connsiteY29" fmla="*/ 1077100 h 3805595"/>
              <a:gd name="connsiteX30" fmla="*/ 6122609 w 7605905"/>
              <a:gd name="connsiteY30" fmla="*/ 1105927 h 3805595"/>
              <a:gd name="connsiteX31" fmla="*/ 6331963 w 7605905"/>
              <a:gd name="connsiteY31" fmla="*/ 919965 h 3805595"/>
              <a:gd name="connsiteX32" fmla="*/ 6526278 w 7605905"/>
              <a:gd name="connsiteY32" fmla="*/ 675361 h 3805595"/>
              <a:gd name="connsiteX33" fmla="*/ 6767242 w 7605905"/>
              <a:gd name="connsiteY33" fmla="*/ 799364 h 3805595"/>
              <a:gd name="connsiteX34" fmla="*/ 6935152 w 7605905"/>
              <a:gd name="connsiteY34" fmla="*/ 729107 h 3805595"/>
              <a:gd name="connsiteX35" fmla="*/ 7178389 w 7605905"/>
              <a:gd name="connsiteY35" fmla="*/ 203940 h 3805595"/>
              <a:gd name="connsiteX36" fmla="*/ 7352199 w 7605905"/>
              <a:gd name="connsiteY36" fmla="*/ 549697 h 3805595"/>
              <a:gd name="connsiteX37" fmla="*/ 7605905 w 7605905"/>
              <a:gd name="connsiteY37" fmla="*/ 0 h 3805595"/>
              <a:gd name="connsiteX0" fmla="*/ 7492761 w 7600640"/>
              <a:gd name="connsiteY0" fmla="*/ 1075062 h 3605251"/>
              <a:gd name="connsiteX1" fmla="*/ 7600620 w 7600640"/>
              <a:gd name="connsiteY1" fmla="*/ 3605251 h 3605251"/>
              <a:gd name="connsiteX2" fmla="*/ 0 w 7600640"/>
              <a:gd name="connsiteY2" fmla="*/ 3605251 h 3605251"/>
              <a:gd name="connsiteX3" fmla="*/ 0 w 7600640"/>
              <a:gd name="connsiteY3" fmla="*/ 3467827 h 3605251"/>
              <a:gd name="connsiteX4" fmla="*/ 55435 w 7600640"/>
              <a:gd name="connsiteY4" fmla="*/ 3435864 h 3605251"/>
              <a:gd name="connsiteX5" fmla="*/ 227279 w 7600640"/>
              <a:gd name="connsiteY5" fmla="*/ 3361732 h 3605251"/>
              <a:gd name="connsiteX6" fmla="*/ 502127 w 7600640"/>
              <a:gd name="connsiteY6" fmla="*/ 3293078 h 3605251"/>
              <a:gd name="connsiteX7" fmla="*/ 793036 w 7600640"/>
              <a:gd name="connsiteY7" fmla="*/ 3282450 h 3605251"/>
              <a:gd name="connsiteX8" fmla="*/ 898442 w 7600640"/>
              <a:gd name="connsiteY8" fmla="*/ 3277163 h 3605251"/>
              <a:gd name="connsiteX9" fmla="*/ 1114432 w 7600640"/>
              <a:gd name="connsiteY9" fmla="*/ 2949364 h 3605251"/>
              <a:gd name="connsiteX10" fmla="*/ 1558930 w 7600640"/>
              <a:gd name="connsiteY10" fmla="*/ 2546894 h 3605251"/>
              <a:gd name="connsiteX11" fmla="*/ 1886440 w 7600640"/>
              <a:gd name="connsiteY11" fmla="*/ 2373135 h 3605251"/>
              <a:gd name="connsiteX12" fmla="*/ 2070187 w 7600640"/>
              <a:gd name="connsiteY12" fmla="*/ 2335135 h 3605251"/>
              <a:gd name="connsiteX13" fmla="*/ 2143579 w 7600640"/>
              <a:gd name="connsiteY13" fmla="*/ 2319873 h 3605251"/>
              <a:gd name="connsiteX14" fmla="*/ 2219931 w 7600640"/>
              <a:gd name="connsiteY14" fmla="*/ 2352576 h 3605251"/>
              <a:gd name="connsiteX15" fmla="*/ 2407961 w 7600640"/>
              <a:gd name="connsiteY15" fmla="*/ 2545620 h 3605251"/>
              <a:gd name="connsiteX16" fmla="*/ 2619587 w 7600640"/>
              <a:gd name="connsiteY16" fmla="*/ 2341526 h 3605251"/>
              <a:gd name="connsiteX17" fmla="*/ 2816891 w 7600640"/>
              <a:gd name="connsiteY17" fmla="*/ 2269783 h 3605251"/>
              <a:gd name="connsiteX18" fmla="*/ 3063573 w 7600640"/>
              <a:gd name="connsiteY18" fmla="*/ 2087340 h 3605251"/>
              <a:gd name="connsiteX19" fmla="*/ 3285032 w 7600640"/>
              <a:gd name="connsiteY19" fmla="*/ 2023970 h 3605251"/>
              <a:gd name="connsiteX20" fmla="*/ 3715332 w 7600640"/>
              <a:gd name="connsiteY20" fmla="*/ 1503147 h 3605251"/>
              <a:gd name="connsiteX21" fmla="*/ 3925116 w 7600640"/>
              <a:gd name="connsiteY21" fmla="*/ 1461315 h 3605251"/>
              <a:gd name="connsiteX22" fmla="*/ 4148850 w 7600640"/>
              <a:gd name="connsiteY22" fmla="*/ 1362318 h 3605251"/>
              <a:gd name="connsiteX23" fmla="*/ 4371047 w 7600640"/>
              <a:gd name="connsiteY23" fmla="*/ 1412419 h 3605251"/>
              <a:gd name="connsiteX24" fmla="*/ 4544958 w 7600640"/>
              <a:gd name="connsiteY24" fmla="*/ 1228394 h 3605251"/>
              <a:gd name="connsiteX25" fmla="*/ 4788549 w 7600640"/>
              <a:gd name="connsiteY25" fmla="*/ 1062663 h 3605251"/>
              <a:gd name="connsiteX26" fmla="*/ 5125834 w 7600640"/>
              <a:gd name="connsiteY26" fmla="*/ 1482043 h 3605251"/>
              <a:gd name="connsiteX27" fmla="*/ 5227409 w 7600640"/>
              <a:gd name="connsiteY27" fmla="*/ 1538495 h 3605251"/>
              <a:gd name="connsiteX28" fmla="*/ 5560704 w 7600640"/>
              <a:gd name="connsiteY28" fmla="*/ 1252127 h 3605251"/>
              <a:gd name="connsiteX29" fmla="*/ 5876712 w 7600640"/>
              <a:gd name="connsiteY29" fmla="*/ 876756 h 3605251"/>
              <a:gd name="connsiteX30" fmla="*/ 6122609 w 7600640"/>
              <a:gd name="connsiteY30" fmla="*/ 905583 h 3605251"/>
              <a:gd name="connsiteX31" fmla="*/ 6331963 w 7600640"/>
              <a:gd name="connsiteY31" fmla="*/ 719621 h 3605251"/>
              <a:gd name="connsiteX32" fmla="*/ 6526278 w 7600640"/>
              <a:gd name="connsiteY32" fmla="*/ 475017 h 3605251"/>
              <a:gd name="connsiteX33" fmla="*/ 6767242 w 7600640"/>
              <a:gd name="connsiteY33" fmla="*/ 599020 h 3605251"/>
              <a:gd name="connsiteX34" fmla="*/ 6935152 w 7600640"/>
              <a:gd name="connsiteY34" fmla="*/ 528763 h 3605251"/>
              <a:gd name="connsiteX35" fmla="*/ 7178389 w 7600640"/>
              <a:gd name="connsiteY35" fmla="*/ 3596 h 3605251"/>
              <a:gd name="connsiteX36" fmla="*/ 7352199 w 7600640"/>
              <a:gd name="connsiteY36" fmla="*/ 349353 h 3605251"/>
              <a:gd name="connsiteX37" fmla="*/ 7492761 w 7600640"/>
              <a:gd name="connsiteY37" fmla="*/ 1075062 h 3605251"/>
              <a:gd name="connsiteX0" fmla="*/ 7492761 w 7600640"/>
              <a:gd name="connsiteY0" fmla="*/ 1210040 h 3740229"/>
              <a:gd name="connsiteX1" fmla="*/ 7600620 w 7600640"/>
              <a:gd name="connsiteY1" fmla="*/ 3740229 h 3740229"/>
              <a:gd name="connsiteX2" fmla="*/ 0 w 7600640"/>
              <a:gd name="connsiteY2" fmla="*/ 3740229 h 3740229"/>
              <a:gd name="connsiteX3" fmla="*/ 0 w 7600640"/>
              <a:gd name="connsiteY3" fmla="*/ 3602805 h 3740229"/>
              <a:gd name="connsiteX4" fmla="*/ 55435 w 7600640"/>
              <a:gd name="connsiteY4" fmla="*/ 3570842 h 3740229"/>
              <a:gd name="connsiteX5" fmla="*/ 227279 w 7600640"/>
              <a:gd name="connsiteY5" fmla="*/ 3496710 h 3740229"/>
              <a:gd name="connsiteX6" fmla="*/ 502127 w 7600640"/>
              <a:gd name="connsiteY6" fmla="*/ 3428056 h 3740229"/>
              <a:gd name="connsiteX7" fmla="*/ 793036 w 7600640"/>
              <a:gd name="connsiteY7" fmla="*/ 3417428 h 3740229"/>
              <a:gd name="connsiteX8" fmla="*/ 898442 w 7600640"/>
              <a:gd name="connsiteY8" fmla="*/ 3412141 h 3740229"/>
              <a:gd name="connsiteX9" fmla="*/ 1114432 w 7600640"/>
              <a:gd name="connsiteY9" fmla="*/ 3084342 h 3740229"/>
              <a:gd name="connsiteX10" fmla="*/ 1558930 w 7600640"/>
              <a:gd name="connsiteY10" fmla="*/ 2681872 h 3740229"/>
              <a:gd name="connsiteX11" fmla="*/ 1886440 w 7600640"/>
              <a:gd name="connsiteY11" fmla="*/ 2508113 h 3740229"/>
              <a:gd name="connsiteX12" fmla="*/ 2070187 w 7600640"/>
              <a:gd name="connsiteY12" fmla="*/ 2470113 h 3740229"/>
              <a:gd name="connsiteX13" fmla="*/ 2143579 w 7600640"/>
              <a:gd name="connsiteY13" fmla="*/ 2454851 h 3740229"/>
              <a:gd name="connsiteX14" fmla="*/ 2219931 w 7600640"/>
              <a:gd name="connsiteY14" fmla="*/ 2487554 h 3740229"/>
              <a:gd name="connsiteX15" fmla="*/ 2407961 w 7600640"/>
              <a:gd name="connsiteY15" fmla="*/ 2680598 h 3740229"/>
              <a:gd name="connsiteX16" fmla="*/ 2619587 w 7600640"/>
              <a:gd name="connsiteY16" fmla="*/ 2476504 h 3740229"/>
              <a:gd name="connsiteX17" fmla="*/ 2816891 w 7600640"/>
              <a:gd name="connsiteY17" fmla="*/ 2404761 h 3740229"/>
              <a:gd name="connsiteX18" fmla="*/ 3063573 w 7600640"/>
              <a:gd name="connsiteY18" fmla="*/ 2222318 h 3740229"/>
              <a:gd name="connsiteX19" fmla="*/ 3285032 w 7600640"/>
              <a:gd name="connsiteY19" fmla="*/ 2158948 h 3740229"/>
              <a:gd name="connsiteX20" fmla="*/ 3715332 w 7600640"/>
              <a:gd name="connsiteY20" fmla="*/ 1638125 h 3740229"/>
              <a:gd name="connsiteX21" fmla="*/ 3925116 w 7600640"/>
              <a:gd name="connsiteY21" fmla="*/ 1596293 h 3740229"/>
              <a:gd name="connsiteX22" fmla="*/ 4148850 w 7600640"/>
              <a:gd name="connsiteY22" fmla="*/ 1497296 h 3740229"/>
              <a:gd name="connsiteX23" fmla="*/ 4371047 w 7600640"/>
              <a:gd name="connsiteY23" fmla="*/ 1547397 h 3740229"/>
              <a:gd name="connsiteX24" fmla="*/ 4544958 w 7600640"/>
              <a:gd name="connsiteY24" fmla="*/ 1363372 h 3740229"/>
              <a:gd name="connsiteX25" fmla="*/ 4788549 w 7600640"/>
              <a:gd name="connsiteY25" fmla="*/ 1197641 h 3740229"/>
              <a:gd name="connsiteX26" fmla="*/ 5125834 w 7600640"/>
              <a:gd name="connsiteY26" fmla="*/ 1617021 h 3740229"/>
              <a:gd name="connsiteX27" fmla="*/ 5227409 w 7600640"/>
              <a:gd name="connsiteY27" fmla="*/ 1673473 h 3740229"/>
              <a:gd name="connsiteX28" fmla="*/ 5560704 w 7600640"/>
              <a:gd name="connsiteY28" fmla="*/ 1387105 h 3740229"/>
              <a:gd name="connsiteX29" fmla="*/ 5876712 w 7600640"/>
              <a:gd name="connsiteY29" fmla="*/ 1011734 h 3740229"/>
              <a:gd name="connsiteX30" fmla="*/ 6122609 w 7600640"/>
              <a:gd name="connsiteY30" fmla="*/ 1040561 h 3740229"/>
              <a:gd name="connsiteX31" fmla="*/ 6331963 w 7600640"/>
              <a:gd name="connsiteY31" fmla="*/ 854599 h 3740229"/>
              <a:gd name="connsiteX32" fmla="*/ 6526278 w 7600640"/>
              <a:gd name="connsiteY32" fmla="*/ 609995 h 3740229"/>
              <a:gd name="connsiteX33" fmla="*/ 6767242 w 7600640"/>
              <a:gd name="connsiteY33" fmla="*/ 733998 h 3740229"/>
              <a:gd name="connsiteX34" fmla="*/ 6935152 w 7600640"/>
              <a:gd name="connsiteY34" fmla="*/ 663741 h 3740229"/>
              <a:gd name="connsiteX35" fmla="*/ 7178389 w 7600640"/>
              <a:gd name="connsiteY35" fmla="*/ 138574 h 3740229"/>
              <a:gd name="connsiteX36" fmla="*/ 7422241 w 7600640"/>
              <a:gd name="connsiteY36" fmla="*/ 0 h 3740229"/>
              <a:gd name="connsiteX37" fmla="*/ 7492761 w 7600640"/>
              <a:gd name="connsiteY37" fmla="*/ 1210040 h 3740229"/>
              <a:gd name="connsiteX0" fmla="*/ 7600518 w 7601117"/>
              <a:gd name="connsiteY0" fmla="*/ 160655 h 3740229"/>
              <a:gd name="connsiteX1" fmla="*/ 7600620 w 7601117"/>
              <a:gd name="connsiteY1" fmla="*/ 3740229 h 3740229"/>
              <a:gd name="connsiteX2" fmla="*/ 0 w 7601117"/>
              <a:gd name="connsiteY2" fmla="*/ 3740229 h 3740229"/>
              <a:gd name="connsiteX3" fmla="*/ 0 w 7601117"/>
              <a:gd name="connsiteY3" fmla="*/ 3602805 h 3740229"/>
              <a:gd name="connsiteX4" fmla="*/ 55435 w 7601117"/>
              <a:gd name="connsiteY4" fmla="*/ 3570842 h 3740229"/>
              <a:gd name="connsiteX5" fmla="*/ 227279 w 7601117"/>
              <a:gd name="connsiteY5" fmla="*/ 3496710 h 3740229"/>
              <a:gd name="connsiteX6" fmla="*/ 502127 w 7601117"/>
              <a:gd name="connsiteY6" fmla="*/ 3428056 h 3740229"/>
              <a:gd name="connsiteX7" fmla="*/ 793036 w 7601117"/>
              <a:gd name="connsiteY7" fmla="*/ 3417428 h 3740229"/>
              <a:gd name="connsiteX8" fmla="*/ 898442 w 7601117"/>
              <a:gd name="connsiteY8" fmla="*/ 3412141 h 3740229"/>
              <a:gd name="connsiteX9" fmla="*/ 1114432 w 7601117"/>
              <a:gd name="connsiteY9" fmla="*/ 3084342 h 3740229"/>
              <a:gd name="connsiteX10" fmla="*/ 1558930 w 7601117"/>
              <a:gd name="connsiteY10" fmla="*/ 2681872 h 3740229"/>
              <a:gd name="connsiteX11" fmla="*/ 1886440 w 7601117"/>
              <a:gd name="connsiteY11" fmla="*/ 2508113 h 3740229"/>
              <a:gd name="connsiteX12" fmla="*/ 2070187 w 7601117"/>
              <a:gd name="connsiteY12" fmla="*/ 2470113 h 3740229"/>
              <a:gd name="connsiteX13" fmla="*/ 2143579 w 7601117"/>
              <a:gd name="connsiteY13" fmla="*/ 2454851 h 3740229"/>
              <a:gd name="connsiteX14" fmla="*/ 2219931 w 7601117"/>
              <a:gd name="connsiteY14" fmla="*/ 2487554 h 3740229"/>
              <a:gd name="connsiteX15" fmla="*/ 2407961 w 7601117"/>
              <a:gd name="connsiteY15" fmla="*/ 2680598 h 3740229"/>
              <a:gd name="connsiteX16" fmla="*/ 2619587 w 7601117"/>
              <a:gd name="connsiteY16" fmla="*/ 2476504 h 3740229"/>
              <a:gd name="connsiteX17" fmla="*/ 2816891 w 7601117"/>
              <a:gd name="connsiteY17" fmla="*/ 2404761 h 3740229"/>
              <a:gd name="connsiteX18" fmla="*/ 3063573 w 7601117"/>
              <a:gd name="connsiteY18" fmla="*/ 2222318 h 3740229"/>
              <a:gd name="connsiteX19" fmla="*/ 3285032 w 7601117"/>
              <a:gd name="connsiteY19" fmla="*/ 2158948 h 3740229"/>
              <a:gd name="connsiteX20" fmla="*/ 3715332 w 7601117"/>
              <a:gd name="connsiteY20" fmla="*/ 1638125 h 3740229"/>
              <a:gd name="connsiteX21" fmla="*/ 3925116 w 7601117"/>
              <a:gd name="connsiteY21" fmla="*/ 1596293 h 3740229"/>
              <a:gd name="connsiteX22" fmla="*/ 4148850 w 7601117"/>
              <a:gd name="connsiteY22" fmla="*/ 1497296 h 3740229"/>
              <a:gd name="connsiteX23" fmla="*/ 4371047 w 7601117"/>
              <a:gd name="connsiteY23" fmla="*/ 1547397 h 3740229"/>
              <a:gd name="connsiteX24" fmla="*/ 4544958 w 7601117"/>
              <a:gd name="connsiteY24" fmla="*/ 1363372 h 3740229"/>
              <a:gd name="connsiteX25" fmla="*/ 4788549 w 7601117"/>
              <a:gd name="connsiteY25" fmla="*/ 1197641 h 3740229"/>
              <a:gd name="connsiteX26" fmla="*/ 5125834 w 7601117"/>
              <a:gd name="connsiteY26" fmla="*/ 1617021 h 3740229"/>
              <a:gd name="connsiteX27" fmla="*/ 5227409 w 7601117"/>
              <a:gd name="connsiteY27" fmla="*/ 1673473 h 3740229"/>
              <a:gd name="connsiteX28" fmla="*/ 5560704 w 7601117"/>
              <a:gd name="connsiteY28" fmla="*/ 1387105 h 3740229"/>
              <a:gd name="connsiteX29" fmla="*/ 5876712 w 7601117"/>
              <a:gd name="connsiteY29" fmla="*/ 1011734 h 3740229"/>
              <a:gd name="connsiteX30" fmla="*/ 6122609 w 7601117"/>
              <a:gd name="connsiteY30" fmla="*/ 1040561 h 3740229"/>
              <a:gd name="connsiteX31" fmla="*/ 6331963 w 7601117"/>
              <a:gd name="connsiteY31" fmla="*/ 854599 h 3740229"/>
              <a:gd name="connsiteX32" fmla="*/ 6526278 w 7601117"/>
              <a:gd name="connsiteY32" fmla="*/ 609995 h 3740229"/>
              <a:gd name="connsiteX33" fmla="*/ 6767242 w 7601117"/>
              <a:gd name="connsiteY33" fmla="*/ 733998 h 3740229"/>
              <a:gd name="connsiteX34" fmla="*/ 6935152 w 7601117"/>
              <a:gd name="connsiteY34" fmla="*/ 663741 h 3740229"/>
              <a:gd name="connsiteX35" fmla="*/ 7178389 w 7601117"/>
              <a:gd name="connsiteY35" fmla="*/ 138574 h 3740229"/>
              <a:gd name="connsiteX36" fmla="*/ 7422241 w 7601117"/>
              <a:gd name="connsiteY36" fmla="*/ 0 h 3740229"/>
              <a:gd name="connsiteX37" fmla="*/ 7600518 w 7601117"/>
              <a:gd name="connsiteY37" fmla="*/ 160655 h 3740229"/>
              <a:gd name="connsiteX0" fmla="*/ 7600518 w 7601117"/>
              <a:gd name="connsiteY0" fmla="*/ 160655 h 3740229"/>
              <a:gd name="connsiteX1" fmla="*/ 7600620 w 7601117"/>
              <a:gd name="connsiteY1" fmla="*/ 3740229 h 3740229"/>
              <a:gd name="connsiteX2" fmla="*/ 0 w 7601117"/>
              <a:gd name="connsiteY2" fmla="*/ 3740229 h 3740229"/>
              <a:gd name="connsiteX3" fmla="*/ 0 w 7601117"/>
              <a:gd name="connsiteY3" fmla="*/ 3602805 h 3740229"/>
              <a:gd name="connsiteX4" fmla="*/ 55435 w 7601117"/>
              <a:gd name="connsiteY4" fmla="*/ 3570842 h 3740229"/>
              <a:gd name="connsiteX5" fmla="*/ 227279 w 7601117"/>
              <a:gd name="connsiteY5" fmla="*/ 3496710 h 3740229"/>
              <a:gd name="connsiteX6" fmla="*/ 502127 w 7601117"/>
              <a:gd name="connsiteY6" fmla="*/ 3428056 h 3740229"/>
              <a:gd name="connsiteX7" fmla="*/ 793036 w 7601117"/>
              <a:gd name="connsiteY7" fmla="*/ 3417428 h 3740229"/>
              <a:gd name="connsiteX8" fmla="*/ 898442 w 7601117"/>
              <a:gd name="connsiteY8" fmla="*/ 3412141 h 3740229"/>
              <a:gd name="connsiteX9" fmla="*/ 1114432 w 7601117"/>
              <a:gd name="connsiteY9" fmla="*/ 3084342 h 3740229"/>
              <a:gd name="connsiteX10" fmla="*/ 1558930 w 7601117"/>
              <a:gd name="connsiteY10" fmla="*/ 2681872 h 3740229"/>
              <a:gd name="connsiteX11" fmla="*/ 1886440 w 7601117"/>
              <a:gd name="connsiteY11" fmla="*/ 2508113 h 3740229"/>
              <a:gd name="connsiteX12" fmla="*/ 2070187 w 7601117"/>
              <a:gd name="connsiteY12" fmla="*/ 2470113 h 3740229"/>
              <a:gd name="connsiteX13" fmla="*/ 2143579 w 7601117"/>
              <a:gd name="connsiteY13" fmla="*/ 2454851 h 3740229"/>
              <a:gd name="connsiteX14" fmla="*/ 2219931 w 7601117"/>
              <a:gd name="connsiteY14" fmla="*/ 2487554 h 3740229"/>
              <a:gd name="connsiteX15" fmla="*/ 2407961 w 7601117"/>
              <a:gd name="connsiteY15" fmla="*/ 2680598 h 3740229"/>
              <a:gd name="connsiteX16" fmla="*/ 2619587 w 7601117"/>
              <a:gd name="connsiteY16" fmla="*/ 2476504 h 3740229"/>
              <a:gd name="connsiteX17" fmla="*/ 2816891 w 7601117"/>
              <a:gd name="connsiteY17" fmla="*/ 2404761 h 3740229"/>
              <a:gd name="connsiteX18" fmla="*/ 3063573 w 7601117"/>
              <a:gd name="connsiteY18" fmla="*/ 2222318 h 3740229"/>
              <a:gd name="connsiteX19" fmla="*/ 3285032 w 7601117"/>
              <a:gd name="connsiteY19" fmla="*/ 2158948 h 3740229"/>
              <a:gd name="connsiteX20" fmla="*/ 3715332 w 7601117"/>
              <a:gd name="connsiteY20" fmla="*/ 1638125 h 3740229"/>
              <a:gd name="connsiteX21" fmla="*/ 3925116 w 7601117"/>
              <a:gd name="connsiteY21" fmla="*/ 1596293 h 3740229"/>
              <a:gd name="connsiteX22" fmla="*/ 4148850 w 7601117"/>
              <a:gd name="connsiteY22" fmla="*/ 1497296 h 3740229"/>
              <a:gd name="connsiteX23" fmla="*/ 4371047 w 7601117"/>
              <a:gd name="connsiteY23" fmla="*/ 1547397 h 3740229"/>
              <a:gd name="connsiteX24" fmla="*/ 4544958 w 7601117"/>
              <a:gd name="connsiteY24" fmla="*/ 1363372 h 3740229"/>
              <a:gd name="connsiteX25" fmla="*/ 4788549 w 7601117"/>
              <a:gd name="connsiteY25" fmla="*/ 1197641 h 3740229"/>
              <a:gd name="connsiteX26" fmla="*/ 5125834 w 7601117"/>
              <a:gd name="connsiteY26" fmla="*/ 1617021 h 3740229"/>
              <a:gd name="connsiteX27" fmla="*/ 5227409 w 7601117"/>
              <a:gd name="connsiteY27" fmla="*/ 1673473 h 3740229"/>
              <a:gd name="connsiteX28" fmla="*/ 5560704 w 7601117"/>
              <a:gd name="connsiteY28" fmla="*/ 1387105 h 3740229"/>
              <a:gd name="connsiteX29" fmla="*/ 5876712 w 7601117"/>
              <a:gd name="connsiteY29" fmla="*/ 1011734 h 3740229"/>
              <a:gd name="connsiteX30" fmla="*/ 6122609 w 7601117"/>
              <a:gd name="connsiteY30" fmla="*/ 1040561 h 3740229"/>
              <a:gd name="connsiteX31" fmla="*/ 6331963 w 7601117"/>
              <a:gd name="connsiteY31" fmla="*/ 854599 h 3740229"/>
              <a:gd name="connsiteX32" fmla="*/ 6526278 w 7601117"/>
              <a:gd name="connsiteY32" fmla="*/ 609995 h 3740229"/>
              <a:gd name="connsiteX33" fmla="*/ 6767242 w 7601117"/>
              <a:gd name="connsiteY33" fmla="*/ 733998 h 3740229"/>
              <a:gd name="connsiteX34" fmla="*/ 6935152 w 7601117"/>
              <a:gd name="connsiteY34" fmla="*/ 663741 h 3740229"/>
              <a:gd name="connsiteX35" fmla="*/ 7178389 w 7601117"/>
              <a:gd name="connsiteY35" fmla="*/ 138574 h 3740229"/>
              <a:gd name="connsiteX36" fmla="*/ 7422241 w 7601117"/>
              <a:gd name="connsiteY36" fmla="*/ 0 h 3740229"/>
              <a:gd name="connsiteX37" fmla="*/ 7600518 w 7601117"/>
              <a:gd name="connsiteY37" fmla="*/ 160655 h 3740229"/>
              <a:gd name="connsiteX0" fmla="*/ 7600518 w 7601117"/>
              <a:gd name="connsiteY0" fmla="*/ 160655 h 3740229"/>
              <a:gd name="connsiteX1" fmla="*/ 7600620 w 7601117"/>
              <a:gd name="connsiteY1" fmla="*/ 3740229 h 3740229"/>
              <a:gd name="connsiteX2" fmla="*/ 0 w 7601117"/>
              <a:gd name="connsiteY2" fmla="*/ 3740229 h 3740229"/>
              <a:gd name="connsiteX3" fmla="*/ 0 w 7601117"/>
              <a:gd name="connsiteY3" fmla="*/ 3602805 h 3740229"/>
              <a:gd name="connsiteX4" fmla="*/ 55435 w 7601117"/>
              <a:gd name="connsiteY4" fmla="*/ 3570842 h 3740229"/>
              <a:gd name="connsiteX5" fmla="*/ 227279 w 7601117"/>
              <a:gd name="connsiteY5" fmla="*/ 3496710 h 3740229"/>
              <a:gd name="connsiteX6" fmla="*/ 502127 w 7601117"/>
              <a:gd name="connsiteY6" fmla="*/ 3428056 h 3740229"/>
              <a:gd name="connsiteX7" fmla="*/ 793036 w 7601117"/>
              <a:gd name="connsiteY7" fmla="*/ 3417428 h 3740229"/>
              <a:gd name="connsiteX8" fmla="*/ 898442 w 7601117"/>
              <a:gd name="connsiteY8" fmla="*/ 3412141 h 3740229"/>
              <a:gd name="connsiteX9" fmla="*/ 1114432 w 7601117"/>
              <a:gd name="connsiteY9" fmla="*/ 3084342 h 3740229"/>
              <a:gd name="connsiteX10" fmla="*/ 1558930 w 7601117"/>
              <a:gd name="connsiteY10" fmla="*/ 2681872 h 3740229"/>
              <a:gd name="connsiteX11" fmla="*/ 1886440 w 7601117"/>
              <a:gd name="connsiteY11" fmla="*/ 2508113 h 3740229"/>
              <a:gd name="connsiteX12" fmla="*/ 2070187 w 7601117"/>
              <a:gd name="connsiteY12" fmla="*/ 2470113 h 3740229"/>
              <a:gd name="connsiteX13" fmla="*/ 2143579 w 7601117"/>
              <a:gd name="connsiteY13" fmla="*/ 2454851 h 3740229"/>
              <a:gd name="connsiteX14" fmla="*/ 2219931 w 7601117"/>
              <a:gd name="connsiteY14" fmla="*/ 2487554 h 3740229"/>
              <a:gd name="connsiteX15" fmla="*/ 2407961 w 7601117"/>
              <a:gd name="connsiteY15" fmla="*/ 2680598 h 3740229"/>
              <a:gd name="connsiteX16" fmla="*/ 2619587 w 7601117"/>
              <a:gd name="connsiteY16" fmla="*/ 2476504 h 3740229"/>
              <a:gd name="connsiteX17" fmla="*/ 2816891 w 7601117"/>
              <a:gd name="connsiteY17" fmla="*/ 2404761 h 3740229"/>
              <a:gd name="connsiteX18" fmla="*/ 3063573 w 7601117"/>
              <a:gd name="connsiteY18" fmla="*/ 2222318 h 3740229"/>
              <a:gd name="connsiteX19" fmla="*/ 3285032 w 7601117"/>
              <a:gd name="connsiteY19" fmla="*/ 2158948 h 3740229"/>
              <a:gd name="connsiteX20" fmla="*/ 3715332 w 7601117"/>
              <a:gd name="connsiteY20" fmla="*/ 1638125 h 3740229"/>
              <a:gd name="connsiteX21" fmla="*/ 3925116 w 7601117"/>
              <a:gd name="connsiteY21" fmla="*/ 1596293 h 3740229"/>
              <a:gd name="connsiteX22" fmla="*/ 4148850 w 7601117"/>
              <a:gd name="connsiteY22" fmla="*/ 1497296 h 3740229"/>
              <a:gd name="connsiteX23" fmla="*/ 4371047 w 7601117"/>
              <a:gd name="connsiteY23" fmla="*/ 1547397 h 3740229"/>
              <a:gd name="connsiteX24" fmla="*/ 4544958 w 7601117"/>
              <a:gd name="connsiteY24" fmla="*/ 1363372 h 3740229"/>
              <a:gd name="connsiteX25" fmla="*/ 4788549 w 7601117"/>
              <a:gd name="connsiteY25" fmla="*/ 1197641 h 3740229"/>
              <a:gd name="connsiteX26" fmla="*/ 5125834 w 7601117"/>
              <a:gd name="connsiteY26" fmla="*/ 1617021 h 3740229"/>
              <a:gd name="connsiteX27" fmla="*/ 5227409 w 7601117"/>
              <a:gd name="connsiteY27" fmla="*/ 1673473 h 3740229"/>
              <a:gd name="connsiteX28" fmla="*/ 5560704 w 7601117"/>
              <a:gd name="connsiteY28" fmla="*/ 1387105 h 3740229"/>
              <a:gd name="connsiteX29" fmla="*/ 5876712 w 7601117"/>
              <a:gd name="connsiteY29" fmla="*/ 1011734 h 3740229"/>
              <a:gd name="connsiteX30" fmla="*/ 6122609 w 7601117"/>
              <a:gd name="connsiteY30" fmla="*/ 1040561 h 3740229"/>
              <a:gd name="connsiteX31" fmla="*/ 6331963 w 7601117"/>
              <a:gd name="connsiteY31" fmla="*/ 854599 h 3740229"/>
              <a:gd name="connsiteX32" fmla="*/ 6526278 w 7601117"/>
              <a:gd name="connsiteY32" fmla="*/ 609995 h 3740229"/>
              <a:gd name="connsiteX33" fmla="*/ 6767242 w 7601117"/>
              <a:gd name="connsiteY33" fmla="*/ 733998 h 3740229"/>
              <a:gd name="connsiteX34" fmla="*/ 6935152 w 7601117"/>
              <a:gd name="connsiteY34" fmla="*/ 663741 h 3740229"/>
              <a:gd name="connsiteX35" fmla="*/ 7178389 w 7601117"/>
              <a:gd name="connsiteY35" fmla="*/ 138574 h 3740229"/>
              <a:gd name="connsiteX36" fmla="*/ 7422241 w 7601117"/>
              <a:gd name="connsiteY36" fmla="*/ 0 h 3740229"/>
              <a:gd name="connsiteX37" fmla="*/ 7600518 w 7601117"/>
              <a:gd name="connsiteY37" fmla="*/ 160655 h 3740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7601117" h="3740229">
                <a:moveTo>
                  <a:pt x="7600518" y="160655"/>
                </a:moveTo>
                <a:cubicBezTo>
                  <a:pt x="7598756" y="1429187"/>
                  <a:pt x="7602382" y="2471697"/>
                  <a:pt x="7600620" y="3740229"/>
                </a:cubicBezTo>
                <a:lnTo>
                  <a:pt x="0" y="3740229"/>
                </a:lnTo>
                <a:lnTo>
                  <a:pt x="0" y="3602805"/>
                </a:lnTo>
                <a:cubicBezTo>
                  <a:pt x="9690" y="3576377"/>
                  <a:pt x="17555" y="3588525"/>
                  <a:pt x="55435" y="3570842"/>
                </a:cubicBezTo>
                <a:cubicBezTo>
                  <a:pt x="93315" y="3553160"/>
                  <a:pt x="152830" y="3520508"/>
                  <a:pt x="227279" y="3496710"/>
                </a:cubicBezTo>
                <a:cubicBezTo>
                  <a:pt x="301728" y="3472912"/>
                  <a:pt x="407834" y="3441270"/>
                  <a:pt x="502127" y="3428056"/>
                </a:cubicBezTo>
                <a:cubicBezTo>
                  <a:pt x="596420" y="3414842"/>
                  <a:pt x="726984" y="3420080"/>
                  <a:pt x="793036" y="3417428"/>
                </a:cubicBezTo>
                <a:cubicBezTo>
                  <a:pt x="859088" y="3414776"/>
                  <a:pt x="798022" y="3423473"/>
                  <a:pt x="898442" y="3412141"/>
                </a:cubicBezTo>
                <a:cubicBezTo>
                  <a:pt x="955601" y="3292946"/>
                  <a:pt x="1002555" y="3197981"/>
                  <a:pt x="1114432" y="3084342"/>
                </a:cubicBezTo>
                <a:cubicBezTo>
                  <a:pt x="1261478" y="2965292"/>
                  <a:pt x="1430262" y="2777910"/>
                  <a:pt x="1558930" y="2681872"/>
                </a:cubicBezTo>
                <a:cubicBezTo>
                  <a:pt x="1687598" y="2585834"/>
                  <a:pt x="1804823" y="2538025"/>
                  <a:pt x="1886440" y="2508113"/>
                </a:cubicBezTo>
                <a:cubicBezTo>
                  <a:pt x="1968057" y="2478201"/>
                  <a:pt x="2038106" y="2470918"/>
                  <a:pt x="2070187" y="2470113"/>
                </a:cubicBezTo>
                <a:cubicBezTo>
                  <a:pt x="2102268" y="2469308"/>
                  <a:pt x="2115030" y="2457326"/>
                  <a:pt x="2143579" y="2454851"/>
                </a:cubicBezTo>
                <a:cubicBezTo>
                  <a:pt x="2228920" y="2455983"/>
                  <a:pt x="2192622" y="2491078"/>
                  <a:pt x="2219931" y="2487554"/>
                </a:cubicBezTo>
                <a:lnTo>
                  <a:pt x="2407961" y="2680598"/>
                </a:lnTo>
                <a:lnTo>
                  <a:pt x="2619587" y="2476504"/>
                </a:lnTo>
                <a:lnTo>
                  <a:pt x="2816891" y="2404761"/>
                </a:lnTo>
                <a:cubicBezTo>
                  <a:pt x="2899118" y="2343947"/>
                  <a:pt x="2985550" y="2263287"/>
                  <a:pt x="3063573" y="2222318"/>
                </a:cubicBezTo>
                <a:cubicBezTo>
                  <a:pt x="3141596" y="2181349"/>
                  <a:pt x="3154855" y="2175592"/>
                  <a:pt x="3285032" y="2158948"/>
                </a:cubicBezTo>
                <a:cubicBezTo>
                  <a:pt x="3382882" y="1997004"/>
                  <a:pt x="3608651" y="1731901"/>
                  <a:pt x="3715332" y="1638125"/>
                </a:cubicBezTo>
                <a:cubicBezTo>
                  <a:pt x="3822013" y="1544349"/>
                  <a:pt x="3852863" y="1619765"/>
                  <a:pt x="3925116" y="1596293"/>
                </a:cubicBezTo>
                <a:cubicBezTo>
                  <a:pt x="3997369" y="1572821"/>
                  <a:pt x="4056513" y="1517988"/>
                  <a:pt x="4148850" y="1497296"/>
                </a:cubicBezTo>
                <a:cubicBezTo>
                  <a:pt x="4227661" y="1473899"/>
                  <a:pt x="4302335" y="1553563"/>
                  <a:pt x="4371047" y="1547397"/>
                </a:cubicBezTo>
                <a:lnTo>
                  <a:pt x="4544958" y="1363372"/>
                </a:lnTo>
                <a:cubicBezTo>
                  <a:pt x="4622563" y="1297365"/>
                  <a:pt x="4719060" y="1269058"/>
                  <a:pt x="4788549" y="1197641"/>
                </a:cubicBezTo>
                <a:cubicBezTo>
                  <a:pt x="4884463" y="1242606"/>
                  <a:pt x="5014079" y="1532335"/>
                  <a:pt x="5125834" y="1617021"/>
                </a:cubicBezTo>
                <a:cubicBezTo>
                  <a:pt x="5199875" y="1707089"/>
                  <a:pt x="5154931" y="1711792"/>
                  <a:pt x="5227409" y="1673473"/>
                </a:cubicBezTo>
                <a:cubicBezTo>
                  <a:pt x="5299887" y="1635154"/>
                  <a:pt x="5445303" y="1486632"/>
                  <a:pt x="5560704" y="1387105"/>
                </a:cubicBezTo>
                <a:cubicBezTo>
                  <a:pt x="5676105" y="1287578"/>
                  <a:pt x="5800123" y="1081151"/>
                  <a:pt x="5876712" y="1011734"/>
                </a:cubicBezTo>
                <a:lnTo>
                  <a:pt x="6122609" y="1040561"/>
                </a:lnTo>
                <a:cubicBezTo>
                  <a:pt x="6169298" y="1001800"/>
                  <a:pt x="6264685" y="926360"/>
                  <a:pt x="6331963" y="854599"/>
                </a:cubicBezTo>
                <a:cubicBezTo>
                  <a:pt x="6399241" y="782838"/>
                  <a:pt x="6453732" y="630095"/>
                  <a:pt x="6526278" y="609995"/>
                </a:cubicBezTo>
                <a:cubicBezTo>
                  <a:pt x="6598824" y="589895"/>
                  <a:pt x="6678767" y="720924"/>
                  <a:pt x="6767242" y="733998"/>
                </a:cubicBezTo>
                <a:cubicBezTo>
                  <a:pt x="6842121" y="660881"/>
                  <a:pt x="6824400" y="706028"/>
                  <a:pt x="6935152" y="663741"/>
                </a:cubicBezTo>
                <a:lnTo>
                  <a:pt x="7178389" y="138574"/>
                </a:lnTo>
                <a:cubicBezTo>
                  <a:pt x="7247101" y="92265"/>
                  <a:pt x="7353529" y="24666"/>
                  <a:pt x="7422241" y="0"/>
                </a:cubicBezTo>
                <a:lnTo>
                  <a:pt x="7600518" y="160655"/>
                </a:lnTo>
                <a:close/>
              </a:path>
            </a:pathLst>
          </a:custGeom>
          <a:solidFill>
            <a:srgbClr val="800000"/>
          </a:solidFill>
          <a:ln>
            <a:solidFill>
              <a:srgbClr val="003300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423515" y="6130138"/>
            <a:ext cx="572048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600" dirty="0" smtClean="0">
                <a:solidFill>
                  <a:schemeClr val="bg2"/>
                </a:solidFill>
                <a:latin typeface="Franklin Gothic Book" pitchFamily="34" charset="0"/>
              </a:rPr>
              <a:t>Source: Himmelstein, Woolhandler &amp; </a:t>
            </a:r>
            <a:r>
              <a:rPr lang="en-US" sz="1600" dirty="0" err="1" smtClean="0">
                <a:solidFill>
                  <a:schemeClr val="bg2"/>
                </a:solidFill>
                <a:latin typeface="Franklin Gothic Book" pitchFamily="34" charset="0"/>
              </a:rPr>
              <a:t>Carrasquilo</a:t>
            </a:r>
            <a:r>
              <a:rPr lang="en-US" sz="1600" dirty="0" smtClean="0">
                <a:solidFill>
                  <a:schemeClr val="bg2"/>
                </a:solidFill>
                <a:latin typeface="Franklin Gothic Book" pitchFamily="34" charset="0"/>
              </a:rPr>
              <a:t>.</a:t>
            </a:r>
          </a:p>
          <a:p>
            <a:pPr algn="r"/>
            <a:r>
              <a:rPr lang="en-US" sz="1600" dirty="0" smtClean="0">
                <a:solidFill>
                  <a:schemeClr val="bg2"/>
                </a:solidFill>
                <a:latin typeface="Franklin Gothic Book" pitchFamily="34" charset="0"/>
              </a:rPr>
              <a:t>Tabulation from CPS &amp; NHIS data  </a:t>
            </a:r>
            <a:endParaRPr lang="en-US" sz="1600" dirty="0">
              <a:solidFill>
                <a:schemeClr val="bg2"/>
              </a:solidFill>
              <a:latin typeface="Franklin Gothic Book" pitchFamily="34" charset="0"/>
            </a:endParaRPr>
          </a:p>
        </p:txBody>
      </p:sp>
      <p:pic>
        <p:nvPicPr>
          <p:cNvPr id="646148" name="Picture 4" descr="UNINS76_" hidden="1"/>
          <p:cNvPicPr>
            <a:picLocks noChangeAspect="1" noChangeArrowheads="1"/>
          </p:cNvPicPr>
          <p:nvPr/>
        </p:nvPicPr>
        <p:blipFill>
          <a:blip r:embed="rId2" cstate="print"/>
          <a:srcRect l="15280" t="34880" r="10880" b="20320"/>
          <a:stretch>
            <a:fillRect/>
          </a:stretch>
        </p:blipFill>
        <p:spPr bwMode="auto">
          <a:xfrm>
            <a:off x="961879" y="1463039"/>
            <a:ext cx="7603961" cy="38843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22285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1355088587"/>
              </p:ext>
            </p:extLst>
          </p:nvPr>
        </p:nvGraphicFramePr>
        <p:xfrm>
          <a:off x="470086" y="1133856"/>
          <a:ext cx="8491034" cy="48499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71898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Unnecessary Procedures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386937" y="6130139"/>
            <a:ext cx="5757065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600" dirty="0" smtClean="0">
                <a:solidFill>
                  <a:schemeClr val="bg2"/>
                </a:solidFill>
                <a:latin typeface="Franklin Gothic Book" pitchFamily="34" charset="0"/>
              </a:rPr>
              <a:t>Source: Commonwealth Fund. </a:t>
            </a:r>
          </a:p>
          <a:p>
            <a:pPr algn="r"/>
            <a:r>
              <a:rPr lang="en-US" sz="1600" dirty="0" smtClean="0">
                <a:solidFill>
                  <a:schemeClr val="bg2"/>
                </a:solidFill>
                <a:latin typeface="Franklin Gothic Book" pitchFamily="34" charset="0"/>
              </a:rPr>
              <a:t>Quality of Healthcare in the U.S. </a:t>
            </a:r>
            <a:r>
              <a:rPr lang="en-US" sz="1600" dirty="0" err="1" smtClean="0">
                <a:solidFill>
                  <a:schemeClr val="bg2"/>
                </a:solidFill>
                <a:latin typeface="Franklin Gothic Book" pitchFamily="34" charset="0"/>
              </a:rPr>
              <a:t>Chartbook</a:t>
            </a:r>
            <a:r>
              <a:rPr lang="en-US" sz="1600" dirty="0" smtClean="0">
                <a:solidFill>
                  <a:schemeClr val="bg2"/>
                </a:solidFill>
                <a:latin typeface="Franklin Gothic Book" pitchFamily="34" charset="0"/>
              </a:rPr>
              <a:t> 2002</a:t>
            </a:r>
            <a:endParaRPr lang="en-US" sz="1600" dirty="0">
              <a:solidFill>
                <a:schemeClr val="bg2"/>
              </a:solidFill>
              <a:latin typeface="Franklin Gothic Boo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>
            <a:off x="-1866777" y="2654286"/>
            <a:ext cx="42017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Franklin Gothic Book"/>
                <a:cs typeface="Franklin Gothic Book"/>
              </a:rPr>
              <a:t>Percent of Procedures</a:t>
            </a:r>
            <a:endParaRPr lang="en-US" sz="2000" dirty="0">
              <a:latin typeface="Franklin Gothic Book"/>
              <a:cs typeface="Franklin Gothic Book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76891" y="5573573"/>
            <a:ext cx="270662" cy="270662"/>
          </a:xfrm>
          <a:prstGeom prst="rect">
            <a:avLst/>
          </a:prstGeom>
          <a:solidFill>
            <a:srgbClr val="800000"/>
          </a:solidFill>
          <a:ln w="9525" cmpd="sng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804079" y="5573573"/>
            <a:ext cx="270662" cy="270662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mpd="sng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53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2248856203"/>
              </p:ext>
            </p:extLst>
          </p:nvPr>
        </p:nvGraphicFramePr>
        <p:xfrm>
          <a:off x="239167" y="1133856"/>
          <a:ext cx="8680717" cy="48499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71898"/>
            <a:ext cx="9144000" cy="1143000"/>
          </a:xfrm>
        </p:spPr>
        <p:txBody>
          <a:bodyPr>
            <a:noAutofit/>
          </a:bodyPr>
          <a:lstStyle/>
          <a:p>
            <a:r>
              <a:rPr lang="en-US" sz="2400" dirty="0" smtClean="0"/>
              <a:t>22.5% of 111,707 Defibrillator Implants </a:t>
            </a:r>
            <a:br>
              <a:rPr lang="en-US" sz="2400" dirty="0" smtClean="0"/>
            </a:br>
            <a:r>
              <a:rPr lang="en-US" sz="4000" dirty="0" smtClean="0"/>
              <a:t>Were Not Evidence-Based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3386937" y="6007028"/>
            <a:ext cx="5757065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600" dirty="0" smtClean="0">
                <a:solidFill>
                  <a:schemeClr val="bg2"/>
                </a:solidFill>
                <a:latin typeface="Franklin Gothic Book" pitchFamily="34" charset="0"/>
              </a:rPr>
              <a:t>Note: In-hospital death rate for non-evidence-based ICD implantation was 0.6%. Cost of ICD implant ~$25,000</a:t>
            </a:r>
          </a:p>
          <a:p>
            <a:pPr algn="r"/>
            <a:r>
              <a:rPr lang="en-US" sz="1600" dirty="0" smtClean="0">
                <a:solidFill>
                  <a:schemeClr val="bg2"/>
                </a:solidFill>
                <a:latin typeface="Franklin Gothic Book" pitchFamily="34" charset="0"/>
              </a:rPr>
              <a:t>Source: JAMA 2011;305:43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709642224"/>
              </p:ext>
            </p:extLst>
          </p:nvPr>
        </p:nvGraphicFramePr>
        <p:xfrm>
          <a:off x="4395717" y="1504204"/>
          <a:ext cx="4247271" cy="17449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10575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22528" y="6102413"/>
            <a:ext cx="4921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bg1"/>
                </a:solidFill>
                <a:latin typeface="Franklin Gothic Book"/>
                <a:cs typeface="Franklin Gothic Book"/>
              </a:rPr>
              <a:t>Note: Comparison is to prostheses that had been available for &gt;5 years</a:t>
            </a:r>
          </a:p>
          <a:p>
            <a:pPr algn="r"/>
            <a:r>
              <a:rPr lang="en-US" sz="1200" dirty="0" smtClean="0">
                <a:solidFill>
                  <a:schemeClr val="bg1"/>
                </a:solidFill>
                <a:latin typeface="Franklin Gothic Book"/>
                <a:cs typeface="Franklin Gothic Book"/>
              </a:rPr>
              <a:t>Source: J Bone Joint </a:t>
            </a:r>
            <a:r>
              <a:rPr lang="en-US" sz="1200" dirty="0" err="1" smtClean="0">
                <a:solidFill>
                  <a:schemeClr val="bg1"/>
                </a:solidFill>
                <a:latin typeface="Franklin Gothic Book"/>
                <a:cs typeface="Franklin Gothic Book"/>
              </a:rPr>
              <a:t>Surg</a:t>
            </a:r>
            <a:r>
              <a:rPr lang="en-US" sz="1200" dirty="0" smtClean="0">
                <a:solidFill>
                  <a:schemeClr val="bg1"/>
                </a:solidFill>
                <a:latin typeface="Franklin Gothic Book"/>
                <a:cs typeface="Franklin Gothic Book"/>
              </a:rPr>
              <a:t> 2011;suppl3(e):51-4.</a:t>
            </a:r>
          </a:p>
          <a:p>
            <a:pPr algn="r"/>
            <a:r>
              <a:rPr lang="en-US" sz="1200" dirty="0" smtClean="0">
                <a:solidFill>
                  <a:schemeClr val="bg1"/>
                </a:solidFill>
                <a:latin typeface="Franklin Gothic Book"/>
                <a:cs typeface="Franklin Gothic Book"/>
              </a:rPr>
              <a:t> Data from Australian Orthopedic Assoc.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Outcomes of New vs. Old</a:t>
            </a:r>
            <a:br>
              <a:rPr lang="en-US" dirty="0" smtClean="0"/>
            </a:br>
            <a:r>
              <a:rPr lang="en-US" dirty="0" smtClean="0"/>
              <a:t>Hip/Knee Prosthetic Joints</a:t>
            </a:r>
            <a:endParaRPr lang="en-US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251442344"/>
              </p:ext>
            </p:extLst>
          </p:nvPr>
        </p:nvGraphicFramePr>
        <p:xfrm>
          <a:off x="460121" y="1454726"/>
          <a:ext cx="5081948" cy="44167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/>
          <p:cNvSpPr/>
          <p:nvPr/>
        </p:nvSpPr>
        <p:spPr>
          <a:xfrm>
            <a:off x="5418361" y="1698780"/>
            <a:ext cx="3571005" cy="3034714"/>
          </a:xfrm>
          <a:prstGeom prst="rect">
            <a:avLst/>
          </a:prstGeom>
          <a:noFill/>
          <a:ln w="9525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30188" indent="-230188">
              <a:lnSpc>
                <a:spcPct val="90000"/>
              </a:lnSpc>
              <a:spcAft>
                <a:spcPts val="120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003300"/>
                </a:solidFill>
                <a:latin typeface="Franklin Gothic Book"/>
                <a:cs typeface="Franklin Gothic Book"/>
              </a:rPr>
              <a:t>28% of newly-introduced prostheses </a:t>
            </a:r>
            <a:r>
              <a:rPr lang="en-US" sz="2800" dirty="0" smtClean="0">
                <a:solidFill>
                  <a:srgbClr val="003300"/>
                </a:solidFill>
                <a:latin typeface="Franklin Gothic Medium"/>
                <a:cs typeface="Franklin Gothic Medium"/>
              </a:rPr>
              <a:t>worsened outcomes</a:t>
            </a:r>
          </a:p>
          <a:p>
            <a:pPr marL="230188" indent="-230188">
              <a:lnSpc>
                <a:spcPct val="90000"/>
              </a:lnSpc>
              <a:spcAft>
                <a:spcPts val="120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003300"/>
                </a:solidFill>
                <a:latin typeface="Franklin Gothic Book"/>
                <a:cs typeface="Franklin Gothic Book"/>
              </a:rPr>
              <a:t>0% improved outcomes</a:t>
            </a:r>
            <a:endParaRPr lang="en-US" sz="2400" dirty="0">
              <a:solidFill>
                <a:srgbClr val="003300"/>
              </a:solidFill>
              <a:latin typeface="Franklin Gothic Book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2845107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324054" y="1280160"/>
            <a:ext cx="7410298" cy="3694176"/>
          </a:xfrm>
          <a:prstGeom prst="rect">
            <a:avLst/>
          </a:prstGeom>
          <a:solidFill>
            <a:schemeClr val="bg1"/>
          </a:solidFill>
          <a:ln w="9525" cmpd="sng">
            <a:solidFill>
              <a:schemeClr val="bg1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331366" y="1528878"/>
          <a:ext cx="7395668" cy="28602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395668"/>
              </a:tblGrid>
              <a:tr h="57204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204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204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204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204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171898"/>
            <a:ext cx="91440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Growth of Physicians and Administrators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3386937" y="6130139"/>
            <a:ext cx="5757065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600" dirty="0" smtClean="0">
                <a:solidFill>
                  <a:schemeClr val="bg2"/>
                </a:solidFill>
                <a:latin typeface="Franklin Gothic Book" pitchFamily="34" charset="0"/>
              </a:rPr>
              <a:t>Source: Bureau of Labor Statistics; NCHS; Himmelstein/Woolhandler analysis of CPS  </a:t>
            </a:r>
            <a:endParaRPr lang="en-US" sz="1600" dirty="0">
              <a:solidFill>
                <a:schemeClr val="bg2"/>
              </a:solidFill>
              <a:latin typeface="Franklin Gothic Boo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>
            <a:off x="-929028" y="2830982"/>
            <a:ext cx="23481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Franklin Gothic Book"/>
                <a:cs typeface="Franklin Gothic Book"/>
              </a:rPr>
              <a:t>Growth Since 1970</a:t>
            </a:r>
            <a:endParaRPr lang="en-US" sz="2000" dirty="0">
              <a:latin typeface="Franklin Gothic Book"/>
              <a:cs typeface="Franklin Gothic Book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77381" y="5648049"/>
            <a:ext cx="270662" cy="270662"/>
          </a:xfrm>
          <a:prstGeom prst="rect">
            <a:avLst/>
          </a:prstGeom>
          <a:solidFill>
            <a:srgbClr val="005148"/>
          </a:solidFill>
          <a:ln w="9525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629310" y="5648049"/>
            <a:ext cx="270662" cy="270662"/>
          </a:xfrm>
          <a:prstGeom prst="rect">
            <a:avLst/>
          </a:prstGeom>
          <a:solidFill>
            <a:srgbClr val="800000"/>
          </a:solidFill>
          <a:ln w="9525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880964" y="5583325"/>
            <a:ext cx="16302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Franklin Gothic Book"/>
                <a:cs typeface="Franklin Gothic Book"/>
              </a:rPr>
              <a:t>Physicians</a:t>
            </a:r>
            <a:endParaRPr lang="en-US" sz="2000" dirty="0">
              <a:latin typeface="Franklin Gothic Book"/>
              <a:cs typeface="Franklin Gothic Book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47531" y="5583325"/>
            <a:ext cx="23481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Franklin Gothic Book"/>
                <a:cs typeface="Franklin Gothic Book"/>
              </a:rPr>
              <a:t>Administrators</a:t>
            </a:r>
            <a:endParaRPr lang="en-US" sz="2000" dirty="0">
              <a:latin typeface="Franklin Gothic Book"/>
              <a:cs typeface="Franklin Gothic Book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8444896"/>
              </p:ext>
            </p:extLst>
          </p:nvPr>
        </p:nvGraphicFramePr>
        <p:xfrm>
          <a:off x="309661" y="1324053"/>
          <a:ext cx="1065581" cy="4037992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065581"/>
              </a:tblGrid>
              <a:tr h="576856"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latin typeface="Franklin Gothic Book"/>
                          <a:cs typeface="Franklin Gothic Book"/>
                        </a:rPr>
                        <a:t>3000%</a:t>
                      </a:r>
                      <a:endParaRPr lang="en-US" sz="2000" dirty="0">
                        <a:latin typeface="Franklin Gothic Book"/>
                        <a:cs typeface="Franklin Gothic Book"/>
                      </a:endParaRPr>
                    </a:p>
                  </a:txBody>
                  <a:tcPr/>
                </a:tc>
              </a:tr>
              <a:tr h="576856"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latin typeface="Franklin Gothic Book"/>
                          <a:cs typeface="Franklin Gothic Book"/>
                        </a:rPr>
                        <a:t>2500%</a:t>
                      </a:r>
                      <a:endParaRPr lang="en-US" sz="2000" dirty="0">
                        <a:latin typeface="Franklin Gothic Book"/>
                        <a:cs typeface="Franklin Gothic Book"/>
                      </a:endParaRPr>
                    </a:p>
                  </a:txBody>
                  <a:tcPr/>
                </a:tc>
              </a:tr>
              <a:tr h="576856"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latin typeface="Franklin Gothic Book"/>
                          <a:cs typeface="Franklin Gothic Book"/>
                        </a:rPr>
                        <a:t>2000%</a:t>
                      </a:r>
                      <a:endParaRPr lang="en-US" sz="2000" dirty="0">
                        <a:latin typeface="Franklin Gothic Book"/>
                        <a:cs typeface="Franklin Gothic Book"/>
                      </a:endParaRPr>
                    </a:p>
                  </a:txBody>
                  <a:tcPr/>
                </a:tc>
              </a:tr>
              <a:tr h="576856"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latin typeface="Franklin Gothic Book"/>
                          <a:cs typeface="Franklin Gothic Book"/>
                        </a:rPr>
                        <a:t>1500%</a:t>
                      </a:r>
                      <a:endParaRPr lang="en-US" sz="2000" dirty="0">
                        <a:latin typeface="Franklin Gothic Book"/>
                        <a:cs typeface="Franklin Gothic Book"/>
                      </a:endParaRPr>
                    </a:p>
                  </a:txBody>
                  <a:tcPr/>
                </a:tc>
              </a:tr>
              <a:tr h="576856"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latin typeface="Franklin Gothic Book"/>
                          <a:cs typeface="Franklin Gothic Book"/>
                        </a:rPr>
                        <a:t>1000%</a:t>
                      </a:r>
                      <a:endParaRPr lang="en-US" sz="2000" dirty="0">
                        <a:latin typeface="Franklin Gothic Book"/>
                        <a:cs typeface="Franklin Gothic Book"/>
                      </a:endParaRPr>
                    </a:p>
                  </a:txBody>
                  <a:tcPr/>
                </a:tc>
              </a:tr>
              <a:tr h="576856"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latin typeface="Franklin Gothic Book"/>
                          <a:cs typeface="Franklin Gothic Book"/>
                        </a:rPr>
                        <a:t>500%</a:t>
                      </a:r>
                      <a:endParaRPr lang="en-US" sz="2000" dirty="0">
                        <a:latin typeface="Franklin Gothic Book"/>
                        <a:cs typeface="Franklin Gothic Book"/>
                      </a:endParaRPr>
                    </a:p>
                  </a:txBody>
                  <a:tcPr/>
                </a:tc>
              </a:tr>
              <a:tr h="576856"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latin typeface="Franklin Gothic Book"/>
                          <a:cs typeface="Franklin Gothic Book"/>
                        </a:rPr>
                        <a:t>0</a:t>
                      </a:r>
                      <a:endParaRPr lang="en-US" sz="2000" dirty="0">
                        <a:latin typeface="Franklin Gothic Book"/>
                        <a:cs typeface="Franklin Gothic Book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4462441"/>
              </p:ext>
            </p:extLst>
          </p:nvPr>
        </p:nvGraphicFramePr>
        <p:xfrm>
          <a:off x="429878" y="5083862"/>
          <a:ext cx="9029575" cy="396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05915"/>
                <a:gridCol w="1805915"/>
                <a:gridCol w="1805915"/>
                <a:gridCol w="1805915"/>
                <a:gridCol w="180591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1970</a:t>
                      </a:r>
                      <a:endParaRPr lang="en-US" sz="2000" dirty="0">
                        <a:solidFill>
                          <a:schemeClr val="tx1"/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1980</a:t>
                      </a:r>
                      <a:endParaRPr lang="en-US" sz="2000" dirty="0">
                        <a:solidFill>
                          <a:schemeClr val="tx1"/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1990</a:t>
                      </a:r>
                      <a:endParaRPr lang="en-US" sz="2000" dirty="0">
                        <a:solidFill>
                          <a:schemeClr val="tx1"/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2000</a:t>
                      </a:r>
                      <a:endParaRPr lang="en-US" sz="2000" dirty="0">
                        <a:solidFill>
                          <a:schemeClr val="tx1"/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2010 </a:t>
                      </a:r>
                      <a:endParaRPr lang="en-US" sz="2000" dirty="0">
                        <a:solidFill>
                          <a:schemeClr val="tx1"/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9" name="Freeform 18"/>
          <p:cNvSpPr/>
          <p:nvPr/>
        </p:nvSpPr>
        <p:spPr>
          <a:xfrm>
            <a:off x="1327462" y="1272923"/>
            <a:ext cx="7409268" cy="3684839"/>
          </a:xfrm>
          <a:custGeom>
            <a:avLst/>
            <a:gdLst>
              <a:gd name="connsiteX0" fmla="*/ 0 w 7400925"/>
              <a:gd name="connsiteY0" fmla="*/ 3614738 h 3614738"/>
              <a:gd name="connsiteX1" fmla="*/ 871537 w 7400925"/>
              <a:gd name="connsiteY1" fmla="*/ 3519488 h 3614738"/>
              <a:gd name="connsiteX2" fmla="*/ 1209675 w 7400925"/>
              <a:gd name="connsiteY2" fmla="*/ 3514725 h 3614738"/>
              <a:gd name="connsiteX3" fmla="*/ 1414462 w 7400925"/>
              <a:gd name="connsiteY3" fmla="*/ 3476625 h 3614738"/>
              <a:gd name="connsiteX4" fmla="*/ 1743075 w 7400925"/>
              <a:gd name="connsiteY4" fmla="*/ 3476625 h 3614738"/>
              <a:gd name="connsiteX5" fmla="*/ 1952625 w 7400925"/>
              <a:gd name="connsiteY5" fmla="*/ 3429000 h 3614738"/>
              <a:gd name="connsiteX6" fmla="*/ 2138362 w 7400925"/>
              <a:gd name="connsiteY6" fmla="*/ 3419475 h 3614738"/>
              <a:gd name="connsiteX7" fmla="*/ 2533650 w 7400925"/>
              <a:gd name="connsiteY7" fmla="*/ 3405188 h 3614738"/>
              <a:gd name="connsiteX8" fmla="*/ 2676525 w 7400925"/>
              <a:gd name="connsiteY8" fmla="*/ 3395663 h 3614738"/>
              <a:gd name="connsiteX9" fmla="*/ 2800350 w 7400925"/>
              <a:gd name="connsiteY9" fmla="*/ 3348038 h 3614738"/>
              <a:gd name="connsiteX10" fmla="*/ 3171825 w 7400925"/>
              <a:gd name="connsiteY10" fmla="*/ 3167063 h 3614738"/>
              <a:gd name="connsiteX11" fmla="*/ 3295650 w 7400925"/>
              <a:gd name="connsiteY11" fmla="*/ 3162300 h 3614738"/>
              <a:gd name="connsiteX12" fmla="*/ 3519487 w 7400925"/>
              <a:gd name="connsiteY12" fmla="*/ 3052763 h 3614738"/>
              <a:gd name="connsiteX13" fmla="*/ 3686175 w 7400925"/>
              <a:gd name="connsiteY13" fmla="*/ 3109913 h 3614738"/>
              <a:gd name="connsiteX14" fmla="*/ 3686175 w 7400925"/>
              <a:gd name="connsiteY14" fmla="*/ 3109913 h 3614738"/>
              <a:gd name="connsiteX15" fmla="*/ 3867150 w 7400925"/>
              <a:gd name="connsiteY15" fmla="*/ 3033713 h 3614738"/>
              <a:gd name="connsiteX16" fmla="*/ 4048125 w 7400925"/>
              <a:gd name="connsiteY16" fmla="*/ 2462213 h 3614738"/>
              <a:gd name="connsiteX17" fmla="*/ 4262437 w 7400925"/>
              <a:gd name="connsiteY17" fmla="*/ 2081213 h 3614738"/>
              <a:gd name="connsiteX18" fmla="*/ 4443412 w 7400925"/>
              <a:gd name="connsiteY18" fmla="*/ 1528763 h 3614738"/>
              <a:gd name="connsiteX19" fmla="*/ 4657725 w 7400925"/>
              <a:gd name="connsiteY19" fmla="*/ 1366838 h 3614738"/>
              <a:gd name="connsiteX20" fmla="*/ 4810125 w 7400925"/>
              <a:gd name="connsiteY20" fmla="*/ 1181100 h 3614738"/>
              <a:gd name="connsiteX21" fmla="*/ 4981575 w 7400925"/>
              <a:gd name="connsiteY21" fmla="*/ 1219200 h 3614738"/>
              <a:gd name="connsiteX22" fmla="*/ 5162550 w 7400925"/>
              <a:gd name="connsiteY22" fmla="*/ 1123950 h 3614738"/>
              <a:gd name="connsiteX23" fmla="*/ 5362575 w 7400925"/>
              <a:gd name="connsiteY23" fmla="*/ 1176338 h 3614738"/>
              <a:gd name="connsiteX24" fmla="*/ 5705475 w 7400925"/>
              <a:gd name="connsiteY24" fmla="*/ 919163 h 3614738"/>
              <a:gd name="connsiteX25" fmla="*/ 5934075 w 7400925"/>
              <a:gd name="connsiteY25" fmla="*/ 709613 h 3614738"/>
              <a:gd name="connsiteX26" fmla="*/ 6096000 w 7400925"/>
              <a:gd name="connsiteY26" fmla="*/ 419100 h 3614738"/>
              <a:gd name="connsiteX27" fmla="*/ 6319837 w 7400925"/>
              <a:gd name="connsiteY27" fmla="*/ 681038 h 3614738"/>
              <a:gd name="connsiteX28" fmla="*/ 6481762 w 7400925"/>
              <a:gd name="connsiteY28" fmla="*/ 890588 h 3614738"/>
              <a:gd name="connsiteX29" fmla="*/ 6553200 w 7400925"/>
              <a:gd name="connsiteY29" fmla="*/ 771525 h 3614738"/>
              <a:gd name="connsiteX30" fmla="*/ 6619875 w 7400925"/>
              <a:gd name="connsiteY30" fmla="*/ 638175 h 3614738"/>
              <a:gd name="connsiteX31" fmla="*/ 6781800 w 7400925"/>
              <a:gd name="connsiteY31" fmla="*/ 452438 h 3614738"/>
              <a:gd name="connsiteX32" fmla="*/ 6919912 w 7400925"/>
              <a:gd name="connsiteY32" fmla="*/ 309563 h 3614738"/>
              <a:gd name="connsiteX33" fmla="*/ 7034212 w 7400925"/>
              <a:gd name="connsiteY33" fmla="*/ 214313 h 3614738"/>
              <a:gd name="connsiteX34" fmla="*/ 7210425 w 7400925"/>
              <a:gd name="connsiteY34" fmla="*/ 133350 h 3614738"/>
              <a:gd name="connsiteX35" fmla="*/ 7281862 w 7400925"/>
              <a:gd name="connsiteY35" fmla="*/ 61913 h 3614738"/>
              <a:gd name="connsiteX36" fmla="*/ 7358062 w 7400925"/>
              <a:gd name="connsiteY36" fmla="*/ 4763 h 3614738"/>
              <a:gd name="connsiteX37" fmla="*/ 7400925 w 7400925"/>
              <a:gd name="connsiteY37" fmla="*/ 0 h 3614738"/>
              <a:gd name="connsiteX38" fmla="*/ 7400925 w 7400925"/>
              <a:gd name="connsiteY38" fmla="*/ 3614738 h 3614738"/>
              <a:gd name="connsiteX39" fmla="*/ 0 w 7400925"/>
              <a:gd name="connsiteY39" fmla="*/ 3614738 h 3614738"/>
              <a:gd name="connsiteX0" fmla="*/ 0 w 7400925"/>
              <a:gd name="connsiteY0" fmla="*/ 3614738 h 3614738"/>
              <a:gd name="connsiteX1" fmla="*/ 871537 w 7400925"/>
              <a:gd name="connsiteY1" fmla="*/ 3519488 h 3614738"/>
              <a:gd name="connsiteX2" fmla="*/ 1209675 w 7400925"/>
              <a:gd name="connsiteY2" fmla="*/ 3514725 h 3614738"/>
              <a:gd name="connsiteX3" fmla="*/ 1414462 w 7400925"/>
              <a:gd name="connsiteY3" fmla="*/ 3476625 h 3614738"/>
              <a:gd name="connsiteX4" fmla="*/ 1743075 w 7400925"/>
              <a:gd name="connsiteY4" fmla="*/ 3476625 h 3614738"/>
              <a:gd name="connsiteX5" fmla="*/ 1952625 w 7400925"/>
              <a:gd name="connsiteY5" fmla="*/ 3429000 h 3614738"/>
              <a:gd name="connsiteX6" fmla="*/ 2138362 w 7400925"/>
              <a:gd name="connsiteY6" fmla="*/ 3419475 h 3614738"/>
              <a:gd name="connsiteX7" fmla="*/ 2533650 w 7400925"/>
              <a:gd name="connsiteY7" fmla="*/ 3405188 h 3614738"/>
              <a:gd name="connsiteX8" fmla="*/ 2676525 w 7400925"/>
              <a:gd name="connsiteY8" fmla="*/ 3395663 h 3614738"/>
              <a:gd name="connsiteX9" fmla="*/ 2800350 w 7400925"/>
              <a:gd name="connsiteY9" fmla="*/ 3348038 h 3614738"/>
              <a:gd name="connsiteX10" fmla="*/ 3171825 w 7400925"/>
              <a:gd name="connsiteY10" fmla="*/ 3167063 h 3614738"/>
              <a:gd name="connsiteX11" fmla="*/ 3295650 w 7400925"/>
              <a:gd name="connsiteY11" fmla="*/ 3162300 h 3614738"/>
              <a:gd name="connsiteX12" fmla="*/ 3519487 w 7400925"/>
              <a:gd name="connsiteY12" fmla="*/ 3052763 h 3614738"/>
              <a:gd name="connsiteX13" fmla="*/ 3686175 w 7400925"/>
              <a:gd name="connsiteY13" fmla="*/ 3109913 h 3614738"/>
              <a:gd name="connsiteX14" fmla="*/ 3686175 w 7400925"/>
              <a:gd name="connsiteY14" fmla="*/ 3109913 h 3614738"/>
              <a:gd name="connsiteX15" fmla="*/ 3867150 w 7400925"/>
              <a:gd name="connsiteY15" fmla="*/ 3033713 h 3614738"/>
              <a:gd name="connsiteX16" fmla="*/ 4048125 w 7400925"/>
              <a:gd name="connsiteY16" fmla="*/ 2462213 h 3614738"/>
              <a:gd name="connsiteX17" fmla="*/ 4262437 w 7400925"/>
              <a:gd name="connsiteY17" fmla="*/ 2081213 h 3614738"/>
              <a:gd name="connsiteX18" fmla="*/ 4443412 w 7400925"/>
              <a:gd name="connsiteY18" fmla="*/ 1528763 h 3614738"/>
              <a:gd name="connsiteX19" fmla="*/ 4657725 w 7400925"/>
              <a:gd name="connsiteY19" fmla="*/ 1366838 h 3614738"/>
              <a:gd name="connsiteX20" fmla="*/ 4810125 w 7400925"/>
              <a:gd name="connsiteY20" fmla="*/ 1181100 h 3614738"/>
              <a:gd name="connsiteX21" fmla="*/ 4981575 w 7400925"/>
              <a:gd name="connsiteY21" fmla="*/ 1219200 h 3614738"/>
              <a:gd name="connsiteX22" fmla="*/ 5162550 w 7400925"/>
              <a:gd name="connsiteY22" fmla="*/ 1123950 h 3614738"/>
              <a:gd name="connsiteX23" fmla="*/ 5362575 w 7400925"/>
              <a:gd name="connsiteY23" fmla="*/ 1176338 h 3614738"/>
              <a:gd name="connsiteX24" fmla="*/ 5705475 w 7400925"/>
              <a:gd name="connsiteY24" fmla="*/ 919163 h 3614738"/>
              <a:gd name="connsiteX25" fmla="*/ 5934075 w 7400925"/>
              <a:gd name="connsiteY25" fmla="*/ 709613 h 3614738"/>
              <a:gd name="connsiteX26" fmla="*/ 6096000 w 7400925"/>
              <a:gd name="connsiteY26" fmla="*/ 419100 h 3614738"/>
              <a:gd name="connsiteX27" fmla="*/ 6319837 w 7400925"/>
              <a:gd name="connsiteY27" fmla="*/ 681038 h 3614738"/>
              <a:gd name="connsiteX28" fmla="*/ 6481762 w 7400925"/>
              <a:gd name="connsiteY28" fmla="*/ 890588 h 3614738"/>
              <a:gd name="connsiteX29" fmla="*/ 6553200 w 7400925"/>
              <a:gd name="connsiteY29" fmla="*/ 771525 h 3614738"/>
              <a:gd name="connsiteX30" fmla="*/ 6619875 w 7400925"/>
              <a:gd name="connsiteY30" fmla="*/ 638175 h 3614738"/>
              <a:gd name="connsiteX31" fmla="*/ 6781800 w 7400925"/>
              <a:gd name="connsiteY31" fmla="*/ 452438 h 3614738"/>
              <a:gd name="connsiteX32" fmla="*/ 6919912 w 7400925"/>
              <a:gd name="connsiteY32" fmla="*/ 309563 h 3614738"/>
              <a:gd name="connsiteX33" fmla="*/ 7034212 w 7400925"/>
              <a:gd name="connsiteY33" fmla="*/ 214313 h 3614738"/>
              <a:gd name="connsiteX34" fmla="*/ 7210425 w 7400925"/>
              <a:gd name="connsiteY34" fmla="*/ 133350 h 3614738"/>
              <a:gd name="connsiteX35" fmla="*/ 7281862 w 7400925"/>
              <a:gd name="connsiteY35" fmla="*/ 61913 h 3614738"/>
              <a:gd name="connsiteX36" fmla="*/ 7358062 w 7400925"/>
              <a:gd name="connsiteY36" fmla="*/ 4763 h 3614738"/>
              <a:gd name="connsiteX37" fmla="*/ 7400925 w 7400925"/>
              <a:gd name="connsiteY37" fmla="*/ 0 h 3614738"/>
              <a:gd name="connsiteX38" fmla="*/ 7400924 w 7400925"/>
              <a:gd name="connsiteY38" fmla="*/ 710355 h 3614738"/>
              <a:gd name="connsiteX39" fmla="*/ 7400925 w 7400925"/>
              <a:gd name="connsiteY39" fmla="*/ 3614738 h 3614738"/>
              <a:gd name="connsiteX40" fmla="*/ 0 w 7400925"/>
              <a:gd name="connsiteY40" fmla="*/ 3614738 h 3614738"/>
              <a:gd name="connsiteX0" fmla="*/ 0 w 7582481"/>
              <a:gd name="connsiteY0" fmla="*/ 3614738 h 3614738"/>
              <a:gd name="connsiteX1" fmla="*/ 871537 w 7582481"/>
              <a:gd name="connsiteY1" fmla="*/ 3519488 h 3614738"/>
              <a:gd name="connsiteX2" fmla="*/ 1209675 w 7582481"/>
              <a:gd name="connsiteY2" fmla="*/ 3514725 h 3614738"/>
              <a:gd name="connsiteX3" fmla="*/ 1414462 w 7582481"/>
              <a:gd name="connsiteY3" fmla="*/ 3476625 h 3614738"/>
              <a:gd name="connsiteX4" fmla="*/ 1743075 w 7582481"/>
              <a:gd name="connsiteY4" fmla="*/ 3476625 h 3614738"/>
              <a:gd name="connsiteX5" fmla="*/ 1952625 w 7582481"/>
              <a:gd name="connsiteY5" fmla="*/ 3429000 h 3614738"/>
              <a:gd name="connsiteX6" fmla="*/ 2138362 w 7582481"/>
              <a:gd name="connsiteY6" fmla="*/ 3419475 h 3614738"/>
              <a:gd name="connsiteX7" fmla="*/ 2533650 w 7582481"/>
              <a:gd name="connsiteY7" fmla="*/ 3405188 h 3614738"/>
              <a:gd name="connsiteX8" fmla="*/ 2676525 w 7582481"/>
              <a:gd name="connsiteY8" fmla="*/ 3395663 h 3614738"/>
              <a:gd name="connsiteX9" fmla="*/ 2800350 w 7582481"/>
              <a:gd name="connsiteY9" fmla="*/ 3348038 h 3614738"/>
              <a:gd name="connsiteX10" fmla="*/ 3171825 w 7582481"/>
              <a:gd name="connsiteY10" fmla="*/ 3167063 h 3614738"/>
              <a:gd name="connsiteX11" fmla="*/ 3295650 w 7582481"/>
              <a:gd name="connsiteY11" fmla="*/ 3162300 h 3614738"/>
              <a:gd name="connsiteX12" fmla="*/ 3519487 w 7582481"/>
              <a:gd name="connsiteY12" fmla="*/ 3052763 h 3614738"/>
              <a:gd name="connsiteX13" fmla="*/ 3686175 w 7582481"/>
              <a:gd name="connsiteY13" fmla="*/ 3109913 h 3614738"/>
              <a:gd name="connsiteX14" fmla="*/ 3686175 w 7582481"/>
              <a:gd name="connsiteY14" fmla="*/ 3109913 h 3614738"/>
              <a:gd name="connsiteX15" fmla="*/ 3867150 w 7582481"/>
              <a:gd name="connsiteY15" fmla="*/ 3033713 h 3614738"/>
              <a:gd name="connsiteX16" fmla="*/ 4048125 w 7582481"/>
              <a:gd name="connsiteY16" fmla="*/ 2462213 h 3614738"/>
              <a:gd name="connsiteX17" fmla="*/ 4262437 w 7582481"/>
              <a:gd name="connsiteY17" fmla="*/ 2081213 h 3614738"/>
              <a:gd name="connsiteX18" fmla="*/ 4443412 w 7582481"/>
              <a:gd name="connsiteY18" fmla="*/ 1528763 h 3614738"/>
              <a:gd name="connsiteX19" fmla="*/ 4657725 w 7582481"/>
              <a:gd name="connsiteY19" fmla="*/ 1366838 h 3614738"/>
              <a:gd name="connsiteX20" fmla="*/ 4810125 w 7582481"/>
              <a:gd name="connsiteY20" fmla="*/ 1181100 h 3614738"/>
              <a:gd name="connsiteX21" fmla="*/ 4981575 w 7582481"/>
              <a:gd name="connsiteY21" fmla="*/ 1219200 h 3614738"/>
              <a:gd name="connsiteX22" fmla="*/ 5162550 w 7582481"/>
              <a:gd name="connsiteY22" fmla="*/ 1123950 h 3614738"/>
              <a:gd name="connsiteX23" fmla="*/ 5362575 w 7582481"/>
              <a:gd name="connsiteY23" fmla="*/ 1176338 h 3614738"/>
              <a:gd name="connsiteX24" fmla="*/ 5705475 w 7582481"/>
              <a:gd name="connsiteY24" fmla="*/ 919163 h 3614738"/>
              <a:gd name="connsiteX25" fmla="*/ 5934075 w 7582481"/>
              <a:gd name="connsiteY25" fmla="*/ 709613 h 3614738"/>
              <a:gd name="connsiteX26" fmla="*/ 6096000 w 7582481"/>
              <a:gd name="connsiteY26" fmla="*/ 419100 h 3614738"/>
              <a:gd name="connsiteX27" fmla="*/ 6319837 w 7582481"/>
              <a:gd name="connsiteY27" fmla="*/ 681038 h 3614738"/>
              <a:gd name="connsiteX28" fmla="*/ 6481762 w 7582481"/>
              <a:gd name="connsiteY28" fmla="*/ 890588 h 3614738"/>
              <a:gd name="connsiteX29" fmla="*/ 6553200 w 7582481"/>
              <a:gd name="connsiteY29" fmla="*/ 771525 h 3614738"/>
              <a:gd name="connsiteX30" fmla="*/ 6619875 w 7582481"/>
              <a:gd name="connsiteY30" fmla="*/ 638175 h 3614738"/>
              <a:gd name="connsiteX31" fmla="*/ 6781800 w 7582481"/>
              <a:gd name="connsiteY31" fmla="*/ 452438 h 3614738"/>
              <a:gd name="connsiteX32" fmla="*/ 6919912 w 7582481"/>
              <a:gd name="connsiteY32" fmla="*/ 309563 h 3614738"/>
              <a:gd name="connsiteX33" fmla="*/ 7034212 w 7582481"/>
              <a:gd name="connsiteY33" fmla="*/ 214313 h 3614738"/>
              <a:gd name="connsiteX34" fmla="*/ 7210425 w 7582481"/>
              <a:gd name="connsiteY34" fmla="*/ 133350 h 3614738"/>
              <a:gd name="connsiteX35" fmla="*/ 7281862 w 7582481"/>
              <a:gd name="connsiteY35" fmla="*/ 61913 h 3614738"/>
              <a:gd name="connsiteX36" fmla="*/ 7358062 w 7582481"/>
              <a:gd name="connsiteY36" fmla="*/ 4763 h 3614738"/>
              <a:gd name="connsiteX37" fmla="*/ 7400925 w 7582481"/>
              <a:gd name="connsiteY37" fmla="*/ 0 h 3614738"/>
              <a:gd name="connsiteX38" fmla="*/ 7582481 w 7582481"/>
              <a:gd name="connsiteY38" fmla="*/ 586657 h 3614738"/>
              <a:gd name="connsiteX39" fmla="*/ 7400925 w 7582481"/>
              <a:gd name="connsiteY39" fmla="*/ 3614738 h 3614738"/>
              <a:gd name="connsiteX40" fmla="*/ 0 w 7582481"/>
              <a:gd name="connsiteY40" fmla="*/ 3614738 h 3614738"/>
              <a:gd name="connsiteX0" fmla="*/ 0 w 7974764"/>
              <a:gd name="connsiteY0" fmla="*/ 3614738 h 3614738"/>
              <a:gd name="connsiteX1" fmla="*/ 871537 w 7974764"/>
              <a:gd name="connsiteY1" fmla="*/ 3519488 h 3614738"/>
              <a:gd name="connsiteX2" fmla="*/ 1209675 w 7974764"/>
              <a:gd name="connsiteY2" fmla="*/ 3514725 h 3614738"/>
              <a:gd name="connsiteX3" fmla="*/ 1414462 w 7974764"/>
              <a:gd name="connsiteY3" fmla="*/ 3476625 h 3614738"/>
              <a:gd name="connsiteX4" fmla="*/ 1743075 w 7974764"/>
              <a:gd name="connsiteY4" fmla="*/ 3476625 h 3614738"/>
              <a:gd name="connsiteX5" fmla="*/ 1952625 w 7974764"/>
              <a:gd name="connsiteY5" fmla="*/ 3429000 h 3614738"/>
              <a:gd name="connsiteX6" fmla="*/ 2138362 w 7974764"/>
              <a:gd name="connsiteY6" fmla="*/ 3419475 h 3614738"/>
              <a:gd name="connsiteX7" fmla="*/ 2533650 w 7974764"/>
              <a:gd name="connsiteY7" fmla="*/ 3405188 h 3614738"/>
              <a:gd name="connsiteX8" fmla="*/ 2676525 w 7974764"/>
              <a:gd name="connsiteY8" fmla="*/ 3395663 h 3614738"/>
              <a:gd name="connsiteX9" fmla="*/ 2800350 w 7974764"/>
              <a:gd name="connsiteY9" fmla="*/ 3348038 h 3614738"/>
              <a:gd name="connsiteX10" fmla="*/ 3171825 w 7974764"/>
              <a:gd name="connsiteY10" fmla="*/ 3167063 h 3614738"/>
              <a:gd name="connsiteX11" fmla="*/ 3295650 w 7974764"/>
              <a:gd name="connsiteY11" fmla="*/ 3162300 h 3614738"/>
              <a:gd name="connsiteX12" fmla="*/ 3519487 w 7974764"/>
              <a:gd name="connsiteY12" fmla="*/ 3052763 h 3614738"/>
              <a:gd name="connsiteX13" fmla="*/ 3686175 w 7974764"/>
              <a:gd name="connsiteY13" fmla="*/ 3109913 h 3614738"/>
              <a:gd name="connsiteX14" fmla="*/ 3686175 w 7974764"/>
              <a:gd name="connsiteY14" fmla="*/ 3109913 h 3614738"/>
              <a:gd name="connsiteX15" fmla="*/ 3867150 w 7974764"/>
              <a:gd name="connsiteY15" fmla="*/ 3033713 h 3614738"/>
              <a:gd name="connsiteX16" fmla="*/ 4048125 w 7974764"/>
              <a:gd name="connsiteY16" fmla="*/ 2462213 h 3614738"/>
              <a:gd name="connsiteX17" fmla="*/ 4262437 w 7974764"/>
              <a:gd name="connsiteY17" fmla="*/ 2081213 h 3614738"/>
              <a:gd name="connsiteX18" fmla="*/ 4443412 w 7974764"/>
              <a:gd name="connsiteY18" fmla="*/ 1528763 h 3614738"/>
              <a:gd name="connsiteX19" fmla="*/ 4657725 w 7974764"/>
              <a:gd name="connsiteY19" fmla="*/ 1366838 h 3614738"/>
              <a:gd name="connsiteX20" fmla="*/ 4810125 w 7974764"/>
              <a:gd name="connsiteY20" fmla="*/ 1181100 h 3614738"/>
              <a:gd name="connsiteX21" fmla="*/ 4981575 w 7974764"/>
              <a:gd name="connsiteY21" fmla="*/ 1219200 h 3614738"/>
              <a:gd name="connsiteX22" fmla="*/ 5162550 w 7974764"/>
              <a:gd name="connsiteY22" fmla="*/ 1123950 h 3614738"/>
              <a:gd name="connsiteX23" fmla="*/ 5362575 w 7974764"/>
              <a:gd name="connsiteY23" fmla="*/ 1176338 h 3614738"/>
              <a:gd name="connsiteX24" fmla="*/ 5705475 w 7974764"/>
              <a:gd name="connsiteY24" fmla="*/ 919163 h 3614738"/>
              <a:gd name="connsiteX25" fmla="*/ 5934075 w 7974764"/>
              <a:gd name="connsiteY25" fmla="*/ 709613 h 3614738"/>
              <a:gd name="connsiteX26" fmla="*/ 6096000 w 7974764"/>
              <a:gd name="connsiteY26" fmla="*/ 419100 h 3614738"/>
              <a:gd name="connsiteX27" fmla="*/ 6319837 w 7974764"/>
              <a:gd name="connsiteY27" fmla="*/ 681038 h 3614738"/>
              <a:gd name="connsiteX28" fmla="*/ 6481762 w 7974764"/>
              <a:gd name="connsiteY28" fmla="*/ 890588 h 3614738"/>
              <a:gd name="connsiteX29" fmla="*/ 6553200 w 7974764"/>
              <a:gd name="connsiteY29" fmla="*/ 771525 h 3614738"/>
              <a:gd name="connsiteX30" fmla="*/ 6619875 w 7974764"/>
              <a:gd name="connsiteY30" fmla="*/ 638175 h 3614738"/>
              <a:gd name="connsiteX31" fmla="*/ 6781800 w 7974764"/>
              <a:gd name="connsiteY31" fmla="*/ 452438 h 3614738"/>
              <a:gd name="connsiteX32" fmla="*/ 6919912 w 7974764"/>
              <a:gd name="connsiteY32" fmla="*/ 309563 h 3614738"/>
              <a:gd name="connsiteX33" fmla="*/ 7034212 w 7974764"/>
              <a:gd name="connsiteY33" fmla="*/ 214313 h 3614738"/>
              <a:gd name="connsiteX34" fmla="*/ 7210425 w 7974764"/>
              <a:gd name="connsiteY34" fmla="*/ 133350 h 3614738"/>
              <a:gd name="connsiteX35" fmla="*/ 7281862 w 7974764"/>
              <a:gd name="connsiteY35" fmla="*/ 61913 h 3614738"/>
              <a:gd name="connsiteX36" fmla="*/ 7358062 w 7974764"/>
              <a:gd name="connsiteY36" fmla="*/ 4763 h 3614738"/>
              <a:gd name="connsiteX37" fmla="*/ 7400925 w 7974764"/>
              <a:gd name="connsiteY37" fmla="*/ 0 h 3614738"/>
              <a:gd name="connsiteX38" fmla="*/ 7582481 w 7974764"/>
              <a:gd name="connsiteY38" fmla="*/ 586657 h 3614738"/>
              <a:gd name="connsiteX39" fmla="*/ 7496026 w 7974764"/>
              <a:gd name="connsiteY39" fmla="*/ 1963824 h 3614738"/>
              <a:gd name="connsiteX40" fmla="*/ 7400925 w 7974764"/>
              <a:gd name="connsiteY40" fmla="*/ 3614738 h 3614738"/>
              <a:gd name="connsiteX41" fmla="*/ 0 w 7974764"/>
              <a:gd name="connsiteY41" fmla="*/ 3614738 h 3614738"/>
              <a:gd name="connsiteX0" fmla="*/ 0 w 7974764"/>
              <a:gd name="connsiteY0" fmla="*/ 3614738 h 3614738"/>
              <a:gd name="connsiteX1" fmla="*/ 871537 w 7974764"/>
              <a:gd name="connsiteY1" fmla="*/ 3519488 h 3614738"/>
              <a:gd name="connsiteX2" fmla="*/ 1209675 w 7974764"/>
              <a:gd name="connsiteY2" fmla="*/ 3514725 h 3614738"/>
              <a:gd name="connsiteX3" fmla="*/ 1414462 w 7974764"/>
              <a:gd name="connsiteY3" fmla="*/ 3476625 h 3614738"/>
              <a:gd name="connsiteX4" fmla="*/ 1743075 w 7974764"/>
              <a:gd name="connsiteY4" fmla="*/ 3476625 h 3614738"/>
              <a:gd name="connsiteX5" fmla="*/ 1952625 w 7974764"/>
              <a:gd name="connsiteY5" fmla="*/ 3429000 h 3614738"/>
              <a:gd name="connsiteX6" fmla="*/ 2138362 w 7974764"/>
              <a:gd name="connsiteY6" fmla="*/ 3419475 h 3614738"/>
              <a:gd name="connsiteX7" fmla="*/ 2533650 w 7974764"/>
              <a:gd name="connsiteY7" fmla="*/ 3405188 h 3614738"/>
              <a:gd name="connsiteX8" fmla="*/ 2676525 w 7974764"/>
              <a:gd name="connsiteY8" fmla="*/ 3395663 h 3614738"/>
              <a:gd name="connsiteX9" fmla="*/ 2800350 w 7974764"/>
              <a:gd name="connsiteY9" fmla="*/ 3348038 h 3614738"/>
              <a:gd name="connsiteX10" fmla="*/ 3171825 w 7974764"/>
              <a:gd name="connsiteY10" fmla="*/ 3167063 h 3614738"/>
              <a:gd name="connsiteX11" fmla="*/ 3295650 w 7974764"/>
              <a:gd name="connsiteY11" fmla="*/ 3162300 h 3614738"/>
              <a:gd name="connsiteX12" fmla="*/ 3519487 w 7974764"/>
              <a:gd name="connsiteY12" fmla="*/ 3052763 h 3614738"/>
              <a:gd name="connsiteX13" fmla="*/ 3686175 w 7974764"/>
              <a:gd name="connsiteY13" fmla="*/ 3109913 h 3614738"/>
              <a:gd name="connsiteX14" fmla="*/ 3686175 w 7974764"/>
              <a:gd name="connsiteY14" fmla="*/ 3109913 h 3614738"/>
              <a:gd name="connsiteX15" fmla="*/ 3867150 w 7974764"/>
              <a:gd name="connsiteY15" fmla="*/ 3033713 h 3614738"/>
              <a:gd name="connsiteX16" fmla="*/ 4048125 w 7974764"/>
              <a:gd name="connsiteY16" fmla="*/ 2462213 h 3614738"/>
              <a:gd name="connsiteX17" fmla="*/ 4262437 w 7974764"/>
              <a:gd name="connsiteY17" fmla="*/ 2081213 h 3614738"/>
              <a:gd name="connsiteX18" fmla="*/ 4443412 w 7974764"/>
              <a:gd name="connsiteY18" fmla="*/ 1528763 h 3614738"/>
              <a:gd name="connsiteX19" fmla="*/ 4657725 w 7974764"/>
              <a:gd name="connsiteY19" fmla="*/ 1366838 h 3614738"/>
              <a:gd name="connsiteX20" fmla="*/ 4810125 w 7974764"/>
              <a:gd name="connsiteY20" fmla="*/ 1181100 h 3614738"/>
              <a:gd name="connsiteX21" fmla="*/ 4981575 w 7974764"/>
              <a:gd name="connsiteY21" fmla="*/ 1219200 h 3614738"/>
              <a:gd name="connsiteX22" fmla="*/ 5162550 w 7974764"/>
              <a:gd name="connsiteY22" fmla="*/ 1123950 h 3614738"/>
              <a:gd name="connsiteX23" fmla="*/ 5362575 w 7974764"/>
              <a:gd name="connsiteY23" fmla="*/ 1176338 h 3614738"/>
              <a:gd name="connsiteX24" fmla="*/ 5705475 w 7974764"/>
              <a:gd name="connsiteY24" fmla="*/ 919163 h 3614738"/>
              <a:gd name="connsiteX25" fmla="*/ 5934075 w 7974764"/>
              <a:gd name="connsiteY25" fmla="*/ 709613 h 3614738"/>
              <a:gd name="connsiteX26" fmla="*/ 6096000 w 7974764"/>
              <a:gd name="connsiteY26" fmla="*/ 419100 h 3614738"/>
              <a:gd name="connsiteX27" fmla="*/ 6319837 w 7974764"/>
              <a:gd name="connsiteY27" fmla="*/ 681038 h 3614738"/>
              <a:gd name="connsiteX28" fmla="*/ 6481762 w 7974764"/>
              <a:gd name="connsiteY28" fmla="*/ 890588 h 3614738"/>
              <a:gd name="connsiteX29" fmla="*/ 6553200 w 7974764"/>
              <a:gd name="connsiteY29" fmla="*/ 771525 h 3614738"/>
              <a:gd name="connsiteX30" fmla="*/ 6619875 w 7974764"/>
              <a:gd name="connsiteY30" fmla="*/ 638175 h 3614738"/>
              <a:gd name="connsiteX31" fmla="*/ 6781800 w 7974764"/>
              <a:gd name="connsiteY31" fmla="*/ 452438 h 3614738"/>
              <a:gd name="connsiteX32" fmla="*/ 6919912 w 7974764"/>
              <a:gd name="connsiteY32" fmla="*/ 309563 h 3614738"/>
              <a:gd name="connsiteX33" fmla="*/ 7034212 w 7974764"/>
              <a:gd name="connsiteY33" fmla="*/ 214313 h 3614738"/>
              <a:gd name="connsiteX34" fmla="*/ 7210425 w 7974764"/>
              <a:gd name="connsiteY34" fmla="*/ 133350 h 3614738"/>
              <a:gd name="connsiteX35" fmla="*/ 7281862 w 7974764"/>
              <a:gd name="connsiteY35" fmla="*/ 61913 h 3614738"/>
              <a:gd name="connsiteX36" fmla="*/ 7358062 w 7974764"/>
              <a:gd name="connsiteY36" fmla="*/ 4763 h 3614738"/>
              <a:gd name="connsiteX37" fmla="*/ 7400925 w 7974764"/>
              <a:gd name="connsiteY37" fmla="*/ 0 h 3614738"/>
              <a:gd name="connsiteX38" fmla="*/ 7582481 w 7974764"/>
              <a:gd name="connsiteY38" fmla="*/ 586657 h 3614738"/>
              <a:gd name="connsiteX39" fmla="*/ 7496026 w 7974764"/>
              <a:gd name="connsiteY39" fmla="*/ 1963824 h 3614738"/>
              <a:gd name="connsiteX40" fmla="*/ 7400925 w 7974764"/>
              <a:gd name="connsiteY40" fmla="*/ 3614738 h 3614738"/>
              <a:gd name="connsiteX41" fmla="*/ 0 w 7974764"/>
              <a:gd name="connsiteY41" fmla="*/ 3614738 h 3614738"/>
              <a:gd name="connsiteX0" fmla="*/ 0 w 8059917"/>
              <a:gd name="connsiteY0" fmla="*/ 3684839 h 3684839"/>
              <a:gd name="connsiteX1" fmla="*/ 871537 w 8059917"/>
              <a:gd name="connsiteY1" fmla="*/ 3589589 h 3684839"/>
              <a:gd name="connsiteX2" fmla="*/ 1209675 w 8059917"/>
              <a:gd name="connsiteY2" fmla="*/ 3584826 h 3684839"/>
              <a:gd name="connsiteX3" fmla="*/ 1414462 w 8059917"/>
              <a:gd name="connsiteY3" fmla="*/ 3546726 h 3684839"/>
              <a:gd name="connsiteX4" fmla="*/ 1743075 w 8059917"/>
              <a:gd name="connsiteY4" fmla="*/ 3546726 h 3684839"/>
              <a:gd name="connsiteX5" fmla="*/ 1952625 w 8059917"/>
              <a:gd name="connsiteY5" fmla="*/ 3499101 h 3684839"/>
              <a:gd name="connsiteX6" fmla="*/ 2138362 w 8059917"/>
              <a:gd name="connsiteY6" fmla="*/ 3489576 h 3684839"/>
              <a:gd name="connsiteX7" fmla="*/ 2533650 w 8059917"/>
              <a:gd name="connsiteY7" fmla="*/ 3475289 h 3684839"/>
              <a:gd name="connsiteX8" fmla="*/ 2676525 w 8059917"/>
              <a:gd name="connsiteY8" fmla="*/ 3465764 h 3684839"/>
              <a:gd name="connsiteX9" fmla="*/ 2800350 w 8059917"/>
              <a:gd name="connsiteY9" fmla="*/ 3418139 h 3684839"/>
              <a:gd name="connsiteX10" fmla="*/ 3171825 w 8059917"/>
              <a:gd name="connsiteY10" fmla="*/ 3237164 h 3684839"/>
              <a:gd name="connsiteX11" fmla="*/ 3295650 w 8059917"/>
              <a:gd name="connsiteY11" fmla="*/ 3232401 h 3684839"/>
              <a:gd name="connsiteX12" fmla="*/ 3519487 w 8059917"/>
              <a:gd name="connsiteY12" fmla="*/ 3122864 h 3684839"/>
              <a:gd name="connsiteX13" fmla="*/ 3686175 w 8059917"/>
              <a:gd name="connsiteY13" fmla="*/ 3180014 h 3684839"/>
              <a:gd name="connsiteX14" fmla="*/ 3686175 w 8059917"/>
              <a:gd name="connsiteY14" fmla="*/ 3180014 h 3684839"/>
              <a:gd name="connsiteX15" fmla="*/ 3867150 w 8059917"/>
              <a:gd name="connsiteY15" fmla="*/ 3103814 h 3684839"/>
              <a:gd name="connsiteX16" fmla="*/ 4048125 w 8059917"/>
              <a:gd name="connsiteY16" fmla="*/ 2532314 h 3684839"/>
              <a:gd name="connsiteX17" fmla="*/ 4262437 w 8059917"/>
              <a:gd name="connsiteY17" fmla="*/ 2151314 h 3684839"/>
              <a:gd name="connsiteX18" fmla="*/ 4443412 w 8059917"/>
              <a:gd name="connsiteY18" fmla="*/ 1598864 h 3684839"/>
              <a:gd name="connsiteX19" fmla="*/ 4657725 w 8059917"/>
              <a:gd name="connsiteY19" fmla="*/ 1436939 h 3684839"/>
              <a:gd name="connsiteX20" fmla="*/ 4810125 w 8059917"/>
              <a:gd name="connsiteY20" fmla="*/ 1251201 h 3684839"/>
              <a:gd name="connsiteX21" fmla="*/ 4981575 w 8059917"/>
              <a:gd name="connsiteY21" fmla="*/ 1289301 h 3684839"/>
              <a:gd name="connsiteX22" fmla="*/ 5162550 w 8059917"/>
              <a:gd name="connsiteY22" fmla="*/ 1194051 h 3684839"/>
              <a:gd name="connsiteX23" fmla="*/ 5362575 w 8059917"/>
              <a:gd name="connsiteY23" fmla="*/ 1246439 h 3684839"/>
              <a:gd name="connsiteX24" fmla="*/ 5705475 w 8059917"/>
              <a:gd name="connsiteY24" fmla="*/ 989264 h 3684839"/>
              <a:gd name="connsiteX25" fmla="*/ 5934075 w 8059917"/>
              <a:gd name="connsiteY25" fmla="*/ 779714 h 3684839"/>
              <a:gd name="connsiteX26" fmla="*/ 6096000 w 8059917"/>
              <a:gd name="connsiteY26" fmla="*/ 489201 h 3684839"/>
              <a:gd name="connsiteX27" fmla="*/ 6319837 w 8059917"/>
              <a:gd name="connsiteY27" fmla="*/ 751139 h 3684839"/>
              <a:gd name="connsiteX28" fmla="*/ 6481762 w 8059917"/>
              <a:gd name="connsiteY28" fmla="*/ 960689 h 3684839"/>
              <a:gd name="connsiteX29" fmla="*/ 6553200 w 8059917"/>
              <a:gd name="connsiteY29" fmla="*/ 841626 h 3684839"/>
              <a:gd name="connsiteX30" fmla="*/ 6619875 w 8059917"/>
              <a:gd name="connsiteY30" fmla="*/ 708276 h 3684839"/>
              <a:gd name="connsiteX31" fmla="*/ 6781800 w 8059917"/>
              <a:gd name="connsiteY31" fmla="*/ 522539 h 3684839"/>
              <a:gd name="connsiteX32" fmla="*/ 6919912 w 8059917"/>
              <a:gd name="connsiteY32" fmla="*/ 379664 h 3684839"/>
              <a:gd name="connsiteX33" fmla="*/ 7034212 w 8059917"/>
              <a:gd name="connsiteY33" fmla="*/ 284414 h 3684839"/>
              <a:gd name="connsiteX34" fmla="*/ 7210425 w 8059917"/>
              <a:gd name="connsiteY34" fmla="*/ 203451 h 3684839"/>
              <a:gd name="connsiteX35" fmla="*/ 7281862 w 8059917"/>
              <a:gd name="connsiteY35" fmla="*/ 132014 h 3684839"/>
              <a:gd name="connsiteX36" fmla="*/ 7358062 w 8059917"/>
              <a:gd name="connsiteY36" fmla="*/ 74864 h 3684839"/>
              <a:gd name="connsiteX37" fmla="*/ 7400925 w 8059917"/>
              <a:gd name="connsiteY37" fmla="*/ 70101 h 3684839"/>
              <a:gd name="connsiteX38" fmla="*/ 7582481 w 8059917"/>
              <a:gd name="connsiteY38" fmla="*/ 656758 h 3684839"/>
              <a:gd name="connsiteX39" fmla="*/ 7764038 w 8059917"/>
              <a:gd name="connsiteY39" fmla="*/ 112489 h 3684839"/>
              <a:gd name="connsiteX40" fmla="*/ 7400925 w 8059917"/>
              <a:gd name="connsiteY40" fmla="*/ 3684839 h 3684839"/>
              <a:gd name="connsiteX41" fmla="*/ 0 w 8059917"/>
              <a:gd name="connsiteY41" fmla="*/ 3684839 h 3684839"/>
              <a:gd name="connsiteX0" fmla="*/ 0 w 8059917"/>
              <a:gd name="connsiteY0" fmla="*/ 3684839 h 3684839"/>
              <a:gd name="connsiteX1" fmla="*/ 871537 w 8059917"/>
              <a:gd name="connsiteY1" fmla="*/ 3589589 h 3684839"/>
              <a:gd name="connsiteX2" fmla="*/ 1209675 w 8059917"/>
              <a:gd name="connsiteY2" fmla="*/ 3584826 h 3684839"/>
              <a:gd name="connsiteX3" fmla="*/ 1414462 w 8059917"/>
              <a:gd name="connsiteY3" fmla="*/ 3546726 h 3684839"/>
              <a:gd name="connsiteX4" fmla="*/ 1743075 w 8059917"/>
              <a:gd name="connsiteY4" fmla="*/ 3546726 h 3684839"/>
              <a:gd name="connsiteX5" fmla="*/ 1952625 w 8059917"/>
              <a:gd name="connsiteY5" fmla="*/ 3499101 h 3684839"/>
              <a:gd name="connsiteX6" fmla="*/ 2138362 w 8059917"/>
              <a:gd name="connsiteY6" fmla="*/ 3489576 h 3684839"/>
              <a:gd name="connsiteX7" fmla="*/ 2533650 w 8059917"/>
              <a:gd name="connsiteY7" fmla="*/ 3475289 h 3684839"/>
              <a:gd name="connsiteX8" fmla="*/ 2676525 w 8059917"/>
              <a:gd name="connsiteY8" fmla="*/ 3465764 h 3684839"/>
              <a:gd name="connsiteX9" fmla="*/ 2800350 w 8059917"/>
              <a:gd name="connsiteY9" fmla="*/ 3418139 h 3684839"/>
              <a:gd name="connsiteX10" fmla="*/ 3171825 w 8059917"/>
              <a:gd name="connsiteY10" fmla="*/ 3237164 h 3684839"/>
              <a:gd name="connsiteX11" fmla="*/ 3295650 w 8059917"/>
              <a:gd name="connsiteY11" fmla="*/ 3232401 h 3684839"/>
              <a:gd name="connsiteX12" fmla="*/ 3519487 w 8059917"/>
              <a:gd name="connsiteY12" fmla="*/ 3122864 h 3684839"/>
              <a:gd name="connsiteX13" fmla="*/ 3686175 w 8059917"/>
              <a:gd name="connsiteY13" fmla="*/ 3180014 h 3684839"/>
              <a:gd name="connsiteX14" fmla="*/ 3686175 w 8059917"/>
              <a:gd name="connsiteY14" fmla="*/ 3180014 h 3684839"/>
              <a:gd name="connsiteX15" fmla="*/ 3867150 w 8059917"/>
              <a:gd name="connsiteY15" fmla="*/ 3103814 h 3684839"/>
              <a:gd name="connsiteX16" fmla="*/ 4048125 w 8059917"/>
              <a:gd name="connsiteY16" fmla="*/ 2532314 h 3684839"/>
              <a:gd name="connsiteX17" fmla="*/ 4262437 w 8059917"/>
              <a:gd name="connsiteY17" fmla="*/ 2151314 h 3684839"/>
              <a:gd name="connsiteX18" fmla="*/ 4443412 w 8059917"/>
              <a:gd name="connsiteY18" fmla="*/ 1598864 h 3684839"/>
              <a:gd name="connsiteX19" fmla="*/ 4657725 w 8059917"/>
              <a:gd name="connsiteY19" fmla="*/ 1436939 h 3684839"/>
              <a:gd name="connsiteX20" fmla="*/ 4810125 w 8059917"/>
              <a:gd name="connsiteY20" fmla="*/ 1251201 h 3684839"/>
              <a:gd name="connsiteX21" fmla="*/ 4981575 w 8059917"/>
              <a:gd name="connsiteY21" fmla="*/ 1289301 h 3684839"/>
              <a:gd name="connsiteX22" fmla="*/ 5162550 w 8059917"/>
              <a:gd name="connsiteY22" fmla="*/ 1194051 h 3684839"/>
              <a:gd name="connsiteX23" fmla="*/ 5362575 w 8059917"/>
              <a:gd name="connsiteY23" fmla="*/ 1246439 h 3684839"/>
              <a:gd name="connsiteX24" fmla="*/ 5705475 w 8059917"/>
              <a:gd name="connsiteY24" fmla="*/ 989264 h 3684839"/>
              <a:gd name="connsiteX25" fmla="*/ 5934075 w 8059917"/>
              <a:gd name="connsiteY25" fmla="*/ 779714 h 3684839"/>
              <a:gd name="connsiteX26" fmla="*/ 6096000 w 8059917"/>
              <a:gd name="connsiteY26" fmla="*/ 489201 h 3684839"/>
              <a:gd name="connsiteX27" fmla="*/ 6319837 w 8059917"/>
              <a:gd name="connsiteY27" fmla="*/ 751139 h 3684839"/>
              <a:gd name="connsiteX28" fmla="*/ 6481762 w 8059917"/>
              <a:gd name="connsiteY28" fmla="*/ 960689 h 3684839"/>
              <a:gd name="connsiteX29" fmla="*/ 6553200 w 8059917"/>
              <a:gd name="connsiteY29" fmla="*/ 841626 h 3684839"/>
              <a:gd name="connsiteX30" fmla="*/ 6619875 w 8059917"/>
              <a:gd name="connsiteY30" fmla="*/ 708276 h 3684839"/>
              <a:gd name="connsiteX31" fmla="*/ 6781800 w 8059917"/>
              <a:gd name="connsiteY31" fmla="*/ 522539 h 3684839"/>
              <a:gd name="connsiteX32" fmla="*/ 6919912 w 8059917"/>
              <a:gd name="connsiteY32" fmla="*/ 379664 h 3684839"/>
              <a:gd name="connsiteX33" fmla="*/ 7034212 w 8059917"/>
              <a:gd name="connsiteY33" fmla="*/ 284414 h 3684839"/>
              <a:gd name="connsiteX34" fmla="*/ 7210425 w 8059917"/>
              <a:gd name="connsiteY34" fmla="*/ 203451 h 3684839"/>
              <a:gd name="connsiteX35" fmla="*/ 7281862 w 8059917"/>
              <a:gd name="connsiteY35" fmla="*/ 132014 h 3684839"/>
              <a:gd name="connsiteX36" fmla="*/ 7358062 w 8059917"/>
              <a:gd name="connsiteY36" fmla="*/ 74864 h 3684839"/>
              <a:gd name="connsiteX37" fmla="*/ 7400925 w 8059917"/>
              <a:gd name="connsiteY37" fmla="*/ 70101 h 3684839"/>
              <a:gd name="connsiteX38" fmla="*/ 7582481 w 8059917"/>
              <a:gd name="connsiteY38" fmla="*/ 656758 h 3684839"/>
              <a:gd name="connsiteX39" fmla="*/ 7764038 w 8059917"/>
              <a:gd name="connsiteY39" fmla="*/ 112489 h 3684839"/>
              <a:gd name="connsiteX40" fmla="*/ 7400925 w 8059917"/>
              <a:gd name="connsiteY40" fmla="*/ 3684839 h 3684839"/>
              <a:gd name="connsiteX41" fmla="*/ 0 w 8059917"/>
              <a:gd name="connsiteY41" fmla="*/ 3684839 h 3684839"/>
              <a:gd name="connsiteX0" fmla="*/ 0 w 8286975"/>
              <a:gd name="connsiteY0" fmla="*/ 3684839 h 3684839"/>
              <a:gd name="connsiteX1" fmla="*/ 871537 w 8286975"/>
              <a:gd name="connsiteY1" fmla="*/ 3589589 h 3684839"/>
              <a:gd name="connsiteX2" fmla="*/ 1209675 w 8286975"/>
              <a:gd name="connsiteY2" fmla="*/ 3584826 h 3684839"/>
              <a:gd name="connsiteX3" fmla="*/ 1414462 w 8286975"/>
              <a:gd name="connsiteY3" fmla="*/ 3546726 h 3684839"/>
              <a:gd name="connsiteX4" fmla="*/ 1743075 w 8286975"/>
              <a:gd name="connsiteY4" fmla="*/ 3546726 h 3684839"/>
              <a:gd name="connsiteX5" fmla="*/ 1952625 w 8286975"/>
              <a:gd name="connsiteY5" fmla="*/ 3499101 h 3684839"/>
              <a:gd name="connsiteX6" fmla="*/ 2138362 w 8286975"/>
              <a:gd name="connsiteY6" fmla="*/ 3489576 h 3684839"/>
              <a:gd name="connsiteX7" fmla="*/ 2533650 w 8286975"/>
              <a:gd name="connsiteY7" fmla="*/ 3475289 h 3684839"/>
              <a:gd name="connsiteX8" fmla="*/ 2676525 w 8286975"/>
              <a:gd name="connsiteY8" fmla="*/ 3465764 h 3684839"/>
              <a:gd name="connsiteX9" fmla="*/ 2800350 w 8286975"/>
              <a:gd name="connsiteY9" fmla="*/ 3418139 h 3684839"/>
              <a:gd name="connsiteX10" fmla="*/ 3171825 w 8286975"/>
              <a:gd name="connsiteY10" fmla="*/ 3237164 h 3684839"/>
              <a:gd name="connsiteX11" fmla="*/ 3295650 w 8286975"/>
              <a:gd name="connsiteY11" fmla="*/ 3232401 h 3684839"/>
              <a:gd name="connsiteX12" fmla="*/ 3519487 w 8286975"/>
              <a:gd name="connsiteY12" fmla="*/ 3122864 h 3684839"/>
              <a:gd name="connsiteX13" fmla="*/ 3686175 w 8286975"/>
              <a:gd name="connsiteY13" fmla="*/ 3180014 h 3684839"/>
              <a:gd name="connsiteX14" fmla="*/ 3686175 w 8286975"/>
              <a:gd name="connsiteY14" fmla="*/ 3180014 h 3684839"/>
              <a:gd name="connsiteX15" fmla="*/ 3867150 w 8286975"/>
              <a:gd name="connsiteY15" fmla="*/ 3103814 h 3684839"/>
              <a:gd name="connsiteX16" fmla="*/ 4048125 w 8286975"/>
              <a:gd name="connsiteY16" fmla="*/ 2532314 h 3684839"/>
              <a:gd name="connsiteX17" fmla="*/ 4262437 w 8286975"/>
              <a:gd name="connsiteY17" fmla="*/ 2151314 h 3684839"/>
              <a:gd name="connsiteX18" fmla="*/ 4443412 w 8286975"/>
              <a:gd name="connsiteY18" fmla="*/ 1598864 h 3684839"/>
              <a:gd name="connsiteX19" fmla="*/ 4657725 w 8286975"/>
              <a:gd name="connsiteY19" fmla="*/ 1436939 h 3684839"/>
              <a:gd name="connsiteX20" fmla="*/ 4810125 w 8286975"/>
              <a:gd name="connsiteY20" fmla="*/ 1251201 h 3684839"/>
              <a:gd name="connsiteX21" fmla="*/ 4981575 w 8286975"/>
              <a:gd name="connsiteY21" fmla="*/ 1289301 h 3684839"/>
              <a:gd name="connsiteX22" fmla="*/ 5162550 w 8286975"/>
              <a:gd name="connsiteY22" fmla="*/ 1194051 h 3684839"/>
              <a:gd name="connsiteX23" fmla="*/ 5362575 w 8286975"/>
              <a:gd name="connsiteY23" fmla="*/ 1246439 h 3684839"/>
              <a:gd name="connsiteX24" fmla="*/ 5705475 w 8286975"/>
              <a:gd name="connsiteY24" fmla="*/ 989264 h 3684839"/>
              <a:gd name="connsiteX25" fmla="*/ 5934075 w 8286975"/>
              <a:gd name="connsiteY25" fmla="*/ 779714 h 3684839"/>
              <a:gd name="connsiteX26" fmla="*/ 6096000 w 8286975"/>
              <a:gd name="connsiteY26" fmla="*/ 489201 h 3684839"/>
              <a:gd name="connsiteX27" fmla="*/ 6319837 w 8286975"/>
              <a:gd name="connsiteY27" fmla="*/ 751139 h 3684839"/>
              <a:gd name="connsiteX28" fmla="*/ 6481762 w 8286975"/>
              <a:gd name="connsiteY28" fmla="*/ 960689 h 3684839"/>
              <a:gd name="connsiteX29" fmla="*/ 6553200 w 8286975"/>
              <a:gd name="connsiteY29" fmla="*/ 841626 h 3684839"/>
              <a:gd name="connsiteX30" fmla="*/ 6619875 w 8286975"/>
              <a:gd name="connsiteY30" fmla="*/ 708276 h 3684839"/>
              <a:gd name="connsiteX31" fmla="*/ 6781800 w 8286975"/>
              <a:gd name="connsiteY31" fmla="*/ 522539 h 3684839"/>
              <a:gd name="connsiteX32" fmla="*/ 6919912 w 8286975"/>
              <a:gd name="connsiteY32" fmla="*/ 379664 h 3684839"/>
              <a:gd name="connsiteX33" fmla="*/ 7034212 w 8286975"/>
              <a:gd name="connsiteY33" fmla="*/ 284414 h 3684839"/>
              <a:gd name="connsiteX34" fmla="*/ 7210425 w 8286975"/>
              <a:gd name="connsiteY34" fmla="*/ 203451 h 3684839"/>
              <a:gd name="connsiteX35" fmla="*/ 7281862 w 8286975"/>
              <a:gd name="connsiteY35" fmla="*/ 132014 h 3684839"/>
              <a:gd name="connsiteX36" fmla="*/ 7358062 w 8286975"/>
              <a:gd name="connsiteY36" fmla="*/ 74864 h 3684839"/>
              <a:gd name="connsiteX37" fmla="*/ 7400925 w 8286975"/>
              <a:gd name="connsiteY37" fmla="*/ 70101 h 3684839"/>
              <a:gd name="connsiteX38" fmla="*/ 7582481 w 8286975"/>
              <a:gd name="connsiteY38" fmla="*/ 656758 h 3684839"/>
              <a:gd name="connsiteX39" fmla="*/ 7764038 w 8286975"/>
              <a:gd name="connsiteY39" fmla="*/ 112489 h 3684839"/>
              <a:gd name="connsiteX40" fmla="*/ 7729456 w 8286975"/>
              <a:gd name="connsiteY40" fmla="*/ 3684839 h 3684839"/>
              <a:gd name="connsiteX41" fmla="*/ 0 w 8286975"/>
              <a:gd name="connsiteY41" fmla="*/ 3684839 h 3684839"/>
              <a:gd name="connsiteX0" fmla="*/ 0 w 7767207"/>
              <a:gd name="connsiteY0" fmla="*/ 3684839 h 3684839"/>
              <a:gd name="connsiteX1" fmla="*/ 871537 w 7767207"/>
              <a:gd name="connsiteY1" fmla="*/ 3589589 h 3684839"/>
              <a:gd name="connsiteX2" fmla="*/ 1209675 w 7767207"/>
              <a:gd name="connsiteY2" fmla="*/ 3584826 h 3684839"/>
              <a:gd name="connsiteX3" fmla="*/ 1414462 w 7767207"/>
              <a:gd name="connsiteY3" fmla="*/ 3546726 h 3684839"/>
              <a:gd name="connsiteX4" fmla="*/ 1743075 w 7767207"/>
              <a:gd name="connsiteY4" fmla="*/ 3546726 h 3684839"/>
              <a:gd name="connsiteX5" fmla="*/ 1952625 w 7767207"/>
              <a:gd name="connsiteY5" fmla="*/ 3499101 h 3684839"/>
              <a:gd name="connsiteX6" fmla="*/ 2138362 w 7767207"/>
              <a:gd name="connsiteY6" fmla="*/ 3489576 h 3684839"/>
              <a:gd name="connsiteX7" fmla="*/ 2533650 w 7767207"/>
              <a:gd name="connsiteY7" fmla="*/ 3475289 h 3684839"/>
              <a:gd name="connsiteX8" fmla="*/ 2676525 w 7767207"/>
              <a:gd name="connsiteY8" fmla="*/ 3465764 h 3684839"/>
              <a:gd name="connsiteX9" fmla="*/ 2800350 w 7767207"/>
              <a:gd name="connsiteY9" fmla="*/ 3418139 h 3684839"/>
              <a:gd name="connsiteX10" fmla="*/ 3171825 w 7767207"/>
              <a:gd name="connsiteY10" fmla="*/ 3237164 h 3684839"/>
              <a:gd name="connsiteX11" fmla="*/ 3295650 w 7767207"/>
              <a:gd name="connsiteY11" fmla="*/ 3232401 h 3684839"/>
              <a:gd name="connsiteX12" fmla="*/ 3519487 w 7767207"/>
              <a:gd name="connsiteY12" fmla="*/ 3122864 h 3684839"/>
              <a:gd name="connsiteX13" fmla="*/ 3686175 w 7767207"/>
              <a:gd name="connsiteY13" fmla="*/ 3180014 h 3684839"/>
              <a:gd name="connsiteX14" fmla="*/ 3686175 w 7767207"/>
              <a:gd name="connsiteY14" fmla="*/ 3180014 h 3684839"/>
              <a:gd name="connsiteX15" fmla="*/ 3867150 w 7767207"/>
              <a:gd name="connsiteY15" fmla="*/ 3103814 h 3684839"/>
              <a:gd name="connsiteX16" fmla="*/ 4048125 w 7767207"/>
              <a:gd name="connsiteY16" fmla="*/ 2532314 h 3684839"/>
              <a:gd name="connsiteX17" fmla="*/ 4262437 w 7767207"/>
              <a:gd name="connsiteY17" fmla="*/ 2151314 h 3684839"/>
              <a:gd name="connsiteX18" fmla="*/ 4443412 w 7767207"/>
              <a:gd name="connsiteY18" fmla="*/ 1598864 h 3684839"/>
              <a:gd name="connsiteX19" fmla="*/ 4657725 w 7767207"/>
              <a:gd name="connsiteY19" fmla="*/ 1436939 h 3684839"/>
              <a:gd name="connsiteX20" fmla="*/ 4810125 w 7767207"/>
              <a:gd name="connsiteY20" fmla="*/ 1251201 h 3684839"/>
              <a:gd name="connsiteX21" fmla="*/ 4981575 w 7767207"/>
              <a:gd name="connsiteY21" fmla="*/ 1289301 h 3684839"/>
              <a:gd name="connsiteX22" fmla="*/ 5162550 w 7767207"/>
              <a:gd name="connsiteY22" fmla="*/ 1194051 h 3684839"/>
              <a:gd name="connsiteX23" fmla="*/ 5362575 w 7767207"/>
              <a:gd name="connsiteY23" fmla="*/ 1246439 h 3684839"/>
              <a:gd name="connsiteX24" fmla="*/ 5705475 w 7767207"/>
              <a:gd name="connsiteY24" fmla="*/ 989264 h 3684839"/>
              <a:gd name="connsiteX25" fmla="*/ 5934075 w 7767207"/>
              <a:gd name="connsiteY25" fmla="*/ 779714 h 3684839"/>
              <a:gd name="connsiteX26" fmla="*/ 6096000 w 7767207"/>
              <a:gd name="connsiteY26" fmla="*/ 489201 h 3684839"/>
              <a:gd name="connsiteX27" fmla="*/ 6319837 w 7767207"/>
              <a:gd name="connsiteY27" fmla="*/ 751139 h 3684839"/>
              <a:gd name="connsiteX28" fmla="*/ 6481762 w 7767207"/>
              <a:gd name="connsiteY28" fmla="*/ 960689 h 3684839"/>
              <a:gd name="connsiteX29" fmla="*/ 6553200 w 7767207"/>
              <a:gd name="connsiteY29" fmla="*/ 841626 h 3684839"/>
              <a:gd name="connsiteX30" fmla="*/ 6619875 w 7767207"/>
              <a:gd name="connsiteY30" fmla="*/ 708276 h 3684839"/>
              <a:gd name="connsiteX31" fmla="*/ 6781800 w 7767207"/>
              <a:gd name="connsiteY31" fmla="*/ 522539 h 3684839"/>
              <a:gd name="connsiteX32" fmla="*/ 6919912 w 7767207"/>
              <a:gd name="connsiteY32" fmla="*/ 379664 h 3684839"/>
              <a:gd name="connsiteX33" fmla="*/ 7034212 w 7767207"/>
              <a:gd name="connsiteY33" fmla="*/ 284414 h 3684839"/>
              <a:gd name="connsiteX34" fmla="*/ 7210425 w 7767207"/>
              <a:gd name="connsiteY34" fmla="*/ 203451 h 3684839"/>
              <a:gd name="connsiteX35" fmla="*/ 7281862 w 7767207"/>
              <a:gd name="connsiteY35" fmla="*/ 132014 h 3684839"/>
              <a:gd name="connsiteX36" fmla="*/ 7358062 w 7767207"/>
              <a:gd name="connsiteY36" fmla="*/ 74864 h 3684839"/>
              <a:gd name="connsiteX37" fmla="*/ 7400925 w 7767207"/>
              <a:gd name="connsiteY37" fmla="*/ 70101 h 3684839"/>
              <a:gd name="connsiteX38" fmla="*/ 7582481 w 7767207"/>
              <a:gd name="connsiteY38" fmla="*/ 656758 h 3684839"/>
              <a:gd name="connsiteX39" fmla="*/ 7764038 w 7767207"/>
              <a:gd name="connsiteY39" fmla="*/ 112489 h 3684839"/>
              <a:gd name="connsiteX40" fmla="*/ 7729456 w 7767207"/>
              <a:gd name="connsiteY40" fmla="*/ 3684839 h 3684839"/>
              <a:gd name="connsiteX41" fmla="*/ 0 w 7767207"/>
              <a:gd name="connsiteY41" fmla="*/ 3684839 h 3684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7767207" h="3684839">
                <a:moveTo>
                  <a:pt x="0" y="3684839"/>
                </a:moveTo>
                <a:lnTo>
                  <a:pt x="871537" y="3589589"/>
                </a:lnTo>
                <a:lnTo>
                  <a:pt x="1209675" y="3584826"/>
                </a:lnTo>
                <a:lnTo>
                  <a:pt x="1414462" y="3546726"/>
                </a:lnTo>
                <a:lnTo>
                  <a:pt x="1743075" y="3546726"/>
                </a:lnTo>
                <a:lnTo>
                  <a:pt x="1952625" y="3499101"/>
                </a:lnTo>
                <a:lnTo>
                  <a:pt x="2138362" y="3489576"/>
                </a:lnTo>
                <a:lnTo>
                  <a:pt x="2533650" y="3475289"/>
                </a:lnTo>
                <a:lnTo>
                  <a:pt x="2676525" y="3465764"/>
                </a:lnTo>
                <a:lnTo>
                  <a:pt x="2800350" y="3418139"/>
                </a:lnTo>
                <a:lnTo>
                  <a:pt x="3171825" y="3237164"/>
                </a:lnTo>
                <a:lnTo>
                  <a:pt x="3295650" y="3232401"/>
                </a:lnTo>
                <a:lnTo>
                  <a:pt x="3519487" y="3122864"/>
                </a:lnTo>
                <a:lnTo>
                  <a:pt x="3686175" y="3180014"/>
                </a:lnTo>
                <a:lnTo>
                  <a:pt x="3686175" y="3180014"/>
                </a:lnTo>
                <a:lnTo>
                  <a:pt x="3867150" y="3103814"/>
                </a:lnTo>
                <a:lnTo>
                  <a:pt x="4048125" y="2532314"/>
                </a:lnTo>
                <a:lnTo>
                  <a:pt x="4262437" y="2151314"/>
                </a:lnTo>
                <a:lnTo>
                  <a:pt x="4443412" y="1598864"/>
                </a:lnTo>
                <a:lnTo>
                  <a:pt x="4657725" y="1436939"/>
                </a:lnTo>
                <a:lnTo>
                  <a:pt x="4810125" y="1251201"/>
                </a:lnTo>
                <a:lnTo>
                  <a:pt x="4981575" y="1289301"/>
                </a:lnTo>
                <a:lnTo>
                  <a:pt x="5162550" y="1194051"/>
                </a:lnTo>
                <a:lnTo>
                  <a:pt x="5362575" y="1246439"/>
                </a:lnTo>
                <a:lnTo>
                  <a:pt x="5705475" y="989264"/>
                </a:lnTo>
                <a:lnTo>
                  <a:pt x="5934075" y="779714"/>
                </a:lnTo>
                <a:lnTo>
                  <a:pt x="6096000" y="489201"/>
                </a:lnTo>
                <a:lnTo>
                  <a:pt x="6319837" y="751139"/>
                </a:lnTo>
                <a:lnTo>
                  <a:pt x="6481762" y="960689"/>
                </a:lnTo>
                <a:lnTo>
                  <a:pt x="6553200" y="841626"/>
                </a:lnTo>
                <a:lnTo>
                  <a:pt x="6619875" y="708276"/>
                </a:lnTo>
                <a:lnTo>
                  <a:pt x="6781800" y="522539"/>
                </a:lnTo>
                <a:lnTo>
                  <a:pt x="6919912" y="379664"/>
                </a:lnTo>
                <a:lnTo>
                  <a:pt x="7034212" y="284414"/>
                </a:lnTo>
                <a:lnTo>
                  <a:pt x="7210425" y="203451"/>
                </a:lnTo>
                <a:lnTo>
                  <a:pt x="7281862" y="132014"/>
                </a:lnTo>
                <a:lnTo>
                  <a:pt x="7358062" y="74864"/>
                </a:lnTo>
                <a:lnTo>
                  <a:pt x="7400925" y="70101"/>
                </a:lnTo>
                <a:cubicBezTo>
                  <a:pt x="7400925" y="306886"/>
                  <a:pt x="7582481" y="419973"/>
                  <a:pt x="7582481" y="656758"/>
                </a:cubicBezTo>
                <a:cubicBezTo>
                  <a:pt x="7598331" y="984062"/>
                  <a:pt x="7794297" y="-392191"/>
                  <a:pt x="7764038" y="112489"/>
                </a:cubicBezTo>
                <a:cubicBezTo>
                  <a:pt x="7733779" y="617169"/>
                  <a:pt x="7759773" y="226535"/>
                  <a:pt x="7729456" y="3684839"/>
                </a:cubicBezTo>
                <a:lnTo>
                  <a:pt x="0" y="3684839"/>
                </a:lnTo>
                <a:close/>
              </a:path>
            </a:pathLst>
          </a:custGeom>
          <a:solidFill>
            <a:srgbClr val="800000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1314450" y="4776788"/>
            <a:ext cx="7415213" cy="190500"/>
          </a:xfrm>
          <a:custGeom>
            <a:avLst/>
            <a:gdLst>
              <a:gd name="connsiteX0" fmla="*/ 0 w 7415213"/>
              <a:gd name="connsiteY0" fmla="*/ 190500 h 190500"/>
              <a:gd name="connsiteX1" fmla="*/ 7415213 w 7415213"/>
              <a:gd name="connsiteY1" fmla="*/ 185737 h 190500"/>
              <a:gd name="connsiteX2" fmla="*/ 7405688 w 7415213"/>
              <a:gd name="connsiteY2" fmla="*/ 9525 h 190500"/>
              <a:gd name="connsiteX3" fmla="*/ 7324725 w 7415213"/>
              <a:gd name="connsiteY3" fmla="*/ 9525 h 190500"/>
              <a:gd name="connsiteX4" fmla="*/ 7324725 w 7415213"/>
              <a:gd name="connsiteY4" fmla="*/ 9525 h 190500"/>
              <a:gd name="connsiteX5" fmla="*/ 6386513 w 7415213"/>
              <a:gd name="connsiteY5" fmla="*/ 0 h 190500"/>
              <a:gd name="connsiteX6" fmla="*/ 6386513 w 7415213"/>
              <a:gd name="connsiteY6" fmla="*/ 0 h 190500"/>
              <a:gd name="connsiteX7" fmla="*/ 6015038 w 7415213"/>
              <a:gd name="connsiteY7" fmla="*/ 9525 h 190500"/>
              <a:gd name="connsiteX8" fmla="*/ 6005513 w 7415213"/>
              <a:gd name="connsiteY8" fmla="*/ 28575 h 190500"/>
              <a:gd name="connsiteX9" fmla="*/ 5657850 w 7415213"/>
              <a:gd name="connsiteY9" fmla="*/ 23812 h 190500"/>
              <a:gd name="connsiteX10" fmla="*/ 5648325 w 7415213"/>
              <a:gd name="connsiteY10" fmla="*/ 42862 h 190500"/>
              <a:gd name="connsiteX11" fmla="*/ 5295900 w 7415213"/>
              <a:gd name="connsiteY11" fmla="*/ 47625 h 190500"/>
              <a:gd name="connsiteX12" fmla="*/ 5281613 w 7415213"/>
              <a:gd name="connsiteY12" fmla="*/ 19050 h 190500"/>
              <a:gd name="connsiteX13" fmla="*/ 5114925 w 7415213"/>
              <a:gd name="connsiteY13" fmla="*/ 23812 h 190500"/>
              <a:gd name="connsiteX14" fmla="*/ 5095875 w 7415213"/>
              <a:gd name="connsiteY14" fmla="*/ 47625 h 190500"/>
              <a:gd name="connsiteX15" fmla="*/ 4552950 w 7415213"/>
              <a:gd name="connsiteY15" fmla="*/ 33337 h 190500"/>
              <a:gd name="connsiteX16" fmla="*/ 4543425 w 7415213"/>
              <a:gd name="connsiteY16" fmla="*/ 61912 h 190500"/>
              <a:gd name="connsiteX17" fmla="*/ 4162425 w 7415213"/>
              <a:gd name="connsiteY17" fmla="*/ 61912 h 190500"/>
              <a:gd name="connsiteX18" fmla="*/ 4157663 w 7415213"/>
              <a:gd name="connsiteY18" fmla="*/ 85725 h 190500"/>
              <a:gd name="connsiteX19" fmla="*/ 3643313 w 7415213"/>
              <a:gd name="connsiteY19" fmla="*/ 76200 h 190500"/>
              <a:gd name="connsiteX20" fmla="*/ 3619500 w 7415213"/>
              <a:gd name="connsiteY20" fmla="*/ 95250 h 190500"/>
              <a:gd name="connsiteX21" fmla="*/ 2886075 w 7415213"/>
              <a:gd name="connsiteY21" fmla="*/ 95250 h 190500"/>
              <a:gd name="connsiteX22" fmla="*/ 2886075 w 7415213"/>
              <a:gd name="connsiteY22" fmla="*/ 95250 h 190500"/>
              <a:gd name="connsiteX23" fmla="*/ 2328863 w 7415213"/>
              <a:gd name="connsiteY23" fmla="*/ 109537 h 190500"/>
              <a:gd name="connsiteX24" fmla="*/ 2281238 w 7415213"/>
              <a:gd name="connsiteY24" fmla="*/ 128587 h 190500"/>
              <a:gd name="connsiteX25" fmla="*/ 1790700 w 7415213"/>
              <a:gd name="connsiteY25" fmla="*/ 128587 h 190500"/>
              <a:gd name="connsiteX26" fmla="*/ 1771650 w 7415213"/>
              <a:gd name="connsiteY26" fmla="*/ 142875 h 190500"/>
              <a:gd name="connsiteX27" fmla="*/ 1042988 w 7415213"/>
              <a:gd name="connsiteY27" fmla="*/ 147637 h 190500"/>
              <a:gd name="connsiteX28" fmla="*/ 1023938 w 7415213"/>
              <a:gd name="connsiteY28" fmla="*/ 166687 h 190500"/>
              <a:gd name="connsiteX29" fmla="*/ 490538 w 7415213"/>
              <a:gd name="connsiteY29" fmla="*/ 171450 h 190500"/>
              <a:gd name="connsiteX30" fmla="*/ 0 w 7415213"/>
              <a:gd name="connsiteY30" fmla="*/ 190500 h 19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7415213" h="190500">
                <a:moveTo>
                  <a:pt x="0" y="190500"/>
                </a:moveTo>
                <a:lnTo>
                  <a:pt x="7415213" y="185737"/>
                </a:lnTo>
                <a:lnTo>
                  <a:pt x="7405688" y="9525"/>
                </a:lnTo>
                <a:lnTo>
                  <a:pt x="7324725" y="9525"/>
                </a:lnTo>
                <a:lnTo>
                  <a:pt x="7324725" y="9525"/>
                </a:lnTo>
                <a:lnTo>
                  <a:pt x="6386513" y="0"/>
                </a:lnTo>
                <a:lnTo>
                  <a:pt x="6386513" y="0"/>
                </a:lnTo>
                <a:lnTo>
                  <a:pt x="6015038" y="9525"/>
                </a:lnTo>
                <a:lnTo>
                  <a:pt x="6005513" y="28575"/>
                </a:lnTo>
                <a:lnTo>
                  <a:pt x="5657850" y="23812"/>
                </a:lnTo>
                <a:lnTo>
                  <a:pt x="5648325" y="42862"/>
                </a:lnTo>
                <a:lnTo>
                  <a:pt x="5295900" y="47625"/>
                </a:lnTo>
                <a:lnTo>
                  <a:pt x="5281613" y="19050"/>
                </a:lnTo>
                <a:lnTo>
                  <a:pt x="5114925" y="23812"/>
                </a:lnTo>
                <a:lnTo>
                  <a:pt x="5095875" y="47625"/>
                </a:lnTo>
                <a:lnTo>
                  <a:pt x="4552950" y="33337"/>
                </a:lnTo>
                <a:lnTo>
                  <a:pt x="4543425" y="61912"/>
                </a:lnTo>
                <a:lnTo>
                  <a:pt x="4162425" y="61912"/>
                </a:lnTo>
                <a:lnTo>
                  <a:pt x="4157663" y="85725"/>
                </a:lnTo>
                <a:lnTo>
                  <a:pt x="3643313" y="76200"/>
                </a:lnTo>
                <a:lnTo>
                  <a:pt x="3619500" y="95250"/>
                </a:lnTo>
                <a:lnTo>
                  <a:pt x="2886075" y="95250"/>
                </a:lnTo>
                <a:lnTo>
                  <a:pt x="2886075" y="95250"/>
                </a:lnTo>
                <a:lnTo>
                  <a:pt x="2328863" y="109537"/>
                </a:lnTo>
                <a:lnTo>
                  <a:pt x="2281238" y="128587"/>
                </a:lnTo>
                <a:lnTo>
                  <a:pt x="1790700" y="128587"/>
                </a:lnTo>
                <a:lnTo>
                  <a:pt x="1771650" y="142875"/>
                </a:lnTo>
                <a:lnTo>
                  <a:pt x="1042988" y="147637"/>
                </a:lnTo>
                <a:lnTo>
                  <a:pt x="1023938" y="166687"/>
                </a:lnTo>
                <a:lnTo>
                  <a:pt x="490538" y="171450"/>
                </a:lnTo>
                <a:lnTo>
                  <a:pt x="0" y="190500"/>
                </a:lnTo>
                <a:close/>
              </a:path>
            </a:pathLst>
          </a:custGeom>
          <a:solidFill>
            <a:srgbClr val="005148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85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>
          <a:xfrm>
            <a:off x="239167" y="609600"/>
            <a:ext cx="4057585" cy="50292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3600" dirty="0">
                <a:latin typeface="Franklin Gothic Medium"/>
                <a:cs typeface="Franklin Gothic Medium"/>
              </a:rPr>
              <a:t>Profit-Driven </a:t>
            </a:r>
            <a:r>
              <a:rPr lang="en-US" sz="3600" dirty="0" smtClean="0">
                <a:latin typeface="Franklin Gothic Medium"/>
                <a:cs typeface="Franklin Gothic Medium"/>
              </a:rPr>
              <a:t>ACO’s</a:t>
            </a:r>
            <a:r>
              <a:rPr lang="en-US" sz="3600" dirty="0">
                <a:latin typeface="Franklin Gothic Medium"/>
                <a:cs typeface="Franklin Gothic Medium"/>
              </a:rPr>
              <a:t>:</a:t>
            </a:r>
            <a:br>
              <a:rPr lang="en-US" sz="3600" dirty="0">
                <a:latin typeface="Franklin Gothic Medium"/>
                <a:cs typeface="Franklin Gothic Medium"/>
              </a:rPr>
            </a:br>
            <a:r>
              <a:rPr lang="en-US" sz="5400" dirty="0">
                <a:latin typeface="Franklin Gothic Medium"/>
                <a:cs typeface="Franklin Gothic Medium"/>
              </a:rPr>
              <a:t>A</a:t>
            </a:r>
            <a:r>
              <a:rPr lang="en-US" sz="5400" dirty="0" smtClean="0">
                <a:latin typeface="Franklin Gothic Medium"/>
                <a:cs typeface="Franklin Gothic Medium"/>
              </a:rPr>
              <a:t> </a:t>
            </a:r>
            <a:r>
              <a:rPr lang="en-US" sz="5400" dirty="0">
                <a:latin typeface="Franklin Gothic Medium"/>
                <a:cs typeface="Franklin Gothic Medium"/>
              </a:rPr>
              <a:t>Cautionary </a:t>
            </a:r>
            <a:r>
              <a:rPr lang="en-US" sz="5400" dirty="0" smtClean="0">
                <a:latin typeface="Franklin Gothic Medium"/>
                <a:cs typeface="Franklin Gothic Medium"/>
              </a:rPr>
              <a:t>Tale from Medicare </a:t>
            </a:r>
            <a:r>
              <a:rPr lang="en-US" sz="5400" dirty="0">
                <a:latin typeface="Franklin Gothic Medium"/>
                <a:cs typeface="Franklin Gothic Medium"/>
              </a:rPr>
              <a:t>HMOs </a:t>
            </a:r>
          </a:p>
        </p:txBody>
      </p:sp>
      <p:pic>
        <p:nvPicPr>
          <p:cNvPr id="3" name="Picture 2" descr="As Good As It Gets.bmp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9000" contrast="3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08119" y="1413442"/>
            <a:ext cx="4540909" cy="3405682"/>
          </a:xfrm>
          <a:prstGeom prst="rect">
            <a:avLst/>
          </a:prstGeom>
          <a:ln>
            <a:solidFill>
              <a:srgbClr val="0033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45677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17189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Private Medicare Advantage Plans’ </a:t>
            </a:r>
            <a:br>
              <a:rPr lang="en-US" sz="4000" dirty="0" smtClean="0"/>
            </a:br>
            <a:r>
              <a:rPr lang="en-US" sz="4000" dirty="0" smtClean="0"/>
              <a:t>High Overhead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3884394" y="6150113"/>
            <a:ext cx="5259606" cy="5847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600" dirty="0" smtClean="0">
                <a:solidFill>
                  <a:schemeClr val="bg2"/>
                </a:solidFill>
                <a:latin typeface="Franklin Gothic Book" pitchFamily="34" charset="0"/>
              </a:rPr>
              <a:t>Source: US House Committee on Energy and Commerce. December, 2009</a:t>
            </a:r>
            <a:endParaRPr lang="en-US" sz="1600" dirty="0">
              <a:solidFill>
                <a:schemeClr val="bg2"/>
              </a:solidFill>
              <a:latin typeface="Franklin Gothic Boo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1" y="2385671"/>
            <a:ext cx="16659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Franklin Gothic Book"/>
                <a:cs typeface="Franklin Gothic Book"/>
              </a:rPr>
              <a:t>Overhead </a:t>
            </a:r>
          </a:p>
          <a:p>
            <a:pPr algn="ctr"/>
            <a:r>
              <a:rPr lang="en-US" sz="2000" dirty="0" smtClean="0">
                <a:latin typeface="Franklin Gothic Book"/>
                <a:cs typeface="Franklin Gothic Book"/>
              </a:rPr>
              <a:t>per enrollee</a:t>
            </a:r>
          </a:p>
          <a:p>
            <a:pPr algn="ctr"/>
            <a:r>
              <a:rPr lang="en-US" sz="2000" dirty="0" smtClean="0">
                <a:latin typeface="Franklin Gothic Book"/>
                <a:cs typeface="Franklin Gothic Book"/>
              </a:rPr>
              <a:t>2008</a:t>
            </a:r>
            <a:endParaRPr lang="en-US" sz="2000" dirty="0">
              <a:latin typeface="Franklin Gothic Book"/>
              <a:cs typeface="Franklin Gothic Book"/>
            </a:endParaRPr>
          </a:p>
        </p:txBody>
      </p:sp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1898709488"/>
              </p:ext>
            </p:extLst>
          </p:nvPr>
        </p:nvGraphicFramePr>
        <p:xfrm>
          <a:off x="1763165" y="1253469"/>
          <a:ext cx="6937551" cy="45190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15493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100" dirty="0" smtClean="0">
                <a:latin typeface="Franklin Gothic Medium"/>
                <a:cs typeface="Franklin Gothic Medium"/>
              </a:rPr>
              <a:t>Despite Medicare’s lower overhead, </a:t>
            </a:r>
            <a:br>
              <a:rPr lang="en-US" sz="3100" dirty="0" smtClean="0">
                <a:latin typeface="Franklin Gothic Medium"/>
                <a:cs typeface="Franklin Gothic Medium"/>
              </a:rPr>
            </a:br>
            <a:r>
              <a:rPr lang="en-US" sz="6700" dirty="0" smtClean="0">
                <a:latin typeface="Franklin Gothic Medium"/>
                <a:cs typeface="Franklin Gothic Medium"/>
              </a:rPr>
              <a:t>Enrollment of </a:t>
            </a:r>
            <a:br>
              <a:rPr lang="en-US" sz="6700" dirty="0" smtClean="0">
                <a:latin typeface="Franklin Gothic Medium"/>
                <a:cs typeface="Franklin Gothic Medium"/>
              </a:rPr>
            </a:br>
            <a:r>
              <a:rPr lang="en-US" sz="6700" dirty="0" smtClean="0">
                <a:latin typeface="Franklin Gothic Medium"/>
                <a:cs typeface="Franklin Gothic Medium"/>
              </a:rPr>
              <a:t>Medicare Patients </a:t>
            </a:r>
            <a:br>
              <a:rPr lang="en-US" sz="6700" dirty="0" smtClean="0">
                <a:latin typeface="Franklin Gothic Medium"/>
                <a:cs typeface="Franklin Gothic Medium"/>
              </a:rPr>
            </a:br>
            <a:r>
              <a:rPr lang="en-US" sz="6700" dirty="0" smtClean="0">
                <a:latin typeface="Franklin Gothic Medium"/>
                <a:cs typeface="Franklin Gothic Medium"/>
              </a:rPr>
              <a:t>In Private Plans </a:t>
            </a:r>
            <a:br>
              <a:rPr lang="en-US" sz="6700" dirty="0" smtClean="0">
                <a:latin typeface="Franklin Gothic Medium"/>
                <a:cs typeface="Franklin Gothic Medium"/>
              </a:rPr>
            </a:br>
            <a:r>
              <a:rPr lang="en-US" sz="6700" dirty="0" smtClean="0">
                <a:latin typeface="Franklin Gothic Medium"/>
                <a:cs typeface="Franklin Gothic Medium"/>
              </a:rPr>
              <a:t>Has Grown</a:t>
            </a:r>
            <a:endParaRPr lang="en-US" sz="6700" dirty="0">
              <a:latin typeface="Franklin Gothic Medium"/>
              <a:cs typeface="Franklin Gothic Medium"/>
            </a:endParaRPr>
          </a:p>
        </p:txBody>
      </p:sp>
    </p:spTree>
    <p:extLst>
      <p:ext uri="{BB962C8B-B14F-4D97-AF65-F5344CB8AC3E}">
        <p14:creationId xmlns:p14="http://schemas.microsoft.com/office/powerpoint/2010/main" val="2986841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Medicare HMO Enrollment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386937" y="6253249"/>
            <a:ext cx="575706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600" dirty="0" smtClean="0">
                <a:solidFill>
                  <a:schemeClr val="bg2"/>
                </a:solidFill>
                <a:latin typeface="Franklin Gothic Book" pitchFamily="34" charset="0"/>
              </a:rPr>
              <a:t>Source: CMS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3498401"/>
              </p:ext>
            </p:extLst>
          </p:nvPr>
        </p:nvGraphicFramePr>
        <p:xfrm>
          <a:off x="832959" y="5538334"/>
          <a:ext cx="8115174" cy="39624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352529"/>
                <a:gridCol w="1352529"/>
                <a:gridCol w="1352529"/>
                <a:gridCol w="1352529"/>
                <a:gridCol w="1352529"/>
                <a:gridCol w="135252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Franklin Gothic Book"/>
                          <a:cs typeface="Franklin Gothic Book"/>
                        </a:rPr>
                        <a:t>1985</a:t>
                      </a:r>
                      <a:endParaRPr lang="en-US" sz="2000" dirty="0">
                        <a:latin typeface="Franklin Gothic Book"/>
                        <a:cs typeface="Franklin Gothic 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Franklin Gothic Book"/>
                          <a:cs typeface="Franklin Gothic Book"/>
                        </a:rPr>
                        <a:t>1990</a:t>
                      </a:r>
                      <a:endParaRPr lang="en-US" sz="2000" dirty="0">
                        <a:latin typeface="Franklin Gothic Book"/>
                        <a:cs typeface="Franklin Gothic 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Franklin Gothic Book"/>
                          <a:cs typeface="Franklin Gothic Book"/>
                        </a:rPr>
                        <a:t>1995</a:t>
                      </a:r>
                      <a:endParaRPr lang="en-US" sz="2000" dirty="0">
                        <a:latin typeface="Franklin Gothic Book"/>
                        <a:cs typeface="Franklin Gothic 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Franklin Gothic Book"/>
                          <a:cs typeface="Franklin Gothic Book"/>
                        </a:rPr>
                        <a:t>2000</a:t>
                      </a:r>
                      <a:endParaRPr lang="en-US" sz="2000" dirty="0">
                        <a:latin typeface="Franklin Gothic Book"/>
                        <a:cs typeface="Franklin Gothic 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Franklin Gothic Book"/>
                          <a:cs typeface="Franklin Gothic Book"/>
                        </a:rPr>
                        <a:t>2005</a:t>
                      </a:r>
                      <a:endParaRPr lang="en-US" sz="2000" dirty="0">
                        <a:latin typeface="Franklin Gothic Book"/>
                        <a:cs typeface="Franklin Gothic 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latin typeface="Franklin Gothic Book"/>
                          <a:cs typeface="Franklin Gothic Book"/>
                        </a:rPr>
                        <a:t>2012</a:t>
                      </a:r>
                      <a:endParaRPr lang="en-US" sz="2000" dirty="0">
                        <a:latin typeface="Franklin Gothic Book"/>
                        <a:cs typeface="Franklin Gothic Book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326341"/>
              </p:ext>
            </p:extLst>
          </p:nvPr>
        </p:nvGraphicFramePr>
        <p:xfrm>
          <a:off x="690067" y="1075332"/>
          <a:ext cx="538886" cy="4812672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538886"/>
              </a:tblGrid>
              <a:tr h="601584"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latin typeface="Franklin Gothic Book"/>
                          <a:cs typeface="Franklin Gothic Book"/>
                        </a:rPr>
                        <a:t>14</a:t>
                      </a:r>
                      <a:endParaRPr lang="en-US" sz="2000" dirty="0">
                        <a:latin typeface="Franklin Gothic Book"/>
                        <a:cs typeface="Franklin Gothic Book"/>
                      </a:endParaRPr>
                    </a:p>
                  </a:txBody>
                  <a:tcPr/>
                </a:tc>
              </a:tr>
              <a:tr h="601584"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latin typeface="Franklin Gothic Book"/>
                          <a:cs typeface="Franklin Gothic Book"/>
                        </a:rPr>
                        <a:t>12</a:t>
                      </a:r>
                      <a:endParaRPr lang="en-US" sz="2000" dirty="0">
                        <a:latin typeface="Franklin Gothic Book"/>
                        <a:cs typeface="Franklin Gothic Book"/>
                      </a:endParaRPr>
                    </a:p>
                  </a:txBody>
                  <a:tcPr/>
                </a:tc>
              </a:tr>
              <a:tr h="601584"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latin typeface="Franklin Gothic Book"/>
                          <a:cs typeface="Franklin Gothic Book"/>
                        </a:rPr>
                        <a:t>10</a:t>
                      </a:r>
                      <a:endParaRPr lang="en-US" sz="2000" dirty="0">
                        <a:latin typeface="Franklin Gothic Book"/>
                        <a:cs typeface="Franklin Gothic Book"/>
                      </a:endParaRPr>
                    </a:p>
                  </a:txBody>
                  <a:tcPr/>
                </a:tc>
              </a:tr>
              <a:tr h="601584"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latin typeface="Franklin Gothic Book"/>
                          <a:cs typeface="Franklin Gothic Book"/>
                        </a:rPr>
                        <a:t>8</a:t>
                      </a:r>
                      <a:endParaRPr lang="en-US" sz="2000" dirty="0">
                        <a:latin typeface="Franklin Gothic Book"/>
                        <a:cs typeface="Franklin Gothic Book"/>
                      </a:endParaRPr>
                    </a:p>
                  </a:txBody>
                  <a:tcPr/>
                </a:tc>
              </a:tr>
              <a:tr h="601584"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latin typeface="Franklin Gothic Book"/>
                          <a:cs typeface="Franklin Gothic Book"/>
                        </a:rPr>
                        <a:t>6</a:t>
                      </a:r>
                      <a:endParaRPr lang="en-US" sz="2000" dirty="0">
                        <a:latin typeface="Franklin Gothic Book"/>
                        <a:cs typeface="Franklin Gothic Book"/>
                      </a:endParaRPr>
                    </a:p>
                  </a:txBody>
                  <a:tcPr/>
                </a:tc>
              </a:tr>
              <a:tr h="601584"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latin typeface="Franklin Gothic Book"/>
                          <a:cs typeface="Franklin Gothic Book"/>
                        </a:rPr>
                        <a:t>4</a:t>
                      </a:r>
                      <a:endParaRPr lang="en-US" sz="2000" dirty="0">
                        <a:latin typeface="Franklin Gothic Book"/>
                        <a:cs typeface="Franklin Gothic Book"/>
                      </a:endParaRPr>
                    </a:p>
                  </a:txBody>
                  <a:tcPr/>
                </a:tc>
              </a:tr>
              <a:tr h="601584"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latin typeface="Franklin Gothic Book"/>
                          <a:cs typeface="Franklin Gothic Book"/>
                        </a:rPr>
                        <a:t>2</a:t>
                      </a:r>
                      <a:endParaRPr lang="en-US" sz="2000" dirty="0">
                        <a:latin typeface="Franklin Gothic Book"/>
                        <a:cs typeface="Franklin Gothic Book"/>
                      </a:endParaRPr>
                    </a:p>
                  </a:txBody>
                  <a:tcPr/>
                </a:tc>
              </a:tr>
              <a:tr h="601584"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latin typeface="Franklin Gothic Book"/>
                          <a:cs typeface="Franklin Gothic Book"/>
                        </a:rPr>
                        <a:t>0</a:t>
                      </a:r>
                      <a:endParaRPr lang="en-US" sz="2000" dirty="0">
                        <a:latin typeface="Franklin Gothic Book"/>
                        <a:cs typeface="Franklin Gothic Book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 rot="16200000">
            <a:off x="-1580084" y="2940711"/>
            <a:ext cx="41281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Franklin Gothic Book"/>
                <a:cs typeface="Franklin Gothic Book"/>
              </a:rPr>
              <a:t>Medicare HMO enrollment (Millions)</a:t>
            </a:r>
            <a:endParaRPr lang="en-US" sz="2000" dirty="0">
              <a:latin typeface="Franklin Gothic Book"/>
              <a:cs typeface="Franklin Gothic Book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04518" y="1243584"/>
            <a:ext cx="7315200" cy="4294022"/>
          </a:xfrm>
          <a:prstGeom prst="rect">
            <a:avLst/>
          </a:prstGeom>
          <a:solidFill>
            <a:schemeClr val="bg1"/>
          </a:solidFill>
          <a:ln w="9525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0105460"/>
              </p:ext>
            </p:extLst>
          </p:nvPr>
        </p:nvGraphicFramePr>
        <p:xfrm>
          <a:off x="1404518" y="1250900"/>
          <a:ext cx="7315200" cy="42825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15200"/>
              </a:tblGrid>
              <a:tr h="61178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1178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1178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1178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1178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1178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1178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1446962" y="5375332"/>
            <a:ext cx="202897" cy="161309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707785" y="5276917"/>
            <a:ext cx="202897" cy="259724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968608" y="5225367"/>
            <a:ext cx="202897" cy="311274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229431" y="5197247"/>
            <a:ext cx="202897" cy="339394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490254" y="5183188"/>
            <a:ext cx="202897" cy="353453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751077" y="5126952"/>
            <a:ext cx="202897" cy="40969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011900" y="5108206"/>
            <a:ext cx="202897" cy="428436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272723" y="5047282"/>
            <a:ext cx="202897" cy="489359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533546" y="4972299"/>
            <a:ext cx="202897" cy="564342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794369" y="4827021"/>
            <a:ext cx="202897" cy="70962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055192" y="4569267"/>
            <a:ext cx="202897" cy="967374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316015" y="4302141"/>
            <a:ext cx="202897" cy="12345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4576838" y="3988150"/>
            <a:ext cx="202897" cy="1548492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4837661" y="3688218"/>
            <a:ext cx="202897" cy="1848423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098484" y="3617922"/>
            <a:ext cx="202897" cy="1918719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359307" y="3589803"/>
            <a:ext cx="202897" cy="194683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5620130" y="3833497"/>
            <a:ext cx="202897" cy="1703144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5880953" y="4030327"/>
            <a:ext cx="202897" cy="1506314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6141776" y="4119369"/>
            <a:ext cx="202897" cy="1417272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6402599" y="4081878"/>
            <a:ext cx="202897" cy="1454763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6663422" y="3931912"/>
            <a:ext cx="202897" cy="1604729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6924245" y="3285186"/>
            <a:ext cx="202897" cy="2251456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7185068" y="2882153"/>
            <a:ext cx="202897" cy="265448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7445891" y="2521299"/>
            <a:ext cx="202897" cy="3015342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7706714" y="2455688"/>
            <a:ext cx="202897" cy="3080953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8489182" y="1321572"/>
            <a:ext cx="202897" cy="4215069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8228360" y="1799588"/>
            <a:ext cx="202897" cy="3737053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7967537" y="2033909"/>
            <a:ext cx="202897" cy="3502732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242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86937" y="6253249"/>
            <a:ext cx="575706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600" dirty="0" smtClean="0">
                <a:solidFill>
                  <a:schemeClr val="bg2"/>
                </a:solidFill>
                <a:latin typeface="Franklin Gothic Book" pitchFamily="34" charset="0"/>
              </a:rPr>
              <a:t>Source: MEPS Data, from Thorpe and Reinhart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Few Sick People </a:t>
            </a:r>
            <a:br>
              <a:rPr lang="en-US" dirty="0" smtClean="0"/>
            </a:br>
            <a:r>
              <a:rPr lang="en-US" dirty="0" smtClean="0"/>
              <a:t>Account for Most Health Dollars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2152338"/>
            <a:ext cx="16906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Franklin Gothic Book"/>
                <a:cs typeface="Franklin Gothic Book"/>
              </a:rPr>
              <a:t>Percent of total health spending accounted for by decile</a:t>
            </a:r>
            <a:endParaRPr lang="en-US" sz="2000" dirty="0">
              <a:latin typeface="Franklin Gothic Book"/>
              <a:cs typeface="Franklin Gothic Book"/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144396655"/>
              </p:ext>
            </p:extLst>
          </p:nvPr>
        </p:nvGraphicFramePr>
        <p:xfrm>
          <a:off x="1566954" y="1397000"/>
          <a:ext cx="7290458" cy="42188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224626" y="5533404"/>
            <a:ext cx="37689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Franklin Gothic Book"/>
                <a:cs typeface="Franklin Gothic Book"/>
              </a:rPr>
              <a:t>Decile of Privately Insured</a:t>
            </a:r>
            <a:endParaRPr lang="en-US" sz="2000" dirty="0">
              <a:latin typeface="Franklin Gothic Book"/>
              <a:cs typeface="Franklin Gothic Book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492585" y="2234803"/>
            <a:ext cx="1946321" cy="1203990"/>
          </a:xfrm>
          <a:prstGeom prst="roundRect">
            <a:avLst/>
          </a:prstGeom>
          <a:solidFill>
            <a:srgbClr val="800000"/>
          </a:solidFill>
          <a:ln w="9525" cmpd="sng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2000" dirty="0" smtClean="0">
                <a:latin typeface="Franklin Gothic Book"/>
                <a:cs typeface="Franklin Gothic Book"/>
              </a:rPr>
              <a:t>Top 2 deciles account for </a:t>
            </a:r>
            <a:r>
              <a:rPr lang="en-US" sz="4000" dirty="0" smtClean="0">
                <a:latin typeface="Franklin Gothic Medium"/>
                <a:cs typeface="Franklin Gothic Medium"/>
              </a:rPr>
              <a:t>78.3%</a:t>
            </a:r>
            <a:endParaRPr lang="en-US" sz="2800" dirty="0">
              <a:latin typeface="Franklin Gothic Medium"/>
              <a:cs typeface="Franklin Gothic Medium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414166" y="1533851"/>
            <a:ext cx="1369022" cy="4106760"/>
          </a:xfrm>
          <a:prstGeom prst="roundRect">
            <a:avLst/>
          </a:prstGeom>
          <a:noFill/>
          <a:ln w="76200" cmpd="sng">
            <a:solidFill>
              <a:srgbClr val="8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731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Medicare HMOs:</a:t>
            </a:r>
            <a:br>
              <a:rPr lang="en-US" dirty="0" smtClean="0"/>
            </a:br>
            <a:r>
              <a:rPr lang="en-US" dirty="0" smtClean="0"/>
              <a:t>The Healthy Go In, The Sick Go Out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386937" y="6253249"/>
            <a:ext cx="575706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600" dirty="0" smtClean="0">
                <a:solidFill>
                  <a:schemeClr val="bg2"/>
                </a:solidFill>
                <a:latin typeface="Franklin Gothic Book" pitchFamily="34" charset="0"/>
              </a:rPr>
              <a:t>Source: NEJM 1997;337:169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2311603"/>
            <a:ext cx="155813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Franklin Gothic Book"/>
                <a:cs typeface="Franklin Gothic Book"/>
              </a:rPr>
              <a:t>Inpatient costs as percentage of FFS Medicare</a:t>
            </a:r>
            <a:endParaRPr lang="en-US" sz="2000" dirty="0">
              <a:latin typeface="Franklin Gothic Book"/>
              <a:cs typeface="Franklin Gothic Book"/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220785603"/>
              </p:ext>
            </p:extLst>
          </p:nvPr>
        </p:nvGraphicFramePr>
        <p:xfrm>
          <a:off x="1609344" y="1397000"/>
          <a:ext cx="7132320" cy="4638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769510" y="3065069"/>
            <a:ext cx="1682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Franklin Gothic Book"/>
                <a:cs typeface="Franklin Gothic Book"/>
              </a:rPr>
              <a:t>Healthier patients join</a:t>
            </a:r>
            <a:endParaRPr lang="en-US" sz="2000" dirty="0">
              <a:latin typeface="Franklin Gothic Book"/>
              <a:cs typeface="Franklin Gothic Book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26275" y="2500593"/>
            <a:ext cx="135453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Franklin Gothic Book"/>
                <a:cs typeface="Franklin Gothic Book"/>
              </a:rPr>
              <a:t>High medical needs when they leave</a:t>
            </a:r>
            <a:endParaRPr lang="en-US" sz="2000" dirty="0">
              <a:solidFill>
                <a:schemeClr val="bg1"/>
              </a:solidFill>
              <a:latin typeface="Franklin Gothic Book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1933245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Chart bld="seriesEl"/>
        </p:bldSub>
      </p:bldGraphic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972922" y="1389888"/>
            <a:ext cx="7754112" cy="4030675"/>
          </a:xfrm>
          <a:prstGeom prst="rect">
            <a:avLst/>
          </a:prstGeom>
          <a:solidFill>
            <a:schemeClr val="bg1"/>
          </a:solidFill>
          <a:ln w="9525" cmpd="sng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171898"/>
            <a:ext cx="9144000" cy="1143000"/>
          </a:xfrm>
        </p:spPr>
        <p:txBody>
          <a:bodyPr>
            <a:noAutofit/>
          </a:bodyPr>
          <a:lstStyle/>
          <a:p>
            <a:r>
              <a:rPr lang="en-US" sz="4000" dirty="0" smtClean="0"/>
              <a:t>Shrinking Private Insurance, 1960-2011</a:t>
            </a:r>
            <a:endParaRPr lang="en-US" sz="40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6743860"/>
              </p:ext>
            </p:extLst>
          </p:nvPr>
        </p:nvGraphicFramePr>
        <p:xfrm>
          <a:off x="190195" y="1342881"/>
          <a:ext cx="790041" cy="4635376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790041"/>
              </a:tblGrid>
              <a:tr h="1158844"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latin typeface="Franklin Gothic Book"/>
                          <a:cs typeface="Franklin Gothic Book"/>
                        </a:rPr>
                        <a:t>80%</a:t>
                      </a:r>
                      <a:endParaRPr lang="en-US" sz="2000" dirty="0">
                        <a:latin typeface="Franklin Gothic Book"/>
                        <a:cs typeface="Franklin Gothic Book"/>
                      </a:endParaRPr>
                    </a:p>
                  </a:txBody>
                  <a:tcPr anchor="ctr"/>
                </a:tc>
              </a:tr>
              <a:tr h="1158844"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latin typeface="Franklin Gothic Book"/>
                          <a:cs typeface="Franklin Gothic Book"/>
                        </a:rPr>
                        <a:t>70%</a:t>
                      </a:r>
                      <a:endParaRPr lang="en-US" sz="2000" dirty="0">
                        <a:latin typeface="Franklin Gothic Book"/>
                        <a:cs typeface="Franklin Gothic Book"/>
                      </a:endParaRPr>
                    </a:p>
                  </a:txBody>
                  <a:tcPr anchor="ctr"/>
                </a:tc>
              </a:tr>
              <a:tr h="1158844"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latin typeface="Franklin Gothic Book"/>
                          <a:cs typeface="Franklin Gothic Book"/>
                        </a:rPr>
                        <a:t>60%</a:t>
                      </a:r>
                      <a:endParaRPr lang="en-US" sz="2000" dirty="0">
                        <a:latin typeface="Franklin Gothic Book"/>
                        <a:cs typeface="Franklin Gothic Book"/>
                      </a:endParaRPr>
                    </a:p>
                  </a:txBody>
                  <a:tcPr anchor="ctr"/>
                </a:tc>
              </a:tr>
              <a:tr h="1158844"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latin typeface="Franklin Gothic Book"/>
                          <a:cs typeface="Franklin Gothic Book"/>
                        </a:rPr>
                        <a:t>50%</a:t>
                      </a:r>
                      <a:endParaRPr lang="en-US" sz="2000" dirty="0">
                        <a:latin typeface="Franklin Gothic Book"/>
                        <a:cs typeface="Franklin Gothic Book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4529241"/>
              </p:ext>
            </p:extLst>
          </p:nvPr>
        </p:nvGraphicFramePr>
        <p:xfrm>
          <a:off x="275037" y="5470456"/>
          <a:ext cx="9181416" cy="396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30236"/>
                <a:gridCol w="1530236"/>
                <a:gridCol w="1530236"/>
                <a:gridCol w="1530236"/>
                <a:gridCol w="1530236"/>
                <a:gridCol w="153023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Franklin Gothic Book"/>
                          <a:cs typeface="Franklin Gothic Book"/>
                        </a:rPr>
                        <a:t>1960</a:t>
                      </a:r>
                      <a:endParaRPr lang="en-US" sz="2000" dirty="0">
                        <a:solidFill>
                          <a:schemeClr val="tx1"/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Franklin Gothic Book"/>
                          <a:cs typeface="Franklin Gothic Book"/>
                        </a:rPr>
                        <a:t>1970</a:t>
                      </a:r>
                      <a:endParaRPr lang="en-US" sz="2000" dirty="0">
                        <a:solidFill>
                          <a:schemeClr val="tx1"/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1980</a:t>
                      </a:r>
                      <a:endParaRPr lang="en-US" sz="2000" dirty="0">
                        <a:solidFill>
                          <a:schemeClr val="tx1"/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1990</a:t>
                      </a:r>
                      <a:endParaRPr lang="en-US" sz="2000" dirty="0">
                        <a:solidFill>
                          <a:schemeClr val="tx1"/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2000</a:t>
                      </a:r>
                      <a:endParaRPr lang="en-US" sz="2000" dirty="0">
                        <a:solidFill>
                          <a:schemeClr val="tx1"/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2011</a:t>
                      </a:r>
                      <a:endParaRPr lang="en-US" sz="2000" dirty="0">
                        <a:solidFill>
                          <a:schemeClr val="tx1"/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955693" y="6160915"/>
            <a:ext cx="518830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  <a:latin typeface="Franklin Gothic Book" pitchFamily="34" charset="0"/>
              </a:rPr>
              <a:t>Source: Himmelstein, &amp; </a:t>
            </a:r>
            <a:r>
              <a:rPr lang="en-US" sz="1400" dirty="0" err="1" smtClean="0">
                <a:solidFill>
                  <a:schemeClr val="bg2"/>
                </a:solidFill>
                <a:latin typeface="Franklin Gothic Book" pitchFamily="34" charset="0"/>
              </a:rPr>
              <a:t>Woolhandler</a:t>
            </a:r>
            <a:r>
              <a:rPr lang="en-US" sz="1400" dirty="0" smtClean="0">
                <a:solidFill>
                  <a:schemeClr val="bg2"/>
                </a:solidFill>
                <a:latin typeface="Franklin Gothic Book" pitchFamily="34" charset="0"/>
              </a:rPr>
              <a:t>, Tabulation from CPS </a:t>
            </a:r>
          </a:p>
          <a:p>
            <a:pPr algn="r"/>
            <a:r>
              <a:rPr lang="en-US" sz="1400" dirty="0" smtClean="0">
                <a:solidFill>
                  <a:schemeClr val="bg2"/>
                </a:solidFill>
                <a:latin typeface="Franklin Gothic Book" pitchFamily="34" charset="0"/>
              </a:rPr>
              <a:t>Data are not adjusted for minor changes in survey methodology</a:t>
            </a:r>
            <a:endParaRPr lang="en-US" sz="1400" dirty="0">
              <a:solidFill>
                <a:schemeClr val="bg2"/>
              </a:solidFill>
              <a:latin typeface="Franklin Gothic Book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 rot="16200000">
            <a:off x="-1587391" y="3001260"/>
            <a:ext cx="35748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Franklin Gothic Book"/>
                <a:cs typeface="Franklin Gothic Book"/>
              </a:rPr>
              <a:t>Percent With Private Insurance</a:t>
            </a:r>
            <a:endParaRPr lang="en-US" sz="2000" dirty="0">
              <a:latin typeface="Franklin Gothic Book"/>
              <a:cs typeface="Franklin Gothic Book"/>
            </a:endParaRPr>
          </a:p>
        </p:txBody>
      </p:sp>
      <p:pic>
        <p:nvPicPr>
          <p:cNvPr id="842756" name="Picture 4" descr="PRIVINS%" hidden="1"/>
          <p:cNvPicPr>
            <a:picLocks noChangeAspect="1" noChangeArrowheads="1"/>
          </p:cNvPicPr>
          <p:nvPr/>
        </p:nvPicPr>
        <p:blipFill>
          <a:blip r:embed="rId2" cstate="print"/>
          <a:srcRect l="17600" t="21333" r="10640" b="15200"/>
          <a:stretch>
            <a:fillRect/>
          </a:stretch>
        </p:blipFill>
        <p:spPr bwMode="auto">
          <a:xfrm>
            <a:off x="972923" y="1375257"/>
            <a:ext cx="7776056" cy="4059936"/>
          </a:xfrm>
          <a:prstGeom prst="rect">
            <a:avLst/>
          </a:prstGeom>
          <a:noFill/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7141089"/>
              </p:ext>
            </p:extLst>
          </p:nvPr>
        </p:nvGraphicFramePr>
        <p:xfrm>
          <a:off x="946455" y="1957694"/>
          <a:ext cx="7765776" cy="23217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65776"/>
              </a:tblGrid>
              <a:tr h="116086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16086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1017309" y="1549400"/>
            <a:ext cx="7670655" cy="3876373"/>
            <a:chOff x="1017309" y="1549400"/>
            <a:chExt cx="7670655" cy="3876373"/>
          </a:xfrm>
          <a:solidFill>
            <a:schemeClr val="accent1">
              <a:lumMod val="50000"/>
            </a:schemeClr>
          </a:solidFill>
        </p:grpSpPr>
        <p:sp>
          <p:nvSpPr>
            <p:cNvPr id="9" name="Rectangle 8"/>
            <p:cNvSpPr/>
            <p:nvPr/>
          </p:nvSpPr>
          <p:spPr>
            <a:xfrm>
              <a:off x="1017309" y="3340101"/>
              <a:ext cx="95886" cy="2085672"/>
            </a:xfrm>
            <a:prstGeom prst="rect">
              <a:avLst/>
            </a:prstGeom>
            <a:grpFill/>
            <a:ln w="9525" cmpd="sng">
              <a:solidFill>
                <a:srgbClr val="00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314359" y="3149601"/>
              <a:ext cx="95886" cy="2276172"/>
            </a:xfrm>
            <a:prstGeom prst="rect">
              <a:avLst/>
            </a:prstGeom>
            <a:grpFill/>
            <a:ln w="9525" cmpd="sng">
              <a:solidFill>
                <a:srgbClr val="00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611409" y="2962275"/>
              <a:ext cx="95886" cy="2463497"/>
            </a:xfrm>
            <a:prstGeom prst="rect">
              <a:avLst/>
            </a:prstGeom>
            <a:grpFill/>
            <a:ln w="9525" cmpd="sng">
              <a:solidFill>
                <a:srgbClr val="00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759934" y="2921001"/>
              <a:ext cx="95886" cy="2504772"/>
            </a:xfrm>
            <a:prstGeom prst="rect">
              <a:avLst/>
            </a:prstGeom>
            <a:grpFill/>
            <a:ln w="9525" cmpd="sng">
              <a:solidFill>
                <a:srgbClr val="00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908459" y="2787651"/>
              <a:ext cx="95886" cy="2638122"/>
            </a:xfrm>
            <a:prstGeom prst="rect">
              <a:avLst/>
            </a:prstGeom>
            <a:grpFill/>
            <a:ln w="9525" cmpd="sng">
              <a:solidFill>
                <a:srgbClr val="00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056984" y="2647951"/>
              <a:ext cx="95886" cy="2777822"/>
            </a:xfrm>
            <a:prstGeom prst="rect">
              <a:avLst/>
            </a:prstGeom>
            <a:grpFill/>
            <a:ln w="9525" cmpd="sng">
              <a:solidFill>
                <a:srgbClr val="00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205509" y="2406650"/>
              <a:ext cx="95886" cy="3019122"/>
            </a:xfrm>
            <a:prstGeom prst="rect">
              <a:avLst/>
            </a:prstGeom>
            <a:grpFill/>
            <a:ln w="9525" cmpd="sng">
              <a:solidFill>
                <a:srgbClr val="00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354034" y="2311401"/>
              <a:ext cx="95886" cy="3114372"/>
            </a:xfrm>
            <a:prstGeom prst="rect">
              <a:avLst/>
            </a:prstGeom>
            <a:grpFill/>
            <a:ln w="9525" cmpd="sng">
              <a:solidFill>
                <a:srgbClr val="00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512734" y="3216275"/>
              <a:ext cx="95886" cy="2209497"/>
            </a:xfrm>
            <a:prstGeom prst="rect">
              <a:avLst/>
            </a:prstGeom>
            <a:grpFill/>
            <a:ln w="9525" cmpd="sng">
              <a:solidFill>
                <a:srgbClr val="00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661259" y="3219451"/>
              <a:ext cx="95886" cy="2206322"/>
            </a:xfrm>
            <a:prstGeom prst="rect">
              <a:avLst/>
            </a:prstGeom>
            <a:grpFill/>
            <a:ln w="9525" cmpd="sng">
              <a:solidFill>
                <a:srgbClr val="00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809784" y="2908301"/>
              <a:ext cx="95886" cy="2517472"/>
            </a:xfrm>
            <a:prstGeom prst="rect">
              <a:avLst/>
            </a:prstGeom>
            <a:grpFill/>
            <a:ln w="9525" cmpd="sng">
              <a:solidFill>
                <a:srgbClr val="00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958309" y="2705101"/>
              <a:ext cx="95886" cy="2720672"/>
            </a:xfrm>
            <a:prstGeom prst="rect">
              <a:avLst/>
            </a:prstGeom>
            <a:grpFill/>
            <a:ln w="9525" cmpd="sng">
              <a:solidFill>
                <a:srgbClr val="00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106834" y="2851151"/>
              <a:ext cx="95886" cy="2574622"/>
            </a:xfrm>
            <a:prstGeom prst="rect">
              <a:avLst/>
            </a:prstGeom>
            <a:grpFill/>
            <a:ln w="9525" cmpd="sng">
              <a:solidFill>
                <a:srgbClr val="00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255359" y="2946400"/>
              <a:ext cx="95886" cy="2479372"/>
            </a:xfrm>
            <a:prstGeom prst="rect">
              <a:avLst/>
            </a:prstGeom>
            <a:grpFill/>
            <a:ln w="9525" cmpd="sng">
              <a:solidFill>
                <a:srgbClr val="00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7403884" y="3105150"/>
              <a:ext cx="95886" cy="2320622"/>
            </a:xfrm>
            <a:prstGeom prst="rect">
              <a:avLst/>
            </a:prstGeom>
            <a:grpFill/>
            <a:ln w="9525" cmpd="sng">
              <a:solidFill>
                <a:srgbClr val="00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7552409" y="3232151"/>
              <a:ext cx="95886" cy="2193622"/>
            </a:xfrm>
            <a:prstGeom prst="rect">
              <a:avLst/>
            </a:prstGeom>
            <a:grpFill/>
            <a:ln w="9525" cmpd="sng">
              <a:solidFill>
                <a:srgbClr val="00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7700934" y="3216275"/>
              <a:ext cx="95886" cy="2209497"/>
            </a:xfrm>
            <a:prstGeom prst="rect">
              <a:avLst/>
            </a:prstGeom>
            <a:grpFill/>
            <a:ln w="9525" cmpd="sng">
              <a:solidFill>
                <a:srgbClr val="00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849459" y="3270250"/>
              <a:ext cx="95886" cy="2155522"/>
            </a:xfrm>
            <a:prstGeom prst="rect">
              <a:avLst/>
            </a:prstGeom>
            <a:grpFill/>
            <a:ln w="9525" cmpd="sng">
              <a:solidFill>
                <a:srgbClr val="00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7997984" y="3336925"/>
              <a:ext cx="95886" cy="2088847"/>
            </a:xfrm>
            <a:prstGeom prst="rect">
              <a:avLst/>
            </a:prstGeom>
            <a:grpFill/>
            <a:ln w="9525" cmpd="sng">
              <a:solidFill>
                <a:srgbClr val="00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8146509" y="3451225"/>
              <a:ext cx="95886" cy="1974547"/>
            </a:xfrm>
            <a:prstGeom prst="rect">
              <a:avLst/>
            </a:prstGeom>
            <a:grpFill/>
            <a:ln w="9525" cmpd="sng">
              <a:solidFill>
                <a:srgbClr val="00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8295034" y="3768725"/>
              <a:ext cx="95886" cy="1657047"/>
            </a:xfrm>
            <a:prstGeom prst="rect">
              <a:avLst/>
            </a:prstGeom>
            <a:grpFill/>
            <a:ln w="9525" cmpd="sng">
              <a:solidFill>
                <a:srgbClr val="00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8443559" y="3819525"/>
              <a:ext cx="95886" cy="1606247"/>
            </a:xfrm>
            <a:prstGeom prst="rect">
              <a:avLst/>
            </a:prstGeom>
            <a:grpFill/>
            <a:ln w="9525" cmpd="sng">
              <a:solidFill>
                <a:srgbClr val="00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8592078" y="3822700"/>
              <a:ext cx="95886" cy="1603072"/>
            </a:xfrm>
            <a:prstGeom prst="rect">
              <a:avLst/>
            </a:prstGeom>
            <a:grpFill/>
            <a:ln w="9525" cmpd="sng">
              <a:solidFill>
                <a:srgbClr val="00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1165834" y="3263901"/>
              <a:ext cx="95886" cy="2161872"/>
            </a:xfrm>
            <a:prstGeom prst="rect">
              <a:avLst/>
            </a:prstGeom>
            <a:grpFill/>
            <a:ln w="9525" cmpd="sng">
              <a:solidFill>
                <a:srgbClr val="00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1462884" y="3025775"/>
              <a:ext cx="95886" cy="2399997"/>
            </a:xfrm>
            <a:prstGeom prst="rect">
              <a:avLst/>
            </a:prstGeom>
            <a:grpFill/>
            <a:ln w="9525" cmpd="sng">
              <a:solidFill>
                <a:srgbClr val="00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4284859" y="1819275"/>
              <a:ext cx="95886" cy="3606497"/>
            </a:xfrm>
            <a:prstGeom prst="rect">
              <a:avLst/>
            </a:prstGeom>
            <a:grpFill/>
            <a:ln w="9525" cmpd="sng">
              <a:solidFill>
                <a:srgbClr val="00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4433384" y="1981201"/>
              <a:ext cx="95886" cy="3444572"/>
            </a:xfrm>
            <a:prstGeom prst="rect">
              <a:avLst/>
            </a:prstGeom>
            <a:grpFill/>
            <a:ln w="9525" cmpd="sng">
              <a:solidFill>
                <a:srgbClr val="00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4581909" y="2171701"/>
              <a:ext cx="95886" cy="3254072"/>
            </a:xfrm>
            <a:prstGeom prst="rect">
              <a:avLst/>
            </a:prstGeom>
            <a:grpFill/>
            <a:ln w="9525" cmpd="sng">
              <a:solidFill>
                <a:srgbClr val="00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4730434" y="2403475"/>
              <a:ext cx="95886" cy="3022297"/>
            </a:xfrm>
            <a:prstGeom prst="rect">
              <a:avLst/>
            </a:prstGeom>
            <a:grpFill/>
            <a:ln w="9525" cmpd="sng">
              <a:solidFill>
                <a:srgbClr val="00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4878959" y="2501901"/>
              <a:ext cx="95886" cy="2923872"/>
            </a:xfrm>
            <a:prstGeom prst="rect">
              <a:avLst/>
            </a:prstGeom>
            <a:grpFill/>
            <a:ln w="9525" cmpd="sng">
              <a:solidFill>
                <a:srgbClr val="00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5027484" y="2641600"/>
              <a:ext cx="95886" cy="2784172"/>
            </a:xfrm>
            <a:prstGeom prst="rect">
              <a:avLst/>
            </a:prstGeom>
            <a:grpFill/>
            <a:ln w="9525" cmpd="sng">
              <a:solidFill>
                <a:srgbClr val="00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5176009" y="2590800"/>
              <a:ext cx="95886" cy="2834972"/>
            </a:xfrm>
            <a:prstGeom prst="rect">
              <a:avLst/>
            </a:prstGeom>
            <a:grpFill/>
            <a:ln w="9525" cmpd="sng">
              <a:solidFill>
                <a:srgbClr val="00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5324534" y="2857501"/>
              <a:ext cx="95886" cy="2568272"/>
            </a:xfrm>
            <a:prstGeom prst="rect">
              <a:avLst/>
            </a:prstGeom>
            <a:grpFill/>
            <a:ln w="9525" cmpd="sng">
              <a:solidFill>
                <a:srgbClr val="00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5473059" y="3009900"/>
              <a:ext cx="95886" cy="2415872"/>
            </a:xfrm>
            <a:prstGeom prst="rect">
              <a:avLst/>
            </a:prstGeom>
            <a:grpFill/>
            <a:ln w="9525" cmpd="sng">
              <a:solidFill>
                <a:srgbClr val="00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5621584" y="3152775"/>
              <a:ext cx="95886" cy="2272997"/>
            </a:xfrm>
            <a:prstGeom prst="rect">
              <a:avLst/>
            </a:prstGeom>
            <a:grpFill/>
            <a:ln w="9525" cmpd="sng">
              <a:solidFill>
                <a:srgbClr val="00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5770109" y="3298825"/>
              <a:ext cx="95886" cy="2126947"/>
            </a:xfrm>
            <a:prstGeom prst="rect">
              <a:avLst/>
            </a:prstGeom>
            <a:grpFill/>
            <a:ln w="9525" cmpd="sng">
              <a:solidFill>
                <a:srgbClr val="00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5918634" y="3359151"/>
              <a:ext cx="95886" cy="2066622"/>
            </a:xfrm>
            <a:prstGeom prst="rect">
              <a:avLst/>
            </a:prstGeom>
            <a:grpFill/>
            <a:ln w="9525" cmpd="sng">
              <a:solidFill>
                <a:srgbClr val="00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6067159" y="3117851"/>
              <a:ext cx="95886" cy="2307922"/>
            </a:xfrm>
            <a:prstGeom prst="rect">
              <a:avLst/>
            </a:prstGeom>
            <a:grpFill/>
            <a:ln w="9525" cmpd="sng">
              <a:solidFill>
                <a:srgbClr val="00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6215684" y="3146425"/>
              <a:ext cx="95886" cy="2279347"/>
            </a:xfrm>
            <a:prstGeom prst="rect">
              <a:avLst/>
            </a:prstGeom>
            <a:grpFill/>
            <a:ln w="9525" cmpd="sng">
              <a:solidFill>
                <a:srgbClr val="00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6364209" y="3159125"/>
              <a:ext cx="95886" cy="2266647"/>
            </a:xfrm>
            <a:prstGeom prst="rect">
              <a:avLst/>
            </a:prstGeom>
            <a:grpFill/>
            <a:ln w="9525" cmpd="sng">
              <a:solidFill>
                <a:srgbClr val="00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2502559" y="2171700"/>
              <a:ext cx="95886" cy="3254072"/>
            </a:xfrm>
            <a:prstGeom prst="rect">
              <a:avLst/>
            </a:prstGeom>
            <a:grpFill/>
            <a:ln w="9525" cmpd="sng">
              <a:solidFill>
                <a:srgbClr val="00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2651084" y="2159001"/>
              <a:ext cx="95886" cy="3266772"/>
            </a:xfrm>
            <a:prstGeom prst="rect">
              <a:avLst/>
            </a:prstGeom>
            <a:grpFill/>
            <a:ln w="9525" cmpd="sng">
              <a:solidFill>
                <a:srgbClr val="00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2799609" y="2152651"/>
              <a:ext cx="95886" cy="3273122"/>
            </a:xfrm>
            <a:prstGeom prst="rect">
              <a:avLst/>
            </a:prstGeom>
            <a:grpFill/>
            <a:ln w="9525" cmpd="sng">
              <a:solidFill>
                <a:srgbClr val="00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2948134" y="1990725"/>
              <a:ext cx="95886" cy="3435047"/>
            </a:xfrm>
            <a:prstGeom prst="rect">
              <a:avLst/>
            </a:prstGeom>
            <a:grpFill/>
            <a:ln w="9525" cmpd="sng">
              <a:solidFill>
                <a:srgbClr val="00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3096659" y="1831975"/>
              <a:ext cx="95886" cy="3593797"/>
            </a:xfrm>
            <a:prstGeom prst="rect">
              <a:avLst/>
            </a:prstGeom>
            <a:grpFill/>
            <a:ln w="9525" cmpd="sng">
              <a:solidFill>
                <a:srgbClr val="00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3245184" y="1647825"/>
              <a:ext cx="95886" cy="3777947"/>
            </a:xfrm>
            <a:prstGeom prst="rect">
              <a:avLst/>
            </a:prstGeom>
            <a:grpFill/>
            <a:ln w="9525" cmpd="sng">
              <a:solidFill>
                <a:srgbClr val="00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3393709" y="1797051"/>
              <a:ext cx="95886" cy="3628722"/>
            </a:xfrm>
            <a:prstGeom prst="rect">
              <a:avLst/>
            </a:prstGeom>
            <a:grpFill/>
            <a:ln w="9525" cmpd="sng">
              <a:solidFill>
                <a:srgbClr val="00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3542234" y="1746250"/>
              <a:ext cx="95886" cy="3679523"/>
            </a:xfrm>
            <a:prstGeom prst="rect">
              <a:avLst/>
            </a:prstGeom>
            <a:grpFill/>
            <a:ln w="9525" cmpd="sng">
              <a:solidFill>
                <a:srgbClr val="00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3690759" y="1549400"/>
              <a:ext cx="95886" cy="3876372"/>
            </a:xfrm>
            <a:prstGeom prst="rect">
              <a:avLst/>
            </a:prstGeom>
            <a:grpFill/>
            <a:ln w="9525" cmpd="sng">
              <a:solidFill>
                <a:srgbClr val="00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3839284" y="1641475"/>
              <a:ext cx="95886" cy="3784297"/>
            </a:xfrm>
            <a:prstGeom prst="rect">
              <a:avLst/>
            </a:prstGeom>
            <a:grpFill/>
            <a:ln w="9525" cmpd="sng">
              <a:solidFill>
                <a:srgbClr val="00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3987809" y="1673225"/>
              <a:ext cx="95886" cy="3752547"/>
            </a:xfrm>
            <a:prstGeom prst="rect">
              <a:avLst/>
            </a:prstGeom>
            <a:grpFill/>
            <a:ln w="9525" cmpd="sng">
              <a:solidFill>
                <a:srgbClr val="00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4136334" y="1831975"/>
              <a:ext cx="95886" cy="3593798"/>
            </a:xfrm>
            <a:prstGeom prst="rect">
              <a:avLst/>
            </a:prstGeom>
            <a:grpFill/>
            <a:ln w="9525" cmpd="sng">
              <a:solidFill>
                <a:srgbClr val="00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8045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solidFill>
                  <a:srgbClr val="003300"/>
                </a:solidFill>
                <a:latin typeface="Franklin Gothic Medium"/>
                <a:cs typeface="Franklin Gothic Medium"/>
              </a:rPr>
              <a:t>Medicare’</a:t>
            </a:r>
            <a:r>
              <a:rPr lang="en-US" altLang="ja-JP" dirty="0" smtClean="0">
                <a:solidFill>
                  <a:srgbClr val="003300"/>
                </a:solidFill>
                <a:latin typeface="Franklin Gothic Medium"/>
                <a:cs typeface="Franklin Gothic Medium"/>
              </a:rPr>
              <a:t>s </a:t>
            </a:r>
            <a:r>
              <a:rPr lang="en-US" altLang="ja-JP" dirty="0">
                <a:solidFill>
                  <a:srgbClr val="003300"/>
                </a:solidFill>
                <a:latin typeface="Franklin Gothic Medium"/>
                <a:cs typeface="Franklin Gothic Medium"/>
              </a:rPr>
              <a:t>Attempt to </a:t>
            </a:r>
            <a:r>
              <a:rPr lang="en-US" altLang="ja-JP" dirty="0" smtClean="0">
                <a:solidFill>
                  <a:srgbClr val="003300"/>
                </a:solidFill>
                <a:latin typeface="Franklin Gothic Medium"/>
                <a:cs typeface="Franklin Gothic Medium"/>
              </a:rPr>
              <a:t/>
            </a:r>
            <a:br>
              <a:rPr lang="en-US" altLang="ja-JP" dirty="0" smtClean="0">
                <a:solidFill>
                  <a:srgbClr val="003300"/>
                </a:solidFill>
                <a:latin typeface="Franklin Gothic Medium"/>
                <a:cs typeface="Franklin Gothic Medium"/>
              </a:rPr>
            </a:br>
            <a:r>
              <a:rPr lang="en-US" altLang="ja-JP" dirty="0" smtClean="0">
                <a:solidFill>
                  <a:srgbClr val="003300"/>
                </a:solidFill>
                <a:latin typeface="Franklin Gothic Medium"/>
                <a:cs typeface="Franklin Gothic Medium"/>
              </a:rPr>
              <a:t>Risk</a:t>
            </a:r>
            <a:r>
              <a:rPr lang="en-US" altLang="ja-JP" dirty="0">
                <a:solidFill>
                  <a:srgbClr val="003300"/>
                </a:solidFill>
                <a:latin typeface="Franklin Gothic Medium"/>
                <a:cs typeface="Franklin Gothic Medium"/>
              </a:rPr>
              <a:t>- Adjust HMO Payment</a:t>
            </a:r>
            <a:endParaRPr lang="en-US" dirty="0">
              <a:solidFill>
                <a:srgbClr val="003300"/>
              </a:solidFill>
              <a:latin typeface="Franklin Gothic Medium"/>
              <a:cs typeface="Franklin Gothic Medium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987534493"/>
              </p:ext>
            </p:extLst>
          </p:nvPr>
        </p:nvGraphicFramePr>
        <p:xfrm>
          <a:off x="367685" y="1415680"/>
          <a:ext cx="8424809" cy="44851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95051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998D1BF-935E-AA4F-8E63-9B5B08F090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3998D1BF-935E-AA4F-8E63-9B5B08F090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Risk Adjustment </a:t>
            </a:r>
            <a:r>
              <a:rPr lang="en-US" sz="4000" b="1" i="1" dirty="0" smtClean="0"/>
              <a:t>Increased</a:t>
            </a:r>
            <a:r>
              <a:rPr lang="en-US" sz="4000" dirty="0" smtClean="0"/>
              <a:t>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Medicare HMO Overpayment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3386937" y="6130138"/>
            <a:ext cx="5757065" cy="5847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600" dirty="0" smtClean="0">
                <a:solidFill>
                  <a:schemeClr val="bg2"/>
                </a:solidFill>
                <a:latin typeface="Franklin Gothic Book" pitchFamily="34" charset="0"/>
              </a:rPr>
              <a:t>Actual impact of 2004 change in Risk Adjustment formula</a:t>
            </a:r>
          </a:p>
          <a:p>
            <a:pPr algn="r"/>
            <a:r>
              <a:rPr lang="en-US" sz="1600" dirty="0" smtClean="0">
                <a:solidFill>
                  <a:schemeClr val="bg2"/>
                </a:solidFill>
                <a:latin typeface="Franklin Gothic Book" pitchFamily="34" charset="0"/>
              </a:rPr>
              <a:t>Source: NBER Working Paper 16799, April 2011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" y="1852530"/>
            <a:ext cx="16744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Franklin Gothic Book"/>
                <a:cs typeface="Franklin Gothic Book"/>
              </a:rPr>
              <a:t>Overpayment to HMOs per Medicare Enrollee</a:t>
            </a:r>
            <a:endParaRPr lang="en-US" sz="2000" dirty="0">
              <a:latin typeface="Franklin Gothic Book"/>
              <a:cs typeface="Franklin Gothic Book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80503" y="4998102"/>
            <a:ext cx="22003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Franklin Gothic Book"/>
                <a:cs typeface="Franklin Gothic Book"/>
              </a:rPr>
              <a:t>Payments adjusted for age, sex, and ESRD</a:t>
            </a:r>
            <a:endParaRPr lang="en-US" sz="2000" dirty="0">
              <a:latin typeface="Franklin Gothic Book"/>
              <a:cs typeface="Franklin Gothic Book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64628" y="4998102"/>
            <a:ext cx="22083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Franklin Gothic Book"/>
                <a:cs typeface="Franklin Gothic Book"/>
              </a:rPr>
              <a:t>Same</a:t>
            </a:r>
            <a:r>
              <a:rPr lang="en-US" sz="2000" dirty="0">
                <a:latin typeface="Franklin Gothic Book"/>
                <a:cs typeface="Franklin Gothic Book"/>
              </a:rPr>
              <a:t> </a:t>
            </a:r>
            <a:r>
              <a:rPr lang="en-US" sz="2000" dirty="0" smtClean="0">
                <a:latin typeface="Franklin Gothic Book"/>
                <a:cs typeface="Franklin Gothic Book"/>
              </a:rPr>
              <a:t>plus 70 diagnoses adjusted</a:t>
            </a:r>
            <a:endParaRPr lang="en-US" sz="2000" dirty="0">
              <a:latin typeface="Franklin Gothic Book"/>
              <a:cs typeface="Franklin Gothic Book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69399" y="1632806"/>
            <a:ext cx="17746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Franklin Gothic Book"/>
                <a:cs typeface="Franklin Gothic Book"/>
              </a:rPr>
              <a:t>Overpayments </a:t>
            </a:r>
          </a:p>
          <a:p>
            <a:r>
              <a:rPr lang="en-US" sz="2000" dirty="0" smtClean="0">
                <a:latin typeface="Franklin Gothic Book"/>
                <a:cs typeface="Franklin Gothic Book"/>
              </a:rPr>
              <a:t>due to </a:t>
            </a:r>
          </a:p>
          <a:p>
            <a:r>
              <a:rPr lang="en-US" sz="2000" dirty="0" smtClean="0">
                <a:latin typeface="Franklin Gothic Book"/>
                <a:cs typeface="Franklin Gothic Book"/>
              </a:rPr>
              <a:t>Cherry Picking</a:t>
            </a:r>
            <a:endParaRPr lang="en-US" sz="2000" dirty="0">
              <a:latin typeface="Franklin Gothic Book"/>
              <a:cs typeface="Franklin Gothic Book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69613" y="3064674"/>
            <a:ext cx="17765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Franklin Gothic Book"/>
                <a:cs typeface="Franklin Gothic Book"/>
              </a:rPr>
              <a:t>Congress-mandated overpayments </a:t>
            </a:r>
            <a:endParaRPr lang="en-US" sz="2000" dirty="0">
              <a:latin typeface="Franklin Gothic Book"/>
              <a:cs typeface="Franklin Gothic Book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070094" y="3324845"/>
            <a:ext cx="323574" cy="323574"/>
          </a:xfrm>
          <a:prstGeom prst="rect">
            <a:avLst/>
          </a:prstGeom>
          <a:solidFill>
            <a:srgbClr val="005148"/>
          </a:solidFill>
          <a:ln w="9525" cmpd="sng">
            <a:solidFill>
              <a:srgbClr val="0033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068797" y="1972570"/>
            <a:ext cx="323574" cy="323574"/>
          </a:xfrm>
          <a:prstGeom prst="rect">
            <a:avLst/>
          </a:prstGeom>
          <a:solidFill>
            <a:srgbClr val="800000"/>
          </a:solidFill>
          <a:ln w="9525" cmpd="sng">
            <a:solidFill>
              <a:srgbClr val="0033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2515149"/>
              </p:ext>
            </p:extLst>
          </p:nvPr>
        </p:nvGraphicFramePr>
        <p:xfrm>
          <a:off x="1480351" y="1445540"/>
          <a:ext cx="1083804" cy="41282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83804"/>
              </a:tblGrid>
              <a:tr h="825646"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latin typeface="Franklin Gothic Book"/>
                          <a:cs typeface="Franklin Gothic Book"/>
                        </a:rPr>
                        <a:t>$4,000</a:t>
                      </a:r>
                      <a:endParaRPr lang="en-US" sz="2000" dirty="0">
                        <a:latin typeface="Franklin Gothic Book"/>
                        <a:cs typeface="Franklin Gothic Book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5646"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latin typeface="Franklin Gothic Book"/>
                          <a:cs typeface="Franklin Gothic Book"/>
                        </a:rPr>
                        <a:t>$3,000</a:t>
                      </a:r>
                      <a:endParaRPr lang="en-US" sz="2000" dirty="0">
                        <a:latin typeface="Franklin Gothic Book"/>
                        <a:cs typeface="Franklin Gothic Book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5646"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latin typeface="Franklin Gothic Book"/>
                          <a:cs typeface="Franklin Gothic Book"/>
                        </a:rPr>
                        <a:t>$2,000</a:t>
                      </a:r>
                      <a:endParaRPr lang="en-US" sz="2000" dirty="0">
                        <a:latin typeface="Franklin Gothic Book"/>
                        <a:cs typeface="Franklin Gothic Book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5646"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latin typeface="Franklin Gothic Book"/>
                          <a:cs typeface="Franklin Gothic Book"/>
                        </a:rPr>
                        <a:t>$1,000</a:t>
                      </a:r>
                      <a:endParaRPr lang="en-US" sz="2000" dirty="0">
                        <a:latin typeface="Franklin Gothic Book"/>
                        <a:cs typeface="Franklin Gothic Book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5646"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latin typeface="Franklin Gothic Book"/>
                          <a:cs typeface="Franklin Gothic Book"/>
                        </a:rPr>
                        <a:t>0</a:t>
                      </a:r>
                      <a:endParaRPr lang="en-US" sz="2000" dirty="0">
                        <a:latin typeface="Franklin Gothic Book"/>
                        <a:cs typeface="Franklin Gothic Book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" name="Rectangle 13"/>
          <p:cNvSpPr/>
          <p:nvPr/>
        </p:nvSpPr>
        <p:spPr>
          <a:xfrm>
            <a:off x="2580503" y="1642198"/>
            <a:ext cx="4384428" cy="334102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1279363"/>
              </p:ext>
            </p:extLst>
          </p:nvPr>
        </p:nvGraphicFramePr>
        <p:xfrm>
          <a:off x="2572414" y="1650290"/>
          <a:ext cx="4392517" cy="33329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92517"/>
              </a:tblGrid>
              <a:tr h="83323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0033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3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3323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0033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3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3323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0033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3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3323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0033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" name="Rectangle 16"/>
          <p:cNvSpPr/>
          <p:nvPr/>
        </p:nvSpPr>
        <p:spPr>
          <a:xfrm>
            <a:off x="2979450" y="4271724"/>
            <a:ext cx="1402409" cy="711498"/>
          </a:xfrm>
          <a:prstGeom prst="rect">
            <a:avLst/>
          </a:prstGeom>
          <a:solidFill>
            <a:srgbClr val="005148"/>
          </a:solidFill>
          <a:ln w="9525" cmpd="sng">
            <a:solidFill>
              <a:srgbClr val="0033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167621" y="4271724"/>
            <a:ext cx="1402409" cy="711498"/>
          </a:xfrm>
          <a:prstGeom prst="rect">
            <a:avLst/>
          </a:prstGeom>
          <a:solidFill>
            <a:srgbClr val="005148"/>
          </a:solidFill>
          <a:ln w="9525" cmpd="sng">
            <a:solidFill>
              <a:srgbClr val="0033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2979450" y="3105051"/>
            <a:ext cx="1402409" cy="1155566"/>
          </a:xfrm>
          <a:prstGeom prst="rect">
            <a:avLst/>
          </a:prstGeom>
          <a:solidFill>
            <a:srgbClr val="800000"/>
          </a:solidFill>
          <a:ln w="9525" cmpd="sng">
            <a:solidFill>
              <a:srgbClr val="0033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167621" y="2108518"/>
            <a:ext cx="1402409" cy="2152099"/>
          </a:xfrm>
          <a:prstGeom prst="rect">
            <a:avLst/>
          </a:prstGeom>
          <a:solidFill>
            <a:srgbClr val="800000"/>
          </a:solidFill>
          <a:ln w="9525" cmpd="sng">
            <a:solidFill>
              <a:srgbClr val="0033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925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22300" y="207963"/>
            <a:ext cx="7805738" cy="1143000"/>
          </a:xfrm>
        </p:spPr>
        <p:txBody>
          <a:bodyPr>
            <a:noAutofit/>
          </a:bodyPr>
          <a:lstStyle/>
          <a:p>
            <a:pPr eaLnBrk="1">
              <a:defRPr/>
            </a:pPr>
            <a:r>
              <a:rPr lang="en-US" sz="4000" dirty="0">
                <a:solidFill>
                  <a:srgbClr val="003300"/>
                </a:solidFill>
                <a:latin typeface="Franklin Gothic Medium"/>
                <a:cs typeface="Franklin Gothic Medium"/>
              </a:rPr>
              <a:t>How Could a Medicare HMO </a:t>
            </a:r>
            <a:r>
              <a:rPr lang="en-US" sz="4000" dirty="0" smtClean="0">
                <a:solidFill>
                  <a:srgbClr val="003300"/>
                </a:solidFill>
                <a:latin typeface="Franklin Gothic Medium"/>
                <a:cs typeface="Franklin Gothic Medium"/>
              </a:rPr>
              <a:t/>
            </a:r>
            <a:br>
              <a:rPr lang="en-US" sz="4000" dirty="0" smtClean="0">
                <a:solidFill>
                  <a:srgbClr val="003300"/>
                </a:solidFill>
                <a:latin typeface="Franklin Gothic Medium"/>
                <a:cs typeface="Franklin Gothic Medium"/>
              </a:rPr>
            </a:br>
            <a:r>
              <a:rPr lang="en-US" sz="4000" dirty="0" smtClean="0">
                <a:solidFill>
                  <a:srgbClr val="003300"/>
                </a:solidFill>
                <a:latin typeface="Franklin Gothic Medium"/>
                <a:cs typeface="Franklin Gothic Medium"/>
              </a:rPr>
              <a:t>Profit </a:t>
            </a:r>
            <a:r>
              <a:rPr lang="en-US" sz="4000" dirty="0">
                <a:solidFill>
                  <a:srgbClr val="003300"/>
                </a:solidFill>
                <a:latin typeface="Franklin Gothic Medium"/>
                <a:cs typeface="Franklin Gothic Medium"/>
              </a:rPr>
              <a:t>on CHF Patients? </a:t>
            </a:r>
          </a:p>
        </p:txBody>
      </p:sp>
      <p:sp>
        <p:nvSpPr>
          <p:cNvPr id="2007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14338" y="1728788"/>
            <a:ext cx="8364537" cy="4241373"/>
          </a:xfrm>
        </p:spPr>
        <p:txBody>
          <a:bodyPr>
            <a:normAutofit/>
          </a:bodyPr>
          <a:lstStyle/>
          <a:p>
            <a:pPr marL="227013" indent="-227013" eaLnBrk="1">
              <a:spcAft>
                <a:spcPts val="1200"/>
              </a:spcAft>
              <a:buClr>
                <a:schemeClr val="tx1"/>
              </a:buClr>
              <a:buFontTx/>
              <a:buChar char="•"/>
              <a:defRPr/>
            </a:pPr>
            <a:r>
              <a:rPr lang="en-US" sz="2400" dirty="0">
                <a:solidFill>
                  <a:schemeClr val="tx1"/>
                </a:solidFill>
                <a:latin typeface="Franklin Gothic Book"/>
                <a:cs typeface="Franklin Gothic Book"/>
              </a:rPr>
              <a:t>A CHF diagnosis increases the HMO</a:t>
            </a:r>
            <a:r>
              <a:rPr lang="ja-JP" altLang="en-US" sz="2400" dirty="0">
                <a:solidFill>
                  <a:schemeClr val="tx1"/>
                </a:solidFill>
                <a:latin typeface="Franklin Gothic Book"/>
                <a:cs typeface="Franklin Gothic Book"/>
              </a:rPr>
              <a:t>’</a:t>
            </a:r>
            <a:r>
              <a:rPr lang="en-US" sz="2400" dirty="0">
                <a:solidFill>
                  <a:schemeClr val="tx1"/>
                </a:solidFill>
                <a:latin typeface="Franklin Gothic Book"/>
                <a:cs typeface="Franklin Gothic Book"/>
              </a:rPr>
              <a:t>s capitation rate by 41%</a:t>
            </a:r>
          </a:p>
          <a:p>
            <a:pPr marL="227013" indent="-227013" eaLnBrk="1">
              <a:spcAft>
                <a:spcPts val="1200"/>
              </a:spcAft>
              <a:buClr>
                <a:schemeClr val="tx1"/>
              </a:buClr>
              <a:buFontTx/>
              <a:buChar char="•"/>
              <a:defRPr/>
            </a:pPr>
            <a:r>
              <a:rPr lang="en-US" sz="2400" dirty="0">
                <a:solidFill>
                  <a:schemeClr val="tx1"/>
                </a:solidFill>
                <a:latin typeface="Franklin Gothic Book"/>
                <a:cs typeface="Franklin Gothic Book"/>
              </a:rPr>
              <a:t>Among </a:t>
            </a:r>
            <a:r>
              <a:rPr lang="en-US" sz="2400" dirty="0" smtClean="0">
                <a:solidFill>
                  <a:schemeClr val="tx1"/>
                </a:solidFill>
                <a:latin typeface="Franklin Gothic Book"/>
                <a:cs typeface="Franklin Gothic Book"/>
              </a:rPr>
              <a:t>Fee-for-</a:t>
            </a:r>
            <a:r>
              <a:rPr lang="en-US" sz="2400" dirty="0" smtClean="0">
                <a:latin typeface="Franklin Gothic Book"/>
                <a:cs typeface="Franklin Gothic Book"/>
              </a:rPr>
              <a:t>Service </a:t>
            </a:r>
            <a:r>
              <a:rPr lang="en-US" sz="2400" dirty="0" smtClean="0">
                <a:solidFill>
                  <a:schemeClr val="tx1"/>
                </a:solidFill>
                <a:latin typeface="Franklin Gothic Book"/>
                <a:cs typeface="Franklin Gothic Book"/>
              </a:rPr>
              <a:t>Medicare </a:t>
            </a:r>
            <a:r>
              <a:rPr lang="en-US" sz="2400" dirty="0">
                <a:solidFill>
                  <a:schemeClr val="tx1"/>
                </a:solidFill>
                <a:latin typeface="Franklin Gothic Book"/>
                <a:cs typeface="Franklin Gothic Book"/>
              </a:rPr>
              <a:t>enrollees with </a:t>
            </a:r>
            <a:r>
              <a:rPr lang="en-US" sz="2400" dirty="0" smtClean="0">
                <a:solidFill>
                  <a:schemeClr val="tx1"/>
                </a:solidFill>
                <a:latin typeface="Franklin Gothic Book"/>
                <a:cs typeface="Franklin Gothic Book"/>
              </a:rPr>
              <a:t>CHF:</a:t>
            </a:r>
          </a:p>
          <a:p>
            <a:pPr marL="627063" lvl="2" indent="-227013">
              <a:spcAft>
                <a:spcPts val="0"/>
              </a:spcAft>
              <a:buClr>
                <a:schemeClr val="tx1"/>
              </a:buClr>
              <a:buFontTx/>
              <a:buChar char="•"/>
              <a:defRPr/>
            </a:pPr>
            <a:r>
              <a:rPr lang="en-US" sz="2000" dirty="0" smtClean="0">
                <a:solidFill>
                  <a:schemeClr val="tx1"/>
                </a:solidFill>
                <a:latin typeface="Franklin Gothic Book"/>
                <a:cs typeface="Franklin Gothic Book"/>
              </a:rPr>
              <a:t>The </a:t>
            </a:r>
            <a:r>
              <a:rPr lang="en-US" sz="2000" dirty="0">
                <a:solidFill>
                  <a:schemeClr val="tx1"/>
                </a:solidFill>
                <a:latin typeface="Franklin Gothic Book"/>
                <a:cs typeface="Franklin Gothic Book"/>
              </a:rPr>
              <a:t>costliest 5% averaged &gt; $37,000/year </a:t>
            </a:r>
            <a:endParaRPr lang="en-US" sz="2000" dirty="0" smtClean="0">
              <a:solidFill>
                <a:schemeClr val="tx1"/>
              </a:solidFill>
              <a:latin typeface="Franklin Gothic Book"/>
              <a:cs typeface="Franklin Gothic Book"/>
            </a:endParaRPr>
          </a:p>
          <a:p>
            <a:pPr marL="627063" lvl="2" indent="-227013">
              <a:spcAft>
                <a:spcPts val="1200"/>
              </a:spcAft>
              <a:buClr>
                <a:schemeClr val="tx1"/>
              </a:buClr>
              <a:buFontTx/>
              <a:buChar char="•"/>
              <a:defRPr/>
            </a:pPr>
            <a:r>
              <a:rPr lang="en-US" sz="2000" dirty="0" smtClean="0">
                <a:solidFill>
                  <a:schemeClr val="tx1"/>
                </a:solidFill>
                <a:latin typeface="Franklin Gothic Book"/>
                <a:cs typeface="Franklin Gothic Book"/>
              </a:rPr>
              <a:t>The </a:t>
            </a:r>
            <a:r>
              <a:rPr lang="en-US" sz="2000" dirty="0">
                <a:solidFill>
                  <a:schemeClr val="tx1"/>
                </a:solidFill>
                <a:latin typeface="Franklin Gothic Book"/>
                <a:cs typeface="Franklin Gothic Book"/>
              </a:rPr>
              <a:t>least costly 5% averaged $115/year</a:t>
            </a:r>
          </a:p>
          <a:p>
            <a:pPr marL="227013" indent="-227013" eaLnBrk="1">
              <a:spcAft>
                <a:spcPts val="1200"/>
              </a:spcAft>
              <a:buClr>
                <a:schemeClr val="tx1"/>
              </a:buClr>
              <a:buFontTx/>
              <a:buChar char="•"/>
              <a:defRPr/>
            </a:pPr>
            <a:r>
              <a:rPr lang="en-US" sz="2400" dirty="0">
                <a:solidFill>
                  <a:schemeClr val="tx1"/>
                </a:solidFill>
                <a:latin typeface="Franklin Gothic Book"/>
                <a:cs typeface="Franklin Gothic Book"/>
              </a:rPr>
              <a:t>Universal echocardiogram screening would label many asymptomatic seniors as having CHF</a:t>
            </a:r>
          </a:p>
        </p:txBody>
      </p:sp>
      <p:sp>
        <p:nvSpPr>
          <p:cNvPr id="200708" name="Text Box 6"/>
          <p:cNvSpPr txBox="1">
            <a:spLocks noChangeArrowheads="1"/>
          </p:cNvSpPr>
          <p:nvPr/>
        </p:nvSpPr>
        <p:spPr bwMode="auto">
          <a:xfrm>
            <a:off x="4029075" y="6266994"/>
            <a:ext cx="5114925" cy="28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832" tIns="41416" rIns="82832" bIns="41416">
            <a:spAutoFit/>
          </a:bodyPr>
          <a:lstStyle>
            <a:lvl1pPr defTabSz="412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412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12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12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12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12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12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12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12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45000"/>
              <a:defRPr/>
            </a:pPr>
            <a:r>
              <a:rPr lang="en-US" sz="1400" dirty="0" smtClean="0">
                <a:solidFill>
                  <a:schemeClr val="bg1"/>
                </a:solidFill>
                <a:latin typeface="Franklin Gothic Book"/>
                <a:cs typeface="Franklin Gothic Book"/>
              </a:rPr>
              <a:t>Source: </a:t>
            </a:r>
            <a:r>
              <a:rPr lang="en-US" sz="1400" dirty="0" err="1" smtClean="0">
                <a:solidFill>
                  <a:schemeClr val="bg1"/>
                </a:solidFill>
                <a:latin typeface="Franklin Gothic Book"/>
                <a:cs typeface="Franklin Gothic Book"/>
              </a:rPr>
              <a:t>MedPAC</a:t>
            </a:r>
            <a:r>
              <a:rPr lang="en-US" sz="1400" dirty="0" smtClean="0">
                <a:solidFill>
                  <a:schemeClr val="bg1"/>
                </a:solidFill>
                <a:latin typeface="Franklin Gothic Book"/>
                <a:cs typeface="Franklin Gothic Book"/>
              </a:rPr>
              <a:t> data for 2008</a:t>
            </a:r>
          </a:p>
        </p:txBody>
      </p:sp>
    </p:spTree>
    <p:extLst>
      <p:ext uri="{BB962C8B-B14F-4D97-AF65-F5344CB8AC3E}">
        <p14:creationId xmlns:p14="http://schemas.microsoft.com/office/powerpoint/2010/main" val="2778254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0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0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0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0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1898"/>
            <a:ext cx="9144000" cy="1143000"/>
          </a:xfrm>
        </p:spPr>
        <p:txBody>
          <a:bodyPr>
            <a:noAutofit/>
          </a:bodyPr>
          <a:lstStyle/>
          <a:p>
            <a:r>
              <a:rPr lang="en-US" sz="4000" dirty="0" smtClean="0"/>
              <a:t>VA Subsidizes Medicare HMOs</a:t>
            </a:r>
            <a:br>
              <a:rPr lang="en-US" sz="4000" dirty="0" smtClean="0"/>
            </a:br>
            <a:r>
              <a:rPr lang="en-US" sz="2400" dirty="0" smtClean="0"/>
              <a:t>Medicare pays the plan, VA delivers the care, nobody pays the VA</a:t>
            </a: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3386937" y="6191693"/>
            <a:ext cx="575706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200" dirty="0" smtClean="0">
                <a:solidFill>
                  <a:schemeClr val="bg2"/>
                </a:solidFill>
                <a:latin typeface="Franklin Gothic Book" pitchFamily="34" charset="0"/>
              </a:rPr>
              <a:t>Note: VA cost for Medicare HMO patients’ care = 10% of VA budget in 2009</a:t>
            </a:r>
          </a:p>
          <a:p>
            <a:pPr algn="r"/>
            <a:r>
              <a:rPr lang="en-US" sz="1200" dirty="0" smtClean="0">
                <a:solidFill>
                  <a:schemeClr val="bg2"/>
                </a:solidFill>
                <a:latin typeface="Franklin Gothic Book" pitchFamily="34" charset="0"/>
              </a:rPr>
              <a:t>Source: </a:t>
            </a:r>
            <a:r>
              <a:rPr lang="en-US" sz="1200" dirty="0" err="1" smtClean="0">
                <a:solidFill>
                  <a:schemeClr val="bg2"/>
                </a:solidFill>
                <a:latin typeface="Franklin Gothic Book" pitchFamily="34" charset="0"/>
              </a:rPr>
              <a:t>Trivedi</a:t>
            </a:r>
            <a:r>
              <a:rPr lang="en-US" sz="1200" dirty="0" smtClean="0">
                <a:solidFill>
                  <a:schemeClr val="bg2"/>
                </a:solidFill>
                <a:latin typeface="Franklin Gothic Book" pitchFamily="34" charset="0"/>
              </a:rPr>
              <a:t> et al. JAMA 2012;308:67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2141721"/>
            <a:ext cx="19171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Franklin Gothic Book"/>
                <a:cs typeface="Franklin Gothic Book"/>
              </a:rPr>
              <a:t>Annual uncompensated cost to VA of care for Medicare HMO enrollees</a:t>
            </a:r>
            <a:endParaRPr lang="en-US" sz="2000" dirty="0">
              <a:latin typeface="Franklin Gothic Book"/>
              <a:cs typeface="Franklin Gothic Book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6354601"/>
              </p:ext>
            </p:extLst>
          </p:nvPr>
        </p:nvGraphicFramePr>
        <p:xfrm>
          <a:off x="1629160" y="1901073"/>
          <a:ext cx="1258737" cy="43441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58737"/>
              </a:tblGrid>
              <a:tr h="1086034"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latin typeface="Franklin Gothic Book"/>
                          <a:cs typeface="Franklin Gothic Book"/>
                        </a:rPr>
                        <a:t>$3 billion</a:t>
                      </a:r>
                      <a:endParaRPr lang="en-US" sz="2000" dirty="0">
                        <a:latin typeface="Franklin Gothic Book"/>
                        <a:cs typeface="Franklin Gothic Book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086034"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latin typeface="Franklin Gothic Book"/>
                          <a:cs typeface="Franklin Gothic Book"/>
                        </a:rPr>
                        <a:t>$2 billion</a:t>
                      </a:r>
                      <a:endParaRPr lang="en-US" sz="2000" dirty="0">
                        <a:latin typeface="Franklin Gothic Book"/>
                        <a:cs typeface="Franklin Gothic Book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086034"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latin typeface="Franklin Gothic Book"/>
                          <a:cs typeface="Franklin Gothic Book"/>
                        </a:rPr>
                        <a:t>$1 billion</a:t>
                      </a:r>
                      <a:endParaRPr lang="en-US" sz="2000" dirty="0">
                        <a:latin typeface="Franklin Gothic Book"/>
                        <a:cs typeface="Franklin Gothic Book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086034">
                <a:tc>
                  <a:txBody>
                    <a:bodyPr/>
                    <a:lstStyle/>
                    <a:p>
                      <a:pPr algn="r"/>
                      <a:endParaRPr lang="en-US" sz="2000" dirty="0">
                        <a:latin typeface="Franklin Gothic Book"/>
                        <a:cs typeface="Franklin Gothic Book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6463951"/>
              </p:ext>
            </p:extLst>
          </p:nvPr>
        </p:nvGraphicFramePr>
        <p:xfrm>
          <a:off x="2855541" y="5409466"/>
          <a:ext cx="5945676" cy="3962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90946"/>
                <a:gridCol w="990946"/>
                <a:gridCol w="990946"/>
                <a:gridCol w="990946"/>
                <a:gridCol w="990946"/>
                <a:gridCol w="99094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Franklin Gothic Book"/>
                          <a:cs typeface="Franklin Gothic Book"/>
                        </a:rPr>
                        <a:t>2004</a:t>
                      </a:r>
                      <a:endParaRPr lang="en-US" sz="2000" dirty="0">
                        <a:latin typeface="Franklin Gothic Book"/>
                        <a:cs typeface="Franklin Gothic Book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Franklin Gothic Book"/>
                          <a:cs typeface="Franklin Gothic Book"/>
                        </a:rPr>
                        <a:t>2005</a:t>
                      </a:r>
                      <a:endParaRPr lang="en-US" sz="2000" dirty="0">
                        <a:latin typeface="Franklin Gothic Book"/>
                        <a:cs typeface="Franklin Gothic Book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Franklin Gothic Book"/>
                          <a:cs typeface="Franklin Gothic Book"/>
                        </a:rPr>
                        <a:t>2006</a:t>
                      </a:r>
                      <a:endParaRPr lang="en-US" sz="2000" dirty="0">
                        <a:latin typeface="Franklin Gothic Book"/>
                        <a:cs typeface="Franklin Gothic Book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Franklin Gothic Book"/>
                          <a:cs typeface="Franklin Gothic Book"/>
                        </a:rPr>
                        <a:t>2007</a:t>
                      </a:r>
                      <a:endParaRPr lang="en-US" sz="2000" dirty="0">
                        <a:latin typeface="Franklin Gothic Book"/>
                        <a:cs typeface="Franklin Gothic Book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Franklin Gothic Book"/>
                          <a:cs typeface="Franklin Gothic Book"/>
                        </a:rPr>
                        <a:t>2008</a:t>
                      </a:r>
                      <a:endParaRPr lang="en-US" sz="2000" dirty="0">
                        <a:latin typeface="Franklin Gothic Book"/>
                        <a:cs typeface="Franklin Gothic Book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Franklin Gothic Book"/>
                          <a:cs typeface="Franklin Gothic Book"/>
                        </a:rPr>
                        <a:t>2009</a:t>
                      </a:r>
                      <a:endParaRPr lang="en-US" sz="2000" dirty="0">
                        <a:latin typeface="Franklin Gothic Book"/>
                        <a:cs typeface="Franklin Gothic Book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2863630" y="1561302"/>
            <a:ext cx="5953761" cy="3826404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9525739"/>
              </p:ext>
            </p:extLst>
          </p:nvPr>
        </p:nvGraphicFramePr>
        <p:xfrm>
          <a:off x="2879809" y="2127577"/>
          <a:ext cx="5880958" cy="324395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880958"/>
              </a:tblGrid>
              <a:tr h="108131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0033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3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08131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0033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3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08131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0033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3033507" y="3947749"/>
            <a:ext cx="647148" cy="142377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mpd="sng">
            <a:solidFill>
              <a:srgbClr val="0033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022346" y="3745508"/>
            <a:ext cx="647148" cy="1626019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mpd="sng">
            <a:solidFill>
              <a:srgbClr val="0033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011185" y="3090246"/>
            <a:ext cx="647148" cy="2281281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mpd="sng">
            <a:solidFill>
              <a:srgbClr val="0033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000024" y="2766660"/>
            <a:ext cx="647148" cy="260486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mpd="sng">
            <a:solidFill>
              <a:srgbClr val="0033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988863" y="2443074"/>
            <a:ext cx="647148" cy="2928453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mpd="sng">
            <a:solidFill>
              <a:srgbClr val="0033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977701" y="1909157"/>
            <a:ext cx="647148" cy="346237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mpd="sng">
            <a:solidFill>
              <a:srgbClr val="0033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432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1898"/>
            <a:ext cx="9144000" cy="1143000"/>
          </a:xfrm>
        </p:spPr>
        <p:txBody>
          <a:bodyPr>
            <a:noAutofit/>
          </a:bodyPr>
          <a:lstStyle/>
          <a:p>
            <a:r>
              <a:rPr lang="en-US" sz="4000" dirty="0" smtClean="0"/>
              <a:t>Medicare Overpays HMOs</a:t>
            </a:r>
            <a:br>
              <a:rPr lang="en-US" sz="4000" dirty="0" smtClean="0"/>
            </a:br>
            <a:r>
              <a:rPr lang="en-US" sz="2400" dirty="0" smtClean="0"/>
              <a:t>Overpayments Total $283 Billion Since 1985</a:t>
            </a: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3704923" y="6122443"/>
            <a:ext cx="5439079" cy="6001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100" dirty="0" smtClean="0">
                <a:solidFill>
                  <a:schemeClr val="bg2"/>
                </a:solidFill>
                <a:latin typeface="Franklin Gothic Book" pitchFamily="34" charset="0"/>
              </a:rPr>
              <a:t> PNHP Report 10/2012 based on data from </a:t>
            </a:r>
            <a:r>
              <a:rPr lang="en-US" sz="1100" dirty="0" err="1" smtClean="0">
                <a:solidFill>
                  <a:schemeClr val="bg2"/>
                </a:solidFill>
                <a:latin typeface="Franklin Gothic Book" pitchFamily="34" charset="0"/>
              </a:rPr>
              <a:t>MedPAC</a:t>
            </a:r>
            <a:r>
              <a:rPr lang="en-US" sz="1100" dirty="0" smtClean="0">
                <a:solidFill>
                  <a:schemeClr val="bg2"/>
                </a:solidFill>
                <a:latin typeface="Franklin Gothic Book" pitchFamily="34" charset="0"/>
              </a:rPr>
              <a:t>, Commonwealth Fund, </a:t>
            </a:r>
            <a:r>
              <a:rPr lang="en-US" sz="1100" dirty="0" err="1" smtClean="0">
                <a:solidFill>
                  <a:schemeClr val="bg2"/>
                </a:solidFill>
                <a:latin typeface="Franklin Gothic Book" pitchFamily="34" charset="0"/>
              </a:rPr>
              <a:t>Trivedi</a:t>
            </a:r>
            <a:r>
              <a:rPr lang="en-US" sz="1100" dirty="0" smtClean="0">
                <a:solidFill>
                  <a:schemeClr val="bg2"/>
                </a:solidFill>
                <a:latin typeface="Franklin Gothic Book" pitchFamily="34" charset="0"/>
              </a:rPr>
              <a:t> et al.</a:t>
            </a:r>
          </a:p>
          <a:p>
            <a:pPr algn="r"/>
            <a:r>
              <a:rPr lang="en-US" sz="1100" dirty="0" smtClean="0">
                <a:solidFill>
                  <a:schemeClr val="bg2"/>
                </a:solidFill>
                <a:latin typeface="Franklin Gothic Book" pitchFamily="34" charset="0"/>
              </a:rPr>
              <a:t>VA = Cost of VA uncompensated care provided to Medicare HMO enrollees</a:t>
            </a:r>
          </a:p>
          <a:p>
            <a:pPr algn="r"/>
            <a:r>
              <a:rPr lang="en-US" sz="1100" dirty="0" smtClean="0">
                <a:solidFill>
                  <a:schemeClr val="bg2"/>
                </a:solidFill>
                <a:latin typeface="Franklin Gothic Book" pitchFamily="34" charset="0"/>
              </a:rPr>
              <a:t>Legislated = Congressionally-mandated excess payments to Medicare HMOs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-1" y="2141721"/>
            <a:ext cx="168258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Franklin Gothic Book"/>
                <a:cs typeface="Franklin Gothic Book"/>
              </a:rPr>
              <a:t>Medicare HMO overpayments as compared to FFS costs for similar patients ($Billion)</a:t>
            </a:r>
            <a:endParaRPr lang="en-US" sz="2000" dirty="0">
              <a:latin typeface="Franklin Gothic Book"/>
              <a:cs typeface="Franklin Gothic Book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6213160"/>
              </p:ext>
            </p:extLst>
          </p:nvPr>
        </p:nvGraphicFramePr>
        <p:xfrm>
          <a:off x="1334746" y="1391422"/>
          <a:ext cx="897919" cy="44088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97919"/>
              </a:tblGrid>
              <a:tr h="881771"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latin typeface="Franklin Gothic Book"/>
                          <a:cs typeface="Franklin Gothic Book"/>
                        </a:rPr>
                        <a:t>$40</a:t>
                      </a:r>
                      <a:endParaRPr lang="en-US" sz="2000" dirty="0">
                        <a:latin typeface="Franklin Gothic Book"/>
                        <a:cs typeface="Franklin Gothic Book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81771"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latin typeface="Franklin Gothic Book"/>
                          <a:cs typeface="Franklin Gothic Book"/>
                        </a:rPr>
                        <a:t>$30</a:t>
                      </a:r>
                      <a:endParaRPr lang="en-US" sz="2000" dirty="0">
                        <a:latin typeface="Franklin Gothic Book"/>
                        <a:cs typeface="Franklin Gothic Book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81771"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latin typeface="Franklin Gothic Book"/>
                          <a:cs typeface="Franklin Gothic Book"/>
                        </a:rPr>
                        <a:t>$20</a:t>
                      </a:r>
                      <a:endParaRPr lang="en-US" sz="2000" dirty="0">
                        <a:latin typeface="Franklin Gothic Book"/>
                        <a:cs typeface="Franklin Gothic Book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81771"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latin typeface="Franklin Gothic Book"/>
                          <a:cs typeface="Franklin Gothic Book"/>
                        </a:rPr>
                        <a:t>$10</a:t>
                      </a:r>
                      <a:endParaRPr lang="en-US" sz="2000" dirty="0">
                        <a:latin typeface="Franklin Gothic Book"/>
                        <a:cs typeface="Franklin Gothic Book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81771">
                <a:tc>
                  <a:txBody>
                    <a:bodyPr/>
                    <a:lstStyle/>
                    <a:p>
                      <a:pPr algn="r"/>
                      <a:endParaRPr lang="en-US" sz="2000" dirty="0">
                        <a:latin typeface="Franklin Gothic Book"/>
                        <a:cs typeface="Franklin Gothic Book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3575127"/>
              </p:ext>
            </p:extLst>
          </p:nvPr>
        </p:nvGraphicFramePr>
        <p:xfrm>
          <a:off x="1723032" y="5166776"/>
          <a:ext cx="7248060" cy="3962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08010"/>
                <a:gridCol w="1208010"/>
                <a:gridCol w="1208010"/>
                <a:gridCol w="1208010"/>
                <a:gridCol w="1208010"/>
                <a:gridCol w="120801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Franklin Gothic Book"/>
                          <a:cs typeface="Franklin Gothic Book"/>
                        </a:rPr>
                        <a:t>1985</a:t>
                      </a:r>
                      <a:endParaRPr lang="en-US" sz="2000" dirty="0">
                        <a:latin typeface="Franklin Gothic Book"/>
                        <a:cs typeface="Franklin Gothic Book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Franklin Gothic Book"/>
                          <a:cs typeface="Franklin Gothic Book"/>
                        </a:rPr>
                        <a:t>1990</a:t>
                      </a:r>
                      <a:endParaRPr lang="en-US" sz="2000" dirty="0">
                        <a:latin typeface="Franklin Gothic Book"/>
                        <a:cs typeface="Franklin Gothic Book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Franklin Gothic Book"/>
                          <a:cs typeface="Franklin Gothic Book"/>
                        </a:rPr>
                        <a:t>1995</a:t>
                      </a:r>
                      <a:endParaRPr lang="en-US" sz="2000" dirty="0">
                        <a:latin typeface="Franklin Gothic Book"/>
                        <a:cs typeface="Franklin Gothic Book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Franklin Gothic Book"/>
                          <a:cs typeface="Franklin Gothic Book"/>
                        </a:rPr>
                        <a:t>2000</a:t>
                      </a:r>
                      <a:endParaRPr lang="en-US" sz="2000" dirty="0">
                        <a:latin typeface="Franklin Gothic Book"/>
                        <a:cs typeface="Franklin Gothic Book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Franklin Gothic Book"/>
                          <a:cs typeface="Franklin Gothic Book"/>
                        </a:rPr>
                        <a:t>2005</a:t>
                      </a:r>
                      <a:endParaRPr lang="en-US" sz="2000" dirty="0">
                        <a:latin typeface="Franklin Gothic Book"/>
                        <a:cs typeface="Franklin Gothic Book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latin typeface="Franklin Gothic Book"/>
                          <a:cs typeface="Franklin Gothic Book"/>
                        </a:rPr>
                        <a:t>2012</a:t>
                      </a:r>
                      <a:endParaRPr lang="en-US" sz="2000" dirty="0">
                        <a:latin typeface="Franklin Gothic Book"/>
                        <a:cs typeface="Franklin Gothic Book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2208394" y="1561303"/>
            <a:ext cx="6568552" cy="3567536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2168509"/>
              </p:ext>
            </p:extLst>
          </p:nvPr>
        </p:nvGraphicFramePr>
        <p:xfrm>
          <a:off x="2208394" y="1577407"/>
          <a:ext cx="6568551" cy="35514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568551"/>
              </a:tblGrid>
              <a:tr h="88785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3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8785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0033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3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8785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0033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3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8785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0033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149838" y="5604824"/>
            <a:ext cx="481522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2000" dirty="0" smtClean="0">
                <a:latin typeface="Franklin Gothic Book"/>
                <a:cs typeface="Franklin Gothic Book"/>
              </a:rPr>
              <a:t>VA</a:t>
            </a:r>
            <a:endParaRPr lang="en-US" sz="2000" dirty="0">
              <a:latin typeface="Franklin Gothic Book"/>
              <a:cs typeface="Franklin Gothic Book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925118" y="5604824"/>
            <a:ext cx="1726554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2000" dirty="0" smtClean="0">
                <a:latin typeface="Franklin Gothic Book"/>
                <a:cs typeface="Franklin Gothic Book"/>
              </a:rPr>
              <a:t>Cherry Picking</a:t>
            </a:r>
            <a:endParaRPr lang="en-US" sz="2000" dirty="0">
              <a:latin typeface="Franklin Gothic Book"/>
              <a:cs typeface="Franklin Gothic Book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947456" y="5604824"/>
            <a:ext cx="1288358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2000" dirty="0" smtClean="0">
                <a:latin typeface="Franklin Gothic Book"/>
                <a:cs typeface="Franklin Gothic Book"/>
              </a:rPr>
              <a:t>Legislated</a:t>
            </a:r>
            <a:endParaRPr lang="en-US" sz="2000" dirty="0">
              <a:latin typeface="Franklin Gothic Book"/>
              <a:cs typeface="Franklin Gothic Book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996142" y="5695674"/>
            <a:ext cx="218410" cy="218410"/>
          </a:xfrm>
          <a:prstGeom prst="rect">
            <a:avLst/>
          </a:prstGeom>
          <a:solidFill>
            <a:srgbClr val="005148"/>
          </a:solidFill>
          <a:ln w="9525" cmpd="sng">
            <a:solidFill>
              <a:srgbClr val="0033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4771422" y="5695674"/>
            <a:ext cx="218410" cy="218410"/>
          </a:xfrm>
          <a:prstGeom prst="rect">
            <a:avLst/>
          </a:prstGeom>
          <a:solidFill>
            <a:srgbClr val="800000"/>
          </a:solidFill>
          <a:ln w="9525" cmpd="sng">
            <a:solidFill>
              <a:srgbClr val="0033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6800552" y="5695674"/>
            <a:ext cx="218410" cy="218410"/>
          </a:xfrm>
          <a:prstGeom prst="rect">
            <a:avLst/>
          </a:prstGeom>
          <a:solidFill>
            <a:srgbClr val="3366FF"/>
          </a:solidFill>
          <a:ln w="9525" cmpd="sng">
            <a:solidFill>
              <a:srgbClr val="0033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535232" y="4764914"/>
            <a:ext cx="168909" cy="349993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mpd="sng">
            <a:solidFill>
              <a:srgbClr val="0033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8535232" y="2919949"/>
            <a:ext cx="168909" cy="1837368"/>
          </a:xfrm>
          <a:prstGeom prst="rect">
            <a:avLst/>
          </a:prstGeom>
          <a:solidFill>
            <a:srgbClr val="800000"/>
          </a:solidFill>
          <a:ln w="9525" cmpd="sng">
            <a:solidFill>
              <a:srgbClr val="0033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8535232" y="2059963"/>
            <a:ext cx="168909" cy="852387"/>
          </a:xfrm>
          <a:prstGeom prst="rect">
            <a:avLst/>
          </a:prstGeom>
          <a:solidFill>
            <a:srgbClr val="4D7EFF"/>
          </a:solidFill>
          <a:ln w="9525" cmpd="sng">
            <a:solidFill>
              <a:srgbClr val="0033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8302634" y="4804913"/>
            <a:ext cx="168909" cy="309994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mpd="sng">
            <a:solidFill>
              <a:srgbClr val="0033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8302634" y="3119943"/>
            <a:ext cx="168909" cy="1677371"/>
          </a:xfrm>
          <a:prstGeom prst="rect">
            <a:avLst/>
          </a:prstGeom>
          <a:solidFill>
            <a:srgbClr val="800000"/>
          </a:solidFill>
          <a:ln w="9525" cmpd="sng">
            <a:solidFill>
              <a:srgbClr val="0033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8302634" y="2009963"/>
            <a:ext cx="168909" cy="1104980"/>
          </a:xfrm>
          <a:prstGeom prst="rect">
            <a:avLst/>
          </a:prstGeom>
          <a:solidFill>
            <a:srgbClr val="4D7EFF"/>
          </a:solidFill>
          <a:ln w="9525" cmpd="sng">
            <a:solidFill>
              <a:srgbClr val="0033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4580922" y="5087475"/>
            <a:ext cx="168909" cy="27432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mpd="sng">
            <a:solidFill>
              <a:srgbClr val="0033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4580922" y="4946651"/>
            <a:ext cx="168909" cy="130174"/>
          </a:xfrm>
          <a:prstGeom prst="rect">
            <a:avLst/>
          </a:prstGeom>
          <a:solidFill>
            <a:srgbClr val="800000"/>
          </a:solidFill>
          <a:ln w="9525" cmpd="sng">
            <a:solidFill>
              <a:srgbClr val="0033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2487459" y="5096619"/>
            <a:ext cx="168909" cy="18288"/>
          </a:xfrm>
          <a:prstGeom prst="rect">
            <a:avLst/>
          </a:prstGeom>
          <a:solidFill>
            <a:srgbClr val="800000"/>
          </a:solidFill>
          <a:ln w="9525" cmpd="sng">
            <a:solidFill>
              <a:srgbClr val="0033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2720066" y="5096619"/>
            <a:ext cx="168909" cy="18288"/>
          </a:xfrm>
          <a:prstGeom prst="rect">
            <a:avLst/>
          </a:prstGeom>
          <a:solidFill>
            <a:srgbClr val="800000"/>
          </a:solidFill>
          <a:ln w="9525" cmpd="sng">
            <a:solidFill>
              <a:srgbClr val="0033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2952673" y="5087475"/>
            <a:ext cx="168909" cy="27432"/>
          </a:xfrm>
          <a:prstGeom prst="rect">
            <a:avLst/>
          </a:prstGeom>
          <a:solidFill>
            <a:srgbClr val="800000"/>
          </a:solidFill>
          <a:ln w="9525" cmpd="sng">
            <a:solidFill>
              <a:srgbClr val="0033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3185280" y="5078331"/>
            <a:ext cx="168909" cy="36576"/>
          </a:xfrm>
          <a:prstGeom prst="rect">
            <a:avLst/>
          </a:prstGeom>
          <a:solidFill>
            <a:srgbClr val="800000"/>
          </a:solidFill>
          <a:ln w="9525" cmpd="sng">
            <a:solidFill>
              <a:srgbClr val="0033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6209171" y="5016500"/>
            <a:ext cx="168909" cy="9840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mpd="sng">
            <a:solidFill>
              <a:srgbClr val="0033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6209171" y="4752975"/>
            <a:ext cx="168909" cy="253999"/>
          </a:xfrm>
          <a:prstGeom prst="rect">
            <a:avLst/>
          </a:prstGeom>
          <a:solidFill>
            <a:srgbClr val="800000"/>
          </a:solidFill>
          <a:ln w="9525" cmpd="sng">
            <a:solidFill>
              <a:srgbClr val="0033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6441778" y="5022850"/>
            <a:ext cx="168909" cy="9205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mpd="sng">
            <a:solidFill>
              <a:srgbClr val="0033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6441778" y="4743450"/>
            <a:ext cx="168909" cy="266700"/>
          </a:xfrm>
          <a:prstGeom prst="rect">
            <a:avLst/>
          </a:prstGeom>
          <a:solidFill>
            <a:srgbClr val="800000"/>
          </a:solidFill>
          <a:ln w="9525" cmpd="sng">
            <a:solidFill>
              <a:srgbClr val="0033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6674385" y="5022849"/>
            <a:ext cx="168909" cy="9205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mpd="sng">
            <a:solidFill>
              <a:srgbClr val="0033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6674385" y="4489450"/>
            <a:ext cx="168909" cy="527050"/>
          </a:xfrm>
          <a:prstGeom prst="rect">
            <a:avLst/>
          </a:prstGeom>
          <a:solidFill>
            <a:srgbClr val="800000"/>
          </a:solidFill>
          <a:ln w="9525" cmpd="sng">
            <a:solidFill>
              <a:srgbClr val="0033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6674385" y="4140200"/>
            <a:ext cx="168909" cy="349250"/>
          </a:xfrm>
          <a:prstGeom prst="rect">
            <a:avLst/>
          </a:prstGeom>
          <a:solidFill>
            <a:srgbClr val="4D7EFF"/>
          </a:solidFill>
          <a:ln w="9525" cmpd="sng">
            <a:solidFill>
              <a:srgbClr val="0033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7139599" y="4956175"/>
            <a:ext cx="168909" cy="158732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mpd="sng">
            <a:solidFill>
              <a:srgbClr val="0033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7139599" y="4073525"/>
            <a:ext cx="168909" cy="876300"/>
          </a:xfrm>
          <a:prstGeom prst="rect">
            <a:avLst/>
          </a:prstGeom>
          <a:solidFill>
            <a:srgbClr val="800000"/>
          </a:solidFill>
          <a:ln w="9525" cmpd="sng">
            <a:solidFill>
              <a:srgbClr val="0033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7139599" y="3427848"/>
            <a:ext cx="168909" cy="648851"/>
          </a:xfrm>
          <a:prstGeom prst="rect">
            <a:avLst/>
          </a:prstGeom>
          <a:solidFill>
            <a:srgbClr val="4D7EFF"/>
          </a:solidFill>
          <a:ln w="9525" cmpd="sng">
            <a:solidFill>
              <a:srgbClr val="0033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7604813" y="4867275"/>
            <a:ext cx="168909" cy="247632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mpd="sng">
            <a:solidFill>
              <a:srgbClr val="0033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7604813" y="3527425"/>
            <a:ext cx="168909" cy="1333499"/>
          </a:xfrm>
          <a:prstGeom prst="rect">
            <a:avLst/>
          </a:prstGeom>
          <a:solidFill>
            <a:srgbClr val="800000"/>
          </a:solidFill>
          <a:ln w="9525" cmpd="sng">
            <a:solidFill>
              <a:srgbClr val="0033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7604813" y="2754749"/>
            <a:ext cx="168909" cy="772676"/>
          </a:xfrm>
          <a:prstGeom prst="rect">
            <a:avLst/>
          </a:prstGeom>
          <a:solidFill>
            <a:srgbClr val="4D7EFF"/>
          </a:solidFill>
          <a:ln w="9525" cmpd="sng">
            <a:solidFill>
              <a:srgbClr val="0033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4813529" y="5069188"/>
            <a:ext cx="168909" cy="45719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mpd="sng">
            <a:solidFill>
              <a:srgbClr val="0033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4813529" y="4832350"/>
            <a:ext cx="168909" cy="228600"/>
          </a:xfrm>
          <a:prstGeom prst="rect">
            <a:avLst/>
          </a:prstGeom>
          <a:solidFill>
            <a:srgbClr val="800000"/>
          </a:solidFill>
          <a:ln w="9525" cmpd="sng">
            <a:solidFill>
              <a:srgbClr val="0033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/>
          <p:nvPr/>
        </p:nvSpPr>
        <p:spPr>
          <a:xfrm>
            <a:off x="5046136" y="5050900"/>
            <a:ext cx="168909" cy="6400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mpd="sng">
            <a:solidFill>
              <a:srgbClr val="0033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5046136" y="4762501"/>
            <a:ext cx="168909" cy="282574"/>
          </a:xfrm>
          <a:prstGeom prst="rect">
            <a:avLst/>
          </a:prstGeom>
          <a:solidFill>
            <a:srgbClr val="800000"/>
          </a:solidFill>
          <a:ln w="9525" cmpd="sng">
            <a:solidFill>
              <a:srgbClr val="0033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/>
          <p:cNvSpPr/>
          <p:nvPr/>
        </p:nvSpPr>
        <p:spPr>
          <a:xfrm>
            <a:off x="5278743" y="5035550"/>
            <a:ext cx="168909" cy="7935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mpd="sng">
            <a:solidFill>
              <a:srgbClr val="0033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/>
          <p:cNvSpPr/>
          <p:nvPr/>
        </p:nvSpPr>
        <p:spPr>
          <a:xfrm>
            <a:off x="5278743" y="4667251"/>
            <a:ext cx="168909" cy="358774"/>
          </a:xfrm>
          <a:prstGeom prst="rect">
            <a:avLst/>
          </a:prstGeom>
          <a:solidFill>
            <a:srgbClr val="800000"/>
          </a:solidFill>
          <a:ln w="9525" cmpd="sng">
            <a:solidFill>
              <a:srgbClr val="0033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/>
          <p:cNvSpPr/>
          <p:nvPr/>
        </p:nvSpPr>
        <p:spPr>
          <a:xfrm>
            <a:off x="5511350" y="5023468"/>
            <a:ext cx="168909" cy="91439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mpd="sng">
            <a:solidFill>
              <a:srgbClr val="0033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/>
          <p:cNvSpPr/>
          <p:nvPr/>
        </p:nvSpPr>
        <p:spPr>
          <a:xfrm>
            <a:off x="5511350" y="4730750"/>
            <a:ext cx="168909" cy="285749"/>
          </a:xfrm>
          <a:prstGeom prst="rect">
            <a:avLst/>
          </a:prstGeom>
          <a:solidFill>
            <a:srgbClr val="800000"/>
          </a:solidFill>
          <a:ln w="9525" cmpd="sng">
            <a:solidFill>
              <a:srgbClr val="0033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/>
          <p:cNvSpPr/>
          <p:nvPr/>
        </p:nvSpPr>
        <p:spPr>
          <a:xfrm>
            <a:off x="5743957" y="5019675"/>
            <a:ext cx="168909" cy="95232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mpd="sng">
            <a:solidFill>
              <a:srgbClr val="0033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/>
          <p:cNvSpPr/>
          <p:nvPr/>
        </p:nvSpPr>
        <p:spPr>
          <a:xfrm>
            <a:off x="5743957" y="4714875"/>
            <a:ext cx="168909" cy="295275"/>
          </a:xfrm>
          <a:prstGeom prst="rect">
            <a:avLst/>
          </a:prstGeom>
          <a:solidFill>
            <a:srgbClr val="800000"/>
          </a:solidFill>
          <a:ln w="9525" cmpd="sng">
            <a:solidFill>
              <a:srgbClr val="0033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/>
          <p:cNvSpPr/>
          <p:nvPr/>
        </p:nvSpPr>
        <p:spPr>
          <a:xfrm>
            <a:off x="5976564" y="5019675"/>
            <a:ext cx="168909" cy="95231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mpd="sng">
            <a:solidFill>
              <a:srgbClr val="0033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/>
          <p:cNvSpPr/>
          <p:nvPr/>
        </p:nvSpPr>
        <p:spPr>
          <a:xfrm>
            <a:off x="5976564" y="4730751"/>
            <a:ext cx="168909" cy="282574"/>
          </a:xfrm>
          <a:prstGeom prst="rect">
            <a:avLst/>
          </a:prstGeom>
          <a:solidFill>
            <a:srgbClr val="800000"/>
          </a:solidFill>
          <a:ln w="9525" cmpd="sng">
            <a:solidFill>
              <a:srgbClr val="0033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/>
          <p:cNvSpPr/>
          <p:nvPr/>
        </p:nvSpPr>
        <p:spPr>
          <a:xfrm>
            <a:off x="3417887" y="5087475"/>
            <a:ext cx="168909" cy="27432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mpd="sng">
            <a:solidFill>
              <a:srgbClr val="0033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/>
          <p:cNvSpPr/>
          <p:nvPr/>
        </p:nvSpPr>
        <p:spPr>
          <a:xfrm>
            <a:off x="3417887" y="5057160"/>
            <a:ext cx="168909" cy="27432"/>
          </a:xfrm>
          <a:prstGeom prst="rect">
            <a:avLst/>
          </a:prstGeom>
          <a:solidFill>
            <a:srgbClr val="800000"/>
          </a:solidFill>
          <a:ln w="9525" cmpd="sng">
            <a:solidFill>
              <a:srgbClr val="0033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/>
          <p:cNvSpPr/>
          <p:nvPr/>
        </p:nvSpPr>
        <p:spPr>
          <a:xfrm>
            <a:off x="3650494" y="5087475"/>
            <a:ext cx="168909" cy="27432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mpd="sng">
            <a:solidFill>
              <a:srgbClr val="0033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/>
          <p:cNvSpPr/>
          <p:nvPr/>
        </p:nvSpPr>
        <p:spPr>
          <a:xfrm>
            <a:off x="3650494" y="5057160"/>
            <a:ext cx="168909" cy="27432"/>
          </a:xfrm>
          <a:prstGeom prst="rect">
            <a:avLst/>
          </a:prstGeom>
          <a:solidFill>
            <a:srgbClr val="800000"/>
          </a:solidFill>
          <a:ln w="9525" cmpd="sng">
            <a:solidFill>
              <a:srgbClr val="0033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/>
          <p:cNvSpPr/>
          <p:nvPr/>
        </p:nvSpPr>
        <p:spPr>
          <a:xfrm>
            <a:off x="3883101" y="5087475"/>
            <a:ext cx="168909" cy="27432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mpd="sng">
            <a:solidFill>
              <a:srgbClr val="0033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/>
          <p:cNvSpPr/>
          <p:nvPr/>
        </p:nvSpPr>
        <p:spPr>
          <a:xfrm>
            <a:off x="3883101" y="5056716"/>
            <a:ext cx="168909" cy="27432"/>
          </a:xfrm>
          <a:prstGeom prst="rect">
            <a:avLst/>
          </a:prstGeom>
          <a:solidFill>
            <a:srgbClr val="800000"/>
          </a:solidFill>
          <a:ln w="9525" cmpd="sng">
            <a:solidFill>
              <a:srgbClr val="0033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ectangle 110"/>
          <p:cNvSpPr/>
          <p:nvPr/>
        </p:nvSpPr>
        <p:spPr>
          <a:xfrm>
            <a:off x="4115708" y="5087475"/>
            <a:ext cx="168909" cy="27432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mpd="sng">
            <a:solidFill>
              <a:srgbClr val="0033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ectangle 111"/>
          <p:cNvSpPr/>
          <p:nvPr/>
        </p:nvSpPr>
        <p:spPr>
          <a:xfrm>
            <a:off x="4115708" y="5040841"/>
            <a:ext cx="168909" cy="36576"/>
          </a:xfrm>
          <a:prstGeom prst="rect">
            <a:avLst/>
          </a:prstGeom>
          <a:solidFill>
            <a:srgbClr val="800000"/>
          </a:solidFill>
          <a:ln w="9525" cmpd="sng">
            <a:solidFill>
              <a:srgbClr val="0033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/>
          <p:cNvSpPr/>
          <p:nvPr/>
        </p:nvSpPr>
        <p:spPr>
          <a:xfrm>
            <a:off x="4348315" y="5087475"/>
            <a:ext cx="168909" cy="27432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mpd="sng">
            <a:solidFill>
              <a:srgbClr val="0033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/>
          <p:cNvSpPr/>
          <p:nvPr/>
        </p:nvSpPr>
        <p:spPr>
          <a:xfrm>
            <a:off x="4348315" y="4965700"/>
            <a:ext cx="168909" cy="111014"/>
          </a:xfrm>
          <a:prstGeom prst="rect">
            <a:avLst/>
          </a:prstGeom>
          <a:solidFill>
            <a:srgbClr val="800000"/>
          </a:solidFill>
          <a:ln w="9525" cmpd="sng">
            <a:solidFill>
              <a:srgbClr val="0033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/>
          <p:cNvSpPr/>
          <p:nvPr/>
        </p:nvSpPr>
        <p:spPr>
          <a:xfrm>
            <a:off x="6906992" y="5006975"/>
            <a:ext cx="168909" cy="107931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mpd="sng">
            <a:solidFill>
              <a:srgbClr val="0033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/>
          <p:cNvSpPr/>
          <p:nvPr/>
        </p:nvSpPr>
        <p:spPr>
          <a:xfrm>
            <a:off x="6906992" y="4349751"/>
            <a:ext cx="168909" cy="650874"/>
          </a:xfrm>
          <a:prstGeom prst="rect">
            <a:avLst/>
          </a:prstGeom>
          <a:solidFill>
            <a:srgbClr val="800000"/>
          </a:solidFill>
          <a:ln w="9525" cmpd="sng">
            <a:solidFill>
              <a:srgbClr val="0033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/>
          <p:cNvSpPr/>
          <p:nvPr/>
        </p:nvSpPr>
        <p:spPr>
          <a:xfrm>
            <a:off x="6906992" y="3904098"/>
            <a:ext cx="168909" cy="445651"/>
          </a:xfrm>
          <a:prstGeom prst="rect">
            <a:avLst/>
          </a:prstGeom>
          <a:solidFill>
            <a:srgbClr val="4D7EFF"/>
          </a:solidFill>
          <a:ln w="9525" cmpd="sng">
            <a:solidFill>
              <a:srgbClr val="0033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ctangle 122"/>
          <p:cNvSpPr/>
          <p:nvPr/>
        </p:nvSpPr>
        <p:spPr>
          <a:xfrm>
            <a:off x="7372206" y="4921250"/>
            <a:ext cx="168909" cy="19365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mpd="sng">
            <a:solidFill>
              <a:srgbClr val="0033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Rectangle 123"/>
          <p:cNvSpPr/>
          <p:nvPr/>
        </p:nvSpPr>
        <p:spPr>
          <a:xfrm>
            <a:off x="7372206" y="3863975"/>
            <a:ext cx="168909" cy="1050925"/>
          </a:xfrm>
          <a:prstGeom prst="rect">
            <a:avLst/>
          </a:prstGeom>
          <a:solidFill>
            <a:srgbClr val="800000"/>
          </a:solidFill>
          <a:ln w="9525" cmpd="sng">
            <a:solidFill>
              <a:srgbClr val="0033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Rectangle 124"/>
          <p:cNvSpPr/>
          <p:nvPr/>
        </p:nvSpPr>
        <p:spPr>
          <a:xfrm>
            <a:off x="7372206" y="3157973"/>
            <a:ext cx="168909" cy="706001"/>
          </a:xfrm>
          <a:prstGeom prst="rect">
            <a:avLst/>
          </a:prstGeom>
          <a:solidFill>
            <a:srgbClr val="4D7EFF"/>
          </a:solidFill>
          <a:ln w="9525" cmpd="sng">
            <a:solidFill>
              <a:srgbClr val="0033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ectangle 126"/>
          <p:cNvSpPr/>
          <p:nvPr/>
        </p:nvSpPr>
        <p:spPr>
          <a:xfrm>
            <a:off x="7837420" y="4813300"/>
            <a:ext cx="168909" cy="30160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mpd="sng">
            <a:solidFill>
              <a:srgbClr val="0033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Rectangle 127"/>
          <p:cNvSpPr/>
          <p:nvPr/>
        </p:nvSpPr>
        <p:spPr>
          <a:xfrm>
            <a:off x="7837420" y="3291417"/>
            <a:ext cx="168909" cy="1513416"/>
          </a:xfrm>
          <a:prstGeom prst="rect">
            <a:avLst/>
          </a:prstGeom>
          <a:solidFill>
            <a:srgbClr val="800000"/>
          </a:solidFill>
          <a:ln w="9525" cmpd="sng">
            <a:solidFill>
              <a:srgbClr val="0033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Rectangle 128"/>
          <p:cNvSpPr/>
          <p:nvPr/>
        </p:nvSpPr>
        <p:spPr>
          <a:xfrm>
            <a:off x="7837420" y="1865395"/>
            <a:ext cx="168909" cy="1422493"/>
          </a:xfrm>
          <a:prstGeom prst="rect">
            <a:avLst/>
          </a:prstGeom>
          <a:solidFill>
            <a:srgbClr val="4D7EFF"/>
          </a:solidFill>
          <a:ln w="9525" cmpd="sng">
            <a:solidFill>
              <a:srgbClr val="0033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ectangle 130"/>
          <p:cNvSpPr/>
          <p:nvPr/>
        </p:nvSpPr>
        <p:spPr>
          <a:xfrm>
            <a:off x="8070027" y="4813300"/>
            <a:ext cx="168909" cy="30160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mpd="sng">
            <a:solidFill>
              <a:srgbClr val="0033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Rectangle 131"/>
          <p:cNvSpPr/>
          <p:nvPr/>
        </p:nvSpPr>
        <p:spPr>
          <a:xfrm>
            <a:off x="8070027" y="3231444"/>
            <a:ext cx="168909" cy="1576917"/>
          </a:xfrm>
          <a:prstGeom prst="rect">
            <a:avLst/>
          </a:prstGeom>
          <a:solidFill>
            <a:srgbClr val="800000"/>
          </a:solidFill>
          <a:ln w="9525" cmpd="sng">
            <a:solidFill>
              <a:srgbClr val="0033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Rectangle 132"/>
          <p:cNvSpPr/>
          <p:nvPr/>
        </p:nvSpPr>
        <p:spPr>
          <a:xfrm>
            <a:off x="8070027" y="2041784"/>
            <a:ext cx="168909" cy="1196715"/>
          </a:xfrm>
          <a:prstGeom prst="rect">
            <a:avLst/>
          </a:prstGeom>
          <a:solidFill>
            <a:srgbClr val="4D7EFF"/>
          </a:solidFill>
          <a:ln w="9525" cmpd="sng">
            <a:solidFill>
              <a:srgbClr val="0033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ectangle 133"/>
          <p:cNvSpPr/>
          <p:nvPr/>
        </p:nvSpPr>
        <p:spPr>
          <a:xfrm>
            <a:off x="2254852" y="5096619"/>
            <a:ext cx="168909" cy="18288"/>
          </a:xfrm>
          <a:prstGeom prst="rect">
            <a:avLst/>
          </a:prstGeom>
          <a:solidFill>
            <a:srgbClr val="800000"/>
          </a:solidFill>
          <a:ln w="9525" cmpd="sng">
            <a:solidFill>
              <a:srgbClr val="0033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29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Title 1"/>
          <p:cNvSpPr>
            <a:spLocks noGrp="1"/>
          </p:cNvSpPr>
          <p:nvPr>
            <p:ph type="ctrTitle" idx="4294967295"/>
          </p:nvPr>
        </p:nvSpPr>
        <p:spPr>
          <a:xfrm>
            <a:off x="339421" y="1393659"/>
            <a:ext cx="3792389" cy="3422300"/>
          </a:xfrm>
        </p:spPr>
        <p:txBody>
          <a:bodyPr anchor="ctr">
            <a:noAutofit/>
          </a:bodyPr>
          <a:lstStyle/>
          <a:p>
            <a:pPr eaLnBrk="1" hangingPunct="1">
              <a:defRPr/>
            </a:pPr>
            <a:r>
              <a:rPr lang="en-US" sz="5400" dirty="0">
                <a:solidFill>
                  <a:srgbClr val="003300"/>
                </a:solidFill>
                <a:latin typeface="Franklin Gothic Medium"/>
                <a:cs typeface="Franklin Gothic Medium"/>
              </a:rPr>
              <a:t>ACOs:</a:t>
            </a:r>
            <a:br>
              <a:rPr lang="en-US" sz="5400" dirty="0">
                <a:solidFill>
                  <a:srgbClr val="003300"/>
                </a:solidFill>
                <a:latin typeface="Franklin Gothic Medium"/>
                <a:cs typeface="Franklin Gothic Medium"/>
              </a:rPr>
            </a:br>
            <a:r>
              <a:rPr lang="en-US" sz="5400" dirty="0">
                <a:solidFill>
                  <a:srgbClr val="003300"/>
                </a:solidFill>
                <a:latin typeface="Franklin Gothic Medium"/>
                <a:cs typeface="Franklin Gothic Medium"/>
              </a:rPr>
              <a:t>A Rerun of the HMO </a:t>
            </a:r>
            <a:r>
              <a:rPr lang="en-US" sz="5400" dirty="0" smtClean="0">
                <a:solidFill>
                  <a:srgbClr val="003300"/>
                </a:solidFill>
                <a:latin typeface="Franklin Gothic Medium"/>
                <a:cs typeface="Franklin Gothic Medium"/>
              </a:rPr>
              <a:t>Experience</a:t>
            </a:r>
            <a:r>
              <a:rPr lang="en-US" sz="5400" dirty="0">
                <a:solidFill>
                  <a:srgbClr val="003300"/>
                </a:solidFill>
                <a:latin typeface="Franklin Gothic Medium"/>
                <a:cs typeface="Franklin Gothic Medium"/>
              </a:rPr>
              <a:t>?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239022" y="1253469"/>
            <a:ext cx="4539873" cy="4141345"/>
            <a:chOff x="4239022" y="1253469"/>
            <a:chExt cx="4539873" cy="4141345"/>
          </a:xfrm>
        </p:grpSpPr>
        <p:sp>
          <p:nvSpPr>
            <p:cNvPr id="8" name="Curved Up Ribbon 7"/>
            <p:cNvSpPr/>
            <p:nvPr/>
          </p:nvSpPr>
          <p:spPr>
            <a:xfrm flipH="1">
              <a:off x="6964528" y="3723134"/>
              <a:ext cx="1814367" cy="998100"/>
            </a:xfrm>
            <a:prstGeom prst="ellipseRibbon2">
              <a:avLst>
                <a:gd name="adj1" fmla="val 12303"/>
                <a:gd name="adj2" fmla="val 74090"/>
                <a:gd name="adj3" fmla="val 18913"/>
              </a:avLst>
            </a:prstGeom>
            <a:solidFill>
              <a:srgbClr val="FFFFFF"/>
            </a:solidFill>
            <a:ln w="9525" cmpd="sng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Curved Up Ribbon 5"/>
            <p:cNvSpPr/>
            <p:nvPr/>
          </p:nvSpPr>
          <p:spPr>
            <a:xfrm>
              <a:off x="4239022" y="3723134"/>
              <a:ext cx="1814367" cy="998100"/>
            </a:xfrm>
            <a:prstGeom prst="ellipseRibbon2">
              <a:avLst>
                <a:gd name="adj1" fmla="val 12303"/>
                <a:gd name="adj2" fmla="val 74090"/>
                <a:gd name="adj3" fmla="val 18913"/>
              </a:avLst>
            </a:prstGeom>
            <a:solidFill>
              <a:srgbClr val="FFFFFF"/>
            </a:solidFill>
            <a:ln w="9525" cmpd="sng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4841065" y="1517356"/>
              <a:ext cx="3340083" cy="3340083"/>
            </a:xfrm>
            <a:prstGeom prst="ellipse">
              <a:avLst/>
            </a:prstGeom>
            <a:solidFill>
              <a:srgbClr val="FFFFFF"/>
            </a:solidFill>
            <a:ln w="9525" cmpd="sng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436953" y="1253469"/>
              <a:ext cx="4141345" cy="41413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26873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519589605"/>
              </p:ext>
            </p:extLst>
          </p:nvPr>
        </p:nvGraphicFramePr>
        <p:xfrm>
          <a:off x="4790237" y="1499604"/>
          <a:ext cx="3884372" cy="53583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7189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High Risk HMO Patients </a:t>
            </a:r>
            <a:br>
              <a:rPr lang="en-US" dirty="0" smtClean="0"/>
            </a:br>
            <a:r>
              <a:rPr lang="en-US" dirty="0" smtClean="0"/>
              <a:t>Fared Poorly in the RAND Experiment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82888" y="6053193"/>
            <a:ext cx="5261114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  <a:latin typeface="Franklin Gothic Book" pitchFamily="34" charset="0"/>
              </a:rPr>
              <a:t>Source: RAND Health Insurance Experiment, Lancet 1988;1:1017</a:t>
            </a:r>
          </a:p>
          <a:p>
            <a:pPr algn="r"/>
            <a:r>
              <a:rPr lang="en-US" sz="1400" dirty="0" smtClean="0">
                <a:solidFill>
                  <a:schemeClr val="bg2"/>
                </a:solidFill>
                <a:latin typeface="Franklin Gothic Book" pitchFamily="34" charset="0"/>
              </a:rPr>
              <a:t>Note: High Risk = 20% of population with lowest income</a:t>
            </a:r>
          </a:p>
          <a:p>
            <a:pPr algn="r"/>
            <a:r>
              <a:rPr lang="en-US" sz="1400" dirty="0" smtClean="0">
                <a:solidFill>
                  <a:schemeClr val="bg2"/>
                </a:solidFill>
                <a:latin typeface="Franklin Gothic Book" pitchFamily="34" charset="0"/>
              </a:rPr>
              <a:t> + highest medical risk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862419441"/>
              </p:ext>
            </p:extLst>
          </p:nvPr>
        </p:nvGraphicFramePr>
        <p:xfrm>
          <a:off x="292608" y="1499604"/>
          <a:ext cx="3884372" cy="53583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6"/>
          <p:cNvSpPr/>
          <p:nvPr/>
        </p:nvSpPr>
        <p:spPr>
          <a:xfrm>
            <a:off x="3416202" y="5674870"/>
            <a:ext cx="270662" cy="270662"/>
          </a:xfrm>
          <a:prstGeom prst="rect">
            <a:avLst/>
          </a:prstGeom>
          <a:solidFill>
            <a:srgbClr val="800000"/>
          </a:solidFill>
          <a:ln w="9525" cmpd="sng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563475" y="5674870"/>
            <a:ext cx="270662" cy="270662"/>
          </a:xfrm>
          <a:prstGeom prst="rect">
            <a:avLst/>
          </a:prstGeom>
          <a:solidFill>
            <a:srgbClr val="005148"/>
          </a:solidFill>
          <a:ln w="9525" cmpd="sng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635658" y="5610146"/>
            <a:ext cx="7200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Franklin Gothic Book"/>
                <a:cs typeface="Franklin Gothic Book"/>
              </a:rPr>
              <a:t>HMO</a:t>
            </a:r>
            <a:endParaRPr lang="en-US" sz="2000" dirty="0">
              <a:latin typeface="Franklin Gothic Book"/>
              <a:cs typeface="Franklin Gothic Book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97562" y="5610146"/>
            <a:ext cx="23916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Franklin Gothic Book"/>
                <a:cs typeface="Franklin Gothic Book"/>
              </a:rPr>
              <a:t>Free Fee-For-Service</a:t>
            </a:r>
            <a:endParaRPr lang="en-US" sz="2000" dirty="0">
              <a:latin typeface="Franklin Gothic Book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260970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Investor-Owned HMOs</a:t>
            </a:r>
            <a:br>
              <a:rPr lang="en-US" dirty="0" smtClean="0"/>
            </a:br>
            <a:r>
              <a:rPr lang="en-US" dirty="0" smtClean="0"/>
              <a:t>Provide Lower Quality of Care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386937" y="6130139"/>
            <a:ext cx="5757065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600" dirty="0" smtClean="0">
                <a:solidFill>
                  <a:schemeClr val="bg2"/>
                </a:solidFill>
                <a:latin typeface="Franklin Gothic Book" pitchFamily="34" charset="0"/>
              </a:rPr>
              <a:t>Source: Himmelstein, Woolhandler &amp; Wolfe. </a:t>
            </a:r>
          </a:p>
          <a:p>
            <a:pPr algn="r"/>
            <a:r>
              <a:rPr lang="en-US" sz="1600" dirty="0" smtClean="0">
                <a:solidFill>
                  <a:schemeClr val="bg2"/>
                </a:solidFill>
                <a:latin typeface="Franklin Gothic Book" pitchFamily="34" charset="0"/>
              </a:rPr>
              <a:t>JAMA 1999; 282:159  </a:t>
            </a:r>
            <a:endParaRPr lang="en-US" sz="1600" dirty="0">
              <a:solidFill>
                <a:schemeClr val="bg2"/>
              </a:solidFill>
              <a:latin typeface="Franklin Gothic Book" pitchFamily="34" charset="0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798402368"/>
              </p:ext>
            </p:extLst>
          </p:nvPr>
        </p:nvGraphicFramePr>
        <p:xfrm>
          <a:off x="241402" y="1309421"/>
          <a:ext cx="8551468" cy="47695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5610763" y="5674870"/>
            <a:ext cx="270662" cy="270662"/>
          </a:xfrm>
          <a:prstGeom prst="rect">
            <a:avLst/>
          </a:prstGeom>
          <a:solidFill>
            <a:srgbClr val="800000"/>
          </a:solidFill>
          <a:ln w="9525" cmpd="sng">
            <a:solidFill>
              <a:srgbClr val="0051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663705" y="5674870"/>
            <a:ext cx="270662" cy="270662"/>
          </a:xfrm>
          <a:prstGeom prst="rect">
            <a:avLst/>
          </a:prstGeom>
          <a:solidFill>
            <a:srgbClr val="005148"/>
          </a:solidFill>
          <a:ln w="9525" cmpd="sng">
            <a:solidFill>
              <a:srgbClr val="0051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583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1898"/>
            <a:ext cx="9144000" cy="1143000"/>
          </a:xfrm>
        </p:spPr>
        <p:txBody>
          <a:bodyPr>
            <a:noAutofit/>
          </a:bodyPr>
          <a:lstStyle/>
          <a:p>
            <a:r>
              <a:rPr lang="en-US" sz="4000" dirty="0" smtClean="0"/>
              <a:t>For-Profit Medicare HMOs:</a:t>
            </a:r>
            <a:br>
              <a:rPr lang="en-US" sz="4000" dirty="0" smtClean="0"/>
            </a:br>
            <a:r>
              <a:rPr lang="en-US" sz="4000" dirty="0" smtClean="0"/>
              <a:t>Worse Quality Rheumatoid Arthritis Care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3386937" y="6007028"/>
            <a:ext cx="5757065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600" dirty="0" smtClean="0">
                <a:solidFill>
                  <a:schemeClr val="bg2"/>
                </a:solidFill>
                <a:latin typeface="Franklin Gothic Book" pitchFamily="34" charset="0"/>
              </a:rPr>
              <a:t>DMARD = Disease Modifying Agent</a:t>
            </a:r>
          </a:p>
          <a:p>
            <a:pPr algn="r"/>
            <a:r>
              <a:rPr lang="en-US" sz="1600" dirty="0">
                <a:solidFill>
                  <a:schemeClr val="bg2"/>
                </a:solidFill>
                <a:latin typeface="Franklin Gothic Book" pitchFamily="34" charset="0"/>
              </a:rPr>
              <a:t>R</a:t>
            </a:r>
            <a:r>
              <a:rPr lang="en-US" sz="1600" dirty="0" smtClean="0">
                <a:solidFill>
                  <a:schemeClr val="bg2"/>
                </a:solidFill>
                <a:latin typeface="Franklin Gothic Book" pitchFamily="34" charset="0"/>
              </a:rPr>
              <a:t>eceipt of DMARD is a HEDIS measure</a:t>
            </a:r>
          </a:p>
          <a:p>
            <a:pPr algn="r"/>
            <a:r>
              <a:rPr lang="en-US" sz="1600" dirty="0" smtClean="0">
                <a:solidFill>
                  <a:schemeClr val="bg2"/>
                </a:solidFill>
                <a:latin typeface="Franklin Gothic Book" pitchFamily="34" charset="0"/>
              </a:rPr>
              <a:t>Source: JAMA 2011;305:480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2311603"/>
            <a:ext cx="155813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Franklin Gothic Book"/>
                <a:cs typeface="Franklin Gothic Book"/>
              </a:rPr>
              <a:t>Percent of RA patients who received a DMARD</a:t>
            </a:r>
            <a:endParaRPr lang="en-US" sz="2000" dirty="0">
              <a:latin typeface="Franklin Gothic Book"/>
              <a:cs typeface="Franklin Gothic Book"/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812798196"/>
              </p:ext>
            </p:extLst>
          </p:nvPr>
        </p:nvGraphicFramePr>
        <p:xfrm>
          <a:off x="1609344" y="1397000"/>
          <a:ext cx="7132320" cy="4638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11242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Chart bld="seriesEl"/>
        </p:bldSub>
      </p:bldGraphic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HMO CEO’s 2011 Pay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386937" y="6253249"/>
            <a:ext cx="575706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600" dirty="0" smtClean="0">
                <a:solidFill>
                  <a:schemeClr val="bg2"/>
                </a:solidFill>
                <a:latin typeface="Franklin Gothic Book" pitchFamily="34" charset="0"/>
              </a:rPr>
              <a:t>Source: AFL/CIO CEO Pay database</a:t>
            </a:r>
          </a:p>
        </p:txBody>
      </p:sp>
      <p:sp>
        <p:nvSpPr>
          <p:cNvPr id="4" name="Rectangle 3"/>
          <p:cNvSpPr/>
          <p:nvPr/>
        </p:nvSpPr>
        <p:spPr>
          <a:xfrm>
            <a:off x="347472" y="1448409"/>
            <a:ext cx="2611526" cy="2018996"/>
          </a:xfrm>
          <a:prstGeom prst="rect">
            <a:avLst/>
          </a:prstGeom>
          <a:solidFill>
            <a:schemeClr val="bg1"/>
          </a:solidFill>
          <a:ln w="9525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Franklin Gothic Medium" pitchFamily="34" charset="0"/>
              </a:rPr>
              <a:t>David </a:t>
            </a:r>
            <a:r>
              <a:rPr lang="en-US" sz="2400" dirty="0" err="1" smtClean="0">
                <a:solidFill>
                  <a:schemeClr val="tx1"/>
                </a:solidFill>
                <a:latin typeface="Franklin Gothic Medium" pitchFamily="34" charset="0"/>
              </a:rPr>
              <a:t>Cordani</a:t>
            </a:r>
            <a:endParaRPr lang="en-US" sz="2400" dirty="0">
              <a:solidFill>
                <a:schemeClr val="tx1"/>
              </a:solidFill>
              <a:latin typeface="Franklin Gothic Medium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83305" y="1448409"/>
            <a:ext cx="2611526" cy="2018996"/>
          </a:xfrm>
          <a:prstGeom prst="rect">
            <a:avLst/>
          </a:prstGeom>
          <a:solidFill>
            <a:schemeClr val="bg1"/>
          </a:solidFill>
          <a:ln w="9525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Franklin Gothic Medium" pitchFamily="34" charset="0"/>
              </a:rPr>
              <a:t>Mark </a:t>
            </a:r>
            <a:r>
              <a:rPr lang="en-US" sz="2400" dirty="0" err="1" smtClean="0">
                <a:solidFill>
                  <a:schemeClr val="tx1"/>
                </a:solidFill>
                <a:latin typeface="Franklin Gothic Medium" pitchFamily="34" charset="0"/>
              </a:rPr>
              <a:t>Bertolini</a:t>
            </a:r>
            <a:endParaRPr lang="en-US" sz="2400" dirty="0">
              <a:solidFill>
                <a:schemeClr val="tx1"/>
              </a:solidFill>
              <a:latin typeface="Franklin Gothic Medium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219139" y="1448409"/>
            <a:ext cx="2611526" cy="2018996"/>
          </a:xfrm>
          <a:prstGeom prst="rect">
            <a:avLst/>
          </a:prstGeom>
          <a:solidFill>
            <a:schemeClr val="bg1"/>
          </a:solidFill>
          <a:ln w="9525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Franklin Gothic Medium" pitchFamily="34" charset="0"/>
              </a:rPr>
              <a:t>Allen Wise</a:t>
            </a:r>
            <a:endParaRPr lang="en-US" sz="2400" dirty="0">
              <a:solidFill>
                <a:schemeClr val="tx1"/>
              </a:solidFill>
              <a:latin typeface="Franklin Gothic Medium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7472" y="3689299"/>
            <a:ext cx="2611526" cy="2018996"/>
          </a:xfrm>
          <a:prstGeom prst="rect">
            <a:avLst/>
          </a:prstGeom>
          <a:solidFill>
            <a:schemeClr val="bg1"/>
          </a:solidFill>
          <a:ln w="9525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Franklin Gothic Medium" pitchFamily="34" charset="0"/>
              </a:rPr>
              <a:t>Steve </a:t>
            </a:r>
            <a:r>
              <a:rPr lang="en-US" sz="2400" dirty="0" err="1" smtClean="0">
                <a:solidFill>
                  <a:schemeClr val="tx1"/>
                </a:solidFill>
                <a:latin typeface="Franklin Gothic Medium" pitchFamily="34" charset="0"/>
              </a:rPr>
              <a:t>Hemsley</a:t>
            </a:r>
            <a:endParaRPr lang="en-US" sz="2400" dirty="0">
              <a:solidFill>
                <a:schemeClr val="tx1"/>
              </a:solidFill>
              <a:latin typeface="Franklin Gothic Medium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83305" y="3689299"/>
            <a:ext cx="2611526" cy="2018996"/>
          </a:xfrm>
          <a:prstGeom prst="rect">
            <a:avLst/>
          </a:prstGeom>
          <a:solidFill>
            <a:schemeClr val="bg1"/>
          </a:solidFill>
          <a:ln w="9525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Franklin Gothic Medium" pitchFamily="34" charset="0"/>
              </a:rPr>
              <a:t>Michael </a:t>
            </a:r>
            <a:r>
              <a:rPr lang="en-US" sz="2400" dirty="0" err="1" smtClean="0">
                <a:solidFill>
                  <a:schemeClr val="tx1"/>
                </a:solidFill>
                <a:latin typeface="Franklin Gothic Medium" pitchFamily="34" charset="0"/>
              </a:rPr>
              <a:t>McCallister</a:t>
            </a:r>
            <a:endParaRPr lang="en-US" sz="2400" dirty="0">
              <a:solidFill>
                <a:schemeClr val="tx1"/>
              </a:solidFill>
              <a:latin typeface="Franklin Gothic Medium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219139" y="3689299"/>
            <a:ext cx="2611526" cy="2018996"/>
          </a:xfrm>
          <a:prstGeom prst="rect">
            <a:avLst/>
          </a:prstGeom>
          <a:solidFill>
            <a:schemeClr val="bg1"/>
          </a:solidFill>
          <a:ln w="9525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Franklin Gothic Medium" pitchFamily="34" charset="0"/>
              </a:rPr>
              <a:t>Angela </a:t>
            </a:r>
            <a:r>
              <a:rPr lang="en-US" sz="2400" dirty="0" err="1" smtClean="0">
                <a:solidFill>
                  <a:schemeClr val="tx1"/>
                </a:solidFill>
                <a:latin typeface="Franklin Gothic Medium" pitchFamily="34" charset="0"/>
              </a:rPr>
              <a:t>Braly</a:t>
            </a:r>
            <a:endParaRPr lang="en-US" sz="2400" dirty="0">
              <a:solidFill>
                <a:schemeClr val="tx1"/>
              </a:solidFill>
              <a:latin typeface="Franklin Gothic Medium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32205" y="2077421"/>
            <a:ext cx="148156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Franklin Gothic Medium" pitchFamily="34" charset="0"/>
              </a:rPr>
              <a:t>Cigna</a:t>
            </a:r>
          </a:p>
          <a:p>
            <a:pPr algn="ctr"/>
            <a:r>
              <a:rPr lang="en-US" sz="2800" dirty="0" smtClean="0">
                <a:latin typeface="Franklin Gothic Medium" pitchFamily="34" charset="0"/>
              </a:rPr>
              <a:t>$19.1 Million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411883" y="2077421"/>
            <a:ext cx="148156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Franklin Gothic Medium" pitchFamily="34" charset="0"/>
              </a:rPr>
              <a:t>Aetna</a:t>
            </a:r>
          </a:p>
          <a:p>
            <a:pPr algn="ctr"/>
            <a:r>
              <a:rPr lang="en-US" sz="2800" dirty="0" smtClean="0">
                <a:latin typeface="Franklin Gothic Medium" pitchFamily="34" charset="0"/>
              </a:rPr>
              <a:t>$10.6 Million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365357" y="2077421"/>
            <a:ext cx="148156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Franklin Gothic Medium" pitchFamily="34" charset="0"/>
              </a:rPr>
              <a:t>Coventry</a:t>
            </a:r>
          </a:p>
          <a:p>
            <a:pPr algn="ctr"/>
            <a:r>
              <a:rPr lang="en-US" sz="2800" dirty="0" smtClean="0">
                <a:latin typeface="Franklin Gothic Medium" pitchFamily="34" charset="0"/>
              </a:rPr>
              <a:t>$13.0</a:t>
            </a:r>
          </a:p>
          <a:p>
            <a:pPr algn="ctr"/>
            <a:r>
              <a:rPr lang="en-US" sz="2800" dirty="0" smtClean="0">
                <a:latin typeface="Franklin Gothic Medium" pitchFamily="34" charset="0"/>
              </a:rPr>
              <a:t>Million</a:t>
            </a:r>
          </a:p>
        </p:txBody>
      </p:sp>
      <p:pic>
        <p:nvPicPr>
          <p:cNvPr id="17" name="Picture 16" descr="Hemsley, Steve - United Healthcare.jpg"/>
          <p:cNvPicPr>
            <a:picLocks noChangeAspect="1"/>
          </p:cNvPicPr>
          <p:nvPr/>
        </p:nvPicPr>
        <p:blipFill>
          <a:blip r:embed="rId2" cstate="print"/>
          <a:srcRect r="18570"/>
          <a:stretch>
            <a:fillRect/>
          </a:stretch>
        </p:blipFill>
        <p:spPr>
          <a:xfrm>
            <a:off x="462342" y="4286708"/>
            <a:ext cx="1093526" cy="132275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TextBox 17"/>
          <p:cNvSpPr txBox="1"/>
          <p:nvPr/>
        </p:nvSpPr>
        <p:spPr>
          <a:xfrm>
            <a:off x="1498196" y="4337696"/>
            <a:ext cx="148156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Franklin Gothic Medium" pitchFamily="34" charset="0"/>
              </a:rPr>
              <a:t>United HC</a:t>
            </a:r>
          </a:p>
          <a:p>
            <a:pPr algn="ctr"/>
            <a:r>
              <a:rPr lang="en-US" sz="2800" dirty="0" smtClean="0">
                <a:latin typeface="Franklin Gothic Medium" pitchFamily="34" charset="0"/>
              </a:rPr>
              <a:t>$13.4 Million</a:t>
            </a:r>
          </a:p>
        </p:txBody>
      </p:sp>
      <p:pic>
        <p:nvPicPr>
          <p:cNvPr id="19" name="Picture 18" descr="McCallister, Michael - Humana.jpg"/>
          <p:cNvPicPr>
            <a:picLocks noChangeAspect="1"/>
          </p:cNvPicPr>
          <p:nvPr/>
        </p:nvPicPr>
        <p:blipFill>
          <a:blip r:embed="rId3" cstate="print"/>
          <a:srcRect l="10964" t="4535" r="15176" b="14218"/>
          <a:stretch>
            <a:fillRect/>
          </a:stretch>
        </p:blipFill>
        <p:spPr>
          <a:xfrm>
            <a:off x="3396847" y="4277677"/>
            <a:ext cx="1065425" cy="133178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4432055" y="4337696"/>
            <a:ext cx="148156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Franklin Gothic Medium" pitchFamily="34" charset="0"/>
              </a:rPr>
              <a:t>Humana</a:t>
            </a:r>
          </a:p>
          <a:p>
            <a:pPr algn="ctr"/>
            <a:r>
              <a:rPr lang="en-US" sz="2800" dirty="0" smtClean="0">
                <a:latin typeface="Franklin Gothic Medium" pitchFamily="34" charset="0"/>
              </a:rPr>
              <a:t>$7.3 Million</a:t>
            </a:r>
          </a:p>
        </p:txBody>
      </p:sp>
      <p:pic>
        <p:nvPicPr>
          <p:cNvPr id="21" name="Picture 20" descr="Braly, Angela - Wellpoint.jpg"/>
          <p:cNvPicPr>
            <a:picLocks noChangeAspect="1"/>
          </p:cNvPicPr>
          <p:nvPr/>
        </p:nvPicPr>
        <p:blipFill>
          <a:blip r:embed="rId4" cstate="print"/>
          <a:srcRect l="10810" r="27519" b="6709"/>
          <a:stretch>
            <a:fillRect/>
          </a:stretch>
        </p:blipFill>
        <p:spPr>
          <a:xfrm>
            <a:off x="6336817" y="4285755"/>
            <a:ext cx="1250065" cy="132370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" name="TextBox 21"/>
          <p:cNvSpPr txBox="1"/>
          <p:nvPr/>
        </p:nvSpPr>
        <p:spPr>
          <a:xfrm>
            <a:off x="7475732" y="4337696"/>
            <a:ext cx="148156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atin typeface="Franklin Gothic Medium" pitchFamily="34" charset="0"/>
              </a:rPr>
              <a:t>Wellpoint</a:t>
            </a:r>
            <a:endParaRPr lang="en-US" sz="2000" dirty="0" smtClean="0">
              <a:latin typeface="Franklin Gothic Medium" pitchFamily="34" charset="0"/>
            </a:endParaRPr>
          </a:p>
          <a:p>
            <a:pPr algn="ctr"/>
            <a:r>
              <a:rPr lang="en-US" sz="2800" dirty="0" smtClean="0">
                <a:latin typeface="Franklin Gothic Medium" pitchFamily="34" charset="0"/>
              </a:rPr>
              <a:t>$13.3 Million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342" y="2046915"/>
            <a:ext cx="907399" cy="132588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6"/>
          <a:srcRect l="9218" r="5984" b="16014"/>
          <a:stretch/>
        </p:blipFill>
        <p:spPr>
          <a:xfrm>
            <a:off x="3396847" y="2040942"/>
            <a:ext cx="949457" cy="1316736"/>
          </a:xfrm>
          <a:prstGeom prst="rect">
            <a:avLst/>
          </a:prstGeom>
          <a:ln>
            <a:solidFill>
              <a:srgbClr val="0033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7"/>
          <a:srcRect b="10036"/>
          <a:stretch/>
        </p:blipFill>
        <p:spPr>
          <a:xfrm>
            <a:off x="6336817" y="2040942"/>
            <a:ext cx="983591" cy="1325880"/>
          </a:xfrm>
          <a:prstGeom prst="rect">
            <a:avLst/>
          </a:prstGeom>
          <a:ln>
            <a:solidFill>
              <a:srgbClr val="0033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51066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Lack of Insurance </a:t>
            </a:r>
            <a:br>
              <a:rPr lang="en-US" dirty="0" smtClean="0"/>
            </a:br>
            <a:r>
              <a:rPr lang="en-US" dirty="0" smtClean="0"/>
              <a:t>Kills 44,798 US Adults Annually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5736517"/>
              </p:ext>
            </p:extLst>
          </p:nvPr>
        </p:nvGraphicFramePr>
        <p:xfrm>
          <a:off x="603504" y="1463038"/>
          <a:ext cx="7936992" cy="4395895"/>
        </p:xfrm>
        <a:graphic>
          <a:graphicData uri="http://schemas.openxmlformats.org/drawingml/2006/table">
            <a:tbl>
              <a:tblPr firstRow="1" lastRow="1" bandRow="1">
                <a:tableStyleId>{073A0DAA-6AF3-43AB-8588-CEC1D06C72B9}</a:tableStyleId>
              </a:tblPr>
              <a:tblGrid>
                <a:gridCol w="2645664"/>
                <a:gridCol w="2645664"/>
                <a:gridCol w="2645664"/>
              </a:tblGrid>
              <a:tr h="62798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Franklin Gothic Medium" pitchFamily="34" charset="0"/>
                        </a:rPr>
                        <a:t>State</a:t>
                      </a:r>
                      <a:endParaRPr lang="en-US" sz="2400" dirty="0">
                        <a:latin typeface="Franklin Gothic Medium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Franklin Gothic Medium" pitchFamily="34" charset="0"/>
                        </a:rPr>
                        <a:t>Percent Uninsured</a:t>
                      </a:r>
                      <a:endParaRPr lang="en-US" sz="2400" dirty="0">
                        <a:latin typeface="Franklin Gothic Medium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Franklin Gothic Medium" pitchFamily="34" charset="0"/>
                        </a:rPr>
                        <a:t>Excess Deaths</a:t>
                      </a:r>
                      <a:endParaRPr lang="en-US" sz="2400" dirty="0">
                        <a:latin typeface="Franklin Gothic Medium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62798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Franklin Gothic Book" pitchFamily="34" charset="0"/>
                        </a:rPr>
                        <a:t>California</a:t>
                      </a:r>
                      <a:endParaRPr lang="en-US" sz="2400" dirty="0">
                        <a:latin typeface="Franklin Gothic Book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Franklin Gothic Book" pitchFamily="34" charset="0"/>
                        </a:rPr>
                        <a:t>23.9%</a:t>
                      </a:r>
                      <a:endParaRPr lang="en-US" sz="2400" dirty="0">
                        <a:latin typeface="Franklin Gothic Book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Franklin Gothic Book" pitchFamily="34" charset="0"/>
                        </a:rPr>
                        <a:t>5,302</a:t>
                      </a:r>
                      <a:endParaRPr lang="en-US" sz="2400" dirty="0">
                        <a:latin typeface="Franklin Gothic Book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2798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Franklin Gothic Book" pitchFamily="34" charset="0"/>
                        </a:rPr>
                        <a:t>Texas</a:t>
                      </a:r>
                      <a:endParaRPr lang="en-US" sz="2400" dirty="0">
                        <a:latin typeface="Franklin Gothic Book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Franklin Gothic Book" pitchFamily="34" charset="0"/>
                        </a:rPr>
                        <a:t>29.7%</a:t>
                      </a:r>
                      <a:endParaRPr lang="en-US" sz="2400" dirty="0">
                        <a:latin typeface="Franklin Gothic Book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Franklin Gothic Book" pitchFamily="34" charset="0"/>
                        </a:rPr>
                        <a:t>4,675</a:t>
                      </a:r>
                      <a:endParaRPr lang="en-US" sz="2400" dirty="0">
                        <a:latin typeface="Franklin Gothic Book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2798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Franklin Gothic Book" pitchFamily="34" charset="0"/>
                        </a:rPr>
                        <a:t>Florida</a:t>
                      </a:r>
                      <a:endParaRPr lang="en-US" sz="2400" dirty="0">
                        <a:latin typeface="Franklin Gothic Book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Franklin Gothic Book" pitchFamily="34" charset="0"/>
                        </a:rPr>
                        <a:t>26.0%</a:t>
                      </a:r>
                      <a:endParaRPr lang="en-US" sz="2400" dirty="0">
                        <a:latin typeface="Franklin Gothic Book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Franklin Gothic Book" pitchFamily="34" charset="0"/>
                        </a:rPr>
                        <a:t>3,925</a:t>
                      </a:r>
                      <a:endParaRPr lang="en-US" sz="2400" dirty="0">
                        <a:latin typeface="Franklin Gothic Book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2798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Franklin Gothic Book" pitchFamily="34" charset="0"/>
                        </a:rPr>
                        <a:t>New York</a:t>
                      </a:r>
                      <a:endParaRPr lang="en-US" sz="2400" dirty="0">
                        <a:latin typeface="Franklin Gothic Book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Franklin Gothic Book" pitchFamily="34" charset="0"/>
                        </a:rPr>
                        <a:t>17.5%</a:t>
                      </a:r>
                      <a:endParaRPr lang="en-US" sz="2400" dirty="0">
                        <a:latin typeface="Franklin Gothic Book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Franklin Gothic Book" pitchFamily="34" charset="0"/>
                        </a:rPr>
                        <a:t>2,254</a:t>
                      </a:r>
                      <a:endParaRPr lang="en-US" sz="2400" dirty="0">
                        <a:latin typeface="Franklin Gothic Book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2798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Franklin Gothic Book" pitchFamily="34" charset="0"/>
                        </a:rPr>
                        <a:t>Georgia</a:t>
                      </a:r>
                      <a:endParaRPr lang="en-US" sz="2400" dirty="0">
                        <a:latin typeface="Franklin Gothic Book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Franklin Gothic Book" pitchFamily="34" charset="0"/>
                        </a:rPr>
                        <a:t>23.6%</a:t>
                      </a:r>
                      <a:endParaRPr lang="en-US" sz="2400" dirty="0">
                        <a:latin typeface="Franklin Gothic Book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Franklin Gothic Book" pitchFamily="34" charset="0"/>
                        </a:rPr>
                        <a:t>1,841</a:t>
                      </a:r>
                      <a:endParaRPr lang="en-US" sz="2400" dirty="0">
                        <a:latin typeface="Franklin Gothic Book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2798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Franklin Gothic Medium" pitchFamily="34" charset="0"/>
                        </a:rPr>
                        <a:t>USA</a:t>
                      </a:r>
                      <a:endParaRPr lang="en-US" sz="2400" dirty="0">
                        <a:latin typeface="Franklin Gothic Medium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14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Franklin Gothic Medium" pitchFamily="34" charset="0"/>
                        </a:rPr>
                        <a:t>15.3%</a:t>
                      </a:r>
                      <a:endParaRPr lang="en-US" sz="2400" dirty="0">
                        <a:latin typeface="Franklin Gothic Medium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14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Franklin Gothic Medium" pitchFamily="34" charset="0"/>
                        </a:rPr>
                        <a:t>44,798</a:t>
                      </a:r>
                      <a:endParaRPr lang="en-US" sz="2400" dirty="0">
                        <a:latin typeface="Franklin Gothic Medium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148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423515" y="6130138"/>
            <a:ext cx="572048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600" dirty="0" smtClean="0">
                <a:solidFill>
                  <a:schemeClr val="bg2"/>
                </a:solidFill>
                <a:latin typeface="Franklin Gothic Book" pitchFamily="34" charset="0"/>
              </a:rPr>
              <a:t>Source: </a:t>
            </a:r>
            <a:r>
              <a:rPr lang="en-US" sz="1600" dirty="0" err="1" smtClean="0">
                <a:solidFill>
                  <a:schemeClr val="bg2"/>
                </a:solidFill>
                <a:latin typeface="Franklin Gothic Book" pitchFamily="34" charset="0"/>
              </a:rPr>
              <a:t>Wilper</a:t>
            </a:r>
            <a:r>
              <a:rPr lang="en-US" sz="1600" dirty="0" smtClean="0">
                <a:solidFill>
                  <a:schemeClr val="bg2"/>
                </a:solidFill>
                <a:latin typeface="Franklin Gothic Book" pitchFamily="34" charset="0"/>
              </a:rPr>
              <a:t> et al. Am J Public Health 2009. </a:t>
            </a:r>
          </a:p>
          <a:p>
            <a:pPr algn="r"/>
            <a:r>
              <a:rPr lang="en-US" sz="1600" dirty="0" smtClean="0">
                <a:solidFill>
                  <a:schemeClr val="bg2"/>
                </a:solidFill>
                <a:latin typeface="Franklin Gothic Book" pitchFamily="34" charset="0"/>
              </a:rPr>
              <a:t>State tabulations by author</a:t>
            </a:r>
            <a:endParaRPr lang="en-US" sz="1600" dirty="0">
              <a:solidFill>
                <a:schemeClr val="bg2"/>
              </a:solidFill>
              <a:latin typeface="Franklin Gothic 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2220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71898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HMO Overhead, 2012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386937" y="6007028"/>
            <a:ext cx="5757065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600" dirty="0" smtClean="0">
                <a:solidFill>
                  <a:schemeClr val="bg2"/>
                </a:solidFill>
                <a:latin typeface="Franklin Gothic Book" pitchFamily="34" charset="0"/>
              </a:rPr>
              <a:t>SEC Filings/Reports to Shareholders. Data for Q1 or Q2</a:t>
            </a:r>
          </a:p>
          <a:p>
            <a:pPr algn="r"/>
            <a:r>
              <a:rPr lang="en-US" sz="1600" dirty="0" smtClean="0">
                <a:solidFill>
                  <a:schemeClr val="bg2"/>
                </a:solidFill>
                <a:latin typeface="Franklin Gothic Book" pitchFamily="34" charset="0"/>
              </a:rPr>
              <a:t>Calculated as 100% – Medical Loss Ratio</a:t>
            </a:r>
          </a:p>
          <a:p>
            <a:pPr algn="r"/>
            <a:r>
              <a:rPr lang="en-US" sz="1600" dirty="0" smtClean="0">
                <a:solidFill>
                  <a:schemeClr val="bg2"/>
                </a:solidFill>
                <a:latin typeface="Franklin Gothic Book" pitchFamily="34" charset="0"/>
              </a:rPr>
              <a:t>Note Medicare/Medicaid enrollees included in some figures </a:t>
            </a:r>
            <a:endParaRPr lang="en-US" sz="1600" dirty="0">
              <a:solidFill>
                <a:schemeClr val="bg2"/>
              </a:solidFill>
              <a:latin typeface="Franklin Gothic Book" pitchFamily="34" charset="0"/>
            </a:endParaRP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505094505"/>
              </p:ext>
            </p:extLst>
          </p:nvPr>
        </p:nvGraphicFramePr>
        <p:xfrm>
          <a:off x="248717" y="1309420"/>
          <a:ext cx="8588045" cy="49450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49438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5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148" y="2299129"/>
            <a:ext cx="5452661" cy="1477963"/>
          </a:xfrm>
        </p:spPr>
        <p:txBody>
          <a:bodyPr>
            <a:noAutofit/>
          </a:bodyPr>
          <a:lstStyle/>
          <a:p>
            <a:r>
              <a:rPr lang="en-US" sz="6000" dirty="0">
                <a:latin typeface="Franklin Gothic Medium"/>
                <a:cs typeface="Franklin Gothic Medium"/>
              </a:rPr>
              <a:t>Spinning the Research Findings </a:t>
            </a:r>
            <a:r>
              <a:rPr lang="en-US" sz="6000" dirty="0" smtClean="0">
                <a:latin typeface="Franklin Gothic Medium"/>
                <a:cs typeface="Franklin Gothic Medium"/>
              </a:rPr>
              <a:t/>
            </a:r>
            <a:br>
              <a:rPr lang="en-US" sz="6000" dirty="0" smtClean="0">
                <a:latin typeface="Franklin Gothic Medium"/>
                <a:cs typeface="Franklin Gothic Medium"/>
              </a:rPr>
            </a:br>
            <a:r>
              <a:rPr lang="en-US" sz="6000" dirty="0" smtClean="0">
                <a:latin typeface="Franklin Gothic Medium"/>
                <a:cs typeface="Franklin Gothic Medium"/>
              </a:rPr>
              <a:t>On </a:t>
            </a:r>
            <a:r>
              <a:rPr lang="en-US" sz="6000" dirty="0">
                <a:latin typeface="Franklin Gothic Medium"/>
                <a:cs typeface="Franklin Gothic Medium"/>
              </a:rPr>
              <a:t>ACO Costs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4997" y="791663"/>
            <a:ext cx="2956325" cy="449289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26730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3282" name="Picture 2" descr="ScreenHunter_09 Oc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842" b="9799"/>
          <a:stretch/>
        </p:blipFill>
        <p:spPr bwMode="auto">
          <a:xfrm>
            <a:off x="283466" y="1398905"/>
            <a:ext cx="5378306" cy="2435720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9139" name="Text Box 3"/>
          <p:cNvSpPr txBox="1">
            <a:spLocks noChangeArrowheads="1"/>
          </p:cNvSpPr>
          <p:nvPr/>
        </p:nvSpPr>
        <p:spPr bwMode="auto">
          <a:xfrm>
            <a:off x="304800" y="0"/>
            <a:ext cx="8458200" cy="1191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>
            <a:lvl1pPr defTabSz="828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828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828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828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828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>
              <a:buClr>
                <a:srgbClr val="000000"/>
              </a:buClr>
              <a:buSzPct val="45000"/>
              <a:buFont typeface="Wingdings" charset="0"/>
              <a:buNone/>
              <a:defRPr/>
            </a:pPr>
            <a:r>
              <a:rPr lang="en-US" sz="4400" dirty="0" smtClean="0">
                <a:solidFill>
                  <a:srgbClr val="003300"/>
                </a:solidFill>
                <a:latin typeface="Franklin Gothic Medium"/>
                <a:cs typeface="Franklin Gothic Medium"/>
              </a:rPr>
              <a:t>The Headline </a:t>
            </a:r>
          </a:p>
          <a:p>
            <a:pPr algn="ctr" eaLnBrk="1">
              <a:buClr>
                <a:srgbClr val="000000"/>
              </a:buClr>
              <a:buSzPct val="45000"/>
              <a:buFont typeface="Wingdings" charset="0"/>
              <a:buNone/>
              <a:defRPr/>
            </a:pPr>
            <a:r>
              <a:rPr lang="en-US" sz="2800" dirty="0" smtClean="0">
                <a:solidFill>
                  <a:srgbClr val="003300"/>
                </a:solidFill>
                <a:latin typeface="Franklin Gothic Medium"/>
                <a:cs typeface="Franklin Gothic Medium"/>
              </a:rPr>
              <a:t>On Massachusetts ACO Results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776398" y="6259097"/>
            <a:ext cx="43676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 smtClean="0">
                <a:solidFill>
                  <a:schemeClr val="bg1"/>
                </a:solidFill>
                <a:latin typeface="Franklin Gothic Book"/>
                <a:cs typeface="Franklin Gothic Book"/>
              </a:rPr>
              <a:t>Source: Song et al. Health Affairs 2012;31:1885</a:t>
            </a:r>
            <a:endParaRPr lang="en-US" sz="1600" dirty="0">
              <a:solidFill>
                <a:schemeClr val="bg1"/>
              </a:solidFill>
              <a:latin typeface="Franklin Gothic Book"/>
              <a:cs typeface="Franklin Gothic Book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59683" y="3532889"/>
            <a:ext cx="5764741" cy="1569660"/>
          </a:xfrm>
          <a:prstGeom prst="rect">
            <a:avLst/>
          </a:prstGeom>
          <a:solidFill>
            <a:srgbClr val="005148"/>
          </a:solidFill>
          <a:ln>
            <a:solidFill>
              <a:srgbClr val="0033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137160" rIns="91440" bIns="137160" rtlCol="0" anchor="ctr" anchorCtr="0">
            <a:spAutoFit/>
          </a:bodyPr>
          <a:lstStyle/>
          <a:p>
            <a:r>
              <a:rPr lang="en-US" sz="2800" dirty="0" smtClean="0">
                <a:solidFill>
                  <a:srgbClr val="EBF1DD"/>
                </a:solidFill>
                <a:latin typeface="Franklin Gothic Book"/>
                <a:cs typeface="Franklin Gothic Book"/>
              </a:rPr>
              <a:t>“Overall, participation in the contract over two years led to </a:t>
            </a:r>
            <a:r>
              <a:rPr lang="en-US" sz="2800" dirty="0" smtClean="0">
                <a:solidFill>
                  <a:srgbClr val="EBF1DD"/>
                </a:solidFill>
                <a:latin typeface="Franklin Gothic Medium"/>
                <a:cs typeface="Franklin Gothic Medium"/>
              </a:rPr>
              <a:t>savings</a:t>
            </a:r>
            <a:r>
              <a:rPr lang="en-US" sz="2800" dirty="0" smtClean="0">
                <a:solidFill>
                  <a:srgbClr val="EBF1DD"/>
                </a:solidFill>
                <a:latin typeface="Franklin Gothic Book"/>
                <a:cs typeface="Franklin Gothic Book"/>
              </a:rPr>
              <a:t> of 2.8% (1.9% in year 1 and 3.3% in year 2).</a:t>
            </a:r>
            <a:endParaRPr lang="en-US" sz="2800" dirty="0">
              <a:solidFill>
                <a:srgbClr val="EBF1DD"/>
              </a:solidFill>
              <a:latin typeface="Franklin Gothic Book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2598021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7338" y="249238"/>
            <a:ext cx="8639175" cy="1470025"/>
          </a:xfrm>
        </p:spPr>
        <p:txBody>
          <a:bodyPr>
            <a:normAutofit/>
          </a:bodyPr>
          <a:lstStyle/>
          <a:p>
            <a:r>
              <a:rPr lang="en-US" sz="7200" b="1" dirty="0" smtClean="0">
                <a:latin typeface="Franklin Gothic Medium"/>
                <a:cs typeface="Franklin Gothic Medium"/>
              </a:rPr>
              <a:t>But</a:t>
            </a:r>
            <a:r>
              <a:rPr lang="en-US" sz="5400" dirty="0" smtClean="0">
                <a:latin typeface="Franklin Gothic Medium"/>
                <a:cs typeface="Franklin Gothic Medium"/>
              </a:rPr>
              <a:t> </a:t>
            </a:r>
            <a:r>
              <a:rPr lang="en-US" sz="4400" dirty="0">
                <a:latin typeface="Franklin Gothic Medium"/>
                <a:cs typeface="Franklin Gothic Medium"/>
              </a:rPr>
              <a:t>Buried in the Text</a:t>
            </a:r>
            <a:endParaRPr lang="en-US" sz="5400" dirty="0">
              <a:latin typeface="Franklin Gothic Medium"/>
              <a:cs typeface="Franklin Gothic Medium"/>
            </a:endParaRPr>
          </a:p>
        </p:txBody>
      </p:sp>
      <p:sp>
        <p:nvSpPr>
          <p:cNvPr id="3543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94462" y="1600979"/>
            <a:ext cx="7924818" cy="2934600"/>
          </a:xfrm>
        </p:spPr>
        <p:txBody>
          <a:bodyPr>
            <a:noAutofit/>
          </a:bodyPr>
          <a:lstStyle/>
          <a:p>
            <a:pPr algn="l">
              <a:spcAft>
                <a:spcPts val="1800"/>
              </a:spcAft>
            </a:pPr>
            <a:r>
              <a:rPr lang="en-US" sz="2400" dirty="0">
                <a:solidFill>
                  <a:srgbClr val="003300"/>
                </a:solidFill>
                <a:latin typeface="Franklin Gothic Book"/>
                <a:cs typeface="Franklin Gothic Book"/>
              </a:rPr>
              <a:t> </a:t>
            </a:r>
            <a:r>
              <a:rPr lang="ja-JP" altLang="en-US" sz="2400" dirty="0">
                <a:solidFill>
                  <a:srgbClr val="003300"/>
                </a:solidFill>
                <a:latin typeface="Franklin Gothic Book"/>
                <a:cs typeface="Franklin Gothic Book"/>
              </a:rPr>
              <a:t>“</a:t>
            </a:r>
            <a:r>
              <a:rPr lang="en-US" altLang="ja-JP" sz="2400" dirty="0">
                <a:solidFill>
                  <a:srgbClr val="003300"/>
                </a:solidFill>
                <a:latin typeface="Franklin Gothic Book"/>
                <a:cs typeface="Franklin Gothic Book"/>
              </a:rPr>
              <a:t>Our findings do not imply that overall spending fell. . . . [because] </a:t>
            </a:r>
            <a:r>
              <a:rPr lang="en-US" altLang="ja-JP" sz="2400" dirty="0" smtClean="0">
                <a:solidFill>
                  <a:srgbClr val="003300"/>
                </a:solidFill>
                <a:latin typeface="Franklin Gothic Book"/>
                <a:cs typeface="Franklin Gothic Book"/>
              </a:rPr>
              <a:t>ten </a:t>
            </a:r>
            <a:r>
              <a:rPr lang="en-US" altLang="ja-JP" sz="2400" dirty="0">
                <a:solidFill>
                  <a:srgbClr val="003300"/>
                </a:solidFill>
                <a:latin typeface="Franklin Gothic Book"/>
                <a:cs typeface="Franklin Gothic Book"/>
              </a:rPr>
              <a:t>of the eleven organizations [earned] a budget surplus payment. . . . </a:t>
            </a:r>
            <a:endParaRPr lang="en-US" altLang="ja-JP" sz="2400" dirty="0" smtClean="0">
              <a:solidFill>
                <a:srgbClr val="003300"/>
              </a:solidFill>
              <a:latin typeface="Franklin Gothic Book"/>
              <a:cs typeface="Franklin Gothic Book"/>
            </a:endParaRPr>
          </a:p>
          <a:p>
            <a:pPr algn="l">
              <a:spcAft>
                <a:spcPts val="1800"/>
              </a:spcAft>
            </a:pPr>
            <a:r>
              <a:rPr lang="en-US" altLang="ja-JP" sz="2400" dirty="0" smtClean="0">
                <a:solidFill>
                  <a:srgbClr val="003300"/>
                </a:solidFill>
                <a:latin typeface="Franklin Gothic Book"/>
                <a:cs typeface="Franklin Gothic Book"/>
              </a:rPr>
              <a:t>“All </a:t>
            </a:r>
            <a:r>
              <a:rPr lang="en-US" altLang="ja-JP" sz="2400" dirty="0">
                <a:solidFill>
                  <a:srgbClr val="003300"/>
                </a:solidFill>
                <a:latin typeface="Franklin Gothic Book"/>
                <a:cs typeface="Franklin Gothic Book"/>
              </a:rPr>
              <a:t>organizations earned a 2010 quality bonus, and most received infrastructure support. </a:t>
            </a:r>
            <a:endParaRPr lang="en-US" altLang="ja-JP" sz="2400" dirty="0" smtClean="0">
              <a:solidFill>
                <a:srgbClr val="003300"/>
              </a:solidFill>
              <a:latin typeface="Franklin Gothic Book"/>
              <a:cs typeface="Franklin Gothic Book"/>
            </a:endParaRPr>
          </a:p>
          <a:p>
            <a:pPr algn="l">
              <a:spcAft>
                <a:spcPts val="1800"/>
              </a:spcAft>
            </a:pPr>
            <a:r>
              <a:rPr lang="en-US" altLang="ja-JP" sz="2400" dirty="0" smtClean="0">
                <a:solidFill>
                  <a:srgbClr val="003300"/>
                </a:solidFill>
                <a:latin typeface="Franklin Gothic Medium"/>
                <a:cs typeface="Franklin Gothic Medium"/>
              </a:rPr>
              <a:t>“This </a:t>
            </a:r>
            <a:r>
              <a:rPr lang="en-US" altLang="ja-JP" sz="2400" dirty="0">
                <a:solidFill>
                  <a:srgbClr val="003300"/>
                </a:solidFill>
                <a:latin typeface="Franklin Gothic Medium"/>
                <a:cs typeface="Franklin Gothic Medium"/>
              </a:rPr>
              <a:t>result makes it likely that total Blue Cross Blue Shield payments to groups in 2010 exceeded medical saving</a:t>
            </a:r>
            <a:r>
              <a:rPr lang="en-US" altLang="ja-JP" sz="2400" dirty="0">
                <a:solidFill>
                  <a:srgbClr val="003300"/>
                </a:solidFill>
                <a:latin typeface="Franklin Gothic Book"/>
                <a:cs typeface="Franklin Gothic Book"/>
              </a:rPr>
              <a:t>s.</a:t>
            </a:r>
            <a:r>
              <a:rPr lang="ja-JP" altLang="en-US" sz="2400" dirty="0" smtClean="0">
                <a:solidFill>
                  <a:srgbClr val="003300"/>
                </a:solidFill>
                <a:latin typeface="Franklin Gothic Book"/>
                <a:cs typeface="Franklin Gothic Book"/>
              </a:rPr>
              <a:t>”</a:t>
            </a:r>
            <a:r>
              <a:rPr lang="en-US" sz="2400" dirty="0" smtClean="0">
                <a:solidFill>
                  <a:srgbClr val="003300"/>
                </a:solidFill>
                <a:latin typeface="Franklin Gothic Book"/>
                <a:cs typeface="Franklin Gothic Book"/>
              </a:rPr>
              <a:t>       </a:t>
            </a:r>
            <a:endParaRPr lang="en-US" sz="2400" dirty="0">
              <a:solidFill>
                <a:srgbClr val="003300"/>
              </a:solidFill>
              <a:latin typeface="Franklin Gothic Book"/>
              <a:cs typeface="Franklin Gothic Book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76398" y="6259097"/>
            <a:ext cx="43676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 smtClean="0">
                <a:solidFill>
                  <a:schemeClr val="bg1"/>
                </a:solidFill>
                <a:latin typeface="Franklin Gothic Book"/>
                <a:cs typeface="Franklin Gothic Book"/>
              </a:rPr>
              <a:t>Source: Song et al. Health Affairs 2012;31:1885</a:t>
            </a:r>
            <a:endParaRPr lang="en-US" sz="1600" dirty="0">
              <a:solidFill>
                <a:schemeClr val="bg1"/>
              </a:solidFill>
              <a:latin typeface="Franklin Gothic Book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1135859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4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4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Rectangle 4"/>
          <p:cNvSpPr>
            <a:spLocks noGrp="1" noChangeArrowheads="1"/>
          </p:cNvSpPr>
          <p:nvPr>
            <p:ph type="title"/>
          </p:nvPr>
        </p:nvSpPr>
        <p:spPr>
          <a:xfrm>
            <a:off x="809507" y="2128996"/>
            <a:ext cx="7772400" cy="1143000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6000" dirty="0">
                <a:latin typeface="Franklin Gothic Medium"/>
                <a:cs typeface="Franklin Gothic Medium"/>
              </a:rPr>
              <a:t>ACOs = Medical </a:t>
            </a:r>
            <a:r>
              <a:rPr lang="en-US" sz="6000" dirty="0" smtClean="0">
                <a:latin typeface="Franklin Gothic Medium"/>
                <a:cs typeface="Franklin Gothic Medium"/>
              </a:rPr>
              <a:t>Practices </a:t>
            </a:r>
            <a:r>
              <a:rPr lang="en-US" sz="4400" dirty="0">
                <a:latin typeface="Franklin Gothic Medium"/>
                <a:cs typeface="Franklin Gothic Medium"/>
              </a:rPr>
              <a:t>Owned by </a:t>
            </a:r>
            <a:r>
              <a:rPr lang="en-US" sz="6000" dirty="0" smtClean="0">
                <a:latin typeface="Franklin Gothic Medium"/>
                <a:cs typeface="Franklin Gothic Medium"/>
              </a:rPr>
              <a:t/>
            </a:r>
            <a:br>
              <a:rPr lang="en-US" sz="6000" dirty="0" smtClean="0">
                <a:latin typeface="Franklin Gothic Medium"/>
                <a:cs typeface="Franklin Gothic Medium"/>
              </a:rPr>
            </a:br>
            <a:r>
              <a:rPr lang="en-US" sz="6000" dirty="0" smtClean="0">
                <a:latin typeface="Franklin Gothic Medium"/>
                <a:cs typeface="Franklin Gothic Medium"/>
              </a:rPr>
              <a:t>Corporate </a:t>
            </a:r>
            <a:r>
              <a:rPr lang="en-US" sz="6000" dirty="0">
                <a:latin typeface="Franklin Gothic Medium"/>
                <a:cs typeface="Franklin Gothic Medium"/>
              </a:rPr>
              <a:t>Oligopolies</a:t>
            </a:r>
          </a:p>
        </p:txBody>
      </p:sp>
    </p:spTree>
    <p:extLst>
      <p:ext uri="{BB962C8B-B14F-4D97-AF65-F5344CB8AC3E}">
        <p14:creationId xmlns:p14="http://schemas.microsoft.com/office/powerpoint/2010/main" val="269279912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>
                <a:latin typeface="Franklin Gothic Medium"/>
                <a:cs typeface="Franklin Gothic Medium"/>
              </a:rPr>
              <a:t>Insurers Morphing into ACOs:</a:t>
            </a:r>
            <a:br>
              <a:rPr lang="en-US" sz="4800" dirty="0">
                <a:latin typeface="Franklin Gothic Medium"/>
                <a:cs typeface="Franklin Gothic Medium"/>
              </a:rPr>
            </a:br>
            <a:r>
              <a:rPr lang="en-US" sz="2700" dirty="0">
                <a:latin typeface="Franklin Gothic Medium"/>
                <a:cs typeface="Franklin Gothic Medium"/>
              </a:rPr>
              <a:t>Purchases of Clinics and Practices, 2011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360679246"/>
              </p:ext>
            </p:extLst>
          </p:nvPr>
        </p:nvGraphicFramePr>
        <p:xfrm>
          <a:off x="362874" y="1394814"/>
          <a:ext cx="8527527" cy="4319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26308" name="Text Box 4"/>
          <p:cNvSpPr txBox="1">
            <a:spLocks noChangeArrowheads="1"/>
          </p:cNvSpPr>
          <p:nvPr/>
        </p:nvSpPr>
        <p:spPr bwMode="auto">
          <a:xfrm>
            <a:off x="687388" y="6361113"/>
            <a:ext cx="3514725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945" tIns="41473" rIns="82945" bIns="41473">
            <a:spAutoFit/>
          </a:bodyPr>
          <a:lstStyle>
            <a:lvl1pPr defTabSz="828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828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828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828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828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Wingdings" charset="0"/>
              <a:buNone/>
              <a:defRPr/>
            </a:pPr>
            <a:r>
              <a:rPr lang="en-US" sz="1800" smtClean="0">
                <a:solidFill>
                  <a:schemeClr val="bg1"/>
                </a:solidFill>
                <a:cs typeface="+mn-cs"/>
              </a:rPr>
              <a:t>Source: Business Insurance, 1/15/12</a:t>
            </a:r>
          </a:p>
        </p:txBody>
      </p:sp>
    </p:spTree>
    <p:extLst>
      <p:ext uri="{BB962C8B-B14F-4D97-AF65-F5344CB8AC3E}">
        <p14:creationId xmlns:p14="http://schemas.microsoft.com/office/powerpoint/2010/main" val="2157700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43661" y="1331361"/>
            <a:ext cx="7849209" cy="4081887"/>
          </a:xfrm>
          <a:prstGeom prst="rect">
            <a:avLst/>
          </a:prstGeom>
          <a:solidFill>
            <a:schemeClr val="bg1"/>
          </a:solidFill>
          <a:ln w="9525" cmpd="sng">
            <a:solidFill>
              <a:srgbClr val="0033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5" name="Table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4940417"/>
              </p:ext>
            </p:extLst>
          </p:nvPr>
        </p:nvGraphicFramePr>
        <p:xfrm>
          <a:off x="943661" y="1331361"/>
          <a:ext cx="7841894" cy="412577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841894"/>
              </a:tblGrid>
              <a:tr h="137525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7525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525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1898"/>
            <a:ext cx="91440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For-Profit HMOs Increasingly Dominant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3386937" y="6253249"/>
            <a:ext cx="575706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600" dirty="0" smtClean="0">
                <a:solidFill>
                  <a:schemeClr val="bg2"/>
                </a:solidFill>
                <a:latin typeface="Franklin Gothic Book" pitchFamily="34" charset="0"/>
              </a:rPr>
              <a:t>Source: </a:t>
            </a:r>
            <a:r>
              <a:rPr lang="en-US" sz="1600" dirty="0" err="1" smtClean="0">
                <a:solidFill>
                  <a:schemeClr val="bg2"/>
                </a:solidFill>
                <a:latin typeface="Franklin Gothic Book" pitchFamily="34" charset="0"/>
              </a:rPr>
              <a:t>Interstudy</a:t>
            </a:r>
            <a:endParaRPr lang="en-US" sz="1600" dirty="0">
              <a:solidFill>
                <a:schemeClr val="bg2"/>
              </a:solidFill>
              <a:latin typeface="Franklin Gothic Book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8102701"/>
              </p:ext>
            </p:extLst>
          </p:nvPr>
        </p:nvGraphicFramePr>
        <p:xfrm>
          <a:off x="1250897" y="5464248"/>
          <a:ext cx="7183528" cy="396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95882"/>
                <a:gridCol w="1795882"/>
                <a:gridCol w="1795882"/>
                <a:gridCol w="179588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1985</a:t>
                      </a:r>
                      <a:endParaRPr lang="en-US" sz="2000" dirty="0">
                        <a:solidFill>
                          <a:schemeClr val="bg1">
                            <a:lumMod val="10000"/>
                          </a:schemeClr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1990</a:t>
                      </a:r>
                      <a:endParaRPr lang="en-US" sz="2000" dirty="0">
                        <a:solidFill>
                          <a:schemeClr val="bg1">
                            <a:lumMod val="10000"/>
                          </a:schemeClr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1995</a:t>
                      </a:r>
                      <a:endParaRPr lang="en-US" sz="2000" dirty="0">
                        <a:solidFill>
                          <a:schemeClr val="bg1">
                            <a:lumMod val="10000"/>
                          </a:schemeClr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2000</a:t>
                      </a:r>
                      <a:endParaRPr lang="en-US" sz="2000" dirty="0">
                        <a:solidFill>
                          <a:schemeClr val="bg1">
                            <a:lumMod val="10000"/>
                          </a:schemeClr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6336150"/>
              </p:ext>
            </p:extLst>
          </p:nvPr>
        </p:nvGraphicFramePr>
        <p:xfrm>
          <a:off x="138989" y="1155797"/>
          <a:ext cx="880245" cy="544982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80245"/>
              </a:tblGrid>
              <a:tr h="1362456"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75%</a:t>
                      </a:r>
                      <a:endParaRPr lang="en-US" sz="2000" dirty="0">
                        <a:solidFill>
                          <a:schemeClr val="bg1">
                            <a:lumMod val="10000"/>
                          </a:schemeClr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/>
                </a:tc>
              </a:tr>
              <a:tr h="1362456"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50%</a:t>
                      </a:r>
                      <a:endParaRPr lang="en-US" sz="2000" dirty="0">
                        <a:solidFill>
                          <a:schemeClr val="bg1">
                            <a:lumMod val="10000"/>
                          </a:schemeClr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/>
                </a:tc>
              </a:tr>
              <a:tr h="1362456"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25%</a:t>
                      </a:r>
                      <a:endParaRPr lang="en-US" sz="2000" dirty="0">
                        <a:solidFill>
                          <a:schemeClr val="bg1">
                            <a:lumMod val="10000"/>
                          </a:schemeClr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/>
                </a:tc>
              </a:tr>
              <a:tr h="1362456"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0</a:t>
                      </a:r>
                      <a:endParaRPr lang="en-US" sz="2000" dirty="0">
                        <a:solidFill>
                          <a:schemeClr val="bg1">
                            <a:lumMod val="10000"/>
                          </a:schemeClr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0" name="Table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5748539"/>
              </p:ext>
            </p:extLst>
          </p:nvPr>
        </p:nvGraphicFramePr>
        <p:xfrm>
          <a:off x="8146696" y="5464248"/>
          <a:ext cx="960729" cy="396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6072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2003</a:t>
                      </a:r>
                      <a:endParaRPr lang="en-US" sz="2000" dirty="0">
                        <a:solidFill>
                          <a:schemeClr val="bg1">
                            <a:lumMod val="10000"/>
                          </a:schemeClr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0" name="Rectangle 19"/>
          <p:cNvSpPr/>
          <p:nvPr/>
        </p:nvSpPr>
        <p:spPr>
          <a:xfrm>
            <a:off x="987551" y="4769505"/>
            <a:ext cx="234087" cy="672999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mpd="sng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2044976" y="4016040"/>
            <a:ext cx="234087" cy="1426465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mpd="sng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2402244" y="3335727"/>
            <a:ext cx="234087" cy="210677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mpd="sng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2759512" y="2955336"/>
            <a:ext cx="234087" cy="2487169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mpd="sng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3116780" y="2779771"/>
            <a:ext cx="234087" cy="2662733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mpd="sng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3474048" y="2918760"/>
            <a:ext cx="234087" cy="2523744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mpd="sng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3831316" y="2926076"/>
            <a:ext cx="234087" cy="251642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mpd="sng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4188584" y="2852924"/>
            <a:ext cx="234087" cy="2589582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mpd="sng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4545852" y="2743196"/>
            <a:ext cx="234087" cy="269931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mpd="sng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4903120" y="2596891"/>
            <a:ext cx="234087" cy="2845614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mpd="sng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5260388" y="2421326"/>
            <a:ext cx="234087" cy="302117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mpd="sng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5617656" y="2275022"/>
            <a:ext cx="234087" cy="3167482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mpd="sng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5974924" y="2201871"/>
            <a:ext cx="234087" cy="3240634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mpd="sng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6332192" y="2062881"/>
            <a:ext cx="234087" cy="3379623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mpd="sng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6689460" y="1945838"/>
            <a:ext cx="234087" cy="3496666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mpd="sng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7046728" y="1960468"/>
            <a:ext cx="234087" cy="3482035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mpd="sng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7403996" y="1989730"/>
            <a:ext cx="234087" cy="3452776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mpd="sng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7761264" y="2026305"/>
            <a:ext cx="234087" cy="34162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mpd="sng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8118532" y="2026305"/>
            <a:ext cx="234087" cy="3416199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mpd="sng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8475799" y="2062882"/>
            <a:ext cx="234087" cy="3379624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mpd="sng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 rot="16200000">
            <a:off x="-1761410" y="3226002"/>
            <a:ext cx="39229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Franklin Gothic Book"/>
                <a:cs typeface="Franklin Gothic Book"/>
              </a:rPr>
              <a:t>% of HMO Enrollment as For-Profit</a:t>
            </a:r>
            <a:endParaRPr lang="en-US" sz="2000" dirty="0">
              <a:latin typeface="Franklin Gothic Book"/>
              <a:cs typeface="Franklin Gothic Book"/>
            </a:endParaRPr>
          </a:p>
        </p:txBody>
      </p:sp>
      <p:graphicFrame>
        <p:nvGraphicFramePr>
          <p:cNvPr id="61" name="Table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4883004"/>
              </p:ext>
            </p:extLst>
          </p:nvPr>
        </p:nvGraphicFramePr>
        <p:xfrm>
          <a:off x="306020" y="5464248"/>
          <a:ext cx="1604955" cy="396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0495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Franklin Gothic Book"/>
                          <a:cs typeface="Franklin Gothic Book"/>
                        </a:rPr>
                        <a:t>1980</a:t>
                      </a:r>
                      <a:endParaRPr lang="en-US" sz="2000" dirty="0">
                        <a:solidFill>
                          <a:schemeClr val="bg1">
                            <a:lumMod val="10000"/>
                          </a:schemeClr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52" name="Straight Connector 51"/>
          <p:cNvCxnSpPr/>
          <p:nvPr/>
        </p:nvCxnSpPr>
        <p:spPr>
          <a:xfrm>
            <a:off x="958290" y="5435194"/>
            <a:ext cx="7819949" cy="0"/>
          </a:xfrm>
          <a:prstGeom prst="line">
            <a:avLst/>
          </a:prstGeom>
          <a:ln w="38100">
            <a:solidFill>
              <a:srgbClr val="001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417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304" name="Text Box 1032"/>
          <p:cNvSpPr txBox="1">
            <a:spLocks noChangeArrowheads="1"/>
          </p:cNvSpPr>
          <p:nvPr/>
        </p:nvSpPr>
        <p:spPr bwMode="auto">
          <a:xfrm>
            <a:off x="1730297" y="1323279"/>
            <a:ext cx="562207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Franklin Gothic Book"/>
                <a:cs typeface="Franklin Gothic Book"/>
              </a:rPr>
              <a:t>A town’s only hospital will not compete with itself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86937" y="6253249"/>
            <a:ext cx="575706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600" dirty="0" smtClean="0">
                <a:solidFill>
                  <a:schemeClr val="bg2"/>
                </a:solidFill>
                <a:latin typeface="Franklin Gothic Book" pitchFamily="34" charset="0"/>
              </a:rPr>
              <a:t>Source: </a:t>
            </a:r>
            <a:r>
              <a:rPr lang="en-US" sz="1600" dirty="0" err="1" smtClean="0">
                <a:solidFill>
                  <a:schemeClr val="bg2"/>
                </a:solidFill>
                <a:latin typeface="Franklin Gothic Book" pitchFamily="34" charset="0"/>
              </a:rPr>
              <a:t>Kronick</a:t>
            </a:r>
            <a:r>
              <a:rPr lang="en-US" sz="1600" dirty="0" smtClean="0">
                <a:solidFill>
                  <a:schemeClr val="bg2"/>
                </a:solidFill>
                <a:latin typeface="Franklin Gothic Book" pitchFamily="34" charset="0"/>
              </a:rPr>
              <a:t> R et al. N </a:t>
            </a:r>
            <a:r>
              <a:rPr lang="en-US" sz="1600" dirty="0" err="1" smtClean="0">
                <a:solidFill>
                  <a:schemeClr val="bg2"/>
                </a:solidFill>
                <a:latin typeface="Franklin Gothic Book" pitchFamily="34" charset="0"/>
              </a:rPr>
              <a:t>Engl</a:t>
            </a:r>
            <a:r>
              <a:rPr lang="en-US" sz="1600" dirty="0" smtClean="0">
                <a:solidFill>
                  <a:schemeClr val="bg2"/>
                </a:solidFill>
                <a:latin typeface="Franklin Gothic Book" pitchFamily="34" charset="0"/>
              </a:rPr>
              <a:t> J Med 1993;328:148-152.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0" y="171898"/>
            <a:ext cx="9144000" cy="1143000"/>
          </a:xfrm>
        </p:spPr>
        <p:txBody>
          <a:bodyPr>
            <a:noAutofit/>
          </a:bodyPr>
          <a:lstStyle/>
          <a:p>
            <a:r>
              <a:rPr lang="en-US" sz="4000" dirty="0" smtClean="0"/>
              <a:t>Half of Americans Live Where</a:t>
            </a:r>
            <a:br>
              <a:rPr lang="en-US" sz="4000" dirty="0" smtClean="0"/>
            </a:br>
            <a:r>
              <a:rPr lang="en-US" sz="4000" dirty="0" smtClean="0"/>
              <a:t> Population Is Too Low for Competition</a:t>
            </a:r>
            <a:endParaRPr lang="en-US" sz="40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21" y="1692031"/>
            <a:ext cx="6435186" cy="41446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391521" y="3290227"/>
            <a:ext cx="2474139" cy="132343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Franklin Gothic Book"/>
                <a:cs typeface="Franklin Gothic Book"/>
              </a:rPr>
              <a:t>Highlighted areas are health markets with populations greater than 360,000</a:t>
            </a:r>
            <a:endParaRPr lang="en-US" sz="2000" dirty="0">
              <a:solidFill>
                <a:schemeClr val="bg1"/>
              </a:solidFill>
              <a:latin typeface="Franklin Gothic Book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477006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P4P Can Dissociate</a:t>
            </a:r>
            <a:br>
              <a:rPr lang="en-US" dirty="0" smtClean="0"/>
            </a:br>
            <a:r>
              <a:rPr lang="en-US" dirty="0" smtClean="0"/>
              <a:t>People From Their Work</a:t>
            </a:r>
            <a:endParaRPr lang="en-US" dirty="0"/>
          </a:p>
        </p:txBody>
      </p:sp>
      <p:sp>
        <p:nvSpPr>
          <p:cNvPr id="24371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36436" y="1551248"/>
            <a:ext cx="8563247" cy="4114102"/>
          </a:xfrm>
        </p:spPr>
        <p:txBody>
          <a:bodyPr>
            <a:normAutofit/>
          </a:bodyPr>
          <a:lstStyle/>
          <a:p>
            <a:pPr marL="0" indent="0" algn="l" eaLnBrk="1" hangingPunct="1">
              <a:spcAft>
                <a:spcPts val="1800"/>
              </a:spcAft>
              <a:buNone/>
              <a:defRPr/>
            </a:pPr>
            <a:r>
              <a:rPr lang="ja-JP" altLang="en-US" sz="2200" dirty="0">
                <a:solidFill>
                  <a:srgbClr val="003300"/>
                </a:solidFill>
                <a:latin typeface="Franklin Gothic Book"/>
                <a:cs typeface="Franklin Gothic Book"/>
              </a:rPr>
              <a:t>“</a:t>
            </a:r>
            <a:r>
              <a:rPr lang="en-US" sz="2200" dirty="0">
                <a:solidFill>
                  <a:srgbClr val="003300"/>
                </a:solidFill>
                <a:latin typeface="Franklin Gothic Book"/>
                <a:cs typeface="Franklin Gothic Book"/>
              </a:rPr>
              <a:t>I do not think </a:t>
            </a:r>
            <a:r>
              <a:rPr lang="en-US" sz="2200" dirty="0" smtClean="0">
                <a:solidFill>
                  <a:srgbClr val="003300"/>
                </a:solidFill>
                <a:latin typeface="Franklin Gothic Book"/>
                <a:cs typeface="Franklin Gothic Book"/>
              </a:rPr>
              <a:t>it’s true </a:t>
            </a:r>
            <a:r>
              <a:rPr lang="en-US" sz="2200" dirty="0">
                <a:solidFill>
                  <a:srgbClr val="003300"/>
                </a:solidFill>
                <a:latin typeface="Franklin Gothic Book"/>
                <a:cs typeface="Franklin Gothic Book"/>
              </a:rPr>
              <a:t>that the way to get better doctoring and better nursing is to put money on the table in front of doctors and </a:t>
            </a:r>
            <a:r>
              <a:rPr lang="en-US" sz="2200" dirty="0" smtClean="0">
                <a:solidFill>
                  <a:srgbClr val="003300"/>
                </a:solidFill>
                <a:latin typeface="Franklin Gothic Book"/>
                <a:cs typeface="Franklin Gothic Book"/>
              </a:rPr>
              <a:t>nurses. I </a:t>
            </a:r>
            <a:r>
              <a:rPr lang="en-US" sz="2200" dirty="0">
                <a:solidFill>
                  <a:srgbClr val="003300"/>
                </a:solidFill>
                <a:latin typeface="Franklin Gothic Book"/>
                <a:cs typeface="Franklin Gothic Book"/>
              </a:rPr>
              <a:t>think that's a </a:t>
            </a:r>
            <a:r>
              <a:rPr lang="en-US" sz="2200" dirty="0">
                <a:solidFill>
                  <a:srgbClr val="003300"/>
                </a:solidFill>
                <a:latin typeface="Franklin Gothic Medium"/>
                <a:cs typeface="Franklin Gothic Medium"/>
              </a:rPr>
              <a:t>fundamental misunderstanding of human </a:t>
            </a:r>
            <a:r>
              <a:rPr lang="en-US" sz="2200" dirty="0" smtClean="0">
                <a:solidFill>
                  <a:srgbClr val="003300"/>
                </a:solidFill>
                <a:latin typeface="Franklin Gothic Medium"/>
                <a:cs typeface="Franklin Gothic Medium"/>
              </a:rPr>
              <a:t>motivation</a:t>
            </a:r>
            <a:r>
              <a:rPr lang="en-US" sz="2200" dirty="0" smtClean="0">
                <a:solidFill>
                  <a:srgbClr val="003300"/>
                </a:solidFill>
                <a:latin typeface="Franklin Gothic Book"/>
                <a:cs typeface="Franklin Gothic Book"/>
              </a:rPr>
              <a:t>.</a:t>
            </a:r>
          </a:p>
          <a:p>
            <a:pPr marL="0" indent="0" algn="l" eaLnBrk="1" hangingPunct="1">
              <a:spcAft>
                <a:spcPts val="1800"/>
              </a:spcAft>
              <a:buNone/>
              <a:defRPr/>
            </a:pPr>
            <a:r>
              <a:rPr lang="en-US" sz="2200" dirty="0" smtClean="0">
                <a:solidFill>
                  <a:srgbClr val="003300"/>
                </a:solidFill>
                <a:latin typeface="Franklin Gothic Book"/>
                <a:cs typeface="Franklin Gothic Book"/>
              </a:rPr>
              <a:t>“I </a:t>
            </a:r>
            <a:r>
              <a:rPr lang="en-US" sz="2200" dirty="0">
                <a:solidFill>
                  <a:srgbClr val="003300"/>
                </a:solidFill>
                <a:latin typeface="Franklin Gothic Book"/>
                <a:cs typeface="Franklin Gothic Book"/>
              </a:rPr>
              <a:t>think </a:t>
            </a:r>
            <a:r>
              <a:rPr lang="en-US" sz="2200" dirty="0">
                <a:solidFill>
                  <a:srgbClr val="003300"/>
                </a:solidFill>
                <a:latin typeface="Franklin Gothic Medium"/>
                <a:cs typeface="Franklin Gothic Medium"/>
              </a:rPr>
              <a:t>people respond to joy and work and love </a:t>
            </a:r>
            <a:r>
              <a:rPr lang="en-US" sz="2200" dirty="0">
                <a:solidFill>
                  <a:srgbClr val="003300"/>
                </a:solidFill>
                <a:latin typeface="Franklin Gothic Book"/>
                <a:cs typeface="Franklin Gothic Book"/>
              </a:rPr>
              <a:t>and achievement and learning and appreciation and gratitude - and a sense of a job well </a:t>
            </a:r>
            <a:r>
              <a:rPr lang="en-US" sz="2200" dirty="0" smtClean="0">
                <a:solidFill>
                  <a:srgbClr val="003300"/>
                </a:solidFill>
                <a:latin typeface="Franklin Gothic Book"/>
                <a:cs typeface="Franklin Gothic Book"/>
              </a:rPr>
              <a:t>done. I </a:t>
            </a:r>
            <a:r>
              <a:rPr lang="en-US" sz="2200" dirty="0">
                <a:solidFill>
                  <a:srgbClr val="003300"/>
                </a:solidFill>
                <a:latin typeface="Franklin Gothic Book"/>
                <a:cs typeface="Franklin Gothic Book"/>
              </a:rPr>
              <a:t>think that it feels good to be a doctor and better to be a better </a:t>
            </a:r>
            <a:r>
              <a:rPr lang="en-US" sz="2200" dirty="0" smtClean="0">
                <a:solidFill>
                  <a:srgbClr val="003300"/>
                </a:solidFill>
                <a:latin typeface="Franklin Gothic Book"/>
                <a:cs typeface="Franklin Gothic Book"/>
              </a:rPr>
              <a:t>doctor.</a:t>
            </a:r>
          </a:p>
          <a:p>
            <a:pPr marL="0" indent="0" algn="l" eaLnBrk="1" hangingPunct="1">
              <a:spcAft>
                <a:spcPts val="1800"/>
              </a:spcAft>
              <a:buNone/>
              <a:defRPr/>
            </a:pPr>
            <a:r>
              <a:rPr lang="en-US" sz="2200" dirty="0" smtClean="0">
                <a:solidFill>
                  <a:srgbClr val="003300"/>
                </a:solidFill>
                <a:latin typeface="Franklin Gothic Book"/>
                <a:cs typeface="Franklin Gothic Book"/>
              </a:rPr>
              <a:t>“When </a:t>
            </a:r>
            <a:r>
              <a:rPr lang="en-US" sz="2200" dirty="0">
                <a:solidFill>
                  <a:srgbClr val="003300"/>
                </a:solidFill>
                <a:latin typeface="Franklin Gothic Book"/>
                <a:cs typeface="Franklin Gothic Book"/>
              </a:rPr>
              <a:t>we begin to attach dollar amounts to throughputs and to individual pay </a:t>
            </a:r>
            <a:r>
              <a:rPr lang="en-US" sz="2200" dirty="0">
                <a:solidFill>
                  <a:srgbClr val="003300"/>
                </a:solidFill>
                <a:latin typeface="Franklin Gothic Medium"/>
                <a:cs typeface="Franklin Gothic Medium"/>
              </a:rPr>
              <a:t>we are playing with fire</a:t>
            </a:r>
            <a:r>
              <a:rPr lang="en-US" sz="2200" dirty="0">
                <a:solidFill>
                  <a:srgbClr val="003300"/>
                </a:solidFill>
                <a:latin typeface="Franklin Gothic Book"/>
                <a:cs typeface="Franklin Gothic Book"/>
              </a:rPr>
              <a:t>. </a:t>
            </a:r>
            <a:r>
              <a:rPr lang="en-US" sz="2200" dirty="0" smtClean="0">
                <a:solidFill>
                  <a:srgbClr val="003300"/>
                </a:solidFill>
                <a:latin typeface="Franklin Gothic Book"/>
                <a:cs typeface="Franklin Gothic Book"/>
              </a:rPr>
              <a:t>The </a:t>
            </a:r>
            <a:r>
              <a:rPr lang="en-US" sz="2200" dirty="0">
                <a:solidFill>
                  <a:srgbClr val="003300"/>
                </a:solidFill>
                <a:latin typeface="Franklin Gothic Book"/>
                <a:cs typeface="Franklin Gothic Book"/>
              </a:rPr>
              <a:t>first and most important effect of that may be to begin to </a:t>
            </a:r>
            <a:r>
              <a:rPr lang="en-US" sz="2200" dirty="0">
                <a:solidFill>
                  <a:srgbClr val="003300"/>
                </a:solidFill>
                <a:latin typeface="Franklin Gothic Medium"/>
                <a:cs typeface="Franklin Gothic Medium"/>
              </a:rPr>
              <a:t>dissociate people from their work</a:t>
            </a:r>
            <a:r>
              <a:rPr lang="en-US" sz="2200" dirty="0">
                <a:solidFill>
                  <a:srgbClr val="003300"/>
                </a:solidFill>
                <a:latin typeface="Franklin Gothic Book"/>
                <a:cs typeface="Franklin Gothic Book"/>
              </a:rPr>
              <a:t>.</a:t>
            </a:r>
            <a:r>
              <a:rPr lang="ja-JP" altLang="en-US" sz="2200" dirty="0">
                <a:solidFill>
                  <a:srgbClr val="003300"/>
                </a:solidFill>
                <a:latin typeface="Franklin Gothic Book"/>
                <a:cs typeface="Franklin Gothic Book"/>
              </a:rPr>
              <a:t>”</a:t>
            </a:r>
            <a:endParaRPr lang="en-US" sz="2200" b="1" dirty="0">
              <a:solidFill>
                <a:srgbClr val="003300"/>
              </a:solidFill>
              <a:latin typeface="Franklin Gothic Book"/>
              <a:cs typeface="Franklin Gothic Book"/>
            </a:endParaRPr>
          </a:p>
        </p:txBody>
      </p:sp>
      <p:sp>
        <p:nvSpPr>
          <p:cNvPr id="243716" name="Text Box 4"/>
          <p:cNvSpPr txBox="1">
            <a:spLocks noChangeArrowheads="1"/>
          </p:cNvSpPr>
          <p:nvPr/>
        </p:nvSpPr>
        <p:spPr bwMode="auto">
          <a:xfrm>
            <a:off x="5334000" y="6182749"/>
            <a:ext cx="381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US" b="1" dirty="0" smtClean="0">
                <a:solidFill>
                  <a:srgbClr val="FFFFFF"/>
                </a:solidFill>
                <a:cs typeface="+mn-cs"/>
              </a:rPr>
              <a:t>Don Berwick, M.D.</a:t>
            </a:r>
            <a:endParaRPr lang="en-US" dirty="0" smtClean="0">
              <a:cs typeface="+mn-cs"/>
            </a:endParaRPr>
          </a:p>
        </p:txBody>
      </p:sp>
      <p:sp>
        <p:nvSpPr>
          <p:cNvPr id="243717" name="Text Box 5"/>
          <p:cNvSpPr txBox="1">
            <a:spLocks noChangeArrowheads="1"/>
          </p:cNvSpPr>
          <p:nvPr/>
        </p:nvSpPr>
        <p:spPr bwMode="auto">
          <a:xfrm>
            <a:off x="838200" y="6248400"/>
            <a:ext cx="419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800" smtClean="0">
                <a:solidFill>
                  <a:schemeClr val="bg1"/>
                </a:solidFill>
                <a:cs typeface="+mn-cs"/>
              </a:rPr>
              <a:t>Source: Health Affairs 1/12/2005</a:t>
            </a:r>
            <a:endParaRPr lang="en-US" sz="1800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2343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3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3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>
                <a:solidFill>
                  <a:srgbClr val="003300"/>
                </a:solidFill>
                <a:latin typeface="Franklin Gothic Medium"/>
                <a:cs typeface="Franklin Gothic Medium"/>
              </a:rPr>
              <a:t>Assumptions Implicit in </a:t>
            </a:r>
            <a:r>
              <a:rPr lang="en-US" dirty="0" smtClean="0">
                <a:solidFill>
                  <a:srgbClr val="003300"/>
                </a:solidFill>
                <a:latin typeface="Franklin Gothic Medium"/>
                <a:cs typeface="Franklin Gothic Medium"/>
              </a:rPr>
              <a:t/>
            </a:r>
            <a:br>
              <a:rPr lang="en-US" dirty="0" smtClean="0">
                <a:solidFill>
                  <a:srgbClr val="003300"/>
                </a:solidFill>
                <a:latin typeface="Franklin Gothic Medium"/>
                <a:cs typeface="Franklin Gothic Medium"/>
              </a:rPr>
            </a:br>
            <a:r>
              <a:rPr lang="en-US" dirty="0" smtClean="0">
                <a:solidFill>
                  <a:srgbClr val="003300"/>
                </a:solidFill>
                <a:latin typeface="Franklin Gothic Medium"/>
                <a:cs typeface="Franklin Gothic Medium"/>
              </a:rPr>
              <a:t>“Pay for Performance” (“P4P”)</a:t>
            </a:r>
            <a:endParaRPr lang="en-US" dirty="0">
              <a:solidFill>
                <a:srgbClr val="003300"/>
              </a:solidFill>
              <a:latin typeface="Franklin Gothic Medium"/>
              <a:cs typeface="Franklin Gothic Medium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013472617"/>
              </p:ext>
            </p:extLst>
          </p:nvPr>
        </p:nvGraphicFramePr>
        <p:xfrm>
          <a:off x="354283" y="1606144"/>
          <a:ext cx="8534400" cy="41993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29535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557CE93-4815-0746-96BA-564B283B1B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7557CE93-4815-0746-96BA-564B283B1B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56B5EA0-359D-DC42-8FC9-4448D358A9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dgm id="{B56B5EA0-359D-DC42-8FC9-4448D358A9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D712E73-6B3F-7343-B323-5ECE39529F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>
                                            <p:graphicEl>
                                              <a:dgm id="{2D712E73-6B3F-7343-B323-5ECE39529F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4455AA2-8980-1D4C-B78F-6EA15D3507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">
                                            <p:graphicEl>
                                              <a:dgm id="{E4455AA2-8980-1D4C-B78F-6EA15D3507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4"/>
          <p:cNvSpPr txBox="1">
            <a:spLocks noChangeArrowheads="1"/>
          </p:cNvSpPr>
          <p:nvPr/>
        </p:nvSpPr>
        <p:spPr bwMode="auto">
          <a:xfrm>
            <a:off x="6050834" y="6212856"/>
            <a:ext cx="3016800" cy="41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r" eaLnBrk="1">
              <a:lnSpc>
                <a:spcPct val="97000"/>
              </a:lnSpc>
              <a:buClr>
                <a:srgbClr val="FFFFFF"/>
              </a:buClr>
              <a:buSzPct val="45000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</a:tabLst>
            </a:pPr>
            <a:r>
              <a:rPr lang="en-GB" sz="1400" dirty="0" err="1">
                <a:solidFill>
                  <a:srgbClr val="FFFFFF"/>
                </a:solidFill>
                <a:latin typeface="Franklin Gothic Book"/>
                <a:ea typeface="Gothic"/>
                <a:cs typeface="Franklin Gothic Book"/>
              </a:rPr>
              <a:t>Bisgaier</a:t>
            </a:r>
            <a:r>
              <a:rPr lang="en-GB" sz="1400" dirty="0">
                <a:solidFill>
                  <a:srgbClr val="FFFFFF"/>
                </a:solidFill>
                <a:latin typeface="Franklin Gothic Book"/>
                <a:ea typeface="Gothic"/>
                <a:cs typeface="Franklin Gothic Book"/>
              </a:rPr>
              <a:t> J, Rhodes KV. </a:t>
            </a:r>
            <a:endParaRPr lang="en-GB" sz="1400" dirty="0" smtClean="0">
              <a:solidFill>
                <a:srgbClr val="FFFFFF"/>
              </a:solidFill>
              <a:latin typeface="Franklin Gothic Book"/>
              <a:ea typeface="Gothic"/>
              <a:cs typeface="Franklin Gothic Book"/>
            </a:endParaRPr>
          </a:p>
          <a:p>
            <a:pPr algn="r" eaLnBrk="1">
              <a:lnSpc>
                <a:spcPct val="97000"/>
              </a:lnSpc>
              <a:buClr>
                <a:srgbClr val="FFFFFF"/>
              </a:buClr>
              <a:buSzPct val="45000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</a:tabLst>
            </a:pPr>
            <a:r>
              <a:rPr lang="en-GB" sz="1400" dirty="0" smtClean="0">
                <a:solidFill>
                  <a:srgbClr val="FFFFFF"/>
                </a:solidFill>
                <a:latin typeface="Franklin Gothic Book"/>
                <a:ea typeface="Gothic"/>
                <a:cs typeface="Franklin Gothic Book"/>
              </a:rPr>
              <a:t>N </a:t>
            </a:r>
            <a:r>
              <a:rPr lang="en-GB" sz="1400" dirty="0" err="1">
                <a:solidFill>
                  <a:srgbClr val="FFFFFF"/>
                </a:solidFill>
                <a:latin typeface="Franklin Gothic Book"/>
                <a:ea typeface="Gothic"/>
                <a:cs typeface="Franklin Gothic Book"/>
              </a:rPr>
              <a:t>Engl</a:t>
            </a:r>
            <a:r>
              <a:rPr lang="en-GB" sz="1400" dirty="0">
                <a:solidFill>
                  <a:srgbClr val="FFFFFF"/>
                </a:solidFill>
                <a:latin typeface="Franklin Gothic Book"/>
                <a:ea typeface="Gothic"/>
                <a:cs typeface="Franklin Gothic Book"/>
              </a:rPr>
              <a:t> J Med </a:t>
            </a:r>
            <a:r>
              <a:rPr lang="en-GB" sz="1400" dirty="0" smtClean="0">
                <a:solidFill>
                  <a:srgbClr val="FFFFFF"/>
                </a:solidFill>
                <a:latin typeface="Franklin Gothic Book"/>
                <a:ea typeface="Gothic"/>
                <a:cs typeface="Franklin Gothic Book"/>
              </a:rPr>
              <a:t>2011;364</a:t>
            </a:r>
            <a:r>
              <a:rPr lang="en-GB" sz="1400" dirty="0">
                <a:solidFill>
                  <a:srgbClr val="FFFFFF"/>
                </a:solidFill>
                <a:latin typeface="Franklin Gothic Book"/>
                <a:ea typeface="Gothic"/>
                <a:cs typeface="Franklin Gothic Book"/>
              </a:rPr>
              <a:t>:2324-2333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Many Specialists Won’t See </a:t>
            </a:r>
            <a:br>
              <a:rPr lang="en-US" dirty="0" smtClean="0"/>
            </a:br>
            <a:r>
              <a:rPr lang="en-US" dirty="0" smtClean="0"/>
              <a:t>Kids With Medicaid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 rot="16200000">
            <a:off x="-1909167" y="2946634"/>
            <a:ext cx="44654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Franklin Gothic Book"/>
                <a:cs typeface="Franklin Gothic Book"/>
              </a:rPr>
              <a:t>% of Clinics Scheduling</a:t>
            </a:r>
          </a:p>
          <a:p>
            <a:pPr algn="ctr"/>
            <a:r>
              <a:rPr lang="en-US" sz="2000" dirty="0" smtClean="0">
                <a:latin typeface="Franklin Gothic Book"/>
                <a:cs typeface="Franklin Gothic Book"/>
              </a:rPr>
              <a:t> Appointments for Children</a:t>
            </a:r>
            <a:endParaRPr lang="en-US" sz="2000" dirty="0">
              <a:latin typeface="Franklin Gothic Book"/>
              <a:cs typeface="Franklin Gothic Book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998879982"/>
              </p:ext>
            </p:extLst>
          </p:nvPr>
        </p:nvGraphicFramePr>
        <p:xfrm>
          <a:off x="647148" y="1140641"/>
          <a:ext cx="8170245" cy="47405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4"/>
          <p:cNvSpPr/>
          <p:nvPr/>
        </p:nvSpPr>
        <p:spPr>
          <a:xfrm>
            <a:off x="2475366" y="5463904"/>
            <a:ext cx="283406" cy="283406"/>
          </a:xfrm>
          <a:prstGeom prst="rect">
            <a:avLst/>
          </a:prstGeom>
          <a:solidFill>
            <a:srgbClr val="005148"/>
          </a:solidFill>
          <a:ln w="9525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868516" y="5463904"/>
            <a:ext cx="283406" cy="283406"/>
          </a:xfrm>
          <a:prstGeom prst="rect">
            <a:avLst/>
          </a:prstGeom>
          <a:solidFill>
            <a:srgbClr val="800000"/>
          </a:solidFill>
          <a:ln w="9525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4304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596" y="340143"/>
            <a:ext cx="8424809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Quality Scores Tell More About Patients than Physicians</a:t>
            </a:r>
            <a:br>
              <a:rPr lang="en-US" dirty="0" smtClean="0"/>
            </a:br>
            <a:r>
              <a:rPr lang="en-US" sz="2700" dirty="0" smtClean="0">
                <a:latin typeface="Franklin Gothic Book"/>
                <a:cs typeface="Franklin Gothic Book"/>
              </a:rPr>
              <a:t>Harvard physicians with poorer/minority patients score low</a:t>
            </a:r>
            <a:endParaRPr lang="en-US" sz="2700" dirty="0">
              <a:latin typeface="Franklin Gothic Book"/>
              <a:cs typeface="Franklin Gothic Book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86937" y="6253249"/>
            <a:ext cx="575706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600" dirty="0" smtClean="0">
                <a:solidFill>
                  <a:schemeClr val="bg2"/>
                </a:solidFill>
                <a:latin typeface="Franklin Gothic Book" pitchFamily="34" charset="0"/>
              </a:rPr>
              <a:t>Source: Hong C et al. JAMA 9/8/2010. 304:10;1107.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763457649"/>
              </p:ext>
            </p:extLst>
          </p:nvPr>
        </p:nvGraphicFramePr>
        <p:xfrm>
          <a:off x="212141" y="1755647"/>
          <a:ext cx="8631936" cy="43598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1402782" y="5658507"/>
            <a:ext cx="270662" cy="270662"/>
          </a:xfrm>
          <a:prstGeom prst="rect">
            <a:avLst/>
          </a:prstGeom>
          <a:solidFill>
            <a:srgbClr val="01A290"/>
          </a:solidFill>
          <a:ln w="9525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04425" y="5658507"/>
            <a:ext cx="270662" cy="270662"/>
          </a:xfrm>
          <a:prstGeom prst="rect">
            <a:avLst/>
          </a:prstGeom>
          <a:solidFill>
            <a:srgbClr val="800000"/>
          </a:solidFill>
          <a:ln w="9525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75334" y="1938524"/>
            <a:ext cx="76370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Franklin Gothic Book"/>
                <a:cs typeface="Franklin Gothic Book"/>
              </a:rPr>
              <a:t>Patient characteristics in panels of </a:t>
            </a:r>
          </a:p>
          <a:p>
            <a:pPr algn="ctr"/>
            <a:r>
              <a:rPr lang="en-US" sz="2000" dirty="0" smtClean="0">
                <a:latin typeface="Franklin Gothic Book"/>
                <a:cs typeface="Franklin Gothic Book"/>
              </a:rPr>
              <a:t>high- and low-scoring physicians</a:t>
            </a:r>
            <a:endParaRPr lang="en-US" sz="2000" dirty="0">
              <a:latin typeface="Franklin Gothic Book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362161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1898"/>
            <a:ext cx="91440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Medicare’s Premier Demonstration:</a:t>
            </a:r>
            <a:br>
              <a:rPr lang="en-US" sz="3600" dirty="0" smtClean="0"/>
            </a:br>
            <a:r>
              <a:rPr lang="en-US" sz="3600" dirty="0" smtClean="0"/>
              <a:t>A P4P Failure at 252 Hospitals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3386937" y="6130138"/>
            <a:ext cx="5757065" cy="5847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600" dirty="0" smtClean="0">
                <a:solidFill>
                  <a:schemeClr val="bg2"/>
                </a:solidFill>
                <a:latin typeface="Franklin Gothic Book" pitchFamily="34" charset="0"/>
              </a:rPr>
              <a:t>Note: P4P failed even among poor performers at baseline</a:t>
            </a:r>
          </a:p>
          <a:p>
            <a:pPr algn="r"/>
            <a:r>
              <a:rPr lang="en-US" sz="1600" dirty="0" smtClean="0">
                <a:solidFill>
                  <a:schemeClr val="bg2"/>
                </a:solidFill>
                <a:latin typeface="Franklin Gothic Book" pitchFamily="34" charset="0"/>
              </a:rPr>
              <a:t>Source: NEJM march 28, 2012</a:t>
            </a:r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3637878071"/>
              </p:ext>
            </p:extLst>
          </p:nvPr>
        </p:nvGraphicFramePr>
        <p:xfrm>
          <a:off x="1228822" y="1413492"/>
          <a:ext cx="7620343" cy="45734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0" y="1451380"/>
            <a:ext cx="1204080" cy="3603728"/>
            <a:chOff x="0" y="1558588"/>
            <a:chExt cx="1204080" cy="3348084"/>
          </a:xfrm>
        </p:grpSpPr>
        <p:sp>
          <p:nvSpPr>
            <p:cNvPr id="8" name="Up-Down Arrow 7"/>
            <p:cNvSpPr/>
            <p:nvPr/>
          </p:nvSpPr>
          <p:spPr>
            <a:xfrm>
              <a:off x="359724" y="1885427"/>
              <a:ext cx="484632" cy="2734277"/>
            </a:xfrm>
            <a:prstGeom prst="upDownArrow">
              <a:avLst/>
            </a:prstGeom>
            <a:solidFill>
              <a:srgbClr val="005148"/>
            </a:solidFill>
            <a:ln w="9525" cmpd="sng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56082" y="1558588"/>
              <a:ext cx="891916" cy="386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>
                  <a:latin typeface="Franklin Gothic Book"/>
                  <a:cs typeface="Franklin Gothic Book"/>
                </a:rPr>
                <a:t>Worse</a:t>
              </a:r>
              <a:endParaRPr lang="en-US" sz="2000" dirty="0">
                <a:latin typeface="Franklin Gothic Book"/>
                <a:cs typeface="Franklin Gothic Book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76283" y="4519898"/>
              <a:ext cx="851515" cy="386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>
                  <a:latin typeface="Franklin Gothic Book"/>
                  <a:cs typeface="Franklin Gothic Book"/>
                </a:rPr>
                <a:t>Better</a:t>
              </a:r>
              <a:endParaRPr lang="en-US" sz="2000" dirty="0">
                <a:latin typeface="Franklin Gothic Book"/>
                <a:cs typeface="Franklin Gothic Book"/>
              </a:endParaRPr>
            </a:p>
          </p:txBody>
        </p:sp>
        <p:sp useBgFill="1">
          <p:nvSpPr>
            <p:cNvPr id="7" name="TextBox 6"/>
            <p:cNvSpPr txBox="1"/>
            <p:nvPr/>
          </p:nvSpPr>
          <p:spPr>
            <a:xfrm>
              <a:off x="0" y="2436956"/>
              <a:ext cx="1204080" cy="1631216"/>
            </a:xfrm>
            <a:prstGeom prst="rect">
              <a:avLst/>
            </a:prstGeom>
          </p:spPr>
          <p:txBody>
            <a:bodyPr wrap="square" tIns="45720" bIns="45720" rtlCol="0" anchor="ctr">
              <a:spAutoFit/>
            </a:bodyPr>
            <a:lstStyle/>
            <a:p>
              <a:pPr algn="ctr"/>
              <a:r>
                <a:rPr lang="en-US" sz="2000" dirty="0" smtClean="0">
                  <a:latin typeface="Franklin Gothic Book"/>
                  <a:cs typeface="Franklin Gothic Book"/>
                </a:rPr>
                <a:t>Change from baseline in 30-day mortality</a:t>
              </a:r>
              <a:endParaRPr lang="en-US" sz="2000" dirty="0">
                <a:latin typeface="Franklin Gothic Book"/>
                <a:cs typeface="Franklin Gothic Book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4934527" y="5568297"/>
            <a:ext cx="284923" cy="284923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937451" y="5568297"/>
            <a:ext cx="284923" cy="284923"/>
          </a:xfrm>
          <a:prstGeom prst="rect">
            <a:avLst/>
          </a:prstGeom>
          <a:solidFill>
            <a:srgbClr val="80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7339940" y="2374994"/>
            <a:ext cx="1500977" cy="3430546"/>
          </a:xfrm>
          <a:prstGeom prst="roundRect">
            <a:avLst/>
          </a:prstGeom>
          <a:noFill/>
          <a:ln w="76200" cmpd="sng">
            <a:solidFill>
              <a:srgbClr val="8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888592" y="1575079"/>
            <a:ext cx="6812125" cy="445311"/>
          </a:xfrm>
          <a:prstGeom prst="rect">
            <a:avLst/>
          </a:prstGeom>
          <a:noFill/>
          <a:ln w="9525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Franklin Gothic Book"/>
                <a:cs typeface="Franklin Gothic Book"/>
              </a:rPr>
              <a:t>5-year outcomes show </a:t>
            </a:r>
            <a:r>
              <a:rPr lang="en-US" sz="2400" dirty="0" smtClean="0">
                <a:solidFill>
                  <a:schemeClr val="tx1"/>
                </a:solidFill>
                <a:latin typeface="Franklin Gothic Medium"/>
                <a:cs typeface="Franklin Gothic Medium"/>
              </a:rPr>
              <a:t>no effect on mortality</a:t>
            </a:r>
            <a:endParaRPr lang="en-US" sz="2400" dirty="0">
              <a:solidFill>
                <a:schemeClr val="tx1"/>
              </a:solidFill>
              <a:latin typeface="Franklin Gothic Medium"/>
              <a:cs typeface="Franklin Gothic Medium"/>
            </a:endParaRPr>
          </a:p>
        </p:txBody>
      </p:sp>
    </p:spTree>
    <p:extLst>
      <p:ext uri="{BB962C8B-B14F-4D97-AF65-F5344CB8AC3E}">
        <p14:creationId xmlns:p14="http://schemas.microsoft.com/office/powerpoint/2010/main" val="4118534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51379" y="6053194"/>
            <a:ext cx="4492624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400" dirty="0" err="1" smtClean="0">
                <a:solidFill>
                  <a:schemeClr val="bg2"/>
                </a:solidFill>
                <a:latin typeface="Franklin Gothic Book" pitchFamily="34" charset="0"/>
              </a:rPr>
              <a:t>Flodgren</a:t>
            </a:r>
            <a:r>
              <a:rPr lang="en-US" sz="1400" dirty="0" smtClean="0">
                <a:solidFill>
                  <a:schemeClr val="bg2"/>
                </a:solidFill>
                <a:latin typeface="Franklin Gothic Book" pitchFamily="34" charset="0"/>
              </a:rPr>
              <a:t> et al. “An overview of reviews evaluating the effectiveness of financial incentives in changing healthcare professional behaviors and patient outcomes.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5954573" y="1867214"/>
            <a:ext cx="2951535" cy="3334260"/>
            <a:chOff x="5434359" y="1665248"/>
            <a:chExt cx="3382539" cy="3821152"/>
          </a:xfrm>
        </p:grpSpPr>
        <p:sp>
          <p:nvSpPr>
            <p:cNvPr id="7" name="Rectangle 6"/>
            <p:cNvSpPr/>
            <p:nvPr/>
          </p:nvSpPr>
          <p:spPr>
            <a:xfrm>
              <a:off x="5434359" y="1665248"/>
              <a:ext cx="3382539" cy="3821152"/>
            </a:xfrm>
            <a:prstGeom prst="rect">
              <a:avLst/>
            </a:prstGeom>
            <a:solidFill>
              <a:srgbClr val="FFFFFF"/>
            </a:solidFill>
            <a:ln w="9525" cmpd="sng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9938" name="Picture 2" descr="http://www.cochrane.be/cochranelogo.gif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5790658" y="1953322"/>
              <a:ext cx="2857500" cy="3333750"/>
            </a:xfrm>
            <a:prstGeom prst="rect">
              <a:avLst/>
            </a:prstGeom>
            <a:noFill/>
          </p:spPr>
        </p:pic>
      </p:grp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Cochrane Review of </a:t>
            </a:r>
            <a:br>
              <a:rPr lang="en-US" dirty="0" smtClean="0"/>
            </a:br>
            <a:r>
              <a:rPr lang="en-US" dirty="0" smtClean="0"/>
              <a:t>“Paying for Performance”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2150668"/>
            <a:ext cx="5939942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Franklin Gothic Book"/>
                <a:cs typeface="Franklin Gothic Book"/>
              </a:rPr>
              <a:t>“We found no evidence </a:t>
            </a:r>
            <a:br>
              <a:rPr lang="en-US" sz="3200" dirty="0" smtClean="0">
                <a:latin typeface="Franklin Gothic Book"/>
                <a:cs typeface="Franklin Gothic Book"/>
              </a:rPr>
            </a:br>
            <a:r>
              <a:rPr lang="en-US" sz="3200" dirty="0" smtClean="0">
                <a:latin typeface="Franklin Gothic Book"/>
                <a:cs typeface="Franklin Gothic Book"/>
              </a:rPr>
              <a:t>that financial incentives </a:t>
            </a:r>
            <a:br>
              <a:rPr lang="en-US" sz="3200" dirty="0" smtClean="0">
                <a:latin typeface="Franklin Gothic Book"/>
                <a:cs typeface="Franklin Gothic Book"/>
              </a:rPr>
            </a:br>
            <a:r>
              <a:rPr lang="en-US" sz="3200" dirty="0" smtClean="0">
                <a:latin typeface="Franklin Gothic Book"/>
                <a:cs typeface="Franklin Gothic Book"/>
              </a:rPr>
              <a:t>can improve patient outcomes.”</a:t>
            </a:r>
            <a:r>
              <a:rPr lang="en-US" sz="2800" dirty="0" smtClean="0">
                <a:latin typeface="Franklin Gothic Book"/>
                <a:cs typeface="Franklin Gothic Book"/>
              </a:rPr>
              <a:t/>
            </a:r>
            <a:br>
              <a:rPr lang="en-US" sz="2800" dirty="0" smtClean="0">
                <a:latin typeface="Franklin Gothic Book"/>
                <a:cs typeface="Franklin Gothic Book"/>
              </a:rPr>
            </a:br>
            <a:endParaRPr lang="en-US" sz="2000" dirty="0" smtClean="0">
              <a:latin typeface="Franklin Gothic Book"/>
              <a:cs typeface="Franklin Gothic Book"/>
            </a:endParaRPr>
          </a:p>
          <a:p>
            <a:pPr algn="ctr"/>
            <a:r>
              <a:rPr lang="en-US" sz="2000" dirty="0" smtClean="0">
                <a:latin typeface="Franklin Gothic Book"/>
                <a:cs typeface="Franklin Gothic Book"/>
              </a:rPr>
              <a:t>July 6, 2011</a:t>
            </a:r>
            <a:endParaRPr lang="en-US" sz="2000" dirty="0">
              <a:latin typeface="Franklin Gothic Book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3347434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Extent of For-Profit Ownership</a:t>
            </a:r>
            <a:endParaRPr lang="en-US" dirty="0"/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3923335" y="6011702"/>
            <a:ext cx="5220665" cy="8462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80000"/>
              </a:lnSpc>
              <a:buFontTx/>
              <a:buNone/>
            </a:pPr>
            <a:r>
              <a:rPr lang="en-US" sz="1400" dirty="0" smtClean="0">
                <a:solidFill>
                  <a:srgbClr val="EBF1DD"/>
                </a:solidFill>
                <a:latin typeface="Franklin Gothic Book"/>
                <a:cs typeface="Franklin Gothic Book"/>
              </a:rPr>
              <a:t>*Data are for share of establishments</a:t>
            </a:r>
          </a:p>
          <a:p>
            <a:pPr marL="0" indent="0" algn="r">
              <a:lnSpc>
                <a:spcPct val="80000"/>
              </a:lnSpc>
              <a:buFontTx/>
              <a:buNone/>
            </a:pPr>
            <a:r>
              <a:rPr lang="en-US" sz="1400" dirty="0" smtClean="0">
                <a:solidFill>
                  <a:srgbClr val="EBF1DD"/>
                </a:solidFill>
                <a:latin typeface="Franklin Gothic Book"/>
                <a:cs typeface="Franklin Gothic Book"/>
              </a:rPr>
              <a:t>Source: Commerce Department, Service Annual Survey 2009</a:t>
            </a:r>
          </a:p>
          <a:p>
            <a:pPr marL="0" indent="0" algn="r">
              <a:lnSpc>
                <a:spcPct val="80000"/>
              </a:lnSpc>
              <a:buFontTx/>
              <a:buNone/>
            </a:pPr>
            <a:r>
              <a:rPr lang="en-US" sz="1400" dirty="0" smtClean="0">
                <a:solidFill>
                  <a:srgbClr val="EBF1DD"/>
                </a:solidFill>
                <a:latin typeface="Franklin Gothic Book"/>
                <a:cs typeface="Franklin Gothic Book"/>
              </a:rPr>
              <a:t>Health </a:t>
            </a:r>
            <a:r>
              <a:rPr lang="en-US" sz="1400" dirty="0" err="1" smtClean="0">
                <a:solidFill>
                  <a:srgbClr val="EBF1DD"/>
                </a:solidFill>
                <a:latin typeface="Franklin Gothic Book"/>
                <a:cs typeface="Franklin Gothic Book"/>
              </a:rPr>
              <a:t>Af</a:t>
            </a:r>
            <a:r>
              <a:rPr lang="en-US" sz="1400" dirty="0" smtClean="0">
                <a:solidFill>
                  <a:srgbClr val="EBF1DD"/>
                </a:solidFill>
                <a:latin typeface="Franklin Gothic Book"/>
                <a:cs typeface="Franklin Gothic Book"/>
              </a:rPr>
              <a:t> 2012;31:1286</a:t>
            </a:r>
            <a:endParaRPr lang="en-US" sz="1400" dirty="0">
              <a:solidFill>
                <a:srgbClr val="EBF1DD"/>
              </a:solidFill>
              <a:latin typeface="Franklin Gothic Book"/>
              <a:cs typeface="Franklin Gothic Book"/>
            </a:endParaRPr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2842561630"/>
              </p:ext>
            </p:extLst>
          </p:nvPr>
        </p:nvGraphicFramePr>
        <p:xfrm>
          <a:off x="420604" y="1058893"/>
          <a:ext cx="8436809" cy="4573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653477" y="5591131"/>
            <a:ext cx="45293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Franklin Gothic Medium" pitchFamily="34" charset="0"/>
              </a:rPr>
              <a:t>For-Profit Firms’ Share of Total Revenue</a:t>
            </a:r>
            <a:endParaRPr lang="en-US" sz="2000" dirty="0">
              <a:latin typeface="Franklin Gothic Mediu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948027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For-Profit Hospitals’ </a:t>
            </a:r>
            <a:br>
              <a:rPr lang="en-US" dirty="0" smtClean="0"/>
            </a:br>
            <a:r>
              <a:rPr lang="en-US" dirty="0" smtClean="0"/>
              <a:t>Death Rates Are 2% Higher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933879" y="6053195"/>
            <a:ext cx="5210123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  <a:latin typeface="Franklin Gothic Book" pitchFamily="34" charset="0"/>
              </a:rPr>
              <a:t>Relative risk of hospital mortality for adult patients in private for-profit hospitals relative to private not-for-profit hospitals</a:t>
            </a:r>
          </a:p>
          <a:p>
            <a:pPr algn="r"/>
            <a:r>
              <a:rPr lang="en-US" sz="1400" dirty="0" smtClean="0">
                <a:solidFill>
                  <a:schemeClr val="bg2"/>
                </a:solidFill>
                <a:latin typeface="Franklin Gothic Book" pitchFamily="34" charset="0"/>
              </a:rPr>
              <a:t>Source: </a:t>
            </a:r>
            <a:r>
              <a:rPr lang="fr-FR" sz="1400" dirty="0" smtClean="0">
                <a:solidFill>
                  <a:schemeClr val="bg2"/>
                </a:solidFill>
                <a:latin typeface="Franklin Gothic Book" pitchFamily="34" charset="0"/>
              </a:rPr>
              <a:t>CMAJ </a:t>
            </a:r>
            <a:r>
              <a:rPr lang="fr-FR" sz="1400" dirty="0" err="1" smtClean="0">
                <a:solidFill>
                  <a:schemeClr val="bg2"/>
                </a:solidFill>
                <a:latin typeface="Franklin Gothic Book" pitchFamily="34" charset="0"/>
              </a:rPr>
              <a:t>Devereaux</a:t>
            </a:r>
            <a:r>
              <a:rPr lang="fr-FR" sz="1400" dirty="0" smtClean="0">
                <a:solidFill>
                  <a:schemeClr val="bg2"/>
                </a:solidFill>
                <a:latin typeface="Franklin Gothic Book" pitchFamily="34" charset="0"/>
              </a:rPr>
              <a:t> et al. 166 (11): 1399.</a:t>
            </a:r>
            <a:endParaRPr lang="en-US" sz="1400" dirty="0" smtClean="0">
              <a:solidFill>
                <a:schemeClr val="bg2"/>
              </a:solidFill>
              <a:latin typeface="Franklin Gothic Book" pitchFamily="34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3716125" y="1353312"/>
            <a:ext cx="4454956" cy="4650062"/>
            <a:chOff x="4228186" y="1353312"/>
            <a:chExt cx="4454956" cy="4650062"/>
          </a:xfrm>
        </p:grpSpPr>
        <p:sp>
          <p:nvSpPr>
            <p:cNvPr id="15" name="Rectangle 14"/>
            <p:cNvSpPr/>
            <p:nvPr/>
          </p:nvSpPr>
          <p:spPr>
            <a:xfrm>
              <a:off x="4228186" y="1353312"/>
              <a:ext cx="4454956" cy="4608576"/>
            </a:xfrm>
            <a:prstGeom prst="rect">
              <a:avLst/>
            </a:prstGeom>
            <a:solidFill>
              <a:schemeClr val="bg1"/>
            </a:solidFill>
            <a:ln w="9525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40000"/>
            </a:blip>
            <a:srcRect l="51188" t="51599" r="4275" b="8869"/>
            <a:stretch>
              <a:fillRect/>
            </a:stretch>
          </p:blipFill>
          <p:spPr bwMode="auto">
            <a:xfrm>
              <a:off x="4520793" y="1382572"/>
              <a:ext cx="3950209" cy="435658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4460489" y="2289195"/>
              <a:ext cx="161321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Franklin Gothic Medium" pitchFamily="34" charset="0"/>
                </a:rPr>
                <a:t>Favors </a:t>
              </a:r>
            </a:p>
            <a:p>
              <a:pPr algn="ctr"/>
              <a:r>
                <a:rPr lang="en-US" sz="2400" dirty="0" smtClean="0">
                  <a:latin typeface="Franklin Gothic Medium" pitchFamily="34" charset="0"/>
                </a:rPr>
                <a:t>for-profit hospitals</a:t>
              </a:r>
              <a:endParaRPr lang="en-US" sz="2400" dirty="0">
                <a:latin typeface="Franklin Gothic Medium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693408" y="2289195"/>
              <a:ext cx="185957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Franklin Gothic Medium" pitchFamily="34" charset="0"/>
                </a:rPr>
                <a:t>Favors </a:t>
              </a:r>
            </a:p>
            <a:p>
              <a:pPr algn="ctr"/>
              <a:r>
                <a:rPr lang="en-US" sz="2400" dirty="0" smtClean="0">
                  <a:latin typeface="Franklin Gothic Medium" pitchFamily="34" charset="0"/>
                </a:rPr>
                <a:t>not-for-profit hospitals</a:t>
              </a:r>
              <a:endParaRPr lang="en-US" sz="2400" dirty="0">
                <a:latin typeface="Franklin Gothic Medium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742991" y="5664820"/>
              <a:ext cx="337510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latin typeface="Franklin Gothic Book" pitchFamily="34" charset="0"/>
                </a:rPr>
                <a:t>Relative risk and 95% CI</a:t>
              </a:r>
              <a:endParaRPr lang="en-US" sz="1600" dirty="0">
                <a:latin typeface="Franklin Gothic Book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311805" y="4586869"/>
              <a:ext cx="401444" cy="408878"/>
            </a:xfrm>
            <a:prstGeom prst="rect">
              <a:avLst/>
            </a:prstGeom>
            <a:solidFill>
              <a:schemeClr val="bg1"/>
            </a:solidFill>
            <a:ln w="9525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391053" y="1374278"/>
              <a:ext cx="401444" cy="408878"/>
            </a:xfrm>
            <a:prstGeom prst="rect">
              <a:avLst/>
            </a:prstGeom>
            <a:solidFill>
              <a:schemeClr val="bg1"/>
            </a:solidFill>
            <a:ln w="9525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Straight Connector 20"/>
            <p:cNvCxnSpPr/>
            <p:nvPr/>
          </p:nvCxnSpPr>
          <p:spPr>
            <a:xfrm rot="5400000">
              <a:off x="4396437" y="3445460"/>
              <a:ext cx="402335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774194" y="1937306"/>
            <a:ext cx="3073604" cy="3315005"/>
            <a:chOff x="1286255" y="1937306"/>
            <a:chExt cx="3073604" cy="3315005"/>
          </a:xfrm>
        </p:grpSpPr>
        <p:sp>
          <p:nvSpPr>
            <p:cNvPr id="17" name="Rectangle 16"/>
            <p:cNvSpPr/>
            <p:nvPr/>
          </p:nvSpPr>
          <p:spPr>
            <a:xfrm>
              <a:off x="1286255" y="1937306"/>
              <a:ext cx="3073604" cy="3315005"/>
            </a:xfrm>
            <a:prstGeom prst="rect">
              <a:avLst/>
            </a:prstGeom>
            <a:solidFill>
              <a:schemeClr val="bg1"/>
            </a:solidFill>
            <a:ln w="9525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40000"/>
            </a:blip>
            <a:srcRect l="3844" t="47385" r="47977" b="12177"/>
            <a:stretch>
              <a:fillRect/>
            </a:stretch>
          </p:blipFill>
          <p:spPr bwMode="auto">
            <a:xfrm>
              <a:off x="1319829" y="1955953"/>
              <a:ext cx="3016190" cy="3276436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334475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For-Profit Hospitals Cost 19% More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533242" y="6007028"/>
            <a:ext cx="5610761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600" dirty="0" smtClean="0">
                <a:solidFill>
                  <a:schemeClr val="bg2"/>
                </a:solidFill>
                <a:latin typeface="Franklin Gothic Book" pitchFamily="34" charset="0"/>
              </a:rPr>
              <a:t>Relative payments for care at private for-profit (PFP) </a:t>
            </a:r>
          </a:p>
          <a:p>
            <a:pPr algn="r"/>
            <a:r>
              <a:rPr lang="en-US" sz="1600" dirty="0" smtClean="0">
                <a:solidFill>
                  <a:schemeClr val="bg2"/>
                </a:solidFill>
                <a:latin typeface="Franklin Gothic Book" pitchFamily="34" charset="0"/>
              </a:rPr>
              <a:t>and private not-for-profit (PNFP) hospitals </a:t>
            </a:r>
          </a:p>
          <a:p>
            <a:pPr algn="r"/>
            <a:r>
              <a:rPr lang="en-US" sz="1600" dirty="0" smtClean="0">
                <a:solidFill>
                  <a:schemeClr val="bg2"/>
                </a:solidFill>
                <a:latin typeface="Franklin Gothic Book" pitchFamily="34" charset="0"/>
              </a:rPr>
              <a:t>Source: </a:t>
            </a:r>
            <a:r>
              <a:rPr lang="fr-FR" sz="1600" dirty="0" smtClean="0">
                <a:solidFill>
                  <a:schemeClr val="bg2"/>
                </a:solidFill>
                <a:latin typeface="Franklin Gothic Book" pitchFamily="34" charset="0"/>
              </a:rPr>
              <a:t>CMAJ </a:t>
            </a:r>
            <a:r>
              <a:rPr lang="fr-FR" sz="1600" dirty="0" err="1" smtClean="0">
                <a:solidFill>
                  <a:schemeClr val="bg2"/>
                </a:solidFill>
                <a:latin typeface="Franklin Gothic Book" pitchFamily="34" charset="0"/>
              </a:rPr>
              <a:t>Devereaux</a:t>
            </a:r>
            <a:r>
              <a:rPr lang="fr-FR" sz="1600" dirty="0" smtClean="0">
                <a:solidFill>
                  <a:schemeClr val="bg2"/>
                </a:solidFill>
                <a:latin typeface="Franklin Gothic Book" pitchFamily="34" charset="0"/>
              </a:rPr>
              <a:t> et al. 170 (12): 1817.</a:t>
            </a:r>
            <a:endParaRPr lang="en-US" sz="1600" dirty="0" smtClean="0">
              <a:solidFill>
                <a:schemeClr val="bg2"/>
              </a:solidFill>
              <a:latin typeface="Franklin Gothic Book" pitchFamily="34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3196745" y="1119226"/>
            <a:ext cx="5647332" cy="4828031"/>
            <a:chOff x="1678216" y="1390184"/>
            <a:chExt cx="5183502" cy="4947297"/>
          </a:xfrm>
        </p:grpSpPr>
        <p:sp>
          <p:nvSpPr>
            <p:cNvPr id="24" name="Rectangle 23"/>
            <p:cNvSpPr/>
            <p:nvPr/>
          </p:nvSpPr>
          <p:spPr>
            <a:xfrm>
              <a:off x="1678216" y="1390184"/>
              <a:ext cx="5183502" cy="4947297"/>
            </a:xfrm>
            <a:prstGeom prst="rect">
              <a:avLst/>
            </a:prstGeom>
            <a:solidFill>
              <a:schemeClr val="bg1"/>
            </a:solidFill>
            <a:ln w="9525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2319457" y="1405424"/>
              <a:ext cx="4527395" cy="4541893"/>
              <a:chOff x="1263805" y="1390556"/>
              <a:chExt cx="4527395" cy="4541893"/>
            </a:xfrm>
          </p:grpSpPr>
          <p:pic>
            <p:nvPicPr>
              <p:cNvPr id="18" name="Picture 2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-40000"/>
              </a:blip>
              <a:srcRect l="45882" t="12719" r="17989" b="9976"/>
              <a:stretch>
                <a:fillRect/>
              </a:stretch>
            </p:blipFill>
            <p:spPr bwMode="auto">
              <a:xfrm>
                <a:off x="2084832" y="1416873"/>
                <a:ext cx="3706368" cy="4515576"/>
              </a:xfrm>
              <a:prstGeom prst="rect">
                <a:avLst/>
              </a:prstGeom>
              <a:noFill/>
            </p:spPr>
          </p:pic>
          <p:pic>
            <p:nvPicPr>
              <p:cNvPr id="22" name="Picture 2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-40000"/>
              </a:blip>
              <a:srcRect l="84339" t="12719" r="1544" b="27598"/>
              <a:stretch>
                <a:fillRect/>
              </a:stretch>
            </p:blipFill>
            <p:spPr bwMode="auto">
              <a:xfrm>
                <a:off x="1263805" y="1390556"/>
                <a:ext cx="1448237" cy="3486245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26" name="TextBox 25"/>
          <p:cNvSpPr txBox="1"/>
          <p:nvPr/>
        </p:nvSpPr>
        <p:spPr>
          <a:xfrm>
            <a:off x="3196743" y="5559552"/>
            <a:ext cx="56473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Franklin Gothic Medium" pitchFamily="34" charset="0"/>
              </a:rPr>
              <a:t>PFP/PNFP Payments Ratio (95% CI)</a:t>
            </a:r>
            <a:endParaRPr lang="en-US" sz="2000" dirty="0">
              <a:latin typeface="Franklin Gothic Medium" pitchFamily="34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563272" y="2004365"/>
            <a:ext cx="2962656" cy="2882189"/>
            <a:chOff x="395021" y="1660550"/>
            <a:chExt cx="2962656" cy="2882189"/>
          </a:xfrm>
        </p:grpSpPr>
        <p:sp>
          <p:nvSpPr>
            <p:cNvPr id="27" name="Rectangle 26"/>
            <p:cNvSpPr/>
            <p:nvPr/>
          </p:nvSpPr>
          <p:spPr>
            <a:xfrm>
              <a:off x="395021" y="1660550"/>
              <a:ext cx="2962656" cy="2882189"/>
            </a:xfrm>
            <a:prstGeom prst="rect">
              <a:avLst/>
            </a:prstGeom>
            <a:solidFill>
              <a:schemeClr val="bg1"/>
            </a:solidFill>
            <a:ln w="9525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40000"/>
            </a:blip>
            <a:srcRect r="55113" b="21968"/>
            <a:stretch>
              <a:fillRect/>
            </a:stretch>
          </p:blipFill>
          <p:spPr bwMode="auto">
            <a:xfrm>
              <a:off x="495148" y="1734482"/>
              <a:ext cx="2762402" cy="2734324"/>
            </a:xfrm>
            <a:prstGeom prst="rect">
              <a:avLst/>
            </a:prstGeom>
            <a:noFill/>
          </p:spPr>
        </p:pic>
      </p:grpSp>
      <p:sp>
        <p:nvSpPr>
          <p:cNvPr id="29" name="TextBox 28"/>
          <p:cNvSpPr txBox="1"/>
          <p:nvPr/>
        </p:nvSpPr>
        <p:spPr>
          <a:xfrm>
            <a:off x="3935578" y="4542276"/>
            <a:ext cx="19238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Franklin Gothic Medium" pitchFamily="34" charset="0"/>
              </a:rPr>
              <a:t>Lower payments at PFP Hospitals</a:t>
            </a:r>
            <a:endParaRPr lang="en-US" dirty="0">
              <a:latin typeface="Franklin Gothic Medium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871496" y="4542276"/>
            <a:ext cx="19191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Franklin Gothic Medium" pitchFamily="34" charset="0"/>
              </a:rPr>
              <a:t>Higher payments at PFP Hospitals</a:t>
            </a:r>
            <a:endParaRPr lang="en-US" dirty="0">
              <a:latin typeface="Franklin Gothic Mediu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1565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For-Profit Dialysis Clinics’ </a:t>
            </a:r>
            <a:br>
              <a:rPr lang="en-US" dirty="0" smtClean="0"/>
            </a:br>
            <a:r>
              <a:rPr lang="en-US" dirty="0" smtClean="0"/>
              <a:t>Death Rates Are 9% Higher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533242" y="6253249"/>
            <a:ext cx="5610761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600" dirty="0" smtClean="0">
                <a:solidFill>
                  <a:schemeClr val="bg2"/>
                </a:solidFill>
                <a:latin typeface="Franklin Gothic Book" pitchFamily="34" charset="0"/>
              </a:rPr>
              <a:t>Source: </a:t>
            </a:r>
            <a:r>
              <a:rPr lang="fr-FR" sz="1600" dirty="0" err="1" smtClean="0">
                <a:solidFill>
                  <a:schemeClr val="bg2"/>
                </a:solidFill>
                <a:latin typeface="Franklin Gothic Book" pitchFamily="34" charset="0"/>
              </a:rPr>
              <a:t>Devereaux</a:t>
            </a:r>
            <a:r>
              <a:rPr lang="fr-FR" sz="1600" dirty="0" smtClean="0">
                <a:solidFill>
                  <a:schemeClr val="bg2"/>
                </a:solidFill>
                <a:latin typeface="Franklin Gothic Book" pitchFamily="34" charset="0"/>
              </a:rPr>
              <a:t> P. JAMA. 2002;288(19):2449-2457.</a:t>
            </a:r>
            <a:endParaRPr lang="en-US" sz="1600" dirty="0" smtClean="0">
              <a:solidFill>
                <a:schemeClr val="bg2"/>
              </a:solidFill>
              <a:latin typeface="Franklin Gothic Book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041091" y="1451386"/>
            <a:ext cx="4483715" cy="4370648"/>
            <a:chOff x="4552413" y="1451386"/>
            <a:chExt cx="4483715" cy="4370648"/>
          </a:xfrm>
        </p:grpSpPr>
        <p:sp>
          <p:nvSpPr>
            <p:cNvPr id="5" name="Rectangle 4"/>
            <p:cNvSpPr/>
            <p:nvPr/>
          </p:nvSpPr>
          <p:spPr>
            <a:xfrm>
              <a:off x="4552413" y="1451386"/>
              <a:ext cx="4395718" cy="4370648"/>
            </a:xfrm>
            <a:prstGeom prst="rect">
              <a:avLst/>
            </a:prstGeom>
            <a:ln>
              <a:solidFill>
                <a:srgbClr val="060505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3"/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4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rcRect l="47258" t="13215" b="-1"/>
            <a:stretch/>
          </p:blipFill>
          <p:spPr bwMode="auto">
            <a:xfrm>
              <a:off x="4639671" y="1549927"/>
              <a:ext cx="4396457" cy="4272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" name="TextBox 3"/>
          <p:cNvSpPr txBox="1"/>
          <p:nvPr/>
        </p:nvSpPr>
        <p:spPr>
          <a:xfrm>
            <a:off x="189685" y="1583329"/>
            <a:ext cx="144324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Franklin Gothic Book"/>
                <a:cs typeface="Franklin Gothic Book"/>
              </a:rPr>
              <a:t>Relative Risk (RR) of mortality in hemodialysis patients</a:t>
            </a:r>
            <a:endParaRPr lang="en-US" sz="2000" dirty="0">
              <a:latin typeface="Franklin Gothic Book"/>
              <a:cs typeface="Franklin Gothic Book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797872" y="2383239"/>
            <a:ext cx="2498879" cy="2201817"/>
            <a:chOff x="1723648" y="2523430"/>
            <a:chExt cx="2498879" cy="2201817"/>
          </a:xfrm>
        </p:grpSpPr>
        <p:sp>
          <p:nvSpPr>
            <p:cNvPr id="10" name="Rectangle 9"/>
            <p:cNvSpPr/>
            <p:nvPr/>
          </p:nvSpPr>
          <p:spPr>
            <a:xfrm>
              <a:off x="1723648" y="2523430"/>
              <a:ext cx="2498879" cy="2201817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7763" name="Picture 3"/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4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rcRect l="410" t="20106" r="53812" b="11654"/>
            <a:stretch/>
          </p:blipFill>
          <p:spPr bwMode="auto">
            <a:xfrm>
              <a:off x="1834890" y="2630636"/>
              <a:ext cx="2276395" cy="20038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419178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86937" y="6253248"/>
            <a:ext cx="575706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600" dirty="0" smtClean="0">
                <a:solidFill>
                  <a:schemeClr val="bg2"/>
                </a:solidFill>
                <a:latin typeface="Franklin Gothic Book" pitchFamily="34" charset="0"/>
              </a:rPr>
              <a:t>Source: NYT 7/3/2012; Fiscal Times 8/31/2012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2012 Fraud/Civil Fines </a:t>
            </a:r>
            <a:br>
              <a:rPr lang="en-US" dirty="0" smtClean="0"/>
            </a:br>
            <a:r>
              <a:rPr lang="en-US" dirty="0" smtClean="0"/>
              <a:t>Against Drug Firms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68891919"/>
              </p:ext>
            </p:extLst>
          </p:nvPr>
        </p:nvGraphicFramePr>
        <p:xfrm>
          <a:off x="530909" y="1558590"/>
          <a:ext cx="8082183" cy="42304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8951603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17357"/>
            <a:ext cx="4973016" cy="2845044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100" dirty="0">
                <a:latin typeface="Franklin Gothic Medium"/>
                <a:cs typeface="Franklin Gothic Medium"/>
              </a:rPr>
              <a:t>Mandate Model </a:t>
            </a:r>
            <a:r>
              <a:rPr lang="en-US" sz="3100" dirty="0" smtClean="0">
                <a:latin typeface="Franklin Gothic Medium"/>
                <a:cs typeface="Franklin Gothic Medium"/>
              </a:rPr>
              <a:t>for Reform</a:t>
            </a:r>
            <a:r>
              <a:rPr lang="en-US" sz="3100" dirty="0">
                <a:latin typeface="Franklin Gothic Medium"/>
                <a:cs typeface="Franklin Gothic Medium"/>
              </a:rPr>
              <a:t>:</a:t>
            </a:r>
            <a:br>
              <a:rPr lang="en-US" sz="3100" dirty="0">
                <a:latin typeface="Franklin Gothic Medium"/>
                <a:cs typeface="Franklin Gothic Medium"/>
              </a:rPr>
            </a:br>
            <a:r>
              <a:rPr lang="en-US" sz="6000" dirty="0">
                <a:latin typeface="Franklin Gothic Medium"/>
                <a:cs typeface="Franklin Gothic Medium"/>
              </a:rPr>
              <a:t>Keeping Private Insurers </a:t>
            </a:r>
            <a:r>
              <a:rPr lang="en-US" sz="6000" dirty="0" smtClean="0">
                <a:latin typeface="Franklin Gothic Medium"/>
                <a:cs typeface="Franklin Gothic Medium"/>
              </a:rPr>
              <a:t/>
            </a:r>
            <a:br>
              <a:rPr lang="en-US" sz="6000" dirty="0" smtClean="0">
                <a:latin typeface="Franklin Gothic Medium"/>
                <a:cs typeface="Franklin Gothic Medium"/>
              </a:rPr>
            </a:br>
            <a:r>
              <a:rPr lang="en-US" sz="6000" dirty="0" smtClean="0">
                <a:latin typeface="Franklin Gothic Medium"/>
                <a:cs typeface="Franklin Gothic Medium"/>
              </a:rPr>
              <a:t>In </a:t>
            </a:r>
            <a:r>
              <a:rPr lang="en-US" sz="6000" dirty="0">
                <a:latin typeface="Franklin Gothic Medium"/>
                <a:cs typeface="Franklin Gothic Medium"/>
              </a:rPr>
              <a:t>Charge</a:t>
            </a:r>
            <a:endParaRPr lang="en-US" sz="5400" dirty="0">
              <a:latin typeface="Franklin Gothic Medium"/>
              <a:cs typeface="Franklin Gothic Medium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32348"/>
          <a:stretch/>
        </p:blipFill>
        <p:spPr>
          <a:xfrm>
            <a:off x="5020530" y="1039059"/>
            <a:ext cx="3861625" cy="3801641"/>
          </a:xfrm>
          <a:prstGeom prst="rect">
            <a:avLst/>
          </a:prstGeom>
          <a:ln>
            <a:solidFill>
              <a:srgbClr val="0033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7852164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29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6382" y="1155981"/>
            <a:ext cx="3379621" cy="4621229"/>
          </a:xfrm>
          <a:prstGeom prst="rect">
            <a:avLst/>
          </a:prstGeom>
          <a:ln>
            <a:solidFill>
              <a:srgbClr val="060505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61201" y="2148397"/>
            <a:ext cx="5503540" cy="2031325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82880" tIns="91440" rIns="182880" bIns="91440" rtlCol="0" anchor="ctr" anchorCtr="0">
            <a:spAutoFit/>
          </a:bodyPr>
          <a:lstStyle/>
          <a:p>
            <a:r>
              <a:rPr lang="en-US" sz="2400" dirty="0" smtClean="0">
                <a:latin typeface="Franklin Gothic Book"/>
                <a:cs typeface="Franklin Gothic Book"/>
              </a:rPr>
              <a:t>“The health-care reform process exposes how corporate influence renders the US Government incapable of making policy on the basis of evidence and the public interest.”</a:t>
            </a:r>
            <a:endParaRPr lang="en-US" sz="2400" dirty="0">
              <a:latin typeface="Franklin Gothic Book"/>
              <a:cs typeface="Franklin Gothic Book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Lancet Put It On Their Cover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386937" y="6253249"/>
            <a:ext cx="575706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600" dirty="0" smtClean="0">
                <a:solidFill>
                  <a:schemeClr val="bg2"/>
                </a:solidFill>
                <a:latin typeface="Franklin Gothic Book" pitchFamily="34" charset="0"/>
              </a:rPr>
              <a:t>Source: Lancet Dec 5, 2009. Cover of vol. 374.</a:t>
            </a:r>
          </a:p>
        </p:txBody>
      </p:sp>
    </p:spTree>
    <p:extLst>
      <p:ext uri="{BB962C8B-B14F-4D97-AF65-F5344CB8AC3E}">
        <p14:creationId xmlns:p14="http://schemas.microsoft.com/office/powerpoint/2010/main" val="2949573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95398" y="451808"/>
            <a:ext cx="4042289" cy="5556002"/>
          </a:xfrm>
        </p:spPr>
        <p:txBody>
          <a:bodyPr/>
          <a:lstStyle/>
          <a:p>
            <a:pPr eaLnBrk="1" hangingPunct="1">
              <a:defRPr/>
            </a:pPr>
            <a:r>
              <a:rPr lang="en-US" sz="7200" dirty="0" smtClean="0">
                <a:latin typeface="Franklin Gothic Medium"/>
                <a:cs typeface="Franklin Gothic Medium"/>
              </a:rPr>
              <a:t>Under-Insurance</a:t>
            </a:r>
            <a:endParaRPr lang="en-US" sz="7200" dirty="0">
              <a:latin typeface="Franklin Gothic Medium"/>
              <a:cs typeface="Franklin Gothic Medium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0025" y="357570"/>
            <a:ext cx="4445000" cy="5397500"/>
          </a:xfrm>
          <a:prstGeom prst="rect">
            <a:avLst/>
          </a:prstGeom>
          <a:ln>
            <a:solidFill>
              <a:srgbClr val="0033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15697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7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ja-JP" altLang="en-US" dirty="0">
                <a:latin typeface="Franklin Gothic Medium"/>
                <a:cs typeface="Franklin Gothic Medium"/>
              </a:rPr>
              <a:t>“</a:t>
            </a:r>
            <a:r>
              <a:rPr lang="en-US" altLang="ja-JP" dirty="0">
                <a:latin typeface="Franklin Gothic Medium"/>
                <a:cs typeface="Franklin Gothic Medium"/>
              </a:rPr>
              <a:t>Mandate</a:t>
            </a:r>
            <a:r>
              <a:rPr lang="ja-JP" altLang="en-US" dirty="0">
                <a:latin typeface="Franklin Gothic Medium"/>
                <a:cs typeface="Franklin Gothic Medium"/>
              </a:rPr>
              <a:t>”</a:t>
            </a:r>
            <a:r>
              <a:rPr lang="en-US" altLang="ja-JP" dirty="0">
                <a:latin typeface="Franklin Gothic Medium"/>
                <a:cs typeface="Franklin Gothic Medium"/>
              </a:rPr>
              <a:t> Model for Reform</a:t>
            </a:r>
            <a:endParaRPr lang="en-US" dirty="0">
              <a:latin typeface="Franklin Gothic Medium"/>
              <a:cs typeface="Franklin Gothic Medium"/>
            </a:endParaRPr>
          </a:p>
        </p:txBody>
      </p:sp>
      <p:sp>
        <p:nvSpPr>
          <p:cNvPr id="41267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64856" y="1320518"/>
            <a:ext cx="6149005" cy="3033637"/>
          </a:xfrm>
        </p:spPr>
        <p:txBody>
          <a:bodyPr>
            <a:normAutofit/>
          </a:bodyPr>
          <a:lstStyle/>
          <a:p>
            <a:pPr marL="454025" indent="-454025">
              <a:lnSpc>
                <a:spcPct val="90000"/>
              </a:lnSpc>
              <a:buFont typeface="+mj-lt"/>
              <a:buAutoNum type="arabicPeriod"/>
            </a:pPr>
            <a:r>
              <a:rPr lang="en-US" sz="2800" dirty="0">
                <a:solidFill>
                  <a:srgbClr val="003300"/>
                </a:solidFill>
                <a:latin typeface="Franklin Gothic Book"/>
                <a:cs typeface="Franklin Gothic Book"/>
              </a:rPr>
              <a:t>Expanded Medicaid-like program</a:t>
            </a:r>
          </a:p>
          <a:p>
            <a:pPr marL="857250" lvl="1" indent="-457200">
              <a:lnSpc>
                <a:spcPct val="90000"/>
              </a:lnSpc>
            </a:pPr>
            <a:r>
              <a:rPr lang="en-US" sz="2400" dirty="0">
                <a:solidFill>
                  <a:srgbClr val="003300"/>
                </a:solidFill>
                <a:latin typeface="Franklin Gothic Book"/>
                <a:cs typeface="Franklin Gothic Book"/>
              </a:rPr>
              <a:t>Free for poor </a:t>
            </a:r>
          </a:p>
          <a:p>
            <a:pPr marL="857250" lvl="1" indent="-457200">
              <a:lnSpc>
                <a:spcPct val="90000"/>
              </a:lnSpc>
            </a:pPr>
            <a:r>
              <a:rPr lang="en-US" sz="2400" dirty="0">
                <a:solidFill>
                  <a:srgbClr val="003300"/>
                </a:solidFill>
                <a:latin typeface="Franklin Gothic Book"/>
                <a:cs typeface="Franklin Gothic Book"/>
              </a:rPr>
              <a:t>Subsidies for low </a:t>
            </a:r>
            <a:r>
              <a:rPr lang="en-US" sz="2400" dirty="0" smtClean="0">
                <a:solidFill>
                  <a:srgbClr val="003300"/>
                </a:solidFill>
                <a:latin typeface="Franklin Gothic Book"/>
                <a:cs typeface="Franklin Gothic Book"/>
              </a:rPr>
              <a:t>income</a:t>
            </a:r>
          </a:p>
          <a:p>
            <a:pPr marL="857250" lvl="1" indent="-457200">
              <a:lnSpc>
                <a:spcPct val="90000"/>
              </a:lnSpc>
            </a:pPr>
            <a:r>
              <a:rPr lang="en-US" sz="2400" dirty="0" smtClean="0">
                <a:solidFill>
                  <a:srgbClr val="003300"/>
                </a:solidFill>
                <a:latin typeface="Franklin Gothic Book"/>
                <a:cs typeface="Franklin Gothic Book"/>
              </a:rPr>
              <a:t>Buy-in without subsidy for others</a:t>
            </a:r>
          </a:p>
          <a:p>
            <a:pPr marL="454025" indent="-454025">
              <a:lnSpc>
                <a:spcPct val="90000"/>
              </a:lnSpc>
              <a:buFont typeface="+mj-lt"/>
              <a:buAutoNum type="arabicPeriod"/>
            </a:pPr>
            <a:r>
              <a:rPr lang="en-US" sz="2800" dirty="0" smtClean="0">
                <a:solidFill>
                  <a:srgbClr val="003300"/>
                </a:solidFill>
                <a:latin typeface="Franklin Gothic Book"/>
                <a:cs typeface="Franklin Gothic Book"/>
              </a:rPr>
              <a:t>Employer mandate </a:t>
            </a:r>
            <a:r>
              <a:rPr lang="en-US" sz="2800" dirty="0">
                <a:solidFill>
                  <a:srgbClr val="003300"/>
                </a:solidFill>
                <a:latin typeface="Franklin Gothic Book"/>
                <a:cs typeface="Franklin Gothic Book"/>
              </a:rPr>
              <a:t>+/- </a:t>
            </a:r>
            <a:r>
              <a:rPr lang="en-US" sz="2800" dirty="0" smtClean="0">
                <a:solidFill>
                  <a:srgbClr val="003300"/>
                </a:solidFill>
                <a:latin typeface="Franklin Gothic Book"/>
                <a:cs typeface="Franklin Gothic Book"/>
              </a:rPr>
              <a:t>individuals</a:t>
            </a:r>
            <a:endParaRPr lang="en-US" sz="2800" dirty="0">
              <a:solidFill>
                <a:srgbClr val="003300"/>
              </a:solidFill>
              <a:latin typeface="Franklin Gothic Book"/>
              <a:cs typeface="Franklin Gothic Book"/>
            </a:endParaRPr>
          </a:p>
          <a:p>
            <a:pPr marL="454025" indent="-454025">
              <a:lnSpc>
                <a:spcPct val="90000"/>
              </a:lnSpc>
              <a:buFont typeface="+mj-lt"/>
              <a:buAutoNum type="arabicPeriod"/>
            </a:pPr>
            <a:r>
              <a:rPr lang="en-US" sz="2800" dirty="0">
                <a:solidFill>
                  <a:srgbClr val="003300"/>
                </a:solidFill>
                <a:latin typeface="Franklin Gothic Book"/>
                <a:cs typeface="Franklin Gothic Book"/>
              </a:rPr>
              <a:t>Managed Care / Care </a:t>
            </a:r>
            <a:r>
              <a:rPr lang="en-US" sz="2800" dirty="0" smtClean="0">
                <a:solidFill>
                  <a:srgbClr val="003300"/>
                </a:solidFill>
                <a:latin typeface="Franklin Gothic Book"/>
                <a:cs typeface="Franklin Gothic Book"/>
              </a:rPr>
              <a:t>Management</a:t>
            </a:r>
            <a:endParaRPr lang="en-US" sz="2800" dirty="0">
              <a:solidFill>
                <a:srgbClr val="003300"/>
              </a:solidFill>
              <a:latin typeface="Franklin Gothic Book"/>
              <a:cs typeface="Franklin Gothic Book"/>
            </a:endParaRPr>
          </a:p>
        </p:txBody>
      </p:sp>
      <p:pic>
        <p:nvPicPr>
          <p:cNvPr id="412675" name="Picture 4" descr="richard-nixon-picture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2" r="13105"/>
          <a:stretch/>
        </p:blipFill>
        <p:spPr bwMode="auto">
          <a:xfrm>
            <a:off x="446375" y="1285492"/>
            <a:ext cx="1633763" cy="2143710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Obama-Healthcare-reform-must-look-at-cost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07" b="21184"/>
          <a:stretch/>
        </p:blipFill>
        <p:spPr>
          <a:xfrm>
            <a:off x="597647" y="3100685"/>
            <a:ext cx="1940477" cy="2490445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426888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4721" name="Picture 2" descr="ScreenHunter_05 Se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1294" y="2907114"/>
            <a:ext cx="3681412" cy="2532062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4722" name="Picture 3" descr="ScreenHunter_04 Se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81" y="354019"/>
            <a:ext cx="8224838" cy="2427288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938493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6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71898"/>
            <a:ext cx="9144000" cy="1143000"/>
          </a:xfrm>
        </p:spPr>
        <p:txBody>
          <a:bodyPr>
            <a:noAutofit/>
          </a:bodyPr>
          <a:lstStyle/>
          <a:p>
            <a:r>
              <a:rPr lang="en-US" sz="2400" dirty="0">
                <a:latin typeface="Franklin Gothic Medium"/>
                <a:cs typeface="Franklin Gothic Medium"/>
              </a:rPr>
              <a:t>Massachusetts: </a:t>
            </a:r>
            <a:r>
              <a:rPr lang="en-US" sz="2400" dirty="0" smtClean="0">
                <a:latin typeface="Franklin Gothic Medium"/>
                <a:cs typeface="Franklin Gothic Medium"/>
              </a:rPr>
              <a:t/>
            </a:r>
            <a:br>
              <a:rPr lang="en-US" sz="2400" dirty="0" smtClean="0">
                <a:latin typeface="Franklin Gothic Medium"/>
                <a:cs typeface="Franklin Gothic Medium"/>
              </a:rPr>
            </a:br>
            <a:r>
              <a:rPr lang="en-US" sz="4000" dirty="0" smtClean="0">
                <a:latin typeface="Franklin Gothic Medium"/>
                <a:cs typeface="Franklin Gothic Medium"/>
              </a:rPr>
              <a:t>Requires 70</a:t>
            </a:r>
            <a:r>
              <a:rPr lang="en-US" sz="4000" dirty="0">
                <a:latin typeface="Franklin Gothic Medium"/>
                <a:cs typeface="Franklin Gothic Medium"/>
              </a:rPr>
              <a:t>% Actuarial </a:t>
            </a:r>
            <a:r>
              <a:rPr lang="en-US" sz="4000" dirty="0" smtClean="0">
                <a:latin typeface="Franklin Gothic Medium"/>
                <a:cs typeface="Franklin Gothic Medium"/>
              </a:rPr>
              <a:t>Value Coverage </a:t>
            </a:r>
            <a:endParaRPr lang="en-US" sz="4000" dirty="0">
              <a:latin typeface="Franklin Gothic Medium"/>
              <a:cs typeface="Franklin Gothic Medium"/>
            </a:endParaRPr>
          </a:p>
        </p:txBody>
      </p:sp>
      <p:sp>
        <p:nvSpPr>
          <p:cNvPr id="41677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27815" y="1817931"/>
            <a:ext cx="4956523" cy="3733800"/>
          </a:xfrm>
        </p:spPr>
        <p:txBody>
          <a:bodyPr>
            <a:normAutofit/>
          </a:bodyPr>
          <a:lstStyle/>
          <a:p>
            <a:pPr marL="230188" indent="-230188" eaLnBrk="1" hangingPunct="1">
              <a:spcAft>
                <a:spcPts val="1200"/>
              </a:spcAft>
            </a:pPr>
            <a:r>
              <a:rPr lang="en-US" sz="2800" dirty="0">
                <a:solidFill>
                  <a:srgbClr val="003300"/>
                </a:solidFill>
                <a:latin typeface="Franklin Gothic Book"/>
                <a:cs typeface="Franklin Gothic Book"/>
              </a:rPr>
              <a:t>Premium:  $</a:t>
            </a:r>
            <a:r>
              <a:rPr lang="en-US" sz="2800" dirty="0" smtClean="0">
                <a:solidFill>
                  <a:srgbClr val="003300"/>
                </a:solidFill>
                <a:latin typeface="Franklin Gothic Book"/>
                <a:cs typeface="Franklin Gothic Book"/>
              </a:rPr>
              <a:t>5,616 annually </a:t>
            </a:r>
          </a:p>
          <a:p>
            <a:pPr marL="230188" indent="-230188" eaLnBrk="1" hangingPunct="1">
              <a:spcAft>
                <a:spcPts val="1200"/>
              </a:spcAft>
            </a:pPr>
            <a:r>
              <a:rPr lang="en-US" sz="2800" dirty="0" smtClean="0">
                <a:solidFill>
                  <a:srgbClr val="003300"/>
                </a:solidFill>
                <a:latin typeface="Franklin Gothic Book"/>
                <a:cs typeface="Franklin Gothic Book"/>
              </a:rPr>
              <a:t>Deductible: $2000 annually</a:t>
            </a:r>
            <a:endParaRPr lang="en-US" sz="2800" dirty="0">
              <a:solidFill>
                <a:srgbClr val="003300"/>
              </a:solidFill>
              <a:latin typeface="Franklin Gothic Book"/>
              <a:cs typeface="Franklin Gothic Book"/>
            </a:endParaRPr>
          </a:p>
          <a:p>
            <a:pPr marL="230188" indent="-230188" eaLnBrk="1" hangingPunct="1">
              <a:spcAft>
                <a:spcPts val="1200"/>
              </a:spcAft>
            </a:pPr>
            <a:r>
              <a:rPr lang="en-US" sz="2800" dirty="0" smtClean="0">
                <a:solidFill>
                  <a:srgbClr val="003300"/>
                </a:solidFill>
                <a:latin typeface="Franklin Gothic Book"/>
                <a:cs typeface="Franklin Gothic Book"/>
              </a:rPr>
              <a:t>Co-insurance: 20</a:t>
            </a:r>
            <a:r>
              <a:rPr lang="en-US" sz="2800" dirty="0">
                <a:solidFill>
                  <a:srgbClr val="003300"/>
                </a:solidFill>
                <a:latin typeface="Franklin Gothic Book"/>
                <a:cs typeface="Franklin Gothic Book"/>
              </a:rPr>
              <a:t>% </a:t>
            </a:r>
            <a:r>
              <a:rPr lang="en-US" sz="2800" dirty="0" smtClean="0">
                <a:solidFill>
                  <a:srgbClr val="003300"/>
                </a:solidFill>
                <a:latin typeface="Franklin Gothic Medium"/>
                <a:cs typeface="Franklin Gothic Medium"/>
              </a:rPr>
              <a:t>after</a:t>
            </a:r>
            <a:r>
              <a:rPr lang="en-US" sz="2800" dirty="0" smtClean="0">
                <a:solidFill>
                  <a:srgbClr val="003300"/>
                </a:solidFill>
                <a:latin typeface="Franklin Gothic Book"/>
                <a:cs typeface="Franklin Gothic Book"/>
              </a:rPr>
              <a:t> deductible </a:t>
            </a:r>
            <a:r>
              <a:rPr lang="en-US" sz="2800" dirty="0">
                <a:solidFill>
                  <a:srgbClr val="003300"/>
                </a:solidFill>
                <a:latin typeface="Franklin Gothic Book"/>
                <a:cs typeface="Franklin Gothic Book"/>
              </a:rPr>
              <a:t>is reached for next $15,000 of </a:t>
            </a:r>
            <a:r>
              <a:rPr lang="en-US" sz="2800" dirty="0" smtClean="0">
                <a:solidFill>
                  <a:srgbClr val="003300"/>
                </a:solidFill>
                <a:latin typeface="Franklin Gothic Book"/>
                <a:cs typeface="Franklin Gothic Book"/>
              </a:rPr>
              <a:t>care</a:t>
            </a:r>
            <a:endParaRPr lang="en-US" sz="2800" dirty="0">
              <a:solidFill>
                <a:srgbClr val="003300"/>
              </a:solidFill>
              <a:latin typeface="Franklin Gothic Book"/>
              <a:cs typeface="Franklin Gothic Book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9999" y="2063344"/>
            <a:ext cx="2567891" cy="2311102"/>
          </a:xfrm>
          <a:prstGeom prst="rect">
            <a:avLst/>
          </a:prstGeom>
          <a:ln>
            <a:solidFill>
              <a:srgbClr val="0033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041091" y="6130137"/>
            <a:ext cx="5102911" cy="5847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600" dirty="0" smtClean="0">
                <a:solidFill>
                  <a:schemeClr val="bg2"/>
                </a:solidFill>
                <a:latin typeface="Franklin Gothic Book" pitchFamily="34" charset="0"/>
              </a:rPr>
              <a:t>Example shown is a 56 year-old male </a:t>
            </a:r>
          </a:p>
          <a:p>
            <a:pPr algn="r"/>
            <a:r>
              <a:rPr lang="en-US" sz="1600" dirty="0" smtClean="0">
                <a:solidFill>
                  <a:schemeClr val="bg2"/>
                </a:solidFill>
                <a:latin typeface="Franklin Gothic Book" pitchFamily="34" charset="0"/>
              </a:rPr>
              <a:t>with annual income over $32,000</a:t>
            </a:r>
          </a:p>
        </p:txBody>
      </p:sp>
    </p:spTree>
    <p:extLst>
      <p:ext uri="{BB962C8B-B14F-4D97-AF65-F5344CB8AC3E}">
        <p14:creationId xmlns:p14="http://schemas.microsoft.com/office/powerpoint/2010/main" val="120607976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189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Massachusetts Health Reform:</a:t>
            </a:r>
            <a:br>
              <a:rPr lang="en-US" dirty="0" smtClean="0"/>
            </a:br>
            <a:r>
              <a:rPr lang="en-US" dirty="0" smtClean="0"/>
              <a:t>Little Impact on Medical Bankruptcy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386937" y="6130138"/>
            <a:ext cx="5757065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600" dirty="0" smtClean="0">
                <a:solidFill>
                  <a:schemeClr val="bg2"/>
                </a:solidFill>
                <a:latin typeface="Franklin Gothic Book" pitchFamily="34" charset="0"/>
              </a:rPr>
              <a:t>Source: Himmelstein, Thorne, Woolhandler. </a:t>
            </a:r>
          </a:p>
          <a:p>
            <a:pPr algn="r"/>
            <a:r>
              <a:rPr lang="en-US" sz="1600" dirty="0" smtClean="0">
                <a:solidFill>
                  <a:schemeClr val="bg2"/>
                </a:solidFill>
                <a:latin typeface="Franklin Gothic Book" pitchFamily="34" charset="0"/>
              </a:rPr>
              <a:t>Am J Med 2011;124:224 </a:t>
            </a: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2144346540"/>
              </p:ext>
            </p:extLst>
          </p:nvPr>
        </p:nvGraphicFramePr>
        <p:xfrm>
          <a:off x="527816" y="1566836"/>
          <a:ext cx="3917384" cy="41644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4213628270"/>
              </p:ext>
            </p:extLst>
          </p:nvPr>
        </p:nvGraphicFramePr>
        <p:xfrm>
          <a:off x="4876997" y="1566836"/>
          <a:ext cx="3996909" cy="41644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62481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86937" y="6130138"/>
            <a:ext cx="5757065" cy="5847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600" dirty="0" smtClean="0">
                <a:solidFill>
                  <a:schemeClr val="bg2"/>
                </a:solidFill>
                <a:latin typeface="Franklin Gothic Book" pitchFamily="34" charset="0"/>
              </a:rPr>
              <a:t>Source: Boston Globe 6/26/2011:A9</a:t>
            </a:r>
          </a:p>
          <a:p>
            <a:pPr algn="r"/>
            <a:r>
              <a:rPr lang="en-US" sz="1600" dirty="0" smtClean="0">
                <a:solidFill>
                  <a:schemeClr val="bg2"/>
                </a:solidFill>
                <a:latin typeface="Franklin Gothic Book" pitchFamily="34" charset="0"/>
              </a:rPr>
              <a:t>(From Executive Office of Administration and Finance)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1898"/>
            <a:ext cx="91440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Federal Taxpayers Paid for MA’s Reform</a:t>
            </a:r>
            <a:endParaRPr lang="en-US" sz="4000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578364647"/>
              </p:ext>
            </p:extLst>
          </p:nvPr>
        </p:nvGraphicFramePr>
        <p:xfrm>
          <a:off x="841207" y="1146265"/>
          <a:ext cx="7372930" cy="4815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39315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8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7813"/>
            <a:ext cx="9144000" cy="1143000"/>
          </a:xfrm>
        </p:spPr>
        <p:txBody>
          <a:bodyPr/>
          <a:lstStyle/>
          <a:p>
            <a:pPr eaLnBrk="1" hangingPunct="1"/>
            <a:r>
              <a:rPr lang="en-US" sz="4800" dirty="0">
                <a:solidFill>
                  <a:srgbClr val="003300"/>
                </a:solidFill>
                <a:latin typeface="Franklin Gothic Medium"/>
                <a:cs typeface="Franklin Gothic Medium"/>
              </a:rPr>
              <a:t>Impact of ACA on the Uninsured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303107640"/>
              </p:ext>
            </p:extLst>
          </p:nvPr>
        </p:nvGraphicFramePr>
        <p:xfrm>
          <a:off x="457200" y="1484371"/>
          <a:ext cx="8229600" cy="41232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96671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an ACA Calculation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3135928"/>
              </p:ext>
            </p:extLst>
          </p:nvPr>
        </p:nvGraphicFramePr>
        <p:xfrm>
          <a:off x="361156" y="1331025"/>
          <a:ext cx="6310768" cy="3748822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383039"/>
                <a:gridCol w="2927729"/>
              </a:tblGrid>
              <a:tr h="535546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Franklin Gothic Medium"/>
                          <a:cs typeface="Franklin Gothic Medium"/>
                        </a:rPr>
                        <a:t>Profile</a:t>
                      </a:r>
                      <a:endParaRPr lang="en-US" sz="2000" b="0" dirty="0">
                        <a:latin typeface="Franklin Gothic Medium"/>
                        <a:cs typeface="Franklin Gothic Medium"/>
                      </a:endParaRPr>
                    </a:p>
                  </a:txBody>
                  <a:tcPr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14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Franklin Gothic Medium"/>
                          <a:cs typeface="Franklin Gothic Medium"/>
                        </a:rPr>
                        <a:t>55 years old, single adult</a:t>
                      </a:r>
                      <a:endParaRPr lang="en-US" sz="2000" b="0" dirty="0">
                        <a:latin typeface="Franklin Gothic Medium"/>
                        <a:cs typeface="Franklin Gothic Medium"/>
                      </a:endParaRPr>
                    </a:p>
                  </a:txBody>
                  <a:tcPr anchor="ctr"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148"/>
                    </a:solidFill>
                  </a:tcPr>
                </a:tc>
              </a:tr>
              <a:tr h="535546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Franklin Gothic Book"/>
                          <a:cs typeface="Franklin Gothic Book"/>
                        </a:rPr>
                        <a:t>Annual Income</a:t>
                      </a:r>
                      <a:endParaRPr lang="en-US" sz="2000" dirty="0">
                        <a:latin typeface="Franklin Gothic Book"/>
                        <a:cs typeface="Franklin Gothic Book"/>
                      </a:endParaRPr>
                    </a:p>
                  </a:txBody>
                  <a:tcPr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Franklin Gothic Book"/>
                          <a:cs typeface="Franklin Gothic Book"/>
                        </a:rPr>
                        <a:t>$46,136</a:t>
                      </a:r>
                      <a:endParaRPr lang="en-US" sz="2000" dirty="0">
                        <a:latin typeface="Franklin Gothic Book"/>
                        <a:cs typeface="Franklin Gothic Book"/>
                      </a:endParaRPr>
                    </a:p>
                  </a:txBody>
                  <a:tcPr anchor="ctr"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5546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Franklin Gothic Book"/>
                          <a:cs typeface="Franklin Gothic Book"/>
                        </a:rPr>
                        <a:t>Premium</a:t>
                      </a:r>
                      <a:endParaRPr lang="en-US" sz="2000" dirty="0">
                        <a:latin typeface="Franklin Gothic Book"/>
                        <a:cs typeface="Franklin Gothic Book"/>
                      </a:endParaRPr>
                    </a:p>
                  </a:txBody>
                  <a:tcPr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Franklin Gothic Book"/>
                          <a:cs typeface="Franklin Gothic Book"/>
                        </a:rPr>
                        <a:t>$10,193</a:t>
                      </a:r>
                      <a:endParaRPr lang="en-US" sz="2000" dirty="0">
                        <a:latin typeface="Franklin Gothic Book"/>
                        <a:cs typeface="Franklin Gothic Book"/>
                      </a:endParaRPr>
                    </a:p>
                  </a:txBody>
                  <a:tcPr anchor="ctr"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5546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Franklin Gothic Book"/>
                          <a:cs typeface="Franklin Gothic Book"/>
                        </a:rPr>
                        <a:t>Out-of-pocket max</a:t>
                      </a:r>
                      <a:endParaRPr lang="en-US" sz="2000" dirty="0">
                        <a:latin typeface="Franklin Gothic Book"/>
                        <a:cs typeface="Franklin Gothic Book"/>
                      </a:endParaRPr>
                    </a:p>
                  </a:txBody>
                  <a:tcPr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Franklin Gothic Book"/>
                          <a:cs typeface="Franklin Gothic Book"/>
                        </a:rPr>
                        <a:t>Additional $6,250</a:t>
                      </a:r>
                      <a:endParaRPr lang="en-US" sz="2000" dirty="0">
                        <a:latin typeface="Franklin Gothic Book"/>
                        <a:cs typeface="Franklin Gothic Book"/>
                      </a:endParaRPr>
                    </a:p>
                  </a:txBody>
                  <a:tcPr anchor="ctr"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5546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Franklin Gothic Book"/>
                          <a:cs typeface="Franklin Gothic Book"/>
                        </a:rPr>
                        <a:t>Subsidies</a:t>
                      </a:r>
                      <a:r>
                        <a:rPr lang="en-US" sz="2000" baseline="0" dirty="0" smtClean="0">
                          <a:latin typeface="Franklin Gothic Book"/>
                          <a:cs typeface="Franklin Gothic Book"/>
                        </a:rPr>
                        <a:t> and tax credits</a:t>
                      </a:r>
                      <a:endParaRPr lang="en-US" sz="2000" dirty="0">
                        <a:latin typeface="Franklin Gothic Book"/>
                        <a:cs typeface="Franklin Gothic Book"/>
                      </a:endParaRPr>
                    </a:p>
                  </a:txBody>
                  <a:tcPr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Franklin Gothic Book"/>
                          <a:cs typeface="Franklin Gothic Book"/>
                        </a:rPr>
                        <a:t>$0</a:t>
                      </a:r>
                      <a:endParaRPr lang="en-US" sz="2000" dirty="0">
                        <a:latin typeface="Franklin Gothic Book"/>
                        <a:cs typeface="Franklin Gothic Book"/>
                      </a:endParaRPr>
                    </a:p>
                  </a:txBody>
                  <a:tcPr anchor="ctr"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5546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Franklin Gothic Medium"/>
                          <a:cs typeface="Franklin Gothic Medium"/>
                        </a:rPr>
                        <a:t>Total exposure (dollars)</a:t>
                      </a:r>
                      <a:endParaRPr lang="en-US" sz="2000" dirty="0">
                        <a:latin typeface="Franklin Gothic Medium"/>
                        <a:cs typeface="Franklin Gothic Medium"/>
                      </a:endParaRPr>
                    </a:p>
                  </a:txBody>
                  <a:tcPr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Franklin Gothic Medium"/>
                          <a:cs typeface="Franklin Gothic Medium"/>
                        </a:rPr>
                        <a:t>$16,443</a:t>
                      </a:r>
                      <a:endParaRPr lang="en-US" sz="2000" dirty="0">
                        <a:latin typeface="Franklin Gothic Medium"/>
                        <a:cs typeface="Franklin Gothic Medium"/>
                      </a:endParaRPr>
                    </a:p>
                  </a:txBody>
                  <a:tcPr anchor="ctr"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5546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Franklin Gothic Medium"/>
                          <a:cs typeface="Franklin Gothic Medium"/>
                        </a:rPr>
                        <a:t>Total exposure</a:t>
                      </a:r>
                      <a:r>
                        <a:rPr lang="en-US" sz="2000" baseline="0" dirty="0" smtClean="0">
                          <a:latin typeface="Franklin Gothic Medium"/>
                          <a:cs typeface="Franklin Gothic Medium"/>
                        </a:rPr>
                        <a:t> (% of income)</a:t>
                      </a:r>
                      <a:endParaRPr lang="en-US" sz="2000" dirty="0">
                        <a:latin typeface="Franklin Gothic Medium"/>
                        <a:cs typeface="Franklin Gothic Medium"/>
                      </a:endParaRPr>
                    </a:p>
                  </a:txBody>
                  <a:tcPr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Franklin Gothic Medium"/>
                          <a:cs typeface="Franklin Gothic Medium"/>
                        </a:rPr>
                        <a:t>36%</a:t>
                      </a:r>
                      <a:endParaRPr lang="en-US" sz="2000" dirty="0">
                        <a:latin typeface="Franklin Gothic Medium"/>
                        <a:cs typeface="Franklin Gothic Medium"/>
                      </a:endParaRPr>
                    </a:p>
                  </a:txBody>
                  <a:tcPr anchor="ctr"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22915" name="Picture 3" descr="ScreenHunter_03 Se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639" b="32468"/>
          <a:stretch/>
        </p:blipFill>
        <p:spPr bwMode="auto">
          <a:xfrm>
            <a:off x="5071981" y="3606345"/>
            <a:ext cx="3917385" cy="2261275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708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/>
          <p:cNvSpPr>
            <a:spLocks noGrp="1" noChangeArrowheads="1"/>
          </p:cNvSpPr>
          <p:nvPr>
            <p:ph type="title"/>
          </p:nvPr>
        </p:nvSpPr>
        <p:spPr>
          <a:xfrm>
            <a:off x="-1" y="2121752"/>
            <a:ext cx="4857557" cy="1386053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5400" dirty="0">
                <a:latin typeface="Franklin Gothic Medium"/>
                <a:cs typeface="Franklin Gothic Medium"/>
              </a:rPr>
              <a:t>Public Money, </a:t>
            </a:r>
            <a:r>
              <a:rPr lang="en-US" sz="5400" dirty="0" smtClean="0">
                <a:latin typeface="Franklin Gothic Medium"/>
                <a:cs typeface="Franklin Gothic Medium"/>
              </a:rPr>
              <a:t>Private </a:t>
            </a:r>
            <a:r>
              <a:rPr lang="en-US" sz="5400" dirty="0">
                <a:latin typeface="Franklin Gothic Medium"/>
                <a:cs typeface="Franklin Gothic Medium"/>
              </a:rPr>
              <a:t>Control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5804" y="1301345"/>
            <a:ext cx="4035822" cy="3026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098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1898"/>
            <a:ext cx="91440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US Public Spending per Capita </a:t>
            </a:r>
            <a:br>
              <a:rPr lang="en-US" sz="3200" dirty="0" smtClean="0"/>
            </a:br>
            <a:r>
              <a:rPr lang="en-US" sz="3200" dirty="0" smtClean="0"/>
              <a:t>Exceeds Total Spending in Other Nations</a:t>
            </a:r>
            <a:endParaRPr lang="en-US" sz="6000" dirty="0"/>
          </a:p>
        </p:txBody>
      </p:sp>
      <p:sp>
        <p:nvSpPr>
          <p:cNvPr id="3" name="TextBox 2"/>
          <p:cNvSpPr txBox="1"/>
          <p:nvPr/>
        </p:nvSpPr>
        <p:spPr>
          <a:xfrm>
            <a:off x="3386937" y="6130137"/>
            <a:ext cx="5757065" cy="5847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600" dirty="0" smtClean="0">
                <a:solidFill>
                  <a:schemeClr val="bg2"/>
                </a:solidFill>
                <a:latin typeface="Franklin Gothic Book" pitchFamily="34" charset="0"/>
              </a:rPr>
              <a:t>Data are for 2010</a:t>
            </a:r>
          </a:p>
          <a:p>
            <a:pPr algn="r"/>
            <a:r>
              <a:rPr lang="en-US" sz="1600" dirty="0" smtClean="0">
                <a:solidFill>
                  <a:schemeClr val="bg2"/>
                </a:solidFill>
                <a:latin typeface="Franklin Gothic Book" pitchFamily="34" charset="0"/>
              </a:rPr>
              <a:t>Sources: OECD 2012; Health Affairs 2002 21(4)88</a:t>
            </a: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2859845350"/>
              </p:ext>
            </p:extLst>
          </p:nvPr>
        </p:nvGraphicFramePr>
        <p:xfrm>
          <a:off x="526694" y="1123093"/>
          <a:ext cx="8383220" cy="49670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/>
          <p:cNvSpPr txBox="1"/>
          <p:nvPr/>
        </p:nvSpPr>
        <p:spPr>
          <a:xfrm rot="16200000">
            <a:off x="-1764656" y="3206751"/>
            <a:ext cx="42466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Franklin Gothic Book"/>
                <a:cs typeface="Franklin Gothic Book"/>
              </a:rPr>
              <a:t>2010 healthcare spending per capita</a:t>
            </a:r>
            <a:endParaRPr lang="en-US" sz="2000" dirty="0">
              <a:latin typeface="Franklin Gothic Book"/>
              <a:cs typeface="Franklin Gothic Book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64902" y="5708504"/>
            <a:ext cx="226772" cy="226772"/>
          </a:xfrm>
          <a:prstGeom prst="rect">
            <a:avLst/>
          </a:prstGeom>
          <a:solidFill>
            <a:srgbClr val="005148"/>
          </a:solidFill>
          <a:ln w="9525" cmpd="sng">
            <a:solidFill>
              <a:srgbClr val="0033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796302" y="5708504"/>
            <a:ext cx="226772" cy="226772"/>
          </a:xfrm>
          <a:prstGeom prst="rect">
            <a:avLst/>
          </a:prstGeom>
          <a:solidFill>
            <a:srgbClr val="0000FF"/>
          </a:solidFill>
          <a:ln w="9525" cmpd="sng">
            <a:solidFill>
              <a:srgbClr val="0033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249875" y="5708504"/>
            <a:ext cx="226772" cy="226772"/>
          </a:xfrm>
          <a:prstGeom prst="rect">
            <a:avLst/>
          </a:prstGeom>
          <a:solidFill>
            <a:srgbClr val="800000"/>
          </a:solidFill>
          <a:ln w="9525" cmpd="sng">
            <a:solidFill>
              <a:srgbClr val="0033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008084" y="1551431"/>
            <a:ext cx="45071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Franklin Gothic Book"/>
                <a:cs typeface="Franklin Gothic Book"/>
              </a:rPr>
              <a:t>Our Public Spending Exceeds </a:t>
            </a:r>
            <a:br>
              <a:rPr lang="en-US" sz="2000" dirty="0" smtClean="0">
                <a:latin typeface="Franklin Gothic Book"/>
                <a:cs typeface="Franklin Gothic Book"/>
              </a:rPr>
            </a:br>
            <a:r>
              <a:rPr lang="en-US" sz="2000" dirty="0" smtClean="0">
                <a:latin typeface="Franklin Gothic Book"/>
                <a:cs typeface="Franklin Gothic Book"/>
              </a:rPr>
              <a:t>Everyone Else's’ Total Spending</a:t>
            </a:r>
            <a:endParaRPr lang="en-US" sz="2000" dirty="0">
              <a:latin typeface="Franklin Gothic Book"/>
              <a:cs typeface="Franklin Gothic Book"/>
            </a:endParaRPr>
          </a:p>
        </p:txBody>
      </p:sp>
      <p:sp useBgFill="1">
        <p:nvSpPr>
          <p:cNvPr id="16" name="Rectangle 15"/>
          <p:cNvSpPr/>
          <p:nvPr/>
        </p:nvSpPr>
        <p:spPr>
          <a:xfrm>
            <a:off x="1089212" y="4724751"/>
            <a:ext cx="457199" cy="497541"/>
          </a:xfrm>
          <a:prstGeom prst="rect">
            <a:avLst/>
          </a:prstGeom>
          <a:ln w="9525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566590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18399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5400" dirty="0">
                <a:solidFill>
                  <a:srgbClr val="003300"/>
                </a:solidFill>
                <a:latin typeface="Franklin Gothic Medium"/>
                <a:cs typeface="Franklin Gothic Medium"/>
              </a:rPr>
              <a:t>The U.S. Trails </a:t>
            </a:r>
            <a:r>
              <a:rPr lang="en-US" sz="5400" dirty="0" smtClean="0">
                <a:solidFill>
                  <a:srgbClr val="003300"/>
                </a:solidFill>
                <a:latin typeface="Franklin Gothic Medium"/>
                <a:cs typeface="Franklin Gothic Medium"/>
              </a:rPr>
              <a:t>Other </a:t>
            </a:r>
            <a:r>
              <a:rPr lang="en-US" sz="5400" dirty="0">
                <a:solidFill>
                  <a:srgbClr val="003300"/>
                </a:solidFill>
                <a:latin typeface="Franklin Gothic Medium"/>
                <a:cs typeface="Franklin Gothic Medium"/>
              </a:rPr>
              <a:t>Nations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5219"/>
          <a:stretch/>
        </p:blipFill>
        <p:spPr>
          <a:xfrm>
            <a:off x="494827" y="1344181"/>
            <a:ext cx="6821765" cy="4048542"/>
          </a:xfrm>
          <a:prstGeom prst="rect">
            <a:avLst/>
          </a:prstGeom>
          <a:ln>
            <a:solidFill>
              <a:srgbClr val="003300"/>
            </a:solidFill>
          </a:ln>
          <a:effectLst/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702277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189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Increasing Un- and Under- Insurance</a:t>
            </a:r>
            <a:endParaRPr lang="en-US" sz="2700" dirty="0"/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6127200" y="6342291"/>
            <a:ext cx="3016800" cy="210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r" eaLnBrk="1">
              <a:lnSpc>
                <a:spcPct val="97000"/>
              </a:lnSpc>
              <a:buClr>
                <a:srgbClr val="FFFFFF"/>
              </a:buClr>
              <a:buSzPct val="45000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</a:tabLst>
            </a:pPr>
            <a:r>
              <a:rPr lang="en-GB" sz="1400" dirty="0" smtClean="0">
                <a:solidFill>
                  <a:srgbClr val="FFFFFF"/>
                </a:solidFill>
                <a:latin typeface="Franklin Gothic Book"/>
                <a:ea typeface="Gothic"/>
                <a:cs typeface="Franklin Gothic Book"/>
              </a:rPr>
              <a:t>Commonwealth Fund, Sept. 8, 2011</a:t>
            </a:r>
            <a:endParaRPr lang="en-GB" sz="1400" dirty="0">
              <a:solidFill>
                <a:srgbClr val="FFFFFF"/>
              </a:solidFill>
              <a:latin typeface="Franklin Gothic Book"/>
              <a:ea typeface="Gothic"/>
              <a:cs typeface="Franklin Gothic Book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96445" y="5480736"/>
            <a:ext cx="12902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Franklin Gothic Book"/>
                <a:cs typeface="Franklin Gothic Book"/>
              </a:rPr>
              <a:t>Uninsured</a:t>
            </a:r>
            <a:endParaRPr lang="en-US" sz="2000" dirty="0">
              <a:latin typeface="Franklin Gothic Book"/>
              <a:cs typeface="Franklin Gothic Book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74401" y="5480736"/>
            <a:ext cx="10018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Franklin Gothic Book"/>
                <a:cs typeface="Franklin Gothic Book"/>
              </a:rPr>
              <a:t>Insured</a:t>
            </a:r>
            <a:endParaRPr lang="en-US" sz="2000" dirty="0">
              <a:latin typeface="Franklin Gothic Book"/>
              <a:cs typeface="Franklin Gothic Book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27198" y="5480736"/>
            <a:ext cx="17088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Franklin Gothic Book"/>
                <a:cs typeface="Franklin Gothic Book"/>
              </a:rPr>
              <a:t>Under-Insured</a:t>
            </a:r>
            <a:endParaRPr lang="en-US" sz="2000" dirty="0">
              <a:latin typeface="Franklin Gothic Book"/>
              <a:cs typeface="Franklin Gothic Book"/>
            </a:endParaRP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3516985860"/>
              </p:ext>
            </p:extLst>
          </p:nvPr>
        </p:nvGraphicFramePr>
        <p:xfrm>
          <a:off x="464291" y="1178580"/>
          <a:ext cx="3790704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Rectangle 10"/>
          <p:cNvSpPr/>
          <p:nvPr/>
        </p:nvSpPr>
        <p:spPr>
          <a:xfrm>
            <a:off x="2313546" y="5519004"/>
            <a:ext cx="323574" cy="32357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936288" y="5519004"/>
            <a:ext cx="323574" cy="323574"/>
          </a:xfrm>
          <a:prstGeom prst="rect">
            <a:avLst/>
          </a:prstGeom>
          <a:ln>
            <a:solidFill>
              <a:srgbClr val="003300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776429" y="5519004"/>
            <a:ext cx="323574" cy="323574"/>
          </a:xfrm>
          <a:prstGeom prst="rect">
            <a:avLst/>
          </a:prstGeom>
          <a:ln>
            <a:solidFill>
              <a:srgbClr val="0033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" name="Chart 13"/>
          <p:cNvGraphicFramePr/>
          <p:nvPr>
            <p:extLst>
              <p:ext uri="{D42A27DB-BD31-4B8C-83A1-F6EECF244321}">
                <p14:modId xmlns:p14="http://schemas.microsoft.com/office/powerpoint/2010/main" val="2102589415"/>
              </p:ext>
            </p:extLst>
          </p:nvPr>
        </p:nvGraphicFramePr>
        <p:xfrm>
          <a:off x="4855511" y="1178580"/>
          <a:ext cx="3790704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9206715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86937" y="6130138"/>
            <a:ext cx="5757065" cy="5847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600" dirty="0" smtClean="0">
                <a:solidFill>
                  <a:schemeClr val="bg2"/>
                </a:solidFill>
                <a:latin typeface="Franklin Gothic Book" pitchFamily="34" charset="0"/>
              </a:rPr>
              <a:t>Note: Data are for 2010 or most recent year available</a:t>
            </a:r>
          </a:p>
          <a:p>
            <a:pPr algn="r"/>
            <a:r>
              <a:rPr lang="en-US" sz="1600" dirty="0" smtClean="0">
                <a:solidFill>
                  <a:schemeClr val="bg2"/>
                </a:solidFill>
                <a:latin typeface="Franklin Gothic Book" pitchFamily="34" charset="0"/>
              </a:rPr>
              <a:t>Source: OECD, 2012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1898"/>
            <a:ext cx="91440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Life Expectancy</a:t>
            </a:r>
            <a:endParaRPr lang="en-US" sz="4000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499952763"/>
              </p:ext>
            </p:extLst>
          </p:nvPr>
        </p:nvGraphicFramePr>
        <p:xfrm>
          <a:off x="775230" y="1039060"/>
          <a:ext cx="7999711" cy="4923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0" y="2094612"/>
            <a:ext cx="18803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Franklin Gothic Book"/>
                <a:cs typeface="Franklin Gothic Book"/>
              </a:rPr>
              <a:t>Years</a:t>
            </a:r>
            <a:endParaRPr lang="en-US" sz="2000" dirty="0">
              <a:latin typeface="Franklin Gothic Book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2666300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86937" y="6130138"/>
            <a:ext cx="5757065" cy="5847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600" dirty="0" smtClean="0">
                <a:solidFill>
                  <a:schemeClr val="bg2"/>
                </a:solidFill>
                <a:latin typeface="Franklin Gothic Book" pitchFamily="34" charset="0"/>
              </a:rPr>
              <a:t>Note: Data are for 2010 or most recent year available</a:t>
            </a:r>
          </a:p>
          <a:p>
            <a:pPr algn="r"/>
            <a:r>
              <a:rPr lang="en-US" sz="1600" dirty="0" smtClean="0">
                <a:solidFill>
                  <a:schemeClr val="bg2"/>
                </a:solidFill>
                <a:latin typeface="Franklin Gothic Book" pitchFamily="34" charset="0"/>
              </a:rPr>
              <a:t>Source: OECD, 2012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1898"/>
            <a:ext cx="91440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Infant Mortality</a:t>
            </a:r>
            <a:br>
              <a:rPr lang="en-US" sz="4000" dirty="0" smtClean="0"/>
            </a:br>
            <a:r>
              <a:rPr lang="en-US" sz="2200" dirty="0" smtClean="0"/>
              <a:t>Deaths in First Year of Life Per 1,000 Live Births</a:t>
            </a:r>
            <a:endParaRPr lang="en-US" sz="2200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835492322"/>
              </p:ext>
            </p:extLst>
          </p:nvPr>
        </p:nvGraphicFramePr>
        <p:xfrm>
          <a:off x="775230" y="1203990"/>
          <a:ext cx="7999711" cy="47582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77721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86937" y="6130138"/>
            <a:ext cx="5757065" cy="5847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600" dirty="0" smtClean="0">
                <a:solidFill>
                  <a:schemeClr val="bg2"/>
                </a:solidFill>
                <a:latin typeface="Franklin Gothic Book" pitchFamily="34" charset="0"/>
              </a:rPr>
              <a:t>Note: Data are for 2009 or most recent year available</a:t>
            </a:r>
          </a:p>
          <a:p>
            <a:pPr algn="r"/>
            <a:r>
              <a:rPr lang="en-US" sz="1600" dirty="0" smtClean="0">
                <a:solidFill>
                  <a:schemeClr val="bg2"/>
                </a:solidFill>
                <a:latin typeface="Franklin Gothic Book" pitchFamily="34" charset="0"/>
              </a:rPr>
              <a:t>Source: OECD, 2011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1898"/>
            <a:ext cx="91440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Maternal Mortality</a:t>
            </a:r>
            <a:br>
              <a:rPr lang="en-US" sz="4000" dirty="0" smtClean="0"/>
            </a:br>
            <a:r>
              <a:rPr lang="en-US" sz="2200" dirty="0" smtClean="0"/>
              <a:t>Deaths per 100,000 Live Births</a:t>
            </a:r>
            <a:endParaRPr lang="en-US" sz="2200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819233717"/>
              </p:ext>
            </p:extLst>
          </p:nvPr>
        </p:nvGraphicFramePr>
        <p:xfrm>
          <a:off x="775230" y="1203990"/>
          <a:ext cx="7999711" cy="47582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4951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86937" y="6130138"/>
            <a:ext cx="5757065" cy="5847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600" dirty="0" smtClean="0">
                <a:solidFill>
                  <a:schemeClr val="bg2"/>
                </a:solidFill>
                <a:latin typeface="Franklin Gothic Book" pitchFamily="34" charset="0"/>
              </a:rPr>
              <a:t>Note: Data are for 2010 or most recent year available</a:t>
            </a:r>
          </a:p>
          <a:p>
            <a:pPr algn="r"/>
            <a:r>
              <a:rPr lang="en-US" sz="1600" dirty="0" smtClean="0">
                <a:solidFill>
                  <a:schemeClr val="bg2"/>
                </a:solidFill>
                <a:latin typeface="Franklin Gothic Book" pitchFamily="34" charset="0"/>
              </a:rPr>
              <a:t>Source: OECD, 201</a:t>
            </a:r>
            <a:r>
              <a:rPr lang="en-US" sz="1600" dirty="0">
                <a:solidFill>
                  <a:schemeClr val="bg2"/>
                </a:solidFill>
                <a:latin typeface="Franklin Gothic Book" pitchFamily="34" charset="0"/>
              </a:rPr>
              <a:t>2</a:t>
            </a:r>
            <a:endParaRPr lang="en-US" sz="1600" dirty="0" smtClean="0">
              <a:solidFill>
                <a:schemeClr val="bg2"/>
              </a:solidFill>
              <a:latin typeface="Franklin Gothic Book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1898"/>
            <a:ext cx="91440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Smoking Prevalence</a:t>
            </a:r>
            <a:br>
              <a:rPr lang="en-US" sz="4000" dirty="0" smtClean="0"/>
            </a:br>
            <a:r>
              <a:rPr lang="en-US" sz="2200" dirty="0" smtClean="0"/>
              <a:t>Percent of population over age 15 who smoke daily</a:t>
            </a:r>
            <a:endParaRPr lang="en-US" sz="2200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211664400"/>
              </p:ext>
            </p:extLst>
          </p:nvPr>
        </p:nvGraphicFramePr>
        <p:xfrm>
          <a:off x="775230" y="1203990"/>
          <a:ext cx="7999711" cy="47582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6623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86937" y="6130138"/>
            <a:ext cx="5757065" cy="5847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600" dirty="0" smtClean="0">
                <a:solidFill>
                  <a:schemeClr val="bg2"/>
                </a:solidFill>
                <a:latin typeface="Franklin Gothic Book" pitchFamily="34" charset="0"/>
              </a:rPr>
              <a:t>Note: Data are for 2010 or most recent year available</a:t>
            </a:r>
          </a:p>
          <a:p>
            <a:pPr algn="r"/>
            <a:r>
              <a:rPr lang="en-US" sz="1600" dirty="0" smtClean="0">
                <a:solidFill>
                  <a:schemeClr val="bg2"/>
                </a:solidFill>
                <a:latin typeface="Franklin Gothic Book" pitchFamily="34" charset="0"/>
              </a:rPr>
              <a:t>Source: OECD, 201</a:t>
            </a:r>
            <a:r>
              <a:rPr lang="en-US" sz="1600" dirty="0">
                <a:solidFill>
                  <a:schemeClr val="bg2"/>
                </a:solidFill>
                <a:latin typeface="Franklin Gothic Book" pitchFamily="34" charset="0"/>
              </a:rPr>
              <a:t>2</a:t>
            </a:r>
            <a:endParaRPr lang="en-US" sz="1600" dirty="0" smtClean="0">
              <a:solidFill>
                <a:schemeClr val="bg2"/>
              </a:solidFill>
              <a:latin typeface="Franklin Gothic Book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1898"/>
            <a:ext cx="91440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Hospital Inpatient Days per Capita</a:t>
            </a:r>
            <a:endParaRPr lang="en-US" sz="2200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898807774"/>
              </p:ext>
            </p:extLst>
          </p:nvPr>
        </p:nvGraphicFramePr>
        <p:xfrm>
          <a:off x="387616" y="1203990"/>
          <a:ext cx="8387326" cy="47582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61679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86937" y="6130138"/>
            <a:ext cx="5757065" cy="5847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600" dirty="0" smtClean="0">
                <a:solidFill>
                  <a:schemeClr val="bg2"/>
                </a:solidFill>
                <a:latin typeface="Franklin Gothic Book" pitchFamily="34" charset="0"/>
              </a:rPr>
              <a:t>Note: Data are for 2010 or most recent year available</a:t>
            </a:r>
          </a:p>
          <a:p>
            <a:pPr algn="r"/>
            <a:r>
              <a:rPr lang="en-US" sz="1600" dirty="0" smtClean="0">
                <a:solidFill>
                  <a:schemeClr val="bg2"/>
                </a:solidFill>
                <a:latin typeface="Franklin Gothic Book" pitchFamily="34" charset="0"/>
              </a:rPr>
              <a:t>Source: OECD, 201</a:t>
            </a:r>
            <a:r>
              <a:rPr lang="en-US" sz="1600" dirty="0">
                <a:solidFill>
                  <a:schemeClr val="bg2"/>
                </a:solidFill>
                <a:latin typeface="Franklin Gothic Book" pitchFamily="34" charset="0"/>
              </a:rPr>
              <a:t>2</a:t>
            </a:r>
            <a:endParaRPr lang="en-US" sz="1600" dirty="0" smtClean="0">
              <a:solidFill>
                <a:schemeClr val="bg2"/>
              </a:solidFill>
              <a:latin typeface="Franklin Gothic Book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1898"/>
            <a:ext cx="91440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Physician Visits per Capita</a:t>
            </a:r>
            <a:endParaRPr lang="en-US" sz="2200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808964665"/>
              </p:ext>
            </p:extLst>
          </p:nvPr>
        </p:nvGraphicFramePr>
        <p:xfrm>
          <a:off x="387616" y="1203990"/>
          <a:ext cx="8387326" cy="47582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9229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66867" y="6191693"/>
            <a:ext cx="517713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200" dirty="0" smtClean="0">
                <a:solidFill>
                  <a:schemeClr val="bg2"/>
                </a:solidFill>
                <a:latin typeface="Franklin Gothic Book" pitchFamily="34" charset="0"/>
              </a:rPr>
              <a:t>Note: Short LOS may cause understatement of US in-hospital fatality rate</a:t>
            </a:r>
          </a:p>
          <a:p>
            <a:pPr algn="r"/>
            <a:r>
              <a:rPr lang="en-US" sz="1200" dirty="0" smtClean="0">
                <a:solidFill>
                  <a:schemeClr val="bg2"/>
                </a:solidFill>
                <a:latin typeface="Franklin Gothic Book" pitchFamily="34" charset="0"/>
              </a:rPr>
              <a:t>Source: OECD, 201</a:t>
            </a:r>
            <a:r>
              <a:rPr lang="en-US" sz="1200" dirty="0">
                <a:solidFill>
                  <a:schemeClr val="bg2"/>
                </a:solidFill>
                <a:latin typeface="Franklin Gothic Book" pitchFamily="34" charset="0"/>
              </a:rPr>
              <a:t>2</a:t>
            </a:r>
            <a:endParaRPr lang="en-US" sz="1200" dirty="0" smtClean="0">
              <a:solidFill>
                <a:schemeClr val="bg2"/>
              </a:solidFill>
              <a:latin typeface="Franklin Gothic Book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1898"/>
            <a:ext cx="91440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Acute MI Outcomes</a:t>
            </a:r>
            <a:br>
              <a:rPr lang="en-US" sz="4000" dirty="0" smtClean="0"/>
            </a:br>
            <a:r>
              <a:rPr lang="en-US" sz="2800" dirty="0" smtClean="0"/>
              <a:t>In-Hospital 30-Day Case-Fatality Rate</a:t>
            </a:r>
            <a:endParaRPr lang="en-US" sz="2800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580213104"/>
              </p:ext>
            </p:extLst>
          </p:nvPr>
        </p:nvGraphicFramePr>
        <p:xfrm>
          <a:off x="1105116" y="1203990"/>
          <a:ext cx="7669826" cy="47582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2177078"/>
            <a:ext cx="12453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Franklin Gothic Book"/>
                <a:cs typeface="Franklin Gothic Book"/>
              </a:rPr>
              <a:t>Deaths per 100 patients</a:t>
            </a:r>
            <a:endParaRPr lang="en-US" sz="2000" dirty="0">
              <a:latin typeface="Franklin Gothic Book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38870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2"/>
          <p:cNvSpPr>
            <a:spLocks noGrp="1" noChangeArrowheads="1"/>
          </p:cNvSpPr>
          <p:nvPr>
            <p:ph type="title"/>
          </p:nvPr>
        </p:nvSpPr>
        <p:spPr>
          <a:xfrm>
            <a:off x="189684" y="692706"/>
            <a:ext cx="3274109" cy="4758234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5400" dirty="0" smtClean="0">
                <a:latin typeface="Franklin Gothic Medium"/>
                <a:cs typeface="Franklin Gothic Medium"/>
              </a:rPr>
              <a:t>Canada’s </a:t>
            </a:r>
            <a:r>
              <a:rPr lang="en-US" sz="5400" dirty="0">
                <a:latin typeface="Franklin Gothic Medium"/>
                <a:cs typeface="Franklin Gothic Medium"/>
              </a:rPr>
              <a:t>National Health Insurance Program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6092" y="673743"/>
            <a:ext cx="5438005" cy="4785444"/>
          </a:xfrm>
          <a:prstGeom prst="rect">
            <a:avLst/>
          </a:prstGeom>
          <a:ln>
            <a:solidFill>
              <a:srgbClr val="0033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05047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Minimum Standards for</a:t>
            </a:r>
            <a:br>
              <a:rPr lang="en-US" dirty="0" smtClean="0"/>
            </a:br>
            <a:r>
              <a:rPr lang="en-US" dirty="0" smtClean="0"/>
              <a:t>Canada’s Provincial Programs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72663" y="1665794"/>
            <a:ext cx="8198674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0188" indent="-230188">
              <a:spcAft>
                <a:spcPts val="1800"/>
              </a:spcAft>
              <a:buFont typeface="+mj-lt"/>
              <a:buAutoNum type="arabicPeriod"/>
            </a:pPr>
            <a:r>
              <a:rPr lang="en-US" sz="2400" dirty="0" smtClean="0">
                <a:solidFill>
                  <a:srgbClr val="003300"/>
                </a:solidFill>
                <a:latin typeface="Franklin Gothic Book"/>
                <a:cs typeface="Franklin Gothic Book"/>
              </a:rPr>
              <a:t>Universal coverage that does not impeded, either directly or indirectly, whether by charges or otherwise, reasonable access.</a:t>
            </a:r>
          </a:p>
          <a:p>
            <a:pPr marL="230188" indent="-230188">
              <a:spcAft>
                <a:spcPts val="1800"/>
              </a:spcAft>
              <a:buFont typeface="+mj-lt"/>
              <a:buAutoNum type="arabicPeriod"/>
            </a:pPr>
            <a:r>
              <a:rPr lang="en-US" sz="2400" dirty="0" smtClean="0">
                <a:solidFill>
                  <a:srgbClr val="003300"/>
                </a:solidFill>
                <a:latin typeface="Franklin Gothic Book"/>
                <a:cs typeface="Franklin Gothic Book"/>
              </a:rPr>
              <a:t>Portability of benefits from province to province</a:t>
            </a:r>
          </a:p>
          <a:p>
            <a:pPr marL="230188" indent="-230188">
              <a:spcAft>
                <a:spcPts val="1800"/>
              </a:spcAft>
              <a:buFont typeface="+mj-lt"/>
              <a:buAutoNum type="arabicPeriod"/>
            </a:pPr>
            <a:r>
              <a:rPr lang="en-US" sz="2400" dirty="0" smtClean="0">
                <a:solidFill>
                  <a:srgbClr val="003300"/>
                </a:solidFill>
                <a:latin typeface="Franklin Gothic Book"/>
                <a:cs typeface="Franklin Gothic Book"/>
              </a:rPr>
              <a:t>Coverage for all medically necessary services</a:t>
            </a:r>
          </a:p>
          <a:p>
            <a:pPr marL="230188" indent="-230188">
              <a:spcAft>
                <a:spcPts val="1800"/>
              </a:spcAft>
              <a:buFont typeface="+mj-lt"/>
              <a:buAutoNum type="arabicPeriod"/>
            </a:pPr>
            <a:r>
              <a:rPr lang="en-US" sz="2400" dirty="0" smtClean="0">
                <a:solidFill>
                  <a:srgbClr val="003300"/>
                </a:solidFill>
                <a:latin typeface="Franklin Gothic Book"/>
                <a:cs typeface="Franklin Gothic Book"/>
              </a:rPr>
              <a:t>Publicly administered, non-profit program</a:t>
            </a:r>
          </a:p>
        </p:txBody>
      </p:sp>
    </p:spTree>
    <p:extLst>
      <p:ext uri="{BB962C8B-B14F-4D97-AF65-F5344CB8AC3E}">
        <p14:creationId xmlns:p14="http://schemas.microsoft.com/office/powerpoint/2010/main" val="265602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66867" y="6130138"/>
            <a:ext cx="5177135" cy="5847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600" dirty="0" smtClean="0">
                <a:solidFill>
                  <a:schemeClr val="bg2"/>
                </a:solidFill>
                <a:latin typeface="Franklin Gothic Book" pitchFamily="34" charset="0"/>
              </a:rPr>
              <a:t>Source: Joint Canada/US Survey of Health, 2002-03. </a:t>
            </a:r>
          </a:p>
          <a:p>
            <a:pPr algn="r"/>
            <a:r>
              <a:rPr lang="en-US" sz="1600" dirty="0" smtClean="0">
                <a:solidFill>
                  <a:schemeClr val="bg2"/>
                </a:solidFill>
                <a:latin typeface="Franklin Gothic Book" pitchFamily="34" charset="0"/>
              </a:rPr>
              <a:t>CDC  and Statistics Canada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1898"/>
            <a:ext cx="91440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% of People with an Unmet Health Need</a:t>
            </a:r>
            <a:br>
              <a:rPr lang="en-US" sz="4000" dirty="0" smtClean="0"/>
            </a:br>
            <a:r>
              <a:rPr lang="en-US" sz="2400" dirty="0" smtClean="0"/>
              <a:t>Canadians and US Insured Are Similar</a:t>
            </a:r>
            <a:endParaRPr lang="en-US" sz="2800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402140296"/>
              </p:ext>
            </p:extLst>
          </p:nvPr>
        </p:nvGraphicFramePr>
        <p:xfrm>
          <a:off x="1105116" y="1203990"/>
          <a:ext cx="7669826" cy="47582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9955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7189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Uninsured and Under-Insured</a:t>
            </a:r>
            <a:br>
              <a:rPr lang="en-US" dirty="0" smtClean="0"/>
            </a:br>
            <a:r>
              <a:rPr lang="en-US" dirty="0" smtClean="0"/>
              <a:t>Delay Seeking Care for Heart Attacks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94667" y="5945472"/>
            <a:ext cx="5249336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  <a:latin typeface="Franklin Gothic Book" pitchFamily="34" charset="0"/>
              </a:rPr>
              <a:t>Source: JAMA April 15, 2010. 303:1392</a:t>
            </a:r>
          </a:p>
          <a:p>
            <a:pPr algn="r"/>
            <a:r>
              <a:rPr lang="en-US" sz="1400" dirty="0" smtClean="0">
                <a:solidFill>
                  <a:schemeClr val="bg2"/>
                </a:solidFill>
                <a:latin typeface="Franklin Gothic Book" pitchFamily="34" charset="0"/>
              </a:rPr>
              <a:t>*Adjusted for age, sex, race, </a:t>
            </a:r>
            <a:r>
              <a:rPr lang="en-US" sz="1400" dirty="0" err="1" smtClean="0">
                <a:solidFill>
                  <a:schemeClr val="bg2"/>
                </a:solidFill>
                <a:latin typeface="Franklin Gothic Book" pitchFamily="34" charset="0"/>
              </a:rPr>
              <a:t>clin</a:t>
            </a:r>
            <a:r>
              <a:rPr lang="en-US" sz="1400" dirty="0" smtClean="0">
                <a:solidFill>
                  <a:schemeClr val="bg2"/>
                </a:solidFill>
                <a:latin typeface="Franklin Gothic Book" pitchFamily="34" charset="0"/>
              </a:rPr>
              <a:t>. </a:t>
            </a:r>
            <a:r>
              <a:rPr lang="en-US" sz="1400" dirty="0" err="1" smtClean="0">
                <a:solidFill>
                  <a:schemeClr val="bg2"/>
                </a:solidFill>
                <a:latin typeface="Franklin Gothic Book" pitchFamily="34" charset="0"/>
              </a:rPr>
              <a:t>charact</a:t>
            </a:r>
            <a:r>
              <a:rPr lang="en-US" sz="1400" dirty="0" smtClean="0">
                <a:solidFill>
                  <a:schemeClr val="bg2"/>
                </a:solidFill>
                <a:latin typeface="Franklin Gothic Book" pitchFamily="34" charset="0"/>
              </a:rPr>
              <a:t>., </a:t>
            </a:r>
            <a:r>
              <a:rPr lang="en-US" sz="1400" dirty="0" err="1" smtClean="0">
                <a:solidFill>
                  <a:schemeClr val="bg2"/>
                </a:solidFill>
                <a:latin typeface="Franklin Gothic Book" pitchFamily="34" charset="0"/>
              </a:rPr>
              <a:t>hlth</a:t>
            </a:r>
            <a:r>
              <a:rPr lang="en-US" sz="1400" dirty="0" smtClean="0">
                <a:solidFill>
                  <a:schemeClr val="bg2"/>
                </a:solidFill>
                <a:latin typeface="Franklin Gothic Book" pitchFamily="34" charset="0"/>
              </a:rPr>
              <a:t> status, social/psych </a:t>
            </a:r>
            <a:r>
              <a:rPr lang="en-US" sz="1400" dirty="0" err="1" smtClean="0">
                <a:solidFill>
                  <a:schemeClr val="bg2"/>
                </a:solidFill>
                <a:latin typeface="Franklin Gothic Book" pitchFamily="34" charset="0"/>
              </a:rPr>
              <a:t>fx</a:t>
            </a:r>
            <a:r>
              <a:rPr lang="en-US" sz="1400" dirty="0" smtClean="0">
                <a:solidFill>
                  <a:schemeClr val="bg2"/>
                </a:solidFill>
                <a:latin typeface="Franklin Gothic Book" pitchFamily="34" charset="0"/>
              </a:rPr>
              <a:t>, urban/rural. Under-insured=had coverage </a:t>
            </a:r>
          </a:p>
          <a:p>
            <a:pPr algn="r"/>
            <a:r>
              <a:rPr lang="en-US" sz="1400" dirty="0" smtClean="0">
                <a:solidFill>
                  <a:schemeClr val="bg2"/>
                </a:solidFill>
                <a:latin typeface="Franklin Gothic Book" pitchFamily="34" charset="0"/>
              </a:rPr>
              <a:t>but patient concerned about cost</a:t>
            </a:r>
            <a:endParaRPr lang="en-US" sz="1400" dirty="0">
              <a:solidFill>
                <a:schemeClr val="bg2"/>
              </a:solidFill>
              <a:latin typeface="Franklin Gothic Book" pitchFamily="34" charset="0"/>
            </a:endParaRP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361829568"/>
              </p:ext>
            </p:extLst>
          </p:nvPr>
        </p:nvGraphicFramePr>
        <p:xfrm>
          <a:off x="1419149" y="1528876"/>
          <a:ext cx="7424927" cy="44476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24359" y="2414014"/>
            <a:ext cx="14923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Franklin Gothic Book"/>
                <a:cs typeface="Franklin Gothic Book"/>
              </a:rPr>
              <a:t>Odds ratio for delayed care*</a:t>
            </a:r>
            <a:endParaRPr lang="en-US" sz="2000" dirty="0">
              <a:latin typeface="Franklin Gothic Book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3774514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6" name="Text Box 4"/>
          <p:cNvSpPr txBox="1">
            <a:spLocks noChangeArrowheads="1"/>
          </p:cNvSpPr>
          <p:nvPr/>
        </p:nvSpPr>
        <p:spPr bwMode="auto">
          <a:xfrm>
            <a:off x="4008103" y="6138457"/>
            <a:ext cx="5135897" cy="54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82945" tIns="41473" rIns="82945" bIns="41473">
            <a:spAutoFit/>
          </a:bodyPr>
          <a:lstStyle>
            <a:lvl1pPr defTabSz="828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828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828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828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828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>
              <a:lnSpc>
                <a:spcPct val="93000"/>
              </a:lnSpc>
              <a:buClr>
                <a:srgbClr val="000000"/>
              </a:buClr>
              <a:buSzPct val="45000"/>
              <a:buFont typeface="Wingdings" charset="0"/>
              <a:buNone/>
              <a:defRPr/>
            </a:pPr>
            <a:r>
              <a:rPr lang="en-US" sz="1600" dirty="0" smtClean="0">
                <a:solidFill>
                  <a:schemeClr val="bg1"/>
                </a:solidFill>
                <a:latin typeface="Franklin Gothic Book"/>
                <a:cs typeface="Franklin Gothic Book"/>
              </a:rPr>
              <a:t>Sources:  Statistics Canada, Canadian Institute for Health Information, National Center for Health Statistics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93000"/>
              </a:lnSpc>
              <a:defRPr/>
            </a:pPr>
            <a:r>
              <a:rPr lang="en-US" sz="4400" dirty="0" smtClean="0"/>
              <a:t>Infant Mortality</a:t>
            </a:r>
            <a:endParaRPr lang="en-US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838971"/>
            <a:ext cx="19793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Franklin Gothic Book"/>
                <a:cs typeface="Franklin Gothic Book"/>
              </a:rPr>
              <a:t>Deaths per 1,000 Live Births</a:t>
            </a:r>
            <a:endParaRPr lang="en-US" sz="2000" dirty="0">
              <a:latin typeface="Franklin Gothic Book"/>
              <a:cs typeface="Franklin Gothic Book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9943765"/>
              </p:ext>
            </p:extLst>
          </p:nvPr>
        </p:nvGraphicFramePr>
        <p:xfrm>
          <a:off x="1303046" y="1500862"/>
          <a:ext cx="527816" cy="372948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7816"/>
              </a:tblGrid>
              <a:tr h="1243161"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latin typeface="Franklin Gothic Book"/>
                          <a:cs typeface="Franklin Gothic Book"/>
                        </a:rPr>
                        <a:t>30</a:t>
                      </a:r>
                      <a:endParaRPr lang="en-US" sz="2000" dirty="0">
                        <a:latin typeface="Franklin Gothic Book"/>
                        <a:cs typeface="Franklin Gothic Book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43161"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latin typeface="Franklin Gothic Book"/>
                          <a:cs typeface="Franklin Gothic Book"/>
                        </a:rPr>
                        <a:t>20</a:t>
                      </a:r>
                      <a:endParaRPr lang="en-US" sz="2000" dirty="0">
                        <a:latin typeface="Franklin Gothic Book"/>
                        <a:cs typeface="Franklin Gothic Book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43161"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latin typeface="Franklin Gothic Book"/>
                          <a:cs typeface="Franklin Gothic Book"/>
                        </a:rPr>
                        <a:t>10</a:t>
                      </a:r>
                      <a:endParaRPr lang="en-US" sz="2000" dirty="0">
                        <a:latin typeface="Franklin Gothic Book"/>
                        <a:cs typeface="Franklin Gothic Book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1822615" y="1072044"/>
            <a:ext cx="6820371" cy="4395389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5894521"/>
              </p:ext>
            </p:extLst>
          </p:nvPr>
        </p:nvGraphicFramePr>
        <p:xfrm>
          <a:off x="1162842" y="5569731"/>
          <a:ext cx="7876008" cy="3962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12668"/>
                <a:gridCol w="1312668"/>
                <a:gridCol w="1312668"/>
                <a:gridCol w="1312668"/>
                <a:gridCol w="1312668"/>
                <a:gridCol w="131266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3300"/>
                          </a:solidFill>
                          <a:latin typeface="Franklin Gothic Book"/>
                          <a:cs typeface="Franklin Gothic Book"/>
                        </a:rPr>
                        <a:t>1955</a:t>
                      </a:r>
                      <a:endParaRPr lang="en-US" sz="2000" dirty="0">
                        <a:solidFill>
                          <a:srgbClr val="003300"/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3300"/>
                          </a:solidFill>
                          <a:latin typeface="Franklin Gothic Book"/>
                          <a:cs typeface="Franklin Gothic Book"/>
                        </a:rPr>
                        <a:t>1965</a:t>
                      </a:r>
                      <a:endParaRPr lang="en-US" sz="2000" dirty="0">
                        <a:solidFill>
                          <a:srgbClr val="003300"/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3300"/>
                          </a:solidFill>
                          <a:latin typeface="Franklin Gothic Book"/>
                          <a:cs typeface="Franklin Gothic Book"/>
                        </a:rPr>
                        <a:t>1975</a:t>
                      </a:r>
                      <a:endParaRPr lang="en-US" sz="2000" dirty="0">
                        <a:solidFill>
                          <a:srgbClr val="003300"/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3300"/>
                          </a:solidFill>
                          <a:latin typeface="Franklin Gothic Book"/>
                          <a:cs typeface="Franklin Gothic Book"/>
                        </a:rPr>
                        <a:t>1985</a:t>
                      </a:r>
                      <a:endParaRPr lang="en-US" sz="2000" dirty="0">
                        <a:solidFill>
                          <a:srgbClr val="003300"/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3300"/>
                          </a:solidFill>
                          <a:latin typeface="Franklin Gothic Book"/>
                          <a:cs typeface="Franklin Gothic Book"/>
                        </a:rPr>
                        <a:t>1995</a:t>
                      </a:r>
                      <a:endParaRPr lang="en-US" sz="2000" dirty="0">
                        <a:solidFill>
                          <a:srgbClr val="003300"/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solidFill>
                            <a:srgbClr val="003300"/>
                          </a:solidFill>
                          <a:latin typeface="Franklin Gothic Book"/>
                          <a:cs typeface="Franklin Gothic Book"/>
                        </a:rPr>
                        <a:t>2009</a:t>
                      </a:r>
                      <a:endParaRPr lang="en-US" sz="2000" dirty="0">
                        <a:solidFill>
                          <a:srgbClr val="003300"/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5554542"/>
              </p:ext>
            </p:extLst>
          </p:nvPr>
        </p:nvGraphicFramePr>
        <p:xfrm>
          <a:off x="1822615" y="1707026"/>
          <a:ext cx="6795631" cy="3760407"/>
        </p:xfrm>
        <a:graphic>
          <a:graphicData uri="http://schemas.openxmlformats.org/drawingml/2006/table">
            <a:tbl>
              <a:tblPr>
                <a:effectLst/>
                <a:tableStyleId>{5C22544A-7EE6-4342-B048-85BDC9FD1C3A}</a:tableStyleId>
              </a:tblPr>
              <a:tblGrid>
                <a:gridCol w="6795631"/>
              </a:tblGrid>
              <a:tr h="125346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5346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5346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" name="Up Arrow Callout 13"/>
          <p:cNvSpPr/>
          <p:nvPr/>
        </p:nvSpPr>
        <p:spPr>
          <a:xfrm>
            <a:off x="1632931" y="2391488"/>
            <a:ext cx="2094770" cy="1641054"/>
          </a:xfrm>
          <a:prstGeom prst="upArrowCallout">
            <a:avLst>
              <a:gd name="adj1" fmla="val 7799"/>
              <a:gd name="adj2" fmla="val 8223"/>
              <a:gd name="adj3" fmla="val 13816"/>
              <a:gd name="adj4" fmla="val 42819"/>
            </a:avLst>
          </a:prstGeom>
          <a:solidFill>
            <a:srgbClr val="800000"/>
          </a:solidFill>
          <a:ln w="9525" cmpd="sng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Franklin Gothic Book"/>
                <a:cs typeface="Franklin Gothic Book"/>
              </a:rPr>
              <a:t>First province implements NHP</a:t>
            </a:r>
            <a:endParaRPr lang="en-US" sz="2000" dirty="0">
              <a:latin typeface="Franklin Gothic Book"/>
              <a:cs typeface="Franklin Gothic Book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379223" y="4527332"/>
            <a:ext cx="1373422" cy="461665"/>
          </a:xfrm>
          <a:prstGeom prst="rect">
            <a:avLst/>
          </a:prstGeom>
          <a:solidFill>
            <a:srgbClr val="80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EBF1DD"/>
                </a:solidFill>
                <a:latin typeface="Franklin Gothic Book"/>
                <a:cs typeface="Franklin Gothic Book"/>
              </a:rPr>
              <a:t>Canada</a:t>
            </a:r>
            <a:endParaRPr lang="en-US" sz="2400" dirty="0">
              <a:solidFill>
                <a:srgbClr val="EBF1DD"/>
              </a:solidFill>
              <a:latin typeface="Franklin Gothic Book"/>
              <a:cs typeface="Franklin Gothic Book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222284" y="3830342"/>
            <a:ext cx="960963" cy="461665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EBF1DD"/>
                </a:solidFill>
                <a:latin typeface="Franklin Gothic Book"/>
                <a:cs typeface="Franklin Gothic Book"/>
              </a:rPr>
              <a:t>USA</a:t>
            </a:r>
            <a:endParaRPr lang="en-US" sz="2400" dirty="0">
              <a:solidFill>
                <a:srgbClr val="EBF1DD"/>
              </a:solidFill>
              <a:latin typeface="Franklin Gothic Book"/>
              <a:cs typeface="Franklin Gothic Book"/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3351018" y="2695965"/>
            <a:ext cx="5271614" cy="2152316"/>
          </a:xfrm>
          <a:custGeom>
            <a:avLst/>
            <a:gdLst>
              <a:gd name="connsiteX0" fmla="*/ 0 w 5271614"/>
              <a:gd name="connsiteY0" fmla="*/ 0 h 2152316"/>
              <a:gd name="connsiteX1" fmla="*/ 160421 w 5271614"/>
              <a:gd name="connsiteY1" fmla="*/ 227263 h 2152316"/>
              <a:gd name="connsiteX2" fmla="*/ 213894 w 5271614"/>
              <a:gd name="connsiteY2" fmla="*/ 334210 h 2152316"/>
              <a:gd name="connsiteX3" fmla="*/ 347578 w 5271614"/>
              <a:gd name="connsiteY3" fmla="*/ 401053 h 2152316"/>
              <a:gd name="connsiteX4" fmla="*/ 534736 w 5271614"/>
              <a:gd name="connsiteY4" fmla="*/ 592667 h 2152316"/>
              <a:gd name="connsiteX5" fmla="*/ 597122 w 5271614"/>
              <a:gd name="connsiteY5" fmla="*/ 597123 h 2152316"/>
              <a:gd name="connsiteX6" fmla="*/ 753087 w 5271614"/>
              <a:gd name="connsiteY6" fmla="*/ 855579 h 2152316"/>
              <a:gd name="connsiteX7" fmla="*/ 949157 w 5271614"/>
              <a:gd name="connsiteY7" fmla="*/ 940246 h 2152316"/>
              <a:gd name="connsiteX8" fmla="*/ 1301193 w 5271614"/>
              <a:gd name="connsiteY8" fmla="*/ 1238807 h 2152316"/>
              <a:gd name="connsiteX9" fmla="*/ 1381403 w 5271614"/>
              <a:gd name="connsiteY9" fmla="*/ 1256631 h 2152316"/>
              <a:gd name="connsiteX10" fmla="*/ 1474982 w 5271614"/>
              <a:gd name="connsiteY10" fmla="*/ 1368035 h 2152316"/>
              <a:gd name="connsiteX11" fmla="*/ 1728982 w 5271614"/>
              <a:gd name="connsiteY11" fmla="*/ 1528456 h 2152316"/>
              <a:gd name="connsiteX12" fmla="*/ 1755719 w 5271614"/>
              <a:gd name="connsiteY12" fmla="*/ 1586386 h 2152316"/>
              <a:gd name="connsiteX13" fmla="*/ 1804736 w 5271614"/>
              <a:gd name="connsiteY13" fmla="*/ 1599754 h 2152316"/>
              <a:gd name="connsiteX14" fmla="*/ 2165684 w 5271614"/>
              <a:gd name="connsiteY14" fmla="*/ 1778000 h 2152316"/>
              <a:gd name="connsiteX15" fmla="*/ 2294912 w 5271614"/>
              <a:gd name="connsiteY15" fmla="*/ 1760175 h 2152316"/>
              <a:gd name="connsiteX16" fmla="*/ 2540000 w 5271614"/>
              <a:gd name="connsiteY16" fmla="*/ 1858210 h 2152316"/>
              <a:gd name="connsiteX17" fmla="*/ 2762807 w 5271614"/>
              <a:gd name="connsiteY17" fmla="*/ 1876035 h 2152316"/>
              <a:gd name="connsiteX18" fmla="*/ 3007894 w 5271614"/>
              <a:gd name="connsiteY18" fmla="*/ 1978526 h 2152316"/>
              <a:gd name="connsiteX19" fmla="*/ 3493614 w 5271614"/>
              <a:gd name="connsiteY19" fmla="*/ 1982982 h 2152316"/>
              <a:gd name="connsiteX20" fmla="*/ 3707508 w 5271614"/>
              <a:gd name="connsiteY20" fmla="*/ 2081017 h 2152316"/>
              <a:gd name="connsiteX21" fmla="*/ 4848280 w 5271614"/>
              <a:gd name="connsiteY21" fmla="*/ 2121123 h 2152316"/>
              <a:gd name="connsiteX22" fmla="*/ 4897298 w 5271614"/>
              <a:gd name="connsiteY22" fmla="*/ 2147860 h 2152316"/>
              <a:gd name="connsiteX23" fmla="*/ 5271614 w 5271614"/>
              <a:gd name="connsiteY23" fmla="*/ 2152316 h 2152316"/>
              <a:gd name="connsiteX24" fmla="*/ 5267157 w 5271614"/>
              <a:gd name="connsiteY24" fmla="*/ 1987439 h 2152316"/>
              <a:gd name="connsiteX25" fmla="*/ 5053263 w 5271614"/>
              <a:gd name="connsiteY25" fmla="*/ 1947333 h 2152316"/>
              <a:gd name="connsiteX26" fmla="*/ 4919578 w 5271614"/>
              <a:gd name="connsiteY26" fmla="*/ 1956246 h 2152316"/>
              <a:gd name="connsiteX27" fmla="*/ 4563087 w 5271614"/>
              <a:gd name="connsiteY27" fmla="*/ 1942877 h 2152316"/>
              <a:gd name="connsiteX28" fmla="*/ 4518526 w 5271614"/>
              <a:gd name="connsiteY28" fmla="*/ 1902772 h 2152316"/>
              <a:gd name="connsiteX29" fmla="*/ 4268982 w 5271614"/>
              <a:gd name="connsiteY29" fmla="*/ 1925053 h 2152316"/>
              <a:gd name="connsiteX30" fmla="*/ 3916947 w 5271614"/>
              <a:gd name="connsiteY30" fmla="*/ 1880491 h 2152316"/>
              <a:gd name="connsiteX31" fmla="*/ 3582736 w 5271614"/>
              <a:gd name="connsiteY31" fmla="*/ 1858210 h 2152316"/>
              <a:gd name="connsiteX32" fmla="*/ 3212877 w 5271614"/>
              <a:gd name="connsiteY32" fmla="*/ 1715614 h 2152316"/>
              <a:gd name="connsiteX33" fmla="*/ 3163859 w 5271614"/>
              <a:gd name="connsiteY33" fmla="*/ 1720070 h 2152316"/>
              <a:gd name="connsiteX34" fmla="*/ 2896491 w 5271614"/>
              <a:gd name="connsiteY34" fmla="*/ 1657684 h 2152316"/>
              <a:gd name="connsiteX35" fmla="*/ 2713789 w 5271614"/>
              <a:gd name="connsiteY35" fmla="*/ 1532912 h 2152316"/>
              <a:gd name="connsiteX36" fmla="*/ 2673684 w 5271614"/>
              <a:gd name="connsiteY36" fmla="*/ 1524000 h 2152316"/>
              <a:gd name="connsiteX37" fmla="*/ 2548912 w 5271614"/>
              <a:gd name="connsiteY37" fmla="*/ 1555193 h 2152316"/>
              <a:gd name="connsiteX38" fmla="*/ 2455333 w 5271614"/>
              <a:gd name="connsiteY38" fmla="*/ 1474982 h 2152316"/>
              <a:gd name="connsiteX39" fmla="*/ 2232526 w 5271614"/>
              <a:gd name="connsiteY39" fmla="*/ 1466070 h 2152316"/>
              <a:gd name="connsiteX40" fmla="*/ 2152315 w 5271614"/>
              <a:gd name="connsiteY40" fmla="*/ 1417053 h 2152316"/>
              <a:gd name="connsiteX41" fmla="*/ 1893859 w 5271614"/>
              <a:gd name="connsiteY41" fmla="*/ 1336842 h 2152316"/>
              <a:gd name="connsiteX42" fmla="*/ 1590842 w 5271614"/>
              <a:gd name="connsiteY42" fmla="*/ 1158596 h 2152316"/>
              <a:gd name="connsiteX43" fmla="*/ 1532912 w 5271614"/>
              <a:gd name="connsiteY43" fmla="*/ 1176421 h 2152316"/>
              <a:gd name="connsiteX44" fmla="*/ 1354666 w 5271614"/>
              <a:gd name="connsiteY44" fmla="*/ 1033824 h 2152316"/>
              <a:gd name="connsiteX45" fmla="*/ 1270000 w 5271614"/>
              <a:gd name="connsiteY45" fmla="*/ 1020456 h 2152316"/>
              <a:gd name="connsiteX46" fmla="*/ 1033824 w 5271614"/>
              <a:gd name="connsiteY46" fmla="*/ 802105 h 2152316"/>
              <a:gd name="connsiteX47" fmla="*/ 900140 w 5271614"/>
              <a:gd name="connsiteY47" fmla="*/ 699614 h 2152316"/>
              <a:gd name="connsiteX48" fmla="*/ 623859 w 5271614"/>
              <a:gd name="connsiteY48" fmla="*/ 445614 h 2152316"/>
              <a:gd name="connsiteX49" fmla="*/ 467894 w 5271614"/>
              <a:gd name="connsiteY49" fmla="*/ 369860 h 2152316"/>
              <a:gd name="connsiteX50" fmla="*/ 98035 w 5271614"/>
              <a:gd name="connsiteY50" fmla="*/ 26737 h 2152316"/>
              <a:gd name="connsiteX51" fmla="*/ 0 w 5271614"/>
              <a:gd name="connsiteY51" fmla="*/ 0 h 2152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5271614" h="2152316">
                <a:moveTo>
                  <a:pt x="0" y="0"/>
                </a:moveTo>
                <a:lnTo>
                  <a:pt x="160421" y="227263"/>
                </a:lnTo>
                <a:lnTo>
                  <a:pt x="213894" y="334210"/>
                </a:lnTo>
                <a:lnTo>
                  <a:pt x="347578" y="401053"/>
                </a:lnTo>
                <a:lnTo>
                  <a:pt x="534736" y="592667"/>
                </a:lnTo>
                <a:lnTo>
                  <a:pt x="597122" y="597123"/>
                </a:lnTo>
                <a:lnTo>
                  <a:pt x="753087" y="855579"/>
                </a:lnTo>
                <a:lnTo>
                  <a:pt x="949157" y="940246"/>
                </a:lnTo>
                <a:lnTo>
                  <a:pt x="1301193" y="1238807"/>
                </a:lnTo>
                <a:lnTo>
                  <a:pt x="1381403" y="1256631"/>
                </a:lnTo>
                <a:lnTo>
                  <a:pt x="1474982" y="1368035"/>
                </a:lnTo>
                <a:lnTo>
                  <a:pt x="1728982" y="1528456"/>
                </a:lnTo>
                <a:lnTo>
                  <a:pt x="1755719" y="1586386"/>
                </a:lnTo>
                <a:lnTo>
                  <a:pt x="1804736" y="1599754"/>
                </a:lnTo>
                <a:lnTo>
                  <a:pt x="2165684" y="1778000"/>
                </a:lnTo>
                <a:lnTo>
                  <a:pt x="2294912" y="1760175"/>
                </a:lnTo>
                <a:lnTo>
                  <a:pt x="2540000" y="1858210"/>
                </a:lnTo>
                <a:lnTo>
                  <a:pt x="2762807" y="1876035"/>
                </a:lnTo>
                <a:lnTo>
                  <a:pt x="3007894" y="1978526"/>
                </a:lnTo>
                <a:lnTo>
                  <a:pt x="3493614" y="1982982"/>
                </a:lnTo>
                <a:lnTo>
                  <a:pt x="3707508" y="2081017"/>
                </a:lnTo>
                <a:lnTo>
                  <a:pt x="4848280" y="2121123"/>
                </a:lnTo>
                <a:lnTo>
                  <a:pt x="4897298" y="2147860"/>
                </a:lnTo>
                <a:lnTo>
                  <a:pt x="5271614" y="2152316"/>
                </a:lnTo>
                <a:lnTo>
                  <a:pt x="5267157" y="1987439"/>
                </a:lnTo>
                <a:lnTo>
                  <a:pt x="5053263" y="1947333"/>
                </a:lnTo>
                <a:lnTo>
                  <a:pt x="4919578" y="1956246"/>
                </a:lnTo>
                <a:lnTo>
                  <a:pt x="4563087" y="1942877"/>
                </a:lnTo>
                <a:lnTo>
                  <a:pt x="4518526" y="1902772"/>
                </a:lnTo>
                <a:lnTo>
                  <a:pt x="4268982" y="1925053"/>
                </a:lnTo>
                <a:lnTo>
                  <a:pt x="3916947" y="1880491"/>
                </a:lnTo>
                <a:lnTo>
                  <a:pt x="3582736" y="1858210"/>
                </a:lnTo>
                <a:lnTo>
                  <a:pt x="3212877" y="1715614"/>
                </a:lnTo>
                <a:lnTo>
                  <a:pt x="3163859" y="1720070"/>
                </a:lnTo>
                <a:lnTo>
                  <a:pt x="2896491" y="1657684"/>
                </a:lnTo>
                <a:lnTo>
                  <a:pt x="2713789" y="1532912"/>
                </a:lnTo>
                <a:lnTo>
                  <a:pt x="2673684" y="1524000"/>
                </a:lnTo>
                <a:lnTo>
                  <a:pt x="2548912" y="1555193"/>
                </a:lnTo>
                <a:lnTo>
                  <a:pt x="2455333" y="1474982"/>
                </a:lnTo>
                <a:lnTo>
                  <a:pt x="2232526" y="1466070"/>
                </a:lnTo>
                <a:lnTo>
                  <a:pt x="2152315" y="1417053"/>
                </a:lnTo>
                <a:lnTo>
                  <a:pt x="1893859" y="1336842"/>
                </a:lnTo>
                <a:lnTo>
                  <a:pt x="1590842" y="1158596"/>
                </a:lnTo>
                <a:lnTo>
                  <a:pt x="1532912" y="1176421"/>
                </a:lnTo>
                <a:lnTo>
                  <a:pt x="1354666" y="1033824"/>
                </a:lnTo>
                <a:lnTo>
                  <a:pt x="1270000" y="1020456"/>
                </a:lnTo>
                <a:lnTo>
                  <a:pt x="1033824" y="802105"/>
                </a:lnTo>
                <a:lnTo>
                  <a:pt x="900140" y="699614"/>
                </a:lnTo>
                <a:lnTo>
                  <a:pt x="623859" y="445614"/>
                </a:lnTo>
                <a:lnTo>
                  <a:pt x="467894" y="369860"/>
                </a:lnTo>
                <a:lnTo>
                  <a:pt x="98035" y="26737"/>
                </a:lnTo>
                <a:lnTo>
                  <a:pt x="0" y="0"/>
                </a:lnTo>
                <a:close/>
              </a:path>
            </a:pathLst>
          </a:custGeom>
          <a:solidFill>
            <a:srgbClr val="800000">
              <a:alpha val="5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1822319" y="1469102"/>
            <a:ext cx="1104663" cy="864177"/>
          </a:xfrm>
          <a:custGeom>
            <a:avLst/>
            <a:gdLst>
              <a:gd name="connsiteX0" fmla="*/ 0 w 1104663"/>
              <a:gd name="connsiteY0" fmla="*/ 71388 h 864177"/>
              <a:gd name="connsiteX1" fmla="*/ 7514 w 1104663"/>
              <a:gd name="connsiteY1" fmla="*/ 683827 h 864177"/>
              <a:gd name="connsiteX2" fmla="*/ 93934 w 1104663"/>
              <a:gd name="connsiteY2" fmla="*/ 713886 h 864177"/>
              <a:gd name="connsiteX3" fmla="*/ 368221 w 1104663"/>
              <a:gd name="connsiteY3" fmla="*/ 601167 h 864177"/>
              <a:gd name="connsiteX4" fmla="*/ 439610 w 1104663"/>
              <a:gd name="connsiteY4" fmla="*/ 623710 h 864177"/>
              <a:gd name="connsiteX5" fmla="*/ 529787 w 1104663"/>
              <a:gd name="connsiteY5" fmla="*/ 691342 h 864177"/>
              <a:gd name="connsiteX6" fmla="*/ 627478 w 1104663"/>
              <a:gd name="connsiteY6" fmla="*/ 713886 h 864177"/>
              <a:gd name="connsiteX7" fmla="*/ 683839 w 1104663"/>
              <a:gd name="connsiteY7" fmla="*/ 755216 h 864177"/>
              <a:gd name="connsiteX8" fmla="*/ 804074 w 1104663"/>
              <a:gd name="connsiteY8" fmla="*/ 830362 h 864177"/>
              <a:gd name="connsiteX9" fmla="*/ 999457 w 1104663"/>
              <a:gd name="connsiteY9" fmla="*/ 826604 h 864177"/>
              <a:gd name="connsiteX10" fmla="*/ 1104663 w 1104663"/>
              <a:gd name="connsiteY10" fmla="*/ 864177 h 864177"/>
              <a:gd name="connsiteX11" fmla="*/ 984427 w 1104663"/>
              <a:gd name="connsiteY11" fmla="*/ 713886 h 864177"/>
              <a:gd name="connsiteX12" fmla="*/ 860435 w 1104663"/>
              <a:gd name="connsiteY12" fmla="*/ 541050 h 864177"/>
              <a:gd name="connsiteX13" fmla="*/ 781530 w 1104663"/>
              <a:gd name="connsiteY13" fmla="*/ 593652 h 864177"/>
              <a:gd name="connsiteX14" fmla="*/ 623721 w 1104663"/>
              <a:gd name="connsiteY14" fmla="*/ 578623 h 864177"/>
              <a:gd name="connsiteX15" fmla="*/ 495971 w 1104663"/>
              <a:gd name="connsiteY15" fmla="*/ 428331 h 864177"/>
              <a:gd name="connsiteX16" fmla="*/ 375735 w 1104663"/>
              <a:gd name="connsiteY16" fmla="*/ 191622 h 864177"/>
              <a:gd name="connsiteX17" fmla="*/ 281801 w 1104663"/>
              <a:gd name="connsiteY17" fmla="*/ 165321 h 864177"/>
              <a:gd name="connsiteX18" fmla="*/ 105206 w 1104663"/>
              <a:gd name="connsiteY18" fmla="*/ 0 h 864177"/>
              <a:gd name="connsiteX19" fmla="*/ 0 w 1104663"/>
              <a:gd name="connsiteY19" fmla="*/ 71388 h 864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104663" h="864177">
                <a:moveTo>
                  <a:pt x="0" y="71388"/>
                </a:moveTo>
                <a:cubicBezTo>
                  <a:pt x="2505" y="275534"/>
                  <a:pt x="5009" y="479681"/>
                  <a:pt x="7514" y="683827"/>
                </a:cubicBezTo>
                <a:lnTo>
                  <a:pt x="93934" y="713886"/>
                </a:lnTo>
                <a:lnTo>
                  <a:pt x="368221" y="601167"/>
                </a:lnTo>
                <a:lnTo>
                  <a:pt x="439610" y="623710"/>
                </a:lnTo>
                <a:lnTo>
                  <a:pt x="529787" y="691342"/>
                </a:lnTo>
                <a:lnTo>
                  <a:pt x="627478" y="713886"/>
                </a:lnTo>
                <a:lnTo>
                  <a:pt x="683839" y="755216"/>
                </a:lnTo>
                <a:lnTo>
                  <a:pt x="804074" y="830362"/>
                </a:lnTo>
                <a:lnTo>
                  <a:pt x="999457" y="826604"/>
                </a:lnTo>
                <a:lnTo>
                  <a:pt x="1104663" y="864177"/>
                </a:lnTo>
                <a:lnTo>
                  <a:pt x="984427" y="713886"/>
                </a:lnTo>
                <a:lnTo>
                  <a:pt x="860435" y="541050"/>
                </a:lnTo>
                <a:lnTo>
                  <a:pt x="781530" y="593652"/>
                </a:lnTo>
                <a:lnTo>
                  <a:pt x="623721" y="578623"/>
                </a:lnTo>
                <a:lnTo>
                  <a:pt x="495971" y="428331"/>
                </a:lnTo>
                <a:lnTo>
                  <a:pt x="375735" y="191622"/>
                </a:lnTo>
                <a:lnTo>
                  <a:pt x="281801" y="165321"/>
                </a:lnTo>
                <a:lnTo>
                  <a:pt x="105206" y="0"/>
                </a:lnTo>
                <a:lnTo>
                  <a:pt x="0" y="71388"/>
                </a:lnTo>
                <a:close/>
              </a:path>
            </a:pathLst>
          </a:custGeom>
          <a:solidFill>
            <a:schemeClr val="accent1">
              <a:lumMod val="50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2964555" y="2355823"/>
            <a:ext cx="221684" cy="172836"/>
          </a:xfrm>
          <a:custGeom>
            <a:avLst/>
            <a:gdLst>
              <a:gd name="connsiteX0" fmla="*/ 0 w 221684"/>
              <a:gd name="connsiteY0" fmla="*/ 0 h 172836"/>
              <a:gd name="connsiteX1" fmla="*/ 93934 w 221684"/>
              <a:gd name="connsiteY1" fmla="*/ 127748 h 172836"/>
              <a:gd name="connsiteX2" fmla="*/ 221684 w 221684"/>
              <a:gd name="connsiteY2" fmla="*/ 172836 h 172836"/>
              <a:gd name="connsiteX3" fmla="*/ 127751 w 221684"/>
              <a:gd name="connsiteY3" fmla="*/ 26301 h 172836"/>
              <a:gd name="connsiteX4" fmla="*/ 0 w 221684"/>
              <a:gd name="connsiteY4" fmla="*/ 0 h 17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1684" h="172836">
                <a:moveTo>
                  <a:pt x="0" y="0"/>
                </a:moveTo>
                <a:lnTo>
                  <a:pt x="93934" y="127748"/>
                </a:lnTo>
                <a:lnTo>
                  <a:pt x="221684" y="172836"/>
                </a:lnTo>
                <a:lnTo>
                  <a:pt x="127751" y="26301"/>
                </a:lnTo>
                <a:lnTo>
                  <a:pt x="0" y="0"/>
                </a:lnTo>
                <a:close/>
              </a:path>
            </a:pathLst>
          </a:custGeom>
          <a:solidFill>
            <a:srgbClr val="800000">
              <a:alpha val="5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reeform 1"/>
          <p:cNvSpPr/>
          <p:nvPr/>
        </p:nvSpPr>
        <p:spPr>
          <a:xfrm>
            <a:off x="1818310" y="1463362"/>
            <a:ext cx="6809278" cy="3415427"/>
          </a:xfrm>
          <a:custGeom>
            <a:avLst/>
            <a:gdLst>
              <a:gd name="connsiteX0" fmla="*/ 0 w 6809278"/>
              <a:gd name="connsiteY0" fmla="*/ 69652 h 3415427"/>
              <a:gd name="connsiteX1" fmla="*/ 123085 w 6809278"/>
              <a:gd name="connsiteY1" fmla="*/ 2513 h 3415427"/>
              <a:gd name="connsiteX2" fmla="*/ 268550 w 6809278"/>
              <a:gd name="connsiteY2" fmla="*/ 147981 h 3415427"/>
              <a:gd name="connsiteX3" fmla="*/ 380446 w 6809278"/>
              <a:gd name="connsiteY3" fmla="*/ 192741 h 3415427"/>
              <a:gd name="connsiteX4" fmla="*/ 509126 w 6809278"/>
              <a:gd name="connsiteY4" fmla="*/ 444513 h 3415427"/>
              <a:gd name="connsiteX5" fmla="*/ 637807 w 6809278"/>
              <a:gd name="connsiteY5" fmla="*/ 573197 h 3415427"/>
              <a:gd name="connsiteX6" fmla="*/ 788866 w 6809278"/>
              <a:gd name="connsiteY6" fmla="*/ 584387 h 3415427"/>
              <a:gd name="connsiteX7" fmla="*/ 883978 w 6809278"/>
              <a:gd name="connsiteY7" fmla="*/ 545222 h 3415427"/>
              <a:gd name="connsiteX8" fmla="*/ 1180502 w 6809278"/>
              <a:gd name="connsiteY8" fmla="*/ 959248 h 3415427"/>
              <a:gd name="connsiteX9" fmla="*/ 1281209 w 6809278"/>
              <a:gd name="connsiteY9" fmla="*/ 1048767 h 3415427"/>
              <a:gd name="connsiteX10" fmla="*/ 1409889 w 6809278"/>
              <a:gd name="connsiteY10" fmla="*/ 1121501 h 3415427"/>
              <a:gd name="connsiteX11" fmla="*/ 1684034 w 6809278"/>
              <a:gd name="connsiteY11" fmla="*/ 1446008 h 3415427"/>
              <a:gd name="connsiteX12" fmla="*/ 1745577 w 6809278"/>
              <a:gd name="connsiteY12" fmla="*/ 1574691 h 3415427"/>
              <a:gd name="connsiteX13" fmla="*/ 1891042 w 6809278"/>
              <a:gd name="connsiteY13" fmla="*/ 1641831 h 3415427"/>
              <a:gd name="connsiteX14" fmla="*/ 2053291 w 6809278"/>
              <a:gd name="connsiteY14" fmla="*/ 1837654 h 3415427"/>
              <a:gd name="connsiteX15" fmla="*/ 2137213 w 6809278"/>
              <a:gd name="connsiteY15" fmla="*/ 1843249 h 3415427"/>
              <a:gd name="connsiteX16" fmla="*/ 2288273 w 6809278"/>
              <a:gd name="connsiteY16" fmla="*/ 2072641 h 3415427"/>
              <a:gd name="connsiteX17" fmla="*/ 2495280 w 6809278"/>
              <a:gd name="connsiteY17" fmla="*/ 2195730 h 3415427"/>
              <a:gd name="connsiteX18" fmla="*/ 2696693 w 6809278"/>
              <a:gd name="connsiteY18" fmla="*/ 2369173 h 3415427"/>
              <a:gd name="connsiteX19" fmla="*/ 2808589 w 6809278"/>
              <a:gd name="connsiteY19" fmla="*/ 2464287 h 3415427"/>
              <a:gd name="connsiteX20" fmla="*/ 2909295 w 6809278"/>
              <a:gd name="connsiteY20" fmla="*/ 2503452 h 3415427"/>
              <a:gd name="connsiteX21" fmla="*/ 3004407 w 6809278"/>
              <a:gd name="connsiteY21" fmla="*/ 2615351 h 3415427"/>
              <a:gd name="connsiteX22" fmla="*/ 3205820 w 6809278"/>
              <a:gd name="connsiteY22" fmla="*/ 2732844 h 3415427"/>
              <a:gd name="connsiteX23" fmla="*/ 3256173 w 6809278"/>
              <a:gd name="connsiteY23" fmla="*/ 2772009 h 3415427"/>
              <a:gd name="connsiteX24" fmla="*/ 3284147 w 6809278"/>
              <a:gd name="connsiteY24" fmla="*/ 2816769 h 3415427"/>
              <a:gd name="connsiteX25" fmla="*/ 3642214 w 6809278"/>
              <a:gd name="connsiteY25" fmla="*/ 3001402 h 3415427"/>
              <a:gd name="connsiteX26" fmla="*/ 3860411 w 6809278"/>
              <a:gd name="connsiteY26" fmla="*/ 3006997 h 3415427"/>
              <a:gd name="connsiteX27" fmla="*/ 4067419 w 6809278"/>
              <a:gd name="connsiteY27" fmla="*/ 3090921 h 3415427"/>
              <a:gd name="connsiteX28" fmla="*/ 4285616 w 6809278"/>
              <a:gd name="connsiteY28" fmla="*/ 3124490 h 3415427"/>
              <a:gd name="connsiteX29" fmla="*/ 4565356 w 6809278"/>
              <a:gd name="connsiteY29" fmla="*/ 3225199 h 3415427"/>
              <a:gd name="connsiteX30" fmla="*/ 4984966 w 6809278"/>
              <a:gd name="connsiteY30" fmla="*/ 3230794 h 3415427"/>
              <a:gd name="connsiteX31" fmla="*/ 5287085 w 6809278"/>
              <a:gd name="connsiteY31" fmla="*/ 3325908 h 3415427"/>
              <a:gd name="connsiteX32" fmla="*/ 5824186 w 6809278"/>
              <a:gd name="connsiteY32" fmla="*/ 3359478 h 3415427"/>
              <a:gd name="connsiteX33" fmla="*/ 6338907 w 6809278"/>
              <a:gd name="connsiteY33" fmla="*/ 3353883 h 3415427"/>
              <a:gd name="connsiteX34" fmla="*/ 6422829 w 6809278"/>
              <a:gd name="connsiteY34" fmla="*/ 3387453 h 3415427"/>
              <a:gd name="connsiteX35" fmla="*/ 6747328 w 6809278"/>
              <a:gd name="connsiteY35" fmla="*/ 3393048 h 3415427"/>
              <a:gd name="connsiteX36" fmla="*/ 6808870 w 6809278"/>
              <a:gd name="connsiteY36" fmla="*/ 3415427 h 3415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6809278" h="3415427">
                <a:moveTo>
                  <a:pt x="0" y="69652"/>
                </a:moveTo>
                <a:cubicBezTo>
                  <a:pt x="39163" y="29555"/>
                  <a:pt x="78327" y="-10542"/>
                  <a:pt x="123085" y="2513"/>
                </a:cubicBezTo>
                <a:cubicBezTo>
                  <a:pt x="167843" y="15568"/>
                  <a:pt x="225657" y="116276"/>
                  <a:pt x="268550" y="147981"/>
                </a:cubicBezTo>
                <a:cubicBezTo>
                  <a:pt x="311443" y="179686"/>
                  <a:pt x="340350" y="143319"/>
                  <a:pt x="380446" y="192741"/>
                </a:cubicBezTo>
                <a:cubicBezTo>
                  <a:pt x="420542" y="242163"/>
                  <a:pt x="466233" y="381104"/>
                  <a:pt x="509126" y="444513"/>
                </a:cubicBezTo>
                <a:cubicBezTo>
                  <a:pt x="552020" y="507922"/>
                  <a:pt x="591184" y="549885"/>
                  <a:pt x="637807" y="573197"/>
                </a:cubicBezTo>
                <a:cubicBezTo>
                  <a:pt x="684430" y="596509"/>
                  <a:pt x="747838" y="589049"/>
                  <a:pt x="788866" y="584387"/>
                </a:cubicBezTo>
                <a:cubicBezTo>
                  <a:pt x="829894" y="579725"/>
                  <a:pt x="818705" y="482745"/>
                  <a:pt x="883978" y="545222"/>
                </a:cubicBezTo>
                <a:cubicBezTo>
                  <a:pt x="949251" y="607699"/>
                  <a:pt x="1114297" y="875324"/>
                  <a:pt x="1180502" y="959248"/>
                </a:cubicBezTo>
                <a:cubicBezTo>
                  <a:pt x="1246707" y="1043172"/>
                  <a:pt x="1242978" y="1021725"/>
                  <a:pt x="1281209" y="1048767"/>
                </a:cubicBezTo>
                <a:cubicBezTo>
                  <a:pt x="1319440" y="1075809"/>
                  <a:pt x="1342752" y="1055294"/>
                  <a:pt x="1409889" y="1121501"/>
                </a:cubicBezTo>
                <a:cubicBezTo>
                  <a:pt x="1477027" y="1187708"/>
                  <a:pt x="1628086" y="1370476"/>
                  <a:pt x="1684034" y="1446008"/>
                </a:cubicBezTo>
                <a:cubicBezTo>
                  <a:pt x="1739982" y="1521540"/>
                  <a:pt x="1711076" y="1542054"/>
                  <a:pt x="1745577" y="1574691"/>
                </a:cubicBezTo>
                <a:cubicBezTo>
                  <a:pt x="1780078" y="1607328"/>
                  <a:pt x="1839756" y="1598004"/>
                  <a:pt x="1891042" y="1641831"/>
                </a:cubicBezTo>
                <a:cubicBezTo>
                  <a:pt x="1942328" y="1685658"/>
                  <a:pt x="2012262" y="1804084"/>
                  <a:pt x="2053291" y="1837654"/>
                </a:cubicBezTo>
                <a:cubicBezTo>
                  <a:pt x="2094320" y="1871224"/>
                  <a:pt x="2098049" y="1804085"/>
                  <a:pt x="2137213" y="1843249"/>
                </a:cubicBezTo>
                <a:cubicBezTo>
                  <a:pt x="2176377" y="1882414"/>
                  <a:pt x="2228595" y="2013894"/>
                  <a:pt x="2288273" y="2072641"/>
                </a:cubicBezTo>
                <a:cubicBezTo>
                  <a:pt x="2347951" y="2131388"/>
                  <a:pt x="2427210" y="2146308"/>
                  <a:pt x="2495280" y="2195730"/>
                </a:cubicBezTo>
                <a:cubicBezTo>
                  <a:pt x="2563350" y="2245152"/>
                  <a:pt x="2696693" y="2369173"/>
                  <a:pt x="2696693" y="2369173"/>
                </a:cubicBezTo>
                <a:cubicBezTo>
                  <a:pt x="2748911" y="2413933"/>
                  <a:pt x="2773155" y="2441907"/>
                  <a:pt x="2808589" y="2464287"/>
                </a:cubicBezTo>
                <a:cubicBezTo>
                  <a:pt x="2844023" y="2486667"/>
                  <a:pt x="2876659" y="2478275"/>
                  <a:pt x="2909295" y="2503452"/>
                </a:cubicBezTo>
                <a:cubicBezTo>
                  <a:pt x="2941931" y="2528629"/>
                  <a:pt x="2954986" y="2577119"/>
                  <a:pt x="3004407" y="2615351"/>
                </a:cubicBezTo>
                <a:cubicBezTo>
                  <a:pt x="3053828" y="2653583"/>
                  <a:pt x="3163859" y="2706734"/>
                  <a:pt x="3205820" y="2732844"/>
                </a:cubicBezTo>
                <a:cubicBezTo>
                  <a:pt x="3247781" y="2758954"/>
                  <a:pt x="3243119" y="2758022"/>
                  <a:pt x="3256173" y="2772009"/>
                </a:cubicBezTo>
                <a:cubicBezTo>
                  <a:pt x="3269227" y="2785996"/>
                  <a:pt x="3219807" y="2778537"/>
                  <a:pt x="3284147" y="2816769"/>
                </a:cubicBezTo>
                <a:cubicBezTo>
                  <a:pt x="3348487" y="2855001"/>
                  <a:pt x="3546170" y="2969697"/>
                  <a:pt x="3642214" y="3001402"/>
                </a:cubicBezTo>
                <a:cubicBezTo>
                  <a:pt x="3738258" y="3033107"/>
                  <a:pt x="3789544" y="2992077"/>
                  <a:pt x="3860411" y="3006997"/>
                </a:cubicBezTo>
                <a:cubicBezTo>
                  <a:pt x="3931278" y="3021917"/>
                  <a:pt x="3996552" y="3071339"/>
                  <a:pt x="4067419" y="3090921"/>
                </a:cubicBezTo>
                <a:cubicBezTo>
                  <a:pt x="4138286" y="3110503"/>
                  <a:pt x="4202627" y="3102110"/>
                  <a:pt x="4285616" y="3124490"/>
                </a:cubicBezTo>
                <a:cubicBezTo>
                  <a:pt x="4368605" y="3146870"/>
                  <a:pt x="4448798" y="3207482"/>
                  <a:pt x="4565356" y="3225199"/>
                </a:cubicBezTo>
                <a:cubicBezTo>
                  <a:pt x="4681914" y="3242916"/>
                  <a:pt x="4864678" y="3214009"/>
                  <a:pt x="4984966" y="3230794"/>
                </a:cubicBezTo>
                <a:cubicBezTo>
                  <a:pt x="5105254" y="3247579"/>
                  <a:pt x="5147215" y="3304461"/>
                  <a:pt x="5287085" y="3325908"/>
                </a:cubicBezTo>
                <a:cubicBezTo>
                  <a:pt x="5426955" y="3347355"/>
                  <a:pt x="5648882" y="3354816"/>
                  <a:pt x="5824186" y="3359478"/>
                </a:cubicBezTo>
                <a:cubicBezTo>
                  <a:pt x="5999490" y="3364141"/>
                  <a:pt x="6239133" y="3349221"/>
                  <a:pt x="6338907" y="3353883"/>
                </a:cubicBezTo>
                <a:cubicBezTo>
                  <a:pt x="6438681" y="3358546"/>
                  <a:pt x="6354759" y="3380926"/>
                  <a:pt x="6422829" y="3387453"/>
                </a:cubicBezTo>
                <a:cubicBezTo>
                  <a:pt x="6490899" y="3393981"/>
                  <a:pt x="6682988" y="3388386"/>
                  <a:pt x="6747328" y="3393048"/>
                </a:cubicBezTo>
                <a:cubicBezTo>
                  <a:pt x="6811668" y="3397710"/>
                  <a:pt x="6810269" y="3406568"/>
                  <a:pt x="6808870" y="3415427"/>
                </a:cubicBezTo>
              </a:path>
            </a:pathLst>
          </a:custGeom>
          <a:ln w="76200" cmpd="sng">
            <a:solidFill>
              <a:srgbClr val="8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1823905" y="2075595"/>
            <a:ext cx="6797681" cy="2618561"/>
          </a:xfrm>
          <a:custGeom>
            <a:avLst/>
            <a:gdLst>
              <a:gd name="connsiteX0" fmla="*/ 0 w 6797681"/>
              <a:gd name="connsiteY0" fmla="*/ 67268 h 2618561"/>
              <a:gd name="connsiteX1" fmla="*/ 134275 w 6797681"/>
              <a:gd name="connsiteY1" fmla="*/ 117622 h 2618561"/>
              <a:gd name="connsiteX2" fmla="*/ 374851 w 6797681"/>
              <a:gd name="connsiteY2" fmla="*/ 128 h 2618561"/>
              <a:gd name="connsiteX3" fmla="*/ 537100 w 6797681"/>
              <a:gd name="connsiteY3" fmla="*/ 95242 h 2618561"/>
              <a:gd name="connsiteX4" fmla="*/ 637807 w 6797681"/>
              <a:gd name="connsiteY4" fmla="*/ 123217 h 2618561"/>
              <a:gd name="connsiteX5" fmla="*/ 755297 w 6797681"/>
              <a:gd name="connsiteY5" fmla="*/ 207141 h 2618561"/>
              <a:gd name="connsiteX6" fmla="*/ 984684 w 6797681"/>
              <a:gd name="connsiteY6" fmla="*/ 218331 h 2618561"/>
              <a:gd name="connsiteX7" fmla="*/ 1085391 w 6797681"/>
              <a:gd name="connsiteY7" fmla="*/ 251901 h 2618561"/>
              <a:gd name="connsiteX8" fmla="*/ 1258829 w 6797681"/>
              <a:gd name="connsiteY8" fmla="*/ 296660 h 2618561"/>
              <a:gd name="connsiteX9" fmla="*/ 1342751 w 6797681"/>
              <a:gd name="connsiteY9" fmla="*/ 386179 h 2618561"/>
              <a:gd name="connsiteX10" fmla="*/ 1454647 w 6797681"/>
              <a:gd name="connsiteY10" fmla="*/ 526053 h 2618561"/>
              <a:gd name="connsiteX11" fmla="*/ 1499406 w 6797681"/>
              <a:gd name="connsiteY11" fmla="*/ 587597 h 2618561"/>
              <a:gd name="connsiteX12" fmla="*/ 1633681 w 6797681"/>
              <a:gd name="connsiteY12" fmla="*/ 649142 h 2618561"/>
              <a:gd name="connsiteX13" fmla="*/ 1857473 w 6797681"/>
              <a:gd name="connsiteY13" fmla="*/ 850560 h 2618561"/>
              <a:gd name="connsiteX14" fmla="*/ 1991748 w 6797681"/>
              <a:gd name="connsiteY14" fmla="*/ 968053 h 2618561"/>
              <a:gd name="connsiteX15" fmla="*/ 2165187 w 6797681"/>
              <a:gd name="connsiteY15" fmla="*/ 1074357 h 2618561"/>
              <a:gd name="connsiteX16" fmla="*/ 2366600 w 6797681"/>
              <a:gd name="connsiteY16" fmla="*/ 1247800 h 2618561"/>
              <a:gd name="connsiteX17" fmla="*/ 2428142 w 6797681"/>
              <a:gd name="connsiteY17" fmla="*/ 1309345 h 2618561"/>
              <a:gd name="connsiteX18" fmla="*/ 2590392 w 6797681"/>
              <a:gd name="connsiteY18" fmla="*/ 1438028 h 2618561"/>
              <a:gd name="connsiteX19" fmla="*/ 2769425 w 6797681"/>
              <a:gd name="connsiteY19" fmla="*/ 1622662 h 2618561"/>
              <a:gd name="connsiteX20" fmla="*/ 2892511 w 6797681"/>
              <a:gd name="connsiteY20" fmla="*/ 1661826 h 2618561"/>
              <a:gd name="connsiteX21" fmla="*/ 3054760 w 6797681"/>
              <a:gd name="connsiteY21" fmla="*/ 1773725 h 2618561"/>
              <a:gd name="connsiteX22" fmla="*/ 3121898 w 6797681"/>
              <a:gd name="connsiteY22" fmla="*/ 1784915 h 2618561"/>
              <a:gd name="connsiteX23" fmla="*/ 3368069 w 6797681"/>
              <a:gd name="connsiteY23" fmla="*/ 1924788 h 2618561"/>
              <a:gd name="connsiteX24" fmla="*/ 3586266 w 6797681"/>
              <a:gd name="connsiteY24" fmla="*/ 1997523 h 2618561"/>
              <a:gd name="connsiteX25" fmla="*/ 3754110 w 6797681"/>
              <a:gd name="connsiteY25" fmla="*/ 2075852 h 2618561"/>
              <a:gd name="connsiteX26" fmla="*/ 3949928 w 6797681"/>
              <a:gd name="connsiteY26" fmla="*/ 2081447 h 2618561"/>
              <a:gd name="connsiteX27" fmla="*/ 4067419 w 6797681"/>
              <a:gd name="connsiteY27" fmla="*/ 2154181 h 2618561"/>
              <a:gd name="connsiteX28" fmla="*/ 4229668 w 6797681"/>
              <a:gd name="connsiteY28" fmla="*/ 2154181 h 2618561"/>
              <a:gd name="connsiteX29" fmla="*/ 4470244 w 6797681"/>
              <a:gd name="connsiteY29" fmla="*/ 2282865 h 2618561"/>
              <a:gd name="connsiteX30" fmla="*/ 4682847 w 6797681"/>
              <a:gd name="connsiteY30" fmla="*/ 2333219 h 2618561"/>
              <a:gd name="connsiteX31" fmla="*/ 4772363 w 6797681"/>
              <a:gd name="connsiteY31" fmla="*/ 2338814 h 2618561"/>
              <a:gd name="connsiteX32" fmla="*/ 5096862 w 6797681"/>
              <a:gd name="connsiteY32" fmla="*/ 2467498 h 2618561"/>
              <a:gd name="connsiteX33" fmla="*/ 5460524 w 6797681"/>
              <a:gd name="connsiteY33" fmla="*/ 2506662 h 2618561"/>
              <a:gd name="connsiteX34" fmla="*/ 5729074 w 6797681"/>
              <a:gd name="connsiteY34" fmla="*/ 2540232 h 2618561"/>
              <a:gd name="connsiteX35" fmla="*/ 5840970 w 6797681"/>
              <a:gd name="connsiteY35" fmla="*/ 2540232 h 2618561"/>
              <a:gd name="connsiteX36" fmla="*/ 6031193 w 6797681"/>
              <a:gd name="connsiteY36" fmla="*/ 2529042 h 2618561"/>
              <a:gd name="connsiteX37" fmla="*/ 6115115 w 6797681"/>
              <a:gd name="connsiteY37" fmla="*/ 2551422 h 2618561"/>
              <a:gd name="connsiteX38" fmla="*/ 6411639 w 6797681"/>
              <a:gd name="connsiteY38" fmla="*/ 2573802 h 2618561"/>
              <a:gd name="connsiteX39" fmla="*/ 6568294 w 6797681"/>
              <a:gd name="connsiteY39" fmla="*/ 2562612 h 2618561"/>
              <a:gd name="connsiteX40" fmla="*/ 6696974 w 6797681"/>
              <a:gd name="connsiteY40" fmla="*/ 2584992 h 2618561"/>
              <a:gd name="connsiteX41" fmla="*/ 6797681 w 6797681"/>
              <a:gd name="connsiteY41" fmla="*/ 2618561 h 2618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6797681" h="2618561">
                <a:moveTo>
                  <a:pt x="0" y="67268"/>
                </a:moveTo>
                <a:cubicBezTo>
                  <a:pt x="35900" y="98040"/>
                  <a:pt x="71800" y="128812"/>
                  <a:pt x="134275" y="117622"/>
                </a:cubicBezTo>
                <a:cubicBezTo>
                  <a:pt x="196750" y="106432"/>
                  <a:pt x="307714" y="3858"/>
                  <a:pt x="374851" y="128"/>
                </a:cubicBezTo>
                <a:cubicBezTo>
                  <a:pt x="441988" y="-3602"/>
                  <a:pt x="493274" y="74727"/>
                  <a:pt x="537100" y="95242"/>
                </a:cubicBezTo>
                <a:cubicBezTo>
                  <a:pt x="580926" y="115757"/>
                  <a:pt x="601441" y="104567"/>
                  <a:pt x="637807" y="123217"/>
                </a:cubicBezTo>
                <a:cubicBezTo>
                  <a:pt x="674173" y="141867"/>
                  <a:pt x="697484" y="191289"/>
                  <a:pt x="755297" y="207141"/>
                </a:cubicBezTo>
                <a:cubicBezTo>
                  <a:pt x="813110" y="222993"/>
                  <a:pt x="929668" y="210871"/>
                  <a:pt x="984684" y="218331"/>
                </a:cubicBezTo>
                <a:cubicBezTo>
                  <a:pt x="1039700" y="225791"/>
                  <a:pt x="1039700" y="238846"/>
                  <a:pt x="1085391" y="251901"/>
                </a:cubicBezTo>
                <a:cubicBezTo>
                  <a:pt x="1131082" y="264956"/>
                  <a:pt x="1215936" y="274280"/>
                  <a:pt x="1258829" y="296660"/>
                </a:cubicBezTo>
                <a:cubicBezTo>
                  <a:pt x="1301722" y="319040"/>
                  <a:pt x="1310115" y="347947"/>
                  <a:pt x="1342751" y="386179"/>
                </a:cubicBezTo>
                <a:cubicBezTo>
                  <a:pt x="1375387" y="424411"/>
                  <a:pt x="1428538" y="492483"/>
                  <a:pt x="1454647" y="526053"/>
                </a:cubicBezTo>
                <a:cubicBezTo>
                  <a:pt x="1480756" y="559623"/>
                  <a:pt x="1469567" y="567082"/>
                  <a:pt x="1499406" y="587597"/>
                </a:cubicBezTo>
                <a:cubicBezTo>
                  <a:pt x="1529245" y="608112"/>
                  <a:pt x="1574003" y="605315"/>
                  <a:pt x="1633681" y="649142"/>
                </a:cubicBezTo>
                <a:cubicBezTo>
                  <a:pt x="1693359" y="692969"/>
                  <a:pt x="1797795" y="797408"/>
                  <a:pt x="1857473" y="850560"/>
                </a:cubicBezTo>
                <a:cubicBezTo>
                  <a:pt x="1917151" y="903712"/>
                  <a:pt x="1940462" y="930753"/>
                  <a:pt x="1991748" y="968053"/>
                </a:cubicBezTo>
                <a:cubicBezTo>
                  <a:pt x="2043034" y="1005353"/>
                  <a:pt x="2102712" y="1027732"/>
                  <a:pt x="2165187" y="1074357"/>
                </a:cubicBezTo>
                <a:cubicBezTo>
                  <a:pt x="2227662" y="1120982"/>
                  <a:pt x="2322774" y="1208635"/>
                  <a:pt x="2366600" y="1247800"/>
                </a:cubicBezTo>
                <a:cubicBezTo>
                  <a:pt x="2410426" y="1286965"/>
                  <a:pt x="2390843" y="1277640"/>
                  <a:pt x="2428142" y="1309345"/>
                </a:cubicBezTo>
                <a:cubicBezTo>
                  <a:pt x="2465441" y="1341050"/>
                  <a:pt x="2533512" y="1385809"/>
                  <a:pt x="2590392" y="1438028"/>
                </a:cubicBezTo>
                <a:cubicBezTo>
                  <a:pt x="2647272" y="1490247"/>
                  <a:pt x="2719072" y="1585362"/>
                  <a:pt x="2769425" y="1622662"/>
                </a:cubicBezTo>
                <a:cubicBezTo>
                  <a:pt x="2819778" y="1659962"/>
                  <a:pt x="2844955" y="1636649"/>
                  <a:pt x="2892511" y="1661826"/>
                </a:cubicBezTo>
                <a:cubicBezTo>
                  <a:pt x="2940067" y="1687003"/>
                  <a:pt x="3016529" y="1753210"/>
                  <a:pt x="3054760" y="1773725"/>
                </a:cubicBezTo>
                <a:cubicBezTo>
                  <a:pt x="3092991" y="1794240"/>
                  <a:pt x="3069680" y="1759738"/>
                  <a:pt x="3121898" y="1784915"/>
                </a:cubicBezTo>
                <a:cubicBezTo>
                  <a:pt x="3174116" y="1810092"/>
                  <a:pt x="3290674" y="1889353"/>
                  <a:pt x="3368069" y="1924788"/>
                </a:cubicBezTo>
                <a:cubicBezTo>
                  <a:pt x="3445464" y="1960223"/>
                  <a:pt x="3521926" y="1972346"/>
                  <a:pt x="3586266" y="1997523"/>
                </a:cubicBezTo>
                <a:cubicBezTo>
                  <a:pt x="3650606" y="2022700"/>
                  <a:pt x="3693500" y="2061865"/>
                  <a:pt x="3754110" y="2075852"/>
                </a:cubicBezTo>
                <a:cubicBezTo>
                  <a:pt x="3814720" y="2089839"/>
                  <a:pt x="3897710" y="2068392"/>
                  <a:pt x="3949928" y="2081447"/>
                </a:cubicBezTo>
                <a:cubicBezTo>
                  <a:pt x="4002146" y="2094502"/>
                  <a:pt x="4020796" y="2142059"/>
                  <a:pt x="4067419" y="2154181"/>
                </a:cubicBezTo>
                <a:cubicBezTo>
                  <a:pt x="4114042" y="2166303"/>
                  <a:pt x="4162531" y="2132734"/>
                  <a:pt x="4229668" y="2154181"/>
                </a:cubicBezTo>
                <a:cubicBezTo>
                  <a:pt x="4296805" y="2175628"/>
                  <a:pt x="4394714" y="2253025"/>
                  <a:pt x="4470244" y="2282865"/>
                </a:cubicBezTo>
                <a:cubicBezTo>
                  <a:pt x="4545774" y="2312705"/>
                  <a:pt x="4632494" y="2323894"/>
                  <a:pt x="4682847" y="2333219"/>
                </a:cubicBezTo>
                <a:cubicBezTo>
                  <a:pt x="4733200" y="2342544"/>
                  <a:pt x="4703361" y="2316434"/>
                  <a:pt x="4772363" y="2338814"/>
                </a:cubicBezTo>
                <a:cubicBezTo>
                  <a:pt x="4841365" y="2361194"/>
                  <a:pt x="4982169" y="2439523"/>
                  <a:pt x="5096862" y="2467498"/>
                </a:cubicBezTo>
                <a:cubicBezTo>
                  <a:pt x="5211555" y="2495473"/>
                  <a:pt x="5460524" y="2506662"/>
                  <a:pt x="5460524" y="2506662"/>
                </a:cubicBezTo>
                <a:cubicBezTo>
                  <a:pt x="5565893" y="2518784"/>
                  <a:pt x="5665666" y="2534637"/>
                  <a:pt x="5729074" y="2540232"/>
                </a:cubicBezTo>
                <a:cubicBezTo>
                  <a:pt x="5792482" y="2545827"/>
                  <a:pt x="5790617" y="2542097"/>
                  <a:pt x="5840970" y="2540232"/>
                </a:cubicBezTo>
                <a:cubicBezTo>
                  <a:pt x="5891323" y="2538367"/>
                  <a:pt x="5985502" y="2527177"/>
                  <a:pt x="6031193" y="2529042"/>
                </a:cubicBezTo>
                <a:cubicBezTo>
                  <a:pt x="6076884" y="2530907"/>
                  <a:pt x="6051707" y="2543962"/>
                  <a:pt x="6115115" y="2551422"/>
                </a:cubicBezTo>
                <a:cubicBezTo>
                  <a:pt x="6178523" y="2558882"/>
                  <a:pt x="6336109" y="2571937"/>
                  <a:pt x="6411639" y="2573802"/>
                </a:cubicBezTo>
                <a:cubicBezTo>
                  <a:pt x="6487169" y="2575667"/>
                  <a:pt x="6520738" y="2560747"/>
                  <a:pt x="6568294" y="2562612"/>
                </a:cubicBezTo>
                <a:cubicBezTo>
                  <a:pt x="6615850" y="2564477"/>
                  <a:pt x="6658743" y="2575667"/>
                  <a:pt x="6696974" y="2584992"/>
                </a:cubicBezTo>
                <a:cubicBezTo>
                  <a:pt x="6735205" y="2594317"/>
                  <a:pt x="6797681" y="2618561"/>
                  <a:pt x="6797681" y="2618561"/>
                </a:cubicBezTo>
              </a:path>
            </a:pathLst>
          </a:custGeom>
          <a:ln w="76200" cmpd="sng"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47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1" grpId="0" animBg="1"/>
      <p:bldP spid="23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831654" y="1318884"/>
            <a:ext cx="6919563" cy="3907809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Health Costs as % of GDP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672741" y="6130137"/>
            <a:ext cx="4471261" cy="5847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600" dirty="0" smtClean="0">
                <a:solidFill>
                  <a:schemeClr val="bg2"/>
                </a:solidFill>
                <a:latin typeface="Franklin Gothic Book" pitchFamily="34" charset="0"/>
              </a:rPr>
              <a:t>Source: Statistics Canada, Canadian Institute for Health Info, and NCHS/Commerce Dept.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2035315"/>
            <a:ext cx="11710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Franklin Gothic Book"/>
                <a:cs typeface="Franklin Gothic Book"/>
              </a:rPr>
              <a:t>Health costs % of GDP</a:t>
            </a:r>
            <a:endParaRPr lang="en-US" sz="2000" dirty="0">
              <a:latin typeface="Franklin Gothic Book"/>
              <a:cs typeface="Franklin Gothic Book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0280770"/>
              </p:ext>
            </p:extLst>
          </p:nvPr>
        </p:nvGraphicFramePr>
        <p:xfrm>
          <a:off x="1074571" y="1102486"/>
          <a:ext cx="708238" cy="459640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08238"/>
              </a:tblGrid>
              <a:tr h="656629"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17%</a:t>
                      </a:r>
                      <a:endParaRPr lang="en-US" sz="2400" dirty="0">
                        <a:solidFill>
                          <a:schemeClr val="tx1"/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56629"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15%</a:t>
                      </a:r>
                      <a:endParaRPr lang="en-US" sz="2000" dirty="0">
                        <a:solidFill>
                          <a:schemeClr val="tx1"/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56629"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13%</a:t>
                      </a:r>
                      <a:endParaRPr lang="en-US" sz="2000" dirty="0">
                        <a:solidFill>
                          <a:schemeClr val="tx1"/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56629"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11%</a:t>
                      </a:r>
                      <a:endParaRPr lang="en-US" sz="2000" dirty="0">
                        <a:solidFill>
                          <a:schemeClr val="tx1"/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56629"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9%</a:t>
                      </a:r>
                      <a:endParaRPr lang="en-US" sz="2000" dirty="0">
                        <a:solidFill>
                          <a:schemeClr val="tx1"/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56629"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7%</a:t>
                      </a:r>
                      <a:endParaRPr lang="en-US" sz="2000" dirty="0">
                        <a:solidFill>
                          <a:schemeClr val="tx1"/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56629"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5%</a:t>
                      </a:r>
                      <a:endParaRPr lang="en-US" sz="2000" dirty="0">
                        <a:solidFill>
                          <a:schemeClr val="tx1"/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5665941"/>
              </p:ext>
            </p:extLst>
          </p:nvPr>
        </p:nvGraphicFramePr>
        <p:xfrm>
          <a:off x="1840152" y="1319721"/>
          <a:ext cx="6914287" cy="39010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14287"/>
              </a:tblGrid>
              <a:tr h="65017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5017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5017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5017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5017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5017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8642272"/>
              </p:ext>
            </p:extLst>
          </p:nvPr>
        </p:nvGraphicFramePr>
        <p:xfrm>
          <a:off x="810893" y="5322972"/>
          <a:ext cx="8305662" cy="3962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84277"/>
                <a:gridCol w="1384277"/>
                <a:gridCol w="1384277"/>
                <a:gridCol w="1384277"/>
                <a:gridCol w="1384277"/>
                <a:gridCol w="1384277"/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rgbClr val="003300"/>
                          </a:solidFill>
                          <a:latin typeface="Franklin Gothic Book"/>
                          <a:cs typeface="Franklin Gothic Book"/>
                        </a:rPr>
                        <a:t>1960</a:t>
                      </a:r>
                      <a:endParaRPr lang="en-US" sz="2000" b="0" dirty="0">
                        <a:solidFill>
                          <a:srgbClr val="003300"/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rgbClr val="003300"/>
                          </a:solidFill>
                          <a:latin typeface="Franklin Gothic Book"/>
                          <a:cs typeface="Franklin Gothic Book"/>
                        </a:rPr>
                        <a:t>1970</a:t>
                      </a:r>
                      <a:endParaRPr lang="en-US" sz="2000" b="0" dirty="0">
                        <a:solidFill>
                          <a:srgbClr val="003300"/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rgbClr val="003300"/>
                          </a:solidFill>
                          <a:latin typeface="Franklin Gothic Book"/>
                          <a:cs typeface="Franklin Gothic Book"/>
                        </a:rPr>
                        <a:t>1980</a:t>
                      </a:r>
                      <a:endParaRPr lang="en-US" sz="2000" b="0" dirty="0">
                        <a:solidFill>
                          <a:srgbClr val="003300"/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rgbClr val="003300"/>
                          </a:solidFill>
                          <a:latin typeface="Franklin Gothic Book"/>
                          <a:cs typeface="Franklin Gothic Book"/>
                        </a:rPr>
                        <a:t>1990</a:t>
                      </a:r>
                      <a:endParaRPr lang="en-US" sz="2000" b="0" dirty="0">
                        <a:solidFill>
                          <a:srgbClr val="003300"/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rgbClr val="003300"/>
                          </a:solidFill>
                          <a:latin typeface="Franklin Gothic Book"/>
                          <a:cs typeface="Franklin Gothic Book"/>
                        </a:rPr>
                        <a:t>2000</a:t>
                      </a:r>
                      <a:endParaRPr lang="en-US" sz="2000" b="0" dirty="0">
                        <a:solidFill>
                          <a:srgbClr val="003300"/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rgbClr val="003300"/>
                          </a:solidFill>
                          <a:latin typeface="Franklin Gothic Book"/>
                          <a:cs typeface="Franklin Gothic Book"/>
                        </a:rPr>
                        <a:t>2010</a:t>
                      </a:r>
                      <a:endParaRPr lang="en-US" sz="2000" b="0" dirty="0">
                        <a:solidFill>
                          <a:srgbClr val="003300"/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3" name="Freeform 22"/>
          <p:cNvSpPr/>
          <p:nvPr/>
        </p:nvSpPr>
        <p:spPr>
          <a:xfrm>
            <a:off x="3368176" y="1435676"/>
            <a:ext cx="5388815" cy="3253279"/>
          </a:xfrm>
          <a:custGeom>
            <a:avLst/>
            <a:gdLst>
              <a:gd name="connsiteX0" fmla="*/ 0 w 5351351"/>
              <a:gd name="connsiteY0" fmla="*/ 3101429 h 3253279"/>
              <a:gd name="connsiteX1" fmla="*/ 165648 w 5351351"/>
              <a:gd name="connsiteY1" fmla="*/ 3069218 h 3253279"/>
              <a:gd name="connsiteX2" fmla="*/ 230067 w 5351351"/>
              <a:gd name="connsiteY2" fmla="*/ 3055414 h 3253279"/>
              <a:gd name="connsiteX3" fmla="*/ 501545 w 5351351"/>
              <a:gd name="connsiteY3" fmla="*/ 2866751 h 3253279"/>
              <a:gd name="connsiteX4" fmla="*/ 621180 w 5351351"/>
              <a:gd name="connsiteY4" fmla="*/ 2779322 h 3253279"/>
              <a:gd name="connsiteX5" fmla="*/ 860449 w 5351351"/>
              <a:gd name="connsiteY5" fmla="*/ 2742510 h 3253279"/>
              <a:gd name="connsiteX6" fmla="*/ 1016895 w 5351351"/>
              <a:gd name="connsiteY6" fmla="*/ 2737909 h 3253279"/>
              <a:gd name="connsiteX7" fmla="*/ 1113523 w 5351351"/>
              <a:gd name="connsiteY7" fmla="*/ 2696495 h 3253279"/>
              <a:gd name="connsiteX8" fmla="*/ 1164137 w 5351351"/>
              <a:gd name="connsiteY8" fmla="*/ 2604464 h 3253279"/>
              <a:gd name="connsiteX9" fmla="*/ 1223955 w 5351351"/>
              <a:gd name="connsiteY9" fmla="*/ 2558449 h 3253279"/>
              <a:gd name="connsiteX10" fmla="*/ 1352792 w 5351351"/>
              <a:gd name="connsiteY10" fmla="*/ 2512434 h 3253279"/>
              <a:gd name="connsiteX11" fmla="*/ 1486231 w 5351351"/>
              <a:gd name="connsiteY11" fmla="*/ 2245545 h 3253279"/>
              <a:gd name="connsiteX12" fmla="*/ 1596663 w 5351351"/>
              <a:gd name="connsiteY12" fmla="*/ 2181124 h 3253279"/>
              <a:gd name="connsiteX13" fmla="*/ 1693291 w 5351351"/>
              <a:gd name="connsiteY13" fmla="*/ 2185725 h 3253279"/>
              <a:gd name="connsiteX14" fmla="*/ 1771514 w 5351351"/>
              <a:gd name="connsiteY14" fmla="*/ 2227139 h 3253279"/>
              <a:gd name="connsiteX15" fmla="*/ 1877344 w 5351351"/>
              <a:gd name="connsiteY15" fmla="*/ 2162718 h 3253279"/>
              <a:gd name="connsiteX16" fmla="*/ 1973972 w 5351351"/>
              <a:gd name="connsiteY16" fmla="*/ 2135109 h 3253279"/>
              <a:gd name="connsiteX17" fmla="*/ 2093607 w 5351351"/>
              <a:gd name="connsiteY17" fmla="*/ 2107499 h 3253279"/>
              <a:gd name="connsiteX18" fmla="*/ 2480119 w 5351351"/>
              <a:gd name="connsiteY18" fmla="*/ 1813002 h 3253279"/>
              <a:gd name="connsiteX19" fmla="*/ 2728591 w 5351351"/>
              <a:gd name="connsiteY19" fmla="*/ 1394263 h 3253279"/>
              <a:gd name="connsiteX20" fmla="*/ 2954056 w 5351351"/>
              <a:gd name="connsiteY20" fmla="*/ 1242412 h 3253279"/>
              <a:gd name="connsiteX21" fmla="*/ 3142711 w 5351351"/>
              <a:gd name="connsiteY21" fmla="*/ 1205600 h 3253279"/>
              <a:gd name="connsiteX22" fmla="*/ 3271548 w 5351351"/>
              <a:gd name="connsiteY22" fmla="*/ 1187194 h 3253279"/>
              <a:gd name="connsiteX23" fmla="*/ 3308359 w 5351351"/>
              <a:gd name="connsiteY23" fmla="*/ 1159585 h 3253279"/>
              <a:gd name="connsiteX24" fmla="*/ 3552230 w 5351351"/>
              <a:gd name="connsiteY24" fmla="*/ 1224006 h 3253279"/>
              <a:gd name="connsiteX25" fmla="*/ 3750087 w 5351351"/>
              <a:gd name="connsiteY25" fmla="*/ 1224006 h 3253279"/>
              <a:gd name="connsiteX26" fmla="*/ 3920336 w 5351351"/>
              <a:gd name="connsiteY26" fmla="*/ 1237811 h 3253279"/>
              <a:gd name="connsiteX27" fmla="*/ 4062978 w 5351351"/>
              <a:gd name="connsiteY27" fmla="*/ 1104367 h 3253279"/>
              <a:gd name="connsiteX28" fmla="*/ 4320652 w 5351351"/>
              <a:gd name="connsiteY28" fmla="*/ 676425 h 3253279"/>
              <a:gd name="connsiteX29" fmla="*/ 4449490 w 5351351"/>
              <a:gd name="connsiteY29" fmla="*/ 570590 h 3253279"/>
              <a:gd name="connsiteX30" fmla="*/ 4720968 w 5351351"/>
              <a:gd name="connsiteY30" fmla="*/ 561386 h 3253279"/>
              <a:gd name="connsiteX31" fmla="*/ 4803792 w 5351351"/>
              <a:gd name="connsiteY31" fmla="*/ 496965 h 3253279"/>
              <a:gd name="connsiteX32" fmla="*/ 4941832 w 5351351"/>
              <a:gd name="connsiteY32" fmla="*/ 464754 h 3253279"/>
              <a:gd name="connsiteX33" fmla="*/ 5079872 w 5351351"/>
              <a:gd name="connsiteY33" fmla="*/ 363521 h 3253279"/>
              <a:gd name="connsiteX34" fmla="*/ 5213311 w 5351351"/>
              <a:gd name="connsiteY34" fmla="*/ 110437 h 3253279"/>
              <a:gd name="connsiteX35" fmla="*/ 5263926 w 5351351"/>
              <a:gd name="connsiteY35" fmla="*/ 13805 h 3253279"/>
              <a:gd name="connsiteX36" fmla="*/ 5346750 w 5351351"/>
              <a:gd name="connsiteY36" fmla="*/ 0 h 3253279"/>
              <a:gd name="connsiteX37" fmla="*/ 5351351 w 5351351"/>
              <a:gd name="connsiteY37" fmla="*/ 1794596 h 3253279"/>
              <a:gd name="connsiteX38" fmla="*/ 5277730 w 5351351"/>
              <a:gd name="connsiteY38" fmla="*/ 1734776 h 3253279"/>
              <a:gd name="connsiteX39" fmla="*/ 5217912 w 5351351"/>
              <a:gd name="connsiteY39" fmla="*/ 1808400 h 3253279"/>
              <a:gd name="connsiteX40" fmla="*/ 5125886 w 5351351"/>
              <a:gd name="connsiteY40" fmla="*/ 2066086 h 3253279"/>
              <a:gd name="connsiteX41" fmla="*/ 5052264 w 5351351"/>
              <a:gd name="connsiteY41" fmla="*/ 2139710 h 3253279"/>
              <a:gd name="connsiteX42" fmla="*/ 4854407 w 5351351"/>
              <a:gd name="connsiteY42" fmla="*/ 2148913 h 3253279"/>
              <a:gd name="connsiteX43" fmla="*/ 4610536 w 5351351"/>
              <a:gd name="connsiteY43" fmla="*/ 2240944 h 3253279"/>
              <a:gd name="connsiteX44" fmla="*/ 4435686 w 5351351"/>
              <a:gd name="connsiteY44" fmla="*/ 2254748 h 3253279"/>
              <a:gd name="connsiteX45" fmla="*/ 4164207 w 5351351"/>
              <a:gd name="connsiteY45" fmla="*/ 2378989 h 3253279"/>
              <a:gd name="connsiteX46" fmla="*/ 3998559 w 5351351"/>
              <a:gd name="connsiteY46" fmla="*/ 2604464 h 3253279"/>
              <a:gd name="connsiteX47" fmla="*/ 3924938 w 5351351"/>
              <a:gd name="connsiteY47" fmla="*/ 2549246 h 3253279"/>
              <a:gd name="connsiteX48" fmla="*/ 3740884 w 5351351"/>
              <a:gd name="connsiteY48" fmla="*/ 2544644 h 3253279"/>
              <a:gd name="connsiteX49" fmla="*/ 3671864 w 5351351"/>
              <a:gd name="connsiteY49" fmla="*/ 2567652 h 3253279"/>
              <a:gd name="connsiteX50" fmla="*/ 3566034 w 5351351"/>
              <a:gd name="connsiteY50" fmla="*/ 2650479 h 3253279"/>
              <a:gd name="connsiteX51" fmla="*/ 3432595 w 5351351"/>
              <a:gd name="connsiteY51" fmla="*/ 2641276 h 3253279"/>
              <a:gd name="connsiteX52" fmla="*/ 3092096 w 5351351"/>
              <a:gd name="connsiteY52" fmla="*/ 2415802 h 3253279"/>
              <a:gd name="connsiteX53" fmla="*/ 2917246 w 5351351"/>
              <a:gd name="connsiteY53" fmla="*/ 2332974 h 3253279"/>
              <a:gd name="connsiteX54" fmla="*/ 2825219 w 5351351"/>
              <a:gd name="connsiteY54" fmla="*/ 2332974 h 3253279"/>
              <a:gd name="connsiteX55" fmla="*/ 2751598 w 5351351"/>
              <a:gd name="connsiteY55" fmla="*/ 2397396 h 3253279"/>
              <a:gd name="connsiteX56" fmla="*/ 2728591 w 5351351"/>
              <a:gd name="connsiteY56" fmla="*/ 2438809 h 3253279"/>
              <a:gd name="connsiteX57" fmla="*/ 2484720 w 5351351"/>
              <a:gd name="connsiteY57" fmla="*/ 2714901 h 3253279"/>
              <a:gd name="connsiteX58" fmla="*/ 2388092 w 5351351"/>
              <a:gd name="connsiteY58" fmla="*/ 2811533 h 3253279"/>
              <a:gd name="connsiteX59" fmla="*/ 2328275 w 5351351"/>
              <a:gd name="connsiteY59" fmla="*/ 2820736 h 3253279"/>
              <a:gd name="connsiteX60" fmla="*/ 2056796 w 5351351"/>
              <a:gd name="connsiteY60" fmla="*/ 2733307 h 3253279"/>
              <a:gd name="connsiteX61" fmla="*/ 1960168 w 5351351"/>
              <a:gd name="connsiteY61" fmla="*/ 2820736 h 3253279"/>
              <a:gd name="connsiteX62" fmla="*/ 1881946 w 5351351"/>
              <a:gd name="connsiteY62" fmla="*/ 2862150 h 3253279"/>
              <a:gd name="connsiteX63" fmla="*/ 1766912 w 5351351"/>
              <a:gd name="connsiteY63" fmla="*/ 2843744 h 3253279"/>
              <a:gd name="connsiteX64" fmla="*/ 1661082 w 5351351"/>
              <a:gd name="connsiteY64" fmla="*/ 2816134 h 3253279"/>
              <a:gd name="connsiteX65" fmla="*/ 1536846 w 5351351"/>
              <a:gd name="connsiteY65" fmla="*/ 2843744 h 3253279"/>
              <a:gd name="connsiteX66" fmla="*/ 1481630 w 5351351"/>
              <a:gd name="connsiteY66" fmla="*/ 2885157 h 3253279"/>
              <a:gd name="connsiteX67" fmla="*/ 1385002 w 5351351"/>
              <a:gd name="connsiteY67" fmla="*/ 3087625 h 3253279"/>
              <a:gd name="connsiteX68" fmla="*/ 1329786 w 5351351"/>
              <a:gd name="connsiteY68" fmla="*/ 3138241 h 3253279"/>
              <a:gd name="connsiteX69" fmla="*/ 1246962 w 5351351"/>
              <a:gd name="connsiteY69" fmla="*/ 3133640 h 3253279"/>
              <a:gd name="connsiteX70" fmla="*/ 1095117 w 5351351"/>
              <a:gd name="connsiteY70" fmla="*/ 3253279 h 3253279"/>
              <a:gd name="connsiteX71" fmla="*/ 975483 w 5351351"/>
              <a:gd name="connsiteY71" fmla="*/ 3225670 h 3253279"/>
              <a:gd name="connsiteX72" fmla="*/ 657991 w 5351351"/>
              <a:gd name="connsiteY72" fmla="*/ 3193460 h 3253279"/>
              <a:gd name="connsiteX73" fmla="*/ 533755 w 5351351"/>
              <a:gd name="connsiteY73" fmla="*/ 3211866 h 3253279"/>
              <a:gd name="connsiteX74" fmla="*/ 395715 w 5351351"/>
              <a:gd name="connsiteY74" fmla="*/ 3248678 h 3253279"/>
              <a:gd name="connsiteX75" fmla="*/ 0 w 5351351"/>
              <a:gd name="connsiteY75" fmla="*/ 3101429 h 3253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5351351" h="3253279">
                <a:moveTo>
                  <a:pt x="0" y="3101429"/>
                </a:moveTo>
                <a:lnTo>
                  <a:pt x="165648" y="3069218"/>
                </a:lnTo>
                <a:lnTo>
                  <a:pt x="230067" y="3055414"/>
                </a:lnTo>
                <a:lnTo>
                  <a:pt x="501545" y="2866751"/>
                </a:lnTo>
                <a:lnTo>
                  <a:pt x="621180" y="2779322"/>
                </a:lnTo>
                <a:lnTo>
                  <a:pt x="860449" y="2742510"/>
                </a:lnTo>
                <a:lnTo>
                  <a:pt x="1016895" y="2737909"/>
                </a:lnTo>
                <a:lnTo>
                  <a:pt x="1113523" y="2696495"/>
                </a:lnTo>
                <a:lnTo>
                  <a:pt x="1164137" y="2604464"/>
                </a:lnTo>
                <a:lnTo>
                  <a:pt x="1223955" y="2558449"/>
                </a:lnTo>
                <a:lnTo>
                  <a:pt x="1352792" y="2512434"/>
                </a:lnTo>
                <a:lnTo>
                  <a:pt x="1486231" y="2245545"/>
                </a:lnTo>
                <a:lnTo>
                  <a:pt x="1596663" y="2181124"/>
                </a:lnTo>
                <a:lnTo>
                  <a:pt x="1693291" y="2185725"/>
                </a:lnTo>
                <a:lnTo>
                  <a:pt x="1771514" y="2227139"/>
                </a:lnTo>
                <a:lnTo>
                  <a:pt x="1877344" y="2162718"/>
                </a:lnTo>
                <a:lnTo>
                  <a:pt x="1973972" y="2135109"/>
                </a:lnTo>
                <a:lnTo>
                  <a:pt x="2093607" y="2107499"/>
                </a:lnTo>
                <a:lnTo>
                  <a:pt x="2480119" y="1813002"/>
                </a:lnTo>
                <a:lnTo>
                  <a:pt x="2728591" y="1394263"/>
                </a:lnTo>
                <a:lnTo>
                  <a:pt x="2954056" y="1242412"/>
                </a:lnTo>
                <a:lnTo>
                  <a:pt x="3142711" y="1205600"/>
                </a:lnTo>
                <a:lnTo>
                  <a:pt x="3271548" y="1187194"/>
                </a:lnTo>
                <a:lnTo>
                  <a:pt x="3308359" y="1159585"/>
                </a:lnTo>
                <a:lnTo>
                  <a:pt x="3552230" y="1224006"/>
                </a:lnTo>
                <a:lnTo>
                  <a:pt x="3750087" y="1224006"/>
                </a:lnTo>
                <a:lnTo>
                  <a:pt x="3920336" y="1237811"/>
                </a:lnTo>
                <a:lnTo>
                  <a:pt x="4062978" y="1104367"/>
                </a:lnTo>
                <a:lnTo>
                  <a:pt x="4320652" y="676425"/>
                </a:lnTo>
                <a:lnTo>
                  <a:pt x="4449490" y="570590"/>
                </a:lnTo>
                <a:lnTo>
                  <a:pt x="4720968" y="561386"/>
                </a:lnTo>
                <a:lnTo>
                  <a:pt x="4803792" y="496965"/>
                </a:lnTo>
                <a:lnTo>
                  <a:pt x="4941832" y="464754"/>
                </a:lnTo>
                <a:lnTo>
                  <a:pt x="5079872" y="363521"/>
                </a:lnTo>
                <a:lnTo>
                  <a:pt x="5213311" y="110437"/>
                </a:lnTo>
                <a:lnTo>
                  <a:pt x="5263926" y="13805"/>
                </a:lnTo>
                <a:lnTo>
                  <a:pt x="5346750" y="0"/>
                </a:lnTo>
                <a:cubicBezTo>
                  <a:pt x="5348284" y="598199"/>
                  <a:pt x="5349817" y="1196397"/>
                  <a:pt x="5351351" y="1794596"/>
                </a:cubicBezTo>
                <a:lnTo>
                  <a:pt x="5277730" y="1734776"/>
                </a:lnTo>
                <a:lnTo>
                  <a:pt x="5217912" y="1808400"/>
                </a:lnTo>
                <a:lnTo>
                  <a:pt x="5125886" y="2066086"/>
                </a:lnTo>
                <a:lnTo>
                  <a:pt x="5052264" y="2139710"/>
                </a:lnTo>
                <a:lnTo>
                  <a:pt x="4854407" y="2148913"/>
                </a:lnTo>
                <a:lnTo>
                  <a:pt x="4610536" y="2240944"/>
                </a:lnTo>
                <a:lnTo>
                  <a:pt x="4435686" y="2254748"/>
                </a:lnTo>
                <a:lnTo>
                  <a:pt x="4164207" y="2378989"/>
                </a:lnTo>
                <a:lnTo>
                  <a:pt x="3998559" y="2604464"/>
                </a:lnTo>
                <a:lnTo>
                  <a:pt x="3924938" y="2549246"/>
                </a:lnTo>
                <a:lnTo>
                  <a:pt x="3740884" y="2544644"/>
                </a:lnTo>
                <a:lnTo>
                  <a:pt x="3671864" y="2567652"/>
                </a:lnTo>
                <a:lnTo>
                  <a:pt x="3566034" y="2650479"/>
                </a:lnTo>
                <a:lnTo>
                  <a:pt x="3432595" y="2641276"/>
                </a:lnTo>
                <a:lnTo>
                  <a:pt x="3092096" y="2415802"/>
                </a:lnTo>
                <a:lnTo>
                  <a:pt x="2917246" y="2332974"/>
                </a:lnTo>
                <a:lnTo>
                  <a:pt x="2825219" y="2332974"/>
                </a:lnTo>
                <a:lnTo>
                  <a:pt x="2751598" y="2397396"/>
                </a:lnTo>
                <a:lnTo>
                  <a:pt x="2728591" y="2438809"/>
                </a:lnTo>
                <a:lnTo>
                  <a:pt x="2484720" y="2714901"/>
                </a:lnTo>
                <a:lnTo>
                  <a:pt x="2388092" y="2811533"/>
                </a:lnTo>
                <a:lnTo>
                  <a:pt x="2328275" y="2820736"/>
                </a:lnTo>
                <a:lnTo>
                  <a:pt x="2056796" y="2733307"/>
                </a:lnTo>
                <a:lnTo>
                  <a:pt x="1960168" y="2820736"/>
                </a:lnTo>
                <a:lnTo>
                  <a:pt x="1881946" y="2862150"/>
                </a:lnTo>
                <a:lnTo>
                  <a:pt x="1766912" y="2843744"/>
                </a:lnTo>
                <a:lnTo>
                  <a:pt x="1661082" y="2816134"/>
                </a:lnTo>
                <a:lnTo>
                  <a:pt x="1536846" y="2843744"/>
                </a:lnTo>
                <a:lnTo>
                  <a:pt x="1481630" y="2885157"/>
                </a:lnTo>
                <a:lnTo>
                  <a:pt x="1385002" y="3087625"/>
                </a:lnTo>
                <a:lnTo>
                  <a:pt x="1329786" y="3138241"/>
                </a:lnTo>
                <a:lnTo>
                  <a:pt x="1246962" y="3133640"/>
                </a:lnTo>
                <a:lnTo>
                  <a:pt x="1095117" y="3253279"/>
                </a:lnTo>
                <a:lnTo>
                  <a:pt x="975483" y="3225670"/>
                </a:lnTo>
                <a:lnTo>
                  <a:pt x="657991" y="3193460"/>
                </a:lnTo>
                <a:lnTo>
                  <a:pt x="533755" y="3211866"/>
                </a:lnTo>
                <a:lnTo>
                  <a:pt x="395715" y="3248678"/>
                </a:lnTo>
                <a:lnTo>
                  <a:pt x="0" y="3101429"/>
                </a:lnTo>
                <a:close/>
              </a:path>
            </a:pathLst>
          </a:cu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1814950" y="1434591"/>
            <a:ext cx="6925388" cy="3738715"/>
          </a:xfrm>
          <a:custGeom>
            <a:avLst/>
            <a:gdLst>
              <a:gd name="connsiteX0" fmla="*/ 0 w 6925388"/>
              <a:gd name="connsiteY0" fmla="*/ 3738715 h 3738715"/>
              <a:gd name="connsiteX1" fmla="*/ 238449 w 6925388"/>
              <a:gd name="connsiteY1" fmla="*/ 3660960 h 3738715"/>
              <a:gd name="connsiteX2" fmla="*/ 326571 w 6925388"/>
              <a:gd name="connsiteY2" fmla="*/ 3640225 h 3738715"/>
              <a:gd name="connsiteX3" fmla="*/ 466530 w 6925388"/>
              <a:gd name="connsiteY3" fmla="*/ 3572838 h 3738715"/>
              <a:gd name="connsiteX4" fmla="*/ 549469 w 6925388"/>
              <a:gd name="connsiteY4" fmla="*/ 3572838 h 3738715"/>
              <a:gd name="connsiteX5" fmla="*/ 673877 w 6925388"/>
              <a:gd name="connsiteY5" fmla="*/ 3541736 h 3738715"/>
              <a:gd name="connsiteX6" fmla="*/ 819020 w 6925388"/>
              <a:gd name="connsiteY6" fmla="*/ 3526185 h 3738715"/>
              <a:gd name="connsiteX7" fmla="*/ 834571 w 6925388"/>
              <a:gd name="connsiteY7" fmla="*/ 3536552 h 3738715"/>
              <a:gd name="connsiteX8" fmla="*/ 1078204 w 6925388"/>
              <a:gd name="connsiteY8" fmla="*/ 3381042 h 3738715"/>
              <a:gd name="connsiteX9" fmla="*/ 1238898 w 6925388"/>
              <a:gd name="connsiteY9" fmla="*/ 3308470 h 3738715"/>
              <a:gd name="connsiteX10" fmla="*/ 1352939 w 6925388"/>
              <a:gd name="connsiteY10" fmla="*/ 3184062 h 3738715"/>
              <a:gd name="connsiteX11" fmla="*/ 1420326 w 6925388"/>
              <a:gd name="connsiteY11" fmla="*/ 3127042 h 3738715"/>
              <a:gd name="connsiteX12" fmla="*/ 1648408 w 6925388"/>
              <a:gd name="connsiteY12" fmla="*/ 3075205 h 3738715"/>
              <a:gd name="connsiteX13" fmla="*/ 1772816 w 6925388"/>
              <a:gd name="connsiteY13" fmla="*/ 3049287 h 3738715"/>
              <a:gd name="connsiteX14" fmla="*/ 1819469 w 6925388"/>
              <a:gd name="connsiteY14" fmla="*/ 3049287 h 3738715"/>
              <a:gd name="connsiteX15" fmla="*/ 1985347 w 6925388"/>
              <a:gd name="connsiteY15" fmla="*/ 2919695 h 3738715"/>
              <a:gd name="connsiteX16" fmla="*/ 2161592 w 6925388"/>
              <a:gd name="connsiteY16" fmla="*/ 2795287 h 3738715"/>
              <a:gd name="connsiteX17" fmla="*/ 2322286 w 6925388"/>
              <a:gd name="connsiteY17" fmla="*/ 2759001 h 3738715"/>
              <a:gd name="connsiteX18" fmla="*/ 2555551 w 6925388"/>
              <a:gd name="connsiteY18" fmla="*/ 2743450 h 3738715"/>
              <a:gd name="connsiteX19" fmla="*/ 2674775 w 6925388"/>
              <a:gd name="connsiteY19" fmla="*/ 2696797 h 3738715"/>
              <a:gd name="connsiteX20" fmla="*/ 2742163 w 6925388"/>
              <a:gd name="connsiteY20" fmla="*/ 2587940 h 3738715"/>
              <a:gd name="connsiteX21" fmla="*/ 2908041 w 6925388"/>
              <a:gd name="connsiteY21" fmla="*/ 2494633 h 3738715"/>
              <a:gd name="connsiteX22" fmla="*/ 3068735 w 6925388"/>
              <a:gd name="connsiteY22" fmla="*/ 2230266 h 3738715"/>
              <a:gd name="connsiteX23" fmla="*/ 3219061 w 6925388"/>
              <a:gd name="connsiteY23" fmla="*/ 2188797 h 3738715"/>
              <a:gd name="connsiteX24" fmla="*/ 3333102 w 6925388"/>
              <a:gd name="connsiteY24" fmla="*/ 2225082 h 3738715"/>
              <a:gd name="connsiteX25" fmla="*/ 3457510 w 6925388"/>
              <a:gd name="connsiteY25" fmla="*/ 2157695 h 3738715"/>
              <a:gd name="connsiteX26" fmla="*/ 3571551 w 6925388"/>
              <a:gd name="connsiteY26" fmla="*/ 2136960 h 3738715"/>
              <a:gd name="connsiteX27" fmla="*/ 3701143 w 6925388"/>
              <a:gd name="connsiteY27" fmla="*/ 2069572 h 3738715"/>
              <a:gd name="connsiteX28" fmla="*/ 3965510 w 6925388"/>
              <a:gd name="connsiteY28" fmla="*/ 1857042 h 3738715"/>
              <a:gd name="connsiteX29" fmla="*/ 4084735 w 6925388"/>
              <a:gd name="connsiteY29" fmla="*/ 1737817 h 3738715"/>
              <a:gd name="connsiteX30" fmla="*/ 4250612 w 6925388"/>
              <a:gd name="connsiteY30" fmla="*/ 1463082 h 3738715"/>
              <a:gd name="connsiteX31" fmla="*/ 4328367 w 6925388"/>
              <a:gd name="connsiteY31" fmla="*/ 1359409 h 3738715"/>
              <a:gd name="connsiteX32" fmla="*/ 4535714 w 6925388"/>
              <a:gd name="connsiteY32" fmla="*/ 1229817 h 3738715"/>
              <a:gd name="connsiteX33" fmla="*/ 4763796 w 6925388"/>
              <a:gd name="connsiteY33" fmla="*/ 1188348 h 3738715"/>
              <a:gd name="connsiteX34" fmla="*/ 4877837 w 6925388"/>
              <a:gd name="connsiteY34" fmla="*/ 1172797 h 3738715"/>
              <a:gd name="connsiteX35" fmla="*/ 5126653 w 6925388"/>
              <a:gd name="connsiteY35" fmla="*/ 1229817 h 3738715"/>
              <a:gd name="connsiteX36" fmla="*/ 5302898 w 6925388"/>
              <a:gd name="connsiteY36" fmla="*/ 1229817 h 3738715"/>
              <a:gd name="connsiteX37" fmla="*/ 5546530 w 6925388"/>
              <a:gd name="connsiteY37" fmla="*/ 1183164 h 3738715"/>
              <a:gd name="connsiteX38" fmla="*/ 5826449 w 6925388"/>
              <a:gd name="connsiteY38" fmla="*/ 737368 h 3738715"/>
              <a:gd name="connsiteX39" fmla="*/ 5992326 w 6925388"/>
              <a:gd name="connsiteY39" fmla="*/ 581858 h 3738715"/>
              <a:gd name="connsiteX40" fmla="*/ 6272245 w 6925388"/>
              <a:gd name="connsiteY40" fmla="*/ 555940 h 3738715"/>
              <a:gd name="connsiteX41" fmla="*/ 6370735 w 6925388"/>
              <a:gd name="connsiteY41" fmla="*/ 493736 h 3738715"/>
              <a:gd name="connsiteX42" fmla="*/ 6510694 w 6925388"/>
              <a:gd name="connsiteY42" fmla="*/ 467817 h 3738715"/>
              <a:gd name="connsiteX43" fmla="*/ 6650653 w 6925388"/>
              <a:gd name="connsiteY43" fmla="*/ 343409 h 3738715"/>
              <a:gd name="connsiteX44" fmla="*/ 6806163 w 6925388"/>
              <a:gd name="connsiteY44" fmla="*/ 27205 h 3738715"/>
              <a:gd name="connsiteX45" fmla="*/ 6925388 w 6925388"/>
              <a:gd name="connsiteY45" fmla="*/ 16838 h 3738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6925388" h="3738715">
                <a:moveTo>
                  <a:pt x="0" y="3738715"/>
                </a:moveTo>
                <a:lnTo>
                  <a:pt x="238449" y="3660960"/>
                </a:lnTo>
                <a:cubicBezTo>
                  <a:pt x="292877" y="3644545"/>
                  <a:pt x="288558" y="3654912"/>
                  <a:pt x="326571" y="3640225"/>
                </a:cubicBezTo>
                <a:cubicBezTo>
                  <a:pt x="364584" y="3625538"/>
                  <a:pt x="429380" y="3584069"/>
                  <a:pt x="466530" y="3572838"/>
                </a:cubicBezTo>
                <a:cubicBezTo>
                  <a:pt x="503680" y="3561607"/>
                  <a:pt x="514911" y="3578022"/>
                  <a:pt x="549469" y="3572838"/>
                </a:cubicBezTo>
                <a:cubicBezTo>
                  <a:pt x="584027" y="3567654"/>
                  <a:pt x="628952" y="3549511"/>
                  <a:pt x="673877" y="3541736"/>
                </a:cubicBezTo>
                <a:cubicBezTo>
                  <a:pt x="718802" y="3533961"/>
                  <a:pt x="792238" y="3527049"/>
                  <a:pt x="819020" y="3526185"/>
                </a:cubicBezTo>
                <a:cubicBezTo>
                  <a:pt x="845802" y="3525321"/>
                  <a:pt x="791374" y="3560742"/>
                  <a:pt x="834571" y="3536552"/>
                </a:cubicBezTo>
                <a:cubicBezTo>
                  <a:pt x="877768" y="3512362"/>
                  <a:pt x="1010816" y="3419056"/>
                  <a:pt x="1078204" y="3381042"/>
                </a:cubicBezTo>
                <a:cubicBezTo>
                  <a:pt x="1145592" y="3343028"/>
                  <a:pt x="1193109" y="3341300"/>
                  <a:pt x="1238898" y="3308470"/>
                </a:cubicBezTo>
                <a:cubicBezTo>
                  <a:pt x="1284687" y="3275640"/>
                  <a:pt x="1322701" y="3214300"/>
                  <a:pt x="1352939" y="3184062"/>
                </a:cubicBezTo>
                <a:cubicBezTo>
                  <a:pt x="1383177" y="3153824"/>
                  <a:pt x="1371081" y="3145185"/>
                  <a:pt x="1420326" y="3127042"/>
                </a:cubicBezTo>
                <a:cubicBezTo>
                  <a:pt x="1469571" y="3108899"/>
                  <a:pt x="1589660" y="3088164"/>
                  <a:pt x="1648408" y="3075205"/>
                </a:cubicBezTo>
                <a:cubicBezTo>
                  <a:pt x="1707156" y="3062246"/>
                  <a:pt x="1744306" y="3053607"/>
                  <a:pt x="1772816" y="3049287"/>
                </a:cubicBezTo>
                <a:cubicBezTo>
                  <a:pt x="1801326" y="3044967"/>
                  <a:pt x="1784047" y="3070886"/>
                  <a:pt x="1819469" y="3049287"/>
                </a:cubicBezTo>
                <a:cubicBezTo>
                  <a:pt x="1854891" y="3027688"/>
                  <a:pt x="1928327" y="2962028"/>
                  <a:pt x="1985347" y="2919695"/>
                </a:cubicBezTo>
                <a:cubicBezTo>
                  <a:pt x="2042367" y="2877362"/>
                  <a:pt x="2105436" y="2822069"/>
                  <a:pt x="2161592" y="2795287"/>
                </a:cubicBezTo>
                <a:cubicBezTo>
                  <a:pt x="2217748" y="2768505"/>
                  <a:pt x="2256626" y="2767640"/>
                  <a:pt x="2322286" y="2759001"/>
                </a:cubicBezTo>
                <a:cubicBezTo>
                  <a:pt x="2387946" y="2750362"/>
                  <a:pt x="2496803" y="2753817"/>
                  <a:pt x="2555551" y="2743450"/>
                </a:cubicBezTo>
                <a:cubicBezTo>
                  <a:pt x="2614299" y="2733083"/>
                  <a:pt x="2643673" y="2722715"/>
                  <a:pt x="2674775" y="2696797"/>
                </a:cubicBezTo>
                <a:cubicBezTo>
                  <a:pt x="2705877" y="2670879"/>
                  <a:pt x="2703285" y="2621634"/>
                  <a:pt x="2742163" y="2587940"/>
                </a:cubicBezTo>
                <a:cubicBezTo>
                  <a:pt x="2781041" y="2554246"/>
                  <a:pt x="2853612" y="2554245"/>
                  <a:pt x="2908041" y="2494633"/>
                </a:cubicBezTo>
                <a:cubicBezTo>
                  <a:pt x="2962470" y="2435021"/>
                  <a:pt x="3016898" y="2281239"/>
                  <a:pt x="3068735" y="2230266"/>
                </a:cubicBezTo>
                <a:cubicBezTo>
                  <a:pt x="3120572" y="2179293"/>
                  <a:pt x="3175000" y="2189661"/>
                  <a:pt x="3219061" y="2188797"/>
                </a:cubicBezTo>
                <a:cubicBezTo>
                  <a:pt x="3263122" y="2187933"/>
                  <a:pt x="3293361" y="2230266"/>
                  <a:pt x="3333102" y="2225082"/>
                </a:cubicBezTo>
                <a:cubicBezTo>
                  <a:pt x="3372844" y="2219898"/>
                  <a:pt x="3417769" y="2172382"/>
                  <a:pt x="3457510" y="2157695"/>
                </a:cubicBezTo>
                <a:cubicBezTo>
                  <a:pt x="3497251" y="2143008"/>
                  <a:pt x="3530946" y="2151647"/>
                  <a:pt x="3571551" y="2136960"/>
                </a:cubicBezTo>
                <a:cubicBezTo>
                  <a:pt x="3612156" y="2122273"/>
                  <a:pt x="3635483" y="2116225"/>
                  <a:pt x="3701143" y="2069572"/>
                </a:cubicBezTo>
                <a:cubicBezTo>
                  <a:pt x="3766803" y="2022919"/>
                  <a:pt x="3901578" y="1912334"/>
                  <a:pt x="3965510" y="1857042"/>
                </a:cubicBezTo>
                <a:cubicBezTo>
                  <a:pt x="4029442" y="1801750"/>
                  <a:pt x="4037218" y="1803477"/>
                  <a:pt x="4084735" y="1737817"/>
                </a:cubicBezTo>
                <a:cubicBezTo>
                  <a:pt x="4132252" y="1672157"/>
                  <a:pt x="4210007" y="1526150"/>
                  <a:pt x="4250612" y="1463082"/>
                </a:cubicBezTo>
                <a:cubicBezTo>
                  <a:pt x="4291217" y="1400014"/>
                  <a:pt x="4280850" y="1398286"/>
                  <a:pt x="4328367" y="1359409"/>
                </a:cubicBezTo>
                <a:cubicBezTo>
                  <a:pt x="4375884" y="1320531"/>
                  <a:pt x="4463143" y="1258327"/>
                  <a:pt x="4535714" y="1229817"/>
                </a:cubicBezTo>
                <a:cubicBezTo>
                  <a:pt x="4608285" y="1201307"/>
                  <a:pt x="4706776" y="1197851"/>
                  <a:pt x="4763796" y="1188348"/>
                </a:cubicBezTo>
                <a:cubicBezTo>
                  <a:pt x="4820816" y="1178845"/>
                  <a:pt x="4817361" y="1165886"/>
                  <a:pt x="4877837" y="1172797"/>
                </a:cubicBezTo>
                <a:cubicBezTo>
                  <a:pt x="4938313" y="1179708"/>
                  <a:pt x="5055810" y="1220314"/>
                  <a:pt x="5126653" y="1229817"/>
                </a:cubicBezTo>
                <a:cubicBezTo>
                  <a:pt x="5197497" y="1239320"/>
                  <a:pt x="5232918" y="1237593"/>
                  <a:pt x="5302898" y="1229817"/>
                </a:cubicBezTo>
                <a:cubicBezTo>
                  <a:pt x="5372878" y="1222041"/>
                  <a:pt x="5459272" y="1265239"/>
                  <a:pt x="5546530" y="1183164"/>
                </a:cubicBezTo>
                <a:cubicBezTo>
                  <a:pt x="5633788" y="1101089"/>
                  <a:pt x="5752150" y="837586"/>
                  <a:pt x="5826449" y="737368"/>
                </a:cubicBezTo>
                <a:cubicBezTo>
                  <a:pt x="5900748" y="637150"/>
                  <a:pt x="5918027" y="612096"/>
                  <a:pt x="5992326" y="581858"/>
                </a:cubicBezTo>
                <a:cubicBezTo>
                  <a:pt x="6066625" y="551620"/>
                  <a:pt x="6209177" y="570627"/>
                  <a:pt x="6272245" y="555940"/>
                </a:cubicBezTo>
                <a:cubicBezTo>
                  <a:pt x="6335313" y="541253"/>
                  <a:pt x="6330993" y="508423"/>
                  <a:pt x="6370735" y="493736"/>
                </a:cubicBezTo>
                <a:cubicBezTo>
                  <a:pt x="6410477" y="479049"/>
                  <a:pt x="6464041" y="492871"/>
                  <a:pt x="6510694" y="467817"/>
                </a:cubicBezTo>
                <a:cubicBezTo>
                  <a:pt x="6557347" y="442763"/>
                  <a:pt x="6601408" y="416844"/>
                  <a:pt x="6650653" y="343409"/>
                </a:cubicBezTo>
                <a:cubicBezTo>
                  <a:pt x="6699898" y="269974"/>
                  <a:pt x="6760374" y="81633"/>
                  <a:pt x="6806163" y="27205"/>
                </a:cubicBezTo>
                <a:cubicBezTo>
                  <a:pt x="6851952" y="-27224"/>
                  <a:pt x="6925388" y="16838"/>
                  <a:pt x="6925388" y="16838"/>
                </a:cubicBezTo>
              </a:path>
            </a:pathLst>
          </a:custGeom>
          <a:ln w="76200" cap="rnd" cmpd="sng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1820134" y="3159533"/>
            <a:ext cx="6920204" cy="1925651"/>
          </a:xfrm>
          <a:custGeom>
            <a:avLst/>
            <a:gdLst>
              <a:gd name="connsiteX0" fmla="*/ 0 w 6920204"/>
              <a:gd name="connsiteY0" fmla="*/ 1925651 h 1925651"/>
              <a:gd name="connsiteX1" fmla="*/ 124408 w 6920204"/>
              <a:gd name="connsiteY1" fmla="*/ 1811610 h 1925651"/>
              <a:gd name="connsiteX2" fmla="*/ 316204 w 6920204"/>
              <a:gd name="connsiteY2" fmla="*/ 1821977 h 1925651"/>
              <a:gd name="connsiteX3" fmla="*/ 425061 w 6920204"/>
              <a:gd name="connsiteY3" fmla="*/ 1775324 h 1925651"/>
              <a:gd name="connsiteX4" fmla="*/ 653142 w 6920204"/>
              <a:gd name="connsiteY4" fmla="*/ 1764957 h 1925651"/>
              <a:gd name="connsiteX5" fmla="*/ 839755 w 6920204"/>
              <a:gd name="connsiteY5" fmla="*/ 1754589 h 1925651"/>
              <a:gd name="connsiteX6" fmla="*/ 1150775 w 6920204"/>
              <a:gd name="connsiteY6" fmla="*/ 1567977 h 1925651"/>
              <a:gd name="connsiteX7" fmla="*/ 1270000 w 6920204"/>
              <a:gd name="connsiteY7" fmla="*/ 1542059 h 1925651"/>
              <a:gd name="connsiteX8" fmla="*/ 1415142 w 6920204"/>
              <a:gd name="connsiteY8" fmla="*/ 1443569 h 1925651"/>
              <a:gd name="connsiteX9" fmla="*/ 1544734 w 6920204"/>
              <a:gd name="connsiteY9" fmla="*/ 1386549 h 1925651"/>
              <a:gd name="connsiteX10" fmla="*/ 1752081 w 6920204"/>
              <a:gd name="connsiteY10" fmla="*/ 1459120 h 1925651"/>
              <a:gd name="connsiteX11" fmla="*/ 1949061 w 6920204"/>
              <a:gd name="connsiteY11" fmla="*/ 1516140 h 1925651"/>
              <a:gd name="connsiteX12" fmla="*/ 2177142 w 6920204"/>
              <a:gd name="connsiteY12" fmla="*/ 1469487 h 1925651"/>
              <a:gd name="connsiteX13" fmla="*/ 2534816 w 6920204"/>
              <a:gd name="connsiteY13" fmla="*/ 1500589 h 1925651"/>
              <a:gd name="connsiteX14" fmla="*/ 2643673 w 6920204"/>
              <a:gd name="connsiteY14" fmla="*/ 1526508 h 1925651"/>
              <a:gd name="connsiteX15" fmla="*/ 2788816 w 6920204"/>
              <a:gd name="connsiteY15" fmla="*/ 1422834 h 1925651"/>
              <a:gd name="connsiteX16" fmla="*/ 2908040 w 6920204"/>
              <a:gd name="connsiteY16" fmla="*/ 1376181 h 1925651"/>
              <a:gd name="connsiteX17" fmla="*/ 3048000 w 6920204"/>
              <a:gd name="connsiteY17" fmla="*/ 1142916 h 1925651"/>
              <a:gd name="connsiteX18" fmla="*/ 3203510 w 6920204"/>
              <a:gd name="connsiteY18" fmla="*/ 1085896 h 1925651"/>
              <a:gd name="connsiteX19" fmla="*/ 3338285 w 6920204"/>
              <a:gd name="connsiteY19" fmla="*/ 1127365 h 1925651"/>
              <a:gd name="connsiteX20" fmla="*/ 3498979 w 6920204"/>
              <a:gd name="connsiteY20" fmla="*/ 1106630 h 1925651"/>
              <a:gd name="connsiteX21" fmla="*/ 3602653 w 6920204"/>
              <a:gd name="connsiteY21" fmla="*/ 1013324 h 1925651"/>
              <a:gd name="connsiteX22" fmla="*/ 3867020 w 6920204"/>
              <a:gd name="connsiteY22" fmla="*/ 1085896 h 1925651"/>
              <a:gd name="connsiteX23" fmla="*/ 4017346 w 6920204"/>
              <a:gd name="connsiteY23" fmla="*/ 1023691 h 1925651"/>
              <a:gd name="connsiteX24" fmla="*/ 4260979 w 6920204"/>
              <a:gd name="connsiteY24" fmla="*/ 738589 h 1925651"/>
              <a:gd name="connsiteX25" fmla="*/ 4297265 w 6920204"/>
              <a:gd name="connsiteY25" fmla="*/ 676385 h 1925651"/>
              <a:gd name="connsiteX26" fmla="*/ 4447591 w 6920204"/>
              <a:gd name="connsiteY26" fmla="*/ 593447 h 1925651"/>
              <a:gd name="connsiteX27" fmla="*/ 4644571 w 6920204"/>
              <a:gd name="connsiteY27" fmla="*/ 691936 h 1925651"/>
              <a:gd name="connsiteX28" fmla="*/ 4908938 w 6920204"/>
              <a:gd name="connsiteY28" fmla="*/ 878549 h 1925651"/>
              <a:gd name="connsiteX29" fmla="*/ 5028163 w 6920204"/>
              <a:gd name="connsiteY29" fmla="*/ 909651 h 1925651"/>
              <a:gd name="connsiteX30" fmla="*/ 5157755 w 6920204"/>
              <a:gd name="connsiteY30" fmla="*/ 899283 h 1925651"/>
              <a:gd name="connsiteX31" fmla="*/ 5282163 w 6920204"/>
              <a:gd name="connsiteY31" fmla="*/ 811161 h 1925651"/>
              <a:gd name="connsiteX32" fmla="*/ 5453224 w 6920204"/>
              <a:gd name="connsiteY32" fmla="*/ 821528 h 1925651"/>
              <a:gd name="connsiteX33" fmla="*/ 5551714 w 6920204"/>
              <a:gd name="connsiteY33" fmla="*/ 857814 h 1925651"/>
              <a:gd name="connsiteX34" fmla="*/ 5702040 w 6920204"/>
              <a:gd name="connsiteY34" fmla="*/ 666018 h 1925651"/>
              <a:gd name="connsiteX35" fmla="*/ 5950857 w 6920204"/>
              <a:gd name="connsiteY35" fmla="*/ 526059 h 1925651"/>
              <a:gd name="connsiteX36" fmla="*/ 6116734 w 6920204"/>
              <a:gd name="connsiteY36" fmla="*/ 520875 h 1925651"/>
              <a:gd name="connsiteX37" fmla="*/ 6401836 w 6920204"/>
              <a:gd name="connsiteY37" fmla="*/ 417202 h 1925651"/>
              <a:gd name="connsiteX38" fmla="*/ 6650653 w 6920204"/>
              <a:gd name="connsiteY38" fmla="*/ 375732 h 1925651"/>
              <a:gd name="connsiteX39" fmla="*/ 6795795 w 6920204"/>
              <a:gd name="connsiteY39" fmla="*/ 12875 h 1925651"/>
              <a:gd name="connsiteX40" fmla="*/ 6920204 w 6920204"/>
              <a:gd name="connsiteY40" fmla="*/ 75079 h 1925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6920204" h="1925651">
                <a:moveTo>
                  <a:pt x="0" y="1925651"/>
                </a:moveTo>
                <a:cubicBezTo>
                  <a:pt x="35853" y="1877270"/>
                  <a:pt x="71707" y="1828889"/>
                  <a:pt x="124408" y="1811610"/>
                </a:cubicBezTo>
                <a:cubicBezTo>
                  <a:pt x="177109" y="1794331"/>
                  <a:pt x="266095" y="1828025"/>
                  <a:pt x="316204" y="1821977"/>
                </a:cubicBezTo>
                <a:cubicBezTo>
                  <a:pt x="366313" y="1815929"/>
                  <a:pt x="368905" y="1784827"/>
                  <a:pt x="425061" y="1775324"/>
                </a:cubicBezTo>
                <a:cubicBezTo>
                  <a:pt x="481217" y="1765821"/>
                  <a:pt x="653142" y="1764957"/>
                  <a:pt x="653142" y="1764957"/>
                </a:cubicBezTo>
                <a:cubicBezTo>
                  <a:pt x="722258" y="1761501"/>
                  <a:pt x="756816" y="1787419"/>
                  <a:pt x="839755" y="1754589"/>
                </a:cubicBezTo>
                <a:cubicBezTo>
                  <a:pt x="922694" y="1721759"/>
                  <a:pt x="1079068" y="1603399"/>
                  <a:pt x="1150775" y="1567977"/>
                </a:cubicBezTo>
                <a:cubicBezTo>
                  <a:pt x="1222483" y="1532555"/>
                  <a:pt x="1225939" y="1562794"/>
                  <a:pt x="1270000" y="1542059"/>
                </a:cubicBezTo>
                <a:cubicBezTo>
                  <a:pt x="1314061" y="1521324"/>
                  <a:pt x="1369353" y="1469487"/>
                  <a:pt x="1415142" y="1443569"/>
                </a:cubicBezTo>
                <a:cubicBezTo>
                  <a:pt x="1460931" y="1417651"/>
                  <a:pt x="1488578" y="1383957"/>
                  <a:pt x="1544734" y="1386549"/>
                </a:cubicBezTo>
                <a:cubicBezTo>
                  <a:pt x="1600890" y="1389141"/>
                  <a:pt x="1684693" y="1437522"/>
                  <a:pt x="1752081" y="1459120"/>
                </a:cubicBezTo>
                <a:cubicBezTo>
                  <a:pt x="1819469" y="1480718"/>
                  <a:pt x="1878218" y="1514412"/>
                  <a:pt x="1949061" y="1516140"/>
                </a:cubicBezTo>
                <a:cubicBezTo>
                  <a:pt x="2019904" y="1517868"/>
                  <a:pt x="2079516" y="1472079"/>
                  <a:pt x="2177142" y="1469487"/>
                </a:cubicBezTo>
                <a:cubicBezTo>
                  <a:pt x="2274768" y="1466895"/>
                  <a:pt x="2457061" y="1491085"/>
                  <a:pt x="2534816" y="1500589"/>
                </a:cubicBezTo>
                <a:cubicBezTo>
                  <a:pt x="2612571" y="1510093"/>
                  <a:pt x="2601340" y="1539467"/>
                  <a:pt x="2643673" y="1526508"/>
                </a:cubicBezTo>
                <a:cubicBezTo>
                  <a:pt x="2686006" y="1513549"/>
                  <a:pt x="2744755" y="1447888"/>
                  <a:pt x="2788816" y="1422834"/>
                </a:cubicBezTo>
                <a:cubicBezTo>
                  <a:pt x="2832877" y="1397779"/>
                  <a:pt x="2864843" y="1422834"/>
                  <a:pt x="2908040" y="1376181"/>
                </a:cubicBezTo>
                <a:cubicBezTo>
                  <a:pt x="2951237" y="1329528"/>
                  <a:pt x="2998755" y="1191297"/>
                  <a:pt x="3048000" y="1142916"/>
                </a:cubicBezTo>
                <a:cubicBezTo>
                  <a:pt x="3097245" y="1094535"/>
                  <a:pt x="3155129" y="1088488"/>
                  <a:pt x="3203510" y="1085896"/>
                </a:cubicBezTo>
                <a:cubicBezTo>
                  <a:pt x="3251891" y="1083304"/>
                  <a:pt x="3289040" y="1123909"/>
                  <a:pt x="3338285" y="1127365"/>
                </a:cubicBezTo>
                <a:cubicBezTo>
                  <a:pt x="3387530" y="1130821"/>
                  <a:pt x="3454918" y="1125637"/>
                  <a:pt x="3498979" y="1106630"/>
                </a:cubicBezTo>
                <a:cubicBezTo>
                  <a:pt x="3543040" y="1087623"/>
                  <a:pt x="3541313" y="1016780"/>
                  <a:pt x="3602653" y="1013324"/>
                </a:cubicBezTo>
                <a:cubicBezTo>
                  <a:pt x="3663993" y="1009868"/>
                  <a:pt x="3797905" y="1084168"/>
                  <a:pt x="3867020" y="1085896"/>
                </a:cubicBezTo>
                <a:cubicBezTo>
                  <a:pt x="3936135" y="1087624"/>
                  <a:pt x="3951686" y="1081575"/>
                  <a:pt x="4017346" y="1023691"/>
                </a:cubicBezTo>
                <a:cubicBezTo>
                  <a:pt x="4083006" y="965807"/>
                  <a:pt x="4214326" y="796473"/>
                  <a:pt x="4260979" y="738589"/>
                </a:cubicBezTo>
                <a:cubicBezTo>
                  <a:pt x="4307632" y="680705"/>
                  <a:pt x="4266163" y="700575"/>
                  <a:pt x="4297265" y="676385"/>
                </a:cubicBezTo>
                <a:cubicBezTo>
                  <a:pt x="4328367" y="652195"/>
                  <a:pt x="4389707" y="590855"/>
                  <a:pt x="4447591" y="593447"/>
                </a:cubicBezTo>
                <a:cubicBezTo>
                  <a:pt x="4505475" y="596039"/>
                  <a:pt x="4567680" y="644419"/>
                  <a:pt x="4644571" y="691936"/>
                </a:cubicBezTo>
                <a:cubicBezTo>
                  <a:pt x="4721462" y="739453"/>
                  <a:pt x="4845006" y="842263"/>
                  <a:pt x="4908938" y="878549"/>
                </a:cubicBezTo>
                <a:cubicBezTo>
                  <a:pt x="4972870" y="914835"/>
                  <a:pt x="4986694" y="906195"/>
                  <a:pt x="5028163" y="909651"/>
                </a:cubicBezTo>
                <a:cubicBezTo>
                  <a:pt x="5069632" y="913107"/>
                  <a:pt x="5115422" y="915698"/>
                  <a:pt x="5157755" y="899283"/>
                </a:cubicBezTo>
                <a:cubicBezTo>
                  <a:pt x="5200088" y="882868"/>
                  <a:pt x="5232918" y="824120"/>
                  <a:pt x="5282163" y="811161"/>
                </a:cubicBezTo>
                <a:cubicBezTo>
                  <a:pt x="5331408" y="798202"/>
                  <a:pt x="5408299" y="813753"/>
                  <a:pt x="5453224" y="821528"/>
                </a:cubicBezTo>
                <a:cubicBezTo>
                  <a:pt x="5498149" y="829303"/>
                  <a:pt x="5510245" y="883732"/>
                  <a:pt x="5551714" y="857814"/>
                </a:cubicBezTo>
                <a:cubicBezTo>
                  <a:pt x="5593183" y="831896"/>
                  <a:pt x="5635516" y="721310"/>
                  <a:pt x="5702040" y="666018"/>
                </a:cubicBezTo>
                <a:cubicBezTo>
                  <a:pt x="5768564" y="610726"/>
                  <a:pt x="5881741" y="550249"/>
                  <a:pt x="5950857" y="526059"/>
                </a:cubicBezTo>
                <a:cubicBezTo>
                  <a:pt x="6019973" y="501868"/>
                  <a:pt x="6041571" y="539018"/>
                  <a:pt x="6116734" y="520875"/>
                </a:cubicBezTo>
                <a:cubicBezTo>
                  <a:pt x="6191897" y="502732"/>
                  <a:pt x="6312850" y="441392"/>
                  <a:pt x="6401836" y="417202"/>
                </a:cubicBezTo>
                <a:cubicBezTo>
                  <a:pt x="6490822" y="393012"/>
                  <a:pt x="6584993" y="443120"/>
                  <a:pt x="6650653" y="375732"/>
                </a:cubicBezTo>
                <a:cubicBezTo>
                  <a:pt x="6716313" y="308344"/>
                  <a:pt x="6750870" y="62984"/>
                  <a:pt x="6795795" y="12875"/>
                </a:cubicBezTo>
                <a:cubicBezTo>
                  <a:pt x="6840720" y="-37234"/>
                  <a:pt x="6920204" y="75079"/>
                  <a:pt x="6920204" y="75079"/>
                </a:cubicBezTo>
              </a:path>
            </a:pathLst>
          </a:custGeom>
          <a:ln w="76200" cap="rnd" cmpd="sng"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2304975" y="2539846"/>
            <a:ext cx="0" cy="2290842"/>
          </a:xfrm>
          <a:prstGeom prst="straightConnector1">
            <a:avLst/>
          </a:prstGeom>
          <a:ln w="76200" cmpd="sng">
            <a:solidFill>
              <a:srgbClr val="005148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1981258" y="1518927"/>
            <a:ext cx="1245071" cy="1029219"/>
          </a:xfrm>
          <a:prstGeom prst="rect">
            <a:avLst/>
          </a:prstGeom>
          <a:solidFill>
            <a:srgbClr val="005148"/>
          </a:solidFill>
          <a:ln>
            <a:solidFill>
              <a:srgbClr val="00514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Franklin Gothic Book"/>
                <a:cs typeface="Franklin Gothic Book"/>
              </a:rPr>
              <a:t>Canada’s NHP Enacted</a:t>
            </a:r>
            <a:endParaRPr lang="en-US" sz="2000" dirty="0">
              <a:latin typeface="Franklin Gothic Book"/>
              <a:cs typeface="Franklin Gothic Book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3320623" y="3472460"/>
            <a:ext cx="0" cy="968121"/>
          </a:xfrm>
          <a:prstGeom prst="straightConnector1">
            <a:avLst/>
          </a:prstGeom>
          <a:ln w="76200" cmpd="sng">
            <a:solidFill>
              <a:srgbClr val="005148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2620395" y="2705850"/>
            <a:ext cx="1759699" cy="741710"/>
          </a:xfrm>
          <a:prstGeom prst="rect">
            <a:avLst/>
          </a:prstGeom>
          <a:solidFill>
            <a:srgbClr val="005148"/>
          </a:solidFill>
          <a:ln>
            <a:solidFill>
              <a:srgbClr val="00514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Franklin Gothic Book"/>
                <a:cs typeface="Franklin Gothic Book"/>
              </a:rPr>
              <a:t>NHP Fully Implemented</a:t>
            </a:r>
            <a:endParaRPr lang="en-US" sz="2000" dirty="0">
              <a:latin typeface="Franklin Gothic Book"/>
              <a:cs typeface="Franklin Gothic Book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686669" y="3854267"/>
            <a:ext cx="1117573" cy="445211"/>
          </a:xfrm>
          <a:prstGeom prst="rect">
            <a:avLst/>
          </a:prstGeom>
          <a:solidFill>
            <a:srgbClr val="005148"/>
          </a:solidFill>
          <a:ln>
            <a:solidFill>
              <a:srgbClr val="00514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Franklin Gothic Book"/>
                <a:cs typeface="Franklin Gothic Book"/>
              </a:rPr>
              <a:t>Canada</a:t>
            </a:r>
            <a:endParaRPr lang="en-US" sz="2000" dirty="0">
              <a:latin typeface="Franklin Gothic Book"/>
              <a:cs typeface="Franklin Gothic Book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361586" y="1699225"/>
            <a:ext cx="1117573" cy="445211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Franklin Gothic Book"/>
                <a:cs typeface="Franklin Gothic Book"/>
              </a:rPr>
              <a:t>USA</a:t>
            </a:r>
            <a:endParaRPr lang="en-US" sz="2000" dirty="0">
              <a:latin typeface="Franklin Gothic Book"/>
              <a:cs typeface="Franklin Gothic Book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117446" y="2772253"/>
            <a:ext cx="20834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Franklin Gothic Book"/>
                <a:cs typeface="Franklin Gothic Book"/>
              </a:rPr>
              <a:t>“Uniquely American”</a:t>
            </a:r>
            <a:endParaRPr lang="en-US" sz="2400" dirty="0">
              <a:solidFill>
                <a:schemeClr val="bg1"/>
              </a:solidFill>
              <a:latin typeface="Franklin Gothic Book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1059777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3" grpId="0" animBg="1"/>
      <p:bldP spid="15" grpId="0" animBg="1"/>
      <p:bldP spid="21" grpId="0" animBg="1"/>
      <p:bldP spid="24" grpId="0" animBg="1"/>
      <p:bldP spid="26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66867" y="6222470"/>
            <a:ext cx="5177135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000" dirty="0" smtClean="0">
                <a:solidFill>
                  <a:schemeClr val="bg2"/>
                </a:solidFill>
                <a:latin typeface="Franklin Gothic Book" pitchFamily="34" charset="0"/>
              </a:rPr>
              <a:t>Note: Not comparable to figures for employer coverage because of high LTC needs in elderly</a:t>
            </a:r>
          </a:p>
          <a:p>
            <a:pPr algn="r"/>
            <a:r>
              <a:rPr lang="en-US" sz="1000" dirty="0" smtClean="0">
                <a:solidFill>
                  <a:schemeClr val="bg2"/>
                </a:solidFill>
                <a:latin typeface="Franklin Gothic Book" pitchFamily="34" charset="0"/>
              </a:rPr>
              <a:t>Source: EBRI and Himmelstein/</a:t>
            </a:r>
            <a:r>
              <a:rPr lang="en-US" sz="1000" dirty="0" err="1" smtClean="0">
                <a:solidFill>
                  <a:schemeClr val="bg2"/>
                </a:solidFill>
                <a:latin typeface="Franklin Gothic Book" pitchFamily="34" charset="0"/>
              </a:rPr>
              <a:t>Woolhandler</a:t>
            </a:r>
            <a:r>
              <a:rPr lang="en-US" sz="1000" dirty="0" smtClean="0">
                <a:solidFill>
                  <a:schemeClr val="bg2"/>
                </a:solidFill>
                <a:latin typeface="Franklin Gothic Book" pitchFamily="34" charset="0"/>
              </a:rPr>
              <a:t> analysis of Health Canada data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189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US Medicare Coverage </a:t>
            </a:r>
            <a:br>
              <a:rPr lang="en-US" sz="4000" dirty="0" smtClean="0"/>
            </a:br>
            <a:r>
              <a:rPr lang="en-US" sz="4000" dirty="0" smtClean="0"/>
              <a:t>Much Worse than Canada’s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-1" y="2177078"/>
            <a:ext cx="156695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Franklin Gothic Book"/>
                <a:cs typeface="Franklin Gothic Book"/>
              </a:rPr>
              <a:t>Percent of seniors’ total medical expenses covered</a:t>
            </a: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163280096"/>
              </p:ext>
            </p:extLst>
          </p:nvPr>
        </p:nvGraphicFramePr>
        <p:xfrm>
          <a:off x="1558706" y="1203990"/>
          <a:ext cx="7331693" cy="47582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91728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5" name="Text Box 3"/>
          <p:cNvSpPr txBox="1">
            <a:spLocks noChangeArrowheads="1"/>
          </p:cNvSpPr>
          <p:nvPr/>
        </p:nvSpPr>
        <p:spPr bwMode="auto">
          <a:xfrm>
            <a:off x="138113" y="207963"/>
            <a:ext cx="8702675" cy="100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816" tIns="41407" rIns="82816" bIns="41407">
            <a:spAutoFit/>
          </a:bodyPr>
          <a:lstStyle>
            <a:lvl1pPr defTabSz="412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412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12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12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12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12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12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12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12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>
              <a:lnSpc>
                <a:spcPct val="93000"/>
              </a:lnSpc>
              <a:buClr>
                <a:srgbClr val="000000"/>
              </a:buClr>
              <a:buSzPct val="45000"/>
              <a:defRPr/>
            </a:pPr>
            <a:r>
              <a:rPr lang="en-US" sz="4000" dirty="0" smtClean="0">
                <a:latin typeface="Franklin Gothic Medium"/>
                <a:cs typeface="Franklin Gothic Medium"/>
              </a:rPr>
              <a:t>Cost Control in a Parallel Universe</a:t>
            </a:r>
          </a:p>
          <a:p>
            <a:pPr algn="ctr" eaLnBrk="1">
              <a:lnSpc>
                <a:spcPct val="93000"/>
              </a:lnSpc>
              <a:buClr>
                <a:srgbClr val="000000"/>
              </a:buClr>
              <a:buSzPct val="45000"/>
              <a:defRPr/>
            </a:pPr>
            <a:r>
              <a:rPr lang="en-US" dirty="0" smtClean="0">
                <a:latin typeface="Franklin Gothic Medium"/>
                <a:cs typeface="Franklin Gothic Medium"/>
              </a:rPr>
              <a:t>Growth in Medicare Spending Per Senior</a:t>
            </a:r>
          </a:p>
        </p:txBody>
      </p:sp>
      <p:sp>
        <p:nvSpPr>
          <p:cNvPr id="320516" name="Text Box 4"/>
          <p:cNvSpPr txBox="1">
            <a:spLocks noChangeArrowheads="1"/>
          </p:cNvSpPr>
          <p:nvPr/>
        </p:nvSpPr>
        <p:spPr bwMode="auto">
          <a:xfrm>
            <a:off x="3950373" y="6153362"/>
            <a:ext cx="5193627" cy="544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82816" tIns="41407" rIns="82816" bIns="41407">
            <a:spAutoFit/>
          </a:bodyPr>
          <a:lstStyle>
            <a:lvl1pPr defTabSz="412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412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12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12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12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12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12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12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12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>
              <a:lnSpc>
                <a:spcPct val="93000"/>
              </a:lnSpc>
              <a:buClr>
                <a:srgbClr val="000000"/>
              </a:buClr>
              <a:buSzPct val="45000"/>
              <a:defRPr/>
            </a:pPr>
            <a:r>
              <a:rPr lang="en-US" sz="1600" dirty="0" smtClean="0">
                <a:solidFill>
                  <a:srgbClr val="EBF1DD"/>
                </a:solidFill>
                <a:latin typeface="Franklin Gothic Book"/>
                <a:cs typeface="Franklin Gothic Book"/>
              </a:rPr>
              <a:t>Source: Himmelstein &amp; </a:t>
            </a:r>
            <a:r>
              <a:rPr lang="en-US" sz="1600" dirty="0" err="1" smtClean="0">
                <a:solidFill>
                  <a:srgbClr val="EBF1DD"/>
                </a:solidFill>
                <a:latin typeface="Franklin Gothic Book"/>
                <a:cs typeface="Franklin Gothic Book"/>
              </a:rPr>
              <a:t>Woolhandler</a:t>
            </a:r>
            <a:endParaRPr lang="en-US" sz="1600" dirty="0" smtClean="0">
              <a:solidFill>
                <a:srgbClr val="EBF1DD"/>
              </a:solidFill>
              <a:latin typeface="Franklin Gothic Book"/>
              <a:cs typeface="Franklin Gothic Book"/>
            </a:endParaRPr>
          </a:p>
          <a:p>
            <a:pPr algn="r" eaLnBrk="1">
              <a:lnSpc>
                <a:spcPct val="93000"/>
              </a:lnSpc>
              <a:buClr>
                <a:srgbClr val="000000"/>
              </a:buClr>
              <a:buSzPct val="45000"/>
              <a:defRPr/>
            </a:pPr>
            <a:r>
              <a:rPr lang="en-US" sz="1600" dirty="0" smtClean="0">
                <a:solidFill>
                  <a:srgbClr val="EBF1DD"/>
                </a:solidFill>
                <a:latin typeface="Franklin Gothic Book"/>
                <a:cs typeface="Franklin Gothic Book"/>
              </a:rPr>
              <a:t>Arch Intern Med, December, 2012</a:t>
            </a:r>
          </a:p>
        </p:txBody>
      </p:sp>
      <p:graphicFrame>
        <p:nvGraphicFramePr>
          <p:cNvPr id="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7476778"/>
              </p:ext>
            </p:extLst>
          </p:nvPr>
        </p:nvGraphicFramePr>
        <p:xfrm>
          <a:off x="0" y="1172324"/>
          <a:ext cx="8972872" cy="47391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285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66867" y="6160916"/>
            <a:ext cx="517713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  <a:latin typeface="Franklin Gothic Book" pitchFamily="34" charset="0"/>
              </a:rPr>
              <a:t>Source: </a:t>
            </a:r>
            <a:r>
              <a:rPr lang="en-US" sz="1400" dirty="0" err="1" smtClean="0">
                <a:solidFill>
                  <a:schemeClr val="bg2"/>
                </a:solidFill>
                <a:latin typeface="Franklin Gothic Book" pitchFamily="34" charset="0"/>
              </a:rPr>
              <a:t>Woolhandler</a:t>
            </a:r>
            <a:r>
              <a:rPr lang="en-US" sz="1400" dirty="0" smtClean="0">
                <a:solidFill>
                  <a:schemeClr val="bg2"/>
                </a:solidFill>
                <a:latin typeface="Franklin Gothic Book" pitchFamily="34" charset="0"/>
              </a:rPr>
              <a:t>/Himmelstein/Campbell </a:t>
            </a:r>
          </a:p>
          <a:p>
            <a:pPr algn="r"/>
            <a:r>
              <a:rPr lang="en-US" sz="1400" dirty="0" smtClean="0">
                <a:solidFill>
                  <a:schemeClr val="bg2"/>
                </a:solidFill>
                <a:latin typeface="Franklin Gothic Book" pitchFamily="34" charset="0"/>
              </a:rPr>
              <a:t>NEJM 2003;349:769 (updated 2012)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1898"/>
            <a:ext cx="91440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Hospital Billing and Administration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-1" y="2177078"/>
            <a:ext cx="15669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Franklin Gothic Book"/>
                <a:cs typeface="Franklin Gothic Book"/>
              </a:rPr>
              <a:t>Dollars per capita, 2011</a:t>
            </a: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4032556068"/>
              </p:ext>
            </p:extLst>
          </p:nvPr>
        </p:nvGraphicFramePr>
        <p:xfrm>
          <a:off x="1558706" y="1203990"/>
          <a:ext cx="7331693" cy="47582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82064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66867" y="6160916"/>
            <a:ext cx="517713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  <a:latin typeface="Franklin Gothic Book" pitchFamily="34" charset="0"/>
              </a:rPr>
              <a:t>Source: </a:t>
            </a:r>
            <a:r>
              <a:rPr lang="en-US" sz="1400" dirty="0" err="1" smtClean="0">
                <a:solidFill>
                  <a:schemeClr val="bg2"/>
                </a:solidFill>
                <a:latin typeface="Franklin Gothic Book" pitchFamily="34" charset="0"/>
              </a:rPr>
              <a:t>Woolhandler</a:t>
            </a:r>
            <a:r>
              <a:rPr lang="en-US" sz="1400" dirty="0" smtClean="0">
                <a:solidFill>
                  <a:schemeClr val="bg2"/>
                </a:solidFill>
                <a:latin typeface="Franklin Gothic Book" pitchFamily="34" charset="0"/>
              </a:rPr>
              <a:t>/Himmelstein/Campbell </a:t>
            </a:r>
          </a:p>
          <a:p>
            <a:pPr algn="r"/>
            <a:r>
              <a:rPr lang="en-US" sz="1400" dirty="0" smtClean="0">
                <a:solidFill>
                  <a:schemeClr val="bg2"/>
                </a:solidFill>
                <a:latin typeface="Franklin Gothic Book" pitchFamily="34" charset="0"/>
              </a:rPr>
              <a:t>NEJM 2003;349:769 (updated 2012)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1898"/>
            <a:ext cx="91440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Physicians’ Billing and Office Expenses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-1" y="2177078"/>
            <a:ext cx="15669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Franklin Gothic Book"/>
                <a:cs typeface="Franklin Gothic Book"/>
              </a:rPr>
              <a:t>Dollars per capita, 2011</a:t>
            </a: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036304227"/>
              </p:ext>
            </p:extLst>
          </p:nvPr>
        </p:nvGraphicFramePr>
        <p:xfrm>
          <a:off x="1558706" y="1203990"/>
          <a:ext cx="7331693" cy="47582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90153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66867" y="6053194"/>
            <a:ext cx="5177135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  <a:latin typeface="Franklin Gothic Book" pitchFamily="34" charset="0"/>
              </a:rPr>
              <a:t>Per capita data.</a:t>
            </a:r>
          </a:p>
          <a:p>
            <a:pPr algn="r"/>
            <a:r>
              <a:rPr lang="en-US" sz="1400" dirty="0" smtClean="0">
                <a:solidFill>
                  <a:schemeClr val="bg2"/>
                </a:solidFill>
                <a:latin typeface="Franklin Gothic Book" pitchFamily="34" charset="0"/>
              </a:rPr>
              <a:t>Sources: </a:t>
            </a:r>
            <a:r>
              <a:rPr lang="en-US" sz="1400" dirty="0" err="1" smtClean="0">
                <a:solidFill>
                  <a:schemeClr val="bg2"/>
                </a:solidFill>
                <a:latin typeface="Franklin Gothic Book" pitchFamily="34" charset="0"/>
              </a:rPr>
              <a:t>Woolhandler</a:t>
            </a:r>
            <a:r>
              <a:rPr lang="en-US" sz="1400" dirty="0" smtClean="0">
                <a:solidFill>
                  <a:schemeClr val="bg2"/>
                </a:solidFill>
                <a:latin typeface="Franklin Gothic Book" pitchFamily="34" charset="0"/>
              </a:rPr>
              <a:t>/Himmelstein/Campbell NEJM 2003;349:769 (updated 2012). NCHS and CIHI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1898"/>
            <a:ext cx="91440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Difference in Health Spending</a:t>
            </a:r>
            <a:endParaRPr lang="en-US" sz="2800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704956274"/>
              </p:ext>
            </p:extLst>
          </p:nvPr>
        </p:nvGraphicFramePr>
        <p:xfrm>
          <a:off x="1260781" y="1203990"/>
          <a:ext cx="7331693" cy="47582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4339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66867" y="6053194"/>
            <a:ext cx="5177135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  <a:latin typeface="Franklin Gothic Book" pitchFamily="34" charset="0"/>
              </a:rPr>
              <a:t>Surveys of US ambulatory providers near the border, </a:t>
            </a:r>
          </a:p>
          <a:p>
            <a:pPr algn="r"/>
            <a:r>
              <a:rPr lang="en-US" sz="1400" dirty="0" smtClean="0">
                <a:solidFill>
                  <a:schemeClr val="bg2"/>
                </a:solidFill>
                <a:latin typeface="Franklin Gothic Book" pitchFamily="34" charset="0"/>
              </a:rPr>
              <a:t>hospital discharges, and Canadian citizens</a:t>
            </a:r>
          </a:p>
          <a:p>
            <a:pPr algn="r"/>
            <a:r>
              <a:rPr lang="en-US" sz="1400" dirty="0" smtClean="0">
                <a:solidFill>
                  <a:schemeClr val="bg2"/>
                </a:solidFill>
                <a:latin typeface="Franklin Gothic Book" pitchFamily="34" charset="0"/>
              </a:rPr>
              <a:t>Source: Health Affairs 2002;21(3):19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189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Few Canadians Seek Care in the US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28851" y="1418399"/>
            <a:ext cx="8288359" cy="410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0188" indent="-230188">
              <a:spcAft>
                <a:spcPts val="1800"/>
              </a:spcAft>
              <a:buFont typeface="Arial"/>
              <a:buChar char="•"/>
            </a:pPr>
            <a:r>
              <a:rPr lang="en-US" sz="2400" dirty="0" smtClean="0">
                <a:latin typeface="Franklin Gothic Book"/>
                <a:cs typeface="Franklin Gothic Book"/>
              </a:rPr>
              <a:t>40% of US ambulatory facilities near border treated no Canadians last year; another 40% &lt;1/month</a:t>
            </a:r>
          </a:p>
          <a:p>
            <a:pPr marL="230188" indent="-230188">
              <a:spcAft>
                <a:spcPts val="1800"/>
              </a:spcAft>
              <a:buFont typeface="Arial"/>
              <a:buChar char="•"/>
            </a:pPr>
            <a:r>
              <a:rPr lang="en-US" sz="2400" dirty="0" smtClean="0">
                <a:latin typeface="Franklin Gothic Book"/>
                <a:cs typeface="Franklin Gothic Book"/>
              </a:rPr>
              <a:t>Michigan + New York + Washington hospitals treated a total of 909 Canadians/year (only 17% of them elective).</a:t>
            </a:r>
          </a:p>
          <a:p>
            <a:pPr marL="230188" indent="-230188">
              <a:spcAft>
                <a:spcPts val="1800"/>
              </a:spcAft>
              <a:buFont typeface="Arial"/>
              <a:buChar char="•"/>
            </a:pPr>
            <a:r>
              <a:rPr lang="en-US" sz="2400" dirty="0" smtClean="0">
                <a:latin typeface="Franklin Gothic Book"/>
                <a:cs typeface="Franklin Gothic Book"/>
              </a:rPr>
              <a:t>Of “America’s Best Hospitals”, only one reported treating more than 60 Canadians/year.</a:t>
            </a:r>
          </a:p>
          <a:p>
            <a:pPr marL="230188" indent="-230188">
              <a:spcAft>
                <a:spcPts val="1800"/>
              </a:spcAft>
              <a:buFont typeface="Arial"/>
              <a:buChar char="•"/>
            </a:pPr>
            <a:r>
              <a:rPr lang="en-US" sz="2400" dirty="0" smtClean="0">
                <a:latin typeface="Franklin Gothic Book"/>
                <a:cs typeface="Franklin Gothic Book"/>
              </a:rPr>
              <a:t>In a survey of 18,000 Canadians, 90 had received any medical care in the US last year – only 20 had gone to the US seeking care.</a:t>
            </a:r>
            <a:endParaRPr lang="en-US" sz="2400" dirty="0">
              <a:latin typeface="Franklin Gothic Book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408722005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66867" y="5991640"/>
            <a:ext cx="5177135" cy="86177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600" dirty="0" smtClean="0">
                <a:solidFill>
                  <a:schemeClr val="bg2"/>
                </a:solidFill>
                <a:latin typeface="Franklin Gothic Book" pitchFamily="34" charset="0"/>
              </a:rPr>
              <a:t>A negative number indicates that more physicians returned from abroad then moved abroad</a:t>
            </a:r>
          </a:p>
          <a:p>
            <a:pPr algn="r"/>
            <a:r>
              <a:rPr lang="en-US" sz="1600" dirty="0" smtClean="0">
                <a:solidFill>
                  <a:schemeClr val="bg2"/>
                </a:solidFill>
                <a:latin typeface="Franklin Gothic Book" pitchFamily="34" charset="0"/>
              </a:rPr>
              <a:t>Source: Canadian Institute for Health Information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1898"/>
            <a:ext cx="91440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Few Canadian Physicians Emigrate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830725"/>
            <a:ext cx="156695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Franklin Gothic Book"/>
                <a:cs typeface="Franklin Gothic Book"/>
              </a:rPr>
              <a:t>Net loss (number moving abroad – number returning)</a:t>
            </a: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567627974"/>
              </p:ext>
            </p:extLst>
          </p:nvPr>
        </p:nvGraphicFramePr>
        <p:xfrm>
          <a:off x="1558706" y="1203990"/>
          <a:ext cx="7331693" cy="47582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90832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66867" y="6237861"/>
            <a:ext cx="5177135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dirty="0" smtClean="0">
                <a:solidFill>
                  <a:schemeClr val="bg2"/>
                </a:solidFill>
                <a:latin typeface="Franklin Gothic Book" pitchFamily="34" charset="0"/>
              </a:rPr>
              <a:t>Source: Canadian Institute for Health Information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Canadian Physicians’ Incomes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3824676"/>
              </p:ext>
            </p:extLst>
          </p:nvPr>
        </p:nvGraphicFramePr>
        <p:xfrm>
          <a:off x="2485477" y="1298042"/>
          <a:ext cx="4173046" cy="4843750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2045286"/>
                <a:gridCol w="2127760"/>
              </a:tblGrid>
              <a:tr h="414271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latin typeface="Franklin Gothic Medium"/>
                          <a:cs typeface="Franklin Gothic Medium"/>
                        </a:rPr>
                        <a:t>Specialty</a:t>
                      </a:r>
                      <a:endParaRPr lang="en-US" sz="2000" b="0" dirty="0">
                        <a:latin typeface="Franklin Gothic Medium"/>
                        <a:cs typeface="Franklin Gothic Medium"/>
                      </a:endParaRPr>
                    </a:p>
                  </a:txBody>
                  <a:tcPr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148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 smtClean="0">
                          <a:latin typeface="Franklin Gothic Medium"/>
                          <a:cs typeface="Franklin Gothic Medium"/>
                        </a:rPr>
                        <a:t>2009/10 Income</a:t>
                      </a:r>
                      <a:endParaRPr lang="en-US" sz="2000" b="0" dirty="0">
                        <a:latin typeface="Franklin Gothic Medium"/>
                        <a:cs typeface="Franklin Gothic Medium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148"/>
                    </a:solidFill>
                  </a:tcPr>
                </a:tc>
              </a:tr>
              <a:tr h="414271"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latin typeface="Franklin Gothic Book"/>
                          <a:cs typeface="Franklin Gothic Book"/>
                        </a:rPr>
                        <a:t>Family Medicine</a:t>
                      </a:r>
                      <a:endParaRPr lang="en-US" sz="2000" dirty="0">
                        <a:latin typeface="Franklin Gothic Book"/>
                        <a:cs typeface="Franklin Gothic Book"/>
                      </a:endParaRPr>
                    </a:p>
                  </a:txBody>
                  <a:tcPr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/>
                      <a:r>
                        <a:rPr lang="en-US" sz="2000" dirty="0" smtClean="0">
                          <a:latin typeface="Franklin Gothic Book"/>
                          <a:cs typeface="Franklin Gothic Book"/>
                        </a:rPr>
                        <a:t>$248,716</a:t>
                      </a:r>
                      <a:endParaRPr lang="en-US" sz="2000" dirty="0">
                        <a:latin typeface="Franklin Gothic Book"/>
                        <a:cs typeface="Franklin Gothic Book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4271"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latin typeface="Franklin Gothic Book"/>
                          <a:cs typeface="Franklin Gothic Book"/>
                        </a:rPr>
                        <a:t>Internal Med</a:t>
                      </a:r>
                      <a:endParaRPr lang="en-US" sz="2000" dirty="0">
                        <a:latin typeface="Franklin Gothic Book"/>
                        <a:cs typeface="Franklin Gothic Book"/>
                      </a:endParaRPr>
                    </a:p>
                  </a:txBody>
                  <a:tcPr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/>
                      <a:r>
                        <a:rPr lang="en-US" sz="2000" dirty="0" smtClean="0">
                          <a:latin typeface="Franklin Gothic Book"/>
                          <a:cs typeface="Franklin Gothic Book"/>
                        </a:rPr>
                        <a:t>$354,490</a:t>
                      </a:r>
                      <a:endParaRPr lang="en-US" sz="2000" dirty="0">
                        <a:latin typeface="Franklin Gothic Book"/>
                        <a:cs typeface="Franklin Gothic Book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4271"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latin typeface="Franklin Gothic Book"/>
                          <a:cs typeface="Franklin Gothic Book"/>
                        </a:rPr>
                        <a:t>Pediatrics</a:t>
                      </a:r>
                      <a:endParaRPr lang="en-US" sz="2000" dirty="0">
                        <a:latin typeface="Franklin Gothic Book"/>
                        <a:cs typeface="Franklin Gothic Book"/>
                      </a:endParaRPr>
                    </a:p>
                  </a:txBody>
                  <a:tcPr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/>
                      <a:r>
                        <a:rPr lang="en-US" sz="2000" dirty="0" smtClean="0">
                          <a:latin typeface="Franklin Gothic Book"/>
                          <a:cs typeface="Franklin Gothic Book"/>
                        </a:rPr>
                        <a:t>$263,545</a:t>
                      </a:r>
                      <a:endParaRPr lang="en-US" sz="2000" dirty="0">
                        <a:latin typeface="Franklin Gothic Book"/>
                        <a:cs typeface="Franklin Gothic Book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4271"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latin typeface="Franklin Gothic Book"/>
                          <a:cs typeface="Franklin Gothic Book"/>
                        </a:rPr>
                        <a:t>Psychiatry</a:t>
                      </a:r>
                      <a:endParaRPr lang="en-US" sz="2000" dirty="0">
                        <a:latin typeface="Franklin Gothic Book"/>
                        <a:cs typeface="Franklin Gothic Book"/>
                      </a:endParaRPr>
                    </a:p>
                  </a:txBody>
                  <a:tcPr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/>
                      <a:r>
                        <a:rPr lang="en-US" sz="2000" dirty="0" smtClean="0">
                          <a:latin typeface="Franklin Gothic Book"/>
                          <a:cs typeface="Franklin Gothic Book"/>
                        </a:rPr>
                        <a:t>$203,152</a:t>
                      </a:r>
                      <a:endParaRPr lang="en-US" sz="2000" dirty="0">
                        <a:latin typeface="Franklin Gothic Book"/>
                        <a:cs typeface="Franklin Gothic Book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4271"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latin typeface="Franklin Gothic Book"/>
                          <a:cs typeface="Franklin Gothic Book"/>
                        </a:rPr>
                        <a:t>Dermatology</a:t>
                      </a:r>
                      <a:endParaRPr lang="en-US" sz="2000" dirty="0">
                        <a:latin typeface="Franklin Gothic Book"/>
                        <a:cs typeface="Franklin Gothic Book"/>
                      </a:endParaRPr>
                    </a:p>
                  </a:txBody>
                  <a:tcPr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/>
                      <a:r>
                        <a:rPr lang="en-US" sz="2000" dirty="0" smtClean="0">
                          <a:latin typeface="Franklin Gothic Book"/>
                          <a:cs typeface="Franklin Gothic Book"/>
                        </a:rPr>
                        <a:t>$391,686</a:t>
                      </a:r>
                      <a:endParaRPr lang="en-US" sz="2000" dirty="0">
                        <a:latin typeface="Franklin Gothic Book"/>
                        <a:cs typeface="Franklin Gothic Book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4271"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latin typeface="Franklin Gothic Book"/>
                          <a:cs typeface="Franklin Gothic Book"/>
                        </a:rPr>
                        <a:t>OB-GYN</a:t>
                      </a:r>
                      <a:endParaRPr lang="en-US" sz="2000" dirty="0">
                        <a:latin typeface="Franklin Gothic Book"/>
                        <a:cs typeface="Franklin Gothic Book"/>
                      </a:endParaRPr>
                    </a:p>
                  </a:txBody>
                  <a:tcPr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/>
                      <a:r>
                        <a:rPr lang="en-US" sz="2000" dirty="0" smtClean="0">
                          <a:latin typeface="Franklin Gothic Book"/>
                          <a:cs typeface="Franklin Gothic Book"/>
                        </a:rPr>
                        <a:t>$429,954</a:t>
                      </a:r>
                      <a:endParaRPr lang="en-US" sz="2000" dirty="0">
                        <a:latin typeface="Franklin Gothic Book"/>
                        <a:cs typeface="Franklin Gothic Book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4271"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latin typeface="Franklin Gothic Book"/>
                          <a:cs typeface="Franklin Gothic Book"/>
                        </a:rPr>
                        <a:t>General Surgery</a:t>
                      </a:r>
                      <a:endParaRPr lang="en-US" sz="2000" dirty="0">
                        <a:latin typeface="Franklin Gothic Book"/>
                        <a:cs typeface="Franklin Gothic Book"/>
                      </a:endParaRPr>
                    </a:p>
                  </a:txBody>
                  <a:tcPr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/>
                      <a:r>
                        <a:rPr lang="en-US" sz="2000" dirty="0" smtClean="0">
                          <a:latin typeface="Franklin Gothic Book"/>
                          <a:cs typeface="Franklin Gothic Book"/>
                        </a:rPr>
                        <a:t>$404,847</a:t>
                      </a:r>
                      <a:endParaRPr lang="en-US" sz="2000" dirty="0">
                        <a:latin typeface="Franklin Gothic Book"/>
                        <a:cs typeface="Franklin Gothic Book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4271"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latin typeface="Franklin Gothic Book"/>
                          <a:cs typeface="Franklin Gothic Book"/>
                        </a:rPr>
                        <a:t>Thoracic Surgery</a:t>
                      </a:r>
                      <a:endParaRPr lang="en-US" sz="2000" dirty="0">
                        <a:latin typeface="Franklin Gothic Book"/>
                        <a:cs typeface="Franklin Gothic Book"/>
                      </a:endParaRPr>
                    </a:p>
                  </a:txBody>
                  <a:tcPr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/>
                      <a:r>
                        <a:rPr lang="en-US" sz="2000" dirty="0" smtClean="0">
                          <a:latin typeface="Franklin Gothic Book"/>
                          <a:cs typeface="Franklin Gothic Book"/>
                        </a:rPr>
                        <a:t>$528,266</a:t>
                      </a:r>
                      <a:endParaRPr lang="en-US" sz="2000" dirty="0">
                        <a:latin typeface="Franklin Gothic Book"/>
                        <a:cs typeface="Franklin Gothic Book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4271"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latin typeface="Franklin Gothic Book"/>
                          <a:cs typeface="Franklin Gothic Book"/>
                        </a:rPr>
                        <a:t>Ophthalmology</a:t>
                      </a:r>
                      <a:endParaRPr lang="en-US" sz="2000" dirty="0">
                        <a:latin typeface="Franklin Gothic Book"/>
                        <a:cs typeface="Franklin Gothic Book"/>
                      </a:endParaRPr>
                    </a:p>
                  </a:txBody>
                  <a:tcPr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/>
                      <a:r>
                        <a:rPr lang="en-US" sz="2000" dirty="0" smtClean="0">
                          <a:latin typeface="Franklin Gothic Book"/>
                          <a:cs typeface="Franklin Gothic Book"/>
                        </a:rPr>
                        <a:t>$551,666</a:t>
                      </a:r>
                      <a:endParaRPr lang="en-US" sz="2000" dirty="0">
                        <a:latin typeface="Franklin Gothic Book"/>
                        <a:cs typeface="Franklin Gothic Book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4271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latin typeface="Franklin Gothic Medium"/>
                          <a:cs typeface="Franklin Gothic Medium"/>
                        </a:rPr>
                        <a:t>All Physicians</a:t>
                      </a:r>
                      <a:endParaRPr lang="en-US" sz="2000" b="0" dirty="0">
                        <a:latin typeface="Franklin Gothic Medium"/>
                        <a:cs typeface="Franklin Gothic Medium"/>
                      </a:endParaRPr>
                    </a:p>
                  </a:txBody>
                  <a:tcPr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14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/>
                      <a:r>
                        <a:rPr lang="en-US" sz="2000" b="0" dirty="0" smtClean="0">
                          <a:latin typeface="Franklin Gothic Medium"/>
                          <a:cs typeface="Franklin Gothic Medium"/>
                        </a:rPr>
                        <a:t>$293,472</a:t>
                      </a:r>
                      <a:endParaRPr lang="en-US" sz="2000" b="0" dirty="0">
                        <a:latin typeface="Franklin Gothic Medium"/>
                        <a:cs typeface="Franklin Gothic Medium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148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6201838" y="3207892"/>
            <a:ext cx="2752344" cy="2011680"/>
          </a:xfrm>
          <a:prstGeom prst="rect">
            <a:avLst/>
          </a:prstGeom>
          <a:solidFill>
            <a:srgbClr val="005148"/>
          </a:solidFill>
          <a:ln w="9525" cmpd="sng">
            <a:solidFill>
              <a:srgbClr val="0605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Franklin Gothic Medium"/>
                <a:cs typeface="Franklin Gothic Medium"/>
              </a:rPr>
              <a:t>Reduced malpractice expense </a:t>
            </a:r>
          </a:p>
          <a:p>
            <a:pPr algn="ctr"/>
            <a:r>
              <a:rPr lang="en-US" sz="2000" dirty="0" smtClean="0">
                <a:latin typeface="Franklin Gothic Book"/>
                <a:cs typeface="Franklin Gothic Book"/>
              </a:rPr>
              <a:t>(cost of future care not needed in payments)</a:t>
            </a:r>
            <a:endParaRPr lang="en-US" sz="2000" dirty="0">
              <a:latin typeface="Franklin Gothic Book"/>
              <a:cs typeface="Franklin Gothic Book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0402" y="2144093"/>
            <a:ext cx="2672069" cy="2012146"/>
          </a:xfrm>
          <a:prstGeom prst="rect">
            <a:avLst/>
          </a:prstGeom>
          <a:solidFill>
            <a:srgbClr val="005148"/>
          </a:solidFill>
          <a:ln w="9525" cmpd="sng">
            <a:solidFill>
              <a:srgbClr val="0605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Franklin Gothic Medium"/>
                <a:cs typeface="Franklin Gothic Medium"/>
              </a:rPr>
              <a:t>Reduced administrative burdens </a:t>
            </a:r>
          </a:p>
          <a:p>
            <a:pPr algn="ctr"/>
            <a:r>
              <a:rPr lang="en-US" sz="2000" dirty="0" smtClean="0">
                <a:latin typeface="Franklin Gothic Book"/>
                <a:cs typeface="Franklin Gothic Book"/>
              </a:rPr>
              <a:t>in practice, saving $60-80,000 per MD</a:t>
            </a:r>
          </a:p>
        </p:txBody>
      </p:sp>
    </p:spTree>
    <p:extLst>
      <p:ext uri="{BB962C8B-B14F-4D97-AF65-F5344CB8AC3E}">
        <p14:creationId xmlns:p14="http://schemas.microsoft.com/office/powerpoint/2010/main" val="1440599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Most of the Medically Bankrupt Had Coverage</a:t>
            </a:r>
            <a:br>
              <a:rPr lang="en-US" sz="3200" dirty="0" smtClean="0"/>
            </a:br>
            <a:r>
              <a:rPr lang="en-US" sz="2400" dirty="0" smtClean="0"/>
              <a:t>Insurance at Illness Onset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3894667" y="6268637"/>
            <a:ext cx="5249336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  <a:latin typeface="Franklin Gothic Book" pitchFamily="34" charset="0"/>
              </a:rPr>
              <a:t>Source: Himmelstein et al. Am J Med: August, 2009</a:t>
            </a:r>
            <a:endParaRPr lang="en-US" sz="1400" dirty="0">
              <a:solidFill>
                <a:schemeClr val="bg2"/>
              </a:solidFill>
              <a:latin typeface="Franklin Gothic Book" pitchFamily="34" charset="0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719881430"/>
              </p:ext>
            </p:extLst>
          </p:nvPr>
        </p:nvGraphicFramePr>
        <p:xfrm>
          <a:off x="380199" y="1128315"/>
          <a:ext cx="8453372" cy="4894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39959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66867" y="6053196"/>
            <a:ext cx="5177135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  <a:latin typeface="Franklin Gothic Book" pitchFamily="34" charset="0"/>
              </a:rPr>
              <a:t>*Ontario reimburses physicians for premiums about 1986 level</a:t>
            </a:r>
          </a:p>
          <a:p>
            <a:pPr algn="r"/>
            <a:r>
              <a:rPr lang="en-US" sz="1400" dirty="0" smtClean="0">
                <a:solidFill>
                  <a:schemeClr val="bg2"/>
                </a:solidFill>
                <a:latin typeface="Franklin Gothic Book" pitchFamily="34" charset="0"/>
              </a:rPr>
              <a:t>Source: Canadian Medical Protective Association </a:t>
            </a:r>
          </a:p>
          <a:p>
            <a:pPr algn="r"/>
            <a:r>
              <a:rPr lang="en-US" sz="1400" dirty="0" err="1" smtClean="0">
                <a:solidFill>
                  <a:schemeClr val="bg2"/>
                </a:solidFill>
                <a:latin typeface="Franklin Gothic Book" pitchFamily="34" charset="0"/>
              </a:rPr>
              <a:t>www.cmpa-acpm.ca</a:t>
            </a:r>
            <a:endParaRPr lang="en-US" sz="1400" dirty="0" smtClean="0">
              <a:solidFill>
                <a:schemeClr val="bg2"/>
              </a:solidFill>
              <a:latin typeface="Franklin Gothic Book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1898"/>
            <a:ext cx="9144000" cy="1143000"/>
          </a:xfrm>
        </p:spPr>
        <p:txBody>
          <a:bodyPr>
            <a:noAutofit/>
          </a:bodyPr>
          <a:lstStyle/>
          <a:p>
            <a:r>
              <a:rPr lang="en-US" sz="4000" dirty="0" smtClean="0"/>
              <a:t>Canadian Malpractice Insurance Costs</a:t>
            </a:r>
            <a:endParaRPr lang="en-US" sz="4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4946418"/>
              </p:ext>
            </p:extLst>
          </p:nvPr>
        </p:nvGraphicFramePr>
        <p:xfrm>
          <a:off x="404109" y="1330328"/>
          <a:ext cx="8255372" cy="44959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3258"/>
                <a:gridCol w="2084038"/>
                <a:gridCol w="2084038"/>
                <a:gridCol w="2084038"/>
              </a:tblGrid>
              <a:tr h="888564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latin typeface="Franklin Gothic Medium"/>
                          <a:cs typeface="Franklin Gothic Medium"/>
                        </a:rPr>
                        <a:t>Specialty</a:t>
                      </a:r>
                      <a:endParaRPr lang="en-US" sz="2800" b="0" dirty="0">
                        <a:latin typeface="Franklin Gothic Medium"/>
                        <a:cs typeface="Franklin Gothic Medium"/>
                      </a:endParaRPr>
                    </a:p>
                  </a:txBody>
                  <a:tcPr marL="0" marR="0" anchor="ctr"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14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latin typeface="Franklin Gothic Medium"/>
                          <a:cs typeface="Franklin Gothic Medium"/>
                        </a:rPr>
                        <a:t>Ontario*</a:t>
                      </a:r>
                      <a:endParaRPr lang="en-US" sz="2800" b="0" dirty="0">
                        <a:latin typeface="Franklin Gothic Medium"/>
                        <a:cs typeface="Franklin Gothic Medium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14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latin typeface="Franklin Gothic Medium"/>
                          <a:cs typeface="Franklin Gothic Medium"/>
                        </a:rPr>
                        <a:t>Quebec</a:t>
                      </a:r>
                      <a:endParaRPr lang="en-US" sz="2800" b="0" dirty="0">
                        <a:latin typeface="Franklin Gothic Medium"/>
                        <a:cs typeface="Franklin Gothic Medium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14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latin typeface="Franklin Gothic Medium"/>
                          <a:cs typeface="Franklin Gothic Medium"/>
                        </a:rPr>
                        <a:t>Other Provinces</a:t>
                      </a:r>
                      <a:endParaRPr lang="en-US" sz="2800" b="0" dirty="0">
                        <a:latin typeface="Franklin Gothic Medium"/>
                        <a:cs typeface="Franklin Gothic Medium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148"/>
                    </a:solidFill>
                  </a:tcPr>
                </a:tc>
              </a:tr>
              <a:tr h="68202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Franklin Gothic Book"/>
                          <a:cs typeface="Franklin Gothic Book"/>
                        </a:rPr>
                        <a:t>FP/GP/Psych</a:t>
                      </a:r>
                      <a:endParaRPr lang="en-US" sz="24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anchor="ctr"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en-US" sz="2400" dirty="0" smtClean="0">
                          <a:latin typeface="Franklin Gothic Book"/>
                          <a:cs typeface="Franklin Gothic Book"/>
                        </a:rPr>
                        <a:t>$648</a:t>
                      </a:r>
                      <a:endParaRPr lang="en-US" sz="24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en-US" sz="2400" dirty="0" smtClean="0">
                          <a:latin typeface="Franklin Gothic Book"/>
                          <a:cs typeface="Franklin Gothic Book"/>
                        </a:rPr>
                        <a:t>$1,373</a:t>
                      </a:r>
                      <a:endParaRPr lang="en-US" sz="24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en-US" sz="2400" dirty="0" smtClean="0">
                          <a:latin typeface="Franklin Gothic Book"/>
                          <a:cs typeface="Franklin Gothic Book"/>
                        </a:rPr>
                        <a:t>$1,152</a:t>
                      </a:r>
                      <a:endParaRPr lang="en-US" sz="24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8202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Franklin Gothic Book"/>
                          <a:cs typeface="Franklin Gothic Book"/>
                        </a:rPr>
                        <a:t>Cardiology</a:t>
                      </a:r>
                      <a:endParaRPr lang="en-US" sz="24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anchor="ctr"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en-US" sz="2400" dirty="0" smtClean="0">
                          <a:latin typeface="Franklin Gothic Book"/>
                          <a:cs typeface="Franklin Gothic Book"/>
                        </a:rPr>
                        <a:t>$1,428</a:t>
                      </a:r>
                      <a:endParaRPr lang="en-US" sz="24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en-US" sz="2400" dirty="0" smtClean="0">
                          <a:latin typeface="Franklin Gothic Book"/>
                          <a:cs typeface="Franklin Gothic Book"/>
                        </a:rPr>
                        <a:t>$2,747</a:t>
                      </a:r>
                      <a:endParaRPr lang="en-US" sz="24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en-US" sz="2400" dirty="0" smtClean="0">
                          <a:latin typeface="Franklin Gothic Book"/>
                          <a:cs typeface="Franklin Gothic Book"/>
                        </a:rPr>
                        <a:t>$1,728</a:t>
                      </a:r>
                      <a:endParaRPr lang="en-US" sz="24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8202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Franklin Gothic Book"/>
                          <a:cs typeface="Franklin Gothic Book"/>
                        </a:rPr>
                        <a:t>Anesthesia</a:t>
                      </a:r>
                      <a:endParaRPr lang="en-US" sz="24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anchor="ctr"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en-US" sz="2400" dirty="0" smtClean="0">
                          <a:latin typeface="Franklin Gothic Book"/>
                          <a:cs typeface="Franklin Gothic Book"/>
                        </a:rPr>
                        <a:t>$4,896</a:t>
                      </a:r>
                      <a:endParaRPr lang="en-US" sz="24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en-US" sz="2400" dirty="0" smtClean="0">
                          <a:latin typeface="Franklin Gothic Book"/>
                          <a:cs typeface="Franklin Gothic Book"/>
                        </a:rPr>
                        <a:t>$7,377</a:t>
                      </a:r>
                      <a:endParaRPr lang="en-US" sz="24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en-US" sz="2400" dirty="0" smtClean="0">
                          <a:latin typeface="Franklin Gothic Book"/>
                          <a:cs typeface="Franklin Gothic Book"/>
                        </a:rPr>
                        <a:t>$3,552</a:t>
                      </a:r>
                      <a:endParaRPr lang="en-US" sz="24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8202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Franklin Gothic Book"/>
                          <a:cs typeface="Franklin Gothic Book"/>
                        </a:rPr>
                        <a:t>Neurosurgery</a:t>
                      </a:r>
                      <a:endParaRPr lang="en-US" sz="24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anchor="ctr"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en-US" sz="2400" dirty="0" smtClean="0">
                          <a:latin typeface="Franklin Gothic Book"/>
                          <a:cs typeface="Franklin Gothic Book"/>
                        </a:rPr>
                        <a:t>$4,896</a:t>
                      </a:r>
                      <a:endParaRPr lang="en-US" sz="24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en-US" sz="2400" dirty="0" smtClean="0">
                          <a:latin typeface="Franklin Gothic Book"/>
                          <a:cs typeface="Franklin Gothic Book"/>
                        </a:rPr>
                        <a:t>$31,575</a:t>
                      </a:r>
                      <a:endParaRPr lang="en-US" sz="24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en-US" sz="2400" dirty="0" smtClean="0">
                          <a:latin typeface="Franklin Gothic Book"/>
                          <a:cs typeface="Franklin Gothic Book"/>
                        </a:rPr>
                        <a:t>$23,256</a:t>
                      </a:r>
                      <a:endParaRPr lang="en-US" sz="24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7712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Franklin Gothic Book"/>
                          <a:cs typeface="Franklin Gothic Book"/>
                        </a:rPr>
                        <a:t>OB-GYN$4896</a:t>
                      </a:r>
                      <a:endParaRPr lang="en-US" sz="24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anchor="ctr"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en-US" sz="2400" dirty="0" smtClean="0">
                          <a:latin typeface="Franklin Gothic Book"/>
                          <a:cs typeface="Franklin Gothic Book"/>
                        </a:rPr>
                        <a:t>$4,896</a:t>
                      </a:r>
                      <a:endParaRPr lang="en-US" sz="24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en-US" sz="2400" dirty="0" smtClean="0">
                          <a:latin typeface="Franklin Gothic Book"/>
                          <a:cs typeface="Franklin Gothic Book"/>
                        </a:rPr>
                        <a:t>$36,140</a:t>
                      </a:r>
                      <a:endParaRPr lang="en-US" sz="24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en-US" sz="2400" dirty="0" smtClean="0">
                          <a:latin typeface="Franklin Gothic Book"/>
                          <a:cs typeface="Franklin Gothic Book"/>
                        </a:rPr>
                        <a:t>$14,292</a:t>
                      </a:r>
                      <a:endParaRPr lang="en-US" sz="24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5477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1898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What’s OK in Canada?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88650" y="1171004"/>
            <a:ext cx="8288359" cy="4431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Franklin Gothic Medium"/>
                <a:cs typeface="Franklin Gothic Medium"/>
              </a:rPr>
              <a:t>Compared to the USA…</a:t>
            </a:r>
          </a:p>
          <a:p>
            <a:pPr marL="230188" indent="-230188">
              <a:spcAft>
                <a:spcPts val="1800"/>
              </a:spcAft>
              <a:buFont typeface="Arial"/>
              <a:buChar char="•"/>
            </a:pPr>
            <a:r>
              <a:rPr lang="en-US" sz="2400" dirty="0" smtClean="0">
                <a:latin typeface="Franklin Gothic Book"/>
                <a:cs typeface="Franklin Gothic Book"/>
              </a:rPr>
              <a:t>Life expectancy 2 years longer</a:t>
            </a:r>
          </a:p>
          <a:p>
            <a:pPr marL="230188" indent="-230188">
              <a:spcAft>
                <a:spcPts val="1800"/>
              </a:spcAft>
              <a:buFont typeface="Arial"/>
              <a:buChar char="•"/>
            </a:pPr>
            <a:r>
              <a:rPr lang="en-US" sz="2400" dirty="0" smtClean="0">
                <a:latin typeface="Franklin Gothic Book"/>
                <a:cs typeface="Franklin Gothic Book"/>
              </a:rPr>
              <a:t>Infant deaths 25% lower</a:t>
            </a:r>
          </a:p>
          <a:p>
            <a:pPr marL="230188" indent="-230188">
              <a:spcAft>
                <a:spcPts val="1800"/>
              </a:spcAft>
              <a:buFont typeface="Arial"/>
              <a:buChar char="•"/>
            </a:pPr>
            <a:r>
              <a:rPr lang="en-US" sz="2400" dirty="0" smtClean="0">
                <a:latin typeface="Franklin Gothic Book"/>
                <a:cs typeface="Franklin Gothic Book"/>
              </a:rPr>
              <a:t>Universal comprehensive coverage</a:t>
            </a:r>
          </a:p>
          <a:p>
            <a:pPr marL="230188" indent="-230188">
              <a:spcAft>
                <a:spcPts val="1800"/>
              </a:spcAft>
              <a:buFont typeface="Arial"/>
              <a:buChar char="•"/>
            </a:pPr>
            <a:r>
              <a:rPr lang="en-US" sz="2400" dirty="0" smtClean="0">
                <a:latin typeface="Franklin Gothic Book"/>
                <a:cs typeface="Franklin Gothic Book"/>
              </a:rPr>
              <a:t>More physician visits, hospital care; less bureaucracy</a:t>
            </a:r>
          </a:p>
          <a:p>
            <a:pPr marL="230188" indent="-230188">
              <a:spcAft>
                <a:spcPts val="1800"/>
              </a:spcAft>
              <a:buFont typeface="Arial"/>
              <a:buChar char="•"/>
            </a:pPr>
            <a:r>
              <a:rPr lang="en-US" sz="2400" dirty="0" smtClean="0">
                <a:latin typeface="Franklin Gothic Book"/>
                <a:cs typeface="Franklin Gothic Book"/>
              </a:rPr>
              <a:t>Quality of care equivalent to insured Americans’</a:t>
            </a:r>
          </a:p>
          <a:p>
            <a:pPr marL="230188" indent="-230188">
              <a:spcAft>
                <a:spcPts val="1800"/>
              </a:spcAft>
              <a:buFont typeface="Arial"/>
              <a:buChar char="•"/>
            </a:pPr>
            <a:r>
              <a:rPr lang="en-US" sz="2400" dirty="0" smtClean="0">
                <a:latin typeface="Franklin Gothic Book"/>
                <a:cs typeface="Franklin Gothic Book"/>
              </a:rPr>
              <a:t>Free choice of doctor and hospital</a:t>
            </a:r>
          </a:p>
          <a:p>
            <a:pPr marL="230188" indent="-230188">
              <a:spcAft>
                <a:spcPts val="1800"/>
              </a:spcAft>
              <a:buFont typeface="Arial"/>
              <a:buChar char="•"/>
            </a:pPr>
            <a:r>
              <a:rPr lang="en-US" sz="2400" dirty="0" smtClean="0">
                <a:latin typeface="Franklin Gothic Book"/>
                <a:cs typeface="Franklin Gothic Book"/>
              </a:rPr>
              <a:t>Health spending half of USA level</a:t>
            </a:r>
            <a:endParaRPr lang="en-US" sz="2400" dirty="0">
              <a:latin typeface="Franklin Gothic Book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550674814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1898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What’s the Matter in Canada?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88651" y="1171004"/>
            <a:ext cx="815640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0188" indent="-230188">
              <a:spcAft>
                <a:spcPts val="1800"/>
              </a:spcAft>
              <a:buFont typeface="Arial"/>
              <a:buChar char="•"/>
            </a:pPr>
            <a:r>
              <a:rPr lang="en-US" sz="2400" dirty="0" smtClean="0">
                <a:latin typeface="Franklin Gothic Book"/>
                <a:cs typeface="Franklin Gothic Book"/>
              </a:rPr>
              <a:t>The wealthy lobby for private funding and tax cuts; they resent subsidizing care for others.</a:t>
            </a:r>
          </a:p>
          <a:p>
            <a:pPr marL="230188" indent="-230188">
              <a:spcAft>
                <a:spcPts val="1800"/>
              </a:spcAft>
              <a:buFont typeface="Arial"/>
              <a:buChar char="•"/>
            </a:pPr>
            <a:r>
              <a:rPr lang="en-US" sz="2400" dirty="0" smtClean="0">
                <a:latin typeface="Franklin Gothic Book"/>
                <a:cs typeface="Franklin Gothic Book"/>
              </a:rPr>
              <a:t>Result: government funding cuts (</a:t>
            </a:r>
            <a:r>
              <a:rPr lang="en-US" sz="2400" i="1" dirty="0" smtClean="0">
                <a:latin typeface="Franklin Gothic Book"/>
                <a:cs typeface="Franklin Gothic Book"/>
              </a:rPr>
              <a:t>e.g.</a:t>
            </a:r>
            <a:r>
              <a:rPr lang="en-US" sz="2400" dirty="0" smtClean="0">
                <a:latin typeface="Franklin Gothic Book"/>
                <a:cs typeface="Franklin Gothic Book"/>
              </a:rPr>
              <a:t>, 30% of hospital beds closed during the 1990s) causing dissatisfaction and waits for care.</a:t>
            </a:r>
          </a:p>
          <a:p>
            <a:pPr marL="230188" indent="-230188">
              <a:spcAft>
                <a:spcPts val="1800"/>
              </a:spcAft>
              <a:buFont typeface="Arial"/>
              <a:buChar char="•"/>
            </a:pPr>
            <a:r>
              <a:rPr lang="en-US" sz="2400" dirty="0" smtClean="0">
                <a:latin typeface="Franklin Gothic Book"/>
                <a:cs typeface="Franklin Gothic Book"/>
              </a:rPr>
              <a:t>USA and Canadian firms seek profit opportunities in health care privatization</a:t>
            </a:r>
          </a:p>
          <a:p>
            <a:pPr marL="230188" indent="-230188">
              <a:spcAft>
                <a:spcPts val="1800"/>
              </a:spcAft>
              <a:buFont typeface="Arial"/>
              <a:buChar char="•"/>
            </a:pPr>
            <a:r>
              <a:rPr lang="en-US" sz="2400" dirty="0" smtClean="0">
                <a:latin typeface="Franklin Gothic Book"/>
                <a:cs typeface="Franklin Gothic Book"/>
              </a:rPr>
              <a:t>Conservative foes of public services own many Canadian newspapers</a:t>
            </a:r>
          </a:p>
          <a:p>
            <a:pPr marL="230188" indent="-230188">
              <a:spcAft>
                <a:spcPts val="1800"/>
              </a:spcAft>
              <a:buFont typeface="Arial"/>
              <a:buChar char="•"/>
            </a:pPr>
            <a:r>
              <a:rPr lang="en-US" sz="2400" dirty="0" smtClean="0">
                <a:latin typeface="Franklin Gothic Book"/>
                <a:cs typeface="Franklin Gothic Book"/>
              </a:rPr>
              <a:t>Misleading waiting list surveys by right wing Fraser Institute</a:t>
            </a:r>
            <a:endParaRPr lang="en-US" sz="2400" dirty="0">
              <a:latin typeface="Franklin Gothic Book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2256392908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Rising US Popularity of </a:t>
            </a:r>
            <a:br>
              <a:rPr lang="en-US" dirty="0" smtClean="0"/>
            </a:br>
            <a:r>
              <a:rPr lang="en-US" dirty="0" smtClean="0"/>
              <a:t>National Health Insurance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386937" y="6253249"/>
            <a:ext cx="575706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600" dirty="0" smtClean="0">
                <a:solidFill>
                  <a:schemeClr val="bg2"/>
                </a:solidFill>
                <a:latin typeface="Franklin Gothic Book" pitchFamily="34" charset="0"/>
              </a:rPr>
              <a:t>Source: CBS News / New York Times Poll, Feb. 1, 2009 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354611" y="1411837"/>
            <a:ext cx="44347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Franklin Gothic Medium" pitchFamily="34" charset="0"/>
              </a:rPr>
              <a:t>“Who should provide coverage?”</a:t>
            </a:r>
            <a:endParaRPr lang="en-US" sz="2400" dirty="0">
              <a:latin typeface="Franklin Gothic Medium" pitchFamily="34" charset="0"/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620824760"/>
              </p:ext>
            </p:extLst>
          </p:nvPr>
        </p:nvGraphicFramePr>
        <p:xfrm>
          <a:off x="189257" y="1825751"/>
          <a:ext cx="8676672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91577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graphicEl>
                                              <a:chart seriesIdx="1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2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graphicEl>
                                              <a:chart seriesIdx="2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Chart bld="categoryEl"/>
        </p:bldSub>
      </p:bldGraphic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3688743" y="2904184"/>
            <a:ext cx="5298525" cy="2701943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45000" dist="25000" dir="5400000" rotWithShape="0">
              <a:srgbClr val="000000">
                <a:alpha val="38000"/>
              </a:srgbClr>
            </a:outerShdw>
            <a:softEdge rad="19050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tIns="274320" rtlCol="0" anchor="t"/>
          <a:lstStyle/>
          <a:p>
            <a:pPr algn="ctr"/>
            <a:r>
              <a:rPr lang="en-US" sz="2800" dirty="0" smtClean="0">
                <a:latin typeface="Franklin Gothic Medium"/>
                <a:cs typeface="Franklin Gothic Medium"/>
              </a:rPr>
              <a:t>59% of physicians support NHI</a:t>
            </a:r>
            <a:endParaRPr lang="en-US" sz="2800" dirty="0">
              <a:latin typeface="Franklin Gothic Medium"/>
              <a:cs typeface="Franklin Gothic Medium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Growing Physician Support for NHI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386937" y="6130139"/>
            <a:ext cx="5757065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600" dirty="0" smtClean="0">
                <a:solidFill>
                  <a:schemeClr val="bg2"/>
                </a:solidFill>
                <a:latin typeface="Franklin Gothic Book" pitchFamily="34" charset="0"/>
              </a:rPr>
              <a:t>Surveys of random samples of US physicians</a:t>
            </a:r>
          </a:p>
          <a:p>
            <a:pPr algn="r"/>
            <a:r>
              <a:rPr lang="en-US" sz="1600" dirty="0" smtClean="0">
                <a:solidFill>
                  <a:schemeClr val="bg2"/>
                </a:solidFill>
                <a:latin typeface="Franklin Gothic Book" pitchFamily="34" charset="0"/>
              </a:rPr>
              <a:t>Source: Carroll and Ackerman. Ann </a:t>
            </a:r>
            <a:r>
              <a:rPr lang="en-US" sz="1600" dirty="0" err="1" smtClean="0">
                <a:solidFill>
                  <a:schemeClr val="bg2"/>
                </a:solidFill>
                <a:latin typeface="Franklin Gothic Book" pitchFamily="34" charset="0"/>
              </a:rPr>
              <a:t>Int</a:t>
            </a:r>
            <a:r>
              <a:rPr lang="en-US" sz="1600" dirty="0" smtClean="0">
                <a:solidFill>
                  <a:schemeClr val="bg2"/>
                </a:solidFill>
                <a:latin typeface="Franklin Gothic Book" pitchFamily="34" charset="0"/>
              </a:rPr>
              <a:t> Med 2008;148:566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624513889"/>
              </p:ext>
            </p:extLst>
          </p:nvPr>
        </p:nvGraphicFramePr>
        <p:xfrm>
          <a:off x="105162" y="353032"/>
          <a:ext cx="8841660" cy="5455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62294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graphicEl>
                                              <a:chart seriesIdx="1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2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graphicEl>
                                              <a:chart seriesIdx="2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3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graphicEl>
                                              <a:chart seriesIdx="3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Graphic spid="4" grpId="0">
        <p:bldSub>
          <a:bldChart bld="categoryEl" animBg="0"/>
        </p:bldSub>
      </p:bldGraphic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0" name="Rectangle 2"/>
          <p:cNvSpPr>
            <a:spLocks noGrp="1" noChangeArrowheads="1"/>
          </p:cNvSpPr>
          <p:nvPr>
            <p:ph type="title"/>
          </p:nvPr>
        </p:nvSpPr>
        <p:spPr>
          <a:xfrm>
            <a:off x="173190" y="0"/>
            <a:ext cx="4296752" cy="6019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5400" dirty="0">
                <a:latin typeface="Franklin Gothic Medium"/>
                <a:cs typeface="Franklin Gothic Medium"/>
              </a:rPr>
              <a:t>A National Health Program </a:t>
            </a:r>
            <a:r>
              <a:rPr lang="en-US" sz="6000" dirty="0" smtClean="0">
                <a:latin typeface="Franklin Gothic Medium"/>
                <a:cs typeface="Franklin Gothic Medium"/>
              </a:rPr>
              <a:t/>
            </a:r>
            <a:br>
              <a:rPr lang="en-US" sz="6000" dirty="0" smtClean="0">
                <a:latin typeface="Franklin Gothic Medium"/>
                <a:cs typeface="Franklin Gothic Medium"/>
              </a:rPr>
            </a:br>
            <a:r>
              <a:rPr lang="en-US" sz="4000" dirty="0" smtClean="0">
                <a:latin typeface="Franklin Gothic Medium"/>
                <a:cs typeface="Franklin Gothic Medium"/>
              </a:rPr>
              <a:t>for </a:t>
            </a:r>
            <a:r>
              <a:rPr lang="en-US" sz="4000" dirty="0">
                <a:latin typeface="Franklin Gothic Medium"/>
                <a:cs typeface="Franklin Gothic Medium"/>
              </a:rPr>
              <a:t>the </a:t>
            </a:r>
            <a:r>
              <a:rPr lang="en-US" sz="4000" dirty="0" smtClean="0">
                <a:latin typeface="Franklin Gothic Medium"/>
                <a:cs typeface="Franklin Gothic Medium"/>
              </a:rPr>
              <a:t/>
            </a:r>
            <a:br>
              <a:rPr lang="en-US" sz="4000" dirty="0" smtClean="0">
                <a:latin typeface="Franklin Gothic Medium"/>
                <a:cs typeface="Franklin Gothic Medium"/>
              </a:rPr>
            </a:br>
            <a:r>
              <a:rPr lang="en-US" sz="8800" dirty="0" smtClean="0">
                <a:latin typeface="Franklin Gothic Medium"/>
                <a:cs typeface="Franklin Gothic Medium"/>
              </a:rPr>
              <a:t>USA</a:t>
            </a:r>
            <a:endParaRPr lang="en-US" sz="8800" dirty="0">
              <a:latin typeface="Franklin Gothic Medium"/>
              <a:cs typeface="Franklin Gothic Medium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3254" y="1249271"/>
            <a:ext cx="4695013" cy="3521259"/>
          </a:xfrm>
          <a:prstGeom prst="rect">
            <a:avLst/>
          </a:prstGeom>
          <a:ln>
            <a:solidFill>
              <a:srgbClr val="0033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86884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79129" y="6176637"/>
            <a:ext cx="48648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EBF1DD"/>
                </a:solidFill>
                <a:latin typeface="Franklin Gothic Book"/>
                <a:cs typeface="Franklin Gothic Book"/>
              </a:rPr>
              <a:t>Proposal of the Physicians Working Group for Single Payer NHI</a:t>
            </a:r>
          </a:p>
          <a:p>
            <a:pPr algn="r"/>
            <a:r>
              <a:rPr lang="en-US" sz="1400" dirty="0" smtClean="0">
                <a:solidFill>
                  <a:srgbClr val="EBF1DD"/>
                </a:solidFill>
                <a:latin typeface="Franklin Gothic Book"/>
                <a:cs typeface="Franklin Gothic Book"/>
              </a:rPr>
              <a:t>JAMA 2003;290:798</a:t>
            </a:r>
            <a:endParaRPr lang="en-US" sz="1400" dirty="0">
              <a:solidFill>
                <a:srgbClr val="EBF1DD"/>
              </a:solidFill>
              <a:latin typeface="Franklin Gothic Book"/>
              <a:cs typeface="Franklin Gothic Book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National Health Insurance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88649" y="1352427"/>
            <a:ext cx="8502786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0188" indent="-230188">
              <a:spcAft>
                <a:spcPts val="1800"/>
              </a:spcAft>
              <a:buFont typeface="Arial"/>
              <a:buChar char="•"/>
            </a:pPr>
            <a:r>
              <a:rPr lang="en-US" sz="2400" dirty="0" smtClean="0">
                <a:latin typeface="Franklin Gothic Book"/>
                <a:cs typeface="Franklin Gothic Book"/>
              </a:rPr>
              <a:t>Universal – covers everyone</a:t>
            </a:r>
          </a:p>
          <a:p>
            <a:pPr marL="230188" indent="-230188">
              <a:spcAft>
                <a:spcPts val="1800"/>
              </a:spcAft>
              <a:buFont typeface="Arial"/>
              <a:buChar char="•"/>
            </a:pPr>
            <a:r>
              <a:rPr lang="en-US" sz="2400" dirty="0" smtClean="0">
                <a:latin typeface="Franklin Gothic Book"/>
                <a:cs typeface="Franklin Gothic Book"/>
              </a:rPr>
              <a:t>Comprehensive – all needed care, no co-pays</a:t>
            </a:r>
          </a:p>
          <a:p>
            <a:pPr marL="230188" indent="-230188">
              <a:spcAft>
                <a:spcPts val="1800"/>
              </a:spcAft>
              <a:buFont typeface="Arial"/>
              <a:buChar char="•"/>
            </a:pPr>
            <a:r>
              <a:rPr lang="en-US" sz="2400" dirty="0" smtClean="0">
                <a:latin typeface="Franklin Gothic Book"/>
                <a:cs typeface="Franklin Gothic Book"/>
              </a:rPr>
              <a:t>Single, public payer – simplified reimbursement</a:t>
            </a:r>
          </a:p>
          <a:p>
            <a:pPr marL="230188" indent="-230188">
              <a:spcAft>
                <a:spcPts val="1800"/>
              </a:spcAft>
              <a:buFont typeface="Arial"/>
              <a:buChar char="•"/>
            </a:pPr>
            <a:r>
              <a:rPr lang="en-US" sz="2400" dirty="0" smtClean="0">
                <a:latin typeface="Franklin Gothic Book"/>
                <a:cs typeface="Franklin Gothic Book"/>
              </a:rPr>
              <a:t>No investor-owned HMOs, hospitals, etc.</a:t>
            </a:r>
          </a:p>
          <a:p>
            <a:pPr marL="230188" indent="-230188">
              <a:spcAft>
                <a:spcPts val="1800"/>
              </a:spcAft>
              <a:buFont typeface="Arial"/>
              <a:buChar char="•"/>
            </a:pPr>
            <a:r>
              <a:rPr lang="en-US" sz="2400" dirty="0" smtClean="0">
                <a:latin typeface="Franklin Gothic Book"/>
                <a:cs typeface="Franklin Gothic Book"/>
              </a:rPr>
              <a:t>Improved health planning</a:t>
            </a:r>
          </a:p>
          <a:p>
            <a:pPr marL="230188" indent="-230188">
              <a:spcAft>
                <a:spcPts val="1800"/>
              </a:spcAft>
              <a:buFont typeface="Arial"/>
              <a:buChar char="•"/>
            </a:pPr>
            <a:r>
              <a:rPr lang="en-US" sz="2400" dirty="0" smtClean="0">
                <a:latin typeface="Franklin Gothic Book"/>
                <a:cs typeface="Franklin Gothic Book"/>
              </a:rPr>
              <a:t>Public accountability for quality and cost, but minimal bureaucracy</a:t>
            </a:r>
            <a:endParaRPr lang="en-US" sz="2400" dirty="0">
              <a:latin typeface="Franklin Gothic Book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1664655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PNHP1">
      <a:dk1>
        <a:srgbClr val="003300"/>
      </a:dk1>
      <a:lt1>
        <a:srgbClr val="EBF1DD"/>
      </a:lt1>
      <a:dk2>
        <a:srgbClr val="4F6128"/>
      </a:dk2>
      <a:lt2>
        <a:srgbClr val="EFECF3"/>
      </a:lt2>
      <a:accent1>
        <a:srgbClr val="01A290"/>
      </a:accent1>
      <a:accent2>
        <a:srgbClr val="28476D"/>
      </a:accent2>
      <a:accent3>
        <a:srgbClr val="9E88B8"/>
      </a:accent3>
      <a:accent4>
        <a:srgbClr val="C00000"/>
      </a:accent4>
      <a:accent5>
        <a:srgbClr val="FFC000"/>
      </a:accent5>
      <a:accent6>
        <a:srgbClr val="8CFF8C"/>
      </a:accent6>
      <a:hlink>
        <a:srgbClr val="5F497A"/>
      </a:hlink>
      <a:folHlink>
        <a:srgbClr val="B2A2C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 w="9525" cmpd="sng">
          <a:solidFill>
            <a:schemeClr val="bg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sz="2000" dirty="0">
            <a:latin typeface="Franklin Gothic Medium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NHP1">
    <a:dk1>
      <a:srgbClr val="003300"/>
    </a:dk1>
    <a:lt1>
      <a:srgbClr val="EBF1DD"/>
    </a:lt1>
    <a:dk2>
      <a:srgbClr val="4F6128"/>
    </a:dk2>
    <a:lt2>
      <a:srgbClr val="EFECF3"/>
    </a:lt2>
    <a:accent1>
      <a:srgbClr val="01A290"/>
    </a:accent1>
    <a:accent2>
      <a:srgbClr val="28476D"/>
    </a:accent2>
    <a:accent3>
      <a:srgbClr val="9E88B8"/>
    </a:accent3>
    <a:accent4>
      <a:srgbClr val="C00000"/>
    </a:accent4>
    <a:accent5>
      <a:srgbClr val="FFC000"/>
    </a:accent5>
    <a:accent6>
      <a:srgbClr val="8CFF8C"/>
    </a:accent6>
    <a:hlink>
      <a:srgbClr val="5F497A"/>
    </a:hlink>
    <a:folHlink>
      <a:srgbClr val="B2A2C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Modul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47500"/>
              <a:satMod val="137000"/>
            </a:schemeClr>
          </a:gs>
          <a:gs pos="55000">
            <a:schemeClr val="phClr">
              <a:shade val="69000"/>
              <a:satMod val="137000"/>
            </a:schemeClr>
          </a:gs>
          <a:gs pos="100000">
            <a:schemeClr val="phClr">
              <a:shade val="98000"/>
              <a:satMod val="137000"/>
            </a:schemeClr>
          </a:gs>
        </a:gsLst>
        <a:lin ang="16200000" scaled="0"/>
      </a:gradFill>
    </a:fillStyleLst>
    <a:lnStyleLst>
      <a:ln w="6350" cap="rnd" cmpd="sng" algn="ctr">
        <a:solidFill>
          <a:schemeClr val="phClr">
            <a:shade val="95000"/>
            <a:satMod val="105000"/>
          </a:schemeClr>
        </a:solidFill>
        <a:prstDash val="solid"/>
      </a:ln>
      <a:ln w="48000" cap="flat" cmpd="thickThin" algn="ctr">
        <a:solidFill>
          <a:schemeClr val="phClr"/>
        </a:solidFill>
        <a:prstDash val="solid"/>
      </a:ln>
      <a:ln w="48500" cap="flat" cmpd="thickThin" algn="ctr">
        <a:solidFill>
          <a:schemeClr val="phClr"/>
        </a:solidFill>
        <a:prstDash val="solid"/>
      </a:ln>
    </a:lnStyleLst>
    <a:effectStyleLst>
      <a:effectStyle>
        <a:effectLst>
          <a:outerShdw blurRad="45000" dist="25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PNHP1">
    <a:dk1>
      <a:srgbClr val="003300"/>
    </a:dk1>
    <a:lt1>
      <a:srgbClr val="EBF1DD"/>
    </a:lt1>
    <a:dk2>
      <a:srgbClr val="4F6128"/>
    </a:dk2>
    <a:lt2>
      <a:srgbClr val="EFECF3"/>
    </a:lt2>
    <a:accent1>
      <a:srgbClr val="01A290"/>
    </a:accent1>
    <a:accent2>
      <a:srgbClr val="28476D"/>
    </a:accent2>
    <a:accent3>
      <a:srgbClr val="9E88B8"/>
    </a:accent3>
    <a:accent4>
      <a:srgbClr val="C00000"/>
    </a:accent4>
    <a:accent5>
      <a:srgbClr val="FFC000"/>
    </a:accent5>
    <a:accent6>
      <a:srgbClr val="8CFF8C"/>
    </a:accent6>
    <a:hlink>
      <a:srgbClr val="5F497A"/>
    </a:hlink>
    <a:folHlink>
      <a:srgbClr val="B2A2C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Modul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47500"/>
              <a:satMod val="137000"/>
            </a:schemeClr>
          </a:gs>
          <a:gs pos="55000">
            <a:schemeClr val="phClr">
              <a:shade val="69000"/>
              <a:satMod val="137000"/>
            </a:schemeClr>
          </a:gs>
          <a:gs pos="100000">
            <a:schemeClr val="phClr">
              <a:shade val="98000"/>
              <a:satMod val="137000"/>
            </a:schemeClr>
          </a:gs>
        </a:gsLst>
        <a:lin ang="16200000" scaled="0"/>
      </a:gradFill>
    </a:fillStyleLst>
    <a:lnStyleLst>
      <a:ln w="6350" cap="rnd" cmpd="sng" algn="ctr">
        <a:solidFill>
          <a:schemeClr val="phClr">
            <a:shade val="95000"/>
            <a:satMod val="105000"/>
          </a:schemeClr>
        </a:solidFill>
        <a:prstDash val="solid"/>
      </a:ln>
      <a:ln w="48000" cap="flat" cmpd="thickThin" algn="ctr">
        <a:solidFill>
          <a:schemeClr val="phClr"/>
        </a:solidFill>
        <a:prstDash val="solid"/>
      </a:ln>
      <a:ln w="48500" cap="flat" cmpd="thickThin" algn="ctr">
        <a:solidFill>
          <a:schemeClr val="phClr"/>
        </a:solidFill>
        <a:prstDash val="solid"/>
      </a:ln>
    </a:lnStyleLst>
    <a:effectStyleLst>
      <a:effectStyle>
        <a:effectLst>
          <a:outerShdw blurRad="45000" dist="25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PNHP1">
    <a:dk1>
      <a:srgbClr val="003300"/>
    </a:dk1>
    <a:lt1>
      <a:srgbClr val="EBF1DD"/>
    </a:lt1>
    <a:dk2>
      <a:srgbClr val="4F6128"/>
    </a:dk2>
    <a:lt2>
      <a:srgbClr val="EFECF3"/>
    </a:lt2>
    <a:accent1>
      <a:srgbClr val="01A290"/>
    </a:accent1>
    <a:accent2>
      <a:srgbClr val="28476D"/>
    </a:accent2>
    <a:accent3>
      <a:srgbClr val="9E88B8"/>
    </a:accent3>
    <a:accent4>
      <a:srgbClr val="C00000"/>
    </a:accent4>
    <a:accent5>
      <a:srgbClr val="FFC000"/>
    </a:accent5>
    <a:accent6>
      <a:srgbClr val="8CFF8C"/>
    </a:accent6>
    <a:hlink>
      <a:srgbClr val="5F497A"/>
    </a:hlink>
    <a:folHlink>
      <a:srgbClr val="B2A2C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Modul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47500"/>
              <a:satMod val="137000"/>
            </a:schemeClr>
          </a:gs>
          <a:gs pos="55000">
            <a:schemeClr val="phClr">
              <a:shade val="69000"/>
              <a:satMod val="137000"/>
            </a:schemeClr>
          </a:gs>
          <a:gs pos="100000">
            <a:schemeClr val="phClr">
              <a:shade val="98000"/>
              <a:satMod val="137000"/>
            </a:schemeClr>
          </a:gs>
        </a:gsLst>
        <a:lin ang="16200000" scaled="0"/>
      </a:gradFill>
    </a:fillStyleLst>
    <a:lnStyleLst>
      <a:ln w="6350" cap="rnd" cmpd="sng" algn="ctr">
        <a:solidFill>
          <a:schemeClr val="phClr">
            <a:shade val="95000"/>
            <a:satMod val="105000"/>
          </a:schemeClr>
        </a:solidFill>
        <a:prstDash val="solid"/>
      </a:ln>
      <a:ln w="48000" cap="flat" cmpd="thickThin" algn="ctr">
        <a:solidFill>
          <a:schemeClr val="phClr"/>
        </a:solidFill>
        <a:prstDash val="solid"/>
      </a:ln>
      <a:ln w="48500" cap="flat" cmpd="thickThin" algn="ctr">
        <a:solidFill>
          <a:schemeClr val="phClr"/>
        </a:solidFill>
        <a:prstDash val="solid"/>
      </a:ln>
    </a:lnStyleLst>
    <a:effectStyleLst>
      <a:effectStyle>
        <a:effectLst>
          <a:outerShdw blurRad="45000" dist="25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PNHP1">
    <a:dk1>
      <a:srgbClr val="003300"/>
    </a:dk1>
    <a:lt1>
      <a:srgbClr val="EBF1DD"/>
    </a:lt1>
    <a:dk2>
      <a:srgbClr val="4F6128"/>
    </a:dk2>
    <a:lt2>
      <a:srgbClr val="EFECF3"/>
    </a:lt2>
    <a:accent1>
      <a:srgbClr val="01A290"/>
    </a:accent1>
    <a:accent2>
      <a:srgbClr val="28476D"/>
    </a:accent2>
    <a:accent3>
      <a:srgbClr val="9E88B8"/>
    </a:accent3>
    <a:accent4>
      <a:srgbClr val="C00000"/>
    </a:accent4>
    <a:accent5>
      <a:srgbClr val="FFC000"/>
    </a:accent5>
    <a:accent6>
      <a:srgbClr val="8CFF8C"/>
    </a:accent6>
    <a:hlink>
      <a:srgbClr val="5F497A"/>
    </a:hlink>
    <a:folHlink>
      <a:srgbClr val="B2A2C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Modul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47500"/>
              <a:satMod val="137000"/>
            </a:schemeClr>
          </a:gs>
          <a:gs pos="55000">
            <a:schemeClr val="phClr">
              <a:shade val="69000"/>
              <a:satMod val="137000"/>
            </a:schemeClr>
          </a:gs>
          <a:gs pos="100000">
            <a:schemeClr val="phClr">
              <a:shade val="98000"/>
              <a:satMod val="137000"/>
            </a:schemeClr>
          </a:gs>
        </a:gsLst>
        <a:lin ang="16200000" scaled="0"/>
      </a:gradFill>
    </a:fillStyleLst>
    <a:lnStyleLst>
      <a:ln w="6350" cap="rnd" cmpd="sng" algn="ctr">
        <a:solidFill>
          <a:schemeClr val="phClr">
            <a:shade val="95000"/>
            <a:satMod val="105000"/>
          </a:schemeClr>
        </a:solidFill>
        <a:prstDash val="solid"/>
      </a:ln>
      <a:ln w="48000" cap="flat" cmpd="thickThin" algn="ctr">
        <a:solidFill>
          <a:schemeClr val="phClr"/>
        </a:solidFill>
        <a:prstDash val="solid"/>
      </a:ln>
      <a:ln w="48500" cap="flat" cmpd="thickThin" algn="ctr">
        <a:solidFill>
          <a:schemeClr val="phClr"/>
        </a:solidFill>
        <a:prstDash val="solid"/>
      </a:ln>
    </a:lnStyleLst>
    <a:effectStyleLst>
      <a:effectStyle>
        <a:effectLst>
          <a:outerShdw blurRad="45000" dist="25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PNHP1">
    <a:dk1>
      <a:srgbClr val="003300"/>
    </a:dk1>
    <a:lt1>
      <a:srgbClr val="EBF1DD"/>
    </a:lt1>
    <a:dk2>
      <a:srgbClr val="4F6128"/>
    </a:dk2>
    <a:lt2>
      <a:srgbClr val="EFECF3"/>
    </a:lt2>
    <a:accent1>
      <a:srgbClr val="01A290"/>
    </a:accent1>
    <a:accent2>
      <a:srgbClr val="28476D"/>
    </a:accent2>
    <a:accent3>
      <a:srgbClr val="9E88B8"/>
    </a:accent3>
    <a:accent4>
      <a:srgbClr val="C00000"/>
    </a:accent4>
    <a:accent5>
      <a:srgbClr val="FFC000"/>
    </a:accent5>
    <a:accent6>
      <a:srgbClr val="8CFF8C"/>
    </a:accent6>
    <a:hlink>
      <a:srgbClr val="5F497A"/>
    </a:hlink>
    <a:folHlink>
      <a:srgbClr val="B2A2C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Modul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47500"/>
              <a:satMod val="137000"/>
            </a:schemeClr>
          </a:gs>
          <a:gs pos="55000">
            <a:schemeClr val="phClr">
              <a:shade val="69000"/>
              <a:satMod val="137000"/>
            </a:schemeClr>
          </a:gs>
          <a:gs pos="100000">
            <a:schemeClr val="phClr">
              <a:shade val="98000"/>
              <a:satMod val="137000"/>
            </a:schemeClr>
          </a:gs>
        </a:gsLst>
        <a:lin ang="16200000" scaled="0"/>
      </a:gradFill>
    </a:fillStyleLst>
    <a:lnStyleLst>
      <a:ln w="6350" cap="rnd" cmpd="sng" algn="ctr">
        <a:solidFill>
          <a:schemeClr val="phClr">
            <a:shade val="95000"/>
            <a:satMod val="105000"/>
          </a:schemeClr>
        </a:solidFill>
        <a:prstDash val="solid"/>
      </a:ln>
      <a:ln w="48000" cap="flat" cmpd="thickThin" algn="ctr">
        <a:solidFill>
          <a:schemeClr val="phClr"/>
        </a:solidFill>
        <a:prstDash val="solid"/>
      </a:ln>
      <a:ln w="48500" cap="flat" cmpd="thickThin" algn="ctr">
        <a:solidFill>
          <a:schemeClr val="phClr"/>
        </a:solidFill>
        <a:prstDash val="solid"/>
      </a:ln>
    </a:lnStyleLst>
    <a:effectStyleLst>
      <a:effectStyle>
        <a:effectLst>
          <a:outerShdw blurRad="45000" dist="25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PNHP1">
    <a:dk1>
      <a:srgbClr val="003300"/>
    </a:dk1>
    <a:lt1>
      <a:srgbClr val="EBF1DD"/>
    </a:lt1>
    <a:dk2>
      <a:srgbClr val="4F6128"/>
    </a:dk2>
    <a:lt2>
      <a:srgbClr val="EFECF3"/>
    </a:lt2>
    <a:accent1>
      <a:srgbClr val="01A290"/>
    </a:accent1>
    <a:accent2>
      <a:srgbClr val="28476D"/>
    </a:accent2>
    <a:accent3>
      <a:srgbClr val="9E88B8"/>
    </a:accent3>
    <a:accent4>
      <a:srgbClr val="C00000"/>
    </a:accent4>
    <a:accent5>
      <a:srgbClr val="FFC000"/>
    </a:accent5>
    <a:accent6>
      <a:srgbClr val="8CFF8C"/>
    </a:accent6>
    <a:hlink>
      <a:srgbClr val="5F497A"/>
    </a:hlink>
    <a:folHlink>
      <a:srgbClr val="B2A2C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Modul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47500"/>
              <a:satMod val="137000"/>
            </a:schemeClr>
          </a:gs>
          <a:gs pos="55000">
            <a:schemeClr val="phClr">
              <a:shade val="69000"/>
              <a:satMod val="137000"/>
            </a:schemeClr>
          </a:gs>
          <a:gs pos="100000">
            <a:schemeClr val="phClr">
              <a:shade val="98000"/>
              <a:satMod val="137000"/>
            </a:schemeClr>
          </a:gs>
        </a:gsLst>
        <a:lin ang="16200000" scaled="0"/>
      </a:gradFill>
    </a:fillStyleLst>
    <a:lnStyleLst>
      <a:ln w="6350" cap="rnd" cmpd="sng" algn="ctr">
        <a:solidFill>
          <a:schemeClr val="phClr">
            <a:shade val="95000"/>
            <a:satMod val="105000"/>
          </a:schemeClr>
        </a:solidFill>
        <a:prstDash val="solid"/>
      </a:ln>
      <a:ln w="48000" cap="flat" cmpd="thickThin" algn="ctr">
        <a:solidFill>
          <a:schemeClr val="phClr"/>
        </a:solidFill>
        <a:prstDash val="solid"/>
      </a:ln>
      <a:ln w="48500" cap="flat" cmpd="thickThin" algn="ctr">
        <a:solidFill>
          <a:schemeClr val="phClr"/>
        </a:solidFill>
        <a:prstDash val="solid"/>
      </a:ln>
    </a:lnStyleLst>
    <a:effectStyleLst>
      <a:effectStyle>
        <a:effectLst>
          <a:outerShdw blurRad="45000" dist="25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PNHP1">
    <a:dk1>
      <a:srgbClr val="003300"/>
    </a:dk1>
    <a:lt1>
      <a:srgbClr val="EBF1DD"/>
    </a:lt1>
    <a:dk2>
      <a:srgbClr val="4F6128"/>
    </a:dk2>
    <a:lt2>
      <a:srgbClr val="EFECF3"/>
    </a:lt2>
    <a:accent1>
      <a:srgbClr val="01A290"/>
    </a:accent1>
    <a:accent2>
      <a:srgbClr val="28476D"/>
    </a:accent2>
    <a:accent3>
      <a:srgbClr val="9E88B8"/>
    </a:accent3>
    <a:accent4>
      <a:srgbClr val="C00000"/>
    </a:accent4>
    <a:accent5>
      <a:srgbClr val="FFC000"/>
    </a:accent5>
    <a:accent6>
      <a:srgbClr val="8CFF8C"/>
    </a:accent6>
    <a:hlink>
      <a:srgbClr val="5F497A"/>
    </a:hlink>
    <a:folHlink>
      <a:srgbClr val="B2A2C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Modul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47500"/>
              <a:satMod val="137000"/>
            </a:schemeClr>
          </a:gs>
          <a:gs pos="55000">
            <a:schemeClr val="phClr">
              <a:shade val="69000"/>
              <a:satMod val="137000"/>
            </a:schemeClr>
          </a:gs>
          <a:gs pos="100000">
            <a:schemeClr val="phClr">
              <a:shade val="98000"/>
              <a:satMod val="137000"/>
            </a:schemeClr>
          </a:gs>
        </a:gsLst>
        <a:lin ang="16200000" scaled="0"/>
      </a:gradFill>
    </a:fillStyleLst>
    <a:lnStyleLst>
      <a:ln w="6350" cap="rnd" cmpd="sng" algn="ctr">
        <a:solidFill>
          <a:schemeClr val="phClr">
            <a:shade val="95000"/>
            <a:satMod val="105000"/>
          </a:schemeClr>
        </a:solidFill>
        <a:prstDash val="solid"/>
      </a:ln>
      <a:ln w="48000" cap="flat" cmpd="thickThin" algn="ctr">
        <a:solidFill>
          <a:schemeClr val="phClr"/>
        </a:solidFill>
        <a:prstDash val="solid"/>
      </a:ln>
      <a:ln w="48500" cap="flat" cmpd="thickThin" algn="ctr">
        <a:solidFill>
          <a:schemeClr val="phClr"/>
        </a:solidFill>
        <a:prstDash val="solid"/>
      </a:ln>
    </a:lnStyleLst>
    <a:effectStyleLst>
      <a:effectStyle>
        <a:effectLst>
          <a:outerShdw blurRad="45000" dist="25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PNHP1">
    <a:dk1>
      <a:srgbClr val="003300"/>
    </a:dk1>
    <a:lt1>
      <a:srgbClr val="EBF1DD"/>
    </a:lt1>
    <a:dk2>
      <a:srgbClr val="4F6128"/>
    </a:dk2>
    <a:lt2>
      <a:srgbClr val="EFECF3"/>
    </a:lt2>
    <a:accent1>
      <a:srgbClr val="01A290"/>
    </a:accent1>
    <a:accent2>
      <a:srgbClr val="28476D"/>
    </a:accent2>
    <a:accent3>
      <a:srgbClr val="9E88B8"/>
    </a:accent3>
    <a:accent4>
      <a:srgbClr val="C00000"/>
    </a:accent4>
    <a:accent5>
      <a:srgbClr val="FFC000"/>
    </a:accent5>
    <a:accent6>
      <a:srgbClr val="8CFF8C"/>
    </a:accent6>
    <a:hlink>
      <a:srgbClr val="5F497A"/>
    </a:hlink>
    <a:folHlink>
      <a:srgbClr val="B2A2C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Modul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47500"/>
              <a:satMod val="137000"/>
            </a:schemeClr>
          </a:gs>
          <a:gs pos="55000">
            <a:schemeClr val="phClr">
              <a:shade val="69000"/>
              <a:satMod val="137000"/>
            </a:schemeClr>
          </a:gs>
          <a:gs pos="100000">
            <a:schemeClr val="phClr">
              <a:shade val="98000"/>
              <a:satMod val="137000"/>
            </a:schemeClr>
          </a:gs>
        </a:gsLst>
        <a:lin ang="16200000" scaled="0"/>
      </a:gradFill>
    </a:fillStyleLst>
    <a:lnStyleLst>
      <a:ln w="6350" cap="rnd" cmpd="sng" algn="ctr">
        <a:solidFill>
          <a:schemeClr val="phClr">
            <a:shade val="95000"/>
            <a:satMod val="105000"/>
          </a:schemeClr>
        </a:solidFill>
        <a:prstDash val="solid"/>
      </a:ln>
      <a:ln w="48000" cap="flat" cmpd="thickThin" algn="ctr">
        <a:solidFill>
          <a:schemeClr val="phClr"/>
        </a:solidFill>
        <a:prstDash val="solid"/>
      </a:ln>
      <a:ln w="48500" cap="flat" cmpd="thickThin" algn="ctr">
        <a:solidFill>
          <a:schemeClr val="phClr"/>
        </a:solidFill>
        <a:prstDash val="solid"/>
      </a:ln>
    </a:lnStyleLst>
    <a:effectStyleLst>
      <a:effectStyle>
        <a:effectLst>
          <a:outerShdw blurRad="45000" dist="25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PNHP1">
    <a:dk1>
      <a:srgbClr val="003300"/>
    </a:dk1>
    <a:lt1>
      <a:srgbClr val="EBF1DD"/>
    </a:lt1>
    <a:dk2>
      <a:srgbClr val="4F6128"/>
    </a:dk2>
    <a:lt2>
      <a:srgbClr val="EFECF3"/>
    </a:lt2>
    <a:accent1>
      <a:srgbClr val="01A290"/>
    </a:accent1>
    <a:accent2>
      <a:srgbClr val="28476D"/>
    </a:accent2>
    <a:accent3>
      <a:srgbClr val="9E88B8"/>
    </a:accent3>
    <a:accent4>
      <a:srgbClr val="C00000"/>
    </a:accent4>
    <a:accent5>
      <a:srgbClr val="FFC000"/>
    </a:accent5>
    <a:accent6>
      <a:srgbClr val="8CFF8C"/>
    </a:accent6>
    <a:hlink>
      <a:srgbClr val="5F497A"/>
    </a:hlink>
    <a:folHlink>
      <a:srgbClr val="B2A2C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Modul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47500"/>
              <a:satMod val="137000"/>
            </a:schemeClr>
          </a:gs>
          <a:gs pos="55000">
            <a:schemeClr val="phClr">
              <a:shade val="69000"/>
              <a:satMod val="137000"/>
            </a:schemeClr>
          </a:gs>
          <a:gs pos="100000">
            <a:schemeClr val="phClr">
              <a:shade val="98000"/>
              <a:satMod val="137000"/>
            </a:schemeClr>
          </a:gs>
        </a:gsLst>
        <a:lin ang="16200000" scaled="0"/>
      </a:gradFill>
    </a:fillStyleLst>
    <a:lnStyleLst>
      <a:ln w="6350" cap="rnd" cmpd="sng" algn="ctr">
        <a:solidFill>
          <a:schemeClr val="phClr">
            <a:shade val="95000"/>
            <a:satMod val="105000"/>
          </a:schemeClr>
        </a:solidFill>
        <a:prstDash val="solid"/>
      </a:ln>
      <a:ln w="48000" cap="flat" cmpd="thickThin" algn="ctr">
        <a:solidFill>
          <a:schemeClr val="phClr"/>
        </a:solidFill>
        <a:prstDash val="solid"/>
      </a:ln>
      <a:ln w="48500" cap="flat" cmpd="thickThin" algn="ctr">
        <a:solidFill>
          <a:schemeClr val="phClr"/>
        </a:solidFill>
        <a:prstDash val="solid"/>
      </a:ln>
    </a:lnStyleLst>
    <a:effectStyleLst>
      <a:effectStyle>
        <a:effectLst>
          <a:outerShdw blurRad="45000" dist="25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.xml><?xml version="1.0" encoding="utf-8"?>
<a:themeOverride xmlns:a="http://schemas.openxmlformats.org/drawingml/2006/main">
  <a:clrScheme name="PNHP1">
    <a:dk1>
      <a:srgbClr val="003300"/>
    </a:dk1>
    <a:lt1>
      <a:srgbClr val="EBF1DD"/>
    </a:lt1>
    <a:dk2>
      <a:srgbClr val="4F6128"/>
    </a:dk2>
    <a:lt2>
      <a:srgbClr val="EFECF3"/>
    </a:lt2>
    <a:accent1>
      <a:srgbClr val="01A290"/>
    </a:accent1>
    <a:accent2>
      <a:srgbClr val="28476D"/>
    </a:accent2>
    <a:accent3>
      <a:srgbClr val="9E88B8"/>
    </a:accent3>
    <a:accent4>
      <a:srgbClr val="C00000"/>
    </a:accent4>
    <a:accent5>
      <a:srgbClr val="FFC000"/>
    </a:accent5>
    <a:accent6>
      <a:srgbClr val="8CFF8C"/>
    </a:accent6>
    <a:hlink>
      <a:srgbClr val="5F497A"/>
    </a:hlink>
    <a:folHlink>
      <a:srgbClr val="B2A2C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Modul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47500"/>
              <a:satMod val="137000"/>
            </a:schemeClr>
          </a:gs>
          <a:gs pos="55000">
            <a:schemeClr val="phClr">
              <a:shade val="69000"/>
              <a:satMod val="137000"/>
            </a:schemeClr>
          </a:gs>
          <a:gs pos="100000">
            <a:schemeClr val="phClr">
              <a:shade val="98000"/>
              <a:satMod val="137000"/>
            </a:schemeClr>
          </a:gs>
        </a:gsLst>
        <a:lin ang="16200000" scaled="0"/>
      </a:gradFill>
    </a:fillStyleLst>
    <a:lnStyleLst>
      <a:ln w="6350" cap="rnd" cmpd="sng" algn="ctr">
        <a:solidFill>
          <a:schemeClr val="phClr">
            <a:shade val="95000"/>
            <a:satMod val="105000"/>
          </a:schemeClr>
        </a:solidFill>
        <a:prstDash val="solid"/>
      </a:ln>
      <a:ln w="48000" cap="flat" cmpd="thickThin" algn="ctr">
        <a:solidFill>
          <a:schemeClr val="phClr"/>
        </a:solidFill>
        <a:prstDash val="solid"/>
      </a:ln>
      <a:ln w="48500" cap="flat" cmpd="thickThin" algn="ctr">
        <a:solidFill>
          <a:schemeClr val="phClr"/>
        </a:solidFill>
        <a:prstDash val="solid"/>
      </a:ln>
    </a:lnStyleLst>
    <a:effectStyleLst>
      <a:effectStyle>
        <a:effectLst>
          <a:outerShdw blurRad="45000" dist="25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9.xml><?xml version="1.0" encoding="utf-8"?>
<a:themeOverride xmlns:a="http://schemas.openxmlformats.org/drawingml/2006/main">
  <a:clrScheme name="PNHP1">
    <a:dk1>
      <a:srgbClr val="003300"/>
    </a:dk1>
    <a:lt1>
      <a:srgbClr val="EBF1DD"/>
    </a:lt1>
    <a:dk2>
      <a:srgbClr val="4F6128"/>
    </a:dk2>
    <a:lt2>
      <a:srgbClr val="EFECF3"/>
    </a:lt2>
    <a:accent1>
      <a:srgbClr val="01A290"/>
    </a:accent1>
    <a:accent2>
      <a:srgbClr val="28476D"/>
    </a:accent2>
    <a:accent3>
      <a:srgbClr val="9E88B8"/>
    </a:accent3>
    <a:accent4>
      <a:srgbClr val="C00000"/>
    </a:accent4>
    <a:accent5>
      <a:srgbClr val="FFC000"/>
    </a:accent5>
    <a:accent6>
      <a:srgbClr val="8CFF8C"/>
    </a:accent6>
    <a:hlink>
      <a:srgbClr val="5F497A"/>
    </a:hlink>
    <a:folHlink>
      <a:srgbClr val="B2A2C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Modul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47500"/>
              <a:satMod val="137000"/>
            </a:schemeClr>
          </a:gs>
          <a:gs pos="55000">
            <a:schemeClr val="phClr">
              <a:shade val="69000"/>
              <a:satMod val="137000"/>
            </a:schemeClr>
          </a:gs>
          <a:gs pos="100000">
            <a:schemeClr val="phClr">
              <a:shade val="98000"/>
              <a:satMod val="137000"/>
            </a:schemeClr>
          </a:gs>
        </a:gsLst>
        <a:lin ang="16200000" scaled="0"/>
      </a:gradFill>
    </a:fillStyleLst>
    <a:lnStyleLst>
      <a:ln w="6350" cap="rnd" cmpd="sng" algn="ctr">
        <a:solidFill>
          <a:schemeClr val="phClr">
            <a:shade val="95000"/>
            <a:satMod val="105000"/>
          </a:schemeClr>
        </a:solidFill>
        <a:prstDash val="solid"/>
      </a:ln>
      <a:ln w="48000" cap="flat" cmpd="thickThin" algn="ctr">
        <a:solidFill>
          <a:schemeClr val="phClr"/>
        </a:solidFill>
        <a:prstDash val="solid"/>
      </a:ln>
      <a:ln w="48500" cap="flat" cmpd="thickThin" algn="ctr">
        <a:solidFill>
          <a:schemeClr val="phClr"/>
        </a:solidFill>
        <a:prstDash val="solid"/>
      </a:ln>
    </a:lnStyleLst>
    <a:effectStyleLst>
      <a:effectStyle>
        <a:effectLst>
          <a:outerShdw blurRad="45000" dist="25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PNHP1">
    <a:dk1>
      <a:srgbClr val="003300"/>
    </a:dk1>
    <a:lt1>
      <a:srgbClr val="EBF1DD"/>
    </a:lt1>
    <a:dk2>
      <a:srgbClr val="4F6128"/>
    </a:dk2>
    <a:lt2>
      <a:srgbClr val="EFECF3"/>
    </a:lt2>
    <a:accent1>
      <a:srgbClr val="01A290"/>
    </a:accent1>
    <a:accent2>
      <a:srgbClr val="28476D"/>
    </a:accent2>
    <a:accent3>
      <a:srgbClr val="9E88B8"/>
    </a:accent3>
    <a:accent4>
      <a:srgbClr val="C00000"/>
    </a:accent4>
    <a:accent5>
      <a:srgbClr val="FFC000"/>
    </a:accent5>
    <a:accent6>
      <a:srgbClr val="8CFF8C"/>
    </a:accent6>
    <a:hlink>
      <a:srgbClr val="5F497A"/>
    </a:hlink>
    <a:folHlink>
      <a:srgbClr val="B2A2C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Modul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47500"/>
              <a:satMod val="137000"/>
            </a:schemeClr>
          </a:gs>
          <a:gs pos="55000">
            <a:schemeClr val="phClr">
              <a:shade val="69000"/>
              <a:satMod val="137000"/>
            </a:schemeClr>
          </a:gs>
          <a:gs pos="100000">
            <a:schemeClr val="phClr">
              <a:shade val="98000"/>
              <a:satMod val="137000"/>
            </a:schemeClr>
          </a:gs>
        </a:gsLst>
        <a:lin ang="16200000" scaled="0"/>
      </a:gradFill>
    </a:fillStyleLst>
    <a:lnStyleLst>
      <a:ln w="6350" cap="rnd" cmpd="sng" algn="ctr">
        <a:solidFill>
          <a:schemeClr val="phClr">
            <a:shade val="95000"/>
            <a:satMod val="105000"/>
          </a:schemeClr>
        </a:solidFill>
        <a:prstDash val="solid"/>
      </a:ln>
      <a:ln w="48000" cap="flat" cmpd="thickThin" algn="ctr">
        <a:solidFill>
          <a:schemeClr val="phClr"/>
        </a:solidFill>
        <a:prstDash val="solid"/>
      </a:ln>
      <a:ln w="48500" cap="flat" cmpd="thickThin" algn="ctr">
        <a:solidFill>
          <a:schemeClr val="phClr"/>
        </a:solidFill>
        <a:prstDash val="solid"/>
      </a:ln>
    </a:lnStyleLst>
    <a:effectStyleLst>
      <a:effectStyle>
        <a:effectLst>
          <a:outerShdw blurRad="45000" dist="25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0.xml><?xml version="1.0" encoding="utf-8"?>
<a:themeOverride xmlns:a="http://schemas.openxmlformats.org/drawingml/2006/main">
  <a:clrScheme name="PNHP1">
    <a:dk1>
      <a:srgbClr val="003300"/>
    </a:dk1>
    <a:lt1>
      <a:srgbClr val="EBF1DD"/>
    </a:lt1>
    <a:dk2>
      <a:srgbClr val="4F6128"/>
    </a:dk2>
    <a:lt2>
      <a:srgbClr val="EFECF3"/>
    </a:lt2>
    <a:accent1>
      <a:srgbClr val="01A290"/>
    </a:accent1>
    <a:accent2>
      <a:srgbClr val="28476D"/>
    </a:accent2>
    <a:accent3>
      <a:srgbClr val="9E88B8"/>
    </a:accent3>
    <a:accent4>
      <a:srgbClr val="C00000"/>
    </a:accent4>
    <a:accent5>
      <a:srgbClr val="FFC000"/>
    </a:accent5>
    <a:accent6>
      <a:srgbClr val="8CFF8C"/>
    </a:accent6>
    <a:hlink>
      <a:srgbClr val="5F497A"/>
    </a:hlink>
    <a:folHlink>
      <a:srgbClr val="B2A2C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Modul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47500"/>
              <a:satMod val="137000"/>
            </a:schemeClr>
          </a:gs>
          <a:gs pos="55000">
            <a:schemeClr val="phClr">
              <a:shade val="69000"/>
              <a:satMod val="137000"/>
            </a:schemeClr>
          </a:gs>
          <a:gs pos="100000">
            <a:schemeClr val="phClr">
              <a:shade val="98000"/>
              <a:satMod val="137000"/>
            </a:schemeClr>
          </a:gs>
        </a:gsLst>
        <a:lin ang="16200000" scaled="0"/>
      </a:gradFill>
    </a:fillStyleLst>
    <a:lnStyleLst>
      <a:ln w="6350" cap="rnd" cmpd="sng" algn="ctr">
        <a:solidFill>
          <a:schemeClr val="phClr">
            <a:shade val="95000"/>
            <a:satMod val="105000"/>
          </a:schemeClr>
        </a:solidFill>
        <a:prstDash val="solid"/>
      </a:ln>
      <a:ln w="48000" cap="flat" cmpd="thickThin" algn="ctr">
        <a:solidFill>
          <a:schemeClr val="phClr"/>
        </a:solidFill>
        <a:prstDash val="solid"/>
      </a:ln>
      <a:ln w="48500" cap="flat" cmpd="thickThin" algn="ctr">
        <a:solidFill>
          <a:schemeClr val="phClr"/>
        </a:solidFill>
        <a:prstDash val="solid"/>
      </a:ln>
    </a:lnStyleLst>
    <a:effectStyleLst>
      <a:effectStyle>
        <a:effectLst>
          <a:outerShdw blurRad="45000" dist="25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1.xml><?xml version="1.0" encoding="utf-8"?>
<a:themeOverride xmlns:a="http://schemas.openxmlformats.org/drawingml/2006/main">
  <a:clrScheme name="PNHP1">
    <a:dk1>
      <a:srgbClr val="003300"/>
    </a:dk1>
    <a:lt1>
      <a:srgbClr val="EBF1DD"/>
    </a:lt1>
    <a:dk2>
      <a:srgbClr val="4F6128"/>
    </a:dk2>
    <a:lt2>
      <a:srgbClr val="EFECF3"/>
    </a:lt2>
    <a:accent1>
      <a:srgbClr val="01A290"/>
    </a:accent1>
    <a:accent2>
      <a:srgbClr val="28476D"/>
    </a:accent2>
    <a:accent3>
      <a:srgbClr val="9E88B8"/>
    </a:accent3>
    <a:accent4>
      <a:srgbClr val="C00000"/>
    </a:accent4>
    <a:accent5>
      <a:srgbClr val="FFC000"/>
    </a:accent5>
    <a:accent6>
      <a:srgbClr val="8CFF8C"/>
    </a:accent6>
    <a:hlink>
      <a:srgbClr val="5F497A"/>
    </a:hlink>
    <a:folHlink>
      <a:srgbClr val="B2A2C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Modul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47500"/>
              <a:satMod val="137000"/>
            </a:schemeClr>
          </a:gs>
          <a:gs pos="55000">
            <a:schemeClr val="phClr">
              <a:shade val="69000"/>
              <a:satMod val="137000"/>
            </a:schemeClr>
          </a:gs>
          <a:gs pos="100000">
            <a:schemeClr val="phClr">
              <a:shade val="98000"/>
              <a:satMod val="137000"/>
            </a:schemeClr>
          </a:gs>
        </a:gsLst>
        <a:lin ang="16200000" scaled="0"/>
      </a:gradFill>
    </a:fillStyleLst>
    <a:lnStyleLst>
      <a:ln w="6350" cap="rnd" cmpd="sng" algn="ctr">
        <a:solidFill>
          <a:schemeClr val="phClr">
            <a:shade val="95000"/>
            <a:satMod val="105000"/>
          </a:schemeClr>
        </a:solidFill>
        <a:prstDash val="solid"/>
      </a:ln>
      <a:ln w="48000" cap="flat" cmpd="thickThin" algn="ctr">
        <a:solidFill>
          <a:schemeClr val="phClr"/>
        </a:solidFill>
        <a:prstDash val="solid"/>
      </a:ln>
      <a:ln w="48500" cap="flat" cmpd="thickThin" algn="ctr">
        <a:solidFill>
          <a:schemeClr val="phClr"/>
        </a:solidFill>
        <a:prstDash val="solid"/>
      </a:ln>
    </a:lnStyleLst>
    <a:effectStyleLst>
      <a:effectStyle>
        <a:effectLst>
          <a:outerShdw blurRad="45000" dist="25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2.xml><?xml version="1.0" encoding="utf-8"?>
<a:themeOverride xmlns:a="http://schemas.openxmlformats.org/drawingml/2006/main">
  <a:clrScheme name="PNHP1">
    <a:dk1>
      <a:srgbClr val="003300"/>
    </a:dk1>
    <a:lt1>
      <a:srgbClr val="EBF1DD"/>
    </a:lt1>
    <a:dk2>
      <a:srgbClr val="4F6128"/>
    </a:dk2>
    <a:lt2>
      <a:srgbClr val="EFECF3"/>
    </a:lt2>
    <a:accent1>
      <a:srgbClr val="01A290"/>
    </a:accent1>
    <a:accent2>
      <a:srgbClr val="28476D"/>
    </a:accent2>
    <a:accent3>
      <a:srgbClr val="9E88B8"/>
    </a:accent3>
    <a:accent4>
      <a:srgbClr val="C00000"/>
    </a:accent4>
    <a:accent5>
      <a:srgbClr val="FFC000"/>
    </a:accent5>
    <a:accent6>
      <a:srgbClr val="8CFF8C"/>
    </a:accent6>
    <a:hlink>
      <a:srgbClr val="5F497A"/>
    </a:hlink>
    <a:folHlink>
      <a:srgbClr val="B2A2C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Modul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47500"/>
              <a:satMod val="137000"/>
            </a:schemeClr>
          </a:gs>
          <a:gs pos="55000">
            <a:schemeClr val="phClr">
              <a:shade val="69000"/>
              <a:satMod val="137000"/>
            </a:schemeClr>
          </a:gs>
          <a:gs pos="100000">
            <a:schemeClr val="phClr">
              <a:shade val="98000"/>
              <a:satMod val="137000"/>
            </a:schemeClr>
          </a:gs>
        </a:gsLst>
        <a:lin ang="16200000" scaled="0"/>
      </a:gradFill>
    </a:fillStyleLst>
    <a:lnStyleLst>
      <a:ln w="6350" cap="rnd" cmpd="sng" algn="ctr">
        <a:solidFill>
          <a:schemeClr val="phClr">
            <a:shade val="95000"/>
            <a:satMod val="105000"/>
          </a:schemeClr>
        </a:solidFill>
        <a:prstDash val="solid"/>
      </a:ln>
      <a:ln w="48000" cap="flat" cmpd="thickThin" algn="ctr">
        <a:solidFill>
          <a:schemeClr val="phClr"/>
        </a:solidFill>
        <a:prstDash val="solid"/>
      </a:ln>
      <a:ln w="48500" cap="flat" cmpd="thickThin" algn="ctr">
        <a:solidFill>
          <a:schemeClr val="phClr"/>
        </a:solidFill>
        <a:prstDash val="solid"/>
      </a:ln>
    </a:lnStyleLst>
    <a:effectStyleLst>
      <a:effectStyle>
        <a:effectLst>
          <a:outerShdw blurRad="45000" dist="25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3.xml><?xml version="1.0" encoding="utf-8"?>
<a:themeOverride xmlns:a="http://schemas.openxmlformats.org/drawingml/2006/main">
  <a:clrScheme name="PNHP1">
    <a:dk1>
      <a:srgbClr val="003300"/>
    </a:dk1>
    <a:lt1>
      <a:srgbClr val="EBF1DD"/>
    </a:lt1>
    <a:dk2>
      <a:srgbClr val="4F6128"/>
    </a:dk2>
    <a:lt2>
      <a:srgbClr val="EFECF3"/>
    </a:lt2>
    <a:accent1>
      <a:srgbClr val="01A290"/>
    </a:accent1>
    <a:accent2>
      <a:srgbClr val="28476D"/>
    </a:accent2>
    <a:accent3>
      <a:srgbClr val="9E88B8"/>
    </a:accent3>
    <a:accent4>
      <a:srgbClr val="C00000"/>
    </a:accent4>
    <a:accent5>
      <a:srgbClr val="FFC000"/>
    </a:accent5>
    <a:accent6>
      <a:srgbClr val="8CFF8C"/>
    </a:accent6>
    <a:hlink>
      <a:srgbClr val="5F497A"/>
    </a:hlink>
    <a:folHlink>
      <a:srgbClr val="B2A2C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Modul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47500"/>
              <a:satMod val="137000"/>
            </a:schemeClr>
          </a:gs>
          <a:gs pos="55000">
            <a:schemeClr val="phClr">
              <a:shade val="69000"/>
              <a:satMod val="137000"/>
            </a:schemeClr>
          </a:gs>
          <a:gs pos="100000">
            <a:schemeClr val="phClr">
              <a:shade val="98000"/>
              <a:satMod val="137000"/>
            </a:schemeClr>
          </a:gs>
        </a:gsLst>
        <a:lin ang="16200000" scaled="0"/>
      </a:gradFill>
    </a:fillStyleLst>
    <a:lnStyleLst>
      <a:ln w="6350" cap="rnd" cmpd="sng" algn="ctr">
        <a:solidFill>
          <a:schemeClr val="phClr">
            <a:shade val="95000"/>
            <a:satMod val="105000"/>
          </a:schemeClr>
        </a:solidFill>
        <a:prstDash val="solid"/>
      </a:ln>
      <a:ln w="48000" cap="flat" cmpd="thickThin" algn="ctr">
        <a:solidFill>
          <a:schemeClr val="phClr"/>
        </a:solidFill>
        <a:prstDash val="solid"/>
      </a:ln>
      <a:ln w="48500" cap="flat" cmpd="thickThin" algn="ctr">
        <a:solidFill>
          <a:schemeClr val="phClr"/>
        </a:solidFill>
        <a:prstDash val="solid"/>
      </a:ln>
    </a:lnStyleLst>
    <a:effectStyleLst>
      <a:effectStyle>
        <a:effectLst>
          <a:outerShdw blurRad="45000" dist="25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PNHP1">
    <a:dk1>
      <a:srgbClr val="003300"/>
    </a:dk1>
    <a:lt1>
      <a:srgbClr val="EBF1DD"/>
    </a:lt1>
    <a:dk2>
      <a:srgbClr val="4F6128"/>
    </a:dk2>
    <a:lt2>
      <a:srgbClr val="EFECF3"/>
    </a:lt2>
    <a:accent1>
      <a:srgbClr val="01A290"/>
    </a:accent1>
    <a:accent2>
      <a:srgbClr val="28476D"/>
    </a:accent2>
    <a:accent3>
      <a:srgbClr val="9E88B8"/>
    </a:accent3>
    <a:accent4>
      <a:srgbClr val="C00000"/>
    </a:accent4>
    <a:accent5>
      <a:srgbClr val="FFC000"/>
    </a:accent5>
    <a:accent6>
      <a:srgbClr val="8CFF8C"/>
    </a:accent6>
    <a:hlink>
      <a:srgbClr val="5F497A"/>
    </a:hlink>
    <a:folHlink>
      <a:srgbClr val="B2A2C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Modul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47500"/>
              <a:satMod val="137000"/>
            </a:schemeClr>
          </a:gs>
          <a:gs pos="55000">
            <a:schemeClr val="phClr">
              <a:shade val="69000"/>
              <a:satMod val="137000"/>
            </a:schemeClr>
          </a:gs>
          <a:gs pos="100000">
            <a:schemeClr val="phClr">
              <a:shade val="98000"/>
              <a:satMod val="137000"/>
            </a:schemeClr>
          </a:gs>
        </a:gsLst>
        <a:lin ang="16200000" scaled="0"/>
      </a:gradFill>
    </a:fillStyleLst>
    <a:lnStyleLst>
      <a:ln w="6350" cap="rnd" cmpd="sng" algn="ctr">
        <a:solidFill>
          <a:schemeClr val="phClr">
            <a:shade val="95000"/>
            <a:satMod val="105000"/>
          </a:schemeClr>
        </a:solidFill>
        <a:prstDash val="solid"/>
      </a:ln>
      <a:ln w="48000" cap="flat" cmpd="thickThin" algn="ctr">
        <a:solidFill>
          <a:schemeClr val="phClr"/>
        </a:solidFill>
        <a:prstDash val="solid"/>
      </a:ln>
      <a:ln w="48500" cap="flat" cmpd="thickThin" algn="ctr">
        <a:solidFill>
          <a:schemeClr val="phClr"/>
        </a:solidFill>
        <a:prstDash val="solid"/>
      </a:ln>
    </a:lnStyleLst>
    <a:effectStyleLst>
      <a:effectStyle>
        <a:effectLst>
          <a:outerShdw blurRad="45000" dist="25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PNHP1">
    <a:dk1>
      <a:srgbClr val="003300"/>
    </a:dk1>
    <a:lt1>
      <a:srgbClr val="EBF1DD"/>
    </a:lt1>
    <a:dk2>
      <a:srgbClr val="4F6128"/>
    </a:dk2>
    <a:lt2>
      <a:srgbClr val="EFECF3"/>
    </a:lt2>
    <a:accent1>
      <a:srgbClr val="01A290"/>
    </a:accent1>
    <a:accent2>
      <a:srgbClr val="28476D"/>
    </a:accent2>
    <a:accent3>
      <a:srgbClr val="9E88B8"/>
    </a:accent3>
    <a:accent4>
      <a:srgbClr val="C00000"/>
    </a:accent4>
    <a:accent5>
      <a:srgbClr val="FFC000"/>
    </a:accent5>
    <a:accent6>
      <a:srgbClr val="8CFF8C"/>
    </a:accent6>
    <a:hlink>
      <a:srgbClr val="5F497A"/>
    </a:hlink>
    <a:folHlink>
      <a:srgbClr val="B2A2C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Modul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47500"/>
              <a:satMod val="137000"/>
            </a:schemeClr>
          </a:gs>
          <a:gs pos="55000">
            <a:schemeClr val="phClr">
              <a:shade val="69000"/>
              <a:satMod val="137000"/>
            </a:schemeClr>
          </a:gs>
          <a:gs pos="100000">
            <a:schemeClr val="phClr">
              <a:shade val="98000"/>
              <a:satMod val="137000"/>
            </a:schemeClr>
          </a:gs>
        </a:gsLst>
        <a:lin ang="16200000" scaled="0"/>
      </a:gradFill>
    </a:fillStyleLst>
    <a:lnStyleLst>
      <a:ln w="6350" cap="rnd" cmpd="sng" algn="ctr">
        <a:solidFill>
          <a:schemeClr val="phClr">
            <a:shade val="95000"/>
            <a:satMod val="105000"/>
          </a:schemeClr>
        </a:solidFill>
        <a:prstDash val="solid"/>
      </a:ln>
      <a:ln w="48000" cap="flat" cmpd="thickThin" algn="ctr">
        <a:solidFill>
          <a:schemeClr val="phClr"/>
        </a:solidFill>
        <a:prstDash val="solid"/>
      </a:ln>
      <a:ln w="48500" cap="flat" cmpd="thickThin" algn="ctr">
        <a:solidFill>
          <a:schemeClr val="phClr"/>
        </a:solidFill>
        <a:prstDash val="solid"/>
      </a:ln>
    </a:lnStyleLst>
    <a:effectStyleLst>
      <a:effectStyle>
        <a:effectLst>
          <a:outerShdw blurRad="45000" dist="25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PNHP1">
    <a:dk1>
      <a:srgbClr val="003300"/>
    </a:dk1>
    <a:lt1>
      <a:srgbClr val="EBF1DD"/>
    </a:lt1>
    <a:dk2>
      <a:srgbClr val="4F6128"/>
    </a:dk2>
    <a:lt2>
      <a:srgbClr val="EFECF3"/>
    </a:lt2>
    <a:accent1>
      <a:srgbClr val="01A290"/>
    </a:accent1>
    <a:accent2>
      <a:srgbClr val="28476D"/>
    </a:accent2>
    <a:accent3>
      <a:srgbClr val="9E88B8"/>
    </a:accent3>
    <a:accent4>
      <a:srgbClr val="C00000"/>
    </a:accent4>
    <a:accent5>
      <a:srgbClr val="FFC000"/>
    </a:accent5>
    <a:accent6>
      <a:srgbClr val="8CFF8C"/>
    </a:accent6>
    <a:hlink>
      <a:srgbClr val="5F497A"/>
    </a:hlink>
    <a:folHlink>
      <a:srgbClr val="B2A2C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Modul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47500"/>
              <a:satMod val="137000"/>
            </a:schemeClr>
          </a:gs>
          <a:gs pos="55000">
            <a:schemeClr val="phClr">
              <a:shade val="69000"/>
              <a:satMod val="137000"/>
            </a:schemeClr>
          </a:gs>
          <a:gs pos="100000">
            <a:schemeClr val="phClr">
              <a:shade val="98000"/>
              <a:satMod val="137000"/>
            </a:schemeClr>
          </a:gs>
        </a:gsLst>
        <a:lin ang="16200000" scaled="0"/>
      </a:gradFill>
    </a:fillStyleLst>
    <a:lnStyleLst>
      <a:ln w="6350" cap="rnd" cmpd="sng" algn="ctr">
        <a:solidFill>
          <a:schemeClr val="phClr">
            <a:shade val="95000"/>
            <a:satMod val="105000"/>
          </a:schemeClr>
        </a:solidFill>
        <a:prstDash val="solid"/>
      </a:ln>
      <a:ln w="48000" cap="flat" cmpd="thickThin" algn="ctr">
        <a:solidFill>
          <a:schemeClr val="phClr"/>
        </a:solidFill>
        <a:prstDash val="solid"/>
      </a:ln>
      <a:ln w="48500" cap="flat" cmpd="thickThin" algn="ctr">
        <a:solidFill>
          <a:schemeClr val="phClr"/>
        </a:solidFill>
        <a:prstDash val="solid"/>
      </a:ln>
    </a:lnStyleLst>
    <a:effectStyleLst>
      <a:effectStyle>
        <a:effectLst>
          <a:outerShdw blurRad="45000" dist="25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PNHP1">
    <a:dk1>
      <a:srgbClr val="003300"/>
    </a:dk1>
    <a:lt1>
      <a:srgbClr val="EBF1DD"/>
    </a:lt1>
    <a:dk2>
      <a:srgbClr val="4F6128"/>
    </a:dk2>
    <a:lt2>
      <a:srgbClr val="EFECF3"/>
    </a:lt2>
    <a:accent1>
      <a:srgbClr val="01A290"/>
    </a:accent1>
    <a:accent2>
      <a:srgbClr val="28476D"/>
    </a:accent2>
    <a:accent3>
      <a:srgbClr val="9E88B8"/>
    </a:accent3>
    <a:accent4>
      <a:srgbClr val="C00000"/>
    </a:accent4>
    <a:accent5>
      <a:srgbClr val="FFC000"/>
    </a:accent5>
    <a:accent6>
      <a:srgbClr val="8CFF8C"/>
    </a:accent6>
    <a:hlink>
      <a:srgbClr val="5F497A"/>
    </a:hlink>
    <a:folHlink>
      <a:srgbClr val="B2A2C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Modul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47500"/>
              <a:satMod val="137000"/>
            </a:schemeClr>
          </a:gs>
          <a:gs pos="55000">
            <a:schemeClr val="phClr">
              <a:shade val="69000"/>
              <a:satMod val="137000"/>
            </a:schemeClr>
          </a:gs>
          <a:gs pos="100000">
            <a:schemeClr val="phClr">
              <a:shade val="98000"/>
              <a:satMod val="137000"/>
            </a:schemeClr>
          </a:gs>
        </a:gsLst>
        <a:lin ang="16200000" scaled="0"/>
      </a:gradFill>
    </a:fillStyleLst>
    <a:lnStyleLst>
      <a:ln w="6350" cap="rnd" cmpd="sng" algn="ctr">
        <a:solidFill>
          <a:schemeClr val="phClr">
            <a:shade val="95000"/>
            <a:satMod val="105000"/>
          </a:schemeClr>
        </a:solidFill>
        <a:prstDash val="solid"/>
      </a:ln>
      <a:ln w="48000" cap="flat" cmpd="thickThin" algn="ctr">
        <a:solidFill>
          <a:schemeClr val="phClr"/>
        </a:solidFill>
        <a:prstDash val="solid"/>
      </a:ln>
      <a:ln w="48500" cap="flat" cmpd="thickThin" algn="ctr">
        <a:solidFill>
          <a:schemeClr val="phClr"/>
        </a:solidFill>
        <a:prstDash val="solid"/>
      </a:ln>
    </a:lnStyleLst>
    <a:effectStyleLst>
      <a:effectStyle>
        <a:effectLst>
          <a:outerShdw blurRad="45000" dist="25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PNHP1">
    <a:dk1>
      <a:srgbClr val="003300"/>
    </a:dk1>
    <a:lt1>
      <a:srgbClr val="EBF1DD"/>
    </a:lt1>
    <a:dk2>
      <a:srgbClr val="4F6128"/>
    </a:dk2>
    <a:lt2>
      <a:srgbClr val="EFECF3"/>
    </a:lt2>
    <a:accent1>
      <a:srgbClr val="01A290"/>
    </a:accent1>
    <a:accent2>
      <a:srgbClr val="28476D"/>
    </a:accent2>
    <a:accent3>
      <a:srgbClr val="9E88B8"/>
    </a:accent3>
    <a:accent4>
      <a:srgbClr val="C00000"/>
    </a:accent4>
    <a:accent5>
      <a:srgbClr val="FFC000"/>
    </a:accent5>
    <a:accent6>
      <a:srgbClr val="8CFF8C"/>
    </a:accent6>
    <a:hlink>
      <a:srgbClr val="5F497A"/>
    </a:hlink>
    <a:folHlink>
      <a:srgbClr val="B2A2C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Modul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47500"/>
              <a:satMod val="137000"/>
            </a:schemeClr>
          </a:gs>
          <a:gs pos="55000">
            <a:schemeClr val="phClr">
              <a:shade val="69000"/>
              <a:satMod val="137000"/>
            </a:schemeClr>
          </a:gs>
          <a:gs pos="100000">
            <a:schemeClr val="phClr">
              <a:shade val="98000"/>
              <a:satMod val="137000"/>
            </a:schemeClr>
          </a:gs>
        </a:gsLst>
        <a:lin ang="16200000" scaled="0"/>
      </a:gradFill>
    </a:fillStyleLst>
    <a:lnStyleLst>
      <a:ln w="6350" cap="rnd" cmpd="sng" algn="ctr">
        <a:solidFill>
          <a:schemeClr val="phClr">
            <a:shade val="95000"/>
            <a:satMod val="105000"/>
          </a:schemeClr>
        </a:solidFill>
        <a:prstDash val="solid"/>
      </a:ln>
      <a:ln w="48000" cap="flat" cmpd="thickThin" algn="ctr">
        <a:solidFill>
          <a:schemeClr val="phClr"/>
        </a:solidFill>
        <a:prstDash val="solid"/>
      </a:ln>
      <a:ln w="48500" cap="flat" cmpd="thickThin" algn="ctr">
        <a:solidFill>
          <a:schemeClr val="phClr"/>
        </a:solidFill>
        <a:prstDash val="solid"/>
      </a:ln>
    </a:lnStyleLst>
    <a:effectStyleLst>
      <a:effectStyle>
        <a:effectLst>
          <a:outerShdw blurRad="45000" dist="25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PNHP1">
    <a:dk1>
      <a:srgbClr val="003300"/>
    </a:dk1>
    <a:lt1>
      <a:srgbClr val="EBF1DD"/>
    </a:lt1>
    <a:dk2>
      <a:srgbClr val="4F6128"/>
    </a:dk2>
    <a:lt2>
      <a:srgbClr val="EFECF3"/>
    </a:lt2>
    <a:accent1>
      <a:srgbClr val="01A290"/>
    </a:accent1>
    <a:accent2>
      <a:srgbClr val="28476D"/>
    </a:accent2>
    <a:accent3>
      <a:srgbClr val="9E88B8"/>
    </a:accent3>
    <a:accent4>
      <a:srgbClr val="C00000"/>
    </a:accent4>
    <a:accent5>
      <a:srgbClr val="FFC000"/>
    </a:accent5>
    <a:accent6>
      <a:srgbClr val="8CFF8C"/>
    </a:accent6>
    <a:hlink>
      <a:srgbClr val="5F497A"/>
    </a:hlink>
    <a:folHlink>
      <a:srgbClr val="B2A2C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Modul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47500"/>
              <a:satMod val="137000"/>
            </a:schemeClr>
          </a:gs>
          <a:gs pos="55000">
            <a:schemeClr val="phClr">
              <a:shade val="69000"/>
              <a:satMod val="137000"/>
            </a:schemeClr>
          </a:gs>
          <a:gs pos="100000">
            <a:schemeClr val="phClr">
              <a:shade val="98000"/>
              <a:satMod val="137000"/>
            </a:schemeClr>
          </a:gs>
        </a:gsLst>
        <a:lin ang="16200000" scaled="0"/>
      </a:gradFill>
    </a:fillStyleLst>
    <a:lnStyleLst>
      <a:ln w="6350" cap="rnd" cmpd="sng" algn="ctr">
        <a:solidFill>
          <a:schemeClr val="phClr">
            <a:shade val="95000"/>
            <a:satMod val="105000"/>
          </a:schemeClr>
        </a:solidFill>
        <a:prstDash val="solid"/>
      </a:ln>
      <a:ln w="48000" cap="flat" cmpd="thickThin" algn="ctr">
        <a:solidFill>
          <a:schemeClr val="phClr"/>
        </a:solidFill>
        <a:prstDash val="solid"/>
      </a:ln>
      <a:ln w="48500" cap="flat" cmpd="thickThin" algn="ctr">
        <a:solidFill>
          <a:schemeClr val="phClr"/>
        </a:solidFill>
        <a:prstDash val="solid"/>
      </a:ln>
    </a:lnStyleLst>
    <a:effectStyleLst>
      <a:effectStyle>
        <a:effectLst>
          <a:outerShdw blurRad="45000" dist="25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PNHP1">
    <a:dk1>
      <a:srgbClr val="003300"/>
    </a:dk1>
    <a:lt1>
      <a:srgbClr val="EBF1DD"/>
    </a:lt1>
    <a:dk2>
      <a:srgbClr val="4F6128"/>
    </a:dk2>
    <a:lt2>
      <a:srgbClr val="EFECF3"/>
    </a:lt2>
    <a:accent1>
      <a:srgbClr val="01A290"/>
    </a:accent1>
    <a:accent2>
      <a:srgbClr val="28476D"/>
    </a:accent2>
    <a:accent3>
      <a:srgbClr val="9E88B8"/>
    </a:accent3>
    <a:accent4>
      <a:srgbClr val="C00000"/>
    </a:accent4>
    <a:accent5>
      <a:srgbClr val="FFC000"/>
    </a:accent5>
    <a:accent6>
      <a:srgbClr val="8CFF8C"/>
    </a:accent6>
    <a:hlink>
      <a:srgbClr val="5F497A"/>
    </a:hlink>
    <a:folHlink>
      <a:srgbClr val="B2A2C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Modul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47500"/>
              <a:satMod val="137000"/>
            </a:schemeClr>
          </a:gs>
          <a:gs pos="55000">
            <a:schemeClr val="phClr">
              <a:shade val="69000"/>
              <a:satMod val="137000"/>
            </a:schemeClr>
          </a:gs>
          <a:gs pos="100000">
            <a:schemeClr val="phClr">
              <a:shade val="98000"/>
              <a:satMod val="137000"/>
            </a:schemeClr>
          </a:gs>
        </a:gsLst>
        <a:lin ang="16200000" scaled="0"/>
      </a:gradFill>
    </a:fillStyleLst>
    <a:lnStyleLst>
      <a:ln w="6350" cap="rnd" cmpd="sng" algn="ctr">
        <a:solidFill>
          <a:schemeClr val="phClr">
            <a:shade val="95000"/>
            <a:satMod val="105000"/>
          </a:schemeClr>
        </a:solidFill>
        <a:prstDash val="solid"/>
      </a:ln>
      <a:ln w="48000" cap="flat" cmpd="thickThin" algn="ctr">
        <a:solidFill>
          <a:schemeClr val="phClr"/>
        </a:solidFill>
        <a:prstDash val="solid"/>
      </a:ln>
      <a:ln w="48500" cap="flat" cmpd="thickThin" algn="ctr">
        <a:solidFill>
          <a:schemeClr val="phClr"/>
        </a:solidFill>
        <a:prstDash val="solid"/>
      </a:ln>
    </a:lnStyleLst>
    <a:effectStyleLst>
      <a:effectStyle>
        <a:effectLst>
          <a:outerShdw blurRad="45000" dist="25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70657</TotalTime>
  <Words>3336</Words>
  <Application>Microsoft Office PowerPoint</Application>
  <PresentationFormat>On-screen Show (4:3)</PresentationFormat>
  <Paragraphs>651</Paragraphs>
  <Slides>96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96</vt:i4>
      </vt:variant>
    </vt:vector>
  </HeadingPairs>
  <TitlesOfParts>
    <vt:vector size="97" baseType="lpstr">
      <vt:lpstr>Office Theme</vt:lpstr>
      <vt:lpstr>The Uninsured</vt:lpstr>
      <vt:lpstr>More and More Uninsured Americans</vt:lpstr>
      <vt:lpstr>Shrinking Private Insurance, 1960-2011</vt:lpstr>
      <vt:lpstr>Lack of Insurance  Kills 44,798 US Adults Annually</vt:lpstr>
      <vt:lpstr>Many Specialists Won’t See  Kids With Medicaid</vt:lpstr>
      <vt:lpstr>Under-Insurance</vt:lpstr>
      <vt:lpstr>Increasing Un- and Under- Insurance</vt:lpstr>
      <vt:lpstr>Uninsured and Under-Insured Delay Seeking Care for Heart Attacks</vt:lpstr>
      <vt:lpstr>Most of the Medically Bankrupt Had Coverage Insurance at Illness Onset</vt:lpstr>
      <vt:lpstr>Planning for Retirement?  Don’t Forget Health Care Costs</vt:lpstr>
      <vt:lpstr>Rising  Economic Inequality </vt:lpstr>
      <vt:lpstr>Change in Real Family Income 1979-2011</vt:lpstr>
      <vt:lpstr>Widening Gap in Life Expectancy Between High and Low Earners</vt:lpstr>
      <vt:lpstr>Persistent Racial Inequalities</vt:lpstr>
      <vt:lpstr>Wealth and Income: The White / Minority gap</vt:lpstr>
      <vt:lpstr>Excess Deaths Among African Americans 83,369 fewer would have died in 2000 if racial gap were eliminated </vt:lpstr>
      <vt:lpstr>Blacks Less Likely to Get  Voice Preservation Therapy</vt:lpstr>
      <vt:lpstr>Immigrants Get Little Care</vt:lpstr>
      <vt:lpstr>Rationing Amidst a Surplus  of Care</vt:lpstr>
      <vt:lpstr>Unnecessary Procedures</vt:lpstr>
      <vt:lpstr>22.5% of 111,707 Defibrillator Implants  Were Not Evidence-Based</vt:lpstr>
      <vt:lpstr>Outcomes of New vs. Old Hip/Knee Prosthetic Joints</vt:lpstr>
      <vt:lpstr>Growth of Physicians and Administrators</vt:lpstr>
      <vt:lpstr>Profit-Driven ACO’s: A Cautionary Tale from Medicare HMOs </vt:lpstr>
      <vt:lpstr>Private Medicare Advantage Plans’  High Overhead</vt:lpstr>
      <vt:lpstr>Despite Medicare’s lower overhead,  Enrollment of  Medicare Patients  In Private Plans  Has Grown</vt:lpstr>
      <vt:lpstr>Medicare HMO Enrollment</vt:lpstr>
      <vt:lpstr>A Few Sick People  Account for Most Health Dollars</vt:lpstr>
      <vt:lpstr>Medicare HMOs: The Healthy Go In, The Sick Go Out</vt:lpstr>
      <vt:lpstr>Medicare’s Attempt to  Risk- Adjust HMO Payment</vt:lpstr>
      <vt:lpstr>Risk Adjustment Increased  Medicare HMO Overpayment</vt:lpstr>
      <vt:lpstr>How Could a Medicare HMO  Profit on CHF Patients? </vt:lpstr>
      <vt:lpstr>VA Subsidizes Medicare HMOs Medicare pays the plan, VA delivers the care, nobody pays the VA</vt:lpstr>
      <vt:lpstr>Medicare Overpays HMOs Overpayments Total $283 Billion Since 1985</vt:lpstr>
      <vt:lpstr>ACOs: A Rerun of the HMO Experience?</vt:lpstr>
      <vt:lpstr>High Risk HMO Patients  Fared Poorly in the RAND Experiment</vt:lpstr>
      <vt:lpstr>Investor-Owned HMOs Provide Lower Quality of Care</vt:lpstr>
      <vt:lpstr>For-Profit Medicare HMOs: Worse Quality Rheumatoid Arthritis Care</vt:lpstr>
      <vt:lpstr>HMO CEO’s 2011 Pay </vt:lpstr>
      <vt:lpstr>HMO Overhead, 2012</vt:lpstr>
      <vt:lpstr>Spinning the Research Findings  On ACO Costs</vt:lpstr>
      <vt:lpstr>PowerPoint Presentation</vt:lpstr>
      <vt:lpstr>But Buried in the Text</vt:lpstr>
      <vt:lpstr>ACOs = Medical Practices Owned by  Corporate Oligopolies</vt:lpstr>
      <vt:lpstr>Insurers Morphing into ACOs: Purchases of Clinics and Practices, 2011</vt:lpstr>
      <vt:lpstr>For-Profit HMOs Increasingly Dominant</vt:lpstr>
      <vt:lpstr>Half of Americans Live Where  Population Is Too Low for Competition</vt:lpstr>
      <vt:lpstr>P4P Can Dissociate People From Their Work</vt:lpstr>
      <vt:lpstr>Assumptions Implicit in  “Pay for Performance” (“P4P”)</vt:lpstr>
      <vt:lpstr>Quality Scores Tell More About Patients than Physicians Harvard physicians with poorer/minority patients score low</vt:lpstr>
      <vt:lpstr>Medicare’s Premier Demonstration: A P4P Failure at 252 Hospitals</vt:lpstr>
      <vt:lpstr>Cochrane Review of  “Paying for Performance”</vt:lpstr>
      <vt:lpstr>Extent of For-Profit Ownership</vt:lpstr>
      <vt:lpstr>For-Profit Hospitals’  Death Rates Are 2% Higher</vt:lpstr>
      <vt:lpstr>For-Profit Hospitals Cost 19% More</vt:lpstr>
      <vt:lpstr>For-Profit Dialysis Clinics’  Death Rates Are 9% Higher </vt:lpstr>
      <vt:lpstr>2012 Fraud/Civil Fines  Against Drug Firms</vt:lpstr>
      <vt:lpstr>Mandate Model for Reform: Keeping Private Insurers  In Charge</vt:lpstr>
      <vt:lpstr>The Lancet Put It On Their Cover</vt:lpstr>
      <vt:lpstr>“Mandate” Model for Reform</vt:lpstr>
      <vt:lpstr>PowerPoint Presentation</vt:lpstr>
      <vt:lpstr>Massachusetts:  Requires 70% Actuarial Value Coverage </vt:lpstr>
      <vt:lpstr>Massachusetts Health Reform: Little Impact on Medical Bankruptcy</vt:lpstr>
      <vt:lpstr>Federal Taxpayers Paid for MA’s Reform</vt:lpstr>
      <vt:lpstr>Impact of ACA on the Uninsured</vt:lpstr>
      <vt:lpstr>Example of an ACA Calculation</vt:lpstr>
      <vt:lpstr>Public Money, Private Control</vt:lpstr>
      <vt:lpstr>US Public Spending per Capita  Exceeds Total Spending in Other Nations</vt:lpstr>
      <vt:lpstr>The U.S. Trails Other Nations</vt:lpstr>
      <vt:lpstr>Life Expectancy</vt:lpstr>
      <vt:lpstr>Infant Mortality Deaths in First Year of Life Per 1,000 Live Births</vt:lpstr>
      <vt:lpstr>Maternal Mortality Deaths per 100,000 Live Births</vt:lpstr>
      <vt:lpstr>Smoking Prevalence Percent of population over age 15 who smoke daily</vt:lpstr>
      <vt:lpstr>Hospital Inpatient Days per Capita</vt:lpstr>
      <vt:lpstr>Physician Visits per Capita</vt:lpstr>
      <vt:lpstr>Acute MI Outcomes In-Hospital 30-Day Case-Fatality Rate</vt:lpstr>
      <vt:lpstr>Canada’s National Health Insurance Program</vt:lpstr>
      <vt:lpstr>Minimum Standards for Canada’s Provincial Programs</vt:lpstr>
      <vt:lpstr>% of People with an Unmet Health Need Canadians and US Insured Are Similar</vt:lpstr>
      <vt:lpstr>Infant Mortality</vt:lpstr>
      <vt:lpstr>Health Costs as % of GDP</vt:lpstr>
      <vt:lpstr>US Medicare Coverage  Much Worse than Canada’s</vt:lpstr>
      <vt:lpstr>PowerPoint Presentation</vt:lpstr>
      <vt:lpstr>Hospital Billing and Administration</vt:lpstr>
      <vt:lpstr>Physicians’ Billing and Office Expenses</vt:lpstr>
      <vt:lpstr>Difference in Health Spending</vt:lpstr>
      <vt:lpstr>Few Canadians Seek Care in the US</vt:lpstr>
      <vt:lpstr>Few Canadian Physicians Emigrate</vt:lpstr>
      <vt:lpstr>Canadian Physicians’ Incomes</vt:lpstr>
      <vt:lpstr>Canadian Malpractice Insurance Costs</vt:lpstr>
      <vt:lpstr>What’s OK in Canada?</vt:lpstr>
      <vt:lpstr>What’s the Matter in Canada?</vt:lpstr>
      <vt:lpstr>The Rising US Popularity of  National Health Insurance</vt:lpstr>
      <vt:lpstr>Growing Physician Support for NHI</vt:lpstr>
      <vt:lpstr>A National Health Program  for the  USA</vt:lpstr>
      <vt:lpstr>National Health Insurance</vt:lpstr>
    </vt:vector>
  </TitlesOfParts>
  <Company>Express Scripts,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EWeisbart</dc:creator>
  <cp:lastModifiedBy>Dustin Calliari</cp:lastModifiedBy>
  <cp:revision>1433</cp:revision>
  <dcterms:created xsi:type="dcterms:W3CDTF">2009-10-25T08:48:05Z</dcterms:created>
  <dcterms:modified xsi:type="dcterms:W3CDTF">2012-11-12T20:28:42Z</dcterms:modified>
</cp:coreProperties>
</file>