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92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386878041094097E-2"/>
          <c:y val="2.6171387660346698E-2"/>
          <c:w val="0.52011907201055396"/>
          <c:h val="0.898354350564888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ln>
                <a:solidFill>
                  <a:srgbClr val="003300"/>
                </a:solidFill>
              </a:ln>
            </c:spPr>
          </c:dPt>
          <c:dPt>
            <c:idx val="1"/>
            <c:bubble3D val="0"/>
            <c:spPr>
              <a:ln>
                <a:solidFill>
                  <a:srgbClr val="003300"/>
                </a:solidFill>
              </a:ln>
            </c:spPr>
          </c:dPt>
          <c:dPt>
            <c:idx val="2"/>
            <c:bubble3D val="0"/>
            <c:spPr>
              <a:ln>
                <a:solidFill>
                  <a:srgbClr val="003300"/>
                </a:solidFill>
              </a:ln>
            </c:spPr>
          </c:dPt>
          <c:dPt>
            <c:idx val="3"/>
            <c:bubble3D val="0"/>
            <c:spPr>
              <a:ln>
                <a:solidFill>
                  <a:srgbClr val="003300"/>
                </a:solidFill>
              </a:ln>
            </c:spPr>
          </c:dPt>
          <c:dLbls>
            <c:dLbl>
              <c:idx val="0"/>
              <c:layout>
                <c:manualLayout>
                  <c:x val="5.3454171897320997E-2"/>
                  <c:y val="-1.0243065416925001E-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7.2308541490898395E-2"/>
                  <c:y val="-4.41008385779359E-3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4.7585744481610397E-2"/>
                  <c:y val="-2.59488811128515E-3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0.119437781751471"/>
                  <c:y val="-0.20759104890281199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134143629311475"/>
                  <c:y val="0.21086285546391501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000">
                    <a:solidFill>
                      <a:srgbClr val="003300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28575" cmpd="sng"/>
              </c:spPr>
            </c:leaderLines>
          </c:dLbls>
          <c:cat>
            <c:strRef>
              <c:f>Sheet1!$A$2:$A$6</c:f>
              <c:strCache>
                <c:ptCount val="5"/>
                <c:pt idx="0">
                  <c:v>VA / Military</c:v>
                </c:pt>
                <c:pt idx="1">
                  <c:v>Medicare</c:v>
                </c:pt>
                <c:pt idx="2">
                  <c:v>Medicaid</c:v>
                </c:pt>
                <c:pt idx="3">
                  <c:v>Uninsured</c:v>
                </c:pt>
                <c:pt idx="4">
                  <c:v>Private Insurance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0.02</c:v>
                </c:pt>
                <c:pt idx="1">
                  <c:v>0.1</c:v>
                </c:pt>
                <c:pt idx="2">
                  <c:v>0.05</c:v>
                </c:pt>
                <c:pt idx="3">
                  <c:v>0.22</c:v>
                </c:pt>
                <c:pt idx="4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9804248486673E-2"/>
          <c:y val="4.5373986519785803E-2"/>
          <c:w val="0.87025002274372298"/>
          <c:h val="0.79923345494010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txPr>
              <a:bodyPr/>
              <a:lstStyle/>
              <a:p>
                <a:pPr>
                  <a:defRPr sz="28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Canada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663</c:v>
                </c:pt>
                <c:pt idx="1">
                  <c:v>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97239424"/>
        <c:axId val="97240960"/>
      </c:barChart>
      <c:catAx>
        <c:axId val="97239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97240960"/>
        <c:crosses val="autoZero"/>
        <c:auto val="1"/>
        <c:lblAlgn val="ctr"/>
        <c:lblOffset val="100"/>
        <c:noMultiLvlLbl val="0"/>
      </c:catAx>
      <c:valAx>
        <c:axId val="97240960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97239424"/>
        <c:crosses val="autoZero"/>
        <c:crossBetween val="between"/>
        <c:minorUnit val="2E-3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9804248486673E-2"/>
          <c:y val="4.5373986519785803E-2"/>
          <c:w val="0.89450090176989105"/>
          <c:h val="0.736711085816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10"/>
              <c:layout>
                <c:manualLayout>
                  <c:x val="-1.2702694652046599E-16"/>
                  <c:y val="1.5202282023599901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2702694652046599E-16"/>
                  <c:y val="1.04105872915429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2702694652046599E-16"/>
                  <c:y val="1.33606319825027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</c:numCache>
            </c:numRef>
          </c:cat>
          <c:val>
            <c:numRef>
              <c:f>Sheet1!$B$2:$B$16</c:f>
              <c:numCache>
                <c:formatCode>0</c:formatCode>
                <c:ptCount val="15"/>
                <c:pt idx="0">
                  <c:v>508</c:v>
                </c:pt>
                <c:pt idx="1">
                  <c:v>431</c:v>
                </c:pt>
                <c:pt idx="2">
                  <c:v>249</c:v>
                </c:pt>
                <c:pt idx="3">
                  <c:v>242</c:v>
                </c:pt>
                <c:pt idx="4">
                  <c:v>164</c:v>
                </c:pt>
                <c:pt idx="5">
                  <c:v>275</c:v>
                </c:pt>
                <c:pt idx="6">
                  <c:v>244</c:v>
                </c:pt>
                <c:pt idx="7">
                  <c:v>55</c:v>
                </c:pt>
                <c:pt idx="8">
                  <c:v>-85</c:v>
                </c:pt>
                <c:pt idx="9">
                  <c:v>-61</c:v>
                </c:pt>
                <c:pt idx="10">
                  <c:v>-31</c:v>
                </c:pt>
                <c:pt idx="11">
                  <c:v>-20</c:v>
                </c:pt>
                <c:pt idx="12">
                  <c:v>-107</c:v>
                </c:pt>
                <c:pt idx="13">
                  <c:v>-92</c:v>
                </c:pt>
                <c:pt idx="14">
                  <c:v>-29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97574912"/>
        <c:axId val="97576448"/>
      </c:barChart>
      <c:catAx>
        <c:axId val="9757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8575" cmpd="sng">
            <a:solidFill>
              <a:srgbClr val="060505"/>
            </a:solidFill>
          </a:ln>
        </c:spPr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97576448"/>
        <c:crosses val="autoZero"/>
        <c:auto val="1"/>
        <c:lblAlgn val="ctr"/>
        <c:lblOffset val="100"/>
        <c:tickLblSkip val="2"/>
        <c:noMultiLvlLbl val="0"/>
      </c:catAx>
      <c:valAx>
        <c:axId val="97576448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97574912"/>
        <c:crosses val="autoZero"/>
        <c:crossBetween val="between"/>
        <c:minorUnit val="2E-3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320448874985003E-2"/>
          <c:y val="0.10145662888592"/>
          <c:w val="0.87307915029530603"/>
          <c:h val="0.8712972033253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 Not Support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EBF1D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2002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0.32</c:v>
                </c:pt>
                <c:pt idx="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999999"/>
            </a:solidFill>
            <a:ln>
              <a:solidFill>
                <a:srgbClr val="EBF1D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rgbClr val="060505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2002</c:v>
                </c:pt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>
                  <c:v>0.09</c:v>
                </c:pt>
                <c:pt idx="1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Generally Support</c:v>
                </c:pt>
              </c:strCache>
            </c:strRef>
          </c:tx>
          <c:spPr>
            <a:solidFill>
              <a:srgbClr val="01A290"/>
            </a:solidFill>
            <a:ln>
              <a:solidFill>
                <a:srgbClr val="EBF1D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2002</c:v>
                </c:pt>
              </c:numCache>
            </c:numRef>
          </c:cat>
          <c:val>
            <c:numRef>
              <c:f>Sheet1!$D$2:$D$3</c:f>
              <c:numCache>
                <c:formatCode>0%</c:formatCode>
                <c:ptCount val="2"/>
                <c:pt idx="0">
                  <c:v>0.31</c:v>
                </c:pt>
                <c:pt idx="1">
                  <c:v>0.31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Strongly Support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EBF1D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2002</c:v>
                </c:pt>
              </c:numCache>
            </c:numRef>
          </c:cat>
          <c:val>
            <c:numRef>
              <c:f>Sheet1!$E$2:$E$3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98053120"/>
        <c:axId val="98059008"/>
      </c:barChart>
      <c:catAx>
        <c:axId val="98053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98059008"/>
        <c:crosses val="autoZero"/>
        <c:auto val="1"/>
        <c:lblAlgn val="ctr"/>
        <c:lblOffset val="100"/>
        <c:noMultiLvlLbl val="0"/>
      </c:catAx>
      <c:valAx>
        <c:axId val="980590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980531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701218095028899"/>
          <c:y val="3.27461524346453E-2"/>
          <c:w val="0.82106109918341197"/>
          <c:h val="0.762134406001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0-14</c:v>
                </c:pt>
                <c:pt idx="1">
                  <c:v>15-44</c:v>
                </c:pt>
                <c:pt idx="2">
                  <c:v>45-64</c:v>
                </c:pt>
                <c:pt idx="3">
                  <c:v>&gt;64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16423</c:v>
                </c:pt>
                <c:pt idx="1">
                  <c:v>16057</c:v>
                </c:pt>
                <c:pt idx="2">
                  <c:v>29393</c:v>
                </c:pt>
                <c:pt idx="3">
                  <c:v>822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33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0-14</c:v>
                </c:pt>
                <c:pt idx="1">
                  <c:v>15-44</c:v>
                </c:pt>
                <c:pt idx="2">
                  <c:v>45-64</c:v>
                </c:pt>
                <c:pt idx="3">
                  <c:v>&gt;64</c:v>
                </c:pt>
              </c:strCache>
            </c:strRef>
          </c:cat>
          <c:val>
            <c:numRef>
              <c:f>Sheet1!$C$2:$C$5</c:f>
              <c:numCache>
                <c:formatCode>_(* #,##0_);_(* \(#,##0\);_(* "-"??_);_(@_)</c:formatCode>
                <c:ptCount val="4"/>
                <c:pt idx="0">
                  <c:v>6433</c:v>
                </c:pt>
                <c:pt idx="1">
                  <c:v>18465</c:v>
                </c:pt>
                <c:pt idx="2">
                  <c:v>34401</c:v>
                </c:pt>
                <c:pt idx="3">
                  <c:v>24069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72488832"/>
        <c:axId val="72490368"/>
      </c:barChart>
      <c:catAx>
        <c:axId val="72488832"/>
        <c:scaling>
          <c:orientation val="minMax"/>
        </c:scaling>
        <c:delete val="0"/>
        <c:axPos val="b"/>
        <c:majorTickMark val="out"/>
        <c:minorTickMark val="none"/>
        <c:tickLblPos val="nextTo"/>
        <c:crossAx val="72490368"/>
        <c:crosses val="autoZero"/>
        <c:auto val="1"/>
        <c:lblAlgn val="ctr"/>
        <c:lblOffset val="100"/>
        <c:noMultiLvlLbl val="0"/>
      </c:catAx>
      <c:valAx>
        <c:axId val="72490368"/>
        <c:scaling>
          <c:orientation val="minMax"/>
        </c:scaling>
        <c:delete val="0"/>
        <c:axPos val="l"/>
        <c:majorGridlines>
          <c:spPr>
            <a:ln w="9525" cmpd="sng">
              <a:solidFill>
                <a:schemeClr val="tx1"/>
              </a:solidFill>
              <a:prstDash val="dot"/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crossAx val="72488832"/>
        <c:crosses val="autoZero"/>
        <c:crossBetween val="between"/>
        <c:majorUnit val="10000"/>
      </c:valAx>
      <c:spPr>
        <a:solidFill>
          <a:schemeClr val="bg1"/>
        </a:solidFill>
        <a:ln>
          <a:solidFill>
            <a:srgbClr val="06050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ayout>
        <c:manualLayout>
          <c:xMode val="edge"/>
          <c:yMode val="edge"/>
          <c:x val="0.156685130593859"/>
          <c:y val="0.89720140286699701"/>
          <c:w val="0.71028756895544598"/>
          <c:h val="8.140906490901969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Inappropriate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33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Hysterectomy</c:v>
                </c:pt>
                <c:pt idx="1">
                  <c:v>Bypass 
Surgery</c:v>
                </c:pt>
                <c:pt idx="2">
                  <c:v>Angiography</c:v>
                </c:pt>
                <c:pt idx="3">
                  <c:v>Angioplasty</c:v>
                </c:pt>
                <c:pt idx="4">
                  <c:v>Cataract 
Surgery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0.16</c:v>
                </c:pt>
                <c:pt idx="1">
                  <c:v>0.14000000000000001</c:v>
                </c:pt>
                <c:pt idx="2">
                  <c:v>0.17</c:v>
                </c:pt>
                <c:pt idx="3">
                  <c:v>0.04</c:v>
                </c:pt>
                <c:pt idx="4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Questionable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33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Hysterectomy</c:v>
                </c:pt>
                <c:pt idx="1">
                  <c:v>Bypass 
Surgery</c:v>
                </c:pt>
                <c:pt idx="2">
                  <c:v>Angiography</c:v>
                </c:pt>
                <c:pt idx="3">
                  <c:v>Angioplasty</c:v>
                </c:pt>
                <c:pt idx="4">
                  <c:v>Cataract 
Surgery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0.25</c:v>
                </c:pt>
                <c:pt idx="1">
                  <c:v>0.3</c:v>
                </c:pt>
                <c:pt idx="2">
                  <c:v>0.09</c:v>
                </c:pt>
                <c:pt idx="3">
                  <c:v>0.38</c:v>
                </c:pt>
                <c:pt idx="4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74510720"/>
        <c:axId val="74512256"/>
      </c:barChart>
      <c:catAx>
        <c:axId val="74510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74512256"/>
        <c:crosses val="autoZero"/>
        <c:auto val="1"/>
        <c:lblAlgn val="ctr"/>
        <c:lblOffset val="100"/>
        <c:noMultiLvlLbl val="0"/>
      </c:catAx>
      <c:valAx>
        <c:axId val="745122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74510720"/>
        <c:crosses val="autoZero"/>
        <c:crossBetween val="between"/>
        <c:majorUnit val="0.1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ayout/>
      <c:overlay val="0"/>
      <c:txPr>
        <a:bodyPr/>
        <a:lstStyle/>
        <a:p>
          <a:pPr>
            <a:defRPr>
              <a:latin typeface="Franklin Gothic Book"/>
              <a:cs typeface="Franklin Gothic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5148"/>
            </a:solidFill>
            <a:ln>
              <a:solidFill>
                <a:srgbClr val="003300"/>
              </a:solidFill>
            </a:ln>
          </c:spPr>
          <c:invertIfNegative val="0"/>
          <c:dLbls>
            <c:dLbl>
              <c:idx val="0"/>
              <c:layout>
                <c:manualLayout>
                  <c:x val="-1.8306171731206E-3"/>
                  <c:y val="8.47572019557055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Traditional Medicare</c:v>
                </c:pt>
                <c:pt idx="1">
                  <c:v>Medicare Advantage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147</c:v>
                </c:pt>
                <c:pt idx="1">
                  <c:v>1450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5780480"/>
        <c:axId val="75782016"/>
      </c:barChart>
      <c:catAx>
        <c:axId val="75780480"/>
        <c:scaling>
          <c:orientation val="minMax"/>
        </c:scaling>
        <c:delete val="0"/>
        <c:axPos val="b"/>
        <c:majorTickMark val="out"/>
        <c:minorTickMark val="none"/>
        <c:tickLblPos val="nextTo"/>
        <c:crossAx val="75782016"/>
        <c:crosses val="autoZero"/>
        <c:auto val="1"/>
        <c:lblAlgn val="ctr"/>
        <c:lblOffset val="100"/>
        <c:noMultiLvlLbl val="0"/>
      </c:catAx>
      <c:valAx>
        <c:axId val="75782016"/>
        <c:scaling>
          <c:orientation val="minMax"/>
        </c:scaling>
        <c:delete val="0"/>
        <c:axPos val="l"/>
        <c:majorGridlines/>
        <c:numFmt formatCode="&quot;$&quot;#,##0_);[Red]\(&quot;$&quot;#,##0\)" sourceLinked="0"/>
        <c:majorTickMark val="out"/>
        <c:minorTickMark val="none"/>
        <c:tickLblPos val="nextTo"/>
        <c:crossAx val="75780480"/>
        <c:crosses val="autoZero"/>
        <c:crossBetween val="between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3300"/>
              </a:solidFill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800000"/>
              </a:solidFill>
              <a:ln>
                <a:solidFill>
                  <a:srgbClr val="003300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800000"/>
              </a:solidFill>
              <a:ln>
                <a:solidFill>
                  <a:srgbClr val="003300"/>
                </a:solidFill>
              </a:ln>
            </c:spPr>
          </c:dPt>
          <c:dLbls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0.00%</c:formatCode>
                <c:ptCount val="10"/>
                <c:pt idx="0" formatCode="General">
                  <c:v>0</c:v>
                </c:pt>
                <c:pt idx="1">
                  <c:v>1E-3</c:v>
                </c:pt>
                <c:pt idx="2">
                  <c:v>6.0000000000000001E-3</c:v>
                </c:pt>
                <c:pt idx="3">
                  <c:v>1.2E-2</c:v>
                </c:pt>
                <c:pt idx="4" formatCode="0%">
                  <c:v>0.02</c:v>
                </c:pt>
                <c:pt idx="5">
                  <c:v>3.4000000000000002E-2</c:v>
                </c:pt>
                <c:pt idx="6">
                  <c:v>5.3999999999999999E-2</c:v>
                </c:pt>
                <c:pt idx="7">
                  <c:v>9.0999999999999998E-2</c:v>
                </c:pt>
                <c:pt idx="8">
                  <c:v>0.16500000000000001</c:v>
                </c:pt>
                <c:pt idx="9">
                  <c:v>0.61799999999999999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7509760"/>
        <c:axId val="77511296"/>
      </c:barChart>
      <c:catAx>
        <c:axId val="7750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511296"/>
        <c:crosses val="autoZero"/>
        <c:auto val="1"/>
        <c:lblAlgn val="ctr"/>
        <c:lblOffset val="100"/>
        <c:noMultiLvlLbl val="0"/>
      </c:catAx>
      <c:valAx>
        <c:axId val="7751129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77509760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62394527385402E-2"/>
          <c:y val="3.40282030868896E-2"/>
          <c:w val="0.89397747581703402"/>
          <c:h val="0.73256548472702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P4P Hospitals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3300"/>
              </a:solidFill>
            </a:ln>
          </c:spPr>
          <c:invertIfNegative val="0"/>
          <c:dLbls>
            <c:dLbl>
              <c:idx val="3"/>
              <c:layout>
                <c:manualLayout>
                  <c:x val="0"/>
                  <c:y val="5.68334203933947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CHF</c:v>
                </c:pt>
                <c:pt idx="1">
                  <c:v>AMI</c:v>
                </c:pt>
                <c:pt idx="2">
                  <c:v>Pneumonia</c:v>
                </c:pt>
                <c:pt idx="3">
                  <c:v>CABG</c:v>
                </c:pt>
                <c:pt idx="4">
                  <c:v>All Conditions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4.4999999999999997E-3</c:v>
                </c:pt>
                <c:pt idx="1">
                  <c:v>-1.6500000000000001E-2</c:v>
                </c:pt>
                <c:pt idx="2">
                  <c:v>-1.1599999999999999E-2</c:v>
                </c:pt>
                <c:pt idx="3">
                  <c:v>2.0999999999999999E-3</c:v>
                </c:pt>
                <c:pt idx="4">
                  <c:v>-5.1000000000000004E-3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 Hospitals</c:v>
                </c:pt>
              </c:strCache>
            </c:strRef>
          </c:tx>
          <c:spPr>
            <a:solidFill>
              <a:srgbClr val="005148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CHF</c:v>
                </c:pt>
                <c:pt idx="1">
                  <c:v>AMI</c:v>
                </c:pt>
                <c:pt idx="2">
                  <c:v>Pneumonia</c:v>
                </c:pt>
                <c:pt idx="3">
                  <c:v>CABG</c:v>
                </c:pt>
                <c:pt idx="4">
                  <c:v>All Conditions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3.0999999999999999E-3</c:v>
                </c:pt>
                <c:pt idx="1">
                  <c:v>-1.5800000000000002E-2</c:v>
                </c:pt>
                <c:pt idx="2">
                  <c:v>-1.2800000000000001E-2</c:v>
                </c:pt>
                <c:pt idx="3">
                  <c:v>-2.8E-3</c:v>
                </c:pt>
                <c:pt idx="4">
                  <c:v>-6.6E-3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6671616"/>
        <c:axId val="96673152"/>
      </c:barChart>
      <c:catAx>
        <c:axId val="96671616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 w="57150" cmpd="sng">
            <a:solidFill>
              <a:srgbClr val="060505"/>
            </a:solidFill>
          </a:ln>
        </c:spPr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96673152"/>
        <c:crosses val="autoZero"/>
        <c:auto val="1"/>
        <c:lblAlgn val="ctr"/>
        <c:lblOffset val="100"/>
        <c:noMultiLvlLbl val="0"/>
      </c:catAx>
      <c:valAx>
        <c:axId val="9667315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96671616"/>
        <c:crosses val="autoZero"/>
        <c:crossBetween val="between"/>
        <c:majorUnit val="0.01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overlay val="0"/>
      <c:txPr>
        <a:bodyPr/>
        <a:lstStyle/>
        <a:p>
          <a:pPr>
            <a:defRPr sz="2000">
              <a:latin typeface="Franklin Gothic Book"/>
              <a:cs typeface="Franklin Gothic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39110270278001"/>
          <c:y val="8.4376547708686495E-2"/>
          <c:w val="0.81491479407673895"/>
          <c:h val="0.706808911580786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Japan</c:v>
                </c:pt>
                <c:pt idx="1">
                  <c:v>UK</c:v>
                </c:pt>
                <c:pt idx="2">
                  <c:v>Sweden</c:v>
                </c:pt>
                <c:pt idx="3">
                  <c:v>France</c:v>
                </c:pt>
                <c:pt idx="4">
                  <c:v>Germany</c:v>
                </c:pt>
                <c:pt idx="5">
                  <c:v>Canada</c:v>
                </c:pt>
                <c:pt idx="6">
                  <c:v>US</c:v>
                </c:pt>
              </c:strCache>
            </c:strRef>
          </c:cat>
          <c:val>
            <c:numRef>
              <c:f>Sheet1!$B$2:$B$8</c:f>
              <c:numCache>
                <c:formatCode>_("$"* #,##0_);_("$"* \(#,##0\);_("$"* "-"??_);_(@_)</c:formatCode>
                <c:ptCount val="7"/>
                <c:pt idx="0">
                  <c:v>3040</c:v>
                </c:pt>
                <c:pt idx="1">
                  <c:v>3430</c:v>
                </c:pt>
                <c:pt idx="2">
                  <c:v>3760</c:v>
                </c:pt>
                <c:pt idx="3">
                  <c:v>3970</c:v>
                </c:pt>
                <c:pt idx="4">
                  <c:v>4340</c:v>
                </c:pt>
                <c:pt idx="5">
                  <c:v>4440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 Public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00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Japan</c:v>
                </c:pt>
                <c:pt idx="1">
                  <c:v>UK</c:v>
                </c:pt>
                <c:pt idx="2">
                  <c:v>Sweden</c:v>
                </c:pt>
                <c:pt idx="3">
                  <c:v>France</c:v>
                </c:pt>
                <c:pt idx="4">
                  <c:v>Germany</c:v>
                </c:pt>
                <c:pt idx="5">
                  <c:v>Canada</c:v>
                </c:pt>
                <c:pt idx="6">
                  <c:v>US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6" formatCode="_(&quot;$&quot;* #,##0_);_(&quot;$&quot;* \(#,##0\);_(&quot;$&quot;* &quot;-&quot;??_);_(@_)">
                  <c:v>5290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 Private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6"/>
            <c:invertIfNegative val="0"/>
            <c:bubble3D val="0"/>
            <c:spPr>
              <a:solidFill>
                <a:srgbClr val="800000"/>
              </a:solidFill>
              <a:ln>
                <a:solidFill>
                  <a:srgbClr val="003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Japan</c:v>
                </c:pt>
                <c:pt idx="1">
                  <c:v>UK</c:v>
                </c:pt>
                <c:pt idx="2">
                  <c:v>Sweden</c:v>
                </c:pt>
                <c:pt idx="3">
                  <c:v>France</c:v>
                </c:pt>
                <c:pt idx="4">
                  <c:v>Germany</c:v>
                </c:pt>
                <c:pt idx="5">
                  <c:v>Canada</c:v>
                </c:pt>
                <c:pt idx="6">
                  <c:v>US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_(&quot;$&quot;* #,##0_);_(&quot;$&quot;* \(#,##0\);_(&quot;$&quot;* &quot;-&quot;??_);_(@_)">
                  <c:v>2940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82674048"/>
        <c:axId val="82675584"/>
      </c:barChart>
      <c:catAx>
        <c:axId val="82674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82675584"/>
        <c:crosses val="autoZero"/>
        <c:auto val="1"/>
        <c:lblAlgn val="ctr"/>
        <c:lblOffset val="100"/>
        <c:noMultiLvlLbl val="0"/>
      </c:catAx>
      <c:valAx>
        <c:axId val="82675584"/>
        <c:scaling>
          <c:orientation val="minMax"/>
          <c:max val="10000"/>
        </c:scaling>
        <c:delete val="0"/>
        <c:axPos val="l"/>
        <c:majorGridlines>
          <c:spPr>
            <a:ln>
              <a:solidFill>
                <a:srgbClr val="003300"/>
              </a:solidFill>
              <a:prstDash val="sysDot"/>
            </a:ln>
          </c:spPr>
        </c:majorGridlines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82674048"/>
        <c:crosses val="autoZero"/>
        <c:crossBetween val="between"/>
        <c:majorUnit val="2000"/>
      </c:valAx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overlay val="0"/>
      <c:txPr>
        <a:bodyPr/>
        <a:lstStyle/>
        <a:p>
          <a:pPr>
            <a:defRPr>
              <a:latin typeface="Franklin Gothic Book"/>
              <a:cs typeface="Franklin Gothic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1A290">
                  <a:lumMod val="50000"/>
                </a:srgb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0.0%" sourceLinked="0"/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Canada_x000d_Total</c:v>
                </c:pt>
                <c:pt idx="1">
                  <c:v>USA_x000d_Insured</c:v>
                </c:pt>
                <c:pt idx="2">
                  <c:v>USA_x000d_Uninsured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0.107</c:v>
                </c:pt>
                <c:pt idx="1">
                  <c:v>0.10299999999999999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82705024"/>
        <c:axId val="97321344"/>
      </c:barChart>
      <c:catAx>
        <c:axId val="82705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97321344"/>
        <c:crosses val="autoZero"/>
        <c:auto val="1"/>
        <c:lblAlgn val="ctr"/>
        <c:lblOffset val="100"/>
        <c:noMultiLvlLbl val="0"/>
      </c:catAx>
      <c:valAx>
        <c:axId val="97321344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82705024"/>
        <c:crosses val="autoZero"/>
        <c:crossBetween val="between"/>
        <c:majorUnit val="0.1"/>
        <c:minorUnit val="2E-3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875454815359001"/>
          <c:y val="3.4965034965035002E-2"/>
          <c:w val="0.72725388259188395"/>
          <c:h val="0.75060010381542797"/>
        </c:manualLayout>
      </c:layout>
      <c:lineChart>
        <c:grouping val="standard"/>
        <c:varyColors val="0"/>
        <c:ser>
          <c:idx val="0"/>
          <c:order val="0"/>
          <c:tx>
            <c:v>Canada</c:v>
          </c:tx>
          <c:spPr>
            <a:ln w="76200">
              <a:solidFill>
                <a:schemeClr val="accent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square"/>
            <c:size val="6"/>
            <c:spPr>
              <a:noFill/>
              <a:ln w="5556"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cat>
            <c:numRef>
              <c:f>Sheet1!$A$11:$A$40</c:f>
              <c:numCache>
                <c:formatCode>General</c:formatCod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numCache>
            </c:numRef>
          </c:cat>
          <c:val>
            <c:numRef>
              <c:f>Sheet1!$E$11:$E$40</c:f>
              <c:numCache>
                <c:formatCode>General</c:formatCode>
                <c:ptCount val="30"/>
                <c:pt idx="0">
                  <c:v>0.99991198547999005</c:v>
                </c:pt>
                <c:pt idx="1">
                  <c:v>1.037893778660093</c:v>
                </c:pt>
                <c:pt idx="2">
                  <c:v>1.1242752528324751</c:v>
                </c:pt>
                <c:pt idx="3">
                  <c:v>1.1739492226501671</c:v>
                </c:pt>
                <c:pt idx="4">
                  <c:v>1.1871009199537781</c:v>
                </c:pt>
                <c:pt idx="5">
                  <c:v>1.2285064421876579</c:v>
                </c:pt>
                <c:pt idx="6">
                  <c:v>1.258599485390502</c:v>
                </c:pt>
                <c:pt idx="7">
                  <c:v>1.2811810403642561</c:v>
                </c:pt>
                <c:pt idx="8">
                  <c:v>1.30925343340603</c:v>
                </c:pt>
                <c:pt idx="9">
                  <c:v>1.316436941288232</c:v>
                </c:pt>
                <c:pt idx="10">
                  <c:v>1.3273585801021739</c:v>
                </c:pt>
                <c:pt idx="11">
                  <c:v>1.3711969736684699</c:v>
                </c:pt>
                <c:pt idx="12">
                  <c:v>1.369497384314305</c:v>
                </c:pt>
                <c:pt idx="13">
                  <c:v>1.3275825862816339</c:v>
                </c:pt>
                <c:pt idx="14">
                  <c:v>1.2489122331148199</c:v>
                </c:pt>
                <c:pt idx="15">
                  <c:v>1.213776453796765</c:v>
                </c:pt>
                <c:pt idx="16">
                  <c:v>1.1589437006066861</c:v>
                </c:pt>
                <c:pt idx="17">
                  <c:v>1.1829407060566</c:v>
                </c:pt>
                <c:pt idx="18">
                  <c:v>1.249768223610501</c:v>
                </c:pt>
                <c:pt idx="19">
                  <c:v>1.279986279511605</c:v>
                </c:pt>
                <c:pt idx="20">
                  <c:v>1.2909399129785899</c:v>
                </c:pt>
                <c:pt idx="21">
                  <c:v>1.358240349189948</c:v>
                </c:pt>
                <c:pt idx="22">
                  <c:v>1.4059734514864599</c:v>
                </c:pt>
                <c:pt idx="23">
                  <c:v>1.4616568621264909</c:v>
                </c:pt>
                <c:pt idx="24">
                  <c:v>1.489846565823179</c:v>
                </c:pt>
                <c:pt idx="25">
                  <c:v>1.5095730667682059</c:v>
                </c:pt>
                <c:pt idx="26">
                  <c:v>1.55713804673839</c:v>
                </c:pt>
                <c:pt idx="27">
                  <c:v>1.5668964801158349</c:v>
                </c:pt>
                <c:pt idx="28">
                  <c:v>1.5421505397959621</c:v>
                </c:pt>
                <c:pt idx="29">
                  <c:v>1.648171449359122</c:v>
                </c:pt>
              </c:numCache>
            </c:numRef>
          </c:val>
          <c:smooth val="0"/>
        </c:ser>
        <c:ser>
          <c:idx val="1"/>
          <c:order val="1"/>
          <c:tx>
            <c:v>U.S.</c:v>
          </c:tx>
          <c:spPr>
            <a:ln w="76200">
              <a:solidFill>
                <a:srgbClr val="800000"/>
              </a:solidFill>
              <a:prstDash val="soli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none"/>
          </c:marker>
          <c:cat>
            <c:numRef>
              <c:f>Sheet1!$A$11:$A$40</c:f>
              <c:numCache>
                <c:formatCode>General</c:formatCod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numCache>
            </c:numRef>
          </c:cat>
          <c:val>
            <c:numRef>
              <c:f>Sheet1!$D$11:$D$40</c:f>
              <c:numCache>
                <c:formatCode>"$"#,##0.00_);\("$"#,##0.00\)</c:formatCode>
                <c:ptCount val="30"/>
                <c:pt idx="0">
                  <c:v>0.99999951761660899</c:v>
                </c:pt>
                <c:pt idx="1">
                  <c:v>1.08257827453711</c:v>
                </c:pt>
                <c:pt idx="2">
                  <c:v>1.172551275009388</c:v>
                </c:pt>
                <c:pt idx="3">
                  <c:v>1.2562217479790141</c:v>
                </c:pt>
                <c:pt idx="4">
                  <c:v>1.305163578136795</c:v>
                </c:pt>
                <c:pt idx="5">
                  <c:v>1.386686225551863</c:v>
                </c:pt>
                <c:pt idx="6">
                  <c:v>1.43579307640525</c:v>
                </c:pt>
                <c:pt idx="7">
                  <c:v>1.442439129022087</c:v>
                </c:pt>
                <c:pt idx="8">
                  <c:v>1.4749945863873499</c:v>
                </c:pt>
                <c:pt idx="9">
                  <c:v>1.569914226498627</c:v>
                </c:pt>
                <c:pt idx="10">
                  <c:v>1.615654741913376</c:v>
                </c:pt>
                <c:pt idx="11">
                  <c:v>1.66886092210048</c:v>
                </c:pt>
                <c:pt idx="12">
                  <c:v>1.7825544159301421</c:v>
                </c:pt>
                <c:pt idx="13">
                  <c:v>1.8800752056634951</c:v>
                </c:pt>
                <c:pt idx="14">
                  <c:v>1.9829206738478979</c:v>
                </c:pt>
                <c:pt idx="15">
                  <c:v>2.1285068803663121</c:v>
                </c:pt>
                <c:pt idx="16">
                  <c:v>2.2281024767212161</c:v>
                </c:pt>
                <c:pt idx="17">
                  <c:v>2.3101602182723</c:v>
                </c:pt>
                <c:pt idx="18">
                  <c:v>2.2553844341472509</c:v>
                </c:pt>
                <c:pt idx="19">
                  <c:v>2.182740164262726</c:v>
                </c:pt>
                <c:pt idx="20">
                  <c:v>2.1641182054312251</c:v>
                </c:pt>
                <c:pt idx="21">
                  <c:v>2.306847810219649</c:v>
                </c:pt>
                <c:pt idx="22">
                  <c:v>2.4300857055573828</c:v>
                </c:pt>
                <c:pt idx="23">
                  <c:v>2.4686826209042541</c:v>
                </c:pt>
                <c:pt idx="24">
                  <c:v>2.6030358985867439</c:v>
                </c:pt>
                <c:pt idx="25">
                  <c:v>2.6921050820202801</c:v>
                </c:pt>
                <c:pt idx="26">
                  <c:v>2.7538858200407161</c:v>
                </c:pt>
                <c:pt idx="27">
                  <c:v>2.7858282771832918</c:v>
                </c:pt>
                <c:pt idx="28">
                  <c:v>2.8605098023004301</c:v>
                </c:pt>
                <c:pt idx="29">
                  <c:v>2.9869066260568791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070080"/>
        <c:axId val="97075968"/>
      </c:lineChart>
      <c:catAx>
        <c:axId val="9707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Franklin Gothic Book"/>
                <a:ea typeface="Arial"/>
                <a:cs typeface="Franklin Gothic Book"/>
              </a:defRPr>
            </a:pPr>
            <a:endParaRPr lang="en-US"/>
          </a:p>
        </c:txPr>
        <c:crossAx val="97075968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97075968"/>
        <c:scaling>
          <c:orientation val="minMax"/>
          <c:max val="3.2"/>
          <c:min val="1"/>
        </c:scaling>
        <c:delete val="0"/>
        <c:axPos val="l"/>
        <c:majorGridlines>
          <c:spPr>
            <a:ln w="1852">
              <a:solidFill>
                <a:srgbClr val="003300"/>
              </a:solidFill>
              <a:prstDash val="dot"/>
            </a:ln>
          </c:spPr>
        </c:majorGridlines>
        <c:title>
          <c:tx>
            <c:rich>
              <a:bodyPr rot="0" vert="horz"/>
              <a:lstStyle/>
              <a:p>
                <a:pPr algn="l">
                  <a:defRPr sz="2000" b="0" i="0" u="none" strike="noStrike" baseline="0">
                    <a:solidFill>
                      <a:srgbClr val="000000"/>
                    </a:solidFill>
                    <a:latin typeface="Franklin Gothic Book"/>
                    <a:ea typeface="Arial"/>
                    <a:cs typeface="Franklin Gothic Book"/>
                  </a:defRPr>
                </a:pPr>
                <a:r>
                  <a:rPr lang="en-US" sz="2000" b="0" dirty="0">
                    <a:latin typeface="Franklin Gothic Book"/>
                    <a:cs typeface="Franklin Gothic Book"/>
                  </a:rPr>
                  <a:t>Change in Medicare </a:t>
                </a:r>
                <a:endParaRPr lang="en-US" sz="2000" b="0" dirty="0" smtClean="0">
                  <a:latin typeface="Franklin Gothic Book"/>
                  <a:cs typeface="Franklin Gothic Book"/>
                </a:endParaRPr>
              </a:p>
              <a:p>
                <a:pPr algn="l">
                  <a:defRPr sz="2000" b="0" i="0" u="none" strike="noStrike" baseline="0">
                    <a:solidFill>
                      <a:srgbClr val="000000"/>
                    </a:solidFill>
                    <a:latin typeface="Franklin Gothic Book"/>
                    <a:ea typeface="Arial"/>
                    <a:cs typeface="Franklin Gothic Book"/>
                  </a:defRPr>
                </a:pPr>
                <a:r>
                  <a:rPr lang="en-US" sz="2000" b="0" dirty="0" smtClean="0">
                    <a:latin typeface="Franklin Gothic Book"/>
                    <a:cs typeface="Franklin Gothic Book"/>
                  </a:rPr>
                  <a:t>Cost</a:t>
                </a:r>
                <a:r>
                  <a:rPr lang="en-US" sz="2000" b="0" dirty="0">
                    <a:latin typeface="Franklin Gothic Book"/>
                    <a:cs typeface="Franklin Gothic Book"/>
                  </a:rPr>
                  <a:t>/Senior (1980=1)</a:t>
                </a:r>
              </a:p>
            </c:rich>
          </c:tx>
          <c:layout>
            <c:manualLayout>
              <c:xMode val="edge"/>
              <c:yMode val="edge"/>
              <c:x val="9.2850510677808702E-3"/>
              <c:y val="0.12354312354312399"/>
            </c:manualLayout>
          </c:layout>
          <c:overlay val="0"/>
          <c:spPr>
            <a:noFill/>
            <a:ln w="1481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8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Franklin Gothic Book"/>
                <a:ea typeface="Arial"/>
                <a:cs typeface="Franklin Gothic Book"/>
              </a:defRPr>
            </a:pPr>
            <a:endParaRPr lang="en-US"/>
          </a:p>
        </c:txPr>
        <c:crossAx val="97070080"/>
        <c:crosses val="autoZero"/>
        <c:crossBetween val="between"/>
        <c:majorUnit val="0.5"/>
      </c:valAx>
      <c:spPr>
        <a:solidFill>
          <a:schemeClr val="bg1"/>
        </a:solidFill>
        <a:ln w="9525">
          <a:solidFill>
            <a:srgbClr val="0033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egendEntry>
        <c:idx val="0"/>
        <c:txPr>
          <a:bodyPr/>
          <a:lstStyle/>
          <a:p>
            <a:pPr>
              <a:defRPr sz="2000" b="1" i="0" u="none" strike="noStrike" baseline="0">
                <a:solidFill>
                  <a:srgbClr val="003300"/>
                </a:solidFill>
                <a:latin typeface="Franklin Gothic Book"/>
                <a:ea typeface="Arial"/>
                <a:cs typeface="Franklin Gothic Book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1" i="0" u="none" strike="noStrike" baseline="0">
                <a:solidFill>
                  <a:srgbClr val="003300"/>
                </a:solidFill>
                <a:latin typeface="Franklin Gothic Book"/>
                <a:ea typeface="Arial"/>
                <a:cs typeface="Franklin Gothic Book"/>
              </a:defRPr>
            </a:pPr>
            <a:endParaRPr lang="en-US"/>
          </a:p>
        </c:txPr>
      </c:legendEntry>
      <c:layout>
        <c:manualLayout>
          <c:xMode val="edge"/>
          <c:yMode val="edge"/>
          <c:x val="0.419692379429908"/>
          <c:y val="0.89964677433648799"/>
          <c:w val="0.29932222369827599"/>
          <c:h val="8.1594706257200597E-2"/>
        </c:manualLayout>
      </c:layout>
      <c:overlay val="0"/>
      <c:spPr>
        <a:noFill/>
        <a:ln w="1852">
          <a:noFill/>
          <a:prstDash val="solid"/>
        </a:ln>
      </c:spPr>
      <c:txPr>
        <a:bodyPr/>
        <a:lstStyle/>
        <a:p>
          <a:pPr>
            <a:defRPr sz="2000" b="0" i="0" u="none" strike="noStrike" baseline="0">
              <a:solidFill>
                <a:srgbClr val="003300"/>
              </a:solidFill>
              <a:latin typeface="Franklin Gothic Book"/>
              <a:ea typeface="Arial"/>
              <a:cs typeface="Franklin Gothic Book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4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EB47F-D139-3F45-8CA8-3049D3801D6A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B5859-6F76-DB44-BFA6-5B922B2E0DCC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000" dirty="0" smtClean="0">
              <a:latin typeface="Franklin Gothic Book"/>
              <a:cs typeface="Franklin Gothic Book"/>
            </a:rPr>
            <a:t>UnitedHealth bought Monarch Healthcare – a Pioneer Medicare ACO with 2,300 physicians 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8BB3FD6F-6721-0D4D-A9BF-9255138585EC}" type="parTrans" cxnId="{1C28C41B-78EB-FF49-89F3-7B216B96DD03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B3789B28-94D9-FE4B-B509-3993BC77D014}" type="sibTrans" cxnId="{1C28C41B-78EB-FF49-89F3-7B216B96DD03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24193663-DDA9-8F40-9E3A-816B1E53068E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000" smtClean="0">
              <a:latin typeface="Franklin Gothic Book"/>
              <a:cs typeface="Franklin Gothic Book"/>
            </a:rPr>
            <a:t>Wellpoint paid $800 million for CareMore – a chain of 28 clinics with employed physicians</a:t>
          </a:r>
          <a:endParaRPr lang="en-US" sz="2000">
            <a:latin typeface="Franklin Gothic Book"/>
            <a:cs typeface="Franklin Gothic Book"/>
          </a:endParaRPr>
        </a:p>
      </dgm:t>
    </dgm:pt>
    <dgm:pt modelId="{0C9D1B6C-8B09-1442-A42A-67293160CFCA}" type="parTrans" cxnId="{6460D48C-FE3F-CF44-97F4-9F09BEF490D1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390D324B-CF97-4C4F-AEB7-09C08F0745D3}" type="sibTrans" cxnId="{6460D48C-FE3F-CF44-97F4-9F09BEF490D1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B2DA4C56-E140-3443-BA3A-49C64C9C2274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000" dirty="0" smtClean="0">
              <a:latin typeface="Franklin Gothic Book"/>
              <a:cs typeface="Franklin Gothic Book"/>
            </a:rPr>
            <a:t>Humana purchased </a:t>
          </a:r>
          <a:r>
            <a:rPr lang="en-US" sz="2000" dirty="0" err="1" smtClean="0">
              <a:latin typeface="Franklin Gothic Book"/>
              <a:cs typeface="Franklin Gothic Book"/>
            </a:rPr>
            <a:t>SeniorBridge</a:t>
          </a:r>
          <a:r>
            <a:rPr lang="en-US" sz="2000" dirty="0" smtClean="0">
              <a:latin typeface="Franklin Gothic Book"/>
              <a:cs typeface="Franklin Gothic Book"/>
            </a:rPr>
            <a:t> – an in-home care manager with 1500 providers - and Concentra for $790 million – an urgent care and occupational health clinic firm 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A5F7C4DD-3548-C641-BA2A-C1AE74ACBD69}" type="parTrans" cxnId="{F70922FA-AFC3-AC4C-8395-DEAD801C00B5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2B564B11-C5CF-CF48-9397-299487554458}" type="sibTrans" cxnId="{F70922FA-AFC3-AC4C-8395-DEAD801C00B5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C73E69B5-5226-8642-BA64-B83B4C236B03}" type="pres">
      <dgm:prSet presAssocID="{DCAEB47F-D139-3F45-8CA8-3049D3801D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166102-7D45-3D43-B072-E95B5692BB7E}" type="pres">
      <dgm:prSet presAssocID="{1C5B5859-6F76-DB44-BFA6-5B922B2E0DCC}" presName="composite" presStyleCnt="0"/>
      <dgm:spPr/>
    </dgm:pt>
    <dgm:pt modelId="{2AAAF65E-01EF-5745-9A2F-2EBD8FE2D486}" type="pres">
      <dgm:prSet presAssocID="{1C5B5859-6F76-DB44-BFA6-5B922B2E0DCC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06DFD-F71A-E54F-AB78-561BFFA48950}" type="pres">
      <dgm:prSet presAssocID="{1C5B5859-6F76-DB44-BFA6-5B922B2E0DCC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D45E5F7-8C3B-B645-BB10-E4C4CC82643C}" type="pres">
      <dgm:prSet presAssocID="{B3789B28-94D9-FE4B-B509-3993BC77D014}" presName="sibTrans" presStyleCnt="0"/>
      <dgm:spPr/>
    </dgm:pt>
    <dgm:pt modelId="{AEC3CE2B-41F0-EF44-9E43-CB8EA6E4D67F}" type="pres">
      <dgm:prSet presAssocID="{24193663-DDA9-8F40-9E3A-816B1E53068E}" presName="composite" presStyleCnt="0"/>
      <dgm:spPr/>
    </dgm:pt>
    <dgm:pt modelId="{57987D12-40AA-F341-A388-7B4F94928F46}" type="pres">
      <dgm:prSet presAssocID="{24193663-DDA9-8F40-9E3A-816B1E53068E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20A03-2FDD-3742-84EF-B54C56BCD754}" type="pres">
      <dgm:prSet presAssocID="{24193663-DDA9-8F40-9E3A-816B1E53068E}" presName="rect2" presStyleLbl="fgImgPlace1" presStyleIdx="1" presStyleCnt="3" custScaleY="99894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3C734A5-526C-9042-9D24-0C3B1063BA81}" type="pres">
      <dgm:prSet presAssocID="{390D324B-CF97-4C4F-AEB7-09C08F0745D3}" presName="sibTrans" presStyleCnt="0"/>
      <dgm:spPr/>
    </dgm:pt>
    <dgm:pt modelId="{888B9FE4-A393-F647-889C-B3162BC085CA}" type="pres">
      <dgm:prSet presAssocID="{B2DA4C56-E140-3443-BA3A-49C64C9C2274}" presName="composite" presStyleCnt="0"/>
      <dgm:spPr/>
    </dgm:pt>
    <dgm:pt modelId="{A51E422A-8B25-484C-83D4-73C9A8D9623A}" type="pres">
      <dgm:prSet presAssocID="{B2DA4C56-E140-3443-BA3A-49C64C9C2274}" presName="rect1" presStyleLbl="trAlignAcc1" presStyleIdx="2" presStyleCnt="3" custScaleX="147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E9DCC-56A0-7544-BEA8-746BBB53E9F2}" type="pres">
      <dgm:prSet presAssocID="{B2DA4C56-E140-3443-BA3A-49C64C9C2274}" presName="rect2" presStyleLbl="fgImgPlace1" presStyleIdx="2" presStyleCnt="3" custLinFactX="-2066" custLinFactNeighborX="-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</dgm:ptLst>
  <dgm:cxnLst>
    <dgm:cxn modelId="{1C28C41B-78EB-FF49-89F3-7B216B96DD03}" srcId="{DCAEB47F-D139-3F45-8CA8-3049D3801D6A}" destId="{1C5B5859-6F76-DB44-BFA6-5B922B2E0DCC}" srcOrd="0" destOrd="0" parTransId="{8BB3FD6F-6721-0D4D-A9BF-9255138585EC}" sibTransId="{B3789B28-94D9-FE4B-B509-3993BC77D014}"/>
    <dgm:cxn modelId="{E67A6637-BC21-443A-89C7-A9ED35E6CAAD}" type="presOf" srcId="{B2DA4C56-E140-3443-BA3A-49C64C9C2274}" destId="{A51E422A-8B25-484C-83D4-73C9A8D9623A}" srcOrd="0" destOrd="0" presId="urn:microsoft.com/office/officeart/2008/layout/PictureStrips"/>
    <dgm:cxn modelId="{F70922FA-AFC3-AC4C-8395-DEAD801C00B5}" srcId="{DCAEB47F-D139-3F45-8CA8-3049D3801D6A}" destId="{B2DA4C56-E140-3443-BA3A-49C64C9C2274}" srcOrd="2" destOrd="0" parTransId="{A5F7C4DD-3548-C641-BA2A-C1AE74ACBD69}" sibTransId="{2B564B11-C5CF-CF48-9397-299487554458}"/>
    <dgm:cxn modelId="{D8DFE5E9-C282-48FC-84C3-44E2E204EAC3}" type="presOf" srcId="{DCAEB47F-D139-3F45-8CA8-3049D3801D6A}" destId="{C73E69B5-5226-8642-BA64-B83B4C236B03}" srcOrd="0" destOrd="0" presId="urn:microsoft.com/office/officeart/2008/layout/PictureStrips"/>
    <dgm:cxn modelId="{6460D48C-FE3F-CF44-97F4-9F09BEF490D1}" srcId="{DCAEB47F-D139-3F45-8CA8-3049D3801D6A}" destId="{24193663-DDA9-8F40-9E3A-816B1E53068E}" srcOrd="1" destOrd="0" parTransId="{0C9D1B6C-8B09-1442-A42A-67293160CFCA}" sibTransId="{390D324B-CF97-4C4F-AEB7-09C08F0745D3}"/>
    <dgm:cxn modelId="{8FF6940E-8C30-4829-AAA4-D9A1273FAB97}" type="presOf" srcId="{1C5B5859-6F76-DB44-BFA6-5B922B2E0DCC}" destId="{2AAAF65E-01EF-5745-9A2F-2EBD8FE2D486}" srcOrd="0" destOrd="0" presId="urn:microsoft.com/office/officeart/2008/layout/PictureStrips"/>
    <dgm:cxn modelId="{0E501457-F91C-43EC-97E3-BB4C297D4977}" type="presOf" srcId="{24193663-DDA9-8F40-9E3A-816B1E53068E}" destId="{57987D12-40AA-F341-A388-7B4F94928F46}" srcOrd="0" destOrd="0" presId="urn:microsoft.com/office/officeart/2008/layout/PictureStrips"/>
    <dgm:cxn modelId="{5B1DF304-29E5-434D-BEE2-2BC3DDC31428}" type="presParOf" srcId="{C73E69B5-5226-8642-BA64-B83B4C236B03}" destId="{62166102-7D45-3D43-B072-E95B5692BB7E}" srcOrd="0" destOrd="0" presId="urn:microsoft.com/office/officeart/2008/layout/PictureStrips"/>
    <dgm:cxn modelId="{2205F27B-E220-449B-BA24-4FC556CFC8CC}" type="presParOf" srcId="{62166102-7D45-3D43-B072-E95B5692BB7E}" destId="{2AAAF65E-01EF-5745-9A2F-2EBD8FE2D486}" srcOrd="0" destOrd="0" presId="urn:microsoft.com/office/officeart/2008/layout/PictureStrips"/>
    <dgm:cxn modelId="{6416A86C-27FC-4317-B437-973B53EA213D}" type="presParOf" srcId="{62166102-7D45-3D43-B072-E95B5692BB7E}" destId="{A4D06DFD-F71A-E54F-AB78-561BFFA48950}" srcOrd="1" destOrd="0" presId="urn:microsoft.com/office/officeart/2008/layout/PictureStrips"/>
    <dgm:cxn modelId="{78C3FB0A-7918-4C80-AE11-30B13B7FE809}" type="presParOf" srcId="{C73E69B5-5226-8642-BA64-B83B4C236B03}" destId="{2D45E5F7-8C3B-B645-BB10-E4C4CC82643C}" srcOrd="1" destOrd="0" presId="urn:microsoft.com/office/officeart/2008/layout/PictureStrips"/>
    <dgm:cxn modelId="{E94210CD-47EF-431D-8843-1B4AEE79637D}" type="presParOf" srcId="{C73E69B5-5226-8642-BA64-B83B4C236B03}" destId="{AEC3CE2B-41F0-EF44-9E43-CB8EA6E4D67F}" srcOrd="2" destOrd="0" presId="urn:microsoft.com/office/officeart/2008/layout/PictureStrips"/>
    <dgm:cxn modelId="{DA5F2728-C4F8-4BD3-BB59-897178E043AF}" type="presParOf" srcId="{AEC3CE2B-41F0-EF44-9E43-CB8EA6E4D67F}" destId="{57987D12-40AA-F341-A388-7B4F94928F46}" srcOrd="0" destOrd="0" presId="urn:microsoft.com/office/officeart/2008/layout/PictureStrips"/>
    <dgm:cxn modelId="{EB2B2CFD-E403-40CC-B3F3-C1FA184677E1}" type="presParOf" srcId="{AEC3CE2B-41F0-EF44-9E43-CB8EA6E4D67F}" destId="{C8920A03-2FDD-3742-84EF-B54C56BCD754}" srcOrd="1" destOrd="0" presId="urn:microsoft.com/office/officeart/2008/layout/PictureStrips"/>
    <dgm:cxn modelId="{E379AD22-6A51-46DE-A738-57308089BB0F}" type="presParOf" srcId="{C73E69B5-5226-8642-BA64-B83B4C236B03}" destId="{43C734A5-526C-9042-9D24-0C3B1063BA81}" srcOrd="3" destOrd="0" presId="urn:microsoft.com/office/officeart/2008/layout/PictureStrips"/>
    <dgm:cxn modelId="{EB21DC8E-8762-484C-9EC5-0532D245690C}" type="presParOf" srcId="{C73E69B5-5226-8642-BA64-B83B4C236B03}" destId="{888B9FE4-A393-F647-889C-B3162BC085CA}" srcOrd="4" destOrd="0" presId="urn:microsoft.com/office/officeart/2008/layout/PictureStrips"/>
    <dgm:cxn modelId="{31CB4D55-A042-4B12-82AA-2F0B58A05801}" type="presParOf" srcId="{888B9FE4-A393-F647-889C-B3162BC085CA}" destId="{A51E422A-8B25-484C-83D4-73C9A8D9623A}" srcOrd="0" destOrd="0" presId="urn:microsoft.com/office/officeart/2008/layout/PictureStrips"/>
    <dgm:cxn modelId="{BEB89BA5-A4B8-41DE-9860-10E8031FA381}" type="presParOf" srcId="{888B9FE4-A393-F647-889C-B3162BC085CA}" destId="{5FEE9DCC-56A0-7544-BEA8-746BBB53E9F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325492-B35B-B54F-9C89-D30A40642BA0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A311E-2554-0F42-89AA-C5696F660F8F}">
      <dgm:prSet custT="1"/>
      <dgm:spPr>
        <a:solidFill>
          <a:srgbClr val="005148"/>
        </a:solidFill>
        <a:ln>
          <a:solidFill>
            <a:srgbClr val="005148"/>
          </a:solidFill>
        </a:ln>
      </dgm:spPr>
      <dgm:t>
        <a:bodyPr/>
        <a:lstStyle/>
        <a:p>
          <a:pPr rtl="0"/>
          <a:r>
            <a:rPr lang="en-US" sz="2000" dirty="0" smtClean="0">
              <a:latin typeface="Franklin Gothic Book"/>
              <a:cs typeface="Franklin Gothic Book"/>
            </a:rPr>
            <a:t>1. Performance can be accurately ascertained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805BBC53-64D9-3147-9A21-D4FC6A846CE3}" type="parTrans" cxnId="{24CC3EDA-E254-AC4A-A5D7-F5AB07F7C069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F9A22346-4B11-E74B-BB5F-DEF3C2F85FE3}" type="sibTrans" cxnId="{24CC3EDA-E254-AC4A-A5D7-F5AB07F7C069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3E6522BA-6CF0-F143-A190-450417A88AF0}">
      <dgm:prSet custT="1"/>
      <dgm:spPr>
        <a:solidFill>
          <a:srgbClr val="005148"/>
        </a:solidFill>
        <a:ln>
          <a:solidFill>
            <a:srgbClr val="005148"/>
          </a:solidFill>
        </a:ln>
      </dgm:spPr>
      <dgm:t>
        <a:bodyPr/>
        <a:lstStyle/>
        <a:p>
          <a:pPr rtl="0"/>
          <a:r>
            <a:rPr lang="en-US" sz="2000" dirty="0" smtClean="0">
              <a:latin typeface="Franklin Gothic Book"/>
              <a:cs typeface="Franklin Gothic Book"/>
            </a:rPr>
            <a:t>2. Individual variation is caused by variation in motivation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B6B754F4-BFA2-D840-90A4-FBCEB0F446D5}" type="parTrans" cxnId="{F2ABB759-A081-B44C-8F3B-EC79577964F9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860A26A9-84F1-CC4A-A190-7776C5A77303}" type="sibTrans" cxnId="{F2ABB759-A081-B44C-8F3B-EC79577964F9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02FA57CC-A3E0-3D4F-A98E-94D9D4F6A617}">
      <dgm:prSet custT="1"/>
      <dgm:spPr>
        <a:solidFill>
          <a:srgbClr val="005148"/>
        </a:solidFill>
        <a:ln>
          <a:solidFill>
            <a:srgbClr val="005148"/>
          </a:solidFill>
        </a:ln>
      </dgm:spPr>
      <dgm:t>
        <a:bodyPr/>
        <a:lstStyle/>
        <a:p>
          <a:pPr rtl="0"/>
          <a:r>
            <a:rPr lang="en-US" sz="2000" dirty="0" smtClean="0">
              <a:latin typeface="Franklin Gothic Book"/>
              <a:cs typeface="Franklin Gothic Book"/>
            </a:rPr>
            <a:t>3. Financial incentives will add to intrinsic motivation 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0001018E-4536-D948-99AB-8AB12EB1CB4A}" type="parTrans" cxnId="{0482734C-B047-F047-8840-676492260606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B688497E-7615-BF47-940B-98583C0CD083}" type="sibTrans" cxnId="{0482734C-B047-F047-8840-676492260606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B5D8AA5C-D75F-2941-8C9D-2DA53C045E05}">
      <dgm:prSet custT="1"/>
      <dgm:spPr>
        <a:solidFill>
          <a:srgbClr val="005148"/>
        </a:solidFill>
        <a:ln>
          <a:solidFill>
            <a:srgbClr val="005148"/>
          </a:solidFill>
        </a:ln>
      </dgm:spPr>
      <dgm:t>
        <a:bodyPr/>
        <a:lstStyle/>
        <a:p>
          <a:pPr rtl="0"/>
          <a:r>
            <a:rPr lang="en-US" sz="2000" dirty="0" smtClean="0">
              <a:latin typeface="Franklin Gothic Book"/>
              <a:cs typeface="Franklin Gothic Book"/>
            </a:rPr>
            <a:t>4. Current payment system is too simple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D6CB124F-C33B-4449-AC53-6FEB6FF2ECA7}" type="parTrans" cxnId="{B33581E5-D444-774F-856C-1E87D4D4C538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0CE11D6E-C91F-F549-9EF8-B39070080BE3}" type="sibTrans" cxnId="{B33581E5-D444-774F-856C-1E87D4D4C538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7C6C02E6-5DB7-0B48-9FC1-E677948D342F}">
      <dgm:prSet custT="1"/>
      <dgm:spPr>
        <a:solidFill>
          <a:srgbClr val="005148"/>
        </a:solidFill>
        <a:ln>
          <a:solidFill>
            <a:srgbClr val="005148"/>
          </a:solidFill>
        </a:ln>
      </dgm:spPr>
      <dgm:t>
        <a:bodyPr/>
        <a:lstStyle/>
        <a:p>
          <a:pPr rtl="0"/>
          <a:r>
            <a:rPr lang="en-US" sz="2000" dirty="0" smtClean="0">
              <a:latin typeface="Franklin Gothic Book"/>
              <a:cs typeface="Franklin Gothic Book"/>
            </a:rPr>
            <a:t>5. Hospitals/MDs delivering poor quality care should get fewer resources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F0BADD63-9BB4-984D-909D-327C0BDA2EC1}" type="parTrans" cxnId="{ECF27281-53FC-B94E-8944-9FF55A67AF62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5E89E796-3EBA-1347-A837-2AF28E72EA6A}" type="sibTrans" cxnId="{ECF27281-53FC-B94E-8944-9FF55A67AF62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2DFEC245-5028-DC4F-A0A7-AE58E1179CF9}" type="pres">
      <dgm:prSet presAssocID="{2C325492-B35B-B54F-9C89-D30A40642B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D50ADA-D330-7E4B-A390-5BB8820091FB}" type="pres">
      <dgm:prSet presAssocID="{7C6C02E6-5DB7-0B48-9FC1-E677948D342F}" presName="boxAndChildren" presStyleCnt="0"/>
      <dgm:spPr/>
    </dgm:pt>
    <dgm:pt modelId="{E4455AA2-8980-1D4C-B78F-6EA15D3507BB}" type="pres">
      <dgm:prSet presAssocID="{7C6C02E6-5DB7-0B48-9FC1-E677948D342F}" presName="parentTextBox" presStyleLbl="node1" presStyleIdx="0" presStyleCnt="5"/>
      <dgm:spPr/>
      <dgm:t>
        <a:bodyPr/>
        <a:lstStyle/>
        <a:p>
          <a:endParaRPr lang="en-US"/>
        </a:p>
      </dgm:t>
    </dgm:pt>
    <dgm:pt modelId="{72A98081-C242-D14D-9068-086B0AA1F228}" type="pres">
      <dgm:prSet presAssocID="{0CE11D6E-C91F-F549-9EF8-B39070080BE3}" presName="sp" presStyleCnt="0"/>
      <dgm:spPr/>
    </dgm:pt>
    <dgm:pt modelId="{7ED16100-129F-B547-8D29-EAF4900892CD}" type="pres">
      <dgm:prSet presAssocID="{B5D8AA5C-D75F-2941-8C9D-2DA53C045E05}" presName="arrowAndChildren" presStyleCnt="0"/>
      <dgm:spPr/>
    </dgm:pt>
    <dgm:pt modelId="{2D712E73-6B3F-7343-B323-5ECE39529F0A}" type="pres">
      <dgm:prSet presAssocID="{B5D8AA5C-D75F-2941-8C9D-2DA53C045E05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2E616C5E-088F-EB42-98D3-90876DF2DB0C}" type="pres">
      <dgm:prSet presAssocID="{B688497E-7615-BF47-940B-98583C0CD083}" presName="sp" presStyleCnt="0"/>
      <dgm:spPr/>
    </dgm:pt>
    <dgm:pt modelId="{9A0AF658-89EC-A541-9FA2-8C078CF41805}" type="pres">
      <dgm:prSet presAssocID="{02FA57CC-A3E0-3D4F-A98E-94D9D4F6A617}" presName="arrowAndChildren" presStyleCnt="0"/>
      <dgm:spPr/>
    </dgm:pt>
    <dgm:pt modelId="{B56B5EA0-359D-DC42-8FC9-4448D358A947}" type="pres">
      <dgm:prSet presAssocID="{02FA57CC-A3E0-3D4F-A98E-94D9D4F6A617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E57F9384-0EF4-D149-9490-25500408B3D4}" type="pres">
      <dgm:prSet presAssocID="{860A26A9-84F1-CC4A-A190-7776C5A77303}" presName="sp" presStyleCnt="0"/>
      <dgm:spPr/>
    </dgm:pt>
    <dgm:pt modelId="{D8FE8B4B-9EAA-8E46-A035-3C2D5F9F7F71}" type="pres">
      <dgm:prSet presAssocID="{3E6522BA-6CF0-F143-A190-450417A88AF0}" presName="arrowAndChildren" presStyleCnt="0"/>
      <dgm:spPr/>
    </dgm:pt>
    <dgm:pt modelId="{7557CE93-4815-0746-96BA-564B283B1B6D}" type="pres">
      <dgm:prSet presAssocID="{3E6522BA-6CF0-F143-A190-450417A88AF0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FE0792EF-2C9A-5D42-A948-B7B360D9D2A1}" type="pres">
      <dgm:prSet presAssocID="{F9A22346-4B11-E74B-BB5F-DEF3C2F85FE3}" presName="sp" presStyleCnt="0"/>
      <dgm:spPr/>
    </dgm:pt>
    <dgm:pt modelId="{BD96C646-5221-2747-AC1F-6200A2D7408D}" type="pres">
      <dgm:prSet presAssocID="{5AFA311E-2554-0F42-89AA-C5696F660F8F}" presName="arrowAndChildren" presStyleCnt="0"/>
      <dgm:spPr/>
    </dgm:pt>
    <dgm:pt modelId="{01246775-BA30-0541-BBAA-E208F8018C70}" type="pres">
      <dgm:prSet presAssocID="{5AFA311E-2554-0F42-89AA-C5696F660F8F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D32D8185-4D6B-45F9-9CFA-5EC27E7A84E0}" type="presOf" srcId="{02FA57CC-A3E0-3D4F-A98E-94D9D4F6A617}" destId="{B56B5EA0-359D-DC42-8FC9-4448D358A947}" srcOrd="0" destOrd="0" presId="urn:microsoft.com/office/officeart/2005/8/layout/process4"/>
    <dgm:cxn modelId="{44FE3294-06A8-4FAE-A58B-233C598020A8}" type="presOf" srcId="{2C325492-B35B-B54F-9C89-D30A40642BA0}" destId="{2DFEC245-5028-DC4F-A0A7-AE58E1179CF9}" srcOrd="0" destOrd="0" presId="urn:microsoft.com/office/officeart/2005/8/layout/process4"/>
    <dgm:cxn modelId="{ECF27281-53FC-B94E-8944-9FF55A67AF62}" srcId="{2C325492-B35B-B54F-9C89-D30A40642BA0}" destId="{7C6C02E6-5DB7-0B48-9FC1-E677948D342F}" srcOrd="4" destOrd="0" parTransId="{F0BADD63-9BB4-984D-909D-327C0BDA2EC1}" sibTransId="{5E89E796-3EBA-1347-A837-2AF28E72EA6A}"/>
    <dgm:cxn modelId="{F6C25FC1-A42B-49A3-B1CB-B6483CB6E5F4}" type="presOf" srcId="{5AFA311E-2554-0F42-89AA-C5696F660F8F}" destId="{01246775-BA30-0541-BBAA-E208F8018C70}" srcOrd="0" destOrd="0" presId="urn:microsoft.com/office/officeart/2005/8/layout/process4"/>
    <dgm:cxn modelId="{E994274F-9A30-4B89-AC2E-77BDC8415DE8}" type="presOf" srcId="{7C6C02E6-5DB7-0B48-9FC1-E677948D342F}" destId="{E4455AA2-8980-1D4C-B78F-6EA15D3507BB}" srcOrd="0" destOrd="0" presId="urn:microsoft.com/office/officeart/2005/8/layout/process4"/>
    <dgm:cxn modelId="{F2ABB759-A081-B44C-8F3B-EC79577964F9}" srcId="{2C325492-B35B-B54F-9C89-D30A40642BA0}" destId="{3E6522BA-6CF0-F143-A190-450417A88AF0}" srcOrd="1" destOrd="0" parTransId="{B6B754F4-BFA2-D840-90A4-FBCEB0F446D5}" sibTransId="{860A26A9-84F1-CC4A-A190-7776C5A77303}"/>
    <dgm:cxn modelId="{24CC3EDA-E254-AC4A-A5D7-F5AB07F7C069}" srcId="{2C325492-B35B-B54F-9C89-D30A40642BA0}" destId="{5AFA311E-2554-0F42-89AA-C5696F660F8F}" srcOrd="0" destOrd="0" parTransId="{805BBC53-64D9-3147-9A21-D4FC6A846CE3}" sibTransId="{F9A22346-4B11-E74B-BB5F-DEF3C2F85FE3}"/>
    <dgm:cxn modelId="{09F45514-D7D7-4513-8DF6-4DF750C2C460}" type="presOf" srcId="{B5D8AA5C-D75F-2941-8C9D-2DA53C045E05}" destId="{2D712E73-6B3F-7343-B323-5ECE39529F0A}" srcOrd="0" destOrd="0" presId="urn:microsoft.com/office/officeart/2005/8/layout/process4"/>
    <dgm:cxn modelId="{0482734C-B047-F047-8840-676492260606}" srcId="{2C325492-B35B-B54F-9C89-D30A40642BA0}" destId="{02FA57CC-A3E0-3D4F-A98E-94D9D4F6A617}" srcOrd="2" destOrd="0" parTransId="{0001018E-4536-D948-99AB-8AB12EB1CB4A}" sibTransId="{B688497E-7615-BF47-940B-98583C0CD083}"/>
    <dgm:cxn modelId="{62EB1B3F-F852-4299-B642-5691B57F271A}" type="presOf" srcId="{3E6522BA-6CF0-F143-A190-450417A88AF0}" destId="{7557CE93-4815-0746-96BA-564B283B1B6D}" srcOrd="0" destOrd="0" presId="urn:microsoft.com/office/officeart/2005/8/layout/process4"/>
    <dgm:cxn modelId="{B33581E5-D444-774F-856C-1E87D4D4C538}" srcId="{2C325492-B35B-B54F-9C89-D30A40642BA0}" destId="{B5D8AA5C-D75F-2941-8C9D-2DA53C045E05}" srcOrd="3" destOrd="0" parTransId="{D6CB124F-C33B-4449-AC53-6FEB6FF2ECA7}" sibTransId="{0CE11D6E-C91F-F549-9EF8-B39070080BE3}"/>
    <dgm:cxn modelId="{3C4C986F-8CA3-4994-95DA-1AB9E4145176}" type="presParOf" srcId="{2DFEC245-5028-DC4F-A0A7-AE58E1179CF9}" destId="{12D50ADA-D330-7E4B-A390-5BB8820091FB}" srcOrd="0" destOrd="0" presId="urn:microsoft.com/office/officeart/2005/8/layout/process4"/>
    <dgm:cxn modelId="{AF0DAF1E-1D29-48A9-9490-6F01D839762A}" type="presParOf" srcId="{12D50ADA-D330-7E4B-A390-5BB8820091FB}" destId="{E4455AA2-8980-1D4C-B78F-6EA15D3507BB}" srcOrd="0" destOrd="0" presId="urn:microsoft.com/office/officeart/2005/8/layout/process4"/>
    <dgm:cxn modelId="{EE9BE68D-10DE-4786-8F18-B434663191AE}" type="presParOf" srcId="{2DFEC245-5028-DC4F-A0A7-AE58E1179CF9}" destId="{72A98081-C242-D14D-9068-086B0AA1F228}" srcOrd="1" destOrd="0" presId="urn:microsoft.com/office/officeart/2005/8/layout/process4"/>
    <dgm:cxn modelId="{CBD0105C-F10B-470D-B5CB-6B47813D1A60}" type="presParOf" srcId="{2DFEC245-5028-DC4F-A0A7-AE58E1179CF9}" destId="{7ED16100-129F-B547-8D29-EAF4900892CD}" srcOrd="2" destOrd="0" presId="urn:microsoft.com/office/officeart/2005/8/layout/process4"/>
    <dgm:cxn modelId="{232C24DC-66D6-4A5A-8668-A12EF016013F}" type="presParOf" srcId="{7ED16100-129F-B547-8D29-EAF4900892CD}" destId="{2D712E73-6B3F-7343-B323-5ECE39529F0A}" srcOrd="0" destOrd="0" presId="urn:microsoft.com/office/officeart/2005/8/layout/process4"/>
    <dgm:cxn modelId="{B494E6E3-5086-4335-A60B-A7963CA28C0C}" type="presParOf" srcId="{2DFEC245-5028-DC4F-A0A7-AE58E1179CF9}" destId="{2E616C5E-088F-EB42-98D3-90876DF2DB0C}" srcOrd="3" destOrd="0" presId="urn:microsoft.com/office/officeart/2005/8/layout/process4"/>
    <dgm:cxn modelId="{3B13BD61-12EA-46AD-8A87-8A1763219842}" type="presParOf" srcId="{2DFEC245-5028-DC4F-A0A7-AE58E1179CF9}" destId="{9A0AF658-89EC-A541-9FA2-8C078CF41805}" srcOrd="4" destOrd="0" presId="urn:microsoft.com/office/officeart/2005/8/layout/process4"/>
    <dgm:cxn modelId="{602F8899-9F32-4196-8B4C-CF26C9D2C07D}" type="presParOf" srcId="{9A0AF658-89EC-A541-9FA2-8C078CF41805}" destId="{B56B5EA0-359D-DC42-8FC9-4448D358A947}" srcOrd="0" destOrd="0" presId="urn:microsoft.com/office/officeart/2005/8/layout/process4"/>
    <dgm:cxn modelId="{2E3954E0-93E4-405C-9671-4AABC585DB3C}" type="presParOf" srcId="{2DFEC245-5028-DC4F-A0A7-AE58E1179CF9}" destId="{E57F9384-0EF4-D149-9490-25500408B3D4}" srcOrd="5" destOrd="0" presId="urn:microsoft.com/office/officeart/2005/8/layout/process4"/>
    <dgm:cxn modelId="{596CCA7A-A555-4B11-9E0E-B741752E0B45}" type="presParOf" srcId="{2DFEC245-5028-DC4F-A0A7-AE58E1179CF9}" destId="{D8FE8B4B-9EAA-8E46-A035-3C2D5F9F7F71}" srcOrd="6" destOrd="0" presId="urn:microsoft.com/office/officeart/2005/8/layout/process4"/>
    <dgm:cxn modelId="{6DCE4932-08E2-48A1-8726-0DF2F29F4981}" type="presParOf" srcId="{D8FE8B4B-9EAA-8E46-A035-3C2D5F9F7F71}" destId="{7557CE93-4815-0746-96BA-564B283B1B6D}" srcOrd="0" destOrd="0" presId="urn:microsoft.com/office/officeart/2005/8/layout/process4"/>
    <dgm:cxn modelId="{C8B0EA25-6DD6-4D8E-908B-60578F491FEC}" type="presParOf" srcId="{2DFEC245-5028-DC4F-A0A7-AE58E1179CF9}" destId="{FE0792EF-2C9A-5D42-A948-B7B360D9D2A1}" srcOrd="7" destOrd="0" presId="urn:microsoft.com/office/officeart/2005/8/layout/process4"/>
    <dgm:cxn modelId="{F16CA9C5-6D8F-4D37-AF4A-AA6EA4EB794A}" type="presParOf" srcId="{2DFEC245-5028-DC4F-A0A7-AE58E1179CF9}" destId="{BD96C646-5221-2747-AC1F-6200A2D7408D}" srcOrd="8" destOrd="0" presId="urn:microsoft.com/office/officeart/2005/8/layout/process4"/>
    <dgm:cxn modelId="{55035A63-B034-4235-AF6A-59D06B3AD75D}" type="presParOf" srcId="{BD96C646-5221-2747-AC1F-6200A2D7408D}" destId="{01246775-BA30-0541-BBAA-E208F8018C7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49F8E6-9824-7741-BEF9-0D6C32F4448D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32BE70-C982-6247-B572-3FCFA25F89EF}">
      <dgm:prSet/>
      <dgm:spPr>
        <a:solidFill>
          <a:schemeClr val="bg1"/>
        </a:solidFill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pPr rtl="0"/>
          <a:r>
            <a:rPr lang="en-US" dirty="0" smtClean="0">
              <a:latin typeface="Franklin Gothic Book"/>
              <a:cs typeface="Franklin Gothic Book"/>
            </a:rPr>
            <a:t>Reduced from ~50M to ~30M in 2019, </a:t>
          </a:r>
          <a:r>
            <a:rPr lang="en-US" i="1" dirty="0" smtClean="0">
              <a:latin typeface="Franklin Gothic Book"/>
              <a:cs typeface="Franklin Gothic Book"/>
            </a:rPr>
            <a:t>i.e.,</a:t>
          </a:r>
          <a:r>
            <a:rPr lang="en-US" dirty="0" smtClean="0">
              <a:latin typeface="Franklin Gothic Book"/>
              <a:cs typeface="Franklin Gothic Book"/>
            </a:rPr>
            <a:t> from 17% to 11% of population.</a:t>
          </a:r>
          <a:endParaRPr lang="en-US" dirty="0">
            <a:latin typeface="Franklin Gothic Book"/>
            <a:cs typeface="Franklin Gothic Book"/>
          </a:endParaRPr>
        </a:p>
      </dgm:t>
    </dgm:pt>
    <dgm:pt modelId="{BB204C9B-D835-1B40-9AC2-FE4A9C0C4EDA}" type="parTrans" cxnId="{F49A40AA-1842-D149-B5AD-E2DDC3B9EBBF}">
      <dgm:prSet/>
      <dgm:spPr/>
      <dgm:t>
        <a:bodyPr/>
        <a:lstStyle/>
        <a:p>
          <a:endParaRPr lang="en-US"/>
        </a:p>
      </dgm:t>
    </dgm:pt>
    <dgm:pt modelId="{12DF0111-E1E0-5645-8419-4ED660CDB10B}" type="sibTrans" cxnId="{F49A40AA-1842-D149-B5AD-E2DDC3B9EBBF}">
      <dgm:prSet/>
      <dgm:spPr/>
      <dgm:t>
        <a:bodyPr/>
        <a:lstStyle/>
        <a:p>
          <a:endParaRPr lang="en-US"/>
        </a:p>
      </dgm:t>
    </dgm:pt>
    <dgm:pt modelId="{A68B8388-16C8-E84F-A65A-704A46CFDAA1}">
      <dgm:prSet/>
      <dgm:spPr>
        <a:solidFill>
          <a:srgbClr val="005148"/>
        </a:solidFill>
        <a:ln>
          <a:solidFill>
            <a:srgbClr val="003300"/>
          </a:solidFill>
        </a:ln>
      </dgm:spPr>
      <dgm:t>
        <a:bodyPr/>
        <a:lstStyle/>
        <a:p>
          <a:pPr rtl="0"/>
          <a:r>
            <a:rPr lang="en-US" dirty="0" smtClean="0">
              <a:latin typeface="Franklin Gothic Medium"/>
              <a:cs typeface="Franklin Gothic Medium"/>
            </a:rPr>
            <a:t>Safety-Net Hospitals</a:t>
          </a:r>
          <a:endParaRPr lang="en-US" dirty="0">
            <a:latin typeface="Franklin Gothic Medium"/>
            <a:cs typeface="Franklin Gothic Medium"/>
          </a:endParaRPr>
        </a:p>
      </dgm:t>
    </dgm:pt>
    <dgm:pt modelId="{24080F0F-C27B-404B-A57D-FB6A2F3D1CB9}" type="parTrans" cxnId="{2B18FD8A-C905-C244-A22E-6CD776518B40}">
      <dgm:prSet/>
      <dgm:spPr/>
      <dgm:t>
        <a:bodyPr/>
        <a:lstStyle/>
        <a:p>
          <a:endParaRPr lang="en-US"/>
        </a:p>
      </dgm:t>
    </dgm:pt>
    <dgm:pt modelId="{D1D3F898-2BA9-974F-BE66-588ED27C9634}" type="sibTrans" cxnId="{2B18FD8A-C905-C244-A22E-6CD776518B40}">
      <dgm:prSet/>
      <dgm:spPr/>
      <dgm:t>
        <a:bodyPr/>
        <a:lstStyle/>
        <a:p>
          <a:endParaRPr lang="en-US"/>
        </a:p>
      </dgm:t>
    </dgm:pt>
    <dgm:pt modelId="{F094250B-AD8B-5A4C-AADF-AE2775720147}">
      <dgm:prSet/>
      <dgm:spPr>
        <a:solidFill>
          <a:srgbClr val="005148"/>
        </a:solidFill>
        <a:ln>
          <a:solidFill>
            <a:srgbClr val="003300"/>
          </a:solidFill>
        </a:ln>
      </dgm:spPr>
      <dgm:t>
        <a:bodyPr/>
        <a:lstStyle/>
        <a:p>
          <a:pPr rtl="0"/>
          <a:r>
            <a:rPr lang="en-US" dirty="0" smtClean="0">
              <a:latin typeface="Franklin Gothic Medium"/>
              <a:cs typeface="Franklin Gothic Medium"/>
            </a:rPr>
            <a:t>Community Health Centers</a:t>
          </a:r>
          <a:endParaRPr lang="en-US" dirty="0">
            <a:latin typeface="Franklin Gothic Medium"/>
            <a:cs typeface="Franklin Gothic Medium"/>
          </a:endParaRPr>
        </a:p>
      </dgm:t>
    </dgm:pt>
    <dgm:pt modelId="{44980B42-4BD0-F746-8BAC-A9BED12A76C7}" type="parTrans" cxnId="{50443FA6-F484-6744-8488-1D570C2E7CC3}">
      <dgm:prSet/>
      <dgm:spPr/>
      <dgm:t>
        <a:bodyPr/>
        <a:lstStyle/>
        <a:p>
          <a:endParaRPr lang="en-US"/>
        </a:p>
      </dgm:t>
    </dgm:pt>
    <dgm:pt modelId="{96E5B39C-0C29-7E4B-BB65-E1B81BFD65A9}" type="sibTrans" cxnId="{50443FA6-F484-6744-8488-1D570C2E7CC3}">
      <dgm:prSet/>
      <dgm:spPr/>
      <dgm:t>
        <a:bodyPr/>
        <a:lstStyle/>
        <a:p>
          <a:endParaRPr lang="en-US"/>
        </a:p>
      </dgm:t>
    </dgm:pt>
    <dgm:pt modelId="{CD19FD06-49D6-824C-A6D6-064E73DC160B}">
      <dgm:prSet/>
      <dgm:spPr>
        <a:solidFill>
          <a:srgbClr val="005148"/>
        </a:solidFill>
        <a:ln>
          <a:solidFill>
            <a:srgbClr val="003300"/>
          </a:solidFill>
        </a:ln>
      </dgm:spPr>
      <dgm:t>
        <a:bodyPr/>
        <a:lstStyle/>
        <a:p>
          <a:pPr rtl="0"/>
          <a:r>
            <a:rPr lang="en-US" dirty="0" smtClean="0">
              <a:latin typeface="Franklin Gothic Medium"/>
              <a:cs typeface="Franklin Gothic Medium"/>
            </a:rPr>
            <a:t>Number of Uninsured</a:t>
          </a:r>
          <a:endParaRPr lang="en-US" dirty="0">
            <a:latin typeface="Franklin Gothic Medium"/>
            <a:cs typeface="Franklin Gothic Medium"/>
          </a:endParaRPr>
        </a:p>
      </dgm:t>
    </dgm:pt>
    <dgm:pt modelId="{16BE52FA-D19F-0D4E-8245-1C215641A96A}" type="parTrans" cxnId="{359C0340-62DF-9548-9F8B-DCB41B908034}">
      <dgm:prSet/>
      <dgm:spPr/>
      <dgm:t>
        <a:bodyPr/>
        <a:lstStyle/>
        <a:p>
          <a:endParaRPr lang="en-US"/>
        </a:p>
      </dgm:t>
    </dgm:pt>
    <dgm:pt modelId="{EFF2E96A-C6F2-D240-AF1D-698CB2BB175E}" type="sibTrans" cxnId="{359C0340-62DF-9548-9F8B-DCB41B908034}">
      <dgm:prSet/>
      <dgm:spPr/>
      <dgm:t>
        <a:bodyPr/>
        <a:lstStyle/>
        <a:p>
          <a:endParaRPr lang="en-US"/>
        </a:p>
      </dgm:t>
    </dgm:pt>
    <dgm:pt modelId="{89525EEB-E107-0B4E-A4A9-735AE0227138}">
      <dgm:prSet/>
      <dgm:spPr>
        <a:solidFill>
          <a:schemeClr val="bg1"/>
        </a:solidFill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pPr rtl="0"/>
          <a:r>
            <a:rPr lang="en-US" dirty="0" smtClean="0">
              <a:latin typeface="Franklin Gothic Book"/>
              <a:cs typeface="Franklin Gothic Book"/>
            </a:rPr>
            <a:t>Funding through Medicare cut by $36 billion through 2019.</a:t>
          </a:r>
          <a:endParaRPr lang="en-US" dirty="0">
            <a:latin typeface="Franklin Gothic Book"/>
            <a:cs typeface="Franklin Gothic Book"/>
          </a:endParaRPr>
        </a:p>
      </dgm:t>
    </dgm:pt>
    <dgm:pt modelId="{76099097-EE37-F943-B09A-C9EEF0B1CDA1}" type="parTrans" cxnId="{A893A36B-025A-6945-A466-5663488FDEB9}">
      <dgm:prSet/>
      <dgm:spPr/>
      <dgm:t>
        <a:bodyPr/>
        <a:lstStyle/>
        <a:p>
          <a:endParaRPr lang="en-US"/>
        </a:p>
      </dgm:t>
    </dgm:pt>
    <dgm:pt modelId="{2670281A-A065-C848-B0CD-F7801468D3F7}" type="sibTrans" cxnId="{A893A36B-025A-6945-A466-5663488FDEB9}">
      <dgm:prSet/>
      <dgm:spPr/>
      <dgm:t>
        <a:bodyPr/>
        <a:lstStyle/>
        <a:p>
          <a:endParaRPr lang="en-US"/>
        </a:p>
      </dgm:t>
    </dgm:pt>
    <dgm:pt modelId="{90211413-437D-D24B-A6EE-E5FBF6F92258}">
      <dgm:prSet/>
      <dgm:spPr>
        <a:solidFill>
          <a:schemeClr val="bg1"/>
        </a:solidFill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pPr rtl="0"/>
          <a:r>
            <a:rPr lang="en-US" dirty="0" smtClean="0">
              <a:latin typeface="Franklin Gothic Book"/>
              <a:cs typeface="Franklin Gothic Book"/>
            </a:rPr>
            <a:t>Receive extra $1 billion annually – </a:t>
          </a:r>
          <a:r>
            <a:rPr lang="en-US" i="1" dirty="0" smtClean="0">
              <a:latin typeface="Franklin Gothic Book"/>
              <a:cs typeface="Franklin Gothic Book"/>
            </a:rPr>
            <a:t>maybe</a:t>
          </a:r>
          <a:r>
            <a:rPr lang="en-US" dirty="0" smtClean="0">
              <a:latin typeface="Franklin Gothic Book"/>
              <a:cs typeface="Franklin Gothic Book"/>
            </a:rPr>
            <a:t>!</a:t>
          </a:r>
          <a:endParaRPr lang="en-US" dirty="0">
            <a:latin typeface="Franklin Gothic Book"/>
            <a:cs typeface="Franklin Gothic Book"/>
          </a:endParaRPr>
        </a:p>
      </dgm:t>
    </dgm:pt>
    <dgm:pt modelId="{4C49DC54-D580-E04E-A050-5C78621CADB2}" type="parTrans" cxnId="{5E1892A0-39A2-7E4B-9901-E40C99E206D7}">
      <dgm:prSet/>
      <dgm:spPr/>
      <dgm:t>
        <a:bodyPr/>
        <a:lstStyle/>
        <a:p>
          <a:endParaRPr lang="en-US"/>
        </a:p>
      </dgm:t>
    </dgm:pt>
    <dgm:pt modelId="{4FC156E9-7B3D-774C-8C59-70E31816674B}" type="sibTrans" cxnId="{5E1892A0-39A2-7E4B-9901-E40C99E206D7}">
      <dgm:prSet/>
      <dgm:spPr/>
      <dgm:t>
        <a:bodyPr/>
        <a:lstStyle/>
        <a:p>
          <a:endParaRPr lang="en-US"/>
        </a:p>
      </dgm:t>
    </dgm:pt>
    <dgm:pt modelId="{6F37317B-0C5D-FF43-99FC-514230815E2D}" type="pres">
      <dgm:prSet presAssocID="{A849F8E6-9824-7741-BEF9-0D6C32F444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681EBC-2B2F-8F44-94BB-14419C4612B5}" type="pres">
      <dgm:prSet presAssocID="{CD19FD06-49D6-824C-A6D6-064E73DC160B}" presName="linNode" presStyleCnt="0"/>
      <dgm:spPr/>
    </dgm:pt>
    <dgm:pt modelId="{8EDC48AD-DCEA-4F43-9113-9234F889413D}" type="pres">
      <dgm:prSet presAssocID="{CD19FD06-49D6-824C-A6D6-064E73DC160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7FF82-FCBC-3D4A-900B-306D08370D0D}" type="pres">
      <dgm:prSet presAssocID="{CD19FD06-49D6-824C-A6D6-064E73DC160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6DF6E-9CAC-324B-B82F-6F28AA27153F}" type="pres">
      <dgm:prSet presAssocID="{EFF2E96A-C6F2-D240-AF1D-698CB2BB175E}" presName="sp" presStyleCnt="0"/>
      <dgm:spPr/>
    </dgm:pt>
    <dgm:pt modelId="{A0039B8E-8C84-D241-B211-47AD69E5AB5D}" type="pres">
      <dgm:prSet presAssocID="{A68B8388-16C8-E84F-A65A-704A46CFDAA1}" presName="linNode" presStyleCnt="0"/>
      <dgm:spPr/>
    </dgm:pt>
    <dgm:pt modelId="{12D9B047-98E1-4646-88AF-21BE080C3DA4}" type="pres">
      <dgm:prSet presAssocID="{A68B8388-16C8-E84F-A65A-704A46CFDAA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1FAA6-934D-0347-B88A-8C1214FBEE83}" type="pres">
      <dgm:prSet presAssocID="{A68B8388-16C8-E84F-A65A-704A46CFDAA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97DC8-22E9-AB4A-A814-722DA066F516}" type="pres">
      <dgm:prSet presAssocID="{D1D3F898-2BA9-974F-BE66-588ED27C9634}" presName="sp" presStyleCnt="0"/>
      <dgm:spPr/>
    </dgm:pt>
    <dgm:pt modelId="{A9DC1E8D-2365-2A49-892A-CB15E2042314}" type="pres">
      <dgm:prSet presAssocID="{F094250B-AD8B-5A4C-AADF-AE2775720147}" presName="linNode" presStyleCnt="0"/>
      <dgm:spPr/>
    </dgm:pt>
    <dgm:pt modelId="{05D82CCC-41C3-374F-89B9-25F7A344AE00}" type="pres">
      <dgm:prSet presAssocID="{F094250B-AD8B-5A4C-AADF-AE277572014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C4519-DBD2-924C-BE58-64F766357301}" type="pres">
      <dgm:prSet presAssocID="{F094250B-AD8B-5A4C-AADF-AE277572014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F55BDD-24BF-40DD-ADB2-CEF417D393D2}" type="presOf" srcId="{A849F8E6-9824-7741-BEF9-0D6C32F4448D}" destId="{6F37317B-0C5D-FF43-99FC-514230815E2D}" srcOrd="0" destOrd="0" presId="urn:microsoft.com/office/officeart/2005/8/layout/vList5"/>
    <dgm:cxn modelId="{359C0340-62DF-9548-9F8B-DCB41B908034}" srcId="{A849F8E6-9824-7741-BEF9-0D6C32F4448D}" destId="{CD19FD06-49D6-824C-A6D6-064E73DC160B}" srcOrd="0" destOrd="0" parTransId="{16BE52FA-D19F-0D4E-8245-1C215641A96A}" sibTransId="{EFF2E96A-C6F2-D240-AF1D-698CB2BB175E}"/>
    <dgm:cxn modelId="{AC8FF55D-2A92-4C15-BC31-E91E922E2CD6}" type="presOf" srcId="{F094250B-AD8B-5A4C-AADF-AE2775720147}" destId="{05D82CCC-41C3-374F-89B9-25F7A344AE00}" srcOrd="0" destOrd="0" presId="urn:microsoft.com/office/officeart/2005/8/layout/vList5"/>
    <dgm:cxn modelId="{52E71883-B9C2-4F74-B367-B51983E5E4CB}" type="presOf" srcId="{90211413-437D-D24B-A6EE-E5FBF6F92258}" destId="{01AC4519-DBD2-924C-BE58-64F766357301}" srcOrd="0" destOrd="0" presId="urn:microsoft.com/office/officeart/2005/8/layout/vList5"/>
    <dgm:cxn modelId="{E30D7094-0BC4-4A3D-8317-C1A246263D2B}" type="presOf" srcId="{CD19FD06-49D6-824C-A6D6-064E73DC160B}" destId="{8EDC48AD-DCEA-4F43-9113-9234F889413D}" srcOrd="0" destOrd="0" presId="urn:microsoft.com/office/officeart/2005/8/layout/vList5"/>
    <dgm:cxn modelId="{A893A36B-025A-6945-A466-5663488FDEB9}" srcId="{A68B8388-16C8-E84F-A65A-704A46CFDAA1}" destId="{89525EEB-E107-0B4E-A4A9-735AE0227138}" srcOrd="0" destOrd="0" parTransId="{76099097-EE37-F943-B09A-C9EEF0B1CDA1}" sibTransId="{2670281A-A065-C848-B0CD-F7801468D3F7}"/>
    <dgm:cxn modelId="{50443FA6-F484-6744-8488-1D570C2E7CC3}" srcId="{A849F8E6-9824-7741-BEF9-0D6C32F4448D}" destId="{F094250B-AD8B-5A4C-AADF-AE2775720147}" srcOrd="2" destOrd="0" parTransId="{44980B42-4BD0-F746-8BAC-A9BED12A76C7}" sibTransId="{96E5B39C-0C29-7E4B-BB65-E1B81BFD65A9}"/>
    <dgm:cxn modelId="{169618CA-DD68-493C-B604-206231939313}" type="presOf" srcId="{2532BE70-C982-6247-B572-3FCFA25F89EF}" destId="{FEB7FF82-FCBC-3D4A-900B-306D08370D0D}" srcOrd="0" destOrd="0" presId="urn:microsoft.com/office/officeart/2005/8/layout/vList5"/>
    <dgm:cxn modelId="{E0B2D2C3-250B-4481-A795-01DCA585098D}" type="presOf" srcId="{89525EEB-E107-0B4E-A4A9-735AE0227138}" destId="{D9A1FAA6-934D-0347-B88A-8C1214FBEE83}" srcOrd="0" destOrd="0" presId="urn:microsoft.com/office/officeart/2005/8/layout/vList5"/>
    <dgm:cxn modelId="{2B18FD8A-C905-C244-A22E-6CD776518B40}" srcId="{A849F8E6-9824-7741-BEF9-0D6C32F4448D}" destId="{A68B8388-16C8-E84F-A65A-704A46CFDAA1}" srcOrd="1" destOrd="0" parTransId="{24080F0F-C27B-404B-A57D-FB6A2F3D1CB9}" sibTransId="{D1D3F898-2BA9-974F-BE66-588ED27C9634}"/>
    <dgm:cxn modelId="{5E1892A0-39A2-7E4B-9901-E40C99E206D7}" srcId="{F094250B-AD8B-5A4C-AADF-AE2775720147}" destId="{90211413-437D-D24B-A6EE-E5FBF6F92258}" srcOrd="0" destOrd="0" parTransId="{4C49DC54-D580-E04E-A050-5C78621CADB2}" sibTransId="{4FC156E9-7B3D-774C-8C59-70E31816674B}"/>
    <dgm:cxn modelId="{F49A40AA-1842-D149-B5AD-E2DDC3B9EBBF}" srcId="{CD19FD06-49D6-824C-A6D6-064E73DC160B}" destId="{2532BE70-C982-6247-B572-3FCFA25F89EF}" srcOrd="0" destOrd="0" parTransId="{BB204C9B-D835-1B40-9AC2-FE4A9C0C4EDA}" sibTransId="{12DF0111-E1E0-5645-8419-4ED660CDB10B}"/>
    <dgm:cxn modelId="{E27000C5-C375-4F98-889F-FAEEE96E8C4C}" type="presOf" srcId="{A68B8388-16C8-E84F-A65A-704A46CFDAA1}" destId="{12D9B047-98E1-4646-88AF-21BE080C3DA4}" srcOrd="0" destOrd="0" presId="urn:microsoft.com/office/officeart/2005/8/layout/vList5"/>
    <dgm:cxn modelId="{305B29AF-0127-4AEF-838D-F738630807C3}" type="presParOf" srcId="{6F37317B-0C5D-FF43-99FC-514230815E2D}" destId="{6F681EBC-2B2F-8F44-94BB-14419C4612B5}" srcOrd="0" destOrd="0" presId="urn:microsoft.com/office/officeart/2005/8/layout/vList5"/>
    <dgm:cxn modelId="{6980460E-10BE-4D93-BBE7-2CD47BFB1C76}" type="presParOf" srcId="{6F681EBC-2B2F-8F44-94BB-14419C4612B5}" destId="{8EDC48AD-DCEA-4F43-9113-9234F889413D}" srcOrd="0" destOrd="0" presId="urn:microsoft.com/office/officeart/2005/8/layout/vList5"/>
    <dgm:cxn modelId="{BD8AB45C-10B6-4BF9-B020-DDA08B1B6DED}" type="presParOf" srcId="{6F681EBC-2B2F-8F44-94BB-14419C4612B5}" destId="{FEB7FF82-FCBC-3D4A-900B-306D08370D0D}" srcOrd="1" destOrd="0" presId="urn:microsoft.com/office/officeart/2005/8/layout/vList5"/>
    <dgm:cxn modelId="{E3FC70B4-7F2A-464B-B144-08BA777353F1}" type="presParOf" srcId="{6F37317B-0C5D-FF43-99FC-514230815E2D}" destId="{8B96DF6E-9CAC-324B-B82F-6F28AA27153F}" srcOrd="1" destOrd="0" presId="urn:microsoft.com/office/officeart/2005/8/layout/vList5"/>
    <dgm:cxn modelId="{387307EF-C37C-4F53-B9EF-A50AE72CDF6B}" type="presParOf" srcId="{6F37317B-0C5D-FF43-99FC-514230815E2D}" destId="{A0039B8E-8C84-D241-B211-47AD69E5AB5D}" srcOrd="2" destOrd="0" presId="urn:microsoft.com/office/officeart/2005/8/layout/vList5"/>
    <dgm:cxn modelId="{56C90362-03CD-45D5-BC10-F69C400486A5}" type="presParOf" srcId="{A0039B8E-8C84-D241-B211-47AD69E5AB5D}" destId="{12D9B047-98E1-4646-88AF-21BE080C3DA4}" srcOrd="0" destOrd="0" presId="urn:microsoft.com/office/officeart/2005/8/layout/vList5"/>
    <dgm:cxn modelId="{6AEE6B17-5FA3-4CE4-802C-C38B58A4C809}" type="presParOf" srcId="{A0039B8E-8C84-D241-B211-47AD69E5AB5D}" destId="{D9A1FAA6-934D-0347-B88A-8C1214FBEE83}" srcOrd="1" destOrd="0" presId="urn:microsoft.com/office/officeart/2005/8/layout/vList5"/>
    <dgm:cxn modelId="{42FC8A80-AA69-4D7D-AE97-1C027CCCAAEF}" type="presParOf" srcId="{6F37317B-0C5D-FF43-99FC-514230815E2D}" destId="{04797DC8-22E9-AB4A-A814-722DA066F516}" srcOrd="3" destOrd="0" presId="urn:microsoft.com/office/officeart/2005/8/layout/vList5"/>
    <dgm:cxn modelId="{9AC92F94-90C8-4C3D-9D69-28D4D2EC5DD6}" type="presParOf" srcId="{6F37317B-0C5D-FF43-99FC-514230815E2D}" destId="{A9DC1E8D-2365-2A49-892A-CB15E2042314}" srcOrd="4" destOrd="0" presId="urn:microsoft.com/office/officeart/2005/8/layout/vList5"/>
    <dgm:cxn modelId="{5940CA7E-EC57-4D0E-96D7-05F70870B3DC}" type="presParOf" srcId="{A9DC1E8D-2365-2A49-892A-CB15E2042314}" destId="{05D82CCC-41C3-374F-89B9-25F7A344AE00}" srcOrd="0" destOrd="0" presId="urn:microsoft.com/office/officeart/2005/8/layout/vList5"/>
    <dgm:cxn modelId="{A8671720-B324-4AA2-AE77-D101E1A91481}" type="presParOf" srcId="{A9DC1E8D-2365-2A49-892A-CB15E2042314}" destId="{01AC4519-DBD2-924C-BE58-64F7663573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66499-6A50-4977-9B98-167D3959A73A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970B7-AEB6-4697-816D-114AFF06B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6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aspects of health care system – access, quality and cost (some add choice). I will discuss</a:t>
            </a:r>
            <a:r>
              <a:rPr lang="en-US" baseline="0" dirty="0" smtClean="0"/>
              <a:t> the shortcomings of our health care system in all 3 areas and compare it to a system with a national health insurance system – Canada.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70B7-AEB6-4697-816D-114AFF06BD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28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 data looked at ACOs run by primary care physicians, improved</a:t>
            </a:r>
            <a:r>
              <a:rPr lang="en-US" baseline="0" dirty="0" smtClean="0"/>
              <a:t> quality and access. Not how things are turning out – insurance companies and hospitals.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70B7-AEB6-4697-816D-114AFF06BD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05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of ACA</a:t>
            </a:r>
            <a:r>
              <a:rPr lang="en-US" baseline="0" dirty="0" smtClean="0"/>
              <a:t> – change how physicians are hospitals are paid – bundled care, outcome of care, readmission rates.</a:t>
            </a:r>
          </a:p>
          <a:p>
            <a:r>
              <a:rPr lang="en-US" baseline="0" dirty="0" smtClean="0"/>
              <a:t>Patient satisfaction – depends more on patient characteristics than physician – insurance status, 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70B7-AEB6-4697-816D-114AFF06BD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08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Cochrane- we found no evidence that financial</a:t>
            </a:r>
            <a:r>
              <a:rPr lang="en-US" baseline="0" dirty="0" smtClean="0"/>
              <a:t> incentives can </a:t>
            </a:r>
            <a:r>
              <a:rPr lang="en-US" dirty="0" smtClean="0"/>
              <a:t>improve patient outcome.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70B7-AEB6-4697-816D-114AFF06BD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12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6AB58015-7DDF-AA4C-B669-3039750722E4}" type="slidenum">
              <a:rPr lang="en-US" sz="1200">
                <a:solidFill>
                  <a:prstClr val="black"/>
                </a:solidFill>
              </a:rPr>
              <a:pPr algn="r"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>
                <a:latin typeface="Times New Roman" charset="0"/>
              </a:rPr>
              <a:t>Keeping</a:t>
            </a:r>
            <a:r>
              <a:rPr lang="en-US" baseline="0" smtClean="0">
                <a:latin typeface="Times New Roman" charset="0"/>
              </a:rPr>
              <a:t> private </a:t>
            </a:r>
            <a:r>
              <a:rPr lang="en-US" baseline="0" dirty="0" smtClean="0">
                <a:latin typeface="Times New Roman" charset="0"/>
              </a:rPr>
              <a:t>insurance </a:t>
            </a:r>
            <a:r>
              <a:rPr lang="en-US" baseline="0" smtClean="0">
                <a:latin typeface="Times New Roman" charset="0"/>
              </a:rPr>
              <a:t>companies in charge.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317E6-000B-4C80-A04F-E0BC18A76F4E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Reccent</a:t>
            </a:r>
            <a:r>
              <a:rPr lang="en-US" dirty="0" smtClean="0"/>
              <a:t> numbers are worse, due to </a:t>
            </a:r>
            <a:r>
              <a:rPr lang="en-US" dirty="0" err="1" smtClean="0"/>
              <a:t>empolyers</a:t>
            </a:r>
            <a:r>
              <a:rPr lang="en-US" dirty="0" smtClean="0"/>
              <a:t> dropping coverage and paying “fine”.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70B7-AEB6-4697-816D-114AFF06BD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97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there another way?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70B7-AEB6-4697-816D-114AFF06BD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9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7FFA2B-061A-A54C-8A8A-DFE1769E76DC}" type="slidenum">
              <a:rPr lang="en-US" sz="1200">
                <a:solidFill>
                  <a:prstClr val="black"/>
                </a:solidFill>
              </a:rPr>
              <a:pPr/>
              <a:t>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Paid for through a progressive income</a:t>
            </a:r>
            <a:r>
              <a:rPr lang="en-US" baseline="0" dirty="0" smtClean="0">
                <a:latin typeface="Times New Roman" charset="0"/>
              </a:rPr>
              <a:t> tax.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70B7-AEB6-4697-816D-114AFF06BDD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74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70B7-AEB6-4697-816D-114AFF06BDD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those with insurance</a:t>
            </a:r>
            <a:r>
              <a:rPr lang="en-US" baseline="0" dirty="0" smtClean="0"/>
              <a:t> – private only about 65%, </a:t>
            </a:r>
            <a:r>
              <a:rPr lang="en-US" baseline="0" dirty="0" err="1" smtClean="0"/>
              <a:t>governemnt</a:t>
            </a:r>
            <a:r>
              <a:rPr lang="en-US" baseline="0" dirty="0" smtClean="0"/>
              <a:t> – Medicare, Medicaid, VA, HIS the 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70B7-AEB6-4697-816D-114AFF06BD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68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 payer – less administration. True for physicians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70B7-AEB6-4697-816D-114AFF06BDD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24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FC4725-73F3-684D-AE1B-86AFE34A60B8}" type="slidenum">
              <a:rPr lang="en-US" sz="1200">
                <a:solidFill>
                  <a:prstClr val="black"/>
                </a:solidFill>
              </a:rPr>
              <a:pPr/>
              <a:t>28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FC4725-73F3-684D-AE1B-86AFE34A60B8}" type="slidenum">
              <a:rPr lang="en-US" sz="1200">
                <a:solidFill>
                  <a:prstClr val="black"/>
                </a:solidFill>
              </a:rPr>
              <a:pPr/>
              <a:t>30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Hospitals</a:t>
            </a:r>
            <a:r>
              <a:rPr lang="en-US" baseline="0" dirty="0" smtClean="0">
                <a:latin typeface="Times New Roman" charset="0"/>
              </a:rPr>
              <a:t> given a global budget, capital expenses and operating expenses.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FC4725-73F3-684D-AE1B-86AFE34A60B8}" type="slidenum">
              <a:rPr lang="en-US" sz="1200">
                <a:solidFill>
                  <a:prstClr val="black"/>
                </a:solidFill>
              </a:rPr>
              <a:pPr/>
              <a:t>31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 of American</a:t>
            </a:r>
            <a:r>
              <a:rPr lang="en-US" baseline="0" dirty="0" smtClean="0"/>
              <a:t> people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70B7-AEB6-4697-816D-114AFF06BDD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40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Delays</a:t>
            </a:r>
            <a:r>
              <a:rPr lang="en-US" baseline="0" dirty="0" smtClean="0"/>
              <a:t> in seeking care. Now </a:t>
            </a:r>
            <a:r>
              <a:rPr lang="en-US" baseline="0" dirty="0" err="1" smtClean="0"/>
              <a:t>gettting</a:t>
            </a:r>
            <a:r>
              <a:rPr lang="en-US" baseline="0" dirty="0" smtClean="0"/>
              <a:t> into cost of care.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70B7-AEB6-4697-816D-114AFF06BD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Underinsurance</a:t>
            </a:r>
            <a:r>
              <a:rPr lang="en-US" baseline="0" dirty="0" smtClean="0"/>
              <a:t> a huge problem. Increasing copays and deductibles to consumers, 16% underinsured according to the Commonwealth Fund in 2010, increasing rapidly. Even for the elderly, Medicare now covers only 51% of medical care 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70B7-AEB6-4697-816D-114AFF06BD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Disparity depending</a:t>
            </a:r>
            <a:r>
              <a:rPr lang="en-US" baseline="0" dirty="0" smtClean="0"/>
              <a:t> on ethnicity, income (getting worse with rising income inequality), immigration status.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70B7-AEB6-4697-816D-114AFF06BD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9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Quality of care issues. Overuse of imaging</a:t>
            </a:r>
            <a:r>
              <a:rPr lang="en-US" baseline="0" dirty="0" smtClean="0"/>
              <a:t> procedures, </a:t>
            </a:r>
            <a:r>
              <a:rPr lang="en-US" baseline="0" dirty="0" err="1" smtClean="0"/>
              <a:t>joiny</a:t>
            </a:r>
            <a:r>
              <a:rPr lang="en-US" baseline="0" dirty="0" smtClean="0"/>
              <a:t> replacements and many others. Idea that doing something is always better than waiting. Risk of unnecessary testing, procedures.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70B7-AEB6-4697-816D-114AFF06BD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1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ACA</a:t>
            </a:r>
            <a:r>
              <a:rPr lang="en-US" baseline="0" dirty="0" smtClean="0"/>
              <a:t> and ACOs – remembrance of things past – HMOs.</a:t>
            </a:r>
          </a:p>
          <a:p>
            <a:r>
              <a:rPr lang="en-US" baseline="0" dirty="0" smtClean="0"/>
              <a:t>Medicare HMO enrollment has grown. Old data and new paper showing when people are healthy, they sign with Medicare Advantage, and leave for traditional Medicare when sick.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70B7-AEB6-4697-816D-114AFF06BD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45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Chronically ill, severe</a:t>
            </a:r>
            <a:r>
              <a:rPr lang="en-US" baseline="0" dirty="0" smtClean="0">
                <a:latin typeface="Times New Roman" charset="0"/>
              </a:rPr>
              <a:t> acute disease.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attempts to risk-adjust payments</a:t>
            </a:r>
            <a:r>
              <a:rPr lang="en-US" baseline="0" dirty="0" smtClean="0"/>
              <a:t> to prevent cheery-picking.</a:t>
            </a:r>
            <a:r>
              <a:rPr lang="en-US" dirty="0" smtClean="0"/>
              <a:t> Initially done just with age and gender and ESRD, then many diagnoses added. Problem</a:t>
            </a:r>
            <a:r>
              <a:rPr lang="en-US" baseline="0" dirty="0" smtClean="0"/>
              <a:t> got worse. Procedures done to make people appear sicker –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ultrasound to detect evidence of CHF.</a:t>
            </a:r>
          </a:p>
          <a:p>
            <a:r>
              <a:rPr lang="en-US" baseline="0" dirty="0" smtClean="0"/>
              <a:t>RAND experiment – </a:t>
            </a:r>
            <a:r>
              <a:rPr lang="en-US" baseline="0" dirty="0" err="1" smtClean="0"/>
              <a:t>eople</a:t>
            </a:r>
            <a:r>
              <a:rPr lang="en-US" baseline="0" dirty="0" smtClean="0"/>
              <a:t> in HMOs had lower quality care. HMO overhead between 15-25% (limited to 20% by ACA).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70B7-AEB6-4697-816D-114AFF06BD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1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8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30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4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4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596" y="1325366"/>
            <a:ext cx="4136204" cy="46644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5366"/>
            <a:ext cx="4136204" cy="46644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4807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bg1">
                <a:lumMod val="90000"/>
              </a:schemeClr>
            </a:gs>
            <a:gs pos="100000">
              <a:srgbClr val="D8E4B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596" y="171898"/>
            <a:ext cx="84248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596" y="1315092"/>
            <a:ext cx="8424809" cy="467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000109"/>
            <a:ext cx="9144000" cy="857892"/>
          </a:xfrm>
          <a:prstGeom prst="rect">
            <a:avLst/>
          </a:prstGeom>
          <a:gradFill>
            <a:gsLst>
              <a:gs pos="27000">
                <a:schemeClr val="accent1"/>
              </a:gs>
              <a:gs pos="50000">
                <a:schemeClr val="accent1"/>
              </a:gs>
              <a:gs pos="100000">
                <a:schemeClr val="tx1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pic>
        <p:nvPicPr>
          <p:cNvPr id="4" name="Picture 3" descr="PNHP-logo.jpg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4936" r="2437" b="13073"/>
          <a:stretch/>
        </p:blipFill>
        <p:spPr>
          <a:xfrm>
            <a:off x="0" y="6005093"/>
            <a:ext cx="3968941" cy="85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5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8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visitingdc.com/images/richard-nixon-picture.jpg&amp;imgrefurl=http://www.visitingdc.com/president/richard-nixon-picture.htm&amp;h=336&amp;w=325&amp;sz=23&amp;hl=en&amp;start=1&amp;tbnid=rcrt6fmabc7XdM:&amp;tbnh=119&amp;tbnw=115&amp;prev=/images?q=nixon&amp;gbv=2&amp;ndsp=20&amp;svnum=10&amp;hl=en&amp;sa=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3619" y="2130425"/>
            <a:ext cx="4140403" cy="2148967"/>
          </a:xfrm>
        </p:spPr>
        <p:txBody>
          <a:bodyPr>
            <a:noAutofit/>
          </a:bodyPr>
          <a:lstStyle/>
          <a:p>
            <a:r>
              <a:rPr lang="en-US" sz="6000" dirty="0"/>
              <a:t>The Uninsured</a:t>
            </a:r>
          </a:p>
        </p:txBody>
      </p:sp>
      <p:pic>
        <p:nvPicPr>
          <p:cNvPr id="6" name="Picture 5" descr="Physician Waiting 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2475" y="1750085"/>
            <a:ext cx="4560343" cy="3070631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3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6253249"/>
            <a:ext cx="5757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Source: MEPS Data, from Thorpe and Reinhart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Few Sick People </a:t>
            </a:r>
            <a:br>
              <a:rPr lang="en-US" dirty="0" smtClean="0"/>
            </a:br>
            <a:r>
              <a:rPr lang="en-US" dirty="0" smtClean="0"/>
              <a:t>Account for Most Health Dollars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52338"/>
            <a:ext cx="16906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Percent of total health spending accounted for by decile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16695819"/>
              </p:ext>
            </p:extLst>
          </p:nvPr>
        </p:nvGraphicFramePr>
        <p:xfrm>
          <a:off x="1566954" y="1397000"/>
          <a:ext cx="7290458" cy="421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24626" y="5533404"/>
            <a:ext cx="376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Decile of Privately Insured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92585" y="2234803"/>
            <a:ext cx="1946321" cy="1203990"/>
          </a:xfrm>
          <a:prstGeom prst="roundRect">
            <a:avLst/>
          </a:prstGeom>
          <a:solidFill>
            <a:srgbClr val="800000"/>
          </a:solidFill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EBF1DD"/>
                </a:solidFill>
                <a:latin typeface="Franklin Gothic Book"/>
                <a:cs typeface="Franklin Gothic Book"/>
              </a:rPr>
              <a:t>Top 2 deciles account for </a:t>
            </a:r>
            <a:r>
              <a:rPr lang="en-US" sz="4000" dirty="0">
                <a:solidFill>
                  <a:srgbClr val="EBF1DD"/>
                </a:solidFill>
                <a:latin typeface="Franklin Gothic Medium"/>
                <a:cs typeface="Franklin Gothic Medium"/>
              </a:rPr>
              <a:t>78.3%</a:t>
            </a:r>
            <a:endParaRPr lang="en-US" sz="2800" dirty="0">
              <a:solidFill>
                <a:srgbClr val="EBF1DD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14166" y="1533851"/>
            <a:ext cx="1369022" cy="4106760"/>
          </a:xfrm>
          <a:prstGeom prst="roundRect">
            <a:avLst/>
          </a:prstGeom>
          <a:noFill/>
          <a:ln w="76200" cmpd="sng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Risk Adjustment </a:t>
            </a:r>
            <a:r>
              <a:rPr lang="en-US" sz="4000" b="1" i="1" dirty="0" smtClean="0"/>
              <a:t>Increased</a:t>
            </a:r>
            <a:r>
              <a:rPr lang="en-US" sz="40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Medicare HMO Overpayment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Actual impact of 2004 change in Risk Adjustment formula</a:t>
            </a:r>
          </a:p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Source: NBER Working Paper 16799, April 2011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1852530"/>
            <a:ext cx="167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Overpayment to HMOs per Medicare Enrollee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0503" y="4998102"/>
            <a:ext cx="2200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Payments adjusted for age, sex, and ESRD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4628" y="4998102"/>
            <a:ext cx="2208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Same plus 70 diagnoses adjusted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9399" y="1632806"/>
            <a:ext cx="1774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Overpayments </a:t>
            </a:r>
          </a:p>
          <a:p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due to </a:t>
            </a:r>
          </a:p>
          <a:p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Cherry Picking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9613" y="3064674"/>
            <a:ext cx="1776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Congress-mandated overpayments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7070094" y="3324845"/>
            <a:ext cx="323574" cy="323574"/>
          </a:xfrm>
          <a:prstGeom prst="rect">
            <a:avLst/>
          </a:prstGeom>
          <a:solidFill>
            <a:srgbClr val="005148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68797" y="1972570"/>
            <a:ext cx="323574" cy="323574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783027"/>
              </p:ext>
            </p:extLst>
          </p:nvPr>
        </p:nvGraphicFramePr>
        <p:xfrm>
          <a:off x="1480351" y="1445540"/>
          <a:ext cx="1083804" cy="4128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3804"/>
              </a:tblGrid>
              <a:tr h="82564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$4,000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564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$3,000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564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$2,000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564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$1,000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564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580503" y="1642198"/>
            <a:ext cx="4384428" cy="33410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362329"/>
              </p:ext>
            </p:extLst>
          </p:nvPr>
        </p:nvGraphicFramePr>
        <p:xfrm>
          <a:off x="2572414" y="1650290"/>
          <a:ext cx="4392517" cy="3332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2517"/>
              </a:tblGrid>
              <a:tr h="8332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32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32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32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979450" y="4271724"/>
            <a:ext cx="1402409" cy="711498"/>
          </a:xfrm>
          <a:prstGeom prst="rect">
            <a:avLst/>
          </a:prstGeom>
          <a:solidFill>
            <a:srgbClr val="005148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67621" y="4271724"/>
            <a:ext cx="1402409" cy="711498"/>
          </a:xfrm>
          <a:prstGeom prst="rect">
            <a:avLst/>
          </a:prstGeom>
          <a:solidFill>
            <a:srgbClr val="005148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79450" y="3105051"/>
            <a:ext cx="1402409" cy="1155566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67621" y="2108518"/>
            <a:ext cx="1402409" cy="2152099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/>
          <p:cNvSpPr>
            <a:spLocks noGrp="1"/>
          </p:cNvSpPr>
          <p:nvPr>
            <p:ph type="ctrTitle" idx="4294967295"/>
          </p:nvPr>
        </p:nvSpPr>
        <p:spPr>
          <a:xfrm>
            <a:off x="339421" y="1393659"/>
            <a:ext cx="3792389" cy="3422300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n-US" sz="54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ACOs:</a:t>
            </a:r>
            <a:br>
              <a:rPr lang="en-US" sz="5400" dirty="0">
                <a:solidFill>
                  <a:srgbClr val="003300"/>
                </a:solidFill>
                <a:latin typeface="Franklin Gothic Medium"/>
                <a:cs typeface="Franklin Gothic Medium"/>
              </a:rPr>
            </a:br>
            <a:r>
              <a:rPr lang="en-US" sz="54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A Rerun of the HMO </a:t>
            </a:r>
            <a:r>
              <a:rPr lang="en-US" sz="5400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  <a:t>Experience</a:t>
            </a:r>
            <a:r>
              <a:rPr lang="en-US" sz="54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39022" y="1253469"/>
            <a:ext cx="4539873" cy="4141345"/>
            <a:chOff x="4239022" y="1253469"/>
            <a:chExt cx="4539873" cy="4141345"/>
          </a:xfrm>
        </p:grpSpPr>
        <p:sp>
          <p:nvSpPr>
            <p:cNvPr id="8" name="Curved Up Ribbon 7"/>
            <p:cNvSpPr/>
            <p:nvPr/>
          </p:nvSpPr>
          <p:spPr>
            <a:xfrm flipH="1">
              <a:off x="6964528" y="3723134"/>
              <a:ext cx="1814367" cy="998100"/>
            </a:xfrm>
            <a:prstGeom prst="ellipseRibbon2">
              <a:avLst>
                <a:gd name="adj1" fmla="val 12303"/>
                <a:gd name="adj2" fmla="val 74090"/>
                <a:gd name="adj3" fmla="val 18913"/>
              </a:avLst>
            </a:prstGeom>
            <a:solidFill>
              <a:srgbClr val="FFFFFF"/>
            </a:solidFill>
            <a:ln w="9525" cmpd="sng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6" name="Curved Up Ribbon 5"/>
            <p:cNvSpPr/>
            <p:nvPr/>
          </p:nvSpPr>
          <p:spPr>
            <a:xfrm>
              <a:off x="4239022" y="3723134"/>
              <a:ext cx="1814367" cy="998100"/>
            </a:xfrm>
            <a:prstGeom prst="ellipseRibbon2">
              <a:avLst>
                <a:gd name="adj1" fmla="val 12303"/>
                <a:gd name="adj2" fmla="val 74090"/>
                <a:gd name="adj3" fmla="val 18913"/>
              </a:avLst>
            </a:prstGeom>
            <a:solidFill>
              <a:srgbClr val="FFFFFF"/>
            </a:solidFill>
            <a:ln w="9525" cmpd="sng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841065" y="1517356"/>
              <a:ext cx="3340083" cy="3340083"/>
            </a:xfrm>
            <a:prstGeom prst="ellipse">
              <a:avLst/>
            </a:prstGeom>
            <a:solidFill>
              <a:srgbClr val="FFFFFF"/>
            </a:solidFill>
            <a:ln w="9525" cmpd="sng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36953" y="1253469"/>
              <a:ext cx="4141345" cy="4141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38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4"/>
          <p:cNvSpPr>
            <a:spLocks noGrp="1" noChangeArrowheads="1"/>
          </p:cNvSpPr>
          <p:nvPr>
            <p:ph type="title"/>
          </p:nvPr>
        </p:nvSpPr>
        <p:spPr>
          <a:xfrm>
            <a:off x="809507" y="2128996"/>
            <a:ext cx="77724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latin typeface="Franklin Gothic Medium"/>
                <a:cs typeface="Franklin Gothic Medium"/>
              </a:rPr>
              <a:t>ACOs = Medical </a:t>
            </a:r>
            <a:r>
              <a:rPr lang="en-US" sz="6000" dirty="0" smtClean="0">
                <a:latin typeface="Franklin Gothic Medium"/>
                <a:cs typeface="Franklin Gothic Medium"/>
              </a:rPr>
              <a:t>Practices </a:t>
            </a:r>
            <a:r>
              <a:rPr lang="en-US" sz="4400" dirty="0">
                <a:latin typeface="Franklin Gothic Medium"/>
                <a:cs typeface="Franklin Gothic Medium"/>
              </a:rPr>
              <a:t>Owned by </a:t>
            </a:r>
            <a:r>
              <a:rPr lang="en-US" sz="6000" dirty="0" smtClean="0">
                <a:latin typeface="Franklin Gothic Medium"/>
                <a:cs typeface="Franklin Gothic Medium"/>
              </a:rPr>
              <a:t/>
            </a:r>
            <a:br>
              <a:rPr lang="en-US" sz="6000" dirty="0" smtClean="0">
                <a:latin typeface="Franklin Gothic Medium"/>
                <a:cs typeface="Franklin Gothic Medium"/>
              </a:rPr>
            </a:br>
            <a:r>
              <a:rPr lang="en-US" sz="6000" dirty="0" smtClean="0">
                <a:latin typeface="Franklin Gothic Medium"/>
                <a:cs typeface="Franklin Gothic Medium"/>
              </a:rPr>
              <a:t>Corporate </a:t>
            </a:r>
            <a:r>
              <a:rPr lang="en-US" sz="6000" dirty="0">
                <a:latin typeface="Franklin Gothic Medium"/>
                <a:cs typeface="Franklin Gothic Medium"/>
              </a:rPr>
              <a:t>Oligopolies</a:t>
            </a:r>
          </a:p>
        </p:txBody>
      </p:sp>
    </p:spTree>
    <p:extLst>
      <p:ext uri="{BB962C8B-B14F-4D97-AF65-F5344CB8AC3E}">
        <p14:creationId xmlns:p14="http://schemas.microsoft.com/office/powerpoint/2010/main" val="227583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Insurers Morphing into ACOs:</a:t>
            </a:r>
            <a:br>
              <a:rPr lang="en-US" sz="4800" dirty="0">
                <a:latin typeface="Franklin Gothic Medium"/>
                <a:cs typeface="Franklin Gothic Medium"/>
              </a:rPr>
            </a:br>
            <a:r>
              <a:rPr lang="en-US" sz="2700" dirty="0">
                <a:latin typeface="Franklin Gothic Medium"/>
                <a:cs typeface="Franklin Gothic Medium"/>
              </a:rPr>
              <a:t>Purchases of Clinics and Practices, 2011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99431343"/>
              </p:ext>
            </p:extLst>
          </p:nvPr>
        </p:nvGraphicFramePr>
        <p:xfrm>
          <a:off x="362874" y="1394814"/>
          <a:ext cx="8527527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687388" y="6361113"/>
            <a:ext cx="35147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US" sz="1800" smtClean="0">
                <a:solidFill>
                  <a:srgbClr val="EBF1DD"/>
                </a:solidFill>
              </a:rPr>
              <a:t>Source: Business Insurance, 1/15/12</a:t>
            </a:r>
          </a:p>
        </p:txBody>
      </p:sp>
    </p:spTree>
    <p:extLst>
      <p:ext uri="{BB962C8B-B14F-4D97-AF65-F5344CB8AC3E}">
        <p14:creationId xmlns:p14="http://schemas.microsoft.com/office/powerpoint/2010/main" val="35793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003300"/>
                </a:solidFill>
                <a:latin typeface="Franklin Gothic Medium"/>
                <a:cs typeface="Franklin Gothic Medium"/>
              </a:rPr>
              <a:t>Assumptions Implicit in </a:t>
            </a:r>
            <a:r>
              <a:rPr lang="en-US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  <a:t/>
            </a:r>
            <a:br>
              <a:rPr lang="en-US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</a:br>
            <a:r>
              <a:rPr lang="en-US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  <a:t>“Pay for Performance” (“P4P”)</a:t>
            </a:r>
            <a:endParaRPr lang="en-US" dirty="0">
              <a:solidFill>
                <a:srgbClr val="003300"/>
              </a:solidFill>
              <a:latin typeface="Franklin Gothic Medium"/>
              <a:cs typeface="Franklin Gothic Medium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5968993"/>
              </p:ext>
            </p:extLst>
          </p:nvPr>
        </p:nvGraphicFramePr>
        <p:xfrm>
          <a:off x="354283" y="1606144"/>
          <a:ext cx="8534400" cy="419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55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57CE93-4815-0746-96BA-564B283B1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557CE93-4815-0746-96BA-564B283B1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6B5EA0-359D-DC42-8FC9-4448D358A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B56B5EA0-359D-DC42-8FC9-4448D358A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712E73-6B3F-7343-B323-5ECE39529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2D712E73-6B3F-7343-B323-5ECE39529F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455AA2-8980-1D4C-B78F-6EA15D350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E4455AA2-8980-1D4C-B78F-6EA15D350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P4P Can Dissociate</a:t>
            </a:r>
            <a:br>
              <a:rPr lang="en-US" dirty="0" smtClean="0"/>
            </a:br>
            <a:r>
              <a:rPr lang="en-US" dirty="0" smtClean="0"/>
              <a:t>People From Their Work</a:t>
            </a:r>
            <a:endParaRPr lang="en-US" dirty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36436" y="1551248"/>
            <a:ext cx="8563247" cy="4114102"/>
          </a:xfrm>
        </p:spPr>
        <p:txBody>
          <a:bodyPr>
            <a:normAutofit/>
          </a:bodyPr>
          <a:lstStyle/>
          <a:p>
            <a:pPr marL="0" indent="0" algn="l" eaLnBrk="1" hangingPunct="1">
              <a:spcAft>
                <a:spcPts val="1800"/>
              </a:spcAft>
              <a:buNone/>
              <a:defRPr/>
            </a:pPr>
            <a:r>
              <a:rPr lang="ja-JP" alt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“</a:t>
            </a:r>
            <a:r>
              <a:rPr 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I do not think </a:t>
            </a:r>
            <a:r>
              <a:rPr lang="en-US" sz="22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it’s true </a:t>
            </a:r>
            <a:r>
              <a:rPr 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that the way to get better doctoring and better nursing is to put money on the table in front of doctors and </a:t>
            </a:r>
            <a:r>
              <a:rPr lang="en-US" sz="22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nurses. I </a:t>
            </a:r>
            <a:r>
              <a:rPr 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think that's a </a:t>
            </a:r>
            <a:r>
              <a:rPr lang="en-US" sz="22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fundamental misunderstanding of human </a:t>
            </a:r>
            <a:r>
              <a:rPr lang="en-US" sz="2200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  <a:t>motivation</a:t>
            </a:r>
            <a:r>
              <a:rPr lang="en-US" sz="22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.</a:t>
            </a:r>
          </a:p>
          <a:p>
            <a:pPr marL="0" indent="0" algn="l" eaLnBrk="1" hangingPunct="1">
              <a:spcAft>
                <a:spcPts val="1800"/>
              </a:spcAft>
              <a:buNone/>
              <a:defRPr/>
            </a:pPr>
            <a:r>
              <a:rPr lang="en-US" sz="22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“I </a:t>
            </a:r>
            <a:r>
              <a:rPr 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think </a:t>
            </a:r>
            <a:r>
              <a:rPr lang="en-US" sz="22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people respond to joy and work and love </a:t>
            </a:r>
            <a:r>
              <a:rPr 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and achievement and learning and appreciation and gratitude - and a sense of a job well </a:t>
            </a:r>
            <a:r>
              <a:rPr lang="en-US" sz="22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done. I </a:t>
            </a:r>
            <a:r>
              <a:rPr 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think that it feels good to be a doctor and better to be a better </a:t>
            </a:r>
            <a:r>
              <a:rPr lang="en-US" sz="22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doctor.</a:t>
            </a:r>
          </a:p>
          <a:p>
            <a:pPr marL="0" indent="0" algn="l" eaLnBrk="1" hangingPunct="1">
              <a:spcAft>
                <a:spcPts val="1800"/>
              </a:spcAft>
              <a:buNone/>
              <a:defRPr/>
            </a:pPr>
            <a:r>
              <a:rPr lang="en-US" sz="22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“When </a:t>
            </a:r>
            <a:r>
              <a:rPr 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we begin to attach dollar amounts to throughputs and to individual pay </a:t>
            </a:r>
            <a:r>
              <a:rPr lang="en-US" sz="22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we are playing with fire</a:t>
            </a:r>
            <a:r>
              <a:rPr 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. </a:t>
            </a:r>
            <a:r>
              <a:rPr lang="en-US" sz="22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The </a:t>
            </a:r>
            <a:r>
              <a:rPr 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first and most important effect of that may be to begin to </a:t>
            </a:r>
            <a:r>
              <a:rPr lang="en-US" sz="22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dissociate people from their work</a:t>
            </a:r>
            <a:r>
              <a:rPr 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.</a:t>
            </a:r>
            <a:r>
              <a:rPr lang="ja-JP" alt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”</a:t>
            </a:r>
            <a:endParaRPr lang="en-US" sz="2200" b="1" dirty="0">
              <a:solidFill>
                <a:srgbClr val="003300"/>
              </a:solidFill>
              <a:latin typeface="Franklin Gothic Book"/>
              <a:cs typeface="Franklin Gothic Book"/>
            </a:endParaRP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5334000" y="6182749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FFFF"/>
                </a:solidFill>
              </a:rPr>
              <a:t>Don Berwick, M.D.</a:t>
            </a:r>
            <a:endParaRPr lang="en-US" dirty="0" smtClean="0">
              <a:solidFill>
                <a:srgbClr val="003300"/>
              </a:solidFill>
            </a:endParaRP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838200" y="62484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solidFill>
                  <a:srgbClr val="EBF1DD"/>
                </a:solidFill>
              </a:rPr>
              <a:t>Source: Health Affairs 1/12/2005</a:t>
            </a:r>
            <a:endParaRPr lang="en-US" sz="180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7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Medicare’s Premier Demonstration:</a:t>
            </a:r>
            <a:br>
              <a:rPr lang="en-US" sz="3600" dirty="0" smtClean="0"/>
            </a:br>
            <a:r>
              <a:rPr lang="en-US" sz="3600" dirty="0" smtClean="0"/>
              <a:t>A P4P Failure at 252 Hospitals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Note: P4P failed even among poor performers at baseline</a:t>
            </a:r>
          </a:p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Source: NEJM march 28, 2012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17339840"/>
              </p:ext>
            </p:extLst>
          </p:nvPr>
        </p:nvGraphicFramePr>
        <p:xfrm>
          <a:off x="1228822" y="1413492"/>
          <a:ext cx="7620343" cy="4573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0" y="1451380"/>
            <a:ext cx="1204080" cy="3603728"/>
            <a:chOff x="0" y="1558588"/>
            <a:chExt cx="1204080" cy="3348084"/>
          </a:xfrm>
        </p:grpSpPr>
        <p:sp>
          <p:nvSpPr>
            <p:cNvPr id="8" name="Up-Down Arrow 7"/>
            <p:cNvSpPr/>
            <p:nvPr/>
          </p:nvSpPr>
          <p:spPr>
            <a:xfrm>
              <a:off x="359724" y="1885427"/>
              <a:ext cx="484632" cy="2734277"/>
            </a:xfrm>
            <a:prstGeom prst="upDownArrow">
              <a:avLst/>
            </a:prstGeom>
            <a:solidFill>
              <a:srgbClr val="005148"/>
            </a:solidFill>
            <a:ln w="9525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6082" y="1558588"/>
              <a:ext cx="891916" cy="386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3300"/>
                  </a:solidFill>
                  <a:latin typeface="Franklin Gothic Book"/>
                  <a:cs typeface="Franklin Gothic Book"/>
                </a:rPr>
                <a:t>Worse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6283" y="4519898"/>
              <a:ext cx="851515" cy="386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3300"/>
                  </a:solidFill>
                  <a:latin typeface="Franklin Gothic Book"/>
                  <a:cs typeface="Franklin Gothic Book"/>
                </a:rPr>
                <a:t>Better</a:t>
              </a:r>
            </a:p>
          </p:txBody>
        </p:sp>
        <p:sp useBgFill="1">
          <p:nvSpPr>
            <p:cNvPr id="7" name="TextBox 6"/>
            <p:cNvSpPr txBox="1"/>
            <p:nvPr/>
          </p:nvSpPr>
          <p:spPr>
            <a:xfrm>
              <a:off x="0" y="2436956"/>
              <a:ext cx="1204080" cy="1631216"/>
            </a:xfrm>
            <a:prstGeom prst="rect">
              <a:avLst/>
            </a:prstGeom>
          </p:spPr>
          <p:txBody>
            <a:bodyPr wrap="square" tIns="45720" bIns="45720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3300"/>
                  </a:solidFill>
                  <a:latin typeface="Franklin Gothic Book"/>
                  <a:cs typeface="Franklin Gothic Book"/>
                </a:rPr>
                <a:t>Change from baseline in 30-day mortality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934527" y="5568297"/>
            <a:ext cx="284923" cy="284923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37451" y="5568297"/>
            <a:ext cx="284923" cy="284923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39940" y="2374994"/>
            <a:ext cx="1500977" cy="3430546"/>
          </a:xfrm>
          <a:prstGeom prst="roundRect">
            <a:avLst/>
          </a:prstGeom>
          <a:noFill/>
          <a:ln w="76200" cmpd="sng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88592" y="1575079"/>
            <a:ext cx="6812125" cy="445311"/>
          </a:xfrm>
          <a:prstGeom prst="rect">
            <a:avLst/>
          </a:prstGeom>
          <a:noFill/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5-year outcomes show </a:t>
            </a:r>
            <a:r>
              <a:rPr lang="en-US" sz="24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no effect on mortality</a:t>
            </a:r>
          </a:p>
        </p:txBody>
      </p:sp>
    </p:spTree>
    <p:extLst>
      <p:ext uri="{BB962C8B-B14F-4D97-AF65-F5344CB8AC3E}">
        <p14:creationId xmlns:p14="http://schemas.microsoft.com/office/powerpoint/2010/main" val="401327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Franklin Gothic Medium"/>
                <a:cs typeface="Franklin Gothic Medium"/>
              </a:rPr>
              <a:t>“</a:t>
            </a:r>
            <a:r>
              <a:rPr lang="en-US" altLang="ja-JP" dirty="0">
                <a:latin typeface="Franklin Gothic Medium"/>
                <a:cs typeface="Franklin Gothic Medium"/>
              </a:rPr>
              <a:t>Mandate</a:t>
            </a:r>
            <a:r>
              <a:rPr lang="ja-JP" altLang="en-US" dirty="0">
                <a:latin typeface="Franklin Gothic Medium"/>
                <a:cs typeface="Franklin Gothic Medium"/>
              </a:rPr>
              <a:t>”</a:t>
            </a:r>
            <a:r>
              <a:rPr lang="en-US" altLang="ja-JP" dirty="0">
                <a:latin typeface="Franklin Gothic Medium"/>
                <a:cs typeface="Franklin Gothic Medium"/>
              </a:rPr>
              <a:t> Model for Reform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412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64856" y="1320518"/>
            <a:ext cx="6149005" cy="3033637"/>
          </a:xfrm>
        </p:spPr>
        <p:txBody>
          <a:bodyPr>
            <a:normAutofit/>
          </a:bodyPr>
          <a:lstStyle/>
          <a:p>
            <a:pPr marL="454025" indent="-454025">
              <a:lnSpc>
                <a:spcPct val="9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3300"/>
                </a:solidFill>
                <a:latin typeface="Franklin Gothic Book"/>
                <a:cs typeface="Franklin Gothic Book"/>
              </a:rPr>
              <a:t>Expanded Medicaid-like program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Free for poor 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Subsidies for low </a:t>
            </a:r>
            <a:r>
              <a:rPr lang="en-US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income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Buy-in without subsidy for others</a:t>
            </a:r>
          </a:p>
          <a:p>
            <a:pPr marL="454025" indent="-454025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Employer mandate </a:t>
            </a:r>
            <a:r>
              <a:rPr lang="en-US" sz="2800" dirty="0">
                <a:solidFill>
                  <a:srgbClr val="003300"/>
                </a:solidFill>
                <a:latin typeface="Franklin Gothic Book"/>
                <a:cs typeface="Franklin Gothic Book"/>
              </a:rPr>
              <a:t>+/- </a:t>
            </a:r>
            <a:r>
              <a:rPr lang="en-US" sz="28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individuals</a:t>
            </a:r>
            <a:endParaRPr lang="en-US" sz="2800" dirty="0">
              <a:solidFill>
                <a:srgbClr val="003300"/>
              </a:solidFill>
              <a:latin typeface="Franklin Gothic Book"/>
              <a:cs typeface="Franklin Gothic Book"/>
            </a:endParaRPr>
          </a:p>
          <a:p>
            <a:pPr marL="454025" indent="-454025">
              <a:lnSpc>
                <a:spcPct val="9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3300"/>
                </a:solidFill>
                <a:latin typeface="Franklin Gothic Book"/>
                <a:cs typeface="Franklin Gothic Book"/>
              </a:rPr>
              <a:t>Managed Care / Care </a:t>
            </a:r>
            <a:r>
              <a:rPr lang="en-US" sz="28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Management</a:t>
            </a:r>
            <a:endParaRPr lang="en-US" sz="2800" dirty="0">
              <a:solidFill>
                <a:srgbClr val="003300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412675" name="Picture 4" descr="richard-nixon-pictur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13105"/>
          <a:stretch/>
        </p:blipFill>
        <p:spPr bwMode="auto">
          <a:xfrm>
            <a:off x="446375" y="1285492"/>
            <a:ext cx="1633763" cy="214371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Obama-Healthcare-reform-must-look-at-cos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7" b="21184"/>
          <a:stretch/>
        </p:blipFill>
        <p:spPr>
          <a:xfrm>
            <a:off x="597647" y="3100685"/>
            <a:ext cx="1940477" cy="249044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356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6382" y="1155981"/>
            <a:ext cx="3379621" cy="4621229"/>
          </a:xfrm>
          <a:prstGeom prst="rect">
            <a:avLst/>
          </a:prstGeom>
          <a:ln>
            <a:solidFill>
              <a:srgbClr val="06050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1201" y="2148397"/>
            <a:ext cx="5503540" cy="203132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 anchor="ctr" anchorCtr="0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“The health-care reform process exposes how corporate influence renders the US Government incapable of making policy on the basis of evidence and the public interest.”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Lancet Put It On Their Cover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6937" y="6253249"/>
            <a:ext cx="5757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Source: Lancet Dec 5, 2009. Cover of vol. 374.</a:t>
            </a:r>
          </a:p>
        </p:txBody>
      </p:sp>
    </p:spTree>
    <p:extLst>
      <p:ext uri="{BB962C8B-B14F-4D97-AF65-F5344CB8AC3E}">
        <p14:creationId xmlns:p14="http://schemas.microsoft.com/office/powerpoint/2010/main" val="19419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5606" y="1463040"/>
            <a:ext cx="7593178" cy="3869741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and More</a:t>
            </a:r>
            <a:br>
              <a:rPr lang="en-US" dirty="0" smtClean="0"/>
            </a:br>
            <a:r>
              <a:rPr lang="en-US" dirty="0" smtClean="0"/>
              <a:t>Uninsured Americans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670495"/>
              </p:ext>
            </p:extLst>
          </p:nvPr>
        </p:nvGraphicFramePr>
        <p:xfrm>
          <a:off x="117043" y="1309216"/>
          <a:ext cx="672998" cy="43161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72998"/>
              </a:tblGrid>
              <a:tr h="61659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50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61659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45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61659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40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61659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35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61659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30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61659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25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61659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1571987" y="3218569"/>
            <a:ext cx="3544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Millions of Uninsured American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720670"/>
              </p:ext>
            </p:extLst>
          </p:nvPr>
        </p:nvGraphicFramePr>
        <p:xfrm>
          <a:off x="153614" y="5405736"/>
          <a:ext cx="8873343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45"/>
                <a:gridCol w="1152145"/>
                <a:gridCol w="1152145"/>
                <a:gridCol w="1152145"/>
                <a:gridCol w="1152145"/>
                <a:gridCol w="1152145"/>
                <a:gridCol w="1152145"/>
                <a:gridCol w="80832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1976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1980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1985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1990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1995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2005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2011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72921" y="1623972"/>
          <a:ext cx="7593177" cy="3694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3177"/>
              </a:tblGrid>
              <a:tr h="615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56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56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56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5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5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Freeform 11"/>
          <p:cNvSpPr/>
          <p:nvPr/>
        </p:nvSpPr>
        <p:spPr>
          <a:xfrm>
            <a:off x="961970" y="1592890"/>
            <a:ext cx="7591780" cy="3740229"/>
          </a:xfrm>
          <a:custGeom>
            <a:avLst/>
            <a:gdLst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27293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27293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27293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078925 w 7605905"/>
              <a:gd name="connsiteY13" fmla="*/ 2568651 h 3805595"/>
              <a:gd name="connsiteX14" fmla="*/ 2219931 w 7605905"/>
              <a:gd name="connsiteY14" fmla="*/ 2552920 h 3805595"/>
              <a:gd name="connsiteX15" fmla="*/ 2283357 w 7605905"/>
              <a:gd name="connsiteY15" fmla="*/ 2552920 h 3805595"/>
              <a:gd name="connsiteX16" fmla="*/ 2367926 w 7605905"/>
              <a:gd name="connsiteY16" fmla="*/ 2616347 h 3805595"/>
              <a:gd name="connsiteX17" fmla="*/ 2526492 w 7605905"/>
              <a:gd name="connsiteY17" fmla="*/ 2756727 h 3805595"/>
              <a:gd name="connsiteX18" fmla="*/ 2727343 w 7605905"/>
              <a:gd name="connsiteY18" fmla="*/ 2568777 h 3805595"/>
              <a:gd name="connsiteX19" fmla="*/ 2833054 w 7605905"/>
              <a:gd name="connsiteY19" fmla="*/ 2529323 h 3805595"/>
              <a:gd name="connsiteX20" fmla="*/ 2970479 w 7605905"/>
              <a:gd name="connsiteY20" fmla="*/ 2494779 h 3805595"/>
              <a:gd name="connsiteX21" fmla="*/ 3171329 w 7605905"/>
              <a:gd name="connsiteY21" fmla="*/ 2341498 h 3805595"/>
              <a:gd name="connsiteX22" fmla="*/ 3285032 w 7605905"/>
              <a:gd name="connsiteY22" fmla="*/ 2288892 h 3805595"/>
              <a:gd name="connsiteX23" fmla="*/ 3440892 w 7605905"/>
              <a:gd name="connsiteY23" fmla="*/ 2235787 h 3805595"/>
              <a:gd name="connsiteX24" fmla="*/ 3736883 w 7605905"/>
              <a:gd name="connsiteY24" fmla="*/ 1913368 h 3805595"/>
              <a:gd name="connsiteX25" fmla="*/ 3903566 w 7605905"/>
              <a:gd name="connsiteY25" fmla="*/ 1715474 h 3805595"/>
              <a:gd name="connsiteX26" fmla="*/ 4165013 w 7605905"/>
              <a:gd name="connsiteY26" fmla="*/ 1681054 h 3805595"/>
              <a:gd name="connsiteX27" fmla="*/ 4376435 w 7605905"/>
              <a:gd name="connsiteY27" fmla="*/ 1575093 h 3805595"/>
              <a:gd name="connsiteX28" fmla="*/ 4577285 w 7605905"/>
              <a:gd name="connsiteY28" fmla="*/ 1633234 h 3805595"/>
              <a:gd name="connsiteX29" fmla="*/ 4810100 w 7605905"/>
              <a:gd name="connsiteY29" fmla="*/ 1435214 h 3805595"/>
              <a:gd name="connsiteX30" fmla="*/ 4936703 w 7605905"/>
              <a:gd name="connsiteY30" fmla="*/ 1363671 h 3805595"/>
              <a:gd name="connsiteX31" fmla="*/ 5050404 w 7605905"/>
              <a:gd name="connsiteY31" fmla="*/ 1311066 h 3805595"/>
              <a:gd name="connsiteX32" fmla="*/ 5227408 w 7605905"/>
              <a:gd name="connsiteY32" fmla="*/ 1448240 h 3805595"/>
              <a:gd name="connsiteX33" fmla="*/ 5338405 w 7605905"/>
              <a:gd name="connsiteY33" fmla="*/ 1490525 h 3805595"/>
              <a:gd name="connsiteX34" fmla="*/ 5475829 w 7605905"/>
              <a:gd name="connsiteY34" fmla="*/ 1511667 h 3805595"/>
              <a:gd name="connsiteX35" fmla="*/ 5544541 w 7605905"/>
              <a:gd name="connsiteY35" fmla="*/ 1511667 h 3805595"/>
              <a:gd name="connsiteX36" fmla="*/ 5771820 w 7605905"/>
              <a:gd name="connsiteY36" fmla="*/ 1326673 h 3805595"/>
              <a:gd name="connsiteX37" fmla="*/ 5919815 w 7605905"/>
              <a:gd name="connsiteY37" fmla="*/ 1141678 h 3805595"/>
              <a:gd name="connsiteX38" fmla="*/ 6020240 w 7605905"/>
              <a:gd name="connsiteY38" fmla="*/ 1035967 h 3805595"/>
              <a:gd name="connsiteX39" fmla="*/ 6202655 w 7605905"/>
              <a:gd name="connsiteY39" fmla="*/ 925346 h 3805595"/>
              <a:gd name="connsiteX40" fmla="*/ 6456236 w 7605905"/>
              <a:gd name="connsiteY40" fmla="*/ 879856 h 3805595"/>
              <a:gd name="connsiteX41" fmla="*/ 6675648 w 7605905"/>
              <a:gd name="connsiteY41" fmla="*/ 729405 h 3805595"/>
              <a:gd name="connsiteX42" fmla="*/ 6908213 w 7605905"/>
              <a:gd name="connsiteY42" fmla="*/ 449271 h 3805595"/>
              <a:gd name="connsiteX43" fmla="*/ 7146062 w 7605905"/>
              <a:gd name="connsiteY43" fmla="*/ 623694 h 3805595"/>
              <a:gd name="connsiteX44" fmla="*/ 7352199 w 7605905"/>
              <a:gd name="connsiteY44" fmla="*/ 549697 h 3805595"/>
              <a:gd name="connsiteX45" fmla="*/ 7605905 w 7605905"/>
              <a:gd name="connsiteY45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283357 w 7605905"/>
              <a:gd name="connsiteY15" fmla="*/ 2552920 h 3805595"/>
              <a:gd name="connsiteX16" fmla="*/ 2367926 w 7605905"/>
              <a:gd name="connsiteY16" fmla="*/ 2616347 h 3805595"/>
              <a:gd name="connsiteX17" fmla="*/ 2526492 w 7605905"/>
              <a:gd name="connsiteY17" fmla="*/ 2756727 h 3805595"/>
              <a:gd name="connsiteX18" fmla="*/ 2727343 w 7605905"/>
              <a:gd name="connsiteY18" fmla="*/ 2568777 h 3805595"/>
              <a:gd name="connsiteX19" fmla="*/ 2833054 w 7605905"/>
              <a:gd name="connsiteY19" fmla="*/ 2529323 h 3805595"/>
              <a:gd name="connsiteX20" fmla="*/ 2970479 w 7605905"/>
              <a:gd name="connsiteY20" fmla="*/ 2494779 h 3805595"/>
              <a:gd name="connsiteX21" fmla="*/ 3171329 w 7605905"/>
              <a:gd name="connsiteY21" fmla="*/ 2341498 h 3805595"/>
              <a:gd name="connsiteX22" fmla="*/ 3285032 w 7605905"/>
              <a:gd name="connsiteY22" fmla="*/ 2288892 h 3805595"/>
              <a:gd name="connsiteX23" fmla="*/ 3440892 w 7605905"/>
              <a:gd name="connsiteY23" fmla="*/ 2235787 h 3805595"/>
              <a:gd name="connsiteX24" fmla="*/ 3736883 w 7605905"/>
              <a:gd name="connsiteY24" fmla="*/ 1913368 h 3805595"/>
              <a:gd name="connsiteX25" fmla="*/ 3903566 w 7605905"/>
              <a:gd name="connsiteY25" fmla="*/ 1715474 h 3805595"/>
              <a:gd name="connsiteX26" fmla="*/ 4165013 w 7605905"/>
              <a:gd name="connsiteY26" fmla="*/ 1681054 h 3805595"/>
              <a:gd name="connsiteX27" fmla="*/ 4376435 w 7605905"/>
              <a:gd name="connsiteY27" fmla="*/ 1575093 h 3805595"/>
              <a:gd name="connsiteX28" fmla="*/ 4577285 w 7605905"/>
              <a:gd name="connsiteY28" fmla="*/ 1633234 h 3805595"/>
              <a:gd name="connsiteX29" fmla="*/ 4810100 w 7605905"/>
              <a:gd name="connsiteY29" fmla="*/ 1435214 h 3805595"/>
              <a:gd name="connsiteX30" fmla="*/ 4936703 w 7605905"/>
              <a:gd name="connsiteY30" fmla="*/ 1363671 h 3805595"/>
              <a:gd name="connsiteX31" fmla="*/ 5050404 w 7605905"/>
              <a:gd name="connsiteY31" fmla="*/ 1311066 h 3805595"/>
              <a:gd name="connsiteX32" fmla="*/ 5227408 w 7605905"/>
              <a:gd name="connsiteY32" fmla="*/ 1448240 h 3805595"/>
              <a:gd name="connsiteX33" fmla="*/ 5338405 w 7605905"/>
              <a:gd name="connsiteY33" fmla="*/ 1490525 h 3805595"/>
              <a:gd name="connsiteX34" fmla="*/ 5475829 w 7605905"/>
              <a:gd name="connsiteY34" fmla="*/ 1511667 h 3805595"/>
              <a:gd name="connsiteX35" fmla="*/ 5544541 w 7605905"/>
              <a:gd name="connsiteY35" fmla="*/ 1511667 h 3805595"/>
              <a:gd name="connsiteX36" fmla="*/ 5771820 w 7605905"/>
              <a:gd name="connsiteY36" fmla="*/ 1326673 h 3805595"/>
              <a:gd name="connsiteX37" fmla="*/ 5919815 w 7605905"/>
              <a:gd name="connsiteY37" fmla="*/ 1141678 h 3805595"/>
              <a:gd name="connsiteX38" fmla="*/ 6020240 w 7605905"/>
              <a:gd name="connsiteY38" fmla="*/ 1035967 h 3805595"/>
              <a:gd name="connsiteX39" fmla="*/ 6202655 w 7605905"/>
              <a:gd name="connsiteY39" fmla="*/ 925346 h 3805595"/>
              <a:gd name="connsiteX40" fmla="*/ 6456236 w 7605905"/>
              <a:gd name="connsiteY40" fmla="*/ 879856 h 3805595"/>
              <a:gd name="connsiteX41" fmla="*/ 6675648 w 7605905"/>
              <a:gd name="connsiteY41" fmla="*/ 729405 h 3805595"/>
              <a:gd name="connsiteX42" fmla="*/ 6908213 w 7605905"/>
              <a:gd name="connsiteY42" fmla="*/ 449271 h 3805595"/>
              <a:gd name="connsiteX43" fmla="*/ 7146062 w 7605905"/>
              <a:gd name="connsiteY43" fmla="*/ 623694 h 3805595"/>
              <a:gd name="connsiteX44" fmla="*/ 7352199 w 7605905"/>
              <a:gd name="connsiteY44" fmla="*/ 549697 h 3805595"/>
              <a:gd name="connsiteX45" fmla="*/ 7605905 w 7605905"/>
              <a:gd name="connsiteY45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367926 w 7605905"/>
              <a:gd name="connsiteY15" fmla="*/ 2616347 h 3805595"/>
              <a:gd name="connsiteX16" fmla="*/ 2451063 w 7605905"/>
              <a:gd name="connsiteY16" fmla="*/ 2821304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233231 w 7605905"/>
              <a:gd name="connsiteY15" fmla="*/ 2761646 h 3805595"/>
              <a:gd name="connsiteX16" fmla="*/ 2451063 w 7605905"/>
              <a:gd name="connsiteY16" fmla="*/ 2821304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51063 w 7605905"/>
              <a:gd name="connsiteY15" fmla="*/ 2821304 h 3805595"/>
              <a:gd name="connsiteX16" fmla="*/ 2727343 w 7605905"/>
              <a:gd name="connsiteY16" fmla="*/ 2568777 h 3805595"/>
              <a:gd name="connsiteX17" fmla="*/ 2833054 w 7605905"/>
              <a:gd name="connsiteY17" fmla="*/ 2529323 h 3805595"/>
              <a:gd name="connsiteX18" fmla="*/ 2970479 w 7605905"/>
              <a:gd name="connsiteY18" fmla="*/ 2494779 h 3805595"/>
              <a:gd name="connsiteX19" fmla="*/ 3171329 w 7605905"/>
              <a:gd name="connsiteY19" fmla="*/ 2341498 h 3805595"/>
              <a:gd name="connsiteX20" fmla="*/ 3285032 w 7605905"/>
              <a:gd name="connsiteY20" fmla="*/ 2288892 h 3805595"/>
              <a:gd name="connsiteX21" fmla="*/ 3440892 w 7605905"/>
              <a:gd name="connsiteY21" fmla="*/ 2235787 h 3805595"/>
              <a:gd name="connsiteX22" fmla="*/ 3736883 w 7605905"/>
              <a:gd name="connsiteY22" fmla="*/ 1913368 h 3805595"/>
              <a:gd name="connsiteX23" fmla="*/ 3903566 w 7605905"/>
              <a:gd name="connsiteY23" fmla="*/ 1715474 h 3805595"/>
              <a:gd name="connsiteX24" fmla="*/ 4165013 w 7605905"/>
              <a:gd name="connsiteY24" fmla="*/ 1681054 h 3805595"/>
              <a:gd name="connsiteX25" fmla="*/ 4376435 w 7605905"/>
              <a:gd name="connsiteY25" fmla="*/ 1575093 h 3805595"/>
              <a:gd name="connsiteX26" fmla="*/ 4577285 w 7605905"/>
              <a:gd name="connsiteY26" fmla="*/ 1633234 h 3805595"/>
              <a:gd name="connsiteX27" fmla="*/ 4810100 w 7605905"/>
              <a:gd name="connsiteY27" fmla="*/ 1435214 h 3805595"/>
              <a:gd name="connsiteX28" fmla="*/ 4936703 w 7605905"/>
              <a:gd name="connsiteY28" fmla="*/ 1363671 h 3805595"/>
              <a:gd name="connsiteX29" fmla="*/ 5050404 w 7605905"/>
              <a:gd name="connsiteY29" fmla="*/ 1311066 h 3805595"/>
              <a:gd name="connsiteX30" fmla="*/ 5227408 w 7605905"/>
              <a:gd name="connsiteY30" fmla="*/ 1448240 h 3805595"/>
              <a:gd name="connsiteX31" fmla="*/ 5338405 w 7605905"/>
              <a:gd name="connsiteY31" fmla="*/ 1490525 h 3805595"/>
              <a:gd name="connsiteX32" fmla="*/ 5475829 w 7605905"/>
              <a:gd name="connsiteY32" fmla="*/ 1511667 h 3805595"/>
              <a:gd name="connsiteX33" fmla="*/ 5544541 w 7605905"/>
              <a:gd name="connsiteY33" fmla="*/ 1511667 h 3805595"/>
              <a:gd name="connsiteX34" fmla="*/ 5771820 w 7605905"/>
              <a:gd name="connsiteY34" fmla="*/ 1326673 h 3805595"/>
              <a:gd name="connsiteX35" fmla="*/ 5919815 w 7605905"/>
              <a:gd name="connsiteY35" fmla="*/ 1141678 h 3805595"/>
              <a:gd name="connsiteX36" fmla="*/ 6020240 w 7605905"/>
              <a:gd name="connsiteY36" fmla="*/ 1035967 h 3805595"/>
              <a:gd name="connsiteX37" fmla="*/ 6202655 w 7605905"/>
              <a:gd name="connsiteY37" fmla="*/ 925346 h 3805595"/>
              <a:gd name="connsiteX38" fmla="*/ 6456236 w 7605905"/>
              <a:gd name="connsiteY38" fmla="*/ 879856 h 3805595"/>
              <a:gd name="connsiteX39" fmla="*/ 6675648 w 7605905"/>
              <a:gd name="connsiteY39" fmla="*/ 729405 h 3805595"/>
              <a:gd name="connsiteX40" fmla="*/ 6908213 w 7605905"/>
              <a:gd name="connsiteY40" fmla="*/ 449271 h 3805595"/>
              <a:gd name="connsiteX41" fmla="*/ 7146062 w 7605905"/>
              <a:gd name="connsiteY41" fmla="*/ 623694 h 3805595"/>
              <a:gd name="connsiteX42" fmla="*/ 7352199 w 7605905"/>
              <a:gd name="connsiteY42" fmla="*/ 549697 h 3805595"/>
              <a:gd name="connsiteX43" fmla="*/ 7605905 w 7605905"/>
              <a:gd name="connsiteY43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727343 w 7605905"/>
              <a:gd name="connsiteY16" fmla="*/ 2568777 h 3805595"/>
              <a:gd name="connsiteX17" fmla="*/ 2833054 w 7605905"/>
              <a:gd name="connsiteY17" fmla="*/ 2529323 h 3805595"/>
              <a:gd name="connsiteX18" fmla="*/ 2970479 w 7605905"/>
              <a:gd name="connsiteY18" fmla="*/ 2494779 h 3805595"/>
              <a:gd name="connsiteX19" fmla="*/ 3171329 w 7605905"/>
              <a:gd name="connsiteY19" fmla="*/ 2341498 h 3805595"/>
              <a:gd name="connsiteX20" fmla="*/ 3285032 w 7605905"/>
              <a:gd name="connsiteY20" fmla="*/ 2288892 h 3805595"/>
              <a:gd name="connsiteX21" fmla="*/ 3440892 w 7605905"/>
              <a:gd name="connsiteY21" fmla="*/ 2235787 h 3805595"/>
              <a:gd name="connsiteX22" fmla="*/ 3736883 w 7605905"/>
              <a:gd name="connsiteY22" fmla="*/ 1913368 h 3805595"/>
              <a:gd name="connsiteX23" fmla="*/ 3903566 w 7605905"/>
              <a:gd name="connsiteY23" fmla="*/ 1715474 h 3805595"/>
              <a:gd name="connsiteX24" fmla="*/ 4165013 w 7605905"/>
              <a:gd name="connsiteY24" fmla="*/ 1681054 h 3805595"/>
              <a:gd name="connsiteX25" fmla="*/ 4376435 w 7605905"/>
              <a:gd name="connsiteY25" fmla="*/ 1575093 h 3805595"/>
              <a:gd name="connsiteX26" fmla="*/ 4577285 w 7605905"/>
              <a:gd name="connsiteY26" fmla="*/ 1633234 h 3805595"/>
              <a:gd name="connsiteX27" fmla="*/ 4810100 w 7605905"/>
              <a:gd name="connsiteY27" fmla="*/ 1435214 h 3805595"/>
              <a:gd name="connsiteX28" fmla="*/ 4936703 w 7605905"/>
              <a:gd name="connsiteY28" fmla="*/ 1363671 h 3805595"/>
              <a:gd name="connsiteX29" fmla="*/ 5050404 w 7605905"/>
              <a:gd name="connsiteY29" fmla="*/ 1311066 h 3805595"/>
              <a:gd name="connsiteX30" fmla="*/ 5227408 w 7605905"/>
              <a:gd name="connsiteY30" fmla="*/ 1448240 h 3805595"/>
              <a:gd name="connsiteX31" fmla="*/ 5338405 w 7605905"/>
              <a:gd name="connsiteY31" fmla="*/ 1490525 h 3805595"/>
              <a:gd name="connsiteX32" fmla="*/ 5475829 w 7605905"/>
              <a:gd name="connsiteY32" fmla="*/ 1511667 h 3805595"/>
              <a:gd name="connsiteX33" fmla="*/ 5544541 w 7605905"/>
              <a:gd name="connsiteY33" fmla="*/ 1511667 h 3805595"/>
              <a:gd name="connsiteX34" fmla="*/ 5771820 w 7605905"/>
              <a:gd name="connsiteY34" fmla="*/ 1326673 h 3805595"/>
              <a:gd name="connsiteX35" fmla="*/ 5919815 w 7605905"/>
              <a:gd name="connsiteY35" fmla="*/ 1141678 h 3805595"/>
              <a:gd name="connsiteX36" fmla="*/ 6020240 w 7605905"/>
              <a:gd name="connsiteY36" fmla="*/ 1035967 h 3805595"/>
              <a:gd name="connsiteX37" fmla="*/ 6202655 w 7605905"/>
              <a:gd name="connsiteY37" fmla="*/ 925346 h 3805595"/>
              <a:gd name="connsiteX38" fmla="*/ 6456236 w 7605905"/>
              <a:gd name="connsiteY38" fmla="*/ 879856 h 3805595"/>
              <a:gd name="connsiteX39" fmla="*/ 6675648 w 7605905"/>
              <a:gd name="connsiteY39" fmla="*/ 729405 h 3805595"/>
              <a:gd name="connsiteX40" fmla="*/ 6908213 w 7605905"/>
              <a:gd name="connsiteY40" fmla="*/ 449271 h 3805595"/>
              <a:gd name="connsiteX41" fmla="*/ 7146062 w 7605905"/>
              <a:gd name="connsiteY41" fmla="*/ 623694 h 3805595"/>
              <a:gd name="connsiteX42" fmla="*/ 7352199 w 7605905"/>
              <a:gd name="connsiteY42" fmla="*/ 549697 h 3805595"/>
              <a:gd name="connsiteX43" fmla="*/ 7605905 w 7605905"/>
              <a:gd name="connsiteY43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33054 w 7605905"/>
              <a:gd name="connsiteY17" fmla="*/ 2529323 h 3805595"/>
              <a:gd name="connsiteX18" fmla="*/ 2970479 w 7605905"/>
              <a:gd name="connsiteY18" fmla="*/ 2494779 h 3805595"/>
              <a:gd name="connsiteX19" fmla="*/ 3171329 w 7605905"/>
              <a:gd name="connsiteY19" fmla="*/ 2341498 h 3805595"/>
              <a:gd name="connsiteX20" fmla="*/ 3285032 w 7605905"/>
              <a:gd name="connsiteY20" fmla="*/ 2288892 h 3805595"/>
              <a:gd name="connsiteX21" fmla="*/ 3440892 w 7605905"/>
              <a:gd name="connsiteY21" fmla="*/ 2235787 h 3805595"/>
              <a:gd name="connsiteX22" fmla="*/ 3736883 w 7605905"/>
              <a:gd name="connsiteY22" fmla="*/ 1913368 h 3805595"/>
              <a:gd name="connsiteX23" fmla="*/ 3903566 w 7605905"/>
              <a:gd name="connsiteY23" fmla="*/ 1715474 h 3805595"/>
              <a:gd name="connsiteX24" fmla="*/ 4165013 w 7605905"/>
              <a:gd name="connsiteY24" fmla="*/ 1681054 h 3805595"/>
              <a:gd name="connsiteX25" fmla="*/ 4376435 w 7605905"/>
              <a:gd name="connsiteY25" fmla="*/ 1575093 h 3805595"/>
              <a:gd name="connsiteX26" fmla="*/ 4577285 w 7605905"/>
              <a:gd name="connsiteY26" fmla="*/ 1633234 h 3805595"/>
              <a:gd name="connsiteX27" fmla="*/ 4810100 w 7605905"/>
              <a:gd name="connsiteY27" fmla="*/ 1435214 h 3805595"/>
              <a:gd name="connsiteX28" fmla="*/ 4936703 w 7605905"/>
              <a:gd name="connsiteY28" fmla="*/ 1363671 h 3805595"/>
              <a:gd name="connsiteX29" fmla="*/ 5050404 w 7605905"/>
              <a:gd name="connsiteY29" fmla="*/ 1311066 h 3805595"/>
              <a:gd name="connsiteX30" fmla="*/ 5227408 w 7605905"/>
              <a:gd name="connsiteY30" fmla="*/ 1448240 h 3805595"/>
              <a:gd name="connsiteX31" fmla="*/ 5338405 w 7605905"/>
              <a:gd name="connsiteY31" fmla="*/ 1490525 h 3805595"/>
              <a:gd name="connsiteX32" fmla="*/ 5475829 w 7605905"/>
              <a:gd name="connsiteY32" fmla="*/ 1511667 h 3805595"/>
              <a:gd name="connsiteX33" fmla="*/ 5544541 w 7605905"/>
              <a:gd name="connsiteY33" fmla="*/ 1511667 h 3805595"/>
              <a:gd name="connsiteX34" fmla="*/ 5771820 w 7605905"/>
              <a:gd name="connsiteY34" fmla="*/ 1326673 h 3805595"/>
              <a:gd name="connsiteX35" fmla="*/ 5919815 w 7605905"/>
              <a:gd name="connsiteY35" fmla="*/ 1141678 h 3805595"/>
              <a:gd name="connsiteX36" fmla="*/ 6020240 w 7605905"/>
              <a:gd name="connsiteY36" fmla="*/ 1035967 h 3805595"/>
              <a:gd name="connsiteX37" fmla="*/ 6202655 w 7605905"/>
              <a:gd name="connsiteY37" fmla="*/ 925346 h 3805595"/>
              <a:gd name="connsiteX38" fmla="*/ 6456236 w 7605905"/>
              <a:gd name="connsiteY38" fmla="*/ 879856 h 3805595"/>
              <a:gd name="connsiteX39" fmla="*/ 6675648 w 7605905"/>
              <a:gd name="connsiteY39" fmla="*/ 729405 h 3805595"/>
              <a:gd name="connsiteX40" fmla="*/ 6908213 w 7605905"/>
              <a:gd name="connsiteY40" fmla="*/ 449271 h 3805595"/>
              <a:gd name="connsiteX41" fmla="*/ 7146062 w 7605905"/>
              <a:gd name="connsiteY41" fmla="*/ 623694 h 3805595"/>
              <a:gd name="connsiteX42" fmla="*/ 7352199 w 7605905"/>
              <a:gd name="connsiteY42" fmla="*/ 549697 h 3805595"/>
              <a:gd name="connsiteX43" fmla="*/ 7605905 w 7605905"/>
              <a:gd name="connsiteY43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2970479 w 7605905"/>
              <a:gd name="connsiteY18" fmla="*/ 2494779 h 3805595"/>
              <a:gd name="connsiteX19" fmla="*/ 3171329 w 7605905"/>
              <a:gd name="connsiteY19" fmla="*/ 2341498 h 3805595"/>
              <a:gd name="connsiteX20" fmla="*/ 3285032 w 7605905"/>
              <a:gd name="connsiteY20" fmla="*/ 2288892 h 3805595"/>
              <a:gd name="connsiteX21" fmla="*/ 3440892 w 7605905"/>
              <a:gd name="connsiteY21" fmla="*/ 2235787 h 3805595"/>
              <a:gd name="connsiteX22" fmla="*/ 3736883 w 7605905"/>
              <a:gd name="connsiteY22" fmla="*/ 1913368 h 3805595"/>
              <a:gd name="connsiteX23" fmla="*/ 3903566 w 7605905"/>
              <a:gd name="connsiteY23" fmla="*/ 1715474 h 3805595"/>
              <a:gd name="connsiteX24" fmla="*/ 4165013 w 7605905"/>
              <a:gd name="connsiteY24" fmla="*/ 1681054 h 3805595"/>
              <a:gd name="connsiteX25" fmla="*/ 4376435 w 7605905"/>
              <a:gd name="connsiteY25" fmla="*/ 1575093 h 3805595"/>
              <a:gd name="connsiteX26" fmla="*/ 4577285 w 7605905"/>
              <a:gd name="connsiteY26" fmla="*/ 1633234 h 3805595"/>
              <a:gd name="connsiteX27" fmla="*/ 4810100 w 7605905"/>
              <a:gd name="connsiteY27" fmla="*/ 1435214 h 3805595"/>
              <a:gd name="connsiteX28" fmla="*/ 4936703 w 7605905"/>
              <a:gd name="connsiteY28" fmla="*/ 1363671 h 3805595"/>
              <a:gd name="connsiteX29" fmla="*/ 5050404 w 7605905"/>
              <a:gd name="connsiteY29" fmla="*/ 1311066 h 3805595"/>
              <a:gd name="connsiteX30" fmla="*/ 5227408 w 7605905"/>
              <a:gd name="connsiteY30" fmla="*/ 1448240 h 3805595"/>
              <a:gd name="connsiteX31" fmla="*/ 5338405 w 7605905"/>
              <a:gd name="connsiteY31" fmla="*/ 1490525 h 3805595"/>
              <a:gd name="connsiteX32" fmla="*/ 5475829 w 7605905"/>
              <a:gd name="connsiteY32" fmla="*/ 1511667 h 3805595"/>
              <a:gd name="connsiteX33" fmla="*/ 5544541 w 7605905"/>
              <a:gd name="connsiteY33" fmla="*/ 1511667 h 3805595"/>
              <a:gd name="connsiteX34" fmla="*/ 5771820 w 7605905"/>
              <a:gd name="connsiteY34" fmla="*/ 1326673 h 3805595"/>
              <a:gd name="connsiteX35" fmla="*/ 5919815 w 7605905"/>
              <a:gd name="connsiteY35" fmla="*/ 1141678 h 3805595"/>
              <a:gd name="connsiteX36" fmla="*/ 6020240 w 7605905"/>
              <a:gd name="connsiteY36" fmla="*/ 1035967 h 3805595"/>
              <a:gd name="connsiteX37" fmla="*/ 6202655 w 7605905"/>
              <a:gd name="connsiteY37" fmla="*/ 925346 h 3805595"/>
              <a:gd name="connsiteX38" fmla="*/ 6456236 w 7605905"/>
              <a:gd name="connsiteY38" fmla="*/ 879856 h 3805595"/>
              <a:gd name="connsiteX39" fmla="*/ 6675648 w 7605905"/>
              <a:gd name="connsiteY39" fmla="*/ 729405 h 3805595"/>
              <a:gd name="connsiteX40" fmla="*/ 6908213 w 7605905"/>
              <a:gd name="connsiteY40" fmla="*/ 449271 h 3805595"/>
              <a:gd name="connsiteX41" fmla="*/ 7146062 w 7605905"/>
              <a:gd name="connsiteY41" fmla="*/ 623694 h 3805595"/>
              <a:gd name="connsiteX42" fmla="*/ 7352199 w 7605905"/>
              <a:gd name="connsiteY42" fmla="*/ 549697 h 3805595"/>
              <a:gd name="connsiteX43" fmla="*/ 7605905 w 7605905"/>
              <a:gd name="connsiteY43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171329 w 7605905"/>
              <a:gd name="connsiteY18" fmla="*/ 2341498 h 3805595"/>
              <a:gd name="connsiteX19" fmla="*/ 3285032 w 7605905"/>
              <a:gd name="connsiteY19" fmla="*/ 2288892 h 3805595"/>
              <a:gd name="connsiteX20" fmla="*/ 3440892 w 7605905"/>
              <a:gd name="connsiteY20" fmla="*/ 2235787 h 3805595"/>
              <a:gd name="connsiteX21" fmla="*/ 3736883 w 7605905"/>
              <a:gd name="connsiteY21" fmla="*/ 1913368 h 3805595"/>
              <a:gd name="connsiteX22" fmla="*/ 3903566 w 7605905"/>
              <a:gd name="connsiteY22" fmla="*/ 1715474 h 3805595"/>
              <a:gd name="connsiteX23" fmla="*/ 4165013 w 7605905"/>
              <a:gd name="connsiteY23" fmla="*/ 1681054 h 3805595"/>
              <a:gd name="connsiteX24" fmla="*/ 4376435 w 7605905"/>
              <a:gd name="connsiteY24" fmla="*/ 1575093 h 3805595"/>
              <a:gd name="connsiteX25" fmla="*/ 4577285 w 7605905"/>
              <a:gd name="connsiteY25" fmla="*/ 1633234 h 3805595"/>
              <a:gd name="connsiteX26" fmla="*/ 4810100 w 7605905"/>
              <a:gd name="connsiteY26" fmla="*/ 1435214 h 3805595"/>
              <a:gd name="connsiteX27" fmla="*/ 4936703 w 7605905"/>
              <a:gd name="connsiteY27" fmla="*/ 1363671 h 3805595"/>
              <a:gd name="connsiteX28" fmla="*/ 5050404 w 7605905"/>
              <a:gd name="connsiteY28" fmla="*/ 1311066 h 3805595"/>
              <a:gd name="connsiteX29" fmla="*/ 5227408 w 7605905"/>
              <a:gd name="connsiteY29" fmla="*/ 1448240 h 3805595"/>
              <a:gd name="connsiteX30" fmla="*/ 5338405 w 7605905"/>
              <a:gd name="connsiteY30" fmla="*/ 1490525 h 3805595"/>
              <a:gd name="connsiteX31" fmla="*/ 5475829 w 7605905"/>
              <a:gd name="connsiteY31" fmla="*/ 1511667 h 3805595"/>
              <a:gd name="connsiteX32" fmla="*/ 5544541 w 7605905"/>
              <a:gd name="connsiteY32" fmla="*/ 1511667 h 3805595"/>
              <a:gd name="connsiteX33" fmla="*/ 5771820 w 7605905"/>
              <a:gd name="connsiteY33" fmla="*/ 1326673 h 3805595"/>
              <a:gd name="connsiteX34" fmla="*/ 5919815 w 7605905"/>
              <a:gd name="connsiteY34" fmla="*/ 1141678 h 3805595"/>
              <a:gd name="connsiteX35" fmla="*/ 6020240 w 7605905"/>
              <a:gd name="connsiteY35" fmla="*/ 1035967 h 3805595"/>
              <a:gd name="connsiteX36" fmla="*/ 6202655 w 7605905"/>
              <a:gd name="connsiteY36" fmla="*/ 925346 h 3805595"/>
              <a:gd name="connsiteX37" fmla="*/ 6456236 w 7605905"/>
              <a:gd name="connsiteY37" fmla="*/ 879856 h 3805595"/>
              <a:gd name="connsiteX38" fmla="*/ 6675648 w 7605905"/>
              <a:gd name="connsiteY38" fmla="*/ 729405 h 3805595"/>
              <a:gd name="connsiteX39" fmla="*/ 6908213 w 7605905"/>
              <a:gd name="connsiteY39" fmla="*/ 449271 h 3805595"/>
              <a:gd name="connsiteX40" fmla="*/ 7146062 w 7605905"/>
              <a:gd name="connsiteY40" fmla="*/ 623694 h 3805595"/>
              <a:gd name="connsiteX41" fmla="*/ 7352199 w 7605905"/>
              <a:gd name="connsiteY41" fmla="*/ 549697 h 3805595"/>
              <a:gd name="connsiteX42" fmla="*/ 7605905 w 7605905"/>
              <a:gd name="connsiteY42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88892 h 3805595"/>
              <a:gd name="connsiteX20" fmla="*/ 3440892 w 7605905"/>
              <a:gd name="connsiteY20" fmla="*/ 2235787 h 3805595"/>
              <a:gd name="connsiteX21" fmla="*/ 3736883 w 7605905"/>
              <a:gd name="connsiteY21" fmla="*/ 1913368 h 3805595"/>
              <a:gd name="connsiteX22" fmla="*/ 3903566 w 7605905"/>
              <a:gd name="connsiteY22" fmla="*/ 1715474 h 3805595"/>
              <a:gd name="connsiteX23" fmla="*/ 4165013 w 7605905"/>
              <a:gd name="connsiteY23" fmla="*/ 1681054 h 3805595"/>
              <a:gd name="connsiteX24" fmla="*/ 4376435 w 7605905"/>
              <a:gd name="connsiteY24" fmla="*/ 1575093 h 3805595"/>
              <a:gd name="connsiteX25" fmla="*/ 4577285 w 7605905"/>
              <a:gd name="connsiteY25" fmla="*/ 1633234 h 3805595"/>
              <a:gd name="connsiteX26" fmla="*/ 4810100 w 7605905"/>
              <a:gd name="connsiteY26" fmla="*/ 1435214 h 3805595"/>
              <a:gd name="connsiteX27" fmla="*/ 4936703 w 7605905"/>
              <a:gd name="connsiteY27" fmla="*/ 1363671 h 3805595"/>
              <a:gd name="connsiteX28" fmla="*/ 5050404 w 7605905"/>
              <a:gd name="connsiteY28" fmla="*/ 1311066 h 3805595"/>
              <a:gd name="connsiteX29" fmla="*/ 5227408 w 7605905"/>
              <a:gd name="connsiteY29" fmla="*/ 1448240 h 3805595"/>
              <a:gd name="connsiteX30" fmla="*/ 5338405 w 7605905"/>
              <a:gd name="connsiteY30" fmla="*/ 1490525 h 3805595"/>
              <a:gd name="connsiteX31" fmla="*/ 5475829 w 7605905"/>
              <a:gd name="connsiteY31" fmla="*/ 1511667 h 3805595"/>
              <a:gd name="connsiteX32" fmla="*/ 5544541 w 7605905"/>
              <a:gd name="connsiteY32" fmla="*/ 1511667 h 3805595"/>
              <a:gd name="connsiteX33" fmla="*/ 5771820 w 7605905"/>
              <a:gd name="connsiteY33" fmla="*/ 1326673 h 3805595"/>
              <a:gd name="connsiteX34" fmla="*/ 5919815 w 7605905"/>
              <a:gd name="connsiteY34" fmla="*/ 1141678 h 3805595"/>
              <a:gd name="connsiteX35" fmla="*/ 6020240 w 7605905"/>
              <a:gd name="connsiteY35" fmla="*/ 1035967 h 3805595"/>
              <a:gd name="connsiteX36" fmla="*/ 6202655 w 7605905"/>
              <a:gd name="connsiteY36" fmla="*/ 925346 h 3805595"/>
              <a:gd name="connsiteX37" fmla="*/ 6456236 w 7605905"/>
              <a:gd name="connsiteY37" fmla="*/ 879856 h 3805595"/>
              <a:gd name="connsiteX38" fmla="*/ 6675648 w 7605905"/>
              <a:gd name="connsiteY38" fmla="*/ 729405 h 3805595"/>
              <a:gd name="connsiteX39" fmla="*/ 6908213 w 7605905"/>
              <a:gd name="connsiteY39" fmla="*/ 449271 h 3805595"/>
              <a:gd name="connsiteX40" fmla="*/ 7146062 w 7605905"/>
              <a:gd name="connsiteY40" fmla="*/ 623694 h 3805595"/>
              <a:gd name="connsiteX41" fmla="*/ 7352199 w 7605905"/>
              <a:gd name="connsiteY41" fmla="*/ 549697 h 3805595"/>
              <a:gd name="connsiteX42" fmla="*/ 7605905 w 7605905"/>
              <a:gd name="connsiteY42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440892 w 7605905"/>
              <a:gd name="connsiteY20" fmla="*/ 2235787 h 3805595"/>
              <a:gd name="connsiteX21" fmla="*/ 3736883 w 7605905"/>
              <a:gd name="connsiteY21" fmla="*/ 1913368 h 3805595"/>
              <a:gd name="connsiteX22" fmla="*/ 3903566 w 7605905"/>
              <a:gd name="connsiteY22" fmla="*/ 1715474 h 3805595"/>
              <a:gd name="connsiteX23" fmla="*/ 4165013 w 7605905"/>
              <a:gd name="connsiteY23" fmla="*/ 1681054 h 3805595"/>
              <a:gd name="connsiteX24" fmla="*/ 4376435 w 7605905"/>
              <a:gd name="connsiteY24" fmla="*/ 1575093 h 3805595"/>
              <a:gd name="connsiteX25" fmla="*/ 4577285 w 7605905"/>
              <a:gd name="connsiteY25" fmla="*/ 1633234 h 3805595"/>
              <a:gd name="connsiteX26" fmla="*/ 4810100 w 7605905"/>
              <a:gd name="connsiteY26" fmla="*/ 1435214 h 3805595"/>
              <a:gd name="connsiteX27" fmla="*/ 4936703 w 7605905"/>
              <a:gd name="connsiteY27" fmla="*/ 1363671 h 3805595"/>
              <a:gd name="connsiteX28" fmla="*/ 5050404 w 7605905"/>
              <a:gd name="connsiteY28" fmla="*/ 1311066 h 3805595"/>
              <a:gd name="connsiteX29" fmla="*/ 5227408 w 7605905"/>
              <a:gd name="connsiteY29" fmla="*/ 1448240 h 3805595"/>
              <a:gd name="connsiteX30" fmla="*/ 5338405 w 7605905"/>
              <a:gd name="connsiteY30" fmla="*/ 1490525 h 3805595"/>
              <a:gd name="connsiteX31" fmla="*/ 5475829 w 7605905"/>
              <a:gd name="connsiteY31" fmla="*/ 1511667 h 3805595"/>
              <a:gd name="connsiteX32" fmla="*/ 5544541 w 7605905"/>
              <a:gd name="connsiteY32" fmla="*/ 1511667 h 3805595"/>
              <a:gd name="connsiteX33" fmla="*/ 5771820 w 7605905"/>
              <a:gd name="connsiteY33" fmla="*/ 1326673 h 3805595"/>
              <a:gd name="connsiteX34" fmla="*/ 5919815 w 7605905"/>
              <a:gd name="connsiteY34" fmla="*/ 1141678 h 3805595"/>
              <a:gd name="connsiteX35" fmla="*/ 6020240 w 7605905"/>
              <a:gd name="connsiteY35" fmla="*/ 1035967 h 3805595"/>
              <a:gd name="connsiteX36" fmla="*/ 6202655 w 7605905"/>
              <a:gd name="connsiteY36" fmla="*/ 925346 h 3805595"/>
              <a:gd name="connsiteX37" fmla="*/ 6456236 w 7605905"/>
              <a:gd name="connsiteY37" fmla="*/ 879856 h 3805595"/>
              <a:gd name="connsiteX38" fmla="*/ 6675648 w 7605905"/>
              <a:gd name="connsiteY38" fmla="*/ 729405 h 3805595"/>
              <a:gd name="connsiteX39" fmla="*/ 6908213 w 7605905"/>
              <a:gd name="connsiteY39" fmla="*/ 449271 h 3805595"/>
              <a:gd name="connsiteX40" fmla="*/ 7146062 w 7605905"/>
              <a:gd name="connsiteY40" fmla="*/ 623694 h 3805595"/>
              <a:gd name="connsiteX41" fmla="*/ 7352199 w 7605905"/>
              <a:gd name="connsiteY41" fmla="*/ 549697 h 3805595"/>
              <a:gd name="connsiteX42" fmla="*/ 7605905 w 7605905"/>
              <a:gd name="connsiteY42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36883 w 7605905"/>
              <a:gd name="connsiteY20" fmla="*/ 1913368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4898988 w 7605905"/>
              <a:gd name="connsiteY26" fmla="*/ 1611219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4898988 w 7605905"/>
              <a:gd name="connsiteY26" fmla="*/ 1611219 h 3805595"/>
              <a:gd name="connsiteX27" fmla="*/ 5120445 w 7605905"/>
              <a:gd name="connsiteY27" fmla="*/ 1698531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4898988 w 7605905"/>
              <a:gd name="connsiteY26" fmla="*/ 1611219 h 3805595"/>
              <a:gd name="connsiteX27" fmla="*/ 5120445 w 7605905"/>
              <a:gd name="connsiteY27" fmla="*/ 1698531 h 3805595"/>
              <a:gd name="connsiteX28" fmla="*/ 5227408 w 7605905"/>
              <a:gd name="connsiteY28" fmla="*/ 1448240 h 3805595"/>
              <a:gd name="connsiteX29" fmla="*/ 5446161 w 7605905"/>
              <a:gd name="connsiteY29" fmla="*/ 1845701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4898988 w 7605905"/>
              <a:gd name="connsiteY26" fmla="*/ 1611219 h 3805595"/>
              <a:gd name="connsiteX27" fmla="*/ 5120445 w 7605905"/>
              <a:gd name="connsiteY27" fmla="*/ 1698531 h 3805595"/>
              <a:gd name="connsiteX28" fmla="*/ 5232796 w 7605905"/>
              <a:gd name="connsiteY28" fmla="*/ 1803416 h 3805595"/>
              <a:gd name="connsiteX29" fmla="*/ 5446161 w 7605905"/>
              <a:gd name="connsiteY29" fmla="*/ 1845701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4898988 w 7605905"/>
              <a:gd name="connsiteY26" fmla="*/ 1611219 h 3805595"/>
              <a:gd name="connsiteX27" fmla="*/ 5120445 w 7605905"/>
              <a:gd name="connsiteY27" fmla="*/ 1698531 h 3805595"/>
              <a:gd name="connsiteX28" fmla="*/ 5232796 w 7605905"/>
              <a:gd name="connsiteY28" fmla="*/ 1803416 h 3805595"/>
              <a:gd name="connsiteX29" fmla="*/ 5446161 w 7605905"/>
              <a:gd name="connsiteY29" fmla="*/ 1845701 h 3805595"/>
              <a:gd name="connsiteX30" fmla="*/ 5637463 w 7605905"/>
              <a:gd name="connsiteY30" fmla="*/ 1737688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0445 w 7605905"/>
              <a:gd name="connsiteY26" fmla="*/ 1698531 h 3805595"/>
              <a:gd name="connsiteX27" fmla="*/ 5232796 w 7605905"/>
              <a:gd name="connsiteY27" fmla="*/ 1803416 h 3805595"/>
              <a:gd name="connsiteX28" fmla="*/ 5446161 w 7605905"/>
              <a:gd name="connsiteY28" fmla="*/ 1845701 h 3805595"/>
              <a:gd name="connsiteX29" fmla="*/ 5637463 w 7605905"/>
              <a:gd name="connsiteY29" fmla="*/ 1737688 h 3805595"/>
              <a:gd name="connsiteX30" fmla="*/ 5544541 w 7605905"/>
              <a:gd name="connsiteY30" fmla="*/ 1511667 h 3805595"/>
              <a:gd name="connsiteX31" fmla="*/ 5771820 w 7605905"/>
              <a:gd name="connsiteY31" fmla="*/ 1326673 h 3805595"/>
              <a:gd name="connsiteX32" fmla="*/ 5919815 w 7605905"/>
              <a:gd name="connsiteY32" fmla="*/ 1141678 h 3805595"/>
              <a:gd name="connsiteX33" fmla="*/ 6020240 w 7605905"/>
              <a:gd name="connsiteY33" fmla="*/ 1035967 h 3805595"/>
              <a:gd name="connsiteX34" fmla="*/ 6202655 w 7605905"/>
              <a:gd name="connsiteY34" fmla="*/ 925346 h 3805595"/>
              <a:gd name="connsiteX35" fmla="*/ 6456236 w 7605905"/>
              <a:gd name="connsiteY35" fmla="*/ 879856 h 3805595"/>
              <a:gd name="connsiteX36" fmla="*/ 6675648 w 7605905"/>
              <a:gd name="connsiteY36" fmla="*/ 729405 h 3805595"/>
              <a:gd name="connsiteX37" fmla="*/ 6908213 w 7605905"/>
              <a:gd name="connsiteY37" fmla="*/ 449271 h 3805595"/>
              <a:gd name="connsiteX38" fmla="*/ 7146062 w 7605905"/>
              <a:gd name="connsiteY38" fmla="*/ 623694 h 3805595"/>
              <a:gd name="connsiteX39" fmla="*/ 7352199 w 7605905"/>
              <a:gd name="connsiteY39" fmla="*/ 549697 h 3805595"/>
              <a:gd name="connsiteX40" fmla="*/ 7605905 w 7605905"/>
              <a:gd name="connsiteY40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32796 w 7605905"/>
              <a:gd name="connsiteY27" fmla="*/ 1803416 h 3805595"/>
              <a:gd name="connsiteX28" fmla="*/ 5446161 w 7605905"/>
              <a:gd name="connsiteY28" fmla="*/ 1845701 h 3805595"/>
              <a:gd name="connsiteX29" fmla="*/ 5637463 w 7605905"/>
              <a:gd name="connsiteY29" fmla="*/ 1737688 h 3805595"/>
              <a:gd name="connsiteX30" fmla="*/ 5544541 w 7605905"/>
              <a:gd name="connsiteY30" fmla="*/ 1511667 h 3805595"/>
              <a:gd name="connsiteX31" fmla="*/ 5771820 w 7605905"/>
              <a:gd name="connsiteY31" fmla="*/ 1326673 h 3805595"/>
              <a:gd name="connsiteX32" fmla="*/ 5919815 w 7605905"/>
              <a:gd name="connsiteY32" fmla="*/ 1141678 h 3805595"/>
              <a:gd name="connsiteX33" fmla="*/ 6020240 w 7605905"/>
              <a:gd name="connsiteY33" fmla="*/ 1035967 h 3805595"/>
              <a:gd name="connsiteX34" fmla="*/ 6202655 w 7605905"/>
              <a:gd name="connsiteY34" fmla="*/ 925346 h 3805595"/>
              <a:gd name="connsiteX35" fmla="*/ 6456236 w 7605905"/>
              <a:gd name="connsiteY35" fmla="*/ 879856 h 3805595"/>
              <a:gd name="connsiteX36" fmla="*/ 6675648 w 7605905"/>
              <a:gd name="connsiteY36" fmla="*/ 729405 h 3805595"/>
              <a:gd name="connsiteX37" fmla="*/ 6908213 w 7605905"/>
              <a:gd name="connsiteY37" fmla="*/ 449271 h 3805595"/>
              <a:gd name="connsiteX38" fmla="*/ 7146062 w 7605905"/>
              <a:gd name="connsiteY38" fmla="*/ 623694 h 3805595"/>
              <a:gd name="connsiteX39" fmla="*/ 7352199 w 7605905"/>
              <a:gd name="connsiteY39" fmla="*/ 549697 h 3805595"/>
              <a:gd name="connsiteX40" fmla="*/ 7605905 w 7605905"/>
              <a:gd name="connsiteY40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32796 w 7605905"/>
              <a:gd name="connsiteY27" fmla="*/ 1803416 h 3805595"/>
              <a:gd name="connsiteX28" fmla="*/ 5446161 w 7605905"/>
              <a:gd name="connsiteY28" fmla="*/ 1845701 h 3805595"/>
              <a:gd name="connsiteX29" fmla="*/ 5637463 w 7605905"/>
              <a:gd name="connsiteY29" fmla="*/ 1737688 h 3805595"/>
              <a:gd name="connsiteX30" fmla="*/ 5544541 w 7605905"/>
              <a:gd name="connsiteY30" fmla="*/ 1511667 h 3805595"/>
              <a:gd name="connsiteX31" fmla="*/ 5771820 w 7605905"/>
              <a:gd name="connsiteY31" fmla="*/ 1326673 h 3805595"/>
              <a:gd name="connsiteX32" fmla="*/ 5919815 w 7605905"/>
              <a:gd name="connsiteY32" fmla="*/ 1141678 h 3805595"/>
              <a:gd name="connsiteX33" fmla="*/ 6020240 w 7605905"/>
              <a:gd name="connsiteY33" fmla="*/ 1035967 h 3805595"/>
              <a:gd name="connsiteX34" fmla="*/ 6202655 w 7605905"/>
              <a:gd name="connsiteY34" fmla="*/ 925346 h 3805595"/>
              <a:gd name="connsiteX35" fmla="*/ 6456236 w 7605905"/>
              <a:gd name="connsiteY35" fmla="*/ 879856 h 3805595"/>
              <a:gd name="connsiteX36" fmla="*/ 6675648 w 7605905"/>
              <a:gd name="connsiteY36" fmla="*/ 729405 h 3805595"/>
              <a:gd name="connsiteX37" fmla="*/ 6908213 w 7605905"/>
              <a:gd name="connsiteY37" fmla="*/ 449271 h 3805595"/>
              <a:gd name="connsiteX38" fmla="*/ 7146062 w 7605905"/>
              <a:gd name="connsiteY38" fmla="*/ 623694 h 3805595"/>
              <a:gd name="connsiteX39" fmla="*/ 7352199 w 7605905"/>
              <a:gd name="connsiteY39" fmla="*/ 549697 h 3805595"/>
              <a:gd name="connsiteX40" fmla="*/ 7605905 w 7605905"/>
              <a:gd name="connsiteY40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446161 w 7605905"/>
              <a:gd name="connsiteY28" fmla="*/ 1845701 h 3805595"/>
              <a:gd name="connsiteX29" fmla="*/ 5637463 w 7605905"/>
              <a:gd name="connsiteY29" fmla="*/ 1737688 h 3805595"/>
              <a:gd name="connsiteX30" fmla="*/ 5544541 w 7605905"/>
              <a:gd name="connsiteY30" fmla="*/ 1511667 h 3805595"/>
              <a:gd name="connsiteX31" fmla="*/ 5771820 w 7605905"/>
              <a:gd name="connsiteY31" fmla="*/ 1326673 h 3805595"/>
              <a:gd name="connsiteX32" fmla="*/ 5919815 w 7605905"/>
              <a:gd name="connsiteY32" fmla="*/ 1141678 h 3805595"/>
              <a:gd name="connsiteX33" fmla="*/ 6020240 w 7605905"/>
              <a:gd name="connsiteY33" fmla="*/ 1035967 h 3805595"/>
              <a:gd name="connsiteX34" fmla="*/ 6202655 w 7605905"/>
              <a:gd name="connsiteY34" fmla="*/ 925346 h 3805595"/>
              <a:gd name="connsiteX35" fmla="*/ 6456236 w 7605905"/>
              <a:gd name="connsiteY35" fmla="*/ 879856 h 3805595"/>
              <a:gd name="connsiteX36" fmla="*/ 6675648 w 7605905"/>
              <a:gd name="connsiteY36" fmla="*/ 729405 h 3805595"/>
              <a:gd name="connsiteX37" fmla="*/ 6908213 w 7605905"/>
              <a:gd name="connsiteY37" fmla="*/ 449271 h 3805595"/>
              <a:gd name="connsiteX38" fmla="*/ 7146062 w 7605905"/>
              <a:gd name="connsiteY38" fmla="*/ 623694 h 3805595"/>
              <a:gd name="connsiteX39" fmla="*/ 7352199 w 7605905"/>
              <a:gd name="connsiteY39" fmla="*/ 549697 h 3805595"/>
              <a:gd name="connsiteX40" fmla="*/ 7605905 w 7605905"/>
              <a:gd name="connsiteY40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637463 w 7605905"/>
              <a:gd name="connsiteY28" fmla="*/ 1737688 h 3805595"/>
              <a:gd name="connsiteX29" fmla="*/ 5544541 w 7605905"/>
              <a:gd name="connsiteY29" fmla="*/ 1511667 h 3805595"/>
              <a:gd name="connsiteX30" fmla="*/ 5771820 w 7605905"/>
              <a:gd name="connsiteY30" fmla="*/ 1326673 h 3805595"/>
              <a:gd name="connsiteX31" fmla="*/ 5919815 w 7605905"/>
              <a:gd name="connsiteY31" fmla="*/ 1141678 h 3805595"/>
              <a:gd name="connsiteX32" fmla="*/ 6020240 w 7605905"/>
              <a:gd name="connsiteY32" fmla="*/ 1035967 h 3805595"/>
              <a:gd name="connsiteX33" fmla="*/ 6202655 w 7605905"/>
              <a:gd name="connsiteY33" fmla="*/ 925346 h 3805595"/>
              <a:gd name="connsiteX34" fmla="*/ 6456236 w 7605905"/>
              <a:gd name="connsiteY34" fmla="*/ 879856 h 3805595"/>
              <a:gd name="connsiteX35" fmla="*/ 6675648 w 7605905"/>
              <a:gd name="connsiteY35" fmla="*/ 729405 h 3805595"/>
              <a:gd name="connsiteX36" fmla="*/ 6908213 w 7605905"/>
              <a:gd name="connsiteY36" fmla="*/ 449271 h 3805595"/>
              <a:gd name="connsiteX37" fmla="*/ 7146062 w 7605905"/>
              <a:gd name="connsiteY37" fmla="*/ 623694 h 3805595"/>
              <a:gd name="connsiteX38" fmla="*/ 7352199 w 7605905"/>
              <a:gd name="connsiteY38" fmla="*/ 549697 h 3805595"/>
              <a:gd name="connsiteX39" fmla="*/ 7605905 w 7605905"/>
              <a:gd name="connsiteY39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44541 w 7605905"/>
              <a:gd name="connsiteY28" fmla="*/ 1511667 h 3805595"/>
              <a:gd name="connsiteX29" fmla="*/ 5771820 w 7605905"/>
              <a:gd name="connsiteY29" fmla="*/ 1326673 h 3805595"/>
              <a:gd name="connsiteX30" fmla="*/ 5919815 w 7605905"/>
              <a:gd name="connsiteY30" fmla="*/ 1141678 h 3805595"/>
              <a:gd name="connsiteX31" fmla="*/ 6020240 w 7605905"/>
              <a:gd name="connsiteY31" fmla="*/ 1035967 h 3805595"/>
              <a:gd name="connsiteX32" fmla="*/ 6202655 w 7605905"/>
              <a:gd name="connsiteY32" fmla="*/ 925346 h 3805595"/>
              <a:gd name="connsiteX33" fmla="*/ 6456236 w 7605905"/>
              <a:gd name="connsiteY33" fmla="*/ 879856 h 3805595"/>
              <a:gd name="connsiteX34" fmla="*/ 6675648 w 7605905"/>
              <a:gd name="connsiteY34" fmla="*/ 729405 h 3805595"/>
              <a:gd name="connsiteX35" fmla="*/ 6908213 w 7605905"/>
              <a:gd name="connsiteY35" fmla="*/ 449271 h 3805595"/>
              <a:gd name="connsiteX36" fmla="*/ 7146062 w 7605905"/>
              <a:gd name="connsiteY36" fmla="*/ 623694 h 3805595"/>
              <a:gd name="connsiteX37" fmla="*/ 7352199 w 7605905"/>
              <a:gd name="connsiteY37" fmla="*/ 549697 h 3805595"/>
              <a:gd name="connsiteX38" fmla="*/ 7605905 w 7605905"/>
              <a:gd name="connsiteY38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771820 w 7605905"/>
              <a:gd name="connsiteY29" fmla="*/ 1326673 h 3805595"/>
              <a:gd name="connsiteX30" fmla="*/ 5919815 w 7605905"/>
              <a:gd name="connsiteY30" fmla="*/ 1141678 h 3805595"/>
              <a:gd name="connsiteX31" fmla="*/ 6020240 w 7605905"/>
              <a:gd name="connsiteY31" fmla="*/ 1035967 h 3805595"/>
              <a:gd name="connsiteX32" fmla="*/ 6202655 w 7605905"/>
              <a:gd name="connsiteY32" fmla="*/ 925346 h 3805595"/>
              <a:gd name="connsiteX33" fmla="*/ 6456236 w 7605905"/>
              <a:gd name="connsiteY33" fmla="*/ 879856 h 3805595"/>
              <a:gd name="connsiteX34" fmla="*/ 6675648 w 7605905"/>
              <a:gd name="connsiteY34" fmla="*/ 729405 h 3805595"/>
              <a:gd name="connsiteX35" fmla="*/ 6908213 w 7605905"/>
              <a:gd name="connsiteY35" fmla="*/ 449271 h 3805595"/>
              <a:gd name="connsiteX36" fmla="*/ 7146062 w 7605905"/>
              <a:gd name="connsiteY36" fmla="*/ 623694 h 3805595"/>
              <a:gd name="connsiteX37" fmla="*/ 7352199 w 7605905"/>
              <a:gd name="connsiteY37" fmla="*/ 549697 h 3805595"/>
              <a:gd name="connsiteX38" fmla="*/ 7605905 w 7605905"/>
              <a:gd name="connsiteY38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919815 w 7605905"/>
              <a:gd name="connsiteY29" fmla="*/ 1141678 h 3805595"/>
              <a:gd name="connsiteX30" fmla="*/ 6020240 w 7605905"/>
              <a:gd name="connsiteY30" fmla="*/ 1035967 h 3805595"/>
              <a:gd name="connsiteX31" fmla="*/ 6202655 w 7605905"/>
              <a:gd name="connsiteY31" fmla="*/ 925346 h 3805595"/>
              <a:gd name="connsiteX32" fmla="*/ 6456236 w 7605905"/>
              <a:gd name="connsiteY32" fmla="*/ 879856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020240 w 7605905"/>
              <a:gd name="connsiteY30" fmla="*/ 1035967 h 3805595"/>
              <a:gd name="connsiteX31" fmla="*/ 6202655 w 7605905"/>
              <a:gd name="connsiteY31" fmla="*/ 925346 h 3805595"/>
              <a:gd name="connsiteX32" fmla="*/ 6456236 w 7605905"/>
              <a:gd name="connsiteY32" fmla="*/ 879856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068731 w 7605905"/>
              <a:gd name="connsiteY30" fmla="*/ 1192030 h 3805595"/>
              <a:gd name="connsiteX31" fmla="*/ 6202655 w 7605905"/>
              <a:gd name="connsiteY31" fmla="*/ 925346 h 3805595"/>
              <a:gd name="connsiteX32" fmla="*/ 6456236 w 7605905"/>
              <a:gd name="connsiteY32" fmla="*/ 879856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354285 w 7605905"/>
              <a:gd name="connsiteY30" fmla="*/ 1283515 h 3805595"/>
              <a:gd name="connsiteX31" fmla="*/ 6202655 w 7605905"/>
              <a:gd name="connsiteY31" fmla="*/ 925346 h 3805595"/>
              <a:gd name="connsiteX32" fmla="*/ 6456236 w 7605905"/>
              <a:gd name="connsiteY32" fmla="*/ 879856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202655 w 7605905"/>
              <a:gd name="connsiteY31" fmla="*/ 925346 h 3805595"/>
              <a:gd name="connsiteX32" fmla="*/ 6456236 w 7605905"/>
              <a:gd name="connsiteY32" fmla="*/ 879856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75065 w 7605905"/>
              <a:gd name="connsiteY31" fmla="*/ 989924 h 3805595"/>
              <a:gd name="connsiteX32" fmla="*/ 6456236 w 7605905"/>
              <a:gd name="connsiteY32" fmla="*/ 879856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456236 w 7605905"/>
              <a:gd name="connsiteY32" fmla="*/ 879856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02587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02587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02587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02587 w 7605905"/>
              <a:gd name="connsiteY33" fmla="*/ 729405 h 3805595"/>
              <a:gd name="connsiteX34" fmla="*/ 6929765 w 7605905"/>
              <a:gd name="connsiteY34" fmla="*/ 680674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02587 w 7605905"/>
              <a:gd name="connsiteY33" fmla="*/ 729405 h 3805595"/>
              <a:gd name="connsiteX34" fmla="*/ 6978255 w 7605905"/>
              <a:gd name="connsiteY34" fmla="*/ 933602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675648 w 7605905"/>
              <a:gd name="connsiteY33" fmla="*/ 847798 h 3805595"/>
              <a:gd name="connsiteX34" fmla="*/ 6978255 w 7605905"/>
              <a:gd name="connsiteY34" fmla="*/ 933602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67242 w 7605905"/>
              <a:gd name="connsiteY33" fmla="*/ 799364 h 3805595"/>
              <a:gd name="connsiteX34" fmla="*/ 6978255 w 7605905"/>
              <a:gd name="connsiteY34" fmla="*/ 933602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67242 w 7605905"/>
              <a:gd name="connsiteY33" fmla="*/ 799364 h 3805595"/>
              <a:gd name="connsiteX34" fmla="*/ 6935152 w 7605905"/>
              <a:gd name="connsiteY34" fmla="*/ 729107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67242 w 7605905"/>
              <a:gd name="connsiteY33" fmla="*/ 799364 h 3805595"/>
              <a:gd name="connsiteX34" fmla="*/ 6935152 w 7605905"/>
              <a:gd name="connsiteY34" fmla="*/ 729107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67242 w 7605905"/>
              <a:gd name="connsiteY33" fmla="*/ 799364 h 3805595"/>
              <a:gd name="connsiteX34" fmla="*/ 6935152 w 7605905"/>
              <a:gd name="connsiteY34" fmla="*/ 729107 h 3805595"/>
              <a:gd name="connsiteX35" fmla="*/ 7178389 w 7605905"/>
              <a:gd name="connsiteY35" fmla="*/ 203940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492761 w 7600640"/>
              <a:gd name="connsiteY0" fmla="*/ 1075062 h 3605251"/>
              <a:gd name="connsiteX1" fmla="*/ 7600620 w 7600640"/>
              <a:gd name="connsiteY1" fmla="*/ 3605251 h 3605251"/>
              <a:gd name="connsiteX2" fmla="*/ 0 w 7600640"/>
              <a:gd name="connsiteY2" fmla="*/ 3605251 h 3605251"/>
              <a:gd name="connsiteX3" fmla="*/ 0 w 7600640"/>
              <a:gd name="connsiteY3" fmla="*/ 3467827 h 3605251"/>
              <a:gd name="connsiteX4" fmla="*/ 55435 w 7600640"/>
              <a:gd name="connsiteY4" fmla="*/ 3435864 h 3605251"/>
              <a:gd name="connsiteX5" fmla="*/ 227279 w 7600640"/>
              <a:gd name="connsiteY5" fmla="*/ 3361732 h 3605251"/>
              <a:gd name="connsiteX6" fmla="*/ 502127 w 7600640"/>
              <a:gd name="connsiteY6" fmla="*/ 3293078 h 3605251"/>
              <a:gd name="connsiteX7" fmla="*/ 793036 w 7600640"/>
              <a:gd name="connsiteY7" fmla="*/ 3282450 h 3605251"/>
              <a:gd name="connsiteX8" fmla="*/ 898442 w 7600640"/>
              <a:gd name="connsiteY8" fmla="*/ 3277163 h 3605251"/>
              <a:gd name="connsiteX9" fmla="*/ 1114432 w 7600640"/>
              <a:gd name="connsiteY9" fmla="*/ 2949364 h 3605251"/>
              <a:gd name="connsiteX10" fmla="*/ 1558930 w 7600640"/>
              <a:gd name="connsiteY10" fmla="*/ 2546894 h 3605251"/>
              <a:gd name="connsiteX11" fmla="*/ 1886440 w 7600640"/>
              <a:gd name="connsiteY11" fmla="*/ 2373135 h 3605251"/>
              <a:gd name="connsiteX12" fmla="*/ 2070187 w 7600640"/>
              <a:gd name="connsiteY12" fmla="*/ 2335135 h 3605251"/>
              <a:gd name="connsiteX13" fmla="*/ 2143579 w 7600640"/>
              <a:gd name="connsiteY13" fmla="*/ 2319873 h 3605251"/>
              <a:gd name="connsiteX14" fmla="*/ 2219931 w 7600640"/>
              <a:gd name="connsiteY14" fmla="*/ 2352576 h 3605251"/>
              <a:gd name="connsiteX15" fmla="*/ 2407961 w 7600640"/>
              <a:gd name="connsiteY15" fmla="*/ 2545620 h 3605251"/>
              <a:gd name="connsiteX16" fmla="*/ 2619587 w 7600640"/>
              <a:gd name="connsiteY16" fmla="*/ 2341526 h 3605251"/>
              <a:gd name="connsiteX17" fmla="*/ 2816891 w 7600640"/>
              <a:gd name="connsiteY17" fmla="*/ 2269783 h 3605251"/>
              <a:gd name="connsiteX18" fmla="*/ 3063573 w 7600640"/>
              <a:gd name="connsiteY18" fmla="*/ 2087340 h 3605251"/>
              <a:gd name="connsiteX19" fmla="*/ 3285032 w 7600640"/>
              <a:gd name="connsiteY19" fmla="*/ 2023970 h 3605251"/>
              <a:gd name="connsiteX20" fmla="*/ 3715332 w 7600640"/>
              <a:gd name="connsiteY20" fmla="*/ 1503147 h 3605251"/>
              <a:gd name="connsiteX21" fmla="*/ 3925116 w 7600640"/>
              <a:gd name="connsiteY21" fmla="*/ 1461315 h 3605251"/>
              <a:gd name="connsiteX22" fmla="*/ 4148850 w 7600640"/>
              <a:gd name="connsiteY22" fmla="*/ 1362318 h 3605251"/>
              <a:gd name="connsiteX23" fmla="*/ 4371047 w 7600640"/>
              <a:gd name="connsiteY23" fmla="*/ 1412419 h 3605251"/>
              <a:gd name="connsiteX24" fmla="*/ 4544958 w 7600640"/>
              <a:gd name="connsiteY24" fmla="*/ 1228394 h 3605251"/>
              <a:gd name="connsiteX25" fmla="*/ 4788549 w 7600640"/>
              <a:gd name="connsiteY25" fmla="*/ 1062663 h 3605251"/>
              <a:gd name="connsiteX26" fmla="*/ 5125834 w 7600640"/>
              <a:gd name="connsiteY26" fmla="*/ 1482043 h 3605251"/>
              <a:gd name="connsiteX27" fmla="*/ 5227409 w 7600640"/>
              <a:gd name="connsiteY27" fmla="*/ 1538495 h 3605251"/>
              <a:gd name="connsiteX28" fmla="*/ 5560704 w 7600640"/>
              <a:gd name="connsiteY28" fmla="*/ 1252127 h 3605251"/>
              <a:gd name="connsiteX29" fmla="*/ 5876712 w 7600640"/>
              <a:gd name="connsiteY29" fmla="*/ 876756 h 3605251"/>
              <a:gd name="connsiteX30" fmla="*/ 6122609 w 7600640"/>
              <a:gd name="connsiteY30" fmla="*/ 905583 h 3605251"/>
              <a:gd name="connsiteX31" fmla="*/ 6331963 w 7600640"/>
              <a:gd name="connsiteY31" fmla="*/ 719621 h 3605251"/>
              <a:gd name="connsiteX32" fmla="*/ 6526278 w 7600640"/>
              <a:gd name="connsiteY32" fmla="*/ 475017 h 3605251"/>
              <a:gd name="connsiteX33" fmla="*/ 6767242 w 7600640"/>
              <a:gd name="connsiteY33" fmla="*/ 599020 h 3605251"/>
              <a:gd name="connsiteX34" fmla="*/ 6935152 w 7600640"/>
              <a:gd name="connsiteY34" fmla="*/ 528763 h 3605251"/>
              <a:gd name="connsiteX35" fmla="*/ 7178389 w 7600640"/>
              <a:gd name="connsiteY35" fmla="*/ 3596 h 3605251"/>
              <a:gd name="connsiteX36" fmla="*/ 7352199 w 7600640"/>
              <a:gd name="connsiteY36" fmla="*/ 349353 h 3605251"/>
              <a:gd name="connsiteX37" fmla="*/ 7492761 w 7600640"/>
              <a:gd name="connsiteY37" fmla="*/ 1075062 h 3605251"/>
              <a:gd name="connsiteX0" fmla="*/ 7492761 w 7600640"/>
              <a:gd name="connsiteY0" fmla="*/ 1210040 h 3740229"/>
              <a:gd name="connsiteX1" fmla="*/ 7600620 w 7600640"/>
              <a:gd name="connsiteY1" fmla="*/ 3740229 h 3740229"/>
              <a:gd name="connsiteX2" fmla="*/ 0 w 7600640"/>
              <a:gd name="connsiteY2" fmla="*/ 3740229 h 3740229"/>
              <a:gd name="connsiteX3" fmla="*/ 0 w 7600640"/>
              <a:gd name="connsiteY3" fmla="*/ 3602805 h 3740229"/>
              <a:gd name="connsiteX4" fmla="*/ 55435 w 7600640"/>
              <a:gd name="connsiteY4" fmla="*/ 3570842 h 3740229"/>
              <a:gd name="connsiteX5" fmla="*/ 227279 w 7600640"/>
              <a:gd name="connsiteY5" fmla="*/ 3496710 h 3740229"/>
              <a:gd name="connsiteX6" fmla="*/ 502127 w 7600640"/>
              <a:gd name="connsiteY6" fmla="*/ 3428056 h 3740229"/>
              <a:gd name="connsiteX7" fmla="*/ 793036 w 7600640"/>
              <a:gd name="connsiteY7" fmla="*/ 3417428 h 3740229"/>
              <a:gd name="connsiteX8" fmla="*/ 898442 w 7600640"/>
              <a:gd name="connsiteY8" fmla="*/ 3412141 h 3740229"/>
              <a:gd name="connsiteX9" fmla="*/ 1114432 w 7600640"/>
              <a:gd name="connsiteY9" fmla="*/ 3084342 h 3740229"/>
              <a:gd name="connsiteX10" fmla="*/ 1558930 w 7600640"/>
              <a:gd name="connsiteY10" fmla="*/ 2681872 h 3740229"/>
              <a:gd name="connsiteX11" fmla="*/ 1886440 w 7600640"/>
              <a:gd name="connsiteY11" fmla="*/ 2508113 h 3740229"/>
              <a:gd name="connsiteX12" fmla="*/ 2070187 w 7600640"/>
              <a:gd name="connsiteY12" fmla="*/ 2470113 h 3740229"/>
              <a:gd name="connsiteX13" fmla="*/ 2143579 w 7600640"/>
              <a:gd name="connsiteY13" fmla="*/ 2454851 h 3740229"/>
              <a:gd name="connsiteX14" fmla="*/ 2219931 w 7600640"/>
              <a:gd name="connsiteY14" fmla="*/ 2487554 h 3740229"/>
              <a:gd name="connsiteX15" fmla="*/ 2407961 w 7600640"/>
              <a:gd name="connsiteY15" fmla="*/ 2680598 h 3740229"/>
              <a:gd name="connsiteX16" fmla="*/ 2619587 w 7600640"/>
              <a:gd name="connsiteY16" fmla="*/ 2476504 h 3740229"/>
              <a:gd name="connsiteX17" fmla="*/ 2816891 w 7600640"/>
              <a:gd name="connsiteY17" fmla="*/ 2404761 h 3740229"/>
              <a:gd name="connsiteX18" fmla="*/ 3063573 w 7600640"/>
              <a:gd name="connsiteY18" fmla="*/ 2222318 h 3740229"/>
              <a:gd name="connsiteX19" fmla="*/ 3285032 w 7600640"/>
              <a:gd name="connsiteY19" fmla="*/ 2158948 h 3740229"/>
              <a:gd name="connsiteX20" fmla="*/ 3715332 w 7600640"/>
              <a:gd name="connsiteY20" fmla="*/ 1638125 h 3740229"/>
              <a:gd name="connsiteX21" fmla="*/ 3925116 w 7600640"/>
              <a:gd name="connsiteY21" fmla="*/ 1596293 h 3740229"/>
              <a:gd name="connsiteX22" fmla="*/ 4148850 w 7600640"/>
              <a:gd name="connsiteY22" fmla="*/ 1497296 h 3740229"/>
              <a:gd name="connsiteX23" fmla="*/ 4371047 w 7600640"/>
              <a:gd name="connsiteY23" fmla="*/ 1547397 h 3740229"/>
              <a:gd name="connsiteX24" fmla="*/ 4544958 w 7600640"/>
              <a:gd name="connsiteY24" fmla="*/ 1363372 h 3740229"/>
              <a:gd name="connsiteX25" fmla="*/ 4788549 w 7600640"/>
              <a:gd name="connsiteY25" fmla="*/ 1197641 h 3740229"/>
              <a:gd name="connsiteX26" fmla="*/ 5125834 w 7600640"/>
              <a:gd name="connsiteY26" fmla="*/ 1617021 h 3740229"/>
              <a:gd name="connsiteX27" fmla="*/ 5227409 w 7600640"/>
              <a:gd name="connsiteY27" fmla="*/ 1673473 h 3740229"/>
              <a:gd name="connsiteX28" fmla="*/ 5560704 w 7600640"/>
              <a:gd name="connsiteY28" fmla="*/ 1387105 h 3740229"/>
              <a:gd name="connsiteX29" fmla="*/ 5876712 w 7600640"/>
              <a:gd name="connsiteY29" fmla="*/ 1011734 h 3740229"/>
              <a:gd name="connsiteX30" fmla="*/ 6122609 w 7600640"/>
              <a:gd name="connsiteY30" fmla="*/ 1040561 h 3740229"/>
              <a:gd name="connsiteX31" fmla="*/ 6331963 w 7600640"/>
              <a:gd name="connsiteY31" fmla="*/ 854599 h 3740229"/>
              <a:gd name="connsiteX32" fmla="*/ 6526278 w 7600640"/>
              <a:gd name="connsiteY32" fmla="*/ 609995 h 3740229"/>
              <a:gd name="connsiteX33" fmla="*/ 6767242 w 7600640"/>
              <a:gd name="connsiteY33" fmla="*/ 733998 h 3740229"/>
              <a:gd name="connsiteX34" fmla="*/ 6935152 w 7600640"/>
              <a:gd name="connsiteY34" fmla="*/ 663741 h 3740229"/>
              <a:gd name="connsiteX35" fmla="*/ 7178389 w 7600640"/>
              <a:gd name="connsiteY35" fmla="*/ 138574 h 3740229"/>
              <a:gd name="connsiteX36" fmla="*/ 7422241 w 7600640"/>
              <a:gd name="connsiteY36" fmla="*/ 0 h 3740229"/>
              <a:gd name="connsiteX37" fmla="*/ 7492761 w 7600640"/>
              <a:gd name="connsiteY37" fmla="*/ 1210040 h 3740229"/>
              <a:gd name="connsiteX0" fmla="*/ 7600518 w 7601117"/>
              <a:gd name="connsiteY0" fmla="*/ 160655 h 3740229"/>
              <a:gd name="connsiteX1" fmla="*/ 7600620 w 7601117"/>
              <a:gd name="connsiteY1" fmla="*/ 3740229 h 3740229"/>
              <a:gd name="connsiteX2" fmla="*/ 0 w 7601117"/>
              <a:gd name="connsiteY2" fmla="*/ 3740229 h 3740229"/>
              <a:gd name="connsiteX3" fmla="*/ 0 w 7601117"/>
              <a:gd name="connsiteY3" fmla="*/ 3602805 h 3740229"/>
              <a:gd name="connsiteX4" fmla="*/ 55435 w 7601117"/>
              <a:gd name="connsiteY4" fmla="*/ 3570842 h 3740229"/>
              <a:gd name="connsiteX5" fmla="*/ 227279 w 7601117"/>
              <a:gd name="connsiteY5" fmla="*/ 3496710 h 3740229"/>
              <a:gd name="connsiteX6" fmla="*/ 502127 w 7601117"/>
              <a:gd name="connsiteY6" fmla="*/ 3428056 h 3740229"/>
              <a:gd name="connsiteX7" fmla="*/ 793036 w 7601117"/>
              <a:gd name="connsiteY7" fmla="*/ 3417428 h 3740229"/>
              <a:gd name="connsiteX8" fmla="*/ 898442 w 7601117"/>
              <a:gd name="connsiteY8" fmla="*/ 3412141 h 3740229"/>
              <a:gd name="connsiteX9" fmla="*/ 1114432 w 7601117"/>
              <a:gd name="connsiteY9" fmla="*/ 3084342 h 3740229"/>
              <a:gd name="connsiteX10" fmla="*/ 1558930 w 7601117"/>
              <a:gd name="connsiteY10" fmla="*/ 2681872 h 3740229"/>
              <a:gd name="connsiteX11" fmla="*/ 1886440 w 7601117"/>
              <a:gd name="connsiteY11" fmla="*/ 2508113 h 3740229"/>
              <a:gd name="connsiteX12" fmla="*/ 2070187 w 7601117"/>
              <a:gd name="connsiteY12" fmla="*/ 2470113 h 3740229"/>
              <a:gd name="connsiteX13" fmla="*/ 2143579 w 7601117"/>
              <a:gd name="connsiteY13" fmla="*/ 2454851 h 3740229"/>
              <a:gd name="connsiteX14" fmla="*/ 2219931 w 7601117"/>
              <a:gd name="connsiteY14" fmla="*/ 2487554 h 3740229"/>
              <a:gd name="connsiteX15" fmla="*/ 2407961 w 7601117"/>
              <a:gd name="connsiteY15" fmla="*/ 2680598 h 3740229"/>
              <a:gd name="connsiteX16" fmla="*/ 2619587 w 7601117"/>
              <a:gd name="connsiteY16" fmla="*/ 2476504 h 3740229"/>
              <a:gd name="connsiteX17" fmla="*/ 2816891 w 7601117"/>
              <a:gd name="connsiteY17" fmla="*/ 2404761 h 3740229"/>
              <a:gd name="connsiteX18" fmla="*/ 3063573 w 7601117"/>
              <a:gd name="connsiteY18" fmla="*/ 2222318 h 3740229"/>
              <a:gd name="connsiteX19" fmla="*/ 3285032 w 7601117"/>
              <a:gd name="connsiteY19" fmla="*/ 2158948 h 3740229"/>
              <a:gd name="connsiteX20" fmla="*/ 3715332 w 7601117"/>
              <a:gd name="connsiteY20" fmla="*/ 1638125 h 3740229"/>
              <a:gd name="connsiteX21" fmla="*/ 3925116 w 7601117"/>
              <a:gd name="connsiteY21" fmla="*/ 1596293 h 3740229"/>
              <a:gd name="connsiteX22" fmla="*/ 4148850 w 7601117"/>
              <a:gd name="connsiteY22" fmla="*/ 1497296 h 3740229"/>
              <a:gd name="connsiteX23" fmla="*/ 4371047 w 7601117"/>
              <a:gd name="connsiteY23" fmla="*/ 1547397 h 3740229"/>
              <a:gd name="connsiteX24" fmla="*/ 4544958 w 7601117"/>
              <a:gd name="connsiteY24" fmla="*/ 1363372 h 3740229"/>
              <a:gd name="connsiteX25" fmla="*/ 4788549 w 7601117"/>
              <a:gd name="connsiteY25" fmla="*/ 1197641 h 3740229"/>
              <a:gd name="connsiteX26" fmla="*/ 5125834 w 7601117"/>
              <a:gd name="connsiteY26" fmla="*/ 1617021 h 3740229"/>
              <a:gd name="connsiteX27" fmla="*/ 5227409 w 7601117"/>
              <a:gd name="connsiteY27" fmla="*/ 1673473 h 3740229"/>
              <a:gd name="connsiteX28" fmla="*/ 5560704 w 7601117"/>
              <a:gd name="connsiteY28" fmla="*/ 1387105 h 3740229"/>
              <a:gd name="connsiteX29" fmla="*/ 5876712 w 7601117"/>
              <a:gd name="connsiteY29" fmla="*/ 1011734 h 3740229"/>
              <a:gd name="connsiteX30" fmla="*/ 6122609 w 7601117"/>
              <a:gd name="connsiteY30" fmla="*/ 1040561 h 3740229"/>
              <a:gd name="connsiteX31" fmla="*/ 6331963 w 7601117"/>
              <a:gd name="connsiteY31" fmla="*/ 854599 h 3740229"/>
              <a:gd name="connsiteX32" fmla="*/ 6526278 w 7601117"/>
              <a:gd name="connsiteY32" fmla="*/ 609995 h 3740229"/>
              <a:gd name="connsiteX33" fmla="*/ 6767242 w 7601117"/>
              <a:gd name="connsiteY33" fmla="*/ 733998 h 3740229"/>
              <a:gd name="connsiteX34" fmla="*/ 6935152 w 7601117"/>
              <a:gd name="connsiteY34" fmla="*/ 663741 h 3740229"/>
              <a:gd name="connsiteX35" fmla="*/ 7178389 w 7601117"/>
              <a:gd name="connsiteY35" fmla="*/ 138574 h 3740229"/>
              <a:gd name="connsiteX36" fmla="*/ 7422241 w 7601117"/>
              <a:gd name="connsiteY36" fmla="*/ 0 h 3740229"/>
              <a:gd name="connsiteX37" fmla="*/ 7600518 w 7601117"/>
              <a:gd name="connsiteY37" fmla="*/ 160655 h 3740229"/>
              <a:gd name="connsiteX0" fmla="*/ 7600518 w 7601117"/>
              <a:gd name="connsiteY0" fmla="*/ 160655 h 3740229"/>
              <a:gd name="connsiteX1" fmla="*/ 7600620 w 7601117"/>
              <a:gd name="connsiteY1" fmla="*/ 3740229 h 3740229"/>
              <a:gd name="connsiteX2" fmla="*/ 0 w 7601117"/>
              <a:gd name="connsiteY2" fmla="*/ 3740229 h 3740229"/>
              <a:gd name="connsiteX3" fmla="*/ 0 w 7601117"/>
              <a:gd name="connsiteY3" fmla="*/ 3602805 h 3740229"/>
              <a:gd name="connsiteX4" fmla="*/ 55435 w 7601117"/>
              <a:gd name="connsiteY4" fmla="*/ 3570842 h 3740229"/>
              <a:gd name="connsiteX5" fmla="*/ 227279 w 7601117"/>
              <a:gd name="connsiteY5" fmla="*/ 3496710 h 3740229"/>
              <a:gd name="connsiteX6" fmla="*/ 502127 w 7601117"/>
              <a:gd name="connsiteY6" fmla="*/ 3428056 h 3740229"/>
              <a:gd name="connsiteX7" fmla="*/ 793036 w 7601117"/>
              <a:gd name="connsiteY7" fmla="*/ 3417428 h 3740229"/>
              <a:gd name="connsiteX8" fmla="*/ 898442 w 7601117"/>
              <a:gd name="connsiteY8" fmla="*/ 3412141 h 3740229"/>
              <a:gd name="connsiteX9" fmla="*/ 1114432 w 7601117"/>
              <a:gd name="connsiteY9" fmla="*/ 3084342 h 3740229"/>
              <a:gd name="connsiteX10" fmla="*/ 1558930 w 7601117"/>
              <a:gd name="connsiteY10" fmla="*/ 2681872 h 3740229"/>
              <a:gd name="connsiteX11" fmla="*/ 1886440 w 7601117"/>
              <a:gd name="connsiteY11" fmla="*/ 2508113 h 3740229"/>
              <a:gd name="connsiteX12" fmla="*/ 2070187 w 7601117"/>
              <a:gd name="connsiteY12" fmla="*/ 2470113 h 3740229"/>
              <a:gd name="connsiteX13" fmla="*/ 2143579 w 7601117"/>
              <a:gd name="connsiteY13" fmla="*/ 2454851 h 3740229"/>
              <a:gd name="connsiteX14" fmla="*/ 2219931 w 7601117"/>
              <a:gd name="connsiteY14" fmla="*/ 2487554 h 3740229"/>
              <a:gd name="connsiteX15" fmla="*/ 2407961 w 7601117"/>
              <a:gd name="connsiteY15" fmla="*/ 2680598 h 3740229"/>
              <a:gd name="connsiteX16" fmla="*/ 2619587 w 7601117"/>
              <a:gd name="connsiteY16" fmla="*/ 2476504 h 3740229"/>
              <a:gd name="connsiteX17" fmla="*/ 2816891 w 7601117"/>
              <a:gd name="connsiteY17" fmla="*/ 2404761 h 3740229"/>
              <a:gd name="connsiteX18" fmla="*/ 3063573 w 7601117"/>
              <a:gd name="connsiteY18" fmla="*/ 2222318 h 3740229"/>
              <a:gd name="connsiteX19" fmla="*/ 3285032 w 7601117"/>
              <a:gd name="connsiteY19" fmla="*/ 2158948 h 3740229"/>
              <a:gd name="connsiteX20" fmla="*/ 3715332 w 7601117"/>
              <a:gd name="connsiteY20" fmla="*/ 1638125 h 3740229"/>
              <a:gd name="connsiteX21" fmla="*/ 3925116 w 7601117"/>
              <a:gd name="connsiteY21" fmla="*/ 1596293 h 3740229"/>
              <a:gd name="connsiteX22" fmla="*/ 4148850 w 7601117"/>
              <a:gd name="connsiteY22" fmla="*/ 1497296 h 3740229"/>
              <a:gd name="connsiteX23" fmla="*/ 4371047 w 7601117"/>
              <a:gd name="connsiteY23" fmla="*/ 1547397 h 3740229"/>
              <a:gd name="connsiteX24" fmla="*/ 4544958 w 7601117"/>
              <a:gd name="connsiteY24" fmla="*/ 1363372 h 3740229"/>
              <a:gd name="connsiteX25" fmla="*/ 4788549 w 7601117"/>
              <a:gd name="connsiteY25" fmla="*/ 1197641 h 3740229"/>
              <a:gd name="connsiteX26" fmla="*/ 5125834 w 7601117"/>
              <a:gd name="connsiteY26" fmla="*/ 1617021 h 3740229"/>
              <a:gd name="connsiteX27" fmla="*/ 5227409 w 7601117"/>
              <a:gd name="connsiteY27" fmla="*/ 1673473 h 3740229"/>
              <a:gd name="connsiteX28" fmla="*/ 5560704 w 7601117"/>
              <a:gd name="connsiteY28" fmla="*/ 1387105 h 3740229"/>
              <a:gd name="connsiteX29" fmla="*/ 5876712 w 7601117"/>
              <a:gd name="connsiteY29" fmla="*/ 1011734 h 3740229"/>
              <a:gd name="connsiteX30" fmla="*/ 6122609 w 7601117"/>
              <a:gd name="connsiteY30" fmla="*/ 1040561 h 3740229"/>
              <a:gd name="connsiteX31" fmla="*/ 6331963 w 7601117"/>
              <a:gd name="connsiteY31" fmla="*/ 854599 h 3740229"/>
              <a:gd name="connsiteX32" fmla="*/ 6526278 w 7601117"/>
              <a:gd name="connsiteY32" fmla="*/ 609995 h 3740229"/>
              <a:gd name="connsiteX33" fmla="*/ 6767242 w 7601117"/>
              <a:gd name="connsiteY33" fmla="*/ 733998 h 3740229"/>
              <a:gd name="connsiteX34" fmla="*/ 6935152 w 7601117"/>
              <a:gd name="connsiteY34" fmla="*/ 663741 h 3740229"/>
              <a:gd name="connsiteX35" fmla="*/ 7178389 w 7601117"/>
              <a:gd name="connsiteY35" fmla="*/ 138574 h 3740229"/>
              <a:gd name="connsiteX36" fmla="*/ 7422241 w 7601117"/>
              <a:gd name="connsiteY36" fmla="*/ 0 h 3740229"/>
              <a:gd name="connsiteX37" fmla="*/ 7600518 w 7601117"/>
              <a:gd name="connsiteY37" fmla="*/ 160655 h 3740229"/>
              <a:gd name="connsiteX0" fmla="*/ 7600518 w 7601117"/>
              <a:gd name="connsiteY0" fmla="*/ 160655 h 3740229"/>
              <a:gd name="connsiteX1" fmla="*/ 7600620 w 7601117"/>
              <a:gd name="connsiteY1" fmla="*/ 3740229 h 3740229"/>
              <a:gd name="connsiteX2" fmla="*/ 0 w 7601117"/>
              <a:gd name="connsiteY2" fmla="*/ 3740229 h 3740229"/>
              <a:gd name="connsiteX3" fmla="*/ 0 w 7601117"/>
              <a:gd name="connsiteY3" fmla="*/ 3602805 h 3740229"/>
              <a:gd name="connsiteX4" fmla="*/ 55435 w 7601117"/>
              <a:gd name="connsiteY4" fmla="*/ 3570842 h 3740229"/>
              <a:gd name="connsiteX5" fmla="*/ 227279 w 7601117"/>
              <a:gd name="connsiteY5" fmla="*/ 3496710 h 3740229"/>
              <a:gd name="connsiteX6" fmla="*/ 502127 w 7601117"/>
              <a:gd name="connsiteY6" fmla="*/ 3428056 h 3740229"/>
              <a:gd name="connsiteX7" fmla="*/ 793036 w 7601117"/>
              <a:gd name="connsiteY7" fmla="*/ 3417428 h 3740229"/>
              <a:gd name="connsiteX8" fmla="*/ 898442 w 7601117"/>
              <a:gd name="connsiteY8" fmla="*/ 3412141 h 3740229"/>
              <a:gd name="connsiteX9" fmla="*/ 1114432 w 7601117"/>
              <a:gd name="connsiteY9" fmla="*/ 3084342 h 3740229"/>
              <a:gd name="connsiteX10" fmla="*/ 1558930 w 7601117"/>
              <a:gd name="connsiteY10" fmla="*/ 2681872 h 3740229"/>
              <a:gd name="connsiteX11" fmla="*/ 1886440 w 7601117"/>
              <a:gd name="connsiteY11" fmla="*/ 2508113 h 3740229"/>
              <a:gd name="connsiteX12" fmla="*/ 2070187 w 7601117"/>
              <a:gd name="connsiteY12" fmla="*/ 2470113 h 3740229"/>
              <a:gd name="connsiteX13" fmla="*/ 2143579 w 7601117"/>
              <a:gd name="connsiteY13" fmla="*/ 2454851 h 3740229"/>
              <a:gd name="connsiteX14" fmla="*/ 2219931 w 7601117"/>
              <a:gd name="connsiteY14" fmla="*/ 2487554 h 3740229"/>
              <a:gd name="connsiteX15" fmla="*/ 2407961 w 7601117"/>
              <a:gd name="connsiteY15" fmla="*/ 2680598 h 3740229"/>
              <a:gd name="connsiteX16" fmla="*/ 2619587 w 7601117"/>
              <a:gd name="connsiteY16" fmla="*/ 2476504 h 3740229"/>
              <a:gd name="connsiteX17" fmla="*/ 2816891 w 7601117"/>
              <a:gd name="connsiteY17" fmla="*/ 2404761 h 3740229"/>
              <a:gd name="connsiteX18" fmla="*/ 3063573 w 7601117"/>
              <a:gd name="connsiteY18" fmla="*/ 2222318 h 3740229"/>
              <a:gd name="connsiteX19" fmla="*/ 3285032 w 7601117"/>
              <a:gd name="connsiteY19" fmla="*/ 2158948 h 3740229"/>
              <a:gd name="connsiteX20" fmla="*/ 3715332 w 7601117"/>
              <a:gd name="connsiteY20" fmla="*/ 1638125 h 3740229"/>
              <a:gd name="connsiteX21" fmla="*/ 3925116 w 7601117"/>
              <a:gd name="connsiteY21" fmla="*/ 1596293 h 3740229"/>
              <a:gd name="connsiteX22" fmla="*/ 4148850 w 7601117"/>
              <a:gd name="connsiteY22" fmla="*/ 1497296 h 3740229"/>
              <a:gd name="connsiteX23" fmla="*/ 4371047 w 7601117"/>
              <a:gd name="connsiteY23" fmla="*/ 1547397 h 3740229"/>
              <a:gd name="connsiteX24" fmla="*/ 4544958 w 7601117"/>
              <a:gd name="connsiteY24" fmla="*/ 1363372 h 3740229"/>
              <a:gd name="connsiteX25" fmla="*/ 4788549 w 7601117"/>
              <a:gd name="connsiteY25" fmla="*/ 1197641 h 3740229"/>
              <a:gd name="connsiteX26" fmla="*/ 5125834 w 7601117"/>
              <a:gd name="connsiteY26" fmla="*/ 1617021 h 3740229"/>
              <a:gd name="connsiteX27" fmla="*/ 5227409 w 7601117"/>
              <a:gd name="connsiteY27" fmla="*/ 1673473 h 3740229"/>
              <a:gd name="connsiteX28" fmla="*/ 5560704 w 7601117"/>
              <a:gd name="connsiteY28" fmla="*/ 1387105 h 3740229"/>
              <a:gd name="connsiteX29" fmla="*/ 5876712 w 7601117"/>
              <a:gd name="connsiteY29" fmla="*/ 1011734 h 3740229"/>
              <a:gd name="connsiteX30" fmla="*/ 6122609 w 7601117"/>
              <a:gd name="connsiteY30" fmla="*/ 1040561 h 3740229"/>
              <a:gd name="connsiteX31" fmla="*/ 6331963 w 7601117"/>
              <a:gd name="connsiteY31" fmla="*/ 854599 h 3740229"/>
              <a:gd name="connsiteX32" fmla="*/ 6526278 w 7601117"/>
              <a:gd name="connsiteY32" fmla="*/ 609995 h 3740229"/>
              <a:gd name="connsiteX33" fmla="*/ 6767242 w 7601117"/>
              <a:gd name="connsiteY33" fmla="*/ 733998 h 3740229"/>
              <a:gd name="connsiteX34" fmla="*/ 6935152 w 7601117"/>
              <a:gd name="connsiteY34" fmla="*/ 663741 h 3740229"/>
              <a:gd name="connsiteX35" fmla="*/ 7178389 w 7601117"/>
              <a:gd name="connsiteY35" fmla="*/ 138574 h 3740229"/>
              <a:gd name="connsiteX36" fmla="*/ 7422241 w 7601117"/>
              <a:gd name="connsiteY36" fmla="*/ 0 h 3740229"/>
              <a:gd name="connsiteX37" fmla="*/ 7600518 w 7601117"/>
              <a:gd name="connsiteY37" fmla="*/ 160655 h 374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601117" h="3740229">
                <a:moveTo>
                  <a:pt x="7600518" y="160655"/>
                </a:moveTo>
                <a:cubicBezTo>
                  <a:pt x="7598756" y="1429187"/>
                  <a:pt x="7602382" y="2471697"/>
                  <a:pt x="7600620" y="3740229"/>
                </a:cubicBezTo>
                <a:lnTo>
                  <a:pt x="0" y="3740229"/>
                </a:lnTo>
                <a:lnTo>
                  <a:pt x="0" y="3602805"/>
                </a:lnTo>
                <a:cubicBezTo>
                  <a:pt x="9690" y="3576377"/>
                  <a:pt x="17555" y="3588525"/>
                  <a:pt x="55435" y="3570842"/>
                </a:cubicBezTo>
                <a:cubicBezTo>
                  <a:pt x="93315" y="3553160"/>
                  <a:pt x="152830" y="3520508"/>
                  <a:pt x="227279" y="3496710"/>
                </a:cubicBezTo>
                <a:cubicBezTo>
                  <a:pt x="301728" y="3472912"/>
                  <a:pt x="407834" y="3441270"/>
                  <a:pt x="502127" y="3428056"/>
                </a:cubicBezTo>
                <a:cubicBezTo>
                  <a:pt x="596420" y="3414842"/>
                  <a:pt x="726984" y="3420080"/>
                  <a:pt x="793036" y="3417428"/>
                </a:cubicBezTo>
                <a:cubicBezTo>
                  <a:pt x="859088" y="3414776"/>
                  <a:pt x="798022" y="3423473"/>
                  <a:pt x="898442" y="3412141"/>
                </a:cubicBezTo>
                <a:cubicBezTo>
                  <a:pt x="955601" y="3292946"/>
                  <a:pt x="1002555" y="3197981"/>
                  <a:pt x="1114432" y="3084342"/>
                </a:cubicBezTo>
                <a:cubicBezTo>
                  <a:pt x="1261478" y="2965292"/>
                  <a:pt x="1430262" y="2777910"/>
                  <a:pt x="1558930" y="2681872"/>
                </a:cubicBezTo>
                <a:cubicBezTo>
                  <a:pt x="1687598" y="2585834"/>
                  <a:pt x="1804823" y="2538025"/>
                  <a:pt x="1886440" y="2508113"/>
                </a:cubicBezTo>
                <a:cubicBezTo>
                  <a:pt x="1968057" y="2478201"/>
                  <a:pt x="2038106" y="2470918"/>
                  <a:pt x="2070187" y="2470113"/>
                </a:cubicBezTo>
                <a:cubicBezTo>
                  <a:pt x="2102268" y="2469308"/>
                  <a:pt x="2115030" y="2457326"/>
                  <a:pt x="2143579" y="2454851"/>
                </a:cubicBezTo>
                <a:cubicBezTo>
                  <a:pt x="2228920" y="2455983"/>
                  <a:pt x="2192622" y="2491078"/>
                  <a:pt x="2219931" y="2487554"/>
                </a:cubicBezTo>
                <a:lnTo>
                  <a:pt x="2407961" y="2680598"/>
                </a:lnTo>
                <a:lnTo>
                  <a:pt x="2619587" y="2476504"/>
                </a:lnTo>
                <a:lnTo>
                  <a:pt x="2816891" y="2404761"/>
                </a:lnTo>
                <a:cubicBezTo>
                  <a:pt x="2899118" y="2343947"/>
                  <a:pt x="2985550" y="2263287"/>
                  <a:pt x="3063573" y="2222318"/>
                </a:cubicBezTo>
                <a:cubicBezTo>
                  <a:pt x="3141596" y="2181349"/>
                  <a:pt x="3154855" y="2175592"/>
                  <a:pt x="3285032" y="2158948"/>
                </a:cubicBezTo>
                <a:cubicBezTo>
                  <a:pt x="3382882" y="1997004"/>
                  <a:pt x="3608651" y="1731901"/>
                  <a:pt x="3715332" y="1638125"/>
                </a:cubicBezTo>
                <a:cubicBezTo>
                  <a:pt x="3822013" y="1544349"/>
                  <a:pt x="3852863" y="1619765"/>
                  <a:pt x="3925116" y="1596293"/>
                </a:cubicBezTo>
                <a:cubicBezTo>
                  <a:pt x="3997369" y="1572821"/>
                  <a:pt x="4056513" y="1517988"/>
                  <a:pt x="4148850" y="1497296"/>
                </a:cubicBezTo>
                <a:cubicBezTo>
                  <a:pt x="4227661" y="1473899"/>
                  <a:pt x="4302335" y="1553563"/>
                  <a:pt x="4371047" y="1547397"/>
                </a:cubicBezTo>
                <a:lnTo>
                  <a:pt x="4544958" y="1363372"/>
                </a:lnTo>
                <a:cubicBezTo>
                  <a:pt x="4622563" y="1297365"/>
                  <a:pt x="4719060" y="1269058"/>
                  <a:pt x="4788549" y="1197641"/>
                </a:cubicBezTo>
                <a:cubicBezTo>
                  <a:pt x="4884463" y="1242606"/>
                  <a:pt x="5014079" y="1532335"/>
                  <a:pt x="5125834" y="1617021"/>
                </a:cubicBezTo>
                <a:cubicBezTo>
                  <a:pt x="5199875" y="1707089"/>
                  <a:pt x="5154931" y="1711792"/>
                  <a:pt x="5227409" y="1673473"/>
                </a:cubicBezTo>
                <a:cubicBezTo>
                  <a:pt x="5299887" y="1635154"/>
                  <a:pt x="5445303" y="1486632"/>
                  <a:pt x="5560704" y="1387105"/>
                </a:cubicBezTo>
                <a:cubicBezTo>
                  <a:pt x="5676105" y="1287578"/>
                  <a:pt x="5800123" y="1081151"/>
                  <a:pt x="5876712" y="1011734"/>
                </a:cubicBezTo>
                <a:lnTo>
                  <a:pt x="6122609" y="1040561"/>
                </a:lnTo>
                <a:cubicBezTo>
                  <a:pt x="6169298" y="1001800"/>
                  <a:pt x="6264685" y="926360"/>
                  <a:pt x="6331963" y="854599"/>
                </a:cubicBezTo>
                <a:cubicBezTo>
                  <a:pt x="6399241" y="782838"/>
                  <a:pt x="6453732" y="630095"/>
                  <a:pt x="6526278" y="609995"/>
                </a:cubicBezTo>
                <a:cubicBezTo>
                  <a:pt x="6598824" y="589895"/>
                  <a:pt x="6678767" y="720924"/>
                  <a:pt x="6767242" y="733998"/>
                </a:cubicBezTo>
                <a:cubicBezTo>
                  <a:pt x="6842121" y="660881"/>
                  <a:pt x="6824400" y="706028"/>
                  <a:pt x="6935152" y="663741"/>
                </a:cubicBezTo>
                <a:lnTo>
                  <a:pt x="7178389" y="138574"/>
                </a:lnTo>
                <a:cubicBezTo>
                  <a:pt x="7247101" y="92265"/>
                  <a:pt x="7353529" y="24666"/>
                  <a:pt x="7422241" y="0"/>
                </a:cubicBezTo>
                <a:lnTo>
                  <a:pt x="7600518" y="160655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33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3515" y="6130138"/>
            <a:ext cx="572048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Source: Himmelstein, Woolhandler &amp; </a:t>
            </a:r>
            <a:r>
              <a:rPr lang="en-US" sz="1600" dirty="0" err="1">
                <a:solidFill>
                  <a:srgbClr val="EFECF3"/>
                </a:solidFill>
                <a:latin typeface="Franklin Gothic Book" pitchFamily="34" charset="0"/>
              </a:rPr>
              <a:t>Carrasquilo</a:t>
            </a:r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.</a:t>
            </a:r>
          </a:p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Tabulation from CPS &amp; NHIS data  </a:t>
            </a:r>
          </a:p>
        </p:txBody>
      </p:sp>
      <p:pic>
        <p:nvPicPr>
          <p:cNvPr id="646148" name="Picture 4" descr="UNINS76_" hidden="1"/>
          <p:cNvPicPr>
            <a:picLocks noChangeAspect="1" noChangeArrowheads="1"/>
          </p:cNvPicPr>
          <p:nvPr/>
        </p:nvPicPr>
        <p:blipFill>
          <a:blip r:embed="rId3" cstate="print"/>
          <a:srcRect l="15280" t="34880" r="10880" b="20320"/>
          <a:stretch>
            <a:fillRect/>
          </a:stretch>
        </p:blipFill>
        <p:spPr bwMode="auto">
          <a:xfrm>
            <a:off x="961879" y="1463039"/>
            <a:ext cx="7603961" cy="3884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795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Impact of ACA on the Uninsured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26782965"/>
              </p:ext>
            </p:extLst>
          </p:nvPr>
        </p:nvGraphicFramePr>
        <p:xfrm>
          <a:off x="457200" y="1484371"/>
          <a:ext cx="8229600" cy="4123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81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US Public Spending per Capita </a:t>
            </a:r>
            <a:br>
              <a:rPr lang="en-US" sz="3200" dirty="0" smtClean="0"/>
            </a:br>
            <a:r>
              <a:rPr lang="en-US" sz="3200" dirty="0" smtClean="0"/>
              <a:t>Exceeds Total Spending in Other Nations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386937" y="6130137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Data are for 2010</a:t>
            </a:r>
          </a:p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Sources: OECD 2012; Health Affairs 2002 21(4)88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50592389"/>
              </p:ext>
            </p:extLst>
          </p:nvPr>
        </p:nvGraphicFramePr>
        <p:xfrm>
          <a:off x="526694" y="1123093"/>
          <a:ext cx="8383220" cy="496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-1764656" y="3206751"/>
            <a:ext cx="4246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2010 healthcare spending per capita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64902" y="5708504"/>
            <a:ext cx="226772" cy="226772"/>
          </a:xfrm>
          <a:prstGeom prst="rect">
            <a:avLst/>
          </a:prstGeom>
          <a:solidFill>
            <a:srgbClr val="005148"/>
          </a:solidFill>
          <a:ln w="9525" cmpd="sng">
            <a:solidFill>
              <a:srgbClr val="00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96302" y="5708504"/>
            <a:ext cx="226772" cy="226772"/>
          </a:xfrm>
          <a:prstGeom prst="rect">
            <a:avLst/>
          </a:prstGeom>
          <a:solidFill>
            <a:srgbClr val="0000FF"/>
          </a:solidFill>
          <a:ln w="9525" cmpd="sng">
            <a:solidFill>
              <a:srgbClr val="00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49875" y="5708504"/>
            <a:ext cx="226772" cy="226772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08084" y="1551431"/>
            <a:ext cx="4507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Our Public Spending Exceeds </a:t>
            </a:r>
            <a:b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</a:br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Everyone Else's’ Total Spending</a:t>
            </a:r>
          </a:p>
        </p:txBody>
      </p:sp>
      <p:sp useBgFill="1">
        <p:nvSpPr>
          <p:cNvPr id="16" name="Rectangle 15"/>
          <p:cNvSpPr/>
          <p:nvPr/>
        </p:nvSpPr>
        <p:spPr>
          <a:xfrm>
            <a:off x="1089212" y="4724751"/>
            <a:ext cx="457199" cy="497541"/>
          </a:xfrm>
          <a:prstGeom prst="rect">
            <a:avLst/>
          </a:prstGeom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7543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84" y="692706"/>
            <a:ext cx="3274109" cy="475823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5400" dirty="0" smtClean="0">
                <a:latin typeface="Franklin Gothic Medium"/>
                <a:cs typeface="Franklin Gothic Medium"/>
              </a:rPr>
              <a:t>Canada’s </a:t>
            </a:r>
            <a:r>
              <a:rPr lang="en-US" sz="5400" dirty="0">
                <a:latin typeface="Franklin Gothic Medium"/>
                <a:cs typeface="Franklin Gothic Medium"/>
              </a:rPr>
              <a:t>National Health Insurance Program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92" y="673743"/>
            <a:ext cx="5438005" cy="4785444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65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Minimum Standards for</a:t>
            </a:r>
            <a:br>
              <a:rPr lang="en-US" dirty="0" smtClean="0"/>
            </a:br>
            <a:r>
              <a:rPr lang="en-US" dirty="0" smtClean="0"/>
              <a:t>Canada’s Provincial Programs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2663" y="1665794"/>
            <a:ext cx="819867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Universal coverage that does not impeded, either directly or indirectly, whether by charges or otherwise, reasonable access.</a:t>
            </a:r>
          </a:p>
          <a:p>
            <a:pPr marL="230188" indent="-230188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Portability of benefits from province to province</a:t>
            </a:r>
          </a:p>
          <a:p>
            <a:pPr marL="230188" indent="-230188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Coverage for all medically necessary services</a:t>
            </a:r>
          </a:p>
          <a:p>
            <a:pPr marL="230188" indent="-230188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Publicly administered, non-profit program</a:t>
            </a:r>
          </a:p>
        </p:txBody>
      </p:sp>
    </p:spTree>
    <p:extLst>
      <p:ext uri="{BB962C8B-B14F-4D97-AF65-F5344CB8AC3E}">
        <p14:creationId xmlns:p14="http://schemas.microsoft.com/office/powerpoint/2010/main" val="11444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130138"/>
            <a:ext cx="517713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Source: Joint Canada/US Survey of Health, 2002-03. </a:t>
            </a:r>
          </a:p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CDC  and Statistics Canada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% of People with an Unmet Health Need</a:t>
            </a:r>
            <a:br>
              <a:rPr lang="en-US" sz="4000" dirty="0" smtClean="0"/>
            </a:br>
            <a:r>
              <a:rPr lang="en-US" sz="2400" dirty="0" smtClean="0"/>
              <a:t>Canadians and US Insured Are Similar</a:t>
            </a:r>
            <a:endParaRPr lang="en-US" sz="28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43642796"/>
              </p:ext>
            </p:extLst>
          </p:nvPr>
        </p:nvGraphicFramePr>
        <p:xfrm>
          <a:off x="1105116" y="1203990"/>
          <a:ext cx="7669826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59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31654" y="1318884"/>
            <a:ext cx="6919563" cy="39078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Costs as % of GDP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2741" y="6130137"/>
            <a:ext cx="447126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Source: Statistics Canada, Canadian Institute for Health Info, and NCHS/Commerce Dept.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35315"/>
            <a:ext cx="1171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Health costs % of GDP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323088"/>
              </p:ext>
            </p:extLst>
          </p:nvPr>
        </p:nvGraphicFramePr>
        <p:xfrm>
          <a:off x="1074571" y="1102486"/>
          <a:ext cx="708238" cy="4596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8238"/>
              </a:tblGrid>
              <a:tr h="65662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17%</a:t>
                      </a:r>
                      <a:endParaRPr lang="en-US" sz="24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662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15%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662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13%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662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11%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662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9%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662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7%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662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5%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068752"/>
              </p:ext>
            </p:extLst>
          </p:nvPr>
        </p:nvGraphicFramePr>
        <p:xfrm>
          <a:off x="1840152" y="1319721"/>
          <a:ext cx="6914287" cy="3901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4287"/>
              </a:tblGrid>
              <a:tr h="6501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01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01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01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01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01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527312"/>
              </p:ext>
            </p:extLst>
          </p:nvPr>
        </p:nvGraphicFramePr>
        <p:xfrm>
          <a:off x="810893" y="5322972"/>
          <a:ext cx="8305662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4277"/>
                <a:gridCol w="1384277"/>
                <a:gridCol w="1384277"/>
                <a:gridCol w="1384277"/>
                <a:gridCol w="1384277"/>
                <a:gridCol w="1384277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003300"/>
                          </a:solidFill>
                          <a:latin typeface="Franklin Gothic Book"/>
                          <a:cs typeface="Franklin Gothic Book"/>
                        </a:rPr>
                        <a:t>1960</a:t>
                      </a:r>
                      <a:endParaRPr lang="en-US" sz="2000" b="0" dirty="0">
                        <a:solidFill>
                          <a:srgbClr val="003300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003300"/>
                          </a:solidFill>
                          <a:latin typeface="Franklin Gothic Book"/>
                          <a:cs typeface="Franklin Gothic Book"/>
                        </a:rPr>
                        <a:t>1970</a:t>
                      </a:r>
                      <a:endParaRPr lang="en-US" sz="2000" b="0" dirty="0">
                        <a:solidFill>
                          <a:srgbClr val="003300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003300"/>
                          </a:solidFill>
                          <a:latin typeface="Franklin Gothic Book"/>
                          <a:cs typeface="Franklin Gothic Book"/>
                        </a:rPr>
                        <a:t>1980</a:t>
                      </a:r>
                      <a:endParaRPr lang="en-US" sz="2000" b="0" dirty="0">
                        <a:solidFill>
                          <a:srgbClr val="003300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003300"/>
                          </a:solidFill>
                          <a:latin typeface="Franklin Gothic Book"/>
                          <a:cs typeface="Franklin Gothic Book"/>
                        </a:rPr>
                        <a:t>1990</a:t>
                      </a:r>
                      <a:endParaRPr lang="en-US" sz="2000" b="0" dirty="0">
                        <a:solidFill>
                          <a:srgbClr val="003300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003300"/>
                          </a:solidFill>
                          <a:latin typeface="Franklin Gothic Book"/>
                          <a:cs typeface="Franklin Gothic Book"/>
                        </a:rPr>
                        <a:t>2000</a:t>
                      </a:r>
                      <a:endParaRPr lang="en-US" sz="2000" b="0" dirty="0">
                        <a:solidFill>
                          <a:srgbClr val="003300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003300"/>
                          </a:solidFill>
                          <a:latin typeface="Franklin Gothic Book"/>
                          <a:cs typeface="Franklin Gothic Book"/>
                        </a:rPr>
                        <a:t>2010</a:t>
                      </a:r>
                      <a:endParaRPr lang="en-US" sz="2000" b="0" dirty="0">
                        <a:solidFill>
                          <a:srgbClr val="003300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Freeform 22"/>
          <p:cNvSpPr/>
          <p:nvPr/>
        </p:nvSpPr>
        <p:spPr>
          <a:xfrm>
            <a:off x="3368176" y="1435676"/>
            <a:ext cx="5388815" cy="3253279"/>
          </a:xfrm>
          <a:custGeom>
            <a:avLst/>
            <a:gdLst>
              <a:gd name="connsiteX0" fmla="*/ 0 w 5351351"/>
              <a:gd name="connsiteY0" fmla="*/ 3101429 h 3253279"/>
              <a:gd name="connsiteX1" fmla="*/ 165648 w 5351351"/>
              <a:gd name="connsiteY1" fmla="*/ 3069218 h 3253279"/>
              <a:gd name="connsiteX2" fmla="*/ 230067 w 5351351"/>
              <a:gd name="connsiteY2" fmla="*/ 3055414 h 3253279"/>
              <a:gd name="connsiteX3" fmla="*/ 501545 w 5351351"/>
              <a:gd name="connsiteY3" fmla="*/ 2866751 h 3253279"/>
              <a:gd name="connsiteX4" fmla="*/ 621180 w 5351351"/>
              <a:gd name="connsiteY4" fmla="*/ 2779322 h 3253279"/>
              <a:gd name="connsiteX5" fmla="*/ 860449 w 5351351"/>
              <a:gd name="connsiteY5" fmla="*/ 2742510 h 3253279"/>
              <a:gd name="connsiteX6" fmla="*/ 1016895 w 5351351"/>
              <a:gd name="connsiteY6" fmla="*/ 2737909 h 3253279"/>
              <a:gd name="connsiteX7" fmla="*/ 1113523 w 5351351"/>
              <a:gd name="connsiteY7" fmla="*/ 2696495 h 3253279"/>
              <a:gd name="connsiteX8" fmla="*/ 1164137 w 5351351"/>
              <a:gd name="connsiteY8" fmla="*/ 2604464 h 3253279"/>
              <a:gd name="connsiteX9" fmla="*/ 1223955 w 5351351"/>
              <a:gd name="connsiteY9" fmla="*/ 2558449 h 3253279"/>
              <a:gd name="connsiteX10" fmla="*/ 1352792 w 5351351"/>
              <a:gd name="connsiteY10" fmla="*/ 2512434 h 3253279"/>
              <a:gd name="connsiteX11" fmla="*/ 1486231 w 5351351"/>
              <a:gd name="connsiteY11" fmla="*/ 2245545 h 3253279"/>
              <a:gd name="connsiteX12" fmla="*/ 1596663 w 5351351"/>
              <a:gd name="connsiteY12" fmla="*/ 2181124 h 3253279"/>
              <a:gd name="connsiteX13" fmla="*/ 1693291 w 5351351"/>
              <a:gd name="connsiteY13" fmla="*/ 2185725 h 3253279"/>
              <a:gd name="connsiteX14" fmla="*/ 1771514 w 5351351"/>
              <a:gd name="connsiteY14" fmla="*/ 2227139 h 3253279"/>
              <a:gd name="connsiteX15" fmla="*/ 1877344 w 5351351"/>
              <a:gd name="connsiteY15" fmla="*/ 2162718 h 3253279"/>
              <a:gd name="connsiteX16" fmla="*/ 1973972 w 5351351"/>
              <a:gd name="connsiteY16" fmla="*/ 2135109 h 3253279"/>
              <a:gd name="connsiteX17" fmla="*/ 2093607 w 5351351"/>
              <a:gd name="connsiteY17" fmla="*/ 2107499 h 3253279"/>
              <a:gd name="connsiteX18" fmla="*/ 2480119 w 5351351"/>
              <a:gd name="connsiteY18" fmla="*/ 1813002 h 3253279"/>
              <a:gd name="connsiteX19" fmla="*/ 2728591 w 5351351"/>
              <a:gd name="connsiteY19" fmla="*/ 1394263 h 3253279"/>
              <a:gd name="connsiteX20" fmla="*/ 2954056 w 5351351"/>
              <a:gd name="connsiteY20" fmla="*/ 1242412 h 3253279"/>
              <a:gd name="connsiteX21" fmla="*/ 3142711 w 5351351"/>
              <a:gd name="connsiteY21" fmla="*/ 1205600 h 3253279"/>
              <a:gd name="connsiteX22" fmla="*/ 3271548 w 5351351"/>
              <a:gd name="connsiteY22" fmla="*/ 1187194 h 3253279"/>
              <a:gd name="connsiteX23" fmla="*/ 3308359 w 5351351"/>
              <a:gd name="connsiteY23" fmla="*/ 1159585 h 3253279"/>
              <a:gd name="connsiteX24" fmla="*/ 3552230 w 5351351"/>
              <a:gd name="connsiteY24" fmla="*/ 1224006 h 3253279"/>
              <a:gd name="connsiteX25" fmla="*/ 3750087 w 5351351"/>
              <a:gd name="connsiteY25" fmla="*/ 1224006 h 3253279"/>
              <a:gd name="connsiteX26" fmla="*/ 3920336 w 5351351"/>
              <a:gd name="connsiteY26" fmla="*/ 1237811 h 3253279"/>
              <a:gd name="connsiteX27" fmla="*/ 4062978 w 5351351"/>
              <a:gd name="connsiteY27" fmla="*/ 1104367 h 3253279"/>
              <a:gd name="connsiteX28" fmla="*/ 4320652 w 5351351"/>
              <a:gd name="connsiteY28" fmla="*/ 676425 h 3253279"/>
              <a:gd name="connsiteX29" fmla="*/ 4449490 w 5351351"/>
              <a:gd name="connsiteY29" fmla="*/ 570590 h 3253279"/>
              <a:gd name="connsiteX30" fmla="*/ 4720968 w 5351351"/>
              <a:gd name="connsiteY30" fmla="*/ 561386 h 3253279"/>
              <a:gd name="connsiteX31" fmla="*/ 4803792 w 5351351"/>
              <a:gd name="connsiteY31" fmla="*/ 496965 h 3253279"/>
              <a:gd name="connsiteX32" fmla="*/ 4941832 w 5351351"/>
              <a:gd name="connsiteY32" fmla="*/ 464754 h 3253279"/>
              <a:gd name="connsiteX33" fmla="*/ 5079872 w 5351351"/>
              <a:gd name="connsiteY33" fmla="*/ 363521 h 3253279"/>
              <a:gd name="connsiteX34" fmla="*/ 5213311 w 5351351"/>
              <a:gd name="connsiteY34" fmla="*/ 110437 h 3253279"/>
              <a:gd name="connsiteX35" fmla="*/ 5263926 w 5351351"/>
              <a:gd name="connsiteY35" fmla="*/ 13805 h 3253279"/>
              <a:gd name="connsiteX36" fmla="*/ 5346750 w 5351351"/>
              <a:gd name="connsiteY36" fmla="*/ 0 h 3253279"/>
              <a:gd name="connsiteX37" fmla="*/ 5351351 w 5351351"/>
              <a:gd name="connsiteY37" fmla="*/ 1794596 h 3253279"/>
              <a:gd name="connsiteX38" fmla="*/ 5277730 w 5351351"/>
              <a:gd name="connsiteY38" fmla="*/ 1734776 h 3253279"/>
              <a:gd name="connsiteX39" fmla="*/ 5217912 w 5351351"/>
              <a:gd name="connsiteY39" fmla="*/ 1808400 h 3253279"/>
              <a:gd name="connsiteX40" fmla="*/ 5125886 w 5351351"/>
              <a:gd name="connsiteY40" fmla="*/ 2066086 h 3253279"/>
              <a:gd name="connsiteX41" fmla="*/ 5052264 w 5351351"/>
              <a:gd name="connsiteY41" fmla="*/ 2139710 h 3253279"/>
              <a:gd name="connsiteX42" fmla="*/ 4854407 w 5351351"/>
              <a:gd name="connsiteY42" fmla="*/ 2148913 h 3253279"/>
              <a:gd name="connsiteX43" fmla="*/ 4610536 w 5351351"/>
              <a:gd name="connsiteY43" fmla="*/ 2240944 h 3253279"/>
              <a:gd name="connsiteX44" fmla="*/ 4435686 w 5351351"/>
              <a:gd name="connsiteY44" fmla="*/ 2254748 h 3253279"/>
              <a:gd name="connsiteX45" fmla="*/ 4164207 w 5351351"/>
              <a:gd name="connsiteY45" fmla="*/ 2378989 h 3253279"/>
              <a:gd name="connsiteX46" fmla="*/ 3998559 w 5351351"/>
              <a:gd name="connsiteY46" fmla="*/ 2604464 h 3253279"/>
              <a:gd name="connsiteX47" fmla="*/ 3924938 w 5351351"/>
              <a:gd name="connsiteY47" fmla="*/ 2549246 h 3253279"/>
              <a:gd name="connsiteX48" fmla="*/ 3740884 w 5351351"/>
              <a:gd name="connsiteY48" fmla="*/ 2544644 h 3253279"/>
              <a:gd name="connsiteX49" fmla="*/ 3671864 w 5351351"/>
              <a:gd name="connsiteY49" fmla="*/ 2567652 h 3253279"/>
              <a:gd name="connsiteX50" fmla="*/ 3566034 w 5351351"/>
              <a:gd name="connsiteY50" fmla="*/ 2650479 h 3253279"/>
              <a:gd name="connsiteX51" fmla="*/ 3432595 w 5351351"/>
              <a:gd name="connsiteY51" fmla="*/ 2641276 h 3253279"/>
              <a:gd name="connsiteX52" fmla="*/ 3092096 w 5351351"/>
              <a:gd name="connsiteY52" fmla="*/ 2415802 h 3253279"/>
              <a:gd name="connsiteX53" fmla="*/ 2917246 w 5351351"/>
              <a:gd name="connsiteY53" fmla="*/ 2332974 h 3253279"/>
              <a:gd name="connsiteX54" fmla="*/ 2825219 w 5351351"/>
              <a:gd name="connsiteY54" fmla="*/ 2332974 h 3253279"/>
              <a:gd name="connsiteX55" fmla="*/ 2751598 w 5351351"/>
              <a:gd name="connsiteY55" fmla="*/ 2397396 h 3253279"/>
              <a:gd name="connsiteX56" fmla="*/ 2728591 w 5351351"/>
              <a:gd name="connsiteY56" fmla="*/ 2438809 h 3253279"/>
              <a:gd name="connsiteX57" fmla="*/ 2484720 w 5351351"/>
              <a:gd name="connsiteY57" fmla="*/ 2714901 h 3253279"/>
              <a:gd name="connsiteX58" fmla="*/ 2388092 w 5351351"/>
              <a:gd name="connsiteY58" fmla="*/ 2811533 h 3253279"/>
              <a:gd name="connsiteX59" fmla="*/ 2328275 w 5351351"/>
              <a:gd name="connsiteY59" fmla="*/ 2820736 h 3253279"/>
              <a:gd name="connsiteX60" fmla="*/ 2056796 w 5351351"/>
              <a:gd name="connsiteY60" fmla="*/ 2733307 h 3253279"/>
              <a:gd name="connsiteX61" fmla="*/ 1960168 w 5351351"/>
              <a:gd name="connsiteY61" fmla="*/ 2820736 h 3253279"/>
              <a:gd name="connsiteX62" fmla="*/ 1881946 w 5351351"/>
              <a:gd name="connsiteY62" fmla="*/ 2862150 h 3253279"/>
              <a:gd name="connsiteX63" fmla="*/ 1766912 w 5351351"/>
              <a:gd name="connsiteY63" fmla="*/ 2843744 h 3253279"/>
              <a:gd name="connsiteX64" fmla="*/ 1661082 w 5351351"/>
              <a:gd name="connsiteY64" fmla="*/ 2816134 h 3253279"/>
              <a:gd name="connsiteX65" fmla="*/ 1536846 w 5351351"/>
              <a:gd name="connsiteY65" fmla="*/ 2843744 h 3253279"/>
              <a:gd name="connsiteX66" fmla="*/ 1481630 w 5351351"/>
              <a:gd name="connsiteY66" fmla="*/ 2885157 h 3253279"/>
              <a:gd name="connsiteX67" fmla="*/ 1385002 w 5351351"/>
              <a:gd name="connsiteY67" fmla="*/ 3087625 h 3253279"/>
              <a:gd name="connsiteX68" fmla="*/ 1329786 w 5351351"/>
              <a:gd name="connsiteY68" fmla="*/ 3138241 h 3253279"/>
              <a:gd name="connsiteX69" fmla="*/ 1246962 w 5351351"/>
              <a:gd name="connsiteY69" fmla="*/ 3133640 h 3253279"/>
              <a:gd name="connsiteX70" fmla="*/ 1095117 w 5351351"/>
              <a:gd name="connsiteY70" fmla="*/ 3253279 h 3253279"/>
              <a:gd name="connsiteX71" fmla="*/ 975483 w 5351351"/>
              <a:gd name="connsiteY71" fmla="*/ 3225670 h 3253279"/>
              <a:gd name="connsiteX72" fmla="*/ 657991 w 5351351"/>
              <a:gd name="connsiteY72" fmla="*/ 3193460 h 3253279"/>
              <a:gd name="connsiteX73" fmla="*/ 533755 w 5351351"/>
              <a:gd name="connsiteY73" fmla="*/ 3211866 h 3253279"/>
              <a:gd name="connsiteX74" fmla="*/ 395715 w 5351351"/>
              <a:gd name="connsiteY74" fmla="*/ 3248678 h 3253279"/>
              <a:gd name="connsiteX75" fmla="*/ 0 w 5351351"/>
              <a:gd name="connsiteY75" fmla="*/ 3101429 h 325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351351" h="3253279">
                <a:moveTo>
                  <a:pt x="0" y="3101429"/>
                </a:moveTo>
                <a:lnTo>
                  <a:pt x="165648" y="3069218"/>
                </a:lnTo>
                <a:lnTo>
                  <a:pt x="230067" y="3055414"/>
                </a:lnTo>
                <a:lnTo>
                  <a:pt x="501545" y="2866751"/>
                </a:lnTo>
                <a:lnTo>
                  <a:pt x="621180" y="2779322"/>
                </a:lnTo>
                <a:lnTo>
                  <a:pt x="860449" y="2742510"/>
                </a:lnTo>
                <a:lnTo>
                  <a:pt x="1016895" y="2737909"/>
                </a:lnTo>
                <a:lnTo>
                  <a:pt x="1113523" y="2696495"/>
                </a:lnTo>
                <a:lnTo>
                  <a:pt x="1164137" y="2604464"/>
                </a:lnTo>
                <a:lnTo>
                  <a:pt x="1223955" y="2558449"/>
                </a:lnTo>
                <a:lnTo>
                  <a:pt x="1352792" y="2512434"/>
                </a:lnTo>
                <a:lnTo>
                  <a:pt x="1486231" y="2245545"/>
                </a:lnTo>
                <a:lnTo>
                  <a:pt x="1596663" y="2181124"/>
                </a:lnTo>
                <a:lnTo>
                  <a:pt x="1693291" y="2185725"/>
                </a:lnTo>
                <a:lnTo>
                  <a:pt x="1771514" y="2227139"/>
                </a:lnTo>
                <a:lnTo>
                  <a:pt x="1877344" y="2162718"/>
                </a:lnTo>
                <a:lnTo>
                  <a:pt x="1973972" y="2135109"/>
                </a:lnTo>
                <a:lnTo>
                  <a:pt x="2093607" y="2107499"/>
                </a:lnTo>
                <a:lnTo>
                  <a:pt x="2480119" y="1813002"/>
                </a:lnTo>
                <a:lnTo>
                  <a:pt x="2728591" y="1394263"/>
                </a:lnTo>
                <a:lnTo>
                  <a:pt x="2954056" y="1242412"/>
                </a:lnTo>
                <a:lnTo>
                  <a:pt x="3142711" y="1205600"/>
                </a:lnTo>
                <a:lnTo>
                  <a:pt x="3271548" y="1187194"/>
                </a:lnTo>
                <a:lnTo>
                  <a:pt x="3308359" y="1159585"/>
                </a:lnTo>
                <a:lnTo>
                  <a:pt x="3552230" y="1224006"/>
                </a:lnTo>
                <a:lnTo>
                  <a:pt x="3750087" y="1224006"/>
                </a:lnTo>
                <a:lnTo>
                  <a:pt x="3920336" y="1237811"/>
                </a:lnTo>
                <a:lnTo>
                  <a:pt x="4062978" y="1104367"/>
                </a:lnTo>
                <a:lnTo>
                  <a:pt x="4320652" y="676425"/>
                </a:lnTo>
                <a:lnTo>
                  <a:pt x="4449490" y="570590"/>
                </a:lnTo>
                <a:lnTo>
                  <a:pt x="4720968" y="561386"/>
                </a:lnTo>
                <a:lnTo>
                  <a:pt x="4803792" y="496965"/>
                </a:lnTo>
                <a:lnTo>
                  <a:pt x="4941832" y="464754"/>
                </a:lnTo>
                <a:lnTo>
                  <a:pt x="5079872" y="363521"/>
                </a:lnTo>
                <a:lnTo>
                  <a:pt x="5213311" y="110437"/>
                </a:lnTo>
                <a:lnTo>
                  <a:pt x="5263926" y="13805"/>
                </a:lnTo>
                <a:lnTo>
                  <a:pt x="5346750" y="0"/>
                </a:lnTo>
                <a:cubicBezTo>
                  <a:pt x="5348284" y="598199"/>
                  <a:pt x="5349817" y="1196397"/>
                  <a:pt x="5351351" y="1794596"/>
                </a:cubicBezTo>
                <a:lnTo>
                  <a:pt x="5277730" y="1734776"/>
                </a:lnTo>
                <a:lnTo>
                  <a:pt x="5217912" y="1808400"/>
                </a:lnTo>
                <a:lnTo>
                  <a:pt x="5125886" y="2066086"/>
                </a:lnTo>
                <a:lnTo>
                  <a:pt x="5052264" y="2139710"/>
                </a:lnTo>
                <a:lnTo>
                  <a:pt x="4854407" y="2148913"/>
                </a:lnTo>
                <a:lnTo>
                  <a:pt x="4610536" y="2240944"/>
                </a:lnTo>
                <a:lnTo>
                  <a:pt x="4435686" y="2254748"/>
                </a:lnTo>
                <a:lnTo>
                  <a:pt x="4164207" y="2378989"/>
                </a:lnTo>
                <a:lnTo>
                  <a:pt x="3998559" y="2604464"/>
                </a:lnTo>
                <a:lnTo>
                  <a:pt x="3924938" y="2549246"/>
                </a:lnTo>
                <a:lnTo>
                  <a:pt x="3740884" y="2544644"/>
                </a:lnTo>
                <a:lnTo>
                  <a:pt x="3671864" y="2567652"/>
                </a:lnTo>
                <a:lnTo>
                  <a:pt x="3566034" y="2650479"/>
                </a:lnTo>
                <a:lnTo>
                  <a:pt x="3432595" y="2641276"/>
                </a:lnTo>
                <a:lnTo>
                  <a:pt x="3092096" y="2415802"/>
                </a:lnTo>
                <a:lnTo>
                  <a:pt x="2917246" y="2332974"/>
                </a:lnTo>
                <a:lnTo>
                  <a:pt x="2825219" y="2332974"/>
                </a:lnTo>
                <a:lnTo>
                  <a:pt x="2751598" y="2397396"/>
                </a:lnTo>
                <a:lnTo>
                  <a:pt x="2728591" y="2438809"/>
                </a:lnTo>
                <a:lnTo>
                  <a:pt x="2484720" y="2714901"/>
                </a:lnTo>
                <a:lnTo>
                  <a:pt x="2388092" y="2811533"/>
                </a:lnTo>
                <a:lnTo>
                  <a:pt x="2328275" y="2820736"/>
                </a:lnTo>
                <a:lnTo>
                  <a:pt x="2056796" y="2733307"/>
                </a:lnTo>
                <a:lnTo>
                  <a:pt x="1960168" y="2820736"/>
                </a:lnTo>
                <a:lnTo>
                  <a:pt x="1881946" y="2862150"/>
                </a:lnTo>
                <a:lnTo>
                  <a:pt x="1766912" y="2843744"/>
                </a:lnTo>
                <a:lnTo>
                  <a:pt x="1661082" y="2816134"/>
                </a:lnTo>
                <a:lnTo>
                  <a:pt x="1536846" y="2843744"/>
                </a:lnTo>
                <a:lnTo>
                  <a:pt x="1481630" y="2885157"/>
                </a:lnTo>
                <a:lnTo>
                  <a:pt x="1385002" y="3087625"/>
                </a:lnTo>
                <a:lnTo>
                  <a:pt x="1329786" y="3138241"/>
                </a:lnTo>
                <a:lnTo>
                  <a:pt x="1246962" y="3133640"/>
                </a:lnTo>
                <a:lnTo>
                  <a:pt x="1095117" y="3253279"/>
                </a:lnTo>
                <a:lnTo>
                  <a:pt x="975483" y="3225670"/>
                </a:lnTo>
                <a:lnTo>
                  <a:pt x="657991" y="3193460"/>
                </a:lnTo>
                <a:lnTo>
                  <a:pt x="533755" y="3211866"/>
                </a:lnTo>
                <a:lnTo>
                  <a:pt x="395715" y="3248678"/>
                </a:lnTo>
                <a:lnTo>
                  <a:pt x="0" y="3101429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814950" y="1434591"/>
            <a:ext cx="6925388" cy="3738715"/>
          </a:xfrm>
          <a:custGeom>
            <a:avLst/>
            <a:gdLst>
              <a:gd name="connsiteX0" fmla="*/ 0 w 6925388"/>
              <a:gd name="connsiteY0" fmla="*/ 3738715 h 3738715"/>
              <a:gd name="connsiteX1" fmla="*/ 238449 w 6925388"/>
              <a:gd name="connsiteY1" fmla="*/ 3660960 h 3738715"/>
              <a:gd name="connsiteX2" fmla="*/ 326571 w 6925388"/>
              <a:gd name="connsiteY2" fmla="*/ 3640225 h 3738715"/>
              <a:gd name="connsiteX3" fmla="*/ 466530 w 6925388"/>
              <a:gd name="connsiteY3" fmla="*/ 3572838 h 3738715"/>
              <a:gd name="connsiteX4" fmla="*/ 549469 w 6925388"/>
              <a:gd name="connsiteY4" fmla="*/ 3572838 h 3738715"/>
              <a:gd name="connsiteX5" fmla="*/ 673877 w 6925388"/>
              <a:gd name="connsiteY5" fmla="*/ 3541736 h 3738715"/>
              <a:gd name="connsiteX6" fmla="*/ 819020 w 6925388"/>
              <a:gd name="connsiteY6" fmla="*/ 3526185 h 3738715"/>
              <a:gd name="connsiteX7" fmla="*/ 834571 w 6925388"/>
              <a:gd name="connsiteY7" fmla="*/ 3536552 h 3738715"/>
              <a:gd name="connsiteX8" fmla="*/ 1078204 w 6925388"/>
              <a:gd name="connsiteY8" fmla="*/ 3381042 h 3738715"/>
              <a:gd name="connsiteX9" fmla="*/ 1238898 w 6925388"/>
              <a:gd name="connsiteY9" fmla="*/ 3308470 h 3738715"/>
              <a:gd name="connsiteX10" fmla="*/ 1352939 w 6925388"/>
              <a:gd name="connsiteY10" fmla="*/ 3184062 h 3738715"/>
              <a:gd name="connsiteX11" fmla="*/ 1420326 w 6925388"/>
              <a:gd name="connsiteY11" fmla="*/ 3127042 h 3738715"/>
              <a:gd name="connsiteX12" fmla="*/ 1648408 w 6925388"/>
              <a:gd name="connsiteY12" fmla="*/ 3075205 h 3738715"/>
              <a:gd name="connsiteX13" fmla="*/ 1772816 w 6925388"/>
              <a:gd name="connsiteY13" fmla="*/ 3049287 h 3738715"/>
              <a:gd name="connsiteX14" fmla="*/ 1819469 w 6925388"/>
              <a:gd name="connsiteY14" fmla="*/ 3049287 h 3738715"/>
              <a:gd name="connsiteX15" fmla="*/ 1985347 w 6925388"/>
              <a:gd name="connsiteY15" fmla="*/ 2919695 h 3738715"/>
              <a:gd name="connsiteX16" fmla="*/ 2161592 w 6925388"/>
              <a:gd name="connsiteY16" fmla="*/ 2795287 h 3738715"/>
              <a:gd name="connsiteX17" fmla="*/ 2322286 w 6925388"/>
              <a:gd name="connsiteY17" fmla="*/ 2759001 h 3738715"/>
              <a:gd name="connsiteX18" fmla="*/ 2555551 w 6925388"/>
              <a:gd name="connsiteY18" fmla="*/ 2743450 h 3738715"/>
              <a:gd name="connsiteX19" fmla="*/ 2674775 w 6925388"/>
              <a:gd name="connsiteY19" fmla="*/ 2696797 h 3738715"/>
              <a:gd name="connsiteX20" fmla="*/ 2742163 w 6925388"/>
              <a:gd name="connsiteY20" fmla="*/ 2587940 h 3738715"/>
              <a:gd name="connsiteX21" fmla="*/ 2908041 w 6925388"/>
              <a:gd name="connsiteY21" fmla="*/ 2494633 h 3738715"/>
              <a:gd name="connsiteX22" fmla="*/ 3068735 w 6925388"/>
              <a:gd name="connsiteY22" fmla="*/ 2230266 h 3738715"/>
              <a:gd name="connsiteX23" fmla="*/ 3219061 w 6925388"/>
              <a:gd name="connsiteY23" fmla="*/ 2188797 h 3738715"/>
              <a:gd name="connsiteX24" fmla="*/ 3333102 w 6925388"/>
              <a:gd name="connsiteY24" fmla="*/ 2225082 h 3738715"/>
              <a:gd name="connsiteX25" fmla="*/ 3457510 w 6925388"/>
              <a:gd name="connsiteY25" fmla="*/ 2157695 h 3738715"/>
              <a:gd name="connsiteX26" fmla="*/ 3571551 w 6925388"/>
              <a:gd name="connsiteY26" fmla="*/ 2136960 h 3738715"/>
              <a:gd name="connsiteX27" fmla="*/ 3701143 w 6925388"/>
              <a:gd name="connsiteY27" fmla="*/ 2069572 h 3738715"/>
              <a:gd name="connsiteX28" fmla="*/ 3965510 w 6925388"/>
              <a:gd name="connsiteY28" fmla="*/ 1857042 h 3738715"/>
              <a:gd name="connsiteX29" fmla="*/ 4084735 w 6925388"/>
              <a:gd name="connsiteY29" fmla="*/ 1737817 h 3738715"/>
              <a:gd name="connsiteX30" fmla="*/ 4250612 w 6925388"/>
              <a:gd name="connsiteY30" fmla="*/ 1463082 h 3738715"/>
              <a:gd name="connsiteX31" fmla="*/ 4328367 w 6925388"/>
              <a:gd name="connsiteY31" fmla="*/ 1359409 h 3738715"/>
              <a:gd name="connsiteX32" fmla="*/ 4535714 w 6925388"/>
              <a:gd name="connsiteY32" fmla="*/ 1229817 h 3738715"/>
              <a:gd name="connsiteX33" fmla="*/ 4763796 w 6925388"/>
              <a:gd name="connsiteY33" fmla="*/ 1188348 h 3738715"/>
              <a:gd name="connsiteX34" fmla="*/ 4877837 w 6925388"/>
              <a:gd name="connsiteY34" fmla="*/ 1172797 h 3738715"/>
              <a:gd name="connsiteX35" fmla="*/ 5126653 w 6925388"/>
              <a:gd name="connsiteY35" fmla="*/ 1229817 h 3738715"/>
              <a:gd name="connsiteX36" fmla="*/ 5302898 w 6925388"/>
              <a:gd name="connsiteY36" fmla="*/ 1229817 h 3738715"/>
              <a:gd name="connsiteX37" fmla="*/ 5546530 w 6925388"/>
              <a:gd name="connsiteY37" fmla="*/ 1183164 h 3738715"/>
              <a:gd name="connsiteX38" fmla="*/ 5826449 w 6925388"/>
              <a:gd name="connsiteY38" fmla="*/ 737368 h 3738715"/>
              <a:gd name="connsiteX39" fmla="*/ 5992326 w 6925388"/>
              <a:gd name="connsiteY39" fmla="*/ 581858 h 3738715"/>
              <a:gd name="connsiteX40" fmla="*/ 6272245 w 6925388"/>
              <a:gd name="connsiteY40" fmla="*/ 555940 h 3738715"/>
              <a:gd name="connsiteX41" fmla="*/ 6370735 w 6925388"/>
              <a:gd name="connsiteY41" fmla="*/ 493736 h 3738715"/>
              <a:gd name="connsiteX42" fmla="*/ 6510694 w 6925388"/>
              <a:gd name="connsiteY42" fmla="*/ 467817 h 3738715"/>
              <a:gd name="connsiteX43" fmla="*/ 6650653 w 6925388"/>
              <a:gd name="connsiteY43" fmla="*/ 343409 h 3738715"/>
              <a:gd name="connsiteX44" fmla="*/ 6806163 w 6925388"/>
              <a:gd name="connsiteY44" fmla="*/ 27205 h 3738715"/>
              <a:gd name="connsiteX45" fmla="*/ 6925388 w 6925388"/>
              <a:gd name="connsiteY45" fmla="*/ 16838 h 373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925388" h="3738715">
                <a:moveTo>
                  <a:pt x="0" y="3738715"/>
                </a:moveTo>
                <a:lnTo>
                  <a:pt x="238449" y="3660960"/>
                </a:lnTo>
                <a:cubicBezTo>
                  <a:pt x="292877" y="3644545"/>
                  <a:pt x="288558" y="3654912"/>
                  <a:pt x="326571" y="3640225"/>
                </a:cubicBezTo>
                <a:cubicBezTo>
                  <a:pt x="364584" y="3625538"/>
                  <a:pt x="429380" y="3584069"/>
                  <a:pt x="466530" y="3572838"/>
                </a:cubicBezTo>
                <a:cubicBezTo>
                  <a:pt x="503680" y="3561607"/>
                  <a:pt x="514911" y="3578022"/>
                  <a:pt x="549469" y="3572838"/>
                </a:cubicBezTo>
                <a:cubicBezTo>
                  <a:pt x="584027" y="3567654"/>
                  <a:pt x="628952" y="3549511"/>
                  <a:pt x="673877" y="3541736"/>
                </a:cubicBezTo>
                <a:cubicBezTo>
                  <a:pt x="718802" y="3533961"/>
                  <a:pt x="792238" y="3527049"/>
                  <a:pt x="819020" y="3526185"/>
                </a:cubicBezTo>
                <a:cubicBezTo>
                  <a:pt x="845802" y="3525321"/>
                  <a:pt x="791374" y="3560742"/>
                  <a:pt x="834571" y="3536552"/>
                </a:cubicBezTo>
                <a:cubicBezTo>
                  <a:pt x="877768" y="3512362"/>
                  <a:pt x="1010816" y="3419056"/>
                  <a:pt x="1078204" y="3381042"/>
                </a:cubicBezTo>
                <a:cubicBezTo>
                  <a:pt x="1145592" y="3343028"/>
                  <a:pt x="1193109" y="3341300"/>
                  <a:pt x="1238898" y="3308470"/>
                </a:cubicBezTo>
                <a:cubicBezTo>
                  <a:pt x="1284687" y="3275640"/>
                  <a:pt x="1322701" y="3214300"/>
                  <a:pt x="1352939" y="3184062"/>
                </a:cubicBezTo>
                <a:cubicBezTo>
                  <a:pt x="1383177" y="3153824"/>
                  <a:pt x="1371081" y="3145185"/>
                  <a:pt x="1420326" y="3127042"/>
                </a:cubicBezTo>
                <a:cubicBezTo>
                  <a:pt x="1469571" y="3108899"/>
                  <a:pt x="1589660" y="3088164"/>
                  <a:pt x="1648408" y="3075205"/>
                </a:cubicBezTo>
                <a:cubicBezTo>
                  <a:pt x="1707156" y="3062246"/>
                  <a:pt x="1744306" y="3053607"/>
                  <a:pt x="1772816" y="3049287"/>
                </a:cubicBezTo>
                <a:cubicBezTo>
                  <a:pt x="1801326" y="3044967"/>
                  <a:pt x="1784047" y="3070886"/>
                  <a:pt x="1819469" y="3049287"/>
                </a:cubicBezTo>
                <a:cubicBezTo>
                  <a:pt x="1854891" y="3027688"/>
                  <a:pt x="1928327" y="2962028"/>
                  <a:pt x="1985347" y="2919695"/>
                </a:cubicBezTo>
                <a:cubicBezTo>
                  <a:pt x="2042367" y="2877362"/>
                  <a:pt x="2105436" y="2822069"/>
                  <a:pt x="2161592" y="2795287"/>
                </a:cubicBezTo>
                <a:cubicBezTo>
                  <a:pt x="2217748" y="2768505"/>
                  <a:pt x="2256626" y="2767640"/>
                  <a:pt x="2322286" y="2759001"/>
                </a:cubicBezTo>
                <a:cubicBezTo>
                  <a:pt x="2387946" y="2750362"/>
                  <a:pt x="2496803" y="2753817"/>
                  <a:pt x="2555551" y="2743450"/>
                </a:cubicBezTo>
                <a:cubicBezTo>
                  <a:pt x="2614299" y="2733083"/>
                  <a:pt x="2643673" y="2722715"/>
                  <a:pt x="2674775" y="2696797"/>
                </a:cubicBezTo>
                <a:cubicBezTo>
                  <a:pt x="2705877" y="2670879"/>
                  <a:pt x="2703285" y="2621634"/>
                  <a:pt x="2742163" y="2587940"/>
                </a:cubicBezTo>
                <a:cubicBezTo>
                  <a:pt x="2781041" y="2554246"/>
                  <a:pt x="2853612" y="2554245"/>
                  <a:pt x="2908041" y="2494633"/>
                </a:cubicBezTo>
                <a:cubicBezTo>
                  <a:pt x="2962470" y="2435021"/>
                  <a:pt x="3016898" y="2281239"/>
                  <a:pt x="3068735" y="2230266"/>
                </a:cubicBezTo>
                <a:cubicBezTo>
                  <a:pt x="3120572" y="2179293"/>
                  <a:pt x="3175000" y="2189661"/>
                  <a:pt x="3219061" y="2188797"/>
                </a:cubicBezTo>
                <a:cubicBezTo>
                  <a:pt x="3263122" y="2187933"/>
                  <a:pt x="3293361" y="2230266"/>
                  <a:pt x="3333102" y="2225082"/>
                </a:cubicBezTo>
                <a:cubicBezTo>
                  <a:pt x="3372844" y="2219898"/>
                  <a:pt x="3417769" y="2172382"/>
                  <a:pt x="3457510" y="2157695"/>
                </a:cubicBezTo>
                <a:cubicBezTo>
                  <a:pt x="3497251" y="2143008"/>
                  <a:pt x="3530946" y="2151647"/>
                  <a:pt x="3571551" y="2136960"/>
                </a:cubicBezTo>
                <a:cubicBezTo>
                  <a:pt x="3612156" y="2122273"/>
                  <a:pt x="3635483" y="2116225"/>
                  <a:pt x="3701143" y="2069572"/>
                </a:cubicBezTo>
                <a:cubicBezTo>
                  <a:pt x="3766803" y="2022919"/>
                  <a:pt x="3901578" y="1912334"/>
                  <a:pt x="3965510" y="1857042"/>
                </a:cubicBezTo>
                <a:cubicBezTo>
                  <a:pt x="4029442" y="1801750"/>
                  <a:pt x="4037218" y="1803477"/>
                  <a:pt x="4084735" y="1737817"/>
                </a:cubicBezTo>
                <a:cubicBezTo>
                  <a:pt x="4132252" y="1672157"/>
                  <a:pt x="4210007" y="1526150"/>
                  <a:pt x="4250612" y="1463082"/>
                </a:cubicBezTo>
                <a:cubicBezTo>
                  <a:pt x="4291217" y="1400014"/>
                  <a:pt x="4280850" y="1398286"/>
                  <a:pt x="4328367" y="1359409"/>
                </a:cubicBezTo>
                <a:cubicBezTo>
                  <a:pt x="4375884" y="1320531"/>
                  <a:pt x="4463143" y="1258327"/>
                  <a:pt x="4535714" y="1229817"/>
                </a:cubicBezTo>
                <a:cubicBezTo>
                  <a:pt x="4608285" y="1201307"/>
                  <a:pt x="4706776" y="1197851"/>
                  <a:pt x="4763796" y="1188348"/>
                </a:cubicBezTo>
                <a:cubicBezTo>
                  <a:pt x="4820816" y="1178845"/>
                  <a:pt x="4817361" y="1165886"/>
                  <a:pt x="4877837" y="1172797"/>
                </a:cubicBezTo>
                <a:cubicBezTo>
                  <a:pt x="4938313" y="1179708"/>
                  <a:pt x="5055810" y="1220314"/>
                  <a:pt x="5126653" y="1229817"/>
                </a:cubicBezTo>
                <a:cubicBezTo>
                  <a:pt x="5197497" y="1239320"/>
                  <a:pt x="5232918" y="1237593"/>
                  <a:pt x="5302898" y="1229817"/>
                </a:cubicBezTo>
                <a:cubicBezTo>
                  <a:pt x="5372878" y="1222041"/>
                  <a:pt x="5459272" y="1265239"/>
                  <a:pt x="5546530" y="1183164"/>
                </a:cubicBezTo>
                <a:cubicBezTo>
                  <a:pt x="5633788" y="1101089"/>
                  <a:pt x="5752150" y="837586"/>
                  <a:pt x="5826449" y="737368"/>
                </a:cubicBezTo>
                <a:cubicBezTo>
                  <a:pt x="5900748" y="637150"/>
                  <a:pt x="5918027" y="612096"/>
                  <a:pt x="5992326" y="581858"/>
                </a:cubicBezTo>
                <a:cubicBezTo>
                  <a:pt x="6066625" y="551620"/>
                  <a:pt x="6209177" y="570627"/>
                  <a:pt x="6272245" y="555940"/>
                </a:cubicBezTo>
                <a:cubicBezTo>
                  <a:pt x="6335313" y="541253"/>
                  <a:pt x="6330993" y="508423"/>
                  <a:pt x="6370735" y="493736"/>
                </a:cubicBezTo>
                <a:cubicBezTo>
                  <a:pt x="6410477" y="479049"/>
                  <a:pt x="6464041" y="492871"/>
                  <a:pt x="6510694" y="467817"/>
                </a:cubicBezTo>
                <a:cubicBezTo>
                  <a:pt x="6557347" y="442763"/>
                  <a:pt x="6601408" y="416844"/>
                  <a:pt x="6650653" y="343409"/>
                </a:cubicBezTo>
                <a:cubicBezTo>
                  <a:pt x="6699898" y="269974"/>
                  <a:pt x="6760374" y="81633"/>
                  <a:pt x="6806163" y="27205"/>
                </a:cubicBezTo>
                <a:cubicBezTo>
                  <a:pt x="6851952" y="-27224"/>
                  <a:pt x="6925388" y="16838"/>
                  <a:pt x="6925388" y="16838"/>
                </a:cubicBezTo>
              </a:path>
            </a:pathLst>
          </a:custGeom>
          <a:ln w="76200" cap="rnd" cmpd="sng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820134" y="3159533"/>
            <a:ext cx="6920204" cy="1925651"/>
          </a:xfrm>
          <a:custGeom>
            <a:avLst/>
            <a:gdLst>
              <a:gd name="connsiteX0" fmla="*/ 0 w 6920204"/>
              <a:gd name="connsiteY0" fmla="*/ 1925651 h 1925651"/>
              <a:gd name="connsiteX1" fmla="*/ 124408 w 6920204"/>
              <a:gd name="connsiteY1" fmla="*/ 1811610 h 1925651"/>
              <a:gd name="connsiteX2" fmla="*/ 316204 w 6920204"/>
              <a:gd name="connsiteY2" fmla="*/ 1821977 h 1925651"/>
              <a:gd name="connsiteX3" fmla="*/ 425061 w 6920204"/>
              <a:gd name="connsiteY3" fmla="*/ 1775324 h 1925651"/>
              <a:gd name="connsiteX4" fmla="*/ 653142 w 6920204"/>
              <a:gd name="connsiteY4" fmla="*/ 1764957 h 1925651"/>
              <a:gd name="connsiteX5" fmla="*/ 839755 w 6920204"/>
              <a:gd name="connsiteY5" fmla="*/ 1754589 h 1925651"/>
              <a:gd name="connsiteX6" fmla="*/ 1150775 w 6920204"/>
              <a:gd name="connsiteY6" fmla="*/ 1567977 h 1925651"/>
              <a:gd name="connsiteX7" fmla="*/ 1270000 w 6920204"/>
              <a:gd name="connsiteY7" fmla="*/ 1542059 h 1925651"/>
              <a:gd name="connsiteX8" fmla="*/ 1415142 w 6920204"/>
              <a:gd name="connsiteY8" fmla="*/ 1443569 h 1925651"/>
              <a:gd name="connsiteX9" fmla="*/ 1544734 w 6920204"/>
              <a:gd name="connsiteY9" fmla="*/ 1386549 h 1925651"/>
              <a:gd name="connsiteX10" fmla="*/ 1752081 w 6920204"/>
              <a:gd name="connsiteY10" fmla="*/ 1459120 h 1925651"/>
              <a:gd name="connsiteX11" fmla="*/ 1949061 w 6920204"/>
              <a:gd name="connsiteY11" fmla="*/ 1516140 h 1925651"/>
              <a:gd name="connsiteX12" fmla="*/ 2177142 w 6920204"/>
              <a:gd name="connsiteY12" fmla="*/ 1469487 h 1925651"/>
              <a:gd name="connsiteX13" fmla="*/ 2534816 w 6920204"/>
              <a:gd name="connsiteY13" fmla="*/ 1500589 h 1925651"/>
              <a:gd name="connsiteX14" fmla="*/ 2643673 w 6920204"/>
              <a:gd name="connsiteY14" fmla="*/ 1526508 h 1925651"/>
              <a:gd name="connsiteX15" fmla="*/ 2788816 w 6920204"/>
              <a:gd name="connsiteY15" fmla="*/ 1422834 h 1925651"/>
              <a:gd name="connsiteX16" fmla="*/ 2908040 w 6920204"/>
              <a:gd name="connsiteY16" fmla="*/ 1376181 h 1925651"/>
              <a:gd name="connsiteX17" fmla="*/ 3048000 w 6920204"/>
              <a:gd name="connsiteY17" fmla="*/ 1142916 h 1925651"/>
              <a:gd name="connsiteX18" fmla="*/ 3203510 w 6920204"/>
              <a:gd name="connsiteY18" fmla="*/ 1085896 h 1925651"/>
              <a:gd name="connsiteX19" fmla="*/ 3338285 w 6920204"/>
              <a:gd name="connsiteY19" fmla="*/ 1127365 h 1925651"/>
              <a:gd name="connsiteX20" fmla="*/ 3498979 w 6920204"/>
              <a:gd name="connsiteY20" fmla="*/ 1106630 h 1925651"/>
              <a:gd name="connsiteX21" fmla="*/ 3602653 w 6920204"/>
              <a:gd name="connsiteY21" fmla="*/ 1013324 h 1925651"/>
              <a:gd name="connsiteX22" fmla="*/ 3867020 w 6920204"/>
              <a:gd name="connsiteY22" fmla="*/ 1085896 h 1925651"/>
              <a:gd name="connsiteX23" fmla="*/ 4017346 w 6920204"/>
              <a:gd name="connsiteY23" fmla="*/ 1023691 h 1925651"/>
              <a:gd name="connsiteX24" fmla="*/ 4260979 w 6920204"/>
              <a:gd name="connsiteY24" fmla="*/ 738589 h 1925651"/>
              <a:gd name="connsiteX25" fmla="*/ 4297265 w 6920204"/>
              <a:gd name="connsiteY25" fmla="*/ 676385 h 1925651"/>
              <a:gd name="connsiteX26" fmla="*/ 4447591 w 6920204"/>
              <a:gd name="connsiteY26" fmla="*/ 593447 h 1925651"/>
              <a:gd name="connsiteX27" fmla="*/ 4644571 w 6920204"/>
              <a:gd name="connsiteY27" fmla="*/ 691936 h 1925651"/>
              <a:gd name="connsiteX28" fmla="*/ 4908938 w 6920204"/>
              <a:gd name="connsiteY28" fmla="*/ 878549 h 1925651"/>
              <a:gd name="connsiteX29" fmla="*/ 5028163 w 6920204"/>
              <a:gd name="connsiteY29" fmla="*/ 909651 h 1925651"/>
              <a:gd name="connsiteX30" fmla="*/ 5157755 w 6920204"/>
              <a:gd name="connsiteY30" fmla="*/ 899283 h 1925651"/>
              <a:gd name="connsiteX31" fmla="*/ 5282163 w 6920204"/>
              <a:gd name="connsiteY31" fmla="*/ 811161 h 1925651"/>
              <a:gd name="connsiteX32" fmla="*/ 5453224 w 6920204"/>
              <a:gd name="connsiteY32" fmla="*/ 821528 h 1925651"/>
              <a:gd name="connsiteX33" fmla="*/ 5551714 w 6920204"/>
              <a:gd name="connsiteY33" fmla="*/ 857814 h 1925651"/>
              <a:gd name="connsiteX34" fmla="*/ 5702040 w 6920204"/>
              <a:gd name="connsiteY34" fmla="*/ 666018 h 1925651"/>
              <a:gd name="connsiteX35" fmla="*/ 5950857 w 6920204"/>
              <a:gd name="connsiteY35" fmla="*/ 526059 h 1925651"/>
              <a:gd name="connsiteX36" fmla="*/ 6116734 w 6920204"/>
              <a:gd name="connsiteY36" fmla="*/ 520875 h 1925651"/>
              <a:gd name="connsiteX37" fmla="*/ 6401836 w 6920204"/>
              <a:gd name="connsiteY37" fmla="*/ 417202 h 1925651"/>
              <a:gd name="connsiteX38" fmla="*/ 6650653 w 6920204"/>
              <a:gd name="connsiteY38" fmla="*/ 375732 h 1925651"/>
              <a:gd name="connsiteX39" fmla="*/ 6795795 w 6920204"/>
              <a:gd name="connsiteY39" fmla="*/ 12875 h 1925651"/>
              <a:gd name="connsiteX40" fmla="*/ 6920204 w 6920204"/>
              <a:gd name="connsiteY40" fmla="*/ 75079 h 192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920204" h="1925651">
                <a:moveTo>
                  <a:pt x="0" y="1925651"/>
                </a:moveTo>
                <a:cubicBezTo>
                  <a:pt x="35853" y="1877270"/>
                  <a:pt x="71707" y="1828889"/>
                  <a:pt x="124408" y="1811610"/>
                </a:cubicBezTo>
                <a:cubicBezTo>
                  <a:pt x="177109" y="1794331"/>
                  <a:pt x="266095" y="1828025"/>
                  <a:pt x="316204" y="1821977"/>
                </a:cubicBezTo>
                <a:cubicBezTo>
                  <a:pt x="366313" y="1815929"/>
                  <a:pt x="368905" y="1784827"/>
                  <a:pt x="425061" y="1775324"/>
                </a:cubicBezTo>
                <a:cubicBezTo>
                  <a:pt x="481217" y="1765821"/>
                  <a:pt x="653142" y="1764957"/>
                  <a:pt x="653142" y="1764957"/>
                </a:cubicBezTo>
                <a:cubicBezTo>
                  <a:pt x="722258" y="1761501"/>
                  <a:pt x="756816" y="1787419"/>
                  <a:pt x="839755" y="1754589"/>
                </a:cubicBezTo>
                <a:cubicBezTo>
                  <a:pt x="922694" y="1721759"/>
                  <a:pt x="1079068" y="1603399"/>
                  <a:pt x="1150775" y="1567977"/>
                </a:cubicBezTo>
                <a:cubicBezTo>
                  <a:pt x="1222483" y="1532555"/>
                  <a:pt x="1225939" y="1562794"/>
                  <a:pt x="1270000" y="1542059"/>
                </a:cubicBezTo>
                <a:cubicBezTo>
                  <a:pt x="1314061" y="1521324"/>
                  <a:pt x="1369353" y="1469487"/>
                  <a:pt x="1415142" y="1443569"/>
                </a:cubicBezTo>
                <a:cubicBezTo>
                  <a:pt x="1460931" y="1417651"/>
                  <a:pt x="1488578" y="1383957"/>
                  <a:pt x="1544734" y="1386549"/>
                </a:cubicBezTo>
                <a:cubicBezTo>
                  <a:pt x="1600890" y="1389141"/>
                  <a:pt x="1684693" y="1437522"/>
                  <a:pt x="1752081" y="1459120"/>
                </a:cubicBezTo>
                <a:cubicBezTo>
                  <a:pt x="1819469" y="1480718"/>
                  <a:pt x="1878218" y="1514412"/>
                  <a:pt x="1949061" y="1516140"/>
                </a:cubicBezTo>
                <a:cubicBezTo>
                  <a:pt x="2019904" y="1517868"/>
                  <a:pt x="2079516" y="1472079"/>
                  <a:pt x="2177142" y="1469487"/>
                </a:cubicBezTo>
                <a:cubicBezTo>
                  <a:pt x="2274768" y="1466895"/>
                  <a:pt x="2457061" y="1491085"/>
                  <a:pt x="2534816" y="1500589"/>
                </a:cubicBezTo>
                <a:cubicBezTo>
                  <a:pt x="2612571" y="1510093"/>
                  <a:pt x="2601340" y="1539467"/>
                  <a:pt x="2643673" y="1526508"/>
                </a:cubicBezTo>
                <a:cubicBezTo>
                  <a:pt x="2686006" y="1513549"/>
                  <a:pt x="2744755" y="1447888"/>
                  <a:pt x="2788816" y="1422834"/>
                </a:cubicBezTo>
                <a:cubicBezTo>
                  <a:pt x="2832877" y="1397779"/>
                  <a:pt x="2864843" y="1422834"/>
                  <a:pt x="2908040" y="1376181"/>
                </a:cubicBezTo>
                <a:cubicBezTo>
                  <a:pt x="2951237" y="1329528"/>
                  <a:pt x="2998755" y="1191297"/>
                  <a:pt x="3048000" y="1142916"/>
                </a:cubicBezTo>
                <a:cubicBezTo>
                  <a:pt x="3097245" y="1094535"/>
                  <a:pt x="3155129" y="1088488"/>
                  <a:pt x="3203510" y="1085896"/>
                </a:cubicBezTo>
                <a:cubicBezTo>
                  <a:pt x="3251891" y="1083304"/>
                  <a:pt x="3289040" y="1123909"/>
                  <a:pt x="3338285" y="1127365"/>
                </a:cubicBezTo>
                <a:cubicBezTo>
                  <a:pt x="3387530" y="1130821"/>
                  <a:pt x="3454918" y="1125637"/>
                  <a:pt x="3498979" y="1106630"/>
                </a:cubicBezTo>
                <a:cubicBezTo>
                  <a:pt x="3543040" y="1087623"/>
                  <a:pt x="3541313" y="1016780"/>
                  <a:pt x="3602653" y="1013324"/>
                </a:cubicBezTo>
                <a:cubicBezTo>
                  <a:pt x="3663993" y="1009868"/>
                  <a:pt x="3797905" y="1084168"/>
                  <a:pt x="3867020" y="1085896"/>
                </a:cubicBezTo>
                <a:cubicBezTo>
                  <a:pt x="3936135" y="1087624"/>
                  <a:pt x="3951686" y="1081575"/>
                  <a:pt x="4017346" y="1023691"/>
                </a:cubicBezTo>
                <a:cubicBezTo>
                  <a:pt x="4083006" y="965807"/>
                  <a:pt x="4214326" y="796473"/>
                  <a:pt x="4260979" y="738589"/>
                </a:cubicBezTo>
                <a:cubicBezTo>
                  <a:pt x="4307632" y="680705"/>
                  <a:pt x="4266163" y="700575"/>
                  <a:pt x="4297265" y="676385"/>
                </a:cubicBezTo>
                <a:cubicBezTo>
                  <a:pt x="4328367" y="652195"/>
                  <a:pt x="4389707" y="590855"/>
                  <a:pt x="4447591" y="593447"/>
                </a:cubicBezTo>
                <a:cubicBezTo>
                  <a:pt x="4505475" y="596039"/>
                  <a:pt x="4567680" y="644419"/>
                  <a:pt x="4644571" y="691936"/>
                </a:cubicBezTo>
                <a:cubicBezTo>
                  <a:pt x="4721462" y="739453"/>
                  <a:pt x="4845006" y="842263"/>
                  <a:pt x="4908938" y="878549"/>
                </a:cubicBezTo>
                <a:cubicBezTo>
                  <a:pt x="4972870" y="914835"/>
                  <a:pt x="4986694" y="906195"/>
                  <a:pt x="5028163" y="909651"/>
                </a:cubicBezTo>
                <a:cubicBezTo>
                  <a:pt x="5069632" y="913107"/>
                  <a:pt x="5115422" y="915698"/>
                  <a:pt x="5157755" y="899283"/>
                </a:cubicBezTo>
                <a:cubicBezTo>
                  <a:pt x="5200088" y="882868"/>
                  <a:pt x="5232918" y="824120"/>
                  <a:pt x="5282163" y="811161"/>
                </a:cubicBezTo>
                <a:cubicBezTo>
                  <a:pt x="5331408" y="798202"/>
                  <a:pt x="5408299" y="813753"/>
                  <a:pt x="5453224" y="821528"/>
                </a:cubicBezTo>
                <a:cubicBezTo>
                  <a:pt x="5498149" y="829303"/>
                  <a:pt x="5510245" y="883732"/>
                  <a:pt x="5551714" y="857814"/>
                </a:cubicBezTo>
                <a:cubicBezTo>
                  <a:pt x="5593183" y="831896"/>
                  <a:pt x="5635516" y="721310"/>
                  <a:pt x="5702040" y="666018"/>
                </a:cubicBezTo>
                <a:cubicBezTo>
                  <a:pt x="5768564" y="610726"/>
                  <a:pt x="5881741" y="550249"/>
                  <a:pt x="5950857" y="526059"/>
                </a:cubicBezTo>
                <a:cubicBezTo>
                  <a:pt x="6019973" y="501868"/>
                  <a:pt x="6041571" y="539018"/>
                  <a:pt x="6116734" y="520875"/>
                </a:cubicBezTo>
                <a:cubicBezTo>
                  <a:pt x="6191897" y="502732"/>
                  <a:pt x="6312850" y="441392"/>
                  <a:pt x="6401836" y="417202"/>
                </a:cubicBezTo>
                <a:cubicBezTo>
                  <a:pt x="6490822" y="393012"/>
                  <a:pt x="6584993" y="443120"/>
                  <a:pt x="6650653" y="375732"/>
                </a:cubicBezTo>
                <a:cubicBezTo>
                  <a:pt x="6716313" y="308344"/>
                  <a:pt x="6750870" y="62984"/>
                  <a:pt x="6795795" y="12875"/>
                </a:cubicBezTo>
                <a:cubicBezTo>
                  <a:pt x="6840720" y="-37234"/>
                  <a:pt x="6920204" y="75079"/>
                  <a:pt x="6920204" y="75079"/>
                </a:cubicBezTo>
              </a:path>
            </a:pathLst>
          </a:custGeom>
          <a:ln w="76200" cap="rnd" cmpd="sng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304975" y="2539846"/>
            <a:ext cx="0" cy="2290842"/>
          </a:xfrm>
          <a:prstGeom prst="straightConnector1">
            <a:avLst/>
          </a:prstGeom>
          <a:ln w="76200" cmpd="sng">
            <a:solidFill>
              <a:srgbClr val="00514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81258" y="1518927"/>
            <a:ext cx="1245071" cy="1029219"/>
          </a:xfrm>
          <a:prstGeom prst="rect">
            <a:avLst/>
          </a:prstGeom>
          <a:solidFill>
            <a:srgbClr val="005148"/>
          </a:solidFill>
          <a:ln>
            <a:solidFill>
              <a:srgbClr val="0051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BF1DD"/>
                </a:solidFill>
                <a:latin typeface="Franklin Gothic Book"/>
                <a:cs typeface="Franklin Gothic Book"/>
              </a:rPr>
              <a:t>Canada’s NHP Enacted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320623" y="3472460"/>
            <a:ext cx="0" cy="968121"/>
          </a:xfrm>
          <a:prstGeom prst="straightConnector1">
            <a:avLst/>
          </a:prstGeom>
          <a:ln w="76200" cmpd="sng">
            <a:solidFill>
              <a:srgbClr val="00514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620395" y="2705850"/>
            <a:ext cx="1759699" cy="741710"/>
          </a:xfrm>
          <a:prstGeom prst="rect">
            <a:avLst/>
          </a:prstGeom>
          <a:solidFill>
            <a:srgbClr val="005148"/>
          </a:solidFill>
          <a:ln>
            <a:solidFill>
              <a:srgbClr val="0051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BF1DD"/>
                </a:solidFill>
                <a:latin typeface="Franklin Gothic Book"/>
                <a:cs typeface="Franklin Gothic Book"/>
              </a:rPr>
              <a:t>NHP Fully Implemented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86669" y="3854267"/>
            <a:ext cx="1117573" cy="445211"/>
          </a:xfrm>
          <a:prstGeom prst="rect">
            <a:avLst/>
          </a:prstGeom>
          <a:solidFill>
            <a:srgbClr val="005148"/>
          </a:solidFill>
          <a:ln>
            <a:solidFill>
              <a:srgbClr val="0051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BF1DD"/>
                </a:solidFill>
                <a:latin typeface="Franklin Gothic Book"/>
                <a:cs typeface="Franklin Gothic Book"/>
              </a:rPr>
              <a:t>Canada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61586" y="1699225"/>
            <a:ext cx="1117573" cy="44521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BF1DD"/>
                </a:solidFill>
                <a:latin typeface="Franklin Gothic Book"/>
                <a:cs typeface="Franklin Gothic Book"/>
              </a:rPr>
              <a:t>USA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17446" y="2772253"/>
            <a:ext cx="2083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BF1DD"/>
                </a:solidFill>
                <a:latin typeface="Franklin Gothic Book"/>
                <a:cs typeface="Franklin Gothic Book"/>
              </a:rPr>
              <a:t>“Uniquely American”</a:t>
            </a:r>
          </a:p>
        </p:txBody>
      </p:sp>
    </p:spTree>
    <p:extLst>
      <p:ext uri="{BB962C8B-B14F-4D97-AF65-F5344CB8AC3E}">
        <p14:creationId xmlns:p14="http://schemas.microsoft.com/office/powerpoint/2010/main" val="97331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3" grpId="0" animBg="1"/>
      <p:bldP spid="15" grpId="0" animBg="1"/>
      <p:bldP spid="21" grpId="0" animBg="1"/>
      <p:bldP spid="24" grpId="0" animBg="1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138113" y="207963"/>
            <a:ext cx="8702675" cy="10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816" tIns="41407" rIns="82816" bIns="41407">
            <a:spAutoFit/>
          </a:bodyPr>
          <a:lstStyle>
            <a:lvl1pPr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4000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  <a:t>Cost Control in a Parallel Universe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  <a:t>Growth in Medicare Spending Per Senior</a:t>
            </a:r>
          </a:p>
        </p:txBody>
      </p:sp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3950373" y="6153362"/>
            <a:ext cx="5193627" cy="54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816" tIns="41407" rIns="82816" bIns="41407">
            <a:spAutoFit/>
          </a:bodyPr>
          <a:lstStyle>
            <a:lvl1pPr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Source: Himmelstein &amp; </a:t>
            </a:r>
            <a:r>
              <a:rPr lang="en-US" sz="1600" dirty="0" err="1" smtClean="0">
                <a:solidFill>
                  <a:srgbClr val="EBF1DD"/>
                </a:solidFill>
                <a:latin typeface="Franklin Gothic Book"/>
                <a:cs typeface="Franklin Gothic Book"/>
              </a:rPr>
              <a:t>Woolhandler</a:t>
            </a:r>
            <a:endParaRPr lang="en-US" sz="1600" dirty="0" smtClean="0">
              <a:solidFill>
                <a:srgbClr val="EBF1DD"/>
              </a:solidFill>
              <a:latin typeface="Franklin Gothic Book"/>
              <a:cs typeface="Franklin Gothic Book"/>
            </a:endParaRPr>
          </a:p>
          <a:p>
            <a:pPr algn="r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Arch Intern Med, December, 2012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192529"/>
              </p:ext>
            </p:extLst>
          </p:nvPr>
        </p:nvGraphicFramePr>
        <p:xfrm>
          <a:off x="0" y="1172324"/>
          <a:ext cx="8972872" cy="473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82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160916"/>
            <a:ext cx="51771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>
                <a:solidFill>
                  <a:srgbClr val="EFECF3"/>
                </a:solidFill>
                <a:latin typeface="Franklin Gothic Book" pitchFamily="34" charset="0"/>
              </a:rPr>
              <a:t>Source: </a:t>
            </a:r>
            <a:r>
              <a:rPr lang="en-US" sz="1400" dirty="0" err="1">
                <a:solidFill>
                  <a:srgbClr val="EFECF3"/>
                </a:solidFill>
                <a:latin typeface="Franklin Gothic Book" pitchFamily="34" charset="0"/>
              </a:rPr>
              <a:t>Woolhandler</a:t>
            </a:r>
            <a:r>
              <a:rPr lang="en-US" sz="1400" dirty="0">
                <a:solidFill>
                  <a:srgbClr val="EFECF3"/>
                </a:solidFill>
                <a:latin typeface="Franklin Gothic Book" pitchFamily="34" charset="0"/>
              </a:rPr>
              <a:t>/Himmelstein/Campbell </a:t>
            </a:r>
          </a:p>
          <a:p>
            <a:pPr algn="r"/>
            <a:r>
              <a:rPr lang="en-US" sz="1400" dirty="0">
                <a:solidFill>
                  <a:srgbClr val="EFECF3"/>
                </a:solidFill>
                <a:latin typeface="Franklin Gothic Book" pitchFamily="34" charset="0"/>
              </a:rPr>
              <a:t>NEJM 2003;349:769 (updated 2012)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Hospital Billing and Administration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2177078"/>
            <a:ext cx="1566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Dollars per capita, 2011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98070089"/>
              </p:ext>
            </p:extLst>
          </p:nvPr>
        </p:nvGraphicFramePr>
        <p:xfrm>
          <a:off x="1558706" y="1203990"/>
          <a:ext cx="7331693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05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053194"/>
            <a:ext cx="51771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>
                <a:solidFill>
                  <a:srgbClr val="EFECF3"/>
                </a:solidFill>
                <a:latin typeface="Franklin Gothic Book" pitchFamily="34" charset="0"/>
              </a:rPr>
              <a:t>Surveys of US ambulatory providers near the border, </a:t>
            </a:r>
          </a:p>
          <a:p>
            <a:pPr algn="r"/>
            <a:r>
              <a:rPr lang="en-US" sz="1400" dirty="0">
                <a:solidFill>
                  <a:srgbClr val="EFECF3"/>
                </a:solidFill>
                <a:latin typeface="Franklin Gothic Book" pitchFamily="34" charset="0"/>
              </a:rPr>
              <a:t>hospital discharges, and Canadian citizens</a:t>
            </a:r>
          </a:p>
          <a:p>
            <a:pPr algn="r"/>
            <a:r>
              <a:rPr lang="en-US" sz="1400" dirty="0">
                <a:solidFill>
                  <a:srgbClr val="EFECF3"/>
                </a:solidFill>
                <a:latin typeface="Franklin Gothic Book" pitchFamily="34" charset="0"/>
              </a:rPr>
              <a:t>Source: Health Affairs 2002;21(3):19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Few Canadians Seek Care in the 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851" y="1418399"/>
            <a:ext cx="828835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40% of US ambulatory facilities near border treated no Canadians last year; another 40% &lt;1/month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Michigan + New York + Washington hospitals treated a total of 909 Canadians/year (only 17% of them elective).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Of “America’s Best Hospitals”, only one reported treating more than 60 Canadians/year.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In a survey of 18,000 Canadians, 90 had received any medical care in the US last year – only 20 had gone to the US seeking care.</a:t>
            </a:r>
          </a:p>
        </p:txBody>
      </p:sp>
    </p:spTree>
    <p:extLst>
      <p:ext uri="{BB962C8B-B14F-4D97-AF65-F5344CB8AC3E}">
        <p14:creationId xmlns:p14="http://schemas.microsoft.com/office/powerpoint/2010/main" val="3470723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5991640"/>
            <a:ext cx="5177135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A negative number indicates that more physicians returned from abroad then moved abroad</a:t>
            </a:r>
          </a:p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Source: Canadian Institute for Health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Few Canadian Physicians Emigrate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30725"/>
            <a:ext cx="1566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Net loss (number moving abroad – number returning)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67136036"/>
              </p:ext>
            </p:extLst>
          </p:nvPr>
        </p:nvGraphicFramePr>
        <p:xfrm>
          <a:off x="1558706" y="1203990"/>
          <a:ext cx="7331693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6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972922" y="1389888"/>
            <a:ext cx="7754112" cy="4030675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Shrinking Private Insurance, 1960-2011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058908"/>
              </p:ext>
            </p:extLst>
          </p:nvPr>
        </p:nvGraphicFramePr>
        <p:xfrm>
          <a:off x="190195" y="1342881"/>
          <a:ext cx="790041" cy="46353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90041"/>
              </a:tblGrid>
              <a:tr h="115884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80%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115884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70%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115884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60%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115884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50%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519566"/>
              </p:ext>
            </p:extLst>
          </p:nvPr>
        </p:nvGraphicFramePr>
        <p:xfrm>
          <a:off x="275037" y="5470456"/>
          <a:ext cx="9181416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236"/>
                <a:gridCol w="1530236"/>
                <a:gridCol w="1530236"/>
                <a:gridCol w="1530236"/>
                <a:gridCol w="1530236"/>
                <a:gridCol w="15302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1960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1970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1980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1990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2000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2011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693" y="6160915"/>
            <a:ext cx="51883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>
                <a:solidFill>
                  <a:srgbClr val="EFECF3"/>
                </a:solidFill>
                <a:latin typeface="Franklin Gothic Book" pitchFamily="34" charset="0"/>
              </a:rPr>
              <a:t>Source: Himmelstein, &amp; </a:t>
            </a:r>
            <a:r>
              <a:rPr lang="en-US" sz="1400" dirty="0" err="1">
                <a:solidFill>
                  <a:srgbClr val="EFECF3"/>
                </a:solidFill>
                <a:latin typeface="Franklin Gothic Book" pitchFamily="34" charset="0"/>
              </a:rPr>
              <a:t>Woolhandler</a:t>
            </a:r>
            <a:r>
              <a:rPr lang="en-US" sz="1400" dirty="0">
                <a:solidFill>
                  <a:srgbClr val="EFECF3"/>
                </a:solidFill>
                <a:latin typeface="Franklin Gothic Book" pitchFamily="34" charset="0"/>
              </a:rPr>
              <a:t>, Tabulation from CPS </a:t>
            </a:r>
          </a:p>
          <a:p>
            <a:pPr algn="r"/>
            <a:r>
              <a:rPr lang="en-US" sz="1400" dirty="0">
                <a:solidFill>
                  <a:srgbClr val="EFECF3"/>
                </a:solidFill>
                <a:latin typeface="Franklin Gothic Book" pitchFamily="34" charset="0"/>
              </a:rPr>
              <a:t>Data are not adjusted for minor changes in survey methodology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1587391" y="3001260"/>
            <a:ext cx="357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Percent With Private Insurance</a:t>
            </a:r>
          </a:p>
        </p:txBody>
      </p:sp>
      <p:pic>
        <p:nvPicPr>
          <p:cNvPr id="842756" name="Picture 4" descr="PRIVINS%" hidden="1"/>
          <p:cNvPicPr>
            <a:picLocks noChangeAspect="1" noChangeArrowheads="1"/>
          </p:cNvPicPr>
          <p:nvPr/>
        </p:nvPicPr>
        <p:blipFill>
          <a:blip r:embed="rId2" cstate="print"/>
          <a:srcRect l="17600" t="21333" r="10640" b="15200"/>
          <a:stretch>
            <a:fillRect/>
          </a:stretch>
        </p:blipFill>
        <p:spPr bwMode="auto">
          <a:xfrm>
            <a:off x="972923" y="1375257"/>
            <a:ext cx="7776056" cy="4059936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555683"/>
              </p:ext>
            </p:extLst>
          </p:nvPr>
        </p:nvGraphicFramePr>
        <p:xfrm>
          <a:off x="946455" y="1957694"/>
          <a:ext cx="7765776" cy="2321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5776"/>
              </a:tblGrid>
              <a:tr h="11608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608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017309" y="1549400"/>
            <a:ext cx="7670655" cy="3876373"/>
            <a:chOff x="1017309" y="1549400"/>
            <a:chExt cx="7670655" cy="3876373"/>
          </a:xfrm>
          <a:solidFill>
            <a:schemeClr val="accent1">
              <a:lumMod val="5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1017309" y="3340101"/>
              <a:ext cx="95886" cy="20856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14359" y="3149601"/>
              <a:ext cx="95886" cy="22761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11409" y="2962275"/>
              <a:ext cx="95886" cy="246349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59934" y="2921001"/>
              <a:ext cx="95886" cy="25047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8459" y="2787651"/>
              <a:ext cx="95886" cy="26381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6984" y="2647951"/>
              <a:ext cx="95886" cy="27778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5509" y="2406650"/>
              <a:ext cx="95886" cy="30191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54034" y="2311401"/>
              <a:ext cx="95886" cy="31143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12734" y="3216275"/>
              <a:ext cx="95886" cy="220949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61259" y="3219451"/>
              <a:ext cx="95886" cy="22063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09784" y="2908301"/>
              <a:ext cx="95886" cy="25174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58309" y="2705101"/>
              <a:ext cx="95886" cy="27206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06834" y="2851151"/>
              <a:ext cx="95886" cy="25746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255359" y="2946400"/>
              <a:ext cx="95886" cy="24793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03884" y="3105150"/>
              <a:ext cx="95886" cy="23206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52409" y="3232151"/>
              <a:ext cx="95886" cy="21936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00934" y="3216275"/>
              <a:ext cx="95886" cy="220949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49459" y="3270250"/>
              <a:ext cx="95886" cy="21555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97984" y="3336925"/>
              <a:ext cx="95886" cy="208884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146509" y="3451225"/>
              <a:ext cx="95886" cy="197454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95034" y="3768725"/>
              <a:ext cx="95886" cy="165704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443559" y="3819525"/>
              <a:ext cx="95886" cy="160624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592078" y="3822700"/>
              <a:ext cx="95886" cy="16030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65834" y="3263901"/>
              <a:ext cx="95886" cy="21618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462884" y="3025775"/>
              <a:ext cx="95886" cy="239999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84859" y="1819275"/>
              <a:ext cx="95886" cy="360649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433384" y="1981201"/>
              <a:ext cx="95886" cy="34445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581909" y="2171701"/>
              <a:ext cx="95886" cy="32540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30434" y="2403475"/>
              <a:ext cx="95886" cy="302229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878959" y="2501901"/>
              <a:ext cx="95886" cy="29238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027484" y="2641600"/>
              <a:ext cx="95886" cy="27841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76009" y="2590800"/>
              <a:ext cx="95886" cy="28349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324534" y="2857501"/>
              <a:ext cx="95886" cy="25682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73059" y="3009900"/>
              <a:ext cx="95886" cy="24158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621584" y="3152775"/>
              <a:ext cx="95886" cy="227299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770109" y="3298825"/>
              <a:ext cx="95886" cy="212694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918634" y="3359151"/>
              <a:ext cx="95886" cy="20666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67159" y="3117851"/>
              <a:ext cx="95886" cy="23079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215684" y="3146425"/>
              <a:ext cx="95886" cy="227934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364209" y="3159125"/>
              <a:ext cx="95886" cy="226664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502559" y="2171700"/>
              <a:ext cx="95886" cy="32540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51084" y="2159001"/>
              <a:ext cx="95886" cy="32667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799609" y="2152651"/>
              <a:ext cx="95886" cy="32731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948134" y="1990725"/>
              <a:ext cx="95886" cy="343504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096659" y="1831975"/>
              <a:ext cx="95886" cy="359379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245184" y="1647825"/>
              <a:ext cx="95886" cy="377794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93709" y="1797051"/>
              <a:ext cx="95886" cy="36287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542234" y="1746250"/>
              <a:ext cx="95886" cy="3679523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90759" y="1549400"/>
              <a:ext cx="95886" cy="38763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839284" y="1641475"/>
              <a:ext cx="95886" cy="378429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987809" y="1673225"/>
              <a:ext cx="95886" cy="375254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136334" y="1831975"/>
              <a:ext cx="95886" cy="3593798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F1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0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OK in Canada?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650" y="1171004"/>
            <a:ext cx="8288359" cy="443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Compared to the USA…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Life expectancy 2 years longer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Infant deaths 25% lower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Universal comprehensive coverage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More physician visits, hospital care; less bureaucracy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Quality of care equivalent to insured Americans’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Free choice of doctor and hospital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Health spending half of USA level</a:t>
            </a:r>
          </a:p>
        </p:txBody>
      </p:sp>
    </p:spTree>
    <p:extLst>
      <p:ext uri="{BB962C8B-B14F-4D97-AF65-F5344CB8AC3E}">
        <p14:creationId xmlns:p14="http://schemas.microsoft.com/office/powerpoint/2010/main" val="2514234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the Matter in Canada?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651" y="1171004"/>
            <a:ext cx="81564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The wealthy lobby for private funding and tax cuts; they resent subsidizing care for others.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Result: government funding cuts (</a:t>
            </a:r>
            <a:r>
              <a:rPr lang="en-US" sz="2400" i="1" dirty="0">
                <a:solidFill>
                  <a:srgbClr val="003300"/>
                </a:solidFill>
                <a:latin typeface="Franklin Gothic Book"/>
                <a:cs typeface="Franklin Gothic Book"/>
              </a:rPr>
              <a:t>e.g.</a:t>
            </a: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, 30% of hospital beds closed during the 1990s) causing dissatisfaction and waits for care.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USA and Canadian firms seek profit opportunities in health care privatization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Conservative foes of public services own many Canadian newspapers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Misleading waiting list surveys by right wing Fraser Institute</a:t>
            </a:r>
          </a:p>
        </p:txBody>
      </p:sp>
    </p:spTree>
    <p:extLst>
      <p:ext uri="{BB962C8B-B14F-4D97-AF65-F5344CB8AC3E}">
        <p14:creationId xmlns:p14="http://schemas.microsoft.com/office/powerpoint/2010/main" val="2329357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688743" y="2904184"/>
            <a:ext cx="5298525" cy="270194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5000" dist="25000" dir="5400000" rotWithShape="0">
              <a:srgbClr val="000000">
                <a:alpha val="38000"/>
              </a:srgbClr>
            </a:outerShdw>
            <a:softEdge rad="190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274320" rtlCol="0" anchor="t"/>
          <a:lstStyle/>
          <a:p>
            <a:pPr algn="ctr"/>
            <a:r>
              <a:rPr lang="en-US" sz="28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59% of physicians support NHI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Growing Physician Support for NHI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86937" y="6130139"/>
            <a:ext cx="575706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Surveys of random samples of US physicians</a:t>
            </a:r>
          </a:p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Source: Carroll and Ackerman. Ann </a:t>
            </a:r>
            <a:r>
              <a:rPr lang="en-US" sz="1600" dirty="0" err="1">
                <a:solidFill>
                  <a:srgbClr val="EFECF3"/>
                </a:solidFill>
                <a:latin typeface="Franklin Gothic Book" pitchFamily="34" charset="0"/>
              </a:rPr>
              <a:t>Int</a:t>
            </a:r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 Med 2008;148:566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98642784"/>
              </p:ext>
            </p:extLst>
          </p:nvPr>
        </p:nvGraphicFramePr>
        <p:xfrm>
          <a:off x="105162" y="353032"/>
          <a:ext cx="8841660" cy="5455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427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4" grpId="0">
        <p:bldSub>
          <a:bldChart bld="categoryEl" animBg="0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79129" y="6176637"/>
            <a:ext cx="486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EBF1DD"/>
                </a:solidFill>
                <a:latin typeface="Franklin Gothic Book"/>
                <a:cs typeface="Franklin Gothic Book"/>
              </a:rPr>
              <a:t>Proposal of the Physicians Working Group for Single Payer NHI</a:t>
            </a:r>
          </a:p>
          <a:p>
            <a:pPr algn="r"/>
            <a:r>
              <a:rPr lang="en-US" sz="1400" dirty="0">
                <a:solidFill>
                  <a:srgbClr val="EBF1DD"/>
                </a:solidFill>
                <a:latin typeface="Franklin Gothic Book"/>
                <a:cs typeface="Franklin Gothic Book"/>
              </a:rPr>
              <a:t>JAMA 2003;290:798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Health Insurance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649" y="1352427"/>
            <a:ext cx="850278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Universal – covers everyone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Comprehensive – all needed care, no co-pays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Single, public payer – simplified reimbursement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No investor-owned HMOs, hospitals, etc.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Improved health planning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Public accountability for quality and cost, but minimal bureaucracy</a:t>
            </a:r>
          </a:p>
        </p:txBody>
      </p:sp>
    </p:spTree>
    <p:extLst>
      <p:ext uri="{BB962C8B-B14F-4D97-AF65-F5344CB8AC3E}">
        <p14:creationId xmlns:p14="http://schemas.microsoft.com/office/powerpoint/2010/main" val="15690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Lack of Insurance </a:t>
            </a:r>
            <a:br>
              <a:rPr lang="en-US" dirty="0" smtClean="0"/>
            </a:br>
            <a:r>
              <a:rPr lang="en-US" dirty="0" smtClean="0"/>
              <a:t>Kills 44,798 US Adults Annually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369534"/>
              </p:ext>
            </p:extLst>
          </p:nvPr>
        </p:nvGraphicFramePr>
        <p:xfrm>
          <a:off x="603504" y="1463038"/>
          <a:ext cx="7936992" cy="4395895"/>
        </p:xfrm>
        <a:graphic>
          <a:graphicData uri="http://schemas.openxmlformats.org/drawingml/2006/table">
            <a:tbl>
              <a:tblPr firstRow="1" lastRow="1" bandRow="1">
                <a:tableStyleId>{073A0DAA-6AF3-43AB-8588-CEC1D06C72B9}</a:tableStyleId>
              </a:tblPr>
              <a:tblGrid>
                <a:gridCol w="2645664"/>
                <a:gridCol w="2645664"/>
                <a:gridCol w="2645664"/>
              </a:tblGrid>
              <a:tr h="627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 pitchFamily="34" charset="0"/>
                        </a:rPr>
                        <a:t>State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 pitchFamily="34" charset="0"/>
                        </a:rPr>
                        <a:t>Percent Uninsured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 pitchFamily="34" charset="0"/>
                        </a:rPr>
                        <a:t>Excess Deaths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27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California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23.9%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5,302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Texas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29.7%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4,675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Florida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26.0%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3,925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New York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17.5%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2,254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Georgia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23.6%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1,841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 pitchFamily="34" charset="0"/>
                        </a:rPr>
                        <a:t>USA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 pitchFamily="34" charset="0"/>
                        </a:rPr>
                        <a:t>15.3%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 pitchFamily="34" charset="0"/>
                        </a:rPr>
                        <a:t>44,798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3515" y="6130138"/>
            <a:ext cx="572048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Source: </a:t>
            </a:r>
            <a:r>
              <a:rPr lang="en-US" sz="1600" dirty="0" err="1">
                <a:solidFill>
                  <a:srgbClr val="EFECF3"/>
                </a:solidFill>
                <a:latin typeface="Franklin Gothic Book" pitchFamily="34" charset="0"/>
              </a:rPr>
              <a:t>Wilper</a:t>
            </a:r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 et al. Am J Public Health 2009. </a:t>
            </a:r>
          </a:p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State tabulations by author</a:t>
            </a:r>
          </a:p>
        </p:txBody>
      </p:sp>
    </p:spTree>
    <p:extLst>
      <p:ext uri="{BB962C8B-B14F-4D97-AF65-F5344CB8AC3E}">
        <p14:creationId xmlns:p14="http://schemas.microsoft.com/office/powerpoint/2010/main" val="15204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Most of the Medically Bankrupt Had Coverage</a:t>
            </a:r>
            <a:br>
              <a:rPr lang="en-US" sz="3200" dirty="0" smtClean="0"/>
            </a:br>
            <a:r>
              <a:rPr lang="en-US" sz="2400" dirty="0" smtClean="0"/>
              <a:t>Insurance at Illness Onset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894667" y="6268637"/>
            <a:ext cx="52493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>
                <a:solidFill>
                  <a:srgbClr val="EFECF3"/>
                </a:solidFill>
                <a:latin typeface="Franklin Gothic Book" pitchFamily="34" charset="0"/>
              </a:rPr>
              <a:t>Source: Himmelstein et al. Am J Med: August, 2009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01261285"/>
              </p:ext>
            </p:extLst>
          </p:nvPr>
        </p:nvGraphicFramePr>
        <p:xfrm>
          <a:off x="380199" y="1128315"/>
          <a:ext cx="8453372" cy="489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94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3782" y="6313376"/>
            <a:ext cx="518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EBF1DD"/>
                </a:solidFill>
                <a:latin typeface="Franklin Gothic Book"/>
                <a:cs typeface="Franklin Gothic Book"/>
              </a:rPr>
              <a:t>Source: Satcher et al. Health Affairs 2005;24:459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Excess Deaths Among African Americans</a:t>
            </a:r>
            <a:br>
              <a:rPr lang="en-US" sz="3600" dirty="0" smtClean="0"/>
            </a:br>
            <a:r>
              <a:rPr lang="en-US" sz="2000" dirty="0">
                <a:latin typeface="Franklin Gothic Book"/>
                <a:cs typeface="Franklin Gothic Book"/>
              </a:rPr>
              <a:t>83,369 fewer </a:t>
            </a:r>
            <a:r>
              <a:rPr lang="en-US" sz="2000" dirty="0" smtClean="0">
                <a:latin typeface="Franklin Gothic Book"/>
                <a:cs typeface="Franklin Gothic Book"/>
              </a:rPr>
              <a:t>would </a:t>
            </a:r>
            <a:r>
              <a:rPr lang="en-US" sz="2000" dirty="0">
                <a:latin typeface="Franklin Gothic Book"/>
                <a:cs typeface="Franklin Gothic Book"/>
              </a:rPr>
              <a:t>have died in 2000 </a:t>
            </a:r>
            <a:r>
              <a:rPr lang="en-US" sz="2000" dirty="0" smtClean="0">
                <a:latin typeface="Franklin Gothic Book"/>
                <a:cs typeface="Franklin Gothic Book"/>
              </a:rPr>
              <a:t>if </a:t>
            </a:r>
            <a:r>
              <a:rPr lang="en-US" sz="2000" dirty="0">
                <a:latin typeface="Franklin Gothic Book"/>
                <a:cs typeface="Franklin Gothic Book"/>
              </a:rPr>
              <a:t>racial gap were eliminated</a:t>
            </a:r>
            <a:br>
              <a:rPr lang="en-US" sz="2000" dirty="0">
                <a:latin typeface="Franklin Gothic Book"/>
                <a:cs typeface="Franklin Gothic Book"/>
              </a:rPr>
            </a:br>
            <a:endParaRPr lang="en-US" sz="20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37598781"/>
              </p:ext>
            </p:extLst>
          </p:nvPr>
        </p:nvGraphicFramePr>
        <p:xfrm>
          <a:off x="1055632" y="1212236"/>
          <a:ext cx="7810028" cy="483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3492923" y="5602813"/>
            <a:ext cx="312099" cy="3120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9962" y="5602813"/>
            <a:ext cx="312099" cy="312099"/>
          </a:xfrm>
          <a:prstGeom prst="rect">
            <a:avLst/>
          </a:prstGeom>
          <a:solidFill>
            <a:srgbClr val="8000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1979162"/>
            <a:ext cx="1245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Excess African American deaths</a:t>
            </a:r>
          </a:p>
        </p:txBody>
      </p:sp>
    </p:spTree>
    <p:extLst>
      <p:ext uri="{BB962C8B-B14F-4D97-AF65-F5344CB8AC3E}">
        <p14:creationId xmlns:p14="http://schemas.microsoft.com/office/powerpoint/2010/main" val="1099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85505317"/>
              </p:ext>
            </p:extLst>
          </p:nvPr>
        </p:nvGraphicFramePr>
        <p:xfrm>
          <a:off x="470086" y="1133856"/>
          <a:ext cx="8491034" cy="484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Unnecessary Procedures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6937" y="6130139"/>
            <a:ext cx="575706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Source: Commonwealth Fund. </a:t>
            </a:r>
          </a:p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Quality of Healthcare in the U.S. </a:t>
            </a:r>
            <a:r>
              <a:rPr lang="en-US" sz="1600" dirty="0" err="1">
                <a:solidFill>
                  <a:srgbClr val="EFECF3"/>
                </a:solidFill>
                <a:latin typeface="Franklin Gothic Book" pitchFamily="34" charset="0"/>
              </a:rPr>
              <a:t>Chartbook</a:t>
            </a:r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 2002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866777" y="2654286"/>
            <a:ext cx="4201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Percent of Procedures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76891" y="5573573"/>
            <a:ext cx="270662" cy="270662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4079" y="5573573"/>
            <a:ext cx="270662" cy="2706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24054" y="1280160"/>
            <a:ext cx="7410298" cy="3694176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331366" y="1528878"/>
          <a:ext cx="7395668" cy="2860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95668"/>
              </a:tblGrid>
              <a:tr h="5720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Growth of Physicians and Administrators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386937" y="6130139"/>
            <a:ext cx="575706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Source: Bureau of Labor Statistics; NCHS; Himmelstein/Woolhandler analysis of CPS  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929028" y="2830982"/>
            <a:ext cx="2348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Growth Since 1970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7381" y="5648049"/>
            <a:ext cx="270662" cy="270662"/>
          </a:xfrm>
          <a:prstGeom prst="rect">
            <a:avLst/>
          </a:prstGeom>
          <a:solidFill>
            <a:srgbClr val="005148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9310" y="5648049"/>
            <a:ext cx="270662" cy="270662"/>
          </a:xfrm>
          <a:prstGeom prst="rect">
            <a:avLst/>
          </a:prstGeom>
          <a:solidFill>
            <a:srgbClr val="800000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0964" y="5583325"/>
            <a:ext cx="1630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Physicians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7531" y="5583325"/>
            <a:ext cx="2348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Administrators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036091"/>
              </p:ext>
            </p:extLst>
          </p:nvPr>
        </p:nvGraphicFramePr>
        <p:xfrm>
          <a:off x="309661" y="1324053"/>
          <a:ext cx="1065581" cy="40379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65581"/>
              </a:tblGrid>
              <a:tr h="57685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3000%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57685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2500%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57685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2000%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57685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1500%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57685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1000%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57685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500%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57685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275158"/>
              </p:ext>
            </p:extLst>
          </p:nvPr>
        </p:nvGraphicFramePr>
        <p:xfrm>
          <a:off x="429878" y="5083862"/>
          <a:ext cx="9029575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5915"/>
                <a:gridCol w="1805915"/>
                <a:gridCol w="1805915"/>
                <a:gridCol w="1805915"/>
                <a:gridCol w="18059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1970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1980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1990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2000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2010 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Freeform 18"/>
          <p:cNvSpPr/>
          <p:nvPr/>
        </p:nvSpPr>
        <p:spPr>
          <a:xfrm>
            <a:off x="1327462" y="1272923"/>
            <a:ext cx="7409268" cy="3684839"/>
          </a:xfrm>
          <a:custGeom>
            <a:avLst/>
            <a:gdLst>
              <a:gd name="connsiteX0" fmla="*/ 0 w 7400925"/>
              <a:gd name="connsiteY0" fmla="*/ 3614738 h 3614738"/>
              <a:gd name="connsiteX1" fmla="*/ 871537 w 7400925"/>
              <a:gd name="connsiteY1" fmla="*/ 3519488 h 3614738"/>
              <a:gd name="connsiteX2" fmla="*/ 1209675 w 7400925"/>
              <a:gd name="connsiteY2" fmla="*/ 3514725 h 3614738"/>
              <a:gd name="connsiteX3" fmla="*/ 1414462 w 7400925"/>
              <a:gd name="connsiteY3" fmla="*/ 3476625 h 3614738"/>
              <a:gd name="connsiteX4" fmla="*/ 1743075 w 7400925"/>
              <a:gd name="connsiteY4" fmla="*/ 3476625 h 3614738"/>
              <a:gd name="connsiteX5" fmla="*/ 1952625 w 7400925"/>
              <a:gd name="connsiteY5" fmla="*/ 3429000 h 3614738"/>
              <a:gd name="connsiteX6" fmla="*/ 2138362 w 7400925"/>
              <a:gd name="connsiteY6" fmla="*/ 3419475 h 3614738"/>
              <a:gd name="connsiteX7" fmla="*/ 2533650 w 7400925"/>
              <a:gd name="connsiteY7" fmla="*/ 3405188 h 3614738"/>
              <a:gd name="connsiteX8" fmla="*/ 2676525 w 7400925"/>
              <a:gd name="connsiteY8" fmla="*/ 3395663 h 3614738"/>
              <a:gd name="connsiteX9" fmla="*/ 2800350 w 7400925"/>
              <a:gd name="connsiteY9" fmla="*/ 3348038 h 3614738"/>
              <a:gd name="connsiteX10" fmla="*/ 3171825 w 7400925"/>
              <a:gd name="connsiteY10" fmla="*/ 3167063 h 3614738"/>
              <a:gd name="connsiteX11" fmla="*/ 3295650 w 7400925"/>
              <a:gd name="connsiteY11" fmla="*/ 3162300 h 3614738"/>
              <a:gd name="connsiteX12" fmla="*/ 3519487 w 7400925"/>
              <a:gd name="connsiteY12" fmla="*/ 3052763 h 3614738"/>
              <a:gd name="connsiteX13" fmla="*/ 3686175 w 7400925"/>
              <a:gd name="connsiteY13" fmla="*/ 3109913 h 3614738"/>
              <a:gd name="connsiteX14" fmla="*/ 3686175 w 7400925"/>
              <a:gd name="connsiteY14" fmla="*/ 3109913 h 3614738"/>
              <a:gd name="connsiteX15" fmla="*/ 3867150 w 7400925"/>
              <a:gd name="connsiteY15" fmla="*/ 3033713 h 3614738"/>
              <a:gd name="connsiteX16" fmla="*/ 4048125 w 7400925"/>
              <a:gd name="connsiteY16" fmla="*/ 2462213 h 3614738"/>
              <a:gd name="connsiteX17" fmla="*/ 4262437 w 7400925"/>
              <a:gd name="connsiteY17" fmla="*/ 2081213 h 3614738"/>
              <a:gd name="connsiteX18" fmla="*/ 4443412 w 7400925"/>
              <a:gd name="connsiteY18" fmla="*/ 1528763 h 3614738"/>
              <a:gd name="connsiteX19" fmla="*/ 4657725 w 7400925"/>
              <a:gd name="connsiteY19" fmla="*/ 1366838 h 3614738"/>
              <a:gd name="connsiteX20" fmla="*/ 4810125 w 7400925"/>
              <a:gd name="connsiteY20" fmla="*/ 1181100 h 3614738"/>
              <a:gd name="connsiteX21" fmla="*/ 4981575 w 7400925"/>
              <a:gd name="connsiteY21" fmla="*/ 1219200 h 3614738"/>
              <a:gd name="connsiteX22" fmla="*/ 5162550 w 7400925"/>
              <a:gd name="connsiteY22" fmla="*/ 1123950 h 3614738"/>
              <a:gd name="connsiteX23" fmla="*/ 5362575 w 7400925"/>
              <a:gd name="connsiteY23" fmla="*/ 1176338 h 3614738"/>
              <a:gd name="connsiteX24" fmla="*/ 5705475 w 7400925"/>
              <a:gd name="connsiteY24" fmla="*/ 919163 h 3614738"/>
              <a:gd name="connsiteX25" fmla="*/ 5934075 w 7400925"/>
              <a:gd name="connsiteY25" fmla="*/ 709613 h 3614738"/>
              <a:gd name="connsiteX26" fmla="*/ 6096000 w 7400925"/>
              <a:gd name="connsiteY26" fmla="*/ 419100 h 3614738"/>
              <a:gd name="connsiteX27" fmla="*/ 6319837 w 7400925"/>
              <a:gd name="connsiteY27" fmla="*/ 681038 h 3614738"/>
              <a:gd name="connsiteX28" fmla="*/ 6481762 w 7400925"/>
              <a:gd name="connsiteY28" fmla="*/ 890588 h 3614738"/>
              <a:gd name="connsiteX29" fmla="*/ 6553200 w 7400925"/>
              <a:gd name="connsiteY29" fmla="*/ 771525 h 3614738"/>
              <a:gd name="connsiteX30" fmla="*/ 6619875 w 7400925"/>
              <a:gd name="connsiteY30" fmla="*/ 638175 h 3614738"/>
              <a:gd name="connsiteX31" fmla="*/ 6781800 w 7400925"/>
              <a:gd name="connsiteY31" fmla="*/ 452438 h 3614738"/>
              <a:gd name="connsiteX32" fmla="*/ 6919912 w 7400925"/>
              <a:gd name="connsiteY32" fmla="*/ 309563 h 3614738"/>
              <a:gd name="connsiteX33" fmla="*/ 7034212 w 7400925"/>
              <a:gd name="connsiteY33" fmla="*/ 214313 h 3614738"/>
              <a:gd name="connsiteX34" fmla="*/ 7210425 w 7400925"/>
              <a:gd name="connsiteY34" fmla="*/ 133350 h 3614738"/>
              <a:gd name="connsiteX35" fmla="*/ 7281862 w 7400925"/>
              <a:gd name="connsiteY35" fmla="*/ 61913 h 3614738"/>
              <a:gd name="connsiteX36" fmla="*/ 7358062 w 7400925"/>
              <a:gd name="connsiteY36" fmla="*/ 4763 h 3614738"/>
              <a:gd name="connsiteX37" fmla="*/ 7400925 w 7400925"/>
              <a:gd name="connsiteY37" fmla="*/ 0 h 3614738"/>
              <a:gd name="connsiteX38" fmla="*/ 7400925 w 7400925"/>
              <a:gd name="connsiteY38" fmla="*/ 3614738 h 3614738"/>
              <a:gd name="connsiteX39" fmla="*/ 0 w 7400925"/>
              <a:gd name="connsiteY39" fmla="*/ 3614738 h 3614738"/>
              <a:gd name="connsiteX0" fmla="*/ 0 w 7400925"/>
              <a:gd name="connsiteY0" fmla="*/ 3614738 h 3614738"/>
              <a:gd name="connsiteX1" fmla="*/ 871537 w 7400925"/>
              <a:gd name="connsiteY1" fmla="*/ 3519488 h 3614738"/>
              <a:gd name="connsiteX2" fmla="*/ 1209675 w 7400925"/>
              <a:gd name="connsiteY2" fmla="*/ 3514725 h 3614738"/>
              <a:gd name="connsiteX3" fmla="*/ 1414462 w 7400925"/>
              <a:gd name="connsiteY3" fmla="*/ 3476625 h 3614738"/>
              <a:gd name="connsiteX4" fmla="*/ 1743075 w 7400925"/>
              <a:gd name="connsiteY4" fmla="*/ 3476625 h 3614738"/>
              <a:gd name="connsiteX5" fmla="*/ 1952625 w 7400925"/>
              <a:gd name="connsiteY5" fmla="*/ 3429000 h 3614738"/>
              <a:gd name="connsiteX6" fmla="*/ 2138362 w 7400925"/>
              <a:gd name="connsiteY6" fmla="*/ 3419475 h 3614738"/>
              <a:gd name="connsiteX7" fmla="*/ 2533650 w 7400925"/>
              <a:gd name="connsiteY7" fmla="*/ 3405188 h 3614738"/>
              <a:gd name="connsiteX8" fmla="*/ 2676525 w 7400925"/>
              <a:gd name="connsiteY8" fmla="*/ 3395663 h 3614738"/>
              <a:gd name="connsiteX9" fmla="*/ 2800350 w 7400925"/>
              <a:gd name="connsiteY9" fmla="*/ 3348038 h 3614738"/>
              <a:gd name="connsiteX10" fmla="*/ 3171825 w 7400925"/>
              <a:gd name="connsiteY10" fmla="*/ 3167063 h 3614738"/>
              <a:gd name="connsiteX11" fmla="*/ 3295650 w 7400925"/>
              <a:gd name="connsiteY11" fmla="*/ 3162300 h 3614738"/>
              <a:gd name="connsiteX12" fmla="*/ 3519487 w 7400925"/>
              <a:gd name="connsiteY12" fmla="*/ 3052763 h 3614738"/>
              <a:gd name="connsiteX13" fmla="*/ 3686175 w 7400925"/>
              <a:gd name="connsiteY13" fmla="*/ 3109913 h 3614738"/>
              <a:gd name="connsiteX14" fmla="*/ 3686175 w 7400925"/>
              <a:gd name="connsiteY14" fmla="*/ 3109913 h 3614738"/>
              <a:gd name="connsiteX15" fmla="*/ 3867150 w 7400925"/>
              <a:gd name="connsiteY15" fmla="*/ 3033713 h 3614738"/>
              <a:gd name="connsiteX16" fmla="*/ 4048125 w 7400925"/>
              <a:gd name="connsiteY16" fmla="*/ 2462213 h 3614738"/>
              <a:gd name="connsiteX17" fmla="*/ 4262437 w 7400925"/>
              <a:gd name="connsiteY17" fmla="*/ 2081213 h 3614738"/>
              <a:gd name="connsiteX18" fmla="*/ 4443412 w 7400925"/>
              <a:gd name="connsiteY18" fmla="*/ 1528763 h 3614738"/>
              <a:gd name="connsiteX19" fmla="*/ 4657725 w 7400925"/>
              <a:gd name="connsiteY19" fmla="*/ 1366838 h 3614738"/>
              <a:gd name="connsiteX20" fmla="*/ 4810125 w 7400925"/>
              <a:gd name="connsiteY20" fmla="*/ 1181100 h 3614738"/>
              <a:gd name="connsiteX21" fmla="*/ 4981575 w 7400925"/>
              <a:gd name="connsiteY21" fmla="*/ 1219200 h 3614738"/>
              <a:gd name="connsiteX22" fmla="*/ 5162550 w 7400925"/>
              <a:gd name="connsiteY22" fmla="*/ 1123950 h 3614738"/>
              <a:gd name="connsiteX23" fmla="*/ 5362575 w 7400925"/>
              <a:gd name="connsiteY23" fmla="*/ 1176338 h 3614738"/>
              <a:gd name="connsiteX24" fmla="*/ 5705475 w 7400925"/>
              <a:gd name="connsiteY24" fmla="*/ 919163 h 3614738"/>
              <a:gd name="connsiteX25" fmla="*/ 5934075 w 7400925"/>
              <a:gd name="connsiteY25" fmla="*/ 709613 h 3614738"/>
              <a:gd name="connsiteX26" fmla="*/ 6096000 w 7400925"/>
              <a:gd name="connsiteY26" fmla="*/ 419100 h 3614738"/>
              <a:gd name="connsiteX27" fmla="*/ 6319837 w 7400925"/>
              <a:gd name="connsiteY27" fmla="*/ 681038 h 3614738"/>
              <a:gd name="connsiteX28" fmla="*/ 6481762 w 7400925"/>
              <a:gd name="connsiteY28" fmla="*/ 890588 h 3614738"/>
              <a:gd name="connsiteX29" fmla="*/ 6553200 w 7400925"/>
              <a:gd name="connsiteY29" fmla="*/ 771525 h 3614738"/>
              <a:gd name="connsiteX30" fmla="*/ 6619875 w 7400925"/>
              <a:gd name="connsiteY30" fmla="*/ 638175 h 3614738"/>
              <a:gd name="connsiteX31" fmla="*/ 6781800 w 7400925"/>
              <a:gd name="connsiteY31" fmla="*/ 452438 h 3614738"/>
              <a:gd name="connsiteX32" fmla="*/ 6919912 w 7400925"/>
              <a:gd name="connsiteY32" fmla="*/ 309563 h 3614738"/>
              <a:gd name="connsiteX33" fmla="*/ 7034212 w 7400925"/>
              <a:gd name="connsiteY33" fmla="*/ 214313 h 3614738"/>
              <a:gd name="connsiteX34" fmla="*/ 7210425 w 7400925"/>
              <a:gd name="connsiteY34" fmla="*/ 133350 h 3614738"/>
              <a:gd name="connsiteX35" fmla="*/ 7281862 w 7400925"/>
              <a:gd name="connsiteY35" fmla="*/ 61913 h 3614738"/>
              <a:gd name="connsiteX36" fmla="*/ 7358062 w 7400925"/>
              <a:gd name="connsiteY36" fmla="*/ 4763 h 3614738"/>
              <a:gd name="connsiteX37" fmla="*/ 7400925 w 7400925"/>
              <a:gd name="connsiteY37" fmla="*/ 0 h 3614738"/>
              <a:gd name="connsiteX38" fmla="*/ 7400924 w 7400925"/>
              <a:gd name="connsiteY38" fmla="*/ 710355 h 3614738"/>
              <a:gd name="connsiteX39" fmla="*/ 7400925 w 7400925"/>
              <a:gd name="connsiteY39" fmla="*/ 3614738 h 3614738"/>
              <a:gd name="connsiteX40" fmla="*/ 0 w 7400925"/>
              <a:gd name="connsiteY40" fmla="*/ 3614738 h 3614738"/>
              <a:gd name="connsiteX0" fmla="*/ 0 w 7582481"/>
              <a:gd name="connsiteY0" fmla="*/ 3614738 h 3614738"/>
              <a:gd name="connsiteX1" fmla="*/ 871537 w 7582481"/>
              <a:gd name="connsiteY1" fmla="*/ 3519488 h 3614738"/>
              <a:gd name="connsiteX2" fmla="*/ 1209675 w 7582481"/>
              <a:gd name="connsiteY2" fmla="*/ 3514725 h 3614738"/>
              <a:gd name="connsiteX3" fmla="*/ 1414462 w 7582481"/>
              <a:gd name="connsiteY3" fmla="*/ 3476625 h 3614738"/>
              <a:gd name="connsiteX4" fmla="*/ 1743075 w 7582481"/>
              <a:gd name="connsiteY4" fmla="*/ 3476625 h 3614738"/>
              <a:gd name="connsiteX5" fmla="*/ 1952625 w 7582481"/>
              <a:gd name="connsiteY5" fmla="*/ 3429000 h 3614738"/>
              <a:gd name="connsiteX6" fmla="*/ 2138362 w 7582481"/>
              <a:gd name="connsiteY6" fmla="*/ 3419475 h 3614738"/>
              <a:gd name="connsiteX7" fmla="*/ 2533650 w 7582481"/>
              <a:gd name="connsiteY7" fmla="*/ 3405188 h 3614738"/>
              <a:gd name="connsiteX8" fmla="*/ 2676525 w 7582481"/>
              <a:gd name="connsiteY8" fmla="*/ 3395663 h 3614738"/>
              <a:gd name="connsiteX9" fmla="*/ 2800350 w 7582481"/>
              <a:gd name="connsiteY9" fmla="*/ 3348038 h 3614738"/>
              <a:gd name="connsiteX10" fmla="*/ 3171825 w 7582481"/>
              <a:gd name="connsiteY10" fmla="*/ 3167063 h 3614738"/>
              <a:gd name="connsiteX11" fmla="*/ 3295650 w 7582481"/>
              <a:gd name="connsiteY11" fmla="*/ 3162300 h 3614738"/>
              <a:gd name="connsiteX12" fmla="*/ 3519487 w 7582481"/>
              <a:gd name="connsiteY12" fmla="*/ 3052763 h 3614738"/>
              <a:gd name="connsiteX13" fmla="*/ 3686175 w 7582481"/>
              <a:gd name="connsiteY13" fmla="*/ 3109913 h 3614738"/>
              <a:gd name="connsiteX14" fmla="*/ 3686175 w 7582481"/>
              <a:gd name="connsiteY14" fmla="*/ 3109913 h 3614738"/>
              <a:gd name="connsiteX15" fmla="*/ 3867150 w 7582481"/>
              <a:gd name="connsiteY15" fmla="*/ 3033713 h 3614738"/>
              <a:gd name="connsiteX16" fmla="*/ 4048125 w 7582481"/>
              <a:gd name="connsiteY16" fmla="*/ 2462213 h 3614738"/>
              <a:gd name="connsiteX17" fmla="*/ 4262437 w 7582481"/>
              <a:gd name="connsiteY17" fmla="*/ 2081213 h 3614738"/>
              <a:gd name="connsiteX18" fmla="*/ 4443412 w 7582481"/>
              <a:gd name="connsiteY18" fmla="*/ 1528763 h 3614738"/>
              <a:gd name="connsiteX19" fmla="*/ 4657725 w 7582481"/>
              <a:gd name="connsiteY19" fmla="*/ 1366838 h 3614738"/>
              <a:gd name="connsiteX20" fmla="*/ 4810125 w 7582481"/>
              <a:gd name="connsiteY20" fmla="*/ 1181100 h 3614738"/>
              <a:gd name="connsiteX21" fmla="*/ 4981575 w 7582481"/>
              <a:gd name="connsiteY21" fmla="*/ 1219200 h 3614738"/>
              <a:gd name="connsiteX22" fmla="*/ 5162550 w 7582481"/>
              <a:gd name="connsiteY22" fmla="*/ 1123950 h 3614738"/>
              <a:gd name="connsiteX23" fmla="*/ 5362575 w 7582481"/>
              <a:gd name="connsiteY23" fmla="*/ 1176338 h 3614738"/>
              <a:gd name="connsiteX24" fmla="*/ 5705475 w 7582481"/>
              <a:gd name="connsiteY24" fmla="*/ 919163 h 3614738"/>
              <a:gd name="connsiteX25" fmla="*/ 5934075 w 7582481"/>
              <a:gd name="connsiteY25" fmla="*/ 709613 h 3614738"/>
              <a:gd name="connsiteX26" fmla="*/ 6096000 w 7582481"/>
              <a:gd name="connsiteY26" fmla="*/ 419100 h 3614738"/>
              <a:gd name="connsiteX27" fmla="*/ 6319837 w 7582481"/>
              <a:gd name="connsiteY27" fmla="*/ 681038 h 3614738"/>
              <a:gd name="connsiteX28" fmla="*/ 6481762 w 7582481"/>
              <a:gd name="connsiteY28" fmla="*/ 890588 h 3614738"/>
              <a:gd name="connsiteX29" fmla="*/ 6553200 w 7582481"/>
              <a:gd name="connsiteY29" fmla="*/ 771525 h 3614738"/>
              <a:gd name="connsiteX30" fmla="*/ 6619875 w 7582481"/>
              <a:gd name="connsiteY30" fmla="*/ 638175 h 3614738"/>
              <a:gd name="connsiteX31" fmla="*/ 6781800 w 7582481"/>
              <a:gd name="connsiteY31" fmla="*/ 452438 h 3614738"/>
              <a:gd name="connsiteX32" fmla="*/ 6919912 w 7582481"/>
              <a:gd name="connsiteY32" fmla="*/ 309563 h 3614738"/>
              <a:gd name="connsiteX33" fmla="*/ 7034212 w 7582481"/>
              <a:gd name="connsiteY33" fmla="*/ 214313 h 3614738"/>
              <a:gd name="connsiteX34" fmla="*/ 7210425 w 7582481"/>
              <a:gd name="connsiteY34" fmla="*/ 133350 h 3614738"/>
              <a:gd name="connsiteX35" fmla="*/ 7281862 w 7582481"/>
              <a:gd name="connsiteY35" fmla="*/ 61913 h 3614738"/>
              <a:gd name="connsiteX36" fmla="*/ 7358062 w 7582481"/>
              <a:gd name="connsiteY36" fmla="*/ 4763 h 3614738"/>
              <a:gd name="connsiteX37" fmla="*/ 7400925 w 7582481"/>
              <a:gd name="connsiteY37" fmla="*/ 0 h 3614738"/>
              <a:gd name="connsiteX38" fmla="*/ 7582481 w 7582481"/>
              <a:gd name="connsiteY38" fmla="*/ 586657 h 3614738"/>
              <a:gd name="connsiteX39" fmla="*/ 7400925 w 7582481"/>
              <a:gd name="connsiteY39" fmla="*/ 3614738 h 3614738"/>
              <a:gd name="connsiteX40" fmla="*/ 0 w 7582481"/>
              <a:gd name="connsiteY40" fmla="*/ 3614738 h 3614738"/>
              <a:gd name="connsiteX0" fmla="*/ 0 w 7974764"/>
              <a:gd name="connsiteY0" fmla="*/ 3614738 h 3614738"/>
              <a:gd name="connsiteX1" fmla="*/ 871537 w 7974764"/>
              <a:gd name="connsiteY1" fmla="*/ 3519488 h 3614738"/>
              <a:gd name="connsiteX2" fmla="*/ 1209675 w 7974764"/>
              <a:gd name="connsiteY2" fmla="*/ 3514725 h 3614738"/>
              <a:gd name="connsiteX3" fmla="*/ 1414462 w 7974764"/>
              <a:gd name="connsiteY3" fmla="*/ 3476625 h 3614738"/>
              <a:gd name="connsiteX4" fmla="*/ 1743075 w 7974764"/>
              <a:gd name="connsiteY4" fmla="*/ 3476625 h 3614738"/>
              <a:gd name="connsiteX5" fmla="*/ 1952625 w 7974764"/>
              <a:gd name="connsiteY5" fmla="*/ 3429000 h 3614738"/>
              <a:gd name="connsiteX6" fmla="*/ 2138362 w 7974764"/>
              <a:gd name="connsiteY6" fmla="*/ 3419475 h 3614738"/>
              <a:gd name="connsiteX7" fmla="*/ 2533650 w 7974764"/>
              <a:gd name="connsiteY7" fmla="*/ 3405188 h 3614738"/>
              <a:gd name="connsiteX8" fmla="*/ 2676525 w 7974764"/>
              <a:gd name="connsiteY8" fmla="*/ 3395663 h 3614738"/>
              <a:gd name="connsiteX9" fmla="*/ 2800350 w 7974764"/>
              <a:gd name="connsiteY9" fmla="*/ 3348038 h 3614738"/>
              <a:gd name="connsiteX10" fmla="*/ 3171825 w 7974764"/>
              <a:gd name="connsiteY10" fmla="*/ 3167063 h 3614738"/>
              <a:gd name="connsiteX11" fmla="*/ 3295650 w 7974764"/>
              <a:gd name="connsiteY11" fmla="*/ 3162300 h 3614738"/>
              <a:gd name="connsiteX12" fmla="*/ 3519487 w 7974764"/>
              <a:gd name="connsiteY12" fmla="*/ 3052763 h 3614738"/>
              <a:gd name="connsiteX13" fmla="*/ 3686175 w 7974764"/>
              <a:gd name="connsiteY13" fmla="*/ 3109913 h 3614738"/>
              <a:gd name="connsiteX14" fmla="*/ 3686175 w 7974764"/>
              <a:gd name="connsiteY14" fmla="*/ 3109913 h 3614738"/>
              <a:gd name="connsiteX15" fmla="*/ 3867150 w 7974764"/>
              <a:gd name="connsiteY15" fmla="*/ 3033713 h 3614738"/>
              <a:gd name="connsiteX16" fmla="*/ 4048125 w 7974764"/>
              <a:gd name="connsiteY16" fmla="*/ 2462213 h 3614738"/>
              <a:gd name="connsiteX17" fmla="*/ 4262437 w 7974764"/>
              <a:gd name="connsiteY17" fmla="*/ 2081213 h 3614738"/>
              <a:gd name="connsiteX18" fmla="*/ 4443412 w 7974764"/>
              <a:gd name="connsiteY18" fmla="*/ 1528763 h 3614738"/>
              <a:gd name="connsiteX19" fmla="*/ 4657725 w 7974764"/>
              <a:gd name="connsiteY19" fmla="*/ 1366838 h 3614738"/>
              <a:gd name="connsiteX20" fmla="*/ 4810125 w 7974764"/>
              <a:gd name="connsiteY20" fmla="*/ 1181100 h 3614738"/>
              <a:gd name="connsiteX21" fmla="*/ 4981575 w 7974764"/>
              <a:gd name="connsiteY21" fmla="*/ 1219200 h 3614738"/>
              <a:gd name="connsiteX22" fmla="*/ 5162550 w 7974764"/>
              <a:gd name="connsiteY22" fmla="*/ 1123950 h 3614738"/>
              <a:gd name="connsiteX23" fmla="*/ 5362575 w 7974764"/>
              <a:gd name="connsiteY23" fmla="*/ 1176338 h 3614738"/>
              <a:gd name="connsiteX24" fmla="*/ 5705475 w 7974764"/>
              <a:gd name="connsiteY24" fmla="*/ 919163 h 3614738"/>
              <a:gd name="connsiteX25" fmla="*/ 5934075 w 7974764"/>
              <a:gd name="connsiteY25" fmla="*/ 709613 h 3614738"/>
              <a:gd name="connsiteX26" fmla="*/ 6096000 w 7974764"/>
              <a:gd name="connsiteY26" fmla="*/ 419100 h 3614738"/>
              <a:gd name="connsiteX27" fmla="*/ 6319837 w 7974764"/>
              <a:gd name="connsiteY27" fmla="*/ 681038 h 3614738"/>
              <a:gd name="connsiteX28" fmla="*/ 6481762 w 7974764"/>
              <a:gd name="connsiteY28" fmla="*/ 890588 h 3614738"/>
              <a:gd name="connsiteX29" fmla="*/ 6553200 w 7974764"/>
              <a:gd name="connsiteY29" fmla="*/ 771525 h 3614738"/>
              <a:gd name="connsiteX30" fmla="*/ 6619875 w 7974764"/>
              <a:gd name="connsiteY30" fmla="*/ 638175 h 3614738"/>
              <a:gd name="connsiteX31" fmla="*/ 6781800 w 7974764"/>
              <a:gd name="connsiteY31" fmla="*/ 452438 h 3614738"/>
              <a:gd name="connsiteX32" fmla="*/ 6919912 w 7974764"/>
              <a:gd name="connsiteY32" fmla="*/ 309563 h 3614738"/>
              <a:gd name="connsiteX33" fmla="*/ 7034212 w 7974764"/>
              <a:gd name="connsiteY33" fmla="*/ 214313 h 3614738"/>
              <a:gd name="connsiteX34" fmla="*/ 7210425 w 7974764"/>
              <a:gd name="connsiteY34" fmla="*/ 133350 h 3614738"/>
              <a:gd name="connsiteX35" fmla="*/ 7281862 w 7974764"/>
              <a:gd name="connsiteY35" fmla="*/ 61913 h 3614738"/>
              <a:gd name="connsiteX36" fmla="*/ 7358062 w 7974764"/>
              <a:gd name="connsiteY36" fmla="*/ 4763 h 3614738"/>
              <a:gd name="connsiteX37" fmla="*/ 7400925 w 7974764"/>
              <a:gd name="connsiteY37" fmla="*/ 0 h 3614738"/>
              <a:gd name="connsiteX38" fmla="*/ 7582481 w 7974764"/>
              <a:gd name="connsiteY38" fmla="*/ 586657 h 3614738"/>
              <a:gd name="connsiteX39" fmla="*/ 7496026 w 7974764"/>
              <a:gd name="connsiteY39" fmla="*/ 1963824 h 3614738"/>
              <a:gd name="connsiteX40" fmla="*/ 7400925 w 7974764"/>
              <a:gd name="connsiteY40" fmla="*/ 3614738 h 3614738"/>
              <a:gd name="connsiteX41" fmla="*/ 0 w 7974764"/>
              <a:gd name="connsiteY41" fmla="*/ 3614738 h 3614738"/>
              <a:gd name="connsiteX0" fmla="*/ 0 w 7974764"/>
              <a:gd name="connsiteY0" fmla="*/ 3614738 h 3614738"/>
              <a:gd name="connsiteX1" fmla="*/ 871537 w 7974764"/>
              <a:gd name="connsiteY1" fmla="*/ 3519488 h 3614738"/>
              <a:gd name="connsiteX2" fmla="*/ 1209675 w 7974764"/>
              <a:gd name="connsiteY2" fmla="*/ 3514725 h 3614738"/>
              <a:gd name="connsiteX3" fmla="*/ 1414462 w 7974764"/>
              <a:gd name="connsiteY3" fmla="*/ 3476625 h 3614738"/>
              <a:gd name="connsiteX4" fmla="*/ 1743075 w 7974764"/>
              <a:gd name="connsiteY4" fmla="*/ 3476625 h 3614738"/>
              <a:gd name="connsiteX5" fmla="*/ 1952625 w 7974764"/>
              <a:gd name="connsiteY5" fmla="*/ 3429000 h 3614738"/>
              <a:gd name="connsiteX6" fmla="*/ 2138362 w 7974764"/>
              <a:gd name="connsiteY6" fmla="*/ 3419475 h 3614738"/>
              <a:gd name="connsiteX7" fmla="*/ 2533650 w 7974764"/>
              <a:gd name="connsiteY7" fmla="*/ 3405188 h 3614738"/>
              <a:gd name="connsiteX8" fmla="*/ 2676525 w 7974764"/>
              <a:gd name="connsiteY8" fmla="*/ 3395663 h 3614738"/>
              <a:gd name="connsiteX9" fmla="*/ 2800350 w 7974764"/>
              <a:gd name="connsiteY9" fmla="*/ 3348038 h 3614738"/>
              <a:gd name="connsiteX10" fmla="*/ 3171825 w 7974764"/>
              <a:gd name="connsiteY10" fmla="*/ 3167063 h 3614738"/>
              <a:gd name="connsiteX11" fmla="*/ 3295650 w 7974764"/>
              <a:gd name="connsiteY11" fmla="*/ 3162300 h 3614738"/>
              <a:gd name="connsiteX12" fmla="*/ 3519487 w 7974764"/>
              <a:gd name="connsiteY12" fmla="*/ 3052763 h 3614738"/>
              <a:gd name="connsiteX13" fmla="*/ 3686175 w 7974764"/>
              <a:gd name="connsiteY13" fmla="*/ 3109913 h 3614738"/>
              <a:gd name="connsiteX14" fmla="*/ 3686175 w 7974764"/>
              <a:gd name="connsiteY14" fmla="*/ 3109913 h 3614738"/>
              <a:gd name="connsiteX15" fmla="*/ 3867150 w 7974764"/>
              <a:gd name="connsiteY15" fmla="*/ 3033713 h 3614738"/>
              <a:gd name="connsiteX16" fmla="*/ 4048125 w 7974764"/>
              <a:gd name="connsiteY16" fmla="*/ 2462213 h 3614738"/>
              <a:gd name="connsiteX17" fmla="*/ 4262437 w 7974764"/>
              <a:gd name="connsiteY17" fmla="*/ 2081213 h 3614738"/>
              <a:gd name="connsiteX18" fmla="*/ 4443412 w 7974764"/>
              <a:gd name="connsiteY18" fmla="*/ 1528763 h 3614738"/>
              <a:gd name="connsiteX19" fmla="*/ 4657725 w 7974764"/>
              <a:gd name="connsiteY19" fmla="*/ 1366838 h 3614738"/>
              <a:gd name="connsiteX20" fmla="*/ 4810125 w 7974764"/>
              <a:gd name="connsiteY20" fmla="*/ 1181100 h 3614738"/>
              <a:gd name="connsiteX21" fmla="*/ 4981575 w 7974764"/>
              <a:gd name="connsiteY21" fmla="*/ 1219200 h 3614738"/>
              <a:gd name="connsiteX22" fmla="*/ 5162550 w 7974764"/>
              <a:gd name="connsiteY22" fmla="*/ 1123950 h 3614738"/>
              <a:gd name="connsiteX23" fmla="*/ 5362575 w 7974764"/>
              <a:gd name="connsiteY23" fmla="*/ 1176338 h 3614738"/>
              <a:gd name="connsiteX24" fmla="*/ 5705475 w 7974764"/>
              <a:gd name="connsiteY24" fmla="*/ 919163 h 3614738"/>
              <a:gd name="connsiteX25" fmla="*/ 5934075 w 7974764"/>
              <a:gd name="connsiteY25" fmla="*/ 709613 h 3614738"/>
              <a:gd name="connsiteX26" fmla="*/ 6096000 w 7974764"/>
              <a:gd name="connsiteY26" fmla="*/ 419100 h 3614738"/>
              <a:gd name="connsiteX27" fmla="*/ 6319837 w 7974764"/>
              <a:gd name="connsiteY27" fmla="*/ 681038 h 3614738"/>
              <a:gd name="connsiteX28" fmla="*/ 6481762 w 7974764"/>
              <a:gd name="connsiteY28" fmla="*/ 890588 h 3614738"/>
              <a:gd name="connsiteX29" fmla="*/ 6553200 w 7974764"/>
              <a:gd name="connsiteY29" fmla="*/ 771525 h 3614738"/>
              <a:gd name="connsiteX30" fmla="*/ 6619875 w 7974764"/>
              <a:gd name="connsiteY30" fmla="*/ 638175 h 3614738"/>
              <a:gd name="connsiteX31" fmla="*/ 6781800 w 7974764"/>
              <a:gd name="connsiteY31" fmla="*/ 452438 h 3614738"/>
              <a:gd name="connsiteX32" fmla="*/ 6919912 w 7974764"/>
              <a:gd name="connsiteY32" fmla="*/ 309563 h 3614738"/>
              <a:gd name="connsiteX33" fmla="*/ 7034212 w 7974764"/>
              <a:gd name="connsiteY33" fmla="*/ 214313 h 3614738"/>
              <a:gd name="connsiteX34" fmla="*/ 7210425 w 7974764"/>
              <a:gd name="connsiteY34" fmla="*/ 133350 h 3614738"/>
              <a:gd name="connsiteX35" fmla="*/ 7281862 w 7974764"/>
              <a:gd name="connsiteY35" fmla="*/ 61913 h 3614738"/>
              <a:gd name="connsiteX36" fmla="*/ 7358062 w 7974764"/>
              <a:gd name="connsiteY36" fmla="*/ 4763 h 3614738"/>
              <a:gd name="connsiteX37" fmla="*/ 7400925 w 7974764"/>
              <a:gd name="connsiteY37" fmla="*/ 0 h 3614738"/>
              <a:gd name="connsiteX38" fmla="*/ 7582481 w 7974764"/>
              <a:gd name="connsiteY38" fmla="*/ 586657 h 3614738"/>
              <a:gd name="connsiteX39" fmla="*/ 7496026 w 7974764"/>
              <a:gd name="connsiteY39" fmla="*/ 1963824 h 3614738"/>
              <a:gd name="connsiteX40" fmla="*/ 7400925 w 7974764"/>
              <a:gd name="connsiteY40" fmla="*/ 3614738 h 3614738"/>
              <a:gd name="connsiteX41" fmla="*/ 0 w 7974764"/>
              <a:gd name="connsiteY41" fmla="*/ 3614738 h 3614738"/>
              <a:gd name="connsiteX0" fmla="*/ 0 w 8059917"/>
              <a:gd name="connsiteY0" fmla="*/ 3684839 h 3684839"/>
              <a:gd name="connsiteX1" fmla="*/ 871537 w 8059917"/>
              <a:gd name="connsiteY1" fmla="*/ 3589589 h 3684839"/>
              <a:gd name="connsiteX2" fmla="*/ 1209675 w 8059917"/>
              <a:gd name="connsiteY2" fmla="*/ 3584826 h 3684839"/>
              <a:gd name="connsiteX3" fmla="*/ 1414462 w 8059917"/>
              <a:gd name="connsiteY3" fmla="*/ 3546726 h 3684839"/>
              <a:gd name="connsiteX4" fmla="*/ 1743075 w 8059917"/>
              <a:gd name="connsiteY4" fmla="*/ 3546726 h 3684839"/>
              <a:gd name="connsiteX5" fmla="*/ 1952625 w 8059917"/>
              <a:gd name="connsiteY5" fmla="*/ 3499101 h 3684839"/>
              <a:gd name="connsiteX6" fmla="*/ 2138362 w 8059917"/>
              <a:gd name="connsiteY6" fmla="*/ 3489576 h 3684839"/>
              <a:gd name="connsiteX7" fmla="*/ 2533650 w 8059917"/>
              <a:gd name="connsiteY7" fmla="*/ 3475289 h 3684839"/>
              <a:gd name="connsiteX8" fmla="*/ 2676525 w 8059917"/>
              <a:gd name="connsiteY8" fmla="*/ 3465764 h 3684839"/>
              <a:gd name="connsiteX9" fmla="*/ 2800350 w 8059917"/>
              <a:gd name="connsiteY9" fmla="*/ 3418139 h 3684839"/>
              <a:gd name="connsiteX10" fmla="*/ 3171825 w 8059917"/>
              <a:gd name="connsiteY10" fmla="*/ 3237164 h 3684839"/>
              <a:gd name="connsiteX11" fmla="*/ 3295650 w 8059917"/>
              <a:gd name="connsiteY11" fmla="*/ 3232401 h 3684839"/>
              <a:gd name="connsiteX12" fmla="*/ 3519487 w 8059917"/>
              <a:gd name="connsiteY12" fmla="*/ 3122864 h 3684839"/>
              <a:gd name="connsiteX13" fmla="*/ 3686175 w 8059917"/>
              <a:gd name="connsiteY13" fmla="*/ 3180014 h 3684839"/>
              <a:gd name="connsiteX14" fmla="*/ 3686175 w 8059917"/>
              <a:gd name="connsiteY14" fmla="*/ 3180014 h 3684839"/>
              <a:gd name="connsiteX15" fmla="*/ 3867150 w 8059917"/>
              <a:gd name="connsiteY15" fmla="*/ 3103814 h 3684839"/>
              <a:gd name="connsiteX16" fmla="*/ 4048125 w 8059917"/>
              <a:gd name="connsiteY16" fmla="*/ 2532314 h 3684839"/>
              <a:gd name="connsiteX17" fmla="*/ 4262437 w 8059917"/>
              <a:gd name="connsiteY17" fmla="*/ 2151314 h 3684839"/>
              <a:gd name="connsiteX18" fmla="*/ 4443412 w 8059917"/>
              <a:gd name="connsiteY18" fmla="*/ 1598864 h 3684839"/>
              <a:gd name="connsiteX19" fmla="*/ 4657725 w 8059917"/>
              <a:gd name="connsiteY19" fmla="*/ 1436939 h 3684839"/>
              <a:gd name="connsiteX20" fmla="*/ 4810125 w 8059917"/>
              <a:gd name="connsiteY20" fmla="*/ 1251201 h 3684839"/>
              <a:gd name="connsiteX21" fmla="*/ 4981575 w 8059917"/>
              <a:gd name="connsiteY21" fmla="*/ 1289301 h 3684839"/>
              <a:gd name="connsiteX22" fmla="*/ 5162550 w 8059917"/>
              <a:gd name="connsiteY22" fmla="*/ 1194051 h 3684839"/>
              <a:gd name="connsiteX23" fmla="*/ 5362575 w 8059917"/>
              <a:gd name="connsiteY23" fmla="*/ 1246439 h 3684839"/>
              <a:gd name="connsiteX24" fmla="*/ 5705475 w 8059917"/>
              <a:gd name="connsiteY24" fmla="*/ 989264 h 3684839"/>
              <a:gd name="connsiteX25" fmla="*/ 5934075 w 8059917"/>
              <a:gd name="connsiteY25" fmla="*/ 779714 h 3684839"/>
              <a:gd name="connsiteX26" fmla="*/ 6096000 w 8059917"/>
              <a:gd name="connsiteY26" fmla="*/ 489201 h 3684839"/>
              <a:gd name="connsiteX27" fmla="*/ 6319837 w 8059917"/>
              <a:gd name="connsiteY27" fmla="*/ 751139 h 3684839"/>
              <a:gd name="connsiteX28" fmla="*/ 6481762 w 8059917"/>
              <a:gd name="connsiteY28" fmla="*/ 960689 h 3684839"/>
              <a:gd name="connsiteX29" fmla="*/ 6553200 w 8059917"/>
              <a:gd name="connsiteY29" fmla="*/ 841626 h 3684839"/>
              <a:gd name="connsiteX30" fmla="*/ 6619875 w 8059917"/>
              <a:gd name="connsiteY30" fmla="*/ 708276 h 3684839"/>
              <a:gd name="connsiteX31" fmla="*/ 6781800 w 8059917"/>
              <a:gd name="connsiteY31" fmla="*/ 522539 h 3684839"/>
              <a:gd name="connsiteX32" fmla="*/ 6919912 w 8059917"/>
              <a:gd name="connsiteY32" fmla="*/ 379664 h 3684839"/>
              <a:gd name="connsiteX33" fmla="*/ 7034212 w 8059917"/>
              <a:gd name="connsiteY33" fmla="*/ 284414 h 3684839"/>
              <a:gd name="connsiteX34" fmla="*/ 7210425 w 8059917"/>
              <a:gd name="connsiteY34" fmla="*/ 203451 h 3684839"/>
              <a:gd name="connsiteX35" fmla="*/ 7281862 w 8059917"/>
              <a:gd name="connsiteY35" fmla="*/ 132014 h 3684839"/>
              <a:gd name="connsiteX36" fmla="*/ 7358062 w 8059917"/>
              <a:gd name="connsiteY36" fmla="*/ 74864 h 3684839"/>
              <a:gd name="connsiteX37" fmla="*/ 7400925 w 8059917"/>
              <a:gd name="connsiteY37" fmla="*/ 70101 h 3684839"/>
              <a:gd name="connsiteX38" fmla="*/ 7582481 w 8059917"/>
              <a:gd name="connsiteY38" fmla="*/ 656758 h 3684839"/>
              <a:gd name="connsiteX39" fmla="*/ 7764038 w 8059917"/>
              <a:gd name="connsiteY39" fmla="*/ 112489 h 3684839"/>
              <a:gd name="connsiteX40" fmla="*/ 7400925 w 8059917"/>
              <a:gd name="connsiteY40" fmla="*/ 3684839 h 3684839"/>
              <a:gd name="connsiteX41" fmla="*/ 0 w 8059917"/>
              <a:gd name="connsiteY41" fmla="*/ 3684839 h 3684839"/>
              <a:gd name="connsiteX0" fmla="*/ 0 w 8059917"/>
              <a:gd name="connsiteY0" fmla="*/ 3684839 h 3684839"/>
              <a:gd name="connsiteX1" fmla="*/ 871537 w 8059917"/>
              <a:gd name="connsiteY1" fmla="*/ 3589589 h 3684839"/>
              <a:gd name="connsiteX2" fmla="*/ 1209675 w 8059917"/>
              <a:gd name="connsiteY2" fmla="*/ 3584826 h 3684839"/>
              <a:gd name="connsiteX3" fmla="*/ 1414462 w 8059917"/>
              <a:gd name="connsiteY3" fmla="*/ 3546726 h 3684839"/>
              <a:gd name="connsiteX4" fmla="*/ 1743075 w 8059917"/>
              <a:gd name="connsiteY4" fmla="*/ 3546726 h 3684839"/>
              <a:gd name="connsiteX5" fmla="*/ 1952625 w 8059917"/>
              <a:gd name="connsiteY5" fmla="*/ 3499101 h 3684839"/>
              <a:gd name="connsiteX6" fmla="*/ 2138362 w 8059917"/>
              <a:gd name="connsiteY6" fmla="*/ 3489576 h 3684839"/>
              <a:gd name="connsiteX7" fmla="*/ 2533650 w 8059917"/>
              <a:gd name="connsiteY7" fmla="*/ 3475289 h 3684839"/>
              <a:gd name="connsiteX8" fmla="*/ 2676525 w 8059917"/>
              <a:gd name="connsiteY8" fmla="*/ 3465764 h 3684839"/>
              <a:gd name="connsiteX9" fmla="*/ 2800350 w 8059917"/>
              <a:gd name="connsiteY9" fmla="*/ 3418139 h 3684839"/>
              <a:gd name="connsiteX10" fmla="*/ 3171825 w 8059917"/>
              <a:gd name="connsiteY10" fmla="*/ 3237164 h 3684839"/>
              <a:gd name="connsiteX11" fmla="*/ 3295650 w 8059917"/>
              <a:gd name="connsiteY11" fmla="*/ 3232401 h 3684839"/>
              <a:gd name="connsiteX12" fmla="*/ 3519487 w 8059917"/>
              <a:gd name="connsiteY12" fmla="*/ 3122864 h 3684839"/>
              <a:gd name="connsiteX13" fmla="*/ 3686175 w 8059917"/>
              <a:gd name="connsiteY13" fmla="*/ 3180014 h 3684839"/>
              <a:gd name="connsiteX14" fmla="*/ 3686175 w 8059917"/>
              <a:gd name="connsiteY14" fmla="*/ 3180014 h 3684839"/>
              <a:gd name="connsiteX15" fmla="*/ 3867150 w 8059917"/>
              <a:gd name="connsiteY15" fmla="*/ 3103814 h 3684839"/>
              <a:gd name="connsiteX16" fmla="*/ 4048125 w 8059917"/>
              <a:gd name="connsiteY16" fmla="*/ 2532314 h 3684839"/>
              <a:gd name="connsiteX17" fmla="*/ 4262437 w 8059917"/>
              <a:gd name="connsiteY17" fmla="*/ 2151314 h 3684839"/>
              <a:gd name="connsiteX18" fmla="*/ 4443412 w 8059917"/>
              <a:gd name="connsiteY18" fmla="*/ 1598864 h 3684839"/>
              <a:gd name="connsiteX19" fmla="*/ 4657725 w 8059917"/>
              <a:gd name="connsiteY19" fmla="*/ 1436939 h 3684839"/>
              <a:gd name="connsiteX20" fmla="*/ 4810125 w 8059917"/>
              <a:gd name="connsiteY20" fmla="*/ 1251201 h 3684839"/>
              <a:gd name="connsiteX21" fmla="*/ 4981575 w 8059917"/>
              <a:gd name="connsiteY21" fmla="*/ 1289301 h 3684839"/>
              <a:gd name="connsiteX22" fmla="*/ 5162550 w 8059917"/>
              <a:gd name="connsiteY22" fmla="*/ 1194051 h 3684839"/>
              <a:gd name="connsiteX23" fmla="*/ 5362575 w 8059917"/>
              <a:gd name="connsiteY23" fmla="*/ 1246439 h 3684839"/>
              <a:gd name="connsiteX24" fmla="*/ 5705475 w 8059917"/>
              <a:gd name="connsiteY24" fmla="*/ 989264 h 3684839"/>
              <a:gd name="connsiteX25" fmla="*/ 5934075 w 8059917"/>
              <a:gd name="connsiteY25" fmla="*/ 779714 h 3684839"/>
              <a:gd name="connsiteX26" fmla="*/ 6096000 w 8059917"/>
              <a:gd name="connsiteY26" fmla="*/ 489201 h 3684839"/>
              <a:gd name="connsiteX27" fmla="*/ 6319837 w 8059917"/>
              <a:gd name="connsiteY27" fmla="*/ 751139 h 3684839"/>
              <a:gd name="connsiteX28" fmla="*/ 6481762 w 8059917"/>
              <a:gd name="connsiteY28" fmla="*/ 960689 h 3684839"/>
              <a:gd name="connsiteX29" fmla="*/ 6553200 w 8059917"/>
              <a:gd name="connsiteY29" fmla="*/ 841626 h 3684839"/>
              <a:gd name="connsiteX30" fmla="*/ 6619875 w 8059917"/>
              <a:gd name="connsiteY30" fmla="*/ 708276 h 3684839"/>
              <a:gd name="connsiteX31" fmla="*/ 6781800 w 8059917"/>
              <a:gd name="connsiteY31" fmla="*/ 522539 h 3684839"/>
              <a:gd name="connsiteX32" fmla="*/ 6919912 w 8059917"/>
              <a:gd name="connsiteY32" fmla="*/ 379664 h 3684839"/>
              <a:gd name="connsiteX33" fmla="*/ 7034212 w 8059917"/>
              <a:gd name="connsiteY33" fmla="*/ 284414 h 3684839"/>
              <a:gd name="connsiteX34" fmla="*/ 7210425 w 8059917"/>
              <a:gd name="connsiteY34" fmla="*/ 203451 h 3684839"/>
              <a:gd name="connsiteX35" fmla="*/ 7281862 w 8059917"/>
              <a:gd name="connsiteY35" fmla="*/ 132014 h 3684839"/>
              <a:gd name="connsiteX36" fmla="*/ 7358062 w 8059917"/>
              <a:gd name="connsiteY36" fmla="*/ 74864 h 3684839"/>
              <a:gd name="connsiteX37" fmla="*/ 7400925 w 8059917"/>
              <a:gd name="connsiteY37" fmla="*/ 70101 h 3684839"/>
              <a:gd name="connsiteX38" fmla="*/ 7582481 w 8059917"/>
              <a:gd name="connsiteY38" fmla="*/ 656758 h 3684839"/>
              <a:gd name="connsiteX39" fmla="*/ 7764038 w 8059917"/>
              <a:gd name="connsiteY39" fmla="*/ 112489 h 3684839"/>
              <a:gd name="connsiteX40" fmla="*/ 7400925 w 8059917"/>
              <a:gd name="connsiteY40" fmla="*/ 3684839 h 3684839"/>
              <a:gd name="connsiteX41" fmla="*/ 0 w 8059917"/>
              <a:gd name="connsiteY41" fmla="*/ 3684839 h 3684839"/>
              <a:gd name="connsiteX0" fmla="*/ 0 w 8286975"/>
              <a:gd name="connsiteY0" fmla="*/ 3684839 h 3684839"/>
              <a:gd name="connsiteX1" fmla="*/ 871537 w 8286975"/>
              <a:gd name="connsiteY1" fmla="*/ 3589589 h 3684839"/>
              <a:gd name="connsiteX2" fmla="*/ 1209675 w 8286975"/>
              <a:gd name="connsiteY2" fmla="*/ 3584826 h 3684839"/>
              <a:gd name="connsiteX3" fmla="*/ 1414462 w 8286975"/>
              <a:gd name="connsiteY3" fmla="*/ 3546726 h 3684839"/>
              <a:gd name="connsiteX4" fmla="*/ 1743075 w 8286975"/>
              <a:gd name="connsiteY4" fmla="*/ 3546726 h 3684839"/>
              <a:gd name="connsiteX5" fmla="*/ 1952625 w 8286975"/>
              <a:gd name="connsiteY5" fmla="*/ 3499101 h 3684839"/>
              <a:gd name="connsiteX6" fmla="*/ 2138362 w 8286975"/>
              <a:gd name="connsiteY6" fmla="*/ 3489576 h 3684839"/>
              <a:gd name="connsiteX7" fmla="*/ 2533650 w 8286975"/>
              <a:gd name="connsiteY7" fmla="*/ 3475289 h 3684839"/>
              <a:gd name="connsiteX8" fmla="*/ 2676525 w 8286975"/>
              <a:gd name="connsiteY8" fmla="*/ 3465764 h 3684839"/>
              <a:gd name="connsiteX9" fmla="*/ 2800350 w 8286975"/>
              <a:gd name="connsiteY9" fmla="*/ 3418139 h 3684839"/>
              <a:gd name="connsiteX10" fmla="*/ 3171825 w 8286975"/>
              <a:gd name="connsiteY10" fmla="*/ 3237164 h 3684839"/>
              <a:gd name="connsiteX11" fmla="*/ 3295650 w 8286975"/>
              <a:gd name="connsiteY11" fmla="*/ 3232401 h 3684839"/>
              <a:gd name="connsiteX12" fmla="*/ 3519487 w 8286975"/>
              <a:gd name="connsiteY12" fmla="*/ 3122864 h 3684839"/>
              <a:gd name="connsiteX13" fmla="*/ 3686175 w 8286975"/>
              <a:gd name="connsiteY13" fmla="*/ 3180014 h 3684839"/>
              <a:gd name="connsiteX14" fmla="*/ 3686175 w 8286975"/>
              <a:gd name="connsiteY14" fmla="*/ 3180014 h 3684839"/>
              <a:gd name="connsiteX15" fmla="*/ 3867150 w 8286975"/>
              <a:gd name="connsiteY15" fmla="*/ 3103814 h 3684839"/>
              <a:gd name="connsiteX16" fmla="*/ 4048125 w 8286975"/>
              <a:gd name="connsiteY16" fmla="*/ 2532314 h 3684839"/>
              <a:gd name="connsiteX17" fmla="*/ 4262437 w 8286975"/>
              <a:gd name="connsiteY17" fmla="*/ 2151314 h 3684839"/>
              <a:gd name="connsiteX18" fmla="*/ 4443412 w 8286975"/>
              <a:gd name="connsiteY18" fmla="*/ 1598864 h 3684839"/>
              <a:gd name="connsiteX19" fmla="*/ 4657725 w 8286975"/>
              <a:gd name="connsiteY19" fmla="*/ 1436939 h 3684839"/>
              <a:gd name="connsiteX20" fmla="*/ 4810125 w 8286975"/>
              <a:gd name="connsiteY20" fmla="*/ 1251201 h 3684839"/>
              <a:gd name="connsiteX21" fmla="*/ 4981575 w 8286975"/>
              <a:gd name="connsiteY21" fmla="*/ 1289301 h 3684839"/>
              <a:gd name="connsiteX22" fmla="*/ 5162550 w 8286975"/>
              <a:gd name="connsiteY22" fmla="*/ 1194051 h 3684839"/>
              <a:gd name="connsiteX23" fmla="*/ 5362575 w 8286975"/>
              <a:gd name="connsiteY23" fmla="*/ 1246439 h 3684839"/>
              <a:gd name="connsiteX24" fmla="*/ 5705475 w 8286975"/>
              <a:gd name="connsiteY24" fmla="*/ 989264 h 3684839"/>
              <a:gd name="connsiteX25" fmla="*/ 5934075 w 8286975"/>
              <a:gd name="connsiteY25" fmla="*/ 779714 h 3684839"/>
              <a:gd name="connsiteX26" fmla="*/ 6096000 w 8286975"/>
              <a:gd name="connsiteY26" fmla="*/ 489201 h 3684839"/>
              <a:gd name="connsiteX27" fmla="*/ 6319837 w 8286975"/>
              <a:gd name="connsiteY27" fmla="*/ 751139 h 3684839"/>
              <a:gd name="connsiteX28" fmla="*/ 6481762 w 8286975"/>
              <a:gd name="connsiteY28" fmla="*/ 960689 h 3684839"/>
              <a:gd name="connsiteX29" fmla="*/ 6553200 w 8286975"/>
              <a:gd name="connsiteY29" fmla="*/ 841626 h 3684839"/>
              <a:gd name="connsiteX30" fmla="*/ 6619875 w 8286975"/>
              <a:gd name="connsiteY30" fmla="*/ 708276 h 3684839"/>
              <a:gd name="connsiteX31" fmla="*/ 6781800 w 8286975"/>
              <a:gd name="connsiteY31" fmla="*/ 522539 h 3684839"/>
              <a:gd name="connsiteX32" fmla="*/ 6919912 w 8286975"/>
              <a:gd name="connsiteY32" fmla="*/ 379664 h 3684839"/>
              <a:gd name="connsiteX33" fmla="*/ 7034212 w 8286975"/>
              <a:gd name="connsiteY33" fmla="*/ 284414 h 3684839"/>
              <a:gd name="connsiteX34" fmla="*/ 7210425 w 8286975"/>
              <a:gd name="connsiteY34" fmla="*/ 203451 h 3684839"/>
              <a:gd name="connsiteX35" fmla="*/ 7281862 w 8286975"/>
              <a:gd name="connsiteY35" fmla="*/ 132014 h 3684839"/>
              <a:gd name="connsiteX36" fmla="*/ 7358062 w 8286975"/>
              <a:gd name="connsiteY36" fmla="*/ 74864 h 3684839"/>
              <a:gd name="connsiteX37" fmla="*/ 7400925 w 8286975"/>
              <a:gd name="connsiteY37" fmla="*/ 70101 h 3684839"/>
              <a:gd name="connsiteX38" fmla="*/ 7582481 w 8286975"/>
              <a:gd name="connsiteY38" fmla="*/ 656758 h 3684839"/>
              <a:gd name="connsiteX39" fmla="*/ 7764038 w 8286975"/>
              <a:gd name="connsiteY39" fmla="*/ 112489 h 3684839"/>
              <a:gd name="connsiteX40" fmla="*/ 7729456 w 8286975"/>
              <a:gd name="connsiteY40" fmla="*/ 3684839 h 3684839"/>
              <a:gd name="connsiteX41" fmla="*/ 0 w 8286975"/>
              <a:gd name="connsiteY41" fmla="*/ 3684839 h 3684839"/>
              <a:gd name="connsiteX0" fmla="*/ 0 w 7767207"/>
              <a:gd name="connsiteY0" fmla="*/ 3684839 h 3684839"/>
              <a:gd name="connsiteX1" fmla="*/ 871537 w 7767207"/>
              <a:gd name="connsiteY1" fmla="*/ 3589589 h 3684839"/>
              <a:gd name="connsiteX2" fmla="*/ 1209675 w 7767207"/>
              <a:gd name="connsiteY2" fmla="*/ 3584826 h 3684839"/>
              <a:gd name="connsiteX3" fmla="*/ 1414462 w 7767207"/>
              <a:gd name="connsiteY3" fmla="*/ 3546726 h 3684839"/>
              <a:gd name="connsiteX4" fmla="*/ 1743075 w 7767207"/>
              <a:gd name="connsiteY4" fmla="*/ 3546726 h 3684839"/>
              <a:gd name="connsiteX5" fmla="*/ 1952625 w 7767207"/>
              <a:gd name="connsiteY5" fmla="*/ 3499101 h 3684839"/>
              <a:gd name="connsiteX6" fmla="*/ 2138362 w 7767207"/>
              <a:gd name="connsiteY6" fmla="*/ 3489576 h 3684839"/>
              <a:gd name="connsiteX7" fmla="*/ 2533650 w 7767207"/>
              <a:gd name="connsiteY7" fmla="*/ 3475289 h 3684839"/>
              <a:gd name="connsiteX8" fmla="*/ 2676525 w 7767207"/>
              <a:gd name="connsiteY8" fmla="*/ 3465764 h 3684839"/>
              <a:gd name="connsiteX9" fmla="*/ 2800350 w 7767207"/>
              <a:gd name="connsiteY9" fmla="*/ 3418139 h 3684839"/>
              <a:gd name="connsiteX10" fmla="*/ 3171825 w 7767207"/>
              <a:gd name="connsiteY10" fmla="*/ 3237164 h 3684839"/>
              <a:gd name="connsiteX11" fmla="*/ 3295650 w 7767207"/>
              <a:gd name="connsiteY11" fmla="*/ 3232401 h 3684839"/>
              <a:gd name="connsiteX12" fmla="*/ 3519487 w 7767207"/>
              <a:gd name="connsiteY12" fmla="*/ 3122864 h 3684839"/>
              <a:gd name="connsiteX13" fmla="*/ 3686175 w 7767207"/>
              <a:gd name="connsiteY13" fmla="*/ 3180014 h 3684839"/>
              <a:gd name="connsiteX14" fmla="*/ 3686175 w 7767207"/>
              <a:gd name="connsiteY14" fmla="*/ 3180014 h 3684839"/>
              <a:gd name="connsiteX15" fmla="*/ 3867150 w 7767207"/>
              <a:gd name="connsiteY15" fmla="*/ 3103814 h 3684839"/>
              <a:gd name="connsiteX16" fmla="*/ 4048125 w 7767207"/>
              <a:gd name="connsiteY16" fmla="*/ 2532314 h 3684839"/>
              <a:gd name="connsiteX17" fmla="*/ 4262437 w 7767207"/>
              <a:gd name="connsiteY17" fmla="*/ 2151314 h 3684839"/>
              <a:gd name="connsiteX18" fmla="*/ 4443412 w 7767207"/>
              <a:gd name="connsiteY18" fmla="*/ 1598864 h 3684839"/>
              <a:gd name="connsiteX19" fmla="*/ 4657725 w 7767207"/>
              <a:gd name="connsiteY19" fmla="*/ 1436939 h 3684839"/>
              <a:gd name="connsiteX20" fmla="*/ 4810125 w 7767207"/>
              <a:gd name="connsiteY20" fmla="*/ 1251201 h 3684839"/>
              <a:gd name="connsiteX21" fmla="*/ 4981575 w 7767207"/>
              <a:gd name="connsiteY21" fmla="*/ 1289301 h 3684839"/>
              <a:gd name="connsiteX22" fmla="*/ 5162550 w 7767207"/>
              <a:gd name="connsiteY22" fmla="*/ 1194051 h 3684839"/>
              <a:gd name="connsiteX23" fmla="*/ 5362575 w 7767207"/>
              <a:gd name="connsiteY23" fmla="*/ 1246439 h 3684839"/>
              <a:gd name="connsiteX24" fmla="*/ 5705475 w 7767207"/>
              <a:gd name="connsiteY24" fmla="*/ 989264 h 3684839"/>
              <a:gd name="connsiteX25" fmla="*/ 5934075 w 7767207"/>
              <a:gd name="connsiteY25" fmla="*/ 779714 h 3684839"/>
              <a:gd name="connsiteX26" fmla="*/ 6096000 w 7767207"/>
              <a:gd name="connsiteY26" fmla="*/ 489201 h 3684839"/>
              <a:gd name="connsiteX27" fmla="*/ 6319837 w 7767207"/>
              <a:gd name="connsiteY27" fmla="*/ 751139 h 3684839"/>
              <a:gd name="connsiteX28" fmla="*/ 6481762 w 7767207"/>
              <a:gd name="connsiteY28" fmla="*/ 960689 h 3684839"/>
              <a:gd name="connsiteX29" fmla="*/ 6553200 w 7767207"/>
              <a:gd name="connsiteY29" fmla="*/ 841626 h 3684839"/>
              <a:gd name="connsiteX30" fmla="*/ 6619875 w 7767207"/>
              <a:gd name="connsiteY30" fmla="*/ 708276 h 3684839"/>
              <a:gd name="connsiteX31" fmla="*/ 6781800 w 7767207"/>
              <a:gd name="connsiteY31" fmla="*/ 522539 h 3684839"/>
              <a:gd name="connsiteX32" fmla="*/ 6919912 w 7767207"/>
              <a:gd name="connsiteY32" fmla="*/ 379664 h 3684839"/>
              <a:gd name="connsiteX33" fmla="*/ 7034212 w 7767207"/>
              <a:gd name="connsiteY33" fmla="*/ 284414 h 3684839"/>
              <a:gd name="connsiteX34" fmla="*/ 7210425 w 7767207"/>
              <a:gd name="connsiteY34" fmla="*/ 203451 h 3684839"/>
              <a:gd name="connsiteX35" fmla="*/ 7281862 w 7767207"/>
              <a:gd name="connsiteY35" fmla="*/ 132014 h 3684839"/>
              <a:gd name="connsiteX36" fmla="*/ 7358062 w 7767207"/>
              <a:gd name="connsiteY36" fmla="*/ 74864 h 3684839"/>
              <a:gd name="connsiteX37" fmla="*/ 7400925 w 7767207"/>
              <a:gd name="connsiteY37" fmla="*/ 70101 h 3684839"/>
              <a:gd name="connsiteX38" fmla="*/ 7582481 w 7767207"/>
              <a:gd name="connsiteY38" fmla="*/ 656758 h 3684839"/>
              <a:gd name="connsiteX39" fmla="*/ 7764038 w 7767207"/>
              <a:gd name="connsiteY39" fmla="*/ 112489 h 3684839"/>
              <a:gd name="connsiteX40" fmla="*/ 7729456 w 7767207"/>
              <a:gd name="connsiteY40" fmla="*/ 3684839 h 3684839"/>
              <a:gd name="connsiteX41" fmla="*/ 0 w 7767207"/>
              <a:gd name="connsiteY41" fmla="*/ 3684839 h 368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767207" h="3684839">
                <a:moveTo>
                  <a:pt x="0" y="3684839"/>
                </a:moveTo>
                <a:lnTo>
                  <a:pt x="871537" y="3589589"/>
                </a:lnTo>
                <a:lnTo>
                  <a:pt x="1209675" y="3584826"/>
                </a:lnTo>
                <a:lnTo>
                  <a:pt x="1414462" y="3546726"/>
                </a:lnTo>
                <a:lnTo>
                  <a:pt x="1743075" y="3546726"/>
                </a:lnTo>
                <a:lnTo>
                  <a:pt x="1952625" y="3499101"/>
                </a:lnTo>
                <a:lnTo>
                  <a:pt x="2138362" y="3489576"/>
                </a:lnTo>
                <a:lnTo>
                  <a:pt x="2533650" y="3475289"/>
                </a:lnTo>
                <a:lnTo>
                  <a:pt x="2676525" y="3465764"/>
                </a:lnTo>
                <a:lnTo>
                  <a:pt x="2800350" y="3418139"/>
                </a:lnTo>
                <a:lnTo>
                  <a:pt x="3171825" y="3237164"/>
                </a:lnTo>
                <a:lnTo>
                  <a:pt x="3295650" y="3232401"/>
                </a:lnTo>
                <a:lnTo>
                  <a:pt x="3519487" y="3122864"/>
                </a:lnTo>
                <a:lnTo>
                  <a:pt x="3686175" y="3180014"/>
                </a:lnTo>
                <a:lnTo>
                  <a:pt x="3686175" y="3180014"/>
                </a:lnTo>
                <a:lnTo>
                  <a:pt x="3867150" y="3103814"/>
                </a:lnTo>
                <a:lnTo>
                  <a:pt x="4048125" y="2532314"/>
                </a:lnTo>
                <a:lnTo>
                  <a:pt x="4262437" y="2151314"/>
                </a:lnTo>
                <a:lnTo>
                  <a:pt x="4443412" y="1598864"/>
                </a:lnTo>
                <a:lnTo>
                  <a:pt x="4657725" y="1436939"/>
                </a:lnTo>
                <a:lnTo>
                  <a:pt x="4810125" y="1251201"/>
                </a:lnTo>
                <a:lnTo>
                  <a:pt x="4981575" y="1289301"/>
                </a:lnTo>
                <a:lnTo>
                  <a:pt x="5162550" y="1194051"/>
                </a:lnTo>
                <a:lnTo>
                  <a:pt x="5362575" y="1246439"/>
                </a:lnTo>
                <a:lnTo>
                  <a:pt x="5705475" y="989264"/>
                </a:lnTo>
                <a:lnTo>
                  <a:pt x="5934075" y="779714"/>
                </a:lnTo>
                <a:lnTo>
                  <a:pt x="6096000" y="489201"/>
                </a:lnTo>
                <a:lnTo>
                  <a:pt x="6319837" y="751139"/>
                </a:lnTo>
                <a:lnTo>
                  <a:pt x="6481762" y="960689"/>
                </a:lnTo>
                <a:lnTo>
                  <a:pt x="6553200" y="841626"/>
                </a:lnTo>
                <a:lnTo>
                  <a:pt x="6619875" y="708276"/>
                </a:lnTo>
                <a:lnTo>
                  <a:pt x="6781800" y="522539"/>
                </a:lnTo>
                <a:lnTo>
                  <a:pt x="6919912" y="379664"/>
                </a:lnTo>
                <a:lnTo>
                  <a:pt x="7034212" y="284414"/>
                </a:lnTo>
                <a:lnTo>
                  <a:pt x="7210425" y="203451"/>
                </a:lnTo>
                <a:lnTo>
                  <a:pt x="7281862" y="132014"/>
                </a:lnTo>
                <a:lnTo>
                  <a:pt x="7358062" y="74864"/>
                </a:lnTo>
                <a:lnTo>
                  <a:pt x="7400925" y="70101"/>
                </a:lnTo>
                <a:cubicBezTo>
                  <a:pt x="7400925" y="306886"/>
                  <a:pt x="7582481" y="419973"/>
                  <a:pt x="7582481" y="656758"/>
                </a:cubicBezTo>
                <a:cubicBezTo>
                  <a:pt x="7598331" y="984062"/>
                  <a:pt x="7794297" y="-392191"/>
                  <a:pt x="7764038" y="112489"/>
                </a:cubicBezTo>
                <a:cubicBezTo>
                  <a:pt x="7733779" y="617169"/>
                  <a:pt x="7759773" y="226535"/>
                  <a:pt x="7729456" y="3684839"/>
                </a:cubicBezTo>
                <a:lnTo>
                  <a:pt x="0" y="3684839"/>
                </a:lnTo>
                <a:close/>
              </a:path>
            </a:pathLst>
          </a:cu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14450" y="4776788"/>
            <a:ext cx="7415213" cy="190500"/>
          </a:xfrm>
          <a:custGeom>
            <a:avLst/>
            <a:gdLst>
              <a:gd name="connsiteX0" fmla="*/ 0 w 7415213"/>
              <a:gd name="connsiteY0" fmla="*/ 190500 h 190500"/>
              <a:gd name="connsiteX1" fmla="*/ 7415213 w 7415213"/>
              <a:gd name="connsiteY1" fmla="*/ 185737 h 190500"/>
              <a:gd name="connsiteX2" fmla="*/ 7405688 w 7415213"/>
              <a:gd name="connsiteY2" fmla="*/ 9525 h 190500"/>
              <a:gd name="connsiteX3" fmla="*/ 7324725 w 7415213"/>
              <a:gd name="connsiteY3" fmla="*/ 9525 h 190500"/>
              <a:gd name="connsiteX4" fmla="*/ 7324725 w 7415213"/>
              <a:gd name="connsiteY4" fmla="*/ 9525 h 190500"/>
              <a:gd name="connsiteX5" fmla="*/ 6386513 w 7415213"/>
              <a:gd name="connsiteY5" fmla="*/ 0 h 190500"/>
              <a:gd name="connsiteX6" fmla="*/ 6386513 w 7415213"/>
              <a:gd name="connsiteY6" fmla="*/ 0 h 190500"/>
              <a:gd name="connsiteX7" fmla="*/ 6015038 w 7415213"/>
              <a:gd name="connsiteY7" fmla="*/ 9525 h 190500"/>
              <a:gd name="connsiteX8" fmla="*/ 6005513 w 7415213"/>
              <a:gd name="connsiteY8" fmla="*/ 28575 h 190500"/>
              <a:gd name="connsiteX9" fmla="*/ 5657850 w 7415213"/>
              <a:gd name="connsiteY9" fmla="*/ 23812 h 190500"/>
              <a:gd name="connsiteX10" fmla="*/ 5648325 w 7415213"/>
              <a:gd name="connsiteY10" fmla="*/ 42862 h 190500"/>
              <a:gd name="connsiteX11" fmla="*/ 5295900 w 7415213"/>
              <a:gd name="connsiteY11" fmla="*/ 47625 h 190500"/>
              <a:gd name="connsiteX12" fmla="*/ 5281613 w 7415213"/>
              <a:gd name="connsiteY12" fmla="*/ 19050 h 190500"/>
              <a:gd name="connsiteX13" fmla="*/ 5114925 w 7415213"/>
              <a:gd name="connsiteY13" fmla="*/ 23812 h 190500"/>
              <a:gd name="connsiteX14" fmla="*/ 5095875 w 7415213"/>
              <a:gd name="connsiteY14" fmla="*/ 47625 h 190500"/>
              <a:gd name="connsiteX15" fmla="*/ 4552950 w 7415213"/>
              <a:gd name="connsiteY15" fmla="*/ 33337 h 190500"/>
              <a:gd name="connsiteX16" fmla="*/ 4543425 w 7415213"/>
              <a:gd name="connsiteY16" fmla="*/ 61912 h 190500"/>
              <a:gd name="connsiteX17" fmla="*/ 4162425 w 7415213"/>
              <a:gd name="connsiteY17" fmla="*/ 61912 h 190500"/>
              <a:gd name="connsiteX18" fmla="*/ 4157663 w 7415213"/>
              <a:gd name="connsiteY18" fmla="*/ 85725 h 190500"/>
              <a:gd name="connsiteX19" fmla="*/ 3643313 w 7415213"/>
              <a:gd name="connsiteY19" fmla="*/ 76200 h 190500"/>
              <a:gd name="connsiteX20" fmla="*/ 3619500 w 7415213"/>
              <a:gd name="connsiteY20" fmla="*/ 95250 h 190500"/>
              <a:gd name="connsiteX21" fmla="*/ 2886075 w 7415213"/>
              <a:gd name="connsiteY21" fmla="*/ 95250 h 190500"/>
              <a:gd name="connsiteX22" fmla="*/ 2886075 w 7415213"/>
              <a:gd name="connsiteY22" fmla="*/ 95250 h 190500"/>
              <a:gd name="connsiteX23" fmla="*/ 2328863 w 7415213"/>
              <a:gd name="connsiteY23" fmla="*/ 109537 h 190500"/>
              <a:gd name="connsiteX24" fmla="*/ 2281238 w 7415213"/>
              <a:gd name="connsiteY24" fmla="*/ 128587 h 190500"/>
              <a:gd name="connsiteX25" fmla="*/ 1790700 w 7415213"/>
              <a:gd name="connsiteY25" fmla="*/ 128587 h 190500"/>
              <a:gd name="connsiteX26" fmla="*/ 1771650 w 7415213"/>
              <a:gd name="connsiteY26" fmla="*/ 142875 h 190500"/>
              <a:gd name="connsiteX27" fmla="*/ 1042988 w 7415213"/>
              <a:gd name="connsiteY27" fmla="*/ 147637 h 190500"/>
              <a:gd name="connsiteX28" fmla="*/ 1023938 w 7415213"/>
              <a:gd name="connsiteY28" fmla="*/ 166687 h 190500"/>
              <a:gd name="connsiteX29" fmla="*/ 490538 w 7415213"/>
              <a:gd name="connsiteY29" fmla="*/ 171450 h 190500"/>
              <a:gd name="connsiteX30" fmla="*/ 0 w 7415213"/>
              <a:gd name="connsiteY30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15213" h="190500">
                <a:moveTo>
                  <a:pt x="0" y="190500"/>
                </a:moveTo>
                <a:lnTo>
                  <a:pt x="7415213" y="185737"/>
                </a:lnTo>
                <a:lnTo>
                  <a:pt x="7405688" y="9525"/>
                </a:lnTo>
                <a:lnTo>
                  <a:pt x="7324725" y="9525"/>
                </a:lnTo>
                <a:lnTo>
                  <a:pt x="7324725" y="9525"/>
                </a:lnTo>
                <a:lnTo>
                  <a:pt x="6386513" y="0"/>
                </a:lnTo>
                <a:lnTo>
                  <a:pt x="6386513" y="0"/>
                </a:lnTo>
                <a:lnTo>
                  <a:pt x="6015038" y="9525"/>
                </a:lnTo>
                <a:lnTo>
                  <a:pt x="6005513" y="28575"/>
                </a:lnTo>
                <a:lnTo>
                  <a:pt x="5657850" y="23812"/>
                </a:lnTo>
                <a:lnTo>
                  <a:pt x="5648325" y="42862"/>
                </a:lnTo>
                <a:lnTo>
                  <a:pt x="5295900" y="47625"/>
                </a:lnTo>
                <a:lnTo>
                  <a:pt x="5281613" y="19050"/>
                </a:lnTo>
                <a:lnTo>
                  <a:pt x="5114925" y="23812"/>
                </a:lnTo>
                <a:lnTo>
                  <a:pt x="5095875" y="47625"/>
                </a:lnTo>
                <a:lnTo>
                  <a:pt x="4552950" y="33337"/>
                </a:lnTo>
                <a:lnTo>
                  <a:pt x="4543425" y="61912"/>
                </a:lnTo>
                <a:lnTo>
                  <a:pt x="4162425" y="61912"/>
                </a:lnTo>
                <a:lnTo>
                  <a:pt x="4157663" y="85725"/>
                </a:lnTo>
                <a:lnTo>
                  <a:pt x="3643313" y="76200"/>
                </a:lnTo>
                <a:lnTo>
                  <a:pt x="3619500" y="95250"/>
                </a:lnTo>
                <a:lnTo>
                  <a:pt x="2886075" y="95250"/>
                </a:lnTo>
                <a:lnTo>
                  <a:pt x="2886075" y="95250"/>
                </a:lnTo>
                <a:lnTo>
                  <a:pt x="2328863" y="109537"/>
                </a:lnTo>
                <a:lnTo>
                  <a:pt x="2281238" y="128587"/>
                </a:lnTo>
                <a:lnTo>
                  <a:pt x="1790700" y="128587"/>
                </a:lnTo>
                <a:lnTo>
                  <a:pt x="1771650" y="142875"/>
                </a:lnTo>
                <a:lnTo>
                  <a:pt x="1042988" y="147637"/>
                </a:lnTo>
                <a:lnTo>
                  <a:pt x="1023938" y="166687"/>
                </a:lnTo>
                <a:lnTo>
                  <a:pt x="490538" y="171450"/>
                </a:lnTo>
                <a:lnTo>
                  <a:pt x="0" y="190500"/>
                </a:lnTo>
                <a:close/>
              </a:path>
            </a:pathLst>
          </a:custGeom>
          <a:solidFill>
            <a:srgbClr val="00514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4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Private Medicare Advantage Plans’ </a:t>
            </a:r>
            <a:br>
              <a:rPr lang="en-US" sz="4000" dirty="0" smtClean="0"/>
            </a:br>
            <a:r>
              <a:rPr lang="en-US" sz="4000" dirty="0" smtClean="0"/>
              <a:t>High Overhead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884394" y="6150113"/>
            <a:ext cx="5259606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>
                <a:solidFill>
                  <a:srgbClr val="EFECF3"/>
                </a:solidFill>
                <a:latin typeface="Franklin Gothic Book" pitchFamily="34" charset="0"/>
              </a:rPr>
              <a:t>Source: US House Committee on Energy and Commerce. December, 2009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2385671"/>
            <a:ext cx="1665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Overhead 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per enrollee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Franklin Gothic Book"/>
                <a:cs typeface="Franklin Gothic Book"/>
              </a:rPr>
              <a:t>2008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764059290"/>
              </p:ext>
            </p:extLst>
          </p:nvPr>
        </p:nvGraphicFramePr>
        <p:xfrm>
          <a:off x="1763165" y="1253469"/>
          <a:ext cx="6937551" cy="451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40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PNHP1">
      <a:dk1>
        <a:srgbClr val="003300"/>
      </a:dk1>
      <a:lt1>
        <a:srgbClr val="EBF1DD"/>
      </a:lt1>
      <a:dk2>
        <a:srgbClr val="4F6128"/>
      </a:dk2>
      <a:lt2>
        <a:srgbClr val="EFECF3"/>
      </a:lt2>
      <a:accent1>
        <a:srgbClr val="01A290"/>
      </a:accent1>
      <a:accent2>
        <a:srgbClr val="28476D"/>
      </a:accent2>
      <a:accent3>
        <a:srgbClr val="9E88B8"/>
      </a:accent3>
      <a:accent4>
        <a:srgbClr val="C00000"/>
      </a:accent4>
      <a:accent5>
        <a:srgbClr val="FFC000"/>
      </a:accent5>
      <a:accent6>
        <a:srgbClr val="8CFF8C"/>
      </a:accent6>
      <a:hlink>
        <a:srgbClr val="5F497A"/>
      </a:hlink>
      <a:folHlink>
        <a:srgbClr val="B2A2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9525" cmpd="sng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>
            <a:latin typeface="Franklin Gothic Medium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1804</Words>
  <Application>Microsoft Office PowerPoint</Application>
  <PresentationFormat>On-screen Show (4:3)</PresentationFormat>
  <Paragraphs>290</Paragraphs>
  <Slides>33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1_Office Theme</vt:lpstr>
      <vt:lpstr>The Uninsured</vt:lpstr>
      <vt:lpstr>More and More Uninsured Americans</vt:lpstr>
      <vt:lpstr>Shrinking Private Insurance, 1960-2011</vt:lpstr>
      <vt:lpstr>Lack of Insurance  Kills 44,798 US Adults Annually</vt:lpstr>
      <vt:lpstr>Most of the Medically Bankrupt Had Coverage Insurance at Illness Onset</vt:lpstr>
      <vt:lpstr>Excess Deaths Among African Americans 83,369 fewer would have died in 2000 if racial gap were eliminated </vt:lpstr>
      <vt:lpstr>Unnecessary Procedures</vt:lpstr>
      <vt:lpstr>Growth of Physicians and Administrators</vt:lpstr>
      <vt:lpstr>Private Medicare Advantage Plans’  High Overhead</vt:lpstr>
      <vt:lpstr>A Few Sick People  Account for Most Health Dollars</vt:lpstr>
      <vt:lpstr>Risk Adjustment Increased  Medicare HMO Overpayment</vt:lpstr>
      <vt:lpstr>ACOs: A Rerun of the HMO Experience?</vt:lpstr>
      <vt:lpstr>ACOs = Medical Practices Owned by  Corporate Oligopolies</vt:lpstr>
      <vt:lpstr>Insurers Morphing into ACOs: Purchases of Clinics and Practices, 2011</vt:lpstr>
      <vt:lpstr>Assumptions Implicit in  “Pay for Performance” (“P4P”)</vt:lpstr>
      <vt:lpstr>P4P Can Dissociate People From Their Work</vt:lpstr>
      <vt:lpstr>Medicare’s Premier Demonstration: A P4P Failure at 252 Hospitals</vt:lpstr>
      <vt:lpstr>“Mandate” Model for Reform</vt:lpstr>
      <vt:lpstr>The Lancet Put It On Their Cover</vt:lpstr>
      <vt:lpstr>Impact of ACA on the Uninsured</vt:lpstr>
      <vt:lpstr>US Public Spending per Capita  Exceeds Total Spending in Other Nations</vt:lpstr>
      <vt:lpstr>Canada’s National Health Insurance Program</vt:lpstr>
      <vt:lpstr>Minimum Standards for Canada’s Provincial Programs</vt:lpstr>
      <vt:lpstr>% of People with an Unmet Health Need Canadians and US Insured Are Similar</vt:lpstr>
      <vt:lpstr>Health Costs as % of GDP</vt:lpstr>
      <vt:lpstr>PowerPoint Presentation</vt:lpstr>
      <vt:lpstr>Hospital Billing and Administration</vt:lpstr>
      <vt:lpstr>Few Canadians Seek Care in the US</vt:lpstr>
      <vt:lpstr>Few Canadian Physicians Emigrate</vt:lpstr>
      <vt:lpstr>What’s OK in Canada?</vt:lpstr>
      <vt:lpstr>What’s the Matter in Canada?</vt:lpstr>
      <vt:lpstr>Growing Physician Support for NHI</vt:lpstr>
      <vt:lpstr>National Health Insurance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and More Uninsured Americans</dc:title>
  <dc:creator>eve</dc:creator>
  <cp:lastModifiedBy>Dustin Calliari</cp:lastModifiedBy>
  <cp:revision>8</cp:revision>
  <dcterms:created xsi:type="dcterms:W3CDTF">2013-02-15T18:36:35Z</dcterms:created>
  <dcterms:modified xsi:type="dcterms:W3CDTF">2013-03-01T19:42:28Z</dcterms:modified>
</cp:coreProperties>
</file>