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3"/>
  </p:notesMasterIdLst>
  <p:sldIdLst>
    <p:sldId id="256" r:id="rId2"/>
    <p:sldId id="263" r:id="rId3"/>
    <p:sldId id="262" r:id="rId4"/>
    <p:sldId id="264" r:id="rId5"/>
    <p:sldId id="269" r:id="rId6"/>
    <p:sldId id="265" r:id="rId7"/>
    <p:sldId id="261" r:id="rId8"/>
    <p:sldId id="267" r:id="rId9"/>
    <p:sldId id="259" r:id="rId10"/>
    <p:sldId id="257"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Office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0"/>
  <c:chart>
    <c:title>
      <c:layout/>
    </c:title>
    <c:plotArea>
      <c:layout>
        <c:manualLayout>
          <c:layoutTarget val="inner"/>
          <c:xMode val="edge"/>
          <c:yMode val="edge"/>
          <c:x val="0.2837098835359968"/>
          <c:y val="4.1251293569107374E-2"/>
          <c:w val="0.84490090241371674"/>
          <c:h val="0.84319786677410136"/>
        </c:manualLayout>
      </c:layout>
      <c:pieChart>
        <c:varyColors val="1"/>
        <c:ser>
          <c:idx val="0"/>
          <c:order val="0"/>
          <c:tx>
            <c:strRef>
              <c:f>Sheet1!$A$2</c:f>
              <c:strCache>
                <c:ptCount val="1"/>
              </c:strCache>
            </c:strRef>
          </c:tx>
          <c:spPr>
            <a:ln>
              <a:solidFill>
                <a:schemeClr val="tx1"/>
              </a:solidFill>
            </a:ln>
            <a:effectLst/>
          </c:spPr>
          <c:dPt>
            <c:idx val="0"/>
            <c:spPr>
              <a:solidFill>
                <a:schemeClr val="accent4"/>
              </a:solidFill>
              <a:ln>
                <a:solidFill>
                  <a:schemeClr val="tx1"/>
                </a:solidFill>
              </a:ln>
              <a:effectLst/>
            </c:spPr>
          </c:dPt>
          <c:dPt>
            <c:idx val="1"/>
            <c:spPr>
              <a:solidFill>
                <a:schemeClr val="accent3"/>
              </a:solidFill>
              <a:ln>
                <a:solidFill>
                  <a:schemeClr val="tx1"/>
                </a:solidFill>
              </a:ln>
              <a:effectLst/>
            </c:spPr>
          </c:dPt>
          <c:dPt>
            <c:idx val="2"/>
            <c:spPr>
              <a:solidFill>
                <a:schemeClr val="accent2"/>
              </a:solidFill>
              <a:ln>
                <a:solidFill>
                  <a:schemeClr val="tx1"/>
                </a:solidFill>
              </a:ln>
              <a:effectLst/>
            </c:spPr>
          </c:dPt>
          <c:dPt>
            <c:idx val="3"/>
            <c:spPr>
              <a:solidFill>
                <a:schemeClr val="accent1"/>
              </a:solidFill>
              <a:ln>
                <a:solidFill>
                  <a:schemeClr val="tx1"/>
                </a:solidFill>
              </a:ln>
              <a:effectLst/>
            </c:spPr>
          </c:dPt>
          <c:dPt>
            <c:idx val="4"/>
            <c:explosion val="20"/>
            <c:spPr>
              <a:solidFill>
                <a:schemeClr val="tx2"/>
              </a:solidFill>
              <a:ln>
                <a:solidFill>
                  <a:schemeClr val="tx1"/>
                </a:solidFill>
              </a:ln>
              <a:effectLst/>
            </c:spPr>
          </c:dPt>
          <c:dPt>
            <c:idx val="5"/>
            <c:spPr>
              <a:solidFill>
                <a:schemeClr val="accent6"/>
              </a:solidFill>
              <a:ln>
                <a:solidFill>
                  <a:schemeClr val="tx1"/>
                </a:solidFill>
              </a:ln>
              <a:effectLst/>
            </c:spPr>
          </c:dPt>
          <c:dPt>
            <c:idx val="6"/>
            <c:spPr>
              <a:solidFill>
                <a:schemeClr val="accent5"/>
              </a:solidFill>
              <a:ln>
                <a:solidFill>
                  <a:schemeClr val="tx1"/>
                </a:solidFill>
              </a:ln>
              <a:effectLst/>
            </c:spPr>
          </c:dPt>
          <c:dLbls>
            <c:dLbl>
              <c:idx val="0"/>
              <c:layout>
                <c:manualLayout>
                  <c:x val="2.5654208112774014E-2"/>
                  <c:y val="-0.15623846235965635"/>
                </c:manualLayout>
              </c:layout>
              <c:tx>
                <c:rich>
                  <a:bodyPr/>
                  <a:lstStyle/>
                  <a:p>
                    <a:pPr>
                      <a:defRPr sz="2000" b="0">
                        <a:solidFill>
                          <a:schemeClr val="bg1"/>
                        </a:solidFill>
                        <a:latin typeface="+mj-lt"/>
                      </a:defRPr>
                    </a:pPr>
                    <a:r>
                      <a:rPr lang="en-US" sz="1600" b="0" dirty="0">
                        <a:solidFill>
                          <a:schemeClr val="bg1"/>
                        </a:solidFill>
                        <a:latin typeface="+mj-lt"/>
                      </a:rPr>
                      <a:t>Other</a:t>
                    </a:r>
                    <a:r>
                      <a:rPr lang="en-US" sz="1600" b="0" baseline="30000" dirty="0">
                        <a:solidFill>
                          <a:schemeClr val="bg1"/>
                        </a:solidFill>
                        <a:latin typeface="+mj-lt"/>
                      </a:rPr>
                      <a:t>2</a:t>
                    </a:r>
                    <a:r>
                      <a:rPr lang="en-US" sz="1600" b="0" dirty="0">
                        <a:solidFill>
                          <a:schemeClr val="bg1"/>
                        </a:solidFill>
                        <a:latin typeface="+mj-lt"/>
                      </a:rPr>
                      <a:t>
</a:t>
                    </a:r>
                    <a:r>
                      <a:rPr lang="en-US" sz="2000" b="1" dirty="0" smtClean="0">
                        <a:solidFill>
                          <a:schemeClr val="bg1"/>
                        </a:solidFill>
                        <a:latin typeface="+mj-lt"/>
                      </a:rPr>
                      <a:t>13%</a:t>
                    </a:r>
                    <a:endParaRPr lang="en-US" sz="2000" b="1" dirty="0">
                      <a:solidFill>
                        <a:schemeClr val="bg1"/>
                      </a:solidFill>
                    </a:endParaRPr>
                  </a:p>
                </c:rich>
              </c:tx>
              <c:spPr/>
              <c:dLblPos val="bestFit"/>
              <c:showCatName val="1"/>
              <c:showPercent val="1"/>
            </c:dLbl>
            <c:dLbl>
              <c:idx val="1"/>
              <c:layout>
                <c:manualLayout>
                  <c:x val="0.18428356464520471"/>
                  <c:y val="-0.12630193305077461"/>
                </c:manualLayout>
              </c:layout>
              <c:tx>
                <c:rich>
                  <a:bodyPr/>
                  <a:lstStyle/>
                  <a:p>
                    <a:pPr>
                      <a:defRPr sz="2400" b="0">
                        <a:solidFill>
                          <a:schemeClr val="bg1"/>
                        </a:solidFill>
                        <a:latin typeface="+mj-lt"/>
                      </a:defRPr>
                    </a:pPr>
                    <a:r>
                      <a:rPr lang="en-US" sz="1600" b="0" dirty="0" smtClean="0">
                        <a:solidFill>
                          <a:schemeClr val="bg1"/>
                        </a:solidFill>
                        <a:latin typeface="+mj-lt"/>
                      </a:rPr>
                      <a:t>Nondefense Discretionary
</a:t>
                    </a:r>
                    <a:r>
                      <a:rPr lang="en-US" sz="2000" b="1" dirty="0" smtClean="0">
                        <a:solidFill>
                          <a:schemeClr val="bg1"/>
                        </a:solidFill>
                        <a:latin typeface="+mj-lt"/>
                      </a:rPr>
                      <a:t>17%</a:t>
                    </a:r>
                    <a:endParaRPr lang="en-US" sz="2400" b="1" dirty="0">
                      <a:solidFill>
                        <a:schemeClr val="bg1"/>
                      </a:solidFill>
                    </a:endParaRPr>
                  </a:p>
                </c:rich>
              </c:tx>
              <c:spPr/>
              <c:dLblPos val="bestFit"/>
              <c:showCatName val="1"/>
              <c:showPercent val="1"/>
            </c:dLbl>
            <c:dLbl>
              <c:idx val="2"/>
              <c:layout>
                <c:manualLayout>
                  <c:x val="0.13799507471915534"/>
                  <c:y val="0.13917969907993372"/>
                </c:manualLayout>
              </c:layout>
              <c:tx>
                <c:rich>
                  <a:bodyPr/>
                  <a:lstStyle/>
                  <a:p>
                    <a:pPr>
                      <a:defRPr sz="2000" b="0">
                        <a:solidFill>
                          <a:schemeClr val="bg1"/>
                        </a:solidFill>
                        <a:latin typeface="+mj-lt"/>
                      </a:defRPr>
                    </a:pPr>
                    <a:r>
                      <a:rPr lang="en-US" sz="1600" dirty="0">
                        <a:solidFill>
                          <a:schemeClr val="bg1"/>
                        </a:solidFill>
                      </a:rPr>
                      <a:t>Defense
</a:t>
                    </a:r>
                    <a:r>
                      <a:rPr lang="en-US" sz="2000" b="1" dirty="0">
                        <a:solidFill>
                          <a:schemeClr val="bg1"/>
                        </a:solidFill>
                      </a:rPr>
                      <a:t>19%</a:t>
                    </a:r>
                  </a:p>
                </c:rich>
              </c:tx>
              <c:spPr/>
              <c:showCatName val="1"/>
              <c:showPercent val="1"/>
            </c:dLbl>
            <c:dLbl>
              <c:idx val="3"/>
              <c:layout>
                <c:manualLayout>
                  <c:x val="-0.12712199899206886"/>
                  <c:y val="0.14985891191430473"/>
                </c:manualLayout>
              </c:layout>
              <c:tx>
                <c:rich>
                  <a:bodyPr/>
                  <a:lstStyle/>
                  <a:p>
                    <a:pPr>
                      <a:defRPr sz="2400" b="0">
                        <a:solidFill>
                          <a:schemeClr val="bg1"/>
                        </a:solidFill>
                        <a:latin typeface="+mj-lt"/>
                      </a:defRPr>
                    </a:pPr>
                    <a:r>
                      <a:rPr lang="en-US" sz="1600" dirty="0">
                        <a:solidFill>
                          <a:schemeClr val="bg1"/>
                        </a:solidFill>
                      </a:rPr>
                      <a:t>Social Security
</a:t>
                    </a:r>
                    <a:r>
                      <a:rPr lang="en-US" sz="2000" b="1" dirty="0">
                        <a:solidFill>
                          <a:schemeClr val="bg1"/>
                        </a:solidFill>
                      </a:rPr>
                      <a:t>22%</a:t>
                    </a:r>
                    <a:endParaRPr lang="en-US" sz="2400" b="1" dirty="0">
                      <a:solidFill>
                        <a:schemeClr val="bg1"/>
                      </a:solidFill>
                    </a:endParaRPr>
                  </a:p>
                </c:rich>
              </c:tx>
              <c:spPr/>
              <c:dLblPos val="bestFit"/>
              <c:showCatName val="1"/>
              <c:showPercent val="1"/>
            </c:dLbl>
            <c:dLbl>
              <c:idx val="4"/>
              <c:layout>
                <c:manualLayout>
                  <c:x val="-0.10002037307751424"/>
                  <c:y val="8.0616504371878745E-3"/>
                </c:manualLayout>
              </c:layout>
              <c:tx>
                <c:rich>
                  <a:bodyPr/>
                  <a:lstStyle/>
                  <a:p>
                    <a:pPr>
                      <a:defRPr sz="2400" b="0">
                        <a:latin typeface="+mj-lt"/>
                      </a:defRPr>
                    </a:pPr>
                    <a:r>
                      <a:rPr lang="en-US" sz="1600" b="0" dirty="0" smtClean="0">
                        <a:latin typeface="+mj-lt"/>
                      </a:rPr>
                      <a:t>Medicare</a:t>
                    </a:r>
                    <a:r>
                      <a:rPr lang="en-US" sz="1600" b="0" baseline="30000" dirty="0" smtClean="0">
                        <a:latin typeface="+mj-lt"/>
                      </a:rPr>
                      <a:t>1</a:t>
                    </a:r>
                    <a:r>
                      <a:rPr lang="en-US" sz="1600" b="0" dirty="0">
                        <a:latin typeface="+mj-lt"/>
                      </a:rPr>
                      <a:t>
</a:t>
                    </a:r>
                    <a:r>
                      <a:rPr lang="en-US" sz="2000" b="1" dirty="0" smtClean="0">
                        <a:latin typeface="+mj-lt"/>
                      </a:rPr>
                      <a:t>16%</a:t>
                    </a:r>
                    <a:endParaRPr lang="en-US" sz="2400" b="1" dirty="0"/>
                  </a:p>
                </c:rich>
              </c:tx>
              <c:spPr/>
              <c:dLblPos val="bestFit"/>
              <c:showCatName val="1"/>
              <c:showPercent val="1"/>
            </c:dLbl>
            <c:dLbl>
              <c:idx val="5"/>
              <c:layout>
                <c:manualLayout>
                  <c:x val="9.4973732429096246E-3"/>
                  <c:y val="-2.149836182402497E-2"/>
                </c:manualLayout>
              </c:layout>
              <c:tx>
                <c:rich>
                  <a:bodyPr/>
                  <a:lstStyle/>
                  <a:p>
                    <a:pPr>
                      <a:defRPr sz="2000" b="0">
                        <a:latin typeface="+mj-lt"/>
                      </a:defRPr>
                    </a:pPr>
                    <a:r>
                      <a:rPr lang="en-US" sz="1600" dirty="0"/>
                      <a:t>Medicaid
</a:t>
                    </a:r>
                    <a:r>
                      <a:rPr lang="en-US" sz="2000" b="1" dirty="0"/>
                      <a:t>7%</a:t>
                    </a:r>
                  </a:p>
                </c:rich>
              </c:tx>
              <c:spPr/>
              <c:dLblPos val="bestFit"/>
              <c:showCatName val="1"/>
              <c:showPercent val="1"/>
            </c:dLbl>
            <c:dLbl>
              <c:idx val="6"/>
              <c:layout>
                <c:manualLayout>
                  <c:x val="-2.5264276485212879E-2"/>
                  <c:y val="2.6872687785072691E-3"/>
                </c:manualLayout>
              </c:layout>
              <c:tx>
                <c:rich>
                  <a:bodyPr/>
                  <a:lstStyle/>
                  <a:p>
                    <a:pPr>
                      <a:defRPr sz="2000" b="0">
                        <a:latin typeface="+mj-lt"/>
                      </a:defRPr>
                    </a:pPr>
                    <a:r>
                      <a:rPr lang="en-US" sz="1600" dirty="0"/>
                      <a:t>Net Interest
</a:t>
                    </a:r>
                    <a:r>
                      <a:rPr lang="en-US" sz="2000" b="1" dirty="0"/>
                      <a:t>6%</a:t>
                    </a:r>
                  </a:p>
                </c:rich>
              </c:tx>
              <c:spPr/>
              <c:dLblPos val="bestFit"/>
              <c:showCatName val="1"/>
              <c:showPercent val="1"/>
            </c:dLbl>
            <c:txPr>
              <a:bodyPr/>
              <a:lstStyle/>
              <a:p>
                <a:pPr>
                  <a:defRPr sz="1400" b="0">
                    <a:latin typeface="+mj-lt"/>
                  </a:defRPr>
                </a:pPr>
                <a:endParaRPr lang="en-US"/>
              </a:p>
            </c:txPr>
            <c:dLblPos val="outEnd"/>
            <c:showCatName val="1"/>
            <c:showPercent val="1"/>
          </c:dLbls>
          <c:cat>
            <c:strRef>
              <c:f>Sheet1!$B$1:$H$1</c:f>
              <c:strCache>
                <c:ptCount val="7"/>
                <c:pt idx="0">
                  <c:v>Other2</c:v>
                </c:pt>
                <c:pt idx="1">
                  <c:v>Nondefense Discretionary</c:v>
                </c:pt>
                <c:pt idx="2">
                  <c:v>Defense</c:v>
                </c:pt>
                <c:pt idx="3">
                  <c:v>Social Security</c:v>
                </c:pt>
                <c:pt idx="4">
                  <c:v>Medicare1</c:v>
                </c:pt>
                <c:pt idx="5">
                  <c:v>Medicaid</c:v>
                </c:pt>
                <c:pt idx="6">
                  <c:v>Net Interest</c:v>
                </c:pt>
              </c:strCache>
            </c:strRef>
          </c:cat>
          <c:val>
            <c:numRef>
              <c:f>Sheet1!$B$2:$H$2</c:f>
              <c:numCache>
                <c:formatCode>General</c:formatCode>
                <c:ptCount val="7"/>
                <c:pt idx="0">
                  <c:v>461.94499999999971</c:v>
                </c:pt>
                <c:pt idx="1">
                  <c:v>614.84599999999966</c:v>
                </c:pt>
                <c:pt idx="2">
                  <c:v>670.52700000000016</c:v>
                </c:pt>
                <c:pt idx="3">
                  <c:v>767.7140000000004</c:v>
                </c:pt>
                <c:pt idx="4">
                  <c:v>551.15300000000002</c:v>
                </c:pt>
                <c:pt idx="5">
                  <c:v>250.53399999999999</c:v>
                </c:pt>
                <c:pt idx="6">
                  <c:v>220.40800000000004</c:v>
                </c:pt>
              </c:numCache>
            </c:numRef>
          </c:val>
        </c:ser>
        <c:ser>
          <c:idx val="1"/>
          <c:order val="1"/>
          <c:tx>
            <c:strRef>
              <c:f>Sheet1!$A$3</c:f>
              <c:strCache>
                <c:ptCount val="1"/>
              </c:strCache>
            </c:strRef>
          </c:tx>
          <c:dLbls>
            <c:numFmt formatCode="0%" sourceLinked="0"/>
            <c:showCatName val="1"/>
            <c:showPercent val="1"/>
          </c:dLbls>
          <c:cat>
            <c:strRef>
              <c:f>Sheet1!$B$1:$H$1</c:f>
              <c:strCache>
                <c:ptCount val="7"/>
                <c:pt idx="0">
                  <c:v>Other2</c:v>
                </c:pt>
                <c:pt idx="1">
                  <c:v>Nondefense Discretionary</c:v>
                </c:pt>
                <c:pt idx="2">
                  <c:v>Defense</c:v>
                </c:pt>
                <c:pt idx="3">
                  <c:v>Social Security</c:v>
                </c:pt>
                <c:pt idx="4">
                  <c:v>Medicare1</c:v>
                </c:pt>
                <c:pt idx="5">
                  <c:v>Medicaid</c:v>
                </c:pt>
                <c:pt idx="6">
                  <c:v>Net Interest</c:v>
                </c:pt>
              </c:strCache>
            </c:strRef>
          </c:cat>
          <c:val>
            <c:numRef>
              <c:f>Sheet1!$B$3:$H$3</c:f>
              <c:numCache>
                <c:formatCode>General</c:formatCode>
                <c:ptCount val="7"/>
              </c:numCache>
            </c:numRef>
          </c:val>
        </c:ser>
        <c:ser>
          <c:idx val="2"/>
          <c:order val="2"/>
          <c:tx>
            <c:strRef>
              <c:f>Sheet1!$A$4</c:f>
              <c:strCache>
                <c:ptCount val="1"/>
              </c:strCache>
            </c:strRef>
          </c:tx>
          <c:dLbls>
            <c:numFmt formatCode="0%" sourceLinked="0"/>
            <c:showCatName val="1"/>
            <c:showPercent val="1"/>
          </c:dLbls>
          <c:cat>
            <c:strRef>
              <c:f>Sheet1!$B$1:$H$1</c:f>
              <c:strCache>
                <c:ptCount val="7"/>
                <c:pt idx="0">
                  <c:v>Other2</c:v>
                </c:pt>
                <c:pt idx="1">
                  <c:v>Nondefense Discretionary</c:v>
                </c:pt>
                <c:pt idx="2">
                  <c:v>Defense</c:v>
                </c:pt>
                <c:pt idx="3">
                  <c:v>Social Security</c:v>
                </c:pt>
                <c:pt idx="4">
                  <c:v>Medicare1</c:v>
                </c:pt>
                <c:pt idx="5">
                  <c:v>Medicaid</c:v>
                </c:pt>
                <c:pt idx="6">
                  <c:v>Net Interest</c:v>
                </c:pt>
              </c:strCache>
            </c:strRef>
          </c:cat>
          <c:val>
            <c:numRef>
              <c:f>Sheet1!$B$4:$H$4</c:f>
              <c:numCache>
                <c:formatCode>0%</c:formatCode>
                <c:ptCount val="7"/>
                <c:pt idx="0">
                  <c:v>0.13059892958324648</c:v>
                </c:pt>
                <c:pt idx="1">
                  <c:v>0.17382638508597525</c:v>
                </c:pt>
                <c:pt idx="2">
                  <c:v>0.18956825694977886</c:v>
                </c:pt>
                <c:pt idx="3">
                  <c:v>0.21704451098306621</c:v>
                </c:pt>
                <c:pt idx="4">
                  <c:v>0.15581939805949879</c:v>
                </c:pt>
                <c:pt idx="5">
                  <c:v>7.0829800569784426E-2</c:v>
                </c:pt>
                <c:pt idx="6">
                  <c:v>6.231271876865041E-2</c:v>
                </c:pt>
              </c:numCache>
            </c:numRef>
          </c:val>
        </c:ser>
        <c:dLbls>
          <c:showCatName val="1"/>
          <c:showPercent val="1"/>
        </c:dLbls>
        <c:firstSliceAng val="164"/>
      </c:pieChart>
    </c:plotArea>
    <c:plotVisOnly val="1"/>
    <c:dispBlanksAs val="zero"/>
  </c:chart>
  <c:txPr>
    <a:bodyPr/>
    <a:lstStyle/>
    <a:p>
      <a:pPr>
        <a:defRPr sz="1800"/>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1.5591778880226791E-2"/>
          <c:y val="2.7777777777777811E-2"/>
          <c:w val="0.73985412702221576"/>
          <c:h val="0.88087528831623318"/>
        </c:manualLayout>
      </c:layout>
      <c:barChart>
        <c:barDir val="col"/>
        <c:grouping val="percentStacked"/>
        <c:ser>
          <c:idx val="0"/>
          <c:order val="0"/>
          <c:tx>
            <c:strRef>
              <c:f>Sheet1!$B$1</c:f>
              <c:strCache>
                <c:ptCount val="1"/>
                <c:pt idx="0">
                  <c:v>Interest  and other </c:v>
                </c:pt>
              </c:strCache>
            </c:strRef>
          </c:tx>
          <c:spPr>
            <a:solidFill>
              <a:schemeClr val="accent6"/>
            </a:solidFill>
            <a:ln>
              <a:solidFill>
                <a:schemeClr val="tx1"/>
              </a:solidFill>
            </a:ln>
          </c:spPr>
          <c:dLbls>
            <c:dLbl>
              <c:idx val="0"/>
              <c:layout>
                <c:manualLayout>
                  <c:x val="-8.2211197732104807E-2"/>
                  <c:y val="0"/>
                </c:manualLayout>
              </c:layout>
              <c:spPr/>
              <c:txPr>
                <a:bodyPr/>
                <a:lstStyle/>
                <a:p>
                  <a:pPr>
                    <a:defRPr sz="1400"/>
                  </a:pPr>
                  <a:endParaRPr lang="en-US"/>
                </a:p>
              </c:txPr>
              <c:showVal val="1"/>
            </c:dLbl>
            <c:dLbl>
              <c:idx val="2"/>
              <c:layout>
                <c:manualLayout>
                  <c:x val="8.2211197732104807E-2"/>
                  <c:y val="-5.0505050505050483E-3"/>
                </c:manualLayout>
              </c:layout>
              <c:spPr/>
              <c:txPr>
                <a:bodyPr/>
                <a:lstStyle/>
                <a:p>
                  <a:pPr>
                    <a:defRPr sz="1400"/>
                  </a:pPr>
                  <a:endParaRPr lang="en-US"/>
                </a:p>
              </c:txPr>
              <c:showVal val="1"/>
            </c:dLbl>
            <c:showVal val="1"/>
          </c:dLbls>
          <c:cat>
            <c:strRef>
              <c:f>Sheet1!$A$2:$A$5</c:f>
              <c:strCache>
                <c:ptCount val="4"/>
                <c:pt idx="0">
                  <c:v>TOTAL</c:v>
                </c:pt>
                <c:pt idx="1">
                  <c:v>Part A</c:v>
                </c:pt>
                <c:pt idx="2">
                  <c:v>Part B</c:v>
                </c:pt>
                <c:pt idx="3">
                  <c:v>Part D</c:v>
                </c:pt>
              </c:strCache>
            </c:strRef>
          </c:cat>
          <c:val>
            <c:numRef>
              <c:f>Sheet1!$B$2:$B$5</c:f>
              <c:numCache>
                <c:formatCode>0%</c:formatCode>
                <c:ptCount val="4"/>
                <c:pt idx="0">
                  <c:v>3.7927149831017644E-2</c:v>
                </c:pt>
                <c:pt idx="1">
                  <c:v>5.8750517170045514E-2</c:v>
                </c:pt>
                <c:pt idx="2">
                  <c:v>2.6189436927106072E-2</c:v>
                </c:pt>
              </c:numCache>
            </c:numRef>
          </c:val>
        </c:ser>
        <c:ser>
          <c:idx val="1"/>
          <c:order val="1"/>
          <c:tx>
            <c:strRef>
              <c:f>Sheet1!$C$1</c:f>
              <c:strCache>
                <c:ptCount val="1"/>
                <c:pt idx="0">
                  <c:v>Taxation of Social Security benefits</c:v>
                </c:pt>
              </c:strCache>
            </c:strRef>
          </c:tx>
          <c:spPr>
            <a:solidFill>
              <a:schemeClr val="accent5"/>
            </a:solidFill>
            <a:ln>
              <a:solidFill>
                <a:schemeClr val="tx1"/>
              </a:solidFill>
            </a:ln>
          </c:spPr>
          <c:dLbls>
            <c:dLbl>
              <c:idx val="0"/>
              <c:layout>
                <c:manualLayout>
                  <c:x val="-8.2211197732104807E-2"/>
                  <c:y val="-2.5254513640340414E-3"/>
                </c:manualLayout>
              </c:layout>
              <c:spPr/>
              <c:txPr>
                <a:bodyPr/>
                <a:lstStyle/>
                <a:p>
                  <a:pPr>
                    <a:defRPr sz="1400"/>
                  </a:pPr>
                  <a:endParaRPr lang="en-US"/>
                </a:p>
              </c:txPr>
              <c:showVal val="1"/>
            </c:dLbl>
            <c:showVal val="1"/>
          </c:dLbls>
          <c:cat>
            <c:strRef>
              <c:f>Sheet1!$A$2:$A$5</c:f>
              <c:strCache>
                <c:ptCount val="4"/>
                <c:pt idx="0">
                  <c:v>TOTAL</c:v>
                </c:pt>
                <c:pt idx="1">
                  <c:v>Part A</c:v>
                </c:pt>
                <c:pt idx="2">
                  <c:v>Part B</c:v>
                </c:pt>
                <c:pt idx="3">
                  <c:v>Part D</c:v>
                </c:pt>
              </c:strCache>
            </c:strRef>
          </c:cat>
          <c:val>
            <c:numRef>
              <c:f>Sheet1!$C$2:$C$5</c:f>
              <c:numCache>
                <c:formatCode>0%</c:formatCode>
                <c:ptCount val="4"/>
                <c:pt idx="0">
                  <c:v>3.4923019151333085E-2</c:v>
                </c:pt>
                <c:pt idx="1">
                  <c:v>7.6954902772031458E-2</c:v>
                </c:pt>
              </c:numCache>
            </c:numRef>
          </c:val>
        </c:ser>
        <c:ser>
          <c:idx val="2"/>
          <c:order val="2"/>
          <c:tx>
            <c:strRef>
              <c:f>Sheet1!$D$1</c:f>
              <c:strCache>
                <c:ptCount val="1"/>
                <c:pt idx="0">
                  <c:v>State payments</c:v>
                </c:pt>
              </c:strCache>
            </c:strRef>
          </c:tx>
          <c:spPr>
            <a:solidFill>
              <a:schemeClr val="accent4"/>
            </a:solidFill>
            <a:ln>
              <a:solidFill>
                <a:schemeClr val="tx1"/>
              </a:solidFill>
            </a:ln>
          </c:spPr>
          <c:dLbls>
            <c:dLbl>
              <c:idx val="0"/>
              <c:layout>
                <c:manualLayout>
                  <c:x val="-8.2211197732104807E-2"/>
                  <c:y val="-1.2626262626262541E-2"/>
                </c:manualLayout>
              </c:layout>
              <c:showVal val="1"/>
            </c:dLbl>
            <c:dLbl>
              <c:idx val="3"/>
              <c:spPr/>
              <c:txPr>
                <a:bodyPr/>
                <a:lstStyle/>
                <a:p>
                  <a:pPr>
                    <a:defRPr sz="1800"/>
                  </a:pPr>
                  <a:endParaRPr lang="en-US"/>
                </a:p>
              </c:txPr>
            </c:dLbl>
            <c:txPr>
              <a:bodyPr/>
              <a:lstStyle/>
              <a:p>
                <a:pPr>
                  <a:defRPr sz="1400"/>
                </a:pPr>
                <a:endParaRPr lang="en-US"/>
              </a:p>
            </c:txPr>
            <c:showVal val="1"/>
          </c:dLbls>
          <c:cat>
            <c:strRef>
              <c:f>Sheet1!$A$2:$A$5</c:f>
              <c:strCache>
                <c:ptCount val="4"/>
                <c:pt idx="0">
                  <c:v>TOTAL</c:v>
                </c:pt>
                <c:pt idx="1">
                  <c:v>Part A</c:v>
                </c:pt>
                <c:pt idx="2">
                  <c:v>Part B</c:v>
                </c:pt>
                <c:pt idx="3">
                  <c:v>Part D</c:v>
                </c:pt>
              </c:strCache>
            </c:strRef>
          </c:cat>
          <c:val>
            <c:numRef>
              <c:f>Sheet1!$D$2:$D$5</c:f>
              <c:numCache>
                <c:formatCode>General</c:formatCode>
                <c:ptCount val="4"/>
                <c:pt idx="0" formatCode="0%">
                  <c:v>1.5583927900863694E-2</c:v>
                </c:pt>
                <c:pt idx="3" formatCode="0%">
                  <c:v>0.1345218800648299</c:v>
                </c:pt>
              </c:numCache>
            </c:numRef>
          </c:val>
        </c:ser>
        <c:ser>
          <c:idx val="3"/>
          <c:order val="3"/>
          <c:tx>
            <c:strRef>
              <c:f>Sheet1!$E$1</c:f>
              <c:strCache>
                <c:ptCount val="1"/>
                <c:pt idx="0">
                  <c:v>Beneficiary premiums</c:v>
                </c:pt>
              </c:strCache>
            </c:strRef>
          </c:tx>
          <c:spPr>
            <a:solidFill>
              <a:schemeClr val="accent3"/>
            </a:solidFill>
            <a:ln>
              <a:solidFill>
                <a:schemeClr val="tx1"/>
              </a:solidFill>
            </a:ln>
          </c:spPr>
          <c:dLbls>
            <c:dLbl>
              <c:idx val="1"/>
              <c:layout>
                <c:manualLayout>
                  <c:x val="8.2211197732104807E-2"/>
                  <c:y val="-5.0505050505050483E-3"/>
                </c:manualLayout>
              </c:layout>
              <c:spPr/>
              <c:txPr>
                <a:bodyPr/>
                <a:lstStyle/>
                <a:p>
                  <a:pPr>
                    <a:defRPr sz="1400">
                      <a:solidFill>
                        <a:schemeClr val="tx1"/>
                      </a:solidFill>
                    </a:defRPr>
                  </a:pPr>
                  <a:endParaRPr lang="en-US"/>
                </a:p>
              </c:txPr>
              <c:showVal val="1"/>
            </c:dLbl>
            <c:txPr>
              <a:bodyPr/>
              <a:lstStyle/>
              <a:p>
                <a:pPr>
                  <a:defRPr>
                    <a:solidFill>
                      <a:schemeClr val="bg1"/>
                    </a:solidFill>
                  </a:defRPr>
                </a:pPr>
                <a:endParaRPr lang="en-US"/>
              </a:p>
            </c:txPr>
            <c:showVal val="1"/>
          </c:dLbls>
          <c:cat>
            <c:strRef>
              <c:f>Sheet1!$A$2:$A$5</c:f>
              <c:strCache>
                <c:ptCount val="4"/>
                <c:pt idx="0">
                  <c:v>TOTAL</c:v>
                </c:pt>
                <c:pt idx="1">
                  <c:v>Part A</c:v>
                </c:pt>
                <c:pt idx="2">
                  <c:v>Part B</c:v>
                </c:pt>
                <c:pt idx="3">
                  <c:v>Part D</c:v>
                </c:pt>
              </c:strCache>
            </c:strRef>
          </c:cat>
          <c:val>
            <c:numRef>
              <c:f>Sheet1!$E$2:$E$5</c:f>
              <c:numCache>
                <c:formatCode>0%</c:formatCode>
                <c:ptCount val="4"/>
                <c:pt idx="0">
                  <c:v>0.1310552009012392</c:v>
                </c:pt>
                <c:pt idx="1">
                  <c:v>1.737691352916839E-2</c:v>
                </c:pt>
                <c:pt idx="2">
                  <c:v>0.25272806634657352</c:v>
                </c:pt>
                <c:pt idx="3">
                  <c:v>0.13290113452188018</c:v>
                </c:pt>
              </c:numCache>
            </c:numRef>
          </c:val>
        </c:ser>
        <c:ser>
          <c:idx val="4"/>
          <c:order val="4"/>
          <c:tx>
            <c:strRef>
              <c:f>Sheet1!$F$1</c:f>
              <c:strCache>
                <c:ptCount val="1"/>
                <c:pt idx="0">
                  <c:v>Payroll taxes</c:v>
                </c:pt>
              </c:strCache>
            </c:strRef>
          </c:tx>
          <c:spPr>
            <a:solidFill>
              <a:schemeClr val="accent2"/>
            </a:solidFill>
            <a:ln>
              <a:solidFill>
                <a:schemeClr val="tx1"/>
              </a:solidFill>
            </a:ln>
          </c:spPr>
          <c:dLbls>
            <c:txPr>
              <a:bodyPr/>
              <a:lstStyle/>
              <a:p>
                <a:pPr>
                  <a:defRPr>
                    <a:solidFill>
                      <a:schemeClr val="bg1"/>
                    </a:solidFill>
                  </a:defRPr>
                </a:pPr>
                <a:endParaRPr lang="en-US"/>
              </a:p>
            </c:txPr>
            <c:showVal val="1"/>
          </c:dLbls>
          <c:cat>
            <c:strRef>
              <c:f>Sheet1!$A$2:$A$5</c:f>
              <c:strCache>
                <c:ptCount val="4"/>
                <c:pt idx="0">
                  <c:v>TOTAL</c:v>
                </c:pt>
                <c:pt idx="1">
                  <c:v>Part A</c:v>
                </c:pt>
                <c:pt idx="2">
                  <c:v>Part B</c:v>
                </c:pt>
                <c:pt idx="3">
                  <c:v>Part D</c:v>
                </c:pt>
              </c:strCache>
            </c:strRef>
          </c:cat>
          <c:val>
            <c:numRef>
              <c:f>Sheet1!$F$2:$F$5</c:f>
              <c:numCache>
                <c:formatCode>0%</c:formatCode>
                <c:ptCount val="4"/>
                <c:pt idx="0">
                  <c:v>0.38452872699962493</c:v>
                </c:pt>
                <c:pt idx="1">
                  <c:v>0.84733140256516393</c:v>
                </c:pt>
              </c:numCache>
            </c:numRef>
          </c:val>
        </c:ser>
        <c:ser>
          <c:idx val="5"/>
          <c:order val="5"/>
          <c:tx>
            <c:strRef>
              <c:f>Sheet1!$G$1</c:f>
              <c:strCache>
                <c:ptCount val="1"/>
                <c:pt idx="0">
                  <c:v>General revenue</c:v>
                </c:pt>
              </c:strCache>
            </c:strRef>
          </c:tx>
          <c:spPr>
            <a:solidFill>
              <a:schemeClr val="accent1"/>
            </a:solidFill>
            <a:ln>
              <a:solidFill>
                <a:schemeClr val="tx1"/>
              </a:solidFill>
            </a:ln>
          </c:spPr>
          <c:dLbls>
            <c:txPr>
              <a:bodyPr/>
              <a:lstStyle/>
              <a:p>
                <a:pPr>
                  <a:defRPr>
                    <a:solidFill>
                      <a:schemeClr val="bg1"/>
                    </a:solidFill>
                  </a:defRPr>
                </a:pPr>
                <a:endParaRPr lang="en-US"/>
              </a:p>
            </c:txPr>
            <c:showVal val="1"/>
          </c:dLbls>
          <c:cat>
            <c:strRef>
              <c:f>Sheet1!$A$2:$A$5</c:f>
              <c:strCache>
                <c:ptCount val="4"/>
                <c:pt idx="0">
                  <c:v>TOTAL</c:v>
                </c:pt>
                <c:pt idx="1">
                  <c:v>Part A</c:v>
                </c:pt>
                <c:pt idx="2">
                  <c:v>Part B</c:v>
                </c:pt>
                <c:pt idx="3">
                  <c:v>Part D</c:v>
                </c:pt>
              </c:strCache>
            </c:strRef>
          </c:cat>
          <c:val>
            <c:numRef>
              <c:f>Sheet1!$G$2:$G$5</c:f>
              <c:numCache>
                <c:formatCode>General</c:formatCode>
                <c:ptCount val="4"/>
                <c:pt idx="0" formatCode="0%">
                  <c:v>0.39541870071348145</c:v>
                </c:pt>
                <c:pt idx="2" formatCode="0%">
                  <c:v>0.72151898734177222</c:v>
                </c:pt>
                <c:pt idx="3" formatCode="0%">
                  <c:v>0.73419773095623952</c:v>
                </c:pt>
              </c:numCache>
            </c:numRef>
          </c:val>
        </c:ser>
        <c:gapWidth val="50"/>
        <c:overlap val="100"/>
        <c:axId val="89549824"/>
        <c:axId val="89584384"/>
      </c:barChart>
      <c:catAx>
        <c:axId val="89549824"/>
        <c:scaling>
          <c:orientation val="minMax"/>
        </c:scaling>
        <c:axPos val="b"/>
        <c:majorTickMark val="none"/>
        <c:tickLblPos val="nextTo"/>
        <c:txPr>
          <a:bodyPr/>
          <a:lstStyle/>
          <a:p>
            <a:pPr>
              <a:defRPr b="1"/>
            </a:pPr>
            <a:endParaRPr lang="en-US"/>
          </a:p>
        </c:txPr>
        <c:crossAx val="89584384"/>
        <c:crosses val="autoZero"/>
        <c:auto val="1"/>
        <c:lblAlgn val="ctr"/>
        <c:lblOffset val="0"/>
      </c:catAx>
      <c:valAx>
        <c:axId val="89584384"/>
        <c:scaling>
          <c:orientation val="minMax"/>
        </c:scaling>
        <c:delete val="1"/>
        <c:axPos val="l"/>
        <c:numFmt formatCode="0%" sourceLinked="1"/>
        <c:tickLblPos val="none"/>
        <c:crossAx val="89549824"/>
        <c:crosses val="autoZero"/>
        <c:crossBetween val="between"/>
      </c:valAx>
    </c:plotArea>
    <c:legend>
      <c:legendPos val="r"/>
      <c:layout>
        <c:manualLayout>
          <c:xMode val="edge"/>
          <c:yMode val="edge"/>
          <c:x val="0.77954229144461162"/>
          <c:y val="0.11439334287759487"/>
          <c:w val="0.21195310189344696"/>
          <c:h val="0.69798099101248712"/>
        </c:manualLayout>
      </c:layout>
      <c:txPr>
        <a:bodyPr/>
        <a:lstStyle/>
        <a:p>
          <a:pPr>
            <a:defRPr sz="1500"/>
          </a:pPr>
          <a:endParaRPr lang="en-US"/>
        </a:p>
      </c:txPr>
    </c:legend>
    <c:plotVisOnly val="1"/>
    <c:dispBlanksAs val="gap"/>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1507336225001632E-2"/>
          <c:y val="8.0000020997380891E-2"/>
          <c:w val="0.93698532754999675"/>
          <c:h val="0.78759994425195357"/>
        </c:manualLayout>
      </c:layout>
      <c:barChart>
        <c:barDir val="col"/>
        <c:grouping val="clustered"/>
        <c:ser>
          <c:idx val="0"/>
          <c:order val="0"/>
          <c:tx>
            <c:strRef>
              <c:f>Sheet1!$B$1</c:f>
              <c:strCache>
                <c:ptCount val="1"/>
                <c:pt idx="0">
                  <c:v>Series 1</c:v>
                </c:pt>
              </c:strCache>
            </c:strRef>
          </c:tx>
          <c:spPr>
            <a:solidFill>
              <a:schemeClr val="accent1"/>
            </a:solidFill>
            <a:ln>
              <a:solidFill>
                <a:schemeClr val="tx1"/>
              </a:solidFill>
            </a:ln>
          </c:spPr>
          <c:dLbls>
            <c:txPr>
              <a:bodyPr/>
              <a:lstStyle/>
              <a:p>
                <a:pPr>
                  <a:defRPr sz="1800" b="0"/>
                </a:pPr>
                <a:endParaRPr lang="en-US"/>
              </a:p>
            </c:txPr>
            <c:showVal val="1"/>
          </c:dLbls>
          <c:cat>
            <c:numRef>
              <c:f>Sheet1!$A$2:$A$5</c:f>
              <c:numCache>
                <c:formatCode>General</c:formatCode>
                <c:ptCount val="4"/>
                <c:pt idx="0">
                  <c:v>1990</c:v>
                </c:pt>
                <c:pt idx="1">
                  <c:v>2000</c:v>
                </c:pt>
                <c:pt idx="2">
                  <c:v>2010</c:v>
                </c:pt>
                <c:pt idx="3">
                  <c:v>2020</c:v>
                </c:pt>
              </c:numCache>
            </c:numRef>
          </c:cat>
          <c:val>
            <c:numRef>
              <c:f>Sheet1!$B$2:$B$5</c:f>
              <c:numCache>
                <c:formatCode>0.0%</c:formatCode>
                <c:ptCount val="4"/>
                <c:pt idx="0">
                  <c:v>8.5000000000000006E-2</c:v>
                </c:pt>
                <c:pt idx="1">
                  <c:v>0.12100000000000002</c:v>
                </c:pt>
                <c:pt idx="2">
                  <c:v>0.15059430654302858</c:v>
                </c:pt>
                <c:pt idx="3">
                  <c:v>0.16947762079900563</c:v>
                </c:pt>
              </c:numCache>
            </c:numRef>
          </c:val>
        </c:ser>
        <c:gapWidth val="50"/>
        <c:axId val="76124160"/>
        <c:axId val="76125696"/>
      </c:barChart>
      <c:catAx>
        <c:axId val="76124160"/>
        <c:scaling>
          <c:orientation val="minMax"/>
        </c:scaling>
        <c:axPos val="b"/>
        <c:numFmt formatCode="General" sourceLinked="1"/>
        <c:majorTickMark val="none"/>
        <c:tickLblPos val="nextTo"/>
        <c:txPr>
          <a:bodyPr/>
          <a:lstStyle/>
          <a:p>
            <a:pPr>
              <a:defRPr sz="2000" b="0"/>
            </a:pPr>
            <a:endParaRPr lang="en-US"/>
          </a:p>
        </c:txPr>
        <c:crossAx val="76125696"/>
        <c:crosses val="autoZero"/>
        <c:auto val="1"/>
        <c:lblAlgn val="ctr"/>
        <c:lblOffset val="0"/>
      </c:catAx>
      <c:valAx>
        <c:axId val="76125696"/>
        <c:scaling>
          <c:orientation val="minMax"/>
        </c:scaling>
        <c:delete val="1"/>
        <c:axPos val="l"/>
        <c:numFmt formatCode="0.0%" sourceLinked="1"/>
        <c:tickLblPos val="none"/>
        <c:crossAx val="76124160"/>
        <c:crosses val="autoZero"/>
        <c:crossBetween val="between"/>
      </c:valAx>
    </c:plotArea>
    <c:plotVisOnly val="1"/>
    <c:dispBlanksAs val="gap"/>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3.1507343331032119E-2"/>
          <c:y val="6.0000015748035658E-2"/>
          <c:w val="0.93698531333793578"/>
          <c:h val="0.8075999495012991"/>
        </c:manualLayout>
      </c:layout>
      <c:barChart>
        <c:barDir val="col"/>
        <c:grouping val="clustered"/>
        <c:ser>
          <c:idx val="0"/>
          <c:order val="0"/>
          <c:tx>
            <c:strRef>
              <c:f>Sheet1!$B$1</c:f>
              <c:strCache>
                <c:ptCount val="1"/>
                <c:pt idx="0">
                  <c:v>Series 1</c:v>
                </c:pt>
              </c:strCache>
            </c:strRef>
          </c:tx>
          <c:spPr>
            <a:solidFill>
              <a:schemeClr val="accent5"/>
            </a:solidFill>
            <a:ln>
              <a:solidFill>
                <a:schemeClr val="tx1"/>
              </a:solidFill>
            </a:ln>
          </c:spPr>
          <c:dLbls>
            <c:showVal val="1"/>
          </c:dLbls>
          <c:cat>
            <c:numRef>
              <c:f>Sheet1!$A$2:$A$5</c:f>
              <c:numCache>
                <c:formatCode>General</c:formatCode>
                <c:ptCount val="4"/>
                <c:pt idx="0">
                  <c:v>1990</c:v>
                </c:pt>
                <c:pt idx="1">
                  <c:v>2000</c:v>
                </c:pt>
                <c:pt idx="2">
                  <c:v>2010</c:v>
                </c:pt>
                <c:pt idx="3">
                  <c:v>2020</c:v>
                </c:pt>
              </c:numCache>
            </c:numRef>
          </c:cat>
          <c:val>
            <c:numRef>
              <c:f>Sheet1!$B$2:$B$5</c:f>
              <c:numCache>
                <c:formatCode>0.0%</c:formatCode>
                <c:ptCount val="4"/>
                <c:pt idx="0">
                  <c:v>1.900000000000001E-2</c:v>
                </c:pt>
                <c:pt idx="1">
                  <c:v>2.1999999999999999E-2</c:v>
                </c:pt>
                <c:pt idx="2">
                  <c:v>3.5829945566044262E-2</c:v>
                </c:pt>
                <c:pt idx="3">
                  <c:v>3.7169598693282603E-2</c:v>
                </c:pt>
              </c:numCache>
            </c:numRef>
          </c:val>
        </c:ser>
        <c:gapWidth val="50"/>
        <c:axId val="76089600"/>
        <c:axId val="76382208"/>
      </c:barChart>
      <c:catAx>
        <c:axId val="76089600"/>
        <c:scaling>
          <c:orientation val="minMax"/>
        </c:scaling>
        <c:axPos val="b"/>
        <c:numFmt formatCode="General" sourceLinked="1"/>
        <c:majorTickMark val="none"/>
        <c:tickLblPos val="nextTo"/>
        <c:txPr>
          <a:bodyPr/>
          <a:lstStyle/>
          <a:p>
            <a:pPr>
              <a:defRPr sz="2000" b="0"/>
            </a:pPr>
            <a:endParaRPr lang="en-US"/>
          </a:p>
        </c:txPr>
        <c:crossAx val="76382208"/>
        <c:crosses val="autoZero"/>
        <c:auto val="1"/>
        <c:lblAlgn val="ctr"/>
        <c:lblOffset val="0"/>
      </c:catAx>
      <c:valAx>
        <c:axId val="76382208"/>
        <c:scaling>
          <c:orientation val="minMax"/>
        </c:scaling>
        <c:delete val="1"/>
        <c:axPos val="l"/>
        <c:numFmt formatCode="0.0%" sourceLinked="1"/>
        <c:tickLblPos val="none"/>
        <c:crossAx val="76089600"/>
        <c:crosses val="autoZero"/>
        <c:crossBetween val="between"/>
      </c:valAx>
    </c:plotArea>
    <c:plotVisOnly val="1"/>
    <c:dispBlanksAs val="gap"/>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Enrollment</c:v>
                </c:pt>
              </c:strCache>
            </c:strRef>
          </c:tx>
          <c:spPr>
            <a:solidFill>
              <a:schemeClr val="accent1"/>
            </a:solidFill>
            <a:ln>
              <a:solidFill>
                <a:schemeClr val="tx1"/>
              </a:solidFill>
            </a:ln>
          </c:spPr>
          <c:dPt>
            <c:idx val="9"/>
            <c:spPr>
              <a:solidFill>
                <a:schemeClr val="accent5"/>
              </a:solidFill>
              <a:ln>
                <a:solidFill>
                  <a:schemeClr val="tx1"/>
                </a:solidFill>
              </a:ln>
            </c:spPr>
          </c:dPt>
          <c:dPt>
            <c:idx val="10"/>
            <c:spPr>
              <a:solidFill>
                <a:schemeClr val="accent5"/>
              </a:solidFill>
              <a:ln>
                <a:solidFill>
                  <a:schemeClr val="tx1"/>
                </a:solidFill>
              </a:ln>
            </c:spPr>
          </c:dPt>
          <c:dPt>
            <c:idx val="11"/>
            <c:spPr>
              <a:solidFill>
                <a:schemeClr val="accent5"/>
              </a:solidFill>
              <a:ln>
                <a:solidFill>
                  <a:schemeClr val="tx1"/>
                </a:solidFill>
              </a:ln>
            </c:spPr>
          </c:dPt>
          <c:dPt>
            <c:idx val="12"/>
            <c:spPr>
              <a:solidFill>
                <a:schemeClr val="accent5"/>
              </a:solidFill>
              <a:ln>
                <a:solidFill>
                  <a:schemeClr val="tx1"/>
                </a:solidFill>
              </a:ln>
            </c:spPr>
          </c:dPt>
          <c:dPt>
            <c:idx val="13"/>
            <c:spPr>
              <a:solidFill>
                <a:schemeClr val="accent5"/>
              </a:solidFill>
              <a:ln>
                <a:solidFill>
                  <a:schemeClr val="tx1"/>
                </a:solidFill>
              </a:ln>
            </c:spPr>
          </c:dPt>
          <c:dLbls>
            <c:txPr>
              <a:bodyPr/>
              <a:lstStyle/>
              <a:p>
                <a:pPr>
                  <a:defRPr sz="1600" b="0"/>
                </a:pPr>
                <a:endParaRPr lang="en-US"/>
              </a:p>
            </c:txPr>
            <c:showVal val="1"/>
          </c:dLbls>
          <c:cat>
            <c:numRef>
              <c:f>Sheet1!$A$2:$A$15</c:f>
              <c:numCache>
                <c:formatCode>General</c:formatCode>
                <c:ptCount val="14"/>
                <c:pt idx="0">
                  <c:v>1970</c:v>
                </c:pt>
                <c:pt idx="1">
                  <c:v>1975</c:v>
                </c:pt>
                <c:pt idx="2">
                  <c:v>1980</c:v>
                </c:pt>
                <c:pt idx="3">
                  <c:v>1985</c:v>
                </c:pt>
                <c:pt idx="4">
                  <c:v>1990</c:v>
                </c:pt>
                <c:pt idx="5">
                  <c:v>1995</c:v>
                </c:pt>
                <c:pt idx="6">
                  <c:v>2000</c:v>
                </c:pt>
                <c:pt idx="7">
                  <c:v>2005</c:v>
                </c:pt>
                <c:pt idx="8">
                  <c:v>2010</c:v>
                </c:pt>
                <c:pt idx="9">
                  <c:v>2015</c:v>
                </c:pt>
                <c:pt idx="10">
                  <c:v>2020</c:v>
                </c:pt>
                <c:pt idx="11">
                  <c:v>2025</c:v>
                </c:pt>
                <c:pt idx="12">
                  <c:v>2030</c:v>
                </c:pt>
                <c:pt idx="13">
                  <c:v>2035</c:v>
                </c:pt>
              </c:numCache>
            </c:numRef>
          </c:cat>
          <c:val>
            <c:numRef>
              <c:f>Sheet1!$B$2:$B$15</c:f>
              <c:numCache>
                <c:formatCode>#,##0.0</c:formatCode>
                <c:ptCount val="14"/>
                <c:pt idx="0">
                  <c:v>20.398</c:v>
                </c:pt>
                <c:pt idx="1">
                  <c:v>24.864000000000001</c:v>
                </c:pt>
                <c:pt idx="2">
                  <c:v>28.433</c:v>
                </c:pt>
                <c:pt idx="3">
                  <c:v>31.081</c:v>
                </c:pt>
                <c:pt idx="4">
                  <c:v>34.251000000000005</c:v>
                </c:pt>
                <c:pt idx="5">
                  <c:v>37.594000000000001</c:v>
                </c:pt>
                <c:pt idx="6">
                  <c:v>39.688000000000002</c:v>
                </c:pt>
                <c:pt idx="7">
                  <c:v>42.606000000000002</c:v>
                </c:pt>
                <c:pt idx="8">
                  <c:v>47.720000000000013</c:v>
                </c:pt>
                <c:pt idx="9">
                  <c:v>55.629000000000012</c:v>
                </c:pt>
                <c:pt idx="10">
                  <c:v>64.271999999999991</c:v>
                </c:pt>
                <c:pt idx="11">
                  <c:v>73.525999999999982</c:v>
                </c:pt>
                <c:pt idx="12">
                  <c:v>81.482000000000014</c:v>
                </c:pt>
                <c:pt idx="13">
                  <c:v>86.478999999999999</c:v>
                </c:pt>
              </c:numCache>
            </c:numRef>
          </c:val>
        </c:ser>
        <c:gapWidth val="50"/>
        <c:axId val="76040448"/>
        <c:axId val="76042240"/>
      </c:barChart>
      <c:catAx>
        <c:axId val="76040448"/>
        <c:scaling>
          <c:orientation val="minMax"/>
        </c:scaling>
        <c:axPos val="b"/>
        <c:numFmt formatCode="General" sourceLinked="1"/>
        <c:majorTickMark val="none"/>
        <c:tickLblPos val="nextTo"/>
        <c:txPr>
          <a:bodyPr/>
          <a:lstStyle/>
          <a:p>
            <a:pPr>
              <a:defRPr sz="1700" b="0"/>
            </a:pPr>
            <a:endParaRPr lang="en-US"/>
          </a:p>
        </c:txPr>
        <c:crossAx val="76042240"/>
        <c:crosses val="autoZero"/>
        <c:auto val="1"/>
        <c:lblAlgn val="ctr"/>
        <c:lblOffset val="0"/>
      </c:catAx>
      <c:valAx>
        <c:axId val="76042240"/>
        <c:scaling>
          <c:orientation val="minMax"/>
        </c:scaling>
        <c:delete val="1"/>
        <c:axPos val="l"/>
        <c:numFmt formatCode="#,##0.0" sourceLinked="1"/>
        <c:tickLblPos val="none"/>
        <c:crossAx val="76040448"/>
        <c:crosses val="autoZero"/>
        <c:crossBetween val="between"/>
      </c:valAx>
    </c:plotArea>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7.5939798065782313E-2"/>
          <c:y val="0.13212345752140431"/>
          <c:w val="0.84962947199167704"/>
          <c:h val="0.78043053323172851"/>
        </c:manualLayout>
      </c:layout>
      <c:barChart>
        <c:barDir val="col"/>
        <c:grouping val="clustered"/>
        <c:ser>
          <c:idx val="1"/>
          <c:order val="1"/>
          <c:tx>
            <c:strRef>
              <c:f>Sheet1!$C$1</c:f>
              <c:strCache>
                <c:ptCount val="1"/>
                <c:pt idx="0">
                  <c:v>Average annual growth 
in enrollment</c:v>
                </c:pt>
              </c:strCache>
            </c:strRef>
          </c:tx>
          <c:spPr>
            <a:solidFill>
              <a:schemeClr val="accent1"/>
            </a:solidFill>
          </c:spPr>
          <c:dLbls>
            <c:dLbl>
              <c:idx val="5"/>
              <c:layout/>
              <c:dLblPos val="outEnd"/>
              <c:showVal val="1"/>
            </c:dLbl>
            <c:dLbl>
              <c:idx val="15"/>
              <c:layout/>
              <c:dLblPos val="outEnd"/>
              <c:showVal val="1"/>
            </c:dLbl>
            <c:dLbl>
              <c:idx val="25"/>
              <c:layout/>
              <c:dLblPos val="outEnd"/>
              <c:showVal val="1"/>
            </c:dLbl>
            <c:dLbl>
              <c:idx val="35"/>
              <c:layout/>
              <c:dLblPos val="outEnd"/>
              <c:showVal val="1"/>
            </c:dLbl>
            <c:dLbl>
              <c:idx val="45"/>
              <c:layout/>
              <c:dLblPos val="outEnd"/>
              <c:showVal val="1"/>
            </c:dLbl>
            <c:delete val="1"/>
            <c:spPr>
              <a:noFill/>
            </c:spPr>
          </c:dLbls>
          <c:cat>
            <c:numRef>
              <c:f>Sheet1!$A$2:$A$52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Sheet1!$C$2:$C$52</c:f>
              <c:numCache>
                <c:formatCode>0.0%</c:formatCode>
                <c:ptCount val="51"/>
                <c:pt idx="0">
                  <c:v>1.8601056038914942E-2</c:v>
                </c:pt>
                <c:pt idx="1">
                  <c:v>1.8601056038914942E-2</c:v>
                </c:pt>
                <c:pt idx="2">
                  <c:v>1.8601056038914942E-2</c:v>
                </c:pt>
                <c:pt idx="3">
                  <c:v>1.8601056038914942E-2</c:v>
                </c:pt>
                <c:pt idx="4">
                  <c:v>1.8601056038914942E-2</c:v>
                </c:pt>
                <c:pt idx="5">
                  <c:v>1.8601056038914942E-2</c:v>
                </c:pt>
                <c:pt idx="6">
                  <c:v>1.8601056038914942E-2</c:v>
                </c:pt>
                <c:pt idx="7">
                  <c:v>1.8601056038914942E-2</c:v>
                </c:pt>
                <c:pt idx="8">
                  <c:v>1.8601056038914942E-2</c:v>
                </c:pt>
                <c:pt idx="9">
                  <c:v>1.8601056038914942E-2</c:v>
                </c:pt>
                <c:pt idx="10">
                  <c:v>3.0225126770450764E-2</c:v>
                </c:pt>
                <c:pt idx="11">
                  <c:v>3.0225126770450764E-2</c:v>
                </c:pt>
                <c:pt idx="12">
                  <c:v>3.0225126770450764E-2</c:v>
                </c:pt>
                <c:pt idx="13">
                  <c:v>3.0225126770450764E-2</c:v>
                </c:pt>
                <c:pt idx="14">
                  <c:v>3.0225126770450764E-2</c:v>
                </c:pt>
                <c:pt idx="15">
                  <c:v>3.0225126770450764E-2</c:v>
                </c:pt>
                <c:pt idx="16">
                  <c:v>3.0225126770450764E-2</c:v>
                </c:pt>
                <c:pt idx="17">
                  <c:v>3.0225126770450764E-2</c:v>
                </c:pt>
                <c:pt idx="18">
                  <c:v>3.0225126770450764E-2</c:v>
                </c:pt>
                <c:pt idx="19">
                  <c:v>3.0225126770450764E-2</c:v>
                </c:pt>
                <c:pt idx="20">
                  <c:v>2.4009502064500383E-2</c:v>
                </c:pt>
                <c:pt idx="21">
                  <c:v>2.4009502064500383E-2</c:v>
                </c:pt>
                <c:pt idx="22">
                  <c:v>2.4009502064500383E-2</c:v>
                </c:pt>
                <c:pt idx="23">
                  <c:v>2.4009502064500383E-2</c:v>
                </c:pt>
                <c:pt idx="24">
                  <c:v>2.4009502064500383E-2</c:v>
                </c:pt>
                <c:pt idx="25">
                  <c:v>2.4009502064500383E-2</c:v>
                </c:pt>
                <c:pt idx="26">
                  <c:v>2.4009502064500383E-2</c:v>
                </c:pt>
                <c:pt idx="27">
                  <c:v>2.4009502064500383E-2</c:v>
                </c:pt>
                <c:pt idx="28">
                  <c:v>2.4009502064500383E-2</c:v>
                </c:pt>
                <c:pt idx="29">
                  <c:v>2.4009502064500383E-2</c:v>
                </c:pt>
                <c:pt idx="30">
                  <c:v>8.7408564360045293E-3</c:v>
                </c:pt>
                <c:pt idx="31">
                  <c:v>8.7408564360045293E-3</c:v>
                </c:pt>
                <c:pt idx="32">
                  <c:v>8.7408564360045293E-3</c:v>
                </c:pt>
                <c:pt idx="33">
                  <c:v>8.7408564360045293E-3</c:v>
                </c:pt>
                <c:pt idx="34">
                  <c:v>8.7408564360045293E-3</c:v>
                </c:pt>
                <c:pt idx="35">
                  <c:v>8.7408564360045293E-3</c:v>
                </c:pt>
                <c:pt idx="36">
                  <c:v>8.7408564360045293E-3</c:v>
                </c:pt>
                <c:pt idx="37">
                  <c:v>8.7408564360045293E-3</c:v>
                </c:pt>
                <c:pt idx="38">
                  <c:v>8.7408564360045293E-3</c:v>
                </c:pt>
                <c:pt idx="39">
                  <c:v>8.7408564360045293E-3</c:v>
                </c:pt>
                <c:pt idx="40">
                  <c:v>3.8628142855550193E-3</c:v>
                </c:pt>
                <c:pt idx="41">
                  <c:v>3.8628142855550193E-3</c:v>
                </c:pt>
                <c:pt idx="42">
                  <c:v>3.8628142855550193E-3</c:v>
                </c:pt>
                <c:pt idx="43">
                  <c:v>3.8628142855550193E-3</c:v>
                </c:pt>
                <c:pt idx="44">
                  <c:v>3.8628142855550193E-3</c:v>
                </c:pt>
                <c:pt idx="45">
                  <c:v>3.8628142855550193E-3</c:v>
                </c:pt>
                <c:pt idx="46">
                  <c:v>3.8628142855550193E-3</c:v>
                </c:pt>
                <c:pt idx="47">
                  <c:v>3.8628142855550193E-3</c:v>
                </c:pt>
                <c:pt idx="48">
                  <c:v>3.8628142855550193E-3</c:v>
                </c:pt>
                <c:pt idx="49">
                  <c:v>3.8628142855550193E-3</c:v>
                </c:pt>
              </c:numCache>
            </c:numRef>
          </c:val>
        </c:ser>
        <c:gapWidth val="0"/>
        <c:axId val="83577472"/>
        <c:axId val="83575936"/>
      </c:barChart>
      <c:lineChart>
        <c:grouping val="standard"/>
        <c:ser>
          <c:idx val="0"/>
          <c:order val="0"/>
          <c:tx>
            <c:strRef>
              <c:f>Sheet1!$B$1</c:f>
              <c:strCache>
                <c:ptCount val="1"/>
                <c:pt idx="0">
                  <c:v>Medicare enrollment 
(in millions)</c:v>
                </c:pt>
              </c:strCache>
            </c:strRef>
          </c:tx>
          <c:spPr>
            <a:ln w="57150">
              <a:solidFill>
                <a:schemeClr val="accent4"/>
              </a:solidFill>
            </a:ln>
          </c:spPr>
          <c:marker>
            <c:symbol val="none"/>
          </c:marker>
          <c:dPt>
            <c:idx val="0"/>
            <c:marker>
              <c:symbol val="diamond"/>
              <c:size val="12"/>
            </c:marker>
          </c:dPt>
          <c:dPt>
            <c:idx val="10"/>
            <c:marker>
              <c:symbol val="diamond"/>
              <c:size val="12"/>
            </c:marker>
          </c:dPt>
          <c:dPt>
            <c:idx val="20"/>
            <c:marker>
              <c:symbol val="diamond"/>
              <c:size val="12"/>
            </c:marker>
          </c:dPt>
          <c:dPt>
            <c:idx val="30"/>
            <c:marker>
              <c:symbol val="diamond"/>
              <c:size val="12"/>
            </c:marker>
          </c:dPt>
          <c:dPt>
            <c:idx val="40"/>
            <c:marker>
              <c:symbol val="diamond"/>
              <c:size val="12"/>
            </c:marker>
          </c:dPt>
          <c:dPt>
            <c:idx val="50"/>
            <c:marker>
              <c:symbol val="diamond"/>
              <c:size val="12"/>
            </c:marker>
          </c:dPt>
          <c:dLbls>
            <c:dLbl>
              <c:idx val="0"/>
              <c:layout>
                <c:manualLayout>
                  <c:x val="-2.007885838594501E-2"/>
                  <c:y val="-4.7909960267345973E-2"/>
                </c:manualLayout>
              </c:layout>
              <c:dLblPos val="r"/>
              <c:showVal val="1"/>
            </c:dLbl>
            <c:dLbl>
              <c:idx val="10"/>
              <c:layout/>
              <c:dLblPos val="t"/>
              <c:showVal val="1"/>
            </c:dLbl>
            <c:dLbl>
              <c:idx val="20"/>
              <c:layout/>
              <c:dLblPos val="t"/>
              <c:showVal val="1"/>
            </c:dLbl>
            <c:dLbl>
              <c:idx val="30"/>
              <c:layout/>
              <c:dLblPos val="t"/>
              <c:showVal val="1"/>
            </c:dLbl>
            <c:dLbl>
              <c:idx val="40"/>
              <c:layout/>
              <c:dLblPos val="t"/>
              <c:showVal val="1"/>
            </c:dLbl>
            <c:dLbl>
              <c:idx val="50"/>
              <c:layout>
                <c:manualLayout>
                  <c:x val="-7.037915868624528E-2"/>
                  <c:y val="-4.8337257068033525E-2"/>
                </c:manualLayout>
              </c:layout>
              <c:dLblPos val="r"/>
              <c:showVal val="1"/>
            </c:dLbl>
            <c:delete val="1"/>
            <c:numFmt formatCode="#,##0.0" sourceLinked="0"/>
            <c:dLblPos val="t"/>
          </c:dLbls>
          <c:cat>
            <c:numRef>
              <c:f>Sheet1!$A$2:$A$52</c:f>
              <c:numCache>
                <c:formatCode>General</c:formatCode>
                <c:ptCount val="5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pt idx="23">
                  <c:v>2023</c:v>
                </c:pt>
                <c:pt idx="24">
                  <c:v>2024</c:v>
                </c:pt>
                <c:pt idx="25">
                  <c:v>2025</c:v>
                </c:pt>
                <c:pt idx="26">
                  <c:v>2026</c:v>
                </c:pt>
                <c:pt idx="27">
                  <c:v>2027</c:v>
                </c:pt>
                <c:pt idx="28">
                  <c:v>2028</c:v>
                </c:pt>
                <c:pt idx="29">
                  <c:v>2029</c:v>
                </c:pt>
                <c:pt idx="30">
                  <c:v>2030</c:v>
                </c:pt>
                <c:pt idx="31">
                  <c:v>2031</c:v>
                </c:pt>
                <c:pt idx="32">
                  <c:v>2032</c:v>
                </c:pt>
                <c:pt idx="33">
                  <c:v>2033</c:v>
                </c:pt>
                <c:pt idx="34">
                  <c:v>2034</c:v>
                </c:pt>
                <c:pt idx="35">
                  <c:v>2035</c:v>
                </c:pt>
                <c:pt idx="36">
                  <c:v>2036</c:v>
                </c:pt>
                <c:pt idx="37">
                  <c:v>2037</c:v>
                </c:pt>
                <c:pt idx="38">
                  <c:v>2038</c:v>
                </c:pt>
                <c:pt idx="39">
                  <c:v>2039</c:v>
                </c:pt>
                <c:pt idx="40">
                  <c:v>2040</c:v>
                </c:pt>
                <c:pt idx="41">
                  <c:v>2041</c:v>
                </c:pt>
                <c:pt idx="42">
                  <c:v>2042</c:v>
                </c:pt>
                <c:pt idx="43">
                  <c:v>2043</c:v>
                </c:pt>
                <c:pt idx="44">
                  <c:v>2044</c:v>
                </c:pt>
                <c:pt idx="45">
                  <c:v>2045</c:v>
                </c:pt>
                <c:pt idx="46">
                  <c:v>2046</c:v>
                </c:pt>
                <c:pt idx="47">
                  <c:v>2047</c:v>
                </c:pt>
                <c:pt idx="48">
                  <c:v>2048</c:v>
                </c:pt>
                <c:pt idx="49">
                  <c:v>2049</c:v>
                </c:pt>
                <c:pt idx="50">
                  <c:v>2050</c:v>
                </c:pt>
              </c:numCache>
            </c:numRef>
          </c:cat>
          <c:val>
            <c:numRef>
              <c:f>Sheet1!$B$2:$B$52</c:f>
              <c:numCache>
                <c:formatCode>#,##0.0</c:formatCode>
                <c:ptCount val="51"/>
                <c:pt idx="0">
                  <c:v>39.688000000000002</c:v>
                </c:pt>
                <c:pt idx="1">
                  <c:v>40.103000000000002</c:v>
                </c:pt>
                <c:pt idx="2">
                  <c:v>40.508000000000003</c:v>
                </c:pt>
                <c:pt idx="3">
                  <c:v>41.188000000000002</c:v>
                </c:pt>
                <c:pt idx="4">
                  <c:v>41.902000000000001</c:v>
                </c:pt>
                <c:pt idx="5">
                  <c:v>42.606000000000002</c:v>
                </c:pt>
                <c:pt idx="6">
                  <c:v>43.436</c:v>
                </c:pt>
                <c:pt idx="7">
                  <c:v>44.368000000000002</c:v>
                </c:pt>
                <c:pt idx="8">
                  <c:v>45.5</c:v>
                </c:pt>
                <c:pt idx="9">
                  <c:v>46.604000000000006</c:v>
                </c:pt>
                <c:pt idx="10">
                  <c:v>47.720000000000013</c:v>
                </c:pt>
                <c:pt idx="11">
                  <c:v>48.883999999999993</c:v>
                </c:pt>
                <c:pt idx="12">
                  <c:v>50.655000000000001</c:v>
                </c:pt>
                <c:pt idx="13">
                  <c:v>52.294000000000011</c:v>
                </c:pt>
                <c:pt idx="14">
                  <c:v>53.961000000000006</c:v>
                </c:pt>
                <c:pt idx="15">
                  <c:v>55.629000000000012</c:v>
                </c:pt>
                <c:pt idx="16">
                  <c:v>57.289000000000001</c:v>
                </c:pt>
                <c:pt idx="17">
                  <c:v>58.986999999999995</c:v>
                </c:pt>
                <c:pt idx="18">
                  <c:v>60.713000000000001</c:v>
                </c:pt>
                <c:pt idx="19">
                  <c:v>62.469000000000001</c:v>
                </c:pt>
                <c:pt idx="20">
                  <c:v>64.271999999999991</c:v>
                </c:pt>
                <c:pt idx="21">
                  <c:v>66.10499999999999</c:v>
                </c:pt>
                <c:pt idx="22">
                  <c:v>67.974999999999994</c:v>
                </c:pt>
                <c:pt idx="23">
                  <c:v>69.85899999999998</c:v>
                </c:pt>
                <c:pt idx="24">
                  <c:v>71.703999999999994</c:v>
                </c:pt>
                <c:pt idx="25">
                  <c:v>73.525999999999982</c:v>
                </c:pt>
                <c:pt idx="26">
                  <c:v>75.304000000000002</c:v>
                </c:pt>
                <c:pt idx="27">
                  <c:v>77.001000000000005</c:v>
                </c:pt>
                <c:pt idx="28">
                  <c:v>78.614999999999995</c:v>
                </c:pt>
                <c:pt idx="29">
                  <c:v>80.126999999999981</c:v>
                </c:pt>
                <c:pt idx="30">
                  <c:v>81.482000000000014</c:v>
                </c:pt>
                <c:pt idx="31">
                  <c:v>82.644000000000005</c:v>
                </c:pt>
                <c:pt idx="32">
                  <c:v>83.668999999999983</c:v>
                </c:pt>
                <c:pt idx="33">
                  <c:v>84.620999999999981</c:v>
                </c:pt>
                <c:pt idx="34">
                  <c:v>85.552999999999983</c:v>
                </c:pt>
                <c:pt idx="35">
                  <c:v>86.478999999999999</c:v>
                </c:pt>
                <c:pt idx="36">
                  <c:v>87.321999999999989</c:v>
                </c:pt>
                <c:pt idx="37">
                  <c:v>87.955000000000013</c:v>
                </c:pt>
                <c:pt idx="38">
                  <c:v>88.35499999999999</c:v>
                </c:pt>
                <c:pt idx="39">
                  <c:v>88.644999999999996</c:v>
                </c:pt>
                <c:pt idx="40">
                  <c:v>88.891000000000005</c:v>
                </c:pt>
                <c:pt idx="41">
                  <c:v>89.117000000000004</c:v>
                </c:pt>
                <c:pt idx="42">
                  <c:v>89.353999999999999</c:v>
                </c:pt>
                <c:pt idx="43">
                  <c:v>89.631999999999991</c:v>
                </c:pt>
                <c:pt idx="44">
                  <c:v>89.960000000000022</c:v>
                </c:pt>
                <c:pt idx="45">
                  <c:v>90.35299999999998</c:v>
                </c:pt>
                <c:pt idx="46">
                  <c:v>90.766000000000005</c:v>
                </c:pt>
                <c:pt idx="47">
                  <c:v>91.188999999999979</c:v>
                </c:pt>
                <c:pt idx="48">
                  <c:v>91.595000000000013</c:v>
                </c:pt>
                <c:pt idx="49">
                  <c:v>91.982000000000014</c:v>
                </c:pt>
                <c:pt idx="50">
                  <c:v>92.384999999999991</c:v>
                </c:pt>
              </c:numCache>
            </c:numRef>
          </c:val>
          <c:smooth val="1"/>
        </c:ser>
        <c:marker val="1"/>
        <c:axId val="83343232"/>
        <c:axId val="83344768"/>
      </c:lineChart>
      <c:catAx>
        <c:axId val="83343232"/>
        <c:scaling>
          <c:orientation val="minMax"/>
        </c:scaling>
        <c:axPos val="b"/>
        <c:numFmt formatCode="General" sourceLinked="1"/>
        <c:tickLblPos val="nextTo"/>
        <c:crossAx val="83344768"/>
        <c:crosses val="autoZero"/>
        <c:auto val="1"/>
        <c:lblAlgn val="ctr"/>
        <c:lblOffset val="0"/>
        <c:tickLblSkip val="10"/>
        <c:tickMarkSkip val="5"/>
      </c:catAx>
      <c:valAx>
        <c:axId val="83344768"/>
        <c:scaling>
          <c:orientation val="minMax"/>
        </c:scaling>
        <c:axPos val="l"/>
        <c:majorGridlines>
          <c:spPr>
            <a:ln>
              <a:noFill/>
            </a:ln>
          </c:spPr>
        </c:majorGridlines>
        <c:numFmt formatCode="#,##0" sourceLinked="0"/>
        <c:tickLblPos val="nextTo"/>
        <c:crossAx val="83343232"/>
        <c:crosses val="autoZero"/>
        <c:crossBetween val="between"/>
      </c:valAx>
      <c:valAx>
        <c:axId val="83575936"/>
        <c:scaling>
          <c:orientation val="minMax"/>
          <c:max val="0.1"/>
          <c:min val="0"/>
        </c:scaling>
        <c:axPos val="r"/>
        <c:numFmt formatCode="0%" sourceLinked="0"/>
        <c:tickLblPos val="nextTo"/>
        <c:crossAx val="83577472"/>
        <c:crosses val="max"/>
        <c:crossBetween val="between"/>
        <c:majorUnit val="1.0000000000000005E-2"/>
      </c:valAx>
      <c:catAx>
        <c:axId val="83577472"/>
        <c:scaling>
          <c:orientation val="minMax"/>
        </c:scaling>
        <c:delete val="1"/>
        <c:axPos val="b"/>
        <c:numFmt formatCode="General" sourceLinked="1"/>
        <c:tickLblPos val="none"/>
        <c:crossAx val="83575936"/>
        <c:crossesAt val="0"/>
        <c:auto val="1"/>
        <c:lblAlgn val="ctr"/>
        <c:lblOffset val="100"/>
      </c:catAx>
    </c:plotArea>
    <c:plotVisOnly val="1"/>
    <c:dispBlanksAs val="span"/>
  </c:chart>
  <c:txPr>
    <a:bodyPr/>
    <a:lstStyle/>
    <a:p>
      <a:pPr>
        <a:defRPr sz="1800">
          <a:solidFill>
            <a:schemeClr val="tx1"/>
          </a:solidFill>
          <a:latin typeface="+mj-lt"/>
          <a:cs typeface="Calibri"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stacked"/>
        <c:ser>
          <c:idx val="0"/>
          <c:order val="0"/>
          <c:tx>
            <c:strRef>
              <c:f>Sheet1!$A$2</c:f>
              <c:strCache>
                <c:ptCount val="1"/>
                <c:pt idx="0">
                  <c:v>Projected number of years to insolvency</c:v>
                </c:pt>
              </c:strCache>
            </c:strRef>
          </c:tx>
          <c:dLbls>
            <c:txPr>
              <a:bodyPr/>
              <a:lstStyle/>
              <a:p>
                <a:pPr>
                  <a:lnSpc>
                    <a:spcPct val="85000"/>
                  </a:lnSpc>
                  <a:defRPr sz="1300" b="1">
                    <a:solidFill>
                      <a:schemeClr val="bg1"/>
                    </a:solidFill>
                  </a:defRPr>
                </a:pPr>
                <a:endParaRPr lang="en-US"/>
              </a:p>
            </c:txPr>
            <c:showVal val="1"/>
          </c:dLbls>
          <c:cat>
            <c:strRef>
              <c:f>Sheet1!$B$1:$AA$1</c:f>
              <c:strCache>
                <c:ptCount val="26"/>
                <c:pt idx="0">
                  <c:v>2013</c:v>
                </c:pt>
                <c:pt idx="1">
                  <c:v>2012</c:v>
                </c:pt>
                <c:pt idx="2">
                  <c:v>2011</c:v>
                </c:pt>
                <c:pt idx="3">
                  <c:v>2010</c:v>
                </c:pt>
                <c:pt idx="4">
                  <c:v>2009</c:v>
                </c:pt>
                <c:pt idx="5">
                  <c:v>2008</c:v>
                </c:pt>
                <c:pt idx="6">
                  <c:v>2007</c:v>
                </c:pt>
                <c:pt idx="7">
                  <c:v>2006</c:v>
                </c:pt>
                <c:pt idx="8">
                  <c:v>2005</c:v>
                </c:pt>
                <c:pt idx="9">
                  <c:v>2004</c:v>
                </c:pt>
                <c:pt idx="10">
                  <c:v>2003</c:v>
                </c:pt>
                <c:pt idx="11">
                  <c:v>2002</c:v>
                </c:pt>
                <c:pt idx="12">
                  <c:v>2001</c:v>
                </c:pt>
                <c:pt idx="13">
                  <c:v>2000</c:v>
                </c:pt>
                <c:pt idx="14">
                  <c:v>1999</c:v>
                </c:pt>
                <c:pt idx="15">
                  <c:v>1998</c:v>
                </c:pt>
                <c:pt idx="16">
                  <c:v>1997</c:v>
                </c:pt>
                <c:pt idx="17">
                  <c:v>1996</c:v>
                </c:pt>
                <c:pt idx="18">
                  <c:v>1995</c:v>
                </c:pt>
                <c:pt idx="19">
                  <c:v>1994</c:v>
                </c:pt>
                <c:pt idx="20">
                  <c:v>1993</c:v>
                </c:pt>
                <c:pt idx="21">
                  <c:v>1992</c:v>
                </c:pt>
                <c:pt idx="22">
                  <c:v>1991</c:v>
                </c:pt>
                <c:pt idx="23">
                  <c:v>1990</c:v>
                </c:pt>
                <c:pt idx="24">
                  <c:v>1980</c:v>
                </c:pt>
                <c:pt idx="25">
                  <c:v>1970</c:v>
                </c:pt>
              </c:strCache>
            </c:strRef>
          </c:cat>
          <c:val>
            <c:numRef>
              <c:f>Sheet1!$B$2:$AA$2</c:f>
              <c:numCache>
                <c:formatCode>General</c:formatCode>
                <c:ptCount val="26"/>
                <c:pt idx="0">
                  <c:v>13</c:v>
                </c:pt>
                <c:pt idx="1">
                  <c:v>12</c:v>
                </c:pt>
                <c:pt idx="2">
                  <c:v>13</c:v>
                </c:pt>
                <c:pt idx="3">
                  <c:v>19</c:v>
                </c:pt>
                <c:pt idx="4">
                  <c:v>8</c:v>
                </c:pt>
                <c:pt idx="5">
                  <c:v>11</c:v>
                </c:pt>
                <c:pt idx="6">
                  <c:v>12</c:v>
                </c:pt>
                <c:pt idx="7">
                  <c:v>12</c:v>
                </c:pt>
                <c:pt idx="8">
                  <c:v>15</c:v>
                </c:pt>
                <c:pt idx="9">
                  <c:v>15</c:v>
                </c:pt>
                <c:pt idx="10">
                  <c:v>23</c:v>
                </c:pt>
                <c:pt idx="11">
                  <c:v>28</c:v>
                </c:pt>
                <c:pt idx="12">
                  <c:v>28</c:v>
                </c:pt>
                <c:pt idx="13">
                  <c:v>25</c:v>
                </c:pt>
                <c:pt idx="14">
                  <c:v>16</c:v>
                </c:pt>
                <c:pt idx="15">
                  <c:v>10</c:v>
                </c:pt>
                <c:pt idx="16">
                  <c:v>4</c:v>
                </c:pt>
                <c:pt idx="17">
                  <c:v>5</c:v>
                </c:pt>
                <c:pt idx="18">
                  <c:v>6</c:v>
                </c:pt>
                <c:pt idx="19">
                  <c:v>7</c:v>
                </c:pt>
                <c:pt idx="20">
                  <c:v>6</c:v>
                </c:pt>
                <c:pt idx="21">
                  <c:v>10</c:v>
                </c:pt>
                <c:pt idx="22">
                  <c:v>14</c:v>
                </c:pt>
                <c:pt idx="23">
                  <c:v>13</c:v>
                </c:pt>
                <c:pt idx="24">
                  <c:v>14</c:v>
                </c:pt>
                <c:pt idx="25">
                  <c:v>2</c:v>
                </c:pt>
              </c:numCache>
            </c:numRef>
          </c:val>
        </c:ser>
        <c:ser>
          <c:idx val="1"/>
          <c:order val="1"/>
          <c:tx>
            <c:strRef>
              <c:f>Sheet1!$A$3</c:f>
              <c:strCache>
                <c:ptCount val="1"/>
                <c:pt idx="0">
                  <c:v>Projected year of insolvency</c:v>
                </c:pt>
              </c:strCache>
            </c:strRef>
          </c:tx>
          <c:spPr>
            <a:noFill/>
          </c:spPr>
          <c:dLbls>
            <c:txPr>
              <a:bodyPr/>
              <a:lstStyle/>
              <a:p>
                <a:pPr>
                  <a:lnSpc>
                    <a:spcPct val="85000"/>
                  </a:lnSpc>
                  <a:defRPr sz="1300"/>
                </a:pPr>
                <a:endParaRPr lang="en-US"/>
              </a:p>
            </c:txPr>
            <c:dLblPos val="inBase"/>
            <c:showVal val="1"/>
          </c:dLbls>
          <c:cat>
            <c:strRef>
              <c:f>Sheet1!$B$1:$AA$1</c:f>
              <c:strCache>
                <c:ptCount val="26"/>
                <c:pt idx="0">
                  <c:v>2013</c:v>
                </c:pt>
                <c:pt idx="1">
                  <c:v>2012</c:v>
                </c:pt>
                <c:pt idx="2">
                  <c:v>2011</c:v>
                </c:pt>
                <c:pt idx="3">
                  <c:v>2010</c:v>
                </c:pt>
                <c:pt idx="4">
                  <c:v>2009</c:v>
                </c:pt>
                <c:pt idx="5">
                  <c:v>2008</c:v>
                </c:pt>
                <c:pt idx="6">
                  <c:v>2007</c:v>
                </c:pt>
                <c:pt idx="7">
                  <c:v>2006</c:v>
                </c:pt>
                <c:pt idx="8">
                  <c:v>2005</c:v>
                </c:pt>
                <c:pt idx="9">
                  <c:v>2004</c:v>
                </c:pt>
                <c:pt idx="10">
                  <c:v>2003</c:v>
                </c:pt>
                <c:pt idx="11">
                  <c:v>2002</c:v>
                </c:pt>
                <c:pt idx="12">
                  <c:v>2001</c:v>
                </c:pt>
                <c:pt idx="13">
                  <c:v>2000</c:v>
                </c:pt>
                <c:pt idx="14">
                  <c:v>1999</c:v>
                </c:pt>
                <c:pt idx="15">
                  <c:v>1998</c:v>
                </c:pt>
                <c:pt idx="16">
                  <c:v>1997</c:v>
                </c:pt>
                <c:pt idx="17">
                  <c:v>1996</c:v>
                </c:pt>
                <c:pt idx="18">
                  <c:v>1995</c:v>
                </c:pt>
                <c:pt idx="19">
                  <c:v>1994</c:v>
                </c:pt>
                <c:pt idx="20">
                  <c:v>1993</c:v>
                </c:pt>
                <c:pt idx="21">
                  <c:v>1992</c:v>
                </c:pt>
                <c:pt idx="22">
                  <c:v>1991</c:v>
                </c:pt>
                <c:pt idx="23">
                  <c:v>1990</c:v>
                </c:pt>
                <c:pt idx="24">
                  <c:v>1980</c:v>
                </c:pt>
                <c:pt idx="25">
                  <c:v>1970</c:v>
                </c:pt>
              </c:strCache>
            </c:strRef>
          </c:cat>
          <c:val>
            <c:numRef>
              <c:f>Sheet1!$B$3:$AA$3</c:f>
              <c:numCache>
                <c:formatCode>General</c:formatCode>
                <c:ptCount val="26"/>
                <c:pt idx="0">
                  <c:v>2026</c:v>
                </c:pt>
                <c:pt idx="1">
                  <c:v>2024</c:v>
                </c:pt>
                <c:pt idx="2">
                  <c:v>2024</c:v>
                </c:pt>
                <c:pt idx="3">
                  <c:v>2029</c:v>
                </c:pt>
                <c:pt idx="4">
                  <c:v>2017</c:v>
                </c:pt>
                <c:pt idx="5">
                  <c:v>2019</c:v>
                </c:pt>
                <c:pt idx="6">
                  <c:v>2019</c:v>
                </c:pt>
                <c:pt idx="7">
                  <c:v>2018</c:v>
                </c:pt>
                <c:pt idx="8">
                  <c:v>2020</c:v>
                </c:pt>
                <c:pt idx="9">
                  <c:v>2019</c:v>
                </c:pt>
                <c:pt idx="10">
                  <c:v>2026</c:v>
                </c:pt>
                <c:pt idx="11">
                  <c:v>2030</c:v>
                </c:pt>
                <c:pt idx="12">
                  <c:v>2029</c:v>
                </c:pt>
                <c:pt idx="13">
                  <c:v>2025</c:v>
                </c:pt>
                <c:pt idx="14">
                  <c:v>2015</c:v>
                </c:pt>
                <c:pt idx="15">
                  <c:v>2008</c:v>
                </c:pt>
                <c:pt idx="16">
                  <c:v>2001</c:v>
                </c:pt>
                <c:pt idx="17">
                  <c:v>2001</c:v>
                </c:pt>
                <c:pt idx="18">
                  <c:v>2001</c:v>
                </c:pt>
                <c:pt idx="19">
                  <c:v>2001</c:v>
                </c:pt>
                <c:pt idx="20">
                  <c:v>1999</c:v>
                </c:pt>
                <c:pt idx="21">
                  <c:v>2002</c:v>
                </c:pt>
                <c:pt idx="22">
                  <c:v>2005</c:v>
                </c:pt>
                <c:pt idx="23">
                  <c:v>2003</c:v>
                </c:pt>
                <c:pt idx="24">
                  <c:v>1994</c:v>
                </c:pt>
                <c:pt idx="25">
                  <c:v>1972</c:v>
                </c:pt>
              </c:numCache>
            </c:numRef>
          </c:val>
        </c:ser>
        <c:gapWidth val="25"/>
        <c:overlap val="100"/>
        <c:axId val="76295552"/>
        <c:axId val="76551296"/>
      </c:barChart>
      <c:catAx>
        <c:axId val="76295552"/>
        <c:scaling>
          <c:orientation val="minMax"/>
        </c:scaling>
        <c:axPos val="l"/>
        <c:majorTickMark val="none"/>
        <c:tickLblPos val="nextTo"/>
        <c:txPr>
          <a:bodyPr/>
          <a:lstStyle/>
          <a:p>
            <a:pPr>
              <a:lnSpc>
                <a:spcPct val="85000"/>
              </a:lnSpc>
              <a:defRPr sz="1300"/>
            </a:pPr>
            <a:endParaRPr lang="en-US"/>
          </a:p>
        </c:txPr>
        <c:crossAx val="76551296"/>
        <c:crosses val="autoZero"/>
        <c:auto val="1"/>
        <c:lblAlgn val="ctr"/>
        <c:lblOffset val="100"/>
      </c:catAx>
      <c:valAx>
        <c:axId val="76551296"/>
        <c:scaling>
          <c:orientation val="minMax"/>
          <c:max val="30"/>
          <c:min val="0"/>
        </c:scaling>
        <c:delete val="1"/>
        <c:axPos val="b"/>
        <c:numFmt formatCode="General" sourceLinked="1"/>
        <c:tickLblPos val="none"/>
        <c:crossAx val="76295552"/>
        <c:crosses val="autoZero"/>
        <c:crossBetween val="between"/>
      </c:valAx>
    </c:plotArea>
    <c:plotVisOnly val="1"/>
    <c:dispBlanksAs val="gap"/>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Sheet1!$A$2</c:f>
              <c:strCache>
                <c:ptCount val="1"/>
                <c:pt idx="0">
                  <c:v>Total healthcare OOP</c:v>
                </c:pt>
              </c:strCache>
            </c:strRef>
          </c:tx>
          <c:spPr>
            <a:ln>
              <a:solidFill>
                <a:schemeClr val="tx2"/>
              </a:solidFill>
            </a:ln>
          </c:spPr>
          <c:marker>
            <c:spPr>
              <a:solidFill>
                <a:schemeClr val="tx2"/>
              </a:solidFill>
              <a:ln>
                <a:solidFill>
                  <a:schemeClr val="tx2"/>
                </a:solidFill>
              </a:ln>
            </c:spPr>
          </c:marker>
          <c:dLbls>
            <c:txPr>
              <a:bodyPr/>
              <a:lstStyle/>
              <a:p>
                <a:pPr>
                  <a:defRPr sz="1600"/>
                </a:pPr>
                <a:endParaRPr lang="en-US"/>
              </a:p>
            </c:txPr>
            <c:dLblPos val="t"/>
            <c:showVal val="1"/>
          </c:dLbls>
          <c:cat>
            <c:strRef>
              <c:f>Sheet1!$B$1:$K$1</c:f>
              <c:strCache>
                <c:ptCount val="10"/>
                <c:pt idx="0">
                  <c:v>1997</c:v>
                </c:pt>
                <c:pt idx="1">
                  <c:v>1998</c:v>
                </c:pt>
                <c:pt idx="2">
                  <c:v>1999</c:v>
                </c:pt>
                <c:pt idx="3">
                  <c:v>2000</c:v>
                </c:pt>
                <c:pt idx="4">
                  <c:v>2001</c:v>
                </c:pt>
                <c:pt idx="5">
                  <c:v>2002</c:v>
                </c:pt>
                <c:pt idx="6">
                  <c:v>2003</c:v>
                </c:pt>
                <c:pt idx="7">
                  <c:v>2004</c:v>
                </c:pt>
                <c:pt idx="8">
                  <c:v>2005</c:v>
                </c:pt>
                <c:pt idx="9">
                  <c:v>2006</c:v>
                </c:pt>
              </c:strCache>
            </c:strRef>
          </c:cat>
          <c:val>
            <c:numRef>
              <c:f>Sheet1!$B$2:$K$2</c:f>
              <c:numCache>
                <c:formatCode>0.0%</c:formatCode>
                <c:ptCount val="10"/>
                <c:pt idx="0">
                  <c:v>0.11920000000000004</c:v>
                </c:pt>
                <c:pt idx="1">
                  <c:v>0.1178</c:v>
                </c:pt>
                <c:pt idx="2">
                  <c:v>0.1198</c:v>
                </c:pt>
                <c:pt idx="3">
                  <c:v>0.12809999999999999</c:v>
                </c:pt>
                <c:pt idx="4">
                  <c:v>0.1396</c:v>
                </c:pt>
                <c:pt idx="5">
                  <c:v>0.14920000000000008</c:v>
                </c:pt>
                <c:pt idx="6">
                  <c:v>0.15510000000000004</c:v>
                </c:pt>
                <c:pt idx="7">
                  <c:v>0.15580000000000008</c:v>
                </c:pt>
                <c:pt idx="8">
                  <c:v>0.15640000000000012</c:v>
                </c:pt>
                <c:pt idx="9">
                  <c:v>0.16220000000000001</c:v>
                </c:pt>
              </c:numCache>
            </c:numRef>
          </c:val>
        </c:ser>
        <c:ser>
          <c:idx val="1"/>
          <c:order val="1"/>
          <c:tx>
            <c:strRef>
              <c:f>Sheet1!$A$3</c:f>
              <c:strCache>
                <c:ptCount val="1"/>
                <c:pt idx="0">
                  <c:v>Premium OOP</c:v>
                </c:pt>
              </c:strCache>
            </c:strRef>
          </c:tx>
          <c:spPr>
            <a:ln>
              <a:solidFill>
                <a:schemeClr val="accent1"/>
              </a:solidFill>
            </a:ln>
          </c:spPr>
          <c:marker>
            <c:spPr>
              <a:solidFill>
                <a:schemeClr val="accent1"/>
              </a:solidFill>
              <a:ln>
                <a:solidFill>
                  <a:schemeClr val="accent1"/>
                </a:solidFill>
              </a:ln>
            </c:spPr>
          </c:marker>
          <c:dLbls>
            <c:txPr>
              <a:bodyPr/>
              <a:lstStyle/>
              <a:p>
                <a:pPr>
                  <a:defRPr sz="1400"/>
                </a:pPr>
                <a:endParaRPr lang="en-US"/>
              </a:p>
            </c:txPr>
            <c:dLblPos val="t"/>
            <c:showVal val="1"/>
          </c:dLbls>
          <c:cat>
            <c:strRef>
              <c:f>Sheet1!$B$1:$K$1</c:f>
              <c:strCache>
                <c:ptCount val="10"/>
                <c:pt idx="0">
                  <c:v>1997</c:v>
                </c:pt>
                <c:pt idx="1">
                  <c:v>1998</c:v>
                </c:pt>
                <c:pt idx="2">
                  <c:v>1999</c:v>
                </c:pt>
                <c:pt idx="3">
                  <c:v>2000</c:v>
                </c:pt>
                <c:pt idx="4">
                  <c:v>2001</c:v>
                </c:pt>
                <c:pt idx="5">
                  <c:v>2002</c:v>
                </c:pt>
                <c:pt idx="6">
                  <c:v>2003</c:v>
                </c:pt>
                <c:pt idx="7">
                  <c:v>2004</c:v>
                </c:pt>
                <c:pt idx="8">
                  <c:v>2005</c:v>
                </c:pt>
                <c:pt idx="9">
                  <c:v>2006</c:v>
                </c:pt>
              </c:strCache>
            </c:strRef>
          </c:cat>
          <c:val>
            <c:numRef>
              <c:f>Sheet1!$B$3:$K$3</c:f>
              <c:numCache>
                <c:formatCode>0.0%</c:formatCode>
                <c:ptCount val="10"/>
                <c:pt idx="0">
                  <c:v>5.4800000000000029E-2</c:v>
                </c:pt>
                <c:pt idx="1">
                  <c:v>5.3199999999999997E-2</c:v>
                </c:pt>
                <c:pt idx="2">
                  <c:v>5.3499999999999999E-2</c:v>
                </c:pt>
                <c:pt idx="3">
                  <c:v>5.4600000000000003E-2</c:v>
                </c:pt>
                <c:pt idx="4">
                  <c:v>6.0000000000000026E-2</c:v>
                </c:pt>
                <c:pt idx="5">
                  <c:v>6.4600000000000019E-2</c:v>
                </c:pt>
                <c:pt idx="6">
                  <c:v>6.7100000000000021E-2</c:v>
                </c:pt>
                <c:pt idx="7">
                  <c:v>6.8699999999999997E-2</c:v>
                </c:pt>
                <c:pt idx="8">
                  <c:v>7.3800000000000004E-2</c:v>
                </c:pt>
                <c:pt idx="9">
                  <c:v>7.9699354799999997E-2</c:v>
                </c:pt>
              </c:numCache>
            </c:numRef>
          </c:val>
        </c:ser>
        <c:ser>
          <c:idx val="2"/>
          <c:order val="2"/>
          <c:tx>
            <c:strRef>
              <c:f>Sheet1!$A$4</c:f>
              <c:strCache>
                <c:ptCount val="1"/>
                <c:pt idx="0">
                  <c:v>Non-premium OOP</c:v>
                </c:pt>
              </c:strCache>
            </c:strRef>
          </c:tx>
          <c:spPr>
            <a:ln>
              <a:solidFill>
                <a:schemeClr val="accent4"/>
              </a:solidFill>
            </a:ln>
          </c:spPr>
          <c:marker>
            <c:spPr>
              <a:solidFill>
                <a:schemeClr val="accent4"/>
              </a:solidFill>
              <a:ln>
                <a:solidFill>
                  <a:schemeClr val="accent4"/>
                </a:solidFill>
              </a:ln>
            </c:spPr>
          </c:marker>
          <c:dLbls>
            <c:txPr>
              <a:bodyPr/>
              <a:lstStyle/>
              <a:p>
                <a:pPr>
                  <a:defRPr sz="1400"/>
                </a:pPr>
                <a:endParaRPr lang="en-US"/>
              </a:p>
            </c:txPr>
            <c:dLblPos val="b"/>
            <c:showVal val="1"/>
          </c:dLbls>
          <c:cat>
            <c:strRef>
              <c:f>Sheet1!$B$1:$K$1</c:f>
              <c:strCache>
                <c:ptCount val="10"/>
                <c:pt idx="0">
                  <c:v>1997</c:v>
                </c:pt>
                <c:pt idx="1">
                  <c:v>1998</c:v>
                </c:pt>
                <c:pt idx="2">
                  <c:v>1999</c:v>
                </c:pt>
                <c:pt idx="3">
                  <c:v>2000</c:v>
                </c:pt>
                <c:pt idx="4">
                  <c:v>2001</c:v>
                </c:pt>
                <c:pt idx="5">
                  <c:v>2002</c:v>
                </c:pt>
                <c:pt idx="6">
                  <c:v>2003</c:v>
                </c:pt>
                <c:pt idx="7">
                  <c:v>2004</c:v>
                </c:pt>
                <c:pt idx="8">
                  <c:v>2005</c:v>
                </c:pt>
                <c:pt idx="9">
                  <c:v>2006</c:v>
                </c:pt>
              </c:strCache>
            </c:strRef>
          </c:cat>
          <c:val>
            <c:numRef>
              <c:f>Sheet1!$B$4:$K$4</c:f>
              <c:numCache>
                <c:formatCode>0.0%</c:formatCode>
                <c:ptCount val="10"/>
                <c:pt idx="0">
                  <c:v>4.0800000000000003E-2</c:v>
                </c:pt>
                <c:pt idx="1">
                  <c:v>4.1599999999999998E-2</c:v>
                </c:pt>
                <c:pt idx="2">
                  <c:v>4.4200000000000003E-2</c:v>
                </c:pt>
                <c:pt idx="3">
                  <c:v>4.8599999999999997E-2</c:v>
                </c:pt>
                <c:pt idx="4">
                  <c:v>5.16E-2</c:v>
                </c:pt>
                <c:pt idx="5">
                  <c:v>5.4700000000000033E-2</c:v>
                </c:pt>
                <c:pt idx="6">
                  <c:v>5.7500000000000023E-2</c:v>
                </c:pt>
                <c:pt idx="7">
                  <c:v>5.62E-2</c:v>
                </c:pt>
                <c:pt idx="8">
                  <c:v>5.521161420000003E-2</c:v>
                </c:pt>
                <c:pt idx="9">
                  <c:v>5.4069333300000029E-2</c:v>
                </c:pt>
              </c:numCache>
            </c:numRef>
          </c:val>
        </c:ser>
        <c:marker val="1"/>
        <c:axId val="76383744"/>
        <c:axId val="76553600"/>
      </c:lineChart>
      <c:catAx>
        <c:axId val="76383744"/>
        <c:scaling>
          <c:orientation val="minMax"/>
        </c:scaling>
        <c:axPos val="b"/>
        <c:numFmt formatCode="General" sourceLinked="1"/>
        <c:tickLblPos val="nextTo"/>
        <c:crossAx val="76553600"/>
        <c:crosses val="autoZero"/>
        <c:auto val="1"/>
        <c:lblAlgn val="ctr"/>
        <c:lblOffset val="100"/>
      </c:catAx>
      <c:valAx>
        <c:axId val="76553600"/>
        <c:scaling>
          <c:orientation val="minMax"/>
        </c:scaling>
        <c:axPos val="l"/>
        <c:numFmt formatCode="0%" sourceLinked="0"/>
        <c:tickLblPos val="nextTo"/>
        <c:crossAx val="76383744"/>
        <c:crosses val="autoZero"/>
        <c:crossBetween val="between"/>
      </c:valAx>
    </c:plotArea>
    <c:plotVisOnly val="1"/>
    <c:dispBlanksAs val="gap"/>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3.1580286653135385E-2"/>
          <c:y val="4.9778509786734072E-2"/>
          <c:w val="0.71290600894011269"/>
          <c:h val="0.8961883588199917"/>
        </c:manualLayout>
      </c:layout>
      <c:barChart>
        <c:barDir val="col"/>
        <c:grouping val="stacked"/>
        <c:ser>
          <c:idx val="0"/>
          <c:order val="0"/>
          <c:tx>
            <c:strRef>
              <c:f>Sheet1!$B$1</c:f>
              <c:strCache>
                <c:ptCount val="1"/>
                <c:pt idx="0">
                  <c:v>Premiums</c:v>
                </c:pt>
              </c:strCache>
            </c:strRef>
          </c:tx>
          <c:spPr>
            <a:ln>
              <a:noFill/>
            </a:ln>
          </c:spPr>
          <c:dLbls>
            <c:txPr>
              <a:bodyPr/>
              <a:lstStyle/>
              <a:p>
                <a:pPr>
                  <a:defRPr sz="1600" b="1">
                    <a:solidFill>
                      <a:schemeClr val="bg1"/>
                    </a:solidFill>
                    <a:latin typeface="Calibri" pitchFamily="34" charset="0"/>
                  </a:defRPr>
                </a:pPr>
                <a:endParaRPr lang="en-US"/>
              </a:p>
            </c:txPr>
            <c:showVal val="1"/>
          </c:dLbls>
          <c:cat>
            <c:strRef>
              <c:f>Sheet1!$A$2:$A$3</c:f>
              <c:strCache>
                <c:ptCount val="2"/>
                <c:pt idx="0">
                  <c:v>Women</c:v>
                </c:pt>
                <c:pt idx="1">
                  <c:v>Men</c:v>
                </c:pt>
              </c:strCache>
            </c:strRef>
          </c:cat>
          <c:val>
            <c:numRef>
              <c:f>Sheet1!$B$2:$B$3</c:f>
              <c:numCache>
                <c:formatCode>"$"#,##0_);[Red]\("$"#,##0\)</c:formatCode>
                <c:ptCount val="2"/>
                <c:pt idx="0">
                  <c:v>2049</c:v>
                </c:pt>
                <c:pt idx="1">
                  <c:v>2066</c:v>
                </c:pt>
              </c:numCache>
            </c:numRef>
          </c:val>
        </c:ser>
        <c:ser>
          <c:idx val="1"/>
          <c:order val="1"/>
          <c:tx>
            <c:strRef>
              <c:f>Sheet1!$C$1</c:f>
              <c:strCache>
                <c:ptCount val="1"/>
                <c:pt idx="0">
                  <c:v>Hospital/Medical/Supplies</c:v>
                </c:pt>
              </c:strCache>
            </c:strRef>
          </c:tx>
          <c:spPr>
            <a:solidFill>
              <a:schemeClr val="accent3"/>
            </a:solidFill>
            <a:ln>
              <a:noFill/>
            </a:ln>
          </c:spPr>
          <c:dLbls>
            <c:txPr>
              <a:bodyPr/>
              <a:lstStyle/>
              <a:p>
                <a:pPr>
                  <a:defRPr b="1">
                    <a:solidFill>
                      <a:schemeClr val="bg1"/>
                    </a:solidFill>
                    <a:latin typeface="Calibri" pitchFamily="34" charset="0"/>
                  </a:defRPr>
                </a:pPr>
                <a:endParaRPr lang="en-US"/>
              </a:p>
            </c:txPr>
            <c:showVal val="1"/>
          </c:dLbls>
          <c:cat>
            <c:strRef>
              <c:f>Sheet1!$A$2:$A$3</c:f>
              <c:strCache>
                <c:ptCount val="2"/>
                <c:pt idx="0">
                  <c:v>Women</c:v>
                </c:pt>
                <c:pt idx="1">
                  <c:v>Men</c:v>
                </c:pt>
              </c:strCache>
            </c:strRef>
          </c:cat>
          <c:val>
            <c:numRef>
              <c:f>Sheet1!$C$2:$C$3</c:f>
              <c:numCache>
                <c:formatCode>"$"#,##0_);[Red]\("$"#,##0\)</c:formatCode>
                <c:ptCount val="2"/>
                <c:pt idx="0">
                  <c:v>812</c:v>
                </c:pt>
                <c:pt idx="1">
                  <c:v>790</c:v>
                </c:pt>
              </c:numCache>
            </c:numRef>
          </c:val>
        </c:ser>
        <c:ser>
          <c:idx val="2"/>
          <c:order val="2"/>
          <c:tx>
            <c:strRef>
              <c:f>Sheet1!$D$1</c:f>
              <c:strCache>
                <c:ptCount val="1"/>
                <c:pt idx="0">
                  <c:v>Post-Acute</c:v>
                </c:pt>
              </c:strCache>
            </c:strRef>
          </c:tx>
          <c:spPr>
            <a:solidFill>
              <a:schemeClr val="bg2"/>
            </a:solidFill>
            <a:ln>
              <a:noFill/>
            </a:ln>
          </c:spPr>
          <c:dLbls>
            <c:dLbl>
              <c:idx val="0"/>
              <c:layout>
                <c:manualLayout>
                  <c:x val="-0.12734345945943554"/>
                  <c:y val="0"/>
                </c:manualLayout>
              </c:layout>
              <c:showVal val="1"/>
            </c:dLbl>
            <c:dLbl>
              <c:idx val="1"/>
              <c:layout>
                <c:manualLayout>
                  <c:x val="-0.12734345945943554"/>
                  <c:y val="0"/>
                </c:manualLayout>
              </c:layout>
              <c:showVal val="1"/>
            </c:dLbl>
            <c:txPr>
              <a:bodyPr/>
              <a:lstStyle/>
              <a:p>
                <a:pPr>
                  <a:defRPr b="1">
                    <a:solidFill>
                      <a:schemeClr val="tx1"/>
                    </a:solidFill>
                    <a:latin typeface="Calibri" pitchFamily="34" charset="0"/>
                  </a:defRPr>
                </a:pPr>
                <a:endParaRPr lang="en-US"/>
              </a:p>
            </c:txPr>
            <c:showVal val="1"/>
          </c:dLbls>
          <c:cat>
            <c:strRef>
              <c:f>Sheet1!$A$2:$A$3</c:f>
              <c:strCache>
                <c:ptCount val="2"/>
                <c:pt idx="0">
                  <c:v>Women</c:v>
                </c:pt>
                <c:pt idx="1">
                  <c:v>Men</c:v>
                </c:pt>
              </c:strCache>
            </c:strRef>
          </c:cat>
          <c:val>
            <c:numRef>
              <c:f>Sheet1!$D$2:$D$3</c:f>
              <c:numCache>
                <c:formatCode>"$"#,##0_);[Red]\("$"#,##0\)</c:formatCode>
                <c:ptCount val="2"/>
                <c:pt idx="0">
                  <c:v>49</c:v>
                </c:pt>
                <c:pt idx="1">
                  <c:v>58</c:v>
                </c:pt>
              </c:numCache>
            </c:numRef>
          </c:val>
        </c:ser>
        <c:ser>
          <c:idx val="3"/>
          <c:order val="3"/>
          <c:tx>
            <c:strRef>
              <c:f>Sheet1!$E$1</c:f>
              <c:strCache>
                <c:ptCount val="1"/>
                <c:pt idx="0">
                  <c:v>Prescription Drugs</c:v>
                </c:pt>
              </c:strCache>
            </c:strRef>
          </c:tx>
          <c:spPr>
            <a:solidFill>
              <a:schemeClr val="accent4"/>
            </a:solidFill>
            <a:ln>
              <a:noFill/>
            </a:ln>
          </c:spPr>
          <c:dLbls>
            <c:txPr>
              <a:bodyPr/>
              <a:lstStyle/>
              <a:p>
                <a:pPr>
                  <a:defRPr b="1">
                    <a:latin typeface="Calibri" pitchFamily="34" charset="0"/>
                  </a:defRPr>
                </a:pPr>
                <a:endParaRPr lang="en-US"/>
              </a:p>
            </c:txPr>
            <c:showVal val="1"/>
          </c:dLbls>
          <c:cat>
            <c:strRef>
              <c:f>Sheet1!$A$2:$A$3</c:f>
              <c:strCache>
                <c:ptCount val="2"/>
                <c:pt idx="0">
                  <c:v>Women</c:v>
                </c:pt>
                <c:pt idx="1">
                  <c:v>Men</c:v>
                </c:pt>
              </c:strCache>
            </c:strRef>
          </c:cat>
          <c:val>
            <c:numRef>
              <c:f>Sheet1!$E$2:$E$3</c:f>
              <c:numCache>
                <c:formatCode>"$"#,##0_);[Red]\("$"#,##0\)</c:formatCode>
                <c:ptCount val="2"/>
                <c:pt idx="0">
                  <c:v>558</c:v>
                </c:pt>
                <c:pt idx="1">
                  <c:v>541</c:v>
                </c:pt>
              </c:numCache>
            </c:numRef>
          </c:val>
        </c:ser>
        <c:ser>
          <c:idx val="4"/>
          <c:order val="4"/>
          <c:tx>
            <c:strRef>
              <c:f>Sheet1!$F$1</c:f>
              <c:strCache>
                <c:ptCount val="1"/>
                <c:pt idx="0">
                  <c:v>Dental</c:v>
                </c:pt>
              </c:strCache>
            </c:strRef>
          </c:tx>
          <c:spPr>
            <a:solidFill>
              <a:schemeClr val="accent5"/>
            </a:solidFill>
            <a:ln>
              <a:noFill/>
            </a:ln>
          </c:spPr>
          <c:dLbls>
            <c:txPr>
              <a:bodyPr/>
              <a:lstStyle/>
              <a:p>
                <a:pPr>
                  <a:defRPr b="1">
                    <a:latin typeface="Calibri" pitchFamily="34" charset="0"/>
                  </a:defRPr>
                </a:pPr>
                <a:endParaRPr lang="en-US"/>
              </a:p>
            </c:txPr>
            <c:showVal val="1"/>
          </c:dLbls>
          <c:cat>
            <c:strRef>
              <c:f>Sheet1!$A$2:$A$3</c:f>
              <c:strCache>
                <c:ptCount val="2"/>
                <c:pt idx="0">
                  <c:v>Women</c:v>
                </c:pt>
                <c:pt idx="1">
                  <c:v>Men</c:v>
                </c:pt>
              </c:strCache>
            </c:strRef>
          </c:cat>
          <c:val>
            <c:numRef>
              <c:f>Sheet1!$F$2:$F$3</c:f>
              <c:numCache>
                <c:formatCode>"$"#,##0_);[Red]\("$"#,##0\)</c:formatCode>
                <c:ptCount val="2"/>
                <c:pt idx="0">
                  <c:v>294</c:v>
                </c:pt>
                <c:pt idx="1">
                  <c:v>287</c:v>
                </c:pt>
              </c:numCache>
            </c:numRef>
          </c:val>
        </c:ser>
        <c:ser>
          <c:idx val="5"/>
          <c:order val="5"/>
          <c:tx>
            <c:strRef>
              <c:f>Sheet1!$G$1</c:f>
              <c:strCache>
                <c:ptCount val="1"/>
                <c:pt idx="0">
                  <c:v>LTSS</c:v>
                </c:pt>
              </c:strCache>
            </c:strRef>
          </c:tx>
          <c:spPr>
            <a:solidFill>
              <a:schemeClr val="tx2"/>
            </a:solidFill>
          </c:spPr>
          <c:dLbls>
            <c:dLbl>
              <c:idx val="0"/>
              <c:layout/>
              <c:tx>
                <c:rich>
                  <a:bodyPr/>
                  <a:lstStyle/>
                  <a:p>
                    <a:r>
                      <a:rPr lang="en-US" dirty="0" smtClean="0"/>
                      <a:t>$1,081 </a:t>
                    </a:r>
                    <a:endParaRPr lang="en-US" dirty="0"/>
                  </a:p>
                </c:rich>
              </c:tx>
              <c:showVal val="1"/>
            </c:dLbl>
            <c:dLbl>
              <c:idx val="1"/>
              <c:layout/>
              <c:showVal val="1"/>
            </c:dLbl>
            <c:delete val="1"/>
            <c:txPr>
              <a:bodyPr/>
              <a:lstStyle/>
              <a:p>
                <a:pPr>
                  <a:defRPr sz="1800" b="1">
                    <a:latin typeface="Calibri" pitchFamily="34" charset="0"/>
                  </a:defRPr>
                </a:pPr>
                <a:endParaRPr lang="en-US"/>
              </a:p>
            </c:txPr>
          </c:dLbls>
          <c:cat>
            <c:strRef>
              <c:f>Sheet1!$A$2:$A$3</c:f>
              <c:strCache>
                <c:ptCount val="2"/>
                <c:pt idx="0">
                  <c:v>Women</c:v>
                </c:pt>
                <c:pt idx="1">
                  <c:v>Men</c:v>
                </c:pt>
              </c:strCache>
            </c:strRef>
          </c:cat>
          <c:val>
            <c:numRef>
              <c:f>Sheet1!$G$2:$G$3</c:f>
              <c:numCache>
                <c:formatCode>"$"#,##0_);[Red]\("$"#,##0\)</c:formatCode>
                <c:ptCount val="2"/>
                <c:pt idx="0">
                  <c:v>1080</c:v>
                </c:pt>
                <c:pt idx="1">
                  <c:v>487</c:v>
                </c:pt>
              </c:numCache>
            </c:numRef>
          </c:val>
        </c:ser>
        <c:dLbls>
          <c:showVal val="1"/>
        </c:dLbls>
        <c:gapWidth val="67"/>
        <c:overlap val="100"/>
        <c:axId val="83922944"/>
        <c:axId val="83924864"/>
      </c:barChart>
      <c:catAx>
        <c:axId val="83922944"/>
        <c:scaling>
          <c:orientation val="minMax"/>
        </c:scaling>
        <c:axPos val="b"/>
        <c:majorTickMark val="none"/>
        <c:tickLblPos val="none"/>
        <c:spPr>
          <a:ln>
            <a:solidFill>
              <a:schemeClr val="tx1"/>
            </a:solidFill>
          </a:ln>
        </c:spPr>
        <c:crossAx val="83924864"/>
        <c:crosses val="autoZero"/>
        <c:auto val="1"/>
        <c:lblAlgn val="ctr"/>
        <c:lblOffset val="100"/>
      </c:catAx>
      <c:valAx>
        <c:axId val="83924864"/>
        <c:scaling>
          <c:orientation val="minMax"/>
          <c:max val="5000"/>
          <c:min val="0"/>
        </c:scaling>
        <c:delete val="1"/>
        <c:axPos val="l"/>
        <c:numFmt formatCode="&quot;$&quot;#,##0_);[Red]\(&quot;$&quot;#,##0\)" sourceLinked="1"/>
        <c:tickLblPos val="none"/>
        <c:crossAx val="83922944"/>
        <c:crosses val="autoZero"/>
        <c:crossBetween val="between"/>
      </c:valAx>
      <c:spPr>
        <a:ln>
          <a:noFill/>
        </a:ln>
      </c:spPr>
    </c:plotArea>
    <c:legend>
      <c:legendPos val="r"/>
      <c:layout/>
      <c:txPr>
        <a:bodyPr/>
        <a:lstStyle/>
        <a:p>
          <a:pPr>
            <a:defRPr sz="1600" b="1">
              <a:latin typeface="Calibri" pitchFamily="34" charset="0"/>
            </a:defRPr>
          </a:pPr>
          <a:endParaRPr lang="en-US"/>
        </a:p>
      </c:txPr>
    </c:legend>
    <c:plotVisOnly val="1"/>
    <c:dispBlanksAs val="gap"/>
  </c:chart>
  <c:txPr>
    <a:bodyPr/>
    <a:lstStyle/>
    <a:p>
      <a:pPr>
        <a:defRPr sz="1800"/>
      </a:pPr>
      <a:endParaRPr lang="en-US"/>
    </a:p>
  </c:txPr>
  <c:externalData r:id="rId1"/>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3837063257098494E-2"/>
          <c:y val="2.7777777777777842E-2"/>
          <c:w val="0.70300151764882446"/>
          <c:h val="0.92918934429599531"/>
        </c:manualLayout>
      </c:layout>
      <c:barChart>
        <c:barDir val="col"/>
        <c:grouping val="stacked"/>
        <c:ser>
          <c:idx val="0"/>
          <c:order val="0"/>
          <c:tx>
            <c:strRef>
              <c:f>Sheet1!$B$1</c:f>
              <c:strCache>
                <c:ptCount val="1"/>
                <c:pt idx="0">
                  <c:v>Less than $10,000</c:v>
                </c:pt>
              </c:strCache>
            </c:strRef>
          </c:tx>
          <c:spPr>
            <a:ln>
              <a:noFill/>
            </a:ln>
          </c:spPr>
          <c:dLbls>
            <c:txPr>
              <a:bodyPr/>
              <a:lstStyle/>
              <a:p>
                <a:pPr>
                  <a:defRPr b="1">
                    <a:solidFill>
                      <a:schemeClr val="bg1"/>
                    </a:solidFill>
                    <a:latin typeface="Calibri" pitchFamily="34" charset="0"/>
                  </a:defRPr>
                </a:pPr>
                <a:endParaRPr lang="en-US"/>
              </a:p>
            </c:txPr>
            <c:showVal val="1"/>
          </c:dLbls>
          <c:cat>
            <c:strRef>
              <c:f>Sheet1!$A$2:$A$3</c:f>
              <c:strCache>
                <c:ptCount val="2"/>
                <c:pt idx="0">
                  <c:v>Women</c:v>
                </c:pt>
                <c:pt idx="1">
                  <c:v>Men</c:v>
                </c:pt>
              </c:strCache>
            </c:strRef>
          </c:cat>
          <c:val>
            <c:numRef>
              <c:f>Sheet1!$B$2:$B$3</c:f>
              <c:numCache>
                <c:formatCode>0%</c:formatCode>
                <c:ptCount val="2"/>
                <c:pt idx="0">
                  <c:v>0.14000000000000001</c:v>
                </c:pt>
                <c:pt idx="1">
                  <c:v>7.0000000000000021E-2</c:v>
                </c:pt>
              </c:numCache>
            </c:numRef>
          </c:val>
        </c:ser>
        <c:ser>
          <c:idx val="1"/>
          <c:order val="1"/>
          <c:tx>
            <c:strRef>
              <c:f>Sheet1!$C$1</c:f>
              <c:strCache>
                <c:ptCount val="1"/>
                <c:pt idx="0">
                  <c:v>$10,000-$20,000</c:v>
                </c:pt>
              </c:strCache>
            </c:strRef>
          </c:tx>
          <c:spPr>
            <a:solidFill>
              <a:schemeClr val="accent3"/>
            </a:solidFill>
            <a:ln>
              <a:noFill/>
            </a:ln>
          </c:spPr>
          <c:dLbls>
            <c:txPr>
              <a:bodyPr/>
              <a:lstStyle/>
              <a:p>
                <a:pPr>
                  <a:defRPr b="1">
                    <a:solidFill>
                      <a:schemeClr val="bg1"/>
                    </a:solidFill>
                    <a:latin typeface="Calibri" pitchFamily="34" charset="0"/>
                  </a:defRPr>
                </a:pPr>
                <a:endParaRPr lang="en-US"/>
              </a:p>
            </c:txPr>
            <c:showVal val="1"/>
          </c:dLbls>
          <c:cat>
            <c:strRef>
              <c:f>Sheet1!$A$2:$A$3</c:f>
              <c:strCache>
                <c:ptCount val="2"/>
                <c:pt idx="0">
                  <c:v>Women</c:v>
                </c:pt>
                <c:pt idx="1">
                  <c:v>Men</c:v>
                </c:pt>
              </c:strCache>
            </c:strRef>
          </c:cat>
          <c:val>
            <c:numRef>
              <c:f>Sheet1!$C$2:$C$3</c:f>
              <c:numCache>
                <c:formatCode>0%</c:formatCode>
                <c:ptCount val="2"/>
                <c:pt idx="0">
                  <c:v>0.29000000000000026</c:v>
                </c:pt>
                <c:pt idx="1">
                  <c:v>0.2</c:v>
                </c:pt>
              </c:numCache>
            </c:numRef>
          </c:val>
        </c:ser>
        <c:ser>
          <c:idx val="2"/>
          <c:order val="2"/>
          <c:tx>
            <c:strRef>
              <c:f>Sheet1!$D$1</c:f>
              <c:strCache>
                <c:ptCount val="1"/>
                <c:pt idx="0">
                  <c:v>$20,000-$30,000</c:v>
                </c:pt>
              </c:strCache>
            </c:strRef>
          </c:tx>
          <c:spPr>
            <a:solidFill>
              <a:schemeClr val="accent5"/>
            </a:solidFill>
            <a:ln>
              <a:noFill/>
            </a:ln>
          </c:spPr>
          <c:dLbls>
            <c:txPr>
              <a:bodyPr/>
              <a:lstStyle/>
              <a:p>
                <a:pPr>
                  <a:defRPr b="1">
                    <a:solidFill>
                      <a:schemeClr val="tx1"/>
                    </a:solidFill>
                    <a:latin typeface="Calibri" pitchFamily="34" charset="0"/>
                  </a:defRPr>
                </a:pPr>
                <a:endParaRPr lang="en-US"/>
              </a:p>
            </c:txPr>
            <c:showVal val="1"/>
          </c:dLbls>
          <c:cat>
            <c:strRef>
              <c:f>Sheet1!$A$2:$A$3</c:f>
              <c:strCache>
                <c:ptCount val="2"/>
                <c:pt idx="0">
                  <c:v>Women</c:v>
                </c:pt>
                <c:pt idx="1">
                  <c:v>Men</c:v>
                </c:pt>
              </c:strCache>
            </c:strRef>
          </c:cat>
          <c:val>
            <c:numRef>
              <c:f>Sheet1!$D$2:$D$3</c:f>
              <c:numCache>
                <c:formatCode>0%</c:formatCode>
                <c:ptCount val="2"/>
                <c:pt idx="0">
                  <c:v>0.21000000000000013</c:v>
                </c:pt>
                <c:pt idx="1">
                  <c:v>0.22</c:v>
                </c:pt>
              </c:numCache>
            </c:numRef>
          </c:val>
        </c:ser>
        <c:ser>
          <c:idx val="3"/>
          <c:order val="3"/>
          <c:tx>
            <c:strRef>
              <c:f>Sheet1!$E$1</c:f>
              <c:strCache>
                <c:ptCount val="1"/>
                <c:pt idx="0">
                  <c:v>$30,000-$40,000</c:v>
                </c:pt>
              </c:strCache>
            </c:strRef>
          </c:tx>
          <c:spPr>
            <a:solidFill>
              <a:schemeClr val="bg2"/>
            </a:solidFill>
            <a:ln>
              <a:noFill/>
            </a:ln>
          </c:spPr>
          <c:dLbls>
            <c:txPr>
              <a:bodyPr/>
              <a:lstStyle/>
              <a:p>
                <a:pPr>
                  <a:defRPr b="1">
                    <a:latin typeface="Calibri" pitchFamily="34" charset="0"/>
                  </a:defRPr>
                </a:pPr>
                <a:endParaRPr lang="en-US"/>
              </a:p>
            </c:txPr>
            <c:showVal val="1"/>
          </c:dLbls>
          <c:cat>
            <c:strRef>
              <c:f>Sheet1!$A$2:$A$3</c:f>
              <c:strCache>
                <c:ptCount val="2"/>
                <c:pt idx="0">
                  <c:v>Women</c:v>
                </c:pt>
                <c:pt idx="1">
                  <c:v>Men</c:v>
                </c:pt>
              </c:strCache>
            </c:strRef>
          </c:cat>
          <c:val>
            <c:numRef>
              <c:f>Sheet1!$E$2:$E$3</c:f>
              <c:numCache>
                <c:formatCode>0%</c:formatCode>
                <c:ptCount val="2"/>
                <c:pt idx="0">
                  <c:v>0.12000000000000002</c:v>
                </c:pt>
                <c:pt idx="1">
                  <c:v>0.15000000000000013</c:v>
                </c:pt>
              </c:numCache>
            </c:numRef>
          </c:val>
        </c:ser>
        <c:ser>
          <c:idx val="4"/>
          <c:order val="4"/>
          <c:tx>
            <c:strRef>
              <c:f>Sheet1!$F$1</c:f>
              <c:strCache>
                <c:ptCount val="1"/>
                <c:pt idx="0">
                  <c:v>$40,000 or more</c:v>
                </c:pt>
              </c:strCache>
            </c:strRef>
          </c:tx>
          <c:spPr>
            <a:solidFill>
              <a:schemeClr val="tx2"/>
            </a:solidFill>
            <a:ln>
              <a:noFill/>
            </a:ln>
          </c:spPr>
          <c:dLbls>
            <c:txPr>
              <a:bodyPr/>
              <a:lstStyle/>
              <a:p>
                <a:pPr>
                  <a:defRPr b="1">
                    <a:latin typeface="Calibri" pitchFamily="34" charset="0"/>
                  </a:defRPr>
                </a:pPr>
                <a:endParaRPr lang="en-US"/>
              </a:p>
            </c:txPr>
            <c:showVal val="1"/>
          </c:dLbls>
          <c:cat>
            <c:strRef>
              <c:f>Sheet1!$A$2:$A$3</c:f>
              <c:strCache>
                <c:ptCount val="2"/>
                <c:pt idx="0">
                  <c:v>Women</c:v>
                </c:pt>
                <c:pt idx="1">
                  <c:v>Men</c:v>
                </c:pt>
              </c:strCache>
            </c:strRef>
          </c:cat>
          <c:val>
            <c:numRef>
              <c:f>Sheet1!$F$2:$F$3</c:f>
              <c:numCache>
                <c:formatCode>0%</c:formatCode>
                <c:ptCount val="2"/>
                <c:pt idx="0">
                  <c:v>0.23</c:v>
                </c:pt>
                <c:pt idx="1">
                  <c:v>0.36000000000000026</c:v>
                </c:pt>
              </c:numCache>
            </c:numRef>
          </c:val>
        </c:ser>
        <c:gapWidth val="104"/>
        <c:overlap val="100"/>
        <c:axId val="89957504"/>
        <c:axId val="89959040"/>
      </c:barChart>
      <c:catAx>
        <c:axId val="89957504"/>
        <c:scaling>
          <c:orientation val="minMax"/>
        </c:scaling>
        <c:axPos val="b"/>
        <c:majorTickMark val="none"/>
        <c:tickLblPos val="none"/>
        <c:spPr>
          <a:ln>
            <a:solidFill>
              <a:schemeClr val="tx1"/>
            </a:solidFill>
          </a:ln>
        </c:spPr>
        <c:crossAx val="89959040"/>
        <c:crosses val="autoZero"/>
        <c:auto val="1"/>
        <c:lblAlgn val="ctr"/>
        <c:lblOffset val="100"/>
      </c:catAx>
      <c:valAx>
        <c:axId val="89959040"/>
        <c:scaling>
          <c:orientation val="minMax"/>
          <c:max val="1"/>
        </c:scaling>
        <c:delete val="1"/>
        <c:axPos val="l"/>
        <c:numFmt formatCode="0%" sourceLinked="1"/>
        <c:tickLblPos val="none"/>
        <c:crossAx val="89957504"/>
        <c:crosses val="autoZero"/>
        <c:crossBetween val="between"/>
      </c:valAx>
      <c:spPr>
        <a:ln>
          <a:noFill/>
        </a:ln>
      </c:spPr>
    </c:plotArea>
    <c:legend>
      <c:legendPos val="r"/>
      <c:layout>
        <c:manualLayout>
          <c:xMode val="edge"/>
          <c:yMode val="edge"/>
          <c:x val="0.72812895580814363"/>
          <c:y val="6.3145299225411927E-2"/>
          <c:w val="0.24215754920536769"/>
          <c:h val="0.78154426374296726"/>
        </c:manualLayout>
      </c:layout>
      <c:txPr>
        <a:bodyPr/>
        <a:lstStyle/>
        <a:p>
          <a:pPr>
            <a:defRPr sz="1800" b="1">
              <a:latin typeface="Calibri" pitchFamily="34" charset="0"/>
            </a:defRPr>
          </a:pPr>
          <a:endParaRPr lang="en-US"/>
        </a:p>
      </c:txPr>
    </c:legend>
    <c:plotVisOnly val="1"/>
    <c:dispBlanksAs val="gap"/>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0.21896</cdr:x>
      <cdr:y>0.0495</cdr:y>
    </cdr:from>
    <cdr:to>
      <cdr:x>0.23954</cdr:x>
      <cdr:y>0.10615</cdr:y>
    </cdr:to>
    <cdr:sp macro="" textlink="">
      <cdr:nvSpPr>
        <cdr:cNvPr id="2" name="TextBox 1"/>
        <cdr:cNvSpPr txBox="1"/>
      </cdr:nvSpPr>
      <cdr:spPr>
        <a:xfrm xmlns:a="http://schemas.openxmlformats.org/drawingml/2006/main">
          <a:off x="1965326" y="228600"/>
          <a:ext cx="184731" cy="261610"/>
        </a:xfrm>
        <a:prstGeom xmlns:a="http://schemas.openxmlformats.org/drawingml/2006/main" prst="rect">
          <a:avLst/>
        </a:prstGeom>
        <a:noFill xmlns:a="http://schemas.openxmlformats.org/drawingml/2006/main"/>
      </cdr:spPr>
      <cdr:txBody>
        <a:bodyPr xmlns:a="http://schemas.openxmlformats.org/drawingml/2006/main" vertOverflow="clip" wrap="none" rtlCol="0">
          <a:spAutoFit/>
        </a:bodyPr>
        <a:lstStyle xmlns:a="http://schemas.openxmlformats.org/drawingml/2006/main"/>
        <a:p xmlns:a="http://schemas.openxmlformats.org/drawingml/2006/main">
          <a:pPr algn="ctr"/>
          <a:endParaRPr lang="en-US" sz="1100" dirty="0" err="1" smtClean="0">
            <a:latin typeface="Meta Offc Pro"/>
            <a:cs typeface="Meta Offc Pro"/>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6B4590-9D54-4EE1-B576-AEBFE1B966B2}" type="datetimeFigureOut">
              <a:rPr lang="en-US" smtClean="0"/>
              <a:pPr/>
              <a:t>11/1/2013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4A480-B041-4231-83C6-7D7E900454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fld id="{BC86BCAF-90D0-497F-B7F4-782FD45D942E}" type="slidenum">
              <a:rPr lang="en-US">
                <a:solidFill>
                  <a:prstClr val="white"/>
                </a:solidFill>
              </a:rPr>
              <a:pPr/>
              <a:t>2</a:t>
            </a:fld>
            <a:endParaRPr lang="en-US">
              <a:solidFill>
                <a:prstClr val="white"/>
              </a:solidFill>
            </a:endParaRPr>
          </a:p>
        </p:txBody>
      </p:sp>
      <p:sp>
        <p:nvSpPr>
          <p:cNvPr id="5" name="Slide Image Placeholder 4"/>
          <p:cNvSpPr>
            <a:spLocks noGrp="1" noRot="1" noChangeAspect="1"/>
          </p:cNvSpPr>
          <p:nvPr>
            <p:ph type="sldImg"/>
          </p:nvPr>
        </p:nvSpPr>
        <p:spPr/>
      </p:sp>
      <p:sp>
        <p:nvSpPr>
          <p:cNvPr id="6" name="Notes Placeholder 5"/>
          <p:cNvSpPr>
            <a:spLocks noGrp="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2590/2592</a:t>
            </a:r>
            <a:endParaRPr lang="en-US" dirty="0"/>
          </a:p>
        </p:txBody>
      </p:sp>
      <p:sp>
        <p:nvSpPr>
          <p:cNvPr id="4" name="Slide Number Placeholder 3"/>
          <p:cNvSpPr>
            <a:spLocks noGrp="1"/>
          </p:cNvSpPr>
          <p:nvPr>
            <p:ph type="sldNum" sz="quarter" idx="10"/>
          </p:nvPr>
        </p:nvSpPr>
        <p:spPr/>
        <p:txBody>
          <a:bodyPr/>
          <a:lstStyle/>
          <a:p>
            <a:fld id="{DE98943F-7AB9-452A-A47C-98F46C48403F}" type="slidenum">
              <a:rPr lang="en-US" smtClean="0"/>
              <a:pPr/>
              <a:t>3</a:t>
            </a:fld>
            <a:endParaRPr lang="en-US"/>
          </a:p>
        </p:txBody>
      </p:sp>
    </p:spTree>
    <p:extLst>
      <p:ext uri="{BB962C8B-B14F-4D97-AF65-F5344CB8AC3E}">
        <p14:creationId xmlns="" xmlns:p14="http://schemas.microsoft.com/office/powerpoint/2010/main" val="2869947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98943F-7AB9-452A-A47C-98F46C48403F}" type="slidenum">
              <a:rPr lang="en-US" smtClean="0"/>
              <a:pPr/>
              <a:t>4</a:t>
            </a:fld>
            <a:endParaRPr lang="en-US"/>
          </a:p>
        </p:txBody>
      </p:sp>
    </p:spTree>
    <p:extLst>
      <p:ext uri="{BB962C8B-B14F-4D97-AF65-F5344CB8AC3E}">
        <p14:creationId xmlns:p14="http://schemas.microsoft.com/office/powerpoint/2010/main" xmlns="" val="2015498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1812</a:t>
            </a:r>
            <a:endParaRPr lang="en-US" dirty="0"/>
          </a:p>
        </p:txBody>
      </p:sp>
      <p:sp>
        <p:nvSpPr>
          <p:cNvPr id="4" name="Slide Number Placeholder 3"/>
          <p:cNvSpPr>
            <a:spLocks noGrp="1"/>
          </p:cNvSpPr>
          <p:nvPr>
            <p:ph type="sldNum" sz="quarter" idx="10"/>
          </p:nvPr>
        </p:nvSpPr>
        <p:spPr/>
        <p:txBody>
          <a:bodyPr/>
          <a:lstStyle/>
          <a:p>
            <a:fld id="{DE98943F-7AB9-452A-A47C-98F46C48403F}" type="slidenum">
              <a:rPr lang="en-US" smtClean="0"/>
              <a:pPr/>
              <a:t>6</a:t>
            </a:fld>
            <a:endParaRPr lang="en-US"/>
          </a:p>
        </p:txBody>
      </p:sp>
    </p:spTree>
    <p:extLst>
      <p:ext uri="{BB962C8B-B14F-4D97-AF65-F5344CB8AC3E}">
        <p14:creationId xmlns="" xmlns:p14="http://schemas.microsoft.com/office/powerpoint/2010/main" val="3428549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1790</a:t>
            </a:r>
            <a:endParaRPr lang="en-US" dirty="0"/>
          </a:p>
        </p:txBody>
      </p:sp>
      <p:sp>
        <p:nvSpPr>
          <p:cNvPr id="4" name="Slide Number Placeholder 3"/>
          <p:cNvSpPr>
            <a:spLocks noGrp="1"/>
          </p:cNvSpPr>
          <p:nvPr>
            <p:ph type="sldNum" sz="quarter" idx="10"/>
          </p:nvPr>
        </p:nvSpPr>
        <p:spPr/>
        <p:txBody>
          <a:bodyPr/>
          <a:lstStyle/>
          <a:p>
            <a:fld id="{DE98943F-7AB9-452A-A47C-98F46C48403F}" type="slidenum">
              <a:rPr lang="en-US" smtClean="0"/>
              <a:pPr/>
              <a:t>7</a:t>
            </a:fld>
            <a:endParaRPr lang="en-US"/>
          </a:p>
        </p:txBody>
      </p:sp>
    </p:spTree>
    <p:extLst>
      <p:ext uri="{BB962C8B-B14F-4D97-AF65-F5344CB8AC3E}">
        <p14:creationId xmlns="" xmlns:p14="http://schemas.microsoft.com/office/powerpoint/2010/main" val="2675228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465138" y="663575"/>
            <a:ext cx="6003925" cy="4503738"/>
          </a:xfrm>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895477">
              <a:spcBef>
                <a:spcPct val="0"/>
              </a:spcBef>
            </a:pPr>
            <a:endParaRPr lang="en-US" dirty="0" smtClean="0">
              <a:cs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1807</a:t>
            </a:r>
            <a:endParaRPr lang="en-US" dirty="0"/>
          </a:p>
        </p:txBody>
      </p:sp>
      <p:sp>
        <p:nvSpPr>
          <p:cNvPr id="4" name="Slide Number Placeholder 3"/>
          <p:cNvSpPr>
            <a:spLocks noGrp="1"/>
          </p:cNvSpPr>
          <p:nvPr>
            <p:ph type="sldNum" sz="quarter" idx="10"/>
          </p:nvPr>
        </p:nvSpPr>
        <p:spPr/>
        <p:txBody>
          <a:bodyPr/>
          <a:lstStyle/>
          <a:p>
            <a:fld id="{DE98943F-7AB9-452A-A47C-98F46C48403F}" type="slidenum">
              <a:rPr lang="en-US" smtClean="0"/>
              <a:pPr/>
              <a:t>11</a:t>
            </a:fld>
            <a:endParaRPr lang="en-US"/>
          </a:p>
        </p:txBody>
      </p:sp>
    </p:spTree>
    <p:extLst>
      <p:ext uri="{BB962C8B-B14F-4D97-AF65-F5344CB8AC3E}">
        <p14:creationId xmlns="" xmlns:p14="http://schemas.microsoft.com/office/powerpoint/2010/main" val="4171642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8BC5936-D8D1-4D2D-92EC-5AA79E97D7FB}" type="datetimeFigureOut">
              <a:rPr lang="en-US" smtClean="0"/>
              <a:pPr/>
              <a:t>11/1/2013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B9C34D-17F9-40DF-8A02-2B106C94D9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BC5936-D8D1-4D2D-92EC-5AA79E97D7FB}" type="datetimeFigureOut">
              <a:rPr lang="en-US" smtClean="0"/>
              <a:pPr/>
              <a:t>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B9C34D-17F9-40DF-8A02-2B106C94D9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BC5936-D8D1-4D2D-92EC-5AA79E97D7FB}" type="datetimeFigureOut">
              <a:rPr lang="en-US" smtClean="0"/>
              <a:pPr/>
              <a:t>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B9C34D-17F9-40DF-8A02-2B106C94D9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097280"/>
            <a:ext cx="896112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0"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 xmlns:p14="http://schemas.microsoft.com/office/powerpoint/2010/main" val="315008696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 Figures">
    <p:spTree>
      <p:nvGrpSpPr>
        <p:cNvPr id="1" name=""/>
        <p:cNvGrpSpPr/>
        <p:nvPr/>
      </p:nvGrpSpPr>
      <p:grpSpPr>
        <a:xfrm>
          <a:off x="0" y="0"/>
          <a:ext cx="0" cy="0"/>
          <a:chOff x="0" y="0"/>
          <a:chExt cx="0" cy="0"/>
        </a:xfrm>
      </p:grpSpPr>
      <p:sp>
        <p:nvSpPr>
          <p:cNvPr id="16" name="Content Placeholder 2"/>
          <p:cNvSpPr>
            <a:spLocks noGrp="1"/>
          </p:cNvSpPr>
          <p:nvPr>
            <p:ph idx="1"/>
          </p:nvPr>
        </p:nvSpPr>
        <p:spPr>
          <a:xfrm>
            <a:off x="91440" y="1097280"/>
            <a:ext cx="443484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8"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
        <p:nvSpPr>
          <p:cNvPr id="19" name="Content Placeholder 2"/>
          <p:cNvSpPr>
            <a:spLocks noGrp="1"/>
          </p:cNvSpPr>
          <p:nvPr>
            <p:ph idx="12"/>
          </p:nvPr>
        </p:nvSpPr>
        <p:spPr>
          <a:xfrm>
            <a:off x="4617720" y="1097280"/>
            <a:ext cx="443484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 xmlns:p14="http://schemas.microsoft.com/office/powerpoint/2010/main" val="202959904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lank Layout">
    <p:spTree>
      <p:nvGrpSpPr>
        <p:cNvPr id="1" name=""/>
        <p:cNvGrpSpPr/>
        <p:nvPr/>
      </p:nvGrpSpPr>
      <p:grpSpPr>
        <a:xfrm>
          <a:off x="0" y="0"/>
          <a:ext cx="0" cy="0"/>
          <a:chOff x="0" y="0"/>
          <a:chExt cx="0" cy="0"/>
        </a:xfrm>
      </p:grpSpPr>
      <p:sp>
        <p:nvSpPr>
          <p:cNvPr id="5"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6" name="Tit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 xmlns:p14="http://schemas.microsoft.com/office/powerpoint/2010/main" val="332312335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 y="1097280"/>
            <a:ext cx="8961120" cy="5029200"/>
          </a:xfrm>
          <a:prstGeom prst="rect">
            <a:avLst/>
          </a:prstGeom>
        </p:spPr>
        <p:txBody>
          <a:bodyPr/>
          <a:lstStyle>
            <a:lvl1pPr>
              <a:defRPr sz="2000" b="0" i="0">
                <a:solidFill>
                  <a:schemeClr val="tx1"/>
                </a:solidFill>
                <a:latin typeface="Calibri" pitchFamily="34" charset="0"/>
                <a:cs typeface="Calibri" pitchFamily="34" charset="0"/>
              </a:defRPr>
            </a:lvl1pPr>
            <a:lvl2pPr>
              <a:defRPr sz="1800" b="0" i="0">
                <a:solidFill>
                  <a:schemeClr val="tx1"/>
                </a:solidFill>
                <a:latin typeface="Calibri" pitchFamily="34" charset="0"/>
                <a:cs typeface="Calibri" pitchFamily="34" charset="0"/>
              </a:defRPr>
            </a:lvl2pPr>
            <a:lvl3pPr>
              <a:defRPr sz="1600" b="0" i="0">
                <a:solidFill>
                  <a:schemeClr val="tx1"/>
                </a:solidFill>
                <a:latin typeface="Calibri" pitchFamily="34" charset="0"/>
                <a:cs typeface="Calibri" pitchFamily="34" charset="0"/>
              </a:defRPr>
            </a:lvl3pPr>
            <a:lvl4pPr>
              <a:defRPr sz="1400" b="0" i="0">
                <a:solidFill>
                  <a:schemeClr val="tx1"/>
                </a:solidFill>
                <a:latin typeface="Calibri" pitchFamily="34" charset="0"/>
                <a:cs typeface="Calibri" pitchFamily="34" charset="0"/>
              </a:defRPr>
            </a:lvl4pPr>
            <a:lvl5pPr>
              <a:defRPr sz="1300" b="0" i="0">
                <a:solidFill>
                  <a:schemeClr val="tx1"/>
                </a:solidFill>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ext Placeholder 6"/>
          <p:cNvSpPr>
            <a:spLocks noGrp="1"/>
          </p:cNvSpPr>
          <p:nvPr>
            <p:ph type="body" sz="quarter" idx="11" hasCustomPrompt="1"/>
          </p:nvPr>
        </p:nvSpPr>
        <p:spPr>
          <a:xfrm>
            <a:off x="91440" y="6217920"/>
            <a:ext cx="8321040" cy="548640"/>
          </a:xfrm>
          <a:prstGeom prst="rect">
            <a:avLst/>
          </a:prstGeom>
        </p:spPr>
        <p:txBody>
          <a:bodyPr anchor="b" anchorCtr="0"/>
          <a:lstStyle>
            <a:lvl1pPr marL="0" indent="0" algn="l">
              <a:spcBef>
                <a:spcPts val="0"/>
              </a:spcBef>
              <a:buFont typeface="Arial" pitchFamily="34" charset="0"/>
              <a:buNone/>
              <a:defRPr sz="1200" baseline="0">
                <a:solidFill>
                  <a:schemeClr val="tx1"/>
                </a:solidFill>
                <a:latin typeface="Calibri" pitchFamily="34" charset="0"/>
                <a:cs typeface="Calibri" pitchFamily="34" charset="0"/>
              </a:defRPr>
            </a:lvl1pPr>
          </a:lstStyle>
          <a:p>
            <a:pPr algn="l">
              <a:spcBef>
                <a:spcPts val="0"/>
              </a:spcBef>
            </a:pPr>
            <a:r>
              <a:rPr lang="en-US" dirty="0" smtClean="0"/>
              <a:t>Insert Source Here</a:t>
            </a:r>
          </a:p>
        </p:txBody>
      </p:sp>
      <p:sp>
        <p:nvSpPr>
          <p:cNvPr id="10" name="Rectangle 5"/>
          <p:cNvSpPr>
            <a:spLocks noGrp="1" noChangeArrowheads="1"/>
          </p:cNvSpPr>
          <p:nvPr>
            <p:ph type="title"/>
          </p:nvPr>
        </p:nvSpPr>
        <p:spPr bwMode="auto">
          <a:xfrm>
            <a:off x="91440" y="91440"/>
            <a:ext cx="896112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latin typeface="Calibri" pitchFamily="34" charset="0"/>
              </a:defRPr>
            </a:lvl1pPr>
          </a:lstStyle>
          <a:p>
            <a:pPr lvl="0" algn="l" rtl="0" eaLnBrk="1" fontAlgn="base" hangingPunct="1">
              <a:spcBef>
                <a:spcPct val="0"/>
              </a:spcBef>
              <a:spcAft>
                <a:spcPct val="0"/>
              </a:spcAft>
            </a:pPr>
            <a:r>
              <a:rPr lang="en-US" smtClean="0"/>
              <a:t>Click to edit Master title style</a:t>
            </a:r>
            <a:endParaRPr lang="en-US" dirty="0" smtClean="0"/>
          </a:p>
        </p:txBody>
      </p:sp>
    </p:spTree>
    <p:extLst>
      <p:ext uri="{BB962C8B-B14F-4D97-AF65-F5344CB8AC3E}">
        <p14:creationId xmlns="" xmlns:p14="http://schemas.microsoft.com/office/powerpoint/2010/main" val="31078686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BC5936-D8D1-4D2D-92EC-5AA79E97D7FB}" type="datetimeFigureOut">
              <a:rPr lang="en-US" smtClean="0"/>
              <a:pPr/>
              <a:t>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B9C34D-17F9-40DF-8A02-2B106C94D9D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BC5936-D8D1-4D2D-92EC-5AA79E97D7FB}" type="datetimeFigureOut">
              <a:rPr lang="en-US" smtClean="0"/>
              <a:pPr/>
              <a:t>11/1/2013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B9C34D-17F9-40DF-8A02-2B106C94D9D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BC5936-D8D1-4D2D-92EC-5AA79E97D7FB}" type="datetimeFigureOut">
              <a:rPr lang="en-US" smtClean="0"/>
              <a:pPr/>
              <a:t>11/1/2013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B9C34D-17F9-40DF-8A02-2B106C94D9D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BC5936-D8D1-4D2D-92EC-5AA79E97D7FB}" type="datetimeFigureOut">
              <a:rPr lang="en-US" smtClean="0"/>
              <a:pPr/>
              <a:t>11/1/2013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1B9C34D-17F9-40DF-8A02-2B106C94D9D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8BC5936-D8D1-4D2D-92EC-5AA79E97D7FB}" type="datetimeFigureOut">
              <a:rPr lang="en-US" smtClean="0"/>
              <a:pPr/>
              <a:t>11/1/2013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1B9C34D-17F9-40DF-8A02-2B106C94D9D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8BC5936-D8D1-4D2D-92EC-5AA79E97D7FB}" type="datetimeFigureOut">
              <a:rPr lang="en-US" smtClean="0"/>
              <a:pPr/>
              <a:t>11/1/2013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1B9C34D-17F9-40DF-8A02-2B106C94D9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8BC5936-D8D1-4D2D-92EC-5AA79E97D7FB}" type="datetimeFigureOut">
              <a:rPr lang="en-US" smtClean="0"/>
              <a:pPr/>
              <a:t>11/1/2013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B9C34D-17F9-40DF-8A02-2B106C94D9D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8BC5936-D8D1-4D2D-92EC-5AA79E97D7FB}" type="datetimeFigureOut">
              <a:rPr lang="en-US" smtClean="0"/>
              <a:pPr/>
              <a:t>11/1/2013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B9C34D-17F9-40DF-8A02-2B106C94D9D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BC5936-D8D1-4D2D-92EC-5AA79E97D7FB}" type="datetimeFigureOut">
              <a:rPr lang="en-US" smtClean="0"/>
              <a:pPr/>
              <a:t>11/1/2013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B9C34D-17F9-40DF-8A02-2B106C94D9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838200"/>
            <a:ext cx="7772400" cy="1752600"/>
          </a:xfrm>
        </p:spPr>
        <p:txBody>
          <a:bodyPr>
            <a:normAutofit/>
          </a:bodyPr>
          <a:lstStyle/>
          <a:p>
            <a:r>
              <a:rPr lang="en-US" sz="3600" dirty="0" smtClean="0"/>
              <a:t>The Medicare Crises:</a:t>
            </a:r>
            <a:br>
              <a:rPr lang="en-US" sz="3600" dirty="0" smtClean="0"/>
            </a:br>
            <a:r>
              <a:rPr lang="en-US" sz="3600" dirty="0" smtClean="0"/>
              <a:t>Real or Imagined</a:t>
            </a:r>
            <a:endParaRPr lang="en-US" sz="3600" dirty="0"/>
          </a:p>
        </p:txBody>
      </p:sp>
      <p:sp>
        <p:nvSpPr>
          <p:cNvPr id="3" name="Subtitle 2"/>
          <p:cNvSpPr>
            <a:spLocks noGrp="1"/>
          </p:cNvSpPr>
          <p:nvPr>
            <p:ph type="subTitle" idx="1"/>
          </p:nvPr>
        </p:nvSpPr>
        <p:spPr>
          <a:xfrm>
            <a:off x="1371600" y="5486400"/>
            <a:ext cx="6400800" cy="1143000"/>
          </a:xfrm>
        </p:spPr>
        <p:txBody>
          <a:bodyPr>
            <a:noAutofit/>
          </a:bodyPr>
          <a:lstStyle/>
          <a:p>
            <a:pPr algn="l"/>
            <a:r>
              <a:rPr lang="en-US" sz="2000" dirty="0" smtClean="0"/>
              <a:t>Bruce C. Vladeck, Ph.D.</a:t>
            </a:r>
          </a:p>
          <a:p>
            <a:pPr algn="l"/>
            <a:r>
              <a:rPr lang="en-US" sz="2000" dirty="0" smtClean="0"/>
              <a:t>Physicians for a National Health Program</a:t>
            </a:r>
          </a:p>
          <a:p>
            <a:pPr algn="l"/>
            <a:r>
              <a:rPr lang="en-US" sz="2000" dirty="0" smtClean="0"/>
              <a:t>Boston, MA</a:t>
            </a:r>
          </a:p>
          <a:p>
            <a:pPr algn="l"/>
            <a:r>
              <a:rPr lang="en-US" sz="2000" dirty="0" smtClean="0"/>
              <a:t>November 2,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Box 14"/>
          <p:cNvSpPr txBox="1">
            <a:spLocks noChangeArrowheads="1"/>
          </p:cNvSpPr>
          <p:nvPr/>
        </p:nvSpPr>
        <p:spPr bwMode="auto">
          <a:xfrm>
            <a:off x="4692650" y="4972050"/>
            <a:ext cx="4298950" cy="772519"/>
          </a:xfrm>
          <a:prstGeom prst="rect">
            <a:avLst/>
          </a:prstGeom>
          <a:solidFill>
            <a:schemeClr val="accent1"/>
          </a:solidFill>
          <a:ln>
            <a:noFill/>
          </a:ln>
          <a:extLst/>
        </p:spPr>
        <p:txBody>
          <a:bodyPr wrap="square">
            <a:spAutoFit/>
          </a:bodyPr>
          <a:lstStyle>
            <a:lvl1pPr>
              <a:defRPr>
                <a:solidFill>
                  <a:schemeClr val="tx1"/>
                </a:solidFill>
                <a:latin typeface="Times" pitchFamily="18" charset="0"/>
                <a:cs typeface="Arial" charset="0"/>
              </a:defRPr>
            </a:lvl1pPr>
            <a:lvl2pPr marL="742950" indent="-285750">
              <a:defRPr>
                <a:solidFill>
                  <a:schemeClr val="tx1"/>
                </a:solidFill>
                <a:latin typeface="Times" pitchFamily="18" charset="0"/>
                <a:cs typeface="Arial" charset="0"/>
              </a:defRPr>
            </a:lvl2pPr>
            <a:lvl3pPr marL="1143000" indent="-228600">
              <a:defRPr>
                <a:solidFill>
                  <a:schemeClr val="tx1"/>
                </a:solidFill>
                <a:latin typeface="Times" pitchFamily="18" charset="0"/>
                <a:cs typeface="Arial" charset="0"/>
              </a:defRPr>
            </a:lvl3pPr>
            <a:lvl4pPr marL="1600200" indent="-228600">
              <a:defRPr>
                <a:solidFill>
                  <a:schemeClr val="tx1"/>
                </a:solidFill>
                <a:latin typeface="Times" pitchFamily="18" charset="0"/>
                <a:cs typeface="Arial" charset="0"/>
              </a:defRPr>
            </a:lvl4pPr>
            <a:lvl5pPr marL="2057400" indent="-228600">
              <a:defRPr>
                <a:solidFill>
                  <a:schemeClr val="tx1"/>
                </a:solidFill>
                <a:latin typeface="Times" pitchFamily="18" charset="0"/>
                <a:cs typeface="Arial" charset="0"/>
              </a:defRPr>
            </a:lvl5pPr>
            <a:lvl6pPr marL="2514600" indent="-228600" fontAlgn="base">
              <a:spcBef>
                <a:spcPct val="0"/>
              </a:spcBef>
              <a:spcAft>
                <a:spcPct val="0"/>
              </a:spcAft>
              <a:defRPr>
                <a:solidFill>
                  <a:schemeClr val="tx1"/>
                </a:solidFill>
                <a:latin typeface="Times" pitchFamily="18" charset="0"/>
                <a:cs typeface="Arial" charset="0"/>
              </a:defRPr>
            </a:lvl6pPr>
            <a:lvl7pPr marL="2971800" indent="-228600" fontAlgn="base">
              <a:spcBef>
                <a:spcPct val="0"/>
              </a:spcBef>
              <a:spcAft>
                <a:spcPct val="0"/>
              </a:spcAft>
              <a:defRPr>
                <a:solidFill>
                  <a:schemeClr val="tx1"/>
                </a:solidFill>
                <a:latin typeface="Times" pitchFamily="18" charset="0"/>
                <a:cs typeface="Arial" charset="0"/>
              </a:defRPr>
            </a:lvl7pPr>
            <a:lvl8pPr marL="3429000" indent="-228600" fontAlgn="base">
              <a:spcBef>
                <a:spcPct val="0"/>
              </a:spcBef>
              <a:spcAft>
                <a:spcPct val="0"/>
              </a:spcAft>
              <a:defRPr>
                <a:solidFill>
                  <a:schemeClr val="tx1"/>
                </a:solidFill>
                <a:latin typeface="Times" pitchFamily="18" charset="0"/>
                <a:cs typeface="Arial" charset="0"/>
              </a:defRPr>
            </a:lvl8pPr>
            <a:lvl9pPr marL="3886200" indent="-228600" fontAlgn="base">
              <a:spcBef>
                <a:spcPct val="0"/>
              </a:spcBef>
              <a:spcAft>
                <a:spcPct val="0"/>
              </a:spcAft>
              <a:defRPr>
                <a:solidFill>
                  <a:schemeClr val="tx1"/>
                </a:solidFill>
                <a:latin typeface="Times" pitchFamily="18" charset="0"/>
                <a:cs typeface="Arial" charset="0"/>
              </a:defRPr>
            </a:lvl9pPr>
          </a:lstStyle>
          <a:p>
            <a:pPr>
              <a:lnSpc>
                <a:spcPct val="85000"/>
              </a:lnSpc>
            </a:pPr>
            <a:r>
              <a:rPr lang="en-US" sz="2800" b="1" dirty="0">
                <a:solidFill>
                  <a:prstClr val="white"/>
                </a:solidFill>
                <a:latin typeface="+mj-lt"/>
                <a:cs typeface="Calibri" pitchFamily="34" charset="0"/>
              </a:rPr>
              <a:t>25% </a:t>
            </a:r>
            <a:r>
              <a:rPr lang="en-US" b="1" dirty="0">
                <a:solidFill>
                  <a:prstClr val="white"/>
                </a:solidFill>
                <a:latin typeface="+mj-lt"/>
                <a:cs typeface="Calibri" pitchFamily="34" charset="0"/>
              </a:rPr>
              <a:t>had incomes below </a:t>
            </a:r>
            <a:r>
              <a:rPr lang="en-US" sz="2400" b="1" dirty="0">
                <a:solidFill>
                  <a:prstClr val="white"/>
                </a:solidFill>
                <a:latin typeface="+mj-lt"/>
                <a:cs typeface="Calibri" pitchFamily="34" charset="0"/>
              </a:rPr>
              <a:t>$</a:t>
            </a:r>
            <a:r>
              <a:rPr lang="en-US" sz="2400" b="1" dirty="0" smtClean="0">
                <a:solidFill>
                  <a:prstClr val="white"/>
                </a:solidFill>
                <a:latin typeface="+mj-lt"/>
                <a:cs typeface="Calibri" pitchFamily="34" charset="0"/>
              </a:rPr>
              <a:t>14,000</a:t>
            </a:r>
            <a:endParaRPr lang="en-US" sz="2400" b="1" dirty="0">
              <a:solidFill>
                <a:prstClr val="white"/>
              </a:solidFill>
              <a:latin typeface="+mj-lt"/>
              <a:cs typeface="Calibri" pitchFamily="34" charset="0"/>
            </a:endParaRPr>
          </a:p>
        </p:txBody>
      </p:sp>
      <p:graphicFrame>
        <p:nvGraphicFramePr>
          <p:cNvPr id="16" name="Table 15"/>
          <p:cNvGraphicFramePr>
            <a:graphicFrameLocks noGrp="1"/>
          </p:cNvGraphicFramePr>
          <p:nvPr>
            <p:extLst>
              <p:ext uri="{D42A27DB-BD31-4B8C-83A1-F6EECF244321}">
                <p14:modId xmlns="" xmlns:p14="http://schemas.microsoft.com/office/powerpoint/2010/main" val="812549750"/>
              </p:ext>
            </p:extLst>
          </p:nvPr>
        </p:nvGraphicFramePr>
        <p:xfrm>
          <a:off x="228600" y="1371600"/>
          <a:ext cx="4406900" cy="4264024"/>
        </p:xfrm>
        <a:graphic>
          <a:graphicData uri="http://schemas.openxmlformats.org/drawingml/2006/table">
            <a:tbl>
              <a:tblPr firstRow="1" bandRow="1">
                <a:tableStyleId>{5C22544A-7EE6-4342-B048-85BDC9FD1C3A}</a:tableStyleId>
              </a:tblPr>
              <a:tblGrid>
                <a:gridCol w="440690"/>
                <a:gridCol w="440690"/>
                <a:gridCol w="440690"/>
                <a:gridCol w="440690"/>
                <a:gridCol w="440690"/>
                <a:gridCol w="440690"/>
                <a:gridCol w="440690"/>
                <a:gridCol w="440690"/>
                <a:gridCol w="440690"/>
                <a:gridCol w="440690"/>
              </a:tblGrid>
              <a:tr h="426724">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5"/>
                    </a:solidFill>
                  </a:tcPr>
                </a:tc>
              </a:tr>
              <a:tr h="426726">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r>
              <a:tr h="426726">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r>
              <a:tr h="425109">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r>
              <a:tr h="426726">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r>
              <a:tr h="426726">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r>
              <a:tr h="426726">
                <a:tc>
                  <a:txBody>
                    <a:bodyPr/>
                    <a:lstStyle/>
                    <a:p>
                      <a:endParaRPr lang="en-US" sz="10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r>
              <a:tr h="425109">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B2B2B2"/>
                    </a:solidFill>
                  </a:tcPr>
                </a:tc>
              </a:tr>
              <a:tr h="426726">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r h="426726">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solidFill>
                          <a:schemeClr val="tx2"/>
                        </a:solidFill>
                      </a:endParaRPr>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lang="en-US" sz="100" dirty="0"/>
                    </a:p>
                  </a:txBody>
                  <a:tcPr marL="91459" marR="91459" marT="45717" marB="45717">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r>
            </a:tbl>
          </a:graphicData>
        </a:graphic>
      </p:graphicFrame>
      <p:sp>
        <p:nvSpPr>
          <p:cNvPr id="15491" name="TextBox 8"/>
          <p:cNvSpPr txBox="1">
            <a:spLocks noChangeArrowheads="1"/>
          </p:cNvSpPr>
          <p:nvPr/>
        </p:nvSpPr>
        <p:spPr bwMode="auto">
          <a:xfrm>
            <a:off x="4692650" y="3267074"/>
            <a:ext cx="4298950" cy="772519"/>
          </a:xfrm>
          <a:prstGeom prst="rect">
            <a:avLst/>
          </a:prstGeom>
          <a:solidFill>
            <a:schemeClr val="tx2"/>
          </a:solidFill>
          <a:ln>
            <a:noFill/>
          </a:ln>
          <a:extLst/>
        </p:spPr>
        <p:txBody>
          <a:bodyPr wrap="square">
            <a:spAutoFit/>
          </a:bodyPr>
          <a:lstStyle>
            <a:lvl1pPr>
              <a:defRPr>
                <a:solidFill>
                  <a:schemeClr val="tx1"/>
                </a:solidFill>
                <a:latin typeface="Times" pitchFamily="18" charset="0"/>
                <a:cs typeface="Arial" charset="0"/>
              </a:defRPr>
            </a:lvl1pPr>
            <a:lvl2pPr marL="742950" indent="-285750">
              <a:defRPr>
                <a:solidFill>
                  <a:schemeClr val="tx1"/>
                </a:solidFill>
                <a:latin typeface="Times" pitchFamily="18" charset="0"/>
                <a:cs typeface="Arial" charset="0"/>
              </a:defRPr>
            </a:lvl2pPr>
            <a:lvl3pPr marL="1143000" indent="-228600">
              <a:defRPr>
                <a:solidFill>
                  <a:schemeClr val="tx1"/>
                </a:solidFill>
                <a:latin typeface="Times" pitchFamily="18" charset="0"/>
                <a:cs typeface="Arial" charset="0"/>
              </a:defRPr>
            </a:lvl3pPr>
            <a:lvl4pPr marL="1600200" indent="-228600">
              <a:defRPr>
                <a:solidFill>
                  <a:schemeClr val="tx1"/>
                </a:solidFill>
                <a:latin typeface="Times" pitchFamily="18" charset="0"/>
                <a:cs typeface="Arial" charset="0"/>
              </a:defRPr>
            </a:lvl4pPr>
            <a:lvl5pPr marL="2057400" indent="-228600">
              <a:defRPr>
                <a:solidFill>
                  <a:schemeClr val="tx1"/>
                </a:solidFill>
                <a:latin typeface="Times" pitchFamily="18" charset="0"/>
                <a:cs typeface="Arial" charset="0"/>
              </a:defRPr>
            </a:lvl5pPr>
            <a:lvl6pPr marL="2514600" indent="-228600" fontAlgn="base">
              <a:spcBef>
                <a:spcPct val="0"/>
              </a:spcBef>
              <a:spcAft>
                <a:spcPct val="0"/>
              </a:spcAft>
              <a:defRPr>
                <a:solidFill>
                  <a:schemeClr val="tx1"/>
                </a:solidFill>
                <a:latin typeface="Times" pitchFamily="18" charset="0"/>
                <a:cs typeface="Arial" charset="0"/>
              </a:defRPr>
            </a:lvl6pPr>
            <a:lvl7pPr marL="2971800" indent="-228600" fontAlgn="base">
              <a:spcBef>
                <a:spcPct val="0"/>
              </a:spcBef>
              <a:spcAft>
                <a:spcPct val="0"/>
              </a:spcAft>
              <a:defRPr>
                <a:solidFill>
                  <a:schemeClr val="tx1"/>
                </a:solidFill>
                <a:latin typeface="Times" pitchFamily="18" charset="0"/>
                <a:cs typeface="Arial" charset="0"/>
              </a:defRPr>
            </a:lvl7pPr>
            <a:lvl8pPr marL="3429000" indent="-228600" fontAlgn="base">
              <a:spcBef>
                <a:spcPct val="0"/>
              </a:spcBef>
              <a:spcAft>
                <a:spcPct val="0"/>
              </a:spcAft>
              <a:defRPr>
                <a:solidFill>
                  <a:schemeClr val="tx1"/>
                </a:solidFill>
                <a:latin typeface="Times" pitchFamily="18" charset="0"/>
                <a:cs typeface="Arial" charset="0"/>
              </a:defRPr>
            </a:lvl8pPr>
            <a:lvl9pPr marL="3886200" indent="-228600" fontAlgn="base">
              <a:spcBef>
                <a:spcPct val="0"/>
              </a:spcBef>
              <a:spcAft>
                <a:spcPct val="0"/>
              </a:spcAft>
              <a:defRPr>
                <a:solidFill>
                  <a:schemeClr val="tx1"/>
                </a:solidFill>
                <a:latin typeface="Times" pitchFamily="18" charset="0"/>
                <a:cs typeface="Arial" charset="0"/>
              </a:defRPr>
            </a:lvl9pPr>
          </a:lstStyle>
          <a:p>
            <a:pPr>
              <a:lnSpc>
                <a:spcPct val="85000"/>
              </a:lnSpc>
            </a:pPr>
            <a:r>
              <a:rPr lang="en-US" sz="2800" b="1" dirty="0">
                <a:solidFill>
                  <a:prstClr val="black"/>
                </a:solidFill>
                <a:latin typeface="+mj-lt"/>
                <a:cs typeface="Calibri" pitchFamily="34" charset="0"/>
              </a:rPr>
              <a:t>50% </a:t>
            </a:r>
            <a:r>
              <a:rPr lang="en-US" b="1" dirty="0">
                <a:solidFill>
                  <a:prstClr val="black"/>
                </a:solidFill>
                <a:latin typeface="+mj-lt"/>
                <a:cs typeface="Calibri" pitchFamily="34" charset="0"/>
              </a:rPr>
              <a:t>had incomes below </a:t>
            </a:r>
            <a:r>
              <a:rPr lang="en-US" sz="2400" b="1" dirty="0" smtClean="0">
                <a:solidFill>
                  <a:prstClr val="black"/>
                </a:solidFill>
                <a:latin typeface="+mj-lt"/>
                <a:cs typeface="Calibri" pitchFamily="34" charset="0"/>
              </a:rPr>
              <a:t>$22,500</a:t>
            </a:r>
            <a:endParaRPr lang="en-US" sz="2400" b="1" dirty="0">
              <a:solidFill>
                <a:prstClr val="black"/>
              </a:solidFill>
              <a:latin typeface="+mj-lt"/>
              <a:cs typeface="Calibri" pitchFamily="34" charset="0"/>
            </a:endParaRPr>
          </a:p>
        </p:txBody>
      </p:sp>
      <p:cxnSp>
        <p:nvCxnSpPr>
          <p:cNvPr id="11" name="Straight Connector 10"/>
          <p:cNvCxnSpPr/>
          <p:nvPr/>
        </p:nvCxnSpPr>
        <p:spPr>
          <a:xfrm>
            <a:off x="123825" y="3496367"/>
            <a:ext cx="4648200" cy="0"/>
          </a:xfrm>
          <a:prstGeom prst="line">
            <a:avLst/>
          </a:prstGeom>
          <a:ln w="4445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15494" name="TextBox 11"/>
          <p:cNvSpPr txBox="1">
            <a:spLocks noChangeArrowheads="1"/>
          </p:cNvSpPr>
          <p:nvPr/>
        </p:nvSpPr>
        <p:spPr bwMode="auto">
          <a:xfrm>
            <a:off x="4692650" y="1398918"/>
            <a:ext cx="4298950" cy="510909"/>
          </a:xfrm>
          <a:prstGeom prst="rect">
            <a:avLst/>
          </a:prstGeom>
          <a:solidFill>
            <a:schemeClr val="accent5"/>
          </a:solidFill>
          <a:ln>
            <a:noFill/>
          </a:ln>
          <a:extLst/>
        </p:spPr>
        <p:txBody>
          <a:bodyPr wrap="square">
            <a:spAutoFit/>
          </a:bodyPr>
          <a:lstStyle>
            <a:lvl1pPr>
              <a:defRPr>
                <a:solidFill>
                  <a:schemeClr val="tx1"/>
                </a:solidFill>
                <a:latin typeface="Times" pitchFamily="18" charset="0"/>
                <a:cs typeface="Arial" charset="0"/>
              </a:defRPr>
            </a:lvl1pPr>
            <a:lvl2pPr marL="742950" indent="-285750">
              <a:defRPr>
                <a:solidFill>
                  <a:schemeClr val="tx1"/>
                </a:solidFill>
                <a:latin typeface="Times" pitchFamily="18" charset="0"/>
                <a:cs typeface="Arial" charset="0"/>
              </a:defRPr>
            </a:lvl2pPr>
            <a:lvl3pPr marL="1143000" indent="-228600">
              <a:defRPr>
                <a:solidFill>
                  <a:schemeClr val="tx1"/>
                </a:solidFill>
                <a:latin typeface="Times" pitchFamily="18" charset="0"/>
                <a:cs typeface="Arial" charset="0"/>
              </a:defRPr>
            </a:lvl3pPr>
            <a:lvl4pPr marL="1600200" indent="-228600">
              <a:defRPr>
                <a:solidFill>
                  <a:schemeClr val="tx1"/>
                </a:solidFill>
                <a:latin typeface="Times" pitchFamily="18" charset="0"/>
                <a:cs typeface="Arial" charset="0"/>
              </a:defRPr>
            </a:lvl4pPr>
            <a:lvl5pPr marL="2057400" indent="-228600">
              <a:defRPr>
                <a:solidFill>
                  <a:schemeClr val="tx1"/>
                </a:solidFill>
                <a:latin typeface="Times" pitchFamily="18" charset="0"/>
                <a:cs typeface="Arial" charset="0"/>
              </a:defRPr>
            </a:lvl5pPr>
            <a:lvl6pPr marL="2514600" indent="-228600" fontAlgn="base">
              <a:spcBef>
                <a:spcPct val="0"/>
              </a:spcBef>
              <a:spcAft>
                <a:spcPct val="0"/>
              </a:spcAft>
              <a:defRPr>
                <a:solidFill>
                  <a:schemeClr val="tx1"/>
                </a:solidFill>
                <a:latin typeface="Times" pitchFamily="18" charset="0"/>
                <a:cs typeface="Arial" charset="0"/>
              </a:defRPr>
            </a:lvl6pPr>
            <a:lvl7pPr marL="2971800" indent="-228600" fontAlgn="base">
              <a:spcBef>
                <a:spcPct val="0"/>
              </a:spcBef>
              <a:spcAft>
                <a:spcPct val="0"/>
              </a:spcAft>
              <a:defRPr>
                <a:solidFill>
                  <a:schemeClr val="tx1"/>
                </a:solidFill>
                <a:latin typeface="Times" pitchFamily="18" charset="0"/>
                <a:cs typeface="Arial" charset="0"/>
              </a:defRPr>
            </a:lvl7pPr>
            <a:lvl8pPr marL="3429000" indent="-228600" fontAlgn="base">
              <a:spcBef>
                <a:spcPct val="0"/>
              </a:spcBef>
              <a:spcAft>
                <a:spcPct val="0"/>
              </a:spcAft>
              <a:defRPr>
                <a:solidFill>
                  <a:schemeClr val="tx1"/>
                </a:solidFill>
                <a:latin typeface="Times" pitchFamily="18" charset="0"/>
                <a:cs typeface="Arial" charset="0"/>
              </a:defRPr>
            </a:lvl8pPr>
            <a:lvl9pPr marL="3886200" indent="-228600" fontAlgn="base">
              <a:spcBef>
                <a:spcPct val="0"/>
              </a:spcBef>
              <a:spcAft>
                <a:spcPct val="0"/>
              </a:spcAft>
              <a:defRPr>
                <a:solidFill>
                  <a:schemeClr val="tx1"/>
                </a:solidFill>
                <a:latin typeface="Times" pitchFamily="18" charset="0"/>
                <a:cs typeface="Arial" charset="0"/>
              </a:defRPr>
            </a:lvl9pPr>
          </a:lstStyle>
          <a:p>
            <a:pPr>
              <a:lnSpc>
                <a:spcPct val="85000"/>
              </a:lnSpc>
            </a:pPr>
            <a:r>
              <a:rPr lang="en-US" sz="2800" b="1" dirty="0">
                <a:solidFill>
                  <a:prstClr val="black"/>
                </a:solidFill>
                <a:latin typeface="+mj-lt"/>
                <a:cs typeface="Calibri" pitchFamily="34" charset="0"/>
              </a:rPr>
              <a:t>5%</a:t>
            </a:r>
            <a:r>
              <a:rPr lang="en-US" sz="3200" b="1" dirty="0">
                <a:solidFill>
                  <a:prstClr val="black"/>
                </a:solidFill>
                <a:latin typeface="+mj-lt"/>
                <a:cs typeface="Calibri" pitchFamily="34" charset="0"/>
              </a:rPr>
              <a:t> </a:t>
            </a:r>
            <a:r>
              <a:rPr lang="en-US" b="1" dirty="0" smtClean="0">
                <a:solidFill>
                  <a:prstClr val="black"/>
                </a:solidFill>
                <a:latin typeface="+mj-lt"/>
                <a:cs typeface="Calibri" pitchFamily="34" charset="0"/>
              </a:rPr>
              <a:t>had </a:t>
            </a:r>
            <a:r>
              <a:rPr lang="en-US" b="1" dirty="0">
                <a:solidFill>
                  <a:prstClr val="black"/>
                </a:solidFill>
                <a:latin typeface="+mj-lt"/>
                <a:cs typeface="Calibri" pitchFamily="34" charset="0"/>
              </a:rPr>
              <a:t>incomes above </a:t>
            </a:r>
            <a:r>
              <a:rPr lang="en-US" sz="2400" b="1" dirty="0" smtClean="0">
                <a:solidFill>
                  <a:prstClr val="black"/>
                </a:solidFill>
                <a:latin typeface="+mj-lt"/>
                <a:cs typeface="Calibri" pitchFamily="34" charset="0"/>
              </a:rPr>
              <a:t>$88,900</a:t>
            </a:r>
            <a:endParaRPr lang="en-US" sz="2800" b="1" dirty="0">
              <a:solidFill>
                <a:prstClr val="black"/>
              </a:solidFill>
              <a:latin typeface="+mj-lt"/>
              <a:cs typeface="Calibri" pitchFamily="34" charset="0"/>
            </a:endParaRPr>
          </a:p>
        </p:txBody>
      </p:sp>
      <p:sp>
        <p:nvSpPr>
          <p:cNvPr id="7" name="Text Placeholder 6"/>
          <p:cNvSpPr>
            <a:spLocks noGrp="1"/>
          </p:cNvSpPr>
          <p:nvPr>
            <p:ph type="body" sz="quarter" idx="11"/>
          </p:nvPr>
        </p:nvSpPr>
        <p:spPr/>
        <p:txBody>
          <a:bodyPr>
            <a:normAutofit fontScale="92500" lnSpcReduction="10000"/>
          </a:bodyPr>
          <a:lstStyle/>
          <a:p>
            <a:r>
              <a:rPr lang="en-US" smtClean="0">
                <a:latin typeface="+mj-lt"/>
              </a:rPr>
              <a:t>NOTE:  Total household income for couples is split equally between husbands and wives to estimate income for married beneficiaries.</a:t>
            </a:r>
          </a:p>
          <a:p>
            <a:r>
              <a:rPr lang="en-US" smtClean="0">
                <a:latin typeface="+mj-lt"/>
              </a:rPr>
              <a:t>SOURCE: Urban Institute analysis of DYNASIM for the Kaiser Family Foundation.</a:t>
            </a:r>
            <a:endParaRPr lang="en-US" dirty="0" smtClean="0">
              <a:latin typeface="+mj-lt"/>
            </a:endParaRPr>
          </a:p>
        </p:txBody>
      </p:sp>
      <p:sp>
        <p:nvSpPr>
          <p:cNvPr id="5" name="Title 4"/>
          <p:cNvSpPr>
            <a:spLocks noGrp="1"/>
          </p:cNvSpPr>
          <p:nvPr>
            <p:ph type="title"/>
          </p:nvPr>
        </p:nvSpPr>
        <p:spPr/>
        <p:txBody>
          <a:bodyPr>
            <a:normAutofit fontScale="90000"/>
          </a:bodyPr>
          <a:lstStyle/>
          <a:p>
            <a:r>
              <a:rPr lang="en-US" sz="3000" dirty="0" smtClean="0">
                <a:latin typeface="+mj-lt"/>
              </a:rPr>
              <a:t>Distribution of Medicare Beneficiaries by Income Level, 2012</a:t>
            </a:r>
            <a:endParaRPr lang="en-US" sz="3000" dirty="0">
              <a:latin typeface="+mj-lt"/>
            </a:endParaRPr>
          </a:p>
        </p:txBody>
      </p:sp>
    </p:spTree>
    <p:extLst>
      <p:ext uri="{BB962C8B-B14F-4D97-AF65-F5344CB8AC3E}">
        <p14:creationId xmlns="" xmlns:p14="http://schemas.microsoft.com/office/powerpoint/2010/main" val="2956565039"/>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Line 9"/>
          <p:cNvSpPr>
            <a:spLocks noChangeShapeType="1"/>
          </p:cNvSpPr>
          <p:nvPr/>
        </p:nvSpPr>
        <p:spPr bwMode="auto">
          <a:xfrm>
            <a:off x="1885544" y="832457"/>
            <a:ext cx="5680" cy="5257800"/>
          </a:xfrm>
          <a:prstGeom prst="line">
            <a:avLst/>
          </a:prstGeom>
          <a:noFill/>
          <a:ln w="38100">
            <a:solidFill>
              <a:srgbClr val="000000"/>
            </a:solidFill>
            <a:prstDash val="sysDot"/>
            <a:round/>
            <a:headEnd/>
            <a:tailEnd/>
          </a:ln>
        </p:spPr>
        <p:txBody>
          <a:bodyPr lIns="60378" tIns="30189" rIns="60378" bIns="30189">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pitchFamily="34" charset="0"/>
            </a:endParaRPr>
          </a:p>
        </p:txBody>
      </p:sp>
      <p:graphicFrame>
        <p:nvGraphicFramePr>
          <p:cNvPr id="13" name="Table 12"/>
          <p:cNvGraphicFramePr>
            <a:graphicFrameLocks noGrp="1"/>
          </p:cNvGraphicFramePr>
          <p:nvPr>
            <p:extLst>
              <p:ext uri="{D42A27DB-BD31-4B8C-83A1-F6EECF244321}">
                <p14:modId xmlns="" xmlns:p14="http://schemas.microsoft.com/office/powerpoint/2010/main" val="1718614443"/>
              </p:ext>
            </p:extLst>
          </p:nvPr>
        </p:nvGraphicFramePr>
        <p:xfrm>
          <a:off x="228600" y="5725160"/>
          <a:ext cx="6629400" cy="370840"/>
        </p:xfrm>
        <a:graphic>
          <a:graphicData uri="http://schemas.openxmlformats.org/drawingml/2006/table">
            <a:tbl>
              <a:tblPr firstRow="1" bandRow="1"/>
              <a:tblGrid>
                <a:gridCol w="1657350"/>
                <a:gridCol w="1657350"/>
                <a:gridCol w="1657350"/>
                <a:gridCol w="1657350"/>
              </a:tblGrid>
              <a:tr h="370840">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600" b="0" dirty="0" smtClean="0">
                          <a:solidFill>
                            <a:schemeClr val="tx1"/>
                          </a:solidFill>
                          <a:latin typeface="+mj-lt"/>
                          <a:cs typeface="Calibri" pitchFamily="34" charset="0"/>
                        </a:rPr>
                        <a:t>$532.6 billion</a:t>
                      </a:r>
                      <a:endParaRPr lang="en-US" sz="1600" b="0" dirty="0">
                        <a:solidFill>
                          <a:schemeClr val="tx1"/>
                        </a:solidFill>
                        <a:latin typeface="+mj-lt"/>
                        <a:cs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600" b="0" dirty="0" smtClean="0">
                          <a:solidFill>
                            <a:schemeClr val="tx1"/>
                          </a:solidFill>
                          <a:latin typeface="+mj-lt"/>
                          <a:cs typeface="Calibri" pitchFamily="34" charset="0"/>
                        </a:rPr>
                        <a:t>$241.7 billion</a:t>
                      </a:r>
                      <a:endParaRPr lang="en-US" sz="1600" b="0" dirty="0">
                        <a:solidFill>
                          <a:schemeClr val="tx1"/>
                        </a:solidFill>
                        <a:latin typeface="+mj-lt"/>
                        <a:cs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600" b="0" dirty="0" smtClean="0">
                          <a:solidFill>
                            <a:schemeClr val="tx1"/>
                          </a:solidFill>
                          <a:latin typeface="+mj-lt"/>
                          <a:cs typeface="Calibri" pitchFamily="34" charset="0"/>
                        </a:rPr>
                        <a:t>$229.1 billion</a:t>
                      </a:r>
                      <a:endParaRPr lang="en-US" sz="1600" b="0" dirty="0">
                        <a:solidFill>
                          <a:schemeClr val="tx1"/>
                        </a:solidFill>
                        <a:latin typeface="+mj-lt"/>
                        <a:cs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Times New Roman"/>
                        </a:defRPr>
                      </a:lvl1pPr>
                      <a:lvl2pPr marL="457200" algn="l" defTabSz="914400" rtl="0" eaLnBrk="1" latinLnBrk="0" hangingPunct="1">
                        <a:defRPr sz="1800" b="1" kern="1200">
                          <a:solidFill>
                            <a:schemeClr val="lt1"/>
                          </a:solidFill>
                          <a:latin typeface="Times New Roman"/>
                        </a:defRPr>
                      </a:lvl2pPr>
                      <a:lvl3pPr marL="914400" algn="l" defTabSz="914400" rtl="0" eaLnBrk="1" latinLnBrk="0" hangingPunct="1">
                        <a:defRPr sz="1800" b="1" kern="1200">
                          <a:solidFill>
                            <a:schemeClr val="lt1"/>
                          </a:solidFill>
                          <a:latin typeface="Times New Roman"/>
                        </a:defRPr>
                      </a:lvl3pPr>
                      <a:lvl4pPr marL="1371600" algn="l" defTabSz="914400" rtl="0" eaLnBrk="1" latinLnBrk="0" hangingPunct="1">
                        <a:defRPr sz="1800" b="1" kern="1200">
                          <a:solidFill>
                            <a:schemeClr val="lt1"/>
                          </a:solidFill>
                          <a:latin typeface="Times New Roman"/>
                        </a:defRPr>
                      </a:lvl4pPr>
                      <a:lvl5pPr marL="1828800" algn="l" defTabSz="914400" rtl="0" eaLnBrk="1" latinLnBrk="0" hangingPunct="1">
                        <a:defRPr sz="1800" b="1" kern="1200">
                          <a:solidFill>
                            <a:schemeClr val="lt1"/>
                          </a:solidFill>
                          <a:latin typeface="Times New Roman"/>
                        </a:defRPr>
                      </a:lvl5pPr>
                      <a:lvl6pPr marL="2286000" algn="l" defTabSz="914400" rtl="0" eaLnBrk="1" latinLnBrk="0" hangingPunct="1">
                        <a:defRPr sz="1800" b="1" kern="1200">
                          <a:solidFill>
                            <a:schemeClr val="lt1"/>
                          </a:solidFill>
                          <a:latin typeface="Times New Roman"/>
                        </a:defRPr>
                      </a:lvl6pPr>
                      <a:lvl7pPr marL="2743200" algn="l" defTabSz="914400" rtl="0" eaLnBrk="1" latinLnBrk="0" hangingPunct="1">
                        <a:defRPr sz="1800" b="1" kern="1200">
                          <a:solidFill>
                            <a:schemeClr val="lt1"/>
                          </a:solidFill>
                          <a:latin typeface="Times New Roman"/>
                        </a:defRPr>
                      </a:lvl7pPr>
                      <a:lvl8pPr marL="3200400" algn="l" defTabSz="914400" rtl="0" eaLnBrk="1" latinLnBrk="0" hangingPunct="1">
                        <a:defRPr sz="1800" b="1" kern="1200">
                          <a:solidFill>
                            <a:schemeClr val="lt1"/>
                          </a:solidFill>
                          <a:latin typeface="Times New Roman"/>
                        </a:defRPr>
                      </a:lvl8pPr>
                      <a:lvl9pPr marL="3657600" algn="l" defTabSz="914400" rtl="0" eaLnBrk="1" latinLnBrk="0" hangingPunct="1">
                        <a:defRPr sz="1800" b="1" kern="1200">
                          <a:solidFill>
                            <a:schemeClr val="lt1"/>
                          </a:solidFill>
                          <a:latin typeface="Times New Roman"/>
                        </a:defRPr>
                      </a:lvl9pPr>
                    </a:lstStyle>
                    <a:p>
                      <a:pPr algn="ctr"/>
                      <a:r>
                        <a:rPr lang="en-US" sz="1600" b="0" dirty="0" smtClean="0">
                          <a:solidFill>
                            <a:schemeClr val="tx1"/>
                          </a:solidFill>
                          <a:latin typeface="+mj-lt"/>
                          <a:cs typeface="Calibri" pitchFamily="34" charset="0"/>
                        </a:rPr>
                        <a:t>$61.7 billion</a:t>
                      </a:r>
                      <a:endParaRPr lang="en-US" sz="1600" b="0" dirty="0">
                        <a:solidFill>
                          <a:schemeClr val="tx1"/>
                        </a:solidFill>
                        <a:latin typeface="+mj-lt"/>
                        <a:cs typeface="Calibri"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8" name="Content Placeholder 7"/>
          <p:cNvGraphicFramePr>
            <a:graphicFrameLocks noGrp="1"/>
          </p:cNvGraphicFramePr>
          <p:nvPr>
            <p:ph idx="1"/>
            <p:extLst>
              <p:ext uri="{D42A27DB-BD31-4B8C-83A1-F6EECF244321}">
                <p14:modId xmlns="" xmlns:p14="http://schemas.microsoft.com/office/powerpoint/2010/main" val="902130283"/>
              </p:ext>
            </p:extLst>
          </p:nvPr>
        </p:nvGraphicFramePr>
        <p:xfrm>
          <a:off x="92075" y="764540"/>
          <a:ext cx="895985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11"/>
          </p:nvPr>
        </p:nvSpPr>
        <p:spPr/>
        <p:txBody>
          <a:bodyPr>
            <a:normAutofit fontScale="92500" lnSpcReduction="10000"/>
          </a:bodyPr>
          <a:lstStyle/>
          <a:p>
            <a:r>
              <a:rPr lang="en-US" dirty="0" smtClean="0"/>
              <a:t>NOTE: Numbers may not sum due to rounding.  Amounts are fiscal year totals.  </a:t>
            </a:r>
          </a:p>
          <a:p>
            <a:r>
              <a:rPr lang="en-US" dirty="0" smtClean="0"/>
              <a:t>SOURCE: 2013 Annual Report of the Boards of Trustees of the Federal Hospital Insurance and Federal Supplementary Medical Insurance Trust Funds.</a:t>
            </a:r>
          </a:p>
        </p:txBody>
      </p:sp>
      <p:sp>
        <p:nvSpPr>
          <p:cNvPr id="5" name="Title 4"/>
          <p:cNvSpPr>
            <a:spLocks noGrp="1"/>
          </p:cNvSpPr>
          <p:nvPr>
            <p:ph type="title"/>
          </p:nvPr>
        </p:nvSpPr>
        <p:spPr/>
        <p:txBody>
          <a:bodyPr/>
          <a:lstStyle/>
          <a:p>
            <a:r>
              <a:rPr lang="en-US" sz="3000" dirty="0" smtClean="0"/>
              <a:t>Sources of Medicare Revenue, 2012</a:t>
            </a:r>
            <a:endParaRPr lang="en-US" sz="3000" dirty="0"/>
          </a:p>
        </p:txBody>
      </p:sp>
    </p:spTree>
    <p:extLst>
      <p:ext uri="{BB962C8B-B14F-4D97-AF65-F5344CB8AC3E}">
        <p14:creationId xmlns="" xmlns:p14="http://schemas.microsoft.com/office/powerpoint/2010/main" val="1495900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3"/>
          <p:cNvGraphicFramePr>
            <a:graphicFrameLocks noGrp="1" noChangeAspect="1"/>
          </p:cNvGraphicFramePr>
          <p:nvPr>
            <p:ph idx="1"/>
            <p:extLst>
              <p:ext uri="{D42A27DB-BD31-4B8C-83A1-F6EECF244321}">
                <p14:modId xmlns="" xmlns:p14="http://schemas.microsoft.com/office/powerpoint/2010/main" val="1219164009"/>
              </p:ext>
            </p:extLst>
          </p:nvPr>
        </p:nvGraphicFramePr>
        <p:xfrm>
          <a:off x="457200" y="609600"/>
          <a:ext cx="6994525" cy="4618037"/>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12"/>
          <p:cNvSpPr>
            <a:spLocks noGrp="1"/>
          </p:cNvSpPr>
          <p:nvPr>
            <p:ph type="body" sz="quarter" idx="11"/>
          </p:nvPr>
        </p:nvSpPr>
        <p:spPr/>
        <p:txBody>
          <a:bodyPr>
            <a:normAutofit fontScale="77500" lnSpcReduction="20000"/>
          </a:bodyPr>
          <a:lstStyle/>
          <a:p>
            <a:r>
              <a:rPr lang="en-US" dirty="0" smtClean="0"/>
              <a:t>NOTE: FY is fiscal year.  </a:t>
            </a:r>
            <a:r>
              <a:rPr lang="en-US" baseline="30000" dirty="0" smtClean="0"/>
              <a:t>1</a:t>
            </a:r>
            <a:r>
              <a:rPr lang="en-US" dirty="0" smtClean="0"/>
              <a:t>Amount for Medicare excludes offsetting premium receipts (premiums paid by beneficiaries, amount paid to providers and later recovered, and state contribution (</a:t>
            </a:r>
            <a:r>
              <a:rPr lang="en-US" dirty="0" err="1" smtClean="0"/>
              <a:t>clawback</a:t>
            </a:r>
            <a:r>
              <a:rPr lang="en-US" dirty="0" smtClean="0"/>
              <a:t>) payments to Medicare Part D).  </a:t>
            </a:r>
            <a:r>
              <a:rPr lang="en-US" baseline="30000" dirty="0" smtClean="0"/>
              <a:t>2</a:t>
            </a:r>
            <a:r>
              <a:rPr lang="en-US" dirty="0" smtClean="0"/>
              <a:t>Other category includes other mandatory outlays, offsetting receipts, and negative outlays for Troubled Asset Relief Program (TARP).</a:t>
            </a:r>
          </a:p>
          <a:p>
            <a:r>
              <a:rPr lang="en-US" dirty="0" smtClean="0"/>
              <a:t>SOURCE: Congressional Budget Office (CBO) Medicare Baseline, May 2013.</a:t>
            </a:r>
            <a:endParaRPr lang="en-US" dirty="0"/>
          </a:p>
        </p:txBody>
      </p:sp>
      <p:sp>
        <p:nvSpPr>
          <p:cNvPr id="1028" name="Rectangle 2"/>
          <p:cNvSpPr>
            <a:spLocks noGrp="1" noChangeArrowheads="1"/>
          </p:cNvSpPr>
          <p:nvPr>
            <p:ph type="title"/>
          </p:nvPr>
        </p:nvSpPr>
        <p:spPr/>
        <p:txBody>
          <a:bodyPr>
            <a:normAutofit fontScale="90000"/>
          </a:bodyPr>
          <a:lstStyle/>
          <a:p>
            <a:r>
              <a:rPr lang="en-US" dirty="0" smtClean="0"/>
              <a:t>Medicare as a Share of the Federal Budget, 2012</a:t>
            </a:r>
          </a:p>
        </p:txBody>
      </p:sp>
      <p:sp>
        <p:nvSpPr>
          <p:cNvPr id="35" name="Text Box 5"/>
          <p:cNvSpPr txBox="1">
            <a:spLocks noChangeArrowheads="1"/>
          </p:cNvSpPr>
          <p:nvPr/>
        </p:nvSpPr>
        <p:spPr bwMode="auto">
          <a:xfrm>
            <a:off x="76200" y="5219700"/>
            <a:ext cx="8991600" cy="707741"/>
          </a:xfrm>
          <a:prstGeom prst="rect">
            <a:avLst/>
          </a:prstGeom>
          <a:noFill/>
          <a:ln w="12700">
            <a:noFill/>
            <a:miter lim="800000"/>
            <a:headEnd/>
            <a:tailEnd/>
          </a:ln>
        </p:spPr>
        <p:txBody>
          <a:bodyPr wrap="square" lIns="91296" tIns="45648" rIns="91296" bIns="45648">
            <a:spAutoFit/>
          </a:bodyPr>
          <a:lstStyle/>
          <a:p>
            <a:pPr algn="ctr" defTabSz="912813" fontAlgn="base">
              <a:spcAft>
                <a:spcPct val="0"/>
              </a:spcAft>
            </a:pPr>
            <a:r>
              <a:rPr lang="en-US" sz="2000" dirty="0" smtClean="0">
                <a:solidFill>
                  <a:srgbClr val="000000"/>
                </a:solidFill>
                <a:cs typeface="Calibri" pitchFamily="34" charset="0"/>
              </a:rPr>
              <a:t>Total </a:t>
            </a:r>
            <a:r>
              <a:rPr lang="en-US" sz="2000" dirty="0">
                <a:solidFill>
                  <a:srgbClr val="000000"/>
                </a:solidFill>
                <a:cs typeface="Calibri" pitchFamily="34" charset="0"/>
              </a:rPr>
              <a:t>Federal </a:t>
            </a:r>
            <a:r>
              <a:rPr lang="en-US" sz="2000" dirty="0" smtClean="0">
                <a:solidFill>
                  <a:srgbClr val="000000"/>
                </a:solidFill>
                <a:cs typeface="Calibri" pitchFamily="34" charset="0"/>
              </a:rPr>
              <a:t>Spending, FY2012 = </a:t>
            </a:r>
            <a:r>
              <a:rPr lang="en-US" sz="2000" b="1" dirty="0" smtClean="0">
                <a:solidFill>
                  <a:srgbClr val="000000"/>
                </a:solidFill>
                <a:cs typeface="Calibri" pitchFamily="34" charset="0"/>
              </a:rPr>
              <a:t>$3.5 Trillion</a:t>
            </a:r>
          </a:p>
          <a:p>
            <a:pPr algn="ctr" defTabSz="912813" fontAlgn="base">
              <a:spcAft>
                <a:spcPct val="0"/>
              </a:spcAft>
            </a:pPr>
            <a:r>
              <a:rPr lang="en-US" sz="2000" dirty="0" smtClean="0">
                <a:solidFill>
                  <a:srgbClr val="000000"/>
                </a:solidFill>
                <a:cs typeface="Calibri" pitchFamily="34" charset="0"/>
              </a:rPr>
              <a:t>Federal Spending on Medicare, FY2012 = </a:t>
            </a:r>
            <a:r>
              <a:rPr lang="en-US" sz="2000" b="1" dirty="0" smtClean="0">
                <a:solidFill>
                  <a:srgbClr val="000000"/>
                </a:solidFill>
                <a:cs typeface="Calibri" pitchFamily="34" charset="0"/>
              </a:rPr>
              <a:t>$551 Billion</a:t>
            </a:r>
            <a:endParaRPr lang="en-US" sz="2000" b="1" dirty="0">
              <a:solidFill>
                <a:srgbClr val="000000"/>
              </a:solidFill>
              <a:cs typeface="Calibri" pitchFamily="34" charset="0"/>
            </a:endParaRPr>
          </a:p>
        </p:txBody>
      </p:sp>
    </p:spTree>
    <p:extLst>
      <p:ext uri="{BB962C8B-B14F-4D97-AF65-F5344CB8AC3E}">
        <p14:creationId xmlns="" xmlns:p14="http://schemas.microsoft.com/office/powerpoint/2010/main" val="327661401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 xmlns:p14="http://schemas.microsoft.com/office/powerpoint/2010/main" val="3303961909"/>
              </p:ext>
            </p:extLst>
          </p:nvPr>
        </p:nvGraphicFramePr>
        <p:xfrm>
          <a:off x="92075" y="1828799"/>
          <a:ext cx="4433888" cy="380999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p:cNvSpPr>
            <a:spLocks noGrp="1"/>
          </p:cNvSpPr>
          <p:nvPr>
            <p:ph type="body" sz="quarter" idx="11"/>
          </p:nvPr>
        </p:nvSpPr>
        <p:spPr/>
        <p:txBody>
          <a:bodyPr/>
          <a:lstStyle/>
          <a:p>
            <a:r>
              <a:rPr lang="en-US" dirty="0" smtClean="0"/>
              <a:t>SOURCE: CBO Budget and Economic Outlook, January 2011 (for 1990-2010 data) and May 2013 (for 2020 data).</a:t>
            </a:r>
            <a:endParaRPr lang="en-US" dirty="0"/>
          </a:p>
        </p:txBody>
      </p:sp>
      <p:sp>
        <p:nvSpPr>
          <p:cNvPr id="2" name="Title 1"/>
          <p:cNvSpPr>
            <a:spLocks noGrp="1"/>
          </p:cNvSpPr>
          <p:nvPr>
            <p:ph type="title"/>
          </p:nvPr>
        </p:nvSpPr>
        <p:spPr/>
        <p:txBody>
          <a:bodyPr>
            <a:normAutofit fontScale="90000"/>
          </a:bodyPr>
          <a:lstStyle/>
          <a:p>
            <a:r>
              <a:rPr lang="en-US" sz="3000" dirty="0" smtClean="0"/>
              <a:t>Medicare as a share of Federal Budget Outlays, and as a share of Gross Domestic Product (GDP), 1990-2020</a:t>
            </a:r>
            <a:endParaRPr lang="en-US" sz="3000" dirty="0"/>
          </a:p>
        </p:txBody>
      </p:sp>
      <p:graphicFrame>
        <p:nvGraphicFramePr>
          <p:cNvPr id="19" name="Content Placeholder 18"/>
          <p:cNvGraphicFramePr>
            <a:graphicFrameLocks noGrp="1"/>
          </p:cNvGraphicFramePr>
          <p:nvPr>
            <p:ph idx="12"/>
            <p:extLst>
              <p:ext uri="{D42A27DB-BD31-4B8C-83A1-F6EECF244321}">
                <p14:modId xmlns="" xmlns:p14="http://schemas.microsoft.com/office/powerpoint/2010/main" val="3583031783"/>
              </p:ext>
            </p:extLst>
          </p:nvPr>
        </p:nvGraphicFramePr>
        <p:xfrm>
          <a:off x="4618038" y="1828799"/>
          <a:ext cx="4433887" cy="3809999"/>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556419" y="1066800"/>
            <a:ext cx="3505200" cy="646331"/>
          </a:xfrm>
          <a:prstGeom prst="rect">
            <a:avLst/>
          </a:prstGeom>
          <a:noFill/>
        </p:spPr>
        <p:txBody>
          <a:bodyPr wrap="square" rtlCol="0">
            <a:spAutoFit/>
          </a:bodyPr>
          <a:lstStyle/>
          <a:p>
            <a:pPr algn="ctr"/>
            <a:r>
              <a:rPr lang="en-US" b="1" dirty="0" smtClean="0"/>
              <a:t>Medicare Spending as a Share </a:t>
            </a:r>
          </a:p>
          <a:p>
            <a:pPr algn="ctr"/>
            <a:r>
              <a:rPr lang="en-US" b="1" dirty="0" smtClean="0"/>
              <a:t>of Federal Budget Outlays</a:t>
            </a:r>
            <a:endParaRPr lang="en-US" b="1" dirty="0"/>
          </a:p>
        </p:txBody>
      </p:sp>
      <p:sp>
        <p:nvSpPr>
          <p:cNvPr id="12" name="TextBox 11"/>
          <p:cNvSpPr txBox="1"/>
          <p:nvPr/>
        </p:nvSpPr>
        <p:spPr>
          <a:xfrm>
            <a:off x="5082381" y="1066800"/>
            <a:ext cx="3505200" cy="646331"/>
          </a:xfrm>
          <a:prstGeom prst="rect">
            <a:avLst/>
          </a:prstGeom>
          <a:noFill/>
        </p:spPr>
        <p:txBody>
          <a:bodyPr wrap="square" rtlCol="0">
            <a:spAutoFit/>
          </a:bodyPr>
          <a:lstStyle/>
          <a:p>
            <a:pPr algn="ctr"/>
            <a:r>
              <a:rPr lang="en-US" b="1" dirty="0" smtClean="0"/>
              <a:t>Medicare Spending as a Share </a:t>
            </a:r>
          </a:p>
          <a:p>
            <a:pPr algn="ctr"/>
            <a:r>
              <a:rPr lang="en-US" b="1" dirty="0" smtClean="0"/>
              <a:t>of Gross Domestic Product (GDP)</a:t>
            </a:r>
            <a:endParaRPr lang="en-US" b="1" dirty="0"/>
          </a:p>
        </p:txBody>
      </p:sp>
      <p:graphicFrame>
        <p:nvGraphicFramePr>
          <p:cNvPr id="13" name="Table 12"/>
          <p:cNvGraphicFramePr>
            <a:graphicFrameLocks noGrp="1"/>
          </p:cNvGraphicFramePr>
          <p:nvPr>
            <p:extLst>
              <p:ext uri="{D42A27DB-BD31-4B8C-83A1-F6EECF244321}">
                <p14:modId xmlns="" xmlns:p14="http://schemas.microsoft.com/office/powerpoint/2010/main" val="1902584740"/>
              </p:ext>
            </p:extLst>
          </p:nvPr>
        </p:nvGraphicFramePr>
        <p:xfrm>
          <a:off x="213519" y="5638800"/>
          <a:ext cx="4191000" cy="548640"/>
        </p:xfrm>
        <a:graphic>
          <a:graphicData uri="http://schemas.openxmlformats.org/drawingml/2006/table">
            <a:tbl>
              <a:tblPr firstRow="1" bandRow="1">
                <a:tableStyleId>{5C22544A-7EE6-4342-B048-85BDC9FD1C3A}</a:tableStyleId>
              </a:tblPr>
              <a:tblGrid>
                <a:gridCol w="1047750"/>
                <a:gridCol w="1047750"/>
                <a:gridCol w="1047750"/>
                <a:gridCol w="1047750"/>
              </a:tblGrid>
              <a:tr h="266700">
                <a:tc gridSpan="4">
                  <a:txBody>
                    <a:bodyPr/>
                    <a:lstStyle/>
                    <a:p>
                      <a:pPr algn="ctr"/>
                      <a:r>
                        <a:rPr lang="en-US" dirty="0" smtClean="0">
                          <a:solidFill>
                            <a:sysClr val="windowText" lastClr="000000"/>
                          </a:solidFill>
                        </a:rPr>
                        <a:t>Total Federal</a:t>
                      </a:r>
                      <a:r>
                        <a:rPr lang="en-US" baseline="0" dirty="0" smtClean="0">
                          <a:solidFill>
                            <a:sysClr val="windowText" lastClr="000000"/>
                          </a:solidFill>
                        </a:rPr>
                        <a:t> Outlays (trillions)</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algn="ctr"/>
                      <a:endParaRPr lang="en-US"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algn="ctr"/>
                      <a:endParaRPr lang="en-US"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algn="ctr"/>
                      <a:endParaRPr lang="en-US"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66700">
                <a:tc>
                  <a:txBody>
                    <a:bodyPr/>
                    <a:lstStyle/>
                    <a:p>
                      <a:pPr algn="ctr"/>
                      <a:r>
                        <a:rPr lang="en-US" dirty="0" smtClean="0">
                          <a:solidFill>
                            <a:sysClr val="windowText" lastClr="000000"/>
                          </a:solidFill>
                        </a:rPr>
                        <a:t>$1.3</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$1.8</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$3.5</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$5.0</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graphicFrame>
        <p:nvGraphicFramePr>
          <p:cNvPr id="14" name="Table 13"/>
          <p:cNvGraphicFramePr>
            <a:graphicFrameLocks noGrp="1"/>
          </p:cNvGraphicFramePr>
          <p:nvPr>
            <p:extLst>
              <p:ext uri="{D42A27DB-BD31-4B8C-83A1-F6EECF244321}">
                <p14:modId xmlns="" xmlns:p14="http://schemas.microsoft.com/office/powerpoint/2010/main" val="3656596355"/>
              </p:ext>
            </p:extLst>
          </p:nvPr>
        </p:nvGraphicFramePr>
        <p:xfrm>
          <a:off x="4741005" y="5638800"/>
          <a:ext cx="4187952" cy="548640"/>
        </p:xfrm>
        <a:graphic>
          <a:graphicData uri="http://schemas.openxmlformats.org/drawingml/2006/table">
            <a:tbl>
              <a:tblPr firstRow="1" bandRow="1">
                <a:tableStyleId>{5C22544A-7EE6-4342-B048-85BDC9FD1C3A}</a:tableStyleId>
              </a:tblPr>
              <a:tblGrid>
                <a:gridCol w="1046988"/>
                <a:gridCol w="1046988"/>
                <a:gridCol w="1046988"/>
                <a:gridCol w="1046988"/>
              </a:tblGrid>
              <a:tr h="266700">
                <a:tc gridSpan="4">
                  <a:txBody>
                    <a:bodyPr/>
                    <a:lstStyle/>
                    <a:p>
                      <a:pPr algn="ctr"/>
                      <a:r>
                        <a:rPr lang="en-US" dirty="0" smtClean="0">
                          <a:solidFill>
                            <a:sysClr val="windowText" lastClr="000000"/>
                          </a:solidFill>
                        </a:rPr>
                        <a:t>Gross Domestic</a:t>
                      </a:r>
                      <a:r>
                        <a:rPr lang="en-US" baseline="0" dirty="0" smtClean="0">
                          <a:solidFill>
                            <a:sysClr val="windowText" lastClr="000000"/>
                          </a:solidFill>
                        </a:rPr>
                        <a:t> Product (trillions)</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algn="ctr"/>
                      <a:endParaRPr lang="en-US"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algn="ctr"/>
                      <a:endParaRPr lang="en-US"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hMerge="1">
                  <a:txBody>
                    <a:bodyPr/>
                    <a:lstStyle/>
                    <a:p>
                      <a:pPr algn="ctr"/>
                      <a:endParaRPr lang="en-US" dirty="0">
                        <a:solidFill>
                          <a:sysClr val="windowText" lastClr="000000"/>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66700">
                <a:tc>
                  <a:txBody>
                    <a:bodyPr/>
                    <a:lstStyle/>
                    <a:p>
                      <a:pPr algn="ctr"/>
                      <a:r>
                        <a:rPr lang="en-US" dirty="0" smtClean="0">
                          <a:solidFill>
                            <a:sysClr val="windowText" lastClr="000000"/>
                          </a:solidFill>
                        </a:rPr>
                        <a:t>$5.7</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$9.8</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$14.5</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dirty="0" smtClean="0">
                          <a:solidFill>
                            <a:sysClr val="windowText" lastClr="000000"/>
                          </a:solidFill>
                        </a:rPr>
                        <a:t>$22.9</a:t>
                      </a:r>
                      <a:endParaRPr lang="en-US" dirty="0">
                        <a:solidFill>
                          <a:sysClr val="windowText" lastClr="000000"/>
                        </a:solidFill>
                      </a:endParaRP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 xmlns:p14="http://schemas.microsoft.com/office/powerpoint/2010/main" val="1604677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836759583"/>
              </p:ext>
            </p:extLst>
          </p:nvPr>
        </p:nvGraphicFramePr>
        <p:xfrm>
          <a:off x="92075" y="762000"/>
          <a:ext cx="8959850" cy="5364163"/>
        </p:xfrm>
        <a:graphic>
          <a:graphicData uri="http://schemas.openxmlformats.org/drawingml/2006/chart">
            <c:chart xmlns:c="http://schemas.openxmlformats.org/drawingml/2006/chart" xmlns:r="http://schemas.openxmlformats.org/officeDocument/2006/relationships" r:id="rId3"/>
          </a:graphicData>
        </a:graphic>
      </p:graphicFrame>
      <p:sp>
        <p:nvSpPr>
          <p:cNvPr id="19" name="Text Placeholder 18"/>
          <p:cNvSpPr>
            <a:spLocks noGrp="1"/>
          </p:cNvSpPr>
          <p:nvPr>
            <p:ph type="body" sz="quarter" idx="11"/>
          </p:nvPr>
        </p:nvSpPr>
        <p:spPr/>
        <p:txBody>
          <a:bodyPr/>
          <a:lstStyle/>
          <a:p>
            <a:r>
              <a:rPr lang="en-US" dirty="0" smtClean="0"/>
              <a:t>SOURCE: 2013 Annual Report of the Boards of Trustees of the Federal Hospital Insurance and Federal Supplementary Medical Insurance Trust Funds.</a:t>
            </a:r>
          </a:p>
        </p:txBody>
      </p:sp>
      <p:sp>
        <p:nvSpPr>
          <p:cNvPr id="5" name="Title 4"/>
          <p:cNvSpPr>
            <a:spLocks noGrp="1"/>
          </p:cNvSpPr>
          <p:nvPr>
            <p:ph type="title"/>
          </p:nvPr>
        </p:nvSpPr>
        <p:spPr/>
        <p:txBody>
          <a:bodyPr>
            <a:normAutofit fontScale="90000"/>
          </a:bodyPr>
          <a:lstStyle/>
          <a:p>
            <a:r>
              <a:rPr lang="en-US" sz="3000" dirty="0" smtClean="0"/>
              <a:t>Medicare Enrollment, 1970-2035</a:t>
            </a:r>
            <a:br>
              <a:rPr lang="en-US" sz="3000" dirty="0" smtClean="0"/>
            </a:br>
            <a:endParaRPr lang="en-US" sz="3000" dirty="0"/>
          </a:p>
        </p:txBody>
      </p:sp>
      <p:cxnSp>
        <p:nvCxnSpPr>
          <p:cNvPr id="3" name="Straight Connector 2"/>
          <p:cNvCxnSpPr>
            <a:stCxn id="4" idx="0"/>
          </p:cNvCxnSpPr>
          <p:nvPr/>
        </p:nvCxnSpPr>
        <p:spPr bwMode="auto">
          <a:xfrm>
            <a:off x="5811172" y="914400"/>
            <a:ext cx="343" cy="5300833"/>
          </a:xfrm>
          <a:prstGeom prst="line">
            <a:avLst/>
          </a:prstGeom>
          <a:solidFill>
            <a:schemeClr val="accent1"/>
          </a:solidFill>
          <a:ln w="28575" cap="flat" cmpd="sng" algn="ctr">
            <a:solidFill>
              <a:schemeClr val="tx1"/>
            </a:solidFill>
            <a:prstDash val="sysDash"/>
            <a:round/>
            <a:headEnd type="none" w="med" len="med"/>
            <a:tailEnd type="none" w="med" len="med"/>
          </a:ln>
          <a:effectLst/>
        </p:spPr>
      </p:cxnSp>
      <p:sp>
        <p:nvSpPr>
          <p:cNvPr id="4" name="TextBox 3"/>
          <p:cNvSpPr txBox="1"/>
          <p:nvPr/>
        </p:nvSpPr>
        <p:spPr>
          <a:xfrm>
            <a:off x="4605160" y="914400"/>
            <a:ext cx="2412024" cy="338554"/>
          </a:xfrm>
          <a:prstGeom prst="rect">
            <a:avLst/>
          </a:prstGeom>
          <a:noFill/>
        </p:spPr>
        <p:txBody>
          <a:bodyPr wrap="square" rtlCol="0">
            <a:spAutoFit/>
          </a:bodyPr>
          <a:lstStyle/>
          <a:p>
            <a:pPr algn="ctr"/>
            <a:r>
              <a:rPr lang="en-US" sz="1600" b="1" dirty="0" smtClean="0">
                <a:latin typeface="+mj-lt"/>
              </a:rPr>
              <a:t>Historical        Projected</a:t>
            </a:r>
            <a:endParaRPr lang="en-US" sz="1600" b="1" dirty="0">
              <a:latin typeface="+mj-lt"/>
            </a:endParaRPr>
          </a:p>
        </p:txBody>
      </p:sp>
      <p:cxnSp>
        <p:nvCxnSpPr>
          <p:cNvPr id="11" name="Straight Arrow Connector 10"/>
          <p:cNvCxnSpPr/>
          <p:nvPr/>
        </p:nvCxnSpPr>
        <p:spPr bwMode="auto">
          <a:xfrm flipH="1">
            <a:off x="4605160" y="1303188"/>
            <a:ext cx="990600" cy="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cxnSp>
        <p:nvCxnSpPr>
          <p:cNvPr id="12" name="Straight Arrow Connector 11"/>
          <p:cNvCxnSpPr/>
          <p:nvPr/>
        </p:nvCxnSpPr>
        <p:spPr bwMode="auto">
          <a:xfrm>
            <a:off x="6026584" y="1303188"/>
            <a:ext cx="990600" cy="0"/>
          </a:xfrm>
          <a:prstGeom prst="straightConnector1">
            <a:avLst/>
          </a:prstGeom>
          <a:solidFill>
            <a:schemeClr val="accent1"/>
          </a:solidFill>
          <a:ln w="28575" cap="flat" cmpd="sng" algn="ctr">
            <a:solidFill>
              <a:schemeClr val="tx1"/>
            </a:solidFill>
            <a:prstDash val="solid"/>
            <a:round/>
            <a:headEnd type="none" w="med" len="med"/>
            <a:tailEnd type="arrow"/>
          </a:ln>
          <a:effectLst/>
        </p:spPr>
      </p:cxnSp>
      <p:sp>
        <p:nvSpPr>
          <p:cNvPr id="20" name="TextBox 19"/>
          <p:cNvSpPr txBox="1"/>
          <p:nvPr/>
        </p:nvSpPr>
        <p:spPr>
          <a:xfrm>
            <a:off x="228600" y="914400"/>
            <a:ext cx="3581400" cy="369332"/>
          </a:xfrm>
          <a:prstGeom prst="rect">
            <a:avLst/>
          </a:prstGeom>
          <a:noFill/>
        </p:spPr>
        <p:txBody>
          <a:bodyPr wrap="square" rtlCol="0">
            <a:spAutoFit/>
          </a:bodyPr>
          <a:lstStyle/>
          <a:p>
            <a:r>
              <a:rPr lang="en-US" i="1" dirty="0" smtClean="0"/>
              <a:t>In millions:</a:t>
            </a:r>
            <a:endParaRPr lang="en-US" i="1" dirty="0"/>
          </a:p>
        </p:txBody>
      </p:sp>
    </p:spTree>
    <p:extLst>
      <p:ext uri="{BB962C8B-B14F-4D97-AF65-F5344CB8AC3E}">
        <p14:creationId xmlns:p14="http://schemas.microsoft.com/office/powerpoint/2010/main" xmlns="" val="3184037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 xmlns:p14="http://schemas.microsoft.com/office/powerpoint/2010/main" val="617868804"/>
              </p:ext>
            </p:extLst>
          </p:nvPr>
        </p:nvGraphicFramePr>
        <p:xfrm>
          <a:off x="92075" y="1096963"/>
          <a:ext cx="895985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11"/>
          </p:nvPr>
        </p:nvSpPr>
        <p:spPr/>
        <p:txBody>
          <a:bodyPr/>
          <a:lstStyle/>
          <a:p>
            <a:r>
              <a:rPr lang="en-US" dirty="0" smtClean="0"/>
              <a:t>SOURCE: 2013 Annual Report of the Boards of Trustees of the Federal Hospital Insurance and Federal Supplementary Medical Insurance Trust Funds.</a:t>
            </a:r>
            <a:endParaRPr lang="en-US" dirty="0"/>
          </a:p>
        </p:txBody>
      </p:sp>
      <p:sp>
        <p:nvSpPr>
          <p:cNvPr id="2" name="Title 1"/>
          <p:cNvSpPr>
            <a:spLocks noGrp="1"/>
          </p:cNvSpPr>
          <p:nvPr>
            <p:ph type="title"/>
          </p:nvPr>
        </p:nvSpPr>
        <p:spPr/>
        <p:txBody>
          <a:bodyPr/>
          <a:lstStyle/>
          <a:p>
            <a:r>
              <a:rPr lang="en-US" sz="3000" dirty="0" smtClean="0"/>
              <a:t>Projected Change in Medicare Enrollment, 2000-2050</a:t>
            </a:r>
            <a:endParaRPr lang="en-US" sz="3000" dirty="0"/>
          </a:p>
        </p:txBody>
      </p:sp>
      <p:grpSp>
        <p:nvGrpSpPr>
          <p:cNvPr id="3" name="Group 14"/>
          <p:cNvGrpSpPr/>
          <p:nvPr/>
        </p:nvGrpSpPr>
        <p:grpSpPr>
          <a:xfrm>
            <a:off x="1638300" y="930824"/>
            <a:ext cx="5867400" cy="593176"/>
            <a:chOff x="1828800" y="1219200"/>
            <a:chExt cx="5867400" cy="593176"/>
          </a:xfrm>
        </p:grpSpPr>
        <p:sp>
          <p:nvSpPr>
            <p:cNvPr id="11" name="TextBox 10"/>
            <p:cNvSpPr txBox="1"/>
            <p:nvPr/>
          </p:nvSpPr>
          <p:spPr>
            <a:xfrm>
              <a:off x="2026920" y="1219200"/>
              <a:ext cx="2468880" cy="593176"/>
            </a:xfrm>
            <a:prstGeom prst="rect">
              <a:avLst/>
            </a:prstGeom>
            <a:noFill/>
          </p:spPr>
          <p:txBody>
            <a:bodyPr wrap="square" rtlCol="0">
              <a:spAutoFit/>
            </a:bodyPr>
            <a:lstStyle/>
            <a:p>
              <a:pPr>
                <a:lnSpc>
                  <a:spcPct val="90000"/>
                </a:lnSpc>
              </a:pPr>
              <a:r>
                <a:rPr lang="en-US" dirty="0" smtClean="0">
                  <a:solidFill>
                    <a:prstClr val="black"/>
                  </a:solidFill>
                  <a:cs typeface="Calibri" pitchFamily="34" charset="0"/>
                </a:rPr>
                <a:t>Medicare Enrollment </a:t>
              </a:r>
            </a:p>
            <a:p>
              <a:pPr>
                <a:lnSpc>
                  <a:spcPct val="90000"/>
                </a:lnSpc>
              </a:pPr>
              <a:r>
                <a:rPr lang="en-US" dirty="0" smtClean="0">
                  <a:solidFill>
                    <a:prstClr val="black"/>
                  </a:solidFill>
                  <a:cs typeface="Calibri" pitchFamily="34" charset="0"/>
                </a:rPr>
                <a:t>(in millions)</a:t>
              </a:r>
            </a:p>
          </p:txBody>
        </p:sp>
        <p:sp>
          <p:nvSpPr>
            <p:cNvPr id="12" name="TextBox 11"/>
            <p:cNvSpPr txBox="1"/>
            <p:nvPr/>
          </p:nvSpPr>
          <p:spPr>
            <a:xfrm>
              <a:off x="5227320" y="1219200"/>
              <a:ext cx="2468880" cy="593176"/>
            </a:xfrm>
            <a:prstGeom prst="rect">
              <a:avLst/>
            </a:prstGeom>
            <a:noFill/>
          </p:spPr>
          <p:txBody>
            <a:bodyPr wrap="square" rtlCol="0">
              <a:spAutoFit/>
            </a:bodyPr>
            <a:lstStyle/>
            <a:p>
              <a:pPr>
                <a:lnSpc>
                  <a:spcPct val="90000"/>
                </a:lnSpc>
              </a:pPr>
              <a:r>
                <a:rPr lang="en-US" dirty="0" smtClean="0">
                  <a:solidFill>
                    <a:prstClr val="black"/>
                  </a:solidFill>
                  <a:cs typeface="Calibri" pitchFamily="34" charset="0"/>
                </a:rPr>
                <a:t>Average Annual </a:t>
              </a:r>
            </a:p>
            <a:p>
              <a:pPr>
                <a:lnSpc>
                  <a:spcPct val="90000"/>
                </a:lnSpc>
              </a:pPr>
              <a:r>
                <a:rPr lang="en-US" dirty="0" smtClean="0">
                  <a:solidFill>
                    <a:prstClr val="black"/>
                  </a:solidFill>
                  <a:cs typeface="Calibri" pitchFamily="34" charset="0"/>
                </a:rPr>
                <a:t>Growth in Enrollment</a:t>
              </a:r>
            </a:p>
          </p:txBody>
        </p:sp>
        <p:cxnSp>
          <p:nvCxnSpPr>
            <p:cNvPr id="13" name="Straight Connector 12"/>
            <p:cNvCxnSpPr/>
            <p:nvPr/>
          </p:nvCxnSpPr>
          <p:spPr bwMode="gray">
            <a:xfrm flipV="1">
              <a:off x="1828800" y="1402080"/>
              <a:ext cx="198120" cy="0"/>
            </a:xfrm>
            <a:prstGeom prst="line">
              <a:avLst/>
            </a:prstGeom>
            <a:ln w="444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998720" y="1305560"/>
              <a:ext cx="228600" cy="228600"/>
            </a:xfrm>
            <a:prstGeom prst="rect">
              <a:avLst/>
            </a:prstGeom>
            <a:solidFill>
              <a:srgbClr val="00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solidFill>
                  <a:prstClr val="white"/>
                </a:solidFill>
              </a:endParaRPr>
            </a:p>
          </p:txBody>
        </p:sp>
      </p:grpSp>
    </p:spTree>
    <p:extLst>
      <p:ext uri="{BB962C8B-B14F-4D97-AF65-F5344CB8AC3E}">
        <p14:creationId xmlns="" xmlns:p14="http://schemas.microsoft.com/office/powerpoint/2010/main" val="2452392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2160579645"/>
              </p:ext>
            </p:extLst>
          </p:nvPr>
        </p:nvGraphicFramePr>
        <p:xfrm>
          <a:off x="1011217" y="1219200"/>
          <a:ext cx="8040708" cy="481012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4"/>
          <p:cNvSpPr>
            <a:spLocks noGrp="1"/>
          </p:cNvSpPr>
          <p:nvPr>
            <p:ph type="body" sz="quarter" idx="11"/>
          </p:nvPr>
        </p:nvSpPr>
        <p:spPr/>
        <p:txBody>
          <a:bodyPr>
            <a:normAutofit fontScale="77500" lnSpcReduction="20000"/>
          </a:bodyPr>
          <a:lstStyle/>
          <a:p>
            <a:r>
              <a:rPr lang="en-US" dirty="0" smtClean="0">
                <a:latin typeface="+mj-lt"/>
              </a:rPr>
              <a:t>NOTES: ‘Insolvency’ refers to the depletion of the trust fund. No insolvency projections were made for 1973-1975 and 1989.  For all other years not displayed, the Hospital Insurance Trust Fund was projected to remain solvent for 17 or fewer years.</a:t>
            </a:r>
          </a:p>
          <a:p>
            <a:r>
              <a:rPr lang="en-US" dirty="0" smtClean="0">
                <a:latin typeface="+mj-lt"/>
              </a:rPr>
              <a:t>SOURCE: Intermediate projections from 1970-2013 Annual Reports of the Boards of Trustees of the Federal Hospital Insurance and Federal Supplementary Medical Insurance Trust Funds.</a:t>
            </a:r>
            <a:endParaRPr lang="en-US" dirty="0">
              <a:latin typeface="+mj-lt"/>
            </a:endParaRPr>
          </a:p>
        </p:txBody>
      </p:sp>
      <p:sp>
        <p:nvSpPr>
          <p:cNvPr id="2" name="Title 1"/>
          <p:cNvSpPr>
            <a:spLocks noGrp="1"/>
          </p:cNvSpPr>
          <p:nvPr>
            <p:ph type="title"/>
          </p:nvPr>
        </p:nvSpPr>
        <p:spPr/>
        <p:txBody>
          <a:bodyPr>
            <a:normAutofit fontScale="90000"/>
          </a:bodyPr>
          <a:lstStyle/>
          <a:p>
            <a:r>
              <a:rPr lang="en-US" sz="2900" dirty="0" smtClean="0">
                <a:latin typeface="+mj-lt"/>
              </a:rPr>
              <a:t>Solvency Projections of the Medicare Part A Trust Fund, 1970-2013</a:t>
            </a:r>
            <a:endParaRPr lang="en-US" sz="2900" dirty="0">
              <a:latin typeface="+mj-lt"/>
            </a:endParaRPr>
          </a:p>
        </p:txBody>
      </p:sp>
      <p:sp>
        <p:nvSpPr>
          <p:cNvPr id="7" name="Text Box 6"/>
          <p:cNvSpPr txBox="1">
            <a:spLocks noChangeArrowheads="1"/>
          </p:cNvSpPr>
          <p:nvPr/>
        </p:nvSpPr>
        <p:spPr bwMode="auto">
          <a:xfrm>
            <a:off x="115909" y="3255814"/>
            <a:ext cx="895308" cy="7368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89693" tIns="44846" rIns="89693" bIns="44846">
            <a:spAutoFit/>
          </a:bodyPr>
          <a:lstStyle>
            <a:lvl1pPr defTabSz="896938">
              <a:defRPr>
                <a:solidFill>
                  <a:schemeClr val="tx1"/>
                </a:solidFill>
                <a:latin typeface="Tahoma" pitchFamily="34" charset="0"/>
              </a:defRPr>
            </a:lvl1pPr>
            <a:lvl2pPr marL="742950" indent="-285750" defTabSz="896938">
              <a:defRPr>
                <a:solidFill>
                  <a:schemeClr val="tx1"/>
                </a:solidFill>
                <a:latin typeface="Tahoma" pitchFamily="34" charset="0"/>
              </a:defRPr>
            </a:lvl2pPr>
            <a:lvl3pPr marL="1143000" indent="-228600" defTabSz="896938">
              <a:defRPr>
                <a:solidFill>
                  <a:schemeClr val="tx1"/>
                </a:solidFill>
                <a:latin typeface="Tahoma" pitchFamily="34" charset="0"/>
              </a:defRPr>
            </a:lvl3pPr>
            <a:lvl4pPr marL="1600200" indent="-228600" defTabSz="896938">
              <a:defRPr>
                <a:solidFill>
                  <a:schemeClr val="tx1"/>
                </a:solidFill>
                <a:latin typeface="Tahoma" pitchFamily="34" charset="0"/>
              </a:defRPr>
            </a:lvl4pPr>
            <a:lvl5pPr marL="2057400" indent="-228600" defTabSz="896938">
              <a:defRPr>
                <a:solidFill>
                  <a:schemeClr val="tx1"/>
                </a:solidFill>
                <a:latin typeface="Tahoma" pitchFamily="34" charset="0"/>
              </a:defRPr>
            </a:lvl5pPr>
            <a:lvl6pPr marL="2514600" indent="-228600" defTabSz="896938" fontAlgn="base">
              <a:spcBef>
                <a:spcPct val="0"/>
              </a:spcBef>
              <a:spcAft>
                <a:spcPct val="0"/>
              </a:spcAft>
              <a:defRPr>
                <a:solidFill>
                  <a:schemeClr val="tx1"/>
                </a:solidFill>
                <a:latin typeface="Tahoma" pitchFamily="34" charset="0"/>
              </a:defRPr>
            </a:lvl6pPr>
            <a:lvl7pPr marL="2971800" indent="-228600" defTabSz="896938" fontAlgn="base">
              <a:spcBef>
                <a:spcPct val="0"/>
              </a:spcBef>
              <a:spcAft>
                <a:spcPct val="0"/>
              </a:spcAft>
              <a:defRPr>
                <a:solidFill>
                  <a:schemeClr val="tx1"/>
                </a:solidFill>
                <a:latin typeface="Tahoma" pitchFamily="34" charset="0"/>
              </a:defRPr>
            </a:lvl7pPr>
            <a:lvl8pPr marL="3429000" indent="-228600" defTabSz="896938" fontAlgn="base">
              <a:spcBef>
                <a:spcPct val="0"/>
              </a:spcBef>
              <a:spcAft>
                <a:spcPct val="0"/>
              </a:spcAft>
              <a:defRPr>
                <a:solidFill>
                  <a:schemeClr val="tx1"/>
                </a:solidFill>
                <a:latin typeface="Tahoma" pitchFamily="34" charset="0"/>
              </a:defRPr>
            </a:lvl8pPr>
            <a:lvl9pPr marL="3886200" indent="-228600" defTabSz="896938" fontAlgn="base">
              <a:spcBef>
                <a:spcPct val="0"/>
              </a:spcBef>
              <a:spcAft>
                <a:spcPct val="0"/>
              </a:spcAft>
              <a:defRPr>
                <a:solidFill>
                  <a:schemeClr val="tx1"/>
                </a:solidFill>
                <a:latin typeface="Tahoma" pitchFamily="34" charset="0"/>
              </a:defRPr>
            </a:lvl9pPr>
          </a:lstStyle>
          <a:p>
            <a:pPr algn="ctr">
              <a:buClr>
                <a:srgbClr val="000000"/>
              </a:buClr>
              <a:buFont typeface="Tahoma" pitchFamily="34" charset="0"/>
              <a:buNone/>
            </a:pPr>
            <a:r>
              <a:rPr lang="en-US" sz="1400" b="1" dirty="0">
                <a:solidFill>
                  <a:srgbClr val="000000"/>
                </a:solidFill>
                <a:latin typeface="+mj-lt"/>
                <a:cs typeface="Times New Roman" pitchFamily="18" charset="0"/>
                <a:sym typeface="Tahoma" pitchFamily="34" charset="0"/>
              </a:rPr>
              <a:t>Year of</a:t>
            </a:r>
          </a:p>
          <a:p>
            <a:pPr algn="ctr">
              <a:buClr>
                <a:srgbClr val="000000"/>
              </a:buClr>
              <a:buFont typeface="Tahoma" pitchFamily="34" charset="0"/>
              <a:buNone/>
            </a:pPr>
            <a:r>
              <a:rPr lang="en-US" sz="1400" b="1" dirty="0">
                <a:solidFill>
                  <a:srgbClr val="000000"/>
                </a:solidFill>
                <a:latin typeface="+mj-lt"/>
                <a:cs typeface="Times New Roman" pitchFamily="18" charset="0"/>
                <a:sym typeface="Tahoma" pitchFamily="34" charset="0"/>
              </a:rPr>
              <a:t>Trustees’</a:t>
            </a:r>
          </a:p>
          <a:p>
            <a:pPr algn="ctr">
              <a:buClr>
                <a:srgbClr val="000000"/>
              </a:buClr>
              <a:buFont typeface="Tahoma" pitchFamily="34" charset="0"/>
              <a:buNone/>
            </a:pPr>
            <a:r>
              <a:rPr lang="en-US" sz="1400" b="1" dirty="0">
                <a:solidFill>
                  <a:srgbClr val="000000"/>
                </a:solidFill>
                <a:latin typeface="+mj-lt"/>
                <a:cs typeface="Times New Roman" pitchFamily="18" charset="0"/>
                <a:sym typeface="Tahoma" pitchFamily="34" charset="0"/>
              </a:rPr>
              <a:t>Report</a:t>
            </a:r>
          </a:p>
        </p:txBody>
      </p:sp>
      <p:sp>
        <p:nvSpPr>
          <p:cNvPr id="8" name="Text Box 5"/>
          <p:cNvSpPr txBox="1">
            <a:spLocks noChangeArrowheads="1"/>
          </p:cNvSpPr>
          <p:nvPr/>
        </p:nvSpPr>
        <p:spPr bwMode="auto">
          <a:xfrm>
            <a:off x="180975" y="960814"/>
            <a:ext cx="5832750" cy="30601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89693" tIns="44846" rIns="89693" bIns="44846">
            <a:spAutoFit/>
          </a:bodyPr>
          <a:lstStyle>
            <a:lvl1pPr defTabSz="896938">
              <a:defRPr>
                <a:solidFill>
                  <a:schemeClr val="tx1"/>
                </a:solidFill>
                <a:latin typeface="Tahoma" pitchFamily="34" charset="0"/>
              </a:defRPr>
            </a:lvl1pPr>
            <a:lvl2pPr marL="742950" indent="-285750" defTabSz="896938">
              <a:defRPr>
                <a:solidFill>
                  <a:schemeClr val="tx1"/>
                </a:solidFill>
                <a:latin typeface="Tahoma" pitchFamily="34" charset="0"/>
              </a:defRPr>
            </a:lvl2pPr>
            <a:lvl3pPr marL="1143000" indent="-228600" defTabSz="896938">
              <a:defRPr>
                <a:solidFill>
                  <a:schemeClr val="tx1"/>
                </a:solidFill>
                <a:latin typeface="Tahoma" pitchFamily="34" charset="0"/>
              </a:defRPr>
            </a:lvl3pPr>
            <a:lvl4pPr marL="1600200" indent="-228600" defTabSz="896938">
              <a:defRPr>
                <a:solidFill>
                  <a:schemeClr val="tx1"/>
                </a:solidFill>
                <a:latin typeface="Tahoma" pitchFamily="34" charset="0"/>
              </a:defRPr>
            </a:lvl4pPr>
            <a:lvl5pPr marL="2057400" indent="-228600" defTabSz="896938">
              <a:defRPr>
                <a:solidFill>
                  <a:schemeClr val="tx1"/>
                </a:solidFill>
                <a:latin typeface="Tahoma" pitchFamily="34" charset="0"/>
              </a:defRPr>
            </a:lvl5pPr>
            <a:lvl6pPr marL="2514600" indent="-228600" defTabSz="896938" fontAlgn="base">
              <a:spcBef>
                <a:spcPct val="0"/>
              </a:spcBef>
              <a:spcAft>
                <a:spcPct val="0"/>
              </a:spcAft>
              <a:defRPr>
                <a:solidFill>
                  <a:schemeClr val="tx1"/>
                </a:solidFill>
                <a:latin typeface="Tahoma" pitchFamily="34" charset="0"/>
              </a:defRPr>
            </a:lvl6pPr>
            <a:lvl7pPr marL="2971800" indent="-228600" defTabSz="896938" fontAlgn="base">
              <a:spcBef>
                <a:spcPct val="0"/>
              </a:spcBef>
              <a:spcAft>
                <a:spcPct val="0"/>
              </a:spcAft>
              <a:defRPr>
                <a:solidFill>
                  <a:schemeClr val="tx1"/>
                </a:solidFill>
                <a:latin typeface="Tahoma" pitchFamily="34" charset="0"/>
              </a:defRPr>
            </a:lvl7pPr>
            <a:lvl8pPr marL="3429000" indent="-228600" defTabSz="896938" fontAlgn="base">
              <a:spcBef>
                <a:spcPct val="0"/>
              </a:spcBef>
              <a:spcAft>
                <a:spcPct val="0"/>
              </a:spcAft>
              <a:defRPr>
                <a:solidFill>
                  <a:schemeClr val="tx1"/>
                </a:solidFill>
                <a:latin typeface="Tahoma" pitchFamily="34" charset="0"/>
              </a:defRPr>
            </a:lvl8pPr>
            <a:lvl9pPr marL="3886200" indent="-228600" defTabSz="896938" fontAlgn="base">
              <a:spcBef>
                <a:spcPct val="0"/>
              </a:spcBef>
              <a:spcAft>
                <a:spcPct val="0"/>
              </a:spcAft>
              <a:defRPr>
                <a:solidFill>
                  <a:schemeClr val="tx1"/>
                </a:solidFill>
                <a:latin typeface="Tahoma" pitchFamily="34" charset="0"/>
              </a:defRPr>
            </a:lvl9pPr>
          </a:lstStyle>
          <a:p>
            <a:pPr>
              <a:buClr>
                <a:srgbClr val="000000"/>
              </a:buClr>
              <a:buFont typeface="Tahoma" pitchFamily="34" charset="0"/>
              <a:buNone/>
            </a:pPr>
            <a:r>
              <a:rPr lang="en-US" sz="1400" i="1" dirty="0">
                <a:solidFill>
                  <a:srgbClr val="000000"/>
                </a:solidFill>
                <a:latin typeface="+mj-lt"/>
                <a:cs typeface="Times New Roman" pitchFamily="18" charset="0"/>
                <a:sym typeface="Tahoma" pitchFamily="34" charset="0"/>
              </a:rPr>
              <a:t>Projected Number of Years to Insolvency and Projected Year of Insolvency:</a:t>
            </a:r>
          </a:p>
        </p:txBody>
      </p:sp>
    </p:spTree>
    <p:extLst>
      <p:ext uri="{BB962C8B-B14F-4D97-AF65-F5344CB8AC3E}">
        <p14:creationId xmlns="" xmlns:p14="http://schemas.microsoft.com/office/powerpoint/2010/main" val="1766498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p:cNvGraphicFramePr>
            <a:graphicFrameLocks noGrp="1"/>
          </p:cNvGraphicFramePr>
          <p:nvPr>
            <p:ph idx="1"/>
            <p:extLst>
              <p:ext uri="{D42A27DB-BD31-4B8C-83A1-F6EECF244321}">
                <p14:modId xmlns="" xmlns:p14="http://schemas.microsoft.com/office/powerpoint/2010/main" val="792555844"/>
              </p:ext>
            </p:extLst>
          </p:nvPr>
        </p:nvGraphicFramePr>
        <p:xfrm>
          <a:off x="92075" y="1096963"/>
          <a:ext cx="7832725" cy="499903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3"/>
          <p:cNvSpPr>
            <a:spLocks noGrp="1"/>
          </p:cNvSpPr>
          <p:nvPr>
            <p:ph type="body" sz="quarter" idx="11"/>
          </p:nvPr>
        </p:nvSpPr>
        <p:spPr>
          <a:xfrm>
            <a:off x="91440" y="6217920"/>
            <a:ext cx="8442960" cy="548640"/>
          </a:xfrm>
        </p:spPr>
        <p:txBody>
          <a:bodyPr>
            <a:normAutofit fontScale="85000" lnSpcReduction="10000"/>
          </a:bodyPr>
          <a:lstStyle/>
          <a:p>
            <a:r>
              <a:rPr lang="en-US" dirty="0" smtClean="0">
                <a:latin typeface="+mj-lt"/>
              </a:rPr>
              <a:t>NOTES: Differences between 1997 and 2006 are statistically significant for all displayed measures.  Annual amounts for the components of total health care spending do not sum to total amounts because values shown are median, not mean, values.</a:t>
            </a:r>
          </a:p>
          <a:p>
            <a:r>
              <a:rPr lang="en-US" dirty="0" smtClean="0">
                <a:latin typeface="+mj-lt"/>
              </a:rPr>
              <a:t>SOURCE: Kaiser Family Foundation analysis of CMS Medicare Current Beneficiary Survey Cost and Use files, 1997-2006.</a:t>
            </a:r>
            <a:endParaRPr lang="en-US" dirty="0">
              <a:latin typeface="+mj-lt"/>
            </a:endParaRPr>
          </a:p>
        </p:txBody>
      </p:sp>
      <p:sp>
        <p:nvSpPr>
          <p:cNvPr id="2" name="Title 1"/>
          <p:cNvSpPr>
            <a:spLocks noGrp="1"/>
          </p:cNvSpPr>
          <p:nvPr>
            <p:ph type="title"/>
          </p:nvPr>
        </p:nvSpPr>
        <p:spPr/>
        <p:txBody>
          <a:bodyPr>
            <a:normAutofit fontScale="90000"/>
          </a:bodyPr>
          <a:lstStyle/>
          <a:p>
            <a:r>
              <a:rPr lang="en-US" sz="2900" dirty="0" smtClean="0">
                <a:latin typeface="+mj-lt"/>
              </a:rPr>
              <a:t>Median Out-of-Pocket Health Care Spending As a Percent of Income Among Medicare Beneficiaries, 1997-2006</a:t>
            </a:r>
            <a:endParaRPr lang="en-US" sz="2900" dirty="0">
              <a:latin typeface="+mj-lt"/>
            </a:endParaRPr>
          </a:p>
        </p:txBody>
      </p:sp>
      <p:sp>
        <p:nvSpPr>
          <p:cNvPr id="6" name="Text Box 5"/>
          <p:cNvSpPr txBox="1">
            <a:spLocks noChangeArrowheads="1"/>
          </p:cNvSpPr>
          <p:nvPr/>
        </p:nvSpPr>
        <p:spPr bwMode="auto">
          <a:xfrm>
            <a:off x="7620002" y="1534180"/>
            <a:ext cx="1554480" cy="784830"/>
          </a:xfrm>
          <a:prstGeom prst="rect">
            <a:avLst/>
          </a:prstGeom>
          <a:noFill/>
          <a:ln w="9525">
            <a:noFill/>
            <a:miter lim="800000"/>
            <a:headEnd/>
            <a:tailEnd/>
          </a:ln>
          <a:effectLst/>
        </p:spPr>
        <p:txBody>
          <a:bodyPr wrap="square">
            <a:spAutoFit/>
          </a:bodyPr>
          <a:lstStyle/>
          <a:p>
            <a:pPr>
              <a:spcBef>
                <a:spcPct val="50000"/>
              </a:spcBef>
            </a:pPr>
            <a:r>
              <a:rPr lang="en-US" sz="1500" dirty="0">
                <a:solidFill>
                  <a:srgbClr val="000000"/>
                </a:solidFill>
                <a:latin typeface="+mj-lt"/>
                <a:cs typeface="Calibri" pitchFamily="34" charset="0"/>
              </a:rPr>
              <a:t>Total health care </a:t>
            </a:r>
            <a:r>
              <a:rPr lang="en-US" sz="1500" dirty="0" smtClean="0">
                <a:solidFill>
                  <a:srgbClr val="000000"/>
                </a:solidFill>
                <a:latin typeface="+mj-lt"/>
                <a:cs typeface="Calibri" pitchFamily="34" charset="0"/>
              </a:rPr>
              <a:t>out-of-pocket</a:t>
            </a:r>
            <a:endParaRPr lang="en-US" sz="1500" dirty="0">
              <a:solidFill>
                <a:srgbClr val="000000"/>
              </a:solidFill>
              <a:latin typeface="+mj-lt"/>
              <a:cs typeface="Calibri" pitchFamily="34" charset="0"/>
            </a:endParaRPr>
          </a:p>
        </p:txBody>
      </p:sp>
      <p:sp>
        <p:nvSpPr>
          <p:cNvPr id="7" name="Text Box 6"/>
          <p:cNvSpPr txBox="1">
            <a:spLocks noChangeArrowheads="1"/>
          </p:cNvSpPr>
          <p:nvPr/>
        </p:nvSpPr>
        <p:spPr bwMode="auto">
          <a:xfrm>
            <a:off x="7629526" y="3276600"/>
            <a:ext cx="1554480" cy="900246"/>
          </a:xfrm>
          <a:prstGeom prst="rect">
            <a:avLst/>
          </a:prstGeom>
          <a:noFill/>
          <a:ln w="9525">
            <a:noFill/>
            <a:miter lim="800000"/>
            <a:headEnd/>
            <a:tailEnd/>
          </a:ln>
          <a:effectLst/>
        </p:spPr>
        <p:txBody>
          <a:bodyPr wrap="square">
            <a:spAutoFit/>
          </a:bodyPr>
          <a:lstStyle/>
          <a:p>
            <a:pPr>
              <a:spcBef>
                <a:spcPct val="50000"/>
              </a:spcBef>
            </a:pPr>
            <a:r>
              <a:rPr lang="en-US" sz="1500" dirty="0">
                <a:solidFill>
                  <a:srgbClr val="000000"/>
                </a:solidFill>
                <a:latin typeface="+mj-lt"/>
                <a:cs typeface="Calibri" pitchFamily="34" charset="0"/>
              </a:rPr>
              <a:t>Premium </a:t>
            </a:r>
            <a:br>
              <a:rPr lang="en-US" sz="1500" dirty="0">
                <a:solidFill>
                  <a:srgbClr val="000000"/>
                </a:solidFill>
                <a:latin typeface="+mj-lt"/>
                <a:cs typeface="Calibri" pitchFamily="34" charset="0"/>
              </a:rPr>
            </a:br>
            <a:r>
              <a:rPr lang="en-US" sz="1500" dirty="0">
                <a:solidFill>
                  <a:srgbClr val="000000"/>
                </a:solidFill>
                <a:cs typeface="Calibri" pitchFamily="34" charset="0"/>
              </a:rPr>
              <a:t>out-of-pocket</a:t>
            </a:r>
          </a:p>
          <a:p>
            <a:pPr>
              <a:spcBef>
                <a:spcPct val="50000"/>
              </a:spcBef>
            </a:pPr>
            <a:endParaRPr lang="en-US" sz="1500" dirty="0">
              <a:solidFill>
                <a:srgbClr val="000000"/>
              </a:solidFill>
              <a:latin typeface="+mj-lt"/>
              <a:cs typeface="Calibri" pitchFamily="34" charset="0"/>
            </a:endParaRPr>
          </a:p>
        </p:txBody>
      </p:sp>
      <p:sp>
        <p:nvSpPr>
          <p:cNvPr id="8" name="Text Box 7"/>
          <p:cNvSpPr txBox="1">
            <a:spLocks noChangeArrowheads="1"/>
          </p:cNvSpPr>
          <p:nvPr/>
        </p:nvSpPr>
        <p:spPr bwMode="auto">
          <a:xfrm>
            <a:off x="7620000" y="3972580"/>
            <a:ext cx="1554480" cy="553998"/>
          </a:xfrm>
          <a:prstGeom prst="rect">
            <a:avLst/>
          </a:prstGeom>
          <a:noFill/>
          <a:ln w="9525">
            <a:noFill/>
            <a:miter lim="800000"/>
            <a:headEnd/>
            <a:tailEnd/>
          </a:ln>
          <a:effectLst/>
        </p:spPr>
        <p:txBody>
          <a:bodyPr wrap="square">
            <a:spAutoFit/>
          </a:bodyPr>
          <a:lstStyle/>
          <a:p>
            <a:pPr>
              <a:spcBef>
                <a:spcPct val="50000"/>
              </a:spcBef>
            </a:pPr>
            <a:r>
              <a:rPr lang="en-US" sz="1500" dirty="0" err="1">
                <a:solidFill>
                  <a:srgbClr val="000000"/>
                </a:solidFill>
                <a:latin typeface="+mj-lt"/>
                <a:cs typeface="Calibri" pitchFamily="34" charset="0"/>
              </a:rPr>
              <a:t>Nonpremium</a:t>
            </a:r>
            <a:r>
              <a:rPr lang="en-US" sz="1500" dirty="0">
                <a:solidFill>
                  <a:srgbClr val="000000"/>
                </a:solidFill>
                <a:latin typeface="+mj-lt"/>
                <a:cs typeface="Calibri" pitchFamily="34" charset="0"/>
              </a:rPr>
              <a:t>  </a:t>
            </a:r>
            <a:r>
              <a:rPr lang="en-US" sz="1500" dirty="0" smtClean="0">
                <a:solidFill>
                  <a:srgbClr val="000000"/>
                </a:solidFill>
                <a:cs typeface="Calibri" pitchFamily="34" charset="0"/>
              </a:rPr>
              <a:t>out-of-pocket</a:t>
            </a:r>
            <a:endParaRPr lang="en-US" sz="1500" dirty="0">
              <a:solidFill>
                <a:srgbClr val="000000"/>
              </a:solidFill>
              <a:cs typeface="Calibri" pitchFamily="34" charset="0"/>
            </a:endParaRPr>
          </a:p>
        </p:txBody>
      </p:sp>
    </p:spTree>
    <p:extLst>
      <p:ext uri="{BB962C8B-B14F-4D97-AF65-F5344CB8AC3E}">
        <p14:creationId xmlns="" xmlns:p14="http://schemas.microsoft.com/office/powerpoint/2010/main" val="2265940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xmlns="" val="2219338800"/>
              </p:ext>
            </p:extLst>
          </p:nvPr>
        </p:nvGraphicFramePr>
        <p:xfrm>
          <a:off x="92075" y="990600"/>
          <a:ext cx="8959850" cy="50292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11"/>
          </p:nvPr>
        </p:nvSpPr>
        <p:spPr>
          <a:xfrm>
            <a:off x="-17721" y="6309360"/>
            <a:ext cx="8321040" cy="548640"/>
          </a:xfrm>
        </p:spPr>
        <p:txBody>
          <a:bodyPr>
            <a:normAutofit fontScale="92500" lnSpcReduction="10000"/>
          </a:bodyPr>
          <a:lstStyle/>
          <a:p>
            <a:pPr lvl="0">
              <a:defRPr/>
            </a:pPr>
            <a:r>
              <a:rPr lang="en-US" dirty="0" smtClean="0">
                <a:latin typeface="Calibri" pitchFamily="34" charset="0"/>
              </a:rPr>
              <a:t>NOTE: LTSS are long-term services and supports and include home health spending. </a:t>
            </a:r>
          </a:p>
          <a:p>
            <a:pPr lvl="0">
              <a:defRPr/>
            </a:pPr>
            <a:r>
              <a:rPr lang="en-US" dirty="0" smtClean="0">
                <a:latin typeface="Calibri" pitchFamily="34" charset="0"/>
              </a:rPr>
              <a:t>Premiums include Medicare Part A, B, C, and D and private health insurance premiums.</a:t>
            </a:r>
          </a:p>
          <a:p>
            <a:pPr lvl="0">
              <a:defRPr/>
            </a:pPr>
            <a:r>
              <a:rPr lang="en-US" dirty="0" smtClean="0">
                <a:latin typeface="Calibri" pitchFamily="34" charset="0"/>
              </a:rPr>
              <a:t>SOURCE: Kaiser Family Foundation analysis of CMS Medicare Current Beneficiary Survey 2009 Cost and Use file.</a:t>
            </a:r>
          </a:p>
        </p:txBody>
      </p:sp>
      <p:sp>
        <p:nvSpPr>
          <p:cNvPr id="4" name="Title 3"/>
          <p:cNvSpPr>
            <a:spLocks noGrp="1"/>
          </p:cNvSpPr>
          <p:nvPr>
            <p:ph type="title"/>
          </p:nvPr>
        </p:nvSpPr>
        <p:spPr/>
        <p:txBody>
          <a:bodyPr>
            <a:normAutofit fontScale="90000"/>
          </a:bodyPr>
          <a:lstStyle/>
          <a:p>
            <a:r>
              <a:rPr lang="en-US" sz="2800" dirty="0" smtClean="0">
                <a:latin typeface="Calibri" pitchFamily="34" charset="0"/>
              </a:rPr>
              <a:t>Out-of-Pocket Health Spending by Medicare Beneficiaries 65 and Older, by Gender and Type of Service, 2009</a:t>
            </a:r>
            <a:endParaRPr lang="en-US" sz="2800" dirty="0">
              <a:latin typeface="Calibri"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xmlns="" val="1015098333"/>
              </p:ext>
            </p:extLst>
          </p:nvPr>
        </p:nvGraphicFramePr>
        <p:xfrm>
          <a:off x="457200" y="5715000"/>
          <a:ext cx="6296024" cy="396240"/>
        </p:xfrm>
        <a:graphic>
          <a:graphicData uri="http://schemas.openxmlformats.org/drawingml/2006/table">
            <a:tbl>
              <a:tblPr firstRow="1" bandRow="1">
                <a:tableStyleId>{2D5ABB26-0587-4C30-8999-92F81FD0307C}</a:tableStyleId>
              </a:tblPr>
              <a:tblGrid>
                <a:gridCol w="3148012"/>
                <a:gridCol w="3148012"/>
              </a:tblGrid>
              <a:tr h="228600">
                <a:tc>
                  <a:txBody>
                    <a:bodyPr/>
                    <a:lstStyle/>
                    <a:p>
                      <a:pPr algn="ctr"/>
                      <a:r>
                        <a:rPr lang="en-US" sz="2000" b="1" i="0" dirty="0" smtClean="0">
                          <a:latin typeface="Calibri" pitchFamily="34" charset="0"/>
                        </a:rPr>
                        <a:t>Women</a:t>
                      </a:r>
                      <a:endParaRPr lang="en-US" sz="1800" b="1" i="0" dirty="0">
                        <a:latin typeface="Calibri" pitchFamily="34" charset="0"/>
                      </a:endParaRPr>
                    </a:p>
                  </a:txBody>
                  <a:tcPr anchor="ctr"/>
                </a:tc>
                <a:tc>
                  <a:txBody>
                    <a:bodyPr/>
                    <a:lstStyle/>
                    <a:p>
                      <a:pPr algn="ctr"/>
                      <a:r>
                        <a:rPr lang="en-US" sz="2000" b="1" dirty="0" smtClean="0">
                          <a:latin typeface="Calibri" pitchFamily="34" charset="0"/>
                        </a:rPr>
                        <a:t>Men</a:t>
                      </a:r>
                      <a:endParaRPr lang="en-US" sz="1800" b="1" dirty="0">
                        <a:latin typeface="Calibri" pitchFamily="34" charset="0"/>
                      </a:endParaRPr>
                    </a:p>
                  </a:txBody>
                  <a:tcPr anchor="ctr"/>
                </a:tc>
              </a:tr>
            </a:tbl>
          </a:graphicData>
        </a:graphic>
      </p:graphicFrame>
      <p:sp>
        <p:nvSpPr>
          <p:cNvPr id="2" name="TextBox 1"/>
          <p:cNvSpPr txBox="1"/>
          <p:nvPr/>
        </p:nvSpPr>
        <p:spPr>
          <a:xfrm>
            <a:off x="6553200" y="2209800"/>
            <a:ext cx="1828800" cy="369332"/>
          </a:xfrm>
          <a:prstGeom prst="rect">
            <a:avLst/>
          </a:prstGeom>
          <a:noFill/>
        </p:spPr>
        <p:txBody>
          <a:bodyPr wrap="square" rtlCol="0">
            <a:spAutoFit/>
          </a:bodyPr>
          <a:lstStyle/>
          <a:p>
            <a:r>
              <a:rPr lang="en-US" b="1" i="1" dirty="0" smtClean="0">
                <a:latin typeface="Calibri" pitchFamily="34" charset="0"/>
                <a:cs typeface="Meta Offc Pro"/>
              </a:rPr>
              <a:t>Services</a:t>
            </a:r>
          </a:p>
        </p:txBody>
      </p:sp>
      <p:sp>
        <p:nvSpPr>
          <p:cNvPr id="15" name="TextBox 1"/>
          <p:cNvSpPr txBox="1"/>
          <p:nvPr/>
        </p:nvSpPr>
        <p:spPr>
          <a:xfrm>
            <a:off x="1524000" y="1002268"/>
            <a:ext cx="829073" cy="369332"/>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latin typeface="Calibri" pitchFamily="34" charset="0"/>
                <a:cs typeface="Meta Offc Pro"/>
              </a:rPr>
              <a:t>$4,844</a:t>
            </a:r>
          </a:p>
        </p:txBody>
      </p:sp>
      <p:sp>
        <p:nvSpPr>
          <p:cNvPr id="16" name="TextBox 1"/>
          <p:cNvSpPr txBox="1"/>
          <p:nvPr/>
        </p:nvSpPr>
        <p:spPr>
          <a:xfrm>
            <a:off x="4800600" y="1600200"/>
            <a:ext cx="829073" cy="369332"/>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smtClean="0">
                <a:latin typeface="Calibri" pitchFamily="34" charset="0"/>
                <a:cs typeface="Meta Offc Pro"/>
              </a:rPr>
              <a:t>$4,230</a:t>
            </a:r>
          </a:p>
        </p:txBody>
      </p:sp>
    </p:spTree>
    <p:extLst>
      <p:ext uri="{BB962C8B-B14F-4D97-AF65-F5344CB8AC3E}">
        <p14:creationId xmlns:p14="http://schemas.microsoft.com/office/powerpoint/2010/main" xmlns="" val="209872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 xmlns:p14="http://schemas.microsoft.com/office/powerpoint/2010/main" val="832961126"/>
              </p:ext>
            </p:extLst>
          </p:nvPr>
        </p:nvGraphicFramePr>
        <p:xfrm>
          <a:off x="92074" y="1356360"/>
          <a:ext cx="8975726" cy="469423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11"/>
          </p:nvPr>
        </p:nvSpPr>
        <p:spPr>
          <a:xfrm>
            <a:off x="-15240" y="6309360"/>
            <a:ext cx="8321040" cy="548640"/>
          </a:xfrm>
        </p:spPr>
        <p:txBody>
          <a:bodyPr/>
          <a:lstStyle/>
          <a:p>
            <a:pPr lvl="0"/>
            <a:r>
              <a:rPr lang="en-US" dirty="0" smtClean="0">
                <a:latin typeface="Calibri" pitchFamily="34" charset="0"/>
              </a:rPr>
              <a:t>NOTE: Analysis of Medicare beneficiaries 65 and older.</a:t>
            </a:r>
          </a:p>
          <a:p>
            <a:r>
              <a:rPr lang="en-US" dirty="0" smtClean="0">
                <a:latin typeface="Calibri" pitchFamily="34" charset="0"/>
              </a:rPr>
              <a:t>SOURCE: </a:t>
            </a:r>
            <a:r>
              <a:rPr lang="en-US" dirty="0">
                <a:latin typeface="Calibri" pitchFamily="34" charset="0"/>
              </a:rPr>
              <a:t>Kaiser Family Foundation analysis of </a:t>
            </a:r>
            <a:r>
              <a:rPr lang="en-US" dirty="0" smtClean="0">
                <a:latin typeface="Calibri" pitchFamily="34" charset="0"/>
              </a:rPr>
              <a:t>CMS Medicare Current Beneficiary Survey 2009 Cost and Use file.</a:t>
            </a:r>
            <a:endParaRPr lang="en-US" dirty="0">
              <a:latin typeface="Calibri" pitchFamily="34" charset="0"/>
            </a:endParaRPr>
          </a:p>
        </p:txBody>
      </p:sp>
      <p:sp>
        <p:nvSpPr>
          <p:cNvPr id="4" name="Title 3"/>
          <p:cNvSpPr>
            <a:spLocks noGrp="1"/>
          </p:cNvSpPr>
          <p:nvPr>
            <p:ph type="title"/>
          </p:nvPr>
        </p:nvSpPr>
        <p:spPr>
          <a:xfrm>
            <a:off x="76200" y="76200"/>
            <a:ext cx="8961120" cy="914400"/>
          </a:xfrm>
        </p:spPr>
        <p:txBody>
          <a:bodyPr>
            <a:normAutofit fontScale="90000"/>
          </a:bodyPr>
          <a:lstStyle/>
          <a:p>
            <a:r>
              <a:rPr lang="en-US" sz="2800" dirty="0" smtClean="0">
                <a:latin typeface="Calibri" pitchFamily="34" charset="0"/>
              </a:rPr>
              <a:t>Income Distribution </a:t>
            </a:r>
            <a:r>
              <a:rPr lang="en-US" sz="2800" dirty="0">
                <a:latin typeface="Calibri" pitchFamily="34" charset="0"/>
              </a:rPr>
              <a:t>of Medicare </a:t>
            </a:r>
            <a:r>
              <a:rPr lang="en-US" sz="2800" dirty="0" smtClean="0">
                <a:latin typeface="Calibri" pitchFamily="34" charset="0"/>
              </a:rPr>
              <a:t>Beneficiaries 65 and Older,  by </a:t>
            </a:r>
            <a:r>
              <a:rPr lang="en-US" sz="2800" dirty="0">
                <a:latin typeface="Calibri" pitchFamily="34" charset="0"/>
              </a:rPr>
              <a:t>Gender, </a:t>
            </a:r>
            <a:r>
              <a:rPr lang="en-US" sz="2800" dirty="0" smtClean="0">
                <a:latin typeface="Calibri" pitchFamily="34" charset="0"/>
              </a:rPr>
              <a:t>2009</a:t>
            </a:r>
            <a:endParaRPr lang="en-US" sz="2800" dirty="0">
              <a:latin typeface="Calibri" pitchFamily="34" charset="0"/>
            </a:endParaRPr>
          </a:p>
        </p:txBody>
      </p:sp>
      <p:graphicFrame>
        <p:nvGraphicFramePr>
          <p:cNvPr id="7" name="Table 6"/>
          <p:cNvGraphicFramePr>
            <a:graphicFrameLocks noGrp="1"/>
          </p:cNvGraphicFramePr>
          <p:nvPr>
            <p:extLst>
              <p:ext uri="{D42A27DB-BD31-4B8C-83A1-F6EECF244321}">
                <p14:modId xmlns="" xmlns:p14="http://schemas.microsoft.com/office/powerpoint/2010/main" val="3107125685"/>
              </p:ext>
            </p:extLst>
          </p:nvPr>
        </p:nvGraphicFramePr>
        <p:xfrm>
          <a:off x="914400" y="5852160"/>
          <a:ext cx="6296024" cy="396240"/>
        </p:xfrm>
        <a:graphic>
          <a:graphicData uri="http://schemas.openxmlformats.org/drawingml/2006/table">
            <a:tbl>
              <a:tblPr firstRow="1" bandRow="1">
                <a:tableStyleId>{2D5ABB26-0587-4C30-8999-92F81FD0307C}</a:tableStyleId>
              </a:tblPr>
              <a:tblGrid>
                <a:gridCol w="3148012"/>
                <a:gridCol w="3148012"/>
              </a:tblGrid>
              <a:tr h="228600">
                <a:tc>
                  <a:txBody>
                    <a:bodyPr/>
                    <a:lstStyle/>
                    <a:p>
                      <a:pPr algn="ctr"/>
                      <a:r>
                        <a:rPr lang="en-US" sz="2000" b="1" i="0" dirty="0" smtClean="0">
                          <a:latin typeface="Calibri" pitchFamily="34" charset="0"/>
                        </a:rPr>
                        <a:t>Women</a:t>
                      </a:r>
                      <a:endParaRPr lang="en-US" sz="1800" b="1" i="0" dirty="0">
                        <a:latin typeface="Calibri" pitchFamily="34" charset="0"/>
                      </a:endParaRPr>
                    </a:p>
                  </a:txBody>
                  <a:tcPr anchor="ctr"/>
                </a:tc>
                <a:tc>
                  <a:txBody>
                    <a:bodyPr/>
                    <a:lstStyle/>
                    <a:p>
                      <a:pPr algn="ctr"/>
                      <a:r>
                        <a:rPr lang="en-US" sz="2000" b="1" dirty="0" smtClean="0">
                          <a:latin typeface="Calibri" pitchFamily="34" charset="0"/>
                        </a:rPr>
                        <a:t>Men</a:t>
                      </a:r>
                      <a:endParaRPr lang="en-US" sz="1800" b="1" dirty="0">
                        <a:latin typeface="Calibri" pitchFamily="34" charset="0"/>
                      </a:endParaRPr>
                    </a:p>
                  </a:txBody>
                  <a:tcPr anchor="ctr"/>
                </a:tc>
              </a:tr>
            </a:tbl>
          </a:graphicData>
        </a:graphic>
      </p:graphicFrame>
      <p:sp>
        <p:nvSpPr>
          <p:cNvPr id="2" name="TextBox 1"/>
          <p:cNvSpPr txBox="1"/>
          <p:nvPr/>
        </p:nvSpPr>
        <p:spPr>
          <a:xfrm>
            <a:off x="6553200" y="1459468"/>
            <a:ext cx="1981200" cy="369332"/>
          </a:xfrm>
          <a:prstGeom prst="rect">
            <a:avLst/>
          </a:prstGeom>
          <a:noFill/>
        </p:spPr>
        <p:txBody>
          <a:bodyPr wrap="square" rtlCol="0">
            <a:spAutoFit/>
          </a:bodyPr>
          <a:lstStyle/>
          <a:p>
            <a:pPr algn="ctr"/>
            <a:r>
              <a:rPr lang="en-US" b="1" i="1" dirty="0" smtClean="0">
                <a:latin typeface="Calibri" pitchFamily="34" charset="0"/>
                <a:cs typeface="Meta Offc Pro"/>
              </a:rPr>
              <a:t>Income level:</a:t>
            </a:r>
          </a:p>
        </p:txBody>
      </p:sp>
      <p:sp>
        <p:nvSpPr>
          <p:cNvPr id="10" name="TextBox 9"/>
          <p:cNvSpPr txBox="1"/>
          <p:nvPr/>
        </p:nvSpPr>
        <p:spPr>
          <a:xfrm>
            <a:off x="3581400" y="4648200"/>
            <a:ext cx="646332" cy="369332"/>
          </a:xfrm>
          <a:prstGeom prst="rect">
            <a:avLst/>
          </a:prstGeom>
          <a:noFill/>
        </p:spPr>
        <p:txBody>
          <a:bodyPr wrap="none" rtlCol="0">
            <a:spAutoFit/>
          </a:bodyPr>
          <a:lstStyle/>
          <a:p>
            <a:pPr algn="ctr"/>
            <a:r>
              <a:rPr lang="en-US" b="1" dirty="0" smtClean="0">
                <a:latin typeface="Meta Offc Pro"/>
                <a:cs typeface="Meta Offc Pro"/>
              </a:rPr>
              <a:t>43%</a:t>
            </a:r>
          </a:p>
        </p:txBody>
      </p:sp>
      <p:sp>
        <p:nvSpPr>
          <p:cNvPr id="11" name="TextBox 10"/>
          <p:cNvSpPr txBox="1"/>
          <p:nvPr/>
        </p:nvSpPr>
        <p:spPr>
          <a:xfrm>
            <a:off x="3962400" y="5029200"/>
            <a:ext cx="646331" cy="369332"/>
          </a:xfrm>
          <a:prstGeom prst="rect">
            <a:avLst/>
          </a:prstGeom>
          <a:noFill/>
        </p:spPr>
        <p:txBody>
          <a:bodyPr wrap="none" rtlCol="0">
            <a:spAutoFit/>
          </a:bodyPr>
          <a:lstStyle/>
          <a:p>
            <a:pPr algn="ctr"/>
            <a:r>
              <a:rPr lang="en-US" b="1" dirty="0" smtClean="0">
                <a:latin typeface="Meta Offc Pro"/>
                <a:cs typeface="Meta Offc Pro"/>
              </a:rPr>
              <a:t>27%</a:t>
            </a:r>
          </a:p>
        </p:txBody>
      </p:sp>
      <p:sp>
        <p:nvSpPr>
          <p:cNvPr id="12" name="Left Brace 11"/>
          <p:cNvSpPr/>
          <p:nvPr/>
        </p:nvSpPr>
        <p:spPr>
          <a:xfrm flipH="1">
            <a:off x="3276600" y="4038600"/>
            <a:ext cx="304800" cy="1752600"/>
          </a:xfrm>
          <a:prstGeom prst="leftBrace">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p:cNvSpPr/>
          <p:nvPr/>
        </p:nvSpPr>
        <p:spPr>
          <a:xfrm rot="10800000" flipH="1">
            <a:off x="4572000" y="4724400"/>
            <a:ext cx="304800" cy="1066800"/>
          </a:xfrm>
          <a:prstGeom prst="leftBrace">
            <a:avLst>
              <a:gd name="adj1" fmla="val 8333"/>
              <a:gd name="adj2" fmla="val 50000"/>
            </a:avLst>
          </a:prstGeom>
          <a:ln w="12700"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 xmlns:p14="http://schemas.microsoft.com/office/powerpoint/2010/main" val="42906594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TotalTime>
  <Words>778</Words>
  <Application>Microsoft Office PowerPoint</Application>
  <PresentationFormat>On-screen Show (4:3)</PresentationFormat>
  <Paragraphs>116</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The Medicare Crises: Real or Imagined</vt:lpstr>
      <vt:lpstr>Medicare as a Share of the Federal Budget, 2012</vt:lpstr>
      <vt:lpstr>Medicare as a share of Federal Budget Outlays, and as a share of Gross Domestic Product (GDP), 1990-2020</vt:lpstr>
      <vt:lpstr>Medicare Enrollment, 1970-2035 </vt:lpstr>
      <vt:lpstr>Projected Change in Medicare Enrollment, 2000-2050</vt:lpstr>
      <vt:lpstr>Solvency Projections of the Medicare Part A Trust Fund, 1970-2013</vt:lpstr>
      <vt:lpstr>Median Out-of-Pocket Health Care Spending As a Percent of Income Among Medicare Beneficiaries, 1997-2006</vt:lpstr>
      <vt:lpstr>Out-of-Pocket Health Spending by Medicare Beneficiaries 65 and Older, by Gender and Type of Service, 2009</vt:lpstr>
      <vt:lpstr>Income Distribution of Medicare Beneficiaries 65 and Older,  by Gender, 2009</vt:lpstr>
      <vt:lpstr>Distribution of Medicare Beneficiaries by Income Level, 2012</vt:lpstr>
      <vt:lpstr>Sources of Medicare Revenue, 2012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bvladeck</dc:creator>
  <cp:lastModifiedBy>bvladeck</cp:lastModifiedBy>
  <cp:revision>5</cp:revision>
  <dcterms:created xsi:type="dcterms:W3CDTF">2013-11-01T13:24:15Z</dcterms:created>
  <dcterms:modified xsi:type="dcterms:W3CDTF">2013-11-01T14:01:03Z</dcterms:modified>
</cp:coreProperties>
</file>