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notesSlides/notesSlide1.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notesSlides/notesSlide2.xml" ContentType="application/vnd.openxmlformats-officedocument.presentationml.notesSlide+xml"/>
  <Override PartName="/ppt/charts/chart8.xml" ContentType="application/vnd.openxmlformats-officedocument.drawingml.chart+xml"/>
  <Override PartName="/ppt/notesSlides/notesSlide3.xml" ContentType="application/vnd.openxmlformats-officedocument.presentationml.notesSlide+xml"/>
  <Override PartName="/ppt/charts/chart9.xml" ContentType="application/vnd.openxmlformats-officedocument.drawingml.chart+xml"/>
  <Override PartName="/ppt/theme/themeOverride6.xml" ContentType="application/vnd.openxmlformats-officedocument.themeOverride+xml"/>
  <Override PartName="/ppt/notesSlides/notesSlide4.xml" ContentType="application/vnd.openxmlformats-officedocument.presentationml.notesSlide+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theme/themeOverride7.xml" ContentType="application/vnd.openxmlformats-officedocument.themeOverride+xml"/>
  <Override PartName="/ppt/charts/chart12.xml" ContentType="application/vnd.openxmlformats-officedocument.drawingml.chart+xml"/>
  <Override PartName="/ppt/theme/themeOverride8.xml" ContentType="application/vnd.openxmlformats-officedocument.themeOverride+xml"/>
  <Override PartName="/ppt/charts/chart13.xml" ContentType="application/vnd.openxmlformats-officedocument.drawingml.chart+xml"/>
  <Override PartName="/ppt/theme/themeOverride9.xml" ContentType="application/vnd.openxmlformats-officedocument.themeOverride+xml"/>
  <Override PartName="/ppt/notesSlides/notesSlide6.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1"/>
  </p:sldMasterIdLst>
  <p:notesMasterIdLst>
    <p:notesMasterId r:id="rId45"/>
  </p:notesMasterIdLst>
  <p:handoutMasterIdLst>
    <p:handoutMasterId r:id="rId46"/>
  </p:handoutMasterIdLst>
  <p:sldIdLst>
    <p:sldId id="256" r:id="rId2"/>
    <p:sldId id="385" r:id="rId3"/>
    <p:sldId id="315" r:id="rId4"/>
    <p:sldId id="354" r:id="rId5"/>
    <p:sldId id="361" r:id="rId6"/>
    <p:sldId id="391" r:id="rId7"/>
    <p:sldId id="393" r:id="rId8"/>
    <p:sldId id="397" r:id="rId9"/>
    <p:sldId id="394" r:id="rId10"/>
    <p:sldId id="395" r:id="rId11"/>
    <p:sldId id="388" r:id="rId12"/>
    <p:sldId id="389" r:id="rId13"/>
    <p:sldId id="390" r:id="rId14"/>
    <p:sldId id="387" r:id="rId15"/>
    <p:sldId id="369" r:id="rId16"/>
    <p:sldId id="346" r:id="rId17"/>
    <p:sldId id="347" r:id="rId18"/>
    <p:sldId id="371" r:id="rId19"/>
    <p:sldId id="334" r:id="rId20"/>
    <p:sldId id="370" r:id="rId21"/>
    <p:sldId id="342" r:id="rId22"/>
    <p:sldId id="352" r:id="rId23"/>
    <p:sldId id="398" r:id="rId24"/>
    <p:sldId id="392" r:id="rId25"/>
    <p:sldId id="372" r:id="rId26"/>
    <p:sldId id="332" r:id="rId27"/>
    <p:sldId id="373" r:id="rId28"/>
    <p:sldId id="374" r:id="rId29"/>
    <p:sldId id="375" r:id="rId30"/>
    <p:sldId id="380" r:id="rId31"/>
    <p:sldId id="376" r:id="rId32"/>
    <p:sldId id="333" r:id="rId33"/>
    <p:sldId id="381" r:id="rId34"/>
    <p:sldId id="396" r:id="rId35"/>
    <p:sldId id="331" r:id="rId36"/>
    <p:sldId id="384" r:id="rId37"/>
    <p:sldId id="325" r:id="rId38"/>
    <p:sldId id="377" r:id="rId39"/>
    <p:sldId id="383" r:id="rId40"/>
    <p:sldId id="378" r:id="rId41"/>
    <p:sldId id="379" r:id="rId42"/>
    <p:sldId id="355" r:id="rId43"/>
    <p:sldId id="382" r:id="rId4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29" autoAdjust="0"/>
    <p:restoredTop sz="94660"/>
  </p:normalViewPr>
  <p:slideViewPr>
    <p:cSldViewPr snapToGrid="0" snapToObjects="1">
      <p:cViewPr varScale="1">
        <p:scale>
          <a:sx n="74" d="100"/>
          <a:sy n="74" d="100"/>
        </p:scale>
        <p:origin x="-13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04"/>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_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539110270278"/>
          <c:y val="0.0843765477086865"/>
          <c:w val="0.814914794076739"/>
          <c:h val="0.635216689282507"/>
        </c:manualLayout>
      </c:layout>
      <c:barChart>
        <c:barDir val="col"/>
        <c:grouping val="stacked"/>
        <c:varyColors val="0"/>
        <c:ser>
          <c:idx val="0"/>
          <c:order val="0"/>
          <c:tx>
            <c:strRef>
              <c:f>Sheet1!$B$1</c:f>
              <c:strCache>
                <c:ptCount val="1"/>
                <c:pt idx="0">
                  <c:v>Total</c:v>
                </c:pt>
              </c:strCache>
            </c:strRef>
          </c:tx>
          <c:spPr>
            <a:solidFill>
              <a:schemeClr val="accent1">
                <a:lumMod val="50000"/>
              </a:schemeClr>
            </a:solidFill>
            <a:ln>
              <a:solidFill>
                <a:schemeClr val="bg1"/>
              </a:solidFill>
            </a:ln>
            <a:effectLst>
              <a:outerShdw blurRad="50800" dist="38100" dir="2700000" algn="tl" rotWithShape="0">
                <a:prstClr val="black">
                  <a:alpha val="40000"/>
                </a:prstClr>
              </a:outerShdw>
            </a:effectLst>
          </c:spPr>
          <c:invertIfNegative val="0"/>
          <c:dLbls>
            <c:txPr>
              <a:bodyPr rot="0" vert="horz" anchor="t" anchorCtr="0"/>
              <a:lstStyle/>
              <a:p>
                <a:pPr>
                  <a:defRPr sz="1400">
                    <a:solidFill>
                      <a:schemeClr val="bg1"/>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Sheet1!$A$2:$A$10</c:f>
              <c:strCache>
                <c:ptCount val="9"/>
                <c:pt idx="0">
                  <c:v>JAP</c:v>
                </c:pt>
                <c:pt idx="1">
                  <c:v>UK</c:v>
                </c:pt>
                <c:pt idx="2">
                  <c:v>SWE</c:v>
                </c:pt>
                <c:pt idx="3">
                  <c:v>FRA</c:v>
                </c:pt>
                <c:pt idx="4">
                  <c:v>GER</c:v>
                </c:pt>
                <c:pt idx="5">
                  <c:v>CAN</c:v>
                </c:pt>
                <c:pt idx="6">
                  <c:v>HOL</c:v>
                </c:pt>
                <c:pt idx="7">
                  <c:v>SWI</c:v>
                </c:pt>
                <c:pt idx="8">
                  <c:v>USA</c:v>
                </c:pt>
              </c:strCache>
            </c:strRef>
          </c:cat>
          <c:val>
            <c:numRef>
              <c:f>Sheet1!$B$2:$B$10</c:f>
              <c:numCache>
                <c:formatCode>_("$"* #,##0_);_("$"* \(#,##0\);_("$"* "-"??_);_(@_)</c:formatCode>
                <c:ptCount val="9"/>
                <c:pt idx="0">
                  <c:v>2940.0</c:v>
                </c:pt>
                <c:pt idx="1">
                  <c:v>3280.0</c:v>
                </c:pt>
                <c:pt idx="2">
                  <c:v>3140.0</c:v>
                </c:pt>
                <c:pt idx="3">
                  <c:v>3970.0</c:v>
                </c:pt>
                <c:pt idx="4">
                  <c:v>4350.0</c:v>
                </c:pt>
                <c:pt idx="5">
                  <c:v>4780.0</c:v>
                </c:pt>
                <c:pt idx="6">
                  <c:v>4970.0</c:v>
                </c:pt>
                <c:pt idx="7">
                  <c:v>5640.0</c:v>
                </c:pt>
              </c:numCache>
            </c:numRef>
          </c:val>
        </c:ser>
        <c:ser>
          <c:idx val="1"/>
          <c:order val="1"/>
          <c:tx>
            <c:strRef>
              <c:f>Sheet1!$C$1</c:f>
              <c:strCache>
                <c:ptCount val="1"/>
                <c:pt idx="0">
                  <c:v>US Public</c:v>
                </c:pt>
              </c:strCache>
            </c:strRef>
          </c:tx>
          <c:spPr>
            <a:solidFill>
              <a:srgbClr val="0000FF"/>
            </a:solidFill>
            <a:ln>
              <a:solidFill>
                <a:srgbClr val="EBF1DD"/>
              </a:solidFill>
            </a:ln>
          </c:spPr>
          <c:invertIfNegative val="0"/>
          <c:dLbls>
            <c:dLbl>
              <c:idx val="8"/>
              <c:layout>
                <c:manualLayout>
                  <c:x val="-0.00302986203392014"/>
                  <c:y val="-0.158525635089047"/>
                </c:manualLayout>
              </c:layout>
              <c:showLegendKey val="0"/>
              <c:showVal val="1"/>
              <c:showCatName val="0"/>
              <c:showSerName val="0"/>
              <c:showPercent val="0"/>
              <c:showBubbleSize val="0"/>
            </c:dLbl>
            <c:txPr>
              <a:bodyPr/>
              <a:lstStyle/>
              <a:p>
                <a:pPr>
                  <a:defRPr sz="1400">
                    <a:solidFill>
                      <a:srgbClr val="EBF1DD"/>
                    </a:solidFill>
                    <a:latin typeface="Franklin Gothic Book"/>
                    <a:cs typeface="Franklin Gothic Book"/>
                  </a:defRPr>
                </a:pPr>
                <a:endParaRPr lang="en-US"/>
              </a:p>
            </c:txPr>
            <c:showLegendKey val="0"/>
            <c:showVal val="1"/>
            <c:showCatName val="0"/>
            <c:showSerName val="0"/>
            <c:showPercent val="0"/>
            <c:showBubbleSize val="0"/>
            <c:showLeaderLines val="0"/>
          </c:dLbls>
          <c:cat>
            <c:strRef>
              <c:f>Sheet1!$A$2:$A$10</c:f>
              <c:strCache>
                <c:ptCount val="9"/>
                <c:pt idx="0">
                  <c:v>JAP</c:v>
                </c:pt>
                <c:pt idx="1">
                  <c:v>UK</c:v>
                </c:pt>
                <c:pt idx="2">
                  <c:v>SWE</c:v>
                </c:pt>
                <c:pt idx="3">
                  <c:v>FRA</c:v>
                </c:pt>
                <c:pt idx="4">
                  <c:v>GER</c:v>
                </c:pt>
                <c:pt idx="5">
                  <c:v>CAN</c:v>
                </c:pt>
                <c:pt idx="6">
                  <c:v>HOL</c:v>
                </c:pt>
                <c:pt idx="7">
                  <c:v>SWI</c:v>
                </c:pt>
                <c:pt idx="8">
                  <c:v>USA</c:v>
                </c:pt>
              </c:strCache>
            </c:strRef>
          </c:cat>
          <c:val>
            <c:numRef>
              <c:f>Sheet1!$C$2:$C$10</c:f>
              <c:numCache>
                <c:formatCode>General</c:formatCode>
                <c:ptCount val="9"/>
                <c:pt idx="8" formatCode="_(&quot;$&quot;* #,##0_);_(&quot;$&quot;* \(#,##0\);_(&quot;$&quot;* &quot;-&quot;??_);_(@_)">
                  <c:v>5749.0</c:v>
                </c:pt>
              </c:numCache>
            </c:numRef>
          </c:val>
        </c:ser>
        <c:ser>
          <c:idx val="2"/>
          <c:order val="2"/>
          <c:tx>
            <c:strRef>
              <c:f>Sheet1!$D$1</c:f>
              <c:strCache>
                <c:ptCount val="1"/>
                <c:pt idx="0">
                  <c:v>US Private</c:v>
                </c:pt>
              </c:strCache>
            </c:strRef>
          </c:tx>
          <c:spPr>
            <a:solidFill>
              <a:srgbClr val="800000"/>
            </a:solidFill>
            <a:ln>
              <a:solidFill>
                <a:srgbClr val="EBF1DD"/>
              </a:solidFill>
            </a:ln>
          </c:spPr>
          <c:invertIfNegative val="0"/>
          <c:dLbls>
            <c:txPr>
              <a:bodyPr/>
              <a:lstStyle/>
              <a:p>
                <a:pPr>
                  <a:defRPr sz="1400">
                    <a:solidFill>
                      <a:schemeClr val="bg1"/>
                    </a:solidFill>
                    <a:latin typeface="Franklin Gothic Book"/>
                    <a:cs typeface="Franklin Gothic Book"/>
                  </a:defRPr>
                </a:pPr>
                <a:endParaRPr lang="en-US"/>
              </a:p>
            </c:txPr>
            <c:showLegendKey val="0"/>
            <c:showVal val="1"/>
            <c:showCatName val="0"/>
            <c:showSerName val="0"/>
            <c:showPercent val="0"/>
            <c:showBubbleSize val="0"/>
            <c:showLeaderLines val="0"/>
          </c:dLbls>
          <c:cat>
            <c:strRef>
              <c:f>Sheet1!$A$2:$A$10</c:f>
              <c:strCache>
                <c:ptCount val="9"/>
                <c:pt idx="0">
                  <c:v>JAP</c:v>
                </c:pt>
                <c:pt idx="1">
                  <c:v>UK</c:v>
                </c:pt>
                <c:pt idx="2">
                  <c:v>SWE</c:v>
                </c:pt>
                <c:pt idx="3">
                  <c:v>FRA</c:v>
                </c:pt>
                <c:pt idx="4">
                  <c:v>GER</c:v>
                </c:pt>
                <c:pt idx="5">
                  <c:v>CAN</c:v>
                </c:pt>
                <c:pt idx="6">
                  <c:v>HOL</c:v>
                </c:pt>
                <c:pt idx="7">
                  <c:v>SWI</c:v>
                </c:pt>
                <c:pt idx="8">
                  <c:v>USA</c:v>
                </c:pt>
              </c:strCache>
            </c:strRef>
          </c:cat>
          <c:val>
            <c:numRef>
              <c:f>Sheet1!$D$2:$D$10</c:f>
              <c:numCache>
                <c:formatCode>General</c:formatCode>
                <c:ptCount val="9"/>
                <c:pt idx="8" formatCode="_(&quot;$&quot;* #,##0_);_(&quot;$&quot;* \(#,##0\);_(&quot;$&quot;* &quot;-&quot;??_);_(@_)">
                  <c:v>3201.0</c:v>
                </c:pt>
              </c:numCache>
            </c:numRef>
          </c:val>
        </c:ser>
        <c:dLbls>
          <c:showLegendKey val="0"/>
          <c:showVal val="0"/>
          <c:showCatName val="0"/>
          <c:showSerName val="0"/>
          <c:showPercent val="0"/>
          <c:showBubbleSize val="0"/>
        </c:dLbls>
        <c:gapWidth val="32"/>
        <c:overlap val="100"/>
        <c:axId val="2114761672"/>
        <c:axId val="2114764760"/>
      </c:barChart>
      <c:catAx>
        <c:axId val="2114761672"/>
        <c:scaling>
          <c:orientation val="minMax"/>
        </c:scaling>
        <c:delete val="0"/>
        <c:axPos val="b"/>
        <c:majorTickMark val="out"/>
        <c:minorTickMark val="none"/>
        <c:tickLblPos val="nextTo"/>
        <c:txPr>
          <a:bodyPr/>
          <a:lstStyle/>
          <a:p>
            <a:pPr>
              <a:defRPr>
                <a:latin typeface="Franklin Gothic Book"/>
                <a:cs typeface="Franklin Gothic Book"/>
              </a:defRPr>
            </a:pPr>
            <a:endParaRPr lang="en-US"/>
          </a:p>
        </c:txPr>
        <c:crossAx val="2114764760"/>
        <c:crosses val="autoZero"/>
        <c:auto val="1"/>
        <c:lblAlgn val="ctr"/>
        <c:lblOffset val="100"/>
        <c:noMultiLvlLbl val="0"/>
      </c:catAx>
      <c:valAx>
        <c:axId val="2114764760"/>
        <c:scaling>
          <c:orientation val="minMax"/>
          <c:max val="10000.0"/>
        </c:scaling>
        <c:delete val="0"/>
        <c:axPos val="l"/>
        <c:majorGridlines>
          <c:spPr>
            <a:ln>
              <a:solidFill>
                <a:srgbClr val="003300"/>
              </a:solidFill>
              <a:prstDash val="sysDot"/>
            </a:ln>
          </c:spPr>
        </c:majorGridlines>
        <c:numFmt formatCode="_(&quot;$&quot;* #,##0_);_(&quot;$&quot;* \(#,##0\);_(&quot;$&quot;* &quot;-&quot;??_);_(@_)" sourceLinked="1"/>
        <c:majorTickMark val="out"/>
        <c:minorTickMark val="none"/>
        <c:tickLblPos val="nextTo"/>
        <c:txPr>
          <a:bodyPr/>
          <a:lstStyle/>
          <a:p>
            <a:pPr>
              <a:defRPr>
                <a:latin typeface="Franklin Gothic Book"/>
                <a:cs typeface="Franklin Gothic Book"/>
              </a:defRPr>
            </a:pPr>
            <a:endParaRPr lang="en-US"/>
          </a:p>
        </c:txPr>
        <c:crossAx val="2114761672"/>
        <c:crosses val="autoZero"/>
        <c:crossBetween val="between"/>
        <c:majorUnit val="2000.0"/>
      </c:valAx>
      <c:spPr>
        <a:solidFill>
          <a:schemeClr val="bg1"/>
        </a:solidFill>
        <a:ln>
          <a:solidFill>
            <a:schemeClr val="tx1"/>
          </a:solidFill>
        </a:ln>
        <a:effectLst>
          <a:outerShdw blurRad="50800" dist="38100" dir="2700000" algn="tl" rotWithShape="0">
            <a:prstClr val="black">
              <a:alpha val="40000"/>
            </a:prstClr>
          </a:outerShdw>
        </a:effectLst>
      </c:spPr>
    </c:plotArea>
    <c:legend>
      <c:legendPos val="b"/>
      <c:layout>
        <c:manualLayout>
          <c:xMode val="edge"/>
          <c:yMode val="edge"/>
          <c:x val="0.256896514704374"/>
          <c:y val="0.84036199238453"/>
          <c:w val="0.487721901608213"/>
          <c:h val="0.13950970952647"/>
        </c:manualLayout>
      </c:layout>
      <c:overlay val="0"/>
      <c:txPr>
        <a:bodyPr/>
        <a:lstStyle/>
        <a:p>
          <a:pPr>
            <a:defRPr>
              <a:latin typeface="Franklin Gothic Book"/>
              <a:cs typeface="Franklin Gothic Book"/>
            </a:defRPr>
          </a:pPr>
          <a:endParaRPr lang="en-US"/>
        </a:p>
      </c:txPr>
    </c:legend>
    <c:plotVisOnly val="1"/>
    <c:dispBlanksAs val="gap"/>
    <c:showDLblsOverMax val="0"/>
  </c:chart>
  <c:txPr>
    <a:bodyPr/>
    <a:lstStyle/>
    <a:p>
      <a:pPr>
        <a:defRPr sz="2000">
          <a:latin typeface="Franklin Gothic Medium"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Financial Barrier</c:v>
                </c:pt>
              </c:strCache>
            </c:strRef>
          </c:tx>
          <c:spPr>
            <a:solidFill>
              <a:srgbClr val="800000"/>
            </a:solidFill>
            <a:ln>
              <a:solidFill>
                <a:srgbClr val="003300"/>
              </a:solidFill>
            </a:ln>
            <a:effectLst>
              <a:outerShdw blurRad="50800" dist="38100" dir="2700000" algn="tl" rotWithShape="0">
                <a:prstClr val="black">
                  <a:alpha val="40000"/>
                </a:prstClr>
              </a:outerShdw>
            </a:effectLst>
          </c:spPr>
          <c:invertIfNegative val="0"/>
          <c:dLbls>
            <c:dLbl>
              <c:idx val="3"/>
              <c:layout>
                <c:manualLayout>
                  <c:x val="-1.15418450854861E-7"/>
                  <c:y val="0.0684032177230937"/>
                </c:manualLayout>
              </c:layout>
              <c:dLblPos val="outEnd"/>
              <c:showLegendKey val="0"/>
              <c:showVal val="1"/>
              <c:showCatName val="0"/>
              <c:showSerName val="0"/>
              <c:showPercent val="0"/>
              <c:showBubbleSize val="0"/>
            </c:dLbl>
            <c:txPr>
              <a:bodyPr/>
              <a:lstStyle/>
              <a:p>
                <a:pPr>
                  <a:defRPr sz="1800">
                    <a:solidFill>
                      <a:srgbClr val="FFFFFF"/>
                    </a:solidFill>
                  </a:defRPr>
                </a:pPr>
                <a:endParaRPr lang="en-US"/>
              </a:p>
            </c:txPr>
            <c:dLblPos val="inEnd"/>
            <c:showLegendKey val="0"/>
            <c:showVal val="1"/>
            <c:showCatName val="0"/>
            <c:showSerName val="0"/>
            <c:showPercent val="0"/>
            <c:showBubbleSize val="0"/>
            <c:showLeaderLines val="0"/>
          </c:dLbls>
          <c:cat>
            <c:strRef>
              <c:f>Sheet1!$A$2:$A$7</c:f>
              <c:strCache>
                <c:ptCount val="6"/>
                <c:pt idx="0">
                  <c:v>No A1C check_x000d_12 mos.</c:v>
                </c:pt>
                <c:pt idx="1">
                  <c:v>No eye exam_x000d_12 mos.</c:v>
                </c:pt>
                <c:pt idx="2">
                  <c:v>No foot exam</c:v>
                </c:pt>
                <c:pt idx="3">
                  <c:v>Stroke</c:v>
                </c:pt>
                <c:pt idx="4">
                  <c:v>Retino-_x000d_pathy</c:v>
                </c:pt>
                <c:pt idx="5">
                  <c:v>Non-healing_x000d_foot sore</c:v>
                </c:pt>
              </c:strCache>
            </c:strRef>
          </c:cat>
          <c:val>
            <c:numRef>
              <c:f>Sheet1!$B$2:$B$7</c:f>
              <c:numCache>
                <c:formatCode>0%</c:formatCode>
                <c:ptCount val="6"/>
                <c:pt idx="0">
                  <c:v>0.23</c:v>
                </c:pt>
                <c:pt idx="1">
                  <c:v>0.41</c:v>
                </c:pt>
                <c:pt idx="2">
                  <c:v>0.32</c:v>
                </c:pt>
                <c:pt idx="3">
                  <c:v>0.24</c:v>
                </c:pt>
                <c:pt idx="4">
                  <c:v>0.39</c:v>
                </c:pt>
                <c:pt idx="5">
                  <c:v>0.27</c:v>
                </c:pt>
              </c:numCache>
            </c:numRef>
          </c:val>
        </c:ser>
        <c:ser>
          <c:idx val="1"/>
          <c:order val="1"/>
          <c:tx>
            <c:strRef>
              <c:f>Sheet1!$C$1</c:f>
              <c:strCache>
                <c:ptCount val="1"/>
                <c:pt idx="0">
                  <c:v>No Financial Barrier</c:v>
                </c:pt>
              </c:strCache>
            </c:strRef>
          </c:tx>
          <c:spPr>
            <a:solidFill>
              <a:schemeClr val="accent1">
                <a:lumMod val="50000"/>
              </a:schemeClr>
            </a:solidFill>
            <a:ln>
              <a:solidFill>
                <a:srgbClr val="003300"/>
              </a:solidFill>
            </a:ln>
            <a:effectLst>
              <a:outerShdw blurRad="50800" dist="38100" dir="2700000" algn="tl" rotWithShape="0">
                <a:prstClr val="black">
                  <a:alpha val="40000"/>
                </a:prstClr>
              </a:outerShdw>
            </a:effectLst>
          </c:spPr>
          <c:invertIfNegative val="0"/>
          <c:dLbls>
            <c:txPr>
              <a:bodyPr/>
              <a:lstStyle/>
              <a:p>
                <a:pPr>
                  <a:defRPr sz="1800">
                    <a:solidFill>
                      <a:srgbClr val="FFFFFF"/>
                    </a:solidFill>
                  </a:defRPr>
                </a:pPr>
                <a:endParaRPr lang="en-US"/>
              </a:p>
            </c:txPr>
            <c:dLblPos val="inEnd"/>
            <c:showLegendKey val="0"/>
            <c:showVal val="1"/>
            <c:showCatName val="0"/>
            <c:showSerName val="0"/>
            <c:showPercent val="0"/>
            <c:showBubbleSize val="0"/>
            <c:showLeaderLines val="0"/>
          </c:dLbls>
          <c:cat>
            <c:strRef>
              <c:f>Sheet1!$A$2:$A$7</c:f>
              <c:strCache>
                <c:ptCount val="6"/>
                <c:pt idx="0">
                  <c:v>No A1C check_x000d_12 mos.</c:v>
                </c:pt>
                <c:pt idx="1">
                  <c:v>No eye exam_x000d_12 mos.</c:v>
                </c:pt>
                <c:pt idx="2">
                  <c:v>No foot exam</c:v>
                </c:pt>
                <c:pt idx="3">
                  <c:v>Stroke</c:v>
                </c:pt>
                <c:pt idx="4">
                  <c:v>Retino-_x000d_pathy</c:v>
                </c:pt>
                <c:pt idx="5">
                  <c:v>Non-healing_x000d_foot sore</c:v>
                </c:pt>
              </c:strCache>
            </c:strRef>
          </c:cat>
          <c:val>
            <c:numRef>
              <c:f>Sheet1!$C$2:$C$7</c:f>
              <c:numCache>
                <c:formatCode>0%</c:formatCode>
                <c:ptCount val="6"/>
                <c:pt idx="0">
                  <c:v>0.16</c:v>
                </c:pt>
                <c:pt idx="1">
                  <c:v>0.25</c:v>
                </c:pt>
                <c:pt idx="2">
                  <c:v>0.23</c:v>
                </c:pt>
                <c:pt idx="3">
                  <c:v>0.2</c:v>
                </c:pt>
                <c:pt idx="4">
                  <c:v>0.28</c:v>
                </c:pt>
                <c:pt idx="5">
                  <c:v>0.14</c:v>
                </c:pt>
              </c:numCache>
            </c:numRef>
          </c:val>
        </c:ser>
        <c:dLbls>
          <c:showLegendKey val="0"/>
          <c:showVal val="0"/>
          <c:showCatName val="0"/>
          <c:showSerName val="0"/>
          <c:showPercent val="0"/>
          <c:showBubbleSize val="0"/>
        </c:dLbls>
        <c:gapWidth val="78"/>
        <c:overlap val="-11"/>
        <c:axId val="-2142539880"/>
        <c:axId val="-2142536968"/>
      </c:barChart>
      <c:catAx>
        <c:axId val="-2142539880"/>
        <c:scaling>
          <c:orientation val="minMax"/>
        </c:scaling>
        <c:delete val="0"/>
        <c:axPos val="b"/>
        <c:majorTickMark val="out"/>
        <c:minorTickMark val="none"/>
        <c:tickLblPos val="nextTo"/>
        <c:crossAx val="-2142536968"/>
        <c:crosses val="autoZero"/>
        <c:auto val="1"/>
        <c:lblAlgn val="ctr"/>
        <c:lblOffset val="100"/>
        <c:noMultiLvlLbl val="0"/>
      </c:catAx>
      <c:valAx>
        <c:axId val="-2142536968"/>
        <c:scaling>
          <c:orientation val="minMax"/>
          <c:max val="0.5"/>
          <c:min val="0.0"/>
        </c:scaling>
        <c:delete val="0"/>
        <c:axPos val="l"/>
        <c:majorGridlines/>
        <c:numFmt formatCode="0%" sourceLinked="1"/>
        <c:majorTickMark val="out"/>
        <c:minorTickMark val="none"/>
        <c:tickLblPos val="nextTo"/>
        <c:crossAx val="-2142539880"/>
        <c:crosses val="autoZero"/>
        <c:crossBetween val="between"/>
        <c:majorUnit val="0.1"/>
      </c:valAx>
      <c:spPr>
        <a:solidFill>
          <a:schemeClr val="bg1"/>
        </a:solidFill>
        <a:ln>
          <a:solidFill>
            <a:schemeClr val="tx1"/>
          </a:solidFill>
        </a:ln>
        <a:effectLst>
          <a:outerShdw blurRad="50800" dist="38100" dir="2700000" algn="tl" rotWithShape="0">
            <a:prstClr val="black">
              <a:alpha val="40000"/>
            </a:prstClr>
          </a:outerShdw>
        </a:effectLst>
      </c:spPr>
    </c:plotArea>
    <c:legend>
      <c:legendPos val="b"/>
      <c:layout>
        <c:manualLayout>
          <c:xMode val="edge"/>
          <c:yMode val="edge"/>
          <c:x val="0.345905865173244"/>
          <c:y val="0.812452310748799"/>
          <c:w val="0.610146020498778"/>
          <c:h val="0.0624198519528591"/>
        </c:manualLayout>
      </c:layout>
      <c:overlay val="0"/>
    </c:legend>
    <c:plotVisOnly val="1"/>
    <c:dispBlanksAs val="gap"/>
    <c:showDLblsOverMax val="0"/>
  </c:chart>
  <c:txPr>
    <a:bodyPr/>
    <a:lstStyle/>
    <a:p>
      <a:pPr>
        <a:defRPr sz="2000">
          <a:latin typeface="Franklin Gothic Book"/>
          <a:cs typeface="Franklin Gothic Book"/>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40808632826"/>
          <c:y val="0.0478879187586671"/>
          <c:w val="0.86650481066002"/>
          <c:h val="0.742592286472916"/>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w="6350" cap="rnd" cmpd="sng" algn="ctr">
              <a:solidFill>
                <a:srgbClr val="003300"/>
              </a:solidFill>
              <a:prstDash val="solid"/>
            </a:ln>
            <a:effectLst>
              <a:outerShdw blurRad="39000" dist="25400" dir="5400000" rotWithShape="0">
                <a:srgbClr val="000000">
                  <a:alpha val="38000"/>
                </a:srgbClr>
              </a:outerShdw>
            </a:effectLst>
          </c:spPr>
          <c:invertIfNegative val="0"/>
          <c:dLbls>
            <c:dLbl>
              <c:idx val="1"/>
              <c:layout>
                <c:manualLayout>
                  <c:x val="-0.00859797413255586"/>
                  <c:y val="0.0062355143212351"/>
                </c:manualLayout>
              </c:layout>
              <c:numFmt formatCode="0.0" sourceLinked="0"/>
              <c:spPr>
                <a:solidFill>
                  <a:srgbClr val="EBF1DD"/>
                </a:solidFill>
              </c:spPr>
              <c:txPr>
                <a:bodyPr/>
                <a:lstStyle/>
                <a:p>
                  <a:pPr>
                    <a:defRPr sz="2000">
                      <a:solidFill>
                        <a:schemeClr val="tx1"/>
                      </a:solidFill>
                    </a:defRPr>
                  </a:pPr>
                  <a:endParaRPr lang="en-US"/>
                </a:p>
              </c:txPr>
              <c:dLblPos val="outEnd"/>
              <c:showLegendKey val="0"/>
              <c:showVal val="1"/>
              <c:showCatName val="0"/>
              <c:showSerName val="0"/>
              <c:showPercent val="0"/>
              <c:showBubbleSize val="0"/>
            </c:dLbl>
            <c:numFmt formatCode="0.0" sourceLinked="0"/>
            <c:txPr>
              <a:bodyPr/>
              <a:lstStyle/>
              <a:p>
                <a:pPr>
                  <a:defRPr sz="2000">
                    <a:solidFill>
                      <a:srgbClr val="EBF1DD"/>
                    </a:solidFill>
                  </a:defRPr>
                </a:pPr>
                <a:endParaRPr lang="en-US"/>
              </a:p>
            </c:txPr>
            <c:dLblPos val="inEnd"/>
            <c:showLegendKey val="0"/>
            <c:showVal val="1"/>
            <c:showCatName val="0"/>
            <c:showSerName val="0"/>
            <c:showPercent val="0"/>
            <c:showBubbleSize val="0"/>
            <c:showLeaderLines val="0"/>
          </c:dLbls>
          <c:cat>
            <c:strRef>
              <c:f>Sheet1!$A$2:$A$4</c:f>
              <c:strCache>
                <c:ptCount val="3"/>
                <c:pt idx="0">
                  <c:v>Outpatient Visits</c:v>
                </c:pt>
                <c:pt idx="1">
                  <c:v>Hospital Admissions</c:v>
                </c:pt>
                <c:pt idx="2">
                  <c:v>Hospital Days</c:v>
                </c:pt>
              </c:strCache>
            </c:strRef>
          </c:cat>
          <c:val>
            <c:numRef>
              <c:f>Sheet1!$B$2:$B$4</c:f>
              <c:numCache>
                <c:formatCode>0.00</c:formatCode>
                <c:ptCount val="3"/>
                <c:pt idx="0">
                  <c:v>-19.8</c:v>
                </c:pt>
                <c:pt idx="1">
                  <c:v>2.2</c:v>
                </c:pt>
                <c:pt idx="2">
                  <c:v>13.4</c:v>
                </c:pt>
              </c:numCache>
            </c:numRef>
          </c:val>
        </c:ser>
        <c:dLbls>
          <c:showLegendKey val="0"/>
          <c:showVal val="0"/>
          <c:showCatName val="0"/>
          <c:showSerName val="0"/>
          <c:showPercent val="0"/>
          <c:showBubbleSize val="0"/>
        </c:dLbls>
        <c:gapWidth val="75"/>
        <c:overlap val="-9"/>
        <c:axId val="-2142465624"/>
        <c:axId val="-2142462648"/>
      </c:barChart>
      <c:catAx>
        <c:axId val="-2142465624"/>
        <c:scaling>
          <c:orientation val="minMax"/>
        </c:scaling>
        <c:delete val="1"/>
        <c:axPos val="b"/>
        <c:majorTickMark val="out"/>
        <c:minorTickMark val="none"/>
        <c:tickLblPos val="nextTo"/>
        <c:crossAx val="-2142462648"/>
        <c:crosses val="autoZero"/>
        <c:auto val="1"/>
        <c:lblAlgn val="ctr"/>
        <c:lblOffset val="100"/>
        <c:noMultiLvlLbl val="0"/>
      </c:catAx>
      <c:valAx>
        <c:axId val="-2142462648"/>
        <c:scaling>
          <c:orientation val="minMax"/>
          <c:max val="15.0"/>
          <c:min val="-25.0"/>
        </c:scaling>
        <c:delete val="0"/>
        <c:axPos val="l"/>
        <c:majorGridlines/>
        <c:numFmt formatCode="0" sourceLinked="0"/>
        <c:majorTickMark val="out"/>
        <c:minorTickMark val="none"/>
        <c:tickLblPos val="nextTo"/>
        <c:crossAx val="-2142465624"/>
        <c:crossesAt val="0.0"/>
        <c:crossBetween val="between"/>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2000">
          <a:latin typeface="Franklin Gothic Book"/>
          <a:cs typeface="Franklin Gothic Book"/>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804248486673"/>
          <c:y val="0.0453739865197858"/>
          <c:w val="0.870250022743723"/>
          <c:h val="0.799233454940101"/>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a:solidFill>
                <a:srgbClr val="003300"/>
              </a:solidFill>
            </a:ln>
          </c:spPr>
          <c:invertIfNegative val="0"/>
          <c:dPt>
            <c:idx val="0"/>
            <c:invertIfNegative val="0"/>
            <c:bubble3D val="0"/>
          </c:dPt>
          <c:dPt>
            <c:idx val="3"/>
            <c:invertIfNegative val="0"/>
            <c:bubble3D val="0"/>
          </c:dPt>
          <c:dPt>
            <c:idx val="5"/>
            <c:invertIfNegative val="0"/>
            <c:bubble3D val="0"/>
          </c:dPt>
          <c:dLbls>
            <c:txPr>
              <a:bodyPr/>
              <a:lstStyle/>
              <a:p>
                <a:pPr>
                  <a:defRPr sz="28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Sheet1!$A$2:$A$3</c:f>
              <c:strCache>
                <c:ptCount val="2"/>
                <c:pt idx="0">
                  <c:v>USA</c:v>
                </c:pt>
                <c:pt idx="1">
                  <c:v>Canada</c:v>
                </c:pt>
              </c:strCache>
            </c:strRef>
          </c:cat>
          <c:val>
            <c:numRef>
              <c:f>Sheet1!$B$2:$B$3</c:f>
              <c:numCache>
                <c:formatCode>"$"#,##0</c:formatCode>
                <c:ptCount val="2"/>
                <c:pt idx="0">
                  <c:v>741.0</c:v>
                </c:pt>
                <c:pt idx="1">
                  <c:v>186.0</c:v>
                </c:pt>
              </c:numCache>
            </c:numRef>
          </c:val>
        </c:ser>
        <c:dLbls>
          <c:showLegendKey val="0"/>
          <c:showVal val="0"/>
          <c:showCatName val="0"/>
          <c:showSerName val="0"/>
          <c:showPercent val="0"/>
          <c:showBubbleSize val="0"/>
        </c:dLbls>
        <c:gapWidth val="50"/>
        <c:overlap val="-5"/>
        <c:axId val="-2143227736"/>
        <c:axId val="-2143230760"/>
      </c:barChart>
      <c:catAx>
        <c:axId val="-2143227736"/>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3230760"/>
        <c:crosses val="autoZero"/>
        <c:auto val="1"/>
        <c:lblAlgn val="ctr"/>
        <c:lblOffset val="100"/>
        <c:noMultiLvlLbl val="0"/>
      </c:catAx>
      <c:valAx>
        <c:axId val="-2143230760"/>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43227736"/>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804248486673"/>
          <c:y val="0.0453739865197858"/>
          <c:w val="0.870250022743723"/>
          <c:h val="0.799233454940101"/>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a:solidFill>
                <a:srgbClr val="003300"/>
              </a:solidFill>
            </a:ln>
          </c:spPr>
          <c:invertIfNegative val="0"/>
          <c:dPt>
            <c:idx val="0"/>
            <c:invertIfNegative val="0"/>
            <c:bubble3D val="0"/>
          </c:dPt>
          <c:dPt>
            <c:idx val="3"/>
            <c:invertIfNegative val="0"/>
            <c:bubble3D val="0"/>
          </c:dPt>
          <c:dPt>
            <c:idx val="5"/>
            <c:invertIfNegative val="0"/>
            <c:bubble3D val="0"/>
          </c:dPt>
          <c:dLbls>
            <c:txPr>
              <a:bodyPr/>
              <a:lstStyle/>
              <a:p>
                <a:pPr>
                  <a:defRPr sz="28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Sheet1!$A$2:$A$3</c:f>
              <c:strCache>
                <c:ptCount val="2"/>
                <c:pt idx="0">
                  <c:v>USA</c:v>
                </c:pt>
                <c:pt idx="1">
                  <c:v>Canada</c:v>
                </c:pt>
              </c:strCache>
            </c:strRef>
          </c:cat>
          <c:val>
            <c:numRef>
              <c:f>Sheet1!$B$2:$B$3</c:f>
              <c:numCache>
                <c:formatCode>"$"#,##0</c:formatCode>
                <c:ptCount val="2"/>
                <c:pt idx="0">
                  <c:v>654.0</c:v>
                </c:pt>
                <c:pt idx="1">
                  <c:v>184.0</c:v>
                </c:pt>
              </c:numCache>
            </c:numRef>
          </c:val>
        </c:ser>
        <c:dLbls>
          <c:showLegendKey val="0"/>
          <c:showVal val="0"/>
          <c:showCatName val="0"/>
          <c:showSerName val="0"/>
          <c:showPercent val="0"/>
          <c:showBubbleSize val="0"/>
        </c:dLbls>
        <c:gapWidth val="50"/>
        <c:overlap val="-5"/>
        <c:axId val="-2143280856"/>
        <c:axId val="-2143283880"/>
      </c:barChart>
      <c:catAx>
        <c:axId val="-2143280856"/>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3283880"/>
        <c:crosses val="autoZero"/>
        <c:auto val="1"/>
        <c:lblAlgn val="ctr"/>
        <c:lblOffset val="100"/>
        <c:noMultiLvlLbl val="0"/>
      </c:catAx>
      <c:valAx>
        <c:axId val="-2143283880"/>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43280856"/>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804248486673"/>
          <c:y val="0.0453739865197858"/>
          <c:w val="0.870250022743723"/>
          <c:h val="0.799233454940101"/>
        </c:manualLayout>
      </c:layout>
      <c:barChart>
        <c:barDir val="col"/>
        <c:grouping val="clustered"/>
        <c:varyColors val="0"/>
        <c:ser>
          <c:idx val="0"/>
          <c:order val="0"/>
          <c:tx>
            <c:strRef>
              <c:f>Sheet1!$B$1</c:f>
              <c:strCache>
                <c:ptCount val="1"/>
                <c:pt idx="0">
                  <c:v>Column1</c:v>
                </c:pt>
              </c:strCache>
            </c:strRef>
          </c:tx>
          <c:spPr>
            <a:solidFill>
              <a:srgbClr val="01A290">
                <a:lumMod val="50000"/>
              </a:srgbClr>
            </a:solidFill>
            <a:ln>
              <a:solidFill>
                <a:srgbClr val="003300"/>
              </a:solidFill>
            </a:ln>
          </c:spPr>
          <c:invertIfNegative val="0"/>
          <c:dPt>
            <c:idx val="0"/>
            <c:invertIfNegative val="0"/>
            <c:bubble3D val="0"/>
          </c:dPt>
          <c:dPt>
            <c:idx val="3"/>
            <c:invertIfNegative val="0"/>
            <c:bubble3D val="0"/>
          </c:dPt>
          <c:dPt>
            <c:idx val="5"/>
            <c:invertIfNegative val="0"/>
            <c:bubble3D val="0"/>
          </c:dPt>
          <c:dLbls>
            <c:txPr>
              <a:bodyPr/>
              <a:lstStyle/>
              <a:p>
                <a:pPr>
                  <a:defRPr sz="28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Sheet1!$A$2:$A$3</c:f>
              <c:strCache>
                <c:ptCount val="2"/>
                <c:pt idx="0">
                  <c:v>USA</c:v>
                </c:pt>
                <c:pt idx="1">
                  <c:v>Canada</c:v>
                </c:pt>
              </c:strCache>
            </c:strRef>
          </c:cat>
          <c:val>
            <c:numRef>
              <c:f>Sheet1!$B$2:$B$3</c:f>
              <c:numCache>
                <c:formatCode>"$"#,##0</c:formatCode>
                <c:ptCount val="2"/>
                <c:pt idx="0">
                  <c:v>3006.0</c:v>
                </c:pt>
                <c:pt idx="1">
                  <c:v>787.0</c:v>
                </c:pt>
              </c:numCache>
            </c:numRef>
          </c:val>
        </c:ser>
        <c:dLbls>
          <c:showLegendKey val="0"/>
          <c:showVal val="0"/>
          <c:showCatName val="0"/>
          <c:showSerName val="0"/>
          <c:showPercent val="0"/>
          <c:showBubbleSize val="0"/>
        </c:dLbls>
        <c:gapWidth val="50"/>
        <c:overlap val="-5"/>
        <c:axId val="-2142119960"/>
        <c:axId val="-2142116952"/>
      </c:barChart>
      <c:catAx>
        <c:axId val="-214211996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2116952"/>
        <c:crosses val="autoZero"/>
        <c:auto val="1"/>
        <c:lblAlgn val="ctr"/>
        <c:lblOffset val="100"/>
        <c:noMultiLvlLbl val="0"/>
      </c:catAx>
      <c:valAx>
        <c:axId val="-2142116952"/>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42119960"/>
        <c:crosses val="autoZero"/>
        <c:crossBetween val="between"/>
        <c:majorUnit val="1000.0"/>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Life Expectancy</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Germany</c:v>
                </c:pt>
                <c:pt idx="2">
                  <c:v>Canada</c:v>
                </c:pt>
                <c:pt idx="3">
                  <c:v>UK</c:v>
                </c:pt>
                <c:pt idx="4">
                  <c:v>Sweden</c:v>
                </c:pt>
                <c:pt idx="5">
                  <c:v>France</c:v>
                </c:pt>
                <c:pt idx="6">
                  <c:v>italy</c:v>
                </c:pt>
              </c:strCache>
            </c:strRef>
          </c:cat>
          <c:val>
            <c:numRef>
              <c:f>Sheet1!$B$2:$B$8</c:f>
              <c:numCache>
                <c:formatCode>0.0</c:formatCode>
                <c:ptCount val="7"/>
                <c:pt idx="0">
                  <c:v>78.7</c:v>
                </c:pt>
                <c:pt idx="1">
                  <c:v>80.8</c:v>
                </c:pt>
                <c:pt idx="2">
                  <c:v>81.0</c:v>
                </c:pt>
                <c:pt idx="3">
                  <c:v>81.1</c:v>
                </c:pt>
                <c:pt idx="4">
                  <c:v>81.9</c:v>
                </c:pt>
                <c:pt idx="5">
                  <c:v>82.2</c:v>
                </c:pt>
                <c:pt idx="6">
                  <c:v>82.7</c:v>
                </c:pt>
              </c:numCache>
            </c:numRef>
          </c:val>
        </c:ser>
        <c:dLbls>
          <c:showLegendKey val="0"/>
          <c:showVal val="0"/>
          <c:showCatName val="0"/>
          <c:showSerName val="0"/>
          <c:showPercent val="0"/>
          <c:showBubbleSize val="0"/>
        </c:dLbls>
        <c:gapWidth val="50"/>
        <c:overlap val="-5"/>
        <c:axId val="-2143085576"/>
        <c:axId val="-2143082536"/>
      </c:barChart>
      <c:catAx>
        <c:axId val="-2143085576"/>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3082536"/>
        <c:crosses val="autoZero"/>
        <c:auto val="1"/>
        <c:lblAlgn val="ctr"/>
        <c:lblOffset val="100"/>
        <c:noMultiLvlLbl val="0"/>
      </c:catAx>
      <c:valAx>
        <c:axId val="-2143082536"/>
        <c:scaling>
          <c:orientation val="minMax"/>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43085576"/>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Decline in Preventable Deaths</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Japan</c:v>
                </c:pt>
                <c:pt idx="2">
                  <c:v>Canada</c:v>
                </c:pt>
                <c:pt idx="3">
                  <c:v>France</c:v>
                </c:pt>
                <c:pt idx="4">
                  <c:v>Italy</c:v>
                </c:pt>
                <c:pt idx="5">
                  <c:v>Australia</c:v>
                </c:pt>
                <c:pt idx="6">
                  <c:v>UK</c:v>
                </c:pt>
              </c:strCache>
            </c:strRef>
          </c:cat>
          <c:val>
            <c:numRef>
              <c:f>Sheet1!$B$2:$B$8</c:f>
              <c:numCache>
                <c:formatCode>0%</c:formatCode>
                <c:ptCount val="7"/>
                <c:pt idx="0">
                  <c:v>0.04</c:v>
                </c:pt>
                <c:pt idx="1">
                  <c:v>0.13</c:v>
                </c:pt>
                <c:pt idx="2">
                  <c:v>0.14</c:v>
                </c:pt>
                <c:pt idx="3">
                  <c:v>0.14</c:v>
                </c:pt>
                <c:pt idx="4">
                  <c:v>0.17</c:v>
                </c:pt>
                <c:pt idx="5">
                  <c:v>0.21</c:v>
                </c:pt>
                <c:pt idx="6">
                  <c:v>0.22</c:v>
                </c:pt>
              </c:numCache>
            </c:numRef>
          </c:val>
        </c:ser>
        <c:dLbls>
          <c:showLegendKey val="0"/>
          <c:showVal val="0"/>
          <c:showCatName val="0"/>
          <c:showSerName val="0"/>
          <c:showPercent val="0"/>
          <c:showBubbleSize val="0"/>
        </c:dLbls>
        <c:gapWidth val="50"/>
        <c:overlap val="-5"/>
        <c:axId val="-2143027688"/>
        <c:axId val="-2143024680"/>
      </c:barChart>
      <c:catAx>
        <c:axId val="-2143027688"/>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3024680"/>
        <c:crossesAt val="0.0"/>
        <c:auto val="1"/>
        <c:lblAlgn val="ctr"/>
        <c:lblOffset val="100"/>
        <c:noMultiLvlLbl val="0"/>
      </c:catAx>
      <c:valAx>
        <c:axId val="-2143024680"/>
        <c:scaling>
          <c:orientation val="minMax"/>
          <c:max val="0.3"/>
        </c:scaling>
        <c:delete val="0"/>
        <c:axPos val="l"/>
        <c:majorGridlines>
          <c:spPr>
            <a:ln>
              <a:prstDash val="solid"/>
            </a:ln>
          </c:spPr>
        </c:majorGridlines>
        <c:numFmt formatCode="0%" sourceLinked="1"/>
        <c:majorTickMark val="out"/>
        <c:minorTickMark val="none"/>
        <c:tickLblPos val="nextTo"/>
        <c:txPr>
          <a:bodyPr/>
          <a:lstStyle/>
          <a:p>
            <a:pPr>
              <a:defRPr sz="2000">
                <a:latin typeface="Franklin Gothic Book"/>
                <a:cs typeface="Franklin Gothic Book"/>
              </a:defRPr>
            </a:pPr>
            <a:endParaRPr lang="en-US"/>
          </a:p>
        </c:txPr>
        <c:crossAx val="-2143027688"/>
        <c:crosses val="autoZero"/>
        <c:crossBetween val="between"/>
        <c:majorUnit val="0.05"/>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Life Expectancy</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Canada</c:v>
                </c:pt>
                <c:pt idx="2">
                  <c:v>Australia</c:v>
                </c:pt>
                <c:pt idx="3">
                  <c:v>Germany</c:v>
                </c:pt>
                <c:pt idx="4">
                  <c:v>France</c:v>
                </c:pt>
                <c:pt idx="5">
                  <c:v>Italy</c:v>
                </c:pt>
                <c:pt idx="6">
                  <c:v>Sweden</c:v>
                </c:pt>
              </c:strCache>
            </c:strRef>
          </c:cat>
          <c:val>
            <c:numRef>
              <c:f>Sheet1!$B$2:$B$8</c:f>
              <c:numCache>
                <c:formatCode>0.0</c:formatCode>
                <c:ptCount val="7"/>
                <c:pt idx="0">
                  <c:v>6.1</c:v>
                </c:pt>
                <c:pt idx="1">
                  <c:v>4.9</c:v>
                </c:pt>
                <c:pt idx="2">
                  <c:v>3.8</c:v>
                </c:pt>
                <c:pt idx="3">
                  <c:v>3.6</c:v>
                </c:pt>
                <c:pt idx="4">
                  <c:v>3.5</c:v>
                </c:pt>
                <c:pt idx="5">
                  <c:v>3.4</c:v>
                </c:pt>
                <c:pt idx="6">
                  <c:v>2.1</c:v>
                </c:pt>
              </c:numCache>
            </c:numRef>
          </c:val>
        </c:ser>
        <c:dLbls>
          <c:showLegendKey val="0"/>
          <c:showVal val="0"/>
          <c:showCatName val="0"/>
          <c:showSerName val="0"/>
          <c:showPercent val="0"/>
          <c:showBubbleSize val="0"/>
        </c:dLbls>
        <c:gapWidth val="50"/>
        <c:overlap val="-5"/>
        <c:axId val="-2142976312"/>
        <c:axId val="-2142973304"/>
      </c:barChart>
      <c:catAx>
        <c:axId val="-2142976312"/>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2973304"/>
        <c:crosses val="autoZero"/>
        <c:auto val="1"/>
        <c:lblAlgn val="ctr"/>
        <c:lblOffset val="100"/>
        <c:noMultiLvlLbl val="0"/>
      </c:catAx>
      <c:valAx>
        <c:axId val="-2142973304"/>
        <c:scaling>
          <c:orientation val="minMax"/>
          <c:max val="7.0"/>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42976312"/>
        <c:crosses val="autoZero"/>
        <c:crossBetween val="between"/>
        <c:majorUnit val="1.0"/>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Maternal Mortality</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Sheet1!$A$2:$A$7</c:f>
              <c:strCache>
                <c:ptCount val="6"/>
                <c:pt idx="0">
                  <c:v>USA</c:v>
                </c:pt>
                <c:pt idx="1">
                  <c:v>France</c:v>
                </c:pt>
                <c:pt idx="2">
                  <c:v>Canada</c:v>
                </c:pt>
                <c:pt idx="3">
                  <c:v>UK</c:v>
                </c:pt>
                <c:pt idx="4">
                  <c:v>Germany</c:v>
                </c:pt>
                <c:pt idx="5">
                  <c:v>Australia</c:v>
                </c:pt>
              </c:strCache>
            </c:strRef>
          </c:cat>
          <c:val>
            <c:numRef>
              <c:f>Sheet1!$B$2:$B$7</c:f>
              <c:numCache>
                <c:formatCode>0.0</c:formatCode>
                <c:ptCount val="6"/>
                <c:pt idx="0">
                  <c:v>12.7</c:v>
                </c:pt>
                <c:pt idx="1">
                  <c:v>8.9</c:v>
                </c:pt>
                <c:pt idx="2">
                  <c:v>7.5</c:v>
                </c:pt>
                <c:pt idx="3">
                  <c:v>6.6</c:v>
                </c:pt>
                <c:pt idx="4">
                  <c:v>4.7</c:v>
                </c:pt>
                <c:pt idx="5">
                  <c:v>3.4</c:v>
                </c:pt>
              </c:numCache>
            </c:numRef>
          </c:val>
        </c:ser>
        <c:dLbls>
          <c:showLegendKey val="0"/>
          <c:showVal val="0"/>
          <c:showCatName val="0"/>
          <c:showSerName val="0"/>
          <c:showPercent val="0"/>
          <c:showBubbleSize val="0"/>
        </c:dLbls>
        <c:gapWidth val="50"/>
        <c:overlap val="-5"/>
        <c:axId val="-2143843000"/>
        <c:axId val="-2143839992"/>
      </c:barChart>
      <c:catAx>
        <c:axId val="-214384300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3839992"/>
        <c:crosses val="autoZero"/>
        <c:auto val="1"/>
        <c:lblAlgn val="ctr"/>
        <c:lblOffset val="100"/>
        <c:noMultiLvlLbl val="0"/>
      </c:catAx>
      <c:valAx>
        <c:axId val="-2143839992"/>
        <c:scaling>
          <c:orientation val="minMax"/>
          <c:max val="14.0"/>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43843000"/>
        <c:crosses val="autoZero"/>
        <c:crossBetween val="between"/>
        <c:majorUnit val="2.0"/>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Smoking</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Sheet1!$A$2:$A$7</c:f>
              <c:strCache>
                <c:ptCount val="6"/>
                <c:pt idx="0">
                  <c:v>USA</c:v>
                </c:pt>
                <c:pt idx="1">
                  <c:v>Canada</c:v>
                </c:pt>
                <c:pt idx="2">
                  <c:v>UK</c:v>
                </c:pt>
                <c:pt idx="3">
                  <c:v>Australia</c:v>
                </c:pt>
                <c:pt idx="4">
                  <c:v>France</c:v>
                </c:pt>
                <c:pt idx="5">
                  <c:v>Switzerland</c:v>
                </c:pt>
              </c:strCache>
            </c:strRef>
          </c:cat>
          <c:val>
            <c:numRef>
              <c:f>Sheet1!$B$2:$B$7</c:f>
              <c:numCache>
                <c:formatCode>0.0</c:formatCode>
                <c:ptCount val="6"/>
                <c:pt idx="0">
                  <c:v>0.6</c:v>
                </c:pt>
                <c:pt idx="1">
                  <c:v>0.6</c:v>
                </c:pt>
                <c:pt idx="2">
                  <c:v>0.7</c:v>
                </c:pt>
                <c:pt idx="3">
                  <c:v>0.8</c:v>
                </c:pt>
                <c:pt idx="4">
                  <c:v>0.9</c:v>
                </c:pt>
                <c:pt idx="5">
                  <c:v>1.1</c:v>
                </c:pt>
              </c:numCache>
            </c:numRef>
          </c:val>
        </c:ser>
        <c:dLbls>
          <c:showLegendKey val="0"/>
          <c:showVal val="0"/>
          <c:showCatName val="0"/>
          <c:showSerName val="0"/>
          <c:showPercent val="0"/>
          <c:showBubbleSize val="0"/>
        </c:dLbls>
        <c:gapWidth val="50"/>
        <c:overlap val="-5"/>
        <c:axId val="-2142790808"/>
        <c:axId val="-2142787800"/>
      </c:barChart>
      <c:catAx>
        <c:axId val="-2142790808"/>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2787800"/>
        <c:crosses val="autoZero"/>
        <c:auto val="1"/>
        <c:lblAlgn val="ctr"/>
        <c:lblOffset val="100"/>
        <c:noMultiLvlLbl val="0"/>
      </c:catAx>
      <c:valAx>
        <c:axId val="-2142787800"/>
        <c:scaling>
          <c:orientation val="minMax"/>
        </c:scaling>
        <c:delete val="0"/>
        <c:axPos val="l"/>
        <c:majorGridlines>
          <c:spPr>
            <a:ln>
              <a:prstDash val="solid"/>
            </a:ln>
          </c:spPr>
        </c:majorGridlines>
        <c:numFmt formatCode="#,##0.0" sourceLinked="0"/>
        <c:majorTickMark val="out"/>
        <c:minorTickMark val="none"/>
        <c:tickLblPos val="nextTo"/>
        <c:txPr>
          <a:bodyPr/>
          <a:lstStyle/>
          <a:p>
            <a:pPr>
              <a:defRPr sz="2000">
                <a:latin typeface="Franklin Gothic Book"/>
                <a:cs typeface="Franklin Gothic Book"/>
              </a:defRPr>
            </a:pPr>
            <a:endParaRPr lang="en-US"/>
          </a:p>
        </c:txPr>
        <c:crossAx val="-2142790808"/>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Smoking</c:v>
                </c:pt>
              </c:strCache>
            </c:strRef>
          </c:tx>
          <c:spPr>
            <a:solidFill>
              <a:schemeClr val="accent1">
                <a:lumMod val="50000"/>
              </a:schemeClr>
            </a:solidFill>
            <a:ln>
              <a:solidFill>
                <a:schemeClr val="tx1"/>
              </a:solidFill>
            </a:ln>
          </c:spPr>
          <c:invertIfNegative val="0"/>
          <c:dPt>
            <c:idx val="0"/>
            <c:invertIfNegative val="0"/>
            <c:bubble3D val="0"/>
            <c:spPr>
              <a:solidFill>
                <a:srgbClr val="800000"/>
              </a:solidFill>
              <a:ln>
                <a:solidFill>
                  <a:schemeClr val="tx1"/>
                </a:solidFill>
              </a:ln>
            </c:spPr>
          </c:dPt>
          <c:dLbls>
            <c:numFmt formatCode="#,##0.0" sourceLinked="0"/>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Denmark</c:v>
                </c:pt>
                <c:pt idx="2">
                  <c:v>UK</c:v>
                </c:pt>
                <c:pt idx="3">
                  <c:v>Australia</c:v>
                </c:pt>
                <c:pt idx="4">
                  <c:v>France</c:v>
                </c:pt>
                <c:pt idx="5">
                  <c:v>Canada</c:v>
                </c:pt>
                <c:pt idx="6">
                  <c:v>Japan</c:v>
                </c:pt>
              </c:strCache>
            </c:strRef>
          </c:cat>
          <c:val>
            <c:numRef>
              <c:f>Sheet1!$B$2:$B$8</c:f>
              <c:numCache>
                <c:formatCode>0.0</c:formatCode>
                <c:ptCount val="7"/>
                <c:pt idx="0">
                  <c:v>4.1</c:v>
                </c:pt>
                <c:pt idx="1">
                  <c:v>4.6</c:v>
                </c:pt>
                <c:pt idx="2">
                  <c:v>5.0</c:v>
                </c:pt>
                <c:pt idx="3">
                  <c:v>6.6</c:v>
                </c:pt>
                <c:pt idx="4">
                  <c:v>6.7</c:v>
                </c:pt>
                <c:pt idx="5">
                  <c:v>7.4</c:v>
                </c:pt>
                <c:pt idx="6">
                  <c:v>13.1</c:v>
                </c:pt>
              </c:numCache>
            </c:numRef>
          </c:val>
        </c:ser>
        <c:dLbls>
          <c:showLegendKey val="0"/>
          <c:showVal val="0"/>
          <c:showCatName val="0"/>
          <c:showSerName val="0"/>
          <c:showPercent val="0"/>
          <c:showBubbleSize val="0"/>
        </c:dLbls>
        <c:gapWidth val="50"/>
        <c:overlap val="-5"/>
        <c:axId val="-2142738040"/>
        <c:axId val="-2142735032"/>
      </c:barChart>
      <c:catAx>
        <c:axId val="-2142738040"/>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2735032"/>
        <c:crosses val="autoZero"/>
        <c:auto val="1"/>
        <c:lblAlgn val="ctr"/>
        <c:lblOffset val="100"/>
        <c:noMultiLvlLbl val="0"/>
      </c:catAx>
      <c:valAx>
        <c:axId val="-2142735032"/>
        <c:scaling>
          <c:orientation val="minMax"/>
        </c:scaling>
        <c:delete val="0"/>
        <c:axPos val="l"/>
        <c:majorGridlines>
          <c:spPr>
            <a:ln>
              <a:prstDash val="solid"/>
            </a:ln>
          </c:spPr>
        </c:majorGridlines>
        <c:numFmt formatCode="#,##0" sourceLinked="0"/>
        <c:majorTickMark val="out"/>
        <c:minorTickMark val="none"/>
        <c:tickLblPos val="nextTo"/>
        <c:txPr>
          <a:bodyPr/>
          <a:lstStyle/>
          <a:p>
            <a:pPr>
              <a:defRPr sz="2000">
                <a:latin typeface="Franklin Gothic Book"/>
                <a:cs typeface="Franklin Gothic Book"/>
              </a:defRPr>
            </a:pPr>
            <a:endParaRPr lang="en-US"/>
          </a:p>
        </c:txPr>
        <c:crossAx val="-2142738040"/>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lumMod val="50000"/>
              </a:schemeClr>
            </a:solidFill>
            <a:ln>
              <a:solidFill>
                <a:srgbClr val="003300"/>
              </a:solidFill>
            </a:ln>
          </c:spPr>
          <c:invertIfNegative val="0"/>
          <c:dLbls>
            <c:txPr>
              <a:bodyPr/>
              <a:lstStyle/>
              <a:p>
                <a:pPr>
                  <a:defRPr>
                    <a:solidFill>
                      <a:srgbClr val="EBF1DD"/>
                    </a:solidFill>
                  </a:defRPr>
                </a:pPr>
                <a:endParaRPr lang="en-US"/>
              </a:p>
            </c:txPr>
            <c:dLblPos val="inEnd"/>
            <c:showLegendKey val="0"/>
            <c:showVal val="1"/>
            <c:showCatName val="0"/>
            <c:showSerName val="0"/>
            <c:showPercent val="0"/>
            <c:showBubbleSize val="0"/>
            <c:showLeaderLines val="0"/>
          </c:dLbls>
          <c:cat>
            <c:numRef>
              <c:f>Sheet1!$A$2:$A$9</c:f>
              <c:numCache>
                <c:formatCode>General</c:formatCode>
                <c:ptCount val="8"/>
                <c:pt idx="0">
                  <c:v>2006.0</c:v>
                </c:pt>
                <c:pt idx="1">
                  <c:v>2007.0</c:v>
                </c:pt>
                <c:pt idx="2">
                  <c:v>2008.0</c:v>
                </c:pt>
                <c:pt idx="3">
                  <c:v>2009.0</c:v>
                </c:pt>
                <c:pt idx="4">
                  <c:v>2010.0</c:v>
                </c:pt>
                <c:pt idx="5">
                  <c:v>2011.0</c:v>
                </c:pt>
                <c:pt idx="6">
                  <c:v>2012.0</c:v>
                </c:pt>
                <c:pt idx="7">
                  <c:v>2013.0</c:v>
                </c:pt>
              </c:numCache>
            </c:numRef>
          </c:cat>
          <c:val>
            <c:numRef>
              <c:f>Sheet1!$B$2:$B$9</c:f>
              <c:numCache>
                <c:formatCode>0%</c:formatCode>
                <c:ptCount val="8"/>
                <c:pt idx="0">
                  <c:v>0.1</c:v>
                </c:pt>
                <c:pt idx="1">
                  <c:v>0.12</c:v>
                </c:pt>
                <c:pt idx="2">
                  <c:v>0.18</c:v>
                </c:pt>
                <c:pt idx="3">
                  <c:v>0.22</c:v>
                </c:pt>
                <c:pt idx="4">
                  <c:v>0.27</c:v>
                </c:pt>
                <c:pt idx="5">
                  <c:v>0.31</c:v>
                </c:pt>
                <c:pt idx="6">
                  <c:v>0.34</c:v>
                </c:pt>
                <c:pt idx="7">
                  <c:v>0.38</c:v>
                </c:pt>
              </c:numCache>
            </c:numRef>
          </c:val>
        </c:ser>
        <c:dLbls>
          <c:showLegendKey val="0"/>
          <c:showVal val="0"/>
          <c:showCatName val="0"/>
          <c:showSerName val="0"/>
          <c:showPercent val="0"/>
          <c:showBubbleSize val="0"/>
        </c:dLbls>
        <c:gapWidth val="50"/>
        <c:axId val="-2142683976"/>
        <c:axId val="-2142681000"/>
      </c:barChart>
      <c:catAx>
        <c:axId val="-2142683976"/>
        <c:scaling>
          <c:orientation val="minMax"/>
        </c:scaling>
        <c:delete val="0"/>
        <c:axPos val="b"/>
        <c:numFmt formatCode="General" sourceLinked="1"/>
        <c:majorTickMark val="out"/>
        <c:minorTickMark val="none"/>
        <c:tickLblPos val="nextTo"/>
        <c:crossAx val="-2142681000"/>
        <c:crosses val="autoZero"/>
        <c:auto val="1"/>
        <c:lblAlgn val="ctr"/>
        <c:lblOffset val="100"/>
        <c:noMultiLvlLbl val="0"/>
      </c:catAx>
      <c:valAx>
        <c:axId val="-2142681000"/>
        <c:scaling>
          <c:orientation val="minMax"/>
        </c:scaling>
        <c:delete val="0"/>
        <c:axPos val="l"/>
        <c:majorGridlines/>
        <c:numFmt formatCode="0%" sourceLinked="1"/>
        <c:majorTickMark val="out"/>
        <c:minorTickMark val="none"/>
        <c:tickLblPos val="nextTo"/>
        <c:crossAx val="-2142683976"/>
        <c:crosses val="autoZero"/>
        <c:crossBetween val="between"/>
      </c:valAx>
      <c:spPr>
        <a:solidFill>
          <a:schemeClr val="bg1"/>
        </a:solidFill>
        <a:ln>
          <a:solidFill>
            <a:schemeClr val="tx1"/>
          </a:solidFill>
        </a:ln>
      </c:spPr>
    </c:plotArea>
    <c:plotVisOnly val="1"/>
    <c:dispBlanksAs val="gap"/>
    <c:showDLblsOverMax val="0"/>
  </c:chart>
  <c:txPr>
    <a:bodyPr/>
    <a:lstStyle/>
    <a:p>
      <a:pPr>
        <a:defRPr sz="2000">
          <a:latin typeface="Franklin Gothic Book"/>
          <a:cs typeface="Franklin Gothic Book"/>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Column1</c:v>
                </c:pt>
              </c:strCache>
            </c:strRef>
          </c:tx>
          <c:spPr>
            <a:solidFill>
              <a:srgbClr val="005148"/>
            </a:solidFill>
            <a:ln>
              <a:solidFill>
                <a:schemeClr val="tx1"/>
              </a:solidFill>
            </a:ln>
          </c:spPr>
          <c:invertIfNegative val="0"/>
          <c:dPt>
            <c:idx val="0"/>
            <c:invertIfNegative val="0"/>
            <c:bubble3D val="0"/>
            <c:spPr>
              <a:solidFill>
                <a:srgbClr val="800000"/>
              </a:solidFill>
              <a:ln>
                <a:solidFill>
                  <a:schemeClr val="tx1"/>
                </a:solidFill>
              </a:ln>
            </c:spPr>
          </c:dPt>
          <c:dPt>
            <c:idx val="3"/>
            <c:invertIfNegative val="0"/>
            <c:bubble3D val="0"/>
          </c:dPt>
          <c:dPt>
            <c:idx val="5"/>
            <c:invertIfNegative val="0"/>
            <c:bubble3D val="0"/>
            <c:spPr>
              <a:solidFill>
                <a:srgbClr val="01A290">
                  <a:lumMod val="50000"/>
                </a:srgbClr>
              </a:solidFill>
              <a:ln>
                <a:solidFill>
                  <a:schemeClr val="tx1"/>
                </a:solidFill>
              </a:ln>
            </c:spPr>
          </c:dPt>
          <c:dLbls>
            <c:txPr>
              <a:bodyPr/>
              <a:lstStyle/>
              <a:p>
                <a:pPr>
                  <a:defRPr sz="2000">
                    <a:solidFill>
                      <a:srgbClr val="EBF1DD"/>
                    </a:solidFill>
                    <a:latin typeface="Franklin Gothic Book"/>
                    <a:cs typeface="Franklin Gothic Book"/>
                  </a:defRPr>
                </a:pPr>
                <a:endParaRPr lang="en-US"/>
              </a:p>
            </c:txPr>
            <c:dLblPos val="inEnd"/>
            <c:showLegendKey val="0"/>
            <c:showVal val="1"/>
            <c:showCatName val="0"/>
            <c:showSerName val="0"/>
            <c:showPercent val="0"/>
            <c:showBubbleSize val="0"/>
            <c:showLeaderLines val="0"/>
          </c:dLbls>
          <c:cat>
            <c:strRef>
              <c:f>Sheet1!$A$2:$A$8</c:f>
              <c:strCache>
                <c:ptCount val="7"/>
                <c:pt idx="0">
                  <c:v>USA</c:v>
                </c:pt>
                <c:pt idx="1">
                  <c:v>AUSL</c:v>
                </c:pt>
                <c:pt idx="2">
                  <c:v>CAN</c:v>
                </c:pt>
                <c:pt idx="3">
                  <c:v>GER</c:v>
                </c:pt>
                <c:pt idx="4">
                  <c:v>UK</c:v>
                </c:pt>
                <c:pt idx="5">
                  <c:v>FRA</c:v>
                </c:pt>
                <c:pt idx="6">
                  <c:v>HOL</c:v>
                </c:pt>
              </c:strCache>
            </c:strRef>
          </c:cat>
          <c:val>
            <c:numRef>
              <c:f>Sheet1!$B$2:$B$8</c:f>
              <c:numCache>
                <c:formatCode>"$"#,##0</c:formatCode>
                <c:ptCount val="7"/>
                <c:pt idx="0">
                  <c:v>968.0</c:v>
                </c:pt>
                <c:pt idx="1">
                  <c:v>733.0</c:v>
                </c:pt>
                <c:pt idx="2">
                  <c:v>640.0</c:v>
                </c:pt>
                <c:pt idx="3">
                  <c:v>571.0</c:v>
                </c:pt>
                <c:pt idx="4">
                  <c:v>315.0</c:v>
                </c:pt>
                <c:pt idx="5">
                  <c:v>298.0</c:v>
                </c:pt>
                <c:pt idx="6">
                  <c:v>267.0</c:v>
                </c:pt>
              </c:numCache>
            </c:numRef>
          </c:val>
        </c:ser>
        <c:dLbls>
          <c:showLegendKey val="0"/>
          <c:showVal val="0"/>
          <c:showCatName val="0"/>
          <c:showSerName val="0"/>
          <c:showPercent val="0"/>
          <c:showBubbleSize val="0"/>
        </c:dLbls>
        <c:gapWidth val="40"/>
        <c:overlap val="-5"/>
        <c:axId val="-2142604184"/>
        <c:axId val="-2142601176"/>
      </c:barChart>
      <c:catAx>
        <c:axId val="-2142604184"/>
        <c:scaling>
          <c:orientation val="minMax"/>
        </c:scaling>
        <c:delete val="0"/>
        <c:axPos val="b"/>
        <c:majorTickMark val="out"/>
        <c:minorTickMark val="none"/>
        <c:tickLblPos val="nextTo"/>
        <c:txPr>
          <a:bodyPr/>
          <a:lstStyle/>
          <a:p>
            <a:pPr>
              <a:defRPr sz="2000">
                <a:latin typeface="Franklin Gothic Book"/>
                <a:cs typeface="Franklin Gothic Book"/>
              </a:defRPr>
            </a:pPr>
            <a:endParaRPr lang="en-US"/>
          </a:p>
        </c:txPr>
        <c:crossAx val="-2142601176"/>
        <c:crosses val="autoZero"/>
        <c:auto val="1"/>
        <c:lblAlgn val="ctr"/>
        <c:lblOffset val="100"/>
        <c:noMultiLvlLbl val="0"/>
      </c:catAx>
      <c:valAx>
        <c:axId val="-2142601176"/>
        <c:scaling>
          <c:orientation val="minMax"/>
        </c:scaling>
        <c:delete val="0"/>
        <c:axPos val="l"/>
        <c:majorGridlines>
          <c:spPr>
            <a:ln>
              <a:prstDash val="solid"/>
            </a:ln>
          </c:spPr>
        </c:majorGridlines>
        <c:numFmt formatCode="&quot;$&quot;#,##0" sourceLinked="1"/>
        <c:majorTickMark val="out"/>
        <c:minorTickMark val="none"/>
        <c:tickLblPos val="nextTo"/>
        <c:txPr>
          <a:bodyPr/>
          <a:lstStyle/>
          <a:p>
            <a:pPr>
              <a:defRPr sz="2000">
                <a:latin typeface="Franklin Gothic Book"/>
                <a:cs typeface="Franklin Gothic Book"/>
              </a:defRPr>
            </a:pPr>
            <a:endParaRPr lang="en-US"/>
          </a:p>
        </c:txPr>
        <c:crossAx val="-2142604184"/>
        <c:crosses val="autoZero"/>
        <c:crossBetween val="between"/>
        <c:minorUnit val="0.002"/>
      </c:valAx>
      <c:spPr>
        <a:solidFill>
          <a:schemeClr val="bg1"/>
        </a:solidFill>
        <a:ln>
          <a:solidFill>
            <a:srgbClr val="003300"/>
          </a:solidFill>
        </a:ln>
        <a:effectLst>
          <a:outerShdw blurRad="50800" dist="38100" dir="2700000" algn="tl" rotWithShape="0">
            <a:prstClr val="black">
              <a:alpha val="40000"/>
            </a:prstClr>
          </a:outerShdw>
        </a:effectLst>
      </c:spPr>
    </c:plotArea>
    <c:plotVisOnly val="1"/>
    <c:dispBlanksAs val="gap"/>
    <c:showDLblsOverMax val="0"/>
  </c:chart>
  <c:txPr>
    <a:bodyPr/>
    <a:lstStyle/>
    <a:p>
      <a:pPr>
        <a:defRPr sz="1800"/>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CFF2A-5633-3545-9469-269718028693}"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FCB5DD7F-8E51-5F41-917A-87DA8289FFBC}">
      <dgm:prSet custT="1"/>
      <dgm:spPr>
        <a:solidFill>
          <a:srgbClr val="005148"/>
        </a:solidFill>
        <a:ln>
          <a:solidFill>
            <a:srgbClr val="000000"/>
          </a:solidFill>
        </a:ln>
      </dgm:spPr>
      <dgm:t>
        <a:bodyPr/>
        <a:lstStyle/>
        <a:p>
          <a:pPr rtl="0">
            <a:spcAft>
              <a:spcPts val="0"/>
            </a:spcAft>
          </a:pPr>
          <a:r>
            <a:rPr lang="en-US" sz="2800" dirty="0" smtClean="0">
              <a:latin typeface="Franklin Gothic Medium"/>
              <a:cs typeface="Franklin Gothic Medium"/>
            </a:rPr>
            <a:t>Reductions in</a:t>
          </a:r>
        </a:p>
        <a:p>
          <a:pPr rtl="0">
            <a:spcAft>
              <a:spcPts val="0"/>
            </a:spcAft>
          </a:pPr>
          <a:r>
            <a:rPr lang="en-US" sz="2800" dirty="0" smtClean="0">
              <a:latin typeface="Franklin Gothic Medium"/>
              <a:cs typeface="Franklin Gothic Medium"/>
            </a:rPr>
            <a:t>Direct Costs</a:t>
          </a:r>
        </a:p>
      </dgm:t>
    </dgm:pt>
    <dgm:pt modelId="{A58F7855-C2D6-8641-A1B6-370CF9F670F4}" type="parTrans" cxnId="{DC98976C-C500-B847-B996-E0C766ABAA4A}">
      <dgm:prSet/>
      <dgm:spPr/>
      <dgm:t>
        <a:bodyPr/>
        <a:lstStyle/>
        <a:p>
          <a:endParaRPr lang="en-US"/>
        </a:p>
      </dgm:t>
    </dgm:pt>
    <dgm:pt modelId="{B052D422-10D8-1E49-92F7-8E2BBB10B7BA}" type="sibTrans" cxnId="{DC98976C-C500-B847-B996-E0C766ABAA4A}">
      <dgm:prSet/>
      <dgm:spPr/>
      <dgm:t>
        <a:bodyPr/>
        <a:lstStyle/>
        <a:p>
          <a:endParaRPr lang="en-US"/>
        </a:p>
      </dgm:t>
    </dgm:pt>
    <dgm:pt modelId="{61A0055A-FCD0-BD44-8EDB-8ACCA41148EF}">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Cost of health care benefit</a:t>
          </a:r>
          <a:endParaRPr lang="en-US" dirty="0">
            <a:latin typeface="Franklin Gothic Book"/>
            <a:cs typeface="Franklin Gothic Book"/>
          </a:endParaRPr>
        </a:p>
      </dgm:t>
    </dgm:pt>
    <dgm:pt modelId="{05AE08CB-9BA8-454F-9EFE-84616A32747B}" type="parTrans" cxnId="{C1BD57ED-97B1-3244-BAD8-31F07FD26A4B}">
      <dgm:prSet/>
      <dgm:spPr/>
      <dgm:t>
        <a:bodyPr/>
        <a:lstStyle/>
        <a:p>
          <a:endParaRPr lang="en-US"/>
        </a:p>
      </dgm:t>
    </dgm:pt>
    <dgm:pt modelId="{F4EE0D82-05B0-5848-88D3-A5E28C5A715D}" type="sibTrans" cxnId="{C1BD57ED-97B1-3244-BAD8-31F07FD26A4B}">
      <dgm:prSet/>
      <dgm:spPr/>
      <dgm:t>
        <a:bodyPr/>
        <a:lstStyle/>
        <a:p>
          <a:endParaRPr lang="en-US"/>
        </a:p>
      </dgm:t>
    </dgm:pt>
    <dgm:pt modelId="{3BE97FAE-0B21-7D42-B49E-2C7195F36B77}">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Health care benefit management costs</a:t>
          </a:r>
          <a:endParaRPr lang="en-US" dirty="0">
            <a:latin typeface="Franklin Gothic Book"/>
            <a:cs typeface="Franklin Gothic Book"/>
          </a:endParaRPr>
        </a:p>
      </dgm:t>
    </dgm:pt>
    <dgm:pt modelId="{15643776-5D13-2343-8D78-90F50EF64B96}" type="parTrans" cxnId="{4390256A-A446-484A-84BE-80D15090CB5E}">
      <dgm:prSet/>
      <dgm:spPr/>
      <dgm:t>
        <a:bodyPr/>
        <a:lstStyle/>
        <a:p>
          <a:endParaRPr lang="en-US"/>
        </a:p>
      </dgm:t>
    </dgm:pt>
    <dgm:pt modelId="{2A38F25F-8FA2-EF41-9290-FA18D9A17212}" type="sibTrans" cxnId="{4390256A-A446-484A-84BE-80D15090CB5E}">
      <dgm:prSet/>
      <dgm:spPr/>
      <dgm:t>
        <a:bodyPr/>
        <a:lstStyle/>
        <a:p>
          <a:endParaRPr lang="en-US"/>
        </a:p>
      </dgm:t>
    </dgm:pt>
    <dgm:pt modelId="{B4C670A9-26D7-A549-B06E-B9910D6E613A}">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Worker Comp, auto and liability insurance</a:t>
          </a:r>
          <a:endParaRPr lang="en-US" dirty="0">
            <a:latin typeface="Franklin Gothic Book"/>
            <a:cs typeface="Franklin Gothic Book"/>
          </a:endParaRPr>
        </a:p>
      </dgm:t>
    </dgm:pt>
    <dgm:pt modelId="{5529E9CA-5A5B-254C-9E58-ABFBF8EF3C5E}" type="parTrans" cxnId="{F12E2387-22CB-DD47-B1E4-5570D09E3806}">
      <dgm:prSet/>
      <dgm:spPr/>
      <dgm:t>
        <a:bodyPr/>
        <a:lstStyle/>
        <a:p>
          <a:endParaRPr lang="en-US"/>
        </a:p>
      </dgm:t>
    </dgm:pt>
    <dgm:pt modelId="{526CD870-EF37-E540-8F8A-4442109867E2}" type="sibTrans" cxnId="{F12E2387-22CB-DD47-B1E4-5570D09E3806}">
      <dgm:prSet/>
      <dgm:spPr/>
      <dgm:t>
        <a:bodyPr/>
        <a:lstStyle/>
        <a:p>
          <a:endParaRPr lang="en-US"/>
        </a:p>
      </dgm:t>
    </dgm:pt>
    <dgm:pt modelId="{43AD9A99-2320-0347-810C-295F27F89402}">
      <dgm:prSet custT="1"/>
      <dgm:spPr>
        <a:solidFill>
          <a:srgbClr val="005148"/>
        </a:solidFill>
        <a:ln>
          <a:solidFill>
            <a:srgbClr val="000000"/>
          </a:solidFill>
        </a:ln>
      </dgm:spPr>
      <dgm:t>
        <a:bodyPr/>
        <a:lstStyle/>
        <a:p>
          <a:pPr rtl="0">
            <a:spcAft>
              <a:spcPts val="0"/>
            </a:spcAft>
          </a:pPr>
          <a:r>
            <a:rPr lang="en-US" sz="2800" dirty="0" smtClean="0">
              <a:latin typeface="Franklin Gothic Medium"/>
              <a:cs typeface="Franklin Gothic Medium"/>
            </a:rPr>
            <a:t>Reduced </a:t>
          </a:r>
        </a:p>
        <a:p>
          <a:pPr rtl="0">
            <a:spcAft>
              <a:spcPts val="0"/>
            </a:spcAft>
          </a:pPr>
          <a:r>
            <a:rPr lang="en-US" sz="2800" dirty="0" smtClean="0">
              <a:latin typeface="Franklin Gothic Medium"/>
              <a:cs typeface="Franklin Gothic Medium"/>
            </a:rPr>
            <a:t>Employer Risk</a:t>
          </a:r>
          <a:endParaRPr lang="en-US" sz="2800" dirty="0">
            <a:latin typeface="Franklin Gothic Medium"/>
            <a:cs typeface="Franklin Gothic Medium"/>
          </a:endParaRPr>
        </a:p>
      </dgm:t>
    </dgm:pt>
    <dgm:pt modelId="{000F0443-460F-2240-88BE-AAE6CA83B8F8}" type="parTrans" cxnId="{8D9D63F2-A7E1-9E4B-9A04-89AA802456EE}">
      <dgm:prSet/>
      <dgm:spPr/>
      <dgm:t>
        <a:bodyPr/>
        <a:lstStyle/>
        <a:p>
          <a:endParaRPr lang="en-US"/>
        </a:p>
      </dgm:t>
    </dgm:pt>
    <dgm:pt modelId="{4D6F51DF-D17D-1342-B493-C935005D03AF}" type="sibTrans" cxnId="{8D9D63F2-A7E1-9E4B-9A04-89AA802456EE}">
      <dgm:prSet/>
      <dgm:spPr/>
      <dgm:t>
        <a:bodyPr/>
        <a:lstStyle/>
        <a:p>
          <a:endParaRPr lang="en-US"/>
        </a:p>
      </dgm:t>
    </dgm:pt>
    <dgm:pt modelId="{232B6A12-C6D7-7E41-82D0-34D03E2945D3}">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More predictable future costs </a:t>
          </a:r>
          <a:endParaRPr lang="en-US" dirty="0">
            <a:latin typeface="Franklin Gothic Book"/>
            <a:cs typeface="Franklin Gothic Book"/>
          </a:endParaRPr>
        </a:p>
      </dgm:t>
    </dgm:pt>
    <dgm:pt modelId="{E1684C16-C307-164C-BA1A-38CD4047AABE}" type="parTrans" cxnId="{7D247194-5A71-5F49-AEE9-5B5EE754D53F}">
      <dgm:prSet/>
      <dgm:spPr/>
      <dgm:t>
        <a:bodyPr/>
        <a:lstStyle/>
        <a:p>
          <a:endParaRPr lang="en-US"/>
        </a:p>
      </dgm:t>
    </dgm:pt>
    <dgm:pt modelId="{C75A966B-8C0D-1D47-897A-AEAA4BD04F7F}" type="sibTrans" cxnId="{7D247194-5A71-5F49-AEE9-5B5EE754D53F}">
      <dgm:prSet/>
      <dgm:spPr/>
      <dgm:t>
        <a:bodyPr/>
        <a:lstStyle/>
        <a:p>
          <a:endParaRPr lang="en-US"/>
        </a:p>
      </dgm:t>
    </dgm:pt>
    <dgm:pt modelId="{2B494704-0719-6B43-B0AA-B5431F83EA12}">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Eliminate risk of employees with high medical costs</a:t>
          </a:r>
          <a:endParaRPr lang="en-US" dirty="0">
            <a:latin typeface="Franklin Gothic Book"/>
            <a:cs typeface="Franklin Gothic Book"/>
          </a:endParaRPr>
        </a:p>
      </dgm:t>
    </dgm:pt>
    <dgm:pt modelId="{102410E9-35BF-E843-B59F-4AEC677C1076}" type="parTrans" cxnId="{0D821492-741E-474F-9E81-561A33B25F90}">
      <dgm:prSet/>
      <dgm:spPr/>
      <dgm:t>
        <a:bodyPr/>
        <a:lstStyle/>
        <a:p>
          <a:endParaRPr lang="en-US"/>
        </a:p>
      </dgm:t>
    </dgm:pt>
    <dgm:pt modelId="{8E409E71-43CD-DA45-B8ED-7350D7C3E094}" type="sibTrans" cxnId="{0D821492-741E-474F-9E81-561A33B25F90}">
      <dgm:prSet/>
      <dgm:spPr/>
      <dgm:t>
        <a:bodyPr/>
        <a:lstStyle/>
        <a:p>
          <a:endParaRPr lang="en-US"/>
        </a:p>
      </dgm:t>
    </dgm:pt>
    <dgm:pt modelId="{F2CFE15A-F498-A44D-B475-D037BED6A939}">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Eliminates contentious item in labor negotiations</a:t>
          </a:r>
          <a:endParaRPr lang="en-US" dirty="0">
            <a:latin typeface="Franklin Gothic Book"/>
            <a:cs typeface="Franklin Gothic Book"/>
          </a:endParaRPr>
        </a:p>
      </dgm:t>
    </dgm:pt>
    <dgm:pt modelId="{2C9E3E47-DF4D-CA4F-A4E6-492A994676FF}" type="parTrans" cxnId="{B7CB8899-95FF-994E-9ECD-05DD9BA992CB}">
      <dgm:prSet/>
      <dgm:spPr/>
      <dgm:t>
        <a:bodyPr/>
        <a:lstStyle/>
        <a:p>
          <a:endParaRPr lang="en-US"/>
        </a:p>
      </dgm:t>
    </dgm:pt>
    <dgm:pt modelId="{611F8018-D1B7-C94C-862A-04A2B80CAE71}" type="sibTrans" cxnId="{B7CB8899-95FF-994E-9ECD-05DD9BA992CB}">
      <dgm:prSet/>
      <dgm:spPr/>
      <dgm:t>
        <a:bodyPr/>
        <a:lstStyle/>
        <a:p>
          <a:endParaRPr lang="en-US"/>
        </a:p>
      </dgm:t>
    </dgm:pt>
    <dgm:pt modelId="{AFBBE747-2CEB-EB4F-AD4F-17A04138AA71}">
      <dgm:prSet/>
      <dgm:spPr>
        <a:solidFill>
          <a:schemeClr val="bg1"/>
        </a:solidFill>
        <a:ln>
          <a:solidFill>
            <a:srgbClr val="000000"/>
          </a:solidFill>
        </a:ln>
      </dgm:spPr>
      <dgm:t>
        <a:bodyPr/>
        <a:lstStyle/>
        <a:p>
          <a:pPr rtl="0">
            <a:spcAft>
              <a:spcPts val="1200"/>
            </a:spcAft>
          </a:pPr>
          <a:endParaRPr lang="en-US" dirty="0">
            <a:latin typeface="Franklin Gothic Book"/>
            <a:cs typeface="Franklin Gothic Book"/>
          </a:endParaRPr>
        </a:p>
      </dgm:t>
    </dgm:pt>
    <dgm:pt modelId="{7007CD00-787D-FC4A-B601-020266E537C3}" type="parTrans" cxnId="{70A41F02-2D3B-FE4E-8780-7AF7D85A2AD1}">
      <dgm:prSet/>
      <dgm:spPr/>
      <dgm:t>
        <a:bodyPr/>
        <a:lstStyle/>
        <a:p>
          <a:endParaRPr lang="en-US"/>
        </a:p>
      </dgm:t>
    </dgm:pt>
    <dgm:pt modelId="{BF1BABD3-EF99-EC42-9D56-FF99B0EC9F45}" type="sibTrans" cxnId="{70A41F02-2D3B-FE4E-8780-7AF7D85A2AD1}">
      <dgm:prSet/>
      <dgm:spPr/>
      <dgm:t>
        <a:bodyPr/>
        <a:lstStyle/>
        <a:p>
          <a:endParaRPr lang="en-US"/>
        </a:p>
      </dgm:t>
    </dgm:pt>
    <dgm:pt modelId="{29D7DBB3-C877-724B-B07E-C69D9E1F11CA}">
      <dgm:prSet/>
      <dgm:spPr>
        <a:solidFill>
          <a:schemeClr val="bg1"/>
        </a:solidFill>
        <a:ln>
          <a:solidFill>
            <a:srgbClr val="000000"/>
          </a:solidFill>
        </a:ln>
      </dgm:spPr>
      <dgm:t>
        <a:bodyPr/>
        <a:lstStyle/>
        <a:p>
          <a:pPr rtl="0">
            <a:spcAft>
              <a:spcPts val="1200"/>
            </a:spcAft>
          </a:pPr>
          <a:endParaRPr lang="en-US" dirty="0">
            <a:latin typeface="Franklin Gothic Book"/>
            <a:cs typeface="Franklin Gothic Book"/>
          </a:endParaRPr>
        </a:p>
      </dgm:t>
    </dgm:pt>
    <dgm:pt modelId="{8F88094E-44AB-374B-9806-BDD7EBD68B31}" type="parTrans" cxnId="{347492E4-FDB3-904C-8EFD-78D611CE75D9}">
      <dgm:prSet/>
      <dgm:spPr/>
      <dgm:t>
        <a:bodyPr/>
        <a:lstStyle/>
        <a:p>
          <a:endParaRPr lang="en-US"/>
        </a:p>
      </dgm:t>
    </dgm:pt>
    <dgm:pt modelId="{751E42C6-BBE1-AE45-952A-48B5B57462D8}" type="sibTrans" cxnId="{347492E4-FDB3-904C-8EFD-78D611CE75D9}">
      <dgm:prSet/>
      <dgm:spPr/>
      <dgm:t>
        <a:bodyPr/>
        <a:lstStyle/>
        <a:p>
          <a:endParaRPr lang="en-US"/>
        </a:p>
      </dgm:t>
    </dgm:pt>
    <dgm:pt modelId="{B5CB1900-1C5B-2D45-8ABE-083FD5333F4D}">
      <dgm:prSet/>
      <dgm:spPr>
        <a:solidFill>
          <a:schemeClr val="bg1"/>
        </a:solidFill>
        <a:ln>
          <a:solidFill>
            <a:srgbClr val="000000"/>
          </a:solidFill>
        </a:ln>
      </dgm:spPr>
      <dgm:t>
        <a:bodyPr/>
        <a:lstStyle/>
        <a:p>
          <a:pPr rtl="0">
            <a:spcAft>
              <a:spcPts val="1200"/>
            </a:spcAft>
          </a:pPr>
          <a:r>
            <a:rPr lang="en-US" dirty="0" smtClean="0">
              <a:latin typeface="Franklin Gothic Book"/>
              <a:cs typeface="Franklin Gothic Book"/>
            </a:rPr>
            <a:t>Retiree health benefits</a:t>
          </a:r>
          <a:endParaRPr lang="en-US" dirty="0">
            <a:latin typeface="Franklin Gothic Book"/>
            <a:cs typeface="Franklin Gothic Book"/>
          </a:endParaRPr>
        </a:p>
      </dgm:t>
    </dgm:pt>
    <dgm:pt modelId="{8DBC414F-96A5-1144-B085-758CE4F456FB}" type="parTrans" cxnId="{C597B054-2BEF-8149-B83F-F974A6EC9B79}">
      <dgm:prSet/>
      <dgm:spPr/>
      <dgm:t>
        <a:bodyPr/>
        <a:lstStyle/>
        <a:p>
          <a:endParaRPr lang="en-US"/>
        </a:p>
      </dgm:t>
    </dgm:pt>
    <dgm:pt modelId="{DC95BF45-ECCF-F24F-9709-67EE2675D600}" type="sibTrans" cxnId="{C597B054-2BEF-8149-B83F-F974A6EC9B79}">
      <dgm:prSet/>
      <dgm:spPr/>
      <dgm:t>
        <a:bodyPr/>
        <a:lstStyle/>
        <a:p>
          <a:endParaRPr lang="en-US"/>
        </a:p>
      </dgm:t>
    </dgm:pt>
    <dgm:pt modelId="{CED0D609-DABF-5C41-84FC-38C496D8DA3F}" type="pres">
      <dgm:prSet presAssocID="{B04CFF2A-5633-3545-9469-269718028693}" presName="Name0" presStyleCnt="0">
        <dgm:presLayoutVars>
          <dgm:dir/>
          <dgm:animLvl val="lvl"/>
          <dgm:resizeHandles val="exact"/>
        </dgm:presLayoutVars>
      </dgm:prSet>
      <dgm:spPr/>
      <dgm:t>
        <a:bodyPr/>
        <a:lstStyle/>
        <a:p>
          <a:endParaRPr lang="en-US"/>
        </a:p>
      </dgm:t>
    </dgm:pt>
    <dgm:pt modelId="{5F11AAD8-06D9-D24C-A7BE-CFF8ABC43C6E}" type="pres">
      <dgm:prSet presAssocID="{FCB5DD7F-8E51-5F41-917A-87DA8289FFBC}" presName="composite" presStyleCnt="0"/>
      <dgm:spPr/>
    </dgm:pt>
    <dgm:pt modelId="{E59140BA-6101-D24A-87F1-197E1E93C8B1}" type="pres">
      <dgm:prSet presAssocID="{FCB5DD7F-8E51-5F41-917A-87DA8289FFBC}" presName="parTx" presStyleLbl="alignNode1" presStyleIdx="0" presStyleCnt="2">
        <dgm:presLayoutVars>
          <dgm:chMax val="0"/>
          <dgm:chPref val="0"/>
          <dgm:bulletEnabled val="1"/>
        </dgm:presLayoutVars>
      </dgm:prSet>
      <dgm:spPr/>
      <dgm:t>
        <a:bodyPr/>
        <a:lstStyle/>
        <a:p>
          <a:endParaRPr lang="en-US"/>
        </a:p>
      </dgm:t>
    </dgm:pt>
    <dgm:pt modelId="{004BBB2E-68D2-B641-81DE-9B68977B59DF}" type="pres">
      <dgm:prSet presAssocID="{FCB5DD7F-8E51-5F41-917A-87DA8289FFBC}" presName="desTx" presStyleLbl="alignAccFollowNode1" presStyleIdx="0" presStyleCnt="2">
        <dgm:presLayoutVars>
          <dgm:bulletEnabled val="1"/>
        </dgm:presLayoutVars>
      </dgm:prSet>
      <dgm:spPr/>
      <dgm:t>
        <a:bodyPr/>
        <a:lstStyle/>
        <a:p>
          <a:endParaRPr lang="en-US"/>
        </a:p>
      </dgm:t>
    </dgm:pt>
    <dgm:pt modelId="{94BA1EF4-E50A-D148-A91F-5288D3D80034}" type="pres">
      <dgm:prSet presAssocID="{B052D422-10D8-1E49-92F7-8E2BBB10B7BA}" presName="space" presStyleCnt="0"/>
      <dgm:spPr/>
    </dgm:pt>
    <dgm:pt modelId="{9FE5C496-9E4D-BB4E-9562-EA67C3770F40}" type="pres">
      <dgm:prSet presAssocID="{43AD9A99-2320-0347-810C-295F27F89402}" presName="composite" presStyleCnt="0"/>
      <dgm:spPr/>
    </dgm:pt>
    <dgm:pt modelId="{0964E91F-EDAD-C94B-8DB1-69B9A612B28E}" type="pres">
      <dgm:prSet presAssocID="{43AD9A99-2320-0347-810C-295F27F89402}" presName="parTx" presStyleLbl="alignNode1" presStyleIdx="1" presStyleCnt="2">
        <dgm:presLayoutVars>
          <dgm:chMax val="0"/>
          <dgm:chPref val="0"/>
          <dgm:bulletEnabled val="1"/>
        </dgm:presLayoutVars>
      </dgm:prSet>
      <dgm:spPr/>
      <dgm:t>
        <a:bodyPr/>
        <a:lstStyle/>
        <a:p>
          <a:endParaRPr lang="en-US"/>
        </a:p>
      </dgm:t>
    </dgm:pt>
    <dgm:pt modelId="{054A906F-9606-0A4B-93D8-D7689571F057}" type="pres">
      <dgm:prSet presAssocID="{43AD9A99-2320-0347-810C-295F27F89402}" presName="desTx" presStyleLbl="alignAccFollowNode1" presStyleIdx="1" presStyleCnt="2">
        <dgm:presLayoutVars>
          <dgm:bulletEnabled val="1"/>
        </dgm:presLayoutVars>
      </dgm:prSet>
      <dgm:spPr/>
      <dgm:t>
        <a:bodyPr/>
        <a:lstStyle/>
        <a:p>
          <a:endParaRPr lang="en-US"/>
        </a:p>
      </dgm:t>
    </dgm:pt>
  </dgm:ptLst>
  <dgm:cxnLst>
    <dgm:cxn modelId="{70A41F02-2D3B-FE4E-8780-7AF7D85A2AD1}" srcId="{43AD9A99-2320-0347-810C-295F27F89402}" destId="{AFBBE747-2CEB-EB4F-AD4F-17A04138AA71}" srcOrd="4" destOrd="0" parTransId="{7007CD00-787D-FC4A-B601-020266E537C3}" sibTransId="{BF1BABD3-EF99-EC42-9D56-FF99B0EC9F45}"/>
    <dgm:cxn modelId="{B7CB8899-95FF-994E-9ECD-05DD9BA992CB}" srcId="{43AD9A99-2320-0347-810C-295F27F89402}" destId="{F2CFE15A-F498-A44D-B475-D037BED6A939}" srcOrd="2" destOrd="0" parTransId="{2C9E3E47-DF4D-CA4F-A4E6-492A994676FF}" sibTransId="{611F8018-D1B7-C94C-862A-04A2B80CAE71}"/>
    <dgm:cxn modelId="{C1BD57ED-97B1-3244-BAD8-31F07FD26A4B}" srcId="{FCB5DD7F-8E51-5F41-917A-87DA8289FFBC}" destId="{61A0055A-FCD0-BD44-8EDB-8ACCA41148EF}" srcOrd="0" destOrd="0" parTransId="{05AE08CB-9BA8-454F-9EFE-84616A32747B}" sibTransId="{F4EE0D82-05B0-5848-88D3-A5E28C5A715D}"/>
    <dgm:cxn modelId="{0D821492-741E-474F-9E81-561A33B25F90}" srcId="{43AD9A99-2320-0347-810C-295F27F89402}" destId="{2B494704-0719-6B43-B0AA-B5431F83EA12}" srcOrd="1" destOrd="0" parTransId="{102410E9-35BF-E843-B59F-4AEC677C1076}" sibTransId="{8E409E71-43CD-DA45-B8ED-7350D7C3E094}"/>
    <dgm:cxn modelId="{C597B054-2BEF-8149-B83F-F974A6EC9B79}" srcId="{FCB5DD7F-8E51-5F41-917A-87DA8289FFBC}" destId="{B5CB1900-1C5B-2D45-8ABE-083FD5333F4D}" srcOrd="3" destOrd="0" parTransId="{8DBC414F-96A5-1144-B085-758CE4F456FB}" sibTransId="{DC95BF45-ECCF-F24F-9709-67EE2675D600}"/>
    <dgm:cxn modelId="{8120751D-6032-0D4E-9166-CECC9DC76773}" type="presOf" srcId="{3BE97FAE-0B21-7D42-B49E-2C7195F36B77}" destId="{004BBB2E-68D2-B641-81DE-9B68977B59DF}" srcOrd="0" destOrd="1" presId="urn:microsoft.com/office/officeart/2005/8/layout/hList1"/>
    <dgm:cxn modelId="{7FBFBCFB-8FA4-8940-92B6-97005B71C611}" type="presOf" srcId="{232B6A12-C6D7-7E41-82D0-34D03E2945D3}" destId="{054A906F-9606-0A4B-93D8-D7689571F057}" srcOrd="0" destOrd="0" presId="urn:microsoft.com/office/officeart/2005/8/layout/hList1"/>
    <dgm:cxn modelId="{E97D353E-A002-9F4A-BBCA-9515C1324205}" type="presOf" srcId="{B5CB1900-1C5B-2D45-8ABE-083FD5333F4D}" destId="{004BBB2E-68D2-B641-81DE-9B68977B59DF}" srcOrd="0" destOrd="3" presId="urn:microsoft.com/office/officeart/2005/8/layout/hList1"/>
    <dgm:cxn modelId="{7D247194-5A71-5F49-AEE9-5B5EE754D53F}" srcId="{43AD9A99-2320-0347-810C-295F27F89402}" destId="{232B6A12-C6D7-7E41-82D0-34D03E2945D3}" srcOrd="0" destOrd="0" parTransId="{E1684C16-C307-164C-BA1A-38CD4047AABE}" sibTransId="{C75A966B-8C0D-1D47-897A-AEAA4BD04F7F}"/>
    <dgm:cxn modelId="{1BFF5397-65D2-E041-8354-DCE183A903EA}" type="presOf" srcId="{61A0055A-FCD0-BD44-8EDB-8ACCA41148EF}" destId="{004BBB2E-68D2-B641-81DE-9B68977B59DF}" srcOrd="0" destOrd="0" presId="urn:microsoft.com/office/officeart/2005/8/layout/hList1"/>
    <dgm:cxn modelId="{2FE01104-794F-9640-9192-6AF8E5AE0054}" type="presOf" srcId="{B4C670A9-26D7-A549-B06E-B9910D6E613A}" destId="{004BBB2E-68D2-B641-81DE-9B68977B59DF}" srcOrd="0" destOrd="2" presId="urn:microsoft.com/office/officeart/2005/8/layout/hList1"/>
    <dgm:cxn modelId="{8D9D63F2-A7E1-9E4B-9A04-89AA802456EE}" srcId="{B04CFF2A-5633-3545-9469-269718028693}" destId="{43AD9A99-2320-0347-810C-295F27F89402}" srcOrd="1" destOrd="0" parTransId="{000F0443-460F-2240-88BE-AAE6CA83B8F8}" sibTransId="{4D6F51DF-D17D-1342-B493-C935005D03AF}"/>
    <dgm:cxn modelId="{A26211E3-6676-C64A-B202-854AE9E2C629}" type="presOf" srcId="{B04CFF2A-5633-3545-9469-269718028693}" destId="{CED0D609-DABF-5C41-84FC-38C496D8DA3F}" srcOrd="0" destOrd="0" presId="urn:microsoft.com/office/officeart/2005/8/layout/hList1"/>
    <dgm:cxn modelId="{7B9928D7-6E44-EE43-B3C7-25AEEEFE7AE3}" type="presOf" srcId="{FCB5DD7F-8E51-5F41-917A-87DA8289FFBC}" destId="{E59140BA-6101-D24A-87F1-197E1E93C8B1}" srcOrd="0" destOrd="0" presId="urn:microsoft.com/office/officeart/2005/8/layout/hList1"/>
    <dgm:cxn modelId="{AE671A70-FD70-F74F-A366-B512E04F13D1}" type="presOf" srcId="{43AD9A99-2320-0347-810C-295F27F89402}" destId="{0964E91F-EDAD-C94B-8DB1-69B9A612B28E}" srcOrd="0" destOrd="0" presId="urn:microsoft.com/office/officeart/2005/8/layout/hList1"/>
    <dgm:cxn modelId="{347492E4-FDB3-904C-8EFD-78D611CE75D9}" srcId="{43AD9A99-2320-0347-810C-295F27F89402}" destId="{29D7DBB3-C877-724B-B07E-C69D9E1F11CA}" srcOrd="3" destOrd="0" parTransId="{8F88094E-44AB-374B-9806-BDD7EBD68B31}" sibTransId="{751E42C6-BBE1-AE45-952A-48B5B57462D8}"/>
    <dgm:cxn modelId="{B24A5E60-7AFB-BA44-9472-0C5B020E13E6}" type="presOf" srcId="{2B494704-0719-6B43-B0AA-B5431F83EA12}" destId="{054A906F-9606-0A4B-93D8-D7689571F057}" srcOrd="0" destOrd="1" presId="urn:microsoft.com/office/officeart/2005/8/layout/hList1"/>
    <dgm:cxn modelId="{7F0847A5-F5B3-DE44-BF16-4324080E8321}" type="presOf" srcId="{AFBBE747-2CEB-EB4F-AD4F-17A04138AA71}" destId="{054A906F-9606-0A4B-93D8-D7689571F057}" srcOrd="0" destOrd="4" presId="urn:microsoft.com/office/officeart/2005/8/layout/hList1"/>
    <dgm:cxn modelId="{4390256A-A446-484A-84BE-80D15090CB5E}" srcId="{FCB5DD7F-8E51-5F41-917A-87DA8289FFBC}" destId="{3BE97FAE-0B21-7D42-B49E-2C7195F36B77}" srcOrd="1" destOrd="0" parTransId="{15643776-5D13-2343-8D78-90F50EF64B96}" sibTransId="{2A38F25F-8FA2-EF41-9290-FA18D9A17212}"/>
    <dgm:cxn modelId="{DC98976C-C500-B847-B996-E0C766ABAA4A}" srcId="{B04CFF2A-5633-3545-9469-269718028693}" destId="{FCB5DD7F-8E51-5F41-917A-87DA8289FFBC}" srcOrd="0" destOrd="0" parTransId="{A58F7855-C2D6-8641-A1B6-370CF9F670F4}" sibTransId="{B052D422-10D8-1E49-92F7-8E2BBB10B7BA}"/>
    <dgm:cxn modelId="{5B0877EB-9568-404F-9709-2784CF99C4BD}" type="presOf" srcId="{F2CFE15A-F498-A44D-B475-D037BED6A939}" destId="{054A906F-9606-0A4B-93D8-D7689571F057}" srcOrd="0" destOrd="2" presId="urn:microsoft.com/office/officeart/2005/8/layout/hList1"/>
    <dgm:cxn modelId="{1913DBFC-F4B7-B34A-A257-81DAEB21DD22}" type="presOf" srcId="{29D7DBB3-C877-724B-B07E-C69D9E1F11CA}" destId="{054A906F-9606-0A4B-93D8-D7689571F057}" srcOrd="0" destOrd="3" presId="urn:microsoft.com/office/officeart/2005/8/layout/hList1"/>
    <dgm:cxn modelId="{F12E2387-22CB-DD47-B1E4-5570D09E3806}" srcId="{FCB5DD7F-8E51-5F41-917A-87DA8289FFBC}" destId="{B4C670A9-26D7-A549-B06E-B9910D6E613A}" srcOrd="2" destOrd="0" parTransId="{5529E9CA-5A5B-254C-9E58-ABFBF8EF3C5E}" sibTransId="{526CD870-EF37-E540-8F8A-4442109867E2}"/>
    <dgm:cxn modelId="{A73A3AD9-4590-864B-A35C-3F4EDA88358C}" type="presParOf" srcId="{CED0D609-DABF-5C41-84FC-38C496D8DA3F}" destId="{5F11AAD8-06D9-D24C-A7BE-CFF8ABC43C6E}" srcOrd="0" destOrd="0" presId="urn:microsoft.com/office/officeart/2005/8/layout/hList1"/>
    <dgm:cxn modelId="{45A1D618-C51F-FE4B-B424-A1B8CDE28F16}" type="presParOf" srcId="{5F11AAD8-06D9-D24C-A7BE-CFF8ABC43C6E}" destId="{E59140BA-6101-D24A-87F1-197E1E93C8B1}" srcOrd="0" destOrd="0" presId="urn:microsoft.com/office/officeart/2005/8/layout/hList1"/>
    <dgm:cxn modelId="{EA1CD522-8216-4D4E-AAFC-6165D0496DA5}" type="presParOf" srcId="{5F11AAD8-06D9-D24C-A7BE-CFF8ABC43C6E}" destId="{004BBB2E-68D2-B641-81DE-9B68977B59DF}" srcOrd="1" destOrd="0" presId="urn:microsoft.com/office/officeart/2005/8/layout/hList1"/>
    <dgm:cxn modelId="{7ED0EA75-EA1F-FF46-AEB7-41E71059AD20}" type="presParOf" srcId="{CED0D609-DABF-5C41-84FC-38C496D8DA3F}" destId="{94BA1EF4-E50A-D148-A91F-5288D3D80034}" srcOrd="1" destOrd="0" presId="urn:microsoft.com/office/officeart/2005/8/layout/hList1"/>
    <dgm:cxn modelId="{9FA51E77-DD2F-5E42-97FF-34F3EA9610A5}" type="presParOf" srcId="{CED0D609-DABF-5C41-84FC-38C496D8DA3F}" destId="{9FE5C496-9E4D-BB4E-9562-EA67C3770F40}" srcOrd="2" destOrd="0" presId="urn:microsoft.com/office/officeart/2005/8/layout/hList1"/>
    <dgm:cxn modelId="{6DFD544D-28A8-3B43-BAFD-50756528F956}" type="presParOf" srcId="{9FE5C496-9E4D-BB4E-9562-EA67C3770F40}" destId="{0964E91F-EDAD-C94B-8DB1-69B9A612B28E}" srcOrd="0" destOrd="0" presId="urn:microsoft.com/office/officeart/2005/8/layout/hList1"/>
    <dgm:cxn modelId="{012A2C9D-8FE8-EA49-AC91-006ED105C1EE}" type="presParOf" srcId="{9FE5C496-9E4D-BB4E-9562-EA67C3770F40}" destId="{054A906F-9606-0A4B-93D8-D7689571F05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140BA-6101-D24A-87F1-197E1E93C8B1}">
      <dsp:nvSpPr>
        <dsp:cNvPr id="0" name=""/>
        <dsp:cNvSpPr/>
      </dsp:nvSpPr>
      <dsp:spPr>
        <a:xfrm>
          <a:off x="40" y="159599"/>
          <a:ext cx="3913073" cy="1029174"/>
        </a:xfrm>
        <a:prstGeom prst="rect">
          <a:avLst/>
        </a:prstGeom>
        <a:solidFill>
          <a:srgbClr val="005148"/>
        </a:solidFill>
        <a:ln w="9525" cap="flat" cmpd="sng" algn="ctr">
          <a:solidFill>
            <a:srgbClr val="000000"/>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ts val="0"/>
            </a:spcAft>
          </a:pPr>
          <a:r>
            <a:rPr lang="en-US" sz="2800" kern="1200" dirty="0" smtClean="0">
              <a:latin typeface="Franklin Gothic Medium"/>
              <a:cs typeface="Franklin Gothic Medium"/>
            </a:rPr>
            <a:t>Reductions in</a:t>
          </a:r>
        </a:p>
        <a:p>
          <a:pPr lvl="0" algn="ctr" defTabSz="1244600" rtl="0">
            <a:lnSpc>
              <a:spcPct val="90000"/>
            </a:lnSpc>
            <a:spcBef>
              <a:spcPct val="0"/>
            </a:spcBef>
            <a:spcAft>
              <a:spcPts val="0"/>
            </a:spcAft>
          </a:pPr>
          <a:r>
            <a:rPr lang="en-US" sz="2800" kern="1200" dirty="0" smtClean="0">
              <a:latin typeface="Franklin Gothic Medium"/>
              <a:cs typeface="Franklin Gothic Medium"/>
            </a:rPr>
            <a:t>Direct Costs</a:t>
          </a:r>
        </a:p>
      </dsp:txBody>
      <dsp:txXfrm>
        <a:off x="40" y="159599"/>
        <a:ext cx="3913073" cy="1029174"/>
      </dsp:txXfrm>
    </dsp:sp>
    <dsp:sp modelId="{004BBB2E-68D2-B641-81DE-9B68977B59DF}">
      <dsp:nvSpPr>
        <dsp:cNvPr id="0" name=""/>
        <dsp:cNvSpPr/>
      </dsp:nvSpPr>
      <dsp:spPr>
        <a:xfrm>
          <a:off x="40" y="1188773"/>
          <a:ext cx="3913073" cy="3478343"/>
        </a:xfrm>
        <a:prstGeom prst="rect">
          <a:avLst/>
        </a:prstGeom>
        <a:solidFill>
          <a:schemeClr val="bg1"/>
        </a:solidFill>
        <a:ln w="9525" cap="flat" cmpd="sng" algn="ctr">
          <a:solidFill>
            <a:srgbClr val="000000"/>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Cost of health care benefit</a:t>
          </a: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Health care benefit management costs</a:t>
          </a: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Worker Comp, auto and liability insurance</a:t>
          </a: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Retiree health benefits</a:t>
          </a:r>
          <a:endParaRPr lang="en-US" sz="2300" kern="1200" dirty="0">
            <a:latin typeface="Franklin Gothic Book"/>
            <a:cs typeface="Franklin Gothic Book"/>
          </a:endParaRPr>
        </a:p>
      </dsp:txBody>
      <dsp:txXfrm>
        <a:off x="40" y="1188773"/>
        <a:ext cx="3913073" cy="3478343"/>
      </dsp:txXfrm>
    </dsp:sp>
    <dsp:sp modelId="{0964E91F-EDAD-C94B-8DB1-69B9A612B28E}">
      <dsp:nvSpPr>
        <dsp:cNvPr id="0" name=""/>
        <dsp:cNvSpPr/>
      </dsp:nvSpPr>
      <dsp:spPr>
        <a:xfrm>
          <a:off x="4460944" y="159599"/>
          <a:ext cx="3913073" cy="1029174"/>
        </a:xfrm>
        <a:prstGeom prst="rect">
          <a:avLst/>
        </a:prstGeom>
        <a:solidFill>
          <a:srgbClr val="005148"/>
        </a:solidFill>
        <a:ln w="9525" cap="flat" cmpd="sng" algn="ctr">
          <a:solidFill>
            <a:srgbClr val="000000"/>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ts val="0"/>
            </a:spcAft>
          </a:pPr>
          <a:r>
            <a:rPr lang="en-US" sz="2800" kern="1200" dirty="0" smtClean="0">
              <a:latin typeface="Franklin Gothic Medium"/>
              <a:cs typeface="Franklin Gothic Medium"/>
            </a:rPr>
            <a:t>Reduced </a:t>
          </a:r>
        </a:p>
        <a:p>
          <a:pPr lvl="0" algn="ctr" defTabSz="1244600" rtl="0">
            <a:lnSpc>
              <a:spcPct val="90000"/>
            </a:lnSpc>
            <a:spcBef>
              <a:spcPct val="0"/>
            </a:spcBef>
            <a:spcAft>
              <a:spcPts val="0"/>
            </a:spcAft>
          </a:pPr>
          <a:r>
            <a:rPr lang="en-US" sz="2800" kern="1200" dirty="0" smtClean="0">
              <a:latin typeface="Franklin Gothic Medium"/>
              <a:cs typeface="Franklin Gothic Medium"/>
            </a:rPr>
            <a:t>Employer Risk</a:t>
          </a:r>
          <a:endParaRPr lang="en-US" sz="2800" kern="1200" dirty="0">
            <a:latin typeface="Franklin Gothic Medium"/>
            <a:cs typeface="Franklin Gothic Medium"/>
          </a:endParaRPr>
        </a:p>
      </dsp:txBody>
      <dsp:txXfrm>
        <a:off x="4460944" y="159599"/>
        <a:ext cx="3913073" cy="1029174"/>
      </dsp:txXfrm>
    </dsp:sp>
    <dsp:sp modelId="{054A906F-9606-0A4B-93D8-D7689571F057}">
      <dsp:nvSpPr>
        <dsp:cNvPr id="0" name=""/>
        <dsp:cNvSpPr/>
      </dsp:nvSpPr>
      <dsp:spPr>
        <a:xfrm>
          <a:off x="4460944" y="1188773"/>
          <a:ext cx="3913073" cy="3478343"/>
        </a:xfrm>
        <a:prstGeom prst="rect">
          <a:avLst/>
        </a:prstGeom>
        <a:solidFill>
          <a:schemeClr val="bg1"/>
        </a:solidFill>
        <a:ln w="9525" cap="flat" cmpd="sng" algn="ctr">
          <a:solidFill>
            <a:srgbClr val="000000"/>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More predictable future costs </a:t>
          </a: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Eliminate risk of employees with high medical costs</a:t>
          </a: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r>
            <a:rPr lang="en-US" sz="2300" kern="1200" dirty="0" smtClean="0">
              <a:latin typeface="Franklin Gothic Book"/>
              <a:cs typeface="Franklin Gothic Book"/>
            </a:rPr>
            <a:t>Eliminates contentious item in labor negotiations</a:t>
          </a: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endParaRPr lang="en-US" sz="2300" kern="1200" dirty="0">
            <a:latin typeface="Franklin Gothic Book"/>
            <a:cs typeface="Franklin Gothic Book"/>
          </a:endParaRPr>
        </a:p>
        <a:p>
          <a:pPr marL="228600" lvl="1" indent="-228600" algn="l" defTabSz="1022350" rtl="0">
            <a:lnSpc>
              <a:spcPct val="90000"/>
            </a:lnSpc>
            <a:spcBef>
              <a:spcPct val="0"/>
            </a:spcBef>
            <a:spcAft>
              <a:spcPts val="1200"/>
            </a:spcAft>
            <a:buChar char="••"/>
          </a:pPr>
          <a:endParaRPr lang="en-US" sz="2300" kern="1200" dirty="0">
            <a:latin typeface="Franklin Gothic Book"/>
            <a:cs typeface="Franklin Gothic Book"/>
          </a:endParaRPr>
        </a:p>
      </dsp:txBody>
      <dsp:txXfrm>
        <a:off x="4460944" y="1188773"/>
        <a:ext cx="3913073" cy="347834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F786FBC-9233-2F48-8A0B-CB776712BDBB}" type="datetimeFigureOut">
              <a:rPr lang="en-US"/>
              <a:pPr>
                <a:defRPr/>
              </a:pPr>
              <a:t>2/23/14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C6C93EF-07FE-9C46-BA94-4B9B36DC380E}" type="slidenum">
              <a:rPr lang="en-US"/>
              <a:pPr>
                <a:defRPr/>
              </a:pPr>
              <a:t>‹#›</a:t>
            </a:fld>
            <a:endParaRPr lang="en-US"/>
          </a:p>
        </p:txBody>
      </p:sp>
    </p:spTree>
    <p:extLst>
      <p:ext uri="{BB962C8B-B14F-4D97-AF65-F5344CB8AC3E}">
        <p14:creationId xmlns:p14="http://schemas.microsoft.com/office/powerpoint/2010/main" val="3443359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E00A891-5021-774E-9137-A3B10EC95699}" type="datetimeFigureOut">
              <a:rPr lang="en-US"/>
              <a:pPr>
                <a:defRPr/>
              </a:pPr>
              <a:t>2/23/14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575787B-9CCB-0C43-9CA6-886CE38A0611}" type="slidenum">
              <a:rPr lang="en-US"/>
              <a:pPr>
                <a:defRPr/>
              </a:pPr>
              <a:t>‹#›</a:t>
            </a:fld>
            <a:endParaRPr lang="en-US"/>
          </a:p>
        </p:txBody>
      </p:sp>
    </p:spTree>
    <p:extLst>
      <p:ext uri="{BB962C8B-B14F-4D97-AF65-F5344CB8AC3E}">
        <p14:creationId xmlns:p14="http://schemas.microsoft.com/office/powerpoint/2010/main" val="283920523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definitely</a:t>
            </a:r>
            <a:r>
              <a:rPr lang="en-US" baseline="0" dirty="0" smtClean="0"/>
              <a:t> pockets of overutilization in the US, especially in those areas with high penetration of for-profit hospitals and health systems, but there are also vast areas of the country with inadequate health care providers and poor access to care, so on the whole we have lower utilization of health care services than any other industrialized country.</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17</a:t>
            </a:fld>
            <a:endParaRPr lang="en-US"/>
          </a:p>
        </p:txBody>
      </p:sp>
    </p:spTree>
    <p:extLst>
      <p:ext uri="{BB962C8B-B14F-4D97-AF65-F5344CB8AC3E}">
        <p14:creationId xmlns:p14="http://schemas.microsoft.com/office/powerpoint/2010/main" val="1564877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The percentages are percent of total health spending. I have taken the percentage of the health care dollar that goes to each and multiplied it</a:t>
            </a:r>
            <a:r>
              <a:rPr lang="en-US" baseline="0" dirty="0" smtClean="0"/>
              <a:t> by the percent savings each would realize with a single-payer system, based on economic studies of single-payer proposals compared to existing US health care.</a:t>
            </a:r>
          </a:p>
          <a:p>
            <a:pPr marL="171450" indent="-171450">
              <a:buFont typeface="Arial"/>
              <a:buChar char="•"/>
            </a:pPr>
            <a:r>
              <a:rPr lang="en-US" baseline="0" dirty="0" smtClean="0"/>
              <a:t>Reduced administrative costs for doctors include large savings on medical malpractice premiums if injury related health care costs were covered by a universal system and removed from liability insurance, including medical malpractice. </a:t>
            </a:r>
          </a:p>
          <a:p>
            <a:pPr marL="171450" indent="-171450">
              <a:buFont typeface="Arial"/>
              <a:buChar char="•"/>
            </a:pPr>
            <a:r>
              <a:rPr lang="en-US" baseline="0" dirty="0" smtClean="0"/>
              <a:t>For patients, with a universal system there would be increased cost due to expansion of coverage, but economic analyses project even larger savings from improved access to cost-effective care in out-patient settings, with reduced complications leading to reduced ER and hospital care.</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37</a:t>
            </a:fld>
            <a:endParaRPr lang="en-US"/>
          </a:p>
        </p:txBody>
      </p:sp>
    </p:spTree>
    <p:extLst>
      <p:ext uri="{BB962C8B-B14F-4D97-AF65-F5344CB8AC3E}">
        <p14:creationId xmlns:p14="http://schemas.microsoft.com/office/powerpoint/2010/main" val="2339554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Every other country with a universal system allows government to negotiate prices</a:t>
            </a:r>
            <a:r>
              <a:rPr lang="en-US" baseline="0" dirty="0" smtClean="0"/>
              <a:t> with the pharmaceutical industry, and they pay about 40% less than we do for drugs.</a:t>
            </a:r>
          </a:p>
          <a:p>
            <a:pPr marL="171450" indent="-171450">
              <a:buFont typeface="Arial"/>
              <a:buChar char="•"/>
            </a:pPr>
            <a:r>
              <a:rPr lang="en-US" baseline="0" dirty="0" smtClean="0"/>
              <a:t>For businesses, with a universal system health care costs can be removed from all types of liability insurance, and based on the experience of other countries this would bring insurance costs down by about 2/3.</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38</a:t>
            </a:fld>
            <a:endParaRPr lang="en-US"/>
          </a:p>
        </p:txBody>
      </p:sp>
    </p:spTree>
    <p:extLst>
      <p:ext uri="{BB962C8B-B14F-4D97-AF65-F5344CB8AC3E}">
        <p14:creationId xmlns:p14="http://schemas.microsoft.com/office/powerpoint/2010/main" val="1719876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The insurance administrative costs on the left would almost completely disappear with a single-payer</a:t>
            </a:r>
            <a:r>
              <a:rPr lang="en-US" baseline="0" dirty="0" smtClean="0"/>
              <a:t> system. There might be some public service advertising to inform the public about their benefits and how to access them, and there is some debate about whether a large-scale national system would still need insurance reserves. In any case, the larger the risk pool the more predictable costs become, so reserve requirements would be proportionally far smaller.</a:t>
            </a:r>
          </a:p>
          <a:p>
            <a:pPr marL="171450" indent="-171450">
              <a:buFont typeface="Arial"/>
              <a:buChar char="•"/>
            </a:pPr>
            <a:r>
              <a:rPr lang="en-US" baseline="0" dirty="0" smtClean="0"/>
              <a:t>Managed care costs are possible under a single-payer system, but without competing health plans trying to come up with justifications for their presence in health care, the incentive would be to minimize administrative costs so as to bring prices down. Centralized managed care has been shown repeatedly to cost more than it saves. Much of the administrative savings for a single-payer system would come from markedly limiting centralized managed care to outlier providers and those few drugs and services shown to be prone to over-use and misuse.</a:t>
            </a:r>
          </a:p>
          <a:p>
            <a:pPr marL="171450" indent="-171450">
              <a:buFont typeface="Arial"/>
              <a:buChar char="•"/>
            </a:pPr>
            <a:r>
              <a:rPr lang="en-US" baseline="0" dirty="0" smtClean="0"/>
              <a:t>With a universal system, especially one that pays physicians and hospitals in incentive-neutral ways, there would be far less opportunity for fraud and abuse, and they would also be far easier to detect.</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39</a:t>
            </a:fld>
            <a:endParaRPr lang="en-US"/>
          </a:p>
        </p:txBody>
      </p:sp>
    </p:spTree>
    <p:extLst>
      <p:ext uri="{BB962C8B-B14F-4D97-AF65-F5344CB8AC3E}">
        <p14:creationId xmlns:p14="http://schemas.microsoft.com/office/powerpoint/2010/main" val="2809396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Single-payer health care taxes depend on how much of the cost is covered with individual income</a:t>
            </a:r>
            <a:r>
              <a:rPr lang="en-US" baseline="0" dirty="0" smtClean="0"/>
              <a:t> taxes and how much is a payroll tax on business. 3.3% is based  on proposed financing under HR 676, the single-payer bill in the US House.</a:t>
            </a:r>
          </a:p>
          <a:p>
            <a:pPr marL="171450" indent="-171450">
              <a:buFont typeface="Arial"/>
              <a:buChar char="•"/>
            </a:pPr>
            <a:r>
              <a:rPr lang="en-US" baseline="0" dirty="0" smtClean="0"/>
              <a:t>A Tobin tax option (tax on financial transactions) would reduce payroll taxes further.</a:t>
            </a:r>
          </a:p>
          <a:p>
            <a:pPr marL="171450" indent="-171450">
              <a:buFont typeface="Arial"/>
              <a:buChar char="•"/>
            </a:pPr>
            <a:r>
              <a:rPr lang="en-US" baseline="0" dirty="0" smtClean="0"/>
              <a:t>Payroll tax could be on dollar amount of payroll, or based on employee FTE’s so that it would work more like the premiums we pay now and there would be no incentive to keep wages low to avoid health care payroll taxes. </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42</a:t>
            </a:fld>
            <a:endParaRPr lang="en-US"/>
          </a:p>
        </p:txBody>
      </p:sp>
    </p:spTree>
    <p:extLst>
      <p:ext uri="{BB962C8B-B14F-4D97-AF65-F5344CB8AC3E}">
        <p14:creationId xmlns:p14="http://schemas.microsoft.com/office/powerpoint/2010/main" val="1924025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implication for business would be to disconnect health care from employment,</a:t>
            </a:r>
            <a:r>
              <a:rPr lang="en-US" baseline="0" dirty="0" smtClean="0"/>
              <a:t> </a:t>
            </a:r>
            <a:r>
              <a:rPr lang="en-US" dirty="0" smtClean="0"/>
              <a:t>eliminating “job lock” in order to keep health insurance. This might mean some employees would</a:t>
            </a:r>
            <a:r>
              <a:rPr lang="en-US" baseline="0" dirty="0" smtClean="0"/>
              <a:t> leave their jobs voluntarily, but it would be a boon for entrepreneurs and sole proprietors.</a:t>
            </a:r>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43</a:t>
            </a:fld>
            <a:endParaRPr lang="en-US"/>
          </a:p>
        </p:txBody>
      </p:sp>
    </p:spTree>
    <p:extLst>
      <p:ext uri="{BB962C8B-B14F-4D97-AF65-F5344CB8AC3E}">
        <p14:creationId xmlns:p14="http://schemas.microsoft.com/office/powerpoint/2010/main" val="336821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this trend started years before</a:t>
            </a:r>
            <a:r>
              <a:rPr lang="en-US" baseline="0" dirty="0" smtClean="0"/>
              <a:t> Obama was elected president, and long before the ACA was even conceived.</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19</a:t>
            </a:fld>
            <a:endParaRPr lang="en-US"/>
          </a:p>
        </p:txBody>
      </p:sp>
    </p:spTree>
    <p:extLst>
      <p:ext uri="{BB962C8B-B14F-4D97-AF65-F5344CB8AC3E}">
        <p14:creationId xmlns:p14="http://schemas.microsoft.com/office/powerpoint/2010/main" val="26516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Canada’s relatively high out-of-pocket</a:t>
            </a:r>
            <a:r>
              <a:rPr lang="en-US" baseline="0" dirty="0" smtClean="0"/>
              <a:t> costs are largely due to the fact that prescription drugs are not included in their otherwise single-payer system. </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20</a:t>
            </a:fld>
            <a:endParaRPr lang="en-US"/>
          </a:p>
        </p:txBody>
      </p:sp>
    </p:spTree>
    <p:extLst>
      <p:ext uri="{BB962C8B-B14F-4D97-AF65-F5344CB8AC3E}">
        <p14:creationId xmlns:p14="http://schemas.microsoft.com/office/powerpoint/2010/main" val="3879175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D847D544-EA0A-4626-BA0E-38E67E3064A9}" type="slidenum">
              <a:rPr lang="en-US"/>
              <a:pPr/>
              <a:t>21</a:t>
            </a:fld>
            <a:endParaRPr lang="en-US"/>
          </a:p>
        </p:txBody>
      </p:sp>
      <p:sp>
        <p:nvSpPr>
          <p:cNvPr id="11059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914079FD-2CA3-4EE2-B67E-854A777A1B7B}" type="slidenum">
              <a:rPr lang="en-US" sz="1200">
                <a:latin typeface="Arial" pitchFamily="34" charset="0"/>
              </a:rPr>
              <a:pPr algn="r" eaLnBrk="1" hangingPunct="1"/>
              <a:t>21</a:t>
            </a:fld>
            <a:endParaRPr lang="en-US" sz="1200">
              <a:latin typeface="Arial" pitchFamily="34" charset="0"/>
            </a:endParaRPr>
          </a:p>
        </p:txBody>
      </p:sp>
      <p:sp>
        <p:nvSpPr>
          <p:cNvPr id="110596" name="Rectangle 1"/>
          <p:cNvSpPr>
            <a:spLocks noGrp="1" noRot="1" noChangeAspect="1" noChangeArrowheads="1" noTextEdit="1"/>
          </p:cNvSpPr>
          <p:nvPr>
            <p:ph type="sldImg"/>
          </p:nvPr>
        </p:nvSpPr>
        <p:spPr>
          <a:ln/>
        </p:spPr>
      </p:sp>
      <p:sp>
        <p:nvSpPr>
          <p:cNvPr id="110597" name="Text Box 2"/>
          <p:cNvSpPr>
            <a:spLocks noGrp="1" noChangeArrowheads="1"/>
          </p:cNvSpPr>
          <p:nvPr>
            <p:ph type="body" idx="1"/>
          </p:nvPr>
        </p:nvSpPr>
        <p:spPr>
          <a:xfrm>
            <a:off x="1046163" y="4352925"/>
            <a:ext cx="4770437" cy="2235200"/>
          </a:xfrm>
          <a:noFill/>
          <a:ln>
            <a:solidFill>
              <a:srgbClr val="000000"/>
            </a:solidFill>
          </a:ln>
        </p:spPr>
        <p:txBody>
          <a:bodyPr>
            <a:spAutoFit/>
          </a:bodyPr>
          <a:lstStyle/>
          <a:p>
            <a:pPr marL="193675" indent="-193675" eaLnBrk="1" hangingPunct="1">
              <a:lnSpc>
                <a:spcPct val="97000"/>
              </a:lnSpc>
              <a:spcBef>
                <a:spcPct val="0"/>
              </a:spcBef>
              <a:buSzPct val="45000"/>
              <a:tabLst>
                <a:tab pos="649288" algn="l"/>
                <a:tab pos="1298575" algn="l"/>
                <a:tab pos="1947863" algn="l"/>
                <a:tab pos="2597150" algn="l"/>
                <a:tab pos="3248025" algn="l"/>
                <a:tab pos="3897313" algn="l"/>
                <a:tab pos="4546600" algn="l"/>
              </a:tabLst>
            </a:pPr>
            <a:r>
              <a:rPr lang="en-GB" dirty="0" smtClean="0">
                <a:ea typeface="Gothic"/>
                <a:cs typeface="Gothic"/>
              </a:rPr>
              <a:t>The definition</a:t>
            </a:r>
            <a:r>
              <a:rPr lang="en-GB" baseline="0" dirty="0" smtClean="0">
                <a:ea typeface="Gothic"/>
                <a:cs typeface="Gothic"/>
              </a:rPr>
              <a:t> of “financial barrier” is that the patient reported that in the previous 12 months they needed to see a doctor but couldn’t because of the cost.</a:t>
            </a:r>
            <a:endParaRPr lang="en-GB" dirty="0" smtClean="0">
              <a:ea typeface="Gothic"/>
              <a:cs typeface="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hospital day costs about 50-100 times as much as an out-patient</a:t>
            </a:r>
            <a:r>
              <a:rPr lang="en-US" baseline="0" dirty="0" smtClean="0"/>
              <a:t> visit.</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22</a:t>
            </a:fld>
            <a:endParaRPr lang="en-US"/>
          </a:p>
        </p:txBody>
      </p:sp>
    </p:spTree>
    <p:extLst>
      <p:ext uri="{BB962C8B-B14F-4D97-AF65-F5344CB8AC3E}">
        <p14:creationId xmlns:p14="http://schemas.microsoft.com/office/powerpoint/2010/main" val="2924709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These figures are from 2003,</a:t>
            </a:r>
            <a:r>
              <a:rPr lang="en-US" baseline="0" dirty="0" smtClean="0"/>
              <a:t> and the gap between our administrative costs and Canada’s has definitely escalated further in the decade since then.</a:t>
            </a:r>
            <a:endParaRPr lang="en-US" dirty="0" smtClean="0"/>
          </a:p>
          <a:p>
            <a:pPr marL="171450" indent="-171450">
              <a:buFont typeface="Arial"/>
              <a:buChar char="•"/>
            </a:pPr>
            <a:r>
              <a:rPr lang="en-US" dirty="0" smtClean="0"/>
              <a:t>Also, Canada’s administrative costs would be a lot less if they did</a:t>
            </a:r>
            <a:r>
              <a:rPr lang="en-US" baseline="0" dirty="0" smtClean="0"/>
              <a:t> not leave prescription drug coverage to the private insurance market.</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29</a:t>
            </a:fld>
            <a:endParaRPr lang="en-US"/>
          </a:p>
        </p:txBody>
      </p:sp>
    </p:spTree>
    <p:extLst>
      <p:ext uri="{BB962C8B-B14F-4D97-AF65-F5344CB8AC3E}">
        <p14:creationId xmlns:p14="http://schemas.microsoft.com/office/powerpoint/2010/main" val="205498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Administrative costs include underwriting,</a:t>
            </a:r>
            <a:r>
              <a:rPr lang="en-US" baseline="0" dirty="0" smtClean="0"/>
              <a:t> insurance reserves, marketing, lobbying, highly paid executives, broker costs, and managed care costs.</a:t>
            </a:r>
          </a:p>
          <a:p>
            <a:pPr marL="171450" indent="-171450">
              <a:buFont typeface="Arial"/>
              <a:buChar char="•"/>
            </a:pPr>
            <a:r>
              <a:rPr lang="en-US" baseline="0" dirty="0" smtClean="0"/>
              <a:t>Insurance is a system to manage risk – works best for risks that are expensive but infrequent and unpredictable, in which case risk is managed with risk pooling. When a high percentage of the insured population has known health risks, as is the case in health care, then the primary financial incentive is to avoid risk, not to offer a better plan.</a:t>
            </a:r>
          </a:p>
          <a:p>
            <a:pPr marL="171450" indent="-171450">
              <a:buFont typeface="Arial"/>
              <a:buChar char="•"/>
            </a:pPr>
            <a:r>
              <a:rPr lang="en-US" baseline="0" dirty="0" smtClean="0"/>
              <a:t>If a plan offers better benefits and friendlier customer service and provider relations, then it will selectively attract sicker subscribers, so the best plan is punished with a worse risk pool. A plan does best if they are at least as bad as the competition.</a:t>
            </a:r>
          </a:p>
          <a:p>
            <a:pPr marL="171450" indent="-171450">
              <a:buFont typeface="Arial"/>
              <a:buChar char="•"/>
            </a:pPr>
            <a:r>
              <a:rPr lang="en-US" baseline="0" dirty="0" smtClean="0"/>
              <a:t>Health care is too complex to be easily or cost-effectively managed by policies imposed by a central bureaucracy, whether a private insurance plan or government.</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30</a:t>
            </a:fld>
            <a:endParaRPr lang="en-US"/>
          </a:p>
        </p:txBody>
      </p:sp>
    </p:spTree>
    <p:extLst>
      <p:ext uri="{BB962C8B-B14F-4D97-AF65-F5344CB8AC3E}">
        <p14:creationId xmlns:p14="http://schemas.microsoft.com/office/powerpoint/2010/main" val="245342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The ACA</a:t>
            </a:r>
            <a:r>
              <a:rPr lang="en-US" baseline="0" dirty="0" smtClean="0"/>
              <a:t> is focused on trying to keep premiums affordable. This is fine for the healthy, but but it means unaffordable out-of-pocket expenses for those with significant illnesses. Either those who need care will avoid getting it, leading to expensive complications, or doctors and hospitals will be stuck with unpaid bills.</a:t>
            </a:r>
          </a:p>
          <a:p>
            <a:pPr marL="171450" indent="-171450">
              <a:buFont typeface="Arial"/>
              <a:buChar char="•"/>
            </a:pPr>
            <a:r>
              <a:rPr lang="en-US" baseline="0" dirty="0" smtClean="0"/>
              <a:t>Narrow networks are an insurance strategy to limit provider networks to those from whom they can obtain concessions on fees, and of course if patients can’t find an accessible doctor, they don’t get care and the insurance plan doesn’t have to pay for their care.</a:t>
            </a:r>
          </a:p>
          <a:p>
            <a:pPr marL="171450" indent="-171450">
              <a:buFont typeface="Arial"/>
              <a:buChar char="•"/>
            </a:pPr>
            <a:r>
              <a:rPr lang="en-US" baseline="0" dirty="0" smtClean="0"/>
              <a:t>Ghost networks are the opposite of narrow networks. The plan claims to have doctors in their network who won’t actually accept their patients. This is very widespread for Medicaid managed care plans.</a:t>
            </a:r>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32</a:t>
            </a:fld>
            <a:endParaRPr lang="en-US"/>
          </a:p>
        </p:txBody>
      </p:sp>
    </p:spTree>
    <p:extLst>
      <p:ext uri="{BB962C8B-B14F-4D97-AF65-F5344CB8AC3E}">
        <p14:creationId xmlns:p14="http://schemas.microsoft.com/office/powerpoint/2010/main" val="2503666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Incentives</a:t>
            </a:r>
            <a:r>
              <a:rPr lang="en-US" baseline="0" dirty="0" smtClean="0"/>
              <a:t> when insurance risk is shifted onto doctors and hospitals</a:t>
            </a:r>
            <a:endParaRPr lang="en-US" dirty="0" smtClean="0"/>
          </a:p>
          <a:p>
            <a:pPr marL="171450" indent="-171450">
              <a:buFont typeface="Arial"/>
              <a:buChar char="•"/>
            </a:pPr>
            <a:r>
              <a:rPr lang="en-US" dirty="0" smtClean="0"/>
              <a:t>As you have seen from earlier</a:t>
            </a:r>
            <a:r>
              <a:rPr lang="en-US" baseline="0" dirty="0" smtClean="0"/>
              <a:t> slides, none of these have been shown to make health care more cost effective, and in fact the evidence is that all of them have been shown to have the opposite effect.</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33</a:t>
            </a:fld>
            <a:endParaRPr lang="en-US"/>
          </a:p>
        </p:txBody>
      </p:sp>
    </p:spTree>
    <p:extLst>
      <p:ext uri="{BB962C8B-B14F-4D97-AF65-F5344CB8AC3E}">
        <p14:creationId xmlns:p14="http://schemas.microsoft.com/office/powerpoint/2010/main" val="4157027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AC92A35-615B-A240-A133-2BBFB63E43E5}" type="datetimeFigureOut">
              <a:rPr lang="en-US" smtClean="0"/>
              <a:pPr>
                <a:defRPr/>
              </a:pPr>
              <a:t>2/23/14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992D1F-0C8E-8448-85C9-0F6D72323F5C}"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10C65DD-EC7B-D743-8CF1-54C12D821AC7}" type="datetimeFigureOut">
              <a:rPr lang="en-US" smtClean="0"/>
              <a:pPr>
                <a:defRPr/>
              </a:pPr>
              <a:t>2/23/14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0DE6AE-074C-CF4E-B218-A6161A9949B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E9651DA-4451-C64D-BDF4-A2AC3429FA68}" type="datetimeFigureOut">
              <a:rPr lang="en-US" smtClean="0"/>
              <a:pPr>
                <a:defRPr/>
              </a:pPr>
              <a:t>2/23/14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7B747A-A1AE-8741-9A37-44F69E7F688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B2F7484-767D-FB44-8A8B-81B6731ED9DF}" type="datetimeFigureOut">
              <a:rPr lang="en-US" smtClean="0"/>
              <a:pPr>
                <a:defRPr/>
              </a:pPr>
              <a:t>2/23/14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CDC5B5-50FC-1543-9AD9-7F7624F7C30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F9B79F4-8166-4F4D-8CC2-B5AE5BEBFFF2}" type="datetimeFigureOut">
              <a:rPr lang="en-US" smtClean="0"/>
              <a:pPr>
                <a:defRPr/>
              </a:pPr>
              <a:t>2/23/14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CDC40E-0BF0-4B48-A6C2-E76FD7B30D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78CE22B0-962A-3246-97DB-D5F21A584E41}" type="datetimeFigureOut">
              <a:rPr lang="en-US" smtClean="0"/>
              <a:pPr>
                <a:defRPr/>
              </a:pPr>
              <a:t>2/23/14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FCD007-BAFF-CA44-B290-94A686AE582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32EBAB6-E5BA-ED46-886A-0168511838D0}" type="datetimeFigureOut">
              <a:rPr lang="en-US" smtClean="0"/>
              <a:pPr>
                <a:defRPr/>
              </a:pPr>
              <a:t>2/23/14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6AC0534-2E75-6847-B790-B7D0065CCD6B}"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A8EFB3F-D2D1-6944-9E58-711AE908F2F8}" type="datetimeFigureOut">
              <a:rPr lang="en-US" smtClean="0"/>
              <a:pPr>
                <a:defRPr/>
              </a:pPr>
              <a:t>2/23/14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762435B-358A-074E-81EF-329621B62A6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C2EB01C-F50D-3247-9A3D-0B4C4AEF1044}" type="datetimeFigureOut">
              <a:rPr lang="en-US" smtClean="0"/>
              <a:pPr>
                <a:defRPr/>
              </a:pPr>
              <a:t>2/23/14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C18DBB-F864-ED44-9D8F-D82BF7F0985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6D14EE7-A80F-9145-ABBA-B6C6B21CC3E2}" type="datetimeFigureOut">
              <a:rPr lang="en-US" smtClean="0"/>
              <a:pPr>
                <a:defRPr/>
              </a:pPr>
              <a:t>2/23/14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F66A73-44A1-1444-852C-13A9232E2FBE}"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16034E-A3F3-E944-BB39-F970389B8315}" type="datetimeFigureOut">
              <a:rPr lang="en-US" smtClean="0"/>
              <a:pPr>
                <a:defRPr/>
              </a:pPr>
              <a:t>2/23/14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6BEAF4-2464-304B-BC93-1155042DC12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FEA85CB7-CBC9-8A46-A497-F788C20DA634}" type="datetimeFigureOut">
              <a:rPr lang="en-US" smtClean="0"/>
              <a:pPr>
                <a:defRPr/>
              </a:pPr>
              <a:t>2/23/14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42CA40D2-30BF-004A-BEB2-BCEDCFC1886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chart" Target="../charts/char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chart" Target="../charts/char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chart" Target="../charts/char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9751" y="1012825"/>
            <a:ext cx="8008442" cy="1814513"/>
          </a:xfrm>
        </p:spPr>
        <p:txBody>
          <a:bodyPr>
            <a:normAutofit fontScale="90000"/>
          </a:bodyPr>
          <a:lstStyle/>
          <a:p>
            <a:pPr eaLnBrk="1" fontAlgn="auto" hangingPunct="1">
              <a:spcAft>
                <a:spcPts val="0"/>
              </a:spcAft>
              <a:defRPr/>
            </a:pPr>
            <a:r>
              <a:rPr lang="en-US" sz="4800" dirty="0" smtClean="0"/>
              <a:t>The BUSINESS CASE FOR single-payer Health care</a:t>
            </a:r>
            <a:endParaRPr lang="en-US" sz="4800" dirty="0">
              <a:ea typeface="+mj-ea"/>
              <a:cs typeface="+mj-cs"/>
            </a:endParaRPr>
          </a:p>
        </p:txBody>
      </p:sp>
      <p:sp>
        <p:nvSpPr>
          <p:cNvPr id="3" name="Subtitle 2"/>
          <p:cNvSpPr>
            <a:spLocks noGrp="1"/>
          </p:cNvSpPr>
          <p:nvPr>
            <p:ph type="subTitle" idx="1"/>
          </p:nvPr>
        </p:nvSpPr>
        <p:spPr>
          <a:xfrm>
            <a:off x="1322388" y="3471862"/>
            <a:ext cx="6499225" cy="2680955"/>
          </a:xfrm>
        </p:spPr>
        <p:txBody>
          <a:bodyPr rtlCol="0">
            <a:noAutofit/>
          </a:bodyPr>
          <a:lstStyle/>
          <a:p>
            <a:pPr eaLnBrk="1" fontAlgn="auto" hangingPunct="1">
              <a:spcAft>
                <a:spcPts val="0"/>
              </a:spcAft>
              <a:buFont typeface="Arial" pitchFamily="34" charset="0"/>
              <a:buNone/>
              <a:defRPr/>
            </a:pPr>
            <a:r>
              <a:rPr lang="en-US" dirty="0" smtClean="0"/>
              <a:t>Stephen B. Kemble, MD</a:t>
            </a:r>
          </a:p>
          <a:p>
            <a:pPr eaLnBrk="1" fontAlgn="auto" hangingPunct="1">
              <a:spcAft>
                <a:spcPts val="0"/>
              </a:spcAft>
              <a:buFont typeface="Arial" pitchFamily="34" charset="0"/>
              <a:buNone/>
              <a:defRPr/>
            </a:pPr>
            <a:r>
              <a:rPr lang="en-US" dirty="0" smtClean="0"/>
              <a:t>Clinical Assistant Professor of Medicine</a:t>
            </a:r>
          </a:p>
          <a:p>
            <a:pPr eaLnBrk="1" fontAlgn="auto" hangingPunct="1">
              <a:spcAft>
                <a:spcPts val="0"/>
              </a:spcAft>
              <a:buFont typeface="Arial" pitchFamily="34" charset="0"/>
              <a:buNone/>
              <a:defRPr/>
            </a:pPr>
            <a:r>
              <a:rPr lang="en-US" dirty="0" smtClean="0"/>
              <a:t>John A. Burns School of Medicine</a:t>
            </a:r>
          </a:p>
          <a:p>
            <a:pPr>
              <a:defRPr/>
            </a:pPr>
            <a:endParaRPr lang="en-US" dirty="0" smtClean="0"/>
          </a:p>
          <a:p>
            <a:pPr>
              <a:defRPr/>
            </a:pPr>
            <a:r>
              <a:rPr lang="en-US" dirty="0" smtClean="0"/>
              <a:t>The </a:t>
            </a:r>
            <a:r>
              <a:rPr lang="en-US" dirty="0"/>
              <a:t>Rotary Club</a:t>
            </a:r>
          </a:p>
          <a:p>
            <a:pPr eaLnBrk="1" fontAlgn="auto" hangingPunct="1">
              <a:spcAft>
                <a:spcPts val="0"/>
              </a:spcAft>
              <a:buFont typeface="Arial" pitchFamily="34" charset="0"/>
              <a:buNone/>
              <a:defRPr/>
            </a:pPr>
            <a:r>
              <a:rPr lang="en-US" dirty="0" smtClean="0"/>
              <a:t>March 11,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Maternal Mortality</a:t>
            </a:r>
            <a:br>
              <a:rPr lang="en-US" sz="4000" dirty="0" smtClean="0"/>
            </a:br>
            <a:r>
              <a:rPr lang="en-US" sz="2200" dirty="0" smtClean="0"/>
              <a:t>Deaths per 100,000 Live Births</a:t>
            </a:r>
            <a:endParaRPr lang="en-US" sz="2200" dirty="0"/>
          </a:p>
        </p:txBody>
      </p:sp>
      <p:graphicFrame>
        <p:nvGraphicFramePr>
          <p:cNvPr id="5" name="Chart 4"/>
          <p:cNvGraphicFramePr/>
          <p:nvPr>
            <p:extLst>
              <p:ext uri="{D42A27DB-BD31-4B8C-83A1-F6EECF244321}">
                <p14:modId xmlns:p14="http://schemas.microsoft.com/office/powerpoint/2010/main" val="3725776664"/>
              </p:ext>
            </p:extLst>
          </p:nvPr>
        </p:nvGraphicFramePr>
        <p:xfrm>
          <a:off x="775230" y="1203990"/>
          <a:ext cx="7999711"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38362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292934"/>
                </a:solidFill>
              </a:rPr>
              <a:t>How Many People </a:t>
            </a:r>
            <a:br>
              <a:rPr lang="en-US" sz="4000" dirty="0" smtClean="0">
                <a:solidFill>
                  <a:srgbClr val="292934"/>
                </a:solidFill>
              </a:rPr>
            </a:br>
            <a:r>
              <a:rPr lang="en-US" sz="4000" dirty="0" smtClean="0">
                <a:solidFill>
                  <a:srgbClr val="292934"/>
                </a:solidFill>
              </a:rPr>
              <a:t>Don’t Have Health Insurance?</a:t>
            </a:r>
            <a:endParaRPr lang="en-US" sz="6600" dirty="0">
              <a:solidFill>
                <a:srgbClr val="292934"/>
              </a:solidFill>
            </a:endParaRPr>
          </a:p>
        </p:txBody>
      </p:sp>
      <p:sp>
        <p:nvSpPr>
          <p:cNvPr id="20" name="Rectangle 19"/>
          <p:cNvSpPr/>
          <p:nvPr/>
        </p:nvSpPr>
        <p:spPr>
          <a:xfrm>
            <a:off x="478262"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Franklin Gothic Medium"/>
                <a:cs typeface="Franklin Gothic Medium"/>
              </a:rPr>
              <a:t>USA </a:t>
            </a:r>
            <a:r>
              <a:rPr lang="en-US" sz="3200" i="1" dirty="0" smtClean="0">
                <a:solidFill>
                  <a:schemeClr val="bg1"/>
                </a:solidFill>
                <a:latin typeface="Franklin Gothic Medium"/>
                <a:cs typeface="Franklin Gothic Medium"/>
              </a:rPr>
              <a:t>with the ACA</a:t>
            </a:r>
          </a:p>
        </p:txBody>
      </p:sp>
      <p:sp>
        <p:nvSpPr>
          <p:cNvPr id="22" name="TextBox 21"/>
          <p:cNvSpPr txBox="1"/>
          <p:nvPr/>
        </p:nvSpPr>
        <p:spPr>
          <a:xfrm>
            <a:off x="0" y="6273443"/>
            <a:ext cx="4475724" cy="307777"/>
          </a:xfrm>
          <a:prstGeom prst="rect">
            <a:avLst/>
          </a:prstGeom>
          <a:noFill/>
        </p:spPr>
        <p:txBody>
          <a:bodyPr wrap="square" rtlCol="0">
            <a:spAutoFit/>
          </a:bodyPr>
          <a:lstStyle/>
          <a:p>
            <a:r>
              <a:rPr lang="en-US" sz="1400" dirty="0" smtClean="0">
                <a:solidFill>
                  <a:srgbClr val="292934"/>
                </a:solidFill>
                <a:latin typeface="Franklin Gothic Book"/>
                <a:cs typeface="Franklin Gothic Book"/>
              </a:rPr>
              <a:t>US Census Bureau, 2012</a:t>
            </a:r>
            <a:endParaRPr lang="en-US" sz="1400" dirty="0">
              <a:solidFill>
                <a:srgbClr val="292934"/>
              </a:solidFill>
              <a:latin typeface="Franklin Gothic Book"/>
              <a:cs typeface="Franklin Gothic Book"/>
            </a:endParaRPr>
          </a:p>
        </p:txBody>
      </p:sp>
      <p:sp>
        <p:nvSpPr>
          <p:cNvPr id="9" name="Rectangle 8"/>
          <p:cNvSpPr/>
          <p:nvPr/>
        </p:nvSpPr>
        <p:spPr>
          <a:xfrm>
            <a:off x="478262" y="2580546"/>
            <a:ext cx="4023360" cy="3131419"/>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9600" dirty="0" smtClean="0">
                <a:solidFill>
                  <a:srgbClr val="292934"/>
                </a:solidFill>
                <a:effectLst>
                  <a:glow rad="63500">
                    <a:schemeClr val="accent4">
                      <a:satMod val="175000"/>
                      <a:alpha val="40000"/>
                    </a:schemeClr>
                  </a:glow>
                </a:effectLst>
                <a:latin typeface="Franklin Gothic Medium"/>
                <a:cs typeface="Franklin Gothic Medium"/>
              </a:rPr>
              <a:t>30 Million</a:t>
            </a:r>
          </a:p>
        </p:txBody>
      </p:sp>
      <p:sp>
        <p:nvSpPr>
          <p:cNvPr id="8" name="Rectangle 7"/>
          <p:cNvSpPr/>
          <p:nvPr/>
        </p:nvSpPr>
        <p:spPr>
          <a:xfrm>
            <a:off x="4706539" y="1675544"/>
            <a:ext cx="4023360" cy="905001"/>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Canada</a:t>
            </a:r>
            <a:endParaRPr lang="en-US" sz="3200" dirty="0">
              <a:latin typeface="Franklin Gothic Medium"/>
              <a:cs typeface="Franklin Gothic Medium"/>
            </a:endParaRPr>
          </a:p>
        </p:txBody>
      </p:sp>
      <p:sp>
        <p:nvSpPr>
          <p:cNvPr id="10" name="Rectangle 9"/>
          <p:cNvSpPr/>
          <p:nvPr/>
        </p:nvSpPr>
        <p:spPr>
          <a:xfrm>
            <a:off x="4706539" y="2580546"/>
            <a:ext cx="4010619" cy="3131420"/>
          </a:xfrm>
          <a:prstGeom prst="rect">
            <a:avLst/>
          </a:prstGeom>
          <a:solidFill>
            <a:srgbClr val="EBF1DD"/>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23900" dirty="0" smtClean="0">
                <a:solidFill>
                  <a:srgbClr val="003300"/>
                </a:solidFill>
                <a:effectLst>
                  <a:glow rad="139700">
                    <a:schemeClr val="accent5">
                      <a:satMod val="175000"/>
                      <a:alpha val="40000"/>
                    </a:schemeClr>
                  </a:glow>
                </a:effectLst>
                <a:latin typeface="Franklin Gothic Medium"/>
                <a:cs typeface="Franklin Gothic Medium"/>
              </a:rPr>
              <a:t>0</a:t>
            </a:r>
            <a:endParaRPr lang="en-US" sz="23900" dirty="0">
              <a:solidFill>
                <a:srgbClr val="003300"/>
              </a:solidFill>
              <a:effectLst>
                <a:glow rad="139700">
                  <a:schemeClr val="accent5">
                    <a:satMod val="175000"/>
                    <a:alpha val="40000"/>
                  </a:schemeClr>
                </a:glow>
              </a:effectLst>
              <a:latin typeface="Franklin Gothic Medium"/>
              <a:cs typeface="Franklin Gothic Medium"/>
            </a:endParaRPr>
          </a:p>
        </p:txBody>
      </p:sp>
    </p:spTree>
    <p:extLst>
      <p:ext uri="{BB962C8B-B14F-4D97-AF65-F5344CB8AC3E}">
        <p14:creationId xmlns:p14="http://schemas.microsoft.com/office/powerpoint/2010/main" val="5591271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2934"/>
                </a:solidFill>
              </a:rPr>
              <a:t>How Many People Go Without </a:t>
            </a:r>
            <a:br>
              <a:rPr lang="en-US" sz="3600" dirty="0" smtClean="0">
                <a:solidFill>
                  <a:srgbClr val="292934"/>
                </a:solidFill>
              </a:rPr>
            </a:br>
            <a:r>
              <a:rPr lang="en-US" sz="3600" dirty="0" smtClean="0">
                <a:solidFill>
                  <a:srgbClr val="292934"/>
                </a:solidFill>
              </a:rPr>
              <a:t>Some Medical Care Because of Cost?</a:t>
            </a:r>
            <a:endParaRPr lang="en-US" sz="6600" dirty="0">
              <a:solidFill>
                <a:srgbClr val="292934"/>
              </a:solidFill>
            </a:endParaRPr>
          </a:p>
        </p:txBody>
      </p:sp>
      <p:sp>
        <p:nvSpPr>
          <p:cNvPr id="20" name="Rectangle 19"/>
          <p:cNvSpPr/>
          <p:nvPr/>
        </p:nvSpPr>
        <p:spPr>
          <a:xfrm>
            <a:off x="478262"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FF"/>
                </a:solidFill>
                <a:latin typeface="Franklin Gothic Medium"/>
                <a:cs typeface="Franklin Gothic Medium"/>
              </a:rPr>
              <a:t>USA</a:t>
            </a:r>
          </a:p>
        </p:txBody>
      </p:sp>
      <p:sp>
        <p:nvSpPr>
          <p:cNvPr id="22" name="TextBox 21"/>
          <p:cNvSpPr txBox="1"/>
          <p:nvPr/>
        </p:nvSpPr>
        <p:spPr>
          <a:xfrm>
            <a:off x="0" y="6273443"/>
            <a:ext cx="4475724" cy="307777"/>
          </a:xfrm>
          <a:prstGeom prst="rect">
            <a:avLst/>
          </a:prstGeom>
          <a:noFill/>
        </p:spPr>
        <p:txBody>
          <a:bodyPr wrap="square" rtlCol="0">
            <a:spAutoFit/>
          </a:bodyPr>
          <a:lstStyle/>
          <a:p>
            <a:r>
              <a:rPr lang="en-US" sz="1400" dirty="0">
                <a:solidFill>
                  <a:srgbClr val="292934"/>
                </a:solidFill>
                <a:latin typeface="Franklin Gothic Book"/>
                <a:cs typeface="Franklin Gothic Book"/>
              </a:rPr>
              <a:t>Commonwealth Fund, Schoen 2007</a:t>
            </a:r>
          </a:p>
        </p:txBody>
      </p:sp>
      <p:sp>
        <p:nvSpPr>
          <p:cNvPr id="9" name="Rectangle 8"/>
          <p:cNvSpPr/>
          <p:nvPr/>
        </p:nvSpPr>
        <p:spPr>
          <a:xfrm>
            <a:off x="478262" y="2580546"/>
            <a:ext cx="4023360" cy="3131419"/>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8000" dirty="0" smtClean="0">
                <a:solidFill>
                  <a:srgbClr val="292934"/>
                </a:solidFill>
                <a:effectLst>
                  <a:glow rad="63500">
                    <a:schemeClr val="accent4">
                      <a:satMod val="175000"/>
                      <a:alpha val="40000"/>
                    </a:schemeClr>
                  </a:glow>
                </a:effectLst>
                <a:latin typeface="Franklin Gothic Medium"/>
                <a:cs typeface="Franklin Gothic Medium"/>
              </a:rPr>
              <a:t>115 Million</a:t>
            </a:r>
          </a:p>
        </p:txBody>
      </p:sp>
      <p:sp>
        <p:nvSpPr>
          <p:cNvPr id="11" name="Rectangle 10"/>
          <p:cNvSpPr/>
          <p:nvPr/>
        </p:nvSpPr>
        <p:spPr>
          <a:xfrm>
            <a:off x="4706539"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Canada</a:t>
            </a:r>
            <a:endParaRPr lang="en-US" sz="3200" dirty="0">
              <a:latin typeface="Franklin Gothic Medium"/>
              <a:cs typeface="Franklin Gothic Medium"/>
            </a:endParaRPr>
          </a:p>
        </p:txBody>
      </p:sp>
      <p:sp>
        <p:nvSpPr>
          <p:cNvPr id="12" name="Rectangle 11"/>
          <p:cNvSpPr/>
          <p:nvPr/>
        </p:nvSpPr>
        <p:spPr>
          <a:xfrm>
            <a:off x="4706539" y="2575573"/>
            <a:ext cx="4010619" cy="3136392"/>
          </a:xfrm>
          <a:prstGeom prst="rect">
            <a:avLst/>
          </a:prstGeom>
          <a:solidFill>
            <a:srgbClr val="EBF1DD"/>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23900" dirty="0" smtClean="0">
                <a:solidFill>
                  <a:srgbClr val="003300"/>
                </a:solidFill>
                <a:effectLst>
                  <a:glow rad="139700">
                    <a:schemeClr val="accent5">
                      <a:satMod val="175000"/>
                      <a:alpha val="40000"/>
                    </a:schemeClr>
                  </a:glow>
                </a:effectLst>
                <a:latin typeface="Franklin Gothic Medium"/>
                <a:cs typeface="Franklin Gothic Medium"/>
              </a:rPr>
              <a:t>0</a:t>
            </a:r>
            <a:endParaRPr lang="en-US" sz="23900" dirty="0">
              <a:solidFill>
                <a:srgbClr val="003300"/>
              </a:solidFill>
              <a:effectLst>
                <a:glow rad="139700">
                  <a:schemeClr val="accent5">
                    <a:satMod val="175000"/>
                    <a:alpha val="40000"/>
                  </a:schemeClr>
                </a:glow>
              </a:effectLst>
              <a:latin typeface="Franklin Gothic Medium"/>
              <a:cs typeface="Franklin Gothic Medium"/>
            </a:endParaRPr>
          </a:p>
        </p:txBody>
      </p:sp>
    </p:spTree>
    <p:extLst>
      <p:ext uri="{BB962C8B-B14F-4D97-AF65-F5344CB8AC3E}">
        <p14:creationId xmlns:p14="http://schemas.microsoft.com/office/powerpoint/2010/main" val="41896425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People Die Each Year </a:t>
            </a:r>
            <a:br>
              <a:rPr lang="en-US" dirty="0" smtClean="0"/>
            </a:br>
            <a:r>
              <a:rPr lang="en-US" dirty="0" smtClean="0"/>
              <a:t>From Not Having Insurance?</a:t>
            </a:r>
            <a:endParaRPr lang="en-US" dirty="0"/>
          </a:p>
        </p:txBody>
      </p:sp>
      <p:sp>
        <p:nvSpPr>
          <p:cNvPr id="19" name="Rectangle 18"/>
          <p:cNvSpPr/>
          <p:nvPr/>
        </p:nvSpPr>
        <p:spPr>
          <a:xfrm>
            <a:off x="4706539"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Canada</a:t>
            </a:r>
            <a:endParaRPr lang="en-US" sz="3200" dirty="0">
              <a:latin typeface="Franklin Gothic Medium"/>
              <a:cs typeface="Franklin Gothic Medium"/>
            </a:endParaRPr>
          </a:p>
        </p:txBody>
      </p:sp>
      <p:sp>
        <p:nvSpPr>
          <p:cNvPr id="20" name="Rectangle 19"/>
          <p:cNvSpPr/>
          <p:nvPr/>
        </p:nvSpPr>
        <p:spPr>
          <a:xfrm>
            <a:off x="478262"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USA</a:t>
            </a:r>
          </a:p>
        </p:txBody>
      </p:sp>
      <p:sp>
        <p:nvSpPr>
          <p:cNvPr id="22" name="TextBox 21"/>
          <p:cNvSpPr txBox="1"/>
          <p:nvPr/>
        </p:nvSpPr>
        <p:spPr>
          <a:xfrm>
            <a:off x="0" y="6056192"/>
            <a:ext cx="4475724" cy="738664"/>
          </a:xfrm>
          <a:prstGeom prst="rect">
            <a:avLst/>
          </a:prstGeom>
          <a:noFill/>
        </p:spPr>
        <p:txBody>
          <a:bodyPr wrap="square" rtlCol="0">
            <a:spAutoFit/>
          </a:bodyPr>
          <a:lstStyle/>
          <a:p>
            <a:r>
              <a:rPr lang="en-US" sz="1400" dirty="0" err="1">
                <a:solidFill>
                  <a:srgbClr val="292934"/>
                </a:solidFill>
                <a:latin typeface="Franklin Gothic Book"/>
                <a:cs typeface="Franklin Gothic Book"/>
              </a:rPr>
              <a:t>Wilper</a:t>
            </a:r>
            <a:r>
              <a:rPr lang="en-US" sz="1400" dirty="0">
                <a:solidFill>
                  <a:srgbClr val="292934"/>
                </a:solidFill>
                <a:latin typeface="Franklin Gothic Book"/>
                <a:cs typeface="Franklin Gothic Book"/>
              </a:rPr>
              <a:t>, et al “Health Insurance and Mortality in U.S. Adults,” American Journal of Public Health; </a:t>
            </a:r>
            <a:endParaRPr lang="en-US" sz="1400" dirty="0" smtClean="0">
              <a:solidFill>
                <a:srgbClr val="292934"/>
              </a:solidFill>
              <a:latin typeface="Franklin Gothic Book"/>
              <a:cs typeface="Franklin Gothic Book"/>
            </a:endParaRPr>
          </a:p>
          <a:p>
            <a:r>
              <a:rPr lang="en-US" sz="1400" dirty="0" smtClean="0">
                <a:solidFill>
                  <a:srgbClr val="292934"/>
                </a:solidFill>
                <a:latin typeface="Franklin Gothic Book"/>
                <a:cs typeface="Franklin Gothic Book"/>
              </a:rPr>
              <a:t>Vol</a:t>
            </a:r>
            <a:r>
              <a:rPr lang="en-US" sz="1400" dirty="0">
                <a:solidFill>
                  <a:srgbClr val="292934"/>
                </a:solidFill>
                <a:latin typeface="Franklin Gothic Book"/>
                <a:cs typeface="Franklin Gothic Book"/>
              </a:rPr>
              <a:t>. 99, Issue 12, Dec 2009</a:t>
            </a:r>
          </a:p>
        </p:txBody>
      </p:sp>
      <p:sp>
        <p:nvSpPr>
          <p:cNvPr id="9" name="Rectangle 8"/>
          <p:cNvSpPr/>
          <p:nvPr/>
        </p:nvSpPr>
        <p:spPr>
          <a:xfrm>
            <a:off x="478262" y="2580546"/>
            <a:ext cx="4023360" cy="3131419"/>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chemeClr val="tx1"/>
                </a:solidFill>
                <a:effectLst>
                  <a:glow rad="101600">
                    <a:schemeClr val="accent4">
                      <a:satMod val="175000"/>
                      <a:alpha val="40000"/>
                    </a:schemeClr>
                  </a:glow>
                </a:effectLst>
                <a:latin typeface="Franklin Gothic Medium"/>
                <a:cs typeface="Franklin Gothic Medium"/>
              </a:rPr>
              <a:t>45,000</a:t>
            </a:r>
            <a:endParaRPr lang="en-US" sz="8800" dirty="0">
              <a:solidFill>
                <a:schemeClr val="tx1"/>
              </a:solidFill>
              <a:effectLst>
                <a:glow rad="101600">
                  <a:schemeClr val="accent4">
                    <a:satMod val="175000"/>
                    <a:alpha val="40000"/>
                  </a:schemeClr>
                </a:glow>
              </a:effectLst>
              <a:latin typeface="Franklin Gothic Medium"/>
              <a:cs typeface="Franklin Gothic Medium"/>
            </a:endParaRPr>
          </a:p>
        </p:txBody>
      </p:sp>
      <p:sp>
        <p:nvSpPr>
          <p:cNvPr id="4" name="Rectangle 3"/>
          <p:cNvSpPr/>
          <p:nvPr/>
        </p:nvSpPr>
        <p:spPr>
          <a:xfrm>
            <a:off x="4706539" y="2575573"/>
            <a:ext cx="4010619" cy="3136392"/>
          </a:xfrm>
          <a:prstGeom prst="rect">
            <a:avLst/>
          </a:prstGeom>
          <a:solidFill>
            <a:srgbClr val="EBF1DD"/>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23900" dirty="0" smtClean="0">
                <a:solidFill>
                  <a:srgbClr val="003300"/>
                </a:solidFill>
                <a:effectLst>
                  <a:glow rad="139700">
                    <a:schemeClr val="accent5">
                      <a:satMod val="175000"/>
                      <a:alpha val="40000"/>
                    </a:schemeClr>
                  </a:glow>
                </a:effectLst>
                <a:latin typeface="Franklin Gothic Medium"/>
                <a:cs typeface="Franklin Gothic Medium"/>
              </a:rPr>
              <a:t>0</a:t>
            </a:r>
            <a:endParaRPr lang="en-US" sz="23900" dirty="0">
              <a:solidFill>
                <a:srgbClr val="003300"/>
              </a:solidFill>
              <a:effectLst>
                <a:glow rad="139700">
                  <a:schemeClr val="accent5">
                    <a:satMod val="175000"/>
                    <a:alpha val="40000"/>
                  </a:schemeClr>
                </a:glow>
              </a:effectLst>
              <a:latin typeface="Franklin Gothic Medium"/>
              <a:cs typeface="Franklin Gothic Medium"/>
            </a:endParaRPr>
          </a:p>
        </p:txBody>
      </p:sp>
    </p:spTree>
    <p:extLst>
      <p:ext uri="{BB962C8B-B14F-4D97-AF65-F5344CB8AC3E}">
        <p14:creationId xmlns:p14="http://schemas.microsoft.com/office/powerpoint/2010/main" val="10096496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How Many People Are Involved in Medical Bankruptcies Each Year?</a:t>
            </a:r>
            <a:endParaRPr lang="en-US" sz="6600" dirty="0"/>
          </a:p>
        </p:txBody>
      </p:sp>
      <p:sp>
        <p:nvSpPr>
          <p:cNvPr id="19" name="Rectangle 18"/>
          <p:cNvSpPr/>
          <p:nvPr/>
        </p:nvSpPr>
        <p:spPr>
          <a:xfrm>
            <a:off x="4706539" y="1741713"/>
            <a:ext cx="4023360" cy="711594"/>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Canada</a:t>
            </a:r>
            <a:endParaRPr lang="en-US" sz="3200" dirty="0">
              <a:latin typeface="Franklin Gothic Medium"/>
              <a:cs typeface="Franklin Gothic Medium"/>
            </a:endParaRPr>
          </a:p>
        </p:txBody>
      </p:sp>
      <p:sp>
        <p:nvSpPr>
          <p:cNvPr id="20" name="Rectangle 19"/>
          <p:cNvSpPr/>
          <p:nvPr/>
        </p:nvSpPr>
        <p:spPr>
          <a:xfrm>
            <a:off x="478262" y="1741713"/>
            <a:ext cx="4023360" cy="711593"/>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USA</a:t>
            </a:r>
          </a:p>
        </p:txBody>
      </p:sp>
      <p:sp>
        <p:nvSpPr>
          <p:cNvPr id="9" name="Rectangle 8"/>
          <p:cNvSpPr/>
          <p:nvPr/>
        </p:nvSpPr>
        <p:spPr>
          <a:xfrm>
            <a:off x="478262" y="2443909"/>
            <a:ext cx="4023360" cy="3307377"/>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US" sz="8000" dirty="0" smtClean="0">
                <a:solidFill>
                  <a:schemeClr val="tx1"/>
                </a:solidFill>
                <a:effectLst>
                  <a:glow rad="63500">
                    <a:schemeClr val="accent4">
                      <a:satMod val="175000"/>
                      <a:alpha val="40000"/>
                    </a:schemeClr>
                  </a:glow>
                </a:effectLst>
                <a:latin typeface="Franklin Gothic Medium"/>
                <a:cs typeface="Franklin Gothic Medium"/>
              </a:rPr>
              <a:t>2 Million</a:t>
            </a:r>
          </a:p>
          <a:p>
            <a:pPr algn="ctr">
              <a:lnSpc>
                <a:spcPct val="90000"/>
              </a:lnSpc>
            </a:pPr>
            <a:r>
              <a:rPr lang="en-US" sz="2000" dirty="0" smtClean="0">
                <a:solidFill>
                  <a:schemeClr val="tx1"/>
                </a:solidFill>
                <a:latin typeface="Franklin Gothic Book"/>
                <a:cs typeface="Franklin Gothic Book"/>
              </a:rPr>
              <a:t>62% of Americans</a:t>
            </a:r>
            <a:r>
              <a:rPr lang="en-US" sz="2000" dirty="0">
                <a:solidFill>
                  <a:schemeClr val="tx1"/>
                </a:solidFill>
                <a:latin typeface="Franklin Gothic Book"/>
                <a:cs typeface="Franklin Gothic Book"/>
              </a:rPr>
              <a:t> </a:t>
            </a:r>
            <a:r>
              <a:rPr lang="en-US" sz="2000" dirty="0" smtClean="0">
                <a:solidFill>
                  <a:schemeClr val="tx1"/>
                </a:solidFill>
                <a:latin typeface="Franklin Gothic Book"/>
                <a:cs typeface="Franklin Gothic Book"/>
              </a:rPr>
              <a:t>file cases </a:t>
            </a:r>
          </a:p>
          <a:p>
            <a:pPr algn="ctr">
              <a:lnSpc>
                <a:spcPct val="90000"/>
              </a:lnSpc>
            </a:pPr>
            <a:r>
              <a:rPr lang="en-US" sz="2000" dirty="0" smtClean="0">
                <a:solidFill>
                  <a:schemeClr val="tx1"/>
                </a:solidFill>
                <a:latin typeface="Franklin Gothic Book"/>
                <a:cs typeface="Franklin Gothic Book"/>
              </a:rPr>
              <a:t>866,000 total cases </a:t>
            </a:r>
          </a:p>
          <a:p>
            <a:pPr algn="ctr">
              <a:lnSpc>
                <a:spcPct val="90000"/>
              </a:lnSpc>
            </a:pPr>
            <a:r>
              <a:rPr lang="en-US" sz="2000" dirty="0" smtClean="0">
                <a:solidFill>
                  <a:schemeClr val="tx1"/>
                </a:solidFill>
                <a:latin typeface="Franklin Gothic Book"/>
                <a:cs typeface="Franklin Gothic Book"/>
              </a:rPr>
              <a:t>affecting 2 million Americans</a:t>
            </a:r>
            <a:endParaRPr lang="en-US" sz="2000" dirty="0">
              <a:solidFill>
                <a:schemeClr val="tx1"/>
              </a:solidFill>
              <a:latin typeface="Franklin Gothic Book"/>
              <a:cs typeface="Franklin Gothic Book"/>
            </a:endParaRPr>
          </a:p>
          <a:p>
            <a:pPr algn="ctr">
              <a:lnSpc>
                <a:spcPct val="90000"/>
              </a:lnSpc>
            </a:pPr>
            <a:endParaRPr lang="en-US" sz="2000" dirty="0" smtClean="0">
              <a:solidFill>
                <a:schemeClr val="tx1"/>
              </a:solidFill>
              <a:latin typeface="Franklin Gothic Medium"/>
              <a:cs typeface="Franklin Gothic Medium"/>
            </a:endParaRPr>
          </a:p>
          <a:p>
            <a:pPr algn="ctr">
              <a:lnSpc>
                <a:spcPct val="80000"/>
              </a:lnSpc>
            </a:pPr>
            <a:r>
              <a:rPr lang="en-US" sz="2400" dirty="0" smtClean="0">
                <a:solidFill>
                  <a:schemeClr val="tx1"/>
                </a:solidFill>
                <a:latin typeface="Franklin Gothic Medium"/>
                <a:cs typeface="Franklin Gothic Medium"/>
              </a:rPr>
              <a:t>Excludes those too poor to declare bankruptcy</a:t>
            </a:r>
            <a:endParaRPr lang="en-US" sz="2400" dirty="0">
              <a:solidFill>
                <a:schemeClr val="tx1"/>
              </a:solidFill>
              <a:latin typeface="Franklin Gothic Medium"/>
              <a:cs typeface="Franklin Gothic Medium"/>
            </a:endParaRPr>
          </a:p>
          <a:p>
            <a:pPr algn="ctr">
              <a:lnSpc>
                <a:spcPct val="80000"/>
              </a:lnSpc>
            </a:pPr>
            <a:endParaRPr lang="en-US" sz="2000" dirty="0" smtClean="0">
              <a:solidFill>
                <a:schemeClr val="tx1"/>
              </a:solidFill>
              <a:effectLst>
                <a:glow rad="63500">
                  <a:schemeClr val="accent4">
                    <a:satMod val="175000"/>
                    <a:alpha val="40000"/>
                  </a:schemeClr>
                </a:glow>
              </a:effectLst>
              <a:latin typeface="Franklin Gothic Medium"/>
              <a:cs typeface="Franklin Gothic Medium"/>
            </a:endParaRPr>
          </a:p>
        </p:txBody>
      </p:sp>
      <p:sp>
        <p:nvSpPr>
          <p:cNvPr id="4" name="Rectangle 3"/>
          <p:cNvSpPr/>
          <p:nvPr/>
        </p:nvSpPr>
        <p:spPr>
          <a:xfrm>
            <a:off x="4706539" y="2438936"/>
            <a:ext cx="4010619" cy="3312350"/>
          </a:xfrm>
          <a:prstGeom prst="rect">
            <a:avLst/>
          </a:prstGeom>
          <a:solidFill>
            <a:srgbClr val="EBF1DD"/>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23900" dirty="0" smtClean="0">
                <a:solidFill>
                  <a:srgbClr val="003300"/>
                </a:solidFill>
                <a:effectLst>
                  <a:glow rad="139700">
                    <a:schemeClr val="accent5">
                      <a:satMod val="175000"/>
                      <a:alpha val="40000"/>
                    </a:schemeClr>
                  </a:glow>
                </a:effectLst>
                <a:latin typeface="Franklin Gothic Medium"/>
                <a:cs typeface="Franklin Gothic Medium"/>
              </a:rPr>
              <a:t>0</a:t>
            </a:r>
            <a:endParaRPr lang="en-US" sz="23900" dirty="0">
              <a:solidFill>
                <a:srgbClr val="003300"/>
              </a:solidFill>
              <a:effectLst>
                <a:glow rad="139700">
                  <a:schemeClr val="accent5">
                    <a:satMod val="175000"/>
                    <a:alpha val="40000"/>
                  </a:schemeClr>
                </a:glow>
              </a:effectLst>
              <a:latin typeface="Franklin Gothic Medium"/>
              <a:cs typeface="Franklin Gothic Medium"/>
            </a:endParaRPr>
          </a:p>
        </p:txBody>
      </p:sp>
      <p:sp>
        <p:nvSpPr>
          <p:cNvPr id="8" name="TextBox 7"/>
          <p:cNvSpPr txBox="1"/>
          <p:nvPr/>
        </p:nvSpPr>
        <p:spPr>
          <a:xfrm>
            <a:off x="0" y="6268637"/>
            <a:ext cx="5249336" cy="307777"/>
          </a:xfrm>
          <a:prstGeom prst="rect">
            <a:avLst/>
          </a:prstGeom>
          <a:noFill/>
        </p:spPr>
        <p:txBody>
          <a:bodyPr wrap="square" rtlCol="0" anchor="ctr">
            <a:spAutoFit/>
          </a:bodyPr>
          <a:lstStyle/>
          <a:p>
            <a:r>
              <a:rPr lang="en-US" sz="1400" dirty="0" smtClean="0">
                <a:latin typeface="Franklin Gothic Book" pitchFamily="34" charset="0"/>
              </a:rPr>
              <a:t>Source: Himmelstein et al. Am J Med: August, 2009</a:t>
            </a:r>
            <a:endParaRPr lang="en-US" sz="1400" dirty="0">
              <a:latin typeface="Franklin Gothic Book" pitchFamily="34" charset="0"/>
            </a:endParaRPr>
          </a:p>
        </p:txBody>
      </p:sp>
    </p:spTree>
    <p:extLst>
      <p:ext uri="{BB962C8B-B14F-4D97-AF65-F5344CB8AC3E}">
        <p14:creationId xmlns:p14="http://schemas.microsoft.com/office/powerpoint/2010/main" val="42730766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4934413"/>
          </a:xfrm>
        </p:spPr>
        <p:txBody>
          <a:bodyPr>
            <a:normAutofit/>
          </a:bodyPr>
          <a:lstStyle/>
          <a:p>
            <a:r>
              <a:rPr lang="en-US" sz="4400" dirty="0" smtClean="0"/>
              <a:t>What costs us so much more?</a:t>
            </a:r>
            <a:br>
              <a:rPr lang="en-US" sz="4400" dirty="0" smtClean="0"/>
            </a:br>
            <a:r>
              <a:rPr lang="en-US" sz="4400" dirty="0"/>
              <a:t/>
            </a:r>
            <a:br>
              <a:rPr lang="en-US" sz="4400" dirty="0"/>
            </a:br>
            <a:r>
              <a:rPr lang="en-US" sz="4400" dirty="0" smtClean="0"/>
              <a:t>Are we utilizing too much care?</a:t>
            </a:r>
            <a:endParaRPr lang="en-US" sz="4400" dirty="0"/>
          </a:p>
        </p:txBody>
      </p:sp>
    </p:spTree>
    <p:extLst>
      <p:ext uri="{BB962C8B-B14F-4D97-AF65-F5344CB8AC3E}">
        <p14:creationId xmlns:p14="http://schemas.microsoft.com/office/powerpoint/2010/main" val="21698087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Hospital Inpatient Days per Capita</a:t>
            </a:r>
            <a:endParaRPr lang="en-US" sz="2200" dirty="0"/>
          </a:p>
        </p:txBody>
      </p:sp>
      <p:graphicFrame>
        <p:nvGraphicFramePr>
          <p:cNvPr id="5" name="Chart 4"/>
          <p:cNvGraphicFramePr/>
          <p:nvPr>
            <p:extLst>
              <p:ext uri="{D42A27DB-BD31-4B8C-83A1-F6EECF244321}">
                <p14:modId xmlns:p14="http://schemas.microsoft.com/office/powerpoint/2010/main" val="2359021156"/>
              </p:ext>
            </p:extLst>
          </p:nvPr>
        </p:nvGraphicFramePr>
        <p:xfrm>
          <a:off x="387616" y="1203990"/>
          <a:ext cx="8387326"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17268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a:t>
            </a:r>
            <a:r>
              <a:rPr lang="en-US" sz="1600" dirty="0">
                <a:solidFill>
                  <a:srgbClr val="292934"/>
                </a:solidFill>
                <a:latin typeface="Franklin Gothic Book" pitchFamily="34" charset="0"/>
              </a:rPr>
              <a:t>3</a:t>
            </a:r>
            <a:endParaRPr lang="en-US" sz="1600" dirty="0" smtClean="0">
              <a:solidFill>
                <a:srgbClr val="292934"/>
              </a:solidFill>
              <a:latin typeface="Franklin Gothic Book" pitchFamily="34" charset="0"/>
            </a:endParaRPr>
          </a:p>
        </p:txBody>
      </p:sp>
      <p:sp>
        <p:nvSpPr>
          <p:cNvPr id="2" name="Title 1"/>
          <p:cNvSpPr>
            <a:spLocks noGrp="1"/>
          </p:cNvSpPr>
          <p:nvPr>
            <p:ph type="title"/>
          </p:nvPr>
        </p:nvSpPr>
        <p:spPr>
          <a:xfrm>
            <a:off x="0" y="171898"/>
            <a:ext cx="9144000" cy="1143000"/>
          </a:xfrm>
        </p:spPr>
        <p:txBody>
          <a:bodyPr>
            <a:normAutofit/>
          </a:bodyPr>
          <a:lstStyle/>
          <a:p>
            <a:r>
              <a:rPr lang="en-US" sz="4000" dirty="0" smtClean="0"/>
              <a:t>Physician Visits per Capita</a:t>
            </a:r>
            <a:endParaRPr lang="en-US" sz="2200" dirty="0"/>
          </a:p>
        </p:txBody>
      </p:sp>
      <p:graphicFrame>
        <p:nvGraphicFramePr>
          <p:cNvPr id="5" name="Chart 4"/>
          <p:cNvGraphicFramePr/>
          <p:nvPr>
            <p:extLst>
              <p:ext uri="{D42A27DB-BD31-4B8C-83A1-F6EECF244321}">
                <p14:modId xmlns:p14="http://schemas.microsoft.com/office/powerpoint/2010/main" val="894132363"/>
              </p:ext>
            </p:extLst>
          </p:nvPr>
        </p:nvGraphicFramePr>
        <p:xfrm>
          <a:off x="387616" y="1203990"/>
          <a:ext cx="8387326" cy="47582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5706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4934413"/>
          </a:xfrm>
        </p:spPr>
        <p:txBody>
          <a:bodyPr>
            <a:normAutofit/>
          </a:bodyPr>
          <a:lstStyle/>
          <a:p>
            <a:r>
              <a:rPr lang="en-US" sz="4400" dirty="0" smtClean="0"/>
              <a:t>Is it “moral </a:t>
            </a:r>
            <a:r>
              <a:rPr lang="en-US" sz="4400" dirty="0"/>
              <a:t>h</a:t>
            </a:r>
            <a:r>
              <a:rPr lang="en-US" sz="4400" dirty="0" smtClean="0"/>
              <a:t>azard”</a:t>
            </a:r>
            <a:r>
              <a:rPr lang="en-US" sz="4400" dirty="0"/>
              <a:t> </a:t>
            </a:r>
            <a:r>
              <a:rPr lang="en-US" sz="4400" dirty="0" smtClean="0"/>
              <a:t>because patients don’t have enough “skin in the game?”</a:t>
            </a:r>
            <a:endParaRPr lang="en-US" sz="4400" dirty="0"/>
          </a:p>
        </p:txBody>
      </p:sp>
    </p:spTree>
    <p:extLst>
      <p:ext uri="{BB962C8B-B14F-4D97-AF65-F5344CB8AC3E}">
        <p14:creationId xmlns:p14="http://schemas.microsoft.com/office/powerpoint/2010/main" val="230186091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12956"/>
          </a:xfrm>
        </p:spPr>
        <p:txBody>
          <a:bodyPr>
            <a:normAutofit/>
          </a:bodyPr>
          <a:lstStyle/>
          <a:p>
            <a:r>
              <a:rPr lang="en-US" dirty="0" smtClean="0"/>
              <a:t>Deductibles Are Rapidly Increasing</a:t>
            </a:r>
            <a:endParaRPr lang="en-US" dirty="0"/>
          </a:p>
        </p:txBody>
      </p:sp>
      <p:graphicFrame>
        <p:nvGraphicFramePr>
          <p:cNvPr id="3" name="Chart 2"/>
          <p:cNvGraphicFramePr/>
          <p:nvPr>
            <p:extLst>
              <p:ext uri="{D42A27DB-BD31-4B8C-83A1-F6EECF244321}">
                <p14:modId xmlns:p14="http://schemas.microsoft.com/office/powerpoint/2010/main" val="1167574091"/>
              </p:ext>
            </p:extLst>
          </p:nvPr>
        </p:nvGraphicFramePr>
        <p:xfrm>
          <a:off x="1677623" y="1524000"/>
          <a:ext cx="7250749" cy="474996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720094" y="6273962"/>
            <a:ext cx="4423905" cy="276999"/>
          </a:xfrm>
          <a:prstGeom prst="rect">
            <a:avLst/>
          </a:prstGeom>
          <a:noFill/>
        </p:spPr>
        <p:txBody>
          <a:bodyPr wrap="square" rtlCol="0">
            <a:spAutoFit/>
          </a:bodyPr>
          <a:lstStyle/>
          <a:p>
            <a:pPr algn="r"/>
            <a:r>
              <a:rPr lang="en-US" sz="1200" dirty="0" smtClean="0">
                <a:solidFill>
                  <a:srgbClr val="292934"/>
                </a:solidFill>
                <a:latin typeface="Franklin Gothic Book"/>
                <a:cs typeface="Franklin Gothic Book"/>
              </a:rPr>
              <a:t>Kaiser/HRET Survey of Employer-Sponsored Benefits, 2013</a:t>
            </a:r>
            <a:endParaRPr lang="en-US" sz="1200" dirty="0">
              <a:solidFill>
                <a:srgbClr val="292934"/>
              </a:solidFill>
              <a:latin typeface="Franklin Gothic Book"/>
              <a:cs typeface="Franklin Gothic Book"/>
            </a:endParaRPr>
          </a:p>
        </p:txBody>
      </p:sp>
      <p:sp>
        <p:nvSpPr>
          <p:cNvPr id="9" name="TextBox 8"/>
          <p:cNvSpPr txBox="1"/>
          <p:nvPr/>
        </p:nvSpPr>
        <p:spPr>
          <a:xfrm>
            <a:off x="0" y="2037617"/>
            <a:ext cx="1668146" cy="1323439"/>
          </a:xfrm>
          <a:prstGeom prst="rect">
            <a:avLst/>
          </a:prstGeom>
          <a:noFill/>
        </p:spPr>
        <p:txBody>
          <a:bodyPr wrap="square" rtlCol="0">
            <a:spAutoFit/>
          </a:bodyPr>
          <a:lstStyle/>
          <a:p>
            <a:r>
              <a:rPr lang="en-US" sz="2000" dirty="0" smtClean="0">
                <a:latin typeface="Franklin Gothic Book"/>
                <a:cs typeface="Franklin Gothic Book"/>
              </a:rPr>
              <a:t>Percent of workers with deductibles </a:t>
            </a:r>
          </a:p>
          <a:p>
            <a:r>
              <a:rPr lang="en-US" sz="2000" u="sng" dirty="0" smtClean="0">
                <a:latin typeface="Franklin Gothic Book"/>
                <a:cs typeface="Franklin Gothic Book"/>
              </a:rPr>
              <a:t>&gt;</a:t>
            </a:r>
            <a:r>
              <a:rPr lang="en-US" sz="2000" dirty="0" smtClean="0">
                <a:latin typeface="Franklin Gothic Book"/>
                <a:cs typeface="Franklin Gothic Book"/>
              </a:rPr>
              <a:t>$1,000</a:t>
            </a:r>
            <a:endParaRPr lang="en-US" sz="2000" dirty="0">
              <a:latin typeface="Franklin Gothic Book"/>
              <a:cs typeface="Franklin Gothic Book"/>
            </a:endParaRPr>
          </a:p>
        </p:txBody>
      </p:sp>
    </p:spTree>
    <p:extLst>
      <p:ext uri="{BB962C8B-B14F-4D97-AF65-F5344CB8AC3E}">
        <p14:creationId xmlns:p14="http://schemas.microsoft.com/office/powerpoint/2010/main" val="201172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sz="2800" dirty="0" smtClean="0"/>
              <a:t>No financial conflicts of interest to disclose.</a:t>
            </a:r>
          </a:p>
          <a:p>
            <a:r>
              <a:rPr lang="en-US" sz="2800" dirty="0" smtClean="0"/>
              <a:t>I receive no money whatsoever for any of my involvement in health care reform and health policy activities.</a:t>
            </a:r>
            <a:endParaRPr lang="en-US" sz="2800" dirty="0"/>
          </a:p>
        </p:txBody>
      </p:sp>
    </p:spTree>
    <p:extLst>
      <p:ext uri="{BB962C8B-B14F-4D97-AF65-F5344CB8AC3E}">
        <p14:creationId xmlns:p14="http://schemas.microsoft.com/office/powerpoint/2010/main" val="40970706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099360"/>
            <a:ext cx="5177135" cy="646331"/>
          </a:xfrm>
          <a:prstGeom prst="rect">
            <a:avLst/>
          </a:prstGeom>
          <a:noFill/>
        </p:spPr>
        <p:txBody>
          <a:bodyPr wrap="square" rtlCol="0" anchor="ctr">
            <a:spAutoFit/>
          </a:bodyPr>
          <a:lstStyle/>
          <a:p>
            <a:r>
              <a:rPr lang="en-US" sz="1200" dirty="0" smtClean="0">
                <a:solidFill>
                  <a:srgbClr val="292934"/>
                </a:solidFill>
                <a:latin typeface="Franklin Gothic Book" pitchFamily="34" charset="0"/>
              </a:rPr>
              <a:t>Note: Data are for 2011 or most recent year available</a:t>
            </a:r>
          </a:p>
          <a:p>
            <a:r>
              <a:rPr lang="en-US" sz="1200" dirty="0" smtClean="0">
                <a:solidFill>
                  <a:srgbClr val="292934"/>
                </a:solidFill>
                <a:latin typeface="Franklin Gothic Book" pitchFamily="34" charset="0"/>
              </a:rPr>
              <a:t>Figures adjusted for Purchasing Power Parity</a:t>
            </a:r>
          </a:p>
          <a:p>
            <a:r>
              <a:rPr lang="en-US" sz="1200" dirty="0" smtClean="0">
                <a:solidFill>
                  <a:srgbClr val="292934"/>
                </a:solidFill>
                <a:latin typeface="Franklin Gothic Book" pitchFamily="34" charset="0"/>
              </a:rPr>
              <a:t>Source: OECD, 201</a:t>
            </a:r>
            <a:r>
              <a:rPr lang="en-US" sz="1200" dirty="0">
                <a:solidFill>
                  <a:srgbClr val="292934"/>
                </a:solidFill>
                <a:latin typeface="Franklin Gothic Book" pitchFamily="34" charset="0"/>
              </a:rPr>
              <a:t>3</a:t>
            </a:r>
            <a:endParaRPr lang="en-US" sz="1200" dirty="0" smtClean="0">
              <a:solidFill>
                <a:srgbClr val="292934"/>
              </a:solidFill>
              <a:latin typeface="Franklin Gothic Book" pitchFamily="34" charset="0"/>
            </a:endParaRPr>
          </a:p>
        </p:txBody>
      </p:sp>
      <p:sp>
        <p:nvSpPr>
          <p:cNvPr id="2" name="Title 1"/>
          <p:cNvSpPr>
            <a:spLocks noGrp="1"/>
          </p:cNvSpPr>
          <p:nvPr>
            <p:ph type="title"/>
          </p:nvPr>
        </p:nvSpPr>
        <p:spPr>
          <a:xfrm>
            <a:off x="0" y="171898"/>
            <a:ext cx="9144000" cy="1143000"/>
          </a:xfrm>
        </p:spPr>
        <p:txBody>
          <a:bodyPr>
            <a:normAutofit/>
          </a:bodyPr>
          <a:lstStyle/>
          <a:p>
            <a:r>
              <a:rPr lang="en-US" sz="4000" dirty="0" smtClean="0"/>
              <a:t>We Have the Most “Skin in the Game”</a:t>
            </a:r>
            <a:endParaRPr lang="en-US" sz="2800" dirty="0"/>
          </a:p>
        </p:txBody>
      </p:sp>
      <p:graphicFrame>
        <p:nvGraphicFramePr>
          <p:cNvPr id="5" name="Chart 4"/>
          <p:cNvGraphicFramePr/>
          <p:nvPr>
            <p:extLst>
              <p:ext uri="{D42A27DB-BD31-4B8C-83A1-F6EECF244321}">
                <p14:modId xmlns:p14="http://schemas.microsoft.com/office/powerpoint/2010/main" val="3410165726"/>
              </p:ext>
            </p:extLst>
          </p:nvPr>
        </p:nvGraphicFramePr>
        <p:xfrm>
          <a:off x="1575581" y="1203990"/>
          <a:ext cx="7374883" cy="475823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 y="2177078"/>
            <a:ext cx="1688124" cy="1015663"/>
          </a:xfrm>
          <a:prstGeom prst="rect">
            <a:avLst/>
          </a:prstGeom>
          <a:noFill/>
        </p:spPr>
        <p:txBody>
          <a:bodyPr wrap="square" rtlCol="0">
            <a:spAutoFit/>
          </a:bodyPr>
          <a:lstStyle/>
          <a:p>
            <a:r>
              <a:rPr lang="en-US" sz="2000" dirty="0" smtClean="0">
                <a:latin typeface="Franklin Gothic Book"/>
                <a:cs typeface="Franklin Gothic Book"/>
              </a:rPr>
              <a:t>Out-of-pocket </a:t>
            </a:r>
            <a:r>
              <a:rPr lang="en-US" sz="2000" dirty="0">
                <a:latin typeface="Franklin Gothic Book"/>
                <a:cs typeface="Franklin Gothic Book"/>
              </a:rPr>
              <a:t>d</a:t>
            </a:r>
            <a:r>
              <a:rPr lang="en-US" sz="2000" dirty="0" smtClean="0">
                <a:latin typeface="Franklin Gothic Book"/>
                <a:cs typeface="Franklin Gothic Book"/>
              </a:rPr>
              <a:t>ollars per capita</a:t>
            </a:r>
          </a:p>
        </p:txBody>
      </p:sp>
    </p:spTree>
    <p:extLst>
      <p:ext uri="{BB962C8B-B14F-4D97-AF65-F5344CB8AC3E}">
        <p14:creationId xmlns:p14="http://schemas.microsoft.com/office/powerpoint/2010/main" val="365155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
          <p:cNvSpPr txBox="1">
            <a:spLocks noChangeArrowheads="1"/>
          </p:cNvSpPr>
          <p:nvPr/>
        </p:nvSpPr>
        <p:spPr bwMode="auto">
          <a:xfrm>
            <a:off x="4050352" y="6130489"/>
            <a:ext cx="4981435" cy="628018"/>
          </a:xfrm>
          <a:prstGeom prst="rect">
            <a:avLst/>
          </a:prstGeom>
          <a:noFill/>
          <a:ln w="9525">
            <a:noFill/>
            <a:miter lim="800000"/>
            <a:headEnd/>
            <a:tailEnd/>
          </a:ln>
        </p:spPr>
        <p:txBody>
          <a:bodyPr wrap="square" lIns="0" tIns="0" rIns="0" bIns="0">
            <a:spAutoFit/>
          </a:bodyPr>
          <a:lstStyle/>
          <a:p>
            <a:pPr algn="r" eaLnBrk="1">
              <a:lnSpc>
                <a:spcPct val="97000"/>
              </a:lnSpc>
              <a:buClr>
                <a:srgbClr val="FFFFFF"/>
              </a:buClr>
              <a:buSzPct val="45000"/>
              <a:tabLst>
                <a:tab pos="655638" algn="l"/>
                <a:tab pos="1312863" algn="l"/>
                <a:tab pos="1968500" algn="l"/>
                <a:tab pos="2625725" algn="l"/>
                <a:tab pos="3282950" algn="l"/>
              </a:tabLst>
            </a:pPr>
            <a:r>
              <a:rPr lang="en-GB" sz="1400" dirty="0" smtClean="0">
                <a:solidFill>
                  <a:srgbClr val="292934"/>
                </a:solidFill>
                <a:latin typeface="Franklin Gothic Book"/>
                <a:ea typeface="Gothic"/>
                <a:cs typeface="Franklin Gothic Book"/>
              </a:rPr>
              <a:t>JGIM On-Line, 9/27/2013.</a:t>
            </a:r>
          </a:p>
          <a:p>
            <a:pPr algn="r" eaLnBrk="1">
              <a:lnSpc>
                <a:spcPct val="97000"/>
              </a:lnSpc>
              <a:buClr>
                <a:srgbClr val="FFFFFF"/>
              </a:buClr>
              <a:buSzPct val="45000"/>
              <a:tabLst>
                <a:tab pos="655638" algn="l"/>
                <a:tab pos="1312863" algn="l"/>
                <a:tab pos="1968500" algn="l"/>
                <a:tab pos="2625725" algn="l"/>
                <a:tab pos="3282950" algn="l"/>
              </a:tabLst>
            </a:pPr>
            <a:r>
              <a:rPr lang="en-GB" sz="1400" dirty="0" smtClean="0">
                <a:solidFill>
                  <a:srgbClr val="292934"/>
                </a:solidFill>
                <a:latin typeface="Franklin Gothic Book"/>
                <a:ea typeface="Gothic"/>
                <a:cs typeface="Franklin Gothic Book"/>
              </a:rPr>
              <a:t>Note: Financial barrier = needed to see a doctor </a:t>
            </a:r>
          </a:p>
          <a:p>
            <a:pPr algn="r" eaLnBrk="1">
              <a:lnSpc>
                <a:spcPct val="97000"/>
              </a:lnSpc>
              <a:buClr>
                <a:srgbClr val="FFFFFF"/>
              </a:buClr>
              <a:buSzPct val="45000"/>
              <a:tabLst>
                <a:tab pos="655638" algn="l"/>
                <a:tab pos="1312863" algn="l"/>
                <a:tab pos="1968500" algn="l"/>
                <a:tab pos="2625725" algn="l"/>
                <a:tab pos="3282950" algn="l"/>
              </a:tabLst>
            </a:pPr>
            <a:r>
              <a:rPr lang="en-GB" sz="1400" dirty="0" smtClean="0">
                <a:solidFill>
                  <a:srgbClr val="292934"/>
                </a:solidFill>
                <a:latin typeface="Franklin Gothic Book"/>
                <a:ea typeface="Gothic"/>
                <a:cs typeface="Franklin Gothic Book"/>
              </a:rPr>
              <a:t>in last 12 months but couldn’t </a:t>
            </a:r>
            <a:endParaRPr lang="en-GB" sz="1400" dirty="0">
              <a:solidFill>
                <a:srgbClr val="292934"/>
              </a:solidFill>
              <a:latin typeface="Franklin Gothic Book"/>
              <a:ea typeface="Gothic"/>
              <a:cs typeface="Franklin Gothic Book"/>
            </a:endParaRPr>
          </a:p>
        </p:txBody>
      </p:sp>
      <p:sp>
        <p:nvSpPr>
          <p:cNvPr id="2" name="Title 1"/>
          <p:cNvSpPr>
            <a:spLocks noGrp="1"/>
          </p:cNvSpPr>
          <p:nvPr>
            <p:ph type="title"/>
          </p:nvPr>
        </p:nvSpPr>
        <p:spPr/>
        <p:txBody>
          <a:bodyPr>
            <a:normAutofit fontScale="90000"/>
          </a:bodyPr>
          <a:lstStyle/>
          <a:p>
            <a:r>
              <a:rPr lang="en-US" dirty="0" smtClean="0"/>
              <a:t>Financial Barriers Worsen </a:t>
            </a:r>
            <a:br>
              <a:rPr lang="en-US" dirty="0" smtClean="0"/>
            </a:br>
            <a:r>
              <a:rPr lang="en-US" dirty="0" smtClean="0"/>
              <a:t>Diabetes Care and Outcomes</a:t>
            </a:r>
            <a:endParaRPr lang="en-US" dirty="0"/>
          </a:p>
        </p:txBody>
      </p:sp>
      <p:graphicFrame>
        <p:nvGraphicFramePr>
          <p:cNvPr id="4" name="Chart 3"/>
          <p:cNvGraphicFramePr/>
          <p:nvPr>
            <p:extLst>
              <p:ext uri="{D42A27DB-BD31-4B8C-83A1-F6EECF244321}">
                <p14:modId xmlns:p14="http://schemas.microsoft.com/office/powerpoint/2010/main" val="1610403894"/>
              </p:ext>
            </p:extLst>
          </p:nvPr>
        </p:nvGraphicFramePr>
        <p:xfrm>
          <a:off x="153268" y="1757531"/>
          <a:ext cx="8664126" cy="456732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715861" y="5463904"/>
            <a:ext cx="283406" cy="283406"/>
          </a:xfrm>
          <a:prstGeom prst="rect">
            <a:avLst/>
          </a:prstGeom>
          <a:solidFill>
            <a:srgbClr val="005148"/>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412483" y="5463904"/>
            <a:ext cx="283406" cy="283406"/>
          </a:xfrm>
          <a:prstGeom prst="rect">
            <a:avLst/>
          </a:prstGeom>
          <a:solidFill>
            <a:srgbClr val="800000"/>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8929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35182"/>
            <a:ext cx="9144000" cy="1061818"/>
          </a:xfrm>
        </p:spPr>
        <p:txBody>
          <a:bodyPr>
            <a:noAutofit/>
          </a:bodyPr>
          <a:lstStyle/>
          <a:p>
            <a:r>
              <a:rPr lang="en-US" sz="3200" dirty="0" smtClean="0"/>
              <a:t>Medicare HMO Copayments Drive </a:t>
            </a:r>
            <a:br>
              <a:rPr lang="en-US" sz="3200" dirty="0" smtClean="0"/>
            </a:br>
            <a:r>
              <a:rPr lang="en-US" sz="3200" dirty="0" smtClean="0"/>
              <a:t>Fewer Office Visits, More Hospitalizations</a:t>
            </a:r>
            <a:endParaRPr lang="en-US" sz="3200" dirty="0"/>
          </a:p>
        </p:txBody>
      </p:sp>
      <p:sp>
        <p:nvSpPr>
          <p:cNvPr id="5" name="TextBox 4"/>
          <p:cNvSpPr txBox="1"/>
          <p:nvPr/>
        </p:nvSpPr>
        <p:spPr>
          <a:xfrm>
            <a:off x="3894667" y="6068584"/>
            <a:ext cx="5249336" cy="707886"/>
          </a:xfrm>
          <a:prstGeom prst="rect">
            <a:avLst/>
          </a:prstGeom>
          <a:noFill/>
        </p:spPr>
        <p:txBody>
          <a:bodyPr wrap="square" rtlCol="0" anchor="ctr">
            <a:spAutoFit/>
          </a:bodyPr>
          <a:lstStyle/>
          <a:p>
            <a:pPr algn="r"/>
            <a:r>
              <a:rPr lang="en-US" sz="2000" dirty="0" smtClean="0">
                <a:solidFill>
                  <a:srgbClr val="292934"/>
                </a:solidFill>
                <a:latin typeface="Franklin Gothic Book" pitchFamily="34" charset="0"/>
              </a:rPr>
              <a:t>Source: NEJM 2010;362:320</a:t>
            </a:r>
          </a:p>
          <a:p>
            <a:pPr algn="r"/>
            <a:r>
              <a:rPr lang="en-US" sz="2000" dirty="0" smtClean="0">
                <a:solidFill>
                  <a:srgbClr val="292934"/>
                </a:solidFill>
                <a:latin typeface="Franklin Gothic Book" pitchFamily="34" charset="0"/>
              </a:rPr>
              <a:t>All figures are per 100 enrollees</a:t>
            </a:r>
            <a:endParaRPr lang="en-US" sz="2000" dirty="0">
              <a:solidFill>
                <a:srgbClr val="292934"/>
              </a:solidFill>
              <a:latin typeface="Franklin Gothic Book" pitchFamily="34" charset="0"/>
            </a:endParaRPr>
          </a:p>
        </p:txBody>
      </p:sp>
      <p:graphicFrame>
        <p:nvGraphicFramePr>
          <p:cNvPr id="2" name="Chart 1"/>
          <p:cNvGraphicFramePr/>
          <p:nvPr>
            <p:extLst>
              <p:ext uri="{D42A27DB-BD31-4B8C-83A1-F6EECF244321}">
                <p14:modId xmlns:p14="http://schemas.microsoft.com/office/powerpoint/2010/main" val="461082095"/>
              </p:ext>
            </p:extLst>
          </p:nvPr>
        </p:nvGraphicFramePr>
        <p:xfrm>
          <a:off x="1569333" y="1397000"/>
          <a:ext cx="7385577" cy="464596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 y="2176115"/>
            <a:ext cx="1836283" cy="1631216"/>
          </a:xfrm>
          <a:prstGeom prst="rect">
            <a:avLst/>
          </a:prstGeom>
          <a:noFill/>
        </p:spPr>
        <p:txBody>
          <a:bodyPr wrap="square" rtlCol="0">
            <a:spAutoFit/>
          </a:bodyPr>
          <a:lstStyle/>
          <a:p>
            <a:r>
              <a:rPr lang="en-US" sz="2000" dirty="0" smtClean="0">
                <a:latin typeface="Franklin Gothic Book"/>
                <a:cs typeface="Franklin Gothic Book"/>
              </a:rPr>
              <a:t>Difference between plans that did and didn’t raise copays</a:t>
            </a:r>
            <a:endParaRPr lang="en-US" sz="2000" dirty="0">
              <a:latin typeface="Franklin Gothic Book"/>
              <a:cs typeface="Franklin Gothic Book"/>
            </a:endParaRPr>
          </a:p>
        </p:txBody>
      </p:sp>
      <p:graphicFrame>
        <p:nvGraphicFramePr>
          <p:cNvPr id="6" name="Table 5"/>
          <p:cNvGraphicFramePr>
            <a:graphicFrameLocks noGrp="1"/>
          </p:cNvGraphicFramePr>
          <p:nvPr>
            <p:extLst>
              <p:ext uri="{D42A27DB-BD31-4B8C-83A1-F6EECF244321}">
                <p14:modId xmlns:p14="http://schemas.microsoft.com/office/powerpoint/2010/main" val="2772471724"/>
              </p:ext>
            </p:extLst>
          </p:nvPr>
        </p:nvGraphicFramePr>
        <p:xfrm>
          <a:off x="2394449" y="5174866"/>
          <a:ext cx="6390585" cy="701040"/>
        </p:xfrm>
        <a:graphic>
          <a:graphicData uri="http://schemas.openxmlformats.org/drawingml/2006/table">
            <a:tbl>
              <a:tblPr>
                <a:tableStyleId>{2D5ABB26-0587-4C30-8999-92F81FD0307C}</a:tableStyleId>
              </a:tblPr>
              <a:tblGrid>
                <a:gridCol w="2130195"/>
                <a:gridCol w="2130195"/>
                <a:gridCol w="2130195"/>
              </a:tblGrid>
              <a:tr h="370840">
                <a:tc>
                  <a:txBody>
                    <a:bodyPr/>
                    <a:lstStyle/>
                    <a:p>
                      <a:pPr algn="ctr"/>
                      <a:r>
                        <a:rPr lang="en-US" sz="2000" dirty="0" smtClean="0">
                          <a:latin typeface="Franklin Gothic Book"/>
                          <a:cs typeface="Franklin Gothic Book"/>
                        </a:rPr>
                        <a:t>Outpatient</a:t>
                      </a:r>
                      <a:r>
                        <a:rPr lang="en-US" sz="2000" baseline="0" dirty="0" smtClean="0">
                          <a:latin typeface="Franklin Gothic Book"/>
                          <a:cs typeface="Franklin Gothic Book"/>
                        </a:rPr>
                        <a:t> </a:t>
                      </a:r>
                    </a:p>
                    <a:p>
                      <a:pPr algn="ctr"/>
                      <a:r>
                        <a:rPr lang="en-US" sz="2000" baseline="0" dirty="0" smtClean="0">
                          <a:latin typeface="Franklin Gothic Book"/>
                          <a:cs typeface="Franklin Gothic Book"/>
                        </a:rPr>
                        <a:t>Visits</a:t>
                      </a:r>
                      <a:endParaRPr lang="en-US" sz="2000" dirty="0">
                        <a:latin typeface="Franklin Gothic Book"/>
                        <a:cs typeface="Franklin Gothic Book"/>
                      </a:endParaRPr>
                    </a:p>
                  </a:txBody>
                  <a:tcPr/>
                </a:tc>
                <a:tc>
                  <a:txBody>
                    <a:bodyPr/>
                    <a:lstStyle/>
                    <a:p>
                      <a:pPr algn="ctr"/>
                      <a:r>
                        <a:rPr lang="en-US" sz="2000" dirty="0" smtClean="0">
                          <a:latin typeface="Franklin Gothic Book"/>
                          <a:cs typeface="Franklin Gothic Book"/>
                        </a:rPr>
                        <a:t>Hospital Admissions</a:t>
                      </a:r>
                      <a:endParaRPr lang="en-US" sz="2000" dirty="0">
                        <a:latin typeface="Franklin Gothic Book"/>
                        <a:cs typeface="Franklin Gothic Book"/>
                      </a:endParaRPr>
                    </a:p>
                  </a:txBody>
                  <a:tcPr/>
                </a:tc>
                <a:tc>
                  <a:txBody>
                    <a:bodyPr/>
                    <a:lstStyle/>
                    <a:p>
                      <a:pPr algn="ctr"/>
                      <a:r>
                        <a:rPr lang="en-US" sz="2000" dirty="0" smtClean="0">
                          <a:latin typeface="Franklin Gothic Book"/>
                          <a:cs typeface="Franklin Gothic Book"/>
                        </a:rPr>
                        <a:t>Hospital </a:t>
                      </a:r>
                    </a:p>
                    <a:p>
                      <a:pPr algn="ctr"/>
                      <a:r>
                        <a:rPr lang="en-US" sz="2000" dirty="0" smtClean="0">
                          <a:latin typeface="Franklin Gothic Book"/>
                          <a:cs typeface="Franklin Gothic Book"/>
                        </a:rPr>
                        <a:t>Days</a:t>
                      </a:r>
                      <a:endParaRPr lang="en-US" sz="2000" dirty="0">
                        <a:latin typeface="Franklin Gothic Book"/>
                        <a:cs typeface="Franklin Gothic Book"/>
                      </a:endParaRPr>
                    </a:p>
                  </a:txBody>
                  <a:tcPr/>
                </a:tc>
              </a:tr>
            </a:tbl>
          </a:graphicData>
        </a:graphic>
      </p:graphicFrame>
      <p:cxnSp>
        <p:nvCxnSpPr>
          <p:cNvPr id="12" name="Straight Connector 11"/>
          <p:cNvCxnSpPr/>
          <p:nvPr/>
        </p:nvCxnSpPr>
        <p:spPr>
          <a:xfrm>
            <a:off x="2386359" y="2920361"/>
            <a:ext cx="6406765" cy="0"/>
          </a:xfrm>
          <a:prstGeom prst="line">
            <a:avLst/>
          </a:prstGeom>
          <a:ln w="5715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87187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Restricting Access </a:t>
            </a:r>
            <a:r>
              <a:rPr lang="en-US" i="1" dirty="0" smtClean="0"/>
              <a:t>Increases</a:t>
            </a:r>
            <a:r>
              <a:rPr lang="en-US" dirty="0" smtClean="0"/>
              <a:t> Costs</a:t>
            </a:r>
            <a:endParaRPr lang="en-US" i="1"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pPr>
              <a:spcAft>
                <a:spcPts val="1200"/>
              </a:spcAft>
            </a:pPr>
            <a:r>
              <a:rPr lang="en-US" sz="3600" dirty="0" smtClean="0"/>
              <a:t>Restricting care requires bureaucracy that costs more than it saves</a:t>
            </a:r>
          </a:p>
          <a:p>
            <a:pPr>
              <a:spcAft>
                <a:spcPts val="1200"/>
              </a:spcAft>
            </a:pPr>
            <a:r>
              <a:rPr lang="en-US" sz="3600" dirty="0" smtClean="0"/>
              <a:t>We </a:t>
            </a:r>
            <a:r>
              <a:rPr lang="en-US" sz="3600" i="1" u="sng" dirty="0"/>
              <a:t>already</a:t>
            </a:r>
            <a:r>
              <a:rPr lang="en-US" sz="3600" dirty="0"/>
              <a:t> rely </a:t>
            </a:r>
            <a:r>
              <a:rPr lang="en-US" sz="3600" dirty="0" smtClean="0"/>
              <a:t>heavily on </a:t>
            </a:r>
            <a:r>
              <a:rPr lang="en-US" sz="3600" dirty="0"/>
              <a:t>incentives to deliver less care and pushing more costs onto </a:t>
            </a:r>
            <a:r>
              <a:rPr lang="en-US" sz="3600" dirty="0" smtClean="0"/>
              <a:t>patients.</a:t>
            </a:r>
            <a:endParaRPr lang="en-US" sz="3600" dirty="0">
              <a:solidFill>
                <a:srgbClr val="292934"/>
              </a:solidFill>
            </a:endParaRPr>
          </a:p>
          <a:p>
            <a:pPr>
              <a:spcAft>
                <a:spcPts val="1200"/>
              </a:spcAft>
            </a:pPr>
            <a:r>
              <a:rPr lang="en-US" sz="3600" dirty="0" smtClean="0">
                <a:solidFill>
                  <a:srgbClr val="292934"/>
                </a:solidFill>
              </a:rPr>
              <a:t>If </a:t>
            </a:r>
            <a:r>
              <a:rPr lang="en-US" sz="3600" dirty="0">
                <a:solidFill>
                  <a:srgbClr val="292934"/>
                </a:solidFill>
              </a:rPr>
              <a:t>these worked to control costs, we would not be spending twice as much as other advanced countries!</a:t>
            </a:r>
            <a:endParaRPr lang="en-US" sz="3600" dirty="0"/>
          </a:p>
        </p:txBody>
      </p:sp>
    </p:spTree>
    <p:extLst>
      <p:ext uri="{BB962C8B-B14F-4D97-AF65-F5344CB8AC3E}">
        <p14:creationId xmlns:p14="http://schemas.microsoft.com/office/powerpoint/2010/main" val="27074676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normAutofit/>
          </a:bodyPr>
          <a:lstStyle/>
          <a:p>
            <a:pPr>
              <a:spcAft>
                <a:spcPts val="1200"/>
              </a:spcAft>
            </a:pPr>
            <a:r>
              <a:rPr lang="en-US" sz="3200" dirty="0"/>
              <a:t>We’re spending twice as </a:t>
            </a:r>
            <a:r>
              <a:rPr lang="en-US" sz="3200" dirty="0" smtClean="0"/>
              <a:t>much</a:t>
            </a:r>
          </a:p>
          <a:p>
            <a:pPr>
              <a:spcAft>
                <a:spcPts val="1200"/>
              </a:spcAft>
            </a:pPr>
            <a:r>
              <a:rPr lang="en-US" sz="3200" dirty="0"/>
              <a:t>We’re under-utilizing, not over-utilizing care</a:t>
            </a:r>
          </a:p>
          <a:p>
            <a:pPr>
              <a:spcAft>
                <a:spcPts val="1200"/>
              </a:spcAft>
            </a:pPr>
            <a:r>
              <a:rPr lang="en-US" sz="3200" dirty="0" smtClean="0"/>
              <a:t>Our </a:t>
            </a:r>
            <a:r>
              <a:rPr lang="en-US" sz="3200" dirty="0"/>
              <a:t>health outcomes are </a:t>
            </a:r>
            <a:r>
              <a:rPr lang="en-US" sz="3200" dirty="0" smtClean="0"/>
              <a:t>worse</a:t>
            </a:r>
            <a:endParaRPr lang="en-US" sz="3200" dirty="0"/>
          </a:p>
        </p:txBody>
      </p:sp>
      <p:sp>
        <p:nvSpPr>
          <p:cNvPr id="4" name="Title 3"/>
          <p:cNvSpPr>
            <a:spLocks noGrp="1"/>
          </p:cNvSpPr>
          <p:nvPr>
            <p:ph type="title"/>
          </p:nvPr>
        </p:nvSpPr>
        <p:spPr/>
        <p:txBody>
          <a:bodyPr/>
          <a:lstStyle/>
          <a:p>
            <a:r>
              <a:rPr lang="en-US" dirty="0" smtClean="0"/>
              <a:t>So, the reality is:</a:t>
            </a:r>
            <a:endParaRPr lang="en-US" dirty="0"/>
          </a:p>
        </p:txBody>
      </p:sp>
    </p:spTree>
    <p:extLst>
      <p:ext uri="{BB962C8B-B14F-4D97-AF65-F5344CB8AC3E}">
        <p14:creationId xmlns:p14="http://schemas.microsoft.com/office/powerpoint/2010/main" val="8575488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4516195"/>
          </a:xfrm>
        </p:spPr>
        <p:txBody>
          <a:bodyPr>
            <a:normAutofit/>
          </a:bodyPr>
          <a:lstStyle/>
          <a:p>
            <a:r>
              <a:rPr lang="en-US" sz="4400" dirty="0" smtClean="0"/>
              <a:t>Then what is costing us so much more than other countries?</a:t>
            </a:r>
            <a:endParaRPr lang="en-US" sz="4400" dirty="0"/>
          </a:p>
        </p:txBody>
      </p:sp>
    </p:spTree>
    <p:extLst>
      <p:ext uri="{BB962C8B-B14F-4D97-AF65-F5344CB8AC3E}">
        <p14:creationId xmlns:p14="http://schemas.microsoft.com/office/powerpoint/2010/main" val="18600036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324054" y="1280160"/>
            <a:ext cx="7410298" cy="3694176"/>
          </a:xfrm>
          <a:prstGeom prst="rect">
            <a:avLst/>
          </a:prstGeom>
          <a:solidFill>
            <a:schemeClr val="bg1"/>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nvGraphicFramePr>
        <p:xfrm>
          <a:off x="1331366" y="1528878"/>
          <a:ext cx="7395668" cy="2860245"/>
        </p:xfrm>
        <a:graphic>
          <a:graphicData uri="http://schemas.openxmlformats.org/drawingml/2006/table">
            <a:tbl>
              <a:tblPr firstRow="1" bandRow="1">
                <a:tableStyleId>{2D5ABB26-0587-4C30-8999-92F81FD0307C}</a:tableStyleId>
              </a:tblPr>
              <a:tblGrid>
                <a:gridCol w="7395668"/>
              </a:tblGrid>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sp>
        <p:nvSpPr>
          <p:cNvPr id="5" name="Title 4"/>
          <p:cNvSpPr>
            <a:spLocks noGrp="1"/>
          </p:cNvSpPr>
          <p:nvPr>
            <p:ph type="title"/>
          </p:nvPr>
        </p:nvSpPr>
        <p:spPr>
          <a:xfrm>
            <a:off x="0" y="171898"/>
            <a:ext cx="9144000" cy="1143000"/>
          </a:xfrm>
        </p:spPr>
        <p:txBody>
          <a:bodyPr>
            <a:normAutofit/>
          </a:bodyPr>
          <a:lstStyle/>
          <a:p>
            <a:r>
              <a:rPr lang="en-US" sz="4000" dirty="0" smtClean="0"/>
              <a:t>Growth of Physicians </a:t>
            </a:r>
            <a:r>
              <a:rPr lang="en-US" dirty="0" err="1" smtClean="0"/>
              <a:t>vs</a:t>
            </a:r>
            <a:r>
              <a:rPr lang="en-US" sz="4000" dirty="0" smtClean="0"/>
              <a:t> Administrators</a:t>
            </a:r>
            <a:endParaRPr lang="en-US" sz="4000" dirty="0"/>
          </a:p>
        </p:txBody>
      </p:sp>
      <p:sp>
        <p:nvSpPr>
          <p:cNvPr id="7" name="TextBox 6"/>
          <p:cNvSpPr txBox="1"/>
          <p:nvPr/>
        </p:nvSpPr>
        <p:spPr>
          <a:xfrm>
            <a:off x="3386937" y="6007028"/>
            <a:ext cx="5757065" cy="830997"/>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Data updated through 2013</a:t>
            </a:r>
          </a:p>
          <a:p>
            <a:pPr algn="r"/>
            <a:r>
              <a:rPr lang="en-US" sz="1600" dirty="0" smtClean="0">
                <a:solidFill>
                  <a:srgbClr val="292934"/>
                </a:solidFill>
                <a:latin typeface="Franklin Gothic Book" pitchFamily="34" charset="0"/>
              </a:rPr>
              <a:t>Source: Bureau of Labor Statistics; NCHS; Himmelstein/Woolhandler analysis of CPS  </a:t>
            </a:r>
            <a:endParaRPr lang="en-US" sz="1600" dirty="0">
              <a:solidFill>
                <a:srgbClr val="292934"/>
              </a:solidFill>
              <a:latin typeface="Franklin Gothic Book" pitchFamily="34" charset="0"/>
            </a:endParaRPr>
          </a:p>
        </p:txBody>
      </p:sp>
      <p:sp>
        <p:nvSpPr>
          <p:cNvPr id="8" name="TextBox 7"/>
          <p:cNvSpPr txBox="1"/>
          <p:nvPr/>
        </p:nvSpPr>
        <p:spPr>
          <a:xfrm rot="16200000">
            <a:off x="-929028" y="2830982"/>
            <a:ext cx="2348178" cy="400110"/>
          </a:xfrm>
          <a:prstGeom prst="rect">
            <a:avLst/>
          </a:prstGeom>
          <a:noFill/>
        </p:spPr>
        <p:txBody>
          <a:bodyPr wrap="square" rtlCol="0">
            <a:spAutoFit/>
          </a:bodyPr>
          <a:lstStyle/>
          <a:p>
            <a:pPr algn="ctr"/>
            <a:r>
              <a:rPr lang="en-US" sz="2000" dirty="0" smtClean="0">
                <a:latin typeface="Franklin Gothic Book"/>
                <a:cs typeface="Franklin Gothic Book"/>
              </a:rPr>
              <a:t>Growth Since 1970</a:t>
            </a:r>
            <a:endParaRPr lang="en-US" sz="2000" dirty="0">
              <a:latin typeface="Franklin Gothic Book"/>
              <a:cs typeface="Franklin Gothic Book"/>
            </a:endParaRPr>
          </a:p>
        </p:txBody>
      </p:sp>
      <p:sp>
        <p:nvSpPr>
          <p:cNvPr id="9" name="Rectangle 8"/>
          <p:cNvSpPr/>
          <p:nvPr/>
        </p:nvSpPr>
        <p:spPr>
          <a:xfrm>
            <a:off x="2677381" y="5648049"/>
            <a:ext cx="270662" cy="270662"/>
          </a:xfrm>
          <a:prstGeom prst="rect">
            <a:avLst/>
          </a:prstGeom>
          <a:solidFill>
            <a:srgbClr val="005148"/>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29310" y="5648049"/>
            <a:ext cx="270662" cy="270662"/>
          </a:xfrm>
          <a:prstGeom prst="rect">
            <a:avLst/>
          </a:prstGeom>
          <a:solidFill>
            <a:srgbClr val="800000"/>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880964" y="5583325"/>
            <a:ext cx="1630213" cy="400110"/>
          </a:xfrm>
          <a:prstGeom prst="rect">
            <a:avLst/>
          </a:prstGeom>
          <a:noFill/>
        </p:spPr>
        <p:txBody>
          <a:bodyPr wrap="square" rtlCol="0">
            <a:spAutoFit/>
          </a:bodyPr>
          <a:lstStyle/>
          <a:p>
            <a:r>
              <a:rPr lang="en-US" sz="2000" dirty="0" smtClean="0">
                <a:latin typeface="Franklin Gothic Book"/>
                <a:cs typeface="Franklin Gothic Book"/>
              </a:rPr>
              <a:t>Physicians</a:t>
            </a:r>
            <a:endParaRPr lang="en-US" sz="2000" dirty="0">
              <a:latin typeface="Franklin Gothic Book"/>
              <a:cs typeface="Franklin Gothic Book"/>
            </a:endParaRPr>
          </a:p>
        </p:txBody>
      </p:sp>
      <p:sp>
        <p:nvSpPr>
          <p:cNvPr id="12" name="TextBox 11"/>
          <p:cNvSpPr txBox="1"/>
          <p:nvPr/>
        </p:nvSpPr>
        <p:spPr>
          <a:xfrm>
            <a:off x="4847531" y="5583325"/>
            <a:ext cx="2348178" cy="400110"/>
          </a:xfrm>
          <a:prstGeom prst="rect">
            <a:avLst/>
          </a:prstGeom>
          <a:noFill/>
        </p:spPr>
        <p:txBody>
          <a:bodyPr wrap="square" rtlCol="0">
            <a:spAutoFit/>
          </a:bodyPr>
          <a:lstStyle/>
          <a:p>
            <a:r>
              <a:rPr lang="en-US" sz="2000" dirty="0" smtClean="0">
                <a:latin typeface="Franklin Gothic Book"/>
                <a:cs typeface="Franklin Gothic Book"/>
              </a:rPr>
              <a:t>Administrators</a:t>
            </a:r>
            <a:endParaRPr lang="en-US" sz="2000" dirty="0">
              <a:latin typeface="Franklin Gothic Book"/>
              <a:cs typeface="Franklin Gothic Book"/>
            </a:endParaRPr>
          </a:p>
        </p:txBody>
      </p:sp>
      <p:graphicFrame>
        <p:nvGraphicFramePr>
          <p:cNvPr id="13" name="Table 12"/>
          <p:cNvGraphicFramePr>
            <a:graphicFrameLocks noGrp="1"/>
          </p:cNvGraphicFramePr>
          <p:nvPr>
            <p:extLst>
              <p:ext uri="{D42A27DB-BD31-4B8C-83A1-F6EECF244321}">
                <p14:modId xmlns:p14="http://schemas.microsoft.com/office/powerpoint/2010/main" val="2029115388"/>
              </p:ext>
            </p:extLst>
          </p:nvPr>
        </p:nvGraphicFramePr>
        <p:xfrm>
          <a:off x="309661" y="1324053"/>
          <a:ext cx="1065581" cy="4037992"/>
        </p:xfrm>
        <a:graphic>
          <a:graphicData uri="http://schemas.openxmlformats.org/drawingml/2006/table">
            <a:tbl>
              <a:tblPr>
                <a:tableStyleId>{2D5ABB26-0587-4C30-8999-92F81FD0307C}</a:tableStyleId>
              </a:tblPr>
              <a:tblGrid>
                <a:gridCol w="1065581"/>
              </a:tblGrid>
              <a:tr h="576856">
                <a:tc>
                  <a:txBody>
                    <a:bodyPr/>
                    <a:lstStyle/>
                    <a:p>
                      <a:pPr algn="r"/>
                      <a:r>
                        <a:rPr lang="en-US" sz="2000" dirty="0" smtClean="0">
                          <a:latin typeface="Franklin Gothic Book"/>
                          <a:cs typeface="Franklin Gothic Book"/>
                        </a:rPr>
                        <a:t>3000%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2500%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2000%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1500%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1000%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0</a:t>
                      </a:r>
                      <a:endParaRPr lang="en-US" sz="2000" dirty="0">
                        <a:latin typeface="Franklin Gothic Book"/>
                        <a:cs typeface="Franklin Gothic Book"/>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138196287"/>
              </p:ext>
            </p:extLst>
          </p:nvPr>
        </p:nvGraphicFramePr>
        <p:xfrm>
          <a:off x="470195" y="5083862"/>
          <a:ext cx="8714120" cy="396240"/>
        </p:xfrm>
        <a:graphic>
          <a:graphicData uri="http://schemas.openxmlformats.org/drawingml/2006/table">
            <a:tbl>
              <a:tblPr firstRow="1" bandRow="1">
                <a:tableStyleId>{2D5ABB26-0587-4C30-8999-92F81FD0307C}</a:tableStyleId>
              </a:tblPr>
              <a:tblGrid>
                <a:gridCol w="1742824"/>
                <a:gridCol w="1742824"/>
                <a:gridCol w="1742824"/>
                <a:gridCol w="1742824"/>
                <a:gridCol w="1742824"/>
              </a:tblGrid>
              <a:tr h="370840">
                <a:tc>
                  <a:txBody>
                    <a:bodyPr/>
                    <a:lstStyle/>
                    <a:p>
                      <a:pPr algn="ctr"/>
                      <a:r>
                        <a:rPr lang="en-US" sz="2000" dirty="0" smtClean="0">
                          <a:solidFill>
                            <a:schemeClr val="tx1"/>
                          </a:solidFill>
                          <a:latin typeface="Franklin Gothic Book"/>
                          <a:cs typeface="Franklin Gothic Book"/>
                        </a:rPr>
                        <a:t>1970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1980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1990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2000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2010 </a:t>
                      </a:r>
                      <a:endParaRPr lang="en-US" sz="2000" dirty="0">
                        <a:solidFill>
                          <a:schemeClr val="tx1"/>
                        </a:solidFill>
                        <a:latin typeface="Franklin Gothic Book"/>
                        <a:cs typeface="Franklin Gothic Book"/>
                      </a:endParaRPr>
                    </a:p>
                  </a:txBody>
                  <a:tcPr/>
                </a:tc>
              </a:tr>
            </a:tbl>
          </a:graphicData>
        </a:graphic>
      </p:graphicFrame>
      <p:sp>
        <p:nvSpPr>
          <p:cNvPr id="19" name="Freeform 18"/>
          <p:cNvSpPr/>
          <p:nvPr/>
        </p:nvSpPr>
        <p:spPr>
          <a:xfrm>
            <a:off x="1327463" y="1327612"/>
            <a:ext cx="7411575" cy="3630150"/>
          </a:xfrm>
          <a:custGeom>
            <a:avLst/>
            <a:gdLst>
              <a:gd name="connsiteX0" fmla="*/ 0 w 7400925"/>
              <a:gd name="connsiteY0" fmla="*/ 3614738 h 3614738"/>
              <a:gd name="connsiteX1" fmla="*/ 871537 w 7400925"/>
              <a:gd name="connsiteY1" fmla="*/ 3519488 h 3614738"/>
              <a:gd name="connsiteX2" fmla="*/ 1209675 w 7400925"/>
              <a:gd name="connsiteY2" fmla="*/ 3514725 h 3614738"/>
              <a:gd name="connsiteX3" fmla="*/ 1414462 w 7400925"/>
              <a:gd name="connsiteY3" fmla="*/ 3476625 h 3614738"/>
              <a:gd name="connsiteX4" fmla="*/ 1743075 w 7400925"/>
              <a:gd name="connsiteY4" fmla="*/ 3476625 h 3614738"/>
              <a:gd name="connsiteX5" fmla="*/ 1952625 w 7400925"/>
              <a:gd name="connsiteY5" fmla="*/ 3429000 h 3614738"/>
              <a:gd name="connsiteX6" fmla="*/ 2138362 w 7400925"/>
              <a:gd name="connsiteY6" fmla="*/ 3419475 h 3614738"/>
              <a:gd name="connsiteX7" fmla="*/ 2533650 w 7400925"/>
              <a:gd name="connsiteY7" fmla="*/ 3405188 h 3614738"/>
              <a:gd name="connsiteX8" fmla="*/ 2676525 w 7400925"/>
              <a:gd name="connsiteY8" fmla="*/ 3395663 h 3614738"/>
              <a:gd name="connsiteX9" fmla="*/ 2800350 w 7400925"/>
              <a:gd name="connsiteY9" fmla="*/ 3348038 h 3614738"/>
              <a:gd name="connsiteX10" fmla="*/ 3171825 w 7400925"/>
              <a:gd name="connsiteY10" fmla="*/ 3167063 h 3614738"/>
              <a:gd name="connsiteX11" fmla="*/ 3295650 w 7400925"/>
              <a:gd name="connsiteY11" fmla="*/ 3162300 h 3614738"/>
              <a:gd name="connsiteX12" fmla="*/ 3519487 w 7400925"/>
              <a:gd name="connsiteY12" fmla="*/ 3052763 h 3614738"/>
              <a:gd name="connsiteX13" fmla="*/ 3686175 w 7400925"/>
              <a:gd name="connsiteY13" fmla="*/ 3109913 h 3614738"/>
              <a:gd name="connsiteX14" fmla="*/ 3686175 w 7400925"/>
              <a:gd name="connsiteY14" fmla="*/ 3109913 h 3614738"/>
              <a:gd name="connsiteX15" fmla="*/ 3867150 w 7400925"/>
              <a:gd name="connsiteY15" fmla="*/ 3033713 h 3614738"/>
              <a:gd name="connsiteX16" fmla="*/ 4048125 w 7400925"/>
              <a:gd name="connsiteY16" fmla="*/ 2462213 h 3614738"/>
              <a:gd name="connsiteX17" fmla="*/ 4262437 w 7400925"/>
              <a:gd name="connsiteY17" fmla="*/ 2081213 h 3614738"/>
              <a:gd name="connsiteX18" fmla="*/ 4443412 w 7400925"/>
              <a:gd name="connsiteY18" fmla="*/ 1528763 h 3614738"/>
              <a:gd name="connsiteX19" fmla="*/ 4657725 w 7400925"/>
              <a:gd name="connsiteY19" fmla="*/ 1366838 h 3614738"/>
              <a:gd name="connsiteX20" fmla="*/ 4810125 w 7400925"/>
              <a:gd name="connsiteY20" fmla="*/ 1181100 h 3614738"/>
              <a:gd name="connsiteX21" fmla="*/ 4981575 w 7400925"/>
              <a:gd name="connsiteY21" fmla="*/ 1219200 h 3614738"/>
              <a:gd name="connsiteX22" fmla="*/ 5162550 w 7400925"/>
              <a:gd name="connsiteY22" fmla="*/ 1123950 h 3614738"/>
              <a:gd name="connsiteX23" fmla="*/ 5362575 w 7400925"/>
              <a:gd name="connsiteY23" fmla="*/ 1176338 h 3614738"/>
              <a:gd name="connsiteX24" fmla="*/ 5705475 w 7400925"/>
              <a:gd name="connsiteY24" fmla="*/ 919163 h 3614738"/>
              <a:gd name="connsiteX25" fmla="*/ 5934075 w 7400925"/>
              <a:gd name="connsiteY25" fmla="*/ 709613 h 3614738"/>
              <a:gd name="connsiteX26" fmla="*/ 6096000 w 7400925"/>
              <a:gd name="connsiteY26" fmla="*/ 419100 h 3614738"/>
              <a:gd name="connsiteX27" fmla="*/ 6319837 w 7400925"/>
              <a:gd name="connsiteY27" fmla="*/ 681038 h 3614738"/>
              <a:gd name="connsiteX28" fmla="*/ 6481762 w 7400925"/>
              <a:gd name="connsiteY28" fmla="*/ 890588 h 3614738"/>
              <a:gd name="connsiteX29" fmla="*/ 6553200 w 7400925"/>
              <a:gd name="connsiteY29" fmla="*/ 771525 h 3614738"/>
              <a:gd name="connsiteX30" fmla="*/ 6619875 w 7400925"/>
              <a:gd name="connsiteY30" fmla="*/ 638175 h 3614738"/>
              <a:gd name="connsiteX31" fmla="*/ 6781800 w 7400925"/>
              <a:gd name="connsiteY31" fmla="*/ 452438 h 3614738"/>
              <a:gd name="connsiteX32" fmla="*/ 6919912 w 7400925"/>
              <a:gd name="connsiteY32" fmla="*/ 309563 h 3614738"/>
              <a:gd name="connsiteX33" fmla="*/ 7034212 w 7400925"/>
              <a:gd name="connsiteY33" fmla="*/ 214313 h 3614738"/>
              <a:gd name="connsiteX34" fmla="*/ 7210425 w 7400925"/>
              <a:gd name="connsiteY34" fmla="*/ 133350 h 3614738"/>
              <a:gd name="connsiteX35" fmla="*/ 7281862 w 7400925"/>
              <a:gd name="connsiteY35" fmla="*/ 61913 h 3614738"/>
              <a:gd name="connsiteX36" fmla="*/ 7358062 w 7400925"/>
              <a:gd name="connsiteY36" fmla="*/ 4763 h 3614738"/>
              <a:gd name="connsiteX37" fmla="*/ 7400925 w 7400925"/>
              <a:gd name="connsiteY37" fmla="*/ 0 h 3614738"/>
              <a:gd name="connsiteX38" fmla="*/ 7400925 w 7400925"/>
              <a:gd name="connsiteY38" fmla="*/ 3614738 h 3614738"/>
              <a:gd name="connsiteX39" fmla="*/ 0 w 7400925"/>
              <a:gd name="connsiteY39" fmla="*/ 3614738 h 3614738"/>
              <a:gd name="connsiteX0" fmla="*/ 0 w 7400925"/>
              <a:gd name="connsiteY0" fmla="*/ 3614738 h 3614738"/>
              <a:gd name="connsiteX1" fmla="*/ 871537 w 7400925"/>
              <a:gd name="connsiteY1" fmla="*/ 3519488 h 3614738"/>
              <a:gd name="connsiteX2" fmla="*/ 1209675 w 7400925"/>
              <a:gd name="connsiteY2" fmla="*/ 3514725 h 3614738"/>
              <a:gd name="connsiteX3" fmla="*/ 1414462 w 7400925"/>
              <a:gd name="connsiteY3" fmla="*/ 3476625 h 3614738"/>
              <a:gd name="connsiteX4" fmla="*/ 1743075 w 7400925"/>
              <a:gd name="connsiteY4" fmla="*/ 3476625 h 3614738"/>
              <a:gd name="connsiteX5" fmla="*/ 1952625 w 7400925"/>
              <a:gd name="connsiteY5" fmla="*/ 3429000 h 3614738"/>
              <a:gd name="connsiteX6" fmla="*/ 2138362 w 7400925"/>
              <a:gd name="connsiteY6" fmla="*/ 3419475 h 3614738"/>
              <a:gd name="connsiteX7" fmla="*/ 2533650 w 7400925"/>
              <a:gd name="connsiteY7" fmla="*/ 3405188 h 3614738"/>
              <a:gd name="connsiteX8" fmla="*/ 2676525 w 7400925"/>
              <a:gd name="connsiteY8" fmla="*/ 3395663 h 3614738"/>
              <a:gd name="connsiteX9" fmla="*/ 2800350 w 7400925"/>
              <a:gd name="connsiteY9" fmla="*/ 3348038 h 3614738"/>
              <a:gd name="connsiteX10" fmla="*/ 3171825 w 7400925"/>
              <a:gd name="connsiteY10" fmla="*/ 3167063 h 3614738"/>
              <a:gd name="connsiteX11" fmla="*/ 3295650 w 7400925"/>
              <a:gd name="connsiteY11" fmla="*/ 3162300 h 3614738"/>
              <a:gd name="connsiteX12" fmla="*/ 3519487 w 7400925"/>
              <a:gd name="connsiteY12" fmla="*/ 3052763 h 3614738"/>
              <a:gd name="connsiteX13" fmla="*/ 3686175 w 7400925"/>
              <a:gd name="connsiteY13" fmla="*/ 3109913 h 3614738"/>
              <a:gd name="connsiteX14" fmla="*/ 3686175 w 7400925"/>
              <a:gd name="connsiteY14" fmla="*/ 3109913 h 3614738"/>
              <a:gd name="connsiteX15" fmla="*/ 3867150 w 7400925"/>
              <a:gd name="connsiteY15" fmla="*/ 3033713 h 3614738"/>
              <a:gd name="connsiteX16" fmla="*/ 4048125 w 7400925"/>
              <a:gd name="connsiteY16" fmla="*/ 2462213 h 3614738"/>
              <a:gd name="connsiteX17" fmla="*/ 4262437 w 7400925"/>
              <a:gd name="connsiteY17" fmla="*/ 2081213 h 3614738"/>
              <a:gd name="connsiteX18" fmla="*/ 4443412 w 7400925"/>
              <a:gd name="connsiteY18" fmla="*/ 1528763 h 3614738"/>
              <a:gd name="connsiteX19" fmla="*/ 4657725 w 7400925"/>
              <a:gd name="connsiteY19" fmla="*/ 1366838 h 3614738"/>
              <a:gd name="connsiteX20" fmla="*/ 4810125 w 7400925"/>
              <a:gd name="connsiteY20" fmla="*/ 1181100 h 3614738"/>
              <a:gd name="connsiteX21" fmla="*/ 4981575 w 7400925"/>
              <a:gd name="connsiteY21" fmla="*/ 1219200 h 3614738"/>
              <a:gd name="connsiteX22" fmla="*/ 5162550 w 7400925"/>
              <a:gd name="connsiteY22" fmla="*/ 1123950 h 3614738"/>
              <a:gd name="connsiteX23" fmla="*/ 5362575 w 7400925"/>
              <a:gd name="connsiteY23" fmla="*/ 1176338 h 3614738"/>
              <a:gd name="connsiteX24" fmla="*/ 5705475 w 7400925"/>
              <a:gd name="connsiteY24" fmla="*/ 919163 h 3614738"/>
              <a:gd name="connsiteX25" fmla="*/ 5934075 w 7400925"/>
              <a:gd name="connsiteY25" fmla="*/ 709613 h 3614738"/>
              <a:gd name="connsiteX26" fmla="*/ 6096000 w 7400925"/>
              <a:gd name="connsiteY26" fmla="*/ 419100 h 3614738"/>
              <a:gd name="connsiteX27" fmla="*/ 6319837 w 7400925"/>
              <a:gd name="connsiteY27" fmla="*/ 681038 h 3614738"/>
              <a:gd name="connsiteX28" fmla="*/ 6481762 w 7400925"/>
              <a:gd name="connsiteY28" fmla="*/ 890588 h 3614738"/>
              <a:gd name="connsiteX29" fmla="*/ 6553200 w 7400925"/>
              <a:gd name="connsiteY29" fmla="*/ 771525 h 3614738"/>
              <a:gd name="connsiteX30" fmla="*/ 6619875 w 7400925"/>
              <a:gd name="connsiteY30" fmla="*/ 638175 h 3614738"/>
              <a:gd name="connsiteX31" fmla="*/ 6781800 w 7400925"/>
              <a:gd name="connsiteY31" fmla="*/ 452438 h 3614738"/>
              <a:gd name="connsiteX32" fmla="*/ 6919912 w 7400925"/>
              <a:gd name="connsiteY32" fmla="*/ 309563 h 3614738"/>
              <a:gd name="connsiteX33" fmla="*/ 7034212 w 7400925"/>
              <a:gd name="connsiteY33" fmla="*/ 214313 h 3614738"/>
              <a:gd name="connsiteX34" fmla="*/ 7210425 w 7400925"/>
              <a:gd name="connsiteY34" fmla="*/ 133350 h 3614738"/>
              <a:gd name="connsiteX35" fmla="*/ 7281862 w 7400925"/>
              <a:gd name="connsiteY35" fmla="*/ 61913 h 3614738"/>
              <a:gd name="connsiteX36" fmla="*/ 7358062 w 7400925"/>
              <a:gd name="connsiteY36" fmla="*/ 4763 h 3614738"/>
              <a:gd name="connsiteX37" fmla="*/ 7400925 w 7400925"/>
              <a:gd name="connsiteY37" fmla="*/ 0 h 3614738"/>
              <a:gd name="connsiteX38" fmla="*/ 7400924 w 7400925"/>
              <a:gd name="connsiteY38" fmla="*/ 710355 h 3614738"/>
              <a:gd name="connsiteX39" fmla="*/ 7400925 w 7400925"/>
              <a:gd name="connsiteY39" fmla="*/ 3614738 h 3614738"/>
              <a:gd name="connsiteX40" fmla="*/ 0 w 7400925"/>
              <a:gd name="connsiteY40" fmla="*/ 3614738 h 3614738"/>
              <a:gd name="connsiteX0" fmla="*/ 0 w 7582481"/>
              <a:gd name="connsiteY0" fmla="*/ 3614738 h 3614738"/>
              <a:gd name="connsiteX1" fmla="*/ 871537 w 7582481"/>
              <a:gd name="connsiteY1" fmla="*/ 3519488 h 3614738"/>
              <a:gd name="connsiteX2" fmla="*/ 1209675 w 7582481"/>
              <a:gd name="connsiteY2" fmla="*/ 3514725 h 3614738"/>
              <a:gd name="connsiteX3" fmla="*/ 1414462 w 7582481"/>
              <a:gd name="connsiteY3" fmla="*/ 3476625 h 3614738"/>
              <a:gd name="connsiteX4" fmla="*/ 1743075 w 7582481"/>
              <a:gd name="connsiteY4" fmla="*/ 3476625 h 3614738"/>
              <a:gd name="connsiteX5" fmla="*/ 1952625 w 7582481"/>
              <a:gd name="connsiteY5" fmla="*/ 3429000 h 3614738"/>
              <a:gd name="connsiteX6" fmla="*/ 2138362 w 7582481"/>
              <a:gd name="connsiteY6" fmla="*/ 3419475 h 3614738"/>
              <a:gd name="connsiteX7" fmla="*/ 2533650 w 7582481"/>
              <a:gd name="connsiteY7" fmla="*/ 3405188 h 3614738"/>
              <a:gd name="connsiteX8" fmla="*/ 2676525 w 7582481"/>
              <a:gd name="connsiteY8" fmla="*/ 3395663 h 3614738"/>
              <a:gd name="connsiteX9" fmla="*/ 2800350 w 7582481"/>
              <a:gd name="connsiteY9" fmla="*/ 3348038 h 3614738"/>
              <a:gd name="connsiteX10" fmla="*/ 3171825 w 7582481"/>
              <a:gd name="connsiteY10" fmla="*/ 3167063 h 3614738"/>
              <a:gd name="connsiteX11" fmla="*/ 3295650 w 7582481"/>
              <a:gd name="connsiteY11" fmla="*/ 3162300 h 3614738"/>
              <a:gd name="connsiteX12" fmla="*/ 3519487 w 7582481"/>
              <a:gd name="connsiteY12" fmla="*/ 3052763 h 3614738"/>
              <a:gd name="connsiteX13" fmla="*/ 3686175 w 7582481"/>
              <a:gd name="connsiteY13" fmla="*/ 3109913 h 3614738"/>
              <a:gd name="connsiteX14" fmla="*/ 3686175 w 7582481"/>
              <a:gd name="connsiteY14" fmla="*/ 3109913 h 3614738"/>
              <a:gd name="connsiteX15" fmla="*/ 3867150 w 7582481"/>
              <a:gd name="connsiteY15" fmla="*/ 3033713 h 3614738"/>
              <a:gd name="connsiteX16" fmla="*/ 4048125 w 7582481"/>
              <a:gd name="connsiteY16" fmla="*/ 2462213 h 3614738"/>
              <a:gd name="connsiteX17" fmla="*/ 4262437 w 7582481"/>
              <a:gd name="connsiteY17" fmla="*/ 2081213 h 3614738"/>
              <a:gd name="connsiteX18" fmla="*/ 4443412 w 7582481"/>
              <a:gd name="connsiteY18" fmla="*/ 1528763 h 3614738"/>
              <a:gd name="connsiteX19" fmla="*/ 4657725 w 7582481"/>
              <a:gd name="connsiteY19" fmla="*/ 1366838 h 3614738"/>
              <a:gd name="connsiteX20" fmla="*/ 4810125 w 7582481"/>
              <a:gd name="connsiteY20" fmla="*/ 1181100 h 3614738"/>
              <a:gd name="connsiteX21" fmla="*/ 4981575 w 7582481"/>
              <a:gd name="connsiteY21" fmla="*/ 1219200 h 3614738"/>
              <a:gd name="connsiteX22" fmla="*/ 5162550 w 7582481"/>
              <a:gd name="connsiteY22" fmla="*/ 1123950 h 3614738"/>
              <a:gd name="connsiteX23" fmla="*/ 5362575 w 7582481"/>
              <a:gd name="connsiteY23" fmla="*/ 1176338 h 3614738"/>
              <a:gd name="connsiteX24" fmla="*/ 5705475 w 7582481"/>
              <a:gd name="connsiteY24" fmla="*/ 919163 h 3614738"/>
              <a:gd name="connsiteX25" fmla="*/ 5934075 w 7582481"/>
              <a:gd name="connsiteY25" fmla="*/ 709613 h 3614738"/>
              <a:gd name="connsiteX26" fmla="*/ 6096000 w 7582481"/>
              <a:gd name="connsiteY26" fmla="*/ 419100 h 3614738"/>
              <a:gd name="connsiteX27" fmla="*/ 6319837 w 7582481"/>
              <a:gd name="connsiteY27" fmla="*/ 681038 h 3614738"/>
              <a:gd name="connsiteX28" fmla="*/ 6481762 w 7582481"/>
              <a:gd name="connsiteY28" fmla="*/ 890588 h 3614738"/>
              <a:gd name="connsiteX29" fmla="*/ 6553200 w 7582481"/>
              <a:gd name="connsiteY29" fmla="*/ 771525 h 3614738"/>
              <a:gd name="connsiteX30" fmla="*/ 6619875 w 7582481"/>
              <a:gd name="connsiteY30" fmla="*/ 638175 h 3614738"/>
              <a:gd name="connsiteX31" fmla="*/ 6781800 w 7582481"/>
              <a:gd name="connsiteY31" fmla="*/ 452438 h 3614738"/>
              <a:gd name="connsiteX32" fmla="*/ 6919912 w 7582481"/>
              <a:gd name="connsiteY32" fmla="*/ 309563 h 3614738"/>
              <a:gd name="connsiteX33" fmla="*/ 7034212 w 7582481"/>
              <a:gd name="connsiteY33" fmla="*/ 214313 h 3614738"/>
              <a:gd name="connsiteX34" fmla="*/ 7210425 w 7582481"/>
              <a:gd name="connsiteY34" fmla="*/ 133350 h 3614738"/>
              <a:gd name="connsiteX35" fmla="*/ 7281862 w 7582481"/>
              <a:gd name="connsiteY35" fmla="*/ 61913 h 3614738"/>
              <a:gd name="connsiteX36" fmla="*/ 7358062 w 7582481"/>
              <a:gd name="connsiteY36" fmla="*/ 4763 h 3614738"/>
              <a:gd name="connsiteX37" fmla="*/ 7400925 w 7582481"/>
              <a:gd name="connsiteY37" fmla="*/ 0 h 3614738"/>
              <a:gd name="connsiteX38" fmla="*/ 7582481 w 7582481"/>
              <a:gd name="connsiteY38" fmla="*/ 586657 h 3614738"/>
              <a:gd name="connsiteX39" fmla="*/ 7400925 w 7582481"/>
              <a:gd name="connsiteY39" fmla="*/ 3614738 h 3614738"/>
              <a:gd name="connsiteX40" fmla="*/ 0 w 7582481"/>
              <a:gd name="connsiteY40" fmla="*/ 3614738 h 3614738"/>
              <a:gd name="connsiteX0" fmla="*/ 0 w 7974764"/>
              <a:gd name="connsiteY0" fmla="*/ 3614738 h 3614738"/>
              <a:gd name="connsiteX1" fmla="*/ 871537 w 7974764"/>
              <a:gd name="connsiteY1" fmla="*/ 3519488 h 3614738"/>
              <a:gd name="connsiteX2" fmla="*/ 1209675 w 7974764"/>
              <a:gd name="connsiteY2" fmla="*/ 3514725 h 3614738"/>
              <a:gd name="connsiteX3" fmla="*/ 1414462 w 7974764"/>
              <a:gd name="connsiteY3" fmla="*/ 3476625 h 3614738"/>
              <a:gd name="connsiteX4" fmla="*/ 1743075 w 7974764"/>
              <a:gd name="connsiteY4" fmla="*/ 3476625 h 3614738"/>
              <a:gd name="connsiteX5" fmla="*/ 1952625 w 7974764"/>
              <a:gd name="connsiteY5" fmla="*/ 3429000 h 3614738"/>
              <a:gd name="connsiteX6" fmla="*/ 2138362 w 7974764"/>
              <a:gd name="connsiteY6" fmla="*/ 3419475 h 3614738"/>
              <a:gd name="connsiteX7" fmla="*/ 2533650 w 7974764"/>
              <a:gd name="connsiteY7" fmla="*/ 3405188 h 3614738"/>
              <a:gd name="connsiteX8" fmla="*/ 2676525 w 7974764"/>
              <a:gd name="connsiteY8" fmla="*/ 3395663 h 3614738"/>
              <a:gd name="connsiteX9" fmla="*/ 2800350 w 7974764"/>
              <a:gd name="connsiteY9" fmla="*/ 3348038 h 3614738"/>
              <a:gd name="connsiteX10" fmla="*/ 3171825 w 7974764"/>
              <a:gd name="connsiteY10" fmla="*/ 3167063 h 3614738"/>
              <a:gd name="connsiteX11" fmla="*/ 3295650 w 7974764"/>
              <a:gd name="connsiteY11" fmla="*/ 3162300 h 3614738"/>
              <a:gd name="connsiteX12" fmla="*/ 3519487 w 7974764"/>
              <a:gd name="connsiteY12" fmla="*/ 3052763 h 3614738"/>
              <a:gd name="connsiteX13" fmla="*/ 3686175 w 7974764"/>
              <a:gd name="connsiteY13" fmla="*/ 3109913 h 3614738"/>
              <a:gd name="connsiteX14" fmla="*/ 3686175 w 7974764"/>
              <a:gd name="connsiteY14" fmla="*/ 3109913 h 3614738"/>
              <a:gd name="connsiteX15" fmla="*/ 3867150 w 7974764"/>
              <a:gd name="connsiteY15" fmla="*/ 3033713 h 3614738"/>
              <a:gd name="connsiteX16" fmla="*/ 4048125 w 7974764"/>
              <a:gd name="connsiteY16" fmla="*/ 2462213 h 3614738"/>
              <a:gd name="connsiteX17" fmla="*/ 4262437 w 7974764"/>
              <a:gd name="connsiteY17" fmla="*/ 2081213 h 3614738"/>
              <a:gd name="connsiteX18" fmla="*/ 4443412 w 7974764"/>
              <a:gd name="connsiteY18" fmla="*/ 1528763 h 3614738"/>
              <a:gd name="connsiteX19" fmla="*/ 4657725 w 7974764"/>
              <a:gd name="connsiteY19" fmla="*/ 1366838 h 3614738"/>
              <a:gd name="connsiteX20" fmla="*/ 4810125 w 7974764"/>
              <a:gd name="connsiteY20" fmla="*/ 1181100 h 3614738"/>
              <a:gd name="connsiteX21" fmla="*/ 4981575 w 7974764"/>
              <a:gd name="connsiteY21" fmla="*/ 1219200 h 3614738"/>
              <a:gd name="connsiteX22" fmla="*/ 5162550 w 7974764"/>
              <a:gd name="connsiteY22" fmla="*/ 1123950 h 3614738"/>
              <a:gd name="connsiteX23" fmla="*/ 5362575 w 7974764"/>
              <a:gd name="connsiteY23" fmla="*/ 1176338 h 3614738"/>
              <a:gd name="connsiteX24" fmla="*/ 5705475 w 7974764"/>
              <a:gd name="connsiteY24" fmla="*/ 919163 h 3614738"/>
              <a:gd name="connsiteX25" fmla="*/ 5934075 w 7974764"/>
              <a:gd name="connsiteY25" fmla="*/ 709613 h 3614738"/>
              <a:gd name="connsiteX26" fmla="*/ 6096000 w 7974764"/>
              <a:gd name="connsiteY26" fmla="*/ 419100 h 3614738"/>
              <a:gd name="connsiteX27" fmla="*/ 6319837 w 7974764"/>
              <a:gd name="connsiteY27" fmla="*/ 681038 h 3614738"/>
              <a:gd name="connsiteX28" fmla="*/ 6481762 w 7974764"/>
              <a:gd name="connsiteY28" fmla="*/ 890588 h 3614738"/>
              <a:gd name="connsiteX29" fmla="*/ 6553200 w 7974764"/>
              <a:gd name="connsiteY29" fmla="*/ 771525 h 3614738"/>
              <a:gd name="connsiteX30" fmla="*/ 6619875 w 7974764"/>
              <a:gd name="connsiteY30" fmla="*/ 638175 h 3614738"/>
              <a:gd name="connsiteX31" fmla="*/ 6781800 w 7974764"/>
              <a:gd name="connsiteY31" fmla="*/ 452438 h 3614738"/>
              <a:gd name="connsiteX32" fmla="*/ 6919912 w 7974764"/>
              <a:gd name="connsiteY32" fmla="*/ 309563 h 3614738"/>
              <a:gd name="connsiteX33" fmla="*/ 7034212 w 7974764"/>
              <a:gd name="connsiteY33" fmla="*/ 214313 h 3614738"/>
              <a:gd name="connsiteX34" fmla="*/ 7210425 w 7974764"/>
              <a:gd name="connsiteY34" fmla="*/ 133350 h 3614738"/>
              <a:gd name="connsiteX35" fmla="*/ 7281862 w 7974764"/>
              <a:gd name="connsiteY35" fmla="*/ 61913 h 3614738"/>
              <a:gd name="connsiteX36" fmla="*/ 7358062 w 7974764"/>
              <a:gd name="connsiteY36" fmla="*/ 4763 h 3614738"/>
              <a:gd name="connsiteX37" fmla="*/ 7400925 w 7974764"/>
              <a:gd name="connsiteY37" fmla="*/ 0 h 3614738"/>
              <a:gd name="connsiteX38" fmla="*/ 7582481 w 7974764"/>
              <a:gd name="connsiteY38" fmla="*/ 586657 h 3614738"/>
              <a:gd name="connsiteX39" fmla="*/ 7496026 w 7974764"/>
              <a:gd name="connsiteY39" fmla="*/ 1963824 h 3614738"/>
              <a:gd name="connsiteX40" fmla="*/ 7400925 w 7974764"/>
              <a:gd name="connsiteY40" fmla="*/ 3614738 h 3614738"/>
              <a:gd name="connsiteX41" fmla="*/ 0 w 7974764"/>
              <a:gd name="connsiteY41" fmla="*/ 3614738 h 3614738"/>
              <a:gd name="connsiteX0" fmla="*/ 0 w 7974764"/>
              <a:gd name="connsiteY0" fmla="*/ 3614738 h 3614738"/>
              <a:gd name="connsiteX1" fmla="*/ 871537 w 7974764"/>
              <a:gd name="connsiteY1" fmla="*/ 3519488 h 3614738"/>
              <a:gd name="connsiteX2" fmla="*/ 1209675 w 7974764"/>
              <a:gd name="connsiteY2" fmla="*/ 3514725 h 3614738"/>
              <a:gd name="connsiteX3" fmla="*/ 1414462 w 7974764"/>
              <a:gd name="connsiteY3" fmla="*/ 3476625 h 3614738"/>
              <a:gd name="connsiteX4" fmla="*/ 1743075 w 7974764"/>
              <a:gd name="connsiteY4" fmla="*/ 3476625 h 3614738"/>
              <a:gd name="connsiteX5" fmla="*/ 1952625 w 7974764"/>
              <a:gd name="connsiteY5" fmla="*/ 3429000 h 3614738"/>
              <a:gd name="connsiteX6" fmla="*/ 2138362 w 7974764"/>
              <a:gd name="connsiteY6" fmla="*/ 3419475 h 3614738"/>
              <a:gd name="connsiteX7" fmla="*/ 2533650 w 7974764"/>
              <a:gd name="connsiteY7" fmla="*/ 3405188 h 3614738"/>
              <a:gd name="connsiteX8" fmla="*/ 2676525 w 7974764"/>
              <a:gd name="connsiteY8" fmla="*/ 3395663 h 3614738"/>
              <a:gd name="connsiteX9" fmla="*/ 2800350 w 7974764"/>
              <a:gd name="connsiteY9" fmla="*/ 3348038 h 3614738"/>
              <a:gd name="connsiteX10" fmla="*/ 3171825 w 7974764"/>
              <a:gd name="connsiteY10" fmla="*/ 3167063 h 3614738"/>
              <a:gd name="connsiteX11" fmla="*/ 3295650 w 7974764"/>
              <a:gd name="connsiteY11" fmla="*/ 3162300 h 3614738"/>
              <a:gd name="connsiteX12" fmla="*/ 3519487 w 7974764"/>
              <a:gd name="connsiteY12" fmla="*/ 3052763 h 3614738"/>
              <a:gd name="connsiteX13" fmla="*/ 3686175 w 7974764"/>
              <a:gd name="connsiteY13" fmla="*/ 3109913 h 3614738"/>
              <a:gd name="connsiteX14" fmla="*/ 3686175 w 7974764"/>
              <a:gd name="connsiteY14" fmla="*/ 3109913 h 3614738"/>
              <a:gd name="connsiteX15" fmla="*/ 3867150 w 7974764"/>
              <a:gd name="connsiteY15" fmla="*/ 3033713 h 3614738"/>
              <a:gd name="connsiteX16" fmla="*/ 4048125 w 7974764"/>
              <a:gd name="connsiteY16" fmla="*/ 2462213 h 3614738"/>
              <a:gd name="connsiteX17" fmla="*/ 4262437 w 7974764"/>
              <a:gd name="connsiteY17" fmla="*/ 2081213 h 3614738"/>
              <a:gd name="connsiteX18" fmla="*/ 4443412 w 7974764"/>
              <a:gd name="connsiteY18" fmla="*/ 1528763 h 3614738"/>
              <a:gd name="connsiteX19" fmla="*/ 4657725 w 7974764"/>
              <a:gd name="connsiteY19" fmla="*/ 1366838 h 3614738"/>
              <a:gd name="connsiteX20" fmla="*/ 4810125 w 7974764"/>
              <a:gd name="connsiteY20" fmla="*/ 1181100 h 3614738"/>
              <a:gd name="connsiteX21" fmla="*/ 4981575 w 7974764"/>
              <a:gd name="connsiteY21" fmla="*/ 1219200 h 3614738"/>
              <a:gd name="connsiteX22" fmla="*/ 5162550 w 7974764"/>
              <a:gd name="connsiteY22" fmla="*/ 1123950 h 3614738"/>
              <a:gd name="connsiteX23" fmla="*/ 5362575 w 7974764"/>
              <a:gd name="connsiteY23" fmla="*/ 1176338 h 3614738"/>
              <a:gd name="connsiteX24" fmla="*/ 5705475 w 7974764"/>
              <a:gd name="connsiteY24" fmla="*/ 919163 h 3614738"/>
              <a:gd name="connsiteX25" fmla="*/ 5934075 w 7974764"/>
              <a:gd name="connsiteY25" fmla="*/ 709613 h 3614738"/>
              <a:gd name="connsiteX26" fmla="*/ 6096000 w 7974764"/>
              <a:gd name="connsiteY26" fmla="*/ 419100 h 3614738"/>
              <a:gd name="connsiteX27" fmla="*/ 6319837 w 7974764"/>
              <a:gd name="connsiteY27" fmla="*/ 681038 h 3614738"/>
              <a:gd name="connsiteX28" fmla="*/ 6481762 w 7974764"/>
              <a:gd name="connsiteY28" fmla="*/ 890588 h 3614738"/>
              <a:gd name="connsiteX29" fmla="*/ 6553200 w 7974764"/>
              <a:gd name="connsiteY29" fmla="*/ 771525 h 3614738"/>
              <a:gd name="connsiteX30" fmla="*/ 6619875 w 7974764"/>
              <a:gd name="connsiteY30" fmla="*/ 638175 h 3614738"/>
              <a:gd name="connsiteX31" fmla="*/ 6781800 w 7974764"/>
              <a:gd name="connsiteY31" fmla="*/ 452438 h 3614738"/>
              <a:gd name="connsiteX32" fmla="*/ 6919912 w 7974764"/>
              <a:gd name="connsiteY32" fmla="*/ 309563 h 3614738"/>
              <a:gd name="connsiteX33" fmla="*/ 7034212 w 7974764"/>
              <a:gd name="connsiteY33" fmla="*/ 214313 h 3614738"/>
              <a:gd name="connsiteX34" fmla="*/ 7210425 w 7974764"/>
              <a:gd name="connsiteY34" fmla="*/ 133350 h 3614738"/>
              <a:gd name="connsiteX35" fmla="*/ 7281862 w 7974764"/>
              <a:gd name="connsiteY35" fmla="*/ 61913 h 3614738"/>
              <a:gd name="connsiteX36" fmla="*/ 7358062 w 7974764"/>
              <a:gd name="connsiteY36" fmla="*/ 4763 h 3614738"/>
              <a:gd name="connsiteX37" fmla="*/ 7400925 w 7974764"/>
              <a:gd name="connsiteY37" fmla="*/ 0 h 3614738"/>
              <a:gd name="connsiteX38" fmla="*/ 7582481 w 7974764"/>
              <a:gd name="connsiteY38" fmla="*/ 586657 h 3614738"/>
              <a:gd name="connsiteX39" fmla="*/ 7496026 w 7974764"/>
              <a:gd name="connsiteY39" fmla="*/ 1963824 h 3614738"/>
              <a:gd name="connsiteX40" fmla="*/ 7400925 w 7974764"/>
              <a:gd name="connsiteY40" fmla="*/ 3614738 h 3614738"/>
              <a:gd name="connsiteX41" fmla="*/ 0 w 7974764"/>
              <a:gd name="connsiteY41" fmla="*/ 3614738 h 3614738"/>
              <a:gd name="connsiteX0" fmla="*/ 0 w 8059917"/>
              <a:gd name="connsiteY0" fmla="*/ 3684839 h 3684839"/>
              <a:gd name="connsiteX1" fmla="*/ 871537 w 8059917"/>
              <a:gd name="connsiteY1" fmla="*/ 3589589 h 3684839"/>
              <a:gd name="connsiteX2" fmla="*/ 1209675 w 8059917"/>
              <a:gd name="connsiteY2" fmla="*/ 3584826 h 3684839"/>
              <a:gd name="connsiteX3" fmla="*/ 1414462 w 8059917"/>
              <a:gd name="connsiteY3" fmla="*/ 3546726 h 3684839"/>
              <a:gd name="connsiteX4" fmla="*/ 1743075 w 8059917"/>
              <a:gd name="connsiteY4" fmla="*/ 3546726 h 3684839"/>
              <a:gd name="connsiteX5" fmla="*/ 1952625 w 8059917"/>
              <a:gd name="connsiteY5" fmla="*/ 3499101 h 3684839"/>
              <a:gd name="connsiteX6" fmla="*/ 2138362 w 8059917"/>
              <a:gd name="connsiteY6" fmla="*/ 3489576 h 3684839"/>
              <a:gd name="connsiteX7" fmla="*/ 2533650 w 8059917"/>
              <a:gd name="connsiteY7" fmla="*/ 3475289 h 3684839"/>
              <a:gd name="connsiteX8" fmla="*/ 2676525 w 8059917"/>
              <a:gd name="connsiteY8" fmla="*/ 3465764 h 3684839"/>
              <a:gd name="connsiteX9" fmla="*/ 2800350 w 8059917"/>
              <a:gd name="connsiteY9" fmla="*/ 3418139 h 3684839"/>
              <a:gd name="connsiteX10" fmla="*/ 3171825 w 8059917"/>
              <a:gd name="connsiteY10" fmla="*/ 3237164 h 3684839"/>
              <a:gd name="connsiteX11" fmla="*/ 3295650 w 8059917"/>
              <a:gd name="connsiteY11" fmla="*/ 3232401 h 3684839"/>
              <a:gd name="connsiteX12" fmla="*/ 3519487 w 8059917"/>
              <a:gd name="connsiteY12" fmla="*/ 3122864 h 3684839"/>
              <a:gd name="connsiteX13" fmla="*/ 3686175 w 8059917"/>
              <a:gd name="connsiteY13" fmla="*/ 3180014 h 3684839"/>
              <a:gd name="connsiteX14" fmla="*/ 3686175 w 8059917"/>
              <a:gd name="connsiteY14" fmla="*/ 3180014 h 3684839"/>
              <a:gd name="connsiteX15" fmla="*/ 3867150 w 8059917"/>
              <a:gd name="connsiteY15" fmla="*/ 3103814 h 3684839"/>
              <a:gd name="connsiteX16" fmla="*/ 4048125 w 8059917"/>
              <a:gd name="connsiteY16" fmla="*/ 2532314 h 3684839"/>
              <a:gd name="connsiteX17" fmla="*/ 4262437 w 8059917"/>
              <a:gd name="connsiteY17" fmla="*/ 2151314 h 3684839"/>
              <a:gd name="connsiteX18" fmla="*/ 4443412 w 8059917"/>
              <a:gd name="connsiteY18" fmla="*/ 1598864 h 3684839"/>
              <a:gd name="connsiteX19" fmla="*/ 4657725 w 8059917"/>
              <a:gd name="connsiteY19" fmla="*/ 1436939 h 3684839"/>
              <a:gd name="connsiteX20" fmla="*/ 4810125 w 8059917"/>
              <a:gd name="connsiteY20" fmla="*/ 1251201 h 3684839"/>
              <a:gd name="connsiteX21" fmla="*/ 4981575 w 8059917"/>
              <a:gd name="connsiteY21" fmla="*/ 1289301 h 3684839"/>
              <a:gd name="connsiteX22" fmla="*/ 5162550 w 8059917"/>
              <a:gd name="connsiteY22" fmla="*/ 1194051 h 3684839"/>
              <a:gd name="connsiteX23" fmla="*/ 5362575 w 8059917"/>
              <a:gd name="connsiteY23" fmla="*/ 1246439 h 3684839"/>
              <a:gd name="connsiteX24" fmla="*/ 5705475 w 8059917"/>
              <a:gd name="connsiteY24" fmla="*/ 989264 h 3684839"/>
              <a:gd name="connsiteX25" fmla="*/ 5934075 w 8059917"/>
              <a:gd name="connsiteY25" fmla="*/ 779714 h 3684839"/>
              <a:gd name="connsiteX26" fmla="*/ 6096000 w 8059917"/>
              <a:gd name="connsiteY26" fmla="*/ 489201 h 3684839"/>
              <a:gd name="connsiteX27" fmla="*/ 6319837 w 8059917"/>
              <a:gd name="connsiteY27" fmla="*/ 751139 h 3684839"/>
              <a:gd name="connsiteX28" fmla="*/ 6481762 w 8059917"/>
              <a:gd name="connsiteY28" fmla="*/ 960689 h 3684839"/>
              <a:gd name="connsiteX29" fmla="*/ 6553200 w 8059917"/>
              <a:gd name="connsiteY29" fmla="*/ 841626 h 3684839"/>
              <a:gd name="connsiteX30" fmla="*/ 6619875 w 8059917"/>
              <a:gd name="connsiteY30" fmla="*/ 708276 h 3684839"/>
              <a:gd name="connsiteX31" fmla="*/ 6781800 w 8059917"/>
              <a:gd name="connsiteY31" fmla="*/ 522539 h 3684839"/>
              <a:gd name="connsiteX32" fmla="*/ 6919912 w 8059917"/>
              <a:gd name="connsiteY32" fmla="*/ 379664 h 3684839"/>
              <a:gd name="connsiteX33" fmla="*/ 7034212 w 8059917"/>
              <a:gd name="connsiteY33" fmla="*/ 284414 h 3684839"/>
              <a:gd name="connsiteX34" fmla="*/ 7210425 w 8059917"/>
              <a:gd name="connsiteY34" fmla="*/ 203451 h 3684839"/>
              <a:gd name="connsiteX35" fmla="*/ 7281862 w 8059917"/>
              <a:gd name="connsiteY35" fmla="*/ 132014 h 3684839"/>
              <a:gd name="connsiteX36" fmla="*/ 7358062 w 8059917"/>
              <a:gd name="connsiteY36" fmla="*/ 74864 h 3684839"/>
              <a:gd name="connsiteX37" fmla="*/ 7400925 w 8059917"/>
              <a:gd name="connsiteY37" fmla="*/ 70101 h 3684839"/>
              <a:gd name="connsiteX38" fmla="*/ 7582481 w 8059917"/>
              <a:gd name="connsiteY38" fmla="*/ 656758 h 3684839"/>
              <a:gd name="connsiteX39" fmla="*/ 7764038 w 8059917"/>
              <a:gd name="connsiteY39" fmla="*/ 112489 h 3684839"/>
              <a:gd name="connsiteX40" fmla="*/ 7400925 w 8059917"/>
              <a:gd name="connsiteY40" fmla="*/ 3684839 h 3684839"/>
              <a:gd name="connsiteX41" fmla="*/ 0 w 8059917"/>
              <a:gd name="connsiteY41" fmla="*/ 3684839 h 3684839"/>
              <a:gd name="connsiteX0" fmla="*/ 0 w 8059917"/>
              <a:gd name="connsiteY0" fmla="*/ 3684839 h 3684839"/>
              <a:gd name="connsiteX1" fmla="*/ 871537 w 8059917"/>
              <a:gd name="connsiteY1" fmla="*/ 3589589 h 3684839"/>
              <a:gd name="connsiteX2" fmla="*/ 1209675 w 8059917"/>
              <a:gd name="connsiteY2" fmla="*/ 3584826 h 3684839"/>
              <a:gd name="connsiteX3" fmla="*/ 1414462 w 8059917"/>
              <a:gd name="connsiteY3" fmla="*/ 3546726 h 3684839"/>
              <a:gd name="connsiteX4" fmla="*/ 1743075 w 8059917"/>
              <a:gd name="connsiteY4" fmla="*/ 3546726 h 3684839"/>
              <a:gd name="connsiteX5" fmla="*/ 1952625 w 8059917"/>
              <a:gd name="connsiteY5" fmla="*/ 3499101 h 3684839"/>
              <a:gd name="connsiteX6" fmla="*/ 2138362 w 8059917"/>
              <a:gd name="connsiteY6" fmla="*/ 3489576 h 3684839"/>
              <a:gd name="connsiteX7" fmla="*/ 2533650 w 8059917"/>
              <a:gd name="connsiteY7" fmla="*/ 3475289 h 3684839"/>
              <a:gd name="connsiteX8" fmla="*/ 2676525 w 8059917"/>
              <a:gd name="connsiteY8" fmla="*/ 3465764 h 3684839"/>
              <a:gd name="connsiteX9" fmla="*/ 2800350 w 8059917"/>
              <a:gd name="connsiteY9" fmla="*/ 3418139 h 3684839"/>
              <a:gd name="connsiteX10" fmla="*/ 3171825 w 8059917"/>
              <a:gd name="connsiteY10" fmla="*/ 3237164 h 3684839"/>
              <a:gd name="connsiteX11" fmla="*/ 3295650 w 8059917"/>
              <a:gd name="connsiteY11" fmla="*/ 3232401 h 3684839"/>
              <a:gd name="connsiteX12" fmla="*/ 3519487 w 8059917"/>
              <a:gd name="connsiteY12" fmla="*/ 3122864 h 3684839"/>
              <a:gd name="connsiteX13" fmla="*/ 3686175 w 8059917"/>
              <a:gd name="connsiteY13" fmla="*/ 3180014 h 3684839"/>
              <a:gd name="connsiteX14" fmla="*/ 3686175 w 8059917"/>
              <a:gd name="connsiteY14" fmla="*/ 3180014 h 3684839"/>
              <a:gd name="connsiteX15" fmla="*/ 3867150 w 8059917"/>
              <a:gd name="connsiteY15" fmla="*/ 3103814 h 3684839"/>
              <a:gd name="connsiteX16" fmla="*/ 4048125 w 8059917"/>
              <a:gd name="connsiteY16" fmla="*/ 2532314 h 3684839"/>
              <a:gd name="connsiteX17" fmla="*/ 4262437 w 8059917"/>
              <a:gd name="connsiteY17" fmla="*/ 2151314 h 3684839"/>
              <a:gd name="connsiteX18" fmla="*/ 4443412 w 8059917"/>
              <a:gd name="connsiteY18" fmla="*/ 1598864 h 3684839"/>
              <a:gd name="connsiteX19" fmla="*/ 4657725 w 8059917"/>
              <a:gd name="connsiteY19" fmla="*/ 1436939 h 3684839"/>
              <a:gd name="connsiteX20" fmla="*/ 4810125 w 8059917"/>
              <a:gd name="connsiteY20" fmla="*/ 1251201 h 3684839"/>
              <a:gd name="connsiteX21" fmla="*/ 4981575 w 8059917"/>
              <a:gd name="connsiteY21" fmla="*/ 1289301 h 3684839"/>
              <a:gd name="connsiteX22" fmla="*/ 5162550 w 8059917"/>
              <a:gd name="connsiteY22" fmla="*/ 1194051 h 3684839"/>
              <a:gd name="connsiteX23" fmla="*/ 5362575 w 8059917"/>
              <a:gd name="connsiteY23" fmla="*/ 1246439 h 3684839"/>
              <a:gd name="connsiteX24" fmla="*/ 5705475 w 8059917"/>
              <a:gd name="connsiteY24" fmla="*/ 989264 h 3684839"/>
              <a:gd name="connsiteX25" fmla="*/ 5934075 w 8059917"/>
              <a:gd name="connsiteY25" fmla="*/ 779714 h 3684839"/>
              <a:gd name="connsiteX26" fmla="*/ 6096000 w 8059917"/>
              <a:gd name="connsiteY26" fmla="*/ 489201 h 3684839"/>
              <a:gd name="connsiteX27" fmla="*/ 6319837 w 8059917"/>
              <a:gd name="connsiteY27" fmla="*/ 751139 h 3684839"/>
              <a:gd name="connsiteX28" fmla="*/ 6481762 w 8059917"/>
              <a:gd name="connsiteY28" fmla="*/ 960689 h 3684839"/>
              <a:gd name="connsiteX29" fmla="*/ 6553200 w 8059917"/>
              <a:gd name="connsiteY29" fmla="*/ 841626 h 3684839"/>
              <a:gd name="connsiteX30" fmla="*/ 6619875 w 8059917"/>
              <a:gd name="connsiteY30" fmla="*/ 708276 h 3684839"/>
              <a:gd name="connsiteX31" fmla="*/ 6781800 w 8059917"/>
              <a:gd name="connsiteY31" fmla="*/ 522539 h 3684839"/>
              <a:gd name="connsiteX32" fmla="*/ 6919912 w 8059917"/>
              <a:gd name="connsiteY32" fmla="*/ 379664 h 3684839"/>
              <a:gd name="connsiteX33" fmla="*/ 7034212 w 8059917"/>
              <a:gd name="connsiteY33" fmla="*/ 284414 h 3684839"/>
              <a:gd name="connsiteX34" fmla="*/ 7210425 w 8059917"/>
              <a:gd name="connsiteY34" fmla="*/ 203451 h 3684839"/>
              <a:gd name="connsiteX35" fmla="*/ 7281862 w 8059917"/>
              <a:gd name="connsiteY35" fmla="*/ 132014 h 3684839"/>
              <a:gd name="connsiteX36" fmla="*/ 7358062 w 8059917"/>
              <a:gd name="connsiteY36" fmla="*/ 74864 h 3684839"/>
              <a:gd name="connsiteX37" fmla="*/ 7400925 w 8059917"/>
              <a:gd name="connsiteY37" fmla="*/ 70101 h 3684839"/>
              <a:gd name="connsiteX38" fmla="*/ 7582481 w 8059917"/>
              <a:gd name="connsiteY38" fmla="*/ 656758 h 3684839"/>
              <a:gd name="connsiteX39" fmla="*/ 7764038 w 8059917"/>
              <a:gd name="connsiteY39" fmla="*/ 112489 h 3684839"/>
              <a:gd name="connsiteX40" fmla="*/ 7400925 w 8059917"/>
              <a:gd name="connsiteY40" fmla="*/ 3684839 h 3684839"/>
              <a:gd name="connsiteX41" fmla="*/ 0 w 8059917"/>
              <a:gd name="connsiteY41" fmla="*/ 3684839 h 3684839"/>
              <a:gd name="connsiteX0" fmla="*/ 0 w 8286975"/>
              <a:gd name="connsiteY0" fmla="*/ 3684839 h 3684839"/>
              <a:gd name="connsiteX1" fmla="*/ 871537 w 8286975"/>
              <a:gd name="connsiteY1" fmla="*/ 3589589 h 3684839"/>
              <a:gd name="connsiteX2" fmla="*/ 1209675 w 8286975"/>
              <a:gd name="connsiteY2" fmla="*/ 3584826 h 3684839"/>
              <a:gd name="connsiteX3" fmla="*/ 1414462 w 8286975"/>
              <a:gd name="connsiteY3" fmla="*/ 3546726 h 3684839"/>
              <a:gd name="connsiteX4" fmla="*/ 1743075 w 8286975"/>
              <a:gd name="connsiteY4" fmla="*/ 3546726 h 3684839"/>
              <a:gd name="connsiteX5" fmla="*/ 1952625 w 8286975"/>
              <a:gd name="connsiteY5" fmla="*/ 3499101 h 3684839"/>
              <a:gd name="connsiteX6" fmla="*/ 2138362 w 8286975"/>
              <a:gd name="connsiteY6" fmla="*/ 3489576 h 3684839"/>
              <a:gd name="connsiteX7" fmla="*/ 2533650 w 8286975"/>
              <a:gd name="connsiteY7" fmla="*/ 3475289 h 3684839"/>
              <a:gd name="connsiteX8" fmla="*/ 2676525 w 8286975"/>
              <a:gd name="connsiteY8" fmla="*/ 3465764 h 3684839"/>
              <a:gd name="connsiteX9" fmla="*/ 2800350 w 8286975"/>
              <a:gd name="connsiteY9" fmla="*/ 3418139 h 3684839"/>
              <a:gd name="connsiteX10" fmla="*/ 3171825 w 8286975"/>
              <a:gd name="connsiteY10" fmla="*/ 3237164 h 3684839"/>
              <a:gd name="connsiteX11" fmla="*/ 3295650 w 8286975"/>
              <a:gd name="connsiteY11" fmla="*/ 3232401 h 3684839"/>
              <a:gd name="connsiteX12" fmla="*/ 3519487 w 8286975"/>
              <a:gd name="connsiteY12" fmla="*/ 3122864 h 3684839"/>
              <a:gd name="connsiteX13" fmla="*/ 3686175 w 8286975"/>
              <a:gd name="connsiteY13" fmla="*/ 3180014 h 3684839"/>
              <a:gd name="connsiteX14" fmla="*/ 3686175 w 8286975"/>
              <a:gd name="connsiteY14" fmla="*/ 3180014 h 3684839"/>
              <a:gd name="connsiteX15" fmla="*/ 3867150 w 8286975"/>
              <a:gd name="connsiteY15" fmla="*/ 3103814 h 3684839"/>
              <a:gd name="connsiteX16" fmla="*/ 4048125 w 8286975"/>
              <a:gd name="connsiteY16" fmla="*/ 2532314 h 3684839"/>
              <a:gd name="connsiteX17" fmla="*/ 4262437 w 8286975"/>
              <a:gd name="connsiteY17" fmla="*/ 2151314 h 3684839"/>
              <a:gd name="connsiteX18" fmla="*/ 4443412 w 8286975"/>
              <a:gd name="connsiteY18" fmla="*/ 1598864 h 3684839"/>
              <a:gd name="connsiteX19" fmla="*/ 4657725 w 8286975"/>
              <a:gd name="connsiteY19" fmla="*/ 1436939 h 3684839"/>
              <a:gd name="connsiteX20" fmla="*/ 4810125 w 8286975"/>
              <a:gd name="connsiteY20" fmla="*/ 1251201 h 3684839"/>
              <a:gd name="connsiteX21" fmla="*/ 4981575 w 8286975"/>
              <a:gd name="connsiteY21" fmla="*/ 1289301 h 3684839"/>
              <a:gd name="connsiteX22" fmla="*/ 5162550 w 8286975"/>
              <a:gd name="connsiteY22" fmla="*/ 1194051 h 3684839"/>
              <a:gd name="connsiteX23" fmla="*/ 5362575 w 8286975"/>
              <a:gd name="connsiteY23" fmla="*/ 1246439 h 3684839"/>
              <a:gd name="connsiteX24" fmla="*/ 5705475 w 8286975"/>
              <a:gd name="connsiteY24" fmla="*/ 989264 h 3684839"/>
              <a:gd name="connsiteX25" fmla="*/ 5934075 w 8286975"/>
              <a:gd name="connsiteY25" fmla="*/ 779714 h 3684839"/>
              <a:gd name="connsiteX26" fmla="*/ 6096000 w 8286975"/>
              <a:gd name="connsiteY26" fmla="*/ 489201 h 3684839"/>
              <a:gd name="connsiteX27" fmla="*/ 6319837 w 8286975"/>
              <a:gd name="connsiteY27" fmla="*/ 751139 h 3684839"/>
              <a:gd name="connsiteX28" fmla="*/ 6481762 w 8286975"/>
              <a:gd name="connsiteY28" fmla="*/ 960689 h 3684839"/>
              <a:gd name="connsiteX29" fmla="*/ 6553200 w 8286975"/>
              <a:gd name="connsiteY29" fmla="*/ 841626 h 3684839"/>
              <a:gd name="connsiteX30" fmla="*/ 6619875 w 8286975"/>
              <a:gd name="connsiteY30" fmla="*/ 708276 h 3684839"/>
              <a:gd name="connsiteX31" fmla="*/ 6781800 w 8286975"/>
              <a:gd name="connsiteY31" fmla="*/ 522539 h 3684839"/>
              <a:gd name="connsiteX32" fmla="*/ 6919912 w 8286975"/>
              <a:gd name="connsiteY32" fmla="*/ 379664 h 3684839"/>
              <a:gd name="connsiteX33" fmla="*/ 7034212 w 8286975"/>
              <a:gd name="connsiteY33" fmla="*/ 284414 h 3684839"/>
              <a:gd name="connsiteX34" fmla="*/ 7210425 w 8286975"/>
              <a:gd name="connsiteY34" fmla="*/ 203451 h 3684839"/>
              <a:gd name="connsiteX35" fmla="*/ 7281862 w 8286975"/>
              <a:gd name="connsiteY35" fmla="*/ 132014 h 3684839"/>
              <a:gd name="connsiteX36" fmla="*/ 7358062 w 8286975"/>
              <a:gd name="connsiteY36" fmla="*/ 74864 h 3684839"/>
              <a:gd name="connsiteX37" fmla="*/ 7400925 w 8286975"/>
              <a:gd name="connsiteY37" fmla="*/ 70101 h 3684839"/>
              <a:gd name="connsiteX38" fmla="*/ 7582481 w 8286975"/>
              <a:gd name="connsiteY38" fmla="*/ 656758 h 3684839"/>
              <a:gd name="connsiteX39" fmla="*/ 7764038 w 8286975"/>
              <a:gd name="connsiteY39" fmla="*/ 112489 h 3684839"/>
              <a:gd name="connsiteX40" fmla="*/ 7729456 w 8286975"/>
              <a:gd name="connsiteY40" fmla="*/ 3684839 h 3684839"/>
              <a:gd name="connsiteX41" fmla="*/ 0 w 8286975"/>
              <a:gd name="connsiteY41" fmla="*/ 3684839 h 3684839"/>
              <a:gd name="connsiteX0" fmla="*/ 0 w 7767207"/>
              <a:gd name="connsiteY0" fmla="*/ 3684839 h 3684839"/>
              <a:gd name="connsiteX1" fmla="*/ 871537 w 7767207"/>
              <a:gd name="connsiteY1" fmla="*/ 3589589 h 3684839"/>
              <a:gd name="connsiteX2" fmla="*/ 1209675 w 7767207"/>
              <a:gd name="connsiteY2" fmla="*/ 3584826 h 3684839"/>
              <a:gd name="connsiteX3" fmla="*/ 1414462 w 7767207"/>
              <a:gd name="connsiteY3" fmla="*/ 3546726 h 3684839"/>
              <a:gd name="connsiteX4" fmla="*/ 1743075 w 7767207"/>
              <a:gd name="connsiteY4" fmla="*/ 3546726 h 3684839"/>
              <a:gd name="connsiteX5" fmla="*/ 1952625 w 7767207"/>
              <a:gd name="connsiteY5" fmla="*/ 3499101 h 3684839"/>
              <a:gd name="connsiteX6" fmla="*/ 2138362 w 7767207"/>
              <a:gd name="connsiteY6" fmla="*/ 3489576 h 3684839"/>
              <a:gd name="connsiteX7" fmla="*/ 2533650 w 7767207"/>
              <a:gd name="connsiteY7" fmla="*/ 3475289 h 3684839"/>
              <a:gd name="connsiteX8" fmla="*/ 2676525 w 7767207"/>
              <a:gd name="connsiteY8" fmla="*/ 3465764 h 3684839"/>
              <a:gd name="connsiteX9" fmla="*/ 2800350 w 7767207"/>
              <a:gd name="connsiteY9" fmla="*/ 3418139 h 3684839"/>
              <a:gd name="connsiteX10" fmla="*/ 3171825 w 7767207"/>
              <a:gd name="connsiteY10" fmla="*/ 3237164 h 3684839"/>
              <a:gd name="connsiteX11" fmla="*/ 3295650 w 7767207"/>
              <a:gd name="connsiteY11" fmla="*/ 3232401 h 3684839"/>
              <a:gd name="connsiteX12" fmla="*/ 3519487 w 7767207"/>
              <a:gd name="connsiteY12" fmla="*/ 3122864 h 3684839"/>
              <a:gd name="connsiteX13" fmla="*/ 3686175 w 7767207"/>
              <a:gd name="connsiteY13" fmla="*/ 3180014 h 3684839"/>
              <a:gd name="connsiteX14" fmla="*/ 3686175 w 7767207"/>
              <a:gd name="connsiteY14" fmla="*/ 3180014 h 3684839"/>
              <a:gd name="connsiteX15" fmla="*/ 3867150 w 7767207"/>
              <a:gd name="connsiteY15" fmla="*/ 3103814 h 3684839"/>
              <a:gd name="connsiteX16" fmla="*/ 4048125 w 7767207"/>
              <a:gd name="connsiteY16" fmla="*/ 2532314 h 3684839"/>
              <a:gd name="connsiteX17" fmla="*/ 4262437 w 7767207"/>
              <a:gd name="connsiteY17" fmla="*/ 2151314 h 3684839"/>
              <a:gd name="connsiteX18" fmla="*/ 4443412 w 7767207"/>
              <a:gd name="connsiteY18" fmla="*/ 1598864 h 3684839"/>
              <a:gd name="connsiteX19" fmla="*/ 4657725 w 7767207"/>
              <a:gd name="connsiteY19" fmla="*/ 1436939 h 3684839"/>
              <a:gd name="connsiteX20" fmla="*/ 4810125 w 7767207"/>
              <a:gd name="connsiteY20" fmla="*/ 1251201 h 3684839"/>
              <a:gd name="connsiteX21" fmla="*/ 4981575 w 7767207"/>
              <a:gd name="connsiteY21" fmla="*/ 1289301 h 3684839"/>
              <a:gd name="connsiteX22" fmla="*/ 5162550 w 7767207"/>
              <a:gd name="connsiteY22" fmla="*/ 1194051 h 3684839"/>
              <a:gd name="connsiteX23" fmla="*/ 5362575 w 7767207"/>
              <a:gd name="connsiteY23" fmla="*/ 1246439 h 3684839"/>
              <a:gd name="connsiteX24" fmla="*/ 5705475 w 7767207"/>
              <a:gd name="connsiteY24" fmla="*/ 989264 h 3684839"/>
              <a:gd name="connsiteX25" fmla="*/ 5934075 w 7767207"/>
              <a:gd name="connsiteY25" fmla="*/ 779714 h 3684839"/>
              <a:gd name="connsiteX26" fmla="*/ 6096000 w 7767207"/>
              <a:gd name="connsiteY26" fmla="*/ 489201 h 3684839"/>
              <a:gd name="connsiteX27" fmla="*/ 6319837 w 7767207"/>
              <a:gd name="connsiteY27" fmla="*/ 751139 h 3684839"/>
              <a:gd name="connsiteX28" fmla="*/ 6481762 w 7767207"/>
              <a:gd name="connsiteY28" fmla="*/ 960689 h 3684839"/>
              <a:gd name="connsiteX29" fmla="*/ 6553200 w 7767207"/>
              <a:gd name="connsiteY29" fmla="*/ 841626 h 3684839"/>
              <a:gd name="connsiteX30" fmla="*/ 6619875 w 7767207"/>
              <a:gd name="connsiteY30" fmla="*/ 708276 h 3684839"/>
              <a:gd name="connsiteX31" fmla="*/ 6781800 w 7767207"/>
              <a:gd name="connsiteY31" fmla="*/ 522539 h 3684839"/>
              <a:gd name="connsiteX32" fmla="*/ 6919912 w 7767207"/>
              <a:gd name="connsiteY32" fmla="*/ 379664 h 3684839"/>
              <a:gd name="connsiteX33" fmla="*/ 7034212 w 7767207"/>
              <a:gd name="connsiteY33" fmla="*/ 284414 h 3684839"/>
              <a:gd name="connsiteX34" fmla="*/ 7210425 w 7767207"/>
              <a:gd name="connsiteY34" fmla="*/ 203451 h 3684839"/>
              <a:gd name="connsiteX35" fmla="*/ 7281862 w 7767207"/>
              <a:gd name="connsiteY35" fmla="*/ 132014 h 3684839"/>
              <a:gd name="connsiteX36" fmla="*/ 7358062 w 7767207"/>
              <a:gd name="connsiteY36" fmla="*/ 74864 h 3684839"/>
              <a:gd name="connsiteX37" fmla="*/ 7400925 w 7767207"/>
              <a:gd name="connsiteY37" fmla="*/ 70101 h 3684839"/>
              <a:gd name="connsiteX38" fmla="*/ 7582481 w 7767207"/>
              <a:gd name="connsiteY38" fmla="*/ 656758 h 3684839"/>
              <a:gd name="connsiteX39" fmla="*/ 7764038 w 7767207"/>
              <a:gd name="connsiteY39" fmla="*/ 112489 h 3684839"/>
              <a:gd name="connsiteX40" fmla="*/ 7729456 w 7767207"/>
              <a:gd name="connsiteY40" fmla="*/ 3684839 h 3684839"/>
              <a:gd name="connsiteX41" fmla="*/ 0 w 7767207"/>
              <a:gd name="connsiteY41" fmla="*/ 3684839 h 3684839"/>
              <a:gd name="connsiteX0" fmla="*/ 0 w 8306953"/>
              <a:gd name="connsiteY0" fmla="*/ 3684839 h 3684839"/>
              <a:gd name="connsiteX1" fmla="*/ 871537 w 8306953"/>
              <a:gd name="connsiteY1" fmla="*/ 3589589 h 3684839"/>
              <a:gd name="connsiteX2" fmla="*/ 1209675 w 8306953"/>
              <a:gd name="connsiteY2" fmla="*/ 3584826 h 3684839"/>
              <a:gd name="connsiteX3" fmla="*/ 1414462 w 8306953"/>
              <a:gd name="connsiteY3" fmla="*/ 3546726 h 3684839"/>
              <a:gd name="connsiteX4" fmla="*/ 1743075 w 8306953"/>
              <a:gd name="connsiteY4" fmla="*/ 3546726 h 3684839"/>
              <a:gd name="connsiteX5" fmla="*/ 1952625 w 8306953"/>
              <a:gd name="connsiteY5" fmla="*/ 3499101 h 3684839"/>
              <a:gd name="connsiteX6" fmla="*/ 2138362 w 8306953"/>
              <a:gd name="connsiteY6" fmla="*/ 3489576 h 3684839"/>
              <a:gd name="connsiteX7" fmla="*/ 2533650 w 8306953"/>
              <a:gd name="connsiteY7" fmla="*/ 3475289 h 3684839"/>
              <a:gd name="connsiteX8" fmla="*/ 2676525 w 8306953"/>
              <a:gd name="connsiteY8" fmla="*/ 3465764 h 3684839"/>
              <a:gd name="connsiteX9" fmla="*/ 2800350 w 8306953"/>
              <a:gd name="connsiteY9" fmla="*/ 3418139 h 3684839"/>
              <a:gd name="connsiteX10" fmla="*/ 3171825 w 8306953"/>
              <a:gd name="connsiteY10" fmla="*/ 3237164 h 3684839"/>
              <a:gd name="connsiteX11" fmla="*/ 3295650 w 8306953"/>
              <a:gd name="connsiteY11" fmla="*/ 3232401 h 3684839"/>
              <a:gd name="connsiteX12" fmla="*/ 3519487 w 8306953"/>
              <a:gd name="connsiteY12" fmla="*/ 3122864 h 3684839"/>
              <a:gd name="connsiteX13" fmla="*/ 3686175 w 8306953"/>
              <a:gd name="connsiteY13" fmla="*/ 3180014 h 3684839"/>
              <a:gd name="connsiteX14" fmla="*/ 3686175 w 8306953"/>
              <a:gd name="connsiteY14" fmla="*/ 3180014 h 3684839"/>
              <a:gd name="connsiteX15" fmla="*/ 3867150 w 8306953"/>
              <a:gd name="connsiteY15" fmla="*/ 3103814 h 3684839"/>
              <a:gd name="connsiteX16" fmla="*/ 4048125 w 8306953"/>
              <a:gd name="connsiteY16" fmla="*/ 2532314 h 3684839"/>
              <a:gd name="connsiteX17" fmla="*/ 4262437 w 8306953"/>
              <a:gd name="connsiteY17" fmla="*/ 2151314 h 3684839"/>
              <a:gd name="connsiteX18" fmla="*/ 4443412 w 8306953"/>
              <a:gd name="connsiteY18" fmla="*/ 1598864 h 3684839"/>
              <a:gd name="connsiteX19" fmla="*/ 4657725 w 8306953"/>
              <a:gd name="connsiteY19" fmla="*/ 1436939 h 3684839"/>
              <a:gd name="connsiteX20" fmla="*/ 4810125 w 8306953"/>
              <a:gd name="connsiteY20" fmla="*/ 1251201 h 3684839"/>
              <a:gd name="connsiteX21" fmla="*/ 4981575 w 8306953"/>
              <a:gd name="connsiteY21" fmla="*/ 1289301 h 3684839"/>
              <a:gd name="connsiteX22" fmla="*/ 5162550 w 8306953"/>
              <a:gd name="connsiteY22" fmla="*/ 1194051 h 3684839"/>
              <a:gd name="connsiteX23" fmla="*/ 5362575 w 8306953"/>
              <a:gd name="connsiteY23" fmla="*/ 1246439 h 3684839"/>
              <a:gd name="connsiteX24" fmla="*/ 5705475 w 8306953"/>
              <a:gd name="connsiteY24" fmla="*/ 989264 h 3684839"/>
              <a:gd name="connsiteX25" fmla="*/ 5934075 w 8306953"/>
              <a:gd name="connsiteY25" fmla="*/ 779714 h 3684839"/>
              <a:gd name="connsiteX26" fmla="*/ 6096000 w 8306953"/>
              <a:gd name="connsiteY26" fmla="*/ 489201 h 3684839"/>
              <a:gd name="connsiteX27" fmla="*/ 6319837 w 8306953"/>
              <a:gd name="connsiteY27" fmla="*/ 751139 h 3684839"/>
              <a:gd name="connsiteX28" fmla="*/ 6481762 w 8306953"/>
              <a:gd name="connsiteY28" fmla="*/ 960689 h 3684839"/>
              <a:gd name="connsiteX29" fmla="*/ 6553200 w 8306953"/>
              <a:gd name="connsiteY29" fmla="*/ 841626 h 3684839"/>
              <a:gd name="connsiteX30" fmla="*/ 6619875 w 8306953"/>
              <a:gd name="connsiteY30" fmla="*/ 708276 h 3684839"/>
              <a:gd name="connsiteX31" fmla="*/ 6781800 w 8306953"/>
              <a:gd name="connsiteY31" fmla="*/ 522539 h 3684839"/>
              <a:gd name="connsiteX32" fmla="*/ 6919912 w 8306953"/>
              <a:gd name="connsiteY32" fmla="*/ 379664 h 3684839"/>
              <a:gd name="connsiteX33" fmla="*/ 7034212 w 8306953"/>
              <a:gd name="connsiteY33" fmla="*/ 284414 h 3684839"/>
              <a:gd name="connsiteX34" fmla="*/ 7210425 w 8306953"/>
              <a:gd name="connsiteY34" fmla="*/ 203451 h 3684839"/>
              <a:gd name="connsiteX35" fmla="*/ 7281862 w 8306953"/>
              <a:gd name="connsiteY35" fmla="*/ 132014 h 3684839"/>
              <a:gd name="connsiteX36" fmla="*/ 7358062 w 8306953"/>
              <a:gd name="connsiteY36" fmla="*/ 74864 h 3684839"/>
              <a:gd name="connsiteX37" fmla="*/ 7400925 w 8306953"/>
              <a:gd name="connsiteY37" fmla="*/ 70101 h 3684839"/>
              <a:gd name="connsiteX38" fmla="*/ 7582481 w 8306953"/>
              <a:gd name="connsiteY38" fmla="*/ 656758 h 3684839"/>
              <a:gd name="connsiteX39" fmla="*/ 7764038 w 8306953"/>
              <a:gd name="connsiteY39" fmla="*/ 112489 h 3684839"/>
              <a:gd name="connsiteX40" fmla="*/ 7748065 w 8306953"/>
              <a:gd name="connsiteY40" fmla="*/ 432141 h 3684839"/>
              <a:gd name="connsiteX41" fmla="*/ 7729456 w 8306953"/>
              <a:gd name="connsiteY41" fmla="*/ 3684839 h 3684839"/>
              <a:gd name="connsiteX42" fmla="*/ 0 w 8306953"/>
              <a:gd name="connsiteY42" fmla="*/ 3684839 h 3684839"/>
              <a:gd name="connsiteX0" fmla="*/ 0 w 8364905"/>
              <a:gd name="connsiteY0" fmla="*/ 3878278 h 3878278"/>
              <a:gd name="connsiteX1" fmla="*/ 871537 w 8364905"/>
              <a:gd name="connsiteY1" fmla="*/ 3783028 h 3878278"/>
              <a:gd name="connsiteX2" fmla="*/ 1209675 w 8364905"/>
              <a:gd name="connsiteY2" fmla="*/ 3778265 h 3878278"/>
              <a:gd name="connsiteX3" fmla="*/ 1414462 w 8364905"/>
              <a:gd name="connsiteY3" fmla="*/ 3740165 h 3878278"/>
              <a:gd name="connsiteX4" fmla="*/ 1743075 w 8364905"/>
              <a:gd name="connsiteY4" fmla="*/ 3740165 h 3878278"/>
              <a:gd name="connsiteX5" fmla="*/ 1952625 w 8364905"/>
              <a:gd name="connsiteY5" fmla="*/ 3692540 h 3878278"/>
              <a:gd name="connsiteX6" fmla="*/ 2138362 w 8364905"/>
              <a:gd name="connsiteY6" fmla="*/ 3683015 h 3878278"/>
              <a:gd name="connsiteX7" fmla="*/ 2533650 w 8364905"/>
              <a:gd name="connsiteY7" fmla="*/ 3668728 h 3878278"/>
              <a:gd name="connsiteX8" fmla="*/ 2676525 w 8364905"/>
              <a:gd name="connsiteY8" fmla="*/ 3659203 h 3878278"/>
              <a:gd name="connsiteX9" fmla="*/ 2800350 w 8364905"/>
              <a:gd name="connsiteY9" fmla="*/ 3611578 h 3878278"/>
              <a:gd name="connsiteX10" fmla="*/ 3171825 w 8364905"/>
              <a:gd name="connsiteY10" fmla="*/ 3430603 h 3878278"/>
              <a:gd name="connsiteX11" fmla="*/ 3295650 w 8364905"/>
              <a:gd name="connsiteY11" fmla="*/ 3425840 h 3878278"/>
              <a:gd name="connsiteX12" fmla="*/ 3519487 w 8364905"/>
              <a:gd name="connsiteY12" fmla="*/ 3316303 h 3878278"/>
              <a:gd name="connsiteX13" fmla="*/ 3686175 w 8364905"/>
              <a:gd name="connsiteY13" fmla="*/ 3373453 h 3878278"/>
              <a:gd name="connsiteX14" fmla="*/ 3686175 w 8364905"/>
              <a:gd name="connsiteY14" fmla="*/ 3373453 h 3878278"/>
              <a:gd name="connsiteX15" fmla="*/ 3867150 w 8364905"/>
              <a:gd name="connsiteY15" fmla="*/ 3297253 h 3878278"/>
              <a:gd name="connsiteX16" fmla="*/ 4048125 w 8364905"/>
              <a:gd name="connsiteY16" fmla="*/ 2725753 h 3878278"/>
              <a:gd name="connsiteX17" fmla="*/ 4262437 w 8364905"/>
              <a:gd name="connsiteY17" fmla="*/ 2344753 h 3878278"/>
              <a:gd name="connsiteX18" fmla="*/ 4443412 w 8364905"/>
              <a:gd name="connsiteY18" fmla="*/ 1792303 h 3878278"/>
              <a:gd name="connsiteX19" fmla="*/ 4657725 w 8364905"/>
              <a:gd name="connsiteY19" fmla="*/ 1630378 h 3878278"/>
              <a:gd name="connsiteX20" fmla="*/ 4810125 w 8364905"/>
              <a:gd name="connsiteY20" fmla="*/ 1444640 h 3878278"/>
              <a:gd name="connsiteX21" fmla="*/ 4981575 w 8364905"/>
              <a:gd name="connsiteY21" fmla="*/ 1482740 h 3878278"/>
              <a:gd name="connsiteX22" fmla="*/ 5162550 w 8364905"/>
              <a:gd name="connsiteY22" fmla="*/ 1387490 h 3878278"/>
              <a:gd name="connsiteX23" fmla="*/ 5362575 w 8364905"/>
              <a:gd name="connsiteY23" fmla="*/ 1439878 h 3878278"/>
              <a:gd name="connsiteX24" fmla="*/ 5705475 w 8364905"/>
              <a:gd name="connsiteY24" fmla="*/ 1182703 h 3878278"/>
              <a:gd name="connsiteX25" fmla="*/ 5934075 w 8364905"/>
              <a:gd name="connsiteY25" fmla="*/ 973153 h 3878278"/>
              <a:gd name="connsiteX26" fmla="*/ 6096000 w 8364905"/>
              <a:gd name="connsiteY26" fmla="*/ 682640 h 3878278"/>
              <a:gd name="connsiteX27" fmla="*/ 6319837 w 8364905"/>
              <a:gd name="connsiteY27" fmla="*/ 944578 h 3878278"/>
              <a:gd name="connsiteX28" fmla="*/ 6481762 w 8364905"/>
              <a:gd name="connsiteY28" fmla="*/ 1154128 h 3878278"/>
              <a:gd name="connsiteX29" fmla="*/ 6553200 w 8364905"/>
              <a:gd name="connsiteY29" fmla="*/ 1035065 h 3878278"/>
              <a:gd name="connsiteX30" fmla="*/ 6619875 w 8364905"/>
              <a:gd name="connsiteY30" fmla="*/ 901715 h 3878278"/>
              <a:gd name="connsiteX31" fmla="*/ 6781800 w 8364905"/>
              <a:gd name="connsiteY31" fmla="*/ 715978 h 3878278"/>
              <a:gd name="connsiteX32" fmla="*/ 6919912 w 8364905"/>
              <a:gd name="connsiteY32" fmla="*/ 573103 h 3878278"/>
              <a:gd name="connsiteX33" fmla="*/ 7034212 w 8364905"/>
              <a:gd name="connsiteY33" fmla="*/ 477853 h 3878278"/>
              <a:gd name="connsiteX34" fmla="*/ 7210425 w 8364905"/>
              <a:gd name="connsiteY34" fmla="*/ 396890 h 3878278"/>
              <a:gd name="connsiteX35" fmla="*/ 7281862 w 8364905"/>
              <a:gd name="connsiteY35" fmla="*/ 325453 h 3878278"/>
              <a:gd name="connsiteX36" fmla="*/ 7358062 w 8364905"/>
              <a:gd name="connsiteY36" fmla="*/ 268303 h 3878278"/>
              <a:gd name="connsiteX37" fmla="*/ 7400925 w 8364905"/>
              <a:gd name="connsiteY37" fmla="*/ 263540 h 3878278"/>
              <a:gd name="connsiteX38" fmla="*/ 7582481 w 8364905"/>
              <a:gd name="connsiteY38" fmla="*/ 850197 h 3878278"/>
              <a:gd name="connsiteX39" fmla="*/ 7764038 w 8364905"/>
              <a:gd name="connsiteY39" fmla="*/ 305928 h 3878278"/>
              <a:gd name="connsiteX40" fmla="*/ 7949059 w 8364905"/>
              <a:gd name="connsiteY40" fmla="*/ 261478 h 3878278"/>
              <a:gd name="connsiteX41" fmla="*/ 7729456 w 8364905"/>
              <a:gd name="connsiteY41" fmla="*/ 3878278 h 3878278"/>
              <a:gd name="connsiteX42" fmla="*/ 0 w 8364905"/>
              <a:gd name="connsiteY42" fmla="*/ 3878278 h 3878278"/>
              <a:gd name="connsiteX0" fmla="*/ 0 w 8364905"/>
              <a:gd name="connsiteY0" fmla="*/ 3684840 h 3684840"/>
              <a:gd name="connsiteX1" fmla="*/ 871537 w 8364905"/>
              <a:gd name="connsiteY1" fmla="*/ 3589590 h 3684840"/>
              <a:gd name="connsiteX2" fmla="*/ 1209675 w 8364905"/>
              <a:gd name="connsiteY2" fmla="*/ 3584827 h 3684840"/>
              <a:gd name="connsiteX3" fmla="*/ 1414462 w 8364905"/>
              <a:gd name="connsiteY3" fmla="*/ 3546727 h 3684840"/>
              <a:gd name="connsiteX4" fmla="*/ 1743075 w 8364905"/>
              <a:gd name="connsiteY4" fmla="*/ 3546727 h 3684840"/>
              <a:gd name="connsiteX5" fmla="*/ 1952625 w 8364905"/>
              <a:gd name="connsiteY5" fmla="*/ 3499102 h 3684840"/>
              <a:gd name="connsiteX6" fmla="*/ 2138362 w 8364905"/>
              <a:gd name="connsiteY6" fmla="*/ 3489577 h 3684840"/>
              <a:gd name="connsiteX7" fmla="*/ 2533650 w 8364905"/>
              <a:gd name="connsiteY7" fmla="*/ 3475290 h 3684840"/>
              <a:gd name="connsiteX8" fmla="*/ 2676525 w 8364905"/>
              <a:gd name="connsiteY8" fmla="*/ 3465765 h 3684840"/>
              <a:gd name="connsiteX9" fmla="*/ 2800350 w 8364905"/>
              <a:gd name="connsiteY9" fmla="*/ 3418140 h 3684840"/>
              <a:gd name="connsiteX10" fmla="*/ 3171825 w 8364905"/>
              <a:gd name="connsiteY10" fmla="*/ 3237165 h 3684840"/>
              <a:gd name="connsiteX11" fmla="*/ 3295650 w 8364905"/>
              <a:gd name="connsiteY11" fmla="*/ 3232402 h 3684840"/>
              <a:gd name="connsiteX12" fmla="*/ 3519487 w 8364905"/>
              <a:gd name="connsiteY12" fmla="*/ 3122865 h 3684840"/>
              <a:gd name="connsiteX13" fmla="*/ 3686175 w 8364905"/>
              <a:gd name="connsiteY13" fmla="*/ 3180015 h 3684840"/>
              <a:gd name="connsiteX14" fmla="*/ 3686175 w 8364905"/>
              <a:gd name="connsiteY14" fmla="*/ 3180015 h 3684840"/>
              <a:gd name="connsiteX15" fmla="*/ 3867150 w 8364905"/>
              <a:gd name="connsiteY15" fmla="*/ 3103815 h 3684840"/>
              <a:gd name="connsiteX16" fmla="*/ 4048125 w 8364905"/>
              <a:gd name="connsiteY16" fmla="*/ 2532315 h 3684840"/>
              <a:gd name="connsiteX17" fmla="*/ 4262437 w 8364905"/>
              <a:gd name="connsiteY17" fmla="*/ 2151315 h 3684840"/>
              <a:gd name="connsiteX18" fmla="*/ 4443412 w 8364905"/>
              <a:gd name="connsiteY18" fmla="*/ 1598865 h 3684840"/>
              <a:gd name="connsiteX19" fmla="*/ 4657725 w 8364905"/>
              <a:gd name="connsiteY19" fmla="*/ 1436940 h 3684840"/>
              <a:gd name="connsiteX20" fmla="*/ 4810125 w 8364905"/>
              <a:gd name="connsiteY20" fmla="*/ 1251202 h 3684840"/>
              <a:gd name="connsiteX21" fmla="*/ 4981575 w 8364905"/>
              <a:gd name="connsiteY21" fmla="*/ 1289302 h 3684840"/>
              <a:gd name="connsiteX22" fmla="*/ 5162550 w 8364905"/>
              <a:gd name="connsiteY22" fmla="*/ 1194052 h 3684840"/>
              <a:gd name="connsiteX23" fmla="*/ 5362575 w 8364905"/>
              <a:gd name="connsiteY23" fmla="*/ 1246440 h 3684840"/>
              <a:gd name="connsiteX24" fmla="*/ 5705475 w 8364905"/>
              <a:gd name="connsiteY24" fmla="*/ 989265 h 3684840"/>
              <a:gd name="connsiteX25" fmla="*/ 5934075 w 8364905"/>
              <a:gd name="connsiteY25" fmla="*/ 779715 h 3684840"/>
              <a:gd name="connsiteX26" fmla="*/ 6096000 w 8364905"/>
              <a:gd name="connsiteY26" fmla="*/ 489202 h 3684840"/>
              <a:gd name="connsiteX27" fmla="*/ 6319837 w 8364905"/>
              <a:gd name="connsiteY27" fmla="*/ 751140 h 3684840"/>
              <a:gd name="connsiteX28" fmla="*/ 6481762 w 8364905"/>
              <a:gd name="connsiteY28" fmla="*/ 960690 h 3684840"/>
              <a:gd name="connsiteX29" fmla="*/ 6553200 w 8364905"/>
              <a:gd name="connsiteY29" fmla="*/ 841627 h 3684840"/>
              <a:gd name="connsiteX30" fmla="*/ 6619875 w 8364905"/>
              <a:gd name="connsiteY30" fmla="*/ 708277 h 3684840"/>
              <a:gd name="connsiteX31" fmla="*/ 6781800 w 8364905"/>
              <a:gd name="connsiteY31" fmla="*/ 522540 h 3684840"/>
              <a:gd name="connsiteX32" fmla="*/ 6919912 w 8364905"/>
              <a:gd name="connsiteY32" fmla="*/ 379665 h 3684840"/>
              <a:gd name="connsiteX33" fmla="*/ 7034212 w 8364905"/>
              <a:gd name="connsiteY33" fmla="*/ 284415 h 3684840"/>
              <a:gd name="connsiteX34" fmla="*/ 7210425 w 8364905"/>
              <a:gd name="connsiteY34" fmla="*/ 203452 h 3684840"/>
              <a:gd name="connsiteX35" fmla="*/ 7281862 w 8364905"/>
              <a:gd name="connsiteY35" fmla="*/ 132015 h 3684840"/>
              <a:gd name="connsiteX36" fmla="*/ 7358062 w 8364905"/>
              <a:gd name="connsiteY36" fmla="*/ 74865 h 3684840"/>
              <a:gd name="connsiteX37" fmla="*/ 7400925 w 8364905"/>
              <a:gd name="connsiteY37" fmla="*/ 70102 h 3684840"/>
              <a:gd name="connsiteX38" fmla="*/ 7582481 w 8364905"/>
              <a:gd name="connsiteY38" fmla="*/ 656759 h 3684840"/>
              <a:gd name="connsiteX39" fmla="*/ 7764038 w 8364905"/>
              <a:gd name="connsiteY39" fmla="*/ 112490 h 3684840"/>
              <a:gd name="connsiteX40" fmla="*/ 7949059 w 8364905"/>
              <a:gd name="connsiteY40" fmla="*/ 68040 h 3684840"/>
              <a:gd name="connsiteX41" fmla="*/ 7729456 w 8364905"/>
              <a:gd name="connsiteY41" fmla="*/ 3684840 h 3684840"/>
              <a:gd name="connsiteX42" fmla="*/ 0 w 8364905"/>
              <a:gd name="connsiteY42" fmla="*/ 3684840 h 3684840"/>
              <a:gd name="connsiteX0" fmla="*/ 0 w 8364905"/>
              <a:gd name="connsiteY0" fmla="*/ 3726347 h 3726347"/>
              <a:gd name="connsiteX1" fmla="*/ 871537 w 8364905"/>
              <a:gd name="connsiteY1" fmla="*/ 3631097 h 3726347"/>
              <a:gd name="connsiteX2" fmla="*/ 1209675 w 8364905"/>
              <a:gd name="connsiteY2" fmla="*/ 3626334 h 3726347"/>
              <a:gd name="connsiteX3" fmla="*/ 1414462 w 8364905"/>
              <a:gd name="connsiteY3" fmla="*/ 3588234 h 3726347"/>
              <a:gd name="connsiteX4" fmla="*/ 1743075 w 8364905"/>
              <a:gd name="connsiteY4" fmla="*/ 3588234 h 3726347"/>
              <a:gd name="connsiteX5" fmla="*/ 1952625 w 8364905"/>
              <a:gd name="connsiteY5" fmla="*/ 3540609 h 3726347"/>
              <a:gd name="connsiteX6" fmla="*/ 2138362 w 8364905"/>
              <a:gd name="connsiteY6" fmla="*/ 3531084 h 3726347"/>
              <a:gd name="connsiteX7" fmla="*/ 2533650 w 8364905"/>
              <a:gd name="connsiteY7" fmla="*/ 3516797 h 3726347"/>
              <a:gd name="connsiteX8" fmla="*/ 2676525 w 8364905"/>
              <a:gd name="connsiteY8" fmla="*/ 3507272 h 3726347"/>
              <a:gd name="connsiteX9" fmla="*/ 2800350 w 8364905"/>
              <a:gd name="connsiteY9" fmla="*/ 3459647 h 3726347"/>
              <a:gd name="connsiteX10" fmla="*/ 3171825 w 8364905"/>
              <a:gd name="connsiteY10" fmla="*/ 3278672 h 3726347"/>
              <a:gd name="connsiteX11" fmla="*/ 3295650 w 8364905"/>
              <a:gd name="connsiteY11" fmla="*/ 3273909 h 3726347"/>
              <a:gd name="connsiteX12" fmla="*/ 3519487 w 8364905"/>
              <a:gd name="connsiteY12" fmla="*/ 3164372 h 3726347"/>
              <a:gd name="connsiteX13" fmla="*/ 3686175 w 8364905"/>
              <a:gd name="connsiteY13" fmla="*/ 3221522 h 3726347"/>
              <a:gd name="connsiteX14" fmla="*/ 3686175 w 8364905"/>
              <a:gd name="connsiteY14" fmla="*/ 3221522 h 3726347"/>
              <a:gd name="connsiteX15" fmla="*/ 3867150 w 8364905"/>
              <a:gd name="connsiteY15" fmla="*/ 3145322 h 3726347"/>
              <a:gd name="connsiteX16" fmla="*/ 4048125 w 8364905"/>
              <a:gd name="connsiteY16" fmla="*/ 2573822 h 3726347"/>
              <a:gd name="connsiteX17" fmla="*/ 4262437 w 8364905"/>
              <a:gd name="connsiteY17" fmla="*/ 2192822 h 3726347"/>
              <a:gd name="connsiteX18" fmla="*/ 4443412 w 8364905"/>
              <a:gd name="connsiteY18" fmla="*/ 1640372 h 3726347"/>
              <a:gd name="connsiteX19" fmla="*/ 4657725 w 8364905"/>
              <a:gd name="connsiteY19" fmla="*/ 1478447 h 3726347"/>
              <a:gd name="connsiteX20" fmla="*/ 4810125 w 8364905"/>
              <a:gd name="connsiteY20" fmla="*/ 1292709 h 3726347"/>
              <a:gd name="connsiteX21" fmla="*/ 4981575 w 8364905"/>
              <a:gd name="connsiteY21" fmla="*/ 1330809 h 3726347"/>
              <a:gd name="connsiteX22" fmla="*/ 5162550 w 8364905"/>
              <a:gd name="connsiteY22" fmla="*/ 1235559 h 3726347"/>
              <a:gd name="connsiteX23" fmla="*/ 5362575 w 8364905"/>
              <a:gd name="connsiteY23" fmla="*/ 1287947 h 3726347"/>
              <a:gd name="connsiteX24" fmla="*/ 5705475 w 8364905"/>
              <a:gd name="connsiteY24" fmla="*/ 1030772 h 3726347"/>
              <a:gd name="connsiteX25" fmla="*/ 5934075 w 8364905"/>
              <a:gd name="connsiteY25" fmla="*/ 821222 h 3726347"/>
              <a:gd name="connsiteX26" fmla="*/ 6096000 w 8364905"/>
              <a:gd name="connsiteY26" fmla="*/ 530709 h 3726347"/>
              <a:gd name="connsiteX27" fmla="*/ 6319837 w 8364905"/>
              <a:gd name="connsiteY27" fmla="*/ 792647 h 3726347"/>
              <a:gd name="connsiteX28" fmla="*/ 6481762 w 8364905"/>
              <a:gd name="connsiteY28" fmla="*/ 1002197 h 3726347"/>
              <a:gd name="connsiteX29" fmla="*/ 6553200 w 8364905"/>
              <a:gd name="connsiteY29" fmla="*/ 883134 h 3726347"/>
              <a:gd name="connsiteX30" fmla="*/ 6619875 w 8364905"/>
              <a:gd name="connsiteY30" fmla="*/ 749784 h 3726347"/>
              <a:gd name="connsiteX31" fmla="*/ 6781800 w 8364905"/>
              <a:gd name="connsiteY31" fmla="*/ 564047 h 3726347"/>
              <a:gd name="connsiteX32" fmla="*/ 6919912 w 8364905"/>
              <a:gd name="connsiteY32" fmla="*/ 421172 h 3726347"/>
              <a:gd name="connsiteX33" fmla="*/ 7034212 w 8364905"/>
              <a:gd name="connsiteY33" fmla="*/ 325922 h 3726347"/>
              <a:gd name="connsiteX34" fmla="*/ 7210425 w 8364905"/>
              <a:gd name="connsiteY34" fmla="*/ 244959 h 3726347"/>
              <a:gd name="connsiteX35" fmla="*/ 7281862 w 8364905"/>
              <a:gd name="connsiteY35" fmla="*/ 173522 h 3726347"/>
              <a:gd name="connsiteX36" fmla="*/ 7358062 w 8364905"/>
              <a:gd name="connsiteY36" fmla="*/ 116372 h 3726347"/>
              <a:gd name="connsiteX37" fmla="*/ 7400925 w 8364905"/>
              <a:gd name="connsiteY37" fmla="*/ 111609 h 3726347"/>
              <a:gd name="connsiteX38" fmla="*/ 7582481 w 8364905"/>
              <a:gd name="connsiteY38" fmla="*/ 698266 h 3726347"/>
              <a:gd name="connsiteX39" fmla="*/ 7754467 w 8364905"/>
              <a:gd name="connsiteY39" fmla="*/ 109595 h 3726347"/>
              <a:gd name="connsiteX40" fmla="*/ 7949059 w 8364905"/>
              <a:gd name="connsiteY40" fmla="*/ 109547 h 3726347"/>
              <a:gd name="connsiteX41" fmla="*/ 7729456 w 8364905"/>
              <a:gd name="connsiteY41" fmla="*/ 3726347 h 3726347"/>
              <a:gd name="connsiteX42" fmla="*/ 0 w 8364905"/>
              <a:gd name="connsiteY42" fmla="*/ 3726347 h 3726347"/>
              <a:gd name="connsiteX0" fmla="*/ 0 w 8367435"/>
              <a:gd name="connsiteY0" fmla="*/ 3726347 h 3726347"/>
              <a:gd name="connsiteX1" fmla="*/ 871537 w 8367435"/>
              <a:gd name="connsiteY1" fmla="*/ 3631097 h 3726347"/>
              <a:gd name="connsiteX2" fmla="*/ 1209675 w 8367435"/>
              <a:gd name="connsiteY2" fmla="*/ 3626334 h 3726347"/>
              <a:gd name="connsiteX3" fmla="*/ 1414462 w 8367435"/>
              <a:gd name="connsiteY3" fmla="*/ 3588234 h 3726347"/>
              <a:gd name="connsiteX4" fmla="*/ 1743075 w 8367435"/>
              <a:gd name="connsiteY4" fmla="*/ 3588234 h 3726347"/>
              <a:gd name="connsiteX5" fmla="*/ 1952625 w 8367435"/>
              <a:gd name="connsiteY5" fmla="*/ 3540609 h 3726347"/>
              <a:gd name="connsiteX6" fmla="*/ 2138362 w 8367435"/>
              <a:gd name="connsiteY6" fmla="*/ 3531084 h 3726347"/>
              <a:gd name="connsiteX7" fmla="*/ 2533650 w 8367435"/>
              <a:gd name="connsiteY7" fmla="*/ 3516797 h 3726347"/>
              <a:gd name="connsiteX8" fmla="*/ 2676525 w 8367435"/>
              <a:gd name="connsiteY8" fmla="*/ 3507272 h 3726347"/>
              <a:gd name="connsiteX9" fmla="*/ 2800350 w 8367435"/>
              <a:gd name="connsiteY9" fmla="*/ 3459647 h 3726347"/>
              <a:gd name="connsiteX10" fmla="*/ 3171825 w 8367435"/>
              <a:gd name="connsiteY10" fmla="*/ 3278672 h 3726347"/>
              <a:gd name="connsiteX11" fmla="*/ 3295650 w 8367435"/>
              <a:gd name="connsiteY11" fmla="*/ 3273909 h 3726347"/>
              <a:gd name="connsiteX12" fmla="*/ 3519487 w 8367435"/>
              <a:gd name="connsiteY12" fmla="*/ 3164372 h 3726347"/>
              <a:gd name="connsiteX13" fmla="*/ 3686175 w 8367435"/>
              <a:gd name="connsiteY13" fmla="*/ 3221522 h 3726347"/>
              <a:gd name="connsiteX14" fmla="*/ 3686175 w 8367435"/>
              <a:gd name="connsiteY14" fmla="*/ 3221522 h 3726347"/>
              <a:gd name="connsiteX15" fmla="*/ 3867150 w 8367435"/>
              <a:gd name="connsiteY15" fmla="*/ 3145322 h 3726347"/>
              <a:gd name="connsiteX16" fmla="*/ 4048125 w 8367435"/>
              <a:gd name="connsiteY16" fmla="*/ 2573822 h 3726347"/>
              <a:gd name="connsiteX17" fmla="*/ 4262437 w 8367435"/>
              <a:gd name="connsiteY17" fmla="*/ 2192822 h 3726347"/>
              <a:gd name="connsiteX18" fmla="*/ 4443412 w 8367435"/>
              <a:gd name="connsiteY18" fmla="*/ 1640372 h 3726347"/>
              <a:gd name="connsiteX19" fmla="*/ 4657725 w 8367435"/>
              <a:gd name="connsiteY19" fmla="*/ 1478447 h 3726347"/>
              <a:gd name="connsiteX20" fmla="*/ 4810125 w 8367435"/>
              <a:gd name="connsiteY20" fmla="*/ 1292709 h 3726347"/>
              <a:gd name="connsiteX21" fmla="*/ 4981575 w 8367435"/>
              <a:gd name="connsiteY21" fmla="*/ 1330809 h 3726347"/>
              <a:gd name="connsiteX22" fmla="*/ 5162550 w 8367435"/>
              <a:gd name="connsiteY22" fmla="*/ 1235559 h 3726347"/>
              <a:gd name="connsiteX23" fmla="*/ 5362575 w 8367435"/>
              <a:gd name="connsiteY23" fmla="*/ 1287947 h 3726347"/>
              <a:gd name="connsiteX24" fmla="*/ 5705475 w 8367435"/>
              <a:gd name="connsiteY24" fmla="*/ 1030772 h 3726347"/>
              <a:gd name="connsiteX25" fmla="*/ 5934075 w 8367435"/>
              <a:gd name="connsiteY25" fmla="*/ 821222 h 3726347"/>
              <a:gd name="connsiteX26" fmla="*/ 6096000 w 8367435"/>
              <a:gd name="connsiteY26" fmla="*/ 530709 h 3726347"/>
              <a:gd name="connsiteX27" fmla="*/ 6319837 w 8367435"/>
              <a:gd name="connsiteY27" fmla="*/ 792647 h 3726347"/>
              <a:gd name="connsiteX28" fmla="*/ 6481762 w 8367435"/>
              <a:gd name="connsiteY28" fmla="*/ 1002197 h 3726347"/>
              <a:gd name="connsiteX29" fmla="*/ 6553200 w 8367435"/>
              <a:gd name="connsiteY29" fmla="*/ 883134 h 3726347"/>
              <a:gd name="connsiteX30" fmla="*/ 6619875 w 8367435"/>
              <a:gd name="connsiteY30" fmla="*/ 749784 h 3726347"/>
              <a:gd name="connsiteX31" fmla="*/ 6781800 w 8367435"/>
              <a:gd name="connsiteY31" fmla="*/ 564047 h 3726347"/>
              <a:gd name="connsiteX32" fmla="*/ 6919912 w 8367435"/>
              <a:gd name="connsiteY32" fmla="*/ 421172 h 3726347"/>
              <a:gd name="connsiteX33" fmla="*/ 7034212 w 8367435"/>
              <a:gd name="connsiteY33" fmla="*/ 325922 h 3726347"/>
              <a:gd name="connsiteX34" fmla="*/ 7210425 w 8367435"/>
              <a:gd name="connsiteY34" fmla="*/ 244959 h 3726347"/>
              <a:gd name="connsiteX35" fmla="*/ 7281862 w 8367435"/>
              <a:gd name="connsiteY35" fmla="*/ 173522 h 3726347"/>
              <a:gd name="connsiteX36" fmla="*/ 7358062 w 8367435"/>
              <a:gd name="connsiteY36" fmla="*/ 116372 h 3726347"/>
              <a:gd name="connsiteX37" fmla="*/ 7400925 w 8367435"/>
              <a:gd name="connsiteY37" fmla="*/ 111609 h 3726347"/>
              <a:gd name="connsiteX38" fmla="*/ 7582481 w 8367435"/>
              <a:gd name="connsiteY38" fmla="*/ 698266 h 3726347"/>
              <a:gd name="connsiteX39" fmla="*/ 7754467 w 8367435"/>
              <a:gd name="connsiteY39" fmla="*/ 109595 h 3726347"/>
              <a:gd name="connsiteX40" fmla="*/ 7949059 w 8367435"/>
              <a:gd name="connsiteY40" fmla="*/ 109547 h 3726347"/>
              <a:gd name="connsiteX41" fmla="*/ 7729456 w 8367435"/>
              <a:gd name="connsiteY41" fmla="*/ 3726347 h 3726347"/>
              <a:gd name="connsiteX42" fmla="*/ 0 w 8367435"/>
              <a:gd name="connsiteY42" fmla="*/ 3726347 h 3726347"/>
              <a:gd name="connsiteX0" fmla="*/ 0 w 7951502"/>
              <a:gd name="connsiteY0" fmla="*/ 3726347 h 3726347"/>
              <a:gd name="connsiteX1" fmla="*/ 871537 w 7951502"/>
              <a:gd name="connsiteY1" fmla="*/ 3631097 h 3726347"/>
              <a:gd name="connsiteX2" fmla="*/ 1209675 w 7951502"/>
              <a:gd name="connsiteY2" fmla="*/ 3626334 h 3726347"/>
              <a:gd name="connsiteX3" fmla="*/ 1414462 w 7951502"/>
              <a:gd name="connsiteY3" fmla="*/ 3588234 h 3726347"/>
              <a:gd name="connsiteX4" fmla="*/ 1743075 w 7951502"/>
              <a:gd name="connsiteY4" fmla="*/ 3588234 h 3726347"/>
              <a:gd name="connsiteX5" fmla="*/ 1952625 w 7951502"/>
              <a:gd name="connsiteY5" fmla="*/ 3540609 h 3726347"/>
              <a:gd name="connsiteX6" fmla="*/ 2138362 w 7951502"/>
              <a:gd name="connsiteY6" fmla="*/ 3531084 h 3726347"/>
              <a:gd name="connsiteX7" fmla="*/ 2533650 w 7951502"/>
              <a:gd name="connsiteY7" fmla="*/ 3516797 h 3726347"/>
              <a:gd name="connsiteX8" fmla="*/ 2676525 w 7951502"/>
              <a:gd name="connsiteY8" fmla="*/ 3507272 h 3726347"/>
              <a:gd name="connsiteX9" fmla="*/ 2800350 w 7951502"/>
              <a:gd name="connsiteY9" fmla="*/ 3459647 h 3726347"/>
              <a:gd name="connsiteX10" fmla="*/ 3171825 w 7951502"/>
              <a:gd name="connsiteY10" fmla="*/ 3278672 h 3726347"/>
              <a:gd name="connsiteX11" fmla="*/ 3295650 w 7951502"/>
              <a:gd name="connsiteY11" fmla="*/ 3273909 h 3726347"/>
              <a:gd name="connsiteX12" fmla="*/ 3519487 w 7951502"/>
              <a:gd name="connsiteY12" fmla="*/ 3164372 h 3726347"/>
              <a:gd name="connsiteX13" fmla="*/ 3686175 w 7951502"/>
              <a:gd name="connsiteY13" fmla="*/ 3221522 h 3726347"/>
              <a:gd name="connsiteX14" fmla="*/ 3686175 w 7951502"/>
              <a:gd name="connsiteY14" fmla="*/ 3221522 h 3726347"/>
              <a:gd name="connsiteX15" fmla="*/ 3867150 w 7951502"/>
              <a:gd name="connsiteY15" fmla="*/ 3145322 h 3726347"/>
              <a:gd name="connsiteX16" fmla="*/ 4048125 w 7951502"/>
              <a:gd name="connsiteY16" fmla="*/ 2573822 h 3726347"/>
              <a:gd name="connsiteX17" fmla="*/ 4262437 w 7951502"/>
              <a:gd name="connsiteY17" fmla="*/ 2192822 h 3726347"/>
              <a:gd name="connsiteX18" fmla="*/ 4443412 w 7951502"/>
              <a:gd name="connsiteY18" fmla="*/ 1640372 h 3726347"/>
              <a:gd name="connsiteX19" fmla="*/ 4657725 w 7951502"/>
              <a:gd name="connsiteY19" fmla="*/ 1478447 h 3726347"/>
              <a:gd name="connsiteX20" fmla="*/ 4810125 w 7951502"/>
              <a:gd name="connsiteY20" fmla="*/ 1292709 h 3726347"/>
              <a:gd name="connsiteX21" fmla="*/ 4981575 w 7951502"/>
              <a:gd name="connsiteY21" fmla="*/ 1330809 h 3726347"/>
              <a:gd name="connsiteX22" fmla="*/ 5162550 w 7951502"/>
              <a:gd name="connsiteY22" fmla="*/ 1235559 h 3726347"/>
              <a:gd name="connsiteX23" fmla="*/ 5362575 w 7951502"/>
              <a:gd name="connsiteY23" fmla="*/ 1287947 h 3726347"/>
              <a:gd name="connsiteX24" fmla="*/ 5705475 w 7951502"/>
              <a:gd name="connsiteY24" fmla="*/ 1030772 h 3726347"/>
              <a:gd name="connsiteX25" fmla="*/ 5934075 w 7951502"/>
              <a:gd name="connsiteY25" fmla="*/ 821222 h 3726347"/>
              <a:gd name="connsiteX26" fmla="*/ 6096000 w 7951502"/>
              <a:gd name="connsiteY26" fmla="*/ 530709 h 3726347"/>
              <a:gd name="connsiteX27" fmla="*/ 6319837 w 7951502"/>
              <a:gd name="connsiteY27" fmla="*/ 792647 h 3726347"/>
              <a:gd name="connsiteX28" fmla="*/ 6481762 w 7951502"/>
              <a:gd name="connsiteY28" fmla="*/ 1002197 h 3726347"/>
              <a:gd name="connsiteX29" fmla="*/ 6553200 w 7951502"/>
              <a:gd name="connsiteY29" fmla="*/ 883134 h 3726347"/>
              <a:gd name="connsiteX30" fmla="*/ 6619875 w 7951502"/>
              <a:gd name="connsiteY30" fmla="*/ 749784 h 3726347"/>
              <a:gd name="connsiteX31" fmla="*/ 6781800 w 7951502"/>
              <a:gd name="connsiteY31" fmla="*/ 564047 h 3726347"/>
              <a:gd name="connsiteX32" fmla="*/ 6919912 w 7951502"/>
              <a:gd name="connsiteY32" fmla="*/ 421172 h 3726347"/>
              <a:gd name="connsiteX33" fmla="*/ 7034212 w 7951502"/>
              <a:gd name="connsiteY33" fmla="*/ 325922 h 3726347"/>
              <a:gd name="connsiteX34" fmla="*/ 7210425 w 7951502"/>
              <a:gd name="connsiteY34" fmla="*/ 244959 h 3726347"/>
              <a:gd name="connsiteX35" fmla="*/ 7281862 w 7951502"/>
              <a:gd name="connsiteY35" fmla="*/ 173522 h 3726347"/>
              <a:gd name="connsiteX36" fmla="*/ 7358062 w 7951502"/>
              <a:gd name="connsiteY36" fmla="*/ 116372 h 3726347"/>
              <a:gd name="connsiteX37" fmla="*/ 7400925 w 7951502"/>
              <a:gd name="connsiteY37" fmla="*/ 111609 h 3726347"/>
              <a:gd name="connsiteX38" fmla="*/ 7582481 w 7951502"/>
              <a:gd name="connsiteY38" fmla="*/ 698266 h 3726347"/>
              <a:gd name="connsiteX39" fmla="*/ 7754467 w 7951502"/>
              <a:gd name="connsiteY39" fmla="*/ 109595 h 3726347"/>
              <a:gd name="connsiteX40" fmla="*/ 7949059 w 7951502"/>
              <a:gd name="connsiteY40" fmla="*/ 109547 h 3726347"/>
              <a:gd name="connsiteX41" fmla="*/ 7729456 w 7951502"/>
              <a:gd name="connsiteY41" fmla="*/ 3726347 h 3726347"/>
              <a:gd name="connsiteX42" fmla="*/ 0 w 7951502"/>
              <a:gd name="connsiteY42" fmla="*/ 3726347 h 3726347"/>
              <a:gd name="connsiteX0" fmla="*/ 0 w 8082224"/>
              <a:gd name="connsiteY0" fmla="*/ 3726347 h 3726347"/>
              <a:gd name="connsiteX1" fmla="*/ 871537 w 8082224"/>
              <a:gd name="connsiteY1" fmla="*/ 3631097 h 3726347"/>
              <a:gd name="connsiteX2" fmla="*/ 1209675 w 8082224"/>
              <a:gd name="connsiteY2" fmla="*/ 3626334 h 3726347"/>
              <a:gd name="connsiteX3" fmla="*/ 1414462 w 8082224"/>
              <a:gd name="connsiteY3" fmla="*/ 3588234 h 3726347"/>
              <a:gd name="connsiteX4" fmla="*/ 1743075 w 8082224"/>
              <a:gd name="connsiteY4" fmla="*/ 3588234 h 3726347"/>
              <a:gd name="connsiteX5" fmla="*/ 1952625 w 8082224"/>
              <a:gd name="connsiteY5" fmla="*/ 3540609 h 3726347"/>
              <a:gd name="connsiteX6" fmla="*/ 2138362 w 8082224"/>
              <a:gd name="connsiteY6" fmla="*/ 3531084 h 3726347"/>
              <a:gd name="connsiteX7" fmla="*/ 2533650 w 8082224"/>
              <a:gd name="connsiteY7" fmla="*/ 3516797 h 3726347"/>
              <a:gd name="connsiteX8" fmla="*/ 2676525 w 8082224"/>
              <a:gd name="connsiteY8" fmla="*/ 3507272 h 3726347"/>
              <a:gd name="connsiteX9" fmla="*/ 2800350 w 8082224"/>
              <a:gd name="connsiteY9" fmla="*/ 3459647 h 3726347"/>
              <a:gd name="connsiteX10" fmla="*/ 3171825 w 8082224"/>
              <a:gd name="connsiteY10" fmla="*/ 3278672 h 3726347"/>
              <a:gd name="connsiteX11" fmla="*/ 3295650 w 8082224"/>
              <a:gd name="connsiteY11" fmla="*/ 3273909 h 3726347"/>
              <a:gd name="connsiteX12" fmla="*/ 3519487 w 8082224"/>
              <a:gd name="connsiteY12" fmla="*/ 3164372 h 3726347"/>
              <a:gd name="connsiteX13" fmla="*/ 3686175 w 8082224"/>
              <a:gd name="connsiteY13" fmla="*/ 3221522 h 3726347"/>
              <a:gd name="connsiteX14" fmla="*/ 3686175 w 8082224"/>
              <a:gd name="connsiteY14" fmla="*/ 3221522 h 3726347"/>
              <a:gd name="connsiteX15" fmla="*/ 3867150 w 8082224"/>
              <a:gd name="connsiteY15" fmla="*/ 3145322 h 3726347"/>
              <a:gd name="connsiteX16" fmla="*/ 4048125 w 8082224"/>
              <a:gd name="connsiteY16" fmla="*/ 2573822 h 3726347"/>
              <a:gd name="connsiteX17" fmla="*/ 4262437 w 8082224"/>
              <a:gd name="connsiteY17" fmla="*/ 2192822 h 3726347"/>
              <a:gd name="connsiteX18" fmla="*/ 4443412 w 8082224"/>
              <a:gd name="connsiteY18" fmla="*/ 1640372 h 3726347"/>
              <a:gd name="connsiteX19" fmla="*/ 4657725 w 8082224"/>
              <a:gd name="connsiteY19" fmla="*/ 1478447 h 3726347"/>
              <a:gd name="connsiteX20" fmla="*/ 4810125 w 8082224"/>
              <a:gd name="connsiteY20" fmla="*/ 1292709 h 3726347"/>
              <a:gd name="connsiteX21" fmla="*/ 4981575 w 8082224"/>
              <a:gd name="connsiteY21" fmla="*/ 1330809 h 3726347"/>
              <a:gd name="connsiteX22" fmla="*/ 5162550 w 8082224"/>
              <a:gd name="connsiteY22" fmla="*/ 1235559 h 3726347"/>
              <a:gd name="connsiteX23" fmla="*/ 5362575 w 8082224"/>
              <a:gd name="connsiteY23" fmla="*/ 1287947 h 3726347"/>
              <a:gd name="connsiteX24" fmla="*/ 5705475 w 8082224"/>
              <a:gd name="connsiteY24" fmla="*/ 1030772 h 3726347"/>
              <a:gd name="connsiteX25" fmla="*/ 5934075 w 8082224"/>
              <a:gd name="connsiteY25" fmla="*/ 821222 h 3726347"/>
              <a:gd name="connsiteX26" fmla="*/ 6096000 w 8082224"/>
              <a:gd name="connsiteY26" fmla="*/ 530709 h 3726347"/>
              <a:gd name="connsiteX27" fmla="*/ 6319837 w 8082224"/>
              <a:gd name="connsiteY27" fmla="*/ 792647 h 3726347"/>
              <a:gd name="connsiteX28" fmla="*/ 6481762 w 8082224"/>
              <a:gd name="connsiteY28" fmla="*/ 1002197 h 3726347"/>
              <a:gd name="connsiteX29" fmla="*/ 6553200 w 8082224"/>
              <a:gd name="connsiteY29" fmla="*/ 883134 h 3726347"/>
              <a:gd name="connsiteX30" fmla="*/ 6619875 w 8082224"/>
              <a:gd name="connsiteY30" fmla="*/ 749784 h 3726347"/>
              <a:gd name="connsiteX31" fmla="*/ 6781800 w 8082224"/>
              <a:gd name="connsiteY31" fmla="*/ 564047 h 3726347"/>
              <a:gd name="connsiteX32" fmla="*/ 6919912 w 8082224"/>
              <a:gd name="connsiteY32" fmla="*/ 421172 h 3726347"/>
              <a:gd name="connsiteX33" fmla="*/ 7034212 w 8082224"/>
              <a:gd name="connsiteY33" fmla="*/ 325922 h 3726347"/>
              <a:gd name="connsiteX34" fmla="*/ 7210425 w 8082224"/>
              <a:gd name="connsiteY34" fmla="*/ 244959 h 3726347"/>
              <a:gd name="connsiteX35" fmla="*/ 7281862 w 8082224"/>
              <a:gd name="connsiteY35" fmla="*/ 173522 h 3726347"/>
              <a:gd name="connsiteX36" fmla="*/ 7358062 w 8082224"/>
              <a:gd name="connsiteY36" fmla="*/ 116372 h 3726347"/>
              <a:gd name="connsiteX37" fmla="*/ 7400925 w 8082224"/>
              <a:gd name="connsiteY37" fmla="*/ 111609 h 3726347"/>
              <a:gd name="connsiteX38" fmla="*/ 7582481 w 8082224"/>
              <a:gd name="connsiteY38" fmla="*/ 698266 h 3726347"/>
              <a:gd name="connsiteX39" fmla="*/ 7754467 w 8082224"/>
              <a:gd name="connsiteY39" fmla="*/ 109595 h 3726347"/>
              <a:gd name="connsiteX40" fmla="*/ 7949059 w 8082224"/>
              <a:gd name="connsiteY40" fmla="*/ 109547 h 3726347"/>
              <a:gd name="connsiteX41" fmla="*/ 7978306 w 8082224"/>
              <a:gd name="connsiteY41" fmla="*/ 3726347 h 3726347"/>
              <a:gd name="connsiteX42" fmla="*/ 0 w 8082224"/>
              <a:gd name="connsiteY42" fmla="*/ 3726347 h 3726347"/>
              <a:gd name="connsiteX0" fmla="*/ 0 w 7978306"/>
              <a:gd name="connsiteY0" fmla="*/ 3726347 h 3726347"/>
              <a:gd name="connsiteX1" fmla="*/ 871537 w 7978306"/>
              <a:gd name="connsiteY1" fmla="*/ 3631097 h 3726347"/>
              <a:gd name="connsiteX2" fmla="*/ 1209675 w 7978306"/>
              <a:gd name="connsiteY2" fmla="*/ 3626334 h 3726347"/>
              <a:gd name="connsiteX3" fmla="*/ 1414462 w 7978306"/>
              <a:gd name="connsiteY3" fmla="*/ 3588234 h 3726347"/>
              <a:gd name="connsiteX4" fmla="*/ 1743075 w 7978306"/>
              <a:gd name="connsiteY4" fmla="*/ 3588234 h 3726347"/>
              <a:gd name="connsiteX5" fmla="*/ 1952625 w 7978306"/>
              <a:gd name="connsiteY5" fmla="*/ 3540609 h 3726347"/>
              <a:gd name="connsiteX6" fmla="*/ 2138362 w 7978306"/>
              <a:gd name="connsiteY6" fmla="*/ 3531084 h 3726347"/>
              <a:gd name="connsiteX7" fmla="*/ 2533650 w 7978306"/>
              <a:gd name="connsiteY7" fmla="*/ 3516797 h 3726347"/>
              <a:gd name="connsiteX8" fmla="*/ 2676525 w 7978306"/>
              <a:gd name="connsiteY8" fmla="*/ 3507272 h 3726347"/>
              <a:gd name="connsiteX9" fmla="*/ 2800350 w 7978306"/>
              <a:gd name="connsiteY9" fmla="*/ 3459647 h 3726347"/>
              <a:gd name="connsiteX10" fmla="*/ 3171825 w 7978306"/>
              <a:gd name="connsiteY10" fmla="*/ 3278672 h 3726347"/>
              <a:gd name="connsiteX11" fmla="*/ 3295650 w 7978306"/>
              <a:gd name="connsiteY11" fmla="*/ 3273909 h 3726347"/>
              <a:gd name="connsiteX12" fmla="*/ 3519487 w 7978306"/>
              <a:gd name="connsiteY12" fmla="*/ 3164372 h 3726347"/>
              <a:gd name="connsiteX13" fmla="*/ 3686175 w 7978306"/>
              <a:gd name="connsiteY13" fmla="*/ 3221522 h 3726347"/>
              <a:gd name="connsiteX14" fmla="*/ 3686175 w 7978306"/>
              <a:gd name="connsiteY14" fmla="*/ 3221522 h 3726347"/>
              <a:gd name="connsiteX15" fmla="*/ 3867150 w 7978306"/>
              <a:gd name="connsiteY15" fmla="*/ 3145322 h 3726347"/>
              <a:gd name="connsiteX16" fmla="*/ 4048125 w 7978306"/>
              <a:gd name="connsiteY16" fmla="*/ 2573822 h 3726347"/>
              <a:gd name="connsiteX17" fmla="*/ 4262437 w 7978306"/>
              <a:gd name="connsiteY17" fmla="*/ 2192822 h 3726347"/>
              <a:gd name="connsiteX18" fmla="*/ 4443412 w 7978306"/>
              <a:gd name="connsiteY18" fmla="*/ 1640372 h 3726347"/>
              <a:gd name="connsiteX19" fmla="*/ 4657725 w 7978306"/>
              <a:gd name="connsiteY19" fmla="*/ 1478447 h 3726347"/>
              <a:gd name="connsiteX20" fmla="*/ 4810125 w 7978306"/>
              <a:gd name="connsiteY20" fmla="*/ 1292709 h 3726347"/>
              <a:gd name="connsiteX21" fmla="*/ 4981575 w 7978306"/>
              <a:gd name="connsiteY21" fmla="*/ 1330809 h 3726347"/>
              <a:gd name="connsiteX22" fmla="*/ 5162550 w 7978306"/>
              <a:gd name="connsiteY22" fmla="*/ 1235559 h 3726347"/>
              <a:gd name="connsiteX23" fmla="*/ 5362575 w 7978306"/>
              <a:gd name="connsiteY23" fmla="*/ 1287947 h 3726347"/>
              <a:gd name="connsiteX24" fmla="*/ 5705475 w 7978306"/>
              <a:gd name="connsiteY24" fmla="*/ 1030772 h 3726347"/>
              <a:gd name="connsiteX25" fmla="*/ 5934075 w 7978306"/>
              <a:gd name="connsiteY25" fmla="*/ 821222 h 3726347"/>
              <a:gd name="connsiteX26" fmla="*/ 6096000 w 7978306"/>
              <a:gd name="connsiteY26" fmla="*/ 530709 h 3726347"/>
              <a:gd name="connsiteX27" fmla="*/ 6319837 w 7978306"/>
              <a:gd name="connsiteY27" fmla="*/ 792647 h 3726347"/>
              <a:gd name="connsiteX28" fmla="*/ 6481762 w 7978306"/>
              <a:gd name="connsiteY28" fmla="*/ 1002197 h 3726347"/>
              <a:gd name="connsiteX29" fmla="*/ 6553200 w 7978306"/>
              <a:gd name="connsiteY29" fmla="*/ 883134 h 3726347"/>
              <a:gd name="connsiteX30" fmla="*/ 6619875 w 7978306"/>
              <a:gd name="connsiteY30" fmla="*/ 749784 h 3726347"/>
              <a:gd name="connsiteX31" fmla="*/ 6781800 w 7978306"/>
              <a:gd name="connsiteY31" fmla="*/ 564047 h 3726347"/>
              <a:gd name="connsiteX32" fmla="*/ 6919912 w 7978306"/>
              <a:gd name="connsiteY32" fmla="*/ 421172 h 3726347"/>
              <a:gd name="connsiteX33" fmla="*/ 7034212 w 7978306"/>
              <a:gd name="connsiteY33" fmla="*/ 325922 h 3726347"/>
              <a:gd name="connsiteX34" fmla="*/ 7210425 w 7978306"/>
              <a:gd name="connsiteY34" fmla="*/ 244959 h 3726347"/>
              <a:gd name="connsiteX35" fmla="*/ 7281862 w 7978306"/>
              <a:gd name="connsiteY35" fmla="*/ 173522 h 3726347"/>
              <a:gd name="connsiteX36" fmla="*/ 7358062 w 7978306"/>
              <a:gd name="connsiteY36" fmla="*/ 116372 h 3726347"/>
              <a:gd name="connsiteX37" fmla="*/ 7400925 w 7978306"/>
              <a:gd name="connsiteY37" fmla="*/ 111609 h 3726347"/>
              <a:gd name="connsiteX38" fmla="*/ 7582481 w 7978306"/>
              <a:gd name="connsiteY38" fmla="*/ 698266 h 3726347"/>
              <a:gd name="connsiteX39" fmla="*/ 7754467 w 7978306"/>
              <a:gd name="connsiteY39" fmla="*/ 109595 h 3726347"/>
              <a:gd name="connsiteX40" fmla="*/ 7949059 w 7978306"/>
              <a:gd name="connsiteY40" fmla="*/ 109547 h 3726347"/>
              <a:gd name="connsiteX41" fmla="*/ 7978306 w 7978306"/>
              <a:gd name="connsiteY41" fmla="*/ 3726347 h 3726347"/>
              <a:gd name="connsiteX42" fmla="*/ 0 w 7978306"/>
              <a:gd name="connsiteY42" fmla="*/ 3726347 h 3726347"/>
              <a:gd name="connsiteX0" fmla="*/ 0 w 7978306"/>
              <a:gd name="connsiteY0" fmla="*/ 3630150 h 3630150"/>
              <a:gd name="connsiteX1" fmla="*/ 871537 w 7978306"/>
              <a:gd name="connsiteY1" fmla="*/ 3534900 h 3630150"/>
              <a:gd name="connsiteX2" fmla="*/ 1209675 w 7978306"/>
              <a:gd name="connsiteY2" fmla="*/ 3530137 h 3630150"/>
              <a:gd name="connsiteX3" fmla="*/ 1414462 w 7978306"/>
              <a:gd name="connsiteY3" fmla="*/ 3492037 h 3630150"/>
              <a:gd name="connsiteX4" fmla="*/ 1743075 w 7978306"/>
              <a:gd name="connsiteY4" fmla="*/ 3492037 h 3630150"/>
              <a:gd name="connsiteX5" fmla="*/ 1952625 w 7978306"/>
              <a:gd name="connsiteY5" fmla="*/ 3444412 h 3630150"/>
              <a:gd name="connsiteX6" fmla="*/ 2138362 w 7978306"/>
              <a:gd name="connsiteY6" fmla="*/ 3434887 h 3630150"/>
              <a:gd name="connsiteX7" fmla="*/ 2533650 w 7978306"/>
              <a:gd name="connsiteY7" fmla="*/ 3420600 h 3630150"/>
              <a:gd name="connsiteX8" fmla="*/ 2676525 w 7978306"/>
              <a:gd name="connsiteY8" fmla="*/ 3411075 h 3630150"/>
              <a:gd name="connsiteX9" fmla="*/ 2800350 w 7978306"/>
              <a:gd name="connsiteY9" fmla="*/ 3363450 h 3630150"/>
              <a:gd name="connsiteX10" fmla="*/ 3171825 w 7978306"/>
              <a:gd name="connsiteY10" fmla="*/ 3182475 h 3630150"/>
              <a:gd name="connsiteX11" fmla="*/ 3295650 w 7978306"/>
              <a:gd name="connsiteY11" fmla="*/ 3177712 h 3630150"/>
              <a:gd name="connsiteX12" fmla="*/ 3519487 w 7978306"/>
              <a:gd name="connsiteY12" fmla="*/ 3068175 h 3630150"/>
              <a:gd name="connsiteX13" fmla="*/ 3686175 w 7978306"/>
              <a:gd name="connsiteY13" fmla="*/ 3125325 h 3630150"/>
              <a:gd name="connsiteX14" fmla="*/ 3686175 w 7978306"/>
              <a:gd name="connsiteY14" fmla="*/ 3125325 h 3630150"/>
              <a:gd name="connsiteX15" fmla="*/ 3867150 w 7978306"/>
              <a:gd name="connsiteY15" fmla="*/ 3049125 h 3630150"/>
              <a:gd name="connsiteX16" fmla="*/ 4048125 w 7978306"/>
              <a:gd name="connsiteY16" fmla="*/ 2477625 h 3630150"/>
              <a:gd name="connsiteX17" fmla="*/ 4262437 w 7978306"/>
              <a:gd name="connsiteY17" fmla="*/ 2096625 h 3630150"/>
              <a:gd name="connsiteX18" fmla="*/ 4443412 w 7978306"/>
              <a:gd name="connsiteY18" fmla="*/ 1544175 h 3630150"/>
              <a:gd name="connsiteX19" fmla="*/ 4657725 w 7978306"/>
              <a:gd name="connsiteY19" fmla="*/ 1382250 h 3630150"/>
              <a:gd name="connsiteX20" fmla="*/ 4810125 w 7978306"/>
              <a:gd name="connsiteY20" fmla="*/ 1196512 h 3630150"/>
              <a:gd name="connsiteX21" fmla="*/ 4981575 w 7978306"/>
              <a:gd name="connsiteY21" fmla="*/ 1234612 h 3630150"/>
              <a:gd name="connsiteX22" fmla="*/ 5162550 w 7978306"/>
              <a:gd name="connsiteY22" fmla="*/ 1139362 h 3630150"/>
              <a:gd name="connsiteX23" fmla="*/ 5362575 w 7978306"/>
              <a:gd name="connsiteY23" fmla="*/ 1191750 h 3630150"/>
              <a:gd name="connsiteX24" fmla="*/ 5705475 w 7978306"/>
              <a:gd name="connsiteY24" fmla="*/ 934575 h 3630150"/>
              <a:gd name="connsiteX25" fmla="*/ 5934075 w 7978306"/>
              <a:gd name="connsiteY25" fmla="*/ 725025 h 3630150"/>
              <a:gd name="connsiteX26" fmla="*/ 6096000 w 7978306"/>
              <a:gd name="connsiteY26" fmla="*/ 434512 h 3630150"/>
              <a:gd name="connsiteX27" fmla="*/ 6319837 w 7978306"/>
              <a:gd name="connsiteY27" fmla="*/ 696450 h 3630150"/>
              <a:gd name="connsiteX28" fmla="*/ 6481762 w 7978306"/>
              <a:gd name="connsiteY28" fmla="*/ 906000 h 3630150"/>
              <a:gd name="connsiteX29" fmla="*/ 6553200 w 7978306"/>
              <a:gd name="connsiteY29" fmla="*/ 786937 h 3630150"/>
              <a:gd name="connsiteX30" fmla="*/ 6619875 w 7978306"/>
              <a:gd name="connsiteY30" fmla="*/ 653587 h 3630150"/>
              <a:gd name="connsiteX31" fmla="*/ 6781800 w 7978306"/>
              <a:gd name="connsiteY31" fmla="*/ 467850 h 3630150"/>
              <a:gd name="connsiteX32" fmla="*/ 6919912 w 7978306"/>
              <a:gd name="connsiteY32" fmla="*/ 324975 h 3630150"/>
              <a:gd name="connsiteX33" fmla="*/ 7034212 w 7978306"/>
              <a:gd name="connsiteY33" fmla="*/ 229725 h 3630150"/>
              <a:gd name="connsiteX34" fmla="*/ 7210425 w 7978306"/>
              <a:gd name="connsiteY34" fmla="*/ 148762 h 3630150"/>
              <a:gd name="connsiteX35" fmla="*/ 7281862 w 7978306"/>
              <a:gd name="connsiteY35" fmla="*/ 77325 h 3630150"/>
              <a:gd name="connsiteX36" fmla="*/ 7358062 w 7978306"/>
              <a:gd name="connsiteY36" fmla="*/ 20175 h 3630150"/>
              <a:gd name="connsiteX37" fmla="*/ 7400925 w 7978306"/>
              <a:gd name="connsiteY37" fmla="*/ 15412 h 3630150"/>
              <a:gd name="connsiteX38" fmla="*/ 7582481 w 7978306"/>
              <a:gd name="connsiteY38" fmla="*/ 602069 h 3630150"/>
              <a:gd name="connsiteX39" fmla="*/ 7754467 w 7978306"/>
              <a:gd name="connsiteY39" fmla="*/ 13398 h 3630150"/>
              <a:gd name="connsiteX40" fmla="*/ 7949059 w 7978306"/>
              <a:gd name="connsiteY40" fmla="*/ 13350 h 3630150"/>
              <a:gd name="connsiteX41" fmla="*/ 7978306 w 7978306"/>
              <a:gd name="connsiteY41" fmla="*/ 3630150 h 3630150"/>
              <a:gd name="connsiteX42" fmla="*/ 0 w 7978306"/>
              <a:gd name="connsiteY42" fmla="*/ 3630150 h 3630150"/>
              <a:gd name="connsiteX0" fmla="*/ 0 w 7987588"/>
              <a:gd name="connsiteY0" fmla="*/ 3630150 h 3630150"/>
              <a:gd name="connsiteX1" fmla="*/ 871537 w 7987588"/>
              <a:gd name="connsiteY1" fmla="*/ 3534900 h 3630150"/>
              <a:gd name="connsiteX2" fmla="*/ 1209675 w 7987588"/>
              <a:gd name="connsiteY2" fmla="*/ 3530137 h 3630150"/>
              <a:gd name="connsiteX3" fmla="*/ 1414462 w 7987588"/>
              <a:gd name="connsiteY3" fmla="*/ 3492037 h 3630150"/>
              <a:gd name="connsiteX4" fmla="*/ 1743075 w 7987588"/>
              <a:gd name="connsiteY4" fmla="*/ 3492037 h 3630150"/>
              <a:gd name="connsiteX5" fmla="*/ 1952625 w 7987588"/>
              <a:gd name="connsiteY5" fmla="*/ 3444412 h 3630150"/>
              <a:gd name="connsiteX6" fmla="*/ 2138362 w 7987588"/>
              <a:gd name="connsiteY6" fmla="*/ 3434887 h 3630150"/>
              <a:gd name="connsiteX7" fmla="*/ 2533650 w 7987588"/>
              <a:gd name="connsiteY7" fmla="*/ 3420600 h 3630150"/>
              <a:gd name="connsiteX8" fmla="*/ 2676525 w 7987588"/>
              <a:gd name="connsiteY8" fmla="*/ 3411075 h 3630150"/>
              <a:gd name="connsiteX9" fmla="*/ 2800350 w 7987588"/>
              <a:gd name="connsiteY9" fmla="*/ 3363450 h 3630150"/>
              <a:gd name="connsiteX10" fmla="*/ 3171825 w 7987588"/>
              <a:gd name="connsiteY10" fmla="*/ 3182475 h 3630150"/>
              <a:gd name="connsiteX11" fmla="*/ 3295650 w 7987588"/>
              <a:gd name="connsiteY11" fmla="*/ 3177712 h 3630150"/>
              <a:gd name="connsiteX12" fmla="*/ 3519487 w 7987588"/>
              <a:gd name="connsiteY12" fmla="*/ 3068175 h 3630150"/>
              <a:gd name="connsiteX13" fmla="*/ 3686175 w 7987588"/>
              <a:gd name="connsiteY13" fmla="*/ 3125325 h 3630150"/>
              <a:gd name="connsiteX14" fmla="*/ 3686175 w 7987588"/>
              <a:gd name="connsiteY14" fmla="*/ 3125325 h 3630150"/>
              <a:gd name="connsiteX15" fmla="*/ 3867150 w 7987588"/>
              <a:gd name="connsiteY15" fmla="*/ 3049125 h 3630150"/>
              <a:gd name="connsiteX16" fmla="*/ 4048125 w 7987588"/>
              <a:gd name="connsiteY16" fmla="*/ 2477625 h 3630150"/>
              <a:gd name="connsiteX17" fmla="*/ 4262437 w 7987588"/>
              <a:gd name="connsiteY17" fmla="*/ 2096625 h 3630150"/>
              <a:gd name="connsiteX18" fmla="*/ 4443412 w 7987588"/>
              <a:gd name="connsiteY18" fmla="*/ 1544175 h 3630150"/>
              <a:gd name="connsiteX19" fmla="*/ 4657725 w 7987588"/>
              <a:gd name="connsiteY19" fmla="*/ 1382250 h 3630150"/>
              <a:gd name="connsiteX20" fmla="*/ 4810125 w 7987588"/>
              <a:gd name="connsiteY20" fmla="*/ 1196512 h 3630150"/>
              <a:gd name="connsiteX21" fmla="*/ 4981575 w 7987588"/>
              <a:gd name="connsiteY21" fmla="*/ 1234612 h 3630150"/>
              <a:gd name="connsiteX22" fmla="*/ 5162550 w 7987588"/>
              <a:gd name="connsiteY22" fmla="*/ 1139362 h 3630150"/>
              <a:gd name="connsiteX23" fmla="*/ 5362575 w 7987588"/>
              <a:gd name="connsiteY23" fmla="*/ 1191750 h 3630150"/>
              <a:gd name="connsiteX24" fmla="*/ 5705475 w 7987588"/>
              <a:gd name="connsiteY24" fmla="*/ 934575 h 3630150"/>
              <a:gd name="connsiteX25" fmla="*/ 5934075 w 7987588"/>
              <a:gd name="connsiteY25" fmla="*/ 725025 h 3630150"/>
              <a:gd name="connsiteX26" fmla="*/ 6096000 w 7987588"/>
              <a:gd name="connsiteY26" fmla="*/ 434512 h 3630150"/>
              <a:gd name="connsiteX27" fmla="*/ 6319837 w 7987588"/>
              <a:gd name="connsiteY27" fmla="*/ 696450 h 3630150"/>
              <a:gd name="connsiteX28" fmla="*/ 6481762 w 7987588"/>
              <a:gd name="connsiteY28" fmla="*/ 906000 h 3630150"/>
              <a:gd name="connsiteX29" fmla="*/ 6553200 w 7987588"/>
              <a:gd name="connsiteY29" fmla="*/ 786937 h 3630150"/>
              <a:gd name="connsiteX30" fmla="*/ 6619875 w 7987588"/>
              <a:gd name="connsiteY30" fmla="*/ 653587 h 3630150"/>
              <a:gd name="connsiteX31" fmla="*/ 6781800 w 7987588"/>
              <a:gd name="connsiteY31" fmla="*/ 467850 h 3630150"/>
              <a:gd name="connsiteX32" fmla="*/ 6919912 w 7987588"/>
              <a:gd name="connsiteY32" fmla="*/ 324975 h 3630150"/>
              <a:gd name="connsiteX33" fmla="*/ 7034212 w 7987588"/>
              <a:gd name="connsiteY33" fmla="*/ 229725 h 3630150"/>
              <a:gd name="connsiteX34" fmla="*/ 7210425 w 7987588"/>
              <a:gd name="connsiteY34" fmla="*/ 148762 h 3630150"/>
              <a:gd name="connsiteX35" fmla="*/ 7281862 w 7987588"/>
              <a:gd name="connsiteY35" fmla="*/ 77325 h 3630150"/>
              <a:gd name="connsiteX36" fmla="*/ 7358062 w 7987588"/>
              <a:gd name="connsiteY36" fmla="*/ 20175 h 3630150"/>
              <a:gd name="connsiteX37" fmla="*/ 7400925 w 7987588"/>
              <a:gd name="connsiteY37" fmla="*/ 15412 h 3630150"/>
              <a:gd name="connsiteX38" fmla="*/ 7582481 w 7987588"/>
              <a:gd name="connsiteY38" fmla="*/ 602069 h 3630150"/>
              <a:gd name="connsiteX39" fmla="*/ 7754467 w 7987588"/>
              <a:gd name="connsiteY39" fmla="*/ 13398 h 3630150"/>
              <a:gd name="connsiteX40" fmla="*/ 7987344 w 7987588"/>
              <a:gd name="connsiteY40" fmla="*/ 13350 h 3630150"/>
              <a:gd name="connsiteX41" fmla="*/ 7978306 w 7987588"/>
              <a:gd name="connsiteY41" fmla="*/ 3630150 h 3630150"/>
              <a:gd name="connsiteX42" fmla="*/ 0 w 7987588"/>
              <a:gd name="connsiteY42" fmla="*/ 3630150 h 363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7987588" h="3630150">
                <a:moveTo>
                  <a:pt x="0" y="3630150"/>
                </a:moveTo>
                <a:lnTo>
                  <a:pt x="871537" y="3534900"/>
                </a:lnTo>
                <a:lnTo>
                  <a:pt x="1209675" y="3530137"/>
                </a:lnTo>
                <a:lnTo>
                  <a:pt x="1414462" y="3492037"/>
                </a:lnTo>
                <a:lnTo>
                  <a:pt x="1743075" y="3492037"/>
                </a:lnTo>
                <a:lnTo>
                  <a:pt x="1952625" y="3444412"/>
                </a:lnTo>
                <a:lnTo>
                  <a:pt x="2138362" y="3434887"/>
                </a:lnTo>
                <a:lnTo>
                  <a:pt x="2533650" y="3420600"/>
                </a:lnTo>
                <a:lnTo>
                  <a:pt x="2676525" y="3411075"/>
                </a:lnTo>
                <a:lnTo>
                  <a:pt x="2800350" y="3363450"/>
                </a:lnTo>
                <a:lnTo>
                  <a:pt x="3171825" y="3182475"/>
                </a:lnTo>
                <a:lnTo>
                  <a:pt x="3295650" y="3177712"/>
                </a:lnTo>
                <a:lnTo>
                  <a:pt x="3519487" y="3068175"/>
                </a:lnTo>
                <a:lnTo>
                  <a:pt x="3686175" y="3125325"/>
                </a:lnTo>
                <a:lnTo>
                  <a:pt x="3686175" y="3125325"/>
                </a:lnTo>
                <a:lnTo>
                  <a:pt x="3867150" y="3049125"/>
                </a:lnTo>
                <a:lnTo>
                  <a:pt x="4048125" y="2477625"/>
                </a:lnTo>
                <a:lnTo>
                  <a:pt x="4262437" y="2096625"/>
                </a:lnTo>
                <a:lnTo>
                  <a:pt x="4443412" y="1544175"/>
                </a:lnTo>
                <a:lnTo>
                  <a:pt x="4657725" y="1382250"/>
                </a:lnTo>
                <a:lnTo>
                  <a:pt x="4810125" y="1196512"/>
                </a:lnTo>
                <a:lnTo>
                  <a:pt x="4981575" y="1234612"/>
                </a:lnTo>
                <a:lnTo>
                  <a:pt x="5162550" y="1139362"/>
                </a:lnTo>
                <a:lnTo>
                  <a:pt x="5362575" y="1191750"/>
                </a:lnTo>
                <a:lnTo>
                  <a:pt x="5705475" y="934575"/>
                </a:lnTo>
                <a:lnTo>
                  <a:pt x="5934075" y="725025"/>
                </a:lnTo>
                <a:lnTo>
                  <a:pt x="6096000" y="434512"/>
                </a:lnTo>
                <a:lnTo>
                  <a:pt x="6319837" y="696450"/>
                </a:lnTo>
                <a:lnTo>
                  <a:pt x="6481762" y="906000"/>
                </a:lnTo>
                <a:lnTo>
                  <a:pt x="6553200" y="786937"/>
                </a:lnTo>
                <a:lnTo>
                  <a:pt x="6619875" y="653587"/>
                </a:lnTo>
                <a:lnTo>
                  <a:pt x="6781800" y="467850"/>
                </a:lnTo>
                <a:lnTo>
                  <a:pt x="6919912" y="324975"/>
                </a:lnTo>
                <a:lnTo>
                  <a:pt x="7034212" y="229725"/>
                </a:lnTo>
                <a:lnTo>
                  <a:pt x="7210425" y="148762"/>
                </a:lnTo>
                <a:lnTo>
                  <a:pt x="7281862" y="77325"/>
                </a:lnTo>
                <a:lnTo>
                  <a:pt x="7358062" y="20175"/>
                </a:lnTo>
                <a:lnTo>
                  <a:pt x="7400925" y="15412"/>
                </a:lnTo>
                <a:cubicBezTo>
                  <a:pt x="7400925" y="252197"/>
                  <a:pt x="7582481" y="365284"/>
                  <a:pt x="7582481" y="602069"/>
                </a:cubicBezTo>
                <a:cubicBezTo>
                  <a:pt x="7598331" y="929373"/>
                  <a:pt x="7727299" y="-2852"/>
                  <a:pt x="7754467" y="13398"/>
                </a:cubicBezTo>
                <a:cubicBezTo>
                  <a:pt x="7782064" y="-24038"/>
                  <a:pt x="7801686" y="30716"/>
                  <a:pt x="7987344" y="13350"/>
                </a:cubicBezTo>
                <a:cubicBezTo>
                  <a:pt x="7991151" y="3414993"/>
                  <a:pt x="7948838" y="654765"/>
                  <a:pt x="7978306" y="3630150"/>
                </a:cubicBezTo>
                <a:lnTo>
                  <a:pt x="0" y="3630150"/>
                </a:lnTo>
                <a:close/>
              </a:path>
            </a:pathLst>
          </a:custGeom>
          <a:solidFill>
            <a:srgbClr val="800000"/>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7" name="Freeform 16"/>
          <p:cNvSpPr/>
          <p:nvPr/>
        </p:nvSpPr>
        <p:spPr>
          <a:xfrm>
            <a:off x="1314451" y="4776788"/>
            <a:ext cx="7415432" cy="190500"/>
          </a:xfrm>
          <a:custGeom>
            <a:avLst/>
            <a:gdLst>
              <a:gd name="connsiteX0" fmla="*/ 0 w 7415213"/>
              <a:gd name="connsiteY0" fmla="*/ 190500 h 190500"/>
              <a:gd name="connsiteX1" fmla="*/ 7415213 w 7415213"/>
              <a:gd name="connsiteY1" fmla="*/ 185737 h 190500"/>
              <a:gd name="connsiteX2" fmla="*/ 7405688 w 7415213"/>
              <a:gd name="connsiteY2" fmla="*/ 9525 h 190500"/>
              <a:gd name="connsiteX3" fmla="*/ 7324725 w 7415213"/>
              <a:gd name="connsiteY3" fmla="*/ 9525 h 190500"/>
              <a:gd name="connsiteX4" fmla="*/ 7324725 w 7415213"/>
              <a:gd name="connsiteY4" fmla="*/ 9525 h 190500"/>
              <a:gd name="connsiteX5" fmla="*/ 6386513 w 7415213"/>
              <a:gd name="connsiteY5" fmla="*/ 0 h 190500"/>
              <a:gd name="connsiteX6" fmla="*/ 6386513 w 7415213"/>
              <a:gd name="connsiteY6" fmla="*/ 0 h 190500"/>
              <a:gd name="connsiteX7" fmla="*/ 6015038 w 7415213"/>
              <a:gd name="connsiteY7" fmla="*/ 9525 h 190500"/>
              <a:gd name="connsiteX8" fmla="*/ 6005513 w 7415213"/>
              <a:gd name="connsiteY8" fmla="*/ 28575 h 190500"/>
              <a:gd name="connsiteX9" fmla="*/ 5657850 w 7415213"/>
              <a:gd name="connsiteY9" fmla="*/ 23812 h 190500"/>
              <a:gd name="connsiteX10" fmla="*/ 5648325 w 7415213"/>
              <a:gd name="connsiteY10" fmla="*/ 42862 h 190500"/>
              <a:gd name="connsiteX11" fmla="*/ 5295900 w 7415213"/>
              <a:gd name="connsiteY11" fmla="*/ 47625 h 190500"/>
              <a:gd name="connsiteX12" fmla="*/ 5281613 w 7415213"/>
              <a:gd name="connsiteY12" fmla="*/ 19050 h 190500"/>
              <a:gd name="connsiteX13" fmla="*/ 5114925 w 7415213"/>
              <a:gd name="connsiteY13" fmla="*/ 23812 h 190500"/>
              <a:gd name="connsiteX14" fmla="*/ 5095875 w 7415213"/>
              <a:gd name="connsiteY14" fmla="*/ 47625 h 190500"/>
              <a:gd name="connsiteX15" fmla="*/ 4552950 w 7415213"/>
              <a:gd name="connsiteY15" fmla="*/ 33337 h 190500"/>
              <a:gd name="connsiteX16" fmla="*/ 4543425 w 7415213"/>
              <a:gd name="connsiteY16" fmla="*/ 61912 h 190500"/>
              <a:gd name="connsiteX17" fmla="*/ 4162425 w 7415213"/>
              <a:gd name="connsiteY17" fmla="*/ 61912 h 190500"/>
              <a:gd name="connsiteX18" fmla="*/ 4157663 w 7415213"/>
              <a:gd name="connsiteY18" fmla="*/ 85725 h 190500"/>
              <a:gd name="connsiteX19" fmla="*/ 3643313 w 7415213"/>
              <a:gd name="connsiteY19" fmla="*/ 76200 h 190500"/>
              <a:gd name="connsiteX20" fmla="*/ 3619500 w 7415213"/>
              <a:gd name="connsiteY20" fmla="*/ 95250 h 190500"/>
              <a:gd name="connsiteX21" fmla="*/ 2886075 w 7415213"/>
              <a:gd name="connsiteY21" fmla="*/ 95250 h 190500"/>
              <a:gd name="connsiteX22" fmla="*/ 2886075 w 7415213"/>
              <a:gd name="connsiteY22" fmla="*/ 95250 h 190500"/>
              <a:gd name="connsiteX23" fmla="*/ 2328863 w 7415213"/>
              <a:gd name="connsiteY23" fmla="*/ 109537 h 190500"/>
              <a:gd name="connsiteX24" fmla="*/ 2281238 w 7415213"/>
              <a:gd name="connsiteY24" fmla="*/ 128587 h 190500"/>
              <a:gd name="connsiteX25" fmla="*/ 1790700 w 7415213"/>
              <a:gd name="connsiteY25" fmla="*/ 128587 h 190500"/>
              <a:gd name="connsiteX26" fmla="*/ 1771650 w 7415213"/>
              <a:gd name="connsiteY26" fmla="*/ 142875 h 190500"/>
              <a:gd name="connsiteX27" fmla="*/ 1042988 w 7415213"/>
              <a:gd name="connsiteY27" fmla="*/ 147637 h 190500"/>
              <a:gd name="connsiteX28" fmla="*/ 1023938 w 7415213"/>
              <a:gd name="connsiteY28" fmla="*/ 166687 h 190500"/>
              <a:gd name="connsiteX29" fmla="*/ 490538 w 7415213"/>
              <a:gd name="connsiteY29" fmla="*/ 171450 h 190500"/>
              <a:gd name="connsiteX30" fmla="*/ 0 w 7415213"/>
              <a:gd name="connsiteY30" fmla="*/ 190500 h 190500"/>
              <a:gd name="connsiteX0" fmla="*/ 0 w 7421928"/>
              <a:gd name="connsiteY0" fmla="*/ 190500 h 190500"/>
              <a:gd name="connsiteX1" fmla="*/ 7415213 w 7421928"/>
              <a:gd name="connsiteY1" fmla="*/ 185737 h 190500"/>
              <a:gd name="connsiteX2" fmla="*/ 7421928 w 7421928"/>
              <a:gd name="connsiteY2" fmla="*/ 9525 h 190500"/>
              <a:gd name="connsiteX3" fmla="*/ 7324725 w 7421928"/>
              <a:gd name="connsiteY3" fmla="*/ 9525 h 190500"/>
              <a:gd name="connsiteX4" fmla="*/ 7324725 w 7421928"/>
              <a:gd name="connsiteY4" fmla="*/ 9525 h 190500"/>
              <a:gd name="connsiteX5" fmla="*/ 6386513 w 7421928"/>
              <a:gd name="connsiteY5" fmla="*/ 0 h 190500"/>
              <a:gd name="connsiteX6" fmla="*/ 6386513 w 7421928"/>
              <a:gd name="connsiteY6" fmla="*/ 0 h 190500"/>
              <a:gd name="connsiteX7" fmla="*/ 6015038 w 7421928"/>
              <a:gd name="connsiteY7" fmla="*/ 9525 h 190500"/>
              <a:gd name="connsiteX8" fmla="*/ 6005513 w 7421928"/>
              <a:gd name="connsiteY8" fmla="*/ 28575 h 190500"/>
              <a:gd name="connsiteX9" fmla="*/ 5657850 w 7421928"/>
              <a:gd name="connsiteY9" fmla="*/ 23812 h 190500"/>
              <a:gd name="connsiteX10" fmla="*/ 5648325 w 7421928"/>
              <a:gd name="connsiteY10" fmla="*/ 42862 h 190500"/>
              <a:gd name="connsiteX11" fmla="*/ 5295900 w 7421928"/>
              <a:gd name="connsiteY11" fmla="*/ 47625 h 190500"/>
              <a:gd name="connsiteX12" fmla="*/ 5281613 w 7421928"/>
              <a:gd name="connsiteY12" fmla="*/ 19050 h 190500"/>
              <a:gd name="connsiteX13" fmla="*/ 5114925 w 7421928"/>
              <a:gd name="connsiteY13" fmla="*/ 23812 h 190500"/>
              <a:gd name="connsiteX14" fmla="*/ 5095875 w 7421928"/>
              <a:gd name="connsiteY14" fmla="*/ 47625 h 190500"/>
              <a:gd name="connsiteX15" fmla="*/ 4552950 w 7421928"/>
              <a:gd name="connsiteY15" fmla="*/ 33337 h 190500"/>
              <a:gd name="connsiteX16" fmla="*/ 4543425 w 7421928"/>
              <a:gd name="connsiteY16" fmla="*/ 61912 h 190500"/>
              <a:gd name="connsiteX17" fmla="*/ 4162425 w 7421928"/>
              <a:gd name="connsiteY17" fmla="*/ 61912 h 190500"/>
              <a:gd name="connsiteX18" fmla="*/ 4157663 w 7421928"/>
              <a:gd name="connsiteY18" fmla="*/ 85725 h 190500"/>
              <a:gd name="connsiteX19" fmla="*/ 3643313 w 7421928"/>
              <a:gd name="connsiteY19" fmla="*/ 76200 h 190500"/>
              <a:gd name="connsiteX20" fmla="*/ 3619500 w 7421928"/>
              <a:gd name="connsiteY20" fmla="*/ 95250 h 190500"/>
              <a:gd name="connsiteX21" fmla="*/ 2886075 w 7421928"/>
              <a:gd name="connsiteY21" fmla="*/ 95250 h 190500"/>
              <a:gd name="connsiteX22" fmla="*/ 2886075 w 7421928"/>
              <a:gd name="connsiteY22" fmla="*/ 95250 h 190500"/>
              <a:gd name="connsiteX23" fmla="*/ 2328863 w 7421928"/>
              <a:gd name="connsiteY23" fmla="*/ 109537 h 190500"/>
              <a:gd name="connsiteX24" fmla="*/ 2281238 w 7421928"/>
              <a:gd name="connsiteY24" fmla="*/ 128587 h 190500"/>
              <a:gd name="connsiteX25" fmla="*/ 1790700 w 7421928"/>
              <a:gd name="connsiteY25" fmla="*/ 128587 h 190500"/>
              <a:gd name="connsiteX26" fmla="*/ 1771650 w 7421928"/>
              <a:gd name="connsiteY26" fmla="*/ 142875 h 190500"/>
              <a:gd name="connsiteX27" fmla="*/ 1042988 w 7421928"/>
              <a:gd name="connsiteY27" fmla="*/ 147637 h 190500"/>
              <a:gd name="connsiteX28" fmla="*/ 1023938 w 7421928"/>
              <a:gd name="connsiteY28" fmla="*/ 166687 h 190500"/>
              <a:gd name="connsiteX29" fmla="*/ 490538 w 7421928"/>
              <a:gd name="connsiteY29" fmla="*/ 171450 h 190500"/>
              <a:gd name="connsiteX30" fmla="*/ 0 w 7421928"/>
              <a:gd name="connsiteY30" fmla="*/ 190500 h 190500"/>
              <a:gd name="connsiteX0" fmla="*/ 0 w 7415213"/>
              <a:gd name="connsiteY0" fmla="*/ 190500 h 190500"/>
              <a:gd name="connsiteX1" fmla="*/ 7415213 w 7415213"/>
              <a:gd name="connsiteY1" fmla="*/ 185737 h 190500"/>
              <a:gd name="connsiteX2" fmla="*/ 7402440 w 7415213"/>
              <a:gd name="connsiteY2" fmla="*/ 12773 h 190500"/>
              <a:gd name="connsiteX3" fmla="*/ 7324725 w 7415213"/>
              <a:gd name="connsiteY3" fmla="*/ 9525 h 190500"/>
              <a:gd name="connsiteX4" fmla="*/ 7324725 w 7415213"/>
              <a:gd name="connsiteY4" fmla="*/ 9525 h 190500"/>
              <a:gd name="connsiteX5" fmla="*/ 6386513 w 7415213"/>
              <a:gd name="connsiteY5" fmla="*/ 0 h 190500"/>
              <a:gd name="connsiteX6" fmla="*/ 6386513 w 7415213"/>
              <a:gd name="connsiteY6" fmla="*/ 0 h 190500"/>
              <a:gd name="connsiteX7" fmla="*/ 6015038 w 7415213"/>
              <a:gd name="connsiteY7" fmla="*/ 9525 h 190500"/>
              <a:gd name="connsiteX8" fmla="*/ 6005513 w 7415213"/>
              <a:gd name="connsiteY8" fmla="*/ 28575 h 190500"/>
              <a:gd name="connsiteX9" fmla="*/ 5657850 w 7415213"/>
              <a:gd name="connsiteY9" fmla="*/ 23812 h 190500"/>
              <a:gd name="connsiteX10" fmla="*/ 5648325 w 7415213"/>
              <a:gd name="connsiteY10" fmla="*/ 42862 h 190500"/>
              <a:gd name="connsiteX11" fmla="*/ 5295900 w 7415213"/>
              <a:gd name="connsiteY11" fmla="*/ 47625 h 190500"/>
              <a:gd name="connsiteX12" fmla="*/ 5281613 w 7415213"/>
              <a:gd name="connsiteY12" fmla="*/ 19050 h 190500"/>
              <a:gd name="connsiteX13" fmla="*/ 5114925 w 7415213"/>
              <a:gd name="connsiteY13" fmla="*/ 23812 h 190500"/>
              <a:gd name="connsiteX14" fmla="*/ 5095875 w 7415213"/>
              <a:gd name="connsiteY14" fmla="*/ 47625 h 190500"/>
              <a:gd name="connsiteX15" fmla="*/ 4552950 w 7415213"/>
              <a:gd name="connsiteY15" fmla="*/ 33337 h 190500"/>
              <a:gd name="connsiteX16" fmla="*/ 4543425 w 7415213"/>
              <a:gd name="connsiteY16" fmla="*/ 61912 h 190500"/>
              <a:gd name="connsiteX17" fmla="*/ 4162425 w 7415213"/>
              <a:gd name="connsiteY17" fmla="*/ 61912 h 190500"/>
              <a:gd name="connsiteX18" fmla="*/ 4157663 w 7415213"/>
              <a:gd name="connsiteY18" fmla="*/ 85725 h 190500"/>
              <a:gd name="connsiteX19" fmla="*/ 3643313 w 7415213"/>
              <a:gd name="connsiteY19" fmla="*/ 76200 h 190500"/>
              <a:gd name="connsiteX20" fmla="*/ 3619500 w 7415213"/>
              <a:gd name="connsiteY20" fmla="*/ 95250 h 190500"/>
              <a:gd name="connsiteX21" fmla="*/ 2886075 w 7415213"/>
              <a:gd name="connsiteY21" fmla="*/ 95250 h 190500"/>
              <a:gd name="connsiteX22" fmla="*/ 2886075 w 7415213"/>
              <a:gd name="connsiteY22" fmla="*/ 95250 h 190500"/>
              <a:gd name="connsiteX23" fmla="*/ 2328863 w 7415213"/>
              <a:gd name="connsiteY23" fmla="*/ 109537 h 190500"/>
              <a:gd name="connsiteX24" fmla="*/ 2281238 w 7415213"/>
              <a:gd name="connsiteY24" fmla="*/ 128587 h 190500"/>
              <a:gd name="connsiteX25" fmla="*/ 1790700 w 7415213"/>
              <a:gd name="connsiteY25" fmla="*/ 128587 h 190500"/>
              <a:gd name="connsiteX26" fmla="*/ 1771650 w 7415213"/>
              <a:gd name="connsiteY26" fmla="*/ 142875 h 190500"/>
              <a:gd name="connsiteX27" fmla="*/ 1042988 w 7415213"/>
              <a:gd name="connsiteY27" fmla="*/ 147637 h 190500"/>
              <a:gd name="connsiteX28" fmla="*/ 1023938 w 7415213"/>
              <a:gd name="connsiteY28" fmla="*/ 166687 h 190500"/>
              <a:gd name="connsiteX29" fmla="*/ 490538 w 7415213"/>
              <a:gd name="connsiteY29" fmla="*/ 171450 h 190500"/>
              <a:gd name="connsiteX30" fmla="*/ 0 w 7415213"/>
              <a:gd name="connsiteY30" fmla="*/ 190500 h 190500"/>
              <a:gd name="connsiteX0" fmla="*/ 0 w 7415432"/>
              <a:gd name="connsiteY0" fmla="*/ 190500 h 190500"/>
              <a:gd name="connsiteX1" fmla="*/ 7415213 w 7415432"/>
              <a:gd name="connsiteY1" fmla="*/ 185737 h 190500"/>
              <a:gd name="connsiteX2" fmla="*/ 7415432 w 7415432"/>
              <a:gd name="connsiteY2" fmla="*/ 12773 h 190500"/>
              <a:gd name="connsiteX3" fmla="*/ 7324725 w 7415432"/>
              <a:gd name="connsiteY3" fmla="*/ 9525 h 190500"/>
              <a:gd name="connsiteX4" fmla="*/ 7324725 w 7415432"/>
              <a:gd name="connsiteY4" fmla="*/ 9525 h 190500"/>
              <a:gd name="connsiteX5" fmla="*/ 6386513 w 7415432"/>
              <a:gd name="connsiteY5" fmla="*/ 0 h 190500"/>
              <a:gd name="connsiteX6" fmla="*/ 6386513 w 7415432"/>
              <a:gd name="connsiteY6" fmla="*/ 0 h 190500"/>
              <a:gd name="connsiteX7" fmla="*/ 6015038 w 7415432"/>
              <a:gd name="connsiteY7" fmla="*/ 9525 h 190500"/>
              <a:gd name="connsiteX8" fmla="*/ 6005513 w 7415432"/>
              <a:gd name="connsiteY8" fmla="*/ 28575 h 190500"/>
              <a:gd name="connsiteX9" fmla="*/ 5657850 w 7415432"/>
              <a:gd name="connsiteY9" fmla="*/ 23812 h 190500"/>
              <a:gd name="connsiteX10" fmla="*/ 5648325 w 7415432"/>
              <a:gd name="connsiteY10" fmla="*/ 42862 h 190500"/>
              <a:gd name="connsiteX11" fmla="*/ 5295900 w 7415432"/>
              <a:gd name="connsiteY11" fmla="*/ 47625 h 190500"/>
              <a:gd name="connsiteX12" fmla="*/ 5281613 w 7415432"/>
              <a:gd name="connsiteY12" fmla="*/ 19050 h 190500"/>
              <a:gd name="connsiteX13" fmla="*/ 5114925 w 7415432"/>
              <a:gd name="connsiteY13" fmla="*/ 23812 h 190500"/>
              <a:gd name="connsiteX14" fmla="*/ 5095875 w 7415432"/>
              <a:gd name="connsiteY14" fmla="*/ 47625 h 190500"/>
              <a:gd name="connsiteX15" fmla="*/ 4552950 w 7415432"/>
              <a:gd name="connsiteY15" fmla="*/ 33337 h 190500"/>
              <a:gd name="connsiteX16" fmla="*/ 4543425 w 7415432"/>
              <a:gd name="connsiteY16" fmla="*/ 61912 h 190500"/>
              <a:gd name="connsiteX17" fmla="*/ 4162425 w 7415432"/>
              <a:gd name="connsiteY17" fmla="*/ 61912 h 190500"/>
              <a:gd name="connsiteX18" fmla="*/ 4157663 w 7415432"/>
              <a:gd name="connsiteY18" fmla="*/ 85725 h 190500"/>
              <a:gd name="connsiteX19" fmla="*/ 3643313 w 7415432"/>
              <a:gd name="connsiteY19" fmla="*/ 76200 h 190500"/>
              <a:gd name="connsiteX20" fmla="*/ 3619500 w 7415432"/>
              <a:gd name="connsiteY20" fmla="*/ 95250 h 190500"/>
              <a:gd name="connsiteX21" fmla="*/ 2886075 w 7415432"/>
              <a:gd name="connsiteY21" fmla="*/ 95250 h 190500"/>
              <a:gd name="connsiteX22" fmla="*/ 2886075 w 7415432"/>
              <a:gd name="connsiteY22" fmla="*/ 95250 h 190500"/>
              <a:gd name="connsiteX23" fmla="*/ 2328863 w 7415432"/>
              <a:gd name="connsiteY23" fmla="*/ 109537 h 190500"/>
              <a:gd name="connsiteX24" fmla="*/ 2281238 w 7415432"/>
              <a:gd name="connsiteY24" fmla="*/ 128587 h 190500"/>
              <a:gd name="connsiteX25" fmla="*/ 1790700 w 7415432"/>
              <a:gd name="connsiteY25" fmla="*/ 128587 h 190500"/>
              <a:gd name="connsiteX26" fmla="*/ 1771650 w 7415432"/>
              <a:gd name="connsiteY26" fmla="*/ 142875 h 190500"/>
              <a:gd name="connsiteX27" fmla="*/ 1042988 w 7415432"/>
              <a:gd name="connsiteY27" fmla="*/ 147637 h 190500"/>
              <a:gd name="connsiteX28" fmla="*/ 1023938 w 7415432"/>
              <a:gd name="connsiteY28" fmla="*/ 166687 h 190500"/>
              <a:gd name="connsiteX29" fmla="*/ 490538 w 7415432"/>
              <a:gd name="connsiteY29" fmla="*/ 171450 h 190500"/>
              <a:gd name="connsiteX30" fmla="*/ 0 w 7415432"/>
              <a:gd name="connsiteY30"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415432" h="190500">
                <a:moveTo>
                  <a:pt x="0" y="190500"/>
                </a:moveTo>
                <a:lnTo>
                  <a:pt x="7415213" y="185737"/>
                </a:lnTo>
                <a:lnTo>
                  <a:pt x="7415432" y="12773"/>
                </a:lnTo>
                <a:lnTo>
                  <a:pt x="7324725" y="9525"/>
                </a:lnTo>
                <a:lnTo>
                  <a:pt x="7324725" y="9525"/>
                </a:lnTo>
                <a:lnTo>
                  <a:pt x="6386513" y="0"/>
                </a:lnTo>
                <a:lnTo>
                  <a:pt x="6386513" y="0"/>
                </a:lnTo>
                <a:lnTo>
                  <a:pt x="6015038" y="9525"/>
                </a:lnTo>
                <a:lnTo>
                  <a:pt x="6005513" y="28575"/>
                </a:lnTo>
                <a:lnTo>
                  <a:pt x="5657850" y="23812"/>
                </a:lnTo>
                <a:lnTo>
                  <a:pt x="5648325" y="42862"/>
                </a:lnTo>
                <a:lnTo>
                  <a:pt x="5295900" y="47625"/>
                </a:lnTo>
                <a:lnTo>
                  <a:pt x="5281613" y="19050"/>
                </a:lnTo>
                <a:lnTo>
                  <a:pt x="5114925" y="23812"/>
                </a:lnTo>
                <a:lnTo>
                  <a:pt x="5095875" y="47625"/>
                </a:lnTo>
                <a:lnTo>
                  <a:pt x="4552950" y="33337"/>
                </a:lnTo>
                <a:lnTo>
                  <a:pt x="4543425" y="61912"/>
                </a:lnTo>
                <a:lnTo>
                  <a:pt x="4162425" y="61912"/>
                </a:lnTo>
                <a:lnTo>
                  <a:pt x="4157663" y="85725"/>
                </a:lnTo>
                <a:lnTo>
                  <a:pt x="3643313" y="76200"/>
                </a:lnTo>
                <a:lnTo>
                  <a:pt x="3619500" y="95250"/>
                </a:lnTo>
                <a:lnTo>
                  <a:pt x="2886075" y="95250"/>
                </a:lnTo>
                <a:lnTo>
                  <a:pt x="2886075" y="95250"/>
                </a:lnTo>
                <a:lnTo>
                  <a:pt x="2328863" y="109537"/>
                </a:lnTo>
                <a:lnTo>
                  <a:pt x="2281238" y="128587"/>
                </a:lnTo>
                <a:lnTo>
                  <a:pt x="1790700" y="128587"/>
                </a:lnTo>
                <a:lnTo>
                  <a:pt x="1771650" y="142875"/>
                </a:lnTo>
                <a:lnTo>
                  <a:pt x="1042988" y="147637"/>
                </a:lnTo>
                <a:lnTo>
                  <a:pt x="1023938" y="166687"/>
                </a:lnTo>
                <a:lnTo>
                  <a:pt x="490538" y="171450"/>
                </a:lnTo>
                <a:lnTo>
                  <a:pt x="0" y="190500"/>
                </a:lnTo>
                <a:close/>
              </a:path>
            </a:pathLst>
          </a:custGeom>
          <a:solidFill>
            <a:srgbClr val="005148"/>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917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67" y="6160916"/>
            <a:ext cx="5177135" cy="523220"/>
          </a:xfrm>
          <a:prstGeom prst="rect">
            <a:avLst/>
          </a:prstGeom>
          <a:noFill/>
        </p:spPr>
        <p:txBody>
          <a:bodyPr wrap="square" rtlCol="0" anchor="ctr">
            <a:spAutoFit/>
          </a:bodyPr>
          <a:lstStyle/>
          <a:p>
            <a:pPr algn="r"/>
            <a:r>
              <a:rPr lang="en-US" sz="1400" dirty="0" smtClean="0">
                <a:solidFill>
                  <a:srgbClr val="292934"/>
                </a:solidFill>
                <a:latin typeface="Franklin Gothic Book" pitchFamily="34" charset="0"/>
              </a:rPr>
              <a:t>Source: </a:t>
            </a:r>
            <a:r>
              <a:rPr lang="en-US" sz="1400" dirty="0" err="1" smtClean="0">
                <a:solidFill>
                  <a:srgbClr val="292934"/>
                </a:solidFill>
                <a:latin typeface="Franklin Gothic Book" pitchFamily="34" charset="0"/>
              </a:rPr>
              <a:t>Woolhandler</a:t>
            </a:r>
            <a:r>
              <a:rPr lang="en-US" sz="1400" dirty="0" smtClean="0">
                <a:solidFill>
                  <a:srgbClr val="292934"/>
                </a:solidFill>
                <a:latin typeface="Franklin Gothic Book" pitchFamily="34" charset="0"/>
              </a:rPr>
              <a:t>/Himmelstein/Campbell </a:t>
            </a:r>
          </a:p>
          <a:p>
            <a:pPr algn="r"/>
            <a:r>
              <a:rPr lang="en-US" sz="1400" dirty="0" smtClean="0">
                <a:solidFill>
                  <a:srgbClr val="292934"/>
                </a:solidFill>
                <a:latin typeface="Franklin Gothic Book" pitchFamily="34" charset="0"/>
              </a:rPr>
              <a:t>NEJM 2003;349:769 (updated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Hospital Billing and Administration</a:t>
            </a:r>
            <a:endParaRPr lang="en-US" sz="2800" dirty="0"/>
          </a:p>
        </p:txBody>
      </p:sp>
      <p:sp>
        <p:nvSpPr>
          <p:cNvPr id="4" name="TextBox 3"/>
          <p:cNvSpPr txBox="1"/>
          <p:nvPr/>
        </p:nvSpPr>
        <p:spPr>
          <a:xfrm>
            <a:off x="-1" y="2177078"/>
            <a:ext cx="1566955" cy="707886"/>
          </a:xfrm>
          <a:prstGeom prst="rect">
            <a:avLst/>
          </a:prstGeom>
          <a:noFill/>
        </p:spPr>
        <p:txBody>
          <a:bodyPr wrap="square" rtlCol="0">
            <a:spAutoFit/>
          </a:bodyPr>
          <a:lstStyle/>
          <a:p>
            <a:r>
              <a:rPr lang="en-US" sz="2000" dirty="0" smtClean="0">
                <a:latin typeface="Franklin Gothic Book"/>
                <a:cs typeface="Franklin Gothic Book"/>
              </a:rPr>
              <a:t>Dollars per capita, 2014</a:t>
            </a:r>
          </a:p>
        </p:txBody>
      </p:sp>
      <p:graphicFrame>
        <p:nvGraphicFramePr>
          <p:cNvPr id="5" name="Chart 4"/>
          <p:cNvGraphicFramePr/>
          <p:nvPr>
            <p:extLst>
              <p:ext uri="{D42A27DB-BD31-4B8C-83A1-F6EECF244321}">
                <p14:modId xmlns:p14="http://schemas.microsoft.com/office/powerpoint/2010/main" val="2981999160"/>
              </p:ext>
            </p:extLst>
          </p:nvPr>
        </p:nvGraphicFramePr>
        <p:xfrm>
          <a:off x="1558706" y="1203990"/>
          <a:ext cx="7331693"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605747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67" y="6160916"/>
            <a:ext cx="5177135" cy="523220"/>
          </a:xfrm>
          <a:prstGeom prst="rect">
            <a:avLst/>
          </a:prstGeom>
          <a:noFill/>
        </p:spPr>
        <p:txBody>
          <a:bodyPr wrap="square" rtlCol="0" anchor="ctr">
            <a:spAutoFit/>
          </a:bodyPr>
          <a:lstStyle/>
          <a:p>
            <a:pPr algn="r"/>
            <a:r>
              <a:rPr lang="en-US" sz="1400" dirty="0" smtClean="0">
                <a:solidFill>
                  <a:srgbClr val="292934"/>
                </a:solidFill>
                <a:latin typeface="Franklin Gothic Book" pitchFamily="34" charset="0"/>
              </a:rPr>
              <a:t>Source: </a:t>
            </a:r>
            <a:r>
              <a:rPr lang="en-US" sz="1400" dirty="0" err="1" smtClean="0">
                <a:solidFill>
                  <a:srgbClr val="292934"/>
                </a:solidFill>
                <a:latin typeface="Franklin Gothic Book" pitchFamily="34" charset="0"/>
              </a:rPr>
              <a:t>Woolhandler</a:t>
            </a:r>
            <a:r>
              <a:rPr lang="en-US" sz="1400" dirty="0" smtClean="0">
                <a:solidFill>
                  <a:srgbClr val="292934"/>
                </a:solidFill>
                <a:latin typeface="Franklin Gothic Book" pitchFamily="34" charset="0"/>
              </a:rPr>
              <a:t>/Himmelstein/Campbell </a:t>
            </a:r>
          </a:p>
          <a:p>
            <a:pPr algn="r"/>
            <a:r>
              <a:rPr lang="en-US" sz="1400" dirty="0" smtClean="0">
                <a:solidFill>
                  <a:srgbClr val="292934"/>
                </a:solidFill>
                <a:latin typeface="Franklin Gothic Book" pitchFamily="34" charset="0"/>
              </a:rPr>
              <a:t>NEJM 2003;349:769 (updated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Physicians’ Billing and Office Expenses</a:t>
            </a:r>
            <a:endParaRPr lang="en-US" sz="2800" dirty="0"/>
          </a:p>
        </p:txBody>
      </p:sp>
      <p:sp>
        <p:nvSpPr>
          <p:cNvPr id="4" name="TextBox 3"/>
          <p:cNvSpPr txBox="1"/>
          <p:nvPr/>
        </p:nvSpPr>
        <p:spPr>
          <a:xfrm>
            <a:off x="-1" y="2177078"/>
            <a:ext cx="1566955" cy="707886"/>
          </a:xfrm>
          <a:prstGeom prst="rect">
            <a:avLst/>
          </a:prstGeom>
          <a:noFill/>
        </p:spPr>
        <p:txBody>
          <a:bodyPr wrap="square" rtlCol="0">
            <a:spAutoFit/>
          </a:bodyPr>
          <a:lstStyle/>
          <a:p>
            <a:r>
              <a:rPr lang="en-US" sz="2000" dirty="0" smtClean="0">
                <a:latin typeface="Franklin Gothic Book"/>
                <a:cs typeface="Franklin Gothic Book"/>
              </a:rPr>
              <a:t>Dollars per capita, 2014</a:t>
            </a:r>
          </a:p>
        </p:txBody>
      </p:sp>
      <p:graphicFrame>
        <p:nvGraphicFramePr>
          <p:cNvPr id="5" name="Chart 4"/>
          <p:cNvGraphicFramePr/>
          <p:nvPr>
            <p:extLst>
              <p:ext uri="{D42A27DB-BD31-4B8C-83A1-F6EECF244321}">
                <p14:modId xmlns:p14="http://schemas.microsoft.com/office/powerpoint/2010/main" val="694969826"/>
              </p:ext>
            </p:extLst>
          </p:nvPr>
        </p:nvGraphicFramePr>
        <p:xfrm>
          <a:off x="1558706" y="1203990"/>
          <a:ext cx="7331693"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00150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67" y="6160916"/>
            <a:ext cx="5177135" cy="523220"/>
          </a:xfrm>
          <a:prstGeom prst="rect">
            <a:avLst/>
          </a:prstGeom>
          <a:noFill/>
        </p:spPr>
        <p:txBody>
          <a:bodyPr wrap="square" rtlCol="0" anchor="ctr">
            <a:spAutoFit/>
          </a:bodyPr>
          <a:lstStyle/>
          <a:p>
            <a:pPr algn="r"/>
            <a:r>
              <a:rPr lang="en-US" sz="1400" dirty="0" smtClean="0">
                <a:solidFill>
                  <a:srgbClr val="292934"/>
                </a:solidFill>
                <a:latin typeface="Franklin Gothic Book" pitchFamily="34" charset="0"/>
              </a:rPr>
              <a:t>Source: </a:t>
            </a:r>
            <a:r>
              <a:rPr lang="en-US" sz="1400" dirty="0" err="1" smtClean="0">
                <a:solidFill>
                  <a:srgbClr val="292934"/>
                </a:solidFill>
                <a:latin typeface="Franklin Gothic Book" pitchFamily="34" charset="0"/>
              </a:rPr>
              <a:t>Woolhandler</a:t>
            </a:r>
            <a:r>
              <a:rPr lang="en-US" sz="1400" dirty="0" smtClean="0">
                <a:solidFill>
                  <a:srgbClr val="292934"/>
                </a:solidFill>
                <a:latin typeface="Franklin Gothic Book" pitchFamily="34" charset="0"/>
              </a:rPr>
              <a:t>/Himmelstein/Campbell </a:t>
            </a:r>
          </a:p>
          <a:p>
            <a:pPr algn="r"/>
            <a:r>
              <a:rPr lang="en-US" sz="1400" dirty="0" smtClean="0">
                <a:solidFill>
                  <a:srgbClr val="292934"/>
                </a:solidFill>
                <a:latin typeface="Franklin Gothic Book" pitchFamily="34" charset="0"/>
              </a:rPr>
              <a:t>NEJM 2003;349:769 (updated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Overall Administrative Costs</a:t>
            </a:r>
            <a:endParaRPr lang="en-US" sz="2800" dirty="0"/>
          </a:p>
        </p:txBody>
      </p:sp>
      <p:sp>
        <p:nvSpPr>
          <p:cNvPr id="4" name="TextBox 3"/>
          <p:cNvSpPr txBox="1"/>
          <p:nvPr/>
        </p:nvSpPr>
        <p:spPr>
          <a:xfrm>
            <a:off x="0" y="1731767"/>
            <a:ext cx="1566955" cy="707886"/>
          </a:xfrm>
          <a:prstGeom prst="rect">
            <a:avLst/>
          </a:prstGeom>
          <a:noFill/>
        </p:spPr>
        <p:txBody>
          <a:bodyPr wrap="square" rtlCol="0">
            <a:spAutoFit/>
          </a:bodyPr>
          <a:lstStyle/>
          <a:p>
            <a:r>
              <a:rPr lang="en-US" sz="2000" dirty="0" smtClean="0">
                <a:latin typeface="Franklin Gothic Book"/>
                <a:cs typeface="Franklin Gothic Book"/>
              </a:rPr>
              <a:t>Dollars per capita, 2014</a:t>
            </a:r>
          </a:p>
        </p:txBody>
      </p:sp>
      <p:graphicFrame>
        <p:nvGraphicFramePr>
          <p:cNvPr id="5" name="Chart 4"/>
          <p:cNvGraphicFramePr/>
          <p:nvPr>
            <p:extLst>
              <p:ext uri="{D42A27DB-BD31-4B8C-83A1-F6EECF244321}">
                <p14:modId xmlns:p14="http://schemas.microsoft.com/office/powerpoint/2010/main" val="39337729"/>
              </p:ext>
            </p:extLst>
          </p:nvPr>
        </p:nvGraphicFramePr>
        <p:xfrm>
          <a:off x="1558706" y="1203990"/>
          <a:ext cx="7331693" cy="47582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41794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Definition</a:t>
            </a:r>
            <a:endParaRPr lang="en-US" sz="4400"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pPr>
              <a:spcAft>
                <a:spcPts val="600"/>
              </a:spcAft>
            </a:pPr>
            <a:r>
              <a:rPr lang="en-US" sz="2800" dirty="0" smtClean="0">
                <a:solidFill>
                  <a:schemeClr val="tx2"/>
                </a:solidFill>
              </a:rPr>
              <a:t>SINGLE-PAYER</a:t>
            </a:r>
            <a:r>
              <a:rPr lang="en-US" sz="2800" dirty="0" smtClean="0"/>
              <a:t>:  </a:t>
            </a:r>
            <a:r>
              <a:rPr lang="en-US" sz="2800" dirty="0"/>
              <a:t>Public funding that pays for the health care of the entire population for a geographic/political entity.</a:t>
            </a:r>
          </a:p>
          <a:p>
            <a:pPr lvl="1"/>
            <a:r>
              <a:rPr lang="en-US" sz="2800" i="1" dirty="0">
                <a:solidFill>
                  <a:srgbClr val="D2533C"/>
                </a:solidFill>
              </a:rPr>
              <a:t>P</a:t>
            </a:r>
            <a:r>
              <a:rPr lang="en-US" sz="2800" i="1" dirty="0" smtClean="0">
                <a:solidFill>
                  <a:srgbClr val="D2533C"/>
                </a:solidFill>
              </a:rPr>
              <a:t>rivate</a:t>
            </a:r>
            <a:r>
              <a:rPr lang="en-US" sz="2800" dirty="0" smtClean="0"/>
              <a:t> care delivery: Traditional </a:t>
            </a:r>
            <a:r>
              <a:rPr lang="en-US" sz="2800" dirty="0"/>
              <a:t>Medicare, FFS </a:t>
            </a:r>
            <a:r>
              <a:rPr lang="en-US" sz="2800" dirty="0" smtClean="0"/>
              <a:t>Medicaid, Canada</a:t>
            </a:r>
            <a:endParaRPr lang="en-US" sz="2800" dirty="0"/>
          </a:p>
          <a:p>
            <a:pPr lvl="1"/>
            <a:r>
              <a:rPr lang="en-US" sz="2800" i="1" dirty="0" smtClean="0">
                <a:solidFill>
                  <a:srgbClr val="D2533C"/>
                </a:solidFill>
              </a:rPr>
              <a:t>P</a:t>
            </a:r>
            <a:r>
              <a:rPr lang="en-US" sz="2800" i="1" dirty="0" smtClean="0">
                <a:solidFill>
                  <a:schemeClr val="tx2"/>
                </a:solidFill>
              </a:rPr>
              <a:t>ublic</a:t>
            </a:r>
            <a:r>
              <a:rPr lang="en-US" sz="2800" dirty="0" smtClean="0"/>
              <a:t> care delivery: VA, Military health system, Indian Health Service, Great Britain</a:t>
            </a:r>
            <a:endParaRPr lang="en-US" sz="2400" dirty="0" smtClean="0"/>
          </a:p>
          <a:p>
            <a:pPr marL="274320" lvl="1" indent="0">
              <a:buNone/>
            </a:pPr>
            <a:endParaRPr lang="en-US" sz="2800" dirty="0" smtClean="0"/>
          </a:p>
          <a:p>
            <a:pPr marL="274320" lvl="1" indent="0">
              <a:buNone/>
            </a:pPr>
            <a:r>
              <a:rPr lang="en-US" sz="2800" dirty="0" smtClean="0"/>
              <a:t>Eliminates </a:t>
            </a:r>
            <a:r>
              <a:rPr lang="en-US" sz="2800" dirty="0"/>
              <a:t>private health insurance except for supplemental benefits not covered in single-payer </a:t>
            </a:r>
            <a:r>
              <a:rPr lang="en-US" sz="2800" dirty="0" smtClean="0"/>
              <a:t>program.</a:t>
            </a:r>
            <a:endParaRPr lang="en-US" sz="2400" dirty="0"/>
          </a:p>
          <a:p>
            <a:endParaRPr lang="en-US" dirty="0"/>
          </a:p>
        </p:txBody>
      </p:sp>
    </p:spTree>
    <p:extLst>
      <p:ext uri="{BB962C8B-B14F-4D97-AF65-F5344CB8AC3E}">
        <p14:creationId xmlns:p14="http://schemas.microsoft.com/office/powerpoint/2010/main" val="240044490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57690"/>
          </a:xfrm>
        </p:spPr>
        <p:txBody>
          <a:bodyPr>
            <a:normAutofit/>
          </a:bodyPr>
          <a:lstStyle/>
          <a:p>
            <a:r>
              <a:rPr lang="en-US" dirty="0" smtClean="0"/>
              <a:t>Competitive Private Health Insurance</a:t>
            </a:r>
            <a:endParaRPr lang="en-US" dirty="0"/>
          </a:p>
        </p:txBody>
      </p:sp>
      <p:sp>
        <p:nvSpPr>
          <p:cNvPr id="3" name="Content Placeholder 2"/>
          <p:cNvSpPr>
            <a:spLocks noGrp="1"/>
          </p:cNvSpPr>
          <p:nvPr>
            <p:ph idx="1"/>
          </p:nvPr>
        </p:nvSpPr>
        <p:spPr>
          <a:xfrm>
            <a:off x="457200" y="2206625"/>
            <a:ext cx="8229600" cy="4270375"/>
          </a:xfrm>
          <a:solidFill>
            <a:schemeClr val="accent1">
              <a:lumMod val="20000"/>
              <a:lumOff val="80000"/>
            </a:schemeClr>
          </a:solidFill>
        </p:spPr>
        <p:txBody>
          <a:bodyPr>
            <a:normAutofit/>
          </a:bodyPr>
          <a:lstStyle/>
          <a:p>
            <a:r>
              <a:rPr lang="en-US" sz="3200" dirty="0" smtClean="0"/>
              <a:t>Administrative costs: 5-6 times that of public systems</a:t>
            </a:r>
          </a:p>
          <a:p>
            <a:r>
              <a:rPr lang="en-US" sz="3200" dirty="0" smtClean="0"/>
              <a:t>Incentive is to avoid risk (caring for sick people)</a:t>
            </a:r>
          </a:p>
          <a:p>
            <a:r>
              <a:rPr lang="en-US" sz="3200" dirty="0" smtClean="0"/>
              <a:t>“Race to the bottom” among plans</a:t>
            </a:r>
          </a:p>
          <a:p>
            <a:r>
              <a:rPr lang="en-US" sz="3200" dirty="0" smtClean="0"/>
              <a:t>Misguided and costly efforts to centrally manage health care providers</a:t>
            </a:r>
            <a:endParaRPr lang="en-US" sz="3200" dirty="0"/>
          </a:p>
        </p:txBody>
      </p:sp>
    </p:spTree>
    <p:extLst>
      <p:ext uri="{BB962C8B-B14F-4D97-AF65-F5344CB8AC3E}">
        <p14:creationId xmlns:p14="http://schemas.microsoft.com/office/powerpoint/2010/main" val="3969283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965392"/>
          </a:xfrm>
        </p:spPr>
        <p:txBody>
          <a:bodyPr/>
          <a:lstStyle/>
          <a:p>
            <a:r>
              <a:rPr lang="en-US" dirty="0" smtClean="0"/>
              <a:t>Can the Affordable Care Act </a:t>
            </a:r>
            <a:r>
              <a:rPr lang="en-US" dirty="0"/>
              <a:t>w</a:t>
            </a:r>
            <a:r>
              <a:rPr lang="en-US" dirty="0" smtClean="0"/>
              <a:t>ork?</a:t>
            </a:r>
            <a:endParaRPr lang="en-US" dirty="0"/>
          </a:p>
        </p:txBody>
      </p:sp>
    </p:spTree>
    <p:extLst>
      <p:ext uri="{BB962C8B-B14F-4D97-AF65-F5344CB8AC3E}">
        <p14:creationId xmlns:p14="http://schemas.microsoft.com/office/powerpoint/2010/main" val="271574625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23414"/>
          </a:xfrm>
        </p:spPr>
        <p:txBody>
          <a:bodyPr>
            <a:normAutofit/>
          </a:bodyPr>
          <a:lstStyle/>
          <a:p>
            <a:r>
              <a:rPr lang="en-US" dirty="0" smtClean="0"/>
              <a:t>ACA Fails for Sick People</a:t>
            </a:r>
            <a:endParaRPr lang="en-US" dirty="0"/>
          </a:p>
        </p:txBody>
      </p:sp>
      <p:sp>
        <p:nvSpPr>
          <p:cNvPr id="3" name="Content Placeholder 2"/>
          <p:cNvSpPr>
            <a:spLocks noGrp="1"/>
          </p:cNvSpPr>
          <p:nvPr>
            <p:ph idx="1"/>
          </p:nvPr>
        </p:nvSpPr>
        <p:spPr>
          <a:xfrm>
            <a:off x="457200" y="1356814"/>
            <a:ext cx="8229600" cy="5120186"/>
          </a:xfrm>
          <a:solidFill>
            <a:schemeClr val="accent1">
              <a:lumMod val="20000"/>
              <a:lumOff val="80000"/>
            </a:schemeClr>
          </a:solidFill>
        </p:spPr>
        <p:txBody>
          <a:bodyPr>
            <a:normAutofit lnSpcReduction="10000"/>
          </a:bodyPr>
          <a:lstStyle/>
          <a:p>
            <a:r>
              <a:rPr lang="en-US" sz="3600" i="1" dirty="0" smtClean="0">
                <a:solidFill>
                  <a:schemeClr val="tx2"/>
                </a:solidFill>
              </a:rPr>
              <a:t>Website rollout complications </a:t>
            </a:r>
          </a:p>
          <a:p>
            <a:r>
              <a:rPr lang="en-US" sz="3600" i="1" dirty="0" smtClean="0">
                <a:solidFill>
                  <a:srgbClr val="D2533C"/>
                </a:solidFill>
              </a:rPr>
              <a:t>Low value plans </a:t>
            </a:r>
            <a:r>
              <a:rPr lang="en-US" sz="3600" dirty="0" smtClean="0"/>
              <a:t>(bronze, silver)</a:t>
            </a:r>
          </a:p>
          <a:p>
            <a:pPr lvl="1"/>
            <a:r>
              <a:rPr lang="en-US" sz="3200" dirty="0" smtClean="0"/>
              <a:t>Deter needed care</a:t>
            </a:r>
          </a:p>
          <a:p>
            <a:pPr lvl="1">
              <a:lnSpc>
                <a:spcPct val="110000"/>
              </a:lnSpc>
              <a:spcAft>
                <a:spcPts val="600"/>
              </a:spcAft>
            </a:pPr>
            <a:r>
              <a:rPr lang="en-US" sz="3200" dirty="0"/>
              <a:t>F</a:t>
            </a:r>
            <a:r>
              <a:rPr lang="en-US" sz="3200" dirty="0" smtClean="0"/>
              <a:t>or </a:t>
            </a:r>
            <a:r>
              <a:rPr lang="en-US" sz="3200" dirty="0"/>
              <a:t>individual making only $</a:t>
            </a:r>
            <a:r>
              <a:rPr lang="en-US" sz="3200" dirty="0" smtClean="0"/>
              <a:t>25,000 (max subsidies), &gt; $7,500/</a:t>
            </a:r>
            <a:r>
              <a:rPr lang="en-US" sz="3200" dirty="0" err="1" smtClean="0"/>
              <a:t>yr</a:t>
            </a:r>
            <a:r>
              <a:rPr lang="en-US" sz="3200" dirty="0" smtClean="0"/>
              <a:t> in premiums, deductibles, &amp; co-pays !!!</a:t>
            </a:r>
          </a:p>
          <a:p>
            <a:r>
              <a:rPr lang="en-US" sz="3600" i="1" dirty="0" smtClean="0">
                <a:solidFill>
                  <a:srgbClr val="D2533C"/>
                </a:solidFill>
              </a:rPr>
              <a:t>Access </a:t>
            </a:r>
            <a:r>
              <a:rPr lang="en-US" sz="3600" i="1" dirty="0">
                <a:solidFill>
                  <a:srgbClr val="D2533C"/>
                </a:solidFill>
              </a:rPr>
              <a:t>problems</a:t>
            </a:r>
            <a:r>
              <a:rPr lang="en-US" sz="3600" i="1" dirty="0"/>
              <a:t>:</a:t>
            </a:r>
            <a:r>
              <a:rPr lang="en-US" sz="3600" dirty="0"/>
              <a:t> </a:t>
            </a:r>
            <a:endParaRPr lang="en-US" sz="3600" dirty="0" smtClean="0"/>
          </a:p>
          <a:p>
            <a:pPr lvl="1"/>
            <a:r>
              <a:rPr lang="en-US" sz="3200" dirty="0" smtClean="0"/>
              <a:t>MD </a:t>
            </a:r>
            <a:r>
              <a:rPr lang="en-US" sz="3200" dirty="0"/>
              <a:t>shortage, narrow &amp; ghost </a:t>
            </a:r>
            <a:r>
              <a:rPr lang="en-US" sz="3200" dirty="0" smtClean="0"/>
              <a:t>networks, dysfunctional Medicaid</a:t>
            </a:r>
          </a:p>
        </p:txBody>
      </p:sp>
    </p:spTree>
    <p:extLst>
      <p:ext uri="{BB962C8B-B14F-4D97-AF65-F5344CB8AC3E}">
        <p14:creationId xmlns:p14="http://schemas.microsoft.com/office/powerpoint/2010/main" val="3600274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Ineffective ACA “Cost Controls”</a:t>
            </a:r>
            <a:endParaRPr lang="en-US" dirty="0"/>
          </a:p>
        </p:txBody>
      </p:sp>
      <p:sp>
        <p:nvSpPr>
          <p:cNvPr id="3" name="Content Placeholder 2"/>
          <p:cNvSpPr>
            <a:spLocks noGrp="1"/>
          </p:cNvSpPr>
          <p:nvPr>
            <p:ph idx="1"/>
          </p:nvPr>
        </p:nvSpPr>
        <p:spPr>
          <a:xfrm>
            <a:off x="457200" y="1719340"/>
            <a:ext cx="8229600" cy="4757660"/>
          </a:xfrm>
          <a:solidFill>
            <a:schemeClr val="accent1">
              <a:lumMod val="20000"/>
              <a:lumOff val="80000"/>
            </a:schemeClr>
          </a:solidFill>
        </p:spPr>
        <p:txBody>
          <a:bodyPr>
            <a:normAutofit lnSpcReduction="10000"/>
          </a:bodyPr>
          <a:lstStyle/>
          <a:p>
            <a:pPr>
              <a:spcAft>
                <a:spcPts val="600"/>
              </a:spcAft>
            </a:pPr>
            <a:r>
              <a:rPr lang="en-US" sz="2800" dirty="0" smtClean="0"/>
              <a:t>Preserves </a:t>
            </a:r>
            <a:r>
              <a:rPr lang="en-US" sz="2800" dirty="0"/>
              <a:t>private, competitive insurance </a:t>
            </a:r>
            <a:r>
              <a:rPr lang="en-US" sz="2800" dirty="0" smtClean="0"/>
              <a:t>model</a:t>
            </a:r>
          </a:p>
          <a:p>
            <a:pPr>
              <a:spcAft>
                <a:spcPts val="600"/>
              </a:spcAft>
            </a:pPr>
            <a:r>
              <a:rPr lang="en-US" sz="2800" dirty="0" smtClean="0"/>
              <a:t>Leaves obstacles to access in place</a:t>
            </a:r>
          </a:p>
          <a:p>
            <a:pPr>
              <a:spcAft>
                <a:spcPts val="600"/>
              </a:spcAft>
            </a:pPr>
            <a:r>
              <a:rPr lang="en-US" sz="2800" dirty="0" smtClean="0"/>
              <a:t>“Cost control” aimed at further restricting care</a:t>
            </a:r>
          </a:p>
          <a:p>
            <a:pPr>
              <a:spcAft>
                <a:spcPts val="600"/>
              </a:spcAft>
            </a:pPr>
            <a:r>
              <a:rPr lang="en-US" sz="2800" dirty="0" smtClean="0"/>
              <a:t>Pushes more cost onto patients</a:t>
            </a:r>
          </a:p>
          <a:p>
            <a:pPr>
              <a:spcAft>
                <a:spcPts val="600"/>
              </a:spcAft>
            </a:pPr>
            <a:r>
              <a:rPr lang="en-US" sz="2800" dirty="0" smtClean="0"/>
              <a:t>Shifts insurance risk to doctors and hospitals</a:t>
            </a:r>
          </a:p>
          <a:p>
            <a:pPr>
              <a:spcAft>
                <a:spcPts val="600"/>
              </a:spcAft>
            </a:pPr>
            <a:r>
              <a:rPr lang="en-US" sz="2800" dirty="0" smtClean="0"/>
              <a:t>Increases administrative complexity and cost</a:t>
            </a:r>
          </a:p>
          <a:p>
            <a:pPr marL="0" indent="0">
              <a:buNone/>
            </a:pPr>
            <a:endParaRPr lang="en-US" sz="2800" dirty="0" smtClean="0"/>
          </a:p>
          <a:p>
            <a:pPr marL="0" indent="0">
              <a:buNone/>
            </a:pPr>
            <a:r>
              <a:rPr lang="en-US" sz="3000" dirty="0" smtClean="0">
                <a:solidFill>
                  <a:schemeClr val="tx2"/>
                </a:solidFill>
              </a:rPr>
              <a:t>All counter to evidence for achieving “Triple </a:t>
            </a:r>
            <a:r>
              <a:rPr lang="en-US" sz="3000" dirty="0">
                <a:solidFill>
                  <a:schemeClr val="tx2"/>
                </a:solidFill>
              </a:rPr>
              <a:t>A</a:t>
            </a:r>
            <a:r>
              <a:rPr lang="en-US" sz="3000" dirty="0" smtClean="0">
                <a:solidFill>
                  <a:schemeClr val="tx2"/>
                </a:solidFill>
              </a:rPr>
              <a:t>ims” - better quality, better health, lower cost!</a:t>
            </a:r>
            <a:endParaRPr lang="en-US" sz="3000" dirty="0">
              <a:solidFill>
                <a:schemeClr val="tx2"/>
              </a:solidFill>
            </a:endParaRPr>
          </a:p>
        </p:txBody>
      </p:sp>
    </p:spTree>
    <p:extLst>
      <p:ext uri="{BB962C8B-B14F-4D97-AF65-F5344CB8AC3E}">
        <p14:creationId xmlns:p14="http://schemas.microsoft.com/office/powerpoint/2010/main" val="786311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Can the Affordable Care Act work?</a:t>
            </a: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spcAft>
                <a:spcPts val="1200"/>
              </a:spcAft>
            </a:pPr>
            <a:endParaRPr lang="en-US" sz="4000" dirty="0" smtClean="0"/>
          </a:p>
          <a:p>
            <a:pPr>
              <a:spcAft>
                <a:spcPts val="1200"/>
              </a:spcAft>
            </a:pPr>
            <a:r>
              <a:rPr lang="en-US" sz="4000" dirty="0"/>
              <a:t>Doesn’t work for sick people</a:t>
            </a:r>
          </a:p>
          <a:p>
            <a:pPr>
              <a:spcAft>
                <a:spcPts val="1200"/>
              </a:spcAft>
            </a:pPr>
            <a:r>
              <a:rPr lang="en-US" sz="4000" dirty="0" smtClean="0"/>
              <a:t>Relies on strategies shown to </a:t>
            </a:r>
            <a:r>
              <a:rPr lang="en-US" sz="4000" i="1" u="sng" dirty="0" smtClean="0"/>
              <a:t>increase</a:t>
            </a:r>
            <a:r>
              <a:rPr lang="en-US" sz="4000" dirty="0" smtClean="0"/>
              <a:t> costs</a:t>
            </a:r>
          </a:p>
        </p:txBody>
      </p:sp>
    </p:spTree>
    <p:extLst>
      <p:ext uri="{BB962C8B-B14F-4D97-AF65-F5344CB8AC3E}">
        <p14:creationId xmlns:p14="http://schemas.microsoft.com/office/powerpoint/2010/main" val="336296683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Single-Payer Alternative – HR 676</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sz="2800" dirty="0" smtClean="0"/>
              <a:t>Everyone covered, </a:t>
            </a:r>
            <a:r>
              <a:rPr lang="en-US" sz="2800" dirty="0"/>
              <a:t>all medically necessary </a:t>
            </a:r>
            <a:r>
              <a:rPr lang="en-US" sz="2800" dirty="0" smtClean="0"/>
              <a:t>care</a:t>
            </a:r>
          </a:p>
          <a:p>
            <a:r>
              <a:rPr lang="en-US" sz="2800" dirty="0" smtClean="0"/>
              <a:t>Minimal or no deductibles &amp; co-pays</a:t>
            </a:r>
            <a:endParaRPr lang="en-US" sz="2800" dirty="0"/>
          </a:p>
          <a:p>
            <a:r>
              <a:rPr lang="en-US" sz="2800" dirty="0"/>
              <a:t>Access to care based on need, not means</a:t>
            </a:r>
          </a:p>
          <a:p>
            <a:r>
              <a:rPr lang="en-US" sz="2800" dirty="0" smtClean="0"/>
              <a:t>Insurance risk is managed by risk pooling alone, pooled across entire population – not shifted onto doctors, hospitals, and patients.</a:t>
            </a:r>
          </a:p>
          <a:p>
            <a:r>
              <a:rPr lang="en-US" sz="2800" dirty="0"/>
              <a:t>Vastly simplified administration</a:t>
            </a:r>
          </a:p>
          <a:p>
            <a:r>
              <a:rPr lang="en-US" sz="2800" dirty="0" smtClean="0"/>
              <a:t>Minimizes centralized management of care &amp; bureaucracy</a:t>
            </a:r>
          </a:p>
        </p:txBody>
      </p:sp>
    </p:spTree>
    <p:extLst>
      <p:ext uri="{BB962C8B-B14F-4D97-AF65-F5344CB8AC3E}">
        <p14:creationId xmlns:p14="http://schemas.microsoft.com/office/powerpoint/2010/main" val="2063930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Single-Payer Cost Control</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marL="742950" indent="-742950">
              <a:buFont typeface="+mj-lt"/>
              <a:buAutoNum type="arabicPeriod"/>
            </a:pPr>
            <a:r>
              <a:rPr lang="en-US" sz="4000" dirty="0" smtClean="0">
                <a:solidFill>
                  <a:schemeClr val="tx2"/>
                </a:solidFill>
              </a:rPr>
              <a:t>Assure access </a:t>
            </a:r>
            <a:r>
              <a:rPr lang="en-US" sz="4000" dirty="0" smtClean="0"/>
              <a:t>to </a:t>
            </a:r>
            <a:r>
              <a:rPr lang="en-US" sz="4000" i="1" dirty="0" smtClean="0"/>
              <a:t>cost-effective </a:t>
            </a:r>
            <a:r>
              <a:rPr lang="en-US" sz="4000" dirty="0" smtClean="0"/>
              <a:t>care for all</a:t>
            </a:r>
          </a:p>
          <a:p>
            <a:pPr marL="742950" indent="-742950">
              <a:buFont typeface="+mj-lt"/>
              <a:buAutoNum type="arabicPeriod"/>
            </a:pPr>
            <a:r>
              <a:rPr lang="en-US" sz="4000" dirty="0" smtClean="0">
                <a:solidFill>
                  <a:srgbClr val="D2533C"/>
                </a:solidFill>
              </a:rPr>
              <a:t>Simplify, streamline administration</a:t>
            </a:r>
          </a:p>
          <a:p>
            <a:pPr marL="742950" indent="-742950">
              <a:buFont typeface="+mj-lt"/>
              <a:buAutoNum type="arabicPeriod"/>
            </a:pPr>
            <a:r>
              <a:rPr lang="en-US" sz="4000" dirty="0" smtClean="0">
                <a:solidFill>
                  <a:srgbClr val="D2533C"/>
                </a:solidFill>
              </a:rPr>
              <a:t>Use admin savings to reduce prices</a:t>
            </a:r>
            <a:endParaRPr lang="en-US" sz="4000" dirty="0">
              <a:solidFill>
                <a:srgbClr val="D2533C"/>
              </a:solidFill>
            </a:endParaRPr>
          </a:p>
          <a:p>
            <a:pPr lvl="1"/>
            <a:r>
              <a:rPr lang="en-US" sz="3200" dirty="0" smtClean="0"/>
              <a:t>Hospitals - global budgeting</a:t>
            </a:r>
          </a:p>
          <a:p>
            <a:pPr lvl="1"/>
            <a:r>
              <a:rPr lang="en-US" sz="3200" dirty="0" smtClean="0"/>
              <a:t>Doctors – negotiated fees, simplified billing, support quality improvement</a:t>
            </a:r>
          </a:p>
          <a:p>
            <a:pPr lvl="1"/>
            <a:r>
              <a:rPr lang="en-US" sz="3200" dirty="0" smtClean="0"/>
              <a:t>Drugs and medical equipment -</a:t>
            </a:r>
            <a:r>
              <a:rPr lang="en-US" sz="2800" dirty="0" smtClean="0"/>
              <a:t> </a:t>
            </a:r>
            <a:r>
              <a:rPr lang="en-US" sz="3200" dirty="0"/>
              <a:t>negotiated </a:t>
            </a:r>
            <a:r>
              <a:rPr lang="en-US" sz="3200" dirty="0" smtClean="0"/>
              <a:t>prices, bulk purchasing</a:t>
            </a:r>
          </a:p>
        </p:txBody>
      </p:sp>
    </p:spTree>
    <p:extLst>
      <p:ext uri="{BB962C8B-B14F-4D97-AF65-F5344CB8AC3E}">
        <p14:creationId xmlns:p14="http://schemas.microsoft.com/office/powerpoint/2010/main" val="3372555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Single-Payer Savings</a:t>
            </a:r>
            <a:endParaRPr lang="en-US" sz="2700" dirty="0"/>
          </a:p>
        </p:txBody>
      </p:sp>
      <p:sp>
        <p:nvSpPr>
          <p:cNvPr id="3" name="Content Placeholder 2"/>
          <p:cNvSpPr>
            <a:spLocks noGrp="1"/>
          </p:cNvSpPr>
          <p:nvPr>
            <p:ph idx="1"/>
          </p:nvPr>
        </p:nvSpPr>
        <p:spPr>
          <a:xfrm>
            <a:off x="457200" y="1524000"/>
            <a:ext cx="8229600" cy="4953000"/>
          </a:xfrm>
          <a:solidFill>
            <a:schemeClr val="accent1">
              <a:lumMod val="20000"/>
              <a:lumOff val="80000"/>
            </a:schemeClr>
          </a:solidFill>
        </p:spPr>
        <p:txBody>
          <a:bodyPr>
            <a:normAutofit fontScale="92500" lnSpcReduction="20000"/>
          </a:bodyPr>
          <a:lstStyle/>
          <a:p>
            <a:r>
              <a:rPr lang="en-US" sz="3200" dirty="0" smtClean="0">
                <a:solidFill>
                  <a:srgbClr val="D2533C"/>
                </a:solidFill>
              </a:rPr>
              <a:t>Hospitals (~7%): </a:t>
            </a:r>
            <a:r>
              <a:rPr lang="en-US" sz="3200" dirty="0" smtClean="0"/>
              <a:t>global operating budgets</a:t>
            </a:r>
            <a:r>
              <a:rPr lang="en-US" sz="3200" dirty="0" smtClean="0">
                <a:solidFill>
                  <a:schemeClr val="tx2"/>
                </a:solidFill>
              </a:rPr>
              <a:t> </a:t>
            </a:r>
            <a:r>
              <a:rPr lang="en-US" sz="3200" dirty="0" smtClean="0"/>
              <a:t>– no itemized billing </a:t>
            </a:r>
          </a:p>
          <a:p>
            <a:r>
              <a:rPr lang="en-US" sz="3200" dirty="0" smtClean="0">
                <a:solidFill>
                  <a:srgbClr val="D2533C"/>
                </a:solidFill>
              </a:rPr>
              <a:t>Doctors (~5%): </a:t>
            </a:r>
            <a:r>
              <a:rPr lang="en-US" sz="3200" dirty="0" smtClean="0">
                <a:solidFill>
                  <a:srgbClr val="292934"/>
                </a:solidFill>
              </a:rPr>
              <a:t>Reduced admin and malpractice cost, incentive-neutral pay </a:t>
            </a:r>
            <a:r>
              <a:rPr lang="en-US" sz="3200" dirty="0" smtClean="0"/>
              <a:t>– FFS based on time, or salary</a:t>
            </a:r>
          </a:p>
          <a:p>
            <a:r>
              <a:rPr lang="en-US" sz="3200" dirty="0">
                <a:solidFill>
                  <a:srgbClr val="D2533C"/>
                </a:solidFill>
              </a:rPr>
              <a:t>Patients (~5%): </a:t>
            </a:r>
          </a:p>
          <a:p>
            <a:pPr lvl="1"/>
            <a:r>
              <a:rPr lang="en-US" sz="3100" dirty="0" smtClean="0"/>
              <a:t>better </a:t>
            </a:r>
            <a:r>
              <a:rPr lang="en-US" sz="3100" dirty="0"/>
              <a:t>access to </a:t>
            </a:r>
            <a:r>
              <a:rPr lang="en-US" sz="3100" dirty="0" smtClean="0"/>
              <a:t>cost</a:t>
            </a:r>
            <a:r>
              <a:rPr lang="en-US" sz="3100" dirty="0"/>
              <a:t>-effective outpatient care</a:t>
            </a:r>
          </a:p>
          <a:p>
            <a:pPr lvl="1"/>
            <a:r>
              <a:rPr lang="en-US" sz="3100" dirty="0"/>
              <a:t>reduced complications</a:t>
            </a:r>
          </a:p>
          <a:p>
            <a:pPr lvl="1"/>
            <a:r>
              <a:rPr lang="en-US" sz="3100" dirty="0"/>
              <a:t>reduced ER and hospital </a:t>
            </a:r>
            <a:r>
              <a:rPr lang="en-US" sz="3100" dirty="0" smtClean="0"/>
              <a:t>use</a:t>
            </a:r>
          </a:p>
          <a:p>
            <a:pPr marL="274320" lvl="1" indent="0" algn="r">
              <a:buNone/>
            </a:pPr>
            <a:endParaRPr lang="en-US" sz="1300" dirty="0" smtClean="0"/>
          </a:p>
          <a:p>
            <a:pPr marL="274320" lvl="1" indent="0">
              <a:buNone/>
            </a:pPr>
            <a:r>
              <a:rPr lang="en-US" sz="2200" dirty="0" smtClean="0">
                <a:solidFill>
                  <a:schemeClr val="tx2"/>
                </a:solidFill>
              </a:rPr>
              <a:t>(Savings as % of total health spending)</a:t>
            </a:r>
            <a:endParaRPr lang="en-US" sz="2200" dirty="0">
              <a:solidFill>
                <a:schemeClr val="tx2"/>
              </a:solidFill>
            </a:endParaRPr>
          </a:p>
          <a:p>
            <a:pPr marL="274320" lvl="1" indent="0" algn="r">
              <a:buNone/>
            </a:pPr>
            <a:r>
              <a:rPr lang="en-US" sz="1700" dirty="0" smtClean="0"/>
              <a:t>Sources </a:t>
            </a:r>
            <a:r>
              <a:rPr lang="en-US" sz="1600" dirty="0" smtClean="0"/>
              <a:t>include Price Waterhouse Coopers,</a:t>
            </a:r>
            <a:r>
              <a:rPr lang="en-US" sz="1600" dirty="0">
                <a:solidFill>
                  <a:srgbClr val="EBF1DD"/>
                </a:solidFill>
                <a:latin typeface="Franklin Gothic Book"/>
                <a:cs typeface="Franklin Gothic Book"/>
              </a:rPr>
              <a:t> </a:t>
            </a:r>
            <a:r>
              <a:rPr lang="en-US" sz="1600" dirty="0" err="1" smtClean="0"/>
              <a:t>Blanchfield</a:t>
            </a:r>
            <a:r>
              <a:rPr lang="en-US" sz="1600" dirty="0" smtClean="0"/>
              <a:t> et al, </a:t>
            </a:r>
            <a:r>
              <a:rPr lang="en-US" sz="1600" dirty="0"/>
              <a:t>“Saving Billions of Dollars—and Physicians’ Time— by Streamlining Billing Practices,” </a:t>
            </a:r>
            <a:r>
              <a:rPr lang="en-US" sz="1600" i="1" dirty="0"/>
              <a:t>Health </a:t>
            </a:r>
            <a:r>
              <a:rPr lang="en-US" sz="1600" i="1" dirty="0" smtClean="0"/>
              <a:t>Affairs</a:t>
            </a:r>
            <a:r>
              <a:rPr lang="en-US" sz="1600" dirty="0" smtClean="0"/>
              <a:t>, </a:t>
            </a:r>
            <a:r>
              <a:rPr lang="en-US" sz="1600" dirty="0"/>
              <a:t>Apr. 29, </a:t>
            </a:r>
            <a:r>
              <a:rPr lang="en-US" sz="1600" dirty="0" smtClean="0"/>
              <a:t>2010</a:t>
            </a:r>
            <a:r>
              <a:rPr lang="en-US" sz="1700" dirty="0" smtClean="0">
                <a:solidFill>
                  <a:srgbClr val="292934"/>
                </a:solidFill>
                <a:latin typeface="Franklin Gothic Book"/>
                <a:cs typeface="Franklin Gothic Book"/>
              </a:rPr>
              <a:t>, </a:t>
            </a:r>
            <a:r>
              <a:rPr lang="en-US" sz="1700" dirty="0" err="1" smtClean="0">
                <a:solidFill>
                  <a:srgbClr val="292934"/>
                </a:solidFill>
                <a:latin typeface="Franklin Gothic Book"/>
                <a:cs typeface="Franklin Gothic Book"/>
              </a:rPr>
              <a:t>Lewin</a:t>
            </a:r>
            <a:r>
              <a:rPr lang="en-US" sz="1700" dirty="0" smtClean="0">
                <a:solidFill>
                  <a:srgbClr val="292934"/>
                </a:solidFill>
                <a:latin typeface="Franklin Gothic Book"/>
                <a:cs typeface="Franklin Gothic Book"/>
              </a:rPr>
              <a:t> Group and Friedman economic analyses for California, Maryland, Colorado</a:t>
            </a:r>
            <a:endParaRPr lang="en-US" sz="1900" dirty="0" smtClean="0"/>
          </a:p>
        </p:txBody>
      </p:sp>
    </p:spTree>
    <p:extLst>
      <p:ext uri="{BB962C8B-B14F-4D97-AF65-F5344CB8AC3E}">
        <p14:creationId xmlns:p14="http://schemas.microsoft.com/office/powerpoint/2010/main" val="20560338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Single-Payer Savings</a:t>
            </a:r>
            <a:endParaRPr lang="en-US" sz="2800"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sz="3200" dirty="0">
                <a:solidFill>
                  <a:srgbClr val="D2533C"/>
                </a:solidFill>
              </a:rPr>
              <a:t>Drugs and Medical Equipment (~6%)</a:t>
            </a:r>
            <a:r>
              <a:rPr lang="en-US" sz="3200" dirty="0" smtClean="0">
                <a:solidFill>
                  <a:srgbClr val="D2533C"/>
                </a:solidFill>
              </a:rPr>
              <a:t>:</a:t>
            </a:r>
          </a:p>
          <a:p>
            <a:pPr lvl="1"/>
            <a:r>
              <a:rPr lang="en-US" sz="2800" dirty="0" smtClean="0">
                <a:solidFill>
                  <a:srgbClr val="292934"/>
                </a:solidFill>
              </a:rPr>
              <a:t>bulk purchasing, negotiated </a:t>
            </a:r>
            <a:r>
              <a:rPr lang="en-US" sz="2800" dirty="0">
                <a:solidFill>
                  <a:srgbClr val="292934"/>
                </a:solidFill>
              </a:rPr>
              <a:t>prices, less </a:t>
            </a:r>
            <a:r>
              <a:rPr lang="en-US" sz="2800" dirty="0" smtClean="0">
                <a:solidFill>
                  <a:srgbClr val="292934"/>
                </a:solidFill>
              </a:rPr>
              <a:t>fraud</a:t>
            </a:r>
            <a:endParaRPr lang="en-US" sz="2800" dirty="0">
              <a:solidFill>
                <a:srgbClr val="D2533C"/>
              </a:solidFill>
            </a:endParaRPr>
          </a:p>
          <a:p>
            <a:r>
              <a:rPr lang="en-US" sz="3200" dirty="0" smtClean="0">
                <a:solidFill>
                  <a:schemeClr val="tx2"/>
                </a:solidFill>
              </a:rPr>
              <a:t>Business </a:t>
            </a:r>
            <a:r>
              <a:rPr lang="en-US" sz="3200" dirty="0">
                <a:solidFill>
                  <a:schemeClr val="tx2"/>
                </a:solidFill>
              </a:rPr>
              <a:t>(~1%): </a:t>
            </a:r>
            <a:endParaRPr lang="en-US" sz="3200" dirty="0" smtClean="0">
              <a:solidFill>
                <a:schemeClr val="tx2"/>
              </a:solidFill>
            </a:endParaRPr>
          </a:p>
          <a:p>
            <a:pPr lvl="1"/>
            <a:r>
              <a:rPr lang="en-US" sz="2800" dirty="0" smtClean="0">
                <a:solidFill>
                  <a:srgbClr val="292934"/>
                </a:solidFill>
              </a:rPr>
              <a:t>no </a:t>
            </a:r>
            <a:r>
              <a:rPr lang="en-US" sz="2800" dirty="0">
                <a:solidFill>
                  <a:srgbClr val="292934"/>
                </a:solidFill>
              </a:rPr>
              <a:t>health insurance </a:t>
            </a:r>
            <a:r>
              <a:rPr lang="en-US" sz="2800" dirty="0" smtClean="0">
                <a:solidFill>
                  <a:srgbClr val="292934"/>
                </a:solidFill>
              </a:rPr>
              <a:t>administration</a:t>
            </a:r>
          </a:p>
          <a:p>
            <a:pPr lvl="1"/>
            <a:r>
              <a:rPr lang="en-US" sz="2800" dirty="0" smtClean="0">
                <a:solidFill>
                  <a:srgbClr val="292934"/>
                </a:solidFill>
              </a:rPr>
              <a:t>much lower worker’s comp, liability, and vehicle insurance</a:t>
            </a:r>
          </a:p>
          <a:p>
            <a:pPr lvl="1"/>
            <a:r>
              <a:rPr lang="en-US" sz="2800" dirty="0" smtClean="0">
                <a:solidFill>
                  <a:srgbClr val="292934"/>
                </a:solidFill>
              </a:rPr>
              <a:t>No COBRA or retiree health benefits</a:t>
            </a:r>
          </a:p>
        </p:txBody>
      </p:sp>
    </p:spTree>
    <p:extLst>
      <p:ext uri="{BB962C8B-B14F-4D97-AF65-F5344CB8AC3E}">
        <p14:creationId xmlns:p14="http://schemas.microsoft.com/office/powerpoint/2010/main" val="2050296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923"/>
            <a:ext cx="8229600" cy="894682"/>
          </a:xfrm>
        </p:spPr>
        <p:txBody>
          <a:bodyPr>
            <a:normAutofit/>
          </a:bodyPr>
          <a:lstStyle/>
          <a:p>
            <a:r>
              <a:rPr lang="en-US" sz="3600" dirty="0" smtClean="0"/>
              <a:t>Single-Payer Savings</a:t>
            </a:r>
            <a:endParaRPr lang="en-US" sz="3600" dirty="0"/>
          </a:p>
        </p:txBody>
      </p:sp>
      <p:sp>
        <p:nvSpPr>
          <p:cNvPr id="3" name="Content Placeholder 2"/>
          <p:cNvSpPr>
            <a:spLocks noGrp="1"/>
          </p:cNvSpPr>
          <p:nvPr>
            <p:ph idx="1"/>
          </p:nvPr>
        </p:nvSpPr>
        <p:spPr>
          <a:xfrm>
            <a:off x="457200" y="1391605"/>
            <a:ext cx="8229600" cy="5085395"/>
          </a:xfrm>
        </p:spPr>
        <p:txBody>
          <a:bodyPr>
            <a:normAutofit/>
          </a:bodyPr>
          <a:lstStyle/>
          <a:p>
            <a:r>
              <a:rPr lang="en-US" sz="3200" dirty="0">
                <a:solidFill>
                  <a:srgbClr val="D2533C"/>
                </a:solidFill>
              </a:rPr>
              <a:t>Administration (~16%): </a:t>
            </a:r>
            <a:r>
              <a:rPr lang="en-US" dirty="0"/>
              <a:t>focused on assuring care and </a:t>
            </a:r>
            <a:r>
              <a:rPr lang="en-US" dirty="0" smtClean="0"/>
              <a:t>payment, not avoiding “risk”</a:t>
            </a:r>
            <a:endParaRPr lang="en-US" dirty="0">
              <a:solidFill>
                <a:srgbClr val="D2533C"/>
              </a:solidFill>
            </a:endParaRPr>
          </a:p>
          <a:p>
            <a:endParaRPr lang="en-US" sz="3200" dirty="0" smtClean="0">
              <a:solidFill>
                <a:schemeClr val="tx2"/>
              </a:solidFill>
            </a:endParaRPr>
          </a:p>
          <a:p>
            <a:endParaRPr lang="en-US" sz="3200" dirty="0">
              <a:solidFill>
                <a:schemeClr val="tx2"/>
              </a:solidFill>
            </a:endParaRPr>
          </a:p>
          <a:p>
            <a:endParaRPr lang="en-US" sz="3200" dirty="0" smtClean="0">
              <a:solidFill>
                <a:schemeClr val="tx2"/>
              </a:solidFill>
            </a:endParaRPr>
          </a:p>
          <a:p>
            <a:endParaRPr lang="en-US" sz="3200" dirty="0">
              <a:solidFill>
                <a:schemeClr val="tx2"/>
              </a:solidFill>
            </a:endParaRPr>
          </a:p>
          <a:p>
            <a:endParaRPr lang="en-US" sz="3200" dirty="0" smtClean="0">
              <a:solidFill>
                <a:schemeClr val="tx2"/>
              </a:solidFill>
            </a:endParaRPr>
          </a:p>
          <a:p>
            <a:r>
              <a:rPr lang="en-US" sz="3200" dirty="0" smtClean="0">
                <a:solidFill>
                  <a:schemeClr val="tx2"/>
                </a:solidFill>
              </a:rPr>
              <a:t>For entire health care system:  </a:t>
            </a:r>
            <a:r>
              <a:rPr lang="en-US" sz="3200" dirty="0" smtClean="0">
                <a:solidFill>
                  <a:srgbClr val="D2533C"/>
                </a:solidFill>
              </a:rPr>
              <a:t>~ 30-40% savings</a:t>
            </a:r>
            <a:endParaRPr lang="en-US" sz="3200" dirty="0">
              <a:solidFill>
                <a:srgbClr val="D2533C"/>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03196160"/>
              </p:ext>
            </p:extLst>
          </p:nvPr>
        </p:nvGraphicFramePr>
        <p:xfrm>
          <a:off x="789910" y="2323432"/>
          <a:ext cx="7604836" cy="2870111"/>
        </p:xfrm>
        <a:graphic>
          <a:graphicData uri="http://schemas.openxmlformats.org/drawingml/2006/table">
            <a:tbl>
              <a:tblPr firstRow="1" bandRow="1">
                <a:tableStyleId>{5C22544A-7EE6-4342-B048-85BDC9FD1C3A}</a:tableStyleId>
              </a:tblPr>
              <a:tblGrid>
                <a:gridCol w="3802418"/>
                <a:gridCol w="3802418"/>
              </a:tblGrid>
              <a:tr h="406165">
                <a:tc>
                  <a:txBody>
                    <a:bodyPr/>
                    <a:lstStyle/>
                    <a:p>
                      <a:r>
                        <a:rPr lang="en-US" dirty="0" smtClean="0"/>
                        <a:t>Insurance Administration</a:t>
                      </a:r>
                      <a:endParaRPr lang="en-US" dirty="0"/>
                    </a:p>
                  </a:txBody>
                  <a:tcPr/>
                </a:tc>
                <a:tc>
                  <a:txBody>
                    <a:bodyPr/>
                    <a:lstStyle/>
                    <a:p>
                      <a:r>
                        <a:rPr lang="en-US" dirty="0" smtClean="0"/>
                        <a:t>Managed Care Administration</a:t>
                      </a:r>
                      <a:endParaRPr lang="en-US" dirty="0"/>
                    </a:p>
                  </a:txBody>
                  <a:tcPr/>
                </a:tc>
              </a:tr>
              <a:tr h="2463946">
                <a:tc>
                  <a:txBody>
                    <a:bodyPr/>
                    <a:lstStyle/>
                    <a:p>
                      <a:r>
                        <a:rPr lang="en-US" dirty="0" smtClean="0"/>
                        <a:t>No:</a:t>
                      </a:r>
                    </a:p>
                    <a:p>
                      <a:pPr marL="285750" indent="-285750">
                        <a:buFont typeface="Arial"/>
                        <a:buChar char="•"/>
                      </a:pPr>
                      <a:r>
                        <a:rPr lang="en-US" dirty="0" smtClean="0"/>
                        <a:t>Exorbitant exec salaries,</a:t>
                      </a:r>
                      <a:r>
                        <a:rPr lang="en-US" baseline="0" dirty="0" smtClean="0"/>
                        <a:t> m</a:t>
                      </a:r>
                      <a:r>
                        <a:rPr lang="en-US" dirty="0" smtClean="0"/>
                        <a:t>arketing,</a:t>
                      </a:r>
                      <a:r>
                        <a:rPr lang="en-US" baseline="0" dirty="0" smtClean="0"/>
                        <a:t> l</a:t>
                      </a:r>
                      <a:r>
                        <a:rPr lang="en-US" dirty="0" smtClean="0"/>
                        <a:t>obbying,</a:t>
                      </a:r>
                      <a:r>
                        <a:rPr lang="en-US" baseline="0" dirty="0" smtClean="0"/>
                        <a:t> </a:t>
                      </a:r>
                      <a:r>
                        <a:rPr lang="en-US" dirty="0" smtClean="0"/>
                        <a:t>profit</a:t>
                      </a:r>
                    </a:p>
                    <a:p>
                      <a:pPr marL="285750" indent="-285750">
                        <a:buFont typeface="Arial"/>
                        <a:buChar char="•"/>
                      </a:pPr>
                      <a:r>
                        <a:rPr lang="en-US" dirty="0" smtClean="0"/>
                        <a:t>Underwriting, insurance reserves, broker</a:t>
                      </a:r>
                      <a:r>
                        <a:rPr lang="en-US" baseline="0" dirty="0" smtClean="0"/>
                        <a:t> fees, exchange fees</a:t>
                      </a:r>
                    </a:p>
                    <a:p>
                      <a:pPr marL="285750" indent="-285750">
                        <a:buFont typeface="Arial"/>
                        <a:buChar char="•"/>
                      </a:pPr>
                      <a:r>
                        <a:rPr lang="en-US" baseline="0" dirty="0" smtClean="0"/>
                        <a:t>Eligibility determination, narrow networks</a:t>
                      </a:r>
                      <a:endParaRPr lang="en-US" dirty="0"/>
                    </a:p>
                  </a:txBody>
                  <a:tcPr/>
                </a:tc>
                <a:tc>
                  <a:txBody>
                    <a:bodyPr/>
                    <a:lstStyle/>
                    <a:p>
                      <a:pPr marL="285750" indent="-285750">
                        <a:buFont typeface="Arial"/>
                        <a:buChar char="•"/>
                      </a:pPr>
                      <a:r>
                        <a:rPr lang="en-US" dirty="0" smtClean="0"/>
                        <a:t>Care</a:t>
                      </a:r>
                      <a:r>
                        <a:rPr lang="en-US" baseline="0" dirty="0" smtClean="0"/>
                        <a:t> managed by doctors &amp; hospitals, not health plans</a:t>
                      </a:r>
                    </a:p>
                    <a:p>
                      <a:pPr marL="285750" indent="-285750">
                        <a:buFont typeface="Arial"/>
                        <a:buChar char="•"/>
                      </a:pPr>
                      <a:r>
                        <a:rPr lang="en-US" baseline="0" dirty="0" smtClean="0"/>
                        <a:t>No complex financial incentives and risk adjustment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Simplified data for QI</a:t>
                      </a:r>
                    </a:p>
                    <a:p>
                      <a:pPr marL="285750" indent="-285750">
                        <a:buFont typeface="Arial"/>
                        <a:buChar char="•"/>
                      </a:pPr>
                      <a:r>
                        <a:rPr lang="en-US" baseline="0" dirty="0" smtClean="0"/>
                        <a:t>No distortion of data due to “pay-for-documentation”</a:t>
                      </a:r>
                    </a:p>
                    <a:p>
                      <a:pPr marL="285750" indent="-285750">
                        <a:buFont typeface="Arial"/>
                        <a:buChar char="•"/>
                      </a:pPr>
                      <a:r>
                        <a:rPr lang="en-US" baseline="0" dirty="0" smtClean="0"/>
                        <a:t>Much less fraud and abuse</a:t>
                      </a:r>
                      <a:endParaRPr lang="en-US" dirty="0" smtClean="0"/>
                    </a:p>
                  </a:txBody>
                  <a:tcPr/>
                </a:tc>
              </a:tr>
            </a:tbl>
          </a:graphicData>
        </a:graphic>
      </p:graphicFrame>
    </p:spTree>
    <p:extLst>
      <p:ext uri="{BB962C8B-B14F-4D97-AF65-F5344CB8AC3E}">
        <p14:creationId xmlns:p14="http://schemas.microsoft.com/office/powerpoint/2010/main" val="3746603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2822"/>
            <a:ext cx="9144000" cy="1167128"/>
          </a:xfrm>
        </p:spPr>
        <p:txBody>
          <a:bodyPr>
            <a:noAutofit/>
          </a:bodyPr>
          <a:lstStyle/>
          <a:p>
            <a:r>
              <a:rPr lang="en-US" sz="3600" dirty="0" smtClean="0"/>
              <a:t>US </a:t>
            </a:r>
            <a:r>
              <a:rPr lang="en-US" sz="3600" i="1" dirty="0" smtClean="0">
                <a:solidFill>
                  <a:srgbClr val="800000"/>
                </a:solidFill>
              </a:rPr>
              <a:t>Public</a:t>
            </a:r>
            <a:r>
              <a:rPr lang="en-US" sz="3600" dirty="0" smtClean="0"/>
              <a:t> Spending for Health Exceeds</a:t>
            </a:r>
            <a:br>
              <a:rPr lang="en-US" sz="3600" dirty="0" smtClean="0"/>
            </a:br>
            <a:r>
              <a:rPr lang="en-US" sz="3600" i="1" dirty="0" smtClean="0">
                <a:solidFill>
                  <a:srgbClr val="800000"/>
                </a:solidFill>
              </a:rPr>
              <a:t>Total</a:t>
            </a:r>
            <a:r>
              <a:rPr lang="en-US" sz="3600" dirty="0" smtClean="0"/>
              <a:t> Spending in Other Nations</a:t>
            </a:r>
            <a:endParaRPr lang="en-US" sz="6600" dirty="0"/>
          </a:p>
        </p:txBody>
      </p:sp>
      <p:sp>
        <p:nvSpPr>
          <p:cNvPr id="3" name="TextBox 2"/>
          <p:cNvSpPr txBox="1"/>
          <p:nvPr/>
        </p:nvSpPr>
        <p:spPr>
          <a:xfrm>
            <a:off x="3386937" y="6130137"/>
            <a:ext cx="5757065" cy="584776"/>
          </a:xfrm>
          <a:prstGeom prst="rect">
            <a:avLst/>
          </a:prstGeom>
          <a:noFill/>
        </p:spPr>
        <p:txBody>
          <a:bodyPr wrap="square" rtlCol="0" anchor="ctr">
            <a:spAutoFit/>
          </a:bodyPr>
          <a:lstStyle/>
          <a:p>
            <a:pPr algn="r"/>
            <a:r>
              <a:rPr lang="en-US" sz="1600" dirty="0" smtClean="0">
                <a:latin typeface="Franklin Gothic Book" pitchFamily="34" charset="0"/>
              </a:rPr>
              <a:t>Data are for 2011</a:t>
            </a:r>
          </a:p>
          <a:p>
            <a:pPr algn="r"/>
            <a:r>
              <a:rPr lang="en-US" sz="1600" dirty="0" smtClean="0">
                <a:latin typeface="Franklin Gothic Book" pitchFamily="34" charset="0"/>
              </a:rPr>
              <a:t>Sources: OECD 2013; Health Affairs 2002 21(4)88</a:t>
            </a:r>
          </a:p>
        </p:txBody>
      </p:sp>
      <p:graphicFrame>
        <p:nvGraphicFramePr>
          <p:cNvPr id="9" name="Chart 8"/>
          <p:cNvGraphicFramePr/>
          <p:nvPr>
            <p:extLst>
              <p:ext uri="{D42A27DB-BD31-4B8C-83A1-F6EECF244321}">
                <p14:modId xmlns:p14="http://schemas.microsoft.com/office/powerpoint/2010/main" val="1033754681"/>
              </p:ext>
            </p:extLst>
          </p:nvPr>
        </p:nvGraphicFramePr>
        <p:xfrm>
          <a:off x="526694" y="1402117"/>
          <a:ext cx="8383220" cy="504762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rot="16200000">
            <a:off x="-1764658" y="3443220"/>
            <a:ext cx="4246650" cy="400110"/>
          </a:xfrm>
          <a:prstGeom prst="rect">
            <a:avLst/>
          </a:prstGeom>
          <a:noFill/>
        </p:spPr>
        <p:txBody>
          <a:bodyPr wrap="none" rtlCol="0">
            <a:spAutoFit/>
          </a:bodyPr>
          <a:lstStyle/>
          <a:p>
            <a:r>
              <a:rPr lang="en-US" sz="2000" dirty="0" smtClean="0">
                <a:latin typeface="Franklin Gothic Book"/>
                <a:cs typeface="Franklin Gothic Book"/>
              </a:rPr>
              <a:t>2011 healthcare spending per capita</a:t>
            </a:r>
            <a:endParaRPr lang="en-US" sz="2000" dirty="0">
              <a:latin typeface="Franklin Gothic Book"/>
              <a:cs typeface="Franklin Gothic Book"/>
            </a:endParaRPr>
          </a:p>
        </p:txBody>
      </p:sp>
      <p:sp>
        <p:nvSpPr>
          <p:cNvPr id="11" name="Rectangle 10"/>
          <p:cNvSpPr/>
          <p:nvPr/>
        </p:nvSpPr>
        <p:spPr>
          <a:xfrm>
            <a:off x="2864902" y="5935276"/>
            <a:ext cx="226772" cy="194860"/>
          </a:xfrm>
          <a:prstGeom prst="rect">
            <a:avLst/>
          </a:prstGeom>
          <a:solidFill>
            <a:srgbClr val="005148"/>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96302" y="5935276"/>
            <a:ext cx="226772" cy="226772"/>
          </a:xfrm>
          <a:prstGeom prst="rect">
            <a:avLst/>
          </a:prstGeom>
          <a:solidFill>
            <a:srgbClr val="0000FF"/>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233673" y="5903364"/>
            <a:ext cx="226772" cy="226772"/>
          </a:xfrm>
          <a:prstGeom prst="rect">
            <a:avLst/>
          </a:prstGeom>
          <a:solidFill>
            <a:srgbClr val="800000"/>
          </a:solidFill>
          <a:ln w="9525" cmpd="sng">
            <a:solidFill>
              <a:srgbClr val="0033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818008" y="1745949"/>
            <a:ext cx="1091906" cy="400110"/>
          </a:xfrm>
          <a:prstGeom prst="rect">
            <a:avLst/>
          </a:prstGeom>
          <a:noFill/>
        </p:spPr>
        <p:txBody>
          <a:bodyPr wrap="square" rtlCol="0" anchor="ctr">
            <a:spAutoFit/>
          </a:bodyPr>
          <a:lstStyle/>
          <a:p>
            <a:r>
              <a:rPr lang="en-US" sz="2000" dirty="0" smtClean="0">
                <a:latin typeface="Franklin Gothic Medium"/>
                <a:cs typeface="Franklin Gothic Medium"/>
              </a:rPr>
              <a:t>$8,950</a:t>
            </a:r>
          </a:p>
        </p:txBody>
      </p:sp>
    </p:spTree>
    <p:extLst>
      <p:ext uri="{BB962C8B-B14F-4D97-AF65-F5344CB8AC3E}">
        <p14:creationId xmlns:p14="http://schemas.microsoft.com/office/powerpoint/2010/main" val="877017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6307754"/>
            <a:ext cx="4495739" cy="276999"/>
          </a:xfrm>
          <a:prstGeom prst="rect">
            <a:avLst/>
          </a:prstGeom>
          <a:noFill/>
        </p:spPr>
        <p:txBody>
          <a:bodyPr wrap="square" rtlCol="0" anchor="ctr">
            <a:spAutoFit/>
          </a:bodyPr>
          <a:lstStyle/>
          <a:p>
            <a:r>
              <a:rPr lang="en-US" sz="1200" dirty="0" smtClean="0">
                <a:solidFill>
                  <a:schemeClr val="bg1"/>
                </a:solidFill>
                <a:latin typeface="Franklin Gothic Book"/>
                <a:cs typeface="Franklin Gothic Book"/>
              </a:rPr>
              <a:t>Friedman, G. Dollars &amp; Sense. March/April 2012</a:t>
            </a:r>
            <a:endParaRPr lang="en-US" sz="1200" dirty="0">
              <a:solidFill>
                <a:schemeClr val="bg1"/>
              </a:solidFill>
              <a:latin typeface="Franklin Gothic Book"/>
              <a:cs typeface="Franklin Gothic Book"/>
            </a:endParaRPr>
          </a:p>
        </p:txBody>
      </p:sp>
      <p:sp useBgFill="1">
        <p:nvSpPr>
          <p:cNvPr id="10" name="Rectangle 9"/>
          <p:cNvSpPr/>
          <p:nvPr/>
        </p:nvSpPr>
        <p:spPr>
          <a:xfrm>
            <a:off x="594268" y="1001375"/>
            <a:ext cx="914400" cy="678303"/>
          </a:xfrm>
          <a:prstGeom prst="rect">
            <a:avLst/>
          </a:prstGeom>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0953" y="1522417"/>
            <a:ext cx="1196937" cy="400110"/>
          </a:xfrm>
          <a:prstGeom prst="rect">
            <a:avLst/>
          </a:prstGeom>
          <a:noFill/>
        </p:spPr>
        <p:txBody>
          <a:bodyPr wrap="none" rtlCol="0">
            <a:spAutoFit/>
          </a:bodyPr>
          <a:lstStyle/>
          <a:p>
            <a:r>
              <a:rPr lang="en-US" sz="2000" dirty="0" smtClean="0">
                <a:latin typeface="Franklin Gothic Medium" pitchFamily="34" charset="0"/>
              </a:rPr>
              <a:t>$ Billions</a:t>
            </a:r>
            <a:endParaRPr lang="en-US" sz="2000" dirty="0">
              <a:latin typeface="Franklin Gothic Medium" pitchFamily="34" charset="0"/>
            </a:endParaRPr>
          </a:p>
        </p:txBody>
      </p:sp>
      <p:sp>
        <p:nvSpPr>
          <p:cNvPr id="12" name="TextBox 11"/>
          <p:cNvSpPr txBox="1"/>
          <p:nvPr/>
        </p:nvSpPr>
        <p:spPr>
          <a:xfrm>
            <a:off x="2482174" y="2613350"/>
            <a:ext cx="3032751" cy="400110"/>
          </a:xfrm>
          <a:prstGeom prst="rect">
            <a:avLst/>
          </a:prstGeom>
          <a:noFill/>
        </p:spPr>
        <p:txBody>
          <a:bodyPr wrap="none" rtlCol="0" anchor="ctr">
            <a:spAutoFit/>
          </a:bodyPr>
          <a:lstStyle/>
          <a:p>
            <a:r>
              <a:rPr lang="en-US" sz="2000" dirty="0" smtClean="0">
                <a:latin typeface="Franklin Gothic Book"/>
                <a:cs typeface="Franklin Gothic Book"/>
              </a:rPr>
              <a:t>Medicaid Rate Adjustment</a:t>
            </a:r>
            <a:endParaRPr lang="en-US" sz="2000" dirty="0">
              <a:latin typeface="Franklin Gothic Book"/>
              <a:cs typeface="Franklin Gothic Book"/>
            </a:endParaRPr>
          </a:p>
        </p:txBody>
      </p:sp>
      <p:sp>
        <p:nvSpPr>
          <p:cNvPr id="21" name="TextBox 20"/>
          <p:cNvSpPr txBox="1"/>
          <p:nvPr/>
        </p:nvSpPr>
        <p:spPr>
          <a:xfrm>
            <a:off x="2482174" y="2219183"/>
            <a:ext cx="2684474" cy="400110"/>
          </a:xfrm>
          <a:prstGeom prst="rect">
            <a:avLst/>
          </a:prstGeom>
          <a:noFill/>
        </p:spPr>
        <p:txBody>
          <a:bodyPr wrap="none" rtlCol="0" anchor="ctr">
            <a:spAutoFit/>
          </a:bodyPr>
          <a:lstStyle/>
          <a:p>
            <a:r>
              <a:rPr lang="en-US" sz="2000" dirty="0" smtClean="0">
                <a:latin typeface="Franklin Gothic Book"/>
                <a:cs typeface="Franklin Gothic Book"/>
              </a:rPr>
              <a:t>Covering the uninsured</a:t>
            </a:r>
            <a:endParaRPr lang="en-US" sz="2000" dirty="0">
              <a:latin typeface="Franklin Gothic Book"/>
              <a:cs typeface="Franklin Gothic Book"/>
            </a:endParaRPr>
          </a:p>
        </p:txBody>
      </p:sp>
      <p:sp>
        <p:nvSpPr>
          <p:cNvPr id="23" name="TextBox 22"/>
          <p:cNvSpPr txBox="1"/>
          <p:nvPr/>
        </p:nvSpPr>
        <p:spPr>
          <a:xfrm>
            <a:off x="2482174" y="1825016"/>
            <a:ext cx="6291857" cy="400110"/>
          </a:xfrm>
          <a:prstGeom prst="rect">
            <a:avLst/>
          </a:prstGeom>
          <a:noFill/>
        </p:spPr>
        <p:txBody>
          <a:bodyPr wrap="none" rtlCol="0" anchor="ctr">
            <a:spAutoFit/>
          </a:bodyPr>
          <a:lstStyle/>
          <a:p>
            <a:r>
              <a:rPr lang="en-US" sz="2000" dirty="0" smtClean="0">
                <a:latin typeface="Franklin Gothic Book"/>
                <a:cs typeface="Franklin Gothic Book"/>
              </a:rPr>
              <a:t>Increased utilization (especially home health and dental)</a:t>
            </a:r>
            <a:endParaRPr lang="en-US" sz="2000" dirty="0">
              <a:latin typeface="Franklin Gothic Book"/>
              <a:cs typeface="Franklin Gothic Book"/>
            </a:endParaRPr>
          </a:p>
        </p:txBody>
      </p:sp>
      <p:sp>
        <p:nvSpPr>
          <p:cNvPr id="24" name="TextBox 23"/>
          <p:cNvSpPr txBox="1"/>
          <p:nvPr/>
        </p:nvSpPr>
        <p:spPr>
          <a:xfrm>
            <a:off x="3589300" y="2954090"/>
            <a:ext cx="3960615" cy="400110"/>
          </a:xfrm>
          <a:prstGeom prst="rect">
            <a:avLst/>
          </a:prstGeom>
          <a:noFill/>
        </p:spPr>
        <p:txBody>
          <a:bodyPr wrap="none" rtlCol="0" anchor="ctr">
            <a:spAutoFit/>
          </a:bodyPr>
          <a:lstStyle/>
          <a:p>
            <a:r>
              <a:rPr lang="en-US" sz="2000" dirty="0" smtClean="0">
                <a:latin typeface="Franklin Gothic Book"/>
                <a:cs typeface="Franklin Gothic Book"/>
              </a:rPr>
              <a:t>Government administration ($23B)</a:t>
            </a:r>
            <a:endParaRPr lang="en-US" sz="2000" dirty="0">
              <a:latin typeface="Franklin Gothic Book"/>
              <a:cs typeface="Franklin Gothic Book"/>
            </a:endParaRPr>
          </a:p>
        </p:txBody>
      </p:sp>
      <p:sp>
        <p:nvSpPr>
          <p:cNvPr id="25" name="TextBox 24"/>
          <p:cNvSpPr txBox="1"/>
          <p:nvPr/>
        </p:nvSpPr>
        <p:spPr>
          <a:xfrm>
            <a:off x="3589300" y="3294830"/>
            <a:ext cx="3658423" cy="400110"/>
          </a:xfrm>
          <a:prstGeom prst="rect">
            <a:avLst/>
          </a:prstGeom>
          <a:noFill/>
        </p:spPr>
        <p:txBody>
          <a:bodyPr wrap="none" rtlCol="0" anchor="ctr">
            <a:spAutoFit/>
          </a:bodyPr>
          <a:lstStyle/>
          <a:p>
            <a:r>
              <a:rPr lang="en-US" sz="2000" dirty="0" smtClean="0">
                <a:latin typeface="Franklin Gothic Book"/>
                <a:cs typeface="Franklin Gothic Book"/>
              </a:rPr>
              <a:t>Health insurance administration</a:t>
            </a:r>
            <a:endParaRPr lang="en-US" sz="2000" dirty="0">
              <a:latin typeface="Franklin Gothic Book"/>
              <a:cs typeface="Franklin Gothic Book"/>
            </a:endParaRPr>
          </a:p>
        </p:txBody>
      </p:sp>
      <p:sp>
        <p:nvSpPr>
          <p:cNvPr id="26" name="TextBox 25"/>
          <p:cNvSpPr txBox="1"/>
          <p:nvPr/>
        </p:nvSpPr>
        <p:spPr>
          <a:xfrm>
            <a:off x="3589300" y="3944384"/>
            <a:ext cx="5202316" cy="400110"/>
          </a:xfrm>
          <a:prstGeom prst="rect">
            <a:avLst/>
          </a:prstGeom>
          <a:noFill/>
        </p:spPr>
        <p:txBody>
          <a:bodyPr wrap="none" rtlCol="0" anchor="ctr">
            <a:spAutoFit/>
          </a:bodyPr>
          <a:lstStyle/>
          <a:p>
            <a:r>
              <a:rPr lang="en-US" sz="2000" dirty="0" smtClean="0">
                <a:latin typeface="Franklin Gothic Book"/>
                <a:cs typeface="Franklin Gothic Book"/>
              </a:rPr>
              <a:t>Increased market power (pharma</a:t>
            </a:r>
            <a:r>
              <a:rPr lang="en-US" sz="2000" dirty="0">
                <a:latin typeface="Franklin Gothic Book"/>
                <a:cs typeface="Franklin Gothic Book"/>
              </a:rPr>
              <a:t> </a:t>
            </a:r>
            <a:r>
              <a:rPr lang="en-US" sz="2000" dirty="0" smtClean="0">
                <a:latin typeface="Franklin Gothic Book"/>
                <a:cs typeface="Franklin Gothic Book"/>
              </a:rPr>
              <a:t>and devices)</a:t>
            </a:r>
            <a:endParaRPr lang="en-US" sz="2000" dirty="0">
              <a:latin typeface="Franklin Gothic Book"/>
              <a:cs typeface="Franklin Gothic Book"/>
            </a:endParaRPr>
          </a:p>
        </p:txBody>
      </p:sp>
      <p:sp>
        <p:nvSpPr>
          <p:cNvPr id="27" name="TextBox 26"/>
          <p:cNvSpPr txBox="1"/>
          <p:nvPr/>
        </p:nvSpPr>
        <p:spPr>
          <a:xfrm>
            <a:off x="3589300" y="4805324"/>
            <a:ext cx="2844073" cy="330669"/>
          </a:xfrm>
          <a:prstGeom prst="rect">
            <a:avLst/>
          </a:prstGeom>
          <a:noFill/>
        </p:spPr>
        <p:txBody>
          <a:bodyPr wrap="none" rtlCol="0" anchor="ctr">
            <a:spAutoFit/>
          </a:bodyPr>
          <a:lstStyle/>
          <a:p>
            <a:r>
              <a:rPr lang="en-US" sz="2000" dirty="0" smtClean="0">
                <a:latin typeface="Franklin Gothic Book"/>
                <a:cs typeface="Franklin Gothic Book"/>
              </a:rPr>
              <a:t>Admin costs to providers</a:t>
            </a:r>
            <a:endParaRPr lang="en-US" sz="2000" dirty="0">
              <a:latin typeface="Franklin Gothic Book"/>
              <a:cs typeface="Franklin Gothic Book"/>
            </a:endParaRPr>
          </a:p>
        </p:txBody>
      </p:sp>
      <p:sp>
        <p:nvSpPr>
          <p:cNvPr id="28" name="TextBox 27"/>
          <p:cNvSpPr txBox="1"/>
          <p:nvPr/>
        </p:nvSpPr>
        <p:spPr>
          <a:xfrm>
            <a:off x="1253645" y="5469787"/>
            <a:ext cx="1315409" cy="400110"/>
          </a:xfrm>
          <a:prstGeom prst="rect">
            <a:avLst/>
          </a:prstGeom>
          <a:noFill/>
        </p:spPr>
        <p:txBody>
          <a:bodyPr wrap="none" rtlCol="0" anchor="ctr">
            <a:spAutoFit/>
          </a:bodyPr>
          <a:lstStyle/>
          <a:p>
            <a:pPr algn="ctr"/>
            <a:r>
              <a:rPr lang="en-US" sz="2000" dirty="0" smtClean="0">
                <a:latin typeface="Franklin Gothic Medium"/>
                <a:cs typeface="Franklin Gothic Medium"/>
              </a:rPr>
              <a:t>New Costs</a:t>
            </a:r>
            <a:endParaRPr lang="en-US" sz="2000" dirty="0">
              <a:latin typeface="Franklin Gothic Medium"/>
              <a:cs typeface="Franklin Gothic Medium"/>
            </a:endParaRPr>
          </a:p>
        </p:txBody>
      </p:sp>
      <p:sp>
        <p:nvSpPr>
          <p:cNvPr id="29" name="TextBox 28"/>
          <p:cNvSpPr txBox="1"/>
          <p:nvPr/>
        </p:nvSpPr>
        <p:spPr>
          <a:xfrm>
            <a:off x="2513175" y="5469787"/>
            <a:ext cx="1031628" cy="400110"/>
          </a:xfrm>
          <a:prstGeom prst="rect">
            <a:avLst/>
          </a:prstGeom>
          <a:noFill/>
          <a:ln>
            <a:noFill/>
          </a:ln>
        </p:spPr>
        <p:txBody>
          <a:bodyPr wrap="none" rtlCol="0" anchor="ctr">
            <a:spAutoFit/>
          </a:bodyPr>
          <a:lstStyle/>
          <a:p>
            <a:pPr algn="ctr"/>
            <a:r>
              <a:rPr lang="en-US" sz="2000" dirty="0" smtClean="0">
                <a:latin typeface="Franklin Gothic Medium"/>
                <a:cs typeface="Franklin Gothic Medium"/>
              </a:rPr>
              <a:t>Savings</a:t>
            </a:r>
            <a:endParaRPr lang="en-US" sz="2000" dirty="0">
              <a:latin typeface="Franklin Gothic Medium"/>
              <a:cs typeface="Franklin Gothic Medium"/>
            </a:endParaRPr>
          </a:p>
        </p:txBody>
      </p:sp>
      <p:sp>
        <p:nvSpPr>
          <p:cNvPr id="3" name="Rectangle 2"/>
          <p:cNvSpPr/>
          <p:nvPr/>
        </p:nvSpPr>
        <p:spPr>
          <a:xfrm>
            <a:off x="1380245" y="2751748"/>
            <a:ext cx="1123411" cy="284945"/>
          </a:xfrm>
          <a:prstGeom prst="rect">
            <a:avLst/>
          </a:prstGeom>
          <a:solidFill>
            <a:schemeClr val="accent4">
              <a:lumMod val="50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Franklin Gothic Book"/>
                <a:cs typeface="Franklin Gothic Book"/>
              </a:rPr>
              <a:t>$74</a:t>
            </a:r>
            <a:endParaRPr lang="en-US" sz="2000" dirty="0">
              <a:latin typeface="Franklin Gothic Book"/>
              <a:cs typeface="Franklin Gothic Book"/>
            </a:endParaRPr>
          </a:p>
        </p:txBody>
      </p:sp>
      <p:sp>
        <p:nvSpPr>
          <p:cNvPr id="18" name="Rectangle 17"/>
          <p:cNvSpPr/>
          <p:nvPr/>
        </p:nvSpPr>
        <p:spPr>
          <a:xfrm>
            <a:off x="1380245" y="2320261"/>
            <a:ext cx="1123411" cy="429203"/>
          </a:xfrm>
          <a:prstGeom prst="rect">
            <a:avLst/>
          </a:prstGeom>
          <a:solidFill>
            <a:schemeClr val="accent4">
              <a:lumMod val="75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Franklin Gothic Book"/>
                <a:cs typeface="Franklin Gothic Book"/>
              </a:rPr>
              <a:t>$110</a:t>
            </a:r>
            <a:endParaRPr lang="en-US" sz="2000" dirty="0">
              <a:latin typeface="Franklin Gothic Book"/>
              <a:cs typeface="Franklin Gothic Book"/>
            </a:endParaRPr>
          </a:p>
        </p:txBody>
      </p:sp>
      <p:sp>
        <p:nvSpPr>
          <p:cNvPr id="19" name="Rectangle 18"/>
          <p:cNvSpPr/>
          <p:nvPr/>
        </p:nvSpPr>
        <p:spPr>
          <a:xfrm>
            <a:off x="1380245" y="1725950"/>
            <a:ext cx="1123411" cy="592028"/>
          </a:xfrm>
          <a:prstGeom prst="rect">
            <a:avLst/>
          </a:prstGeom>
          <a:solidFill>
            <a:schemeClr val="accent4">
              <a:lumMod val="60000"/>
              <a:lumOff val="40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latin typeface="Franklin Gothic Book"/>
                <a:cs typeface="Franklin Gothic Book"/>
              </a:rPr>
              <a:t>$142</a:t>
            </a:r>
            <a:endParaRPr lang="en-US" sz="2000" dirty="0">
              <a:solidFill>
                <a:schemeClr val="bg1"/>
              </a:solidFill>
              <a:latin typeface="Franklin Gothic Book"/>
              <a:cs typeface="Franklin Gothic Book"/>
            </a:endParaRPr>
          </a:p>
        </p:txBody>
      </p:sp>
      <p:sp>
        <p:nvSpPr>
          <p:cNvPr id="20" name="Rectangle 19"/>
          <p:cNvSpPr/>
          <p:nvPr/>
        </p:nvSpPr>
        <p:spPr>
          <a:xfrm>
            <a:off x="2485099" y="3058833"/>
            <a:ext cx="1123411" cy="99980"/>
          </a:xfrm>
          <a:prstGeom prst="rect">
            <a:avLst/>
          </a:prstGeom>
          <a:solidFill>
            <a:schemeClr val="accent1">
              <a:lumMod val="50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485099" y="3148387"/>
            <a:ext cx="1123411" cy="629161"/>
          </a:xfrm>
          <a:prstGeom prst="rect">
            <a:avLst/>
          </a:prstGeom>
          <a:solidFill>
            <a:schemeClr val="accent1">
              <a:lumMod val="75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Franklin Gothic Book"/>
                <a:cs typeface="Franklin Gothic Book"/>
              </a:rPr>
              <a:t>$153</a:t>
            </a:r>
            <a:endParaRPr lang="en-US" sz="2000" dirty="0">
              <a:latin typeface="Franklin Gothic Book"/>
              <a:cs typeface="Franklin Gothic Book"/>
            </a:endParaRPr>
          </a:p>
        </p:txBody>
      </p:sp>
      <p:sp>
        <p:nvSpPr>
          <p:cNvPr id="31" name="Rectangle 30"/>
          <p:cNvSpPr/>
          <p:nvPr/>
        </p:nvSpPr>
        <p:spPr>
          <a:xfrm>
            <a:off x="2485099" y="3775264"/>
            <a:ext cx="1123411" cy="734998"/>
          </a:xfrm>
          <a:prstGeom prst="rect">
            <a:avLst/>
          </a:prstGeom>
          <a:solidFill>
            <a:srgbClr val="009B8A"/>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Franklin Gothic Book"/>
                <a:cs typeface="Franklin Gothic Book"/>
              </a:rPr>
              <a:t>$178</a:t>
            </a:r>
            <a:endParaRPr lang="en-US" sz="2000" dirty="0">
              <a:latin typeface="Franklin Gothic Book"/>
              <a:cs typeface="Franklin Gothic Book"/>
            </a:endParaRPr>
          </a:p>
        </p:txBody>
      </p:sp>
      <p:sp>
        <p:nvSpPr>
          <p:cNvPr id="32" name="Rectangle 31"/>
          <p:cNvSpPr/>
          <p:nvPr/>
        </p:nvSpPr>
        <p:spPr>
          <a:xfrm>
            <a:off x="2485099" y="4499837"/>
            <a:ext cx="1123411" cy="897823"/>
          </a:xfrm>
          <a:prstGeom prst="rect">
            <a:avLst/>
          </a:prstGeom>
          <a:solidFill>
            <a:srgbClr val="00C5AF"/>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3300"/>
                </a:solidFill>
                <a:latin typeface="Franklin Gothic Book"/>
                <a:cs typeface="Franklin Gothic Book"/>
              </a:rPr>
              <a:t>$215</a:t>
            </a:r>
            <a:endParaRPr lang="en-US" sz="2000" dirty="0">
              <a:solidFill>
                <a:srgbClr val="003300"/>
              </a:solidFill>
              <a:latin typeface="Franklin Gothic Book"/>
              <a:cs typeface="Franklin Gothic Book"/>
            </a:endParaRPr>
          </a:p>
        </p:txBody>
      </p:sp>
      <p:graphicFrame>
        <p:nvGraphicFramePr>
          <p:cNvPr id="4" name="Table 3"/>
          <p:cNvGraphicFramePr>
            <a:graphicFrameLocks noGrp="1"/>
          </p:cNvGraphicFramePr>
          <p:nvPr>
            <p:extLst>
              <p:ext uri="{D42A27DB-BD31-4B8C-83A1-F6EECF244321}">
                <p14:modId xmlns:p14="http://schemas.microsoft.com/office/powerpoint/2010/main" val="644427964"/>
              </p:ext>
            </p:extLst>
          </p:nvPr>
        </p:nvGraphicFramePr>
        <p:xfrm>
          <a:off x="74962" y="2040159"/>
          <a:ext cx="1260107" cy="4082075"/>
        </p:xfrm>
        <a:graphic>
          <a:graphicData uri="http://schemas.openxmlformats.org/drawingml/2006/table">
            <a:tbl>
              <a:tblPr>
                <a:tableStyleId>{5C22544A-7EE6-4342-B048-85BDC9FD1C3A}</a:tableStyleId>
              </a:tblPr>
              <a:tblGrid>
                <a:gridCol w="1260107"/>
              </a:tblGrid>
              <a:tr h="816415">
                <a:tc>
                  <a:txBody>
                    <a:bodyPr/>
                    <a:lstStyle/>
                    <a:p>
                      <a:pPr algn="r"/>
                      <a:r>
                        <a:rPr lang="en-US" sz="2000" dirty="0" smtClean="0">
                          <a:latin typeface="Franklin Gothic Book"/>
                          <a:cs typeface="Franklin Gothic Book"/>
                        </a:rPr>
                        <a:t>$200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16415">
                <a:tc>
                  <a:txBody>
                    <a:bodyPr/>
                    <a:lstStyle/>
                    <a:p>
                      <a:pPr algn="r"/>
                      <a:r>
                        <a:rPr lang="en-US" sz="2000" dirty="0" smtClean="0">
                          <a:latin typeface="Franklin Gothic Book"/>
                          <a:cs typeface="Franklin Gothic Book"/>
                        </a:rPr>
                        <a:t>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16415">
                <a:tc>
                  <a:txBody>
                    <a:bodyPr/>
                    <a:lstStyle/>
                    <a:p>
                      <a:pPr algn="r"/>
                      <a:r>
                        <a:rPr lang="en-US" sz="2000" dirty="0" smtClean="0">
                          <a:latin typeface="Franklin Gothic Book"/>
                          <a:cs typeface="Franklin Gothic Book"/>
                        </a:rPr>
                        <a:t>-$200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16415">
                <a:tc>
                  <a:txBody>
                    <a:bodyPr/>
                    <a:lstStyle/>
                    <a:p>
                      <a:pPr algn="r"/>
                      <a:r>
                        <a:rPr lang="en-US" sz="2000" dirty="0" smtClean="0">
                          <a:latin typeface="Franklin Gothic Book"/>
                          <a:cs typeface="Franklin Gothic Book"/>
                        </a:rPr>
                        <a:t>-$400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16415">
                <a:tc>
                  <a:txBody>
                    <a:bodyPr/>
                    <a:lstStyle/>
                    <a:p>
                      <a:pPr algn="r"/>
                      <a:r>
                        <a:rPr lang="en-US" sz="2000" dirty="0" smtClean="0">
                          <a:latin typeface="Franklin Gothic Book"/>
                          <a:cs typeface="Franklin Gothic Book"/>
                        </a:rPr>
                        <a:t>-$600</a:t>
                      </a:r>
                      <a:endParaRPr lang="en-US" sz="2000" dirty="0">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22" name="Straight Connector 21"/>
          <p:cNvCxnSpPr/>
          <p:nvPr/>
        </p:nvCxnSpPr>
        <p:spPr>
          <a:xfrm flipV="1">
            <a:off x="1347867" y="3044835"/>
            <a:ext cx="2300499" cy="15892"/>
          </a:xfrm>
          <a:prstGeom prst="line">
            <a:avLst/>
          </a:prstGeom>
          <a:ln w="38100" cmpd="sng">
            <a:solidFill>
              <a:schemeClr val="bg1">
                <a:lumMod val="10000"/>
              </a:schemeClr>
            </a:solidFill>
          </a:ln>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flipV="1">
            <a:off x="1352973" y="1718132"/>
            <a:ext cx="0" cy="3809769"/>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Autofit/>
          </a:bodyPr>
          <a:lstStyle/>
          <a:p>
            <a:r>
              <a:rPr lang="en-US" sz="2400" dirty="0" smtClean="0"/>
              <a:t>HR 676 “Medicare for All”</a:t>
            </a:r>
            <a:br>
              <a:rPr lang="en-US" sz="2400" dirty="0" smtClean="0"/>
            </a:br>
            <a:r>
              <a:rPr lang="en-US" sz="4000" dirty="0" smtClean="0"/>
              <a:t>Covers Everyone </a:t>
            </a:r>
            <a:r>
              <a:rPr lang="en-US" sz="4000" dirty="0"/>
              <a:t>a</a:t>
            </a:r>
            <a:r>
              <a:rPr lang="en-US" sz="4000" dirty="0" smtClean="0"/>
              <a:t>nd Spends Less</a:t>
            </a:r>
            <a:endParaRPr lang="en-US" sz="4000" dirty="0"/>
          </a:p>
        </p:txBody>
      </p:sp>
    </p:spTree>
    <p:extLst>
      <p:ext uri="{BB962C8B-B14F-4D97-AF65-F5344CB8AC3E}">
        <p14:creationId xmlns:p14="http://schemas.microsoft.com/office/powerpoint/2010/main" val="2742311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childTnLst>
                          </p:cTn>
                        </p:par>
                        <p:par>
                          <p:cTn id="42" fill="hold">
                            <p:stCondLst>
                              <p:cond delay="100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par>
                          <p:cTn id="51" fill="hold">
                            <p:stCondLst>
                              <p:cond delay="500"/>
                            </p:stCondLst>
                            <p:childTnLst>
                              <p:par>
                                <p:cTn id="52" presetID="22" presetClass="entr" presetSubtype="1"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up)">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5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childTnLst>
                          </p:cTn>
                        </p:par>
                        <p:par>
                          <p:cTn id="69" fill="hold">
                            <p:stCondLst>
                              <p:cond delay="500"/>
                            </p:stCondLst>
                            <p:childTnLst>
                              <p:par>
                                <p:cTn id="70" presetID="22" presetClass="entr" presetSubtype="1" fill="hold" grpId="0" nodeType="after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wipe(up)">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P spid="23" grpId="0"/>
      <p:bldP spid="24" grpId="0"/>
      <p:bldP spid="25" grpId="0"/>
      <p:bldP spid="26" grpId="0"/>
      <p:bldP spid="27" grpId="0"/>
      <p:bldP spid="29" grpId="0"/>
      <p:bldP spid="3" grpId="0" animBg="1"/>
      <p:bldP spid="18" grpId="0" animBg="1"/>
      <p:bldP spid="19" grpId="0" animBg="1"/>
      <p:bldP spid="20" grpId="0" animBg="1"/>
      <p:bldP spid="30" grpId="0" animBg="1"/>
      <p:bldP spid="31" grpId="0" animBg="1"/>
      <p:bldP spid="3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6307754"/>
            <a:ext cx="4495739" cy="276999"/>
          </a:xfrm>
          <a:prstGeom prst="rect">
            <a:avLst/>
          </a:prstGeom>
          <a:noFill/>
        </p:spPr>
        <p:txBody>
          <a:bodyPr wrap="square" rtlCol="0" anchor="ctr">
            <a:spAutoFit/>
          </a:bodyPr>
          <a:lstStyle/>
          <a:p>
            <a:r>
              <a:rPr lang="en-US" sz="1200" dirty="0" smtClean="0">
                <a:solidFill>
                  <a:schemeClr val="bg1"/>
                </a:solidFill>
                <a:latin typeface="Franklin Gothic Book"/>
                <a:cs typeface="Franklin Gothic Book"/>
              </a:rPr>
              <a:t>Friedman, G. Dollars &amp; Sense. March/April 2012</a:t>
            </a:r>
            <a:endParaRPr lang="en-US" sz="1200" dirty="0">
              <a:solidFill>
                <a:schemeClr val="bg1"/>
              </a:solidFill>
              <a:latin typeface="Franklin Gothic Book"/>
              <a:cs typeface="Franklin Gothic Book"/>
            </a:endParaRPr>
          </a:p>
        </p:txBody>
      </p:sp>
      <p:sp useBgFill="1">
        <p:nvSpPr>
          <p:cNvPr id="10" name="Rectangle 9"/>
          <p:cNvSpPr/>
          <p:nvPr/>
        </p:nvSpPr>
        <p:spPr>
          <a:xfrm>
            <a:off x="594268" y="1001375"/>
            <a:ext cx="914400" cy="678303"/>
          </a:xfrm>
          <a:prstGeom prst="rect">
            <a:avLst/>
          </a:prstGeom>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380245" y="1725950"/>
            <a:ext cx="1123411" cy="1310743"/>
          </a:xfrm>
          <a:prstGeom prst="rect">
            <a:avLst/>
          </a:prstGeom>
          <a:solidFill>
            <a:schemeClr val="accent4">
              <a:lumMod val="75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EBF1DD"/>
                </a:solidFill>
                <a:latin typeface="Franklin Gothic Book"/>
                <a:cs typeface="Franklin Gothic Book"/>
              </a:rPr>
              <a:t>New Costs:</a:t>
            </a:r>
          </a:p>
          <a:p>
            <a:pPr algn="ctr"/>
            <a:r>
              <a:rPr lang="en-US" sz="2000" dirty="0" smtClean="0">
                <a:solidFill>
                  <a:srgbClr val="EBF1DD"/>
                </a:solidFill>
                <a:latin typeface="Franklin Gothic Book"/>
                <a:cs typeface="Franklin Gothic Book"/>
              </a:rPr>
              <a:t>$326 B</a:t>
            </a:r>
            <a:endParaRPr lang="en-US" sz="2000" dirty="0">
              <a:solidFill>
                <a:srgbClr val="EBF1DD"/>
              </a:solidFill>
              <a:latin typeface="Franklin Gothic Book"/>
              <a:cs typeface="Franklin Gothic Book"/>
            </a:endParaRPr>
          </a:p>
        </p:txBody>
      </p:sp>
      <p:sp>
        <p:nvSpPr>
          <p:cNvPr id="36" name="TextBox 35"/>
          <p:cNvSpPr txBox="1"/>
          <p:nvPr/>
        </p:nvSpPr>
        <p:spPr>
          <a:xfrm>
            <a:off x="3736647" y="2458663"/>
            <a:ext cx="4204321" cy="1569660"/>
          </a:xfrm>
          <a:prstGeom prst="rect">
            <a:avLst/>
          </a:prstGeom>
          <a:noFill/>
        </p:spPr>
        <p:txBody>
          <a:bodyPr wrap="none" rtlCol="0">
            <a:spAutoFit/>
          </a:bodyPr>
          <a:lstStyle/>
          <a:p>
            <a:r>
              <a:rPr lang="en-US" sz="3600" dirty="0" smtClean="0">
                <a:latin typeface="Franklin Gothic Book"/>
                <a:cs typeface="Franklin Gothic Book"/>
              </a:rPr>
              <a:t>Net savings: </a:t>
            </a:r>
          </a:p>
          <a:p>
            <a:r>
              <a:rPr lang="en-US" sz="6000" dirty="0" smtClean="0">
                <a:latin typeface="Franklin Gothic Medium" pitchFamily="34" charset="0"/>
              </a:rPr>
              <a:t>$243 Billion</a:t>
            </a:r>
            <a:endParaRPr lang="en-US" sz="6000" dirty="0">
              <a:latin typeface="Franklin Gothic Medium" pitchFamily="34" charset="0"/>
            </a:endParaRPr>
          </a:p>
        </p:txBody>
      </p:sp>
      <p:sp>
        <p:nvSpPr>
          <p:cNvPr id="37" name="TextBox 36"/>
          <p:cNvSpPr txBox="1"/>
          <p:nvPr/>
        </p:nvSpPr>
        <p:spPr>
          <a:xfrm>
            <a:off x="4973945" y="3997361"/>
            <a:ext cx="3647017" cy="1384995"/>
          </a:xfrm>
          <a:prstGeom prst="rect">
            <a:avLst/>
          </a:prstGeom>
          <a:noFill/>
        </p:spPr>
        <p:txBody>
          <a:bodyPr wrap="square" rtlCol="0">
            <a:spAutoFit/>
          </a:bodyPr>
          <a:lstStyle/>
          <a:p>
            <a:pPr algn="ctr"/>
            <a:r>
              <a:rPr lang="en-US" sz="2800" dirty="0" smtClean="0">
                <a:latin typeface="Franklin Gothic Medium" pitchFamily="34" charset="0"/>
              </a:rPr>
              <a:t>Cover everyone </a:t>
            </a:r>
          </a:p>
          <a:p>
            <a:pPr algn="ctr"/>
            <a:r>
              <a:rPr lang="en-US" sz="2800" dirty="0" smtClean="0">
                <a:latin typeface="Franklin Gothic Medium" pitchFamily="34" charset="0"/>
              </a:rPr>
              <a:t>with better benefits and spend less.</a:t>
            </a:r>
            <a:endParaRPr lang="en-US" sz="2800" dirty="0">
              <a:latin typeface="Franklin Gothic Medium" pitchFamily="34" charset="0"/>
            </a:endParaRPr>
          </a:p>
        </p:txBody>
      </p:sp>
      <p:sp>
        <p:nvSpPr>
          <p:cNvPr id="30" name="Rectangle 29"/>
          <p:cNvSpPr/>
          <p:nvPr/>
        </p:nvSpPr>
        <p:spPr>
          <a:xfrm>
            <a:off x="2485099" y="3058833"/>
            <a:ext cx="1123411" cy="2338827"/>
          </a:xfrm>
          <a:prstGeom prst="rect">
            <a:avLst/>
          </a:prstGeom>
          <a:solidFill>
            <a:schemeClr val="accent1">
              <a:lumMod val="75000"/>
            </a:schemeClr>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EBF1DD"/>
                </a:solidFill>
                <a:latin typeface="Franklin Gothic Book"/>
                <a:cs typeface="Franklin Gothic Book"/>
              </a:rPr>
              <a:t>New Savings:</a:t>
            </a:r>
          </a:p>
          <a:p>
            <a:pPr algn="ctr"/>
            <a:r>
              <a:rPr lang="en-US" sz="2000" dirty="0" smtClean="0">
                <a:solidFill>
                  <a:srgbClr val="EBF1DD"/>
                </a:solidFill>
                <a:latin typeface="Franklin Gothic Book"/>
                <a:cs typeface="Franklin Gothic Book"/>
              </a:rPr>
              <a:t>$569 B</a:t>
            </a:r>
            <a:endParaRPr lang="en-US" sz="2000" dirty="0">
              <a:solidFill>
                <a:srgbClr val="EBF1DD"/>
              </a:solidFill>
              <a:latin typeface="Franklin Gothic Book"/>
              <a:cs typeface="Franklin Gothic Book"/>
            </a:endParaRPr>
          </a:p>
        </p:txBody>
      </p:sp>
      <p:sp>
        <p:nvSpPr>
          <p:cNvPr id="2" name="Title 1"/>
          <p:cNvSpPr>
            <a:spLocks noGrp="1"/>
          </p:cNvSpPr>
          <p:nvPr>
            <p:ph type="title"/>
          </p:nvPr>
        </p:nvSpPr>
        <p:spPr/>
        <p:txBody>
          <a:bodyPr>
            <a:noAutofit/>
          </a:bodyPr>
          <a:lstStyle/>
          <a:p>
            <a:r>
              <a:rPr lang="en-US" sz="2400" dirty="0" smtClean="0"/>
              <a:t>HR 676 “Medicare </a:t>
            </a:r>
            <a:r>
              <a:rPr lang="en-US" sz="2400" dirty="0"/>
              <a:t>for </a:t>
            </a:r>
            <a:r>
              <a:rPr lang="en-US" sz="2400" dirty="0" smtClean="0"/>
              <a:t>All”</a:t>
            </a:r>
            <a:r>
              <a:rPr lang="en-US" sz="2400" dirty="0"/>
              <a:t/>
            </a:r>
            <a:br>
              <a:rPr lang="en-US" sz="2400" dirty="0"/>
            </a:br>
            <a:r>
              <a:rPr lang="en-US" sz="4000" dirty="0"/>
              <a:t>Covers Everyone and Spends Less</a:t>
            </a:r>
          </a:p>
        </p:txBody>
      </p:sp>
    </p:spTree>
    <p:extLst>
      <p:ext uri="{BB962C8B-B14F-4D97-AF65-F5344CB8AC3E}">
        <p14:creationId xmlns:p14="http://schemas.microsoft.com/office/powerpoint/2010/main" val="2587178827"/>
      </p:ext>
    </p:extLst>
  </p:cSld>
  <p:clrMapOvr>
    <a:masterClrMapping/>
  </p:clrMapOvr>
  <mc:AlternateContent xmlns:mc="http://schemas.openxmlformats.org/markup-compatibility/2006" xmlns:p14="http://schemas.microsoft.com/office/powerpoint/2010/main">
    <mc:Choice Requires="p14">
      <p:transition spd="slow" p14:dur="1300">
        <p:fad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500"/>
                                  </p:stCondLst>
                                  <p:childTnLst>
                                    <p:animMotion origin="layout" path="M 0.00052 -0.00069 L 0.0066 0.14799 " pathEditMode="relative" rAng="0" ptsTypes="AA">
                                      <p:cBhvr>
                                        <p:cTn id="6" dur="2000" fill="hold"/>
                                        <p:tgtEl>
                                          <p:spTgt spid="33"/>
                                        </p:tgtEl>
                                        <p:attrNameLst>
                                          <p:attrName>ppt_x</p:attrName>
                                          <p:attrName>ppt_y</p:attrName>
                                        </p:attrNameLst>
                                      </p:cBhvr>
                                      <p:rCtr x="295" y="7434"/>
                                    </p:animMotion>
                                  </p:childTnLst>
                                </p:cTn>
                              </p:par>
                              <p:par>
                                <p:cTn id="7" presetID="0" presetClass="path" presetSubtype="0" accel="50000" decel="50000" fill="hold" grpId="0" nodeType="withEffect">
                                  <p:stCondLst>
                                    <p:cond delay="500"/>
                                  </p:stCondLst>
                                  <p:childTnLst>
                                    <p:animMotion origin="layout" path="M 2.4275E-6 -7.0403E-7 L -0.00157 -0.13432 " pathEditMode="relative" rAng="0" ptsTypes="AA">
                                      <p:cBhvr>
                                        <p:cTn id="8" dur="2000" fill="hold"/>
                                        <p:tgtEl>
                                          <p:spTgt spid="30"/>
                                        </p:tgtEl>
                                        <p:attrNameLst>
                                          <p:attrName>ppt_x</p:attrName>
                                          <p:attrName>ppt_y</p:attrName>
                                        </p:attrNameLst>
                                      </p:cBhvr>
                                      <p:rCtr x="-87" y="-6716"/>
                                    </p:animMotion>
                                  </p:childTnLst>
                                </p:cTn>
                              </p:par>
                            </p:childTnLst>
                          </p:cTn>
                        </p:par>
                        <p:par>
                          <p:cTn id="9" fill="hold">
                            <p:stCondLst>
                              <p:cond delay="2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6" grpId="0"/>
      <p:bldP spid="37" grpId="0"/>
      <p:bldP spid="3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Do You Spend on </a:t>
            </a:r>
            <a:br>
              <a:rPr lang="en-US" sz="4000" dirty="0" smtClean="0"/>
            </a:br>
            <a:r>
              <a:rPr lang="en-US" sz="4000" dirty="0" smtClean="0"/>
              <a:t>Health Care Benefits?</a:t>
            </a:r>
            <a:endParaRPr lang="en-US" sz="6600" dirty="0"/>
          </a:p>
        </p:txBody>
      </p:sp>
      <p:sp>
        <p:nvSpPr>
          <p:cNvPr id="19" name="Rectangle 18"/>
          <p:cNvSpPr/>
          <p:nvPr/>
        </p:nvSpPr>
        <p:spPr>
          <a:xfrm>
            <a:off x="4706539"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Single Payer Model</a:t>
            </a:r>
            <a:endParaRPr lang="en-US" sz="3200" dirty="0">
              <a:latin typeface="Franklin Gothic Medium"/>
              <a:cs typeface="Franklin Gothic Medium"/>
            </a:endParaRPr>
          </a:p>
        </p:txBody>
      </p:sp>
      <p:sp>
        <p:nvSpPr>
          <p:cNvPr id="20" name="Rectangle 19"/>
          <p:cNvSpPr/>
          <p:nvPr/>
        </p:nvSpPr>
        <p:spPr>
          <a:xfrm>
            <a:off x="478262" y="1675544"/>
            <a:ext cx="4023360" cy="914400"/>
          </a:xfrm>
          <a:prstGeom prst="rect">
            <a:avLst/>
          </a:prstGeom>
          <a:solidFill>
            <a:srgbClr val="005148"/>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Franklin Gothic Medium"/>
                <a:cs typeface="Franklin Gothic Medium"/>
              </a:rPr>
              <a:t>USA Employers Today</a:t>
            </a:r>
            <a:endParaRPr lang="en-US" sz="3200" i="1" dirty="0" smtClean="0">
              <a:latin typeface="Franklin Gothic Medium"/>
              <a:cs typeface="Franklin Gothic Medium"/>
            </a:endParaRPr>
          </a:p>
        </p:txBody>
      </p:sp>
      <p:sp>
        <p:nvSpPr>
          <p:cNvPr id="9" name="Rectangle 8"/>
          <p:cNvSpPr/>
          <p:nvPr/>
        </p:nvSpPr>
        <p:spPr>
          <a:xfrm>
            <a:off x="478262" y="2580546"/>
            <a:ext cx="4023360" cy="3131419"/>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6600" dirty="0" smtClean="0">
                <a:solidFill>
                  <a:schemeClr val="tx1"/>
                </a:solidFill>
                <a:effectLst>
                  <a:glow rad="63500">
                    <a:schemeClr val="accent4">
                      <a:satMod val="175000"/>
                      <a:alpha val="40000"/>
                    </a:schemeClr>
                  </a:glow>
                </a:effectLst>
                <a:latin typeface="Franklin Gothic Medium"/>
                <a:cs typeface="Franklin Gothic Medium"/>
              </a:rPr>
              <a:t>7 - 12% </a:t>
            </a:r>
          </a:p>
          <a:p>
            <a:pPr algn="ctr">
              <a:lnSpc>
                <a:spcPct val="85000"/>
              </a:lnSpc>
            </a:pPr>
            <a:r>
              <a:rPr lang="en-US" sz="6600" dirty="0" smtClean="0">
                <a:solidFill>
                  <a:schemeClr val="tx1"/>
                </a:solidFill>
                <a:effectLst>
                  <a:glow rad="63500">
                    <a:schemeClr val="accent4">
                      <a:satMod val="175000"/>
                      <a:alpha val="40000"/>
                    </a:schemeClr>
                  </a:glow>
                </a:effectLst>
                <a:latin typeface="Franklin Gothic Medium"/>
                <a:cs typeface="Franklin Gothic Medium"/>
              </a:rPr>
              <a:t>of wages</a:t>
            </a:r>
          </a:p>
        </p:txBody>
      </p:sp>
      <p:sp>
        <p:nvSpPr>
          <p:cNvPr id="4" name="Rectangle 3"/>
          <p:cNvSpPr/>
          <p:nvPr/>
        </p:nvSpPr>
        <p:spPr>
          <a:xfrm>
            <a:off x="4706539" y="2575573"/>
            <a:ext cx="4010619" cy="3136392"/>
          </a:xfrm>
          <a:prstGeom prst="rect">
            <a:avLst/>
          </a:prstGeom>
          <a:solidFill>
            <a:srgbClr val="EBF1DD"/>
          </a:solidFill>
          <a:ln w="9525" cmpd="sng">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6000" dirty="0" smtClean="0">
                <a:solidFill>
                  <a:srgbClr val="003300"/>
                </a:solidFill>
                <a:effectLst>
                  <a:glow rad="139700">
                    <a:schemeClr val="accent5">
                      <a:satMod val="175000"/>
                      <a:alpha val="40000"/>
                    </a:schemeClr>
                  </a:glow>
                </a:effectLst>
                <a:latin typeface="Franklin Gothic Medium"/>
                <a:cs typeface="Franklin Gothic Medium"/>
              </a:rPr>
              <a:t>3.3% tax on wages </a:t>
            </a:r>
            <a:endParaRPr lang="en-US" sz="6000" dirty="0">
              <a:solidFill>
                <a:srgbClr val="003300"/>
              </a:solidFill>
              <a:effectLst>
                <a:glow rad="139700">
                  <a:schemeClr val="accent5">
                    <a:satMod val="175000"/>
                    <a:alpha val="40000"/>
                  </a:schemeClr>
                </a:glow>
              </a:effectLst>
              <a:latin typeface="Franklin Gothic Medium"/>
              <a:cs typeface="Franklin Gothic Medium"/>
            </a:endParaRPr>
          </a:p>
        </p:txBody>
      </p:sp>
      <p:sp>
        <p:nvSpPr>
          <p:cNvPr id="3" name="TextBox 2"/>
          <p:cNvSpPr txBox="1"/>
          <p:nvPr/>
        </p:nvSpPr>
        <p:spPr>
          <a:xfrm>
            <a:off x="0" y="6192799"/>
            <a:ext cx="3339376" cy="523220"/>
          </a:xfrm>
          <a:prstGeom prst="rect">
            <a:avLst/>
          </a:prstGeom>
          <a:noFill/>
        </p:spPr>
        <p:txBody>
          <a:bodyPr wrap="none" rtlCol="0">
            <a:spAutoFit/>
          </a:bodyPr>
          <a:lstStyle/>
          <a:p>
            <a:r>
              <a:rPr lang="en-US" sz="1400" dirty="0" smtClean="0">
                <a:solidFill>
                  <a:schemeClr val="bg1"/>
                </a:solidFill>
                <a:latin typeface="Franklin Gothic Book"/>
                <a:cs typeface="Franklin Gothic Book"/>
              </a:rPr>
              <a:t>Bureau of Labor Statistics</a:t>
            </a:r>
          </a:p>
          <a:p>
            <a:r>
              <a:rPr lang="en-US" sz="1400" dirty="0" smtClean="0">
                <a:solidFill>
                  <a:schemeClr val="bg1"/>
                </a:solidFill>
                <a:latin typeface="Franklin Gothic Book"/>
                <a:cs typeface="Franklin Gothic Book"/>
              </a:rPr>
              <a:t>Business Health Coalition for Single Payer</a:t>
            </a:r>
            <a:endParaRPr lang="en-US" sz="1400" dirty="0">
              <a:solidFill>
                <a:schemeClr val="bg1"/>
              </a:solidFill>
              <a:latin typeface="Franklin Gothic Book"/>
              <a:cs typeface="Franklin Gothic Book"/>
            </a:endParaRPr>
          </a:p>
        </p:txBody>
      </p:sp>
    </p:spTree>
    <p:extLst>
      <p:ext uri="{BB962C8B-B14F-4D97-AF65-F5344CB8AC3E}">
        <p14:creationId xmlns:p14="http://schemas.microsoft.com/office/powerpoint/2010/main" val="32662680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9" grpId="0" animBg="1"/>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90000"/>
              </a:lnSpc>
            </a:pPr>
            <a:r>
              <a:rPr lang="en-US" sz="2700" dirty="0" smtClean="0"/>
              <a:t>8 Ways that Single Payer </a:t>
            </a:r>
            <a:br>
              <a:rPr lang="en-US" sz="2700" dirty="0" smtClean="0"/>
            </a:br>
            <a:r>
              <a:rPr lang="en-US" dirty="0" smtClean="0"/>
              <a:t>Strengthens American Businesses</a:t>
            </a:r>
            <a:endParaRPr lang="en-US" dirty="0"/>
          </a:p>
        </p:txBody>
      </p:sp>
      <p:graphicFrame>
        <p:nvGraphicFramePr>
          <p:cNvPr id="6" name="Diagram 5"/>
          <p:cNvGraphicFramePr/>
          <p:nvPr>
            <p:extLst>
              <p:ext uri="{D42A27DB-BD31-4B8C-83A1-F6EECF244321}">
                <p14:modId xmlns:p14="http://schemas.microsoft.com/office/powerpoint/2010/main" val="2769098786"/>
              </p:ext>
            </p:extLst>
          </p:nvPr>
        </p:nvGraphicFramePr>
        <p:xfrm>
          <a:off x="384971" y="1523999"/>
          <a:ext cx="8374059" cy="4826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2114017" y="5235469"/>
            <a:ext cx="4915967" cy="975842"/>
          </a:xfrm>
          <a:prstGeom prst="rect">
            <a:avLst/>
          </a:prstGeom>
          <a:solidFill>
            <a:srgbClr val="005148"/>
          </a:solidFill>
          <a:ln w="9525"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a:solidFill>
                  <a:srgbClr val="EBF1DD"/>
                </a:solidFill>
                <a:latin typeface="Franklin Gothic Medium"/>
                <a:cs typeface="Franklin Gothic Medium"/>
              </a:rPr>
              <a:t>Level the global playing field </a:t>
            </a:r>
          </a:p>
          <a:p>
            <a:pPr algn="ctr" defTabSz="914400"/>
            <a:r>
              <a:rPr lang="en-US" sz="2800" dirty="0">
                <a:solidFill>
                  <a:srgbClr val="EBF1DD"/>
                </a:solidFill>
                <a:latin typeface="Franklin Gothic Medium"/>
                <a:cs typeface="Franklin Gothic Medium"/>
              </a:rPr>
              <a:t>for business</a:t>
            </a:r>
          </a:p>
        </p:txBody>
      </p:sp>
    </p:spTree>
    <p:extLst>
      <p:ext uri="{BB962C8B-B14F-4D97-AF65-F5344CB8AC3E}">
        <p14:creationId xmlns:p14="http://schemas.microsoft.com/office/powerpoint/2010/main" val="36114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59140BA-6101-D24A-87F1-197E1E93C8B1}"/>
                                            </p:graphicEl>
                                          </p:spTgt>
                                        </p:tgtEl>
                                        <p:attrNameLst>
                                          <p:attrName>style.visibility</p:attrName>
                                        </p:attrNameLst>
                                      </p:cBhvr>
                                      <p:to>
                                        <p:strVal val="visible"/>
                                      </p:to>
                                    </p:set>
                                    <p:animEffect transition="in" filter="fade">
                                      <p:cBhvr>
                                        <p:cTn id="7" dur="500"/>
                                        <p:tgtEl>
                                          <p:spTgt spid="6">
                                            <p:graphicEl>
                                              <a:dgm id="{E59140BA-6101-D24A-87F1-197E1E93C8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04BBB2E-68D2-B641-81DE-9B68977B59DF}"/>
                                            </p:graphicEl>
                                          </p:spTgt>
                                        </p:tgtEl>
                                        <p:attrNameLst>
                                          <p:attrName>style.visibility</p:attrName>
                                        </p:attrNameLst>
                                      </p:cBhvr>
                                      <p:to>
                                        <p:strVal val="visible"/>
                                      </p:to>
                                    </p:set>
                                    <p:animEffect transition="in" filter="fade">
                                      <p:cBhvr>
                                        <p:cTn id="12" dur="500"/>
                                        <p:tgtEl>
                                          <p:spTgt spid="6">
                                            <p:graphicEl>
                                              <a:dgm id="{004BBB2E-68D2-B641-81DE-9B68977B59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0964E91F-EDAD-C94B-8DB1-69B9A612B28E}"/>
                                            </p:graphicEl>
                                          </p:spTgt>
                                        </p:tgtEl>
                                        <p:attrNameLst>
                                          <p:attrName>style.visibility</p:attrName>
                                        </p:attrNameLst>
                                      </p:cBhvr>
                                      <p:to>
                                        <p:strVal val="visible"/>
                                      </p:to>
                                    </p:set>
                                    <p:animEffect transition="in" filter="fade">
                                      <p:cBhvr>
                                        <p:cTn id="17" dur="500"/>
                                        <p:tgtEl>
                                          <p:spTgt spid="6">
                                            <p:graphicEl>
                                              <a:dgm id="{0964E91F-EDAD-C94B-8DB1-69B9A612B28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054A906F-9606-0A4B-93D8-D7689571F057}"/>
                                            </p:graphicEl>
                                          </p:spTgt>
                                        </p:tgtEl>
                                        <p:attrNameLst>
                                          <p:attrName>style.visibility</p:attrName>
                                        </p:attrNameLst>
                                      </p:cBhvr>
                                      <p:to>
                                        <p:strVal val="visible"/>
                                      </p:to>
                                    </p:set>
                                    <p:animEffect transition="in" filter="fade">
                                      <p:cBhvr>
                                        <p:cTn id="22" dur="500"/>
                                        <p:tgtEl>
                                          <p:spTgt spid="6">
                                            <p:graphicEl>
                                              <a:dgm id="{054A906F-9606-0A4B-93D8-D7689571F05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1654" y="1589617"/>
            <a:ext cx="6919563" cy="3637076"/>
          </a:xfrm>
          <a:prstGeom prst="rect">
            <a:avLst/>
          </a:prstGeom>
          <a:solidFill>
            <a:srgbClr val="EBF1DD"/>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Health Costs: USA </a:t>
            </a:r>
            <a:r>
              <a:rPr lang="en-US" dirty="0" err="1" smtClean="0"/>
              <a:t>vs</a:t>
            </a:r>
            <a:r>
              <a:rPr lang="en-US" dirty="0" smtClean="0"/>
              <a:t> Canada</a:t>
            </a:r>
            <a:endParaRPr lang="en-US" dirty="0"/>
          </a:p>
        </p:txBody>
      </p:sp>
      <p:sp>
        <p:nvSpPr>
          <p:cNvPr id="4" name="TextBox 3"/>
          <p:cNvSpPr txBox="1"/>
          <p:nvPr/>
        </p:nvSpPr>
        <p:spPr>
          <a:xfrm>
            <a:off x="0" y="6130137"/>
            <a:ext cx="4471261" cy="584776"/>
          </a:xfrm>
          <a:prstGeom prst="rect">
            <a:avLst/>
          </a:prstGeom>
          <a:noFill/>
        </p:spPr>
        <p:txBody>
          <a:bodyPr wrap="square" rtlCol="0" anchor="ctr">
            <a:spAutoFit/>
          </a:bodyPr>
          <a:lstStyle/>
          <a:p>
            <a:r>
              <a:rPr lang="en-US" sz="1600" dirty="0" smtClean="0">
                <a:solidFill>
                  <a:srgbClr val="292934"/>
                </a:solidFill>
                <a:latin typeface="Franklin Gothic Book" pitchFamily="34" charset="0"/>
              </a:rPr>
              <a:t>Source: Statistics Canada, Canadian Institute for Health Info, and NCHS/Commerce Dept.</a:t>
            </a:r>
          </a:p>
        </p:txBody>
      </p:sp>
      <p:sp>
        <p:nvSpPr>
          <p:cNvPr id="3" name="TextBox 2"/>
          <p:cNvSpPr txBox="1"/>
          <p:nvPr/>
        </p:nvSpPr>
        <p:spPr>
          <a:xfrm>
            <a:off x="0" y="2035315"/>
            <a:ext cx="1171092" cy="1015663"/>
          </a:xfrm>
          <a:prstGeom prst="rect">
            <a:avLst/>
          </a:prstGeom>
          <a:noFill/>
        </p:spPr>
        <p:txBody>
          <a:bodyPr wrap="square" rtlCol="0">
            <a:spAutoFit/>
          </a:bodyPr>
          <a:lstStyle/>
          <a:p>
            <a:r>
              <a:rPr lang="en-US" sz="2000" dirty="0" smtClean="0">
                <a:latin typeface="Franklin Gothic Book"/>
                <a:cs typeface="Franklin Gothic Book"/>
              </a:rPr>
              <a:t>Health costs % of GDP</a:t>
            </a:r>
            <a:endParaRPr lang="en-US" sz="2000" dirty="0">
              <a:latin typeface="Franklin Gothic Book"/>
              <a:cs typeface="Franklin Gothic Book"/>
            </a:endParaRPr>
          </a:p>
        </p:txBody>
      </p:sp>
      <p:graphicFrame>
        <p:nvGraphicFramePr>
          <p:cNvPr id="6" name="Table 5"/>
          <p:cNvGraphicFramePr>
            <a:graphicFrameLocks noGrp="1"/>
          </p:cNvGraphicFramePr>
          <p:nvPr>
            <p:extLst>
              <p:ext uri="{D42A27DB-BD31-4B8C-83A1-F6EECF244321}">
                <p14:modId xmlns:p14="http://schemas.microsoft.com/office/powerpoint/2010/main" val="2345318077"/>
              </p:ext>
            </p:extLst>
          </p:nvPr>
        </p:nvGraphicFramePr>
        <p:xfrm>
          <a:off x="1074571" y="1383124"/>
          <a:ext cx="708238" cy="4166776"/>
        </p:xfrm>
        <a:graphic>
          <a:graphicData uri="http://schemas.openxmlformats.org/drawingml/2006/table">
            <a:tbl>
              <a:tblPr>
                <a:tableStyleId>{5C22544A-7EE6-4342-B048-85BDC9FD1C3A}</a:tableStyleId>
              </a:tblPr>
              <a:tblGrid>
                <a:gridCol w="708238"/>
              </a:tblGrid>
              <a:tr h="520847">
                <a:tc>
                  <a:txBody>
                    <a:bodyPr/>
                    <a:lstStyle/>
                    <a:p>
                      <a:pPr algn="r"/>
                      <a:r>
                        <a:rPr lang="en-US" sz="2000" dirty="0" smtClean="0">
                          <a:solidFill>
                            <a:schemeClr val="tx1"/>
                          </a:solidFill>
                          <a:latin typeface="Franklin Gothic Book"/>
                          <a:cs typeface="Franklin Gothic Book"/>
                        </a:rPr>
                        <a:t>19%</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17%</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15%</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13%</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11%</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9%</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7%</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0847">
                <a:tc>
                  <a:txBody>
                    <a:bodyPr/>
                    <a:lstStyle/>
                    <a:p>
                      <a:pPr algn="r"/>
                      <a:r>
                        <a:rPr lang="en-US" sz="2000" dirty="0" smtClean="0">
                          <a:solidFill>
                            <a:schemeClr val="tx1"/>
                          </a:solidFill>
                          <a:latin typeface="Franklin Gothic Book"/>
                          <a:cs typeface="Franklin Gothic Book"/>
                        </a:rPr>
                        <a:t>5%</a:t>
                      </a:r>
                      <a:endParaRPr lang="en-US" sz="2000" dirty="0">
                        <a:solidFill>
                          <a:schemeClr val="tx1"/>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39127081"/>
              </p:ext>
            </p:extLst>
          </p:nvPr>
        </p:nvGraphicFramePr>
        <p:xfrm>
          <a:off x="1840152" y="1580734"/>
          <a:ext cx="6914287" cy="3621212"/>
        </p:xfrm>
        <a:graphic>
          <a:graphicData uri="http://schemas.openxmlformats.org/drawingml/2006/table">
            <a:tbl>
              <a:tblPr firstRow="1" bandRow="1">
                <a:tableStyleId>{5C22544A-7EE6-4342-B048-85BDC9FD1C3A}</a:tableStyleId>
              </a:tblPr>
              <a:tblGrid>
                <a:gridCol w="6914287"/>
              </a:tblGrid>
              <a:tr h="517316">
                <a:tc>
                  <a:txBody>
                    <a:bodyPr/>
                    <a:lstStyle/>
                    <a:p>
                      <a:endParaRPr lang="en-US" dirty="0"/>
                    </a:p>
                  </a:txBody>
                  <a:tcPr>
                    <a:lnL w="12700" cmpd="sng">
                      <a:noFill/>
                    </a:lnL>
                    <a:lnR w="12700" cmpd="sng">
                      <a:noFill/>
                    </a:lnR>
                    <a:lnT w="12700" cmpd="sng">
                      <a:noFill/>
                    </a:lnT>
                    <a:lnB w="1270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noFill/>
                  </a:tcPr>
                </a:tc>
              </a:tr>
              <a:tr h="517316">
                <a:tc>
                  <a:txBody>
                    <a:bodyPr/>
                    <a:lstStyle/>
                    <a:p>
                      <a:endParaRPr lang="en-US" dirty="0"/>
                    </a:p>
                  </a:txBody>
                  <a:tcPr>
                    <a:lnL w="12700" cmpd="sng">
                      <a:noFill/>
                    </a:lnL>
                    <a:lnR w="12700" cmpd="sng">
                      <a:noFill/>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noFill/>
                  </a:tcPr>
                </a:tc>
              </a:tr>
              <a:tr h="517316">
                <a:tc>
                  <a:txBody>
                    <a:bodyPr/>
                    <a:lstStyle/>
                    <a:p>
                      <a:endParaRPr lang="en-US" dirty="0"/>
                    </a:p>
                  </a:txBody>
                  <a:tcPr>
                    <a:lnL w="12700" cmpd="sng">
                      <a:noFill/>
                    </a:lnL>
                    <a:lnR w="12700" cmpd="sng">
                      <a:noFill/>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noFill/>
                  </a:tcPr>
                </a:tc>
              </a:tr>
              <a:tr h="517316">
                <a:tc>
                  <a:txBody>
                    <a:bodyPr/>
                    <a:lstStyle/>
                    <a:p>
                      <a:endParaRPr lang="en-US" dirty="0"/>
                    </a:p>
                  </a:txBody>
                  <a:tcPr>
                    <a:lnL w="12700" cmpd="sng">
                      <a:noFill/>
                    </a:lnL>
                    <a:lnR w="12700" cmpd="sng">
                      <a:noFill/>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noFill/>
                  </a:tcPr>
                </a:tc>
              </a:tr>
              <a:tr h="517316">
                <a:tc>
                  <a:txBody>
                    <a:bodyPr/>
                    <a:lstStyle/>
                    <a:p>
                      <a:endParaRPr lang="en-US" dirty="0"/>
                    </a:p>
                  </a:txBody>
                  <a:tcPr>
                    <a:lnL w="12700" cmpd="sng">
                      <a:noFill/>
                    </a:lnL>
                    <a:lnR w="12700" cmpd="sng">
                      <a:noFill/>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noFill/>
                  </a:tcPr>
                </a:tc>
              </a:tr>
              <a:tr h="517316">
                <a:tc>
                  <a:txBody>
                    <a:bodyPr/>
                    <a:lstStyle/>
                    <a:p>
                      <a:endParaRPr lang="en-US"/>
                    </a:p>
                  </a:txBody>
                  <a:tcPr>
                    <a:lnL w="12700" cmpd="sng">
                      <a:noFill/>
                    </a:lnL>
                    <a:lnR w="12700" cmpd="sng">
                      <a:noFill/>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noFill/>
                  </a:tcPr>
                </a:tc>
              </a:tr>
              <a:tr h="517316">
                <a:tc>
                  <a:txBody>
                    <a:bodyPr/>
                    <a:lstStyle/>
                    <a:p>
                      <a:endParaRPr lang="en-US" dirty="0"/>
                    </a:p>
                  </a:txBody>
                  <a:tcPr>
                    <a:lnL w="12700" cmpd="sng">
                      <a:noFill/>
                    </a:lnL>
                    <a:lnR w="12700" cmpd="sng">
                      <a:noFill/>
                    </a:lnR>
                    <a:lnT w="12700" cap="flat" cmpd="sng" algn="ctr">
                      <a:solidFill>
                        <a:scrgbClr r="0" g="0" b="0"/>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0" name="Freeform 9"/>
          <p:cNvSpPr/>
          <p:nvPr/>
        </p:nvSpPr>
        <p:spPr>
          <a:xfrm>
            <a:off x="3251833" y="1754008"/>
            <a:ext cx="5495929" cy="3001176"/>
          </a:xfrm>
          <a:custGeom>
            <a:avLst/>
            <a:gdLst>
              <a:gd name="connsiteX0" fmla="*/ 0 w 5489959"/>
              <a:gd name="connsiteY0" fmla="*/ 2841720 h 2841720"/>
              <a:gd name="connsiteX1" fmla="*/ 176544 w 5489959"/>
              <a:gd name="connsiteY1" fmla="*/ 2813246 h 2841720"/>
              <a:gd name="connsiteX2" fmla="*/ 176544 w 5489959"/>
              <a:gd name="connsiteY2" fmla="*/ 2813246 h 2841720"/>
              <a:gd name="connsiteX3" fmla="*/ 626447 w 5489959"/>
              <a:gd name="connsiteY3" fmla="*/ 2579758 h 2841720"/>
              <a:gd name="connsiteX4" fmla="*/ 985231 w 5489959"/>
              <a:gd name="connsiteY4" fmla="*/ 2551284 h 2841720"/>
              <a:gd name="connsiteX5" fmla="*/ 1087741 w 5489959"/>
              <a:gd name="connsiteY5" fmla="*/ 2408913 h 2841720"/>
              <a:gd name="connsiteX6" fmla="*/ 1201640 w 5489959"/>
              <a:gd name="connsiteY6" fmla="*/ 2340575 h 2841720"/>
              <a:gd name="connsiteX7" fmla="*/ 1520559 w 5489959"/>
              <a:gd name="connsiteY7" fmla="*/ 2055834 h 2841720"/>
              <a:gd name="connsiteX8" fmla="*/ 1623069 w 5489959"/>
              <a:gd name="connsiteY8" fmla="*/ 2084308 h 2841720"/>
              <a:gd name="connsiteX9" fmla="*/ 1748358 w 5489959"/>
              <a:gd name="connsiteY9" fmla="*/ 2027360 h 2841720"/>
              <a:gd name="connsiteX10" fmla="*/ 1850868 w 5489959"/>
              <a:gd name="connsiteY10" fmla="*/ 2015970 h 2841720"/>
              <a:gd name="connsiteX11" fmla="*/ 2164092 w 5489959"/>
              <a:gd name="connsiteY11" fmla="*/ 1810956 h 2841720"/>
              <a:gd name="connsiteX12" fmla="*/ 2500095 w 5489959"/>
              <a:gd name="connsiteY12" fmla="*/ 1497740 h 2841720"/>
              <a:gd name="connsiteX13" fmla="*/ 2579825 w 5489959"/>
              <a:gd name="connsiteY13" fmla="*/ 1315506 h 2841720"/>
              <a:gd name="connsiteX14" fmla="*/ 2767759 w 5489959"/>
              <a:gd name="connsiteY14" fmla="*/ 1190220 h 2841720"/>
              <a:gd name="connsiteX15" fmla="*/ 2944304 w 5489959"/>
              <a:gd name="connsiteY15" fmla="*/ 1156051 h 2841720"/>
              <a:gd name="connsiteX16" fmla="*/ 3046813 w 5489959"/>
              <a:gd name="connsiteY16" fmla="*/ 1161745 h 2841720"/>
              <a:gd name="connsiteX17" fmla="*/ 3291697 w 5489959"/>
              <a:gd name="connsiteY17" fmla="*/ 1218694 h 2841720"/>
              <a:gd name="connsiteX18" fmla="*/ 3468242 w 5489959"/>
              <a:gd name="connsiteY18" fmla="*/ 1207304 h 2841720"/>
              <a:gd name="connsiteX19" fmla="*/ 3576446 w 5489959"/>
              <a:gd name="connsiteY19" fmla="*/ 1212999 h 2841720"/>
              <a:gd name="connsiteX20" fmla="*/ 3923840 w 5489959"/>
              <a:gd name="connsiteY20" fmla="*/ 837140 h 2841720"/>
              <a:gd name="connsiteX21" fmla="*/ 4009265 w 5489959"/>
              <a:gd name="connsiteY21" fmla="*/ 757412 h 2841720"/>
              <a:gd name="connsiteX22" fmla="*/ 4049130 w 5489959"/>
              <a:gd name="connsiteY22" fmla="*/ 649211 h 2841720"/>
              <a:gd name="connsiteX23" fmla="*/ 4322488 w 5489959"/>
              <a:gd name="connsiteY23" fmla="*/ 626431 h 2841720"/>
              <a:gd name="connsiteX24" fmla="*/ 4419303 w 5489959"/>
              <a:gd name="connsiteY24" fmla="*/ 575178 h 2841720"/>
              <a:gd name="connsiteX25" fmla="*/ 4630017 w 5489959"/>
              <a:gd name="connsiteY25" fmla="*/ 495450 h 2841720"/>
              <a:gd name="connsiteX26" fmla="*/ 4880596 w 5489959"/>
              <a:gd name="connsiteY26" fmla="*/ 125286 h 2841720"/>
              <a:gd name="connsiteX27" fmla="*/ 5273550 w 5489959"/>
              <a:gd name="connsiteY27" fmla="*/ 85422 h 2841720"/>
              <a:gd name="connsiteX28" fmla="*/ 5484264 w 5489959"/>
              <a:gd name="connsiteY28" fmla="*/ 0 h 2841720"/>
              <a:gd name="connsiteX29" fmla="*/ 5489959 w 5489959"/>
              <a:gd name="connsiteY29" fmla="*/ 1902073 h 2841720"/>
              <a:gd name="connsiteX30" fmla="*/ 5313415 w 5489959"/>
              <a:gd name="connsiteY30" fmla="*/ 1856515 h 2841720"/>
              <a:gd name="connsiteX31" fmla="*/ 5119785 w 5489959"/>
              <a:gd name="connsiteY31" fmla="*/ 1805261 h 2841720"/>
              <a:gd name="connsiteX32" fmla="*/ 4903376 w 5489959"/>
              <a:gd name="connsiteY32" fmla="*/ 1731228 h 2841720"/>
              <a:gd name="connsiteX33" fmla="*/ 4823647 w 5489959"/>
              <a:gd name="connsiteY33" fmla="*/ 1822346 h 2841720"/>
              <a:gd name="connsiteX34" fmla="*/ 4715442 w 5489959"/>
              <a:gd name="connsiteY34" fmla="*/ 2038749 h 2841720"/>
              <a:gd name="connsiteX35" fmla="*/ 4493338 w 5489959"/>
              <a:gd name="connsiteY35" fmla="*/ 2061529 h 2841720"/>
              <a:gd name="connsiteX36" fmla="*/ 4294014 w 5489959"/>
              <a:gd name="connsiteY36" fmla="*/ 2124172 h 2841720"/>
              <a:gd name="connsiteX37" fmla="*/ 4088994 w 5489959"/>
              <a:gd name="connsiteY37" fmla="*/ 2095698 h 2841720"/>
              <a:gd name="connsiteX38" fmla="*/ 3832720 w 5489959"/>
              <a:gd name="connsiteY38" fmla="*/ 2220984 h 2841720"/>
              <a:gd name="connsiteX39" fmla="*/ 3690346 w 5489959"/>
              <a:gd name="connsiteY39" fmla="*/ 2403218 h 2841720"/>
              <a:gd name="connsiteX40" fmla="*/ 3622006 w 5489959"/>
              <a:gd name="connsiteY40" fmla="*/ 2357660 h 2841720"/>
              <a:gd name="connsiteX41" fmla="*/ 3456852 w 5489959"/>
              <a:gd name="connsiteY41" fmla="*/ 2351965 h 2841720"/>
              <a:gd name="connsiteX42" fmla="*/ 3354342 w 5489959"/>
              <a:gd name="connsiteY42" fmla="*/ 2420303 h 2841720"/>
              <a:gd name="connsiteX43" fmla="*/ 3172103 w 5489959"/>
              <a:gd name="connsiteY43" fmla="*/ 2437387 h 2841720"/>
              <a:gd name="connsiteX44" fmla="*/ 3001253 w 5489959"/>
              <a:gd name="connsiteY44" fmla="*/ 2351965 h 2841720"/>
              <a:gd name="connsiteX45" fmla="*/ 2693725 w 5489959"/>
              <a:gd name="connsiteY45" fmla="*/ 2164036 h 2841720"/>
              <a:gd name="connsiteX46" fmla="*/ 2574130 w 5489959"/>
              <a:gd name="connsiteY46" fmla="*/ 2198205 h 2841720"/>
              <a:gd name="connsiteX47" fmla="*/ 2545655 w 5489959"/>
              <a:gd name="connsiteY47" fmla="*/ 2243763 h 2841720"/>
              <a:gd name="connsiteX48" fmla="*/ 2517180 w 5489959"/>
              <a:gd name="connsiteY48" fmla="*/ 2300712 h 2841720"/>
              <a:gd name="connsiteX49" fmla="*/ 2232431 w 5489959"/>
              <a:gd name="connsiteY49" fmla="*/ 2574063 h 2841720"/>
              <a:gd name="connsiteX50" fmla="*/ 2129922 w 5489959"/>
              <a:gd name="connsiteY50" fmla="*/ 2596843 h 2841720"/>
              <a:gd name="connsiteX51" fmla="*/ 1930597 w 5489959"/>
              <a:gd name="connsiteY51" fmla="*/ 2539894 h 2841720"/>
              <a:gd name="connsiteX52" fmla="*/ 1782528 w 5489959"/>
              <a:gd name="connsiteY52" fmla="*/ 2608232 h 2841720"/>
              <a:gd name="connsiteX53" fmla="*/ 1605984 w 5489959"/>
              <a:gd name="connsiteY53" fmla="*/ 2619622 h 2841720"/>
              <a:gd name="connsiteX54" fmla="*/ 1457914 w 5489959"/>
              <a:gd name="connsiteY54" fmla="*/ 2602538 h 2841720"/>
              <a:gd name="connsiteX55" fmla="*/ 1378185 w 5489959"/>
              <a:gd name="connsiteY55" fmla="*/ 2659486 h 2841720"/>
              <a:gd name="connsiteX56" fmla="*/ 1247200 w 5489959"/>
              <a:gd name="connsiteY56" fmla="*/ 2836026 h 2841720"/>
              <a:gd name="connsiteX0" fmla="*/ 0 w 5489959"/>
              <a:gd name="connsiteY0" fmla="*/ 2841720 h 2841720"/>
              <a:gd name="connsiteX1" fmla="*/ 176544 w 5489959"/>
              <a:gd name="connsiteY1" fmla="*/ 2813246 h 2841720"/>
              <a:gd name="connsiteX2" fmla="*/ 176544 w 5489959"/>
              <a:gd name="connsiteY2" fmla="*/ 2813246 h 2841720"/>
              <a:gd name="connsiteX3" fmla="*/ 626447 w 5489959"/>
              <a:gd name="connsiteY3" fmla="*/ 2579758 h 2841720"/>
              <a:gd name="connsiteX4" fmla="*/ 985231 w 5489959"/>
              <a:gd name="connsiteY4" fmla="*/ 2551284 h 2841720"/>
              <a:gd name="connsiteX5" fmla="*/ 1087741 w 5489959"/>
              <a:gd name="connsiteY5" fmla="*/ 2408913 h 2841720"/>
              <a:gd name="connsiteX6" fmla="*/ 1201640 w 5489959"/>
              <a:gd name="connsiteY6" fmla="*/ 2340575 h 2841720"/>
              <a:gd name="connsiteX7" fmla="*/ 1520559 w 5489959"/>
              <a:gd name="connsiteY7" fmla="*/ 2055834 h 2841720"/>
              <a:gd name="connsiteX8" fmla="*/ 1623069 w 5489959"/>
              <a:gd name="connsiteY8" fmla="*/ 2084308 h 2841720"/>
              <a:gd name="connsiteX9" fmla="*/ 1748358 w 5489959"/>
              <a:gd name="connsiteY9" fmla="*/ 2027360 h 2841720"/>
              <a:gd name="connsiteX10" fmla="*/ 1850868 w 5489959"/>
              <a:gd name="connsiteY10" fmla="*/ 2015970 h 2841720"/>
              <a:gd name="connsiteX11" fmla="*/ 2164092 w 5489959"/>
              <a:gd name="connsiteY11" fmla="*/ 1810956 h 2841720"/>
              <a:gd name="connsiteX12" fmla="*/ 2500095 w 5489959"/>
              <a:gd name="connsiteY12" fmla="*/ 1497740 h 2841720"/>
              <a:gd name="connsiteX13" fmla="*/ 2579825 w 5489959"/>
              <a:gd name="connsiteY13" fmla="*/ 1315506 h 2841720"/>
              <a:gd name="connsiteX14" fmla="*/ 2767759 w 5489959"/>
              <a:gd name="connsiteY14" fmla="*/ 1190220 h 2841720"/>
              <a:gd name="connsiteX15" fmla="*/ 2944304 w 5489959"/>
              <a:gd name="connsiteY15" fmla="*/ 1156051 h 2841720"/>
              <a:gd name="connsiteX16" fmla="*/ 3046813 w 5489959"/>
              <a:gd name="connsiteY16" fmla="*/ 1161745 h 2841720"/>
              <a:gd name="connsiteX17" fmla="*/ 3291697 w 5489959"/>
              <a:gd name="connsiteY17" fmla="*/ 1218694 h 2841720"/>
              <a:gd name="connsiteX18" fmla="*/ 3468242 w 5489959"/>
              <a:gd name="connsiteY18" fmla="*/ 1207304 h 2841720"/>
              <a:gd name="connsiteX19" fmla="*/ 3576446 w 5489959"/>
              <a:gd name="connsiteY19" fmla="*/ 1212999 h 2841720"/>
              <a:gd name="connsiteX20" fmla="*/ 3923840 w 5489959"/>
              <a:gd name="connsiteY20" fmla="*/ 837140 h 2841720"/>
              <a:gd name="connsiteX21" fmla="*/ 4009265 w 5489959"/>
              <a:gd name="connsiteY21" fmla="*/ 757412 h 2841720"/>
              <a:gd name="connsiteX22" fmla="*/ 4049130 w 5489959"/>
              <a:gd name="connsiteY22" fmla="*/ 649211 h 2841720"/>
              <a:gd name="connsiteX23" fmla="*/ 4322488 w 5489959"/>
              <a:gd name="connsiteY23" fmla="*/ 626431 h 2841720"/>
              <a:gd name="connsiteX24" fmla="*/ 4419303 w 5489959"/>
              <a:gd name="connsiteY24" fmla="*/ 575178 h 2841720"/>
              <a:gd name="connsiteX25" fmla="*/ 4630017 w 5489959"/>
              <a:gd name="connsiteY25" fmla="*/ 495450 h 2841720"/>
              <a:gd name="connsiteX26" fmla="*/ 4880596 w 5489959"/>
              <a:gd name="connsiteY26" fmla="*/ 125286 h 2841720"/>
              <a:gd name="connsiteX27" fmla="*/ 5273550 w 5489959"/>
              <a:gd name="connsiteY27" fmla="*/ 85422 h 2841720"/>
              <a:gd name="connsiteX28" fmla="*/ 5484264 w 5489959"/>
              <a:gd name="connsiteY28" fmla="*/ 0 h 2841720"/>
              <a:gd name="connsiteX29" fmla="*/ 5489959 w 5489959"/>
              <a:gd name="connsiteY29" fmla="*/ 1902073 h 2841720"/>
              <a:gd name="connsiteX30" fmla="*/ 5313415 w 5489959"/>
              <a:gd name="connsiteY30" fmla="*/ 1856515 h 2841720"/>
              <a:gd name="connsiteX31" fmla="*/ 5119785 w 5489959"/>
              <a:gd name="connsiteY31" fmla="*/ 1805261 h 2841720"/>
              <a:gd name="connsiteX32" fmla="*/ 4903376 w 5489959"/>
              <a:gd name="connsiteY32" fmla="*/ 1731228 h 2841720"/>
              <a:gd name="connsiteX33" fmla="*/ 4823647 w 5489959"/>
              <a:gd name="connsiteY33" fmla="*/ 1822346 h 2841720"/>
              <a:gd name="connsiteX34" fmla="*/ 4715442 w 5489959"/>
              <a:gd name="connsiteY34" fmla="*/ 2038749 h 2841720"/>
              <a:gd name="connsiteX35" fmla="*/ 4493338 w 5489959"/>
              <a:gd name="connsiteY35" fmla="*/ 2061529 h 2841720"/>
              <a:gd name="connsiteX36" fmla="*/ 4294014 w 5489959"/>
              <a:gd name="connsiteY36" fmla="*/ 2124172 h 2841720"/>
              <a:gd name="connsiteX37" fmla="*/ 4088994 w 5489959"/>
              <a:gd name="connsiteY37" fmla="*/ 2095698 h 2841720"/>
              <a:gd name="connsiteX38" fmla="*/ 3832720 w 5489959"/>
              <a:gd name="connsiteY38" fmla="*/ 2220984 h 2841720"/>
              <a:gd name="connsiteX39" fmla="*/ 3690346 w 5489959"/>
              <a:gd name="connsiteY39" fmla="*/ 2403218 h 2841720"/>
              <a:gd name="connsiteX40" fmla="*/ 3622006 w 5489959"/>
              <a:gd name="connsiteY40" fmla="*/ 2357660 h 2841720"/>
              <a:gd name="connsiteX41" fmla="*/ 3456852 w 5489959"/>
              <a:gd name="connsiteY41" fmla="*/ 2351965 h 2841720"/>
              <a:gd name="connsiteX42" fmla="*/ 3354342 w 5489959"/>
              <a:gd name="connsiteY42" fmla="*/ 2420303 h 2841720"/>
              <a:gd name="connsiteX43" fmla="*/ 3172103 w 5489959"/>
              <a:gd name="connsiteY43" fmla="*/ 2437387 h 2841720"/>
              <a:gd name="connsiteX44" fmla="*/ 3001253 w 5489959"/>
              <a:gd name="connsiteY44" fmla="*/ 2351965 h 2841720"/>
              <a:gd name="connsiteX45" fmla="*/ 2693725 w 5489959"/>
              <a:gd name="connsiteY45" fmla="*/ 2164036 h 2841720"/>
              <a:gd name="connsiteX46" fmla="*/ 2574130 w 5489959"/>
              <a:gd name="connsiteY46" fmla="*/ 2198205 h 2841720"/>
              <a:gd name="connsiteX47" fmla="*/ 2545655 w 5489959"/>
              <a:gd name="connsiteY47" fmla="*/ 2243763 h 2841720"/>
              <a:gd name="connsiteX48" fmla="*/ 2517180 w 5489959"/>
              <a:gd name="connsiteY48" fmla="*/ 2300712 h 2841720"/>
              <a:gd name="connsiteX49" fmla="*/ 2232431 w 5489959"/>
              <a:gd name="connsiteY49" fmla="*/ 2574063 h 2841720"/>
              <a:gd name="connsiteX50" fmla="*/ 2129922 w 5489959"/>
              <a:gd name="connsiteY50" fmla="*/ 2596843 h 2841720"/>
              <a:gd name="connsiteX51" fmla="*/ 1930597 w 5489959"/>
              <a:gd name="connsiteY51" fmla="*/ 2539894 h 2841720"/>
              <a:gd name="connsiteX52" fmla="*/ 1782528 w 5489959"/>
              <a:gd name="connsiteY52" fmla="*/ 2608232 h 2841720"/>
              <a:gd name="connsiteX53" fmla="*/ 1605984 w 5489959"/>
              <a:gd name="connsiteY53" fmla="*/ 2619622 h 2841720"/>
              <a:gd name="connsiteX54" fmla="*/ 1457914 w 5489959"/>
              <a:gd name="connsiteY54" fmla="*/ 2602538 h 2841720"/>
              <a:gd name="connsiteX55" fmla="*/ 1378185 w 5489959"/>
              <a:gd name="connsiteY55" fmla="*/ 2659486 h 2841720"/>
              <a:gd name="connsiteX56" fmla="*/ 1315540 w 5489959"/>
              <a:gd name="connsiteY56" fmla="*/ 2733519 h 2841720"/>
              <a:gd name="connsiteX57" fmla="*/ 1247200 w 5489959"/>
              <a:gd name="connsiteY57" fmla="*/ 2836026 h 2841720"/>
              <a:gd name="connsiteX0" fmla="*/ 11390 w 5501349"/>
              <a:gd name="connsiteY0" fmla="*/ 2841720 h 2841720"/>
              <a:gd name="connsiteX1" fmla="*/ 187934 w 5501349"/>
              <a:gd name="connsiteY1" fmla="*/ 2813246 h 2841720"/>
              <a:gd name="connsiteX2" fmla="*/ 187934 w 5501349"/>
              <a:gd name="connsiteY2" fmla="*/ 2813246 h 2841720"/>
              <a:gd name="connsiteX3" fmla="*/ 637837 w 5501349"/>
              <a:gd name="connsiteY3" fmla="*/ 2579758 h 2841720"/>
              <a:gd name="connsiteX4" fmla="*/ 996621 w 5501349"/>
              <a:gd name="connsiteY4" fmla="*/ 2551284 h 2841720"/>
              <a:gd name="connsiteX5" fmla="*/ 1099131 w 5501349"/>
              <a:gd name="connsiteY5" fmla="*/ 2408913 h 2841720"/>
              <a:gd name="connsiteX6" fmla="*/ 1213030 w 5501349"/>
              <a:gd name="connsiteY6" fmla="*/ 2340575 h 2841720"/>
              <a:gd name="connsiteX7" fmla="*/ 1531949 w 5501349"/>
              <a:gd name="connsiteY7" fmla="*/ 2055834 h 2841720"/>
              <a:gd name="connsiteX8" fmla="*/ 1634459 w 5501349"/>
              <a:gd name="connsiteY8" fmla="*/ 2084308 h 2841720"/>
              <a:gd name="connsiteX9" fmla="*/ 1759748 w 5501349"/>
              <a:gd name="connsiteY9" fmla="*/ 2027360 h 2841720"/>
              <a:gd name="connsiteX10" fmla="*/ 1862258 w 5501349"/>
              <a:gd name="connsiteY10" fmla="*/ 2015970 h 2841720"/>
              <a:gd name="connsiteX11" fmla="*/ 2175482 w 5501349"/>
              <a:gd name="connsiteY11" fmla="*/ 1810956 h 2841720"/>
              <a:gd name="connsiteX12" fmla="*/ 2511485 w 5501349"/>
              <a:gd name="connsiteY12" fmla="*/ 1497740 h 2841720"/>
              <a:gd name="connsiteX13" fmla="*/ 2591215 w 5501349"/>
              <a:gd name="connsiteY13" fmla="*/ 1315506 h 2841720"/>
              <a:gd name="connsiteX14" fmla="*/ 2779149 w 5501349"/>
              <a:gd name="connsiteY14" fmla="*/ 1190220 h 2841720"/>
              <a:gd name="connsiteX15" fmla="*/ 2955694 w 5501349"/>
              <a:gd name="connsiteY15" fmla="*/ 1156051 h 2841720"/>
              <a:gd name="connsiteX16" fmla="*/ 3058203 w 5501349"/>
              <a:gd name="connsiteY16" fmla="*/ 1161745 h 2841720"/>
              <a:gd name="connsiteX17" fmla="*/ 3303087 w 5501349"/>
              <a:gd name="connsiteY17" fmla="*/ 1218694 h 2841720"/>
              <a:gd name="connsiteX18" fmla="*/ 3479632 w 5501349"/>
              <a:gd name="connsiteY18" fmla="*/ 1207304 h 2841720"/>
              <a:gd name="connsiteX19" fmla="*/ 3587836 w 5501349"/>
              <a:gd name="connsiteY19" fmla="*/ 1212999 h 2841720"/>
              <a:gd name="connsiteX20" fmla="*/ 3935230 w 5501349"/>
              <a:gd name="connsiteY20" fmla="*/ 837140 h 2841720"/>
              <a:gd name="connsiteX21" fmla="*/ 4020655 w 5501349"/>
              <a:gd name="connsiteY21" fmla="*/ 757412 h 2841720"/>
              <a:gd name="connsiteX22" fmla="*/ 4060520 w 5501349"/>
              <a:gd name="connsiteY22" fmla="*/ 649211 h 2841720"/>
              <a:gd name="connsiteX23" fmla="*/ 4333878 w 5501349"/>
              <a:gd name="connsiteY23" fmla="*/ 626431 h 2841720"/>
              <a:gd name="connsiteX24" fmla="*/ 4430693 w 5501349"/>
              <a:gd name="connsiteY24" fmla="*/ 575178 h 2841720"/>
              <a:gd name="connsiteX25" fmla="*/ 4641407 w 5501349"/>
              <a:gd name="connsiteY25" fmla="*/ 495450 h 2841720"/>
              <a:gd name="connsiteX26" fmla="*/ 4891986 w 5501349"/>
              <a:gd name="connsiteY26" fmla="*/ 125286 h 2841720"/>
              <a:gd name="connsiteX27" fmla="*/ 5284940 w 5501349"/>
              <a:gd name="connsiteY27" fmla="*/ 85422 h 2841720"/>
              <a:gd name="connsiteX28" fmla="*/ 5495654 w 5501349"/>
              <a:gd name="connsiteY28" fmla="*/ 0 h 2841720"/>
              <a:gd name="connsiteX29" fmla="*/ 5501349 w 5501349"/>
              <a:gd name="connsiteY29" fmla="*/ 1902073 h 2841720"/>
              <a:gd name="connsiteX30" fmla="*/ 5324805 w 5501349"/>
              <a:gd name="connsiteY30" fmla="*/ 1856515 h 2841720"/>
              <a:gd name="connsiteX31" fmla="*/ 5131175 w 5501349"/>
              <a:gd name="connsiteY31" fmla="*/ 1805261 h 2841720"/>
              <a:gd name="connsiteX32" fmla="*/ 4914766 w 5501349"/>
              <a:gd name="connsiteY32" fmla="*/ 1731228 h 2841720"/>
              <a:gd name="connsiteX33" fmla="*/ 4835037 w 5501349"/>
              <a:gd name="connsiteY33" fmla="*/ 1822346 h 2841720"/>
              <a:gd name="connsiteX34" fmla="*/ 4726832 w 5501349"/>
              <a:gd name="connsiteY34" fmla="*/ 2038749 h 2841720"/>
              <a:gd name="connsiteX35" fmla="*/ 4504728 w 5501349"/>
              <a:gd name="connsiteY35" fmla="*/ 2061529 h 2841720"/>
              <a:gd name="connsiteX36" fmla="*/ 4305404 w 5501349"/>
              <a:gd name="connsiteY36" fmla="*/ 2124172 h 2841720"/>
              <a:gd name="connsiteX37" fmla="*/ 4100384 w 5501349"/>
              <a:gd name="connsiteY37" fmla="*/ 2095698 h 2841720"/>
              <a:gd name="connsiteX38" fmla="*/ 3844110 w 5501349"/>
              <a:gd name="connsiteY38" fmla="*/ 2220984 h 2841720"/>
              <a:gd name="connsiteX39" fmla="*/ 3701736 w 5501349"/>
              <a:gd name="connsiteY39" fmla="*/ 2403218 h 2841720"/>
              <a:gd name="connsiteX40" fmla="*/ 3633396 w 5501349"/>
              <a:gd name="connsiteY40" fmla="*/ 2357660 h 2841720"/>
              <a:gd name="connsiteX41" fmla="*/ 3468242 w 5501349"/>
              <a:gd name="connsiteY41" fmla="*/ 2351965 h 2841720"/>
              <a:gd name="connsiteX42" fmla="*/ 3365732 w 5501349"/>
              <a:gd name="connsiteY42" fmla="*/ 2420303 h 2841720"/>
              <a:gd name="connsiteX43" fmla="*/ 3183493 w 5501349"/>
              <a:gd name="connsiteY43" fmla="*/ 2437387 h 2841720"/>
              <a:gd name="connsiteX44" fmla="*/ 3012643 w 5501349"/>
              <a:gd name="connsiteY44" fmla="*/ 2351965 h 2841720"/>
              <a:gd name="connsiteX45" fmla="*/ 2705115 w 5501349"/>
              <a:gd name="connsiteY45" fmla="*/ 2164036 h 2841720"/>
              <a:gd name="connsiteX46" fmla="*/ 2585520 w 5501349"/>
              <a:gd name="connsiteY46" fmla="*/ 2198205 h 2841720"/>
              <a:gd name="connsiteX47" fmla="*/ 2557045 w 5501349"/>
              <a:gd name="connsiteY47" fmla="*/ 2243763 h 2841720"/>
              <a:gd name="connsiteX48" fmla="*/ 2528570 w 5501349"/>
              <a:gd name="connsiteY48" fmla="*/ 2300712 h 2841720"/>
              <a:gd name="connsiteX49" fmla="*/ 2243821 w 5501349"/>
              <a:gd name="connsiteY49" fmla="*/ 2574063 h 2841720"/>
              <a:gd name="connsiteX50" fmla="*/ 2141312 w 5501349"/>
              <a:gd name="connsiteY50" fmla="*/ 2596843 h 2841720"/>
              <a:gd name="connsiteX51" fmla="*/ 1941987 w 5501349"/>
              <a:gd name="connsiteY51" fmla="*/ 2539894 h 2841720"/>
              <a:gd name="connsiteX52" fmla="*/ 1793918 w 5501349"/>
              <a:gd name="connsiteY52" fmla="*/ 2608232 h 2841720"/>
              <a:gd name="connsiteX53" fmla="*/ 1617374 w 5501349"/>
              <a:gd name="connsiteY53" fmla="*/ 2619622 h 2841720"/>
              <a:gd name="connsiteX54" fmla="*/ 1469304 w 5501349"/>
              <a:gd name="connsiteY54" fmla="*/ 2602538 h 2841720"/>
              <a:gd name="connsiteX55" fmla="*/ 1389575 w 5501349"/>
              <a:gd name="connsiteY55" fmla="*/ 2659486 h 2841720"/>
              <a:gd name="connsiteX56" fmla="*/ 1326930 w 5501349"/>
              <a:gd name="connsiteY56" fmla="*/ 2733519 h 2841720"/>
              <a:gd name="connsiteX57" fmla="*/ 0 w 5501349"/>
              <a:gd name="connsiteY57" fmla="*/ 2836026 h 2841720"/>
              <a:gd name="connsiteX0" fmla="*/ 11390 w 5501349"/>
              <a:gd name="connsiteY0" fmla="*/ 2841720 h 2864500"/>
              <a:gd name="connsiteX1" fmla="*/ 187934 w 5501349"/>
              <a:gd name="connsiteY1" fmla="*/ 2813246 h 2864500"/>
              <a:gd name="connsiteX2" fmla="*/ 187934 w 5501349"/>
              <a:gd name="connsiteY2" fmla="*/ 2813246 h 2864500"/>
              <a:gd name="connsiteX3" fmla="*/ 637837 w 5501349"/>
              <a:gd name="connsiteY3" fmla="*/ 2579758 h 2864500"/>
              <a:gd name="connsiteX4" fmla="*/ 996621 w 5501349"/>
              <a:gd name="connsiteY4" fmla="*/ 2551284 h 2864500"/>
              <a:gd name="connsiteX5" fmla="*/ 1099131 w 5501349"/>
              <a:gd name="connsiteY5" fmla="*/ 2408913 h 2864500"/>
              <a:gd name="connsiteX6" fmla="*/ 1213030 w 5501349"/>
              <a:gd name="connsiteY6" fmla="*/ 2340575 h 2864500"/>
              <a:gd name="connsiteX7" fmla="*/ 1531949 w 5501349"/>
              <a:gd name="connsiteY7" fmla="*/ 2055834 h 2864500"/>
              <a:gd name="connsiteX8" fmla="*/ 1634459 w 5501349"/>
              <a:gd name="connsiteY8" fmla="*/ 2084308 h 2864500"/>
              <a:gd name="connsiteX9" fmla="*/ 1759748 w 5501349"/>
              <a:gd name="connsiteY9" fmla="*/ 2027360 h 2864500"/>
              <a:gd name="connsiteX10" fmla="*/ 1862258 w 5501349"/>
              <a:gd name="connsiteY10" fmla="*/ 2015970 h 2864500"/>
              <a:gd name="connsiteX11" fmla="*/ 2175482 w 5501349"/>
              <a:gd name="connsiteY11" fmla="*/ 1810956 h 2864500"/>
              <a:gd name="connsiteX12" fmla="*/ 2511485 w 5501349"/>
              <a:gd name="connsiteY12" fmla="*/ 1497740 h 2864500"/>
              <a:gd name="connsiteX13" fmla="*/ 2591215 w 5501349"/>
              <a:gd name="connsiteY13" fmla="*/ 1315506 h 2864500"/>
              <a:gd name="connsiteX14" fmla="*/ 2779149 w 5501349"/>
              <a:gd name="connsiteY14" fmla="*/ 1190220 h 2864500"/>
              <a:gd name="connsiteX15" fmla="*/ 2955694 w 5501349"/>
              <a:gd name="connsiteY15" fmla="*/ 1156051 h 2864500"/>
              <a:gd name="connsiteX16" fmla="*/ 3058203 w 5501349"/>
              <a:gd name="connsiteY16" fmla="*/ 1161745 h 2864500"/>
              <a:gd name="connsiteX17" fmla="*/ 3303087 w 5501349"/>
              <a:gd name="connsiteY17" fmla="*/ 1218694 h 2864500"/>
              <a:gd name="connsiteX18" fmla="*/ 3479632 w 5501349"/>
              <a:gd name="connsiteY18" fmla="*/ 1207304 h 2864500"/>
              <a:gd name="connsiteX19" fmla="*/ 3587836 w 5501349"/>
              <a:gd name="connsiteY19" fmla="*/ 1212999 h 2864500"/>
              <a:gd name="connsiteX20" fmla="*/ 3935230 w 5501349"/>
              <a:gd name="connsiteY20" fmla="*/ 837140 h 2864500"/>
              <a:gd name="connsiteX21" fmla="*/ 4020655 w 5501349"/>
              <a:gd name="connsiteY21" fmla="*/ 757412 h 2864500"/>
              <a:gd name="connsiteX22" fmla="*/ 4060520 w 5501349"/>
              <a:gd name="connsiteY22" fmla="*/ 649211 h 2864500"/>
              <a:gd name="connsiteX23" fmla="*/ 4333878 w 5501349"/>
              <a:gd name="connsiteY23" fmla="*/ 626431 h 2864500"/>
              <a:gd name="connsiteX24" fmla="*/ 4430693 w 5501349"/>
              <a:gd name="connsiteY24" fmla="*/ 575178 h 2864500"/>
              <a:gd name="connsiteX25" fmla="*/ 4641407 w 5501349"/>
              <a:gd name="connsiteY25" fmla="*/ 495450 h 2864500"/>
              <a:gd name="connsiteX26" fmla="*/ 4891986 w 5501349"/>
              <a:gd name="connsiteY26" fmla="*/ 125286 h 2864500"/>
              <a:gd name="connsiteX27" fmla="*/ 5284940 w 5501349"/>
              <a:gd name="connsiteY27" fmla="*/ 85422 h 2864500"/>
              <a:gd name="connsiteX28" fmla="*/ 5495654 w 5501349"/>
              <a:gd name="connsiteY28" fmla="*/ 0 h 2864500"/>
              <a:gd name="connsiteX29" fmla="*/ 5501349 w 5501349"/>
              <a:gd name="connsiteY29" fmla="*/ 1902073 h 2864500"/>
              <a:gd name="connsiteX30" fmla="*/ 5324805 w 5501349"/>
              <a:gd name="connsiteY30" fmla="*/ 1856515 h 2864500"/>
              <a:gd name="connsiteX31" fmla="*/ 5131175 w 5501349"/>
              <a:gd name="connsiteY31" fmla="*/ 1805261 h 2864500"/>
              <a:gd name="connsiteX32" fmla="*/ 4914766 w 5501349"/>
              <a:gd name="connsiteY32" fmla="*/ 1731228 h 2864500"/>
              <a:gd name="connsiteX33" fmla="*/ 4835037 w 5501349"/>
              <a:gd name="connsiteY33" fmla="*/ 1822346 h 2864500"/>
              <a:gd name="connsiteX34" fmla="*/ 4726832 w 5501349"/>
              <a:gd name="connsiteY34" fmla="*/ 2038749 h 2864500"/>
              <a:gd name="connsiteX35" fmla="*/ 4504728 w 5501349"/>
              <a:gd name="connsiteY35" fmla="*/ 2061529 h 2864500"/>
              <a:gd name="connsiteX36" fmla="*/ 4305404 w 5501349"/>
              <a:gd name="connsiteY36" fmla="*/ 2124172 h 2864500"/>
              <a:gd name="connsiteX37" fmla="*/ 4100384 w 5501349"/>
              <a:gd name="connsiteY37" fmla="*/ 2095698 h 2864500"/>
              <a:gd name="connsiteX38" fmla="*/ 3844110 w 5501349"/>
              <a:gd name="connsiteY38" fmla="*/ 2220984 h 2864500"/>
              <a:gd name="connsiteX39" fmla="*/ 3701736 w 5501349"/>
              <a:gd name="connsiteY39" fmla="*/ 2403218 h 2864500"/>
              <a:gd name="connsiteX40" fmla="*/ 3633396 w 5501349"/>
              <a:gd name="connsiteY40" fmla="*/ 2357660 h 2864500"/>
              <a:gd name="connsiteX41" fmla="*/ 3468242 w 5501349"/>
              <a:gd name="connsiteY41" fmla="*/ 2351965 h 2864500"/>
              <a:gd name="connsiteX42" fmla="*/ 3365732 w 5501349"/>
              <a:gd name="connsiteY42" fmla="*/ 2420303 h 2864500"/>
              <a:gd name="connsiteX43" fmla="*/ 3183493 w 5501349"/>
              <a:gd name="connsiteY43" fmla="*/ 2437387 h 2864500"/>
              <a:gd name="connsiteX44" fmla="*/ 3012643 w 5501349"/>
              <a:gd name="connsiteY44" fmla="*/ 2351965 h 2864500"/>
              <a:gd name="connsiteX45" fmla="*/ 2705115 w 5501349"/>
              <a:gd name="connsiteY45" fmla="*/ 2164036 h 2864500"/>
              <a:gd name="connsiteX46" fmla="*/ 2585520 w 5501349"/>
              <a:gd name="connsiteY46" fmla="*/ 2198205 h 2864500"/>
              <a:gd name="connsiteX47" fmla="*/ 2557045 w 5501349"/>
              <a:gd name="connsiteY47" fmla="*/ 2243763 h 2864500"/>
              <a:gd name="connsiteX48" fmla="*/ 2528570 w 5501349"/>
              <a:gd name="connsiteY48" fmla="*/ 2300712 h 2864500"/>
              <a:gd name="connsiteX49" fmla="*/ 2243821 w 5501349"/>
              <a:gd name="connsiteY49" fmla="*/ 2574063 h 2864500"/>
              <a:gd name="connsiteX50" fmla="*/ 2141312 w 5501349"/>
              <a:gd name="connsiteY50" fmla="*/ 2596843 h 2864500"/>
              <a:gd name="connsiteX51" fmla="*/ 1941987 w 5501349"/>
              <a:gd name="connsiteY51" fmla="*/ 2539894 h 2864500"/>
              <a:gd name="connsiteX52" fmla="*/ 1793918 w 5501349"/>
              <a:gd name="connsiteY52" fmla="*/ 2608232 h 2864500"/>
              <a:gd name="connsiteX53" fmla="*/ 1617374 w 5501349"/>
              <a:gd name="connsiteY53" fmla="*/ 2619622 h 2864500"/>
              <a:gd name="connsiteX54" fmla="*/ 1469304 w 5501349"/>
              <a:gd name="connsiteY54" fmla="*/ 2602538 h 2864500"/>
              <a:gd name="connsiteX55" fmla="*/ 1389575 w 5501349"/>
              <a:gd name="connsiteY55" fmla="*/ 2659486 h 2864500"/>
              <a:gd name="connsiteX56" fmla="*/ 1264285 w 5501349"/>
              <a:gd name="connsiteY56" fmla="*/ 2864500 h 2864500"/>
              <a:gd name="connsiteX57" fmla="*/ 0 w 5501349"/>
              <a:gd name="connsiteY57" fmla="*/ 2836026 h 2864500"/>
              <a:gd name="connsiteX0" fmla="*/ 11390 w 5501349"/>
              <a:gd name="connsiteY0" fmla="*/ 2841720 h 2864500"/>
              <a:gd name="connsiteX1" fmla="*/ 187934 w 5501349"/>
              <a:gd name="connsiteY1" fmla="*/ 2813246 h 2864500"/>
              <a:gd name="connsiteX2" fmla="*/ 187934 w 5501349"/>
              <a:gd name="connsiteY2" fmla="*/ 2813246 h 2864500"/>
              <a:gd name="connsiteX3" fmla="*/ 637837 w 5501349"/>
              <a:gd name="connsiteY3" fmla="*/ 2579758 h 2864500"/>
              <a:gd name="connsiteX4" fmla="*/ 996621 w 5501349"/>
              <a:gd name="connsiteY4" fmla="*/ 2551284 h 2864500"/>
              <a:gd name="connsiteX5" fmla="*/ 1099131 w 5501349"/>
              <a:gd name="connsiteY5" fmla="*/ 2408913 h 2864500"/>
              <a:gd name="connsiteX6" fmla="*/ 1213030 w 5501349"/>
              <a:gd name="connsiteY6" fmla="*/ 2340575 h 2864500"/>
              <a:gd name="connsiteX7" fmla="*/ 1531949 w 5501349"/>
              <a:gd name="connsiteY7" fmla="*/ 2055834 h 2864500"/>
              <a:gd name="connsiteX8" fmla="*/ 1634459 w 5501349"/>
              <a:gd name="connsiteY8" fmla="*/ 2084308 h 2864500"/>
              <a:gd name="connsiteX9" fmla="*/ 1759748 w 5501349"/>
              <a:gd name="connsiteY9" fmla="*/ 2027360 h 2864500"/>
              <a:gd name="connsiteX10" fmla="*/ 1862258 w 5501349"/>
              <a:gd name="connsiteY10" fmla="*/ 2015970 h 2864500"/>
              <a:gd name="connsiteX11" fmla="*/ 2175482 w 5501349"/>
              <a:gd name="connsiteY11" fmla="*/ 1810956 h 2864500"/>
              <a:gd name="connsiteX12" fmla="*/ 2511485 w 5501349"/>
              <a:gd name="connsiteY12" fmla="*/ 1497740 h 2864500"/>
              <a:gd name="connsiteX13" fmla="*/ 2591215 w 5501349"/>
              <a:gd name="connsiteY13" fmla="*/ 1315506 h 2864500"/>
              <a:gd name="connsiteX14" fmla="*/ 2779149 w 5501349"/>
              <a:gd name="connsiteY14" fmla="*/ 1190220 h 2864500"/>
              <a:gd name="connsiteX15" fmla="*/ 2955694 w 5501349"/>
              <a:gd name="connsiteY15" fmla="*/ 1156051 h 2864500"/>
              <a:gd name="connsiteX16" fmla="*/ 3058203 w 5501349"/>
              <a:gd name="connsiteY16" fmla="*/ 1161745 h 2864500"/>
              <a:gd name="connsiteX17" fmla="*/ 3303087 w 5501349"/>
              <a:gd name="connsiteY17" fmla="*/ 1218694 h 2864500"/>
              <a:gd name="connsiteX18" fmla="*/ 3479632 w 5501349"/>
              <a:gd name="connsiteY18" fmla="*/ 1207304 h 2864500"/>
              <a:gd name="connsiteX19" fmla="*/ 3587836 w 5501349"/>
              <a:gd name="connsiteY19" fmla="*/ 1212999 h 2864500"/>
              <a:gd name="connsiteX20" fmla="*/ 3935230 w 5501349"/>
              <a:gd name="connsiteY20" fmla="*/ 837140 h 2864500"/>
              <a:gd name="connsiteX21" fmla="*/ 4020655 w 5501349"/>
              <a:gd name="connsiteY21" fmla="*/ 757412 h 2864500"/>
              <a:gd name="connsiteX22" fmla="*/ 4060520 w 5501349"/>
              <a:gd name="connsiteY22" fmla="*/ 649211 h 2864500"/>
              <a:gd name="connsiteX23" fmla="*/ 4333878 w 5501349"/>
              <a:gd name="connsiteY23" fmla="*/ 626431 h 2864500"/>
              <a:gd name="connsiteX24" fmla="*/ 4430693 w 5501349"/>
              <a:gd name="connsiteY24" fmla="*/ 575178 h 2864500"/>
              <a:gd name="connsiteX25" fmla="*/ 4641407 w 5501349"/>
              <a:gd name="connsiteY25" fmla="*/ 495450 h 2864500"/>
              <a:gd name="connsiteX26" fmla="*/ 4891986 w 5501349"/>
              <a:gd name="connsiteY26" fmla="*/ 125286 h 2864500"/>
              <a:gd name="connsiteX27" fmla="*/ 5284940 w 5501349"/>
              <a:gd name="connsiteY27" fmla="*/ 85422 h 2864500"/>
              <a:gd name="connsiteX28" fmla="*/ 5495654 w 5501349"/>
              <a:gd name="connsiteY28" fmla="*/ 0 h 2864500"/>
              <a:gd name="connsiteX29" fmla="*/ 5501349 w 5501349"/>
              <a:gd name="connsiteY29" fmla="*/ 1902073 h 2864500"/>
              <a:gd name="connsiteX30" fmla="*/ 5324805 w 5501349"/>
              <a:gd name="connsiteY30" fmla="*/ 1856515 h 2864500"/>
              <a:gd name="connsiteX31" fmla="*/ 5131175 w 5501349"/>
              <a:gd name="connsiteY31" fmla="*/ 1805261 h 2864500"/>
              <a:gd name="connsiteX32" fmla="*/ 4914766 w 5501349"/>
              <a:gd name="connsiteY32" fmla="*/ 1731228 h 2864500"/>
              <a:gd name="connsiteX33" fmla="*/ 4835037 w 5501349"/>
              <a:gd name="connsiteY33" fmla="*/ 1822346 h 2864500"/>
              <a:gd name="connsiteX34" fmla="*/ 4726832 w 5501349"/>
              <a:gd name="connsiteY34" fmla="*/ 2038749 h 2864500"/>
              <a:gd name="connsiteX35" fmla="*/ 4504728 w 5501349"/>
              <a:gd name="connsiteY35" fmla="*/ 2061529 h 2864500"/>
              <a:gd name="connsiteX36" fmla="*/ 4305404 w 5501349"/>
              <a:gd name="connsiteY36" fmla="*/ 2124172 h 2864500"/>
              <a:gd name="connsiteX37" fmla="*/ 4100384 w 5501349"/>
              <a:gd name="connsiteY37" fmla="*/ 2095698 h 2864500"/>
              <a:gd name="connsiteX38" fmla="*/ 3844110 w 5501349"/>
              <a:gd name="connsiteY38" fmla="*/ 2220984 h 2864500"/>
              <a:gd name="connsiteX39" fmla="*/ 3701736 w 5501349"/>
              <a:gd name="connsiteY39" fmla="*/ 2403218 h 2864500"/>
              <a:gd name="connsiteX40" fmla="*/ 3633396 w 5501349"/>
              <a:gd name="connsiteY40" fmla="*/ 2357660 h 2864500"/>
              <a:gd name="connsiteX41" fmla="*/ 3468242 w 5501349"/>
              <a:gd name="connsiteY41" fmla="*/ 2351965 h 2864500"/>
              <a:gd name="connsiteX42" fmla="*/ 3365732 w 5501349"/>
              <a:gd name="connsiteY42" fmla="*/ 2420303 h 2864500"/>
              <a:gd name="connsiteX43" fmla="*/ 3183493 w 5501349"/>
              <a:gd name="connsiteY43" fmla="*/ 2437387 h 2864500"/>
              <a:gd name="connsiteX44" fmla="*/ 3012643 w 5501349"/>
              <a:gd name="connsiteY44" fmla="*/ 2351965 h 2864500"/>
              <a:gd name="connsiteX45" fmla="*/ 2705115 w 5501349"/>
              <a:gd name="connsiteY45" fmla="*/ 2164036 h 2864500"/>
              <a:gd name="connsiteX46" fmla="*/ 2585520 w 5501349"/>
              <a:gd name="connsiteY46" fmla="*/ 2198205 h 2864500"/>
              <a:gd name="connsiteX47" fmla="*/ 2557045 w 5501349"/>
              <a:gd name="connsiteY47" fmla="*/ 2243763 h 2864500"/>
              <a:gd name="connsiteX48" fmla="*/ 2528570 w 5501349"/>
              <a:gd name="connsiteY48" fmla="*/ 2300712 h 2864500"/>
              <a:gd name="connsiteX49" fmla="*/ 2243821 w 5501349"/>
              <a:gd name="connsiteY49" fmla="*/ 2574063 h 2864500"/>
              <a:gd name="connsiteX50" fmla="*/ 2141312 w 5501349"/>
              <a:gd name="connsiteY50" fmla="*/ 2596843 h 2864500"/>
              <a:gd name="connsiteX51" fmla="*/ 1941987 w 5501349"/>
              <a:gd name="connsiteY51" fmla="*/ 2539894 h 2864500"/>
              <a:gd name="connsiteX52" fmla="*/ 1793918 w 5501349"/>
              <a:gd name="connsiteY52" fmla="*/ 2608232 h 2864500"/>
              <a:gd name="connsiteX53" fmla="*/ 1617374 w 5501349"/>
              <a:gd name="connsiteY53" fmla="*/ 2619622 h 2864500"/>
              <a:gd name="connsiteX54" fmla="*/ 1469304 w 5501349"/>
              <a:gd name="connsiteY54" fmla="*/ 2602538 h 2864500"/>
              <a:gd name="connsiteX55" fmla="*/ 1389575 w 5501349"/>
              <a:gd name="connsiteY55" fmla="*/ 2659486 h 2864500"/>
              <a:gd name="connsiteX56" fmla="*/ 1264285 w 5501349"/>
              <a:gd name="connsiteY56" fmla="*/ 2864500 h 2864500"/>
              <a:gd name="connsiteX57" fmla="*/ 973841 w 5501349"/>
              <a:gd name="connsiteY57" fmla="*/ 2853110 h 2864500"/>
              <a:gd name="connsiteX58" fmla="*/ 0 w 5501349"/>
              <a:gd name="connsiteY58" fmla="*/ 2836026 h 2864500"/>
              <a:gd name="connsiteX0" fmla="*/ 11390 w 5501349"/>
              <a:gd name="connsiteY0" fmla="*/ 2841720 h 2904364"/>
              <a:gd name="connsiteX1" fmla="*/ 187934 w 5501349"/>
              <a:gd name="connsiteY1" fmla="*/ 2813246 h 2904364"/>
              <a:gd name="connsiteX2" fmla="*/ 187934 w 5501349"/>
              <a:gd name="connsiteY2" fmla="*/ 2813246 h 2904364"/>
              <a:gd name="connsiteX3" fmla="*/ 637837 w 5501349"/>
              <a:gd name="connsiteY3" fmla="*/ 2579758 h 2904364"/>
              <a:gd name="connsiteX4" fmla="*/ 996621 w 5501349"/>
              <a:gd name="connsiteY4" fmla="*/ 2551284 h 2904364"/>
              <a:gd name="connsiteX5" fmla="*/ 1099131 w 5501349"/>
              <a:gd name="connsiteY5" fmla="*/ 2408913 h 2904364"/>
              <a:gd name="connsiteX6" fmla="*/ 1213030 w 5501349"/>
              <a:gd name="connsiteY6" fmla="*/ 2340575 h 2904364"/>
              <a:gd name="connsiteX7" fmla="*/ 1531949 w 5501349"/>
              <a:gd name="connsiteY7" fmla="*/ 2055834 h 2904364"/>
              <a:gd name="connsiteX8" fmla="*/ 1634459 w 5501349"/>
              <a:gd name="connsiteY8" fmla="*/ 2084308 h 2904364"/>
              <a:gd name="connsiteX9" fmla="*/ 1759748 w 5501349"/>
              <a:gd name="connsiteY9" fmla="*/ 2027360 h 2904364"/>
              <a:gd name="connsiteX10" fmla="*/ 1862258 w 5501349"/>
              <a:gd name="connsiteY10" fmla="*/ 2015970 h 2904364"/>
              <a:gd name="connsiteX11" fmla="*/ 2175482 w 5501349"/>
              <a:gd name="connsiteY11" fmla="*/ 1810956 h 2904364"/>
              <a:gd name="connsiteX12" fmla="*/ 2511485 w 5501349"/>
              <a:gd name="connsiteY12" fmla="*/ 1497740 h 2904364"/>
              <a:gd name="connsiteX13" fmla="*/ 2591215 w 5501349"/>
              <a:gd name="connsiteY13" fmla="*/ 1315506 h 2904364"/>
              <a:gd name="connsiteX14" fmla="*/ 2779149 w 5501349"/>
              <a:gd name="connsiteY14" fmla="*/ 1190220 h 2904364"/>
              <a:gd name="connsiteX15" fmla="*/ 2955694 w 5501349"/>
              <a:gd name="connsiteY15" fmla="*/ 1156051 h 2904364"/>
              <a:gd name="connsiteX16" fmla="*/ 3058203 w 5501349"/>
              <a:gd name="connsiteY16" fmla="*/ 1161745 h 2904364"/>
              <a:gd name="connsiteX17" fmla="*/ 3303087 w 5501349"/>
              <a:gd name="connsiteY17" fmla="*/ 1218694 h 2904364"/>
              <a:gd name="connsiteX18" fmla="*/ 3479632 w 5501349"/>
              <a:gd name="connsiteY18" fmla="*/ 1207304 h 2904364"/>
              <a:gd name="connsiteX19" fmla="*/ 3587836 w 5501349"/>
              <a:gd name="connsiteY19" fmla="*/ 1212999 h 2904364"/>
              <a:gd name="connsiteX20" fmla="*/ 3935230 w 5501349"/>
              <a:gd name="connsiteY20" fmla="*/ 837140 h 2904364"/>
              <a:gd name="connsiteX21" fmla="*/ 4020655 w 5501349"/>
              <a:gd name="connsiteY21" fmla="*/ 757412 h 2904364"/>
              <a:gd name="connsiteX22" fmla="*/ 4060520 w 5501349"/>
              <a:gd name="connsiteY22" fmla="*/ 649211 h 2904364"/>
              <a:gd name="connsiteX23" fmla="*/ 4333878 w 5501349"/>
              <a:gd name="connsiteY23" fmla="*/ 626431 h 2904364"/>
              <a:gd name="connsiteX24" fmla="*/ 4430693 w 5501349"/>
              <a:gd name="connsiteY24" fmla="*/ 575178 h 2904364"/>
              <a:gd name="connsiteX25" fmla="*/ 4641407 w 5501349"/>
              <a:gd name="connsiteY25" fmla="*/ 495450 h 2904364"/>
              <a:gd name="connsiteX26" fmla="*/ 4891986 w 5501349"/>
              <a:gd name="connsiteY26" fmla="*/ 125286 h 2904364"/>
              <a:gd name="connsiteX27" fmla="*/ 5284940 w 5501349"/>
              <a:gd name="connsiteY27" fmla="*/ 85422 h 2904364"/>
              <a:gd name="connsiteX28" fmla="*/ 5495654 w 5501349"/>
              <a:gd name="connsiteY28" fmla="*/ 0 h 2904364"/>
              <a:gd name="connsiteX29" fmla="*/ 5501349 w 5501349"/>
              <a:gd name="connsiteY29" fmla="*/ 1902073 h 2904364"/>
              <a:gd name="connsiteX30" fmla="*/ 5324805 w 5501349"/>
              <a:gd name="connsiteY30" fmla="*/ 1856515 h 2904364"/>
              <a:gd name="connsiteX31" fmla="*/ 5131175 w 5501349"/>
              <a:gd name="connsiteY31" fmla="*/ 1805261 h 2904364"/>
              <a:gd name="connsiteX32" fmla="*/ 4914766 w 5501349"/>
              <a:gd name="connsiteY32" fmla="*/ 1731228 h 2904364"/>
              <a:gd name="connsiteX33" fmla="*/ 4835037 w 5501349"/>
              <a:gd name="connsiteY33" fmla="*/ 1822346 h 2904364"/>
              <a:gd name="connsiteX34" fmla="*/ 4726832 w 5501349"/>
              <a:gd name="connsiteY34" fmla="*/ 2038749 h 2904364"/>
              <a:gd name="connsiteX35" fmla="*/ 4504728 w 5501349"/>
              <a:gd name="connsiteY35" fmla="*/ 2061529 h 2904364"/>
              <a:gd name="connsiteX36" fmla="*/ 4305404 w 5501349"/>
              <a:gd name="connsiteY36" fmla="*/ 2124172 h 2904364"/>
              <a:gd name="connsiteX37" fmla="*/ 4100384 w 5501349"/>
              <a:gd name="connsiteY37" fmla="*/ 2095698 h 2904364"/>
              <a:gd name="connsiteX38" fmla="*/ 3844110 w 5501349"/>
              <a:gd name="connsiteY38" fmla="*/ 2220984 h 2904364"/>
              <a:gd name="connsiteX39" fmla="*/ 3701736 w 5501349"/>
              <a:gd name="connsiteY39" fmla="*/ 2403218 h 2904364"/>
              <a:gd name="connsiteX40" fmla="*/ 3633396 w 5501349"/>
              <a:gd name="connsiteY40" fmla="*/ 2357660 h 2904364"/>
              <a:gd name="connsiteX41" fmla="*/ 3468242 w 5501349"/>
              <a:gd name="connsiteY41" fmla="*/ 2351965 h 2904364"/>
              <a:gd name="connsiteX42" fmla="*/ 3365732 w 5501349"/>
              <a:gd name="connsiteY42" fmla="*/ 2420303 h 2904364"/>
              <a:gd name="connsiteX43" fmla="*/ 3183493 w 5501349"/>
              <a:gd name="connsiteY43" fmla="*/ 2437387 h 2904364"/>
              <a:gd name="connsiteX44" fmla="*/ 3012643 w 5501349"/>
              <a:gd name="connsiteY44" fmla="*/ 2351965 h 2904364"/>
              <a:gd name="connsiteX45" fmla="*/ 2705115 w 5501349"/>
              <a:gd name="connsiteY45" fmla="*/ 2164036 h 2904364"/>
              <a:gd name="connsiteX46" fmla="*/ 2585520 w 5501349"/>
              <a:gd name="connsiteY46" fmla="*/ 2198205 h 2904364"/>
              <a:gd name="connsiteX47" fmla="*/ 2557045 w 5501349"/>
              <a:gd name="connsiteY47" fmla="*/ 2243763 h 2904364"/>
              <a:gd name="connsiteX48" fmla="*/ 2528570 w 5501349"/>
              <a:gd name="connsiteY48" fmla="*/ 2300712 h 2904364"/>
              <a:gd name="connsiteX49" fmla="*/ 2243821 w 5501349"/>
              <a:gd name="connsiteY49" fmla="*/ 2574063 h 2904364"/>
              <a:gd name="connsiteX50" fmla="*/ 2141312 w 5501349"/>
              <a:gd name="connsiteY50" fmla="*/ 2596843 h 2904364"/>
              <a:gd name="connsiteX51" fmla="*/ 1941987 w 5501349"/>
              <a:gd name="connsiteY51" fmla="*/ 2539894 h 2904364"/>
              <a:gd name="connsiteX52" fmla="*/ 1793918 w 5501349"/>
              <a:gd name="connsiteY52" fmla="*/ 2608232 h 2904364"/>
              <a:gd name="connsiteX53" fmla="*/ 1617374 w 5501349"/>
              <a:gd name="connsiteY53" fmla="*/ 2619622 h 2904364"/>
              <a:gd name="connsiteX54" fmla="*/ 1469304 w 5501349"/>
              <a:gd name="connsiteY54" fmla="*/ 2602538 h 2904364"/>
              <a:gd name="connsiteX55" fmla="*/ 1389575 w 5501349"/>
              <a:gd name="connsiteY55" fmla="*/ 2659486 h 2904364"/>
              <a:gd name="connsiteX56" fmla="*/ 1264285 w 5501349"/>
              <a:gd name="connsiteY56" fmla="*/ 2864500 h 2904364"/>
              <a:gd name="connsiteX57" fmla="*/ 1110521 w 5501349"/>
              <a:gd name="connsiteY57" fmla="*/ 2904364 h 2904364"/>
              <a:gd name="connsiteX58" fmla="*/ 0 w 5501349"/>
              <a:gd name="connsiteY58" fmla="*/ 2836026 h 2904364"/>
              <a:gd name="connsiteX0" fmla="*/ 11390 w 5501349"/>
              <a:gd name="connsiteY0" fmla="*/ 2841720 h 2904364"/>
              <a:gd name="connsiteX1" fmla="*/ 187934 w 5501349"/>
              <a:gd name="connsiteY1" fmla="*/ 2813246 h 2904364"/>
              <a:gd name="connsiteX2" fmla="*/ 187934 w 5501349"/>
              <a:gd name="connsiteY2" fmla="*/ 2813246 h 2904364"/>
              <a:gd name="connsiteX3" fmla="*/ 637837 w 5501349"/>
              <a:gd name="connsiteY3" fmla="*/ 2579758 h 2904364"/>
              <a:gd name="connsiteX4" fmla="*/ 996621 w 5501349"/>
              <a:gd name="connsiteY4" fmla="*/ 2551284 h 2904364"/>
              <a:gd name="connsiteX5" fmla="*/ 1099131 w 5501349"/>
              <a:gd name="connsiteY5" fmla="*/ 2408913 h 2904364"/>
              <a:gd name="connsiteX6" fmla="*/ 1213030 w 5501349"/>
              <a:gd name="connsiteY6" fmla="*/ 2340575 h 2904364"/>
              <a:gd name="connsiteX7" fmla="*/ 1531949 w 5501349"/>
              <a:gd name="connsiteY7" fmla="*/ 2055834 h 2904364"/>
              <a:gd name="connsiteX8" fmla="*/ 1634459 w 5501349"/>
              <a:gd name="connsiteY8" fmla="*/ 2084308 h 2904364"/>
              <a:gd name="connsiteX9" fmla="*/ 1759748 w 5501349"/>
              <a:gd name="connsiteY9" fmla="*/ 2027360 h 2904364"/>
              <a:gd name="connsiteX10" fmla="*/ 1862258 w 5501349"/>
              <a:gd name="connsiteY10" fmla="*/ 2015970 h 2904364"/>
              <a:gd name="connsiteX11" fmla="*/ 2175482 w 5501349"/>
              <a:gd name="connsiteY11" fmla="*/ 1810956 h 2904364"/>
              <a:gd name="connsiteX12" fmla="*/ 2511485 w 5501349"/>
              <a:gd name="connsiteY12" fmla="*/ 1497740 h 2904364"/>
              <a:gd name="connsiteX13" fmla="*/ 2591215 w 5501349"/>
              <a:gd name="connsiteY13" fmla="*/ 1315506 h 2904364"/>
              <a:gd name="connsiteX14" fmla="*/ 2779149 w 5501349"/>
              <a:gd name="connsiteY14" fmla="*/ 1190220 h 2904364"/>
              <a:gd name="connsiteX15" fmla="*/ 2955694 w 5501349"/>
              <a:gd name="connsiteY15" fmla="*/ 1156051 h 2904364"/>
              <a:gd name="connsiteX16" fmla="*/ 3058203 w 5501349"/>
              <a:gd name="connsiteY16" fmla="*/ 1161745 h 2904364"/>
              <a:gd name="connsiteX17" fmla="*/ 3303087 w 5501349"/>
              <a:gd name="connsiteY17" fmla="*/ 1218694 h 2904364"/>
              <a:gd name="connsiteX18" fmla="*/ 3479632 w 5501349"/>
              <a:gd name="connsiteY18" fmla="*/ 1207304 h 2904364"/>
              <a:gd name="connsiteX19" fmla="*/ 3587836 w 5501349"/>
              <a:gd name="connsiteY19" fmla="*/ 1212999 h 2904364"/>
              <a:gd name="connsiteX20" fmla="*/ 3935230 w 5501349"/>
              <a:gd name="connsiteY20" fmla="*/ 837140 h 2904364"/>
              <a:gd name="connsiteX21" fmla="*/ 4020655 w 5501349"/>
              <a:gd name="connsiteY21" fmla="*/ 757412 h 2904364"/>
              <a:gd name="connsiteX22" fmla="*/ 4060520 w 5501349"/>
              <a:gd name="connsiteY22" fmla="*/ 649211 h 2904364"/>
              <a:gd name="connsiteX23" fmla="*/ 4333878 w 5501349"/>
              <a:gd name="connsiteY23" fmla="*/ 626431 h 2904364"/>
              <a:gd name="connsiteX24" fmla="*/ 4430693 w 5501349"/>
              <a:gd name="connsiteY24" fmla="*/ 575178 h 2904364"/>
              <a:gd name="connsiteX25" fmla="*/ 4641407 w 5501349"/>
              <a:gd name="connsiteY25" fmla="*/ 495450 h 2904364"/>
              <a:gd name="connsiteX26" fmla="*/ 4891986 w 5501349"/>
              <a:gd name="connsiteY26" fmla="*/ 125286 h 2904364"/>
              <a:gd name="connsiteX27" fmla="*/ 5284940 w 5501349"/>
              <a:gd name="connsiteY27" fmla="*/ 85422 h 2904364"/>
              <a:gd name="connsiteX28" fmla="*/ 5495654 w 5501349"/>
              <a:gd name="connsiteY28" fmla="*/ 0 h 2904364"/>
              <a:gd name="connsiteX29" fmla="*/ 5501349 w 5501349"/>
              <a:gd name="connsiteY29" fmla="*/ 1902073 h 2904364"/>
              <a:gd name="connsiteX30" fmla="*/ 5324805 w 5501349"/>
              <a:gd name="connsiteY30" fmla="*/ 1856515 h 2904364"/>
              <a:gd name="connsiteX31" fmla="*/ 5131175 w 5501349"/>
              <a:gd name="connsiteY31" fmla="*/ 1805261 h 2904364"/>
              <a:gd name="connsiteX32" fmla="*/ 4914766 w 5501349"/>
              <a:gd name="connsiteY32" fmla="*/ 1731228 h 2904364"/>
              <a:gd name="connsiteX33" fmla="*/ 4835037 w 5501349"/>
              <a:gd name="connsiteY33" fmla="*/ 1822346 h 2904364"/>
              <a:gd name="connsiteX34" fmla="*/ 4726832 w 5501349"/>
              <a:gd name="connsiteY34" fmla="*/ 2038749 h 2904364"/>
              <a:gd name="connsiteX35" fmla="*/ 4504728 w 5501349"/>
              <a:gd name="connsiteY35" fmla="*/ 2061529 h 2904364"/>
              <a:gd name="connsiteX36" fmla="*/ 4305404 w 5501349"/>
              <a:gd name="connsiteY36" fmla="*/ 2124172 h 2904364"/>
              <a:gd name="connsiteX37" fmla="*/ 4100384 w 5501349"/>
              <a:gd name="connsiteY37" fmla="*/ 2095698 h 2904364"/>
              <a:gd name="connsiteX38" fmla="*/ 3844110 w 5501349"/>
              <a:gd name="connsiteY38" fmla="*/ 2220984 h 2904364"/>
              <a:gd name="connsiteX39" fmla="*/ 3701736 w 5501349"/>
              <a:gd name="connsiteY39" fmla="*/ 2403218 h 2904364"/>
              <a:gd name="connsiteX40" fmla="*/ 3633396 w 5501349"/>
              <a:gd name="connsiteY40" fmla="*/ 2357660 h 2904364"/>
              <a:gd name="connsiteX41" fmla="*/ 3468242 w 5501349"/>
              <a:gd name="connsiteY41" fmla="*/ 2351965 h 2904364"/>
              <a:gd name="connsiteX42" fmla="*/ 3365732 w 5501349"/>
              <a:gd name="connsiteY42" fmla="*/ 2420303 h 2904364"/>
              <a:gd name="connsiteX43" fmla="*/ 3183493 w 5501349"/>
              <a:gd name="connsiteY43" fmla="*/ 2437387 h 2904364"/>
              <a:gd name="connsiteX44" fmla="*/ 3012643 w 5501349"/>
              <a:gd name="connsiteY44" fmla="*/ 2351965 h 2904364"/>
              <a:gd name="connsiteX45" fmla="*/ 2705115 w 5501349"/>
              <a:gd name="connsiteY45" fmla="*/ 2164036 h 2904364"/>
              <a:gd name="connsiteX46" fmla="*/ 2585520 w 5501349"/>
              <a:gd name="connsiteY46" fmla="*/ 2198205 h 2904364"/>
              <a:gd name="connsiteX47" fmla="*/ 2557045 w 5501349"/>
              <a:gd name="connsiteY47" fmla="*/ 2243763 h 2904364"/>
              <a:gd name="connsiteX48" fmla="*/ 2528570 w 5501349"/>
              <a:gd name="connsiteY48" fmla="*/ 2300712 h 2904364"/>
              <a:gd name="connsiteX49" fmla="*/ 2243821 w 5501349"/>
              <a:gd name="connsiteY49" fmla="*/ 2574063 h 2904364"/>
              <a:gd name="connsiteX50" fmla="*/ 2141312 w 5501349"/>
              <a:gd name="connsiteY50" fmla="*/ 2596843 h 2904364"/>
              <a:gd name="connsiteX51" fmla="*/ 1941987 w 5501349"/>
              <a:gd name="connsiteY51" fmla="*/ 2539894 h 2904364"/>
              <a:gd name="connsiteX52" fmla="*/ 1793918 w 5501349"/>
              <a:gd name="connsiteY52" fmla="*/ 2608232 h 2904364"/>
              <a:gd name="connsiteX53" fmla="*/ 1617374 w 5501349"/>
              <a:gd name="connsiteY53" fmla="*/ 2619622 h 2904364"/>
              <a:gd name="connsiteX54" fmla="*/ 1469304 w 5501349"/>
              <a:gd name="connsiteY54" fmla="*/ 2602538 h 2904364"/>
              <a:gd name="connsiteX55" fmla="*/ 1389575 w 5501349"/>
              <a:gd name="connsiteY55" fmla="*/ 2659486 h 2904364"/>
              <a:gd name="connsiteX56" fmla="*/ 1264285 w 5501349"/>
              <a:gd name="connsiteY56" fmla="*/ 2864500 h 2904364"/>
              <a:gd name="connsiteX57" fmla="*/ 1110521 w 5501349"/>
              <a:gd name="connsiteY57" fmla="*/ 2904364 h 2904364"/>
              <a:gd name="connsiteX58" fmla="*/ 928281 w 5501349"/>
              <a:gd name="connsiteY58" fmla="*/ 2881584 h 2904364"/>
              <a:gd name="connsiteX59" fmla="*/ 0 w 5501349"/>
              <a:gd name="connsiteY59" fmla="*/ 2836026 h 2904364"/>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0 w 5501349"/>
              <a:gd name="connsiteY59"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08687 w 5501349"/>
              <a:gd name="connsiteY59" fmla="*/ 2967007 h 3001176"/>
              <a:gd name="connsiteX60" fmla="*/ 0 w 5501349"/>
              <a:gd name="connsiteY60"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0 w 5501349"/>
              <a:gd name="connsiteY60"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370173 w 5501349"/>
              <a:gd name="connsiteY60" fmla="*/ 2881584 h 3001176"/>
              <a:gd name="connsiteX61" fmla="*/ 0 w 5501349"/>
              <a:gd name="connsiteY61"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284749 w 5501349"/>
              <a:gd name="connsiteY60" fmla="*/ 2961312 h 3001176"/>
              <a:gd name="connsiteX61" fmla="*/ 0 w 5501349"/>
              <a:gd name="connsiteY61"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381563 w 5501349"/>
              <a:gd name="connsiteY60" fmla="*/ 2955617 h 3001176"/>
              <a:gd name="connsiteX61" fmla="*/ 284749 w 5501349"/>
              <a:gd name="connsiteY61" fmla="*/ 2961312 h 3001176"/>
              <a:gd name="connsiteX62" fmla="*/ 0 w 5501349"/>
              <a:gd name="connsiteY62"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392953 w 5501349"/>
              <a:gd name="connsiteY60" fmla="*/ 2995481 h 3001176"/>
              <a:gd name="connsiteX61" fmla="*/ 284749 w 5501349"/>
              <a:gd name="connsiteY61" fmla="*/ 2961312 h 3001176"/>
              <a:gd name="connsiteX62" fmla="*/ 0 w 5501349"/>
              <a:gd name="connsiteY62"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666312 w 5501349"/>
              <a:gd name="connsiteY60" fmla="*/ 2967007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18793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501349"/>
              <a:gd name="connsiteY0" fmla="*/ 2841720 h 3001176"/>
              <a:gd name="connsiteX1" fmla="*/ 187934 w 5501349"/>
              <a:gd name="connsiteY1" fmla="*/ 2813246 h 3001176"/>
              <a:gd name="connsiteX2" fmla="*/ 285624 w 5501349"/>
              <a:gd name="connsiteY2" fmla="*/ 2813246 h 3001176"/>
              <a:gd name="connsiteX3" fmla="*/ 637837 w 5501349"/>
              <a:gd name="connsiteY3" fmla="*/ 2579758 h 3001176"/>
              <a:gd name="connsiteX4" fmla="*/ 996621 w 5501349"/>
              <a:gd name="connsiteY4" fmla="*/ 2551284 h 3001176"/>
              <a:gd name="connsiteX5" fmla="*/ 1099131 w 5501349"/>
              <a:gd name="connsiteY5" fmla="*/ 2408913 h 3001176"/>
              <a:gd name="connsiteX6" fmla="*/ 1213030 w 5501349"/>
              <a:gd name="connsiteY6" fmla="*/ 2340575 h 3001176"/>
              <a:gd name="connsiteX7" fmla="*/ 1531949 w 5501349"/>
              <a:gd name="connsiteY7" fmla="*/ 2055834 h 3001176"/>
              <a:gd name="connsiteX8" fmla="*/ 1634459 w 5501349"/>
              <a:gd name="connsiteY8" fmla="*/ 2084308 h 3001176"/>
              <a:gd name="connsiteX9" fmla="*/ 1759748 w 5501349"/>
              <a:gd name="connsiteY9" fmla="*/ 2027360 h 3001176"/>
              <a:gd name="connsiteX10" fmla="*/ 1862258 w 5501349"/>
              <a:gd name="connsiteY10" fmla="*/ 2015970 h 3001176"/>
              <a:gd name="connsiteX11" fmla="*/ 2175482 w 5501349"/>
              <a:gd name="connsiteY11" fmla="*/ 1810956 h 3001176"/>
              <a:gd name="connsiteX12" fmla="*/ 2511485 w 5501349"/>
              <a:gd name="connsiteY12" fmla="*/ 1497740 h 3001176"/>
              <a:gd name="connsiteX13" fmla="*/ 2591215 w 5501349"/>
              <a:gd name="connsiteY13" fmla="*/ 1315506 h 3001176"/>
              <a:gd name="connsiteX14" fmla="*/ 2779149 w 5501349"/>
              <a:gd name="connsiteY14" fmla="*/ 1190220 h 3001176"/>
              <a:gd name="connsiteX15" fmla="*/ 2955694 w 5501349"/>
              <a:gd name="connsiteY15" fmla="*/ 1156051 h 3001176"/>
              <a:gd name="connsiteX16" fmla="*/ 3058203 w 5501349"/>
              <a:gd name="connsiteY16" fmla="*/ 1161745 h 3001176"/>
              <a:gd name="connsiteX17" fmla="*/ 3303087 w 5501349"/>
              <a:gd name="connsiteY17" fmla="*/ 1218694 h 3001176"/>
              <a:gd name="connsiteX18" fmla="*/ 3479632 w 5501349"/>
              <a:gd name="connsiteY18" fmla="*/ 1207304 h 3001176"/>
              <a:gd name="connsiteX19" fmla="*/ 3587836 w 5501349"/>
              <a:gd name="connsiteY19" fmla="*/ 1212999 h 3001176"/>
              <a:gd name="connsiteX20" fmla="*/ 3935230 w 5501349"/>
              <a:gd name="connsiteY20" fmla="*/ 837140 h 3001176"/>
              <a:gd name="connsiteX21" fmla="*/ 4020655 w 5501349"/>
              <a:gd name="connsiteY21" fmla="*/ 757412 h 3001176"/>
              <a:gd name="connsiteX22" fmla="*/ 4060520 w 5501349"/>
              <a:gd name="connsiteY22" fmla="*/ 649211 h 3001176"/>
              <a:gd name="connsiteX23" fmla="*/ 4333878 w 5501349"/>
              <a:gd name="connsiteY23" fmla="*/ 626431 h 3001176"/>
              <a:gd name="connsiteX24" fmla="*/ 4430693 w 5501349"/>
              <a:gd name="connsiteY24" fmla="*/ 575178 h 3001176"/>
              <a:gd name="connsiteX25" fmla="*/ 4641407 w 5501349"/>
              <a:gd name="connsiteY25" fmla="*/ 495450 h 3001176"/>
              <a:gd name="connsiteX26" fmla="*/ 4891986 w 5501349"/>
              <a:gd name="connsiteY26" fmla="*/ 125286 h 3001176"/>
              <a:gd name="connsiteX27" fmla="*/ 5284940 w 5501349"/>
              <a:gd name="connsiteY27" fmla="*/ 85422 h 3001176"/>
              <a:gd name="connsiteX28" fmla="*/ 5495654 w 5501349"/>
              <a:gd name="connsiteY28" fmla="*/ 0 h 3001176"/>
              <a:gd name="connsiteX29" fmla="*/ 5501349 w 5501349"/>
              <a:gd name="connsiteY29" fmla="*/ 1902073 h 3001176"/>
              <a:gd name="connsiteX30" fmla="*/ 5324805 w 5501349"/>
              <a:gd name="connsiteY30" fmla="*/ 1856515 h 3001176"/>
              <a:gd name="connsiteX31" fmla="*/ 5131175 w 5501349"/>
              <a:gd name="connsiteY31" fmla="*/ 1805261 h 3001176"/>
              <a:gd name="connsiteX32" fmla="*/ 4914766 w 5501349"/>
              <a:gd name="connsiteY32" fmla="*/ 1731228 h 3001176"/>
              <a:gd name="connsiteX33" fmla="*/ 4835037 w 5501349"/>
              <a:gd name="connsiteY33" fmla="*/ 1822346 h 3001176"/>
              <a:gd name="connsiteX34" fmla="*/ 4726832 w 5501349"/>
              <a:gd name="connsiteY34" fmla="*/ 2038749 h 3001176"/>
              <a:gd name="connsiteX35" fmla="*/ 4504728 w 5501349"/>
              <a:gd name="connsiteY35" fmla="*/ 2061529 h 3001176"/>
              <a:gd name="connsiteX36" fmla="*/ 4305404 w 5501349"/>
              <a:gd name="connsiteY36" fmla="*/ 2124172 h 3001176"/>
              <a:gd name="connsiteX37" fmla="*/ 4100384 w 5501349"/>
              <a:gd name="connsiteY37" fmla="*/ 2095698 h 3001176"/>
              <a:gd name="connsiteX38" fmla="*/ 3844110 w 5501349"/>
              <a:gd name="connsiteY38" fmla="*/ 2220984 h 3001176"/>
              <a:gd name="connsiteX39" fmla="*/ 3701736 w 5501349"/>
              <a:gd name="connsiteY39" fmla="*/ 2403218 h 3001176"/>
              <a:gd name="connsiteX40" fmla="*/ 3633396 w 5501349"/>
              <a:gd name="connsiteY40" fmla="*/ 2357660 h 3001176"/>
              <a:gd name="connsiteX41" fmla="*/ 3468242 w 5501349"/>
              <a:gd name="connsiteY41" fmla="*/ 2351965 h 3001176"/>
              <a:gd name="connsiteX42" fmla="*/ 3365732 w 5501349"/>
              <a:gd name="connsiteY42" fmla="*/ 2420303 h 3001176"/>
              <a:gd name="connsiteX43" fmla="*/ 3183493 w 5501349"/>
              <a:gd name="connsiteY43" fmla="*/ 2437387 h 3001176"/>
              <a:gd name="connsiteX44" fmla="*/ 3012643 w 5501349"/>
              <a:gd name="connsiteY44" fmla="*/ 2351965 h 3001176"/>
              <a:gd name="connsiteX45" fmla="*/ 2705115 w 5501349"/>
              <a:gd name="connsiteY45" fmla="*/ 2164036 h 3001176"/>
              <a:gd name="connsiteX46" fmla="*/ 2585520 w 5501349"/>
              <a:gd name="connsiteY46" fmla="*/ 2198205 h 3001176"/>
              <a:gd name="connsiteX47" fmla="*/ 2557045 w 5501349"/>
              <a:gd name="connsiteY47" fmla="*/ 2243763 h 3001176"/>
              <a:gd name="connsiteX48" fmla="*/ 2528570 w 5501349"/>
              <a:gd name="connsiteY48" fmla="*/ 2300712 h 3001176"/>
              <a:gd name="connsiteX49" fmla="*/ 2243821 w 5501349"/>
              <a:gd name="connsiteY49" fmla="*/ 2574063 h 3001176"/>
              <a:gd name="connsiteX50" fmla="*/ 2141312 w 5501349"/>
              <a:gd name="connsiteY50" fmla="*/ 2596843 h 3001176"/>
              <a:gd name="connsiteX51" fmla="*/ 1941987 w 5501349"/>
              <a:gd name="connsiteY51" fmla="*/ 2539894 h 3001176"/>
              <a:gd name="connsiteX52" fmla="*/ 1793918 w 5501349"/>
              <a:gd name="connsiteY52" fmla="*/ 2608232 h 3001176"/>
              <a:gd name="connsiteX53" fmla="*/ 1617374 w 5501349"/>
              <a:gd name="connsiteY53" fmla="*/ 2619622 h 3001176"/>
              <a:gd name="connsiteX54" fmla="*/ 1469304 w 5501349"/>
              <a:gd name="connsiteY54" fmla="*/ 2602538 h 3001176"/>
              <a:gd name="connsiteX55" fmla="*/ 1389575 w 5501349"/>
              <a:gd name="connsiteY55" fmla="*/ 2659486 h 3001176"/>
              <a:gd name="connsiteX56" fmla="*/ 1264285 w 5501349"/>
              <a:gd name="connsiteY56" fmla="*/ 2864500 h 3001176"/>
              <a:gd name="connsiteX57" fmla="*/ 1110521 w 5501349"/>
              <a:gd name="connsiteY57" fmla="*/ 2904364 h 3001176"/>
              <a:gd name="connsiteX58" fmla="*/ 1025096 w 5501349"/>
              <a:gd name="connsiteY58" fmla="*/ 3001176 h 3001176"/>
              <a:gd name="connsiteX59" fmla="*/ 899806 w 5501349"/>
              <a:gd name="connsiteY59" fmla="*/ 2944228 h 3001176"/>
              <a:gd name="connsiteX60" fmla="*/ 563803 w 5501349"/>
              <a:gd name="connsiteY60" fmla="*/ 2921448 h 3001176"/>
              <a:gd name="connsiteX61" fmla="*/ 392953 w 5501349"/>
              <a:gd name="connsiteY61" fmla="*/ 2995481 h 3001176"/>
              <a:gd name="connsiteX62" fmla="*/ 284749 w 5501349"/>
              <a:gd name="connsiteY62" fmla="*/ 2961312 h 3001176"/>
              <a:gd name="connsiteX63" fmla="*/ 0 w 5501349"/>
              <a:gd name="connsiteY63" fmla="*/ 2836026 h 3001176"/>
              <a:gd name="connsiteX0" fmla="*/ 11390 w 5495757"/>
              <a:gd name="connsiteY0" fmla="*/ 2841720 h 3001176"/>
              <a:gd name="connsiteX1" fmla="*/ 187934 w 5495757"/>
              <a:gd name="connsiteY1" fmla="*/ 2813246 h 3001176"/>
              <a:gd name="connsiteX2" fmla="*/ 285624 w 5495757"/>
              <a:gd name="connsiteY2" fmla="*/ 2813246 h 3001176"/>
              <a:gd name="connsiteX3" fmla="*/ 637837 w 5495757"/>
              <a:gd name="connsiteY3" fmla="*/ 2579758 h 3001176"/>
              <a:gd name="connsiteX4" fmla="*/ 996621 w 5495757"/>
              <a:gd name="connsiteY4" fmla="*/ 2551284 h 3001176"/>
              <a:gd name="connsiteX5" fmla="*/ 1099131 w 5495757"/>
              <a:gd name="connsiteY5" fmla="*/ 2408913 h 3001176"/>
              <a:gd name="connsiteX6" fmla="*/ 1213030 w 5495757"/>
              <a:gd name="connsiteY6" fmla="*/ 2340575 h 3001176"/>
              <a:gd name="connsiteX7" fmla="*/ 1531949 w 5495757"/>
              <a:gd name="connsiteY7" fmla="*/ 2055834 h 3001176"/>
              <a:gd name="connsiteX8" fmla="*/ 1634459 w 5495757"/>
              <a:gd name="connsiteY8" fmla="*/ 2084308 h 3001176"/>
              <a:gd name="connsiteX9" fmla="*/ 1759748 w 5495757"/>
              <a:gd name="connsiteY9" fmla="*/ 2027360 h 3001176"/>
              <a:gd name="connsiteX10" fmla="*/ 1862258 w 5495757"/>
              <a:gd name="connsiteY10" fmla="*/ 2015970 h 3001176"/>
              <a:gd name="connsiteX11" fmla="*/ 2175482 w 5495757"/>
              <a:gd name="connsiteY11" fmla="*/ 1810956 h 3001176"/>
              <a:gd name="connsiteX12" fmla="*/ 2511485 w 5495757"/>
              <a:gd name="connsiteY12" fmla="*/ 1497740 h 3001176"/>
              <a:gd name="connsiteX13" fmla="*/ 2591215 w 5495757"/>
              <a:gd name="connsiteY13" fmla="*/ 1315506 h 3001176"/>
              <a:gd name="connsiteX14" fmla="*/ 2779149 w 5495757"/>
              <a:gd name="connsiteY14" fmla="*/ 1190220 h 3001176"/>
              <a:gd name="connsiteX15" fmla="*/ 2955694 w 5495757"/>
              <a:gd name="connsiteY15" fmla="*/ 1156051 h 3001176"/>
              <a:gd name="connsiteX16" fmla="*/ 3058203 w 5495757"/>
              <a:gd name="connsiteY16" fmla="*/ 1161745 h 3001176"/>
              <a:gd name="connsiteX17" fmla="*/ 3303087 w 5495757"/>
              <a:gd name="connsiteY17" fmla="*/ 1218694 h 3001176"/>
              <a:gd name="connsiteX18" fmla="*/ 3479632 w 5495757"/>
              <a:gd name="connsiteY18" fmla="*/ 1207304 h 3001176"/>
              <a:gd name="connsiteX19" fmla="*/ 3587836 w 5495757"/>
              <a:gd name="connsiteY19" fmla="*/ 1212999 h 3001176"/>
              <a:gd name="connsiteX20" fmla="*/ 3935230 w 5495757"/>
              <a:gd name="connsiteY20" fmla="*/ 837140 h 3001176"/>
              <a:gd name="connsiteX21" fmla="*/ 4020655 w 5495757"/>
              <a:gd name="connsiteY21" fmla="*/ 757412 h 3001176"/>
              <a:gd name="connsiteX22" fmla="*/ 4060520 w 5495757"/>
              <a:gd name="connsiteY22" fmla="*/ 649211 h 3001176"/>
              <a:gd name="connsiteX23" fmla="*/ 4333878 w 5495757"/>
              <a:gd name="connsiteY23" fmla="*/ 626431 h 3001176"/>
              <a:gd name="connsiteX24" fmla="*/ 4430693 w 5495757"/>
              <a:gd name="connsiteY24" fmla="*/ 575178 h 3001176"/>
              <a:gd name="connsiteX25" fmla="*/ 4641407 w 5495757"/>
              <a:gd name="connsiteY25" fmla="*/ 495450 h 3001176"/>
              <a:gd name="connsiteX26" fmla="*/ 4891986 w 5495757"/>
              <a:gd name="connsiteY26" fmla="*/ 125286 h 3001176"/>
              <a:gd name="connsiteX27" fmla="*/ 5284940 w 5495757"/>
              <a:gd name="connsiteY27" fmla="*/ 85422 h 3001176"/>
              <a:gd name="connsiteX28" fmla="*/ 5495654 w 5495757"/>
              <a:gd name="connsiteY28" fmla="*/ 0 h 3001176"/>
              <a:gd name="connsiteX29" fmla="*/ 5474706 w 5495757"/>
              <a:gd name="connsiteY29" fmla="*/ 1902073 h 3001176"/>
              <a:gd name="connsiteX30" fmla="*/ 5324805 w 5495757"/>
              <a:gd name="connsiteY30" fmla="*/ 1856515 h 3001176"/>
              <a:gd name="connsiteX31" fmla="*/ 5131175 w 5495757"/>
              <a:gd name="connsiteY31" fmla="*/ 1805261 h 3001176"/>
              <a:gd name="connsiteX32" fmla="*/ 4914766 w 5495757"/>
              <a:gd name="connsiteY32" fmla="*/ 1731228 h 3001176"/>
              <a:gd name="connsiteX33" fmla="*/ 4835037 w 5495757"/>
              <a:gd name="connsiteY33" fmla="*/ 1822346 h 3001176"/>
              <a:gd name="connsiteX34" fmla="*/ 4726832 w 5495757"/>
              <a:gd name="connsiteY34" fmla="*/ 2038749 h 3001176"/>
              <a:gd name="connsiteX35" fmla="*/ 4504728 w 5495757"/>
              <a:gd name="connsiteY35" fmla="*/ 2061529 h 3001176"/>
              <a:gd name="connsiteX36" fmla="*/ 4305404 w 5495757"/>
              <a:gd name="connsiteY36" fmla="*/ 2124172 h 3001176"/>
              <a:gd name="connsiteX37" fmla="*/ 4100384 w 5495757"/>
              <a:gd name="connsiteY37" fmla="*/ 2095698 h 3001176"/>
              <a:gd name="connsiteX38" fmla="*/ 3844110 w 5495757"/>
              <a:gd name="connsiteY38" fmla="*/ 2220984 h 3001176"/>
              <a:gd name="connsiteX39" fmla="*/ 3701736 w 5495757"/>
              <a:gd name="connsiteY39" fmla="*/ 2403218 h 3001176"/>
              <a:gd name="connsiteX40" fmla="*/ 3633396 w 5495757"/>
              <a:gd name="connsiteY40" fmla="*/ 2357660 h 3001176"/>
              <a:gd name="connsiteX41" fmla="*/ 3468242 w 5495757"/>
              <a:gd name="connsiteY41" fmla="*/ 2351965 h 3001176"/>
              <a:gd name="connsiteX42" fmla="*/ 3365732 w 5495757"/>
              <a:gd name="connsiteY42" fmla="*/ 2420303 h 3001176"/>
              <a:gd name="connsiteX43" fmla="*/ 3183493 w 5495757"/>
              <a:gd name="connsiteY43" fmla="*/ 2437387 h 3001176"/>
              <a:gd name="connsiteX44" fmla="*/ 3012643 w 5495757"/>
              <a:gd name="connsiteY44" fmla="*/ 2351965 h 3001176"/>
              <a:gd name="connsiteX45" fmla="*/ 2705115 w 5495757"/>
              <a:gd name="connsiteY45" fmla="*/ 2164036 h 3001176"/>
              <a:gd name="connsiteX46" fmla="*/ 2585520 w 5495757"/>
              <a:gd name="connsiteY46" fmla="*/ 2198205 h 3001176"/>
              <a:gd name="connsiteX47" fmla="*/ 2557045 w 5495757"/>
              <a:gd name="connsiteY47" fmla="*/ 2243763 h 3001176"/>
              <a:gd name="connsiteX48" fmla="*/ 2528570 w 5495757"/>
              <a:gd name="connsiteY48" fmla="*/ 2300712 h 3001176"/>
              <a:gd name="connsiteX49" fmla="*/ 2243821 w 5495757"/>
              <a:gd name="connsiteY49" fmla="*/ 2574063 h 3001176"/>
              <a:gd name="connsiteX50" fmla="*/ 2141312 w 5495757"/>
              <a:gd name="connsiteY50" fmla="*/ 2596843 h 3001176"/>
              <a:gd name="connsiteX51" fmla="*/ 1941987 w 5495757"/>
              <a:gd name="connsiteY51" fmla="*/ 2539894 h 3001176"/>
              <a:gd name="connsiteX52" fmla="*/ 1793918 w 5495757"/>
              <a:gd name="connsiteY52" fmla="*/ 2608232 h 3001176"/>
              <a:gd name="connsiteX53" fmla="*/ 1617374 w 5495757"/>
              <a:gd name="connsiteY53" fmla="*/ 2619622 h 3001176"/>
              <a:gd name="connsiteX54" fmla="*/ 1469304 w 5495757"/>
              <a:gd name="connsiteY54" fmla="*/ 2602538 h 3001176"/>
              <a:gd name="connsiteX55" fmla="*/ 1389575 w 5495757"/>
              <a:gd name="connsiteY55" fmla="*/ 2659486 h 3001176"/>
              <a:gd name="connsiteX56" fmla="*/ 1264285 w 5495757"/>
              <a:gd name="connsiteY56" fmla="*/ 2864500 h 3001176"/>
              <a:gd name="connsiteX57" fmla="*/ 1110521 w 5495757"/>
              <a:gd name="connsiteY57" fmla="*/ 2904364 h 3001176"/>
              <a:gd name="connsiteX58" fmla="*/ 1025096 w 5495757"/>
              <a:gd name="connsiteY58" fmla="*/ 3001176 h 3001176"/>
              <a:gd name="connsiteX59" fmla="*/ 899806 w 5495757"/>
              <a:gd name="connsiteY59" fmla="*/ 2944228 h 3001176"/>
              <a:gd name="connsiteX60" fmla="*/ 563803 w 5495757"/>
              <a:gd name="connsiteY60" fmla="*/ 2921448 h 3001176"/>
              <a:gd name="connsiteX61" fmla="*/ 392953 w 5495757"/>
              <a:gd name="connsiteY61" fmla="*/ 2995481 h 3001176"/>
              <a:gd name="connsiteX62" fmla="*/ 284749 w 5495757"/>
              <a:gd name="connsiteY62" fmla="*/ 2961312 h 3001176"/>
              <a:gd name="connsiteX63" fmla="*/ 0 w 5495757"/>
              <a:gd name="connsiteY63" fmla="*/ 2836026 h 3001176"/>
              <a:gd name="connsiteX0" fmla="*/ 11390 w 5495929"/>
              <a:gd name="connsiteY0" fmla="*/ 2841720 h 3001176"/>
              <a:gd name="connsiteX1" fmla="*/ 187934 w 5495929"/>
              <a:gd name="connsiteY1" fmla="*/ 2813246 h 3001176"/>
              <a:gd name="connsiteX2" fmla="*/ 285624 w 5495929"/>
              <a:gd name="connsiteY2" fmla="*/ 2813246 h 3001176"/>
              <a:gd name="connsiteX3" fmla="*/ 637837 w 5495929"/>
              <a:gd name="connsiteY3" fmla="*/ 2579758 h 3001176"/>
              <a:gd name="connsiteX4" fmla="*/ 996621 w 5495929"/>
              <a:gd name="connsiteY4" fmla="*/ 2551284 h 3001176"/>
              <a:gd name="connsiteX5" fmla="*/ 1099131 w 5495929"/>
              <a:gd name="connsiteY5" fmla="*/ 2408913 h 3001176"/>
              <a:gd name="connsiteX6" fmla="*/ 1213030 w 5495929"/>
              <a:gd name="connsiteY6" fmla="*/ 2340575 h 3001176"/>
              <a:gd name="connsiteX7" fmla="*/ 1531949 w 5495929"/>
              <a:gd name="connsiteY7" fmla="*/ 2055834 h 3001176"/>
              <a:gd name="connsiteX8" fmla="*/ 1634459 w 5495929"/>
              <a:gd name="connsiteY8" fmla="*/ 2084308 h 3001176"/>
              <a:gd name="connsiteX9" fmla="*/ 1759748 w 5495929"/>
              <a:gd name="connsiteY9" fmla="*/ 2027360 h 3001176"/>
              <a:gd name="connsiteX10" fmla="*/ 1862258 w 5495929"/>
              <a:gd name="connsiteY10" fmla="*/ 2015970 h 3001176"/>
              <a:gd name="connsiteX11" fmla="*/ 2175482 w 5495929"/>
              <a:gd name="connsiteY11" fmla="*/ 1810956 h 3001176"/>
              <a:gd name="connsiteX12" fmla="*/ 2511485 w 5495929"/>
              <a:gd name="connsiteY12" fmla="*/ 1497740 h 3001176"/>
              <a:gd name="connsiteX13" fmla="*/ 2591215 w 5495929"/>
              <a:gd name="connsiteY13" fmla="*/ 1315506 h 3001176"/>
              <a:gd name="connsiteX14" fmla="*/ 2779149 w 5495929"/>
              <a:gd name="connsiteY14" fmla="*/ 1190220 h 3001176"/>
              <a:gd name="connsiteX15" fmla="*/ 2955694 w 5495929"/>
              <a:gd name="connsiteY15" fmla="*/ 1156051 h 3001176"/>
              <a:gd name="connsiteX16" fmla="*/ 3058203 w 5495929"/>
              <a:gd name="connsiteY16" fmla="*/ 1161745 h 3001176"/>
              <a:gd name="connsiteX17" fmla="*/ 3303087 w 5495929"/>
              <a:gd name="connsiteY17" fmla="*/ 1218694 h 3001176"/>
              <a:gd name="connsiteX18" fmla="*/ 3479632 w 5495929"/>
              <a:gd name="connsiteY18" fmla="*/ 1207304 h 3001176"/>
              <a:gd name="connsiteX19" fmla="*/ 3587836 w 5495929"/>
              <a:gd name="connsiteY19" fmla="*/ 1212999 h 3001176"/>
              <a:gd name="connsiteX20" fmla="*/ 3935230 w 5495929"/>
              <a:gd name="connsiteY20" fmla="*/ 837140 h 3001176"/>
              <a:gd name="connsiteX21" fmla="*/ 4020655 w 5495929"/>
              <a:gd name="connsiteY21" fmla="*/ 757412 h 3001176"/>
              <a:gd name="connsiteX22" fmla="*/ 4060520 w 5495929"/>
              <a:gd name="connsiteY22" fmla="*/ 649211 h 3001176"/>
              <a:gd name="connsiteX23" fmla="*/ 4333878 w 5495929"/>
              <a:gd name="connsiteY23" fmla="*/ 626431 h 3001176"/>
              <a:gd name="connsiteX24" fmla="*/ 4430693 w 5495929"/>
              <a:gd name="connsiteY24" fmla="*/ 575178 h 3001176"/>
              <a:gd name="connsiteX25" fmla="*/ 4641407 w 5495929"/>
              <a:gd name="connsiteY25" fmla="*/ 495450 h 3001176"/>
              <a:gd name="connsiteX26" fmla="*/ 4891986 w 5495929"/>
              <a:gd name="connsiteY26" fmla="*/ 125286 h 3001176"/>
              <a:gd name="connsiteX27" fmla="*/ 5284940 w 5495929"/>
              <a:gd name="connsiteY27" fmla="*/ 85422 h 3001176"/>
              <a:gd name="connsiteX28" fmla="*/ 5495654 w 5495929"/>
              <a:gd name="connsiteY28" fmla="*/ 0 h 3001176"/>
              <a:gd name="connsiteX29" fmla="*/ 5490849 w 5495929"/>
              <a:gd name="connsiteY29" fmla="*/ 1853640 h 3001176"/>
              <a:gd name="connsiteX30" fmla="*/ 5324805 w 5495929"/>
              <a:gd name="connsiteY30" fmla="*/ 1856515 h 3001176"/>
              <a:gd name="connsiteX31" fmla="*/ 5131175 w 5495929"/>
              <a:gd name="connsiteY31" fmla="*/ 1805261 h 3001176"/>
              <a:gd name="connsiteX32" fmla="*/ 4914766 w 5495929"/>
              <a:gd name="connsiteY32" fmla="*/ 1731228 h 3001176"/>
              <a:gd name="connsiteX33" fmla="*/ 4835037 w 5495929"/>
              <a:gd name="connsiteY33" fmla="*/ 1822346 h 3001176"/>
              <a:gd name="connsiteX34" fmla="*/ 4726832 w 5495929"/>
              <a:gd name="connsiteY34" fmla="*/ 2038749 h 3001176"/>
              <a:gd name="connsiteX35" fmla="*/ 4504728 w 5495929"/>
              <a:gd name="connsiteY35" fmla="*/ 2061529 h 3001176"/>
              <a:gd name="connsiteX36" fmla="*/ 4305404 w 5495929"/>
              <a:gd name="connsiteY36" fmla="*/ 2124172 h 3001176"/>
              <a:gd name="connsiteX37" fmla="*/ 4100384 w 5495929"/>
              <a:gd name="connsiteY37" fmla="*/ 2095698 h 3001176"/>
              <a:gd name="connsiteX38" fmla="*/ 3844110 w 5495929"/>
              <a:gd name="connsiteY38" fmla="*/ 2220984 h 3001176"/>
              <a:gd name="connsiteX39" fmla="*/ 3701736 w 5495929"/>
              <a:gd name="connsiteY39" fmla="*/ 2403218 h 3001176"/>
              <a:gd name="connsiteX40" fmla="*/ 3633396 w 5495929"/>
              <a:gd name="connsiteY40" fmla="*/ 2357660 h 3001176"/>
              <a:gd name="connsiteX41" fmla="*/ 3468242 w 5495929"/>
              <a:gd name="connsiteY41" fmla="*/ 2351965 h 3001176"/>
              <a:gd name="connsiteX42" fmla="*/ 3365732 w 5495929"/>
              <a:gd name="connsiteY42" fmla="*/ 2420303 h 3001176"/>
              <a:gd name="connsiteX43" fmla="*/ 3183493 w 5495929"/>
              <a:gd name="connsiteY43" fmla="*/ 2437387 h 3001176"/>
              <a:gd name="connsiteX44" fmla="*/ 3012643 w 5495929"/>
              <a:gd name="connsiteY44" fmla="*/ 2351965 h 3001176"/>
              <a:gd name="connsiteX45" fmla="*/ 2705115 w 5495929"/>
              <a:gd name="connsiteY45" fmla="*/ 2164036 h 3001176"/>
              <a:gd name="connsiteX46" fmla="*/ 2585520 w 5495929"/>
              <a:gd name="connsiteY46" fmla="*/ 2198205 h 3001176"/>
              <a:gd name="connsiteX47" fmla="*/ 2557045 w 5495929"/>
              <a:gd name="connsiteY47" fmla="*/ 2243763 h 3001176"/>
              <a:gd name="connsiteX48" fmla="*/ 2528570 w 5495929"/>
              <a:gd name="connsiteY48" fmla="*/ 2300712 h 3001176"/>
              <a:gd name="connsiteX49" fmla="*/ 2243821 w 5495929"/>
              <a:gd name="connsiteY49" fmla="*/ 2574063 h 3001176"/>
              <a:gd name="connsiteX50" fmla="*/ 2141312 w 5495929"/>
              <a:gd name="connsiteY50" fmla="*/ 2596843 h 3001176"/>
              <a:gd name="connsiteX51" fmla="*/ 1941987 w 5495929"/>
              <a:gd name="connsiteY51" fmla="*/ 2539894 h 3001176"/>
              <a:gd name="connsiteX52" fmla="*/ 1793918 w 5495929"/>
              <a:gd name="connsiteY52" fmla="*/ 2608232 h 3001176"/>
              <a:gd name="connsiteX53" fmla="*/ 1617374 w 5495929"/>
              <a:gd name="connsiteY53" fmla="*/ 2619622 h 3001176"/>
              <a:gd name="connsiteX54" fmla="*/ 1469304 w 5495929"/>
              <a:gd name="connsiteY54" fmla="*/ 2602538 h 3001176"/>
              <a:gd name="connsiteX55" fmla="*/ 1389575 w 5495929"/>
              <a:gd name="connsiteY55" fmla="*/ 2659486 h 3001176"/>
              <a:gd name="connsiteX56" fmla="*/ 1264285 w 5495929"/>
              <a:gd name="connsiteY56" fmla="*/ 2864500 h 3001176"/>
              <a:gd name="connsiteX57" fmla="*/ 1110521 w 5495929"/>
              <a:gd name="connsiteY57" fmla="*/ 2904364 h 3001176"/>
              <a:gd name="connsiteX58" fmla="*/ 1025096 w 5495929"/>
              <a:gd name="connsiteY58" fmla="*/ 3001176 h 3001176"/>
              <a:gd name="connsiteX59" fmla="*/ 899806 w 5495929"/>
              <a:gd name="connsiteY59" fmla="*/ 2944228 h 3001176"/>
              <a:gd name="connsiteX60" fmla="*/ 563803 w 5495929"/>
              <a:gd name="connsiteY60" fmla="*/ 2921448 h 3001176"/>
              <a:gd name="connsiteX61" fmla="*/ 392953 w 5495929"/>
              <a:gd name="connsiteY61" fmla="*/ 2995481 h 3001176"/>
              <a:gd name="connsiteX62" fmla="*/ 284749 w 5495929"/>
              <a:gd name="connsiteY62" fmla="*/ 2961312 h 3001176"/>
              <a:gd name="connsiteX63" fmla="*/ 0 w 5495929"/>
              <a:gd name="connsiteY63" fmla="*/ 2836026 h 3001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495929" h="3001176">
                <a:moveTo>
                  <a:pt x="11390" y="2841720"/>
                </a:moveTo>
                <a:cubicBezTo>
                  <a:pt x="70238" y="2832229"/>
                  <a:pt x="142228" y="2817992"/>
                  <a:pt x="187934" y="2813246"/>
                </a:cubicBezTo>
                <a:cubicBezTo>
                  <a:pt x="233640" y="2808500"/>
                  <a:pt x="253061" y="2813246"/>
                  <a:pt x="285624" y="2813246"/>
                </a:cubicBezTo>
                <a:lnTo>
                  <a:pt x="637837" y="2579758"/>
                </a:lnTo>
                <a:lnTo>
                  <a:pt x="996621" y="2551284"/>
                </a:lnTo>
                <a:lnTo>
                  <a:pt x="1099131" y="2408913"/>
                </a:lnTo>
                <a:lnTo>
                  <a:pt x="1213030" y="2340575"/>
                </a:lnTo>
                <a:lnTo>
                  <a:pt x="1531949" y="2055834"/>
                </a:lnTo>
                <a:lnTo>
                  <a:pt x="1634459" y="2084308"/>
                </a:lnTo>
                <a:lnTo>
                  <a:pt x="1759748" y="2027360"/>
                </a:lnTo>
                <a:lnTo>
                  <a:pt x="1862258" y="2015970"/>
                </a:lnTo>
                <a:lnTo>
                  <a:pt x="2175482" y="1810956"/>
                </a:lnTo>
                <a:lnTo>
                  <a:pt x="2511485" y="1497740"/>
                </a:lnTo>
                <a:lnTo>
                  <a:pt x="2591215" y="1315506"/>
                </a:lnTo>
                <a:lnTo>
                  <a:pt x="2779149" y="1190220"/>
                </a:lnTo>
                <a:lnTo>
                  <a:pt x="2955694" y="1156051"/>
                </a:lnTo>
                <a:lnTo>
                  <a:pt x="3058203" y="1161745"/>
                </a:lnTo>
                <a:lnTo>
                  <a:pt x="3303087" y="1218694"/>
                </a:lnTo>
                <a:lnTo>
                  <a:pt x="3479632" y="1207304"/>
                </a:lnTo>
                <a:lnTo>
                  <a:pt x="3587836" y="1212999"/>
                </a:lnTo>
                <a:cubicBezTo>
                  <a:pt x="3801324" y="1132116"/>
                  <a:pt x="3819432" y="962426"/>
                  <a:pt x="3935230" y="837140"/>
                </a:cubicBezTo>
                <a:lnTo>
                  <a:pt x="4020655" y="757412"/>
                </a:lnTo>
                <a:lnTo>
                  <a:pt x="4060520" y="649211"/>
                </a:lnTo>
                <a:lnTo>
                  <a:pt x="4333878" y="626431"/>
                </a:lnTo>
                <a:lnTo>
                  <a:pt x="4430693" y="575178"/>
                </a:lnTo>
                <a:lnTo>
                  <a:pt x="4641407" y="495450"/>
                </a:lnTo>
                <a:lnTo>
                  <a:pt x="4891986" y="125286"/>
                </a:lnTo>
                <a:lnTo>
                  <a:pt x="5284940" y="85422"/>
                </a:lnTo>
                <a:lnTo>
                  <a:pt x="5495654" y="0"/>
                </a:lnTo>
                <a:cubicBezTo>
                  <a:pt x="5497552" y="634024"/>
                  <a:pt x="5488951" y="1219616"/>
                  <a:pt x="5490849" y="1853640"/>
                </a:cubicBezTo>
                <a:cubicBezTo>
                  <a:pt x="5440882" y="1838454"/>
                  <a:pt x="5384751" y="1864578"/>
                  <a:pt x="5324805" y="1856515"/>
                </a:cubicBezTo>
                <a:cubicBezTo>
                  <a:pt x="5264859" y="1848452"/>
                  <a:pt x="5195718" y="1822346"/>
                  <a:pt x="5131175" y="1805261"/>
                </a:cubicBezTo>
                <a:lnTo>
                  <a:pt x="4914766" y="1731228"/>
                </a:lnTo>
                <a:lnTo>
                  <a:pt x="4835037" y="1822346"/>
                </a:lnTo>
                <a:lnTo>
                  <a:pt x="4726832" y="2038749"/>
                </a:lnTo>
                <a:lnTo>
                  <a:pt x="4504728" y="2061529"/>
                </a:lnTo>
                <a:lnTo>
                  <a:pt x="4305404" y="2124172"/>
                </a:lnTo>
                <a:lnTo>
                  <a:pt x="4100384" y="2095698"/>
                </a:lnTo>
                <a:lnTo>
                  <a:pt x="3844110" y="2220984"/>
                </a:lnTo>
                <a:lnTo>
                  <a:pt x="3701736" y="2403218"/>
                </a:lnTo>
                <a:lnTo>
                  <a:pt x="3633396" y="2357660"/>
                </a:lnTo>
                <a:lnTo>
                  <a:pt x="3468242" y="2351965"/>
                </a:lnTo>
                <a:lnTo>
                  <a:pt x="3365732" y="2420303"/>
                </a:lnTo>
                <a:lnTo>
                  <a:pt x="3183493" y="2437387"/>
                </a:lnTo>
                <a:lnTo>
                  <a:pt x="3012643" y="2351965"/>
                </a:lnTo>
                <a:lnTo>
                  <a:pt x="2705115" y="2164036"/>
                </a:lnTo>
                <a:lnTo>
                  <a:pt x="2585520" y="2198205"/>
                </a:lnTo>
                <a:lnTo>
                  <a:pt x="2557045" y="2243763"/>
                </a:lnTo>
                <a:lnTo>
                  <a:pt x="2528570" y="2300712"/>
                </a:lnTo>
                <a:lnTo>
                  <a:pt x="2243821" y="2574063"/>
                </a:lnTo>
                <a:lnTo>
                  <a:pt x="2141312" y="2596843"/>
                </a:lnTo>
                <a:lnTo>
                  <a:pt x="1941987" y="2539894"/>
                </a:lnTo>
                <a:lnTo>
                  <a:pt x="1793918" y="2608232"/>
                </a:lnTo>
                <a:lnTo>
                  <a:pt x="1617374" y="2619622"/>
                </a:lnTo>
                <a:lnTo>
                  <a:pt x="1469304" y="2602538"/>
                </a:lnTo>
                <a:lnTo>
                  <a:pt x="1389575" y="2659486"/>
                </a:lnTo>
                <a:lnTo>
                  <a:pt x="1264285" y="2864500"/>
                </a:lnTo>
                <a:lnTo>
                  <a:pt x="1110521" y="2904364"/>
                </a:lnTo>
                <a:lnTo>
                  <a:pt x="1025096" y="3001176"/>
                </a:lnTo>
                <a:lnTo>
                  <a:pt x="899806" y="2944228"/>
                </a:lnTo>
                <a:lnTo>
                  <a:pt x="563803" y="2921448"/>
                </a:lnTo>
                <a:lnTo>
                  <a:pt x="392953" y="2995481"/>
                </a:lnTo>
                <a:lnTo>
                  <a:pt x="284749" y="2961312"/>
                </a:lnTo>
                <a:lnTo>
                  <a:pt x="0" y="2836026"/>
                </a:lnTo>
              </a:path>
            </a:pathLst>
          </a:custGeom>
          <a:solidFill>
            <a:srgbClr val="800000"/>
          </a:solidFill>
          <a:ln>
            <a:no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81871193"/>
              </p:ext>
            </p:extLst>
          </p:nvPr>
        </p:nvGraphicFramePr>
        <p:xfrm>
          <a:off x="968020" y="5322972"/>
          <a:ext cx="6367605" cy="396240"/>
        </p:xfrm>
        <a:graphic>
          <a:graphicData uri="http://schemas.openxmlformats.org/drawingml/2006/table">
            <a:tbl>
              <a:tblPr>
                <a:tableStyleId>{5C22544A-7EE6-4342-B048-85BDC9FD1C3A}</a:tableStyleId>
              </a:tblPr>
              <a:tblGrid>
                <a:gridCol w="1273521"/>
                <a:gridCol w="1273521"/>
                <a:gridCol w="1273521"/>
                <a:gridCol w="1273521"/>
                <a:gridCol w="1273521"/>
              </a:tblGrid>
              <a:tr h="370840">
                <a:tc>
                  <a:txBody>
                    <a:bodyPr/>
                    <a:lstStyle/>
                    <a:p>
                      <a:pPr algn="r"/>
                      <a:r>
                        <a:rPr lang="en-US" sz="2000" b="0" dirty="0" smtClean="0">
                          <a:solidFill>
                            <a:srgbClr val="003300"/>
                          </a:solidFill>
                          <a:latin typeface="Franklin Gothic Book"/>
                          <a:cs typeface="Franklin Gothic Book"/>
                        </a:rPr>
                        <a:t>1960</a:t>
                      </a:r>
                      <a:endParaRPr lang="en-US" sz="2000" b="0" dirty="0">
                        <a:solidFill>
                          <a:srgbClr val="003300"/>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b="0" dirty="0" smtClean="0">
                          <a:solidFill>
                            <a:srgbClr val="003300"/>
                          </a:solidFill>
                          <a:latin typeface="Franklin Gothic Book"/>
                          <a:cs typeface="Franklin Gothic Book"/>
                        </a:rPr>
                        <a:t>1970</a:t>
                      </a:r>
                      <a:endParaRPr lang="en-US" sz="2000" b="0" dirty="0">
                        <a:solidFill>
                          <a:srgbClr val="003300"/>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b="0" dirty="0" smtClean="0">
                          <a:solidFill>
                            <a:srgbClr val="003300"/>
                          </a:solidFill>
                          <a:latin typeface="Franklin Gothic Book"/>
                          <a:cs typeface="Franklin Gothic Book"/>
                        </a:rPr>
                        <a:t>1980</a:t>
                      </a:r>
                      <a:endParaRPr lang="en-US" sz="2000" b="0" dirty="0">
                        <a:solidFill>
                          <a:srgbClr val="003300"/>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b="0" dirty="0" smtClean="0">
                          <a:solidFill>
                            <a:srgbClr val="003300"/>
                          </a:solidFill>
                          <a:latin typeface="Franklin Gothic Book"/>
                          <a:cs typeface="Franklin Gothic Book"/>
                        </a:rPr>
                        <a:t>1990</a:t>
                      </a:r>
                      <a:endParaRPr lang="en-US" sz="2000" b="0" dirty="0">
                        <a:solidFill>
                          <a:srgbClr val="003300"/>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b="0" dirty="0" smtClean="0">
                          <a:solidFill>
                            <a:srgbClr val="003300"/>
                          </a:solidFill>
                          <a:latin typeface="Franklin Gothic Book"/>
                          <a:cs typeface="Franklin Gothic Book"/>
                        </a:rPr>
                        <a:t>2000</a:t>
                      </a:r>
                      <a:endParaRPr lang="en-US" sz="2000" b="0" dirty="0">
                        <a:solidFill>
                          <a:srgbClr val="003300"/>
                        </a:solidFill>
                        <a:latin typeface="Franklin Gothic Book"/>
                        <a:cs typeface="Franklin Gothic Book"/>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5" name="Rectangle 24"/>
          <p:cNvSpPr/>
          <p:nvPr/>
        </p:nvSpPr>
        <p:spPr>
          <a:xfrm>
            <a:off x="6361586" y="1932505"/>
            <a:ext cx="1117573" cy="445211"/>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Franklin Gothic Book"/>
                <a:cs typeface="Franklin Gothic Book"/>
              </a:rPr>
              <a:t>USA</a:t>
            </a:r>
            <a:endParaRPr lang="en-US" sz="2400" dirty="0">
              <a:latin typeface="Franklin Gothic Book"/>
              <a:cs typeface="Franklin Gothic Book"/>
            </a:endParaRPr>
          </a:p>
        </p:txBody>
      </p:sp>
      <p:sp>
        <p:nvSpPr>
          <p:cNvPr id="8" name="TextBox 7"/>
          <p:cNvSpPr txBox="1"/>
          <p:nvPr/>
        </p:nvSpPr>
        <p:spPr>
          <a:xfrm>
            <a:off x="8367682" y="5319102"/>
            <a:ext cx="768259" cy="400110"/>
          </a:xfrm>
          <a:prstGeom prst="rect">
            <a:avLst/>
          </a:prstGeom>
          <a:noFill/>
        </p:spPr>
        <p:txBody>
          <a:bodyPr wrap="none" rtlCol="0" anchor="ctr">
            <a:spAutoFit/>
          </a:bodyPr>
          <a:lstStyle/>
          <a:p>
            <a:pPr algn="ctr"/>
            <a:r>
              <a:rPr lang="en-US" sz="2000" dirty="0" smtClean="0">
                <a:latin typeface="Franklin Gothic Book"/>
                <a:cs typeface="Franklin Gothic Book"/>
              </a:rPr>
              <a:t>2014</a:t>
            </a:r>
          </a:p>
        </p:txBody>
      </p:sp>
      <p:sp>
        <p:nvSpPr>
          <p:cNvPr id="12" name="Freeform 11"/>
          <p:cNvSpPr/>
          <p:nvPr/>
        </p:nvSpPr>
        <p:spPr>
          <a:xfrm>
            <a:off x="1814950" y="1760127"/>
            <a:ext cx="6909769" cy="3413178"/>
          </a:xfrm>
          <a:custGeom>
            <a:avLst/>
            <a:gdLst>
              <a:gd name="connsiteX0" fmla="*/ 0 w 6925388"/>
              <a:gd name="connsiteY0" fmla="*/ 3738715 h 3738715"/>
              <a:gd name="connsiteX1" fmla="*/ 238449 w 6925388"/>
              <a:gd name="connsiteY1" fmla="*/ 3660960 h 3738715"/>
              <a:gd name="connsiteX2" fmla="*/ 326571 w 6925388"/>
              <a:gd name="connsiteY2" fmla="*/ 3640225 h 3738715"/>
              <a:gd name="connsiteX3" fmla="*/ 466530 w 6925388"/>
              <a:gd name="connsiteY3" fmla="*/ 3572838 h 3738715"/>
              <a:gd name="connsiteX4" fmla="*/ 549469 w 6925388"/>
              <a:gd name="connsiteY4" fmla="*/ 3572838 h 3738715"/>
              <a:gd name="connsiteX5" fmla="*/ 673877 w 6925388"/>
              <a:gd name="connsiteY5" fmla="*/ 3541736 h 3738715"/>
              <a:gd name="connsiteX6" fmla="*/ 819020 w 6925388"/>
              <a:gd name="connsiteY6" fmla="*/ 3526185 h 3738715"/>
              <a:gd name="connsiteX7" fmla="*/ 834571 w 6925388"/>
              <a:gd name="connsiteY7" fmla="*/ 3536552 h 3738715"/>
              <a:gd name="connsiteX8" fmla="*/ 1078204 w 6925388"/>
              <a:gd name="connsiteY8" fmla="*/ 3381042 h 3738715"/>
              <a:gd name="connsiteX9" fmla="*/ 1238898 w 6925388"/>
              <a:gd name="connsiteY9" fmla="*/ 3308470 h 3738715"/>
              <a:gd name="connsiteX10" fmla="*/ 1352939 w 6925388"/>
              <a:gd name="connsiteY10" fmla="*/ 3184062 h 3738715"/>
              <a:gd name="connsiteX11" fmla="*/ 1420326 w 6925388"/>
              <a:gd name="connsiteY11" fmla="*/ 3127042 h 3738715"/>
              <a:gd name="connsiteX12" fmla="*/ 1648408 w 6925388"/>
              <a:gd name="connsiteY12" fmla="*/ 3075205 h 3738715"/>
              <a:gd name="connsiteX13" fmla="*/ 1772816 w 6925388"/>
              <a:gd name="connsiteY13" fmla="*/ 3049287 h 3738715"/>
              <a:gd name="connsiteX14" fmla="*/ 1819469 w 6925388"/>
              <a:gd name="connsiteY14" fmla="*/ 3049287 h 3738715"/>
              <a:gd name="connsiteX15" fmla="*/ 1985347 w 6925388"/>
              <a:gd name="connsiteY15" fmla="*/ 2919695 h 3738715"/>
              <a:gd name="connsiteX16" fmla="*/ 2161592 w 6925388"/>
              <a:gd name="connsiteY16" fmla="*/ 2795287 h 3738715"/>
              <a:gd name="connsiteX17" fmla="*/ 2322286 w 6925388"/>
              <a:gd name="connsiteY17" fmla="*/ 2759001 h 3738715"/>
              <a:gd name="connsiteX18" fmla="*/ 2555551 w 6925388"/>
              <a:gd name="connsiteY18" fmla="*/ 2743450 h 3738715"/>
              <a:gd name="connsiteX19" fmla="*/ 2674775 w 6925388"/>
              <a:gd name="connsiteY19" fmla="*/ 2696797 h 3738715"/>
              <a:gd name="connsiteX20" fmla="*/ 2742163 w 6925388"/>
              <a:gd name="connsiteY20" fmla="*/ 2587940 h 3738715"/>
              <a:gd name="connsiteX21" fmla="*/ 2908041 w 6925388"/>
              <a:gd name="connsiteY21" fmla="*/ 2494633 h 3738715"/>
              <a:gd name="connsiteX22" fmla="*/ 3068735 w 6925388"/>
              <a:gd name="connsiteY22" fmla="*/ 2230266 h 3738715"/>
              <a:gd name="connsiteX23" fmla="*/ 3219061 w 6925388"/>
              <a:gd name="connsiteY23" fmla="*/ 2188797 h 3738715"/>
              <a:gd name="connsiteX24" fmla="*/ 3333102 w 6925388"/>
              <a:gd name="connsiteY24" fmla="*/ 2225082 h 3738715"/>
              <a:gd name="connsiteX25" fmla="*/ 3457510 w 6925388"/>
              <a:gd name="connsiteY25" fmla="*/ 2157695 h 3738715"/>
              <a:gd name="connsiteX26" fmla="*/ 3571551 w 6925388"/>
              <a:gd name="connsiteY26" fmla="*/ 2136960 h 3738715"/>
              <a:gd name="connsiteX27" fmla="*/ 3701143 w 6925388"/>
              <a:gd name="connsiteY27" fmla="*/ 2069572 h 3738715"/>
              <a:gd name="connsiteX28" fmla="*/ 3965510 w 6925388"/>
              <a:gd name="connsiteY28" fmla="*/ 1857042 h 3738715"/>
              <a:gd name="connsiteX29" fmla="*/ 4084735 w 6925388"/>
              <a:gd name="connsiteY29" fmla="*/ 1737817 h 3738715"/>
              <a:gd name="connsiteX30" fmla="*/ 4250612 w 6925388"/>
              <a:gd name="connsiteY30" fmla="*/ 1463082 h 3738715"/>
              <a:gd name="connsiteX31" fmla="*/ 4328367 w 6925388"/>
              <a:gd name="connsiteY31" fmla="*/ 1359409 h 3738715"/>
              <a:gd name="connsiteX32" fmla="*/ 4535714 w 6925388"/>
              <a:gd name="connsiteY32" fmla="*/ 1229817 h 3738715"/>
              <a:gd name="connsiteX33" fmla="*/ 4763796 w 6925388"/>
              <a:gd name="connsiteY33" fmla="*/ 1188348 h 3738715"/>
              <a:gd name="connsiteX34" fmla="*/ 4877837 w 6925388"/>
              <a:gd name="connsiteY34" fmla="*/ 1172797 h 3738715"/>
              <a:gd name="connsiteX35" fmla="*/ 5126653 w 6925388"/>
              <a:gd name="connsiteY35" fmla="*/ 1229817 h 3738715"/>
              <a:gd name="connsiteX36" fmla="*/ 5302898 w 6925388"/>
              <a:gd name="connsiteY36" fmla="*/ 1229817 h 3738715"/>
              <a:gd name="connsiteX37" fmla="*/ 5546530 w 6925388"/>
              <a:gd name="connsiteY37" fmla="*/ 1183164 h 3738715"/>
              <a:gd name="connsiteX38" fmla="*/ 5826449 w 6925388"/>
              <a:gd name="connsiteY38" fmla="*/ 737368 h 3738715"/>
              <a:gd name="connsiteX39" fmla="*/ 5992326 w 6925388"/>
              <a:gd name="connsiteY39" fmla="*/ 581858 h 3738715"/>
              <a:gd name="connsiteX40" fmla="*/ 6272245 w 6925388"/>
              <a:gd name="connsiteY40" fmla="*/ 555940 h 3738715"/>
              <a:gd name="connsiteX41" fmla="*/ 6370735 w 6925388"/>
              <a:gd name="connsiteY41" fmla="*/ 493736 h 3738715"/>
              <a:gd name="connsiteX42" fmla="*/ 6510694 w 6925388"/>
              <a:gd name="connsiteY42" fmla="*/ 467817 h 3738715"/>
              <a:gd name="connsiteX43" fmla="*/ 6650653 w 6925388"/>
              <a:gd name="connsiteY43" fmla="*/ 343409 h 3738715"/>
              <a:gd name="connsiteX44" fmla="*/ 6806163 w 6925388"/>
              <a:gd name="connsiteY44" fmla="*/ 27205 h 3738715"/>
              <a:gd name="connsiteX45" fmla="*/ 6925388 w 6925388"/>
              <a:gd name="connsiteY45" fmla="*/ 16838 h 3738715"/>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06163 w 7501890"/>
              <a:gd name="connsiteY44" fmla="*/ 172326 h 3883836"/>
              <a:gd name="connsiteX45" fmla="*/ 7501890 w 7501890"/>
              <a:gd name="connsiteY45"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7293516 w 7501890"/>
              <a:gd name="connsiteY44" fmla="*/ 128722 h 3883836"/>
              <a:gd name="connsiteX45" fmla="*/ 7501890 w 7501890"/>
              <a:gd name="connsiteY45"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128722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128722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128722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128722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128722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10694 w 7501890"/>
              <a:gd name="connsiteY42" fmla="*/ 612938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49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56167 w 7501890"/>
              <a:gd name="connsiteY38" fmla="*/ 90117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56167 w 7501890"/>
              <a:gd name="connsiteY38" fmla="*/ 90117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56167 w 7501890"/>
              <a:gd name="connsiteY38" fmla="*/ 90117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56167 w 7501890"/>
              <a:gd name="connsiteY38" fmla="*/ 90117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26450 w 7501890"/>
              <a:gd name="connsiteY38" fmla="*/ 882489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28367 w 7501890"/>
              <a:gd name="connsiteY31" fmla="*/ 1504530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50612 w 7501890"/>
              <a:gd name="connsiteY30" fmla="*/ 160820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62498 w 7501890"/>
              <a:gd name="connsiteY30" fmla="*/ 168918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62498 w 7501890"/>
              <a:gd name="connsiteY30" fmla="*/ 168918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068735 w 7501890"/>
              <a:gd name="connsiteY22" fmla="*/ 2375387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62498 w 7501890"/>
              <a:gd name="connsiteY30" fmla="*/ 168918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61592 w 7501890"/>
              <a:gd name="connsiteY16" fmla="*/ 2940408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104396 w 7501890"/>
              <a:gd name="connsiteY22" fmla="*/ 2394075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62498 w 7501890"/>
              <a:gd name="connsiteY30" fmla="*/ 168918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85347 w 7501890"/>
              <a:gd name="connsiteY15" fmla="*/ 3064816 h 3883836"/>
              <a:gd name="connsiteX16" fmla="*/ 2185365 w 7501890"/>
              <a:gd name="connsiteY16" fmla="*/ 2959095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104396 w 7501890"/>
              <a:gd name="connsiteY22" fmla="*/ 2394075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62498 w 7501890"/>
              <a:gd name="connsiteY30" fmla="*/ 168918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 name="connsiteX0" fmla="*/ 0 w 7501890"/>
              <a:gd name="connsiteY0" fmla="*/ 3883836 h 3883836"/>
              <a:gd name="connsiteX1" fmla="*/ 238449 w 7501890"/>
              <a:gd name="connsiteY1" fmla="*/ 3806081 h 3883836"/>
              <a:gd name="connsiteX2" fmla="*/ 326571 w 7501890"/>
              <a:gd name="connsiteY2" fmla="*/ 3785346 h 3883836"/>
              <a:gd name="connsiteX3" fmla="*/ 466530 w 7501890"/>
              <a:gd name="connsiteY3" fmla="*/ 3717959 h 3883836"/>
              <a:gd name="connsiteX4" fmla="*/ 549469 w 7501890"/>
              <a:gd name="connsiteY4" fmla="*/ 3717959 h 3883836"/>
              <a:gd name="connsiteX5" fmla="*/ 673877 w 7501890"/>
              <a:gd name="connsiteY5" fmla="*/ 3686857 h 3883836"/>
              <a:gd name="connsiteX6" fmla="*/ 819020 w 7501890"/>
              <a:gd name="connsiteY6" fmla="*/ 3671306 h 3883836"/>
              <a:gd name="connsiteX7" fmla="*/ 834571 w 7501890"/>
              <a:gd name="connsiteY7" fmla="*/ 3681673 h 3883836"/>
              <a:gd name="connsiteX8" fmla="*/ 1078204 w 7501890"/>
              <a:gd name="connsiteY8" fmla="*/ 3526163 h 3883836"/>
              <a:gd name="connsiteX9" fmla="*/ 1238898 w 7501890"/>
              <a:gd name="connsiteY9" fmla="*/ 3453591 h 3883836"/>
              <a:gd name="connsiteX10" fmla="*/ 1352939 w 7501890"/>
              <a:gd name="connsiteY10" fmla="*/ 3329183 h 3883836"/>
              <a:gd name="connsiteX11" fmla="*/ 1420326 w 7501890"/>
              <a:gd name="connsiteY11" fmla="*/ 3272163 h 3883836"/>
              <a:gd name="connsiteX12" fmla="*/ 1648408 w 7501890"/>
              <a:gd name="connsiteY12" fmla="*/ 3220326 h 3883836"/>
              <a:gd name="connsiteX13" fmla="*/ 1772816 w 7501890"/>
              <a:gd name="connsiteY13" fmla="*/ 3194408 h 3883836"/>
              <a:gd name="connsiteX14" fmla="*/ 1819469 w 7501890"/>
              <a:gd name="connsiteY14" fmla="*/ 3194408 h 3883836"/>
              <a:gd name="connsiteX15" fmla="*/ 1997233 w 7501890"/>
              <a:gd name="connsiteY15" fmla="*/ 3089733 h 3883836"/>
              <a:gd name="connsiteX16" fmla="*/ 2185365 w 7501890"/>
              <a:gd name="connsiteY16" fmla="*/ 2959095 h 3883836"/>
              <a:gd name="connsiteX17" fmla="*/ 2322286 w 7501890"/>
              <a:gd name="connsiteY17" fmla="*/ 2904122 h 3883836"/>
              <a:gd name="connsiteX18" fmla="*/ 2555551 w 7501890"/>
              <a:gd name="connsiteY18" fmla="*/ 2888571 h 3883836"/>
              <a:gd name="connsiteX19" fmla="*/ 2674775 w 7501890"/>
              <a:gd name="connsiteY19" fmla="*/ 2841918 h 3883836"/>
              <a:gd name="connsiteX20" fmla="*/ 2742163 w 7501890"/>
              <a:gd name="connsiteY20" fmla="*/ 2733061 h 3883836"/>
              <a:gd name="connsiteX21" fmla="*/ 2908041 w 7501890"/>
              <a:gd name="connsiteY21" fmla="*/ 2639754 h 3883836"/>
              <a:gd name="connsiteX22" fmla="*/ 3104396 w 7501890"/>
              <a:gd name="connsiteY22" fmla="*/ 2394075 h 3883836"/>
              <a:gd name="connsiteX23" fmla="*/ 3219061 w 7501890"/>
              <a:gd name="connsiteY23" fmla="*/ 2333918 h 3883836"/>
              <a:gd name="connsiteX24" fmla="*/ 3333102 w 7501890"/>
              <a:gd name="connsiteY24" fmla="*/ 2370203 h 3883836"/>
              <a:gd name="connsiteX25" fmla="*/ 3457510 w 7501890"/>
              <a:gd name="connsiteY25" fmla="*/ 2302816 h 3883836"/>
              <a:gd name="connsiteX26" fmla="*/ 3571551 w 7501890"/>
              <a:gd name="connsiteY26" fmla="*/ 2282081 h 3883836"/>
              <a:gd name="connsiteX27" fmla="*/ 3701143 w 7501890"/>
              <a:gd name="connsiteY27" fmla="*/ 2214693 h 3883836"/>
              <a:gd name="connsiteX28" fmla="*/ 3965510 w 7501890"/>
              <a:gd name="connsiteY28" fmla="*/ 2002163 h 3883836"/>
              <a:gd name="connsiteX29" fmla="*/ 4084735 w 7501890"/>
              <a:gd name="connsiteY29" fmla="*/ 1882938 h 3883836"/>
              <a:gd name="connsiteX30" fmla="*/ 4262498 w 7501890"/>
              <a:gd name="connsiteY30" fmla="*/ 1689183 h 3883836"/>
              <a:gd name="connsiteX31" fmla="*/ 4358084 w 7501890"/>
              <a:gd name="connsiteY31" fmla="*/ 1510758 h 3883836"/>
              <a:gd name="connsiteX32" fmla="*/ 4535714 w 7501890"/>
              <a:gd name="connsiteY32" fmla="*/ 1374938 h 3883836"/>
              <a:gd name="connsiteX33" fmla="*/ 4763796 w 7501890"/>
              <a:gd name="connsiteY33" fmla="*/ 1333469 h 3883836"/>
              <a:gd name="connsiteX34" fmla="*/ 4877837 w 7501890"/>
              <a:gd name="connsiteY34" fmla="*/ 1317918 h 3883836"/>
              <a:gd name="connsiteX35" fmla="*/ 5126653 w 7501890"/>
              <a:gd name="connsiteY35" fmla="*/ 1374938 h 3883836"/>
              <a:gd name="connsiteX36" fmla="*/ 5302898 w 7501890"/>
              <a:gd name="connsiteY36" fmla="*/ 1374938 h 3883836"/>
              <a:gd name="connsiteX37" fmla="*/ 5546530 w 7501890"/>
              <a:gd name="connsiteY37" fmla="*/ 1328285 h 3883836"/>
              <a:gd name="connsiteX38" fmla="*/ 5868053 w 7501890"/>
              <a:gd name="connsiteY38" fmla="*/ 894947 h 3883836"/>
              <a:gd name="connsiteX39" fmla="*/ 5992326 w 7501890"/>
              <a:gd name="connsiteY39" fmla="*/ 726979 h 3883836"/>
              <a:gd name="connsiteX40" fmla="*/ 6272245 w 7501890"/>
              <a:gd name="connsiteY40" fmla="*/ 701061 h 3883836"/>
              <a:gd name="connsiteX41" fmla="*/ 6370735 w 7501890"/>
              <a:gd name="connsiteY41" fmla="*/ 638857 h 3883836"/>
              <a:gd name="connsiteX42" fmla="*/ 6504751 w 7501890"/>
              <a:gd name="connsiteY42" fmla="*/ 575563 h 3883836"/>
              <a:gd name="connsiteX43" fmla="*/ 6650653 w 7501890"/>
              <a:gd name="connsiteY43" fmla="*/ 488530 h 3883836"/>
              <a:gd name="connsiteX44" fmla="*/ 6849413 w 7501890"/>
              <a:gd name="connsiteY44" fmla="*/ 115103 h 3883836"/>
              <a:gd name="connsiteX45" fmla="*/ 7293516 w 7501890"/>
              <a:gd name="connsiteY45" fmla="*/ 91347 h 3883836"/>
              <a:gd name="connsiteX46" fmla="*/ 7501890 w 7501890"/>
              <a:gd name="connsiteY46" fmla="*/ 0 h 388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501890" h="3883836">
                <a:moveTo>
                  <a:pt x="0" y="3883836"/>
                </a:moveTo>
                <a:lnTo>
                  <a:pt x="238449" y="3806081"/>
                </a:lnTo>
                <a:cubicBezTo>
                  <a:pt x="292877" y="3789666"/>
                  <a:pt x="288558" y="3800033"/>
                  <a:pt x="326571" y="3785346"/>
                </a:cubicBezTo>
                <a:cubicBezTo>
                  <a:pt x="364584" y="3770659"/>
                  <a:pt x="429380" y="3729190"/>
                  <a:pt x="466530" y="3717959"/>
                </a:cubicBezTo>
                <a:cubicBezTo>
                  <a:pt x="503680" y="3706728"/>
                  <a:pt x="514911" y="3723143"/>
                  <a:pt x="549469" y="3717959"/>
                </a:cubicBezTo>
                <a:cubicBezTo>
                  <a:pt x="584027" y="3712775"/>
                  <a:pt x="628952" y="3694632"/>
                  <a:pt x="673877" y="3686857"/>
                </a:cubicBezTo>
                <a:cubicBezTo>
                  <a:pt x="718802" y="3679082"/>
                  <a:pt x="792238" y="3672170"/>
                  <a:pt x="819020" y="3671306"/>
                </a:cubicBezTo>
                <a:cubicBezTo>
                  <a:pt x="845802" y="3670442"/>
                  <a:pt x="791374" y="3705863"/>
                  <a:pt x="834571" y="3681673"/>
                </a:cubicBezTo>
                <a:cubicBezTo>
                  <a:pt x="877768" y="3657483"/>
                  <a:pt x="1010816" y="3564177"/>
                  <a:pt x="1078204" y="3526163"/>
                </a:cubicBezTo>
                <a:cubicBezTo>
                  <a:pt x="1145592" y="3488149"/>
                  <a:pt x="1193109" y="3486421"/>
                  <a:pt x="1238898" y="3453591"/>
                </a:cubicBezTo>
                <a:cubicBezTo>
                  <a:pt x="1284687" y="3420761"/>
                  <a:pt x="1322701" y="3359421"/>
                  <a:pt x="1352939" y="3329183"/>
                </a:cubicBezTo>
                <a:cubicBezTo>
                  <a:pt x="1383177" y="3298945"/>
                  <a:pt x="1371081" y="3290306"/>
                  <a:pt x="1420326" y="3272163"/>
                </a:cubicBezTo>
                <a:cubicBezTo>
                  <a:pt x="1469571" y="3254020"/>
                  <a:pt x="1589660" y="3233285"/>
                  <a:pt x="1648408" y="3220326"/>
                </a:cubicBezTo>
                <a:cubicBezTo>
                  <a:pt x="1707156" y="3207367"/>
                  <a:pt x="1744306" y="3198728"/>
                  <a:pt x="1772816" y="3194408"/>
                </a:cubicBezTo>
                <a:cubicBezTo>
                  <a:pt x="1801326" y="3190088"/>
                  <a:pt x="1782066" y="3211854"/>
                  <a:pt x="1819469" y="3194408"/>
                </a:cubicBezTo>
                <a:cubicBezTo>
                  <a:pt x="1856872" y="3176962"/>
                  <a:pt x="1936250" y="3128952"/>
                  <a:pt x="1997233" y="3089733"/>
                </a:cubicBezTo>
                <a:cubicBezTo>
                  <a:pt x="2058216" y="3050514"/>
                  <a:pt x="2131190" y="2990030"/>
                  <a:pt x="2185365" y="2959095"/>
                </a:cubicBezTo>
                <a:cubicBezTo>
                  <a:pt x="2239540" y="2928160"/>
                  <a:pt x="2260588" y="2915876"/>
                  <a:pt x="2322286" y="2904122"/>
                </a:cubicBezTo>
                <a:cubicBezTo>
                  <a:pt x="2383984" y="2892368"/>
                  <a:pt x="2496803" y="2898938"/>
                  <a:pt x="2555551" y="2888571"/>
                </a:cubicBezTo>
                <a:cubicBezTo>
                  <a:pt x="2614299" y="2878204"/>
                  <a:pt x="2643673" y="2867836"/>
                  <a:pt x="2674775" y="2841918"/>
                </a:cubicBezTo>
                <a:cubicBezTo>
                  <a:pt x="2705877" y="2816000"/>
                  <a:pt x="2703285" y="2766755"/>
                  <a:pt x="2742163" y="2733061"/>
                </a:cubicBezTo>
                <a:cubicBezTo>
                  <a:pt x="2781041" y="2699367"/>
                  <a:pt x="2847669" y="2696252"/>
                  <a:pt x="2908041" y="2639754"/>
                </a:cubicBezTo>
                <a:cubicBezTo>
                  <a:pt x="2968413" y="2583256"/>
                  <a:pt x="3052559" y="2445048"/>
                  <a:pt x="3104396" y="2394075"/>
                </a:cubicBezTo>
                <a:cubicBezTo>
                  <a:pt x="3156233" y="2343102"/>
                  <a:pt x="3180943" y="2337897"/>
                  <a:pt x="3219061" y="2333918"/>
                </a:cubicBezTo>
                <a:cubicBezTo>
                  <a:pt x="3257179" y="2329939"/>
                  <a:pt x="3293361" y="2375387"/>
                  <a:pt x="3333102" y="2370203"/>
                </a:cubicBezTo>
                <a:cubicBezTo>
                  <a:pt x="3372844" y="2365019"/>
                  <a:pt x="3417769" y="2317503"/>
                  <a:pt x="3457510" y="2302816"/>
                </a:cubicBezTo>
                <a:cubicBezTo>
                  <a:pt x="3497251" y="2288129"/>
                  <a:pt x="3530946" y="2296768"/>
                  <a:pt x="3571551" y="2282081"/>
                </a:cubicBezTo>
                <a:cubicBezTo>
                  <a:pt x="3612156" y="2267394"/>
                  <a:pt x="3635483" y="2261346"/>
                  <a:pt x="3701143" y="2214693"/>
                </a:cubicBezTo>
                <a:cubicBezTo>
                  <a:pt x="3766803" y="2168040"/>
                  <a:pt x="3901578" y="2057455"/>
                  <a:pt x="3965510" y="2002163"/>
                </a:cubicBezTo>
                <a:cubicBezTo>
                  <a:pt x="4029442" y="1946871"/>
                  <a:pt x="4035237" y="1935101"/>
                  <a:pt x="4084735" y="1882938"/>
                </a:cubicBezTo>
                <a:cubicBezTo>
                  <a:pt x="4134233" y="1830775"/>
                  <a:pt x="4216940" y="1751213"/>
                  <a:pt x="4262498" y="1689183"/>
                </a:cubicBezTo>
                <a:cubicBezTo>
                  <a:pt x="4284284" y="1596006"/>
                  <a:pt x="4312548" y="1563132"/>
                  <a:pt x="4358084" y="1510758"/>
                </a:cubicBezTo>
                <a:cubicBezTo>
                  <a:pt x="4403620" y="1458384"/>
                  <a:pt x="4468095" y="1404486"/>
                  <a:pt x="4535714" y="1374938"/>
                </a:cubicBezTo>
                <a:cubicBezTo>
                  <a:pt x="4603333" y="1345390"/>
                  <a:pt x="4706776" y="1342972"/>
                  <a:pt x="4763796" y="1333469"/>
                </a:cubicBezTo>
                <a:cubicBezTo>
                  <a:pt x="4820816" y="1323966"/>
                  <a:pt x="4817361" y="1311007"/>
                  <a:pt x="4877837" y="1317918"/>
                </a:cubicBezTo>
                <a:cubicBezTo>
                  <a:pt x="4938313" y="1324829"/>
                  <a:pt x="5055810" y="1365435"/>
                  <a:pt x="5126653" y="1374938"/>
                </a:cubicBezTo>
                <a:cubicBezTo>
                  <a:pt x="5197497" y="1384441"/>
                  <a:pt x="5232918" y="1382714"/>
                  <a:pt x="5302898" y="1374938"/>
                </a:cubicBezTo>
                <a:cubicBezTo>
                  <a:pt x="5372878" y="1367162"/>
                  <a:pt x="5452338" y="1408283"/>
                  <a:pt x="5546530" y="1328285"/>
                </a:cubicBezTo>
                <a:cubicBezTo>
                  <a:pt x="5640722" y="1248287"/>
                  <a:pt x="5787810" y="951561"/>
                  <a:pt x="5868053" y="894947"/>
                </a:cubicBezTo>
                <a:cubicBezTo>
                  <a:pt x="5930466" y="807187"/>
                  <a:pt x="5924961" y="759293"/>
                  <a:pt x="5992326" y="726979"/>
                </a:cubicBezTo>
                <a:cubicBezTo>
                  <a:pt x="6059691" y="694665"/>
                  <a:pt x="6209177" y="715748"/>
                  <a:pt x="6272245" y="701061"/>
                </a:cubicBezTo>
                <a:cubicBezTo>
                  <a:pt x="6335313" y="686374"/>
                  <a:pt x="6331984" y="659773"/>
                  <a:pt x="6370735" y="638857"/>
                </a:cubicBezTo>
                <a:cubicBezTo>
                  <a:pt x="6409486" y="617941"/>
                  <a:pt x="6458098" y="600617"/>
                  <a:pt x="6504751" y="575563"/>
                </a:cubicBezTo>
                <a:cubicBezTo>
                  <a:pt x="6551404" y="550509"/>
                  <a:pt x="6593209" y="565273"/>
                  <a:pt x="6650653" y="488530"/>
                </a:cubicBezTo>
                <a:cubicBezTo>
                  <a:pt x="6708097" y="411787"/>
                  <a:pt x="6783872" y="218676"/>
                  <a:pt x="6849413" y="115103"/>
                </a:cubicBezTo>
                <a:cubicBezTo>
                  <a:pt x="7045708" y="92511"/>
                  <a:pt x="7072838" y="82500"/>
                  <a:pt x="7293516" y="91347"/>
                </a:cubicBezTo>
                <a:cubicBezTo>
                  <a:pt x="7380909" y="61835"/>
                  <a:pt x="7501890" y="0"/>
                  <a:pt x="7501890" y="0"/>
                </a:cubicBezTo>
              </a:path>
            </a:pathLst>
          </a:custGeom>
          <a:ln w="76200" cap="rnd" cmpd="sng">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1836558" y="3486863"/>
            <a:ext cx="6886871" cy="1609271"/>
          </a:xfrm>
          <a:custGeom>
            <a:avLst/>
            <a:gdLst>
              <a:gd name="connsiteX0" fmla="*/ 0 w 6920204"/>
              <a:gd name="connsiteY0" fmla="*/ 1925651 h 1925651"/>
              <a:gd name="connsiteX1" fmla="*/ 124408 w 6920204"/>
              <a:gd name="connsiteY1" fmla="*/ 1811610 h 1925651"/>
              <a:gd name="connsiteX2" fmla="*/ 316204 w 6920204"/>
              <a:gd name="connsiteY2" fmla="*/ 1821977 h 1925651"/>
              <a:gd name="connsiteX3" fmla="*/ 425061 w 6920204"/>
              <a:gd name="connsiteY3" fmla="*/ 1775324 h 1925651"/>
              <a:gd name="connsiteX4" fmla="*/ 653142 w 6920204"/>
              <a:gd name="connsiteY4" fmla="*/ 1764957 h 1925651"/>
              <a:gd name="connsiteX5" fmla="*/ 839755 w 6920204"/>
              <a:gd name="connsiteY5" fmla="*/ 1754589 h 1925651"/>
              <a:gd name="connsiteX6" fmla="*/ 1150775 w 6920204"/>
              <a:gd name="connsiteY6" fmla="*/ 1567977 h 1925651"/>
              <a:gd name="connsiteX7" fmla="*/ 1270000 w 6920204"/>
              <a:gd name="connsiteY7" fmla="*/ 1542059 h 1925651"/>
              <a:gd name="connsiteX8" fmla="*/ 1415142 w 6920204"/>
              <a:gd name="connsiteY8" fmla="*/ 1443569 h 1925651"/>
              <a:gd name="connsiteX9" fmla="*/ 1544734 w 6920204"/>
              <a:gd name="connsiteY9" fmla="*/ 1386549 h 1925651"/>
              <a:gd name="connsiteX10" fmla="*/ 1752081 w 6920204"/>
              <a:gd name="connsiteY10" fmla="*/ 1459120 h 1925651"/>
              <a:gd name="connsiteX11" fmla="*/ 1949061 w 6920204"/>
              <a:gd name="connsiteY11" fmla="*/ 1516140 h 1925651"/>
              <a:gd name="connsiteX12" fmla="*/ 2177142 w 6920204"/>
              <a:gd name="connsiteY12" fmla="*/ 1469487 h 1925651"/>
              <a:gd name="connsiteX13" fmla="*/ 2534816 w 6920204"/>
              <a:gd name="connsiteY13" fmla="*/ 1500589 h 1925651"/>
              <a:gd name="connsiteX14" fmla="*/ 2643673 w 6920204"/>
              <a:gd name="connsiteY14" fmla="*/ 1526508 h 1925651"/>
              <a:gd name="connsiteX15" fmla="*/ 2788816 w 6920204"/>
              <a:gd name="connsiteY15" fmla="*/ 1422834 h 1925651"/>
              <a:gd name="connsiteX16" fmla="*/ 2908040 w 6920204"/>
              <a:gd name="connsiteY16" fmla="*/ 1376181 h 1925651"/>
              <a:gd name="connsiteX17" fmla="*/ 3048000 w 6920204"/>
              <a:gd name="connsiteY17" fmla="*/ 1142916 h 1925651"/>
              <a:gd name="connsiteX18" fmla="*/ 3203510 w 6920204"/>
              <a:gd name="connsiteY18" fmla="*/ 1085896 h 1925651"/>
              <a:gd name="connsiteX19" fmla="*/ 3338285 w 6920204"/>
              <a:gd name="connsiteY19" fmla="*/ 1127365 h 1925651"/>
              <a:gd name="connsiteX20" fmla="*/ 3498979 w 6920204"/>
              <a:gd name="connsiteY20" fmla="*/ 1106630 h 1925651"/>
              <a:gd name="connsiteX21" fmla="*/ 3602653 w 6920204"/>
              <a:gd name="connsiteY21" fmla="*/ 1013324 h 1925651"/>
              <a:gd name="connsiteX22" fmla="*/ 3867020 w 6920204"/>
              <a:gd name="connsiteY22" fmla="*/ 1085896 h 1925651"/>
              <a:gd name="connsiteX23" fmla="*/ 4017346 w 6920204"/>
              <a:gd name="connsiteY23" fmla="*/ 1023691 h 1925651"/>
              <a:gd name="connsiteX24" fmla="*/ 4260979 w 6920204"/>
              <a:gd name="connsiteY24" fmla="*/ 738589 h 1925651"/>
              <a:gd name="connsiteX25" fmla="*/ 4297265 w 6920204"/>
              <a:gd name="connsiteY25" fmla="*/ 676385 h 1925651"/>
              <a:gd name="connsiteX26" fmla="*/ 4447591 w 6920204"/>
              <a:gd name="connsiteY26" fmla="*/ 593447 h 1925651"/>
              <a:gd name="connsiteX27" fmla="*/ 4644571 w 6920204"/>
              <a:gd name="connsiteY27" fmla="*/ 691936 h 1925651"/>
              <a:gd name="connsiteX28" fmla="*/ 4908938 w 6920204"/>
              <a:gd name="connsiteY28" fmla="*/ 878549 h 1925651"/>
              <a:gd name="connsiteX29" fmla="*/ 5028163 w 6920204"/>
              <a:gd name="connsiteY29" fmla="*/ 909651 h 1925651"/>
              <a:gd name="connsiteX30" fmla="*/ 5157755 w 6920204"/>
              <a:gd name="connsiteY30" fmla="*/ 899283 h 1925651"/>
              <a:gd name="connsiteX31" fmla="*/ 5282163 w 6920204"/>
              <a:gd name="connsiteY31" fmla="*/ 811161 h 1925651"/>
              <a:gd name="connsiteX32" fmla="*/ 5453224 w 6920204"/>
              <a:gd name="connsiteY32" fmla="*/ 821528 h 1925651"/>
              <a:gd name="connsiteX33" fmla="*/ 5551714 w 6920204"/>
              <a:gd name="connsiteY33" fmla="*/ 857814 h 1925651"/>
              <a:gd name="connsiteX34" fmla="*/ 5702040 w 6920204"/>
              <a:gd name="connsiteY34" fmla="*/ 666018 h 1925651"/>
              <a:gd name="connsiteX35" fmla="*/ 5950857 w 6920204"/>
              <a:gd name="connsiteY35" fmla="*/ 526059 h 1925651"/>
              <a:gd name="connsiteX36" fmla="*/ 6116734 w 6920204"/>
              <a:gd name="connsiteY36" fmla="*/ 520875 h 1925651"/>
              <a:gd name="connsiteX37" fmla="*/ 6401836 w 6920204"/>
              <a:gd name="connsiteY37" fmla="*/ 417202 h 1925651"/>
              <a:gd name="connsiteX38" fmla="*/ 6650653 w 6920204"/>
              <a:gd name="connsiteY38" fmla="*/ 375732 h 1925651"/>
              <a:gd name="connsiteX39" fmla="*/ 6795795 w 6920204"/>
              <a:gd name="connsiteY39" fmla="*/ 12875 h 1925651"/>
              <a:gd name="connsiteX40" fmla="*/ 6920204 w 6920204"/>
              <a:gd name="connsiteY40" fmla="*/ 75079 h 1925651"/>
              <a:gd name="connsiteX0" fmla="*/ 0 w 6920204"/>
              <a:gd name="connsiteY0" fmla="*/ 1925651 h 1925651"/>
              <a:gd name="connsiteX1" fmla="*/ 124408 w 6920204"/>
              <a:gd name="connsiteY1" fmla="*/ 1811610 h 1925651"/>
              <a:gd name="connsiteX2" fmla="*/ 316204 w 6920204"/>
              <a:gd name="connsiteY2" fmla="*/ 1821977 h 1925651"/>
              <a:gd name="connsiteX3" fmla="*/ 425061 w 6920204"/>
              <a:gd name="connsiteY3" fmla="*/ 1775324 h 1925651"/>
              <a:gd name="connsiteX4" fmla="*/ 653142 w 6920204"/>
              <a:gd name="connsiteY4" fmla="*/ 1764957 h 1925651"/>
              <a:gd name="connsiteX5" fmla="*/ 839755 w 6920204"/>
              <a:gd name="connsiteY5" fmla="*/ 1754589 h 1925651"/>
              <a:gd name="connsiteX6" fmla="*/ 1150775 w 6920204"/>
              <a:gd name="connsiteY6" fmla="*/ 1567977 h 1925651"/>
              <a:gd name="connsiteX7" fmla="*/ 1270000 w 6920204"/>
              <a:gd name="connsiteY7" fmla="*/ 1542059 h 1925651"/>
              <a:gd name="connsiteX8" fmla="*/ 1415142 w 6920204"/>
              <a:gd name="connsiteY8" fmla="*/ 1443569 h 1925651"/>
              <a:gd name="connsiteX9" fmla="*/ 1544734 w 6920204"/>
              <a:gd name="connsiteY9" fmla="*/ 1386549 h 1925651"/>
              <a:gd name="connsiteX10" fmla="*/ 1752081 w 6920204"/>
              <a:gd name="connsiteY10" fmla="*/ 1459120 h 1925651"/>
              <a:gd name="connsiteX11" fmla="*/ 1949061 w 6920204"/>
              <a:gd name="connsiteY11" fmla="*/ 1516140 h 1925651"/>
              <a:gd name="connsiteX12" fmla="*/ 2177142 w 6920204"/>
              <a:gd name="connsiteY12" fmla="*/ 1469487 h 1925651"/>
              <a:gd name="connsiteX13" fmla="*/ 2534816 w 6920204"/>
              <a:gd name="connsiteY13" fmla="*/ 1500589 h 1925651"/>
              <a:gd name="connsiteX14" fmla="*/ 2643673 w 6920204"/>
              <a:gd name="connsiteY14" fmla="*/ 1526508 h 1925651"/>
              <a:gd name="connsiteX15" fmla="*/ 2788816 w 6920204"/>
              <a:gd name="connsiteY15" fmla="*/ 1422834 h 1925651"/>
              <a:gd name="connsiteX16" fmla="*/ 2908040 w 6920204"/>
              <a:gd name="connsiteY16" fmla="*/ 1376181 h 1925651"/>
              <a:gd name="connsiteX17" fmla="*/ 3048000 w 6920204"/>
              <a:gd name="connsiteY17" fmla="*/ 1142916 h 1925651"/>
              <a:gd name="connsiteX18" fmla="*/ 3203510 w 6920204"/>
              <a:gd name="connsiteY18" fmla="*/ 1085896 h 1925651"/>
              <a:gd name="connsiteX19" fmla="*/ 3338285 w 6920204"/>
              <a:gd name="connsiteY19" fmla="*/ 1127365 h 1925651"/>
              <a:gd name="connsiteX20" fmla="*/ 3498979 w 6920204"/>
              <a:gd name="connsiteY20" fmla="*/ 1106630 h 1925651"/>
              <a:gd name="connsiteX21" fmla="*/ 3602653 w 6920204"/>
              <a:gd name="connsiteY21" fmla="*/ 1013324 h 1925651"/>
              <a:gd name="connsiteX22" fmla="*/ 3867020 w 6920204"/>
              <a:gd name="connsiteY22" fmla="*/ 1085896 h 1925651"/>
              <a:gd name="connsiteX23" fmla="*/ 4017346 w 6920204"/>
              <a:gd name="connsiteY23" fmla="*/ 1023691 h 1925651"/>
              <a:gd name="connsiteX24" fmla="*/ 4260979 w 6920204"/>
              <a:gd name="connsiteY24" fmla="*/ 738589 h 1925651"/>
              <a:gd name="connsiteX25" fmla="*/ 4297265 w 6920204"/>
              <a:gd name="connsiteY25" fmla="*/ 676385 h 1925651"/>
              <a:gd name="connsiteX26" fmla="*/ 4447591 w 6920204"/>
              <a:gd name="connsiteY26" fmla="*/ 593447 h 1925651"/>
              <a:gd name="connsiteX27" fmla="*/ 4644571 w 6920204"/>
              <a:gd name="connsiteY27" fmla="*/ 691936 h 1925651"/>
              <a:gd name="connsiteX28" fmla="*/ 4908938 w 6920204"/>
              <a:gd name="connsiteY28" fmla="*/ 878549 h 1925651"/>
              <a:gd name="connsiteX29" fmla="*/ 5028163 w 6920204"/>
              <a:gd name="connsiteY29" fmla="*/ 909651 h 1925651"/>
              <a:gd name="connsiteX30" fmla="*/ 5157755 w 6920204"/>
              <a:gd name="connsiteY30" fmla="*/ 899283 h 1925651"/>
              <a:gd name="connsiteX31" fmla="*/ 5282163 w 6920204"/>
              <a:gd name="connsiteY31" fmla="*/ 811161 h 1925651"/>
              <a:gd name="connsiteX32" fmla="*/ 5453224 w 6920204"/>
              <a:gd name="connsiteY32" fmla="*/ 821528 h 1925651"/>
              <a:gd name="connsiteX33" fmla="*/ 5551714 w 6920204"/>
              <a:gd name="connsiteY33" fmla="*/ 857814 h 1925651"/>
              <a:gd name="connsiteX34" fmla="*/ 5702040 w 6920204"/>
              <a:gd name="connsiteY34" fmla="*/ 666018 h 1925651"/>
              <a:gd name="connsiteX35" fmla="*/ 5950857 w 6920204"/>
              <a:gd name="connsiteY35" fmla="*/ 526059 h 1925651"/>
              <a:gd name="connsiteX36" fmla="*/ 6116734 w 6920204"/>
              <a:gd name="connsiteY36" fmla="*/ 520875 h 1925651"/>
              <a:gd name="connsiteX37" fmla="*/ 6395932 w 6920204"/>
              <a:gd name="connsiteY37" fmla="*/ 467544 h 1925651"/>
              <a:gd name="connsiteX38" fmla="*/ 6650653 w 6920204"/>
              <a:gd name="connsiteY38" fmla="*/ 375732 h 1925651"/>
              <a:gd name="connsiteX39" fmla="*/ 6795795 w 6920204"/>
              <a:gd name="connsiteY39" fmla="*/ 12875 h 1925651"/>
              <a:gd name="connsiteX40" fmla="*/ 6920204 w 6920204"/>
              <a:gd name="connsiteY40" fmla="*/ 75079 h 1925651"/>
              <a:gd name="connsiteX0" fmla="*/ 0 w 6920204"/>
              <a:gd name="connsiteY0" fmla="*/ 1925651 h 1925651"/>
              <a:gd name="connsiteX1" fmla="*/ 124408 w 6920204"/>
              <a:gd name="connsiteY1" fmla="*/ 1811610 h 1925651"/>
              <a:gd name="connsiteX2" fmla="*/ 316204 w 6920204"/>
              <a:gd name="connsiteY2" fmla="*/ 1821977 h 1925651"/>
              <a:gd name="connsiteX3" fmla="*/ 425061 w 6920204"/>
              <a:gd name="connsiteY3" fmla="*/ 1775324 h 1925651"/>
              <a:gd name="connsiteX4" fmla="*/ 653142 w 6920204"/>
              <a:gd name="connsiteY4" fmla="*/ 1764957 h 1925651"/>
              <a:gd name="connsiteX5" fmla="*/ 839755 w 6920204"/>
              <a:gd name="connsiteY5" fmla="*/ 1754589 h 1925651"/>
              <a:gd name="connsiteX6" fmla="*/ 1150775 w 6920204"/>
              <a:gd name="connsiteY6" fmla="*/ 1567977 h 1925651"/>
              <a:gd name="connsiteX7" fmla="*/ 1270000 w 6920204"/>
              <a:gd name="connsiteY7" fmla="*/ 1542059 h 1925651"/>
              <a:gd name="connsiteX8" fmla="*/ 1415142 w 6920204"/>
              <a:gd name="connsiteY8" fmla="*/ 1443569 h 1925651"/>
              <a:gd name="connsiteX9" fmla="*/ 1544734 w 6920204"/>
              <a:gd name="connsiteY9" fmla="*/ 1386549 h 1925651"/>
              <a:gd name="connsiteX10" fmla="*/ 1752081 w 6920204"/>
              <a:gd name="connsiteY10" fmla="*/ 1459120 h 1925651"/>
              <a:gd name="connsiteX11" fmla="*/ 1949061 w 6920204"/>
              <a:gd name="connsiteY11" fmla="*/ 1516140 h 1925651"/>
              <a:gd name="connsiteX12" fmla="*/ 2177142 w 6920204"/>
              <a:gd name="connsiteY12" fmla="*/ 1469487 h 1925651"/>
              <a:gd name="connsiteX13" fmla="*/ 2534816 w 6920204"/>
              <a:gd name="connsiteY13" fmla="*/ 1500589 h 1925651"/>
              <a:gd name="connsiteX14" fmla="*/ 2643673 w 6920204"/>
              <a:gd name="connsiteY14" fmla="*/ 1526508 h 1925651"/>
              <a:gd name="connsiteX15" fmla="*/ 2788816 w 6920204"/>
              <a:gd name="connsiteY15" fmla="*/ 1422834 h 1925651"/>
              <a:gd name="connsiteX16" fmla="*/ 2908040 w 6920204"/>
              <a:gd name="connsiteY16" fmla="*/ 1376181 h 1925651"/>
              <a:gd name="connsiteX17" fmla="*/ 3048000 w 6920204"/>
              <a:gd name="connsiteY17" fmla="*/ 1142916 h 1925651"/>
              <a:gd name="connsiteX18" fmla="*/ 3203510 w 6920204"/>
              <a:gd name="connsiteY18" fmla="*/ 1085896 h 1925651"/>
              <a:gd name="connsiteX19" fmla="*/ 3338285 w 6920204"/>
              <a:gd name="connsiteY19" fmla="*/ 1127365 h 1925651"/>
              <a:gd name="connsiteX20" fmla="*/ 3498979 w 6920204"/>
              <a:gd name="connsiteY20" fmla="*/ 1106630 h 1925651"/>
              <a:gd name="connsiteX21" fmla="*/ 3602653 w 6920204"/>
              <a:gd name="connsiteY21" fmla="*/ 1013324 h 1925651"/>
              <a:gd name="connsiteX22" fmla="*/ 3867020 w 6920204"/>
              <a:gd name="connsiteY22" fmla="*/ 1085896 h 1925651"/>
              <a:gd name="connsiteX23" fmla="*/ 4017346 w 6920204"/>
              <a:gd name="connsiteY23" fmla="*/ 1023691 h 1925651"/>
              <a:gd name="connsiteX24" fmla="*/ 4260979 w 6920204"/>
              <a:gd name="connsiteY24" fmla="*/ 738589 h 1925651"/>
              <a:gd name="connsiteX25" fmla="*/ 4297265 w 6920204"/>
              <a:gd name="connsiteY25" fmla="*/ 676385 h 1925651"/>
              <a:gd name="connsiteX26" fmla="*/ 4447591 w 6920204"/>
              <a:gd name="connsiteY26" fmla="*/ 593447 h 1925651"/>
              <a:gd name="connsiteX27" fmla="*/ 4644571 w 6920204"/>
              <a:gd name="connsiteY27" fmla="*/ 691936 h 1925651"/>
              <a:gd name="connsiteX28" fmla="*/ 4908938 w 6920204"/>
              <a:gd name="connsiteY28" fmla="*/ 878549 h 1925651"/>
              <a:gd name="connsiteX29" fmla="*/ 5028163 w 6920204"/>
              <a:gd name="connsiteY29" fmla="*/ 909651 h 1925651"/>
              <a:gd name="connsiteX30" fmla="*/ 5157755 w 6920204"/>
              <a:gd name="connsiteY30" fmla="*/ 899283 h 1925651"/>
              <a:gd name="connsiteX31" fmla="*/ 5282163 w 6920204"/>
              <a:gd name="connsiteY31" fmla="*/ 811161 h 1925651"/>
              <a:gd name="connsiteX32" fmla="*/ 5453224 w 6920204"/>
              <a:gd name="connsiteY32" fmla="*/ 821528 h 1925651"/>
              <a:gd name="connsiteX33" fmla="*/ 5551714 w 6920204"/>
              <a:gd name="connsiteY33" fmla="*/ 857814 h 1925651"/>
              <a:gd name="connsiteX34" fmla="*/ 5702040 w 6920204"/>
              <a:gd name="connsiteY34" fmla="*/ 666018 h 1925651"/>
              <a:gd name="connsiteX35" fmla="*/ 5950857 w 6920204"/>
              <a:gd name="connsiteY35" fmla="*/ 526059 h 1925651"/>
              <a:gd name="connsiteX36" fmla="*/ 6181673 w 6920204"/>
              <a:gd name="connsiteY36" fmla="*/ 533459 h 1925651"/>
              <a:gd name="connsiteX37" fmla="*/ 6395932 w 6920204"/>
              <a:gd name="connsiteY37" fmla="*/ 467544 h 1925651"/>
              <a:gd name="connsiteX38" fmla="*/ 6650653 w 6920204"/>
              <a:gd name="connsiteY38" fmla="*/ 375732 h 1925651"/>
              <a:gd name="connsiteX39" fmla="*/ 6795795 w 6920204"/>
              <a:gd name="connsiteY39" fmla="*/ 12875 h 1925651"/>
              <a:gd name="connsiteX40" fmla="*/ 6920204 w 6920204"/>
              <a:gd name="connsiteY40" fmla="*/ 75079 h 1925651"/>
              <a:gd name="connsiteX0" fmla="*/ 0 w 6920204"/>
              <a:gd name="connsiteY0" fmla="*/ 1925651 h 1925651"/>
              <a:gd name="connsiteX1" fmla="*/ 124408 w 6920204"/>
              <a:gd name="connsiteY1" fmla="*/ 1811610 h 1925651"/>
              <a:gd name="connsiteX2" fmla="*/ 316204 w 6920204"/>
              <a:gd name="connsiteY2" fmla="*/ 1821977 h 1925651"/>
              <a:gd name="connsiteX3" fmla="*/ 425061 w 6920204"/>
              <a:gd name="connsiteY3" fmla="*/ 1775324 h 1925651"/>
              <a:gd name="connsiteX4" fmla="*/ 653142 w 6920204"/>
              <a:gd name="connsiteY4" fmla="*/ 1764957 h 1925651"/>
              <a:gd name="connsiteX5" fmla="*/ 839755 w 6920204"/>
              <a:gd name="connsiteY5" fmla="*/ 1754589 h 1925651"/>
              <a:gd name="connsiteX6" fmla="*/ 1150775 w 6920204"/>
              <a:gd name="connsiteY6" fmla="*/ 1567977 h 1925651"/>
              <a:gd name="connsiteX7" fmla="*/ 1270000 w 6920204"/>
              <a:gd name="connsiteY7" fmla="*/ 1542059 h 1925651"/>
              <a:gd name="connsiteX8" fmla="*/ 1415142 w 6920204"/>
              <a:gd name="connsiteY8" fmla="*/ 1443569 h 1925651"/>
              <a:gd name="connsiteX9" fmla="*/ 1544734 w 6920204"/>
              <a:gd name="connsiteY9" fmla="*/ 1386549 h 1925651"/>
              <a:gd name="connsiteX10" fmla="*/ 1752081 w 6920204"/>
              <a:gd name="connsiteY10" fmla="*/ 1459120 h 1925651"/>
              <a:gd name="connsiteX11" fmla="*/ 1949061 w 6920204"/>
              <a:gd name="connsiteY11" fmla="*/ 1516140 h 1925651"/>
              <a:gd name="connsiteX12" fmla="*/ 2177142 w 6920204"/>
              <a:gd name="connsiteY12" fmla="*/ 1469487 h 1925651"/>
              <a:gd name="connsiteX13" fmla="*/ 2534816 w 6920204"/>
              <a:gd name="connsiteY13" fmla="*/ 1500589 h 1925651"/>
              <a:gd name="connsiteX14" fmla="*/ 2643673 w 6920204"/>
              <a:gd name="connsiteY14" fmla="*/ 1526508 h 1925651"/>
              <a:gd name="connsiteX15" fmla="*/ 2788816 w 6920204"/>
              <a:gd name="connsiteY15" fmla="*/ 1422834 h 1925651"/>
              <a:gd name="connsiteX16" fmla="*/ 2908040 w 6920204"/>
              <a:gd name="connsiteY16" fmla="*/ 1376181 h 1925651"/>
              <a:gd name="connsiteX17" fmla="*/ 3048000 w 6920204"/>
              <a:gd name="connsiteY17" fmla="*/ 1142916 h 1925651"/>
              <a:gd name="connsiteX18" fmla="*/ 3203510 w 6920204"/>
              <a:gd name="connsiteY18" fmla="*/ 1085896 h 1925651"/>
              <a:gd name="connsiteX19" fmla="*/ 3338285 w 6920204"/>
              <a:gd name="connsiteY19" fmla="*/ 1127365 h 1925651"/>
              <a:gd name="connsiteX20" fmla="*/ 3498979 w 6920204"/>
              <a:gd name="connsiteY20" fmla="*/ 1106630 h 1925651"/>
              <a:gd name="connsiteX21" fmla="*/ 3602653 w 6920204"/>
              <a:gd name="connsiteY21" fmla="*/ 1013324 h 1925651"/>
              <a:gd name="connsiteX22" fmla="*/ 3867020 w 6920204"/>
              <a:gd name="connsiteY22" fmla="*/ 1085896 h 1925651"/>
              <a:gd name="connsiteX23" fmla="*/ 4017346 w 6920204"/>
              <a:gd name="connsiteY23" fmla="*/ 1023691 h 1925651"/>
              <a:gd name="connsiteX24" fmla="*/ 4260979 w 6920204"/>
              <a:gd name="connsiteY24" fmla="*/ 738589 h 1925651"/>
              <a:gd name="connsiteX25" fmla="*/ 4297265 w 6920204"/>
              <a:gd name="connsiteY25" fmla="*/ 676385 h 1925651"/>
              <a:gd name="connsiteX26" fmla="*/ 4447591 w 6920204"/>
              <a:gd name="connsiteY26" fmla="*/ 593447 h 1925651"/>
              <a:gd name="connsiteX27" fmla="*/ 4644571 w 6920204"/>
              <a:gd name="connsiteY27" fmla="*/ 691936 h 1925651"/>
              <a:gd name="connsiteX28" fmla="*/ 4908938 w 6920204"/>
              <a:gd name="connsiteY28" fmla="*/ 878549 h 1925651"/>
              <a:gd name="connsiteX29" fmla="*/ 5028163 w 6920204"/>
              <a:gd name="connsiteY29" fmla="*/ 909651 h 1925651"/>
              <a:gd name="connsiteX30" fmla="*/ 5157755 w 6920204"/>
              <a:gd name="connsiteY30" fmla="*/ 899283 h 1925651"/>
              <a:gd name="connsiteX31" fmla="*/ 5282163 w 6920204"/>
              <a:gd name="connsiteY31" fmla="*/ 811161 h 1925651"/>
              <a:gd name="connsiteX32" fmla="*/ 5453224 w 6920204"/>
              <a:gd name="connsiteY32" fmla="*/ 821528 h 1925651"/>
              <a:gd name="connsiteX33" fmla="*/ 5551714 w 6920204"/>
              <a:gd name="connsiteY33" fmla="*/ 857814 h 1925651"/>
              <a:gd name="connsiteX34" fmla="*/ 5702040 w 6920204"/>
              <a:gd name="connsiteY34" fmla="*/ 666018 h 1925651"/>
              <a:gd name="connsiteX35" fmla="*/ 5950857 w 6920204"/>
              <a:gd name="connsiteY35" fmla="*/ 526059 h 1925651"/>
              <a:gd name="connsiteX36" fmla="*/ 6181673 w 6920204"/>
              <a:gd name="connsiteY36" fmla="*/ 533459 h 1925651"/>
              <a:gd name="connsiteX37" fmla="*/ 6395932 w 6920204"/>
              <a:gd name="connsiteY37" fmla="*/ 467544 h 1925651"/>
              <a:gd name="connsiteX38" fmla="*/ 6650654 w 6920204"/>
              <a:gd name="connsiteY38" fmla="*/ 426075 h 1925651"/>
              <a:gd name="connsiteX39" fmla="*/ 6795795 w 6920204"/>
              <a:gd name="connsiteY39" fmla="*/ 12875 h 1925651"/>
              <a:gd name="connsiteX40" fmla="*/ 6920204 w 6920204"/>
              <a:gd name="connsiteY40" fmla="*/ 75079 h 1925651"/>
              <a:gd name="connsiteX0" fmla="*/ 0 w 7345251"/>
              <a:gd name="connsiteY0" fmla="*/ 1918860 h 1918860"/>
              <a:gd name="connsiteX1" fmla="*/ 124408 w 7345251"/>
              <a:gd name="connsiteY1" fmla="*/ 1804819 h 1918860"/>
              <a:gd name="connsiteX2" fmla="*/ 316204 w 7345251"/>
              <a:gd name="connsiteY2" fmla="*/ 1815186 h 1918860"/>
              <a:gd name="connsiteX3" fmla="*/ 425061 w 7345251"/>
              <a:gd name="connsiteY3" fmla="*/ 1768533 h 1918860"/>
              <a:gd name="connsiteX4" fmla="*/ 653142 w 7345251"/>
              <a:gd name="connsiteY4" fmla="*/ 1758166 h 1918860"/>
              <a:gd name="connsiteX5" fmla="*/ 839755 w 7345251"/>
              <a:gd name="connsiteY5" fmla="*/ 1747798 h 1918860"/>
              <a:gd name="connsiteX6" fmla="*/ 1150775 w 7345251"/>
              <a:gd name="connsiteY6" fmla="*/ 1561186 h 1918860"/>
              <a:gd name="connsiteX7" fmla="*/ 1270000 w 7345251"/>
              <a:gd name="connsiteY7" fmla="*/ 1535268 h 1918860"/>
              <a:gd name="connsiteX8" fmla="*/ 1415142 w 7345251"/>
              <a:gd name="connsiteY8" fmla="*/ 1436778 h 1918860"/>
              <a:gd name="connsiteX9" fmla="*/ 1544734 w 7345251"/>
              <a:gd name="connsiteY9" fmla="*/ 1379758 h 1918860"/>
              <a:gd name="connsiteX10" fmla="*/ 1752081 w 7345251"/>
              <a:gd name="connsiteY10" fmla="*/ 1452329 h 1918860"/>
              <a:gd name="connsiteX11" fmla="*/ 1949061 w 7345251"/>
              <a:gd name="connsiteY11" fmla="*/ 1509349 h 1918860"/>
              <a:gd name="connsiteX12" fmla="*/ 2177142 w 7345251"/>
              <a:gd name="connsiteY12" fmla="*/ 1462696 h 1918860"/>
              <a:gd name="connsiteX13" fmla="*/ 2534816 w 7345251"/>
              <a:gd name="connsiteY13" fmla="*/ 1493798 h 1918860"/>
              <a:gd name="connsiteX14" fmla="*/ 2643673 w 7345251"/>
              <a:gd name="connsiteY14" fmla="*/ 1519717 h 1918860"/>
              <a:gd name="connsiteX15" fmla="*/ 2788816 w 7345251"/>
              <a:gd name="connsiteY15" fmla="*/ 1416043 h 1918860"/>
              <a:gd name="connsiteX16" fmla="*/ 2908040 w 7345251"/>
              <a:gd name="connsiteY16" fmla="*/ 1369390 h 1918860"/>
              <a:gd name="connsiteX17" fmla="*/ 3048000 w 7345251"/>
              <a:gd name="connsiteY17" fmla="*/ 1136125 h 1918860"/>
              <a:gd name="connsiteX18" fmla="*/ 3203510 w 7345251"/>
              <a:gd name="connsiteY18" fmla="*/ 1079105 h 1918860"/>
              <a:gd name="connsiteX19" fmla="*/ 3338285 w 7345251"/>
              <a:gd name="connsiteY19" fmla="*/ 1120574 h 1918860"/>
              <a:gd name="connsiteX20" fmla="*/ 3498979 w 7345251"/>
              <a:gd name="connsiteY20" fmla="*/ 1099839 h 1918860"/>
              <a:gd name="connsiteX21" fmla="*/ 3602653 w 7345251"/>
              <a:gd name="connsiteY21" fmla="*/ 1006533 h 1918860"/>
              <a:gd name="connsiteX22" fmla="*/ 3867020 w 7345251"/>
              <a:gd name="connsiteY22" fmla="*/ 1079105 h 1918860"/>
              <a:gd name="connsiteX23" fmla="*/ 4017346 w 7345251"/>
              <a:gd name="connsiteY23" fmla="*/ 1016900 h 1918860"/>
              <a:gd name="connsiteX24" fmla="*/ 4260979 w 7345251"/>
              <a:gd name="connsiteY24" fmla="*/ 731798 h 1918860"/>
              <a:gd name="connsiteX25" fmla="*/ 4297265 w 7345251"/>
              <a:gd name="connsiteY25" fmla="*/ 669594 h 1918860"/>
              <a:gd name="connsiteX26" fmla="*/ 4447591 w 7345251"/>
              <a:gd name="connsiteY26" fmla="*/ 586656 h 1918860"/>
              <a:gd name="connsiteX27" fmla="*/ 4644571 w 7345251"/>
              <a:gd name="connsiteY27" fmla="*/ 685145 h 1918860"/>
              <a:gd name="connsiteX28" fmla="*/ 4908938 w 7345251"/>
              <a:gd name="connsiteY28" fmla="*/ 871758 h 1918860"/>
              <a:gd name="connsiteX29" fmla="*/ 5028163 w 7345251"/>
              <a:gd name="connsiteY29" fmla="*/ 902860 h 1918860"/>
              <a:gd name="connsiteX30" fmla="*/ 5157755 w 7345251"/>
              <a:gd name="connsiteY30" fmla="*/ 892492 h 1918860"/>
              <a:gd name="connsiteX31" fmla="*/ 5282163 w 7345251"/>
              <a:gd name="connsiteY31" fmla="*/ 804370 h 1918860"/>
              <a:gd name="connsiteX32" fmla="*/ 5453224 w 7345251"/>
              <a:gd name="connsiteY32" fmla="*/ 814737 h 1918860"/>
              <a:gd name="connsiteX33" fmla="*/ 5551714 w 7345251"/>
              <a:gd name="connsiteY33" fmla="*/ 851023 h 1918860"/>
              <a:gd name="connsiteX34" fmla="*/ 5702040 w 7345251"/>
              <a:gd name="connsiteY34" fmla="*/ 659227 h 1918860"/>
              <a:gd name="connsiteX35" fmla="*/ 5950857 w 7345251"/>
              <a:gd name="connsiteY35" fmla="*/ 519268 h 1918860"/>
              <a:gd name="connsiteX36" fmla="*/ 6181673 w 7345251"/>
              <a:gd name="connsiteY36" fmla="*/ 526668 h 1918860"/>
              <a:gd name="connsiteX37" fmla="*/ 6395932 w 7345251"/>
              <a:gd name="connsiteY37" fmla="*/ 460753 h 1918860"/>
              <a:gd name="connsiteX38" fmla="*/ 6650654 w 7345251"/>
              <a:gd name="connsiteY38" fmla="*/ 419284 h 1918860"/>
              <a:gd name="connsiteX39" fmla="*/ 6795795 w 7345251"/>
              <a:gd name="connsiteY39" fmla="*/ 6084 h 1918860"/>
              <a:gd name="connsiteX40" fmla="*/ 7345251 w 7345251"/>
              <a:gd name="connsiteY40" fmla="*/ 231900 h 1918860"/>
              <a:gd name="connsiteX0" fmla="*/ 0 w 7345251"/>
              <a:gd name="connsiteY0" fmla="*/ 1809093 h 1809093"/>
              <a:gd name="connsiteX1" fmla="*/ 124408 w 7345251"/>
              <a:gd name="connsiteY1" fmla="*/ 1695052 h 1809093"/>
              <a:gd name="connsiteX2" fmla="*/ 316204 w 7345251"/>
              <a:gd name="connsiteY2" fmla="*/ 1705419 h 1809093"/>
              <a:gd name="connsiteX3" fmla="*/ 425061 w 7345251"/>
              <a:gd name="connsiteY3" fmla="*/ 1658766 h 1809093"/>
              <a:gd name="connsiteX4" fmla="*/ 653142 w 7345251"/>
              <a:gd name="connsiteY4" fmla="*/ 1648399 h 1809093"/>
              <a:gd name="connsiteX5" fmla="*/ 839755 w 7345251"/>
              <a:gd name="connsiteY5" fmla="*/ 1638031 h 1809093"/>
              <a:gd name="connsiteX6" fmla="*/ 1150775 w 7345251"/>
              <a:gd name="connsiteY6" fmla="*/ 1451419 h 1809093"/>
              <a:gd name="connsiteX7" fmla="*/ 1270000 w 7345251"/>
              <a:gd name="connsiteY7" fmla="*/ 1425501 h 1809093"/>
              <a:gd name="connsiteX8" fmla="*/ 1415142 w 7345251"/>
              <a:gd name="connsiteY8" fmla="*/ 1327011 h 1809093"/>
              <a:gd name="connsiteX9" fmla="*/ 1544734 w 7345251"/>
              <a:gd name="connsiteY9" fmla="*/ 1269991 h 1809093"/>
              <a:gd name="connsiteX10" fmla="*/ 1752081 w 7345251"/>
              <a:gd name="connsiteY10" fmla="*/ 1342562 h 1809093"/>
              <a:gd name="connsiteX11" fmla="*/ 1949061 w 7345251"/>
              <a:gd name="connsiteY11" fmla="*/ 1399582 h 1809093"/>
              <a:gd name="connsiteX12" fmla="*/ 2177142 w 7345251"/>
              <a:gd name="connsiteY12" fmla="*/ 1352929 h 1809093"/>
              <a:gd name="connsiteX13" fmla="*/ 2534816 w 7345251"/>
              <a:gd name="connsiteY13" fmla="*/ 1384031 h 1809093"/>
              <a:gd name="connsiteX14" fmla="*/ 2643673 w 7345251"/>
              <a:gd name="connsiteY14" fmla="*/ 1409950 h 1809093"/>
              <a:gd name="connsiteX15" fmla="*/ 2788816 w 7345251"/>
              <a:gd name="connsiteY15" fmla="*/ 1306276 h 1809093"/>
              <a:gd name="connsiteX16" fmla="*/ 2908040 w 7345251"/>
              <a:gd name="connsiteY16" fmla="*/ 1259623 h 1809093"/>
              <a:gd name="connsiteX17" fmla="*/ 3048000 w 7345251"/>
              <a:gd name="connsiteY17" fmla="*/ 1026358 h 1809093"/>
              <a:gd name="connsiteX18" fmla="*/ 3203510 w 7345251"/>
              <a:gd name="connsiteY18" fmla="*/ 969338 h 1809093"/>
              <a:gd name="connsiteX19" fmla="*/ 3338285 w 7345251"/>
              <a:gd name="connsiteY19" fmla="*/ 1010807 h 1809093"/>
              <a:gd name="connsiteX20" fmla="*/ 3498979 w 7345251"/>
              <a:gd name="connsiteY20" fmla="*/ 990072 h 1809093"/>
              <a:gd name="connsiteX21" fmla="*/ 3602653 w 7345251"/>
              <a:gd name="connsiteY21" fmla="*/ 896766 h 1809093"/>
              <a:gd name="connsiteX22" fmla="*/ 3867020 w 7345251"/>
              <a:gd name="connsiteY22" fmla="*/ 969338 h 1809093"/>
              <a:gd name="connsiteX23" fmla="*/ 4017346 w 7345251"/>
              <a:gd name="connsiteY23" fmla="*/ 907133 h 1809093"/>
              <a:gd name="connsiteX24" fmla="*/ 4260979 w 7345251"/>
              <a:gd name="connsiteY24" fmla="*/ 622031 h 1809093"/>
              <a:gd name="connsiteX25" fmla="*/ 4297265 w 7345251"/>
              <a:gd name="connsiteY25" fmla="*/ 559827 h 1809093"/>
              <a:gd name="connsiteX26" fmla="*/ 4447591 w 7345251"/>
              <a:gd name="connsiteY26" fmla="*/ 476889 h 1809093"/>
              <a:gd name="connsiteX27" fmla="*/ 4644571 w 7345251"/>
              <a:gd name="connsiteY27" fmla="*/ 575378 h 1809093"/>
              <a:gd name="connsiteX28" fmla="*/ 4908938 w 7345251"/>
              <a:gd name="connsiteY28" fmla="*/ 761991 h 1809093"/>
              <a:gd name="connsiteX29" fmla="*/ 5028163 w 7345251"/>
              <a:gd name="connsiteY29" fmla="*/ 793093 h 1809093"/>
              <a:gd name="connsiteX30" fmla="*/ 5157755 w 7345251"/>
              <a:gd name="connsiteY30" fmla="*/ 782725 h 1809093"/>
              <a:gd name="connsiteX31" fmla="*/ 5282163 w 7345251"/>
              <a:gd name="connsiteY31" fmla="*/ 694603 h 1809093"/>
              <a:gd name="connsiteX32" fmla="*/ 5453224 w 7345251"/>
              <a:gd name="connsiteY32" fmla="*/ 704970 h 1809093"/>
              <a:gd name="connsiteX33" fmla="*/ 5551714 w 7345251"/>
              <a:gd name="connsiteY33" fmla="*/ 741256 h 1809093"/>
              <a:gd name="connsiteX34" fmla="*/ 5702040 w 7345251"/>
              <a:gd name="connsiteY34" fmla="*/ 549460 h 1809093"/>
              <a:gd name="connsiteX35" fmla="*/ 5950857 w 7345251"/>
              <a:gd name="connsiteY35" fmla="*/ 409501 h 1809093"/>
              <a:gd name="connsiteX36" fmla="*/ 6181673 w 7345251"/>
              <a:gd name="connsiteY36" fmla="*/ 416901 h 1809093"/>
              <a:gd name="connsiteX37" fmla="*/ 6395932 w 7345251"/>
              <a:gd name="connsiteY37" fmla="*/ 350986 h 1809093"/>
              <a:gd name="connsiteX38" fmla="*/ 6650654 w 7345251"/>
              <a:gd name="connsiteY38" fmla="*/ 309517 h 1809093"/>
              <a:gd name="connsiteX39" fmla="*/ 6807603 w 7345251"/>
              <a:gd name="connsiteY39" fmla="*/ 9586 h 1809093"/>
              <a:gd name="connsiteX40" fmla="*/ 7345251 w 7345251"/>
              <a:gd name="connsiteY40" fmla="*/ 122133 h 1809093"/>
              <a:gd name="connsiteX0" fmla="*/ 0 w 7345251"/>
              <a:gd name="connsiteY0" fmla="*/ 1809093 h 1809093"/>
              <a:gd name="connsiteX1" fmla="*/ 124408 w 7345251"/>
              <a:gd name="connsiteY1" fmla="*/ 1695052 h 1809093"/>
              <a:gd name="connsiteX2" fmla="*/ 316204 w 7345251"/>
              <a:gd name="connsiteY2" fmla="*/ 1705419 h 1809093"/>
              <a:gd name="connsiteX3" fmla="*/ 425061 w 7345251"/>
              <a:gd name="connsiteY3" fmla="*/ 1658766 h 1809093"/>
              <a:gd name="connsiteX4" fmla="*/ 653142 w 7345251"/>
              <a:gd name="connsiteY4" fmla="*/ 1648399 h 1809093"/>
              <a:gd name="connsiteX5" fmla="*/ 839755 w 7345251"/>
              <a:gd name="connsiteY5" fmla="*/ 1638031 h 1809093"/>
              <a:gd name="connsiteX6" fmla="*/ 1150775 w 7345251"/>
              <a:gd name="connsiteY6" fmla="*/ 1451419 h 1809093"/>
              <a:gd name="connsiteX7" fmla="*/ 1270000 w 7345251"/>
              <a:gd name="connsiteY7" fmla="*/ 1425501 h 1809093"/>
              <a:gd name="connsiteX8" fmla="*/ 1415142 w 7345251"/>
              <a:gd name="connsiteY8" fmla="*/ 1327011 h 1809093"/>
              <a:gd name="connsiteX9" fmla="*/ 1544734 w 7345251"/>
              <a:gd name="connsiteY9" fmla="*/ 1269991 h 1809093"/>
              <a:gd name="connsiteX10" fmla="*/ 1752081 w 7345251"/>
              <a:gd name="connsiteY10" fmla="*/ 1342562 h 1809093"/>
              <a:gd name="connsiteX11" fmla="*/ 1949061 w 7345251"/>
              <a:gd name="connsiteY11" fmla="*/ 1399582 h 1809093"/>
              <a:gd name="connsiteX12" fmla="*/ 2177142 w 7345251"/>
              <a:gd name="connsiteY12" fmla="*/ 1352929 h 1809093"/>
              <a:gd name="connsiteX13" fmla="*/ 2534816 w 7345251"/>
              <a:gd name="connsiteY13" fmla="*/ 1384031 h 1809093"/>
              <a:gd name="connsiteX14" fmla="*/ 2643673 w 7345251"/>
              <a:gd name="connsiteY14" fmla="*/ 1409950 h 1809093"/>
              <a:gd name="connsiteX15" fmla="*/ 2788816 w 7345251"/>
              <a:gd name="connsiteY15" fmla="*/ 1306276 h 1809093"/>
              <a:gd name="connsiteX16" fmla="*/ 2908040 w 7345251"/>
              <a:gd name="connsiteY16" fmla="*/ 1259623 h 1809093"/>
              <a:gd name="connsiteX17" fmla="*/ 3048000 w 7345251"/>
              <a:gd name="connsiteY17" fmla="*/ 1026358 h 1809093"/>
              <a:gd name="connsiteX18" fmla="*/ 3203510 w 7345251"/>
              <a:gd name="connsiteY18" fmla="*/ 969338 h 1809093"/>
              <a:gd name="connsiteX19" fmla="*/ 3338285 w 7345251"/>
              <a:gd name="connsiteY19" fmla="*/ 1010807 h 1809093"/>
              <a:gd name="connsiteX20" fmla="*/ 3498979 w 7345251"/>
              <a:gd name="connsiteY20" fmla="*/ 990072 h 1809093"/>
              <a:gd name="connsiteX21" fmla="*/ 3602653 w 7345251"/>
              <a:gd name="connsiteY21" fmla="*/ 896766 h 1809093"/>
              <a:gd name="connsiteX22" fmla="*/ 3867020 w 7345251"/>
              <a:gd name="connsiteY22" fmla="*/ 969338 h 1809093"/>
              <a:gd name="connsiteX23" fmla="*/ 4017346 w 7345251"/>
              <a:gd name="connsiteY23" fmla="*/ 907133 h 1809093"/>
              <a:gd name="connsiteX24" fmla="*/ 4260979 w 7345251"/>
              <a:gd name="connsiteY24" fmla="*/ 622031 h 1809093"/>
              <a:gd name="connsiteX25" fmla="*/ 4297265 w 7345251"/>
              <a:gd name="connsiteY25" fmla="*/ 559827 h 1809093"/>
              <a:gd name="connsiteX26" fmla="*/ 4447591 w 7345251"/>
              <a:gd name="connsiteY26" fmla="*/ 476889 h 1809093"/>
              <a:gd name="connsiteX27" fmla="*/ 4644571 w 7345251"/>
              <a:gd name="connsiteY27" fmla="*/ 575378 h 1809093"/>
              <a:gd name="connsiteX28" fmla="*/ 4908938 w 7345251"/>
              <a:gd name="connsiteY28" fmla="*/ 761991 h 1809093"/>
              <a:gd name="connsiteX29" fmla="*/ 5028163 w 7345251"/>
              <a:gd name="connsiteY29" fmla="*/ 793093 h 1809093"/>
              <a:gd name="connsiteX30" fmla="*/ 5157755 w 7345251"/>
              <a:gd name="connsiteY30" fmla="*/ 782725 h 1809093"/>
              <a:gd name="connsiteX31" fmla="*/ 5282163 w 7345251"/>
              <a:gd name="connsiteY31" fmla="*/ 694603 h 1809093"/>
              <a:gd name="connsiteX32" fmla="*/ 5453224 w 7345251"/>
              <a:gd name="connsiteY32" fmla="*/ 704970 h 1809093"/>
              <a:gd name="connsiteX33" fmla="*/ 5551714 w 7345251"/>
              <a:gd name="connsiteY33" fmla="*/ 741256 h 1809093"/>
              <a:gd name="connsiteX34" fmla="*/ 5702040 w 7345251"/>
              <a:gd name="connsiteY34" fmla="*/ 549460 h 1809093"/>
              <a:gd name="connsiteX35" fmla="*/ 5950857 w 7345251"/>
              <a:gd name="connsiteY35" fmla="*/ 409501 h 1809093"/>
              <a:gd name="connsiteX36" fmla="*/ 6181673 w 7345251"/>
              <a:gd name="connsiteY36" fmla="*/ 416901 h 1809093"/>
              <a:gd name="connsiteX37" fmla="*/ 6395932 w 7345251"/>
              <a:gd name="connsiteY37" fmla="*/ 350986 h 1809093"/>
              <a:gd name="connsiteX38" fmla="*/ 6650654 w 7345251"/>
              <a:gd name="connsiteY38" fmla="*/ 309517 h 1809093"/>
              <a:gd name="connsiteX39" fmla="*/ 6807603 w 7345251"/>
              <a:gd name="connsiteY39" fmla="*/ 9586 h 1809093"/>
              <a:gd name="connsiteX40" fmla="*/ 7345251 w 7345251"/>
              <a:gd name="connsiteY40" fmla="*/ 122133 h 1809093"/>
              <a:gd name="connsiteX0" fmla="*/ 0 w 7345251"/>
              <a:gd name="connsiteY0" fmla="*/ 1799507 h 1799507"/>
              <a:gd name="connsiteX1" fmla="*/ 124408 w 7345251"/>
              <a:gd name="connsiteY1" fmla="*/ 1685466 h 1799507"/>
              <a:gd name="connsiteX2" fmla="*/ 316204 w 7345251"/>
              <a:gd name="connsiteY2" fmla="*/ 1695833 h 1799507"/>
              <a:gd name="connsiteX3" fmla="*/ 425061 w 7345251"/>
              <a:gd name="connsiteY3" fmla="*/ 1649180 h 1799507"/>
              <a:gd name="connsiteX4" fmla="*/ 653142 w 7345251"/>
              <a:gd name="connsiteY4" fmla="*/ 1638813 h 1799507"/>
              <a:gd name="connsiteX5" fmla="*/ 839755 w 7345251"/>
              <a:gd name="connsiteY5" fmla="*/ 1628445 h 1799507"/>
              <a:gd name="connsiteX6" fmla="*/ 1150775 w 7345251"/>
              <a:gd name="connsiteY6" fmla="*/ 1441833 h 1799507"/>
              <a:gd name="connsiteX7" fmla="*/ 1270000 w 7345251"/>
              <a:gd name="connsiteY7" fmla="*/ 1415915 h 1799507"/>
              <a:gd name="connsiteX8" fmla="*/ 1415142 w 7345251"/>
              <a:gd name="connsiteY8" fmla="*/ 1317425 h 1799507"/>
              <a:gd name="connsiteX9" fmla="*/ 1544734 w 7345251"/>
              <a:gd name="connsiteY9" fmla="*/ 1260405 h 1799507"/>
              <a:gd name="connsiteX10" fmla="*/ 1752081 w 7345251"/>
              <a:gd name="connsiteY10" fmla="*/ 1332976 h 1799507"/>
              <a:gd name="connsiteX11" fmla="*/ 1949061 w 7345251"/>
              <a:gd name="connsiteY11" fmla="*/ 1389996 h 1799507"/>
              <a:gd name="connsiteX12" fmla="*/ 2177142 w 7345251"/>
              <a:gd name="connsiteY12" fmla="*/ 1343343 h 1799507"/>
              <a:gd name="connsiteX13" fmla="*/ 2534816 w 7345251"/>
              <a:gd name="connsiteY13" fmla="*/ 1374445 h 1799507"/>
              <a:gd name="connsiteX14" fmla="*/ 2643673 w 7345251"/>
              <a:gd name="connsiteY14" fmla="*/ 1400364 h 1799507"/>
              <a:gd name="connsiteX15" fmla="*/ 2788816 w 7345251"/>
              <a:gd name="connsiteY15" fmla="*/ 1296690 h 1799507"/>
              <a:gd name="connsiteX16" fmla="*/ 2908040 w 7345251"/>
              <a:gd name="connsiteY16" fmla="*/ 1250037 h 1799507"/>
              <a:gd name="connsiteX17" fmla="*/ 3048000 w 7345251"/>
              <a:gd name="connsiteY17" fmla="*/ 1016772 h 1799507"/>
              <a:gd name="connsiteX18" fmla="*/ 3203510 w 7345251"/>
              <a:gd name="connsiteY18" fmla="*/ 959752 h 1799507"/>
              <a:gd name="connsiteX19" fmla="*/ 3338285 w 7345251"/>
              <a:gd name="connsiteY19" fmla="*/ 1001221 h 1799507"/>
              <a:gd name="connsiteX20" fmla="*/ 3498979 w 7345251"/>
              <a:gd name="connsiteY20" fmla="*/ 980486 h 1799507"/>
              <a:gd name="connsiteX21" fmla="*/ 3602653 w 7345251"/>
              <a:gd name="connsiteY21" fmla="*/ 887180 h 1799507"/>
              <a:gd name="connsiteX22" fmla="*/ 3867020 w 7345251"/>
              <a:gd name="connsiteY22" fmla="*/ 959752 h 1799507"/>
              <a:gd name="connsiteX23" fmla="*/ 4017346 w 7345251"/>
              <a:gd name="connsiteY23" fmla="*/ 897547 h 1799507"/>
              <a:gd name="connsiteX24" fmla="*/ 4260979 w 7345251"/>
              <a:gd name="connsiteY24" fmla="*/ 612445 h 1799507"/>
              <a:gd name="connsiteX25" fmla="*/ 4297265 w 7345251"/>
              <a:gd name="connsiteY25" fmla="*/ 550241 h 1799507"/>
              <a:gd name="connsiteX26" fmla="*/ 4447591 w 7345251"/>
              <a:gd name="connsiteY26" fmla="*/ 467303 h 1799507"/>
              <a:gd name="connsiteX27" fmla="*/ 4644571 w 7345251"/>
              <a:gd name="connsiteY27" fmla="*/ 565792 h 1799507"/>
              <a:gd name="connsiteX28" fmla="*/ 4908938 w 7345251"/>
              <a:gd name="connsiteY28" fmla="*/ 752405 h 1799507"/>
              <a:gd name="connsiteX29" fmla="*/ 5028163 w 7345251"/>
              <a:gd name="connsiteY29" fmla="*/ 783507 h 1799507"/>
              <a:gd name="connsiteX30" fmla="*/ 5157755 w 7345251"/>
              <a:gd name="connsiteY30" fmla="*/ 773139 h 1799507"/>
              <a:gd name="connsiteX31" fmla="*/ 5282163 w 7345251"/>
              <a:gd name="connsiteY31" fmla="*/ 685017 h 1799507"/>
              <a:gd name="connsiteX32" fmla="*/ 5453224 w 7345251"/>
              <a:gd name="connsiteY32" fmla="*/ 695384 h 1799507"/>
              <a:gd name="connsiteX33" fmla="*/ 5551714 w 7345251"/>
              <a:gd name="connsiteY33" fmla="*/ 731670 h 1799507"/>
              <a:gd name="connsiteX34" fmla="*/ 5702040 w 7345251"/>
              <a:gd name="connsiteY34" fmla="*/ 539874 h 1799507"/>
              <a:gd name="connsiteX35" fmla="*/ 5950857 w 7345251"/>
              <a:gd name="connsiteY35" fmla="*/ 399915 h 1799507"/>
              <a:gd name="connsiteX36" fmla="*/ 6181673 w 7345251"/>
              <a:gd name="connsiteY36" fmla="*/ 407315 h 1799507"/>
              <a:gd name="connsiteX37" fmla="*/ 6395932 w 7345251"/>
              <a:gd name="connsiteY37" fmla="*/ 341400 h 1799507"/>
              <a:gd name="connsiteX38" fmla="*/ 6650654 w 7345251"/>
              <a:gd name="connsiteY38" fmla="*/ 299931 h 1799507"/>
              <a:gd name="connsiteX39" fmla="*/ 6807603 w 7345251"/>
              <a:gd name="connsiteY39" fmla="*/ 0 h 1799507"/>
              <a:gd name="connsiteX40" fmla="*/ 7345251 w 7345251"/>
              <a:gd name="connsiteY40" fmla="*/ 112547 h 1799507"/>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27753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02653 w 7345251"/>
              <a:gd name="connsiteY21" fmla="*/ 924937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27753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02653 w 7345251"/>
              <a:gd name="connsiteY21" fmla="*/ 924937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27753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02653 w 7345251"/>
              <a:gd name="connsiteY21" fmla="*/ 924937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27753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02653 w 7345251"/>
              <a:gd name="connsiteY21" fmla="*/ 924937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27753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02653 w 7345251"/>
              <a:gd name="connsiteY21" fmla="*/ 924937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27753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49880 w 7345251"/>
              <a:gd name="connsiteY21" fmla="*/ 950109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59217 h 1837264"/>
              <a:gd name="connsiteX12" fmla="*/ 2177142 w 7345251"/>
              <a:gd name="connsiteY12" fmla="*/ 1381100 h 1837264"/>
              <a:gd name="connsiteX13" fmla="*/ 2534816 w 7345251"/>
              <a:gd name="connsiteY13" fmla="*/ 1412202 h 1837264"/>
              <a:gd name="connsiteX14" fmla="*/ 2643673 w 7345251"/>
              <a:gd name="connsiteY14" fmla="*/ 1438121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49880 w 7345251"/>
              <a:gd name="connsiteY21" fmla="*/ 950109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24408 w 7345251"/>
              <a:gd name="connsiteY1" fmla="*/ 172322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59217 h 1837264"/>
              <a:gd name="connsiteX12" fmla="*/ 2177142 w 7345251"/>
              <a:gd name="connsiteY12" fmla="*/ 1381100 h 1837264"/>
              <a:gd name="connsiteX13" fmla="*/ 2534816 w 7345251"/>
              <a:gd name="connsiteY13" fmla="*/ 1412202 h 1837264"/>
              <a:gd name="connsiteX14" fmla="*/ 2643673 w 7345251"/>
              <a:gd name="connsiteY14" fmla="*/ 1463292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49880 w 7345251"/>
              <a:gd name="connsiteY21" fmla="*/ 950109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45251"/>
              <a:gd name="connsiteY0" fmla="*/ 1837264 h 1837264"/>
              <a:gd name="connsiteX1" fmla="*/ 148022 w 7345251"/>
              <a:gd name="connsiteY1" fmla="*/ 1748393 h 1837264"/>
              <a:gd name="connsiteX2" fmla="*/ 316204 w 7345251"/>
              <a:gd name="connsiteY2" fmla="*/ 1733590 h 1837264"/>
              <a:gd name="connsiteX3" fmla="*/ 425061 w 7345251"/>
              <a:gd name="connsiteY3" fmla="*/ 1686937 h 1837264"/>
              <a:gd name="connsiteX4" fmla="*/ 653142 w 7345251"/>
              <a:gd name="connsiteY4" fmla="*/ 1676570 h 1837264"/>
              <a:gd name="connsiteX5" fmla="*/ 839755 w 7345251"/>
              <a:gd name="connsiteY5" fmla="*/ 1666202 h 1837264"/>
              <a:gd name="connsiteX6" fmla="*/ 1150775 w 7345251"/>
              <a:gd name="connsiteY6" fmla="*/ 1479590 h 1837264"/>
              <a:gd name="connsiteX7" fmla="*/ 1270000 w 7345251"/>
              <a:gd name="connsiteY7" fmla="*/ 1453672 h 1837264"/>
              <a:gd name="connsiteX8" fmla="*/ 1415142 w 7345251"/>
              <a:gd name="connsiteY8" fmla="*/ 1355182 h 1837264"/>
              <a:gd name="connsiteX9" fmla="*/ 1544734 w 7345251"/>
              <a:gd name="connsiteY9" fmla="*/ 1298162 h 1837264"/>
              <a:gd name="connsiteX10" fmla="*/ 1752081 w 7345251"/>
              <a:gd name="connsiteY10" fmla="*/ 1370733 h 1837264"/>
              <a:gd name="connsiteX11" fmla="*/ 1949061 w 7345251"/>
              <a:gd name="connsiteY11" fmla="*/ 1459217 h 1837264"/>
              <a:gd name="connsiteX12" fmla="*/ 2177142 w 7345251"/>
              <a:gd name="connsiteY12" fmla="*/ 1381100 h 1837264"/>
              <a:gd name="connsiteX13" fmla="*/ 2534816 w 7345251"/>
              <a:gd name="connsiteY13" fmla="*/ 1412202 h 1837264"/>
              <a:gd name="connsiteX14" fmla="*/ 2643673 w 7345251"/>
              <a:gd name="connsiteY14" fmla="*/ 1463292 h 1837264"/>
              <a:gd name="connsiteX15" fmla="*/ 2788816 w 7345251"/>
              <a:gd name="connsiteY15" fmla="*/ 1334447 h 1837264"/>
              <a:gd name="connsiteX16" fmla="*/ 2908040 w 7345251"/>
              <a:gd name="connsiteY16" fmla="*/ 1287794 h 1837264"/>
              <a:gd name="connsiteX17" fmla="*/ 3048000 w 7345251"/>
              <a:gd name="connsiteY17" fmla="*/ 1054529 h 1837264"/>
              <a:gd name="connsiteX18" fmla="*/ 3203510 w 7345251"/>
              <a:gd name="connsiteY18" fmla="*/ 997509 h 1837264"/>
              <a:gd name="connsiteX19" fmla="*/ 3338285 w 7345251"/>
              <a:gd name="connsiteY19" fmla="*/ 1038978 h 1837264"/>
              <a:gd name="connsiteX20" fmla="*/ 3498979 w 7345251"/>
              <a:gd name="connsiteY20" fmla="*/ 1018243 h 1837264"/>
              <a:gd name="connsiteX21" fmla="*/ 3649880 w 7345251"/>
              <a:gd name="connsiteY21" fmla="*/ 950109 h 1837264"/>
              <a:gd name="connsiteX22" fmla="*/ 3867020 w 7345251"/>
              <a:gd name="connsiteY22" fmla="*/ 997509 h 1837264"/>
              <a:gd name="connsiteX23" fmla="*/ 4017346 w 7345251"/>
              <a:gd name="connsiteY23" fmla="*/ 935304 h 1837264"/>
              <a:gd name="connsiteX24" fmla="*/ 4260979 w 7345251"/>
              <a:gd name="connsiteY24" fmla="*/ 650202 h 1837264"/>
              <a:gd name="connsiteX25" fmla="*/ 4297265 w 7345251"/>
              <a:gd name="connsiteY25" fmla="*/ 587998 h 1837264"/>
              <a:gd name="connsiteX26" fmla="*/ 4447591 w 7345251"/>
              <a:gd name="connsiteY26" fmla="*/ 505060 h 1837264"/>
              <a:gd name="connsiteX27" fmla="*/ 4644571 w 7345251"/>
              <a:gd name="connsiteY27" fmla="*/ 603549 h 1837264"/>
              <a:gd name="connsiteX28" fmla="*/ 4908938 w 7345251"/>
              <a:gd name="connsiteY28" fmla="*/ 790162 h 1837264"/>
              <a:gd name="connsiteX29" fmla="*/ 5028163 w 7345251"/>
              <a:gd name="connsiteY29" fmla="*/ 821264 h 1837264"/>
              <a:gd name="connsiteX30" fmla="*/ 5157755 w 7345251"/>
              <a:gd name="connsiteY30" fmla="*/ 810896 h 1837264"/>
              <a:gd name="connsiteX31" fmla="*/ 5282163 w 7345251"/>
              <a:gd name="connsiteY31" fmla="*/ 722774 h 1837264"/>
              <a:gd name="connsiteX32" fmla="*/ 5453224 w 7345251"/>
              <a:gd name="connsiteY32" fmla="*/ 733141 h 1837264"/>
              <a:gd name="connsiteX33" fmla="*/ 5551714 w 7345251"/>
              <a:gd name="connsiteY33" fmla="*/ 769427 h 1837264"/>
              <a:gd name="connsiteX34" fmla="*/ 5702040 w 7345251"/>
              <a:gd name="connsiteY34" fmla="*/ 577631 h 1837264"/>
              <a:gd name="connsiteX35" fmla="*/ 5950857 w 7345251"/>
              <a:gd name="connsiteY35" fmla="*/ 437672 h 1837264"/>
              <a:gd name="connsiteX36" fmla="*/ 6181673 w 7345251"/>
              <a:gd name="connsiteY36" fmla="*/ 445072 h 1837264"/>
              <a:gd name="connsiteX37" fmla="*/ 6395932 w 7345251"/>
              <a:gd name="connsiteY37" fmla="*/ 379157 h 1837264"/>
              <a:gd name="connsiteX38" fmla="*/ 6650654 w 7345251"/>
              <a:gd name="connsiteY38" fmla="*/ 337688 h 1837264"/>
              <a:gd name="connsiteX39" fmla="*/ 6837121 w 7345251"/>
              <a:gd name="connsiteY39" fmla="*/ 0 h 1837264"/>
              <a:gd name="connsiteX40" fmla="*/ 7345251 w 7345251"/>
              <a:gd name="connsiteY40" fmla="*/ 150304 h 1837264"/>
              <a:gd name="connsiteX0" fmla="*/ 0 w 7327540"/>
              <a:gd name="connsiteY0" fmla="*/ 1849850 h 1849850"/>
              <a:gd name="connsiteX1" fmla="*/ 130311 w 7327540"/>
              <a:gd name="connsiteY1" fmla="*/ 1748393 h 1849850"/>
              <a:gd name="connsiteX2" fmla="*/ 298493 w 7327540"/>
              <a:gd name="connsiteY2" fmla="*/ 1733590 h 1849850"/>
              <a:gd name="connsiteX3" fmla="*/ 407350 w 7327540"/>
              <a:gd name="connsiteY3" fmla="*/ 1686937 h 1849850"/>
              <a:gd name="connsiteX4" fmla="*/ 635431 w 7327540"/>
              <a:gd name="connsiteY4" fmla="*/ 1676570 h 1849850"/>
              <a:gd name="connsiteX5" fmla="*/ 822044 w 7327540"/>
              <a:gd name="connsiteY5" fmla="*/ 1666202 h 1849850"/>
              <a:gd name="connsiteX6" fmla="*/ 1133064 w 7327540"/>
              <a:gd name="connsiteY6" fmla="*/ 1479590 h 1849850"/>
              <a:gd name="connsiteX7" fmla="*/ 1252289 w 7327540"/>
              <a:gd name="connsiteY7" fmla="*/ 1453672 h 1849850"/>
              <a:gd name="connsiteX8" fmla="*/ 1397431 w 7327540"/>
              <a:gd name="connsiteY8" fmla="*/ 1355182 h 1849850"/>
              <a:gd name="connsiteX9" fmla="*/ 1527023 w 7327540"/>
              <a:gd name="connsiteY9" fmla="*/ 1298162 h 1849850"/>
              <a:gd name="connsiteX10" fmla="*/ 1734370 w 7327540"/>
              <a:gd name="connsiteY10" fmla="*/ 1370733 h 1849850"/>
              <a:gd name="connsiteX11" fmla="*/ 1931350 w 7327540"/>
              <a:gd name="connsiteY11" fmla="*/ 1459217 h 1849850"/>
              <a:gd name="connsiteX12" fmla="*/ 2159431 w 7327540"/>
              <a:gd name="connsiteY12" fmla="*/ 1381100 h 1849850"/>
              <a:gd name="connsiteX13" fmla="*/ 2517105 w 7327540"/>
              <a:gd name="connsiteY13" fmla="*/ 1412202 h 1849850"/>
              <a:gd name="connsiteX14" fmla="*/ 2625962 w 7327540"/>
              <a:gd name="connsiteY14" fmla="*/ 1463292 h 1849850"/>
              <a:gd name="connsiteX15" fmla="*/ 2771105 w 7327540"/>
              <a:gd name="connsiteY15" fmla="*/ 1334447 h 1849850"/>
              <a:gd name="connsiteX16" fmla="*/ 2890329 w 7327540"/>
              <a:gd name="connsiteY16" fmla="*/ 1287794 h 1849850"/>
              <a:gd name="connsiteX17" fmla="*/ 3030289 w 7327540"/>
              <a:gd name="connsiteY17" fmla="*/ 1054529 h 1849850"/>
              <a:gd name="connsiteX18" fmla="*/ 3185799 w 7327540"/>
              <a:gd name="connsiteY18" fmla="*/ 997509 h 1849850"/>
              <a:gd name="connsiteX19" fmla="*/ 3320574 w 7327540"/>
              <a:gd name="connsiteY19" fmla="*/ 1038978 h 1849850"/>
              <a:gd name="connsiteX20" fmla="*/ 3481268 w 7327540"/>
              <a:gd name="connsiteY20" fmla="*/ 1018243 h 1849850"/>
              <a:gd name="connsiteX21" fmla="*/ 3632169 w 7327540"/>
              <a:gd name="connsiteY21" fmla="*/ 950109 h 1849850"/>
              <a:gd name="connsiteX22" fmla="*/ 3849309 w 7327540"/>
              <a:gd name="connsiteY22" fmla="*/ 997509 h 1849850"/>
              <a:gd name="connsiteX23" fmla="*/ 3999635 w 7327540"/>
              <a:gd name="connsiteY23" fmla="*/ 935304 h 1849850"/>
              <a:gd name="connsiteX24" fmla="*/ 4243268 w 7327540"/>
              <a:gd name="connsiteY24" fmla="*/ 650202 h 1849850"/>
              <a:gd name="connsiteX25" fmla="*/ 4279554 w 7327540"/>
              <a:gd name="connsiteY25" fmla="*/ 587998 h 1849850"/>
              <a:gd name="connsiteX26" fmla="*/ 4429880 w 7327540"/>
              <a:gd name="connsiteY26" fmla="*/ 505060 h 1849850"/>
              <a:gd name="connsiteX27" fmla="*/ 4626860 w 7327540"/>
              <a:gd name="connsiteY27" fmla="*/ 603549 h 1849850"/>
              <a:gd name="connsiteX28" fmla="*/ 4891227 w 7327540"/>
              <a:gd name="connsiteY28" fmla="*/ 790162 h 1849850"/>
              <a:gd name="connsiteX29" fmla="*/ 5010452 w 7327540"/>
              <a:gd name="connsiteY29" fmla="*/ 821264 h 1849850"/>
              <a:gd name="connsiteX30" fmla="*/ 5140044 w 7327540"/>
              <a:gd name="connsiteY30" fmla="*/ 810896 h 1849850"/>
              <a:gd name="connsiteX31" fmla="*/ 5264452 w 7327540"/>
              <a:gd name="connsiteY31" fmla="*/ 722774 h 1849850"/>
              <a:gd name="connsiteX32" fmla="*/ 5435513 w 7327540"/>
              <a:gd name="connsiteY32" fmla="*/ 733141 h 1849850"/>
              <a:gd name="connsiteX33" fmla="*/ 5534003 w 7327540"/>
              <a:gd name="connsiteY33" fmla="*/ 769427 h 1849850"/>
              <a:gd name="connsiteX34" fmla="*/ 5684329 w 7327540"/>
              <a:gd name="connsiteY34" fmla="*/ 577631 h 1849850"/>
              <a:gd name="connsiteX35" fmla="*/ 5933146 w 7327540"/>
              <a:gd name="connsiteY35" fmla="*/ 437672 h 1849850"/>
              <a:gd name="connsiteX36" fmla="*/ 6163962 w 7327540"/>
              <a:gd name="connsiteY36" fmla="*/ 445072 h 1849850"/>
              <a:gd name="connsiteX37" fmla="*/ 6378221 w 7327540"/>
              <a:gd name="connsiteY37" fmla="*/ 379157 h 1849850"/>
              <a:gd name="connsiteX38" fmla="*/ 6632943 w 7327540"/>
              <a:gd name="connsiteY38" fmla="*/ 337688 h 1849850"/>
              <a:gd name="connsiteX39" fmla="*/ 6819410 w 7327540"/>
              <a:gd name="connsiteY39" fmla="*/ 0 h 1849850"/>
              <a:gd name="connsiteX40" fmla="*/ 7327540 w 7327540"/>
              <a:gd name="connsiteY40" fmla="*/ 150304 h 1849850"/>
              <a:gd name="connsiteX0" fmla="*/ 0 w 7426832"/>
              <a:gd name="connsiteY0" fmla="*/ 1849850 h 1849850"/>
              <a:gd name="connsiteX1" fmla="*/ 130311 w 7426832"/>
              <a:gd name="connsiteY1" fmla="*/ 1748393 h 1849850"/>
              <a:gd name="connsiteX2" fmla="*/ 298493 w 7426832"/>
              <a:gd name="connsiteY2" fmla="*/ 1733590 h 1849850"/>
              <a:gd name="connsiteX3" fmla="*/ 407350 w 7426832"/>
              <a:gd name="connsiteY3" fmla="*/ 1686937 h 1849850"/>
              <a:gd name="connsiteX4" fmla="*/ 635431 w 7426832"/>
              <a:gd name="connsiteY4" fmla="*/ 1676570 h 1849850"/>
              <a:gd name="connsiteX5" fmla="*/ 822044 w 7426832"/>
              <a:gd name="connsiteY5" fmla="*/ 1666202 h 1849850"/>
              <a:gd name="connsiteX6" fmla="*/ 1133064 w 7426832"/>
              <a:gd name="connsiteY6" fmla="*/ 1479590 h 1849850"/>
              <a:gd name="connsiteX7" fmla="*/ 1252289 w 7426832"/>
              <a:gd name="connsiteY7" fmla="*/ 1453672 h 1849850"/>
              <a:gd name="connsiteX8" fmla="*/ 1397431 w 7426832"/>
              <a:gd name="connsiteY8" fmla="*/ 1355182 h 1849850"/>
              <a:gd name="connsiteX9" fmla="*/ 1527023 w 7426832"/>
              <a:gd name="connsiteY9" fmla="*/ 1298162 h 1849850"/>
              <a:gd name="connsiteX10" fmla="*/ 1734370 w 7426832"/>
              <a:gd name="connsiteY10" fmla="*/ 1370733 h 1849850"/>
              <a:gd name="connsiteX11" fmla="*/ 1931350 w 7426832"/>
              <a:gd name="connsiteY11" fmla="*/ 1459217 h 1849850"/>
              <a:gd name="connsiteX12" fmla="*/ 2159431 w 7426832"/>
              <a:gd name="connsiteY12" fmla="*/ 1381100 h 1849850"/>
              <a:gd name="connsiteX13" fmla="*/ 2517105 w 7426832"/>
              <a:gd name="connsiteY13" fmla="*/ 1412202 h 1849850"/>
              <a:gd name="connsiteX14" fmla="*/ 2625962 w 7426832"/>
              <a:gd name="connsiteY14" fmla="*/ 1463292 h 1849850"/>
              <a:gd name="connsiteX15" fmla="*/ 2771105 w 7426832"/>
              <a:gd name="connsiteY15" fmla="*/ 1334447 h 1849850"/>
              <a:gd name="connsiteX16" fmla="*/ 2890329 w 7426832"/>
              <a:gd name="connsiteY16" fmla="*/ 1287794 h 1849850"/>
              <a:gd name="connsiteX17" fmla="*/ 3030289 w 7426832"/>
              <a:gd name="connsiteY17" fmla="*/ 1054529 h 1849850"/>
              <a:gd name="connsiteX18" fmla="*/ 3185799 w 7426832"/>
              <a:gd name="connsiteY18" fmla="*/ 997509 h 1849850"/>
              <a:gd name="connsiteX19" fmla="*/ 3320574 w 7426832"/>
              <a:gd name="connsiteY19" fmla="*/ 1038978 h 1849850"/>
              <a:gd name="connsiteX20" fmla="*/ 3481268 w 7426832"/>
              <a:gd name="connsiteY20" fmla="*/ 1018243 h 1849850"/>
              <a:gd name="connsiteX21" fmla="*/ 3632169 w 7426832"/>
              <a:gd name="connsiteY21" fmla="*/ 950109 h 1849850"/>
              <a:gd name="connsiteX22" fmla="*/ 3849309 w 7426832"/>
              <a:gd name="connsiteY22" fmla="*/ 997509 h 1849850"/>
              <a:gd name="connsiteX23" fmla="*/ 3999635 w 7426832"/>
              <a:gd name="connsiteY23" fmla="*/ 935304 h 1849850"/>
              <a:gd name="connsiteX24" fmla="*/ 4243268 w 7426832"/>
              <a:gd name="connsiteY24" fmla="*/ 650202 h 1849850"/>
              <a:gd name="connsiteX25" fmla="*/ 4279554 w 7426832"/>
              <a:gd name="connsiteY25" fmla="*/ 587998 h 1849850"/>
              <a:gd name="connsiteX26" fmla="*/ 4429880 w 7426832"/>
              <a:gd name="connsiteY26" fmla="*/ 505060 h 1849850"/>
              <a:gd name="connsiteX27" fmla="*/ 4626860 w 7426832"/>
              <a:gd name="connsiteY27" fmla="*/ 603549 h 1849850"/>
              <a:gd name="connsiteX28" fmla="*/ 4891227 w 7426832"/>
              <a:gd name="connsiteY28" fmla="*/ 790162 h 1849850"/>
              <a:gd name="connsiteX29" fmla="*/ 5010452 w 7426832"/>
              <a:gd name="connsiteY29" fmla="*/ 821264 h 1849850"/>
              <a:gd name="connsiteX30" fmla="*/ 5140044 w 7426832"/>
              <a:gd name="connsiteY30" fmla="*/ 810896 h 1849850"/>
              <a:gd name="connsiteX31" fmla="*/ 5264452 w 7426832"/>
              <a:gd name="connsiteY31" fmla="*/ 722774 h 1849850"/>
              <a:gd name="connsiteX32" fmla="*/ 5435513 w 7426832"/>
              <a:gd name="connsiteY32" fmla="*/ 733141 h 1849850"/>
              <a:gd name="connsiteX33" fmla="*/ 5534003 w 7426832"/>
              <a:gd name="connsiteY33" fmla="*/ 769427 h 1849850"/>
              <a:gd name="connsiteX34" fmla="*/ 5684329 w 7426832"/>
              <a:gd name="connsiteY34" fmla="*/ 577631 h 1849850"/>
              <a:gd name="connsiteX35" fmla="*/ 5933146 w 7426832"/>
              <a:gd name="connsiteY35" fmla="*/ 437672 h 1849850"/>
              <a:gd name="connsiteX36" fmla="*/ 6163962 w 7426832"/>
              <a:gd name="connsiteY36" fmla="*/ 445072 h 1849850"/>
              <a:gd name="connsiteX37" fmla="*/ 6378221 w 7426832"/>
              <a:gd name="connsiteY37" fmla="*/ 379157 h 1849850"/>
              <a:gd name="connsiteX38" fmla="*/ 6632943 w 7426832"/>
              <a:gd name="connsiteY38" fmla="*/ 337688 h 1849850"/>
              <a:gd name="connsiteX39" fmla="*/ 6819410 w 7426832"/>
              <a:gd name="connsiteY39" fmla="*/ 0 h 1849850"/>
              <a:gd name="connsiteX40" fmla="*/ 7426832 w 7426832"/>
              <a:gd name="connsiteY40" fmla="*/ 135529 h 1849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426832" h="1849850">
                <a:moveTo>
                  <a:pt x="0" y="1849850"/>
                </a:moveTo>
                <a:cubicBezTo>
                  <a:pt x="35853" y="1801469"/>
                  <a:pt x="80562" y="1767770"/>
                  <a:pt x="130311" y="1748393"/>
                </a:cubicBezTo>
                <a:cubicBezTo>
                  <a:pt x="180060" y="1729016"/>
                  <a:pt x="252320" y="1743833"/>
                  <a:pt x="298493" y="1733590"/>
                </a:cubicBezTo>
                <a:cubicBezTo>
                  <a:pt x="344666" y="1723347"/>
                  <a:pt x="351194" y="1696440"/>
                  <a:pt x="407350" y="1686937"/>
                </a:cubicBezTo>
                <a:cubicBezTo>
                  <a:pt x="463506" y="1677434"/>
                  <a:pt x="635431" y="1676570"/>
                  <a:pt x="635431" y="1676570"/>
                </a:cubicBezTo>
                <a:cubicBezTo>
                  <a:pt x="704547" y="1673114"/>
                  <a:pt x="739105" y="1699032"/>
                  <a:pt x="822044" y="1666202"/>
                </a:cubicBezTo>
                <a:cubicBezTo>
                  <a:pt x="904983" y="1633372"/>
                  <a:pt x="1061357" y="1515012"/>
                  <a:pt x="1133064" y="1479590"/>
                </a:cubicBezTo>
                <a:cubicBezTo>
                  <a:pt x="1204772" y="1444168"/>
                  <a:pt x="1208228" y="1474407"/>
                  <a:pt x="1252289" y="1453672"/>
                </a:cubicBezTo>
                <a:cubicBezTo>
                  <a:pt x="1296350" y="1432937"/>
                  <a:pt x="1351642" y="1381100"/>
                  <a:pt x="1397431" y="1355182"/>
                </a:cubicBezTo>
                <a:cubicBezTo>
                  <a:pt x="1443220" y="1329264"/>
                  <a:pt x="1470867" y="1295570"/>
                  <a:pt x="1527023" y="1298162"/>
                </a:cubicBezTo>
                <a:cubicBezTo>
                  <a:pt x="1583179" y="1300754"/>
                  <a:pt x="1666982" y="1343891"/>
                  <a:pt x="1734370" y="1370733"/>
                </a:cubicBezTo>
                <a:cubicBezTo>
                  <a:pt x="1801758" y="1397576"/>
                  <a:pt x="1860507" y="1457489"/>
                  <a:pt x="1931350" y="1459217"/>
                </a:cubicBezTo>
                <a:cubicBezTo>
                  <a:pt x="2002193" y="1460945"/>
                  <a:pt x="2061805" y="1388936"/>
                  <a:pt x="2159431" y="1381100"/>
                </a:cubicBezTo>
                <a:cubicBezTo>
                  <a:pt x="2278656" y="1391467"/>
                  <a:pt x="2439350" y="1398503"/>
                  <a:pt x="2517105" y="1412202"/>
                </a:cubicBezTo>
                <a:cubicBezTo>
                  <a:pt x="2594860" y="1425901"/>
                  <a:pt x="2583629" y="1476251"/>
                  <a:pt x="2625962" y="1463292"/>
                </a:cubicBezTo>
                <a:cubicBezTo>
                  <a:pt x="2668295" y="1450333"/>
                  <a:pt x="2727044" y="1363697"/>
                  <a:pt x="2771105" y="1334447"/>
                </a:cubicBezTo>
                <a:cubicBezTo>
                  <a:pt x="2815166" y="1305197"/>
                  <a:pt x="2847132" y="1334447"/>
                  <a:pt x="2890329" y="1287794"/>
                </a:cubicBezTo>
                <a:cubicBezTo>
                  <a:pt x="2933526" y="1241141"/>
                  <a:pt x="2981044" y="1102910"/>
                  <a:pt x="3030289" y="1054529"/>
                </a:cubicBezTo>
                <a:cubicBezTo>
                  <a:pt x="3079534" y="1006148"/>
                  <a:pt x="3137418" y="1000101"/>
                  <a:pt x="3185799" y="997509"/>
                </a:cubicBezTo>
                <a:cubicBezTo>
                  <a:pt x="3234180" y="994917"/>
                  <a:pt x="3271329" y="1035522"/>
                  <a:pt x="3320574" y="1038978"/>
                </a:cubicBezTo>
                <a:cubicBezTo>
                  <a:pt x="3369819" y="1042434"/>
                  <a:pt x="3429336" y="1033055"/>
                  <a:pt x="3481268" y="1018243"/>
                </a:cubicBezTo>
                <a:cubicBezTo>
                  <a:pt x="3533201" y="1003432"/>
                  <a:pt x="3570829" y="953565"/>
                  <a:pt x="3632169" y="950109"/>
                </a:cubicBezTo>
                <a:cubicBezTo>
                  <a:pt x="3693509" y="946653"/>
                  <a:pt x="3788065" y="999977"/>
                  <a:pt x="3849309" y="997509"/>
                </a:cubicBezTo>
                <a:cubicBezTo>
                  <a:pt x="3910553" y="995042"/>
                  <a:pt x="3933975" y="993188"/>
                  <a:pt x="3999635" y="935304"/>
                </a:cubicBezTo>
                <a:cubicBezTo>
                  <a:pt x="4065295" y="877420"/>
                  <a:pt x="4196615" y="708086"/>
                  <a:pt x="4243268" y="650202"/>
                </a:cubicBezTo>
                <a:cubicBezTo>
                  <a:pt x="4289921" y="592318"/>
                  <a:pt x="4248452" y="612188"/>
                  <a:pt x="4279554" y="587998"/>
                </a:cubicBezTo>
                <a:cubicBezTo>
                  <a:pt x="4310656" y="563808"/>
                  <a:pt x="4371996" y="502468"/>
                  <a:pt x="4429880" y="505060"/>
                </a:cubicBezTo>
                <a:cubicBezTo>
                  <a:pt x="4487764" y="507652"/>
                  <a:pt x="4549969" y="556032"/>
                  <a:pt x="4626860" y="603549"/>
                </a:cubicBezTo>
                <a:cubicBezTo>
                  <a:pt x="4703751" y="651066"/>
                  <a:pt x="4756453" y="722412"/>
                  <a:pt x="4891227" y="790162"/>
                </a:cubicBezTo>
                <a:cubicBezTo>
                  <a:pt x="5026001" y="857912"/>
                  <a:pt x="4968983" y="817808"/>
                  <a:pt x="5010452" y="821264"/>
                </a:cubicBezTo>
                <a:cubicBezTo>
                  <a:pt x="5051921" y="824720"/>
                  <a:pt x="5097711" y="827311"/>
                  <a:pt x="5140044" y="810896"/>
                </a:cubicBezTo>
                <a:cubicBezTo>
                  <a:pt x="5182377" y="794481"/>
                  <a:pt x="5215207" y="735733"/>
                  <a:pt x="5264452" y="722774"/>
                </a:cubicBezTo>
                <a:cubicBezTo>
                  <a:pt x="5313697" y="709815"/>
                  <a:pt x="5390588" y="725366"/>
                  <a:pt x="5435513" y="733141"/>
                </a:cubicBezTo>
                <a:cubicBezTo>
                  <a:pt x="5480438" y="740916"/>
                  <a:pt x="5492534" y="795345"/>
                  <a:pt x="5534003" y="769427"/>
                </a:cubicBezTo>
                <a:cubicBezTo>
                  <a:pt x="5575472" y="743509"/>
                  <a:pt x="5617805" y="632923"/>
                  <a:pt x="5684329" y="577631"/>
                </a:cubicBezTo>
                <a:cubicBezTo>
                  <a:pt x="5750853" y="522339"/>
                  <a:pt x="5853207" y="459765"/>
                  <a:pt x="5933146" y="437672"/>
                </a:cubicBezTo>
                <a:cubicBezTo>
                  <a:pt x="6013085" y="415579"/>
                  <a:pt x="6089783" y="454824"/>
                  <a:pt x="6163962" y="445072"/>
                </a:cubicBezTo>
                <a:cubicBezTo>
                  <a:pt x="6238141" y="435320"/>
                  <a:pt x="6300058" y="397054"/>
                  <a:pt x="6378221" y="379157"/>
                </a:cubicBezTo>
                <a:cubicBezTo>
                  <a:pt x="6456385" y="361260"/>
                  <a:pt x="6559412" y="400881"/>
                  <a:pt x="6632943" y="337688"/>
                </a:cubicBezTo>
                <a:cubicBezTo>
                  <a:pt x="6706474" y="274495"/>
                  <a:pt x="6685935" y="125623"/>
                  <a:pt x="6819410" y="0"/>
                </a:cubicBezTo>
                <a:cubicBezTo>
                  <a:pt x="7124086" y="144967"/>
                  <a:pt x="7426832" y="135529"/>
                  <a:pt x="7426832" y="135529"/>
                </a:cubicBezTo>
              </a:path>
            </a:pathLst>
          </a:custGeom>
          <a:ln w="76200" cap="rnd" cmpd="sng">
            <a:solidFill>
              <a:schemeClr val="accent1">
                <a:lumMod val="50000"/>
              </a:schemeClr>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Arrow Connector 19"/>
          <p:cNvCxnSpPr/>
          <p:nvPr/>
        </p:nvCxnSpPr>
        <p:spPr>
          <a:xfrm>
            <a:off x="3320623" y="3472460"/>
            <a:ext cx="0" cy="968121"/>
          </a:xfrm>
          <a:prstGeom prst="straightConnector1">
            <a:avLst/>
          </a:prstGeom>
          <a:ln w="76200" cmpd="sng">
            <a:solidFill>
              <a:srgbClr val="005148"/>
            </a:solidFill>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2220391" y="2652480"/>
            <a:ext cx="2185833" cy="829640"/>
          </a:xfrm>
          <a:prstGeom prst="rect">
            <a:avLst/>
          </a:prstGeom>
          <a:solidFill>
            <a:srgbClr val="005148"/>
          </a:solidFill>
          <a:ln>
            <a:solidFill>
              <a:srgbClr val="0051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Franklin Gothic Book"/>
                <a:cs typeface="Franklin Gothic Book"/>
              </a:rPr>
              <a:t>Single Payer  Implemented</a:t>
            </a:r>
            <a:endParaRPr lang="en-US" sz="2400" dirty="0">
              <a:latin typeface="Franklin Gothic Book"/>
              <a:cs typeface="Franklin Gothic Book"/>
            </a:endParaRPr>
          </a:p>
        </p:txBody>
      </p:sp>
      <p:sp>
        <p:nvSpPr>
          <p:cNvPr id="24" name="Rectangle 23"/>
          <p:cNvSpPr/>
          <p:nvPr/>
        </p:nvSpPr>
        <p:spPr>
          <a:xfrm>
            <a:off x="6721657" y="4130747"/>
            <a:ext cx="1391414" cy="445211"/>
          </a:xfrm>
          <a:prstGeom prst="rect">
            <a:avLst/>
          </a:prstGeom>
          <a:solidFill>
            <a:srgbClr val="005148"/>
          </a:solidFill>
          <a:ln>
            <a:solidFill>
              <a:srgbClr val="00514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Franklin Gothic Book"/>
                <a:cs typeface="Franklin Gothic Book"/>
              </a:rPr>
              <a:t>Canada</a:t>
            </a:r>
            <a:endParaRPr lang="en-US" sz="2400" dirty="0">
              <a:latin typeface="Franklin Gothic Book"/>
              <a:cs typeface="Franklin Gothic Book"/>
            </a:endParaRPr>
          </a:p>
        </p:txBody>
      </p:sp>
      <p:sp>
        <p:nvSpPr>
          <p:cNvPr id="26" name="TextBox 25"/>
          <p:cNvSpPr txBox="1"/>
          <p:nvPr/>
        </p:nvSpPr>
        <p:spPr>
          <a:xfrm>
            <a:off x="6855624" y="2533717"/>
            <a:ext cx="2083409" cy="830997"/>
          </a:xfrm>
          <a:prstGeom prst="rect">
            <a:avLst/>
          </a:prstGeom>
          <a:noFill/>
        </p:spPr>
        <p:txBody>
          <a:bodyPr wrap="square" rtlCol="0">
            <a:spAutoFit/>
          </a:bodyPr>
          <a:lstStyle/>
          <a:p>
            <a:pPr algn="ctr"/>
            <a:r>
              <a:rPr lang="en-US" sz="2400" dirty="0" smtClean="0">
                <a:solidFill>
                  <a:schemeClr val="bg1"/>
                </a:solidFill>
                <a:latin typeface="Franklin Gothic Book"/>
                <a:cs typeface="Franklin Gothic Book"/>
              </a:rPr>
              <a:t>“Uniquely American”</a:t>
            </a:r>
            <a:endParaRPr lang="en-US" sz="2400" dirty="0">
              <a:solidFill>
                <a:schemeClr val="bg1"/>
              </a:solidFill>
              <a:latin typeface="Franklin Gothic Book"/>
              <a:cs typeface="Franklin Gothic Book"/>
            </a:endParaRPr>
          </a:p>
        </p:txBody>
      </p:sp>
    </p:spTree>
    <p:extLst>
      <p:ext uri="{BB962C8B-B14F-4D97-AF65-F5344CB8AC3E}">
        <p14:creationId xmlns:p14="http://schemas.microsoft.com/office/powerpoint/2010/main" val="1272997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2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2000"/>
                                        <p:tgtEl>
                                          <p:spTgt spid="10"/>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21" grpId="0" animBg="1"/>
      <p:bldP spid="24"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4782458"/>
          </a:xfrm>
        </p:spPr>
        <p:txBody>
          <a:bodyPr>
            <a:normAutofit/>
          </a:bodyPr>
          <a:lstStyle/>
          <a:p>
            <a:r>
              <a:rPr lang="en-US" sz="4400" dirty="0" smtClean="0"/>
              <a:t>Are we getting better health care?</a:t>
            </a:r>
            <a:endParaRPr lang="en-US" sz="4400" dirty="0"/>
          </a:p>
        </p:txBody>
      </p:sp>
    </p:spTree>
    <p:extLst>
      <p:ext uri="{BB962C8B-B14F-4D97-AF65-F5344CB8AC3E}">
        <p14:creationId xmlns:p14="http://schemas.microsoft.com/office/powerpoint/2010/main" val="26702428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Life Expectancy</a:t>
            </a:r>
            <a:endParaRPr lang="en-US" sz="4000" dirty="0"/>
          </a:p>
        </p:txBody>
      </p:sp>
      <p:graphicFrame>
        <p:nvGraphicFramePr>
          <p:cNvPr id="5" name="Chart 4"/>
          <p:cNvGraphicFramePr/>
          <p:nvPr>
            <p:extLst>
              <p:ext uri="{D42A27DB-BD31-4B8C-83A1-F6EECF244321}">
                <p14:modId xmlns:p14="http://schemas.microsoft.com/office/powerpoint/2010/main" val="448761362"/>
              </p:ext>
            </p:extLst>
          </p:nvPr>
        </p:nvGraphicFramePr>
        <p:xfrm>
          <a:off x="775230" y="1039060"/>
          <a:ext cx="7999711" cy="4923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0" y="2094612"/>
            <a:ext cx="1880345" cy="400110"/>
          </a:xfrm>
          <a:prstGeom prst="rect">
            <a:avLst/>
          </a:prstGeom>
          <a:noFill/>
        </p:spPr>
        <p:txBody>
          <a:bodyPr wrap="square" rtlCol="0">
            <a:spAutoFit/>
          </a:bodyPr>
          <a:lstStyle/>
          <a:p>
            <a:r>
              <a:rPr lang="en-US" sz="2000" dirty="0" smtClean="0">
                <a:latin typeface="Franklin Gothic Book"/>
                <a:cs typeface="Franklin Gothic Book"/>
              </a:rPr>
              <a:t>Years</a:t>
            </a:r>
            <a:endParaRPr lang="en-US" sz="2000" dirty="0">
              <a:latin typeface="Franklin Gothic Book"/>
              <a:cs typeface="Franklin Gothic Book"/>
            </a:endParaRPr>
          </a:p>
        </p:txBody>
      </p:sp>
    </p:spTree>
    <p:extLst>
      <p:ext uri="{BB962C8B-B14F-4D97-AF65-F5344CB8AC3E}">
        <p14:creationId xmlns:p14="http://schemas.microsoft.com/office/powerpoint/2010/main" val="4992277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Nolte &amp; McKee, </a:t>
            </a:r>
            <a:r>
              <a:rPr lang="en-US" sz="1600" dirty="0"/>
              <a:t>Measuring The Health Of </a:t>
            </a:r>
            <a:r>
              <a:rPr lang="en-US" sz="1600" dirty="0" smtClean="0"/>
              <a:t>Nations, </a:t>
            </a:r>
          </a:p>
          <a:p>
            <a:pPr algn="r"/>
            <a:r>
              <a:rPr lang="en-US" sz="1600" dirty="0" smtClean="0">
                <a:solidFill>
                  <a:srgbClr val="292934"/>
                </a:solidFill>
                <a:latin typeface="Franklin Gothic Book" pitchFamily="34" charset="0"/>
              </a:rPr>
              <a:t>Health Affairs, Jan-Feb 2008</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Decline in Preventable Deaths 1998-2002</a:t>
            </a:r>
            <a:br>
              <a:rPr lang="en-US" sz="4000" dirty="0" smtClean="0"/>
            </a:br>
            <a:r>
              <a:rPr lang="en-US" sz="2200" dirty="0" smtClean="0"/>
              <a:t>Preventable deaths per 100,000 (males)</a:t>
            </a:r>
            <a:endParaRPr lang="en-US" sz="2200" dirty="0"/>
          </a:p>
        </p:txBody>
      </p:sp>
      <p:graphicFrame>
        <p:nvGraphicFramePr>
          <p:cNvPr id="5" name="Chart 4"/>
          <p:cNvGraphicFramePr/>
          <p:nvPr>
            <p:extLst>
              <p:ext uri="{D42A27DB-BD31-4B8C-83A1-F6EECF244321}">
                <p14:modId xmlns:p14="http://schemas.microsoft.com/office/powerpoint/2010/main" val="153796347"/>
              </p:ext>
            </p:extLst>
          </p:nvPr>
        </p:nvGraphicFramePr>
        <p:xfrm>
          <a:off x="775230" y="1203990"/>
          <a:ext cx="7999711"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34934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86937" y="6130138"/>
            <a:ext cx="5757065" cy="584776"/>
          </a:xfrm>
          <a:prstGeom prst="rect">
            <a:avLst/>
          </a:prstGeom>
          <a:noFill/>
        </p:spPr>
        <p:txBody>
          <a:bodyPr wrap="square" rtlCol="0" anchor="ctr">
            <a:spAutoFit/>
          </a:bodyPr>
          <a:lstStyle/>
          <a:p>
            <a:pPr algn="r"/>
            <a:r>
              <a:rPr lang="en-US" sz="1600" dirty="0" smtClean="0">
                <a:solidFill>
                  <a:srgbClr val="292934"/>
                </a:solidFill>
                <a:latin typeface="Franklin Gothic Book" pitchFamily="34" charset="0"/>
              </a:rPr>
              <a:t>Note: Data are for 2011 or most recent year available</a:t>
            </a:r>
          </a:p>
          <a:p>
            <a:pPr algn="r"/>
            <a:r>
              <a:rPr lang="en-US" sz="1600" dirty="0" smtClean="0">
                <a:solidFill>
                  <a:srgbClr val="292934"/>
                </a:solidFill>
                <a:latin typeface="Franklin Gothic Book" pitchFamily="34" charset="0"/>
              </a:rPr>
              <a:t>Source: OECD, 2013</a:t>
            </a:r>
          </a:p>
        </p:txBody>
      </p:sp>
      <p:sp>
        <p:nvSpPr>
          <p:cNvPr id="2" name="Title 1"/>
          <p:cNvSpPr>
            <a:spLocks noGrp="1"/>
          </p:cNvSpPr>
          <p:nvPr>
            <p:ph type="title"/>
          </p:nvPr>
        </p:nvSpPr>
        <p:spPr>
          <a:xfrm>
            <a:off x="0" y="171898"/>
            <a:ext cx="9144000" cy="1143000"/>
          </a:xfrm>
        </p:spPr>
        <p:txBody>
          <a:bodyPr>
            <a:normAutofit/>
          </a:bodyPr>
          <a:lstStyle/>
          <a:p>
            <a:r>
              <a:rPr lang="en-US" sz="4000" dirty="0" smtClean="0"/>
              <a:t>Infant Mortality</a:t>
            </a:r>
            <a:br>
              <a:rPr lang="en-US" sz="4000" dirty="0" smtClean="0"/>
            </a:br>
            <a:r>
              <a:rPr lang="en-US" sz="2200" dirty="0" smtClean="0"/>
              <a:t>Deaths in First Year of Life Per 1,000 Live Births</a:t>
            </a:r>
            <a:endParaRPr lang="en-US" sz="2200" dirty="0"/>
          </a:p>
        </p:txBody>
      </p:sp>
      <p:graphicFrame>
        <p:nvGraphicFramePr>
          <p:cNvPr id="5" name="Chart 4"/>
          <p:cNvGraphicFramePr/>
          <p:nvPr>
            <p:extLst>
              <p:ext uri="{D42A27DB-BD31-4B8C-83A1-F6EECF244321}">
                <p14:modId xmlns:p14="http://schemas.microsoft.com/office/powerpoint/2010/main" val="3127290764"/>
              </p:ext>
            </p:extLst>
          </p:nvPr>
        </p:nvGraphicFramePr>
        <p:xfrm>
          <a:off x="775230" y="1203990"/>
          <a:ext cx="7999711" cy="4758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025607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NHP1">
    <a:dk1>
      <a:srgbClr val="003300"/>
    </a:dk1>
    <a:lt1>
      <a:srgbClr val="EBF1DD"/>
    </a:lt1>
    <a:dk2>
      <a:srgbClr val="4F6128"/>
    </a:dk2>
    <a:lt2>
      <a:srgbClr val="EFECF3"/>
    </a:lt2>
    <a:accent1>
      <a:srgbClr val="01A290"/>
    </a:accent1>
    <a:accent2>
      <a:srgbClr val="28476D"/>
    </a:accent2>
    <a:accent3>
      <a:srgbClr val="9E88B8"/>
    </a:accent3>
    <a:accent4>
      <a:srgbClr val="C00000"/>
    </a:accent4>
    <a:accent5>
      <a:srgbClr val="FFC000"/>
    </a:accent5>
    <a:accent6>
      <a:srgbClr val="8CFF8C"/>
    </a:accent6>
    <a:hlink>
      <a:srgbClr val="5F497A"/>
    </a:hlink>
    <a:folHlink>
      <a:srgbClr val="B2A2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3576</TotalTime>
  <Words>2811</Words>
  <Application>Microsoft Macintosh PowerPoint</Application>
  <PresentationFormat>On-screen Show (4:3)</PresentationFormat>
  <Paragraphs>332</Paragraphs>
  <Slides>43</Slides>
  <Notes>14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Clarity</vt:lpstr>
      <vt:lpstr>The BUSINESS CASE FOR single-payer Health care</vt:lpstr>
      <vt:lpstr>Disclosure</vt:lpstr>
      <vt:lpstr>Definition</vt:lpstr>
      <vt:lpstr>US Public Spending for Health Exceeds Total Spending in Other Nations</vt:lpstr>
      <vt:lpstr>Health Costs: USA vs Canada</vt:lpstr>
      <vt:lpstr>Are we getting better health care?</vt:lpstr>
      <vt:lpstr>Life Expectancy</vt:lpstr>
      <vt:lpstr>Decline in Preventable Deaths 1998-2002 Preventable deaths per 100,000 (males)</vt:lpstr>
      <vt:lpstr>Infant Mortality Deaths in First Year of Life Per 1,000 Live Births</vt:lpstr>
      <vt:lpstr>Maternal Mortality Deaths per 100,000 Live Births</vt:lpstr>
      <vt:lpstr>How Many People  Don’t Have Health Insurance?</vt:lpstr>
      <vt:lpstr>How Many People Go Without  Some Medical Care Because of Cost?</vt:lpstr>
      <vt:lpstr>How Many People Die Each Year  From Not Having Insurance?</vt:lpstr>
      <vt:lpstr>How Many People Are Involved in Medical Bankruptcies Each Year?</vt:lpstr>
      <vt:lpstr>What costs us so much more?  Are we utilizing too much care?</vt:lpstr>
      <vt:lpstr>Hospital Inpatient Days per Capita</vt:lpstr>
      <vt:lpstr>Physician Visits per Capita</vt:lpstr>
      <vt:lpstr>Is it “moral hazard” because patients don’t have enough “skin in the game?”</vt:lpstr>
      <vt:lpstr>Deductibles Are Rapidly Increasing</vt:lpstr>
      <vt:lpstr>We Have the Most “Skin in the Game”</vt:lpstr>
      <vt:lpstr>Financial Barriers Worsen  Diabetes Care and Outcomes</vt:lpstr>
      <vt:lpstr>Medicare HMO Copayments Drive  Fewer Office Visits, More Hospitalizations</vt:lpstr>
      <vt:lpstr>Restricting Access Increases Costs</vt:lpstr>
      <vt:lpstr>So, the reality is:</vt:lpstr>
      <vt:lpstr>Then what is costing us so much more than other countries?</vt:lpstr>
      <vt:lpstr>Growth of Physicians vs Administrators</vt:lpstr>
      <vt:lpstr>Hospital Billing and Administration</vt:lpstr>
      <vt:lpstr>Physicians’ Billing and Office Expenses</vt:lpstr>
      <vt:lpstr>Overall Administrative Costs</vt:lpstr>
      <vt:lpstr>Competitive Private Health Insurance</vt:lpstr>
      <vt:lpstr>Can the Affordable Care Act work?</vt:lpstr>
      <vt:lpstr>ACA Fails for Sick People</vt:lpstr>
      <vt:lpstr>Ineffective ACA “Cost Controls”</vt:lpstr>
      <vt:lpstr>Can the Affordable Care Act work?</vt:lpstr>
      <vt:lpstr>The Single-Payer Alternative – HR 676</vt:lpstr>
      <vt:lpstr>Single-Payer Cost Control</vt:lpstr>
      <vt:lpstr>Single-Payer Savings</vt:lpstr>
      <vt:lpstr>Single-Payer Savings</vt:lpstr>
      <vt:lpstr>Single-Payer Savings</vt:lpstr>
      <vt:lpstr>HR 676 “Medicare for All” Covers Everyone and Spends Less</vt:lpstr>
      <vt:lpstr>HR 676 “Medicare for All” Covers Everyone and Spends Less</vt:lpstr>
      <vt:lpstr>What Do You Spend on  Health Care Benefits?</vt:lpstr>
      <vt:lpstr>8 Ways that Single Payer  Strengthens American Businesses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PPACA: Implications for Hawaii</dc:title>
  <dc:creator>Stephen Kemble</dc:creator>
  <cp:lastModifiedBy>Stephen Kemble</cp:lastModifiedBy>
  <cp:revision>324</cp:revision>
  <cp:lastPrinted>2014-02-04T23:57:56Z</cp:lastPrinted>
  <dcterms:created xsi:type="dcterms:W3CDTF">2011-03-12T02:18:01Z</dcterms:created>
  <dcterms:modified xsi:type="dcterms:W3CDTF">2014-02-23T20:46:24Z</dcterms:modified>
</cp:coreProperties>
</file>