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310" r:id="rId3"/>
    <p:sldId id="311" r:id="rId4"/>
    <p:sldId id="309" r:id="rId5"/>
    <p:sldId id="257" r:id="rId6"/>
    <p:sldId id="301" r:id="rId7"/>
    <p:sldId id="259" r:id="rId8"/>
    <p:sldId id="260" r:id="rId9"/>
    <p:sldId id="300" r:id="rId10"/>
    <p:sldId id="292" r:id="rId11"/>
    <p:sldId id="268" r:id="rId12"/>
    <p:sldId id="303" r:id="rId13"/>
    <p:sldId id="312" r:id="rId14"/>
    <p:sldId id="315" r:id="rId15"/>
    <p:sldId id="316" r:id="rId16"/>
    <p:sldId id="31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0" autoAdjust="0"/>
    <p:restoredTop sz="72270" autoAdjust="0"/>
  </p:normalViewPr>
  <p:slideViewPr>
    <p:cSldViewPr>
      <p:cViewPr varScale="1">
        <p:scale>
          <a:sx n="66" d="100"/>
          <a:sy n="66" d="100"/>
        </p:scale>
        <p:origin x="132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58AA0-D648-4D3F-BC26-80BB0ED5A15F}" type="doc">
      <dgm:prSet loTypeId="urn:microsoft.com/office/officeart/2005/8/layout/chevron1" loCatId="process" qsTypeId="urn:microsoft.com/office/officeart/2005/8/quickstyle/simple2" qsCatId="simple" csTypeId="urn:microsoft.com/office/officeart/2005/8/colors/accent1_2" csCatId="accent1" phldr="1"/>
      <dgm:spPr/>
      <dgm:t>
        <a:bodyPr/>
        <a:lstStyle/>
        <a:p>
          <a:endParaRPr lang="en-US"/>
        </a:p>
      </dgm:t>
    </dgm:pt>
    <dgm:pt modelId="{9A8E4F60-0655-46A8-B69A-01A361C23F73}">
      <dgm:prSet phldrT="[Text]"/>
      <dgm:spPr/>
      <dgm:t>
        <a:bodyPr/>
        <a:lstStyle/>
        <a:p>
          <a:r>
            <a:rPr lang="en-US" dirty="0" smtClean="0"/>
            <a:t>2007</a:t>
          </a:r>
          <a:endParaRPr lang="en-US" dirty="0"/>
        </a:p>
      </dgm:t>
    </dgm:pt>
    <dgm:pt modelId="{27226F78-3BA8-4848-97A0-493D5A941ECB}" type="parTrans" cxnId="{EE598CF5-8F11-4F52-8BA3-9F96EFC5CC29}">
      <dgm:prSet/>
      <dgm:spPr/>
      <dgm:t>
        <a:bodyPr/>
        <a:lstStyle/>
        <a:p>
          <a:endParaRPr lang="en-US"/>
        </a:p>
      </dgm:t>
    </dgm:pt>
    <dgm:pt modelId="{EE07E658-6364-4769-AD3E-3770DB9687E5}" type="sibTrans" cxnId="{EE598CF5-8F11-4F52-8BA3-9F96EFC5CC29}">
      <dgm:prSet/>
      <dgm:spPr/>
      <dgm:t>
        <a:bodyPr/>
        <a:lstStyle/>
        <a:p>
          <a:endParaRPr lang="en-US"/>
        </a:p>
      </dgm:t>
    </dgm:pt>
    <dgm:pt modelId="{56E34E2C-C785-44F7-A9DB-AEFC48E77CEE}">
      <dgm:prSet phldrT="[Text]"/>
      <dgm:spPr/>
      <dgm:t>
        <a:bodyPr/>
        <a:lstStyle/>
        <a:p>
          <a:r>
            <a:rPr lang="en-US" dirty="0" smtClean="0"/>
            <a:t>2009</a:t>
          </a:r>
          <a:endParaRPr lang="en-US" dirty="0"/>
        </a:p>
      </dgm:t>
    </dgm:pt>
    <dgm:pt modelId="{4148E3E2-45AC-4BF6-A91C-5AE30D2FD169}" type="parTrans" cxnId="{E8FC13CE-3546-4CB2-A093-683BDDF3C908}">
      <dgm:prSet/>
      <dgm:spPr/>
      <dgm:t>
        <a:bodyPr/>
        <a:lstStyle/>
        <a:p>
          <a:endParaRPr lang="en-US"/>
        </a:p>
      </dgm:t>
    </dgm:pt>
    <dgm:pt modelId="{08792DA7-8276-42F1-9D88-F61741A72202}" type="sibTrans" cxnId="{E8FC13CE-3546-4CB2-A093-683BDDF3C908}">
      <dgm:prSet/>
      <dgm:spPr/>
      <dgm:t>
        <a:bodyPr/>
        <a:lstStyle/>
        <a:p>
          <a:endParaRPr lang="en-US"/>
        </a:p>
      </dgm:t>
    </dgm:pt>
    <dgm:pt modelId="{B59D2381-F01A-4641-B2A2-9699A625F386}">
      <dgm:prSet phldrT="[Text]"/>
      <dgm:spPr/>
      <dgm:t>
        <a:bodyPr/>
        <a:lstStyle/>
        <a:p>
          <a:r>
            <a:rPr lang="en-US" dirty="0" smtClean="0"/>
            <a:t>2011</a:t>
          </a:r>
          <a:endParaRPr lang="en-US" dirty="0"/>
        </a:p>
      </dgm:t>
    </dgm:pt>
    <dgm:pt modelId="{FD8B5D14-A440-4242-97D1-D6920C903D01}" type="parTrans" cxnId="{51F0BEFE-D8D3-45F9-812C-6D1BA81BD12D}">
      <dgm:prSet/>
      <dgm:spPr/>
      <dgm:t>
        <a:bodyPr/>
        <a:lstStyle/>
        <a:p>
          <a:endParaRPr lang="en-US"/>
        </a:p>
      </dgm:t>
    </dgm:pt>
    <dgm:pt modelId="{014F497B-FC6D-4C16-A9FD-8C23938A8073}" type="sibTrans" cxnId="{51F0BEFE-D8D3-45F9-812C-6D1BA81BD12D}">
      <dgm:prSet/>
      <dgm:spPr/>
      <dgm:t>
        <a:bodyPr/>
        <a:lstStyle/>
        <a:p>
          <a:endParaRPr lang="en-US"/>
        </a:p>
      </dgm:t>
    </dgm:pt>
    <dgm:pt modelId="{D57C376E-BF74-492F-BB1B-AA65FF6F660C}">
      <dgm:prSet/>
      <dgm:spPr/>
      <dgm:t>
        <a:bodyPr/>
        <a:lstStyle/>
        <a:p>
          <a:r>
            <a:rPr lang="en-US" dirty="0" smtClean="0"/>
            <a:t>2012</a:t>
          </a:r>
          <a:endParaRPr lang="en-US" dirty="0"/>
        </a:p>
      </dgm:t>
    </dgm:pt>
    <dgm:pt modelId="{7A11A781-8640-451E-A3A7-643363C82E4B}" type="parTrans" cxnId="{B8ED9F22-9D45-47C2-81B5-13C58442C9C9}">
      <dgm:prSet/>
      <dgm:spPr/>
      <dgm:t>
        <a:bodyPr/>
        <a:lstStyle/>
        <a:p>
          <a:endParaRPr lang="en-US"/>
        </a:p>
      </dgm:t>
    </dgm:pt>
    <dgm:pt modelId="{6C3AF2F0-C8CF-44BA-88CC-E961CB873E6E}" type="sibTrans" cxnId="{B8ED9F22-9D45-47C2-81B5-13C58442C9C9}">
      <dgm:prSet/>
      <dgm:spPr/>
      <dgm:t>
        <a:bodyPr/>
        <a:lstStyle/>
        <a:p>
          <a:endParaRPr lang="en-US"/>
        </a:p>
      </dgm:t>
    </dgm:pt>
    <dgm:pt modelId="{56FEB4BE-7D21-48E8-BFCB-DED5EDFA5632}">
      <dgm:prSet/>
      <dgm:spPr/>
      <dgm:t>
        <a:bodyPr/>
        <a:lstStyle/>
        <a:p>
          <a:r>
            <a:rPr lang="en-US" dirty="0" smtClean="0"/>
            <a:t>2013</a:t>
          </a:r>
          <a:endParaRPr lang="en-US" dirty="0"/>
        </a:p>
      </dgm:t>
    </dgm:pt>
    <dgm:pt modelId="{19B5BADF-2491-43F8-A2C0-11BD05EB114B}" type="parTrans" cxnId="{D0702FD5-533B-4B89-AAB3-1051E4316A08}">
      <dgm:prSet/>
      <dgm:spPr/>
      <dgm:t>
        <a:bodyPr/>
        <a:lstStyle/>
        <a:p>
          <a:endParaRPr lang="en-US"/>
        </a:p>
      </dgm:t>
    </dgm:pt>
    <dgm:pt modelId="{5A5A1F61-9226-4F79-82A7-C6232CE00B04}" type="sibTrans" cxnId="{D0702FD5-533B-4B89-AAB3-1051E4316A08}">
      <dgm:prSet/>
      <dgm:spPr/>
      <dgm:t>
        <a:bodyPr/>
        <a:lstStyle/>
        <a:p>
          <a:endParaRPr lang="en-US"/>
        </a:p>
      </dgm:t>
    </dgm:pt>
    <dgm:pt modelId="{14CD495E-E6B2-4DE2-AA9E-034F261258F3}">
      <dgm:prSet phldrT="[Text]"/>
      <dgm:spPr/>
      <dgm:t>
        <a:bodyPr/>
        <a:lstStyle/>
        <a:p>
          <a:r>
            <a:rPr lang="en-US" dirty="0" smtClean="0"/>
            <a:t>2010</a:t>
          </a:r>
          <a:endParaRPr lang="en-US" dirty="0"/>
        </a:p>
      </dgm:t>
    </dgm:pt>
    <dgm:pt modelId="{88D857E8-8564-45E1-AB7D-D470506FB333}" type="parTrans" cxnId="{43320FFC-DD1B-4769-83BC-2001EB20FFAD}">
      <dgm:prSet/>
      <dgm:spPr/>
      <dgm:t>
        <a:bodyPr/>
        <a:lstStyle/>
        <a:p>
          <a:endParaRPr lang="en-US"/>
        </a:p>
      </dgm:t>
    </dgm:pt>
    <dgm:pt modelId="{1C85BF4F-11A9-4CB1-B326-647EDA56249D}" type="sibTrans" cxnId="{43320FFC-DD1B-4769-83BC-2001EB20FFAD}">
      <dgm:prSet/>
      <dgm:spPr/>
      <dgm:t>
        <a:bodyPr/>
        <a:lstStyle/>
        <a:p>
          <a:endParaRPr lang="en-US"/>
        </a:p>
      </dgm:t>
    </dgm:pt>
    <dgm:pt modelId="{37F1370F-4C2E-4730-9551-F5AC40D24209}" type="pres">
      <dgm:prSet presAssocID="{F0958AA0-D648-4D3F-BC26-80BB0ED5A15F}" presName="Name0" presStyleCnt="0">
        <dgm:presLayoutVars>
          <dgm:dir/>
          <dgm:animLvl val="lvl"/>
          <dgm:resizeHandles val="exact"/>
        </dgm:presLayoutVars>
      </dgm:prSet>
      <dgm:spPr/>
      <dgm:t>
        <a:bodyPr/>
        <a:lstStyle/>
        <a:p>
          <a:endParaRPr lang="en-US"/>
        </a:p>
      </dgm:t>
    </dgm:pt>
    <dgm:pt modelId="{067EC58A-FF37-4513-949E-F93AE93857CA}" type="pres">
      <dgm:prSet presAssocID="{9A8E4F60-0655-46A8-B69A-01A361C23F73}" presName="parTxOnly" presStyleLbl="node1" presStyleIdx="0" presStyleCnt="6">
        <dgm:presLayoutVars>
          <dgm:chMax val="0"/>
          <dgm:chPref val="0"/>
          <dgm:bulletEnabled val="1"/>
        </dgm:presLayoutVars>
      </dgm:prSet>
      <dgm:spPr/>
      <dgm:t>
        <a:bodyPr/>
        <a:lstStyle/>
        <a:p>
          <a:endParaRPr lang="en-US"/>
        </a:p>
      </dgm:t>
    </dgm:pt>
    <dgm:pt modelId="{6DD2B4C4-709A-49C6-958C-8FBCBCC469CF}" type="pres">
      <dgm:prSet presAssocID="{EE07E658-6364-4769-AD3E-3770DB9687E5}" presName="parTxOnlySpace" presStyleCnt="0"/>
      <dgm:spPr/>
    </dgm:pt>
    <dgm:pt modelId="{3312854F-8AAA-4EC8-A3FA-5D4E94846120}" type="pres">
      <dgm:prSet presAssocID="{56E34E2C-C785-44F7-A9DB-AEFC48E77CEE}" presName="parTxOnly" presStyleLbl="node1" presStyleIdx="1" presStyleCnt="6">
        <dgm:presLayoutVars>
          <dgm:chMax val="0"/>
          <dgm:chPref val="0"/>
          <dgm:bulletEnabled val="1"/>
        </dgm:presLayoutVars>
      </dgm:prSet>
      <dgm:spPr/>
      <dgm:t>
        <a:bodyPr/>
        <a:lstStyle/>
        <a:p>
          <a:endParaRPr lang="en-US"/>
        </a:p>
      </dgm:t>
    </dgm:pt>
    <dgm:pt modelId="{EB1BC9B1-3354-4998-A968-86FB4AD71737}" type="pres">
      <dgm:prSet presAssocID="{08792DA7-8276-42F1-9D88-F61741A72202}" presName="parTxOnlySpace" presStyleCnt="0"/>
      <dgm:spPr/>
    </dgm:pt>
    <dgm:pt modelId="{8DB64380-4C13-4B35-BD55-586A7609CF97}" type="pres">
      <dgm:prSet presAssocID="{14CD495E-E6B2-4DE2-AA9E-034F261258F3}" presName="parTxOnly" presStyleLbl="node1" presStyleIdx="2" presStyleCnt="6">
        <dgm:presLayoutVars>
          <dgm:chMax val="0"/>
          <dgm:chPref val="0"/>
          <dgm:bulletEnabled val="1"/>
        </dgm:presLayoutVars>
      </dgm:prSet>
      <dgm:spPr/>
      <dgm:t>
        <a:bodyPr/>
        <a:lstStyle/>
        <a:p>
          <a:endParaRPr lang="en-US"/>
        </a:p>
      </dgm:t>
    </dgm:pt>
    <dgm:pt modelId="{908BD1B5-CFD1-480F-A2A3-04CEB9402DF5}" type="pres">
      <dgm:prSet presAssocID="{1C85BF4F-11A9-4CB1-B326-647EDA56249D}" presName="parTxOnlySpace" presStyleCnt="0"/>
      <dgm:spPr/>
    </dgm:pt>
    <dgm:pt modelId="{001BF2FA-2EDE-4270-9021-4EE1F260421E}" type="pres">
      <dgm:prSet presAssocID="{B59D2381-F01A-4641-B2A2-9699A625F386}" presName="parTxOnly" presStyleLbl="node1" presStyleIdx="3" presStyleCnt="6">
        <dgm:presLayoutVars>
          <dgm:chMax val="0"/>
          <dgm:chPref val="0"/>
          <dgm:bulletEnabled val="1"/>
        </dgm:presLayoutVars>
      </dgm:prSet>
      <dgm:spPr/>
      <dgm:t>
        <a:bodyPr/>
        <a:lstStyle/>
        <a:p>
          <a:endParaRPr lang="en-US"/>
        </a:p>
      </dgm:t>
    </dgm:pt>
    <dgm:pt modelId="{168253CB-C0BB-4D5B-99A7-FA63A8CB01DC}" type="pres">
      <dgm:prSet presAssocID="{014F497B-FC6D-4C16-A9FD-8C23938A8073}" presName="parTxOnlySpace" presStyleCnt="0"/>
      <dgm:spPr/>
    </dgm:pt>
    <dgm:pt modelId="{D6A9A0E5-AE2C-4AB7-A79C-E8909B8E9A60}" type="pres">
      <dgm:prSet presAssocID="{D57C376E-BF74-492F-BB1B-AA65FF6F660C}" presName="parTxOnly" presStyleLbl="node1" presStyleIdx="4" presStyleCnt="6">
        <dgm:presLayoutVars>
          <dgm:chMax val="0"/>
          <dgm:chPref val="0"/>
          <dgm:bulletEnabled val="1"/>
        </dgm:presLayoutVars>
      </dgm:prSet>
      <dgm:spPr/>
      <dgm:t>
        <a:bodyPr/>
        <a:lstStyle/>
        <a:p>
          <a:endParaRPr lang="en-US"/>
        </a:p>
      </dgm:t>
    </dgm:pt>
    <dgm:pt modelId="{294FC8CA-A18E-4467-A403-0E5520B4264A}" type="pres">
      <dgm:prSet presAssocID="{6C3AF2F0-C8CF-44BA-88CC-E961CB873E6E}" presName="parTxOnlySpace" presStyleCnt="0"/>
      <dgm:spPr/>
    </dgm:pt>
    <dgm:pt modelId="{D727682A-90EC-40B8-976B-2A583CC6888C}" type="pres">
      <dgm:prSet presAssocID="{56FEB4BE-7D21-48E8-BFCB-DED5EDFA5632}" presName="parTxOnly" presStyleLbl="node1" presStyleIdx="5" presStyleCnt="6">
        <dgm:presLayoutVars>
          <dgm:chMax val="0"/>
          <dgm:chPref val="0"/>
          <dgm:bulletEnabled val="1"/>
        </dgm:presLayoutVars>
      </dgm:prSet>
      <dgm:spPr/>
      <dgm:t>
        <a:bodyPr/>
        <a:lstStyle/>
        <a:p>
          <a:endParaRPr lang="en-US"/>
        </a:p>
      </dgm:t>
    </dgm:pt>
  </dgm:ptLst>
  <dgm:cxnLst>
    <dgm:cxn modelId="{E8FC13CE-3546-4CB2-A093-683BDDF3C908}" srcId="{F0958AA0-D648-4D3F-BC26-80BB0ED5A15F}" destId="{56E34E2C-C785-44F7-A9DB-AEFC48E77CEE}" srcOrd="1" destOrd="0" parTransId="{4148E3E2-45AC-4BF6-A91C-5AE30D2FD169}" sibTransId="{08792DA7-8276-42F1-9D88-F61741A72202}"/>
    <dgm:cxn modelId="{4F2AD57A-C982-4902-B228-5413C867B67A}" type="presOf" srcId="{56FEB4BE-7D21-48E8-BFCB-DED5EDFA5632}" destId="{D727682A-90EC-40B8-976B-2A583CC6888C}" srcOrd="0" destOrd="0" presId="urn:microsoft.com/office/officeart/2005/8/layout/chevron1"/>
    <dgm:cxn modelId="{EE598CF5-8F11-4F52-8BA3-9F96EFC5CC29}" srcId="{F0958AA0-D648-4D3F-BC26-80BB0ED5A15F}" destId="{9A8E4F60-0655-46A8-B69A-01A361C23F73}" srcOrd="0" destOrd="0" parTransId="{27226F78-3BA8-4848-97A0-493D5A941ECB}" sibTransId="{EE07E658-6364-4769-AD3E-3770DB9687E5}"/>
    <dgm:cxn modelId="{D0702FD5-533B-4B89-AAB3-1051E4316A08}" srcId="{F0958AA0-D648-4D3F-BC26-80BB0ED5A15F}" destId="{56FEB4BE-7D21-48E8-BFCB-DED5EDFA5632}" srcOrd="5" destOrd="0" parTransId="{19B5BADF-2491-43F8-A2C0-11BD05EB114B}" sibTransId="{5A5A1F61-9226-4F79-82A7-C6232CE00B04}"/>
    <dgm:cxn modelId="{43320FFC-DD1B-4769-83BC-2001EB20FFAD}" srcId="{F0958AA0-D648-4D3F-BC26-80BB0ED5A15F}" destId="{14CD495E-E6B2-4DE2-AA9E-034F261258F3}" srcOrd="2" destOrd="0" parTransId="{88D857E8-8564-45E1-AB7D-D470506FB333}" sibTransId="{1C85BF4F-11A9-4CB1-B326-647EDA56249D}"/>
    <dgm:cxn modelId="{C1275859-F70B-4EDA-84DB-A660183C0C42}" type="presOf" srcId="{F0958AA0-D648-4D3F-BC26-80BB0ED5A15F}" destId="{37F1370F-4C2E-4730-9551-F5AC40D24209}" srcOrd="0" destOrd="0" presId="urn:microsoft.com/office/officeart/2005/8/layout/chevron1"/>
    <dgm:cxn modelId="{40705089-3F1D-47BE-84C5-79DF9613A1CD}" type="presOf" srcId="{9A8E4F60-0655-46A8-B69A-01A361C23F73}" destId="{067EC58A-FF37-4513-949E-F93AE93857CA}" srcOrd="0" destOrd="0" presId="urn:microsoft.com/office/officeart/2005/8/layout/chevron1"/>
    <dgm:cxn modelId="{8A1ACBCE-6928-4304-B744-C4B3C08FB43E}" type="presOf" srcId="{14CD495E-E6B2-4DE2-AA9E-034F261258F3}" destId="{8DB64380-4C13-4B35-BD55-586A7609CF97}" srcOrd="0" destOrd="0" presId="urn:microsoft.com/office/officeart/2005/8/layout/chevron1"/>
    <dgm:cxn modelId="{7468B9CB-17DC-4045-9B0A-48DFDAAD49D9}" type="presOf" srcId="{B59D2381-F01A-4641-B2A2-9699A625F386}" destId="{001BF2FA-2EDE-4270-9021-4EE1F260421E}" srcOrd="0" destOrd="0" presId="urn:microsoft.com/office/officeart/2005/8/layout/chevron1"/>
    <dgm:cxn modelId="{51F0BEFE-D8D3-45F9-812C-6D1BA81BD12D}" srcId="{F0958AA0-D648-4D3F-BC26-80BB0ED5A15F}" destId="{B59D2381-F01A-4641-B2A2-9699A625F386}" srcOrd="3" destOrd="0" parTransId="{FD8B5D14-A440-4242-97D1-D6920C903D01}" sibTransId="{014F497B-FC6D-4C16-A9FD-8C23938A8073}"/>
    <dgm:cxn modelId="{D29DF8A0-B7AD-40DE-81BA-F10017B19B14}" type="presOf" srcId="{56E34E2C-C785-44F7-A9DB-AEFC48E77CEE}" destId="{3312854F-8AAA-4EC8-A3FA-5D4E94846120}" srcOrd="0" destOrd="0" presId="urn:microsoft.com/office/officeart/2005/8/layout/chevron1"/>
    <dgm:cxn modelId="{352E4ADA-49F8-4511-9CE0-B0C4C6A2BAEE}" type="presOf" srcId="{D57C376E-BF74-492F-BB1B-AA65FF6F660C}" destId="{D6A9A0E5-AE2C-4AB7-A79C-E8909B8E9A60}" srcOrd="0" destOrd="0" presId="urn:microsoft.com/office/officeart/2005/8/layout/chevron1"/>
    <dgm:cxn modelId="{B8ED9F22-9D45-47C2-81B5-13C58442C9C9}" srcId="{F0958AA0-D648-4D3F-BC26-80BB0ED5A15F}" destId="{D57C376E-BF74-492F-BB1B-AA65FF6F660C}" srcOrd="4" destOrd="0" parTransId="{7A11A781-8640-451E-A3A7-643363C82E4B}" sibTransId="{6C3AF2F0-C8CF-44BA-88CC-E961CB873E6E}"/>
    <dgm:cxn modelId="{CD3D8C56-42F4-426B-96E8-B2CD106E7B62}" type="presParOf" srcId="{37F1370F-4C2E-4730-9551-F5AC40D24209}" destId="{067EC58A-FF37-4513-949E-F93AE93857CA}" srcOrd="0" destOrd="0" presId="urn:microsoft.com/office/officeart/2005/8/layout/chevron1"/>
    <dgm:cxn modelId="{F7BE2446-B41D-4504-954B-83E3508EA25B}" type="presParOf" srcId="{37F1370F-4C2E-4730-9551-F5AC40D24209}" destId="{6DD2B4C4-709A-49C6-958C-8FBCBCC469CF}" srcOrd="1" destOrd="0" presId="urn:microsoft.com/office/officeart/2005/8/layout/chevron1"/>
    <dgm:cxn modelId="{50AC0744-408A-4F30-BF55-19627637AB42}" type="presParOf" srcId="{37F1370F-4C2E-4730-9551-F5AC40D24209}" destId="{3312854F-8AAA-4EC8-A3FA-5D4E94846120}" srcOrd="2" destOrd="0" presId="urn:microsoft.com/office/officeart/2005/8/layout/chevron1"/>
    <dgm:cxn modelId="{1A82181E-30D5-40D3-8249-710A6F4F8730}" type="presParOf" srcId="{37F1370F-4C2E-4730-9551-F5AC40D24209}" destId="{EB1BC9B1-3354-4998-A968-86FB4AD71737}" srcOrd="3" destOrd="0" presId="urn:microsoft.com/office/officeart/2005/8/layout/chevron1"/>
    <dgm:cxn modelId="{5D73FE1B-03D9-4048-B7D7-BC5E831C6D00}" type="presParOf" srcId="{37F1370F-4C2E-4730-9551-F5AC40D24209}" destId="{8DB64380-4C13-4B35-BD55-586A7609CF97}" srcOrd="4" destOrd="0" presId="urn:microsoft.com/office/officeart/2005/8/layout/chevron1"/>
    <dgm:cxn modelId="{C7FC2EF5-0540-451A-8E0C-6C3B738441C1}" type="presParOf" srcId="{37F1370F-4C2E-4730-9551-F5AC40D24209}" destId="{908BD1B5-CFD1-480F-A2A3-04CEB9402DF5}" srcOrd="5" destOrd="0" presId="urn:microsoft.com/office/officeart/2005/8/layout/chevron1"/>
    <dgm:cxn modelId="{38A7DE5E-F952-4FA8-879F-4187A650AE51}" type="presParOf" srcId="{37F1370F-4C2E-4730-9551-F5AC40D24209}" destId="{001BF2FA-2EDE-4270-9021-4EE1F260421E}" srcOrd="6" destOrd="0" presId="urn:microsoft.com/office/officeart/2005/8/layout/chevron1"/>
    <dgm:cxn modelId="{A269A8C3-5B52-4A2F-BCF0-DF2A4B6C1F93}" type="presParOf" srcId="{37F1370F-4C2E-4730-9551-F5AC40D24209}" destId="{168253CB-C0BB-4D5B-99A7-FA63A8CB01DC}" srcOrd="7" destOrd="0" presId="urn:microsoft.com/office/officeart/2005/8/layout/chevron1"/>
    <dgm:cxn modelId="{4CC45776-3F16-440A-8512-3AF310FFD3EB}" type="presParOf" srcId="{37F1370F-4C2E-4730-9551-F5AC40D24209}" destId="{D6A9A0E5-AE2C-4AB7-A79C-E8909B8E9A60}" srcOrd="8" destOrd="0" presId="urn:microsoft.com/office/officeart/2005/8/layout/chevron1"/>
    <dgm:cxn modelId="{6881B9F1-18D2-474E-8236-51136C60E393}" type="presParOf" srcId="{37F1370F-4C2E-4730-9551-F5AC40D24209}" destId="{294FC8CA-A18E-4467-A403-0E5520B4264A}" srcOrd="9" destOrd="0" presId="urn:microsoft.com/office/officeart/2005/8/layout/chevron1"/>
    <dgm:cxn modelId="{CFDF8038-BB60-4E4C-B90D-462EAAD1726B}" type="presParOf" srcId="{37F1370F-4C2E-4730-9551-F5AC40D24209}" destId="{D727682A-90EC-40B8-976B-2A583CC6888C}"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02728-290A-41F0-9345-162EBDDC9E9B}" type="datetimeFigureOut">
              <a:rPr lang="en-US" smtClean="0"/>
              <a:t>2/13/2015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4ED9EF-72D6-4E90-A303-1A4B34DF8E77}" type="slidenum">
              <a:rPr lang="en-US" smtClean="0"/>
              <a:t>‹#›</a:t>
            </a:fld>
            <a:endParaRPr lang="en-US"/>
          </a:p>
        </p:txBody>
      </p:sp>
    </p:spTree>
    <p:extLst>
      <p:ext uri="{BB962C8B-B14F-4D97-AF65-F5344CB8AC3E}">
        <p14:creationId xmlns:p14="http://schemas.microsoft.com/office/powerpoint/2010/main" val="365633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1</a:t>
            </a:fld>
            <a:endParaRPr lang="en-US"/>
          </a:p>
        </p:txBody>
      </p:sp>
    </p:spTree>
    <p:extLst>
      <p:ext uri="{BB962C8B-B14F-4D97-AF65-F5344CB8AC3E}">
        <p14:creationId xmlns:p14="http://schemas.microsoft.com/office/powerpoint/2010/main" val="421024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finding from the cognitive sciences is the ability of the frame to overpower the</a:t>
            </a:r>
          </a:p>
          <a:p>
            <a:r>
              <a:rPr lang="en-US" dirty="0" smtClean="0"/>
              <a:t>numbers that follow. In other words, if the facts don’t fit the frame, it’s the facts that are</a:t>
            </a:r>
          </a:p>
          <a:p>
            <a:r>
              <a:rPr lang="en-US" dirty="0" smtClean="0"/>
              <a:t>rejected, not the frame. Confronted with facts that one might presume would cause the</a:t>
            </a:r>
          </a:p>
          <a:p>
            <a:r>
              <a:rPr lang="en-US" dirty="0" smtClean="0"/>
              <a:t>group to reconsider its position, people opt instead to adhere to their original position and</a:t>
            </a:r>
          </a:p>
          <a:p>
            <a:r>
              <a:rPr lang="en-US" dirty="0" smtClean="0"/>
              <a:t>to ignore the conflicting data.</a:t>
            </a:r>
          </a:p>
          <a:p>
            <a:r>
              <a:rPr lang="en-US" dirty="0" smtClean="0"/>
              <a:t>As many have come to realize, both numbers and narratives evoke frames. The trick is how</a:t>
            </a:r>
          </a:p>
          <a:p>
            <a:r>
              <a:rPr lang="en-US" dirty="0" smtClean="0"/>
              <a:t>to combine them so that they work together to evoke a frame of collective responsibility and</a:t>
            </a:r>
          </a:p>
          <a:p>
            <a:r>
              <a:rPr lang="en-US" dirty="0" smtClean="0"/>
              <a:t>public policy. Here are some simple suggestions for integrating narrative and numbers:</a:t>
            </a:r>
          </a:p>
          <a:p>
            <a:r>
              <a:rPr lang="en-US" dirty="0" smtClean="0"/>
              <a:t>First, never provide numbers without telling what they mean.  While scientists concerned with</a:t>
            </a:r>
          </a:p>
          <a:p>
            <a:r>
              <a:rPr lang="en-US" dirty="0" smtClean="0"/>
              <a:t>objectivity may feel it important to “put the numbers out there and let the facts fall where</a:t>
            </a:r>
          </a:p>
          <a:p>
            <a:r>
              <a:rPr lang="en-US" dirty="0" smtClean="0"/>
              <a:t>they may,” they are setting the stage for public misunderstanding, public boredom, or public</a:t>
            </a:r>
          </a:p>
          <a:p>
            <a:r>
              <a:rPr lang="en-US" dirty="0" smtClean="0"/>
              <a:t>manipulation by those who do not hold back from interpretation.</a:t>
            </a:r>
          </a:p>
          <a:p>
            <a:r>
              <a:rPr lang="en-US" dirty="0" smtClean="0"/>
              <a:t>Moreover, the ratio of numbers to narrative should be relatively low. Embed the statistics in</a:t>
            </a:r>
          </a:p>
          <a:p>
            <a:r>
              <a:rPr lang="en-US" dirty="0" smtClean="0"/>
              <a:t>a tight little story that tells what is happening, how big a problem this is and what can and</a:t>
            </a:r>
          </a:p>
          <a:p>
            <a:r>
              <a:rPr lang="en-US" dirty="0" smtClean="0"/>
              <a:t>should be done about it.</a:t>
            </a: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13</a:t>
            </a:fld>
            <a:endParaRPr lang="en-US"/>
          </a:p>
        </p:txBody>
      </p:sp>
    </p:spTree>
    <p:extLst>
      <p:ext uri="{BB962C8B-B14F-4D97-AF65-F5344CB8AC3E}">
        <p14:creationId xmlns:p14="http://schemas.microsoft.com/office/powerpoint/2010/main" val="2476016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try to provide the interpretation first, then the data. That way, your numbers connect to an idea. By raising the broader principle first, you allow people to hear your numbers as evidence, not as raw data. </a:t>
            </a:r>
            <a:br>
              <a:rPr lang="en-US" dirty="0" smtClean="0"/>
            </a:br>
            <a:r>
              <a:rPr lang="en-US" dirty="0" smtClean="0"/>
              <a:t/>
            </a:r>
            <a:br>
              <a:rPr lang="en-US" dirty="0" smtClean="0"/>
            </a:br>
            <a:r>
              <a:rPr lang="en-US" dirty="0" smtClean="0"/>
              <a:t>It is imperative that those who seek to engage and educate the public find ways to help</a:t>
            </a:r>
          </a:p>
          <a:p>
            <a:r>
              <a:rPr lang="en-US" dirty="0" smtClean="0"/>
              <a:t>people imagine the reality the numbers represent, so that they can appropriately assess</a:t>
            </a:r>
          </a:p>
          <a:p>
            <a:r>
              <a:rPr lang="en-US" dirty="0" smtClean="0"/>
              <a:t>what’s at stake. The Advocacy Institute and Berkeley Media Studies Group have pioneered</a:t>
            </a:r>
          </a:p>
          <a:p>
            <a:r>
              <a:rPr lang="en-US" dirty="0" smtClean="0"/>
              <a:t>an approach to communicating statistics that they call “social math.” By this, they mean</a:t>
            </a:r>
          </a:p>
          <a:p>
            <a:r>
              <a:rPr lang="en-US" dirty="0" smtClean="0"/>
              <a:t>“making large numbers comprehensible and compelling by 'them in a social context</a:t>
            </a:r>
          </a:p>
          <a:p>
            <a:r>
              <a:rPr lang="en-US" dirty="0" smtClean="0"/>
              <a:t>that provides meaning.”</a:t>
            </a:r>
          </a:p>
          <a:p>
            <a:endParaRPr lang="en-US" dirty="0" smtClean="0"/>
          </a:p>
          <a:p>
            <a:r>
              <a:rPr lang="en-US" dirty="0" smtClean="0"/>
              <a:t> e.g. “Studies</a:t>
            </a:r>
            <a:r>
              <a:rPr lang="en-US" baseline="0" dirty="0" smtClean="0"/>
              <a:t> have shown that not having insurance actually increases your risk for death, even when you control for socioeconomic factors like income, and health behaviors like smoking. </a:t>
            </a:r>
            <a:r>
              <a:rPr lang="en-US" dirty="0" smtClean="0"/>
              <a:t>45,000</a:t>
            </a:r>
            <a:r>
              <a:rPr lang="en-US" baseline="0" dirty="0" smtClean="0"/>
              <a:t> Americans die every year from </a:t>
            </a:r>
            <a:r>
              <a:rPr lang="en-US" baseline="0" dirty="0" err="1" smtClean="0"/>
              <a:t>uninsurance</a:t>
            </a:r>
            <a:r>
              <a:rPr lang="en-US" baseline="0" dirty="0" smtClean="0"/>
              <a:t>. That’s over 120 people dead every day. That’s even more than the number of people who die from breast cancer or prostate cancer. That’s more than the number of people who die each day from drug overdose.”</a:t>
            </a: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14</a:t>
            </a:fld>
            <a:endParaRPr lang="en-US"/>
          </a:p>
        </p:txBody>
      </p:sp>
    </p:spTree>
    <p:extLst>
      <p:ext uri="{BB962C8B-B14F-4D97-AF65-F5344CB8AC3E}">
        <p14:creationId xmlns:p14="http://schemas.microsoft.com/office/powerpoint/2010/main" val="3353532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researchers associated with Cultural Logic, numerous studies in the cognitive</a:t>
            </a:r>
          </a:p>
          <a:p>
            <a:r>
              <a:rPr lang="en-US" dirty="0" smtClean="0"/>
              <a:t>sciences have established that both the development and the learning of complex, abstract</a:t>
            </a:r>
          </a:p>
          <a:p>
            <a:r>
              <a:rPr lang="en-US" dirty="0" smtClean="0"/>
              <a:t>or technical concepts typically rely on analogies. “An explanation that reduces a complex</a:t>
            </a:r>
          </a:p>
          <a:p>
            <a:r>
              <a:rPr lang="en-US" dirty="0" smtClean="0"/>
              <a:t>problem to a simple, concrete analogy or metaphor contributes to understanding by helping</a:t>
            </a:r>
          </a:p>
          <a:p>
            <a:r>
              <a:rPr lang="en-US" dirty="0" smtClean="0"/>
              <a:t>people organize information into a clear picture in their heads, including facts and ideas</a:t>
            </a:r>
          </a:p>
          <a:p>
            <a:r>
              <a:rPr lang="en-US" dirty="0" smtClean="0"/>
              <a:t>previously learned but not organized in a coherent way,” says psychological anthropologist</a:t>
            </a:r>
          </a:p>
          <a:p>
            <a:r>
              <a:rPr lang="en-US" dirty="0" smtClean="0"/>
              <a:t>Axel </a:t>
            </a:r>
            <a:r>
              <a:rPr lang="en-US" dirty="0" err="1" smtClean="0"/>
              <a:t>Aubrun</a:t>
            </a:r>
            <a:r>
              <a:rPr lang="en-US" dirty="0" smtClean="0"/>
              <a:t>. Once this analogical picture has been formed, it becomes the basis for new</a:t>
            </a:r>
          </a:p>
          <a:p>
            <a:r>
              <a:rPr lang="en-US" dirty="0" smtClean="0"/>
              <a:t>reasoning about the topic. Better understanding also leads to an increase in engagement</a:t>
            </a:r>
          </a:p>
          <a:p>
            <a:pPr fontAlgn="base"/>
            <a:r>
              <a:rPr lang="en-US" dirty="0" smtClean="0"/>
              <a:t>and motivation.</a:t>
            </a:r>
            <a:br>
              <a:rPr lang="en-US" dirty="0" smtClean="0"/>
            </a:br>
            <a:r>
              <a:rPr lang="en-US" dirty="0" smtClean="0"/>
              <a:t/>
            </a:r>
            <a:br>
              <a:rPr lang="en-US" dirty="0" smtClean="0"/>
            </a:br>
            <a:r>
              <a:rPr lang="en-US" dirty="0" smtClean="0"/>
              <a:t>Example:</a:t>
            </a:r>
            <a:r>
              <a:rPr lang="en-US" baseline="0" dirty="0" smtClean="0"/>
              <a:t> </a:t>
            </a:r>
            <a:r>
              <a:rPr lang="en-US" dirty="0" smtClean="0"/>
              <a:t>Berwick, a former administrator of the Centers for Medicare &amp; Medicaid Services, says</a:t>
            </a:r>
            <a:r>
              <a:rPr lang="en-US" baseline="0" dirty="0" smtClean="0"/>
              <a:t> a single payer system is a way to reduce waste in large medical systems. He says</a:t>
            </a:r>
            <a:r>
              <a:rPr lang="en-US" dirty="0" smtClean="0"/>
              <a:t> the current way medical payments work in the state is as if a commuter had to have a different form of payment for each stop in the MBTA network — a certain card to get on at Park Street, another form of payment required to board at </a:t>
            </a:r>
            <a:r>
              <a:rPr lang="en-US" dirty="0" err="1" smtClean="0"/>
              <a:t>Ashmont</a:t>
            </a:r>
            <a:r>
              <a:rPr lang="en-US" dirty="0" smtClean="0"/>
              <a:t> — and only sometimes knew the price when he or she boarded. He said the current medical payment system lacked consistency and transparency.</a:t>
            </a:r>
          </a:p>
          <a:p>
            <a:endParaRPr lang="en-US" dirty="0" smtClean="0"/>
          </a:p>
          <a:p>
            <a:r>
              <a:rPr lang="en-US" sz="1200" b="0" i="0" kern="1200" dirty="0" smtClean="0">
                <a:solidFill>
                  <a:schemeClr val="tx1"/>
                </a:solidFill>
                <a:effectLst/>
                <a:latin typeface="+mn-lt"/>
                <a:ea typeface="+mn-ea"/>
                <a:cs typeface="+mn-cs"/>
              </a:rPr>
              <a:t>Single-payer, he said, is like a </a:t>
            </a:r>
            <a:r>
              <a:rPr lang="en-US" sz="1200" b="0" i="0" kern="1200" dirty="0" err="1" smtClean="0">
                <a:solidFill>
                  <a:schemeClr val="tx1"/>
                </a:solidFill>
                <a:effectLst/>
                <a:latin typeface="+mn-lt"/>
                <a:ea typeface="+mn-ea"/>
                <a:cs typeface="+mn-cs"/>
              </a:rPr>
              <a:t>CharlieCard</a:t>
            </a:r>
            <a:r>
              <a:rPr lang="en-US" sz="1200" b="0" i="0" kern="1200" dirty="0" smtClean="0">
                <a:solidFill>
                  <a:schemeClr val="tx1"/>
                </a:solidFill>
                <a:effectLst/>
                <a:latin typeface="+mn-lt"/>
                <a:ea typeface="+mn-ea"/>
                <a:cs typeface="+mn-cs"/>
              </a:rPr>
              <a:t>: It’s “one route of entry into the system and everybody has it.”</a:t>
            </a: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15</a:t>
            </a:fld>
            <a:endParaRPr lang="en-US"/>
          </a:p>
        </p:txBody>
      </p:sp>
    </p:spTree>
    <p:extLst>
      <p:ext uri="{BB962C8B-B14F-4D97-AF65-F5344CB8AC3E}">
        <p14:creationId xmlns:p14="http://schemas.microsoft.com/office/powerpoint/2010/main" val="91665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smtClean="0">
                <a:solidFill>
                  <a:schemeClr val="tx1"/>
                </a:solidFill>
                <a:effectLst/>
                <a:latin typeface="+mn-lt"/>
                <a:ea typeface="+mn-ea"/>
                <a:cs typeface="+mn-cs"/>
              </a:rPr>
              <a:t>Ask</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thoughts</a:t>
            </a:r>
            <a:r>
              <a:rPr lang="fr-FR" sz="1200" kern="1200" dirty="0" smtClean="0">
                <a:solidFill>
                  <a:schemeClr val="tx1"/>
                </a:solidFill>
                <a:effectLst/>
                <a:latin typeface="+mn-lt"/>
                <a:ea typeface="+mn-ea"/>
                <a:cs typeface="+mn-cs"/>
              </a:rPr>
              <a:t> on the clip and </a:t>
            </a:r>
            <a:r>
              <a:rPr lang="fr-FR" sz="1200" kern="1200" dirty="0" err="1" smtClean="0">
                <a:solidFill>
                  <a:schemeClr val="tx1"/>
                </a:solidFill>
                <a:effectLst/>
                <a:latin typeface="+mn-lt"/>
                <a:ea typeface="+mn-ea"/>
                <a:cs typeface="+mn-cs"/>
              </a:rPr>
              <a:t>discuss</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following</a:t>
            </a:r>
            <a:r>
              <a:rPr lang="fr-FR" sz="1200" kern="1200" dirty="0" smtClean="0">
                <a:solidFill>
                  <a:schemeClr val="tx1"/>
                </a:solidFill>
                <a:effectLst/>
                <a:latin typeface="+mn-lt"/>
                <a:ea typeface="+mn-ea"/>
                <a:cs typeface="+mn-cs"/>
              </a:rPr>
              <a:t> questions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t>
            </a:r>
            <a:r>
              <a:rPr lang="fr-FR" sz="1200" kern="1200" dirty="0" err="1" smtClean="0">
                <a:solidFill>
                  <a:schemeClr val="tx1"/>
                </a:solidFill>
                <a:effectLst/>
                <a:latin typeface="+mn-lt"/>
                <a:ea typeface="+mn-ea"/>
                <a:cs typeface="+mn-cs"/>
              </a:rPr>
              <a:t>Why</a:t>
            </a:r>
            <a:r>
              <a:rPr lang="fr-FR" sz="1200" kern="1200" dirty="0" smtClean="0">
                <a:solidFill>
                  <a:schemeClr val="tx1"/>
                </a:solidFill>
                <a:effectLst/>
                <a:latin typeface="+mn-lt"/>
                <a:ea typeface="+mn-ea"/>
                <a:cs typeface="+mn-cs"/>
              </a:rPr>
              <a:t> do people </a:t>
            </a:r>
            <a:r>
              <a:rPr lang="fr-FR" sz="1200" kern="1200" dirty="0" err="1" smtClean="0">
                <a:solidFill>
                  <a:schemeClr val="tx1"/>
                </a:solidFill>
                <a:effectLst/>
                <a:latin typeface="+mn-lt"/>
                <a:ea typeface="+mn-ea"/>
                <a:cs typeface="+mn-cs"/>
              </a:rPr>
              <a:t>like</a:t>
            </a:r>
            <a:r>
              <a:rPr lang="fr-FR" sz="1200" kern="1200" dirty="0" smtClean="0">
                <a:solidFill>
                  <a:schemeClr val="tx1"/>
                </a:solidFill>
                <a:effectLst/>
                <a:latin typeface="+mn-lt"/>
                <a:ea typeface="+mn-ea"/>
                <a:cs typeface="+mn-cs"/>
              </a:rPr>
              <a:t> the ACA </a:t>
            </a:r>
            <a:r>
              <a:rPr lang="fr-FR" sz="1200" kern="1200" dirty="0" err="1" smtClean="0">
                <a:solidFill>
                  <a:schemeClr val="tx1"/>
                </a:solidFill>
                <a:effectLst/>
                <a:latin typeface="+mn-lt"/>
                <a:ea typeface="+mn-ea"/>
                <a:cs typeface="+mn-cs"/>
              </a:rPr>
              <a:t>better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Obamacare</a:t>
            </a:r>
            <a:r>
              <a:rPr lang="fr-FR" sz="1200" kern="1200" dirty="0" smtClean="0">
                <a:solidFill>
                  <a:schemeClr val="tx1"/>
                </a:solidFill>
                <a:effectLst/>
                <a:latin typeface="+mn-lt"/>
                <a:ea typeface="+mn-ea"/>
                <a:cs typeface="+mn-cs"/>
              </a:rPr>
              <a:t> ?</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a:t>
            </a:r>
            <a:r>
              <a:rPr lang="fr-FR" sz="1200" kern="1200" dirty="0" err="1" smtClean="0">
                <a:solidFill>
                  <a:schemeClr val="tx1"/>
                </a:solidFill>
                <a:effectLst/>
                <a:latin typeface="+mn-lt"/>
                <a:ea typeface="+mn-ea"/>
                <a:cs typeface="+mn-cs"/>
              </a:rPr>
              <a:t>Why</a:t>
            </a:r>
            <a:r>
              <a:rPr lang="fr-FR" sz="1200" kern="1200" dirty="0" smtClean="0">
                <a:solidFill>
                  <a:schemeClr val="tx1"/>
                </a:solidFill>
                <a:effectLst/>
                <a:latin typeface="+mn-lt"/>
                <a:ea typeface="+mn-ea"/>
                <a:cs typeface="+mn-cs"/>
              </a:rPr>
              <a:t> do people tend to </a:t>
            </a:r>
            <a:r>
              <a:rPr lang="fr-FR" sz="1200" kern="1200" dirty="0" err="1" smtClean="0">
                <a:solidFill>
                  <a:schemeClr val="tx1"/>
                </a:solidFill>
                <a:effectLst/>
                <a:latin typeface="+mn-lt"/>
                <a:ea typeface="+mn-ea"/>
                <a:cs typeface="+mn-cs"/>
              </a:rPr>
              <a:t>agree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policy</a:t>
            </a:r>
            <a:r>
              <a:rPr lang="fr-FR" sz="1200" kern="1200" dirty="0" smtClean="0">
                <a:solidFill>
                  <a:schemeClr val="tx1"/>
                </a:solidFill>
                <a:effectLst/>
                <a:latin typeface="+mn-lt"/>
                <a:ea typeface="+mn-ea"/>
                <a:cs typeface="+mn-cs"/>
              </a:rPr>
              <a:t> changes of the ACA, but not </a:t>
            </a:r>
            <a:r>
              <a:rPr lang="fr-FR" sz="1200" kern="1200" dirty="0" err="1" smtClean="0">
                <a:solidFill>
                  <a:schemeClr val="tx1"/>
                </a:solidFill>
                <a:effectLst/>
                <a:latin typeface="+mn-lt"/>
                <a:ea typeface="+mn-ea"/>
                <a:cs typeface="+mn-cs"/>
              </a:rPr>
              <a:t>agree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Obamacare</a:t>
            </a:r>
            <a:r>
              <a:rPr lang="fr-F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t>
            </a:r>
            <a:r>
              <a:rPr lang="fr-FR" sz="1200" kern="1200" dirty="0" err="1" smtClean="0">
                <a:solidFill>
                  <a:schemeClr val="tx1"/>
                </a:solidFill>
                <a:effectLst/>
                <a:latin typeface="+mn-lt"/>
                <a:ea typeface="+mn-ea"/>
                <a:cs typeface="+mn-cs"/>
              </a:rPr>
              <a:t>What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influencing</a:t>
            </a:r>
            <a:r>
              <a:rPr lang="fr-FR" sz="1200" kern="1200" dirty="0" smtClean="0">
                <a:solidFill>
                  <a:schemeClr val="tx1"/>
                </a:solidFill>
                <a:effectLst/>
                <a:latin typeface="+mn-lt"/>
                <a:ea typeface="+mn-ea"/>
                <a:cs typeface="+mn-cs"/>
              </a:rPr>
              <a:t> the opinions of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people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sort of responses do you think you would you get if you asked the general public if they liked the Affordable Care Act or single payer national health insurance ?</a:t>
            </a:r>
          </a:p>
        </p:txBody>
      </p:sp>
      <p:sp>
        <p:nvSpPr>
          <p:cNvPr id="4" name="Slide Number Placeholder 3"/>
          <p:cNvSpPr>
            <a:spLocks noGrp="1"/>
          </p:cNvSpPr>
          <p:nvPr>
            <p:ph type="sldNum" sz="quarter" idx="10"/>
          </p:nvPr>
        </p:nvSpPr>
        <p:spPr/>
        <p:txBody>
          <a:bodyPr/>
          <a:lstStyle/>
          <a:p>
            <a:fld id="{D34ED9EF-72D6-4E90-A303-1A4B34DF8E77}" type="slidenum">
              <a:rPr lang="en-US" smtClean="0"/>
              <a:t>4</a:t>
            </a:fld>
            <a:endParaRPr lang="en-US"/>
          </a:p>
        </p:txBody>
      </p:sp>
    </p:spTree>
    <p:extLst>
      <p:ext uri="{BB962C8B-B14F-4D97-AF65-F5344CB8AC3E}">
        <p14:creationId xmlns:p14="http://schemas.microsoft.com/office/powerpoint/2010/main" val="268527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Framing is the symbolic side</a:t>
            </a:r>
            <a:r>
              <a:rPr lang="en-US" baseline="0" dirty="0" smtClean="0"/>
              <a:t> of policy making (Stone, Edelman)</a:t>
            </a:r>
          </a:p>
          <a:p>
            <a:endParaRPr lang="en-US" baseline="0" dirty="0" smtClean="0"/>
          </a:p>
          <a:p>
            <a:r>
              <a:rPr lang="en-US" baseline="0" dirty="0" smtClean="0"/>
              <a:t>Framing is the mechanism that animates the policy process</a:t>
            </a:r>
          </a:p>
          <a:p>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5</a:t>
            </a:fld>
            <a:endParaRPr lang="en-US"/>
          </a:p>
        </p:txBody>
      </p:sp>
    </p:spTree>
    <p:extLst>
      <p:ext uri="{BB962C8B-B14F-4D97-AF65-F5344CB8AC3E}">
        <p14:creationId xmlns:p14="http://schemas.microsoft.com/office/powerpoint/2010/main" val="423428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6</a:t>
            </a:fld>
            <a:endParaRPr lang="en-US"/>
          </a:p>
        </p:txBody>
      </p:sp>
    </p:spTree>
    <p:extLst>
      <p:ext uri="{BB962C8B-B14F-4D97-AF65-F5344CB8AC3E}">
        <p14:creationId xmlns:p14="http://schemas.microsoft.com/office/powerpoint/2010/main" val="2670825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“Frames are organizing principles that are socially shared and persistent over time, that work symbolically to meaningfully structure the social world.” Stephen D. Reese, Framing Public Life, 2001</a:t>
            </a:r>
          </a:p>
          <a:p>
            <a:endParaRPr lang="en-US" dirty="0" smtClean="0"/>
          </a:p>
          <a:p>
            <a:r>
              <a:rPr lang="en-US" dirty="0" err="1" smtClean="0"/>
              <a:t>FrameWorks’</a:t>
            </a:r>
            <a:r>
              <a:rPr lang="en-US" dirty="0" smtClean="0"/>
              <a:t> approach to communications – is based on a decade of research in the social and cognitive sciences that demonstrates that the answers to these questions relates to what Walter Lippmann called “the pictures in our heads.” People use mental shortcuts to make sense of the world. These mental shortcuts rely on “frames,” or a small set of internalized concepts and values that allow us to accord meaning to unfolding events and new information. These frames can be triggered by various elements, such as language choices and different messengers or images. These communications elements, therefore, have a profound influence on decision outcomes.</a:t>
            </a: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7</a:t>
            </a:fld>
            <a:endParaRPr lang="en-US"/>
          </a:p>
        </p:txBody>
      </p:sp>
    </p:spTree>
    <p:extLst>
      <p:ext uri="{BB962C8B-B14F-4D97-AF65-F5344CB8AC3E}">
        <p14:creationId xmlns:p14="http://schemas.microsoft.com/office/powerpoint/2010/main" val="259564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conceptual framing can be unconscious- we may not be aware of the frames we are using</a:t>
            </a:r>
            <a:br>
              <a:rPr lang="en-US" baseline="0" dirty="0" smtClean="0"/>
            </a:br>
            <a:endParaRPr lang="en-US" dirty="0" smtClean="0"/>
          </a:p>
          <a:p>
            <a:r>
              <a:rPr lang="en-US" dirty="0" smtClean="0"/>
              <a:t>Deborah </a:t>
            </a:r>
            <a:r>
              <a:rPr lang="en-US" dirty="0" err="1" smtClean="0"/>
              <a:t>Tannen’s</a:t>
            </a:r>
            <a:r>
              <a:rPr lang="en-US" dirty="0" smtClean="0"/>
              <a:t> explanation of how frames work: “People approach the world not as naïve, blank-slate receptacles who take in stimuli …in some independent and objective way, but rather as experienced and sophisticated veterans of perception who have stored their prior experiences as an organized mass. This prior experience then takes the form of expectations about the world, and in the vast majority of cases, the world, being a systematic place, confirms these expectations, saving the individual the trouble of figuring things out anew all the time.”</a:t>
            </a: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8</a:t>
            </a:fld>
            <a:endParaRPr lang="en-US"/>
          </a:p>
        </p:txBody>
      </p:sp>
    </p:spTree>
    <p:extLst>
      <p:ext uri="{BB962C8B-B14F-4D97-AF65-F5344CB8AC3E}">
        <p14:creationId xmlns:p14="http://schemas.microsoft.com/office/powerpoint/2010/main" val="70053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LEVEL ONE: Big ideas, like freedom, justice, community, success, prevention, responsibility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LEVEL TWO: Issue-types, like the environment or child care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LEVEL THREE: Specific issues, like rainforests or earned income tax credits</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Reframes are only possible because ideas and issues come in hierarchies. The cognitive</a:t>
            </a:r>
          </a:p>
          <a:p>
            <a:r>
              <a:rPr lang="en-US" sz="1200" b="0" i="0" u="none" strike="noStrike" kern="1200" baseline="0" dirty="0" smtClean="0">
                <a:solidFill>
                  <a:schemeClr val="tx1"/>
                </a:solidFill>
                <a:latin typeface="+mn-lt"/>
                <a:ea typeface="+mn-ea"/>
                <a:cs typeface="+mn-cs"/>
              </a:rPr>
              <a:t>sciences teach us that these hierarchies, or levels of thought, track and direct our thinking.</a:t>
            </a:r>
          </a:p>
          <a:p>
            <a:r>
              <a:rPr lang="en-US" sz="1200" b="0" i="0" u="none" strike="noStrike" kern="1200" baseline="0" dirty="0" smtClean="0">
                <a:solidFill>
                  <a:schemeClr val="tx1"/>
                </a:solidFill>
                <a:latin typeface="+mn-lt"/>
                <a:ea typeface="+mn-ea"/>
                <a:cs typeface="+mn-cs"/>
              </a:rPr>
              <a:t>Higher-level frames act as primes for lower-level frames, and higher-level frames map their</a:t>
            </a:r>
          </a:p>
          <a:p>
            <a:r>
              <a:rPr lang="en-US" sz="1200" b="0" i="0" u="none" strike="noStrike" kern="1200" baseline="0" dirty="0" smtClean="0">
                <a:solidFill>
                  <a:schemeClr val="tx1"/>
                </a:solidFill>
                <a:latin typeface="+mn-lt"/>
                <a:ea typeface="+mn-ea"/>
                <a:cs typeface="+mn-cs"/>
              </a:rPr>
              <a:t>values and reasoning onto the lower-level frames.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By appealing to higher-level values to reframe, we can signal to people how to think about</a:t>
            </a:r>
          </a:p>
          <a:p>
            <a:r>
              <a:rPr lang="en-US" sz="1200" b="0" i="0" u="none" strike="noStrike" kern="1200" baseline="0" dirty="0" smtClean="0">
                <a:solidFill>
                  <a:schemeClr val="tx1"/>
                </a:solidFill>
                <a:latin typeface="+mn-lt"/>
                <a:ea typeface="+mn-ea"/>
                <a:cs typeface="+mn-cs"/>
              </a:rPr>
              <a:t>various social issues.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Can you map single payer into level one, two, and three frames?</a:t>
            </a: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10</a:t>
            </a:fld>
            <a:endParaRPr lang="en-US"/>
          </a:p>
        </p:txBody>
      </p:sp>
    </p:spTree>
    <p:extLst>
      <p:ext uri="{BB962C8B-B14F-4D97-AF65-F5344CB8AC3E}">
        <p14:creationId xmlns:p14="http://schemas.microsoft.com/office/powerpoint/2010/main" val="105147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People are not blank slates </a:t>
            </a:r>
          </a:p>
          <a:p>
            <a:r>
              <a:rPr lang="en-US" dirty="0" smtClean="0"/>
              <a:t>• Communication resonates with people’s deeply held values and worldviews </a:t>
            </a:r>
          </a:p>
          <a:p>
            <a:r>
              <a:rPr lang="en-US" dirty="0" smtClean="0"/>
              <a:t>• Communication is frame-based </a:t>
            </a:r>
          </a:p>
          <a:p>
            <a:r>
              <a:rPr lang="en-US" dirty="0" smtClean="0"/>
              <a:t>• When communication is inadequate, people default to the “pictures in their heads” </a:t>
            </a:r>
          </a:p>
          <a:p>
            <a:r>
              <a:rPr lang="en-US" dirty="0" smtClean="0"/>
              <a:t>• When communication is effective, people can see an issue from a different perspective </a:t>
            </a:r>
            <a:br>
              <a:rPr lang="en-US" dirty="0" smtClean="0"/>
            </a:br>
            <a:r>
              <a:rPr lang="en-US" dirty="0" smtClean="0"/>
              <a:t/>
            </a:r>
            <a:br>
              <a:rPr lang="en-US" dirty="0" smtClean="0"/>
            </a:br>
            <a:r>
              <a:rPr lang="en-US" dirty="0" smtClean="0"/>
              <a:t>In this way, the challenge f communications becomes reframing – providing a different lens for the processing of new information. By identifying and empowering rival frames in your communications, you can signal to the public how to think about a given social issue.</a:t>
            </a: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11</a:t>
            </a:fld>
            <a:endParaRPr lang="en-US"/>
          </a:p>
        </p:txBody>
      </p:sp>
    </p:spTree>
    <p:extLst>
      <p:ext uri="{BB962C8B-B14F-4D97-AF65-F5344CB8AC3E}">
        <p14:creationId xmlns:p14="http://schemas.microsoft.com/office/powerpoint/2010/main" val="209935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hear </a:t>
            </a:r>
            <a:r>
              <a:rPr lang="en-US" dirty="0" err="1" smtClean="0"/>
              <a:t>obamacare</a:t>
            </a:r>
            <a:r>
              <a:rPr lang="en-US" baseline="0" dirty="0" smtClean="0"/>
              <a:t>, what comes to mind?</a:t>
            </a:r>
          </a:p>
          <a:p>
            <a:r>
              <a:rPr lang="en-US" baseline="0" dirty="0" smtClean="0"/>
              <a:t>By repeating the frame of socialism with </a:t>
            </a:r>
            <a:r>
              <a:rPr lang="en-US" baseline="0" dirty="0" err="1" smtClean="0"/>
              <a:t>obamacare</a:t>
            </a:r>
            <a:r>
              <a:rPr lang="en-US" baseline="0" dirty="0" smtClean="0"/>
              <a:t>, republicans have effectively framed the debate.</a:t>
            </a:r>
            <a:endParaRPr lang="en-US" dirty="0"/>
          </a:p>
        </p:txBody>
      </p:sp>
      <p:sp>
        <p:nvSpPr>
          <p:cNvPr id="4" name="Slide Number Placeholder 3"/>
          <p:cNvSpPr>
            <a:spLocks noGrp="1"/>
          </p:cNvSpPr>
          <p:nvPr>
            <p:ph type="sldNum" sz="quarter" idx="10"/>
          </p:nvPr>
        </p:nvSpPr>
        <p:spPr/>
        <p:txBody>
          <a:bodyPr/>
          <a:lstStyle/>
          <a:p>
            <a:fld id="{D34ED9EF-72D6-4E90-A303-1A4B34DF8E77}" type="slidenum">
              <a:rPr lang="en-US" smtClean="0"/>
              <a:t>12</a:t>
            </a:fld>
            <a:endParaRPr lang="en-US"/>
          </a:p>
        </p:txBody>
      </p:sp>
    </p:spTree>
    <p:extLst>
      <p:ext uri="{BB962C8B-B14F-4D97-AF65-F5344CB8AC3E}">
        <p14:creationId xmlns:p14="http://schemas.microsoft.com/office/powerpoint/2010/main" val="4096750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B25FC08-6207-4F15-BBDD-8952BEF6A0F2}" type="datetimeFigureOut">
              <a:rPr lang="en-US" smtClean="0"/>
              <a:t>2/13/2015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E0C39D5-4634-4111-8A80-C52C5AC92949}"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25FC08-6207-4F15-BBDD-8952BEF6A0F2}"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C39D5-4634-4111-8A80-C52C5AC9294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25FC08-6207-4F15-BBDD-8952BEF6A0F2}"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C39D5-4634-4111-8A80-C52C5AC9294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B25FC08-6207-4F15-BBDD-8952BEF6A0F2}" type="datetimeFigureOut">
              <a:rPr lang="en-US" smtClean="0"/>
              <a:t>2/13/2015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C39D5-4634-4111-8A80-C52C5AC92949}"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B25FC08-6207-4F15-BBDD-8952BEF6A0F2}" type="datetimeFigureOut">
              <a:rPr lang="en-US" smtClean="0"/>
              <a:t>2/13/2015</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8E0C39D5-4634-4111-8A80-C52C5AC9294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B25FC08-6207-4F15-BBDD-8952BEF6A0F2}" type="datetimeFigureOut">
              <a:rPr lang="en-US" smtClean="0"/>
              <a:t>2/13/2015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C39D5-4634-4111-8A80-C52C5AC92949}"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B25FC08-6207-4F15-BBDD-8952BEF6A0F2}" type="datetimeFigureOut">
              <a:rPr lang="en-US" smtClean="0"/>
              <a:t>2/13/2015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C39D5-4634-4111-8A80-C52C5AC92949}"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25FC08-6207-4F15-BBDD-8952BEF6A0F2}" type="datetimeFigureOut">
              <a:rPr lang="en-US" smtClean="0"/>
              <a:t>2/13/2015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C39D5-4634-4111-8A80-C52C5AC9294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5FC08-6207-4F15-BBDD-8952BEF6A0F2}" type="datetimeFigureOut">
              <a:rPr lang="en-US" smtClean="0"/>
              <a:t>2/13/2015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0C39D5-4634-4111-8A80-C52C5AC9294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B25FC08-6207-4F15-BBDD-8952BEF6A0F2}" type="datetimeFigureOut">
              <a:rPr lang="en-US" smtClean="0"/>
              <a:t>2/13/2015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C39D5-4634-4111-8A80-C52C5AC92949}"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B25FC08-6207-4F15-BBDD-8952BEF6A0F2}" type="datetimeFigureOut">
              <a:rPr lang="en-US" smtClean="0"/>
              <a:t>2/13/2015</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8E0C39D5-4634-4111-8A80-C52C5AC92949}"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B25FC08-6207-4F15-BBDD-8952BEF6A0F2}" type="datetimeFigureOut">
              <a:rPr lang="en-US" smtClean="0"/>
              <a:t>2/13/2015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E0C39D5-4634-4111-8A80-C52C5AC9294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200400"/>
            <a:ext cx="7391400" cy="3200400"/>
          </a:xfrm>
        </p:spPr>
        <p:txBody>
          <a:bodyPr>
            <a:normAutofit/>
          </a:bodyPr>
          <a:lstStyle/>
          <a:p>
            <a:r>
              <a:rPr lang="en-US" b="1" dirty="0" smtClean="0"/>
              <a:t>Students for a National Health Program Summit</a:t>
            </a:r>
            <a:br>
              <a:rPr lang="en-US" b="1" dirty="0" smtClean="0"/>
            </a:br>
            <a:r>
              <a:rPr lang="en-US" b="1" dirty="0" smtClean="0"/>
              <a:t>February 14, 2015</a:t>
            </a:r>
            <a:r>
              <a:rPr lang="en-US" dirty="0" smtClean="0"/>
              <a:t/>
            </a:r>
            <a:br>
              <a:rPr lang="en-US" dirty="0" smtClean="0"/>
            </a:br>
            <a:r>
              <a:rPr lang="en-US" dirty="0" smtClean="0"/>
              <a:t/>
            </a:r>
            <a:br>
              <a:rPr lang="en-US" dirty="0" smtClean="0"/>
            </a:br>
            <a:r>
              <a:rPr lang="en-US" b="1" dirty="0" smtClean="0"/>
              <a:t>Presented by Jawad Husain</a:t>
            </a:r>
          </a:p>
          <a:p>
            <a:r>
              <a:rPr lang="en-US" b="1" dirty="0" smtClean="0"/>
              <a:t>MS2, Boston University School of Medicine</a:t>
            </a:r>
          </a:p>
          <a:p>
            <a:endParaRPr lang="en-US" b="1" dirty="0"/>
          </a:p>
          <a:p>
            <a:r>
              <a:rPr lang="en-US" b="1" dirty="0"/>
              <a:t>Adapted from </a:t>
            </a:r>
            <a:r>
              <a:rPr lang="en-US" b="1" dirty="0" smtClean="0"/>
              <a:t>Allyson Baughman’s presentation</a:t>
            </a:r>
            <a:endParaRPr lang="en-US" b="1" dirty="0"/>
          </a:p>
          <a:p>
            <a:endParaRPr lang="en-US" b="1" dirty="0"/>
          </a:p>
        </p:txBody>
      </p:sp>
      <p:sp>
        <p:nvSpPr>
          <p:cNvPr id="2" name="Title 1"/>
          <p:cNvSpPr>
            <a:spLocks noGrp="1"/>
          </p:cNvSpPr>
          <p:nvPr>
            <p:ph type="ctrTitle"/>
          </p:nvPr>
        </p:nvSpPr>
        <p:spPr/>
        <p:txBody>
          <a:bodyPr>
            <a:normAutofit fontScale="90000"/>
          </a:bodyPr>
          <a:lstStyle/>
          <a:p>
            <a:r>
              <a:rPr lang="en-US" b="1" dirty="0" smtClean="0"/>
              <a:t>Politics and Public Health:</a:t>
            </a:r>
            <a:br>
              <a:rPr lang="en-US" b="1" dirty="0" smtClean="0"/>
            </a:br>
            <a:r>
              <a:rPr lang="en-US" b="1" dirty="0" smtClean="0"/>
              <a:t>How to Frame Single </a:t>
            </a:r>
            <a:r>
              <a:rPr lang="en-US" b="1" smtClean="0"/>
              <a:t>Payer Arguments</a:t>
            </a:r>
            <a:endParaRPr lang="en-US" b="1" dirty="0"/>
          </a:p>
        </p:txBody>
      </p:sp>
    </p:spTree>
    <p:extLst>
      <p:ext uri="{BB962C8B-B14F-4D97-AF65-F5344CB8AC3E}">
        <p14:creationId xmlns:p14="http://schemas.microsoft.com/office/powerpoint/2010/main" val="3929487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Hierarchy of Frames</a:t>
            </a:r>
            <a:endParaRPr lang="en-US" dirty="0"/>
          </a:p>
        </p:txBody>
      </p:sp>
      <p:sp>
        <p:nvSpPr>
          <p:cNvPr id="3" name="Content Placeholder 2"/>
          <p:cNvSpPr>
            <a:spLocks noGrp="1"/>
          </p:cNvSpPr>
          <p:nvPr>
            <p:ph sz="quarter" idx="1"/>
          </p:nvPr>
        </p:nvSpPr>
        <p:spPr/>
        <p:txBody>
          <a:bodyPr/>
          <a:lstStyle/>
          <a:p>
            <a:r>
              <a:rPr lang="en-US" dirty="0" smtClean="0"/>
              <a:t>Ideas come in hierarchies</a:t>
            </a:r>
          </a:p>
          <a:p>
            <a:r>
              <a:rPr lang="en-US" dirty="0" smtClean="0"/>
              <a:t>Higher frames act as primes for lower-level frames</a:t>
            </a:r>
          </a:p>
          <a:p>
            <a:r>
              <a:rPr lang="en-US" dirty="0" smtClean="0"/>
              <a:t>Higher frames map their values onto the lower-level frames</a:t>
            </a:r>
          </a:p>
          <a:p>
            <a:pPr marL="0" indent="0">
              <a:buNone/>
            </a:pPr>
            <a:endParaRPr lang="en-US" dirty="0" smtClean="0"/>
          </a:p>
          <a:p>
            <a:pPr marL="0" indent="0">
              <a:buNone/>
            </a:pPr>
            <a:r>
              <a:rPr lang="en-US" dirty="0" smtClean="0"/>
              <a:t>Level One </a:t>
            </a:r>
          </a:p>
          <a:p>
            <a:pPr marL="320040" lvl="1" indent="0">
              <a:buNone/>
            </a:pPr>
            <a:r>
              <a:rPr lang="en-US" dirty="0" smtClean="0"/>
              <a:t>BIG ideas and values </a:t>
            </a:r>
          </a:p>
          <a:p>
            <a:pPr marL="0" indent="0">
              <a:buNone/>
            </a:pPr>
            <a:r>
              <a:rPr lang="en-US" dirty="0" smtClean="0"/>
              <a:t>Level Two</a:t>
            </a:r>
          </a:p>
          <a:p>
            <a:pPr marL="320040" lvl="1" indent="0">
              <a:buNone/>
            </a:pPr>
            <a:r>
              <a:rPr lang="en-US" dirty="0" smtClean="0"/>
              <a:t>Issue-types</a:t>
            </a:r>
          </a:p>
          <a:p>
            <a:pPr marL="0" indent="0">
              <a:buNone/>
            </a:pPr>
            <a:r>
              <a:rPr lang="en-US" dirty="0" smtClean="0"/>
              <a:t>Level Three </a:t>
            </a:r>
          </a:p>
          <a:p>
            <a:pPr marL="320040" lvl="1" indent="0">
              <a:buNone/>
            </a:pPr>
            <a:r>
              <a:rPr lang="en-US" dirty="0" smtClean="0"/>
              <a:t>Specific issues </a:t>
            </a:r>
            <a:endParaRPr lang="en-US" dirty="0"/>
          </a:p>
        </p:txBody>
      </p:sp>
      <p:sp>
        <p:nvSpPr>
          <p:cNvPr id="4" name="Rectangle 3"/>
          <p:cNvSpPr/>
          <p:nvPr/>
        </p:nvSpPr>
        <p:spPr>
          <a:xfrm>
            <a:off x="4191000" y="2971800"/>
            <a:ext cx="4267200"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53000" y="3657600"/>
            <a:ext cx="2819400" cy="1600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5638800" y="4114800"/>
            <a:ext cx="13716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6076950" y="3086118"/>
            <a:ext cx="1866900" cy="461665"/>
          </a:xfrm>
          <a:prstGeom prst="rect">
            <a:avLst/>
          </a:prstGeom>
          <a:noFill/>
        </p:spPr>
        <p:txBody>
          <a:bodyPr wrap="square" rtlCol="0">
            <a:spAutoFit/>
          </a:bodyPr>
          <a:lstStyle/>
          <a:p>
            <a:r>
              <a:rPr lang="en-US" sz="2400" b="1" dirty="0" smtClean="0"/>
              <a:t>1</a:t>
            </a:r>
            <a:endParaRPr lang="en-US" sz="2400" b="1" dirty="0"/>
          </a:p>
        </p:txBody>
      </p:sp>
      <p:sp>
        <p:nvSpPr>
          <p:cNvPr id="9" name="TextBox 8"/>
          <p:cNvSpPr txBox="1"/>
          <p:nvPr/>
        </p:nvSpPr>
        <p:spPr>
          <a:xfrm>
            <a:off x="6076950" y="3662101"/>
            <a:ext cx="628650" cy="400110"/>
          </a:xfrm>
          <a:prstGeom prst="rect">
            <a:avLst/>
          </a:prstGeom>
          <a:noFill/>
        </p:spPr>
        <p:txBody>
          <a:bodyPr wrap="square" rtlCol="0">
            <a:spAutoFit/>
          </a:bodyPr>
          <a:lstStyle/>
          <a:p>
            <a:r>
              <a:rPr lang="en-US" sz="2000" b="1" dirty="0" smtClean="0">
                <a:solidFill>
                  <a:schemeClr val="bg1"/>
                </a:solidFill>
              </a:rPr>
              <a:t>2</a:t>
            </a:r>
            <a:endParaRPr lang="en-US" sz="2000" b="1" dirty="0">
              <a:solidFill>
                <a:schemeClr val="bg1"/>
              </a:solidFill>
            </a:endParaRPr>
          </a:p>
        </p:txBody>
      </p:sp>
      <p:sp>
        <p:nvSpPr>
          <p:cNvPr id="10" name="TextBox 9"/>
          <p:cNvSpPr txBox="1"/>
          <p:nvPr/>
        </p:nvSpPr>
        <p:spPr>
          <a:xfrm>
            <a:off x="6076950" y="4233583"/>
            <a:ext cx="314325" cy="400110"/>
          </a:xfrm>
          <a:prstGeom prst="rect">
            <a:avLst/>
          </a:prstGeom>
          <a:noFill/>
        </p:spPr>
        <p:txBody>
          <a:bodyPr wrap="square" rtlCol="0">
            <a:spAutoFit/>
          </a:bodyPr>
          <a:lstStyle/>
          <a:p>
            <a:r>
              <a:rPr lang="en-US" sz="2000" b="1" dirty="0" smtClean="0"/>
              <a:t>3</a:t>
            </a:r>
            <a:endParaRPr lang="en-US" sz="2000" b="1" dirty="0"/>
          </a:p>
        </p:txBody>
      </p:sp>
    </p:spTree>
    <p:extLst>
      <p:ext uri="{BB962C8B-B14F-4D97-AF65-F5344CB8AC3E}">
        <p14:creationId xmlns:p14="http://schemas.microsoft.com/office/powerpoint/2010/main" val="190104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Ideas</a:t>
            </a:r>
            <a:endParaRPr lang="en-US" dirty="0"/>
          </a:p>
        </p:txBody>
      </p:sp>
      <p:sp>
        <p:nvSpPr>
          <p:cNvPr id="3" name="Content Placeholder 2"/>
          <p:cNvSpPr>
            <a:spLocks noGrp="1"/>
          </p:cNvSpPr>
          <p:nvPr>
            <p:ph sz="quarter" idx="1"/>
          </p:nvPr>
        </p:nvSpPr>
        <p:spPr/>
        <p:txBody>
          <a:bodyPr>
            <a:normAutofit fontScale="92500"/>
          </a:bodyPr>
          <a:lstStyle/>
          <a:p>
            <a:r>
              <a:rPr lang="en-US" dirty="0" smtClean="0"/>
              <a:t>Remember the 21</a:t>
            </a:r>
            <a:r>
              <a:rPr lang="en-US" baseline="30000" dirty="0" smtClean="0"/>
              <a:t>st</a:t>
            </a:r>
            <a:r>
              <a:rPr lang="en-US" dirty="0" smtClean="0"/>
              <a:t> Century brain</a:t>
            </a:r>
          </a:p>
          <a:p>
            <a:r>
              <a:rPr lang="en-US" dirty="0" smtClean="0"/>
              <a:t>Repetition is crucial for framing</a:t>
            </a:r>
          </a:p>
          <a:p>
            <a:r>
              <a:rPr lang="en-US" dirty="0" smtClean="0"/>
              <a:t>Once a frame is established, it will always trump facts, figures, numbers, and statistics</a:t>
            </a:r>
          </a:p>
          <a:p>
            <a:pPr lvl="1"/>
            <a:r>
              <a:rPr lang="en-US" dirty="0" smtClean="0"/>
              <a:t>If the facts don’t fit the frame, it is the facts that are rejected, NOT the frame</a:t>
            </a:r>
          </a:p>
          <a:p>
            <a:pPr lvl="1"/>
            <a:r>
              <a:rPr lang="en-US" dirty="0" smtClean="0"/>
              <a:t>Facts are important, but they must be framed in terms of your values</a:t>
            </a:r>
          </a:p>
          <a:p>
            <a:r>
              <a:rPr lang="en-US" dirty="0" smtClean="0"/>
              <a:t>When you are framing, start with a value</a:t>
            </a:r>
          </a:p>
          <a:p>
            <a:r>
              <a:rPr lang="en-US" dirty="0" smtClean="0"/>
              <a:t>Don’t use the opposition’s language </a:t>
            </a:r>
          </a:p>
          <a:p>
            <a:pPr lvl="1"/>
            <a:r>
              <a:rPr lang="en-US" dirty="0" smtClean="0"/>
              <a:t>Negating a frame activates the frame</a:t>
            </a:r>
          </a:p>
          <a:p>
            <a:r>
              <a:rPr lang="en-US" dirty="0" smtClean="0"/>
              <a:t>If you don’t frame your issues, someone else will </a:t>
            </a:r>
          </a:p>
          <a:p>
            <a:pPr marL="0" indent="0">
              <a:buNone/>
            </a:pPr>
            <a:endParaRPr lang="en-US" dirty="0" smtClean="0"/>
          </a:p>
        </p:txBody>
      </p:sp>
    </p:spTree>
    <p:extLst>
      <p:ext uri="{BB962C8B-B14F-4D97-AF65-F5344CB8AC3E}">
        <p14:creationId xmlns:p14="http://schemas.microsoft.com/office/powerpoint/2010/main" val="3801031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Case Study: Obamacare</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098181427"/>
              </p:ext>
            </p:extLst>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609600" y="4270800"/>
            <a:ext cx="1981199" cy="1477328"/>
          </a:xfrm>
          <a:prstGeom prst="rect">
            <a:avLst/>
          </a:prstGeom>
          <a:noFill/>
        </p:spPr>
        <p:txBody>
          <a:bodyPr wrap="square" rtlCol="0">
            <a:spAutoFit/>
          </a:bodyPr>
          <a:lstStyle/>
          <a:p>
            <a:r>
              <a:rPr lang="en-US" dirty="0" smtClean="0">
                <a:latin typeface="Arial Black" panose="020B0A04020102020204" pitchFamily="34" charset="0"/>
              </a:rPr>
              <a:t>First use of “Obamacare”</a:t>
            </a:r>
          </a:p>
          <a:p>
            <a:r>
              <a:rPr lang="en-US" dirty="0" smtClean="0">
                <a:latin typeface="Arial Black" panose="020B0A04020102020204" pitchFamily="34" charset="0"/>
              </a:rPr>
              <a:t>Use on the campaign trail</a:t>
            </a:r>
            <a:endParaRPr lang="en-US" dirty="0">
              <a:latin typeface="Arial Black" panose="020B0A04020102020204" pitchFamily="34" charset="0"/>
            </a:endParaRPr>
          </a:p>
        </p:txBody>
      </p:sp>
      <p:sp>
        <p:nvSpPr>
          <p:cNvPr id="10" name="TextBox 9"/>
          <p:cNvSpPr txBox="1"/>
          <p:nvPr/>
        </p:nvSpPr>
        <p:spPr>
          <a:xfrm>
            <a:off x="2514599" y="4259475"/>
            <a:ext cx="1447800" cy="1200329"/>
          </a:xfrm>
          <a:prstGeom prst="rect">
            <a:avLst/>
          </a:prstGeom>
          <a:noFill/>
        </p:spPr>
        <p:txBody>
          <a:bodyPr wrap="square" rtlCol="0">
            <a:spAutoFit/>
          </a:bodyPr>
          <a:lstStyle/>
          <a:p>
            <a:r>
              <a:rPr lang="en-US" dirty="0" smtClean="0">
                <a:latin typeface="Arial Black" panose="020B0A04020102020204" pitchFamily="34" charset="0"/>
              </a:rPr>
              <a:t>Use in Congress</a:t>
            </a:r>
          </a:p>
          <a:p>
            <a:r>
              <a:rPr lang="en-US" dirty="0" smtClean="0">
                <a:latin typeface="Arial Black" panose="020B0A04020102020204" pitchFamily="34" charset="0"/>
              </a:rPr>
              <a:t>and the media</a:t>
            </a:r>
            <a:endParaRPr lang="en-US" dirty="0">
              <a:latin typeface="Arial Black" panose="020B0A04020102020204" pitchFamily="34" charset="0"/>
            </a:endParaRPr>
          </a:p>
        </p:txBody>
      </p:sp>
      <p:sp>
        <p:nvSpPr>
          <p:cNvPr id="11" name="TextBox 10"/>
          <p:cNvSpPr txBox="1"/>
          <p:nvPr/>
        </p:nvSpPr>
        <p:spPr>
          <a:xfrm>
            <a:off x="5562600" y="4259475"/>
            <a:ext cx="2209800" cy="1754326"/>
          </a:xfrm>
          <a:prstGeom prst="rect">
            <a:avLst/>
          </a:prstGeom>
          <a:noFill/>
        </p:spPr>
        <p:txBody>
          <a:bodyPr wrap="square" rtlCol="0">
            <a:spAutoFit/>
          </a:bodyPr>
          <a:lstStyle/>
          <a:p>
            <a:r>
              <a:rPr lang="en-US" dirty="0" smtClean="0">
                <a:latin typeface="Arial Black" panose="020B0A04020102020204" pitchFamily="34" charset="0"/>
              </a:rPr>
              <a:t>Use by Democrats and </a:t>
            </a:r>
          </a:p>
          <a:p>
            <a:r>
              <a:rPr lang="en-US" dirty="0" smtClean="0">
                <a:latin typeface="Arial Black" panose="020B0A04020102020204" pitchFamily="34" charset="0"/>
              </a:rPr>
              <a:t>President Obama;</a:t>
            </a:r>
          </a:p>
          <a:p>
            <a:r>
              <a:rPr lang="en-US" dirty="0" smtClean="0">
                <a:latin typeface="Arial Black" panose="020B0A04020102020204" pitchFamily="34" charset="0"/>
              </a:rPr>
              <a:t>Presidential Campaign</a:t>
            </a:r>
            <a:endParaRPr lang="en-US" dirty="0">
              <a:latin typeface="Arial Black" panose="020B0A04020102020204" pitchFamily="34" charset="0"/>
            </a:endParaRPr>
          </a:p>
        </p:txBody>
      </p:sp>
      <p:sp>
        <p:nvSpPr>
          <p:cNvPr id="14" name="TextBox 13"/>
          <p:cNvSpPr txBox="1"/>
          <p:nvPr/>
        </p:nvSpPr>
        <p:spPr>
          <a:xfrm>
            <a:off x="3886199" y="4259475"/>
            <a:ext cx="1447800" cy="1477328"/>
          </a:xfrm>
          <a:prstGeom prst="rect">
            <a:avLst/>
          </a:prstGeom>
          <a:noFill/>
        </p:spPr>
        <p:txBody>
          <a:bodyPr wrap="square" rtlCol="0">
            <a:spAutoFit/>
          </a:bodyPr>
          <a:lstStyle/>
          <a:p>
            <a:r>
              <a:rPr lang="en-US" dirty="0" smtClean="0">
                <a:latin typeface="Arial Black" panose="020B0A04020102020204" pitchFamily="34" charset="0"/>
              </a:rPr>
              <a:t>ACA signed into</a:t>
            </a:r>
          </a:p>
          <a:p>
            <a:r>
              <a:rPr lang="en-US" dirty="0" smtClean="0">
                <a:latin typeface="Arial Black" panose="020B0A04020102020204" pitchFamily="34" charset="0"/>
              </a:rPr>
              <a:t> law</a:t>
            </a:r>
          </a:p>
          <a:p>
            <a:endParaRPr lang="en-US" dirty="0">
              <a:latin typeface="Arial Black" panose="020B0A04020102020204" pitchFamily="34" charset="0"/>
            </a:endParaRPr>
          </a:p>
        </p:txBody>
      </p:sp>
    </p:spTree>
    <p:extLst>
      <p:ext uri="{BB962C8B-B14F-4D97-AF65-F5344CB8AC3E}">
        <p14:creationId xmlns:p14="http://schemas.microsoft.com/office/powerpoint/2010/main" val="378370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Numbers </a:t>
            </a:r>
            <a:endParaRPr lang="en-US" dirty="0"/>
          </a:p>
        </p:txBody>
      </p:sp>
      <p:sp>
        <p:nvSpPr>
          <p:cNvPr id="7" name="TextBox 6"/>
          <p:cNvSpPr txBox="1"/>
          <p:nvPr/>
        </p:nvSpPr>
        <p:spPr>
          <a:xfrm>
            <a:off x="381000" y="1828800"/>
            <a:ext cx="8153400" cy="3323987"/>
          </a:xfrm>
          <a:prstGeom prst="rect">
            <a:avLst/>
          </a:prstGeom>
          <a:noFill/>
        </p:spPr>
        <p:txBody>
          <a:bodyPr wrap="square" rtlCol="0">
            <a:spAutoFit/>
          </a:bodyPr>
          <a:lstStyle/>
          <a:p>
            <a:pPr marL="457200" indent="-457200">
              <a:buFont typeface="Arial" panose="020B0604020202020204" pitchFamily="34" charset="0"/>
              <a:buChar char="•"/>
            </a:pPr>
            <a:r>
              <a:rPr lang="en-US" sz="3000" dirty="0" smtClean="0"/>
              <a:t>Once </a:t>
            </a:r>
            <a:r>
              <a:rPr lang="en-US" sz="3000" dirty="0"/>
              <a:t>a frame is established, it will “trump” numbers</a:t>
            </a:r>
            <a:r>
              <a:rPr lang="en-US" sz="3000" dirty="0" smtClean="0"/>
              <a:t>.</a:t>
            </a:r>
          </a:p>
          <a:p>
            <a:endParaRPr lang="en-US" sz="3000" dirty="0"/>
          </a:p>
          <a:p>
            <a:r>
              <a:rPr lang="en-US" sz="3000" dirty="0" smtClean="0"/>
              <a:t> </a:t>
            </a:r>
            <a:r>
              <a:rPr lang="en-US" sz="3000" dirty="0"/>
              <a:t>• Most people cannot judge the size or meaning of numbers; they need cues</a:t>
            </a:r>
            <a:r>
              <a:rPr lang="en-US" sz="3000" dirty="0" smtClean="0"/>
              <a:t>.</a:t>
            </a:r>
          </a:p>
          <a:p>
            <a:endParaRPr lang="en-US" sz="3000" dirty="0"/>
          </a:p>
          <a:p>
            <a:r>
              <a:rPr lang="en-US" sz="3000" dirty="0" smtClean="0"/>
              <a:t> </a:t>
            </a:r>
            <a:r>
              <a:rPr lang="en-US" sz="3000" dirty="0"/>
              <a:t>• Numbers alone often fail to create “pictures in our heads.” </a:t>
            </a:r>
          </a:p>
        </p:txBody>
      </p:sp>
      <p:sp>
        <p:nvSpPr>
          <p:cNvPr id="3" name="Rectangle 2"/>
          <p:cNvSpPr/>
          <p:nvPr/>
        </p:nvSpPr>
        <p:spPr>
          <a:xfrm>
            <a:off x="533400" y="5574268"/>
            <a:ext cx="5410200" cy="369332"/>
          </a:xfrm>
          <a:prstGeom prst="rect">
            <a:avLst/>
          </a:prstGeom>
        </p:spPr>
        <p:txBody>
          <a:bodyPr wrap="square">
            <a:spAutoFit/>
          </a:bodyPr>
          <a:lstStyle/>
          <a:p>
            <a:r>
              <a:rPr lang="en-US" dirty="0"/>
              <a:t>(Source: Framing Public Issues, Frameworks Institute, 2002)</a:t>
            </a:r>
          </a:p>
        </p:txBody>
      </p:sp>
    </p:spTree>
    <p:extLst>
      <p:ext uri="{BB962C8B-B14F-4D97-AF65-F5344CB8AC3E}">
        <p14:creationId xmlns:p14="http://schemas.microsoft.com/office/powerpoint/2010/main" val="1889286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numbers effectively</a:t>
            </a:r>
            <a:endParaRPr lang="en-US" dirty="0"/>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Use numbers sparingly. When you use dramatic numbers, you may have the </a:t>
            </a:r>
            <a:r>
              <a:rPr lang="en-US" dirty="0" smtClean="0"/>
              <a:t>inadvertent </a:t>
            </a:r>
            <a:r>
              <a:rPr lang="en-US" dirty="0"/>
              <a:t>effect of making the problem seem too big, too scary, or too far away</a:t>
            </a:r>
            <a:r>
              <a:rPr lang="en-US" dirty="0" smtClean="0"/>
              <a:t>.</a:t>
            </a:r>
          </a:p>
          <a:p>
            <a:pPr marL="0" indent="0">
              <a:buNone/>
            </a:pPr>
            <a:endParaRPr lang="en-US" dirty="0"/>
          </a:p>
          <a:p>
            <a:pPr marL="0" indent="0">
              <a:buNone/>
            </a:pPr>
            <a:r>
              <a:rPr lang="en-US" dirty="0" smtClean="0"/>
              <a:t>• </a:t>
            </a:r>
            <a:r>
              <a:rPr lang="en-US" dirty="0"/>
              <a:t>Provide the meaning first, then the numbers. Use social math to reinforce </a:t>
            </a:r>
            <a:r>
              <a:rPr lang="en-US" dirty="0" smtClean="0"/>
              <a:t>that meaning.</a:t>
            </a:r>
          </a:p>
          <a:p>
            <a:pPr marL="0" indent="0">
              <a:buNone/>
            </a:pPr>
            <a:endParaRPr lang="en-US" dirty="0"/>
          </a:p>
          <a:p>
            <a:pPr marL="0" indent="0">
              <a:buNone/>
            </a:pPr>
            <a:r>
              <a:rPr lang="en-US" dirty="0"/>
              <a:t>• Use numbers strategically: not simply to establish the size of the problem, but </a:t>
            </a:r>
            <a:r>
              <a:rPr lang="en-US" dirty="0" smtClean="0"/>
              <a:t>to convey </a:t>
            </a:r>
            <a:r>
              <a:rPr lang="en-US" dirty="0"/>
              <a:t>the cost of ignoring it</a:t>
            </a:r>
            <a:r>
              <a:rPr lang="en-US" dirty="0" smtClean="0"/>
              <a:t>.</a:t>
            </a:r>
          </a:p>
          <a:p>
            <a:pPr marL="0" indent="0">
              <a:buNone/>
            </a:pPr>
            <a:endParaRPr lang="en-US" dirty="0"/>
          </a:p>
          <a:p>
            <a:pPr marL="0" indent="0">
              <a:buNone/>
            </a:pPr>
            <a:r>
              <a:rPr lang="en-US" dirty="0"/>
              <a:t>• Use numbers to underscore efficacy, demonstrating cost-effectiveness.</a:t>
            </a:r>
          </a:p>
        </p:txBody>
      </p:sp>
      <p:sp>
        <p:nvSpPr>
          <p:cNvPr id="4" name="Rectangle 3"/>
          <p:cNvSpPr/>
          <p:nvPr/>
        </p:nvSpPr>
        <p:spPr>
          <a:xfrm>
            <a:off x="914400" y="6085821"/>
            <a:ext cx="5410200" cy="369332"/>
          </a:xfrm>
          <a:prstGeom prst="rect">
            <a:avLst/>
          </a:prstGeom>
        </p:spPr>
        <p:txBody>
          <a:bodyPr wrap="square">
            <a:spAutoFit/>
          </a:bodyPr>
          <a:lstStyle/>
          <a:p>
            <a:r>
              <a:rPr lang="en-US" dirty="0"/>
              <a:t>(Source: Framing Public Issues, Frameworks Institute, 2002)</a:t>
            </a:r>
          </a:p>
        </p:txBody>
      </p:sp>
    </p:spTree>
    <p:extLst>
      <p:ext uri="{BB962C8B-B14F-4D97-AF65-F5344CB8AC3E}">
        <p14:creationId xmlns:p14="http://schemas.microsoft.com/office/powerpoint/2010/main" val="328773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Metaphors</a:t>
            </a:r>
            <a:endParaRPr lang="en-US" dirty="0"/>
          </a:p>
        </p:txBody>
      </p:sp>
      <p:sp>
        <p:nvSpPr>
          <p:cNvPr id="3" name="Content Placeholder 2"/>
          <p:cNvSpPr>
            <a:spLocks noGrp="1"/>
          </p:cNvSpPr>
          <p:nvPr>
            <p:ph sz="quarter" idx="1"/>
          </p:nvPr>
        </p:nvSpPr>
        <p:spPr/>
        <p:txBody>
          <a:bodyPr/>
          <a:lstStyle/>
          <a:p>
            <a:pPr>
              <a:buClrTx/>
            </a:pPr>
            <a:r>
              <a:rPr lang="en-US" dirty="0" smtClean="0"/>
              <a:t>Metaphors </a:t>
            </a:r>
            <a:r>
              <a:rPr lang="en-US" dirty="0"/>
              <a:t>and models complete ways of thinking that include patterns of reasoning. </a:t>
            </a:r>
            <a:endParaRPr lang="en-US" dirty="0" smtClean="0"/>
          </a:p>
          <a:p>
            <a:pPr>
              <a:buClrTx/>
            </a:pPr>
            <a:endParaRPr lang="en-US" dirty="0"/>
          </a:p>
          <a:p>
            <a:pPr>
              <a:buClrTx/>
            </a:pPr>
            <a:r>
              <a:rPr lang="en-US" dirty="0" smtClean="0"/>
              <a:t>They </a:t>
            </a:r>
            <a:r>
              <a:rPr lang="en-US" dirty="0"/>
              <a:t>allow us to make extensive inferences beyond the words actually used. </a:t>
            </a:r>
            <a:endParaRPr lang="en-US" dirty="0" smtClean="0"/>
          </a:p>
          <a:p>
            <a:pPr>
              <a:buClrTx/>
            </a:pPr>
            <a:endParaRPr lang="en-US" dirty="0"/>
          </a:p>
          <a:p>
            <a:pPr>
              <a:buClrTx/>
            </a:pPr>
            <a:r>
              <a:rPr lang="en-US" dirty="0" smtClean="0"/>
              <a:t>They </a:t>
            </a:r>
            <a:r>
              <a:rPr lang="en-US" dirty="0"/>
              <a:t>are highly quotable for news media. </a:t>
            </a:r>
            <a:endParaRPr lang="en-US" dirty="0" smtClean="0"/>
          </a:p>
          <a:p>
            <a:pPr>
              <a:buClrTx/>
            </a:pPr>
            <a:endParaRPr lang="en-US" dirty="0"/>
          </a:p>
          <a:p>
            <a:pPr>
              <a:buClrTx/>
            </a:pPr>
            <a:r>
              <a:rPr lang="en-US" dirty="0" smtClean="0"/>
              <a:t>They </a:t>
            </a:r>
            <a:r>
              <a:rPr lang="en-US" dirty="0"/>
              <a:t>offer effective alternatives to other storytelling devices.</a:t>
            </a:r>
          </a:p>
        </p:txBody>
      </p:sp>
      <p:sp>
        <p:nvSpPr>
          <p:cNvPr id="4" name="Rectangle 3"/>
          <p:cNvSpPr/>
          <p:nvPr/>
        </p:nvSpPr>
        <p:spPr>
          <a:xfrm>
            <a:off x="914400" y="6019800"/>
            <a:ext cx="5410200" cy="369332"/>
          </a:xfrm>
          <a:prstGeom prst="rect">
            <a:avLst/>
          </a:prstGeom>
        </p:spPr>
        <p:txBody>
          <a:bodyPr wrap="square">
            <a:spAutoFit/>
          </a:bodyPr>
          <a:lstStyle/>
          <a:p>
            <a:r>
              <a:rPr lang="en-US" dirty="0"/>
              <a:t>(Source: Framing Public Issues, Frameworks Institute, 2002)</a:t>
            </a:r>
          </a:p>
        </p:txBody>
      </p:sp>
    </p:spTree>
    <p:extLst>
      <p:ext uri="{BB962C8B-B14F-4D97-AF65-F5344CB8AC3E}">
        <p14:creationId xmlns:p14="http://schemas.microsoft.com/office/powerpoint/2010/main" val="1071665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Take 2 minutes to become an expert in single-payer (1)">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914400" y="1547813"/>
            <a:ext cx="7772400" cy="4371975"/>
          </a:xfrm>
        </p:spPr>
      </p:pic>
    </p:spTree>
    <p:extLst>
      <p:ext uri="{BB962C8B-B14F-4D97-AF65-F5344CB8AC3E}">
        <p14:creationId xmlns:p14="http://schemas.microsoft.com/office/powerpoint/2010/main" val="478557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pPr lvl="0" fontAlgn="base"/>
            <a:r>
              <a:rPr lang="en-US" dirty="0" smtClean="0"/>
              <a:t>Explain the psychological theory of </a:t>
            </a:r>
            <a:r>
              <a:rPr lang="en-US" dirty="0"/>
              <a:t>"</a:t>
            </a:r>
            <a:r>
              <a:rPr lang="en-US" dirty="0" smtClean="0"/>
              <a:t>framing.“</a:t>
            </a:r>
          </a:p>
          <a:p>
            <a:pPr marL="0" lvl="0" indent="0" fontAlgn="base">
              <a:buNone/>
            </a:pPr>
            <a:endParaRPr lang="en-US" dirty="0"/>
          </a:p>
          <a:p>
            <a:pPr lvl="0" fontAlgn="base"/>
            <a:r>
              <a:rPr lang="en-US" dirty="0"/>
              <a:t>U</a:t>
            </a:r>
            <a:r>
              <a:rPr lang="en-US" dirty="0" smtClean="0"/>
              <a:t>nderstand </a:t>
            </a:r>
            <a:r>
              <a:rPr lang="en-US" dirty="0"/>
              <a:t>how framing influences public perception of health policy</a:t>
            </a:r>
            <a:r>
              <a:rPr lang="en-US" dirty="0" smtClean="0"/>
              <a:t>.</a:t>
            </a:r>
          </a:p>
          <a:p>
            <a:pPr marL="0" lvl="0" indent="0" fontAlgn="base">
              <a:buNone/>
            </a:pPr>
            <a:endParaRPr lang="en-US" dirty="0"/>
          </a:p>
          <a:p>
            <a:r>
              <a:rPr lang="en-US" dirty="0"/>
              <a:t>A</a:t>
            </a:r>
            <a:r>
              <a:rPr lang="en-US" dirty="0" smtClean="0"/>
              <a:t>pply </a:t>
            </a:r>
            <a:r>
              <a:rPr lang="en-US" dirty="0"/>
              <a:t>framing strategies by making a 1-2 min pitch on single payer </a:t>
            </a:r>
            <a:r>
              <a:rPr lang="en-US" dirty="0" smtClean="0"/>
              <a:t>reform.</a:t>
            </a:r>
            <a:endParaRPr lang="en-US" dirty="0"/>
          </a:p>
        </p:txBody>
      </p:sp>
    </p:spTree>
    <p:extLst>
      <p:ext uri="{BB962C8B-B14F-4D97-AF65-F5344CB8AC3E}">
        <p14:creationId xmlns:p14="http://schemas.microsoft.com/office/powerpoint/2010/main" val="2136455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
          </p:nvPr>
        </p:nvSpPr>
        <p:spPr/>
        <p:txBody>
          <a:bodyPr>
            <a:normAutofit lnSpcReduction="10000"/>
          </a:bodyPr>
          <a:lstStyle/>
          <a:p>
            <a:pPr marL="0" indent="0">
              <a:buNone/>
            </a:pPr>
            <a:r>
              <a:rPr lang="en-US" sz="4000" dirty="0" smtClean="0"/>
              <a:t>1:15-1:25 </a:t>
            </a:r>
            <a:r>
              <a:rPr lang="en-US" sz="4000" dirty="0">
                <a:solidFill>
                  <a:prstClr val="black"/>
                </a:solidFill>
              </a:rPr>
              <a:t>– </a:t>
            </a:r>
            <a:r>
              <a:rPr lang="en-US" sz="4000" dirty="0" smtClean="0"/>
              <a:t>Intro</a:t>
            </a:r>
          </a:p>
          <a:p>
            <a:pPr marL="0" indent="0">
              <a:buNone/>
            </a:pPr>
            <a:endParaRPr lang="en-US" sz="4000" dirty="0" smtClean="0"/>
          </a:p>
          <a:p>
            <a:pPr marL="0" indent="0">
              <a:buNone/>
            </a:pPr>
            <a:r>
              <a:rPr lang="en-US" sz="4000" dirty="0" smtClean="0"/>
              <a:t>1:25-1:40 – Framing 101</a:t>
            </a:r>
          </a:p>
          <a:p>
            <a:pPr marL="0" indent="0">
              <a:buNone/>
            </a:pPr>
            <a:endParaRPr lang="en-US" sz="4000" dirty="0"/>
          </a:p>
          <a:p>
            <a:pPr marL="0" indent="0">
              <a:buNone/>
            </a:pPr>
            <a:r>
              <a:rPr lang="en-US" sz="4000" dirty="0" smtClean="0"/>
              <a:t>1:40-2:00 – Create your own pitch</a:t>
            </a:r>
          </a:p>
          <a:p>
            <a:pPr marL="0" indent="0">
              <a:buNone/>
            </a:pPr>
            <a:endParaRPr lang="en-US" sz="4000" dirty="0"/>
          </a:p>
          <a:p>
            <a:pPr marL="0" indent="0">
              <a:buNone/>
            </a:pPr>
            <a:r>
              <a:rPr lang="en-US" sz="4000" dirty="0" smtClean="0"/>
              <a:t>2:00-2:15 – Pitch presentations</a:t>
            </a:r>
            <a:endParaRPr lang="en-US" sz="4000" dirty="0"/>
          </a:p>
        </p:txBody>
      </p:sp>
    </p:spTree>
    <p:extLst>
      <p:ext uri="{BB962C8B-B14F-4D97-AF65-F5344CB8AC3E}">
        <p14:creationId xmlns:p14="http://schemas.microsoft.com/office/powerpoint/2010/main" val="3211494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Obamacare</a:t>
            </a:r>
            <a:r>
              <a:rPr lang="en-US" dirty="0" smtClean="0"/>
              <a:t> </a:t>
            </a:r>
            <a:r>
              <a:rPr lang="en-US" dirty="0" err="1" smtClean="0"/>
              <a:t>vs</a:t>
            </a:r>
            <a:r>
              <a:rPr lang="en-US" dirty="0" smtClean="0"/>
              <a:t> ACA</a:t>
            </a:r>
            <a:endParaRPr lang="en-US" dirty="0"/>
          </a:p>
        </p:txBody>
      </p:sp>
      <p:pic>
        <p:nvPicPr>
          <p:cNvPr id="5" name="This Proves Just How Stupid Some People Can B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447800"/>
            <a:ext cx="8128000" cy="4572000"/>
          </a:xfrm>
          <a:prstGeom prst="rect">
            <a:avLst/>
          </a:prstGeom>
        </p:spPr>
      </p:pic>
    </p:spTree>
    <p:extLst>
      <p:ext uri="{BB962C8B-B14F-4D97-AF65-F5344CB8AC3E}">
        <p14:creationId xmlns:p14="http://schemas.microsoft.com/office/powerpoint/2010/main" val="2900515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Important Questions</a:t>
            </a:r>
            <a:endParaRPr lang="en-US" dirty="0"/>
          </a:p>
        </p:txBody>
      </p:sp>
      <p:sp>
        <p:nvSpPr>
          <p:cNvPr id="3" name="Content Placeholder 2"/>
          <p:cNvSpPr>
            <a:spLocks noGrp="1"/>
          </p:cNvSpPr>
          <p:nvPr>
            <p:ph sz="quarter" idx="1"/>
          </p:nvPr>
        </p:nvSpPr>
        <p:spPr/>
        <p:txBody>
          <a:bodyPr>
            <a:normAutofit/>
          </a:bodyPr>
          <a:lstStyle/>
          <a:p>
            <a:r>
              <a:rPr lang="en-US" dirty="0" smtClean="0"/>
              <a:t>How do we, as advocates, get people to think about our issues? How does an issue become a public problem?</a:t>
            </a:r>
          </a:p>
          <a:p>
            <a:r>
              <a:rPr lang="en-US" dirty="0" smtClean="0"/>
              <a:t>How do we get them to think about our issues in such a way that they will want to solve them through policy and not individual action?</a:t>
            </a:r>
          </a:p>
          <a:p>
            <a:r>
              <a:rPr lang="en-US" dirty="0" smtClean="0"/>
              <a:t> How do we get them to think about our issues in such a way that they will want to solve them through the policy that we support?</a:t>
            </a:r>
          </a:p>
          <a:p>
            <a:pPr marL="0" indent="0">
              <a:buNone/>
            </a:pPr>
            <a:r>
              <a:rPr lang="en-US" sz="2200" dirty="0" smtClean="0"/>
              <a:t>(Source: Framing Public Issues, Frameworks Institute, 2002)</a:t>
            </a:r>
          </a:p>
          <a:p>
            <a:endParaRPr lang="en-US" dirty="0"/>
          </a:p>
        </p:txBody>
      </p:sp>
    </p:spTree>
    <p:extLst>
      <p:ext uri="{BB962C8B-B14F-4D97-AF65-F5344CB8AC3E}">
        <p14:creationId xmlns:p14="http://schemas.microsoft.com/office/powerpoint/2010/main" val="1491285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we know about how people think and make decisions? </a:t>
            </a:r>
          </a:p>
        </p:txBody>
      </p:sp>
      <p:sp>
        <p:nvSpPr>
          <p:cNvPr id="3" name="Text Placeholder 2"/>
          <p:cNvSpPr>
            <a:spLocks noGrp="1"/>
          </p:cNvSpPr>
          <p:nvPr>
            <p:ph type="body" idx="1"/>
          </p:nvPr>
        </p:nvSpPr>
        <p:spPr>
          <a:xfrm>
            <a:off x="914400" y="1295400"/>
            <a:ext cx="3733800" cy="609600"/>
          </a:xfrm>
        </p:spPr>
        <p:txBody>
          <a:bodyPr/>
          <a:lstStyle/>
          <a:p>
            <a:r>
              <a:rPr lang="en-US" dirty="0" smtClean="0"/>
              <a:t>18</a:t>
            </a:r>
            <a:r>
              <a:rPr lang="en-US" baseline="30000" dirty="0" smtClean="0"/>
              <a:t>th</a:t>
            </a:r>
            <a:r>
              <a:rPr lang="en-US" dirty="0" smtClean="0"/>
              <a:t> Century Brain</a:t>
            </a:r>
            <a:endParaRPr lang="en-US" dirty="0"/>
          </a:p>
        </p:txBody>
      </p:sp>
      <p:sp>
        <p:nvSpPr>
          <p:cNvPr id="4" name="Text Placeholder 3"/>
          <p:cNvSpPr>
            <a:spLocks noGrp="1"/>
          </p:cNvSpPr>
          <p:nvPr>
            <p:ph type="body" sz="half" idx="3"/>
          </p:nvPr>
        </p:nvSpPr>
        <p:spPr>
          <a:xfrm>
            <a:off x="4953000" y="1371600"/>
            <a:ext cx="3733800" cy="533400"/>
          </a:xfrm>
        </p:spPr>
        <p:txBody>
          <a:bodyPr/>
          <a:lstStyle/>
          <a:p>
            <a:r>
              <a:rPr lang="en-US" dirty="0" smtClean="0"/>
              <a:t>21</a:t>
            </a:r>
            <a:r>
              <a:rPr lang="en-US" baseline="30000" dirty="0" smtClean="0"/>
              <a:t>st</a:t>
            </a:r>
            <a:r>
              <a:rPr lang="en-US" dirty="0" smtClean="0"/>
              <a:t> Century  Brain</a:t>
            </a:r>
            <a:endParaRPr lang="en-US" dirty="0"/>
          </a:p>
        </p:txBody>
      </p:sp>
      <p:sp>
        <p:nvSpPr>
          <p:cNvPr id="5" name="Content Placeholder 4"/>
          <p:cNvSpPr>
            <a:spLocks noGrp="1"/>
          </p:cNvSpPr>
          <p:nvPr>
            <p:ph sz="half" idx="2"/>
          </p:nvPr>
        </p:nvSpPr>
        <p:spPr>
          <a:xfrm>
            <a:off x="914400" y="1981200"/>
            <a:ext cx="3733800" cy="4152900"/>
          </a:xfrm>
        </p:spPr>
        <p:txBody>
          <a:bodyPr>
            <a:normAutofit fontScale="92500" lnSpcReduction="10000"/>
          </a:bodyPr>
          <a:lstStyle/>
          <a:p>
            <a:r>
              <a:rPr lang="en-US" dirty="0" smtClean="0"/>
              <a:t>Rooted in the Enlightenment Movement and Rationalism </a:t>
            </a:r>
          </a:p>
          <a:p>
            <a:r>
              <a:rPr lang="en-US" dirty="0" smtClean="0"/>
              <a:t>All individuals are rational (we can govern ourselves)</a:t>
            </a:r>
          </a:p>
          <a:p>
            <a:r>
              <a:rPr lang="en-US" dirty="0" smtClean="0"/>
              <a:t>Emotion interferes with rationality </a:t>
            </a:r>
          </a:p>
          <a:p>
            <a:r>
              <a:rPr lang="en-US" dirty="0" smtClean="0"/>
              <a:t>Facts/Science are the key to  optimal decision making</a:t>
            </a:r>
          </a:p>
          <a:p>
            <a:r>
              <a:rPr lang="en-US" dirty="0" smtClean="0"/>
              <a:t>All thought is literal (language is neutral)</a:t>
            </a:r>
          </a:p>
          <a:p>
            <a:r>
              <a:rPr lang="en-US" dirty="0" smtClean="0"/>
              <a:t>All thought is conscious</a:t>
            </a:r>
          </a:p>
        </p:txBody>
      </p:sp>
      <p:sp>
        <p:nvSpPr>
          <p:cNvPr id="6" name="Content Placeholder 5"/>
          <p:cNvSpPr>
            <a:spLocks noGrp="1"/>
          </p:cNvSpPr>
          <p:nvPr>
            <p:ph sz="half" idx="4"/>
          </p:nvPr>
        </p:nvSpPr>
        <p:spPr>
          <a:xfrm>
            <a:off x="4572000" y="1905000"/>
            <a:ext cx="4114800" cy="4648200"/>
          </a:xfrm>
        </p:spPr>
        <p:txBody>
          <a:bodyPr>
            <a:normAutofit fontScale="85000" lnSpcReduction="20000"/>
          </a:bodyPr>
          <a:lstStyle/>
          <a:p>
            <a:r>
              <a:rPr lang="en-US" dirty="0" smtClean="0"/>
              <a:t>Rooted in Cognitive Science and Behavioral Economics </a:t>
            </a:r>
          </a:p>
          <a:p>
            <a:r>
              <a:rPr lang="en-US" dirty="0" smtClean="0"/>
              <a:t>Two parts to the brain- fast/slow, emotional/logical</a:t>
            </a:r>
          </a:p>
          <a:p>
            <a:r>
              <a:rPr lang="en-US" dirty="0" smtClean="0"/>
              <a:t>98</a:t>
            </a:r>
            <a:r>
              <a:rPr lang="en-US" dirty="0"/>
              <a:t>% of thinking is unconscious</a:t>
            </a:r>
          </a:p>
          <a:p>
            <a:r>
              <a:rPr lang="en-US" dirty="0"/>
              <a:t>People use mental shortcuts to make sense of the world (frames, heuristics)</a:t>
            </a:r>
          </a:p>
          <a:p>
            <a:r>
              <a:rPr lang="en-US" dirty="0"/>
              <a:t>Incoming information provides cues to people about where to file it mentally</a:t>
            </a:r>
          </a:p>
          <a:p>
            <a:r>
              <a:rPr lang="en-US" dirty="0"/>
              <a:t>Conscious thought is structured by unconscious frames</a:t>
            </a:r>
          </a:p>
          <a:p>
            <a:r>
              <a:rPr lang="en-US" dirty="0" smtClean="0"/>
              <a:t>People </a:t>
            </a:r>
            <a:r>
              <a:rPr lang="en-US" dirty="0"/>
              <a:t>react differently to choices depending on </a:t>
            </a:r>
            <a:r>
              <a:rPr lang="en-US" dirty="0" smtClean="0"/>
              <a:t>how they are framed </a:t>
            </a:r>
          </a:p>
          <a:p>
            <a:pPr marL="0" indent="0">
              <a:buNone/>
            </a:pPr>
            <a:endParaRPr lang="en-US" dirty="0"/>
          </a:p>
        </p:txBody>
      </p:sp>
    </p:spTree>
    <p:extLst>
      <p:ext uri="{BB962C8B-B14F-4D97-AF65-F5344CB8AC3E}">
        <p14:creationId xmlns:p14="http://schemas.microsoft.com/office/powerpoint/2010/main" val="2450038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normAutofit fontScale="90000"/>
          </a:bodyPr>
          <a:lstStyle/>
          <a:p>
            <a:r>
              <a:rPr lang="en-US" dirty="0" smtClean="0"/>
              <a:t>What do we know about how people think and make decisions? </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98% of thinking is unconscious</a:t>
            </a:r>
          </a:p>
          <a:p>
            <a:r>
              <a:rPr lang="en-US" dirty="0" smtClean="0"/>
              <a:t>People use mental shortcuts to make sense of the world (frames, heuristics)</a:t>
            </a:r>
          </a:p>
          <a:p>
            <a:r>
              <a:rPr lang="en-US" dirty="0" smtClean="0"/>
              <a:t>Incoming information provides cues to people about where to file it mentally</a:t>
            </a:r>
          </a:p>
          <a:p>
            <a:r>
              <a:rPr lang="en-US" dirty="0" smtClean="0"/>
              <a:t>Conscious thought is structured by unconscious frames</a:t>
            </a:r>
          </a:p>
          <a:p>
            <a:r>
              <a:rPr lang="en-US" dirty="0" smtClean="0"/>
              <a:t>Over time, we develop habits of thought and expectation and configure incoming information to conform to the dominant frame</a:t>
            </a:r>
          </a:p>
          <a:p>
            <a:r>
              <a:rPr lang="en-US" dirty="0" smtClean="0"/>
              <a:t>People react differently to choices depending on whether they are presented as losses or gains</a:t>
            </a:r>
            <a:endParaRPr lang="en-US" dirty="0"/>
          </a:p>
        </p:txBody>
      </p:sp>
    </p:spTree>
    <p:extLst>
      <p:ext uri="{BB962C8B-B14F-4D97-AF65-F5344CB8AC3E}">
        <p14:creationId xmlns:p14="http://schemas.microsoft.com/office/powerpoint/2010/main" val="422243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Frames are…</a:t>
            </a:r>
            <a:endParaRPr lang="en-US" dirty="0"/>
          </a:p>
        </p:txBody>
      </p:sp>
      <p:sp>
        <p:nvSpPr>
          <p:cNvPr id="6" name="Content Placeholder 5"/>
          <p:cNvSpPr>
            <a:spLocks noGrp="1"/>
          </p:cNvSpPr>
          <p:nvPr>
            <p:ph sz="quarter" idx="1"/>
          </p:nvPr>
        </p:nvSpPr>
        <p:spPr>
          <a:xfrm>
            <a:off x="457200" y="1371600"/>
            <a:ext cx="8229600" cy="5105400"/>
          </a:xfrm>
        </p:spPr>
        <p:txBody>
          <a:bodyPr>
            <a:noAutofit/>
          </a:bodyPr>
          <a:lstStyle/>
          <a:p>
            <a:r>
              <a:rPr lang="en-US" sz="3000" dirty="0" smtClean="0"/>
              <a:t>Normal </a:t>
            </a:r>
          </a:p>
          <a:p>
            <a:r>
              <a:rPr lang="en-US" sz="3000" dirty="0" smtClean="0"/>
              <a:t>A conceptual bedrock for understanding</a:t>
            </a:r>
          </a:p>
          <a:p>
            <a:r>
              <a:rPr lang="en-US" sz="3000" dirty="0" smtClean="0"/>
              <a:t>System that gives words, images, actions meaning</a:t>
            </a:r>
          </a:p>
          <a:p>
            <a:r>
              <a:rPr lang="en-US" sz="3000" dirty="0" smtClean="0"/>
              <a:t>Labels the mind uses to find what it knows</a:t>
            </a:r>
          </a:p>
          <a:p>
            <a:r>
              <a:rPr lang="en-US" sz="3000" dirty="0" smtClean="0"/>
              <a:t>Composition of elements that trigger an idea</a:t>
            </a:r>
          </a:p>
          <a:p>
            <a:r>
              <a:rPr lang="en-US" sz="3000" dirty="0" smtClean="0"/>
              <a:t>Real neural-cognitive structures that guide the perception and representation of reality</a:t>
            </a:r>
          </a:p>
          <a:p>
            <a:r>
              <a:rPr lang="en-US" sz="3000" dirty="0" smtClean="0"/>
              <a:t>Organizing principles that are socially shared and persistent over time</a:t>
            </a:r>
          </a:p>
          <a:p>
            <a:pPr marL="0" indent="0">
              <a:buNone/>
            </a:pPr>
            <a:r>
              <a:rPr lang="en-US" sz="2400" dirty="0" smtClean="0"/>
              <a:t>(Source: </a:t>
            </a:r>
            <a:r>
              <a:rPr lang="en-US" sz="2400" dirty="0" err="1" smtClean="0"/>
              <a:t>Goffman</a:t>
            </a:r>
            <a:r>
              <a:rPr lang="en-US" sz="2400" dirty="0" smtClean="0"/>
              <a:t>, 1974; </a:t>
            </a:r>
            <a:r>
              <a:rPr lang="en-US" sz="2400" dirty="0" err="1" smtClean="0"/>
              <a:t>Lakoff</a:t>
            </a:r>
            <a:r>
              <a:rPr lang="en-US" sz="2400" dirty="0" smtClean="0"/>
              <a:t> 1996, Reese, 2001; Gilliam, 2003) </a:t>
            </a:r>
          </a:p>
          <a:p>
            <a:pPr marL="0" indent="0">
              <a:buNone/>
            </a:pPr>
            <a:endParaRPr lang="en-US" sz="3600" dirty="0"/>
          </a:p>
        </p:txBody>
      </p:sp>
    </p:spTree>
    <p:extLst>
      <p:ext uri="{BB962C8B-B14F-4D97-AF65-F5344CB8AC3E}">
        <p14:creationId xmlns:p14="http://schemas.microsoft.com/office/powerpoint/2010/main" val="279034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8681054"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735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877</TotalTime>
  <Words>1557</Words>
  <Application>Microsoft Office PowerPoint</Application>
  <PresentationFormat>On-screen Show (4:3)</PresentationFormat>
  <Paragraphs>199</Paragraphs>
  <Slides>16</Slides>
  <Notes>12</Notes>
  <HiddenSlides>2</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Black</vt:lpstr>
      <vt:lpstr>Calibri</vt:lpstr>
      <vt:lpstr>Franklin Gothic Book</vt:lpstr>
      <vt:lpstr>Perpetua</vt:lpstr>
      <vt:lpstr>Wingdings 2</vt:lpstr>
      <vt:lpstr>Equity</vt:lpstr>
      <vt:lpstr>Politics and Public Health: How to Frame Single Payer Arguments</vt:lpstr>
      <vt:lpstr>Objectives</vt:lpstr>
      <vt:lpstr>Agenda</vt:lpstr>
      <vt:lpstr>Obamacare vs ACA</vt:lpstr>
      <vt:lpstr>Important Questions</vt:lpstr>
      <vt:lpstr>What do we know about how people think and make decisions? </vt:lpstr>
      <vt:lpstr>What do we know about how people think and make decisions? </vt:lpstr>
      <vt:lpstr>Frames are…</vt:lpstr>
      <vt:lpstr>PowerPoint Presentation</vt:lpstr>
      <vt:lpstr>Hierarchy of Frames</vt:lpstr>
      <vt:lpstr>Take Home Ideas</vt:lpstr>
      <vt:lpstr>Case Study: Obamacare</vt:lpstr>
      <vt:lpstr>Numbers </vt:lpstr>
      <vt:lpstr>How to use numbers effectively</vt:lpstr>
      <vt:lpstr>Metaphors</vt:lpstr>
      <vt:lpstr>Example</vt:lpstr>
    </vt:vector>
  </TitlesOfParts>
  <Company>Boston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Framing Theory</dc:title>
  <dc:creator>Baughman, Allyson L</dc:creator>
  <cp:lastModifiedBy>Emily</cp:lastModifiedBy>
  <cp:revision>68</cp:revision>
  <dcterms:created xsi:type="dcterms:W3CDTF">2013-09-24T20:25:23Z</dcterms:created>
  <dcterms:modified xsi:type="dcterms:W3CDTF">2015-02-13T17:14:47Z</dcterms:modified>
</cp:coreProperties>
</file>