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7"/>
  </p:notesMasterIdLst>
  <p:sldIdLst>
    <p:sldId id="256" r:id="rId2"/>
    <p:sldId id="259" r:id="rId3"/>
    <p:sldId id="267" r:id="rId4"/>
    <p:sldId id="257" r:id="rId5"/>
    <p:sldId id="266" r:id="rId6"/>
    <p:sldId id="260" r:id="rId7"/>
    <p:sldId id="265" r:id="rId8"/>
    <p:sldId id="278" r:id="rId9"/>
    <p:sldId id="261" r:id="rId10"/>
    <p:sldId id="269" r:id="rId11"/>
    <p:sldId id="262" r:id="rId12"/>
    <p:sldId id="263" r:id="rId13"/>
    <p:sldId id="264" r:id="rId14"/>
    <p:sldId id="281" r:id="rId15"/>
    <p:sldId id="288" r:id="rId16"/>
    <p:sldId id="271" r:id="rId17"/>
    <p:sldId id="287" r:id="rId18"/>
    <p:sldId id="283" r:id="rId19"/>
    <p:sldId id="284" r:id="rId20"/>
    <p:sldId id="286" r:id="rId21"/>
    <p:sldId id="272" r:id="rId22"/>
    <p:sldId id="273" r:id="rId23"/>
    <p:sldId id="282" r:id="rId24"/>
    <p:sldId id="285" r:id="rId25"/>
    <p:sldId id="289"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4658" autoAdjust="0"/>
    <p:restoredTop sz="80389" autoAdjust="0"/>
  </p:normalViewPr>
  <p:slideViewPr>
    <p:cSldViewPr snapToGrid="0" snapToObjects="1">
      <p:cViewPr varScale="1">
        <p:scale>
          <a:sx n="74" d="100"/>
          <a:sy n="74" d="100"/>
        </p:scale>
        <p:origin x="1890" y="6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6C3B71-0726-C549-922F-8FDFC1D735C2}" type="datetimeFigureOut">
              <a:rPr lang="en-US" smtClean="0"/>
              <a:t>2/13/2015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32824B-F698-5246-9EB3-F3117EB7FFB1}" type="slidenum">
              <a:rPr lang="en-US" smtClean="0"/>
              <a:t>‹#›</a:t>
            </a:fld>
            <a:endParaRPr lang="en-US"/>
          </a:p>
        </p:txBody>
      </p:sp>
    </p:spTree>
    <p:extLst>
      <p:ext uri="{BB962C8B-B14F-4D97-AF65-F5344CB8AC3E}">
        <p14:creationId xmlns:p14="http://schemas.microsoft.com/office/powerpoint/2010/main" val="25826269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32824B-F698-5246-9EB3-F3117EB7FFB1}" type="slidenum">
              <a:rPr lang="en-US" smtClean="0"/>
              <a:t>1</a:t>
            </a:fld>
            <a:endParaRPr lang="en-US"/>
          </a:p>
        </p:txBody>
      </p:sp>
    </p:spTree>
    <p:extLst>
      <p:ext uri="{BB962C8B-B14F-4D97-AF65-F5344CB8AC3E}">
        <p14:creationId xmlns:p14="http://schemas.microsoft.com/office/powerpoint/2010/main" val="3599452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a:t>
            </a:r>
            <a:r>
              <a:rPr lang="en-US" baseline="0" dirty="0" smtClean="0"/>
              <a:t> a pause instead. Now, my mind moves faster than words so sometimes I stumble over my words and forget the place. But this can be used as an opportunity for a joke. </a:t>
            </a:r>
            <a:endParaRPr lang="en-US" dirty="0"/>
          </a:p>
        </p:txBody>
      </p:sp>
      <p:sp>
        <p:nvSpPr>
          <p:cNvPr id="4" name="Slide Number Placeholder 3"/>
          <p:cNvSpPr>
            <a:spLocks noGrp="1"/>
          </p:cNvSpPr>
          <p:nvPr>
            <p:ph type="sldNum" sz="quarter" idx="10"/>
          </p:nvPr>
        </p:nvSpPr>
        <p:spPr/>
        <p:txBody>
          <a:bodyPr/>
          <a:lstStyle/>
          <a:p>
            <a:fld id="{2432824B-F698-5246-9EB3-F3117EB7FFB1}" type="slidenum">
              <a:rPr lang="en-US" smtClean="0"/>
              <a:t>13</a:t>
            </a:fld>
            <a:endParaRPr lang="en-US"/>
          </a:p>
        </p:txBody>
      </p:sp>
    </p:spTree>
    <p:extLst>
      <p:ext uri="{BB962C8B-B14F-4D97-AF65-F5344CB8AC3E}">
        <p14:creationId xmlns:p14="http://schemas.microsoft.com/office/powerpoint/2010/main" val="1310063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Don’t start talking until you’ve established contact with the audience. You really don’t get a chance to do this again. </a:t>
            </a:r>
          </a:p>
          <a:p>
            <a:endParaRPr lang="en-US" dirty="0" smtClean="0"/>
          </a:p>
          <a:p>
            <a:r>
              <a:rPr lang="en-US" dirty="0" smtClean="0"/>
              <a:t>Walk up in silence, access</a:t>
            </a:r>
            <a:r>
              <a:rPr lang="en-US" baseline="0" dirty="0" smtClean="0"/>
              <a:t> that state of confidence and intentionality, smile and take a breath and then you commence. Start with something that connects with your audience on a human level. </a:t>
            </a:r>
            <a:endParaRPr lang="en-US" dirty="0"/>
          </a:p>
        </p:txBody>
      </p:sp>
      <p:sp>
        <p:nvSpPr>
          <p:cNvPr id="4" name="Slide Number Placeholder 3"/>
          <p:cNvSpPr>
            <a:spLocks noGrp="1"/>
          </p:cNvSpPr>
          <p:nvPr>
            <p:ph type="sldNum" sz="quarter" idx="10"/>
          </p:nvPr>
        </p:nvSpPr>
        <p:spPr/>
        <p:txBody>
          <a:bodyPr/>
          <a:lstStyle/>
          <a:p>
            <a:fld id="{2432824B-F698-5246-9EB3-F3117EB7FFB1}" type="slidenum">
              <a:rPr lang="en-US" smtClean="0"/>
              <a:t>15</a:t>
            </a:fld>
            <a:endParaRPr lang="en-US"/>
          </a:p>
        </p:txBody>
      </p:sp>
    </p:spTree>
    <p:extLst>
      <p:ext uri="{BB962C8B-B14F-4D97-AF65-F5344CB8AC3E}">
        <p14:creationId xmlns:p14="http://schemas.microsoft.com/office/powerpoint/2010/main" val="1560455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me? </a:t>
            </a:r>
            <a:endParaRPr lang="en-US" dirty="0"/>
          </a:p>
        </p:txBody>
      </p:sp>
      <p:sp>
        <p:nvSpPr>
          <p:cNvPr id="4" name="Slide Number Placeholder 3"/>
          <p:cNvSpPr>
            <a:spLocks noGrp="1"/>
          </p:cNvSpPr>
          <p:nvPr>
            <p:ph type="sldNum" sz="quarter" idx="10"/>
          </p:nvPr>
        </p:nvSpPr>
        <p:spPr/>
        <p:txBody>
          <a:bodyPr/>
          <a:lstStyle/>
          <a:p>
            <a:fld id="{2432824B-F698-5246-9EB3-F3117EB7FFB1}" type="slidenum">
              <a:rPr lang="en-US" smtClean="0"/>
              <a:t>2</a:t>
            </a:fld>
            <a:endParaRPr lang="en-US"/>
          </a:p>
        </p:txBody>
      </p:sp>
    </p:spTree>
    <p:extLst>
      <p:ext uri="{BB962C8B-B14F-4D97-AF65-F5344CB8AC3E}">
        <p14:creationId xmlns:p14="http://schemas.microsoft.com/office/powerpoint/2010/main" val="847169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70% of Americans cite public speaking as their greatest fear (higher than dying) </a:t>
            </a:r>
          </a:p>
          <a:p>
            <a:r>
              <a:rPr lang="en-US" dirty="0" smtClean="0"/>
              <a:t>Terrified of public speaking, didn’t speak in class, didn’t talk to</a:t>
            </a:r>
            <a:r>
              <a:rPr lang="en-US" baseline="0" dirty="0" smtClean="0"/>
              <a:t> professors, my face would get red</a:t>
            </a:r>
          </a:p>
          <a:p>
            <a:r>
              <a:rPr lang="en-US" baseline="0" dirty="0" smtClean="0"/>
              <a:t>Then, I took public speaking course with Barbara </a:t>
            </a:r>
            <a:r>
              <a:rPr lang="en-US" baseline="0" dirty="0" err="1" smtClean="0"/>
              <a:t>Tanenbaum</a:t>
            </a:r>
            <a:r>
              <a:rPr lang="en-US" baseline="0" dirty="0" smtClean="0"/>
              <a:t> at Brown. And it opened my eyes. We watched videos of ourselves. Received feedback. And learned that I had something to say. </a:t>
            </a:r>
          </a:p>
          <a:p>
            <a:r>
              <a:rPr lang="en-US" baseline="0" dirty="0" smtClean="0"/>
              <a:t>I’ve done a good deal of public speaking since then and think that I can share that experience. I’m no expert and I’m here to learn as much from you as are from me.</a:t>
            </a:r>
            <a:endParaRPr lang="en-US" dirty="0"/>
          </a:p>
        </p:txBody>
      </p:sp>
      <p:sp>
        <p:nvSpPr>
          <p:cNvPr id="4" name="Slide Number Placeholder 3"/>
          <p:cNvSpPr>
            <a:spLocks noGrp="1"/>
          </p:cNvSpPr>
          <p:nvPr>
            <p:ph type="sldNum" sz="quarter" idx="10"/>
          </p:nvPr>
        </p:nvSpPr>
        <p:spPr/>
        <p:txBody>
          <a:bodyPr/>
          <a:lstStyle/>
          <a:p>
            <a:fld id="{2432824B-F698-5246-9EB3-F3117EB7FFB1}" type="slidenum">
              <a:rPr lang="en-US" smtClean="0"/>
              <a:t>3</a:t>
            </a:fld>
            <a:endParaRPr lang="en-US"/>
          </a:p>
        </p:txBody>
      </p:sp>
    </p:spTree>
    <p:extLst>
      <p:ext uri="{BB962C8B-B14F-4D97-AF65-F5344CB8AC3E}">
        <p14:creationId xmlns:p14="http://schemas.microsoft.com/office/powerpoint/2010/main" val="2336388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not about fitting you into a box and making you sound like someone you’re not. I don’t want to</a:t>
            </a:r>
            <a:r>
              <a:rPr lang="en-US" baseline="0" dirty="0" smtClean="0"/>
              <a:t> turn you all into robots that make the same gestures, at the same time, and say the same thing. You are all intelligent people with strong commitments. There is this oft-cited quote that 90% of communication is non-verbal, and so it’s important that you master that part so that your audience is focused on your ideas and your confident delivery, not the way you might say “um” a lot. </a:t>
            </a:r>
          </a:p>
          <a:p>
            <a:r>
              <a:rPr lang="en-US" baseline="0" dirty="0" smtClean="0"/>
              <a:t>*How do I add value to this audience? How do I share the information that I have to this audience? </a:t>
            </a:r>
            <a:endParaRPr lang="en-US" dirty="0"/>
          </a:p>
        </p:txBody>
      </p:sp>
      <p:sp>
        <p:nvSpPr>
          <p:cNvPr id="4" name="Slide Number Placeholder 3"/>
          <p:cNvSpPr>
            <a:spLocks noGrp="1"/>
          </p:cNvSpPr>
          <p:nvPr>
            <p:ph type="sldNum" sz="quarter" idx="10"/>
          </p:nvPr>
        </p:nvSpPr>
        <p:spPr/>
        <p:txBody>
          <a:bodyPr/>
          <a:lstStyle/>
          <a:p>
            <a:fld id="{2432824B-F698-5246-9EB3-F3117EB7FFB1}" type="slidenum">
              <a:rPr lang="en-US" smtClean="0"/>
              <a:t>7</a:t>
            </a:fld>
            <a:endParaRPr lang="en-US"/>
          </a:p>
        </p:txBody>
      </p:sp>
    </p:spTree>
    <p:extLst>
      <p:ext uri="{BB962C8B-B14F-4D97-AF65-F5344CB8AC3E}">
        <p14:creationId xmlns:p14="http://schemas.microsoft.com/office/powerpoint/2010/main" val="3517494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have to acknowledge</a:t>
            </a:r>
            <a:r>
              <a:rPr lang="en-US" baseline="0" dirty="0" smtClean="0"/>
              <a:t> why you are afraid – judgment, not knowing, etc. </a:t>
            </a:r>
          </a:p>
          <a:p>
            <a:r>
              <a:rPr lang="en-US" baseline="0" dirty="0" smtClean="0"/>
              <a:t>Think about something you’re confident about – take that feeling, notice it, and capture it. </a:t>
            </a:r>
            <a:endParaRPr lang="en-US" dirty="0"/>
          </a:p>
        </p:txBody>
      </p:sp>
      <p:sp>
        <p:nvSpPr>
          <p:cNvPr id="4" name="Slide Number Placeholder 3"/>
          <p:cNvSpPr>
            <a:spLocks noGrp="1"/>
          </p:cNvSpPr>
          <p:nvPr>
            <p:ph type="sldNum" sz="quarter" idx="10"/>
          </p:nvPr>
        </p:nvSpPr>
        <p:spPr/>
        <p:txBody>
          <a:bodyPr/>
          <a:lstStyle/>
          <a:p>
            <a:fld id="{2432824B-F698-5246-9EB3-F3117EB7FFB1}" type="slidenum">
              <a:rPr lang="en-US" smtClean="0"/>
              <a:t>8</a:t>
            </a:fld>
            <a:endParaRPr lang="en-US"/>
          </a:p>
        </p:txBody>
      </p:sp>
    </p:spTree>
    <p:extLst>
      <p:ext uri="{BB962C8B-B14F-4D97-AF65-F5344CB8AC3E}">
        <p14:creationId xmlns:p14="http://schemas.microsoft.com/office/powerpoint/2010/main" val="3571012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you ever heard someone so nervous that their voice squeaked</a:t>
            </a:r>
            <a:r>
              <a:rPr lang="en-US" baseline="0" dirty="0" smtClean="0"/>
              <a:t> during their speech? Or maybe you’ve given a speech and even gotten dizzy at the beginning. Deep breathing is a way to add power and intensity to your voice, while reducing nervousness and stress. </a:t>
            </a:r>
            <a:endParaRPr lang="en-US" dirty="0"/>
          </a:p>
        </p:txBody>
      </p:sp>
      <p:sp>
        <p:nvSpPr>
          <p:cNvPr id="4" name="Slide Number Placeholder 3"/>
          <p:cNvSpPr>
            <a:spLocks noGrp="1"/>
          </p:cNvSpPr>
          <p:nvPr>
            <p:ph type="sldNum" sz="quarter" idx="10"/>
          </p:nvPr>
        </p:nvSpPr>
        <p:spPr/>
        <p:txBody>
          <a:bodyPr/>
          <a:lstStyle/>
          <a:p>
            <a:fld id="{2432824B-F698-5246-9EB3-F3117EB7FFB1}" type="slidenum">
              <a:rPr lang="en-US" smtClean="0"/>
              <a:t>9</a:t>
            </a:fld>
            <a:endParaRPr lang="en-US"/>
          </a:p>
        </p:txBody>
      </p:sp>
    </p:spTree>
    <p:extLst>
      <p:ext uri="{BB962C8B-B14F-4D97-AF65-F5344CB8AC3E}">
        <p14:creationId xmlns:p14="http://schemas.microsoft.com/office/powerpoint/2010/main" val="680371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Hunch over and ask them how tall they</a:t>
            </a:r>
            <a:r>
              <a:rPr lang="en-US" baseline="0" dirty="0" smtClean="0"/>
              <a:t> think I am </a:t>
            </a:r>
          </a:p>
          <a:p>
            <a:r>
              <a:rPr lang="en-US" baseline="0" dirty="0" smtClean="0"/>
              <a:t>Stand up straight and ask them how tall they think I am </a:t>
            </a:r>
          </a:p>
          <a:p>
            <a:r>
              <a:rPr lang="en-US" baseline="0" dirty="0" smtClean="0"/>
              <a:t>Have everyone do it </a:t>
            </a:r>
          </a:p>
          <a:p>
            <a:r>
              <a:rPr lang="en-US" baseline="0" dirty="0" smtClean="0"/>
              <a:t>Imagine someone pulling a string on the top of your head</a:t>
            </a:r>
          </a:p>
          <a:p>
            <a:r>
              <a:rPr lang="en-US" baseline="0" dirty="0" smtClean="0"/>
              <a:t>Hands down at your side – it may feel uncomfortable but it doesn’t look that way </a:t>
            </a:r>
            <a:r>
              <a:rPr lang="en-US" baseline="0" dirty="0" smtClean="0">
                <a:sym typeface="Wingdings"/>
              </a:rPr>
              <a:t> get people to try it </a:t>
            </a:r>
            <a:endParaRPr lang="en-US" baseline="0" dirty="0" smtClean="0"/>
          </a:p>
          <a:p>
            <a:endParaRPr lang="en-US" dirty="0" smtClean="0"/>
          </a:p>
          <a:p>
            <a:r>
              <a:rPr lang="en-US" dirty="0" smtClean="0"/>
              <a:t>1) Directing 2)</a:t>
            </a:r>
            <a:r>
              <a:rPr lang="en-US" baseline="0" dirty="0" smtClean="0"/>
              <a:t> Discovery (moving around more) 3) Leadership (“we can”) </a:t>
            </a:r>
            <a:endParaRPr lang="en-US" dirty="0"/>
          </a:p>
        </p:txBody>
      </p:sp>
      <p:sp>
        <p:nvSpPr>
          <p:cNvPr id="4" name="Slide Number Placeholder 3"/>
          <p:cNvSpPr>
            <a:spLocks noGrp="1"/>
          </p:cNvSpPr>
          <p:nvPr>
            <p:ph type="sldNum" sz="quarter" idx="10"/>
          </p:nvPr>
        </p:nvSpPr>
        <p:spPr/>
        <p:txBody>
          <a:bodyPr/>
          <a:lstStyle/>
          <a:p>
            <a:fld id="{2432824B-F698-5246-9EB3-F3117EB7FFB1}" type="slidenum">
              <a:rPr lang="en-US" smtClean="0"/>
              <a:t>10</a:t>
            </a:fld>
            <a:endParaRPr lang="en-US"/>
          </a:p>
        </p:txBody>
      </p:sp>
    </p:spTree>
    <p:extLst>
      <p:ext uri="{BB962C8B-B14F-4D97-AF65-F5344CB8AC3E}">
        <p14:creationId xmlns:p14="http://schemas.microsoft.com/office/powerpoint/2010/main" val="1560455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 hand gestures should be used for meaning. Don’t wave your hands around meaninglessly. Keep them down at</a:t>
            </a:r>
            <a:r>
              <a:rPr lang="en-US" baseline="0" dirty="0" smtClean="0"/>
              <a:t> your sides. Keep them open, palms open. </a:t>
            </a:r>
            <a:br>
              <a:rPr lang="en-US" baseline="0" dirty="0" smtClean="0"/>
            </a:br>
            <a:endParaRPr lang="en-US" dirty="0" smtClean="0"/>
          </a:p>
          <a:p>
            <a:r>
              <a:rPr lang="en-US" dirty="0" smtClean="0"/>
              <a:t>Do:</a:t>
            </a:r>
            <a:r>
              <a:rPr lang="en-US" baseline="0" dirty="0" smtClean="0"/>
              <a:t> Be open, connect with the audience, punctuation for your presentation – count off your points, sequential, past and future (use the same one if you make the same point = anchoring) </a:t>
            </a:r>
          </a:p>
          <a:p>
            <a:r>
              <a:rPr lang="en-US" baseline="0" dirty="0" smtClean="0"/>
              <a:t>Don</a:t>
            </a:r>
            <a:r>
              <a:rPr lang="fr-FR" baseline="0" dirty="0" smtClean="0"/>
              <a:t>’</a:t>
            </a:r>
            <a:r>
              <a:rPr lang="en-US" baseline="0" dirty="0" smtClean="0"/>
              <a:t>t: Point, put your hand in your pockets, use closed gestures, obstruct your face, don’t cross your arms, </a:t>
            </a:r>
            <a:endParaRPr lang="en-US" dirty="0"/>
          </a:p>
        </p:txBody>
      </p:sp>
      <p:sp>
        <p:nvSpPr>
          <p:cNvPr id="4" name="Slide Number Placeholder 3"/>
          <p:cNvSpPr>
            <a:spLocks noGrp="1"/>
          </p:cNvSpPr>
          <p:nvPr>
            <p:ph type="sldNum" sz="quarter" idx="10"/>
          </p:nvPr>
        </p:nvSpPr>
        <p:spPr/>
        <p:txBody>
          <a:bodyPr/>
          <a:lstStyle/>
          <a:p>
            <a:fld id="{2432824B-F698-5246-9EB3-F3117EB7FFB1}" type="slidenum">
              <a:rPr lang="en-US" smtClean="0"/>
              <a:t>11</a:t>
            </a:fld>
            <a:endParaRPr lang="en-US"/>
          </a:p>
        </p:txBody>
      </p:sp>
    </p:spTree>
    <p:extLst>
      <p:ext uri="{BB962C8B-B14F-4D97-AF65-F5344CB8AC3E}">
        <p14:creationId xmlns:p14="http://schemas.microsoft.com/office/powerpoint/2010/main" val="3030506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Make eye contact with each person, hold it for a few seconds, and then move on – Dr. Stern is classic example (people nodding their heads) </a:t>
            </a:r>
            <a:endParaRPr lang="en-US" dirty="0"/>
          </a:p>
        </p:txBody>
      </p:sp>
      <p:sp>
        <p:nvSpPr>
          <p:cNvPr id="4" name="Slide Number Placeholder 3"/>
          <p:cNvSpPr>
            <a:spLocks noGrp="1"/>
          </p:cNvSpPr>
          <p:nvPr>
            <p:ph type="sldNum" sz="quarter" idx="10"/>
          </p:nvPr>
        </p:nvSpPr>
        <p:spPr/>
        <p:txBody>
          <a:bodyPr/>
          <a:lstStyle/>
          <a:p>
            <a:fld id="{2432824B-F698-5246-9EB3-F3117EB7FFB1}" type="slidenum">
              <a:rPr lang="en-US" smtClean="0"/>
              <a:t>12</a:t>
            </a:fld>
            <a:endParaRPr lang="en-US"/>
          </a:p>
        </p:txBody>
      </p:sp>
    </p:spTree>
    <p:extLst>
      <p:ext uri="{BB962C8B-B14F-4D97-AF65-F5344CB8AC3E}">
        <p14:creationId xmlns:p14="http://schemas.microsoft.com/office/powerpoint/2010/main" val="234225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D0065BE-0657-4A47-90AD-C21C55E16B19}" type="datetime4">
              <a:rPr lang="en-US" smtClean="0"/>
              <a:pPr/>
              <a:t>February 13, 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6C3AA4-67BE-44F7-809A-3582401494AF}" type="datetime4">
              <a:rPr lang="en-US" smtClean="0"/>
              <a:pPr/>
              <a:t>February 13, 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172EEB-1769-4776-AD69-E7C1260563EB}" type="datetime4">
              <a:rPr lang="en-US" smtClean="0"/>
              <a:pPr/>
              <a:t>February 13, 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47BB8AF-C16A-4836-A92D-61834B5F0BA5}" type="datetime4">
              <a:rPr lang="en-US" smtClean="0"/>
              <a:pPr/>
              <a:t>February 13, 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647D2193-4505-4A75-99BB-880C6989A757}" type="datetime4">
              <a:rPr lang="en-US" smtClean="0"/>
              <a:pPr/>
              <a:t>February 13, 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13A18F4-33C3-445B-924C-31108C51719C}" type="datetime4">
              <a:rPr lang="en-US" smtClean="0"/>
              <a:pPr/>
              <a:t>February 13, 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AF7543A-E259-478F-9E0D-57BA40E442B7}" type="datetime4">
              <a:rPr lang="en-US" smtClean="0"/>
              <a:pPr/>
              <a:t>February 13, 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FB012D-77A1-44B0-BB26-329BA1EE55C9}" type="datetime4">
              <a:rPr lang="en-US" smtClean="0"/>
              <a:pPr/>
              <a:t>February 13, 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B7499E-3031-413E-B01E-B94970708CAA}" type="datetime4">
              <a:rPr lang="en-US" smtClean="0"/>
              <a:pPr/>
              <a:t>February 13, 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DC7EAB0C-2220-4D0E-A0DD-DB7FA0F742F4}" type="datetime4">
              <a:rPr lang="en-US" smtClean="0"/>
              <a:pPr/>
              <a:t>February 13, 2015</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2754ED01-E2A0-4C1E-8E21-014B99041579}"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Drag picture to placeholder or click icon to add</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16D63-31BF-4B94-B6C5-E20B2C63F515}" type="datetime4">
              <a:rPr lang="en-US" smtClean="0"/>
              <a:pPr/>
              <a:t>February 13, 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62B1B13E-D5AF-485E-81A1-82A140076526}" type="datetime4">
              <a:rPr lang="en-US" smtClean="0"/>
              <a:pPr/>
              <a:t>February 13, 2015</a:t>
            </a:fld>
            <a:endParaRPr lang="en-US" dirty="0"/>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2754ED01-E2A0-4C1E-8E21-014B9904157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Public Speaking for </a:t>
            </a:r>
            <a:r>
              <a:rPr lang="en-US" dirty="0" err="1" smtClean="0"/>
              <a:t>aCTIVISTS</a:t>
            </a:r>
            <a:r>
              <a:rPr lang="en-US" dirty="0" smtClean="0"/>
              <a:t>: a primer</a:t>
            </a:r>
            <a:endParaRPr lang="en-US" dirty="0"/>
          </a:p>
        </p:txBody>
      </p:sp>
    </p:spTree>
    <p:extLst>
      <p:ext uri="{BB962C8B-B14F-4D97-AF65-F5344CB8AC3E}">
        <p14:creationId xmlns:p14="http://schemas.microsoft.com/office/powerpoint/2010/main" val="3101159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posture</a:t>
            </a:r>
            <a:endParaRPr lang="en-US" dirty="0"/>
          </a:p>
        </p:txBody>
      </p:sp>
      <p:sp>
        <p:nvSpPr>
          <p:cNvPr id="3" name="Content Placeholder 2"/>
          <p:cNvSpPr>
            <a:spLocks noGrp="1"/>
          </p:cNvSpPr>
          <p:nvPr>
            <p:ph idx="1"/>
          </p:nvPr>
        </p:nvSpPr>
        <p:spPr/>
        <p:txBody>
          <a:bodyPr/>
          <a:lstStyle/>
          <a:p>
            <a:pPr marL="0" indent="0"/>
            <a:endParaRPr lang="en-US" dirty="0"/>
          </a:p>
          <a:p>
            <a:pPr marL="285750" indent="-285750">
              <a:buFont typeface="Arial"/>
              <a:buChar char="•"/>
            </a:pPr>
            <a:r>
              <a:rPr lang="en-US" dirty="0" smtClean="0"/>
              <a:t>Standing tall </a:t>
            </a:r>
            <a:br>
              <a:rPr lang="en-US" dirty="0" smtClean="0"/>
            </a:br>
            <a:endParaRPr lang="en-US" dirty="0" smtClean="0"/>
          </a:p>
          <a:p>
            <a:pPr marL="285750" indent="-285750">
              <a:buFont typeface="Arial"/>
              <a:buChar char="•"/>
            </a:pPr>
            <a:r>
              <a:rPr lang="en-US" dirty="0" smtClean="0"/>
              <a:t>Choose a style – the director, the discoverer, the leader </a:t>
            </a:r>
            <a:endParaRPr lang="en-US" dirty="0"/>
          </a:p>
        </p:txBody>
      </p:sp>
    </p:spTree>
    <p:extLst>
      <p:ext uri="{BB962C8B-B14F-4D97-AF65-F5344CB8AC3E}">
        <p14:creationId xmlns:p14="http://schemas.microsoft.com/office/powerpoint/2010/main" val="25625946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to do with those hands </a:t>
            </a:r>
            <a:endParaRPr lang="en-US" dirty="0"/>
          </a:p>
        </p:txBody>
      </p:sp>
      <p:sp>
        <p:nvSpPr>
          <p:cNvPr id="3" name="Content Placeholder 2"/>
          <p:cNvSpPr>
            <a:spLocks noGrp="1"/>
          </p:cNvSpPr>
          <p:nvPr>
            <p:ph idx="1"/>
          </p:nvPr>
        </p:nvSpPr>
        <p:spPr/>
        <p:txBody>
          <a:bodyPr/>
          <a:lstStyle/>
          <a:p>
            <a:pPr marL="0" indent="0"/>
            <a:endParaRPr lang="en-US" dirty="0" smtClean="0"/>
          </a:p>
        </p:txBody>
      </p:sp>
    </p:spTree>
    <p:extLst>
      <p:ext uri="{BB962C8B-B14F-4D97-AF65-F5344CB8AC3E}">
        <p14:creationId xmlns:p14="http://schemas.microsoft.com/office/powerpoint/2010/main" val="3457086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EYE contact</a:t>
            </a:r>
            <a:endParaRPr lang="en-US" dirty="0"/>
          </a:p>
        </p:txBody>
      </p:sp>
      <p:sp>
        <p:nvSpPr>
          <p:cNvPr id="3" name="Content Placeholder 2"/>
          <p:cNvSpPr>
            <a:spLocks noGrp="1"/>
          </p:cNvSpPr>
          <p:nvPr>
            <p:ph idx="1"/>
          </p:nvPr>
        </p:nvSpPr>
        <p:spPr/>
        <p:txBody>
          <a:bodyPr/>
          <a:lstStyle/>
          <a:p>
            <a:pPr marL="285750" indent="-285750">
              <a:buFont typeface="Arial"/>
              <a:buChar char="•"/>
            </a:pPr>
            <a:endParaRPr lang="en-US" dirty="0"/>
          </a:p>
        </p:txBody>
      </p:sp>
    </p:spTree>
    <p:extLst>
      <p:ext uri="{BB962C8B-B14F-4D97-AF65-F5344CB8AC3E}">
        <p14:creationId xmlns:p14="http://schemas.microsoft.com/office/powerpoint/2010/main" val="345708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rid of Extraneous words</a:t>
            </a:r>
            <a:endParaRPr lang="en-US" dirty="0"/>
          </a:p>
        </p:txBody>
      </p:sp>
      <p:sp>
        <p:nvSpPr>
          <p:cNvPr id="3" name="Content Placeholder 2"/>
          <p:cNvSpPr>
            <a:spLocks noGrp="1"/>
          </p:cNvSpPr>
          <p:nvPr>
            <p:ph idx="1"/>
          </p:nvPr>
        </p:nvSpPr>
        <p:spPr/>
        <p:txBody>
          <a:bodyPr/>
          <a:lstStyle/>
          <a:p>
            <a:pPr marL="0" indent="0"/>
            <a:endParaRPr lang="en-US" dirty="0"/>
          </a:p>
          <a:p>
            <a:pPr marL="285750" indent="-285750">
              <a:buFont typeface="Arial"/>
              <a:buChar char="•"/>
            </a:pPr>
            <a:endParaRPr lang="en-US" dirty="0"/>
          </a:p>
        </p:txBody>
      </p:sp>
    </p:spTree>
    <p:extLst>
      <p:ext uri="{BB962C8B-B14F-4D97-AF65-F5344CB8AC3E}">
        <p14:creationId xmlns:p14="http://schemas.microsoft.com/office/powerpoint/2010/main" val="3457086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Persuasive presenting</a:t>
            </a:r>
            <a:endParaRPr lang="en-US" dirty="0"/>
          </a:p>
        </p:txBody>
      </p:sp>
      <p:sp>
        <p:nvSpPr>
          <p:cNvPr id="3" name="Content Placeholder 2"/>
          <p:cNvSpPr>
            <a:spLocks noGrp="1"/>
          </p:cNvSpPr>
          <p:nvPr>
            <p:ph idx="1"/>
          </p:nvPr>
        </p:nvSpPr>
        <p:spPr/>
        <p:txBody>
          <a:bodyPr/>
          <a:lstStyle/>
          <a:p>
            <a:pPr>
              <a:buFont typeface="Arial"/>
              <a:buChar char="•"/>
            </a:pPr>
            <a:r>
              <a:rPr lang="en-US" dirty="0" smtClean="0"/>
              <a:t>What point do you want to make? What does the audience want? Connect the two! </a:t>
            </a:r>
            <a:r>
              <a:rPr lang="en-US" dirty="0"/>
              <a:t/>
            </a:r>
            <a:br>
              <a:rPr lang="en-US" dirty="0"/>
            </a:br>
            <a:endParaRPr lang="en-US" dirty="0" smtClean="0"/>
          </a:p>
        </p:txBody>
      </p:sp>
      <p:pic>
        <p:nvPicPr>
          <p:cNvPr id="4" name="Ep 11. Persuasive Presenting - Presentation Skills - Public Speak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866288"/>
            <a:ext cx="8128000" cy="4572000"/>
          </a:xfrm>
          <a:prstGeom prst="rect">
            <a:avLst/>
          </a:prstGeom>
        </p:spPr>
      </p:pic>
    </p:spTree>
    <p:extLst>
      <p:ext uri="{BB962C8B-B14F-4D97-AF65-F5344CB8AC3E}">
        <p14:creationId xmlns:p14="http://schemas.microsoft.com/office/powerpoint/2010/main" val="13115961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IMPRESSION </a:t>
            </a:r>
            <a:endParaRPr lang="en-US" dirty="0"/>
          </a:p>
        </p:txBody>
      </p:sp>
      <p:sp>
        <p:nvSpPr>
          <p:cNvPr id="3" name="Content Placeholder 2"/>
          <p:cNvSpPr>
            <a:spLocks noGrp="1"/>
          </p:cNvSpPr>
          <p:nvPr>
            <p:ph idx="1"/>
          </p:nvPr>
        </p:nvSpPr>
        <p:spPr/>
        <p:txBody>
          <a:bodyPr/>
          <a:lstStyle/>
          <a:p>
            <a:pPr marL="0" indent="0"/>
            <a:endParaRPr lang="en-US" dirty="0"/>
          </a:p>
          <a:p>
            <a:pPr marL="285750" indent="-285750">
              <a:buFont typeface="Arial"/>
              <a:buChar char="•"/>
            </a:pPr>
            <a:endParaRPr lang="en-US" dirty="0"/>
          </a:p>
        </p:txBody>
      </p:sp>
    </p:spTree>
    <p:extLst>
      <p:ext uri="{BB962C8B-B14F-4D97-AF65-F5344CB8AC3E}">
        <p14:creationId xmlns:p14="http://schemas.microsoft.com/office/powerpoint/2010/main" val="40842723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a:t>
            </a:r>
            <a:endParaRPr lang="en-US" dirty="0"/>
          </a:p>
        </p:txBody>
      </p:sp>
      <p:sp>
        <p:nvSpPr>
          <p:cNvPr id="3" name="Content Placeholder 2"/>
          <p:cNvSpPr>
            <a:spLocks noGrp="1"/>
          </p:cNvSpPr>
          <p:nvPr>
            <p:ph idx="1"/>
          </p:nvPr>
        </p:nvSpPr>
        <p:spPr/>
        <p:txBody>
          <a:bodyPr>
            <a:normAutofit lnSpcReduction="10000"/>
          </a:bodyPr>
          <a:lstStyle/>
          <a:p>
            <a:pPr>
              <a:buFont typeface="Arial"/>
              <a:buChar char="•"/>
            </a:pPr>
            <a:r>
              <a:rPr lang="en-US" dirty="0" smtClean="0"/>
              <a:t>Establish rapport</a:t>
            </a:r>
          </a:p>
          <a:p>
            <a:pPr lvl="2">
              <a:buFont typeface="Arial"/>
              <a:buChar char="•"/>
            </a:pPr>
            <a:r>
              <a:rPr lang="en-US" dirty="0" smtClean="0"/>
              <a:t>Compliment the audience, acknowledge some difference, address their concerns, share your real-time feelings   </a:t>
            </a:r>
          </a:p>
          <a:p>
            <a:pPr lvl="1">
              <a:buFont typeface="Arial"/>
              <a:buChar char="•"/>
            </a:pPr>
            <a:endParaRPr lang="en-US" dirty="0" smtClean="0"/>
          </a:p>
          <a:p>
            <a:pPr>
              <a:buFont typeface="Arial"/>
              <a:buChar char="•"/>
            </a:pPr>
            <a:r>
              <a:rPr lang="en-US" dirty="0" smtClean="0"/>
              <a:t>Seize attention </a:t>
            </a:r>
          </a:p>
          <a:p>
            <a:pPr lvl="2">
              <a:buFont typeface="Arial"/>
              <a:buChar char="•"/>
            </a:pPr>
            <a:r>
              <a:rPr lang="en-US" dirty="0" smtClean="0"/>
              <a:t>Tell a personal, moving story </a:t>
            </a:r>
          </a:p>
          <a:p>
            <a:pPr lvl="2">
              <a:buFont typeface="Arial"/>
              <a:buChar char="•"/>
            </a:pPr>
            <a:r>
              <a:rPr lang="en-US" dirty="0" smtClean="0"/>
              <a:t>State a striking fact or statistic </a:t>
            </a:r>
          </a:p>
          <a:p>
            <a:pPr lvl="2">
              <a:buFont typeface="Arial"/>
              <a:buChar char="•"/>
            </a:pPr>
            <a:r>
              <a:rPr lang="en-US" dirty="0" smtClean="0"/>
              <a:t>Ask a controversial question or series of questions</a:t>
            </a:r>
          </a:p>
          <a:p>
            <a:pPr lvl="2">
              <a:buFont typeface="Arial"/>
              <a:buChar char="•"/>
            </a:pPr>
            <a:r>
              <a:rPr lang="en-US" dirty="0" smtClean="0"/>
              <a:t>Use a striking metaphor, analogy, or image  </a:t>
            </a:r>
          </a:p>
          <a:p>
            <a:pPr lvl="1">
              <a:buFont typeface="Arial"/>
              <a:buChar char="•"/>
            </a:pPr>
            <a:endParaRPr lang="en-US" dirty="0" smtClean="0"/>
          </a:p>
          <a:p>
            <a:pPr>
              <a:buFont typeface="Arial"/>
              <a:buChar char="•"/>
            </a:pPr>
            <a:r>
              <a:rPr lang="en-US" dirty="0" smtClean="0"/>
              <a:t>Tell them what you’re going to tell them </a:t>
            </a:r>
          </a:p>
          <a:p>
            <a:pPr lvl="2">
              <a:buFont typeface="Arial"/>
              <a:buChar char="•"/>
            </a:pPr>
            <a:r>
              <a:rPr lang="en-US" dirty="0"/>
              <a:t>P</a:t>
            </a:r>
            <a:r>
              <a:rPr lang="en-US" dirty="0" smtClean="0"/>
              <a:t>ick </a:t>
            </a:r>
            <a:r>
              <a:rPr lang="en-US" dirty="0"/>
              <a:t>one or two </a:t>
            </a:r>
            <a:r>
              <a:rPr lang="en-US" dirty="0" smtClean="0"/>
              <a:t>themes and </a:t>
            </a:r>
            <a:r>
              <a:rPr lang="en-US" dirty="0"/>
              <a:t>weave them through your speech </a:t>
            </a:r>
            <a:r>
              <a:rPr lang="en-US" dirty="0" smtClean="0"/>
              <a:t/>
            </a:r>
            <a:br>
              <a:rPr lang="en-US" dirty="0" smtClean="0"/>
            </a:br>
            <a:endParaRPr lang="en-US" dirty="0" smtClean="0"/>
          </a:p>
          <a:p>
            <a:pPr>
              <a:buFont typeface="Arial"/>
              <a:buChar char="•"/>
            </a:pPr>
            <a:endParaRPr lang="en-US" dirty="0"/>
          </a:p>
          <a:p>
            <a:pPr>
              <a:buFont typeface="Arial"/>
              <a:buChar char="•"/>
            </a:pPr>
            <a:endParaRPr lang="en-US" dirty="0"/>
          </a:p>
        </p:txBody>
      </p:sp>
    </p:spTree>
    <p:extLst>
      <p:ext uri="{BB962C8B-B14F-4D97-AF65-F5344CB8AC3E}">
        <p14:creationId xmlns:p14="http://schemas.microsoft.com/office/powerpoint/2010/main" val="142578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Note on </a:t>
            </a:r>
            <a:r>
              <a:rPr lang="en-US" dirty="0" err="1" smtClean="0"/>
              <a:t>STorytelling</a:t>
            </a:r>
            <a:endParaRPr lang="en-US" dirty="0"/>
          </a:p>
        </p:txBody>
      </p:sp>
      <p:sp>
        <p:nvSpPr>
          <p:cNvPr id="3" name="Content Placeholder 2"/>
          <p:cNvSpPr>
            <a:spLocks noGrp="1"/>
          </p:cNvSpPr>
          <p:nvPr>
            <p:ph idx="1"/>
          </p:nvPr>
        </p:nvSpPr>
        <p:spPr/>
        <p:txBody>
          <a:bodyPr/>
          <a:lstStyle/>
          <a:p>
            <a:pPr>
              <a:buFont typeface="Arial"/>
              <a:buChar char="•"/>
            </a:pPr>
            <a:r>
              <a:rPr lang="en-US" dirty="0" smtClean="0"/>
              <a:t>Consider “zooming in” at some point to a particular scene with descriptive details and actual dialogue (</a:t>
            </a:r>
            <a:r>
              <a:rPr lang="en-US" i="1" dirty="0" smtClean="0"/>
              <a:t>in media res</a:t>
            </a:r>
            <a:r>
              <a:rPr lang="en-US" dirty="0" smtClean="0"/>
              <a:t>) </a:t>
            </a:r>
          </a:p>
          <a:p>
            <a:pPr>
              <a:buFont typeface="Arial"/>
              <a:buChar char="•"/>
            </a:pPr>
            <a:r>
              <a:rPr lang="en-US" dirty="0" smtClean="0"/>
              <a:t>Compare or contrast two brief vignettes – the “meaning” lies in the space between</a:t>
            </a:r>
          </a:p>
          <a:p>
            <a:pPr>
              <a:buFont typeface="Arial"/>
              <a:buChar char="•"/>
            </a:pPr>
            <a:r>
              <a:rPr lang="en-US" dirty="0" smtClean="0"/>
              <a:t>Give the audience a hint of where you’re going </a:t>
            </a:r>
          </a:p>
          <a:p>
            <a:pPr>
              <a:buFont typeface="Arial"/>
              <a:buChar char="•"/>
            </a:pPr>
            <a:r>
              <a:rPr lang="en-US" dirty="0" smtClean="0"/>
              <a:t>Intersperse narrative and analysis </a:t>
            </a:r>
          </a:p>
          <a:p>
            <a:pPr>
              <a:buFont typeface="Arial"/>
              <a:buChar char="•"/>
            </a:pPr>
            <a:r>
              <a:rPr lang="en-US" dirty="0" smtClean="0"/>
              <a:t>Include your own reaction to the story </a:t>
            </a:r>
          </a:p>
          <a:p>
            <a:pPr>
              <a:buFont typeface="Arial"/>
              <a:buChar char="•"/>
            </a:pPr>
            <a:r>
              <a:rPr lang="en-US" dirty="0" smtClean="0"/>
              <a:t>Involve the audience in the story somehow </a:t>
            </a:r>
            <a:endParaRPr lang="en-US" dirty="0"/>
          </a:p>
        </p:txBody>
      </p:sp>
    </p:spTree>
    <p:extLst>
      <p:ext uri="{BB962C8B-B14F-4D97-AF65-F5344CB8AC3E}">
        <p14:creationId xmlns:p14="http://schemas.microsoft.com/office/powerpoint/2010/main" val="28752111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BODY 	</a:t>
            </a:r>
            <a:endParaRPr lang="en-US" dirty="0"/>
          </a:p>
        </p:txBody>
      </p:sp>
      <p:sp>
        <p:nvSpPr>
          <p:cNvPr id="3" name="Content Placeholder 2"/>
          <p:cNvSpPr>
            <a:spLocks noGrp="1"/>
          </p:cNvSpPr>
          <p:nvPr>
            <p:ph idx="1"/>
          </p:nvPr>
        </p:nvSpPr>
        <p:spPr/>
        <p:txBody>
          <a:bodyPr/>
          <a:lstStyle/>
          <a:p>
            <a:pPr>
              <a:buFont typeface="Arial"/>
              <a:buChar char="•"/>
            </a:pPr>
            <a:r>
              <a:rPr lang="en-US" dirty="0" smtClean="0"/>
              <a:t>Specific examples to support your main points </a:t>
            </a:r>
            <a:br>
              <a:rPr lang="en-US" dirty="0" smtClean="0"/>
            </a:br>
            <a:endParaRPr lang="en-US" dirty="0" smtClean="0"/>
          </a:p>
          <a:p>
            <a:pPr>
              <a:buFont typeface="Arial"/>
              <a:buChar char="•"/>
            </a:pPr>
            <a:r>
              <a:rPr lang="en-US" dirty="0"/>
              <a:t>Pre-empt objections to your positions by addressing the counter-arguments </a:t>
            </a:r>
            <a:r>
              <a:rPr lang="en-US" dirty="0" smtClean="0"/>
              <a:t/>
            </a:r>
            <a:br>
              <a:rPr lang="en-US" dirty="0" smtClean="0"/>
            </a:br>
            <a:endParaRPr lang="en-US" dirty="0" smtClean="0"/>
          </a:p>
          <a:p>
            <a:pPr>
              <a:buFont typeface="Arial"/>
              <a:buChar char="•"/>
            </a:pPr>
            <a:r>
              <a:rPr lang="en-US" dirty="0"/>
              <a:t>Always be lively and conversational rather than dry </a:t>
            </a:r>
            <a:r>
              <a:rPr lang="en-US" dirty="0" smtClean="0"/>
              <a:t/>
            </a:r>
            <a:br>
              <a:rPr lang="en-US" dirty="0" smtClean="0"/>
            </a:br>
            <a:endParaRPr lang="en-US" dirty="0" smtClean="0"/>
          </a:p>
          <a:p>
            <a:pPr>
              <a:buFont typeface="Arial"/>
              <a:buChar char="•"/>
            </a:pPr>
            <a:r>
              <a:rPr lang="en-US" dirty="0"/>
              <a:t>Consider using dramatic repetition to drive home your key points </a:t>
            </a:r>
            <a:r>
              <a:rPr lang="en-US" dirty="0" smtClean="0"/>
              <a:t/>
            </a:r>
            <a:br>
              <a:rPr lang="en-US" dirty="0" smtClean="0"/>
            </a:br>
            <a:endParaRPr lang="en-US" dirty="0" smtClean="0"/>
          </a:p>
          <a:p>
            <a:pPr>
              <a:buFont typeface="Arial"/>
              <a:buChar char="•"/>
            </a:pPr>
            <a:r>
              <a:rPr lang="en-US" dirty="0" smtClean="0"/>
              <a:t>Simple, clear, and </a:t>
            </a:r>
            <a:r>
              <a:rPr lang="en-US" i="1" dirty="0" smtClean="0"/>
              <a:t>active </a:t>
            </a:r>
            <a:r>
              <a:rPr lang="en-US" dirty="0" smtClean="0"/>
              <a:t>language </a:t>
            </a:r>
            <a:endParaRPr lang="en-US" dirty="0"/>
          </a:p>
          <a:p>
            <a:pPr>
              <a:buFont typeface="Arial"/>
              <a:buChar char="•"/>
            </a:pPr>
            <a:endParaRPr lang="en-US" dirty="0"/>
          </a:p>
          <a:p>
            <a:pPr>
              <a:buFont typeface="Arial"/>
              <a:buChar char="•"/>
            </a:pPr>
            <a:endParaRPr lang="en-US" dirty="0"/>
          </a:p>
          <a:p>
            <a:pPr>
              <a:buFont typeface="Arial"/>
              <a:buChar char="•"/>
            </a:pPr>
            <a:endParaRPr lang="en-US" dirty="0"/>
          </a:p>
        </p:txBody>
      </p:sp>
    </p:spTree>
    <p:extLst>
      <p:ext uri="{BB962C8B-B14F-4D97-AF65-F5344CB8AC3E}">
        <p14:creationId xmlns:p14="http://schemas.microsoft.com/office/powerpoint/2010/main" val="7392162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CLOSING 	</a:t>
            </a:r>
            <a:endParaRPr lang="en-US" dirty="0"/>
          </a:p>
        </p:txBody>
      </p:sp>
      <p:sp>
        <p:nvSpPr>
          <p:cNvPr id="3" name="Content Placeholder 2"/>
          <p:cNvSpPr>
            <a:spLocks noGrp="1"/>
          </p:cNvSpPr>
          <p:nvPr>
            <p:ph idx="1"/>
          </p:nvPr>
        </p:nvSpPr>
        <p:spPr/>
        <p:txBody>
          <a:bodyPr/>
          <a:lstStyle/>
          <a:p>
            <a:pPr>
              <a:buFont typeface="Arial"/>
              <a:buChar char="•"/>
            </a:pPr>
            <a:r>
              <a:rPr lang="en-US" dirty="0" smtClean="0"/>
              <a:t>Must have a call to action – be specific </a:t>
            </a:r>
            <a:br>
              <a:rPr lang="en-US" dirty="0" smtClean="0"/>
            </a:br>
            <a:endParaRPr lang="en-US" dirty="0" smtClean="0"/>
          </a:p>
          <a:p>
            <a:pPr>
              <a:buFont typeface="Arial"/>
              <a:buChar char="•"/>
            </a:pPr>
            <a:r>
              <a:rPr lang="en-US" dirty="0" smtClean="0"/>
              <a:t>Reiterate your main themes </a:t>
            </a:r>
            <a:br>
              <a:rPr lang="en-US" dirty="0" smtClean="0"/>
            </a:br>
            <a:endParaRPr lang="en-US" dirty="0" smtClean="0"/>
          </a:p>
          <a:p>
            <a:pPr>
              <a:buFont typeface="Arial"/>
              <a:buChar char="•"/>
            </a:pPr>
            <a:r>
              <a:rPr lang="en-US" dirty="0" smtClean="0"/>
              <a:t>End with a flourish – maybe weave in the story from the beginning </a:t>
            </a:r>
            <a:endParaRPr lang="en-US" dirty="0"/>
          </a:p>
          <a:p>
            <a:pPr>
              <a:buFont typeface="Arial"/>
              <a:buChar char="•"/>
            </a:pPr>
            <a:endParaRPr lang="en-US" dirty="0"/>
          </a:p>
          <a:p>
            <a:pPr>
              <a:buFont typeface="Arial"/>
              <a:buChar char="•"/>
            </a:pPr>
            <a:endParaRPr lang="en-US" dirty="0"/>
          </a:p>
          <a:p>
            <a:pPr>
              <a:buFont typeface="Arial"/>
              <a:buChar char="•"/>
            </a:pPr>
            <a:endParaRPr lang="en-US" dirty="0"/>
          </a:p>
        </p:txBody>
      </p:sp>
    </p:spTree>
    <p:extLst>
      <p:ext uri="{BB962C8B-B14F-4D97-AF65-F5344CB8AC3E}">
        <p14:creationId xmlns:p14="http://schemas.microsoft.com/office/powerpoint/2010/main" val="2072661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plan </a:t>
            </a:r>
            <a:endParaRPr lang="en-US" dirty="0"/>
          </a:p>
        </p:txBody>
      </p:sp>
      <p:sp>
        <p:nvSpPr>
          <p:cNvPr id="3" name="Content Placeholder 2"/>
          <p:cNvSpPr>
            <a:spLocks noGrp="1"/>
          </p:cNvSpPr>
          <p:nvPr>
            <p:ph idx="1"/>
          </p:nvPr>
        </p:nvSpPr>
        <p:spPr/>
        <p:txBody>
          <a:bodyPr/>
          <a:lstStyle/>
          <a:p>
            <a:pPr marL="285750" indent="-285750">
              <a:buFont typeface="Arial"/>
              <a:buChar char="•"/>
            </a:pPr>
            <a:r>
              <a:rPr lang="en-US" dirty="0" smtClean="0"/>
              <a:t>Introductions (~10 minutes) </a:t>
            </a:r>
            <a:br>
              <a:rPr lang="en-US" dirty="0" smtClean="0"/>
            </a:br>
            <a:endParaRPr lang="en-US" dirty="0" smtClean="0"/>
          </a:p>
          <a:p>
            <a:pPr marL="285750" indent="-285750">
              <a:buFont typeface="Arial"/>
              <a:buChar char="•"/>
            </a:pPr>
            <a:r>
              <a:rPr lang="en-US" dirty="0" smtClean="0"/>
              <a:t>Non-verbal communication (~30 minutes) </a:t>
            </a:r>
            <a:br>
              <a:rPr lang="en-US" dirty="0" smtClean="0"/>
            </a:br>
            <a:endParaRPr lang="en-US" dirty="0" smtClean="0"/>
          </a:p>
          <a:p>
            <a:pPr marL="285750" indent="-285750">
              <a:buFont typeface="Arial"/>
              <a:buChar char="•"/>
            </a:pPr>
            <a:r>
              <a:rPr lang="en-US" dirty="0" smtClean="0"/>
              <a:t>Crafting a speech to persuade (~20 minutes)</a:t>
            </a:r>
            <a:endParaRPr lang="en-US" dirty="0"/>
          </a:p>
          <a:p>
            <a:pPr marL="285750" indent="-285750">
              <a:buFont typeface="Arial"/>
              <a:buChar char="•"/>
            </a:pPr>
            <a:endParaRPr lang="en-US" dirty="0"/>
          </a:p>
        </p:txBody>
      </p:sp>
    </p:spTree>
    <p:extLst>
      <p:ext uri="{BB962C8B-B14F-4D97-AF65-F5344CB8AC3E}">
        <p14:creationId xmlns:p14="http://schemas.microsoft.com/office/powerpoint/2010/main" val="3457086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LOGOS: Content and Structure</a:t>
            </a:r>
            <a:endParaRPr lang="en-US" dirty="0"/>
          </a:p>
        </p:txBody>
      </p:sp>
      <p:sp>
        <p:nvSpPr>
          <p:cNvPr id="3" name="Content Placeholder 2"/>
          <p:cNvSpPr>
            <a:spLocks noGrp="1"/>
          </p:cNvSpPr>
          <p:nvPr>
            <p:ph idx="1"/>
          </p:nvPr>
        </p:nvSpPr>
        <p:spPr/>
        <p:txBody>
          <a:bodyPr/>
          <a:lstStyle/>
          <a:p>
            <a:pPr>
              <a:buFont typeface="Arial"/>
              <a:buChar char="•"/>
            </a:pPr>
            <a:r>
              <a:rPr lang="en-US" dirty="0" smtClean="0"/>
              <a:t>Keep it simple, structured, and easy to remember </a:t>
            </a:r>
            <a:br>
              <a:rPr lang="en-US" dirty="0" smtClean="0"/>
            </a:br>
            <a:endParaRPr lang="en-US" dirty="0" smtClean="0"/>
          </a:p>
          <a:p>
            <a:pPr>
              <a:buFont typeface="Arial"/>
              <a:buChar char="•"/>
            </a:pPr>
            <a:r>
              <a:rPr lang="en-US" dirty="0" smtClean="0"/>
              <a:t>Pre-empt objections and counter-arguments</a:t>
            </a:r>
            <a:br>
              <a:rPr lang="en-US" dirty="0" smtClean="0"/>
            </a:br>
            <a:endParaRPr lang="en-US" dirty="0" smtClean="0"/>
          </a:p>
          <a:p>
            <a:pPr>
              <a:buFont typeface="Arial"/>
              <a:buChar char="•"/>
            </a:pPr>
            <a:r>
              <a:rPr lang="en-US" dirty="0" smtClean="0"/>
              <a:t>Establish common ground </a:t>
            </a:r>
          </a:p>
        </p:txBody>
      </p:sp>
    </p:spTree>
    <p:extLst>
      <p:ext uri="{BB962C8B-B14F-4D97-AF65-F5344CB8AC3E}">
        <p14:creationId xmlns:p14="http://schemas.microsoft.com/office/powerpoint/2010/main" val="26939250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PATHOS	</a:t>
            </a:r>
            <a:endParaRPr lang="en-US" dirty="0"/>
          </a:p>
        </p:txBody>
      </p:sp>
      <p:sp>
        <p:nvSpPr>
          <p:cNvPr id="3" name="Content Placeholder 2"/>
          <p:cNvSpPr>
            <a:spLocks noGrp="1"/>
          </p:cNvSpPr>
          <p:nvPr>
            <p:ph idx="1"/>
          </p:nvPr>
        </p:nvSpPr>
        <p:spPr/>
        <p:txBody>
          <a:bodyPr/>
          <a:lstStyle/>
          <a:p>
            <a:pPr>
              <a:buFont typeface="Arial"/>
              <a:buChar char="•"/>
            </a:pPr>
            <a:r>
              <a:rPr lang="en-US" dirty="0" smtClean="0"/>
              <a:t>Acknowledge your audience’s values and feelings</a:t>
            </a:r>
          </a:p>
          <a:p>
            <a:pPr>
              <a:buFont typeface="Arial"/>
              <a:buChar char="•"/>
            </a:pPr>
            <a:r>
              <a:rPr lang="en-US" dirty="0" smtClean="0"/>
              <a:t>Share your own feelings and reactions</a:t>
            </a:r>
          </a:p>
          <a:p>
            <a:pPr>
              <a:buFont typeface="Arial"/>
              <a:buChar char="•"/>
            </a:pPr>
            <a:r>
              <a:rPr lang="en-US" dirty="0" smtClean="0"/>
              <a:t>Use striking facts, statistics, and contrasts</a:t>
            </a:r>
          </a:p>
          <a:p>
            <a:pPr>
              <a:buFont typeface="Arial"/>
              <a:buChar char="•"/>
            </a:pPr>
            <a:r>
              <a:rPr lang="en-US" dirty="0" smtClean="0"/>
              <a:t>Be personal</a:t>
            </a:r>
          </a:p>
          <a:p>
            <a:pPr>
              <a:buFont typeface="Arial"/>
              <a:buChar char="•"/>
            </a:pPr>
            <a:r>
              <a:rPr lang="en-US" dirty="0" smtClean="0"/>
              <a:t>Be visual</a:t>
            </a:r>
          </a:p>
          <a:p>
            <a:pPr>
              <a:buFont typeface="Arial"/>
              <a:buChar char="•"/>
            </a:pPr>
            <a:r>
              <a:rPr lang="en-US" dirty="0" smtClean="0"/>
              <a:t>Tell stories </a:t>
            </a:r>
            <a:endParaRPr lang="en-US" dirty="0"/>
          </a:p>
        </p:txBody>
      </p:sp>
    </p:spTree>
    <p:extLst>
      <p:ext uri="{BB962C8B-B14F-4D97-AF65-F5344CB8AC3E}">
        <p14:creationId xmlns:p14="http://schemas.microsoft.com/office/powerpoint/2010/main" val="1425785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ETHOS</a:t>
            </a:r>
            <a:endParaRPr lang="en-US" dirty="0"/>
          </a:p>
        </p:txBody>
      </p:sp>
      <p:sp>
        <p:nvSpPr>
          <p:cNvPr id="3" name="Content Placeholder 2"/>
          <p:cNvSpPr>
            <a:spLocks noGrp="1"/>
          </p:cNvSpPr>
          <p:nvPr>
            <p:ph idx="1"/>
          </p:nvPr>
        </p:nvSpPr>
        <p:spPr/>
        <p:txBody>
          <a:bodyPr/>
          <a:lstStyle/>
          <a:p>
            <a:pPr>
              <a:buFont typeface="Arial"/>
              <a:buChar char="•"/>
            </a:pPr>
            <a:r>
              <a:rPr lang="en-US" dirty="0" smtClean="0"/>
              <a:t>Show that you care</a:t>
            </a:r>
          </a:p>
          <a:p>
            <a:pPr>
              <a:buFont typeface="Arial"/>
              <a:buChar char="•"/>
            </a:pPr>
            <a:r>
              <a:rPr lang="en-US" dirty="0" smtClean="0"/>
              <a:t>Talk from your own values and experience</a:t>
            </a:r>
          </a:p>
          <a:p>
            <a:pPr>
              <a:buFont typeface="Arial"/>
              <a:buChar char="•"/>
            </a:pPr>
            <a:r>
              <a:rPr lang="en-US" dirty="0" smtClean="0"/>
              <a:t>Acknowledge the color of your lens </a:t>
            </a:r>
          </a:p>
          <a:p>
            <a:pPr>
              <a:buFont typeface="Arial"/>
              <a:buChar char="•"/>
            </a:pPr>
            <a:r>
              <a:rPr lang="en-US" dirty="0" smtClean="0"/>
              <a:t>Refer to people they know and trust</a:t>
            </a:r>
          </a:p>
          <a:p>
            <a:pPr>
              <a:buFont typeface="Arial"/>
              <a:buChar char="•"/>
            </a:pPr>
            <a:r>
              <a:rPr lang="en-US" dirty="0" smtClean="0"/>
              <a:t>Be real and interactive, not a talking head </a:t>
            </a:r>
            <a:endParaRPr lang="en-US" dirty="0"/>
          </a:p>
        </p:txBody>
      </p:sp>
    </p:spTree>
    <p:extLst>
      <p:ext uri="{BB962C8B-B14F-4D97-AF65-F5344CB8AC3E}">
        <p14:creationId xmlns:p14="http://schemas.microsoft.com/office/powerpoint/2010/main" val="1425785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Advocating a controversial position 	</a:t>
            </a:r>
            <a:endParaRPr lang="en-US" dirty="0"/>
          </a:p>
        </p:txBody>
      </p:sp>
      <p:sp>
        <p:nvSpPr>
          <p:cNvPr id="3" name="Content Placeholder 2"/>
          <p:cNvSpPr>
            <a:spLocks noGrp="1"/>
          </p:cNvSpPr>
          <p:nvPr>
            <p:ph idx="1"/>
          </p:nvPr>
        </p:nvSpPr>
        <p:spPr/>
        <p:txBody>
          <a:bodyPr/>
          <a:lstStyle/>
          <a:p>
            <a:pPr>
              <a:buFont typeface="Arial"/>
              <a:buChar char="•"/>
            </a:pPr>
            <a:r>
              <a:rPr lang="en-US" dirty="0" smtClean="0"/>
              <a:t>No one likes the person who knows it all </a:t>
            </a:r>
            <a:br>
              <a:rPr lang="en-US" dirty="0" smtClean="0"/>
            </a:br>
            <a:endParaRPr lang="en-US" dirty="0" smtClean="0"/>
          </a:p>
          <a:p>
            <a:pPr>
              <a:buFont typeface="Arial"/>
              <a:buChar char="•"/>
            </a:pPr>
            <a:r>
              <a:rPr lang="en-US" dirty="0" smtClean="0"/>
              <a:t>Take the risk of personalizing your position – how did you get here?</a:t>
            </a:r>
            <a:r>
              <a:rPr lang="en-US" dirty="0"/>
              <a:t> </a:t>
            </a:r>
            <a:r>
              <a:rPr lang="en-US" dirty="0" smtClean="0"/>
              <a:t>Why does this issue engage you more than others? </a:t>
            </a:r>
            <a:br>
              <a:rPr lang="en-US" dirty="0" smtClean="0"/>
            </a:br>
            <a:r>
              <a:rPr lang="en-US" dirty="0" smtClean="0"/>
              <a:t> </a:t>
            </a:r>
          </a:p>
          <a:p>
            <a:pPr>
              <a:buFont typeface="Arial"/>
              <a:buChar char="•"/>
            </a:pPr>
            <a:r>
              <a:rPr lang="en-US" dirty="0" smtClean="0"/>
              <a:t>Show respect for the other side </a:t>
            </a:r>
            <a:br>
              <a:rPr lang="en-US" dirty="0" smtClean="0"/>
            </a:br>
            <a:endParaRPr lang="en-US" dirty="0" smtClean="0"/>
          </a:p>
          <a:p>
            <a:pPr>
              <a:buFont typeface="Arial"/>
              <a:buChar char="•"/>
            </a:pPr>
            <a:r>
              <a:rPr lang="en-US" dirty="0" smtClean="0"/>
              <a:t>Be confident, but admit that you don’t have all the answers</a:t>
            </a:r>
          </a:p>
        </p:txBody>
      </p:sp>
    </p:spTree>
    <p:extLst>
      <p:ext uri="{BB962C8B-B14F-4D97-AF65-F5344CB8AC3E}">
        <p14:creationId xmlns:p14="http://schemas.microsoft.com/office/powerpoint/2010/main" val="41532626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Answering hostile questions </a:t>
            </a:r>
            <a:endParaRPr lang="en-US" dirty="0"/>
          </a:p>
        </p:txBody>
      </p:sp>
      <p:sp>
        <p:nvSpPr>
          <p:cNvPr id="3" name="Content Placeholder 2"/>
          <p:cNvSpPr>
            <a:spLocks noGrp="1"/>
          </p:cNvSpPr>
          <p:nvPr>
            <p:ph idx="1"/>
          </p:nvPr>
        </p:nvSpPr>
        <p:spPr/>
        <p:txBody>
          <a:bodyPr/>
          <a:lstStyle/>
          <a:p>
            <a:pPr>
              <a:buFont typeface="Arial"/>
              <a:buChar char="•"/>
            </a:pPr>
            <a:r>
              <a:rPr lang="en-US" dirty="0" smtClean="0"/>
              <a:t>Prepare yourself</a:t>
            </a:r>
          </a:p>
          <a:p>
            <a:pPr>
              <a:buFont typeface="Arial"/>
              <a:buChar char="•"/>
            </a:pPr>
            <a:r>
              <a:rPr lang="en-US" dirty="0" smtClean="0"/>
              <a:t>Acknowledge the validity of the question if it’s not hostile </a:t>
            </a:r>
          </a:p>
          <a:p>
            <a:pPr>
              <a:buFont typeface="Arial"/>
              <a:buChar char="•"/>
            </a:pPr>
            <a:r>
              <a:rPr lang="en-US" dirty="0" smtClean="0"/>
              <a:t>If it’s hostile and false, deny it forcibly and move on </a:t>
            </a:r>
          </a:p>
          <a:p>
            <a:pPr>
              <a:buFont typeface="Arial"/>
              <a:buChar char="•"/>
            </a:pPr>
            <a:r>
              <a:rPr lang="en-US" dirty="0" smtClean="0"/>
              <a:t>Do not get trapped in a heated argument </a:t>
            </a:r>
          </a:p>
          <a:p>
            <a:pPr>
              <a:buFont typeface="Arial"/>
              <a:buChar char="•"/>
            </a:pPr>
            <a:r>
              <a:rPr lang="en-US" dirty="0" smtClean="0"/>
              <a:t>Respond to hostility with non-defensive expressions and gestures </a:t>
            </a:r>
            <a:endParaRPr lang="en-US" dirty="0"/>
          </a:p>
        </p:txBody>
      </p:sp>
    </p:spTree>
    <p:extLst>
      <p:ext uri="{BB962C8B-B14F-4D97-AF65-F5344CB8AC3E}">
        <p14:creationId xmlns:p14="http://schemas.microsoft.com/office/powerpoint/2010/main" val="5533475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AVOID DEATH By </a:t>
            </a:r>
            <a:r>
              <a:rPr lang="en-US" dirty="0" err="1" smtClean="0"/>
              <a:t>powerpoint</a:t>
            </a:r>
            <a:r>
              <a:rPr lang="en-US" dirty="0" smtClean="0"/>
              <a:t>! </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410476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Fear of public speaking is real </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4192668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INTRODUCTIONS</a:t>
            </a:r>
            <a:endParaRPr lang="en-US" dirty="0"/>
          </a:p>
        </p:txBody>
      </p:sp>
      <p:sp>
        <p:nvSpPr>
          <p:cNvPr id="3" name="Content Placeholder 2"/>
          <p:cNvSpPr>
            <a:spLocks noGrp="1"/>
          </p:cNvSpPr>
          <p:nvPr>
            <p:ph idx="1"/>
          </p:nvPr>
        </p:nvSpPr>
        <p:spPr/>
        <p:txBody>
          <a:bodyPr/>
          <a:lstStyle/>
          <a:p>
            <a:pPr marL="285750" indent="-285750">
              <a:buFont typeface="Arial"/>
              <a:buChar char="•"/>
            </a:pPr>
            <a:r>
              <a:rPr lang="en-US" dirty="0" smtClean="0"/>
              <a:t>Who are you? </a:t>
            </a:r>
            <a:br>
              <a:rPr lang="en-US" dirty="0" smtClean="0"/>
            </a:br>
            <a:endParaRPr lang="en-US" dirty="0" smtClean="0"/>
          </a:p>
          <a:p>
            <a:pPr marL="285750" indent="-285750">
              <a:buFont typeface="Arial"/>
              <a:buChar char="•"/>
            </a:pPr>
            <a:r>
              <a:rPr lang="en-US" dirty="0"/>
              <a:t>How can you improve as a public speaker? </a:t>
            </a:r>
            <a:endParaRPr lang="en-US" dirty="0" smtClean="0"/>
          </a:p>
          <a:p>
            <a:pPr marL="285750" indent="-285750">
              <a:buFont typeface="Arial"/>
              <a:buChar char="•"/>
            </a:pPr>
            <a:endParaRPr lang="en-US" dirty="0"/>
          </a:p>
          <a:p>
            <a:pPr marL="285750" indent="-285750">
              <a:buFont typeface="Arial"/>
              <a:buChar char="•"/>
            </a:pPr>
            <a:r>
              <a:rPr lang="en-US" dirty="0" smtClean="0"/>
              <a:t>What do you want to get out of this? </a:t>
            </a:r>
          </a:p>
          <a:p>
            <a:pPr marL="0" indent="0"/>
            <a:endParaRPr lang="en-US" dirty="0"/>
          </a:p>
          <a:p>
            <a:pPr marL="285750" indent="-285750">
              <a:buFont typeface="Arial"/>
              <a:buChar char="•"/>
            </a:pPr>
            <a:endParaRPr lang="en-US" dirty="0"/>
          </a:p>
        </p:txBody>
      </p:sp>
    </p:spTree>
    <p:extLst>
      <p:ext uri="{BB962C8B-B14F-4D97-AF65-F5344CB8AC3E}">
        <p14:creationId xmlns:p14="http://schemas.microsoft.com/office/powerpoint/2010/main" val="2271196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note on giving feedback </a:t>
            </a:r>
            <a:endParaRPr lang="en-US" dirty="0"/>
          </a:p>
        </p:txBody>
      </p:sp>
      <p:sp>
        <p:nvSpPr>
          <p:cNvPr id="3" name="Content Placeholder 2"/>
          <p:cNvSpPr>
            <a:spLocks noGrp="1"/>
          </p:cNvSpPr>
          <p:nvPr>
            <p:ph idx="1"/>
          </p:nvPr>
        </p:nvSpPr>
        <p:spPr/>
        <p:txBody>
          <a:bodyPr/>
          <a:lstStyle/>
          <a:p>
            <a:pPr marL="0" indent="0"/>
            <a:endParaRPr lang="en-US" dirty="0" smtClean="0"/>
          </a:p>
        </p:txBody>
      </p:sp>
    </p:spTree>
    <p:extLst>
      <p:ext uri="{BB962C8B-B14F-4D97-AF65-F5344CB8AC3E}">
        <p14:creationId xmlns:p14="http://schemas.microsoft.com/office/powerpoint/2010/main" val="1508157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hat Not to Do in a Speec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278583"/>
            <a:ext cx="6096000" cy="4572000"/>
          </a:xfrm>
          <a:prstGeom prst="rect">
            <a:avLst/>
          </a:prstGeom>
        </p:spPr>
      </p:pic>
    </p:spTree>
    <p:extLst>
      <p:ext uri="{BB962C8B-B14F-4D97-AF65-F5344CB8AC3E}">
        <p14:creationId xmlns:p14="http://schemas.microsoft.com/office/powerpoint/2010/main" val="345708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being authentic </a:t>
            </a:r>
            <a:endParaRPr lang="en-US" dirty="0"/>
          </a:p>
        </p:txBody>
      </p:sp>
      <p:sp>
        <p:nvSpPr>
          <p:cNvPr id="3" name="Content Placeholder 2"/>
          <p:cNvSpPr>
            <a:spLocks noGrp="1"/>
          </p:cNvSpPr>
          <p:nvPr>
            <p:ph idx="1"/>
          </p:nvPr>
        </p:nvSpPr>
        <p:spPr/>
        <p:txBody>
          <a:bodyPr/>
          <a:lstStyle/>
          <a:p>
            <a:pPr marL="285750" indent="-285750">
              <a:buFont typeface="Arial"/>
              <a:buChar char="•"/>
            </a:pPr>
            <a:r>
              <a:rPr lang="en-US" dirty="0" smtClean="0"/>
              <a:t>Be spontaneous and </a:t>
            </a:r>
            <a:r>
              <a:rPr lang="en-US" i="1" dirty="0" smtClean="0"/>
              <a:t>show your enthusiasm</a:t>
            </a:r>
            <a:endParaRPr lang="en-US" dirty="0"/>
          </a:p>
          <a:p>
            <a:pPr marL="285750" indent="-285750">
              <a:buFont typeface="Arial"/>
              <a:buChar char="•"/>
            </a:pPr>
            <a:endParaRPr lang="en-US" dirty="0"/>
          </a:p>
        </p:txBody>
      </p:sp>
    </p:spTree>
    <p:extLst>
      <p:ext uri="{BB962C8B-B14F-4D97-AF65-F5344CB8AC3E}">
        <p14:creationId xmlns:p14="http://schemas.microsoft.com/office/powerpoint/2010/main" val="3457086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Overcoming fear </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029037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734868"/>
          </a:xfrm>
        </p:spPr>
        <p:txBody>
          <a:bodyPr/>
          <a:lstStyle/>
          <a:p>
            <a:r>
              <a:rPr lang="en-US" dirty="0" smtClean="0"/>
              <a:t>Before the speech – stretching and breathing! </a:t>
            </a:r>
            <a:endParaRPr lang="en-US" dirty="0"/>
          </a:p>
        </p:txBody>
      </p:sp>
      <p:sp>
        <p:nvSpPr>
          <p:cNvPr id="3" name="Content Placeholder 2"/>
          <p:cNvSpPr>
            <a:spLocks noGrp="1"/>
          </p:cNvSpPr>
          <p:nvPr>
            <p:ph idx="1"/>
          </p:nvPr>
        </p:nvSpPr>
        <p:spPr/>
        <p:txBody>
          <a:bodyPr>
            <a:normAutofit fontScale="92500" lnSpcReduction="10000"/>
          </a:bodyPr>
          <a:lstStyle/>
          <a:p>
            <a:pPr marL="0" indent="0"/>
            <a:endParaRPr lang="en-US" dirty="0"/>
          </a:p>
          <a:p>
            <a:pPr marL="285750" indent="-285750">
              <a:buFont typeface="Arial"/>
              <a:buChar char="•"/>
            </a:pPr>
            <a:r>
              <a:rPr lang="en-US" dirty="0" smtClean="0"/>
              <a:t>STRETCHING</a:t>
            </a:r>
          </a:p>
          <a:p>
            <a:pPr marL="116586" lvl="1" indent="-285750">
              <a:buFont typeface="Arial"/>
              <a:buChar char="•"/>
            </a:pPr>
            <a:r>
              <a:rPr lang="en-US" dirty="0" smtClean="0"/>
              <a:t>Slowly roll shoulders forward and back</a:t>
            </a:r>
          </a:p>
          <a:p>
            <a:pPr marL="116586" lvl="1" indent="-285750">
              <a:buFont typeface="Arial"/>
              <a:buChar char="•"/>
            </a:pPr>
            <a:r>
              <a:rPr lang="en-US" dirty="0" smtClean="0"/>
              <a:t>Shake out hands and feet</a:t>
            </a:r>
          </a:p>
          <a:p>
            <a:pPr marL="116586" lvl="1" indent="-285750">
              <a:buFont typeface="Arial"/>
              <a:buChar char="•"/>
            </a:pPr>
            <a:r>
              <a:rPr lang="en-US" dirty="0" smtClean="0"/>
              <a:t>Relax your face</a:t>
            </a:r>
          </a:p>
          <a:p>
            <a:pPr marL="116586" lvl="1" indent="-285750">
              <a:buFont typeface="Arial"/>
              <a:buChar char="•"/>
            </a:pPr>
            <a:r>
              <a:rPr lang="en-US" dirty="0" smtClean="0"/>
              <a:t>Slowly bend over and let your head and hands hang</a:t>
            </a:r>
          </a:p>
          <a:p>
            <a:pPr marL="116586" lvl="1" indent="-285750">
              <a:buFont typeface="Arial"/>
              <a:buChar char="•"/>
            </a:pPr>
            <a:r>
              <a:rPr lang="en-US" dirty="0" smtClean="0"/>
              <a:t>Slowly roll up, slowly raise your hands to the sky, slowly lower your arms, keeping your rib cage where it is = </a:t>
            </a:r>
            <a:r>
              <a:rPr lang="en-US" i="1" dirty="0" smtClean="0"/>
              <a:t>THIS IS THE CORRECT POSTURE FOR SPEAKING</a:t>
            </a:r>
          </a:p>
          <a:p>
            <a:pPr marL="285750" indent="-285750">
              <a:buFont typeface="Arial"/>
              <a:buChar char="•"/>
            </a:pPr>
            <a:r>
              <a:rPr lang="en-US" dirty="0" smtClean="0"/>
              <a:t>BREATHING</a:t>
            </a:r>
          </a:p>
          <a:p>
            <a:pPr marL="116586" lvl="1" indent="-285750">
              <a:buFont typeface="Arial"/>
              <a:buChar char="•"/>
            </a:pPr>
            <a:r>
              <a:rPr lang="en-US" dirty="0" smtClean="0"/>
              <a:t>Stand tall</a:t>
            </a:r>
          </a:p>
          <a:p>
            <a:pPr marL="116586" lvl="1" indent="-285750">
              <a:buFont typeface="Arial"/>
              <a:buChar char="•"/>
            </a:pPr>
            <a:r>
              <a:rPr lang="en-US" dirty="0" smtClean="0"/>
              <a:t>Place one hand on your chest and hand over your belly button </a:t>
            </a:r>
            <a:r>
              <a:rPr lang="en-US" dirty="0" smtClean="0">
                <a:sym typeface="Wingdings"/>
              </a:rPr>
              <a:t> </a:t>
            </a:r>
            <a:r>
              <a:rPr lang="en-US" dirty="0" smtClean="0"/>
              <a:t>breathe in on a count of 4 – expanding your stomach and keeping your chest still </a:t>
            </a:r>
            <a:r>
              <a:rPr lang="en-US" dirty="0" smtClean="0">
                <a:sym typeface="Wingdings"/>
              </a:rPr>
              <a:t> </a:t>
            </a:r>
            <a:r>
              <a:rPr lang="en-US" dirty="0" smtClean="0"/>
              <a:t>exhale on a count of 4 – relaxing your stomach </a:t>
            </a:r>
          </a:p>
          <a:p>
            <a:pPr marL="116586" lvl="1" indent="-285750">
              <a:buFont typeface="Arial"/>
              <a:buChar char="•"/>
            </a:pPr>
            <a:r>
              <a:rPr lang="en-US" dirty="0" smtClean="0"/>
              <a:t>Keep breathing during your speech, if you ever get stuck, stop and take a breath </a:t>
            </a:r>
          </a:p>
          <a:p>
            <a:pPr marL="116586" lvl="1" indent="-285750">
              <a:buFont typeface="Arial"/>
              <a:buChar char="•"/>
            </a:pPr>
            <a:endParaRPr lang="en-US" dirty="0" smtClean="0"/>
          </a:p>
          <a:p>
            <a:pPr marL="116586" lvl="1" indent="-285750">
              <a:buFont typeface="Arial"/>
              <a:buChar char="•"/>
            </a:pPr>
            <a:endParaRPr lang="en-US" dirty="0" smtClean="0"/>
          </a:p>
          <a:p>
            <a:pPr marL="0" indent="0"/>
            <a:endParaRPr lang="en-US" dirty="0"/>
          </a:p>
        </p:txBody>
      </p:sp>
    </p:spTree>
    <p:extLst>
      <p:ext uri="{BB962C8B-B14F-4D97-AF65-F5344CB8AC3E}">
        <p14:creationId xmlns:p14="http://schemas.microsoft.com/office/powerpoint/2010/main" val="34570865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Angles.thmx</Template>
  <TotalTime>331</TotalTime>
  <Words>1062</Words>
  <Application>Microsoft Office PowerPoint</Application>
  <PresentationFormat>On-screen Show (4:3)</PresentationFormat>
  <Paragraphs>134</Paragraphs>
  <Slides>25</Slides>
  <Notes>11</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Franklin Gothic Book</vt:lpstr>
      <vt:lpstr>Franklin Gothic Medium</vt:lpstr>
      <vt:lpstr>Tunga</vt:lpstr>
      <vt:lpstr>Wingdings</vt:lpstr>
      <vt:lpstr>Angles</vt:lpstr>
      <vt:lpstr>Public Speaking for aCTIVISTS: a primer</vt:lpstr>
      <vt:lpstr>THE plan </vt:lpstr>
      <vt:lpstr>The Fear of public speaking is real </vt:lpstr>
      <vt:lpstr>INTRODUCTIONS</vt:lpstr>
      <vt:lpstr>a note on giving feedback </vt:lpstr>
      <vt:lpstr>PowerPoint Presentation</vt:lpstr>
      <vt:lpstr>being authentic </vt:lpstr>
      <vt:lpstr>Overcoming fear </vt:lpstr>
      <vt:lpstr>Before the speech – stretching and breathing! </vt:lpstr>
      <vt:lpstr>posture</vt:lpstr>
      <vt:lpstr>What to do with those hands </vt:lpstr>
      <vt:lpstr>EYE contact</vt:lpstr>
      <vt:lpstr>Getting rid of Extraneous words</vt:lpstr>
      <vt:lpstr>Persuasive presenting</vt:lpstr>
      <vt:lpstr>FIRST IMPRESSION </vt:lpstr>
      <vt:lpstr>INTRODUCTION </vt:lpstr>
      <vt:lpstr>A Note on STorytelling</vt:lpstr>
      <vt:lpstr>BODY  </vt:lpstr>
      <vt:lpstr>CLOSING  </vt:lpstr>
      <vt:lpstr>LOGOS: Content and Structure</vt:lpstr>
      <vt:lpstr>PATHOS </vt:lpstr>
      <vt:lpstr>ETHOS</vt:lpstr>
      <vt:lpstr>Advocating a controversial position  </vt:lpstr>
      <vt:lpstr>Answering hostile questions </vt:lpstr>
      <vt:lpstr>AVOID DEATH By powerpoint! </vt:lpstr>
    </vt:vector>
  </TitlesOfParts>
  <Company>University of Chicago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Speaking for advocate</dc:title>
  <dc:creator>Scott Goldberg</dc:creator>
  <cp:lastModifiedBy>Emily</cp:lastModifiedBy>
  <cp:revision>16</cp:revision>
  <dcterms:created xsi:type="dcterms:W3CDTF">2014-02-16T18:08:29Z</dcterms:created>
  <dcterms:modified xsi:type="dcterms:W3CDTF">2015-02-13T15:51:30Z</dcterms:modified>
</cp:coreProperties>
</file>