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9.xml" ContentType="application/vnd.openxmlformats-officedocument.drawingml.chart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2.xml" ContentType="application/vnd.openxmlformats-officedocument.drawingml.chart+xml"/>
  <Override PartName="/ppt/theme/themeOverride7.xml" ContentType="application/vnd.openxmlformats-officedocument.themeOverride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8.xml" ContentType="application/vnd.openxmlformats-officedocument.drawingml.chart+xml"/>
  <Override PartName="/ppt/notesSlides/notesSlide2.xml" ContentType="application/vnd.openxmlformats-officedocument.presentationml.notesSlide+xml"/>
  <Override PartName="/ppt/charts/chart2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5.xml" ContentType="application/vnd.openxmlformats-officedocument.drawingml.chart+xml"/>
  <Override PartName="/ppt/theme/themeOverride8.xml" ContentType="application/vnd.openxmlformats-officedocument.themeOverride+xml"/>
  <Override PartName="/ppt/charts/chart3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7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8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9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.xml" ContentType="application/vnd.openxmlformats-officedocument.presentationml.notesSlide+xml"/>
  <Override PartName="/ppt/charts/chart40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41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42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43.xml" ContentType="application/vnd.openxmlformats-officedocument.drawingml.chart+xml"/>
  <Override PartName="/ppt/theme/themeOverride9.xml" ContentType="application/vnd.openxmlformats-officedocument.themeOverride+xml"/>
  <Override PartName="/ppt/charts/chart4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4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9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4.xml" ContentType="application/vnd.openxmlformats-officedocument.presentationml.notesSlide+xml"/>
  <Override PartName="/ppt/charts/chart50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54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55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56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5.xml" ContentType="application/vnd.openxmlformats-officedocument.presentationml.notesSlide+xml"/>
  <Override PartName="/ppt/charts/chart57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58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59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60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61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62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63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64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65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66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67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8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69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70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71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72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73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74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75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76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77.xml" ContentType="application/vnd.openxmlformats-officedocument.drawingml.chart+xml"/>
  <Override PartName="/ppt/theme/themeOverride10.xml" ContentType="application/vnd.openxmlformats-officedocument.themeOverride+xml"/>
  <Override PartName="/ppt/charts/chart7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7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8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8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8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3"/>
  </p:notesMasterIdLst>
  <p:sldIdLst>
    <p:sldId id="1989" r:id="rId2"/>
    <p:sldId id="560" r:id="rId3"/>
    <p:sldId id="1991" r:id="rId4"/>
    <p:sldId id="1992" r:id="rId5"/>
    <p:sldId id="562" r:id="rId6"/>
    <p:sldId id="1995" r:id="rId7"/>
    <p:sldId id="1998" r:id="rId8"/>
    <p:sldId id="1999" r:id="rId9"/>
    <p:sldId id="1914" r:id="rId10"/>
    <p:sldId id="569" r:id="rId11"/>
    <p:sldId id="572" r:id="rId12"/>
    <p:sldId id="1924" r:id="rId13"/>
    <p:sldId id="574" r:id="rId14"/>
    <p:sldId id="576" r:id="rId15"/>
    <p:sldId id="2009" r:id="rId16"/>
    <p:sldId id="383" r:id="rId17"/>
    <p:sldId id="578" r:id="rId18"/>
    <p:sldId id="579" r:id="rId19"/>
    <p:sldId id="1917" r:id="rId20"/>
    <p:sldId id="392" r:id="rId21"/>
    <p:sldId id="582" r:id="rId22"/>
    <p:sldId id="2001" r:id="rId23"/>
    <p:sldId id="583" r:id="rId24"/>
    <p:sldId id="2002" r:id="rId25"/>
    <p:sldId id="585" r:id="rId26"/>
    <p:sldId id="589" r:id="rId27"/>
    <p:sldId id="590" r:id="rId28"/>
    <p:sldId id="591" r:id="rId29"/>
    <p:sldId id="408" r:id="rId30"/>
    <p:sldId id="2003" r:id="rId31"/>
    <p:sldId id="415" r:id="rId32"/>
    <p:sldId id="595" r:id="rId33"/>
    <p:sldId id="596" r:id="rId34"/>
    <p:sldId id="1925" r:id="rId35"/>
    <p:sldId id="418" r:id="rId36"/>
    <p:sldId id="419" r:id="rId37"/>
    <p:sldId id="420" r:id="rId38"/>
    <p:sldId id="599" r:id="rId39"/>
    <p:sldId id="1926" r:id="rId40"/>
    <p:sldId id="600" r:id="rId41"/>
    <p:sldId id="601" r:id="rId42"/>
    <p:sldId id="602" r:id="rId43"/>
    <p:sldId id="1938" r:id="rId44"/>
    <p:sldId id="606" r:id="rId45"/>
    <p:sldId id="607" r:id="rId46"/>
    <p:sldId id="609" r:id="rId47"/>
    <p:sldId id="610" r:id="rId48"/>
    <p:sldId id="611" r:id="rId49"/>
    <p:sldId id="1930" r:id="rId50"/>
    <p:sldId id="616" r:id="rId51"/>
    <p:sldId id="617" r:id="rId52"/>
    <p:sldId id="443" r:id="rId53"/>
    <p:sldId id="620" r:id="rId54"/>
    <p:sldId id="621" r:id="rId55"/>
    <p:sldId id="622" r:id="rId56"/>
    <p:sldId id="623" r:id="rId57"/>
    <p:sldId id="1934" r:id="rId58"/>
    <p:sldId id="1854" r:id="rId59"/>
    <p:sldId id="625" r:id="rId60"/>
    <p:sldId id="627" r:id="rId61"/>
    <p:sldId id="454" r:id="rId62"/>
    <p:sldId id="629" r:id="rId63"/>
    <p:sldId id="630" r:id="rId64"/>
    <p:sldId id="631" r:id="rId65"/>
    <p:sldId id="632" r:id="rId66"/>
    <p:sldId id="1940" r:id="rId67"/>
    <p:sldId id="634" r:id="rId68"/>
    <p:sldId id="466" r:id="rId69"/>
    <p:sldId id="638" r:id="rId70"/>
    <p:sldId id="468" r:id="rId71"/>
    <p:sldId id="1936" r:id="rId72"/>
    <p:sldId id="471" r:id="rId73"/>
    <p:sldId id="640" r:id="rId74"/>
    <p:sldId id="641" r:id="rId75"/>
    <p:sldId id="642" r:id="rId76"/>
    <p:sldId id="643" r:id="rId77"/>
    <p:sldId id="1944" r:id="rId78"/>
    <p:sldId id="1909" r:id="rId79"/>
    <p:sldId id="2005" r:id="rId80"/>
    <p:sldId id="2008" r:id="rId81"/>
    <p:sldId id="651" r:id="rId82"/>
    <p:sldId id="652" r:id="rId83"/>
    <p:sldId id="491" r:id="rId84"/>
    <p:sldId id="2010" r:id="rId85"/>
    <p:sldId id="559" r:id="rId86"/>
    <p:sldId id="1945" r:id="rId87"/>
    <p:sldId id="1946" r:id="rId88"/>
    <p:sldId id="495" r:id="rId89"/>
    <p:sldId id="654" r:id="rId90"/>
    <p:sldId id="2006" r:id="rId91"/>
    <p:sldId id="656" r:id="rId92"/>
    <p:sldId id="657" r:id="rId93"/>
    <p:sldId id="658" r:id="rId94"/>
    <p:sldId id="660" r:id="rId95"/>
    <p:sldId id="661" r:id="rId96"/>
    <p:sldId id="662" r:id="rId97"/>
    <p:sldId id="1980" r:id="rId98"/>
    <p:sldId id="664" r:id="rId99"/>
    <p:sldId id="513" r:id="rId100"/>
    <p:sldId id="670" r:id="rId101"/>
    <p:sldId id="673" r:id="rId102"/>
    <p:sldId id="674" r:id="rId103"/>
    <p:sldId id="675" r:id="rId104"/>
    <p:sldId id="1952" r:id="rId105"/>
    <p:sldId id="524" r:id="rId106"/>
    <p:sldId id="525" r:id="rId107"/>
    <p:sldId id="1884" r:id="rId108"/>
    <p:sldId id="678" r:id="rId109"/>
    <p:sldId id="679" r:id="rId110"/>
    <p:sldId id="682" r:id="rId111"/>
    <p:sldId id="683" r:id="rId112"/>
    <p:sldId id="684" r:id="rId113"/>
    <p:sldId id="685" r:id="rId114"/>
    <p:sldId id="686" r:id="rId115"/>
    <p:sldId id="687" r:id="rId116"/>
    <p:sldId id="1950" r:id="rId117"/>
    <p:sldId id="1951" r:id="rId118"/>
    <p:sldId id="691" r:id="rId119"/>
    <p:sldId id="1957" r:id="rId120"/>
    <p:sldId id="692" r:id="rId121"/>
    <p:sldId id="693" r:id="rId122"/>
    <p:sldId id="694" r:id="rId123"/>
    <p:sldId id="695" r:id="rId124"/>
    <p:sldId id="696" r:id="rId125"/>
    <p:sldId id="697" r:id="rId126"/>
    <p:sldId id="556" r:id="rId127"/>
    <p:sldId id="557" r:id="rId128"/>
    <p:sldId id="1961" r:id="rId129"/>
    <p:sldId id="1962" r:id="rId130"/>
    <p:sldId id="1963" r:id="rId131"/>
    <p:sldId id="1964" r:id="rId1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FF"/>
    <a:srgbClr val="FFFFFF"/>
    <a:srgbClr val="000353"/>
    <a:srgbClr val="0312A8"/>
    <a:srgbClr val="4376FF"/>
    <a:srgbClr val="80B1F7"/>
    <a:srgbClr val="CCCCCC"/>
    <a:srgbClr val="771F28"/>
    <a:srgbClr val="20292D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11"/>
    <p:restoredTop sz="96452"/>
  </p:normalViewPr>
  <p:slideViewPr>
    <p:cSldViewPr snapToGrid="0" snapToObjects="1">
      <p:cViewPr varScale="1">
        <p:scale>
          <a:sx n="47" d="100"/>
          <a:sy n="47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9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6.xlsx"/><Relationship Id="rId1" Type="http://schemas.openxmlformats.org/officeDocument/2006/relationships/themeOverride" Target="../theme/themeOverride10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07138060485103E-2"/>
          <c:y val="5.2916247638498698E-2"/>
          <c:w val="0.87480909409671703"/>
          <c:h val="0.80892470703863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E8-1D41-B191-9A658BAE4286}"/>
              </c:ext>
            </c:extLst>
          </c:dPt>
          <c:dPt>
            <c:idx val="7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E8-1D41-B191-9A658BAE4286}"/>
              </c:ext>
            </c:extLst>
          </c:dPt>
          <c:dPt>
            <c:idx val="7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E8-1D41-B191-9A658BAE4286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E8-1D41-B191-9A658BAE4286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E8-1D41-B191-9A658BAE4286}"/>
              </c:ext>
            </c:extLst>
          </c:dPt>
          <c:dPt>
            <c:idx val="79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E8-1D41-B191-9A658BAE4286}"/>
              </c:ext>
            </c:extLst>
          </c:dPt>
          <c:dPt>
            <c:idx val="8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6E8-1D41-B191-9A658BAE4286}"/>
              </c:ext>
            </c:extLst>
          </c:dPt>
          <c:dPt>
            <c:idx val="8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6E8-1D41-B191-9A658BAE4286}"/>
              </c:ext>
            </c:extLst>
          </c:dPt>
          <c:dPt>
            <c:idx val="8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6E8-1D41-B191-9A658BAE4286}"/>
              </c:ext>
            </c:extLst>
          </c:dPt>
          <c:dPt>
            <c:idx val="8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6E8-1D41-B191-9A658BAE4286}"/>
              </c:ext>
            </c:extLst>
          </c:dPt>
          <c:dPt>
            <c:idx val="8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6E8-1D41-B191-9A658BAE4286}"/>
              </c:ext>
            </c:extLst>
          </c:dPt>
          <c:dPt>
            <c:idx val="8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6E8-1D41-B191-9A658BAE4286}"/>
              </c:ext>
            </c:extLst>
          </c:dPt>
          <c:dPt>
            <c:idx val="8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6E8-1D41-B191-9A658BAE4286}"/>
              </c:ext>
            </c:extLst>
          </c:dPt>
          <c:cat>
            <c:numRef>
              <c:f>Sheet1!$A$2:$A$86</c:f>
              <c:numCache>
                <c:formatCode>0</c:formatCode>
                <c:ptCount val="85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  <c:pt idx="72">
                  <c:v>2012</c:v>
                </c:pt>
                <c:pt idx="73">
                  <c:v>2013</c:v>
                </c:pt>
                <c:pt idx="74">
                  <c:v>2014</c:v>
                </c:pt>
                <c:pt idx="75">
                  <c:v>2015</c:v>
                </c:pt>
                <c:pt idx="76">
                  <c:v>2016</c:v>
                </c:pt>
                <c:pt idx="77">
                  <c:v>2017</c:v>
                </c:pt>
                <c:pt idx="78">
                  <c:v>2018</c:v>
                </c:pt>
                <c:pt idx="79">
                  <c:v>2019</c:v>
                </c:pt>
                <c:pt idx="80">
                  <c:v>2020</c:v>
                </c:pt>
                <c:pt idx="81">
                  <c:v>2021</c:v>
                </c:pt>
                <c:pt idx="82">
                  <c:v>2022</c:v>
                </c:pt>
                <c:pt idx="83">
                  <c:v>2023</c:v>
                </c:pt>
                <c:pt idx="84">
                  <c:v>2024</c:v>
                </c:pt>
              </c:numCache>
            </c:numRef>
          </c:cat>
          <c:val>
            <c:numRef>
              <c:f>Sheet1!$B$2:$B$86</c:f>
              <c:numCache>
                <c:formatCode>General</c:formatCode>
                <c:ptCount val="85"/>
                <c:pt idx="0">
                  <c:v>97.380290000000002</c:v>
                </c:pt>
                <c:pt idx="1">
                  <c:v>94.034970000000001</c:v>
                </c:pt>
                <c:pt idx="2">
                  <c:v>90.771950000000004</c:v>
                </c:pt>
                <c:pt idx="3">
                  <c:v>84.319419999999994</c:v>
                </c:pt>
                <c:pt idx="4">
                  <c:v>79.535510000000002</c:v>
                </c:pt>
                <c:pt idx="5">
                  <c:v>77.927269999999993</c:v>
                </c:pt>
                <c:pt idx="6">
                  <c:v>78.553910000000002</c:v>
                </c:pt>
                <c:pt idx="7">
                  <c:v>73.420770000000005</c:v>
                </c:pt>
                <c:pt idx="8">
                  <c:v>68.680930000000004</c:v>
                </c:pt>
                <c:pt idx="9">
                  <c:v>66.527640000000005</c:v>
                </c:pt>
                <c:pt idx="10">
                  <c:v>60.056350000000002</c:v>
                </c:pt>
                <c:pt idx="11">
                  <c:v>58</c:v>
                </c:pt>
                <c:pt idx="12">
                  <c:v>56</c:v>
                </c:pt>
                <c:pt idx="13">
                  <c:v>54</c:v>
                </c:pt>
                <c:pt idx="14">
                  <c:v>52</c:v>
                </c:pt>
                <c:pt idx="15">
                  <c:v>49.700310000000002</c:v>
                </c:pt>
                <c:pt idx="16">
                  <c:v>49</c:v>
                </c:pt>
                <c:pt idx="17">
                  <c:v>48</c:v>
                </c:pt>
                <c:pt idx="18">
                  <c:v>47</c:v>
                </c:pt>
                <c:pt idx="19">
                  <c:v>46</c:v>
                </c:pt>
                <c:pt idx="20">
                  <c:v>45.399439999999998</c:v>
                </c:pt>
                <c:pt idx="21">
                  <c:v>45.1571</c:v>
                </c:pt>
                <c:pt idx="22">
                  <c:v>44.287309999999998</c:v>
                </c:pt>
                <c:pt idx="23">
                  <c:v>43.239620000000002</c:v>
                </c:pt>
                <c:pt idx="24">
                  <c:v>43.115600000000001</c:v>
                </c:pt>
                <c:pt idx="25">
                  <c:v>43.167819999999999</c:v>
                </c:pt>
                <c:pt idx="26">
                  <c:v>41.629750000000001</c:v>
                </c:pt>
                <c:pt idx="27">
                  <c:v>25.620830000000002</c:v>
                </c:pt>
                <c:pt idx="28">
                  <c:v>23.82573</c:v>
                </c:pt>
                <c:pt idx="29">
                  <c:v>23</c:v>
                </c:pt>
                <c:pt idx="30">
                  <c:v>22</c:v>
                </c:pt>
                <c:pt idx="31">
                  <c:v>21</c:v>
                </c:pt>
                <c:pt idx="32">
                  <c:v>20</c:v>
                </c:pt>
                <c:pt idx="33">
                  <c:v>19</c:v>
                </c:pt>
                <c:pt idx="34">
                  <c:v>18.5</c:v>
                </c:pt>
                <c:pt idx="35">
                  <c:v>18.277270000000001</c:v>
                </c:pt>
                <c:pt idx="36">
                  <c:v>18.930029999999999</c:v>
                </c:pt>
                <c:pt idx="37">
                  <c:v>19.419609999999999</c:v>
                </c:pt>
                <c:pt idx="38">
                  <c:v>19.827580000000001</c:v>
                </c:pt>
                <c:pt idx="39">
                  <c:v>19.94997</c:v>
                </c:pt>
                <c:pt idx="40">
                  <c:v>20.072600000000001</c:v>
                </c:pt>
                <c:pt idx="41">
                  <c:v>22.153030000000001</c:v>
                </c:pt>
                <c:pt idx="42">
                  <c:v>23.597270000000002</c:v>
                </c:pt>
                <c:pt idx="43">
                  <c:v>24.976220000000001</c:v>
                </c:pt>
                <c:pt idx="44">
                  <c:v>26.061430000000001</c:v>
                </c:pt>
                <c:pt idx="45">
                  <c:v>26.591799999999999</c:v>
                </c:pt>
                <c:pt idx="46">
                  <c:v>26.714200000000002</c:v>
                </c:pt>
                <c:pt idx="47">
                  <c:v>25.315660000000001</c:v>
                </c:pt>
                <c:pt idx="48">
                  <c:v>26.665230000000001</c:v>
                </c:pt>
                <c:pt idx="49">
                  <c:v>27.240480000000002</c:v>
                </c:pt>
                <c:pt idx="50">
                  <c:v>28.328959999999999</c:v>
                </c:pt>
                <c:pt idx="51">
                  <c:v>28.884620000000002</c:v>
                </c:pt>
                <c:pt idx="52">
                  <c:v>30.51652</c:v>
                </c:pt>
                <c:pt idx="53">
                  <c:v>32.3932</c:v>
                </c:pt>
                <c:pt idx="54">
                  <c:v>32.3932</c:v>
                </c:pt>
                <c:pt idx="55">
                  <c:v>33.127549999999999</c:v>
                </c:pt>
                <c:pt idx="56">
                  <c:v>33.238399999999999</c:v>
                </c:pt>
                <c:pt idx="57">
                  <c:v>34.741199999999999</c:v>
                </c:pt>
                <c:pt idx="58">
                  <c:v>35.536799999999999</c:v>
                </c:pt>
                <c:pt idx="59">
                  <c:v>34.270029999999998</c:v>
                </c:pt>
                <c:pt idx="60">
                  <c:v>33.968580000000003</c:v>
                </c:pt>
                <c:pt idx="61">
                  <c:v>35.154029999999999</c:v>
                </c:pt>
                <c:pt idx="62">
                  <c:v>37.144799999999996</c:v>
                </c:pt>
                <c:pt idx="63">
                  <c:v>38.369140000000002</c:v>
                </c:pt>
                <c:pt idx="64">
                  <c:v>38.45223</c:v>
                </c:pt>
                <c:pt idx="65">
                  <c:v>39.616459999999996</c:v>
                </c:pt>
                <c:pt idx="66">
                  <c:v>41.543579999999999</c:v>
                </c:pt>
                <c:pt idx="67">
                  <c:v>40.360790000000001</c:v>
                </c:pt>
                <c:pt idx="68">
                  <c:v>40.964559999999999</c:v>
                </c:pt>
                <c:pt idx="69">
                  <c:v>44.795819999999999</c:v>
                </c:pt>
                <c:pt idx="70">
                  <c:v>44.2</c:v>
                </c:pt>
                <c:pt idx="71">
                  <c:v>42.973889999999997</c:v>
                </c:pt>
                <c:pt idx="72">
                  <c:v>42.432000000000002</c:v>
                </c:pt>
                <c:pt idx="73">
                  <c:v>41.95</c:v>
                </c:pt>
                <c:pt idx="74">
                  <c:v>32.97</c:v>
                </c:pt>
                <c:pt idx="75">
                  <c:v>28.97</c:v>
                </c:pt>
                <c:pt idx="76">
                  <c:v>28.052</c:v>
                </c:pt>
                <c:pt idx="77">
                  <c:v>28.542999999999999</c:v>
                </c:pt>
                <c:pt idx="78">
                  <c:v>29</c:v>
                </c:pt>
                <c:pt idx="79">
                  <c:v>32</c:v>
                </c:pt>
                <c:pt idx="80">
                  <c:v>34</c:v>
                </c:pt>
                <c:pt idx="81">
                  <c:v>35</c:v>
                </c:pt>
                <c:pt idx="82">
                  <c:v>35</c:v>
                </c:pt>
                <c:pt idx="83">
                  <c:v>35</c:v>
                </c:pt>
                <c:pt idx="8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6E8-1D41-B191-9A658BAE4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1914897472"/>
        <c:axId val="-1914895424"/>
      </c:barChart>
      <c:catAx>
        <c:axId val="-19148974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895424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-1914895424"/>
        <c:scaling>
          <c:orientation val="minMax"/>
          <c:max val="99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8974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79913244264901"/>
          <c:y val="4.7114821439211099E-2"/>
          <c:w val="0.65907277977800605"/>
          <c:h val="0.75711577793240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Bottom 20%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Sheet1!$B$2:$B$51</c:f>
              <c:numCache>
                <c:formatCode>"$"#,##0</c:formatCode>
                <c:ptCount val="50"/>
                <c:pt idx="0">
                  <c:v>14628.63</c:v>
                </c:pt>
                <c:pt idx="1">
                  <c:v>14866.88</c:v>
                </c:pt>
                <c:pt idx="2">
                  <c:v>16011.34</c:v>
                </c:pt>
                <c:pt idx="3">
                  <c:v>16537.43</c:v>
                </c:pt>
                <c:pt idx="4">
                  <c:v>16303.31</c:v>
                </c:pt>
                <c:pt idx="5">
                  <c:v>16308.81</c:v>
                </c:pt>
                <c:pt idx="6">
                  <c:v>17007.060000000001</c:v>
                </c:pt>
                <c:pt idx="7">
                  <c:v>17451.89</c:v>
                </c:pt>
                <c:pt idx="8">
                  <c:v>17775.53</c:v>
                </c:pt>
                <c:pt idx="9">
                  <c:v>17069.03</c:v>
                </c:pt>
                <c:pt idx="10">
                  <c:v>17484.939999999999</c:v>
                </c:pt>
                <c:pt idx="11">
                  <c:v>17398.18</c:v>
                </c:pt>
                <c:pt idx="12">
                  <c:v>18075</c:v>
                </c:pt>
                <c:pt idx="13">
                  <c:v>18266</c:v>
                </c:pt>
                <c:pt idx="14">
                  <c:v>17568</c:v>
                </c:pt>
                <c:pt idx="15">
                  <c:v>17043</c:v>
                </c:pt>
                <c:pt idx="16">
                  <c:v>16108</c:v>
                </c:pt>
                <c:pt idx="17">
                  <c:v>15878</c:v>
                </c:pt>
                <c:pt idx="18">
                  <c:v>16436</c:v>
                </c:pt>
                <c:pt idx="19">
                  <c:v>16631</c:v>
                </c:pt>
                <c:pt idx="20">
                  <c:v>17109</c:v>
                </c:pt>
                <c:pt idx="21">
                  <c:v>17086</c:v>
                </c:pt>
                <c:pt idx="22">
                  <c:v>17238</c:v>
                </c:pt>
                <c:pt idx="23">
                  <c:v>17576</c:v>
                </c:pt>
                <c:pt idx="24">
                  <c:v>17387</c:v>
                </c:pt>
                <c:pt idx="25">
                  <c:v>16604</c:v>
                </c:pt>
                <c:pt idx="26">
                  <c:v>15929</c:v>
                </c:pt>
                <c:pt idx="27">
                  <c:v>15776</c:v>
                </c:pt>
                <c:pt idx="28">
                  <c:v>16464</c:v>
                </c:pt>
                <c:pt idx="29">
                  <c:v>17420</c:v>
                </c:pt>
                <c:pt idx="30">
                  <c:v>17145</c:v>
                </c:pt>
                <c:pt idx="31">
                  <c:v>17767</c:v>
                </c:pt>
                <c:pt idx="32">
                  <c:v>18204</c:v>
                </c:pt>
                <c:pt idx="33">
                  <c:v>18960</c:v>
                </c:pt>
                <c:pt idx="34">
                  <c:v>19595</c:v>
                </c:pt>
                <c:pt idx="35">
                  <c:v>18781</c:v>
                </c:pt>
                <c:pt idx="36">
                  <c:v>18541</c:v>
                </c:pt>
                <c:pt idx="37">
                  <c:v>17880</c:v>
                </c:pt>
                <c:pt idx="38">
                  <c:v>17836</c:v>
                </c:pt>
                <c:pt idx="39">
                  <c:v>17944</c:v>
                </c:pt>
                <c:pt idx="40">
                  <c:v>18282</c:v>
                </c:pt>
                <c:pt idx="41">
                  <c:v>18383</c:v>
                </c:pt>
                <c:pt idx="42">
                  <c:v>17524</c:v>
                </c:pt>
                <c:pt idx="43">
                  <c:v>16908</c:v>
                </c:pt>
                <c:pt idx="44">
                  <c:v>16309</c:v>
                </c:pt>
                <c:pt idx="45">
                  <c:v>16190</c:v>
                </c:pt>
                <c:pt idx="46">
                  <c:v>16152</c:v>
                </c:pt>
                <c:pt idx="47">
                  <c:v>16401</c:v>
                </c:pt>
                <c:pt idx="48">
                  <c:v>16646</c:v>
                </c:pt>
                <c:pt idx="49">
                  <c:v>17467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DC-3740-99CD-B60E6E553C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20-40%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Sheet1!$C$2:$C$51</c:f>
              <c:numCache>
                <c:formatCode>"$"#,##0</c:formatCode>
                <c:ptCount val="50"/>
                <c:pt idx="0">
                  <c:v>32476</c:v>
                </c:pt>
                <c:pt idx="1">
                  <c:v>33246</c:v>
                </c:pt>
                <c:pt idx="2">
                  <c:v>34922</c:v>
                </c:pt>
                <c:pt idx="3">
                  <c:v>36521</c:v>
                </c:pt>
                <c:pt idx="4">
                  <c:v>36051</c:v>
                </c:pt>
                <c:pt idx="5">
                  <c:v>35501</c:v>
                </c:pt>
                <c:pt idx="6">
                  <c:v>37109</c:v>
                </c:pt>
                <c:pt idx="7">
                  <c:v>37803</c:v>
                </c:pt>
                <c:pt idx="8">
                  <c:v>37523</c:v>
                </c:pt>
                <c:pt idx="9">
                  <c:v>36084</c:v>
                </c:pt>
                <c:pt idx="10">
                  <c:v>37001</c:v>
                </c:pt>
                <c:pt idx="11">
                  <c:v>37189</c:v>
                </c:pt>
                <c:pt idx="12">
                  <c:v>39201</c:v>
                </c:pt>
                <c:pt idx="13">
                  <c:v>39491</c:v>
                </c:pt>
                <c:pt idx="14">
                  <c:v>38243</c:v>
                </c:pt>
                <c:pt idx="15">
                  <c:v>37062</c:v>
                </c:pt>
                <c:pt idx="16">
                  <c:v>36545</c:v>
                </c:pt>
                <c:pt idx="17">
                  <c:v>36533</c:v>
                </c:pt>
                <c:pt idx="18">
                  <c:v>37632</c:v>
                </c:pt>
                <c:pt idx="19">
                  <c:v>38165</c:v>
                </c:pt>
                <c:pt idx="20">
                  <c:v>39505</c:v>
                </c:pt>
                <c:pt idx="21">
                  <c:v>39991</c:v>
                </c:pt>
                <c:pt idx="22">
                  <c:v>40141</c:v>
                </c:pt>
                <c:pt idx="23">
                  <c:v>40890</c:v>
                </c:pt>
                <c:pt idx="24">
                  <c:v>40556</c:v>
                </c:pt>
                <c:pt idx="25">
                  <c:v>39413</c:v>
                </c:pt>
                <c:pt idx="26">
                  <c:v>38421</c:v>
                </c:pt>
                <c:pt idx="27">
                  <c:v>37890</c:v>
                </c:pt>
                <c:pt idx="28">
                  <c:v>38956</c:v>
                </c:pt>
                <c:pt idx="29">
                  <c:v>40136</c:v>
                </c:pt>
                <c:pt idx="30">
                  <c:v>40418</c:v>
                </c:pt>
                <c:pt idx="31">
                  <c:v>41631</c:v>
                </c:pt>
                <c:pt idx="32">
                  <c:v>42845</c:v>
                </c:pt>
                <c:pt idx="33">
                  <c:v>44121</c:v>
                </c:pt>
                <c:pt idx="34">
                  <c:v>44437</c:v>
                </c:pt>
                <c:pt idx="35">
                  <c:v>43414</c:v>
                </c:pt>
                <c:pt idx="36">
                  <c:v>42879</c:v>
                </c:pt>
                <c:pt idx="37">
                  <c:v>42401</c:v>
                </c:pt>
                <c:pt idx="38">
                  <c:v>42429</c:v>
                </c:pt>
                <c:pt idx="39">
                  <c:v>42695</c:v>
                </c:pt>
                <c:pt idx="40">
                  <c:v>43258</c:v>
                </c:pt>
                <c:pt idx="41">
                  <c:v>43821</c:v>
                </c:pt>
                <c:pt idx="42">
                  <c:v>42002</c:v>
                </c:pt>
                <c:pt idx="43">
                  <c:v>40969</c:v>
                </c:pt>
                <c:pt idx="44">
                  <c:v>40324</c:v>
                </c:pt>
                <c:pt idx="45">
                  <c:v>39775</c:v>
                </c:pt>
                <c:pt idx="46">
                  <c:v>39703</c:v>
                </c:pt>
                <c:pt idx="47">
                  <c:v>40231</c:v>
                </c:pt>
                <c:pt idx="48">
                  <c:v>40161</c:v>
                </c:pt>
                <c:pt idx="49">
                  <c:v>42700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DC-3740-99CD-B60E6E553C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40-60%</c:v>
                </c:pt>
              </c:strCache>
            </c:strRef>
          </c:tx>
          <c:spPr>
            <a:ln w="76200" cap="rnd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Sheet1!$D$2:$D$51</c:f>
              <c:numCache>
                <c:formatCode>"$"#,##0</c:formatCode>
                <c:ptCount val="50"/>
                <c:pt idx="0">
                  <c:v>46468</c:v>
                </c:pt>
                <c:pt idx="1">
                  <c:v>47786</c:v>
                </c:pt>
                <c:pt idx="2">
                  <c:v>49890</c:v>
                </c:pt>
                <c:pt idx="3">
                  <c:v>52259</c:v>
                </c:pt>
                <c:pt idx="4">
                  <c:v>52126</c:v>
                </c:pt>
                <c:pt idx="5">
                  <c:v>51943</c:v>
                </c:pt>
                <c:pt idx="6">
                  <c:v>54507</c:v>
                </c:pt>
                <c:pt idx="7">
                  <c:v>55544</c:v>
                </c:pt>
                <c:pt idx="8">
                  <c:v>54782</c:v>
                </c:pt>
                <c:pt idx="9">
                  <c:v>53653</c:v>
                </c:pt>
                <c:pt idx="10">
                  <c:v>55195</c:v>
                </c:pt>
                <c:pt idx="11">
                  <c:v>55932</c:v>
                </c:pt>
                <c:pt idx="12">
                  <c:v>58863</c:v>
                </c:pt>
                <c:pt idx="13">
                  <c:v>59557</c:v>
                </c:pt>
                <c:pt idx="14">
                  <c:v>57774</c:v>
                </c:pt>
                <c:pt idx="15">
                  <c:v>56684</c:v>
                </c:pt>
                <c:pt idx="16">
                  <c:v>55803</c:v>
                </c:pt>
                <c:pt idx="17">
                  <c:v>56209</c:v>
                </c:pt>
                <c:pt idx="18">
                  <c:v>58060</c:v>
                </c:pt>
                <c:pt idx="19">
                  <c:v>58924</c:v>
                </c:pt>
                <c:pt idx="20">
                  <c:v>61203</c:v>
                </c:pt>
                <c:pt idx="21">
                  <c:v>62098</c:v>
                </c:pt>
                <c:pt idx="22">
                  <c:v>62467</c:v>
                </c:pt>
                <c:pt idx="23">
                  <c:v>63525</c:v>
                </c:pt>
                <c:pt idx="24">
                  <c:v>62459</c:v>
                </c:pt>
                <c:pt idx="25">
                  <c:v>61155</c:v>
                </c:pt>
                <c:pt idx="26">
                  <c:v>60697</c:v>
                </c:pt>
                <c:pt idx="27">
                  <c:v>60043</c:v>
                </c:pt>
                <c:pt idx="28">
                  <c:v>61517</c:v>
                </c:pt>
                <c:pt idx="29">
                  <c:v>62839</c:v>
                </c:pt>
                <c:pt idx="30">
                  <c:v>63934</c:v>
                </c:pt>
                <c:pt idx="31">
                  <c:v>65684</c:v>
                </c:pt>
                <c:pt idx="32">
                  <c:v>67811</c:v>
                </c:pt>
                <c:pt idx="33">
                  <c:v>69655</c:v>
                </c:pt>
                <c:pt idx="34">
                  <c:v>71034</c:v>
                </c:pt>
                <c:pt idx="35">
                  <c:v>69294</c:v>
                </c:pt>
                <c:pt idx="36">
                  <c:v>68389</c:v>
                </c:pt>
                <c:pt idx="37">
                  <c:v>68337</c:v>
                </c:pt>
                <c:pt idx="38">
                  <c:v>68089</c:v>
                </c:pt>
                <c:pt idx="39">
                  <c:v>68320</c:v>
                </c:pt>
                <c:pt idx="40">
                  <c:v>68808</c:v>
                </c:pt>
                <c:pt idx="41">
                  <c:v>70295</c:v>
                </c:pt>
                <c:pt idx="42">
                  <c:v>67845</c:v>
                </c:pt>
                <c:pt idx="43">
                  <c:v>66250</c:v>
                </c:pt>
                <c:pt idx="44">
                  <c:v>65670</c:v>
                </c:pt>
                <c:pt idx="45">
                  <c:v>64584</c:v>
                </c:pt>
                <c:pt idx="46">
                  <c:v>64949</c:v>
                </c:pt>
                <c:pt idx="47">
                  <c:v>65073</c:v>
                </c:pt>
                <c:pt idx="48">
                  <c:v>65201</c:v>
                </c:pt>
                <c:pt idx="49">
                  <c:v>70500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DC-3740-99CD-B60E6E553CD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60-80%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Sheet1!$E$2:$E$51</c:f>
              <c:numCache>
                <c:formatCode>"$"#,##0</c:formatCode>
                <c:ptCount val="50"/>
                <c:pt idx="0">
                  <c:v>62207</c:v>
                </c:pt>
                <c:pt idx="1">
                  <c:v>64088</c:v>
                </c:pt>
                <c:pt idx="2">
                  <c:v>66723</c:v>
                </c:pt>
                <c:pt idx="3">
                  <c:v>70007</c:v>
                </c:pt>
                <c:pt idx="4">
                  <c:v>70313</c:v>
                </c:pt>
                <c:pt idx="5">
                  <c:v>70345</c:v>
                </c:pt>
                <c:pt idx="6">
                  <c:v>74436</c:v>
                </c:pt>
                <c:pt idx="7">
                  <c:v>75909</c:v>
                </c:pt>
                <c:pt idx="8">
                  <c:v>75055</c:v>
                </c:pt>
                <c:pt idx="9">
                  <c:v>73461</c:v>
                </c:pt>
                <c:pt idx="10">
                  <c:v>75416</c:v>
                </c:pt>
                <c:pt idx="11">
                  <c:v>77155</c:v>
                </c:pt>
                <c:pt idx="12">
                  <c:v>81101</c:v>
                </c:pt>
                <c:pt idx="13">
                  <c:v>81994</c:v>
                </c:pt>
                <c:pt idx="14">
                  <c:v>80153</c:v>
                </c:pt>
                <c:pt idx="15">
                  <c:v>79584</c:v>
                </c:pt>
                <c:pt idx="16">
                  <c:v>79163</c:v>
                </c:pt>
                <c:pt idx="17">
                  <c:v>80109</c:v>
                </c:pt>
                <c:pt idx="18">
                  <c:v>83025</c:v>
                </c:pt>
                <c:pt idx="19">
                  <c:v>84462</c:v>
                </c:pt>
                <c:pt idx="20">
                  <c:v>87448</c:v>
                </c:pt>
                <c:pt idx="21">
                  <c:v>88875</c:v>
                </c:pt>
                <c:pt idx="22">
                  <c:v>89712</c:v>
                </c:pt>
                <c:pt idx="23">
                  <c:v>91395</c:v>
                </c:pt>
                <c:pt idx="24">
                  <c:v>89824</c:v>
                </c:pt>
                <c:pt idx="25">
                  <c:v>88696</c:v>
                </c:pt>
                <c:pt idx="26">
                  <c:v>88228</c:v>
                </c:pt>
                <c:pt idx="27">
                  <c:v>89007</c:v>
                </c:pt>
                <c:pt idx="28">
                  <c:v>90934</c:v>
                </c:pt>
                <c:pt idx="29">
                  <c:v>91942</c:v>
                </c:pt>
                <c:pt idx="30">
                  <c:v>93418</c:v>
                </c:pt>
                <c:pt idx="31">
                  <c:v>96317</c:v>
                </c:pt>
                <c:pt idx="32">
                  <c:v>99445</c:v>
                </c:pt>
                <c:pt idx="33">
                  <c:v>102707</c:v>
                </c:pt>
                <c:pt idx="34">
                  <c:v>103177</c:v>
                </c:pt>
                <c:pt idx="35">
                  <c:v>102866</c:v>
                </c:pt>
                <c:pt idx="36">
                  <c:v>101716</c:v>
                </c:pt>
                <c:pt idx="37">
                  <c:v>102747</c:v>
                </c:pt>
                <c:pt idx="38">
                  <c:v>101705</c:v>
                </c:pt>
                <c:pt idx="39">
                  <c:v>102181</c:v>
                </c:pt>
                <c:pt idx="40">
                  <c:v>103995</c:v>
                </c:pt>
                <c:pt idx="41">
                  <c:v>105116</c:v>
                </c:pt>
                <c:pt idx="42">
                  <c:v>101533</c:v>
                </c:pt>
                <c:pt idx="43">
                  <c:v>100595</c:v>
                </c:pt>
                <c:pt idx="44">
                  <c:v>100080</c:v>
                </c:pt>
                <c:pt idx="45">
                  <c:v>98548</c:v>
                </c:pt>
                <c:pt idx="46">
                  <c:v>99273</c:v>
                </c:pt>
                <c:pt idx="47">
                  <c:v>98967</c:v>
                </c:pt>
                <c:pt idx="48">
                  <c:v>100144</c:v>
                </c:pt>
                <c:pt idx="49">
                  <c:v>107517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DC-3740-99CD-B60E6E553CD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Top 20%</c:v>
                </c:pt>
              </c:strCache>
            </c:strRef>
          </c:tx>
          <c:spPr>
            <a:ln w="76200" cap="rnd">
              <a:solidFill>
                <a:schemeClr val="accent5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Sheet1!$F$2:$F$51</c:f>
              <c:numCache>
                <c:formatCode>"$"#,##0</c:formatCode>
                <c:ptCount val="50"/>
                <c:pt idx="0">
                  <c:v>106168</c:v>
                </c:pt>
                <c:pt idx="1">
                  <c:v>113163</c:v>
                </c:pt>
                <c:pt idx="2">
                  <c:v>114013</c:v>
                </c:pt>
                <c:pt idx="3">
                  <c:v>119896</c:v>
                </c:pt>
                <c:pt idx="4">
                  <c:v>120911</c:v>
                </c:pt>
                <c:pt idx="5">
                  <c:v>121161</c:v>
                </c:pt>
                <c:pt idx="6">
                  <c:v>129097</c:v>
                </c:pt>
                <c:pt idx="7">
                  <c:v>130238</c:v>
                </c:pt>
                <c:pt idx="8">
                  <c:v>126468</c:v>
                </c:pt>
                <c:pt idx="9">
                  <c:v>123795</c:v>
                </c:pt>
                <c:pt idx="10">
                  <c:v>126930</c:v>
                </c:pt>
                <c:pt idx="11">
                  <c:v>129980</c:v>
                </c:pt>
                <c:pt idx="12">
                  <c:v>137618</c:v>
                </c:pt>
                <c:pt idx="13">
                  <c:v>140637</c:v>
                </c:pt>
                <c:pt idx="14">
                  <c:v>134953</c:v>
                </c:pt>
                <c:pt idx="15">
                  <c:v>133533</c:v>
                </c:pt>
                <c:pt idx="16">
                  <c:v>136788</c:v>
                </c:pt>
                <c:pt idx="17">
                  <c:v>138900</c:v>
                </c:pt>
                <c:pt idx="18">
                  <c:v>144295</c:v>
                </c:pt>
                <c:pt idx="19">
                  <c:v>150102</c:v>
                </c:pt>
                <c:pt idx="20">
                  <c:v>157509</c:v>
                </c:pt>
                <c:pt idx="21">
                  <c:v>162422</c:v>
                </c:pt>
                <c:pt idx="22">
                  <c:v>164606</c:v>
                </c:pt>
                <c:pt idx="23">
                  <c:v>172087</c:v>
                </c:pt>
                <c:pt idx="24">
                  <c:v>166933</c:v>
                </c:pt>
                <c:pt idx="25">
                  <c:v>162953</c:v>
                </c:pt>
                <c:pt idx="26">
                  <c:v>164182</c:v>
                </c:pt>
                <c:pt idx="27">
                  <c:v>179836</c:v>
                </c:pt>
                <c:pt idx="28">
                  <c:v>183257</c:v>
                </c:pt>
                <c:pt idx="29">
                  <c:v>184717</c:v>
                </c:pt>
                <c:pt idx="30">
                  <c:v>189131</c:v>
                </c:pt>
                <c:pt idx="31">
                  <c:v>197879</c:v>
                </c:pt>
                <c:pt idx="32">
                  <c:v>204682</c:v>
                </c:pt>
                <c:pt idx="33">
                  <c:v>210358</c:v>
                </c:pt>
                <c:pt idx="34">
                  <c:v>214197</c:v>
                </c:pt>
                <c:pt idx="35">
                  <c:v>213897</c:v>
                </c:pt>
                <c:pt idx="36">
                  <c:v>210035</c:v>
                </c:pt>
                <c:pt idx="37">
                  <c:v>210531</c:v>
                </c:pt>
                <c:pt idx="38">
                  <c:v>211800</c:v>
                </c:pt>
                <c:pt idx="39">
                  <c:v>214207</c:v>
                </c:pt>
                <c:pt idx="40">
                  <c:v>220462</c:v>
                </c:pt>
                <c:pt idx="41">
                  <c:v>213393</c:v>
                </c:pt>
                <c:pt idx="42">
                  <c:v>209764</c:v>
                </c:pt>
                <c:pt idx="43">
                  <c:v>209552</c:v>
                </c:pt>
                <c:pt idx="44">
                  <c:v>203874</c:v>
                </c:pt>
                <c:pt idx="45">
                  <c:v>209059</c:v>
                </c:pt>
                <c:pt idx="46">
                  <c:v>210618</c:v>
                </c:pt>
                <c:pt idx="47">
                  <c:v>210429</c:v>
                </c:pt>
                <c:pt idx="48">
                  <c:v>207562</c:v>
                </c:pt>
                <c:pt idx="49">
                  <c:v>225278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1DC-3740-99CD-B60E6E553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0364688"/>
        <c:axId val="-1910361936"/>
      </c:lineChart>
      <c:catAx>
        <c:axId val="-191036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361936"/>
        <c:crosses val="autoZero"/>
        <c:auto val="1"/>
        <c:lblAlgn val="ctr"/>
        <c:lblOffset val="100"/>
        <c:tickLblSkip val="5"/>
        <c:noMultiLvlLbl val="0"/>
      </c:catAx>
      <c:valAx>
        <c:axId val="-1910361936"/>
        <c:scaling>
          <c:orientation val="minMax"/>
          <c:max val="23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364688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l"/>
      <c:layout>
        <c:manualLayout>
          <c:xMode val="edge"/>
          <c:yMode val="edge"/>
          <c:x val="0"/>
          <c:y val="0.248839106306525"/>
          <c:w val="0.16217141056164999"/>
          <c:h val="0.4032966453707800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674222846408598"/>
          <c:y val="6.7656156975259202E-2"/>
          <c:w val="0.69890605005293305"/>
          <c:h val="0.797621626119811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Earnings Above Median</c:v>
                </c:pt>
              </c:strCache>
            </c:strRef>
          </c:tx>
          <c:spPr>
            <a:ln w="76200" cmpd="sng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5"/>
            <c:spPr>
              <a:solidFill>
                <a:schemeClr val="accent1"/>
              </a:solidFill>
              <a:ln w="76200" cmpd="sng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18.899999999999999</c:v>
                </c:pt>
                <c:pt idx="1">
                  <c:v>20</c:v>
                </c:pt>
                <c:pt idx="2">
                  <c:v>21.1</c:v>
                </c:pt>
                <c:pt idx="3">
                  <c:v>22.2</c:v>
                </c:pt>
                <c:pt idx="4">
                  <c:v>23.3</c:v>
                </c:pt>
                <c:pt idx="5">
                  <c:v>24.5</c:v>
                </c:pt>
                <c:pt idx="6">
                  <c:v>25.4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2-584B-9D69-848E551EB7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Earnings Below Median</c:v>
                </c:pt>
              </c:strCache>
            </c:strRef>
          </c:tx>
          <c:spPr>
            <a:ln w="76200" cmpd="sng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solidFill>
                <a:schemeClr val="accent2"/>
              </a:solidFill>
              <a:ln w="76200" cmpd="sng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1972</c:v>
                </c:pt>
                <c:pt idx="1">
                  <c:v>1977</c:v>
                </c:pt>
                <c:pt idx="2">
                  <c:v>1982</c:v>
                </c:pt>
                <c:pt idx="3">
                  <c:v>1987</c:v>
                </c:pt>
                <c:pt idx="4">
                  <c:v>1992</c:v>
                </c:pt>
                <c:pt idx="5">
                  <c:v>1997</c:v>
                </c:pt>
                <c:pt idx="6">
                  <c:v>2001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17.7</c:v>
                </c:pt>
                <c:pt idx="1">
                  <c:v>18</c:v>
                </c:pt>
                <c:pt idx="2">
                  <c:v>18.399999999999999</c:v>
                </c:pt>
                <c:pt idx="3">
                  <c:v>18.7</c:v>
                </c:pt>
                <c:pt idx="4">
                  <c:v>19</c:v>
                </c:pt>
                <c:pt idx="5">
                  <c:v>19.3</c:v>
                </c:pt>
                <c:pt idx="6">
                  <c:v>19.600000000000001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2-584B-9D69-848E551EB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0341680"/>
        <c:axId val="-1910339200"/>
      </c:lineChart>
      <c:catAx>
        <c:axId val="-191034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910339200"/>
        <c:crosses val="autoZero"/>
        <c:auto val="1"/>
        <c:lblAlgn val="ctr"/>
        <c:lblOffset val="100"/>
        <c:noMultiLvlLbl val="0"/>
      </c:catAx>
      <c:valAx>
        <c:axId val="-1910339200"/>
        <c:scaling>
          <c:orientation val="minMax"/>
          <c:min val="15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-1910341680"/>
        <c:crosses val="autoZero"/>
        <c:crossBetween val="between"/>
        <c:majorUnit val="2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l"/>
      <c:layout>
        <c:manualLayout>
          <c:xMode val="edge"/>
          <c:yMode val="edge"/>
          <c:x val="9.0538705296514203E-3"/>
          <c:y val="0.50265509343872805"/>
          <c:w val="0.204651425984608"/>
          <c:h val="0.4268772464893840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4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20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79-2F4C-906C-C5C4E5DA87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876</c:v>
                </c:pt>
                <c:pt idx="1">
                  <c:v>869</c:v>
                </c:pt>
                <c:pt idx="2">
                  <c:v>859</c:v>
                </c:pt>
                <c:pt idx="3">
                  <c:v>856</c:v>
                </c:pt>
                <c:pt idx="4">
                  <c:v>844</c:v>
                </c:pt>
                <c:pt idx="5">
                  <c:v>814</c:v>
                </c:pt>
                <c:pt idx="6">
                  <c:v>815</c:v>
                </c:pt>
                <c:pt idx="7">
                  <c:v>792</c:v>
                </c:pt>
                <c:pt idx="8">
                  <c:v>775</c:v>
                </c:pt>
                <c:pt idx="9">
                  <c:v>775</c:v>
                </c:pt>
                <c:pt idx="10">
                  <c:v>749</c:v>
                </c:pt>
                <c:pt idx="11">
                  <c:v>747</c:v>
                </c:pt>
                <c:pt idx="12">
                  <c:v>741</c:v>
                </c:pt>
                <c:pt idx="13">
                  <c:v>733</c:v>
                </c:pt>
                <c:pt idx="14">
                  <c:v>732</c:v>
                </c:pt>
                <c:pt idx="15">
                  <c:v>725</c:v>
                </c:pt>
                <c:pt idx="16">
                  <c:v>733</c:v>
                </c:pt>
                <c:pt idx="17">
                  <c:v>729</c:v>
                </c:pt>
                <c:pt idx="18">
                  <c:v>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9-2F4C-906C-C5C4E5DA8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280210096"/>
        <c:axId val="278817504"/>
      </c:barChart>
      <c:catAx>
        <c:axId val="2802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817504"/>
        <c:crosses val="autoZero"/>
        <c:auto val="1"/>
        <c:lblAlgn val="ctr"/>
        <c:lblOffset val="100"/>
        <c:tickLblSkip val="2"/>
        <c:noMultiLvlLbl val="0"/>
      </c:catAx>
      <c:valAx>
        <c:axId val="278817504"/>
        <c:scaling>
          <c:orientation val="minMax"/>
          <c:max val="88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21009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93978212772"/>
          <c:y val="4.5452755975963703E-2"/>
          <c:w val="0.86899089696707998"/>
          <c:h val="0.81340520722412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at Birth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Hispanic*</c:v>
                </c:pt>
                <c:pt idx="2">
                  <c:v>Black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79.099999999999994</c:v>
                </c:pt>
                <c:pt idx="1">
                  <c:v>81.599999999999994</c:v>
                </c:pt>
                <c:pt idx="2">
                  <c:v>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A-D24B-94B0-2F539E5AA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10161552"/>
        <c:axId val="-1910159072"/>
      </c:barChart>
      <c:catAx>
        <c:axId val="-191016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crossAx val="-1910159072"/>
        <c:crosses val="autoZero"/>
        <c:auto val="1"/>
        <c:lblAlgn val="ctr"/>
        <c:lblOffset val="100"/>
        <c:noMultiLvlLbl val="0"/>
      </c:catAx>
      <c:valAx>
        <c:axId val="-1910159072"/>
        <c:scaling>
          <c:orientation val="minMax"/>
          <c:max val="85"/>
          <c:min val="5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01615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93978212772"/>
          <c:y val="4.5452755975963703E-2"/>
          <c:w val="0.86899089696707998"/>
          <c:h val="0.81340520722412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at Birth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12.4</c:v>
                </c:pt>
                <c:pt idx="1">
                  <c:v>40</c:v>
                </c:pt>
                <c:pt idx="2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A-D24B-94B0-2F539E5AA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10161552"/>
        <c:axId val="-1910159072"/>
      </c:barChart>
      <c:catAx>
        <c:axId val="-191016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crossAx val="-1910159072"/>
        <c:crosses val="autoZero"/>
        <c:auto val="1"/>
        <c:lblAlgn val="ctr"/>
        <c:lblOffset val="100"/>
        <c:noMultiLvlLbl val="0"/>
      </c:catAx>
      <c:valAx>
        <c:axId val="-1910159072"/>
        <c:scaling>
          <c:orientation val="minMax"/>
          <c:max val="41"/>
          <c:min val="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01615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92787431613201"/>
          <c:y val="4.5905160397921703E-2"/>
          <c:w val="0.78533087387237299"/>
          <c:h val="0.826689136269868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Sheet1!$A$2:$A$72</c:f>
              <c:numCache>
                <c:formatCode>0</c:formatCode>
                <c:ptCount val="71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</c:numCache>
            </c:numRef>
          </c:cat>
          <c:val>
            <c:numRef>
              <c:f>Sheet1!$B$2:$B$72</c:f>
              <c:numCache>
                <c:formatCode>"$"#,##0</c:formatCode>
                <c:ptCount val="71"/>
                <c:pt idx="0">
                  <c:v>29314</c:v>
                </c:pt>
                <c:pt idx="1">
                  <c:v>28458</c:v>
                </c:pt>
                <c:pt idx="2">
                  <c:v>28135</c:v>
                </c:pt>
                <c:pt idx="3">
                  <c:v>29618</c:v>
                </c:pt>
                <c:pt idx="4">
                  <c:v>30748</c:v>
                </c:pt>
                <c:pt idx="5">
                  <c:v>32191</c:v>
                </c:pt>
                <c:pt idx="6">
                  <c:v>34183</c:v>
                </c:pt>
                <c:pt idx="7">
                  <c:v>33418</c:v>
                </c:pt>
                <c:pt idx="8">
                  <c:v>35694</c:v>
                </c:pt>
                <c:pt idx="9">
                  <c:v>38112</c:v>
                </c:pt>
                <c:pt idx="10">
                  <c:v>38125</c:v>
                </c:pt>
                <c:pt idx="11">
                  <c:v>38051</c:v>
                </c:pt>
                <c:pt idx="12">
                  <c:v>40182</c:v>
                </c:pt>
                <c:pt idx="13">
                  <c:v>40880</c:v>
                </c:pt>
                <c:pt idx="14">
                  <c:v>41486</c:v>
                </c:pt>
                <c:pt idx="15">
                  <c:v>42835</c:v>
                </c:pt>
                <c:pt idx="16">
                  <c:v>44238</c:v>
                </c:pt>
                <c:pt idx="17">
                  <c:v>45834</c:v>
                </c:pt>
                <c:pt idx="18">
                  <c:v>47728</c:v>
                </c:pt>
                <c:pt idx="19">
                  <c:v>50086</c:v>
                </c:pt>
                <c:pt idx="20">
                  <c:v>51107</c:v>
                </c:pt>
                <c:pt idx="21">
                  <c:v>53370</c:v>
                </c:pt>
                <c:pt idx="22">
                  <c:v>55998</c:v>
                </c:pt>
                <c:pt idx="23">
                  <c:v>55777</c:v>
                </c:pt>
                <c:pt idx="24">
                  <c:v>55712</c:v>
                </c:pt>
                <c:pt idx="25">
                  <c:v>58535</c:v>
                </c:pt>
                <c:pt idx="26">
                  <c:v>60076</c:v>
                </c:pt>
                <c:pt idx="27">
                  <c:v>58140</c:v>
                </c:pt>
                <c:pt idx="28">
                  <c:v>57171</c:v>
                </c:pt>
                <c:pt idx="29">
                  <c:v>58868</c:v>
                </c:pt>
                <c:pt idx="30">
                  <c:v>59661</c:v>
                </c:pt>
                <c:pt idx="31">
                  <c:v>61262</c:v>
                </c:pt>
                <c:pt idx="32">
                  <c:v>62265</c:v>
                </c:pt>
                <c:pt idx="33">
                  <c:v>60008</c:v>
                </c:pt>
                <c:pt idx="34">
                  <c:v>58826</c:v>
                </c:pt>
                <c:pt idx="35">
                  <c:v>58040</c:v>
                </c:pt>
                <c:pt idx="36">
                  <c:v>58313</c:v>
                </c:pt>
                <c:pt idx="37">
                  <c:v>60176</c:v>
                </c:pt>
                <c:pt idx="38">
                  <c:v>61260</c:v>
                </c:pt>
                <c:pt idx="39">
                  <c:v>63590</c:v>
                </c:pt>
                <c:pt idx="40">
                  <c:v>63659</c:v>
                </c:pt>
                <c:pt idx="41">
                  <c:v>64316</c:v>
                </c:pt>
                <c:pt idx="42">
                  <c:v>66418</c:v>
                </c:pt>
                <c:pt idx="43">
                  <c:v>64951</c:v>
                </c:pt>
                <c:pt idx="44">
                  <c:v>64145</c:v>
                </c:pt>
                <c:pt idx="45">
                  <c:v>64027</c:v>
                </c:pt>
                <c:pt idx="46">
                  <c:v>63500</c:v>
                </c:pt>
                <c:pt idx="47">
                  <c:v>64708</c:v>
                </c:pt>
                <c:pt idx="48">
                  <c:v>65909</c:v>
                </c:pt>
                <c:pt idx="49">
                  <c:v>67347</c:v>
                </c:pt>
                <c:pt idx="50">
                  <c:v>68865</c:v>
                </c:pt>
                <c:pt idx="51">
                  <c:v>71243</c:v>
                </c:pt>
                <c:pt idx="52">
                  <c:v>72684</c:v>
                </c:pt>
                <c:pt idx="53">
                  <c:v>72983</c:v>
                </c:pt>
                <c:pt idx="54">
                  <c:v>72380</c:v>
                </c:pt>
                <c:pt idx="55">
                  <c:v>71733</c:v>
                </c:pt>
                <c:pt idx="56">
                  <c:v>71655</c:v>
                </c:pt>
                <c:pt idx="57">
                  <c:v>71001</c:v>
                </c:pt>
                <c:pt idx="58">
                  <c:v>71757</c:v>
                </c:pt>
                <c:pt idx="59">
                  <c:v>71942</c:v>
                </c:pt>
                <c:pt idx="60">
                  <c:v>73428</c:v>
                </c:pt>
                <c:pt idx="61">
                  <c:v>71340</c:v>
                </c:pt>
                <c:pt idx="62">
                  <c:v>68968</c:v>
                </c:pt>
                <c:pt idx="63">
                  <c:v>68122</c:v>
                </c:pt>
                <c:pt idx="64">
                  <c:v>67126</c:v>
                </c:pt>
                <c:pt idx="65">
                  <c:v>67818</c:v>
                </c:pt>
                <c:pt idx="66">
                  <c:v>69800</c:v>
                </c:pt>
                <c:pt idx="67">
                  <c:v>70454</c:v>
                </c:pt>
                <c:pt idx="68">
                  <c:v>73981</c:v>
                </c:pt>
                <c:pt idx="69">
                  <c:v>74997</c:v>
                </c:pt>
                <c:pt idx="70">
                  <c:v>76773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56-8C46-85E9-24624A9276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Sheet1!$A$2:$A$72</c:f>
              <c:numCache>
                <c:formatCode>0</c:formatCode>
                <c:ptCount val="71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</c:numCache>
            </c:numRef>
          </c:cat>
          <c:val>
            <c:numRef>
              <c:f>Sheet1!$C$2:$C$72</c:f>
              <c:numCache>
                <c:formatCode>"$"#,##0</c:formatCode>
                <c:ptCount val="71"/>
                <c:pt idx="0">
                  <c:v>14987</c:v>
                </c:pt>
                <c:pt idx="1">
                  <c:v>15200</c:v>
                </c:pt>
                <c:pt idx="2">
                  <c:v>14363</c:v>
                </c:pt>
                <c:pt idx="3">
                  <c:v>16069</c:v>
                </c:pt>
                <c:pt idx="4">
                  <c:v>16191</c:v>
                </c:pt>
                <c:pt idx="5">
                  <c:v>18294</c:v>
                </c:pt>
                <c:pt idx="6">
                  <c:v>19167</c:v>
                </c:pt>
                <c:pt idx="7">
                  <c:v>18612</c:v>
                </c:pt>
                <c:pt idx="8">
                  <c:v>19685</c:v>
                </c:pt>
                <c:pt idx="9">
                  <c:v>20045</c:v>
                </c:pt>
                <c:pt idx="10">
                  <c:v>20383</c:v>
                </c:pt>
                <c:pt idx="11">
                  <c:v>19492</c:v>
                </c:pt>
                <c:pt idx="12">
                  <c:v>20757</c:v>
                </c:pt>
                <c:pt idx="13">
                  <c:v>22629</c:v>
                </c:pt>
                <c:pt idx="14">
                  <c:v>22134</c:v>
                </c:pt>
                <c:pt idx="15">
                  <c:v>22856</c:v>
                </c:pt>
                <c:pt idx="16">
                  <c:v>23473</c:v>
                </c:pt>
                <c:pt idx="17">
                  <c:v>25651</c:v>
                </c:pt>
                <c:pt idx="18">
                  <c:v>26283</c:v>
                </c:pt>
                <c:pt idx="19">
                  <c:v>30026</c:v>
                </c:pt>
                <c:pt idx="20">
                  <c:v>30258</c:v>
                </c:pt>
                <c:pt idx="21">
                  <c:v>32013</c:v>
                </c:pt>
                <c:pt idx="22">
                  <c:v>34300</c:v>
                </c:pt>
                <c:pt idx="23">
                  <c:v>34215</c:v>
                </c:pt>
                <c:pt idx="24">
                  <c:v>33619</c:v>
                </c:pt>
                <c:pt idx="25">
                  <c:v>34790</c:v>
                </c:pt>
                <c:pt idx="26">
                  <c:v>34672</c:v>
                </c:pt>
                <c:pt idx="27">
                  <c:v>34716</c:v>
                </c:pt>
                <c:pt idx="28">
                  <c:v>35177</c:v>
                </c:pt>
                <c:pt idx="29">
                  <c:v>35017</c:v>
                </c:pt>
                <c:pt idx="30">
                  <c:v>34082</c:v>
                </c:pt>
                <c:pt idx="31">
                  <c:v>36284</c:v>
                </c:pt>
                <c:pt idx="32">
                  <c:v>35259</c:v>
                </c:pt>
                <c:pt idx="33">
                  <c:v>34721</c:v>
                </c:pt>
                <c:pt idx="34">
                  <c:v>33184</c:v>
                </c:pt>
                <c:pt idx="35">
                  <c:v>32079</c:v>
                </c:pt>
                <c:pt idx="36">
                  <c:v>32841</c:v>
                </c:pt>
                <c:pt idx="37">
                  <c:v>33540</c:v>
                </c:pt>
                <c:pt idx="38">
                  <c:v>35274</c:v>
                </c:pt>
                <c:pt idx="39">
                  <c:v>36335</c:v>
                </c:pt>
                <c:pt idx="40">
                  <c:v>36749</c:v>
                </c:pt>
                <c:pt idx="41">
                  <c:v>37225</c:v>
                </c:pt>
                <c:pt idx="42">
                  <c:v>37311</c:v>
                </c:pt>
                <c:pt idx="43">
                  <c:v>37693</c:v>
                </c:pt>
                <c:pt idx="44">
                  <c:v>36582</c:v>
                </c:pt>
                <c:pt idx="45">
                  <c:v>34941</c:v>
                </c:pt>
                <c:pt idx="46">
                  <c:v>34807</c:v>
                </c:pt>
                <c:pt idx="47">
                  <c:v>39090</c:v>
                </c:pt>
                <c:pt idx="48">
                  <c:v>40137</c:v>
                </c:pt>
                <c:pt idx="49">
                  <c:v>39909</c:v>
                </c:pt>
                <c:pt idx="50">
                  <c:v>42129</c:v>
                </c:pt>
                <c:pt idx="51">
                  <c:v>42732</c:v>
                </c:pt>
                <c:pt idx="52">
                  <c:v>45321</c:v>
                </c:pt>
                <c:pt idx="53">
                  <c:v>46348</c:v>
                </c:pt>
                <c:pt idx="54">
                  <c:v>44978</c:v>
                </c:pt>
                <c:pt idx="55">
                  <c:v>44167</c:v>
                </c:pt>
                <c:pt idx="56">
                  <c:v>44290</c:v>
                </c:pt>
                <c:pt idx="57">
                  <c:v>44103</c:v>
                </c:pt>
                <c:pt idx="58">
                  <c:v>43041</c:v>
                </c:pt>
                <c:pt idx="59">
                  <c:v>44987</c:v>
                </c:pt>
                <c:pt idx="60">
                  <c:v>45889</c:v>
                </c:pt>
                <c:pt idx="61">
                  <c:v>43901</c:v>
                </c:pt>
                <c:pt idx="62">
                  <c:v>42430</c:v>
                </c:pt>
                <c:pt idx="63">
                  <c:v>41956</c:v>
                </c:pt>
                <c:pt idx="64">
                  <c:v>42677</c:v>
                </c:pt>
                <c:pt idx="65">
                  <c:v>41826</c:v>
                </c:pt>
                <c:pt idx="66">
                  <c:v>42624</c:v>
                </c:pt>
                <c:pt idx="67">
                  <c:v>43201</c:v>
                </c:pt>
                <c:pt idx="68">
                  <c:v>45781</c:v>
                </c:pt>
                <c:pt idx="69">
                  <c:v>48748</c:v>
                </c:pt>
                <c:pt idx="70">
                  <c:v>49019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56-8C46-85E9-24624A927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9198432"/>
        <c:axId val="-1909195680"/>
      </c:lineChart>
      <c:catAx>
        <c:axId val="-190919843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9195680"/>
        <c:crosses val="autoZero"/>
        <c:auto val="1"/>
        <c:lblAlgn val="ctr"/>
        <c:lblOffset val="100"/>
        <c:tickLblSkip val="9"/>
        <c:noMultiLvlLbl val="0"/>
      </c:catAx>
      <c:valAx>
        <c:axId val="-1909195680"/>
        <c:scaling>
          <c:orientation val="minMax"/>
          <c:max val="800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9198432"/>
        <c:crossesAt val="1"/>
        <c:crossBetween val="between"/>
        <c:majorUnit val="2000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526970139812851E-2"/>
          <c:y val="4.5452755975963703E-2"/>
          <c:w val="0.93685791872968782"/>
          <c:h val="0.81340520722412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at Birth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Latino</c:v>
                </c:pt>
                <c:pt idx="2">
                  <c:v>Black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0.6</c:v>
                </c:pt>
                <c:pt idx="1">
                  <c:v>1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A-D24B-94B0-2F539E5AA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10161552"/>
        <c:axId val="-1910159072"/>
      </c:barChart>
      <c:catAx>
        <c:axId val="-191016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800"/>
            </a:pPr>
            <a:endParaRPr lang="en-US"/>
          </a:p>
        </c:txPr>
        <c:crossAx val="-1910159072"/>
        <c:crosses val="autoZero"/>
        <c:auto val="1"/>
        <c:lblAlgn val="ctr"/>
        <c:lblOffset val="100"/>
        <c:noMultiLvlLbl val="0"/>
      </c:catAx>
      <c:valAx>
        <c:axId val="-1910159072"/>
        <c:scaling>
          <c:orientation val="minMax"/>
          <c:max val="2.2000000000000002"/>
          <c:min val="0"/>
        </c:scaling>
        <c:delete val="1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.0" sourceLinked="0"/>
        <c:majorTickMark val="none"/>
        <c:minorTickMark val="none"/>
        <c:tickLblPos val="nextTo"/>
        <c:crossAx val="-191016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Sheet1!$A$2:$A$43</c:f>
              <c:numCache>
                <c:formatCode>General</c:formatCode>
                <c:ptCount val="42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</c:numCache>
            </c:numRef>
          </c:cat>
          <c:val>
            <c:numRef>
              <c:f>Sheet1!$B$2:$B$43</c:f>
              <c:numCache>
                <c:formatCode>0.00%</c:formatCode>
                <c:ptCount val="42"/>
                <c:pt idx="0">
                  <c:v>6.7000000000000004E-2</c:v>
                </c:pt>
                <c:pt idx="1">
                  <c:v>6.7000000000000004E-2</c:v>
                </c:pt>
                <c:pt idx="2">
                  <c:v>6.4000000000000001E-2</c:v>
                </c:pt>
                <c:pt idx="3">
                  <c:v>6.7000000000000004E-2</c:v>
                </c:pt>
                <c:pt idx="4">
                  <c:v>6.8000000000000005E-2</c:v>
                </c:pt>
                <c:pt idx="5">
                  <c:v>6.9000000000000006E-2</c:v>
                </c:pt>
                <c:pt idx="6">
                  <c:v>6.6000000000000003E-2</c:v>
                </c:pt>
                <c:pt idx="7">
                  <c:v>6.8000000000000005E-2</c:v>
                </c:pt>
                <c:pt idx="8">
                  <c:v>6.8000000000000005E-2</c:v>
                </c:pt>
                <c:pt idx="9">
                  <c:v>6.6000000000000003E-2</c:v>
                </c:pt>
                <c:pt idx="10">
                  <c:v>7.0000000000000007E-2</c:v>
                </c:pt>
                <c:pt idx="11">
                  <c:v>7.3999999999999996E-2</c:v>
                </c:pt>
                <c:pt idx="12">
                  <c:v>7.0999999999999994E-2</c:v>
                </c:pt>
                <c:pt idx="13">
                  <c:v>7.0999999999999994E-2</c:v>
                </c:pt>
                <c:pt idx="14">
                  <c:v>7.4999999999999997E-2</c:v>
                </c:pt>
                <c:pt idx="15">
                  <c:v>7.5999999999999998E-2</c:v>
                </c:pt>
                <c:pt idx="16">
                  <c:v>8.2000000000000003E-2</c:v>
                </c:pt>
                <c:pt idx="17">
                  <c:v>8.6999999999999994E-2</c:v>
                </c:pt>
                <c:pt idx="18">
                  <c:v>8.7999999999999995E-2</c:v>
                </c:pt>
                <c:pt idx="19">
                  <c:v>0.09</c:v>
                </c:pt>
                <c:pt idx="20">
                  <c:v>8.5999999999999993E-2</c:v>
                </c:pt>
                <c:pt idx="21">
                  <c:v>8.3000000000000004E-2</c:v>
                </c:pt>
                <c:pt idx="22">
                  <c:v>8.1000000000000003E-2</c:v>
                </c:pt>
                <c:pt idx="23">
                  <c:v>7.9000000000000001E-2</c:v>
                </c:pt>
                <c:pt idx="24">
                  <c:v>7.4999999999999997E-2</c:v>
                </c:pt>
                <c:pt idx="25">
                  <c:v>7.3999999999999996E-2</c:v>
                </c:pt>
                <c:pt idx="26">
                  <c:v>7.2999999999999995E-2</c:v>
                </c:pt>
                <c:pt idx="27">
                  <c:v>7.3700000000000002E-2</c:v>
                </c:pt>
                <c:pt idx="28">
                  <c:v>7.4099999999999999E-2</c:v>
                </c:pt>
                <c:pt idx="29">
                  <c:v>7.3400000000000007E-2</c:v>
                </c:pt>
                <c:pt idx="30">
                  <c:v>7.2499999999999995E-2</c:v>
                </c:pt>
                <c:pt idx="31">
                  <c:v>7.22E-2</c:v>
                </c:pt>
                <c:pt idx="32">
                  <c:v>7.0999999999999994E-2</c:v>
                </c:pt>
                <c:pt idx="33">
                  <c:v>7.0900000000000005E-2</c:v>
                </c:pt>
                <c:pt idx="34">
                  <c:v>6.9900000000000004E-2</c:v>
                </c:pt>
                <c:pt idx="35">
                  <c:v>6.9400000000000003E-2</c:v>
                </c:pt>
                <c:pt idx="36">
                  <c:v>6.8599999999999994E-2</c:v>
                </c:pt>
                <c:pt idx="37">
                  <c:v>6.6100000000000006E-2</c:v>
                </c:pt>
                <c:pt idx="38">
                  <c:v>6.3899999999999998E-2</c:v>
                </c:pt>
                <c:pt idx="39">
                  <c:v>6.3500000000000001E-2</c:v>
                </c:pt>
                <c:pt idx="40">
                  <c:v>6.6299999999999998E-2</c:v>
                </c:pt>
                <c:pt idx="41">
                  <c:v>6.88E-2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C-9D4A-9EB4-B2D910950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-1919207392"/>
        <c:axId val="-1919197744"/>
      </c:barChart>
      <c:catAx>
        <c:axId val="-19192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9197744"/>
        <c:crosses val="autoZero"/>
        <c:auto val="1"/>
        <c:lblAlgn val="ctr"/>
        <c:lblOffset val="100"/>
        <c:tickLblSkip val="5"/>
        <c:noMultiLvlLbl val="0"/>
      </c:catAx>
      <c:valAx>
        <c:axId val="-1919197744"/>
        <c:scaling>
          <c:orientation val="minMax"/>
          <c:max val="0.17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19207392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Young Adults (18-34)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138</c:v>
                </c:pt>
                <c:pt idx="1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6-354F-8080-591D0807A8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Young Adults (18-34)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87</c:v>
                </c:pt>
                <c:pt idx="1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6-354F-8080-591D0807A8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Children</c:v>
                </c:pt>
                <c:pt idx="1">
                  <c:v>Young Adults (18-34)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71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D6-354F-8080-591D0807A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6"/>
        <c:axId val="-1909057216"/>
        <c:axId val="-1909053952"/>
      </c:barChart>
      <c:catAx>
        <c:axId val="-19090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53952"/>
        <c:crosses val="autoZero"/>
        <c:auto val="1"/>
        <c:lblAlgn val="ctr"/>
        <c:lblOffset val="100"/>
        <c:noMultiLvlLbl val="0"/>
      </c:catAx>
      <c:valAx>
        <c:axId val="-1909053952"/>
        <c:scaling>
          <c:orientation val="minMax"/>
          <c:max val="199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5721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713399052472997E-2"/>
          <c:y val="0.88985775827551805"/>
          <c:w val="0.88706018638791895"/>
          <c:h val="8.70283027452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592569353353"/>
          <c:y val="3.27461524346453E-2"/>
          <c:w val="0.85348068334880101"/>
          <c:h val="0.75342634495735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Mortality Rate</c:v>
                </c:pt>
                <c:pt idx="1">
                  <c:v>New CAD Event</c:v>
                </c:pt>
                <c:pt idx="2">
                  <c:v>Stroke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0.78</c:v>
                </c:pt>
                <c:pt idx="1">
                  <c:v>0.63</c:v>
                </c:pt>
                <c:pt idx="2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5-934D-8957-47A9ECF7A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-7"/>
        <c:axId val="-1919080768"/>
        <c:axId val="-1919078288"/>
      </c:barChart>
      <c:catAx>
        <c:axId val="-191908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9078288"/>
        <c:crosses val="autoZero"/>
        <c:auto val="1"/>
        <c:lblAlgn val="ctr"/>
        <c:lblOffset val="100"/>
        <c:noMultiLvlLbl val="0"/>
      </c:catAx>
      <c:valAx>
        <c:axId val="-1919078288"/>
        <c:scaling>
          <c:orientation val="minMax"/>
          <c:max val="0.99"/>
          <c:min val="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0.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908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E6A-594F-952C-0F3717C371E2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E6A-594F-952C-0F3717C371E2}"/>
              </c:ext>
            </c:extLst>
          </c:dPt>
          <c:cat>
            <c:numRef>
              <c:f>Sheet1!$A$2:$A$33</c:f>
              <c:numCache>
                <c:formatCode>General</c:formatCode>
                <c:ptCount val="32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</c:numCache>
            </c:numRef>
          </c:cat>
          <c:val>
            <c:numRef>
              <c:f>Sheet1!$B$2:$B$33</c:f>
              <c:numCache>
                <c:formatCode>0.0</c:formatCode>
                <c:ptCount val="32"/>
                <c:pt idx="0">
                  <c:v>21.1</c:v>
                </c:pt>
                <c:pt idx="1">
                  <c:v>21.6</c:v>
                </c:pt>
                <c:pt idx="2">
                  <c:v>22.1</c:v>
                </c:pt>
                <c:pt idx="3">
                  <c:v>25.2</c:v>
                </c:pt>
                <c:pt idx="4">
                  <c:v>27.8</c:v>
                </c:pt>
                <c:pt idx="5">
                  <c:v>30.3</c:v>
                </c:pt>
                <c:pt idx="6">
                  <c:v>32.6</c:v>
                </c:pt>
                <c:pt idx="7">
                  <c:v>32.5</c:v>
                </c:pt>
                <c:pt idx="8">
                  <c:v>32.799999999999997</c:v>
                </c:pt>
                <c:pt idx="9">
                  <c:v>32.4</c:v>
                </c:pt>
                <c:pt idx="10">
                  <c:v>29.856000000000002</c:v>
                </c:pt>
                <c:pt idx="11">
                  <c:v>28.8</c:v>
                </c:pt>
                <c:pt idx="12">
                  <c:v>29.1</c:v>
                </c:pt>
                <c:pt idx="13">
                  <c:v>29.5</c:v>
                </c:pt>
                <c:pt idx="14">
                  <c:v>31.6</c:v>
                </c:pt>
                <c:pt idx="15">
                  <c:v>33.246000000000002</c:v>
                </c:pt>
                <c:pt idx="16">
                  <c:v>35.646999999999998</c:v>
                </c:pt>
                <c:pt idx="17">
                  <c:v>37.954999999999998</c:v>
                </c:pt>
                <c:pt idx="18">
                  <c:v>38.103999999999999</c:v>
                </c:pt>
                <c:pt idx="19">
                  <c:v>38.280999999999999</c:v>
                </c:pt>
                <c:pt idx="20">
                  <c:v>39.549999999999997</c:v>
                </c:pt>
                <c:pt idx="21">
                  <c:v>45.2</c:v>
                </c:pt>
                <c:pt idx="22">
                  <c:v>48.8</c:v>
                </c:pt>
                <c:pt idx="23">
                  <c:v>51.9</c:v>
                </c:pt>
                <c:pt idx="24">
                  <c:v>54</c:v>
                </c:pt>
                <c:pt idx="25">
                  <c:v>55.2</c:v>
                </c:pt>
                <c:pt idx="26">
                  <c:v>57.8</c:v>
                </c:pt>
                <c:pt idx="27">
                  <c:v>67</c:v>
                </c:pt>
                <c:pt idx="28">
                  <c:v>72</c:v>
                </c:pt>
                <c:pt idx="29">
                  <c:v>73.400000000000006</c:v>
                </c:pt>
                <c:pt idx="30">
                  <c:v>74.7</c:v>
                </c:pt>
                <c:pt idx="31">
                  <c:v>74.400000000000006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6A-594F-952C-0F3717C37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-1915970160"/>
        <c:axId val="-1915802512"/>
      </c:barChart>
      <c:catAx>
        <c:axId val="-191597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chemeClr val="bg1"/>
            </a:solidFill>
          </a:ln>
        </c:spPr>
        <c:crossAx val="-1915802512"/>
        <c:crosses val="autoZero"/>
        <c:auto val="1"/>
        <c:lblAlgn val="ctr"/>
        <c:lblOffset val="100"/>
        <c:tickLblSkip val="7"/>
        <c:noMultiLvlLbl val="0"/>
      </c:catAx>
      <c:valAx>
        <c:axId val="-1915802512"/>
        <c:scaling>
          <c:orientation val="minMax"/>
          <c:max val="79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ysDot"/>
            </a:ln>
          </c:spPr>
        </c:majorGridlines>
        <c:numFmt formatCode="#,##0" sourceLinked="0"/>
        <c:majorTickMark val="none"/>
        <c:minorTickMark val="none"/>
        <c:tickLblPos val="low"/>
        <c:spPr>
          <a:ln>
            <a:solidFill>
              <a:schemeClr val="bg1"/>
            </a:solidFill>
          </a:ln>
        </c:spPr>
        <c:crossAx val="-1915970160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592569353353"/>
          <c:y val="3.27461524346453E-2"/>
          <c:w val="0.81887551957161497"/>
          <c:h val="0.82278472646269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Born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1"/>
              <c:layout>
                <c:manualLayout>
                  <c:x val="-5.6076197631952195E-17"/>
                  <c:y val="6.29667122647463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A8-6A44-97CE-0A11C5EB1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Health Care</c:v>
                </c:pt>
                <c:pt idx="1">
                  <c:v>ED Care</c:v>
                </c:pt>
                <c:pt idx="2">
                  <c:v>Children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2546</c:v>
                </c:pt>
                <c:pt idx="1">
                  <c:v>91</c:v>
                </c:pt>
                <c:pt idx="2">
                  <c:v>1059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A8-6A44-97CE-0A11C5EB1D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Immigrants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1"/>
              <c:layout>
                <c:manualLayout>
                  <c:x val="-1.1215239526390399E-16"/>
                  <c:y val="1.62982574938339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A8-6A44-97CE-0A11C5EB1D7B}"/>
                </c:ext>
              </c:extLst>
            </c:dLbl>
            <c:dLbl>
              <c:idx val="2"/>
              <c:layout>
                <c:manualLayout>
                  <c:x val="-1.1215239526390399E-16"/>
                  <c:y val="7.5009338509454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8-6A44-97CE-0A11C5EB1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Health Care</c:v>
                </c:pt>
                <c:pt idx="1">
                  <c:v>ED Care</c:v>
                </c:pt>
                <c:pt idx="2">
                  <c:v>Children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1582</c:v>
                </c:pt>
                <c:pt idx="1">
                  <c:v>33</c:v>
                </c:pt>
                <c:pt idx="2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A8-6A44-97CE-0A11C5EB1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7"/>
        <c:axId val="-1919056400"/>
        <c:axId val="-1919053648"/>
      </c:barChart>
      <c:catAx>
        <c:axId val="-19190564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high"/>
        <c:crossAx val="-1919053648"/>
        <c:crosses val="autoZero"/>
        <c:auto val="1"/>
        <c:lblAlgn val="ctr"/>
        <c:lblOffset val="0"/>
        <c:noMultiLvlLbl val="0"/>
      </c:catAx>
      <c:valAx>
        <c:axId val="-1919053648"/>
        <c:scaling>
          <c:orientation val="minMax"/>
          <c:max val="2700"/>
          <c:min val="0"/>
        </c:scaling>
        <c:delete val="0"/>
        <c:axPos val="l"/>
        <c:majorGridlines>
          <c:spPr>
            <a:ln w="6350" cmpd="sng">
              <a:solidFill>
                <a:srgbClr val="FFFFFF"/>
              </a:solidFill>
              <a:prstDash val="solid"/>
            </a:ln>
          </c:spPr>
        </c:majorGridlines>
        <c:numFmt formatCode="&quot;$&quot;#,##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905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701343678716"/>
          <c:y val="0.89997972113487901"/>
          <c:w val="0.62649638966127696"/>
          <c:h val="7.9208837488452297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55637178413398"/>
          <c:y val="3.7038000854274403E-2"/>
          <c:w val="0.72968895614135698"/>
          <c:h val="0.84403210348924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Raid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White,_x000d_Non-Latina</c:v>
                </c:pt>
                <c:pt idx="1">
                  <c:v>Latina,_x000d_US-Born</c:v>
                </c:pt>
                <c:pt idx="2">
                  <c:v>Latnia,_x000d_Foreign-Born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1.1299999999999999</c:v>
                </c:pt>
                <c:pt idx="2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5-B240-BCE7-35FE6D4461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Raid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White,_x000d_Non-Latina</c:v>
                </c:pt>
                <c:pt idx="1">
                  <c:v>Latina,_x000d_US-Born</c:v>
                </c:pt>
                <c:pt idx="2">
                  <c:v>Latnia,_x000d_Foreign-Born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0.95</c:v>
                </c:pt>
                <c:pt idx="1">
                  <c:v>1.29</c:v>
                </c:pt>
                <c:pt idx="2">
                  <c:v>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35-B240-BCE7-35FE6D446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7"/>
        <c:axId val="-1909012160"/>
        <c:axId val="-1909009408"/>
      </c:barChart>
      <c:catAx>
        <c:axId val="-190901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09408"/>
        <c:crosses val="autoZero"/>
        <c:auto val="1"/>
        <c:lblAlgn val="ctr"/>
        <c:lblOffset val="100"/>
        <c:noMultiLvlLbl val="0"/>
      </c:catAx>
      <c:valAx>
        <c:axId val="-1909009408"/>
        <c:scaling>
          <c:orientation val="minMax"/>
          <c:max val="1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01216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47281442144444202"/>
          <c:w val="0.18032371982888501"/>
          <c:h val="0.19682500655063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861918976946E-2"/>
          <c:y val="2.3412871548752202E-2"/>
          <c:w val="0.96248702816548504"/>
          <c:h val="0.76510847144469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US Born</c:v>
                </c:pt>
                <c:pt idx="1">
                  <c:v>Foreign Born_x000d_Citizens</c:v>
                </c:pt>
                <c:pt idx="2">
                  <c:v>Non-Citizens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-30.9</c:v>
                </c:pt>
                <c:pt idx="1">
                  <c:v>3.7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C-5946-96BB-32132D29C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-1908993920"/>
        <c:axId val="-1908991168"/>
      </c:barChart>
      <c:catAx>
        <c:axId val="-1908993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50800">
            <a:solidFill>
              <a:srgbClr val="FFFFFF"/>
            </a:solidFill>
          </a:ln>
        </c:spPr>
        <c:txPr>
          <a:bodyPr/>
          <a:lstStyle/>
          <a:p>
            <a:pPr>
              <a:lnSpc>
                <a:spcPct val="90000"/>
              </a:lnSpc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1908991168"/>
        <c:crosses val="autoZero"/>
        <c:auto val="1"/>
        <c:lblAlgn val="ctr"/>
        <c:lblOffset val="100"/>
        <c:noMultiLvlLbl val="0"/>
      </c:catAx>
      <c:valAx>
        <c:axId val="-1908991168"/>
        <c:scaling>
          <c:orientation val="minMax"/>
          <c:max val="12"/>
          <c:min val="-32"/>
        </c:scaling>
        <c:delete val="1"/>
        <c:axPos val="l"/>
        <c:numFmt formatCode="&quot;$&quot;#,##0" sourceLinked="0"/>
        <c:majorTickMark val="out"/>
        <c:minorTickMark val="none"/>
        <c:tickLblPos val="nextTo"/>
        <c:crossAx val="-1908993920"/>
        <c:crossesAt val="1"/>
        <c:crossBetween val="between"/>
        <c:majorUnit val="10"/>
      </c:valAx>
      <c:spPr>
        <a:noFill/>
        <a:ln>
          <a:solidFill>
            <a:srgbClr val="FFFFFF"/>
          </a:solidFill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Managers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Sheet1!$A$2:$A$50</c:f>
              <c:numCache>
                <c:formatCode>0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Sheet1!$B$2:$B$50</c:f>
              <c:numCache>
                <c:formatCode>0.0%</c:formatCode>
                <c:ptCount val="49"/>
                <c:pt idx="0">
                  <c:v>0</c:v>
                </c:pt>
                <c:pt idx="1">
                  <c:v>0.185</c:v>
                </c:pt>
                <c:pt idx="2">
                  <c:v>0.25800000000000001</c:v>
                </c:pt>
                <c:pt idx="3">
                  <c:v>0.46800000000000003</c:v>
                </c:pt>
                <c:pt idx="4">
                  <c:v>0.60699999999999998</c:v>
                </c:pt>
                <c:pt idx="5">
                  <c:v>0.75</c:v>
                </c:pt>
                <c:pt idx="6">
                  <c:v>0.85599999999999998</c:v>
                </c:pt>
                <c:pt idx="7">
                  <c:v>0.96399999999999997</c:v>
                </c:pt>
                <c:pt idx="8">
                  <c:v>1.091</c:v>
                </c:pt>
                <c:pt idx="9">
                  <c:v>1.1859999999999999</c:v>
                </c:pt>
                <c:pt idx="10">
                  <c:v>1.329</c:v>
                </c:pt>
                <c:pt idx="11">
                  <c:v>1.46</c:v>
                </c:pt>
                <c:pt idx="12">
                  <c:v>1.619</c:v>
                </c:pt>
                <c:pt idx="13">
                  <c:v>1.722</c:v>
                </c:pt>
                <c:pt idx="14">
                  <c:v>1.853</c:v>
                </c:pt>
                <c:pt idx="15">
                  <c:v>2.0510000000000002</c:v>
                </c:pt>
                <c:pt idx="16">
                  <c:v>2.4279999999999999</c:v>
                </c:pt>
                <c:pt idx="17">
                  <c:v>3.0310000000000001</c:v>
                </c:pt>
                <c:pt idx="18">
                  <c:v>3.6259999999999999</c:v>
                </c:pt>
                <c:pt idx="19">
                  <c:v>4.2610000000000001</c:v>
                </c:pt>
                <c:pt idx="20">
                  <c:v>4.484</c:v>
                </c:pt>
                <c:pt idx="21">
                  <c:v>4.8609999999999998</c:v>
                </c:pt>
                <c:pt idx="22">
                  <c:v>6.6980000000000004</c:v>
                </c:pt>
                <c:pt idx="23">
                  <c:v>9.5670000000000002</c:v>
                </c:pt>
                <c:pt idx="24">
                  <c:v>13.897</c:v>
                </c:pt>
                <c:pt idx="25">
                  <c:v>16.904</c:v>
                </c:pt>
                <c:pt idx="26">
                  <c:v>19.64</c:v>
                </c:pt>
                <c:pt idx="27">
                  <c:v>20.542000000000002</c:v>
                </c:pt>
                <c:pt idx="28">
                  <c:v>21.29</c:v>
                </c:pt>
                <c:pt idx="29">
                  <c:v>21.32</c:v>
                </c:pt>
                <c:pt idx="30">
                  <c:v>21.85</c:v>
                </c:pt>
                <c:pt idx="31">
                  <c:v>22.501999999999999</c:v>
                </c:pt>
                <c:pt idx="32">
                  <c:v>23.795000000000002</c:v>
                </c:pt>
                <c:pt idx="33">
                  <c:v>25.53</c:v>
                </c:pt>
                <c:pt idx="34">
                  <c:v>26.324000000000002</c:v>
                </c:pt>
                <c:pt idx="35">
                  <c:v>25.844000000000001</c:v>
                </c:pt>
                <c:pt idx="36">
                  <c:v>25.372</c:v>
                </c:pt>
                <c:pt idx="37">
                  <c:v>26.103999999999999</c:v>
                </c:pt>
                <c:pt idx="38">
                  <c:v>28.058</c:v>
                </c:pt>
                <c:pt idx="39">
                  <c:v>29.457999999999998</c:v>
                </c:pt>
                <c:pt idx="40">
                  <c:v>30.613</c:v>
                </c:pt>
                <c:pt idx="41">
                  <c:v>29.274000000000001</c:v>
                </c:pt>
                <c:pt idx="42">
                  <c:v>29.635999999999999</c:v>
                </c:pt>
                <c:pt idx="43">
                  <c:v>29.614000000000001</c:v>
                </c:pt>
                <c:pt idx="44">
                  <c:v>30.335000000000001</c:v>
                </c:pt>
                <c:pt idx="45">
                  <c:v>30.541</c:v>
                </c:pt>
                <c:pt idx="46">
                  <c:v>31.35</c:v>
                </c:pt>
                <c:pt idx="47">
                  <c:v>35.24</c:v>
                </c:pt>
                <c:pt idx="48">
                  <c:v>36.19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E-1448-8B47-61B09D601A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Physicians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Sheet1!$A$2:$A$50</c:f>
              <c:numCache>
                <c:formatCode>0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Sheet1!$C$2:$C$50</c:f>
              <c:numCache>
                <c:formatCode>0.000000%</c:formatCode>
                <c:ptCount val="49"/>
                <c:pt idx="0">
                  <c:v>1.8575850000000001E-2</c:v>
                </c:pt>
                <c:pt idx="1">
                  <c:v>4.3343649999999997E-2</c:v>
                </c:pt>
                <c:pt idx="2">
                  <c:v>7.7399380000000004E-2</c:v>
                </c:pt>
                <c:pt idx="3">
                  <c:v>0.1052632</c:v>
                </c:pt>
                <c:pt idx="4">
                  <c:v>0.15479879999999999</c:v>
                </c:pt>
                <c:pt idx="5">
                  <c:v>0.20123840000000001</c:v>
                </c:pt>
                <c:pt idx="6">
                  <c:v>0.250774</c:v>
                </c:pt>
                <c:pt idx="7">
                  <c:v>0.26625389999999999</c:v>
                </c:pt>
                <c:pt idx="8">
                  <c:v>0.32507740000000002</c:v>
                </c:pt>
                <c:pt idx="9">
                  <c:v>0.37461299999999997</c:v>
                </c:pt>
                <c:pt idx="10">
                  <c:v>0.42724459999999997</c:v>
                </c:pt>
                <c:pt idx="11">
                  <c:v>0.45510840000000002</c:v>
                </c:pt>
                <c:pt idx="12">
                  <c:v>0.50773990000000002</c:v>
                </c:pt>
                <c:pt idx="13">
                  <c:v>0.56037150000000002</c:v>
                </c:pt>
                <c:pt idx="14">
                  <c:v>0.61300310000000002</c:v>
                </c:pt>
                <c:pt idx="15">
                  <c:v>0.66563470000000002</c:v>
                </c:pt>
                <c:pt idx="16">
                  <c:v>0.69659439999999995</c:v>
                </c:pt>
                <c:pt idx="17">
                  <c:v>0.74303410000000003</c:v>
                </c:pt>
                <c:pt idx="18">
                  <c:v>0.75541800000000003</c:v>
                </c:pt>
                <c:pt idx="19">
                  <c:v>0.78637769999999996</c:v>
                </c:pt>
                <c:pt idx="20">
                  <c:v>0.82662539999999995</c:v>
                </c:pt>
                <c:pt idx="21">
                  <c:v>0.86377709999999996</c:v>
                </c:pt>
                <c:pt idx="22">
                  <c:v>0.86687309999999995</c:v>
                </c:pt>
                <c:pt idx="23">
                  <c:v>0.97523219999999999</c:v>
                </c:pt>
                <c:pt idx="24">
                  <c:v>1.0247679999999999</c:v>
                </c:pt>
                <c:pt idx="25">
                  <c:v>1.1455109999999999</c:v>
                </c:pt>
                <c:pt idx="26">
                  <c:v>1.1888540000000001</c:v>
                </c:pt>
                <c:pt idx="27">
                  <c:v>1.2414860000000001</c:v>
                </c:pt>
                <c:pt idx="28">
                  <c:v>1.2910219999999999</c:v>
                </c:pt>
                <c:pt idx="29">
                  <c:v>1.2291019999999999</c:v>
                </c:pt>
                <c:pt idx="30">
                  <c:v>1.2260059999999999</c:v>
                </c:pt>
                <c:pt idx="31">
                  <c:v>1.3560369999999999</c:v>
                </c:pt>
                <c:pt idx="32">
                  <c:v>1.402477</c:v>
                </c:pt>
                <c:pt idx="33">
                  <c:v>1.4383900000000001</c:v>
                </c:pt>
                <c:pt idx="34">
                  <c:v>1.491951</c:v>
                </c:pt>
                <c:pt idx="35">
                  <c:v>1.56965</c:v>
                </c:pt>
                <c:pt idx="36">
                  <c:v>1.6337459999999999</c:v>
                </c:pt>
                <c:pt idx="37">
                  <c:v>1.647988</c:v>
                </c:pt>
                <c:pt idx="38">
                  <c:v>1.5959749999999999</c:v>
                </c:pt>
                <c:pt idx="39">
                  <c:v>1.616099</c:v>
                </c:pt>
                <c:pt idx="40">
                  <c:v>1.4399379999999999</c:v>
                </c:pt>
                <c:pt idx="41">
                  <c:v>1.5269349999999999</c:v>
                </c:pt>
                <c:pt idx="42">
                  <c:v>1.6736839999999999</c:v>
                </c:pt>
                <c:pt idx="43">
                  <c:v>1.82291</c:v>
                </c:pt>
                <c:pt idx="44">
                  <c:v>1.9142410000000001</c:v>
                </c:pt>
                <c:pt idx="45">
                  <c:v>1.7634669999999999</c:v>
                </c:pt>
                <c:pt idx="46">
                  <c:v>2.2483499999999998</c:v>
                </c:pt>
                <c:pt idx="47">
                  <c:v>2.3325360000000002</c:v>
                </c:pt>
                <c:pt idx="48">
                  <c:v>2.3325360000000002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E-1448-8B47-61B09D601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08888032"/>
        <c:axId val="-1908885280"/>
      </c:areaChart>
      <c:catAx>
        <c:axId val="-190888803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885280"/>
        <c:crosses val="autoZero"/>
        <c:auto val="1"/>
        <c:lblAlgn val="ctr"/>
        <c:lblOffset val="100"/>
        <c:tickLblSkip val="5"/>
        <c:noMultiLvlLbl val="0"/>
      </c:catAx>
      <c:valAx>
        <c:axId val="-1908885280"/>
        <c:scaling>
          <c:orientation val="minMax"/>
          <c:max val="37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888032"/>
        <c:crossesAt val="1"/>
        <c:crossBetween val="midCat"/>
        <c:majorUnit val="1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5887073626059998"/>
          <c:y val="0.85618761412604105"/>
          <c:w val="0.48225852747880099"/>
          <c:h val="0.105804219034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70655088344102"/>
          <c:y val="3.4067040725278601E-2"/>
          <c:w val="0.530415684748198"/>
          <c:h val="0.869830371040959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A2-4B4D-8C4B-A4468B39E1B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A2-4B4D-8C4B-A4468B39E1B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A2-4B4D-8C4B-A4468B39E1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A2-4B4D-8C4B-A4468B39E1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A2-4B4D-8C4B-A4468B39E1BF}"/>
              </c:ext>
            </c:extLst>
          </c:dPt>
          <c:dLbls>
            <c:dLbl>
              <c:idx val="0"/>
              <c:layout>
                <c:manualLayout>
                  <c:x val="-2.2526992725653401E-2"/>
                  <c:y val="0.110311439679747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69452063431202"/>
                      <c:h val="0.305051488558286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A2-4B4D-8C4B-A4468B39E1BF}"/>
                </c:ext>
              </c:extLst>
            </c:dLbl>
            <c:dLbl>
              <c:idx val="1"/>
              <c:layout>
                <c:manualLayout>
                  <c:x val="2.4819432081690299E-2"/>
                  <c:y val="1.169551246199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A2-4B4D-8C4B-A4468B39E1BF}"/>
                </c:ext>
              </c:extLst>
            </c:dLbl>
            <c:dLbl>
              <c:idx val="2"/>
              <c:layout>
                <c:manualLayout>
                  <c:x val="-0.129115059580339"/>
                  <c:y val="-0.200914693051586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A2-4B4D-8C4B-A4468B39E1BF}"/>
                </c:ext>
              </c:extLst>
            </c:dLbl>
            <c:dLbl>
              <c:idx val="3"/>
              <c:layout>
                <c:manualLayout>
                  <c:x val="0.144091746721877"/>
                  <c:y val="-0.1725349725609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A2-4B4D-8C4B-A4468B39E1BF}"/>
                </c:ext>
              </c:extLst>
            </c:dLbl>
            <c:dLbl>
              <c:idx val="4"/>
              <c:layout>
                <c:manualLayout>
                  <c:x val="-3.5257285392379302E-2"/>
                  <c:y val="2.543073788968089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A2-4B4D-8C4B-A4468B39E1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2857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EHR /Desk Work</c:v>
                </c:pt>
                <c:pt idx="1">
                  <c:v>With Staff</c:v>
                </c:pt>
                <c:pt idx="2">
                  <c:v>With Patients</c:v>
                </c:pt>
                <c:pt idx="3">
                  <c:v>Other Tasks</c:v>
                </c:pt>
                <c:pt idx="4">
                  <c:v>Other Admin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0.48</c:v>
                </c:pt>
                <c:pt idx="1">
                  <c:v>0.06</c:v>
                </c:pt>
                <c:pt idx="2">
                  <c:v>0.26</c:v>
                </c:pt>
                <c:pt idx="3">
                  <c:v>0.19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A2-4B4D-8C4B-A4468B39E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14-F149-834D-E93FDE79BC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14-F149-834D-E93FDE79BC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C14-F149-834D-E93FDE79BC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C14-F149-834D-E93FDE79BC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14-F149-834D-E93FDE79BC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C14-F149-834D-E93FDE79BC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14-F149-834D-E93FDE79BC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C14-F149-834D-E93FDE79BCD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14-F149-834D-E93FDE79BCD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C14-F149-834D-E93FDE79BCD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4-F149-834D-E93FDE79BCDB}"/>
              </c:ext>
            </c:extLst>
          </c:dPt>
          <c:cat>
            <c:numRef>
              <c:f>Sheet1!$A$2:$A$67</c:f>
              <c:numCache>
                <c:formatCode>General</c:formatCode>
                <c:ptCount val="66"/>
                <c:pt idx="0">
                  <c:v>500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900</c:v>
                </c:pt>
                <c:pt idx="5">
                  <c:v>1000</c:v>
                </c:pt>
                <c:pt idx="6">
                  <c:v>1100</c:v>
                </c:pt>
                <c:pt idx="7">
                  <c:v>1200</c:v>
                </c:pt>
                <c:pt idx="8">
                  <c:v>1300</c:v>
                </c:pt>
                <c:pt idx="9">
                  <c:v>1400</c:v>
                </c:pt>
                <c:pt idx="10">
                  <c:v>1500</c:v>
                </c:pt>
                <c:pt idx="11">
                  <c:v>1600</c:v>
                </c:pt>
                <c:pt idx="12">
                  <c:v>1700</c:v>
                </c:pt>
                <c:pt idx="13">
                  <c:v>1800</c:v>
                </c:pt>
                <c:pt idx="14">
                  <c:v>1900</c:v>
                </c:pt>
                <c:pt idx="15">
                  <c:v>2000</c:v>
                </c:pt>
                <c:pt idx="16">
                  <c:v>2100</c:v>
                </c:pt>
                <c:pt idx="17">
                  <c:v>2200</c:v>
                </c:pt>
                <c:pt idx="18">
                  <c:v>2300</c:v>
                </c:pt>
                <c:pt idx="19">
                  <c:v>2400</c:v>
                </c:pt>
                <c:pt idx="20">
                  <c:v>2500</c:v>
                </c:pt>
                <c:pt idx="21">
                  <c:v>2600</c:v>
                </c:pt>
                <c:pt idx="22">
                  <c:v>2700</c:v>
                </c:pt>
                <c:pt idx="23">
                  <c:v>2800</c:v>
                </c:pt>
                <c:pt idx="24">
                  <c:v>2900</c:v>
                </c:pt>
                <c:pt idx="25">
                  <c:v>3000</c:v>
                </c:pt>
                <c:pt idx="26">
                  <c:v>3100</c:v>
                </c:pt>
                <c:pt idx="27">
                  <c:v>3200</c:v>
                </c:pt>
                <c:pt idx="28">
                  <c:v>3300</c:v>
                </c:pt>
                <c:pt idx="29">
                  <c:v>3400</c:v>
                </c:pt>
                <c:pt idx="30">
                  <c:v>3500</c:v>
                </c:pt>
                <c:pt idx="31">
                  <c:v>3600</c:v>
                </c:pt>
                <c:pt idx="32">
                  <c:v>3700</c:v>
                </c:pt>
                <c:pt idx="33">
                  <c:v>3800</c:v>
                </c:pt>
                <c:pt idx="34">
                  <c:v>3900</c:v>
                </c:pt>
                <c:pt idx="35">
                  <c:v>4000</c:v>
                </c:pt>
                <c:pt idx="36">
                  <c:v>4100</c:v>
                </c:pt>
                <c:pt idx="37">
                  <c:v>4200</c:v>
                </c:pt>
                <c:pt idx="38">
                  <c:v>4300</c:v>
                </c:pt>
                <c:pt idx="39">
                  <c:v>4400</c:v>
                </c:pt>
                <c:pt idx="40">
                  <c:v>4500</c:v>
                </c:pt>
                <c:pt idx="41">
                  <c:v>4600</c:v>
                </c:pt>
                <c:pt idx="42">
                  <c:v>4700</c:v>
                </c:pt>
                <c:pt idx="43">
                  <c:v>4800</c:v>
                </c:pt>
                <c:pt idx="44">
                  <c:v>4900</c:v>
                </c:pt>
                <c:pt idx="45">
                  <c:v>5000</c:v>
                </c:pt>
                <c:pt idx="46">
                  <c:v>5100</c:v>
                </c:pt>
                <c:pt idx="47">
                  <c:v>5200</c:v>
                </c:pt>
                <c:pt idx="48">
                  <c:v>5300</c:v>
                </c:pt>
                <c:pt idx="49">
                  <c:v>5400</c:v>
                </c:pt>
                <c:pt idx="50">
                  <c:v>5500</c:v>
                </c:pt>
                <c:pt idx="51">
                  <c:v>5600</c:v>
                </c:pt>
                <c:pt idx="52">
                  <c:v>5700</c:v>
                </c:pt>
                <c:pt idx="53">
                  <c:v>5800</c:v>
                </c:pt>
                <c:pt idx="54">
                  <c:v>5900</c:v>
                </c:pt>
                <c:pt idx="55">
                  <c:v>6000</c:v>
                </c:pt>
                <c:pt idx="56">
                  <c:v>6100</c:v>
                </c:pt>
                <c:pt idx="57">
                  <c:v>6200</c:v>
                </c:pt>
                <c:pt idx="58">
                  <c:v>6300</c:v>
                </c:pt>
                <c:pt idx="59">
                  <c:v>6400</c:v>
                </c:pt>
                <c:pt idx="60">
                  <c:v>6500</c:v>
                </c:pt>
                <c:pt idx="61">
                  <c:v>6600</c:v>
                </c:pt>
                <c:pt idx="62">
                  <c:v>6700</c:v>
                </c:pt>
                <c:pt idx="63">
                  <c:v>6800</c:v>
                </c:pt>
                <c:pt idx="64">
                  <c:v>6900</c:v>
                </c:pt>
                <c:pt idx="65">
                  <c:v>7000</c:v>
                </c:pt>
              </c:numCache>
            </c:numRef>
          </c:cat>
          <c:val>
            <c:numRef>
              <c:f>Sheet1!$B$2:$B$67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  <c:pt idx="20">
                  <c:v>5</c:v>
                </c:pt>
                <c:pt idx="21">
                  <c:v>5</c:v>
                </c:pt>
                <c:pt idx="22">
                  <c:v>6</c:v>
                </c:pt>
                <c:pt idx="23">
                  <c:v>6</c:v>
                </c:pt>
                <c:pt idx="24">
                  <c:v>5</c:v>
                </c:pt>
                <c:pt idx="25">
                  <c:v>1</c:v>
                </c:pt>
                <c:pt idx="26">
                  <c:v>8</c:v>
                </c:pt>
                <c:pt idx="27">
                  <c:v>7</c:v>
                </c:pt>
                <c:pt idx="28">
                  <c:v>6</c:v>
                </c:pt>
                <c:pt idx="29">
                  <c:v>4</c:v>
                </c:pt>
                <c:pt idx="30">
                  <c:v>6</c:v>
                </c:pt>
                <c:pt idx="31">
                  <c:v>9</c:v>
                </c:pt>
                <c:pt idx="32">
                  <c:v>10</c:v>
                </c:pt>
                <c:pt idx="33">
                  <c:v>16</c:v>
                </c:pt>
                <c:pt idx="34">
                  <c:v>8</c:v>
                </c:pt>
                <c:pt idx="35">
                  <c:v>9</c:v>
                </c:pt>
                <c:pt idx="36">
                  <c:v>16</c:v>
                </c:pt>
                <c:pt idx="37">
                  <c:v>10</c:v>
                </c:pt>
                <c:pt idx="38">
                  <c:v>15</c:v>
                </c:pt>
                <c:pt idx="39">
                  <c:v>11</c:v>
                </c:pt>
                <c:pt idx="40">
                  <c:v>12</c:v>
                </c:pt>
                <c:pt idx="41">
                  <c:v>9</c:v>
                </c:pt>
                <c:pt idx="42">
                  <c:v>10</c:v>
                </c:pt>
                <c:pt idx="43">
                  <c:v>10</c:v>
                </c:pt>
                <c:pt idx="44">
                  <c:v>3</c:v>
                </c:pt>
                <c:pt idx="45">
                  <c:v>4</c:v>
                </c:pt>
                <c:pt idx="46">
                  <c:v>3</c:v>
                </c:pt>
                <c:pt idx="47">
                  <c:v>3</c:v>
                </c:pt>
                <c:pt idx="48">
                  <c:v>6</c:v>
                </c:pt>
                <c:pt idx="49">
                  <c:v>5</c:v>
                </c:pt>
                <c:pt idx="50">
                  <c:v>4</c:v>
                </c:pt>
                <c:pt idx="51">
                  <c:v>2</c:v>
                </c:pt>
                <c:pt idx="52">
                  <c:v>2</c:v>
                </c:pt>
                <c:pt idx="53">
                  <c:v>3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2</c:v>
                </c:pt>
                <c:pt idx="64">
                  <c:v>0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4-F149-834D-E93FDE79B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1320733391"/>
        <c:axId val="1203211999"/>
      </c:barChart>
      <c:catAx>
        <c:axId val="1320733391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211999"/>
        <c:crosses val="autoZero"/>
        <c:auto val="1"/>
        <c:lblAlgn val="ctr"/>
        <c:lblOffset val="0"/>
        <c:tickLblSkip val="10"/>
        <c:tickMarkSkip val="5"/>
        <c:noMultiLvlLbl val="0"/>
      </c:catAx>
      <c:valAx>
        <c:axId val="1203211999"/>
        <c:scaling>
          <c:orientation val="minMax"/>
          <c:max val="1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733391"/>
        <c:crossesAt val="1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Free-Stand. Lab/Image</c:v>
                </c:pt>
                <c:pt idx="1">
                  <c:v>Dialysis</c:v>
                </c:pt>
                <c:pt idx="2">
                  <c:v>Surg/Urgent Care Ctrs.</c:v>
                </c:pt>
                <c:pt idx="3">
                  <c:v>Skilled Nursing Fac.</c:v>
                </c:pt>
                <c:pt idx="4">
                  <c:v>Home Care</c:v>
                </c:pt>
                <c:pt idx="5">
                  <c:v>Hospice**</c:v>
                </c:pt>
                <c:pt idx="6">
                  <c:v>Inpt. Psychi/Substance*</c:v>
                </c:pt>
                <c:pt idx="7">
                  <c:v>Specialty Hospitals*</c:v>
                </c:pt>
                <c:pt idx="8">
                  <c:v>General Hospitals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1</c:v>
                </c:pt>
                <c:pt idx="1">
                  <c:v>0.94</c:v>
                </c:pt>
                <c:pt idx="2">
                  <c:v>0.88</c:v>
                </c:pt>
                <c:pt idx="3">
                  <c:v>0.81</c:v>
                </c:pt>
                <c:pt idx="4">
                  <c:v>0.75</c:v>
                </c:pt>
                <c:pt idx="5">
                  <c:v>0.67</c:v>
                </c:pt>
                <c:pt idx="6">
                  <c:v>0.57999999999999996</c:v>
                </c:pt>
                <c:pt idx="7">
                  <c:v>0.36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6-A74A-89D1-1A3A679FC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-1909824400"/>
        <c:axId val="-1909821648"/>
      </c:barChart>
      <c:catAx>
        <c:axId val="-190982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821648"/>
        <c:crosses val="autoZero"/>
        <c:auto val="1"/>
        <c:lblAlgn val="ctr"/>
        <c:lblOffset val="100"/>
        <c:noMultiLvlLbl val="0"/>
      </c:catAx>
      <c:valAx>
        <c:axId val="-19098216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982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5755858645758"/>
          <c:y val="0.12366805341608923"/>
          <c:w val="0.76015145724890754"/>
          <c:h val="0.7078161474030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AMI</c:v>
                </c:pt>
                <c:pt idx="1">
                  <c:v>Pneumonia</c:v>
                </c:pt>
                <c:pt idx="2">
                  <c:v>CABG</c:v>
                </c:pt>
                <c:pt idx="3">
                  <c:v>COPD</c:v>
                </c:pt>
                <c:pt idx="4">
                  <c:v>Joint
Replace</c:v>
                </c:pt>
                <c:pt idx="5">
                  <c:v>CHF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0.999</c:v>
                </c:pt>
                <c:pt idx="2">
                  <c:v>0.998</c:v>
                </c:pt>
                <c:pt idx="3">
                  <c:v>1.0009999999999999</c:v>
                </c:pt>
                <c:pt idx="4">
                  <c:v>1.0009999999999999</c:v>
                </c:pt>
                <c:pt idx="5">
                  <c:v>0.996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6-D64F-833A-FB666E3CA7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AMI</c:v>
                </c:pt>
                <c:pt idx="1">
                  <c:v>Pneumonia</c:v>
                </c:pt>
                <c:pt idx="2">
                  <c:v>CABG</c:v>
                </c:pt>
                <c:pt idx="3">
                  <c:v>COPD</c:v>
                </c:pt>
                <c:pt idx="4">
                  <c:v>Joint
Replace</c:v>
                </c:pt>
                <c:pt idx="5">
                  <c:v>CHF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0.997</c:v>
                </c:pt>
                <c:pt idx="1">
                  <c:v>1</c:v>
                </c:pt>
                <c:pt idx="2">
                  <c:v>1.006</c:v>
                </c:pt>
                <c:pt idx="3">
                  <c:v>0.995</c:v>
                </c:pt>
                <c:pt idx="4">
                  <c:v>1.012</c:v>
                </c:pt>
                <c:pt idx="5">
                  <c:v>1.0009999999999999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16-D64F-833A-FB666E3CA7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For-Profit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AMI</c:v>
                </c:pt>
                <c:pt idx="1">
                  <c:v>Pneumonia</c:v>
                </c:pt>
                <c:pt idx="2">
                  <c:v>CABG</c:v>
                </c:pt>
                <c:pt idx="3">
                  <c:v>COPD</c:v>
                </c:pt>
                <c:pt idx="4">
                  <c:v>Joint
Replace</c:v>
                </c:pt>
                <c:pt idx="5">
                  <c:v>CHF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1.014</c:v>
                </c:pt>
                <c:pt idx="1">
                  <c:v>1.014</c:v>
                </c:pt>
                <c:pt idx="2">
                  <c:v>1.012</c:v>
                </c:pt>
                <c:pt idx="3">
                  <c:v>1.0069999999999999</c:v>
                </c:pt>
                <c:pt idx="4">
                  <c:v>1.0189999999999999</c:v>
                </c:pt>
                <c:pt idx="5">
                  <c:v>1.018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16-D64F-833A-FB666E3CA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13"/>
        <c:axId val="188646832"/>
        <c:axId val="240700544"/>
      </c:barChart>
      <c:catAx>
        <c:axId val="18864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700544"/>
        <c:crosses val="autoZero"/>
        <c:auto val="1"/>
        <c:lblAlgn val="ctr"/>
        <c:lblOffset val="100"/>
        <c:noMultiLvlLbl val="0"/>
      </c:catAx>
      <c:valAx>
        <c:axId val="240700544"/>
        <c:scaling>
          <c:orientation val="minMax"/>
          <c:max val="1.02"/>
          <c:min val="0.9849999999999999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46832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6943401199182975E-3"/>
          <c:y val="0.61460930936587843"/>
          <c:w val="0.1295816037425051"/>
          <c:h val="0.24449255110609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For-Profit_x000d_Hospitals</c:v>
                </c:pt>
                <c:pt idx="1">
                  <c:v>Non-Profit_x000d_Hospitals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 formatCode="0.00%">
                  <c:v>0.27200000000000002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C-DB42-AEE2-EC502B508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8857312"/>
        <c:axId val="-1908854832"/>
      </c:barChart>
      <c:catAx>
        <c:axId val="-1908857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8854832"/>
        <c:crosses val="autoZero"/>
        <c:auto val="1"/>
        <c:lblAlgn val="ctr"/>
        <c:lblOffset val="100"/>
        <c:noMultiLvlLbl val="0"/>
      </c:catAx>
      <c:valAx>
        <c:axId val="-1908854832"/>
        <c:scaling>
          <c:orientation val="minMax"/>
          <c:max val="0.28999999999999998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8857312"/>
        <c:crosses val="autoZero"/>
        <c:crossBetween val="between"/>
        <c:majorUnit val="0.1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Investor-Owned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1.5744490822901133E-2"/>
                  <c:y val="0.101532522687452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FB-D446-9753-5074E84DE2A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Mean # per NH</c:v>
                </c:pt>
                <c:pt idx="1">
                  <c:v>% with Severe</c:v>
                </c:pt>
                <c:pt idx="2">
                  <c:v>% Overusing Restraints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10.9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B-D446-9753-5074E84DE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Mean # per NH</c:v>
                </c:pt>
                <c:pt idx="1">
                  <c:v>% with Severe</c:v>
                </c:pt>
                <c:pt idx="2">
                  <c:v>% Overusing Restraints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4.7</c:v>
                </c:pt>
                <c:pt idx="1">
                  <c:v>9.4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FB-D446-9753-5074E84DE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11"/>
        <c:axId val="327734096"/>
        <c:axId val="328795488"/>
      </c:barChart>
      <c:catAx>
        <c:axId val="32773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795488"/>
        <c:crosses val="autoZero"/>
        <c:auto val="1"/>
        <c:lblAlgn val="ctr"/>
        <c:lblOffset val="100"/>
        <c:noMultiLvlLbl val="0"/>
      </c:catAx>
      <c:valAx>
        <c:axId val="328795488"/>
        <c:scaling>
          <c:orientation val="minMax"/>
          <c:max val="11.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773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59837812566904502"/>
          <c:w val="0.22441416193040564"/>
          <c:h val="0.180574209926115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 Insurance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Ortho</c:v>
                </c:pt>
                <c:pt idx="2">
                  <c:v>Psych</c:v>
                </c:pt>
                <c:pt idx="3">
                  <c:v>Asthma</c:v>
                </c:pt>
                <c:pt idx="4">
                  <c:v>Neuro</c:v>
                </c:pt>
                <c:pt idx="5">
                  <c:v>Endoc</c:v>
                </c:pt>
                <c:pt idx="6">
                  <c:v>ENT</c:v>
                </c:pt>
                <c:pt idx="7">
                  <c:v>Derm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0.89</c:v>
                </c:pt>
                <c:pt idx="1">
                  <c:v>0.98</c:v>
                </c:pt>
                <c:pt idx="2">
                  <c:v>0.51</c:v>
                </c:pt>
                <c:pt idx="3">
                  <c:v>1</c:v>
                </c:pt>
                <c:pt idx="4">
                  <c:v>0.89</c:v>
                </c:pt>
                <c:pt idx="5">
                  <c:v>0.91</c:v>
                </c:pt>
                <c:pt idx="6">
                  <c:v>1</c:v>
                </c:pt>
                <c:pt idx="7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E-114F-B30F-2C3D4C6AA0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Insurance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Ortho</c:v>
                </c:pt>
                <c:pt idx="2">
                  <c:v>Psych</c:v>
                </c:pt>
                <c:pt idx="3">
                  <c:v>Asthma</c:v>
                </c:pt>
                <c:pt idx="4">
                  <c:v>Neuro</c:v>
                </c:pt>
                <c:pt idx="5">
                  <c:v>Endoc</c:v>
                </c:pt>
                <c:pt idx="6">
                  <c:v>ENT</c:v>
                </c:pt>
                <c:pt idx="7">
                  <c:v>Derm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0.34</c:v>
                </c:pt>
                <c:pt idx="1">
                  <c:v>0.2</c:v>
                </c:pt>
                <c:pt idx="2">
                  <c:v>0.17</c:v>
                </c:pt>
                <c:pt idx="3">
                  <c:v>0.45</c:v>
                </c:pt>
                <c:pt idx="4">
                  <c:v>0.46</c:v>
                </c:pt>
                <c:pt idx="5">
                  <c:v>0.56999999999999995</c:v>
                </c:pt>
                <c:pt idx="6">
                  <c:v>0.37</c:v>
                </c:pt>
                <c:pt idx="7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CE-114F-B30F-2C3D4C6AA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64"/>
        <c:axId val="-1911412592"/>
        <c:axId val="-1911410112"/>
      </c:barChart>
      <c:catAx>
        <c:axId val="-191141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-1911410112"/>
        <c:crosses val="autoZero"/>
        <c:auto val="1"/>
        <c:lblAlgn val="ctr"/>
        <c:lblOffset val="100"/>
        <c:noMultiLvlLbl val="0"/>
      </c:catAx>
      <c:valAx>
        <c:axId val="-1911410112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ysDot"/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11412592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19815835318145"/>
          <c:y val="0.89413830637208502"/>
          <c:w val="0.63411023679327505"/>
          <c:h val="8.3646050579071707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Sheet1!$B$2:$B$19</c:f>
              <c:numCache>
                <c:formatCode>0%</c:formatCode>
                <c:ptCount val="18"/>
                <c:pt idx="0">
                  <c:v>0.06</c:v>
                </c:pt>
                <c:pt idx="1">
                  <c:v>0.09</c:v>
                </c:pt>
                <c:pt idx="3">
                  <c:v>0.3</c:v>
                </c:pt>
                <c:pt idx="4">
                  <c:v>0.31</c:v>
                </c:pt>
                <c:pt idx="5">
                  <c:v>0.33</c:v>
                </c:pt>
                <c:pt idx="6">
                  <c:v>0.36</c:v>
                </c:pt>
                <c:pt idx="8">
                  <c:v>0.52</c:v>
                </c:pt>
                <c:pt idx="9">
                  <c:v>0.53</c:v>
                </c:pt>
                <c:pt idx="10">
                  <c:v>0.54</c:v>
                </c:pt>
                <c:pt idx="11">
                  <c:v>0.56000000000000005</c:v>
                </c:pt>
                <c:pt idx="12">
                  <c:v>0.56999999999999995</c:v>
                </c:pt>
                <c:pt idx="13">
                  <c:v>0.59</c:v>
                </c:pt>
                <c:pt idx="14">
                  <c:v>0.61</c:v>
                </c:pt>
                <c:pt idx="15">
                  <c:v>0.63</c:v>
                </c:pt>
                <c:pt idx="16">
                  <c:v>0.65</c:v>
                </c:pt>
                <c:pt idx="17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E-BD47-AF9A-CBC0C42EE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09735776"/>
        <c:axId val="-1909733296"/>
      </c:barChart>
      <c:catAx>
        <c:axId val="-190973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-5400000" vert="horz"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733296"/>
        <c:crosses val="autoZero"/>
        <c:auto val="1"/>
        <c:lblAlgn val="ctr"/>
        <c:lblOffset val="100"/>
        <c:noMultiLvlLbl val="0"/>
      </c:catAx>
      <c:valAx>
        <c:axId val="-1909733296"/>
        <c:scaling>
          <c:orientation val="minMax"/>
          <c:max val="0.7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9735776"/>
        <c:crosses val="autoZero"/>
        <c:crossBetween val="between"/>
        <c:majorUnit val="0.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For Profit</c:v>
                </c:pt>
                <c:pt idx="1">
                  <c:v>Non-Profit</c:v>
                </c:pt>
                <c:pt idx="2">
                  <c:v>Public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</c:v>
                </c:pt>
                <c:pt idx="1">
                  <c:v>1.72</c:v>
                </c:pt>
                <c:pt idx="2">
                  <c:v>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C-9449-A3EE-1848C1438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9704528"/>
        <c:axId val="-1909702048"/>
      </c:barChart>
      <c:catAx>
        <c:axId val="-1909704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702048"/>
        <c:crosses val="autoZero"/>
        <c:auto val="1"/>
        <c:lblAlgn val="ctr"/>
        <c:lblOffset val="100"/>
        <c:noMultiLvlLbl val="0"/>
      </c:catAx>
      <c:valAx>
        <c:axId val="-1909702048"/>
        <c:scaling>
          <c:orientation val="minMax"/>
          <c:max val="1.8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.0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704528"/>
        <c:crosses val="autoZero"/>
        <c:crossBetween val="between"/>
        <c:majorUnit val="0.5"/>
        <c:minorUnit val="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06-7746-9741-F50189D2786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06-7746-9741-F50189D278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Canada</c:v>
                </c:pt>
                <c:pt idx="2">
                  <c:v>Germany</c:v>
                </c:pt>
                <c:pt idx="3">
                  <c:v>France</c:v>
                </c:pt>
                <c:pt idx="4">
                  <c:v>Australia</c:v>
                </c:pt>
                <c:pt idx="5">
                  <c:v>Denmark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1174</c:v>
                </c:pt>
                <c:pt idx="1">
                  <c:v>860</c:v>
                </c:pt>
                <c:pt idx="2">
                  <c:v>777</c:v>
                </c:pt>
                <c:pt idx="3">
                  <c:v>663</c:v>
                </c:pt>
                <c:pt idx="4">
                  <c:v>637</c:v>
                </c:pt>
                <c:pt idx="5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06-7746-9741-F50189D27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8791120"/>
        <c:axId val="-1908788368"/>
      </c:barChart>
      <c:catAx>
        <c:axId val="-19087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788368"/>
        <c:crosses val="autoZero"/>
        <c:auto val="1"/>
        <c:lblAlgn val="ctr"/>
        <c:lblOffset val="100"/>
        <c:noMultiLvlLbl val="0"/>
      </c:catAx>
      <c:valAx>
        <c:axId val="-1908788368"/>
        <c:scaling>
          <c:orientation val="minMax"/>
          <c:max val="119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79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Sheet1!$B$2:$B$9</c:f>
              <c:numCache>
                <c:formatCode>_("$"* #,##0_);_("$"* \(#,##0\);_("$"* "-"??_);_(@_)</c:formatCode>
                <c:ptCount val="8"/>
                <c:pt idx="0">
                  <c:v>198</c:v>
                </c:pt>
                <c:pt idx="1">
                  <c:v>295</c:v>
                </c:pt>
                <c:pt idx="2">
                  <c:v>380</c:v>
                </c:pt>
                <c:pt idx="3">
                  <c:v>390</c:v>
                </c:pt>
                <c:pt idx="4">
                  <c:v>460</c:v>
                </c:pt>
                <c:pt idx="5">
                  <c:v>570</c:v>
                </c:pt>
                <c:pt idx="6">
                  <c:v>700</c:v>
                </c:pt>
                <c:pt idx="7">
                  <c:v>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C-2242-9200-F0A64660C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11114064"/>
        <c:axId val="-1911111312"/>
      </c:barChart>
      <c:catAx>
        <c:axId val="-191111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1111312"/>
        <c:crosses val="autoZero"/>
        <c:auto val="1"/>
        <c:lblAlgn val="ctr"/>
        <c:lblOffset val="100"/>
        <c:noMultiLvlLbl val="0"/>
      </c:catAx>
      <c:valAx>
        <c:axId val="-1911111312"/>
        <c:scaling>
          <c:orientation val="minMax"/>
          <c:max val="79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11406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Drug Companies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Sheet1!$B$2:$B$24</c:f>
              <c:numCache>
                <c:formatCode>0%</c:formatCode>
                <c:ptCount val="23"/>
                <c:pt idx="0">
                  <c:v>0.14000000000000001</c:v>
                </c:pt>
                <c:pt idx="1">
                  <c:v>0.17</c:v>
                </c:pt>
                <c:pt idx="2">
                  <c:v>0.16</c:v>
                </c:pt>
                <c:pt idx="3">
                  <c:v>0.19</c:v>
                </c:pt>
                <c:pt idx="4">
                  <c:v>0.19</c:v>
                </c:pt>
                <c:pt idx="5">
                  <c:v>0.19</c:v>
                </c:pt>
                <c:pt idx="6">
                  <c:v>0.19</c:v>
                </c:pt>
                <c:pt idx="7">
                  <c:v>0.17</c:v>
                </c:pt>
                <c:pt idx="8">
                  <c:v>0.14000000000000001</c:v>
                </c:pt>
                <c:pt idx="9">
                  <c:v>0.16</c:v>
                </c:pt>
                <c:pt idx="10">
                  <c:v>0.16</c:v>
                </c:pt>
                <c:pt idx="11">
                  <c:v>0.2</c:v>
                </c:pt>
                <c:pt idx="12">
                  <c:v>0.16</c:v>
                </c:pt>
                <c:pt idx="13">
                  <c:v>0.19</c:v>
                </c:pt>
                <c:pt idx="15">
                  <c:v>0.15</c:v>
                </c:pt>
                <c:pt idx="17">
                  <c:v>0.16</c:v>
                </c:pt>
                <c:pt idx="18">
                  <c:v>0.23</c:v>
                </c:pt>
                <c:pt idx="19">
                  <c:v>0.23</c:v>
                </c:pt>
                <c:pt idx="20">
                  <c:v>0.22</c:v>
                </c:pt>
                <c:pt idx="21">
                  <c:v>0.23</c:v>
                </c:pt>
                <c:pt idx="2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A-9047-8FB7-691A4812C2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Fortune 500 Median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3"/>
              <c:layout>
                <c:manualLayout>
                  <c:x val="-1.0495282287971501E-2"/>
                  <c:y val="7.93966501267615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0A-9047-8FB7-691A4812C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Sheet1!$C$2:$C$24</c:f>
              <c:numCache>
                <c:formatCode>0%</c:formatCode>
                <c:ptCount val="23"/>
                <c:pt idx="0">
                  <c:v>0.05</c:v>
                </c:pt>
                <c:pt idx="1">
                  <c:v>0.05</c:v>
                </c:pt>
                <c:pt idx="2">
                  <c:v>0.04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0.03</c:v>
                </c:pt>
                <c:pt idx="7">
                  <c:v>0.03</c:v>
                </c:pt>
                <c:pt idx="8">
                  <c:v>0.05</c:v>
                </c:pt>
                <c:pt idx="9">
                  <c:v>0.05</c:v>
                </c:pt>
                <c:pt idx="10">
                  <c:v>0.06</c:v>
                </c:pt>
                <c:pt idx="11">
                  <c:v>0.06</c:v>
                </c:pt>
                <c:pt idx="12">
                  <c:v>0.06</c:v>
                </c:pt>
                <c:pt idx="13">
                  <c:v>0.01</c:v>
                </c:pt>
                <c:pt idx="15">
                  <c:v>7.0000000000000007E-2</c:v>
                </c:pt>
                <c:pt idx="16">
                  <c:v>7.0000000000000007E-2</c:v>
                </c:pt>
                <c:pt idx="18">
                  <c:v>0.06</c:v>
                </c:pt>
                <c:pt idx="19">
                  <c:v>0.06</c:v>
                </c:pt>
                <c:pt idx="20">
                  <c:v>7.0000000000000007E-2</c:v>
                </c:pt>
                <c:pt idx="21">
                  <c:v>7.0000000000000007E-2</c:v>
                </c:pt>
                <c:pt idx="2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0A-9047-8FB7-691A4812C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62"/>
        <c:axId val="-1908759312"/>
        <c:axId val="-1908756560"/>
      </c:barChart>
      <c:catAx>
        <c:axId val="-190875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756560"/>
        <c:crosses val="autoZero"/>
        <c:auto val="1"/>
        <c:lblAlgn val="ctr"/>
        <c:lblOffset val="100"/>
        <c:tickLblSkip val="5"/>
        <c:noMultiLvlLbl val="0"/>
      </c:catAx>
      <c:valAx>
        <c:axId val="-1908756560"/>
        <c:scaling>
          <c:orientation val="minMax"/>
          <c:max val="0.24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75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4.2333852391585401E-2"/>
          <c:w val="0.86303868960226104"/>
          <c:h val="0.70430121122909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Humana</c:v>
                </c:pt>
                <c:pt idx="1">
                  <c:v>United HealthCare</c:v>
                </c:pt>
                <c:pt idx="2">
                  <c:v>Wellpoint / Anthem</c:v>
                </c:pt>
                <c:pt idx="3">
                  <c:v>Aetna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0.159</c:v>
                </c:pt>
                <c:pt idx="1">
                  <c:v>0.18099999999999999</c:v>
                </c:pt>
                <c:pt idx="2">
                  <c:v>0.19400000000000001</c:v>
                </c:pt>
                <c:pt idx="3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F-9449-AAB8-635203A49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18914608"/>
        <c:axId val="-1918912128"/>
      </c:barChart>
      <c:catAx>
        <c:axId val="-1918914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 cmpd="sng">
            <a:solidFill>
              <a:srgbClr val="FFFFFF"/>
            </a:solidFill>
          </a:ln>
        </c:spPr>
        <c:crossAx val="-1918912128"/>
        <c:crossesAt val="0"/>
        <c:auto val="1"/>
        <c:lblAlgn val="ctr"/>
        <c:lblOffset val="0"/>
        <c:noMultiLvlLbl val="0"/>
      </c:catAx>
      <c:valAx>
        <c:axId val="-1918912128"/>
        <c:scaling>
          <c:orientation val="minMax"/>
          <c:max val="0.19900000000000004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crossAx val="-1918914608"/>
        <c:crossesAt val="1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</a:rPr>
              <a:t>Medicare </a:t>
            </a:r>
          </a:p>
          <a:p>
            <a:pPr>
              <a:defRPr sz="2800" b="1">
                <a:solidFill>
                  <a:schemeClr val="bg1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Advantage Plans</a:t>
            </a:r>
          </a:p>
        </c:rich>
      </c:tx>
      <c:layout>
        <c:manualLayout>
          <c:xMode val="edge"/>
          <c:yMode val="edge"/>
          <c:x val="0.106050106609808"/>
          <c:y val="2.45700186282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173723620368301E-2"/>
          <c:y val="0.233806459351492"/>
          <c:w val="0.62645367911859795"/>
          <c:h val="0.726404554895923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0-3545-B77B-FB4DE88ADB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0-3545-B77B-FB4DE88ADB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0-3545-B77B-FB4DE88ADB4F}"/>
              </c:ext>
            </c:extLst>
          </c:dPt>
          <c:dLbls>
            <c:dLbl>
              <c:idx val="0"/>
              <c:layout>
                <c:manualLayout>
                  <c:x val="8.87241240367342E-2"/>
                  <c:y val="0.1800868704930279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313424947145901"/>
                      <c:h val="0.32415723167361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F10-3545-B77B-FB4DE88ADB4F}"/>
                </c:ext>
              </c:extLst>
            </c:dLbl>
            <c:dLbl>
              <c:idx val="1"/>
              <c:layout>
                <c:manualLayout>
                  <c:x val="7.9318119392052702E-2"/>
                  <c:y val="-3.675992286120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10-3545-B77B-FB4DE88ADB4F}"/>
                </c:ext>
              </c:extLst>
            </c:dLbl>
            <c:dLbl>
              <c:idx val="2"/>
              <c:layout>
                <c:manualLayout>
                  <c:x val="4.40979509091214E-2"/>
                  <c:y val="-2.28594127976173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32461240310102"/>
                      <c:h val="0.2022471462781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F10-3545-B77B-FB4DE88ADB4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8100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Medical Services</c:v>
                </c:pt>
                <c:pt idx="1">
                  <c:v>Profit</c:v>
                </c:pt>
                <c:pt idx="2">
                  <c:v>Overhead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0.86299999999999999</c:v>
                </c:pt>
                <c:pt idx="1">
                  <c:v>4.4999999999999998E-2</c:v>
                </c:pt>
                <c:pt idx="2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10-3545-B77B-FB4DE88AD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chemeClr val="bg1"/>
                </a:solidFill>
              </a:rPr>
              <a:t>Traditional</a:t>
            </a:r>
            <a:r>
              <a:rPr lang="en-US" sz="2800" b="1" baseline="0">
                <a:solidFill>
                  <a:schemeClr val="bg1"/>
                </a:solidFill>
              </a:rPr>
              <a:t> </a:t>
            </a:r>
          </a:p>
          <a:p>
            <a:pPr>
              <a:defRPr sz="2800" b="1">
                <a:solidFill>
                  <a:schemeClr val="bg1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Medicare</a:t>
            </a:r>
          </a:p>
        </c:rich>
      </c:tx>
      <c:layout>
        <c:manualLayout>
          <c:xMode val="edge"/>
          <c:yMode val="edge"/>
          <c:x val="0.200499681010023"/>
          <c:y val="2.1498766299704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173723620368301E-2"/>
          <c:y val="0.233806459351492"/>
          <c:w val="0.62645367911859795"/>
          <c:h val="0.726404554895923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2F-1340-96F7-DB8B79AD6D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2F-1340-96F7-DB8B79AD6D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2F-1340-96F7-DB8B79AD6D02}"/>
              </c:ext>
            </c:extLst>
          </c:dPt>
          <c:dLbls>
            <c:dLbl>
              <c:idx val="0"/>
              <c:layout>
                <c:manualLayout>
                  <c:x val="8.3393633631616906E-2"/>
                  <c:y val="1.954235438334269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313424947145901"/>
                      <c:h val="0.32415723167361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2F-1340-96F7-DB8B79AD6D0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2F-1340-96F7-DB8B79AD6D02}"/>
                </c:ext>
              </c:extLst>
            </c:dLbl>
            <c:dLbl>
              <c:idx val="2"/>
              <c:layout>
                <c:manualLayout>
                  <c:x val="4.40979509091214E-2"/>
                  <c:y val="-2.28594127976173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32461240310102"/>
                      <c:h val="0.2022471462781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2F-1340-96F7-DB8B79AD6D0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8100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Medical Services</c:v>
                </c:pt>
                <c:pt idx="1">
                  <c:v>Profit</c:v>
                </c:pt>
                <c:pt idx="2">
                  <c:v>Overhead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0.97799999999999998</c:v>
                </c:pt>
                <c:pt idx="1">
                  <c:v>0</c:v>
                </c:pt>
                <c:pt idx="2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2F-1340-96F7-DB8B79AD6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</a:rPr>
              <a:t>Medicare </a:t>
            </a:r>
          </a:p>
          <a:p>
            <a:pPr>
              <a:defRPr sz="2800" b="1">
                <a:solidFill>
                  <a:schemeClr val="bg1"/>
                </a:solidFill>
              </a:defRPr>
            </a:pPr>
            <a:r>
              <a:rPr lang="en-US" sz="2800" b="1" dirty="0">
                <a:solidFill>
                  <a:schemeClr val="bg1"/>
                </a:solidFill>
              </a:rPr>
              <a:t>Advantage Plans</a:t>
            </a:r>
          </a:p>
        </c:rich>
      </c:tx>
      <c:layout>
        <c:manualLayout>
          <c:xMode val="edge"/>
          <c:yMode val="edge"/>
          <c:x val="0.159973796265968"/>
          <c:y val="2.2573358415830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693217720533004E-2"/>
          <c:y val="0.218765061530243"/>
          <c:w val="0.826257121561082"/>
          <c:h val="0.774742746342852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93-1C43-9116-ABE75F0C32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93-1C43-9116-ABE75F0C32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93-1C43-9116-ABE75F0C32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93-1C43-9116-ABE75F0C328E}"/>
              </c:ext>
            </c:extLst>
          </c:dPt>
          <c:dLbls>
            <c:dLbl>
              <c:idx val="0"/>
              <c:layout>
                <c:manualLayout>
                  <c:x val="-3.2980625556133798E-2"/>
                  <c:y val="-3.17074155750219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313424947145901"/>
                      <c:h val="0.32415723167361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993-1C43-9116-ABE75F0C328E}"/>
                </c:ext>
              </c:extLst>
            </c:dLbl>
            <c:dLbl>
              <c:idx val="1"/>
              <c:layout>
                <c:manualLayout>
                  <c:x val="8.4799770975237998E-2"/>
                  <c:y val="-0.1071105856831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713605566746002"/>
                      <c:h val="0.2211302631640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993-1C43-9116-ABE75F0C328E}"/>
                </c:ext>
              </c:extLst>
            </c:dLbl>
            <c:dLbl>
              <c:idx val="2"/>
              <c:layout>
                <c:manualLayout>
                  <c:x val="0.19618266272235099"/>
                  <c:y val="0.314919012522214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0" i="0" u="none" strike="noStrike" kern="1200" baseline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695582828265902"/>
                      <c:h val="0.279028352495609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993-1C43-9116-ABE75F0C328E}"/>
                </c:ext>
              </c:extLst>
            </c:dLbl>
            <c:dLbl>
              <c:idx val="3"/>
              <c:layout>
                <c:manualLayout>
                  <c:x val="-0.13239488201871899"/>
                  <c:y val="5.8862253856522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042367001864698"/>
                      <c:h val="0.2211302631640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993-1C43-9116-ABE75F0C3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810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Broad</c:v>
                </c:pt>
                <c:pt idx="1">
                  <c:v>Narrow</c:v>
                </c:pt>
                <c:pt idx="2">
                  <c:v>Medium_x000d_Small</c:v>
                </c:pt>
                <c:pt idx="3">
                  <c:v>Medium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</c:v>
                </c:pt>
                <c:pt idx="1">
                  <c:v>0.16</c:v>
                </c:pt>
                <c:pt idx="2">
                  <c:v>0.31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93-1C43-9116-ABE75F0C3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</a:rPr>
              <a:t>Traditional Medicare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693217720533004E-2"/>
          <c:y val="0.218765061530243"/>
          <c:w val="0.826257121561082"/>
          <c:h val="0.774742746342852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1-5149-989C-A9D36C7878F8}"/>
              </c:ext>
            </c:extLst>
          </c:dPt>
          <c:dLbls>
            <c:dLbl>
              <c:idx val="0"/>
              <c:layout>
                <c:manualLayout>
                  <c:x val="0.22928280173625501"/>
                  <c:y val="0.2731937369594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96560501997519"/>
                      <c:h val="0.324157203889637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001-5149-989C-A9D36C787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Broad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01-5149-989C-A9D36C787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0.12</c:v>
                </c:pt>
                <c:pt idx="1">
                  <c:v>0.13</c:v>
                </c:pt>
                <c:pt idx="2">
                  <c:v>0.22</c:v>
                </c:pt>
                <c:pt idx="3">
                  <c:v>0.23</c:v>
                </c:pt>
                <c:pt idx="4">
                  <c:v>0.23</c:v>
                </c:pt>
                <c:pt idx="5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0-A04C-B951-C74CCB2A9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-1914753024"/>
        <c:axId val="-1914750272"/>
      </c:barChart>
      <c:catAx>
        <c:axId val="-191475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50272"/>
        <c:crosses val="autoZero"/>
        <c:auto val="1"/>
        <c:lblAlgn val="ctr"/>
        <c:lblOffset val="100"/>
        <c:noMultiLvlLbl val="0"/>
      </c:catAx>
      <c:valAx>
        <c:axId val="-1914750272"/>
        <c:scaling>
          <c:orientation val="minMax"/>
          <c:max val="0.2899999999999999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475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Sheet1!$A$2:$A$35</c:f>
              <c:numCache>
                <c:formatCode>General</c:formatCode>
                <c:ptCount val="3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Sheet1!$B$2:$B$35</c:f>
              <c:numCache>
                <c:formatCode>General</c:formatCode>
                <c:ptCount val="34"/>
                <c:pt idx="0">
                  <c:v>0.441</c:v>
                </c:pt>
                <c:pt idx="1">
                  <c:v>0.81399999999999995</c:v>
                </c:pt>
                <c:pt idx="2">
                  <c:v>1.0129999999999999</c:v>
                </c:pt>
                <c:pt idx="3">
                  <c:v>1.069</c:v>
                </c:pt>
                <c:pt idx="4">
                  <c:v>1.1339999999999999</c:v>
                </c:pt>
                <c:pt idx="5">
                  <c:v>1.264</c:v>
                </c:pt>
                <c:pt idx="6">
                  <c:v>1.389</c:v>
                </c:pt>
                <c:pt idx="7">
                  <c:v>1.5660000000000001</c:v>
                </c:pt>
                <c:pt idx="8">
                  <c:v>1.8149999999999999</c:v>
                </c:pt>
                <c:pt idx="9">
                  <c:v>2.2679999999999998</c:v>
                </c:pt>
                <c:pt idx="10">
                  <c:v>3.089</c:v>
                </c:pt>
                <c:pt idx="11">
                  <c:v>3.9609999999999999</c:v>
                </c:pt>
                <c:pt idx="12">
                  <c:v>5.0490000000000004</c:v>
                </c:pt>
                <c:pt idx="13">
                  <c:v>5.976</c:v>
                </c:pt>
                <c:pt idx="14">
                  <c:v>6.2190000000000003</c:v>
                </c:pt>
                <c:pt idx="15">
                  <c:v>6.3</c:v>
                </c:pt>
                <c:pt idx="16">
                  <c:v>5.5</c:v>
                </c:pt>
                <c:pt idx="17">
                  <c:v>4.9000000000000004</c:v>
                </c:pt>
                <c:pt idx="18">
                  <c:v>4.5999999999999996</c:v>
                </c:pt>
                <c:pt idx="19">
                  <c:v>4.7</c:v>
                </c:pt>
                <c:pt idx="20">
                  <c:v>5.2</c:v>
                </c:pt>
                <c:pt idx="21">
                  <c:v>7.3</c:v>
                </c:pt>
                <c:pt idx="22">
                  <c:v>8.6</c:v>
                </c:pt>
                <c:pt idx="23">
                  <c:v>9.8000000000000007</c:v>
                </c:pt>
                <c:pt idx="24">
                  <c:v>10</c:v>
                </c:pt>
                <c:pt idx="25">
                  <c:v>11.4</c:v>
                </c:pt>
                <c:pt idx="26">
                  <c:v>12.2</c:v>
                </c:pt>
                <c:pt idx="27">
                  <c:v>13.657999999999999</c:v>
                </c:pt>
                <c:pt idx="28">
                  <c:v>14.388</c:v>
                </c:pt>
                <c:pt idx="29">
                  <c:v>15.7</c:v>
                </c:pt>
                <c:pt idx="30">
                  <c:v>16.8</c:v>
                </c:pt>
                <c:pt idx="31">
                  <c:v>17.600000000000001</c:v>
                </c:pt>
                <c:pt idx="32">
                  <c:v>18.7</c:v>
                </c:pt>
                <c:pt idx="3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5-9A49-A147-AF0675C83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-1907336144"/>
        <c:axId val="-1907333392"/>
      </c:barChart>
      <c:catAx>
        <c:axId val="-190733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7333392"/>
        <c:crosses val="autoZero"/>
        <c:auto val="1"/>
        <c:lblAlgn val="ctr"/>
        <c:lblOffset val="100"/>
        <c:tickLblSkip val="5"/>
        <c:noMultiLvlLbl val="0"/>
      </c:catAx>
      <c:valAx>
        <c:axId val="-1907333392"/>
        <c:scaling>
          <c:orientation val="minMax"/>
          <c:max val="22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733614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Medicare and Medicaid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92.5</c:v>
                </c:pt>
                <c:pt idx="1">
                  <c:v>168.4</c:v>
                </c:pt>
                <c:pt idx="2">
                  <c:v>213.1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A-7449-A2F5-99F5B3794D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116.9</c:v>
                </c:pt>
                <c:pt idx="1">
                  <c:v>136.4</c:v>
                </c:pt>
                <c:pt idx="2">
                  <c:v>147.6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A-7449-A2F5-99F5B3794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697833488"/>
        <c:axId val="702363216"/>
      </c:barChart>
      <c:catAx>
        <c:axId val="69783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363216"/>
        <c:crosses val="autoZero"/>
        <c:auto val="1"/>
        <c:lblAlgn val="ctr"/>
        <c:lblOffset val="100"/>
        <c:noMultiLvlLbl val="0"/>
      </c:catAx>
      <c:valAx>
        <c:axId val="702363216"/>
        <c:scaling>
          <c:orientation val="minMax"/>
          <c:max val="37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9783348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48196513555154E-2"/>
          <c:y val="0.101434409862784"/>
          <c:w val="0.96790360697288969"/>
          <c:h val="0.75165971478318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339-764A-A337-91439B4907E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339-764A-A337-91439B490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0</c:v>
                </c:pt>
                <c:pt idx="1">
                  <c:v>1E-3</c:v>
                </c:pt>
                <c:pt idx="2">
                  <c:v>1E-3</c:v>
                </c:pt>
                <c:pt idx="3">
                  <c:v>8.9999999999999993E-3</c:v>
                </c:pt>
                <c:pt idx="4">
                  <c:v>1.6E-2</c:v>
                </c:pt>
                <c:pt idx="5">
                  <c:v>2.7E-2</c:v>
                </c:pt>
                <c:pt idx="6">
                  <c:v>4.5999999999999999E-2</c:v>
                </c:pt>
                <c:pt idx="7">
                  <c:v>8.3000000000000004E-2</c:v>
                </c:pt>
                <c:pt idx="8">
                  <c:v>0.16600000000000001</c:v>
                </c:pt>
                <c:pt idx="9">
                  <c:v>0.64900000000000002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9-764A-A337-91439B490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781464976"/>
        <c:axId val="697204720"/>
      </c:barChart>
      <c:catAx>
        <c:axId val="78146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204720"/>
        <c:crosses val="autoZero"/>
        <c:auto val="1"/>
        <c:lblAlgn val="ctr"/>
        <c:lblOffset val="100"/>
        <c:noMultiLvlLbl val="0"/>
      </c:catAx>
      <c:valAx>
        <c:axId val="697204720"/>
        <c:scaling>
          <c:orientation val="minMax"/>
          <c:max val="0.65000000000000013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7814649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44108847644199"/>
          <c:y val="4.2333852391585401E-2"/>
          <c:w val="0.83332701359644501"/>
          <c:h val="0.70198746018409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 Medicare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2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 NH use _x000d_during 2010</c:v>
                </c:pt>
                <c:pt idx="1">
                  <c:v>Short term_x000d_NH stay</c:v>
                </c:pt>
                <c:pt idx="2">
                  <c:v>Long term_x000d_NH stay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3.5000000000000003E-2</c:v>
                </c:pt>
                <c:pt idx="1">
                  <c:v>3.5000000000000003E-2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A-1C47-9753-80464C151A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Medicare Advantage</c:v>
                </c:pt>
              </c:strCache>
            </c:strRef>
          </c:tx>
          <c:spPr>
            <a:solidFill>
              <a:srgbClr val="9F2936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No NH use _x000d_during 2010</c:v>
                </c:pt>
                <c:pt idx="1">
                  <c:v>Short term_x000d_NH stay</c:v>
                </c:pt>
                <c:pt idx="2">
                  <c:v>Long term_x000d_NH stay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0.04</c:v>
                </c:pt>
                <c:pt idx="1">
                  <c:v>0.09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A-1C47-9753-80464C151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7"/>
        <c:axId val="-1909525424"/>
        <c:axId val="-1909522672"/>
      </c:barChart>
      <c:catAx>
        <c:axId val="-1909525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 cmpd="sng">
            <a:solidFill>
              <a:srgbClr val="FFFFFF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522672"/>
        <c:crossesAt val="0"/>
        <c:auto val="1"/>
        <c:lblAlgn val="ctr"/>
        <c:lblOffset val="0"/>
        <c:noMultiLvlLbl val="0"/>
      </c:catAx>
      <c:valAx>
        <c:axId val="-1909522672"/>
        <c:scaling>
          <c:orientation val="minMax"/>
          <c:max val="0.19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9525424"/>
        <c:crossesAt val="1"/>
        <c:crossBetween val="between"/>
        <c:maj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Legislated Overpayment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_("$"* #,##0.0_);_("$"* \(#,##0.0\);_("$"* "-"??_);_(@_)</c:formatCode>
                <c:ptCount val="9"/>
                <c:pt idx="0">
                  <c:v>12.1</c:v>
                </c:pt>
                <c:pt idx="1">
                  <c:v>15.4</c:v>
                </c:pt>
                <c:pt idx="2">
                  <c:v>15.2</c:v>
                </c:pt>
                <c:pt idx="3">
                  <c:v>12.4</c:v>
                </c:pt>
                <c:pt idx="4">
                  <c:v>9.5</c:v>
                </c:pt>
                <c:pt idx="5">
                  <c:v>5.8</c:v>
                </c:pt>
                <c:pt idx="6">
                  <c:v>9.5</c:v>
                </c:pt>
                <c:pt idx="7">
                  <c:v>3.4</c:v>
                </c:pt>
                <c:pt idx="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F-894E-B603-2C6D624782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Upcoding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_("$"* #,##0.0_);_("$"* \(#,##0.0\);_("$"* "-"??_);_(@_)</c:formatCode>
                <c:ptCount val="9"/>
                <c:pt idx="0">
                  <c:v>6.5</c:v>
                </c:pt>
                <c:pt idx="1">
                  <c:v>7.7</c:v>
                </c:pt>
                <c:pt idx="2">
                  <c:v>8.1999999999999993</c:v>
                </c:pt>
                <c:pt idx="3">
                  <c:v>8.6999999999999993</c:v>
                </c:pt>
                <c:pt idx="4">
                  <c:v>9.5</c:v>
                </c:pt>
                <c:pt idx="5">
                  <c:v>10.199999999999999</c:v>
                </c:pt>
                <c:pt idx="6">
                  <c:v>11.1</c:v>
                </c:pt>
                <c:pt idx="7">
                  <c:v>11.9</c:v>
                </c:pt>
                <c:pt idx="8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6F-894E-B603-2C6D62478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-1908554592"/>
        <c:axId val="-1908552096"/>
      </c:barChart>
      <c:catAx>
        <c:axId val="-19085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552096"/>
        <c:crosses val="autoZero"/>
        <c:auto val="1"/>
        <c:lblAlgn val="ctr"/>
        <c:lblOffset val="100"/>
        <c:noMultiLvlLbl val="0"/>
      </c:catAx>
      <c:valAx>
        <c:axId val="-1908552096"/>
        <c:scaling>
          <c:orientation val="minMax"/>
          <c:max val="24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85545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43786909448801"/>
          <c:y val="0.90045448447007403"/>
          <c:w val="0.67040031255635002"/>
          <c:h val="9.6874985507905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2010 q3</c:v>
                </c:pt>
                <c:pt idx="1">
                  <c:v>2010 q4</c:v>
                </c:pt>
                <c:pt idx="2">
                  <c:v>2011 q1</c:v>
                </c:pt>
                <c:pt idx="3">
                  <c:v>2011 q2</c:v>
                </c:pt>
                <c:pt idx="4">
                  <c:v>2011 q3</c:v>
                </c:pt>
                <c:pt idx="5">
                  <c:v>2011 a4</c:v>
                </c:pt>
                <c:pt idx="6">
                  <c:v>2012 q1</c:v>
                </c:pt>
                <c:pt idx="7">
                  <c:v>2012 q2</c:v>
                </c:pt>
                <c:pt idx="8">
                  <c:v>2012 q3</c:v>
                </c:pt>
                <c:pt idx="9">
                  <c:v>2012 a4</c:v>
                </c:pt>
                <c:pt idx="10">
                  <c:v>2013 q1</c:v>
                </c:pt>
                <c:pt idx="11">
                  <c:v>2013 q2</c:v>
                </c:pt>
                <c:pt idx="12">
                  <c:v>2013 q3</c:v>
                </c:pt>
                <c:pt idx="13">
                  <c:v>2013 q4</c:v>
                </c:pt>
                <c:pt idx="14">
                  <c:v>2014 q1</c:v>
                </c:pt>
                <c:pt idx="15">
                  <c:v>2014 q2</c:v>
                </c:pt>
                <c:pt idx="16">
                  <c:v>2014 q3</c:v>
                </c:pt>
                <c:pt idx="17">
                  <c:v>2014 q4</c:v>
                </c:pt>
                <c:pt idx="18">
                  <c:v>2015 q1</c:v>
                </c:pt>
                <c:pt idx="19">
                  <c:v>2015 q2</c:v>
                </c:pt>
                <c:pt idx="20">
                  <c:v>2015 q3</c:v>
                </c:pt>
                <c:pt idx="21">
                  <c:v>2015 q4</c:v>
                </c:pt>
                <c:pt idx="22">
                  <c:v>2016 q1</c:v>
                </c:pt>
                <c:pt idx="23">
                  <c:v>2016 a2</c:v>
                </c:pt>
                <c:pt idx="24">
                  <c:v>2016 q3</c:v>
                </c:pt>
                <c:pt idx="25">
                  <c:v>2016 q4</c:v>
                </c:pt>
                <c:pt idx="26">
                  <c:v>2017 q1</c:v>
                </c:pt>
                <c:pt idx="27">
                  <c:v>2017 q2</c:v>
                </c:pt>
                <c:pt idx="28">
                  <c:v>2017 q3</c:v>
                </c:pt>
                <c:pt idx="29">
                  <c:v>2017 q4</c:v>
                </c:pt>
                <c:pt idx="30">
                  <c:v>2018 q1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10</c:v>
                </c:pt>
                <c:pt idx="1">
                  <c:v>42</c:v>
                </c:pt>
                <c:pt idx="2">
                  <c:v>64</c:v>
                </c:pt>
                <c:pt idx="3">
                  <c:v>70</c:v>
                </c:pt>
                <c:pt idx="4">
                  <c:v>72</c:v>
                </c:pt>
                <c:pt idx="5">
                  <c:v>84</c:v>
                </c:pt>
                <c:pt idx="6">
                  <c:v>174</c:v>
                </c:pt>
                <c:pt idx="7">
                  <c:v>219</c:v>
                </c:pt>
                <c:pt idx="8">
                  <c:v>322</c:v>
                </c:pt>
                <c:pt idx="9">
                  <c:v>336</c:v>
                </c:pt>
                <c:pt idx="10">
                  <c:v>447</c:v>
                </c:pt>
                <c:pt idx="11">
                  <c:v>458</c:v>
                </c:pt>
                <c:pt idx="12">
                  <c:v>472</c:v>
                </c:pt>
                <c:pt idx="13">
                  <c:v>490</c:v>
                </c:pt>
                <c:pt idx="14">
                  <c:v>621</c:v>
                </c:pt>
                <c:pt idx="15">
                  <c:v>633</c:v>
                </c:pt>
                <c:pt idx="16">
                  <c:v>647</c:v>
                </c:pt>
                <c:pt idx="17">
                  <c:v>657</c:v>
                </c:pt>
                <c:pt idx="18">
                  <c:v>744</c:v>
                </c:pt>
                <c:pt idx="19">
                  <c:v>757</c:v>
                </c:pt>
                <c:pt idx="20">
                  <c:v>761</c:v>
                </c:pt>
                <c:pt idx="21">
                  <c:v>782</c:v>
                </c:pt>
                <c:pt idx="22">
                  <c:v>831</c:v>
                </c:pt>
                <c:pt idx="23">
                  <c:v>833</c:v>
                </c:pt>
                <c:pt idx="24">
                  <c:v>838</c:v>
                </c:pt>
                <c:pt idx="25">
                  <c:v>842</c:v>
                </c:pt>
                <c:pt idx="26">
                  <c:v>923</c:v>
                </c:pt>
                <c:pt idx="27">
                  <c:v>923</c:v>
                </c:pt>
                <c:pt idx="28">
                  <c:v>923</c:v>
                </c:pt>
                <c:pt idx="29">
                  <c:v>923</c:v>
                </c:pt>
                <c:pt idx="30">
                  <c:v>1011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30-E240-82F8-5EEE6C539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6310736"/>
        <c:axId val="-1906307984"/>
      </c:lineChart>
      <c:catAx>
        <c:axId val="-190631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307984"/>
        <c:crosses val="autoZero"/>
        <c:auto val="1"/>
        <c:lblAlgn val="ctr"/>
        <c:lblOffset val="100"/>
        <c:tickLblSkip val="4"/>
        <c:noMultiLvlLbl val="0"/>
      </c:catAx>
      <c:valAx>
        <c:axId val="-1906307984"/>
        <c:scaling>
          <c:orientation val="minMax"/>
          <c:max val="110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310736"/>
        <c:crosses val="autoZero"/>
        <c:crossBetween val="between"/>
        <c:majorUnit val="25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0.47</c:v>
                </c:pt>
                <c:pt idx="1">
                  <c:v>0.44</c:v>
                </c:pt>
                <c:pt idx="2">
                  <c:v>0.45</c:v>
                </c:pt>
                <c:pt idx="3">
                  <c:v>0.4</c:v>
                </c:pt>
                <c:pt idx="4">
                  <c:v>0.39</c:v>
                </c:pt>
                <c:pt idx="5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0-AE44-8D16-352FF9CB2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-27"/>
        <c:axId val="1232049999"/>
        <c:axId val="1188524767"/>
      </c:barChart>
      <c:catAx>
        <c:axId val="123204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524767"/>
        <c:crosses val="autoZero"/>
        <c:auto val="1"/>
        <c:lblAlgn val="ctr"/>
        <c:lblOffset val="100"/>
        <c:noMultiLvlLbl val="0"/>
      </c:catAx>
      <c:valAx>
        <c:axId val="11885247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3204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Fee-For-Service</c:v>
                </c:pt>
                <c:pt idx="1">
                  <c:v>Capitation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4D-C64C-BA44-FDC9FE555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8529808"/>
        <c:axId val="-1908527328"/>
      </c:barChart>
      <c:catAx>
        <c:axId val="-1908529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08527328"/>
        <c:crosses val="autoZero"/>
        <c:auto val="1"/>
        <c:lblAlgn val="ctr"/>
        <c:lblOffset val="100"/>
        <c:noMultiLvlLbl val="0"/>
      </c:catAx>
      <c:valAx>
        <c:axId val="-1908527328"/>
        <c:scaling>
          <c:orientation val="minMax"/>
          <c:max val="0.69"/>
          <c:min val="0"/>
        </c:scaling>
        <c:delete val="1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crossAx val="-19085298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31862426765657"/>
          <c:y val="4.8442297322578161E-2"/>
          <c:w val="0.81939036989026059"/>
          <c:h val="0.68700112430441684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3A-1E45-883A-7216D1B5906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3A-1E45-883A-7216D1B5906D}"/>
                </c:ext>
              </c:extLst>
            </c:dLbl>
            <c:dLbl>
              <c:idx val="2"/>
              <c:layout>
                <c:manualLayout>
                  <c:x val="-9.7000653211695596E-17"/>
                  <c:y val="-6.63309801806957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3A-1E45-883A-7216D1B59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Claimed
"Savings "</c:v>
                </c:pt>
                <c:pt idx="1">
                  <c:v>Bonus
Payment</c:v>
                </c:pt>
                <c:pt idx="2">
                  <c:v>Net Costs to
Medicare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 formatCode="General">
                  <c:v>-2701</c:v>
                </c:pt>
                <c:pt idx="1">
                  <c:v>2771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7E-2A4C-95B6-7A1B40148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-1910900224"/>
        <c:axId val="-1910897472"/>
      </c:barChart>
      <c:catAx>
        <c:axId val="-191090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897472"/>
        <c:crosses val="autoZero"/>
        <c:auto val="1"/>
        <c:lblAlgn val="ctr"/>
        <c:lblOffset val="100"/>
        <c:noMultiLvlLbl val="0"/>
      </c:catAx>
      <c:valAx>
        <c:axId val="-1910897472"/>
        <c:scaling>
          <c:orientation val="minMax"/>
          <c:max val="3000"/>
          <c:min val="-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900224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Independent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2388</c:v>
                </c:pt>
                <c:pt idx="1">
                  <c:v>2338</c:v>
                </c:pt>
                <c:pt idx="2">
                  <c:v>2370</c:v>
                </c:pt>
                <c:pt idx="3">
                  <c:v>2350</c:v>
                </c:pt>
                <c:pt idx="4">
                  <c:v>2332</c:v>
                </c:pt>
                <c:pt idx="5">
                  <c:v>2233</c:v>
                </c:pt>
                <c:pt idx="6">
                  <c:v>2016</c:v>
                </c:pt>
                <c:pt idx="7">
                  <c:v>1929</c:v>
                </c:pt>
                <c:pt idx="8">
                  <c:v>1847</c:v>
                </c:pt>
                <c:pt idx="9">
                  <c:v>1790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F-504E-9217-31768E2D2B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System-Owned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2568</c:v>
                </c:pt>
                <c:pt idx="1">
                  <c:v>2573</c:v>
                </c:pt>
                <c:pt idx="2">
                  <c:v>2665</c:v>
                </c:pt>
                <c:pt idx="3">
                  <c:v>2798</c:v>
                </c:pt>
                <c:pt idx="4">
                  <c:v>2900</c:v>
                </c:pt>
                <c:pt idx="5">
                  <c:v>2944</c:v>
                </c:pt>
                <c:pt idx="6">
                  <c:v>3195</c:v>
                </c:pt>
                <c:pt idx="7">
                  <c:v>3304</c:v>
                </c:pt>
                <c:pt idx="8">
                  <c:v>3367</c:v>
                </c:pt>
                <c:pt idx="9">
                  <c:v>3412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FF-504E-9217-31768E2D2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-1910860656"/>
        <c:axId val="-1910857904"/>
      </c:barChart>
      <c:catAx>
        <c:axId val="-191086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857904"/>
        <c:crosses val="autoZero"/>
        <c:auto val="1"/>
        <c:lblAlgn val="ctr"/>
        <c:lblOffset val="100"/>
        <c:noMultiLvlLbl val="0"/>
      </c:catAx>
      <c:valAx>
        <c:axId val="-191085790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860656"/>
        <c:crosses val="autoZero"/>
        <c:crossBetween val="between"/>
        <c:majorUnit val="0.2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Individual Plans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4F-294C-8390-67E1A8903030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4F-294C-8390-67E1A89030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0.45</c:v>
                </c:pt>
                <c:pt idx="2">
                  <c:v>0.34</c:v>
                </c:pt>
                <c:pt idx="3">
                  <c:v>0.28999999999999998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4F-294C-8390-67E1A89030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 Group Plans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0.71</c:v>
                </c:pt>
                <c:pt idx="1">
                  <c:v>0.69</c:v>
                </c:pt>
                <c:pt idx="2">
                  <c:v>0.66</c:v>
                </c:pt>
                <c:pt idx="3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4F-294C-8390-67E1A8903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1445456"/>
        <c:axId val="1396749072"/>
      </c:lineChart>
      <c:catAx>
        <c:axId val="182144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749072"/>
        <c:crosses val="autoZero"/>
        <c:auto val="1"/>
        <c:lblAlgn val="ctr"/>
        <c:lblOffset val="100"/>
        <c:noMultiLvlLbl val="0"/>
      </c:catAx>
      <c:valAx>
        <c:axId val="1396749072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821445456"/>
        <c:crosses val="autoZero"/>
        <c:crossBetween val="between"/>
        <c:majorUnit val="0.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Physician Owned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Costs to Medicare</c:v>
                </c:pt>
                <c:pt idx="1">
                  <c:v>Readmit Rate</c:v>
                </c:pt>
                <c:pt idx="2">
                  <c:v>HIT Score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0-AC45-BAD3-46F36011E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Hospital Owned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Costs to Medicare</c:v>
                </c:pt>
                <c:pt idx="1">
                  <c:v>Readmit Rate</c:v>
                </c:pt>
                <c:pt idx="2">
                  <c:v>HIT Score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1.0417000000000001</c:v>
                </c:pt>
                <c:pt idx="1">
                  <c:v>1.1333</c:v>
                </c:pt>
                <c:pt idx="2">
                  <c:v>1.3049999999999999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0-AC45-BAD3-46F36011E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6"/>
        <c:axId val="2099849855"/>
        <c:axId val="2100274687"/>
      </c:barChart>
      <c:catAx>
        <c:axId val="209984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274687"/>
        <c:crosses val="autoZero"/>
        <c:auto val="1"/>
        <c:lblAlgn val="ctr"/>
        <c:lblOffset val="100"/>
        <c:noMultiLvlLbl val="0"/>
      </c:catAx>
      <c:valAx>
        <c:axId val="2100274687"/>
        <c:scaling>
          <c:orientation val="minMax"/>
          <c:max val="1.32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849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9838982344659533E-3"/>
          <c:y val="0.59268219473451667"/>
          <c:w val="0.23913550097768829"/>
          <c:h val="0.1910659707919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7786794718204E-2"/>
          <c:y val="4.7590071146796302E-2"/>
          <c:w val="0.89504702584987905"/>
          <c:h val="0.57018816434201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Scoring Physicians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1.202049014748680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n-lt"/>
                      <a:cs typeface="Franklin Gothic Book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B8-2C4E-A886-8F354B9B1C9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Minority</c:v>
                </c:pt>
                <c:pt idx="1">
                  <c:v>Non-English Speakers</c:v>
                </c:pt>
                <c:pt idx="2">
                  <c:v>Uninsured or Medicaid</c:v>
                </c:pt>
                <c:pt idx="3">
                  <c:v>Infrequent Visits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0.13700000000000001</c:v>
                </c:pt>
                <c:pt idx="1">
                  <c:v>3.2000000000000001E-2</c:v>
                </c:pt>
                <c:pt idx="2">
                  <c:v>9.6000000000000002E-2</c:v>
                </c:pt>
                <c:pt idx="3" formatCode="0%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8-2C4E-A886-8F354B9B1C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Bottom Scoring Physicians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Minority</c:v>
                </c:pt>
                <c:pt idx="1">
                  <c:v>Non-English Speakers</c:v>
                </c:pt>
                <c:pt idx="2">
                  <c:v>Uninsured or Medicaid</c:v>
                </c:pt>
                <c:pt idx="3">
                  <c:v>Infrequent Visits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0.25600000000000001</c:v>
                </c:pt>
                <c:pt idx="1">
                  <c:v>0.10199999999999999</c:v>
                </c:pt>
                <c:pt idx="2">
                  <c:v>0.17199999999999999</c:v>
                </c:pt>
                <c:pt idx="3">
                  <c:v>0.38200000000000001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B8-2C4E-A886-8F354B9B1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8"/>
        <c:axId val="-1906225376"/>
        <c:axId val="-1906222896"/>
      </c:barChart>
      <c:catAx>
        <c:axId val="-1906225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6222896"/>
        <c:crosses val="autoZero"/>
        <c:auto val="1"/>
        <c:lblAlgn val="ctr"/>
        <c:lblOffset val="100"/>
        <c:noMultiLvlLbl val="0"/>
      </c:catAx>
      <c:valAx>
        <c:axId val="-1906222896"/>
        <c:scaling>
          <c:orientation val="minMax"/>
          <c:max val="0.39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+mn-lt"/>
                <a:cs typeface="Franklin Gothic Book"/>
              </a:defRPr>
            </a:pPr>
            <a:endParaRPr lang="en-US"/>
          </a:p>
        </c:txPr>
        <c:crossAx val="-1906225376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4.1430566873973999E-2"/>
          <c:y val="0.87635104713248901"/>
          <c:w val="0.92133282417421203"/>
          <c:h val="8.2867817514282197E-2"/>
        </c:manualLayout>
      </c:layout>
      <c:overlay val="0"/>
      <c:txPr>
        <a:bodyPr/>
        <a:lstStyle/>
        <a:p>
          <a:pPr>
            <a:defRPr sz="2400">
              <a:solidFill>
                <a:schemeClr val="bg1"/>
              </a:solidFill>
              <a:latin typeface="+mn-lt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Reported score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patients_x000d_in plan</c:v>
                </c:pt>
                <c:pt idx="1">
                  <c:v>Patients sampled_x000d_for HEDIS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0.21099999999999999</c:v>
                </c:pt>
                <c:pt idx="1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6-114F-82C3-9B4D9F4B0C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Accurate score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patients_x000d_in plan</c:v>
                </c:pt>
                <c:pt idx="1">
                  <c:v>Patients sampled_x000d_for HEDIS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0.26900000000000002</c:v>
                </c:pt>
                <c:pt idx="1">
                  <c:v>0.26200000000000001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6-114F-82C3-9B4D9F4B0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05226528"/>
        <c:axId val="-1905224048"/>
      </c:barChart>
      <c:catAx>
        <c:axId val="-1905226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5224048"/>
        <c:crosses val="autoZero"/>
        <c:auto val="1"/>
        <c:lblAlgn val="ctr"/>
        <c:lblOffset val="100"/>
        <c:noMultiLvlLbl val="0"/>
      </c:catAx>
      <c:valAx>
        <c:axId val="-1905224048"/>
        <c:scaling>
          <c:orientation val="minMax"/>
          <c:max val="0.28999999999999998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-1905226528"/>
        <c:crosses val="autoZero"/>
        <c:crossBetween val="between"/>
        <c:majorUnit val="0.1"/>
      </c:valAx>
      <c:spPr>
        <a:noFill/>
        <a:ln>
          <a:noFill/>
        </a:ln>
      </c:spPr>
    </c:plotArea>
    <c:legend>
      <c:legendPos val="l"/>
      <c:layout>
        <c:manualLayout>
          <c:xMode val="edge"/>
          <c:yMode val="edge"/>
          <c:x val="2.17536825387472E-2"/>
          <c:y val="0.54025646851759701"/>
          <c:w val="0.203221874543943"/>
          <c:h val="0.20003895176473099"/>
        </c:manualLayout>
      </c:layout>
      <c:overlay val="0"/>
      <c:txPr>
        <a:bodyPr/>
        <a:lstStyle/>
        <a:p>
          <a:pPr>
            <a:defRPr sz="2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Documented</c:v>
                </c:pt>
                <c:pt idx="1">
                  <c:v>Patient Reported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0.59399999999999997</c:v>
                </c:pt>
                <c:pt idx="1">
                  <c:v>0.66100000000000003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A-6244-B0A4-766DFBA778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Documented</c:v>
                </c:pt>
                <c:pt idx="1">
                  <c:v>Patient Reported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0.83</c:v>
                </c:pt>
                <c:pt idx="1">
                  <c:v>0.70099999999999996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A-6244-B0A4-766DFBA77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5"/>
        <c:axId val="1960665040"/>
        <c:axId val="2146864352"/>
      </c:barChart>
      <c:catAx>
        <c:axId val="19606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864352"/>
        <c:crosses val="autoZero"/>
        <c:auto val="1"/>
        <c:lblAlgn val="ctr"/>
        <c:lblOffset val="100"/>
        <c:noMultiLvlLbl val="0"/>
      </c:catAx>
      <c:valAx>
        <c:axId val="214686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66504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56133985416122"/>
          <c:y val="0.88476746419773544"/>
          <c:w val="0.34064781723646104"/>
          <c:h val="9.7293736769547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Penalties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30 Day
Readmissions</c:v>
                </c:pt>
                <c:pt idx="1">
                  <c:v>30 Day
Mortality</c:v>
                </c:pt>
                <c:pt idx="2">
                  <c:v>1 Year
Mortality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</c:v>
                </c:pt>
                <c:pt idx="1">
                  <c:v>7.1999999999999995E-2</c:v>
                </c:pt>
                <c:pt idx="2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2-C544-A49C-5EBBA18F5D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Penalties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30 Day
Readmissions</c:v>
                </c:pt>
                <c:pt idx="1">
                  <c:v>30 Day
Mortality</c:v>
                </c:pt>
                <c:pt idx="2">
                  <c:v>1 Year
Mortality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0.184</c:v>
                </c:pt>
                <c:pt idx="1">
                  <c:v>8.5999999999999993E-2</c:v>
                </c:pt>
                <c:pt idx="2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12-C544-A49C-5EBBA18F5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-5"/>
        <c:axId val="1006511"/>
        <c:axId val="2143461488"/>
      </c:barChart>
      <c:catAx>
        <c:axId val="100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461488"/>
        <c:crosses val="autoZero"/>
        <c:auto val="1"/>
        <c:lblAlgn val="ctr"/>
        <c:lblOffset val="100"/>
        <c:noMultiLvlLbl val="0"/>
      </c:catAx>
      <c:valAx>
        <c:axId val="2143461488"/>
        <c:scaling>
          <c:orientation val="minMax"/>
          <c:max val="0.3700000000000000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006511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87445612922498"/>
          <c:y val="5.1515896601261303E-2"/>
          <c:w val="0.67758415684616602"/>
          <c:h val="0.76043642870753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&lt;138% of FPL</c:v>
                </c:pt>
                <c:pt idx="1">
                  <c:v>139-399% of FPL</c:v>
                </c:pt>
                <c:pt idx="2">
                  <c:v>&gt;399% of FPL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0.45900000000000002</c:v>
                </c:pt>
                <c:pt idx="1">
                  <c:v>0.29499999999999998</c:v>
                </c:pt>
                <c:pt idx="2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7-6346-8F48-ACB4DDB1C2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&lt;138% of FPL</c:v>
                </c:pt>
                <c:pt idx="1">
                  <c:v>139-399% of FPL</c:v>
                </c:pt>
                <c:pt idx="2">
                  <c:v>&gt;399% of FPL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0.33300000000000002</c:v>
                </c:pt>
                <c:pt idx="1">
                  <c:v>0.26200000000000001</c:v>
                </c:pt>
                <c:pt idx="2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C7-6346-8F48-ACB4DDB1C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11"/>
        <c:axId val="-1905109984"/>
        <c:axId val="-1905107232"/>
      </c:barChart>
      <c:catAx>
        <c:axId val="-19051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107232"/>
        <c:crosses val="autoZero"/>
        <c:auto val="1"/>
        <c:lblAlgn val="ctr"/>
        <c:lblOffset val="100"/>
        <c:noMultiLvlLbl val="0"/>
      </c:catAx>
      <c:valAx>
        <c:axId val="-1905107232"/>
        <c:scaling>
          <c:orientation val="minMax"/>
          <c:max val="0.4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1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1252796420581699E-2"/>
          <c:y val="0.82004695404070604"/>
          <c:w val="9.5670084024731802E-2"/>
          <c:h val="0.179953181178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Health Spending</c:v>
                </c:pt>
                <c:pt idx="1">
                  <c:v>Hospital Admin. Costs</c:v>
                </c:pt>
                <c:pt idx="2">
                  <c:v>Govt. Ins. Overhead</c:v>
                </c:pt>
                <c:pt idx="3">
                  <c:v>Priv. Ins. Overhead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4.4999999999999998E-2</c:v>
                </c:pt>
                <c:pt idx="1">
                  <c:v>5.5E-2</c:v>
                </c:pt>
                <c:pt idx="2">
                  <c:v>0.06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9-E644-B46C-D7A7141F3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27"/>
        <c:axId val="-1906042208"/>
        <c:axId val="-1906039456"/>
      </c:barChart>
      <c:catAx>
        <c:axId val="-190604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039456"/>
        <c:crosses val="autoZero"/>
        <c:auto val="1"/>
        <c:lblAlgn val="ctr"/>
        <c:lblOffset val="100"/>
        <c:noMultiLvlLbl val="0"/>
      </c:catAx>
      <c:valAx>
        <c:axId val="-190603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042208"/>
        <c:crosses val="autoZero"/>
        <c:crossBetween val="between"/>
        <c:majorUnit val="0.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2696883454961"/>
          <c:y val="4.5687099577416811E-2"/>
          <c:w val="0.82827876298439196"/>
          <c:h val="0.851773916308518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Total Spend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36-CD4E-8C84-9313D986EC9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B36-CD4E-8C84-9313D986EC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USA</c:v>
                </c:pt>
                <c:pt idx="1">
                  <c:v>Switz</c:v>
                </c:pt>
                <c:pt idx="2">
                  <c:v>Germ</c:v>
                </c:pt>
                <c:pt idx="3">
                  <c:v>Holland</c:v>
                </c:pt>
                <c:pt idx="4">
                  <c:v>Sweden</c:v>
                </c:pt>
                <c:pt idx="5">
                  <c:v>Canada</c:v>
                </c:pt>
                <c:pt idx="6">
                  <c:v>France</c:v>
                </c:pt>
                <c:pt idx="7">
                  <c:v>Japan</c:v>
                </c:pt>
                <c:pt idx="8">
                  <c:v>UK</c:v>
                </c:pt>
              </c:strCache>
            </c:strRef>
          </c:cat>
          <c:val>
            <c:numRef>
              <c:f>Sheet1!$B$2:$B$10</c:f>
              <c:numCache>
                <c:formatCode>_("$"* #,##0_);_("$"* \(#,##0\);_("$"* "-"??_);_(@_)</c:formatCode>
                <c:ptCount val="9"/>
                <c:pt idx="0">
                  <c:v>6470</c:v>
                </c:pt>
                <c:pt idx="1">
                  <c:v>8010</c:v>
                </c:pt>
                <c:pt idx="2">
                  <c:v>5730</c:v>
                </c:pt>
                <c:pt idx="3">
                  <c:v>5390</c:v>
                </c:pt>
                <c:pt idx="4">
                  <c:v>5510</c:v>
                </c:pt>
                <c:pt idx="5">
                  <c:v>4830</c:v>
                </c:pt>
                <c:pt idx="6">
                  <c:v>4900</c:v>
                </c:pt>
                <c:pt idx="7">
                  <c:v>4720</c:v>
                </c:pt>
                <c:pt idx="8">
                  <c:v>4270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EB-3A42-B474-3A88E920B0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USA Private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5EB-3A42-B474-3A88E920B073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EB-3A42-B474-3A88E920B0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USA</c:v>
                </c:pt>
                <c:pt idx="1">
                  <c:v>Switz</c:v>
                </c:pt>
                <c:pt idx="2">
                  <c:v>Germ</c:v>
                </c:pt>
                <c:pt idx="3">
                  <c:v>Holland</c:v>
                </c:pt>
                <c:pt idx="4">
                  <c:v>Sweden</c:v>
                </c:pt>
                <c:pt idx="5">
                  <c:v>Canada</c:v>
                </c:pt>
                <c:pt idx="6">
                  <c:v>France</c:v>
                </c:pt>
                <c:pt idx="7">
                  <c:v>Japan</c:v>
                </c:pt>
                <c:pt idx="8">
                  <c:v>UK</c:v>
                </c:pt>
              </c:strCache>
            </c:strRef>
          </c:cat>
          <c:val>
            <c:numRef>
              <c:f>Sheet1!$C$2:$C$10</c:f>
              <c:numCache>
                <c:formatCode>_("$"* #,##0_);_("$"* \(#,##0\);_("$"* "-"??_);_(@_)</c:formatCode>
                <c:ptCount val="9"/>
                <c:pt idx="0">
                  <c:v>4250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EB-3A42-B474-3A88E920B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-1905077360"/>
        <c:axId val="-1905074096"/>
      </c:barChart>
      <c:catAx>
        <c:axId val="-190507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074096"/>
        <c:crosses val="autoZero"/>
        <c:auto val="1"/>
        <c:lblAlgn val="ctr"/>
        <c:lblOffset val="100"/>
        <c:noMultiLvlLbl val="0"/>
      </c:catAx>
      <c:valAx>
        <c:axId val="-1905074096"/>
        <c:scaling>
          <c:orientation val="minMax"/>
          <c:max val="10900"/>
          <c:min val="0"/>
        </c:scaling>
        <c:delete val="1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-190507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56-1749-9967-D1F74CE705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Germ.</c:v>
                </c:pt>
                <c:pt idx="2">
                  <c:v>UK</c:v>
                </c:pt>
                <c:pt idx="3">
                  <c:v>Can.</c:v>
                </c:pt>
                <c:pt idx="4">
                  <c:v>Swe.</c:v>
                </c:pt>
                <c:pt idx="5">
                  <c:v>Fra.</c:v>
                </c:pt>
                <c:pt idx="6">
                  <c:v>Italy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78.599999999999994</c:v>
                </c:pt>
                <c:pt idx="1">
                  <c:v>81.099999999999994</c:v>
                </c:pt>
                <c:pt idx="2">
                  <c:v>81.2</c:v>
                </c:pt>
                <c:pt idx="3">
                  <c:v>81.900000000000006</c:v>
                </c:pt>
                <c:pt idx="4">
                  <c:v>82.4</c:v>
                </c:pt>
                <c:pt idx="5">
                  <c:v>82.4</c:v>
                </c:pt>
                <c:pt idx="6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6-1749-9967-D1F74CE70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05955824"/>
        <c:axId val="-1905953072"/>
      </c:barChart>
      <c:catAx>
        <c:axId val="-190595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953072"/>
        <c:crosses val="autoZero"/>
        <c:auto val="1"/>
        <c:lblAlgn val="ctr"/>
        <c:lblOffset val="100"/>
        <c:noMultiLvlLbl val="0"/>
      </c:catAx>
      <c:valAx>
        <c:axId val="-1905953072"/>
        <c:scaling>
          <c:orientation val="minMax"/>
          <c:max val="85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95582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13-9243-9FC8-BD153F62F8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Can.</c:v>
                </c:pt>
                <c:pt idx="2">
                  <c:v>Fra.</c:v>
                </c:pt>
                <c:pt idx="3">
                  <c:v>Germ.</c:v>
                </c:pt>
                <c:pt idx="4">
                  <c:v>Austral.</c:v>
                </c:pt>
                <c:pt idx="5">
                  <c:v>Italy</c:v>
                </c:pt>
                <c:pt idx="6">
                  <c:v>Swed.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5.9</c:v>
                </c:pt>
                <c:pt idx="1">
                  <c:v>4.5</c:v>
                </c:pt>
                <c:pt idx="2">
                  <c:v>3.7</c:v>
                </c:pt>
                <c:pt idx="3">
                  <c:v>3.4</c:v>
                </c:pt>
                <c:pt idx="4">
                  <c:v>3.1</c:v>
                </c:pt>
                <c:pt idx="5">
                  <c:v>2.8</c:v>
                </c:pt>
                <c:pt idx="6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13-9243-9FC8-BD153F62F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07113968"/>
        <c:axId val="-1907111200"/>
      </c:barChart>
      <c:catAx>
        <c:axId val="-190711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7111200"/>
        <c:crosses val="autoZero"/>
        <c:auto val="1"/>
        <c:lblAlgn val="ctr"/>
        <c:lblOffset val="100"/>
        <c:noMultiLvlLbl val="0"/>
      </c:catAx>
      <c:valAx>
        <c:axId val="-1907111200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71139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4.2333852391585401E-2"/>
          <c:w val="0.86303868960226104"/>
          <c:h val="0.84367493034054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Insured</c:v>
                </c:pt>
                <c:pt idx="1">
                  <c:v>Under-insured</c:v>
                </c:pt>
                <c:pt idx="2">
                  <c:v>Uninsured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</c:v>
                </c:pt>
                <c:pt idx="1">
                  <c:v>1.21</c:v>
                </c:pt>
                <c:pt idx="2">
                  <c:v>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B-4C43-BBF9-0C1D99B67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909432112"/>
        <c:axId val="-1909429632"/>
      </c:barChart>
      <c:catAx>
        <c:axId val="-1909432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solidFill>
              <a:srgbClr val="FFFFFF"/>
            </a:solidFill>
          </a:ln>
        </c:spPr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1909429632"/>
        <c:crossesAt val="0"/>
        <c:auto val="1"/>
        <c:lblAlgn val="ctr"/>
        <c:lblOffset val="0"/>
        <c:noMultiLvlLbl val="0"/>
      </c:catAx>
      <c:valAx>
        <c:axId val="-1909429632"/>
        <c:scaling>
          <c:orientation val="minMax"/>
          <c:max val="1.4"/>
          <c:min val="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#,##0.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1909432112"/>
        <c:crossesAt val="1"/>
        <c:crossBetween val="between"/>
        <c:majorUnit val="0.5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22-8943-BD8F-28E682F58A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Fra.</c:v>
                </c:pt>
                <c:pt idx="2">
                  <c:v>UK</c:v>
                </c:pt>
                <c:pt idx="3">
                  <c:v>Can.</c:v>
                </c:pt>
                <c:pt idx="4">
                  <c:v>Germ.</c:v>
                </c:pt>
                <c:pt idx="5">
                  <c:v>Austral.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26.4</c:v>
                </c:pt>
                <c:pt idx="1">
                  <c:v>8.6999999999999993</c:v>
                </c:pt>
                <c:pt idx="2">
                  <c:v>6.6</c:v>
                </c:pt>
                <c:pt idx="3">
                  <c:v>6</c:v>
                </c:pt>
                <c:pt idx="4">
                  <c:v>3.3</c:v>
                </c:pt>
                <c:pt idx="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22-8943-BD8F-28E682F58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-1910744032"/>
        <c:axId val="-1910741104"/>
      </c:barChart>
      <c:catAx>
        <c:axId val="-19107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741104"/>
        <c:crosses val="autoZero"/>
        <c:auto val="1"/>
        <c:lblAlgn val="ctr"/>
        <c:lblOffset val="100"/>
        <c:noMultiLvlLbl val="0"/>
      </c:catAx>
      <c:valAx>
        <c:axId val="-1910741104"/>
        <c:scaling>
          <c:orientation val="minMax"/>
          <c:max val="2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7440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FE-FD47-8966-E13AE604E8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FE-FD47-8966-E13AE604E89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Sweden</c:v>
                </c:pt>
                <c:pt idx="1">
                  <c:v>USA</c:v>
                </c:pt>
                <c:pt idx="2">
                  <c:v>Australia</c:v>
                </c:pt>
                <c:pt idx="3">
                  <c:v>Canada</c:v>
                </c:pt>
                <c:pt idx="4">
                  <c:v>France</c:v>
                </c:pt>
                <c:pt idx="5">
                  <c:v>UK</c:v>
                </c:pt>
                <c:pt idx="6">
                  <c:v>Italy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0.109</c:v>
                </c:pt>
                <c:pt idx="1">
                  <c:v>0.11799999999999999</c:v>
                </c:pt>
                <c:pt idx="2">
                  <c:v>0.124</c:v>
                </c:pt>
                <c:pt idx="3">
                  <c:v>0.125</c:v>
                </c:pt>
                <c:pt idx="4">
                  <c:v>0.15</c:v>
                </c:pt>
                <c:pt idx="5">
                  <c:v>0.161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FE-FD47-8966-E13AE604E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5902656"/>
        <c:axId val="-1905899904"/>
      </c:barChart>
      <c:catAx>
        <c:axId val="-19059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899904"/>
        <c:crosses val="autoZero"/>
        <c:auto val="1"/>
        <c:lblAlgn val="ctr"/>
        <c:lblOffset val="100"/>
        <c:noMultiLvlLbl val="0"/>
      </c:catAx>
      <c:valAx>
        <c:axId val="-1905899904"/>
        <c:scaling>
          <c:orientation val="minMax"/>
          <c:max val="0.2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590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FE-754D-AD08-9C69DFC95A1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USA</c:v>
                </c:pt>
                <c:pt idx="1">
                  <c:v>Canada</c:v>
                </c:pt>
                <c:pt idx="2">
                  <c:v>UK</c:v>
                </c:pt>
                <c:pt idx="3">
                  <c:v>France</c:v>
                </c:pt>
                <c:pt idx="4">
                  <c:v>Sweden</c:v>
                </c:pt>
                <c:pt idx="5">
                  <c:v>Germany</c:v>
                </c:pt>
                <c:pt idx="6">
                  <c:v>Italy</c:v>
                </c:pt>
                <c:pt idx="7">
                  <c:v>Japan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0.156</c:v>
                </c:pt>
                <c:pt idx="1">
                  <c:v>0.16900000000000001</c:v>
                </c:pt>
                <c:pt idx="2">
                  <c:v>0.18099999999999999</c:v>
                </c:pt>
                <c:pt idx="3">
                  <c:v>0.192</c:v>
                </c:pt>
                <c:pt idx="4">
                  <c:v>0.19800000000000001</c:v>
                </c:pt>
                <c:pt idx="5">
                  <c:v>0.21199999999999999</c:v>
                </c:pt>
                <c:pt idx="6">
                  <c:v>0.223</c:v>
                </c:pt>
                <c:pt idx="7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FE-754D-AD08-9C69DFC95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10709872"/>
        <c:axId val="-1910707120"/>
      </c:barChart>
      <c:catAx>
        <c:axId val="-191070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707120"/>
        <c:crosses val="autoZero"/>
        <c:auto val="1"/>
        <c:lblAlgn val="ctr"/>
        <c:lblOffset val="100"/>
        <c:noMultiLvlLbl val="0"/>
      </c:catAx>
      <c:valAx>
        <c:axId val="-1910707120"/>
        <c:scaling>
          <c:orientation val="minMax"/>
          <c:max val="0.2899999999999999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70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F3-A941-83B2-E0AB6A01B2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Can.</c:v>
                </c:pt>
                <c:pt idx="2">
                  <c:v>UK</c:v>
                </c:pt>
                <c:pt idx="3">
                  <c:v>Austl.</c:v>
                </c:pt>
                <c:pt idx="4">
                  <c:v>Fra.</c:v>
                </c:pt>
                <c:pt idx="5">
                  <c:v>Switz.</c:v>
                </c:pt>
                <c:pt idx="6">
                  <c:v>Germ.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0.6</c:v>
                </c:pt>
                <c:pt idx="1">
                  <c:v>0.6</c:v>
                </c:pt>
                <c:pt idx="2">
                  <c:v>0.7</c:v>
                </c:pt>
                <c:pt idx="3">
                  <c:v>0.7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3-A941-83B2-E0AB6A01B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792067280"/>
        <c:axId val="791974464"/>
      </c:barChart>
      <c:catAx>
        <c:axId val="79206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974464"/>
        <c:crosses val="autoZero"/>
        <c:auto val="1"/>
        <c:lblAlgn val="ctr"/>
        <c:lblOffset val="100"/>
        <c:noMultiLvlLbl val="0"/>
      </c:catAx>
      <c:valAx>
        <c:axId val="791974464"/>
        <c:scaling>
          <c:orientation val="minMax"/>
          <c:max val="0.9500000000000000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0672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3-BC4B-8804-975FCB64659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Denmark</c:v>
                </c:pt>
                <c:pt idx="2">
                  <c:v>UK</c:v>
                </c:pt>
                <c:pt idx="3">
                  <c:v>France</c:v>
                </c:pt>
                <c:pt idx="4">
                  <c:v>Australia</c:v>
                </c:pt>
                <c:pt idx="5">
                  <c:v>Canada</c:v>
                </c:pt>
                <c:pt idx="6">
                  <c:v>Japan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4.3</c:v>
                </c:pt>
                <c:pt idx="2">
                  <c:v>5</c:v>
                </c:pt>
                <c:pt idx="3">
                  <c:v>6.1</c:v>
                </c:pt>
                <c:pt idx="4">
                  <c:v>7.6</c:v>
                </c:pt>
                <c:pt idx="5">
                  <c:v>7.7</c:v>
                </c:pt>
                <c:pt idx="6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73-BC4B-8804-975FCB646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10681792"/>
        <c:axId val="-1910679040"/>
      </c:barChart>
      <c:catAx>
        <c:axId val="-191068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679040"/>
        <c:crosses val="autoZero"/>
        <c:auto val="1"/>
        <c:lblAlgn val="ctr"/>
        <c:lblOffset val="100"/>
        <c:noMultiLvlLbl val="0"/>
      </c:catAx>
      <c:valAx>
        <c:axId val="-1910679040"/>
        <c:scaling>
          <c:orientation val="minMax"/>
          <c:max val="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06817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AA-8543-875F-A17B1D2ECB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F9C-924C-B79F-57FFD3D2E62F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AA-8543-875F-A17B1D2ECB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Austrl.</c:v>
                </c:pt>
                <c:pt idx="1">
                  <c:v>USA</c:v>
                </c:pt>
                <c:pt idx="2">
                  <c:v>Can.</c:v>
                </c:pt>
                <c:pt idx="3">
                  <c:v>Ger.</c:v>
                </c:pt>
                <c:pt idx="4">
                  <c:v>Hol.</c:v>
                </c:pt>
                <c:pt idx="5">
                  <c:v>Swe.</c:v>
                </c:pt>
                <c:pt idx="6">
                  <c:v>Switz.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1.2E-2</c:v>
                </c:pt>
                <c:pt idx="1">
                  <c:v>1.4E-2</c:v>
                </c:pt>
                <c:pt idx="2">
                  <c:v>2.5999999999999999E-2</c:v>
                </c:pt>
                <c:pt idx="3">
                  <c:v>2.5999999999999999E-2</c:v>
                </c:pt>
                <c:pt idx="4">
                  <c:v>2.8000000000000001E-2</c:v>
                </c:pt>
                <c:pt idx="5">
                  <c:v>3.1E-2</c:v>
                </c:pt>
                <c:pt idx="6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A-8543-875F-A17B1D2EC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-1904990000"/>
        <c:axId val="-1904987248"/>
      </c:barChart>
      <c:catAx>
        <c:axId val="-190499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987248"/>
        <c:crosses val="autoZero"/>
        <c:auto val="1"/>
        <c:lblAlgn val="ctr"/>
        <c:lblOffset val="100"/>
        <c:noMultiLvlLbl val="0"/>
      </c:catAx>
      <c:valAx>
        <c:axId val="-1904987248"/>
        <c:scaling>
          <c:orientation val="minMax"/>
          <c:max val="4.5999999999999999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990000"/>
        <c:crosses val="autoZero"/>
        <c:crossBetween val="between"/>
        <c:majorUnit val="0.0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DA-DA4F-8780-5C719F7BA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Canada</c:v>
                </c:pt>
                <c:pt idx="2">
                  <c:v>Holland</c:v>
                </c:pt>
                <c:pt idx="3">
                  <c:v>Germany</c:v>
                </c:pt>
                <c:pt idx="4">
                  <c:v>France</c:v>
                </c:pt>
                <c:pt idx="5">
                  <c:v>Switzer.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6"/>
                <c:pt idx="0">
                  <c:v>815</c:v>
                </c:pt>
                <c:pt idx="1">
                  <c:v>132</c:v>
                </c:pt>
                <c:pt idx="2">
                  <c:v>209</c:v>
                </c:pt>
                <c:pt idx="3">
                  <c:v>262</c:v>
                </c:pt>
                <c:pt idx="4">
                  <c:v>272</c:v>
                </c:pt>
                <c:pt idx="5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DA-DA4F-8780-5C719F7BA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-27"/>
        <c:axId val="-1904916432"/>
        <c:axId val="-1904913680"/>
      </c:barChart>
      <c:catAx>
        <c:axId val="-190491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913680"/>
        <c:crosses val="autoZero"/>
        <c:auto val="1"/>
        <c:lblAlgn val="ctr"/>
        <c:lblOffset val="100"/>
        <c:noMultiLvlLbl val="0"/>
      </c:catAx>
      <c:valAx>
        <c:axId val="-1904913680"/>
        <c:scaling>
          <c:orientation val="minMax"/>
          <c:max val="8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91643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88-A640-8BAC-927382480A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Norway</c:v>
                </c:pt>
                <c:pt idx="1">
                  <c:v>UK</c:v>
                </c:pt>
                <c:pt idx="2">
                  <c:v>Canada</c:v>
                </c:pt>
                <c:pt idx="3">
                  <c:v>Australia</c:v>
                </c:pt>
                <c:pt idx="4">
                  <c:v>France</c:v>
                </c:pt>
                <c:pt idx="5">
                  <c:v>USA</c:v>
                </c:pt>
                <c:pt idx="6">
                  <c:v>Germany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0.87</c:v>
                </c:pt>
                <c:pt idx="1">
                  <c:v>0.84</c:v>
                </c:pt>
                <c:pt idx="2">
                  <c:v>0.82</c:v>
                </c:pt>
                <c:pt idx="3">
                  <c:v>0.8</c:v>
                </c:pt>
                <c:pt idx="4">
                  <c:v>0.76</c:v>
                </c:pt>
                <c:pt idx="5">
                  <c:v>0.68</c:v>
                </c:pt>
                <c:pt idx="6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88-A640-8BAC-927382480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-1904890576"/>
        <c:axId val="-1904887824"/>
      </c:barChart>
      <c:catAx>
        <c:axId val="-190489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887824"/>
        <c:crosses val="autoZero"/>
        <c:auto val="1"/>
        <c:lblAlgn val="ctr"/>
        <c:lblOffset val="100"/>
        <c:noMultiLvlLbl val="0"/>
      </c:catAx>
      <c:valAx>
        <c:axId val="-1904887824"/>
        <c:scaling>
          <c:orientation val="minMax"/>
          <c:max val="0.8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04890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9-3341-83F8-202196571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Privately
Insured</c:v>
                </c:pt>
                <c:pt idx="2">
                  <c:v>Medicare /
Medicaid</c:v>
                </c:pt>
                <c:pt idx="3">
                  <c:v>Uninsured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1.52</c:v>
                </c:pt>
                <c:pt idx="1">
                  <c:v>1.18</c:v>
                </c:pt>
                <c:pt idx="2">
                  <c:v>1.79</c:v>
                </c:pt>
                <c:pt idx="3">
                  <c:v>4.3499999999999996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99-3341-83F8-202196571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-1904853648"/>
        <c:axId val="-1904850896"/>
      </c:barChart>
      <c:catAx>
        <c:axId val="-190485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50896"/>
        <c:crosses val="autoZero"/>
        <c:auto val="1"/>
        <c:lblAlgn val="ctr"/>
        <c:lblOffset val="100"/>
        <c:noMultiLvlLbl val="0"/>
      </c:catAx>
      <c:valAx>
        <c:axId val="-1904850896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536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96909065883146"/>
          <c:y val="3.04687481256922E-2"/>
          <c:w val="0.75783524531376345"/>
          <c:h val="0.869274491309394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Canada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  <c:marker>
            <c:symbol val="none"/>
          </c:marker>
          <c:cat>
            <c:numRef>
              <c:f>Sheet1!$A$2:$A$63</c:f>
              <c:numCache>
                <c:formatCode>General</c:formatCode>
                <c:ptCount val="62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</c:numCache>
            </c:numRef>
          </c:cat>
          <c:val>
            <c:numRef>
              <c:f>Sheet1!$B$2:$B$63</c:f>
              <c:numCache>
                <c:formatCode>General</c:formatCode>
                <c:ptCount val="62"/>
                <c:pt idx="0">
                  <c:v>31.3</c:v>
                </c:pt>
                <c:pt idx="1">
                  <c:v>31.9</c:v>
                </c:pt>
                <c:pt idx="2">
                  <c:v>30.9</c:v>
                </c:pt>
                <c:pt idx="3">
                  <c:v>30.2</c:v>
                </c:pt>
                <c:pt idx="4">
                  <c:v>28.4</c:v>
                </c:pt>
                <c:pt idx="5">
                  <c:v>27.3</c:v>
                </c:pt>
                <c:pt idx="6">
                  <c:v>27.2</c:v>
                </c:pt>
                <c:pt idx="7">
                  <c:v>27.6</c:v>
                </c:pt>
                <c:pt idx="8">
                  <c:v>26.3</c:v>
                </c:pt>
                <c:pt idx="9">
                  <c:v>24.7</c:v>
                </c:pt>
                <c:pt idx="10">
                  <c:v>23.6</c:v>
                </c:pt>
                <c:pt idx="11">
                  <c:v>23.1</c:v>
                </c:pt>
                <c:pt idx="12">
                  <c:v>22</c:v>
                </c:pt>
                <c:pt idx="13">
                  <c:v>20.8</c:v>
                </c:pt>
                <c:pt idx="14">
                  <c:v>19.3</c:v>
                </c:pt>
                <c:pt idx="15">
                  <c:v>18.8</c:v>
                </c:pt>
                <c:pt idx="16">
                  <c:v>17.5</c:v>
                </c:pt>
                <c:pt idx="17">
                  <c:v>17.100000000000001</c:v>
                </c:pt>
                <c:pt idx="18">
                  <c:v>15.5</c:v>
                </c:pt>
                <c:pt idx="19">
                  <c:v>15</c:v>
                </c:pt>
                <c:pt idx="20">
                  <c:v>14.2</c:v>
                </c:pt>
                <c:pt idx="21">
                  <c:v>13.5</c:v>
                </c:pt>
                <c:pt idx="22">
                  <c:v>12.4</c:v>
                </c:pt>
                <c:pt idx="23">
                  <c:v>12</c:v>
                </c:pt>
                <c:pt idx="24">
                  <c:v>10.9</c:v>
                </c:pt>
                <c:pt idx="25">
                  <c:v>10.4</c:v>
                </c:pt>
                <c:pt idx="26">
                  <c:v>9.6</c:v>
                </c:pt>
                <c:pt idx="27">
                  <c:v>9.1</c:v>
                </c:pt>
                <c:pt idx="28">
                  <c:v>8.5</c:v>
                </c:pt>
                <c:pt idx="29">
                  <c:v>8.1</c:v>
                </c:pt>
                <c:pt idx="30">
                  <c:v>8</c:v>
                </c:pt>
                <c:pt idx="31">
                  <c:v>7.9</c:v>
                </c:pt>
                <c:pt idx="32">
                  <c:v>7.3</c:v>
                </c:pt>
                <c:pt idx="33">
                  <c:v>7.2</c:v>
                </c:pt>
                <c:pt idx="34">
                  <c:v>7.1</c:v>
                </c:pt>
                <c:pt idx="35">
                  <c:v>6.8</c:v>
                </c:pt>
                <c:pt idx="36">
                  <c:v>6.4</c:v>
                </c:pt>
                <c:pt idx="37">
                  <c:v>6.3</c:v>
                </c:pt>
                <c:pt idx="38">
                  <c:v>6.3</c:v>
                </c:pt>
                <c:pt idx="39">
                  <c:v>6.3</c:v>
                </c:pt>
                <c:pt idx="40">
                  <c:v>6</c:v>
                </c:pt>
                <c:pt idx="41">
                  <c:v>5.6</c:v>
                </c:pt>
                <c:pt idx="42">
                  <c:v>5.5</c:v>
                </c:pt>
                <c:pt idx="43">
                  <c:v>5.3</c:v>
                </c:pt>
                <c:pt idx="44">
                  <c:v>5.3</c:v>
                </c:pt>
                <c:pt idx="45">
                  <c:v>5.3</c:v>
                </c:pt>
                <c:pt idx="46">
                  <c:v>5.2</c:v>
                </c:pt>
                <c:pt idx="47">
                  <c:v>5.4</c:v>
                </c:pt>
                <c:pt idx="48">
                  <c:v>5.3</c:v>
                </c:pt>
                <c:pt idx="49">
                  <c:v>5.3</c:v>
                </c:pt>
                <c:pt idx="50">
                  <c:v>5.4</c:v>
                </c:pt>
                <c:pt idx="51">
                  <c:v>5.0999999999999996</c:v>
                </c:pt>
                <c:pt idx="52">
                  <c:v>5.0999999999999996</c:v>
                </c:pt>
                <c:pt idx="53">
                  <c:v>5.0999999999999996</c:v>
                </c:pt>
                <c:pt idx="54">
                  <c:v>4.9000000000000004</c:v>
                </c:pt>
                <c:pt idx="55">
                  <c:v>5</c:v>
                </c:pt>
                <c:pt idx="56">
                  <c:v>4.8</c:v>
                </c:pt>
                <c:pt idx="57">
                  <c:v>4.7699999999999996</c:v>
                </c:pt>
                <c:pt idx="58">
                  <c:v>4.66</c:v>
                </c:pt>
                <c:pt idx="59">
                  <c:v>4.54</c:v>
                </c:pt>
                <c:pt idx="60">
                  <c:v>4.5</c:v>
                </c:pt>
                <c:pt idx="61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C3-8F44-8A10-431DBDA5B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USA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  <c:marker>
            <c:symbol val="none"/>
          </c:marker>
          <c:cat>
            <c:numRef>
              <c:f>Sheet1!$A$2:$A$63</c:f>
              <c:numCache>
                <c:formatCode>General</c:formatCode>
                <c:ptCount val="62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</c:numCache>
            </c:numRef>
          </c:cat>
          <c:val>
            <c:numRef>
              <c:f>Sheet1!$C$2:$C$63</c:f>
              <c:numCache>
                <c:formatCode>General</c:formatCode>
                <c:ptCount val="62"/>
                <c:pt idx="0">
                  <c:v>26.4</c:v>
                </c:pt>
                <c:pt idx="1">
                  <c:v>26</c:v>
                </c:pt>
                <c:pt idx="2">
                  <c:v>26.3</c:v>
                </c:pt>
                <c:pt idx="3">
                  <c:v>27.1</c:v>
                </c:pt>
                <c:pt idx="4">
                  <c:v>26.4</c:v>
                </c:pt>
                <c:pt idx="5">
                  <c:v>26</c:v>
                </c:pt>
                <c:pt idx="6">
                  <c:v>25.3</c:v>
                </c:pt>
                <c:pt idx="7">
                  <c:v>25.3</c:v>
                </c:pt>
                <c:pt idx="8">
                  <c:v>25.2</c:v>
                </c:pt>
                <c:pt idx="9">
                  <c:v>24.8</c:v>
                </c:pt>
                <c:pt idx="10">
                  <c:v>24.7</c:v>
                </c:pt>
                <c:pt idx="11">
                  <c:v>23.7</c:v>
                </c:pt>
                <c:pt idx="12">
                  <c:v>22.4</c:v>
                </c:pt>
                <c:pt idx="13">
                  <c:v>21.8</c:v>
                </c:pt>
                <c:pt idx="14">
                  <c:v>20.9</c:v>
                </c:pt>
                <c:pt idx="15">
                  <c:v>20</c:v>
                </c:pt>
                <c:pt idx="16">
                  <c:v>19.100000000000001</c:v>
                </c:pt>
                <c:pt idx="17">
                  <c:v>18.5</c:v>
                </c:pt>
                <c:pt idx="18">
                  <c:v>17.7</c:v>
                </c:pt>
                <c:pt idx="19">
                  <c:v>16.7</c:v>
                </c:pt>
                <c:pt idx="20">
                  <c:v>16.100000000000001</c:v>
                </c:pt>
                <c:pt idx="21">
                  <c:v>15.2</c:v>
                </c:pt>
                <c:pt idx="22">
                  <c:v>14.1</c:v>
                </c:pt>
                <c:pt idx="23">
                  <c:v>13.8</c:v>
                </c:pt>
                <c:pt idx="24">
                  <c:v>13.1</c:v>
                </c:pt>
                <c:pt idx="25">
                  <c:v>12.6</c:v>
                </c:pt>
                <c:pt idx="26">
                  <c:v>11.9</c:v>
                </c:pt>
                <c:pt idx="27">
                  <c:v>11.5</c:v>
                </c:pt>
                <c:pt idx="28">
                  <c:v>11.2</c:v>
                </c:pt>
                <c:pt idx="29">
                  <c:v>10.8</c:v>
                </c:pt>
                <c:pt idx="30">
                  <c:v>10.6</c:v>
                </c:pt>
                <c:pt idx="31">
                  <c:v>10.4</c:v>
                </c:pt>
                <c:pt idx="32">
                  <c:v>10.1</c:v>
                </c:pt>
                <c:pt idx="33">
                  <c:v>10</c:v>
                </c:pt>
                <c:pt idx="34">
                  <c:v>9.8000000000000007</c:v>
                </c:pt>
                <c:pt idx="35">
                  <c:v>9.1999999999999993</c:v>
                </c:pt>
                <c:pt idx="36">
                  <c:v>8.9</c:v>
                </c:pt>
                <c:pt idx="37">
                  <c:v>8.5</c:v>
                </c:pt>
                <c:pt idx="38">
                  <c:v>8.4</c:v>
                </c:pt>
                <c:pt idx="39">
                  <c:v>8</c:v>
                </c:pt>
                <c:pt idx="40">
                  <c:v>7.6</c:v>
                </c:pt>
                <c:pt idx="41">
                  <c:v>7.3</c:v>
                </c:pt>
                <c:pt idx="42">
                  <c:v>7.2</c:v>
                </c:pt>
                <c:pt idx="43">
                  <c:v>7.2</c:v>
                </c:pt>
                <c:pt idx="44">
                  <c:v>7</c:v>
                </c:pt>
                <c:pt idx="45">
                  <c:v>6.9</c:v>
                </c:pt>
                <c:pt idx="46">
                  <c:v>6.8</c:v>
                </c:pt>
                <c:pt idx="47">
                  <c:v>7</c:v>
                </c:pt>
                <c:pt idx="48">
                  <c:v>6.9</c:v>
                </c:pt>
                <c:pt idx="49">
                  <c:v>6.8</c:v>
                </c:pt>
                <c:pt idx="50">
                  <c:v>6.8</c:v>
                </c:pt>
                <c:pt idx="51">
                  <c:v>6.7</c:v>
                </c:pt>
                <c:pt idx="52">
                  <c:v>6.8</c:v>
                </c:pt>
                <c:pt idx="53">
                  <c:v>6.6</c:v>
                </c:pt>
                <c:pt idx="54">
                  <c:v>6.4</c:v>
                </c:pt>
                <c:pt idx="55">
                  <c:v>6.15</c:v>
                </c:pt>
                <c:pt idx="56">
                  <c:v>6.07</c:v>
                </c:pt>
                <c:pt idx="57">
                  <c:v>6</c:v>
                </c:pt>
                <c:pt idx="58">
                  <c:v>5.96</c:v>
                </c:pt>
                <c:pt idx="59">
                  <c:v>5.82</c:v>
                </c:pt>
                <c:pt idx="60">
                  <c:v>5.8</c:v>
                </c:pt>
                <c:pt idx="61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C3-8F44-8A10-431DBDA5B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4838944"/>
        <c:axId val="-1904836736"/>
      </c:lineChart>
      <c:catAx>
        <c:axId val="-190483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36736"/>
        <c:crosses val="autoZero"/>
        <c:auto val="1"/>
        <c:lblAlgn val="ctr"/>
        <c:lblOffset val="100"/>
        <c:tickLblSkip val="10"/>
        <c:noMultiLvlLbl val="0"/>
      </c:catAx>
      <c:valAx>
        <c:axId val="-1904836736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838944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67860776636601"/>
          <c:y val="4.5525297633294597E-2"/>
          <c:w val="0.73594006949452195"/>
          <c:h val="0.69820603539834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Copay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% of Days_x000d_Used Meds</c:v>
                </c:pt>
                <c:pt idx="1">
                  <c:v>Asthma _x000d_Admits/1000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41.7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6-F842-84CB-721B0297BC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Copay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% of Days_x000d_Used Meds</c:v>
                </c:pt>
                <c:pt idx="1">
                  <c:v>Asthma _x000d_Admits/1000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40.299999999999997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6-F842-84CB-721B0297B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9"/>
        <c:axId val="-1909395280"/>
        <c:axId val="-1909392800"/>
      </c:barChart>
      <c:catAx>
        <c:axId val="-1909395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09392800"/>
        <c:crosses val="autoZero"/>
        <c:auto val="1"/>
        <c:lblAlgn val="ctr"/>
        <c:lblOffset val="100"/>
        <c:noMultiLvlLbl val="0"/>
      </c:catAx>
      <c:valAx>
        <c:axId val="-1909392800"/>
        <c:scaling>
          <c:orientation val="minMax"/>
          <c:max val="45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-19093952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1846963793402493E-3"/>
          <c:y val="0.23145117424631201"/>
          <c:w val="0.15665249999570599"/>
          <c:h val="0.4664059729048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800">
          <a:solidFill>
            <a:schemeClr val="bg1"/>
          </a:solidFill>
          <a:latin typeface="+mn-lt"/>
          <a:cs typeface="Franklin Gothic Book"/>
        </a:defRPr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B3-D14A-B0AD-4F6B1FDC0C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Wealthiest
20%</c:v>
                </c:pt>
                <c:pt idx="1">
                  <c:v>Next
20%</c:v>
                </c:pt>
                <c:pt idx="2">
                  <c:v>Middle
20%</c:v>
                </c:pt>
                <c:pt idx="3">
                  <c:v>Next
20%</c:v>
                </c:pt>
                <c:pt idx="4">
                  <c:v>Poorest 20%</c:v>
                </c:pt>
                <c:pt idx="5">
                  <c:v>USA - All
Incomes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4.3</c:v>
                </c:pt>
                <c:pt idx="2">
                  <c:v>4.5999999999999996</c:v>
                </c:pt>
                <c:pt idx="3">
                  <c:v>4.9000000000000004</c:v>
                </c:pt>
                <c:pt idx="4">
                  <c:v>6.1</c:v>
                </c:pt>
                <c:pt idx="5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3-D14A-B0AD-4F6B1FDC0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27"/>
        <c:axId val="343041552"/>
        <c:axId val="856475056"/>
      </c:barChart>
      <c:catAx>
        <c:axId val="34304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475056"/>
        <c:crosses val="autoZero"/>
        <c:auto val="1"/>
        <c:lblAlgn val="ctr"/>
        <c:lblOffset val="100"/>
        <c:noMultiLvlLbl val="0"/>
      </c:catAx>
      <c:valAx>
        <c:axId val="856475056"/>
        <c:scaling>
          <c:orientation val="minMax"/>
          <c:max val="6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04155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4777933597901"/>
          <c:y val="3.8214337297193202E-2"/>
          <c:w val="0.74626360150339599"/>
          <c:h val="0.791340045260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Poorest 20%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Canada</c:v>
                </c:pt>
                <c:pt idx="1">
                  <c:v>USA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2.9</c:v>
                </c:pt>
                <c:pt idx="1">
                  <c:v>-2.2999999999999998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7-054C-8AC8-51A8D0DBD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Canada</c:v>
                </c:pt>
                <c:pt idx="1">
                  <c:v>USA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-0.3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E7-054C-8AC8-51A8D0DBD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Canada</c:v>
                </c:pt>
                <c:pt idx="1">
                  <c:v>USA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E7-054C-8AC8-51A8D0DBDA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Canada</c:v>
                </c:pt>
                <c:pt idx="1">
                  <c:v>USA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3.9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E7-054C-8AC8-51A8D0DBDA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Richest 20%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Canada</c:v>
                </c:pt>
                <c:pt idx="1">
                  <c:v>USA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4.2</c:v>
                </c:pt>
                <c:pt idx="1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E7-054C-8AC8-51A8D0DBD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10"/>
        <c:axId val="-1904787056"/>
        <c:axId val="-1904784576"/>
      </c:barChart>
      <c:catAx>
        <c:axId val="-190478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84576"/>
        <c:crosses val="autoZero"/>
        <c:auto val="1"/>
        <c:lblAlgn val="ctr"/>
        <c:lblOffset val="100"/>
        <c:noMultiLvlLbl val="0"/>
      </c:catAx>
      <c:valAx>
        <c:axId val="-190478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8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05037968987179E-2"/>
          <c:y val="0.41973891581945899"/>
          <c:w val="0.15544087326971065"/>
          <c:h val="0.44272028616074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Sheet1!$B$2:$B$59</c:f>
              <c:numCache>
                <c:formatCode>0.00%</c:formatCode>
                <c:ptCount val="58"/>
                <c:pt idx="0">
                  <c:v>5.1999999999999998E-2</c:v>
                </c:pt>
                <c:pt idx="1">
                  <c:v>5.3999999999999999E-2</c:v>
                </c:pt>
                <c:pt idx="2">
                  <c:v>5.5E-2</c:v>
                </c:pt>
                <c:pt idx="3">
                  <c:v>5.7000000000000002E-2</c:v>
                </c:pt>
                <c:pt idx="4">
                  <c:v>5.8000000000000003E-2</c:v>
                </c:pt>
                <c:pt idx="5">
                  <c:v>5.8999999999999997E-2</c:v>
                </c:pt>
                <c:pt idx="6">
                  <c:v>5.8999999999999997E-2</c:v>
                </c:pt>
                <c:pt idx="7">
                  <c:v>6.3E-2</c:v>
                </c:pt>
                <c:pt idx="8">
                  <c:v>6.5000000000000002E-2</c:v>
                </c:pt>
                <c:pt idx="9">
                  <c:v>6.8000000000000005E-2</c:v>
                </c:pt>
                <c:pt idx="10">
                  <c:v>7.1999999999999995E-2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7.4999999999999997E-2</c:v>
                </c:pt>
                <c:pt idx="14">
                  <c:v>7.8E-2</c:v>
                </c:pt>
                <c:pt idx="15">
                  <c:v>8.2000000000000003E-2</c:v>
                </c:pt>
                <c:pt idx="16">
                  <c:v>8.4000000000000005E-2</c:v>
                </c:pt>
                <c:pt idx="17">
                  <c:v>8.5000000000000006E-2</c:v>
                </c:pt>
                <c:pt idx="18">
                  <c:v>8.5000000000000006E-2</c:v>
                </c:pt>
                <c:pt idx="19">
                  <c:v>8.5999999999999993E-2</c:v>
                </c:pt>
                <c:pt idx="20">
                  <c:v>9.0999999999999998E-2</c:v>
                </c:pt>
                <c:pt idx="21">
                  <c:v>9.4E-2</c:v>
                </c:pt>
                <c:pt idx="22">
                  <c:v>0.10199999999999999</c:v>
                </c:pt>
                <c:pt idx="23">
                  <c:v>0.104</c:v>
                </c:pt>
                <c:pt idx="24">
                  <c:v>0.10299999999999999</c:v>
                </c:pt>
                <c:pt idx="25">
                  <c:v>0.105</c:v>
                </c:pt>
                <c:pt idx="26">
                  <c:v>0.106</c:v>
                </c:pt>
                <c:pt idx="27">
                  <c:v>0.109</c:v>
                </c:pt>
                <c:pt idx="28">
                  <c:v>0.113</c:v>
                </c:pt>
                <c:pt idx="29">
                  <c:v>0.11700000000000001</c:v>
                </c:pt>
                <c:pt idx="30">
                  <c:v>0.123</c:v>
                </c:pt>
                <c:pt idx="31">
                  <c:v>0.13100000000000001</c:v>
                </c:pt>
                <c:pt idx="32">
                  <c:v>0.13500000000000001</c:v>
                </c:pt>
                <c:pt idx="33">
                  <c:v>0.13700000000000001</c:v>
                </c:pt>
                <c:pt idx="34">
                  <c:v>0.13700000000000001</c:v>
                </c:pt>
                <c:pt idx="35">
                  <c:v>0.13800000000000001</c:v>
                </c:pt>
                <c:pt idx="36">
                  <c:v>0.13700000000000001</c:v>
                </c:pt>
                <c:pt idx="37">
                  <c:v>0.13600000000000001</c:v>
                </c:pt>
                <c:pt idx="38">
                  <c:v>0.13600000000000001</c:v>
                </c:pt>
                <c:pt idx="39">
                  <c:v>0.13700000000000001</c:v>
                </c:pt>
                <c:pt idx="40">
                  <c:v>0.13800000000000001</c:v>
                </c:pt>
                <c:pt idx="41">
                  <c:v>0.14099999999999999</c:v>
                </c:pt>
                <c:pt idx="42">
                  <c:v>0.14899999999999999</c:v>
                </c:pt>
                <c:pt idx="43">
                  <c:v>0.158</c:v>
                </c:pt>
                <c:pt idx="44">
                  <c:v>0.155</c:v>
                </c:pt>
                <c:pt idx="45">
                  <c:v>0.155</c:v>
                </c:pt>
                <c:pt idx="46">
                  <c:v>0.156</c:v>
                </c:pt>
                <c:pt idx="47">
                  <c:v>0.159</c:v>
                </c:pt>
                <c:pt idx="48">
                  <c:v>0.16400000000000001</c:v>
                </c:pt>
                <c:pt idx="49">
                  <c:v>0.17299999999999999</c:v>
                </c:pt>
                <c:pt idx="50">
                  <c:v>0.17399999999999999</c:v>
                </c:pt>
                <c:pt idx="51">
                  <c:v>0.17299999999999999</c:v>
                </c:pt>
                <c:pt idx="52">
                  <c:v>0.17299999999999999</c:v>
                </c:pt>
                <c:pt idx="53">
                  <c:v>0.17199999999999999</c:v>
                </c:pt>
                <c:pt idx="54">
                  <c:v>0.17399999999999999</c:v>
                </c:pt>
                <c:pt idx="55">
                  <c:v>0.17799999999999999</c:v>
                </c:pt>
                <c:pt idx="56">
                  <c:v>0.18099999999999999</c:v>
                </c:pt>
                <c:pt idx="57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CC-4EF2-81F3-536B54BE9B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Canada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Sheet1!$C$2:$C$59</c:f>
              <c:numCache>
                <c:formatCode>0.00%</c:formatCode>
                <c:ptCount val="58"/>
                <c:pt idx="0">
                  <c:v>5.5300000000000002E-2</c:v>
                </c:pt>
                <c:pt idx="1">
                  <c:v>5.8999999999999997E-2</c:v>
                </c:pt>
                <c:pt idx="2">
                  <c:v>5.8599999999999999E-2</c:v>
                </c:pt>
                <c:pt idx="3">
                  <c:v>5.9700000000000003E-2</c:v>
                </c:pt>
                <c:pt idx="4">
                  <c:v>5.96E-2</c:v>
                </c:pt>
                <c:pt idx="5">
                  <c:v>6.0299999999999999E-2</c:v>
                </c:pt>
                <c:pt idx="6">
                  <c:v>6.0600000000000001E-2</c:v>
                </c:pt>
                <c:pt idx="7">
                  <c:v>6.3600000000000004E-2</c:v>
                </c:pt>
                <c:pt idx="8">
                  <c:v>6.6100000000000006E-2</c:v>
                </c:pt>
                <c:pt idx="9">
                  <c:v>6.7199999999999996E-2</c:v>
                </c:pt>
                <c:pt idx="10">
                  <c:v>7.1199999999999999E-2</c:v>
                </c:pt>
                <c:pt idx="11">
                  <c:v>7.4200000000000002E-2</c:v>
                </c:pt>
                <c:pt idx="12">
                  <c:v>7.2599999999999998E-2</c:v>
                </c:pt>
                <c:pt idx="13">
                  <c:v>6.93E-2</c:v>
                </c:pt>
                <c:pt idx="14">
                  <c:v>6.8199999999999997E-2</c:v>
                </c:pt>
                <c:pt idx="15">
                  <c:v>7.0000000000000007E-2</c:v>
                </c:pt>
                <c:pt idx="16">
                  <c:v>7.0000000000000007E-2</c:v>
                </c:pt>
                <c:pt idx="17">
                  <c:v>7.0000000000000007E-2</c:v>
                </c:pt>
                <c:pt idx="18">
                  <c:v>7.0000000000000007E-2</c:v>
                </c:pt>
                <c:pt idx="19">
                  <c:v>6.8000000000000005E-2</c:v>
                </c:pt>
                <c:pt idx="20">
                  <c:v>7.0999999999999994E-2</c:v>
                </c:pt>
                <c:pt idx="21">
                  <c:v>7.2999999999999995E-2</c:v>
                </c:pt>
                <c:pt idx="22">
                  <c:v>8.1000000000000003E-2</c:v>
                </c:pt>
                <c:pt idx="23">
                  <c:v>8.3000000000000004E-2</c:v>
                </c:pt>
                <c:pt idx="24">
                  <c:v>8.2000000000000003E-2</c:v>
                </c:pt>
                <c:pt idx="25">
                  <c:v>8.2000000000000003E-2</c:v>
                </c:pt>
                <c:pt idx="26">
                  <c:v>8.5000000000000006E-2</c:v>
                </c:pt>
                <c:pt idx="27">
                  <c:v>8.4000000000000005E-2</c:v>
                </c:pt>
                <c:pt idx="28">
                  <c:v>8.3000000000000004E-2</c:v>
                </c:pt>
                <c:pt idx="29">
                  <c:v>8.5000000000000006E-2</c:v>
                </c:pt>
                <c:pt idx="30">
                  <c:v>0.09</c:v>
                </c:pt>
                <c:pt idx="31">
                  <c:v>9.7000000000000003E-2</c:v>
                </c:pt>
                <c:pt idx="32">
                  <c:v>0.1</c:v>
                </c:pt>
                <c:pt idx="33">
                  <c:v>9.8000000000000004E-2</c:v>
                </c:pt>
                <c:pt idx="34">
                  <c:v>9.5000000000000001E-2</c:v>
                </c:pt>
                <c:pt idx="35">
                  <c:v>9.0999999999999998E-2</c:v>
                </c:pt>
                <c:pt idx="36">
                  <c:v>8.8999999999999996E-2</c:v>
                </c:pt>
                <c:pt idx="37">
                  <c:v>8.8999999999999996E-2</c:v>
                </c:pt>
                <c:pt idx="38">
                  <c:v>9.1999999999999998E-2</c:v>
                </c:pt>
                <c:pt idx="39">
                  <c:v>9.1999999999999998E-2</c:v>
                </c:pt>
                <c:pt idx="40">
                  <c:v>9.0999999999999998E-2</c:v>
                </c:pt>
                <c:pt idx="41">
                  <c:v>9.7000000000000003E-2</c:v>
                </c:pt>
                <c:pt idx="42">
                  <c:v>0.1</c:v>
                </c:pt>
                <c:pt idx="43">
                  <c:v>0.10199999999999999</c:v>
                </c:pt>
                <c:pt idx="44">
                  <c:v>0.10199999999999999</c:v>
                </c:pt>
                <c:pt idx="45">
                  <c:v>0.10199999999999999</c:v>
                </c:pt>
                <c:pt idx="46">
                  <c:v>0.104</c:v>
                </c:pt>
                <c:pt idx="47">
                  <c:v>0.10199999999999999</c:v>
                </c:pt>
                <c:pt idx="48">
                  <c:v>0.105</c:v>
                </c:pt>
                <c:pt idx="49">
                  <c:v>0.11600000000000001</c:v>
                </c:pt>
                <c:pt idx="50">
                  <c:v>0.11600000000000001</c:v>
                </c:pt>
                <c:pt idx="51">
                  <c:v>0.112</c:v>
                </c:pt>
                <c:pt idx="52">
                  <c:v>0.113</c:v>
                </c:pt>
                <c:pt idx="53">
                  <c:v>0.111</c:v>
                </c:pt>
                <c:pt idx="54">
                  <c:v>0.109</c:v>
                </c:pt>
                <c:pt idx="55">
                  <c:v>0.111</c:v>
                </c:pt>
                <c:pt idx="56">
                  <c:v>0.111</c:v>
                </c:pt>
                <c:pt idx="57">
                  <c:v>0.115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CC-4EF2-81F3-536B54BE9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4760864"/>
        <c:axId val="-1904758112"/>
      </c:lineChart>
      <c:catAx>
        <c:axId val="-19047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4758112"/>
        <c:crosses val="autoZero"/>
        <c:auto val="1"/>
        <c:lblAlgn val="ctr"/>
        <c:lblOffset val="100"/>
        <c:tickLblSkip val="10"/>
        <c:noMultiLvlLbl val="0"/>
      </c:catAx>
      <c:valAx>
        <c:axId val="-1904758112"/>
        <c:scaling>
          <c:orientation val="minMax"/>
          <c:max val="0.19"/>
          <c:min val="0.0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47608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919</c:v>
                </c:pt>
                <c:pt idx="1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C-5240-B6F3-BE7AB62EE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-1906975376"/>
        <c:axId val="-1906972624"/>
      </c:barChart>
      <c:catAx>
        <c:axId val="-190697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972624"/>
        <c:crosses val="autoZero"/>
        <c:auto val="1"/>
        <c:lblAlgn val="ctr"/>
        <c:lblOffset val="100"/>
        <c:noMultiLvlLbl val="0"/>
      </c:catAx>
      <c:valAx>
        <c:axId val="-1906972624"/>
        <c:scaling>
          <c:orientation val="minMax"/>
          <c:max val="93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olid"/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69753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602</c:v>
                </c:pt>
                <c:pt idx="1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7-6E49-ADCA-2AC17903D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-27"/>
        <c:axId val="-1904706240"/>
        <c:axId val="-1904703488"/>
      </c:barChart>
      <c:catAx>
        <c:axId val="-190470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03488"/>
        <c:crosses val="autoZero"/>
        <c:auto val="1"/>
        <c:lblAlgn val="ctr"/>
        <c:lblOffset val="100"/>
        <c:noMultiLvlLbl val="0"/>
      </c:catAx>
      <c:valAx>
        <c:axId val="-1904703488"/>
        <c:scaling>
          <c:orientation val="minMax"/>
          <c:max val="6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47062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3470</c:v>
                </c:pt>
                <c:pt idx="1">
                  <c:v>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B448-828E-17BED1694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-1905629536"/>
        <c:axId val="-1905626784"/>
      </c:barChart>
      <c:catAx>
        <c:axId val="-190562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626784"/>
        <c:crosses val="autoZero"/>
        <c:auto val="1"/>
        <c:lblAlgn val="ctr"/>
        <c:lblOffset val="100"/>
        <c:noMultiLvlLbl val="0"/>
      </c:catAx>
      <c:valAx>
        <c:axId val="-1905626784"/>
        <c:scaling>
          <c:orientation val="minMax"/>
          <c:max val="34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562953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449312441853"/>
          <c:y val="3.1089936359579101E-2"/>
          <c:w val="0.57354532097392696"/>
          <c:h val="0.909265690044956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2D-9449-BADA-A1F296E6444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2D-9449-BADA-A1F296E644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Bureaucracy</c:v>
                </c:pt>
                <c:pt idx="1">
                  <c:v>All Other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2540</c:v>
                </c:pt>
                <c:pt idx="1">
                  <c:v>2682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2D-9449-BADA-A1F296E64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804248486673E-2"/>
          <c:y val="4.5373986519785803E-2"/>
          <c:w val="0.89450090176989105"/>
          <c:h val="0.80275968808410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08C81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890-6A4C-BE36-A688C62D2212}"/>
              </c:ext>
            </c:extLst>
          </c:dPt>
          <c:dPt>
            <c:idx val="1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890-6A4C-BE36-A688C62D2212}"/>
              </c:ext>
            </c:extLst>
          </c:dPt>
          <c:dPt>
            <c:idx val="2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890-6A4C-BE36-A688C62D2212}"/>
              </c:ext>
            </c:extLst>
          </c:dPt>
          <c:dPt>
            <c:idx val="3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890-6A4C-BE36-A688C62D2212}"/>
              </c:ext>
            </c:extLst>
          </c:dPt>
          <c:dPt>
            <c:idx val="4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890-6A4C-BE36-A688C62D2212}"/>
              </c:ext>
            </c:extLst>
          </c:dPt>
          <c:dPt>
            <c:idx val="5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890-6A4C-BE36-A688C62D2212}"/>
              </c:ext>
            </c:extLst>
          </c:dPt>
          <c:dPt>
            <c:idx val="6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890-6A4C-BE36-A688C62D2212}"/>
              </c:ext>
            </c:extLst>
          </c:dPt>
          <c:dPt>
            <c:idx val="7"/>
            <c:invertIfNegative val="0"/>
            <c:bubble3D val="0"/>
            <c:spPr>
              <a:solidFill>
                <a:srgbClr val="9F2936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890-6A4C-BE36-A688C62D2212}"/>
              </c:ext>
            </c:extLst>
          </c:dPt>
          <c:dLbls>
            <c:dLbl>
              <c:idx val="10"/>
              <c:layout>
                <c:manualLayout>
                  <c:x val="-1.2702694652046599E-16"/>
                  <c:y val="1.5202282023599901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890-6A4C-BE36-A688C62D2212}"/>
                </c:ext>
              </c:extLst>
            </c:dLbl>
            <c:dLbl>
              <c:idx val="11"/>
              <c:layout>
                <c:manualLayout>
                  <c:x val="-1.2702694652046599E-16"/>
                  <c:y val="1.04105872915429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890-6A4C-BE36-A688C62D2212}"/>
                </c:ext>
              </c:extLst>
            </c:dLbl>
            <c:dLbl>
              <c:idx val="14"/>
              <c:layout>
                <c:manualLayout>
                  <c:x val="-1.2702694652046599E-16"/>
                  <c:y val="1.33606319825027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890-6A4C-BE36-A688C62D2212}"/>
                </c:ext>
              </c:extLst>
            </c:dLbl>
            <c:dLbl>
              <c:idx val="17"/>
              <c:layout>
                <c:manualLayout>
                  <c:x val="0"/>
                  <c:y val="5.2849870949993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890-6A4C-BE36-A688C62D22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Sheet1!$B$2:$B$22</c:f>
              <c:numCache>
                <c:formatCode>0</c:formatCode>
                <c:ptCount val="21"/>
                <c:pt idx="0">
                  <c:v>508</c:v>
                </c:pt>
                <c:pt idx="1">
                  <c:v>431</c:v>
                </c:pt>
                <c:pt idx="2">
                  <c:v>249</c:v>
                </c:pt>
                <c:pt idx="3">
                  <c:v>242</c:v>
                </c:pt>
                <c:pt idx="4">
                  <c:v>164</c:v>
                </c:pt>
                <c:pt idx="5">
                  <c:v>275</c:v>
                </c:pt>
                <c:pt idx="6">
                  <c:v>244</c:v>
                </c:pt>
                <c:pt idx="7">
                  <c:v>55</c:v>
                </c:pt>
                <c:pt idx="8">
                  <c:v>-85</c:v>
                </c:pt>
                <c:pt idx="9">
                  <c:v>-61</c:v>
                </c:pt>
                <c:pt idx="10">
                  <c:v>-31</c:v>
                </c:pt>
                <c:pt idx="11">
                  <c:v>-20</c:v>
                </c:pt>
                <c:pt idx="12">
                  <c:v>-107</c:v>
                </c:pt>
                <c:pt idx="13">
                  <c:v>-92</c:v>
                </c:pt>
                <c:pt idx="14">
                  <c:v>-29</c:v>
                </c:pt>
                <c:pt idx="15">
                  <c:v>-99</c:v>
                </c:pt>
                <c:pt idx="16">
                  <c:v>-77</c:v>
                </c:pt>
                <c:pt idx="17">
                  <c:v>-40</c:v>
                </c:pt>
                <c:pt idx="18">
                  <c:v>-10</c:v>
                </c:pt>
                <c:pt idx="19">
                  <c:v>-110</c:v>
                </c:pt>
                <c:pt idx="20">
                  <c:v>-77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890-6A4C-BE36-A688C62D2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-1910573088"/>
        <c:axId val="-1910569312"/>
      </c:barChart>
      <c:catAx>
        <c:axId val="-191057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mpd="sng">
            <a:solidFill>
              <a:srgbClr val="FFFFFF"/>
            </a:solidFill>
          </a:ln>
        </c:spPr>
        <c:crossAx val="-1910569312"/>
        <c:crosses val="autoZero"/>
        <c:auto val="1"/>
        <c:lblAlgn val="ctr"/>
        <c:lblOffset val="100"/>
        <c:tickLblSkip val="2"/>
        <c:noMultiLvlLbl val="0"/>
      </c:catAx>
      <c:valAx>
        <c:axId val="-1910569312"/>
        <c:scaling>
          <c:orientation val="minMax"/>
          <c:max val="550"/>
          <c:min val="-150"/>
        </c:scaling>
        <c:delete val="0"/>
        <c:axPos val="l"/>
        <c:majorGridlines>
          <c:spPr>
            <a:ln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573088"/>
        <c:crosses val="autoZero"/>
        <c:crossBetween val="between"/>
        <c:majorUnit val="150"/>
        <c:minorUnit val="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67-794F-990C-FEF3C5D5D1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67-794F-990C-FEF3C5D5D1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67-794F-990C-FEF3C5D5D1F3}"/>
              </c:ext>
            </c:extLst>
          </c:dPt>
          <c:dLbls>
            <c:dLbl>
              <c:idx val="0"/>
              <c:layout>
                <c:manualLayout>
                  <c:x val="0.13805228159476837"/>
                  <c:y val="0.118259857428419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85000"/>
                    </a:lnSpc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702643564020234"/>
                      <c:h val="0.371901774876619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67-794F-990C-FEF3C5D5D1F3}"/>
                </c:ext>
              </c:extLst>
            </c:dLbl>
            <c:dLbl>
              <c:idx val="1"/>
              <c:layout>
                <c:manualLayout>
                  <c:x val="-0.10781225800734301"/>
                  <c:y val="-4.72357728510385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D67-794F-990C-FEF3C5D5D1F3}"/>
                </c:ext>
              </c:extLst>
            </c:dLbl>
            <c:dLbl>
              <c:idx val="2"/>
              <c:layout>
                <c:manualLayout>
                  <c:x val="-1.314887160506397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58797786691157"/>
                      <c:h val="0.355149442674970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67-794F-990C-FEF3C5D5D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0.11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67-794F-990C-FEF3C5D5D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FB-2240-A4D3-BC258F47F8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FB-2240-A4D3-BC258F47F8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FB-2240-A4D3-BC258F47F860}"/>
              </c:ext>
            </c:extLst>
          </c:dPt>
          <c:dLbls>
            <c:dLbl>
              <c:idx val="0"/>
              <c:layout>
                <c:manualLayout>
                  <c:x val="0.18144014152455271"/>
                  <c:y val="0.107214926090557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85000"/>
                    </a:lnSpc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069254105644831"/>
                      <c:h val="0.371901774876619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5FB-2240-A4D3-BC258F47F860}"/>
                </c:ext>
              </c:extLst>
            </c:dLbl>
            <c:dLbl>
              <c:idx val="1"/>
              <c:layout>
                <c:manualLayout>
                  <c:x val="-0.19721754513538337"/>
                  <c:y val="-0.208058161986874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5FB-2240-A4D3-BC258F47F860}"/>
                </c:ext>
              </c:extLst>
            </c:dLbl>
            <c:dLbl>
              <c:idx val="2"/>
              <c:layout>
                <c:manualLayout>
                  <c:x val="0.20905059784350638"/>
                  <c:y val="-6.24392398187372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69759231023426"/>
                      <c:h val="0.355149442674970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5FB-2240-A4D3-BC258F47F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</c:v>
                </c:pt>
                <c:pt idx="1">
                  <c:v>0.37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FB-2240-A4D3-BC258F47F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4A-4C40-84D2-723D4011DFF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D4A-4C40-84D2-723D4011D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Medical</c:v>
                </c:pt>
                <c:pt idx="1">
                  <c:v>Telecom</c:v>
                </c:pt>
                <c:pt idx="2">
                  <c:v>Utilities</c:v>
                </c:pt>
                <c:pt idx="3">
                  <c:v>Taxes</c:v>
                </c:pt>
                <c:pt idx="4">
                  <c:v>Legal/_x000d_Court</c:v>
                </c:pt>
                <c:pt idx="5">
                  <c:v>Rent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0.59</c:v>
                </c:pt>
                <c:pt idx="1">
                  <c:v>0.37</c:v>
                </c:pt>
                <c:pt idx="2">
                  <c:v>0.28000000000000003</c:v>
                </c:pt>
                <c:pt idx="3">
                  <c:v>0.21</c:v>
                </c:pt>
                <c:pt idx="4">
                  <c:v>0.14000000000000001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4A-4C40-84D2-723D4011D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7"/>
        <c:axId val="-1911304528"/>
        <c:axId val="-1911302048"/>
      </c:barChart>
      <c:catAx>
        <c:axId val="-191130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302048"/>
        <c:crosses val="autoZero"/>
        <c:auto val="1"/>
        <c:lblAlgn val="ctr"/>
        <c:lblOffset val="100"/>
        <c:noMultiLvlLbl val="0"/>
      </c:catAx>
      <c:valAx>
        <c:axId val="-1911302048"/>
        <c:scaling>
          <c:orientation val="minMax"/>
          <c:max val="0.5989999999999999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130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1998-
2000</c:v>
                </c:pt>
                <c:pt idx="1">
                  <c:v>2002-
2004</c:v>
                </c:pt>
                <c:pt idx="2">
                  <c:v>2008-
2009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0.39</c:v>
                </c:pt>
                <c:pt idx="2">
                  <c:v>0.46</c:v>
                </c:pt>
                <c:pt idx="3">
                  <c:v>0.5</c:v>
                </c:pt>
                <c:pt idx="4">
                  <c:v>0.53</c:v>
                </c:pt>
                <c:pt idx="5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7-B64F-949E-17B34EF32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1011766287"/>
        <c:axId val="1090146079"/>
      </c:barChart>
      <c:catAx>
        <c:axId val="101176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146079"/>
        <c:crosses val="autoZero"/>
        <c:auto val="1"/>
        <c:lblAlgn val="ctr"/>
        <c:lblOffset val="100"/>
        <c:noMultiLvlLbl val="0"/>
      </c:catAx>
      <c:valAx>
        <c:axId val="1090146079"/>
        <c:scaling>
          <c:orientation val="minMax"/>
          <c:max val="0.65000000000000013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1176628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8-FB44-ADCE-D8A2B50DF6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68-FB44-ADCE-D8A2B50DF62A}"/>
              </c:ext>
            </c:extLst>
          </c:dPt>
          <c:dLbls>
            <c:dLbl>
              <c:idx val="0"/>
              <c:layout>
                <c:manualLayout>
                  <c:x val="-3.4332002951740999E-2"/>
                  <c:y val="-9.9520461193024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00000"/>
                    </a:lnSpc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652261055156302"/>
                      <c:h val="0.37190177487662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68-FB44-ADCE-D8A2B50DF62A}"/>
                </c:ext>
              </c:extLst>
            </c:dLbl>
            <c:dLbl>
              <c:idx val="1"/>
              <c:layout>
                <c:manualLayout>
                  <c:x val="2.8925239953189501E-2"/>
                  <c:y val="9.3483817642817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955043095916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68-FB44-ADCE-D8A2B50DF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Support</c:v>
                </c:pt>
                <c:pt idx="1">
                  <c:v>Oppose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68-FB44-ADCE-D8A2B50DF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57-F14F-86B4-4D4AC4308A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57-F14F-86B4-4D4AC4308A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57-F14F-86B4-4D4AC4308A5B}"/>
              </c:ext>
            </c:extLst>
          </c:dPt>
          <c:dLbls>
            <c:dLbl>
              <c:idx val="0"/>
              <c:layout>
                <c:manualLayout>
                  <c:x val="0.22482800145433701"/>
                  <c:y val="9.04625938889074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00000"/>
                    </a:lnSpc>
                    <a:defRPr sz="40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chemeClr val="tx1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858124286186399"/>
                      <c:h val="0.37190177487662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957-F14F-86B4-4D4AC4308A5B}"/>
                </c:ext>
              </c:extLst>
            </c:dLbl>
            <c:dLbl>
              <c:idx val="1"/>
              <c:layout>
                <c:manualLayout>
                  <c:x val="-0.173551439719137"/>
                  <c:y val="-0.167852564702915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957-F14F-86B4-4D4AC4308A5B}"/>
                </c:ext>
              </c:extLst>
            </c:dLbl>
            <c:dLbl>
              <c:idx val="2"/>
              <c:layout>
                <c:manualLayout>
                  <c:x val="-5.6535696272143297E-2"/>
                  <c:y val="1.7971822841053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365381477742"/>
                      <c:h val="0.35514944267497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957-F14F-86B4-4D4AC4308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0.41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57-F14F-86B4-4D4AC4308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&lt;100%</c:v>
                </c:pt>
                <c:pt idx="1">
                  <c:v>100-_x000d_149%</c:v>
                </c:pt>
                <c:pt idx="2">
                  <c:v>150-_x000d_199%</c:v>
                </c:pt>
                <c:pt idx="3">
                  <c:v>200-_x000d_399%</c:v>
                </c:pt>
                <c:pt idx="4">
                  <c:v>400%+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0%">
                  <c:v>0.38700000000000001</c:v>
                </c:pt>
                <c:pt idx="1">
                  <c:v>0.41</c:v>
                </c:pt>
                <c:pt idx="2" formatCode="0.00%">
                  <c:v>0.40400000000000003</c:v>
                </c:pt>
                <c:pt idx="3" formatCode="0.00%">
                  <c:v>0.224</c:v>
                </c:pt>
                <c:pt idx="4" formatCode="0.00%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4-734F-B03F-7D3435CFE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-1910401856"/>
        <c:axId val="-1910399376"/>
      </c:barChart>
      <c:catAx>
        <c:axId val="-19104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399376"/>
        <c:crosses val="autoZero"/>
        <c:auto val="1"/>
        <c:lblAlgn val="ctr"/>
        <c:lblOffset val="100"/>
        <c:noMultiLvlLbl val="0"/>
      </c:catAx>
      <c:valAx>
        <c:axId val="-1910399376"/>
        <c:scaling>
          <c:orientation val="minMax"/>
          <c:max val="0.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104018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279DC-9574-2F4A-A218-9F98A9FA1DF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0F6A1C-83A4-3746-8490-D700BB64F805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800" b="1" dirty="0"/>
            <a:t>American Medicare</a:t>
          </a:r>
        </a:p>
      </dgm:t>
    </dgm:pt>
    <dgm:pt modelId="{24043B39-8949-404D-96B9-EA12364A863C}" type="parTrans" cxnId="{23D6C8A5-EBD8-0642-B310-921E4820A77B}">
      <dgm:prSet/>
      <dgm:spPr/>
      <dgm:t>
        <a:bodyPr/>
        <a:lstStyle/>
        <a:p>
          <a:endParaRPr lang="en-US"/>
        </a:p>
      </dgm:t>
    </dgm:pt>
    <dgm:pt modelId="{0E3F513D-3B5F-4C41-BA77-AF3A46E8E7CA}" type="sibTrans" cxnId="{23D6C8A5-EBD8-0642-B310-921E4820A77B}">
      <dgm:prSet/>
      <dgm:spPr/>
      <dgm:t>
        <a:bodyPr/>
        <a:lstStyle/>
        <a:p>
          <a:endParaRPr lang="en-US"/>
        </a:p>
      </dgm:t>
    </dgm:pt>
    <dgm:pt modelId="{86424554-2920-6344-ADBB-3DE4344D12DA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Per-patient payments</a:t>
          </a:r>
        </a:p>
      </dgm:t>
    </dgm:pt>
    <dgm:pt modelId="{82BB9E8A-C4B2-D547-B38B-E97FF8454389}" type="parTrans" cxnId="{F4B625BB-B8DD-F348-A143-C7045099E34A}">
      <dgm:prSet/>
      <dgm:spPr/>
      <dgm:t>
        <a:bodyPr/>
        <a:lstStyle/>
        <a:p>
          <a:endParaRPr lang="en-US"/>
        </a:p>
      </dgm:t>
    </dgm:pt>
    <dgm:pt modelId="{3325CE24-8453-1B4E-88F6-CE0823869048}" type="sibTrans" cxnId="{F4B625BB-B8DD-F348-A143-C7045099E34A}">
      <dgm:prSet/>
      <dgm:spPr/>
      <dgm:t>
        <a:bodyPr/>
        <a:lstStyle/>
        <a:p>
          <a:endParaRPr lang="en-US"/>
        </a:p>
      </dgm:t>
    </dgm:pt>
    <dgm:pt modelId="{81D0FD70-3576-6145-8896-C910750DA31E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dirty="0"/>
            <a:t>Capital and operating payments intermixed</a:t>
          </a:r>
        </a:p>
      </dgm:t>
    </dgm:pt>
    <dgm:pt modelId="{69E7B77E-0E65-3C47-AABD-825D9E610CA5}" type="parTrans" cxnId="{60FAE2B2-4635-1645-BB72-7FC08C87F745}">
      <dgm:prSet/>
      <dgm:spPr/>
      <dgm:t>
        <a:bodyPr/>
        <a:lstStyle/>
        <a:p>
          <a:endParaRPr lang="en-US"/>
        </a:p>
      </dgm:t>
    </dgm:pt>
    <dgm:pt modelId="{A1DDFB9B-3253-3F4D-A13F-578F9D9DB570}" type="sibTrans" cxnId="{60FAE2B2-4635-1645-BB72-7FC08C87F745}">
      <dgm:prSet/>
      <dgm:spPr/>
      <dgm:t>
        <a:bodyPr/>
        <a:lstStyle/>
        <a:p>
          <a:endParaRPr lang="en-US"/>
        </a:p>
      </dgm:t>
    </dgm:pt>
    <dgm:pt modelId="{E1050E6E-132D-914E-8357-0F264C697355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New investments funded from surplus/profit	</a:t>
          </a:r>
        </a:p>
      </dgm:t>
    </dgm:pt>
    <dgm:pt modelId="{4025C5BD-E42B-C845-AA03-C0E460C7EF6E}" type="parTrans" cxnId="{F7078B58-67E5-0045-B30D-E86E35C4C414}">
      <dgm:prSet/>
      <dgm:spPr/>
      <dgm:t>
        <a:bodyPr/>
        <a:lstStyle/>
        <a:p>
          <a:endParaRPr lang="en-US"/>
        </a:p>
      </dgm:t>
    </dgm:pt>
    <dgm:pt modelId="{BFD2DE28-BBEB-EF48-B086-DC541B714BD4}" type="sibTrans" cxnId="{F7078B58-67E5-0045-B30D-E86E35C4C414}">
      <dgm:prSet/>
      <dgm:spPr/>
      <dgm:t>
        <a:bodyPr/>
        <a:lstStyle/>
        <a:p>
          <a:endParaRPr lang="en-US"/>
        </a:p>
      </dgm:t>
    </dgm:pt>
    <dgm:pt modelId="{05DFB0B1-9C6F-114E-ABD7-1A4EBDFC65DD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For-profits thrive</a:t>
          </a:r>
        </a:p>
      </dgm:t>
    </dgm:pt>
    <dgm:pt modelId="{C55E2891-01A8-9E46-9F27-D9C272B78224}" type="parTrans" cxnId="{FEDEC66D-2BAE-9F43-8287-D8B0603DE8E5}">
      <dgm:prSet/>
      <dgm:spPr/>
      <dgm:t>
        <a:bodyPr/>
        <a:lstStyle/>
        <a:p>
          <a:endParaRPr lang="en-US"/>
        </a:p>
      </dgm:t>
    </dgm:pt>
    <dgm:pt modelId="{0EA4D6C4-4EF0-AA44-897B-20BB32FB8280}" type="sibTrans" cxnId="{FEDEC66D-2BAE-9F43-8287-D8B0603DE8E5}">
      <dgm:prSet/>
      <dgm:spPr/>
      <dgm:t>
        <a:bodyPr/>
        <a:lstStyle/>
        <a:p>
          <a:endParaRPr lang="en-US"/>
        </a:p>
      </dgm:t>
    </dgm:pt>
    <dgm:pt modelId="{5445329A-6FBC-E142-BA49-5546DACAB9CB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800" b="1" dirty="0"/>
            <a:t>Canadian Medicare</a:t>
          </a:r>
        </a:p>
      </dgm:t>
    </dgm:pt>
    <dgm:pt modelId="{0130E303-9737-4844-81BD-102105CDE9E3}" type="parTrans" cxnId="{AC7BE51D-9CB2-E042-ABB4-5E1F78006EF5}">
      <dgm:prSet/>
      <dgm:spPr/>
      <dgm:t>
        <a:bodyPr/>
        <a:lstStyle/>
        <a:p>
          <a:endParaRPr lang="en-US"/>
        </a:p>
      </dgm:t>
    </dgm:pt>
    <dgm:pt modelId="{FAEEB56F-ADC6-E04F-B016-AE3DE5807237}" type="sibTrans" cxnId="{AC7BE51D-9CB2-E042-ABB4-5E1F78006EF5}">
      <dgm:prSet/>
      <dgm:spPr/>
      <dgm:t>
        <a:bodyPr/>
        <a:lstStyle/>
        <a:p>
          <a:endParaRPr lang="en-US"/>
        </a:p>
      </dgm:t>
    </dgm:pt>
    <dgm:pt modelId="{DBC13C0A-8941-E749-9315-359AB7961531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Global budget</a:t>
          </a:r>
        </a:p>
      </dgm:t>
    </dgm:pt>
    <dgm:pt modelId="{839C7829-56FF-3D41-94BA-87451DF8E872}" type="parTrans" cxnId="{B3BF1A19-7476-A845-AB6A-21D5B2D1A792}">
      <dgm:prSet/>
      <dgm:spPr/>
      <dgm:t>
        <a:bodyPr/>
        <a:lstStyle/>
        <a:p>
          <a:endParaRPr lang="en-US"/>
        </a:p>
      </dgm:t>
    </dgm:pt>
    <dgm:pt modelId="{098F91C2-19DA-B24C-B755-D3FF7383CF62}" type="sibTrans" cxnId="{B3BF1A19-7476-A845-AB6A-21D5B2D1A792}">
      <dgm:prSet/>
      <dgm:spPr/>
      <dgm:t>
        <a:bodyPr/>
        <a:lstStyle/>
        <a:p>
          <a:endParaRPr lang="en-US"/>
        </a:p>
      </dgm:t>
    </dgm:pt>
    <dgm:pt modelId="{8CCE32CB-9CB5-FB4A-8AF0-47E4F99B64BC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Separate payment for capital</a:t>
          </a:r>
        </a:p>
      </dgm:t>
    </dgm:pt>
    <dgm:pt modelId="{F08AEB35-9D05-5948-A80A-FC26FF9D7469}" type="parTrans" cxnId="{1F245B64-B80B-344F-9DD1-2E2358CA4A70}">
      <dgm:prSet/>
      <dgm:spPr/>
      <dgm:t>
        <a:bodyPr/>
        <a:lstStyle/>
        <a:p>
          <a:endParaRPr lang="en-US"/>
        </a:p>
      </dgm:t>
    </dgm:pt>
    <dgm:pt modelId="{CC936855-DDA4-C343-A750-B61DDA8763F3}" type="sibTrans" cxnId="{1F245B64-B80B-344F-9DD1-2E2358CA4A70}">
      <dgm:prSet/>
      <dgm:spPr/>
      <dgm:t>
        <a:bodyPr/>
        <a:lstStyle/>
        <a:p>
          <a:endParaRPr lang="en-US"/>
        </a:p>
      </dgm:t>
    </dgm:pt>
    <dgm:pt modelId="{FFCAFCAB-BED7-BE4A-A6C0-41DC6A9D604E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New investments funded by government grants</a:t>
          </a:r>
        </a:p>
      </dgm:t>
    </dgm:pt>
    <dgm:pt modelId="{F4021315-8983-C24A-B739-2916FAEC36A7}" type="parTrans" cxnId="{9F1EA0E3-9B52-A847-8E8F-06C5B65F4ABD}">
      <dgm:prSet/>
      <dgm:spPr/>
      <dgm:t>
        <a:bodyPr/>
        <a:lstStyle/>
        <a:p>
          <a:endParaRPr lang="en-US"/>
        </a:p>
      </dgm:t>
    </dgm:pt>
    <dgm:pt modelId="{53CDAE31-72FB-7B46-9DA2-252BC1C9DE2E}" type="sibTrans" cxnId="{9F1EA0E3-9B52-A847-8E8F-06C5B65F4ABD}">
      <dgm:prSet/>
      <dgm:spPr/>
      <dgm:t>
        <a:bodyPr/>
        <a:lstStyle/>
        <a:p>
          <a:endParaRPr lang="en-US"/>
        </a:p>
      </dgm:t>
    </dgm:pt>
    <dgm:pt modelId="{33536BAD-251E-404C-B63A-D4C504572123}">
      <dgm:prSet/>
      <dgm:spPr>
        <a:solidFill>
          <a:schemeClr val="bg1"/>
        </a:soli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/>
            <a:t>Eliminates opportunity for profitmaking	</a:t>
          </a:r>
        </a:p>
      </dgm:t>
    </dgm:pt>
    <dgm:pt modelId="{699D6B15-2BB7-5746-ACD5-D5E2977B05A2}" type="parTrans" cxnId="{26DC08A8-F204-F14D-800F-C3A55D4BC1F4}">
      <dgm:prSet/>
      <dgm:spPr/>
      <dgm:t>
        <a:bodyPr/>
        <a:lstStyle/>
        <a:p>
          <a:endParaRPr lang="en-US"/>
        </a:p>
      </dgm:t>
    </dgm:pt>
    <dgm:pt modelId="{E081FF39-9751-5C4B-AEF0-C662DB9AD0C2}" type="sibTrans" cxnId="{26DC08A8-F204-F14D-800F-C3A55D4BC1F4}">
      <dgm:prSet/>
      <dgm:spPr/>
      <dgm:t>
        <a:bodyPr/>
        <a:lstStyle/>
        <a:p>
          <a:endParaRPr lang="en-US"/>
        </a:p>
      </dgm:t>
    </dgm:pt>
    <dgm:pt modelId="{78BA4667-466A-3C45-9FC6-77418A866C92}" type="pres">
      <dgm:prSet presAssocID="{F79279DC-9574-2F4A-A218-9F98A9FA1D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3060B5-CD0B-7746-BA14-886DB2F56ACC}" type="pres">
      <dgm:prSet presAssocID="{9C0F6A1C-83A4-3746-8490-D700BB64F805}" presName="composite" presStyleCnt="0"/>
      <dgm:spPr/>
    </dgm:pt>
    <dgm:pt modelId="{13DAE803-75D1-C840-8F21-2DB90D9C88DA}" type="pres">
      <dgm:prSet presAssocID="{9C0F6A1C-83A4-3746-8490-D700BB64F8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C297B-6AD8-5A4A-8FA2-AC92994720F6}" type="pres">
      <dgm:prSet presAssocID="{9C0F6A1C-83A4-3746-8490-D700BB64F80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9F548-CE2C-1F4F-B2C6-F80F763DB3F0}" type="pres">
      <dgm:prSet presAssocID="{0E3F513D-3B5F-4C41-BA77-AF3A46E8E7CA}" presName="space" presStyleCnt="0"/>
      <dgm:spPr/>
    </dgm:pt>
    <dgm:pt modelId="{4469D424-BD23-704C-91D7-E8EC3184D87A}" type="pres">
      <dgm:prSet presAssocID="{5445329A-6FBC-E142-BA49-5546DACAB9CB}" presName="composite" presStyleCnt="0"/>
      <dgm:spPr/>
    </dgm:pt>
    <dgm:pt modelId="{C0EB1C5F-AE33-084E-8432-16006DA20CDF}" type="pres">
      <dgm:prSet presAssocID="{5445329A-6FBC-E142-BA49-5546DACAB9C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E90D5-26F6-A342-972E-51710946282C}" type="pres">
      <dgm:prSet presAssocID="{5445329A-6FBC-E142-BA49-5546DACAB9C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EC66D-2BAE-9F43-8287-D8B0603DE8E5}" srcId="{9C0F6A1C-83A4-3746-8490-D700BB64F805}" destId="{05DFB0B1-9C6F-114E-ABD7-1A4EBDFC65DD}" srcOrd="3" destOrd="0" parTransId="{C55E2891-01A8-9E46-9F27-D9C272B78224}" sibTransId="{0EA4D6C4-4EF0-AA44-897B-20BB32FB8280}"/>
    <dgm:cxn modelId="{1F245B64-B80B-344F-9DD1-2E2358CA4A70}" srcId="{5445329A-6FBC-E142-BA49-5546DACAB9CB}" destId="{8CCE32CB-9CB5-FB4A-8AF0-47E4F99B64BC}" srcOrd="1" destOrd="0" parTransId="{F08AEB35-9D05-5948-A80A-FC26FF9D7469}" sibTransId="{CC936855-DDA4-C343-A750-B61DDA8763F3}"/>
    <dgm:cxn modelId="{EE76B505-DDBE-664F-A77F-C4CF49B8C00A}" type="presOf" srcId="{8CCE32CB-9CB5-FB4A-8AF0-47E4F99B64BC}" destId="{3CCE90D5-26F6-A342-972E-51710946282C}" srcOrd="0" destOrd="1" presId="urn:microsoft.com/office/officeart/2005/8/layout/hList1"/>
    <dgm:cxn modelId="{86B5D5CC-071A-7543-A2F3-68FEAC13A637}" type="presOf" srcId="{86424554-2920-6344-ADBB-3DE4344D12DA}" destId="{0D2C297B-6AD8-5A4A-8FA2-AC92994720F6}" srcOrd="0" destOrd="0" presId="urn:microsoft.com/office/officeart/2005/8/layout/hList1"/>
    <dgm:cxn modelId="{89E20A9B-1B7C-204F-9024-A8B5D46A0CE5}" type="presOf" srcId="{9C0F6A1C-83A4-3746-8490-D700BB64F805}" destId="{13DAE803-75D1-C840-8F21-2DB90D9C88DA}" srcOrd="0" destOrd="0" presId="urn:microsoft.com/office/officeart/2005/8/layout/hList1"/>
    <dgm:cxn modelId="{F4B625BB-B8DD-F348-A143-C7045099E34A}" srcId="{9C0F6A1C-83A4-3746-8490-D700BB64F805}" destId="{86424554-2920-6344-ADBB-3DE4344D12DA}" srcOrd="0" destOrd="0" parTransId="{82BB9E8A-C4B2-D547-B38B-E97FF8454389}" sibTransId="{3325CE24-8453-1B4E-88F6-CE0823869048}"/>
    <dgm:cxn modelId="{46A837FA-6B45-3C40-894F-DEC6BDFBE04C}" type="presOf" srcId="{5445329A-6FBC-E142-BA49-5546DACAB9CB}" destId="{C0EB1C5F-AE33-084E-8432-16006DA20CDF}" srcOrd="0" destOrd="0" presId="urn:microsoft.com/office/officeart/2005/8/layout/hList1"/>
    <dgm:cxn modelId="{69C86640-7451-8341-A8F9-7628B5800121}" type="presOf" srcId="{81D0FD70-3576-6145-8896-C910750DA31E}" destId="{0D2C297B-6AD8-5A4A-8FA2-AC92994720F6}" srcOrd="0" destOrd="1" presId="urn:microsoft.com/office/officeart/2005/8/layout/hList1"/>
    <dgm:cxn modelId="{F7078B58-67E5-0045-B30D-E86E35C4C414}" srcId="{9C0F6A1C-83A4-3746-8490-D700BB64F805}" destId="{E1050E6E-132D-914E-8357-0F264C697355}" srcOrd="2" destOrd="0" parTransId="{4025C5BD-E42B-C845-AA03-C0E460C7EF6E}" sibTransId="{BFD2DE28-BBEB-EF48-B086-DC541B714BD4}"/>
    <dgm:cxn modelId="{26DC08A8-F204-F14D-800F-C3A55D4BC1F4}" srcId="{5445329A-6FBC-E142-BA49-5546DACAB9CB}" destId="{33536BAD-251E-404C-B63A-D4C504572123}" srcOrd="3" destOrd="0" parTransId="{699D6B15-2BB7-5746-ACD5-D5E2977B05A2}" sibTransId="{E081FF39-9751-5C4B-AEF0-C662DB9AD0C2}"/>
    <dgm:cxn modelId="{5E30CC54-AAEC-CE48-A952-93AE54EC8FF3}" type="presOf" srcId="{05DFB0B1-9C6F-114E-ABD7-1A4EBDFC65DD}" destId="{0D2C297B-6AD8-5A4A-8FA2-AC92994720F6}" srcOrd="0" destOrd="3" presId="urn:microsoft.com/office/officeart/2005/8/layout/hList1"/>
    <dgm:cxn modelId="{6DDE27A3-ADE3-A34D-97DF-7B67D8B94F4E}" type="presOf" srcId="{F79279DC-9574-2F4A-A218-9F98A9FA1DF2}" destId="{78BA4667-466A-3C45-9FC6-77418A866C92}" srcOrd="0" destOrd="0" presId="urn:microsoft.com/office/officeart/2005/8/layout/hList1"/>
    <dgm:cxn modelId="{60FAE2B2-4635-1645-BB72-7FC08C87F745}" srcId="{9C0F6A1C-83A4-3746-8490-D700BB64F805}" destId="{81D0FD70-3576-6145-8896-C910750DA31E}" srcOrd="1" destOrd="0" parTransId="{69E7B77E-0E65-3C47-AABD-825D9E610CA5}" sibTransId="{A1DDFB9B-3253-3F4D-A13F-578F9D9DB570}"/>
    <dgm:cxn modelId="{95D1E1D1-7DB2-2444-A951-032385429095}" type="presOf" srcId="{DBC13C0A-8941-E749-9315-359AB7961531}" destId="{3CCE90D5-26F6-A342-972E-51710946282C}" srcOrd="0" destOrd="0" presId="urn:microsoft.com/office/officeart/2005/8/layout/hList1"/>
    <dgm:cxn modelId="{B832D083-A216-2748-BE45-B62557239AD6}" type="presOf" srcId="{FFCAFCAB-BED7-BE4A-A6C0-41DC6A9D604E}" destId="{3CCE90D5-26F6-A342-972E-51710946282C}" srcOrd="0" destOrd="2" presId="urn:microsoft.com/office/officeart/2005/8/layout/hList1"/>
    <dgm:cxn modelId="{D69E4059-FF14-2440-BD15-080EA6E2EFCD}" type="presOf" srcId="{33536BAD-251E-404C-B63A-D4C504572123}" destId="{3CCE90D5-26F6-A342-972E-51710946282C}" srcOrd="0" destOrd="3" presId="urn:microsoft.com/office/officeart/2005/8/layout/hList1"/>
    <dgm:cxn modelId="{23D6C8A5-EBD8-0642-B310-921E4820A77B}" srcId="{F79279DC-9574-2F4A-A218-9F98A9FA1DF2}" destId="{9C0F6A1C-83A4-3746-8490-D700BB64F805}" srcOrd="0" destOrd="0" parTransId="{24043B39-8949-404D-96B9-EA12364A863C}" sibTransId="{0E3F513D-3B5F-4C41-BA77-AF3A46E8E7CA}"/>
    <dgm:cxn modelId="{2B708A87-FDA7-614A-8C31-9B31535401C0}" type="presOf" srcId="{E1050E6E-132D-914E-8357-0F264C697355}" destId="{0D2C297B-6AD8-5A4A-8FA2-AC92994720F6}" srcOrd="0" destOrd="2" presId="urn:microsoft.com/office/officeart/2005/8/layout/hList1"/>
    <dgm:cxn modelId="{AC7BE51D-9CB2-E042-ABB4-5E1F78006EF5}" srcId="{F79279DC-9574-2F4A-A218-9F98A9FA1DF2}" destId="{5445329A-6FBC-E142-BA49-5546DACAB9CB}" srcOrd="1" destOrd="0" parTransId="{0130E303-9737-4844-81BD-102105CDE9E3}" sibTransId="{FAEEB56F-ADC6-E04F-B016-AE3DE5807237}"/>
    <dgm:cxn modelId="{B3BF1A19-7476-A845-AB6A-21D5B2D1A792}" srcId="{5445329A-6FBC-E142-BA49-5546DACAB9CB}" destId="{DBC13C0A-8941-E749-9315-359AB7961531}" srcOrd="0" destOrd="0" parTransId="{839C7829-56FF-3D41-94BA-87451DF8E872}" sibTransId="{098F91C2-19DA-B24C-B755-D3FF7383CF62}"/>
    <dgm:cxn modelId="{9F1EA0E3-9B52-A847-8E8F-06C5B65F4ABD}" srcId="{5445329A-6FBC-E142-BA49-5546DACAB9CB}" destId="{FFCAFCAB-BED7-BE4A-A6C0-41DC6A9D604E}" srcOrd="2" destOrd="0" parTransId="{F4021315-8983-C24A-B739-2916FAEC36A7}" sibTransId="{53CDAE31-72FB-7B46-9DA2-252BC1C9DE2E}"/>
    <dgm:cxn modelId="{C082B40C-7A77-7343-9828-681F307EB19E}" type="presParOf" srcId="{78BA4667-466A-3C45-9FC6-77418A866C92}" destId="{173060B5-CD0B-7746-BA14-886DB2F56ACC}" srcOrd="0" destOrd="0" presId="urn:microsoft.com/office/officeart/2005/8/layout/hList1"/>
    <dgm:cxn modelId="{D35F735D-C6E5-4C49-AB7D-54C18EB75E8B}" type="presParOf" srcId="{173060B5-CD0B-7746-BA14-886DB2F56ACC}" destId="{13DAE803-75D1-C840-8F21-2DB90D9C88DA}" srcOrd="0" destOrd="0" presId="urn:microsoft.com/office/officeart/2005/8/layout/hList1"/>
    <dgm:cxn modelId="{6BCA3E7B-C668-8E47-9C7F-43F966BE0C90}" type="presParOf" srcId="{173060B5-CD0B-7746-BA14-886DB2F56ACC}" destId="{0D2C297B-6AD8-5A4A-8FA2-AC92994720F6}" srcOrd="1" destOrd="0" presId="urn:microsoft.com/office/officeart/2005/8/layout/hList1"/>
    <dgm:cxn modelId="{31D8748F-A95D-094B-A20A-0C6AE392FCED}" type="presParOf" srcId="{78BA4667-466A-3C45-9FC6-77418A866C92}" destId="{A419F548-CE2C-1F4F-B2C6-F80F763DB3F0}" srcOrd="1" destOrd="0" presId="urn:microsoft.com/office/officeart/2005/8/layout/hList1"/>
    <dgm:cxn modelId="{494B5C7D-8C54-9E46-B64F-B08C3CB113C9}" type="presParOf" srcId="{78BA4667-466A-3C45-9FC6-77418A866C92}" destId="{4469D424-BD23-704C-91D7-E8EC3184D87A}" srcOrd="2" destOrd="0" presId="urn:microsoft.com/office/officeart/2005/8/layout/hList1"/>
    <dgm:cxn modelId="{D482C0DF-4816-A54E-8F9D-955479657C87}" type="presParOf" srcId="{4469D424-BD23-704C-91D7-E8EC3184D87A}" destId="{C0EB1C5F-AE33-084E-8432-16006DA20CDF}" srcOrd="0" destOrd="0" presId="urn:microsoft.com/office/officeart/2005/8/layout/hList1"/>
    <dgm:cxn modelId="{825A7CE9-87FA-6B4F-94CD-C3D1E6311295}" type="presParOf" srcId="{4469D424-BD23-704C-91D7-E8EC3184D87A}" destId="{3CCE90D5-26F6-A342-972E-5171094628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30A37-4D81-4699-8A8C-8F89006ED5A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AAE1A-6581-4E47-A3F6-DD072CD69462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 rIns="91440"/>
        <a:lstStyle/>
        <a:p>
          <a:pPr rtl="0">
            <a:lnSpc>
              <a:spcPct val="100000"/>
            </a:lnSpc>
          </a:pPr>
          <a:r>
            <a:rPr lang="en-US" sz="2800" dirty="0">
              <a:solidFill>
                <a:schemeClr val="bg1"/>
              </a:solidFill>
              <a:latin typeface="+mn-lt"/>
              <a:cs typeface="Franklin Gothic Book"/>
            </a:rPr>
            <a:t>Hospitals remain privately owned.</a:t>
          </a:r>
        </a:p>
      </dgm:t>
    </dgm:pt>
    <dgm:pt modelId="{0137BDA3-373A-4F90-AD83-01447C480E43}" type="parTrans" cxnId="{6D4C1503-953C-4959-92E9-F1CB23DFE8DC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F31DF35B-C63B-4A82-98B9-7E81702100B7}" type="sibTrans" cxnId="{6D4C1503-953C-4959-92E9-F1CB23DFE8DC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16A14D71-3B2E-494F-8AAB-FA37C6E022B2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 rIns="91440"/>
        <a:lstStyle/>
        <a:p>
          <a:pPr rtl="0">
            <a:lnSpc>
              <a:spcPct val="100000"/>
            </a:lnSpc>
          </a:pPr>
          <a:r>
            <a:rPr lang="en-US" sz="2800" dirty="0">
              <a:solidFill>
                <a:schemeClr val="bg1"/>
              </a:solidFill>
              <a:latin typeface="+mn-lt"/>
              <a:cs typeface="Franklin Gothic Book"/>
            </a:rPr>
            <a:t>Capital purchases/expansion budgeted separately based on health planning goals.</a:t>
          </a:r>
        </a:p>
      </dgm:t>
    </dgm:pt>
    <dgm:pt modelId="{1A58AD2A-A987-4917-BA68-0ED9AF78DC53}" type="parTrans" cxnId="{96F8D139-19E2-4430-BBB0-58C36E4F1290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523E45B6-E3D5-4AB2-B4E3-ECAE98C0C1AD}" type="sibTrans" cxnId="{96F8D139-19E2-4430-BBB0-58C36E4F1290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FA488775-F876-4A04-B5AA-0C17F7C39BC0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 rIns="91440"/>
        <a:lstStyle/>
        <a:p>
          <a:pPr rtl="0">
            <a:lnSpc>
              <a:spcPct val="100000"/>
            </a:lnSpc>
          </a:pPr>
          <a:r>
            <a:rPr lang="en-US" sz="2800" dirty="0">
              <a:solidFill>
                <a:schemeClr val="bg1"/>
              </a:solidFill>
              <a:latin typeface="+mn-lt"/>
              <a:cs typeface="Franklin Gothic Book"/>
            </a:rPr>
            <a:t>Negotiated global budget for operating costs. Operating funds cannot be diverted to capital.</a:t>
          </a:r>
        </a:p>
      </dgm:t>
    </dgm:pt>
    <dgm:pt modelId="{04D66CAD-3408-4961-8749-8EEFF3BAEC0B}" type="parTrans" cxnId="{9B28B162-D151-41E1-BF70-C345FF313D1F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0A044882-EDF1-426D-9C73-78B7E2340DC0}" type="sibTrans" cxnId="{9B28B162-D151-41E1-BF70-C345FF313D1F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sz="2400">
            <a:latin typeface="Franklin Gothic Medium" pitchFamily="34" charset="0"/>
          </a:endParaRPr>
        </a:p>
      </dgm:t>
    </dgm:pt>
    <dgm:pt modelId="{FE6297E3-2555-4F8B-BBF1-55A9BA504A17}" type="pres">
      <dgm:prSet presAssocID="{26030A37-4D81-4699-8A8C-8F89006ED5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53F0FC-03E8-45F5-B6EF-2DCF7EFEFFA2}" type="pres">
      <dgm:prSet presAssocID="{26030A37-4D81-4699-8A8C-8F89006ED5AC}" presName="dummyMaxCanvas" presStyleCnt="0">
        <dgm:presLayoutVars/>
      </dgm:prSet>
      <dgm:spPr/>
    </dgm:pt>
    <dgm:pt modelId="{CC692FEE-814F-4B44-8887-15F05353284F}" type="pres">
      <dgm:prSet presAssocID="{26030A37-4D81-4699-8A8C-8F89006ED5A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FA576-037D-414A-8F6D-2C66E2A04F41}" type="pres">
      <dgm:prSet presAssocID="{26030A37-4D81-4699-8A8C-8F89006ED5A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82606-6A7D-4754-8A52-0CC72205FAC0}" type="pres">
      <dgm:prSet presAssocID="{26030A37-4D81-4699-8A8C-8F89006ED5A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D9C22-BF94-4969-92B4-96D7B7938DD1}" type="pres">
      <dgm:prSet presAssocID="{26030A37-4D81-4699-8A8C-8F89006ED5A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59A00-6D4F-4E87-B4B2-56CE543F4270}" type="pres">
      <dgm:prSet presAssocID="{26030A37-4D81-4699-8A8C-8F89006ED5A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B990F-D045-4585-BBF7-2E018D26CC9A}" type="pres">
      <dgm:prSet presAssocID="{26030A37-4D81-4699-8A8C-8F89006ED5A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419D-ECA0-4D0F-8C0B-165641B820F4}" type="pres">
      <dgm:prSet presAssocID="{26030A37-4D81-4699-8A8C-8F89006ED5A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DA341-D9A7-4D41-9217-E328FC96D31D}" type="pres">
      <dgm:prSet presAssocID="{26030A37-4D81-4699-8A8C-8F89006ED5A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4F7C46-BF34-114C-B71E-DACA8CFA54AE}" type="presOf" srcId="{16A14D71-3B2E-494F-8AAB-FA37C6E022B2}" destId="{A90DA341-D9A7-4D41-9217-E328FC96D31D}" srcOrd="1" destOrd="0" presId="urn:microsoft.com/office/officeart/2005/8/layout/vProcess5"/>
    <dgm:cxn modelId="{C032FB80-3088-BE40-A786-1E619AA3F2F0}" type="presOf" srcId="{FA488775-F876-4A04-B5AA-0C17F7C39BC0}" destId="{F4DA419D-ECA0-4D0F-8C0B-165641B820F4}" srcOrd="1" destOrd="0" presId="urn:microsoft.com/office/officeart/2005/8/layout/vProcess5"/>
    <dgm:cxn modelId="{36C8807B-7AF6-4546-97A3-3140726C40BD}" type="presOf" srcId="{26030A37-4D81-4699-8A8C-8F89006ED5AC}" destId="{FE6297E3-2555-4F8B-BBF1-55A9BA504A17}" srcOrd="0" destOrd="0" presId="urn:microsoft.com/office/officeart/2005/8/layout/vProcess5"/>
    <dgm:cxn modelId="{2AF75002-D23A-6046-8D02-7AA0E2DF8CB7}" type="presOf" srcId="{FA488775-F876-4A04-B5AA-0C17F7C39BC0}" destId="{CAFFA576-037D-414A-8F6D-2C66E2A04F41}" srcOrd="0" destOrd="0" presId="urn:microsoft.com/office/officeart/2005/8/layout/vProcess5"/>
    <dgm:cxn modelId="{2C02C041-7B7E-834E-8A9F-0C2078E373E7}" type="presOf" srcId="{BB1AAE1A-6581-4E47-A3F6-DD072CD69462}" destId="{CC692FEE-814F-4B44-8887-15F05353284F}" srcOrd="0" destOrd="0" presId="urn:microsoft.com/office/officeart/2005/8/layout/vProcess5"/>
    <dgm:cxn modelId="{96F8D139-19E2-4430-BBB0-58C36E4F1290}" srcId="{26030A37-4D81-4699-8A8C-8F89006ED5AC}" destId="{16A14D71-3B2E-494F-8AAB-FA37C6E022B2}" srcOrd="2" destOrd="0" parTransId="{1A58AD2A-A987-4917-BA68-0ED9AF78DC53}" sibTransId="{523E45B6-E3D5-4AB2-B4E3-ECAE98C0C1AD}"/>
    <dgm:cxn modelId="{490096E6-ADC9-1B40-8523-214899627F3C}" type="presOf" srcId="{F31DF35B-C63B-4A82-98B9-7E81702100B7}" destId="{8FAD9C22-BF94-4969-92B4-96D7B7938DD1}" srcOrd="0" destOrd="0" presId="urn:microsoft.com/office/officeart/2005/8/layout/vProcess5"/>
    <dgm:cxn modelId="{898AFB87-D4C6-644B-BAB9-60F19AE7ABA3}" type="presOf" srcId="{BB1AAE1A-6581-4E47-A3F6-DD072CD69462}" destId="{B91B990F-D045-4585-BBF7-2E018D26CC9A}" srcOrd="1" destOrd="0" presId="urn:microsoft.com/office/officeart/2005/8/layout/vProcess5"/>
    <dgm:cxn modelId="{138CD5B7-6BD5-DD40-A34A-E7741F613835}" type="presOf" srcId="{16A14D71-3B2E-494F-8AAB-FA37C6E022B2}" destId="{AC482606-6A7D-4754-8A52-0CC72205FAC0}" srcOrd="0" destOrd="0" presId="urn:microsoft.com/office/officeart/2005/8/layout/vProcess5"/>
    <dgm:cxn modelId="{6D4C1503-953C-4959-92E9-F1CB23DFE8DC}" srcId="{26030A37-4D81-4699-8A8C-8F89006ED5AC}" destId="{BB1AAE1A-6581-4E47-A3F6-DD072CD69462}" srcOrd="0" destOrd="0" parTransId="{0137BDA3-373A-4F90-AD83-01447C480E43}" sibTransId="{F31DF35B-C63B-4A82-98B9-7E81702100B7}"/>
    <dgm:cxn modelId="{AA815C79-8727-1148-A5DF-898A268731C8}" type="presOf" srcId="{0A044882-EDF1-426D-9C73-78B7E2340DC0}" destId="{35F59A00-6D4F-4E87-B4B2-56CE543F4270}" srcOrd="0" destOrd="0" presId="urn:microsoft.com/office/officeart/2005/8/layout/vProcess5"/>
    <dgm:cxn modelId="{9B28B162-D151-41E1-BF70-C345FF313D1F}" srcId="{26030A37-4D81-4699-8A8C-8F89006ED5AC}" destId="{FA488775-F876-4A04-B5AA-0C17F7C39BC0}" srcOrd="1" destOrd="0" parTransId="{04D66CAD-3408-4961-8749-8EEFF3BAEC0B}" sibTransId="{0A044882-EDF1-426D-9C73-78B7E2340DC0}"/>
    <dgm:cxn modelId="{B5AAA15C-E648-BD4E-9AC6-C0862B549C1B}" type="presParOf" srcId="{FE6297E3-2555-4F8B-BBF1-55A9BA504A17}" destId="{C553F0FC-03E8-45F5-B6EF-2DCF7EFEFFA2}" srcOrd="0" destOrd="0" presId="urn:microsoft.com/office/officeart/2005/8/layout/vProcess5"/>
    <dgm:cxn modelId="{F88E3E76-CCA5-4B4E-93BB-ECF9868DD96E}" type="presParOf" srcId="{FE6297E3-2555-4F8B-BBF1-55A9BA504A17}" destId="{CC692FEE-814F-4B44-8887-15F05353284F}" srcOrd="1" destOrd="0" presId="urn:microsoft.com/office/officeart/2005/8/layout/vProcess5"/>
    <dgm:cxn modelId="{49AA3342-027C-AE4A-A333-85AFCFC2DBB0}" type="presParOf" srcId="{FE6297E3-2555-4F8B-BBF1-55A9BA504A17}" destId="{CAFFA576-037D-414A-8F6D-2C66E2A04F41}" srcOrd="2" destOrd="0" presId="urn:microsoft.com/office/officeart/2005/8/layout/vProcess5"/>
    <dgm:cxn modelId="{D97BD93A-D0F6-6947-AC51-7ED882B7D642}" type="presParOf" srcId="{FE6297E3-2555-4F8B-BBF1-55A9BA504A17}" destId="{AC482606-6A7D-4754-8A52-0CC72205FAC0}" srcOrd="3" destOrd="0" presId="urn:microsoft.com/office/officeart/2005/8/layout/vProcess5"/>
    <dgm:cxn modelId="{8910BC86-2548-3A47-8C00-D7E3C559BCD4}" type="presParOf" srcId="{FE6297E3-2555-4F8B-BBF1-55A9BA504A17}" destId="{8FAD9C22-BF94-4969-92B4-96D7B7938DD1}" srcOrd="4" destOrd="0" presId="urn:microsoft.com/office/officeart/2005/8/layout/vProcess5"/>
    <dgm:cxn modelId="{B9293673-DA2B-594D-BA84-B2D2C2E08022}" type="presParOf" srcId="{FE6297E3-2555-4F8B-BBF1-55A9BA504A17}" destId="{35F59A00-6D4F-4E87-B4B2-56CE543F4270}" srcOrd="5" destOrd="0" presId="urn:microsoft.com/office/officeart/2005/8/layout/vProcess5"/>
    <dgm:cxn modelId="{094980DF-0068-4343-BF08-55FC6E84D0A3}" type="presParOf" srcId="{FE6297E3-2555-4F8B-BBF1-55A9BA504A17}" destId="{B91B990F-D045-4585-BBF7-2E018D26CC9A}" srcOrd="6" destOrd="0" presId="urn:microsoft.com/office/officeart/2005/8/layout/vProcess5"/>
    <dgm:cxn modelId="{A40B8B08-7067-DD41-B9F2-45788F1D774B}" type="presParOf" srcId="{FE6297E3-2555-4F8B-BBF1-55A9BA504A17}" destId="{F4DA419D-ECA0-4D0F-8C0B-165641B820F4}" srcOrd="7" destOrd="0" presId="urn:microsoft.com/office/officeart/2005/8/layout/vProcess5"/>
    <dgm:cxn modelId="{B9066039-C1E4-774A-B927-630FB0AB8950}" type="presParOf" srcId="{FE6297E3-2555-4F8B-BBF1-55A9BA504A17}" destId="{A90DA341-D9A7-4D41-9217-E328FC96D31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AE803-75D1-C840-8F21-2DB90D9C88DA}">
      <dsp:nvSpPr>
        <dsp:cNvPr id="0" name=""/>
        <dsp:cNvSpPr/>
      </dsp:nvSpPr>
      <dsp:spPr>
        <a:xfrm>
          <a:off x="51" y="216062"/>
          <a:ext cx="4913783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American Medicare</a:t>
          </a:r>
        </a:p>
      </dsp:txBody>
      <dsp:txXfrm>
        <a:off x="51" y="216062"/>
        <a:ext cx="4913783" cy="748800"/>
      </dsp:txXfrm>
    </dsp:sp>
    <dsp:sp modelId="{0D2C297B-6AD8-5A4A-8FA2-AC92994720F6}">
      <dsp:nvSpPr>
        <dsp:cNvPr id="0" name=""/>
        <dsp:cNvSpPr/>
      </dsp:nvSpPr>
      <dsp:spPr>
        <a:xfrm>
          <a:off x="51" y="964862"/>
          <a:ext cx="4913783" cy="2854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Per-patient payments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 dirty="0"/>
            <a:t>Capital and operating payments intermixed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New investments funded from surplus/profit	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For-profits thrive</a:t>
          </a:r>
        </a:p>
      </dsp:txBody>
      <dsp:txXfrm>
        <a:off x="51" y="964862"/>
        <a:ext cx="4913783" cy="2854800"/>
      </dsp:txXfrm>
    </dsp:sp>
    <dsp:sp modelId="{C0EB1C5F-AE33-084E-8432-16006DA20CDF}">
      <dsp:nvSpPr>
        <dsp:cNvPr id="0" name=""/>
        <dsp:cNvSpPr/>
      </dsp:nvSpPr>
      <dsp:spPr>
        <a:xfrm>
          <a:off x="5601764" y="216062"/>
          <a:ext cx="4913783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Canadian Medicare</a:t>
          </a:r>
        </a:p>
      </dsp:txBody>
      <dsp:txXfrm>
        <a:off x="5601764" y="216062"/>
        <a:ext cx="4913783" cy="748800"/>
      </dsp:txXfrm>
    </dsp:sp>
    <dsp:sp modelId="{3CCE90D5-26F6-A342-972E-51710946282C}">
      <dsp:nvSpPr>
        <dsp:cNvPr id="0" name=""/>
        <dsp:cNvSpPr/>
      </dsp:nvSpPr>
      <dsp:spPr>
        <a:xfrm>
          <a:off x="5601764" y="964862"/>
          <a:ext cx="4913783" cy="2854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Global budget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Separate payment for capital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New investments funded by government grants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600" kern="1200"/>
            <a:t>Eliminates opportunity for profitmaking	</a:t>
          </a:r>
        </a:p>
      </dsp:txBody>
      <dsp:txXfrm>
        <a:off x="5601764" y="964862"/>
        <a:ext cx="4913783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92FEE-814F-4B44-8887-15F05353284F}">
      <dsp:nvSpPr>
        <dsp:cNvPr id="0" name=""/>
        <dsp:cNvSpPr/>
      </dsp:nvSpPr>
      <dsp:spPr>
        <a:xfrm>
          <a:off x="0" y="0"/>
          <a:ext cx="9220097" cy="128479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9144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+mn-lt"/>
              <a:cs typeface="Franklin Gothic Book"/>
            </a:rPr>
            <a:t>Hospitals remain privately owned.</a:t>
          </a:r>
        </a:p>
      </dsp:txBody>
      <dsp:txXfrm>
        <a:off x="37630" y="37630"/>
        <a:ext cx="7833702" cy="1209536"/>
      </dsp:txXfrm>
    </dsp:sp>
    <dsp:sp modelId="{CAFFA576-037D-414A-8F6D-2C66E2A04F41}">
      <dsp:nvSpPr>
        <dsp:cNvPr id="0" name=""/>
        <dsp:cNvSpPr/>
      </dsp:nvSpPr>
      <dsp:spPr>
        <a:xfrm>
          <a:off x="813537" y="1498928"/>
          <a:ext cx="9220097" cy="128479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9144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+mn-lt"/>
              <a:cs typeface="Franklin Gothic Book"/>
            </a:rPr>
            <a:t>Negotiated global budget for operating costs. Operating funds cannot be diverted to capital.</a:t>
          </a:r>
        </a:p>
      </dsp:txBody>
      <dsp:txXfrm>
        <a:off x="851167" y="1536558"/>
        <a:ext cx="7496181" cy="1209536"/>
      </dsp:txXfrm>
    </dsp:sp>
    <dsp:sp modelId="{AC482606-6A7D-4754-8A52-0CC72205FAC0}">
      <dsp:nvSpPr>
        <dsp:cNvPr id="0" name=""/>
        <dsp:cNvSpPr/>
      </dsp:nvSpPr>
      <dsp:spPr>
        <a:xfrm>
          <a:off x="1627075" y="2997857"/>
          <a:ext cx="9220097" cy="1284796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9144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+mn-lt"/>
              <a:cs typeface="Franklin Gothic Book"/>
            </a:rPr>
            <a:t>Capital purchases/expansion budgeted separately based on health planning goals.</a:t>
          </a:r>
        </a:p>
      </dsp:txBody>
      <dsp:txXfrm>
        <a:off x="1664705" y="3035487"/>
        <a:ext cx="7496181" cy="1209536"/>
      </dsp:txXfrm>
    </dsp:sp>
    <dsp:sp modelId="{8FAD9C22-BF94-4969-92B4-96D7B7938DD1}">
      <dsp:nvSpPr>
        <dsp:cNvPr id="0" name=""/>
        <dsp:cNvSpPr/>
      </dsp:nvSpPr>
      <dsp:spPr>
        <a:xfrm>
          <a:off x="8384979" y="974303"/>
          <a:ext cx="835117" cy="835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Franklin Gothic Medium" pitchFamily="34" charset="0"/>
          </a:endParaRPr>
        </a:p>
      </dsp:txBody>
      <dsp:txXfrm>
        <a:off x="8572880" y="974303"/>
        <a:ext cx="459315" cy="628426"/>
      </dsp:txXfrm>
    </dsp:sp>
    <dsp:sp modelId="{35F59A00-6D4F-4E87-B4B2-56CE543F4270}">
      <dsp:nvSpPr>
        <dsp:cNvPr id="0" name=""/>
        <dsp:cNvSpPr/>
      </dsp:nvSpPr>
      <dsp:spPr>
        <a:xfrm>
          <a:off x="9198517" y="2464667"/>
          <a:ext cx="835117" cy="835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Franklin Gothic Medium" pitchFamily="34" charset="0"/>
          </a:endParaRPr>
        </a:p>
      </dsp:txBody>
      <dsp:txXfrm>
        <a:off x="9386418" y="2464667"/>
        <a:ext cx="459315" cy="628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7D544-EA0A-4626-BA0E-38E67E3064A9}" type="slidenum">
              <a:rPr lang="en-US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914079FD-2CA3-4EE2-B67E-854A777A1B7B}" type="slidenum">
              <a:rPr lang="en-US" sz="1200">
                <a:solidFill>
                  <a:prstClr val="black"/>
                </a:solidFill>
                <a:latin typeface="Arial" pitchFamily="34" charset="0"/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sz="1200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05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2235200"/>
          </a:xfr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93675" indent="-193675" eaLnBrk="1" hangingPunct="1">
              <a:lnSpc>
                <a:spcPct val="97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>
                <a:ea typeface="Gothic"/>
                <a:cs typeface="Gothic"/>
              </a:rPr>
              <a:t>Figure 2 Clinics Scheduling Specialty Care Appointments for Children, According to Type of Insurance. Public insurance was reported by callers as the Illinois Medicaid–Children's Health Insurance Program (CHIP) umbrella program; private insurance was reported by callers as Blue Cross Blue Shield. Each of the 273 clinics was called twice (for a total of 546 calls) by the same caller, with only insurance coverage varying between the two calls: once reporting Medicaid–CHIP coverage and once reporting private coverage. Calls were made 1 month apart, and the order of the reported insurance status was randomly assigned. Asthma clinics included 38 allergy–immunology clinics and 6 pulmonary disease clinics.</a:t>
            </a:r>
          </a:p>
        </p:txBody>
      </p:sp>
    </p:spTree>
    <p:extLst>
      <p:ext uri="{BB962C8B-B14F-4D97-AF65-F5344CB8AC3E}">
        <p14:creationId xmlns:p14="http://schemas.microsoft.com/office/powerpoint/2010/main" val="286970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B71EE8A6-5F47-064C-89FC-2710F4228F1E}" type="slidenum">
              <a:rPr lang="en-US" altLang="en-US" sz="1200"/>
              <a:pPr algn="r"/>
              <a:t>42</a:t>
            </a:fld>
            <a:endParaRPr lang="en-US" altLang="en-US" sz="120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1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3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defTabSz="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828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400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972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54425" indent="31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979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Times New Roman" charset="0"/>
              </a:rPr>
              <a:t>Percentages of primary care physicians working in organizations, by ownership type, 2010–16</a:t>
            </a:r>
          </a:p>
        </p:txBody>
      </p:sp>
    </p:spTree>
    <p:extLst>
      <p:ext uri="{BB962C8B-B14F-4D97-AF65-F5344CB8AC3E}">
        <p14:creationId xmlns:p14="http://schemas.microsoft.com/office/powerpoint/2010/main" val="1865451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53. Participating in hazardous occupations or other activity including participating, instructing, demonstrating, guiding or accompanying others in the following: operation of a flight in an aircraft other than a regularly scheduled flight by a commercial airline, professional or semi-professional sports, extreme sports, parachute jumping, hot-air ballooning, hang-gliding, base jumping, </a:t>
            </a:r>
            <a:r>
              <a:rPr lang="en-US" altLang="en-US" sz="1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mountain climbing</a:t>
            </a:r>
            <a:r>
              <a:rPr lang="en-US" altLang="en-US" sz="14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bungee jumping, scuba diving, sail gliding, parasailing, parakiting, rock or mountain climbing, cave exploration, parkour, racing including stunt show or speed test of any motorized or non-motorized vehicle, rodeo activities, or similar hazardous activities. </a:t>
            </a:r>
            <a:r>
              <a:rPr lang="en-US" altLang="en-US" sz="1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Also excluded is injury received while practicing, exercising, undergoing conditional or physical preparation for such activity. </a:t>
            </a:r>
            <a:endParaRPr lang="en-US" alt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1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7FFA2B-061A-A54C-8A8A-DFE1769E76DC}" type="slidenum">
              <a:rPr lang="en-US" sz="1200"/>
              <a:pPr/>
              <a:t>103</a:t>
            </a:fld>
            <a:endParaRPr lang="en-US" sz="1200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6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A988-7C08-4F8F-9EBF-D5CD36879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8EFF96B-034F-43E5-A331-3D54A04A3F72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18A957-768B-3F48-9D3E-575F6F0BE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3A2AE-4A29-5848-937D-A83018BEF972}" type="datetimeFigureOut">
              <a:rPr lang="en-US" altLang="en-US"/>
              <a:pPr>
                <a:defRPr/>
              </a:pPr>
              <a:t>1/3/2019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C21AD3-D4CE-E24C-B77E-57F4CC640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CBD5CC-CD91-2244-BAA5-1AE40C298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C4D3-F201-1F4C-AE98-3BAF9D63B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47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25A2-7DFC-A04C-A9D7-6BBC3630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6364-3965-E744-A7F2-DD2968DB7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F4213-A79A-8840-BF53-415206A45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8723B-9195-4C4B-BD67-AA4EC58BAE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E8D03-D388-1640-86CA-0C7595DDB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04E69-32A1-5945-9C3F-A62E09094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E0D1D-5D05-AC48-A4EA-D8E0254D7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40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11056"/>
            <a:ext cx="8175812" cy="846943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44971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94B0-2DCB-CF49-AB84-1ABFDA847FB1}" type="datetimeFigureOut">
              <a:rPr lang="en-US" altLang="en-US"/>
              <a:pPr>
                <a:defRPr/>
              </a:pPr>
              <a:t>1/3/2019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2FB2-8B0C-A341-80B3-509CE11E1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89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C9C09-C3C7-4E4A-9659-DCA36AE47516}" type="datetimeFigureOut">
              <a:rPr lang="en-US" altLang="en-US"/>
              <a:pPr>
                <a:defRPr/>
              </a:pPr>
              <a:t>1/3/2019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CE9A6-7FCD-4F4C-B755-4DCA5CAB6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3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B0C2-6950-E949-A8C4-BBB284AC6ABE}" type="datetimeFigureOut">
              <a:rPr lang="en-US" altLang="en-US"/>
              <a:pPr>
                <a:defRPr/>
              </a:pPr>
              <a:t>1/3/2019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65C2-4A83-9B46-A2CC-F04DA8872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97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08" y="274544"/>
            <a:ext cx="10972031" cy="1143000"/>
          </a:xfrm>
          <a:prstGeom prst="rect">
            <a:avLst/>
          </a:prstGeom>
        </p:spPr>
        <p:txBody>
          <a:bodyPr lIns="81929" tIns="40965" rIns="81929" bIns="4096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008" y="1599640"/>
            <a:ext cx="10972031" cy="4527176"/>
          </a:xfrm>
          <a:prstGeom prst="rect">
            <a:avLst/>
          </a:prstGeom>
        </p:spPr>
        <p:txBody>
          <a:bodyPr lIns="81929" tIns="40965" rIns="81929" bIns="4096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6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21102" y="6016752"/>
            <a:ext cx="3670898" cy="841248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6" r:id="rId10"/>
    <p:sldLayoutId id="2147483667" r:id="rId11"/>
    <p:sldLayoutId id="214748366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504499"/>
            <a:ext cx="7772400" cy="1470025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9600" dirty="0"/>
              <a:t>The Uninsured</a:t>
            </a:r>
          </a:p>
        </p:txBody>
      </p:sp>
    </p:spTree>
    <p:extLst>
      <p:ext uri="{BB962C8B-B14F-4D97-AF65-F5344CB8AC3E}">
        <p14:creationId xmlns:p14="http://schemas.microsoft.com/office/powerpoint/2010/main" val="18420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Uninsured and Under-Insured</a:t>
            </a:r>
            <a:br>
              <a:rPr lang="en-US" dirty="0"/>
            </a:br>
            <a:r>
              <a:rPr lang="en-US" dirty="0"/>
              <a:t>Delay Seeking Care for Heart Attacks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Source: JAMA April 15, 2010. 303:1392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*Adjusted for age, sex, race, </a:t>
            </a:r>
            <a:r>
              <a:rPr lang="en-US" dirty="0" err="1"/>
              <a:t>clin</a:t>
            </a:r>
            <a:r>
              <a:rPr lang="en-US" dirty="0"/>
              <a:t>. </a:t>
            </a:r>
            <a:r>
              <a:rPr lang="en-US" dirty="0" err="1"/>
              <a:t>charact</a:t>
            </a:r>
            <a:r>
              <a:rPr lang="en-US" dirty="0"/>
              <a:t>., </a:t>
            </a:r>
            <a:r>
              <a:rPr lang="en-US" dirty="0" err="1"/>
              <a:t>hlth</a:t>
            </a:r>
            <a:r>
              <a:rPr lang="en-US" dirty="0"/>
              <a:t> status, social/psych </a:t>
            </a:r>
            <a:r>
              <a:rPr lang="en-US" dirty="0" err="1"/>
              <a:t>fx</a:t>
            </a:r>
            <a:r>
              <a:rPr lang="en-US" dirty="0"/>
              <a:t>, urban/rural.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Under-insured=had coverage but patient concerned about cost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69098863"/>
              </p:ext>
            </p:extLst>
          </p:nvPr>
        </p:nvGraphicFramePr>
        <p:xfrm>
          <a:off x="2343955" y="1690688"/>
          <a:ext cx="9009845" cy="428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419711"/>
            <a:ext cx="2470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Odds ratio for delayed care*</a:t>
            </a:r>
          </a:p>
        </p:txBody>
      </p:sp>
    </p:spTree>
    <p:extLst>
      <p:ext uri="{BB962C8B-B14F-4D97-AF65-F5344CB8AC3E}">
        <p14:creationId xmlns:p14="http://schemas.microsoft.com/office/powerpoint/2010/main" val="396804422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Overhead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 2018; NCHS; CIHI</a:t>
            </a:r>
          </a:p>
          <a:p>
            <a:r>
              <a:rPr lang="en-US" dirty="0"/>
              <a:t>Notes: Data are for 2017 or most recent year available. Figures adjusted for Purchasing Power Parity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20" y="2650543"/>
            <a:ext cx="17068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$ per Capita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31198423"/>
              </p:ext>
            </p:extLst>
          </p:nvPr>
        </p:nvGraphicFramePr>
        <p:xfrm>
          <a:off x="1310640" y="1615441"/>
          <a:ext cx="9956800" cy="439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28997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9480" cy="1325563"/>
          </a:xfrm>
        </p:spPr>
        <p:txBody>
          <a:bodyPr/>
          <a:lstStyle/>
          <a:p>
            <a:r>
              <a:rPr lang="en-US" dirty="0"/>
              <a:t>USA Doctors’ Satisfaction Is Low</a:t>
            </a:r>
            <a:br>
              <a:rPr lang="en-US" dirty="0"/>
            </a:br>
            <a:r>
              <a:rPr lang="en-US" sz="2400" dirty="0"/>
              <a:t>Percent of primary care doctors saying they are satisfied or very satisfied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Commonwealth Fund Survey of Primary Care Physicians, November 2012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838200" y="1493521"/>
          <a:ext cx="10551160" cy="451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6571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5480" y="2693522"/>
            <a:ext cx="6385781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 dirty="0"/>
              <a:t>Canada’s </a:t>
            </a:r>
            <a:br>
              <a:rPr lang="en-US" altLang="en-US" sz="5400" dirty="0"/>
            </a:br>
            <a:r>
              <a:rPr lang="en-US" altLang="en-US" sz="5400" dirty="0"/>
              <a:t>National Health Insurance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261" y="1483053"/>
            <a:ext cx="4635500" cy="374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9557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Minimum Standards for</a:t>
            </a:r>
            <a:br>
              <a:rPr lang="en-US" dirty="0"/>
            </a:br>
            <a:r>
              <a:rPr lang="en-US" dirty="0"/>
              <a:t>Canada’s Provincial Programs</a:t>
            </a:r>
          </a:p>
        </p:txBody>
      </p:sp>
      <p:sp>
        <p:nvSpPr>
          <p:cNvPr id="6" name="Freeform 5"/>
          <p:cNvSpPr/>
          <p:nvPr/>
        </p:nvSpPr>
        <p:spPr>
          <a:xfrm>
            <a:off x="3628212" y="1913077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/>
              <a:t>Universal coverage that is not impeded, either directly or indirectly, whether by charges or otherwise, reasonable access.</a:t>
            </a:r>
          </a:p>
        </p:txBody>
      </p:sp>
      <p:sp>
        <p:nvSpPr>
          <p:cNvPr id="7" name="Freeform 6"/>
          <p:cNvSpPr/>
          <p:nvPr/>
        </p:nvSpPr>
        <p:spPr>
          <a:xfrm>
            <a:off x="688357" y="1820127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/>
              <a:t>Universal</a:t>
            </a:r>
          </a:p>
        </p:txBody>
      </p:sp>
      <p:sp>
        <p:nvSpPr>
          <p:cNvPr id="8" name="Freeform 7"/>
          <p:cNvSpPr/>
          <p:nvPr/>
        </p:nvSpPr>
        <p:spPr>
          <a:xfrm>
            <a:off x="3628212" y="2987254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/>
              <a:t>Portability of benefits from province to province</a:t>
            </a:r>
          </a:p>
        </p:txBody>
      </p:sp>
      <p:sp>
        <p:nvSpPr>
          <p:cNvPr id="9" name="Freeform 8"/>
          <p:cNvSpPr/>
          <p:nvPr/>
        </p:nvSpPr>
        <p:spPr>
          <a:xfrm>
            <a:off x="688357" y="2894304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/>
              <a:t>Portable</a:t>
            </a:r>
          </a:p>
        </p:txBody>
      </p:sp>
      <p:sp>
        <p:nvSpPr>
          <p:cNvPr id="10" name="Freeform 9"/>
          <p:cNvSpPr/>
          <p:nvPr/>
        </p:nvSpPr>
        <p:spPr>
          <a:xfrm>
            <a:off x="3628212" y="4061431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/>
              <a:t>Coverage for all medically necessary services</a:t>
            </a:r>
          </a:p>
        </p:txBody>
      </p:sp>
      <p:sp>
        <p:nvSpPr>
          <p:cNvPr id="11" name="Freeform 10"/>
          <p:cNvSpPr/>
          <p:nvPr/>
        </p:nvSpPr>
        <p:spPr>
          <a:xfrm>
            <a:off x="688357" y="3968481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/>
              <a:t>Comprehensive</a:t>
            </a:r>
          </a:p>
        </p:txBody>
      </p:sp>
      <p:sp>
        <p:nvSpPr>
          <p:cNvPr id="12" name="Freeform 11"/>
          <p:cNvSpPr/>
          <p:nvPr/>
        </p:nvSpPr>
        <p:spPr>
          <a:xfrm>
            <a:off x="3628212" y="5135608"/>
            <a:ext cx="7875431" cy="743591"/>
          </a:xfrm>
          <a:custGeom>
            <a:avLst/>
            <a:gdLst>
              <a:gd name="connsiteX0" fmla="*/ 123934 w 743591"/>
              <a:gd name="connsiteY0" fmla="*/ 0 h 7077861"/>
              <a:gd name="connsiteX1" fmla="*/ 619657 w 743591"/>
              <a:gd name="connsiteY1" fmla="*/ 0 h 7077861"/>
              <a:gd name="connsiteX2" fmla="*/ 743591 w 743591"/>
              <a:gd name="connsiteY2" fmla="*/ 123934 h 7077861"/>
              <a:gd name="connsiteX3" fmla="*/ 743591 w 743591"/>
              <a:gd name="connsiteY3" fmla="*/ 7077861 h 7077861"/>
              <a:gd name="connsiteX4" fmla="*/ 743591 w 743591"/>
              <a:gd name="connsiteY4" fmla="*/ 7077861 h 7077861"/>
              <a:gd name="connsiteX5" fmla="*/ 0 w 743591"/>
              <a:gd name="connsiteY5" fmla="*/ 7077861 h 7077861"/>
              <a:gd name="connsiteX6" fmla="*/ 0 w 743591"/>
              <a:gd name="connsiteY6" fmla="*/ 7077861 h 7077861"/>
              <a:gd name="connsiteX7" fmla="*/ 0 w 743591"/>
              <a:gd name="connsiteY7" fmla="*/ 123934 h 7077861"/>
              <a:gd name="connsiteX8" fmla="*/ 123934 w 743591"/>
              <a:gd name="connsiteY8" fmla="*/ 0 h 7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91" h="7077861">
                <a:moveTo>
                  <a:pt x="743591" y="1179667"/>
                </a:moveTo>
                <a:lnTo>
                  <a:pt x="743591" y="5898194"/>
                </a:lnTo>
                <a:cubicBezTo>
                  <a:pt x="743591" y="6549705"/>
                  <a:pt x="737762" y="7077856"/>
                  <a:pt x="730571" y="7077856"/>
                </a:cubicBezTo>
                <a:lnTo>
                  <a:pt x="0" y="7077856"/>
                </a:lnTo>
                <a:lnTo>
                  <a:pt x="0" y="7077856"/>
                </a:lnTo>
                <a:lnTo>
                  <a:pt x="0" y="5"/>
                </a:lnTo>
                <a:lnTo>
                  <a:pt x="0" y="5"/>
                </a:lnTo>
                <a:lnTo>
                  <a:pt x="730571" y="5"/>
                </a:lnTo>
                <a:cubicBezTo>
                  <a:pt x="737762" y="5"/>
                  <a:pt x="743591" y="528156"/>
                  <a:pt x="743591" y="117966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23" rIns="283948" bIns="160125" numCol="1" spcCol="1270" anchor="ctr" anchorCtr="0">
            <a:noAutofit/>
          </a:bodyPr>
          <a:lstStyle/>
          <a:p>
            <a:pPr marL="0" lvl="1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/>
              <a:t>Publicly administered, non-profit program</a:t>
            </a:r>
          </a:p>
        </p:txBody>
      </p:sp>
      <p:sp>
        <p:nvSpPr>
          <p:cNvPr id="13" name="Freeform 12"/>
          <p:cNvSpPr/>
          <p:nvPr/>
        </p:nvSpPr>
        <p:spPr>
          <a:xfrm>
            <a:off x="688357" y="5042658"/>
            <a:ext cx="3107521" cy="929489"/>
          </a:xfrm>
          <a:custGeom>
            <a:avLst/>
            <a:gdLst>
              <a:gd name="connsiteX0" fmla="*/ 0 w 3107521"/>
              <a:gd name="connsiteY0" fmla="*/ 154918 h 929489"/>
              <a:gd name="connsiteX1" fmla="*/ 154918 w 3107521"/>
              <a:gd name="connsiteY1" fmla="*/ 0 h 929489"/>
              <a:gd name="connsiteX2" fmla="*/ 2952603 w 3107521"/>
              <a:gd name="connsiteY2" fmla="*/ 0 h 929489"/>
              <a:gd name="connsiteX3" fmla="*/ 3107521 w 3107521"/>
              <a:gd name="connsiteY3" fmla="*/ 154918 h 929489"/>
              <a:gd name="connsiteX4" fmla="*/ 3107521 w 3107521"/>
              <a:gd name="connsiteY4" fmla="*/ 774571 h 929489"/>
              <a:gd name="connsiteX5" fmla="*/ 2952603 w 3107521"/>
              <a:gd name="connsiteY5" fmla="*/ 929489 h 929489"/>
              <a:gd name="connsiteX6" fmla="*/ 154918 w 3107521"/>
              <a:gd name="connsiteY6" fmla="*/ 929489 h 929489"/>
              <a:gd name="connsiteX7" fmla="*/ 0 w 3107521"/>
              <a:gd name="connsiteY7" fmla="*/ 774571 h 929489"/>
              <a:gd name="connsiteX8" fmla="*/ 0 w 3107521"/>
              <a:gd name="connsiteY8" fmla="*/ 154918 h 92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21" h="929489">
                <a:moveTo>
                  <a:pt x="0" y="154918"/>
                </a:moveTo>
                <a:cubicBezTo>
                  <a:pt x="0" y="69359"/>
                  <a:pt x="69359" y="0"/>
                  <a:pt x="154918" y="0"/>
                </a:cubicBezTo>
                <a:lnTo>
                  <a:pt x="2952603" y="0"/>
                </a:lnTo>
                <a:cubicBezTo>
                  <a:pt x="3038162" y="0"/>
                  <a:pt x="3107521" y="69359"/>
                  <a:pt x="3107521" y="154918"/>
                </a:cubicBezTo>
                <a:lnTo>
                  <a:pt x="3107521" y="774571"/>
                </a:lnTo>
                <a:cubicBezTo>
                  <a:pt x="3107521" y="860130"/>
                  <a:pt x="3038162" y="929489"/>
                  <a:pt x="2952603" y="929489"/>
                </a:cubicBezTo>
                <a:lnTo>
                  <a:pt x="154918" y="929489"/>
                </a:lnTo>
                <a:cubicBezTo>
                  <a:pt x="69359" y="929489"/>
                  <a:pt x="0" y="860130"/>
                  <a:pt x="0" y="774571"/>
                </a:cubicBezTo>
                <a:lnTo>
                  <a:pt x="0" y="15491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054" tIns="98714" rIns="152054" bIns="98714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530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5" name="Rectangle 2">
            <a:extLst>
              <a:ext uri="{FF2B5EF4-FFF2-40B4-BE49-F238E27FC236}">
                <a16:creationId xmlns:a16="http://schemas.microsoft.com/office/drawing/2014/main" id="{238E7EFB-69E2-4145-B297-32799BACB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Hospital Financing:</a:t>
            </a:r>
            <a:br>
              <a:rPr lang="en-US" altLang="en-US" dirty="0"/>
            </a:br>
            <a:r>
              <a:rPr lang="en-US" altLang="en-US" dirty="0"/>
              <a:t>Medicare vs. Medicare</a:t>
            </a:r>
            <a:r>
              <a:rPr lang="en-US" altLang="en-US" sz="4000" dirty="0"/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0463D18-3580-674A-8353-F10DFC5EE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721532"/>
              </p:ext>
            </p:extLst>
          </p:nvPr>
        </p:nvGraphicFramePr>
        <p:xfrm>
          <a:off x="838200" y="1720840"/>
          <a:ext cx="10515600" cy="403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D3869-DEA0-C745-A6B3-514865CAC8F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5495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Cystic Fibrosis Patients </a:t>
            </a:r>
            <a:br>
              <a:rPr lang="en-US"/>
            </a:br>
            <a:r>
              <a:rPr lang="en-US"/>
              <a:t>Live Longer in Canada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Ann Int Med 2017;166:537</a:t>
            </a:r>
          </a:p>
          <a:p>
            <a:r>
              <a:rPr lang="en-US"/>
              <a:t>Note: Hazard Ratios are adjusted for multiple genetic and clinical characteristics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665141"/>
            <a:ext cx="25994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Hazard Ratio </a:t>
            </a:r>
          </a:p>
          <a:p>
            <a:r>
              <a:rPr lang="en-US" sz="2400" dirty="0">
                <a:solidFill>
                  <a:schemeClr val="bg1"/>
                </a:solidFill>
              </a:rPr>
              <a:t>for death.</a:t>
            </a:r>
          </a:p>
          <a:p>
            <a:r>
              <a:rPr lang="en-US" sz="2400" dirty="0">
                <a:solidFill>
                  <a:schemeClr val="bg1"/>
                </a:solidFill>
              </a:rPr>
              <a:t>USA vs Canadian</a:t>
            </a:r>
          </a:p>
          <a:p>
            <a:r>
              <a:rPr lang="en-US" sz="2400" dirty="0">
                <a:solidFill>
                  <a:schemeClr val="bg1"/>
                </a:solidFill>
              </a:rPr>
              <a:t>CF patients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(Canada = 1.0)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01675671"/>
              </p:ext>
            </p:extLst>
          </p:nvPr>
        </p:nvGraphicFramePr>
        <p:xfrm>
          <a:off x="2765502" y="1690689"/>
          <a:ext cx="8755938" cy="414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>
            <a:cxnSpLocks/>
          </p:cNvCxnSpPr>
          <p:nvPr/>
        </p:nvCxnSpPr>
        <p:spPr>
          <a:xfrm>
            <a:off x="3543007" y="4212289"/>
            <a:ext cx="781079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Callout 10"/>
          <p:cNvSpPr/>
          <p:nvPr/>
        </p:nvSpPr>
        <p:spPr>
          <a:xfrm>
            <a:off x="8781668" y="240655"/>
            <a:ext cx="3223647" cy="2530740"/>
          </a:xfrm>
          <a:prstGeom prst="downArrowCallout">
            <a:avLst>
              <a:gd name="adj1" fmla="val 14015"/>
              <a:gd name="adj2" fmla="val 15114"/>
              <a:gd name="adj3" fmla="val 25000"/>
              <a:gd name="adj4" fmla="val 49049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Uninsured in USA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die youngest</a:t>
            </a:r>
            <a:endParaRPr lang="en-US" sz="2800" b="1" i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372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45592767"/>
              </p:ext>
            </p:extLst>
          </p:nvPr>
        </p:nvGraphicFramePr>
        <p:xfrm>
          <a:off x="-1" y="1307939"/>
          <a:ext cx="11864051" cy="470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Mortality, USA and Canada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Statistics Canada, Canadian Institute for Healtb Information, Natl Ctr for Health 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58005"/>
            <a:ext cx="207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Deaths per 1,000 Live Births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6CF2C-C013-E642-A37C-18F375171D47}"/>
              </a:ext>
            </a:extLst>
          </p:cNvPr>
          <p:cNvSpPr txBox="1"/>
          <p:nvPr/>
        </p:nvSpPr>
        <p:spPr>
          <a:xfrm>
            <a:off x="10578269" y="4253346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/>
              <a:t>USA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61FF4-660D-F443-8215-253B95932E89}"/>
              </a:ext>
            </a:extLst>
          </p:cNvPr>
          <p:cNvSpPr txBox="1"/>
          <p:nvPr/>
        </p:nvSpPr>
        <p:spPr>
          <a:xfrm>
            <a:off x="10036454" y="4988639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/>
              <a:t>Canada</a:t>
            </a:r>
          </a:p>
        </p:txBody>
      </p:sp>
      <p:sp>
        <p:nvSpPr>
          <p:cNvPr id="8" name="Up Arrow Callout 7">
            <a:extLst>
              <a:ext uri="{FF2B5EF4-FFF2-40B4-BE49-F238E27FC236}">
                <a16:creationId xmlns:a16="http://schemas.microsoft.com/office/drawing/2014/main" id="{8BBD4206-0075-A345-B838-39FAE884B9DB}"/>
              </a:ext>
            </a:extLst>
          </p:cNvPr>
          <p:cNvSpPr/>
          <p:nvPr/>
        </p:nvSpPr>
        <p:spPr>
          <a:xfrm>
            <a:off x="2535381" y="2751784"/>
            <a:ext cx="2071869" cy="2203873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First province implements NHP</a:t>
            </a:r>
          </a:p>
        </p:txBody>
      </p:sp>
    </p:spTree>
    <p:extLst>
      <p:ext uri="{BB962C8B-B14F-4D97-AF65-F5344CB8AC3E}">
        <p14:creationId xmlns:p14="http://schemas.microsoft.com/office/powerpoint/2010/main" val="3684912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A27B-2CFE-FD4B-BB21-37D3AE26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Infant Deaths by Income, Canada 2011</a:t>
            </a:r>
            <a:br>
              <a:rPr lang="en-US" dirty="0"/>
            </a:br>
            <a:r>
              <a:rPr lang="en-US" sz="2800" dirty="0"/>
              <a:t>Even poor Canadians do as well as average Americans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2A6E7-D599-6149-842C-311EACB88DF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CDC and </a:t>
            </a:r>
            <a:r>
              <a:rPr lang="en-US" dirty="0" err="1"/>
              <a:t>StatCan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6A67C-C76F-2845-914B-B6C5DEC0A2FA}"/>
              </a:ext>
            </a:extLst>
          </p:cNvPr>
          <p:cNvSpPr txBox="1"/>
          <p:nvPr/>
        </p:nvSpPr>
        <p:spPr>
          <a:xfrm>
            <a:off x="2" y="2466109"/>
            <a:ext cx="184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Infant mortality per 1,000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4972A-D02A-284F-8F58-0891F5DF5E8F}"/>
              </a:ext>
            </a:extLst>
          </p:cNvPr>
          <p:cNvSpPr txBox="1"/>
          <p:nvPr/>
        </p:nvSpPr>
        <p:spPr>
          <a:xfrm>
            <a:off x="4327236" y="5559693"/>
            <a:ext cx="473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Income quintiles, Canada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B06F9C-8B94-FC4E-A0D2-D3B9CECB9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66345"/>
              </p:ext>
            </p:extLst>
          </p:nvPr>
        </p:nvGraphicFramePr>
        <p:xfrm>
          <a:off x="1510145" y="1496291"/>
          <a:ext cx="10404764" cy="421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864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Life Expectancy Falling for Lower-Income Americans, Rising for All Canadians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Growing Gap in Life Expectancy by Income. NAS; Rich man Poor Man, CD Howe Institute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is non-weighted average of male and female figures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are for Canadians turning 50 in 2000 vs 1970, and for Americans turning 50 in 2010 vs 1980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31275378"/>
              </p:ext>
            </p:extLst>
          </p:nvPr>
        </p:nvGraphicFramePr>
        <p:xfrm>
          <a:off x="108488" y="1690688"/>
          <a:ext cx="11768552" cy="432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08589" y="3546399"/>
            <a:ext cx="286068" cy="1827847"/>
            <a:chOff x="9514582" y="-1211580"/>
            <a:chExt cx="286068" cy="1827847"/>
          </a:xfrm>
        </p:grpSpPr>
        <p:sp>
          <p:nvSpPr>
            <p:cNvPr id="4" name="Rectangle 3"/>
            <p:cNvSpPr/>
            <p:nvPr/>
          </p:nvSpPr>
          <p:spPr>
            <a:xfrm>
              <a:off x="9514582" y="-1211580"/>
              <a:ext cx="286068" cy="28606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514582" y="330199"/>
              <a:ext cx="286068" cy="28606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514582" y="-826135"/>
              <a:ext cx="286068" cy="28606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14582" y="-440690"/>
              <a:ext cx="286068" cy="28606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514582" y="-55245"/>
              <a:ext cx="286068" cy="28606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865714"/>
            <a:ext cx="2286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Change in life expectancy at age 50 over past 3 decades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5B3388-B29D-DC4D-9052-D275384FBBFF}"/>
              </a:ext>
            </a:extLst>
          </p:cNvPr>
          <p:cNvCxnSpPr>
            <a:cxnSpLocks/>
          </p:cNvCxnSpPr>
          <p:nvPr/>
        </p:nvCxnSpPr>
        <p:spPr>
          <a:xfrm>
            <a:off x="2889504" y="4133088"/>
            <a:ext cx="875995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4685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Costs as a % of GDP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Statistics Canada, Canadian Inst. for Health Inf., and NCHS/Commerce Dept.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46673926"/>
              </p:ext>
            </p:extLst>
          </p:nvPr>
        </p:nvGraphicFramePr>
        <p:xfrm>
          <a:off x="1721922" y="1280160"/>
          <a:ext cx="10056790" cy="470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8539480" y="1804534"/>
            <a:ext cx="914400" cy="483544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a typeface="Franklin Gothic Medium" charset="0"/>
                <a:cs typeface="Franklin Gothic Medium" charset="0"/>
              </a:rPr>
              <a:t>USA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71414" y="4129741"/>
            <a:ext cx="1776266" cy="48354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Franklin Gothic Medium" charset="0"/>
                <a:cs typeface="Franklin Gothic Medium" charset="0"/>
              </a:rPr>
              <a:t>Canada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Franklin Gothic Medium" charset="0"/>
              <a:cs typeface="Franklin Gothic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833" y="2173277"/>
            <a:ext cx="1802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Franklin Gothic Book"/>
              </a:rPr>
              <a:t>Health costs </a:t>
            </a:r>
          </a:p>
          <a:p>
            <a:r>
              <a:rPr lang="en-US" sz="2400" b="1" dirty="0">
                <a:solidFill>
                  <a:schemeClr val="bg1"/>
                </a:solidFill>
                <a:cs typeface="Franklin Gothic Book"/>
              </a:rPr>
              <a:t>% of GDP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1748785" y="1819738"/>
            <a:ext cx="2483319" cy="3269498"/>
          </a:xfrm>
          <a:prstGeom prst="downArrowCallout">
            <a:avLst>
              <a:gd name="adj1" fmla="val 16473"/>
              <a:gd name="adj2" fmla="val 18411"/>
              <a:gd name="adj3" fmla="val 21512"/>
              <a:gd name="adj4" fmla="val 29414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Canada’s NHP Enacted</a:t>
            </a:r>
            <a:endParaRPr lang="en-US" sz="2800"/>
          </a:p>
        </p:txBody>
      </p:sp>
      <p:sp>
        <p:nvSpPr>
          <p:cNvPr id="4" name="Down Arrow Callout 3"/>
          <p:cNvSpPr/>
          <p:nvPr/>
        </p:nvSpPr>
        <p:spPr>
          <a:xfrm>
            <a:off x="3012707" y="2983345"/>
            <a:ext cx="2483319" cy="1711835"/>
          </a:xfrm>
          <a:prstGeom prst="downArrowCallout">
            <a:avLst>
              <a:gd name="adj1" fmla="val 16473"/>
              <a:gd name="adj2" fmla="val 18411"/>
              <a:gd name="adj3" fmla="val 21512"/>
              <a:gd name="adj4" fmla="val 57699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NHP </a:t>
            </a:r>
            <a:r>
              <a:rPr lang="en-US" sz="2800"/>
              <a:t>Fully Implemented</a:t>
            </a:r>
          </a:p>
        </p:txBody>
      </p:sp>
    </p:spTree>
    <p:extLst>
      <p:ext uri="{BB962C8B-B14F-4D97-AF65-F5344CB8AC3E}">
        <p14:creationId xmlns:p14="http://schemas.microsoft.com/office/powerpoint/2010/main" val="3901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Higher Medication Co-Pays =</a:t>
            </a:r>
            <a:br>
              <a:rPr lang="en-US" dirty="0"/>
            </a:br>
            <a:r>
              <a:rPr lang="en-US" dirty="0"/>
              <a:t>Worse Pediatric Asthma Outcomes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Children age 5-18</a:t>
            </a:r>
          </a:p>
          <a:p>
            <a:r>
              <a:rPr lang="en-US" dirty="0"/>
              <a:t>Source: JAMA 2012;307:1284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838199" y="1560347"/>
          <a:ext cx="11061879" cy="449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137437" y="2785431"/>
            <a:ext cx="274110" cy="27411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7438" y="3823842"/>
            <a:ext cx="274110" cy="27411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252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Billing and Administration</a:t>
            </a:r>
            <a:br>
              <a:rPr lang="en-US" dirty="0"/>
            </a:br>
            <a:r>
              <a:rPr lang="en-US" sz="2400" dirty="0"/>
              <a:t>USA and Canada,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Woolhandler</a:t>
            </a:r>
            <a:r>
              <a:rPr lang="en-US" dirty="0"/>
              <a:t> et al. NEJM 2003;349:768 (updated); </a:t>
            </a:r>
            <a:r>
              <a:rPr lang="en-US" dirty="0" err="1"/>
              <a:t>Himmelstein</a:t>
            </a:r>
            <a:r>
              <a:rPr lang="en-US" dirty="0"/>
              <a:t> et al, Health </a:t>
            </a:r>
            <a:r>
              <a:rPr lang="en-US" dirty="0" err="1"/>
              <a:t>Aff</a:t>
            </a:r>
            <a:r>
              <a:rPr lang="en-US" dirty="0"/>
              <a:t> 9/2014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04376"/>
            <a:ext cx="226696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 per Capita </a:t>
            </a:r>
          </a:p>
          <a:p>
            <a:r>
              <a:rPr lang="en-US" sz="2400" dirty="0">
                <a:solidFill>
                  <a:schemeClr val="bg1"/>
                </a:solidFill>
              </a:rPr>
              <a:t>(PPP Adjusted)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99027224"/>
              </p:ext>
            </p:extLst>
          </p:nvPr>
        </p:nvGraphicFramePr>
        <p:xfrm>
          <a:off x="2621280" y="1690689"/>
          <a:ext cx="8006080" cy="432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24934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9320" cy="1325563"/>
          </a:xfrm>
        </p:spPr>
        <p:txBody>
          <a:bodyPr/>
          <a:lstStyle/>
          <a:p>
            <a:r>
              <a:rPr lang="en-US" dirty="0"/>
              <a:t>Physicians’ Billing and Office Expenses</a:t>
            </a:r>
            <a:br>
              <a:rPr lang="en-US" dirty="0"/>
            </a:br>
            <a:r>
              <a:rPr lang="en-US" sz="2400" dirty="0"/>
              <a:t>United States and Canada,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Woolhandler</a:t>
            </a:r>
            <a:r>
              <a:rPr lang="en-US" dirty="0"/>
              <a:t>/Campbell/</a:t>
            </a:r>
            <a:r>
              <a:rPr lang="en-US" dirty="0" err="1"/>
              <a:t>Himmelstein</a:t>
            </a:r>
            <a:r>
              <a:rPr lang="en-US" dirty="0"/>
              <a:t> NEJM 2003;349:768 (updated)</a:t>
            </a:r>
          </a:p>
          <a:p>
            <a:r>
              <a:rPr lang="en-US" dirty="0"/>
              <a:t>Note: Excludes dentists and other non-physician, office-based practitioners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33163591"/>
              </p:ext>
            </p:extLst>
          </p:nvPr>
        </p:nvGraphicFramePr>
        <p:xfrm>
          <a:off x="2479040" y="1534161"/>
          <a:ext cx="8382000" cy="447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733" y="2668015"/>
            <a:ext cx="226696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 per Capita</a:t>
            </a:r>
          </a:p>
          <a:p>
            <a:r>
              <a:rPr lang="en-US" sz="2400" dirty="0">
                <a:solidFill>
                  <a:schemeClr val="bg1"/>
                </a:solidFill>
              </a:rPr>
              <a:t>(PPP Adjusted)</a:t>
            </a:r>
          </a:p>
        </p:txBody>
      </p:sp>
    </p:spTree>
    <p:extLst>
      <p:ext uri="{BB962C8B-B14F-4D97-AF65-F5344CB8AC3E}">
        <p14:creationId xmlns:p14="http://schemas.microsoft.com/office/powerpoint/2010/main" val="25069018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7080" cy="1325563"/>
          </a:xfrm>
        </p:spPr>
        <p:txBody>
          <a:bodyPr/>
          <a:lstStyle/>
          <a:p>
            <a:r>
              <a:rPr lang="en-US" dirty="0"/>
              <a:t>Overall Administrative Costs per Capita</a:t>
            </a:r>
            <a:br>
              <a:rPr lang="en-US" dirty="0"/>
            </a:br>
            <a:r>
              <a:rPr lang="en-US" sz="2400" dirty="0"/>
              <a:t>United States and Canada,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Woolhandler</a:t>
            </a:r>
            <a:r>
              <a:rPr lang="en-US" dirty="0"/>
              <a:t> et al. NEJM 2003;349:768 (updated); </a:t>
            </a:r>
            <a:r>
              <a:rPr lang="en-US" dirty="0" err="1"/>
              <a:t>Himmelstein</a:t>
            </a:r>
            <a:r>
              <a:rPr lang="en-US" dirty="0"/>
              <a:t> et al. Health </a:t>
            </a:r>
            <a:r>
              <a:rPr lang="en-US" dirty="0" err="1"/>
              <a:t>Aff</a:t>
            </a:r>
            <a:r>
              <a:rPr lang="en-US" dirty="0"/>
              <a:t> 9/2014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93351985"/>
              </p:ext>
            </p:extLst>
          </p:nvPr>
        </p:nvGraphicFramePr>
        <p:xfrm>
          <a:off x="2199640" y="1381760"/>
          <a:ext cx="7792720" cy="463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754447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0920" cy="1325563"/>
          </a:xfrm>
        </p:spPr>
        <p:txBody>
          <a:bodyPr/>
          <a:lstStyle/>
          <a:p>
            <a:r>
              <a:rPr lang="en-US" dirty="0"/>
              <a:t>Difference in Health Spending per Capita</a:t>
            </a:r>
            <a:br>
              <a:rPr lang="en-US" dirty="0"/>
            </a:br>
            <a:r>
              <a:rPr lang="en-US" sz="2400" dirty="0"/>
              <a:t>USA and Canada,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Woolhandler</a:t>
            </a:r>
            <a:r>
              <a:rPr lang="en-US" dirty="0"/>
              <a:t>/</a:t>
            </a:r>
            <a:r>
              <a:rPr lang="en-US" dirty="0" err="1"/>
              <a:t>Himmelstein</a:t>
            </a:r>
            <a:r>
              <a:rPr lang="en-US" dirty="0"/>
              <a:t>/Campbell NEJM 2003;349:768 (updated)</a:t>
            </a:r>
          </a:p>
          <a:p>
            <a:r>
              <a:rPr lang="en-US" dirty="0"/>
              <a:t>NCHS; CIHI; PPP adj.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53061723"/>
              </p:ext>
            </p:extLst>
          </p:nvPr>
        </p:nvGraphicFramePr>
        <p:xfrm>
          <a:off x="2570480" y="1690688"/>
          <a:ext cx="7051040" cy="44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16696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16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Few Canadian Physicians Emigrate Today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negative number indicates that more physicians returned from abroad then moved abroad</a:t>
            </a:r>
          </a:p>
          <a:p>
            <a:r>
              <a:rPr lang="en-US" dirty="0"/>
              <a:t>Source: Canadian Institute for Health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521" y="1959443"/>
            <a:ext cx="2737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Net loss </a:t>
            </a:r>
          </a:p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(number moving abroad – </a:t>
            </a:r>
          </a:p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number returning)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082707" y="1300480"/>
          <a:ext cx="8580973" cy="471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218935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/>
              <a:t>Canadian Physicians’ Incomes </a:t>
            </a:r>
            <a:br>
              <a:rPr lang="en-US" dirty="0"/>
            </a:br>
            <a:r>
              <a:rPr lang="en-US" sz="2400" dirty="0"/>
              <a:t>Average Clinical Payments per Physician, 2015-2016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Canadian Institute for Health Information</a:t>
            </a:r>
          </a:p>
          <a:p>
            <a:r>
              <a:rPr lang="en-US" dirty="0"/>
              <a:t>Figures are in Canadian $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55040" y="1657772"/>
          <a:ext cx="5053523" cy="410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Specialty</a:t>
                      </a:r>
                    </a:p>
                  </a:txBody>
                  <a:tcPr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Income</a:t>
                      </a:r>
                    </a:p>
                  </a:txBody>
                  <a:tcPr anchor="b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Family Medicine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$275,000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Internal Med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$389,000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Pediatrics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$294,000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Psychiatry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$266,000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Dermatology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$378,000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34266" y="1653593"/>
          <a:ext cx="5480214" cy="41071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7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Specialty</a:t>
                      </a:r>
                    </a:p>
                  </a:txBody>
                  <a:tcPr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  <a:cs typeface="Franklin Gothic Medium"/>
                        </a:rPr>
                        <a:t>Income</a:t>
                      </a:r>
                    </a:p>
                  </a:txBody>
                  <a:tcPr anchor="b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OB-GYN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$398,000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General Surgery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$435,000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Thoracic Surgery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$569,000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Ophthalmology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$714,000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Avg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 All Canada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cs typeface="Franklin Gothic Book"/>
                        </a:rPr>
                        <a:t>$339,000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10741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6E4D9-C07C-F34E-9245-6DE92216A92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algn="r"/>
            <a:r>
              <a:rPr lang="en-US" altLang="en-US" dirty="0">
                <a:latin typeface="Arial" panose="020B0604020202020204" pitchFamily="34" charset="0"/>
              </a:rPr>
              <a:t>Source: Modern Healthcare 4/9/18</a:t>
            </a:r>
          </a:p>
        </p:txBody>
      </p:sp>
      <p:pic>
        <p:nvPicPr>
          <p:cNvPr id="493571" name="Picture 4" descr="Picture1_0001">
            <a:extLst>
              <a:ext uri="{FF2B5EF4-FFF2-40B4-BE49-F238E27FC236}">
                <a16:creationId xmlns:a16="http://schemas.microsoft.com/office/drawing/2014/main" id="{50C3E6E9-33ED-CD4F-AF2C-EC5148760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623" y="358392"/>
            <a:ext cx="4477019" cy="61412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3AEF0F-BFC9-E44D-9382-AF19CB38594A}"/>
              </a:ext>
            </a:extLst>
          </p:cNvPr>
          <p:cNvSpPr txBox="1"/>
          <p:nvPr/>
        </p:nvSpPr>
        <p:spPr>
          <a:xfrm>
            <a:off x="3890569" y="851981"/>
            <a:ext cx="7951808" cy="280076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“It’s not a big hassle. I can focus on patient issues, not administrative issues.”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Dr. Trina Larsen Soles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President of Doctors of BC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Represents physicians in British Columbia</a:t>
            </a:r>
          </a:p>
        </p:txBody>
      </p:sp>
    </p:spTree>
    <p:extLst>
      <p:ext uri="{BB962C8B-B14F-4D97-AF65-F5344CB8AC3E}">
        <p14:creationId xmlns:p14="http://schemas.microsoft.com/office/powerpoint/2010/main" val="301835697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A3B62-853D-A34F-A4BE-1E5DA669DF5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Source: Modern Healthcare 4/9/18</a:t>
            </a:r>
          </a:p>
        </p:txBody>
      </p:sp>
      <p:pic>
        <p:nvPicPr>
          <p:cNvPr id="494595" name="Picture 4" descr="Picture2">
            <a:extLst>
              <a:ext uri="{FF2B5EF4-FFF2-40B4-BE49-F238E27FC236}">
                <a16:creationId xmlns:a16="http://schemas.microsoft.com/office/drawing/2014/main" id="{BDCEB250-1E1F-6949-955E-642EFDDC3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4956" y="208343"/>
            <a:ext cx="3900669" cy="55631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28D79-F1E4-5544-9BC3-AE688F725D9E}"/>
              </a:ext>
            </a:extLst>
          </p:cNvPr>
          <p:cNvSpPr txBox="1"/>
          <p:nvPr/>
        </p:nvSpPr>
        <p:spPr>
          <a:xfrm>
            <a:off x="419099" y="1589520"/>
            <a:ext cx="7951808" cy="280076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“It’s an incredible bureaucratic mess to get anything done for patients.”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Dr. John Cullen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President-Elect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American Academy of Family Physicians</a:t>
            </a:r>
          </a:p>
        </p:txBody>
      </p:sp>
    </p:spTree>
    <p:extLst>
      <p:ext uri="{BB962C8B-B14F-4D97-AF65-F5344CB8AC3E}">
        <p14:creationId xmlns:p14="http://schemas.microsoft.com/office/powerpoint/2010/main" val="407768191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Wide Support for Medicare-for-All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Reuters/Ipsos 8/23/2018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7093" y="1660948"/>
            <a:ext cx="5486400" cy="4312569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/>
              <a:t>Democrats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77941341"/>
              </p:ext>
            </p:extLst>
          </p:nvPr>
        </p:nvGraphicFramePr>
        <p:xfrm>
          <a:off x="976" y="2204618"/>
          <a:ext cx="4829692" cy="379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6369483" y="1660948"/>
            <a:ext cx="5486400" cy="43125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b="1"/>
              <a:t>Republicans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62661712"/>
              </p:ext>
            </p:extLst>
          </p:nvPr>
        </p:nvGraphicFramePr>
        <p:xfrm>
          <a:off x="7362308" y="2196211"/>
          <a:ext cx="4829692" cy="379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72F57FB-5D71-BE43-8AEA-DF08196CC3E5}"/>
              </a:ext>
            </a:extLst>
          </p:cNvPr>
          <p:cNvSpPr/>
          <p:nvPr/>
        </p:nvSpPr>
        <p:spPr>
          <a:xfrm>
            <a:off x="4196442" y="1733924"/>
            <a:ext cx="3799116" cy="14447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“Do you support or oppose a policy of </a:t>
            </a:r>
            <a:r>
              <a:rPr lang="en-US" sz="2800" b="1" dirty="0">
                <a:solidFill>
                  <a:schemeClr val="tx1"/>
                </a:solidFill>
              </a:rPr>
              <a:t>Medicare for All</a:t>
            </a:r>
            <a:r>
              <a:rPr lang="en-US" sz="2800" dirty="0">
                <a:solidFill>
                  <a:schemeClr val="tx1"/>
                </a:solidFill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15228758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F535-BB2B-CC40-98AD-4F3D9D30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Support for Single Payer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2F176-D248-9A41-A27C-9E8E87C71F1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Kaiser Foundation,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48226-2BBB-9843-BCF7-68BFEF401D42}"/>
              </a:ext>
            </a:extLst>
          </p:cNvPr>
          <p:cNvSpPr txBox="1"/>
          <p:nvPr/>
        </p:nvSpPr>
        <p:spPr>
          <a:xfrm>
            <a:off x="108858" y="1880862"/>
            <a:ext cx="3222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Percent favoring “a national health plan in which </a:t>
            </a:r>
            <a:r>
              <a:rPr lang="en-US" sz="2400" b="1" dirty="0">
                <a:solidFill>
                  <a:schemeClr val="bg1"/>
                </a:solidFill>
              </a:rPr>
              <a:t>all would get insurance from a single government plan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7CBA31-7520-F14C-B911-26967CEF8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141252"/>
              </p:ext>
            </p:extLst>
          </p:nvPr>
        </p:nvGraphicFramePr>
        <p:xfrm>
          <a:off x="3211286" y="1447800"/>
          <a:ext cx="8142514" cy="456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999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2">
            <a:extLst>
              <a:ext uri="{FF2B5EF4-FFF2-40B4-BE49-F238E27FC236}">
                <a16:creationId xmlns:a16="http://schemas.microsoft.com/office/drawing/2014/main" id="{774FFC01-45FB-AE41-812D-517C4A89C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Prisoners Face Copays for Care</a:t>
            </a:r>
          </a:p>
        </p:txBody>
      </p:sp>
      <p:sp>
        <p:nvSpPr>
          <p:cNvPr id="317443" name="Text Box 4">
            <a:extLst>
              <a:ext uri="{FF2B5EF4-FFF2-40B4-BE49-F238E27FC236}">
                <a16:creationId xmlns:a16="http://schemas.microsoft.com/office/drawing/2014/main" id="{9E9CCFCB-4B46-3540-9145-27049E947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95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Garamond" panose="02020404030301010803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4EBFBC8-5A3A-9F46-A67B-07DE5519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24679"/>
            <a:ext cx="10515600" cy="182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/>
              <a:t>42 states and federal prison system charge copays for a visit.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/>
              <a:t>Average copay = $3.47/visit.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BFA33-4AA4-BA4E-B010-E28C90EDC79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The Marshall Project. May 30, 2018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B7EA257-7A27-6249-B916-0A2ECD209283}"/>
              </a:ext>
            </a:extLst>
          </p:cNvPr>
          <p:cNvSpPr/>
          <p:nvPr/>
        </p:nvSpPr>
        <p:spPr>
          <a:xfrm>
            <a:off x="3004820" y="3091658"/>
            <a:ext cx="8503920" cy="1587499"/>
          </a:xfrm>
          <a:custGeom>
            <a:avLst/>
            <a:gdLst>
              <a:gd name="connsiteX0" fmla="*/ 242901 w 1457376"/>
              <a:gd name="connsiteY0" fmla="*/ 0 h 6581103"/>
              <a:gd name="connsiteX1" fmla="*/ 1214475 w 1457376"/>
              <a:gd name="connsiteY1" fmla="*/ 0 h 6581103"/>
              <a:gd name="connsiteX2" fmla="*/ 1457376 w 1457376"/>
              <a:gd name="connsiteY2" fmla="*/ 242901 h 6581103"/>
              <a:gd name="connsiteX3" fmla="*/ 1457376 w 1457376"/>
              <a:gd name="connsiteY3" fmla="*/ 6581103 h 6581103"/>
              <a:gd name="connsiteX4" fmla="*/ 1457376 w 1457376"/>
              <a:gd name="connsiteY4" fmla="*/ 6581103 h 6581103"/>
              <a:gd name="connsiteX5" fmla="*/ 0 w 1457376"/>
              <a:gd name="connsiteY5" fmla="*/ 6581103 h 6581103"/>
              <a:gd name="connsiteX6" fmla="*/ 0 w 1457376"/>
              <a:gd name="connsiteY6" fmla="*/ 6581103 h 6581103"/>
              <a:gd name="connsiteX7" fmla="*/ 0 w 1457376"/>
              <a:gd name="connsiteY7" fmla="*/ 242901 h 6581103"/>
              <a:gd name="connsiteX8" fmla="*/ 242901 w 1457376"/>
              <a:gd name="connsiteY8" fmla="*/ 0 h 65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7376" h="6581103">
                <a:moveTo>
                  <a:pt x="1457376" y="1096875"/>
                </a:moveTo>
                <a:lnTo>
                  <a:pt x="1457376" y="5484228"/>
                </a:lnTo>
                <a:cubicBezTo>
                  <a:pt x="1457376" y="6090016"/>
                  <a:pt x="1433293" y="6581101"/>
                  <a:pt x="1403586" y="6581101"/>
                </a:cubicBezTo>
                <a:lnTo>
                  <a:pt x="0" y="6581101"/>
                </a:lnTo>
                <a:lnTo>
                  <a:pt x="0" y="6581101"/>
                </a:lnTo>
                <a:lnTo>
                  <a:pt x="0" y="2"/>
                </a:lnTo>
                <a:lnTo>
                  <a:pt x="0" y="2"/>
                </a:lnTo>
                <a:lnTo>
                  <a:pt x="1403586" y="2"/>
                </a:lnTo>
                <a:cubicBezTo>
                  <a:pt x="1433293" y="2"/>
                  <a:pt x="1457376" y="491087"/>
                  <a:pt x="1457376" y="109687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94968" rIns="318793" bIns="194969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800" kern="1200" dirty="0"/>
              <a:t>Prisoners earn 5 cents per hour 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800" kern="1200" dirty="0"/>
              <a:t>$4 copay per visit = 80 hours of work income 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800" kern="1200" dirty="0"/>
              <a:t>Copay is </a:t>
            </a:r>
            <a:r>
              <a:rPr lang="en-US" sz="2800" b="1" kern="1200" dirty="0">
                <a:solidFill>
                  <a:schemeClr val="accent2"/>
                </a:solidFill>
              </a:rPr>
              <a:t>equivalent of </a:t>
            </a:r>
            <a:r>
              <a:rPr lang="en-US" sz="3200" b="1" kern="1200" dirty="0">
                <a:solidFill>
                  <a:schemeClr val="accent2"/>
                </a:solidFill>
              </a:rPr>
              <a:t>$580 </a:t>
            </a:r>
            <a:r>
              <a:rPr lang="en-US" sz="2800" kern="1200" dirty="0"/>
              <a:t>at minimum wage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FD85236-6C16-E54C-BD91-22FAA6876061}"/>
              </a:ext>
            </a:extLst>
          </p:cNvPr>
          <p:cNvSpPr/>
          <p:nvPr/>
        </p:nvSpPr>
        <p:spPr>
          <a:xfrm>
            <a:off x="683260" y="2887632"/>
            <a:ext cx="2453640" cy="2047938"/>
          </a:xfrm>
          <a:custGeom>
            <a:avLst/>
            <a:gdLst>
              <a:gd name="connsiteX0" fmla="*/ 0 w 2897120"/>
              <a:gd name="connsiteY0" fmla="*/ 303626 h 1821720"/>
              <a:gd name="connsiteX1" fmla="*/ 303626 w 2897120"/>
              <a:gd name="connsiteY1" fmla="*/ 0 h 1821720"/>
              <a:gd name="connsiteX2" fmla="*/ 2593494 w 2897120"/>
              <a:gd name="connsiteY2" fmla="*/ 0 h 1821720"/>
              <a:gd name="connsiteX3" fmla="*/ 2897120 w 2897120"/>
              <a:gd name="connsiteY3" fmla="*/ 303626 h 1821720"/>
              <a:gd name="connsiteX4" fmla="*/ 2897120 w 2897120"/>
              <a:gd name="connsiteY4" fmla="*/ 1518094 h 1821720"/>
              <a:gd name="connsiteX5" fmla="*/ 2593494 w 2897120"/>
              <a:gd name="connsiteY5" fmla="*/ 1821720 h 1821720"/>
              <a:gd name="connsiteX6" fmla="*/ 303626 w 2897120"/>
              <a:gd name="connsiteY6" fmla="*/ 1821720 h 1821720"/>
              <a:gd name="connsiteX7" fmla="*/ 0 w 2897120"/>
              <a:gd name="connsiteY7" fmla="*/ 1518094 h 1821720"/>
              <a:gd name="connsiteX8" fmla="*/ 0 w 2897120"/>
              <a:gd name="connsiteY8" fmla="*/ 303626 h 182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7120" h="1821720">
                <a:moveTo>
                  <a:pt x="0" y="303626"/>
                </a:moveTo>
                <a:cubicBezTo>
                  <a:pt x="0" y="135938"/>
                  <a:pt x="135938" y="0"/>
                  <a:pt x="303626" y="0"/>
                </a:cubicBezTo>
                <a:lnTo>
                  <a:pt x="2593494" y="0"/>
                </a:lnTo>
                <a:cubicBezTo>
                  <a:pt x="2761182" y="0"/>
                  <a:pt x="2897120" y="135938"/>
                  <a:pt x="2897120" y="303626"/>
                </a:cubicBezTo>
                <a:lnTo>
                  <a:pt x="2897120" y="1518094"/>
                </a:lnTo>
                <a:cubicBezTo>
                  <a:pt x="2897120" y="1685782"/>
                  <a:pt x="2761182" y="1821720"/>
                  <a:pt x="2593494" y="1821720"/>
                </a:cubicBezTo>
                <a:lnTo>
                  <a:pt x="303626" y="1821720"/>
                </a:lnTo>
                <a:cubicBezTo>
                  <a:pt x="135938" y="1821720"/>
                  <a:pt x="0" y="1685782"/>
                  <a:pt x="0" y="1518094"/>
                </a:cubicBezTo>
                <a:lnTo>
                  <a:pt x="0" y="303626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849" tIns="149889" rIns="210849" bIns="149889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/>
              <a:t>Oklahoma example</a:t>
            </a:r>
          </a:p>
        </p:txBody>
      </p:sp>
    </p:spTree>
    <p:extLst>
      <p:ext uri="{BB962C8B-B14F-4D97-AF65-F5344CB8AC3E}">
        <p14:creationId xmlns:p14="http://schemas.microsoft.com/office/powerpoint/2010/main" val="103071048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Doctors Now Favor Single Payer</a:t>
            </a:r>
            <a:br>
              <a:rPr lang="en-US" dirty="0"/>
            </a:br>
            <a:r>
              <a:rPr lang="en-US" sz="2800" dirty="0"/>
              <a:t>Support Has Sharply Increased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Merritt Hawkins surveys of physicians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232" y="1660948"/>
            <a:ext cx="5486400" cy="4334187"/>
            <a:chOff x="1270431" y="1660948"/>
            <a:chExt cx="5486400" cy="4334187"/>
          </a:xfrm>
        </p:grpSpPr>
        <p:sp>
          <p:nvSpPr>
            <p:cNvPr id="12" name="Rectangle 11"/>
            <p:cNvSpPr/>
            <p:nvPr/>
          </p:nvSpPr>
          <p:spPr>
            <a:xfrm>
              <a:off x="1270431" y="1660948"/>
              <a:ext cx="5486400" cy="4312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b="1"/>
                <a:t>2008</a:t>
              </a:r>
            </a:p>
          </p:txBody>
        </p:sp>
        <p:graphicFrame>
          <p:nvGraphicFramePr>
            <p:cNvPr id="3" name="Chart 2"/>
            <p:cNvGraphicFramePr/>
            <p:nvPr>
              <p:extLst/>
            </p:nvPr>
          </p:nvGraphicFramePr>
          <p:xfrm>
            <a:off x="1598785" y="2204618"/>
            <a:ext cx="4829692" cy="3790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5997368" y="1660948"/>
            <a:ext cx="5486400" cy="4325780"/>
            <a:chOff x="6559567" y="1660948"/>
            <a:chExt cx="5486400" cy="4325780"/>
          </a:xfrm>
        </p:grpSpPr>
        <p:sp>
          <p:nvSpPr>
            <p:cNvPr id="13" name="Rectangle 12"/>
            <p:cNvSpPr/>
            <p:nvPr/>
          </p:nvSpPr>
          <p:spPr>
            <a:xfrm>
              <a:off x="6559567" y="1660948"/>
              <a:ext cx="5486400" cy="4312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b="1"/>
                <a:t>2017</a:t>
              </a:r>
            </a:p>
          </p:txBody>
        </p:sp>
        <p:graphicFrame>
          <p:nvGraphicFramePr>
            <p:cNvPr id="11" name="Chart 10"/>
            <p:cNvGraphicFramePr/>
            <p:nvPr>
              <p:extLst/>
            </p:nvPr>
          </p:nvGraphicFramePr>
          <p:xfrm>
            <a:off x="6887921" y="2196211"/>
            <a:ext cx="4829692" cy="3790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2267505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8000" dirty="0"/>
              <a:t>A National Health Program for the USA</a:t>
            </a:r>
          </a:p>
        </p:txBody>
      </p:sp>
    </p:spTree>
    <p:extLst>
      <p:ext uri="{BB962C8B-B14F-4D97-AF65-F5344CB8AC3E}">
        <p14:creationId xmlns:p14="http://schemas.microsoft.com/office/powerpoint/2010/main" val="262956155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Health Insurance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Proposal of the Physicians Working Group for Single Payer NHI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Gaffney et al AJPH June 2016 106:6 + Suppl.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JAMA 2003;290:798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1475995"/>
            <a:ext cx="1125906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Universal – covers everyone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Comprehensive – all needed care, no co-pays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Single, public payer – simplified reimbursement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No investor-owned HMOs, hospitals, etc.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Improved health planning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Franklin Gothic Book"/>
              </a:rPr>
              <a:t>Public accountability for quality and cost, but minimal bureaucracy</a:t>
            </a:r>
          </a:p>
        </p:txBody>
      </p:sp>
    </p:spTree>
    <p:extLst>
      <p:ext uri="{BB962C8B-B14F-4D97-AF65-F5344CB8AC3E}">
        <p14:creationId xmlns:p14="http://schemas.microsoft.com/office/powerpoint/2010/main" val="158909864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417865" y="1481924"/>
            <a:ext cx="4935935" cy="4352544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Recipients of Money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19799" y="194278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Hospital Operating Costs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19799" y="258481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Hospital Capital Costs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9799" y="322684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HMOs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19799" y="386887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Fee-for-Service Physicians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19799" y="451090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Home Care Agencies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19799" y="5152932"/>
            <a:ext cx="4419846" cy="557784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Long-Term Care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4571" y="1481924"/>
            <a:ext cx="4935935" cy="4352544"/>
          </a:xfrm>
          <a:prstGeom prst="rect">
            <a:avLst/>
          </a:prstGeom>
          <a:noFill/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Revenue Sources</a:t>
            </a:r>
          </a:p>
        </p:txBody>
      </p:sp>
      <p:sp>
        <p:nvSpPr>
          <p:cNvPr id="24" name="Isosceles Triangle 23"/>
          <p:cNvSpPr/>
          <p:nvPr/>
        </p:nvSpPr>
        <p:spPr>
          <a:xfrm rot="5400000">
            <a:off x="6479456" y="2077525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6479456" y="5290117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>
            <a:off x="6479456" y="4647597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 rot="5400000">
            <a:off x="6479456" y="4005079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5400000">
            <a:off x="6479456" y="3362561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5400000">
            <a:off x="6479456" y="2720043"/>
            <a:ext cx="460858" cy="293784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58024" y="1739936"/>
            <a:ext cx="1499617" cy="4133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NHP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Fund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56302" y="1942783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Medicare and Medicaid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856302" y="2744560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State / Local Governments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56302" y="3546337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Employers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856302" y="4348114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Private Insurance Revenues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56302" y="5149890"/>
            <a:ext cx="4325292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952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Franklin Gothic Book"/>
              </a:rPr>
              <a:t>New Taxes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for the NHP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NEJM 1989;320:102</a:t>
            </a:r>
          </a:p>
        </p:txBody>
      </p:sp>
    </p:spTree>
    <p:extLst>
      <p:ext uri="{BB962C8B-B14F-4D97-AF65-F5344CB8AC3E}">
        <p14:creationId xmlns:p14="http://schemas.microsoft.com/office/powerpoint/2010/main" val="17158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9" grpId="0" animBg="1"/>
      <p:bldP spid="28" grpId="0" animBg="1"/>
      <p:bldP spid="27" grpId="0" animBg="1"/>
      <p:bldP spid="26" grpId="0" animBg="1"/>
      <p:bldP spid="25" grpId="0" animBg="1"/>
      <p:bldP spid="15" grpId="0" animBg="1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Hospital Payment Under an NHP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NEJM 1989;320:102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672414" y="1450881"/>
          <a:ext cx="10847173" cy="428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8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AD9C22-BF94-4969-92B4-96D7B7938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FAD9C22-BF94-4969-92B4-96D7B7938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FFA576-037D-414A-8F6D-2C66E2A04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CAFFA576-037D-414A-8F6D-2C66E2A04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F59A00-6D4F-4E87-B4B2-56CE543F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5F59A00-6D4F-4E87-B4B2-56CE543F4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482606-6A7D-4754-8A52-0CC72205F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AC482606-6A7D-4754-8A52-0CC72205F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Three Options for Physician and Ambulatory Care Payment Under the NHP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Himmelstein and Woolhandler. NEJM 1989;320:102 </a:t>
            </a:r>
          </a:p>
        </p:txBody>
      </p:sp>
      <p:sp>
        <p:nvSpPr>
          <p:cNvPr id="13" name="Freeform 12"/>
          <p:cNvSpPr/>
          <p:nvPr/>
        </p:nvSpPr>
        <p:spPr>
          <a:xfrm>
            <a:off x="3535616" y="2597055"/>
            <a:ext cx="4691207" cy="3235334"/>
          </a:xfrm>
          <a:custGeom>
            <a:avLst/>
            <a:gdLst>
              <a:gd name="connsiteX0" fmla="*/ 0 w 4419895"/>
              <a:gd name="connsiteY0" fmla="*/ 0 h 3266550"/>
              <a:gd name="connsiteX1" fmla="*/ 4419895 w 4419895"/>
              <a:gd name="connsiteY1" fmla="*/ 0 h 3266550"/>
              <a:gd name="connsiteX2" fmla="*/ 4419895 w 4419895"/>
              <a:gd name="connsiteY2" fmla="*/ 3266550 h 3266550"/>
              <a:gd name="connsiteX3" fmla="*/ 0 w 4419895"/>
              <a:gd name="connsiteY3" fmla="*/ 3266550 h 3266550"/>
              <a:gd name="connsiteX4" fmla="*/ 0 w 4419895"/>
              <a:gd name="connsiteY4" fmla="*/ 0 h 326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895" h="3266550">
                <a:moveTo>
                  <a:pt x="0" y="0"/>
                </a:moveTo>
                <a:lnTo>
                  <a:pt x="4419895" y="0"/>
                </a:lnTo>
                <a:lnTo>
                  <a:pt x="4419895" y="3266550"/>
                </a:lnTo>
                <a:lnTo>
                  <a:pt x="0" y="32665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173038" lvl="1" indent="-173038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cs typeface="Franklin Gothic Book"/>
              </a:rPr>
              <a:t>Free disenrollment</a:t>
            </a:r>
          </a:p>
          <a:p>
            <a:pPr marL="173038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cs typeface="Franklin Gothic Book"/>
              </a:rPr>
              <a:t>No selective enrollment period</a:t>
            </a:r>
          </a:p>
          <a:p>
            <a:pPr marL="173038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cs typeface="Franklin Gothic Book"/>
              </a:rPr>
              <a:t>Capitation for operating costs, not capital purchases, profits or physician incentives</a:t>
            </a:r>
          </a:p>
          <a:p>
            <a:pPr marL="173038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cs typeface="Franklin Gothic Book"/>
              </a:rPr>
              <a:t>Inpatient care under hospital’s global budgets</a:t>
            </a:r>
          </a:p>
        </p:txBody>
      </p:sp>
      <p:sp>
        <p:nvSpPr>
          <p:cNvPr id="16" name="Freeform 15"/>
          <p:cNvSpPr/>
          <p:nvPr/>
        </p:nvSpPr>
        <p:spPr>
          <a:xfrm>
            <a:off x="8511872" y="2597056"/>
            <a:ext cx="3151796" cy="3235334"/>
          </a:xfrm>
          <a:custGeom>
            <a:avLst/>
            <a:gdLst>
              <a:gd name="connsiteX0" fmla="*/ 0 w 3024077"/>
              <a:gd name="connsiteY0" fmla="*/ 0 h 2608022"/>
              <a:gd name="connsiteX1" fmla="*/ 3024077 w 3024077"/>
              <a:gd name="connsiteY1" fmla="*/ 0 h 2608022"/>
              <a:gd name="connsiteX2" fmla="*/ 3024077 w 3024077"/>
              <a:gd name="connsiteY2" fmla="*/ 2608022 h 2608022"/>
              <a:gd name="connsiteX3" fmla="*/ 0 w 3024077"/>
              <a:gd name="connsiteY3" fmla="*/ 2608022 h 2608022"/>
              <a:gd name="connsiteX4" fmla="*/ 0 w 3024077"/>
              <a:gd name="connsiteY4" fmla="*/ 0 h 260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077" h="2608022">
                <a:moveTo>
                  <a:pt x="0" y="0"/>
                </a:moveTo>
                <a:lnTo>
                  <a:pt x="3024077" y="0"/>
                </a:lnTo>
                <a:lnTo>
                  <a:pt x="3024077" y="2608022"/>
                </a:lnTo>
                <a:lnTo>
                  <a:pt x="0" y="26080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39713" lvl="1" indent="-173038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Institutions with salaried physicians</a:t>
            </a:r>
          </a:p>
          <a:p>
            <a:pPr marL="520700" lvl="2" indent="-174625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Hospitals</a:t>
            </a:r>
          </a:p>
          <a:p>
            <a:pPr marL="520700" lvl="2" indent="-174625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Clinics</a:t>
            </a:r>
          </a:p>
          <a:p>
            <a:pPr marL="520700" lvl="2" indent="-174625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Home care agencies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3535616" y="1705183"/>
            <a:ext cx="4691207" cy="877379"/>
          </a:xfrm>
          <a:custGeom>
            <a:avLst/>
            <a:gdLst>
              <a:gd name="connsiteX0" fmla="*/ 0 w 4419895"/>
              <a:gd name="connsiteY0" fmla="*/ 0 h 1008000"/>
              <a:gd name="connsiteX1" fmla="*/ 4419895 w 4419895"/>
              <a:gd name="connsiteY1" fmla="*/ 0 h 1008000"/>
              <a:gd name="connsiteX2" fmla="*/ 4419895 w 4419895"/>
              <a:gd name="connsiteY2" fmla="*/ 1008000 h 1008000"/>
              <a:gd name="connsiteX3" fmla="*/ 0 w 4419895"/>
              <a:gd name="connsiteY3" fmla="*/ 1008000 h 1008000"/>
              <a:gd name="connsiteX4" fmla="*/ 0 w 4419895"/>
              <a:gd name="connsiteY4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895" h="1008000">
                <a:moveTo>
                  <a:pt x="0" y="0"/>
                </a:moveTo>
                <a:lnTo>
                  <a:pt x="4419895" y="0"/>
                </a:lnTo>
                <a:lnTo>
                  <a:pt x="4419895" y="1008000"/>
                </a:lnTo>
                <a:lnTo>
                  <a:pt x="0" y="100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spcBef>
                <a:spcPct val="0"/>
              </a:spcBef>
            </a:pPr>
            <a:r>
              <a:rPr lang="en-US" sz="2400" b="1" kern="1200" dirty="0">
                <a:latin typeface="+mn-lt"/>
              </a:rPr>
              <a:t>Capitation for Institutions</a:t>
            </a:r>
          </a:p>
          <a:p>
            <a:pPr lvl="0" algn="ctr" defTabSz="1066800">
              <a:spcBef>
                <a:spcPct val="0"/>
              </a:spcBef>
            </a:pPr>
            <a:r>
              <a:rPr lang="en-US" sz="2400" b="1" kern="1200" dirty="0">
                <a:latin typeface="+mn-lt"/>
              </a:rPr>
              <a:t>With Salaried Physicians</a:t>
            </a:r>
          </a:p>
        </p:txBody>
      </p:sp>
      <p:sp>
        <p:nvSpPr>
          <p:cNvPr id="15" name="Freeform 14"/>
          <p:cNvSpPr/>
          <p:nvPr/>
        </p:nvSpPr>
        <p:spPr>
          <a:xfrm>
            <a:off x="8511872" y="1705182"/>
            <a:ext cx="3151796" cy="877379"/>
          </a:xfrm>
          <a:custGeom>
            <a:avLst/>
            <a:gdLst>
              <a:gd name="connsiteX0" fmla="*/ 0 w 3024077"/>
              <a:gd name="connsiteY0" fmla="*/ 0 h 277351"/>
              <a:gd name="connsiteX1" fmla="*/ 3024077 w 3024077"/>
              <a:gd name="connsiteY1" fmla="*/ 0 h 277351"/>
              <a:gd name="connsiteX2" fmla="*/ 3024077 w 3024077"/>
              <a:gd name="connsiteY2" fmla="*/ 277351 h 277351"/>
              <a:gd name="connsiteX3" fmla="*/ 0 w 3024077"/>
              <a:gd name="connsiteY3" fmla="*/ 277351 h 277351"/>
              <a:gd name="connsiteX4" fmla="*/ 0 w 3024077"/>
              <a:gd name="connsiteY4" fmla="*/ 0 h 27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077" h="277351">
                <a:moveTo>
                  <a:pt x="0" y="0"/>
                </a:moveTo>
                <a:lnTo>
                  <a:pt x="3024077" y="0"/>
                </a:lnTo>
                <a:lnTo>
                  <a:pt x="3024077" y="277351"/>
                </a:lnTo>
                <a:lnTo>
                  <a:pt x="0" y="2773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spcBef>
                <a:spcPct val="0"/>
              </a:spcBef>
            </a:pPr>
            <a:r>
              <a:rPr lang="en-US" sz="2400" b="1" kern="1200" dirty="0">
                <a:latin typeface="+mn-lt"/>
              </a:rPr>
              <a:t>Globally Budgeted Institutions</a:t>
            </a:r>
          </a:p>
        </p:txBody>
      </p:sp>
      <p:sp>
        <p:nvSpPr>
          <p:cNvPr id="9" name="Freeform 8"/>
          <p:cNvSpPr/>
          <p:nvPr/>
        </p:nvSpPr>
        <p:spPr>
          <a:xfrm>
            <a:off x="528332" y="1705183"/>
            <a:ext cx="2722234" cy="877379"/>
          </a:xfrm>
          <a:custGeom>
            <a:avLst/>
            <a:gdLst>
              <a:gd name="connsiteX0" fmla="*/ 0 w 2917717"/>
              <a:gd name="connsiteY0" fmla="*/ 0 h 1167086"/>
              <a:gd name="connsiteX1" fmla="*/ 2917717 w 2917717"/>
              <a:gd name="connsiteY1" fmla="*/ 0 h 1167086"/>
              <a:gd name="connsiteX2" fmla="*/ 2917717 w 2917717"/>
              <a:gd name="connsiteY2" fmla="*/ 1167086 h 1167086"/>
              <a:gd name="connsiteX3" fmla="*/ 0 w 2917717"/>
              <a:gd name="connsiteY3" fmla="*/ 1167086 h 1167086"/>
              <a:gd name="connsiteX4" fmla="*/ 0 w 2917717"/>
              <a:gd name="connsiteY4" fmla="*/ 0 h 116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717" h="1167086">
                <a:moveTo>
                  <a:pt x="0" y="0"/>
                </a:moveTo>
                <a:lnTo>
                  <a:pt x="2917717" y="0"/>
                </a:lnTo>
                <a:lnTo>
                  <a:pt x="2917717" y="1167086"/>
                </a:lnTo>
                <a:lnTo>
                  <a:pt x="0" y="11670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spcBef>
                <a:spcPct val="0"/>
              </a:spcBef>
            </a:pPr>
            <a:r>
              <a:rPr lang="en-US" sz="2400" b="1" kern="1200" dirty="0">
                <a:latin typeface="+mn-lt"/>
              </a:rPr>
              <a:t>Fee for </a:t>
            </a:r>
          </a:p>
          <a:p>
            <a:pPr lvl="0" algn="ctr" defTabSz="1066800">
              <a:spcBef>
                <a:spcPct val="0"/>
              </a:spcBef>
            </a:pPr>
            <a:r>
              <a:rPr lang="en-US" sz="2400" b="1" kern="1200" dirty="0">
                <a:latin typeface="+mn-lt"/>
              </a:rPr>
              <a:t>Service</a:t>
            </a:r>
          </a:p>
        </p:txBody>
      </p:sp>
      <p:sp>
        <p:nvSpPr>
          <p:cNvPr id="10" name="Freeform 9"/>
          <p:cNvSpPr/>
          <p:nvPr/>
        </p:nvSpPr>
        <p:spPr>
          <a:xfrm>
            <a:off x="528332" y="2597056"/>
            <a:ext cx="2722234" cy="3235334"/>
          </a:xfrm>
          <a:custGeom>
            <a:avLst/>
            <a:gdLst>
              <a:gd name="connsiteX0" fmla="*/ 0 w 2917717"/>
              <a:gd name="connsiteY0" fmla="*/ 0 h 2854800"/>
              <a:gd name="connsiteX1" fmla="*/ 2917717 w 2917717"/>
              <a:gd name="connsiteY1" fmla="*/ 0 h 2854800"/>
              <a:gd name="connsiteX2" fmla="*/ 2917717 w 2917717"/>
              <a:gd name="connsiteY2" fmla="*/ 2854800 h 2854800"/>
              <a:gd name="connsiteX3" fmla="*/ 0 w 2917717"/>
              <a:gd name="connsiteY3" fmla="*/ 2854800 h 2854800"/>
              <a:gd name="connsiteX4" fmla="*/ 0 w 2917717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717" h="2854800">
                <a:moveTo>
                  <a:pt x="0" y="0"/>
                </a:moveTo>
                <a:lnTo>
                  <a:pt x="2917717" y="0"/>
                </a:lnTo>
                <a:lnTo>
                  <a:pt x="2917717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39713" lvl="1" indent="-239713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Mandatory assignment</a:t>
            </a:r>
          </a:p>
          <a:p>
            <a:pPr marL="239713" lvl="1" indent="-239713" algn="l" defTabSz="1066800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kern="1200" dirty="0">
                <a:latin typeface="+mn-lt"/>
                <a:cs typeface="Franklin Gothic Book"/>
              </a:rPr>
              <a:t>Simplified negotiated fee schedule</a:t>
            </a:r>
          </a:p>
        </p:txBody>
      </p:sp>
    </p:spTree>
    <p:extLst>
      <p:ext uri="{BB962C8B-B14F-4D97-AF65-F5344CB8AC3E}">
        <p14:creationId xmlns:p14="http://schemas.microsoft.com/office/powerpoint/2010/main" val="35359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6" grpId="0" build="p" animBg="1"/>
      <p:bldP spid="12" grpId="0" animBg="1"/>
      <p:bldP spid="15" grpId="0" animBg="1"/>
      <p:bldP spid="9" grpId="0" animBg="1"/>
      <p:bldP spid="10" grpId="0" build="p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2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>
                <a:latin typeface="+mn-lt"/>
                <a:ea typeface="Times New Roman" charset="0"/>
                <a:cs typeface="Times New Roman" charset="0"/>
              </a:rPr>
              <a:t>Single Payer Transition:</a:t>
            </a:r>
            <a:br>
              <a:rPr lang="en-US" altLang="en-US" sz="4800">
                <a:latin typeface="+mn-lt"/>
                <a:ea typeface="Times New Roman" charset="0"/>
                <a:cs typeface="Times New Roman" charset="0"/>
              </a:rPr>
            </a:br>
            <a:r>
              <a:rPr lang="en-US" altLang="en-US" sz="3200">
                <a:latin typeface="+mn-lt"/>
                <a:ea typeface="Times New Roman" charset="0"/>
                <a:cs typeface="Times New Roman" charset="0"/>
              </a:rPr>
              <a:t>For Displaced Clerical and Administrative Workers </a:t>
            </a:r>
          </a:p>
        </p:txBody>
      </p:sp>
      <p:sp>
        <p:nvSpPr>
          <p:cNvPr id="18432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30195" y="1690688"/>
            <a:ext cx="10960443" cy="4289982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All 400,000 health insurance workers and about ½ of the 2.6 million clerical/administrative employees in healthcare providers likely to be displaced – total 1.7 million.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Many likely to be redeployed in expanded clinical workforce.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Funding for income support and job retraining modeled on WWII GI Bill.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 sz="2400">
                <a:latin typeface="+mn-lt"/>
                <a:ea typeface="Times New Roman" charset="0"/>
                <a:cs typeface="Times New Roman" charset="0"/>
              </a:rPr>
              <a:t>Job displacement is common in the US – 60 million/year, including 20 million who are fired: 1.7 million = number who are fired every 31 days. (source: People’s Policy Report)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  <a:buNone/>
            </a:pPr>
            <a:endParaRPr lang="en-US" altLang="en-US" sz="2400"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9087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5400">
                <a:latin typeface="+mn-lt"/>
                <a:ea typeface="Times New Roman" charset="0"/>
                <a:cs typeface="Times New Roman" charset="0"/>
              </a:rPr>
              <a:t>Single Payer Transition:</a:t>
            </a:r>
            <a:br>
              <a:rPr lang="en-US" altLang="en-US" sz="5400">
                <a:latin typeface="+mn-lt"/>
                <a:ea typeface="Times New Roman" charset="0"/>
                <a:cs typeface="Times New Roman" charset="0"/>
              </a:rPr>
            </a:br>
            <a:r>
              <a:rPr lang="en-US" altLang="en-US" sz="5400">
                <a:latin typeface="+mn-lt"/>
                <a:ea typeface="Times New Roman" charset="0"/>
                <a:cs typeface="Times New Roman" charset="0"/>
              </a:rPr>
              <a:t>For Patients </a:t>
            </a:r>
          </a:p>
        </p:txBody>
      </p:sp>
      <p:sp>
        <p:nvSpPr>
          <p:cNvPr id="163123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8801"/>
            <a:ext cx="10515600" cy="4077730"/>
          </a:xfrm>
        </p:spPr>
        <p:txBody>
          <a:bodyPr/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Every U.S. resident receives an insurance card.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Full coverage for all medically necessary care, no copayments, deductibles or coinsurance.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Prescription drug formulary, with alternatives covered when medically indicated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r>
              <a:rPr lang="en-US" altLang="en-US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Free choice of any participating provider or hospital.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bg1"/>
              </a:buClr>
            </a:pPr>
            <a:endParaRPr lang="en-US" altLang="en-US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5647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Rectangle 2">
            <a:extLst>
              <a:ext uri="{FF2B5EF4-FFF2-40B4-BE49-F238E27FC236}">
                <a16:creationId xmlns:a16="http://schemas.microsoft.com/office/drawing/2014/main" id="{AC8FD021-02E6-6541-BAA3-6242CF1E1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Sound-a-Likes Can Be Dangerous</a:t>
            </a:r>
            <a:r>
              <a:rPr lang="en-US" altLang="en-US" sz="4000" dirty="0"/>
              <a:t> </a:t>
            </a:r>
          </a:p>
        </p:txBody>
      </p:sp>
      <p:pic>
        <p:nvPicPr>
          <p:cNvPr id="512002" name="Picture 3" descr="Labels With Tall Man Lettering Courtesy Of Ismp">
            <a:extLst>
              <a:ext uri="{FF2B5EF4-FFF2-40B4-BE49-F238E27FC236}">
                <a16:creationId xmlns:a16="http://schemas.microsoft.com/office/drawing/2014/main" id="{699FE2D8-1ABD-2C4B-98E1-B1BC64745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3033" y="1407443"/>
            <a:ext cx="5624051" cy="5085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4577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Rectangle 2">
            <a:extLst>
              <a:ext uri="{FF2B5EF4-FFF2-40B4-BE49-F238E27FC236}">
                <a16:creationId xmlns:a16="http://schemas.microsoft.com/office/drawing/2014/main" id="{A7A3F6DA-FDDD-8145-806E-5D14B4676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Beware of Single-Payer </a:t>
            </a:r>
            <a:br>
              <a:rPr lang="en-US" altLang="en-US" dirty="0"/>
            </a:br>
            <a:r>
              <a:rPr lang="en-US" altLang="en-US" dirty="0"/>
              <a:t>“Sound-a-likes”</a:t>
            </a:r>
          </a:p>
        </p:txBody>
      </p:sp>
      <p:sp>
        <p:nvSpPr>
          <p:cNvPr id="513026" name="Rectangle 3">
            <a:extLst>
              <a:ext uri="{FF2B5EF4-FFF2-40B4-BE49-F238E27FC236}">
                <a16:creationId xmlns:a16="http://schemas.microsoft.com/office/drawing/2014/main" id="{97C0EC20-F1C1-804B-8D08-80B07F702A94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513027" name="Picture 4" descr="Tanden">
            <a:extLst>
              <a:ext uri="{FF2B5EF4-FFF2-40B4-BE49-F238E27FC236}">
                <a16:creationId xmlns:a16="http://schemas.microsoft.com/office/drawing/2014/main" id="{97617469-F113-7643-8215-73FF60320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11" y="1690689"/>
            <a:ext cx="5605077" cy="37367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193E06-00A5-7B4C-B916-CC8EC94A072C}"/>
              </a:ext>
            </a:extLst>
          </p:cNvPr>
          <p:cNvSpPr txBox="1"/>
          <p:nvPr/>
        </p:nvSpPr>
        <p:spPr>
          <a:xfrm>
            <a:off x="722671" y="2227006"/>
            <a:ext cx="568213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Single Payer </a:t>
            </a:r>
            <a:r>
              <a:rPr lang="en-US" altLang="en-US" sz="3200" b="1" dirty="0">
                <a:solidFill>
                  <a:srgbClr val="FFFF00"/>
                </a:solidFill>
              </a:rPr>
              <a:t>Medicare for All</a:t>
            </a:r>
          </a:p>
          <a:p>
            <a:pPr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Medicare </a:t>
            </a:r>
            <a:r>
              <a:rPr lang="en-US" altLang="en-US" sz="3200" b="1" dirty="0">
                <a:solidFill>
                  <a:srgbClr val="FFFF99"/>
                </a:solidFill>
              </a:rPr>
              <a:t>Extra</a:t>
            </a:r>
            <a:r>
              <a:rPr lang="en-US" altLang="en-US" sz="3200" dirty="0">
                <a:solidFill>
                  <a:schemeClr val="bg1"/>
                </a:solidFill>
              </a:rPr>
              <a:t> for All</a:t>
            </a:r>
          </a:p>
          <a:p>
            <a:pPr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Medicare </a:t>
            </a:r>
            <a:r>
              <a:rPr lang="en-US" altLang="en-US" sz="3200" b="1" dirty="0">
                <a:solidFill>
                  <a:srgbClr val="FFFF99"/>
                </a:solidFill>
              </a:rPr>
              <a:t>Advantage</a:t>
            </a:r>
            <a:r>
              <a:rPr lang="en-US" altLang="en-US" sz="3200" dirty="0">
                <a:solidFill>
                  <a:schemeClr val="bg1"/>
                </a:solidFill>
              </a:rPr>
              <a:t> for All</a:t>
            </a:r>
          </a:p>
          <a:p>
            <a:pPr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Medicare Public Option</a:t>
            </a:r>
          </a:p>
        </p:txBody>
      </p:sp>
    </p:spTree>
    <p:extLst>
      <p:ext uri="{BB962C8B-B14F-4D97-AF65-F5344CB8AC3E}">
        <p14:creationId xmlns:p14="http://schemas.microsoft.com/office/powerpoint/2010/main" val="210718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2517" cy="1325563"/>
          </a:xfrm>
        </p:spPr>
        <p:txBody>
          <a:bodyPr>
            <a:noAutofit/>
          </a:bodyPr>
          <a:lstStyle/>
          <a:p>
            <a:r>
              <a:rPr lang="en-US" sz="3200"/>
              <a:t>Texas Is Putting Abortion Facilities Out of Reach: Forcing Women to Travel 100 Miles Further</a:t>
            </a:r>
          </a:p>
        </p:txBody>
      </p:sp>
      <p:sp>
        <p:nvSpPr>
          <p:cNvPr id="34820" name="Date Placeholder 3"/>
          <p:cNvSpPr txBox="1">
            <a:spLocks noGrp="1"/>
          </p:cNvSpPr>
          <p:nvPr/>
        </p:nvSpPr>
        <p:spPr bwMode="auto">
          <a:xfrm>
            <a:off x="1524000" y="6223000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6350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>
              <a:solidFill>
                <a:srgbClr val="999999"/>
              </a:solidFill>
              <a:latin typeface="Helvetica" charset="0"/>
            </a:endParaRPr>
          </a:p>
        </p:txBody>
      </p:sp>
      <p:sp>
        <p:nvSpPr>
          <p:cNvPr id="34822" name="Text Placeholder 2"/>
          <p:cNvSpPr txBox="1">
            <a:spLocks/>
          </p:cNvSpPr>
          <p:nvPr/>
        </p:nvSpPr>
        <p:spPr bwMode="auto">
          <a:xfrm>
            <a:off x="1524000" y="1282700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Helvetica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241691" y="5073585"/>
            <a:ext cx="5749025" cy="11450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Copyright © 2012 American Medical Association.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All rights reserved</a:t>
            </a:r>
          </a:p>
        </p:txBody>
      </p:sp>
      <p:pic>
        <p:nvPicPr>
          <p:cNvPr id="13" name="Picture 7" descr="Cov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1691" y="1526761"/>
            <a:ext cx="5714879" cy="338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1417" y="1526761"/>
            <a:ext cx="6150274" cy="5242630"/>
            <a:chOff x="95251" y="1526761"/>
            <a:chExt cx="6150274" cy="5242630"/>
          </a:xfrm>
        </p:grpSpPr>
        <p:pic>
          <p:nvPicPr>
            <p:cNvPr id="34825" name="Picture 7" descr="Cover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5251" y="1526762"/>
              <a:ext cx="6150274" cy="524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64000" y="1526761"/>
              <a:ext cx="2181525" cy="1235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21347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49" name="Rectangle 2">
            <a:extLst>
              <a:ext uri="{FF2B5EF4-FFF2-40B4-BE49-F238E27FC236}">
                <a16:creationId xmlns:a16="http://schemas.microsoft.com/office/drawing/2014/main" id="{98513384-D700-4D4A-AA85-70C69541A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/>
              <a:t>Public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5D417-3D2A-AE4C-BD5E-F6E2F7FD439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1F3A9-3B5A-2246-A9CD-50FEE58FD122}"/>
              </a:ext>
            </a:extLst>
          </p:cNvPr>
          <p:cNvSpPr txBox="1"/>
          <p:nvPr/>
        </p:nvSpPr>
        <p:spPr>
          <a:xfrm>
            <a:off x="838199" y="1533832"/>
            <a:ext cx="1051559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Medicare competes with private insurance.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Many remain uninsured since buy-in optional + expensive.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Wouldn’t fix Medicare’s weaknesses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         - Copays/deductibles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         - Medicare Advantage rip-off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         - Provider payment strategies drive gaming/abuses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Minimal administrative cost savings.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Medicare = de facto high risk pool, raising costs.</a:t>
            </a:r>
          </a:p>
        </p:txBody>
      </p:sp>
    </p:spTree>
    <p:extLst>
      <p:ext uri="{BB962C8B-B14F-4D97-AF65-F5344CB8AC3E}">
        <p14:creationId xmlns:p14="http://schemas.microsoft.com/office/powerpoint/2010/main" val="54580749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3" name="Rectangle 2">
            <a:extLst>
              <a:ext uri="{FF2B5EF4-FFF2-40B4-BE49-F238E27FC236}">
                <a16:creationId xmlns:a16="http://schemas.microsoft.com/office/drawing/2014/main" id="{61BB0443-4E4C-3A48-8009-30C43178E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dirty="0"/>
              <a:t>Medicare </a:t>
            </a:r>
            <a:r>
              <a:rPr lang="en-US" altLang="en-US" sz="6000" i="1" dirty="0">
                <a:solidFill>
                  <a:srgbClr val="FFFF00"/>
                </a:solidFill>
              </a:rPr>
              <a:t>Extra</a:t>
            </a:r>
            <a:r>
              <a:rPr lang="en-US" altLang="en-US" sz="6000" dirty="0"/>
              <a:t> for 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3D1C2-178E-ED4D-B4CE-BD71B8CCE00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D94360-1F24-3A49-9AC4-D950976DA02A}"/>
              </a:ext>
            </a:extLst>
          </p:cNvPr>
          <p:cNvSpPr txBox="1"/>
          <p:nvPr/>
        </p:nvSpPr>
        <p:spPr>
          <a:xfrm>
            <a:off x="838200" y="1494784"/>
            <a:ext cx="1051560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Like “Public Option” but buy-in mandatory for those without employer coverage.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Sliding scale premiums and copays. 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Employers could offer private plans or contribute to employees’ Medicare buy-in.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Medicare Advantage option persists.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Traditional Medicare = de facto high risk pool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Sacrifices most administrative savings, hence unaffordable.</a:t>
            </a:r>
          </a:p>
        </p:txBody>
      </p:sp>
    </p:spTree>
    <p:extLst>
      <p:ext uri="{BB962C8B-B14F-4D97-AF65-F5344CB8AC3E}">
        <p14:creationId xmlns:p14="http://schemas.microsoft.com/office/powerpoint/2010/main" val="194164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Bills Are Most Common Reason for Collection Calls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Medical collection calls were the only category which did not differ by income</a:t>
            </a:r>
          </a:p>
          <a:p>
            <a:r>
              <a:rPr lang="en-US"/>
              <a:t>Consumer Financial Protection Bureau, January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84060"/>
            <a:ext cx="3329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of Consumers Receiving Collection Calls with Specific Type of Debt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329796" y="1690688"/>
          <a:ext cx="8333116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401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Medicare Needs Improvement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Commonwealth Fund, May 12,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2471738"/>
            <a:ext cx="271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Percent of seniors spending at least 20% of income on premiums and out-of-pocket costs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1837" y="5340974"/>
            <a:ext cx="7534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Income Group (% of Federal Poverty Level)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678272" y="1200149"/>
          <a:ext cx="8675528" cy="414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895727" y="2928938"/>
            <a:ext cx="3948112" cy="134764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For many seniors, </a:t>
            </a:r>
          </a:p>
          <a:p>
            <a:pPr algn="ctr"/>
            <a:r>
              <a:rPr lang="en-US" sz="2400"/>
              <a:t>medical costs consume </a:t>
            </a:r>
          </a:p>
          <a:p>
            <a:pPr algn="ctr"/>
            <a:r>
              <a:rPr lang="en-US" sz="2400"/>
              <a:t>more than 1/5</a:t>
            </a:r>
            <a:r>
              <a:rPr lang="en-US" sz="2400" baseline="30000"/>
              <a:t>th</a:t>
            </a:r>
            <a:r>
              <a:rPr lang="en-US" sz="2400"/>
              <a:t> of income </a:t>
            </a:r>
          </a:p>
        </p:txBody>
      </p:sp>
    </p:spTree>
    <p:extLst>
      <p:ext uri="{BB962C8B-B14F-4D97-AF65-F5344CB8AC3E}">
        <p14:creationId xmlns:p14="http://schemas.microsoft.com/office/powerpoint/2010/main" val="342324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452438"/>
            <a:ext cx="10720388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/>
              <a:t>Rising Economic and Health Inequality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93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Family Income for Each Fifth:</a:t>
            </a:r>
            <a:br>
              <a:rPr lang="en-US" dirty="0"/>
            </a:br>
            <a:r>
              <a:rPr lang="en-US" sz="2800" dirty="0"/>
              <a:t>1966 </a:t>
            </a:r>
            <a:r>
              <a:rPr lang="mr-IN" sz="2800" dirty="0"/>
              <a:t>–</a:t>
            </a:r>
            <a:r>
              <a:rPr lang="en-US" sz="2800" dirty="0"/>
              <a:t> 2016 (Inflation Adjusted)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49274757"/>
              </p:ext>
            </p:extLst>
          </p:nvPr>
        </p:nvGraphicFramePr>
        <p:xfrm>
          <a:off x="172528" y="1589089"/>
          <a:ext cx="11473132" cy="474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6011057"/>
            <a:ext cx="8175812" cy="846943"/>
          </a:xfrm>
        </p:spPr>
        <p:txBody>
          <a:bodyPr/>
          <a:lstStyle/>
          <a:p>
            <a:r>
              <a:rPr lang="en-US" dirty="0"/>
              <a:t>Source: Bureau of the Census</a:t>
            </a:r>
          </a:p>
          <a:p>
            <a:r>
              <a:rPr lang="en-US" dirty="0"/>
              <a:t>Constant USD,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528" y="2103767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Income</a:t>
            </a:r>
          </a:p>
        </p:txBody>
      </p:sp>
    </p:spTree>
    <p:extLst>
      <p:ext uri="{BB962C8B-B14F-4D97-AF65-F5344CB8AC3E}">
        <p14:creationId xmlns:p14="http://schemas.microsoft.com/office/powerpoint/2010/main" val="92169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Widening Gap in Life Expectancy Between High and Low Earners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Source: </a:t>
            </a:r>
            <a:r>
              <a:rPr lang="en-US" dirty="0">
                <a:latin typeface="+mn-lt"/>
                <a:cs typeface="Franklin Gothic Book"/>
              </a:rPr>
              <a:t>Waldron. ORES, Social Security Admin, #108, 2007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485140" y="1690687"/>
          <a:ext cx="11221720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5140" y="2193342"/>
            <a:ext cx="2407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Remaining Life Expectancy for Men Turning 60</a:t>
            </a:r>
          </a:p>
        </p:txBody>
      </p:sp>
    </p:spTree>
    <p:extLst>
      <p:ext uri="{BB962C8B-B14F-4D97-AF65-F5344CB8AC3E}">
        <p14:creationId xmlns:p14="http://schemas.microsoft.com/office/powerpoint/2010/main" val="2831659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2">
            <a:extLst>
              <a:ext uri="{FF2B5EF4-FFF2-40B4-BE49-F238E27FC236}">
                <a16:creationId xmlns:a16="http://schemas.microsoft.com/office/drawing/2014/main" id="{012AB546-7B5A-A049-9EC8-34CFF3879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Progress on Mortality Halted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2FC7CC-6933-D34D-A362-97063FD9B4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NCHS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Data for 2017 is preliminary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C755E2-01B4-5D4E-B914-20C6DD78E6A7}"/>
              </a:ext>
            </a:extLst>
          </p:cNvPr>
          <p:cNvSpPr txBox="1"/>
          <p:nvPr/>
        </p:nvSpPr>
        <p:spPr>
          <a:xfrm>
            <a:off x="0" y="2561026"/>
            <a:ext cx="212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Age adjusted mortality per 100,000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832678-2C72-4544-BBC9-CA8C2FCF4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341818"/>
              </p:ext>
            </p:extLst>
          </p:nvPr>
        </p:nvGraphicFramePr>
        <p:xfrm>
          <a:off x="2032000" y="1341120"/>
          <a:ext cx="9321800" cy="466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610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Uninsured All Year, 1940-2024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87927349"/>
              </p:ext>
            </p:extLst>
          </p:nvPr>
        </p:nvGraphicFramePr>
        <p:xfrm>
          <a:off x="1369169" y="1273456"/>
          <a:ext cx="9984631" cy="473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33289"/>
            <a:ext cx="161259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cs typeface="Franklin Gothic Book"/>
              </a:rPr>
              <a:t>Millions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4047266" y="1720053"/>
            <a:ext cx="1855820" cy="1922203"/>
          </a:xfrm>
          <a:prstGeom prst="downArrowCallout">
            <a:avLst>
              <a:gd name="adj1" fmla="val 16462"/>
              <a:gd name="adj2" fmla="val 18901"/>
              <a:gd name="adj3" fmla="val 25000"/>
              <a:gd name="adj4" fmla="val 49311"/>
            </a:avLst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ea typeface="Franklin Gothic Book" charset="0"/>
                <a:cs typeface="Franklin Gothic Book" charset="0"/>
              </a:rPr>
              <a:t>Medicare / Medicaid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0" y="6011056"/>
            <a:ext cx="8175812" cy="846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Social Security </a:t>
            </a:r>
            <a:r>
              <a:rPr lang="en-US" dirty="0" err="1"/>
              <a:t>Bul</a:t>
            </a:r>
            <a:r>
              <a:rPr lang="en-US" dirty="0"/>
              <a:t>, HIAA, CPS, and CBO estimate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0032999" y="4656722"/>
            <a:ext cx="944880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Projected</a:t>
            </a:r>
          </a:p>
        </p:txBody>
      </p:sp>
    </p:spTree>
    <p:extLst>
      <p:ext uri="{BB962C8B-B14F-4D97-AF65-F5344CB8AC3E}">
        <p14:creationId xmlns:p14="http://schemas.microsoft.com/office/powerpoint/2010/main" val="3137930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9567" y="533400"/>
            <a:ext cx="9398833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800"/>
              <a:t>Persistent </a:t>
            </a:r>
            <a:br>
              <a:rPr lang="en-US" altLang="en-US" sz="8800"/>
            </a:br>
            <a:r>
              <a:rPr lang="en-US" altLang="en-US" sz="8800"/>
              <a:t>Racial Inequalities</a:t>
            </a:r>
          </a:p>
        </p:txBody>
      </p:sp>
    </p:spTree>
    <p:extLst>
      <p:ext uri="{BB962C8B-B14F-4D97-AF65-F5344CB8AC3E}">
        <p14:creationId xmlns:p14="http://schemas.microsoft.com/office/powerpoint/2010/main" val="3744374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Americans Die Younger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CDC, 2015 – Final Mortality Data for 2013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*Hispanics can be of any race, and Blacks and Whites include some Hispanics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88786"/>
            <a:ext cx="225552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Life Expectancy at birth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432004" y="1235769"/>
          <a:ext cx="7454370" cy="467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8350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9960" cy="1325563"/>
          </a:xfrm>
        </p:spPr>
        <p:txBody>
          <a:bodyPr/>
          <a:lstStyle/>
          <a:p>
            <a:r>
              <a:rPr lang="en-US" dirty="0"/>
              <a:t>Racial Differences in Maternal Mortality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for 2011-2014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CDC,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04230"/>
            <a:ext cx="22555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Deaths per 100,000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07773938"/>
              </p:ext>
            </p:extLst>
          </p:nvPr>
        </p:nvGraphicFramePr>
        <p:xfrm>
          <a:off x="2066244" y="1390906"/>
          <a:ext cx="9287556" cy="467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6247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Family Income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Bureau of the Census, 2016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73" y="1962017"/>
            <a:ext cx="1716609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Median income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(Inflation Adjusted, 2015 $s)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62740881"/>
              </p:ext>
            </p:extLst>
          </p:nvPr>
        </p:nvGraphicFramePr>
        <p:xfrm>
          <a:off x="1377340" y="1333500"/>
          <a:ext cx="10471648" cy="467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67753" y="2820330"/>
            <a:ext cx="128272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>
                <a:ea typeface="Franklin Gothic Medium" charset="0"/>
                <a:cs typeface="Franklin Gothic Medium" charset="0"/>
              </a:rPr>
              <a:t>Whites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6802" y="4480114"/>
            <a:ext cx="124264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>
                <a:ea typeface="Franklin Gothic Medium" charset="0"/>
                <a:cs typeface="Franklin Gothic Medium" charset="0"/>
              </a:rPr>
              <a:t>Blacks</a:t>
            </a:r>
          </a:p>
        </p:txBody>
      </p:sp>
    </p:spTree>
    <p:extLst>
      <p:ext uri="{BB962C8B-B14F-4D97-AF65-F5344CB8AC3E}">
        <p14:creationId xmlns:p14="http://schemas.microsoft.com/office/powerpoint/2010/main" val="85353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More Likely to Kill Minority Men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AJPH 2018;108:1241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88786"/>
            <a:ext cx="230562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Police killings per 100,000 men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32049978"/>
              </p:ext>
            </p:extLst>
          </p:nvPr>
        </p:nvGraphicFramePr>
        <p:xfrm>
          <a:off x="2184400" y="1235770"/>
          <a:ext cx="9169400" cy="478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782B56-83D7-8D40-B786-C9152EC36DF5}"/>
              </a:ext>
            </a:extLst>
          </p:cNvPr>
          <p:cNvSpPr/>
          <p:nvPr/>
        </p:nvSpPr>
        <p:spPr>
          <a:xfrm>
            <a:off x="2305626" y="1616134"/>
            <a:ext cx="5943600" cy="172650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dirty="0"/>
              <a:t>Police killings per day in USA: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2.8</a:t>
            </a:r>
          </a:p>
          <a:p>
            <a:pPr algn="ctr"/>
            <a:r>
              <a:rPr lang="en-US" sz="2800" dirty="0"/>
              <a:t>Police killings account for </a:t>
            </a:r>
          </a:p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8% of all USA homicides</a:t>
            </a:r>
          </a:p>
        </p:txBody>
      </p:sp>
    </p:spTree>
    <p:extLst>
      <p:ext uri="{BB962C8B-B14F-4D97-AF65-F5344CB8AC3E}">
        <p14:creationId xmlns:p14="http://schemas.microsoft.com/office/powerpoint/2010/main" val="3103873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Black Enrollment in </a:t>
            </a:r>
            <a:br>
              <a:rPr lang="en-US" dirty="0"/>
            </a:br>
            <a:r>
              <a:rPr lang="en-US" dirty="0"/>
              <a:t>U.S. Medical Schools, 1976-2017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RWJ </a:t>
            </a:r>
            <a:r>
              <a:rPr lang="en-US" dirty="0" err="1"/>
              <a:t>Fdn</a:t>
            </a:r>
            <a:r>
              <a:rPr lang="en-US" dirty="0"/>
              <a:t>. 1987; AAMC; </a:t>
            </a:r>
          </a:p>
          <a:p>
            <a:r>
              <a:rPr lang="en-US" dirty="0"/>
              <a:t>JAMA Annual Medical Education Special Issue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2290371"/>
            <a:ext cx="311351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Franklin Gothic Book"/>
              </a:rPr>
              <a:t>Percent Blacks in 1</a:t>
            </a:r>
            <a:r>
              <a:rPr lang="en-US" sz="2800" baseline="30000">
                <a:solidFill>
                  <a:schemeClr val="bg1"/>
                </a:solidFill>
                <a:cs typeface="Franklin Gothic Book"/>
              </a:rPr>
              <a:t>st</a:t>
            </a:r>
            <a:r>
              <a:rPr lang="en-US" sz="2800">
                <a:solidFill>
                  <a:schemeClr val="bg1"/>
                </a:solidFill>
                <a:cs typeface="Franklin Gothic Book"/>
              </a:rPr>
              <a:t> Year Medical School Class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39599195"/>
              </p:ext>
            </p:extLst>
          </p:nvPr>
        </p:nvGraphicFramePr>
        <p:xfrm>
          <a:off x="3113518" y="1690688"/>
          <a:ext cx="8763522" cy="427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034672" y="2953482"/>
            <a:ext cx="7456288" cy="0"/>
          </a:xfrm>
          <a:prstGeom prst="line">
            <a:avLst/>
          </a:prstGeom>
          <a:ln w="76200">
            <a:prstDash val="sysDot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9"/>
          <p:cNvSpPr/>
          <p:nvPr/>
        </p:nvSpPr>
        <p:spPr>
          <a:xfrm>
            <a:off x="9473939" y="1636728"/>
            <a:ext cx="2017022" cy="1316754"/>
          </a:xfrm>
          <a:prstGeom prst="downArrowCallou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a typeface="Franklin Gothic Medium" charset="0"/>
                <a:cs typeface="Franklin Gothic Medium" charset="0"/>
              </a:rPr>
              <a:t>AAMC Goal:</a:t>
            </a:r>
          </a:p>
          <a:p>
            <a:pPr algn="ctr"/>
            <a:r>
              <a:rPr lang="en-US" sz="2400" b="1">
                <a:ea typeface="Franklin Gothic Medium" charset="0"/>
                <a:cs typeface="Franklin Gothic Medium" charset="0"/>
              </a:rPr>
              <a:t>11.7%</a:t>
            </a:r>
          </a:p>
        </p:txBody>
      </p:sp>
    </p:spTree>
    <p:extLst>
      <p:ext uri="{BB962C8B-B14F-4D97-AF65-F5344CB8AC3E}">
        <p14:creationId xmlns:p14="http://schemas.microsoft.com/office/powerpoint/2010/main" val="388755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Children and Youth</a:t>
            </a:r>
            <a:br>
              <a:rPr lang="en-US" dirty="0"/>
            </a:br>
            <a:r>
              <a:rPr lang="en-US" dirty="0"/>
              <a:t>Get Few Psychiatrist Visits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314862"/>
            <a:ext cx="303784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Psychiatrist visits per </a:t>
            </a:r>
            <a:r>
              <a:rPr lang="en-US" sz="2800">
                <a:solidFill>
                  <a:schemeClr val="bg1"/>
                </a:solidFill>
              </a:rPr>
              <a:t>year per 1,000 population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885440" y="1615441"/>
          <a:ext cx="8468360" cy="439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Marrast</a:t>
            </a:r>
            <a:r>
              <a:rPr lang="en-US" dirty="0"/>
              <a:t>, Himmelstein, Woolhandler. </a:t>
            </a:r>
            <a:r>
              <a:rPr lang="en-US" dirty="0" err="1"/>
              <a:t>Int</a:t>
            </a:r>
            <a:r>
              <a:rPr lang="en-US" dirty="0"/>
              <a:t> J </a:t>
            </a:r>
            <a:r>
              <a:rPr lang="en-US" dirty="0" err="1"/>
              <a:t>Hlth</a:t>
            </a:r>
            <a:r>
              <a:rPr lang="en-US" dirty="0"/>
              <a:t> </a:t>
            </a:r>
            <a:r>
              <a:rPr lang="en-US" dirty="0" err="1"/>
              <a:t>Serv</a:t>
            </a:r>
            <a:r>
              <a:rPr lang="en-US" dirty="0"/>
              <a:t>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8755618" y="5581599"/>
            <a:ext cx="283028" cy="283028"/>
          </a:xfrm>
          <a:prstGeom prst="rect">
            <a:avLst/>
          </a:prstGeom>
          <a:solidFill>
            <a:schemeClr val="accent3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90860" y="5581599"/>
            <a:ext cx="283028" cy="283028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43559" y="5581599"/>
            <a:ext cx="283028" cy="283028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73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Blacks in VA: No Health Disadvantage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Kovesdy</a:t>
            </a:r>
            <a:r>
              <a:rPr lang="en-US" dirty="0"/>
              <a:t> et al. Circulation 9/18/2015</a:t>
            </a:r>
          </a:p>
          <a:p>
            <a:r>
              <a:rPr lang="en-US" dirty="0"/>
              <a:t>Longitudinal study of 3,072,966 Vets cared for at VAs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912532" y="1351280"/>
          <a:ext cx="8441267" cy="465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979162"/>
            <a:ext cx="3208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Odds ratio for Black vs White Vets </a:t>
            </a:r>
          </a:p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(&lt;1 indicates lower rate for Blacks)</a:t>
            </a:r>
          </a:p>
        </p:txBody>
      </p:sp>
    </p:spTree>
    <p:extLst>
      <p:ext uri="{BB962C8B-B14F-4D97-AF65-F5344CB8AC3E}">
        <p14:creationId xmlns:p14="http://schemas.microsoft.com/office/powerpoint/2010/main" val="36451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Immigrants Get Little Care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*Adjusted for ethnicity, poverty, age, insurance status, patient/parent-reported health status</a:t>
            </a:r>
          </a:p>
          <a:p>
            <a:r>
              <a:rPr lang="en-US" dirty="0"/>
              <a:t>Source: </a:t>
            </a:r>
            <a:r>
              <a:rPr lang="en-US" dirty="0" err="1"/>
              <a:t>Mohanty</a:t>
            </a:r>
            <a:r>
              <a:rPr lang="en-US" dirty="0"/>
              <a:t> et al. Am J Public Health 2005;95:1431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51103060"/>
              </p:ext>
            </p:extLst>
          </p:nvPr>
        </p:nvGraphicFramePr>
        <p:xfrm>
          <a:off x="2344951" y="1605280"/>
          <a:ext cx="9008850" cy="440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334762"/>
            <a:ext cx="2344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Health Care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$ per capita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192600" y="5572334"/>
            <a:ext cx="312099" cy="3120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86268" y="5572334"/>
            <a:ext cx="312099" cy="31209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5822520" y="1320801"/>
            <a:ext cx="200339" cy="384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8287960" y="1270001"/>
            <a:ext cx="200339" cy="384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C3FA0-633A-6E44-8A24-55B549539D2A}"/>
              </a:ext>
            </a:extLst>
          </p:cNvPr>
          <p:cNvSpPr txBox="1"/>
          <p:nvPr/>
        </p:nvSpPr>
        <p:spPr>
          <a:xfrm>
            <a:off x="3382699" y="1508143"/>
            <a:ext cx="269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Total Health 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CDE2D-E0F9-F44C-9284-07E34C8A901A}"/>
              </a:ext>
            </a:extLst>
          </p:cNvPr>
          <p:cNvSpPr txBox="1"/>
          <p:nvPr/>
        </p:nvSpPr>
        <p:spPr>
          <a:xfrm>
            <a:off x="6022859" y="1508143"/>
            <a:ext cx="226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ED Care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24E5E-D88A-8344-BE37-0841F79858EA}"/>
              </a:ext>
            </a:extLst>
          </p:cNvPr>
          <p:cNvSpPr txBox="1"/>
          <p:nvPr/>
        </p:nvSpPr>
        <p:spPr>
          <a:xfrm>
            <a:off x="8515500" y="1508143"/>
            <a:ext cx="2317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328844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Birth Weight Increased in Iowa</a:t>
            </a:r>
            <a:br>
              <a:rPr lang="en-US"/>
            </a:br>
            <a:r>
              <a:rPr lang="en-US"/>
              <a:t>After a Massive Immigration Raid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Int J Epidemiol 2017;839</a:t>
            </a:r>
          </a:p>
          <a:p>
            <a:r>
              <a:rPr lang="en-US"/>
              <a:t>Note: 2008 Postville, Iowa raid was the largest single-site immigration raid in history. 900 agents handcuffed and chained all Latinos at meatpacking plant.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014" y="2473569"/>
            <a:ext cx="2168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Relative Risk of Low Birth Weight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64124" y="1559169"/>
          <a:ext cx="11189676" cy="445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64124" y="3721444"/>
            <a:ext cx="312099" cy="31209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4124" y="4197354"/>
            <a:ext cx="312099" cy="31209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37,117 Deaths During 2017 </a:t>
            </a:r>
            <a:br>
              <a:rPr lang="en-US" dirty="0"/>
            </a:br>
            <a:r>
              <a:rPr lang="en-US" dirty="0"/>
              <a:t>Due to </a:t>
            </a:r>
            <a:r>
              <a:rPr lang="en-US" dirty="0" err="1"/>
              <a:t>Uninsurance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Woolhandler &amp; </a:t>
            </a:r>
            <a:r>
              <a:rPr lang="en-US" dirty="0" err="1"/>
              <a:t>Himmelsetin</a:t>
            </a:r>
            <a:r>
              <a:rPr lang="en-US" dirty="0"/>
              <a:t>. Ann </a:t>
            </a:r>
            <a:r>
              <a:rPr lang="en-US" dirty="0" err="1"/>
              <a:t>Int</a:t>
            </a:r>
            <a:r>
              <a:rPr lang="en-US" dirty="0"/>
              <a:t> Med 2017;167:424</a:t>
            </a:r>
          </a:p>
          <a:p>
            <a:r>
              <a:rPr lang="en-US" dirty="0"/>
              <a:t>Based on best estimate from multiple studies of 1 death per 769 uninsured/year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07770"/>
              </p:ext>
            </p:extLst>
          </p:nvPr>
        </p:nvGraphicFramePr>
        <p:xfrm>
          <a:off x="1994858" y="1862199"/>
          <a:ext cx="8202284" cy="398304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35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State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%</a:t>
                      </a:r>
                      <a:r>
                        <a:rPr lang="en-US" sz="2800" baseline="0"/>
                        <a:t> Uninsured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Excess Deaths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Texas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17.3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6,264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California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7.2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3,637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Florida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3,480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Georgia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13.5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1,788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New York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1,447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USA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8.8%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37,117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077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Immigrants Keep Medicare Afloat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Zallman</a:t>
            </a:r>
            <a:r>
              <a:rPr lang="en-US" dirty="0"/>
              <a:t> et al, Health Affairs 2013;32:1153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049719" y="1335478"/>
          <a:ext cx="8304081" cy="467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" y="1979162"/>
            <a:ext cx="2915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Net contribution to Medicare Trust Fund,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4400" y="4248994"/>
            <a:ext cx="21132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-$30.9 Billion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652494"/>
            <a:ext cx="21188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$3.7 Billion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88399" y="1717849"/>
            <a:ext cx="20828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Franklin Gothic Book"/>
              </a:rPr>
              <a:t>$10.1 Billion</a:t>
            </a:r>
          </a:p>
        </p:txBody>
      </p:sp>
    </p:spTree>
    <p:extLst>
      <p:ext uri="{BB962C8B-B14F-4D97-AF65-F5344CB8AC3E}">
        <p14:creationId xmlns:p14="http://schemas.microsoft.com/office/powerpoint/2010/main" val="1528736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79231" y="609600"/>
            <a:ext cx="9102969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/>
              <a:t>Administrative Overhead Rising</a:t>
            </a:r>
          </a:p>
        </p:txBody>
      </p:sp>
    </p:spTree>
    <p:extLst>
      <p:ext uri="{BB962C8B-B14F-4D97-AF65-F5344CB8AC3E}">
        <p14:creationId xmlns:p14="http://schemas.microsoft.com/office/powerpoint/2010/main" val="2338295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Growth of Physicians </a:t>
            </a:r>
            <a:br>
              <a:rPr lang="en-US" dirty="0"/>
            </a:br>
            <a:r>
              <a:rPr lang="en-US" dirty="0"/>
              <a:t>and Administrators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Bureau of Labor Statistics; NCHS; Himmelstein/Woolhandler analysis of CPS</a:t>
            </a:r>
          </a:p>
          <a:p>
            <a:r>
              <a:rPr lang="en-US" dirty="0"/>
              <a:t>Managers shown as moving average of current year and two previous years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12324644"/>
              </p:ext>
            </p:extLst>
          </p:nvPr>
        </p:nvGraphicFramePr>
        <p:xfrm>
          <a:off x="1991360" y="1511901"/>
          <a:ext cx="9942974" cy="467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40656"/>
            <a:ext cx="21031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Franklin Gothic Book"/>
              </a:rPr>
              <a:t>Growth since 1970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8182" y="5624331"/>
            <a:ext cx="283028" cy="283028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08107" y="5624331"/>
            <a:ext cx="283028" cy="283028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Doctors Spend Twice as Much Time on</a:t>
            </a:r>
            <a:br>
              <a:rPr lang="en-US" dirty="0"/>
            </a:br>
            <a:r>
              <a:rPr lang="en-US" dirty="0"/>
              <a:t>EHR/Desk Work as With Patients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1980139" y="1690688"/>
          <a:ext cx="8057356" cy="472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Sinsky</a:t>
            </a:r>
            <a:r>
              <a:rPr lang="en-US" dirty="0"/>
              <a:t> et al. Ann </a:t>
            </a:r>
            <a:r>
              <a:rPr lang="en-US" dirty="0" err="1"/>
              <a:t>Int</a:t>
            </a:r>
            <a:r>
              <a:rPr lang="en-US" dirty="0"/>
              <a:t> Med 9/6/2016 – based on time/motion observation + home diary</a:t>
            </a:r>
          </a:p>
          <a:p>
            <a:r>
              <a:rPr lang="en-US" dirty="0"/>
              <a:t>Note: Figures are percent of office hours – exclude the 1-2 </a:t>
            </a:r>
            <a:r>
              <a:rPr lang="en-US" dirty="0" err="1"/>
              <a:t>hrs</a:t>
            </a:r>
            <a:r>
              <a:rPr lang="en-US" dirty="0"/>
              <a:t>/night of home EHR/desk work</a:t>
            </a:r>
          </a:p>
        </p:txBody>
      </p:sp>
    </p:spTree>
    <p:extLst>
      <p:ext uri="{BB962C8B-B14F-4D97-AF65-F5344CB8AC3E}">
        <p14:creationId xmlns:p14="http://schemas.microsoft.com/office/powerpoint/2010/main" val="4207335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>
            <a:extLst>
              <a:ext uri="{FF2B5EF4-FFF2-40B4-BE49-F238E27FC236}">
                <a16:creationId xmlns:a16="http://schemas.microsoft.com/office/drawing/2014/main" id="{CE79EF22-5E6B-254B-B154-9757BC6FE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EPIC EHR Notes Longer in US</a:t>
            </a:r>
            <a:br>
              <a:rPr lang="en-US" altLang="en-US" sz="4000" dirty="0"/>
            </a:br>
            <a:r>
              <a:rPr lang="en-US" altLang="en-US" sz="3200" dirty="0"/>
              <a:t>Documentation Driven by Payment Complexity</a:t>
            </a:r>
            <a:r>
              <a:rPr lang="en-US" altLang="en-US" sz="4000" dirty="0"/>
              <a:t> 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70080-E052-6440-91FB-6A7AFA5A144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6016753"/>
            <a:ext cx="8394492" cy="8412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Source: Ann Intern Med 2018; 169:51</a:t>
            </a:r>
          </a:p>
          <a:p>
            <a:r>
              <a:rPr lang="en-US" dirty="0"/>
              <a:t>13 international organizations represent 140,000 notes from Canada, the UK, Australia, the Netherlands, Denmark, the United Arab Emirates, and Singapore. </a:t>
            </a:r>
          </a:p>
          <a:p>
            <a:r>
              <a:rPr lang="en-US" dirty="0"/>
              <a:t>254 organizations within the United States represent 10 million notes.</a:t>
            </a:r>
          </a:p>
        </p:txBody>
      </p:sp>
      <p:sp>
        <p:nvSpPr>
          <p:cNvPr id="348163" name="AutoShape 4" descr="M180139ff1_Figure_Average_characters_per_ambulatory_progress_note_in_US_and_international_health">
            <a:extLst>
              <a:ext uri="{FF2B5EF4-FFF2-40B4-BE49-F238E27FC236}">
                <a16:creationId xmlns:a16="http://schemas.microsoft.com/office/drawing/2014/main" id="{FA6714C0-F232-4940-809D-B990E3A69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164" name="AutoShape 5" descr="M180139ff1_Figure_Average_characters_per_ambulatory_progress_note_in_US_and_international_health">
            <a:extLst>
              <a:ext uri="{FF2B5EF4-FFF2-40B4-BE49-F238E27FC236}">
                <a16:creationId xmlns:a16="http://schemas.microsoft.com/office/drawing/2014/main" id="{B2D85A74-52D8-6048-9121-721F460578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FA153-5F28-9F41-B5BB-3F0DC394B010}"/>
              </a:ext>
            </a:extLst>
          </p:cNvPr>
          <p:cNvSpPr txBox="1"/>
          <p:nvPr/>
        </p:nvSpPr>
        <p:spPr>
          <a:xfrm>
            <a:off x="48768" y="2697480"/>
            <a:ext cx="178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Number of Institutions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AF36918-8C22-E841-9674-A58D43285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934484"/>
              </p:ext>
            </p:extLst>
          </p:nvPr>
        </p:nvGraphicFramePr>
        <p:xfrm>
          <a:off x="1679575" y="1439334"/>
          <a:ext cx="10463657" cy="407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C78A7C24-5734-8440-997E-B8B8435A498D}"/>
              </a:ext>
            </a:extLst>
          </p:cNvPr>
          <p:cNvSpPr txBox="1"/>
          <p:nvPr/>
        </p:nvSpPr>
        <p:spPr>
          <a:xfrm>
            <a:off x="2992949" y="5509865"/>
            <a:ext cx="74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Average Number of Characters per Ambulatory Note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955B12-E482-BA49-B9DE-250F7FD29BD4}"/>
              </a:ext>
            </a:extLst>
          </p:cNvPr>
          <p:cNvSpPr txBox="1"/>
          <p:nvPr/>
        </p:nvSpPr>
        <p:spPr>
          <a:xfrm>
            <a:off x="2503357" y="2151270"/>
            <a:ext cx="18806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International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CC98D2-720F-B943-922B-C847CDD2648D}"/>
              </a:ext>
            </a:extLst>
          </p:cNvPr>
          <p:cNvSpPr txBox="1"/>
          <p:nvPr/>
        </p:nvSpPr>
        <p:spPr>
          <a:xfrm>
            <a:off x="2503357" y="2527895"/>
            <a:ext cx="81785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USA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81DB6C-25EC-AB4C-870F-E81620D2DEA2}"/>
              </a:ext>
            </a:extLst>
          </p:cNvPr>
          <p:cNvSpPr>
            <a:spLocks noChangeAspect="1"/>
          </p:cNvSpPr>
          <p:nvPr/>
        </p:nvSpPr>
        <p:spPr>
          <a:xfrm>
            <a:off x="2243024" y="2244942"/>
            <a:ext cx="27432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6B2DC2-4C0B-F844-B533-29EAC69A3510}"/>
              </a:ext>
            </a:extLst>
          </p:cNvPr>
          <p:cNvSpPr>
            <a:spLocks noChangeAspect="1"/>
          </p:cNvSpPr>
          <p:nvPr/>
        </p:nvSpPr>
        <p:spPr>
          <a:xfrm>
            <a:off x="2243024" y="2621567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16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Investor-Owned Care:</a:t>
            </a:r>
            <a:br>
              <a:rPr lang="en-US" altLang="en-US" sz="5400"/>
            </a:br>
            <a:r>
              <a:rPr lang="en-US" altLang="en-US" sz="5400"/>
              <a:t>Inflated Costs, </a:t>
            </a:r>
            <a:br>
              <a:rPr lang="en-US" altLang="en-US" sz="5400"/>
            </a:br>
            <a:r>
              <a:rPr lang="en-US" altLang="en-US" sz="5400"/>
              <a:t>Inferior Quality</a:t>
            </a:r>
          </a:p>
        </p:txBody>
      </p:sp>
    </p:spTree>
    <p:extLst>
      <p:ext uri="{BB962C8B-B14F-4D97-AF65-F5344CB8AC3E}">
        <p14:creationId xmlns:p14="http://schemas.microsoft.com/office/powerpoint/2010/main" val="1756420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Extent of For-Profit Ownership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Commerce Dept. Service Annual Surveys &amp; </a:t>
            </a:r>
            <a:r>
              <a:rPr lang="en-US" dirty="0" err="1"/>
              <a:t>MedPac</a:t>
            </a:r>
            <a:r>
              <a:rPr lang="en-US" dirty="0"/>
              <a:t>. Data are Q1, 2017 or most recent available.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* Data are for non-government-owned hospitals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** Data are for share of establishments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9045815"/>
              </p:ext>
            </p:extLst>
          </p:nvPr>
        </p:nvGraphicFramePr>
        <p:xfrm>
          <a:off x="751438" y="1394234"/>
          <a:ext cx="10602362" cy="451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997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Industry Profits,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Fortune 500, 2018</a:t>
            </a:r>
          </a:p>
          <a:p>
            <a:r>
              <a:rPr lang="en-US" dirty="0"/>
              <a:t>Note: Pharma profits reflect one time tax charges for repatriated profits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024854"/>
              </p:ext>
            </p:extLst>
          </p:nvPr>
        </p:nvGraphicFramePr>
        <p:xfrm>
          <a:off x="2585896" y="1628677"/>
          <a:ext cx="7020208" cy="40841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6829">
                <a:tc>
                  <a:txBody>
                    <a:bodyPr/>
                    <a:lstStyle/>
                    <a:p>
                      <a:r>
                        <a:rPr lang="en-US" sz="2800"/>
                        <a:t>Pharmaceuticals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$44.4</a:t>
                      </a:r>
                      <a:r>
                        <a:rPr lang="en-US" sz="2800" baseline="0" dirty="0"/>
                        <a:t> B</a:t>
                      </a:r>
                      <a:endParaRPr 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29">
                <a:tc>
                  <a:txBody>
                    <a:bodyPr/>
                    <a:lstStyle/>
                    <a:p>
                      <a:r>
                        <a:rPr lang="en-US" sz="2800"/>
                        <a:t>Insurers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$21.8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829">
                <a:tc>
                  <a:txBody>
                    <a:bodyPr/>
                    <a:lstStyle/>
                    <a:p>
                      <a:r>
                        <a:rPr lang="en-US" sz="2800" dirty="0"/>
                        <a:t>Pharmacy / Lab Benefit Mgr.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$14.3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829">
                <a:tc>
                  <a:txBody>
                    <a:bodyPr/>
                    <a:lstStyle/>
                    <a:p>
                      <a:r>
                        <a:rPr lang="en-US" sz="2800" dirty="0"/>
                        <a:t>Equipment / Supplies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$7.7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829">
                <a:tc>
                  <a:txBody>
                    <a:bodyPr/>
                    <a:lstStyle/>
                    <a:p>
                      <a:r>
                        <a:rPr lang="en-US" sz="2800" dirty="0"/>
                        <a:t>Distributors / Wholesalers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$7.4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276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Relative risk of hospital mortality for adult patients in private for-profit hospitals relative to private not-for-profit hospitals</a:t>
            </a:r>
          </a:p>
          <a:p>
            <a:r>
              <a:rPr lang="en-US" dirty="0"/>
              <a:t>Source: CMAJ </a:t>
            </a:r>
            <a:r>
              <a:rPr lang="en-US" dirty="0" err="1"/>
              <a:t>Devereaux</a:t>
            </a:r>
            <a:r>
              <a:rPr lang="en-US" dirty="0"/>
              <a:t> et al. 166 (11): 1399.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688" y="118976"/>
            <a:ext cx="9285324" cy="57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06" y="1087120"/>
            <a:ext cx="2889474" cy="2814320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dirty="0"/>
              <a:t>For-Profit Hospitals’ Death Rates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Are 2% Higher</a:t>
            </a:r>
          </a:p>
        </p:txBody>
      </p:sp>
    </p:spTree>
    <p:extLst>
      <p:ext uri="{BB962C8B-B14F-4D97-AF65-F5344CB8AC3E}">
        <p14:creationId xmlns:p14="http://schemas.microsoft.com/office/powerpoint/2010/main" val="2327923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EAA6-6502-3240-AE2F-68A7E2A2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Profit Hospitals Have Highest Readmission Rates for </a:t>
            </a:r>
            <a:r>
              <a:rPr lang="en-US" i="1" dirty="0"/>
              <a:t>Every</a:t>
            </a:r>
            <a:r>
              <a:rPr lang="en-US" dirty="0"/>
              <a:t> Condition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2A3CB-2BD0-7D40-989A-7075696B229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PLOS One 9/18/2018 – based on Medicare data 2012-2015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79B63BD-4B2B-8C44-BB82-DD49C667B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152501"/>
              </p:ext>
            </p:extLst>
          </p:nvPr>
        </p:nvGraphicFramePr>
        <p:xfrm>
          <a:off x="134060" y="1063870"/>
          <a:ext cx="11382750" cy="495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F184C3-A679-914B-8122-962227401E76}"/>
              </a:ext>
            </a:extLst>
          </p:cNvPr>
          <p:cNvSpPr txBox="1"/>
          <p:nvPr/>
        </p:nvSpPr>
        <p:spPr>
          <a:xfrm>
            <a:off x="-1" y="2177143"/>
            <a:ext cx="22570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Readmission </a:t>
            </a:r>
          </a:p>
          <a:p>
            <a:r>
              <a:rPr lang="en-US" sz="2000" dirty="0">
                <a:solidFill>
                  <a:schemeClr val="bg1"/>
                </a:solidFill>
              </a:rPr>
              <a:t>rate adjusted </a:t>
            </a:r>
          </a:p>
          <a:p>
            <a:r>
              <a:rPr lang="en-US" sz="2000" dirty="0">
                <a:solidFill>
                  <a:schemeClr val="bg1"/>
                </a:solidFill>
              </a:rPr>
              <a:t>for severity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(Expected </a:t>
            </a:r>
          </a:p>
          <a:p>
            <a:r>
              <a:rPr lang="en-US" sz="2000" dirty="0">
                <a:solidFill>
                  <a:schemeClr val="bg1"/>
                </a:solidFill>
              </a:rPr>
              <a:t>rate = 1.0)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438C15-1A0C-404F-BDFA-EC88831160D1}"/>
              </a:ext>
            </a:extLst>
          </p:cNvPr>
          <p:cNvSpPr/>
          <p:nvPr/>
        </p:nvSpPr>
        <p:spPr>
          <a:xfrm>
            <a:off x="169185" y="4965530"/>
            <a:ext cx="283028" cy="283028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2D34E3-ACB2-6A45-A14F-DD0C2682B79F}"/>
              </a:ext>
            </a:extLst>
          </p:cNvPr>
          <p:cNvSpPr/>
          <p:nvPr/>
        </p:nvSpPr>
        <p:spPr>
          <a:xfrm>
            <a:off x="169185" y="4555437"/>
            <a:ext cx="283028" cy="283028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1BC19E-069C-E340-84E4-10F414FCB642}"/>
              </a:ext>
            </a:extLst>
          </p:cNvPr>
          <p:cNvSpPr/>
          <p:nvPr/>
        </p:nvSpPr>
        <p:spPr>
          <a:xfrm>
            <a:off x="169185" y="4145344"/>
            <a:ext cx="283028" cy="283028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4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24910" y="515008"/>
            <a:ext cx="9151883" cy="539180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/>
              <a:t>Medicaid:</a:t>
            </a:r>
            <a:br>
              <a:rPr lang="en-US" altLang="en-US" sz="7200"/>
            </a:br>
            <a:r>
              <a:rPr lang="en-US" altLang="en-US" sz="7200"/>
              <a:t>Poor Access, But Better Than Nothing</a:t>
            </a:r>
          </a:p>
        </p:txBody>
      </p:sp>
    </p:spTree>
    <p:extLst>
      <p:ext uri="{BB962C8B-B14F-4D97-AF65-F5344CB8AC3E}">
        <p14:creationId xmlns:p14="http://schemas.microsoft.com/office/powerpoint/2010/main" val="2653988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Relative payments for care at private for-profit (PFP) and private not-for-profit (PNFP) hospitals </a:t>
            </a:r>
          </a:p>
          <a:p>
            <a:r>
              <a:rPr lang="en-US" dirty="0"/>
              <a:t>Source: CMAJ </a:t>
            </a:r>
            <a:r>
              <a:rPr lang="en-US" dirty="0" err="1"/>
              <a:t>Devereaux</a:t>
            </a:r>
            <a:r>
              <a:rPr lang="en-US" dirty="0"/>
              <a:t> et al. 170 (12): 1817.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760" y="162171"/>
            <a:ext cx="9077960" cy="57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" y="1180857"/>
            <a:ext cx="2799080" cy="2476743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/>
              <a:t>For-Profit Hospitals Cost </a:t>
            </a:r>
            <a:br>
              <a:rPr lang="en-US" sz="4000" dirty="0"/>
            </a:br>
            <a:r>
              <a:rPr lang="en-US" dirty="0"/>
              <a:t>19% More</a:t>
            </a:r>
          </a:p>
        </p:txBody>
      </p:sp>
    </p:spTree>
    <p:extLst>
      <p:ext uri="{BB962C8B-B14F-4D97-AF65-F5344CB8AC3E}">
        <p14:creationId xmlns:p14="http://schemas.microsoft.com/office/powerpoint/2010/main" val="1693808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For-Profit Hospitals’ </a:t>
            </a:r>
            <a:br>
              <a:rPr lang="en-US" dirty="0"/>
            </a:br>
            <a:r>
              <a:rPr lang="en-US" dirty="0"/>
              <a:t>Administrative Costs Are Higher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Himmelstein and Woolhandler</a:t>
            </a:r>
          </a:p>
          <a:p>
            <a:r>
              <a:rPr lang="en-US" dirty="0"/>
              <a:t>Analysis of 2011 Medicare hospital cost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87108"/>
            <a:ext cx="255402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Percentage spent on administration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285712" y="1690688"/>
          <a:ext cx="5858288" cy="434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557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8720" y="1690688"/>
            <a:ext cx="8575705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420600" y="0"/>
            <a:ext cx="381000" cy="624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91" tIns="45648" rIns="91291" bIns="45648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For-Profit Dialysis Clinics’ Death Rates </a:t>
            </a:r>
            <a:br>
              <a:rPr lang="en-US" sz="4000" dirty="0"/>
            </a:br>
            <a:r>
              <a:rPr lang="en-US" sz="4000" dirty="0"/>
              <a:t>Are 9% Higher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JAMA 2002;288:2449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171094"/>
            <a:ext cx="245872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Relative Risk (RR) of Morality </a:t>
            </a:r>
            <a:r>
              <a:rPr lang="en-US" sz="2400">
                <a:solidFill>
                  <a:schemeClr val="bg1"/>
                </a:solidFill>
              </a:rPr>
              <a:t>in Hemodialysis Patients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13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327C-DCF4-374C-ABC0-B77E50CC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Investor-Owned Nursing Homes: Worse 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B929E-34AB-8E4A-B07E-DAE2E4966FB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CMS – Nursing Home Data Compendium 2015</a:t>
            </a:r>
          </a:p>
          <a:p>
            <a:r>
              <a:rPr lang="en-US" dirty="0"/>
              <a:t>”Severe” defined as actual harm or immediate jeopardy to patients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67E910-5A12-C04E-8A9F-3776B556D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574330"/>
              </p:ext>
            </p:extLst>
          </p:nvPr>
        </p:nvGraphicFramePr>
        <p:xfrm>
          <a:off x="60961" y="1439334"/>
          <a:ext cx="11292839" cy="457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1880EE8-53D1-CD4E-8D4A-E850811FFE09}"/>
              </a:ext>
            </a:extLst>
          </p:cNvPr>
          <p:cNvSpPr txBox="1"/>
          <p:nvPr/>
        </p:nvSpPr>
        <p:spPr>
          <a:xfrm>
            <a:off x="60961" y="2055815"/>
            <a:ext cx="2969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Deficiencies per Nursing Home,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or % of Nursing Homes with 1 or more deficiencies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E6D38D-4D71-EB44-B719-38E1DE6A2F17}"/>
              </a:ext>
            </a:extLst>
          </p:cNvPr>
          <p:cNvSpPr/>
          <p:nvPr/>
        </p:nvSpPr>
        <p:spPr>
          <a:xfrm>
            <a:off x="5058592" y="2607528"/>
            <a:ext cx="4050574" cy="151162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Inspections found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more</a:t>
            </a:r>
            <a:r>
              <a:rPr lang="en-US" sz="2800" dirty="0"/>
              <a:t>, </a:t>
            </a:r>
          </a:p>
          <a:p>
            <a:pPr algn="ctr"/>
            <a:r>
              <a:rPr lang="en-US" sz="2800" dirty="0"/>
              <a:t>and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more severe</a:t>
            </a:r>
            <a:r>
              <a:rPr lang="en-US" sz="2800" dirty="0"/>
              <a:t>, </a:t>
            </a:r>
          </a:p>
          <a:p>
            <a:pPr algn="ctr"/>
            <a:r>
              <a:rPr lang="en-US" sz="2800" dirty="0"/>
              <a:t>deficiencies</a:t>
            </a:r>
          </a:p>
        </p:txBody>
      </p:sp>
    </p:spTree>
    <p:extLst>
      <p:ext uri="{BB962C8B-B14F-4D97-AF65-F5344CB8AC3E}">
        <p14:creationId xmlns:p14="http://schemas.microsoft.com/office/powerpoint/2010/main" val="2086057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Hospice Goes For-Profit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MEDPAC annual report, 2018 and previous reports</a:t>
            </a:r>
          </a:p>
          <a:p>
            <a:r>
              <a:rPr lang="en-US" dirty="0"/>
              <a:t>Profit rate: for-profits = 16.4%; non-profits = .1%. </a:t>
            </a:r>
          </a:p>
          <a:p>
            <a:r>
              <a:rPr lang="en-US" dirty="0"/>
              <a:t>Mean LOS: for-profits = 106 days; non-profits = 66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2094612"/>
            <a:ext cx="272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Percent of hospices under for-profit ownership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12285156"/>
              </p:ext>
            </p:extLst>
          </p:nvPr>
        </p:nvGraphicFramePr>
        <p:xfrm>
          <a:off x="2868752" y="1330960"/>
          <a:ext cx="8845728" cy="468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5708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For-Profit Hospices Avoid </a:t>
            </a:r>
            <a:br>
              <a:rPr lang="en-US" dirty="0"/>
            </a:br>
            <a:r>
              <a:rPr lang="en-US" dirty="0"/>
              <a:t>Unprofitable Patients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Health Affairs 2012;31:2690</a:t>
            </a:r>
          </a:p>
          <a:p>
            <a:r>
              <a:rPr lang="en-US" dirty="0"/>
              <a:t>Note: Based upon accepting patients on chemo, TPN, transfusions, tube feeds, </a:t>
            </a:r>
            <a:r>
              <a:rPr lang="en-US" dirty="0" err="1"/>
              <a:t>intrathecal</a:t>
            </a:r>
            <a:r>
              <a:rPr lang="en-US" dirty="0"/>
              <a:t> </a:t>
            </a:r>
            <a:r>
              <a:rPr lang="en-US" dirty="0" err="1"/>
              <a:t>cath</a:t>
            </a:r>
            <a:r>
              <a:rPr lang="en-US" dirty="0"/>
              <a:t>, palliative radiation, or living alone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739294" y="1690688"/>
          <a:ext cx="7965026" cy="426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094612"/>
            <a:ext cx="38811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Likelihood of accepting all patients, regardless of care needs 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(and profitability)</a:t>
            </a:r>
          </a:p>
        </p:txBody>
      </p:sp>
    </p:spTree>
    <p:extLst>
      <p:ext uri="{BB962C8B-B14F-4D97-AF65-F5344CB8AC3E}">
        <p14:creationId xmlns:p14="http://schemas.microsoft.com/office/powerpoint/2010/main" val="1121447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 Spends the Most on Drugs</a:t>
            </a:r>
            <a:br>
              <a:rPr lang="en-US" dirty="0"/>
            </a:br>
            <a:r>
              <a:rPr lang="en-US" sz="2800" dirty="0"/>
              <a:t>Double the OECD Average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OECD, 2018</a:t>
            </a:r>
          </a:p>
          <a:p>
            <a:r>
              <a:rPr lang="en-US" dirty="0"/>
              <a:t>Note: Data are for 2016 or most recent year available.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253010"/>
            <a:ext cx="203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 capita </a:t>
            </a:r>
            <a:r>
              <a:rPr lang="en-US" sz="2400">
                <a:solidFill>
                  <a:schemeClr val="bg1"/>
                </a:solidFill>
              </a:rPr>
              <a:t>spending </a:t>
            </a:r>
            <a:r>
              <a:rPr lang="en-US" sz="2400" dirty="0">
                <a:solidFill>
                  <a:schemeClr val="bg1"/>
                </a:solidFill>
              </a:rPr>
              <a:t>on prescription drugs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39033656"/>
              </p:ext>
            </p:extLst>
          </p:nvPr>
        </p:nvGraphicFramePr>
        <p:xfrm>
          <a:off x="2032000" y="1574800"/>
          <a:ext cx="9428480" cy="443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54817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 Cost Tripled 2006-2013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JAMA 2016;315:1400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20" y="2281212"/>
            <a:ext cx="19812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Mean expenditure per patient </a:t>
            </a:r>
            <a:r>
              <a:rPr lang="en-US" sz="2400">
                <a:solidFill>
                  <a:schemeClr val="bg1"/>
                </a:solidFill>
              </a:rPr>
              <a:t>for insulin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032000" y="1385411"/>
          <a:ext cx="9321800" cy="462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342589" y="1690688"/>
            <a:ext cx="4805680" cy="123162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Average cost per patient in 2013:</a:t>
            </a:r>
          </a:p>
          <a:p>
            <a:pPr algn="ctr"/>
            <a:r>
              <a:rPr lang="en-US" sz="4400" b="1" dirty="0"/>
              <a:t>$736</a:t>
            </a:r>
          </a:p>
        </p:txBody>
      </p:sp>
    </p:spTree>
    <p:extLst>
      <p:ext uri="{BB962C8B-B14F-4D97-AF65-F5344CB8AC3E}">
        <p14:creationId xmlns:p14="http://schemas.microsoft.com/office/powerpoint/2010/main" val="165454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Company Profits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Fortune 500 rankings for 1995-2017</a:t>
            </a:r>
          </a:p>
          <a:p>
            <a:r>
              <a:rPr lang="en-US" dirty="0"/>
              <a:t>Total drug company profits, 2017= $44.4 billion. Depressed by one-time charges for repatriated profits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19711"/>
            <a:ext cx="239619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Return </a:t>
            </a:r>
            <a:r>
              <a:rPr lang="en-US" sz="2800">
                <a:solidFill>
                  <a:schemeClr val="bg1"/>
                </a:solidFill>
                <a:cs typeface="Franklin Gothic Book"/>
              </a:rPr>
              <a:t>on Revenue (%)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43613620"/>
              </p:ext>
            </p:extLst>
          </p:nvPr>
        </p:nvGraphicFramePr>
        <p:xfrm>
          <a:off x="2316480" y="1341120"/>
          <a:ext cx="9037320" cy="461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834294" y="5526713"/>
            <a:ext cx="248666" cy="248666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69720" y="5526713"/>
            <a:ext cx="248666" cy="248666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25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5">
            <a:extLst>
              <a:ext uri="{FF2B5EF4-FFF2-40B4-BE49-F238E27FC236}">
                <a16:creationId xmlns:a16="http://schemas.microsoft.com/office/drawing/2014/main" id="{6C1F3813-AF28-D54E-93E8-7567AB5D1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87" y="2120949"/>
            <a:ext cx="11008426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“The success of its [Gilead’s] hepatitis C franchise has gradually exhausted the available pool of treatable patients…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3200" dirty="0">
                <a:solidFill>
                  <a:schemeClr val="bg1"/>
                </a:solidFill>
              </a:rPr>
              <a:t>“In the case of infectious diseases such as hepatitis C, curing existing patients also decreases the number of carriers able to transmit the virus to new patients.”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9BEB0-8261-D345-8712-B4ABF04E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35" y="279547"/>
            <a:ext cx="10515600" cy="1513627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Goldman Sachs asks in biotech research report:</a:t>
            </a:r>
            <a:br>
              <a:rPr lang="en-US" sz="2200" dirty="0"/>
            </a:br>
            <a:r>
              <a:rPr lang="en-US" sz="4900" dirty="0"/>
              <a:t>“Is Curing Patients a </a:t>
            </a:r>
            <a:br>
              <a:rPr lang="en-US" sz="4900" dirty="0"/>
            </a:br>
            <a:r>
              <a:rPr lang="en-US" sz="4900" dirty="0"/>
              <a:t>Sustainable Business Model?”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423D2-E9D7-2A4A-9F80-5ABF252CDBA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CNBC Investing</a:t>
            </a:r>
          </a:p>
          <a:p>
            <a:r>
              <a:rPr lang="en-US" dirty="0"/>
              <a:t>Tae Kim @</a:t>
            </a:r>
            <a:r>
              <a:rPr lang="en-US" dirty="0" err="1"/>
              <a:t>firstadopter</a:t>
            </a:r>
            <a:r>
              <a:rPr lang="en-US" dirty="0"/>
              <a:t>. Published 3:15 PM ET Wed, 11 April 2018. Updated 7:20 PM ET Wed, 11 April 2018</a:t>
            </a:r>
          </a:p>
        </p:txBody>
      </p:sp>
    </p:spTree>
    <p:extLst>
      <p:ext uri="{BB962C8B-B14F-4D97-AF65-F5344CB8AC3E}">
        <p14:creationId xmlns:p14="http://schemas.microsoft.com/office/powerpoint/2010/main" val="300276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Enrollment, 1987-2018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Bureau of the Census and Kaiser Foundation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8925127"/>
              </p:ext>
            </p:extLst>
          </p:nvPr>
        </p:nvGraphicFramePr>
        <p:xfrm>
          <a:off x="1951348" y="1250900"/>
          <a:ext cx="9829800" cy="474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2399844"/>
            <a:ext cx="195134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Franklin Gothic Book"/>
              </a:rPr>
              <a:t>Millions of Americans</a:t>
            </a:r>
            <a:endParaRPr lang="en-US" sz="2800" dirty="0">
              <a:solidFill>
                <a:schemeClr val="bg1"/>
              </a:solidFill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83699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Insurance Overhead, 2018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99514717"/>
              </p:ext>
            </p:extLst>
          </p:nvPr>
        </p:nvGraphicFramePr>
        <p:xfrm>
          <a:off x="1153886" y="1470114"/>
          <a:ext cx="10591800" cy="494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1CE0BAE-C847-3B42-B85E-9E3F4E5B54A2}"/>
              </a:ext>
            </a:extLst>
          </p:cNvPr>
          <p:cNvSpPr txBox="1"/>
          <p:nvPr/>
        </p:nvSpPr>
        <p:spPr>
          <a:xfrm>
            <a:off x="1" y="2565070"/>
            <a:ext cx="1436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Medical Loss Ratio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SEC filings for first or second quarters, 2018</a:t>
            </a:r>
          </a:p>
          <a:p>
            <a:r>
              <a:rPr lang="en-US" dirty="0"/>
              <a:t>Note: Medical Loss Ratio = 1 – (medical benefits/premiums)</a:t>
            </a:r>
          </a:p>
        </p:txBody>
      </p:sp>
    </p:spTree>
    <p:extLst>
      <p:ext uri="{BB962C8B-B14F-4D97-AF65-F5344CB8AC3E}">
        <p14:creationId xmlns:p14="http://schemas.microsoft.com/office/powerpoint/2010/main" val="40350812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Insurance Company CEOs’ Totay Direct Compensation, 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Sources: DEF 14A Schedules, SEC; Bureau of Labor Statistics; Current Population Survey.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Annual CEO compensation includes salary, non-equity incentive pay, other compensation, and value of stock options exercised and stock awards that vested. In addition, these CEOs were given stock and option awards totaling $78.6 million (in aggregate) this year, which will provide value in future years.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838200" y="1690688"/>
          <a:ext cx="8459912" cy="421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0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61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Michael </a:t>
                      </a:r>
                      <a:r>
                        <a:rPr lang="en-US" sz="2400" dirty="0" err="1">
                          <a:latin typeface="Franklin Gothic Medium"/>
                          <a:cs typeface="Franklin Gothic Medium"/>
                        </a:rPr>
                        <a:t>Neidorff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  <a:p>
                      <a:pPr algn="ctr"/>
                      <a:r>
                        <a:rPr lang="en-US" sz="2000" dirty="0">
                          <a:latin typeface="Franklin Gothic Medium"/>
                          <a:cs typeface="Franklin Gothic Medium"/>
                        </a:rPr>
                        <a:t>           </a:t>
                      </a: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David </a:t>
                      </a:r>
                      <a:r>
                        <a:rPr lang="en-US" sz="2400" dirty="0" err="1">
                          <a:latin typeface="Franklin Gothic Medium"/>
                          <a:cs typeface="Franklin Gothic Medium"/>
                        </a:rPr>
                        <a:t>Cordani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Mark </a:t>
                      </a:r>
                      <a:r>
                        <a:rPr lang="en-US" sz="2400" dirty="0" err="1">
                          <a:latin typeface="Franklin Gothic Medium"/>
                          <a:cs typeface="Franklin Gothic Medium"/>
                        </a:rPr>
                        <a:t>Bertolini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1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Steve Helmsley</a:t>
                      </a: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Joseph Swedish</a:t>
                      </a: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Medium"/>
                          <a:cs typeface="Franklin Gothic Medium"/>
                        </a:rPr>
                        <a:t>Bruce Broussard</a:t>
                      </a: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975960" y="2033434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err="1">
                <a:latin typeface="Franklin Gothic Medium"/>
                <a:cs typeface="Franklin Gothic Medium"/>
              </a:rPr>
              <a:t>Centene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$32.2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$123,225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75961" y="4137073"/>
            <a:ext cx="178027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Franklin Gothic Medium"/>
                <a:cs typeface="Franklin Gothic Medium"/>
              </a:rPr>
              <a:t>United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$31.3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$119,918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06080" y="4137073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err="1">
                <a:latin typeface="Franklin Gothic Medium"/>
                <a:cs typeface="Franklin Gothic Medium"/>
              </a:rPr>
              <a:t>Wellpoint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$17.1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$65,356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29407" y="4137073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Franklin Gothic Medium"/>
                <a:cs typeface="Franklin Gothic Medium"/>
              </a:rPr>
              <a:t>Humana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$17.0M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$65,208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06080" y="2033434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Franklin Gothic Medium"/>
                <a:cs typeface="Franklin Gothic Medium"/>
              </a:rPr>
              <a:t>Cigna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$21.9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$84,017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29408" y="2033434"/>
            <a:ext cx="1781192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Franklin Gothic Medium"/>
                <a:cs typeface="Franklin Gothic Medium"/>
              </a:rPr>
              <a:t>Aetna</a:t>
            </a:r>
            <a:endParaRPr lang="en-US" sz="20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Franklin Gothic Book"/>
                <a:cs typeface="Franklin Gothic Book"/>
              </a:rPr>
              <a:t>$ 41.7M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Pay/Day: 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$159,647</a:t>
            </a:r>
          </a:p>
        </p:txBody>
      </p:sp>
      <p:pic>
        <p:nvPicPr>
          <p:cNvPr id="17" name="Picture 1027" descr="lar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3098" y="2095879"/>
            <a:ext cx="987394" cy="16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27" descr="larg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035" y="2091655"/>
            <a:ext cx="1110930" cy="162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27" descr="lar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742" y="4192538"/>
            <a:ext cx="1058192" cy="16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27" descr="larg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0758" y="4297899"/>
            <a:ext cx="959733" cy="15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27" descr="larg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8625" y="2083683"/>
            <a:ext cx="1134521" cy="162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27" descr="large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8625" y="4210684"/>
            <a:ext cx="1025934" cy="162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990" y="2458699"/>
            <a:ext cx="2581764" cy="250774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Median earnings of full-time </a:t>
            </a:r>
          </a:p>
          <a:p>
            <a:pPr algn="ctr"/>
            <a:r>
              <a:rPr lang="en-US" sz="2400"/>
              <a:t>wage and salary workers in 2016:</a:t>
            </a:r>
          </a:p>
          <a:p>
            <a:pPr algn="ctr"/>
            <a:r>
              <a:rPr lang="en-US" sz="3600" b="1"/>
              <a:t>$43,264</a:t>
            </a:r>
          </a:p>
        </p:txBody>
      </p:sp>
    </p:spTree>
    <p:extLst>
      <p:ext uri="{BB962C8B-B14F-4D97-AF65-F5344CB8AC3E}">
        <p14:creationId xmlns:p14="http://schemas.microsoft.com/office/powerpoint/2010/main" val="1397029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Title 1"/>
          <p:cNvSpPr>
            <a:spLocks noGrp="1"/>
          </p:cNvSpPr>
          <p:nvPr>
            <p:ph type="ctrTitle" idx="4294967295"/>
          </p:nvPr>
        </p:nvSpPr>
        <p:spPr>
          <a:xfrm>
            <a:off x="514563" y="631005"/>
            <a:ext cx="11054137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dirty="0"/>
              <a:t>Medicare:</a:t>
            </a:r>
            <a:br>
              <a:rPr lang="en-US" altLang="en-US" sz="6600" dirty="0"/>
            </a:br>
            <a:r>
              <a:rPr lang="en-US" altLang="en-US" sz="6600" dirty="0"/>
              <a:t>More Efficient than</a:t>
            </a:r>
            <a:br>
              <a:rPr lang="en-US" altLang="en-US" sz="6600" dirty="0"/>
            </a:br>
            <a:r>
              <a:rPr lang="en-US" altLang="en-US" sz="6600" dirty="0"/>
              <a:t>Private Insurers</a:t>
            </a:r>
          </a:p>
        </p:txBody>
      </p:sp>
    </p:spTree>
    <p:extLst>
      <p:ext uri="{BB962C8B-B14F-4D97-AF65-F5344CB8AC3E}">
        <p14:creationId xmlns:p14="http://schemas.microsoft.com/office/powerpoint/2010/main" val="1683752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Medicare Advantage Plans’ </a:t>
            </a:r>
            <a:br>
              <a:rPr lang="en-US" dirty="0"/>
            </a:br>
            <a:r>
              <a:rPr lang="en-US" dirty="0"/>
              <a:t>High Overhead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 GAO 12/2013 and Medicare Trustees Report 2012 – Figures are for 2011</a:t>
            </a:r>
          </a:p>
          <a:p>
            <a:r>
              <a:rPr lang="en-US" dirty="0"/>
              <a:t>Note: MA overhead = $905/enrollee; profit = $447/enrollee</a:t>
            </a:r>
          </a:p>
          <a:p>
            <a:r>
              <a:rPr lang="en-US" dirty="0"/>
              <a:t>Total MA profit = $3.3 Billion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6445250" y="1708035"/>
          <a:ext cx="4765040" cy="413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/>
          </p:nvPr>
        </p:nvGraphicFramePr>
        <p:xfrm>
          <a:off x="1226807" y="1708035"/>
          <a:ext cx="4765040" cy="413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34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640" y="2835738"/>
            <a:ext cx="4677151" cy="247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>
              <a:spcAft>
                <a:spcPts val="1200"/>
              </a:spcAft>
            </a:pPr>
            <a:r>
              <a:rPr lang="en-US" sz="2400" b="1" dirty="0"/>
              <a:t>More than a third </a:t>
            </a:r>
            <a:r>
              <a:rPr lang="en-US" sz="2400" dirty="0"/>
              <a:t>of all Medicare Advantage plans lack an NCI cancer center.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49% of narrow networks </a:t>
            </a:r>
            <a:r>
              <a:rPr lang="en-US" sz="2400" dirty="0"/>
              <a:t>exclude academic med centers.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1880" cy="1325563"/>
          </a:xfrm>
        </p:spPr>
        <p:txBody>
          <a:bodyPr>
            <a:noAutofit/>
          </a:bodyPr>
          <a:lstStyle/>
          <a:p>
            <a:r>
              <a:rPr lang="en-US" sz="4000" dirty="0"/>
              <a:t>Medicare Advantage Plans’ Narrow Networks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 Kaiser Family Foundation June, 2016</a:t>
            </a:r>
          </a:p>
          <a:p>
            <a:r>
              <a:rPr lang="en-US" dirty="0"/>
              <a:t>Note: “Narrow” = &lt;30% of hospitals; “Medium Small” = 20-49%; “Medium” = 50-69%; “Broad” = &gt;69%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4920791" y="1510175"/>
          <a:ext cx="3877310" cy="450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8387051" y="1510175"/>
          <a:ext cx="3877310" cy="450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54277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82041"/>
            <a:ext cx="10515600" cy="4693919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en-US" sz="4000" dirty="0"/>
              <a:t>Despite Medicare’s Lower Overhead, Medicare Advantage Plans </a:t>
            </a:r>
            <a:br>
              <a:rPr lang="en-US" altLang="en-US" sz="4000" dirty="0"/>
            </a:br>
            <a:r>
              <a:rPr lang="en-US" altLang="en-US" sz="4000" dirty="0"/>
              <a:t>Outcompete Traditional Medicare by </a:t>
            </a:r>
            <a:br>
              <a:rPr lang="en-US" altLang="en-US" sz="4000" dirty="0"/>
            </a:br>
            <a:r>
              <a:rPr lang="en-US" altLang="en-US" sz="4000" dirty="0"/>
              <a:t>Cherry Picking, Upcoding, and </a:t>
            </a:r>
            <a:br>
              <a:rPr lang="en-US" altLang="en-US" sz="4000" dirty="0"/>
            </a:br>
            <a:r>
              <a:rPr lang="en-US" altLang="en-US" sz="4000" dirty="0"/>
              <a:t>Lobbying for Overpayment</a:t>
            </a:r>
          </a:p>
        </p:txBody>
      </p:sp>
    </p:spTree>
    <p:extLst>
      <p:ext uri="{BB962C8B-B14F-4D97-AF65-F5344CB8AC3E}">
        <p14:creationId xmlns:p14="http://schemas.microsoft.com/office/powerpoint/2010/main" val="5860560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HMO Enrollment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4267"/>
            <a:ext cx="293624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Medicare HMO Enrollees (millions)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88325020"/>
              </p:ext>
            </p:extLst>
          </p:nvPr>
        </p:nvGraphicFramePr>
        <p:xfrm>
          <a:off x="2590800" y="1300480"/>
          <a:ext cx="9194800" cy="471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51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24AB-B082-9B41-989C-0AE1A9E8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and Medicaid</a:t>
            </a:r>
            <a:br>
              <a:rPr lang="en-US" dirty="0"/>
            </a:br>
            <a:r>
              <a:rPr lang="en-US" dirty="0"/>
              <a:t>Keep Private Insurers Afloat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3AD94-4496-4643-8CE2-CF48B47D7CA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Source: Health Affairs 2017;36:2185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Notes: 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Aetna, Anthem, CIGNA, Humana, and United Healthcare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Figures exclude government payments for public workers’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55D39-A7EA-104A-9F1C-E97464F37A71}"/>
              </a:ext>
            </a:extLst>
          </p:cNvPr>
          <p:cNvSpPr txBox="1"/>
          <p:nvPr/>
        </p:nvSpPr>
        <p:spPr>
          <a:xfrm>
            <a:off x="0" y="1837940"/>
            <a:ext cx="27351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Revenues of five largest private insurers,</a:t>
            </a:r>
          </a:p>
          <a:p>
            <a:r>
              <a:rPr lang="en-US" sz="2800" dirty="0">
                <a:solidFill>
                  <a:schemeClr val="bg1"/>
                </a:solidFill>
              </a:rPr>
              <a:t>$ Billions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9D4FC4-4274-3B44-B2B0-89E0A336B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044615"/>
              </p:ext>
            </p:extLst>
          </p:nvPr>
        </p:nvGraphicFramePr>
        <p:xfrm>
          <a:off x="2938885" y="1370583"/>
          <a:ext cx="8657001" cy="464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F2354DF-F2C0-DD4D-AD47-DE52605256E8}"/>
              </a:ext>
            </a:extLst>
          </p:cNvPr>
          <p:cNvSpPr>
            <a:spLocks noChangeAspect="1"/>
          </p:cNvSpPr>
          <p:nvPr/>
        </p:nvSpPr>
        <p:spPr>
          <a:xfrm>
            <a:off x="180870" y="4407106"/>
            <a:ext cx="27432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02B6C5-9CBE-F44D-B952-DBEE53535066}"/>
              </a:ext>
            </a:extLst>
          </p:cNvPr>
          <p:cNvSpPr>
            <a:spLocks noChangeAspect="1"/>
          </p:cNvSpPr>
          <p:nvPr/>
        </p:nvSpPr>
        <p:spPr>
          <a:xfrm>
            <a:off x="163787" y="3853111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F0199-6B35-E642-A85D-8B80A73FA162}"/>
              </a:ext>
            </a:extLst>
          </p:cNvPr>
          <p:cNvSpPr txBox="1"/>
          <p:nvPr/>
        </p:nvSpPr>
        <p:spPr>
          <a:xfrm>
            <a:off x="414998" y="4346816"/>
            <a:ext cx="2177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Medicare and Medicaid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B6936-81C4-474B-A105-9CAE917937A4}"/>
              </a:ext>
            </a:extLst>
          </p:cNvPr>
          <p:cNvSpPr txBox="1"/>
          <p:nvPr/>
        </p:nvSpPr>
        <p:spPr>
          <a:xfrm>
            <a:off x="414998" y="3766307"/>
            <a:ext cx="2177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3829679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BDE7-7A72-C241-B2FD-46AADBC6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US" dirty="0"/>
              <a:t>A Few Sick People </a:t>
            </a:r>
            <a:br>
              <a:rPr lang="en-US" dirty="0"/>
            </a:br>
            <a:r>
              <a:rPr lang="en-US" dirty="0"/>
              <a:t>Account for Most Health Spending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365AB-A3C0-9741-AFCD-2442F0D948E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JAMA 2016;316:1348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08884-4460-7F40-8575-95FF9A5454EE}"/>
              </a:ext>
            </a:extLst>
          </p:cNvPr>
          <p:cNvSpPr txBox="1"/>
          <p:nvPr/>
        </p:nvSpPr>
        <p:spPr>
          <a:xfrm>
            <a:off x="0" y="1896215"/>
            <a:ext cx="24204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Percent of total spending accounted for by each decile among non-institutionalized Americans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DCFA47-1C8C-9048-AE16-5F7024475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342157"/>
              </p:ext>
            </p:extLst>
          </p:nvPr>
        </p:nvGraphicFramePr>
        <p:xfrm>
          <a:off x="1979407" y="1363133"/>
          <a:ext cx="9595821" cy="433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C306D3-A063-D048-B755-FDA85F72562D}"/>
              </a:ext>
            </a:extLst>
          </p:cNvPr>
          <p:cNvSpPr txBox="1"/>
          <p:nvPr/>
        </p:nvSpPr>
        <p:spPr>
          <a:xfrm>
            <a:off x="5164667" y="5494867"/>
            <a:ext cx="374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Decile of Health Spending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32EB1D-A143-5240-AF9F-5EA1B750E84A}"/>
              </a:ext>
            </a:extLst>
          </p:cNvPr>
          <p:cNvSpPr/>
          <p:nvPr/>
        </p:nvSpPr>
        <p:spPr>
          <a:xfrm>
            <a:off x="9636209" y="5079368"/>
            <a:ext cx="1788410" cy="64633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496C6-9FDF-4E43-B6ED-815E6AEE44E2}"/>
              </a:ext>
            </a:extLst>
          </p:cNvPr>
          <p:cNvSpPr txBox="1"/>
          <p:nvPr/>
        </p:nvSpPr>
        <p:spPr>
          <a:xfrm>
            <a:off x="8228532" y="2404852"/>
            <a:ext cx="149271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81.5%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3D1B65-C049-2440-A8D3-F528F450F609}"/>
              </a:ext>
            </a:extLst>
          </p:cNvPr>
          <p:cNvCxnSpPr>
            <a:cxnSpLocks/>
          </p:cNvCxnSpPr>
          <p:nvPr/>
        </p:nvCxnSpPr>
        <p:spPr>
          <a:xfrm flipH="1" flipV="1">
            <a:off x="9519469" y="2997508"/>
            <a:ext cx="454848" cy="80931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glow rad="1270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9154A5-4798-1345-A2BF-B881DB43CD78}"/>
              </a:ext>
            </a:extLst>
          </p:cNvPr>
          <p:cNvCxnSpPr>
            <a:cxnSpLocks/>
          </p:cNvCxnSpPr>
          <p:nvPr/>
        </p:nvCxnSpPr>
        <p:spPr>
          <a:xfrm flipH="1">
            <a:off x="9519469" y="1649217"/>
            <a:ext cx="952725" cy="789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glow rad="1270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3596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Sickest Patients </a:t>
            </a:r>
            <a:br>
              <a:rPr lang="en-US" dirty="0"/>
            </a:br>
            <a:r>
              <a:rPr lang="en-US" dirty="0"/>
              <a:t>Switch Out of Medicare Advantage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Affairs 2015;34:1675</a:t>
            </a:r>
          </a:p>
          <a:p>
            <a:r>
              <a:rPr lang="en-US" dirty="0"/>
              <a:t>Similar results for patients with hospital or home care use, more marked among dual </a:t>
            </a:r>
            <a:r>
              <a:rPr lang="en-US" dirty="0" err="1"/>
              <a:t>eligibles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362960" y="1690688"/>
          <a:ext cx="7990839" cy="427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024" y="2017142"/>
            <a:ext cx="348333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switching out </a:t>
            </a:r>
            <a:r>
              <a:rPr lang="en-US" sz="2400">
                <a:solidFill>
                  <a:schemeClr val="bg1"/>
                </a:solidFill>
                <a:cs typeface="Franklin Gothic Book"/>
              </a:rPr>
              <a:t>during 2011</a:t>
            </a:r>
            <a:endParaRPr lang="en-US" sz="2400" dirty="0">
              <a:solidFill>
                <a:schemeClr val="bg1"/>
              </a:solidFill>
              <a:cs typeface="Franklin Gothic Book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Plan switched out of: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Traditional Medicare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a typeface="Franklin Gothic Medium" charset="0"/>
                <a:cs typeface="Franklin Gothic Medium" charset="0"/>
              </a:rPr>
              <a:t>Medicare Advantage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423188" y="4048788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423189" y="3526316"/>
            <a:ext cx="279081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Specialists Won’t See </a:t>
            </a:r>
            <a:br>
              <a:rPr lang="en-US" dirty="0"/>
            </a:br>
            <a:r>
              <a:rPr lang="en-US" dirty="0"/>
              <a:t>Kids With Medicaid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Bisgaier</a:t>
            </a:r>
            <a:r>
              <a:rPr lang="en-US" dirty="0"/>
              <a:t> J, Rhodes KV.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2011;364:2324-2333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01036"/>
            <a:ext cx="2641600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% of Clinics Scheduling</a:t>
            </a:r>
          </a:p>
          <a:p>
            <a:r>
              <a:rPr lang="en-US" sz="2800" dirty="0">
                <a:solidFill>
                  <a:schemeClr val="bg1"/>
                </a:solidFill>
                <a:cs typeface="Franklin Gothic Book"/>
              </a:rPr>
              <a:t>Appointments for Children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08790082"/>
              </p:ext>
            </p:extLst>
          </p:nvPr>
        </p:nvGraphicFramePr>
        <p:xfrm>
          <a:off x="2323549" y="1752423"/>
          <a:ext cx="9182651" cy="431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>
            <a:spLocks noChangeAspect="1"/>
          </p:cNvSpPr>
          <p:nvPr/>
        </p:nvSpPr>
        <p:spPr>
          <a:xfrm>
            <a:off x="4319000" y="5619198"/>
            <a:ext cx="27432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7197239" y="5619199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25047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800"/>
              <a:t>CMS Payment to MA Plans:</a:t>
            </a:r>
            <a:br>
              <a:rPr lang="en-US" altLang="en-US" sz="4800"/>
            </a:br>
            <a:r>
              <a:rPr lang="en-US" altLang="en-US" sz="4800"/>
              <a:t>Same Patient, Different Coding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0" y="6016753"/>
            <a:ext cx="8229600" cy="8412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400"/>
              <a:t>SGIM Forum, 2017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79632" y="1690688"/>
          <a:ext cx="5043854" cy="404578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821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Original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2, uncomplicated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$1,040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Chronic Kidney</a:t>
                      </a:r>
                      <a:r>
                        <a:rPr lang="en-US" sz="2400" baseline="0"/>
                        <a:t> Disease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Coronary</a:t>
                      </a:r>
                      <a:r>
                        <a:rPr lang="en-US" sz="2400" baseline="0"/>
                        <a:t> Art. Dis., Chronic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$4,990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404578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Major 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CAD with Angina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$1,400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rgbClr val="FFFF00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</a:rPr>
                        <a:t>$17,580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353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Major 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CAD with Angina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$1,400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302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Major Depression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250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Morbid Obesity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$2,730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199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CKD Stage</a:t>
                      </a:r>
                      <a:r>
                        <a:rPr lang="en-US" sz="2400" baseline="0"/>
                        <a:t> 4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$2,370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148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DM 2</a:t>
                      </a:r>
                      <a:r>
                        <a:rPr lang="en-US" sz="2400" baseline="0"/>
                        <a:t> with Diabetic CKD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$3,180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295302" y="1690688"/>
          <a:ext cx="5037985" cy="969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Enhanced Coding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5">
                <a:tc>
                  <a:txBody>
                    <a:bodyPr/>
                    <a:lstStyle/>
                    <a:p>
                      <a:r>
                        <a:rPr lang="en-US" sz="2400"/>
                        <a:t>Base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/>
                        <a:t>$3,950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00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/>
              <a:t>Audits Found Massive </a:t>
            </a:r>
            <a:br>
              <a:rPr lang="en-US" altLang="en-US"/>
            </a:br>
            <a:r>
              <a:rPr lang="en-US" altLang="en-US"/>
              <a:t>Overpayments to MA Plans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199" y="1992440"/>
            <a:ext cx="110613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800">
                <a:solidFill>
                  <a:schemeClr val="bg1"/>
                </a:solidFill>
              </a:rPr>
              <a:t>Audits of 5 plans – Aetna, Humana, UnitedHealthcare, Independence Blue X, Lovelace</a:t>
            </a:r>
          </a:p>
          <a:p>
            <a:pPr>
              <a:spcBef>
                <a:spcPts val="1200"/>
              </a:spcBef>
            </a:pPr>
            <a:r>
              <a:rPr lang="en-US" altLang="en-US" sz="2800">
                <a:solidFill>
                  <a:schemeClr val="bg1"/>
                </a:solidFill>
              </a:rPr>
              <a:t>Plans overstated risk score for &gt;80% of patients, resulting in overpayments for 58% of enrollees. Only 7.5% were “under-coded”.</a:t>
            </a:r>
          </a:p>
          <a:p>
            <a:pPr>
              <a:spcBef>
                <a:spcPts val="1200"/>
              </a:spcBef>
            </a:pPr>
            <a:r>
              <a:rPr lang="en-US" altLang="en-US" sz="2800">
                <a:solidFill>
                  <a:schemeClr val="bg1"/>
                </a:solidFill>
              </a:rPr>
              <a:t>Overcoding caused overpayment of $3,300/enrollee </a:t>
            </a:r>
            <a:endParaRPr lang="en-US" altLang="en-US" sz="2800" baseline="3000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Schulte. Center for Public Integrity, 7/10/15</a:t>
            </a:r>
          </a:p>
        </p:txBody>
      </p:sp>
    </p:spTree>
    <p:extLst>
      <p:ext uri="{BB962C8B-B14F-4D97-AF65-F5344CB8AC3E}">
        <p14:creationId xmlns:p14="http://schemas.microsoft.com/office/powerpoint/2010/main" val="15971871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Overpays Private Plans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MedPAC</a:t>
            </a:r>
            <a:r>
              <a:rPr lang="en-US" dirty="0"/>
              <a:t> and </a:t>
            </a:r>
            <a:r>
              <a:rPr lang="en-US" dirty="0" err="1"/>
              <a:t>Geruso</a:t>
            </a:r>
            <a:r>
              <a:rPr lang="en-US" dirty="0"/>
              <a:t> and Layton, 2015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255520" y="1482725"/>
          <a:ext cx="9316720" cy="452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280" y="2662825"/>
            <a:ext cx="21742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Overpayments ($ Billions)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0705" y="3883422"/>
            <a:ext cx="5324217" cy="86901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Total overpayments 2008-2016: </a:t>
            </a:r>
          </a:p>
          <a:p>
            <a:pPr algn="ctr"/>
            <a:r>
              <a:rPr lang="en-US" sz="3200" b="1" dirty="0"/>
              <a:t>$173.7 Billion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8566" y="5659001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3575117" y="5659001"/>
            <a:ext cx="279081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97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150600" cy="1325563"/>
          </a:xfrm>
        </p:spPr>
        <p:txBody>
          <a:bodyPr vert="horz" lIns="91291" tIns="45648" rIns="91291" bIns="45648" rtlCol="0" anchor="ctr">
            <a:noAutofit/>
          </a:bodyPr>
          <a:lstStyle/>
          <a:p>
            <a:pPr eaLnBrk="1" hangingPunct="1">
              <a:defRPr/>
            </a:pPr>
            <a:r>
              <a:rPr lang="en-US" altLang="en-US" sz="4800" dirty="0"/>
              <a:t>ACOs: </a:t>
            </a:r>
            <a:r>
              <a:rPr lang="en-US" altLang="en-US" sz="4800" b="1" dirty="0"/>
              <a:t>Warmed Over Managed Care</a:t>
            </a:r>
          </a:p>
        </p:txBody>
      </p:sp>
      <p:pic>
        <p:nvPicPr>
          <p:cNvPr id="283651" name="Picture 12" descr="yogi-b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1371600"/>
            <a:ext cx="4058920" cy="5073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0" name="Picture 10" descr="it-s-like-deja-vu-all-over-again-yogi-berra_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976" y="1690688"/>
            <a:ext cx="3260725" cy="411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347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dirty="0"/>
              <a:t>HMO and ACO Similarities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36802"/>
            <a:ext cx="10515600" cy="4278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FF3300"/>
              </a:buClr>
              <a:buSzPct val="95000"/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Diagnosis</a:t>
            </a:r>
            <a:r>
              <a:rPr lang="en-US" altLang="en-US" sz="3200" dirty="0">
                <a:solidFill>
                  <a:schemeClr val="bg1"/>
                </a:solidFill>
              </a:rPr>
              <a:t>: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200"/>
              </a:spcAft>
              <a:buClr>
                <a:srgbClr val="FF3300"/>
              </a:buClr>
              <a:buSzPct val="95000"/>
              <a:defRPr/>
            </a:pPr>
            <a:r>
              <a:rPr lang="en-US" altLang="en-US" sz="2800" i="1" dirty="0">
                <a:solidFill>
                  <a:schemeClr val="bg1"/>
                </a:solidFill>
              </a:rPr>
              <a:t>FFS and “Fragmentation” </a:t>
            </a:r>
          </a:p>
          <a:p>
            <a:pPr>
              <a:buClr>
                <a:srgbClr val="FF3300"/>
              </a:buClr>
              <a:buSzPct val="95000"/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Rx</a:t>
            </a:r>
            <a:r>
              <a:rPr lang="en-US" altLang="en-US" sz="3200" dirty="0">
                <a:solidFill>
                  <a:schemeClr val="bg1"/>
                </a:solidFill>
              </a:rPr>
              <a:t>:  </a:t>
            </a:r>
          </a:p>
          <a:p>
            <a:pPr>
              <a:spcAft>
                <a:spcPts val="1200"/>
              </a:spcAft>
              <a:buClr>
                <a:srgbClr val="FF3300"/>
              </a:buClr>
              <a:buSzPct val="95000"/>
              <a:defRPr/>
            </a:pPr>
            <a:r>
              <a:rPr lang="en-US" altLang="en-US" sz="2800" i="1" dirty="0">
                <a:solidFill>
                  <a:schemeClr val="bg1"/>
                </a:solidFill>
              </a:rPr>
              <a:t>Invert FFS incentives</a:t>
            </a:r>
          </a:p>
          <a:p>
            <a:pPr marL="628650" lvl="1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Shift insurance risk to providers</a:t>
            </a:r>
          </a:p>
          <a:p>
            <a:pPr marL="628650" lvl="1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Protect” patients with P4P</a:t>
            </a:r>
          </a:p>
          <a:p>
            <a:pPr marL="628650" lvl="1" indent="-171450">
              <a:spcAft>
                <a:spcPts val="1200"/>
              </a:spcAft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Consolidate providers into entities large enough to be “held accountable” for cost (via capitation)</a:t>
            </a:r>
          </a:p>
        </p:txBody>
      </p:sp>
    </p:spTree>
    <p:extLst>
      <p:ext uri="{BB962C8B-B14F-4D97-AF65-F5344CB8AC3E}">
        <p14:creationId xmlns:p14="http://schemas.microsoft.com/office/powerpoint/2010/main" val="39651212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ACOs’ Explosive Growth Since 2010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Sources: Health Affairs Blog 10/31/13 and 3/31/15. Leavitt Partners 6/28/17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2546970"/>
            <a:ext cx="168184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Number of ACOs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39424388"/>
              </p:ext>
            </p:extLst>
          </p:nvPr>
        </p:nvGraphicFramePr>
        <p:xfrm>
          <a:off x="1483359" y="1361440"/>
          <a:ext cx="10256883" cy="431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04753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>
            <a:extLst>
              <a:ext uri="{FF2B5EF4-FFF2-40B4-BE49-F238E27FC236}">
                <a16:creationId xmlns:a16="http://schemas.microsoft.com/office/drawing/2014/main" id="{13F4334F-D4F2-B54A-A217-02E3E5AE0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Physician-Leadership of ACOs Waning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A2E8C-ACDC-0B4A-AD62-C94CD45D1AA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Modern Healthcare 2/5/18:18</a:t>
            </a:r>
          </a:p>
          <a:p>
            <a:r>
              <a:rPr lang="en-US" dirty="0"/>
              <a:t>Physician-led = no formal affiliation with a hospital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A2560-F600-7C49-9E4A-AFD7833A10D3}"/>
              </a:ext>
            </a:extLst>
          </p:cNvPr>
          <p:cNvSpPr txBox="1"/>
          <p:nvPr/>
        </p:nvSpPr>
        <p:spPr>
          <a:xfrm>
            <a:off x="58191" y="2119745"/>
            <a:ext cx="2186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Share of ACOs led by physicians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3871B9-7D98-3E4B-AD4D-54AD8BB1E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879284"/>
              </p:ext>
            </p:extLst>
          </p:nvPr>
        </p:nvGraphicFramePr>
        <p:xfrm>
          <a:off x="2244436" y="1454727"/>
          <a:ext cx="9109363" cy="456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7780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Patients Reject ACOs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NEJM 2013;369:1066 – Kaiser/RWJ/Harvard Survey, 201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6050280" y="1385656"/>
          <a:ext cx="5556284" cy="462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939998"/>
            <a:ext cx="5537200" cy="2246769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182880" bIns="18288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cs typeface="Franklin Gothic Book"/>
              </a:rPr>
              <a:t>“Here are two different ways Medicare could pay doctors. </a:t>
            </a:r>
          </a:p>
          <a:p>
            <a:pPr algn="ctr"/>
            <a:r>
              <a:rPr lang="en-US" sz="2800" dirty="0">
                <a:cs typeface="Franklin Gothic Book"/>
              </a:rPr>
              <a:t>Which of these do you think </a:t>
            </a:r>
          </a:p>
          <a:p>
            <a:pPr algn="ctr">
              <a:spcAft>
                <a:spcPts val="1200"/>
              </a:spcAft>
            </a:pPr>
            <a:r>
              <a:rPr lang="en-US" sz="2800" dirty="0">
                <a:cs typeface="Franklin Gothic Book"/>
              </a:rPr>
              <a:t>would be better for you?”</a:t>
            </a:r>
          </a:p>
        </p:txBody>
      </p:sp>
    </p:spTree>
    <p:extLst>
      <p:ext uri="{BB962C8B-B14F-4D97-AF65-F5344CB8AC3E}">
        <p14:creationId xmlns:p14="http://schemas.microsoft.com/office/powerpoint/2010/main" val="40521985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743949" y="4754180"/>
            <a:ext cx="2609851" cy="113639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Claims for ACO Savings Ignore Bonuses</a:t>
            </a:r>
            <a:br>
              <a:rPr lang="en-US" altLang="en-US" dirty="0"/>
            </a:br>
            <a:r>
              <a:rPr lang="en-US" altLang="en-US" sz="2800" dirty="0"/>
              <a:t>ACOs Slightly </a:t>
            </a:r>
            <a:r>
              <a:rPr lang="en-US" altLang="en-US" sz="2800" i="1" dirty="0">
                <a:solidFill>
                  <a:srgbClr val="FFFF00"/>
                </a:solidFill>
              </a:rPr>
              <a:t>Increased</a:t>
            </a:r>
            <a:r>
              <a:rPr lang="en-US" altLang="en-US" sz="2800" dirty="0"/>
              <a:t> Medicare’s Costs, 2013-2017</a:t>
            </a:r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DHHS Inspector General, August 2017, and CMS 9/2018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428" y="2403567"/>
            <a:ext cx="2411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Medicare Payments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ACOs,</a:t>
            </a:r>
          </a:p>
          <a:p>
            <a:r>
              <a:rPr lang="en-US" sz="2400" dirty="0">
                <a:solidFill>
                  <a:schemeClr val="bg1"/>
                </a:solidFill>
              </a:rPr>
              <a:t>2013-2017</a:t>
            </a:r>
          </a:p>
          <a:p>
            <a:r>
              <a:rPr lang="en-US" sz="2400" dirty="0">
                <a:solidFill>
                  <a:schemeClr val="bg1"/>
                </a:solidFill>
              </a:rPr>
              <a:t>$ Millions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71246035"/>
              </p:ext>
            </p:extLst>
          </p:nvPr>
        </p:nvGraphicFramePr>
        <p:xfrm>
          <a:off x="1985963" y="1457325"/>
          <a:ext cx="9601199" cy="436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DC4DD13-ACA6-6C4C-868B-20A540A19032}"/>
              </a:ext>
            </a:extLst>
          </p:cNvPr>
          <p:cNvGrpSpPr/>
          <p:nvPr/>
        </p:nvGrpSpPr>
        <p:grpSpPr>
          <a:xfrm>
            <a:off x="3982311" y="3197957"/>
            <a:ext cx="1991106" cy="1319648"/>
            <a:chOff x="5056877" y="3197957"/>
            <a:chExt cx="914400" cy="13196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87D9F3C-7029-684C-85BC-85F1C120B5BE}"/>
                </a:ext>
              </a:extLst>
            </p:cNvPr>
            <p:cNvSpPr/>
            <p:nvPr/>
          </p:nvSpPr>
          <p:spPr>
            <a:xfrm>
              <a:off x="5056877" y="3197957"/>
              <a:ext cx="914400" cy="1199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924167-B9F0-BC4A-9FD3-62431EC7E7AD}"/>
                </a:ext>
              </a:extLst>
            </p:cNvPr>
            <p:cNvSpPr/>
            <p:nvPr/>
          </p:nvSpPr>
          <p:spPr>
            <a:xfrm>
              <a:off x="5056877" y="3317875"/>
              <a:ext cx="914400" cy="1460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B7DBC9-CF1C-CA4E-B4F7-330DC3B4C04A}"/>
                </a:ext>
              </a:extLst>
            </p:cNvPr>
            <p:cNvSpPr/>
            <p:nvPr/>
          </p:nvSpPr>
          <p:spPr>
            <a:xfrm>
              <a:off x="5056877" y="3463925"/>
              <a:ext cx="914400" cy="1976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133FBE-4E93-F447-A22E-5FE0BF09A09D}"/>
                </a:ext>
              </a:extLst>
            </p:cNvPr>
            <p:cNvSpPr/>
            <p:nvPr/>
          </p:nvSpPr>
          <p:spPr>
            <a:xfrm>
              <a:off x="5056877" y="3659608"/>
              <a:ext cx="914400" cy="3354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00AF33-A91A-3849-B761-77D0E77E4586}"/>
                </a:ext>
              </a:extLst>
            </p:cNvPr>
            <p:cNvSpPr/>
            <p:nvPr/>
          </p:nvSpPr>
          <p:spPr>
            <a:xfrm>
              <a:off x="5056877" y="3995086"/>
              <a:ext cx="914400" cy="52251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89820" y="3180521"/>
            <a:ext cx="1406154" cy="134806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none" tIns="91440" bIns="9144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Total: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-$2,701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Million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2555" y="325026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2555" y="309913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2555" y="342154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1C274D-F576-D14F-9A86-C145622DCA4A}"/>
              </a:ext>
            </a:extLst>
          </p:cNvPr>
          <p:cNvSpPr txBox="1"/>
          <p:nvPr/>
        </p:nvSpPr>
        <p:spPr>
          <a:xfrm>
            <a:off x="3942555" y="36807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6FAC5-6B38-8049-9DD6-8A1DE9240706}"/>
              </a:ext>
            </a:extLst>
          </p:cNvPr>
          <p:cNvSpPr txBox="1"/>
          <p:nvPr/>
        </p:nvSpPr>
        <p:spPr>
          <a:xfrm>
            <a:off x="3942555" y="411266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968551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Hospitals Merging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Sanofi Hospital/Systems Digest,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034990"/>
            <a:ext cx="336296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Proportion of Hospitals That Are System-Owned vs. Independent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3225800" y="1371600"/>
          <a:ext cx="8478520" cy="463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6375013" y="4250244"/>
            <a:ext cx="2992507" cy="589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Independent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5013" y="1871228"/>
            <a:ext cx="2992507" cy="58928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System-Owned</a:t>
            </a:r>
          </a:p>
        </p:txBody>
      </p:sp>
    </p:spTree>
    <p:extLst>
      <p:ext uri="{BB962C8B-B14F-4D97-AF65-F5344CB8AC3E}">
        <p14:creationId xmlns:p14="http://schemas.microsoft.com/office/powerpoint/2010/main" val="52939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5715000"/>
          </a:xfrm>
        </p:spPr>
        <p:txBody>
          <a:bodyPr/>
          <a:lstStyle/>
          <a:p>
            <a:pPr>
              <a:tabLst>
                <a:tab pos="8013700" algn="l"/>
              </a:tabLst>
              <a:defRPr/>
            </a:pPr>
            <a:r>
              <a:rPr lang="en-US" altLang="en-US" sz="6000"/>
              <a:t>Underinsurance</a:t>
            </a:r>
            <a:br>
              <a:rPr lang="en-US" altLang="en-US" sz="6000"/>
            </a:br>
            <a:r>
              <a:rPr lang="en-US" altLang="en-US" sz="6000"/>
              <a:t>Impedes Access, Worsens Health, Bankrupts Families </a:t>
            </a:r>
          </a:p>
        </p:txBody>
      </p:sp>
    </p:spTree>
    <p:extLst>
      <p:ext uri="{BB962C8B-B14F-4D97-AF65-F5344CB8AC3E}">
        <p14:creationId xmlns:p14="http://schemas.microsoft.com/office/powerpoint/2010/main" val="42766516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441819" y="1936865"/>
            <a:ext cx="2651760" cy="75713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Hospital or Health Care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1819" y="2884669"/>
            <a:ext cx="2651760" cy="42473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Solo Practice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1819" y="3839566"/>
            <a:ext cx="2651760" cy="424732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Medical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Trands in Practice Ownership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Brent D. Fulton Health Aff 2017;36:1530-1538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Hospitals and Health Systems Are Buying Up Primary Care Practices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93322" y="1936865"/>
          <a:ext cx="6777250" cy="36414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7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51122" y="5578358"/>
          <a:ext cx="7920668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01241" y="1690688"/>
          <a:ext cx="1054271" cy="43448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4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50%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40%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30%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145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6" y="2375454"/>
            <a:ext cx="197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Practice Ownership</a:t>
            </a:r>
          </a:p>
        </p:txBody>
      </p:sp>
      <p:sp>
        <p:nvSpPr>
          <p:cNvPr id="9" name="Freeform 8"/>
          <p:cNvSpPr/>
          <p:nvPr/>
        </p:nvSpPr>
        <p:spPr>
          <a:xfrm>
            <a:off x="2679406" y="2299495"/>
            <a:ext cx="6767272" cy="695073"/>
          </a:xfrm>
          <a:custGeom>
            <a:avLst/>
            <a:gdLst>
              <a:gd name="connsiteX0" fmla="*/ 0 w 8562753"/>
              <a:gd name="connsiteY0" fmla="*/ 248093 h 708837"/>
              <a:gd name="connsiteX1" fmla="*/ 1460204 w 8562753"/>
              <a:gd name="connsiteY1" fmla="*/ 0 h 708837"/>
              <a:gd name="connsiteX2" fmla="*/ 2927497 w 8562753"/>
              <a:gd name="connsiteY2" fmla="*/ 212651 h 708837"/>
              <a:gd name="connsiteX3" fmla="*/ 4323907 w 8562753"/>
              <a:gd name="connsiteY3" fmla="*/ 241004 h 708837"/>
              <a:gd name="connsiteX4" fmla="*/ 5713228 w 8562753"/>
              <a:gd name="connsiteY4" fmla="*/ 333153 h 708837"/>
              <a:gd name="connsiteX5" fmla="*/ 7237228 w 8562753"/>
              <a:gd name="connsiteY5" fmla="*/ 595423 h 708837"/>
              <a:gd name="connsiteX6" fmla="*/ 8562753 w 8562753"/>
              <a:gd name="connsiteY6" fmla="*/ 708837 h 70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2753" h="708837">
                <a:moveTo>
                  <a:pt x="0" y="248093"/>
                </a:moveTo>
                <a:lnTo>
                  <a:pt x="1460204" y="0"/>
                </a:lnTo>
                <a:lnTo>
                  <a:pt x="2927497" y="212651"/>
                </a:lnTo>
                <a:lnTo>
                  <a:pt x="4323907" y="241004"/>
                </a:lnTo>
                <a:lnTo>
                  <a:pt x="5713228" y="333153"/>
                </a:lnTo>
                <a:lnTo>
                  <a:pt x="7237228" y="595423"/>
                </a:lnTo>
                <a:lnTo>
                  <a:pt x="8562753" y="708837"/>
                </a:lnTo>
              </a:path>
            </a:pathLst>
          </a:custGeom>
          <a:noFill/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86493" y="3312366"/>
            <a:ext cx="6784079" cy="681171"/>
          </a:xfrm>
          <a:custGeom>
            <a:avLst/>
            <a:gdLst>
              <a:gd name="connsiteX0" fmla="*/ 0 w 8584019"/>
              <a:gd name="connsiteY0" fmla="*/ 0 h 694660"/>
              <a:gd name="connsiteX1" fmla="*/ 1453116 w 8584019"/>
              <a:gd name="connsiteY1" fmla="*/ 163032 h 694660"/>
              <a:gd name="connsiteX2" fmla="*/ 2884967 w 8584019"/>
              <a:gd name="connsiteY2" fmla="*/ 531628 h 694660"/>
              <a:gd name="connsiteX3" fmla="*/ 4394791 w 8584019"/>
              <a:gd name="connsiteY3" fmla="*/ 630865 h 694660"/>
              <a:gd name="connsiteX4" fmla="*/ 5777023 w 8584019"/>
              <a:gd name="connsiteY4" fmla="*/ 694660 h 694660"/>
              <a:gd name="connsiteX5" fmla="*/ 7180521 w 8584019"/>
              <a:gd name="connsiteY5" fmla="*/ 581246 h 694660"/>
              <a:gd name="connsiteX6" fmla="*/ 8584019 w 8584019"/>
              <a:gd name="connsiteY6" fmla="*/ 680484 h 6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4019" h="694660">
                <a:moveTo>
                  <a:pt x="0" y="0"/>
                </a:moveTo>
                <a:lnTo>
                  <a:pt x="1453116" y="163032"/>
                </a:lnTo>
                <a:lnTo>
                  <a:pt x="2884967" y="531628"/>
                </a:lnTo>
                <a:lnTo>
                  <a:pt x="4394791" y="630865"/>
                </a:lnTo>
                <a:lnTo>
                  <a:pt x="5777023" y="694660"/>
                </a:lnTo>
                <a:lnTo>
                  <a:pt x="7180521" y="581246"/>
                </a:lnTo>
                <a:lnTo>
                  <a:pt x="8584019" y="680484"/>
                </a:lnTo>
              </a:path>
            </a:pathLst>
          </a:custGeom>
          <a:noFill/>
          <a:ln w="571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86493" y="2434167"/>
            <a:ext cx="6767273" cy="1209426"/>
          </a:xfrm>
          <a:custGeom>
            <a:avLst/>
            <a:gdLst>
              <a:gd name="connsiteX0" fmla="*/ 0 w 8562754"/>
              <a:gd name="connsiteY0" fmla="*/ 1127051 h 1233377"/>
              <a:gd name="connsiteX1" fmla="*/ 1460205 w 8562754"/>
              <a:gd name="connsiteY1" fmla="*/ 1233377 h 1233377"/>
              <a:gd name="connsiteX2" fmla="*/ 2863702 w 8562754"/>
              <a:gd name="connsiteY2" fmla="*/ 659219 h 1233377"/>
              <a:gd name="connsiteX3" fmla="*/ 4224670 w 8562754"/>
              <a:gd name="connsiteY3" fmla="*/ 531628 h 1233377"/>
              <a:gd name="connsiteX4" fmla="*/ 5755758 w 8562754"/>
              <a:gd name="connsiteY4" fmla="*/ 354419 h 1233377"/>
              <a:gd name="connsiteX5" fmla="*/ 7109637 w 8562754"/>
              <a:gd name="connsiteY5" fmla="*/ 233917 h 1233377"/>
              <a:gd name="connsiteX6" fmla="*/ 8562754 w 8562754"/>
              <a:gd name="connsiteY6" fmla="*/ 0 h 12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2754" h="1233377">
                <a:moveTo>
                  <a:pt x="0" y="1127051"/>
                </a:moveTo>
                <a:lnTo>
                  <a:pt x="1460205" y="1233377"/>
                </a:lnTo>
                <a:lnTo>
                  <a:pt x="2863702" y="659219"/>
                </a:lnTo>
                <a:lnTo>
                  <a:pt x="4224670" y="531628"/>
                </a:lnTo>
                <a:lnTo>
                  <a:pt x="5755758" y="354419"/>
                </a:lnTo>
                <a:lnTo>
                  <a:pt x="7109637" y="233917"/>
                </a:lnTo>
                <a:lnTo>
                  <a:pt x="8562754" y="0"/>
                </a:lnTo>
              </a:path>
            </a:pathLst>
          </a:custGeom>
          <a:noFill/>
          <a:ln w="1016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7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86D475-7996-C340-9305-38C900A2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Hospital-Owned Practices:</a:t>
            </a:r>
            <a:br>
              <a:rPr lang="en-US" dirty="0"/>
            </a:br>
            <a:r>
              <a:rPr lang="en-US" dirty="0"/>
              <a:t>More IT, Higher Costs, More Readmissions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13EB1D-1F54-9347-8CC1-BA8203E1985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Health Services Research – Online ahead of print July 5, 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Comparisons are adjusted for multiple patient characteristics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51B65-D7D2-9049-A334-AC7EC684F41C}"/>
              </a:ext>
            </a:extLst>
          </p:cNvPr>
          <p:cNvSpPr txBox="1"/>
          <p:nvPr/>
        </p:nvSpPr>
        <p:spPr>
          <a:xfrm>
            <a:off x="22076" y="2274838"/>
            <a:ext cx="2174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Rate compared to physician-owned practices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74DE30B-F6CF-C54B-9DDB-F1B994298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11593"/>
              </p:ext>
            </p:extLst>
          </p:nvPr>
        </p:nvGraphicFramePr>
        <p:xfrm>
          <a:off x="22077" y="1690688"/>
          <a:ext cx="11448434" cy="432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05ABF50-985B-8549-8573-04704AD4650F}"/>
              </a:ext>
            </a:extLst>
          </p:cNvPr>
          <p:cNvSpPr>
            <a:spLocks noChangeAspect="1"/>
          </p:cNvSpPr>
          <p:nvPr/>
        </p:nvSpPr>
        <p:spPr>
          <a:xfrm>
            <a:off x="152487" y="4284103"/>
            <a:ext cx="274320" cy="274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80B101-6627-7F47-AE10-DF87463D39FF}"/>
              </a:ext>
            </a:extLst>
          </p:cNvPr>
          <p:cNvSpPr>
            <a:spLocks noChangeAspect="1"/>
          </p:cNvSpPr>
          <p:nvPr/>
        </p:nvSpPr>
        <p:spPr>
          <a:xfrm>
            <a:off x="152487" y="4726139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558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376488"/>
            <a:ext cx="10972799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6600"/>
              <a:t>The Toxicity of </a:t>
            </a:r>
            <a:br>
              <a:rPr lang="en-US" altLang="en-US" sz="6600"/>
            </a:br>
            <a:r>
              <a:rPr lang="en-US" altLang="en-US" sz="6600"/>
              <a:t>Pay for Performance (P4P)</a:t>
            </a:r>
          </a:p>
        </p:txBody>
      </p:sp>
    </p:spTree>
    <p:extLst>
      <p:ext uri="{BB962C8B-B14F-4D97-AF65-F5344CB8AC3E}">
        <p14:creationId xmlns:p14="http://schemas.microsoft.com/office/powerpoint/2010/main" val="37611026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Assumptions Implicit in P4P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820982"/>
            <a:ext cx="10840720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Performance can be accurately ascertained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Individual variation is caused by variation in motivation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Financial incentives will add to intrinsic motivation 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Current payment system is too simple</a:t>
            </a:r>
          </a:p>
          <a:p>
            <a:pPr marL="344488" indent="-344488">
              <a:spcAft>
                <a:spcPts val="1200"/>
              </a:spcAft>
              <a:buFontTx/>
              <a:buAutoNum type="arabicPeriod"/>
            </a:pPr>
            <a:r>
              <a:rPr lang="en-US" altLang="en-US" sz="3200" dirty="0">
                <a:solidFill>
                  <a:srgbClr val="FFFFFF"/>
                </a:solidFill>
              </a:rPr>
              <a:t>Hospitals/MDs delivering poor quality care should get fewer resources</a:t>
            </a:r>
          </a:p>
        </p:txBody>
      </p:sp>
    </p:spTree>
    <p:extLst>
      <p:ext uri="{BB962C8B-B14F-4D97-AF65-F5344CB8AC3E}">
        <p14:creationId xmlns:p14="http://schemas.microsoft.com/office/powerpoint/2010/main" val="23146449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975" y="2247410"/>
            <a:ext cx="32629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Franklin Gothic Book"/>
                <a:cs typeface="Franklin Gothic Book"/>
              </a:rPr>
              <a:t>Patient characteristics in panels of high- </a:t>
            </a:r>
          </a:p>
          <a:p>
            <a:r>
              <a:rPr lang="en-US" sz="2800" dirty="0">
                <a:solidFill>
                  <a:schemeClr val="bg1"/>
                </a:solidFill>
                <a:latin typeface="Franklin Gothic Book"/>
                <a:cs typeface="Franklin Gothic Book"/>
              </a:rPr>
              <a:t>and low-scoring physicians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Scores Tell More About Patients than Physicians</a:t>
            </a:r>
            <a:br>
              <a:rPr lang="en-US" dirty="0"/>
            </a:br>
            <a:r>
              <a:rPr lang="en-US" sz="2700" dirty="0">
                <a:latin typeface="Franklin Gothic Book"/>
                <a:cs typeface="Franklin Gothic Book"/>
              </a:rPr>
              <a:t>Harvard physicians with poorer/minority patients score low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Source: Hong C et al. JAMA 9/8/2010. 304:10;1107.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813100" y="1797630"/>
          <a:ext cx="9084259" cy="435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516062" y="5668667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14589" y="5668667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339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 for Performance?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latin typeface="Franklin Gothic Book"/>
                <a:cs typeface="Franklin Gothic Book"/>
              </a:rPr>
              <a:t>Health Affairs. 1/12/2005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478" y="136113"/>
            <a:ext cx="2401602" cy="1804447"/>
          </a:xfrm>
          <a:prstGeom prst="ellipse">
            <a:avLst/>
          </a:prstGeom>
          <a:ln w="635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0080" y="1713558"/>
            <a:ext cx="10383520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dirty="0">
                <a:solidFill>
                  <a:schemeClr val="bg1"/>
                </a:solidFill>
                <a:cs typeface="Franklin Gothic Book"/>
              </a:rPr>
              <a:t>“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I do not think it’s true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that the way to get better doctoring and better nursing is to put money on the table in front of doctors and nurses. I think that's a </a:t>
            </a:r>
            <a:r>
              <a:rPr lang="en-US" sz="2400" dirty="0">
                <a:solidFill>
                  <a:schemeClr val="bg1"/>
                </a:solidFill>
                <a:cs typeface="Franklin Gothic Medium"/>
              </a:rPr>
              <a:t>fundamental misunderstanding of human motivation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“I think 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people respond to joy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and work and love and achievement and learning and appreciation and gratitude – and a sense of a job well done. I think that </a:t>
            </a:r>
            <a:r>
              <a:rPr lang="en-US" sz="2400" b="1" dirty="0">
                <a:solidFill>
                  <a:srgbClr val="FFFF00"/>
                </a:solidFill>
                <a:cs typeface="Franklin Gothic Medium"/>
              </a:rPr>
              <a:t>it feels good to be a doctor, and better to be a better doctor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.</a:t>
            </a:r>
            <a:r>
              <a:rPr lang="en-US" sz="2400" dirty="0">
                <a:solidFill>
                  <a:srgbClr val="FFFF00"/>
                </a:solidFill>
                <a:cs typeface="Franklin Gothic Book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cs typeface="Franklin Gothic Book"/>
              </a:rPr>
              <a:t>“When we begin to attach dollar amounts to throughputs and to individual pay, </a:t>
            </a:r>
            <a:r>
              <a:rPr lang="en-US" sz="2400" b="1" dirty="0">
                <a:solidFill>
                  <a:srgbClr val="FFFF00"/>
                </a:solidFill>
                <a:cs typeface="Franklin Gothic Book"/>
              </a:rPr>
              <a:t>we are playing with fire. </a:t>
            </a:r>
            <a:r>
              <a:rPr lang="en-US" sz="2400" dirty="0">
                <a:solidFill>
                  <a:schemeClr val="bg1"/>
                </a:solidFill>
                <a:cs typeface="Franklin Gothic Book"/>
              </a:rPr>
              <a:t>The first and most important effect of that may be to begin to </a:t>
            </a:r>
            <a:r>
              <a:rPr lang="en-US" sz="2400" b="1" dirty="0">
                <a:solidFill>
                  <a:srgbClr val="FFFF00"/>
                </a:solidFill>
                <a:cs typeface="Franklin Gothic Medium"/>
              </a:rPr>
              <a:t>dissociate people from their work</a:t>
            </a:r>
            <a:r>
              <a:rPr lang="en-US" sz="2400" b="1" dirty="0">
                <a:solidFill>
                  <a:schemeClr val="bg1"/>
                </a:solidFill>
                <a:cs typeface="Franklin Gothic Book"/>
              </a:rPr>
              <a:t>.</a:t>
            </a:r>
            <a:r>
              <a:rPr lang="ja-JP" altLang="en-US" sz="2400" dirty="0">
                <a:solidFill>
                  <a:schemeClr val="bg1"/>
                </a:solidFill>
                <a:cs typeface="Franklin Gothic Book"/>
              </a:rPr>
              <a:t>”</a:t>
            </a:r>
            <a:r>
              <a:rPr lang="en-US" altLang="ja-JP" sz="2400" dirty="0">
                <a:solidFill>
                  <a:schemeClr val="bg1"/>
                </a:solidFill>
                <a:cs typeface="Franklin Gothic Book"/>
              </a:rPr>
              <a:t> </a:t>
            </a:r>
          </a:p>
          <a:p>
            <a:pPr algn="r">
              <a:spcAft>
                <a:spcPts val="1200"/>
              </a:spcAft>
            </a:pPr>
            <a:r>
              <a:rPr lang="mr-IN" altLang="ja-JP" sz="2400" dirty="0">
                <a:solidFill>
                  <a:schemeClr val="bg1"/>
                </a:solidFill>
                <a:cs typeface="Franklin Gothic Book"/>
              </a:rPr>
              <a:t>–</a:t>
            </a:r>
            <a:r>
              <a:rPr lang="en-US" altLang="ja-JP" sz="2400" dirty="0">
                <a:solidFill>
                  <a:schemeClr val="bg1"/>
                </a:solidFill>
                <a:cs typeface="Franklin Gothic Book"/>
              </a:rPr>
              <a:t> Don Berwick M.D.</a:t>
            </a:r>
            <a:endParaRPr lang="en-US" sz="2400" b="1" dirty="0">
              <a:solidFill>
                <a:schemeClr val="bg1"/>
              </a:solidFill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819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69253"/>
            <a:ext cx="11765280" cy="1325563"/>
          </a:xfrm>
        </p:spPr>
        <p:txBody>
          <a:bodyPr>
            <a:noAutofit/>
          </a:bodyPr>
          <a:lstStyle/>
          <a:p>
            <a:r>
              <a:rPr lang="en-US" sz="4000" dirty="0"/>
              <a:t>95% of Plans Cheat </a:t>
            </a:r>
            <a:r>
              <a:rPr lang="en-US" sz="4000"/>
              <a:t>on HEDIS </a:t>
            </a:r>
            <a:r>
              <a:rPr lang="en-US" sz="4000" dirty="0"/>
              <a:t>Quality Measures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Annals of Internal Medicine 2013;159:456</a:t>
            </a:r>
          </a:p>
          <a:p>
            <a:r>
              <a:rPr lang="en-US" dirty="0"/>
              <a:t>Researchers compared reported HEDIS scores for high risk prescribing to actual Medicare Part D payment records for all enrollees and for enrollees sampled for HEDIS scoring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" y="1290578"/>
            <a:ext cx="723480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Franklin Gothic Medium"/>
              </a:rPr>
              <a:t>Medicare Advantage plans failing to cheat fall in rankings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29378"/>
            <a:ext cx="2885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Franklin Gothic Book"/>
              </a:rPr>
              <a:t>Percent of elderly patients prescribed drugs that should be avoided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" y="1690688"/>
          <a:ext cx="11676184" cy="44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88630" y="4177189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630" y="4603662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041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862D6-F387-6C44-8D18-DA45AE107D2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JGIM 2017;33:268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163DE-12FD-2C43-9299-E0815EB2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Performance Monitoring Increased Documentation of Alcohol Counseling, But Not Real Counseling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7D4F9-FBD3-3044-AC42-D62D6C63AB59}"/>
              </a:ext>
            </a:extLst>
          </p:cNvPr>
          <p:cNvSpPr txBox="1"/>
          <p:nvPr/>
        </p:nvSpPr>
        <p:spPr>
          <a:xfrm>
            <a:off x="1" y="2383604"/>
            <a:ext cx="3000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Alcohol counseling rate among patients screening positive for unhealthy use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0BA21D-F824-D147-98F0-9C4D9CCE9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542242"/>
              </p:ext>
            </p:extLst>
          </p:nvPr>
        </p:nvGraphicFramePr>
        <p:xfrm>
          <a:off x="3000055" y="1690688"/>
          <a:ext cx="8353745" cy="4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908F285-CDEE-DB47-BC58-D42E41C235B5}"/>
              </a:ext>
            </a:extLst>
          </p:cNvPr>
          <p:cNvSpPr/>
          <p:nvPr/>
        </p:nvSpPr>
        <p:spPr>
          <a:xfrm>
            <a:off x="6287302" y="5491443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F53132-6970-DD4E-B892-0922365848FD}"/>
              </a:ext>
            </a:extLst>
          </p:cNvPr>
          <p:cNvSpPr/>
          <p:nvPr/>
        </p:nvSpPr>
        <p:spPr>
          <a:xfrm>
            <a:off x="7554930" y="5491443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54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B21A-FFB6-3F4E-8D67-B2D2B742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995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Medicare’s Readmission Penalties:</a:t>
            </a:r>
            <a:br>
              <a:rPr lang="en-US" dirty="0"/>
            </a:br>
            <a:r>
              <a:rPr lang="en-US" dirty="0"/>
              <a:t>Fewer CHF Readmissions, More Deaths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780CE-8907-EC46-8576-BE2781B9714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Gupta et al. JAMA Cardiology. Posted online 11/12/2017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Analysis based on 115,245 CHF discharges, 2008-2014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3473EE-F592-2646-8FAB-ED1695BCB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670427"/>
              </p:ext>
            </p:extLst>
          </p:nvPr>
        </p:nvGraphicFramePr>
        <p:xfrm>
          <a:off x="1" y="1690688"/>
          <a:ext cx="11548152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E75E966-364B-3D44-85FB-59A97178723A}"/>
              </a:ext>
            </a:extLst>
          </p:cNvPr>
          <p:cNvSpPr>
            <a:spLocks noChangeAspect="1"/>
          </p:cNvSpPr>
          <p:nvPr/>
        </p:nvSpPr>
        <p:spPr>
          <a:xfrm>
            <a:off x="78725" y="3471365"/>
            <a:ext cx="27432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9B678D-9831-B744-AE3B-A35F494BA3CB}"/>
              </a:ext>
            </a:extLst>
          </p:cNvPr>
          <p:cNvSpPr>
            <a:spLocks noChangeAspect="1"/>
          </p:cNvSpPr>
          <p:nvPr/>
        </p:nvSpPr>
        <p:spPr>
          <a:xfrm>
            <a:off x="78725" y="3904227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2">
            <a:extLst>
              <a:ext uri="{FF2B5EF4-FFF2-40B4-BE49-F238E27FC236}">
                <a16:creationId xmlns:a16="http://schemas.microsoft.com/office/drawing/2014/main" id="{F04560F5-506D-AA46-84D3-CF1DB320A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Did Readmission Penalties </a:t>
            </a:r>
            <a:br>
              <a:rPr lang="en-US" altLang="en-US" sz="4000" dirty="0"/>
            </a:br>
            <a:r>
              <a:rPr lang="en-US" altLang="en-US" sz="4000" dirty="0"/>
              <a:t>Slow Improvement in MI Mortality?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1B411D-C876-4441-8422-90482C17EE0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JAMA Network Open. 2018;1(5):e182777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27D2D-2665-2B46-ADFE-EEDD5FFBFE77}"/>
              </a:ext>
            </a:extLst>
          </p:cNvPr>
          <p:cNvSpPr txBox="1"/>
          <p:nvPr/>
        </p:nvSpPr>
        <p:spPr>
          <a:xfrm>
            <a:off x="0" y="2321960"/>
            <a:ext cx="190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In-Hospital Mortality Rate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148F22-D48B-1D4B-97C7-50C5C742F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0876"/>
              </p:ext>
            </p:extLst>
          </p:nvPr>
        </p:nvGraphicFramePr>
        <p:xfrm>
          <a:off x="1617572" y="2032867"/>
          <a:ext cx="1159837" cy="436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9837">
                  <a:extLst>
                    <a:ext uri="{9D8B030D-6E8A-4147-A177-3AD203B41FA5}">
                      <a16:colId xmlns:a16="http://schemas.microsoft.com/office/drawing/2014/main" val="662456958"/>
                    </a:ext>
                  </a:extLst>
                </a:gridCol>
              </a:tblGrid>
              <a:tr h="109165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49899"/>
                  </a:ext>
                </a:extLst>
              </a:tr>
              <a:tr h="109165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9%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09771"/>
                  </a:ext>
                </a:extLst>
              </a:tr>
              <a:tr h="109165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8%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717979"/>
                  </a:ext>
                </a:extLst>
              </a:tr>
              <a:tr h="1091658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88442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217053-48C4-E549-BEE5-A374DCA0B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512481"/>
              </p:ext>
            </p:extLst>
          </p:nvPr>
        </p:nvGraphicFramePr>
        <p:xfrm>
          <a:off x="1900717" y="5584241"/>
          <a:ext cx="960147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45">
                  <a:extLst>
                    <a:ext uri="{9D8B030D-6E8A-4147-A177-3AD203B41FA5}">
                      <a16:colId xmlns:a16="http://schemas.microsoft.com/office/drawing/2014/main" val="3492596107"/>
                    </a:ext>
                  </a:extLst>
                </a:gridCol>
                <a:gridCol w="1600245">
                  <a:extLst>
                    <a:ext uri="{9D8B030D-6E8A-4147-A177-3AD203B41FA5}">
                      <a16:colId xmlns:a16="http://schemas.microsoft.com/office/drawing/2014/main" val="352690006"/>
                    </a:ext>
                  </a:extLst>
                </a:gridCol>
                <a:gridCol w="1600245">
                  <a:extLst>
                    <a:ext uri="{9D8B030D-6E8A-4147-A177-3AD203B41FA5}">
                      <a16:colId xmlns:a16="http://schemas.microsoft.com/office/drawing/2014/main" val="3423550516"/>
                    </a:ext>
                  </a:extLst>
                </a:gridCol>
                <a:gridCol w="1600245">
                  <a:extLst>
                    <a:ext uri="{9D8B030D-6E8A-4147-A177-3AD203B41FA5}">
                      <a16:colId xmlns:a16="http://schemas.microsoft.com/office/drawing/2014/main" val="547426825"/>
                    </a:ext>
                  </a:extLst>
                </a:gridCol>
                <a:gridCol w="1600245">
                  <a:extLst>
                    <a:ext uri="{9D8B030D-6E8A-4147-A177-3AD203B41FA5}">
                      <a16:colId xmlns:a16="http://schemas.microsoft.com/office/drawing/2014/main" val="2404395790"/>
                    </a:ext>
                  </a:extLst>
                </a:gridCol>
                <a:gridCol w="1600245">
                  <a:extLst>
                    <a:ext uri="{9D8B030D-6E8A-4147-A177-3AD203B41FA5}">
                      <a16:colId xmlns:a16="http://schemas.microsoft.com/office/drawing/2014/main" val="2990064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62233"/>
                  </a:ext>
                </a:extLst>
              </a:tr>
            </a:tbl>
          </a:graphicData>
        </a:graphic>
      </p:graphicFrame>
      <p:pic>
        <p:nvPicPr>
          <p:cNvPr id="13" name="Picture 4" descr="ScreenHunter_93 Sep">
            <a:extLst>
              <a:ext uri="{FF2B5EF4-FFF2-40B4-BE49-F238E27FC236}">
                <a16:creationId xmlns:a16="http://schemas.microsoft.com/office/drawing/2014/main" id="{F501F1A2-82CC-ED4C-9B35-0BB6D97E2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7368" y="1769605"/>
            <a:ext cx="8261686" cy="3745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C2CDD1-05C7-864F-B18E-2FFD3A15C257}"/>
              </a:ext>
            </a:extLst>
          </p:cNvPr>
          <p:cNvSpPr/>
          <p:nvPr/>
        </p:nvSpPr>
        <p:spPr>
          <a:xfrm>
            <a:off x="3676307" y="4096065"/>
            <a:ext cx="2821787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Readmission Penalties Announced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CEBF6-BDEE-A448-BD1F-1BA17179FE29}"/>
              </a:ext>
            </a:extLst>
          </p:cNvPr>
          <p:cNvCxnSpPr>
            <a:cxnSpLocks/>
          </p:cNvCxnSpPr>
          <p:nvPr/>
        </p:nvCxnSpPr>
        <p:spPr>
          <a:xfrm>
            <a:off x="6528055" y="2197768"/>
            <a:ext cx="0" cy="331716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40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Under-Insurance Growing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Commonwealth Fund Health insurance Survey 2016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*Under-insurance = OOP &gt;10% of income, or &gt;5% of income if low income, or deductible &gt;5% of income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022" y="2208362"/>
            <a:ext cx="2294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of Adults 19-64 under-insured*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11795132"/>
              </p:ext>
            </p:extLst>
          </p:nvPr>
        </p:nvGraphicFramePr>
        <p:xfrm>
          <a:off x="2432648" y="1293962"/>
          <a:ext cx="9074990" cy="472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8291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DDCB96-F4D0-AB4C-A771-78DA6FAC6F17}"/>
              </a:ext>
            </a:extLst>
          </p:cNvPr>
          <p:cNvSpPr txBox="1"/>
          <p:nvPr/>
        </p:nvSpPr>
        <p:spPr>
          <a:xfrm>
            <a:off x="994611" y="2136338"/>
            <a:ext cx="107772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ACA: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Modest Improvement in Access;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Raised Administrative Costs</a:t>
            </a:r>
          </a:p>
        </p:txBody>
      </p:sp>
    </p:spTree>
    <p:extLst>
      <p:ext uri="{BB962C8B-B14F-4D97-AF65-F5344CB8AC3E}">
        <p14:creationId xmlns:p14="http://schemas.microsoft.com/office/powerpoint/2010/main" val="27910505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62482" y="243840"/>
            <a:ext cx="8467036" cy="5711737"/>
            <a:chOff x="890324" y="294640"/>
            <a:chExt cx="8467036" cy="5711737"/>
          </a:xfrm>
        </p:grpSpPr>
        <p:pic>
          <p:nvPicPr>
            <p:cNvPr id="3" name="Picture 2" descr="cartoon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78869" y="294640"/>
              <a:ext cx="3178491" cy="267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cartoon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78869" y="2843644"/>
              <a:ext cx="3178491" cy="316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081" name="Picture 2" descr="cartoon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0324" y="294640"/>
              <a:ext cx="5429195" cy="571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 descr="cartoo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4520" y="5745863"/>
            <a:ext cx="584998" cy="20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7935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Medicare’s “Software”</a:t>
            </a:r>
            <a:br>
              <a:rPr lang="en-US" dirty="0"/>
            </a:br>
            <a:r>
              <a:rPr lang="en-US" sz="2700" dirty="0"/>
              <a:t>18.9 million seniors enrolled within 11 months</a:t>
            </a:r>
          </a:p>
        </p:txBody>
      </p:sp>
      <p:pic>
        <p:nvPicPr>
          <p:cNvPr id="3" name="Picture 3" descr="truman-medicare-enrollment-card-croppe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17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18" y="1578155"/>
            <a:ext cx="8225790" cy="4338534"/>
          </a:xfrm>
          <a:prstGeom prst="rect">
            <a:avLst/>
          </a:prstGeom>
          <a:ln w="19050" cmpd="sng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ruman-medicare-enrollment-card-cropped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  <a14:imgEffect>
                      <a14:brightnessContrast bright="-17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3992" y="2487966"/>
            <a:ext cx="9619944" cy="1315722"/>
          </a:xfrm>
          <a:prstGeom prst="rect">
            <a:avLst/>
          </a:prstGeom>
          <a:ln w="12700" cmpd="sng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ruman-medicare-enrollment-card-cropped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1000"/>
                    </a14:imgEffect>
                    <a14:imgEffect>
                      <a14:brightnessContrast bright="-17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595" y="3946848"/>
            <a:ext cx="11068895" cy="1595536"/>
          </a:xfrm>
          <a:prstGeom prst="rect">
            <a:avLst/>
          </a:prstGeom>
          <a:ln w="12700" cmpd="sng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ACA Decreased Incidence of Unmet Medical Needs Due to Cost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Health Affairs 2017;36:1656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4509" y="5363439"/>
            <a:ext cx="76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Income as Percent of Federal Poverty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32212"/>
            <a:ext cx="2581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of Adults</a:t>
            </a:r>
          </a:p>
          <a:p>
            <a:r>
              <a:rPr lang="en-US" sz="2400">
                <a:solidFill>
                  <a:schemeClr val="bg1"/>
                </a:solidFill>
              </a:rPr>
              <a:t>Ages 18-64</a:t>
            </a:r>
          </a:p>
          <a:p>
            <a:r>
              <a:rPr lang="en-US" sz="2400">
                <a:solidFill>
                  <a:schemeClr val="bg1"/>
                </a:solidFill>
              </a:rPr>
              <a:t>Reporting an Unmet Health Need (Past 12 Months)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0" y="1512277"/>
          <a:ext cx="11353800" cy="390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7" name="TextBox 6"/>
          <p:cNvSpPr txBox="1"/>
          <p:nvPr/>
        </p:nvSpPr>
        <p:spPr>
          <a:xfrm>
            <a:off x="6292630" y="1908707"/>
            <a:ext cx="5007974" cy="584775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i="1">
                <a:solidFill>
                  <a:schemeClr val="bg1"/>
                </a:solidFill>
              </a:rPr>
              <a:t>Better, but still not good.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592" y="4747459"/>
            <a:ext cx="270662" cy="270662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592" y="5124833"/>
            <a:ext cx="270662" cy="270662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637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 eaLnBrk="1" hangingPunct="1"/>
            <a:r>
              <a:rPr lang="en-US" altLang="en-US" dirty="0"/>
              <a:t>Administrative Costs Rising Quickly Since ACA’s Passage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Himmelstein &amp; Woolhandler, </a:t>
            </a:r>
            <a:r>
              <a:rPr lang="en-US" dirty="0" err="1"/>
              <a:t>unplublished</a:t>
            </a:r>
            <a:r>
              <a:rPr lang="en-US" dirty="0"/>
              <a:t> analysis based on NHEA and Medicare cost reports</a:t>
            </a:r>
          </a:p>
          <a:p>
            <a:r>
              <a:rPr lang="en-US" dirty="0"/>
              <a:t>Note: Hospital figure is for 2009-2016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088107"/>
            <a:ext cx="2634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Average rate of increase annually, 2009-2017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811438" y="1528550"/>
          <a:ext cx="8542362" cy="438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2896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+mj-lt"/>
                <a:ea typeface="Times New Roman" charset="0"/>
                <a:cs typeface="Times New Roman" charset="0"/>
              </a:rPr>
              <a:t>Trump’s Health Financing Actions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23358"/>
            <a:ext cx="10515600" cy="4678363"/>
          </a:xfrm>
        </p:spPr>
        <p:txBody>
          <a:bodyPr>
            <a:normAutofit/>
          </a:bodyPr>
          <a:lstStyle/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 dirty="0">
                <a:latin typeface="+mn-lt"/>
                <a:ea typeface="Times New Roman" charset="0"/>
                <a:cs typeface="Times New Roman" charset="0"/>
              </a:rPr>
              <a:t>Expand “association” and “short term” junk insurance – Increase under-insurance, undermine ACA risk pool raising cost for sicker people.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 dirty="0">
                <a:latin typeface="+mn-lt"/>
                <a:ea typeface="Times New Roman" charset="0"/>
                <a:cs typeface="Times New Roman" charset="0"/>
              </a:rPr>
              <a:t>Let employers deny coverage for birth control.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 dirty="0">
                <a:latin typeface="+mn-lt"/>
                <a:ea typeface="Times New Roman" charset="0"/>
                <a:cs typeface="Times New Roman" charset="0"/>
              </a:rPr>
              <a:t>Obstruct ACA enrollment.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 dirty="0">
                <a:latin typeface="+mn-lt"/>
                <a:ea typeface="Times New Roman" charset="0"/>
                <a:cs typeface="Times New Roman" charset="0"/>
              </a:rPr>
              <a:t>Allow states to implement punitive Medicaid changes.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altLang="en-US" sz="2800" dirty="0">
                <a:latin typeface="+mn-lt"/>
                <a:ea typeface="Times New Roman" charset="0"/>
                <a:cs typeface="Times New Roman" charset="0"/>
              </a:rPr>
              <a:t>“Public charge” rule threatens documented immigrants if anyone in family uses Medicaid or nutrition services.</a:t>
            </a:r>
          </a:p>
        </p:txBody>
      </p:sp>
    </p:spTree>
    <p:extLst>
      <p:ext uri="{BB962C8B-B14F-4D97-AF65-F5344CB8AC3E}">
        <p14:creationId xmlns:p14="http://schemas.microsoft.com/office/powerpoint/2010/main" val="14793670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5" name="Picture 2" descr="ScreenHunter_83 May">
            <a:extLst>
              <a:ext uri="{FF2B5EF4-FFF2-40B4-BE49-F238E27FC236}">
                <a16:creationId xmlns:a16="http://schemas.microsoft.com/office/drawing/2014/main" id="{795EC525-1DAC-714F-AAFD-9E9638DB8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956" y="202165"/>
            <a:ext cx="5471637" cy="65086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creenHunter_84 May">
            <a:extLst>
              <a:ext uri="{FF2B5EF4-FFF2-40B4-BE49-F238E27FC236}">
                <a16:creationId xmlns:a16="http://schemas.microsoft.com/office/drawing/2014/main" id="{7CCC6280-10D2-6840-9759-042EA550A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5731" y="202165"/>
            <a:ext cx="4980956" cy="24074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C37EE1B2-230E-AE4A-859F-060F985CF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66" y="1687763"/>
            <a:ext cx="6478292" cy="283154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  <a:extLst/>
        </p:spPr>
        <p:txBody>
          <a:bodyPr wrap="square" lIns="182880" tIns="182880" rIns="182880" bIns="182880" anchor="ctr">
            <a:spAutoFit/>
          </a:bodyPr>
          <a:lstStyle/>
          <a:p>
            <a:pPr eaLnBrk="1" hangingPunct="1">
              <a:lnSpc>
                <a:spcPts val="3000"/>
              </a:lnSpc>
              <a:spcAft>
                <a:spcPts val="120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53…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mountain climbing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bungee jumping, scuba diving....</a:t>
            </a:r>
          </a:p>
          <a:p>
            <a:pPr eaLnBrk="1" hangingPunct="1">
              <a:lnSpc>
                <a:spcPts val="3000"/>
              </a:lnSpc>
              <a:spcAft>
                <a:spcPts val="1200"/>
              </a:spcAft>
            </a:pPr>
            <a:r>
              <a:rPr lang="en-US" alt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…Also excluded is injury received while practicing, exercising, undergoing conditional or physical preparation for such activity. </a:t>
            </a:r>
          </a:p>
        </p:txBody>
      </p:sp>
    </p:spTree>
    <p:extLst>
      <p:ext uri="{BB962C8B-B14F-4D97-AF65-F5344CB8AC3E}">
        <p14:creationId xmlns:p14="http://schemas.microsoft.com/office/powerpoint/2010/main" val="288077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2" name="Picture 4" descr="ScreenHunter_84 May">
            <a:extLst>
              <a:ext uri="{FF2B5EF4-FFF2-40B4-BE49-F238E27FC236}">
                <a16:creationId xmlns:a16="http://schemas.microsoft.com/office/drawing/2014/main" id="{14878B69-7F58-884A-B61B-9AFA1AD45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304799"/>
            <a:ext cx="4980956" cy="65656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73" name="Picture 5" descr="ScreenHunter_85 May">
            <a:extLst>
              <a:ext uri="{FF2B5EF4-FFF2-40B4-BE49-F238E27FC236}">
                <a16:creationId xmlns:a16="http://schemas.microsoft.com/office/drawing/2014/main" id="{76BDE3CE-023C-5B42-A761-5421C8B6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37" y="1412370"/>
            <a:ext cx="4242716" cy="5452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374" name="Picture 6" descr="ScreenHunter_86 May">
            <a:extLst>
              <a:ext uri="{FF2B5EF4-FFF2-40B4-BE49-F238E27FC236}">
                <a16:creationId xmlns:a16="http://schemas.microsoft.com/office/drawing/2014/main" id="{61F2DC84-AB0C-404B-B56E-4D3F7F56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003" y="2371127"/>
            <a:ext cx="4863322" cy="44965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2375" name="Rectangle 7">
            <a:extLst>
              <a:ext uri="{FF2B5EF4-FFF2-40B4-BE49-F238E27FC236}">
                <a16:creationId xmlns:a16="http://schemas.microsoft.com/office/drawing/2014/main" id="{8A37CF53-2617-084E-96A9-0D342A4C7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104" y="1128370"/>
            <a:ext cx="9909659" cy="46012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  <a:extLst/>
        </p:spPr>
        <p:txBody>
          <a:bodyPr wrap="square" lIns="182880" tIns="182880" rIns="182880" bIns="182880" anchor="ctr">
            <a:spAutoFit/>
          </a:bodyPr>
          <a:lstStyle/>
          <a:p>
            <a:pPr eaLnBrk="1" hangingPunct="1">
              <a:lnSpc>
                <a:spcPts val="3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53. Participating in hazardous occupations or other activity including participating, instructing, demonstrating, guiding or accompanying others in the following: operation of a flight in an aircraft other than a regularly scheduled flight by a commercial airline, professional or semi-professional sports, extreme sports, parachute jumping, hot-air ballooning, hang-gliding, base jumping,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mountain climbing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bungee jumping, scuba diving, sail gliding, parasailing, parakiting, rock or mountain climbing, cave exploration, parkour, racing including stunt show or speed test of any motorized or non-motorized vehicle, rodeo activities, or similar hazardous activities.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Also excluded is injury received while practicing, exercising, undergoing conditional or physical preparation for such activity. </a:t>
            </a:r>
            <a:endParaRPr lang="en-US" altLang="en-US" sz="2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863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8089" y="555009"/>
            <a:ext cx="1018578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American Taxpayers </a:t>
            </a:r>
            <a:br>
              <a:rPr lang="en-US" altLang="en-US" sz="5400"/>
            </a:br>
            <a:r>
              <a:rPr lang="en-US" altLang="en-US" sz="5400"/>
              <a:t>Already Pay More Than </a:t>
            </a:r>
            <a:br>
              <a:rPr lang="en-US" altLang="en-US" sz="5400"/>
            </a:br>
            <a:r>
              <a:rPr lang="en-US" altLang="en-US" sz="5400"/>
              <a:t>People in Nations With </a:t>
            </a:r>
            <a:br>
              <a:rPr lang="en-US" altLang="en-US" sz="5400"/>
            </a:br>
            <a:r>
              <a:rPr lang="en-US" altLang="en-US" sz="5400"/>
              <a:t>National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18882803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 </a:t>
            </a:r>
            <a:r>
              <a:rPr lang="en-US" i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Public</a:t>
            </a:r>
            <a:r>
              <a:rPr lang="en-US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/>
              <a:t>Spending per Capita for Health Exceeds </a:t>
            </a:r>
            <a:r>
              <a:rPr lang="en-US" i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Total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Spending in Other Nations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Note: “Public” includes benefit costs for </a:t>
            </a:r>
            <a:r>
              <a:rPr lang="en-US" dirty="0" err="1"/>
              <a:t>gvt</a:t>
            </a:r>
            <a:r>
              <a:rPr lang="en-US" dirty="0"/>
              <a:t> employees and tax subsidies for private insurance</a:t>
            </a:r>
          </a:p>
          <a:p>
            <a:r>
              <a:rPr lang="en-US" dirty="0"/>
              <a:t>OECD 2018; NCHS; AJPH 2016;106:449 (updated) </a:t>
            </a:r>
            <a:r>
              <a:rPr lang="mr-IN" dirty="0"/>
              <a:t>–</a:t>
            </a:r>
            <a:r>
              <a:rPr lang="en-US" dirty="0"/>
              <a:t> Data are for 2017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96605120"/>
              </p:ext>
            </p:extLst>
          </p:nvPr>
        </p:nvGraphicFramePr>
        <p:xfrm>
          <a:off x="838200" y="1690688"/>
          <a:ext cx="10997242" cy="410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418186" y="5520946"/>
            <a:ext cx="273169" cy="2731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506825" y="5520946"/>
            <a:ext cx="273169" cy="27316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9231465" y="3833485"/>
            <a:ext cx="1844416" cy="954107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USA Total: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$10,720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E7CD0-E8A2-1A41-9E7A-7DAD296C5373}"/>
              </a:ext>
            </a:extLst>
          </p:cNvPr>
          <p:cNvSpPr txBox="1"/>
          <p:nvPr/>
        </p:nvSpPr>
        <p:spPr>
          <a:xfrm>
            <a:off x="2661785" y="5426698"/>
            <a:ext cx="23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Total Spending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F28D52-9873-FA48-A76E-FFA6CBDD95E7}"/>
              </a:ext>
            </a:extLst>
          </p:cNvPr>
          <p:cNvSpPr txBox="1"/>
          <p:nvPr/>
        </p:nvSpPr>
        <p:spPr>
          <a:xfrm>
            <a:off x="5452160" y="5426698"/>
            <a:ext cx="183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USA Public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6E04B-3E4B-2E49-B1DC-D40D7065B486}"/>
              </a:ext>
            </a:extLst>
          </p:cNvPr>
          <p:cNvSpPr txBox="1"/>
          <p:nvPr/>
        </p:nvSpPr>
        <p:spPr>
          <a:xfrm>
            <a:off x="7722119" y="5426698"/>
            <a:ext cx="193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USA Private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5741A6-5033-1140-B8E8-79B4914DAC9D}"/>
              </a:ext>
            </a:extLst>
          </p:cNvPr>
          <p:cNvSpPr/>
          <p:nvPr/>
        </p:nvSpPr>
        <p:spPr>
          <a:xfrm>
            <a:off x="5220798" y="5520946"/>
            <a:ext cx="273169" cy="273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6885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2">
            <a:extLst>
              <a:ext uri="{FF2B5EF4-FFF2-40B4-BE49-F238E27FC236}">
                <a16:creationId xmlns:a16="http://schemas.microsoft.com/office/drawing/2014/main" id="{2F917E71-F0B7-3C44-A247-249E6A236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Many Plans Now Pay </a:t>
            </a:r>
            <a:r>
              <a:rPr lang="en-US" altLang="en-US" i="1" dirty="0">
                <a:solidFill>
                  <a:srgbClr val="FFFF00"/>
                </a:solidFill>
              </a:rPr>
              <a:t>Nothing</a:t>
            </a:r>
            <a:r>
              <a:rPr lang="en-US" altLang="en-US" dirty="0"/>
              <a:t> for</a:t>
            </a:r>
            <a:br>
              <a:rPr lang="en-US" altLang="en-US" dirty="0"/>
            </a:br>
            <a:r>
              <a:rPr lang="en-US" altLang="en-US" dirty="0"/>
              <a:t>Out of Network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16AEE-E2C0-7B4F-A7F3-0EE084C4BE1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Source: RWJF 10/4/2018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C9DBB-FB85-8648-B5AD-210ECE749AA2}"/>
              </a:ext>
            </a:extLst>
          </p:cNvPr>
          <p:cNvSpPr txBox="1"/>
          <p:nvPr/>
        </p:nvSpPr>
        <p:spPr>
          <a:xfrm>
            <a:off x="66628" y="2300386"/>
            <a:ext cx="2711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Percent with </a:t>
            </a:r>
            <a:r>
              <a:rPr lang="en-US" sz="2800" b="1" i="1" dirty="0">
                <a:solidFill>
                  <a:srgbClr val="FFFF00"/>
                </a:solidFill>
              </a:rPr>
              <a:t>any</a:t>
            </a:r>
            <a:r>
              <a:rPr lang="en-US" sz="2800" dirty="0">
                <a:solidFill>
                  <a:schemeClr val="bg1"/>
                </a:solidFill>
              </a:rPr>
              <a:t> out-of-network benefit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439DFEE-122A-E343-B05F-BE12A02B9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855444"/>
              </p:ext>
            </p:extLst>
          </p:nvPr>
        </p:nvGraphicFramePr>
        <p:xfrm>
          <a:off x="2778035" y="1690688"/>
          <a:ext cx="8943701" cy="441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DC6495-8B73-9A41-8F0D-55C81350296F}"/>
              </a:ext>
            </a:extLst>
          </p:cNvPr>
          <p:cNvSpPr txBox="1"/>
          <p:nvPr/>
        </p:nvSpPr>
        <p:spPr>
          <a:xfrm>
            <a:off x="8384475" y="1942269"/>
            <a:ext cx="318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Small Group Plans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2E747-5AA8-664F-B82D-AE9787049CE9}"/>
              </a:ext>
            </a:extLst>
          </p:cNvPr>
          <p:cNvSpPr txBox="1"/>
          <p:nvPr/>
        </p:nvSpPr>
        <p:spPr>
          <a:xfrm>
            <a:off x="2932823" y="3240290"/>
            <a:ext cx="2711408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2800" dirty="0"/>
              <a:t>Individual Plans</a:t>
            </a:r>
          </a:p>
        </p:txBody>
      </p:sp>
    </p:spTree>
    <p:extLst>
      <p:ext uri="{BB962C8B-B14F-4D97-AF65-F5344CB8AC3E}">
        <p14:creationId xmlns:p14="http://schemas.microsoft.com/office/powerpoint/2010/main" val="363197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680812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/>
              <a:t>The USA</a:t>
            </a:r>
            <a:br>
              <a:rPr lang="en-US" altLang="en-US" sz="5400"/>
            </a:br>
            <a:r>
              <a:rPr lang="en-US" altLang="en-US" sz="7200"/>
              <a:t>Trails Other Nations</a:t>
            </a:r>
          </a:p>
        </p:txBody>
      </p:sp>
    </p:spTree>
    <p:extLst>
      <p:ext uri="{BB962C8B-B14F-4D97-AF65-F5344CB8AC3E}">
        <p14:creationId xmlns:p14="http://schemas.microsoft.com/office/powerpoint/2010/main" val="15684942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Expectancy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OECD, 2018</a:t>
            </a:r>
          </a:p>
          <a:p>
            <a:r>
              <a:rPr lang="en-US" dirty="0"/>
              <a:t>Note: Data are for 2016 or most recent year available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92824"/>
            <a:ext cx="27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Years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49575427"/>
              </p:ext>
            </p:extLst>
          </p:nvPr>
        </p:nvGraphicFramePr>
        <p:xfrm>
          <a:off x="1187355" y="1255594"/>
          <a:ext cx="10166445" cy="476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8081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Mortality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OECD, 2018</a:t>
            </a:r>
          </a:p>
          <a:p>
            <a:r>
              <a:rPr lang="en-US" dirty="0"/>
              <a:t>Note: Data are for 2016 or most recent year available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72500942"/>
              </p:ext>
            </p:extLst>
          </p:nvPr>
        </p:nvGraphicFramePr>
        <p:xfrm>
          <a:off x="1897039" y="1255594"/>
          <a:ext cx="9456761" cy="476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210937"/>
            <a:ext cx="1897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Deaths in First Year of Life / 1000 Live Births</a:t>
            </a:r>
          </a:p>
        </p:txBody>
      </p:sp>
    </p:spTree>
    <p:extLst>
      <p:ext uri="{BB962C8B-B14F-4D97-AF65-F5344CB8AC3E}">
        <p14:creationId xmlns:p14="http://schemas.microsoft.com/office/powerpoint/2010/main" val="15004534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Maternal Mortality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OECD, 2017 and Global Burden of Disease, 2015</a:t>
            </a:r>
          </a:p>
          <a:p>
            <a:r>
              <a:rPr lang="en-US" dirty="0"/>
              <a:t>Note: Data are for 2016 or most recent year available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66546229"/>
              </p:ext>
            </p:extLst>
          </p:nvPr>
        </p:nvGraphicFramePr>
        <p:xfrm>
          <a:off x="1897039" y="1255594"/>
          <a:ext cx="9456761" cy="476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210937"/>
            <a:ext cx="189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Deaths per 1000 Live Births</a:t>
            </a:r>
          </a:p>
        </p:txBody>
      </p:sp>
    </p:spTree>
    <p:extLst>
      <p:ext uri="{BB962C8B-B14F-4D97-AF65-F5344CB8AC3E}">
        <p14:creationId xmlns:p14="http://schemas.microsoft.com/office/powerpoint/2010/main" val="6798496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" y="1808481"/>
            <a:ext cx="11628120" cy="2208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dirty="0"/>
              <a:t>High U.S. Costs </a:t>
            </a:r>
            <a:r>
              <a:rPr lang="en-US" altLang="en-US" sz="4800" i="1" dirty="0"/>
              <a:t>Do Not </a:t>
            </a:r>
            <a:r>
              <a:rPr lang="en-US" altLang="en-US" sz="4800" dirty="0"/>
              <a:t>Result From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9760" y="3204478"/>
            <a:ext cx="5755422" cy="23083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4800" b="1" dirty="0">
                <a:solidFill>
                  <a:schemeClr val="bg1"/>
                </a:solidFill>
              </a:rPr>
              <a:t>Bad Health Habits</a:t>
            </a:r>
          </a:p>
          <a:p>
            <a:pPr marL="293688" indent="-293688">
              <a:buFont typeface="Arial" charset="0"/>
              <a:buChar char="•"/>
            </a:pPr>
            <a:r>
              <a:rPr lang="en-US" sz="4800" b="1" dirty="0">
                <a:solidFill>
                  <a:schemeClr val="bg1"/>
                </a:solidFill>
              </a:rPr>
              <a:t>Aging</a:t>
            </a:r>
          </a:p>
          <a:p>
            <a:pPr marL="293688" indent="-293688">
              <a:buFont typeface="Arial" charset="0"/>
              <a:buChar char="•"/>
            </a:pPr>
            <a:r>
              <a:rPr lang="en-US" sz="4800" b="1" dirty="0">
                <a:solidFill>
                  <a:schemeClr val="bg1"/>
                </a:solidFill>
              </a:rPr>
              <a:t>Overuse of Care</a:t>
            </a:r>
          </a:p>
        </p:txBody>
      </p:sp>
    </p:spTree>
    <p:extLst>
      <p:ext uri="{BB962C8B-B14F-4D97-AF65-F5344CB8AC3E}">
        <p14:creationId xmlns:p14="http://schemas.microsoft.com/office/powerpoint/2010/main" val="23963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Smoking Prevalence</a:t>
            </a:r>
            <a:br>
              <a:rPr lang="en-US" dirty="0"/>
            </a:br>
            <a:r>
              <a:rPr lang="en-US" sz="2800" dirty="0"/>
              <a:t>Percent of population &gt;age 15 who smoke daily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81145832"/>
              </p:ext>
            </p:extLst>
          </p:nvPr>
        </p:nvGraphicFramePr>
        <p:xfrm>
          <a:off x="838200" y="1524000"/>
          <a:ext cx="10515600" cy="448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2018</a:t>
            </a:r>
          </a:p>
          <a:p>
            <a:r>
              <a:rPr lang="en-US" dirty="0"/>
              <a:t>Note: Data are for 2017 or most recent year available</a:t>
            </a:r>
          </a:p>
        </p:txBody>
      </p:sp>
    </p:spTree>
    <p:extLst>
      <p:ext uri="{BB962C8B-B14F-4D97-AF65-F5344CB8AC3E}">
        <p14:creationId xmlns:p14="http://schemas.microsoft.com/office/powerpoint/2010/main" val="39076723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Percentage of Elderly</a:t>
            </a:r>
            <a:br>
              <a:rPr lang="en-US" dirty="0"/>
            </a:br>
            <a:r>
              <a:rPr lang="en-US" sz="2800" dirty="0"/>
              <a:t>Percent of population &gt;age 64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05103826"/>
              </p:ext>
            </p:extLst>
          </p:nvPr>
        </p:nvGraphicFramePr>
        <p:xfrm>
          <a:off x="838200" y="1524000"/>
          <a:ext cx="10515600" cy="448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2018</a:t>
            </a:r>
          </a:p>
          <a:p>
            <a:r>
              <a:rPr lang="en-US" dirty="0"/>
              <a:t>Note: Data are for 2017 or most recent year available</a:t>
            </a:r>
          </a:p>
        </p:txBody>
      </p:sp>
    </p:spTree>
    <p:extLst>
      <p:ext uri="{BB962C8B-B14F-4D97-AF65-F5344CB8AC3E}">
        <p14:creationId xmlns:p14="http://schemas.microsoft.com/office/powerpoint/2010/main" val="3150647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3984-0861-F845-BF8B-7DCF055E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Inpatient Days per Capita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21056-B7E8-F541-ADFF-985DD79065A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OECD, 2017 &amp; AHRQ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Figures are for 2016 or most recent available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A058B-5C7E-2442-A758-B39CEA443E1D}"/>
              </a:ext>
            </a:extLst>
          </p:cNvPr>
          <p:cNvSpPr txBox="1"/>
          <p:nvPr/>
        </p:nvSpPr>
        <p:spPr>
          <a:xfrm>
            <a:off x="0" y="2464904"/>
            <a:ext cx="2034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Hospital days</a:t>
            </a:r>
          </a:p>
          <a:p>
            <a:r>
              <a:rPr lang="en-US" sz="2400" dirty="0">
                <a:solidFill>
                  <a:schemeClr val="bg1"/>
                </a:solidFill>
              </a:rPr>
              <a:t>per person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per year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6946845-1BA2-574C-978D-2D13514D6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283934"/>
              </p:ext>
            </p:extLst>
          </p:nvPr>
        </p:nvGraphicFramePr>
        <p:xfrm>
          <a:off x="2032000" y="1402773"/>
          <a:ext cx="9321800" cy="45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43844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Physician Visits per Capita</a:t>
            </a:r>
            <a:endParaRPr lang="en-US" sz="1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61306193"/>
              </p:ext>
            </p:extLst>
          </p:nvPr>
        </p:nvGraphicFramePr>
        <p:xfrm>
          <a:off x="838200" y="1361440"/>
          <a:ext cx="10515600" cy="454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OECD, 2018</a:t>
            </a:r>
          </a:p>
          <a:p>
            <a:r>
              <a:rPr lang="en-US" dirty="0"/>
              <a:t>Note: Data are for 2017or most recent year available</a:t>
            </a:r>
          </a:p>
        </p:txBody>
      </p:sp>
    </p:spTree>
    <p:extLst>
      <p:ext uri="{BB962C8B-B14F-4D97-AF65-F5344CB8AC3E}">
        <p14:creationId xmlns:p14="http://schemas.microsoft.com/office/powerpoint/2010/main" val="35354422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Countries Provide </a:t>
            </a:r>
            <a:br>
              <a:rPr lang="en-US"/>
            </a:br>
            <a:r>
              <a:rPr lang="en-US"/>
              <a:t>More Long Term 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OECD, 2018</a:t>
            </a:r>
          </a:p>
          <a:p>
            <a:r>
              <a:rPr lang="en-US" dirty="0"/>
              <a:t>Note: Data are for 2016 or most recent year available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361063"/>
            <a:ext cx="238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Percent of total population receiving LTC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18861515"/>
              </p:ext>
            </p:extLst>
          </p:nvPr>
        </p:nvGraphicFramePr>
        <p:xfrm>
          <a:off x="2388358" y="1473958"/>
          <a:ext cx="8965442" cy="454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029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10776</TotalTime>
  <Words>4784</Words>
  <Application>Microsoft Office PowerPoint</Application>
  <PresentationFormat>Widescreen</PresentationFormat>
  <Paragraphs>806</Paragraphs>
  <Slides>131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43" baseType="lpstr">
      <vt:lpstr>MS PGothic</vt:lpstr>
      <vt:lpstr>MS PGothic</vt:lpstr>
      <vt:lpstr>Arial</vt:lpstr>
      <vt:lpstr>Calibri</vt:lpstr>
      <vt:lpstr>Franklin Gothic Book</vt:lpstr>
      <vt:lpstr>Franklin Gothic Medium</vt:lpstr>
      <vt:lpstr>Garamond</vt:lpstr>
      <vt:lpstr>Gothic</vt:lpstr>
      <vt:lpstr>Helvetica</vt:lpstr>
      <vt:lpstr>Times New Roman</vt:lpstr>
      <vt:lpstr>Wingdings</vt:lpstr>
      <vt:lpstr>Office Theme</vt:lpstr>
      <vt:lpstr>The Uninsured</vt:lpstr>
      <vt:lpstr>Uninsured All Year, 1940-2024</vt:lpstr>
      <vt:lpstr>37,117 Deaths During 2017  Due to Uninsurance</vt:lpstr>
      <vt:lpstr>Medicaid: Poor Access, But Better Than Nothing</vt:lpstr>
      <vt:lpstr>Medicaid Enrollment, 1987-2018</vt:lpstr>
      <vt:lpstr>Many Specialists Won’t See  Kids With Medicaid</vt:lpstr>
      <vt:lpstr>Underinsurance Impedes Access, Worsens Health, Bankrupts Families </vt:lpstr>
      <vt:lpstr>Under-Insurance Growing</vt:lpstr>
      <vt:lpstr>Many Plans Now Pay Nothing for Out of Network Care</vt:lpstr>
      <vt:lpstr>Uninsured and Under-Insured Delay Seeking Care for Heart Attacks</vt:lpstr>
      <vt:lpstr>Higher Medication Co-Pays = Worse Pediatric Asthma Outcomes</vt:lpstr>
      <vt:lpstr>Prisoners Face Copays for Care</vt:lpstr>
      <vt:lpstr>Texas Is Putting Abortion Facilities Out of Reach: Forcing Women to Travel 100 Miles Further</vt:lpstr>
      <vt:lpstr>Medical Bills Are Most Common Reason for Collection Calls</vt:lpstr>
      <vt:lpstr>Medicare Needs Improvement</vt:lpstr>
      <vt:lpstr>Rising Economic and Health Inequality </vt:lpstr>
      <vt:lpstr>Mean Family Income for Each Fifth: 1966 – 2016 (Inflation Adjusted)</vt:lpstr>
      <vt:lpstr>Widening Gap in Life Expectancy Between High and Low Earners</vt:lpstr>
      <vt:lpstr>Progress on Mortality Halted</vt:lpstr>
      <vt:lpstr>Persistent  Racial Inequalities</vt:lpstr>
      <vt:lpstr>Black Americans Die Younger</vt:lpstr>
      <vt:lpstr>Racial Differences in Maternal Mortality</vt:lpstr>
      <vt:lpstr>Median Family Income</vt:lpstr>
      <vt:lpstr>Police More Likely to Kill Minority Men</vt:lpstr>
      <vt:lpstr>Black Enrollment in  U.S. Medical Schools, 1976-2017</vt:lpstr>
      <vt:lpstr>Minority Children and Youth Get Few Psychiatrist Visits</vt:lpstr>
      <vt:lpstr>Blacks in VA: No Health Disadvantage</vt:lpstr>
      <vt:lpstr>Immigrants Get Little Care</vt:lpstr>
      <vt:lpstr>Low Birth Weight Increased in Iowa After a Massive Immigration Raid</vt:lpstr>
      <vt:lpstr>Immigrants Keep Medicare Afloat</vt:lpstr>
      <vt:lpstr>Administrative Overhead Rising</vt:lpstr>
      <vt:lpstr>Growth of Physicians  and Administrators </vt:lpstr>
      <vt:lpstr>Doctors Spend Twice as Much Time on EHR/Desk Work as With Patients</vt:lpstr>
      <vt:lpstr>EPIC EHR Notes Longer in US Documentation Driven by Payment Complexity   </vt:lpstr>
      <vt:lpstr>Investor-Owned Care: Inflated Costs,  Inferior Quality</vt:lpstr>
      <vt:lpstr>Extent of For-Profit Ownership</vt:lpstr>
      <vt:lpstr>Health Industry Profits, 2017</vt:lpstr>
      <vt:lpstr>For-Profit Hospitals’ Death Rates  Are 2% Higher</vt:lpstr>
      <vt:lpstr>For Profit Hospitals Have Highest Readmission Rates for Every Condition</vt:lpstr>
      <vt:lpstr>For-Profit Hospitals Cost  19% More</vt:lpstr>
      <vt:lpstr>For-Profit Hospitals’  Administrative Costs Are Higher</vt:lpstr>
      <vt:lpstr>For-Profit Dialysis Clinics’ Death Rates  Are 9% Higher</vt:lpstr>
      <vt:lpstr>Investor-Owned Nursing Homes: Worse Quality</vt:lpstr>
      <vt:lpstr>Hospice Goes For-Profit</vt:lpstr>
      <vt:lpstr>For-Profit Hospices Avoid  Unprofitable Patients</vt:lpstr>
      <vt:lpstr>USA Spends the Most on Drugs Double the OECD Average</vt:lpstr>
      <vt:lpstr>Insulin Cost Tripled 2006-2013</vt:lpstr>
      <vt:lpstr>Drug Company Profits</vt:lpstr>
      <vt:lpstr>Goldman Sachs asks in biotech research report: “Is Curing Patients a  Sustainable Business Model?”</vt:lpstr>
      <vt:lpstr>Insurance Overhead, 2018</vt:lpstr>
      <vt:lpstr>Health Insurance Company CEOs’ Totay Direct Compensation, 2016</vt:lpstr>
      <vt:lpstr>Medicare: More Efficient than Private Insurers</vt:lpstr>
      <vt:lpstr>Medicare Advantage Plans’  High Overhead</vt:lpstr>
      <vt:lpstr>Medicare Advantage Plans’ Narrow Networks</vt:lpstr>
      <vt:lpstr>Despite Medicare’s Lower Overhead, Medicare Advantage Plans  Outcompete Traditional Medicare by  Cherry Picking, Upcoding, and  Lobbying for Overpayment</vt:lpstr>
      <vt:lpstr>Medicare HMO Enrollment</vt:lpstr>
      <vt:lpstr>Medicare and Medicaid Keep Private Insurers Afloat</vt:lpstr>
      <vt:lpstr>A Few Sick People  Account for Most Health Spending</vt:lpstr>
      <vt:lpstr>Sickest Patients  Switch Out of Medicare Advantage</vt:lpstr>
      <vt:lpstr>CMS Payment to MA Plans: Same Patient, Different Coding</vt:lpstr>
      <vt:lpstr>Audits Found Massive  Overpayments to MA Plans</vt:lpstr>
      <vt:lpstr>Medicare Overpays Private Plans</vt:lpstr>
      <vt:lpstr>ACOs: Warmed Over Managed Care</vt:lpstr>
      <vt:lpstr>HMO and ACO Similarities</vt:lpstr>
      <vt:lpstr>ACOs’ Explosive Growth Since 2010</vt:lpstr>
      <vt:lpstr>Physician-Leadership of ACOs Waning</vt:lpstr>
      <vt:lpstr>Poll: Patients Reject ACOs</vt:lpstr>
      <vt:lpstr>Claims for ACO Savings Ignore Bonuses ACOs Slightly Increased Medicare’s Costs, 2013-2017</vt:lpstr>
      <vt:lpstr>Hospitals Merging</vt:lpstr>
      <vt:lpstr>Hospitals and Health Systems Are Buying Up Primary Care Practices</vt:lpstr>
      <vt:lpstr>Hospital-Owned Practices: More IT, Higher Costs, More Readmissions</vt:lpstr>
      <vt:lpstr>The Toxicity of  Pay for Performance (P4P)</vt:lpstr>
      <vt:lpstr>Assumptions Implicit in P4P</vt:lpstr>
      <vt:lpstr>Quality Scores Tell More About Patients than Physicians Harvard physicians with poorer/minority patients score low</vt:lpstr>
      <vt:lpstr>Pay for Performance?</vt:lpstr>
      <vt:lpstr>95% of Plans Cheat on HEDIS Quality Measures</vt:lpstr>
      <vt:lpstr>Performance Monitoring Increased Documentation of Alcohol Counseling, But Not Real Counseling Rate</vt:lpstr>
      <vt:lpstr>Medicare’s Readmission Penalties: Fewer CHF Readmissions, More Deaths</vt:lpstr>
      <vt:lpstr>Did Readmission Penalties  Slow Improvement in MI Mortality?</vt:lpstr>
      <vt:lpstr>PowerPoint Presentation</vt:lpstr>
      <vt:lpstr>PowerPoint Presentation</vt:lpstr>
      <vt:lpstr>Medicare’s “Software” 18.9 million seniors enrolled within 11 months</vt:lpstr>
      <vt:lpstr>ACA Decreased Incidence of Unmet Medical Needs Due to Cost</vt:lpstr>
      <vt:lpstr>Administrative Costs Rising Quickly Since ACA’s Passage</vt:lpstr>
      <vt:lpstr>Trump’s Health Financing Actions</vt:lpstr>
      <vt:lpstr>PowerPoint Presentation</vt:lpstr>
      <vt:lpstr>PowerPoint Presentation</vt:lpstr>
      <vt:lpstr>American Taxpayers  Already Pay More Than  People in Nations With  National Health Insurance</vt:lpstr>
      <vt:lpstr>US Public Spending per Capita for Health Exceeds Total Spending in Other Nations</vt:lpstr>
      <vt:lpstr>The USA Trails Other Nations</vt:lpstr>
      <vt:lpstr>Life Expectancy</vt:lpstr>
      <vt:lpstr>Infant Mortality</vt:lpstr>
      <vt:lpstr>Maternal Mortality</vt:lpstr>
      <vt:lpstr>High U.S. Costs Do Not Result From</vt:lpstr>
      <vt:lpstr>Smoking Prevalence Percent of population &gt;age 15 who smoke daily</vt:lpstr>
      <vt:lpstr>Percentage of Elderly Percent of population &gt;age 64</vt:lpstr>
      <vt:lpstr>Hospital Inpatient Days per Capita</vt:lpstr>
      <vt:lpstr>Physician Visits per Capita</vt:lpstr>
      <vt:lpstr>Other Countries Provide  More Long Term Care</vt:lpstr>
      <vt:lpstr>Insurance Overhead</vt:lpstr>
      <vt:lpstr>USA Doctors’ Satisfaction Is Low Percent of primary care doctors saying they are satisfied or very satisfied</vt:lpstr>
      <vt:lpstr>Canada’s  National Health Insurance Program</vt:lpstr>
      <vt:lpstr>Minimum Standards for Canada’s Provincial Programs</vt:lpstr>
      <vt:lpstr>Hospital Financing: Medicare vs. Medicare </vt:lpstr>
      <vt:lpstr>Cystic Fibrosis Patients  Live Longer in Canada</vt:lpstr>
      <vt:lpstr>Infant Mortality, USA and Canada</vt:lpstr>
      <vt:lpstr>Infant Deaths by Income, Canada 2011 Even poor Canadians do as well as average Americans</vt:lpstr>
      <vt:lpstr>Life Expectancy Falling for Lower-Income Americans, Rising for All Canadians</vt:lpstr>
      <vt:lpstr>Healthcare Costs as a % of GDP</vt:lpstr>
      <vt:lpstr>Hospital Billing and Administration USA and Canada, 2018</vt:lpstr>
      <vt:lpstr>Physicians’ Billing and Office Expenses United States and Canada, 2018</vt:lpstr>
      <vt:lpstr>Overall Administrative Costs per Capita United States and Canada, 2018</vt:lpstr>
      <vt:lpstr>Difference in Health Spending per Capita USA and Canada, 2018</vt:lpstr>
      <vt:lpstr>Few Canadian Physicians Emigrate Today</vt:lpstr>
      <vt:lpstr>Canadian Physicians’ Incomes  Average Clinical Payments per Physician, 2015-2016</vt:lpstr>
      <vt:lpstr>PowerPoint Presentation</vt:lpstr>
      <vt:lpstr>PowerPoint Presentation</vt:lpstr>
      <vt:lpstr>Wide Support for Medicare-for-All</vt:lpstr>
      <vt:lpstr>Rising Support for Single Payer</vt:lpstr>
      <vt:lpstr>Most Doctors Now Favor Single Payer Support Has Sharply Increased</vt:lpstr>
      <vt:lpstr>A National Health Program for the USA</vt:lpstr>
      <vt:lpstr>National Health Insurance</vt:lpstr>
      <vt:lpstr>Funding for the NHP</vt:lpstr>
      <vt:lpstr>Hospital Payment Under an NHP</vt:lpstr>
      <vt:lpstr>Three Options for Physician and Ambulatory Care Payment Under the NHP</vt:lpstr>
      <vt:lpstr>Single Payer Transition: For Displaced Clerical and Administrative Workers </vt:lpstr>
      <vt:lpstr>Single Payer Transition: For Patients </vt:lpstr>
      <vt:lpstr>Sound-a-Likes Can Be Dangerous </vt:lpstr>
      <vt:lpstr>Beware of Single-Payer  “Sound-a-likes”</vt:lpstr>
      <vt:lpstr>Public Option</vt:lpstr>
      <vt:lpstr>Medicare Extra for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Dixon</cp:lastModifiedBy>
  <cp:revision>921</cp:revision>
  <dcterms:created xsi:type="dcterms:W3CDTF">2016-11-02T21:04:26Z</dcterms:created>
  <dcterms:modified xsi:type="dcterms:W3CDTF">2019-01-03T22:29:21Z</dcterms:modified>
</cp:coreProperties>
</file>