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66" r:id="rId5"/>
    <p:sldId id="289" r:id="rId6"/>
    <p:sldId id="269" r:id="rId7"/>
    <p:sldId id="270" r:id="rId8"/>
    <p:sldId id="258" r:id="rId9"/>
    <p:sldId id="273" r:id="rId10"/>
    <p:sldId id="274" r:id="rId11"/>
    <p:sldId id="267" r:id="rId12"/>
    <p:sldId id="290" r:id="rId13"/>
    <p:sldId id="277" r:id="rId14"/>
    <p:sldId id="278" r:id="rId15"/>
    <p:sldId id="275" r:id="rId16"/>
    <p:sldId id="282" r:id="rId17"/>
    <p:sldId id="268" r:id="rId18"/>
    <p:sldId id="265" r:id="rId19"/>
    <p:sldId id="280" r:id="rId20"/>
    <p:sldId id="284" r:id="rId21"/>
    <p:sldId id="279" r:id="rId22"/>
    <p:sldId id="283" r:id="rId23"/>
    <p:sldId id="285" r:id="rId24"/>
    <p:sldId id="281" r:id="rId25"/>
    <p:sldId id="287" r:id="rId26"/>
    <p:sldId id="288" r:id="rId27"/>
    <p:sldId id="26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4660"/>
  </p:normalViewPr>
  <p:slideViewPr>
    <p:cSldViewPr snapToGrid="0">
      <p:cViewPr varScale="1">
        <p:scale>
          <a:sx n="70" d="100"/>
          <a:sy n="70" d="100"/>
        </p:scale>
        <p:origin x="5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D969BF-E99C-4083-AE78-12CA646502CF}"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3754F-F344-4EDC-B091-B0EE56707F82}" type="slidenum">
              <a:rPr lang="en-US" smtClean="0"/>
              <a:t>‹#›</a:t>
            </a:fld>
            <a:endParaRPr lang="en-US"/>
          </a:p>
        </p:txBody>
      </p:sp>
    </p:spTree>
    <p:extLst>
      <p:ext uri="{BB962C8B-B14F-4D97-AF65-F5344CB8AC3E}">
        <p14:creationId xmlns:p14="http://schemas.microsoft.com/office/powerpoint/2010/main" val="315562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969BF-E99C-4083-AE78-12CA646502CF}"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3754F-F344-4EDC-B091-B0EE56707F82}" type="slidenum">
              <a:rPr lang="en-US" smtClean="0"/>
              <a:t>‹#›</a:t>
            </a:fld>
            <a:endParaRPr lang="en-US"/>
          </a:p>
        </p:txBody>
      </p:sp>
    </p:spTree>
    <p:extLst>
      <p:ext uri="{BB962C8B-B14F-4D97-AF65-F5344CB8AC3E}">
        <p14:creationId xmlns:p14="http://schemas.microsoft.com/office/powerpoint/2010/main" val="3730973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969BF-E99C-4083-AE78-12CA646502CF}"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3754F-F344-4EDC-B091-B0EE56707F82}" type="slidenum">
              <a:rPr lang="en-US" smtClean="0"/>
              <a:t>‹#›</a:t>
            </a:fld>
            <a:endParaRPr lang="en-US"/>
          </a:p>
        </p:txBody>
      </p:sp>
    </p:spTree>
    <p:extLst>
      <p:ext uri="{BB962C8B-B14F-4D97-AF65-F5344CB8AC3E}">
        <p14:creationId xmlns:p14="http://schemas.microsoft.com/office/powerpoint/2010/main" val="3267767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D969BF-E99C-4083-AE78-12CA646502CF}"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3754F-F344-4EDC-B091-B0EE56707F82}" type="slidenum">
              <a:rPr lang="en-US" smtClean="0"/>
              <a:t>‹#›</a:t>
            </a:fld>
            <a:endParaRPr lang="en-US"/>
          </a:p>
        </p:txBody>
      </p:sp>
    </p:spTree>
    <p:extLst>
      <p:ext uri="{BB962C8B-B14F-4D97-AF65-F5344CB8AC3E}">
        <p14:creationId xmlns:p14="http://schemas.microsoft.com/office/powerpoint/2010/main" val="3370044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D969BF-E99C-4083-AE78-12CA646502CF}"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3754F-F344-4EDC-B091-B0EE56707F82}" type="slidenum">
              <a:rPr lang="en-US" smtClean="0"/>
              <a:t>‹#›</a:t>
            </a:fld>
            <a:endParaRPr lang="en-US"/>
          </a:p>
        </p:txBody>
      </p:sp>
    </p:spTree>
    <p:extLst>
      <p:ext uri="{BB962C8B-B14F-4D97-AF65-F5344CB8AC3E}">
        <p14:creationId xmlns:p14="http://schemas.microsoft.com/office/powerpoint/2010/main" val="1715576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D969BF-E99C-4083-AE78-12CA646502CF}" type="datetimeFigureOut">
              <a:rPr lang="en-US" smtClean="0"/>
              <a:t>3/3/2018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3754F-F344-4EDC-B091-B0EE56707F82}" type="slidenum">
              <a:rPr lang="en-US" smtClean="0"/>
              <a:t>‹#›</a:t>
            </a:fld>
            <a:endParaRPr lang="en-US"/>
          </a:p>
        </p:txBody>
      </p:sp>
    </p:spTree>
    <p:extLst>
      <p:ext uri="{BB962C8B-B14F-4D97-AF65-F5344CB8AC3E}">
        <p14:creationId xmlns:p14="http://schemas.microsoft.com/office/powerpoint/2010/main" val="3425274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D969BF-E99C-4083-AE78-12CA646502CF}" type="datetimeFigureOut">
              <a:rPr lang="en-US" smtClean="0"/>
              <a:t>3/3/2018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03754F-F344-4EDC-B091-B0EE56707F82}" type="slidenum">
              <a:rPr lang="en-US" smtClean="0"/>
              <a:t>‹#›</a:t>
            </a:fld>
            <a:endParaRPr lang="en-US"/>
          </a:p>
        </p:txBody>
      </p:sp>
    </p:spTree>
    <p:extLst>
      <p:ext uri="{BB962C8B-B14F-4D97-AF65-F5344CB8AC3E}">
        <p14:creationId xmlns:p14="http://schemas.microsoft.com/office/powerpoint/2010/main" val="2060013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D969BF-E99C-4083-AE78-12CA646502CF}" type="datetimeFigureOut">
              <a:rPr lang="en-US" smtClean="0"/>
              <a:t>3/3/2018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03754F-F344-4EDC-B091-B0EE56707F82}" type="slidenum">
              <a:rPr lang="en-US" smtClean="0"/>
              <a:t>‹#›</a:t>
            </a:fld>
            <a:endParaRPr lang="en-US"/>
          </a:p>
        </p:txBody>
      </p:sp>
    </p:spTree>
    <p:extLst>
      <p:ext uri="{BB962C8B-B14F-4D97-AF65-F5344CB8AC3E}">
        <p14:creationId xmlns:p14="http://schemas.microsoft.com/office/powerpoint/2010/main" val="2994161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969BF-E99C-4083-AE78-12CA646502CF}" type="datetimeFigureOut">
              <a:rPr lang="en-US" smtClean="0"/>
              <a:t>3/3/2018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03754F-F344-4EDC-B091-B0EE56707F82}" type="slidenum">
              <a:rPr lang="en-US" smtClean="0"/>
              <a:t>‹#›</a:t>
            </a:fld>
            <a:endParaRPr lang="en-US"/>
          </a:p>
        </p:txBody>
      </p:sp>
    </p:spTree>
    <p:extLst>
      <p:ext uri="{BB962C8B-B14F-4D97-AF65-F5344CB8AC3E}">
        <p14:creationId xmlns:p14="http://schemas.microsoft.com/office/powerpoint/2010/main" val="3999449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969BF-E99C-4083-AE78-12CA646502CF}" type="datetimeFigureOut">
              <a:rPr lang="en-US" smtClean="0"/>
              <a:t>3/3/2018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3754F-F344-4EDC-B091-B0EE56707F82}" type="slidenum">
              <a:rPr lang="en-US" smtClean="0"/>
              <a:t>‹#›</a:t>
            </a:fld>
            <a:endParaRPr lang="en-US"/>
          </a:p>
        </p:txBody>
      </p:sp>
    </p:spTree>
    <p:extLst>
      <p:ext uri="{BB962C8B-B14F-4D97-AF65-F5344CB8AC3E}">
        <p14:creationId xmlns:p14="http://schemas.microsoft.com/office/powerpoint/2010/main" val="3991894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D969BF-E99C-4083-AE78-12CA646502CF}" type="datetimeFigureOut">
              <a:rPr lang="en-US" smtClean="0"/>
              <a:t>3/3/2018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3754F-F344-4EDC-B091-B0EE56707F82}" type="slidenum">
              <a:rPr lang="en-US" smtClean="0"/>
              <a:t>‹#›</a:t>
            </a:fld>
            <a:endParaRPr lang="en-US"/>
          </a:p>
        </p:txBody>
      </p:sp>
    </p:spTree>
    <p:extLst>
      <p:ext uri="{BB962C8B-B14F-4D97-AF65-F5344CB8AC3E}">
        <p14:creationId xmlns:p14="http://schemas.microsoft.com/office/powerpoint/2010/main" val="2680772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D969BF-E99C-4083-AE78-12CA646502CF}" type="datetimeFigureOut">
              <a:rPr lang="en-US" smtClean="0"/>
              <a:t>3/3/2018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3754F-F344-4EDC-B091-B0EE56707F82}" type="slidenum">
              <a:rPr lang="en-US" smtClean="0"/>
              <a:t>‹#›</a:t>
            </a:fld>
            <a:endParaRPr lang="en-US"/>
          </a:p>
        </p:txBody>
      </p:sp>
    </p:spTree>
    <p:extLst>
      <p:ext uri="{BB962C8B-B14F-4D97-AF65-F5344CB8AC3E}">
        <p14:creationId xmlns:p14="http://schemas.microsoft.com/office/powerpoint/2010/main" val="700044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bit.ly/snahp18eva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Single Payer SOAP Notes:</a:t>
            </a:r>
            <a:br>
              <a:rPr lang="en-US" dirty="0"/>
            </a:br>
            <a:r>
              <a:rPr lang="en-US" dirty="0"/>
              <a:t>Advocating on the Wards</a:t>
            </a:r>
            <a:br>
              <a:rPr lang="en-US" dirty="0"/>
            </a:br>
            <a:endParaRPr lang="en-US" dirty="0"/>
          </a:p>
        </p:txBody>
      </p:sp>
      <p:sp>
        <p:nvSpPr>
          <p:cNvPr id="3" name="Subtitle 2"/>
          <p:cNvSpPr>
            <a:spLocks noGrp="1"/>
          </p:cNvSpPr>
          <p:nvPr>
            <p:ph type="subTitle" idx="1"/>
          </p:nvPr>
        </p:nvSpPr>
        <p:spPr/>
        <p:txBody>
          <a:bodyPr>
            <a:normAutofit lnSpcReduction="10000"/>
          </a:bodyPr>
          <a:lstStyle/>
          <a:p>
            <a:r>
              <a:rPr lang="en-US" dirty="0"/>
              <a:t>Bryant </a:t>
            </a:r>
            <a:r>
              <a:rPr lang="en-US" dirty="0" smtClean="0"/>
              <a:t>Shuey</a:t>
            </a:r>
          </a:p>
          <a:p>
            <a:r>
              <a:rPr lang="en-US" dirty="0" smtClean="0"/>
              <a:t>Students for a National Health Program Student Summit</a:t>
            </a:r>
          </a:p>
          <a:p>
            <a:r>
              <a:rPr lang="en-US" dirty="0" err="1" smtClean="0"/>
              <a:t>NoLA</a:t>
            </a:r>
            <a:endParaRPr lang="en-US" dirty="0" smtClean="0"/>
          </a:p>
          <a:p>
            <a:r>
              <a:rPr lang="en-US" dirty="0" smtClean="0"/>
              <a:t>3/2/2018</a:t>
            </a:r>
          </a:p>
        </p:txBody>
      </p:sp>
    </p:spTree>
    <p:extLst>
      <p:ext uri="{BB962C8B-B14F-4D97-AF65-F5344CB8AC3E}">
        <p14:creationId xmlns:p14="http://schemas.microsoft.com/office/powerpoint/2010/main" val="2665818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Activist: Methods to Improve Patient Outcomes</a:t>
            </a:r>
            <a:endParaRPr lang="en-US" dirty="0"/>
          </a:p>
        </p:txBody>
      </p:sp>
      <p:sp>
        <p:nvSpPr>
          <p:cNvPr id="3" name="Content Placeholder 2"/>
          <p:cNvSpPr>
            <a:spLocks noGrp="1"/>
          </p:cNvSpPr>
          <p:nvPr>
            <p:ph idx="1"/>
          </p:nvPr>
        </p:nvSpPr>
        <p:spPr/>
        <p:txBody>
          <a:bodyPr/>
          <a:lstStyle/>
          <a:p>
            <a:r>
              <a:rPr lang="en-US" dirty="0"/>
              <a:t>Medical students as effective as chief residents at teaching junior </a:t>
            </a:r>
            <a:r>
              <a:rPr lang="en-US" dirty="0" smtClean="0"/>
              <a:t>residents (Wirth 2014)</a:t>
            </a:r>
          </a:p>
          <a:p>
            <a:r>
              <a:rPr lang="en-US" dirty="0"/>
              <a:t>Internal medicine physicians poorly estimate the charges for diagnostic tests but have a strong desire to improve their knowledge, suggesting a possible intervention to improve the cost-effectiveness of medical </a:t>
            </a:r>
            <a:r>
              <a:rPr lang="en-US" dirty="0" smtClean="0"/>
              <a:t>care</a:t>
            </a:r>
            <a:r>
              <a:rPr lang="en-US" dirty="0"/>
              <a:t> </a:t>
            </a:r>
            <a:r>
              <a:rPr lang="en-US" dirty="0" smtClean="0"/>
              <a:t>(Sehgal &amp; Gorman 2011)</a:t>
            </a:r>
          </a:p>
          <a:p>
            <a:r>
              <a:rPr lang="en-US" dirty="0" smtClean="0"/>
              <a:t>Establish High Value Care, Patient Advocacy Curriculums</a:t>
            </a:r>
          </a:p>
        </p:txBody>
      </p:sp>
    </p:spTree>
    <p:extLst>
      <p:ext uri="{BB962C8B-B14F-4D97-AF65-F5344CB8AC3E}">
        <p14:creationId xmlns:p14="http://schemas.microsoft.com/office/powerpoint/2010/main" val="3255021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Learn differences between agency and activism</a:t>
            </a:r>
          </a:p>
          <a:p>
            <a:r>
              <a:rPr lang="en-US" dirty="0" smtClean="0"/>
              <a:t>Describe commonplace patient advocacy methods for students on the wards</a:t>
            </a:r>
          </a:p>
          <a:p>
            <a:r>
              <a:rPr lang="en-US" b="1" dirty="0" smtClean="0">
                <a:solidFill>
                  <a:srgbClr val="00B050"/>
                </a:solidFill>
              </a:rPr>
              <a:t>Identify barriers to discussing single payer on the wards</a:t>
            </a:r>
          </a:p>
          <a:p>
            <a:r>
              <a:rPr lang="en-US" dirty="0" smtClean="0"/>
              <a:t>Create single payer advocacy plan</a:t>
            </a:r>
            <a:endParaRPr lang="en-US" dirty="0"/>
          </a:p>
        </p:txBody>
      </p:sp>
    </p:spTree>
    <p:extLst>
      <p:ext uri="{BB962C8B-B14F-4D97-AF65-F5344CB8AC3E}">
        <p14:creationId xmlns:p14="http://schemas.microsoft.com/office/powerpoint/2010/main" val="737642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some barriers to discussing single payer?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30690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sad medical student stock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502613" cy="675741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511756" y="201775"/>
            <a:ext cx="2616236" cy="6555641"/>
          </a:xfrm>
          <a:prstGeom prst="rect">
            <a:avLst/>
          </a:prstGeom>
          <a:noFill/>
        </p:spPr>
        <p:txBody>
          <a:bodyPr wrap="square" rtlCol="0">
            <a:spAutoFit/>
          </a:bodyPr>
          <a:lstStyle/>
          <a:p>
            <a:r>
              <a:rPr lang="en-US" sz="3000" dirty="0" smtClean="0"/>
              <a:t>“I think it’s really nice that you care so much about social issues but you need to focus on the important things like reporting every lab value of the basic metabolic panel, even the normal ones.”</a:t>
            </a:r>
            <a:endParaRPr lang="en-US" sz="3000" dirty="0"/>
          </a:p>
        </p:txBody>
      </p:sp>
      <p:sp>
        <p:nvSpPr>
          <p:cNvPr id="3" name="TextBox 2"/>
          <p:cNvSpPr txBox="1"/>
          <p:nvPr/>
        </p:nvSpPr>
        <p:spPr>
          <a:xfrm>
            <a:off x="1581912" y="210312"/>
            <a:ext cx="3026664" cy="365760"/>
          </a:xfrm>
          <a:prstGeom prst="rect">
            <a:avLst/>
          </a:prstGeom>
          <a:noFill/>
        </p:spPr>
        <p:txBody>
          <a:bodyPr wrap="square" rtlCol="0">
            <a:spAutoFit/>
          </a:bodyPr>
          <a:lstStyle/>
          <a:p>
            <a:pPr algn="ctr"/>
            <a:r>
              <a:rPr lang="en-US" dirty="0" smtClean="0"/>
              <a:t>Attending</a:t>
            </a:r>
            <a:endParaRPr lang="en-US" dirty="0"/>
          </a:p>
        </p:txBody>
      </p:sp>
      <p:sp>
        <p:nvSpPr>
          <p:cNvPr id="5" name="TextBox 4"/>
          <p:cNvSpPr txBox="1"/>
          <p:nvPr/>
        </p:nvSpPr>
        <p:spPr>
          <a:xfrm>
            <a:off x="6068568" y="1277112"/>
            <a:ext cx="3026664" cy="365760"/>
          </a:xfrm>
          <a:prstGeom prst="rect">
            <a:avLst/>
          </a:prstGeom>
          <a:noFill/>
        </p:spPr>
        <p:txBody>
          <a:bodyPr wrap="square" rtlCol="0">
            <a:spAutoFit/>
          </a:bodyPr>
          <a:lstStyle/>
          <a:p>
            <a:pPr algn="ctr"/>
            <a:r>
              <a:rPr lang="en-US" dirty="0" smtClean="0"/>
              <a:t>M3</a:t>
            </a:r>
            <a:endParaRPr lang="en-US" dirty="0"/>
          </a:p>
        </p:txBody>
      </p:sp>
    </p:spTree>
    <p:extLst>
      <p:ext uri="{BB962C8B-B14F-4D97-AF65-F5344CB8AC3E}">
        <p14:creationId xmlns:p14="http://schemas.microsoft.com/office/powerpoint/2010/main" val="4045415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black medical student stock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473184" cy="673648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473184" y="242403"/>
            <a:ext cx="2718816" cy="6494085"/>
          </a:xfrm>
          <a:prstGeom prst="rect">
            <a:avLst/>
          </a:prstGeom>
          <a:noFill/>
        </p:spPr>
        <p:txBody>
          <a:bodyPr wrap="square" rtlCol="0">
            <a:spAutoFit/>
          </a:bodyPr>
          <a:lstStyle/>
          <a:p>
            <a:r>
              <a:rPr lang="en-US" sz="2600" dirty="0" smtClean="0"/>
              <a:t>M3: “It appears that the patient is suffering from occupational safety hazards combined with asbestos exposure resulting from racist housing policies.”</a:t>
            </a:r>
          </a:p>
          <a:p>
            <a:endParaRPr lang="en-US" sz="2600" dirty="0"/>
          </a:p>
          <a:p>
            <a:r>
              <a:rPr lang="en-US" sz="2600" dirty="0" smtClean="0"/>
              <a:t>Attending: “But this is a chest x-ray.”</a:t>
            </a:r>
          </a:p>
          <a:p>
            <a:endParaRPr lang="en-US" sz="2600" dirty="0"/>
          </a:p>
          <a:p>
            <a:r>
              <a:rPr lang="en-US" sz="2600" dirty="0" smtClean="0"/>
              <a:t>M3: “</a:t>
            </a:r>
            <a:r>
              <a:rPr lang="en-US" sz="2600" dirty="0" err="1" smtClean="0"/>
              <a:t>Exaaaactly</a:t>
            </a:r>
            <a:r>
              <a:rPr lang="en-US" sz="2600" dirty="0" smtClean="0"/>
              <a:t>.”</a:t>
            </a:r>
            <a:endParaRPr lang="en-US" sz="2600" dirty="0"/>
          </a:p>
        </p:txBody>
      </p:sp>
    </p:spTree>
    <p:extLst>
      <p:ext uri="{BB962C8B-B14F-4D97-AF65-F5344CB8AC3E}">
        <p14:creationId xmlns:p14="http://schemas.microsoft.com/office/powerpoint/2010/main" val="176548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a:t>
            </a:r>
            <a:endParaRPr lang="en-US" dirty="0"/>
          </a:p>
        </p:txBody>
      </p:sp>
      <p:sp>
        <p:nvSpPr>
          <p:cNvPr id="3" name="Content Placeholder 2"/>
          <p:cNvSpPr>
            <a:spLocks noGrp="1"/>
          </p:cNvSpPr>
          <p:nvPr>
            <p:ph idx="1"/>
          </p:nvPr>
        </p:nvSpPr>
        <p:spPr/>
        <p:txBody>
          <a:bodyPr/>
          <a:lstStyle/>
          <a:p>
            <a:r>
              <a:rPr lang="en-US" dirty="0" smtClean="0"/>
              <a:t>Medical hierarchy</a:t>
            </a:r>
          </a:p>
          <a:p>
            <a:r>
              <a:rPr lang="en-US" dirty="0" smtClean="0"/>
              <a:t>Teacher-Learner </a:t>
            </a:r>
            <a:r>
              <a:rPr lang="en-US" dirty="0"/>
              <a:t>or </a:t>
            </a:r>
            <a:r>
              <a:rPr lang="en-US" dirty="0" smtClean="0"/>
              <a:t>Superior-Subordinate</a:t>
            </a:r>
          </a:p>
          <a:p>
            <a:r>
              <a:rPr lang="en-US" dirty="0" smtClean="0"/>
              <a:t>Evaluations</a:t>
            </a:r>
          </a:p>
          <a:p>
            <a:r>
              <a:rPr lang="en-US" dirty="0"/>
              <a:t>“clinical </a:t>
            </a:r>
            <a:r>
              <a:rPr lang="en-US" dirty="0" err="1"/>
              <a:t>evals</a:t>
            </a:r>
            <a:r>
              <a:rPr lang="en-US" dirty="0"/>
              <a:t> of 3</a:t>
            </a:r>
            <a:r>
              <a:rPr lang="en-US" baseline="30000" dirty="0"/>
              <a:t>rd</a:t>
            </a:r>
            <a:r>
              <a:rPr lang="en-US" dirty="0"/>
              <a:t> year students on psych rotations may favor personality characteristics that reflect extraversion, </a:t>
            </a:r>
            <a:r>
              <a:rPr lang="en-US" i="1" dirty="0"/>
              <a:t>agreeableness</a:t>
            </a:r>
            <a:r>
              <a:rPr lang="en-US" dirty="0"/>
              <a:t>, and conscientiousness</a:t>
            </a:r>
            <a:r>
              <a:rPr lang="en-US" dirty="0" smtClean="0"/>
              <a:t>.” (</a:t>
            </a:r>
            <a:r>
              <a:rPr lang="en-US" dirty="0" err="1" smtClean="0"/>
              <a:t>Chibnall</a:t>
            </a:r>
            <a:r>
              <a:rPr lang="en-US" dirty="0" smtClean="0"/>
              <a:t> &amp; </a:t>
            </a:r>
            <a:r>
              <a:rPr lang="en-US" dirty="0" err="1" smtClean="0"/>
              <a:t>Blaskiewicz</a:t>
            </a:r>
            <a:r>
              <a:rPr lang="en-US" dirty="0"/>
              <a:t> </a:t>
            </a:r>
            <a:r>
              <a:rPr lang="en-US" dirty="0" smtClean="0"/>
              <a:t>2008)</a:t>
            </a:r>
          </a:p>
          <a:p>
            <a:endParaRPr lang="en-US" dirty="0"/>
          </a:p>
        </p:txBody>
      </p:sp>
    </p:spTree>
    <p:extLst>
      <p:ext uri="{BB962C8B-B14F-4D97-AF65-F5344CB8AC3E}">
        <p14:creationId xmlns:p14="http://schemas.microsoft.com/office/powerpoint/2010/main" val="3509067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Overcome barriers?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75008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Learn differences between agency and activism</a:t>
            </a:r>
          </a:p>
          <a:p>
            <a:r>
              <a:rPr lang="en-US" dirty="0" smtClean="0"/>
              <a:t>Describe commonplace patient advocacy methods for students on the wards</a:t>
            </a:r>
          </a:p>
          <a:p>
            <a:r>
              <a:rPr lang="en-US" dirty="0" smtClean="0"/>
              <a:t>Discuss barriers to discussing single payer on the wards</a:t>
            </a:r>
          </a:p>
          <a:p>
            <a:r>
              <a:rPr lang="en-US" b="1" dirty="0" smtClean="0">
                <a:solidFill>
                  <a:srgbClr val="00B050"/>
                </a:solidFill>
              </a:rPr>
              <a:t>Create single payer advocacy plan</a:t>
            </a:r>
            <a:endParaRPr lang="en-US" b="1" dirty="0">
              <a:solidFill>
                <a:srgbClr val="00B050"/>
              </a:solidFill>
            </a:endParaRPr>
          </a:p>
        </p:txBody>
      </p:sp>
    </p:spTree>
    <p:extLst>
      <p:ext uri="{BB962C8B-B14F-4D97-AF65-F5344CB8AC3E}">
        <p14:creationId xmlns:p14="http://schemas.microsoft.com/office/powerpoint/2010/main" val="1191997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the Stage</a:t>
            </a:r>
            <a:endParaRPr lang="en-US" dirty="0"/>
          </a:p>
        </p:txBody>
      </p:sp>
      <p:sp>
        <p:nvSpPr>
          <p:cNvPr id="3" name="Content Placeholder 2"/>
          <p:cNvSpPr>
            <a:spLocks noGrp="1"/>
          </p:cNvSpPr>
          <p:nvPr>
            <p:ph idx="1"/>
          </p:nvPr>
        </p:nvSpPr>
        <p:spPr/>
        <p:txBody>
          <a:bodyPr/>
          <a:lstStyle/>
          <a:p>
            <a:r>
              <a:rPr lang="en-US" dirty="0" smtClean="0"/>
              <a:t>How can you convince your medical team to:</a:t>
            </a:r>
          </a:p>
          <a:p>
            <a:pPr marL="0" indent="0">
              <a:buNone/>
            </a:pPr>
            <a:r>
              <a:rPr lang="en-US" dirty="0" smtClean="0"/>
              <a:t>	</a:t>
            </a:r>
          </a:p>
          <a:p>
            <a:pPr marL="0" indent="0">
              <a:buNone/>
            </a:pPr>
            <a:r>
              <a:rPr lang="en-US" dirty="0"/>
              <a:t>	</a:t>
            </a:r>
            <a:r>
              <a:rPr lang="en-US" dirty="0" smtClean="0"/>
              <a:t>A) care about health justice and single payer?</a:t>
            </a:r>
          </a:p>
          <a:p>
            <a:pPr marL="0" indent="0">
              <a:buNone/>
            </a:pPr>
            <a:endParaRPr lang="en-US" dirty="0"/>
          </a:p>
          <a:p>
            <a:pPr marL="0" indent="0">
              <a:buNone/>
            </a:pPr>
            <a:endParaRPr lang="en-US" dirty="0" smtClean="0"/>
          </a:p>
          <a:p>
            <a:pPr marL="0" indent="0">
              <a:buNone/>
            </a:pPr>
            <a:r>
              <a:rPr lang="en-US" dirty="0" smtClean="0"/>
              <a:t>	B) advocate for health justice and single payer?</a:t>
            </a:r>
            <a:endParaRPr lang="en-US" dirty="0"/>
          </a:p>
        </p:txBody>
      </p:sp>
    </p:spTree>
    <p:extLst>
      <p:ext uri="{BB962C8B-B14F-4D97-AF65-F5344CB8AC3E}">
        <p14:creationId xmlns:p14="http://schemas.microsoft.com/office/powerpoint/2010/main" val="1993809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medical student and attending stock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8329"/>
            <a:ext cx="9162288" cy="61022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62288" y="573287"/>
            <a:ext cx="3029712" cy="5632311"/>
          </a:xfrm>
          <a:prstGeom prst="rect">
            <a:avLst/>
          </a:prstGeom>
          <a:noFill/>
        </p:spPr>
        <p:txBody>
          <a:bodyPr wrap="square" rtlCol="0">
            <a:spAutoFit/>
          </a:bodyPr>
          <a:lstStyle/>
          <a:p>
            <a:r>
              <a:rPr lang="en-US" sz="3000" dirty="0" smtClean="0"/>
              <a:t>“In addition to learning more about managing pediatric acute care issues, I’d like to focus on the determinants of disease and learn more about how physicians can stop disease before it starts.”</a:t>
            </a:r>
            <a:endParaRPr lang="en-US" sz="3000" dirty="0"/>
          </a:p>
        </p:txBody>
      </p:sp>
    </p:spTree>
    <p:extLst>
      <p:ext uri="{BB962C8B-B14F-4D97-AF65-F5344CB8AC3E}">
        <p14:creationId xmlns:p14="http://schemas.microsoft.com/office/powerpoint/2010/main" val="357633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Learn differences between agency and activism</a:t>
            </a:r>
          </a:p>
          <a:p>
            <a:r>
              <a:rPr lang="en-US" dirty="0" smtClean="0"/>
              <a:t>Describe commonplace patient advocacy methods for students on the wards</a:t>
            </a:r>
          </a:p>
          <a:p>
            <a:r>
              <a:rPr lang="en-US" dirty="0" smtClean="0"/>
              <a:t>Identify barriers to discussing single payer on the wards</a:t>
            </a:r>
          </a:p>
          <a:p>
            <a:r>
              <a:rPr lang="en-US" dirty="0" smtClean="0"/>
              <a:t>Create single payer advocacy plan</a:t>
            </a:r>
            <a:endParaRPr lang="en-US" dirty="0"/>
          </a:p>
        </p:txBody>
      </p:sp>
    </p:spTree>
    <p:extLst>
      <p:ext uri="{BB962C8B-B14F-4D97-AF65-F5344CB8AC3E}">
        <p14:creationId xmlns:p14="http://schemas.microsoft.com/office/powerpoint/2010/main" val="2104849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Vignette</a:t>
            </a:r>
            <a:endParaRPr lang="en-US" dirty="0"/>
          </a:p>
        </p:txBody>
      </p:sp>
      <p:sp>
        <p:nvSpPr>
          <p:cNvPr id="3" name="Content Placeholder 2"/>
          <p:cNvSpPr>
            <a:spLocks noGrp="1"/>
          </p:cNvSpPr>
          <p:nvPr>
            <p:ph idx="1"/>
          </p:nvPr>
        </p:nvSpPr>
        <p:spPr/>
        <p:txBody>
          <a:bodyPr/>
          <a:lstStyle/>
          <a:p>
            <a:r>
              <a:rPr lang="en-US" dirty="0" smtClean="0"/>
              <a:t>12 year old Alex comes into ED with wheezing and is admitted and treated for acute asthma exacerbation. She is currently only on beta-agonist which she uses 1-2 times daily and has had three exacerbations this year. The attending asks that you interview Alex and her mother. Being the medical student that you are, you get extra time to interview them! In talking with Alex’s mother, you find that she is unable to afford Alex’s inhalers. What type of assessment and plan can you devise that will address Alex’s recurring asthma?</a:t>
            </a:r>
            <a:endParaRPr lang="en-US" dirty="0"/>
          </a:p>
        </p:txBody>
      </p:sp>
    </p:spTree>
    <p:extLst>
      <p:ext uri="{BB962C8B-B14F-4D97-AF65-F5344CB8AC3E}">
        <p14:creationId xmlns:p14="http://schemas.microsoft.com/office/powerpoint/2010/main" val="1209110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Ethos, Pathos, Logos</a:t>
            </a:r>
            <a:endParaRPr lang="en-US" dirty="0"/>
          </a:p>
        </p:txBody>
      </p:sp>
      <p:sp>
        <p:nvSpPr>
          <p:cNvPr id="3" name="Content Placeholder 2"/>
          <p:cNvSpPr>
            <a:spLocks noGrp="1"/>
          </p:cNvSpPr>
          <p:nvPr>
            <p:ph idx="1"/>
          </p:nvPr>
        </p:nvSpPr>
        <p:spPr/>
        <p:txBody>
          <a:bodyPr/>
          <a:lstStyle/>
          <a:p>
            <a:r>
              <a:rPr lang="en-US" dirty="0" smtClean="0"/>
              <a:t>This is Alex’s third asthma exacerbation in the last year. When I talked with her mother, she said she has had trouble paying for the medications. I did some reading and found that children from families with higher co-payments are at an increased risk of exacerbation</a:t>
            </a:r>
          </a:p>
          <a:p>
            <a:r>
              <a:rPr lang="en-US" dirty="0" smtClean="0"/>
              <a:t>Medical plan: add inhaled corticosteroid</a:t>
            </a:r>
          </a:p>
          <a:p>
            <a:r>
              <a:rPr lang="en-US" dirty="0" smtClean="0"/>
              <a:t>Policy plan: there is a hearing on Medicaid co-payments next month. Would anyone like to come with me to voice concern over increased co-payments given that children like Alex will likely be seeing us more frequently if this policy passes?</a:t>
            </a:r>
            <a:endParaRPr lang="en-US" dirty="0"/>
          </a:p>
        </p:txBody>
      </p:sp>
    </p:spTree>
    <p:extLst>
      <p:ext uri="{BB962C8B-B14F-4D97-AF65-F5344CB8AC3E}">
        <p14:creationId xmlns:p14="http://schemas.microsoft.com/office/powerpoint/2010/main" val="3793155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would you advocate for single payer?</a:t>
            </a:r>
            <a:endParaRPr lang="en-US" dirty="0"/>
          </a:p>
        </p:txBody>
      </p:sp>
      <p:sp>
        <p:nvSpPr>
          <p:cNvPr id="3" name="Content Placeholder 2"/>
          <p:cNvSpPr>
            <a:spLocks noGrp="1"/>
          </p:cNvSpPr>
          <p:nvPr>
            <p:ph idx="1"/>
          </p:nvPr>
        </p:nvSpPr>
        <p:spPr/>
        <p:txBody>
          <a:bodyPr/>
          <a:lstStyle/>
          <a:p>
            <a:r>
              <a:rPr lang="en-US" dirty="0" smtClean="0"/>
              <a:t>In this hospital?</a:t>
            </a:r>
          </a:p>
          <a:p>
            <a:endParaRPr lang="en-US" dirty="0"/>
          </a:p>
          <a:p>
            <a:endParaRPr lang="en-US" dirty="0" smtClean="0"/>
          </a:p>
          <a:p>
            <a:endParaRPr lang="en-US" dirty="0"/>
          </a:p>
          <a:p>
            <a:endParaRPr lang="en-US" dirty="0" smtClean="0"/>
          </a:p>
          <a:p>
            <a:r>
              <a:rPr lang="en-US" dirty="0" smtClean="0"/>
              <a:t>In the clinic?</a:t>
            </a:r>
            <a:endParaRPr lang="en-US" dirty="0"/>
          </a:p>
        </p:txBody>
      </p:sp>
    </p:spTree>
    <p:extLst>
      <p:ext uri="{BB962C8B-B14F-4D97-AF65-F5344CB8AC3E}">
        <p14:creationId xmlns:p14="http://schemas.microsoft.com/office/powerpoint/2010/main" val="2229823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57784" y="521208"/>
            <a:ext cx="4270248" cy="369332"/>
          </a:xfrm>
          <a:prstGeom prst="rect">
            <a:avLst/>
          </a:prstGeom>
          <a:noFill/>
        </p:spPr>
        <p:txBody>
          <a:bodyPr wrap="square" rtlCol="0">
            <a:spAutoFit/>
          </a:bodyPr>
          <a:lstStyle/>
          <a:p>
            <a:pPr algn="ctr"/>
            <a:r>
              <a:rPr lang="en-US" dirty="0" smtClean="0"/>
              <a:t>Directed Agency</a:t>
            </a:r>
            <a:endParaRPr lang="en-US" dirty="0"/>
          </a:p>
        </p:txBody>
      </p:sp>
      <p:sp>
        <p:nvSpPr>
          <p:cNvPr id="13" name="TextBox 12"/>
          <p:cNvSpPr txBox="1"/>
          <p:nvPr/>
        </p:nvSpPr>
        <p:spPr>
          <a:xfrm>
            <a:off x="6653784" y="521208"/>
            <a:ext cx="4270248" cy="369332"/>
          </a:xfrm>
          <a:prstGeom prst="rect">
            <a:avLst/>
          </a:prstGeom>
          <a:noFill/>
        </p:spPr>
        <p:txBody>
          <a:bodyPr wrap="square" rtlCol="0">
            <a:spAutoFit/>
          </a:bodyPr>
          <a:lstStyle/>
          <a:p>
            <a:pPr algn="ctr"/>
            <a:r>
              <a:rPr lang="en-US" dirty="0" smtClean="0"/>
              <a:t>Shared Agency</a:t>
            </a:r>
            <a:endParaRPr lang="en-US" dirty="0"/>
          </a:p>
        </p:txBody>
      </p:sp>
      <p:sp>
        <p:nvSpPr>
          <p:cNvPr id="14" name="TextBox 13"/>
          <p:cNvSpPr txBox="1"/>
          <p:nvPr/>
        </p:nvSpPr>
        <p:spPr>
          <a:xfrm>
            <a:off x="557784" y="3718560"/>
            <a:ext cx="4270248" cy="369332"/>
          </a:xfrm>
          <a:prstGeom prst="rect">
            <a:avLst/>
          </a:prstGeom>
          <a:noFill/>
        </p:spPr>
        <p:txBody>
          <a:bodyPr wrap="square" rtlCol="0">
            <a:spAutoFit/>
          </a:bodyPr>
          <a:lstStyle/>
          <a:p>
            <a:pPr algn="ctr"/>
            <a:r>
              <a:rPr lang="en-US" dirty="0" smtClean="0"/>
              <a:t>Directed Activism</a:t>
            </a:r>
            <a:endParaRPr lang="en-US" dirty="0"/>
          </a:p>
        </p:txBody>
      </p:sp>
      <p:sp>
        <p:nvSpPr>
          <p:cNvPr id="15" name="TextBox 14"/>
          <p:cNvSpPr txBox="1"/>
          <p:nvPr/>
        </p:nvSpPr>
        <p:spPr>
          <a:xfrm>
            <a:off x="6653784" y="3718560"/>
            <a:ext cx="4270248" cy="369332"/>
          </a:xfrm>
          <a:prstGeom prst="rect">
            <a:avLst/>
          </a:prstGeom>
          <a:noFill/>
        </p:spPr>
        <p:txBody>
          <a:bodyPr wrap="square" rtlCol="0">
            <a:spAutoFit/>
          </a:bodyPr>
          <a:lstStyle/>
          <a:p>
            <a:pPr algn="ctr"/>
            <a:r>
              <a:rPr lang="en-US" dirty="0" smtClean="0"/>
              <a:t>Shared Activism</a:t>
            </a:r>
            <a:endParaRPr lang="en-US" dirty="0"/>
          </a:p>
        </p:txBody>
      </p:sp>
      <p:cxnSp>
        <p:nvCxnSpPr>
          <p:cNvPr id="17" name="Straight Connector 16"/>
          <p:cNvCxnSpPr/>
          <p:nvPr/>
        </p:nvCxnSpPr>
        <p:spPr>
          <a:xfrm>
            <a:off x="5934456" y="82296"/>
            <a:ext cx="36576" cy="66934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9728" y="3099816"/>
            <a:ext cx="1189634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5919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a:t>
            </a:r>
            <a:endParaRPr lang="en-US" dirty="0"/>
          </a:p>
        </p:txBody>
      </p:sp>
      <p:sp>
        <p:nvSpPr>
          <p:cNvPr id="3" name="Content Placeholder 2"/>
          <p:cNvSpPr>
            <a:spLocks noGrp="1"/>
          </p:cNvSpPr>
          <p:nvPr>
            <p:ph idx="1"/>
          </p:nvPr>
        </p:nvSpPr>
        <p:spPr/>
        <p:txBody>
          <a:bodyPr>
            <a:normAutofit fontScale="92500"/>
          </a:bodyPr>
          <a:lstStyle/>
          <a:p>
            <a:r>
              <a:rPr lang="en-US" dirty="0" smtClean="0"/>
              <a:t>Activism: </a:t>
            </a:r>
            <a:r>
              <a:rPr lang="en-US" dirty="0"/>
              <a:t>Institutional changes (hospital, community, county, national) to improve patient/community well being that persist after the efforts of the advocate have ended</a:t>
            </a:r>
          </a:p>
          <a:p>
            <a:r>
              <a:rPr lang="en-US" dirty="0" smtClean="0"/>
              <a:t>“Regardless </a:t>
            </a:r>
            <a:r>
              <a:rPr lang="en-US" dirty="0"/>
              <a:t>of how successful any unique curricular </a:t>
            </a:r>
            <a:r>
              <a:rPr lang="en-US" dirty="0" smtClean="0"/>
              <a:t>intervention might </a:t>
            </a:r>
            <a:r>
              <a:rPr lang="en-US" dirty="0"/>
              <a:t>be, isolated interventions alone are likely </a:t>
            </a:r>
            <a:r>
              <a:rPr lang="en-US" dirty="0" smtClean="0"/>
              <a:t>not enough.” (</a:t>
            </a:r>
            <a:r>
              <a:rPr lang="en-US" dirty="0" err="1" smtClean="0"/>
              <a:t>Hubinette</a:t>
            </a:r>
            <a:r>
              <a:rPr lang="en-US" dirty="0" smtClean="0"/>
              <a:t> et. al. 2016)</a:t>
            </a:r>
          </a:p>
          <a:p>
            <a:r>
              <a:rPr lang="en-US" dirty="0" smtClean="0"/>
              <a:t>“Addressing </a:t>
            </a:r>
            <a:r>
              <a:rPr lang="en-US" dirty="0"/>
              <a:t>health </a:t>
            </a:r>
            <a:r>
              <a:rPr lang="en-US" dirty="0" smtClean="0"/>
              <a:t>inequities will </a:t>
            </a:r>
            <a:r>
              <a:rPr lang="en-US" dirty="0"/>
              <a:t>require that educational interventions, </a:t>
            </a:r>
            <a:r>
              <a:rPr lang="en-US" dirty="0" smtClean="0"/>
              <a:t>organizations and </a:t>
            </a:r>
            <a:r>
              <a:rPr lang="en-US" dirty="0"/>
              <a:t>institutions (schools of medicine, national bodies, etc</a:t>
            </a:r>
            <a:r>
              <a:rPr lang="en-US" dirty="0" smtClean="0"/>
              <a:t>.) and </a:t>
            </a:r>
            <a:r>
              <a:rPr lang="en-US" dirty="0"/>
              <a:t>communities to act together to create </a:t>
            </a:r>
            <a:r>
              <a:rPr lang="en-US" dirty="0" smtClean="0"/>
              <a:t>opportunities for </a:t>
            </a:r>
            <a:r>
              <a:rPr lang="en-US" dirty="0"/>
              <a:t>meaningful impact on health to address the above </a:t>
            </a:r>
            <a:r>
              <a:rPr lang="en-US" dirty="0" smtClean="0"/>
              <a:t>contextual factors </a:t>
            </a:r>
            <a:r>
              <a:rPr lang="en-US" dirty="0"/>
              <a:t>(National Academies of Sciences </a:t>
            </a:r>
            <a:r>
              <a:rPr lang="en-US" dirty="0" smtClean="0"/>
              <a:t>Engineering and </a:t>
            </a:r>
            <a:r>
              <a:rPr lang="en-US" dirty="0"/>
              <a:t>Medicine 2016</a:t>
            </a:r>
            <a:r>
              <a:rPr lang="en-US" dirty="0" smtClean="0"/>
              <a:t>).”</a:t>
            </a:r>
            <a:endParaRPr lang="en-US" dirty="0"/>
          </a:p>
        </p:txBody>
      </p:sp>
    </p:spTree>
    <p:extLst>
      <p:ext uri="{BB962C8B-B14F-4D97-AF65-F5344CB8AC3E}">
        <p14:creationId xmlns:p14="http://schemas.microsoft.com/office/powerpoint/2010/main" val="2145596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45677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Fill out post-</a:t>
            </a:r>
            <a:r>
              <a:rPr lang="en-US" dirty="0" err="1" smtClean="0"/>
              <a:t>prez</a:t>
            </a:r>
            <a:r>
              <a:rPr lang="en-US" dirty="0" smtClean="0"/>
              <a:t> survey!: </a:t>
            </a:r>
            <a:r>
              <a:rPr lang="en-US" dirty="0">
                <a:hlinkClick r:id="rId2"/>
              </a:rPr>
              <a:t>bit.ly/snahp18eval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600" b="1" dirty="0" smtClean="0"/>
              <a:t>AGENDA</a:t>
            </a:r>
          </a:p>
          <a:p>
            <a:r>
              <a:rPr lang="en-US" sz="3600" b="1" dirty="0" smtClean="0"/>
              <a:t>11:45 </a:t>
            </a:r>
            <a:r>
              <a:rPr lang="en-US" sz="3600" b="1" dirty="0"/>
              <a:t>am </a:t>
            </a:r>
            <a:r>
              <a:rPr lang="en-US" sz="3600" dirty="0"/>
              <a:t>- </a:t>
            </a:r>
            <a:r>
              <a:rPr lang="en-US" sz="3600" dirty="0" smtClean="0"/>
              <a:t>break/get lunch </a:t>
            </a:r>
            <a:r>
              <a:rPr lang="en-US" sz="3600" dirty="0"/>
              <a:t>in the cafeteria</a:t>
            </a:r>
            <a:br>
              <a:rPr lang="en-US" sz="3600" dirty="0"/>
            </a:br>
            <a:r>
              <a:rPr lang="en-US" sz="3600" dirty="0"/>
              <a:t>        - vegetarian/vegan/gluten free get separate box </a:t>
            </a:r>
            <a:r>
              <a:rPr lang="en-US" sz="3600" dirty="0" smtClean="0"/>
              <a:t>lunches</a:t>
            </a:r>
          </a:p>
          <a:p>
            <a:endParaRPr lang="en-US" sz="3600" dirty="0"/>
          </a:p>
          <a:p>
            <a:endParaRPr lang="en-US" sz="3600" dirty="0" smtClean="0"/>
          </a:p>
          <a:p>
            <a:r>
              <a:rPr lang="en-US" sz="3600" b="1" dirty="0" smtClean="0"/>
              <a:t>12:00 </a:t>
            </a:r>
            <a:r>
              <a:rPr lang="en-US" sz="3600" b="1" dirty="0"/>
              <a:t>pm </a:t>
            </a:r>
            <a:r>
              <a:rPr lang="en-US" sz="3600" dirty="0"/>
              <a:t>- </a:t>
            </a:r>
            <a:r>
              <a:rPr lang="en-US" sz="3600" dirty="0" err="1"/>
              <a:t>SNaHP</a:t>
            </a:r>
            <a:r>
              <a:rPr lang="en-US" sz="3600" dirty="0"/>
              <a:t> Chat Mentoring Sessions in the cafeteria (formerly known as flash mentoring)</a:t>
            </a:r>
          </a:p>
        </p:txBody>
      </p:sp>
    </p:spTree>
    <p:extLst>
      <p:ext uri="{BB962C8B-B14F-4D97-AF65-F5344CB8AC3E}">
        <p14:creationId xmlns:p14="http://schemas.microsoft.com/office/powerpoint/2010/main" val="1138626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Maria </a:t>
            </a:r>
            <a:r>
              <a:rPr lang="en-US" dirty="0" err="1"/>
              <a:t>Hubinette</a:t>
            </a:r>
            <a:r>
              <a:rPr lang="en-US" dirty="0"/>
              <a:t>, </a:t>
            </a:r>
            <a:r>
              <a:rPr lang="en-US" dirty="0" smtClean="0"/>
              <a:t>et. al. “Health advocacy.” </a:t>
            </a:r>
            <a:r>
              <a:rPr lang="en-US" dirty="0"/>
              <a:t>Medical </a:t>
            </a:r>
            <a:r>
              <a:rPr lang="en-US" dirty="0" smtClean="0"/>
              <a:t>Teacher. 2017. </a:t>
            </a:r>
            <a:r>
              <a:rPr lang="en-US" dirty="0"/>
              <a:t>39:2, </a:t>
            </a:r>
            <a:r>
              <a:rPr lang="en-US" dirty="0" smtClean="0"/>
              <a:t>128-135.</a:t>
            </a:r>
          </a:p>
          <a:p>
            <a:r>
              <a:rPr lang="en-US" dirty="0" err="1" smtClean="0"/>
              <a:t>Scheffer</a:t>
            </a:r>
            <a:r>
              <a:rPr lang="en-US" dirty="0" smtClean="0"/>
              <a:t> et. </a:t>
            </a:r>
            <a:r>
              <a:rPr lang="en-US" dirty="0"/>
              <a:t>al. Students with an autonomous role in hospital </a:t>
            </a:r>
            <a:r>
              <a:rPr lang="en-US" dirty="0" smtClean="0"/>
              <a:t>care – </a:t>
            </a:r>
            <a:r>
              <a:rPr lang="en-US" dirty="0"/>
              <a:t>patients </a:t>
            </a:r>
            <a:r>
              <a:rPr lang="en-US" dirty="0" smtClean="0"/>
              <a:t>perceptions. Medical Teacher. 2018.</a:t>
            </a:r>
          </a:p>
          <a:p>
            <a:r>
              <a:rPr lang="en-US" dirty="0" err="1" smtClean="0"/>
              <a:t>Chibnall</a:t>
            </a:r>
            <a:r>
              <a:rPr lang="en-US" dirty="0" smtClean="0"/>
              <a:t> &amp; </a:t>
            </a:r>
            <a:r>
              <a:rPr lang="en-US" dirty="0" err="1" smtClean="0"/>
              <a:t>Blaskiewicz</a:t>
            </a:r>
            <a:r>
              <a:rPr lang="en-US" dirty="0" smtClean="0"/>
              <a:t>. </a:t>
            </a:r>
            <a:r>
              <a:rPr lang="en-US" dirty="0"/>
              <a:t>Do clinical evaluations in a psychiatry clerkship favor students with positive personality characteristics</a:t>
            </a:r>
            <a:r>
              <a:rPr lang="en-US" dirty="0" smtClean="0"/>
              <a:t>? </a:t>
            </a:r>
            <a:r>
              <a:rPr lang="en-US" dirty="0" err="1"/>
              <a:t>Acad</a:t>
            </a:r>
            <a:r>
              <a:rPr lang="en-US" dirty="0"/>
              <a:t> Psychiatry. 2008 May-Jun;32(3):199-205</a:t>
            </a:r>
            <a:r>
              <a:rPr lang="en-US" dirty="0" smtClean="0"/>
              <a:t>.</a:t>
            </a:r>
          </a:p>
          <a:p>
            <a:r>
              <a:rPr lang="en-US" dirty="0" smtClean="0"/>
              <a:t>Wirth et. </a:t>
            </a:r>
            <a:r>
              <a:rPr lang="en-US" dirty="0"/>
              <a:t>al. Is there a place for medical students as teachers in the education of junior </a:t>
            </a:r>
            <a:r>
              <a:rPr lang="en-US" dirty="0" smtClean="0"/>
              <a:t>residents? Am </a:t>
            </a:r>
            <a:r>
              <a:rPr lang="en-US" dirty="0"/>
              <a:t>J Surg. 2014 Feb;207(2):271-4</a:t>
            </a:r>
            <a:r>
              <a:rPr lang="en-US" dirty="0" smtClean="0"/>
              <a:t>.</a:t>
            </a:r>
          </a:p>
          <a:p>
            <a:r>
              <a:rPr lang="en-US" dirty="0" smtClean="0"/>
              <a:t>Sharma et. </a:t>
            </a:r>
            <a:r>
              <a:rPr lang="en-US" dirty="0"/>
              <a:t>al. Teaching the Social Determinants of </a:t>
            </a:r>
            <a:r>
              <a:rPr lang="en-US" dirty="0" smtClean="0"/>
              <a:t>Health: A </a:t>
            </a:r>
            <a:r>
              <a:rPr lang="en-US" dirty="0"/>
              <a:t>Path to Equity or a Road to Nowhere? </a:t>
            </a:r>
            <a:r>
              <a:rPr lang="en-US" dirty="0" err="1"/>
              <a:t>Acad</a:t>
            </a:r>
            <a:r>
              <a:rPr lang="en-US" dirty="0"/>
              <a:t> Med. 2018;93:25–30.</a:t>
            </a:r>
          </a:p>
        </p:txBody>
      </p:sp>
    </p:spTree>
    <p:extLst>
      <p:ext uri="{BB962C8B-B14F-4D97-AF65-F5344CB8AC3E}">
        <p14:creationId xmlns:p14="http://schemas.microsoft.com/office/powerpoint/2010/main" val="1772303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Image result for problem student stock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4144" y="0"/>
            <a:ext cx="10277856" cy="685190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862072" y="320040"/>
            <a:ext cx="3026664" cy="365760"/>
          </a:xfrm>
          <a:prstGeom prst="rect">
            <a:avLst/>
          </a:prstGeom>
          <a:noFill/>
        </p:spPr>
        <p:txBody>
          <a:bodyPr wrap="square" rtlCol="0">
            <a:spAutoFit/>
          </a:bodyPr>
          <a:lstStyle/>
          <a:p>
            <a:pPr algn="ctr"/>
            <a:r>
              <a:rPr lang="en-US" dirty="0" smtClean="0"/>
              <a:t>Surgical Attending</a:t>
            </a:r>
            <a:endParaRPr lang="en-US" dirty="0"/>
          </a:p>
        </p:txBody>
      </p:sp>
      <p:sp>
        <p:nvSpPr>
          <p:cNvPr id="4" name="TextBox 3"/>
          <p:cNvSpPr txBox="1"/>
          <p:nvPr/>
        </p:nvSpPr>
        <p:spPr>
          <a:xfrm>
            <a:off x="6763512" y="685800"/>
            <a:ext cx="3026664" cy="365760"/>
          </a:xfrm>
          <a:prstGeom prst="rect">
            <a:avLst/>
          </a:prstGeom>
          <a:noFill/>
        </p:spPr>
        <p:txBody>
          <a:bodyPr wrap="square" rtlCol="0">
            <a:spAutoFit/>
          </a:bodyPr>
          <a:lstStyle/>
          <a:p>
            <a:pPr algn="ctr"/>
            <a:r>
              <a:rPr lang="en-US" dirty="0" smtClean="0"/>
              <a:t>M3</a:t>
            </a:r>
            <a:endParaRPr lang="en-US" dirty="0"/>
          </a:p>
        </p:txBody>
      </p:sp>
      <p:sp>
        <p:nvSpPr>
          <p:cNvPr id="5" name="TextBox 4"/>
          <p:cNvSpPr txBox="1"/>
          <p:nvPr/>
        </p:nvSpPr>
        <p:spPr>
          <a:xfrm>
            <a:off x="996696" y="3261021"/>
            <a:ext cx="2944368" cy="1015663"/>
          </a:xfrm>
          <a:prstGeom prst="rect">
            <a:avLst/>
          </a:prstGeom>
          <a:noFill/>
        </p:spPr>
        <p:txBody>
          <a:bodyPr wrap="square" rtlCol="0">
            <a:spAutoFit/>
          </a:bodyPr>
          <a:lstStyle/>
          <a:p>
            <a:r>
              <a:rPr lang="en-US" sz="3000" dirty="0" smtClean="0"/>
              <a:t>“Are you a communist?”</a:t>
            </a:r>
            <a:endParaRPr lang="en-US" sz="3000" dirty="0"/>
          </a:p>
        </p:txBody>
      </p:sp>
      <p:sp>
        <p:nvSpPr>
          <p:cNvPr id="6" name="TextBox 5"/>
          <p:cNvSpPr txBox="1"/>
          <p:nvPr/>
        </p:nvSpPr>
        <p:spPr>
          <a:xfrm>
            <a:off x="8976360" y="-100816"/>
            <a:ext cx="2944368" cy="1938992"/>
          </a:xfrm>
          <a:prstGeom prst="rect">
            <a:avLst/>
          </a:prstGeom>
          <a:noFill/>
        </p:spPr>
        <p:txBody>
          <a:bodyPr wrap="square" rtlCol="0">
            <a:spAutoFit/>
          </a:bodyPr>
          <a:lstStyle/>
          <a:p>
            <a:r>
              <a:rPr lang="en-US" sz="3000" dirty="0" smtClean="0"/>
              <a:t>What do you think about our health insurance system?</a:t>
            </a:r>
            <a:endParaRPr lang="en-US" sz="3000" dirty="0"/>
          </a:p>
        </p:txBody>
      </p:sp>
    </p:spTree>
    <p:extLst>
      <p:ext uri="{BB962C8B-B14F-4D97-AF65-F5344CB8AC3E}">
        <p14:creationId xmlns:p14="http://schemas.microsoft.com/office/powerpoint/2010/main" val="3149691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b="1" dirty="0" smtClean="0">
                <a:solidFill>
                  <a:srgbClr val="00B050"/>
                </a:solidFill>
              </a:rPr>
              <a:t>Learn differences between agency and activism</a:t>
            </a:r>
          </a:p>
          <a:p>
            <a:r>
              <a:rPr lang="en-US" dirty="0" smtClean="0"/>
              <a:t>Describe commonplace patient advocacy methods for students on the wards</a:t>
            </a:r>
          </a:p>
          <a:p>
            <a:r>
              <a:rPr lang="en-US" dirty="0" smtClean="0"/>
              <a:t>Identify barriers to discussing single payer on the wards</a:t>
            </a:r>
          </a:p>
          <a:p>
            <a:r>
              <a:rPr lang="en-US" dirty="0" smtClean="0"/>
              <a:t>Create single payer advocacy plan</a:t>
            </a:r>
            <a:endParaRPr lang="en-US" dirty="0"/>
          </a:p>
        </p:txBody>
      </p:sp>
    </p:spTree>
    <p:extLst>
      <p:ext uri="{BB962C8B-B14F-4D97-AF65-F5344CB8AC3E}">
        <p14:creationId xmlns:p14="http://schemas.microsoft.com/office/powerpoint/2010/main" val="3601211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24075" t="24133" r="21775" b="20000"/>
          <a:stretch/>
        </p:blipFill>
        <p:spPr>
          <a:xfrm>
            <a:off x="950976" y="356615"/>
            <a:ext cx="10066344" cy="5841825"/>
          </a:xfrm>
          <a:prstGeom prst="rect">
            <a:avLst/>
          </a:prstGeom>
        </p:spPr>
      </p:pic>
    </p:spTree>
    <p:extLst>
      <p:ext uri="{BB962C8B-B14F-4D97-AF65-F5344CB8AC3E}">
        <p14:creationId xmlns:p14="http://schemas.microsoft.com/office/powerpoint/2010/main" val="4004220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Hubinette</a:t>
            </a:r>
            <a:r>
              <a:rPr lang="en-US" dirty="0" smtClean="0"/>
              <a:t> et. al.’s Agency vs. Activism</a:t>
            </a:r>
            <a:endParaRPr lang="en-US" dirty="0"/>
          </a:p>
        </p:txBody>
      </p:sp>
      <p:sp>
        <p:nvSpPr>
          <p:cNvPr id="3" name="Content Placeholder 2"/>
          <p:cNvSpPr>
            <a:spLocks noGrp="1"/>
          </p:cNvSpPr>
          <p:nvPr>
            <p:ph idx="1"/>
          </p:nvPr>
        </p:nvSpPr>
        <p:spPr/>
        <p:txBody>
          <a:bodyPr/>
          <a:lstStyle/>
          <a:p>
            <a:r>
              <a:rPr lang="en-US" dirty="0" smtClean="0"/>
              <a:t>Agent</a:t>
            </a:r>
          </a:p>
          <a:p>
            <a:pPr lvl="1"/>
            <a:r>
              <a:rPr lang="en-US" dirty="0" smtClean="0"/>
              <a:t>Working with institutional limitations to gather resources for patient or community</a:t>
            </a:r>
          </a:p>
          <a:p>
            <a:pPr marL="0" indent="0">
              <a:buNone/>
            </a:pPr>
            <a:endParaRPr lang="en-US" dirty="0" smtClean="0"/>
          </a:p>
          <a:p>
            <a:r>
              <a:rPr lang="en-US" dirty="0" smtClean="0"/>
              <a:t>Activist</a:t>
            </a:r>
          </a:p>
          <a:p>
            <a:pPr lvl="1"/>
            <a:r>
              <a:rPr lang="en-US" dirty="0" smtClean="0"/>
              <a:t>Institutional changes (hospital, community, county, national) to improve patient/community well being that persist after the efforts of the advocate have ended</a:t>
            </a:r>
          </a:p>
          <a:p>
            <a:endParaRPr lang="en-US" dirty="0" smtClean="0"/>
          </a:p>
          <a:p>
            <a:r>
              <a:rPr lang="en-US" dirty="0" smtClean="0"/>
              <a:t>Directed vs. Shared</a:t>
            </a:r>
          </a:p>
          <a:p>
            <a:pPr marL="457200" lvl="1" indent="0">
              <a:buNone/>
            </a:pPr>
            <a:endParaRPr lang="en-US" dirty="0"/>
          </a:p>
        </p:txBody>
      </p:sp>
    </p:spTree>
    <p:extLst>
      <p:ext uri="{BB962C8B-B14F-4D97-AF65-F5344CB8AC3E}">
        <p14:creationId xmlns:p14="http://schemas.microsoft.com/office/powerpoint/2010/main" val="1006562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a:t>
            </a:r>
            <a:endParaRPr lang="en-US" dirty="0"/>
          </a:p>
        </p:txBody>
      </p:sp>
      <p:sp>
        <p:nvSpPr>
          <p:cNvPr id="3" name="Content Placeholder 2"/>
          <p:cNvSpPr>
            <a:spLocks noGrp="1"/>
          </p:cNvSpPr>
          <p:nvPr>
            <p:ph idx="1"/>
          </p:nvPr>
        </p:nvSpPr>
        <p:spPr/>
        <p:txBody>
          <a:bodyPr/>
          <a:lstStyle/>
          <a:p>
            <a:r>
              <a:rPr lang="en-US" dirty="0" smtClean="0"/>
              <a:t>Directed agency?</a:t>
            </a:r>
          </a:p>
          <a:p>
            <a:endParaRPr lang="en-US" dirty="0"/>
          </a:p>
          <a:p>
            <a:r>
              <a:rPr lang="en-US" dirty="0" smtClean="0"/>
              <a:t>Shared agency?</a:t>
            </a:r>
          </a:p>
          <a:p>
            <a:endParaRPr lang="en-US" dirty="0"/>
          </a:p>
          <a:p>
            <a:r>
              <a:rPr lang="en-US" dirty="0" smtClean="0"/>
              <a:t>Directed activism?</a:t>
            </a:r>
          </a:p>
          <a:p>
            <a:endParaRPr lang="en-US" dirty="0"/>
          </a:p>
          <a:p>
            <a:r>
              <a:rPr lang="en-US" dirty="0" smtClean="0"/>
              <a:t>Shared activism?</a:t>
            </a:r>
            <a:endParaRPr lang="en-US" dirty="0"/>
          </a:p>
        </p:txBody>
      </p:sp>
    </p:spTree>
    <p:extLst>
      <p:ext uri="{BB962C8B-B14F-4D97-AF65-F5344CB8AC3E}">
        <p14:creationId xmlns:p14="http://schemas.microsoft.com/office/powerpoint/2010/main" val="2623329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Learn differences between agency and </a:t>
            </a:r>
            <a:r>
              <a:rPr lang="en-US" dirty="0" smtClean="0"/>
              <a:t>activism</a:t>
            </a:r>
            <a:endParaRPr lang="en-US" b="1" dirty="0" smtClean="0">
              <a:solidFill>
                <a:srgbClr val="FF0000"/>
              </a:solidFill>
            </a:endParaRPr>
          </a:p>
          <a:p>
            <a:r>
              <a:rPr lang="en-US" b="1" dirty="0" smtClean="0">
                <a:solidFill>
                  <a:srgbClr val="00B050"/>
                </a:solidFill>
              </a:rPr>
              <a:t>Describe common patient advocacy methods for students on the wards</a:t>
            </a:r>
          </a:p>
          <a:p>
            <a:r>
              <a:rPr lang="en-US" dirty="0" smtClean="0"/>
              <a:t>Identify barriers </a:t>
            </a:r>
            <a:r>
              <a:rPr lang="en-US" dirty="0"/>
              <a:t>to discussing single payer on the wards</a:t>
            </a:r>
          </a:p>
          <a:p>
            <a:r>
              <a:rPr lang="en-US" dirty="0" smtClean="0"/>
              <a:t>Create single payer advocacy plan</a:t>
            </a:r>
            <a:endParaRPr lang="en-US" dirty="0"/>
          </a:p>
        </p:txBody>
      </p:sp>
    </p:spTree>
    <p:extLst>
      <p:ext uri="{BB962C8B-B14F-4D97-AF65-F5344CB8AC3E}">
        <p14:creationId xmlns:p14="http://schemas.microsoft.com/office/powerpoint/2010/main" val="4105897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 Methods to Improve Patient Outcomes</a:t>
            </a:r>
            <a:endParaRPr lang="en-US" dirty="0"/>
          </a:p>
        </p:txBody>
      </p:sp>
      <p:sp>
        <p:nvSpPr>
          <p:cNvPr id="3" name="Content Placeholder 2"/>
          <p:cNvSpPr>
            <a:spLocks noGrp="1"/>
          </p:cNvSpPr>
          <p:nvPr>
            <p:ph idx="1"/>
          </p:nvPr>
        </p:nvSpPr>
        <p:spPr/>
        <p:txBody>
          <a:bodyPr/>
          <a:lstStyle/>
          <a:p>
            <a:r>
              <a:rPr lang="en-US" dirty="0"/>
              <a:t>Final year medical students as “physicians in training</a:t>
            </a:r>
            <a:r>
              <a:rPr lang="en-US" dirty="0" smtClean="0"/>
              <a:t>”:</a:t>
            </a:r>
          </a:p>
          <a:p>
            <a:pPr lvl="1"/>
            <a:r>
              <a:rPr lang="en-US" dirty="0" smtClean="0"/>
              <a:t>high </a:t>
            </a:r>
            <a:r>
              <a:rPr lang="en-US" dirty="0"/>
              <a:t>quality </a:t>
            </a:r>
            <a:r>
              <a:rPr lang="en-US" dirty="0" smtClean="0"/>
              <a:t>quantitative &amp; qualitative scores by patients: </a:t>
            </a:r>
            <a:r>
              <a:rPr lang="en-US" dirty="0"/>
              <a:t>“Patient-centeredness of students was appreciated by patients as a support to a deeper understanding of their condition and treatment.” </a:t>
            </a:r>
            <a:r>
              <a:rPr lang="en-US" dirty="0" smtClean="0"/>
              <a:t>(</a:t>
            </a:r>
            <a:r>
              <a:rPr lang="en-US" dirty="0" err="1" smtClean="0"/>
              <a:t>Scheffer</a:t>
            </a:r>
            <a:r>
              <a:rPr lang="en-US" dirty="0" smtClean="0"/>
              <a:t> et. al. 2018)</a:t>
            </a:r>
          </a:p>
          <a:p>
            <a:r>
              <a:rPr lang="en-US" dirty="0" smtClean="0"/>
              <a:t>Navigate housing, insurance plans with patients</a:t>
            </a:r>
          </a:p>
          <a:p>
            <a:r>
              <a:rPr lang="en-US" dirty="0" smtClean="0"/>
              <a:t>Choosing Wisely and High Value Care</a:t>
            </a:r>
            <a:endParaRPr lang="en-US" dirty="0"/>
          </a:p>
        </p:txBody>
      </p:sp>
    </p:spTree>
    <p:extLst>
      <p:ext uri="{BB962C8B-B14F-4D97-AF65-F5344CB8AC3E}">
        <p14:creationId xmlns:p14="http://schemas.microsoft.com/office/powerpoint/2010/main" val="3813857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1342</TotalTime>
  <Words>1044</Words>
  <Application>Microsoft Office PowerPoint</Application>
  <PresentationFormat>Widescreen</PresentationFormat>
  <Paragraphs>116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Single Payer SOAP Notes: Advocating on the Wards </vt:lpstr>
      <vt:lpstr>Objectives</vt:lpstr>
      <vt:lpstr>PowerPoint Presentation</vt:lpstr>
      <vt:lpstr>Objectives</vt:lpstr>
      <vt:lpstr>PowerPoint Presentation</vt:lpstr>
      <vt:lpstr>Hubinette et. al.’s Agency vs. Activism</vt:lpstr>
      <vt:lpstr>Examples of…</vt:lpstr>
      <vt:lpstr>Objectives</vt:lpstr>
      <vt:lpstr>Agent: Methods to Improve Patient Outcomes</vt:lpstr>
      <vt:lpstr>Activist: Methods to Improve Patient Outcomes</vt:lpstr>
      <vt:lpstr>Objectives</vt:lpstr>
      <vt:lpstr>What are some barriers to discussing single payer?</vt:lpstr>
      <vt:lpstr>PowerPoint Presentation</vt:lpstr>
      <vt:lpstr>PowerPoint Presentation</vt:lpstr>
      <vt:lpstr>Barriers</vt:lpstr>
      <vt:lpstr>Overcome barriers?</vt:lpstr>
      <vt:lpstr>Objectives</vt:lpstr>
      <vt:lpstr>Set the Stage</vt:lpstr>
      <vt:lpstr>PowerPoint Presentation</vt:lpstr>
      <vt:lpstr>Vignette</vt:lpstr>
      <vt:lpstr>Tools: Ethos, Pathos, Logos</vt:lpstr>
      <vt:lpstr>How would you advocate for single payer?</vt:lpstr>
      <vt:lpstr>PowerPoint Presentation</vt:lpstr>
      <vt:lpstr>Moving Forward</vt:lpstr>
      <vt:lpstr>Questions</vt:lpstr>
      <vt:lpstr>Fill out post-prez survey!: bit.ly/snahp18eval</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 Payer and Health Justice Advocacy on the Wards</dc:title>
  <dc:creator>Bryant Shuey</dc:creator>
  <cp:lastModifiedBy>Bryant Shuey</cp:lastModifiedBy>
  <cp:revision>21</cp:revision>
  <dcterms:created xsi:type="dcterms:W3CDTF">2018-02-25T22:47:27Z</dcterms:created>
  <dcterms:modified xsi:type="dcterms:W3CDTF">2018-03-03T14:19:15Z</dcterms:modified>
</cp:coreProperties>
</file>