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2"/>
  </p:notesMasterIdLst>
  <p:sldIdLst>
    <p:sldId id="256" r:id="rId4"/>
    <p:sldId id="257" r:id="rId5"/>
    <p:sldId id="258" r:id="rId6"/>
    <p:sldId id="259" r:id="rId7"/>
    <p:sldId id="260" r:id="rId8"/>
    <p:sldId id="261" r:id="rId9"/>
    <p:sldId id="262" r:id="rId10"/>
    <p:sldId id="263" r:id="rId11"/>
    <p:sldId id="271" r:id="rId12"/>
    <p:sldId id="264" r:id="rId13"/>
    <p:sldId id="265" r:id="rId14"/>
    <p:sldId id="266" r:id="rId15"/>
    <p:sldId id="267" r:id="rId16"/>
    <p:sldId id="268" r:id="rId17"/>
    <p:sldId id="269" r:id="rId18"/>
    <p:sldId id="272" r:id="rId19"/>
    <p:sldId id="273" r:id="rId20"/>
    <p:sldId id="274"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02"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10698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6780666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914400" lvl="1" indent="-304800" rtl="0">
              <a:lnSpc>
                <a:spcPct val="115000"/>
              </a:lnSpc>
              <a:spcBef>
                <a:spcPts val="0"/>
              </a:spcBef>
              <a:spcAft>
                <a:spcPts val="0"/>
              </a:spcAft>
              <a:buClr>
                <a:schemeClr val="dk1"/>
              </a:buClr>
              <a:buSzPts val="1200"/>
              <a:buAutoNum type="alphaUcPeriod"/>
            </a:pPr>
            <a:r>
              <a:rPr lang="en" sz="1200" u="sng" dirty="0">
                <a:solidFill>
                  <a:srgbClr val="1155CC"/>
                </a:solidFill>
                <a:highlight>
                  <a:srgbClr val="FFFFFF"/>
                </a:highlight>
                <a:hlinkClick r:id="rId3"/>
              </a:rPr>
              <a:t>https://vimeo.com/67806662</a:t>
            </a:r>
            <a:r>
              <a:rPr lang="en" dirty="0"/>
              <a:t> (10 seconds to 3 minutes)</a:t>
            </a:r>
            <a:endParaRPr dirty="0"/>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96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55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32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 sz="2000" b="1">
                <a:solidFill>
                  <a:srgbClr val="00BAFF"/>
                </a:solidFill>
                <a:latin typeface="Calibri"/>
                <a:ea typeface="Calibri"/>
                <a:cs typeface="Calibri"/>
                <a:sym typeface="Calibri"/>
              </a:rPr>
              <a:t>The NOMC </a:t>
            </a:r>
            <a:r>
              <a:rPr lang="en" sz="2000">
                <a:solidFill>
                  <a:schemeClr val="dk1"/>
                </a:solidFill>
                <a:latin typeface="Calibri"/>
                <a:ea typeface="Calibri"/>
                <a:cs typeface="Calibri"/>
                <a:sym typeface="Calibri"/>
              </a:rPr>
              <a:t>is</a:t>
            </a:r>
            <a:r>
              <a:rPr lang="en" sz="2000">
                <a:solidFill>
                  <a:srgbClr val="800000"/>
                </a:solidFill>
                <a:latin typeface="Calibri"/>
                <a:ea typeface="Calibri"/>
                <a:cs typeface="Calibri"/>
                <a:sym typeface="Calibri"/>
              </a:rPr>
              <a:t> </a:t>
            </a:r>
            <a:r>
              <a:rPr lang="en" sz="2000">
                <a:solidFill>
                  <a:schemeClr val="dk1"/>
                </a:solidFill>
                <a:latin typeface="Calibri"/>
                <a:ea typeface="Calibri"/>
                <a:cs typeface="Calibri"/>
                <a:sym typeface="Calibri"/>
              </a:rPr>
              <a:t>dedicated to sustaining New Orleans' performers in body, mind and spirit by providing comprehensive primary and mental health care and social services.  We serve musicians and tradition bearers, delivering an innovative, donor supported health care model, which provides cost-efficient access to high quality care and wellness programs to keep New Orleans' music ALIVE.</a:t>
            </a:r>
            <a:endParaRPr sz="2000">
              <a:solidFill>
                <a:schemeClr val="dk1"/>
              </a:solidFill>
              <a:latin typeface="Calibri"/>
              <a:ea typeface="Calibri"/>
              <a:cs typeface="Calibri"/>
              <a:sym typeface="Calibri"/>
            </a:endParaRPr>
          </a:p>
          <a:p>
            <a:pPr marL="0" lvl="0" indent="0">
              <a:spcBef>
                <a:spcPts val="0"/>
              </a:spcBef>
              <a:spcAft>
                <a:spcPts val="0"/>
              </a:spcAft>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63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rtl="0">
              <a:spcBef>
                <a:spcPts val="0"/>
              </a:spcBef>
              <a:spcAft>
                <a:spcPts val="0"/>
              </a:spcAft>
              <a:buClr>
                <a:schemeClr val="dk1"/>
              </a:buClr>
              <a:buFont typeface="Arial"/>
              <a:buNone/>
            </a:pPr>
            <a:r>
              <a:rPr lang="en" sz="2400">
                <a:solidFill>
                  <a:schemeClr val="dk1"/>
                </a:solidFill>
                <a:latin typeface="Calibri"/>
                <a:ea typeface="Calibri"/>
                <a:cs typeface="Calibri"/>
                <a:sym typeface="Calibri"/>
              </a:rPr>
              <a:t>Our primary clinic centers on a community health model which produces health outreach events to serve thousands of local community members each year - advocating for community wide wellness  and relying on m</a:t>
            </a: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70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86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31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175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831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48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59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21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063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Shape 203"/>
          <p:cNvSpPr txBox="1">
            <a:spLocks noGrp="1"/>
          </p:cNvSpPr>
          <p:nvPr>
            <p:ph type="body" idx="1"/>
          </p:nvPr>
        </p:nvSpPr>
        <p:spPr>
          <a:xfrm>
            <a:off x="685802" y="4343400"/>
            <a:ext cx="5486410" cy="4114800"/>
          </a:xfrm>
          <a:prstGeom prst="rect">
            <a:avLst/>
          </a:prstGeom>
          <a:noFill/>
          <a:ln>
            <a:noFill/>
          </a:ln>
        </p:spPr>
        <p:txBody>
          <a:bodyPr spcFirstLastPara="1" wrap="square" lIns="91700" tIns="45850" rIns="91700" bIns="4585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On top of the physical and psychological ailments.  A historic lack of access to health insurance coverage and ability to navigate traditional health care services often leaves performers with no other ways to address chronic conditions than booze and the bible.</a:t>
            </a: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21" y="8685212"/>
            <a:ext cx="2971806" cy="457200"/>
          </a:xfrm>
          <a:prstGeom prst="rect">
            <a:avLst/>
          </a:prstGeom>
          <a:noFill/>
          <a:ln>
            <a:noFill/>
          </a:ln>
        </p:spPr>
        <p:txBody>
          <a:bodyPr spcFirstLastPara="1" wrap="square" lIns="91700" tIns="45850" rIns="91700" bIns="458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745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4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18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5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2" y="4343400"/>
            <a:ext cx="5486410" cy="4114800"/>
          </a:xfrm>
          <a:prstGeom prst="rect">
            <a:avLst/>
          </a:prstGeom>
          <a:noFill/>
          <a:ln>
            <a:noFill/>
          </a:ln>
        </p:spPr>
        <p:txBody>
          <a:bodyPr spcFirstLastPara="1" wrap="square" lIns="90725" tIns="90725" rIns="90725" bIns="90725" anchor="ctr" anchorCtr="0">
            <a:noAutofit/>
          </a:bodyPr>
          <a:lstStyle/>
          <a:p>
            <a:pPr marL="0" lvl="0" indent="0">
              <a:spcBef>
                <a:spcPts val="0"/>
              </a:spcBef>
              <a:spcAft>
                <a:spcPts val="0"/>
              </a:spcAft>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7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Shape 87"/>
          <p:cNvSpPr txBox="1">
            <a:spLocks noGrp="1"/>
          </p:cNvSpPr>
          <p:nvPr>
            <p:ph type="body" idx="1"/>
          </p:nvPr>
        </p:nvSpPr>
        <p:spPr>
          <a:xfrm>
            <a:off x="457200" y="1535113"/>
            <a:ext cx="4040188" cy="639763"/>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45026" y="1535113"/>
            <a:ext cx="4041775" cy="639763"/>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Shape 96"/>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1" y="273052"/>
            <a:ext cx="3008313" cy="116204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Shape 101"/>
          <p:cNvSpPr txBox="1">
            <a:spLocks noGrp="1"/>
          </p:cNvSpPr>
          <p:nvPr>
            <p:ph type="body" idx="1"/>
          </p:nvPr>
        </p:nvSpPr>
        <p:spPr>
          <a:xfrm>
            <a:off x="3575050" y="273052"/>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4800601"/>
            <a:ext cx="5486400" cy="5667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Shape 10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88" y="5367338"/>
            <a:ext cx="5486400" cy="804861"/>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Shape 115"/>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4732338"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Shape 1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2130426"/>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31" name="Shape 131"/>
          <p:cNvSpPr txBox="1">
            <a:spLocks noGrp="1"/>
          </p:cNvSpPr>
          <p:nvPr>
            <p:ph type="body" idx="1"/>
          </p:nvPr>
        </p:nvSpPr>
        <p:spPr>
          <a:xfrm>
            <a:off x="1371600" y="3886200"/>
            <a:ext cx="6400800" cy="17526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x">
  <p:cSld name="TITLE_AND_BOD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6"/>
        <p:cNvGrpSpPr/>
        <p:nvPr/>
      </p:nvGrpSpPr>
      <p:grpSpPr>
        <a:xfrm>
          <a:off x="0" y="0"/>
          <a:ext cx="0" cy="0"/>
          <a:chOff x="0" y="0"/>
          <a:chExt cx="0" cy="0"/>
        </a:xfrm>
      </p:grpSpPr>
      <p:sp>
        <p:nvSpPr>
          <p:cNvPr id="137" name="Shape 137"/>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40" name="Shape 14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3" y="4406900"/>
            <a:ext cx="7772401"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4000"/>
              <a:buFont typeface="Calibri"/>
              <a:buNone/>
              <a:defRPr sz="4000" b="1"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44" name="Shape 144"/>
          <p:cNvSpPr txBox="1">
            <a:spLocks noGrp="1"/>
          </p:cNvSpPr>
          <p:nvPr>
            <p:ph type="body" idx="1"/>
          </p:nvPr>
        </p:nvSpPr>
        <p:spPr>
          <a:xfrm>
            <a:off x="722313" y="2906714"/>
            <a:ext cx="7772401" cy="1500191"/>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48" name="Shape 14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52" name="Shape 152"/>
          <p:cNvSpPr txBox="1">
            <a:spLocks noGrp="1"/>
          </p:cNvSpPr>
          <p:nvPr>
            <p:ph type="body" idx="1"/>
          </p:nvPr>
        </p:nvSpPr>
        <p:spPr>
          <a:xfrm>
            <a:off x="457200" y="1535112"/>
            <a:ext cx="4040188" cy="639763"/>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5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5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5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500"/>
              </a:spcBef>
              <a:spcAft>
                <a:spcPts val="0"/>
              </a:spcAft>
              <a:buClr>
                <a:srgbClr val="000000"/>
              </a:buClr>
              <a:buSzPts val="2400"/>
              <a:buFont typeface="Arial"/>
              <a:buNone/>
              <a:defRPr sz="2400" b="1"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53" name="Shape 153"/>
          <p:cNvSpPr txBox="1">
            <a:spLocks noGrp="1"/>
          </p:cNvSpPr>
          <p:nvPr>
            <p:ph type="body" idx="2"/>
          </p:nvPr>
        </p:nvSpPr>
        <p:spPr>
          <a:xfrm>
            <a:off x="4645026" y="1535112"/>
            <a:ext cx="4041775" cy="639765"/>
          </a:xfrm>
          <a:prstGeom prst="rect">
            <a:avLst/>
          </a:prstGeom>
          <a:noFill/>
          <a:ln>
            <a:noFill/>
          </a:ln>
        </p:spPr>
        <p:txBody>
          <a:bodyPr spcFirstLastPara="1" wrap="square" lIns="91425" tIns="91425" rIns="91425" bIns="91425" anchor="b"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3052"/>
            <a:ext cx="3008316" cy="116204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57" name="Shape 157"/>
          <p:cNvSpPr txBox="1">
            <a:spLocks noGrp="1"/>
          </p:cNvSpPr>
          <p:nvPr>
            <p:ph type="body" idx="1"/>
          </p:nvPr>
        </p:nvSpPr>
        <p:spPr>
          <a:xfrm>
            <a:off x="3575050" y="273052"/>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58" name="Shape 158"/>
          <p:cNvSpPr txBox="1">
            <a:spLocks noGrp="1"/>
          </p:cNvSpPr>
          <p:nvPr>
            <p:ph type="body" idx="2"/>
          </p:nvPr>
        </p:nvSpPr>
        <p:spPr>
          <a:xfrm>
            <a:off x="457199" y="1435101"/>
            <a:ext cx="3008317" cy="46910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59" name="Shape 159"/>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792289" y="4800601"/>
            <a:ext cx="5486403" cy="5667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62" name="Shape 162"/>
          <p:cNvSpPr>
            <a:spLocks noGrp="1"/>
          </p:cNvSpPr>
          <p:nvPr>
            <p:ph type="pic" idx="2"/>
          </p:nvPr>
        </p:nvSpPr>
        <p:spPr>
          <a:xfrm>
            <a:off x="1792289" y="612775"/>
            <a:ext cx="5486403" cy="4114800"/>
          </a:xfrm>
          <a:prstGeom prst="rect">
            <a:avLst/>
          </a:prstGeom>
          <a:noFill/>
          <a:ln>
            <a:noFill/>
          </a:ln>
        </p:spPr>
        <p:txBody>
          <a:bodyPr spcFirstLastPara="1" wrap="square" lIns="91425" tIns="91425" rIns="91425" bIns="91425" anchor="t" anchorCtr="0"/>
          <a:lstStyle>
            <a:lvl1pPr marR="0" lvl="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63" name="Shape 163"/>
          <p:cNvSpPr txBox="1">
            <a:spLocks noGrp="1"/>
          </p:cNvSpPr>
          <p:nvPr>
            <p:ph type="body" idx="1"/>
          </p:nvPr>
        </p:nvSpPr>
        <p:spPr>
          <a:xfrm>
            <a:off x="1792289" y="5367338"/>
            <a:ext cx="5486403" cy="80486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3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629400" y="274638"/>
            <a:ext cx="2057400" cy="585152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274638"/>
            <a:ext cx="6019800" cy="5851527"/>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72" name="Shape 172"/>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1"/>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1"/>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27" name="Shape 12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8422823" y="6404295"/>
            <a:ext cx="263978" cy="269237"/>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www.neworleansmusiciansclinic.org"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slide-1.jpg"/>
          <p:cNvPicPr preferRelativeResize="0"/>
          <p:nvPr/>
        </p:nvPicPr>
        <p:blipFill rotWithShape="1">
          <a:blip r:embed="rId3">
            <a:alphaModFix/>
          </a:blip>
          <a:srcRect/>
          <a:stretch/>
        </p:blipFill>
        <p:spPr>
          <a:xfrm>
            <a:off x="1" y="1"/>
            <a:ext cx="9224818" cy="6858001"/>
          </a:xfrm>
          <a:prstGeom prst="rect">
            <a:avLst/>
          </a:prstGeom>
          <a:noFill/>
          <a:ln>
            <a:noFill/>
          </a:ln>
        </p:spPr>
      </p:pic>
      <p:sp>
        <p:nvSpPr>
          <p:cNvPr id="178" name="Shape 178"/>
          <p:cNvSpPr txBox="1"/>
          <p:nvPr/>
        </p:nvSpPr>
        <p:spPr>
          <a:xfrm>
            <a:off x="4976091" y="645133"/>
            <a:ext cx="4167909" cy="171014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000" b="1" dirty="0">
                <a:solidFill>
                  <a:srgbClr val="FFFFFF"/>
                </a:solidFill>
                <a:latin typeface="Bree Serif"/>
                <a:ea typeface="Bree Serif"/>
                <a:cs typeface="Bree Serif"/>
                <a:sym typeface="Bree Serif"/>
              </a:rPr>
              <a:t>Overcoming Health Disparity in Creative Communities: </a:t>
            </a:r>
            <a:r>
              <a:rPr lang="en" sz="1700" b="1" dirty="0">
                <a:solidFill>
                  <a:srgbClr val="FFFFFF"/>
                </a:solidFill>
                <a:latin typeface="Bree Serif"/>
                <a:ea typeface="Bree Serif"/>
                <a:cs typeface="Bree Serif"/>
                <a:sym typeface="Bree Serif"/>
              </a:rPr>
              <a:t>Enticement, Engagement, and Empowerment</a:t>
            </a:r>
            <a:endParaRPr sz="1700" b="1" dirty="0">
              <a:solidFill>
                <a:srgbClr val="FFFFFF"/>
              </a:solidFill>
              <a:latin typeface="Bree Serif"/>
              <a:ea typeface="Bree Serif"/>
              <a:cs typeface="Bree Serif"/>
              <a:sym typeface="Bree Serif"/>
            </a:endParaRPr>
          </a:p>
        </p:txBody>
      </p:sp>
      <p:sp>
        <p:nvSpPr>
          <p:cNvPr id="179" name="Shape 179"/>
          <p:cNvSpPr txBox="1"/>
          <p:nvPr/>
        </p:nvSpPr>
        <p:spPr>
          <a:xfrm>
            <a:off x="5885236" y="4968578"/>
            <a:ext cx="2377200" cy="1020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dirty="0">
                <a:solidFill>
                  <a:srgbClr val="FFFFFF"/>
                </a:solidFill>
                <a:latin typeface="Bree Serif"/>
                <a:ea typeface="Bree Serif"/>
                <a:cs typeface="Bree Serif"/>
                <a:sym typeface="Bree Serif"/>
              </a:rPr>
              <a:t>Bethany Bultman </a:t>
            </a:r>
            <a:endParaRPr sz="1800" dirty="0">
              <a:solidFill>
                <a:srgbClr val="FFFFFF"/>
              </a:solidFill>
              <a:latin typeface="Bree Serif"/>
              <a:ea typeface="Bree Serif"/>
              <a:cs typeface="Bree Serif"/>
              <a:sym typeface="Bree Serif"/>
            </a:endParaRPr>
          </a:p>
          <a:p>
            <a:pPr marL="0" lvl="0" indent="0" algn="ctr" rtl="0">
              <a:spcBef>
                <a:spcPts val="0"/>
              </a:spcBef>
              <a:spcAft>
                <a:spcPts val="0"/>
              </a:spcAft>
              <a:buNone/>
            </a:pPr>
            <a:r>
              <a:rPr lang="en" sz="1800" dirty="0">
                <a:solidFill>
                  <a:srgbClr val="FFFFFF"/>
                </a:solidFill>
                <a:latin typeface="Bree Serif"/>
                <a:ea typeface="Bree Serif"/>
                <a:cs typeface="Bree Serif"/>
                <a:sym typeface="Bree Serif"/>
              </a:rPr>
              <a:t>Co-founder and CEO</a:t>
            </a:r>
            <a:endParaRPr sz="1800" dirty="0">
              <a:solidFill>
                <a:srgbClr val="FFFFFF"/>
              </a:solidFill>
              <a:latin typeface="Bree Serif"/>
              <a:ea typeface="Bree Serif"/>
              <a:cs typeface="Bree Serif"/>
              <a:sym typeface="Bree Serif"/>
            </a:endParaRPr>
          </a:p>
          <a:p>
            <a:pPr marL="0" lvl="0" indent="0" algn="ctr">
              <a:spcBef>
                <a:spcPts val="0"/>
              </a:spcBef>
              <a:spcAft>
                <a:spcPts val="0"/>
              </a:spcAft>
              <a:buNone/>
            </a:pPr>
            <a:r>
              <a:rPr lang="en" sz="1800" dirty="0">
                <a:solidFill>
                  <a:srgbClr val="FFFFFF"/>
                </a:solidFill>
                <a:latin typeface="Bree Serif"/>
                <a:ea typeface="Bree Serif"/>
                <a:cs typeface="Bree Serif"/>
                <a:sym typeface="Bree Serif"/>
              </a:rPr>
              <a:t>March 3rd, 2018 </a:t>
            </a:r>
            <a:endParaRPr sz="1800" dirty="0">
              <a:solidFill>
                <a:srgbClr val="FFFFFF"/>
              </a:solidFill>
              <a:latin typeface="Bree Serif"/>
              <a:ea typeface="Bree Serif"/>
              <a:cs typeface="Bree Serif"/>
              <a:sym typeface="Bree Serif"/>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5148327" y="1624752"/>
            <a:ext cx="3767073" cy="31748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dirty="0">
                <a:solidFill>
                  <a:schemeClr val="dk1"/>
                </a:solidFill>
                <a:latin typeface="Calibri"/>
                <a:ea typeface="Calibri"/>
                <a:cs typeface="Calibri"/>
                <a:sym typeface="Calibri"/>
              </a:rPr>
              <a:t>Our medical clinic is supported by the LSU Health Care Network (which donates the space for the NOMC), family foundations, and donors.</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pic>
        <p:nvPicPr>
          <p:cNvPr id="232" name="Shape 232"/>
          <p:cNvPicPr preferRelativeResize="0"/>
          <p:nvPr/>
        </p:nvPicPr>
        <p:blipFill rotWithShape="1">
          <a:blip r:embed="rId3">
            <a:alphaModFix/>
          </a:blip>
          <a:srcRect/>
          <a:stretch/>
        </p:blipFill>
        <p:spPr>
          <a:xfrm>
            <a:off x="-1" y="0"/>
            <a:ext cx="5068241" cy="6858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descr="pages-3.jpg"/>
          <p:cNvPicPr preferRelativeResize="0"/>
          <p:nvPr/>
        </p:nvPicPr>
        <p:blipFill rotWithShape="1">
          <a:blip r:embed="rId3">
            <a:alphaModFix/>
          </a:blip>
          <a:srcRect/>
          <a:stretch/>
        </p:blipFill>
        <p:spPr>
          <a:xfrm>
            <a:off x="469111" y="0"/>
            <a:ext cx="8674889"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descr="Screen Shot 2017-06-27 at 12.53.17 PM.png"/>
          <p:cNvPicPr preferRelativeResize="0"/>
          <p:nvPr/>
        </p:nvPicPr>
        <p:blipFill rotWithShape="1">
          <a:blip r:embed="rId3">
            <a:alphaModFix/>
          </a:blip>
          <a:srcRect/>
          <a:stretch/>
        </p:blipFill>
        <p:spPr>
          <a:xfrm>
            <a:off x="105827" y="0"/>
            <a:ext cx="9038173" cy="661342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rotWithShape="1">
          <a:blip r:embed="rId3">
            <a:alphaModFix/>
          </a:blip>
          <a:srcRect/>
          <a:stretch/>
        </p:blipFill>
        <p:spPr>
          <a:xfrm>
            <a:off x="388296" y="309667"/>
            <a:ext cx="4027824" cy="5792403"/>
          </a:xfrm>
          <a:prstGeom prst="rect">
            <a:avLst/>
          </a:prstGeom>
          <a:noFill/>
          <a:ln>
            <a:noFill/>
          </a:ln>
        </p:spPr>
      </p:pic>
      <p:pic>
        <p:nvPicPr>
          <p:cNvPr id="248" name="Shape 248"/>
          <p:cNvPicPr preferRelativeResize="0"/>
          <p:nvPr/>
        </p:nvPicPr>
        <p:blipFill rotWithShape="1">
          <a:blip r:embed="rId4">
            <a:alphaModFix/>
          </a:blip>
          <a:srcRect/>
          <a:stretch/>
        </p:blipFill>
        <p:spPr>
          <a:xfrm>
            <a:off x="4416121" y="617864"/>
            <a:ext cx="4727880" cy="514886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descr="iStock_000028653796_Large.jpg"/>
          <p:cNvPicPr preferRelativeResize="0"/>
          <p:nvPr/>
        </p:nvPicPr>
        <p:blipFill rotWithShape="1">
          <a:blip r:embed="rId3">
            <a:alphaModFix/>
          </a:blip>
          <a:srcRect/>
          <a:stretch/>
        </p:blipFill>
        <p:spPr>
          <a:xfrm>
            <a:off x="-1" y="0"/>
            <a:ext cx="9144001" cy="6858000"/>
          </a:xfrm>
          <a:prstGeom prst="rect">
            <a:avLst/>
          </a:prstGeom>
          <a:noFill/>
          <a:ln>
            <a:noFill/>
          </a:ln>
        </p:spPr>
      </p:pic>
      <p:sp>
        <p:nvSpPr>
          <p:cNvPr id="254" name="Shape 254"/>
          <p:cNvSpPr txBox="1"/>
          <p:nvPr/>
        </p:nvSpPr>
        <p:spPr>
          <a:xfrm>
            <a:off x="5282745" y="5239881"/>
            <a:ext cx="3274918" cy="369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dirty="0">
                <a:solidFill>
                  <a:schemeClr val="dk1"/>
                </a:solidFill>
                <a:latin typeface="Calibri"/>
                <a:ea typeface="Calibri"/>
                <a:cs typeface="Calibri"/>
                <a:sym typeface="Calibri"/>
              </a:rPr>
              <a:t>SAFE SOUNDS </a:t>
            </a:r>
            <a:r>
              <a:rPr lang="en-US" sz="1800" dirty="0" smtClean="0">
                <a:solidFill>
                  <a:schemeClr val="dk1"/>
                </a:solidFill>
                <a:latin typeface="Calibri"/>
                <a:ea typeface="Calibri"/>
                <a:cs typeface="Calibri"/>
                <a:sym typeface="Calibri"/>
              </a:rPr>
              <a:t>FREE EAR PLUGS AT FESTIVALS</a:t>
            </a:r>
            <a:endParaRPr sz="1800" dirty="0">
              <a:solidFill>
                <a:schemeClr val="dk1"/>
              </a:solidFill>
              <a:latin typeface="Calibri"/>
              <a:ea typeface="Calibri"/>
              <a:cs typeface="Calibri"/>
              <a:sym typeface="Calibri"/>
            </a:endParaRPr>
          </a:p>
        </p:txBody>
      </p:sp>
      <p:pic>
        <p:nvPicPr>
          <p:cNvPr id="255" name="Shape 255" descr="FQF Earplugs 5.jpg"/>
          <p:cNvPicPr preferRelativeResize="0"/>
          <p:nvPr/>
        </p:nvPicPr>
        <p:blipFill rotWithShape="1">
          <a:blip r:embed="rId4">
            <a:alphaModFix/>
          </a:blip>
          <a:srcRect/>
          <a:stretch/>
        </p:blipFill>
        <p:spPr>
          <a:xfrm>
            <a:off x="5213822" y="1238508"/>
            <a:ext cx="3057823" cy="3796520"/>
          </a:xfrm>
          <a:prstGeom prst="rect">
            <a:avLst/>
          </a:prstGeom>
          <a:noFill/>
          <a:ln>
            <a:noFill/>
          </a:ln>
        </p:spPr>
      </p:pic>
      <p:pic>
        <p:nvPicPr>
          <p:cNvPr id="256" name="Shape 256" descr="Screen Shot 2017-06-27 at 11.21.22 AM.png"/>
          <p:cNvPicPr preferRelativeResize="0"/>
          <p:nvPr/>
        </p:nvPicPr>
        <p:blipFill rotWithShape="1">
          <a:blip r:embed="rId5">
            <a:alphaModFix/>
          </a:blip>
          <a:srcRect/>
          <a:stretch/>
        </p:blipFill>
        <p:spPr>
          <a:xfrm>
            <a:off x="334212" y="961121"/>
            <a:ext cx="4276400" cy="4073907"/>
          </a:xfrm>
          <a:prstGeom prst="rect">
            <a:avLst/>
          </a:prstGeom>
          <a:noFill/>
          <a:ln>
            <a:noFill/>
          </a:ln>
        </p:spPr>
      </p:pic>
      <p:sp>
        <p:nvSpPr>
          <p:cNvPr id="257" name="Shape 257"/>
          <p:cNvSpPr/>
          <p:nvPr/>
        </p:nvSpPr>
        <p:spPr>
          <a:xfrm>
            <a:off x="952012" y="5239881"/>
            <a:ext cx="32677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dirty="0">
                <a:solidFill>
                  <a:schemeClr val="dk1"/>
                </a:solidFill>
                <a:latin typeface="Calibri"/>
                <a:ea typeface="Calibri"/>
                <a:cs typeface="Calibri"/>
                <a:sym typeface="Calibri"/>
              </a:rPr>
              <a:t>ANNUAL SUMMER BLOOD DRIVE</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descr="iStock_000028653796_Large.jpg"/>
          <p:cNvPicPr preferRelativeResize="0"/>
          <p:nvPr/>
        </p:nvPicPr>
        <p:blipFill rotWithShape="1">
          <a:blip r:embed="rId3">
            <a:alphaModFix/>
          </a:blip>
          <a:srcRect/>
          <a:stretch/>
        </p:blipFill>
        <p:spPr>
          <a:xfrm>
            <a:off x="-184238" y="0"/>
            <a:ext cx="9328237" cy="7047139"/>
          </a:xfrm>
          <a:prstGeom prst="rect">
            <a:avLst/>
          </a:prstGeom>
          <a:noFill/>
          <a:ln>
            <a:noFill/>
          </a:ln>
        </p:spPr>
      </p:pic>
      <p:pic>
        <p:nvPicPr>
          <p:cNvPr id="263" name="Shape 263" descr="acupuncture offered during luncheon.jpg"/>
          <p:cNvPicPr preferRelativeResize="0"/>
          <p:nvPr/>
        </p:nvPicPr>
        <p:blipFill rotWithShape="1">
          <a:blip r:embed="rId4">
            <a:alphaModFix/>
          </a:blip>
          <a:srcRect/>
          <a:stretch/>
        </p:blipFill>
        <p:spPr>
          <a:xfrm>
            <a:off x="1019265" y="308763"/>
            <a:ext cx="2835544" cy="5671088"/>
          </a:xfrm>
          <a:prstGeom prst="rect">
            <a:avLst/>
          </a:prstGeom>
          <a:noFill/>
          <a:ln>
            <a:noFill/>
          </a:ln>
          <a:effectLst>
            <a:outerShdw blurRad="241300" dist="38100" dir="2700000">
              <a:srgbClr val="000000">
                <a:alpha val="42745"/>
              </a:srgbClr>
            </a:outerShdw>
          </a:effectLst>
        </p:spPr>
      </p:pic>
      <p:sp>
        <p:nvSpPr>
          <p:cNvPr id="264" name="Shape 264"/>
          <p:cNvSpPr txBox="1"/>
          <p:nvPr/>
        </p:nvSpPr>
        <p:spPr>
          <a:xfrm>
            <a:off x="1287777" y="6101876"/>
            <a:ext cx="228334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dirty="0">
                <a:solidFill>
                  <a:schemeClr val="dk1"/>
                </a:solidFill>
                <a:latin typeface="Calibri"/>
                <a:ea typeface="Calibri"/>
                <a:cs typeface="Calibri"/>
                <a:sym typeface="Calibri"/>
              </a:rPr>
              <a:t>EAR ACUPUNCTURE </a:t>
            </a:r>
            <a:br>
              <a:rPr lang="en" sz="1800" dirty="0">
                <a:solidFill>
                  <a:schemeClr val="dk1"/>
                </a:solidFill>
                <a:latin typeface="Calibri"/>
                <a:ea typeface="Calibri"/>
                <a:cs typeface="Calibri"/>
                <a:sym typeface="Calibri"/>
              </a:rPr>
            </a:br>
            <a:r>
              <a:rPr lang="en" sz="1800" dirty="0">
                <a:solidFill>
                  <a:schemeClr val="dk1"/>
                </a:solidFill>
                <a:latin typeface="Calibri"/>
                <a:ea typeface="Calibri"/>
                <a:cs typeface="Calibri"/>
                <a:sym typeface="Calibri"/>
              </a:rPr>
              <a:t>WITH ACUDETOX.ORG</a:t>
            </a:r>
            <a:endParaRPr sz="1800" dirty="0">
              <a:solidFill>
                <a:schemeClr val="dk1"/>
              </a:solidFill>
              <a:latin typeface="Calibri"/>
              <a:ea typeface="Calibri"/>
              <a:cs typeface="Calibri"/>
              <a:sym typeface="Calibri"/>
            </a:endParaRPr>
          </a:p>
        </p:txBody>
      </p:sp>
      <p:sp>
        <p:nvSpPr>
          <p:cNvPr id="265" name="Shape 265"/>
          <p:cNvSpPr txBox="1"/>
          <p:nvPr/>
        </p:nvSpPr>
        <p:spPr>
          <a:xfrm>
            <a:off x="5479514" y="6101876"/>
            <a:ext cx="3006000" cy="64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dirty="0">
                <a:solidFill>
                  <a:schemeClr val="dk1"/>
                </a:solidFill>
                <a:latin typeface="Calibri"/>
                <a:ea typeface="Calibri"/>
                <a:cs typeface="Calibri"/>
                <a:sym typeface="Calibri"/>
              </a:rPr>
              <a:t>ANNUAL FLU SHOT DRIVE FOR</a:t>
            </a:r>
            <a:br>
              <a:rPr lang="en" sz="1800" dirty="0">
                <a:solidFill>
                  <a:schemeClr val="dk1"/>
                </a:solidFill>
                <a:latin typeface="Calibri"/>
                <a:ea typeface="Calibri"/>
                <a:cs typeface="Calibri"/>
                <a:sym typeface="Calibri"/>
              </a:rPr>
            </a:br>
            <a:r>
              <a:rPr lang="en" sz="1800" dirty="0">
                <a:solidFill>
                  <a:schemeClr val="dk1"/>
                </a:solidFill>
                <a:latin typeface="Calibri"/>
                <a:ea typeface="Calibri"/>
                <a:cs typeface="Calibri"/>
                <a:sym typeface="Calibri"/>
              </a:rPr>
              <a:t> CULTURAL WORKERS</a:t>
            </a:r>
            <a:endParaRPr sz="1800" dirty="0">
              <a:solidFill>
                <a:schemeClr val="dk1"/>
              </a:solidFill>
              <a:latin typeface="Calibri"/>
              <a:ea typeface="Calibri"/>
              <a:cs typeface="Calibri"/>
              <a:sym typeface="Calibri"/>
            </a:endParaRPr>
          </a:p>
        </p:txBody>
      </p:sp>
      <p:pic>
        <p:nvPicPr>
          <p:cNvPr id="266" name="Shape 266" descr="DSC02979.JPG"/>
          <p:cNvPicPr preferRelativeResize="0"/>
          <p:nvPr/>
        </p:nvPicPr>
        <p:blipFill rotWithShape="1">
          <a:blip r:embed="rId5">
            <a:alphaModFix/>
          </a:blip>
          <a:srcRect/>
          <a:stretch/>
        </p:blipFill>
        <p:spPr>
          <a:xfrm>
            <a:off x="5479514" y="337334"/>
            <a:ext cx="2821260" cy="564251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5548752" y="240280"/>
            <a:ext cx="3595248" cy="35584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4400" b="1"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en" sz="4400" b="1" dirty="0" smtClean="0">
                <a:solidFill>
                  <a:schemeClr val="dk1"/>
                </a:solidFill>
                <a:latin typeface="Calibri"/>
                <a:ea typeface="Calibri"/>
                <a:cs typeface="Calibri"/>
                <a:sym typeface="Calibri"/>
              </a:rPr>
              <a:t>CHANGE </a:t>
            </a:r>
            <a:r>
              <a:rPr lang="en" sz="4400" b="1" dirty="0">
                <a:solidFill>
                  <a:schemeClr val="dk1"/>
                </a:solidFill>
                <a:latin typeface="Calibri"/>
                <a:ea typeface="Calibri"/>
                <a:cs typeface="Calibri"/>
                <a:sym typeface="Calibri"/>
              </a:rPr>
              <a:t>begins with YOU</a:t>
            </a:r>
            <a:endParaRPr dirty="0"/>
          </a:p>
        </p:txBody>
      </p:sp>
      <p:sp>
        <p:nvSpPr>
          <p:cNvPr id="284" name="Shape 284"/>
          <p:cNvSpPr/>
          <p:nvPr/>
        </p:nvSpPr>
        <p:spPr>
          <a:xfrm>
            <a:off x="457200" y="4114801"/>
            <a:ext cx="8305800" cy="2521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2000" b="1" u="sng"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2000" b="1" u="sng" dirty="0" smtClean="0">
                <a:solidFill>
                  <a:schemeClr val="dk1"/>
                </a:solidFill>
                <a:latin typeface="Calibri"/>
                <a:ea typeface="Calibri"/>
                <a:cs typeface="Calibri"/>
                <a:sym typeface="Calibri"/>
              </a:rPr>
              <a:t>What </a:t>
            </a:r>
            <a:r>
              <a:rPr lang="en" sz="2000" b="1" u="sng" dirty="0">
                <a:solidFill>
                  <a:schemeClr val="dk1"/>
                </a:solidFill>
                <a:latin typeface="Calibri"/>
                <a:ea typeface="Calibri"/>
                <a:cs typeface="Calibri"/>
                <a:sym typeface="Calibri"/>
              </a:rPr>
              <a:t>you can do to sustain performers in mind, body and spirit: </a:t>
            </a:r>
            <a:endParaRPr b="1" u="sng" dirty="0"/>
          </a:p>
          <a:p>
            <a:pPr marL="457200" marR="0" lvl="0" indent="-457200" algn="l" rtl="0">
              <a:spcBef>
                <a:spcPts val="0"/>
              </a:spcBef>
              <a:spcAft>
                <a:spcPts val="0"/>
              </a:spcAft>
              <a:buFont typeface="+mj-lt"/>
              <a:buAutoNum type="arabicPeriod"/>
            </a:pPr>
            <a:r>
              <a:rPr lang="en-US" sz="2000" b="1" dirty="0" smtClean="0">
                <a:solidFill>
                  <a:schemeClr val="dk1"/>
                </a:solidFill>
                <a:latin typeface="Calibri"/>
                <a:ea typeface="Calibri"/>
                <a:cs typeface="Calibri"/>
                <a:sym typeface="Calibri"/>
              </a:rPr>
              <a:t>SELF ADVOCATE FOR YOUR OWN MEDICAL SKILLS: Each of you has the ability and calling to sustain a performer’s wellbeing.  </a:t>
            </a:r>
          </a:p>
          <a:p>
            <a:pPr marL="457200" marR="0" lvl="0" indent="-457200" algn="l" rtl="0">
              <a:spcBef>
                <a:spcPts val="0"/>
              </a:spcBef>
              <a:spcAft>
                <a:spcPts val="0"/>
              </a:spcAft>
              <a:buFont typeface="+mj-lt"/>
              <a:buAutoNum type="arabicPeriod"/>
            </a:pPr>
            <a:r>
              <a:rPr lang="en-US" sz="2000" b="1" dirty="0" smtClean="0">
                <a:solidFill>
                  <a:schemeClr val="dk1"/>
                </a:solidFill>
                <a:latin typeface="Calibri"/>
                <a:ea typeface="Calibri"/>
                <a:cs typeface="Calibri"/>
                <a:sym typeface="Calibri"/>
              </a:rPr>
              <a:t>THINK OUTSIDE THE BOX:  </a:t>
            </a:r>
            <a:r>
              <a:rPr lang="en" sz="2000" b="1" dirty="0" smtClean="0">
                <a:solidFill>
                  <a:schemeClr val="dk1"/>
                </a:solidFill>
                <a:latin typeface="Calibri"/>
                <a:ea typeface="Calibri"/>
                <a:cs typeface="Calibri"/>
                <a:sym typeface="Calibri"/>
              </a:rPr>
              <a:t>Establish </a:t>
            </a:r>
            <a:r>
              <a:rPr lang="en-US" sz="2000" b="1" dirty="0" smtClean="0">
                <a:solidFill>
                  <a:schemeClr val="dk1"/>
                </a:solidFill>
                <a:latin typeface="Calibri"/>
                <a:ea typeface="Calibri"/>
                <a:cs typeface="Calibri"/>
                <a:sym typeface="Calibri"/>
              </a:rPr>
              <a:t>partnerships with your colleagues in public health and social justice.</a:t>
            </a:r>
          </a:p>
          <a:p>
            <a:pPr marL="457200" marR="0" lvl="0" indent="-457200" algn="l" rtl="0">
              <a:spcBef>
                <a:spcPts val="0"/>
              </a:spcBef>
              <a:spcAft>
                <a:spcPts val="0"/>
              </a:spcAft>
              <a:buFont typeface="+mj-lt"/>
              <a:buAutoNum type="arabicPeriod"/>
            </a:pPr>
            <a:r>
              <a:rPr lang="en-US" sz="2000" b="1" dirty="0" smtClean="0">
                <a:solidFill>
                  <a:schemeClr val="dk1"/>
                </a:solidFill>
                <a:latin typeface="Calibri"/>
                <a:ea typeface="Calibri"/>
                <a:cs typeface="Calibri"/>
                <a:sym typeface="Calibri"/>
              </a:rPr>
              <a:t>GET INVOLVED: Join </a:t>
            </a:r>
            <a:r>
              <a:rPr lang="en" sz="2000" b="1" dirty="0" smtClean="0">
                <a:solidFill>
                  <a:schemeClr val="dk1"/>
                </a:solidFill>
                <a:latin typeface="Calibri"/>
                <a:ea typeface="Calibri"/>
                <a:cs typeface="Calibri"/>
                <a:sym typeface="Calibri"/>
              </a:rPr>
              <a:t>Athletes </a:t>
            </a:r>
            <a:r>
              <a:rPr lang="en" sz="2000" b="1" dirty="0">
                <a:solidFill>
                  <a:schemeClr val="dk1"/>
                </a:solidFill>
                <a:latin typeface="Calibri"/>
                <a:ea typeface="Calibri"/>
                <a:cs typeface="Calibri"/>
                <a:sym typeface="Calibri"/>
              </a:rPr>
              <a:t>and the Arts to improve health outcomes for all performers.</a:t>
            </a:r>
            <a:endParaRPr sz="2000" b="1" dirty="0">
              <a:solidFill>
                <a:schemeClr val="dk1"/>
              </a:solidFill>
              <a:latin typeface="Calibri"/>
              <a:ea typeface="Calibri"/>
              <a:cs typeface="Calibri"/>
              <a:sym typeface="Calibri"/>
            </a:endParaRPr>
          </a:p>
        </p:txBody>
      </p:sp>
      <p:pic>
        <p:nvPicPr>
          <p:cNvPr id="5" name="Shape 271" descr="NOMC 2017-06-23 NOLA (by Jeffrey Dupuis)-1.jpg"/>
          <p:cNvPicPr preferRelativeResize="0"/>
          <p:nvPr/>
        </p:nvPicPr>
        <p:blipFill rotWithShape="1">
          <a:blip r:embed="rId3">
            <a:alphaModFix/>
          </a:blip>
          <a:srcRect/>
          <a:stretch/>
        </p:blipFill>
        <p:spPr>
          <a:xfrm>
            <a:off x="-1" y="-1"/>
            <a:ext cx="5754685" cy="4279279"/>
          </a:xfrm>
          <a:prstGeom prst="rect">
            <a:avLst/>
          </a:prstGeom>
          <a:noFill/>
          <a:ln>
            <a:noFill/>
          </a:ln>
          <a:effectLst>
            <a:outerShdw blurRad="266700" dist="38100" dir="2700000">
              <a:srgbClr val="000000">
                <a:alpha val="42745"/>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3" name="Shape 289" descr="donorappealimages-2.jpg"/>
          <p:cNvPicPr preferRelativeResize="0"/>
          <p:nvPr/>
        </p:nvPicPr>
        <p:blipFill rotWithShape="1">
          <a:blip r:embed="rId3">
            <a:alphaModFix/>
          </a:blip>
          <a:srcRect/>
          <a:stretch/>
        </p:blipFill>
        <p:spPr>
          <a:xfrm>
            <a:off x="-1" y="0"/>
            <a:ext cx="9144001" cy="68580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p:nvPr/>
        </p:nvSpPr>
        <p:spPr>
          <a:xfrm>
            <a:off x="343222" y="5471491"/>
            <a:ext cx="8694952" cy="718588"/>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FF"/>
              </a:buClr>
              <a:buSzPts val="2200"/>
              <a:buFont typeface="Helvetica Neue"/>
              <a:buNone/>
            </a:pPr>
            <a:r>
              <a:rPr lang="en" b="1" i="0" u="sng" strike="noStrike" cap="none" dirty="0">
                <a:solidFill>
                  <a:schemeClr val="hlink"/>
                </a:solidFill>
                <a:latin typeface="Helvetica Neue"/>
                <a:ea typeface="Helvetica Neue"/>
                <a:cs typeface="Helvetica Neue"/>
                <a:sym typeface="Helvetica Neue"/>
                <a:hlinkClick r:id="rId3"/>
              </a:rPr>
              <a:t>www.neworleansmusiciansclinic.org</a:t>
            </a:r>
            <a:endParaRPr dirty="0"/>
          </a:p>
        </p:txBody>
      </p:sp>
      <p:pic>
        <p:nvPicPr>
          <p:cNvPr id="295" name="Shape 295" descr="horizontal.jpg"/>
          <p:cNvPicPr preferRelativeResize="0"/>
          <p:nvPr/>
        </p:nvPicPr>
        <p:blipFill rotWithShape="1">
          <a:blip r:embed="rId4">
            <a:alphaModFix/>
          </a:blip>
          <a:srcRect/>
          <a:stretch/>
        </p:blipFill>
        <p:spPr>
          <a:xfrm>
            <a:off x="2791537" y="434792"/>
            <a:ext cx="3432218" cy="1258612"/>
          </a:xfrm>
          <a:prstGeom prst="rect">
            <a:avLst/>
          </a:prstGeom>
          <a:noFill/>
          <a:ln>
            <a:noFill/>
          </a:ln>
        </p:spPr>
      </p:pic>
      <p:pic>
        <p:nvPicPr>
          <p:cNvPr id="2" name="Picture 1" descr="Screen Shot 2018-03-02 at 7.07.4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980" y="1780937"/>
            <a:ext cx="5365922" cy="369055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descr="iStock_85027883_LARGE copy.jpg"/>
          <p:cNvPicPr preferRelativeResize="0"/>
          <p:nvPr/>
        </p:nvPicPr>
        <p:blipFill rotWithShape="1">
          <a:blip r:embed="rId3">
            <a:alphaModFix/>
          </a:blip>
          <a:srcRect/>
          <a:stretch/>
        </p:blipFill>
        <p:spPr>
          <a:xfrm>
            <a:off x="0" y="-2362200"/>
            <a:ext cx="10340786" cy="9982200"/>
          </a:xfrm>
          <a:prstGeom prst="rect">
            <a:avLst/>
          </a:prstGeom>
          <a:noFill/>
          <a:ln>
            <a:noFill/>
          </a:ln>
        </p:spPr>
      </p:pic>
      <p:sp>
        <p:nvSpPr>
          <p:cNvPr id="185" name="Shape 185"/>
          <p:cNvSpPr txBox="1"/>
          <p:nvPr/>
        </p:nvSpPr>
        <p:spPr>
          <a:xfrm>
            <a:off x="535050" y="5384400"/>
            <a:ext cx="4056300" cy="126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en" sz="2400" b="0" i="0" u="none" strike="noStrike" cap="none">
                <a:solidFill>
                  <a:schemeClr val="dk1"/>
                </a:solidFill>
                <a:latin typeface="Calibri"/>
                <a:ea typeface="Calibri"/>
                <a:cs typeface="Calibri"/>
                <a:sym typeface="Calibri"/>
              </a:rPr>
              <a:t> “Want to know a </a:t>
            </a:r>
            <a:endParaRPr sz="2400"/>
          </a:p>
          <a:p>
            <a:pPr marL="0" marR="0" lvl="0" indent="0" algn="ctr" rtl="0">
              <a:lnSpc>
                <a:spcPct val="100000"/>
              </a:lnSpc>
              <a:spcBef>
                <a:spcPts val="0"/>
              </a:spcBef>
              <a:spcAft>
                <a:spcPts val="0"/>
              </a:spcAft>
              <a:buClr>
                <a:schemeClr val="dk1"/>
              </a:buClr>
              <a:buSzPts val="3600"/>
              <a:buFont typeface="Calibri"/>
              <a:buNone/>
            </a:pPr>
            <a:r>
              <a:rPr lang="en" sz="2400" b="1" i="1" u="none" strike="noStrike" cap="none">
                <a:solidFill>
                  <a:schemeClr val="dk1"/>
                </a:solidFill>
                <a:latin typeface="Calibri"/>
                <a:ea typeface="Calibri"/>
                <a:cs typeface="Calibri"/>
                <a:sym typeface="Calibri"/>
              </a:rPr>
              <a:t>dirty little secret</a:t>
            </a:r>
            <a:r>
              <a:rPr lang="en"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pic>
        <p:nvPicPr>
          <p:cNvPr id="186" name="Shape 186" descr="horizontal.png"/>
          <p:cNvPicPr preferRelativeResize="0"/>
          <p:nvPr/>
        </p:nvPicPr>
        <p:blipFill rotWithShape="1">
          <a:blip r:embed="rId4">
            <a:alphaModFix/>
          </a:blip>
          <a:srcRect/>
          <a:stretch/>
        </p:blipFill>
        <p:spPr>
          <a:xfrm rot="-1258168">
            <a:off x="4723324" y="4162339"/>
            <a:ext cx="1616750" cy="733499"/>
          </a:xfrm>
          <a:prstGeom prst="rect">
            <a:avLst/>
          </a:prstGeom>
          <a:noFill/>
          <a:ln>
            <a:noFill/>
          </a:ln>
        </p:spPr>
      </p:pic>
      <p:pic>
        <p:nvPicPr>
          <p:cNvPr id="187" name="Shape 187" descr="telling-secrets-big-e1379620235254.jpg"/>
          <p:cNvPicPr preferRelativeResize="0"/>
          <p:nvPr/>
        </p:nvPicPr>
        <p:blipFill rotWithShape="1">
          <a:blip r:embed="rId5">
            <a:alphaModFix/>
          </a:blip>
          <a:srcRect/>
          <a:stretch/>
        </p:blipFill>
        <p:spPr>
          <a:xfrm>
            <a:off x="876601" y="524268"/>
            <a:ext cx="3714749" cy="495300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iStock_35991636_LARG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3" name="Shape 193"/>
          <p:cNvSpPr txBox="1"/>
          <p:nvPr/>
        </p:nvSpPr>
        <p:spPr>
          <a:xfrm>
            <a:off x="4799550" y="1268763"/>
            <a:ext cx="4191000" cy="464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 sz="3600" b="1" dirty="0">
                <a:solidFill>
                  <a:schemeClr val="lt1"/>
                </a:solidFill>
                <a:latin typeface="Calibri"/>
                <a:ea typeface="Calibri"/>
                <a:cs typeface="Calibri"/>
                <a:sym typeface="Calibri"/>
              </a:rPr>
              <a:t>Performers and Healthcare Disparity:</a:t>
            </a:r>
            <a:endParaRPr sz="36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3600"/>
              <a:buFont typeface="Calibri"/>
              <a:buNone/>
            </a:pPr>
            <a:r>
              <a:rPr lang="en" sz="3600" b="1" dirty="0">
                <a:solidFill>
                  <a:schemeClr val="lt1"/>
                </a:solidFill>
                <a:latin typeface="Calibri"/>
                <a:ea typeface="Calibri"/>
                <a:cs typeface="Calibri"/>
                <a:sym typeface="Calibri"/>
              </a:rPr>
              <a:t>P</a:t>
            </a:r>
            <a:r>
              <a:rPr lang="en" sz="3600" b="1" i="0" u="none" strike="noStrike" cap="none" dirty="0">
                <a:solidFill>
                  <a:schemeClr val="lt1"/>
                </a:solidFill>
                <a:latin typeface="Calibri"/>
                <a:ea typeface="Calibri"/>
                <a:cs typeface="Calibri"/>
                <a:sym typeface="Calibri"/>
              </a:rPr>
              <a:t>eek behind the curtain </a:t>
            </a:r>
            <a:endParaRPr sz="36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1693227" y="3924577"/>
            <a:ext cx="7155998" cy="31354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0" i="0" u="none" strike="noStrike" cap="none" dirty="0">
                <a:solidFill>
                  <a:schemeClr val="dk1"/>
                </a:solidFill>
                <a:latin typeface="Calibri"/>
                <a:ea typeface="Calibri"/>
                <a:cs typeface="Calibri"/>
                <a:sym typeface="Calibri"/>
              </a:rPr>
              <a:t>A performer’s “calling” can be a barrier to seeking preventive health and practicing self-care.</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 sz="1800" dirty="0">
                <a:solidFill>
                  <a:schemeClr val="dk1"/>
                </a:solidFill>
                <a:latin typeface="Calibri"/>
                <a:ea typeface="Calibri"/>
                <a:cs typeface="Calibri"/>
                <a:sym typeface="Calibri"/>
              </a:rPr>
              <a:t>Performers often work in</a:t>
            </a:r>
            <a:r>
              <a:rPr lang="en" sz="1800" b="0" i="0" u="none" strike="noStrike" cap="none" dirty="0">
                <a:solidFill>
                  <a:schemeClr val="dk1"/>
                </a:solidFill>
                <a:latin typeface="Calibri"/>
                <a:ea typeface="Calibri"/>
                <a:cs typeface="Calibri"/>
                <a:sym typeface="Calibri"/>
              </a:rPr>
              <a:t> unhealthy environments with long and late night hours</a:t>
            </a:r>
            <a:r>
              <a:rPr lang="en" sz="1800" dirty="0">
                <a:solidFill>
                  <a:schemeClr val="dk1"/>
                </a:solidFill>
                <a:latin typeface="Calibri"/>
                <a:ea typeface="Calibri"/>
                <a:cs typeface="Calibri"/>
                <a:sym typeface="Calibri"/>
              </a:rPr>
              <a:t> for</a:t>
            </a:r>
            <a:r>
              <a:rPr lang="en" sz="1800" b="0" i="0" u="none" strike="noStrike" cap="none" dirty="0">
                <a:solidFill>
                  <a:schemeClr val="dk1"/>
                </a:solidFill>
                <a:latin typeface="Calibri"/>
                <a:ea typeface="Calibri"/>
                <a:cs typeface="Calibri"/>
                <a:sym typeface="Calibri"/>
              </a:rPr>
              <a:t> low, often cash-based, pay.  </a:t>
            </a:r>
            <a:r>
              <a:rPr lang="en" sz="1800" dirty="0">
                <a:solidFill>
                  <a:schemeClr val="dk1"/>
                </a:solidFill>
                <a:latin typeface="Calibri"/>
                <a:ea typeface="Calibri"/>
                <a:cs typeface="Calibri"/>
                <a:sym typeface="Calibri"/>
              </a:rPr>
              <a:t>Occupational threats such as n</a:t>
            </a:r>
            <a:r>
              <a:rPr lang="en" sz="1800" b="0" i="0" u="none" strike="noStrike" cap="none" dirty="0">
                <a:solidFill>
                  <a:schemeClr val="dk1"/>
                </a:solidFill>
                <a:latin typeface="Calibri"/>
                <a:ea typeface="Calibri"/>
                <a:cs typeface="Calibri"/>
                <a:sym typeface="Calibri"/>
              </a:rPr>
              <a:t>oisy rehearsal spaces</a:t>
            </a:r>
            <a:r>
              <a:rPr lang="en" sz="1800" dirty="0">
                <a:solidFill>
                  <a:schemeClr val="dk1"/>
                </a:solidFill>
                <a:latin typeface="Calibri"/>
                <a:ea typeface="Calibri"/>
                <a:cs typeface="Calibri"/>
                <a:sym typeface="Calibri"/>
              </a:rPr>
              <a:t>, smoky clubs, disrupted sleep patterns, and emotional stress can result in physical disease, anxiety disorders, </a:t>
            </a:r>
            <a:r>
              <a:rPr lang="en" sz="1800" b="0" i="0" u="none" strike="noStrike" cap="none" dirty="0">
                <a:solidFill>
                  <a:schemeClr val="dk1"/>
                </a:solidFill>
                <a:latin typeface="Calibri"/>
                <a:ea typeface="Calibri"/>
                <a:cs typeface="Calibri"/>
                <a:sym typeface="Calibri"/>
              </a:rPr>
              <a:t> </a:t>
            </a:r>
            <a:r>
              <a:rPr lang="en" sz="1800" dirty="0">
                <a:solidFill>
                  <a:schemeClr val="dk1"/>
                </a:solidFill>
                <a:latin typeface="Calibri"/>
                <a:ea typeface="Calibri"/>
                <a:cs typeface="Calibri"/>
                <a:sym typeface="Calibri"/>
              </a:rPr>
              <a:t>a</a:t>
            </a:r>
            <a:r>
              <a:rPr lang="en" sz="1800" b="0" i="0" u="none" strike="noStrike" cap="none" dirty="0">
                <a:solidFill>
                  <a:schemeClr val="dk1"/>
                </a:solidFill>
                <a:latin typeface="Calibri"/>
                <a:ea typeface="Calibri"/>
                <a:cs typeface="Calibri"/>
                <a:sym typeface="Calibri"/>
              </a:rPr>
              <a:t>nd/or self-medication, drug and alcohol dependence</a:t>
            </a:r>
            <a:r>
              <a:rPr lang="en"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 sz="1800" dirty="0">
                <a:solidFill>
                  <a:schemeClr val="dk1"/>
                </a:solidFill>
                <a:latin typeface="Calibri"/>
                <a:ea typeface="Calibri"/>
                <a:cs typeface="Calibri"/>
                <a:sym typeface="Calibri"/>
              </a:rPr>
              <a:t/>
            </a:r>
            <a:br>
              <a:rPr lang="en"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pic>
        <p:nvPicPr>
          <p:cNvPr id="199" name="Shape 199"/>
          <p:cNvPicPr preferRelativeResize="0"/>
          <p:nvPr/>
        </p:nvPicPr>
        <p:blipFill rotWithShape="1">
          <a:blip r:embed="rId3">
            <a:alphaModFix/>
          </a:blip>
          <a:srcRect/>
          <a:stretch/>
        </p:blipFill>
        <p:spPr>
          <a:xfrm>
            <a:off x="152399" y="4038601"/>
            <a:ext cx="1369217" cy="2275529"/>
          </a:xfrm>
          <a:prstGeom prst="rect">
            <a:avLst/>
          </a:prstGeom>
          <a:noFill/>
          <a:ln>
            <a:noFill/>
          </a:ln>
        </p:spPr>
      </p:pic>
      <p:pic>
        <p:nvPicPr>
          <p:cNvPr id="200" name="Shape 200" descr="funeral-1-bw.jpg"/>
          <p:cNvPicPr preferRelativeResize="0"/>
          <p:nvPr/>
        </p:nvPicPr>
        <p:blipFill rotWithShape="1">
          <a:blip r:embed="rId4">
            <a:alphaModFix/>
          </a:blip>
          <a:srcRect/>
          <a:stretch/>
        </p:blipFill>
        <p:spPr>
          <a:xfrm>
            <a:off x="0" y="21522"/>
            <a:ext cx="9144000" cy="371726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p:nvPr/>
        </p:nvSpPr>
        <p:spPr>
          <a:xfrm>
            <a:off x="152400" y="4505744"/>
            <a:ext cx="8839200" cy="21236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dirty="0">
                <a:solidFill>
                  <a:schemeClr val="dk1"/>
                </a:solidFill>
                <a:latin typeface="Calibri"/>
                <a:ea typeface="Calibri"/>
                <a:cs typeface="Calibri"/>
                <a:sym typeface="Calibri"/>
              </a:rPr>
              <a:t>How do we change negative health outcomes for performers?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800" dirty="0">
                <a:solidFill>
                  <a:schemeClr val="dk1"/>
                </a:solidFill>
                <a:latin typeface="Calibri"/>
                <a:ea typeface="Calibri"/>
                <a:cs typeface="Calibri"/>
                <a:sym typeface="Calibri"/>
              </a:rPr>
              <a:t>The lack of access to healthcare for the working poor in New Orleans has fostered a culture for centuries our performers do not seek preventive and primary health care services, but rather rely on “riding it out”, “muscling on” or self medicate, while waiting until the advanced stages of illness when they can no longer tolerate their symptoms.  </a:t>
            </a:r>
            <a:endParaRPr dirty="0"/>
          </a:p>
        </p:txBody>
      </p:sp>
      <p:pic>
        <p:nvPicPr>
          <p:cNvPr id="207" name="Shape 207" descr="iStock_5573481_LARGE.jpg"/>
          <p:cNvPicPr preferRelativeResize="0"/>
          <p:nvPr/>
        </p:nvPicPr>
        <p:blipFill rotWithShape="1">
          <a:blip r:embed="rId3">
            <a:alphaModFix/>
          </a:blip>
          <a:srcRect/>
          <a:stretch/>
        </p:blipFill>
        <p:spPr>
          <a:xfrm>
            <a:off x="0" y="0"/>
            <a:ext cx="9144000" cy="43434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400"/>
              <a:buFont typeface="Calibri"/>
              <a:buNone/>
            </a:pPr>
            <a:r>
              <a:rPr lang="en" sz="5400" b="1" i="0" u="none" strike="noStrike" cap="none">
                <a:solidFill>
                  <a:schemeClr val="dk1"/>
                </a:solidFill>
                <a:latin typeface="Calibri"/>
                <a:ea typeface="Calibri"/>
                <a:cs typeface="Calibri"/>
                <a:sym typeface="Calibri"/>
              </a:rPr>
              <a:t>James Booker  </a:t>
            </a:r>
            <a:r>
              <a:rPr lang="en" sz="5400" b="0" i="0" u="none" strike="noStrike" cap="none">
                <a:solidFill>
                  <a:schemeClr val="dk1"/>
                </a:solidFill>
                <a:latin typeface="Calibri"/>
                <a:ea typeface="Calibri"/>
                <a:cs typeface="Calibri"/>
                <a:sym typeface="Calibri"/>
              </a:rPr>
              <a:t>1939-1983</a:t>
            </a:r>
            <a:endParaRPr sz="5400" b="0" i="0" u="none" strike="noStrike" cap="none">
              <a:solidFill>
                <a:schemeClr val="dk1"/>
              </a:solidFill>
              <a:latin typeface="Calibri"/>
              <a:ea typeface="Calibri"/>
              <a:cs typeface="Calibri"/>
              <a:sym typeface="Calibri"/>
            </a:endParaRPr>
          </a:p>
        </p:txBody>
      </p:sp>
      <p:sp>
        <p:nvSpPr>
          <p:cNvPr id="213" name="Shape 213"/>
          <p:cNvSpPr txBox="1"/>
          <p:nvPr/>
        </p:nvSpPr>
        <p:spPr>
          <a:xfrm>
            <a:off x="5181600" y="1524000"/>
            <a:ext cx="3352800" cy="50167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dirty="0">
                <a:solidFill>
                  <a:schemeClr val="dk1"/>
                </a:solidFill>
                <a:latin typeface="Calibri"/>
                <a:ea typeface="Calibri"/>
                <a:cs typeface="Calibri"/>
                <a:sym typeface="Calibri"/>
              </a:rPr>
              <a:t>Known to his fans as the Bayou Maharajah, he attracted audiences the world over with his unique virtuosic style combining classical, gospel, stride and jazz piano. In private, Booker self-medicated his mental illness with drugs and alcohol and routinely checked himself into Charity Hospital’s mental ward. In 1983 Booker was left unattended for hours in the Emergency Room. He died before receiving treatment at the age of 43.</a:t>
            </a:r>
            <a:endParaRPr dirty="0"/>
          </a:p>
        </p:txBody>
      </p:sp>
      <p:pic>
        <p:nvPicPr>
          <p:cNvPr id="214" name="Shape 214"/>
          <p:cNvPicPr preferRelativeResize="0">
            <a:picLocks noGrp="1"/>
          </p:cNvPicPr>
          <p:nvPr>
            <p:ph type="body" idx="1"/>
          </p:nvPr>
        </p:nvPicPr>
        <p:blipFill rotWithShape="1">
          <a:blip r:embed="rId3">
            <a:alphaModFix/>
          </a:blip>
          <a:srcRect/>
          <a:stretch/>
        </p:blipFill>
        <p:spPr>
          <a:xfrm>
            <a:off x="381000" y="1676401"/>
            <a:ext cx="4495800" cy="368003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descr="slide-2.jpg"/>
          <p:cNvPicPr preferRelativeResize="0"/>
          <p:nvPr/>
        </p:nvPicPr>
        <p:blipFill rotWithShape="1">
          <a:blip r:embed="rId3">
            <a:alphaModFix/>
          </a:blip>
          <a:srcRect/>
          <a:stretch/>
        </p:blipFill>
        <p:spPr>
          <a:xfrm>
            <a:off x="0" y="1"/>
            <a:ext cx="9143999" cy="68580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2739100" y="5123706"/>
            <a:ext cx="609600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dirty="0">
                <a:solidFill>
                  <a:schemeClr val="dk1"/>
                </a:solidFill>
                <a:latin typeface="Calibri"/>
                <a:ea typeface="Calibri"/>
                <a:cs typeface="Calibri"/>
                <a:sym typeface="Calibri"/>
              </a:rPr>
              <a:t>Since May 1998, the New Orleans Musicians’ Clinic, as a federally designated Patient Centered Medical Home, combats these health disparities by providing direct, comprehensive and specialty medical services to more than 2,500 performing artists and culture bearers. </a:t>
            </a:r>
            <a:endParaRPr dirty="0"/>
          </a:p>
        </p:txBody>
      </p:sp>
      <p:pic>
        <p:nvPicPr>
          <p:cNvPr id="225" name="Shape 225"/>
          <p:cNvPicPr preferRelativeResize="0"/>
          <p:nvPr/>
        </p:nvPicPr>
        <p:blipFill rotWithShape="1">
          <a:blip r:embed="rId3">
            <a:alphaModFix/>
          </a:blip>
          <a:srcRect/>
          <a:stretch/>
        </p:blipFill>
        <p:spPr>
          <a:xfrm>
            <a:off x="1018225" y="194513"/>
            <a:ext cx="7196216" cy="4556825"/>
          </a:xfrm>
          <a:prstGeom prst="rect">
            <a:avLst/>
          </a:prstGeom>
          <a:noFill/>
          <a:ln>
            <a:noFill/>
          </a:ln>
        </p:spPr>
      </p:pic>
      <p:pic>
        <p:nvPicPr>
          <p:cNvPr id="226" name="Shape 226" descr="horizontal with tagline.jpg"/>
          <p:cNvPicPr preferRelativeResize="0"/>
          <p:nvPr/>
        </p:nvPicPr>
        <p:blipFill rotWithShape="1">
          <a:blip r:embed="rId4">
            <a:alphaModFix/>
          </a:blip>
          <a:srcRect/>
          <a:stretch/>
        </p:blipFill>
        <p:spPr>
          <a:xfrm>
            <a:off x="137289" y="5123706"/>
            <a:ext cx="2601811" cy="114646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p:nvPr/>
        </p:nvPicPr>
        <p:blipFill rotWithShape="1">
          <a:blip r:embed="rId3">
            <a:alphaModFix/>
          </a:blip>
          <a:srcRect/>
          <a:stretch/>
        </p:blipFill>
        <p:spPr>
          <a:xfrm>
            <a:off x="0" y="0"/>
            <a:ext cx="5994298" cy="6858000"/>
          </a:xfrm>
          <a:prstGeom prst="rect">
            <a:avLst/>
          </a:prstGeom>
          <a:noFill/>
          <a:ln>
            <a:noFill/>
          </a:ln>
        </p:spPr>
      </p:pic>
      <p:sp>
        <p:nvSpPr>
          <p:cNvPr id="277" name="Shape 277"/>
          <p:cNvSpPr/>
          <p:nvPr/>
        </p:nvSpPr>
        <p:spPr>
          <a:xfrm>
            <a:off x="6383859" y="1502688"/>
            <a:ext cx="2590800" cy="53553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dirty="0">
                <a:solidFill>
                  <a:schemeClr val="dk1"/>
                </a:solidFill>
                <a:latin typeface="Calibri"/>
                <a:ea typeface="Calibri"/>
                <a:cs typeface="Calibri"/>
                <a:sym typeface="Calibri"/>
              </a:rPr>
              <a:t>Our oldest patient, Lionel Ferbos was performing a weekly gig as a jazz vocalist, a trumpet player and a band leader up until 3 months before he died at the age of 103. That is the gold standard of Performance Arts Medicine which we aspire to for all of our 2500+ patients.  Engaging patients in their own well being is the only way our clinic can succeed in truly sustaining the long-term well-being of performers.</a:t>
            </a:r>
            <a:endParaRPr dirty="0"/>
          </a:p>
          <a:p>
            <a:pPr marL="0" marR="0" lvl="0" indent="0" algn="l" rtl="0">
              <a:spcBef>
                <a:spcPts val="0"/>
              </a:spcBef>
              <a:spcAft>
                <a:spcPts val="0"/>
              </a:spcAft>
              <a:buNone/>
            </a:pPr>
            <a:r>
              <a:rPr lang="en" sz="1800" dirty="0">
                <a:solidFill>
                  <a:schemeClr val="dk1"/>
                </a:solidFill>
                <a:latin typeface="Calibri"/>
                <a:ea typeface="Calibri"/>
                <a:cs typeface="Calibri"/>
                <a:sym typeface="Calibri"/>
              </a:rPr>
              <a:t/>
            </a:r>
            <a:br>
              <a:rPr lang="en"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
        <p:nvSpPr>
          <p:cNvPr id="278" name="Shape 278"/>
          <p:cNvSpPr txBox="1"/>
          <p:nvPr/>
        </p:nvSpPr>
        <p:spPr>
          <a:xfrm>
            <a:off x="5791200" y="77451"/>
            <a:ext cx="3429000" cy="14465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400" b="1">
                <a:solidFill>
                  <a:schemeClr val="dk1"/>
                </a:solidFill>
                <a:latin typeface="Calibri"/>
                <a:ea typeface="Calibri"/>
                <a:cs typeface="Calibri"/>
                <a:sym typeface="Calibri"/>
              </a:rPr>
              <a:t>NOMC Gold Standard</a:t>
            </a:r>
            <a:endParaRPr sz="4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605</Words>
  <Application>Microsoft Office PowerPoint</Application>
  <PresentationFormat>On-screen Show (4:3)</PresentationFormat>
  <Paragraphs>39</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Calibri</vt:lpstr>
      <vt:lpstr>Bree Serif</vt:lpstr>
      <vt:lpstr>Helvetica Neue</vt:lpstr>
      <vt:lpstr>Arial</vt:lpstr>
      <vt:lpstr>Simple Light</vt:lpstr>
      <vt:lpstr>Office Theme</vt:lpstr>
      <vt:lpstr>Office Theme</vt:lpstr>
      <vt:lpstr>PowerPoint Presentation</vt:lpstr>
      <vt:lpstr>PowerPoint Presentation</vt:lpstr>
      <vt:lpstr>PowerPoint Presentation</vt:lpstr>
      <vt:lpstr>PowerPoint Presentation</vt:lpstr>
      <vt:lpstr>PowerPoint Presentation</vt:lpstr>
      <vt:lpstr>James Booker  1939-1983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 Account</dc:creator>
  <cp:lastModifiedBy>Presenter Account</cp:lastModifiedBy>
  <cp:revision>6</cp:revision>
  <cp:lastPrinted>2018-03-03T01:10:19Z</cp:lastPrinted>
  <dcterms:modified xsi:type="dcterms:W3CDTF">2018-03-03T22:45:42Z</dcterms:modified>
</cp:coreProperties>
</file>